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55" r:id="rId2"/>
    <p:sldId id="732" r:id="rId3"/>
    <p:sldId id="619" r:id="rId4"/>
    <p:sldId id="620" r:id="rId5"/>
    <p:sldId id="621" r:id="rId6"/>
    <p:sldId id="622" r:id="rId7"/>
    <p:sldId id="624" r:id="rId8"/>
    <p:sldId id="625" r:id="rId9"/>
    <p:sldId id="626" r:id="rId10"/>
    <p:sldId id="627" r:id="rId11"/>
    <p:sldId id="630" r:id="rId12"/>
    <p:sldId id="631" r:id="rId13"/>
    <p:sldId id="639" r:id="rId14"/>
    <p:sldId id="641" r:id="rId15"/>
    <p:sldId id="634" r:id="rId16"/>
    <p:sldId id="635" r:id="rId17"/>
    <p:sldId id="648" r:id="rId18"/>
    <p:sldId id="637" r:id="rId19"/>
    <p:sldId id="649" r:id="rId20"/>
    <p:sldId id="643" r:id="rId21"/>
    <p:sldId id="644" r:id="rId22"/>
    <p:sldId id="645" r:id="rId23"/>
    <p:sldId id="646" r:id="rId24"/>
    <p:sldId id="738" r:id="rId25"/>
    <p:sldId id="456" r:id="rId26"/>
    <p:sldId id="651" r:id="rId27"/>
    <p:sldId id="652" r:id="rId28"/>
    <p:sldId id="653" r:id="rId29"/>
    <p:sldId id="654" r:id="rId30"/>
    <p:sldId id="656" r:id="rId31"/>
    <p:sldId id="720" r:id="rId32"/>
    <p:sldId id="735" r:id="rId33"/>
    <p:sldId id="660" r:id="rId34"/>
    <p:sldId id="661" r:id="rId35"/>
    <p:sldId id="663" r:id="rId36"/>
  </p:sldIdLst>
  <p:sldSz cx="6858000" cy="9144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l Riches" initials="G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0" autoAdjust="0"/>
    <p:restoredTop sz="95231" autoAdjust="0"/>
  </p:normalViewPr>
  <p:slideViewPr>
    <p:cSldViewPr>
      <p:cViewPr varScale="1">
        <p:scale>
          <a:sx n="77" d="100"/>
          <a:sy n="77" d="100"/>
        </p:scale>
        <p:origin x="3200" y="19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774188-9835-4F13-BF1B-B0A5E2D23FCA}" type="doc">
      <dgm:prSet loTypeId="urn:microsoft.com/office/officeart/2005/8/layout/radial1" loCatId="cycle" qsTypeId="urn:microsoft.com/office/officeart/2005/8/quickstyle/simple1" qsCatId="simple" csTypeId="urn:microsoft.com/office/officeart/2005/8/colors/accent0_1" csCatId="mainScheme" phldr="1"/>
      <dgm:spPr/>
      <dgm:t>
        <a:bodyPr/>
        <a:lstStyle/>
        <a:p>
          <a:endParaRPr lang="en-AU"/>
        </a:p>
      </dgm:t>
    </dgm:pt>
    <dgm:pt modelId="{21C89DE9-D717-420F-8E78-085C74D87087}">
      <dgm:prSet phldrT="[Text]"/>
      <dgm:spPr>
        <a:solidFill>
          <a:schemeClr val="bg1">
            <a:lumMod val="85000"/>
          </a:schemeClr>
        </a:solidFill>
      </dgm:spPr>
      <dgm:t>
        <a:bodyPr/>
        <a:lstStyle/>
        <a:p>
          <a:r>
            <a:rPr lang="en-AU" dirty="0"/>
            <a:t> </a:t>
          </a:r>
        </a:p>
      </dgm:t>
    </dgm:pt>
    <dgm:pt modelId="{0C3C3E69-D4A6-4DB9-97E8-D8F2F82E53C2}" type="parTrans" cxnId="{D4AAF1E7-366F-49D9-9838-8BECC4588839}">
      <dgm:prSet/>
      <dgm:spPr/>
      <dgm:t>
        <a:bodyPr/>
        <a:lstStyle/>
        <a:p>
          <a:endParaRPr lang="en-AU"/>
        </a:p>
      </dgm:t>
    </dgm:pt>
    <dgm:pt modelId="{E52833ED-BE93-4F64-95FB-D949D4E9DFBE}" type="sibTrans" cxnId="{D4AAF1E7-366F-49D9-9838-8BECC4588839}">
      <dgm:prSet/>
      <dgm:spPr/>
      <dgm:t>
        <a:bodyPr/>
        <a:lstStyle/>
        <a:p>
          <a:endParaRPr lang="en-AU"/>
        </a:p>
      </dgm:t>
    </dgm:pt>
    <dgm:pt modelId="{4E4E73FC-1FF6-4E27-AB67-53C75FDE8BE8}">
      <dgm:prSet phldrT="[Text]"/>
      <dgm:spPr>
        <a:solidFill>
          <a:schemeClr val="bg1"/>
        </a:solidFill>
      </dgm:spPr>
      <dgm:t>
        <a:bodyPr/>
        <a:lstStyle/>
        <a:p>
          <a:r>
            <a:rPr lang="en-AU" dirty="0"/>
            <a:t> </a:t>
          </a:r>
        </a:p>
      </dgm:t>
    </dgm:pt>
    <dgm:pt modelId="{9D118F11-00FF-4E53-A064-FA5D8FD91C46}" type="parTrans" cxnId="{6EF00192-BE0B-4512-866B-D63E3AB5AF89}">
      <dgm:prSet/>
      <dgm:spPr/>
      <dgm:t>
        <a:bodyPr/>
        <a:lstStyle/>
        <a:p>
          <a:endParaRPr lang="en-AU"/>
        </a:p>
      </dgm:t>
    </dgm:pt>
    <dgm:pt modelId="{60FD9B24-0BFD-4E7F-BEF4-335FC0FD2034}" type="sibTrans" cxnId="{6EF00192-BE0B-4512-866B-D63E3AB5AF89}">
      <dgm:prSet/>
      <dgm:spPr/>
      <dgm:t>
        <a:bodyPr/>
        <a:lstStyle/>
        <a:p>
          <a:endParaRPr lang="en-AU"/>
        </a:p>
      </dgm:t>
    </dgm:pt>
    <dgm:pt modelId="{686BC392-9A0E-4B3B-B8B9-863C68BBE898}">
      <dgm:prSet phldrT="[Text]"/>
      <dgm:spPr>
        <a:solidFill>
          <a:schemeClr val="bg1"/>
        </a:solidFill>
      </dgm:spPr>
      <dgm:t>
        <a:bodyPr/>
        <a:lstStyle/>
        <a:p>
          <a:r>
            <a:rPr lang="en-AU" dirty="0"/>
            <a:t> </a:t>
          </a:r>
        </a:p>
      </dgm:t>
    </dgm:pt>
    <dgm:pt modelId="{71D42D62-82D3-4743-BC98-D5A85CC3286F}" type="parTrans" cxnId="{4DD5342A-9E97-46E7-85B9-FA49B5273286}">
      <dgm:prSet/>
      <dgm:spPr/>
      <dgm:t>
        <a:bodyPr/>
        <a:lstStyle/>
        <a:p>
          <a:endParaRPr lang="en-AU"/>
        </a:p>
      </dgm:t>
    </dgm:pt>
    <dgm:pt modelId="{CD07A4F2-3431-411C-A1E5-C979AFB3968B}" type="sibTrans" cxnId="{4DD5342A-9E97-46E7-85B9-FA49B5273286}">
      <dgm:prSet/>
      <dgm:spPr/>
      <dgm:t>
        <a:bodyPr/>
        <a:lstStyle/>
        <a:p>
          <a:endParaRPr lang="en-AU"/>
        </a:p>
      </dgm:t>
    </dgm:pt>
    <dgm:pt modelId="{C99990C2-24E0-40ED-9111-5BFB9F56E931}">
      <dgm:prSet phldrT="[Text]"/>
      <dgm:spPr/>
      <dgm:t>
        <a:bodyPr/>
        <a:lstStyle/>
        <a:p>
          <a:r>
            <a:rPr lang="en-AU" dirty="0"/>
            <a:t> </a:t>
          </a:r>
        </a:p>
      </dgm:t>
    </dgm:pt>
    <dgm:pt modelId="{3BA8CB2A-66CC-4AE7-AA1D-13743CA8D768}" type="parTrans" cxnId="{E01C6853-CE63-4B1A-9738-EF40BBF8720A}">
      <dgm:prSet/>
      <dgm:spPr/>
      <dgm:t>
        <a:bodyPr/>
        <a:lstStyle/>
        <a:p>
          <a:endParaRPr lang="en-AU"/>
        </a:p>
      </dgm:t>
    </dgm:pt>
    <dgm:pt modelId="{AF001E13-8D2A-4858-A000-F066D0D8C738}" type="sibTrans" cxnId="{E01C6853-CE63-4B1A-9738-EF40BBF8720A}">
      <dgm:prSet/>
      <dgm:spPr/>
      <dgm:t>
        <a:bodyPr/>
        <a:lstStyle/>
        <a:p>
          <a:endParaRPr lang="en-AU"/>
        </a:p>
      </dgm:t>
    </dgm:pt>
    <dgm:pt modelId="{79491014-8786-427F-B6E8-51B6A77B0CC8}">
      <dgm:prSet phldrT="[Text]"/>
      <dgm:spPr/>
      <dgm:t>
        <a:bodyPr/>
        <a:lstStyle/>
        <a:p>
          <a:r>
            <a:rPr lang="en-AU" dirty="0"/>
            <a:t> </a:t>
          </a:r>
        </a:p>
      </dgm:t>
    </dgm:pt>
    <dgm:pt modelId="{F89560EC-9013-4E12-97F8-94FA24056884}" type="parTrans" cxnId="{F8619156-38FC-4E8F-A021-CDE72593E7A7}">
      <dgm:prSet/>
      <dgm:spPr/>
      <dgm:t>
        <a:bodyPr/>
        <a:lstStyle/>
        <a:p>
          <a:endParaRPr lang="en-AU"/>
        </a:p>
      </dgm:t>
    </dgm:pt>
    <dgm:pt modelId="{B5D9FB33-A5CD-422E-8525-3FE6C2850247}" type="sibTrans" cxnId="{F8619156-38FC-4E8F-A021-CDE72593E7A7}">
      <dgm:prSet/>
      <dgm:spPr/>
      <dgm:t>
        <a:bodyPr/>
        <a:lstStyle/>
        <a:p>
          <a:endParaRPr lang="en-AU"/>
        </a:p>
      </dgm:t>
    </dgm:pt>
    <dgm:pt modelId="{5D0301D2-E895-40B3-818B-378834FD9613}">
      <dgm:prSet phldrT="[Text]"/>
      <dgm:spPr/>
      <dgm:t>
        <a:bodyPr/>
        <a:lstStyle/>
        <a:p>
          <a:endParaRPr lang="en-AU" dirty="0"/>
        </a:p>
      </dgm:t>
    </dgm:pt>
    <dgm:pt modelId="{38FB9392-4A7C-4AE4-B425-7D2309F5B571}" type="parTrans" cxnId="{67B6A526-A5E1-4BBC-B325-4DCA1176F104}">
      <dgm:prSet/>
      <dgm:spPr/>
      <dgm:t>
        <a:bodyPr/>
        <a:lstStyle/>
        <a:p>
          <a:endParaRPr lang="en-AU"/>
        </a:p>
      </dgm:t>
    </dgm:pt>
    <dgm:pt modelId="{F0BAD7CF-09D6-4338-B60A-5A7FC72CAB2F}" type="sibTrans" cxnId="{67B6A526-A5E1-4BBC-B325-4DCA1176F104}">
      <dgm:prSet/>
      <dgm:spPr/>
      <dgm:t>
        <a:bodyPr/>
        <a:lstStyle/>
        <a:p>
          <a:endParaRPr lang="en-AU"/>
        </a:p>
      </dgm:t>
    </dgm:pt>
    <dgm:pt modelId="{C86DEAFC-C637-47D5-A025-99CC45CC80D0}" type="pres">
      <dgm:prSet presAssocID="{43774188-9835-4F13-BF1B-B0A5E2D23FCA}" presName="cycle" presStyleCnt="0">
        <dgm:presLayoutVars>
          <dgm:chMax val="1"/>
          <dgm:dir/>
          <dgm:animLvl val="ctr"/>
          <dgm:resizeHandles val="exact"/>
        </dgm:presLayoutVars>
      </dgm:prSet>
      <dgm:spPr/>
    </dgm:pt>
    <dgm:pt modelId="{019D21B4-5B71-49BF-90D4-D6F4FD097EAF}" type="pres">
      <dgm:prSet presAssocID="{21C89DE9-D717-420F-8E78-085C74D87087}" presName="centerShape" presStyleLbl="node0" presStyleIdx="0" presStyleCnt="1"/>
      <dgm:spPr/>
    </dgm:pt>
    <dgm:pt modelId="{7834D21C-0CF2-4FCF-A3DF-461AD3B888CF}" type="pres">
      <dgm:prSet presAssocID="{9D118F11-00FF-4E53-A064-FA5D8FD91C46}" presName="Name9" presStyleLbl="parChTrans1D2" presStyleIdx="0" presStyleCnt="5"/>
      <dgm:spPr/>
    </dgm:pt>
    <dgm:pt modelId="{B2DDC5D0-7CFB-4205-BA11-6FB132E3C505}" type="pres">
      <dgm:prSet presAssocID="{9D118F11-00FF-4E53-A064-FA5D8FD91C46}" presName="connTx" presStyleLbl="parChTrans1D2" presStyleIdx="0" presStyleCnt="5"/>
      <dgm:spPr/>
    </dgm:pt>
    <dgm:pt modelId="{479C456D-FE02-48EC-82E5-A5CBEE370B70}" type="pres">
      <dgm:prSet presAssocID="{4E4E73FC-1FF6-4E27-AB67-53C75FDE8BE8}" presName="node" presStyleLbl="node1" presStyleIdx="0" presStyleCnt="5">
        <dgm:presLayoutVars>
          <dgm:bulletEnabled val="1"/>
        </dgm:presLayoutVars>
      </dgm:prSet>
      <dgm:spPr/>
    </dgm:pt>
    <dgm:pt modelId="{8BEF966A-F20C-4A21-937D-1BCC9BC5B420}" type="pres">
      <dgm:prSet presAssocID="{71D42D62-82D3-4743-BC98-D5A85CC3286F}" presName="Name9" presStyleLbl="parChTrans1D2" presStyleIdx="1" presStyleCnt="5"/>
      <dgm:spPr/>
    </dgm:pt>
    <dgm:pt modelId="{20B1801E-301E-4D6F-8A9E-1748B9887EA8}" type="pres">
      <dgm:prSet presAssocID="{71D42D62-82D3-4743-BC98-D5A85CC3286F}" presName="connTx" presStyleLbl="parChTrans1D2" presStyleIdx="1" presStyleCnt="5"/>
      <dgm:spPr/>
    </dgm:pt>
    <dgm:pt modelId="{2343DAAB-69F2-490F-82AF-40F761C47593}" type="pres">
      <dgm:prSet presAssocID="{686BC392-9A0E-4B3B-B8B9-863C68BBE898}" presName="node" presStyleLbl="node1" presStyleIdx="1" presStyleCnt="5">
        <dgm:presLayoutVars>
          <dgm:bulletEnabled val="1"/>
        </dgm:presLayoutVars>
      </dgm:prSet>
      <dgm:spPr/>
    </dgm:pt>
    <dgm:pt modelId="{EF24B9FA-420C-4C0F-A840-2CACA5C79CCA}" type="pres">
      <dgm:prSet presAssocID="{3BA8CB2A-66CC-4AE7-AA1D-13743CA8D768}" presName="Name9" presStyleLbl="parChTrans1D2" presStyleIdx="2" presStyleCnt="5"/>
      <dgm:spPr/>
    </dgm:pt>
    <dgm:pt modelId="{DAEA0A0B-AEA6-4108-ADB4-3CB33E8E2E26}" type="pres">
      <dgm:prSet presAssocID="{3BA8CB2A-66CC-4AE7-AA1D-13743CA8D768}" presName="connTx" presStyleLbl="parChTrans1D2" presStyleIdx="2" presStyleCnt="5"/>
      <dgm:spPr/>
    </dgm:pt>
    <dgm:pt modelId="{5B687595-C4CC-43D4-874A-BD2E03007141}" type="pres">
      <dgm:prSet presAssocID="{C99990C2-24E0-40ED-9111-5BFB9F56E931}" presName="node" presStyleLbl="node1" presStyleIdx="2" presStyleCnt="5">
        <dgm:presLayoutVars>
          <dgm:bulletEnabled val="1"/>
        </dgm:presLayoutVars>
      </dgm:prSet>
      <dgm:spPr/>
    </dgm:pt>
    <dgm:pt modelId="{F0337CCA-12DA-4A91-81EF-5235F7D7FBEB}" type="pres">
      <dgm:prSet presAssocID="{F89560EC-9013-4E12-97F8-94FA24056884}" presName="Name9" presStyleLbl="parChTrans1D2" presStyleIdx="3" presStyleCnt="5"/>
      <dgm:spPr/>
    </dgm:pt>
    <dgm:pt modelId="{3A7F2FEF-177E-4A94-B915-C3538CB904A6}" type="pres">
      <dgm:prSet presAssocID="{F89560EC-9013-4E12-97F8-94FA24056884}" presName="connTx" presStyleLbl="parChTrans1D2" presStyleIdx="3" presStyleCnt="5"/>
      <dgm:spPr/>
    </dgm:pt>
    <dgm:pt modelId="{721E40FC-4738-43EE-8C2F-51B470E5E1FC}" type="pres">
      <dgm:prSet presAssocID="{79491014-8786-427F-B6E8-51B6A77B0CC8}" presName="node" presStyleLbl="node1" presStyleIdx="3" presStyleCnt="5">
        <dgm:presLayoutVars>
          <dgm:bulletEnabled val="1"/>
        </dgm:presLayoutVars>
      </dgm:prSet>
      <dgm:spPr/>
    </dgm:pt>
    <dgm:pt modelId="{E29321B1-A9BC-4D55-96F5-2755489B0E05}" type="pres">
      <dgm:prSet presAssocID="{38FB9392-4A7C-4AE4-B425-7D2309F5B571}" presName="Name9" presStyleLbl="parChTrans1D2" presStyleIdx="4" presStyleCnt="5"/>
      <dgm:spPr/>
    </dgm:pt>
    <dgm:pt modelId="{EDDDF6E5-C460-4148-B5A1-9757C6D56849}" type="pres">
      <dgm:prSet presAssocID="{38FB9392-4A7C-4AE4-B425-7D2309F5B571}" presName="connTx" presStyleLbl="parChTrans1D2" presStyleIdx="4" presStyleCnt="5"/>
      <dgm:spPr/>
    </dgm:pt>
    <dgm:pt modelId="{33B745A4-3399-4A70-81D0-4F41BFA33A83}" type="pres">
      <dgm:prSet presAssocID="{5D0301D2-E895-40B3-818B-378834FD9613}" presName="node" presStyleLbl="node1" presStyleIdx="4" presStyleCnt="5">
        <dgm:presLayoutVars>
          <dgm:bulletEnabled val="1"/>
        </dgm:presLayoutVars>
      </dgm:prSet>
      <dgm:spPr/>
    </dgm:pt>
  </dgm:ptLst>
  <dgm:cxnLst>
    <dgm:cxn modelId="{4FAFBD1D-856A-47A3-B4A8-0CB4901B509D}" type="presOf" srcId="{43774188-9835-4F13-BF1B-B0A5E2D23FCA}" destId="{C86DEAFC-C637-47D5-A025-99CC45CC80D0}" srcOrd="0" destOrd="0" presId="urn:microsoft.com/office/officeart/2005/8/layout/radial1"/>
    <dgm:cxn modelId="{570AC91E-93BC-462C-8011-499FC0FC990C}" type="presOf" srcId="{F89560EC-9013-4E12-97F8-94FA24056884}" destId="{3A7F2FEF-177E-4A94-B915-C3538CB904A6}" srcOrd="1" destOrd="0" presId="urn:microsoft.com/office/officeart/2005/8/layout/radial1"/>
    <dgm:cxn modelId="{5D686120-7026-4A48-8F24-C9575B8964CC}" type="presOf" srcId="{686BC392-9A0E-4B3B-B8B9-863C68BBE898}" destId="{2343DAAB-69F2-490F-82AF-40F761C47593}" srcOrd="0" destOrd="0" presId="urn:microsoft.com/office/officeart/2005/8/layout/radial1"/>
    <dgm:cxn modelId="{67B6A526-A5E1-4BBC-B325-4DCA1176F104}" srcId="{21C89DE9-D717-420F-8E78-085C74D87087}" destId="{5D0301D2-E895-40B3-818B-378834FD9613}" srcOrd="4" destOrd="0" parTransId="{38FB9392-4A7C-4AE4-B425-7D2309F5B571}" sibTransId="{F0BAD7CF-09D6-4338-B60A-5A7FC72CAB2F}"/>
    <dgm:cxn modelId="{4DD5342A-9E97-46E7-85B9-FA49B5273286}" srcId="{21C89DE9-D717-420F-8E78-085C74D87087}" destId="{686BC392-9A0E-4B3B-B8B9-863C68BBE898}" srcOrd="1" destOrd="0" parTransId="{71D42D62-82D3-4743-BC98-D5A85CC3286F}" sibTransId="{CD07A4F2-3431-411C-A1E5-C979AFB3968B}"/>
    <dgm:cxn modelId="{0EE81C31-4A41-459C-95B6-BB04522841BF}" type="presOf" srcId="{3BA8CB2A-66CC-4AE7-AA1D-13743CA8D768}" destId="{DAEA0A0B-AEA6-4108-ADB4-3CB33E8E2E26}" srcOrd="1" destOrd="0" presId="urn:microsoft.com/office/officeart/2005/8/layout/radial1"/>
    <dgm:cxn modelId="{E01C6853-CE63-4B1A-9738-EF40BBF8720A}" srcId="{21C89DE9-D717-420F-8E78-085C74D87087}" destId="{C99990C2-24E0-40ED-9111-5BFB9F56E931}" srcOrd="2" destOrd="0" parTransId="{3BA8CB2A-66CC-4AE7-AA1D-13743CA8D768}" sibTransId="{AF001E13-8D2A-4858-A000-F066D0D8C738}"/>
    <dgm:cxn modelId="{F8619156-38FC-4E8F-A021-CDE72593E7A7}" srcId="{21C89DE9-D717-420F-8E78-085C74D87087}" destId="{79491014-8786-427F-B6E8-51B6A77B0CC8}" srcOrd="3" destOrd="0" parTransId="{F89560EC-9013-4E12-97F8-94FA24056884}" sibTransId="{B5D9FB33-A5CD-422E-8525-3FE6C2850247}"/>
    <dgm:cxn modelId="{8F00C15E-B932-453D-8AD5-B319140F2DAC}" type="presOf" srcId="{4E4E73FC-1FF6-4E27-AB67-53C75FDE8BE8}" destId="{479C456D-FE02-48EC-82E5-A5CBEE370B70}" srcOrd="0" destOrd="0" presId="urn:microsoft.com/office/officeart/2005/8/layout/radial1"/>
    <dgm:cxn modelId="{25C07761-A37C-4DB3-8D99-08EFD8411AD8}" type="presOf" srcId="{71D42D62-82D3-4743-BC98-D5A85CC3286F}" destId="{8BEF966A-F20C-4A21-937D-1BCC9BC5B420}" srcOrd="0" destOrd="0" presId="urn:microsoft.com/office/officeart/2005/8/layout/radial1"/>
    <dgm:cxn modelId="{B34A6E79-518B-4975-85F8-B176DBEA8E00}" type="presOf" srcId="{38FB9392-4A7C-4AE4-B425-7D2309F5B571}" destId="{EDDDF6E5-C460-4148-B5A1-9757C6D56849}" srcOrd="1" destOrd="0" presId="urn:microsoft.com/office/officeart/2005/8/layout/radial1"/>
    <dgm:cxn modelId="{5676E97F-FAEB-4467-81E8-AE3400765CBE}" type="presOf" srcId="{79491014-8786-427F-B6E8-51B6A77B0CC8}" destId="{721E40FC-4738-43EE-8C2F-51B470E5E1FC}" srcOrd="0" destOrd="0" presId="urn:microsoft.com/office/officeart/2005/8/layout/radial1"/>
    <dgm:cxn modelId="{DB275F8C-9C0F-424E-8B50-D723DF587C29}" type="presOf" srcId="{3BA8CB2A-66CC-4AE7-AA1D-13743CA8D768}" destId="{EF24B9FA-420C-4C0F-A840-2CACA5C79CCA}" srcOrd="0" destOrd="0" presId="urn:microsoft.com/office/officeart/2005/8/layout/radial1"/>
    <dgm:cxn modelId="{FD28A48D-A485-4E4F-9429-0686E314FC9F}" type="presOf" srcId="{F89560EC-9013-4E12-97F8-94FA24056884}" destId="{F0337CCA-12DA-4A91-81EF-5235F7D7FBEB}" srcOrd="0" destOrd="0" presId="urn:microsoft.com/office/officeart/2005/8/layout/radial1"/>
    <dgm:cxn modelId="{6EF00192-BE0B-4512-866B-D63E3AB5AF89}" srcId="{21C89DE9-D717-420F-8E78-085C74D87087}" destId="{4E4E73FC-1FF6-4E27-AB67-53C75FDE8BE8}" srcOrd="0" destOrd="0" parTransId="{9D118F11-00FF-4E53-A064-FA5D8FD91C46}" sibTransId="{60FD9B24-0BFD-4E7F-BEF4-335FC0FD2034}"/>
    <dgm:cxn modelId="{500B2196-8091-48FD-97F5-0232DF9E3F1E}" type="presOf" srcId="{21C89DE9-D717-420F-8E78-085C74D87087}" destId="{019D21B4-5B71-49BF-90D4-D6F4FD097EAF}" srcOrd="0" destOrd="0" presId="urn:microsoft.com/office/officeart/2005/8/layout/radial1"/>
    <dgm:cxn modelId="{75F8AE97-586E-4677-B84F-045502BE8242}" type="presOf" srcId="{C99990C2-24E0-40ED-9111-5BFB9F56E931}" destId="{5B687595-C4CC-43D4-874A-BD2E03007141}" srcOrd="0" destOrd="0" presId="urn:microsoft.com/office/officeart/2005/8/layout/radial1"/>
    <dgm:cxn modelId="{9D40C09F-B060-4C38-AA23-D93E1E4E8756}" type="presOf" srcId="{5D0301D2-E895-40B3-818B-378834FD9613}" destId="{33B745A4-3399-4A70-81D0-4F41BFA33A83}" srcOrd="0" destOrd="0" presId="urn:microsoft.com/office/officeart/2005/8/layout/radial1"/>
    <dgm:cxn modelId="{9F22B2A9-AD4D-4CB9-B3BB-197B8097DD3D}" type="presOf" srcId="{38FB9392-4A7C-4AE4-B425-7D2309F5B571}" destId="{E29321B1-A9BC-4D55-96F5-2755489B0E05}" srcOrd="0" destOrd="0" presId="urn:microsoft.com/office/officeart/2005/8/layout/radial1"/>
    <dgm:cxn modelId="{0D870EB4-165A-44F3-9F99-14A798194795}" type="presOf" srcId="{71D42D62-82D3-4743-BC98-D5A85CC3286F}" destId="{20B1801E-301E-4D6F-8A9E-1748B9887EA8}" srcOrd="1" destOrd="0" presId="urn:microsoft.com/office/officeart/2005/8/layout/radial1"/>
    <dgm:cxn modelId="{C782CEE2-3821-49F6-B974-4D9194A261DD}" type="presOf" srcId="{9D118F11-00FF-4E53-A064-FA5D8FD91C46}" destId="{7834D21C-0CF2-4FCF-A3DF-461AD3B888CF}" srcOrd="0" destOrd="0" presId="urn:microsoft.com/office/officeart/2005/8/layout/radial1"/>
    <dgm:cxn modelId="{D4AAF1E7-366F-49D9-9838-8BECC4588839}" srcId="{43774188-9835-4F13-BF1B-B0A5E2D23FCA}" destId="{21C89DE9-D717-420F-8E78-085C74D87087}" srcOrd="0" destOrd="0" parTransId="{0C3C3E69-D4A6-4DB9-97E8-D8F2F82E53C2}" sibTransId="{E52833ED-BE93-4F64-95FB-D949D4E9DFBE}"/>
    <dgm:cxn modelId="{17DDCEEE-D58B-476E-A0A6-31C32BC74159}" type="presOf" srcId="{9D118F11-00FF-4E53-A064-FA5D8FD91C46}" destId="{B2DDC5D0-7CFB-4205-BA11-6FB132E3C505}" srcOrd="1" destOrd="0" presId="urn:microsoft.com/office/officeart/2005/8/layout/radial1"/>
    <dgm:cxn modelId="{7C755900-983C-439E-AEF2-EEAA23FBF70E}" type="presParOf" srcId="{C86DEAFC-C637-47D5-A025-99CC45CC80D0}" destId="{019D21B4-5B71-49BF-90D4-D6F4FD097EAF}" srcOrd="0" destOrd="0" presId="urn:microsoft.com/office/officeart/2005/8/layout/radial1"/>
    <dgm:cxn modelId="{4D834588-756F-4D95-9B9D-E1B9AD609836}" type="presParOf" srcId="{C86DEAFC-C637-47D5-A025-99CC45CC80D0}" destId="{7834D21C-0CF2-4FCF-A3DF-461AD3B888CF}" srcOrd="1" destOrd="0" presId="urn:microsoft.com/office/officeart/2005/8/layout/radial1"/>
    <dgm:cxn modelId="{B12BCEB0-F204-4D50-A687-26BD6E7D02C4}" type="presParOf" srcId="{7834D21C-0CF2-4FCF-A3DF-461AD3B888CF}" destId="{B2DDC5D0-7CFB-4205-BA11-6FB132E3C505}" srcOrd="0" destOrd="0" presId="urn:microsoft.com/office/officeart/2005/8/layout/radial1"/>
    <dgm:cxn modelId="{8BDB6164-B65A-4044-A2C0-3082374AE31F}" type="presParOf" srcId="{C86DEAFC-C637-47D5-A025-99CC45CC80D0}" destId="{479C456D-FE02-48EC-82E5-A5CBEE370B70}" srcOrd="2" destOrd="0" presId="urn:microsoft.com/office/officeart/2005/8/layout/radial1"/>
    <dgm:cxn modelId="{BBFF72EF-DC11-4BD5-90C6-64AF72726513}" type="presParOf" srcId="{C86DEAFC-C637-47D5-A025-99CC45CC80D0}" destId="{8BEF966A-F20C-4A21-937D-1BCC9BC5B420}" srcOrd="3" destOrd="0" presId="urn:microsoft.com/office/officeart/2005/8/layout/radial1"/>
    <dgm:cxn modelId="{ECCE1A7F-5AF7-4FF0-A926-2870C274E0C8}" type="presParOf" srcId="{8BEF966A-F20C-4A21-937D-1BCC9BC5B420}" destId="{20B1801E-301E-4D6F-8A9E-1748B9887EA8}" srcOrd="0" destOrd="0" presId="urn:microsoft.com/office/officeart/2005/8/layout/radial1"/>
    <dgm:cxn modelId="{C16D772C-4439-4C68-9BCB-8BD15D544C0D}" type="presParOf" srcId="{C86DEAFC-C637-47D5-A025-99CC45CC80D0}" destId="{2343DAAB-69F2-490F-82AF-40F761C47593}" srcOrd="4" destOrd="0" presId="urn:microsoft.com/office/officeart/2005/8/layout/radial1"/>
    <dgm:cxn modelId="{5498E834-F2E6-4373-A3AF-B98DB9113D43}" type="presParOf" srcId="{C86DEAFC-C637-47D5-A025-99CC45CC80D0}" destId="{EF24B9FA-420C-4C0F-A840-2CACA5C79CCA}" srcOrd="5" destOrd="0" presId="urn:microsoft.com/office/officeart/2005/8/layout/radial1"/>
    <dgm:cxn modelId="{47241B07-499A-4C32-BD4A-C68030F4F6F2}" type="presParOf" srcId="{EF24B9FA-420C-4C0F-A840-2CACA5C79CCA}" destId="{DAEA0A0B-AEA6-4108-ADB4-3CB33E8E2E26}" srcOrd="0" destOrd="0" presId="urn:microsoft.com/office/officeart/2005/8/layout/radial1"/>
    <dgm:cxn modelId="{767B1E41-099C-44ED-AEB0-ED97E0409361}" type="presParOf" srcId="{C86DEAFC-C637-47D5-A025-99CC45CC80D0}" destId="{5B687595-C4CC-43D4-874A-BD2E03007141}" srcOrd="6" destOrd="0" presId="urn:microsoft.com/office/officeart/2005/8/layout/radial1"/>
    <dgm:cxn modelId="{50168BF9-9F6A-46F0-B487-90691C5A82C8}" type="presParOf" srcId="{C86DEAFC-C637-47D5-A025-99CC45CC80D0}" destId="{F0337CCA-12DA-4A91-81EF-5235F7D7FBEB}" srcOrd="7" destOrd="0" presId="urn:microsoft.com/office/officeart/2005/8/layout/radial1"/>
    <dgm:cxn modelId="{2ED2A962-FB1E-4685-9C92-1E9578FADAE9}" type="presParOf" srcId="{F0337CCA-12DA-4A91-81EF-5235F7D7FBEB}" destId="{3A7F2FEF-177E-4A94-B915-C3538CB904A6}" srcOrd="0" destOrd="0" presId="urn:microsoft.com/office/officeart/2005/8/layout/radial1"/>
    <dgm:cxn modelId="{726DC804-4A2C-47AA-8D1F-5B454CF90718}" type="presParOf" srcId="{C86DEAFC-C637-47D5-A025-99CC45CC80D0}" destId="{721E40FC-4738-43EE-8C2F-51B470E5E1FC}" srcOrd="8" destOrd="0" presId="urn:microsoft.com/office/officeart/2005/8/layout/radial1"/>
    <dgm:cxn modelId="{01725FB8-D63D-4A21-B83C-545CA20FDE6E}" type="presParOf" srcId="{C86DEAFC-C637-47D5-A025-99CC45CC80D0}" destId="{E29321B1-A9BC-4D55-96F5-2755489B0E05}" srcOrd="9" destOrd="0" presId="urn:microsoft.com/office/officeart/2005/8/layout/radial1"/>
    <dgm:cxn modelId="{5DB7E5C8-225B-4B87-9ACB-95D145046422}" type="presParOf" srcId="{E29321B1-A9BC-4D55-96F5-2755489B0E05}" destId="{EDDDF6E5-C460-4148-B5A1-9757C6D56849}" srcOrd="0" destOrd="0" presId="urn:microsoft.com/office/officeart/2005/8/layout/radial1"/>
    <dgm:cxn modelId="{F0DC4890-7BC6-4A5C-9B2C-73955DA20A23}" type="presParOf" srcId="{C86DEAFC-C637-47D5-A025-99CC45CC80D0}" destId="{33B745A4-3399-4A70-81D0-4F41BFA33A83}"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774188-9835-4F13-BF1B-B0A5E2D23FCA}" type="doc">
      <dgm:prSet loTypeId="urn:microsoft.com/office/officeart/2005/8/layout/radial1" loCatId="cycle" qsTypeId="urn:microsoft.com/office/officeart/2005/8/quickstyle/simple1" qsCatId="simple" csTypeId="urn:microsoft.com/office/officeart/2005/8/colors/accent0_1" csCatId="mainScheme" phldr="1"/>
      <dgm:spPr/>
      <dgm:t>
        <a:bodyPr/>
        <a:lstStyle/>
        <a:p>
          <a:endParaRPr lang="en-AU"/>
        </a:p>
      </dgm:t>
    </dgm:pt>
    <dgm:pt modelId="{21C89DE9-D717-420F-8E78-085C74D87087}">
      <dgm:prSet phldrT="[Text]"/>
      <dgm:spPr>
        <a:solidFill>
          <a:schemeClr val="bg1">
            <a:lumMod val="85000"/>
          </a:schemeClr>
        </a:solidFill>
      </dgm:spPr>
      <dgm:t>
        <a:bodyPr/>
        <a:lstStyle/>
        <a:p>
          <a:r>
            <a:rPr lang="en-AU"/>
            <a:t> </a:t>
          </a:r>
        </a:p>
      </dgm:t>
    </dgm:pt>
    <dgm:pt modelId="{0C3C3E69-D4A6-4DB9-97E8-D8F2F82E53C2}" type="parTrans" cxnId="{D4AAF1E7-366F-49D9-9838-8BECC4588839}">
      <dgm:prSet/>
      <dgm:spPr/>
      <dgm:t>
        <a:bodyPr/>
        <a:lstStyle/>
        <a:p>
          <a:endParaRPr lang="en-AU"/>
        </a:p>
      </dgm:t>
    </dgm:pt>
    <dgm:pt modelId="{E52833ED-BE93-4F64-95FB-D949D4E9DFBE}" type="sibTrans" cxnId="{D4AAF1E7-366F-49D9-9838-8BECC4588839}">
      <dgm:prSet/>
      <dgm:spPr/>
      <dgm:t>
        <a:bodyPr/>
        <a:lstStyle/>
        <a:p>
          <a:endParaRPr lang="en-AU"/>
        </a:p>
      </dgm:t>
    </dgm:pt>
    <dgm:pt modelId="{4E4E73FC-1FF6-4E27-AB67-53C75FDE8BE8}">
      <dgm:prSet phldrT="[Text]"/>
      <dgm:spPr>
        <a:solidFill>
          <a:schemeClr val="bg1"/>
        </a:solidFill>
      </dgm:spPr>
      <dgm:t>
        <a:bodyPr/>
        <a:lstStyle/>
        <a:p>
          <a:r>
            <a:rPr lang="en-AU" dirty="0"/>
            <a:t> </a:t>
          </a:r>
        </a:p>
      </dgm:t>
    </dgm:pt>
    <dgm:pt modelId="{9D118F11-00FF-4E53-A064-FA5D8FD91C46}" type="parTrans" cxnId="{6EF00192-BE0B-4512-866B-D63E3AB5AF89}">
      <dgm:prSet/>
      <dgm:spPr/>
      <dgm:t>
        <a:bodyPr/>
        <a:lstStyle/>
        <a:p>
          <a:endParaRPr lang="en-AU"/>
        </a:p>
      </dgm:t>
    </dgm:pt>
    <dgm:pt modelId="{60FD9B24-0BFD-4E7F-BEF4-335FC0FD2034}" type="sibTrans" cxnId="{6EF00192-BE0B-4512-866B-D63E3AB5AF89}">
      <dgm:prSet/>
      <dgm:spPr/>
      <dgm:t>
        <a:bodyPr/>
        <a:lstStyle/>
        <a:p>
          <a:endParaRPr lang="en-AU"/>
        </a:p>
      </dgm:t>
    </dgm:pt>
    <dgm:pt modelId="{686BC392-9A0E-4B3B-B8B9-863C68BBE898}">
      <dgm:prSet phldrT="[Text]"/>
      <dgm:spPr/>
      <dgm:t>
        <a:bodyPr/>
        <a:lstStyle/>
        <a:p>
          <a:r>
            <a:rPr lang="en-AU" dirty="0"/>
            <a:t> </a:t>
          </a:r>
        </a:p>
      </dgm:t>
    </dgm:pt>
    <dgm:pt modelId="{71D42D62-82D3-4743-BC98-D5A85CC3286F}" type="parTrans" cxnId="{4DD5342A-9E97-46E7-85B9-FA49B5273286}">
      <dgm:prSet/>
      <dgm:spPr/>
      <dgm:t>
        <a:bodyPr/>
        <a:lstStyle/>
        <a:p>
          <a:endParaRPr lang="en-AU"/>
        </a:p>
      </dgm:t>
    </dgm:pt>
    <dgm:pt modelId="{CD07A4F2-3431-411C-A1E5-C979AFB3968B}" type="sibTrans" cxnId="{4DD5342A-9E97-46E7-85B9-FA49B5273286}">
      <dgm:prSet/>
      <dgm:spPr/>
      <dgm:t>
        <a:bodyPr/>
        <a:lstStyle/>
        <a:p>
          <a:endParaRPr lang="en-AU"/>
        </a:p>
      </dgm:t>
    </dgm:pt>
    <dgm:pt modelId="{C99990C2-24E0-40ED-9111-5BFB9F56E931}">
      <dgm:prSet phldrT="[Text]"/>
      <dgm:spPr/>
      <dgm:t>
        <a:bodyPr/>
        <a:lstStyle/>
        <a:p>
          <a:r>
            <a:rPr lang="en-AU" dirty="0"/>
            <a:t> </a:t>
          </a:r>
        </a:p>
      </dgm:t>
    </dgm:pt>
    <dgm:pt modelId="{3BA8CB2A-66CC-4AE7-AA1D-13743CA8D768}" type="parTrans" cxnId="{E01C6853-CE63-4B1A-9738-EF40BBF8720A}">
      <dgm:prSet/>
      <dgm:spPr/>
      <dgm:t>
        <a:bodyPr/>
        <a:lstStyle/>
        <a:p>
          <a:endParaRPr lang="en-AU"/>
        </a:p>
      </dgm:t>
    </dgm:pt>
    <dgm:pt modelId="{AF001E13-8D2A-4858-A000-F066D0D8C738}" type="sibTrans" cxnId="{E01C6853-CE63-4B1A-9738-EF40BBF8720A}">
      <dgm:prSet/>
      <dgm:spPr/>
      <dgm:t>
        <a:bodyPr/>
        <a:lstStyle/>
        <a:p>
          <a:endParaRPr lang="en-AU"/>
        </a:p>
      </dgm:t>
    </dgm:pt>
    <dgm:pt modelId="{79491014-8786-427F-B6E8-51B6A77B0CC8}">
      <dgm:prSet phldrT="[Text]"/>
      <dgm:spPr/>
      <dgm:t>
        <a:bodyPr/>
        <a:lstStyle/>
        <a:p>
          <a:r>
            <a:rPr lang="en-AU" dirty="0"/>
            <a:t> </a:t>
          </a:r>
        </a:p>
      </dgm:t>
    </dgm:pt>
    <dgm:pt modelId="{F89560EC-9013-4E12-97F8-94FA24056884}" type="parTrans" cxnId="{F8619156-38FC-4E8F-A021-CDE72593E7A7}">
      <dgm:prSet/>
      <dgm:spPr/>
      <dgm:t>
        <a:bodyPr/>
        <a:lstStyle/>
        <a:p>
          <a:endParaRPr lang="en-AU"/>
        </a:p>
      </dgm:t>
    </dgm:pt>
    <dgm:pt modelId="{B5D9FB33-A5CD-422E-8525-3FE6C2850247}" type="sibTrans" cxnId="{F8619156-38FC-4E8F-A021-CDE72593E7A7}">
      <dgm:prSet/>
      <dgm:spPr/>
      <dgm:t>
        <a:bodyPr/>
        <a:lstStyle/>
        <a:p>
          <a:endParaRPr lang="en-AU"/>
        </a:p>
      </dgm:t>
    </dgm:pt>
    <dgm:pt modelId="{5D0301D2-E895-40B3-818B-378834FD9613}">
      <dgm:prSet phldrT="[Text]"/>
      <dgm:spPr/>
      <dgm:t>
        <a:bodyPr/>
        <a:lstStyle/>
        <a:p>
          <a:endParaRPr lang="en-AU" dirty="0"/>
        </a:p>
      </dgm:t>
    </dgm:pt>
    <dgm:pt modelId="{38FB9392-4A7C-4AE4-B425-7D2309F5B571}" type="parTrans" cxnId="{67B6A526-A5E1-4BBC-B325-4DCA1176F104}">
      <dgm:prSet/>
      <dgm:spPr/>
      <dgm:t>
        <a:bodyPr/>
        <a:lstStyle/>
        <a:p>
          <a:endParaRPr lang="en-AU"/>
        </a:p>
      </dgm:t>
    </dgm:pt>
    <dgm:pt modelId="{F0BAD7CF-09D6-4338-B60A-5A7FC72CAB2F}" type="sibTrans" cxnId="{67B6A526-A5E1-4BBC-B325-4DCA1176F104}">
      <dgm:prSet/>
      <dgm:spPr/>
      <dgm:t>
        <a:bodyPr/>
        <a:lstStyle/>
        <a:p>
          <a:endParaRPr lang="en-AU"/>
        </a:p>
      </dgm:t>
    </dgm:pt>
    <dgm:pt modelId="{C86DEAFC-C637-47D5-A025-99CC45CC80D0}" type="pres">
      <dgm:prSet presAssocID="{43774188-9835-4F13-BF1B-B0A5E2D23FCA}" presName="cycle" presStyleCnt="0">
        <dgm:presLayoutVars>
          <dgm:chMax val="1"/>
          <dgm:dir/>
          <dgm:animLvl val="ctr"/>
          <dgm:resizeHandles val="exact"/>
        </dgm:presLayoutVars>
      </dgm:prSet>
      <dgm:spPr/>
    </dgm:pt>
    <dgm:pt modelId="{019D21B4-5B71-49BF-90D4-D6F4FD097EAF}" type="pres">
      <dgm:prSet presAssocID="{21C89DE9-D717-420F-8E78-085C74D87087}" presName="centerShape" presStyleLbl="node0" presStyleIdx="0" presStyleCnt="1"/>
      <dgm:spPr/>
    </dgm:pt>
    <dgm:pt modelId="{7834D21C-0CF2-4FCF-A3DF-461AD3B888CF}" type="pres">
      <dgm:prSet presAssocID="{9D118F11-00FF-4E53-A064-FA5D8FD91C46}" presName="Name9" presStyleLbl="parChTrans1D2" presStyleIdx="0" presStyleCnt="5"/>
      <dgm:spPr/>
    </dgm:pt>
    <dgm:pt modelId="{B2DDC5D0-7CFB-4205-BA11-6FB132E3C505}" type="pres">
      <dgm:prSet presAssocID="{9D118F11-00FF-4E53-A064-FA5D8FD91C46}" presName="connTx" presStyleLbl="parChTrans1D2" presStyleIdx="0" presStyleCnt="5"/>
      <dgm:spPr/>
    </dgm:pt>
    <dgm:pt modelId="{479C456D-FE02-48EC-82E5-A5CBEE370B70}" type="pres">
      <dgm:prSet presAssocID="{4E4E73FC-1FF6-4E27-AB67-53C75FDE8BE8}" presName="node" presStyleLbl="node1" presStyleIdx="0" presStyleCnt="5">
        <dgm:presLayoutVars>
          <dgm:bulletEnabled val="1"/>
        </dgm:presLayoutVars>
      </dgm:prSet>
      <dgm:spPr/>
    </dgm:pt>
    <dgm:pt modelId="{8BEF966A-F20C-4A21-937D-1BCC9BC5B420}" type="pres">
      <dgm:prSet presAssocID="{71D42D62-82D3-4743-BC98-D5A85CC3286F}" presName="Name9" presStyleLbl="parChTrans1D2" presStyleIdx="1" presStyleCnt="5"/>
      <dgm:spPr/>
    </dgm:pt>
    <dgm:pt modelId="{20B1801E-301E-4D6F-8A9E-1748B9887EA8}" type="pres">
      <dgm:prSet presAssocID="{71D42D62-82D3-4743-BC98-D5A85CC3286F}" presName="connTx" presStyleLbl="parChTrans1D2" presStyleIdx="1" presStyleCnt="5"/>
      <dgm:spPr/>
    </dgm:pt>
    <dgm:pt modelId="{2343DAAB-69F2-490F-82AF-40F761C47593}" type="pres">
      <dgm:prSet presAssocID="{686BC392-9A0E-4B3B-B8B9-863C68BBE898}" presName="node" presStyleLbl="node1" presStyleIdx="1" presStyleCnt="5">
        <dgm:presLayoutVars>
          <dgm:bulletEnabled val="1"/>
        </dgm:presLayoutVars>
      </dgm:prSet>
      <dgm:spPr/>
    </dgm:pt>
    <dgm:pt modelId="{EF24B9FA-420C-4C0F-A840-2CACA5C79CCA}" type="pres">
      <dgm:prSet presAssocID="{3BA8CB2A-66CC-4AE7-AA1D-13743CA8D768}" presName="Name9" presStyleLbl="parChTrans1D2" presStyleIdx="2" presStyleCnt="5"/>
      <dgm:spPr/>
    </dgm:pt>
    <dgm:pt modelId="{DAEA0A0B-AEA6-4108-ADB4-3CB33E8E2E26}" type="pres">
      <dgm:prSet presAssocID="{3BA8CB2A-66CC-4AE7-AA1D-13743CA8D768}" presName="connTx" presStyleLbl="parChTrans1D2" presStyleIdx="2" presStyleCnt="5"/>
      <dgm:spPr/>
    </dgm:pt>
    <dgm:pt modelId="{5B687595-C4CC-43D4-874A-BD2E03007141}" type="pres">
      <dgm:prSet presAssocID="{C99990C2-24E0-40ED-9111-5BFB9F56E931}" presName="node" presStyleLbl="node1" presStyleIdx="2" presStyleCnt="5">
        <dgm:presLayoutVars>
          <dgm:bulletEnabled val="1"/>
        </dgm:presLayoutVars>
      </dgm:prSet>
      <dgm:spPr/>
    </dgm:pt>
    <dgm:pt modelId="{F0337CCA-12DA-4A91-81EF-5235F7D7FBEB}" type="pres">
      <dgm:prSet presAssocID="{F89560EC-9013-4E12-97F8-94FA24056884}" presName="Name9" presStyleLbl="parChTrans1D2" presStyleIdx="3" presStyleCnt="5"/>
      <dgm:spPr/>
    </dgm:pt>
    <dgm:pt modelId="{3A7F2FEF-177E-4A94-B915-C3538CB904A6}" type="pres">
      <dgm:prSet presAssocID="{F89560EC-9013-4E12-97F8-94FA24056884}" presName="connTx" presStyleLbl="parChTrans1D2" presStyleIdx="3" presStyleCnt="5"/>
      <dgm:spPr/>
    </dgm:pt>
    <dgm:pt modelId="{721E40FC-4738-43EE-8C2F-51B470E5E1FC}" type="pres">
      <dgm:prSet presAssocID="{79491014-8786-427F-B6E8-51B6A77B0CC8}" presName="node" presStyleLbl="node1" presStyleIdx="3" presStyleCnt="5">
        <dgm:presLayoutVars>
          <dgm:bulletEnabled val="1"/>
        </dgm:presLayoutVars>
      </dgm:prSet>
      <dgm:spPr/>
    </dgm:pt>
    <dgm:pt modelId="{E29321B1-A9BC-4D55-96F5-2755489B0E05}" type="pres">
      <dgm:prSet presAssocID="{38FB9392-4A7C-4AE4-B425-7D2309F5B571}" presName="Name9" presStyleLbl="parChTrans1D2" presStyleIdx="4" presStyleCnt="5"/>
      <dgm:spPr/>
    </dgm:pt>
    <dgm:pt modelId="{EDDDF6E5-C460-4148-B5A1-9757C6D56849}" type="pres">
      <dgm:prSet presAssocID="{38FB9392-4A7C-4AE4-B425-7D2309F5B571}" presName="connTx" presStyleLbl="parChTrans1D2" presStyleIdx="4" presStyleCnt="5"/>
      <dgm:spPr/>
    </dgm:pt>
    <dgm:pt modelId="{33B745A4-3399-4A70-81D0-4F41BFA33A83}" type="pres">
      <dgm:prSet presAssocID="{5D0301D2-E895-40B3-818B-378834FD9613}" presName="node" presStyleLbl="node1" presStyleIdx="4" presStyleCnt="5">
        <dgm:presLayoutVars>
          <dgm:bulletEnabled val="1"/>
        </dgm:presLayoutVars>
      </dgm:prSet>
      <dgm:spPr/>
    </dgm:pt>
  </dgm:ptLst>
  <dgm:cxnLst>
    <dgm:cxn modelId="{4FAFBD1D-856A-47A3-B4A8-0CB4901B509D}" type="presOf" srcId="{43774188-9835-4F13-BF1B-B0A5E2D23FCA}" destId="{C86DEAFC-C637-47D5-A025-99CC45CC80D0}" srcOrd="0" destOrd="0" presId="urn:microsoft.com/office/officeart/2005/8/layout/radial1"/>
    <dgm:cxn modelId="{570AC91E-93BC-462C-8011-499FC0FC990C}" type="presOf" srcId="{F89560EC-9013-4E12-97F8-94FA24056884}" destId="{3A7F2FEF-177E-4A94-B915-C3538CB904A6}" srcOrd="1" destOrd="0" presId="urn:microsoft.com/office/officeart/2005/8/layout/radial1"/>
    <dgm:cxn modelId="{5D686120-7026-4A48-8F24-C9575B8964CC}" type="presOf" srcId="{686BC392-9A0E-4B3B-B8B9-863C68BBE898}" destId="{2343DAAB-69F2-490F-82AF-40F761C47593}" srcOrd="0" destOrd="0" presId="urn:microsoft.com/office/officeart/2005/8/layout/radial1"/>
    <dgm:cxn modelId="{67B6A526-A5E1-4BBC-B325-4DCA1176F104}" srcId="{21C89DE9-D717-420F-8E78-085C74D87087}" destId="{5D0301D2-E895-40B3-818B-378834FD9613}" srcOrd="4" destOrd="0" parTransId="{38FB9392-4A7C-4AE4-B425-7D2309F5B571}" sibTransId="{F0BAD7CF-09D6-4338-B60A-5A7FC72CAB2F}"/>
    <dgm:cxn modelId="{4DD5342A-9E97-46E7-85B9-FA49B5273286}" srcId="{21C89DE9-D717-420F-8E78-085C74D87087}" destId="{686BC392-9A0E-4B3B-B8B9-863C68BBE898}" srcOrd="1" destOrd="0" parTransId="{71D42D62-82D3-4743-BC98-D5A85CC3286F}" sibTransId="{CD07A4F2-3431-411C-A1E5-C979AFB3968B}"/>
    <dgm:cxn modelId="{0EE81C31-4A41-459C-95B6-BB04522841BF}" type="presOf" srcId="{3BA8CB2A-66CC-4AE7-AA1D-13743CA8D768}" destId="{DAEA0A0B-AEA6-4108-ADB4-3CB33E8E2E26}" srcOrd="1" destOrd="0" presId="urn:microsoft.com/office/officeart/2005/8/layout/radial1"/>
    <dgm:cxn modelId="{E01C6853-CE63-4B1A-9738-EF40BBF8720A}" srcId="{21C89DE9-D717-420F-8E78-085C74D87087}" destId="{C99990C2-24E0-40ED-9111-5BFB9F56E931}" srcOrd="2" destOrd="0" parTransId="{3BA8CB2A-66CC-4AE7-AA1D-13743CA8D768}" sibTransId="{AF001E13-8D2A-4858-A000-F066D0D8C738}"/>
    <dgm:cxn modelId="{F8619156-38FC-4E8F-A021-CDE72593E7A7}" srcId="{21C89DE9-D717-420F-8E78-085C74D87087}" destId="{79491014-8786-427F-B6E8-51B6A77B0CC8}" srcOrd="3" destOrd="0" parTransId="{F89560EC-9013-4E12-97F8-94FA24056884}" sibTransId="{B5D9FB33-A5CD-422E-8525-3FE6C2850247}"/>
    <dgm:cxn modelId="{8F00C15E-B932-453D-8AD5-B319140F2DAC}" type="presOf" srcId="{4E4E73FC-1FF6-4E27-AB67-53C75FDE8BE8}" destId="{479C456D-FE02-48EC-82E5-A5CBEE370B70}" srcOrd="0" destOrd="0" presId="urn:microsoft.com/office/officeart/2005/8/layout/radial1"/>
    <dgm:cxn modelId="{25C07761-A37C-4DB3-8D99-08EFD8411AD8}" type="presOf" srcId="{71D42D62-82D3-4743-BC98-D5A85CC3286F}" destId="{8BEF966A-F20C-4A21-937D-1BCC9BC5B420}" srcOrd="0" destOrd="0" presId="urn:microsoft.com/office/officeart/2005/8/layout/radial1"/>
    <dgm:cxn modelId="{B34A6E79-518B-4975-85F8-B176DBEA8E00}" type="presOf" srcId="{38FB9392-4A7C-4AE4-B425-7D2309F5B571}" destId="{EDDDF6E5-C460-4148-B5A1-9757C6D56849}" srcOrd="1" destOrd="0" presId="urn:microsoft.com/office/officeart/2005/8/layout/radial1"/>
    <dgm:cxn modelId="{5676E97F-FAEB-4467-81E8-AE3400765CBE}" type="presOf" srcId="{79491014-8786-427F-B6E8-51B6A77B0CC8}" destId="{721E40FC-4738-43EE-8C2F-51B470E5E1FC}" srcOrd="0" destOrd="0" presId="urn:microsoft.com/office/officeart/2005/8/layout/radial1"/>
    <dgm:cxn modelId="{DB275F8C-9C0F-424E-8B50-D723DF587C29}" type="presOf" srcId="{3BA8CB2A-66CC-4AE7-AA1D-13743CA8D768}" destId="{EF24B9FA-420C-4C0F-A840-2CACA5C79CCA}" srcOrd="0" destOrd="0" presId="urn:microsoft.com/office/officeart/2005/8/layout/radial1"/>
    <dgm:cxn modelId="{FD28A48D-A485-4E4F-9429-0686E314FC9F}" type="presOf" srcId="{F89560EC-9013-4E12-97F8-94FA24056884}" destId="{F0337CCA-12DA-4A91-81EF-5235F7D7FBEB}" srcOrd="0" destOrd="0" presId="urn:microsoft.com/office/officeart/2005/8/layout/radial1"/>
    <dgm:cxn modelId="{6EF00192-BE0B-4512-866B-D63E3AB5AF89}" srcId="{21C89DE9-D717-420F-8E78-085C74D87087}" destId="{4E4E73FC-1FF6-4E27-AB67-53C75FDE8BE8}" srcOrd="0" destOrd="0" parTransId="{9D118F11-00FF-4E53-A064-FA5D8FD91C46}" sibTransId="{60FD9B24-0BFD-4E7F-BEF4-335FC0FD2034}"/>
    <dgm:cxn modelId="{500B2196-8091-48FD-97F5-0232DF9E3F1E}" type="presOf" srcId="{21C89DE9-D717-420F-8E78-085C74D87087}" destId="{019D21B4-5B71-49BF-90D4-D6F4FD097EAF}" srcOrd="0" destOrd="0" presId="urn:microsoft.com/office/officeart/2005/8/layout/radial1"/>
    <dgm:cxn modelId="{75F8AE97-586E-4677-B84F-045502BE8242}" type="presOf" srcId="{C99990C2-24E0-40ED-9111-5BFB9F56E931}" destId="{5B687595-C4CC-43D4-874A-BD2E03007141}" srcOrd="0" destOrd="0" presId="urn:microsoft.com/office/officeart/2005/8/layout/radial1"/>
    <dgm:cxn modelId="{9D40C09F-B060-4C38-AA23-D93E1E4E8756}" type="presOf" srcId="{5D0301D2-E895-40B3-818B-378834FD9613}" destId="{33B745A4-3399-4A70-81D0-4F41BFA33A83}" srcOrd="0" destOrd="0" presId="urn:microsoft.com/office/officeart/2005/8/layout/radial1"/>
    <dgm:cxn modelId="{9F22B2A9-AD4D-4CB9-B3BB-197B8097DD3D}" type="presOf" srcId="{38FB9392-4A7C-4AE4-B425-7D2309F5B571}" destId="{E29321B1-A9BC-4D55-96F5-2755489B0E05}" srcOrd="0" destOrd="0" presId="urn:microsoft.com/office/officeart/2005/8/layout/radial1"/>
    <dgm:cxn modelId="{0D870EB4-165A-44F3-9F99-14A798194795}" type="presOf" srcId="{71D42D62-82D3-4743-BC98-D5A85CC3286F}" destId="{20B1801E-301E-4D6F-8A9E-1748B9887EA8}" srcOrd="1" destOrd="0" presId="urn:microsoft.com/office/officeart/2005/8/layout/radial1"/>
    <dgm:cxn modelId="{C782CEE2-3821-49F6-B974-4D9194A261DD}" type="presOf" srcId="{9D118F11-00FF-4E53-A064-FA5D8FD91C46}" destId="{7834D21C-0CF2-4FCF-A3DF-461AD3B888CF}" srcOrd="0" destOrd="0" presId="urn:microsoft.com/office/officeart/2005/8/layout/radial1"/>
    <dgm:cxn modelId="{D4AAF1E7-366F-49D9-9838-8BECC4588839}" srcId="{43774188-9835-4F13-BF1B-B0A5E2D23FCA}" destId="{21C89DE9-D717-420F-8E78-085C74D87087}" srcOrd="0" destOrd="0" parTransId="{0C3C3E69-D4A6-4DB9-97E8-D8F2F82E53C2}" sibTransId="{E52833ED-BE93-4F64-95FB-D949D4E9DFBE}"/>
    <dgm:cxn modelId="{17DDCEEE-D58B-476E-A0A6-31C32BC74159}" type="presOf" srcId="{9D118F11-00FF-4E53-A064-FA5D8FD91C46}" destId="{B2DDC5D0-7CFB-4205-BA11-6FB132E3C505}" srcOrd="1" destOrd="0" presId="urn:microsoft.com/office/officeart/2005/8/layout/radial1"/>
    <dgm:cxn modelId="{7C755900-983C-439E-AEF2-EEAA23FBF70E}" type="presParOf" srcId="{C86DEAFC-C637-47D5-A025-99CC45CC80D0}" destId="{019D21B4-5B71-49BF-90D4-D6F4FD097EAF}" srcOrd="0" destOrd="0" presId="urn:microsoft.com/office/officeart/2005/8/layout/radial1"/>
    <dgm:cxn modelId="{4D834588-756F-4D95-9B9D-E1B9AD609836}" type="presParOf" srcId="{C86DEAFC-C637-47D5-A025-99CC45CC80D0}" destId="{7834D21C-0CF2-4FCF-A3DF-461AD3B888CF}" srcOrd="1" destOrd="0" presId="urn:microsoft.com/office/officeart/2005/8/layout/radial1"/>
    <dgm:cxn modelId="{B12BCEB0-F204-4D50-A687-26BD6E7D02C4}" type="presParOf" srcId="{7834D21C-0CF2-4FCF-A3DF-461AD3B888CF}" destId="{B2DDC5D0-7CFB-4205-BA11-6FB132E3C505}" srcOrd="0" destOrd="0" presId="urn:microsoft.com/office/officeart/2005/8/layout/radial1"/>
    <dgm:cxn modelId="{8BDB6164-B65A-4044-A2C0-3082374AE31F}" type="presParOf" srcId="{C86DEAFC-C637-47D5-A025-99CC45CC80D0}" destId="{479C456D-FE02-48EC-82E5-A5CBEE370B70}" srcOrd="2" destOrd="0" presId="urn:microsoft.com/office/officeart/2005/8/layout/radial1"/>
    <dgm:cxn modelId="{BBFF72EF-DC11-4BD5-90C6-64AF72726513}" type="presParOf" srcId="{C86DEAFC-C637-47D5-A025-99CC45CC80D0}" destId="{8BEF966A-F20C-4A21-937D-1BCC9BC5B420}" srcOrd="3" destOrd="0" presId="urn:microsoft.com/office/officeart/2005/8/layout/radial1"/>
    <dgm:cxn modelId="{ECCE1A7F-5AF7-4FF0-A926-2870C274E0C8}" type="presParOf" srcId="{8BEF966A-F20C-4A21-937D-1BCC9BC5B420}" destId="{20B1801E-301E-4D6F-8A9E-1748B9887EA8}" srcOrd="0" destOrd="0" presId="urn:microsoft.com/office/officeart/2005/8/layout/radial1"/>
    <dgm:cxn modelId="{C16D772C-4439-4C68-9BCB-8BD15D544C0D}" type="presParOf" srcId="{C86DEAFC-C637-47D5-A025-99CC45CC80D0}" destId="{2343DAAB-69F2-490F-82AF-40F761C47593}" srcOrd="4" destOrd="0" presId="urn:microsoft.com/office/officeart/2005/8/layout/radial1"/>
    <dgm:cxn modelId="{5498E834-F2E6-4373-A3AF-B98DB9113D43}" type="presParOf" srcId="{C86DEAFC-C637-47D5-A025-99CC45CC80D0}" destId="{EF24B9FA-420C-4C0F-A840-2CACA5C79CCA}" srcOrd="5" destOrd="0" presId="urn:microsoft.com/office/officeart/2005/8/layout/radial1"/>
    <dgm:cxn modelId="{47241B07-499A-4C32-BD4A-C68030F4F6F2}" type="presParOf" srcId="{EF24B9FA-420C-4C0F-A840-2CACA5C79CCA}" destId="{DAEA0A0B-AEA6-4108-ADB4-3CB33E8E2E26}" srcOrd="0" destOrd="0" presId="urn:microsoft.com/office/officeart/2005/8/layout/radial1"/>
    <dgm:cxn modelId="{767B1E41-099C-44ED-AEB0-ED97E0409361}" type="presParOf" srcId="{C86DEAFC-C637-47D5-A025-99CC45CC80D0}" destId="{5B687595-C4CC-43D4-874A-BD2E03007141}" srcOrd="6" destOrd="0" presId="urn:microsoft.com/office/officeart/2005/8/layout/radial1"/>
    <dgm:cxn modelId="{50168BF9-9F6A-46F0-B487-90691C5A82C8}" type="presParOf" srcId="{C86DEAFC-C637-47D5-A025-99CC45CC80D0}" destId="{F0337CCA-12DA-4A91-81EF-5235F7D7FBEB}" srcOrd="7" destOrd="0" presId="urn:microsoft.com/office/officeart/2005/8/layout/radial1"/>
    <dgm:cxn modelId="{2ED2A962-FB1E-4685-9C92-1E9578FADAE9}" type="presParOf" srcId="{F0337CCA-12DA-4A91-81EF-5235F7D7FBEB}" destId="{3A7F2FEF-177E-4A94-B915-C3538CB904A6}" srcOrd="0" destOrd="0" presId="urn:microsoft.com/office/officeart/2005/8/layout/radial1"/>
    <dgm:cxn modelId="{726DC804-4A2C-47AA-8D1F-5B454CF90718}" type="presParOf" srcId="{C86DEAFC-C637-47D5-A025-99CC45CC80D0}" destId="{721E40FC-4738-43EE-8C2F-51B470E5E1FC}" srcOrd="8" destOrd="0" presId="urn:microsoft.com/office/officeart/2005/8/layout/radial1"/>
    <dgm:cxn modelId="{01725FB8-D63D-4A21-B83C-545CA20FDE6E}" type="presParOf" srcId="{C86DEAFC-C637-47D5-A025-99CC45CC80D0}" destId="{E29321B1-A9BC-4D55-96F5-2755489B0E05}" srcOrd="9" destOrd="0" presId="urn:microsoft.com/office/officeart/2005/8/layout/radial1"/>
    <dgm:cxn modelId="{5DB7E5C8-225B-4B87-9ACB-95D145046422}" type="presParOf" srcId="{E29321B1-A9BC-4D55-96F5-2755489B0E05}" destId="{EDDDF6E5-C460-4148-B5A1-9757C6D56849}" srcOrd="0" destOrd="0" presId="urn:microsoft.com/office/officeart/2005/8/layout/radial1"/>
    <dgm:cxn modelId="{F0DC4890-7BC6-4A5C-9B2C-73955DA20A23}" type="presParOf" srcId="{C86DEAFC-C637-47D5-A025-99CC45CC80D0}" destId="{33B745A4-3399-4A70-81D0-4F41BFA33A83}" srcOrd="10"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D21B4-5B71-49BF-90D4-D6F4FD097EAF}">
      <dsp:nvSpPr>
        <dsp:cNvPr id="0" name=""/>
        <dsp:cNvSpPr/>
      </dsp:nvSpPr>
      <dsp:spPr>
        <a:xfrm>
          <a:off x="1493083" y="937110"/>
          <a:ext cx="713328" cy="713328"/>
        </a:xfrm>
        <a:prstGeom prst="ellipse">
          <a:avLst/>
        </a:prstGeom>
        <a:solidFill>
          <a:schemeClr val="bg1">
            <a:lumMod val="8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dirty="0"/>
            <a:t> </a:t>
          </a:r>
        </a:p>
      </dsp:txBody>
      <dsp:txXfrm>
        <a:off x="1597547" y="1041574"/>
        <a:ext cx="504400" cy="504400"/>
      </dsp:txXfrm>
    </dsp:sp>
    <dsp:sp modelId="{7834D21C-0CF2-4FCF-A3DF-461AD3B888CF}">
      <dsp:nvSpPr>
        <dsp:cNvPr id="0" name=""/>
        <dsp:cNvSpPr/>
      </dsp:nvSpPr>
      <dsp:spPr>
        <a:xfrm rot="16200000">
          <a:off x="1742235" y="812244"/>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1844372" y="824222"/>
        <a:ext cx="10751" cy="10751"/>
      </dsp:txXfrm>
    </dsp:sp>
    <dsp:sp modelId="{479C456D-FE02-48EC-82E5-A5CBEE370B70}">
      <dsp:nvSpPr>
        <dsp:cNvPr id="0" name=""/>
        <dsp:cNvSpPr/>
      </dsp:nvSpPr>
      <dsp:spPr>
        <a:xfrm>
          <a:off x="1493083" y="8757"/>
          <a:ext cx="713328" cy="713328"/>
        </a:xfrm>
        <a:prstGeom prst="ellipse">
          <a:avLst/>
        </a:prstGeom>
        <a:solidFill>
          <a:schemeClr val="bg1"/>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dirty="0"/>
            <a:t> </a:t>
          </a:r>
        </a:p>
      </dsp:txBody>
      <dsp:txXfrm>
        <a:off x="1597547" y="113221"/>
        <a:ext cx="504400" cy="504400"/>
      </dsp:txXfrm>
    </dsp:sp>
    <dsp:sp modelId="{8BEF966A-F20C-4A21-937D-1BCC9BC5B420}">
      <dsp:nvSpPr>
        <dsp:cNvPr id="0" name=""/>
        <dsp:cNvSpPr/>
      </dsp:nvSpPr>
      <dsp:spPr>
        <a:xfrm rot="20520000">
          <a:off x="2183693" y="1132982"/>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285830" y="1144960"/>
        <a:ext cx="10751" cy="10751"/>
      </dsp:txXfrm>
    </dsp:sp>
    <dsp:sp modelId="{2343DAAB-69F2-490F-82AF-40F761C47593}">
      <dsp:nvSpPr>
        <dsp:cNvPr id="0" name=""/>
        <dsp:cNvSpPr/>
      </dsp:nvSpPr>
      <dsp:spPr>
        <a:xfrm>
          <a:off x="2375999" y="650233"/>
          <a:ext cx="713328" cy="713328"/>
        </a:xfrm>
        <a:prstGeom prst="ellipse">
          <a:avLst/>
        </a:prstGeom>
        <a:solidFill>
          <a:schemeClr val="bg1"/>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dirty="0"/>
            <a:t> </a:t>
          </a:r>
        </a:p>
      </dsp:txBody>
      <dsp:txXfrm>
        <a:off x="2480463" y="754697"/>
        <a:ext cx="504400" cy="504400"/>
      </dsp:txXfrm>
    </dsp:sp>
    <dsp:sp modelId="{EF24B9FA-420C-4C0F-A840-2CACA5C79CCA}">
      <dsp:nvSpPr>
        <dsp:cNvPr id="0" name=""/>
        <dsp:cNvSpPr/>
      </dsp:nvSpPr>
      <dsp:spPr>
        <a:xfrm rot="3240000">
          <a:off x="2015071" y="1651947"/>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117208" y="1663925"/>
        <a:ext cx="10751" cy="10751"/>
      </dsp:txXfrm>
    </dsp:sp>
    <dsp:sp modelId="{5B687595-C4CC-43D4-874A-BD2E03007141}">
      <dsp:nvSpPr>
        <dsp:cNvPr id="0" name=""/>
        <dsp:cNvSpPr/>
      </dsp:nvSpPr>
      <dsp:spPr>
        <a:xfrm>
          <a:off x="2038755" y="1688163"/>
          <a:ext cx="713328" cy="71332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dirty="0"/>
            <a:t> </a:t>
          </a:r>
        </a:p>
      </dsp:txBody>
      <dsp:txXfrm>
        <a:off x="2143219" y="1792627"/>
        <a:ext cx="504400" cy="504400"/>
      </dsp:txXfrm>
    </dsp:sp>
    <dsp:sp modelId="{F0337CCA-12DA-4A91-81EF-5235F7D7FBEB}">
      <dsp:nvSpPr>
        <dsp:cNvPr id="0" name=""/>
        <dsp:cNvSpPr/>
      </dsp:nvSpPr>
      <dsp:spPr>
        <a:xfrm rot="7560000">
          <a:off x="1469399" y="1651947"/>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1571536" y="1663925"/>
        <a:ext cx="10751" cy="10751"/>
      </dsp:txXfrm>
    </dsp:sp>
    <dsp:sp modelId="{721E40FC-4738-43EE-8C2F-51B470E5E1FC}">
      <dsp:nvSpPr>
        <dsp:cNvPr id="0" name=""/>
        <dsp:cNvSpPr/>
      </dsp:nvSpPr>
      <dsp:spPr>
        <a:xfrm>
          <a:off x="947411" y="1688163"/>
          <a:ext cx="713328" cy="71332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dirty="0"/>
            <a:t> </a:t>
          </a:r>
        </a:p>
      </dsp:txBody>
      <dsp:txXfrm>
        <a:off x="1051875" y="1792627"/>
        <a:ext cx="504400" cy="504400"/>
      </dsp:txXfrm>
    </dsp:sp>
    <dsp:sp modelId="{E29321B1-A9BC-4D55-96F5-2755489B0E05}">
      <dsp:nvSpPr>
        <dsp:cNvPr id="0" name=""/>
        <dsp:cNvSpPr/>
      </dsp:nvSpPr>
      <dsp:spPr>
        <a:xfrm rot="11880000">
          <a:off x="1300778" y="1132982"/>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1402914" y="1144960"/>
        <a:ext cx="10751" cy="10751"/>
      </dsp:txXfrm>
    </dsp:sp>
    <dsp:sp modelId="{33B745A4-3399-4A70-81D0-4F41BFA33A83}">
      <dsp:nvSpPr>
        <dsp:cNvPr id="0" name=""/>
        <dsp:cNvSpPr/>
      </dsp:nvSpPr>
      <dsp:spPr>
        <a:xfrm>
          <a:off x="610168" y="650233"/>
          <a:ext cx="713328" cy="71332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n-AU" sz="3300" kern="1200" dirty="0"/>
        </a:p>
      </dsp:txBody>
      <dsp:txXfrm>
        <a:off x="714632" y="754697"/>
        <a:ext cx="504400" cy="504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D21B4-5B71-49BF-90D4-D6F4FD097EAF}">
      <dsp:nvSpPr>
        <dsp:cNvPr id="0" name=""/>
        <dsp:cNvSpPr/>
      </dsp:nvSpPr>
      <dsp:spPr>
        <a:xfrm>
          <a:off x="1493083" y="937110"/>
          <a:ext cx="713328" cy="713328"/>
        </a:xfrm>
        <a:prstGeom prst="ellipse">
          <a:avLst/>
        </a:prstGeom>
        <a:solidFill>
          <a:schemeClr val="bg1">
            <a:lumMod val="8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a:t> </a:t>
          </a:r>
        </a:p>
      </dsp:txBody>
      <dsp:txXfrm>
        <a:off x="1597547" y="1041574"/>
        <a:ext cx="504400" cy="504400"/>
      </dsp:txXfrm>
    </dsp:sp>
    <dsp:sp modelId="{7834D21C-0CF2-4FCF-A3DF-461AD3B888CF}">
      <dsp:nvSpPr>
        <dsp:cNvPr id="0" name=""/>
        <dsp:cNvSpPr/>
      </dsp:nvSpPr>
      <dsp:spPr>
        <a:xfrm rot="16200000">
          <a:off x="1742235" y="812244"/>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1844372" y="824222"/>
        <a:ext cx="10751" cy="10751"/>
      </dsp:txXfrm>
    </dsp:sp>
    <dsp:sp modelId="{479C456D-FE02-48EC-82E5-A5CBEE370B70}">
      <dsp:nvSpPr>
        <dsp:cNvPr id="0" name=""/>
        <dsp:cNvSpPr/>
      </dsp:nvSpPr>
      <dsp:spPr>
        <a:xfrm>
          <a:off x="1493083" y="8757"/>
          <a:ext cx="713328" cy="713328"/>
        </a:xfrm>
        <a:prstGeom prst="ellipse">
          <a:avLst/>
        </a:prstGeom>
        <a:solidFill>
          <a:schemeClr val="bg1"/>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dirty="0"/>
            <a:t> </a:t>
          </a:r>
        </a:p>
      </dsp:txBody>
      <dsp:txXfrm>
        <a:off x="1597547" y="113221"/>
        <a:ext cx="504400" cy="504400"/>
      </dsp:txXfrm>
    </dsp:sp>
    <dsp:sp modelId="{8BEF966A-F20C-4A21-937D-1BCC9BC5B420}">
      <dsp:nvSpPr>
        <dsp:cNvPr id="0" name=""/>
        <dsp:cNvSpPr/>
      </dsp:nvSpPr>
      <dsp:spPr>
        <a:xfrm rot="20520000">
          <a:off x="2183693" y="1132982"/>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285830" y="1144960"/>
        <a:ext cx="10751" cy="10751"/>
      </dsp:txXfrm>
    </dsp:sp>
    <dsp:sp modelId="{2343DAAB-69F2-490F-82AF-40F761C47593}">
      <dsp:nvSpPr>
        <dsp:cNvPr id="0" name=""/>
        <dsp:cNvSpPr/>
      </dsp:nvSpPr>
      <dsp:spPr>
        <a:xfrm>
          <a:off x="2375999" y="650233"/>
          <a:ext cx="713328" cy="71332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dirty="0"/>
            <a:t> </a:t>
          </a:r>
        </a:p>
      </dsp:txBody>
      <dsp:txXfrm>
        <a:off x="2480463" y="754697"/>
        <a:ext cx="504400" cy="504400"/>
      </dsp:txXfrm>
    </dsp:sp>
    <dsp:sp modelId="{EF24B9FA-420C-4C0F-A840-2CACA5C79CCA}">
      <dsp:nvSpPr>
        <dsp:cNvPr id="0" name=""/>
        <dsp:cNvSpPr/>
      </dsp:nvSpPr>
      <dsp:spPr>
        <a:xfrm rot="3240000">
          <a:off x="2015071" y="1651947"/>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117208" y="1663925"/>
        <a:ext cx="10751" cy="10751"/>
      </dsp:txXfrm>
    </dsp:sp>
    <dsp:sp modelId="{5B687595-C4CC-43D4-874A-BD2E03007141}">
      <dsp:nvSpPr>
        <dsp:cNvPr id="0" name=""/>
        <dsp:cNvSpPr/>
      </dsp:nvSpPr>
      <dsp:spPr>
        <a:xfrm>
          <a:off x="2038755" y="1688163"/>
          <a:ext cx="713328" cy="71332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dirty="0"/>
            <a:t> </a:t>
          </a:r>
        </a:p>
      </dsp:txBody>
      <dsp:txXfrm>
        <a:off x="2143219" y="1792627"/>
        <a:ext cx="504400" cy="504400"/>
      </dsp:txXfrm>
    </dsp:sp>
    <dsp:sp modelId="{F0337CCA-12DA-4A91-81EF-5235F7D7FBEB}">
      <dsp:nvSpPr>
        <dsp:cNvPr id="0" name=""/>
        <dsp:cNvSpPr/>
      </dsp:nvSpPr>
      <dsp:spPr>
        <a:xfrm rot="7560000">
          <a:off x="1469399" y="1651947"/>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1571536" y="1663925"/>
        <a:ext cx="10751" cy="10751"/>
      </dsp:txXfrm>
    </dsp:sp>
    <dsp:sp modelId="{721E40FC-4738-43EE-8C2F-51B470E5E1FC}">
      <dsp:nvSpPr>
        <dsp:cNvPr id="0" name=""/>
        <dsp:cNvSpPr/>
      </dsp:nvSpPr>
      <dsp:spPr>
        <a:xfrm>
          <a:off x="947411" y="1688163"/>
          <a:ext cx="713328" cy="71332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dirty="0"/>
            <a:t> </a:t>
          </a:r>
        </a:p>
      </dsp:txBody>
      <dsp:txXfrm>
        <a:off x="1051875" y="1792627"/>
        <a:ext cx="504400" cy="504400"/>
      </dsp:txXfrm>
    </dsp:sp>
    <dsp:sp modelId="{E29321B1-A9BC-4D55-96F5-2755489B0E05}">
      <dsp:nvSpPr>
        <dsp:cNvPr id="0" name=""/>
        <dsp:cNvSpPr/>
      </dsp:nvSpPr>
      <dsp:spPr>
        <a:xfrm rot="11880000">
          <a:off x="1300778" y="1132982"/>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1402914" y="1144960"/>
        <a:ext cx="10751" cy="10751"/>
      </dsp:txXfrm>
    </dsp:sp>
    <dsp:sp modelId="{33B745A4-3399-4A70-81D0-4F41BFA33A83}">
      <dsp:nvSpPr>
        <dsp:cNvPr id="0" name=""/>
        <dsp:cNvSpPr/>
      </dsp:nvSpPr>
      <dsp:spPr>
        <a:xfrm>
          <a:off x="610168" y="650233"/>
          <a:ext cx="713328" cy="71332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n-AU" sz="3300" kern="1200" dirty="0"/>
        </a:p>
      </dsp:txBody>
      <dsp:txXfrm>
        <a:off x="714632" y="754697"/>
        <a:ext cx="504400" cy="50440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406" cy="501257"/>
          </a:xfrm>
          <a:prstGeom prst="rect">
            <a:avLst/>
          </a:prstGeom>
        </p:spPr>
        <p:txBody>
          <a:bodyPr vert="horz" lIns="91420" tIns="45710" rIns="91420" bIns="45710" rtlCol="0"/>
          <a:lstStyle>
            <a:lvl1pPr algn="l">
              <a:defRPr sz="1200"/>
            </a:lvl1pPr>
          </a:lstStyle>
          <a:p>
            <a:endParaRPr lang="en-AU" dirty="0"/>
          </a:p>
        </p:txBody>
      </p:sp>
      <p:sp>
        <p:nvSpPr>
          <p:cNvPr id="3" name="Date Placeholder 2"/>
          <p:cNvSpPr>
            <a:spLocks noGrp="1"/>
          </p:cNvSpPr>
          <p:nvPr>
            <p:ph type="dt" idx="1"/>
          </p:nvPr>
        </p:nvSpPr>
        <p:spPr>
          <a:xfrm>
            <a:off x="3901148" y="0"/>
            <a:ext cx="2985406" cy="501257"/>
          </a:xfrm>
          <a:prstGeom prst="rect">
            <a:avLst/>
          </a:prstGeom>
        </p:spPr>
        <p:txBody>
          <a:bodyPr vert="horz" lIns="91420" tIns="45710" rIns="91420" bIns="45710" rtlCol="0"/>
          <a:lstStyle>
            <a:lvl1pPr algn="r">
              <a:defRPr sz="1200"/>
            </a:lvl1pPr>
          </a:lstStyle>
          <a:p>
            <a:fld id="{B311833B-65A7-4B04-9E13-7DEB37ED3333}" type="datetimeFigureOut">
              <a:rPr lang="en-AU" smtClean="0"/>
              <a:pPr/>
              <a:t>26/9/23</a:t>
            </a:fld>
            <a:endParaRPr lang="en-AU" dirty="0"/>
          </a:p>
        </p:txBody>
      </p:sp>
      <p:sp>
        <p:nvSpPr>
          <p:cNvPr id="4" name="Slide Image Placeholder 3"/>
          <p:cNvSpPr>
            <a:spLocks noGrp="1" noRot="1" noChangeAspect="1"/>
          </p:cNvSpPr>
          <p:nvPr>
            <p:ph type="sldImg" idx="2"/>
          </p:nvPr>
        </p:nvSpPr>
        <p:spPr>
          <a:xfrm>
            <a:off x="2033588" y="749300"/>
            <a:ext cx="2820987" cy="3759200"/>
          </a:xfrm>
          <a:prstGeom prst="rect">
            <a:avLst/>
          </a:prstGeom>
          <a:noFill/>
          <a:ln w="12700">
            <a:solidFill>
              <a:prstClr val="black"/>
            </a:solidFill>
          </a:ln>
        </p:spPr>
        <p:txBody>
          <a:bodyPr vert="horz" lIns="91420" tIns="45710" rIns="91420" bIns="45710" rtlCol="0" anchor="ctr"/>
          <a:lstStyle/>
          <a:p>
            <a:endParaRPr lang="en-AU" dirty="0"/>
          </a:p>
        </p:txBody>
      </p:sp>
      <p:sp>
        <p:nvSpPr>
          <p:cNvPr id="5" name="Notes Placeholder 4"/>
          <p:cNvSpPr>
            <a:spLocks noGrp="1"/>
          </p:cNvSpPr>
          <p:nvPr>
            <p:ph type="body" sz="quarter" idx="3"/>
          </p:nvPr>
        </p:nvSpPr>
        <p:spPr>
          <a:xfrm>
            <a:off x="688817" y="4759532"/>
            <a:ext cx="5510530" cy="4508101"/>
          </a:xfrm>
          <a:prstGeom prst="rect">
            <a:avLst/>
          </a:prstGeom>
        </p:spPr>
        <p:txBody>
          <a:bodyPr vert="horz" lIns="91420" tIns="45710" rIns="91420" bIns="4571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515854"/>
            <a:ext cx="2985406" cy="501257"/>
          </a:xfrm>
          <a:prstGeom prst="rect">
            <a:avLst/>
          </a:prstGeom>
        </p:spPr>
        <p:txBody>
          <a:bodyPr vert="horz" lIns="91420" tIns="45710" rIns="91420" bIns="4571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901148" y="9515854"/>
            <a:ext cx="2985406" cy="501257"/>
          </a:xfrm>
          <a:prstGeom prst="rect">
            <a:avLst/>
          </a:prstGeom>
        </p:spPr>
        <p:txBody>
          <a:bodyPr vert="horz" lIns="91420" tIns="45710" rIns="91420" bIns="45710" rtlCol="0" anchor="b"/>
          <a:lstStyle>
            <a:lvl1pPr algn="r">
              <a:defRPr sz="1200"/>
            </a:lvl1pPr>
          </a:lstStyle>
          <a:p>
            <a:fld id="{E17E4790-4B88-4B3E-89CD-9E8426F404CC}" type="slidenum">
              <a:rPr lang="en-AU" smtClean="0"/>
              <a:pPr/>
              <a:t>‹#›</a:t>
            </a:fld>
            <a:endParaRPr lang="en-AU" dirty="0"/>
          </a:p>
        </p:txBody>
      </p:sp>
    </p:spTree>
    <p:extLst>
      <p:ext uri="{BB962C8B-B14F-4D97-AF65-F5344CB8AC3E}">
        <p14:creationId xmlns:p14="http://schemas.microsoft.com/office/powerpoint/2010/main" val="232176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a:t>
            </a:fld>
            <a:endParaRPr lang="en-AU"/>
          </a:p>
        </p:txBody>
      </p:sp>
    </p:spTree>
    <p:extLst>
      <p:ext uri="{BB962C8B-B14F-4D97-AF65-F5344CB8AC3E}">
        <p14:creationId xmlns:p14="http://schemas.microsoft.com/office/powerpoint/2010/main" val="709253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11</a:t>
            </a:fld>
            <a:endParaRPr lang="en-AU"/>
          </a:p>
        </p:txBody>
      </p:sp>
    </p:spTree>
    <p:extLst>
      <p:ext uri="{BB962C8B-B14F-4D97-AF65-F5344CB8AC3E}">
        <p14:creationId xmlns:p14="http://schemas.microsoft.com/office/powerpoint/2010/main" val="2978906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12</a:t>
            </a:fld>
            <a:endParaRPr lang="en-AU"/>
          </a:p>
        </p:txBody>
      </p:sp>
    </p:spTree>
    <p:extLst>
      <p:ext uri="{BB962C8B-B14F-4D97-AF65-F5344CB8AC3E}">
        <p14:creationId xmlns:p14="http://schemas.microsoft.com/office/powerpoint/2010/main" val="2826253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a:t>
            </a:fld>
            <a:endParaRPr lang="en-AU"/>
          </a:p>
        </p:txBody>
      </p:sp>
    </p:spTree>
    <p:extLst>
      <p:ext uri="{BB962C8B-B14F-4D97-AF65-F5344CB8AC3E}">
        <p14:creationId xmlns:p14="http://schemas.microsoft.com/office/powerpoint/2010/main" val="3236041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a:t>
            </a:fld>
            <a:endParaRPr lang="en-AU"/>
          </a:p>
        </p:txBody>
      </p:sp>
    </p:spTree>
    <p:extLst>
      <p:ext uri="{BB962C8B-B14F-4D97-AF65-F5344CB8AC3E}">
        <p14:creationId xmlns:p14="http://schemas.microsoft.com/office/powerpoint/2010/main" val="1332301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a:t>
            </a:fld>
            <a:endParaRPr lang="en-AU"/>
          </a:p>
        </p:txBody>
      </p:sp>
    </p:spTree>
    <p:extLst>
      <p:ext uri="{BB962C8B-B14F-4D97-AF65-F5344CB8AC3E}">
        <p14:creationId xmlns:p14="http://schemas.microsoft.com/office/powerpoint/2010/main" val="2020547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16</a:t>
            </a:fld>
            <a:endParaRPr lang="en-AU"/>
          </a:p>
        </p:txBody>
      </p:sp>
    </p:spTree>
    <p:extLst>
      <p:ext uri="{BB962C8B-B14F-4D97-AF65-F5344CB8AC3E}">
        <p14:creationId xmlns:p14="http://schemas.microsoft.com/office/powerpoint/2010/main" val="1310930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17</a:t>
            </a:fld>
            <a:endParaRPr lang="en-AU"/>
          </a:p>
        </p:txBody>
      </p:sp>
    </p:spTree>
    <p:extLst>
      <p:ext uri="{BB962C8B-B14F-4D97-AF65-F5344CB8AC3E}">
        <p14:creationId xmlns:p14="http://schemas.microsoft.com/office/powerpoint/2010/main" val="2278580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18</a:t>
            </a:fld>
            <a:endParaRPr lang="en-AU"/>
          </a:p>
        </p:txBody>
      </p:sp>
    </p:spTree>
    <p:extLst>
      <p:ext uri="{BB962C8B-B14F-4D97-AF65-F5344CB8AC3E}">
        <p14:creationId xmlns:p14="http://schemas.microsoft.com/office/powerpoint/2010/main" val="3905284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19</a:t>
            </a:fld>
            <a:endParaRPr lang="en-AU"/>
          </a:p>
        </p:txBody>
      </p:sp>
    </p:spTree>
    <p:extLst>
      <p:ext uri="{BB962C8B-B14F-4D97-AF65-F5344CB8AC3E}">
        <p14:creationId xmlns:p14="http://schemas.microsoft.com/office/powerpoint/2010/main" val="891123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20</a:t>
            </a:fld>
            <a:endParaRPr lang="en-AU"/>
          </a:p>
        </p:txBody>
      </p:sp>
    </p:spTree>
    <p:extLst>
      <p:ext uri="{BB962C8B-B14F-4D97-AF65-F5344CB8AC3E}">
        <p14:creationId xmlns:p14="http://schemas.microsoft.com/office/powerpoint/2010/main" val="86532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a:t>
            </a:fld>
            <a:endParaRPr lang="en-AU"/>
          </a:p>
        </p:txBody>
      </p:sp>
    </p:spTree>
    <p:extLst>
      <p:ext uri="{BB962C8B-B14F-4D97-AF65-F5344CB8AC3E}">
        <p14:creationId xmlns:p14="http://schemas.microsoft.com/office/powerpoint/2010/main" val="442891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21</a:t>
            </a:fld>
            <a:endParaRPr lang="en-AU"/>
          </a:p>
        </p:txBody>
      </p:sp>
    </p:spTree>
    <p:extLst>
      <p:ext uri="{BB962C8B-B14F-4D97-AF65-F5344CB8AC3E}">
        <p14:creationId xmlns:p14="http://schemas.microsoft.com/office/powerpoint/2010/main" val="316010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22</a:t>
            </a:fld>
            <a:endParaRPr lang="en-AU"/>
          </a:p>
        </p:txBody>
      </p:sp>
    </p:spTree>
    <p:extLst>
      <p:ext uri="{BB962C8B-B14F-4D97-AF65-F5344CB8AC3E}">
        <p14:creationId xmlns:p14="http://schemas.microsoft.com/office/powerpoint/2010/main" val="173243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23</a:t>
            </a:fld>
            <a:endParaRPr lang="en-AU"/>
          </a:p>
        </p:txBody>
      </p:sp>
    </p:spTree>
    <p:extLst>
      <p:ext uri="{BB962C8B-B14F-4D97-AF65-F5344CB8AC3E}">
        <p14:creationId xmlns:p14="http://schemas.microsoft.com/office/powerpoint/2010/main" val="1237013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24</a:t>
            </a:fld>
            <a:endParaRPr lang="en-AU"/>
          </a:p>
        </p:txBody>
      </p:sp>
    </p:spTree>
    <p:extLst>
      <p:ext uri="{BB962C8B-B14F-4D97-AF65-F5344CB8AC3E}">
        <p14:creationId xmlns:p14="http://schemas.microsoft.com/office/powerpoint/2010/main" val="3583214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26</a:t>
            </a:fld>
            <a:endParaRPr lang="en-AU"/>
          </a:p>
        </p:txBody>
      </p:sp>
    </p:spTree>
    <p:extLst>
      <p:ext uri="{BB962C8B-B14F-4D97-AF65-F5344CB8AC3E}">
        <p14:creationId xmlns:p14="http://schemas.microsoft.com/office/powerpoint/2010/main" val="1784255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27</a:t>
            </a:fld>
            <a:endParaRPr lang="en-AU"/>
          </a:p>
        </p:txBody>
      </p:sp>
    </p:spTree>
    <p:extLst>
      <p:ext uri="{BB962C8B-B14F-4D97-AF65-F5344CB8AC3E}">
        <p14:creationId xmlns:p14="http://schemas.microsoft.com/office/powerpoint/2010/main" val="429840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28</a:t>
            </a:fld>
            <a:endParaRPr lang="en-AU"/>
          </a:p>
        </p:txBody>
      </p:sp>
    </p:spTree>
    <p:extLst>
      <p:ext uri="{BB962C8B-B14F-4D97-AF65-F5344CB8AC3E}">
        <p14:creationId xmlns:p14="http://schemas.microsoft.com/office/powerpoint/2010/main" val="1542290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29</a:t>
            </a:fld>
            <a:endParaRPr lang="en-AU"/>
          </a:p>
        </p:txBody>
      </p:sp>
    </p:spTree>
    <p:extLst>
      <p:ext uri="{BB962C8B-B14F-4D97-AF65-F5344CB8AC3E}">
        <p14:creationId xmlns:p14="http://schemas.microsoft.com/office/powerpoint/2010/main" val="1651390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30</a:t>
            </a:fld>
            <a:endParaRPr lang="en-AU"/>
          </a:p>
        </p:txBody>
      </p:sp>
    </p:spTree>
    <p:extLst>
      <p:ext uri="{BB962C8B-B14F-4D97-AF65-F5344CB8AC3E}">
        <p14:creationId xmlns:p14="http://schemas.microsoft.com/office/powerpoint/2010/main" val="3605817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31</a:t>
            </a:fld>
            <a:endParaRPr lang="en-AU"/>
          </a:p>
        </p:txBody>
      </p:sp>
    </p:spTree>
    <p:extLst>
      <p:ext uri="{BB962C8B-B14F-4D97-AF65-F5344CB8AC3E}">
        <p14:creationId xmlns:p14="http://schemas.microsoft.com/office/powerpoint/2010/main" val="571470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a:t>
            </a:fld>
            <a:endParaRPr lang="en-AU"/>
          </a:p>
        </p:txBody>
      </p:sp>
    </p:spTree>
    <p:extLst>
      <p:ext uri="{BB962C8B-B14F-4D97-AF65-F5344CB8AC3E}">
        <p14:creationId xmlns:p14="http://schemas.microsoft.com/office/powerpoint/2010/main" val="154377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32</a:t>
            </a:fld>
            <a:endParaRPr lang="en-AU"/>
          </a:p>
        </p:txBody>
      </p:sp>
    </p:spTree>
    <p:extLst>
      <p:ext uri="{BB962C8B-B14F-4D97-AF65-F5344CB8AC3E}">
        <p14:creationId xmlns:p14="http://schemas.microsoft.com/office/powerpoint/2010/main" val="4159134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33</a:t>
            </a:fld>
            <a:endParaRPr lang="en-AU"/>
          </a:p>
        </p:txBody>
      </p:sp>
    </p:spTree>
    <p:extLst>
      <p:ext uri="{BB962C8B-B14F-4D97-AF65-F5344CB8AC3E}">
        <p14:creationId xmlns:p14="http://schemas.microsoft.com/office/powerpoint/2010/main" val="116749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34</a:t>
            </a:fld>
            <a:endParaRPr lang="en-AU"/>
          </a:p>
        </p:txBody>
      </p:sp>
    </p:spTree>
    <p:extLst>
      <p:ext uri="{BB962C8B-B14F-4D97-AF65-F5344CB8AC3E}">
        <p14:creationId xmlns:p14="http://schemas.microsoft.com/office/powerpoint/2010/main" val="4177854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35</a:t>
            </a:fld>
            <a:endParaRPr lang="en-AU"/>
          </a:p>
        </p:txBody>
      </p:sp>
    </p:spTree>
    <p:extLst>
      <p:ext uri="{BB962C8B-B14F-4D97-AF65-F5344CB8AC3E}">
        <p14:creationId xmlns:p14="http://schemas.microsoft.com/office/powerpoint/2010/main" val="1332301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a:t>
            </a:fld>
            <a:endParaRPr lang="en-AU"/>
          </a:p>
        </p:txBody>
      </p:sp>
    </p:spTree>
    <p:extLst>
      <p:ext uri="{BB962C8B-B14F-4D97-AF65-F5344CB8AC3E}">
        <p14:creationId xmlns:p14="http://schemas.microsoft.com/office/powerpoint/2010/main" val="2184125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a:t>
            </a:fld>
            <a:endParaRPr lang="en-AU"/>
          </a:p>
        </p:txBody>
      </p:sp>
    </p:spTree>
    <p:extLst>
      <p:ext uri="{BB962C8B-B14F-4D97-AF65-F5344CB8AC3E}">
        <p14:creationId xmlns:p14="http://schemas.microsoft.com/office/powerpoint/2010/main" val="8261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a:t>
            </a:fld>
            <a:endParaRPr lang="en-AU"/>
          </a:p>
        </p:txBody>
      </p:sp>
    </p:spTree>
    <p:extLst>
      <p:ext uri="{BB962C8B-B14F-4D97-AF65-F5344CB8AC3E}">
        <p14:creationId xmlns:p14="http://schemas.microsoft.com/office/powerpoint/2010/main" val="3819923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a:t>
            </a:fld>
            <a:endParaRPr lang="en-AU"/>
          </a:p>
        </p:txBody>
      </p:sp>
    </p:spTree>
    <p:extLst>
      <p:ext uri="{BB962C8B-B14F-4D97-AF65-F5344CB8AC3E}">
        <p14:creationId xmlns:p14="http://schemas.microsoft.com/office/powerpoint/2010/main" val="3171554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9</a:t>
            </a:fld>
            <a:endParaRPr lang="en-AU"/>
          </a:p>
        </p:txBody>
      </p:sp>
    </p:spTree>
    <p:extLst>
      <p:ext uri="{BB962C8B-B14F-4D97-AF65-F5344CB8AC3E}">
        <p14:creationId xmlns:p14="http://schemas.microsoft.com/office/powerpoint/2010/main" val="3592341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a:t>
            </a:fld>
            <a:endParaRPr lang="en-AU"/>
          </a:p>
        </p:txBody>
      </p:sp>
    </p:spTree>
    <p:extLst>
      <p:ext uri="{BB962C8B-B14F-4D97-AF65-F5344CB8AC3E}">
        <p14:creationId xmlns:p14="http://schemas.microsoft.com/office/powerpoint/2010/main" val="3058829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AU"/>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26/9/23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26/9/23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26/9/23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26/9/23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BBCE7-22BB-4C35-B64C-521946A1A25E}" type="datetimeFigureOut">
              <a:rPr lang="en-AU" smtClean="0"/>
              <a:pPr/>
              <a:t>26/9/23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B1BBCE7-22BB-4C35-B64C-521946A1A25E}" type="datetimeFigureOut">
              <a:rPr lang="en-AU" smtClean="0"/>
              <a:pPr/>
              <a:t>26/9/23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B1BBCE7-22BB-4C35-B64C-521946A1A25E}" type="datetimeFigureOut">
              <a:rPr lang="en-AU" smtClean="0"/>
              <a:pPr/>
              <a:t>26/9/23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B1BBCE7-22BB-4C35-B64C-521946A1A25E}" type="datetimeFigureOut">
              <a:rPr lang="en-AU" smtClean="0"/>
              <a:pPr/>
              <a:t>26/9/23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BBCE7-22BB-4C35-B64C-521946A1A25E}" type="datetimeFigureOut">
              <a:rPr lang="en-AU" smtClean="0"/>
              <a:pPr/>
              <a:t>26/9/23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26/9/23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26/9/23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B1BBCE7-22BB-4C35-B64C-521946A1A25E}" type="datetimeFigureOut">
              <a:rPr lang="en-AU" smtClean="0"/>
              <a:pPr/>
              <a:t>26/9/23</a:t>
            </a:fld>
            <a:endParaRPr lang="en-AU"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F11533-C339-4AC9-9FBB-5D0E827ECBD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9.wdp"/></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G"/><Relationship Id="rId7" Type="http://schemas.microsoft.com/office/2007/relationships/hdphoto" Target="../media/hdphoto11.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0.wdp"/><Relationship Id="rId4" Type="http://schemas.openxmlformats.org/officeDocument/2006/relationships/image" Target="../media/image19.png"/><Relationship Id="rId9" Type="http://schemas.microsoft.com/office/2007/relationships/hdphoto" Target="../media/hdphoto1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14.wdp"/><Relationship Id="rId5" Type="http://schemas.openxmlformats.org/officeDocument/2006/relationships/image" Target="../media/image23.png"/><Relationship Id="rId4" Type="http://schemas.microsoft.com/office/2007/relationships/hdphoto" Target="../media/hdphoto13.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15.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6.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microsoft.com/office/2007/relationships/hdphoto" Target="../media/hdphoto17.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8.wdp"/></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19.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4.png"/><Relationship Id="rId4" Type="http://schemas.microsoft.com/office/2007/relationships/hdphoto" Target="../media/hdphoto20.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7.png"/><Relationship Id="rId4" Type="http://schemas.microsoft.com/office/2007/relationships/hdphoto" Target="../media/hdphoto22.wdp"/></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23.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24.wdp"/><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12.wdp"/></Relationships>
</file>

<file path=ppt/slides/_rels/slide33.xml.rels><?xml version="1.0" encoding="UTF-8" standalone="yes"?>
<Relationships xmlns="http://schemas.openxmlformats.org/package/2006/relationships"><Relationship Id="rId8" Type="http://schemas.microsoft.com/office/2007/relationships/hdphoto" Target="../media/hdphoto27.wdp"/><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microsoft.com/office/2007/relationships/hdphoto" Target="../media/hdphoto26.wdp"/><Relationship Id="rId5" Type="http://schemas.openxmlformats.org/officeDocument/2006/relationships/image" Target="../media/image42.png"/><Relationship Id="rId10" Type="http://schemas.microsoft.com/office/2007/relationships/hdphoto" Target="../media/hdphoto28.wdp"/><Relationship Id="rId4" Type="http://schemas.microsoft.com/office/2007/relationships/hdphoto" Target="../media/hdphoto25.wdp"/><Relationship Id="rId9"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6.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851101" y="8843736"/>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100" dirty="0">
                <a:latin typeface="Arial Narrow" pitchFamily="34" charset="0"/>
              </a:rPr>
              <a:t>                                               </a:t>
            </a:r>
            <a:endParaRPr lang="en-AU" sz="1100" b="1" dirty="0">
              <a:latin typeface="Arial Narrow" pitchFamily="34" charset="0"/>
            </a:endParaRPr>
          </a:p>
        </p:txBody>
      </p:sp>
      <p:sp>
        <p:nvSpPr>
          <p:cNvPr id="27" name="TextBox 36"/>
          <p:cNvSpPr txBox="1"/>
          <p:nvPr/>
        </p:nvSpPr>
        <p:spPr>
          <a:xfrm>
            <a:off x="437896" y="884923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29" name="Straight Connector 28"/>
          <p:cNvCxnSpPr/>
          <p:nvPr/>
        </p:nvCxnSpPr>
        <p:spPr>
          <a:xfrm flipH="1">
            <a:off x="508863"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72816" y="236672"/>
            <a:ext cx="4191130" cy="523220"/>
          </a:xfrm>
          <a:prstGeom prst="rect">
            <a:avLst/>
          </a:prstGeom>
          <a:noFill/>
        </p:spPr>
        <p:txBody>
          <a:bodyPr wrap="square" rtlCol="0">
            <a:spAutoFit/>
          </a:bodyPr>
          <a:lstStyle/>
          <a:p>
            <a:r>
              <a:rPr lang="en-US" sz="2800" b="1" dirty="0">
                <a:latin typeface="Arial Narrow" pitchFamily="34" charset="0"/>
              </a:rPr>
              <a:t>Year 12 Marine Science</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p:cNvSpPr txBox="1"/>
          <p:nvPr/>
        </p:nvSpPr>
        <p:spPr>
          <a:xfrm>
            <a:off x="1388377" y="1396378"/>
            <a:ext cx="4104456" cy="2954655"/>
          </a:xfrm>
          <a:prstGeom prst="rect">
            <a:avLst/>
          </a:prstGeom>
          <a:noFill/>
        </p:spPr>
        <p:txBody>
          <a:bodyPr wrap="square" rtlCol="0">
            <a:spAutoFit/>
          </a:bodyPr>
          <a:lstStyle/>
          <a:p>
            <a:pPr algn="ctr"/>
            <a:r>
              <a:rPr lang="en-AU" sz="2800" b="1" dirty="0">
                <a:latin typeface="Arial Narrow" panose="020B0606020202030204" pitchFamily="34" charset="0"/>
              </a:rPr>
              <a:t>Unit 3 Marine Systems</a:t>
            </a:r>
          </a:p>
          <a:p>
            <a:pPr algn="ctr"/>
            <a:r>
              <a:rPr lang="en-AU" sz="2000" b="1" dirty="0">
                <a:latin typeface="Arial Narrow" panose="020B0606020202030204" pitchFamily="34" charset="0"/>
              </a:rPr>
              <a:t>Connections and Change</a:t>
            </a:r>
          </a:p>
          <a:p>
            <a:pPr algn="ctr"/>
            <a:endParaRPr lang="en-AU" sz="2800" b="1" dirty="0">
              <a:latin typeface="Arial Narrow" panose="020B0606020202030204" pitchFamily="34" charset="0"/>
            </a:endParaRPr>
          </a:p>
          <a:p>
            <a:pPr algn="ctr"/>
            <a:r>
              <a:rPr lang="en-AU" sz="2800" b="1" dirty="0">
                <a:latin typeface="Arial Narrow" panose="020B0606020202030204" pitchFamily="34" charset="0"/>
              </a:rPr>
              <a:t>Topic 2: </a:t>
            </a:r>
          </a:p>
          <a:p>
            <a:pPr algn="ctr"/>
            <a:r>
              <a:rPr lang="en-AU" sz="2800" b="1" dirty="0">
                <a:latin typeface="Arial Narrow" panose="020B0606020202030204" pitchFamily="34" charset="0"/>
              </a:rPr>
              <a:t>Changes on the Reef</a:t>
            </a:r>
          </a:p>
          <a:p>
            <a:pPr algn="ctr"/>
            <a:r>
              <a:rPr lang="en-AU" dirty="0">
                <a:latin typeface="Arial Narrow" panose="020B0606020202030204" pitchFamily="34" charset="0"/>
              </a:rPr>
              <a:t>Anthropogenic change</a:t>
            </a:r>
          </a:p>
          <a:p>
            <a:pPr algn="ctr"/>
            <a:r>
              <a:rPr lang="en-AU" dirty="0">
                <a:latin typeface="Arial Narrow" panose="020B0606020202030204" pitchFamily="34" charset="0"/>
              </a:rPr>
              <a:t>Ocean equilibria</a:t>
            </a:r>
          </a:p>
          <a:p>
            <a:pPr algn="ctr"/>
            <a:r>
              <a:rPr lang="en-AU" dirty="0">
                <a:latin typeface="Arial Narrow" panose="020B0606020202030204" pitchFamily="34" charset="0"/>
              </a:rPr>
              <a:t>Implications for marine systems</a:t>
            </a:r>
          </a:p>
        </p:txBody>
      </p:sp>
      <p:sp>
        <p:nvSpPr>
          <p:cNvPr id="14" name="TextBox 13"/>
          <p:cNvSpPr txBox="1"/>
          <p:nvPr/>
        </p:nvSpPr>
        <p:spPr>
          <a:xfrm>
            <a:off x="564258" y="8565344"/>
            <a:ext cx="2490482" cy="215444"/>
          </a:xfrm>
          <a:prstGeom prst="rect">
            <a:avLst/>
          </a:prstGeom>
          <a:noFill/>
        </p:spPr>
        <p:txBody>
          <a:bodyPr wrap="square" rtlCol="0">
            <a:spAutoFit/>
          </a:bodyPr>
          <a:lstStyle/>
          <a:p>
            <a:r>
              <a:rPr lang="en-AU" sz="800" dirty="0">
                <a:solidFill>
                  <a:schemeClr val="bg1"/>
                </a:solidFill>
                <a:latin typeface="Gabriola" panose="04040605051002020D02" pitchFamily="82" charset="0"/>
              </a:rPr>
              <a:t>Flinders Reef Moreton Bay Marine Park July 2016</a:t>
            </a:r>
          </a:p>
        </p:txBody>
      </p:sp>
      <p:sp>
        <p:nvSpPr>
          <p:cNvPr id="15" name="TextBox 14">
            <a:extLst>
              <a:ext uri="{FF2B5EF4-FFF2-40B4-BE49-F238E27FC236}">
                <a16:creationId xmlns:a16="http://schemas.microsoft.com/office/drawing/2014/main" id="{336204A2-60D1-411C-9C4C-AE5CDBCCF23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3B5E3788-DC8F-4E91-A409-02B637A7C35D}"/>
              </a:ext>
            </a:extLst>
          </p:cNvPr>
          <p:cNvSpPr/>
          <p:nvPr/>
        </p:nvSpPr>
        <p:spPr>
          <a:xfrm>
            <a:off x="542297" y="4549294"/>
            <a:ext cx="5784879" cy="41736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16" name="Picture 2" descr="Related image">
            <a:extLst>
              <a:ext uri="{FF2B5EF4-FFF2-40B4-BE49-F238E27FC236}">
                <a16:creationId xmlns:a16="http://schemas.microsoft.com/office/drawing/2014/main" id="{0ADBE2B5-6F68-4008-BD67-6E44FFAEFE78}"/>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rcRect l="9629" t="4368" r="12233" b="9187"/>
          <a:stretch/>
        </p:blipFill>
        <p:spPr bwMode="auto">
          <a:xfrm>
            <a:off x="881044" y="4687874"/>
            <a:ext cx="4970057" cy="36656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9BCD450-6AF6-453B-B7E4-8E1C630EC41A}"/>
              </a:ext>
            </a:extLst>
          </p:cNvPr>
          <p:cNvSpPr txBox="1"/>
          <p:nvPr/>
        </p:nvSpPr>
        <p:spPr>
          <a:xfrm>
            <a:off x="701109" y="8521592"/>
            <a:ext cx="5478991" cy="215444"/>
          </a:xfrm>
          <a:prstGeom prst="rect">
            <a:avLst/>
          </a:prstGeom>
          <a:noFill/>
        </p:spPr>
        <p:txBody>
          <a:bodyPr wrap="square" rtlCol="0">
            <a:spAutoFit/>
          </a:bodyPr>
          <a:lstStyle/>
          <a:p>
            <a:r>
              <a:rPr lang="en-AU" sz="800" b="1" dirty="0">
                <a:solidFill>
                  <a:schemeClr val="bg1"/>
                </a:solidFill>
                <a:latin typeface="Arial Narrow" panose="020B0606020202030204" pitchFamily="34" charset="0"/>
              </a:rPr>
              <a:t>A Pteropod </a:t>
            </a:r>
            <a:r>
              <a:rPr lang="en-AU" sz="800" b="1" i="1" dirty="0" err="1">
                <a:solidFill>
                  <a:schemeClr val="bg1"/>
                </a:solidFill>
                <a:latin typeface="Arial Narrow" panose="020B0606020202030204" pitchFamily="34" charset="0"/>
              </a:rPr>
              <a:t>Limacina</a:t>
            </a:r>
            <a:r>
              <a:rPr lang="en-AU" sz="800" b="1" i="1" dirty="0">
                <a:solidFill>
                  <a:schemeClr val="bg1"/>
                </a:solidFill>
                <a:latin typeface="Arial Narrow" panose="020B0606020202030204" pitchFamily="34" charset="0"/>
              </a:rPr>
              <a:t> </a:t>
            </a:r>
            <a:r>
              <a:rPr lang="en-AU" sz="800" b="1" i="1" dirty="0" err="1">
                <a:solidFill>
                  <a:schemeClr val="bg1"/>
                </a:solidFill>
                <a:latin typeface="Arial Narrow" panose="020B0606020202030204" pitchFamily="34" charset="0"/>
              </a:rPr>
              <a:t>helicina</a:t>
            </a:r>
            <a:r>
              <a:rPr lang="en-AU" sz="800" b="1" i="1" dirty="0">
                <a:solidFill>
                  <a:schemeClr val="bg1"/>
                </a:solidFill>
                <a:latin typeface="Arial Narrow" panose="020B0606020202030204" pitchFamily="34" charset="0"/>
              </a:rPr>
              <a:t> </a:t>
            </a:r>
            <a:r>
              <a:rPr lang="en-AU" sz="800" b="1" dirty="0">
                <a:solidFill>
                  <a:schemeClr val="bg1"/>
                </a:solidFill>
                <a:latin typeface="Arial Narrow" panose="020B0606020202030204" pitchFamily="34" charset="0"/>
              </a:rPr>
              <a:t>commonly known as ‘sea </a:t>
            </a:r>
            <a:r>
              <a:rPr lang="en-AU" sz="800" b="1" dirty="0" err="1">
                <a:solidFill>
                  <a:schemeClr val="bg1"/>
                </a:solidFill>
                <a:latin typeface="Arial Narrow" panose="020B0606020202030204" pitchFamily="34" charset="0"/>
              </a:rPr>
              <a:t>buttlerfly</a:t>
            </a:r>
            <a:r>
              <a:rPr lang="en-AU" sz="800" b="1" dirty="0">
                <a:solidFill>
                  <a:schemeClr val="bg1"/>
                </a:solidFill>
                <a:latin typeface="Arial Narrow" panose="020B0606020202030204" pitchFamily="34" charset="0"/>
              </a:rPr>
              <a:t>’. Photograph © Alexander Semenov. Reprinted with permission. </a:t>
            </a:r>
          </a:p>
        </p:txBody>
      </p:sp>
      <p:sp>
        <p:nvSpPr>
          <p:cNvPr id="18" name="TextBox 36">
            <a:extLst>
              <a:ext uri="{FF2B5EF4-FFF2-40B4-BE49-F238E27FC236}">
                <a16:creationId xmlns:a16="http://schemas.microsoft.com/office/drawing/2014/main" id="{1D56FD36-EE7F-4660-9C98-84EC17A3072F}"/>
              </a:ext>
            </a:extLst>
          </p:cNvPr>
          <p:cNvSpPr txBox="1"/>
          <p:nvPr/>
        </p:nvSpPr>
        <p:spPr>
          <a:xfrm>
            <a:off x="5851101" y="8843736"/>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88</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382355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22671" y="111146"/>
            <a:ext cx="4049825" cy="1015663"/>
          </a:xfrm>
          <a:prstGeom prst="rect">
            <a:avLst/>
          </a:prstGeom>
          <a:noFill/>
        </p:spPr>
        <p:txBody>
          <a:bodyPr wrap="square" rtlCol="0">
            <a:spAutoFit/>
          </a:bodyPr>
          <a:lstStyle/>
          <a:p>
            <a:r>
              <a:rPr lang="en-US" b="1" dirty="0">
                <a:latin typeface="Arial Narrow" pitchFamily="34" charset="0"/>
              </a:rPr>
              <a:t>Reef-cover-y? – </a:t>
            </a:r>
            <a:r>
              <a:rPr lang="en-AU" sz="1200" dirty="0">
                <a:latin typeface="Arial Narrow" panose="020B0606020202030204" pitchFamily="34" charset="0"/>
              </a:rPr>
              <a:t>Compare the responses to bleaching events between two regions, while recognising that coral cover increases on resilient reefs once pressures are reduced or removed</a:t>
            </a:r>
          </a:p>
          <a:p>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97</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3" y="8805118"/>
            <a:ext cx="34719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Anthropogenic change                        </a:t>
            </a:r>
            <a:endParaRPr lang="en-AU" sz="1100" b="1" dirty="0">
              <a:latin typeface="Arial Narrow" pitchFamily="34" charset="0"/>
            </a:endParaRPr>
          </a:p>
        </p:txBody>
      </p:sp>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8819" b="1665"/>
          <a:stretch/>
        </p:blipFill>
        <p:spPr>
          <a:xfrm>
            <a:off x="433569" y="1018683"/>
            <a:ext cx="6039691" cy="3443555"/>
          </a:xfrm>
          <a:prstGeom prst="rect">
            <a:avLst/>
          </a:prstGeom>
        </p:spPr>
      </p:pic>
      <p:sp>
        <p:nvSpPr>
          <p:cNvPr id="14" name="Rectangle 13"/>
          <p:cNvSpPr/>
          <p:nvPr/>
        </p:nvSpPr>
        <p:spPr>
          <a:xfrm>
            <a:off x="442538" y="8536151"/>
            <a:ext cx="6072889" cy="276999"/>
          </a:xfrm>
          <a:prstGeom prst="rect">
            <a:avLst/>
          </a:prstGeom>
        </p:spPr>
        <p:txBody>
          <a:bodyPr wrap="square">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Adapted with permission from: </a:t>
            </a:r>
            <a:r>
              <a:rPr lang="en-AU" sz="600" dirty="0" err="1">
                <a:latin typeface="Arial Narrow" panose="020B0606020202030204" pitchFamily="34" charset="0"/>
              </a:rPr>
              <a:t>Cheal</a:t>
            </a:r>
            <a:r>
              <a:rPr lang="en-AU" sz="600" dirty="0">
                <a:latin typeface="Arial Narrow" panose="020B0606020202030204" pitchFamily="34" charset="0"/>
              </a:rPr>
              <a:t>, A. J., Emslie, M., MacNeil, M.A., Miller, I. and </a:t>
            </a:r>
            <a:r>
              <a:rPr lang="en-AU" sz="600" dirty="0" err="1">
                <a:latin typeface="Arial Narrow" panose="020B0606020202030204" pitchFamily="34" charset="0"/>
              </a:rPr>
              <a:t>Sweatman</a:t>
            </a:r>
            <a:r>
              <a:rPr lang="en-AU" sz="600" dirty="0">
                <a:latin typeface="Arial Narrow" panose="020B0606020202030204" pitchFamily="34" charset="0"/>
              </a:rPr>
              <a:t>, H. (2013). Spatial variation in the functional characteristics of herbivorous fish communities and the resilience of coral reefs. </a:t>
            </a:r>
            <a:r>
              <a:rPr lang="en-AU" sz="600" i="1" dirty="0">
                <a:latin typeface="Arial Narrow" panose="020B0606020202030204" pitchFamily="34" charset="0"/>
              </a:rPr>
              <a:t>Ecological Applications, 23 (1). Pp. 174-188. DOI:10.1890/11-2253.1</a:t>
            </a:r>
          </a:p>
        </p:txBody>
      </p:sp>
      <p:sp>
        <p:nvSpPr>
          <p:cNvPr id="17" name="Rectangle 16"/>
          <p:cNvSpPr/>
          <p:nvPr/>
        </p:nvSpPr>
        <p:spPr>
          <a:xfrm>
            <a:off x="520865" y="4779962"/>
            <a:ext cx="5907340" cy="375069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b="1" dirty="0">
              <a:solidFill>
                <a:schemeClr val="tx1"/>
              </a:solidFill>
              <a:latin typeface="Arial Narrow" panose="020B0606020202030204" pitchFamily="34" charset="0"/>
            </a:endParaRPr>
          </a:p>
        </p:txBody>
      </p:sp>
      <p:sp>
        <p:nvSpPr>
          <p:cNvPr id="7" name="TextBox 6"/>
          <p:cNvSpPr txBox="1"/>
          <p:nvPr/>
        </p:nvSpPr>
        <p:spPr>
          <a:xfrm>
            <a:off x="475737" y="4445623"/>
            <a:ext cx="6039690" cy="338554"/>
          </a:xfrm>
          <a:prstGeom prst="rect">
            <a:avLst/>
          </a:prstGeom>
          <a:noFill/>
        </p:spPr>
        <p:txBody>
          <a:bodyPr wrap="square" rtlCol="0">
            <a:spAutoFit/>
          </a:bodyPr>
          <a:lstStyle/>
          <a:p>
            <a:r>
              <a:rPr lang="en-AU" sz="800" b="1" i="1" dirty="0">
                <a:latin typeface="Arial Narrow" panose="020B0606020202030204" pitchFamily="34" charset="0"/>
              </a:rPr>
              <a:t>Note: </a:t>
            </a:r>
            <a:r>
              <a:rPr lang="en-AU" sz="800" b="1" dirty="0">
                <a:latin typeface="Arial Narrow" panose="020B0606020202030204" pitchFamily="34" charset="0"/>
              </a:rPr>
              <a:t>Inshore reefs were 5-30km from land; Mid-shelf reefs were located on the Continental shelf within the bulk of the GBR matrix; and Outer-reefs were seaward, exposed to oceanic influences of the Coral Sea</a:t>
            </a:r>
            <a:r>
              <a:rPr lang="en-AU" sz="800" b="1" baseline="30000" dirty="0">
                <a:latin typeface="Arial Narrow" panose="020B0606020202030204" pitchFamily="34" charset="0"/>
              </a:rPr>
              <a:t>[1]</a:t>
            </a:r>
            <a:r>
              <a:rPr lang="en-AU" sz="800" b="1" dirty="0">
                <a:latin typeface="Arial Narrow" panose="020B0606020202030204" pitchFamily="34" charset="0"/>
              </a:rPr>
              <a:t>. </a:t>
            </a:r>
          </a:p>
        </p:txBody>
      </p:sp>
      <p:sp>
        <p:nvSpPr>
          <p:cNvPr id="8" name="Rectangle 7"/>
          <p:cNvSpPr/>
          <p:nvPr/>
        </p:nvSpPr>
        <p:spPr>
          <a:xfrm>
            <a:off x="621022" y="5241627"/>
            <a:ext cx="5707026" cy="319570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50" dirty="0">
              <a:solidFill>
                <a:schemeClr val="tx1">
                  <a:lumMod val="65000"/>
                  <a:lumOff val="35000"/>
                </a:schemeClr>
              </a:solidFill>
              <a:latin typeface="Comic Sans MS" panose="030F0702030302020204" pitchFamily="66" charset="0"/>
            </a:endParaRPr>
          </a:p>
        </p:txBody>
      </p:sp>
      <p:sp>
        <p:nvSpPr>
          <p:cNvPr id="2" name="TextBox 1">
            <a:extLst>
              <a:ext uri="{FF2B5EF4-FFF2-40B4-BE49-F238E27FC236}">
                <a16:creationId xmlns:a16="http://schemas.microsoft.com/office/drawing/2014/main" id="{DFAF8073-29C0-4066-AF51-665407DE3A8A}"/>
              </a:ext>
            </a:extLst>
          </p:cNvPr>
          <p:cNvSpPr txBox="1"/>
          <p:nvPr/>
        </p:nvSpPr>
        <p:spPr>
          <a:xfrm>
            <a:off x="564258" y="4779962"/>
            <a:ext cx="5938450" cy="461665"/>
          </a:xfrm>
          <a:prstGeom prst="rect">
            <a:avLst/>
          </a:prstGeom>
          <a:noFill/>
        </p:spPr>
        <p:txBody>
          <a:bodyPr wrap="square" rtlCol="0">
            <a:spAutoFit/>
          </a:bodyPr>
          <a:lstStyle/>
          <a:p>
            <a:r>
              <a:rPr lang="en-AU" sz="1200" b="1" dirty="0">
                <a:latin typeface="Arial Narrow" panose="020B0606020202030204" pitchFamily="34" charset="0"/>
              </a:rPr>
              <a:t>Activity: Compare the responses to bleaching events between two regions in Table 1 (pick 2). </a:t>
            </a:r>
            <a:r>
              <a:rPr lang="en-AU" sz="1200" i="1" dirty="0">
                <a:latin typeface="Arial Narrow" panose="020B0606020202030204" pitchFamily="34" charset="0"/>
              </a:rPr>
              <a:t>Note: </a:t>
            </a:r>
            <a:r>
              <a:rPr lang="en-AU" sz="1200" dirty="0">
                <a:latin typeface="Arial Narrow" panose="020B0606020202030204" pitchFamily="34" charset="0"/>
              </a:rPr>
              <a:t>the disturbances on a number of reefs did</a:t>
            </a:r>
            <a:r>
              <a:rPr lang="en-AU" sz="1200" i="1" dirty="0">
                <a:latin typeface="Arial Narrow" panose="020B0606020202030204" pitchFamily="34" charset="0"/>
              </a:rPr>
              <a:t> not </a:t>
            </a:r>
            <a:r>
              <a:rPr lang="en-AU" sz="1200" dirty="0">
                <a:latin typeface="Arial Narrow" panose="020B0606020202030204" pitchFamily="34" charset="0"/>
              </a:rPr>
              <a:t>involve bleaching (so do not pick those). </a:t>
            </a:r>
          </a:p>
        </p:txBody>
      </p:sp>
      <p:sp>
        <p:nvSpPr>
          <p:cNvPr id="9" name="Rectangle 8">
            <a:extLst>
              <a:ext uri="{FF2B5EF4-FFF2-40B4-BE49-F238E27FC236}">
                <a16:creationId xmlns:a16="http://schemas.microsoft.com/office/drawing/2014/main" id="{7BA80000-BE43-4C42-AF7A-7A45F5DE5B95}"/>
              </a:ext>
            </a:extLst>
          </p:cNvPr>
          <p:cNvSpPr/>
          <p:nvPr/>
        </p:nvSpPr>
        <p:spPr>
          <a:xfrm>
            <a:off x="475737" y="1018683"/>
            <a:ext cx="504991" cy="126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1BA81BB2-A208-4EDC-83EB-B2F9B154E25D}"/>
              </a:ext>
            </a:extLst>
          </p:cNvPr>
          <p:cNvSpPr txBox="1"/>
          <p:nvPr/>
        </p:nvSpPr>
        <p:spPr>
          <a:xfrm>
            <a:off x="528906" y="973655"/>
            <a:ext cx="685946" cy="230832"/>
          </a:xfrm>
          <a:prstGeom prst="rect">
            <a:avLst/>
          </a:prstGeom>
          <a:noFill/>
        </p:spPr>
        <p:txBody>
          <a:bodyPr wrap="square" rtlCol="0">
            <a:spAutoFit/>
          </a:bodyPr>
          <a:lstStyle/>
          <a:p>
            <a:r>
              <a:rPr lang="en-AU" sz="900" b="1" dirty="0">
                <a:latin typeface="Arial Narrow" panose="020B0606020202030204" pitchFamily="34" charset="0"/>
              </a:rPr>
              <a:t>Table 1:</a:t>
            </a:r>
            <a:endParaRPr lang="en-AU" sz="1050" b="1" baseline="30000" dirty="0">
              <a:latin typeface="Arial Narrow" panose="020B0606020202030204" pitchFamily="34" charset="0"/>
            </a:endParaRPr>
          </a:p>
        </p:txBody>
      </p:sp>
      <p:sp>
        <p:nvSpPr>
          <p:cNvPr id="21" name="TextBox 20">
            <a:extLst>
              <a:ext uri="{FF2B5EF4-FFF2-40B4-BE49-F238E27FC236}">
                <a16:creationId xmlns:a16="http://schemas.microsoft.com/office/drawing/2014/main" id="{5FA74DB9-3EA8-4D0C-BF65-1F4A77706A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2" name="TextBox 21">
            <a:extLst>
              <a:ext uri="{FF2B5EF4-FFF2-40B4-BE49-F238E27FC236}">
                <a16:creationId xmlns:a16="http://schemas.microsoft.com/office/drawing/2014/main" id="{4B4567E6-F5AF-48D5-AD40-EA5D30D3DA1F}"/>
              </a:ext>
            </a:extLst>
          </p:cNvPr>
          <p:cNvSpPr txBox="1"/>
          <p:nvPr/>
        </p:nvSpPr>
        <p:spPr>
          <a:xfrm>
            <a:off x="3258511" y="1097736"/>
            <a:ext cx="432047" cy="223138"/>
          </a:xfrm>
          <a:prstGeom prst="rect">
            <a:avLst/>
          </a:prstGeom>
          <a:noFill/>
        </p:spPr>
        <p:txBody>
          <a:bodyPr wrap="square" rtlCol="0">
            <a:spAutoFit/>
          </a:bodyPr>
          <a:lstStyle/>
          <a:p>
            <a:r>
              <a:rPr lang="en-AU" sz="850" b="1" baseline="30000" dirty="0">
                <a:solidFill>
                  <a:schemeClr val="tx1">
                    <a:lumMod val="75000"/>
                    <a:lumOff val="25000"/>
                  </a:schemeClr>
                </a:solidFill>
                <a:latin typeface="Arial Narrow" panose="020B0606020202030204" pitchFamily="34" charset="0"/>
              </a:rPr>
              <a:t>[1]</a:t>
            </a:r>
            <a:r>
              <a:rPr lang="en-AU" sz="850" b="1" dirty="0">
                <a:solidFill>
                  <a:schemeClr val="tx1">
                    <a:lumMod val="75000"/>
                    <a:lumOff val="25000"/>
                  </a:schemeClr>
                </a:solidFill>
                <a:latin typeface="Arial Narrow" panose="020B0606020202030204" pitchFamily="34" charset="0"/>
              </a:rPr>
              <a:t> </a:t>
            </a:r>
          </a:p>
        </p:txBody>
      </p:sp>
      <p:sp>
        <p:nvSpPr>
          <p:cNvPr id="23" name="Oval 22">
            <a:extLst>
              <a:ext uri="{FF2B5EF4-FFF2-40B4-BE49-F238E27FC236}">
                <a16:creationId xmlns:a16="http://schemas.microsoft.com/office/drawing/2014/main" id="{7E6B42B8-190B-4583-86DA-4777C6E50B5D}"/>
              </a:ext>
            </a:extLst>
          </p:cNvPr>
          <p:cNvSpPr/>
          <p:nvPr/>
        </p:nvSpPr>
        <p:spPr>
          <a:xfrm>
            <a:off x="5324477" y="637771"/>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2E7B9009-79A0-48E4-B646-9382B561E05F}"/>
              </a:ext>
            </a:extLst>
          </p:cNvPr>
          <p:cNvSpPr txBox="1"/>
          <p:nvPr/>
        </p:nvSpPr>
        <p:spPr>
          <a:xfrm>
            <a:off x="5241260" y="619966"/>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T107</a:t>
            </a:r>
          </a:p>
        </p:txBody>
      </p:sp>
      <p:sp>
        <p:nvSpPr>
          <p:cNvPr id="4" name="Rectangle 3">
            <a:extLst>
              <a:ext uri="{FF2B5EF4-FFF2-40B4-BE49-F238E27FC236}">
                <a16:creationId xmlns:a16="http://schemas.microsoft.com/office/drawing/2014/main" id="{CC6430E9-D838-4563-B301-E23BE72C75CE}"/>
              </a:ext>
            </a:extLst>
          </p:cNvPr>
          <p:cNvSpPr/>
          <p:nvPr/>
        </p:nvSpPr>
        <p:spPr>
          <a:xfrm>
            <a:off x="621021" y="5296826"/>
            <a:ext cx="5751325" cy="3223959"/>
          </a:xfrm>
          <a:prstGeom prst="rect">
            <a:avLst/>
          </a:prstGeom>
        </p:spPr>
        <p:txBody>
          <a:bodyPr wrap="square">
            <a:spAutoFit/>
          </a:bodyPr>
          <a:lstStyle/>
          <a:p>
            <a:r>
              <a:rPr lang="en-AU" sz="1150" dirty="0">
                <a:solidFill>
                  <a:schemeClr val="tx1">
                    <a:lumMod val="65000"/>
                    <a:lumOff val="35000"/>
                  </a:schemeClr>
                </a:solidFill>
                <a:latin typeface="Comic Sans MS" panose="030F0702030302020204" pitchFamily="66" charset="0"/>
              </a:rPr>
              <a:t>Notably, all reefs in Table 1 suffered a coral decline that was great enough to favour a phase shift</a:t>
            </a:r>
            <a:r>
              <a:rPr lang="en-AU" sz="1150" baseline="30000" dirty="0">
                <a:solidFill>
                  <a:schemeClr val="tx1">
                    <a:lumMod val="65000"/>
                    <a:lumOff val="35000"/>
                  </a:schemeClr>
                </a:solidFill>
                <a:latin typeface="Comic Sans MS" panose="030F0702030302020204" pitchFamily="66" charset="0"/>
              </a:rPr>
              <a:t>[1]</a:t>
            </a:r>
            <a:r>
              <a:rPr lang="en-AU" sz="1150" dirty="0">
                <a:solidFill>
                  <a:schemeClr val="tx1">
                    <a:lumMod val="65000"/>
                    <a:lumOff val="35000"/>
                  </a:schemeClr>
                </a:solidFill>
                <a:latin typeface="Comic Sans MS" panose="030F0702030302020204" pitchFamily="66" charset="0"/>
              </a:rPr>
              <a:t>. Thus, students could pick any two reefs or regions from Table 1 that experienced a bleaching event (B). All ‘resilient’ reefs recovered </a:t>
            </a:r>
            <a:br>
              <a:rPr lang="en-AU" sz="1150" dirty="0">
                <a:solidFill>
                  <a:schemeClr val="tx1">
                    <a:lumMod val="65000"/>
                    <a:lumOff val="35000"/>
                  </a:schemeClr>
                </a:solidFill>
                <a:latin typeface="Comic Sans MS" panose="030F0702030302020204" pitchFamily="66" charset="0"/>
              </a:rPr>
            </a:br>
            <a:r>
              <a:rPr lang="en-AU" sz="1150" dirty="0">
                <a:solidFill>
                  <a:schemeClr val="tx1">
                    <a:lumMod val="65000"/>
                    <a:lumOff val="35000"/>
                  </a:schemeClr>
                </a:solidFill>
                <a:latin typeface="Comic Sans MS" panose="030F0702030302020204" pitchFamily="66" charset="0"/>
              </a:rPr>
              <a:t>with mean coral cover increasing post disturbance/s once pressures were </a:t>
            </a:r>
            <a:br>
              <a:rPr lang="en-AU" sz="1150" dirty="0">
                <a:solidFill>
                  <a:schemeClr val="tx1">
                    <a:lumMod val="65000"/>
                    <a:lumOff val="35000"/>
                  </a:schemeClr>
                </a:solidFill>
                <a:latin typeface="Comic Sans MS" panose="030F0702030302020204" pitchFamily="66" charset="0"/>
              </a:rPr>
            </a:br>
            <a:r>
              <a:rPr lang="en-AU" sz="1150" dirty="0">
                <a:solidFill>
                  <a:schemeClr val="tx1">
                    <a:lumMod val="65000"/>
                    <a:lumOff val="35000"/>
                  </a:schemeClr>
                </a:solidFill>
                <a:latin typeface="Comic Sans MS" panose="030F0702030302020204" pitchFamily="66" charset="0"/>
              </a:rPr>
              <a:t>reduced or removed. </a:t>
            </a:r>
          </a:p>
          <a:p>
            <a:endParaRPr lang="en-AU" sz="400" i="1" dirty="0">
              <a:solidFill>
                <a:schemeClr val="tx1">
                  <a:lumMod val="65000"/>
                  <a:lumOff val="35000"/>
                </a:schemeClr>
              </a:solidFill>
              <a:latin typeface="Comic Sans MS" panose="030F0702030302020204" pitchFamily="66" charset="0"/>
            </a:endParaRPr>
          </a:p>
          <a:p>
            <a:r>
              <a:rPr lang="en-AU" sz="1150" i="1" dirty="0">
                <a:solidFill>
                  <a:schemeClr val="tx1">
                    <a:lumMod val="65000"/>
                    <a:lumOff val="35000"/>
                  </a:schemeClr>
                </a:solidFill>
                <a:latin typeface="Comic Sans MS" panose="030F0702030302020204" pitchFamily="66" charset="0"/>
              </a:rPr>
              <a:t>Note: </a:t>
            </a:r>
            <a:r>
              <a:rPr lang="en-AU" sz="1150" dirty="0">
                <a:solidFill>
                  <a:schemeClr val="tx1">
                    <a:lumMod val="65000"/>
                    <a:lumOff val="35000"/>
                  </a:schemeClr>
                </a:solidFill>
                <a:latin typeface="Comic Sans MS" panose="030F0702030302020204" pitchFamily="66" charset="0"/>
              </a:rPr>
              <a:t>some recovered faster than others (more resilient). </a:t>
            </a:r>
          </a:p>
          <a:p>
            <a:br>
              <a:rPr lang="en-AU" sz="400" dirty="0">
                <a:solidFill>
                  <a:schemeClr val="tx1">
                    <a:lumMod val="65000"/>
                    <a:lumOff val="35000"/>
                  </a:schemeClr>
                </a:solidFill>
                <a:latin typeface="Comic Sans MS" panose="030F0702030302020204" pitchFamily="66" charset="0"/>
              </a:rPr>
            </a:br>
            <a:r>
              <a:rPr lang="en-AU" sz="1150" dirty="0">
                <a:solidFill>
                  <a:schemeClr val="tx1">
                    <a:lumMod val="65000"/>
                    <a:lumOff val="35000"/>
                  </a:schemeClr>
                </a:solidFill>
                <a:latin typeface="Comic Sans MS" panose="030F0702030302020204" pitchFamily="66" charset="0"/>
              </a:rPr>
              <a:t>Only </a:t>
            </a:r>
            <a:r>
              <a:rPr lang="en-AU" sz="1150" dirty="0" err="1">
                <a:solidFill>
                  <a:schemeClr val="tx1">
                    <a:lumMod val="65000"/>
                    <a:lumOff val="35000"/>
                  </a:schemeClr>
                </a:solidFill>
                <a:latin typeface="Comic Sans MS" panose="030F0702030302020204" pitchFamily="66" charset="0"/>
              </a:rPr>
              <a:t>Havannah</a:t>
            </a:r>
            <a:r>
              <a:rPr lang="en-AU" sz="1150" dirty="0">
                <a:solidFill>
                  <a:schemeClr val="tx1">
                    <a:lumMod val="65000"/>
                    <a:lumOff val="35000"/>
                  </a:schemeClr>
                </a:solidFill>
                <a:latin typeface="Comic Sans MS" panose="030F0702030302020204" pitchFamily="66" charset="0"/>
              </a:rPr>
              <a:t> Island underwent a phase shift whereby mean coral cover declined from 42.8% to 5.9%, while macroalgal cover increased from 0.5% to &gt;40%</a:t>
            </a:r>
            <a:r>
              <a:rPr lang="en-AU" sz="1150" baseline="30000" dirty="0">
                <a:solidFill>
                  <a:schemeClr val="tx1">
                    <a:lumMod val="65000"/>
                    <a:lumOff val="35000"/>
                  </a:schemeClr>
                </a:solidFill>
                <a:latin typeface="Comic Sans MS" panose="030F0702030302020204" pitchFamily="66" charset="0"/>
              </a:rPr>
              <a:t>[1]</a:t>
            </a:r>
            <a:r>
              <a:rPr lang="en-AU" sz="1150" dirty="0">
                <a:solidFill>
                  <a:schemeClr val="tx1">
                    <a:lumMod val="65000"/>
                    <a:lumOff val="35000"/>
                  </a:schemeClr>
                </a:solidFill>
                <a:latin typeface="Comic Sans MS" panose="030F0702030302020204" pitchFamily="66" charset="0"/>
              </a:rPr>
              <a:t>.  </a:t>
            </a:r>
          </a:p>
          <a:p>
            <a:endParaRPr lang="en-AU" sz="400" dirty="0">
              <a:solidFill>
                <a:schemeClr val="tx1">
                  <a:lumMod val="65000"/>
                  <a:lumOff val="35000"/>
                </a:schemeClr>
              </a:solidFill>
              <a:latin typeface="Comic Sans MS" panose="030F0702030302020204" pitchFamily="66" charset="0"/>
            </a:endParaRPr>
          </a:p>
          <a:p>
            <a:r>
              <a:rPr lang="en-AU" sz="1150" dirty="0">
                <a:solidFill>
                  <a:schemeClr val="tx1">
                    <a:lumMod val="65000"/>
                    <a:lumOff val="35000"/>
                  </a:schemeClr>
                </a:solidFill>
                <a:latin typeface="Comic Sans MS" panose="030F0702030302020204" pitchFamily="66" charset="0"/>
              </a:rPr>
              <a:t>So why did </a:t>
            </a:r>
            <a:r>
              <a:rPr lang="en-AU" sz="1150" dirty="0" err="1">
                <a:solidFill>
                  <a:schemeClr val="tx1">
                    <a:lumMod val="65000"/>
                    <a:lumOff val="35000"/>
                  </a:schemeClr>
                </a:solidFill>
                <a:latin typeface="Comic Sans MS" panose="030F0702030302020204" pitchFamily="66" charset="0"/>
              </a:rPr>
              <a:t>Havannah</a:t>
            </a:r>
            <a:r>
              <a:rPr lang="en-AU" sz="1150" dirty="0">
                <a:solidFill>
                  <a:schemeClr val="tx1">
                    <a:lumMod val="65000"/>
                    <a:lumOff val="35000"/>
                  </a:schemeClr>
                </a:solidFill>
                <a:latin typeface="Comic Sans MS" panose="030F0702030302020204" pitchFamily="66" charset="0"/>
              </a:rPr>
              <a:t> Island undergo a phase shift when the other reefs did not? At </a:t>
            </a:r>
            <a:r>
              <a:rPr lang="en-AU" sz="1150" dirty="0" err="1">
                <a:solidFill>
                  <a:schemeClr val="tx1">
                    <a:lumMod val="65000"/>
                    <a:lumOff val="35000"/>
                  </a:schemeClr>
                </a:solidFill>
                <a:latin typeface="Comic Sans MS" panose="030F0702030302020204" pitchFamily="66" charset="0"/>
              </a:rPr>
              <a:t>Havannah</a:t>
            </a:r>
            <a:r>
              <a:rPr lang="en-AU" sz="1150" dirty="0">
                <a:solidFill>
                  <a:schemeClr val="tx1">
                    <a:lumMod val="65000"/>
                    <a:lumOff val="35000"/>
                  </a:schemeClr>
                </a:solidFill>
                <a:latin typeface="Comic Sans MS" panose="030F0702030302020204" pitchFamily="66" charset="0"/>
              </a:rPr>
              <a:t> Island, the species richness and abundance of four herbivore functional groups (i.e. scrapers, excavators, grazer/</a:t>
            </a:r>
            <a:r>
              <a:rPr lang="en-AU" sz="1150" dirty="0" err="1">
                <a:solidFill>
                  <a:schemeClr val="tx1">
                    <a:lumMod val="65000"/>
                    <a:lumOff val="35000"/>
                  </a:schemeClr>
                </a:solidFill>
                <a:latin typeface="Comic Sans MS" panose="030F0702030302020204" pitchFamily="66" charset="0"/>
              </a:rPr>
              <a:t>detrivores</a:t>
            </a:r>
            <a:r>
              <a:rPr lang="en-AU" sz="1150" dirty="0">
                <a:solidFill>
                  <a:schemeClr val="tx1">
                    <a:lumMod val="65000"/>
                    <a:lumOff val="35000"/>
                  </a:schemeClr>
                </a:solidFill>
                <a:latin typeface="Comic Sans MS" panose="030F0702030302020204" pitchFamily="66" charset="0"/>
              </a:rPr>
              <a:t> and algal browsers) were among the lowest recorded on any of the 12 reefs. However, </a:t>
            </a:r>
            <a:br>
              <a:rPr lang="en-AU" sz="1150" dirty="0">
                <a:solidFill>
                  <a:schemeClr val="tx1">
                    <a:lumMod val="65000"/>
                    <a:lumOff val="35000"/>
                  </a:schemeClr>
                </a:solidFill>
                <a:latin typeface="Comic Sans MS" panose="030F0702030302020204" pitchFamily="66" charset="0"/>
              </a:rPr>
            </a:br>
            <a:r>
              <a:rPr lang="en-AU" sz="1150" dirty="0">
                <a:solidFill>
                  <a:schemeClr val="tx1">
                    <a:lumMod val="65000"/>
                    <a:lumOff val="35000"/>
                  </a:schemeClr>
                </a:solidFill>
                <a:latin typeface="Comic Sans MS" panose="030F0702030302020204" pitchFamily="66" charset="0"/>
              </a:rPr>
              <a:t>One Tree Island also had low herbivore numbers but did </a:t>
            </a:r>
            <a:r>
              <a:rPr lang="en-AU" sz="1150" i="1" dirty="0">
                <a:solidFill>
                  <a:schemeClr val="tx1">
                    <a:lumMod val="65000"/>
                    <a:lumOff val="35000"/>
                  </a:schemeClr>
                </a:solidFill>
                <a:latin typeface="Comic Sans MS" panose="030F0702030302020204" pitchFamily="66" charset="0"/>
              </a:rPr>
              <a:t>not</a:t>
            </a:r>
            <a:r>
              <a:rPr lang="en-AU" sz="1150" dirty="0">
                <a:solidFill>
                  <a:schemeClr val="tx1">
                    <a:lumMod val="65000"/>
                    <a:lumOff val="35000"/>
                  </a:schemeClr>
                </a:solidFill>
                <a:latin typeface="Comic Sans MS" panose="030F0702030302020204" pitchFamily="66" charset="0"/>
              </a:rPr>
              <a:t> undergo a phase shift. Which lead the author to suggest that the relative vulnerability to a phase shift varies spatially depending on a wide range of biological, physical and hydrodynamic factors that interact to raise or lower phase shift thresholds</a:t>
            </a:r>
            <a:r>
              <a:rPr lang="en-AU" sz="1150" baseline="30000" dirty="0">
                <a:solidFill>
                  <a:schemeClr val="tx1">
                    <a:lumMod val="65000"/>
                    <a:lumOff val="35000"/>
                  </a:schemeClr>
                </a:solidFill>
                <a:latin typeface="Comic Sans MS" panose="030F0702030302020204" pitchFamily="66" charset="0"/>
              </a:rPr>
              <a:t>[1]</a:t>
            </a:r>
            <a:r>
              <a:rPr lang="en-AU" sz="1150" dirty="0">
                <a:solidFill>
                  <a:schemeClr val="tx1">
                    <a:lumMod val="65000"/>
                    <a:lumOff val="35000"/>
                  </a:schemeClr>
                </a:solidFill>
                <a:latin typeface="Comic Sans MS" panose="030F0702030302020204" pitchFamily="66" charset="0"/>
              </a:rPr>
              <a:t>. </a:t>
            </a:r>
          </a:p>
        </p:txBody>
      </p:sp>
    </p:spTree>
    <p:extLst>
      <p:ext uri="{BB962C8B-B14F-4D97-AF65-F5344CB8AC3E}">
        <p14:creationId xmlns:p14="http://schemas.microsoft.com/office/powerpoint/2010/main" val="1142502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15380" y="90073"/>
            <a:ext cx="4183539" cy="1154162"/>
          </a:xfrm>
          <a:prstGeom prst="rect">
            <a:avLst/>
          </a:prstGeom>
          <a:noFill/>
        </p:spPr>
        <p:txBody>
          <a:bodyPr wrap="square" rtlCol="0">
            <a:spAutoFit/>
          </a:bodyPr>
          <a:lstStyle/>
          <a:p>
            <a:r>
              <a:rPr lang="en-US" b="1" dirty="0">
                <a:latin typeface="Arial Narrow" pitchFamily="34" charset="0"/>
              </a:rPr>
              <a:t>Natural Archives – </a:t>
            </a:r>
            <a:r>
              <a:rPr lang="en-AU" sz="1100" dirty="0">
                <a:latin typeface="Arial Narrow" panose="020B0606020202030204" pitchFamily="34" charset="0"/>
              </a:rPr>
              <a:t>Interpret data, including qualitative graphical data of coral cores, that demonstrates that coral cores can act as a proxy for the climate record (i.e. they provide information on the changes in weather patterns and events affecting the composition of coral communities) </a:t>
            </a:r>
          </a:p>
          <a:p>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98</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3" y="8805118"/>
            <a:ext cx="34719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Anthropogenic change                        </a:t>
            </a:r>
            <a:endParaRPr lang="en-AU" sz="1100" b="1" dirty="0">
              <a:latin typeface="Arial Narrow" pitchFamily="34" charset="0"/>
            </a:endParaRPr>
          </a:p>
        </p:txBody>
      </p:sp>
      <p:sp>
        <p:nvSpPr>
          <p:cNvPr id="14" name="Rectangle 13"/>
          <p:cNvSpPr/>
          <p:nvPr/>
        </p:nvSpPr>
        <p:spPr>
          <a:xfrm>
            <a:off x="438812" y="8008791"/>
            <a:ext cx="6125441" cy="830997"/>
          </a:xfrm>
          <a:prstGeom prst="rect">
            <a:avLst/>
          </a:prstGeom>
        </p:spPr>
        <p:txBody>
          <a:bodyPr wrap="square">
            <a:spAutoFit/>
          </a:bodyPr>
          <a:lstStyle/>
          <a:p>
            <a:r>
              <a:rPr lang="en-AU" sz="600" baseline="30000" dirty="0">
                <a:latin typeface="Arial Narrow" panose="020B0606020202030204" pitchFamily="34" charset="0"/>
              </a:rPr>
              <a:t>[1]</a:t>
            </a:r>
            <a:r>
              <a:rPr lang="en-AU" sz="600" dirty="0">
                <a:latin typeface="Arial Narrow" panose="020B0606020202030204" pitchFamily="34" charset="0"/>
              </a:rPr>
              <a:t> Adapted with permission from: Pratchett, M.S., Munday, P.L., Wilson, S.K., Graham, N.A.J., </a:t>
            </a:r>
            <a:r>
              <a:rPr lang="en-AU" sz="600" dirty="0" err="1">
                <a:latin typeface="Arial Narrow" panose="020B0606020202030204" pitchFamily="34" charset="0"/>
              </a:rPr>
              <a:t>Cinner</a:t>
            </a:r>
            <a:r>
              <a:rPr lang="en-AU" sz="600" dirty="0">
                <a:latin typeface="Arial Narrow" panose="020B0606020202030204" pitchFamily="34" charset="0"/>
              </a:rPr>
              <a:t>, J.E., Bellwood, D.R., Jones, G.P., Polunin, N.V.C. and McClanahan, T.R.</a:t>
            </a:r>
            <a:r>
              <a:rPr lang="en-AU" sz="600" i="1" dirty="0">
                <a:latin typeface="Arial Narrow" panose="020B0606020202030204" pitchFamily="34" charset="0"/>
              </a:rPr>
              <a:t> </a:t>
            </a:r>
            <a:r>
              <a:rPr lang="en-AU" sz="600" dirty="0">
                <a:latin typeface="Arial Narrow" panose="020B0606020202030204" pitchFamily="34" charset="0"/>
              </a:rPr>
              <a:t>(2008). Effects of Climate-Induced Coral Bleaching on Coral Reef Fishes – Ecological and Economical Consequences. </a:t>
            </a:r>
            <a:r>
              <a:rPr lang="en-AU" sz="600" i="1" dirty="0">
                <a:latin typeface="Arial Narrow" panose="020B0606020202030204" pitchFamily="34" charset="0"/>
              </a:rPr>
              <a:t>Oceanography and Marine Biology: An Annual Review (46) 251-296</a:t>
            </a:r>
            <a:r>
              <a:rPr lang="en-AU" sz="600" dirty="0">
                <a:latin typeface="Arial Narrow" panose="020B0606020202030204" pitchFamily="34" charset="0"/>
              </a:rPr>
              <a:t>.</a:t>
            </a:r>
          </a:p>
          <a:p>
            <a:r>
              <a:rPr lang="en-AU" sz="600" baseline="30000" dirty="0">
                <a:latin typeface="Arial Narrow" panose="020B0606020202030204" pitchFamily="34" charset="0"/>
              </a:rPr>
              <a:t>[2]</a:t>
            </a:r>
            <a:r>
              <a:rPr lang="en-AU" sz="600" dirty="0">
                <a:latin typeface="Arial Narrow" panose="020B0606020202030204" pitchFamily="34" charset="0"/>
              </a:rPr>
              <a:t> Maris </a:t>
            </a:r>
            <a:r>
              <a:rPr lang="en-AU" sz="600" dirty="0" err="1">
                <a:latin typeface="Arial Narrow" panose="020B0606020202030204" pitchFamily="34" charset="0"/>
              </a:rPr>
              <a:t>Kazmers</a:t>
            </a:r>
            <a:r>
              <a:rPr lang="en-AU" sz="600" dirty="0">
                <a:latin typeface="Arial Narrow" panose="020B0606020202030204" pitchFamily="34" charset="0"/>
              </a:rPr>
              <a:t> of </a:t>
            </a:r>
            <a:r>
              <a:rPr lang="en-AU" sz="600" dirty="0" err="1">
                <a:latin typeface="Arial Narrow" panose="020B0606020202030204" pitchFamily="34" charset="0"/>
              </a:rPr>
              <a:t>Sharksong</a:t>
            </a:r>
            <a:r>
              <a:rPr lang="en-AU" sz="600" dirty="0">
                <a:latin typeface="Arial Narrow" panose="020B0606020202030204" pitchFamily="34" charset="0"/>
              </a:rPr>
              <a:t> Photography. Published In: Russell, R. M. (2010). </a:t>
            </a:r>
            <a:r>
              <a:rPr lang="en-AU" sz="600" i="1" dirty="0">
                <a:latin typeface="Arial Narrow" panose="020B0606020202030204" pitchFamily="34" charset="0"/>
              </a:rPr>
              <a:t>Coral Reef Cores – Paleoclimate proxy records.</a:t>
            </a:r>
            <a:r>
              <a:rPr lang="en-AU" sz="600" dirty="0">
                <a:latin typeface="Arial Narrow" panose="020B0606020202030204" pitchFamily="34" charset="0"/>
              </a:rPr>
              <a:t> UCAR Office of Education and Outreach. Accessed 07.03.2019 from: https://eo.ucar.edu/staff/rrussell/climate/paleoclimate/coral_reef_proxy_records.html</a:t>
            </a:r>
          </a:p>
          <a:p>
            <a:r>
              <a:rPr lang="en-AU" sz="600" baseline="30000" dirty="0">
                <a:latin typeface="Arial Narrow" panose="020B0606020202030204" pitchFamily="34" charset="0"/>
              </a:rPr>
              <a:t>[3] </a:t>
            </a:r>
            <a:r>
              <a:rPr lang="en-AU" sz="600" dirty="0">
                <a:latin typeface="Arial Narrow" panose="020B0606020202030204" pitchFamily="34" charset="0"/>
              </a:rPr>
              <a:t>Adapted with permission from: De Carlo, T. M. and Cohen, A. L. (2017). Dissepiments, density bands and signatures of thermal stress in Porites skeletons. </a:t>
            </a:r>
            <a:r>
              <a:rPr lang="en-AU" sz="600" i="1" dirty="0">
                <a:latin typeface="Arial Narrow" panose="020B0606020202030204" pitchFamily="34" charset="0"/>
              </a:rPr>
              <a:t>Coral Reefs. DOI 10.1007/s00338-017-1566-9</a:t>
            </a:r>
          </a:p>
          <a:p>
            <a:r>
              <a:rPr lang="en-AU" sz="600" baseline="30000" dirty="0">
                <a:latin typeface="Arial Narrow" panose="020B0606020202030204" pitchFamily="34" charset="0"/>
              </a:rPr>
              <a:t>[4]</a:t>
            </a:r>
            <a:r>
              <a:rPr lang="en-AU" sz="600" dirty="0">
                <a:latin typeface="Arial Narrow" panose="020B0606020202030204" pitchFamily="34" charset="0"/>
              </a:rPr>
              <a:t> Adapted with permission from : De Carlo, T.M., Harrison, H.B., </a:t>
            </a:r>
            <a:r>
              <a:rPr lang="en-AU" sz="600" dirty="0" err="1">
                <a:latin typeface="Arial Narrow" panose="020B0606020202030204" pitchFamily="34" charset="0"/>
              </a:rPr>
              <a:t>Gajdzik</a:t>
            </a:r>
            <a:r>
              <a:rPr lang="en-AU" sz="600" dirty="0">
                <a:latin typeface="Arial Narrow" panose="020B0606020202030204" pitchFamily="34" charset="0"/>
              </a:rPr>
              <a:t>, L., </a:t>
            </a:r>
            <a:r>
              <a:rPr lang="en-AU" sz="600" dirty="0" err="1">
                <a:latin typeface="Arial Narrow" panose="020B0606020202030204" pitchFamily="34" charset="0"/>
              </a:rPr>
              <a:t>Alaguarda</a:t>
            </a:r>
            <a:r>
              <a:rPr lang="en-AU" sz="600" dirty="0">
                <a:latin typeface="Arial Narrow" panose="020B0606020202030204" pitchFamily="34" charset="0"/>
              </a:rPr>
              <a:t>, D., Rodolfo-</a:t>
            </a:r>
            <a:r>
              <a:rPr lang="en-AU" sz="600" dirty="0" err="1">
                <a:latin typeface="Arial Narrow" panose="020B0606020202030204" pitchFamily="34" charset="0"/>
              </a:rPr>
              <a:t>Metalpa</a:t>
            </a:r>
            <a:r>
              <a:rPr lang="en-AU" sz="600" dirty="0">
                <a:latin typeface="Arial Narrow" panose="020B0606020202030204" pitchFamily="34" charset="0"/>
              </a:rPr>
              <a:t>, R., </a:t>
            </a:r>
            <a:r>
              <a:rPr lang="en-AU" sz="600" dirty="0" err="1">
                <a:latin typeface="Arial Narrow" panose="020B0606020202030204" pitchFamily="34" charset="0"/>
              </a:rPr>
              <a:t>D’Olivo</a:t>
            </a:r>
            <a:r>
              <a:rPr lang="en-AU" sz="600" dirty="0">
                <a:latin typeface="Arial Narrow" panose="020B0606020202030204" pitchFamily="34" charset="0"/>
              </a:rPr>
              <a:t>, J., Liu, G., </a:t>
            </a:r>
            <a:r>
              <a:rPr lang="en-AU" sz="600" dirty="0" err="1">
                <a:latin typeface="Arial Narrow" panose="020B0606020202030204" pitchFamily="34" charset="0"/>
              </a:rPr>
              <a:t>Patalwala</a:t>
            </a:r>
            <a:r>
              <a:rPr lang="en-AU" sz="600" dirty="0">
                <a:latin typeface="Arial Narrow" panose="020B0606020202030204" pitchFamily="34" charset="0"/>
              </a:rPr>
              <a:t>, D. and McCulloch, M.T. (2019). Acclimatization of massive reef-building corals to consecutive heatwaves. </a:t>
            </a:r>
            <a:r>
              <a:rPr lang="pl-PL" sz="600" i="1" dirty="0">
                <a:latin typeface="Arial Narrow" panose="020B0606020202030204" pitchFamily="34" charset="0"/>
              </a:rPr>
              <a:t>Proc. R. Soc. B</a:t>
            </a:r>
            <a:r>
              <a:rPr lang="en-AU" sz="600" i="1" dirty="0">
                <a:latin typeface="Arial Narrow" panose="020B0606020202030204" pitchFamily="34" charset="0"/>
              </a:rPr>
              <a:t>. </a:t>
            </a:r>
            <a:r>
              <a:rPr lang="pl-PL" sz="600" i="1" dirty="0">
                <a:latin typeface="Arial Narrow" panose="020B0606020202030204" pitchFamily="34" charset="0"/>
              </a:rPr>
              <a:t>286</a:t>
            </a:r>
            <a:r>
              <a:rPr lang="en-AU" sz="600" i="1" dirty="0">
                <a:latin typeface="Arial Narrow" panose="020B0606020202030204" pitchFamily="34" charset="0"/>
              </a:rPr>
              <a:t>. DOI: 10.1098/rspb.2019.0235</a:t>
            </a:r>
          </a:p>
          <a:p>
            <a:r>
              <a:rPr lang="en-AU" sz="600" baseline="30000" dirty="0">
                <a:latin typeface="Arial Narrow" panose="020B0606020202030204" pitchFamily="34" charset="0"/>
              </a:rPr>
              <a:t>[5]</a:t>
            </a:r>
            <a:r>
              <a:rPr lang="en-AU" sz="600" dirty="0">
                <a:latin typeface="Arial Narrow" panose="020B0606020202030204" pitchFamily="34" charset="0"/>
              </a:rPr>
              <a:t> Adapted from: Bureau of Meteorology (2018). </a:t>
            </a:r>
            <a:r>
              <a:rPr lang="en-AU" sz="600" i="1" dirty="0">
                <a:latin typeface="Arial Narrow" panose="020B0606020202030204" pitchFamily="34" charset="0"/>
              </a:rPr>
              <a:t>El Nino – Detailed Australian Analysis </a:t>
            </a:r>
            <a:r>
              <a:rPr lang="en-AU" sz="600" dirty="0">
                <a:latin typeface="Arial Narrow" panose="020B0606020202030204" pitchFamily="34" charset="0"/>
              </a:rPr>
              <a:t>(Bureau Home &gt; Climate &gt; ENSO Wrap Up &gt; El Nino Summaries). Accessed 09/03/2019 from www.bom.gov.au/</a:t>
            </a:r>
            <a:endParaRPr lang="en-AU" sz="600" i="1" dirty="0">
              <a:latin typeface="Arial Narrow" panose="020B060602020203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3045"/>
          <a:stretch/>
        </p:blipFill>
        <p:spPr>
          <a:xfrm>
            <a:off x="450494" y="1794242"/>
            <a:ext cx="3590925" cy="1795850"/>
          </a:xfrm>
          <a:prstGeom prst="rect">
            <a:avLst/>
          </a:prstGeom>
        </p:spPr>
      </p:pic>
      <p:sp>
        <p:nvSpPr>
          <p:cNvPr id="4" name="TextBox 3"/>
          <p:cNvSpPr txBox="1"/>
          <p:nvPr/>
        </p:nvSpPr>
        <p:spPr>
          <a:xfrm>
            <a:off x="422392" y="4136944"/>
            <a:ext cx="3787216" cy="338554"/>
          </a:xfrm>
          <a:prstGeom prst="rect">
            <a:avLst/>
          </a:prstGeom>
          <a:noFill/>
        </p:spPr>
        <p:txBody>
          <a:bodyPr wrap="square" rtlCol="0">
            <a:spAutoFit/>
          </a:bodyPr>
          <a:lstStyle/>
          <a:p>
            <a:r>
              <a:rPr lang="en-AU" sz="800" b="1" dirty="0">
                <a:latin typeface="Arial Narrow" panose="020B0606020202030204" pitchFamily="34" charset="0"/>
              </a:rPr>
              <a:t>Fig. 1: Variation in bleaching susceptibility among different coral types (genera plus growth forms: Tab, tabular; Cor, corymbose; Arb, arborescent) on the Great Barrier Reef</a:t>
            </a:r>
            <a:r>
              <a:rPr lang="en-AU" sz="800" b="1" baseline="30000" dirty="0">
                <a:latin typeface="Arial Narrow" panose="020B0606020202030204" pitchFamily="34" charset="0"/>
              </a:rPr>
              <a:t>[1]</a:t>
            </a:r>
            <a:endParaRPr lang="en-AU" sz="800" b="1" dirty="0">
              <a:latin typeface="Arial Narrow" panose="020B0606020202030204" pitchFamily="34" charset="0"/>
            </a:endParaRPr>
          </a:p>
        </p:txBody>
      </p:sp>
      <p:sp>
        <p:nvSpPr>
          <p:cNvPr id="9" name="TextBox 8"/>
          <p:cNvSpPr txBox="1"/>
          <p:nvPr/>
        </p:nvSpPr>
        <p:spPr>
          <a:xfrm rot="16200000">
            <a:off x="2102666" y="2170340"/>
            <a:ext cx="774481" cy="3439403"/>
          </a:xfrm>
          <a:prstGeom prst="rect">
            <a:avLst/>
          </a:prstGeom>
          <a:noFill/>
        </p:spPr>
        <p:txBody>
          <a:bodyPr wrap="square" rtlCol="0">
            <a:spAutoFit/>
          </a:bodyPr>
          <a:lstStyle/>
          <a:p>
            <a:pPr algn="r"/>
            <a:r>
              <a:rPr lang="en-AU" sz="721" dirty="0">
                <a:latin typeface="Arial Narrow" panose="020B0606020202030204" pitchFamily="34" charset="0"/>
              </a:rPr>
              <a:t>Tab </a:t>
            </a:r>
            <a:r>
              <a:rPr lang="en-AU" sz="721" i="1" dirty="0" err="1">
                <a:latin typeface="Arial Narrow" panose="020B0606020202030204" pitchFamily="34" charset="0"/>
              </a:rPr>
              <a:t>Acropora</a:t>
            </a:r>
            <a:endParaRPr lang="en-AU" sz="721" i="1" dirty="0">
              <a:latin typeface="Arial Narrow" panose="020B0606020202030204" pitchFamily="34" charset="0"/>
            </a:endParaRPr>
          </a:p>
          <a:p>
            <a:pPr algn="r"/>
            <a:r>
              <a:rPr lang="en-AU" sz="721" i="1" dirty="0" err="1">
                <a:latin typeface="Arial Narrow" panose="020B0606020202030204" pitchFamily="34" charset="0"/>
              </a:rPr>
              <a:t>Stylophora</a:t>
            </a:r>
            <a:endParaRPr lang="en-AU" sz="721" i="1" dirty="0">
              <a:latin typeface="Arial Narrow" panose="020B0606020202030204" pitchFamily="34" charset="0"/>
            </a:endParaRPr>
          </a:p>
          <a:p>
            <a:pPr algn="r"/>
            <a:r>
              <a:rPr lang="en-AU" sz="721" i="1" dirty="0" err="1">
                <a:latin typeface="Arial Narrow" panose="020B0606020202030204" pitchFamily="34" charset="0"/>
              </a:rPr>
              <a:t>Mydedium</a:t>
            </a:r>
            <a:endParaRPr lang="en-AU" sz="721" i="1" dirty="0">
              <a:latin typeface="Arial Narrow" panose="020B0606020202030204" pitchFamily="34" charset="0"/>
            </a:endParaRPr>
          </a:p>
          <a:p>
            <a:pPr algn="r"/>
            <a:r>
              <a:rPr lang="en-AU" sz="721" i="1" dirty="0" err="1">
                <a:latin typeface="Arial Narrow" panose="020B0606020202030204" pitchFamily="34" charset="0"/>
              </a:rPr>
              <a:t>Isopora</a:t>
            </a:r>
            <a:endParaRPr lang="en-AU" sz="721" i="1" dirty="0">
              <a:latin typeface="Arial Narrow" panose="020B0606020202030204" pitchFamily="34" charset="0"/>
            </a:endParaRPr>
          </a:p>
          <a:p>
            <a:pPr algn="r"/>
            <a:r>
              <a:rPr lang="en-AU" sz="721" i="1" dirty="0" err="1">
                <a:latin typeface="Arial Narrow" panose="020B0606020202030204" pitchFamily="34" charset="0"/>
              </a:rPr>
              <a:t>Montastrea</a:t>
            </a:r>
            <a:endParaRPr lang="en-AU" sz="721" i="1" dirty="0">
              <a:latin typeface="Arial Narrow" panose="020B0606020202030204" pitchFamily="34" charset="0"/>
            </a:endParaRPr>
          </a:p>
          <a:p>
            <a:pPr algn="r"/>
            <a:r>
              <a:rPr lang="en-AU" sz="721" i="1" dirty="0" err="1">
                <a:latin typeface="Arial Narrow" panose="020B0606020202030204" pitchFamily="34" charset="0"/>
              </a:rPr>
              <a:t>Hynophora</a:t>
            </a:r>
            <a:endParaRPr lang="en-AU" sz="721" i="1" dirty="0">
              <a:latin typeface="Arial Narrow" panose="020B0606020202030204" pitchFamily="34" charset="0"/>
            </a:endParaRPr>
          </a:p>
          <a:p>
            <a:pPr algn="r"/>
            <a:r>
              <a:rPr lang="en-AU" sz="721" i="1" dirty="0" err="1">
                <a:latin typeface="Arial Narrow" panose="020B0606020202030204" pitchFamily="34" charset="0"/>
              </a:rPr>
              <a:t>Coeloseris</a:t>
            </a:r>
            <a:endParaRPr lang="en-AU" sz="721" i="1" dirty="0">
              <a:latin typeface="Arial Narrow" panose="020B0606020202030204" pitchFamily="34" charset="0"/>
            </a:endParaRPr>
          </a:p>
          <a:p>
            <a:pPr algn="r"/>
            <a:r>
              <a:rPr lang="en-AU" sz="721" dirty="0" err="1">
                <a:latin typeface="Arial Narrow" panose="020B0606020202030204" pitchFamily="34" charset="0"/>
              </a:rPr>
              <a:t>Cor</a:t>
            </a:r>
            <a:r>
              <a:rPr lang="en-AU" sz="721" dirty="0">
                <a:latin typeface="Arial Narrow" panose="020B0606020202030204" pitchFamily="34" charset="0"/>
              </a:rPr>
              <a:t> </a:t>
            </a:r>
            <a:r>
              <a:rPr lang="en-AU" sz="721" i="1" dirty="0" err="1">
                <a:latin typeface="Arial Narrow" panose="020B0606020202030204" pitchFamily="34" charset="0"/>
              </a:rPr>
              <a:t>Acropora</a:t>
            </a:r>
            <a:endParaRPr lang="en-AU" sz="721" i="1" dirty="0">
              <a:latin typeface="Arial Narrow" panose="020B0606020202030204" pitchFamily="34" charset="0"/>
            </a:endParaRPr>
          </a:p>
          <a:p>
            <a:pPr algn="r"/>
            <a:r>
              <a:rPr lang="en-AU" sz="721" i="1" dirty="0" err="1">
                <a:latin typeface="Arial Narrow" panose="020B0606020202030204" pitchFamily="34" charset="0"/>
              </a:rPr>
              <a:t>Cyphastrea</a:t>
            </a:r>
            <a:endParaRPr lang="en-AU" sz="721" i="1" dirty="0">
              <a:latin typeface="Arial Narrow" panose="020B0606020202030204" pitchFamily="34" charset="0"/>
            </a:endParaRPr>
          </a:p>
          <a:p>
            <a:pPr algn="r"/>
            <a:r>
              <a:rPr lang="en-AU" sz="721" i="1" dirty="0" err="1">
                <a:latin typeface="Arial Narrow" panose="020B0606020202030204" pitchFamily="34" charset="0"/>
              </a:rPr>
              <a:t>Pocillopora</a:t>
            </a:r>
            <a:endParaRPr lang="en-AU" sz="721" i="1" dirty="0">
              <a:latin typeface="Arial Narrow" panose="020B0606020202030204" pitchFamily="34" charset="0"/>
            </a:endParaRPr>
          </a:p>
          <a:p>
            <a:pPr algn="r"/>
            <a:r>
              <a:rPr lang="en-AU" sz="721" i="1" dirty="0" err="1">
                <a:latin typeface="Arial Narrow" panose="020B0606020202030204" pitchFamily="34" charset="0"/>
              </a:rPr>
              <a:t>Montipora</a:t>
            </a:r>
            <a:endParaRPr lang="en-AU" sz="721" i="1" dirty="0">
              <a:latin typeface="Arial Narrow" panose="020B0606020202030204" pitchFamily="34" charset="0"/>
            </a:endParaRPr>
          </a:p>
          <a:p>
            <a:pPr algn="r"/>
            <a:r>
              <a:rPr lang="en-AU" sz="721" i="1" dirty="0" err="1">
                <a:latin typeface="Arial Narrow" panose="020B0606020202030204" pitchFamily="34" charset="0"/>
              </a:rPr>
              <a:t>Leptoria</a:t>
            </a:r>
            <a:endParaRPr lang="en-AU" sz="721" i="1" dirty="0">
              <a:latin typeface="Arial Narrow" panose="020B0606020202030204" pitchFamily="34" charset="0"/>
            </a:endParaRPr>
          </a:p>
          <a:p>
            <a:pPr algn="r"/>
            <a:r>
              <a:rPr lang="en-AU" sz="721" i="1" dirty="0" err="1">
                <a:latin typeface="Arial Narrow" panose="020B0606020202030204" pitchFamily="34" charset="0"/>
              </a:rPr>
              <a:t>Echinophyllia</a:t>
            </a:r>
            <a:endParaRPr lang="en-AU" sz="721" i="1" dirty="0">
              <a:latin typeface="Arial Narrow" panose="020B0606020202030204" pitchFamily="34" charset="0"/>
            </a:endParaRPr>
          </a:p>
          <a:p>
            <a:pPr algn="r"/>
            <a:r>
              <a:rPr lang="en-AU" sz="721" i="1" dirty="0" err="1">
                <a:latin typeface="Arial Narrow" panose="020B0606020202030204" pitchFamily="34" charset="0"/>
              </a:rPr>
              <a:t>Lobophyllia</a:t>
            </a:r>
            <a:endParaRPr lang="en-AU" sz="721" i="1" dirty="0">
              <a:latin typeface="Arial Narrow" panose="020B0606020202030204" pitchFamily="34" charset="0"/>
            </a:endParaRPr>
          </a:p>
          <a:p>
            <a:pPr algn="r"/>
            <a:r>
              <a:rPr lang="en-AU" sz="721" i="1" dirty="0" err="1">
                <a:latin typeface="Arial Narrow" panose="020B0606020202030204" pitchFamily="34" charset="0"/>
              </a:rPr>
              <a:t>Acanthastrea</a:t>
            </a:r>
            <a:endParaRPr lang="en-AU" sz="721" i="1" dirty="0">
              <a:latin typeface="Arial Narrow" panose="020B0606020202030204" pitchFamily="34" charset="0"/>
            </a:endParaRPr>
          </a:p>
          <a:p>
            <a:pPr algn="r"/>
            <a:r>
              <a:rPr lang="en-AU" sz="721" dirty="0">
                <a:latin typeface="Arial Narrow" panose="020B0606020202030204" pitchFamily="34" charset="0"/>
              </a:rPr>
              <a:t>Arb </a:t>
            </a:r>
            <a:r>
              <a:rPr lang="en-AU" sz="721" i="1" dirty="0" err="1">
                <a:latin typeface="Arial Narrow" panose="020B0606020202030204" pitchFamily="34" charset="0"/>
              </a:rPr>
              <a:t>Acropora</a:t>
            </a:r>
            <a:endParaRPr lang="en-AU" sz="721" i="1" dirty="0">
              <a:latin typeface="Arial Narrow" panose="020B0606020202030204" pitchFamily="34" charset="0"/>
            </a:endParaRPr>
          </a:p>
          <a:p>
            <a:pPr algn="r"/>
            <a:r>
              <a:rPr lang="en-AU" sz="721" i="1" dirty="0" err="1">
                <a:latin typeface="Arial Narrow" panose="020B0606020202030204" pitchFamily="34" charset="0"/>
              </a:rPr>
              <a:t>Goniopora</a:t>
            </a:r>
            <a:endParaRPr lang="en-AU" sz="721" i="1" dirty="0">
              <a:latin typeface="Arial Narrow" panose="020B0606020202030204" pitchFamily="34" charset="0"/>
            </a:endParaRPr>
          </a:p>
          <a:p>
            <a:pPr algn="r"/>
            <a:r>
              <a:rPr lang="en-AU" sz="721" i="1" dirty="0" err="1">
                <a:latin typeface="Arial Narrow" panose="020B0606020202030204" pitchFamily="34" charset="0"/>
              </a:rPr>
              <a:t>Pectinia</a:t>
            </a:r>
            <a:endParaRPr lang="en-AU" sz="721" i="1" dirty="0">
              <a:latin typeface="Arial Narrow" panose="020B0606020202030204" pitchFamily="34" charset="0"/>
            </a:endParaRPr>
          </a:p>
          <a:p>
            <a:pPr algn="r"/>
            <a:r>
              <a:rPr lang="en-AU" sz="721" i="1" dirty="0" err="1">
                <a:latin typeface="Arial Narrow" panose="020B0606020202030204" pitchFamily="34" charset="0"/>
              </a:rPr>
              <a:t>Galaxea</a:t>
            </a:r>
            <a:endParaRPr lang="en-AU" sz="721" i="1" dirty="0">
              <a:latin typeface="Arial Narrow" panose="020B0606020202030204" pitchFamily="34" charset="0"/>
            </a:endParaRPr>
          </a:p>
          <a:p>
            <a:pPr algn="r"/>
            <a:r>
              <a:rPr lang="en-AU" sz="721" i="1" dirty="0" err="1">
                <a:latin typeface="Arial Narrow" panose="020B0606020202030204" pitchFamily="34" charset="0"/>
              </a:rPr>
              <a:t>Goniastrea</a:t>
            </a:r>
            <a:endParaRPr lang="en-AU" sz="721" i="1" dirty="0">
              <a:latin typeface="Arial Narrow" panose="020B0606020202030204" pitchFamily="34" charset="0"/>
            </a:endParaRPr>
          </a:p>
          <a:p>
            <a:pPr algn="r"/>
            <a:r>
              <a:rPr lang="en-AU" sz="721" i="1" dirty="0" err="1">
                <a:latin typeface="Arial Narrow" panose="020B0606020202030204" pitchFamily="34" charset="0"/>
              </a:rPr>
              <a:t>Seriatopora</a:t>
            </a:r>
            <a:endParaRPr lang="en-AU" sz="721" i="1" dirty="0">
              <a:latin typeface="Arial Narrow" panose="020B0606020202030204" pitchFamily="34" charset="0"/>
            </a:endParaRPr>
          </a:p>
          <a:p>
            <a:pPr algn="r"/>
            <a:r>
              <a:rPr lang="en-AU" sz="721" b="1" i="1" dirty="0">
                <a:latin typeface="Arial Narrow" panose="020B0606020202030204" pitchFamily="34" charset="0"/>
              </a:rPr>
              <a:t>Porites</a:t>
            </a:r>
          </a:p>
          <a:p>
            <a:pPr algn="r"/>
            <a:r>
              <a:rPr lang="en-AU" sz="721" i="1" dirty="0" err="1">
                <a:latin typeface="Arial Narrow" panose="020B0606020202030204" pitchFamily="34" charset="0"/>
              </a:rPr>
              <a:t>Favia</a:t>
            </a:r>
            <a:endParaRPr lang="en-AU" sz="721" i="1" dirty="0">
              <a:latin typeface="Arial Narrow" panose="020B0606020202030204" pitchFamily="34" charset="0"/>
            </a:endParaRPr>
          </a:p>
          <a:p>
            <a:pPr algn="r"/>
            <a:r>
              <a:rPr lang="en-AU" sz="721" i="1" dirty="0" err="1">
                <a:latin typeface="Arial Narrow" panose="020B0606020202030204" pitchFamily="34" charset="0"/>
              </a:rPr>
              <a:t>Echinopora</a:t>
            </a:r>
            <a:endParaRPr lang="en-AU" sz="721" i="1" dirty="0">
              <a:latin typeface="Arial Narrow" panose="020B0606020202030204" pitchFamily="34" charset="0"/>
            </a:endParaRPr>
          </a:p>
          <a:p>
            <a:pPr algn="r"/>
            <a:r>
              <a:rPr lang="en-AU" sz="721" i="1" dirty="0" err="1">
                <a:latin typeface="Arial Narrow" panose="020B0606020202030204" pitchFamily="34" charset="0"/>
              </a:rPr>
              <a:t>Favites</a:t>
            </a:r>
            <a:endParaRPr lang="en-AU" sz="721" i="1" dirty="0">
              <a:latin typeface="Arial Narrow" panose="020B0606020202030204" pitchFamily="34" charset="0"/>
            </a:endParaRPr>
          </a:p>
          <a:p>
            <a:pPr algn="r"/>
            <a:r>
              <a:rPr lang="en-AU" sz="721" i="1" dirty="0" err="1">
                <a:latin typeface="Arial Narrow" panose="020B0606020202030204" pitchFamily="34" charset="0"/>
              </a:rPr>
              <a:t>Pavona</a:t>
            </a:r>
            <a:endParaRPr lang="en-AU" sz="721" i="1" dirty="0">
              <a:latin typeface="Arial Narrow" panose="020B0606020202030204" pitchFamily="34" charset="0"/>
            </a:endParaRPr>
          </a:p>
          <a:p>
            <a:pPr algn="r"/>
            <a:r>
              <a:rPr lang="en-AU" sz="721" i="1" dirty="0" err="1">
                <a:latin typeface="Arial Narrow" panose="020B0606020202030204" pitchFamily="34" charset="0"/>
              </a:rPr>
              <a:t>Merulina</a:t>
            </a:r>
            <a:endParaRPr lang="en-AU" sz="721" i="1" dirty="0">
              <a:latin typeface="Arial Narrow" panose="020B0606020202030204" pitchFamily="34" charset="0"/>
            </a:endParaRPr>
          </a:p>
          <a:p>
            <a:pPr algn="r"/>
            <a:r>
              <a:rPr lang="en-AU" sz="721" i="1" dirty="0" err="1">
                <a:latin typeface="Arial Narrow" panose="020B0606020202030204" pitchFamily="34" charset="0"/>
              </a:rPr>
              <a:t>Turbinaria</a:t>
            </a:r>
            <a:endParaRPr lang="en-AU" sz="721" i="1" dirty="0">
              <a:latin typeface="Arial Narrow" panose="020B0606020202030204" pitchFamily="34" charset="0"/>
            </a:endParaRPr>
          </a:p>
          <a:p>
            <a:pPr algn="r"/>
            <a:r>
              <a:rPr lang="en-AU" sz="721" i="1" dirty="0" err="1">
                <a:latin typeface="Arial Narrow" panose="020B0606020202030204" pitchFamily="34" charset="0"/>
              </a:rPr>
              <a:t>Astreopora</a:t>
            </a:r>
            <a:endParaRPr lang="en-AU" sz="721" i="1" dirty="0">
              <a:latin typeface="Arial Narrow" panose="020B0606020202030204" pitchFamily="34" charset="0"/>
            </a:endParaRPr>
          </a:p>
        </p:txBody>
      </p:sp>
      <p:sp>
        <p:nvSpPr>
          <p:cNvPr id="20" name="Down Arrow 19"/>
          <p:cNvSpPr/>
          <p:nvPr/>
        </p:nvSpPr>
        <p:spPr>
          <a:xfrm>
            <a:off x="3051872" y="2004488"/>
            <a:ext cx="251409" cy="74240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 name="TextBox 20"/>
          <p:cNvSpPr txBox="1"/>
          <p:nvPr/>
        </p:nvSpPr>
        <p:spPr>
          <a:xfrm rot="16200000">
            <a:off x="2830163" y="2123794"/>
            <a:ext cx="682621" cy="276999"/>
          </a:xfrm>
          <a:prstGeom prst="rect">
            <a:avLst/>
          </a:prstGeom>
          <a:noFill/>
        </p:spPr>
        <p:txBody>
          <a:bodyPr wrap="square" rtlCol="0">
            <a:spAutoFit/>
          </a:bodyPr>
          <a:lstStyle/>
          <a:p>
            <a:r>
              <a:rPr lang="en-AU" sz="1200" i="1" dirty="0">
                <a:solidFill>
                  <a:schemeClr val="bg1"/>
                </a:solidFill>
                <a:latin typeface="Arial Narrow" panose="020B0606020202030204" pitchFamily="34" charset="0"/>
              </a:rPr>
              <a:t>Porites</a:t>
            </a:r>
          </a:p>
        </p:txBody>
      </p:sp>
      <p:sp>
        <p:nvSpPr>
          <p:cNvPr id="22" name="Rectangle 21"/>
          <p:cNvSpPr/>
          <p:nvPr/>
        </p:nvSpPr>
        <p:spPr>
          <a:xfrm>
            <a:off x="417173" y="2364324"/>
            <a:ext cx="209016" cy="870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p:cNvSpPr txBox="1"/>
          <p:nvPr/>
        </p:nvSpPr>
        <p:spPr>
          <a:xfrm rot="16200000">
            <a:off x="-125890" y="2579528"/>
            <a:ext cx="1359426" cy="246221"/>
          </a:xfrm>
          <a:prstGeom prst="rect">
            <a:avLst/>
          </a:prstGeom>
          <a:noFill/>
        </p:spPr>
        <p:txBody>
          <a:bodyPr wrap="square" rtlCol="0">
            <a:spAutoFit/>
          </a:bodyPr>
          <a:lstStyle/>
          <a:p>
            <a:r>
              <a:rPr lang="en-AU" sz="1000" dirty="0">
                <a:latin typeface="Arial Narrow" panose="020B0606020202030204" pitchFamily="34" charset="0"/>
              </a:rPr>
              <a:t>Percentage Mortality</a:t>
            </a:r>
          </a:p>
        </p:txBody>
      </p:sp>
      <p:sp>
        <p:nvSpPr>
          <p:cNvPr id="27" name="TextBox 26"/>
          <p:cNvSpPr txBox="1"/>
          <p:nvPr/>
        </p:nvSpPr>
        <p:spPr>
          <a:xfrm>
            <a:off x="417173" y="975540"/>
            <a:ext cx="6147080" cy="1077218"/>
          </a:xfrm>
          <a:prstGeom prst="rect">
            <a:avLst/>
          </a:prstGeom>
          <a:noFill/>
        </p:spPr>
        <p:txBody>
          <a:bodyPr wrap="square" rtlCol="0">
            <a:spAutoFit/>
          </a:bodyPr>
          <a:lstStyle/>
          <a:p>
            <a:r>
              <a:rPr lang="en-AU" sz="1600" b="1" i="1" dirty="0">
                <a:latin typeface="Arial Narrow" panose="020B0606020202030204" pitchFamily="34" charset="0"/>
              </a:rPr>
              <a:t>Porites </a:t>
            </a:r>
            <a:r>
              <a:rPr lang="en-AU" sz="1600" b="1" dirty="0">
                <a:latin typeface="Arial Narrow" panose="020B0606020202030204" pitchFamily="34" charset="0"/>
              </a:rPr>
              <a:t>power on </a:t>
            </a:r>
          </a:p>
          <a:p>
            <a:r>
              <a:rPr lang="en-AU" sz="1200" i="1" dirty="0">
                <a:latin typeface="Arial Narrow" panose="020B0606020202030204" pitchFamily="34" charset="0"/>
              </a:rPr>
              <a:t>Porites</a:t>
            </a:r>
            <a:r>
              <a:rPr lang="en-AU" sz="1200" dirty="0">
                <a:latin typeface="Arial Narrow" panose="020B0606020202030204" pitchFamily="34" charset="0"/>
              </a:rPr>
              <a:t> corals often survive mass bleaching events when other corals (i.e. Tabular </a:t>
            </a:r>
            <a:r>
              <a:rPr lang="en-AU" sz="1200" i="1" dirty="0">
                <a:latin typeface="Arial Narrow" panose="020B0606020202030204" pitchFamily="34" charset="0"/>
              </a:rPr>
              <a:t>Acropora</a:t>
            </a:r>
            <a:r>
              <a:rPr lang="en-AU" sz="1200" dirty="0">
                <a:latin typeface="Arial Narrow" panose="020B0606020202030204" pitchFamily="34" charset="0"/>
              </a:rPr>
              <a:t>) do not (Fig. 1).  A stressful mass bleaching event leaves its mark on the skeleton of a </a:t>
            </a:r>
            <a:r>
              <a:rPr lang="en-AU" sz="1200" i="1" dirty="0">
                <a:latin typeface="Arial Narrow" panose="020B0606020202030204" pitchFamily="34" charset="0"/>
              </a:rPr>
              <a:t>Porites </a:t>
            </a:r>
            <a:r>
              <a:rPr lang="en-AU" sz="1200" dirty="0">
                <a:latin typeface="Arial Narrow" panose="020B0606020202030204" pitchFamily="34" charset="0"/>
              </a:rPr>
              <a:t>coral as a </a:t>
            </a:r>
            <a:r>
              <a:rPr lang="en-AU" sz="1200" b="1" dirty="0">
                <a:latin typeface="Arial Narrow" panose="020B0606020202030204" pitchFamily="34" charset="0"/>
              </a:rPr>
              <a:t>stress band,</a:t>
            </a:r>
            <a:r>
              <a:rPr lang="en-AU" sz="1200" baseline="30000" dirty="0">
                <a:latin typeface="Arial Narrow" panose="020B0606020202030204" pitchFamily="34" charset="0"/>
              </a:rPr>
              <a:t> </a:t>
            </a:r>
            <a:r>
              <a:rPr lang="en-AU" sz="1200" dirty="0">
                <a:latin typeface="Arial Narrow" panose="020B0606020202030204" pitchFamily="34" charset="0"/>
              </a:rPr>
              <a:t>which can act as a proxy for the climate record (i.e. </a:t>
            </a:r>
            <a:r>
              <a:rPr lang="en-AU" sz="1200" i="1" dirty="0">
                <a:latin typeface="Arial Narrow" panose="020B0606020202030204" pitchFamily="34" charset="0"/>
              </a:rPr>
              <a:t>warm weather </a:t>
            </a:r>
            <a:r>
              <a:rPr lang="en-AU" sz="1200" dirty="0">
                <a:latin typeface="Arial Narrow" panose="020B0606020202030204" pitchFamily="34" charset="0"/>
              </a:rPr>
              <a:t>events cause bleaching)</a:t>
            </a:r>
            <a:r>
              <a:rPr lang="en-AU" sz="1200" baseline="30000" dirty="0">
                <a:latin typeface="Arial Narrow" panose="020B0606020202030204" pitchFamily="34" charset="0"/>
              </a:rPr>
              <a:t>[1].</a:t>
            </a:r>
            <a:r>
              <a:rPr lang="en-AU" sz="1200" dirty="0">
                <a:latin typeface="Arial Narrow" panose="020B0606020202030204" pitchFamily="34" charset="0"/>
              </a:rPr>
              <a:t> </a:t>
            </a:r>
            <a:endParaRPr lang="en-AU" sz="1200" i="1" dirty="0">
              <a:latin typeface="Arial Narrow" panose="020B0606020202030204" pitchFamily="34" charset="0"/>
            </a:endParaRPr>
          </a:p>
          <a:p>
            <a:endParaRPr lang="en-AU" sz="1200" dirty="0">
              <a:latin typeface="Arial Narrow" panose="020B0606020202030204" pitchFamily="34" charset="0"/>
            </a:endParaRPr>
          </a:p>
        </p:txBody>
      </p:sp>
      <p:pic>
        <p:nvPicPr>
          <p:cNvPr id="8" name="Picture 7">
            <a:extLst>
              <a:ext uri="{FF2B5EF4-FFF2-40B4-BE49-F238E27FC236}">
                <a16:creationId xmlns:a16="http://schemas.microsoft.com/office/drawing/2014/main" id="{DC8F643E-C3A1-4AB1-B361-BD3302055846}"/>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16808" t="-1" r="7160" b="53476"/>
          <a:stretch/>
        </p:blipFill>
        <p:spPr>
          <a:xfrm>
            <a:off x="5704946" y="1877005"/>
            <a:ext cx="706102" cy="1911486"/>
          </a:xfrm>
          <a:prstGeom prst="rect">
            <a:avLst/>
          </a:prstGeom>
        </p:spPr>
      </p:pic>
      <p:sp>
        <p:nvSpPr>
          <p:cNvPr id="23" name="TextBox 22">
            <a:extLst>
              <a:ext uri="{FF2B5EF4-FFF2-40B4-BE49-F238E27FC236}">
                <a16:creationId xmlns:a16="http://schemas.microsoft.com/office/drawing/2014/main" id="{BC136E25-2657-4D4B-8AE8-D6D36C83EFAB}"/>
              </a:ext>
            </a:extLst>
          </p:cNvPr>
          <p:cNvSpPr txBox="1"/>
          <p:nvPr/>
        </p:nvSpPr>
        <p:spPr>
          <a:xfrm>
            <a:off x="5658195" y="3789766"/>
            <a:ext cx="821109" cy="707886"/>
          </a:xfrm>
          <a:prstGeom prst="rect">
            <a:avLst/>
          </a:prstGeom>
          <a:noFill/>
        </p:spPr>
        <p:txBody>
          <a:bodyPr wrap="square" rtlCol="0">
            <a:spAutoFit/>
          </a:bodyPr>
          <a:lstStyle/>
          <a:p>
            <a:r>
              <a:rPr lang="en-AU" sz="800" b="1" dirty="0">
                <a:latin typeface="Arial Narrow" panose="020B0606020202030204" pitchFamily="34" charset="0"/>
              </a:rPr>
              <a:t>Fig. 3: </a:t>
            </a:r>
            <a:r>
              <a:rPr lang="en-AU" sz="800" b="1" i="1" dirty="0">
                <a:latin typeface="Arial Narrow" panose="020B0606020202030204" pitchFamily="34" charset="0"/>
              </a:rPr>
              <a:t>Porites</a:t>
            </a:r>
            <a:r>
              <a:rPr lang="en-AU" sz="800" b="1" dirty="0">
                <a:latin typeface="Arial Narrow" panose="020B0606020202030204" pitchFamily="34" charset="0"/>
              </a:rPr>
              <a:t> annual growth bands used to date stress bands</a:t>
            </a:r>
            <a:r>
              <a:rPr lang="en-AU" sz="800" b="1" baseline="30000" dirty="0">
                <a:latin typeface="Arial Narrow" panose="020B0606020202030204" pitchFamily="34" charset="0"/>
              </a:rPr>
              <a:t>[3]</a:t>
            </a:r>
            <a:r>
              <a:rPr lang="en-AU" sz="800" b="1" dirty="0">
                <a:latin typeface="Arial Narrow" panose="020B0606020202030204" pitchFamily="34" charset="0"/>
              </a:rPr>
              <a:t>.</a:t>
            </a:r>
          </a:p>
        </p:txBody>
      </p:sp>
      <p:sp>
        <p:nvSpPr>
          <p:cNvPr id="25" name="TextBox 24">
            <a:extLst>
              <a:ext uri="{FF2B5EF4-FFF2-40B4-BE49-F238E27FC236}">
                <a16:creationId xmlns:a16="http://schemas.microsoft.com/office/drawing/2014/main" id="{36B107ED-4EE3-4C1B-B5B9-93F15AA999B0}"/>
              </a:ext>
            </a:extLst>
          </p:cNvPr>
          <p:cNvSpPr txBox="1"/>
          <p:nvPr/>
        </p:nvSpPr>
        <p:spPr>
          <a:xfrm>
            <a:off x="4143539" y="4010103"/>
            <a:ext cx="1755693" cy="461665"/>
          </a:xfrm>
          <a:prstGeom prst="rect">
            <a:avLst/>
          </a:prstGeom>
          <a:noFill/>
        </p:spPr>
        <p:txBody>
          <a:bodyPr wrap="square" rtlCol="0">
            <a:spAutoFit/>
          </a:bodyPr>
          <a:lstStyle/>
          <a:p>
            <a:r>
              <a:rPr lang="en-AU" sz="800" b="1" dirty="0">
                <a:latin typeface="Arial Narrow" panose="020B0606020202030204" pitchFamily="34" charset="0"/>
              </a:rPr>
              <a:t>Fig. 2: Drilling a core from a </a:t>
            </a:r>
            <a:r>
              <a:rPr lang="en-AU" sz="800" b="1" i="1" dirty="0">
                <a:latin typeface="Arial Narrow" panose="020B0606020202030204" pitchFamily="34" charset="0"/>
              </a:rPr>
              <a:t>Porites. Note</a:t>
            </a:r>
            <a:r>
              <a:rPr lang="en-AU" sz="800" b="1" dirty="0">
                <a:latin typeface="Arial Narrow" panose="020B0606020202030204" pitchFamily="34" charset="0"/>
              </a:rPr>
              <a:t>: the hole is filled with a cement plug so the colony does not die</a:t>
            </a:r>
            <a:r>
              <a:rPr lang="en-AU" sz="800" b="1" baseline="30000" dirty="0">
                <a:latin typeface="Arial Narrow" panose="020B0606020202030204" pitchFamily="34" charset="0"/>
              </a:rPr>
              <a:t>[2]</a:t>
            </a:r>
            <a:r>
              <a:rPr lang="en-AU" sz="800" b="1" dirty="0">
                <a:latin typeface="Arial Narrow" panose="020B0606020202030204" pitchFamily="34" charset="0"/>
              </a:rPr>
              <a:t>.</a:t>
            </a:r>
          </a:p>
        </p:txBody>
      </p:sp>
      <p:pic>
        <p:nvPicPr>
          <p:cNvPr id="1026" name="Picture 2" descr="Related image">
            <a:extLst>
              <a:ext uri="{FF2B5EF4-FFF2-40B4-BE49-F238E27FC236}">
                <a16:creationId xmlns:a16="http://schemas.microsoft.com/office/drawing/2014/main" id="{A9BBFF54-480C-431F-A5EC-55FA6F38CECF}"/>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192668" y="1937020"/>
            <a:ext cx="1428186" cy="20414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AB7C5F5-FF1A-4439-A753-BF42269E14D3}"/>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Effect>
                      <a14:brightnessContrast bright="40000" contrast="-20000"/>
                    </a14:imgEffect>
                  </a14:imgLayer>
                </a14:imgProps>
              </a:ext>
            </a:extLst>
          </a:blip>
          <a:srcRect l="3092" t="18727" r="4110" b="4255"/>
          <a:stretch/>
        </p:blipFill>
        <p:spPr>
          <a:xfrm>
            <a:off x="523529" y="5408292"/>
            <a:ext cx="2744853" cy="982272"/>
          </a:xfrm>
          <a:prstGeom prst="rect">
            <a:avLst/>
          </a:prstGeom>
        </p:spPr>
      </p:pic>
      <p:sp>
        <p:nvSpPr>
          <p:cNvPr id="36" name="Rectangle 35">
            <a:extLst>
              <a:ext uri="{FF2B5EF4-FFF2-40B4-BE49-F238E27FC236}">
                <a16:creationId xmlns:a16="http://schemas.microsoft.com/office/drawing/2014/main" id="{F614C566-B211-4E1B-BCC8-2FBA05D282F1}"/>
              </a:ext>
            </a:extLst>
          </p:cNvPr>
          <p:cNvSpPr/>
          <p:nvPr/>
        </p:nvSpPr>
        <p:spPr>
          <a:xfrm>
            <a:off x="523529" y="4487189"/>
            <a:ext cx="5858292" cy="3842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 the dates on the coral cores in Figure 4 (below) represent? Ans.   </a:t>
            </a:r>
          </a:p>
        </p:txBody>
      </p:sp>
      <p:sp>
        <p:nvSpPr>
          <p:cNvPr id="24" name="Rectangle 23">
            <a:extLst>
              <a:ext uri="{FF2B5EF4-FFF2-40B4-BE49-F238E27FC236}">
                <a16:creationId xmlns:a16="http://schemas.microsoft.com/office/drawing/2014/main" id="{9D977A87-BFF2-425A-9DA0-0649868A5DC2}"/>
              </a:ext>
            </a:extLst>
          </p:cNvPr>
          <p:cNvSpPr/>
          <p:nvPr/>
        </p:nvSpPr>
        <p:spPr>
          <a:xfrm>
            <a:off x="5115676" y="4545276"/>
            <a:ext cx="1224135" cy="2626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Stress Bands</a:t>
            </a:r>
          </a:p>
        </p:txBody>
      </p:sp>
      <p:sp>
        <p:nvSpPr>
          <p:cNvPr id="37" name="TextBox 36">
            <a:extLst>
              <a:ext uri="{FF2B5EF4-FFF2-40B4-BE49-F238E27FC236}">
                <a16:creationId xmlns:a16="http://schemas.microsoft.com/office/drawing/2014/main" id="{675EA7F5-43E2-4652-89A6-C7EC1902850A}"/>
              </a:ext>
            </a:extLst>
          </p:cNvPr>
          <p:cNvSpPr txBox="1"/>
          <p:nvPr/>
        </p:nvSpPr>
        <p:spPr>
          <a:xfrm>
            <a:off x="466345" y="4876604"/>
            <a:ext cx="6097908" cy="523220"/>
          </a:xfrm>
          <a:prstGeom prst="rect">
            <a:avLst/>
          </a:prstGeom>
          <a:noFill/>
        </p:spPr>
        <p:txBody>
          <a:bodyPr wrap="square" rtlCol="0">
            <a:spAutoFit/>
          </a:bodyPr>
          <a:lstStyle/>
          <a:p>
            <a:r>
              <a:rPr lang="en-AU" sz="1600" b="1" dirty="0">
                <a:latin typeface="Arial Narrow" panose="020B0606020202030204" pitchFamily="34" charset="0"/>
              </a:rPr>
              <a:t>El Nino </a:t>
            </a:r>
            <a:r>
              <a:rPr lang="en-AU" sz="1200" dirty="0">
                <a:latin typeface="Arial Narrow" panose="020B0606020202030204" pitchFamily="34" charset="0"/>
              </a:rPr>
              <a:t>is a time when sea surface temperatures (SSTs) are warmer than usual, and reefs become more susceptible to mass bleaching events. </a:t>
            </a:r>
            <a:endParaRPr lang="en-AU" sz="1170" dirty="0">
              <a:latin typeface="Arial Narrow" panose="020B0606020202030204" pitchFamily="34" charset="0"/>
            </a:endParaRPr>
          </a:p>
        </p:txBody>
      </p:sp>
      <p:graphicFrame>
        <p:nvGraphicFramePr>
          <p:cNvPr id="10" name="Table 9">
            <a:extLst>
              <a:ext uri="{FF2B5EF4-FFF2-40B4-BE49-F238E27FC236}">
                <a16:creationId xmlns:a16="http://schemas.microsoft.com/office/drawing/2014/main" id="{15B7E189-3764-41E3-8543-66431DAFBAF3}"/>
              </a:ext>
            </a:extLst>
          </p:cNvPr>
          <p:cNvGraphicFramePr>
            <a:graphicFrameLocks noGrp="1"/>
          </p:cNvGraphicFramePr>
          <p:nvPr>
            <p:extLst>
              <p:ext uri="{D42A27DB-BD31-4B8C-83A1-F6EECF244321}">
                <p14:modId xmlns:p14="http://schemas.microsoft.com/office/powerpoint/2010/main" val="3936563464"/>
              </p:ext>
            </p:extLst>
          </p:nvPr>
        </p:nvGraphicFramePr>
        <p:xfrm>
          <a:off x="3321619" y="5418289"/>
          <a:ext cx="3049826" cy="1097145"/>
        </p:xfrm>
        <a:graphic>
          <a:graphicData uri="http://schemas.openxmlformats.org/drawingml/2006/table">
            <a:tbl>
              <a:tblPr firstRow="1" bandRow="1">
                <a:tableStyleId>{5940675A-B579-460E-94D1-54222C63F5DA}</a:tableStyleId>
              </a:tblPr>
              <a:tblGrid>
                <a:gridCol w="509177">
                  <a:extLst>
                    <a:ext uri="{9D8B030D-6E8A-4147-A177-3AD203B41FA5}">
                      <a16:colId xmlns:a16="http://schemas.microsoft.com/office/drawing/2014/main" val="3474734878"/>
                    </a:ext>
                  </a:extLst>
                </a:gridCol>
                <a:gridCol w="504056">
                  <a:extLst>
                    <a:ext uri="{9D8B030D-6E8A-4147-A177-3AD203B41FA5}">
                      <a16:colId xmlns:a16="http://schemas.microsoft.com/office/drawing/2014/main" val="1204978594"/>
                    </a:ext>
                  </a:extLst>
                </a:gridCol>
                <a:gridCol w="504056">
                  <a:extLst>
                    <a:ext uri="{9D8B030D-6E8A-4147-A177-3AD203B41FA5}">
                      <a16:colId xmlns:a16="http://schemas.microsoft.com/office/drawing/2014/main" val="256875568"/>
                    </a:ext>
                  </a:extLst>
                </a:gridCol>
                <a:gridCol w="504056">
                  <a:extLst>
                    <a:ext uri="{9D8B030D-6E8A-4147-A177-3AD203B41FA5}">
                      <a16:colId xmlns:a16="http://schemas.microsoft.com/office/drawing/2014/main" val="1918895701"/>
                    </a:ext>
                  </a:extLst>
                </a:gridCol>
                <a:gridCol w="515107">
                  <a:extLst>
                    <a:ext uri="{9D8B030D-6E8A-4147-A177-3AD203B41FA5}">
                      <a16:colId xmlns:a16="http://schemas.microsoft.com/office/drawing/2014/main" val="3425644226"/>
                    </a:ext>
                  </a:extLst>
                </a:gridCol>
                <a:gridCol w="513374">
                  <a:extLst>
                    <a:ext uri="{9D8B030D-6E8A-4147-A177-3AD203B41FA5}">
                      <a16:colId xmlns:a16="http://schemas.microsoft.com/office/drawing/2014/main" val="3869297261"/>
                    </a:ext>
                  </a:extLst>
                </a:gridCol>
              </a:tblGrid>
              <a:tr h="274185">
                <a:tc gridSpan="2">
                  <a:txBody>
                    <a:bodyPr/>
                    <a:lstStyle/>
                    <a:p>
                      <a:pPr algn="ctr"/>
                      <a:r>
                        <a:rPr lang="en-AU" sz="800" b="1" dirty="0">
                          <a:latin typeface="Arial Narrow" panose="020B0606020202030204" pitchFamily="34" charset="0"/>
                        </a:rPr>
                        <a:t>Weak </a:t>
                      </a:r>
                    </a:p>
                  </a:txBody>
                  <a:tcPr>
                    <a:solidFill>
                      <a:schemeClr val="bg1">
                        <a:lumMod val="85000"/>
                      </a:schemeClr>
                    </a:solidFill>
                  </a:tcPr>
                </a:tc>
                <a:tc hMerge="1">
                  <a:txBody>
                    <a:bodyPr/>
                    <a:lstStyle/>
                    <a:p>
                      <a:pPr algn="ctr"/>
                      <a:endParaRPr lang="en-AU" sz="800" b="0" dirty="0">
                        <a:latin typeface="Arial Narrow" panose="020B0606020202030204" pitchFamily="34" charset="0"/>
                      </a:endParaRPr>
                    </a:p>
                  </a:txBody>
                  <a:tcPr anchor="ctr">
                    <a:solidFill>
                      <a:schemeClr val="bg1">
                        <a:lumMod val="85000"/>
                      </a:schemeClr>
                    </a:solidFill>
                  </a:tcPr>
                </a:tc>
                <a:tc gridSpan="2">
                  <a:txBody>
                    <a:bodyPr/>
                    <a:lstStyle/>
                    <a:p>
                      <a:pPr algn="ctr"/>
                      <a:r>
                        <a:rPr lang="en-AU" sz="800" b="1" dirty="0">
                          <a:latin typeface="Arial Narrow" panose="020B0606020202030204" pitchFamily="34" charset="0"/>
                        </a:rPr>
                        <a:t>Moderate</a:t>
                      </a:r>
                    </a:p>
                  </a:txBody>
                  <a:tcPr>
                    <a:solidFill>
                      <a:schemeClr val="bg1">
                        <a:lumMod val="85000"/>
                      </a:schemeClr>
                    </a:solidFill>
                  </a:tcPr>
                </a:tc>
                <a:tc hMerge="1">
                  <a:txBody>
                    <a:bodyPr/>
                    <a:lstStyle/>
                    <a:p>
                      <a:pPr algn="ctr"/>
                      <a:endParaRPr lang="en-AU" sz="800" b="1" dirty="0">
                        <a:latin typeface="Arial Narrow" panose="020B0606020202030204" pitchFamily="34" charset="0"/>
                      </a:endParaRPr>
                    </a:p>
                  </a:txBody>
                  <a:tcPr anchor="ctr">
                    <a:solidFill>
                      <a:schemeClr val="bg1">
                        <a:lumMod val="85000"/>
                      </a:schemeClr>
                    </a:solidFill>
                  </a:tcPr>
                </a:tc>
                <a:tc>
                  <a:txBody>
                    <a:bodyPr/>
                    <a:lstStyle/>
                    <a:p>
                      <a:pPr algn="ctr"/>
                      <a:endParaRPr lang="en-AU" sz="800" b="1" dirty="0">
                        <a:latin typeface="Arial Narrow" panose="020B0606020202030204" pitchFamily="34" charset="0"/>
                      </a:endParaRPr>
                    </a:p>
                  </a:txBody>
                  <a:tcPr>
                    <a:solidFill>
                      <a:schemeClr val="bg1">
                        <a:lumMod val="85000"/>
                      </a:schemeClr>
                    </a:solidFill>
                  </a:tcPr>
                </a:tc>
                <a:tc>
                  <a:txBody>
                    <a:bodyPr/>
                    <a:lstStyle/>
                    <a:p>
                      <a:pPr algn="ctr"/>
                      <a:endParaRPr lang="en-AU" sz="800" b="1"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242302878"/>
                  </a:ext>
                </a:extLst>
              </a:tr>
              <a:tr h="792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1951-52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1957-58</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1963-64</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1969-70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2002-03</a:t>
                      </a:r>
                    </a:p>
                    <a:p>
                      <a:pPr algn="ctr"/>
                      <a:r>
                        <a:rPr lang="en-AU" sz="800" dirty="0">
                          <a:latin typeface="Arial Narrow" panose="020B0606020202030204" pitchFamily="34" charset="0"/>
                        </a:rPr>
                        <a:t>2006-07</a:t>
                      </a:r>
                    </a:p>
                  </a:txBody>
                  <a:tcPr/>
                </a:tc>
                <a:tc>
                  <a:txBody>
                    <a:bodyPr/>
                    <a:lstStyle/>
                    <a:p>
                      <a:pPr algn="ctr"/>
                      <a:r>
                        <a:rPr lang="en-AU" sz="800" dirty="0">
                          <a:latin typeface="Arial Narrow" panose="020B0606020202030204" pitchFamily="34" charset="0"/>
                        </a:rPr>
                        <a:t>1919-20</a:t>
                      </a:r>
                    </a:p>
                    <a:p>
                      <a:pPr algn="ctr"/>
                      <a:r>
                        <a:rPr lang="en-AU" sz="800" dirty="0">
                          <a:latin typeface="Arial Narrow" panose="020B0606020202030204" pitchFamily="34" charset="0"/>
                        </a:rPr>
                        <a:t>1946-47</a:t>
                      </a:r>
                    </a:p>
                    <a:p>
                      <a:pPr algn="ctr"/>
                      <a:r>
                        <a:rPr lang="en-AU" sz="800" dirty="0">
                          <a:latin typeface="Arial Narrow" panose="020B0606020202030204" pitchFamily="34" charset="0"/>
                        </a:rPr>
                        <a:t>2009-10</a:t>
                      </a:r>
                    </a:p>
                  </a:txBody>
                  <a:tcPr/>
                </a:tc>
                <a:tc>
                  <a:txBody>
                    <a:bodyPr/>
                    <a:lstStyle/>
                    <a:p>
                      <a:pPr algn="ctr"/>
                      <a:r>
                        <a:rPr lang="en-AU" sz="800" dirty="0">
                          <a:latin typeface="Arial Narrow" panose="020B0606020202030204" pitchFamily="34" charset="0"/>
                        </a:rPr>
                        <a:t>1925-26</a:t>
                      </a:r>
                    </a:p>
                    <a:p>
                      <a:pPr algn="ctr"/>
                      <a:r>
                        <a:rPr lang="en-AU" sz="800" dirty="0">
                          <a:latin typeface="Arial Narrow" panose="020B0606020202030204" pitchFamily="34" charset="0"/>
                        </a:rPr>
                        <a:t>1972-73</a:t>
                      </a:r>
                    </a:p>
                    <a:p>
                      <a:pPr algn="ctr"/>
                      <a:r>
                        <a:rPr lang="en-AU" sz="800" dirty="0">
                          <a:latin typeface="Arial Narrow" panose="020B0606020202030204" pitchFamily="34" charset="0"/>
                        </a:rPr>
                        <a:t>1977-78</a:t>
                      </a:r>
                    </a:p>
                    <a:p>
                      <a:pPr algn="ctr"/>
                      <a:r>
                        <a:rPr lang="en-AU" sz="800" dirty="0">
                          <a:latin typeface="Arial Narrow" panose="020B0606020202030204" pitchFamily="34" charset="0"/>
                        </a:rPr>
                        <a:t>1993-94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1965-66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1987-88</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1991-92</a:t>
                      </a:r>
                    </a:p>
                    <a:p>
                      <a:pPr algn="ctr"/>
                      <a:r>
                        <a:rPr lang="en-AU" sz="800" b="0" dirty="0">
                          <a:latin typeface="Arial Narrow" panose="020B0606020202030204" pitchFamily="34" charset="0"/>
                        </a:rPr>
                        <a:t>2015-16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1940-41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1941-42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1994-95</a:t>
                      </a:r>
                    </a:p>
                    <a:p>
                      <a:pPr algn="ctr"/>
                      <a:r>
                        <a:rPr lang="en-AU" sz="800" b="0" dirty="0">
                          <a:latin typeface="Arial Narrow" panose="020B0606020202030204" pitchFamily="34" charset="0"/>
                        </a:rPr>
                        <a:t>1997-98</a:t>
                      </a:r>
                    </a:p>
                    <a:p>
                      <a:pPr algn="ctr"/>
                      <a:endParaRPr lang="en-AU" sz="800" b="0" dirty="0">
                        <a:latin typeface="Arial Narrow" panose="020B0606020202030204" pitchFamily="34" charset="0"/>
                      </a:endParaRPr>
                    </a:p>
                  </a:txBody>
                  <a:tcPr/>
                </a:tc>
                <a:tc>
                  <a:txBody>
                    <a:bodyPr/>
                    <a:lstStyle/>
                    <a:p>
                      <a:pPr algn="ctr"/>
                      <a:r>
                        <a:rPr lang="en-AU" sz="800" b="0" dirty="0">
                          <a:latin typeface="Arial Narrow" panose="020B0606020202030204" pitchFamily="34" charset="0"/>
                        </a:rPr>
                        <a:t>1982-83</a:t>
                      </a:r>
                    </a:p>
                  </a:txBody>
                  <a:tcPr/>
                </a:tc>
                <a:extLst>
                  <a:ext uri="{0D108BD9-81ED-4DB2-BD59-A6C34878D82A}">
                    <a16:rowId xmlns:a16="http://schemas.microsoft.com/office/drawing/2014/main" val="1269469025"/>
                  </a:ext>
                </a:extLst>
              </a:tr>
            </a:tbl>
          </a:graphicData>
        </a:graphic>
      </p:graphicFrame>
      <p:sp>
        <p:nvSpPr>
          <p:cNvPr id="13" name="TextBox 12">
            <a:extLst>
              <a:ext uri="{FF2B5EF4-FFF2-40B4-BE49-F238E27FC236}">
                <a16:creationId xmlns:a16="http://schemas.microsoft.com/office/drawing/2014/main" id="{C060895B-F6E3-43C1-AA15-BAAF1C66D47B}"/>
              </a:ext>
            </a:extLst>
          </p:cNvPr>
          <p:cNvSpPr txBox="1"/>
          <p:nvPr/>
        </p:nvSpPr>
        <p:spPr>
          <a:xfrm>
            <a:off x="3234062" y="5224971"/>
            <a:ext cx="2872783" cy="215444"/>
          </a:xfrm>
          <a:prstGeom prst="rect">
            <a:avLst/>
          </a:prstGeom>
          <a:noFill/>
        </p:spPr>
        <p:txBody>
          <a:bodyPr wrap="square" rtlCol="0">
            <a:spAutoFit/>
          </a:bodyPr>
          <a:lstStyle/>
          <a:p>
            <a:r>
              <a:rPr lang="en-AU" sz="800" b="1" dirty="0">
                <a:latin typeface="Arial Narrow" panose="020B0606020202030204" pitchFamily="34" charset="0"/>
              </a:rPr>
              <a:t>Table 1: Strength of El Nino (based on SOI values) since 1916</a:t>
            </a:r>
            <a:r>
              <a:rPr lang="en-AU" sz="800" b="1" baseline="30000" dirty="0">
                <a:latin typeface="Arial Narrow" panose="020B0606020202030204" pitchFamily="34" charset="0"/>
              </a:rPr>
              <a:t>[5]</a:t>
            </a:r>
            <a:r>
              <a:rPr lang="en-AU" sz="800" b="1" dirty="0">
                <a:latin typeface="Arial Narrow" panose="020B0606020202030204" pitchFamily="34" charset="0"/>
              </a:rPr>
              <a:t> </a:t>
            </a:r>
          </a:p>
        </p:txBody>
      </p:sp>
      <p:sp>
        <p:nvSpPr>
          <p:cNvPr id="43" name="TextBox 42">
            <a:extLst>
              <a:ext uri="{FF2B5EF4-FFF2-40B4-BE49-F238E27FC236}">
                <a16:creationId xmlns:a16="http://schemas.microsoft.com/office/drawing/2014/main" id="{B1B950E0-23D2-4091-9035-61D75C051A31}"/>
              </a:ext>
            </a:extLst>
          </p:cNvPr>
          <p:cNvSpPr txBox="1"/>
          <p:nvPr/>
        </p:nvSpPr>
        <p:spPr>
          <a:xfrm>
            <a:off x="454309" y="6369413"/>
            <a:ext cx="3139486" cy="215444"/>
          </a:xfrm>
          <a:prstGeom prst="rect">
            <a:avLst/>
          </a:prstGeom>
          <a:noFill/>
        </p:spPr>
        <p:txBody>
          <a:bodyPr wrap="square" rtlCol="0">
            <a:spAutoFit/>
          </a:bodyPr>
          <a:lstStyle/>
          <a:p>
            <a:r>
              <a:rPr lang="en-AU" sz="800" b="1" dirty="0">
                <a:latin typeface="Arial Narrow" panose="020B0606020202030204" pitchFamily="34" charset="0"/>
              </a:rPr>
              <a:t>Fig. 4: Stress bands on </a:t>
            </a:r>
            <a:r>
              <a:rPr lang="en-AU" sz="800" b="1" i="1" dirty="0">
                <a:latin typeface="Arial Narrow" panose="020B0606020202030204" pitchFamily="34" charset="0"/>
              </a:rPr>
              <a:t>Porites</a:t>
            </a:r>
            <a:r>
              <a:rPr lang="en-AU" sz="800" b="1" dirty="0">
                <a:latin typeface="Arial Narrow" panose="020B0606020202030204" pitchFamily="34" charset="0"/>
              </a:rPr>
              <a:t> cores from the Great Barrier Reef</a:t>
            </a:r>
            <a:r>
              <a:rPr lang="en-AU" sz="800" b="1" baseline="30000" dirty="0">
                <a:latin typeface="Arial Narrow" panose="020B0606020202030204" pitchFamily="34" charset="0"/>
              </a:rPr>
              <a:t>[4]</a:t>
            </a:r>
            <a:r>
              <a:rPr lang="en-AU" sz="800" b="1" dirty="0">
                <a:latin typeface="Arial Narrow" panose="020B0606020202030204" pitchFamily="34" charset="0"/>
              </a:rPr>
              <a:t>. </a:t>
            </a:r>
          </a:p>
        </p:txBody>
      </p:sp>
      <p:sp>
        <p:nvSpPr>
          <p:cNvPr id="44" name="Rectangle 43">
            <a:extLst>
              <a:ext uri="{FF2B5EF4-FFF2-40B4-BE49-F238E27FC236}">
                <a16:creationId xmlns:a16="http://schemas.microsoft.com/office/drawing/2014/main" id="{2CB656C0-EE77-44A1-A248-7203E4A84B41}"/>
              </a:ext>
            </a:extLst>
          </p:cNvPr>
          <p:cNvSpPr/>
          <p:nvPr/>
        </p:nvSpPr>
        <p:spPr>
          <a:xfrm>
            <a:off x="499344" y="6583062"/>
            <a:ext cx="5868092" cy="34492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likelihood that there was an El Nino in 1877? Ans.                        </a:t>
            </a:r>
          </a:p>
        </p:txBody>
      </p:sp>
      <p:sp>
        <p:nvSpPr>
          <p:cNvPr id="45" name="Rectangle 44">
            <a:extLst>
              <a:ext uri="{FF2B5EF4-FFF2-40B4-BE49-F238E27FC236}">
                <a16:creationId xmlns:a16="http://schemas.microsoft.com/office/drawing/2014/main" id="{063A7267-C1C3-42FE-8018-1CC9332B59C8}"/>
              </a:ext>
            </a:extLst>
          </p:cNvPr>
          <p:cNvSpPr/>
          <p:nvPr/>
        </p:nvSpPr>
        <p:spPr>
          <a:xfrm>
            <a:off x="4546866" y="6622202"/>
            <a:ext cx="1767256" cy="2626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17" name="TextBox 16">
            <a:extLst>
              <a:ext uri="{FF2B5EF4-FFF2-40B4-BE49-F238E27FC236}">
                <a16:creationId xmlns:a16="http://schemas.microsoft.com/office/drawing/2014/main" id="{47569E94-6E48-4D31-9EBD-8E56B7DD80AE}"/>
              </a:ext>
            </a:extLst>
          </p:cNvPr>
          <p:cNvSpPr txBox="1"/>
          <p:nvPr/>
        </p:nvSpPr>
        <p:spPr>
          <a:xfrm>
            <a:off x="5396199" y="6585043"/>
            <a:ext cx="1104755" cy="276999"/>
          </a:xfrm>
          <a:prstGeom prst="rect">
            <a:avLst/>
          </a:prstGeom>
          <a:noFill/>
        </p:spPr>
        <p:txBody>
          <a:bodyPr wrap="square" rtlCol="0">
            <a:spAutoFit/>
          </a:bodyPr>
          <a:lstStyle/>
          <a:p>
            <a:r>
              <a:rPr lang="en-AU" sz="1200" b="1" dirty="0">
                <a:latin typeface="Arial Narrow" panose="020B0606020202030204" pitchFamily="34" charset="0"/>
              </a:rPr>
              <a:t>[High]  [Low]</a:t>
            </a:r>
          </a:p>
        </p:txBody>
      </p:sp>
      <p:sp>
        <p:nvSpPr>
          <p:cNvPr id="28" name="TextBox 27">
            <a:extLst>
              <a:ext uri="{FF2B5EF4-FFF2-40B4-BE49-F238E27FC236}">
                <a16:creationId xmlns:a16="http://schemas.microsoft.com/office/drawing/2014/main" id="{B65BE233-2A17-4292-9083-FE029DB3823D}"/>
              </a:ext>
            </a:extLst>
          </p:cNvPr>
          <p:cNvSpPr txBox="1"/>
          <p:nvPr/>
        </p:nvSpPr>
        <p:spPr>
          <a:xfrm>
            <a:off x="4602717" y="6669308"/>
            <a:ext cx="1121650"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sp>
        <p:nvSpPr>
          <p:cNvPr id="29" name="Oval 28">
            <a:extLst>
              <a:ext uri="{FF2B5EF4-FFF2-40B4-BE49-F238E27FC236}">
                <a16:creationId xmlns:a16="http://schemas.microsoft.com/office/drawing/2014/main" id="{5C44FE78-11F4-4BF3-A52A-F5B1991AE5E9}"/>
              </a:ext>
            </a:extLst>
          </p:cNvPr>
          <p:cNvSpPr/>
          <p:nvPr/>
        </p:nvSpPr>
        <p:spPr>
          <a:xfrm>
            <a:off x="5333447" y="6604697"/>
            <a:ext cx="598522" cy="27692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914B5147-02C7-4A7A-900B-CB2C93F98D49}"/>
              </a:ext>
            </a:extLst>
          </p:cNvPr>
          <p:cNvSpPr txBox="1"/>
          <p:nvPr/>
        </p:nvSpPr>
        <p:spPr>
          <a:xfrm>
            <a:off x="5768997" y="5419403"/>
            <a:ext cx="710307" cy="215444"/>
          </a:xfrm>
          <a:prstGeom prst="rect">
            <a:avLst/>
          </a:prstGeom>
          <a:noFill/>
        </p:spPr>
        <p:txBody>
          <a:bodyPr wrap="square" rtlCol="0">
            <a:spAutoFit/>
          </a:bodyPr>
          <a:lstStyle/>
          <a:p>
            <a:pPr algn="ctr"/>
            <a:r>
              <a:rPr lang="en-AU" sz="800" b="1" dirty="0">
                <a:latin typeface="Arial Narrow" panose="020B0606020202030204" pitchFamily="34" charset="0"/>
              </a:rPr>
              <a:t>Very Strong</a:t>
            </a:r>
          </a:p>
        </p:txBody>
      </p:sp>
      <p:sp>
        <p:nvSpPr>
          <p:cNvPr id="54" name="TextBox 53">
            <a:extLst>
              <a:ext uri="{FF2B5EF4-FFF2-40B4-BE49-F238E27FC236}">
                <a16:creationId xmlns:a16="http://schemas.microsoft.com/office/drawing/2014/main" id="{42A2C536-EECF-4365-B67A-BEFCD21D69F8}"/>
              </a:ext>
            </a:extLst>
          </p:cNvPr>
          <p:cNvSpPr txBox="1"/>
          <p:nvPr/>
        </p:nvSpPr>
        <p:spPr>
          <a:xfrm>
            <a:off x="4301678" y="5554032"/>
            <a:ext cx="540527" cy="184666"/>
          </a:xfrm>
          <a:prstGeom prst="rect">
            <a:avLst/>
          </a:prstGeom>
          <a:noFill/>
        </p:spPr>
        <p:txBody>
          <a:bodyPr wrap="square" rtlCol="0">
            <a:spAutoFit/>
          </a:bodyPr>
          <a:lstStyle/>
          <a:p>
            <a:pPr algn="ctr"/>
            <a:r>
              <a:rPr lang="en-AU" sz="600" dirty="0">
                <a:latin typeface="Arial Narrow" panose="020B0606020202030204" pitchFamily="34" charset="0"/>
              </a:rPr>
              <a:t>Moderate</a:t>
            </a:r>
          </a:p>
        </p:txBody>
      </p:sp>
      <p:sp>
        <p:nvSpPr>
          <p:cNvPr id="55" name="TextBox 54">
            <a:extLst>
              <a:ext uri="{FF2B5EF4-FFF2-40B4-BE49-F238E27FC236}">
                <a16:creationId xmlns:a16="http://schemas.microsoft.com/office/drawing/2014/main" id="{B860B2D8-5A49-45CD-B8F1-E89F246E7706}"/>
              </a:ext>
            </a:extLst>
          </p:cNvPr>
          <p:cNvSpPr txBox="1"/>
          <p:nvPr/>
        </p:nvSpPr>
        <p:spPr>
          <a:xfrm>
            <a:off x="3294453" y="5545026"/>
            <a:ext cx="540527" cy="184666"/>
          </a:xfrm>
          <a:prstGeom prst="rect">
            <a:avLst/>
          </a:prstGeom>
          <a:noFill/>
        </p:spPr>
        <p:txBody>
          <a:bodyPr wrap="square" rtlCol="0">
            <a:spAutoFit/>
          </a:bodyPr>
          <a:lstStyle/>
          <a:p>
            <a:pPr algn="ctr"/>
            <a:r>
              <a:rPr lang="en-AU" sz="600" dirty="0">
                <a:latin typeface="Arial Narrow" panose="020B0606020202030204" pitchFamily="34" charset="0"/>
              </a:rPr>
              <a:t>Weak</a:t>
            </a:r>
          </a:p>
        </p:txBody>
      </p:sp>
      <p:sp>
        <p:nvSpPr>
          <p:cNvPr id="56" name="TextBox 55">
            <a:extLst>
              <a:ext uri="{FF2B5EF4-FFF2-40B4-BE49-F238E27FC236}">
                <a16:creationId xmlns:a16="http://schemas.microsoft.com/office/drawing/2014/main" id="{D669C0F7-4731-4541-B372-2E29F9A9D1E7}"/>
              </a:ext>
            </a:extLst>
          </p:cNvPr>
          <p:cNvSpPr txBox="1"/>
          <p:nvPr/>
        </p:nvSpPr>
        <p:spPr>
          <a:xfrm>
            <a:off x="5331311" y="5410457"/>
            <a:ext cx="540527" cy="215444"/>
          </a:xfrm>
          <a:prstGeom prst="rect">
            <a:avLst/>
          </a:prstGeom>
          <a:noFill/>
        </p:spPr>
        <p:txBody>
          <a:bodyPr wrap="square" rtlCol="0">
            <a:spAutoFit/>
          </a:bodyPr>
          <a:lstStyle/>
          <a:p>
            <a:pPr algn="ctr"/>
            <a:r>
              <a:rPr lang="en-AU" sz="800" b="1" dirty="0">
                <a:latin typeface="Arial Narrow" panose="020B0606020202030204" pitchFamily="34" charset="0"/>
              </a:rPr>
              <a:t>Strong</a:t>
            </a:r>
          </a:p>
        </p:txBody>
      </p:sp>
      <p:sp>
        <p:nvSpPr>
          <p:cNvPr id="59" name="TextBox 58">
            <a:extLst>
              <a:ext uri="{FF2B5EF4-FFF2-40B4-BE49-F238E27FC236}">
                <a16:creationId xmlns:a16="http://schemas.microsoft.com/office/drawing/2014/main" id="{794EF95F-D6C4-4539-987E-A99E23A20089}"/>
              </a:ext>
            </a:extLst>
          </p:cNvPr>
          <p:cNvSpPr txBox="1"/>
          <p:nvPr/>
        </p:nvSpPr>
        <p:spPr>
          <a:xfrm>
            <a:off x="4615905" y="5548715"/>
            <a:ext cx="947320" cy="184666"/>
          </a:xfrm>
          <a:prstGeom prst="rect">
            <a:avLst/>
          </a:prstGeom>
          <a:noFill/>
        </p:spPr>
        <p:txBody>
          <a:bodyPr wrap="square" rtlCol="0">
            <a:spAutoFit/>
          </a:bodyPr>
          <a:lstStyle/>
          <a:p>
            <a:pPr algn="ctr"/>
            <a:r>
              <a:rPr lang="en-AU" sz="600" dirty="0">
                <a:latin typeface="Arial Narrow" panose="020B0606020202030204" pitchFamily="34" charset="0"/>
              </a:rPr>
              <a:t>Moderate-strong</a:t>
            </a:r>
          </a:p>
        </p:txBody>
      </p:sp>
      <p:sp>
        <p:nvSpPr>
          <p:cNvPr id="60" name="TextBox 59">
            <a:extLst>
              <a:ext uri="{FF2B5EF4-FFF2-40B4-BE49-F238E27FC236}">
                <a16:creationId xmlns:a16="http://schemas.microsoft.com/office/drawing/2014/main" id="{50EC7D37-AE29-4350-A03A-47A78A79BC53}"/>
              </a:ext>
            </a:extLst>
          </p:cNvPr>
          <p:cNvSpPr txBox="1"/>
          <p:nvPr/>
        </p:nvSpPr>
        <p:spPr>
          <a:xfrm>
            <a:off x="3693217" y="5547775"/>
            <a:ext cx="772103" cy="184666"/>
          </a:xfrm>
          <a:prstGeom prst="rect">
            <a:avLst/>
          </a:prstGeom>
          <a:noFill/>
        </p:spPr>
        <p:txBody>
          <a:bodyPr wrap="square" rtlCol="0">
            <a:spAutoFit/>
          </a:bodyPr>
          <a:lstStyle/>
          <a:p>
            <a:pPr algn="ctr"/>
            <a:r>
              <a:rPr lang="en-AU" sz="600" dirty="0">
                <a:latin typeface="Arial Narrow" panose="020B0606020202030204" pitchFamily="34" charset="0"/>
              </a:rPr>
              <a:t>Weak-Moderate</a:t>
            </a:r>
          </a:p>
        </p:txBody>
      </p:sp>
      <p:sp>
        <p:nvSpPr>
          <p:cNvPr id="32" name="TextBox 31">
            <a:extLst>
              <a:ext uri="{FF2B5EF4-FFF2-40B4-BE49-F238E27FC236}">
                <a16:creationId xmlns:a16="http://schemas.microsoft.com/office/drawing/2014/main" id="{45A506CE-F309-4C7C-A529-D9168C075C87}"/>
              </a:ext>
            </a:extLst>
          </p:cNvPr>
          <p:cNvSpPr txBox="1"/>
          <p:nvPr/>
        </p:nvSpPr>
        <p:spPr>
          <a:xfrm>
            <a:off x="4750218" y="6281193"/>
            <a:ext cx="678693" cy="276999"/>
          </a:xfrm>
          <a:prstGeom prst="rect">
            <a:avLst/>
          </a:prstGeom>
          <a:noFill/>
        </p:spPr>
        <p:txBody>
          <a:bodyPr wrap="square" rtlCol="0">
            <a:spAutoFit/>
          </a:bodyPr>
          <a:lstStyle/>
          <a:p>
            <a:pPr algn="ctr"/>
            <a:r>
              <a:rPr lang="en-AU" sz="600" dirty="0">
                <a:latin typeface="Arial Narrow" panose="020B0606020202030204" pitchFamily="34" charset="0"/>
              </a:rPr>
              <a:t>SST very high in 2015-16</a:t>
            </a:r>
          </a:p>
        </p:txBody>
      </p:sp>
      <p:sp>
        <p:nvSpPr>
          <p:cNvPr id="64" name="TextBox 63">
            <a:extLst>
              <a:ext uri="{FF2B5EF4-FFF2-40B4-BE49-F238E27FC236}">
                <a16:creationId xmlns:a16="http://schemas.microsoft.com/office/drawing/2014/main" id="{14CD7AA5-FDFD-449E-89F2-B91F2DE8F068}"/>
              </a:ext>
            </a:extLst>
          </p:cNvPr>
          <p:cNvSpPr txBox="1"/>
          <p:nvPr/>
        </p:nvSpPr>
        <p:spPr>
          <a:xfrm>
            <a:off x="5262227" y="6283942"/>
            <a:ext cx="678693" cy="276999"/>
          </a:xfrm>
          <a:prstGeom prst="rect">
            <a:avLst/>
          </a:prstGeom>
          <a:noFill/>
        </p:spPr>
        <p:txBody>
          <a:bodyPr wrap="square" rtlCol="0">
            <a:spAutoFit/>
          </a:bodyPr>
          <a:lstStyle/>
          <a:p>
            <a:pPr algn="ctr"/>
            <a:r>
              <a:rPr lang="en-AU" sz="600" dirty="0">
                <a:latin typeface="Arial Narrow" panose="020B0606020202030204" pitchFamily="34" charset="0"/>
              </a:rPr>
              <a:t>SST very high in 1997-98</a:t>
            </a:r>
          </a:p>
        </p:txBody>
      </p:sp>
      <p:sp>
        <p:nvSpPr>
          <p:cNvPr id="6" name="Rectangle 5">
            <a:extLst>
              <a:ext uri="{FF2B5EF4-FFF2-40B4-BE49-F238E27FC236}">
                <a16:creationId xmlns:a16="http://schemas.microsoft.com/office/drawing/2014/main" id="{15908875-2590-4B70-8B06-3048F80F65BC}"/>
              </a:ext>
            </a:extLst>
          </p:cNvPr>
          <p:cNvSpPr/>
          <p:nvPr/>
        </p:nvSpPr>
        <p:spPr>
          <a:xfrm>
            <a:off x="409605" y="6931465"/>
            <a:ext cx="6133591" cy="307777"/>
          </a:xfrm>
          <a:prstGeom prst="rect">
            <a:avLst/>
          </a:prstGeom>
        </p:spPr>
        <p:txBody>
          <a:bodyPr wrap="square">
            <a:spAutoFit/>
          </a:bodyPr>
          <a:lstStyle/>
          <a:p>
            <a:r>
              <a:rPr lang="en-AU" sz="1200" dirty="0">
                <a:latin typeface="Arial Narrow" panose="020B0606020202030204" pitchFamily="34" charset="0"/>
              </a:rPr>
              <a:t>In the past, El Nino had to be</a:t>
            </a:r>
            <a:r>
              <a:rPr lang="en-AU" sz="1200" i="1" dirty="0">
                <a:latin typeface="Arial Narrow" panose="020B0606020202030204" pitchFamily="34" charset="0"/>
              </a:rPr>
              <a:t> strong </a:t>
            </a:r>
            <a:r>
              <a:rPr lang="en-AU" sz="1200" dirty="0">
                <a:latin typeface="Arial Narrow" panose="020B0606020202030204" pitchFamily="34" charset="0"/>
              </a:rPr>
              <a:t>or</a:t>
            </a:r>
            <a:r>
              <a:rPr lang="en-AU" sz="1200" i="1" dirty="0">
                <a:latin typeface="Arial Narrow" panose="020B0606020202030204" pitchFamily="34" charset="0"/>
              </a:rPr>
              <a:t> very strong </a:t>
            </a:r>
            <a:r>
              <a:rPr lang="en-AU" sz="1200" dirty="0">
                <a:latin typeface="Arial Narrow" panose="020B0606020202030204" pitchFamily="34" charset="0"/>
              </a:rPr>
              <a:t>for corals to bleach. But not anymore. </a:t>
            </a:r>
            <a:r>
              <a:rPr lang="en-AU" sz="1200" b="1" dirty="0">
                <a:latin typeface="Arial Narrow" panose="020B0606020202030204" pitchFamily="34" charset="0"/>
              </a:rPr>
              <a:t>Discuss why</a:t>
            </a:r>
            <a:r>
              <a:rPr lang="en-AU" sz="1400" b="1" dirty="0">
                <a:latin typeface="Arial Narrow" panose="020B0606020202030204" pitchFamily="34" charset="0"/>
              </a:rPr>
              <a:t>. </a:t>
            </a:r>
            <a:endParaRPr lang="en-AU" sz="1400" b="1" dirty="0"/>
          </a:p>
        </p:txBody>
      </p:sp>
      <p:sp>
        <p:nvSpPr>
          <p:cNvPr id="50" name="Rectangle 49">
            <a:extLst>
              <a:ext uri="{FF2B5EF4-FFF2-40B4-BE49-F238E27FC236}">
                <a16:creationId xmlns:a16="http://schemas.microsoft.com/office/drawing/2014/main" id="{292D9544-8747-438F-ADAB-48794C307712}"/>
              </a:ext>
            </a:extLst>
          </p:cNvPr>
          <p:cNvSpPr/>
          <p:nvPr/>
        </p:nvSpPr>
        <p:spPr>
          <a:xfrm>
            <a:off x="499344" y="7260786"/>
            <a:ext cx="5868092" cy="33855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Do </a:t>
            </a:r>
            <a:r>
              <a:rPr lang="en-AU" sz="1200" b="1" i="1" dirty="0">
                <a:solidFill>
                  <a:schemeClr val="tx1"/>
                </a:solidFill>
                <a:latin typeface="Arial Narrow" panose="020B0606020202030204" pitchFamily="34" charset="0"/>
              </a:rPr>
              <a:t>all</a:t>
            </a:r>
            <a:r>
              <a:rPr lang="en-AU" sz="1200" b="1" dirty="0">
                <a:solidFill>
                  <a:schemeClr val="tx1"/>
                </a:solidFill>
                <a:latin typeface="Arial Narrow" panose="020B0606020202030204" pitchFamily="34" charset="0"/>
              </a:rPr>
              <a:t> the stress bands in Fig. 4 coincide with a </a:t>
            </a:r>
            <a:r>
              <a:rPr lang="en-AU" sz="1200" b="1" i="1" dirty="0">
                <a:solidFill>
                  <a:schemeClr val="tx1"/>
                </a:solidFill>
                <a:latin typeface="Arial Narrow" panose="020B0606020202030204" pitchFamily="34" charset="0"/>
              </a:rPr>
              <a:t>strong </a:t>
            </a:r>
            <a:r>
              <a:rPr lang="en-AU" sz="1200" b="1" dirty="0">
                <a:solidFill>
                  <a:schemeClr val="tx1"/>
                </a:solidFill>
                <a:latin typeface="Arial Narrow" panose="020B0606020202030204" pitchFamily="34" charset="0"/>
              </a:rPr>
              <a:t>or </a:t>
            </a:r>
            <a:r>
              <a:rPr lang="en-AU" sz="1200" b="1" i="1" dirty="0">
                <a:solidFill>
                  <a:schemeClr val="tx1"/>
                </a:solidFill>
                <a:latin typeface="Arial Narrow" panose="020B0606020202030204" pitchFamily="34" charset="0"/>
              </a:rPr>
              <a:t>very strong </a:t>
            </a:r>
            <a:r>
              <a:rPr lang="en-AU" sz="1200" b="1" dirty="0">
                <a:solidFill>
                  <a:schemeClr val="tx1"/>
                </a:solidFill>
                <a:latin typeface="Arial Narrow" panose="020B0606020202030204" pitchFamily="34" charset="0"/>
              </a:rPr>
              <a:t>El Nino? Ans.                        </a:t>
            </a:r>
          </a:p>
        </p:txBody>
      </p:sp>
      <p:sp>
        <p:nvSpPr>
          <p:cNvPr id="51" name="Rectangle 50">
            <a:extLst>
              <a:ext uri="{FF2B5EF4-FFF2-40B4-BE49-F238E27FC236}">
                <a16:creationId xmlns:a16="http://schemas.microsoft.com/office/drawing/2014/main" id="{88A0C93F-A640-46B7-9BC7-9691F2E5576C}"/>
              </a:ext>
            </a:extLst>
          </p:cNvPr>
          <p:cNvSpPr/>
          <p:nvPr/>
        </p:nvSpPr>
        <p:spPr>
          <a:xfrm>
            <a:off x="5771002" y="7297389"/>
            <a:ext cx="564036" cy="2626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No</a:t>
            </a:r>
          </a:p>
        </p:txBody>
      </p:sp>
      <p:sp>
        <p:nvSpPr>
          <p:cNvPr id="58" name="Rectangle 57">
            <a:extLst>
              <a:ext uri="{FF2B5EF4-FFF2-40B4-BE49-F238E27FC236}">
                <a16:creationId xmlns:a16="http://schemas.microsoft.com/office/drawing/2014/main" id="{3221A8DF-2EBA-4666-ABBE-D87E265DD10A}"/>
              </a:ext>
            </a:extLst>
          </p:cNvPr>
          <p:cNvSpPr/>
          <p:nvPr/>
        </p:nvSpPr>
        <p:spPr>
          <a:xfrm>
            <a:off x="499343" y="7657615"/>
            <a:ext cx="5868092" cy="33855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Which summer had </a:t>
            </a:r>
            <a:r>
              <a:rPr lang="en-AU" sz="1200" b="1" i="1" dirty="0">
                <a:solidFill>
                  <a:schemeClr val="tx1"/>
                </a:solidFill>
                <a:latin typeface="Arial Narrow" panose="020B0606020202030204" pitchFamily="34" charset="0"/>
              </a:rPr>
              <a:t>very high </a:t>
            </a:r>
            <a:r>
              <a:rPr lang="en-AU" sz="1200" b="1" dirty="0">
                <a:solidFill>
                  <a:schemeClr val="tx1"/>
                </a:solidFill>
                <a:latin typeface="Arial Narrow" panose="020B0606020202030204" pitchFamily="34" charset="0"/>
              </a:rPr>
              <a:t>SSTs but only a </a:t>
            </a:r>
            <a:r>
              <a:rPr lang="en-AU" sz="1200" b="1" i="1" dirty="0">
                <a:solidFill>
                  <a:schemeClr val="tx1"/>
                </a:solidFill>
                <a:latin typeface="Arial Narrow" panose="020B0606020202030204" pitchFamily="34" charset="0"/>
              </a:rPr>
              <a:t>moderate-strong</a:t>
            </a:r>
            <a:r>
              <a:rPr lang="en-AU" sz="1200" b="1" dirty="0">
                <a:solidFill>
                  <a:schemeClr val="tx1"/>
                </a:solidFill>
                <a:latin typeface="Arial Narrow" panose="020B0606020202030204" pitchFamily="34" charset="0"/>
              </a:rPr>
              <a:t> El Nino? Ans.                        </a:t>
            </a:r>
          </a:p>
        </p:txBody>
      </p:sp>
      <p:sp>
        <p:nvSpPr>
          <p:cNvPr id="62" name="Rectangle 61">
            <a:extLst>
              <a:ext uri="{FF2B5EF4-FFF2-40B4-BE49-F238E27FC236}">
                <a16:creationId xmlns:a16="http://schemas.microsoft.com/office/drawing/2014/main" id="{724031A9-57C1-461F-9D2C-30DD613D90DA}"/>
              </a:ext>
            </a:extLst>
          </p:cNvPr>
          <p:cNvSpPr/>
          <p:nvPr/>
        </p:nvSpPr>
        <p:spPr>
          <a:xfrm>
            <a:off x="5497073" y="7694218"/>
            <a:ext cx="837965" cy="2626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2015/16</a:t>
            </a:r>
          </a:p>
        </p:txBody>
      </p:sp>
      <p:sp>
        <p:nvSpPr>
          <p:cNvPr id="49" name="TextBox 48">
            <a:extLst>
              <a:ext uri="{FF2B5EF4-FFF2-40B4-BE49-F238E27FC236}">
                <a16:creationId xmlns:a16="http://schemas.microsoft.com/office/drawing/2014/main" id="{3389BA2F-7B0B-4DDA-9EB1-52FDFE5FA9A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2" name="Oval 51">
            <a:extLst>
              <a:ext uri="{FF2B5EF4-FFF2-40B4-BE49-F238E27FC236}">
                <a16:creationId xmlns:a16="http://schemas.microsoft.com/office/drawing/2014/main" id="{7A14CFF7-4349-4B5F-AAAA-AB050213D799}"/>
              </a:ext>
            </a:extLst>
          </p:cNvPr>
          <p:cNvSpPr/>
          <p:nvPr/>
        </p:nvSpPr>
        <p:spPr>
          <a:xfrm>
            <a:off x="4963392" y="761015"/>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3" name="TextBox 52">
            <a:extLst>
              <a:ext uri="{FF2B5EF4-FFF2-40B4-BE49-F238E27FC236}">
                <a16:creationId xmlns:a16="http://schemas.microsoft.com/office/drawing/2014/main" id="{8E591A1C-4B81-4093-939A-864C7BA1B6A1}"/>
              </a:ext>
            </a:extLst>
          </p:cNvPr>
          <p:cNvSpPr txBox="1"/>
          <p:nvPr/>
        </p:nvSpPr>
        <p:spPr>
          <a:xfrm>
            <a:off x="4880175" y="743210"/>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T108</a:t>
            </a:r>
          </a:p>
        </p:txBody>
      </p:sp>
    </p:spTree>
    <p:extLst>
      <p:ext uri="{BB962C8B-B14F-4D97-AF65-F5344CB8AC3E}">
        <p14:creationId xmlns:p14="http://schemas.microsoft.com/office/powerpoint/2010/main" val="2065495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95787" y="99458"/>
            <a:ext cx="4183539" cy="830997"/>
          </a:xfrm>
          <a:prstGeom prst="rect">
            <a:avLst/>
          </a:prstGeom>
          <a:noFill/>
        </p:spPr>
        <p:txBody>
          <a:bodyPr wrap="square" rtlCol="0">
            <a:spAutoFit/>
          </a:bodyPr>
          <a:lstStyle/>
          <a:p>
            <a:r>
              <a:rPr lang="en-US" b="1" dirty="0">
                <a:latin typeface="Arial Narrow" pitchFamily="34" charset="0"/>
              </a:rPr>
              <a:t>Balancing Act – </a:t>
            </a:r>
            <a:r>
              <a:rPr lang="en-AU" sz="1200" dirty="0">
                <a:latin typeface="Arial Narrow" panose="020B0606020202030204" pitchFamily="34" charset="0"/>
              </a:rPr>
              <a:t>Explain the reason for differences between ocean pH and freshwater – presence of carbonate buffering system</a:t>
            </a:r>
            <a:endParaRPr lang="en-AU" sz="800" dirty="0">
              <a:latin typeface="Arial Narrow" panose="020B0606020202030204" pitchFamily="34" charset="0"/>
            </a:endParaRPr>
          </a:p>
          <a:p>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99</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3" y="8805118"/>
            <a:ext cx="34719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Ocean Equilibria                        </a:t>
            </a:r>
            <a:endParaRPr lang="en-AU" sz="1100" b="1" dirty="0">
              <a:latin typeface="Arial Narrow" pitchFamily="34" charset="0"/>
            </a:endParaRPr>
          </a:p>
        </p:txBody>
      </p:sp>
      <p:sp>
        <p:nvSpPr>
          <p:cNvPr id="14" name="Rectangle 13"/>
          <p:cNvSpPr/>
          <p:nvPr/>
        </p:nvSpPr>
        <p:spPr>
          <a:xfrm>
            <a:off x="459821" y="8524272"/>
            <a:ext cx="6654150" cy="307777"/>
          </a:xfrm>
          <a:prstGeom prst="rect">
            <a:avLst/>
          </a:prstGeom>
        </p:spPr>
        <p:txBody>
          <a:bodyPr wrap="square">
            <a:spAutoFit/>
          </a:bodyPr>
          <a:lstStyle/>
          <a:p>
            <a:r>
              <a:rPr lang="en-AU" sz="700" baseline="30000" dirty="0">
                <a:latin typeface="Arial Narrow" panose="020B0606020202030204" pitchFamily="34" charset="0"/>
              </a:rPr>
              <a:t>[1] </a:t>
            </a:r>
            <a:r>
              <a:rPr lang="en-US" sz="700" dirty="0">
                <a:latin typeface="Arial Narrow" panose="020B0606020202030204" pitchFamily="34" charset="0"/>
              </a:rPr>
              <a:t>You can purchase a hand held pH meter for $64.95 from any </a:t>
            </a:r>
            <a:r>
              <a:rPr lang="en-US" sz="700" dirty="0" err="1">
                <a:latin typeface="Arial Narrow" panose="020B0606020202030204" pitchFamily="34" charset="0"/>
              </a:rPr>
              <a:t>Jaycar</a:t>
            </a:r>
            <a:r>
              <a:rPr lang="en-US" sz="700" dirty="0">
                <a:latin typeface="Arial Narrow" panose="020B0606020202030204" pitchFamily="34" charset="0"/>
              </a:rPr>
              <a:t> store (category number QM1670) or online from: https://www.jaycar.com.au/hand-held-ph-meter/p/QM1670</a:t>
            </a:r>
            <a:endParaRPr lang="en-AU" sz="700" dirty="0">
              <a:latin typeface="Arial Narrow" panose="020B0606020202030204" pitchFamily="34" charset="0"/>
            </a:endParaRPr>
          </a:p>
          <a:p>
            <a:r>
              <a:rPr lang="en-AU" sz="700" baseline="30000" dirty="0">
                <a:latin typeface="Arial Narrow" panose="020B0606020202030204" pitchFamily="34" charset="0"/>
              </a:rPr>
              <a:t>[2] </a:t>
            </a:r>
            <a:r>
              <a:rPr lang="en-AU" sz="700" dirty="0" err="1">
                <a:latin typeface="Arial Narrow" panose="020B0606020202030204" pitchFamily="34" charset="0"/>
              </a:rPr>
              <a:t>Pinet</a:t>
            </a:r>
            <a:r>
              <a:rPr lang="en-AU" sz="700" dirty="0">
                <a:latin typeface="Arial Narrow" panose="020B0606020202030204" pitchFamily="34" charset="0"/>
              </a:rPr>
              <a:t>, P. A. (1998</a:t>
            </a:r>
            <a:r>
              <a:rPr lang="en-AU" sz="700" i="1" dirty="0">
                <a:latin typeface="Arial Narrow" panose="020B0606020202030204" pitchFamily="34" charset="0"/>
              </a:rPr>
              <a:t>). Invitation to Oceanography: </a:t>
            </a:r>
            <a:r>
              <a:rPr lang="en-AU" sz="700" i="1" dirty="0" err="1">
                <a:latin typeface="Arial Narrow" panose="020B0606020202030204" pitchFamily="34" charset="0"/>
              </a:rPr>
              <a:t>Oceanlink</a:t>
            </a:r>
            <a:r>
              <a:rPr lang="en-AU" sz="700" i="1" dirty="0">
                <a:latin typeface="Arial Narrow" panose="020B0606020202030204" pitchFamily="34" charset="0"/>
              </a:rPr>
              <a:t>. </a:t>
            </a:r>
            <a:r>
              <a:rPr lang="en-AU" sz="700" dirty="0">
                <a:latin typeface="Arial Narrow" panose="020B0606020202030204" pitchFamily="34" charset="0"/>
              </a:rPr>
              <a:t>Jones and Bartlett Publishers, Inc. London. http://science.jbpub.com/oceanlink/ </a:t>
            </a:r>
          </a:p>
        </p:txBody>
      </p:sp>
      <p:sp>
        <p:nvSpPr>
          <p:cNvPr id="51" name="TextBox 50">
            <a:extLst>
              <a:ext uri="{FF2B5EF4-FFF2-40B4-BE49-F238E27FC236}">
                <a16:creationId xmlns:a16="http://schemas.microsoft.com/office/drawing/2014/main" id="{3A6785DE-E947-4E06-86EF-A68D32EE2FC5}"/>
              </a:ext>
            </a:extLst>
          </p:cNvPr>
          <p:cNvSpPr txBox="1"/>
          <p:nvPr/>
        </p:nvSpPr>
        <p:spPr>
          <a:xfrm>
            <a:off x="464111" y="1390862"/>
            <a:ext cx="6080598" cy="276999"/>
          </a:xfrm>
          <a:prstGeom prst="rect">
            <a:avLst/>
          </a:prstGeom>
          <a:noFill/>
        </p:spPr>
        <p:txBody>
          <a:bodyPr wrap="square" rtlCol="0">
            <a:spAutoFit/>
          </a:bodyPr>
          <a:lstStyle/>
          <a:p>
            <a:r>
              <a:rPr lang="en-AU" sz="1200" dirty="0">
                <a:latin typeface="Arial Narrow" panose="020B0606020202030204" pitchFamily="34" charset="0"/>
              </a:rPr>
              <a:t>When CO</a:t>
            </a:r>
            <a:r>
              <a:rPr lang="en-AU" sz="1000" dirty="0">
                <a:latin typeface="Arial Narrow" panose="020B0606020202030204" pitchFamily="34" charset="0"/>
              </a:rPr>
              <a:t>2</a:t>
            </a:r>
            <a:r>
              <a:rPr lang="en-AU" sz="1200" dirty="0">
                <a:latin typeface="Arial Narrow" panose="020B0606020202030204" pitchFamily="34" charset="0"/>
              </a:rPr>
              <a:t> is added to water (H</a:t>
            </a:r>
            <a:r>
              <a:rPr lang="en-AU" sz="1000" dirty="0">
                <a:latin typeface="Arial Narrow" panose="020B0606020202030204" pitchFamily="34" charset="0"/>
              </a:rPr>
              <a:t>2</a:t>
            </a:r>
            <a:r>
              <a:rPr lang="en-AU" sz="1200" dirty="0">
                <a:latin typeface="Arial Narrow" panose="020B0606020202030204" pitchFamily="34" charset="0"/>
              </a:rPr>
              <a:t>O), it reacts with the water molecules to make carbonic acid (H</a:t>
            </a:r>
            <a:r>
              <a:rPr lang="en-AU" sz="1000" dirty="0">
                <a:latin typeface="Arial Narrow" panose="020B0606020202030204" pitchFamily="34" charset="0"/>
              </a:rPr>
              <a:t>2</a:t>
            </a:r>
            <a:r>
              <a:rPr lang="en-AU" sz="1200" dirty="0">
                <a:latin typeface="Arial Narrow" panose="020B0606020202030204" pitchFamily="34" charset="0"/>
              </a:rPr>
              <a:t>CO</a:t>
            </a:r>
            <a:r>
              <a:rPr lang="en-AU" sz="1000" dirty="0">
                <a:latin typeface="Arial Narrow" panose="020B0606020202030204" pitchFamily="34" charset="0"/>
              </a:rPr>
              <a:t>3</a:t>
            </a:r>
            <a:r>
              <a:rPr lang="en-AU" sz="1200" dirty="0">
                <a:latin typeface="Arial Narrow" panose="020B0606020202030204" pitchFamily="34" charset="0"/>
              </a:rPr>
              <a:t>)</a:t>
            </a:r>
            <a:r>
              <a:rPr lang="en-AU" sz="1200" baseline="30000" dirty="0">
                <a:latin typeface="Arial Narrow" panose="020B0606020202030204" pitchFamily="34" charset="0"/>
              </a:rPr>
              <a:t>[1]</a:t>
            </a:r>
            <a:r>
              <a:rPr lang="en-AU" sz="1200" dirty="0">
                <a:latin typeface="Arial Narrow" panose="020B0606020202030204" pitchFamily="34" charset="0"/>
              </a:rPr>
              <a:t>. </a:t>
            </a:r>
          </a:p>
        </p:txBody>
      </p:sp>
      <p:sp>
        <p:nvSpPr>
          <p:cNvPr id="52" name="Rectangle 51">
            <a:extLst>
              <a:ext uri="{FF2B5EF4-FFF2-40B4-BE49-F238E27FC236}">
                <a16:creationId xmlns:a16="http://schemas.microsoft.com/office/drawing/2014/main" id="{5D4DF367-7A56-4E25-8A57-1E30D1ACB253}"/>
              </a:ext>
            </a:extLst>
          </p:cNvPr>
          <p:cNvSpPr/>
          <p:nvPr/>
        </p:nvSpPr>
        <p:spPr>
          <a:xfrm>
            <a:off x="531375" y="1667861"/>
            <a:ext cx="5860437" cy="34492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chemical equation for this reaction? Ans.   </a:t>
            </a:r>
          </a:p>
        </p:txBody>
      </p:sp>
      <p:sp>
        <p:nvSpPr>
          <p:cNvPr id="53" name="Rectangle 52">
            <a:extLst>
              <a:ext uri="{FF2B5EF4-FFF2-40B4-BE49-F238E27FC236}">
                <a16:creationId xmlns:a16="http://schemas.microsoft.com/office/drawing/2014/main" id="{4A0B5FA6-2B0A-41C7-83A6-EF1F1D146DD5}"/>
              </a:ext>
            </a:extLst>
          </p:cNvPr>
          <p:cNvSpPr/>
          <p:nvPr/>
        </p:nvSpPr>
        <p:spPr>
          <a:xfrm>
            <a:off x="4016280" y="1707216"/>
            <a:ext cx="2337713" cy="2626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 H</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O </a:t>
            </a:r>
            <a:r>
              <a:rPr lang="en-AU" sz="1200" dirty="0">
                <a:solidFill>
                  <a:schemeClr val="tx1">
                    <a:lumMod val="65000"/>
                    <a:lumOff val="35000"/>
                  </a:schemeClr>
                </a:solidFill>
                <a:latin typeface="Comic Sans MS" panose="030F0702030302020204" pitchFamily="66" charset="0"/>
                <a:sym typeface="Wingdings" panose="05000000000000000000" pitchFamily="2" charset="2"/>
              </a:rPr>
              <a:t> H</a:t>
            </a:r>
            <a:r>
              <a:rPr lang="en-AU" sz="1000" dirty="0">
                <a:solidFill>
                  <a:schemeClr val="tx1">
                    <a:lumMod val="65000"/>
                    <a:lumOff val="35000"/>
                  </a:schemeClr>
                </a:solidFill>
                <a:latin typeface="Comic Sans MS" panose="030F0702030302020204" pitchFamily="66" charset="0"/>
                <a:sym typeface="Wingdings" panose="05000000000000000000" pitchFamily="2" charset="2"/>
              </a:rPr>
              <a:t>2</a:t>
            </a:r>
            <a:r>
              <a:rPr lang="en-AU" sz="1200" dirty="0">
                <a:solidFill>
                  <a:schemeClr val="tx1">
                    <a:lumMod val="65000"/>
                    <a:lumOff val="35000"/>
                  </a:schemeClr>
                </a:solidFill>
                <a:latin typeface="Comic Sans MS" panose="030F0702030302020204" pitchFamily="66" charset="0"/>
                <a:sym typeface="Wingdings" panose="05000000000000000000" pitchFamily="2" charset="2"/>
              </a:rPr>
              <a:t>CO</a:t>
            </a:r>
            <a:r>
              <a:rPr lang="en-AU" sz="1000" dirty="0">
                <a:solidFill>
                  <a:schemeClr val="tx1">
                    <a:lumMod val="65000"/>
                    <a:lumOff val="35000"/>
                  </a:schemeClr>
                </a:solidFill>
                <a:latin typeface="Comic Sans MS" panose="030F0702030302020204" pitchFamily="66" charset="0"/>
                <a:sym typeface="Wingdings" panose="05000000000000000000" pitchFamily="2" charset="2"/>
              </a:rPr>
              <a:t>3</a:t>
            </a:r>
            <a:endParaRPr lang="en-AU" sz="1600" baseline="30000" dirty="0">
              <a:solidFill>
                <a:schemeClr val="tx1">
                  <a:lumMod val="65000"/>
                  <a:lumOff val="35000"/>
                </a:schemeClr>
              </a:solidFill>
              <a:latin typeface="Comic Sans MS" panose="030F0702030302020204" pitchFamily="66" charset="0"/>
            </a:endParaRPr>
          </a:p>
        </p:txBody>
      </p:sp>
      <p:sp>
        <p:nvSpPr>
          <p:cNvPr id="63" name="TextBox 62">
            <a:extLst>
              <a:ext uri="{FF2B5EF4-FFF2-40B4-BE49-F238E27FC236}">
                <a16:creationId xmlns:a16="http://schemas.microsoft.com/office/drawing/2014/main" id="{FA0F493C-D637-4A7C-8F63-52B653574BA0}"/>
              </a:ext>
            </a:extLst>
          </p:cNvPr>
          <p:cNvSpPr txBox="1"/>
          <p:nvPr/>
        </p:nvSpPr>
        <p:spPr>
          <a:xfrm>
            <a:off x="454175" y="3173046"/>
            <a:ext cx="6168653" cy="830997"/>
          </a:xfrm>
          <a:prstGeom prst="rect">
            <a:avLst/>
          </a:prstGeom>
          <a:noFill/>
        </p:spPr>
        <p:txBody>
          <a:bodyPr wrap="square" rtlCol="0">
            <a:spAutoFit/>
          </a:bodyPr>
          <a:lstStyle/>
          <a:p>
            <a:r>
              <a:rPr lang="en-AU" sz="1200" dirty="0">
                <a:latin typeface="Arial Narrow" panose="020B0606020202030204" pitchFamily="34" charset="0"/>
              </a:rPr>
              <a:t>Abrupt changes in pH can really stuff up marine life. Hence, water has a unique system, called the </a:t>
            </a:r>
            <a:r>
              <a:rPr lang="en-AU" sz="1200" i="1" dirty="0">
                <a:latin typeface="Arial Narrow" panose="020B0606020202030204" pitchFamily="34" charset="0"/>
              </a:rPr>
              <a:t>carbonate buffering system, </a:t>
            </a:r>
            <a:r>
              <a:rPr lang="en-AU" sz="1200" dirty="0">
                <a:latin typeface="Arial Narrow" panose="020B0606020202030204" pitchFamily="34" charset="0"/>
              </a:rPr>
              <a:t>that (tries to) keep the pH, more or less, stable. Whereby, if there are </a:t>
            </a:r>
          </a:p>
          <a:p>
            <a:r>
              <a:rPr lang="en-AU" sz="1200" i="1" dirty="0">
                <a:latin typeface="Arial Narrow" panose="020B0606020202030204" pitchFamily="34" charset="0"/>
              </a:rPr>
              <a:t>not enough free </a:t>
            </a:r>
            <a:r>
              <a:rPr lang="en-AU" sz="1200" dirty="0">
                <a:latin typeface="Arial Narrow" panose="020B0606020202030204" pitchFamily="34" charset="0"/>
              </a:rPr>
              <a:t>H</a:t>
            </a:r>
            <a:r>
              <a:rPr lang="en-AU" sz="1600" baseline="30000" dirty="0">
                <a:latin typeface="Arial Narrow" panose="020B0606020202030204" pitchFamily="34" charset="0"/>
              </a:rPr>
              <a:t>+ </a:t>
            </a:r>
            <a:r>
              <a:rPr lang="en-AU" sz="1200" dirty="0">
                <a:latin typeface="Arial Narrow" panose="020B0606020202030204" pitchFamily="34" charset="0"/>
              </a:rPr>
              <a:t>(pH too high), water releases </a:t>
            </a:r>
            <a:r>
              <a:rPr lang="en-AU" sz="1200" i="1" dirty="0">
                <a:latin typeface="Arial Narrow" panose="020B0606020202030204" pitchFamily="34" charset="0"/>
              </a:rPr>
              <a:t>more</a:t>
            </a:r>
            <a:r>
              <a:rPr lang="en-AU" sz="1200" dirty="0">
                <a:latin typeface="Arial Narrow" panose="020B0606020202030204" pitchFamily="34" charset="0"/>
              </a:rPr>
              <a:t> to fix the problem (black arrows point right, below). </a:t>
            </a:r>
          </a:p>
          <a:p>
            <a:r>
              <a:rPr lang="en-AU" sz="1200" dirty="0">
                <a:latin typeface="Arial Narrow" panose="020B0606020202030204" pitchFamily="34" charset="0"/>
              </a:rPr>
              <a:t>In contrast, if there are </a:t>
            </a:r>
            <a:r>
              <a:rPr lang="en-AU" sz="1200" i="1" dirty="0">
                <a:latin typeface="Arial Narrow" panose="020B0606020202030204" pitchFamily="34" charset="0"/>
              </a:rPr>
              <a:t>too many </a:t>
            </a:r>
            <a:r>
              <a:rPr lang="en-AU" sz="1200" dirty="0">
                <a:latin typeface="Arial Narrow" panose="020B0606020202030204" pitchFamily="34" charset="0"/>
              </a:rPr>
              <a:t>free H</a:t>
            </a:r>
            <a:r>
              <a:rPr lang="en-AU" sz="1600" baseline="30000" dirty="0">
                <a:latin typeface="Arial Narrow" panose="020B0606020202030204" pitchFamily="34" charset="0"/>
              </a:rPr>
              <a:t>+</a:t>
            </a:r>
            <a:r>
              <a:rPr lang="en-AU" sz="1200" dirty="0">
                <a:latin typeface="Arial Narrow" panose="020B0606020202030204" pitchFamily="34" charset="0"/>
              </a:rPr>
              <a:t>(pH too low) water</a:t>
            </a:r>
            <a:r>
              <a:rPr lang="en-AU" sz="1200" i="1" dirty="0">
                <a:latin typeface="Arial Narrow" panose="020B0606020202030204" pitchFamily="34" charset="0"/>
              </a:rPr>
              <a:t> removes </a:t>
            </a:r>
            <a:r>
              <a:rPr lang="en-AU" sz="1200" dirty="0">
                <a:latin typeface="Arial Narrow" panose="020B0606020202030204" pitchFamily="34" charset="0"/>
              </a:rPr>
              <a:t>them (white arrows point left, below).</a:t>
            </a:r>
            <a:endParaRPr lang="en-AU" sz="1200" b="1" dirty="0">
              <a:latin typeface="Arial Narrow" panose="020B0606020202030204" pitchFamily="34" charset="0"/>
            </a:endParaRPr>
          </a:p>
        </p:txBody>
      </p:sp>
      <p:sp>
        <p:nvSpPr>
          <p:cNvPr id="6" name="Rectangle 5">
            <a:extLst>
              <a:ext uri="{FF2B5EF4-FFF2-40B4-BE49-F238E27FC236}">
                <a16:creationId xmlns:a16="http://schemas.microsoft.com/office/drawing/2014/main" id="{4A4DF169-2DBD-4DC2-BD0F-13B870664ABA}"/>
              </a:ext>
            </a:extLst>
          </p:cNvPr>
          <p:cNvSpPr/>
          <p:nvPr/>
        </p:nvSpPr>
        <p:spPr>
          <a:xfrm>
            <a:off x="504007" y="2025186"/>
            <a:ext cx="6168654" cy="276999"/>
          </a:xfrm>
          <a:prstGeom prst="rect">
            <a:avLst/>
          </a:prstGeom>
        </p:spPr>
        <p:txBody>
          <a:bodyPr wrap="square">
            <a:spAutoFit/>
          </a:bodyPr>
          <a:lstStyle/>
          <a:p>
            <a:r>
              <a:rPr lang="en-AU" sz="1200" dirty="0">
                <a:latin typeface="Arial Narrow" panose="020B0606020202030204" pitchFamily="34" charset="0"/>
              </a:rPr>
              <a:t>The pH of water is controlled by the number of free hydrogen ions (H+). More free H+ means lower pH</a:t>
            </a:r>
            <a:r>
              <a:rPr lang="en-AU" sz="1200" baseline="30000" dirty="0">
                <a:latin typeface="Arial Narrow" panose="020B0606020202030204" pitchFamily="34" charset="0"/>
              </a:rPr>
              <a:t>[1]</a:t>
            </a:r>
            <a:r>
              <a:rPr lang="en-AU" sz="1200" dirty="0">
                <a:latin typeface="Arial Narrow" panose="020B0606020202030204" pitchFamily="34" charset="0"/>
              </a:rPr>
              <a:t>.</a:t>
            </a:r>
            <a:endParaRPr lang="en-AU" sz="1200" baseline="30000" dirty="0"/>
          </a:p>
        </p:txBody>
      </p:sp>
      <p:sp>
        <p:nvSpPr>
          <p:cNvPr id="72" name="Rectangle 71">
            <a:extLst>
              <a:ext uri="{FF2B5EF4-FFF2-40B4-BE49-F238E27FC236}">
                <a16:creationId xmlns:a16="http://schemas.microsoft.com/office/drawing/2014/main" id="{4800880F-96A3-46BE-AECC-B1620D9D1CB8}"/>
              </a:ext>
            </a:extLst>
          </p:cNvPr>
          <p:cNvSpPr/>
          <p:nvPr/>
        </p:nvSpPr>
        <p:spPr>
          <a:xfrm>
            <a:off x="527046" y="4423639"/>
            <a:ext cx="5860437" cy="91122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 </a:t>
            </a:r>
            <a:r>
              <a:rPr lang="en-AU" b="1" dirty="0">
                <a:solidFill>
                  <a:schemeClr val="tx1"/>
                </a:solidFill>
                <a:latin typeface="Arial Narrow" panose="020B0606020202030204" pitchFamily="34" charset="0"/>
              </a:rPr>
              <a:t>H</a:t>
            </a:r>
            <a:r>
              <a:rPr lang="en-AU" sz="1200" b="1" dirty="0">
                <a:solidFill>
                  <a:schemeClr val="tx1"/>
                </a:solidFill>
                <a:latin typeface="Arial Narrow" panose="020B0606020202030204" pitchFamily="34" charset="0"/>
              </a:rPr>
              <a:t>2</a:t>
            </a:r>
            <a:r>
              <a:rPr lang="en-AU" b="1" dirty="0">
                <a:solidFill>
                  <a:schemeClr val="tx1"/>
                </a:solidFill>
                <a:latin typeface="Arial Narrow" panose="020B0606020202030204" pitchFamily="34" charset="0"/>
              </a:rPr>
              <a:t>CO</a:t>
            </a:r>
            <a:r>
              <a:rPr lang="en-AU" sz="1200" b="1" dirty="0">
                <a:solidFill>
                  <a:schemeClr val="tx1"/>
                </a:solidFill>
                <a:latin typeface="Arial Narrow" panose="020B0606020202030204" pitchFamily="34" charset="0"/>
              </a:rPr>
              <a:t>3 </a:t>
            </a:r>
            <a:r>
              <a:rPr lang="en-AU" b="1" dirty="0">
                <a:solidFill>
                  <a:schemeClr val="tx1"/>
                </a:solidFill>
                <a:latin typeface="Arial Narrow" panose="020B0606020202030204" pitchFamily="34" charset="0"/>
              </a:rPr>
              <a:t>                          </a:t>
            </a:r>
            <a:r>
              <a:rPr lang="en-AU" b="1" dirty="0">
                <a:solidFill>
                  <a:schemeClr val="tx1"/>
                </a:solidFill>
                <a:latin typeface="Arial Narrow" panose="020B0606020202030204" pitchFamily="34" charset="0"/>
                <a:sym typeface="Wingdings" panose="05000000000000000000" pitchFamily="2" charset="2"/>
              </a:rPr>
              <a:t>HCO</a:t>
            </a:r>
            <a:r>
              <a:rPr lang="en-AU" sz="1200" b="1" dirty="0">
                <a:solidFill>
                  <a:schemeClr val="tx1"/>
                </a:solidFill>
                <a:latin typeface="Arial Narrow" panose="020B0606020202030204" pitchFamily="34" charset="0"/>
                <a:sym typeface="Wingdings" panose="05000000000000000000" pitchFamily="2" charset="2"/>
              </a:rPr>
              <a:t>3</a:t>
            </a:r>
            <a:r>
              <a:rPr lang="en-AU" sz="2000" b="1" baseline="30000" dirty="0">
                <a:solidFill>
                  <a:schemeClr val="tx1"/>
                </a:solidFill>
                <a:latin typeface="Arial Narrow" panose="020B0606020202030204" pitchFamily="34" charset="0"/>
                <a:sym typeface="Wingdings" panose="05000000000000000000" pitchFamily="2" charset="2"/>
              </a:rPr>
              <a:t>-</a:t>
            </a:r>
            <a:r>
              <a:rPr lang="en-AU"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r>
              <a:rPr lang="en-AU" b="1" dirty="0">
                <a:solidFill>
                  <a:schemeClr val="tx1"/>
                </a:solidFill>
                <a:latin typeface="Arial Narrow" panose="020B0606020202030204" pitchFamily="34" charset="0"/>
              </a:rPr>
              <a:t>                                      HCO</a:t>
            </a:r>
            <a:r>
              <a:rPr lang="en-AU" sz="1200" b="1" dirty="0">
                <a:solidFill>
                  <a:schemeClr val="tx1"/>
                </a:solidFill>
                <a:latin typeface="Arial Narrow" panose="020B0606020202030204" pitchFamily="34" charset="0"/>
              </a:rPr>
              <a:t>3</a:t>
            </a:r>
            <a:r>
              <a:rPr lang="en-AU" b="1" baseline="30000" dirty="0">
                <a:solidFill>
                  <a:schemeClr val="tx1"/>
                </a:solidFill>
                <a:latin typeface="Arial Narrow" panose="020B0606020202030204" pitchFamily="34" charset="0"/>
              </a:rPr>
              <a:t>- </a:t>
            </a:r>
            <a:r>
              <a:rPr lang="en-AU" b="1" dirty="0">
                <a:solidFill>
                  <a:schemeClr val="tx1"/>
                </a:solidFill>
                <a:latin typeface="Arial Narrow" panose="020B0606020202030204" pitchFamily="34" charset="0"/>
              </a:rPr>
              <a:t>                           </a:t>
            </a:r>
            <a:r>
              <a:rPr lang="en-AU" b="1" dirty="0">
                <a:solidFill>
                  <a:schemeClr val="tx1"/>
                </a:solidFill>
                <a:latin typeface="Arial Narrow" panose="020B0606020202030204" pitchFamily="34" charset="0"/>
                <a:sym typeface="Wingdings" panose="05000000000000000000" pitchFamily="2" charset="2"/>
              </a:rPr>
              <a:t>CO</a:t>
            </a:r>
            <a:r>
              <a:rPr lang="en-AU" sz="1200" b="1" dirty="0">
                <a:solidFill>
                  <a:schemeClr val="tx1"/>
                </a:solidFill>
                <a:latin typeface="Arial Narrow" panose="020B0606020202030204" pitchFamily="34" charset="0"/>
                <a:sym typeface="Wingdings" panose="05000000000000000000" pitchFamily="2" charset="2"/>
              </a:rPr>
              <a:t>3</a:t>
            </a:r>
            <a:r>
              <a:rPr lang="en-AU" sz="2000" b="1" baseline="30000" dirty="0">
                <a:solidFill>
                  <a:schemeClr val="tx1"/>
                </a:solidFill>
                <a:latin typeface="Arial Narrow" panose="020B0606020202030204" pitchFamily="34" charset="0"/>
                <a:sym typeface="Wingdings" panose="05000000000000000000" pitchFamily="2" charset="2"/>
              </a:rPr>
              <a:t> </a:t>
            </a:r>
            <a:r>
              <a:rPr lang="en-AU" sz="1600" b="1" baseline="30000" dirty="0">
                <a:solidFill>
                  <a:schemeClr val="tx1"/>
                </a:solidFill>
                <a:latin typeface="Arial Narrow" panose="020B0606020202030204" pitchFamily="34" charset="0"/>
                <a:sym typeface="Wingdings" panose="05000000000000000000" pitchFamily="2" charset="2"/>
              </a:rPr>
              <a:t>2-</a:t>
            </a:r>
            <a:r>
              <a:rPr lang="en-AU" sz="1600" b="1" dirty="0">
                <a:solidFill>
                  <a:schemeClr val="tx1"/>
                </a:solidFill>
                <a:latin typeface="Arial Narrow" panose="020B0606020202030204" pitchFamily="34" charset="0"/>
                <a:sym typeface="Wingdings" panose="05000000000000000000" pitchFamily="2" charset="2"/>
              </a:rPr>
              <a:t> </a:t>
            </a:r>
            <a:r>
              <a:rPr lang="en-AU" b="1" dirty="0">
                <a:solidFill>
                  <a:schemeClr val="tx1"/>
                </a:solidFill>
                <a:latin typeface="Arial Narrow" panose="020B0606020202030204" pitchFamily="34" charset="0"/>
                <a:sym typeface="Wingdings" panose="05000000000000000000" pitchFamily="2" charset="2"/>
              </a:rPr>
              <a:t>      +</a:t>
            </a:r>
          </a:p>
          <a:p>
            <a:endParaRPr lang="en-AU" b="1" dirty="0">
              <a:solidFill>
                <a:schemeClr val="tx1"/>
              </a:solidFill>
              <a:latin typeface="Arial Narrow" panose="020B0606020202030204" pitchFamily="34" charset="0"/>
              <a:sym typeface="Wingdings" panose="05000000000000000000" pitchFamily="2" charset="2"/>
            </a:endParaRPr>
          </a:p>
          <a:p>
            <a:endParaRPr lang="en-AU" sz="1000" b="1" dirty="0">
              <a:solidFill>
                <a:schemeClr val="tx1"/>
              </a:solidFill>
              <a:latin typeface="Arial Narrow" panose="020B0606020202030204" pitchFamily="34" charset="0"/>
              <a:sym typeface="Wingdings" panose="05000000000000000000" pitchFamily="2" charset="2"/>
            </a:endParaRPr>
          </a:p>
        </p:txBody>
      </p:sp>
      <p:sp>
        <p:nvSpPr>
          <p:cNvPr id="7" name="TextBox 6">
            <a:extLst>
              <a:ext uri="{FF2B5EF4-FFF2-40B4-BE49-F238E27FC236}">
                <a16:creationId xmlns:a16="http://schemas.microsoft.com/office/drawing/2014/main" id="{12858367-4DBC-4F43-828C-AA02959C962C}"/>
              </a:ext>
            </a:extLst>
          </p:cNvPr>
          <p:cNvSpPr txBox="1"/>
          <p:nvPr/>
        </p:nvSpPr>
        <p:spPr>
          <a:xfrm>
            <a:off x="590575" y="4678382"/>
            <a:ext cx="864096" cy="215444"/>
          </a:xfrm>
          <a:prstGeom prst="rect">
            <a:avLst/>
          </a:prstGeom>
          <a:noFill/>
        </p:spPr>
        <p:txBody>
          <a:bodyPr wrap="square" rtlCol="0">
            <a:spAutoFit/>
          </a:bodyPr>
          <a:lstStyle/>
          <a:p>
            <a:r>
              <a:rPr lang="en-AU" sz="800" dirty="0">
                <a:latin typeface="Arial Narrow" panose="020B0606020202030204" pitchFamily="34" charset="0"/>
              </a:rPr>
              <a:t>carbonic acid</a:t>
            </a:r>
          </a:p>
        </p:txBody>
      </p:sp>
      <p:sp>
        <p:nvSpPr>
          <p:cNvPr id="75" name="TextBox 74">
            <a:extLst>
              <a:ext uri="{FF2B5EF4-FFF2-40B4-BE49-F238E27FC236}">
                <a16:creationId xmlns:a16="http://schemas.microsoft.com/office/drawing/2014/main" id="{07730AC7-666A-48F8-8FFF-F3FF8099DC93}"/>
              </a:ext>
            </a:extLst>
          </p:cNvPr>
          <p:cNvSpPr txBox="1"/>
          <p:nvPr/>
        </p:nvSpPr>
        <p:spPr>
          <a:xfrm>
            <a:off x="2463343" y="4664476"/>
            <a:ext cx="773613" cy="215444"/>
          </a:xfrm>
          <a:prstGeom prst="rect">
            <a:avLst/>
          </a:prstGeom>
          <a:noFill/>
        </p:spPr>
        <p:txBody>
          <a:bodyPr wrap="square" rtlCol="0">
            <a:spAutoFit/>
          </a:bodyPr>
          <a:lstStyle/>
          <a:p>
            <a:pPr algn="ctr"/>
            <a:r>
              <a:rPr lang="en-AU" sz="800" dirty="0">
                <a:latin typeface="Arial Narrow" panose="020B0606020202030204" pitchFamily="34" charset="0"/>
              </a:rPr>
              <a:t>bicarbonate ion</a:t>
            </a:r>
          </a:p>
        </p:txBody>
      </p:sp>
      <p:sp>
        <p:nvSpPr>
          <p:cNvPr id="80" name="Rectangle 79">
            <a:extLst>
              <a:ext uri="{FF2B5EF4-FFF2-40B4-BE49-F238E27FC236}">
                <a16:creationId xmlns:a16="http://schemas.microsoft.com/office/drawing/2014/main" id="{E728D4ED-57AC-4D91-ABFF-C989826C30A4}"/>
              </a:ext>
            </a:extLst>
          </p:cNvPr>
          <p:cNvSpPr/>
          <p:nvPr/>
        </p:nvSpPr>
        <p:spPr>
          <a:xfrm>
            <a:off x="539974" y="2343170"/>
            <a:ext cx="5860437" cy="34492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pH of seawater? Ans.                     Q. What is the pH of freshwater? Ans.   </a:t>
            </a:r>
          </a:p>
        </p:txBody>
      </p:sp>
      <p:sp>
        <p:nvSpPr>
          <p:cNvPr id="31" name="Rectangle 30">
            <a:extLst>
              <a:ext uri="{FF2B5EF4-FFF2-40B4-BE49-F238E27FC236}">
                <a16:creationId xmlns:a16="http://schemas.microsoft.com/office/drawing/2014/main" id="{F8CFD425-F301-4A05-B745-A57605A7F680}"/>
              </a:ext>
            </a:extLst>
          </p:cNvPr>
          <p:cNvSpPr/>
          <p:nvPr/>
        </p:nvSpPr>
        <p:spPr>
          <a:xfrm>
            <a:off x="2826659" y="2402009"/>
            <a:ext cx="593355" cy="23283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Rectangle 83">
            <a:extLst>
              <a:ext uri="{FF2B5EF4-FFF2-40B4-BE49-F238E27FC236}">
                <a16:creationId xmlns:a16="http://schemas.microsoft.com/office/drawing/2014/main" id="{2C25BA8B-F3F0-4B6C-94E5-8015F232AB95}"/>
              </a:ext>
            </a:extLst>
          </p:cNvPr>
          <p:cNvSpPr/>
          <p:nvPr/>
        </p:nvSpPr>
        <p:spPr>
          <a:xfrm>
            <a:off x="2962135" y="2374252"/>
            <a:ext cx="641874" cy="276999"/>
          </a:xfrm>
          <a:prstGeom prst="rect">
            <a:avLst/>
          </a:prstGeom>
        </p:spPr>
        <p:txBody>
          <a:bodyPr wrap="square">
            <a:spAutoFit/>
          </a:bodyPr>
          <a:lstStyle/>
          <a:p>
            <a:r>
              <a:rPr lang="en-AU" sz="1200" dirty="0">
                <a:solidFill>
                  <a:schemeClr val="tx1">
                    <a:lumMod val="65000"/>
                    <a:lumOff val="35000"/>
                  </a:schemeClr>
                </a:solidFill>
                <a:latin typeface="Comic Sans MS" panose="030F0702030302020204" pitchFamily="66" charset="0"/>
              </a:rPr>
              <a:t>8.1 </a:t>
            </a:r>
          </a:p>
        </p:txBody>
      </p:sp>
      <p:sp>
        <p:nvSpPr>
          <p:cNvPr id="85" name="Rectangle 84">
            <a:extLst>
              <a:ext uri="{FF2B5EF4-FFF2-40B4-BE49-F238E27FC236}">
                <a16:creationId xmlns:a16="http://schemas.microsoft.com/office/drawing/2014/main" id="{88CA47D9-2892-4898-9961-E181CD9B76A1}"/>
              </a:ext>
            </a:extLst>
          </p:cNvPr>
          <p:cNvSpPr/>
          <p:nvPr/>
        </p:nvSpPr>
        <p:spPr>
          <a:xfrm>
            <a:off x="5803925" y="2391408"/>
            <a:ext cx="545435" cy="23283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Rectangle 85">
            <a:extLst>
              <a:ext uri="{FF2B5EF4-FFF2-40B4-BE49-F238E27FC236}">
                <a16:creationId xmlns:a16="http://schemas.microsoft.com/office/drawing/2014/main" id="{691CBCF3-5011-4993-A73F-7E87785200FB}"/>
              </a:ext>
            </a:extLst>
          </p:cNvPr>
          <p:cNvSpPr/>
          <p:nvPr/>
        </p:nvSpPr>
        <p:spPr>
          <a:xfrm>
            <a:off x="5803925" y="2377133"/>
            <a:ext cx="586503" cy="276999"/>
          </a:xfrm>
          <a:prstGeom prst="rect">
            <a:avLst/>
          </a:prstGeom>
        </p:spPr>
        <p:txBody>
          <a:bodyPr wrap="square">
            <a:spAutoFit/>
          </a:bodyPr>
          <a:lstStyle/>
          <a:p>
            <a:r>
              <a:rPr lang="en-AU" sz="1200" dirty="0">
                <a:solidFill>
                  <a:schemeClr val="tx1">
                    <a:lumMod val="65000"/>
                    <a:lumOff val="35000"/>
                  </a:schemeClr>
                </a:solidFill>
                <a:latin typeface="Comic Sans MS" panose="030F0702030302020204" pitchFamily="66" charset="0"/>
              </a:rPr>
              <a:t>~7.0 </a:t>
            </a:r>
            <a:r>
              <a:rPr lang="en-AU" sz="600" dirty="0">
                <a:solidFill>
                  <a:schemeClr val="tx1">
                    <a:lumMod val="65000"/>
                    <a:lumOff val="35000"/>
                  </a:schemeClr>
                </a:solidFill>
                <a:latin typeface="Comic Sans MS" panose="030F0702030302020204" pitchFamily="66" charset="0"/>
              </a:rPr>
              <a:t> </a:t>
            </a:r>
          </a:p>
        </p:txBody>
      </p:sp>
      <p:sp>
        <p:nvSpPr>
          <p:cNvPr id="87" name="Rectangle 86">
            <a:extLst>
              <a:ext uri="{FF2B5EF4-FFF2-40B4-BE49-F238E27FC236}">
                <a16:creationId xmlns:a16="http://schemas.microsoft.com/office/drawing/2014/main" id="{3A9D5B28-FE54-4DCA-94CC-891717D74054}"/>
              </a:ext>
            </a:extLst>
          </p:cNvPr>
          <p:cNvSpPr/>
          <p:nvPr/>
        </p:nvSpPr>
        <p:spPr>
          <a:xfrm>
            <a:off x="537283" y="2735664"/>
            <a:ext cx="5860437" cy="34492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Which one has more free hydrogen ions (H</a:t>
            </a:r>
            <a:r>
              <a:rPr lang="en-AU" sz="1200" b="1" baseline="30000" dirty="0">
                <a:solidFill>
                  <a:schemeClr val="tx1"/>
                </a:solidFill>
                <a:latin typeface="Arial Narrow" panose="020B0606020202030204" pitchFamily="34" charset="0"/>
              </a:rPr>
              <a:t>+</a:t>
            </a:r>
            <a:r>
              <a:rPr lang="en-AU" sz="1200" b="1" dirty="0">
                <a:solidFill>
                  <a:schemeClr val="tx1"/>
                </a:solidFill>
                <a:latin typeface="Arial Narrow" panose="020B0606020202030204" pitchFamily="34" charset="0"/>
              </a:rPr>
              <a:t>), </a:t>
            </a:r>
            <a:r>
              <a:rPr lang="en-AU" sz="1200" b="1" i="1" u="sng" dirty="0">
                <a:solidFill>
                  <a:schemeClr val="tx1"/>
                </a:solidFill>
                <a:latin typeface="Arial Narrow" panose="020B0606020202030204" pitchFamily="34" charset="0"/>
              </a:rPr>
              <a:t>sea</a:t>
            </a:r>
            <a:r>
              <a:rPr lang="en-AU" sz="1200" b="1" dirty="0">
                <a:solidFill>
                  <a:schemeClr val="tx1"/>
                </a:solidFill>
                <a:latin typeface="Arial Narrow" panose="020B0606020202030204" pitchFamily="34" charset="0"/>
              </a:rPr>
              <a:t>water or </a:t>
            </a:r>
            <a:r>
              <a:rPr lang="en-AU" sz="1200" b="1" i="1" u="sng" dirty="0">
                <a:solidFill>
                  <a:schemeClr val="tx1"/>
                </a:solidFill>
                <a:latin typeface="Arial Narrow" panose="020B0606020202030204" pitchFamily="34" charset="0"/>
              </a:rPr>
              <a:t>fresh</a:t>
            </a:r>
            <a:r>
              <a:rPr lang="en-AU" sz="1200" b="1" dirty="0">
                <a:solidFill>
                  <a:schemeClr val="tx1"/>
                </a:solidFill>
                <a:latin typeface="Arial Narrow" panose="020B0606020202030204" pitchFamily="34" charset="0"/>
              </a:rPr>
              <a:t>water? Ans. </a:t>
            </a:r>
          </a:p>
        </p:txBody>
      </p:sp>
      <p:sp>
        <p:nvSpPr>
          <p:cNvPr id="88" name="Rectangle 87">
            <a:extLst>
              <a:ext uri="{FF2B5EF4-FFF2-40B4-BE49-F238E27FC236}">
                <a16:creationId xmlns:a16="http://schemas.microsoft.com/office/drawing/2014/main" id="{2D563DDB-F1BC-47FA-8377-C4FA4A66F3E6}"/>
              </a:ext>
            </a:extLst>
          </p:cNvPr>
          <p:cNvSpPr/>
          <p:nvPr/>
        </p:nvSpPr>
        <p:spPr>
          <a:xfrm>
            <a:off x="5285559" y="2783601"/>
            <a:ext cx="591140" cy="23706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ectangle 88">
            <a:extLst>
              <a:ext uri="{FF2B5EF4-FFF2-40B4-BE49-F238E27FC236}">
                <a16:creationId xmlns:a16="http://schemas.microsoft.com/office/drawing/2014/main" id="{2CAE2637-7171-4CA3-9B3D-2308361AE1E8}"/>
              </a:ext>
            </a:extLst>
          </p:cNvPr>
          <p:cNvSpPr/>
          <p:nvPr/>
        </p:nvSpPr>
        <p:spPr>
          <a:xfrm>
            <a:off x="5306630" y="2768618"/>
            <a:ext cx="682152" cy="276999"/>
          </a:xfrm>
          <a:prstGeom prst="rect">
            <a:avLst/>
          </a:prstGeom>
        </p:spPr>
        <p:txBody>
          <a:bodyPr wrap="square">
            <a:spAutoFit/>
          </a:bodyPr>
          <a:lstStyle/>
          <a:p>
            <a:r>
              <a:rPr lang="en-AU" sz="1200" dirty="0">
                <a:solidFill>
                  <a:schemeClr val="tx1">
                    <a:lumMod val="65000"/>
                    <a:lumOff val="35000"/>
                  </a:schemeClr>
                </a:solidFill>
                <a:latin typeface="Comic Sans MS" panose="030F0702030302020204" pitchFamily="66" charset="0"/>
              </a:rPr>
              <a:t>Fresh </a:t>
            </a:r>
          </a:p>
        </p:txBody>
      </p:sp>
      <p:sp>
        <p:nvSpPr>
          <p:cNvPr id="47" name="TextBox 46">
            <a:extLst>
              <a:ext uri="{FF2B5EF4-FFF2-40B4-BE49-F238E27FC236}">
                <a16:creationId xmlns:a16="http://schemas.microsoft.com/office/drawing/2014/main" id="{778D860F-BF91-420A-A06E-FB2D37B510A6}"/>
              </a:ext>
            </a:extLst>
          </p:cNvPr>
          <p:cNvSpPr txBox="1"/>
          <p:nvPr/>
        </p:nvSpPr>
        <p:spPr>
          <a:xfrm>
            <a:off x="3768858" y="4674243"/>
            <a:ext cx="773613" cy="215444"/>
          </a:xfrm>
          <a:prstGeom prst="rect">
            <a:avLst/>
          </a:prstGeom>
          <a:noFill/>
        </p:spPr>
        <p:txBody>
          <a:bodyPr wrap="square" rtlCol="0">
            <a:spAutoFit/>
          </a:bodyPr>
          <a:lstStyle/>
          <a:p>
            <a:pPr algn="ctr"/>
            <a:r>
              <a:rPr lang="en-AU" sz="800" dirty="0">
                <a:latin typeface="Arial Narrow" panose="020B0606020202030204" pitchFamily="34" charset="0"/>
              </a:rPr>
              <a:t>hydrogen ion</a:t>
            </a:r>
          </a:p>
        </p:txBody>
      </p:sp>
      <p:sp>
        <p:nvSpPr>
          <p:cNvPr id="110" name="Rectangle 109">
            <a:extLst>
              <a:ext uri="{FF2B5EF4-FFF2-40B4-BE49-F238E27FC236}">
                <a16:creationId xmlns:a16="http://schemas.microsoft.com/office/drawing/2014/main" id="{DA14ADE5-6315-482B-9A66-7CC6C1298A5D}"/>
              </a:ext>
            </a:extLst>
          </p:cNvPr>
          <p:cNvSpPr/>
          <p:nvPr/>
        </p:nvSpPr>
        <p:spPr>
          <a:xfrm>
            <a:off x="511910" y="1021878"/>
            <a:ext cx="5860437" cy="359510"/>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sp>
        <p:nvSpPr>
          <p:cNvPr id="62" name="TextBox 61">
            <a:extLst>
              <a:ext uri="{FF2B5EF4-FFF2-40B4-BE49-F238E27FC236}">
                <a16:creationId xmlns:a16="http://schemas.microsoft.com/office/drawing/2014/main" id="{4BF20DE7-50F9-4A98-A199-6A7BBF98AFF9}"/>
              </a:ext>
            </a:extLst>
          </p:cNvPr>
          <p:cNvSpPr txBox="1"/>
          <p:nvPr/>
        </p:nvSpPr>
        <p:spPr>
          <a:xfrm>
            <a:off x="2468079" y="5121151"/>
            <a:ext cx="864096" cy="215444"/>
          </a:xfrm>
          <a:prstGeom prst="rect">
            <a:avLst/>
          </a:prstGeom>
          <a:noFill/>
        </p:spPr>
        <p:txBody>
          <a:bodyPr wrap="square" rtlCol="0">
            <a:spAutoFit/>
          </a:bodyPr>
          <a:lstStyle/>
          <a:p>
            <a:r>
              <a:rPr lang="en-AU" sz="800" dirty="0">
                <a:latin typeface="Arial Narrow" panose="020B0606020202030204" pitchFamily="34" charset="0"/>
              </a:rPr>
              <a:t>bicarbonate ion</a:t>
            </a:r>
          </a:p>
        </p:txBody>
      </p:sp>
      <p:sp>
        <p:nvSpPr>
          <p:cNvPr id="65" name="TextBox 64">
            <a:extLst>
              <a:ext uri="{FF2B5EF4-FFF2-40B4-BE49-F238E27FC236}">
                <a16:creationId xmlns:a16="http://schemas.microsoft.com/office/drawing/2014/main" id="{862E3A64-EA3F-4596-B83B-6D16BA886B13}"/>
              </a:ext>
            </a:extLst>
          </p:cNvPr>
          <p:cNvSpPr txBox="1"/>
          <p:nvPr/>
        </p:nvSpPr>
        <p:spPr>
          <a:xfrm>
            <a:off x="4423189" y="5122717"/>
            <a:ext cx="773613" cy="215444"/>
          </a:xfrm>
          <a:prstGeom prst="rect">
            <a:avLst/>
          </a:prstGeom>
          <a:noFill/>
        </p:spPr>
        <p:txBody>
          <a:bodyPr wrap="square" rtlCol="0">
            <a:spAutoFit/>
          </a:bodyPr>
          <a:lstStyle/>
          <a:p>
            <a:pPr algn="ctr"/>
            <a:r>
              <a:rPr lang="en-AU" sz="800" dirty="0">
                <a:latin typeface="Arial Narrow" panose="020B0606020202030204" pitchFamily="34" charset="0"/>
              </a:rPr>
              <a:t>carbonate ion</a:t>
            </a:r>
          </a:p>
        </p:txBody>
      </p:sp>
      <p:sp>
        <p:nvSpPr>
          <p:cNvPr id="69" name="Rectangle 68">
            <a:extLst>
              <a:ext uri="{FF2B5EF4-FFF2-40B4-BE49-F238E27FC236}">
                <a16:creationId xmlns:a16="http://schemas.microsoft.com/office/drawing/2014/main" id="{28CC2F6B-5092-46E0-90CB-6DFCF17B8D64}"/>
              </a:ext>
            </a:extLst>
          </p:cNvPr>
          <p:cNvSpPr/>
          <p:nvPr/>
        </p:nvSpPr>
        <p:spPr>
          <a:xfrm>
            <a:off x="532761" y="5773998"/>
            <a:ext cx="5860437" cy="226004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     </a:t>
            </a:r>
          </a:p>
          <a:p>
            <a:endParaRPr lang="en-AU" sz="8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CO</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  +  H</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O </a:t>
            </a:r>
            <a:r>
              <a:rPr lang="en-AU" sz="1200" b="1" dirty="0">
                <a:solidFill>
                  <a:schemeClr val="tx1"/>
                </a:solidFill>
                <a:latin typeface="Arial Narrow" panose="020B0606020202030204" pitchFamily="34" charset="0"/>
                <a:sym typeface="Wingdings" panose="05000000000000000000" pitchFamily="2" charset="2"/>
              </a:rPr>
              <a:t>  H</a:t>
            </a:r>
            <a:r>
              <a:rPr lang="en-AU" sz="1000" b="1" dirty="0">
                <a:solidFill>
                  <a:schemeClr val="tx1"/>
                </a:solidFill>
                <a:latin typeface="Arial Narrow" panose="020B0606020202030204" pitchFamily="34" charset="0"/>
                <a:sym typeface="Wingdings" panose="05000000000000000000" pitchFamily="2" charset="2"/>
              </a:rPr>
              <a:t>2</a:t>
            </a:r>
            <a:r>
              <a:rPr lang="en-AU" sz="1200" b="1" dirty="0">
                <a:solidFill>
                  <a:schemeClr val="tx1"/>
                </a:solidFill>
                <a:latin typeface="Arial Narrow" panose="020B0606020202030204" pitchFamily="34" charset="0"/>
                <a:sym typeface="Wingdings" panose="05000000000000000000" pitchFamily="2" charset="2"/>
              </a:rPr>
              <a:t>CO</a:t>
            </a:r>
            <a:r>
              <a:rPr lang="en-AU" sz="1000" b="1" dirty="0">
                <a:solidFill>
                  <a:schemeClr val="tx1"/>
                </a:solidFill>
                <a:latin typeface="Arial Narrow" panose="020B0606020202030204" pitchFamily="34" charset="0"/>
                <a:sym typeface="Wingdings" panose="05000000000000000000" pitchFamily="2" charset="2"/>
              </a:rPr>
              <a:t>3</a:t>
            </a:r>
            <a:endParaRPr lang="en-AU" sz="1000" b="1" dirty="0">
              <a:solidFill>
                <a:schemeClr val="tx1"/>
              </a:solidFill>
              <a:latin typeface="Arial Narrow" panose="020B0606020202030204" pitchFamily="34" charset="0"/>
            </a:endParaRPr>
          </a:p>
          <a:p>
            <a:endParaRPr lang="en-AU" sz="2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H</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CO</a:t>
            </a:r>
            <a:r>
              <a:rPr lang="en-AU" sz="1000" b="1" dirty="0">
                <a:solidFill>
                  <a:schemeClr val="tx1"/>
                </a:solidFill>
                <a:latin typeface="Arial Narrow" panose="020B0606020202030204" pitchFamily="34" charset="0"/>
              </a:rPr>
              <a:t>3</a:t>
            </a:r>
            <a:r>
              <a:rPr lang="en-AU" sz="1200" b="1"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sym typeface="Wingdings" panose="05000000000000000000" pitchFamily="2" charset="2"/>
              </a:rPr>
              <a:t>HCO</a:t>
            </a:r>
            <a:r>
              <a:rPr lang="en-AU" sz="1000" b="1" dirty="0">
                <a:solidFill>
                  <a:schemeClr val="tx1"/>
                </a:solidFill>
                <a:latin typeface="Arial Narrow" panose="020B0606020202030204" pitchFamily="34" charset="0"/>
                <a:sym typeface="Wingdings" panose="05000000000000000000" pitchFamily="2" charset="2"/>
              </a:rPr>
              <a:t>3</a:t>
            </a:r>
            <a:r>
              <a:rPr lang="en-AU" sz="1600" b="1" baseline="30000" dirty="0">
                <a:solidFill>
                  <a:schemeClr val="tx1"/>
                </a:solidFill>
                <a:latin typeface="Arial Narrow" panose="020B0606020202030204" pitchFamily="34" charset="0"/>
                <a:sym typeface="Wingdings" panose="05000000000000000000" pitchFamily="2" charset="2"/>
              </a:rPr>
              <a:t>-</a:t>
            </a:r>
            <a:r>
              <a:rPr lang="en-AU" sz="1200" b="1" dirty="0">
                <a:solidFill>
                  <a:schemeClr val="tx1"/>
                </a:solidFill>
                <a:latin typeface="Arial Narrow" panose="020B0606020202030204" pitchFamily="34" charset="0"/>
                <a:sym typeface="Wingdings" panose="05000000000000000000" pitchFamily="2" charset="2"/>
              </a:rPr>
              <a:t>  +  </a:t>
            </a:r>
          </a:p>
          <a:p>
            <a:r>
              <a:rPr lang="en-AU" sz="1200" b="1" dirty="0">
                <a:solidFill>
                  <a:schemeClr val="tx1"/>
                </a:solidFill>
                <a:latin typeface="Arial Narrow" panose="020B0606020202030204" pitchFamily="34" charset="0"/>
                <a:sym typeface="Wingdings" panose="05000000000000000000" pitchFamily="2" charset="2"/>
              </a:rPr>
              <a:t>                    </a:t>
            </a:r>
          </a:p>
          <a:p>
            <a:endParaRPr lang="en-AU" sz="10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HCO</a:t>
            </a:r>
            <a:r>
              <a:rPr lang="en-AU" sz="1000" b="1" dirty="0">
                <a:solidFill>
                  <a:schemeClr val="tx1"/>
                </a:solidFill>
                <a:latin typeface="Arial Narrow" panose="020B0606020202030204" pitchFamily="34" charset="0"/>
                <a:sym typeface="Wingdings" panose="05000000000000000000" pitchFamily="2" charset="2"/>
              </a:rPr>
              <a:t>3</a:t>
            </a:r>
            <a:r>
              <a:rPr lang="en-AU" sz="1600" b="1" baseline="30000" dirty="0">
                <a:solidFill>
                  <a:schemeClr val="tx1"/>
                </a:solidFill>
                <a:latin typeface="Arial Narrow" panose="020B0606020202030204" pitchFamily="34" charset="0"/>
                <a:sym typeface="Wingdings" panose="05000000000000000000" pitchFamily="2" charset="2"/>
              </a:rPr>
              <a:t>-</a:t>
            </a:r>
            <a:r>
              <a:rPr lang="en-AU" sz="1200" b="1" dirty="0">
                <a:solidFill>
                  <a:schemeClr val="tx1"/>
                </a:solidFill>
                <a:latin typeface="Arial Narrow" panose="020B0606020202030204" pitchFamily="34" charset="0"/>
                <a:sym typeface="Wingdings" panose="05000000000000000000" pitchFamily="2" charset="2"/>
              </a:rPr>
              <a:t>                CO</a:t>
            </a:r>
            <a:r>
              <a:rPr lang="en-AU" sz="1000" b="1" dirty="0">
                <a:solidFill>
                  <a:schemeClr val="tx1"/>
                </a:solidFill>
                <a:latin typeface="Arial Narrow" panose="020B0606020202030204" pitchFamily="34" charset="0"/>
                <a:sym typeface="Wingdings" panose="05000000000000000000" pitchFamily="2" charset="2"/>
              </a:rPr>
              <a:t>3</a:t>
            </a:r>
            <a:r>
              <a:rPr lang="en-AU" sz="1200" b="1" baseline="30000" dirty="0">
                <a:solidFill>
                  <a:schemeClr val="tx1"/>
                </a:solidFill>
                <a:latin typeface="Arial Narrow" panose="020B0606020202030204" pitchFamily="34" charset="0"/>
                <a:sym typeface="Wingdings" panose="05000000000000000000" pitchFamily="2" charset="2"/>
              </a:rPr>
              <a:t>2</a:t>
            </a:r>
            <a:r>
              <a:rPr lang="en-AU" sz="1600" b="1" baseline="30000" dirty="0">
                <a:solidFill>
                  <a:schemeClr val="tx1"/>
                </a:solidFill>
                <a:latin typeface="Arial Narrow" panose="020B0606020202030204" pitchFamily="34" charset="0"/>
                <a:sym typeface="Wingdings" panose="05000000000000000000" pitchFamily="2" charset="2"/>
              </a:rPr>
              <a:t>-</a:t>
            </a:r>
            <a:r>
              <a:rPr lang="en-AU" sz="1200"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a:t>
            </a:r>
            <a:r>
              <a:rPr lang="en-AU" sz="1200" b="1" dirty="0">
                <a:solidFill>
                  <a:schemeClr val="tx1"/>
                </a:solidFill>
                <a:latin typeface="Arial Narrow" panose="020B0606020202030204" pitchFamily="34" charset="0"/>
              </a:rPr>
              <a:t> </a:t>
            </a:r>
          </a:p>
        </p:txBody>
      </p:sp>
      <p:sp>
        <p:nvSpPr>
          <p:cNvPr id="70" name="Rectangle 69">
            <a:extLst>
              <a:ext uri="{FF2B5EF4-FFF2-40B4-BE49-F238E27FC236}">
                <a16:creationId xmlns:a16="http://schemas.microsoft.com/office/drawing/2014/main" id="{C5BC0EB8-C9C1-4130-A294-6C6CAD236229}"/>
              </a:ext>
            </a:extLst>
          </p:cNvPr>
          <p:cNvSpPr/>
          <p:nvPr/>
        </p:nvSpPr>
        <p:spPr>
          <a:xfrm>
            <a:off x="3690276" y="6520894"/>
            <a:ext cx="634924" cy="27952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H</a:t>
            </a:r>
            <a:r>
              <a:rPr lang="en-AU" sz="1600" baseline="30000" dirty="0">
                <a:solidFill>
                  <a:schemeClr val="tx1">
                    <a:lumMod val="65000"/>
                    <a:lumOff val="35000"/>
                  </a:schemeClr>
                </a:solidFill>
                <a:latin typeface="Comic Sans MS" panose="030F0702030302020204" pitchFamily="66" charset="0"/>
              </a:rPr>
              <a:t>+</a:t>
            </a:r>
          </a:p>
        </p:txBody>
      </p:sp>
      <p:sp>
        <p:nvSpPr>
          <p:cNvPr id="71" name="Rectangle 70">
            <a:extLst>
              <a:ext uri="{FF2B5EF4-FFF2-40B4-BE49-F238E27FC236}">
                <a16:creationId xmlns:a16="http://schemas.microsoft.com/office/drawing/2014/main" id="{3CE2A528-191F-4127-A834-A6460BAF78D4}"/>
              </a:ext>
            </a:extLst>
          </p:cNvPr>
          <p:cNvSpPr/>
          <p:nvPr/>
        </p:nvSpPr>
        <p:spPr>
          <a:xfrm>
            <a:off x="4575554" y="7041204"/>
            <a:ext cx="634924" cy="2756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H</a:t>
            </a:r>
            <a:r>
              <a:rPr lang="en-AU" sz="1600" baseline="30000" dirty="0">
                <a:solidFill>
                  <a:schemeClr val="tx1">
                    <a:lumMod val="65000"/>
                    <a:lumOff val="35000"/>
                  </a:schemeClr>
                </a:solidFill>
                <a:latin typeface="Comic Sans MS" panose="030F0702030302020204" pitchFamily="66" charset="0"/>
              </a:rPr>
              <a:t>+</a:t>
            </a:r>
          </a:p>
        </p:txBody>
      </p:sp>
      <p:sp>
        <p:nvSpPr>
          <p:cNvPr id="74" name="TextBox 73">
            <a:extLst>
              <a:ext uri="{FF2B5EF4-FFF2-40B4-BE49-F238E27FC236}">
                <a16:creationId xmlns:a16="http://schemas.microsoft.com/office/drawing/2014/main" id="{3F0187FD-0BC1-4FE8-B368-0426FD2F6621}"/>
              </a:ext>
            </a:extLst>
          </p:cNvPr>
          <p:cNvSpPr txBox="1"/>
          <p:nvPr/>
        </p:nvSpPr>
        <p:spPr>
          <a:xfrm>
            <a:off x="1940772" y="6756547"/>
            <a:ext cx="864096" cy="215444"/>
          </a:xfrm>
          <a:prstGeom prst="rect">
            <a:avLst/>
          </a:prstGeom>
          <a:noFill/>
        </p:spPr>
        <p:txBody>
          <a:bodyPr wrap="square" rtlCol="0">
            <a:spAutoFit/>
          </a:bodyPr>
          <a:lstStyle/>
          <a:p>
            <a:r>
              <a:rPr lang="en-AU" sz="800" dirty="0">
                <a:latin typeface="Arial Narrow" panose="020B0606020202030204" pitchFamily="34" charset="0"/>
              </a:rPr>
              <a:t>carbonic acid</a:t>
            </a:r>
          </a:p>
        </p:txBody>
      </p:sp>
      <p:sp>
        <p:nvSpPr>
          <p:cNvPr id="76" name="TextBox 75">
            <a:extLst>
              <a:ext uri="{FF2B5EF4-FFF2-40B4-BE49-F238E27FC236}">
                <a16:creationId xmlns:a16="http://schemas.microsoft.com/office/drawing/2014/main" id="{324B6E76-C2E4-4F4A-9D76-B270084ECAD2}"/>
              </a:ext>
            </a:extLst>
          </p:cNvPr>
          <p:cNvSpPr txBox="1"/>
          <p:nvPr/>
        </p:nvSpPr>
        <p:spPr>
          <a:xfrm>
            <a:off x="2843723" y="6759430"/>
            <a:ext cx="773613" cy="215444"/>
          </a:xfrm>
          <a:prstGeom prst="rect">
            <a:avLst/>
          </a:prstGeom>
          <a:noFill/>
        </p:spPr>
        <p:txBody>
          <a:bodyPr wrap="square" rtlCol="0">
            <a:spAutoFit/>
          </a:bodyPr>
          <a:lstStyle/>
          <a:p>
            <a:pPr algn="ctr"/>
            <a:r>
              <a:rPr lang="en-AU" sz="800" dirty="0">
                <a:latin typeface="Arial Narrow" panose="020B0606020202030204" pitchFamily="34" charset="0"/>
              </a:rPr>
              <a:t>bicarbonate ion</a:t>
            </a:r>
          </a:p>
        </p:txBody>
      </p:sp>
      <p:sp>
        <p:nvSpPr>
          <p:cNvPr id="77" name="TextBox 76">
            <a:extLst>
              <a:ext uri="{FF2B5EF4-FFF2-40B4-BE49-F238E27FC236}">
                <a16:creationId xmlns:a16="http://schemas.microsoft.com/office/drawing/2014/main" id="{8ED2D166-2020-4B4C-9306-381BB864F972}"/>
              </a:ext>
            </a:extLst>
          </p:cNvPr>
          <p:cNvSpPr txBox="1"/>
          <p:nvPr/>
        </p:nvSpPr>
        <p:spPr>
          <a:xfrm>
            <a:off x="2845176" y="7291884"/>
            <a:ext cx="773613" cy="215444"/>
          </a:xfrm>
          <a:prstGeom prst="rect">
            <a:avLst/>
          </a:prstGeom>
          <a:noFill/>
        </p:spPr>
        <p:txBody>
          <a:bodyPr wrap="square" rtlCol="0">
            <a:spAutoFit/>
          </a:bodyPr>
          <a:lstStyle/>
          <a:p>
            <a:pPr algn="ctr"/>
            <a:r>
              <a:rPr lang="en-AU" sz="800" dirty="0">
                <a:latin typeface="Arial Narrow" panose="020B0606020202030204" pitchFamily="34" charset="0"/>
              </a:rPr>
              <a:t>bicarbonate ion</a:t>
            </a:r>
          </a:p>
        </p:txBody>
      </p:sp>
      <p:sp>
        <p:nvSpPr>
          <p:cNvPr id="78" name="TextBox 77">
            <a:extLst>
              <a:ext uri="{FF2B5EF4-FFF2-40B4-BE49-F238E27FC236}">
                <a16:creationId xmlns:a16="http://schemas.microsoft.com/office/drawing/2014/main" id="{C9D68AB4-C484-4D90-AB92-10057CC5DB5A}"/>
              </a:ext>
            </a:extLst>
          </p:cNvPr>
          <p:cNvSpPr txBox="1"/>
          <p:nvPr/>
        </p:nvSpPr>
        <p:spPr>
          <a:xfrm>
            <a:off x="3775860" y="7278255"/>
            <a:ext cx="773613" cy="215444"/>
          </a:xfrm>
          <a:prstGeom prst="rect">
            <a:avLst/>
          </a:prstGeom>
          <a:noFill/>
        </p:spPr>
        <p:txBody>
          <a:bodyPr wrap="square" rtlCol="0">
            <a:spAutoFit/>
          </a:bodyPr>
          <a:lstStyle/>
          <a:p>
            <a:pPr algn="ctr"/>
            <a:r>
              <a:rPr lang="en-AU" sz="800" dirty="0">
                <a:latin typeface="Arial Narrow" panose="020B0606020202030204" pitchFamily="34" charset="0"/>
              </a:rPr>
              <a:t>carbonate ion</a:t>
            </a:r>
          </a:p>
        </p:txBody>
      </p:sp>
      <p:sp>
        <p:nvSpPr>
          <p:cNvPr id="81" name="TextBox 80">
            <a:extLst>
              <a:ext uri="{FF2B5EF4-FFF2-40B4-BE49-F238E27FC236}">
                <a16:creationId xmlns:a16="http://schemas.microsoft.com/office/drawing/2014/main" id="{7BB0C268-5CE3-4335-96C5-3233DA4CF019}"/>
              </a:ext>
            </a:extLst>
          </p:cNvPr>
          <p:cNvSpPr txBox="1"/>
          <p:nvPr/>
        </p:nvSpPr>
        <p:spPr>
          <a:xfrm>
            <a:off x="4519743" y="7283239"/>
            <a:ext cx="773613" cy="215444"/>
          </a:xfrm>
          <a:prstGeom prst="rect">
            <a:avLst/>
          </a:prstGeom>
          <a:noFill/>
        </p:spPr>
        <p:txBody>
          <a:bodyPr wrap="square" rtlCol="0">
            <a:spAutoFit/>
          </a:bodyPr>
          <a:lstStyle/>
          <a:p>
            <a:pPr algn="ctr"/>
            <a:r>
              <a:rPr lang="en-AU" sz="800" dirty="0">
                <a:latin typeface="Arial Narrow" panose="020B0606020202030204" pitchFamily="34" charset="0"/>
              </a:rPr>
              <a:t>hydrogen ion</a:t>
            </a:r>
          </a:p>
        </p:txBody>
      </p:sp>
      <p:sp>
        <p:nvSpPr>
          <p:cNvPr id="82" name="TextBox 81">
            <a:extLst>
              <a:ext uri="{FF2B5EF4-FFF2-40B4-BE49-F238E27FC236}">
                <a16:creationId xmlns:a16="http://schemas.microsoft.com/office/drawing/2014/main" id="{762058C8-378D-4C2D-97D6-181A88DB4DAE}"/>
              </a:ext>
            </a:extLst>
          </p:cNvPr>
          <p:cNvSpPr txBox="1"/>
          <p:nvPr/>
        </p:nvSpPr>
        <p:spPr>
          <a:xfrm>
            <a:off x="3670205" y="6763315"/>
            <a:ext cx="773613" cy="215444"/>
          </a:xfrm>
          <a:prstGeom prst="rect">
            <a:avLst/>
          </a:prstGeom>
          <a:noFill/>
        </p:spPr>
        <p:txBody>
          <a:bodyPr wrap="square" rtlCol="0">
            <a:spAutoFit/>
          </a:bodyPr>
          <a:lstStyle/>
          <a:p>
            <a:pPr algn="ctr"/>
            <a:r>
              <a:rPr lang="en-AU" sz="800" dirty="0">
                <a:latin typeface="Arial Narrow" panose="020B0606020202030204" pitchFamily="34" charset="0"/>
              </a:rPr>
              <a:t>hydrogen ion</a:t>
            </a:r>
          </a:p>
        </p:txBody>
      </p:sp>
      <p:sp>
        <p:nvSpPr>
          <p:cNvPr id="83" name="Freeform: Shape 82">
            <a:extLst>
              <a:ext uri="{FF2B5EF4-FFF2-40B4-BE49-F238E27FC236}">
                <a16:creationId xmlns:a16="http://schemas.microsoft.com/office/drawing/2014/main" id="{E3A94E3D-E8E4-42F7-A183-27E51CE9B581}"/>
              </a:ext>
            </a:extLst>
          </p:cNvPr>
          <p:cNvSpPr/>
          <p:nvPr/>
        </p:nvSpPr>
        <p:spPr>
          <a:xfrm>
            <a:off x="539671" y="5979203"/>
            <a:ext cx="2209800" cy="10390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Freeform: Shape 89">
            <a:extLst>
              <a:ext uri="{FF2B5EF4-FFF2-40B4-BE49-F238E27FC236}">
                <a16:creationId xmlns:a16="http://schemas.microsoft.com/office/drawing/2014/main" id="{5CFBD6CD-047D-49F9-8714-4CB566763950}"/>
              </a:ext>
            </a:extLst>
          </p:cNvPr>
          <p:cNvSpPr/>
          <p:nvPr/>
        </p:nvSpPr>
        <p:spPr>
          <a:xfrm rot="166500">
            <a:off x="2681996" y="5994497"/>
            <a:ext cx="2209800" cy="10390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Freeform: Shape 91">
            <a:extLst>
              <a:ext uri="{FF2B5EF4-FFF2-40B4-BE49-F238E27FC236}">
                <a16:creationId xmlns:a16="http://schemas.microsoft.com/office/drawing/2014/main" id="{AFBB1A53-D41F-4179-8546-C7EE6E0E6B7A}"/>
              </a:ext>
            </a:extLst>
          </p:cNvPr>
          <p:cNvSpPr/>
          <p:nvPr/>
        </p:nvSpPr>
        <p:spPr>
          <a:xfrm>
            <a:off x="4804306" y="6030957"/>
            <a:ext cx="1588892" cy="6600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TextBox 92">
            <a:extLst>
              <a:ext uri="{FF2B5EF4-FFF2-40B4-BE49-F238E27FC236}">
                <a16:creationId xmlns:a16="http://schemas.microsoft.com/office/drawing/2014/main" id="{BDBAFC4E-FD91-4653-8C5C-B32D664269D1}"/>
              </a:ext>
            </a:extLst>
          </p:cNvPr>
          <p:cNvSpPr txBox="1"/>
          <p:nvPr/>
        </p:nvSpPr>
        <p:spPr>
          <a:xfrm>
            <a:off x="1099708" y="5757207"/>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96" name="TextBox 95">
            <a:extLst>
              <a:ext uri="{FF2B5EF4-FFF2-40B4-BE49-F238E27FC236}">
                <a16:creationId xmlns:a16="http://schemas.microsoft.com/office/drawing/2014/main" id="{0DE56611-AB63-4810-B0E2-87DF964258F4}"/>
              </a:ext>
            </a:extLst>
          </p:cNvPr>
          <p:cNvSpPr txBox="1"/>
          <p:nvPr/>
        </p:nvSpPr>
        <p:spPr>
          <a:xfrm>
            <a:off x="1700814" y="5764793"/>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05" name="TextBox 104">
            <a:extLst>
              <a:ext uri="{FF2B5EF4-FFF2-40B4-BE49-F238E27FC236}">
                <a16:creationId xmlns:a16="http://schemas.microsoft.com/office/drawing/2014/main" id="{AE862050-A311-43F8-9ABF-D287D193F57D}"/>
              </a:ext>
            </a:extLst>
          </p:cNvPr>
          <p:cNvSpPr txBox="1"/>
          <p:nvPr/>
        </p:nvSpPr>
        <p:spPr>
          <a:xfrm>
            <a:off x="2091121" y="5820798"/>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07" name="TextBox 106">
            <a:extLst>
              <a:ext uri="{FF2B5EF4-FFF2-40B4-BE49-F238E27FC236}">
                <a16:creationId xmlns:a16="http://schemas.microsoft.com/office/drawing/2014/main" id="{6A455B2A-1EC4-4C61-841F-3972A1B509D6}"/>
              </a:ext>
            </a:extLst>
          </p:cNvPr>
          <p:cNvSpPr txBox="1"/>
          <p:nvPr/>
        </p:nvSpPr>
        <p:spPr>
          <a:xfrm>
            <a:off x="2802499" y="5740736"/>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13" name="TextBox 112">
            <a:extLst>
              <a:ext uri="{FF2B5EF4-FFF2-40B4-BE49-F238E27FC236}">
                <a16:creationId xmlns:a16="http://schemas.microsoft.com/office/drawing/2014/main" id="{23D1FAE8-21FA-4B9F-A6C3-E472F5B28370}"/>
              </a:ext>
            </a:extLst>
          </p:cNvPr>
          <p:cNvSpPr txBox="1"/>
          <p:nvPr/>
        </p:nvSpPr>
        <p:spPr>
          <a:xfrm>
            <a:off x="3432478" y="5797817"/>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14" name="TextBox 113">
            <a:extLst>
              <a:ext uri="{FF2B5EF4-FFF2-40B4-BE49-F238E27FC236}">
                <a16:creationId xmlns:a16="http://schemas.microsoft.com/office/drawing/2014/main" id="{587D1AC4-DBF7-483A-B509-F770E692BAC4}"/>
              </a:ext>
            </a:extLst>
          </p:cNvPr>
          <p:cNvSpPr txBox="1"/>
          <p:nvPr/>
        </p:nvSpPr>
        <p:spPr>
          <a:xfrm>
            <a:off x="4062457" y="5762346"/>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15" name="TextBox 114">
            <a:extLst>
              <a:ext uri="{FF2B5EF4-FFF2-40B4-BE49-F238E27FC236}">
                <a16:creationId xmlns:a16="http://schemas.microsoft.com/office/drawing/2014/main" id="{00438060-9F0F-44F3-81FE-265B3B0A670F}"/>
              </a:ext>
            </a:extLst>
          </p:cNvPr>
          <p:cNvSpPr txBox="1"/>
          <p:nvPr/>
        </p:nvSpPr>
        <p:spPr>
          <a:xfrm>
            <a:off x="4629790" y="5815931"/>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16" name="TextBox 115">
            <a:extLst>
              <a:ext uri="{FF2B5EF4-FFF2-40B4-BE49-F238E27FC236}">
                <a16:creationId xmlns:a16="http://schemas.microsoft.com/office/drawing/2014/main" id="{A9BACFE3-22DA-41F7-AEF7-31CC7EB59D03}"/>
              </a:ext>
            </a:extLst>
          </p:cNvPr>
          <p:cNvSpPr txBox="1"/>
          <p:nvPr/>
        </p:nvSpPr>
        <p:spPr>
          <a:xfrm>
            <a:off x="5087328" y="5832105"/>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17" name="TextBox 116">
            <a:extLst>
              <a:ext uri="{FF2B5EF4-FFF2-40B4-BE49-F238E27FC236}">
                <a16:creationId xmlns:a16="http://schemas.microsoft.com/office/drawing/2014/main" id="{3A003DC7-877C-4C08-B7A4-6D4C368A1AB7}"/>
              </a:ext>
            </a:extLst>
          </p:cNvPr>
          <p:cNvSpPr txBox="1"/>
          <p:nvPr/>
        </p:nvSpPr>
        <p:spPr>
          <a:xfrm>
            <a:off x="5328614" y="5755179"/>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18" name="Freeform 37">
            <a:extLst>
              <a:ext uri="{FF2B5EF4-FFF2-40B4-BE49-F238E27FC236}">
                <a16:creationId xmlns:a16="http://schemas.microsoft.com/office/drawing/2014/main" id="{E1C74592-80D1-42AA-99C0-5268B88A248E}"/>
              </a:ext>
            </a:extLst>
          </p:cNvPr>
          <p:cNvSpPr/>
          <p:nvPr/>
        </p:nvSpPr>
        <p:spPr>
          <a:xfrm>
            <a:off x="5590666" y="7182751"/>
            <a:ext cx="622507" cy="373884"/>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Freeform 38">
            <a:extLst>
              <a:ext uri="{FF2B5EF4-FFF2-40B4-BE49-F238E27FC236}">
                <a16:creationId xmlns:a16="http://schemas.microsoft.com/office/drawing/2014/main" id="{8581A5D2-6EA0-495E-B4FE-304E912CCBAA}"/>
              </a:ext>
            </a:extLst>
          </p:cNvPr>
          <p:cNvSpPr/>
          <p:nvPr/>
        </p:nvSpPr>
        <p:spPr>
          <a:xfrm>
            <a:off x="5341251" y="7499631"/>
            <a:ext cx="1036376" cy="472543"/>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0" name="TextBox 119">
            <a:extLst>
              <a:ext uri="{FF2B5EF4-FFF2-40B4-BE49-F238E27FC236}">
                <a16:creationId xmlns:a16="http://schemas.microsoft.com/office/drawing/2014/main" id="{17887142-F0CA-4980-A52E-EE5E122408B0}"/>
              </a:ext>
            </a:extLst>
          </p:cNvPr>
          <p:cNvSpPr txBox="1"/>
          <p:nvPr/>
        </p:nvSpPr>
        <p:spPr>
          <a:xfrm>
            <a:off x="5583135" y="7639679"/>
            <a:ext cx="902161"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CaCO</a:t>
            </a:r>
            <a:r>
              <a:rPr lang="en-AU" sz="1000" b="1" dirty="0">
                <a:solidFill>
                  <a:schemeClr val="bg1"/>
                </a:solidFill>
                <a:latin typeface="Arial Narrow" panose="020B0606020202030204" pitchFamily="34" charset="0"/>
              </a:rPr>
              <a:t>3</a:t>
            </a:r>
          </a:p>
        </p:txBody>
      </p:sp>
      <p:sp>
        <p:nvSpPr>
          <p:cNvPr id="121" name="TextBox 120">
            <a:extLst>
              <a:ext uri="{FF2B5EF4-FFF2-40B4-BE49-F238E27FC236}">
                <a16:creationId xmlns:a16="http://schemas.microsoft.com/office/drawing/2014/main" id="{F9911CD3-11DE-4AEA-A2A8-EC8080826569}"/>
              </a:ext>
            </a:extLst>
          </p:cNvPr>
          <p:cNvSpPr txBox="1"/>
          <p:nvPr/>
        </p:nvSpPr>
        <p:spPr>
          <a:xfrm>
            <a:off x="3886164" y="7633774"/>
            <a:ext cx="1602224" cy="276999"/>
          </a:xfrm>
          <a:prstGeom prst="rect">
            <a:avLst/>
          </a:prstGeom>
          <a:noFill/>
        </p:spPr>
        <p:txBody>
          <a:bodyPr wrap="square" rtlCol="0">
            <a:spAutoFit/>
          </a:bodyPr>
          <a:lstStyle/>
          <a:p>
            <a:r>
              <a:rPr lang="en-AU" sz="1200" b="1" dirty="0">
                <a:latin typeface="Arial Narrow" panose="020B0606020202030204" pitchFamily="34" charset="0"/>
              </a:rPr>
              <a:t>CO</a:t>
            </a:r>
            <a:r>
              <a:rPr lang="en-AU" sz="1000" b="1" dirty="0">
                <a:latin typeface="Arial Narrow" panose="020B0606020202030204" pitchFamily="34" charset="0"/>
              </a:rPr>
              <a:t>3</a:t>
            </a:r>
            <a:r>
              <a:rPr lang="en-AU" sz="1200" b="1" baseline="30000" dirty="0">
                <a:latin typeface="Arial Narrow" panose="020B0606020202030204" pitchFamily="34" charset="0"/>
              </a:rPr>
              <a:t>2</a:t>
            </a:r>
            <a:r>
              <a:rPr lang="en-AU" sz="1600" b="1" baseline="30000" dirty="0">
                <a:latin typeface="Arial Narrow" panose="020B0606020202030204" pitchFamily="34" charset="0"/>
              </a:rPr>
              <a:t>-</a:t>
            </a:r>
            <a:r>
              <a:rPr lang="en-AU" sz="1200" b="1" dirty="0">
                <a:latin typeface="Arial Narrow" panose="020B0606020202030204" pitchFamily="34" charset="0"/>
              </a:rPr>
              <a:t>   +    Ca</a:t>
            </a:r>
            <a:r>
              <a:rPr lang="en-AU" sz="1200" b="1" baseline="30000" dirty="0">
                <a:latin typeface="Arial Narrow" panose="020B0606020202030204" pitchFamily="34" charset="0"/>
              </a:rPr>
              <a:t>2+      </a:t>
            </a:r>
            <a:r>
              <a:rPr lang="en-AU" sz="1200" b="1" dirty="0">
                <a:latin typeface="Arial Narrow" panose="020B0606020202030204" pitchFamily="34" charset="0"/>
                <a:sym typeface="Wingdings" panose="05000000000000000000" pitchFamily="2" charset="2"/>
              </a:rPr>
              <a:t></a:t>
            </a:r>
            <a:endParaRPr lang="en-AU" sz="1200" b="1" dirty="0">
              <a:latin typeface="Arial Narrow" panose="020B0606020202030204" pitchFamily="34" charset="0"/>
            </a:endParaRPr>
          </a:p>
        </p:txBody>
      </p:sp>
      <p:sp>
        <p:nvSpPr>
          <p:cNvPr id="122" name="TextBox 121">
            <a:extLst>
              <a:ext uri="{FF2B5EF4-FFF2-40B4-BE49-F238E27FC236}">
                <a16:creationId xmlns:a16="http://schemas.microsoft.com/office/drawing/2014/main" id="{C2FEF06E-B552-439B-8C80-7B21355711BF}"/>
              </a:ext>
            </a:extLst>
          </p:cNvPr>
          <p:cNvSpPr txBox="1"/>
          <p:nvPr/>
        </p:nvSpPr>
        <p:spPr>
          <a:xfrm>
            <a:off x="3691712" y="7809823"/>
            <a:ext cx="773613" cy="215444"/>
          </a:xfrm>
          <a:prstGeom prst="rect">
            <a:avLst/>
          </a:prstGeom>
          <a:noFill/>
        </p:spPr>
        <p:txBody>
          <a:bodyPr wrap="square" rtlCol="0">
            <a:spAutoFit/>
          </a:bodyPr>
          <a:lstStyle/>
          <a:p>
            <a:pPr algn="ctr"/>
            <a:r>
              <a:rPr lang="en-AU" sz="800" dirty="0">
                <a:latin typeface="Arial Narrow" panose="020B0606020202030204" pitchFamily="34" charset="0"/>
              </a:rPr>
              <a:t>carbonate ion</a:t>
            </a:r>
          </a:p>
        </p:txBody>
      </p:sp>
      <p:sp>
        <p:nvSpPr>
          <p:cNvPr id="123" name="TextBox 122">
            <a:extLst>
              <a:ext uri="{FF2B5EF4-FFF2-40B4-BE49-F238E27FC236}">
                <a16:creationId xmlns:a16="http://schemas.microsoft.com/office/drawing/2014/main" id="{544BE241-70BD-4FCF-BA2F-93D1C26CCDDE}"/>
              </a:ext>
            </a:extLst>
          </p:cNvPr>
          <p:cNvSpPr txBox="1"/>
          <p:nvPr/>
        </p:nvSpPr>
        <p:spPr>
          <a:xfrm>
            <a:off x="4416535" y="7803051"/>
            <a:ext cx="773613" cy="215444"/>
          </a:xfrm>
          <a:prstGeom prst="rect">
            <a:avLst/>
          </a:prstGeom>
          <a:noFill/>
        </p:spPr>
        <p:txBody>
          <a:bodyPr wrap="square" rtlCol="0">
            <a:spAutoFit/>
          </a:bodyPr>
          <a:lstStyle/>
          <a:p>
            <a:pPr algn="ctr"/>
            <a:r>
              <a:rPr lang="en-AU" sz="800" dirty="0">
                <a:latin typeface="Arial Narrow" panose="020B0606020202030204" pitchFamily="34" charset="0"/>
              </a:rPr>
              <a:t>calcium ion</a:t>
            </a:r>
          </a:p>
        </p:txBody>
      </p:sp>
      <p:sp>
        <p:nvSpPr>
          <p:cNvPr id="124" name="TextBox 123">
            <a:extLst>
              <a:ext uri="{FF2B5EF4-FFF2-40B4-BE49-F238E27FC236}">
                <a16:creationId xmlns:a16="http://schemas.microsoft.com/office/drawing/2014/main" id="{A2E68874-8084-4EFA-98CF-C33E03ED7E92}"/>
              </a:ext>
            </a:extLst>
          </p:cNvPr>
          <p:cNvSpPr txBox="1"/>
          <p:nvPr/>
        </p:nvSpPr>
        <p:spPr>
          <a:xfrm>
            <a:off x="758276" y="5764793"/>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25" name="Rectangle 124">
            <a:extLst>
              <a:ext uri="{FF2B5EF4-FFF2-40B4-BE49-F238E27FC236}">
                <a16:creationId xmlns:a16="http://schemas.microsoft.com/office/drawing/2014/main" id="{0A461A75-6222-459E-A637-7A5B7C40F545}"/>
              </a:ext>
            </a:extLst>
          </p:cNvPr>
          <p:cNvSpPr/>
          <p:nvPr/>
        </p:nvSpPr>
        <p:spPr>
          <a:xfrm>
            <a:off x="5341250" y="7895042"/>
            <a:ext cx="1036377" cy="1204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6" name="TextBox 125">
            <a:extLst>
              <a:ext uri="{FF2B5EF4-FFF2-40B4-BE49-F238E27FC236}">
                <a16:creationId xmlns:a16="http://schemas.microsoft.com/office/drawing/2014/main" id="{9E48557B-D94E-492E-A948-3BB345AEB5F3}"/>
              </a:ext>
            </a:extLst>
          </p:cNvPr>
          <p:cNvSpPr txBox="1"/>
          <p:nvPr/>
        </p:nvSpPr>
        <p:spPr>
          <a:xfrm>
            <a:off x="5397462" y="7809413"/>
            <a:ext cx="1032330" cy="21544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calcium carbonate</a:t>
            </a:r>
          </a:p>
        </p:txBody>
      </p:sp>
      <p:sp>
        <p:nvSpPr>
          <p:cNvPr id="127" name="TextBox 126">
            <a:extLst>
              <a:ext uri="{FF2B5EF4-FFF2-40B4-BE49-F238E27FC236}">
                <a16:creationId xmlns:a16="http://schemas.microsoft.com/office/drawing/2014/main" id="{F0A4A21C-20A9-40FA-9852-4A509B793DD3}"/>
              </a:ext>
            </a:extLst>
          </p:cNvPr>
          <p:cNvSpPr txBox="1"/>
          <p:nvPr/>
        </p:nvSpPr>
        <p:spPr>
          <a:xfrm>
            <a:off x="1935853" y="6231565"/>
            <a:ext cx="864096" cy="215444"/>
          </a:xfrm>
          <a:prstGeom prst="rect">
            <a:avLst/>
          </a:prstGeom>
          <a:noFill/>
        </p:spPr>
        <p:txBody>
          <a:bodyPr wrap="square" rtlCol="0">
            <a:spAutoFit/>
          </a:bodyPr>
          <a:lstStyle/>
          <a:p>
            <a:r>
              <a:rPr lang="en-AU" sz="800" dirty="0">
                <a:latin typeface="Arial Narrow" panose="020B0606020202030204" pitchFamily="34" charset="0"/>
              </a:rPr>
              <a:t>carbonic acid</a:t>
            </a:r>
          </a:p>
        </p:txBody>
      </p:sp>
      <p:sp>
        <p:nvSpPr>
          <p:cNvPr id="4" name="Arrow: Right 3">
            <a:extLst>
              <a:ext uri="{FF2B5EF4-FFF2-40B4-BE49-F238E27FC236}">
                <a16:creationId xmlns:a16="http://schemas.microsoft.com/office/drawing/2014/main" id="{8B39E132-5C70-4637-9585-2FFAC89C53FB}"/>
              </a:ext>
            </a:extLst>
          </p:cNvPr>
          <p:cNvSpPr/>
          <p:nvPr/>
        </p:nvSpPr>
        <p:spPr>
          <a:xfrm>
            <a:off x="1931441" y="4494732"/>
            <a:ext cx="400341" cy="29632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Arrow: Left 4">
            <a:extLst>
              <a:ext uri="{FF2B5EF4-FFF2-40B4-BE49-F238E27FC236}">
                <a16:creationId xmlns:a16="http://schemas.microsoft.com/office/drawing/2014/main" id="{41FE64CB-7153-47FA-9B79-7A10B05D1729}"/>
              </a:ext>
            </a:extLst>
          </p:cNvPr>
          <p:cNvSpPr/>
          <p:nvPr/>
        </p:nvSpPr>
        <p:spPr>
          <a:xfrm>
            <a:off x="1507805" y="4497092"/>
            <a:ext cx="444261" cy="296326"/>
          </a:xfrm>
          <a:prstGeom prst="lef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704B1C8C-7EE8-4ED5-942D-CFAA66902F3F}"/>
              </a:ext>
            </a:extLst>
          </p:cNvPr>
          <p:cNvSpPr/>
          <p:nvPr/>
        </p:nvSpPr>
        <p:spPr>
          <a:xfrm>
            <a:off x="3955190" y="4476350"/>
            <a:ext cx="400340" cy="22947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H+</a:t>
            </a:r>
          </a:p>
        </p:txBody>
      </p:sp>
      <p:sp>
        <p:nvSpPr>
          <p:cNvPr id="144" name="TextBox 143">
            <a:extLst>
              <a:ext uri="{FF2B5EF4-FFF2-40B4-BE49-F238E27FC236}">
                <a16:creationId xmlns:a16="http://schemas.microsoft.com/office/drawing/2014/main" id="{3FFCA69B-3C28-4B6D-A92D-97B3BD808174}"/>
              </a:ext>
            </a:extLst>
          </p:cNvPr>
          <p:cNvSpPr txBox="1"/>
          <p:nvPr/>
        </p:nvSpPr>
        <p:spPr>
          <a:xfrm>
            <a:off x="5705412" y="5139519"/>
            <a:ext cx="773613" cy="215444"/>
          </a:xfrm>
          <a:prstGeom prst="rect">
            <a:avLst/>
          </a:prstGeom>
          <a:noFill/>
        </p:spPr>
        <p:txBody>
          <a:bodyPr wrap="square" rtlCol="0">
            <a:spAutoFit/>
          </a:bodyPr>
          <a:lstStyle/>
          <a:p>
            <a:pPr algn="ctr"/>
            <a:r>
              <a:rPr lang="en-AU" sz="800" dirty="0">
                <a:latin typeface="Arial Narrow" panose="020B0606020202030204" pitchFamily="34" charset="0"/>
              </a:rPr>
              <a:t>hydrogen ion</a:t>
            </a:r>
          </a:p>
        </p:txBody>
      </p:sp>
      <p:sp>
        <p:nvSpPr>
          <p:cNvPr id="145" name="Rectangle 144">
            <a:extLst>
              <a:ext uri="{FF2B5EF4-FFF2-40B4-BE49-F238E27FC236}">
                <a16:creationId xmlns:a16="http://schemas.microsoft.com/office/drawing/2014/main" id="{A5B2B6D6-5A42-4E4C-BABF-12AA9A9E50AE}"/>
              </a:ext>
            </a:extLst>
          </p:cNvPr>
          <p:cNvSpPr/>
          <p:nvPr/>
        </p:nvSpPr>
        <p:spPr>
          <a:xfrm>
            <a:off x="5894278" y="4937690"/>
            <a:ext cx="400340" cy="22947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H+</a:t>
            </a:r>
          </a:p>
        </p:txBody>
      </p:sp>
      <p:sp>
        <p:nvSpPr>
          <p:cNvPr id="146" name="Arrow: Right 145">
            <a:extLst>
              <a:ext uri="{FF2B5EF4-FFF2-40B4-BE49-F238E27FC236}">
                <a16:creationId xmlns:a16="http://schemas.microsoft.com/office/drawing/2014/main" id="{2A72ED62-D5FA-44DA-9F88-844A63A745FD}"/>
              </a:ext>
            </a:extLst>
          </p:cNvPr>
          <p:cNvSpPr/>
          <p:nvPr/>
        </p:nvSpPr>
        <p:spPr>
          <a:xfrm>
            <a:off x="2749471" y="6648540"/>
            <a:ext cx="177874" cy="2024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7" name="Arrow: Left 146">
            <a:extLst>
              <a:ext uri="{FF2B5EF4-FFF2-40B4-BE49-F238E27FC236}">
                <a16:creationId xmlns:a16="http://schemas.microsoft.com/office/drawing/2014/main" id="{ECACFFE3-0960-4759-89C6-96598FD56F6F}"/>
              </a:ext>
            </a:extLst>
          </p:cNvPr>
          <p:cNvSpPr/>
          <p:nvPr/>
        </p:nvSpPr>
        <p:spPr>
          <a:xfrm>
            <a:off x="2511349" y="6648540"/>
            <a:ext cx="238122" cy="202496"/>
          </a:xfrm>
          <a:prstGeom prst="lef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9007BB40-F64D-4C14-AD47-FA2278FDA837}"/>
              </a:ext>
            </a:extLst>
          </p:cNvPr>
          <p:cNvCxnSpPr/>
          <p:nvPr/>
        </p:nvCxnSpPr>
        <p:spPr>
          <a:xfrm>
            <a:off x="2236205" y="6424050"/>
            <a:ext cx="0" cy="184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23736E8D-17F0-473F-9940-81D3A1B366AB}"/>
              </a:ext>
            </a:extLst>
          </p:cNvPr>
          <p:cNvCxnSpPr/>
          <p:nvPr/>
        </p:nvCxnSpPr>
        <p:spPr>
          <a:xfrm>
            <a:off x="3196920" y="6948888"/>
            <a:ext cx="0" cy="184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0ADB539-BCCE-4798-A6FB-D88A70B21F93}"/>
              </a:ext>
            </a:extLst>
          </p:cNvPr>
          <p:cNvCxnSpPr/>
          <p:nvPr/>
        </p:nvCxnSpPr>
        <p:spPr>
          <a:xfrm>
            <a:off x="4086756" y="7472472"/>
            <a:ext cx="0" cy="184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820BEA9B-2633-49AF-A6C6-AD7526D13F16}"/>
              </a:ext>
            </a:extLst>
          </p:cNvPr>
          <p:cNvSpPr/>
          <p:nvPr/>
        </p:nvSpPr>
        <p:spPr>
          <a:xfrm>
            <a:off x="459821" y="8034978"/>
            <a:ext cx="6021261" cy="230832"/>
          </a:xfrm>
          <a:prstGeom prst="rect">
            <a:avLst/>
          </a:prstGeom>
        </p:spPr>
        <p:txBody>
          <a:bodyPr wrap="square">
            <a:spAutoFit/>
          </a:bodyPr>
          <a:lstStyle/>
          <a:p>
            <a:r>
              <a:rPr lang="en-AU" sz="900" b="1" dirty="0">
                <a:latin typeface="Arial Narrow" panose="020B0606020202030204" pitchFamily="34" charset="0"/>
              </a:rPr>
              <a:t>Figure 1: carbonate buffering system</a:t>
            </a:r>
            <a:r>
              <a:rPr lang="en-AU" sz="900" b="1" baseline="30000" dirty="0">
                <a:latin typeface="Arial Narrow" panose="020B0606020202030204" pitchFamily="34" charset="0"/>
              </a:rPr>
              <a:t>[2]</a:t>
            </a:r>
            <a:r>
              <a:rPr lang="en-AU" sz="900" b="1" dirty="0">
                <a:latin typeface="Arial Narrow" panose="020B0606020202030204" pitchFamily="34" charset="0"/>
              </a:rPr>
              <a:t>. Black arrows point right when pH is too high. White arrows point left when pH is too low. </a:t>
            </a:r>
          </a:p>
        </p:txBody>
      </p:sp>
      <p:cxnSp>
        <p:nvCxnSpPr>
          <p:cNvPr id="17" name="Straight Arrow Connector 16">
            <a:extLst>
              <a:ext uri="{FF2B5EF4-FFF2-40B4-BE49-F238E27FC236}">
                <a16:creationId xmlns:a16="http://schemas.microsoft.com/office/drawing/2014/main" id="{8BB5B0E6-7376-4DCD-90C7-F13824561B07}"/>
              </a:ext>
            </a:extLst>
          </p:cNvPr>
          <p:cNvCxnSpPr>
            <a:cxnSpLocks/>
          </p:cNvCxnSpPr>
          <p:nvPr/>
        </p:nvCxnSpPr>
        <p:spPr>
          <a:xfrm>
            <a:off x="1075663" y="5877762"/>
            <a:ext cx="0" cy="252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Arrow: Right 90">
            <a:extLst>
              <a:ext uri="{FF2B5EF4-FFF2-40B4-BE49-F238E27FC236}">
                <a16:creationId xmlns:a16="http://schemas.microsoft.com/office/drawing/2014/main" id="{9A00F987-B2E2-452B-ABBE-3BF2384A0036}"/>
              </a:ext>
            </a:extLst>
          </p:cNvPr>
          <p:cNvSpPr/>
          <p:nvPr/>
        </p:nvSpPr>
        <p:spPr>
          <a:xfrm>
            <a:off x="3938823" y="4950845"/>
            <a:ext cx="408538" cy="29632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4" name="Arrow: Left 93">
            <a:extLst>
              <a:ext uri="{FF2B5EF4-FFF2-40B4-BE49-F238E27FC236}">
                <a16:creationId xmlns:a16="http://schemas.microsoft.com/office/drawing/2014/main" id="{9C94ADFA-4FBB-4186-8F2D-16E8B2D80478}"/>
              </a:ext>
            </a:extLst>
          </p:cNvPr>
          <p:cNvSpPr/>
          <p:nvPr/>
        </p:nvSpPr>
        <p:spPr>
          <a:xfrm>
            <a:off x="3538502" y="4950187"/>
            <a:ext cx="408538" cy="296326"/>
          </a:xfrm>
          <a:prstGeom prst="lef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5" name="Arrow: Right 94">
            <a:extLst>
              <a:ext uri="{FF2B5EF4-FFF2-40B4-BE49-F238E27FC236}">
                <a16:creationId xmlns:a16="http://schemas.microsoft.com/office/drawing/2014/main" id="{20BDD6CC-9C95-41AC-8036-F3A4D1F7A0D7}"/>
              </a:ext>
            </a:extLst>
          </p:cNvPr>
          <p:cNvSpPr/>
          <p:nvPr/>
        </p:nvSpPr>
        <p:spPr>
          <a:xfrm>
            <a:off x="3706673" y="7163848"/>
            <a:ext cx="177874" cy="2024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7" name="Arrow: Left 96">
            <a:extLst>
              <a:ext uri="{FF2B5EF4-FFF2-40B4-BE49-F238E27FC236}">
                <a16:creationId xmlns:a16="http://schemas.microsoft.com/office/drawing/2014/main" id="{1F268211-5BCA-47E6-9538-09347B5BA3C1}"/>
              </a:ext>
            </a:extLst>
          </p:cNvPr>
          <p:cNvSpPr/>
          <p:nvPr/>
        </p:nvSpPr>
        <p:spPr>
          <a:xfrm>
            <a:off x="3468551" y="7163848"/>
            <a:ext cx="238122" cy="202496"/>
          </a:xfrm>
          <a:prstGeom prst="lef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9" name="Rectangle 98">
            <a:extLst>
              <a:ext uri="{FF2B5EF4-FFF2-40B4-BE49-F238E27FC236}">
                <a16:creationId xmlns:a16="http://schemas.microsoft.com/office/drawing/2014/main" id="{B9E88043-FBA5-44DF-9683-213AD9C4B414}"/>
              </a:ext>
            </a:extLst>
          </p:cNvPr>
          <p:cNvSpPr/>
          <p:nvPr/>
        </p:nvSpPr>
        <p:spPr>
          <a:xfrm>
            <a:off x="529991" y="5403729"/>
            <a:ext cx="5860437" cy="31544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sp>
        <p:nvSpPr>
          <p:cNvPr id="23" name="Rectangle 22">
            <a:extLst>
              <a:ext uri="{FF2B5EF4-FFF2-40B4-BE49-F238E27FC236}">
                <a16:creationId xmlns:a16="http://schemas.microsoft.com/office/drawing/2014/main" id="{8535905D-C535-4491-BA3E-57E7824A6020}"/>
              </a:ext>
            </a:extLst>
          </p:cNvPr>
          <p:cNvSpPr/>
          <p:nvPr/>
        </p:nvSpPr>
        <p:spPr>
          <a:xfrm>
            <a:off x="529991" y="5422277"/>
            <a:ext cx="3118971" cy="276999"/>
          </a:xfrm>
          <a:prstGeom prst="rect">
            <a:avLst/>
          </a:prstGeom>
        </p:spPr>
        <p:txBody>
          <a:bodyPr wrap="square">
            <a:spAutoFit/>
          </a:bodyPr>
          <a:lstStyle/>
          <a:p>
            <a:r>
              <a:rPr lang="en-AU" sz="1200" b="1" dirty="0">
                <a:solidFill>
                  <a:schemeClr val="bg1"/>
                </a:solidFill>
                <a:latin typeface="Arial Narrow" panose="020B0606020202030204" pitchFamily="34" charset="0"/>
              </a:rPr>
              <a:t>Activity: Fill in the blanks (white boxes).</a:t>
            </a:r>
          </a:p>
        </p:txBody>
      </p:sp>
      <p:sp>
        <p:nvSpPr>
          <p:cNvPr id="112" name="Rectangle 111">
            <a:extLst>
              <a:ext uri="{FF2B5EF4-FFF2-40B4-BE49-F238E27FC236}">
                <a16:creationId xmlns:a16="http://schemas.microsoft.com/office/drawing/2014/main" id="{7695E6F7-CDD2-428F-B6D1-D480339DE5C4}"/>
              </a:ext>
            </a:extLst>
          </p:cNvPr>
          <p:cNvSpPr/>
          <p:nvPr/>
        </p:nvSpPr>
        <p:spPr>
          <a:xfrm>
            <a:off x="528313" y="8258070"/>
            <a:ext cx="5855201" cy="28505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sp>
        <p:nvSpPr>
          <p:cNvPr id="128" name="Rectangle 127">
            <a:extLst>
              <a:ext uri="{FF2B5EF4-FFF2-40B4-BE49-F238E27FC236}">
                <a16:creationId xmlns:a16="http://schemas.microsoft.com/office/drawing/2014/main" id="{2DFBC89D-1DE1-451E-B999-2F1B6BEA6392}"/>
              </a:ext>
            </a:extLst>
          </p:cNvPr>
          <p:cNvSpPr/>
          <p:nvPr/>
        </p:nvSpPr>
        <p:spPr>
          <a:xfrm>
            <a:off x="491732" y="8225149"/>
            <a:ext cx="4910920" cy="338554"/>
          </a:xfrm>
          <a:prstGeom prst="rect">
            <a:avLst/>
          </a:prstGeom>
        </p:spPr>
        <p:txBody>
          <a:bodyPr wrap="square">
            <a:spAutoFit/>
          </a:bodyPr>
          <a:lstStyle/>
          <a:p>
            <a:r>
              <a:rPr lang="en-AU" sz="1200" b="1" dirty="0">
                <a:solidFill>
                  <a:schemeClr val="bg1"/>
                </a:solidFill>
                <a:latin typeface="Arial Narrow" panose="020B0606020202030204" pitchFamily="34" charset="0"/>
              </a:rPr>
              <a:t>Q. When the white arrows point left, does CO</a:t>
            </a:r>
            <a:r>
              <a:rPr lang="en-AU" sz="1000" b="1" dirty="0">
                <a:solidFill>
                  <a:schemeClr val="bg1"/>
                </a:solidFill>
                <a:latin typeface="Arial Narrow" panose="020B0606020202030204" pitchFamily="34" charset="0"/>
              </a:rPr>
              <a:t>3</a:t>
            </a:r>
            <a:r>
              <a:rPr lang="en-AU" sz="1200" b="1" baseline="30000" dirty="0">
                <a:solidFill>
                  <a:schemeClr val="bg1"/>
                </a:solidFill>
                <a:latin typeface="Arial Narrow" panose="020B0606020202030204" pitchFamily="34" charset="0"/>
              </a:rPr>
              <a:t>2</a:t>
            </a:r>
            <a:r>
              <a:rPr lang="en-AU" sz="1600" b="1" baseline="30000" dirty="0">
                <a:solidFill>
                  <a:schemeClr val="bg1"/>
                </a:solidFill>
                <a:latin typeface="Arial Narrow" panose="020B0606020202030204" pitchFamily="34" charset="0"/>
              </a:rPr>
              <a:t>-</a:t>
            </a:r>
            <a:r>
              <a:rPr lang="en-AU" sz="1600" b="1"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 </a:t>
            </a:r>
            <a:r>
              <a:rPr lang="en-AU" sz="1200" b="1" i="1" dirty="0">
                <a:solidFill>
                  <a:schemeClr val="bg1"/>
                </a:solidFill>
                <a:latin typeface="Arial Narrow" panose="020B0606020202030204" pitchFamily="34" charset="0"/>
              </a:rPr>
              <a:t>increase</a:t>
            </a:r>
            <a:r>
              <a:rPr lang="en-AU" sz="1200" b="1" dirty="0">
                <a:solidFill>
                  <a:schemeClr val="bg1"/>
                </a:solidFill>
                <a:latin typeface="Arial Narrow" panose="020B0606020202030204" pitchFamily="34" charset="0"/>
              </a:rPr>
              <a:t> or </a:t>
            </a:r>
            <a:r>
              <a:rPr lang="en-AU" sz="1200" b="1" i="1" dirty="0">
                <a:solidFill>
                  <a:schemeClr val="bg1"/>
                </a:solidFill>
                <a:latin typeface="Arial Narrow" panose="020B0606020202030204" pitchFamily="34" charset="0"/>
              </a:rPr>
              <a:t>decrease</a:t>
            </a:r>
            <a:r>
              <a:rPr lang="en-AU" sz="1200" b="1" dirty="0">
                <a:solidFill>
                  <a:schemeClr val="bg1"/>
                </a:solidFill>
                <a:latin typeface="Arial Narrow" panose="020B0606020202030204" pitchFamily="34" charset="0"/>
              </a:rPr>
              <a:t>? Ans. </a:t>
            </a:r>
          </a:p>
        </p:txBody>
      </p:sp>
      <p:sp>
        <p:nvSpPr>
          <p:cNvPr id="27" name="Rectangle 26">
            <a:extLst>
              <a:ext uri="{FF2B5EF4-FFF2-40B4-BE49-F238E27FC236}">
                <a16:creationId xmlns:a16="http://schemas.microsoft.com/office/drawing/2014/main" id="{0817CBF2-C746-4F64-83B2-9580CBC7BCD7}"/>
              </a:ext>
            </a:extLst>
          </p:cNvPr>
          <p:cNvSpPr/>
          <p:nvPr/>
        </p:nvSpPr>
        <p:spPr>
          <a:xfrm>
            <a:off x="5233476" y="8293008"/>
            <a:ext cx="1080121" cy="211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05535F7D-9F5A-42FC-80C3-D503370D4C9A}"/>
              </a:ext>
            </a:extLst>
          </p:cNvPr>
          <p:cNvSpPr txBox="1"/>
          <p:nvPr/>
        </p:nvSpPr>
        <p:spPr>
          <a:xfrm>
            <a:off x="5339465" y="8269996"/>
            <a:ext cx="1080120" cy="261610"/>
          </a:xfrm>
          <a:prstGeom prst="rect">
            <a:avLst/>
          </a:prstGeom>
          <a:noFill/>
        </p:spPr>
        <p:txBody>
          <a:bodyPr wrap="square" rtlCol="0">
            <a:spAutoFit/>
          </a:bodyPr>
          <a:lstStyle/>
          <a:p>
            <a:r>
              <a:rPr lang="en-AU" sz="1100" dirty="0">
                <a:solidFill>
                  <a:schemeClr val="tx1">
                    <a:lumMod val="50000"/>
                    <a:lumOff val="50000"/>
                  </a:schemeClr>
                </a:solidFill>
                <a:latin typeface="Comic Sans MS" panose="030F0702030302020204" pitchFamily="66" charset="0"/>
              </a:rPr>
              <a:t>decrease</a:t>
            </a:r>
          </a:p>
        </p:txBody>
      </p:sp>
      <p:sp>
        <p:nvSpPr>
          <p:cNvPr id="106" name="TextBox 105">
            <a:extLst>
              <a:ext uri="{FF2B5EF4-FFF2-40B4-BE49-F238E27FC236}">
                <a16:creationId xmlns:a16="http://schemas.microsoft.com/office/drawing/2014/main" id="{201AEB69-04BD-4419-8332-5BC3CA8546A9}"/>
              </a:ext>
            </a:extLst>
          </p:cNvPr>
          <p:cNvSpPr txBox="1"/>
          <p:nvPr/>
        </p:nvSpPr>
        <p:spPr>
          <a:xfrm>
            <a:off x="5988558" y="5825240"/>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2" name="TextBox 1">
            <a:extLst>
              <a:ext uri="{FF2B5EF4-FFF2-40B4-BE49-F238E27FC236}">
                <a16:creationId xmlns:a16="http://schemas.microsoft.com/office/drawing/2014/main" id="{3933E3A9-51A6-498D-9517-59073C1571B5}"/>
              </a:ext>
            </a:extLst>
          </p:cNvPr>
          <p:cNvSpPr txBox="1"/>
          <p:nvPr/>
        </p:nvSpPr>
        <p:spPr>
          <a:xfrm>
            <a:off x="598047" y="6408940"/>
            <a:ext cx="976326" cy="707886"/>
          </a:xfrm>
          <a:prstGeom prst="rect">
            <a:avLst/>
          </a:prstGeom>
          <a:noFill/>
        </p:spPr>
        <p:txBody>
          <a:bodyPr wrap="square" rtlCol="0">
            <a:spAutoFit/>
          </a:bodyPr>
          <a:lstStyle/>
          <a:p>
            <a:pPr algn="just"/>
            <a:r>
              <a:rPr lang="en-AU" sz="800" dirty="0"/>
              <a:t>Carbon dioxide molecules readily react with water molecules to make carbonic acid.</a:t>
            </a:r>
          </a:p>
        </p:txBody>
      </p:sp>
      <p:sp>
        <p:nvSpPr>
          <p:cNvPr id="9" name="Freeform: Shape 8">
            <a:extLst>
              <a:ext uri="{FF2B5EF4-FFF2-40B4-BE49-F238E27FC236}">
                <a16:creationId xmlns:a16="http://schemas.microsoft.com/office/drawing/2014/main" id="{A74FD35E-1144-47FD-93B2-E5C61C3C0F9F}"/>
              </a:ext>
            </a:extLst>
          </p:cNvPr>
          <p:cNvSpPr/>
          <p:nvPr/>
        </p:nvSpPr>
        <p:spPr>
          <a:xfrm>
            <a:off x="596290" y="6185654"/>
            <a:ext cx="166722" cy="406716"/>
          </a:xfrm>
          <a:custGeom>
            <a:avLst/>
            <a:gdLst>
              <a:gd name="connsiteX0" fmla="*/ 106680 w 245637"/>
              <a:gd name="connsiteY0" fmla="*/ 406716 h 406716"/>
              <a:gd name="connsiteX1" fmla="*/ 68580 w 245637"/>
              <a:gd name="connsiteY1" fmla="*/ 330516 h 406716"/>
              <a:gd name="connsiteX2" fmla="*/ 22860 w 245637"/>
              <a:gd name="connsiteY2" fmla="*/ 284796 h 406716"/>
              <a:gd name="connsiteX3" fmla="*/ 0 w 245637"/>
              <a:gd name="connsiteY3" fmla="*/ 231456 h 406716"/>
              <a:gd name="connsiteX4" fmla="*/ 22860 w 245637"/>
              <a:gd name="connsiteY4" fmla="*/ 147636 h 406716"/>
              <a:gd name="connsiteX5" fmla="*/ 68580 w 245637"/>
              <a:gd name="connsiteY5" fmla="*/ 124776 h 406716"/>
              <a:gd name="connsiteX6" fmla="*/ 91440 w 245637"/>
              <a:gd name="connsiteY6" fmla="*/ 109536 h 406716"/>
              <a:gd name="connsiteX7" fmla="*/ 152400 w 245637"/>
              <a:gd name="connsiteY7" fmla="*/ 79056 h 406716"/>
              <a:gd name="connsiteX8" fmla="*/ 182880 w 245637"/>
              <a:gd name="connsiteY8" fmla="*/ 63816 h 406716"/>
              <a:gd name="connsiteX9" fmla="*/ 236220 w 245637"/>
              <a:gd name="connsiteY9" fmla="*/ 56196 h 406716"/>
              <a:gd name="connsiteX10" fmla="*/ 198120 w 245637"/>
              <a:gd name="connsiteY10" fmla="*/ 10476 h 406716"/>
              <a:gd name="connsiteX11" fmla="*/ 167640 w 245637"/>
              <a:gd name="connsiteY11" fmla="*/ 2856 h 406716"/>
              <a:gd name="connsiteX12" fmla="*/ 190500 w 245637"/>
              <a:gd name="connsiteY12" fmla="*/ 18096 h 406716"/>
              <a:gd name="connsiteX13" fmla="*/ 220980 w 245637"/>
              <a:gd name="connsiteY13" fmla="*/ 33336 h 406716"/>
              <a:gd name="connsiteX14" fmla="*/ 236220 w 245637"/>
              <a:gd name="connsiteY14" fmla="*/ 101916 h 406716"/>
              <a:gd name="connsiteX15" fmla="*/ 213360 w 245637"/>
              <a:gd name="connsiteY15" fmla="*/ 124776 h 406716"/>
              <a:gd name="connsiteX16" fmla="*/ 182880 w 245637"/>
              <a:gd name="connsiteY16" fmla="*/ 170496 h 406716"/>
              <a:gd name="connsiteX17" fmla="*/ 190500 w 245637"/>
              <a:gd name="connsiteY17" fmla="*/ 170496 h 4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637" h="406716">
                <a:moveTo>
                  <a:pt x="106680" y="406716"/>
                </a:moveTo>
                <a:cubicBezTo>
                  <a:pt x="93980" y="381316"/>
                  <a:pt x="84668" y="353917"/>
                  <a:pt x="68580" y="330516"/>
                </a:cubicBezTo>
                <a:cubicBezTo>
                  <a:pt x="56370" y="312756"/>
                  <a:pt x="32499" y="304073"/>
                  <a:pt x="22860" y="284796"/>
                </a:cubicBezTo>
                <a:cubicBezTo>
                  <a:pt x="4028" y="247132"/>
                  <a:pt x="11212" y="265092"/>
                  <a:pt x="0" y="231456"/>
                </a:cubicBezTo>
                <a:cubicBezTo>
                  <a:pt x="7620" y="203516"/>
                  <a:pt x="7199" y="171997"/>
                  <a:pt x="22860" y="147636"/>
                </a:cubicBezTo>
                <a:cubicBezTo>
                  <a:pt x="32074" y="133303"/>
                  <a:pt x="53685" y="133051"/>
                  <a:pt x="68580" y="124776"/>
                </a:cubicBezTo>
                <a:cubicBezTo>
                  <a:pt x="76586" y="120328"/>
                  <a:pt x="83400" y="113921"/>
                  <a:pt x="91440" y="109536"/>
                </a:cubicBezTo>
                <a:cubicBezTo>
                  <a:pt x="111384" y="98657"/>
                  <a:pt x="132080" y="89216"/>
                  <a:pt x="152400" y="79056"/>
                </a:cubicBezTo>
                <a:cubicBezTo>
                  <a:pt x="162560" y="73976"/>
                  <a:pt x="171635" y="65422"/>
                  <a:pt x="182880" y="63816"/>
                </a:cubicBezTo>
                <a:lnTo>
                  <a:pt x="236220" y="56196"/>
                </a:lnTo>
                <a:cubicBezTo>
                  <a:pt x="223520" y="40956"/>
                  <a:pt x="213779" y="22655"/>
                  <a:pt x="198120" y="10476"/>
                </a:cubicBezTo>
                <a:cubicBezTo>
                  <a:pt x="189853" y="4046"/>
                  <a:pt x="175045" y="-4549"/>
                  <a:pt x="167640" y="2856"/>
                </a:cubicBezTo>
                <a:cubicBezTo>
                  <a:pt x="161164" y="9332"/>
                  <a:pt x="182549" y="13552"/>
                  <a:pt x="190500" y="18096"/>
                </a:cubicBezTo>
                <a:cubicBezTo>
                  <a:pt x="200363" y="23732"/>
                  <a:pt x="210820" y="28256"/>
                  <a:pt x="220980" y="33336"/>
                </a:cubicBezTo>
                <a:cubicBezTo>
                  <a:pt x="242688" y="62280"/>
                  <a:pt x="255430" y="63495"/>
                  <a:pt x="236220" y="101916"/>
                </a:cubicBezTo>
                <a:cubicBezTo>
                  <a:pt x="231401" y="111555"/>
                  <a:pt x="219976" y="116270"/>
                  <a:pt x="213360" y="124776"/>
                </a:cubicBezTo>
                <a:cubicBezTo>
                  <a:pt x="202115" y="139234"/>
                  <a:pt x="191071" y="154113"/>
                  <a:pt x="182880" y="170496"/>
                </a:cubicBezTo>
                <a:cubicBezTo>
                  <a:pt x="181744" y="172768"/>
                  <a:pt x="187960" y="170496"/>
                  <a:pt x="190500" y="170496"/>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TextBox 97">
            <a:extLst>
              <a:ext uri="{FF2B5EF4-FFF2-40B4-BE49-F238E27FC236}">
                <a16:creationId xmlns:a16="http://schemas.microsoft.com/office/drawing/2014/main" id="{87817327-B7C6-4D8D-AEFA-EA70B081CC53}"/>
              </a:ext>
            </a:extLst>
          </p:cNvPr>
          <p:cNvSpPr txBox="1"/>
          <p:nvPr/>
        </p:nvSpPr>
        <p:spPr>
          <a:xfrm>
            <a:off x="1696849" y="6988059"/>
            <a:ext cx="1033921" cy="584775"/>
          </a:xfrm>
          <a:prstGeom prst="rect">
            <a:avLst/>
          </a:prstGeom>
          <a:noFill/>
        </p:spPr>
        <p:txBody>
          <a:bodyPr wrap="square" rtlCol="0">
            <a:spAutoFit/>
          </a:bodyPr>
          <a:lstStyle/>
          <a:p>
            <a:pPr algn="just"/>
            <a:r>
              <a:rPr lang="en-AU" sz="800" dirty="0"/>
              <a:t>Then, carbonic acid dissociates into a bicarbonate ion and a free hydrogen ion.</a:t>
            </a:r>
          </a:p>
        </p:txBody>
      </p:sp>
      <p:sp>
        <p:nvSpPr>
          <p:cNvPr id="100" name="Freeform: Shape 99">
            <a:extLst>
              <a:ext uri="{FF2B5EF4-FFF2-40B4-BE49-F238E27FC236}">
                <a16:creationId xmlns:a16="http://schemas.microsoft.com/office/drawing/2014/main" id="{57DF743F-A26C-4AA1-A6F6-F91BA70C193C}"/>
              </a:ext>
            </a:extLst>
          </p:cNvPr>
          <p:cNvSpPr/>
          <p:nvPr/>
        </p:nvSpPr>
        <p:spPr>
          <a:xfrm>
            <a:off x="1670952" y="6783426"/>
            <a:ext cx="166722" cy="406716"/>
          </a:xfrm>
          <a:custGeom>
            <a:avLst/>
            <a:gdLst>
              <a:gd name="connsiteX0" fmla="*/ 106680 w 245637"/>
              <a:gd name="connsiteY0" fmla="*/ 406716 h 406716"/>
              <a:gd name="connsiteX1" fmla="*/ 68580 w 245637"/>
              <a:gd name="connsiteY1" fmla="*/ 330516 h 406716"/>
              <a:gd name="connsiteX2" fmla="*/ 22860 w 245637"/>
              <a:gd name="connsiteY2" fmla="*/ 284796 h 406716"/>
              <a:gd name="connsiteX3" fmla="*/ 0 w 245637"/>
              <a:gd name="connsiteY3" fmla="*/ 231456 h 406716"/>
              <a:gd name="connsiteX4" fmla="*/ 22860 w 245637"/>
              <a:gd name="connsiteY4" fmla="*/ 147636 h 406716"/>
              <a:gd name="connsiteX5" fmla="*/ 68580 w 245637"/>
              <a:gd name="connsiteY5" fmla="*/ 124776 h 406716"/>
              <a:gd name="connsiteX6" fmla="*/ 91440 w 245637"/>
              <a:gd name="connsiteY6" fmla="*/ 109536 h 406716"/>
              <a:gd name="connsiteX7" fmla="*/ 152400 w 245637"/>
              <a:gd name="connsiteY7" fmla="*/ 79056 h 406716"/>
              <a:gd name="connsiteX8" fmla="*/ 182880 w 245637"/>
              <a:gd name="connsiteY8" fmla="*/ 63816 h 406716"/>
              <a:gd name="connsiteX9" fmla="*/ 236220 w 245637"/>
              <a:gd name="connsiteY9" fmla="*/ 56196 h 406716"/>
              <a:gd name="connsiteX10" fmla="*/ 198120 w 245637"/>
              <a:gd name="connsiteY10" fmla="*/ 10476 h 406716"/>
              <a:gd name="connsiteX11" fmla="*/ 167640 w 245637"/>
              <a:gd name="connsiteY11" fmla="*/ 2856 h 406716"/>
              <a:gd name="connsiteX12" fmla="*/ 190500 w 245637"/>
              <a:gd name="connsiteY12" fmla="*/ 18096 h 406716"/>
              <a:gd name="connsiteX13" fmla="*/ 220980 w 245637"/>
              <a:gd name="connsiteY13" fmla="*/ 33336 h 406716"/>
              <a:gd name="connsiteX14" fmla="*/ 236220 w 245637"/>
              <a:gd name="connsiteY14" fmla="*/ 101916 h 406716"/>
              <a:gd name="connsiteX15" fmla="*/ 213360 w 245637"/>
              <a:gd name="connsiteY15" fmla="*/ 124776 h 406716"/>
              <a:gd name="connsiteX16" fmla="*/ 182880 w 245637"/>
              <a:gd name="connsiteY16" fmla="*/ 170496 h 406716"/>
              <a:gd name="connsiteX17" fmla="*/ 190500 w 245637"/>
              <a:gd name="connsiteY17" fmla="*/ 170496 h 4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637" h="406716">
                <a:moveTo>
                  <a:pt x="106680" y="406716"/>
                </a:moveTo>
                <a:cubicBezTo>
                  <a:pt x="93980" y="381316"/>
                  <a:pt x="84668" y="353917"/>
                  <a:pt x="68580" y="330516"/>
                </a:cubicBezTo>
                <a:cubicBezTo>
                  <a:pt x="56370" y="312756"/>
                  <a:pt x="32499" y="304073"/>
                  <a:pt x="22860" y="284796"/>
                </a:cubicBezTo>
                <a:cubicBezTo>
                  <a:pt x="4028" y="247132"/>
                  <a:pt x="11212" y="265092"/>
                  <a:pt x="0" y="231456"/>
                </a:cubicBezTo>
                <a:cubicBezTo>
                  <a:pt x="7620" y="203516"/>
                  <a:pt x="7199" y="171997"/>
                  <a:pt x="22860" y="147636"/>
                </a:cubicBezTo>
                <a:cubicBezTo>
                  <a:pt x="32074" y="133303"/>
                  <a:pt x="53685" y="133051"/>
                  <a:pt x="68580" y="124776"/>
                </a:cubicBezTo>
                <a:cubicBezTo>
                  <a:pt x="76586" y="120328"/>
                  <a:pt x="83400" y="113921"/>
                  <a:pt x="91440" y="109536"/>
                </a:cubicBezTo>
                <a:cubicBezTo>
                  <a:pt x="111384" y="98657"/>
                  <a:pt x="132080" y="89216"/>
                  <a:pt x="152400" y="79056"/>
                </a:cubicBezTo>
                <a:cubicBezTo>
                  <a:pt x="162560" y="73976"/>
                  <a:pt x="171635" y="65422"/>
                  <a:pt x="182880" y="63816"/>
                </a:cubicBezTo>
                <a:lnTo>
                  <a:pt x="236220" y="56196"/>
                </a:lnTo>
                <a:cubicBezTo>
                  <a:pt x="223520" y="40956"/>
                  <a:pt x="213779" y="22655"/>
                  <a:pt x="198120" y="10476"/>
                </a:cubicBezTo>
                <a:cubicBezTo>
                  <a:pt x="189853" y="4046"/>
                  <a:pt x="175045" y="-4549"/>
                  <a:pt x="167640" y="2856"/>
                </a:cubicBezTo>
                <a:cubicBezTo>
                  <a:pt x="161164" y="9332"/>
                  <a:pt x="182549" y="13552"/>
                  <a:pt x="190500" y="18096"/>
                </a:cubicBezTo>
                <a:cubicBezTo>
                  <a:pt x="200363" y="23732"/>
                  <a:pt x="210820" y="28256"/>
                  <a:pt x="220980" y="33336"/>
                </a:cubicBezTo>
                <a:cubicBezTo>
                  <a:pt x="242688" y="62280"/>
                  <a:pt x="255430" y="63495"/>
                  <a:pt x="236220" y="101916"/>
                </a:cubicBezTo>
                <a:cubicBezTo>
                  <a:pt x="231401" y="111555"/>
                  <a:pt x="219976" y="116270"/>
                  <a:pt x="213360" y="124776"/>
                </a:cubicBezTo>
                <a:cubicBezTo>
                  <a:pt x="202115" y="139234"/>
                  <a:pt x="191071" y="154113"/>
                  <a:pt x="182880" y="170496"/>
                </a:cubicBezTo>
                <a:cubicBezTo>
                  <a:pt x="181744" y="172768"/>
                  <a:pt x="187960" y="170496"/>
                  <a:pt x="190500" y="170496"/>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TextBox 100">
            <a:extLst>
              <a:ext uri="{FF2B5EF4-FFF2-40B4-BE49-F238E27FC236}">
                <a16:creationId xmlns:a16="http://schemas.microsoft.com/office/drawing/2014/main" id="{3AC94461-959D-46A3-BFCB-10CA79572DAD}"/>
              </a:ext>
            </a:extLst>
          </p:cNvPr>
          <p:cNvSpPr txBox="1"/>
          <p:nvPr/>
        </p:nvSpPr>
        <p:spPr>
          <a:xfrm>
            <a:off x="1395787" y="7591755"/>
            <a:ext cx="2024227" cy="461665"/>
          </a:xfrm>
          <a:prstGeom prst="rect">
            <a:avLst/>
          </a:prstGeom>
          <a:noFill/>
        </p:spPr>
        <p:txBody>
          <a:bodyPr wrap="square" rtlCol="0">
            <a:spAutoFit/>
          </a:bodyPr>
          <a:lstStyle/>
          <a:p>
            <a:pPr algn="just"/>
            <a:r>
              <a:rPr lang="en-AU" sz="800" dirty="0"/>
              <a:t>If the pH is too high (not enough free H+), the bicarbonate ion dissociates into a carbonate ion and another hydrogen ion.</a:t>
            </a:r>
          </a:p>
        </p:txBody>
      </p:sp>
      <p:sp>
        <p:nvSpPr>
          <p:cNvPr id="13" name="Freeform: Shape 12">
            <a:extLst>
              <a:ext uri="{FF2B5EF4-FFF2-40B4-BE49-F238E27FC236}">
                <a16:creationId xmlns:a16="http://schemas.microsoft.com/office/drawing/2014/main" id="{D0EB524B-F15D-4BB7-8C0D-CAD66E62C3FD}"/>
              </a:ext>
            </a:extLst>
          </p:cNvPr>
          <p:cNvSpPr/>
          <p:nvPr/>
        </p:nvSpPr>
        <p:spPr>
          <a:xfrm rot="2087048">
            <a:off x="2779684" y="7491400"/>
            <a:ext cx="119460" cy="160020"/>
          </a:xfrm>
          <a:custGeom>
            <a:avLst/>
            <a:gdLst>
              <a:gd name="connsiteX0" fmla="*/ 68665 w 119460"/>
              <a:gd name="connsiteY0" fmla="*/ 160020 h 160020"/>
              <a:gd name="connsiteX1" fmla="*/ 45805 w 119460"/>
              <a:gd name="connsiteY1" fmla="*/ 114300 h 160020"/>
              <a:gd name="connsiteX2" fmla="*/ 22945 w 119460"/>
              <a:gd name="connsiteY2" fmla="*/ 0 h 160020"/>
              <a:gd name="connsiteX3" fmla="*/ 22945 w 119460"/>
              <a:gd name="connsiteY3" fmla="*/ 7620 h 160020"/>
              <a:gd name="connsiteX4" fmla="*/ 76285 w 119460"/>
              <a:gd name="connsiteY4" fmla="*/ 15240 h 160020"/>
              <a:gd name="connsiteX5" fmla="*/ 99145 w 119460"/>
              <a:gd name="connsiteY5" fmla="*/ 22860 h 160020"/>
              <a:gd name="connsiteX6" fmla="*/ 106765 w 119460"/>
              <a:gd name="connsiteY6" fmla="*/ 45720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0" h="160020">
                <a:moveTo>
                  <a:pt x="68665" y="160020"/>
                </a:moveTo>
                <a:cubicBezTo>
                  <a:pt x="61045" y="144780"/>
                  <a:pt x="47500" y="131254"/>
                  <a:pt x="45805" y="114300"/>
                </a:cubicBezTo>
                <a:cubicBezTo>
                  <a:pt x="33578" y="-7974"/>
                  <a:pt x="94061" y="17779"/>
                  <a:pt x="22945" y="0"/>
                </a:cubicBezTo>
                <a:cubicBezTo>
                  <a:pt x="-6391" y="29336"/>
                  <a:pt x="-8881" y="28838"/>
                  <a:pt x="22945" y="7620"/>
                </a:cubicBezTo>
                <a:cubicBezTo>
                  <a:pt x="40725" y="10160"/>
                  <a:pt x="58673" y="11718"/>
                  <a:pt x="76285" y="15240"/>
                </a:cubicBezTo>
                <a:cubicBezTo>
                  <a:pt x="84161" y="16815"/>
                  <a:pt x="92873" y="17842"/>
                  <a:pt x="99145" y="22860"/>
                </a:cubicBezTo>
                <a:cubicBezTo>
                  <a:pt x="130362" y="47833"/>
                  <a:pt x="119503" y="45720"/>
                  <a:pt x="106765" y="4572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Freeform: Shape 110">
            <a:extLst>
              <a:ext uri="{FF2B5EF4-FFF2-40B4-BE49-F238E27FC236}">
                <a16:creationId xmlns:a16="http://schemas.microsoft.com/office/drawing/2014/main" id="{58EB7C59-41EC-4403-9A94-7E516E70BAE6}"/>
              </a:ext>
            </a:extLst>
          </p:cNvPr>
          <p:cNvSpPr/>
          <p:nvPr/>
        </p:nvSpPr>
        <p:spPr>
          <a:xfrm rot="12329325">
            <a:off x="5351683" y="6885778"/>
            <a:ext cx="166722" cy="406716"/>
          </a:xfrm>
          <a:custGeom>
            <a:avLst/>
            <a:gdLst>
              <a:gd name="connsiteX0" fmla="*/ 106680 w 245637"/>
              <a:gd name="connsiteY0" fmla="*/ 406716 h 406716"/>
              <a:gd name="connsiteX1" fmla="*/ 68580 w 245637"/>
              <a:gd name="connsiteY1" fmla="*/ 330516 h 406716"/>
              <a:gd name="connsiteX2" fmla="*/ 22860 w 245637"/>
              <a:gd name="connsiteY2" fmla="*/ 284796 h 406716"/>
              <a:gd name="connsiteX3" fmla="*/ 0 w 245637"/>
              <a:gd name="connsiteY3" fmla="*/ 231456 h 406716"/>
              <a:gd name="connsiteX4" fmla="*/ 22860 w 245637"/>
              <a:gd name="connsiteY4" fmla="*/ 147636 h 406716"/>
              <a:gd name="connsiteX5" fmla="*/ 68580 w 245637"/>
              <a:gd name="connsiteY5" fmla="*/ 124776 h 406716"/>
              <a:gd name="connsiteX6" fmla="*/ 91440 w 245637"/>
              <a:gd name="connsiteY6" fmla="*/ 109536 h 406716"/>
              <a:gd name="connsiteX7" fmla="*/ 152400 w 245637"/>
              <a:gd name="connsiteY7" fmla="*/ 79056 h 406716"/>
              <a:gd name="connsiteX8" fmla="*/ 182880 w 245637"/>
              <a:gd name="connsiteY8" fmla="*/ 63816 h 406716"/>
              <a:gd name="connsiteX9" fmla="*/ 236220 w 245637"/>
              <a:gd name="connsiteY9" fmla="*/ 56196 h 406716"/>
              <a:gd name="connsiteX10" fmla="*/ 198120 w 245637"/>
              <a:gd name="connsiteY10" fmla="*/ 10476 h 406716"/>
              <a:gd name="connsiteX11" fmla="*/ 167640 w 245637"/>
              <a:gd name="connsiteY11" fmla="*/ 2856 h 406716"/>
              <a:gd name="connsiteX12" fmla="*/ 190500 w 245637"/>
              <a:gd name="connsiteY12" fmla="*/ 18096 h 406716"/>
              <a:gd name="connsiteX13" fmla="*/ 220980 w 245637"/>
              <a:gd name="connsiteY13" fmla="*/ 33336 h 406716"/>
              <a:gd name="connsiteX14" fmla="*/ 236220 w 245637"/>
              <a:gd name="connsiteY14" fmla="*/ 101916 h 406716"/>
              <a:gd name="connsiteX15" fmla="*/ 213360 w 245637"/>
              <a:gd name="connsiteY15" fmla="*/ 124776 h 406716"/>
              <a:gd name="connsiteX16" fmla="*/ 182880 w 245637"/>
              <a:gd name="connsiteY16" fmla="*/ 170496 h 406716"/>
              <a:gd name="connsiteX17" fmla="*/ 190500 w 245637"/>
              <a:gd name="connsiteY17" fmla="*/ 170496 h 4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637" h="406716">
                <a:moveTo>
                  <a:pt x="106680" y="406716"/>
                </a:moveTo>
                <a:cubicBezTo>
                  <a:pt x="93980" y="381316"/>
                  <a:pt x="84668" y="353917"/>
                  <a:pt x="68580" y="330516"/>
                </a:cubicBezTo>
                <a:cubicBezTo>
                  <a:pt x="56370" y="312756"/>
                  <a:pt x="32499" y="304073"/>
                  <a:pt x="22860" y="284796"/>
                </a:cubicBezTo>
                <a:cubicBezTo>
                  <a:pt x="4028" y="247132"/>
                  <a:pt x="11212" y="265092"/>
                  <a:pt x="0" y="231456"/>
                </a:cubicBezTo>
                <a:cubicBezTo>
                  <a:pt x="7620" y="203516"/>
                  <a:pt x="7199" y="171997"/>
                  <a:pt x="22860" y="147636"/>
                </a:cubicBezTo>
                <a:cubicBezTo>
                  <a:pt x="32074" y="133303"/>
                  <a:pt x="53685" y="133051"/>
                  <a:pt x="68580" y="124776"/>
                </a:cubicBezTo>
                <a:cubicBezTo>
                  <a:pt x="76586" y="120328"/>
                  <a:pt x="83400" y="113921"/>
                  <a:pt x="91440" y="109536"/>
                </a:cubicBezTo>
                <a:cubicBezTo>
                  <a:pt x="111384" y="98657"/>
                  <a:pt x="132080" y="89216"/>
                  <a:pt x="152400" y="79056"/>
                </a:cubicBezTo>
                <a:cubicBezTo>
                  <a:pt x="162560" y="73976"/>
                  <a:pt x="171635" y="65422"/>
                  <a:pt x="182880" y="63816"/>
                </a:cubicBezTo>
                <a:lnTo>
                  <a:pt x="236220" y="56196"/>
                </a:lnTo>
                <a:cubicBezTo>
                  <a:pt x="223520" y="40956"/>
                  <a:pt x="213779" y="22655"/>
                  <a:pt x="198120" y="10476"/>
                </a:cubicBezTo>
                <a:cubicBezTo>
                  <a:pt x="189853" y="4046"/>
                  <a:pt x="175045" y="-4549"/>
                  <a:pt x="167640" y="2856"/>
                </a:cubicBezTo>
                <a:cubicBezTo>
                  <a:pt x="161164" y="9332"/>
                  <a:pt x="182549" y="13552"/>
                  <a:pt x="190500" y="18096"/>
                </a:cubicBezTo>
                <a:cubicBezTo>
                  <a:pt x="200363" y="23732"/>
                  <a:pt x="210820" y="28256"/>
                  <a:pt x="220980" y="33336"/>
                </a:cubicBezTo>
                <a:cubicBezTo>
                  <a:pt x="242688" y="62280"/>
                  <a:pt x="255430" y="63495"/>
                  <a:pt x="236220" y="101916"/>
                </a:cubicBezTo>
                <a:cubicBezTo>
                  <a:pt x="231401" y="111555"/>
                  <a:pt x="219976" y="116270"/>
                  <a:pt x="213360" y="124776"/>
                </a:cubicBezTo>
                <a:cubicBezTo>
                  <a:pt x="202115" y="139234"/>
                  <a:pt x="191071" y="154113"/>
                  <a:pt x="182880" y="170496"/>
                </a:cubicBezTo>
                <a:cubicBezTo>
                  <a:pt x="181744" y="172768"/>
                  <a:pt x="187960" y="170496"/>
                  <a:pt x="190500" y="170496"/>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D61291D6-9A2F-4B82-B5DD-71CF268D7B17}"/>
              </a:ext>
            </a:extLst>
          </p:cNvPr>
          <p:cNvSpPr/>
          <p:nvPr/>
        </p:nvSpPr>
        <p:spPr>
          <a:xfrm>
            <a:off x="1401222" y="724936"/>
            <a:ext cx="3429000" cy="246221"/>
          </a:xfrm>
          <a:prstGeom prst="rect">
            <a:avLst/>
          </a:prstGeom>
        </p:spPr>
        <p:txBody>
          <a:bodyPr>
            <a:spAutoFit/>
          </a:bodyPr>
          <a:lstStyle/>
          <a:p>
            <a:r>
              <a:rPr lang="en-AU" sz="1000" i="1" dirty="0">
                <a:latin typeface="Arial Narrow" panose="020B0606020202030204" pitchFamily="34" charset="0"/>
              </a:rPr>
              <a:t>Note: </a:t>
            </a:r>
            <a:r>
              <a:rPr lang="en-AU" sz="1000" dirty="0">
                <a:latin typeface="Arial Narrow" panose="020B0606020202030204" pitchFamily="34" charset="0"/>
              </a:rPr>
              <a:t>a rise in salinity decreases the solubility of gases</a:t>
            </a:r>
            <a:r>
              <a:rPr lang="en-AU" sz="1000" baseline="30000" dirty="0">
                <a:latin typeface="Arial Narrow" panose="020B0606020202030204" pitchFamily="34" charset="0"/>
              </a:rPr>
              <a:t>[2]</a:t>
            </a:r>
            <a:r>
              <a:rPr lang="en-AU" sz="1000" dirty="0">
                <a:latin typeface="Arial Narrow" panose="020B0606020202030204" pitchFamily="34" charset="0"/>
              </a:rPr>
              <a:t>.</a:t>
            </a:r>
            <a:endParaRPr lang="en-AU" sz="1000" dirty="0"/>
          </a:p>
        </p:txBody>
      </p:sp>
      <p:sp>
        <p:nvSpPr>
          <p:cNvPr id="20" name="Rectangle 19">
            <a:extLst>
              <a:ext uri="{FF2B5EF4-FFF2-40B4-BE49-F238E27FC236}">
                <a16:creationId xmlns:a16="http://schemas.microsoft.com/office/drawing/2014/main" id="{DB2FE85A-0C90-436B-8D1D-7A49C3182340}"/>
              </a:ext>
            </a:extLst>
          </p:cNvPr>
          <p:cNvSpPr/>
          <p:nvPr/>
        </p:nvSpPr>
        <p:spPr>
          <a:xfrm>
            <a:off x="512856" y="1047203"/>
            <a:ext cx="6011674" cy="276999"/>
          </a:xfrm>
          <a:prstGeom prst="rect">
            <a:avLst/>
          </a:prstGeom>
        </p:spPr>
        <p:txBody>
          <a:bodyPr wrap="square">
            <a:spAutoFit/>
          </a:bodyPr>
          <a:lstStyle/>
          <a:p>
            <a:r>
              <a:rPr lang="en-AU" sz="1200" b="1" dirty="0">
                <a:solidFill>
                  <a:schemeClr val="bg1"/>
                </a:solidFill>
                <a:latin typeface="Arial Narrow" panose="020B0606020202030204" pitchFamily="34" charset="0"/>
              </a:rPr>
              <a:t>Activity: Use a straw to blow into a beaker of water. Use a pH probe</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to watch the pH go down!</a:t>
            </a:r>
          </a:p>
        </p:txBody>
      </p:sp>
      <p:sp>
        <p:nvSpPr>
          <p:cNvPr id="102" name="Rectangle 101">
            <a:extLst>
              <a:ext uri="{FF2B5EF4-FFF2-40B4-BE49-F238E27FC236}">
                <a16:creationId xmlns:a16="http://schemas.microsoft.com/office/drawing/2014/main" id="{FB96EAD9-BAFF-402A-A4DA-E17D79EDD27D}"/>
              </a:ext>
            </a:extLst>
          </p:cNvPr>
          <p:cNvSpPr/>
          <p:nvPr/>
        </p:nvSpPr>
        <p:spPr>
          <a:xfrm>
            <a:off x="526580" y="4053126"/>
            <a:ext cx="5860437" cy="318187"/>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sp>
        <p:nvSpPr>
          <p:cNvPr id="108" name="Rectangle 107">
            <a:extLst>
              <a:ext uri="{FF2B5EF4-FFF2-40B4-BE49-F238E27FC236}">
                <a16:creationId xmlns:a16="http://schemas.microsoft.com/office/drawing/2014/main" id="{F56A8C60-E6C6-4989-9580-951F998B651C}"/>
              </a:ext>
            </a:extLst>
          </p:cNvPr>
          <p:cNvSpPr/>
          <p:nvPr/>
        </p:nvSpPr>
        <p:spPr>
          <a:xfrm>
            <a:off x="510151" y="4070383"/>
            <a:ext cx="3906384" cy="276999"/>
          </a:xfrm>
          <a:prstGeom prst="rect">
            <a:avLst/>
          </a:prstGeom>
        </p:spPr>
        <p:txBody>
          <a:bodyPr wrap="square">
            <a:spAutoFit/>
          </a:bodyPr>
          <a:lstStyle/>
          <a:p>
            <a:r>
              <a:rPr lang="en-AU" sz="1200" b="1" dirty="0">
                <a:solidFill>
                  <a:schemeClr val="bg1"/>
                </a:solidFill>
                <a:latin typeface="Arial Narrow" panose="020B0606020202030204" pitchFamily="34" charset="0"/>
              </a:rPr>
              <a:t>Activity: Fill in the blanks (white boxes).</a:t>
            </a:r>
          </a:p>
        </p:txBody>
      </p:sp>
      <p:sp>
        <p:nvSpPr>
          <p:cNvPr id="21" name="TextBox 20">
            <a:extLst>
              <a:ext uri="{FF2B5EF4-FFF2-40B4-BE49-F238E27FC236}">
                <a16:creationId xmlns:a16="http://schemas.microsoft.com/office/drawing/2014/main" id="{24806F37-2516-46CA-9540-0E2392F41A11}"/>
              </a:ext>
            </a:extLst>
          </p:cNvPr>
          <p:cNvSpPr txBox="1"/>
          <p:nvPr/>
        </p:nvSpPr>
        <p:spPr>
          <a:xfrm>
            <a:off x="5827405" y="2686457"/>
            <a:ext cx="659739" cy="415498"/>
          </a:xfrm>
          <a:prstGeom prst="rect">
            <a:avLst/>
          </a:prstGeom>
          <a:noFill/>
        </p:spPr>
        <p:txBody>
          <a:bodyPr wrap="square" rtlCol="0">
            <a:spAutoFit/>
          </a:bodyPr>
          <a:lstStyle/>
          <a:p>
            <a:pPr algn="ctr"/>
            <a:r>
              <a:rPr lang="en-AU" sz="1050" b="1" dirty="0">
                <a:latin typeface="Arial Narrow" panose="020B0606020202030204" pitchFamily="34" charset="0"/>
              </a:rPr>
              <a:t>Discuss why</a:t>
            </a:r>
          </a:p>
        </p:txBody>
      </p:sp>
      <p:cxnSp>
        <p:nvCxnSpPr>
          <p:cNvPr id="104" name="Straight Connector 103">
            <a:extLst>
              <a:ext uri="{FF2B5EF4-FFF2-40B4-BE49-F238E27FC236}">
                <a16:creationId xmlns:a16="http://schemas.microsoft.com/office/drawing/2014/main" id="{C6C652C2-9119-4999-872D-BED1E9000620}"/>
              </a:ext>
            </a:extLst>
          </p:cNvPr>
          <p:cNvCxnSpPr/>
          <p:nvPr/>
        </p:nvCxnSpPr>
        <p:spPr>
          <a:xfrm flipH="1">
            <a:off x="546532" y="312148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EB472635-6343-414B-B180-B6E6717F52E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09" name="Oval 108">
            <a:extLst>
              <a:ext uri="{FF2B5EF4-FFF2-40B4-BE49-F238E27FC236}">
                <a16:creationId xmlns:a16="http://schemas.microsoft.com/office/drawing/2014/main" id="{C450AC66-B633-4F36-BE12-18189E257F0E}"/>
              </a:ext>
            </a:extLst>
          </p:cNvPr>
          <p:cNvSpPr/>
          <p:nvPr/>
        </p:nvSpPr>
        <p:spPr>
          <a:xfrm>
            <a:off x="5285335" y="436456"/>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0" name="TextBox 129">
            <a:extLst>
              <a:ext uri="{FF2B5EF4-FFF2-40B4-BE49-F238E27FC236}">
                <a16:creationId xmlns:a16="http://schemas.microsoft.com/office/drawing/2014/main" id="{A0B184FC-B2E5-47D7-82FE-4D33C4F9352F}"/>
              </a:ext>
            </a:extLst>
          </p:cNvPr>
          <p:cNvSpPr txBox="1"/>
          <p:nvPr/>
        </p:nvSpPr>
        <p:spPr>
          <a:xfrm>
            <a:off x="5202118" y="41865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T109</a:t>
            </a:r>
          </a:p>
        </p:txBody>
      </p:sp>
      <p:sp>
        <p:nvSpPr>
          <p:cNvPr id="131" name="TextBox 130">
            <a:extLst>
              <a:ext uri="{FF2B5EF4-FFF2-40B4-BE49-F238E27FC236}">
                <a16:creationId xmlns:a16="http://schemas.microsoft.com/office/drawing/2014/main" id="{6DD3A960-07BD-44DC-A81E-E89701E1F8E7}"/>
              </a:ext>
            </a:extLst>
          </p:cNvPr>
          <p:cNvSpPr txBox="1"/>
          <p:nvPr/>
        </p:nvSpPr>
        <p:spPr>
          <a:xfrm>
            <a:off x="4865374" y="6225806"/>
            <a:ext cx="1591353" cy="707886"/>
          </a:xfrm>
          <a:prstGeom prst="rect">
            <a:avLst/>
          </a:prstGeom>
          <a:noFill/>
        </p:spPr>
        <p:txBody>
          <a:bodyPr wrap="square" rtlCol="0">
            <a:spAutoFit/>
          </a:bodyPr>
          <a:lstStyle/>
          <a:p>
            <a:r>
              <a:rPr lang="en-AU" sz="800" dirty="0"/>
              <a:t>If the pH is too low, and there are too many H+ ions, the carbonate ions ‘scoop’ up the H+ ions to make more bicarbonate ions </a:t>
            </a:r>
            <a:br>
              <a:rPr lang="en-AU" sz="800" dirty="0"/>
            </a:br>
            <a:r>
              <a:rPr lang="en-AU" sz="800" dirty="0"/>
              <a:t>(white arrow points left). </a:t>
            </a:r>
          </a:p>
        </p:txBody>
      </p:sp>
    </p:spTree>
    <p:extLst>
      <p:ext uri="{BB962C8B-B14F-4D97-AF65-F5344CB8AC3E}">
        <p14:creationId xmlns:p14="http://schemas.microsoft.com/office/powerpoint/2010/main" val="3160434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13103" y="129562"/>
            <a:ext cx="3960440" cy="1015663"/>
          </a:xfrm>
          <a:prstGeom prst="rect">
            <a:avLst/>
          </a:prstGeom>
          <a:noFill/>
        </p:spPr>
        <p:txBody>
          <a:bodyPr wrap="square" rtlCol="0">
            <a:spAutoFit/>
          </a:bodyPr>
          <a:lstStyle/>
          <a:p>
            <a:r>
              <a:rPr lang="en-US" b="1" dirty="0">
                <a:latin typeface="Arial Narrow" pitchFamily="34" charset="0"/>
              </a:rPr>
              <a:t>Race Against Time – </a:t>
            </a:r>
            <a:r>
              <a:rPr lang="en-AU" sz="1200" dirty="0">
                <a:latin typeface="Arial Narrow" panose="020B0606020202030204" pitchFamily="34" charset="0"/>
              </a:rPr>
              <a:t>Explain that the carbonate system is linked to geological processes and operates over geological timescales</a:t>
            </a:r>
          </a:p>
          <a:p>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100</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3" y="8805118"/>
            <a:ext cx="34719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Ocean Equilibria                        </a:t>
            </a:r>
            <a:endParaRPr lang="en-AU" sz="1100" b="1" dirty="0">
              <a:latin typeface="Arial Narrow" pitchFamily="34" charset="0"/>
            </a:endParaRPr>
          </a:p>
        </p:txBody>
      </p:sp>
      <p:sp>
        <p:nvSpPr>
          <p:cNvPr id="14" name="Rectangle 13"/>
          <p:cNvSpPr/>
          <p:nvPr/>
        </p:nvSpPr>
        <p:spPr>
          <a:xfrm>
            <a:off x="437697" y="8490442"/>
            <a:ext cx="5979186" cy="337015"/>
          </a:xfrm>
          <a:prstGeom prst="rect">
            <a:avLst/>
          </a:prstGeom>
        </p:spPr>
        <p:txBody>
          <a:bodyPr wrap="square">
            <a:spAutoFit/>
          </a:bodyPr>
          <a:lstStyle/>
          <a:p>
            <a:r>
              <a:rPr lang="en-AU" sz="530" baseline="30000" dirty="0">
                <a:latin typeface="Arial Narrow" panose="020B0606020202030204" pitchFamily="34" charset="0"/>
              </a:rPr>
              <a:t>[1] </a:t>
            </a:r>
            <a:r>
              <a:rPr lang="en-AU" sz="530" dirty="0">
                <a:latin typeface="Arial Narrow" panose="020B0606020202030204" pitchFamily="34" charset="0"/>
              </a:rPr>
              <a:t>Republished with permission of Annual Reviews, Inc., from: </a:t>
            </a:r>
            <a:r>
              <a:rPr lang="en-US" sz="530" dirty="0">
                <a:latin typeface="Arial Narrow" panose="020B0606020202030204" pitchFamily="34" charset="0"/>
              </a:rPr>
              <a:t>History of seawater carbonate chemistry, atmospheric CO</a:t>
            </a:r>
            <a:r>
              <a:rPr lang="en-US" sz="400" dirty="0">
                <a:latin typeface="Arial Narrow" panose="020B0606020202030204" pitchFamily="34" charset="0"/>
              </a:rPr>
              <a:t>2</a:t>
            </a:r>
            <a:r>
              <a:rPr lang="en-US" sz="530" dirty="0">
                <a:latin typeface="Arial Narrow" panose="020B0606020202030204" pitchFamily="34" charset="0"/>
              </a:rPr>
              <a:t> and ocean acidification, </a:t>
            </a:r>
            <a:r>
              <a:rPr lang="en-AU" sz="530" dirty="0" err="1">
                <a:latin typeface="Arial Narrow" panose="020B0606020202030204" pitchFamily="34" charset="0"/>
              </a:rPr>
              <a:t>Zeebe</a:t>
            </a:r>
            <a:r>
              <a:rPr lang="en-AU" sz="530" dirty="0">
                <a:latin typeface="Arial Narrow" panose="020B0606020202030204" pitchFamily="34" charset="0"/>
              </a:rPr>
              <a:t>, R., 40:141-65, 2012; permission conveyed through Copyright Clearance </a:t>
            </a:r>
            <a:r>
              <a:rPr lang="en-AU" sz="530" dirty="0" err="1">
                <a:latin typeface="Arial Narrow" panose="020B0606020202030204" pitchFamily="34" charset="0"/>
              </a:rPr>
              <a:t>Center</a:t>
            </a:r>
            <a:r>
              <a:rPr lang="en-AU" sz="530" dirty="0">
                <a:latin typeface="Arial Narrow" panose="020B0606020202030204" pitchFamily="34" charset="0"/>
              </a:rPr>
              <a:t>, Inc. </a:t>
            </a:r>
          </a:p>
          <a:p>
            <a:r>
              <a:rPr lang="en-AU" sz="530" baseline="30000" dirty="0">
                <a:latin typeface="Arial Narrow" panose="020B0606020202030204" pitchFamily="34" charset="0"/>
              </a:rPr>
              <a:t>[2] </a:t>
            </a:r>
            <a:r>
              <a:rPr lang="en-US" sz="530" dirty="0">
                <a:latin typeface="Arial Narrow" panose="020B0606020202030204" pitchFamily="34" charset="0"/>
              </a:rPr>
              <a:t>Raymond, P. A. and Hamilton, S. K. (2018). Anthropogenic influences on riverine fluxes of dissolved inorganic carbons to the oceans. </a:t>
            </a:r>
            <a:r>
              <a:rPr lang="en-US" sz="530" i="1" dirty="0">
                <a:latin typeface="Arial Narrow" panose="020B0606020202030204" pitchFamily="34" charset="0"/>
              </a:rPr>
              <a:t>Limnology and Oceanography Letters 3: 143-155. DOI: 10.1002/lol2.10069</a:t>
            </a:r>
          </a:p>
          <a:p>
            <a:r>
              <a:rPr lang="en-US" sz="530" baseline="30000" dirty="0">
                <a:latin typeface="Arial Narrow" panose="020B0606020202030204" pitchFamily="34" charset="0"/>
              </a:rPr>
              <a:t>{3] </a:t>
            </a:r>
            <a:r>
              <a:rPr lang="en-US" sz="530" dirty="0">
                <a:latin typeface="Arial Narrow" panose="020B0606020202030204" pitchFamily="34" charset="0"/>
              </a:rPr>
              <a:t>Brannen, P. (2017). </a:t>
            </a:r>
            <a:r>
              <a:rPr lang="en-US" sz="530" i="1" dirty="0">
                <a:latin typeface="Arial Narrow" panose="020B0606020202030204" pitchFamily="34" charset="0"/>
              </a:rPr>
              <a:t>The Ends of the World</a:t>
            </a:r>
            <a:r>
              <a:rPr lang="en-US" sz="530" dirty="0">
                <a:latin typeface="Arial Narrow" panose="020B0606020202030204" pitchFamily="34" charset="0"/>
              </a:rPr>
              <a:t>. </a:t>
            </a:r>
            <a:r>
              <a:rPr lang="en-US" sz="530" dirty="0" err="1">
                <a:latin typeface="Arial Narrow" panose="020B0606020202030204" pitchFamily="34" charset="0"/>
              </a:rPr>
              <a:t>Oneworld</a:t>
            </a:r>
            <a:r>
              <a:rPr lang="en-US" sz="530" dirty="0">
                <a:latin typeface="Arial Narrow" panose="020B0606020202030204" pitchFamily="34" charset="0"/>
              </a:rPr>
              <a:t> Publications. London. England. Page 132</a:t>
            </a:r>
            <a:endParaRPr lang="en-AU" sz="530" baseline="30000" dirty="0">
              <a:latin typeface="Arial Narrow" panose="020B0606020202030204" pitchFamily="34" charset="0"/>
            </a:endParaRPr>
          </a:p>
        </p:txBody>
      </p:sp>
      <p:pic>
        <p:nvPicPr>
          <p:cNvPr id="1026" name="Picture 2" descr="https://upload.wikimedia.org/wikipedia/commons/thumb/9/93/Carbonate_system_of_seawater.svg/1920px-Carbonate_system_of_seawater.svg.png">
            <a:extLst>
              <a:ext uri="{FF2B5EF4-FFF2-40B4-BE49-F238E27FC236}">
                <a16:creationId xmlns:a16="http://schemas.microsoft.com/office/drawing/2014/main" id="{629CA965-7235-4BBD-A377-6B0FAC813F7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524528" y="6019537"/>
            <a:ext cx="2952328" cy="1826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4AB19D-7447-456F-99AC-AFF401E1F12C}"/>
              </a:ext>
            </a:extLst>
          </p:cNvPr>
          <p:cNvSpPr/>
          <p:nvPr/>
        </p:nvSpPr>
        <p:spPr>
          <a:xfrm>
            <a:off x="3700532" y="7792448"/>
            <a:ext cx="2871852" cy="338554"/>
          </a:xfrm>
          <a:prstGeom prst="rect">
            <a:avLst/>
          </a:prstGeom>
        </p:spPr>
        <p:txBody>
          <a:bodyPr wrap="square">
            <a:spAutoFit/>
          </a:bodyPr>
          <a:lstStyle/>
          <a:p>
            <a:r>
              <a:rPr lang="en-AU" sz="800" b="1" dirty="0">
                <a:latin typeface="Arial Narrow" panose="020B0606020202030204" pitchFamily="34" charset="0"/>
              </a:rPr>
              <a:t>Figure 2: Bjerrum Plot - ratios of Dissolved Inorganic Carbon (DIC) for various pH values. </a:t>
            </a:r>
            <a:r>
              <a:rPr lang="en-US" sz="600" dirty="0">
                <a:latin typeface="Arial Narrow" panose="020B0606020202030204" pitchFamily="34" charset="0"/>
              </a:rPr>
              <a:t>Source: </a:t>
            </a:r>
            <a:r>
              <a:rPr lang="en-US" sz="600" dirty="0" err="1">
                <a:latin typeface="Arial Narrow" panose="020B0606020202030204" pitchFamily="34" charset="0"/>
              </a:rPr>
              <a:t>Wikapedia</a:t>
            </a:r>
            <a:r>
              <a:rPr lang="en-US" sz="600" dirty="0">
                <a:latin typeface="Arial Narrow" panose="020B0606020202030204" pitchFamily="34" charset="0"/>
              </a:rPr>
              <a:t> at: https://en.wikipedia.org/wiki/Bjerrum_plot</a:t>
            </a:r>
            <a:endParaRPr lang="en-AU" sz="600" baseline="30000" dirty="0">
              <a:latin typeface="Arial Narrow" panose="020B0606020202030204" pitchFamily="34" charset="0"/>
            </a:endParaRPr>
          </a:p>
        </p:txBody>
      </p:sp>
      <p:sp>
        <p:nvSpPr>
          <p:cNvPr id="25" name="Rectangle 24">
            <a:extLst>
              <a:ext uri="{FF2B5EF4-FFF2-40B4-BE49-F238E27FC236}">
                <a16:creationId xmlns:a16="http://schemas.microsoft.com/office/drawing/2014/main" id="{B0203A60-9458-4E9D-A661-62BDC23772D6}"/>
              </a:ext>
            </a:extLst>
          </p:cNvPr>
          <p:cNvSpPr/>
          <p:nvPr/>
        </p:nvSpPr>
        <p:spPr>
          <a:xfrm>
            <a:off x="508863" y="8133197"/>
            <a:ext cx="5910785" cy="34492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form of DIC dominates the ratio of concentration at pH 8.2?  Ans. </a:t>
            </a:r>
          </a:p>
        </p:txBody>
      </p:sp>
      <p:sp>
        <p:nvSpPr>
          <p:cNvPr id="28" name="Rectangle 27">
            <a:extLst>
              <a:ext uri="{FF2B5EF4-FFF2-40B4-BE49-F238E27FC236}">
                <a16:creationId xmlns:a16="http://schemas.microsoft.com/office/drawing/2014/main" id="{080C8054-DCAA-447B-8D06-F125036329B8}"/>
              </a:ext>
            </a:extLst>
          </p:cNvPr>
          <p:cNvSpPr/>
          <p:nvPr/>
        </p:nvSpPr>
        <p:spPr>
          <a:xfrm>
            <a:off x="5081739" y="8181243"/>
            <a:ext cx="1298637" cy="23140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DA0F55F0-054A-40E7-BFBD-8A2A10F8D221}"/>
              </a:ext>
            </a:extLst>
          </p:cNvPr>
          <p:cNvSpPr txBox="1"/>
          <p:nvPr/>
        </p:nvSpPr>
        <p:spPr>
          <a:xfrm>
            <a:off x="5482985" y="8172199"/>
            <a:ext cx="758820" cy="261610"/>
          </a:xfrm>
          <a:prstGeom prst="rect">
            <a:avLst/>
          </a:prstGeom>
          <a:noFill/>
        </p:spPr>
        <p:txBody>
          <a:bodyPr wrap="square" rtlCol="0">
            <a:spAutoFit/>
          </a:bodyPr>
          <a:lstStyle/>
          <a:p>
            <a:r>
              <a:rPr lang="en-AU" sz="1100" dirty="0">
                <a:solidFill>
                  <a:schemeClr val="tx1">
                    <a:lumMod val="65000"/>
                    <a:lumOff val="35000"/>
                  </a:schemeClr>
                </a:solidFill>
                <a:latin typeface="Comic Sans MS" panose="030F0702030302020204" pitchFamily="66" charset="0"/>
              </a:rPr>
              <a:t>HCO</a:t>
            </a:r>
            <a:r>
              <a:rPr lang="en-AU" sz="900" dirty="0">
                <a:solidFill>
                  <a:schemeClr val="tx1">
                    <a:lumMod val="65000"/>
                    <a:lumOff val="35000"/>
                  </a:schemeClr>
                </a:solidFill>
                <a:latin typeface="Comic Sans MS" panose="030F0702030302020204" pitchFamily="66" charset="0"/>
              </a:rPr>
              <a:t>3</a:t>
            </a:r>
            <a:r>
              <a:rPr lang="en-AU" sz="1100" baseline="30000" dirty="0">
                <a:solidFill>
                  <a:schemeClr val="tx1">
                    <a:lumMod val="65000"/>
                    <a:lumOff val="35000"/>
                  </a:schemeClr>
                </a:solidFill>
                <a:latin typeface="Comic Sans MS" panose="030F0702030302020204" pitchFamily="66" charset="0"/>
              </a:rPr>
              <a:t>-</a:t>
            </a:r>
          </a:p>
        </p:txBody>
      </p:sp>
      <p:sp>
        <p:nvSpPr>
          <p:cNvPr id="31" name="TextBox 30">
            <a:extLst>
              <a:ext uri="{FF2B5EF4-FFF2-40B4-BE49-F238E27FC236}">
                <a16:creationId xmlns:a16="http://schemas.microsoft.com/office/drawing/2014/main" id="{FAACE054-D662-456E-A778-6190DF71E8B2}"/>
              </a:ext>
            </a:extLst>
          </p:cNvPr>
          <p:cNvSpPr txBox="1"/>
          <p:nvPr/>
        </p:nvSpPr>
        <p:spPr>
          <a:xfrm>
            <a:off x="453354" y="965170"/>
            <a:ext cx="6151200" cy="1631216"/>
          </a:xfrm>
          <a:prstGeom prst="rect">
            <a:avLst/>
          </a:prstGeom>
          <a:noFill/>
        </p:spPr>
        <p:txBody>
          <a:bodyPr wrap="square" rtlCol="0">
            <a:spAutoFit/>
          </a:bodyPr>
          <a:lstStyle/>
          <a:p>
            <a:r>
              <a:rPr lang="en-AU" sz="1600" b="1" dirty="0">
                <a:latin typeface="Arial Narrow" panose="020B0606020202030204" pitchFamily="34" charset="0"/>
              </a:rPr>
              <a:t>Buffer capacity overwhelmed</a:t>
            </a:r>
          </a:p>
          <a:p>
            <a:r>
              <a:rPr lang="en-AU" sz="1200" dirty="0">
                <a:latin typeface="Arial Narrow" panose="020B0606020202030204" pitchFamily="34" charset="0"/>
              </a:rPr>
              <a:t>Ocean carbonate chemistry throughout the Holocene (and before industrialisation) was extremely stable. Atmospheric CO</a:t>
            </a:r>
            <a:r>
              <a:rPr lang="en-AU" sz="900" dirty="0">
                <a:latin typeface="Arial Narrow" panose="020B0606020202030204" pitchFamily="34" charset="0"/>
              </a:rPr>
              <a:t>2</a:t>
            </a:r>
            <a:r>
              <a:rPr lang="en-AU" sz="1200" dirty="0">
                <a:latin typeface="Arial Narrow" panose="020B0606020202030204" pitchFamily="34" charset="0"/>
              </a:rPr>
              <a:t> levels did not change much, and nor did ocean pH (remaining at 8.2)</a:t>
            </a:r>
            <a:r>
              <a:rPr lang="en-AU" sz="1200" baseline="30000" dirty="0">
                <a:latin typeface="Arial Narrow" panose="020B0606020202030204" pitchFamily="34" charset="0"/>
              </a:rPr>
              <a:t>[1].</a:t>
            </a:r>
            <a:r>
              <a:rPr lang="en-AU" sz="1200" dirty="0">
                <a:latin typeface="Arial Narrow" panose="020B0606020202030204" pitchFamily="34" charset="0"/>
              </a:rPr>
              <a:t> But all that has changed now. The ocean is struggling to cope with the large amounts of CO</a:t>
            </a:r>
            <a:r>
              <a:rPr lang="en-AU" sz="900" dirty="0">
                <a:latin typeface="Arial Narrow" panose="020B0606020202030204" pitchFamily="34" charset="0"/>
              </a:rPr>
              <a:t>2</a:t>
            </a:r>
            <a:r>
              <a:rPr lang="en-AU" sz="1200" dirty="0">
                <a:latin typeface="Arial Narrow" panose="020B0606020202030204" pitchFamily="34" charset="0"/>
              </a:rPr>
              <a:t> that have been released to the atmosphere over a geologically short period of time. Geological processes, that are part of the carbon cycle and act as a neutralising process (i.e. chemical weathering*) operate over geological timescales and can </a:t>
            </a:r>
            <a:r>
              <a:rPr lang="en-AU" sz="1200" i="1" dirty="0">
                <a:latin typeface="Arial Narrow" panose="020B0606020202030204" pitchFamily="34" charset="0"/>
              </a:rPr>
              <a:t>not </a:t>
            </a:r>
            <a:r>
              <a:rPr lang="en-AU" sz="1200" dirty="0">
                <a:latin typeface="Arial Narrow" panose="020B0606020202030204" pitchFamily="34" charset="0"/>
              </a:rPr>
              <a:t>keep up with the </a:t>
            </a:r>
            <a:r>
              <a:rPr lang="en-AU" sz="1200" i="1" dirty="0">
                <a:latin typeface="Arial Narrow" panose="020B0606020202030204" pitchFamily="34" charset="0"/>
              </a:rPr>
              <a:t>rate </a:t>
            </a:r>
            <a:r>
              <a:rPr lang="en-AU" sz="1200" dirty="0">
                <a:latin typeface="Arial Narrow" panose="020B0606020202030204" pitchFamily="34" charset="0"/>
              </a:rPr>
              <a:t>of CO</a:t>
            </a:r>
            <a:r>
              <a:rPr lang="en-AU" sz="900" dirty="0">
                <a:latin typeface="Arial Narrow" panose="020B0606020202030204" pitchFamily="34" charset="0"/>
              </a:rPr>
              <a:t>2</a:t>
            </a:r>
            <a:r>
              <a:rPr lang="en-AU" sz="1200" dirty="0">
                <a:latin typeface="Arial Narrow" panose="020B0606020202030204" pitchFamily="34" charset="0"/>
              </a:rPr>
              <a:t> being released into the atmosphere and absorbed by the ocean</a:t>
            </a:r>
            <a:r>
              <a:rPr lang="en-AU" sz="1200" baseline="30000" dirty="0">
                <a:latin typeface="Arial Narrow" panose="020B0606020202030204" pitchFamily="34" charset="0"/>
              </a:rPr>
              <a:t>[2]</a:t>
            </a:r>
            <a:r>
              <a:rPr lang="en-AU" sz="1200" dirty="0">
                <a:latin typeface="Arial Narrow" panose="020B0606020202030204" pitchFamily="34" charset="0"/>
              </a:rPr>
              <a:t>. </a:t>
            </a:r>
            <a:br>
              <a:rPr lang="en-AU" sz="1200" dirty="0">
                <a:latin typeface="Arial Narrow" panose="020B0606020202030204" pitchFamily="34" charset="0"/>
              </a:rPr>
            </a:br>
            <a:r>
              <a:rPr lang="en-AU" sz="1200" dirty="0">
                <a:latin typeface="Arial Narrow" panose="020B0606020202030204" pitchFamily="34" charset="0"/>
              </a:rPr>
              <a:t>As a result, for the first time in thousands of years, the pH has declined, from 8.2 to 8.1 (~30% more H</a:t>
            </a:r>
            <a:r>
              <a:rPr lang="en-AU" sz="1200" baseline="30000" dirty="0">
                <a:latin typeface="Arial Narrow" panose="020B0606020202030204" pitchFamily="34" charset="0"/>
              </a:rPr>
              <a:t>+</a:t>
            </a:r>
            <a:r>
              <a:rPr lang="en-AU" sz="1200" dirty="0">
                <a:latin typeface="Arial Narrow" panose="020B0606020202030204" pitchFamily="34" charset="0"/>
              </a:rPr>
              <a:t>)</a:t>
            </a:r>
            <a:r>
              <a:rPr lang="en-AU" sz="1200" baseline="30000" dirty="0">
                <a:latin typeface="Arial Narrow" panose="020B0606020202030204" pitchFamily="34" charset="0"/>
              </a:rPr>
              <a:t>[1]</a:t>
            </a:r>
            <a:r>
              <a:rPr lang="en-AU" sz="1200" dirty="0">
                <a:latin typeface="Arial Narrow" panose="020B0606020202030204" pitchFamily="34" charset="0"/>
              </a:rPr>
              <a:t>. </a:t>
            </a:r>
          </a:p>
        </p:txBody>
      </p:sp>
      <p:pic>
        <p:nvPicPr>
          <p:cNvPr id="32" name="Picture 31">
            <a:extLst>
              <a:ext uri="{FF2B5EF4-FFF2-40B4-BE49-F238E27FC236}">
                <a16:creationId xmlns:a16="http://schemas.microsoft.com/office/drawing/2014/main" id="{EF54C65B-81E3-4A0D-98DC-2155063C63F5}"/>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0"/>
                    </a14:imgEffect>
                  </a14:imgLayer>
                </a14:imgProps>
              </a:ext>
            </a:extLst>
          </a:blip>
          <a:srcRect t="63850" b="3291"/>
          <a:stretch/>
        </p:blipFill>
        <p:spPr>
          <a:xfrm>
            <a:off x="481941" y="3199735"/>
            <a:ext cx="3684192" cy="978315"/>
          </a:xfrm>
          <a:prstGeom prst="rect">
            <a:avLst/>
          </a:prstGeom>
        </p:spPr>
      </p:pic>
      <p:cxnSp>
        <p:nvCxnSpPr>
          <p:cNvPr id="34" name="Straight Connector 33">
            <a:extLst>
              <a:ext uri="{FF2B5EF4-FFF2-40B4-BE49-F238E27FC236}">
                <a16:creationId xmlns:a16="http://schemas.microsoft.com/office/drawing/2014/main" id="{9E71C3E1-4FCA-4668-940D-A336F7E10770}"/>
              </a:ext>
            </a:extLst>
          </p:cNvPr>
          <p:cNvCxnSpPr>
            <a:cxnSpLocks/>
          </p:cNvCxnSpPr>
          <p:nvPr/>
        </p:nvCxnSpPr>
        <p:spPr>
          <a:xfrm flipH="1">
            <a:off x="509353" y="5967044"/>
            <a:ext cx="58888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11FE770-F9F0-4720-B514-65C9146A008F}"/>
              </a:ext>
            </a:extLst>
          </p:cNvPr>
          <p:cNvSpPr txBox="1"/>
          <p:nvPr/>
        </p:nvSpPr>
        <p:spPr>
          <a:xfrm>
            <a:off x="467274" y="4166738"/>
            <a:ext cx="3888402" cy="292388"/>
          </a:xfrm>
          <a:prstGeom prst="rect">
            <a:avLst/>
          </a:prstGeom>
          <a:noFill/>
        </p:spPr>
        <p:txBody>
          <a:bodyPr wrap="square" rtlCol="0">
            <a:spAutoFit/>
          </a:bodyPr>
          <a:lstStyle/>
          <a:p>
            <a:r>
              <a:rPr lang="en-AU" sz="650" b="1" dirty="0">
                <a:latin typeface="Arial Narrow" panose="020B0606020202030204" pitchFamily="34" charset="0"/>
              </a:rPr>
              <a:t>Figure 1: Holocene versus Anthropocene. Results of modelling surface-ocean pH using reconstructed and future pH for 5000 </a:t>
            </a:r>
            <a:r>
              <a:rPr lang="en-AU" sz="650" b="1" dirty="0" err="1">
                <a:latin typeface="Arial Narrow" panose="020B0606020202030204" pitchFamily="34" charset="0"/>
              </a:rPr>
              <a:t>PgC</a:t>
            </a:r>
            <a:r>
              <a:rPr lang="en-AU" sz="650" b="1" dirty="0">
                <a:latin typeface="Arial Narrow" panose="020B0606020202030204" pitchFamily="34" charset="0"/>
              </a:rPr>
              <a:t> and 3000 </a:t>
            </a:r>
            <a:r>
              <a:rPr lang="en-AU" sz="650" b="1" dirty="0" err="1">
                <a:latin typeface="Arial Narrow" panose="020B0606020202030204" pitchFamily="34" charset="0"/>
              </a:rPr>
              <a:t>PgC</a:t>
            </a:r>
            <a:r>
              <a:rPr lang="en-AU" sz="650" b="1" dirty="0">
                <a:latin typeface="Arial Narrow" panose="020B0606020202030204" pitchFamily="34" charset="0"/>
              </a:rPr>
              <a:t>. Ocean data is the Hawaii Ocean Time (HOT)-series pH data at 25°C in 2012</a:t>
            </a:r>
            <a:r>
              <a:rPr lang="en-AU" sz="650" b="1" baseline="30000" dirty="0">
                <a:latin typeface="Arial Narrow" panose="020B0606020202030204" pitchFamily="34" charset="0"/>
              </a:rPr>
              <a:t>[1]</a:t>
            </a:r>
            <a:r>
              <a:rPr lang="en-AU" sz="650" b="1" dirty="0">
                <a:latin typeface="Arial Narrow" panose="020B0606020202030204" pitchFamily="34" charset="0"/>
              </a:rPr>
              <a:t>. </a:t>
            </a:r>
          </a:p>
        </p:txBody>
      </p:sp>
      <p:sp>
        <p:nvSpPr>
          <p:cNvPr id="5" name="Rectangle 4">
            <a:extLst>
              <a:ext uri="{FF2B5EF4-FFF2-40B4-BE49-F238E27FC236}">
                <a16:creationId xmlns:a16="http://schemas.microsoft.com/office/drawing/2014/main" id="{252C34E4-823F-4D4F-90C7-8AC0D614566F}"/>
              </a:ext>
            </a:extLst>
          </p:cNvPr>
          <p:cNvSpPr/>
          <p:nvPr/>
        </p:nvSpPr>
        <p:spPr>
          <a:xfrm>
            <a:off x="504458" y="4519495"/>
            <a:ext cx="5879363" cy="5234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867C2849-DF57-4D93-98F1-FA3567C955A5}"/>
              </a:ext>
            </a:extLst>
          </p:cNvPr>
          <p:cNvSpPr/>
          <p:nvPr/>
        </p:nvSpPr>
        <p:spPr>
          <a:xfrm>
            <a:off x="470681" y="4505915"/>
            <a:ext cx="5928955" cy="523220"/>
          </a:xfrm>
          <a:prstGeom prst="rect">
            <a:avLst/>
          </a:prstGeom>
        </p:spPr>
        <p:txBody>
          <a:bodyPr wrap="square">
            <a:spAutoFit/>
          </a:bodyPr>
          <a:lstStyle/>
          <a:p>
            <a:r>
              <a:rPr lang="en-AU" sz="1200" b="1" dirty="0">
                <a:solidFill>
                  <a:schemeClr val="bg1"/>
                </a:solidFill>
                <a:latin typeface="Arial Narrow" panose="020B0606020202030204" pitchFamily="34" charset="0"/>
              </a:rPr>
              <a:t>Activity: Discuss the imbalance that is identified by the following statement:</a:t>
            </a:r>
          </a:p>
          <a:p>
            <a:endParaRPr lang="en-AU" sz="400" b="1" dirty="0">
              <a:solidFill>
                <a:schemeClr val="bg1"/>
              </a:solidFill>
              <a:latin typeface="Arial Narrow" panose="020B0606020202030204" pitchFamily="34" charset="0"/>
            </a:endParaRPr>
          </a:p>
          <a:p>
            <a:r>
              <a:rPr lang="en-AU" sz="1200" b="1" i="1" dirty="0">
                <a:solidFill>
                  <a:schemeClr val="bg1"/>
                </a:solidFill>
                <a:latin typeface="Arial Narrow" panose="020B0606020202030204" pitchFamily="34" charset="0"/>
              </a:rPr>
              <a:t>                     Fossil fuels take million of years to make…..but only seconds to burn. </a:t>
            </a:r>
            <a:endParaRPr lang="en-AU" sz="1200" i="1" dirty="0">
              <a:solidFill>
                <a:schemeClr val="bg1"/>
              </a:solidFill>
              <a:latin typeface="Arial Narrow" panose="020B0606020202030204" pitchFamily="34" charset="0"/>
            </a:endParaRPr>
          </a:p>
        </p:txBody>
      </p:sp>
      <p:sp>
        <p:nvSpPr>
          <p:cNvPr id="4" name="Rectangle 3">
            <a:extLst>
              <a:ext uri="{FF2B5EF4-FFF2-40B4-BE49-F238E27FC236}">
                <a16:creationId xmlns:a16="http://schemas.microsoft.com/office/drawing/2014/main" id="{EEDB1517-D15C-4A50-B0E7-9887291AA715}"/>
              </a:ext>
            </a:extLst>
          </p:cNvPr>
          <p:cNvSpPr/>
          <p:nvPr/>
        </p:nvSpPr>
        <p:spPr>
          <a:xfrm>
            <a:off x="512739" y="2615820"/>
            <a:ext cx="5904144" cy="44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a:t>
            </a:r>
            <a:r>
              <a:rPr lang="en-AU" sz="1200" i="1" dirty="0">
                <a:solidFill>
                  <a:schemeClr val="tx1"/>
                </a:solidFill>
                <a:latin typeface="Arial Narrow" panose="020B0606020202030204" pitchFamily="34" charset="0"/>
              </a:rPr>
              <a:t>The gradual process of weathering break down rocks on land, washing them into the ocean and, </a:t>
            </a:r>
          </a:p>
          <a:p>
            <a:pPr algn="ctr"/>
            <a:r>
              <a:rPr lang="en-AU" sz="1200" i="1" dirty="0">
                <a:solidFill>
                  <a:schemeClr val="tx1"/>
                </a:solidFill>
                <a:latin typeface="Arial Narrow" panose="020B0606020202030204" pitchFamily="34" charset="0"/>
              </a:rPr>
              <a:t>in doing so, buffer the seas against acidification like a Tums to an upset stomach</a:t>
            </a:r>
            <a:r>
              <a:rPr lang="en-AU" sz="1200" baseline="30000" dirty="0">
                <a:solidFill>
                  <a:schemeClr val="tx1"/>
                </a:solidFill>
                <a:latin typeface="Arial Narrow" panose="020B0606020202030204" pitchFamily="34" charset="0"/>
              </a:rPr>
              <a:t>” [3].</a:t>
            </a:r>
            <a:r>
              <a:rPr lang="en-AU" sz="1200" dirty="0">
                <a:solidFill>
                  <a:schemeClr val="tx1"/>
                </a:solidFill>
                <a:latin typeface="Arial Narrow" panose="020B0606020202030204" pitchFamily="34" charset="0"/>
              </a:rPr>
              <a:t> </a:t>
            </a:r>
          </a:p>
        </p:txBody>
      </p:sp>
      <p:sp>
        <p:nvSpPr>
          <p:cNvPr id="27" name="Rectangle 26">
            <a:extLst>
              <a:ext uri="{FF2B5EF4-FFF2-40B4-BE49-F238E27FC236}">
                <a16:creationId xmlns:a16="http://schemas.microsoft.com/office/drawing/2014/main" id="{70522C86-F972-41F4-95DD-69B128256AF8}"/>
              </a:ext>
            </a:extLst>
          </p:cNvPr>
          <p:cNvSpPr/>
          <p:nvPr/>
        </p:nvSpPr>
        <p:spPr>
          <a:xfrm>
            <a:off x="4283666" y="3132910"/>
            <a:ext cx="2104625" cy="12181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latin typeface="Arial Narrow" panose="020B0606020202030204" pitchFamily="34" charset="0"/>
              </a:rPr>
              <a:t>“</a:t>
            </a:r>
            <a:r>
              <a:rPr lang="en-AU" sz="1600" i="1" dirty="0">
                <a:solidFill>
                  <a:schemeClr val="tx1"/>
                </a:solidFill>
                <a:latin typeface="Arial Narrow" panose="020B0606020202030204" pitchFamily="34" charset="0"/>
              </a:rPr>
              <a:t>It is the</a:t>
            </a:r>
            <a:r>
              <a:rPr lang="en-AU" sz="1600" b="1" i="1" dirty="0">
                <a:solidFill>
                  <a:schemeClr val="tx1"/>
                </a:solidFill>
                <a:latin typeface="Arial Narrow" panose="020B0606020202030204" pitchFamily="34" charset="0"/>
              </a:rPr>
              <a:t> pace </a:t>
            </a:r>
            <a:r>
              <a:rPr lang="en-AU" sz="1600" i="1" dirty="0">
                <a:solidFill>
                  <a:schemeClr val="tx1"/>
                </a:solidFill>
                <a:latin typeface="Arial Narrow" panose="020B0606020202030204" pitchFamily="34" charset="0"/>
              </a:rPr>
              <a:t>of carbon dioxide emissions (not the absolute volume) that is making the pH decline</a:t>
            </a:r>
            <a:r>
              <a:rPr lang="en-AU" sz="1600" dirty="0">
                <a:solidFill>
                  <a:schemeClr val="tx1"/>
                </a:solidFill>
                <a:latin typeface="Arial Narrow" panose="020B0606020202030204" pitchFamily="34" charset="0"/>
              </a:rPr>
              <a:t>”</a:t>
            </a:r>
            <a:r>
              <a:rPr lang="en-AU" sz="1600" baseline="30000" dirty="0">
                <a:solidFill>
                  <a:schemeClr val="tx1"/>
                </a:solidFill>
                <a:latin typeface="Arial Narrow" panose="020B0606020202030204" pitchFamily="34" charset="0"/>
              </a:rPr>
              <a:t>[3]</a:t>
            </a:r>
            <a:endParaRPr lang="en-AU" sz="1600" dirty="0">
              <a:solidFill>
                <a:schemeClr val="tx1"/>
              </a:solidFill>
              <a:latin typeface="Arial Narrow" panose="020B0606020202030204" pitchFamily="34" charset="0"/>
            </a:endParaRPr>
          </a:p>
        </p:txBody>
      </p:sp>
      <p:sp>
        <p:nvSpPr>
          <p:cNvPr id="37" name="Rectangle 36">
            <a:extLst>
              <a:ext uri="{FF2B5EF4-FFF2-40B4-BE49-F238E27FC236}">
                <a16:creationId xmlns:a16="http://schemas.microsoft.com/office/drawing/2014/main" id="{A8F48B92-336C-44B6-A022-D0FF69940A61}"/>
              </a:ext>
            </a:extLst>
          </p:cNvPr>
          <p:cNvSpPr/>
          <p:nvPr/>
        </p:nvSpPr>
        <p:spPr>
          <a:xfrm>
            <a:off x="509353" y="5121297"/>
            <a:ext cx="5879363" cy="77765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Why is the pH declining? Ans. </a:t>
            </a:r>
          </a:p>
        </p:txBody>
      </p:sp>
      <p:sp>
        <p:nvSpPr>
          <p:cNvPr id="38" name="Rectangle 37">
            <a:extLst>
              <a:ext uri="{FF2B5EF4-FFF2-40B4-BE49-F238E27FC236}">
                <a16:creationId xmlns:a16="http://schemas.microsoft.com/office/drawing/2014/main" id="{151F544E-93A0-4803-AC9E-2C78F90120DE}"/>
              </a:ext>
            </a:extLst>
          </p:cNvPr>
          <p:cNvSpPr/>
          <p:nvPr/>
        </p:nvSpPr>
        <p:spPr>
          <a:xfrm>
            <a:off x="604476" y="5404514"/>
            <a:ext cx="5714847" cy="44272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TextBox 39">
            <a:extLst>
              <a:ext uri="{FF2B5EF4-FFF2-40B4-BE49-F238E27FC236}">
                <a16:creationId xmlns:a16="http://schemas.microsoft.com/office/drawing/2014/main" id="{1CE3B66C-E587-4BC4-8A4B-03CDD8C660BA}"/>
              </a:ext>
            </a:extLst>
          </p:cNvPr>
          <p:cNvSpPr txBox="1"/>
          <p:nvPr/>
        </p:nvSpPr>
        <p:spPr>
          <a:xfrm>
            <a:off x="556586" y="5402111"/>
            <a:ext cx="5751659" cy="461665"/>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The </a:t>
            </a:r>
            <a:r>
              <a:rPr lang="en-AU" sz="1200" i="1" dirty="0">
                <a:solidFill>
                  <a:schemeClr val="tx1">
                    <a:lumMod val="65000"/>
                    <a:lumOff val="35000"/>
                  </a:schemeClr>
                </a:solidFill>
                <a:latin typeface="Comic Sans MS" panose="030F0702030302020204" pitchFamily="66" charset="0"/>
              </a:rPr>
              <a:t>rate </a:t>
            </a:r>
            <a:r>
              <a:rPr lang="en-AU" sz="1200" dirty="0">
                <a:solidFill>
                  <a:schemeClr val="tx1">
                    <a:lumMod val="65000"/>
                    <a:lumOff val="35000"/>
                  </a:schemeClr>
                </a:solidFill>
                <a:latin typeface="Comic Sans MS" panose="030F0702030302020204" pitchFamily="66" charset="0"/>
              </a:rPr>
              <a:t>of 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emissions is too fast for the ocean to properly buffer against the influx of CO</a:t>
            </a:r>
            <a:r>
              <a:rPr lang="en-AU" sz="9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resulting in a decline of </a:t>
            </a:r>
            <a:r>
              <a:rPr lang="en-AU" sz="1200" dirty="0" err="1">
                <a:solidFill>
                  <a:schemeClr val="tx1">
                    <a:lumMod val="65000"/>
                    <a:lumOff val="35000"/>
                  </a:schemeClr>
                </a:solidFill>
                <a:latin typeface="Comic Sans MS" panose="030F0702030302020204" pitchFamily="66" charset="0"/>
              </a:rPr>
              <a:t>pH.</a:t>
            </a:r>
            <a:endParaRPr lang="en-AU" sz="1200" dirty="0">
              <a:solidFill>
                <a:schemeClr val="tx1">
                  <a:lumMod val="65000"/>
                  <a:lumOff val="35000"/>
                </a:schemeClr>
              </a:solidFill>
              <a:latin typeface="Comic Sans MS" panose="030F0702030302020204" pitchFamily="66" charset="0"/>
            </a:endParaRPr>
          </a:p>
        </p:txBody>
      </p:sp>
      <p:sp>
        <p:nvSpPr>
          <p:cNvPr id="36" name="TextBox 35">
            <a:extLst>
              <a:ext uri="{FF2B5EF4-FFF2-40B4-BE49-F238E27FC236}">
                <a16:creationId xmlns:a16="http://schemas.microsoft.com/office/drawing/2014/main" id="{85CF3D30-DC0F-4E7A-BB8D-ECBCE62CC7D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3" name="Oval 32">
            <a:extLst>
              <a:ext uri="{FF2B5EF4-FFF2-40B4-BE49-F238E27FC236}">
                <a16:creationId xmlns:a16="http://schemas.microsoft.com/office/drawing/2014/main" id="{4F3C15B3-3D2C-45DC-88C7-3635055479F5}"/>
              </a:ext>
            </a:extLst>
          </p:cNvPr>
          <p:cNvSpPr/>
          <p:nvPr/>
        </p:nvSpPr>
        <p:spPr>
          <a:xfrm>
            <a:off x="2172559" y="67308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 name="TextBox 38">
            <a:extLst>
              <a:ext uri="{FF2B5EF4-FFF2-40B4-BE49-F238E27FC236}">
                <a16:creationId xmlns:a16="http://schemas.microsoft.com/office/drawing/2014/main" id="{CB81F581-B05E-4480-879A-E550A1E07952}"/>
              </a:ext>
            </a:extLst>
          </p:cNvPr>
          <p:cNvSpPr txBox="1"/>
          <p:nvPr/>
        </p:nvSpPr>
        <p:spPr>
          <a:xfrm>
            <a:off x="2089342" y="655284"/>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T110</a:t>
            </a:r>
          </a:p>
        </p:txBody>
      </p:sp>
      <p:sp>
        <p:nvSpPr>
          <p:cNvPr id="42" name="Rectangle 41">
            <a:extLst>
              <a:ext uri="{FF2B5EF4-FFF2-40B4-BE49-F238E27FC236}">
                <a16:creationId xmlns:a16="http://schemas.microsoft.com/office/drawing/2014/main" id="{9C86B0ED-45BD-4250-8E0A-93D37FD6723F}"/>
              </a:ext>
            </a:extLst>
          </p:cNvPr>
          <p:cNvSpPr/>
          <p:nvPr/>
        </p:nvSpPr>
        <p:spPr>
          <a:xfrm>
            <a:off x="460508" y="5958008"/>
            <a:ext cx="3087288" cy="2185214"/>
          </a:xfrm>
          <a:prstGeom prst="rect">
            <a:avLst/>
          </a:prstGeom>
        </p:spPr>
        <p:txBody>
          <a:bodyPr wrap="square">
            <a:spAutoFit/>
          </a:bodyPr>
          <a:lstStyle/>
          <a:p>
            <a:pPr algn="just"/>
            <a:r>
              <a:rPr lang="en-AU" sz="1600" b="1" dirty="0">
                <a:latin typeface="Arial Narrow" panose="020B0606020202030204" pitchFamily="34" charset="0"/>
              </a:rPr>
              <a:t>Bjerrum Plot explains </a:t>
            </a:r>
          </a:p>
          <a:p>
            <a:pPr algn="just"/>
            <a:r>
              <a:rPr lang="en-AU" sz="1200" dirty="0">
                <a:latin typeface="Arial Narrow" panose="020B0606020202030204" pitchFamily="34" charset="0"/>
              </a:rPr>
              <a:t>What happens when ocean pH declines? </a:t>
            </a:r>
          </a:p>
          <a:p>
            <a:pPr algn="just"/>
            <a:r>
              <a:rPr lang="en-AU" sz="1200" dirty="0">
                <a:latin typeface="Arial Narrow" panose="020B0606020202030204" pitchFamily="34" charset="0"/>
              </a:rPr>
              <a:t>The concentration of carbonate ions (CO</a:t>
            </a:r>
            <a:r>
              <a:rPr lang="en-AU" sz="900" dirty="0">
                <a:latin typeface="Arial Narrow" panose="020B0606020202030204" pitchFamily="34" charset="0"/>
              </a:rPr>
              <a:t>3</a:t>
            </a:r>
            <a:r>
              <a:rPr lang="en-AU" sz="1200" baseline="30000" dirty="0">
                <a:latin typeface="Arial Narrow" panose="020B0606020202030204" pitchFamily="34" charset="0"/>
              </a:rPr>
              <a:t>2-</a:t>
            </a:r>
            <a:r>
              <a:rPr lang="en-AU" sz="1200" dirty="0">
                <a:latin typeface="Arial Narrow" panose="020B0606020202030204" pitchFamily="34" charset="0"/>
              </a:rPr>
              <a:t>) declines </a:t>
            </a:r>
            <a:r>
              <a:rPr lang="en-AU" sz="1200" dirty="0">
                <a:latin typeface="Arial Narrow" panose="020B0606020202030204" pitchFamily="34" charset="0"/>
                <a:sym typeface="Wingdings" panose="05000000000000000000" pitchFamily="2" charset="2"/>
              </a:rPr>
              <a:t>.</a:t>
            </a:r>
            <a:r>
              <a:rPr lang="en-AU" sz="1200" dirty="0">
                <a:latin typeface="Arial Narrow" panose="020B0606020202030204" pitchFamily="34" charset="0"/>
              </a:rPr>
              <a:t> For example, the concentration of carbonate ions at pH 8.2 is less than the concentration of carbonate ions at pH 8.1 (Fig. 2). Corals need carbonate ions to make their skeletons. Importantly, carbonate ion supplies take geological timescales to replace (via geological processes). The ‘Expected change’ (shaded area) is a continued decline in pH </a:t>
            </a:r>
            <a:r>
              <a:rPr lang="en-AU" sz="1200" i="1" dirty="0">
                <a:latin typeface="Arial Narrow" panose="020B0606020202030204" pitchFamily="34" charset="0"/>
              </a:rPr>
              <a:t>and</a:t>
            </a:r>
            <a:r>
              <a:rPr lang="en-AU" sz="1200" dirty="0">
                <a:latin typeface="Arial Narrow" panose="020B0606020202030204" pitchFamily="34" charset="0"/>
              </a:rPr>
              <a:t> in carbonate ions concentrations. </a:t>
            </a:r>
          </a:p>
        </p:txBody>
      </p:sp>
    </p:spTree>
    <p:extLst>
      <p:ext uri="{BB962C8B-B14F-4D97-AF65-F5344CB8AC3E}">
        <p14:creationId xmlns:p14="http://schemas.microsoft.com/office/powerpoint/2010/main" val="605448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13103" y="129562"/>
            <a:ext cx="3960440" cy="1015663"/>
          </a:xfrm>
          <a:prstGeom prst="rect">
            <a:avLst/>
          </a:prstGeom>
          <a:noFill/>
        </p:spPr>
        <p:txBody>
          <a:bodyPr wrap="square" rtlCol="0">
            <a:spAutoFit/>
          </a:bodyPr>
          <a:lstStyle/>
          <a:p>
            <a:r>
              <a:rPr lang="en-US" b="1" dirty="0">
                <a:latin typeface="Arial Narrow" pitchFamily="34" charset="0"/>
              </a:rPr>
              <a:t>Disrupting Nature’s Balance – </a:t>
            </a:r>
            <a:r>
              <a:rPr lang="en-AU" sz="1200" dirty="0">
                <a:latin typeface="Arial Narrow" panose="020B0606020202030204" pitchFamily="34" charset="0"/>
              </a:rPr>
              <a:t>Recognise that increases in atmospheric carbon dioxide influences both global temperature and ocean pH</a:t>
            </a:r>
          </a:p>
          <a:p>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101</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3" y="8805118"/>
            <a:ext cx="34719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Ocean Equilibria                        </a:t>
            </a:r>
            <a:endParaRPr lang="en-AU" sz="1100" b="1" dirty="0">
              <a:latin typeface="Arial Narrow" pitchFamily="34" charset="0"/>
            </a:endParaRPr>
          </a:p>
        </p:txBody>
      </p:sp>
      <p:pic>
        <p:nvPicPr>
          <p:cNvPr id="42" name="Picture 41">
            <a:extLst>
              <a:ext uri="{FF2B5EF4-FFF2-40B4-BE49-F238E27FC236}">
                <a16:creationId xmlns:a16="http://schemas.microsoft.com/office/drawing/2014/main" id="{33872F4F-BAA2-4B72-88DD-81E01828D11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tretch>
            <a:fillRect/>
          </a:stretch>
        </p:blipFill>
        <p:spPr>
          <a:xfrm>
            <a:off x="5356843" y="4593750"/>
            <a:ext cx="953572" cy="1430362"/>
          </a:xfrm>
          <a:prstGeom prst="rect">
            <a:avLst/>
          </a:prstGeom>
        </p:spPr>
      </p:pic>
      <p:sp>
        <p:nvSpPr>
          <p:cNvPr id="59" name="TextBox 58">
            <a:extLst>
              <a:ext uri="{FF2B5EF4-FFF2-40B4-BE49-F238E27FC236}">
                <a16:creationId xmlns:a16="http://schemas.microsoft.com/office/drawing/2014/main" id="{9D95F4E0-C09C-4187-938D-337AECAA3E83}"/>
              </a:ext>
            </a:extLst>
          </p:cNvPr>
          <p:cNvSpPr txBox="1"/>
          <p:nvPr/>
        </p:nvSpPr>
        <p:spPr>
          <a:xfrm>
            <a:off x="463269" y="991166"/>
            <a:ext cx="6134083" cy="1077218"/>
          </a:xfrm>
          <a:prstGeom prst="rect">
            <a:avLst/>
          </a:prstGeom>
          <a:noFill/>
        </p:spPr>
        <p:txBody>
          <a:bodyPr wrap="square" rtlCol="0">
            <a:spAutoFit/>
          </a:bodyPr>
          <a:lstStyle/>
          <a:p>
            <a:r>
              <a:rPr lang="en-AU" sz="1600" b="1" dirty="0">
                <a:latin typeface="Arial Narrow" panose="020B0606020202030204" pitchFamily="34" charset="0"/>
              </a:rPr>
              <a:t>The Greenhouse Effect</a:t>
            </a:r>
          </a:p>
          <a:p>
            <a:r>
              <a:rPr lang="en-US" sz="1200" dirty="0">
                <a:latin typeface="Arial Narrow" panose="020B0606020202030204" pitchFamily="34" charset="0"/>
              </a:rPr>
              <a:t>Imagine the Earth is wrapped in a thermal blanket to keep it warm. Imagine no more. It actually exists! </a:t>
            </a:r>
            <a:br>
              <a:rPr lang="en-US" sz="1200" dirty="0">
                <a:latin typeface="Arial Narrow" panose="020B0606020202030204" pitchFamily="34" charset="0"/>
              </a:rPr>
            </a:br>
            <a:r>
              <a:rPr lang="en-US" sz="1200" dirty="0">
                <a:latin typeface="Arial Narrow" panose="020B0606020202030204" pitchFamily="34" charset="0"/>
              </a:rPr>
              <a:t>Except, the blanket is made of greenhouse gasses, such as water vapor, CO</a:t>
            </a:r>
            <a:r>
              <a:rPr lang="en-US" sz="1000" dirty="0">
                <a:latin typeface="Arial Narrow" panose="020B0606020202030204" pitchFamily="34" charset="0"/>
              </a:rPr>
              <a:t>2</a:t>
            </a:r>
            <a:r>
              <a:rPr lang="en-US" sz="1200" dirty="0">
                <a:latin typeface="Arial Narrow" panose="020B0606020202030204" pitchFamily="34" charset="0"/>
              </a:rPr>
              <a:t>, nitrous oxide and methane (and any reactive gasses that absorb wavelengths longer than 4 µm</a:t>
            </a:r>
            <a:r>
              <a:rPr lang="en-US" sz="1200" baseline="30000" dirty="0">
                <a:latin typeface="Arial Narrow" panose="020B0606020202030204" pitchFamily="34" charset="0"/>
              </a:rPr>
              <a:t>[1]</a:t>
            </a:r>
            <a:r>
              <a:rPr lang="en-US" sz="1200" dirty="0">
                <a:latin typeface="Arial Narrow" panose="020B0606020202030204" pitchFamily="34" charset="0"/>
              </a:rPr>
              <a:t>). The ‘blanket’ traps heat in the atmosphere. Similar to how glass traps heat in a greenhouse. Hence the name, </a:t>
            </a:r>
            <a:r>
              <a:rPr lang="en-US" sz="1200" b="1" dirty="0">
                <a:latin typeface="Arial Narrow" panose="020B0606020202030204" pitchFamily="34" charset="0"/>
              </a:rPr>
              <a:t>the greenhouse effect. </a:t>
            </a:r>
            <a:endParaRPr lang="en-AU" sz="1200" b="1" dirty="0">
              <a:latin typeface="Arial Narrow" panose="020B0606020202030204" pitchFamily="34" charset="0"/>
            </a:endParaRPr>
          </a:p>
        </p:txBody>
      </p:sp>
      <p:sp>
        <p:nvSpPr>
          <p:cNvPr id="5" name="Rectangle 4">
            <a:extLst>
              <a:ext uri="{FF2B5EF4-FFF2-40B4-BE49-F238E27FC236}">
                <a16:creationId xmlns:a16="http://schemas.microsoft.com/office/drawing/2014/main" id="{3AD7ADE4-B54F-46D2-A4FB-57A060AEA65E}"/>
              </a:ext>
            </a:extLst>
          </p:cNvPr>
          <p:cNvSpPr/>
          <p:nvPr/>
        </p:nvSpPr>
        <p:spPr>
          <a:xfrm>
            <a:off x="564258" y="2136605"/>
            <a:ext cx="1551985" cy="1679723"/>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6AE35CF6-862D-435E-BF56-252B238F8961}"/>
              </a:ext>
            </a:extLst>
          </p:cNvPr>
          <p:cNvSpPr/>
          <p:nvPr/>
        </p:nvSpPr>
        <p:spPr>
          <a:xfrm>
            <a:off x="618289" y="2182461"/>
            <a:ext cx="529990" cy="498054"/>
          </a:xfrm>
          <a:prstGeom prst="ellipse">
            <a:avLst/>
          </a:prstGeom>
          <a:solidFill>
            <a:schemeClr val="bg1"/>
          </a:solidFill>
          <a:ln>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 name="Oval 19">
            <a:extLst>
              <a:ext uri="{FF2B5EF4-FFF2-40B4-BE49-F238E27FC236}">
                <a16:creationId xmlns:a16="http://schemas.microsoft.com/office/drawing/2014/main" id="{505EAA69-EC3B-4743-B8F0-C2CB3D535A61}"/>
              </a:ext>
            </a:extLst>
          </p:cNvPr>
          <p:cNvSpPr/>
          <p:nvPr/>
        </p:nvSpPr>
        <p:spPr>
          <a:xfrm rot="20506516">
            <a:off x="389218" y="3083223"/>
            <a:ext cx="2352598" cy="84663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Oval 68">
            <a:extLst>
              <a:ext uri="{FF2B5EF4-FFF2-40B4-BE49-F238E27FC236}">
                <a16:creationId xmlns:a16="http://schemas.microsoft.com/office/drawing/2014/main" id="{34E5B55B-E516-48A2-8241-308C6AF38D57}"/>
              </a:ext>
            </a:extLst>
          </p:cNvPr>
          <p:cNvSpPr/>
          <p:nvPr/>
        </p:nvSpPr>
        <p:spPr>
          <a:xfrm rot="20506516">
            <a:off x="326878" y="2812023"/>
            <a:ext cx="2352598" cy="846635"/>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Rectangle 69">
            <a:extLst>
              <a:ext uri="{FF2B5EF4-FFF2-40B4-BE49-F238E27FC236}">
                <a16:creationId xmlns:a16="http://schemas.microsoft.com/office/drawing/2014/main" id="{6B1BD7FF-AB64-4D4C-BDB9-8FD9A713B8BC}"/>
              </a:ext>
            </a:extLst>
          </p:cNvPr>
          <p:cNvSpPr/>
          <p:nvPr/>
        </p:nvSpPr>
        <p:spPr>
          <a:xfrm>
            <a:off x="2134244" y="2548309"/>
            <a:ext cx="867499" cy="124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Freeform: Shape 73">
            <a:extLst>
              <a:ext uri="{FF2B5EF4-FFF2-40B4-BE49-F238E27FC236}">
                <a16:creationId xmlns:a16="http://schemas.microsoft.com/office/drawing/2014/main" id="{DD20FB2F-223D-4BDB-B25E-BDC60861EF1B}"/>
              </a:ext>
            </a:extLst>
          </p:cNvPr>
          <p:cNvSpPr/>
          <p:nvPr/>
        </p:nvSpPr>
        <p:spPr>
          <a:xfrm>
            <a:off x="1059793" y="3112292"/>
            <a:ext cx="1067539" cy="546669"/>
          </a:xfrm>
          <a:custGeom>
            <a:avLst/>
            <a:gdLst>
              <a:gd name="connsiteX0" fmla="*/ 37002 w 1067539"/>
              <a:gd name="connsiteY0" fmla="*/ 520949 h 546669"/>
              <a:gd name="connsiteX1" fmla="*/ 30652 w 1067539"/>
              <a:gd name="connsiteY1" fmla="*/ 489199 h 546669"/>
              <a:gd name="connsiteX2" fmla="*/ 37002 w 1067539"/>
              <a:gd name="connsiteY2" fmla="*/ 438399 h 546669"/>
              <a:gd name="connsiteX3" fmla="*/ 62402 w 1067539"/>
              <a:gd name="connsiteY3" fmla="*/ 425699 h 546669"/>
              <a:gd name="connsiteX4" fmla="*/ 144952 w 1067539"/>
              <a:gd name="connsiteY4" fmla="*/ 406649 h 546669"/>
              <a:gd name="connsiteX5" fmla="*/ 183052 w 1067539"/>
              <a:gd name="connsiteY5" fmla="*/ 368549 h 546669"/>
              <a:gd name="connsiteX6" fmla="*/ 195752 w 1067539"/>
              <a:gd name="connsiteY6" fmla="*/ 349499 h 546669"/>
              <a:gd name="connsiteX7" fmla="*/ 214802 w 1067539"/>
              <a:gd name="connsiteY7" fmla="*/ 343149 h 546669"/>
              <a:gd name="connsiteX8" fmla="*/ 278302 w 1067539"/>
              <a:gd name="connsiteY8" fmla="*/ 330449 h 546669"/>
              <a:gd name="connsiteX9" fmla="*/ 310052 w 1067539"/>
              <a:gd name="connsiteY9" fmla="*/ 317749 h 546669"/>
              <a:gd name="connsiteX10" fmla="*/ 335452 w 1067539"/>
              <a:gd name="connsiteY10" fmla="*/ 298699 h 546669"/>
              <a:gd name="connsiteX11" fmla="*/ 354502 w 1067539"/>
              <a:gd name="connsiteY11" fmla="*/ 285999 h 546669"/>
              <a:gd name="connsiteX12" fmla="*/ 367202 w 1067539"/>
              <a:gd name="connsiteY12" fmla="*/ 266949 h 546669"/>
              <a:gd name="connsiteX13" fmla="*/ 348152 w 1067539"/>
              <a:gd name="connsiteY13" fmla="*/ 209799 h 546669"/>
              <a:gd name="connsiteX14" fmla="*/ 341802 w 1067539"/>
              <a:gd name="connsiteY14" fmla="*/ 165349 h 546669"/>
              <a:gd name="connsiteX15" fmla="*/ 297352 w 1067539"/>
              <a:gd name="connsiteY15" fmla="*/ 120899 h 546669"/>
              <a:gd name="connsiteX16" fmla="*/ 329102 w 1067539"/>
              <a:gd name="connsiteY16" fmla="*/ 63749 h 546669"/>
              <a:gd name="connsiteX17" fmla="*/ 386252 w 1067539"/>
              <a:gd name="connsiteY17" fmla="*/ 57399 h 546669"/>
              <a:gd name="connsiteX18" fmla="*/ 405302 w 1067539"/>
              <a:gd name="connsiteY18" fmla="*/ 51049 h 546669"/>
              <a:gd name="connsiteX19" fmla="*/ 430702 w 1067539"/>
              <a:gd name="connsiteY19" fmla="*/ 38349 h 546669"/>
              <a:gd name="connsiteX20" fmla="*/ 494202 w 1067539"/>
              <a:gd name="connsiteY20" fmla="*/ 25649 h 546669"/>
              <a:gd name="connsiteX21" fmla="*/ 621202 w 1067539"/>
              <a:gd name="connsiteY21" fmla="*/ 12949 h 546669"/>
              <a:gd name="connsiteX22" fmla="*/ 659302 w 1067539"/>
              <a:gd name="connsiteY22" fmla="*/ 12949 h 546669"/>
              <a:gd name="connsiteX23" fmla="*/ 672002 w 1067539"/>
              <a:gd name="connsiteY23" fmla="*/ 38349 h 546669"/>
              <a:gd name="connsiteX24" fmla="*/ 691052 w 1067539"/>
              <a:gd name="connsiteY24" fmla="*/ 51049 h 546669"/>
              <a:gd name="connsiteX25" fmla="*/ 716452 w 1067539"/>
              <a:gd name="connsiteY25" fmla="*/ 57399 h 546669"/>
              <a:gd name="connsiteX26" fmla="*/ 735502 w 1067539"/>
              <a:gd name="connsiteY26" fmla="*/ 63749 h 546669"/>
              <a:gd name="connsiteX27" fmla="*/ 830752 w 1067539"/>
              <a:gd name="connsiteY27" fmla="*/ 76449 h 546669"/>
              <a:gd name="connsiteX28" fmla="*/ 856152 w 1067539"/>
              <a:gd name="connsiteY28" fmla="*/ 89149 h 546669"/>
              <a:gd name="connsiteX29" fmla="*/ 862502 w 1067539"/>
              <a:gd name="connsiteY29" fmla="*/ 203449 h 546669"/>
              <a:gd name="connsiteX30" fmla="*/ 830752 w 1067539"/>
              <a:gd name="connsiteY30" fmla="*/ 228849 h 546669"/>
              <a:gd name="connsiteX31" fmla="*/ 773602 w 1067539"/>
              <a:gd name="connsiteY31" fmla="*/ 247899 h 546669"/>
              <a:gd name="connsiteX32" fmla="*/ 754552 w 1067539"/>
              <a:gd name="connsiteY32" fmla="*/ 260599 h 546669"/>
              <a:gd name="connsiteX33" fmla="*/ 779952 w 1067539"/>
              <a:gd name="connsiteY33" fmla="*/ 298699 h 546669"/>
              <a:gd name="connsiteX34" fmla="*/ 887902 w 1067539"/>
              <a:gd name="connsiteY34" fmla="*/ 292349 h 546669"/>
              <a:gd name="connsiteX35" fmla="*/ 1033952 w 1067539"/>
              <a:gd name="connsiteY35" fmla="*/ 285999 h 546669"/>
              <a:gd name="connsiteX36" fmla="*/ 1046652 w 1067539"/>
              <a:gd name="connsiteY36" fmla="*/ 247899 h 546669"/>
              <a:gd name="connsiteX37" fmla="*/ 1053002 w 1067539"/>
              <a:gd name="connsiteY37" fmla="*/ 228849 h 546669"/>
              <a:gd name="connsiteX38" fmla="*/ 1053002 w 1067539"/>
              <a:gd name="connsiteY38" fmla="*/ 451099 h 546669"/>
              <a:gd name="connsiteX39" fmla="*/ 1046652 w 1067539"/>
              <a:gd name="connsiteY39" fmla="*/ 527299 h 546669"/>
              <a:gd name="connsiteX40" fmla="*/ 748202 w 1067539"/>
              <a:gd name="connsiteY40" fmla="*/ 533649 h 546669"/>
              <a:gd name="connsiteX41" fmla="*/ 506902 w 1067539"/>
              <a:gd name="connsiteY41" fmla="*/ 546349 h 546669"/>
              <a:gd name="connsiteX42" fmla="*/ 37002 w 1067539"/>
              <a:gd name="connsiteY42" fmla="*/ 520949 h 54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7539" h="546669">
                <a:moveTo>
                  <a:pt x="37002" y="520949"/>
                </a:moveTo>
                <a:cubicBezTo>
                  <a:pt x="-42373" y="511424"/>
                  <a:pt x="30652" y="499992"/>
                  <a:pt x="30652" y="489199"/>
                </a:cubicBezTo>
                <a:cubicBezTo>
                  <a:pt x="30652" y="472134"/>
                  <a:pt x="29370" y="453663"/>
                  <a:pt x="37002" y="438399"/>
                </a:cubicBezTo>
                <a:cubicBezTo>
                  <a:pt x="41235" y="429932"/>
                  <a:pt x="54183" y="430395"/>
                  <a:pt x="62402" y="425699"/>
                </a:cubicBezTo>
                <a:cubicBezTo>
                  <a:pt x="106576" y="400457"/>
                  <a:pt x="53165" y="415828"/>
                  <a:pt x="144952" y="406649"/>
                </a:cubicBezTo>
                <a:cubicBezTo>
                  <a:pt x="171259" y="389111"/>
                  <a:pt x="161571" y="398622"/>
                  <a:pt x="183052" y="368549"/>
                </a:cubicBezTo>
                <a:cubicBezTo>
                  <a:pt x="187488" y="362339"/>
                  <a:pt x="189793" y="354267"/>
                  <a:pt x="195752" y="349499"/>
                </a:cubicBezTo>
                <a:cubicBezTo>
                  <a:pt x="200979" y="345318"/>
                  <a:pt x="208366" y="344988"/>
                  <a:pt x="214802" y="343149"/>
                </a:cubicBezTo>
                <a:cubicBezTo>
                  <a:pt x="241326" y="335571"/>
                  <a:pt x="248363" y="335439"/>
                  <a:pt x="278302" y="330449"/>
                </a:cubicBezTo>
                <a:cubicBezTo>
                  <a:pt x="288885" y="326216"/>
                  <a:pt x="300088" y="323285"/>
                  <a:pt x="310052" y="317749"/>
                </a:cubicBezTo>
                <a:cubicBezTo>
                  <a:pt x="319303" y="312609"/>
                  <a:pt x="326840" y="304850"/>
                  <a:pt x="335452" y="298699"/>
                </a:cubicBezTo>
                <a:cubicBezTo>
                  <a:pt x="341662" y="294263"/>
                  <a:pt x="348152" y="290232"/>
                  <a:pt x="354502" y="285999"/>
                </a:cubicBezTo>
                <a:cubicBezTo>
                  <a:pt x="358735" y="279649"/>
                  <a:pt x="366359" y="274534"/>
                  <a:pt x="367202" y="266949"/>
                </a:cubicBezTo>
                <a:cubicBezTo>
                  <a:pt x="370461" y="237617"/>
                  <a:pt x="361554" y="229903"/>
                  <a:pt x="348152" y="209799"/>
                </a:cubicBezTo>
                <a:cubicBezTo>
                  <a:pt x="346035" y="194982"/>
                  <a:pt x="347559" y="179165"/>
                  <a:pt x="341802" y="165349"/>
                </a:cubicBezTo>
                <a:cubicBezTo>
                  <a:pt x="331649" y="140983"/>
                  <a:pt x="316409" y="133603"/>
                  <a:pt x="297352" y="120899"/>
                </a:cubicBezTo>
                <a:cubicBezTo>
                  <a:pt x="302562" y="100057"/>
                  <a:pt x="305125" y="74815"/>
                  <a:pt x="329102" y="63749"/>
                </a:cubicBezTo>
                <a:cubicBezTo>
                  <a:pt x="346505" y="55717"/>
                  <a:pt x="367202" y="59516"/>
                  <a:pt x="386252" y="57399"/>
                </a:cubicBezTo>
                <a:cubicBezTo>
                  <a:pt x="392602" y="55282"/>
                  <a:pt x="399150" y="53686"/>
                  <a:pt x="405302" y="51049"/>
                </a:cubicBezTo>
                <a:cubicBezTo>
                  <a:pt x="414003" y="47320"/>
                  <a:pt x="421600" y="40950"/>
                  <a:pt x="430702" y="38349"/>
                </a:cubicBezTo>
                <a:cubicBezTo>
                  <a:pt x="451457" y="32419"/>
                  <a:pt x="472910" y="29198"/>
                  <a:pt x="494202" y="25649"/>
                </a:cubicBezTo>
                <a:cubicBezTo>
                  <a:pt x="532248" y="19308"/>
                  <a:pt x="584820" y="15981"/>
                  <a:pt x="621202" y="12949"/>
                </a:cubicBezTo>
                <a:cubicBezTo>
                  <a:pt x="639345" y="854"/>
                  <a:pt x="641159" y="-8822"/>
                  <a:pt x="659302" y="12949"/>
                </a:cubicBezTo>
                <a:cubicBezTo>
                  <a:pt x="665362" y="20221"/>
                  <a:pt x="665942" y="31077"/>
                  <a:pt x="672002" y="38349"/>
                </a:cubicBezTo>
                <a:cubicBezTo>
                  <a:pt x="676888" y="44212"/>
                  <a:pt x="684037" y="48043"/>
                  <a:pt x="691052" y="51049"/>
                </a:cubicBezTo>
                <a:cubicBezTo>
                  <a:pt x="699074" y="54487"/>
                  <a:pt x="708061" y="55001"/>
                  <a:pt x="716452" y="57399"/>
                </a:cubicBezTo>
                <a:cubicBezTo>
                  <a:pt x="722888" y="59238"/>
                  <a:pt x="728900" y="62649"/>
                  <a:pt x="735502" y="63749"/>
                </a:cubicBezTo>
                <a:cubicBezTo>
                  <a:pt x="767097" y="69015"/>
                  <a:pt x="799002" y="72216"/>
                  <a:pt x="830752" y="76449"/>
                </a:cubicBezTo>
                <a:cubicBezTo>
                  <a:pt x="839219" y="80682"/>
                  <a:pt x="848880" y="83089"/>
                  <a:pt x="856152" y="89149"/>
                </a:cubicBezTo>
                <a:cubicBezTo>
                  <a:pt x="886696" y="114602"/>
                  <a:pt x="868556" y="184279"/>
                  <a:pt x="862502" y="203449"/>
                </a:cubicBezTo>
                <a:cubicBezTo>
                  <a:pt x="858421" y="216373"/>
                  <a:pt x="841595" y="220717"/>
                  <a:pt x="830752" y="228849"/>
                </a:cubicBezTo>
                <a:cubicBezTo>
                  <a:pt x="805241" y="247982"/>
                  <a:pt x="812057" y="241490"/>
                  <a:pt x="773602" y="247899"/>
                </a:cubicBezTo>
                <a:cubicBezTo>
                  <a:pt x="767252" y="252132"/>
                  <a:pt x="756649" y="253261"/>
                  <a:pt x="754552" y="260599"/>
                </a:cubicBezTo>
                <a:cubicBezTo>
                  <a:pt x="745223" y="293249"/>
                  <a:pt x="761200" y="292448"/>
                  <a:pt x="779952" y="298699"/>
                </a:cubicBezTo>
                <a:cubicBezTo>
                  <a:pt x="815935" y="296582"/>
                  <a:pt x="851873" y="291257"/>
                  <a:pt x="887902" y="292349"/>
                </a:cubicBezTo>
                <a:cubicBezTo>
                  <a:pt x="1029766" y="296648"/>
                  <a:pt x="946669" y="323406"/>
                  <a:pt x="1033952" y="285999"/>
                </a:cubicBezTo>
                <a:lnTo>
                  <a:pt x="1046652" y="247899"/>
                </a:lnTo>
                <a:lnTo>
                  <a:pt x="1053002" y="228849"/>
                </a:lnTo>
                <a:cubicBezTo>
                  <a:pt x="1080522" y="311410"/>
                  <a:pt x="1062185" y="249080"/>
                  <a:pt x="1053002" y="451099"/>
                </a:cubicBezTo>
                <a:cubicBezTo>
                  <a:pt x="1051845" y="476561"/>
                  <a:pt x="1071254" y="520636"/>
                  <a:pt x="1046652" y="527299"/>
                </a:cubicBezTo>
                <a:cubicBezTo>
                  <a:pt x="950606" y="553311"/>
                  <a:pt x="847685" y="531532"/>
                  <a:pt x="748202" y="533649"/>
                </a:cubicBezTo>
                <a:cubicBezTo>
                  <a:pt x="650955" y="549857"/>
                  <a:pt x="682458" y="546349"/>
                  <a:pt x="506902" y="546349"/>
                </a:cubicBezTo>
                <a:cubicBezTo>
                  <a:pt x="352371" y="546349"/>
                  <a:pt x="116377" y="530474"/>
                  <a:pt x="37002" y="520949"/>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ectangle 74">
            <a:extLst>
              <a:ext uri="{FF2B5EF4-FFF2-40B4-BE49-F238E27FC236}">
                <a16:creationId xmlns:a16="http://schemas.microsoft.com/office/drawing/2014/main" id="{C7009592-B003-45FD-A84D-FAFA6769E61F}"/>
              </a:ext>
            </a:extLst>
          </p:cNvPr>
          <p:cNvSpPr/>
          <p:nvPr/>
        </p:nvSpPr>
        <p:spPr>
          <a:xfrm>
            <a:off x="243210" y="2773774"/>
            <a:ext cx="325134" cy="124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Rectangle 75">
            <a:extLst>
              <a:ext uri="{FF2B5EF4-FFF2-40B4-BE49-F238E27FC236}">
                <a16:creationId xmlns:a16="http://schemas.microsoft.com/office/drawing/2014/main" id="{B66D24B8-DDE4-4B82-8BB0-1CEEC42EC72E}"/>
              </a:ext>
            </a:extLst>
          </p:cNvPr>
          <p:cNvSpPr/>
          <p:nvPr/>
        </p:nvSpPr>
        <p:spPr>
          <a:xfrm>
            <a:off x="377715" y="3638571"/>
            <a:ext cx="2037771" cy="60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DFDFE788-8F49-42B1-A65D-640365311DD7}"/>
              </a:ext>
            </a:extLst>
          </p:cNvPr>
          <p:cNvSpPr txBox="1"/>
          <p:nvPr/>
        </p:nvSpPr>
        <p:spPr>
          <a:xfrm>
            <a:off x="1444848" y="3455504"/>
            <a:ext cx="867498" cy="215444"/>
          </a:xfrm>
          <a:prstGeom prst="rect">
            <a:avLst/>
          </a:prstGeom>
          <a:noFill/>
        </p:spPr>
        <p:txBody>
          <a:bodyPr wrap="square" rtlCol="0">
            <a:spAutoFit/>
          </a:bodyPr>
          <a:lstStyle/>
          <a:p>
            <a:r>
              <a:rPr lang="en-AU" sz="800" dirty="0">
                <a:latin typeface="Arial Narrow" panose="020B0606020202030204" pitchFamily="34" charset="0"/>
              </a:rPr>
              <a:t>Earth’s surface</a:t>
            </a:r>
          </a:p>
        </p:txBody>
      </p:sp>
      <p:sp>
        <p:nvSpPr>
          <p:cNvPr id="78" name="TextBox 77">
            <a:extLst>
              <a:ext uri="{FF2B5EF4-FFF2-40B4-BE49-F238E27FC236}">
                <a16:creationId xmlns:a16="http://schemas.microsoft.com/office/drawing/2014/main" id="{AE719C90-C420-4B07-8791-FF81BFB3DC87}"/>
              </a:ext>
            </a:extLst>
          </p:cNvPr>
          <p:cNvSpPr txBox="1"/>
          <p:nvPr/>
        </p:nvSpPr>
        <p:spPr>
          <a:xfrm rot="20432313">
            <a:off x="705102" y="2226142"/>
            <a:ext cx="867498" cy="215444"/>
          </a:xfrm>
          <a:prstGeom prst="rect">
            <a:avLst/>
          </a:prstGeom>
          <a:noFill/>
        </p:spPr>
        <p:txBody>
          <a:bodyPr wrap="square" rtlCol="0">
            <a:spAutoFit/>
          </a:bodyPr>
          <a:lstStyle/>
          <a:p>
            <a:r>
              <a:rPr lang="en-AU" sz="800" dirty="0">
                <a:latin typeface="Arial Narrow" panose="020B0606020202030204" pitchFamily="34" charset="0"/>
              </a:rPr>
              <a:t>Sun</a:t>
            </a:r>
          </a:p>
        </p:txBody>
      </p:sp>
      <p:sp>
        <p:nvSpPr>
          <p:cNvPr id="28" name="Arrow: Down 27">
            <a:extLst>
              <a:ext uri="{FF2B5EF4-FFF2-40B4-BE49-F238E27FC236}">
                <a16:creationId xmlns:a16="http://schemas.microsoft.com/office/drawing/2014/main" id="{54F3C5F9-F2A5-4638-8B29-22230F45F224}"/>
              </a:ext>
            </a:extLst>
          </p:cNvPr>
          <p:cNvSpPr/>
          <p:nvPr/>
        </p:nvSpPr>
        <p:spPr>
          <a:xfrm rot="20139660">
            <a:off x="1055603" y="2633302"/>
            <a:ext cx="123479" cy="577565"/>
          </a:xfrm>
          <a:prstGeom prst="downArrow">
            <a:avLst/>
          </a:prstGeom>
          <a:solidFill>
            <a:schemeClr val="tx1"/>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Straight Connector 30">
            <a:extLst>
              <a:ext uri="{FF2B5EF4-FFF2-40B4-BE49-F238E27FC236}">
                <a16:creationId xmlns:a16="http://schemas.microsoft.com/office/drawing/2014/main" id="{8D8775F6-0A10-42D6-B01D-F0337FDBA576}"/>
              </a:ext>
            </a:extLst>
          </p:cNvPr>
          <p:cNvCxnSpPr>
            <a:cxnSpLocks/>
          </p:cNvCxnSpPr>
          <p:nvPr/>
        </p:nvCxnSpPr>
        <p:spPr>
          <a:xfrm flipV="1">
            <a:off x="1246199" y="2788041"/>
            <a:ext cx="256978" cy="4160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C3EDDAF0-DEB7-45A9-B1BB-62D5259C30D7}"/>
              </a:ext>
            </a:extLst>
          </p:cNvPr>
          <p:cNvCxnSpPr/>
          <p:nvPr/>
        </p:nvCxnSpPr>
        <p:spPr>
          <a:xfrm>
            <a:off x="1503177" y="2788041"/>
            <a:ext cx="253026" cy="2080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Isosceles Triangle 82">
            <a:extLst>
              <a:ext uri="{FF2B5EF4-FFF2-40B4-BE49-F238E27FC236}">
                <a16:creationId xmlns:a16="http://schemas.microsoft.com/office/drawing/2014/main" id="{A2327A2B-2472-4AB1-A126-BA848FB85C4F}"/>
              </a:ext>
            </a:extLst>
          </p:cNvPr>
          <p:cNvSpPr/>
          <p:nvPr/>
        </p:nvSpPr>
        <p:spPr>
          <a:xfrm rot="917981">
            <a:off x="1652857" y="2270821"/>
            <a:ext cx="115019" cy="6670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4" name="Freeform: Shape 83">
            <a:extLst>
              <a:ext uri="{FF2B5EF4-FFF2-40B4-BE49-F238E27FC236}">
                <a16:creationId xmlns:a16="http://schemas.microsoft.com/office/drawing/2014/main" id="{4C685678-1520-4D79-984D-E04BFDAA0E56}"/>
              </a:ext>
            </a:extLst>
          </p:cNvPr>
          <p:cNvSpPr/>
          <p:nvPr/>
        </p:nvSpPr>
        <p:spPr>
          <a:xfrm>
            <a:off x="1494593" y="2306091"/>
            <a:ext cx="206767" cy="488950"/>
          </a:xfrm>
          <a:custGeom>
            <a:avLst/>
            <a:gdLst>
              <a:gd name="connsiteX0" fmla="*/ 2252 w 206767"/>
              <a:gd name="connsiteY0" fmla="*/ 488950 h 488950"/>
              <a:gd name="connsiteX1" fmla="*/ 8602 w 206767"/>
              <a:gd name="connsiteY1" fmla="*/ 381000 h 488950"/>
              <a:gd name="connsiteX2" fmla="*/ 65752 w 206767"/>
              <a:gd name="connsiteY2" fmla="*/ 361950 h 488950"/>
              <a:gd name="connsiteX3" fmla="*/ 72102 w 206767"/>
              <a:gd name="connsiteY3" fmla="*/ 260350 h 488950"/>
              <a:gd name="connsiteX4" fmla="*/ 97502 w 206767"/>
              <a:gd name="connsiteY4" fmla="*/ 247650 h 488950"/>
              <a:gd name="connsiteX5" fmla="*/ 135602 w 206767"/>
              <a:gd name="connsiteY5" fmla="*/ 234950 h 488950"/>
              <a:gd name="connsiteX6" fmla="*/ 129252 w 206767"/>
              <a:gd name="connsiteY6" fmla="*/ 177800 h 488950"/>
              <a:gd name="connsiteX7" fmla="*/ 122902 w 206767"/>
              <a:gd name="connsiteY7" fmla="*/ 158750 h 488950"/>
              <a:gd name="connsiteX8" fmla="*/ 129252 w 206767"/>
              <a:gd name="connsiteY8" fmla="*/ 107950 h 488950"/>
              <a:gd name="connsiteX9" fmla="*/ 199102 w 206767"/>
              <a:gd name="connsiteY9" fmla="*/ 95250 h 488950"/>
              <a:gd name="connsiteX10" fmla="*/ 199102 w 206767"/>
              <a:gd name="connsiteY10"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67" h="488950">
                <a:moveTo>
                  <a:pt x="2252" y="488950"/>
                </a:moveTo>
                <a:cubicBezTo>
                  <a:pt x="4369" y="452967"/>
                  <a:pt x="-7518" y="413240"/>
                  <a:pt x="8602" y="381000"/>
                </a:cubicBezTo>
                <a:cubicBezTo>
                  <a:pt x="17582" y="363039"/>
                  <a:pt x="56400" y="379720"/>
                  <a:pt x="65752" y="361950"/>
                </a:cubicBezTo>
                <a:cubicBezTo>
                  <a:pt x="81556" y="331922"/>
                  <a:pt x="63020" y="293045"/>
                  <a:pt x="72102" y="260350"/>
                </a:cubicBezTo>
                <a:cubicBezTo>
                  <a:pt x="74636" y="251229"/>
                  <a:pt x="88713" y="251166"/>
                  <a:pt x="97502" y="247650"/>
                </a:cubicBezTo>
                <a:cubicBezTo>
                  <a:pt x="109931" y="242678"/>
                  <a:pt x="122902" y="239183"/>
                  <a:pt x="135602" y="234950"/>
                </a:cubicBezTo>
                <a:cubicBezTo>
                  <a:pt x="133485" y="215900"/>
                  <a:pt x="132403" y="196706"/>
                  <a:pt x="129252" y="177800"/>
                </a:cubicBezTo>
                <a:cubicBezTo>
                  <a:pt x="128152" y="171198"/>
                  <a:pt x="122902" y="165443"/>
                  <a:pt x="122902" y="158750"/>
                </a:cubicBezTo>
                <a:cubicBezTo>
                  <a:pt x="122902" y="141685"/>
                  <a:pt x="116142" y="118875"/>
                  <a:pt x="129252" y="107950"/>
                </a:cubicBezTo>
                <a:cubicBezTo>
                  <a:pt x="147432" y="92800"/>
                  <a:pt x="186246" y="115118"/>
                  <a:pt x="199102" y="95250"/>
                </a:cubicBezTo>
                <a:cubicBezTo>
                  <a:pt x="216350" y="68594"/>
                  <a:pt x="199102" y="31750"/>
                  <a:pt x="199102"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TextBox 85">
            <a:extLst>
              <a:ext uri="{FF2B5EF4-FFF2-40B4-BE49-F238E27FC236}">
                <a16:creationId xmlns:a16="http://schemas.microsoft.com/office/drawing/2014/main" id="{CC0ACDDD-D6FE-43A4-9E46-3D18D1BB9DE1}"/>
              </a:ext>
            </a:extLst>
          </p:cNvPr>
          <p:cNvSpPr txBox="1"/>
          <p:nvPr/>
        </p:nvSpPr>
        <p:spPr>
          <a:xfrm rot="19605410">
            <a:off x="543492" y="3038296"/>
            <a:ext cx="867498" cy="215444"/>
          </a:xfrm>
          <a:prstGeom prst="rect">
            <a:avLst/>
          </a:prstGeom>
          <a:noFill/>
        </p:spPr>
        <p:txBody>
          <a:bodyPr wrap="square" rtlCol="0">
            <a:spAutoFit/>
          </a:bodyPr>
          <a:lstStyle/>
          <a:p>
            <a:r>
              <a:rPr lang="en-AU" sz="800" dirty="0">
                <a:latin typeface="Arial Narrow" panose="020B0606020202030204" pitchFamily="34" charset="0"/>
              </a:rPr>
              <a:t>Atmosphere</a:t>
            </a:r>
          </a:p>
        </p:txBody>
      </p:sp>
      <p:sp>
        <p:nvSpPr>
          <p:cNvPr id="85" name="Rectangle 84">
            <a:extLst>
              <a:ext uri="{FF2B5EF4-FFF2-40B4-BE49-F238E27FC236}">
                <a16:creationId xmlns:a16="http://schemas.microsoft.com/office/drawing/2014/main" id="{9424AA31-DD0A-4589-9795-6B0CF29DBB9D}"/>
              </a:ext>
            </a:extLst>
          </p:cNvPr>
          <p:cNvSpPr/>
          <p:nvPr/>
        </p:nvSpPr>
        <p:spPr>
          <a:xfrm>
            <a:off x="564258" y="2136605"/>
            <a:ext cx="1551986" cy="1495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Rectangle 86">
            <a:extLst>
              <a:ext uri="{FF2B5EF4-FFF2-40B4-BE49-F238E27FC236}">
                <a16:creationId xmlns:a16="http://schemas.microsoft.com/office/drawing/2014/main" id="{24923F4B-B86A-408E-BDA3-BD2F2AD53DCF}"/>
              </a:ext>
            </a:extLst>
          </p:cNvPr>
          <p:cNvSpPr/>
          <p:nvPr/>
        </p:nvSpPr>
        <p:spPr>
          <a:xfrm>
            <a:off x="2286713" y="2136605"/>
            <a:ext cx="4084300" cy="158472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TextBox 88">
            <a:extLst>
              <a:ext uri="{FF2B5EF4-FFF2-40B4-BE49-F238E27FC236}">
                <a16:creationId xmlns:a16="http://schemas.microsoft.com/office/drawing/2014/main" id="{28B7FE43-19E8-47AD-919F-4A00B2918656}"/>
              </a:ext>
            </a:extLst>
          </p:cNvPr>
          <p:cNvSpPr txBox="1"/>
          <p:nvPr/>
        </p:nvSpPr>
        <p:spPr>
          <a:xfrm>
            <a:off x="2268406" y="2129832"/>
            <a:ext cx="4102607" cy="276999"/>
          </a:xfrm>
          <a:prstGeom prst="rect">
            <a:avLst/>
          </a:prstGeom>
          <a:noFill/>
        </p:spPr>
        <p:txBody>
          <a:bodyPr wrap="square" rtlCol="0">
            <a:spAutoFit/>
          </a:bodyPr>
          <a:lstStyle/>
          <a:p>
            <a:r>
              <a:rPr lang="en-AU" sz="1200" b="1" dirty="0">
                <a:latin typeface="Arial Narrow" panose="020B0606020202030204" pitchFamily="34" charset="0"/>
              </a:rPr>
              <a:t>Q. What is the Greenhouse Effect? Ans.</a:t>
            </a:r>
          </a:p>
        </p:txBody>
      </p:sp>
      <p:sp>
        <p:nvSpPr>
          <p:cNvPr id="90" name="Rectangle 89">
            <a:extLst>
              <a:ext uri="{FF2B5EF4-FFF2-40B4-BE49-F238E27FC236}">
                <a16:creationId xmlns:a16="http://schemas.microsoft.com/office/drawing/2014/main" id="{030DAD22-710A-4B81-A679-A2CEABE77BF1}"/>
              </a:ext>
            </a:extLst>
          </p:cNvPr>
          <p:cNvSpPr/>
          <p:nvPr/>
        </p:nvSpPr>
        <p:spPr>
          <a:xfrm>
            <a:off x="2347052" y="2429568"/>
            <a:ext cx="3955527" cy="122939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When gasses in Earth’s atmosphere, such as water vapour, 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nitrous oxide and methane, act as a blanket by trapping the Sun’s heat (i.e. wavelengths longer than 4µm) and keeping the Earth warm. </a:t>
            </a:r>
            <a:br>
              <a:rPr lang="en-AU" sz="1200" dirty="0">
                <a:solidFill>
                  <a:schemeClr val="tx1">
                    <a:lumMod val="65000"/>
                    <a:lumOff val="35000"/>
                  </a:schemeClr>
                </a:solidFill>
                <a:latin typeface="Comic Sans MS" panose="030F0702030302020204" pitchFamily="66" charset="0"/>
              </a:rPr>
            </a:br>
            <a:r>
              <a:rPr lang="en-AU" sz="1200" dirty="0">
                <a:solidFill>
                  <a:schemeClr val="tx1">
                    <a:lumMod val="65000"/>
                    <a:lumOff val="35000"/>
                  </a:schemeClr>
                </a:solidFill>
                <a:latin typeface="Comic Sans MS" panose="030F0702030302020204" pitchFamily="66" charset="0"/>
              </a:rPr>
              <a:t>Discussion point:</a:t>
            </a:r>
            <a:r>
              <a:rPr lang="en-AU" sz="1200" i="1" dirty="0">
                <a:solidFill>
                  <a:schemeClr val="tx1">
                    <a:lumMod val="65000"/>
                    <a:lumOff val="35000"/>
                  </a:schemeClr>
                </a:solidFill>
                <a:latin typeface="Comic Sans MS" panose="030F0702030302020204" pitchFamily="66" charset="0"/>
              </a:rPr>
              <a:t> without </a:t>
            </a:r>
            <a:r>
              <a:rPr lang="en-AU" sz="1200" dirty="0">
                <a:solidFill>
                  <a:schemeClr val="tx1">
                    <a:lumMod val="65000"/>
                    <a:lumOff val="35000"/>
                  </a:schemeClr>
                </a:solidFill>
                <a:latin typeface="Comic Sans MS" panose="030F0702030302020204" pitchFamily="66" charset="0"/>
              </a:rPr>
              <a:t>the greenhouse effect, the average global temperature would be -18°C</a:t>
            </a:r>
            <a:endParaRPr lang="en-AU" sz="1600" dirty="0">
              <a:solidFill>
                <a:schemeClr val="tx1">
                  <a:lumMod val="65000"/>
                  <a:lumOff val="35000"/>
                </a:schemeClr>
              </a:solidFill>
              <a:latin typeface="Comic Sans MS" panose="030F0702030302020204" pitchFamily="66" charset="0"/>
            </a:endParaRPr>
          </a:p>
        </p:txBody>
      </p:sp>
      <p:cxnSp>
        <p:nvCxnSpPr>
          <p:cNvPr id="92" name="Straight Connector 91">
            <a:extLst>
              <a:ext uri="{FF2B5EF4-FFF2-40B4-BE49-F238E27FC236}">
                <a16:creationId xmlns:a16="http://schemas.microsoft.com/office/drawing/2014/main" id="{1DE8002F-A93C-440C-9714-6D75748BDFBB}"/>
              </a:ext>
            </a:extLst>
          </p:cNvPr>
          <p:cNvCxnSpPr/>
          <p:nvPr/>
        </p:nvCxnSpPr>
        <p:spPr>
          <a:xfrm flipH="1">
            <a:off x="527327" y="379787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3BBA0E59-8794-4274-AD04-7277871EB2BA}"/>
              </a:ext>
            </a:extLst>
          </p:cNvPr>
          <p:cNvSpPr txBox="1"/>
          <p:nvPr/>
        </p:nvSpPr>
        <p:spPr>
          <a:xfrm>
            <a:off x="431960" y="3811018"/>
            <a:ext cx="6141237" cy="707886"/>
          </a:xfrm>
          <a:prstGeom prst="rect">
            <a:avLst/>
          </a:prstGeom>
          <a:noFill/>
        </p:spPr>
        <p:txBody>
          <a:bodyPr wrap="square" rtlCol="0">
            <a:spAutoFit/>
          </a:bodyPr>
          <a:lstStyle/>
          <a:p>
            <a:r>
              <a:rPr lang="en-AU" sz="1600" b="1" dirty="0">
                <a:latin typeface="Arial Narrow" panose="020B0606020202030204" pitchFamily="34" charset="0"/>
              </a:rPr>
              <a:t>Global Warming</a:t>
            </a:r>
          </a:p>
          <a:p>
            <a:r>
              <a:rPr lang="en-AU" sz="1200" dirty="0">
                <a:latin typeface="Arial Narrow" panose="020B0606020202030204" pitchFamily="34" charset="0"/>
              </a:rPr>
              <a:t>As you know, CO</a:t>
            </a:r>
            <a:r>
              <a:rPr lang="en-AU" sz="1000" dirty="0">
                <a:latin typeface="Arial Narrow" panose="020B0606020202030204" pitchFamily="34" charset="0"/>
              </a:rPr>
              <a:t>2</a:t>
            </a:r>
            <a:r>
              <a:rPr lang="en-AU" sz="1200" dirty="0">
                <a:latin typeface="Arial Narrow" panose="020B0606020202030204" pitchFamily="34" charset="0"/>
              </a:rPr>
              <a:t> is one of the greenhouse gasses. Adding more CO</a:t>
            </a:r>
            <a:r>
              <a:rPr lang="en-AU" sz="1000" dirty="0">
                <a:latin typeface="Arial Narrow" panose="020B0606020202030204" pitchFamily="34" charset="0"/>
              </a:rPr>
              <a:t>2</a:t>
            </a:r>
            <a:r>
              <a:rPr lang="en-AU" sz="1200" dirty="0">
                <a:latin typeface="Arial Narrow" panose="020B0606020202030204" pitchFamily="34" charset="0"/>
              </a:rPr>
              <a:t> to Earth’s atmosphere is like adding an extra blanket. Earth warms up. This warming effect is global in scale. Hence the name, </a:t>
            </a:r>
            <a:r>
              <a:rPr lang="en-AU" sz="1200" b="1" dirty="0">
                <a:latin typeface="Arial Narrow" panose="020B0606020202030204" pitchFamily="34" charset="0"/>
              </a:rPr>
              <a:t>global warming</a:t>
            </a:r>
            <a:r>
              <a:rPr lang="en-AU" sz="1200" dirty="0">
                <a:latin typeface="Arial Narrow" panose="020B0606020202030204" pitchFamily="34" charset="0"/>
              </a:rPr>
              <a:t>.  </a:t>
            </a:r>
          </a:p>
        </p:txBody>
      </p:sp>
      <p:cxnSp>
        <p:nvCxnSpPr>
          <p:cNvPr id="94" name="Straight Connector 93">
            <a:extLst>
              <a:ext uri="{FF2B5EF4-FFF2-40B4-BE49-F238E27FC236}">
                <a16:creationId xmlns:a16="http://schemas.microsoft.com/office/drawing/2014/main" id="{F15E47A3-AF42-4D2E-8F90-E6BC26452DFD}"/>
              </a:ext>
            </a:extLst>
          </p:cNvPr>
          <p:cNvCxnSpPr/>
          <p:nvPr/>
        </p:nvCxnSpPr>
        <p:spPr>
          <a:xfrm flipH="1">
            <a:off x="527327" y="6236428"/>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6E35B8E1-01D5-48E2-9BD6-ABD1F0422781}"/>
              </a:ext>
            </a:extLst>
          </p:cNvPr>
          <p:cNvSpPr txBox="1"/>
          <p:nvPr/>
        </p:nvSpPr>
        <p:spPr>
          <a:xfrm>
            <a:off x="445744" y="6230535"/>
            <a:ext cx="6127453" cy="1446550"/>
          </a:xfrm>
          <a:prstGeom prst="rect">
            <a:avLst/>
          </a:prstGeom>
          <a:noFill/>
        </p:spPr>
        <p:txBody>
          <a:bodyPr wrap="square" rtlCol="0">
            <a:spAutoFit/>
          </a:bodyPr>
          <a:lstStyle/>
          <a:p>
            <a:r>
              <a:rPr lang="en-AU" sz="1600" b="1" dirty="0">
                <a:latin typeface="Arial Narrow" panose="020B0606020202030204" pitchFamily="34" charset="0"/>
              </a:rPr>
              <a:t>Ocean Acidification</a:t>
            </a:r>
          </a:p>
          <a:p>
            <a:r>
              <a:rPr lang="en-AU" sz="1200" dirty="0">
                <a:latin typeface="Arial Narrow" panose="020B0606020202030204" pitchFamily="34" charset="0"/>
              </a:rPr>
              <a:t>The term </a:t>
            </a:r>
            <a:r>
              <a:rPr lang="en-AU" sz="1200" i="1" dirty="0">
                <a:latin typeface="Arial Narrow" panose="020B0606020202030204" pitchFamily="34" charset="0"/>
              </a:rPr>
              <a:t>ocean acidification </a:t>
            </a:r>
            <a:r>
              <a:rPr lang="en-AU" sz="1200" dirty="0">
                <a:latin typeface="Arial Narrow" panose="020B0606020202030204" pitchFamily="34" charset="0"/>
              </a:rPr>
              <a:t>can be a little misleading. It does not mean the ocean is </a:t>
            </a:r>
            <a:r>
              <a:rPr lang="en-AU" sz="1200" i="1" dirty="0">
                <a:latin typeface="Arial Narrow" panose="020B0606020202030204" pitchFamily="34" charset="0"/>
              </a:rPr>
              <a:t>acidic </a:t>
            </a:r>
            <a:r>
              <a:rPr lang="en-AU" sz="1200" dirty="0">
                <a:latin typeface="Arial Narrow" panose="020B0606020202030204" pitchFamily="34" charset="0"/>
              </a:rPr>
              <a:t>as such. The pH of the ocean is still basic (above pH 7). Indeed, the addition of CO</a:t>
            </a:r>
            <a:r>
              <a:rPr lang="en-AU" sz="1000" dirty="0">
                <a:latin typeface="Arial Narrow" panose="020B0606020202030204" pitchFamily="34" charset="0"/>
              </a:rPr>
              <a:t>2</a:t>
            </a:r>
            <a:r>
              <a:rPr lang="en-AU" sz="1200" dirty="0">
                <a:latin typeface="Arial Narrow" panose="020B0606020202030204" pitchFamily="34" charset="0"/>
              </a:rPr>
              <a:t> adds more free hydrogen ions (H+) to the ocean. And, the chemical activity of these free hydrogen ions can be very powerful, measured as an indirect function of their concentration level known as </a:t>
            </a:r>
            <a:r>
              <a:rPr lang="en-AU" sz="1200" b="1" dirty="0">
                <a:latin typeface="Arial Narrow" panose="020B0606020202030204" pitchFamily="34" charset="0"/>
              </a:rPr>
              <a:t>pH</a:t>
            </a:r>
            <a:r>
              <a:rPr lang="en-AU" sz="1200" dirty="0">
                <a:latin typeface="Arial Narrow" panose="020B0606020202030204" pitchFamily="34" charset="0"/>
              </a:rPr>
              <a:t> = -log</a:t>
            </a:r>
            <a:r>
              <a:rPr lang="en-AU" sz="800" dirty="0">
                <a:latin typeface="Arial Narrow" panose="020B0606020202030204" pitchFamily="34" charset="0"/>
              </a:rPr>
              <a:t>10</a:t>
            </a:r>
            <a:r>
              <a:rPr lang="en-AU" sz="1200" dirty="0">
                <a:latin typeface="Arial Narrow" panose="020B0606020202030204" pitchFamily="34" charset="0"/>
              </a:rPr>
              <a:t>(H+). Thus, ocean acidification simply refers to the increasing number of free hydrogen ions in the ocean (due to high CO</a:t>
            </a:r>
            <a:r>
              <a:rPr lang="en-AU" sz="1000" dirty="0">
                <a:latin typeface="Arial Narrow" panose="020B0606020202030204" pitchFamily="34" charset="0"/>
              </a:rPr>
              <a:t>2 </a:t>
            </a:r>
            <a:r>
              <a:rPr lang="en-AU" sz="1200" dirty="0">
                <a:latin typeface="Arial Narrow" panose="020B0606020202030204" pitchFamily="34" charset="0"/>
              </a:rPr>
              <a:t>input rates), and the corresponding drop in pH…towards the</a:t>
            </a:r>
            <a:r>
              <a:rPr lang="en-AU" sz="1200" i="1" dirty="0">
                <a:latin typeface="Arial Narrow" panose="020B0606020202030204" pitchFamily="34" charset="0"/>
              </a:rPr>
              <a:t> acidic </a:t>
            </a:r>
            <a:r>
              <a:rPr lang="en-AU" sz="1200" dirty="0">
                <a:latin typeface="Arial Narrow" panose="020B0606020202030204" pitchFamily="34" charset="0"/>
              </a:rPr>
              <a:t>end of the pH scale. Hence the name, </a:t>
            </a:r>
            <a:r>
              <a:rPr lang="en-AU" sz="1200" b="1" dirty="0">
                <a:latin typeface="Arial Narrow" panose="020B0606020202030204" pitchFamily="34" charset="0"/>
              </a:rPr>
              <a:t>ocean acidification. </a:t>
            </a:r>
          </a:p>
        </p:txBody>
      </p:sp>
      <p:sp>
        <p:nvSpPr>
          <p:cNvPr id="96" name="Rectangle 95">
            <a:extLst>
              <a:ext uri="{FF2B5EF4-FFF2-40B4-BE49-F238E27FC236}">
                <a16:creationId xmlns:a16="http://schemas.microsoft.com/office/drawing/2014/main" id="{39B4712A-E60B-4C1C-8A91-24BF82E1D934}"/>
              </a:ext>
            </a:extLst>
          </p:cNvPr>
          <p:cNvSpPr/>
          <p:nvPr/>
        </p:nvSpPr>
        <p:spPr>
          <a:xfrm>
            <a:off x="535993" y="7656564"/>
            <a:ext cx="5846151" cy="8521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TextBox 96">
            <a:extLst>
              <a:ext uri="{FF2B5EF4-FFF2-40B4-BE49-F238E27FC236}">
                <a16:creationId xmlns:a16="http://schemas.microsoft.com/office/drawing/2014/main" id="{699C9B56-5129-49B8-B449-F93E86DE52E0}"/>
              </a:ext>
            </a:extLst>
          </p:cNvPr>
          <p:cNvSpPr txBox="1"/>
          <p:nvPr/>
        </p:nvSpPr>
        <p:spPr>
          <a:xfrm>
            <a:off x="533550" y="7689754"/>
            <a:ext cx="4102607" cy="276999"/>
          </a:xfrm>
          <a:prstGeom prst="rect">
            <a:avLst/>
          </a:prstGeom>
          <a:noFill/>
        </p:spPr>
        <p:txBody>
          <a:bodyPr wrap="square" rtlCol="0">
            <a:spAutoFit/>
          </a:bodyPr>
          <a:lstStyle/>
          <a:p>
            <a:r>
              <a:rPr lang="en-AU" sz="1200" b="1" dirty="0">
                <a:latin typeface="Arial Narrow" panose="020B0606020202030204" pitchFamily="34" charset="0"/>
              </a:rPr>
              <a:t>Q. What is Ocean Acidification? Ans.</a:t>
            </a:r>
          </a:p>
        </p:txBody>
      </p:sp>
      <p:sp>
        <p:nvSpPr>
          <p:cNvPr id="41" name="Rectangle 40">
            <a:extLst>
              <a:ext uri="{FF2B5EF4-FFF2-40B4-BE49-F238E27FC236}">
                <a16:creationId xmlns:a16="http://schemas.microsoft.com/office/drawing/2014/main" id="{EB9E482F-CD15-4F35-A2A4-A47D3707B4A4}"/>
              </a:ext>
            </a:extLst>
          </p:cNvPr>
          <p:cNvSpPr/>
          <p:nvPr/>
        </p:nvSpPr>
        <p:spPr>
          <a:xfrm>
            <a:off x="533533" y="4596898"/>
            <a:ext cx="2621427" cy="15736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a:extLst>
              <a:ext uri="{FF2B5EF4-FFF2-40B4-BE49-F238E27FC236}">
                <a16:creationId xmlns:a16="http://schemas.microsoft.com/office/drawing/2014/main" id="{040CB05D-2E17-4559-8A8E-448BF205E132}"/>
              </a:ext>
            </a:extLst>
          </p:cNvPr>
          <p:cNvSpPr txBox="1"/>
          <p:nvPr/>
        </p:nvSpPr>
        <p:spPr>
          <a:xfrm>
            <a:off x="515227" y="4590125"/>
            <a:ext cx="2711839" cy="646331"/>
          </a:xfrm>
          <a:prstGeom prst="rect">
            <a:avLst/>
          </a:prstGeom>
          <a:noFill/>
        </p:spPr>
        <p:txBody>
          <a:bodyPr wrap="square" rtlCol="0">
            <a:spAutoFit/>
          </a:bodyPr>
          <a:lstStyle/>
          <a:p>
            <a:r>
              <a:rPr lang="en-AU" sz="1200" b="1" dirty="0">
                <a:latin typeface="Arial Narrow" panose="020B0606020202030204" pitchFamily="34" charset="0"/>
              </a:rPr>
              <a:t>Q. What did Mann, Bradley and Hughes</a:t>
            </a:r>
            <a:r>
              <a:rPr lang="en-AU" sz="1200" b="1" baseline="30000" dirty="0">
                <a:latin typeface="Arial Narrow" panose="020B0606020202030204" pitchFamily="34" charset="0"/>
              </a:rPr>
              <a:t>[1] </a:t>
            </a:r>
            <a:r>
              <a:rPr lang="en-AU" sz="1200" b="1" dirty="0">
                <a:latin typeface="Arial Narrow" panose="020B0606020202030204" pitchFamily="34" charset="0"/>
              </a:rPr>
              <a:t>say was causing the temperature to rise </a:t>
            </a:r>
            <a:br>
              <a:rPr lang="en-AU" sz="1200" b="1" dirty="0">
                <a:latin typeface="Arial Narrow" panose="020B0606020202030204" pitchFamily="34" charset="0"/>
              </a:rPr>
            </a:br>
            <a:r>
              <a:rPr lang="en-AU" sz="1200" b="1" dirty="0">
                <a:latin typeface="Arial Narrow" panose="020B0606020202030204" pitchFamily="34" charset="0"/>
              </a:rPr>
              <a:t>in their famous Hockey-stick graph? Ans.</a:t>
            </a:r>
          </a:p>
        </p:txBody>
      </p:sp>
      <p:sp>
        <p:nvSpPr>
          <p:cNvPr id="45" name="Rectangle 44">
            <a:extLst>
              <a:ext uri="{FF2B5EF4-FFF2-40B4-BE49-F238E27FC236}">
                <a16:creationId xmlns:a16="http://schemas.microsoft.com/office/drawing/2014/main" id="{64EEB955-61C8-4212-AD9D-269DADC9FF30}"/>
              </a:ext>
            </a:extLst>
          </p:cNvPr>
          <p:cNvSpPr/>
          <p:nvPr/>
        </p:nvSpPr>
        <p:spPr>
          <a:xfrm>
            <a:off x="593874" y="5232212"/>
            <a:ext cx="2488745" cy="8695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Anthropogenic emissions of 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mainly from the increase of industrialisation and the use of fossil fuels</a:t>
            </a:r>
            <a:r>
              <a:rPr lang="en-AU" sz="1200" baseline="30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a:t>
            </a:r>
          </a:p>
        </p:txBody>
      </p:sp>
      <p:sp>
        <p:nvSpPr>
          <p:cNvPr id="47" name="TextBox 46">
            <a:extLst>
              <a:ext uri="{FF2B5EF4-FFF2-40B4-BE49-F238E27FC236}">
                <a16:creationId xmlns:a16="http://schemas.microsoft.com/office/drawing/2014/main" id="{D3A69714-71E0-452C-9249-24B7FBC0417C}"/>
              </a:ext>
            </a:extLst>
          </p:cNvPr>
          <p:cNvSpPr txBox="1"/>
          <p:nvPr/>
        </p:nvSpPr>
        <p:spPr>
          <a:xfrm>
            <a:off x="486987" y="3587817"/>
            <a:ext cx="3046499" cy="246221"/>
          </a:xfrm>
          <a:prstGeom prst="rect">
            <a:avLst/>
          </a:prstGeom>
          <a:noFill/>
        </p:spPr>
        <p:txBody>
          <a:bodyPr wrap="square" rtlCol="0">
            <a:spAutoFit/>
          </a:bodyPr>
          <a:lstStyle/>
          <a:p>
            <a:r>
              <a:rPr lang="en-AU" sz="1000" b="1" dirty="0">
                <a:latin typeface="Arial Narrow" panose="020B0606020202030204" pitchFamily="34" charset="0"/>
              </a:rPr>
              <a:t>Fig. 1: The Greenhouse Effect </a:t>
            </a:r>
          </a:p>
        </p:txBody>
      </p:sp>
      <p:pic>
        <p:nvPicPr>
          <p:cNvPr id="4" name="Picture 3">
            <a:extLst>
              <a:ext uri="{FF2B5EF4-FFF2-40B4-BE49-F238E27FC236}">
                <a16:creationId xmlns:a16="http://schemas.microsoft.com/office/drawing/2014/main" id="{51D7DAEF-9A2B-4711-8920-49BAB7691500}"/>
              </a:ext>
            </a:extLst>
          </p:cNvPr>
          <p:cNvPicPr>
            <a:picLocks noChangeAspect="1"/>
          </p:cNvPicPr>
          <p:nvPr/>
        </p:nvPicPr>
        <p:blipFill>
          <a:blip r:embed="rId5"/>
          <a:stretch>
            <a:fillRect/>
          </a:stretch>
        </p:blipFill>
        <p:spPr>
          <a:xfrm>
            <a:off x="3232441" y="4571249"/>
            <a:ext cx="2070304" cy="1519216"/>
          </a:xfrm>
          <a:prstGeom prst="rect">
            <a:avLst/>
          </a:prstGeom>
        </p:spPr>
      </p:pic>
      <p:sp>
        <p:nvSpPr>
          <p:cNvPr id="48" name="TextBox 47">
            <a:extLst>
              <a:ext uri="{FF2B5EF4-FFF2-40B4-BE49-F238E27FC236}">
                <a16:creationId xmlns:a16="http://schemas.microsoft.com/office/drawing/2014/main" id="{71E15859-2127-419B-813E-13E102B8D069}"/>
              </a:ext>
            </a:extLst>
          </p:cNvPr>
          <p:cNvSpPr txBox="1"/>
          <p:nvPr/>
        </p:nvSpPr>
        <p:spPr>
          <a:xfrm>
            <a:off x="3394384" y="6017538"/>
            <a:ext cx="1786110" cy="246221"/>
          </a:xfrm>
          <a:prstGeom prst="rect">
            <a:avLst/>
          </a:prstGeom>
          <a:noFill/>
        </p:spPr>
        <p:txBody>
          <a:bodyPr wrap="square" rtlCol="0">
            <a:spAutoFit/>
          </a:bodyPr>
          <a:lstStyle/>
          <a:p>
            <a:r>
              <a:rPr lang="en-AU" sz="1000" b="1" dirty="0">
                <a:latin typeface="Arial Narrow" panose="020B0606020202030204" pitchFamily="34" charset="0"/>
              </a:rPr>
              <a:t>Fig. 2: The hockey-stick graph</a:t>
            </a:r>
            <a:r>
              <a:rPr lang="en-AU" sz="1000" b="1" baseline="30000" dirty="0">
                <a:latin typeface="Arial Narrow" panose="020B0606020202030204" pitchFamily="34" charset="0"/>
              </a:rPr>
              <a:t>[1]</a:t>
            </a:r>
            <a:r>
              <a:rPr lang="en-AU" sz="1000" b="1" dirty="0">
                <a:latin typeface="Arial Narrow" panose="020B0606020202030204" pitchFamily="34" charset="0"/>
              </a:rPr>
              <a:t> </a:t>
            </a:r>
          </a:p>
        </p:txBody>
      </p:sp>
      <p:sp>
        <p:nvSpPr>
          <p:cNvPr id="7" name="Rectangle 6">
            <a:extLst>
              <a:ext uri="{FF2B5EF4-FFF2-40B4-BE49-F238E27FC236}">
                <a16:creationId xmlns:a16="http://schemas.microsoft.com/office/drawing/2014/main" id="{18FC390A-529F-49F3-B99E-089EDFF83575}"/>
              </a:ext>
            </a:extLst>
          </p:cNvPr>
          <p:cNvSpPr/>
          <p:nvPr/>
        </p:nvSpPr>
        <p:spPr>
          <a:xfrm>
            <a:off x="431960" y="8515515"/>
            <a:ext cx="6647040" cy="307777"/>
          </a:xfrm>
          <a:prstGeom prst="rect">
            <a:avLst/>
          </a:prstGeom>
        </p:spPr>
        <p:txBody>
          <a:bodyPr wrap="square">
            <a:spAutoFit/>
          </a:bodyPr>
          <a:lstStyle/>
          <a:p>
            <a:r>
              <a:rPr lang="en-AU" sz="700" baseline="30000" dirty="0">
                <a:latin typeface="Arial Narrow" panose="020B0606020202030204" pitchFamily="34" charset="0"/>
              </a:rPr>
              <a:t>[1] </a:t>
            </a:r>
            <a:r>
              <a:rPr lang="en-AU" sz="700" dirty="0" err="1">
                <a:latin typeface="Arial Narrow" panose="020B0606020202030204" pitchFamily="34" charset="0"/>
              </a:rPr>
              <a:t>Espach</a:t>
            </a:r>
            <a:r>
              <a:rPr lang="en-AU" sz="700" dirty="0">
                <a:latin typeface="Arial Narrow" panose="020B0606020202030204" pitchFamily="34" charset="0"/>
              </a:rPr>
              <a:t>, R., </a:t>
            </a:r>
            <a:r>
              <a:rPr lang="en-AU" sz="700" dirty="0" err="1">
                <a:latin typeface="Arial Narrow" panose="020B0606020202030204" pitchFamily="34" charset="0"/>
              </a:rPr>
              <a:t>Zvijac</a:t>
            </a:r>
            <a:r>
              <a:rPr lang="en-AU" sz="700" dirty="0">
                <a:latin typeface="Arial Narrow" panose="020B0606020202030204" pitchFamily="34" charset="0"/>
              </a:rPr>
              <a:t>, D. and </a:t>
            </a:r>
            <a:r>
              <a:rPr lang="en-AU" sz="700" dirty="0" err="1">
                <a:latin typeface="Arial Narrow" panose="020B0606020202030204" pitchFamily="34" charset="0"/>
              </a:rPr>
              <a:t>Filadelfo</a:t>
            </a:r>
            <a:r>
              <a:rPr lang="en-AU" sz="700" dirty="0">
                <a:latin typeface="Arial Narrow" panose="020B0606020202030204" pitchFamily="34" charset="0"/>
              </a:rPr>
              <a:t>, R. (2016). Impact of Climate Change on U.S. Military Operations in the Western Pacific. </a:t>
            </a:r>
            <a:r>
              <a:rPr lang="en-AU" sz="700" i="1" dirty="0">
                <a:latin typeface="Arial Narrow" panose="020B0606020202030204" pitchFamily="34" charset="0"/>
              </a:rPr>
              <a:t>MCU Journal. 89-113. DOI: 10.21140/mcuj.2016si05.</a:t>
            </a:r>
            <a:br>
              <a:rPr lang="en-AU" sz="700" i="1" dirty="0">
                <a:latin typeface="Arial Narrow" panose="020B0606020202030204" pitchFamily="34" charset="0"/>
              </a:rPr>
            </a:br>
            <a:r>
              <a:rPr lang="en-AU" sz="700" baseline="30000" dirty="0">
                <a:latin typeface="Arial Narrow" panose="020B0606020202030204" pitchFamily="34" charset="0"/>
              </a:rPr>
              <a:t>[2] </a:t>
            </a:r>
            <a:r>
              <a:rPr lang="en-AU" sz="700" dirty="0">
                <a:latin typeface="Arial Narrow" panose="020B0606020202030204" pitchFamily="34" charset="0"/>
              </a:rPr>
              <a:t>Mann, M. E. (</a:t>
            </a:r>
            <a:r>
              <a:rPr lang="en-AU" sz="700" dirty="0" err="1">
                <a:latin typeface="Arial Narrow" panose="020B0606020202030204" pitchFamily="34" charset="0"/>
              </a:rPr>
              <a:t>n.d</a:t>
            </a:r>
            <a:r>
              <a:rPr lang="en-AU" sz="700" dirty="0">
                <a:latin typeface="Arial Narrow" panose="020B0606020202030204" pitchFamily="34" charset="0"/>
              </a:rPr>
              <a:t>). </a:t>
            </a:r>
            <a:r>
              <a:rPr lang="en-AU" sz="700" i="1" dirty="0">
                <a:latin typeface="Arial Narrow" panose="020B0606020202030204" pitchFamily="34" charset="0"/>
              </a:rPr>
              <a:t>Books: The Hockey Stick and the Climate Wars. </a:t>
            </a:r>
            <a:r>
              <a:rPr lang="en-AU" sz="700" dirty="0">
                <a:latin typeface="Arial Narrow" panose="020B0606020202030204" pitchFamily="34" charset="0"/>
              </a:rPr>
              <a:t>Michael E. Mann. Accessed 12.04.2019 from: http://www.michaelmann.net/books/hockey-stick</a:t>
            </a:r>
          </a:p>
        </p:txBody>
      </p:sp>
      <p:sp>
        <p:nvSpPr>
          <p:cNvPr id="49" name="Rectangle 48">
            <a:extLst>
              <a:ext uri="{FF2B5EF4-FFF2-40B4-BE49-F238E27FC236}">
                <a16:creationId xmlns:a16="http://schemas.microsoft.com/office/drawing/2014/main" id="{79AAA7E4-CF99-46C5-B3C4-69539BF845B4}"/>
              </a:ext>
            </a:extLst>
          </p:cNvPr>
          <p:cNvSpPr/>
          <p:nvPr/>
        </p:nvSpPr>
        <p:spPr>
          <a:xfrm>
            <a:off x="575775" y="7961190"/>
            <a:ext cx="5766586" cy="50115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lumMod val="65000"/>
                  <a:lumOff val="35000"/>
                </a:schemeClr>
              </a:solidFill>
              <a:latin typeface="Comic Sans MS" panose="030F0702030302020204" pitchFamily="66" charset="0"/>
            </a:endParaRPr>
          </a:p>
        </p:txBody>
      </p:sp>
      <p:sp>
        <p:nvSpPr>
          <p:cNvPr id="8" name="Rectangle 7">
            <a:extLst>
              <a:ext uri="{FF2B5EF4-FFF2-40B4-BE49-F238E27FC236}">
                <a16:creationId xmlns:a16="http://schemas.microsoft.com/office/drawing/2014/main" id="{F9635F99-18C6-4EE7-B677-873C003971B2}"/>
              </a:ext>
            </a:extLst>
          </p:cNvPr>
          <p:cNvSpPr/>
          <p:nvPr/>
        </p:nvSpPr>
        <p:spPr>
          <a:xfrm>
            <a:off x="581643" y="7986266"/>
            <a:ext cx="5800501" cy="461665"/>
          </a:xfrm>
          <a:prstGeom prst="rect">
            <a:avLst/>
          </a:prstGeom>
        </p:spPr>
        <p:txBody>
          <a:bodyPr wrap="square">
            <a:spAutoFit/>
          </a:bodyPr>
          <a:lstStyle/>
          <a:p>
            <a:r>
              <a:rPr lang="en-AU" sz="1200" dirty="0">
                <a:solidFill>
                  <a:schemeClr val="tx1">
                    <a:lumMod val="65000"/>
                    <a:lumOff val="35000"/>
                  </a:schemeClr>
                </a:solidFill>
                <a:latin typeface="Comic Sans MS" panose="030F0702030302020204" pitchFamily="66" charset="0"/>
              </a:rPr>
              <a:t>The increasing number of free H+ in the ocean (due to high 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input rates) and the corresponding drop in pH towards the </a:t>
            </a:r>
            <a:r>
              <a:rPr lang="en-AU" sz="1200" i="1" dirty="0">
                <a:solidFill>
                  <a:schemeClr val="tx1">
                    <a:lumMod val="65000"/>
                    <a:lumOff val="35000"/>
                  </a:schemeClr>
                </a:solidFill>
                <a:latin typeface="Comic Sans MS" panose="030F0702030302020204" pitchFamily="66" charset="0"/>
              </a:rPr>
              <a:t>acidic </a:t>
            </a:r>
            <a:r>
              <a:rPr lang="en-AU" sz="1200" dirty="0">
                <a:solidFill>
                  <a:schemeClr val="tx1">
                    <a:lumMod val="65000"/>
                    <a:lumOff val="35000"/>
                  </a:schemeClr>
                </a:solidFill>
                <a:latin typeface="Comic Sans MS" panose="030F0702030302020204" pitchFamily="66" charset="0"/>
              </a:rPr>
              <a:t>end of the pH scale.</a:t>
            </a:r>
          </a:p>
        </p:txBody>
      </p:sp>
      <p:sp>
        <p:nvSpPr>
          <p:cNvPr id="50" name="TextBox 49">
            <a:extLst>
              <a:ext uri="{FF2B5EF4-FFF2-40B4-BE49-F238E27FC236}">
                <a16:creationId xmlns:a16="http://schemas.microsoft.com/office/drawing/2014/main" id="{CB09B1BF-2ECB-4B0A-9E81-26090BE968F7}"/>
              </a:ext>
            </a:extLst>
          </p:cNvPr>
          <p:cNvSpPr txBox="1"/>
          <p:nvPr/>
        </p:nvSpPr>
        <p:spPr>
          <a:xfrm>
            <a:off x="5180083" y="6022720"/>
            <a:ext cx="1429167" cy="246221"/>
          </a:xfrm>
          <a:prstGeom prst="rect">
            <a:avLst/>
          </a:prstGeom>
          <a:noFill/>
        </p:spPr>
        <p:txBody>
          <a:bodyPr wrap="square" rtlCol="0">
            <a:spAutoFit/>
          </a:bodyPr>
          <a:lstStyle/>
          <a:p>
            <a:r>
              <a:rPr lang="en-AU" sz="1000" b="1" dirty="0">
                <a:latin typeface="Arial Narrow" panose="020B0606020202030204" pitchFamily="34" charset="0"/>
              </a:rPr>
              <a:t>Fig. 3: Mann’s book</a:t>
            </a:r>
            <a:r>
              <a:rPr lang="en-AU" sz="1000" b="1" baseline="30000" dirty="0">
                <a:latin typeface="Arial Narrow" panose="020B0606020202030204" pitchFamily="34" charset="0"/>
              </a:rPr>
              <a:t>[2]</a:t>
            </a:r>
            <a:r>
              <a:rPr lang="en-AU" sz="1000" b="1" dirty="0">
                <a:latin typeface="Arial Narrow" panose="020B0606020202030204" pitchFamily="34" charset="0"/>
              </a:rPr>
              <a:t> </a:t>
            </a:r>
          </a:p>
        </p:txBody>
      </p:sp>
      <p:sp>
        <p:nvSpPr>
          <p:cNvPr id="52" name="TextBox 51">
            <a:extLst>
              <a:ext uri="{FF2B5EF4-FFF2-40B4-BE49-F238E27FC236}">
                <a16:creationId xmlns:a16="http://schemas.microsoft.com/office/drawing/2014/main" id="{AAD1C0CE-37CC-47D3-92B5-8560C64BB9A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1" name="Oval 50">
            <a:extLst>
              <a:ext uri="{FF2B5EF4-FFF2-40B4-BE49-F238E27FC236}">
                <a16:creationId xmlns:a16="http://schemas.microsoft.com/office/drawing/2014/main" id="{FB305613-6FBF-41AD-B063-E6E20F4BE9C0}"/>
              </a:ext>
            </a:extLst>
          </p:cNvPr>
          <p:cNvSpPr/>
          <p:nvPr/>
        </p:nvSpPr>
        <p:spPr>
          <a:xfrm>
            <a:off x="3082619" y="66041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3" name="TextBox 52">
            <a:extLst>
              <a:ext uri="{FF2B5EF4-FFF2-40B4-BE49-F238E27FC236}">
                <a16:creationId xmlns:a16="http://schemas.microsoft.com/office/drawing/2014/main" id="{74BEF90C-0C8D-4BA6-9F43-9D4AB14E1318}"/>
              </a:ext>
            </a:extLst>
          </p:cNvPr>
          <p:cNvSpPr txBox="1"/>
          <p:nvPr/>
        </p:nvSpPr>
        <p:spPr>
          <a:xfrm>
            <a:off x="2999402" y="642614"/>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T111</a:t>
            </a:r>
          </a:p>
        </p:txBody>
      </p:sp>
    </p:spTree>
    <p:extLst>
      <p:ext uri="{BB962C8B-B14F-4D97-AF65-F5344CB8AC3E}">
        <p14:creationId xmlns:p14="http://schemas.microsoft.com/office/powerpoint/2010/main" val="1054569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18050" y="971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34634" y="140535"/>
            <a:ext cx="3960440" cy="861774"/>
          </a:xfrm>
          <a:prstGeom prst="rect">
            <a:avLst/>
          </a:prstGeom>
          <a:noFill/>
        </p:spPr>
        <p:txBody>
          <a:bodyPr wrap="square" rtlCol="0">
            <a:spAutoFit/>
          </a:bodyPr>
          <a:lstStyle/>
          <a:p>
            <a:r>
              <a:rPr lang="en-US" b="1" dirty="0">
                <a:latin typeface="Arial Narrow" pitchFamily="34" charset="0"/>
              </a:rPr>
              <a:t>Source of Imbalance – </a:t>
            </a:r>
            <a:r>
              <a:rPr lang="en-AU" sz="1200" dirty="0">
                <a:latin typeface="Arial Narrow" panose="020B0606020202030204" pitchFamily="34" charset="0"/>
              </a:rPr>
              <a:t>Describe sources of carbon dioxide in the atmosphere and how this influences ocean chemistry</a:t>
            </a:r>
          </a:p>
          <a:p>
            <a:r>
              <a:rPr lang="en-US" sz="2000" b="1" dirty="0">
                <a:latin typeface="Arial Narrow" pitchFamily="34" charset="0"/>
              </a:rPr>
              <a:t>  </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102</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3" y="8805118"/>
            <a:ext cx="34719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Ocean Equilibria                        </a:t>
            </a:r>
            <a:endParaRPr lang="en-AU" sz="1100" b="1" dirty="0">
              <a:latin typeface="Arial Narrow" pitchFamily="34" charset="0"/>
            </a:endParaRPr>
          </a:p>
        </p:txBody>
      </p:sp>
      <p:sp>
        <p:nvSpPr>
          <p:cNvPr id="13" name="Rectangle 12">
            <a:extLst>
              <a:ext uri="{FF2B5EF4-FFF2-40B4-BE49-F238E27FC236}">
                <a16:creationId xmlns:a16="http://schemas.microsoft.com/office/drawing/2014/main" id="{9EF39CDA-BE97-4E83-AA0B-0628AAEE4168}"/>
              </a:ext>
            </a:extLst>
          </p:cNvPr>
          <p:cNvSpPr/>
          <p:nvPr/>
        </p:nvSpPr>
        <p:spPr>
          <a:xfrm>
            <a:off x="536668" y="1942723"/>
            <a:ext cx="5860437" cy="679307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b="1" dirty="0">
              <a:solidFill>
                <a:schemeClr val="tx1"/>
              </a:solidFill>
              <a:latin typeface="Arial Narrow" panose="020B0606020202030204" pitchFamily="34" charset="0"/>
            </a:endParaRPr>
          </a:p>
          <a:p>
            <a:endParaRPr lang="en-AU" sz="8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CO</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    +    H</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O  </a:t>
            </a:r>
            <a:r>
              <a:rPr lang="en-AU" sz="1200" b="1" dirty="0">
                <a:solidFill>
                  <a:schemeClr val="tx1"/>
                </a:solidFill>
                <a:latin typeface="Arial Narrow" panose="020B0606020202030204" pitchFamily="34" charset="0"/>
                <a:sym typeface="Wingdings" panose="05000000000000000000" pitchFamily="2" charset="2"/>
              </a:rPr>
              <a:t>   H</a:t>
            </a:r>
            <a:r>
              <a:rPr lang="en-AU" sz="1000" b="1" dirty="0">
                <a:solidFill>
                  <a:schemeClr val="tx1"/>
                </a:solidFill>
                <a:latin typeface="Arial Narrow" panose="020B0606020202030204" pitchFamily="34" charset="0"/>
                <a:sym typeface="Wingdings" panose="05000000000000000000" pitchFamily="2" charset="2"/>
              </a:rPr>
              <a:t>2</a:t>
            </a:r>
            <a:r>
              <a:rPr lang="en-AU" sz="1200" b="1" dirty="0">
                <a:solidFill>
                  <a:schemeClr val="tx1"/>
                </a:solidFill>
                <a:latin typeface="Arial Narrow" panose="020B0606020202030204" pitchFamily="34" charset="0"/>
                <a:sym typeface="Wingdings" panose="05000000000000000000" pitchFamily="2" charset="2"/>
              </a:rPr>
              <a:t>CO</a:t>
            </a:r>
            <a:r>
              <a:rPr lang="en-AU" sz="1000" b="1" dirty="0">
                <a:solidFill>
                  <a:schemeClr val="tx1"/>
                </a:solidFill>
                <a:latin typeface="Arial Narrow" panose="020B0606020202030204" pitchFamily="34" charset="0"/>
                <a:sym typeface="Wingdings" panose="05000000000000000000" pitchFamily="2" charset="2"/>
              </a:rPr>
              <a:t>3</a:t>
            </a:r>
            <a:endParaRPr lang="en-AU" sz="1000" b="1" dirty="0">
              <a:solidFill>
                <a:schemeClr val="tx1"/>
              </a:solidFill>
              <a:latin typeface="Arial Narrow" panose="020B0606020202030204" pitchFamily="34" charset="0"/>
            </a:endParaRPr>
          </a:p>
          <a:p>
            <a:endParaRPr lang="en-AU" sz="2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H</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CO</a:t>
            </a:r>
            <a:r>
              <a:rPr lang="en-AU" sz="1000" b="1" dirty="0">
                <a:solidFill>
                  <a:schemeClr val="tx1"/>
                </a:solidFill>
                <a:latin typeface="Arial Narrow" panose="020B0606020202030204" pitchFamily="34" charset="0"/>
              </a:rPr>
              <a:t>3</a:t>
            </a:r>
            <a:r>
              <a:rPr lang="en-AU" sz="1200" b="1"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sym typeface="Wingdings" panose="05000000000000000000" pitchFamily="2" charset="2"/>
              </a:rPr>
              <a:t>HCO</a:t>
            </a:r>
            <a:r>
              <a:rPr lang="en-AU" sz="1000" b="1" dirty="0">
                <a:solidFill>
                  <a:schemeClr val="tx1"/>
                </a:solidFill>
                <a:latin typeface="Arial Narrow" panose="020B0606020202030204" pitchFamily="34" charset="0"/>
                <a:sym typeface="Wingdings" panose="05000000000000000000" pitchFamily="2" charset="2"/>
              </a:rPr>
              <a:t>3</a:t>
            </a:r>
            <a:r>
              <a:rPr lang="en-AU" sz="1600" b="1" baseline="30000" dirty="0">
                <a:solidFill>
                  <a:schemeClr val="tx1"/>
                </a:solidFill>
                <a:latin typeface="Arial Narrow" panose="020B0606020202030204" pitchFamily="34" charset="0"/>
                <a:sym typeface="Wingdings" panose="05000000000000000000" pitchFamily="2" charset="2"/>
              </a:rPr>
              <a:t>-</a:t>
            </a:r>
            <a:r>
              <a:rPr lang="en-AU" sz="1200" b="1" dirty="0">
                <a:solidFill>
                  <a:schemeClr val="tx1"/>
                </a:solidFill>
                <a:latin typeface="Arial Narrow" panose="020B0606020202030204" pitchFamily="34" charset="0"/>
                <a:sym typeface="Wingdings" panose="05000000000000000000" pitchFamily="2" charset="2"/>
              </a:rPr>
              <a:t>  +  </a:t>
            </a:r>
          </a:p>
          <a:p>
            <a:r>
              <a:rPr lang="en-AU" sz="1200" b="1" dirty="0">
                <a:solidFill>
                  <a:schemeClr val="tx1"/>
                </a:solidFill>
                <a:latin typeface="Arial Narrow" panose="020B0606020202030204" pitchFamily="34" charset="0"/>
                <a:sym typeface="Wingdings" panose="05000000000000000000" pitchFamily="2" charset="2"/>
              </a:rPr>
              <a:t>                    </a:t>
            </a:r>
          </a:p>
          <a:p>
            <a:endParaRPr lang="en-AU" sz="10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endParaRPr lang="en-AU" sz="12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endParaRPr lang="en-AU" sz="12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HCO</a:t>
            </a:r>
            <a:r>
              <a:rPr lang="en-AU" sz="1000" b="1" dirty="0">
                <a:solidFill>
                  <a:schemeClr val="tx1"/>
                </a:solidFill>
                <a:latin typeface="Arial Narrow" panose="020B0606020202030204" pitchFamily="34" charset="0"/>
                <a:sym typeface="Wingdings" panose="05000000000000000000" pitchFamily="2" charset="2"/>
              </a:rPr>
              <a:t>3</a:t>
            </a:r>
            <a:r>
              <a:rPr lang="en-AU" sz="1600" b="1" baseline="30000" dirty="0">
                <a:solidFill>
                  <a:schemeClr val="tx1"/>
                </a:solidFill>
                <a:latin typeface="Arial Narrow" panose="020B0606020202030204" pitchFamily="34" charset="0"/>
                <a:sym typeface="Wingdings" panose="05000000000000000000" pitchFamily="2" charset="2"/>
              </a:rPr>
              <a:t>-</a:t>
            </a:r>
            <a:r>
              <a:rPr lang="en-AU" sz="1200" b="1" dirty="0">
                <a:solidFill>
                  <a:schemeClr val="tx1"/>
                </a:solidFill>
                <a:latin typeface="Arial Narrow" panose="020B0606020202030204" pitchFamily="34" charset="0"/>
                <a:sym typeface="Wingdings" panose="05000000000000000000" pitchFamily="2" charset="2"/>
              </a:rPr>
              <a:t>                CO</a:t>
            </a:r>
            <a:r>
              <a:rPr lang="en-AU" sz="1000" b="1" dirty="0">
                <a:solidFill>
                  <a:schemeClr val="tx1"/>
                </a:solidFill>
                <a:latin typeface="Arial Narrow" panose="020B0606020202030204" pitchFamily="34" charset="0"/>
                <a:sym typeface="Wingdings" panose="05000000000000000000" pitchFamily="2" charset="2"/>
              </a:rPr>
              <a:t>3</a:t>
            </a:r>
            <a:r>
              <a:rPr lang="en-AU" sz="1200" b="1" baseline="30000" dirty="0">
                <a:solidFill>
                  <a:schemeClr val="tx1"/>
                </a:solidFill>
                <a:latin typeface="Arial Narrow" panose="020B0606020202030204" pitchFamily="34" charset="0"/>
                <a:sym typeface="Wingdings" panose="05000000000000000000" pitchFamily="2" charset="2"/>
              </a:rPr>
              <a:t>2</a:t>
            </a:r>
            <a:r>
              <a:rPr lang="en-AU" sz="1600" b="1" baseline="30000" dirty="0">
                <a:solidFill>
                  <a:schemeClr val="tx1"/>
                </a:solidFill>
                <a:latin typeface="Arial Narrow" panose="020B0606020202030204" pitchFamily="34" charset="0"/>
                <a:sym typeface="Wingdings" panose="05000000000000000000" pitchFamily="2" charset="2"/>
              </a:rPr>
              <a:t>-</a:t>
            </a:r>
            <a:r>
              <a:rPr lang="en-AU" sz="1200"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a:t>
            </a:r>
            <a:r>
              <a:rPr lang="en-AU" sz="1200" b="1" dirty="0">
                <a:solidFill>
                  <a:schemeClr val="tx1"/>
                </a:solidFill>
                <a:latin typeface="Arial Narrow" panose="020B0606020202030204" pitchFamily="34" charset="0"/>
              </a:rPr>
              <a:t> </a:t>
            </a:r>
          </a:p>
        </p:txBody>
      </p:sp>
      <p:sp>
        <p:nvSpPr>
          <p:cNvPr id="17" name="Rectangle 16">
            <a:extLst>
              <a:ext uri="{FF2B5EF4-FFF2-40B4-BE49-F238E27FC236}">
                <a16:creationId xmlns:a16="http://schemas.microsoft.com/office/drawing/2014/main" id="{E528F6D3-93C3-4E44-9A21-F66B29B074A7}"/>
              </a:ext>
            </a:extLst>
          </p:cNvPr>
          <p:cNvSpPr/>
          <p:nvPr/>
        </p:nvSpPr>
        <p:spPr>
          <a:xfrm>
            <a:off x="3608039" y="5245690"/>
            <a:ext cx="445572" cy="27952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Arial Narrow" panose="020B0606020202030204" pitchFamily="34" charset="0"/>
              </a:rPr>
              <a:t>H</a:t>
            </a:r>
            <a:r>
              <a:rPr lang="en-AU" sz="1600" b="1" baseline="30000" dirty="0">
                <a:solidFill>
                  <a:schemeClr val="tx1"/>
                </a:solidFill>
                <a:latin typeface="Arial Narrow" panose="020B0606020202030204" pitchFamily="34" charset="0"/>
              </a:rPr>
              <a:t>+</a:t>
            </a:r>
          </a:p>
        </p:txBody>
      </p:sp>
      <p:sp>
        <p:nvSpPr>
          <p:cNvPr id="18" name="Rectangle 17">
            <a:extLst>
              <a:ext uri="{FF2B5EF4-FFF2-40B4-BE49-F238E27FC236}">
                <a16:creationId xmlns:a16="http://schemas.microsoft.com/office/drawing/2014/main" id="{82C9E21F-9545-4D41-B09A-15FC882F6190}"/>
              </a:ext>
            </a:extLst>
          </p:cNvPr>
          <p:cNvSpPr/>
          <p:nvPr/>
        </p:nvSpPr>
        <p:spPr>
          <a:xfrm>
            <a:off x="4556794" y="7588961"/>
            <a:ext cx="462741" cy="2756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Arial Narrow" panose="020B0606020202030204" pitchFamily="34" charset="0"/>
              </a:rPr>
              <a:t>H</a:t>
            </a:r>
            <a:r>
              <a:rPr lang="en-AU" sz="1600" b="1" baseline="30000" dirty="0">
                <a:solidFill>
                  <a:schemeClr val="tx1"/>
                </a:solidFill>
                <a:latin typeface="Arial Narrow" panose="020B0606020202030204" pitchFamily="34" charset="0"/>
              </a:rPr>
              <a:t>+</a:t>
            </a:r>
          </a:p>
        </p:txBody>
      </p:sp>
      <p:sp>
        <p:nvSpPr>
          <p:cNvPr id="20" name="TextBox 19">
            <a:extLst>
              <a:ext uri="{FF2B5EF4-FFF2-40B4-BE49-F238E27FC236}">
                <a16:creationId xmlns:a16="http://schemas.microsoft.com/office/drawing/2014/main" id="{D94FDB08-EA85-4F46-BC95-E18C9D4EA69D}"/>
              </a:ext>
            </a:extLst>
          </p:cNvPr>
          <p:cNvSpPr txBox="1"/>
          <p:nvPr/>
        </p:nvSpPr>
        <p:spPr>
          <a:xfrm>
            <a:off x="1858535" y="5481343"/>
            <a:ext cx="864096" cy="215444"/>
          </a:xfrm>
          <a:prstGeom prst="rect">
            <a:avLst/>
          </a:prstGeom>
          <a:noFill/>
        </p:spPr>
        <p:txBody>
          <a:bodyPr wrap="square" rtlCol="0">
            <a:spAutoFit/>
          </a:bodyPr>
          <a:lstStyle/>
          <a:p>
            <a:r>
              <a:rPr lang="en-AU" sz="800" dirty="0">
                <a:latin typeface="Arial Narrow" panose="020B0606020202030204" pitchFamily="34" charset="0"/>
              </a:rPr>
              <a:t>carbonic acid</a:t>
            </a:r>
          </a:p>
        </p:txBody>
      </p:sp>
      <p:sp>
        <p:nvSpPr>
          <p:cNvPr id="21" name="TextBox 20">
            <a:extLst>
              <a:ext uri="{FF2B5EF4-FFF2-40B4-BE49-F238E27FC236}">
                <a16:creationId xmlns:a16="http://schemas.microsoft.com/office/drawing/2014/main" id="{48CD0EE9-12F8-4FA4-AFF5-CFE80FAB4E4B}"/>
              </a:ext>
            </a:extLst>
          </p:cNvPr>
          <p:cNvSpPr txBox="1"/>
          <p:nvPr/>
        </p:nvSpPr>
        <p:spPr>
          <a:xfrm>
            <a:off x="2761486" y="5484226"/>
            <a:ext cx="773613" cy="215444"/>
          </a:xfrm>
          <a:prstGeom prst="rect">
            <a:avLst/>
          </a:prstGeom>
          <a:noFill/>
        </p:spPr>
        <p:txBody>
          <a:bodyPr wrap="square" rtlCol="0">
            <a:spAutoFit/>
          </a:bodyPr>
          <a:lstStyle/>
          <a:p>
            <a:pPr algn="ctr"/>
            <a:r>
              <a:rPr lang="en-AU" sz="800" dirty="0">
                <a:latin typeface="Arial Narrow" panose="020B0606020202030204" pitchFamily="34" charset="0"/>
              </a:rPr>
              <a:t>bicarbonate ion</a:t>
            </a:r>
          </a:p>
        </p:txBody>
      </p:sp>
      <p:sp>
        <p:nvSpPr>
          <p:cNvPr id="22" name="TextBox 21">
            <a:extLst>
              <a:ext uri="{FF2B5EF4-FFF2-40B4-BE49-F238E27FC236}">
                <a16:creationId xmlns:a16="http://schemas.microsoft.com/office/drawing/2014/main" id="{03BF3E8B-41DE-4310-BD36-DBE20976970F}"/>
              </a:ext>
            </a:extLst>
          </p:cNvPr>
          <p:cNvSpPr txBox="1"/>
          <p:nvPr/>
        </p:nvSpPr>
        <p:spPr>
          <a:xfrm>
            <a:off x="2826416" y="7839641"/>
            <a:ext cx="773613" cy="215444"/>
          </a:xfrm>
          <a:prstGeom prst="rect">
            <a:avLst/>
          </a:prstGeom>
          <a:noFill/>
        </p:spPr>
        <p:txBody>
          <a:bodyPr wrap="square" rtlCol="0">
            <a:spAutoFit/>
          </a:bodyPr>
          <a:lstStyle/>
          <a:p>
            <a:pPr algn="ctr"/>
            <a:r>
              <a:rPr lang="en-AU" sz="800" dirty="0">
                <a:latin typeface="Arial Narrow" panose="020B0606020202030204" pitchFamily="34" charset="0"/>
              </a:rPr>
              <a:t>bicarbonate ion</a:t>
            </a:r>
          </a:p>
        </p:txBody>
      </p:sp>
      <p:sp>
        <p:nvSpPr>
          <p:cNvPr id="23" name="TextBox 22">
            <a:extLst>
              <a:ext uri="{FF2B5EF4-FFF2-40B4-BE49-F238E27FC236}">
                <a16:creationId xmlns:a16="http://schemas.microsoft.com/office/drawing/2014/main" id="{1F2810D8-4670-4AB2-B682-457313490927}"/>
              </a:ext>
            </a:extLst>
          </p:cNvPr>
          <p:cNvSpPr txBox="1"/>
          <p:nvPr/>
        </p:nvSpPr>
        <p:spPr>
          <a:xfrm>
            <a:off x="3756868" y="7839460"/>
            <a:ext cx="773613" cy="215444"/>
          </a:xfrm>
          <a:prstGeom prst="rect">
            <a:avLst/>
          </a:prstGeom>
          <a:noFill/>
        </p:spPr>
        <p:txBody>
          <a:bodyPr wrap="square" rtlCol="0">
            <a:spAutoFit/>
          </a:bodyPr>
          <a:lstStyle/>
          <a:p>
            <a:pPr algn="ctr"/>
            <a:r>
              <a:rPr lang="en-AU" sz="800" dirty="0">
                <a:latin typeface="Arial Narrow" panose="020B0606020202030204" pitchFamily="34" charset="0"/>
              </a:rPr>
              <a:t>carbonate ion</a:t>
            </a:r>
          </a:p>
        </p:txBody>
      </p:sp>
      <p:sp>
        <p:nvSpPr>
          <p:cNvPr id="24" name="TextBox 23">
            <a:extLst>
              <a:ext uri="{FF2B5EF4-FFF2-40B4-BE49-F238E27FC236}">
                <a16:creationId xmlns:a16="http://schemas.microsoft.com/office/drawing/2014/main" id="{C460552E-C9EF-4E4B-937C-E29AF24A2FFF}"/>
              </a:ext>
            </a:extLst>
          </p:cNvPr>
          <p:cNvSpPr txBox="1"/>
          <p:nvPr/>
        </p:nvSpPr>
        <p:spPr>
          <a:xfrm>
            <a:off x="4402114" y="7847622"/>
            <a:ext cx="773613" cy="215444"/>
          </a:xfrm>
          <a:prstGeom prst="rect">
            <a:avLst/>
          </a:prstGeom>
          <a:noFill/>
        </p:spPr>
        <p:txBody>
          <a:bodyPr wrap="square" rtlCol="0">
            <a:spAutoFit/>
          </a:bodyPr>
          <a:lstStyle/>
          <a:p>
            <a:pPr algn="ctr"/>
            <a:r>
              <a:rPr lang="en-AU" sz="800" dirty="0">
                <a:latin typeface="Arial Narrow" panose="020B0606020202030204" pitchFamily="34" charset="0"/>
              </a:rPr>
              <a:t>hydrogen ion</a:t>
            </a:r>
          </a:p>
        </p:txBody>
      </p:sp>
      <p:sp>
        <p:nvSpPr>
          <p:cNvPr id="25" name="TextBox 24">
            <a:extLst>
              <a:ext uri="{FF2B5EF4-FFF2-40B4-BE49-F238E27FC236}">
                <a16:creationId xmlns:a16="http://schemas.microsoft.com/office/drawing/2014/main" id="{B0DD153D-466F-4977-95A2-B3C75BF9CD49}"/>
              </a:ext>
            </a:extLst>
          </p:cNvPr>
          <p:cNvSpPr txBox="1"/>
          <p:nvPr/>
        </p:nvSpPr>
        <p:spPr>
          <a:xfrm>
            <a:off x="3435581" y="5495325"/>
            <a:ext cx="773613" cy="215444"/>
          </a:xfrm>
          <a:prstGeom prst="rect">
            <a:avLst/>
          </a:prstGeom>
          <a:noFill/>
        </p:spPr>
        <p:txBody>
          <a:bodyPr wrap="square" rtlCol="0">
            <a:spAutoFit/>
          </a:bodyPr>
          <a:lstStyle/>
          <a:p>
            <a:pPr algn="ctr"/>
            <a:r>
              <a:rPr lang="en-AU" sz="800" dirty="0">
                <a:latin typeface="Arial Narrow" panose="020B0606020202030204" pitchFamily="34" charset="0"/>
              </a:rPr>
              <a:t>hydrogen ion</a:t>
            </a:r>
          </a:p>
        </p:txBody>
      </p:sp>
      <p:sp>
        <p:nvSpPr>
          <p:cNvPr id="26" name="Freeform: Shape 25">
            <a:extLst>
              <a:ext uri="{FF2B5EF4-FFF2-40B4-BE49-F238E27FC236}">
                <a16:creationId xmlns:a16="http://schemas.microsoft.com/office/drawing/2014/main" id="{43CC6790-4F34-4D4B-9579-F133330A776B}"/>
              </a:ext>
            </a:extLst>
          </p:cNvPr>
          <p:cNvSpPr/>
          <p:nvPr/>
        </p:nvSpPr>
        <p:spPr>
          <a:xfrm>
            <a:off x="510702" y="4129692"/>
            <a:ext cx="2209800" cy="10390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Shape 27">
            <a:extLst>
              <a:ext uri="{FF2B5EF4-FFF2-40B4-BE49-F238E27FC236}">
                <a16:creationId xmlns:a16="http://schemas.microsoft.com/office/drawing/2014/main" id="{9BC9D7FB-DA2A-46AF-A2F0-C57BA5CF4A1E}"/>
              </a:ext>
            </a:extLst>
          </p:cNvPr>
          <p:cNvSpPr/>
          <p:nvPr/>
        </p:nvSpPr>
        <p:spPr>
          <a:xfrm rot="166500">
            <a:off x="2653027" y="4144986"/>
            <a:ext cx="2209800" cy="10390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Shape 28">
            <a:extLst>
              <a:ext uri="{FF2B5EF4-FFF2-40B4-BE49-F238E27FC236}">
                <a16:creationId xmlns:a16="http://schemas.microsoft.com/office/drawing/2014/main" id="{4E72C41C-8E6A-4198-9B82-ABD5F0F8811B}"/>
              </a:ext>
            </a:extLst>
          </p:cNvPr>
          <p:cNvSpPr/>
          <p:nvPr/>
        </p:nvSpPr>
        <p:spPr>
          <a:xfrm>
            <a:off x="4775337" y="4181446"/>
            <a:ext cx="1588892" cy="6600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06F0CD9C-C685-442A-ACEA-2CF102F7E890}"/>
              </a:ext>
            </a:extLst>
          </p:cNvPr>
          <p:cNvSpPr txBox="1"/>
          <p:nvPr/>
        </p:nvSpPr>
        <p:spPr>
          <a:xfrm>
            <a:off x="1452218" y="3568995"/>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1" name="TextBox 30">
            <a:extLst>
              <a:ext uri="{FF2B5EF4-FFF2-40B4-BE49-F238E27FC236}">
                <a16:creationId xmlns:a16="http://schemas.microsoft.com/office/drawing/2014/main" id="{DE0189E5-1206-4882-9D65-7BDDA56B36FB}"/>
              </a:ext>
            </a:extLst>
          </p:cNvPr>
          <p:cNvSpPr txBox="1"/>
          <p:nvPr/>
        </p:nvSpPr>
        <p:spPr>
          <a:xfrm>
            <a:off x="1681805" y="3915282"/>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2" name="TextBox 31">
            <a:extLst>
              <a:ext uri="{FF2B5EF4-FFF2-40B4-BE49-F238E27FC236}">
                <a16:creationId xmlns:a16="http://schemas.microsoft.com/office/drawing/2014/main" id="{31730BC8-D867-4BEE-86B7-5F743D168076}"/>
              </a:ext>
            </a:extLst>
          </p:cNvPr>
          <p:cNvSpPr txBox="1"/>
          <p:nvPr/>
        </p:nvSpPr>
        <p:spPr>
          <a:xfrm>
            <a:off x="2062152" y="3971287"/>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3" name="TextBox 32">
            <a:extLst>
              <a:ext uri="{FF2B5EF4-FFF2-40B4-BE49-F238E27FC236}">
                <a16:creationId xmlns:a16="http://schemas.microsoft.com/office/drawing/2014/main" id="{F557259A-C0B5-462E-9176-200B4CCAEDC3}"/>
              </a:ext>
            </a:extLst>
          </p:cNvPr>
          <p:cNvSpPr txBox="1"/>
          <p:nvPr/>
        </p:nvSpPr>
        <p:spPr>
          <a:xfrm>
            <a:off x="2783490" y="3891225"/>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4" name="TextBox 33">
            <a:extLst>
              <a:ext uri="{FF2B5EF4-FFF2-40B4-BE49-F238E27FC236}">
                <a16:creationId xmlns:a16="http://schemas.microsoft.com/office/drawing/2014/main" id="{975CD63C-6D18-41DB-B472-6DC0247B6D99}"/>
              </a:ext>
            </a:extLst>
          </p:cNvPr>
          <p:cNvSpPr txBox="1"/>
          <p:nvPr/>
        </p:nvSpPr>
        <p:spPr>
          <a:xfrm>
            <a:off x="3403509" y="3948306"/>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5" name="TextBox 34">
            <a:extLst>
              <a:ext uri="{FF2B5EF4-FFF2-40B4-BE49-F238E27FC236}">
                <a16:creationId xmlns:a16="http://schemas.microsoft.com/office/drawing/2014/main" id="{1B53901E-2C48-45BD-8D0B-E505E342B9FF}"/>
              </a:ext>
            </a:extLst>
          </p:cNvPr>
          <p:cNvSpPr txBox="1"/>
          <p:nvPr/>
        </p:nvSpPr>
        <p:spPr>
          <a:xfrm>
            <a:off x="4203665" y="3963741"/>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6" name="TextBox 35">
            <a:extLst>
              <a:ext uri="{FF2B5EF4-FFF2-40B4-BE49-F238E27FC236}">
                <a16:creationId xmlns:a16="http://schemas.microsoft.com/office/drawing/2014/main" id="{30A6D4C5-33B4-4457-A6C1-273268580E46}"/>
              </a:ext>
            </a:extLst>
          </p:cNvPr>
          <p:cNvSpPr txBox="1"/>
          <p:nvPr/>
        </p:nvSpPr>
        <p:spPr>
          <a:xfrm>
            <a:off x="4600821" y="3966420"/>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7" name="TextBox 36">
            <a:extLst>
              <a:ext uri="{FF2B5EF4-FFF2-40B4-BE49-F238E27FC236}">
                <a16:creationId xmlns:a16="http://schemas.microsoft.com/office/drawing/2014/main" id="{7B6B6695-6FFE-4641-8D40-9A1C50060F23}"/>
              </a:ext>
            </a:extLst>
          </p:cNvPr>
          <p:cNvSpPr txBox="1"/>
          <p:nvPr/>
        </p:nvSpPr>
        <p:spPr>
          <a:xfrm>
            <a:off x="5058359" y="3982594"/>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8" name="TextBox 37">
            <a:extLst>
              <a:ext uri="{FF2B5EF4-FFF2-40B4-BE49-F238E27FC236}">
                <a16:creationId xmlns:a16="http://schemas.microsoft.com/office/drawing/2014/main" id="{72A6A319-3753-4B96-930E-6D3E8A541F4B}"/>
              </a:ext>
            </a:extLst>
          </p:cNvPr>
          <p:cNvSpPr txBox="1"/>
          <p:nvPr/>
        </p:nvSpPr>
        <p:spPr>
          <a:xfrm>
            <a:off x="5299645" y="3905668"/>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9" name="Freeform 37">
            <a:extLst>
              <a:ext uri="{FF2B5EF4-FFF2-40B4-BE49-F238E27FC236}">
                <a16:creationId xmlns:a16="http://schemas.microsoft.com/office/drawing/2014/main" id="{DFFE3E45-8ED8-423D-953D-8FD74EC5D3C6}"/>
              </a:ext>
            </a:extLst>
          </p:cNvPr>
          <p:cNvSpPr/>
          <p:nvPr/>
        </p:nvSpPr>
        <p:spPr>
          <a:xfrm>
            <a:off x="5585216" y="7815944"/>
            <a:ext cx="622507" cy="373884"/>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38">
            <a:extLst>
              <a:ext uri="{FF2B5EF4-FFF2-40B4-BE49-F238E27FC236}">
                <a16:creationId xmlns:a16="http://schemas.microsoft.com/office/drawing/2014/main" id="{CCD645B1-FA3F-40B5-9170-97F1A5842B2F}"/>
              </a:ext>
            </a:extLst>
          </p:cNvPr>
          <p:cNvSpPr/>
          <p:nvPr/>
        </p:nvSpPr>
        <p:spPr>
          <a:xfrm>
            <a:off x="5335801" y="8132824"/>
            <a:ext cx="1036376" cy="472543"/>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 name="TextBox 40">
            <a:extLst>
              <a:ext uri="{FF2B5EF4-FFF2-40B4-BE49-F238E27FC236}">
                <a16:creationId xmlns:a16="http://schemas.microsoft.com/office/drawing/2014/main" id="{5D2E6D05-55CE-43F3-B7C8-6320E80D824D}"/>
              </a:ext>
            </a:extLst>
          </p:cNvPr>
          <p:cNvSpPr txBox="1"/>
          <p:nvPr/>
        </p:nvSpPr>
        <p:spPr>
          <a:xfrm>
            <a:off x="5577685" y="8272872"/>
            <a:ext cx="902161"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CaCO</a:t>
            </a:r>
            <a:r>
              <a:rPr lang="en-AU" sz="1000" b="1" dirty="0">
                <a:solidFill>
                  <a:schemeClr val="bg1"/>
                </a:solidFill>
                <a:latin typeface="Arial Narrow" panose="020B0606020202030204" pitchFamily="34" charset="0"/>
              </a:rPr>
              <a:t>3</a:t>
            </a:r>
          </a:p>
        </p:txBody>
      </p:sp>
      <p:sp>
        <p:nvSpPr>
          <p:cNvPr id="42" name="TextBox 41">
            <a:extLst>
              <a:ext uri="{FF2B5EF4-FFF2-40B4-BE49-F238E27FC236}">
                <a16:creationId xmlns:a16="http://schemas.microsoft.com/office/drawing/2014/main" id="{ED002F7E-3D4F-4C88-9798-1D298BFB21E8}"/>
              </a:ext>
            </a:extLst>
          </p:cNvPr>
          <p:cNvSpPr txBox="1"/>
          <p:nvPr/>
        </p:nvSpPr>
        <p:spPr>
          <a:xfrm>
            <a:off x="3892720" y="8288540"/>
            <a:ext cx="1602224" cy="276999"/>
          </a:xfrm>
          <a:prstGeom prst="rect">
            <a:avLst/>
          </a:prstGeom>
          <a:noFill/>
        </p:spPr>
        <p:txBody>
          <a:bodyPr wrap="square" rtlCol="0">
            <a:spAutoFit/>
          </a:bodyPr>
          <a:lstStyle/>
          <a:p>
            <a:r>
              <a:rPr lang="en-AU" sz="1200" b="1" dirty="0">
                <a:latin typeface="Arial Narrow" panose="020B0606020202030204" pitchFamily="34" charset="0"/>
              </a:rPr>
              <a:t>CO</a:t>
            </a:r>
            <a:r>
              <a:rPr lang="en-AU" sz="1000" b="1" dirty="0">
                <a:latin typeface="Arial Narrow" panose="020B0606020202030204" pitchFamily="34" charset="0"/>
              </a:rPr>
              <a:t>3</a:t>
            </a:r>
            <a:r>
              <a:rPr lang="en-AU" sz="1200" b="1" baseline="30000" dirty="0">
                <a:latin typeface="Arial Narrow" panose="020B0606020202030204" pitchFamily="34" charset="0"/>
              </a:rPr>
              <a:t>2</a:t>
            </a:r>
            <a:r>
              <a:rPr lang="en-AU" sz="1600" b="1" baseline="30000" dirty="0">
                <a:latin typeface="Arial Narrow" panose="020B0606020202030204" pitchFamily="34" charset="0"/>
              </a:rPr>
              <a:t>-</a:t>
            </a:r>
            <a:r>
              <a:rPr lang="en-AU" sz="1200" b="1" dirty="0">
                <a:latin typeface="Arial Narrow" panose="020B0606020202030204" pitchFamily="34" charset="0"/>
              </a:rPr>
              <a:t>   +    Ca</a:t>
            </a:r>
            <a:r>
              <a:rPr lang="en-AU" sz="1200" b="1" baseline="30000" dirty="0">
                <a:latin typeface="Arial Narrow" panose="020B0606020202030204" pitchFamily="34" charset="0"/>
              </a:rPr>
              <a:t>2+      </a:t>
            </a:r>
            <a:r>
              <a:rPr lang="en-AU" sz="1200" b="1" dirty="0">
                <a:latin typeface="Arial Narrow" panose="020B0606020202030204" pitchFamily="34" charset="0"/>
                <a:sym typeface="Wingdings" panose="05000000000000000000" pitchFamily="2" charset="2"/>
              </a:rPr>
              <a:t></a:t>
            </a:r>
            <a:endParaRPr lang="en-AU" sz="1200" b="1" dirty="0">
              <a:latin typeface="Arial Narrow" panose="020B0606020202030204" pitchFamily="34" charset="0"/>
            </a:endParaRPr>
          </a:p>
        </p:txBody>
      </p:sp>
      <p:sp>
        <p:nvSpPr>
          <p:cNvPr id="43" name="TextBox 42">
            <a:extLst>
              <a:ext uri="{FF2B5EF4-FFF2-40B4-BE49-F238E27FC236}">
                <a16:creationId xmlns:a16="http://schemas.microsoft.com/office/drawing/2014/main" id="{27B2DA3C-07BE-4DAC-87DD-E05B36B3263B}"/>
              </a:ext>
            </a:extLst>
          </p:cNvPr>
          <p:cNvSpPr txBox="1"/>
          <p:nvPr/>
        </p:nvSpPr>
        <p:spPr>
          <a:xfrm>
            <a:off x="3743076" y="8464179"/>
            <a:ext cx="773613" cy="215444"/>
          </a:xfrm>
          <a:prstGeom prst="rect">
            <a:avLst/>
          </a:prstGeom>
          <a:noFill/>
        </p:spPr>
        <p:txBody>
          <a:bodyPr wrap="square" rtlCol="0">
            <a:spAutoFit/>
          </a:bodyPr>
          <a:lstStyle/>
          <a:p>
            <a:pPr algn="ctr"/>
            <a:r>
              <a:rPr lang="en-AU" sz="800" dirty="0">
                <a:latin typeface="Arial Narrow" panose="020B0606020202030204" pitchFamily="34" charset="0"/>
              </a:rPr>
              <a:t>carbonate ion</a:t>
            </a:r>
          </a:p>
        </p:txBody>
      </p:sp>
      <p:sp>
        <p:nvSpPr>
          <p:cNvPr id="44" name="TextBox 43">
            <a:extLst>
              <a:ext uri="{FF2B5EF4-FFF2-40B4-BE49-F238E27FC236}">
                <a16:creationId xmlns:a16="http://schemas.microsoft.com/office/drawing/2014/main" id="{9E43A921-964A-49A0-B9C1-1BC6B9F7C253}"/>
              </a:ext>
            </a:extLst>
          </p:cNvPr>
          <p:cNvSpPr txBox="1"/>
          <p:nvPr/>
        </p:nvSpPr>
        <p:spPr>
          <a:xfrm>
            <a:off x="4364061" y="8464179"/>
            <a:ext cx="773613" cy="215444"/>
          </a:xfrm>
          <a:prstGeom prst="rect">
            <a:avLst/>
          </a:prstGeom>
          <a:noFill/>
        </p:spPr>
        <p:txBody>
          <a:bodyPr wrap="square" rtlCol="0">
            <a:spAutoFit/>
          </a:bodyPr>
          <a:lstStyle/>
          <a:p>
            <a:pPr algn="ctr"/>
            <a:r>
              <a:rPr lang="en-AU" sz="800" dirty="0">
                <a:latin typeface="Arial Narrow" panose="020B0606020202030204" pitchFamily="34" charset="0"/>
              </a:rPr>
              <a:t>calcium ion</a:t>
            </a:r>
          </a:p>
        </p:txBody>
      </p:sp>
      <p:sp>
        <p:nvSpPr>
          <p:cNvPr id="45" name="TextBox 44">
            <a:extLst>
              <a:ext uri="{FF2B5EF4-FFF2-40B4-BE49-F238E27FC236}">
                <a16:creationId xmlns:a16="http://schemas.microsoft.com/office/drawing/2014/main" id="{205AE978-CC83-4DF2-B8C9-1033E3A823A3}"/>
              </a:ext>
            </a:extLst>
          </p:cNvPr>
          <p:cNvSpPr txBox="1"/>
          <p:nvPr/>
        </p:nvSpPr>
        <p:spPr>
          <a:xfrm>
            <a:off x="735428" y="3852857"/>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46" name="Rectangle 45">
            <a:extLst>
              <a:ext uri="{FF2B5EF4-FFF2-40B4-BE49-F238E27FC236}">
                <a16:creationId xmlns:a16="http://schemas.microsoft.com/office/drawing/2014/main" id="{8AA7DF68-0A83-4269-A0CE-50891EA60692}"/>
              </a:ext>
            </a:extLst>
          </p:cNvPr>
          <p:cNvSpPr/>
          <p:nvPr/>
        </p:nvSpPr>
        <p:spPr>
          <a:xfrm>
            <a:off x="5335800" y="8528235"/>
            <a:ext cx="1036377" cy="1891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7" name="TextBox 46">
            <a:extLst>
              <a:ext uri="{FF2B5EF4-FFF2-40B4-BE49-F238E27FC236}">
                <a16:creationId xmlns:a16="http://schemas.microsoft.com/office/drawing/2014/main" id="{769A45AD-DB26-498F-B792-80581D02A0B7}"/>
              </a:ext>
            </a:extLst>
          </p:cNvPr>
          <p:cNvSpPr txBox="1"/>
          <p:nvPr/>
        </p:nvSpPr>
        <p:spPr>
          <a:xfrm>
            <a:off x="5372875" y="8519109"/>
            <a:ext cx="1032330" cy="21544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calcium carbonate</a:t>
            </a:r>
          </a:p>
        </p:txBody>
      </p:sp>
      <p:sp>
        <p:nvSpPr>
          <p:cNvPr id="48" name="TextBox 47">
            <a:extLst>
              <a:ext uri="{FF2B5EF4-FFF2-40B4-BE49-F238E27FC236}">
                <a16:creationId xmlns:a16="http://schemas.microsoft.com/office/drawing/2014/main" id="{CC100A03-22B6-4BBE-A3C4-DF505FE027E8}"/>
              </a:ext>
            </a:extLst>
          </p:cNvPr>
          <p:cNvSpPr txBox="1"/>
          <p:nvPr/>
        </p:nvSpPr>
        <p:spPr>
          <a:xfrm>
            <a:off x="1786859" y="4421666"/>
            <a:ext cx="864096" cy="215444"/>
          </a:xfrm>
          <a:prstGeom prst="rect">
            <a:avLst/>
          </a:prstGeom>
          <a:noFill/>
        </p:spPr>
        <p:txBody>
          <a:bodyPr wrap="square" rtlCol="0">
            <a:spAutoFit/>
          </a:bodyPr>
          <a:lstStyle/>
          <a:p>
            <a:r>
              <a:rPr lang="en-AU" sz="800" dirty="0">
                <a:latin typeface="Arial Narrow" panose="020B0606020202030204" pitchFamily="34" charset="0"/>
              </a:rPr>
              <a:t>carbonic acid</a:t>
            </a:r>
          </a:p>
        </p:txBody>
      </p:sp>
      <p:sp>
        <p:nvSpPr>
          <p:cNvPr id="49" name="Arrow: Right 48">
            <a:extLst>
              <a:ext uri="{FF2B5EF4-FFF2-40B4-BE49-F238E27FC236}">
                <a16:creationId xmlns:a16="http://schemas.microsoft.com/office/drawing/2014/main" id="{DA1500EB-5FF9-4B15-B554-878F3CC89A35}"/>
              </a:ext>
            </a:extLst>
          </p:cNvPr>
          <p:cNvSpPr/>
          <p:nvPr/>
        </p:nvSpPr>
        <p:spPr>
          <a:xfrm>
            <a:off x="2667234" y="5373336"/>
            <a:ext cx="177874" cy="2024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0" name="Arrow: Left 49">
            <a:extLst>
              <a:ext uri="{FF2B5EF4-FFF2-40B4-BE49-F238E27FC236}">
                <a16:creationId xmlns:a16="http://schemas.microsoft.com/office/drawing/2014/main" id="{175E371C-EA9E-450E-99EF-F773F60B3600}"/>
              </a:ext>
            </a:extLst>
          </p:cNvPr>
          <p:cNvSpPr/>
          <p:nvPr/>
        </p:nvSpPr>
        <p:spPr>
          <a:xfrm>
            <a:off x="2429112" y="5373336"/>
            <a:ext cx="238122" cy="202496"/>
          </a:xfrm>
          <a:prstGeom prst="lef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1" name="Straight Connector 50">
            <a:extLst>
              <a:ext uri="{FF2B5EF4-FFF2-40B4-BE49-F238E27FC236}">
                <a16:creationId xmlns:a16="http://schemas.microsoft.com/office/drawing/2014/main" id="{32F83E47-966F-4ED9-9D00-602CCCAC4E4F}"/>
              </a:ext>
            </a:extLst>
          </p:cNvPr>
          <p:cNvCxnSpPr>
            <a:cxnSpLocks/>
          </p:cNvCxnSpPr>
          <p:nvPr/>
        </p:nvCxnSpPr>
        <p:spPr>
          <a:xfrm>
            <a:off x="2136681" y="4667467"/>
            <a:ext cx="0" cy="64654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5F06977-1065-4177-94E1-421EBA760E49}"/>
              </a:ext>
            </a:extLst>
          </p:cNvPr>
          <p:cNvCxnSpPr>
            <a:cxnSpLocks/>
          </p:cNvCxnSpPr>
          <p:nvPr/>
        </p:nvCxnSpPr>
        <p:spPr>
          <a:xfrm>
            <a:off x="3124443" y="5693092"/>
            <a:ext cx="0" cy="197239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7363CD7-4CBE-4434-92BA-2F11BE747B23}"/>
              </a:ext>
            </a:extLst>
          </p:cNvPr>
          <p:cNvCxnSpPr>
            <a:cxnSpLocks/>
          </p:cNvCxnSpPr>
          <p:nvPr/>
        </p:nvCxnSpPr>
        <p:spPr>
          <a:xfrm>
            <a:off x="4060155" y="8054904"/>
            <a:ext cx="0" cy="24448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3BB033A-E714-42C4-892D-8B6D4E77CEC6}"/>
              </a:ext>
            </a:extLst>
          </p:cNvPr>
          <p:cNvCxnSpPr>
            <a:cxnSpLocks/>
          </p:cNvCxnSpPr>
          <p:nvPr/>
        </p:nvCxnSpPr>
        <p:spPr>
          <a:xfrm>
            <a:off x="735428" y="3877118"/>
            <a:ext cx="0" cy="252574"/>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5" name="Arrow: Right 54">
            <a:extLst>
              <a:ext uri="{FF2B5EF4-FFF2-40B4-BE49-F238E27FC236}">
                <a16:creationId xmlns:a16="http://schemas.microsoft.com/office/drawing/2014/main" id="{45FA8B33-7E62-4479-9FF6-D8ACF4C51F98}"/>
              </a:ext>
            </a:extLst>
          </p:cNvPr>
          <p:cNvSpPr/>
          <p:nvPr/>
        </p:nvSpPr>
        <p:spPr>
          <a:xfrm>
            <a:off x="3687913" y="7711605"/>
            <a:ext cx="177874" cy="2024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6" name="Arrow: Left 55">
            <a:extLst>
              <a:ext uri="{FF2B5EF4-FFF2-40B4-BE49-F238E27FC236}">
                <a16:creationId xmlns:a16="http://schemas.microsoft.com/office/drawing/2014/main" id="{B786BA7D-B674-4E92-A84B-C189F307904B}"/>
              </a:ext>
            </a:extLst>
          </p:cNvPr>
          <p:cNvSpPr/>
          <p:nvPr/>
        </p:nvSpPr>
        <p:spPr>
          <a:xfrm>
            <a:off x="3449791" y="7711605"/>
            <a:ext cx="238122" cy="202496"/>
          </a:xfrm>
          <a:prstGeom prst="lef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8" name="TextBox 57">
            <a:extLst>
              <a:ext uri="{FF2B5EF4-FFF2-40B4-BE49-F238E27FC236}">
                <a16:creationId xmlns:a16="http://schemas.microsoft.com/office/drawing/2014/main" id="{47783F7C-C059-4980-9D68-5AB19C75824E}"/>
              </a:ext>
            </a:extLst>
          </p:cNvPr>
          <p:cNvSpPr txBox="1"/>
          <p:nvPr/>
        </p:nvSpPr>
        <p:spPr>
          <a:xfrm>
            <a:off x="217739" y="5564711"/>
            <a:ext cx="405488" cy="307777"/>
          </a:xfrm>
          <a:prstGeom prst="rect">
            <a:avLst/>
          </a:prstGeom>
          <a:noFill/>
        </p:spPr>
        <p:txBody>
          <a:bodyPr wrap="square" rtlCol="0">
            <a:spAutoFit/>
          </a:bodyPr>
          <a:lstStyle/>
          <a:p>
            <a:r>
              <a:rPr lang="en-AU" sz="1400" dirty="0">
                <a:solidFill>
                  <a:schemeClr val="bg1"/>
                </a:solidFill>
                <a:latin typeface="Arial Narrow" panose="020B0606020202030204" pitchFamily="34" charset="0"/>
              </a:rPr>
              <a:t>?</a:t>
            </a:r>
          </a:p>
        </p:txBody>
      </p:sp>
      <p:sp>
        <p:nvSpPr>
          <p:cNvPr id="59" name="TextBox 58">
            <a:extLst>
              <a:ext uri="{FF2B5EF4-FFF2-40B4-BE49-F238E27FC236}">
                <a16:creationId xmlns:a16="http://schemas.microsoft.com/office/drawing/2014/main" id="{5D47B5C0-F18B-47C2-B345-C5DEC3423CE6}"/>
              </a:ext>
            </a:extLst>
          </p:cNvPr>
          <p:cNvSpPr txBox="1"/>
          <p:nvPr/>
        </p:nvSpPr>
        <p:spPr>
          <a:xfrm>
            <a:off x="5959589" y="3975729"/>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60" name="TextBox 59">
            <a:extLst>
              <a:ext uri="{FF2B5EF4-FFF2-40B4-BE49-F238E27FC236}">
                <a16:creationId xmlns:a16="http://schemas.microsoft.com/office/drawing/2014/main" id="{59DCA0FC-28B6-4586-9990-F5598A5A04E4}"/>
              </a:ext>
            </a:extLst>
          </p:cNvPr>
          <p:cNvSpPr txBox="1"/>
          <p:nvPr/>
        </p:nvSpPr>
        <p:spPr>
          <a:xfrm>
            <a:off x="3694036" y="3793651"/>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62" name="TextBox 61">
            <a:extLst>
              <a:ext uri="{FF2B5EF4-FFF2-40B4-BE49-F238E27FC236}">
                <a16:creationId xmlns:a16="http://schemas.microsoft.com/office/drawing/2014/main" id="{0D482DD2-10D8-4AF0-953D-1A80036E4BA3}"/>
              </a:ext>
            </a:extLst>
          </p:cNvPr>
          <p:cNvSpPr txBox="1"/>
          <p:nvPr/>
        </p:nvSpPr>
        <p:spPr>
          <a:xfrm>
            <a:off x="2184033" y="3778079"/>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63" name="TextBox 62">
            <a:extLst>
              <a:ext uri="{FF2B5EF4-FFF2-40B4-BE49-F238E27FC236}">
                <a16:creationId xmlns:a16="http://schemas.microsoft.com/office/drawing/2014/main" id="{BBE45FFE-F598-40C1-8FD9-5152A8E4AF64}"/>
              </a:ext>
            </a:extLst>
          </p:cNvPr>
          <p:cNvSpPr txBox="1"/>
          <p:nvPr/>
        </p:nvSpPr>
        <p:spPr>
          <a:xfrm>
            <a:off x="3206791" y="3744698"/>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64" name="TextBox 63">
            <a:extLst>
              <a:ext uri="{FF2B5EF4-FFF2-40B4-BE49-F238E27FC236}">
                <a16:creationId xmlns:a16="http://schemas.microsoft.com/office/drawing/2014/main" id="{2ABD309E-FEA6-451E-AC2B-8875265A3B76}"/>
              </a:ext>
            </a:extLst>
          </p:cNvPr>
          <p:cNvSpPr txBox="1"/>
          <p:nvPr/>
        </p:nvSpPr>
        <p:spPr>
          <a:xfrm>
            <a:off x="4497605" y="3775650"/>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65" name="TextBox 64">
            <a:extLst>
              <a:ext uri="{FF2B5EF4-FFF2-40B4-BE49-F238E27FC236}">
                <a16:creationId xmlns:a16="http://schemas.microsoft.com/office/drawing/2014/main" id="{E2C6D328-9C5C-4574-8F75-5D39D9EF366C}"/>
              </a:ext>
            </a:extLst>
          </p:cNvPr>
          <p:cNvSpPr txBox="1"/>
          <p:nvPr/>
        </p:nvSpPr>
        <p:spPr>
          <a:xfrm>
            <a:off x="5711294" y="3902834"/>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66" name="TextBox 65">
            <a:extLst>
              <a:ext uri="{FF2B5EF4-FFF2-40B4-BE49-F238E27FC236}">
                <a16:creationId xmlns:a16="http://schemas.microsoft.com/office/drawing/2014/main" id="{C5BB150A-7E62-43A2-AE29-2DD3FFA411E9}"/>
              </a:ext>
            </a:extLst>
          </p:cNvPr>
          <p:cNvSpPr txBox="1"/>
          <p:nvPr/>
        </p:nvSpPr>
        <p:spPr>
          <a:xfrm>
            <a:off x="1411703" y="3772083"/>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4" name="Rectangle 3">
            <a:extLst>
              <a:ext uri="{FF2B5EF4-FFF2-40B4-BE49-F238E27FC236}">
                <a16:creationId xmlns:a16="http://schemas.microsoft.com/office/drawing/2014/main" id="{A1F79E8D-C517-4376-8057-B29796594F1B}"/>
              </a:ext>
            </a:extLst>
          </p:cNvPr>
          <p:cNvSpPr/>
          <p:nvPr/>
        </p:nvSpPr>
        <p:spPr>
          <a:xfrm>
            <a:off x="632408" y="2045457"/>
            <a:ext cx="1325108" cy="153269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Arrow: Down 4">
            <a:extLst>
              <a:ext uri="{FF2B5EF4-FFF2-40B4-BE49-F238E27FC236}">
                <a16:creationId xmlns:a16="http://schemas.microsoft.com/office/drawing/2014/main" id="{FDF4A0D8-683F-40F8-8A78-F073888EFADD}"/>
              </a:ext>
            </a:extLst>
          </p:cNvPr>
          <p:cNvSpPr/>
          <p:nvPr/>
        </p:nvSpPr>
        <p:spPr>
          <a:xfrm>
            <a:off x="1125486" y="3578152"/>
            <a:ext cx="327331" cy="408109"/>
          </a:xfrm>
          <a:prstGeom prst="down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Rectangle 72">
            <a:extLst>
              <a:ext uri="{FF2B5EF4-FFF2-40B4-BE49-F238E27FC236}">
                <a16:creationId xmlns:a16="http://schemas.microsoft.com/office/drawing/2014/main" id="{0E92BF50-AC57-4E6D-B580-0458A3A1E413}"/>
              </a:ext>
            </a:extLst>
          </p:cNvPr>
          <p:cNvSpPr/>
          <p:nvPr/>
        </p:nvSpPr>
        <p:spPr>
          <a:xfrm>
            <a:off x="2087134" y="2054799"/>
            <a:ext cx="1325108" cy="152383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Arrow: Down 73">
            <a:extLst>
              <a:ext uri="{FF2B5EF4-FFF2-40B4-BE49-F238E27FC236}">
                <a16:creationId xmlns:a16="http://schemas.microsoft.com/office/drawing/2014/main" id="{99FE4E17-79CE-4DD7-BC8C-AECF41DDD84F}"/>
              </a:ext>
            </a:extLst>
          </p:cNvPr>
          <p:cNvSpPr/>
          <p:nvPr/>
        </p:nvSpPr>
        <p:spPr>
          <a:xfrm>
            <a:off x="2566795" y="3574506"/>
            <a:ext cx="348593" cy="408109"/>
          </a:xfrm>
          <a:prstGeom prst="down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ectangle 74">
            <a:extLst>
              <a:ext uri="{FF2B5EF4-FFF2-40B4-BE49-F238E27FC236}">
                <a16:creationId xmlns:a16="http://schemas.microsoft.com/office/drawing/2014/main" id="{42283A89-0100-4655-8FB6-2FEA4C9A0C5E}"/>
              </a:ext>
            </a:extLst>
          </p:cNvPr>
          <p:cNvSpPr/>
          <p:nvPr/>
        </p:nvSpPr>
        <p:spPr>
          <a:xfrm>
            <a:off x="3535099" y="2045457"/>
            <a:ext cx="1325108" cy="153269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Arrow: Down 75">
            <a:extLst>
              <a:ext uri="{FF2B5EF4-FFF2-40B4-BE49-F238E27FC236}">
                <a16:creationId xmlns:a16="http://schemas.microsoft.com/office/drawing/2014/main" id="{33FA29A6-563D-4111-842E-50B13364B88E}"/>
              </a:ext>
            </a:extLst>
          </p:cNvPr>
          <p:cNvSpPr/>
          <p:nvPr/>
        </p:nvSpPr>
        <p:spPr>
          <a:xfrm>
            <a:off x="4028177" y="3578152"/>
            <a:ext cx="348593" cy="408109"/>
          </a:xfrm>
          <a:prstGeom prst="down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Rectangle 76">
            <a:extLst>
              <a:ext uri="{FF2B5EF4-FFF2-40B4-BE49-F238E27FC236}">
                <a16:creationId xmlns:a16="http://schemas.microsoft.com/office/drawing/2014/main" id="{383EEAE2-426A-4616-8809-4AFA29B560DF}"/>
              </a:ext>
            </a:extLst>
          </p:cNvPr>
          <p:cNvSpPr/>
          <p:nvPr/>
        </p:nvSpPr>
        <p:spPr>
          <a:xfrm>
            <a:off x="4973057" y="2054799"/>
            <a:ext cx="1325108" cy="153269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Arrow: Down 77">
            <a:extLst>
              <a:ext uri="{FF2B5EF4-FFF2-40B4-BE49-F238E27FC236}">
                <a16:creationId xmlns:a16="http://schemas.microsoft.com/office/drawing/2014/main" id="{A0AE6AB6-583E-4971-886B-070BA4BEBEAA}"/>
              </a:ext>
            </a:extLst>
          </p:cNvPr>
          <p:cNvSpPr/>
          <p:nvPr/>
        </p:nvSpPr>
        <p:spPr>
          <a:xfrm>
            <a:off x="5466135" y="3587494"/>
            <a:ext cx="348593" cy="408109"/>
          </a:xfrm>
          <a:prstGeom prst="down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TextBox 78">
            <a:extLst>
              <a:ext uri="{FF2B5EF4-FFF2-40B4-BE49-F238E27FC236}">
                <a16:creationId xmlns:a16="http://schemas.microsoft.com/office/drawing/2014/main" id="{770821E1-913C-41A6-B6D7-039D4B4C5D9D}"/>
              </a:ext>
            </a:extLst>
          </p:cNvPr>
          <p:cNvSpPr txBox="1"/>
          <p:nvPr/>
        </p:nvSpPr>
        <p:spPr>
          <a:xfrm>
            <a:off x="4992379" y="3804575"/>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80" name="Speech Bubble: Rectangle 79">
            <a:extLst>
              <a:ext uri="{FF2B5EF4-FFF2-40B4-BE49-F238E27FC236}">
                <a16:creationId xmlns:a16="http://schemas.microsoft.com/office/drawing/2014/main" id="{0E572DA4-65A6-4991-86B8-DBD38362690F}"/>
              </a:ext>
            </a:extLst>
          </p:cNvPr>
          <p:cNvSpPr/>
          <p:nvPr/>
        </p:nvSpPr>
        <p:spPr>
          <a:xfrm>
            <a:off x="648614" y="4683863"/>
            <a:ext cx="1202085" cy="1009229"/>
          </a:xfrm>
          <a:prstGeom prst="wedgeRectCallout">
            <a:avLst>
              <a:gd name="adj1" fmla="val 30587"/>
              <a:gd name="adj2" fmla="val -64529"/>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Speech Bubble: Rectangle 81">
            <a:extLst>
              <a:ext uri="{FF2B5EF4-FFF2-40B4-BE49-F238E27FC236}">
                <a16:creationId xmlns:a16="http://schemas.microsoft.com/office/drawing/2014/main" id="{88D494F0-D6F1-4975-9722-1CDB25F1DF7C}"/>
              </a:ext>
            </a:extLst>
          </p:cNvPr>
          <p:cNvSpPr/>
          <p:nvPr/>
        </p:nvSpPr>
        <p:spPr>
          <a:xfrm>
            <a:off x="1176898" y="6062127"/>
            <a:ext cx="1606850" cy="1098606"/>
          </a:xfrm>
          <a:prstGeom prst="wedgeRectCallout">
            <a:avLst>
              <a:gd name="adj1" fmla="val 41135"/>
              <a:gd name="adj2" fmla="val -7602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ectangle 88">
            <a:extLst>
              <a:ext uri="{FF2B5EF4-FFF2-40B4-BE49-F238E27FC236}">
                <a16:creationId xmlns:a16="http://schemas.microsoft.com/office/drawing/2014/main" id="{AFAB9051-E078-445E-8F93-14CEB1FC1D97}"/>
              </a:ext>
            </a:extLst>
          </p:cNvPr>
          <p:cNvSpPr/>
          <p:nvPr/>
        </p:nvSpPr>
        <p:spPr>
          <a:xfrm>
            <a:off x="536668" y="1042172"/>
            <a:ext cx="5844866" cy="826468"/>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90" name="Rectangle 89">
            <a:extLst>
              <a:ext uri="{FF2B5EF4-FFF2-40B4-BE49-F238E27FC236}">
                <a16:creationId xmlns:a16="http://schemas.microsoft.com/office/drawing/2014/main" id="{8A68BA04-C156-4D7C-B3B4-3B779392CE26}"/>
              </a:ext>
            </a:extLst>
          </p:cNvPr>
          <p:cNvSpPr/>
          <p:nvPr/>
        </p:nvSpPr>
        <p:spPr>
          <a:xfrm>
            <a:off x="491450" y="1061109"/>
            <a:ext cx="5935696" cy="769441"/>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Activity: In boxes 1-4, name and describe four sources of CO</a:t>
            </a:r>
            <a:r>
              <a:rPr lang="en-AU" sz="1000" b="1" dirty="0">
                <a:solidFill>
                  <a:schemeClr val="bg1"/>
                </a:solidFill>
                <a:latin typeface="Arial Narrow" panose="020B0606020202030204" pitchFamily="34" charset="0"/>
              </a:rPr>
              <a:t>2</a:t>
            </a:r>
            <a:r>
              <a:rPr lang="en-AU" sz="1200" b="1" dirty="0">
                <a:solidFill>
                  <a:schemeClr val="bg1"/>
                </a:solidFill>
                <a:latin typeface="Arial Narrow" panose="020B0606020202030204" pitchFamily="34" charset="0"/>
              </a:rPr>
              <a:t> in the atmosphere.</a:t>
            </a:r>
          </a:p>
          <a:p>
            <a:pPr algn="ctr"/>
            <a:endParaRPr lang="en-AU" sz="400" b="1" dirty="0">
              <a:solidFill>
                <a:schemeClr val="bg1"/>
              </a:solidFill>
              <a:latin typeface="Arial Narrow" panose="020B0606020202030204" pitchFamily="34" charset="0"/>
            </a:endParaRPr>
          </a:p>
          <a:p>
            <a:pPr algn="ctr"/>
            <a:r>
              <a:rPr lang="en-AU" sz="1200" b="1" dirty="0">
                <a:solidFill>
                  <a:schemeClr val="bg1"/>
                </a:solidFill>
                <a:latin typeface="Arial Narrow" panose="020B0606020202030204" pitchFamily="34" charset="0"/>
              </a:rPr>
              <a:t>In boxes 5 and 6, describe each chemical reaction (with arrows pointing right).</a:t>
            </a:r>
          </a:p>
          <a:p>
            <a:pPr algn="ctr"/>
            <a:endParaRPr lang="en-AU" sz="400" b="1" dirty="0">
              <a:solidFill>
                <a:schemeClr val="bg1"/>
              </a:solidFill>
              <a:latin typeface="Arial Narrow" panose="020B0606020202030204" pitchFamily="34" charset="0"/>
            </a:endParaRPr>
          </a:p>
          <a:p>
            <a:pPr algn="ctr"/>
            <a:r>
              <a:rPr lang="en-AU" sz="1200" b="1" dirty="0">
                <a:solidFill>
                  <a:schemeClr val="bg1"/>
                </a:solidFill>
                <a:latin typeface="Arial Narrow" panose="020B0606020202030204" pitchFamily="34" charset="0"/>
              </a:rPr>
              <a:t>In box 7, describe the chemical reaction when the pH is too low (with white arrow pointing left).</a:t>
            </a:r>
            <a:endParaRPr lang="en-AU" sz="1400" dirty="0">
              <a:solidFill>
                <a:schemeClr val="bg1"/>
              </a:solidFill>
              <a:latin typeface="Arial Narrow" panose="020B0606020202030204" pitchFamily="34" charset="0"/>
            </a:endParaRPr>
          </a:p>
        </p:txBody>
      </p:sp>
      <p:sp>
        <p:nvSpPr>
          <p:cNvPr id="93" name="TextBox 92">
            <a:extLst>
              <a:ext uri="{FF2B5EF4-FFF2-40B4-BE49-F238E27FC236}">
                <a16:creationId xmlns:a16="http://schemas.microsoft.com/office/drawing/2014/main" id="{7AD0CB76-AE82-4682-AFDB-1E755843A0B1}"/>
              </a:ext>
            </a:extLst>
          </p:cNvPr>
          <p:cNvSpPr txBox="1"/>
          <p:nvPr/>
        </p:nvSpPr>
        <p:spPr>
          <a:xfrm>
            <a:off x="4798675" y="3634690"/>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94" name="TextBox 93">
            <a:extLst>
              <a:ext uri="{FF2B5EF4-FFF2-40B4-BE49-F238E27FC236}">
                <a16:creationId xmlns:a16="http://schemas.microsoft.com/office/drawing/2014/main" id="{88626950-341E-4D62-A5DF-C48FDDE57596}"/>
              </a:ext>
            </a:extLst>
          </p:cNvPr>
          <p:cNvSpPr txBox="1"/>
          <p:nvPr/>
        </p:nvSpPr>
        <p:spPr>
          <a:xfrm>
            <a:off x="3474681" y="3617801"/>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95" name="TextBox 94">
            <a:extLst>
              <a:ext uri="{FF2B5EF4-FFF2-40B4-BE49-F238E27FC236}">
                <a16:creationId xmlns:a16="http://schemas.microsoft.com/office/drawing/2014/main" id="{CCA9459A-FD78-4E42-A642-C49C775C46E5}"/>
              </a:ext>
            </a:extLst>
          </p:cNvPr>
          <p:cNvSpPr txBox="1"/>
          <p:nvPr/>
        </p:nvSpPr>
        <p:spPr>
          <a:xfrm>
            <a:off x="1784288" y="3686160"/>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96" name="TextBox 95">
            <a:extLst>
              <a:ext uri="{FF2B5EF4-FFF2-40B4-BE49-F238E27FC236}">
                <a16:creationId xmlns:a16="http://schemas.microsoft.com/office/drawing/2014/main" id="{500FE35B-EC14-477B-AF04-8AFEC86EC9D9}"/>
              </a:ext>
            </a:extLst>
          </p:cNvPr>
          <p:cNvSpPr txBox="1"/>
          <p:nvPr/>
        </p:nvSpPr>
        <p:spPr>
          <a:xfrm>
            <a:off x="581903" y="3650704"/>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97" name="TextBox 96">
            <a:extLst>
              <a:ext uri="{FF2B5EF4-FFF2-40B4-BE49-F238E27FC236}">
                <a16:creationId xmlns:a16="http://schemas.microsoft.com/office/drawing/2014/main" id="{F013C3AF-BEE9-4ED6-BED4-66EECC513766}"/>
              </a:ext>
            </a:extLst>
          </p:cNvPr>
          <p:cNvSpPr txBox="1"/>
          <p:nvPr/>
        </p:nvSpPr>
        <p:spPr>
          <a:xfrm>
            <a:off x="5935385" y="3670814"/>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00" name="Rectangle 99">
            <a:extLst>
              <a:ext uri="{FF2B5EF4-FFF2-40B4-BE49-F238E27FC236}">
                <a16:creationId xmlns:a16="http://schemas.microsoft.com/office/drawing/2014/main" id="{FFAF5DE0-C120-4BD3-AF12-7EBD4378EF63}"/>
              </a:ext>
            </a:extLst>
          </p:cNvPr>
          <p:cNvSpPr/>
          <p:nvPr/>
        </p:nvSpPr>
        <p:spPr>
          <a:xfrm>
            <a:off x="1234735" y="3369187"/>
            <a:ext cx="108832" cy="330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Rectangle 100">
            <a:extLst>
              <a:ext uri="{FF2B5EF4-FFF2-40B4-BE49-F238E27FC236}">
                <a16:creationId xmlns:a16="http://schemas.microsoft.com/office/drawing/2014/main" id="{CAEA2891-3840-4CC7-9101-34826A3D6FAB}"/>
              </a:ext>
            </a:extLst>
          </p:cNvPr>
          <p:cNvSpPr/>
          <p:nvPr/>
        </p:nvSpPr>
        <p:spPr>
          <a:xfrm>
            <a:off x="2679184" y="3350715"/>
            <a:ext cx="114816" cy="330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Rectangle 101">
            <a:extLst>
              <a:ext uri="{FF2B5EF4-FFF2-40B4-BE49-F238E27FC236}">
                <a16:creationId xmlns:a16="http://schemas.microsoft.com/office/drawing/2014/main" id="{EFB65419-6C70-4E59-AE92-EDE2AC3C4F75}"/>
              </a:ext>
            </a:extLst>
          </p:cNvPr>
          <p:cNvSpPr/>
          <p:nvPr/>
        </p:nvSpPr>
        <p:spPr>
          <a:xfrm>
            <a:off x="4150859" y="3394416"/>
            <a:ext cx="108832" cy="330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Rectangle 102">
            <a:extLst>
              <a:ext uri="{FF2B5EF4-FFF2-40B4-BE49-F238E27FC236}">
                <a16:creationId xmlns:a16="http://schemas.microsoft.com/office/drawing/2014/main" id="{7D734F21-A1DC-4BFF-9BBD-C5F35C55005C}"/>
              </a:ext>
            </a:extLst>
          </p:cNvPr>
          <p:cNvSpPr/>
          <p:nvPr/>
        </p:nvSpPr>
        <p:spPr>
          <a:xfrm>
            <a:off x="5584430" y="3382242"/>
            <a:ext cx="108832" cy="330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646707" y="2130375"/>
            <a:ext cx="1296144" cy="461665"/>
          </a:xfrm>
          <a:prstGeom prst="rect">
            <a:avLst/>
          </a:prstGeom>
          <a:noFill/>
        </p:spPr>
        <p:txBody>
          <a:bodyPr wrap="square" rtlCol="0">
            <a:spAutoFit/>
          </a:bodyPr>
          <a:lstStyle/>
          <a:p>
            <a:pPr algn="ctr"/>
            <a:r>
              <a:rPr lang="en-US" sz="1200" b="1" dirty="0">
                <a:solidFill>
                  <a:schemeClr val="tx1">
                    <a:lumMod val="65000"/>
                    <a:lumOff val="35000"/>
                  </a:schemeClr>
                </a:solidFill>
                <a:latin typeface="Comic Sans MS" charset="0"/>
                <a:ea typeface="Comic Sans MS" charset="0"/>
                <a:cs typeface="Comic Sans MS" charset="0"/>
              </a:rPr>
              <a:t>Fossil Fuel Combustion</a:t>
            </a:r>
          </a:p>
        </p:txBody>
      </p:sp>
      <p:sp>
        <p:nvSpPr>
          <p:cNvPr id="104" name="TextBox 103"/>
          <p:cNvSpPr txBox="1"/>
          <p:nvPr/>
        </p:nvSpPr>
        <p:spPr>
          <a:xfrm>
            <a:off x="2080373" y="2096871"/>
            <a:ext cx="1296144" cy="461665"/>
          </a:xfrm>
          <a:prstGeom prst="rect">
            <a:avLst/>
          </a:prstGeom>
          <a:noFill/>
        </p:spPr>
        <p:txBody>
          <a:bodyPr wrap="square" rtlCol="0">
            <a:spAutoFit/>
          </a:bodyPr>
          <a:lstStyle/>
          <a:p>
            <a:pPr algn="ctr"/>
            <a:r>
              <a:rPr lang="en-US" sz="1200" b="1" dirty="0">
                <a:solidFill>
                  <a:schemeClr val="tx1">
                    <a:lumMod val="65000"/>
                    <a:lumOff val="35000"/>
                  </a:schemeClr>
                </a:solidFill>
                <a:latin typeface="Comic Sans MS" charset="0"/>
                <a:ea typeface="Comic Sans MS" charset="0"/>
                <a:cs typeface="Comic Sans MS" charset="0"/>
              </a:rPr>
              <a:t>Cement Production</a:t>
            </a:r>
          </a:p>
        </p:txBody>
      </p:sp>
      <p:sp>
        <p:nvSpPr>
          <p:cNvPr id="105" name="TextBox 104"/>
          <p:cNvSpPr txBox="1"/>
          <p:nvPr/>
        </p:nvSpPr>
        <p:spPr>
          <a:xfrm>
            <a:off x="3674665" y="2123715"/>
            <a:ext cx="1296144"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omic Sans MS" charset="0"/>
                <a:ea typeface="Comic Sans MS" charset="0"/>
                <a:cs typeface="Comic Sans MS" charset="0"/>
              </a:rPr>
              <a:t>Deforestation</a:t>
            </a:r>
          </a:p>
        </p:txBody>
      </p:sp>
      <p:sp>
        <p:nvSpPr>
          <p:cNvPr id="106" name="TextBox 105"/>
          <p:cNvSpPr txBox="1"/>
          <p:nvPr/>
        </p:nvSpPr>
        <p:spPr>
          <a:xfrm>
            <a:off x="4989579" y="2096608"/>
            <a:ext cx="1296144" cy="461665"/>
          </a:xfrm>
          <a:prstGeom prst="rect">
            <a:avLst/>
          </a:prstGeom>
          <a:noFill/>
        </p:spPr>
        <p:txBody>
          <a:bodyPr wrap="square" rtlCol="0">
            <a:spAutoFit/>
          </a:bodyPr>
          <a:lstStyle/>
          <a:p>
            <a:pPr algn="ctr"/>
            <a:r>
              <a:rPr lang="en-US" sz="1200" b="1" dirty="0">
                <a:solidFill>
                  <a:schemeClr val="tx1">
                    <a:lumMod val="65000"/>
                    <a:lumOff val="35000"/>
                  </a:schemeClr>
                </a:solidFill>
                <a:latin typeface="Comic Sans MS" charset="0"/>
                <a:ea typeface="Comic Sans MS" charset="0"/>
                <a:cs typeface="Comic Sans MS" charset="0"/>
              </a:rPr>
              <a:t>Volcanic Activity</a:t>
            </a:r>
          </a:p>
        </p:txBody>
      </p:sp>
      <p:sp>
        <p:nvSpPr>
          <p:cNvPr id="108" name="TextBox 107">
            <a:extLst>
              <a:ext uri="{FF2B5EF4-FFF2-40B4-BE49-F238E27FC236}">
                <a16:creationId xmlns:a16="http://schemas.microsoft.com/office/drawing/2014/main" id="{3933E3A9-51A6-498D-9517-59073C1571B5}"/>
              </a:ext>
            </a:extLst>
          </p:cNvPr>
          <p:cNvSpPr txBox="1"/>
          <p:nvPr/>
        </p:nvSpPr>
        <p:spPr>
          <a:xfrm>
            <a:off x="710178" y="4828676"/>
            <a:ext cx="1202084" cy="830997"/>
          </a:xfrm>
          <a:prstGeom prst="rect">
            <a:avLst/>
          </a:prstGeom>
          <a:noFill/>
        </p:spPr>
        <p:txBody>
          <a:bodyPr wrap="square" rtlCol="0">
            <a:spAutoFit/>
          </a:bodyPr>
          <a:lstStyle/>
          <a:p>
            <a:r>
              <a:rPr lang="en-AU" sz="1200" dirty="0">
                <a:solidFill>
                  <a:schemeClr val="tx1">
                    <a:lumMod val="65000"/>
                    <a:lumOff val="35000"/>
                  </a:schemeClr>
                </a:solidFill>
                <a:latin typeface="Comic Sans MS" charset="0"/>
                <a:ea typeface="Comic Sans MS" charset="0"/>
                <a:cs typeface="Comic Sans MS" charset="0"/>
              </a:rPr>
              <a:t>CO</a:t>
            </a:r>
            <a:r>
              <a:rPr lang="en-AU" sz="1000" dirty="0">
                <a:solidFill>
                  <a:schemeClr val="tx1">
                    <a:lumMod val="65000"/>
                    <a:lumOff val="35000"/>
                  </a:schemeClr>
                </a:solidFill>
                <a:latin typeface="Comic Sans MS" charset="0"/>
                <a:ea typeface="Comic Sans MS" charset="0"/>
                <a:cs typeface="Comic Sans MS" charset="0"/>
              </a:rPr>
              <a:t>2</a:t>
            </a:r>
            <a:r>
              <a:rPr lang="en-AU" sz="1200" dirty="0">
                <a:solidFill>
                  <a:schemeClr val="tx1">
                    <a:lumMod val="65000"/>
                    <a:lumOff val="35000"/>
                  </a:schemeClr>
                </a:solidFill>
                <a:latin typeface="Comic Sans MS" charset="0"/>
                <a:ea typeface="Comic Sans MS" charset="0"/>
                <a:cs typeface="Comic Sans MS" charset="0"/>
              </a:rPr>
              <a:t> readily reacts with H</a:t>
            </a:r>
            <a:r>
              <a:rPr lang="en-AU" sz="1000" dirty="0">
                <a:solidFill>
                  <a:schemeClr val="tx1">
                    <a:lumMod val="65000"/>
                    <a:lumOff val="35000"/>
                  </a:schemeClr>
                </a:solidFill>
                <a:latin typeface="Comic Sans MS" charset="0"/>
                <a:ea typeface="Comic Sans MS" charset="0"/>
                <a:cs typeface="Comic Sans MS" charset="0"/>
              </a:rPr>
              <a:t>2</a:t>
            </a:r>
            <a:r>
              <a:rPr lang="en-AU" sz="1200" dirty="0">
                <a:solidFill>
                  <a:schemeClr val="tx1">
                    <a:lumMod val="65000"/>
                    <a:lumOff val="35000"/>
                  </a:schemeClr>
                </a:solidFill>
                <a:latin typeface="Comic Sans MS" charset="0"/>
                <a:ea typeface="Comic Sans MS" charset="0"/>
                <a:cs typeface="Comic Sans MS" charset="0"/>
              </a:rPr>
              <a:t>O to make carbonic acid</a:t>
            </a:r>
          </a:p>
        </p:txBody>
      </p:sp>
      <p:sp>
        <p:nvSpPr>
          <p:cNvPr id="110" name="TextBox 109">
            <a:extLst>
              <a:ext uri="{FF2B5EF4-FFF2-40B4-BE49-F238E27FC236}">
                <a16:creationId xmlns:a16="http://schemas.microsoft.com/office/drawing/2014/main" id="{87817327-B7C6-4D8D-AEFA-EA70B081CC53}"/>
              </a:ext>
            </a:extLst>
          </p:cNvPr>
          <p:cNvSpPr txBox="1"/>
          <p:nvPr/>
        </p:nvSpPr>
        <p:spPr>
          <a:xfrm>
            <a:off x="1214681" y="6232321"/>
            <a:ext cx="1591084" cy="830997"/>
          </a:xfrm>
          <a:prstGeom prst="rect">
            <a:avLst/>
          </a:prstGeom>
          <a:noFill/>
        </p:spPr>
        <p:txBody>
          <a:bodyPr wrap="square" rtlCol="0">
            <a:spAutoFit/>
          </a:bodyPr>
          <a:lstStyle/>
          <a:p>
            <a:r>
              <a:rPr lang="en-AU" sz="1200" dirty="0">
                <a:solidFill>
                  <a:schemeClr val="tx1">
                    <a:lumMod val="65000"/>
                    <a:lumOff val="35000"/>
                  </a:schemeClr>
                </a:solidFill>
                <a:latin typeface="Comic Sans MS" charset="0"/>
                <a:ea typeface="Comic Sans MS" charset="0"/>
                <a:cs typeface="Comic Sans MS" charset="0"/>
              </a:rPr>
              <a:t>Then, carbonic acid dissociates into a bicarbonate ion and a hydrogen ion</a:t>
            </a:r>
          </a:p>
        </p:txBody>
      </p:sp>
      <p:sp>
        <p:nvSpPr>
          <p:cNvPr id="107" name="TextBox 106">
            <a:extLst>
              <a:ext uri="{FF2B5EF4-FFF2-40B4-BE49-F238E27FC236}">
                <a16:creationId xmlns:a16="http://schemas.microsoft.com/office/drawing/2014/main" id="{AF1AEE57-4ACC-4DF4-ADCC-B04CB139EE00}"/>
              </a:ext>
            </a:extLst>
          </p:cNvPr>
          <p:cNvSpPr txBox="1"/>
          <p:nvPr/>
        </p:nvSpPr>
        <p:spPr>
          <a:xfrm>
            <a:off x="573439" y="2651214"/>
            <a:ext cx="1465678" cy="830997"/>
          </a:xfrm>
          <a:prstGeom prst="rect">
            <a:avLst/>
          </a:prstGeom>
          <a:noFill/>
        </p:spPr>
        <p:txBody>
          <a:bodyPr wrap="square" rtlCol="0">
            <a:spAutoFit/>
          </a:bodyPr>
          <a:lstStyle/>
          <a:p>
            <a:pPr algn="ctr"/>
            <a:r>
              <a:rPr lang="en-US" sz="1200" dirty="0">
                <a:solidFill>
                  <a:schemeClr val="tx1">
                    <a:lumMod val="65000"/>
                    <a:lumOff val="35000"/>
                  </a:schemeClr>
                </a:solidFill>
                <a:latin typeface="Comic Sans MS" charset="0"/>
                <a:ea typeface="Comic Sans MS" charset="0"/>
                <a:cs typeface="Comic Sans MS" charset="0"/>
              </a:rPr>
              <a:t>Combustion of hydrocarbons</a:t>
            </a:r>
            <a:br>
              <a:rPr lang="en-US" sz="1200" dirty="0">
                <a:solidFill>
                  <a:schemeClr val="tx1">
                    <a:lumMod val="65000"/>
                    <a:lumOff val="35000"/>
                  </a:schemeClr>
                </a:solidFill>
                <a:latin typeface="Comic Sans MS" charset="0"/>
                <a:ea typeface="Comic Sans MS" charset="0"/>
                <a:cs typeface="Comic Sans MS" charset="0"/>
              </a:rPr>
            </a:br>
            <a:r>
              <a:rPr lang="en-US" sz="1200" dirty="0">
                <a:solidFill>
                  <a:schemeClr val="tx1">
                    <a:lumMod val="65000"/>
                    <a:lumOff val="35000"/>
                  </a:schemeClr>
                </a:solidFill>
                <a:latin typeface="Comic Sans MS" charset="0"/>
                <a:ea typeface="Comic Sans MS" charset="0"/>
                <a:cs typeface="Comic Sans MS" charset="0"/>
              </a:rPr>
              <a:t>(e.g. coal, oil, gas) releases CO</a:t>
            </a:r>
            <a:r>
              <a:rPr lang="en-US" sz="1000" dirty="0">
                <a:solidFill>
                  <a:schemeClr val="tx1">
                    <a:lumMod val="65000"/>
                    <a:lumOff val="35000"/>
                  </a:schemeClr>
                </a:solidFill>
                <a:latin typeface="Comic Sans MS" charset="0"/>
                <a:ea typeface="Comic Sans MS" charset="0"/>
                <a:cs typeface="Comic Sans MS" charset="0"/>
              </a:rPr>
              <a:t>2</a:t>
            </a:r>
            <a:endParaRPr lang="en-US" sz="1200" dirty="0">
              <a:solidFill>
                <a:schemeClr val="tx1">
                  <a:lumMod val="65000"/>
                  <a:lumOff val="35000"/>
                </a:schemeClr>
              </a:solidFill>
              <a:latin typeface="Comic Sans MS" charset="0"/>
              <a:ea typeface="Comic Sans MS" charset="0"/>
              <a:cs typeface="Comic Sans MS" charset="0"/>
            </a:endParaRPr>
          </a:p>
        </p:txBody>
      </p:sp>
      <p:sp>
        <p:nvSpPr>
          <p:cNvPr id="109" name="TextBox 108">
            <a:extLst>
              <a:ext uri="{FF2B5EF4-FFF2-40B4-BE49-F238E27FC236}">
                <a16:creationId xmlns:a16="http://schemas.microsoft.com/office/drawing/2014/main" id="{DD4C0B19-3406-4CB4-AFD3-1B26BA89F8F4}"/>
              </a:ext>
            </a:extLst>
          </p:cNvPr>
          <p:cNvSpPr txBox="1"/>
          <p:nvPr/>
        </p:nvSpPr>
        <p:spPr>
          <a:xfrm>
            <a:off x="2035789" y="2662899"/>
            <a:ext cx="1474399" cy="984885"/>
          </a:xfrm>
          <a:prstGeom prst="rect">
            <a:avLst/>
          </a:prstGeom>
          <a:noFill/>
        </p:spPr>
        <p:txBody>
          <a:bodyPr wrap="square" rtlCol="0">
            <a:spAutoFit/>
          </a:bodyPr>
          <a:lstStyle/>
          <a:p>
            <a:pPr algn="ctr"/>
            <a:r>
              <a:rPr lang="en-US" sz="1200" dirty="0">
                <a:solidFill>
                  <a:schemeClr val="tx1">
                    <a:lumMod val="65000"/>
                    <a:lumOff val="35000"/>
                  </a:schemeClr>
                </a:solidFill>
                <a:latin typeface="Comic Sans MS" charset="0"/>
                <a:ea typeface="Comic Sans MS" charset="0"/>
                <a:cs typeface="Comic Sans MS" charset="0"/>
              </a:rPr>
              <a:t>CO</a:t>
            </a:r>
            <a:r>
              <a:rPr lang="en-US" sz="1000" dirty="0">
                <a:solidFill>
                  <a:schemeClr val="tx1">
                    <a:lumMod val="65000"/>
                    <a:lumOff val="35000"/>
                  </a:schemeClr>
                </a:solidFill>
                <a:latin typeface="Comic Sans MS" charset="0"/>
                <a:ea typeface="Comic Sans MS" charset="0"/>
                <a:cs typeface="Comic Sans MS" charset="0"/>
              </a:rPr>
              <a:t>2</a:t>
            </a:r>
            <a:r>
              <a:rPr lang="en-US" sz="1200" dirty="0">
                <a:solidFill>
                  <a:schemeClr val="tx1">
                    <a:lumMod val="65000"/>
                    <a:lumOff val="35000"/>
                  </a:schemeClr>
                </a:solidFill>
                <a:latin typeface="Comic Sans MS" charset="0"/>
                <a:ea typeface="Comic Sans MS" charset="0"/>
                <a:cs typeface="Comic Sans MS" charset="0"/>
              </a:rPr>
              <a:t> is produced in the making </a:t>
            </a:r>
            <a:br>
              <a:rPr lang="en-US" sz="1200" dirty="0">
                <a:solidFill>
                  <a:schemeClr val="tx1">
                    <a:lumMod val="65000"/>
                    <a:lumOff val="35000"/>
                  </a:schemeClr>
                </a:solidFill>
                <a:latin typeface="Comic Sans MS" charset="0"/>
                <a:ea typeface="Comic Sans MS" charset="0"/>
                <a:cs typeface="Comic Sans MS" charset="0"/>
              </a:rPr>
            </a:br>
            <a:r>
              <a:rPr lang="en-US" sz="1200" dirty="0">
                <a:solidFill>
                  <a:schemeClr val="tx1">
                    <a:lumMod val="65000"/>
                    <a:lumOff val="35000"/>
                  </a:schemeClr>
                </a:solidFill>
                <a:latin typeface="Comic Sans MS" charset="0"/>
                <a:ea typeface="Comic Sans MS" charset="0"/>
                <a:cs typeface="Comic Sans MS" charset="0"/>
              </a:rPr>
              <a:t>of cement:</a:t>
            </a:r>
            <a:r>
              <a:rPr lang="en-US" sz="800" dirty="0">
                <a:solidFill>
                  <a:schemeClr val="tx1">
                    <a:lumMod val="65000"/>
                    <a:lumOff val="35000"/>
                  </a:schemeClr>
                </a:solidFill>
                <a:latin typeface="Comic Sans MS" charset="0"/>
                <a:ea typeface="Comic Sans MS" charset="0"/>
                <a:cs typeface="Comic Sans MS" charset="0"/>
              </a:rPr>
              <a:t> </a:t>
            </a:r>
          </a:p>
          <a:p>
            <a:pPr algn="ctr"/>
            <a:r>
              <a:rPr lang="en-US" sz="1000" dirty="0">
                <a:solidFill>
                  <a:schemeClr val="tx1">
                    <a:lumMod val="65000"/>
                    <a:lumOff val="35000"/>
                  </a:schemeClr>
                </a:solidFill>
                <a:latin typeface="Comic Sans MS" charset="0"/>
                <a:ea typeface="Comic Sans MS" charset="0"/>
                <a:cs typeface="Comic Sans MS" charset="0"/>
              </a:rPr>
              <a:t>CaCO</a:t>
            </a:r>
            <a:r>
              <a:rPr lang="en-US" sz="800" dirty="0">
                <a:solidFill>
                  <a:schemeClr val="tx1">
                    <a:lumMod val="65000"/>
                    <a:lumOff val="35000"/>
                  </a:schemeClr>
                </a:solidFill>
                <a:latin typeface="Comic Sans MS" charset="0"/>
                <a:ea typeface="Comic Sans MS" charset="0"/>
                <a:cs typeface="Comic Sans MS" charset="0"/>
              </a:rPr>
              <a:t>3</a:t>
            </a:r>
            <a:r>
              <a:rPr lang="en-US" sz="1000" dirty="0">
                <a:solidFill>
                  <a:schemeClr val="tx1">
                    <a:lumMod val="65000"/>
                    <a:lumOff val="35000"/>
                  </a:schemeClr>
                </a:solidFill>
                <a:latin typeface="Comic Sans MS" charset="0"/>
                <a:ea typeface="Comic Sans MS" charset="0"/>
                <a:cs typeface="Comic Sans MS" charset="0"/>
              </a:rPr>
              <a:t> </a:t>
            </a:r>
            <a:r>
              <a:rPr lang="en-US" sz="1000" dirty="0">
                <a:solidFill>
                  <a:schemeClr val="tx1">
                    <a:lumMod val="65000"/>
                    <a:lumOff val="35000"/>
                  </a:schemeClr>
                </a:solidFill>
                <a:latin typeface="Comic Sans MS" charset="0"/>
                <a:ea typeface="Comic Sans MS" charset="0"/>
                <a:cs typeface="Comic Sans MS" charset="0"/>
                <a:sym typeface="Wingdings" panose="05000000000000000000" pitchFamily="2" charset="2"/>
              </a:rPr>
              <a:t> </a:t>
            </a:r>
            <a:r>
              <a:rPr lang="en-US" sz="1000" dirty="0" err="1">
                <a:solidFill>
                  <a:schemeClr val="tx1">
                    <a:lumMod val="65000"/>
                    <a:lumOff val="35000"/>
                  </a:schemeClr>
                </a:solidFill>
                <a:latin typeface="Comic Sans MS" charset="0"/>
                <a:ea typeface="Comic Sans MS" charset="0"/>
                <a:cs typeface="Comic Sans MS" charset="0"/>
                <a:sym typeface="Wingdings" panose="05000000000000000000" pitchFamily="2" charset="2"/>
              </a:rPr>
              <a:t>CaO</a:t>
            </a:r>
            <a:r>
              <a:rPr lang="en-US" sz="1000" dirty="0">
                <a:solidFill>
                  <a:schemeClr val="tx1">
                    <a:lumMod val="65000"/>
                    <a:lumOff val="35000"/>
                  </a:schemeClr>
                </a:solidFill>
                <a:latin typeface="Comic Sans MS" charset="0"/>
                <a:ea typeface="Comic Sans MS" charset="0"/>
                <a:cs typeface="Comic Sans MS" charset="0"/>
                <a:sym typeface="Wingdings" panose="05000000000000000000" pitchFamily="2" charset="2"/>
              </a:rPr>
              <a:t> + CO</a:t>
            </a:r>
            <a:r>
              <a:rPr lang="en-US" sz="800" dirty="0">
                <a:solidFill>
                  <a:schemeClr val="tx1">
                    <a:lumMod val="65000"/>
                    <a:lumOff val="35000"/>
                  </a:schemeClr>
                </a:solidFill>
                <a:latin typeface="Comic Sans MS" charset="0"/>
                <a:ea typeface="Comic Sans MS" charset="0"/>
                <a:cs typeface="Comic Sans MS" charset="0"/>
                <a:sym typeface="Wingdings" panose="05000000000000000000" pitchFamily="2" charset="2"/>
              </a:rPr>
              <a:t>2</a:t>
            </a:r>
            <a:br>
              <a:rPr lang="en-US" sz="1200" dirty="0">
                <a:solidFill>
                  <a:schemeClr val="tx1">
                    <a:lumMod val="65000"/>
                    <a:lumOff val="35000"/>
                  </a:schemeClr>
                </a:solidFill>
                <a:latin typeface="Comic Sans MS" charset="0"/>
                <a:ea typeface="Comic Sans MS" charset="0"/>
                <a:cs typeface="Comic Sans MS" charset="0"/>
              </a:rPr>
            </a:br>
            <a:endParaRPr lang="en-US" sz="1200" dirty="0">
              <a:solidFill>
                <a:schemeClr val="tx1">
                  <a:lumMod val="65000"/>
                  <a:lumOff val="35000"/>
                </a:schemeClr>
              </a:solidFill>
              <a:latin typeface="Comic Sans MS" charset="0"/>
              <a:ea typeface="Comic Sans MS" charset="0"/>
              <a:cs typeface="Comic Sans MS" charset="0"/>
            </a:endParaRPr>
          </a:p>
        </p:txBody>
      </p:sp>
      <p:sp>
        <p:nvSpPr>
          <p:cNvPr id="114" name="TextBox 113">
            <a:extLst>
              <a:ext uri="{FF2B5EF4-FFF2-40B4-BE49-F238E27FC236}">
                <a16:creationId xmlns:a16="http://schemas.microsoft.com/office/drawing/2014/main" id="{DEEF5E0C-4C64-457C-B8DD-39C1C6641FD0}"/>
              </a:ext>
            </a:extLst>
          </p:cNvPr>
          <p:cNvSpPr txBox="1"/>
          <p:nvPr/>
        </p:nvSpPr>
        <p:spPr>
          <a:xfrm>
            <a:off x="3462064" y="2380641"/>
            <a:ext cx="1474399" cy="1200329"/>
          </a:xfrm>
          <a:prstGeom prst="rect">
            <a:avLst/>
          </a:prstGeom>
          <a:noFill/>
        </p:spPr>
        <p:txBody>
          <a:bodyPr wrap="square" rtlCol="0">
            <a:spAutoFit/>
          </a:bodyPr>
          <a:lstStyle/>
          <a:p>
            <a:pPr algn="ctr"/>
            <a:r>
              <a:rPr lang="en-US" sz="1200" dirty="0">
                <a:solidFill>
                  <a:schemeClr val="tx1">
                    <a:lumMod val="65000"/>
                    <a:lumOff val="35000"/>
                  </a:schemeClr>
                </a:solidFill>
                <a:latin typeface="Comic Sans MS" charset="0"/>
                <a:ea typeface="Comic Sans MS" charset="0"/>
                <a:cs typeface="Comic Sans MS" charset="0"/>
              </a:rPr>
              <a:t>Trees that are cut down no longer carry out photosynthesis and remove atmospheric CO</a:t>
            </a:r>
            <a:r>
              <a:rPr lang="en-US" sz="1050" dirty="0">
                <a:solidFill>
                  <a:schemeClr val="tx1">
                    <a:lumMod val="65000"/>
                    <a:lumOff val="35000"/>
                  </a:schemeClr>
                </a:solidFill>
                <a:latin typeface="Comic Sans MS" charset="0"/>
                <a:ea typeface="Comic Sans MS" charset="0"/>
                <a:cs typeface="Comic Sans MS" charset="0"/>
              </a:rPr>
              <a:t>2</a:t>
            </a:r>
            <a:endParaRPr lang="en-US" sz="1200" dirty="0">
              <a:solidFill>
                <a:schemeClr val="tx1">
                  <a:lumMod val="65000"/>
                  <a:lumOff val="35000"/>
                </a:schemeClr>
              </a:solidFill>
              <a:latin typeface="Comic Sans MS" charset="0"/>
              <a:ea typeface="Comic Sans MS" charset="0"/>
              <a:cs typeface="Comic Sans MS" charset="0"/>
            </a:endParaRPr>
          </a:p>
        </p:txBody>
      </p:sp>
      <p:sp>
        <p:nvSpPr>
          <p:cNvPr id="115" name="TextBox 114">
            <a:extLst>
              <a:ext uri="{FF2B5EF4-FFF2-40B4-BE49-F238E27FC236}">
                <a16:creationId xmlns:a16="http://schemas.microsoft.com/office/drawing/2014/main" id="{CEB2AD48-9A59-461D-82F3-FC097B877149}"/>
              </a:ext>
            </a:extLst>
          </p:cNvPr>
          <p:cNvSpPr txBox="1"/>
          <p:nvPr/>
        </p:nvSpPr>
        <p:spPr>
          <a:xfrm>
            <a:off x="4933242" y="2761933"/>
            <a:ext cx="1354261" cy="646331"/>
          </a:xfrm>
          <a:prstGeom prst="rect">
            <a:avLst/>
          </a:prstGeom>
          <a:noFill/>
        </p:spPr>
        <p:txBody>
          <a:bodyPr wrap="square" rtlCol="0">
            <a:spAutoFit/>
          </a:bodyPr>
          <a:lstStyle/>
          <a:p>
            <a:pPr algn="ctr"/>
            <a:r>
              <a:rPr lang="en-US" sz="1200" dirty="0">
                <a:solidFill>
                  <a:schemeClr val="tx1">
                    <a:lumMod val="65000"/>
                    <a:lumOff val="35000"/>
                  </a:schemeClr>
                </a:solidFill>
                <a:latin typeface="Comic Sans MS" charset="0"/>
                <a:ea typeface="Comic Sans MS" charset="0"/>
                <a:cs typeface="Comic Sans MS" charset="0"/>
              </a:rPr>
              <a:t>Erupting volcanoes release CO</a:t>
            </a:r>
            <a:r>
              <a:rPr lang="en-US" sz="1000" dirty="0">
                <a:solidFill>
                  <a:schemeClr val="tx1">
                    <a:lumMod val="65000"/>
                    <a:lumOff val="35000"/>
                  </a:schemeClr>
                </a:solidFill>
                <a:latin typeface="Comic Sans MS" charset="0"/>
                <a:ea typeface="Comic Sans MS" charset="0"/>
                <a:cs typeface="Comic Sans MS" charset="0"/>
              </a:rPr>
              <a:t>2</a:t>
            </a:r>
            <a:endParaRPr lang="en-US" sz="1200" dirty="0">
              <a:solidFill>
                <a:schemeClr val="tx1">
                  <a:lumMod val="65000"/>
                  <a:lumOff val="35000"/>
                </a:schemeClr>
              </a:solidFill>
              <a:latin typeface="Comic Sans MS" charset="0"/>
              <a:ea typeface="Comic Sans MS" charset="0"/>
              <a:cs typeface="Comic Sans MS" charset="0"/>
            </a:endParaRPr>
          </a:p>
        </p:txBody>
      </p:sp>
      <p:sp>
        <p:nvSpPr>
          <p:cNvPr id="119" name="TextBox 118">
            <a:extLst>
              <a:ext uri="{FF2B5EF4-FFF2-40B4-BE49-F238E27FC236}">
                <a16:creationId xmlns:a16="http://schemas.microsoft.com/office/drawing/2014/main" id="{3218F616-5798-498E-ABC1-47B10EA968B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11" name="Oval 110">
            <a:extLst>
              <a:ext uri="{FF2B5EF4-FFF2-40B4-BE49-F238E27FC236}">
                <a16:creationId xmlns:a16="http://schemas.microsoft.com/office/drawing/2014/main" id="{2C7B0402-48D5-4693-BBC2-81D80F649FB2}"/>
              </a:ext>
            </a:extLst>
          </p:cNvPr>
          <p:cNvSpPr/>
          <p:nvPr/>
        </p:nvSpPr>
        <p:spPr>
          <a:xfrm>
            <a:off x="5300632" y="479767"/>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0" name="TextBox 119">
            <a:extLst>
              <a:ext uri="{FF2B5EF4-FFF2-40B4-BE49-F238E27FC236}">
                <a16:creationId xmlns:a16="http://schemas.microsoft.com/office/drawing/2014/main" id="{50BD98B7-443A-4795-8EC5-FAD9175FD278}"/>
              </a:ext>
            </a:extLst>
          </p:cNvPr>
          <p:cNvSpPr txBox="1"/>
          <p:nvPr/>
        </p:nvSpPr>
        <p:spPr>
          <a:xfrm>
            <a:off x="5217415" y="461962"/>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T112</a:t>
            </a:r>
          </a:p>
        </p:txBody>
      </p:sp>
      <p:sp>
        <p:nvSpPr>
          <p:cNvPr id="123" name="Speech Bubble: Rectangle 122">
            <a:extLst>
              <a:ext uri="{FF2B5EF4-FFF2-40B4-BE49-F238E27FC236}">
                <a16:creationId xmlns:a16="http://schemas.microsoft.com/office/drawing/2014/main" id="{7870DCA3-54FB-4C82-A096-FDF6BBE62EEB}"/>
              </a:ext>
            </a:extLst>
          </p:cNvPr>
          <p:cNvSpPr/>
          <p:nvPr/>
        </p:nvSpPr>
        <p:spPr>
          <a:xfrm>
            <a:off x="4433613" y="4914390"/>
            <a:ext cx="1825422" cy="2499160"/>
          </a:xfrm>
          <a:prstGeom prst="wedgeRectCallout">
            <a:avLst>
              <a:gd name="adj1" fmla="val -88690"/>
              <a:gd name="adj2" fmla="val 5316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7" name="TextBox 126">
            <a:extLst>
              <a:ext uri="{FF2B5EF4-FFF2-40B4-BE49-F238E27FC236}">
                <a16:creationId xmlns:a16="http://schemas.microsoft.com/office/drawing/2014/main" id="{F8317E1F-9CBA-4E94-8E49-D6BAB435D3E2}"/>
              </a:ext>
            </a:extLst>
          </p:cNvPr>
          <p:cNvSpPr txBox="1"/>
          <p:nvPr/>
        </p:nvSpPr>
        <p:spPr>
          <a:xfrm>
            <a:off x="4616795" y="4937465"/>
            <a:ext cx="1739269" cy="2492990"/>
          </a:xfrm>
          <a:prstGeom prst="rect">
            <a:avLst/>
          </a:prstGeom>
          <a:noFill/>
        </p:spPr>
        <p:txBody>
          <a:bodyPr wrap="square" rtlCol="0">
            <a:spAutoFit/>
          </a:bodyPr>
          <a:lstStyle/>
          <a:p>
            <a:r>
              <a:rPr lang="en-AU" sz="1200" dirty="0">
                <a:solidFill>
                  <a:schemeClr val="tx1">
                    <a:lumMod val="65000"/>
                    <a:lumOff val="35000"/>
                  </a:schemeClr>
                </a:solidFill>
                <a:latin typeface="Comic Sans MS" charset="0"/>
                <a:ea typeface="Comic Sans MS" charset="0"/>
                <a:cs typeface="Comic Sans MS" charset="0"/>
              </a:rPr>
              <a:t>If the pH is too low, carbonate ions complex with H+ to (reduce the concentration of H+ and) make bicarbonate ions (white arrow points left). As a result, there are less </a:t>
            </a:r>
            <a:br>
              <a:rPr lang="en-AU" sz="1200" dirty="0">
                <a:solidFill>
                  <a:schemeClr val="tx1">
                    <a:lumMod val="65000"/>
                    <a:lumOff val="35000"/>
                  </a:schemeClr>
                </a:solidFill>
                <a:latin typeface="Comic Sans MS" charset="0"/>
                <a:ea typeface="Comic Sans MS" charset="0"/>
                <a:cs typeface="Comic Sans MS" charset="0"/>
              </a:rPr>
            </a:br>
            <a:r>
              <a:rPr lang="en-AU" sz="1200" dirty="0">
                <a:solidFill>
                  <a:schemeClr val="tx1">
                    <a:lumMod val="65000"/>
                    <a:lumOff val="35000"/>
                  </a:schemeClr>
                </a:solidFill>
                <a:latin typeface="Comic Sans MS" charset="0"/>
                <a:ea typeface="Comic Sans MS" charset="0"/>
                <a:cs typeface="Comic Sans MS" charset="0"/>
              </a:rPr>
              <a:t>carbonate ions left </a:t>
            </a:r>
            <a:br>
              <a:rPr lang="en-AU" sz="1200" dirty="0">
                <a:solidFill>
                  <a:schemeClr val="tx1">
                    <a:lumMod val="65000"/>
                    <a:lumOff val="35000"/>
                  </a:schemeClr>
                </a:solidFill>
                <a:latin typeface="Comic Sans MS" charset="0"/>
                <a:ea typeface="Comic Sans MS" charset="0"/>
                <a:cs typeface="Comic Sans MS" charset="0"/>
              </a:rPr>
            </a:br>
            <a:r>
              <a:rPr lang="en-AU" sz="1200" dirty="0">
                <a:solidFill>
                  <a:schemeClr val="tx1">
                    <a:lumMod val="65000"/>
                    <a:lumOff val="35000"/>
                  </a:schemeClr>
                </a:solidFill>
                <a:latin typeface="Comic Sans MS" charset="0"/>
                <a:ea typeface="Comic Sans MS" charset="0"/>
                <a:cs typeface="Comic Sans MS" charset="0"/>
              </a:rPr>
              <a:t>over for corals to make CaCO</a:t>
            </a:r>
            <a:r>
              <a:rPr lang="en-AU" sz="1000" dirty="0">
                <a:solidFill>
                  <a:schemeClr val="tx1">
                    <a:lumMod val="65000"/>
                    <a:lumOff val="35000"/>
                  </a:schemeClr>
                </a:solidFill>
                <a:latin typeface="Comic Sans MS" charset="0"/>
                <a:ea typeface="Comic Sans MS" charset="0"/>
                <a:cs typeface="Comic Sans MS" charset="0"/>
              </a:rPr>
              <a:t>3</a:t>
            </a:r>
            <a:r>
              <a:rPr lang="en-AU" sz="1200" dirty="0">
                <a:solidFill>
                  <a:schemeClr val="tx1">
                    <a:lumMod val="65000"/>
                    <a:lumOff val="35000"/>
                  </a:schemeClr>
                </a:solidFill>
                <a:latin typeface="Comic Sans MS" charset="0"/>
                <a:ea typeface="Comic Sans MS" charset="0"/>
                <a:cs typeface="Comic Sans MS" charset="0"/>
              </a:rPr>
              <a:t>. </a:t>
            </a:r>
          </a:p>
        </p:txBody>
      </p:sp>
      <p:sp>
        <p:nvSpPr>
          <p:cNvPr id="135" name="TextBox 134">
            <a:extLst>
              <a:ext uri="{FF2B5EF4-FFF2-40B4-BE49-F238E27FC236}">
                <a16:creationId xmlns:a16="http://schemas.microsoft.com/office/drawing/2014/main" id="{46DDA0D2-D850-4522-9C91-BF113E11A396}"/>
              </a:ext>
            </a:extLst>
          </p:cNvPr>
          <p:cNvSpPr txBox="1"/>
          <p:nvPr/>
        </p:nvSpPr>
        <p:spPr>
          <a:xfrm>
            <a:off x="2149137" y="3593291"/>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36" name="Freeform: Shape 135">
            <a:extLst>
              <a:ext uri="{FF2B5EF4-FFF2-40B4-BE49-F238E27FC236}">
                <a16:creationId xmlns:a16="http://schemas.microsoft.com/office/drawing/2014/main" id="{CAF7A9F1-CBD3-4B87-A25A-F7A2E7FE26C2}"/>
              </a:ext>
            </a:extLst>
          </p:cNvPr>
          <p:cNvSpPr/>
          <p:nvPr/>
        </p:nvSpPr>
        <p:spPr>
          <a:xfrm>
            <a:off x="776271" y="8317800"/>
            <a:ext cx="400627" cy="232071"/>
          </a:xfrm>
          <a:custGeom>
            <a:avLst/>
            <a:gdLst>
              <a:gd name="connsiteX0" fmla="*/ 635000 w 635169"/>
              <a:gd name="connsiteY0" fmla="*/ 228600 h 468424"/>
              <a:gd name="connsiteX1" fmla="*/ 584200 w 635169"/>
              <a:gd name="connsiteY1" fmla="*/ 76200 h 468424"/>
              <a:gd name="connsiteX2" fmla="*/ 533400 w 635169"/>
              <a:gd name="connsiteY2" fmla="*/ 0 h 468424"/>
              <a:gd name="connsiteX3" fmla="*/ 203200 w 635169"/>
              <a:gd name="connsiteY3" fmla="*/ 12700 h 468424"/>
              <a:gd name="connsiteX4" fmla="*/ 165100 w 635169"/>
              <a:gd name="connsiteY4" fmla="*/ 38100 h 468424"/>
              <a:gd name="connsiteX5" fmla="*/ 127000 w 635169"/>
              <a:gd name="connsiteY5" fmla="*/ 88900 h 468424"/>
              <a:gd name="connsiteX6" fmla="*/ 76200 w 635169"/>
              <a:gd name="connsiteY6" fmla="*/ 177800 h 468424"/>
              <a:gd name="connsiteX7" fmla="*/ 38100 w 635169"/>
              <a:gd name="connsiteY7" fmla="*/ 165100 h 468424"/>
              <a:gd name="connsiteX8" fmla="*/ 0 w 635169"/>
              <a:gd name="connsiteY8" fmla="*/ 50800 h 468424"/>
              <a:gd name="connsiteX9" fmla="*/ 25400 w 635169"/>
              <a:gd name="connsiteY9" fmla="*/ 393700 h 468424"/>
              <a:gd name="connsiteX10" fmla="*/ 38100 w 635169"/>
              <a:gd name="connsiteY10" fmla="*/ 304800 h 468424"/>
              <a:gd name="connsiteX11" fmla="*/ 88900 w 635169"/>
              <a:gd name="connsiteY11" fmla="*/ 292100 h 468424"/>
              <a:gd name="connsiteX12" fmla="*/ 203200 w 635169"/>
              <a:gd name="connsiteY12" fmla="*/ 381000 h 468424"/>
              <a:gd name="connsiteX13" fmla="*/ 228600 w 635169"/>
              <a:gd name="connsiteY13" fmla="*/ 419100 h 468424"/>
              <a:gd name="connsiteX14" fmla="*/ 266700 w 635169"/>
              <a:gd name="connsiteY14" fmla="*/ 431800 h 468424"/>
              <a:gd name="connsiteX15" fmla="*/ 304800 w 635169"/>
              <a:gd name="connsiteY15" fmla="*/ 457200 h 468424"/>
              <a:gd name="connsiteX16" fmla="*/ 495300 w 635169"/>
              <a:gd name="connsiteY16" fmla="*/ 431800 h 468424"/>
              <a:gd name="connsiteX17" fmla="*/ 533400 w 635169"/>
              <a:gd name="connsiteY17" fmla="*/ 406400 h 468424"/>
              <a:gd name="connsiteX18" fmla="*/ 571500 w 635169"/>
              <a:gd name="connsiteY18" fmla="*/ 330200 h 468424"/>
              <a:gd name="connsiteX19" fmla="*/ 635000 w 635169"/>
              <a:gd name="connsiteY19" fmla="*/ 228600 h 46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169" h="468424">
                <a:moveTo>
                  <a:pt x="635000" y="228600"/>
                </a:moveTo>
                <a:cubicBezTo>
                  <a:pt x="637117" y="186267"/>
                  <a:pt x="619353" y="134788"/>
                  <a:pt x="584200" y="76200"/>
                </a:cubicBezTo>
                <a:cubicBezTo>
                  <a:pt x="568494" y="50023"/>
                  <a:pt x="533400" y="0"/>
                  <a:pt x="533400" y="0"/>
                </a:cubicBezTo>
                <a:cubicBezTo>
                  <a:pt x="423333" y="4233"/>
                  <a:pt x="312763" y="1366"/>
                  <a:pt x="203200" y="12700"/>
                </a:cubicBezTo>
                <a:cubicBezTo>
                  <a:pt x="188018" y="14271"/>
                  <a:pt x="175893" y="27307"/>
                  <a:pt x="165100" y="38100"/>
                </a:cubicBezTo>
                <a:cubicBezTo>
                  <a:pt x="150133" y="53067"/>
                  <a:pt x="139303" y="71676"/>
                  <a:pt x="127000" y="88900"/>
                </a:cubicBezTo>
                <a:cubicBezTo>
                  <a:pt x="97082" y="130785"/>
                  <a:pt x="101004" y="128191"/>
                  <a:pt x="76200" y="177800"/>
                </a:cubicBezTo>
                <a:cubicBezTo>
                  <a:pt x="63500" y="173567"/>
                  <a:pt x="44988" y="176579"/>
                  <a:pt x="38100" y="165100"/>
                </a:cubicBezTo>
                <a:cubicBezTo>
                  <a:pt x="17437" y="130662"/>
                  <a:pt x="0" y="50800"/>
                  <a:pt x="0" y="50800"/>
                </a:cubicBezTo>
                <a:cubicBezTo>
                  <a:pt x="6884" y="271086"/>
                  <a:pt x="-12846" y="623179"/>
                  <a:pt x="25400" y="393700"/>
                </a:cubicBezTo>
                <a:cubicBezTo>
                  <a:pt x="30321" y="364173"/>
                  <a:pt x="22235" y="330184"/>
                  <a:pt x="38100" y="304800"/>
                </a:cubicBezTo>
                <a:cubicBezTo>
                  <a:pt x="47351" y="289999"/>
                  <a:pt x="71967" y="296333"/>
                  <a:pt x="88900" y="292100"/>
                </a:cubicBezTo>
                <a:cubicBezTo>
                  <a:pt x="142002" y="327501"/>
                  <a:pt x="165896" y="336236"/>
                  <a:pt x="203200" y="381000"/>
                </a:cubicBezTo>
                <a:cubicBezTo>
                  <a:pt x="212971" y="392726"/>
                  <a:pt x="216681" y="409565"/>
                  <a:pt x="228600" y="419100"/>
                </a:cubicBezTo>
                <a:cubicBezTo>
                  <a:pt x="239053" y="427463"/>
                  <a:pt x="254726" y="425813"/>
                  <a:pt x="266700" y="431800"/>
                </a:cubicBezTo>
                <a:cubicBezTo>
                  <a:pt x="280352" y="438626"/>
                  <a:pt x="292100" y="448733"/>
                  <a:pt x="304800" y="457200"/>
                </a:cubicBezTo>
                <a:cubicBezTo>
                  <a:pt x="325647" y="455305"/>
                  <a:pt x="449993" y="451217"/>
                  <a:pt x="495300" y="431800"/>
                </a:cubicBezTo>
                <a:cubicBezTo>
                  <a:pt x="509329" y="425787"/>
                  <a:pt x="520700" y="414867"/>
                  <a:pt x="533400" y="406400"/>
                </a:cubicBezTo>
                <a:cubicBezTo>
                  <a:pt x="606193" y="297211"/>
                  <a:pt x="518920" y="435360"/>
                  <a:pt x="571500" y="330200"/>
                </a:cubicBezTo>
                <a:cubicBezTo>
                  <a:pt x="611778" y="249644"/>
                  <a:pt x="632883" y="270933"/>
                  <a:pt x="635000" y="2286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7" name="Freeform: Shape 136">
            <a:extLst>
              <a:ext uri="{FF2B5EF4-FFF2-40B4-BE49-F238E27FC236}">
                <a16:creationId xmlns:a16="http://schemas.microsoft.com/office/drawing/2014/main" id="{26C9E54C-E576-4E97-A7EC-18B03D8D460B}"/>
              </a:ext>
            </a:extLst>
          </p:cNvPr>
          <p:cNvSpPr/>
          <p:nvPr/>
        </p:nvSpPr>
        <p:spPr>
          <a:xfrm>
            <a:off x="735428" y="8096314"/>
            <a:ext cx="277358" cy="145400"/>
          </a:xfrm>
          <a:custGeom>
            <a:avLst/>
            <a:gdLst>
              <a:gd name="connsiteX0" fmla="*/ 635000 w 635169"/>
              <a:gd name="connsiteY0" fmla="*/ 228600 h 468424"/>
              <a:gd name="connsiteX1" fmla="*/ 584200 w 635169"/>
              <a:gd name="connsiteY1" fmla="*/ 76200 h 468424"/>
              <a:gd name="connsiteX2" fmla="*/ 533400 w 635169"/>
              <a:gd name="connsiteY2" fmla="*/ 0 h 468424"/>
              <a:gd name="connsiteX3" fmla="*/ 203200 w 635169"/>
              <a:gd name="connsiteY3" fmla="*/ 12700 h 468424"/>
              <a:gd name="connsiteX4" fmla="*/ 165100 w 635169"/>
              <a:gd name="connsiteY4" fmla="*/ 38100 h 468424"/>
              <a:gd name="connsiteX5" fmla="*/ 127000 w 635169"/>
              <a:gd name="connsiteY5" fmla="*/ 88900 h 468424"/>
              <a:gd name="connsiteX6" fmla="*/ 76200 w 635169"/>
              <a:gd name="connsiteY6" fmla="*/ 177800 h 468424"/>
              <a:gd name="connsiteX7" fmla="*/ 38100 w 635169"/>
              <a:gd name="connsiteY7" fmla="*/ 165100 h 468424"/>
              <a:gd name="connsiteX8" fmla="*/ 0 w 635169"/>
              <a:gd name="connsiteY8" fmla="*/ 50800 h 468424"/>
              <a:gd name="connsiteX9" fmla="*/ 25400 w 635169"/>
              <a:gd name="connsiteY9" fmla="*/ 393700 h 468424"/>
              <a:gd name="connsiteX10" fmla="*/ 38100 w 635169"/>
              <a:gd name="connsiteY10" fmla="*/ 304800 h 468424"/>
              <a:gd name="connsiteX11" fmla="*/ 88900 w 635169"/>
              <a:gd name="connsiteY11" fmla="*/ 292100 h 468424"/>
              <a:gd name="connsiteX12" fmla="*/ 203200 w 635169"/>
              <a:gd name="connsiteY12" fmla="*/ 381000 h 468424"/>
              <a:gd name="connsiteX13" fmla="*/ 228600 w 635169"/>
              <a:gd name="connsiteY13" fmla="*/ 419100 h 468424"/>
              <a:gd name="connsiteX14" fmla="*/ 266700 w 635169"/>
              <a:gd name="connsiteY14" fmla="*/ 431800 h 468424"/>
              <a:gd name="connsiteX15" fmla="*/ 304800 w 635169"/>
              <a:gd name="connsiteY15" fmla="*/ 457200 h 468424"/>
              <a:gd name="connsiteX16" fmla="*/ 495300 w 635169"/>
              <a:gd name="connsiteY16" fmla="*/ 431800 h 468424"/>
              <a:gd name="connsiteX17" fmla="*/ 533400 w 635169"/>
              <a:gd name="connsiteY17" fmla="*/ 406400 h 468424"/>
              <a:gd name="connsiteX18" fmla="*/ 571500 w 635169"/>
              <a:gd name="connsiteY18" fmla="*/ 330200 h 468424"/>
              <a:gd name="connsiteX19" fmla="*/ 635000 w 635169"/>
              <a:gd name="connsiteY19" fmla="*/ 228600 h 46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169" h="468424">
                <a:moveTo>
                  <a:pt x="635000" y="228600"/>
                </a:moveTo>
                <a:cubicBezTo>
                  <a:pt x="637117" y="186267"/>
                  <a:pt x="619353" y="134788"/>
                  <a:pt x="584200" y="76200"/>
                </a:cubicBezTo>
                <a:cubicBezTo>
                  <a:pt x="568494" y="50023"/>
                  <a:pt x="533400" y="0"/>
                  <a:pt x="533400" y="0"/>
                </a:cubicBezTo>
                <a:cubicBezTo>
                  <a:pt x="423333" y="4233"/>
                  <a:pt x="312763" y="1366"/>
                  <a:pt x="203200" y="12700"/>
                </a:cubicBezTo>
                <a:cubicBezTo>
                  <a:pt x="188018" y="14271"/>
                  <a:pt x="175893" y="27307"/>
                  <a:pt x="165100" y="38100"/>
                </a:cubicBezTo>
                <a:cubicBezTo>
                  <a:pt x="150133" y="53067"/>
                  <a:pt x="139303" y="71676"/>
                  <a:pt x="127000" y="88900"/>
                </a:cubicBezTo>
                <a:cubicBezTo>
                  <a:pt x="97082" y="130785"/>
                  <a:pt x="101004" y="128191"/>
                  <a:pt x="76200" y="177800"/>
                </a:cubicBezTo>
                <a:cubicBezTo>
                  <a:pt x="63500" y="173567"/>
                  <a:pt x="44988" y="176579"/>
                  <a:pt x="38100" y="165100"/>
                </a:cubicBezTo>
                <a:cubicBezTo>
                  <a:pt x="17437" y="130662"/>
                  <a:pt x="0" y="50800"/>
                  <a:pt x="0" y="50800"/>
                </a:cubicBezTo>
                <a:cubicBezTo>
                  <a:pt x="6884" y="271086"/>
                  <a:pt x="-12846" y="623179"/>
                  <a:pt x="25400" y="393700"/>
                </a:cubicBezTo>
                <a:cubicBezTo>
                  <a:pt x="30321" y="364173"/>
                  <a:pt x="22235" y="330184"/>
                  <a:pt x="38100" y="304800"/>
                </a:cubicBezTo>
                <a:cubicBezTo>
                  <a:pt x="47351" y="289999"/>
                  <a:pt x="71967" y="296333"/>
                  <a:pt x="88900" y="292100"/>
                </a:cubicBezTo>
                <a:cubicBezTo>
                  <a:pt x="142002" y="327501"/>
                  <a:pt x="165896" y="336236"/>
                  <a:pt x="203200" y="381000"/>
                </a:cubicBezTo>
                <a:cubicBezTo>
                  <a:pt x="212971" y="392726"/>
                  <a:pt x="216681" y="409565"/>
                  <a:pt x="228600" y="419100"/>
                </a:cubicBezTo>
                <a:cubicBezTo>
                  <a:pt x="239053" y="427463"/>
                  <a:pt x="254726" y="425813"/>
                  <a:pt x="266700" y="431800"/>
                </a:cubicBezTo>
                <a:cubicBezTo>
                  <a:pt x="280352" y="438626"/>
                  <a:pt x="292100" y="448733"/>
                  <a:pt x="304800" y="457200"/>
                </a:cubicBezTo>
                <a:cubicBezTo>
                  <a:pt x="325647" y="455305"/>
                  <a:pt x="449993" y="451217"/>
                  <a:pt x="495300" y="431800"/>
                </a:cubicBezTo>
                <a:cubicBezTo>
                  <a:pt x="509329" y="425787"/>
                  <a:pt x="520700" y="414867"/>
                  <a:pt x="533400" y="406400"/>
                </a:cubicBezTo>
                <a:cubicBezTo>
                  <a:pt x="606193" y="297211"/>
                  <a:pt x="518920" y="435360"/>
                  <a:pt x="571500" y="330200"/>
                </a:cubicBezTo>
                <a:cubicBezTo>
                  <a:pt x="611778" y="249644"/>
                  <a:pt x="632883" y="270933"/>
                  <a:pt x="635000" y="2286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9" name="Oval 138">
            <a:extLst>
              <a:ext uri="{FF2B5EF4-FFF2-40B4-BE49-F238E27FC236}">
                <a16:creationId xmlns:a16="http://schemas.microsoft.com/office/drawing/2014/main" id="{E5981235-6A1D-4218-A8AC-88F02436C8C5}"/>
              </a:ext>
            </a:extLst>
          </p:cNvPr>
          <p:cNvSpPr/>
          <p:nvPr/>
        </p:nvSpPr>
        <p:spPr>
          <a:xfrm>
            <a:off x="553511" y="1954005"/>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0" name="TextBox 139">
            <a:extLst>
              <a:ext uri="{FF2B5EF4-FFF2-40B4-BE49-F238E27FC236}">
                <a16:creationId xmlns:a16="http://schemas.microsoft.com/office/drawing/2014/main" id="{36133165-A667-4A7E-B3A5-66A1CF3E0F16}"/>
              </a:ext>
            </a:extLst>
          </p:cNvPr>
          <p:cNvSpPr txBox="1"/>
          <p:nvPr/>
        </p:nvSpPr>
        <p:spPr>
          <a:xfrm>
            <a:off x="562931" y="1914251"/>
            <a:ext cx="560135" cy="400110"/>
          </a:xfrm>
          <a:prstGeom prst="rect">
            <a:avLst/>
          </a:prstGeom>
          <a:noFill/>
        </p:spPr>
        <p:txBody>
          <a:bodyPr wrap="square" rtlCol="0">
            <a:spAutoFit/>
          </a:bodyPr>
          <a:lstStyle/>
          <a:p>
            <a:r>
              <a:rPr lang="en-AU" sz="2000" b="1" dirty="0">
                <a:latin typeface="Arial Narrow" panose="020B0606020202030204" pitchFamily="34" charset="0"/>
              </a:rPr>
              <a:t>1</a:t>
            </a:r>
          </a:p>
        </p:txBody>
      </p:sp>
      <p:sp>
        <p:nvSpPr>
          <p:cNvPr id="141" name="Oval 140">
            <a:extLst>
              <a:ext uri="{FF2B5EF4-FFF2-40B4-BE49-F238E27FC236}">
                <a16:creationId xmlns:a16="http://schemas.microsoft.com/office/drawing/2014/main" id="{AA6B1160-6D04-461E-AE3C-8C8443045B33}"/>
              </a:ext>
            </a:extLst>
          </p:cNvPr>
          <p:cNvSpPr/>
          <p:nvPr/>
        </p:nvSpPr>
        <p:spPr>
          <a:xfrm>
            <a:off x="2043905" y="1953046"/>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2" name="TextBox 141">
            <a:extLst>
              <a:ext uri="{FF2B5EF4-FFF2-40B4-BE49-F238E27FC236}">
                <a16:creationId xmlns:a16="http://schemas.microsoft.com/office/drawing/2014/main" id="{D2AA058B-8840-40F4-86E5-4A5776822C76}"/>
              </a:ext>
            </a:extLst>
          </p:cNvPr>
          <p:cNvSpPr txBox="1"/>
          <p:nvPr/>
        </p:nvSpPr>
        <p:spPr>
          <a:xfrm>
            <a:off x="2053325" y="1913292"/>
            <a:ext cx="560135" cy="400110"/>
          </a:xfrm>
          <a:prstGeom prst="rect">
            <a:avLst/>
          </a:prstGeom>
          <a:noFill/>
        </p:spPr>
        <p:txBody>
          <a:bodyPr wrap="square" rtlCol="0">
            <a:spAutoFit/>
          </a:bodyPr>
          <a:lstStyle/>
          <a:p>
            <a:r>
              <a:rPr lang="en-AU" sz="2000" b="1" dirty="0">
                <a:latin typeface="Arial Narrow" panose="020B0606020202030204" pitchFamily="34" charset="0"/>
              </a:rPr>
              <a:t>2</a:t>
            </a:r>
          </a:p>
        </p:txBody>
      </p:sp>
      <p:sp>
        <p:nvSpPr>
          <p:cNvPr id="143" name="Oval 142">
            <a:extLst>
              <a:ext uri="{FF2B5EF4-FFF2-40B4-BE49-F238E27FC236}">
                <a16:creationId xmlns:a16="http://schemas.microsoft.com/office/drawing/2014/main" id="{2BB5ED25-E764-4ED6-85E2-582FF67D52E7}"/>
              </a:ext>
            </a:extLst>
          </p:cNvPr>
          <p:cNvSpPr/>
          <p:nvPr/>
        </p:nvSpPr>
        <p:spPr>
          <a:xfrm>
            <a:off x="3471401" y="1954005"/>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4" name="TextBox 143">
            <a:extLst>
              <a:ext uri="{FF2B5EF4-FFF2-40B4-BE49-F238E27FC236}">
                <a16:creationId xmlns:a16="http://schemas.microsoft.com/office/drawing/2014/main" id="{061E072E-5F53-4EA6-80FF-A42DD12587A0}"/>
              </a:ext>
            </a:extLst>
          </p:cNvPr>
          <p:cNvSpPr txBox="1"/>
          <p:nvPr/>
        </p:nvSpPr>
        <p:spPr>
          <a:xfrm>
            <a:off x="3480821" y="1914251"/>
            <a:ext cx="560135" cy="400110"/>
          </a:xfrm>
          <a:prstGeom prst="rect">
            <a:avLst/>
          </a:prstGeom>
          <a:noFill/>
        </p:spPr>
        <p:txBody>
          <a:bodyPr wrap="square" rtlCol="0">
            <a:spAutoFit/>
          </a:bodyPr>
          <a:lstStyle/>
          <a:p>
            <a:r>
              <a:rPr lang="en-AU" sz="2000" b="1" dirty="0">
                <a:latin typeface="Arial Narrow" panose="020B0606020202030204" pitchFamily="34" charset="0"/>
              </a:rPr>
              <a:t>3</a:t>
            </a:r>
          </a:p>
        </p:txBody>
      </p:sp>
      <p:sp>
        <p:nvSpPr>
          <p:cNvPr id="145" name="Oval 144">
            <a:extLst>
              <a:ext uri="{FF2B5EF4-FFF2-40B4-BE49-F238E27FC236}">
                <a16:creationId xmlns:a16="http://schemas.microsoft.com/office/drawing/2014/main" id="{84BCB704-3AA2-4223-8078-936A5F3C20F9}"/>
              </a:ext>
            </a:extLst>
          </p:cNvPr>
          <p:cNvSpPr/>
          <p:nvPr/>
        </p:nvSpPr>
        <p:spPr>
          <a:xfrm>
            <a:off x="4935492" y="1962624"/>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6" name="TextBox 145">
            <a:extLst>
              <a:ext uri="{FF2B5EF4-FFF2-40B4-BE49-F238E27FC236}">
                <a16:creationId xmlns:a16="http://schemas.microsoft.com/office/drawing/2014/main" id="{67DE84A6-8C50-4022-9CE4-EA2DAC727C23}"/>
              </a:ext>
            </a:extLst>
          </p:cNvPr>
          <p:cNvSpPr txBox="1"/>
          <p:nvPr/>
        </p:nvSpPr>
        <p:spPr>
          <a:xfrm>
            <a:off x="4944912" y="1922870"/>
            <a:ext cx="560135" cy="400110"/>
          </a:xfrm>
          <a:prstGeom prst="rect">
            <a:avLst/>
          </a:prstGeom>
          <a:noFill/>
        </p:spPr>
        <p:txBody>
          <a:bodyPr wrap="square" rtlCol="0">
            <a:spAutoFit/>
          </a:bodyPr>
          <a:lstStyle/>
          <a:p>
            <a:r>
              <a:rPr lang="en-AU" sz="2000" b="1" dirty="0">
                <a:latin typeface="Arial Narrow" panose="020B0606020202030204" pitchFamily="34" charset="0"/>
              </a:rPr>
              <a:t>4</a:t>
            </a:r>
          </a:p>
        </p:txBody>
      </p:sp>
      <p:sp>
        <p:nvSpPr>
          <p:cNvPr id="147" name="Oval 146">
            <a:extLst>
              <a:ext uri="{FF2B5EF4-FFF2-40B4-BE49-F238E27FC236}">
                <a16:creationId xmlns:a16="http://schemas.microsoft.com/office/drawing/2014/main" id="{F75C2406-F288-4AE6-8460-E58E6680E5DF}"/>
              </a:ext>
            </a:extLst>
          </p:cNvPr>
          <p:cNvSpPr/>
          <p:nvPr/>
        </p:nvSpPr>
        <p:spPr>
          <a:xfrm>
            <a:off x="553511" y="4529017"/>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8" name="TextBox 147">
            <a:extLst>
              <a:ext uri="{FF2B5EF4-FFF2-40B4-BE49-F238E27FC236}">
                <a16:creationId xmlns:a16="http://schemas.microsoft.com/office/drawing/2014/main" id="{DCEE84B9-F27D-441C-ABE4-12B06C1DC5CD}"/>
              </a:ext>
            </a:extLst>
          </p:cNvPr>
          <p:cNvSpPr txBox="1"/>
          <p:nvPr/>
        </p:nvSpPr>
        <p:spPr>
          <a:xfrm>
            <a:off x="562931" y="4489263"/>
            <a:ext cx="560135" cy="400110"/>
          </a:xfrm>
          <a:prstGeom prst="rect">
            <a:avLst/>
          </a:prstGeom>
          <a:noFill/>
        </p:spPr>
        <p:txBody>
          <a:bodyPr wrap="square" rtlCol="0">
            <a:spAutoFit/>
          </a:bodyPr>
          <a:lstStyle/>
          <a:p>
            <a:r>
              <a:rPr lang="en-AU" sz="2000" b="1" dirty="0">
                <a:latin typeface="Arial Narrow" panose="020B0606020202030204" pitchFamily="34" charset="0"/>
              </a:rPr>
              <a:t>5</a:t>
            </a:r>
          </a:p>
        </p:txBody>
      </p:sp>
      <p:sp>
        <p:nvSpPr>
          <p:cNvPr id="149" name="Oval 148">
            <a:extLst>
              <a:ext uri="{FF2B5EF4-FFF2-40B4-BE49-F238E27FC236}">
                <a16:creationId xmlns:a16="http://schemas.microsoft.com/office/drawing/2014/main" id="{258AE13C-BBE4-45C0-BCE1-2979B5397E2B}"/>
              </a:ext>
            </a:extLst>
          </p:cNvPr>
          <p:cNvSpPr/>
          <p:nvPr/>
        </p:nvSpPr>
        <p:spPr>
          <a:xfrm>
            <a:off x="1095569" y="5942841"/>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0" name="TextBox 149">
            <a:extLst>
              <a:ext uri="{FF2B5EF4-FFF2-40B4-BE49-F238E27FC236}">
                <a16:creationId xmlns:a16="http://schemas.microsoft.com/office/drawing/2014/main" id="{9D3242CC-CB04-4CF8-96EE-957D096EFC08}"/>
              </a:ext>
            </a:extLst>
          </p:cNvPr>
          <p:cNvSpPr txBox="1"/>
          <p:nvPr/>
        </p:nvSpPr>
        <p:spPr>
          <a:xfrm>
            <a:off x="1104989" y="5903087"/>
            <a:ext cx="560135" cy="400110"/>
          </a:xfrm>
          <a:prstGeom prst="rect">
            <a:avLst/>
          </a:prstGeom>
          <a:noFill/>
        </p:spPr>
        <p:txBody>
          <a:bodyPr wrap="square" rtlCol="0">
            <a:spAutoFit/>
          </a:bodyPr>
          <a:lstStyle/>
          <a:p>
            <a:r>
              <a:rPr lang="en-AU" sz="2000" b="1" dirty="0">
                <a:latin typeface="Arial Narrow" panose="020B0606020202030204" pitchFamily="34" charset="0"/>
              </a:rPr>
              <a:t>6</a:t>
            </a:r>
          </a:p>
        </p:txBody>
      </p:sp>
      <p:sp>
        <p:nvSpPr>
          <p:cNvPr id="151" name="Oval 150">
            <a:extLst>
              <a:ext uri="{FF2B5EF4-FFF2-40B4-BE49-F238E27FC236}">
                <a16:creationId xmlns:a16="http://schemas.microsoft.com/office/drawing/2014/main" id="{E0DCA112-9DDC-4BAB-90D6-718F0157CA9E}"/>
              </a:ext>
            </a:extLst>
          </p:cNvPr>
          <p:cNvSpPr/>
          <p:nvPr/>
        </p:nvSpPr>
        <p:spPr>
          <a:xfrm>
            <a:off x="4359942" y="4806904"/>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2" name="TextBox 151">
            <a:extLst>
              <a:ext uri="{FF2B5EF4-FFF2-40B4-BE49-F238E27FC236}">
                <a16:creationId xmlns:a16="http://schemas.microsoft.com/office/drawing/2014/main" id="{769BA0D0-C61F-4A55-A0E0-BC73F069E7C8}"/>
              </a:ext>
            </a:extLst>
          </p:cNvPr>
          <p:cNvSpPr txBox="1"/>
          <p:nvPr/>
        </p:nvSpPr>
        <p:spPr>
          <a:xfrm>
            <a:off x="4369362" y="4767150"/>
            <a:ext cx="560135" cy="400110"/>
          </a:xfrm>
          <a:prstGeom prst="rect">
            <a:avLst/>
          </a:prstGeom>
          <a:noFill/>
        </p:spPr>
        <p:txBody>
          <a:bodyPr wrap="square" rtlCol="0">
            <a:spAutoFit/>
          </a:bodyPr>
          <a:lstStyle/>
          <a:p>
            <a:r>
              <a:rPr lang="en-AU" sz="2000" b="1" dirty="0">
                <a:latin typeface="Arial Narrow" panose="020B0606020202030204" pitchFamily="34" charset="0"/>
              </a:rPr>
              <a:t>7</a:t>
            </a:r>
          </a:p>
        </p:txBody>
      </p:sp>
    </p:spTree>
    <p:extLst>
      <p:ext uri="{BB962C8B-B14F-4D97-AF65-F5344CB8AC3E}">
        <p14:creationId xmlns:p14="http://schemas.microsoft.com/office/powerpoint/2010/main" val="1168405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41168" y="146139"/>
            <a:ext cx="3960440" cy="1015663"/>
          </a:xfrm>
          <a:prstGeom prst="rect">
            <a:avLst/>
          </a:prstGeom>
          <a:noFill/>
        </p:spPr>
        <p:txBody>
          <a:bodyPr wrap="square" rtlCol="0">
            <a:spAutoFit/>
          </a:bodyPr>
          <a:lstStyle/>
          <a:p>
            <a:r>
              <a:rPr lang="en-US" b="1" dirty="0">
                <a:latin typeface="Arial Narrow" pitchFamily="34" charset="0"/>
              </a:rPr>
              <a:t>Carbonate ion Count – </a:t>
            </a:r>
            <a:r>
              <a:rPr lang="en-AU" sz="1200" dirty="0">
                <a:latin typeface="Arial Narrow" panose="020B0606020202030204" pitchFamily="34" charset="0"/>
              </a:rPr>
              <a:t>Describe the effect of ocean acidification on sea water in terms of increasing the concentration of hydrogen ions decreasing the concentration of carbonate ions</a:t>
            </a:r>
          </a:p>
          <a:p>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103</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3" y="8805118"/>
            <a:ext cx="34719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Ocean Equilibria                        </a:t>
            </a:r>
            <a:endParaRPr lang="en-AU" sz="1100" b="1" dirty="0">
              <a:latin typeface="Arial Narrow" pitchFamily="34" charset="0"/>
            </a:endParaRPr>
          </a:p>
        </p:txBody>
      </p:sp>
      <p:sp>
        <p:nvSpPr>
          <p:cNvPr id="14" name="Rectangle 13"/>
          <p:cNvSpPr/>
          <p:nvPr/>
        </p:nvSpPr>
        <p:spPr>
          <a:xfrm>
            <a:off x="458723" y="8473978"/>
            <a:ext cx="6080598" cy="338554"/>
          </a:xfrm>
          <a:prstGeom prst="rect">
            <a:avLst/>
          </a:prstGeom>
        </p:spPr>
        <p:txBody>
          <a:bodyPr wrap="square">
            <a:spAutoFit/>
          </a:bodyPr>
          <a:lstStyle/>
          <a:p>
            <a:r>
              <a:rPr lang="en-AU" sz="800" baseline="30000" dirty="0">
                <a:latin typeface="Arial Narrow" panose="020B0606020202030204" pitchFamily="34" charset="0"/>
              </a:rPr>
              <a:t>[1] </a:t>
            </a:r>
            <a:r>
              <a:rPr lang="en-AU" sz="800" dirty="0">
                <a:latin typeface="Arial Narrow" panose="020B0606020202030204" pitchFamily="34" charset="0"/>
              </a:rPr>
              <a:t>Queensland Curriculum and Assessment Authority (2018). </a:t>
            </a:r>
            <a:r>
              <a:rPr lang="en-AU" sz="800" i="1" dirty="0">
                <a:latin typeface="Arial Narrow" panose="020B0606020202030204" pitchFamily="34" charset="0"/>
              </a:rPr>
              <a:t>Marine Science 2019 v1.2: General Senior </a:t>
            </a:r>
            <a:r>
              <a:rPr lang="en-AU" sz="800" i="1" dirty="0" err="1">
                <a:latin typeface="Arial Narrow" panose="020B0606020202030204" pitchFamily="34" charset="0"/>
              </a:rPr>
              <a:t>Syllubus</a:t>
            </a:r>
            <a:r>
              <a:rPr lang="en-AU" sz="800" i="1" dirty="0">
                <a:latin typeface="Arial Narrow" panose="020B0606020202030204" pitchFamily="34" charset="0"/>
              </a:rPr>
              <a:t>. </a:t>
            </a:r>
            <a:r>
              <a:rPr lang="en-AU" sz="800" dirty="0">
                <a:latin typeface="Arial Narrow" panose="020B0606020202030204" pitchFamily="34" charset="0"/>
              </a:rPr>
              <a:t>QCAA. Pg. 40. Accessed 13.04.2019 from: https://www.qcaa.qld.edu.au/senior/senior-subjects/sciences/marine-science/syllabus</a:t>
            </a:r>
            <a:endParaRPr lang="en-AU" sz="800" i="1" dirty="0">
              <a:latin typeface="Arial Narrow" panose="020B0606020202030204" pitchFamily="34" charset="0"/>
            </a:endParaRPr>
          </a:p>
        </p:txBody>
      </p:sp>
      <p:sp>
        <p:nvSpPr>
          <p:cNvPr id="13" name="Rectangle 12">
            <a:extLst>
              <a:ext uri="{FF2B5EF4-FFF2-40B4-BE49-F238E27FC236}">
                <a16:creationId xmlns:a16="http://schemas.microsoft.com/office/drawing/2014/main" id="{F1A8D547-87A1-4E1A-B117-1F197E9569FB}"/>
              </a:ext>
            </a:extLst>
          </p:cNvPr>
          <p:cNvSpPr/>
          <p:nvPr/>
        </p:nvSpPr>
        <p:spPr>
          <a:xfrm>
            <a:off x="522072" y="6308819"/>
            <a:ext cx="5860437" cy="215647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2953DA03-D905-4137-8D02-51A122E3E93B}"/>
              </a:ext>
            </a:extLst>
          </p:cNvPr>
          <p:cNvSpPr/>
          <p:nvPr/>
        </p:nvSpPr>
        <p:spPr>
          <a:xfrm>
            <a:off x="622026" y="6834440"/>
            <a:ext cx="5680842" cy="156722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lumMod val="65000"/>
                    <a:lumOff val="35000"/>
                  </a:schemeClr>
                </a:solidFill>
                <a:latin typeface="Comic Sans MS" panose="030F0702030302020204" pitchFamily="66" charset="0"/>
              </a:rPr>
              <a:t>With respect to ocean acidification students should understand that carbon</a:t>
            </a:r>
          </a:p>
          <a:p>
            <a:r>
              <a:rPr lang="en-US" sz="1200" dirty="0">
                <a:solidFill>
                  <a:schemeClr val="tx1">
                    <a:lumMod val="65000"/>
                    <a:lumOff val="35000"/>
                  </a:schemeClr>
                </a:solidFill>
                <a:latin typeface="Comic Sans MS" panose="030F0702030302020204" pitchFamily="66" charset="0"/>
              </a:rPr>
              <a:t>dioxide (CO</a:t>
            </a:r>
            <a:r>
              <a:rPr lang="en-US" sz="1000" dirty="0">
                <a:solidFill>
                  <a:schemeClr val="tx1">
                    <a:lumMod val="65000"/>
                    <a:lumOff val="35000"/>
                  </a:schemeClr>
                </a:solidFill>
                <a:latin typeface="Comic Sans MS" panose="030F0702030302020204" pitchFamily="66" charset="0"/>
              </a:rPr>
              <a:t>2</a:t>
            </a:r>
            <a:r>
              <a:rPr lang="en-US" sz="1200" dirty="0">
                <a:solidFill>
                  <a:schemeClr val="tx1">
                    <a:lumMod val="65000"/>
                    <a:lumOff val="35000"/>
                  </a:schemeClr>
                </a:solidFill>
                <a:latin typeface="Comic Sans MS" panose="030F0702030302020204" pitchFamily="66" charset="0"/>
              </a:rPr>
              <a:t>) is absorbed from the atmosphere and it bonds with sea water</a:t>
            </a:r>
          </a:p>
          <a:p>
            <a:r>
              <a:rPr lang="en-US" sz="1200" dirty="0">
                <a:solidFill>
                  <a:schemeClr val="tx1">
                    <a:lumMod val="65000"/>
                    <a:lumOff val="35000"/>
                  </a:schemeClr>
                </a:solidFill>
                <a:latin typeface="Comic Sans MS" panose="030F0702030302020204" pitchFamily="66" charset="0"/>
              </a:rPr>
              <a:t>forming carbonic acid. This acid then releases a bicarbonate ion and a hydrogen ion. The hydrogen ion bonds with free carbonate ions in the water forming another bicarbonate ion. That carbonate would otherwise be available to marine animals for making calcium carbonate shells and skeletons. The more dissolved carbon dioxide in the ocean, the less free carbonate ions available for making calcium carbonate</a:t>
            </a:r>
            <a:r>
              <a:rPr lang="en-US" sz="1200" baseline="30000" dirty="0">
                <a:solidFill>
                  <a:schemeClr val="tx1">
                    <a:lumMod val="65000"/>
                    <a:lumOff val="35000"/>
                  </a:schemeClr>
                </a:solidFill>
                <a:latin typeface="Comic Sans MS" panose="030F0702030302020204" pitchFamily="66" charset="0"/>
              </a:rPr>
              <a:t>[1].</a:t>
            </a:r>
            <a:r>
              <a:rPr lang="en-US" sz="1200" dirty="0">
                <a:solidFill>
                  <a:schemeClr val="tx1">
                    <a:lumMod val="65000"/>
                    <a:lumOff val="35000"/>
                  </a:schemeClr>
                </a:solidFill>
                <a:latin typeface="Comic Sans MS" panose="030F0702030302020204" pitchFamily="66" charset="0"/>
              </a:rPr>
              <a:t> </a:t>
            </a:r>
            <a:endParaRPr lang="en-AU" sz="1200" dirty="0">
              <a:solidFill>
                <a:schemeClr val="tx1">
                  <a:lumMod val="65000"/>
                  <a:lumOff val="35000"/>
                </a:schemeClr>
              </a:solidFill>
              <a:latin typeface="Comic Sans MS" panose="030F0702030302020204" pitchFamily="66" charset="0"/>
            </a:endParaRPr>
          </a:p>
        </p:txBody>
      </p:sp>
      <p:sp>
        <p:nvSpPr>
          <p:cNvPr id="20" name="Rectangle 19">
            <a:extLst>
              <a:ext uri="{FF2B5EF4-FFF2-40B4-BE49-F238E27FC236}">
                <a16:creationId xmlns:a16="http://schemas.microsoft.com/office/drawing/2014/main" id="{787408DE-69AB-44D5-9A79-763D98BF9783}"/>
              </a:ext>
            </a:extLst>
          </p:cNvPr>
          <p:cNvSpPr/>
          <p:nvPr/>
        </p:nvSpPr>
        <p:spPr>
          <a:xfrm>
            <a:off x="564258" y="6358803"/>
            <a:ext cx="5935696" cy="461665"/>
          </a:xfrm>
          <a:prstGeom prst="rect">
            <a:avLst/>
          </a:prstGeom>
        </p:spPr>
        <p:txBody>
          <a:bodyPr wrap="square">
            <a:spAutoFit/>
          </a:bodyPr>
          <a:lstStyle/>
          <a:p>
            <a:r>
              <a:rPr lang="en-AU" sz="1200" b="1" dirty="0">
                <a:latin typeface="Arial Narrow" panose="020B0606020202030204" pitchFamily="34" charset="0"/>
              </a:rPr>
              <a:t>Activity: Describe the effect of ocean acidification on sea water in terms of increasing the concentration of hydrogen ions decreasing the concentration of carbonate ions</a:t>
            </a:r>
            <a:endParaRPr lang="en-AU" sz="1200" dirty="0">
              <a:latin typeface="Arial Narrow" panose="020B0606020202030204" pitchFamily="34" charset="0"/>
            </a:endParaRPr>
          </a:p>
        </p:txBody>
      </p:sp>
      <p:sp>
        <p:nvSpPr>
          <p:cNvPr id="21" name="TextBox 20">
            <a:extLst>
              <a:ext uri="{FF2B5EF4-FFF2-40B4-BE49-F238E27FC236}">
                <a16:creationId xmlns:a16="http://schemas.microsoft.com/office/drawing/2014/main" id="{0F336237-F510-4DBC-9FEA-EC07DC0FC1C2}"/>
              </a:ext>
            </a:extLst>
          </p:cNvPr>
          <p:cNvSpPr txBox="1"/>
          <p:nvPr/>
        </p:nvSpPr>
        <p:spPr>
          <a:xfrm>
            <a:off x="438352" y="976595"/>
            <a:ext cx="5972164" cy="1446550"/>
          </a:xfrm>
          <a:prstGeom prst="rect">
            <a:avLst/>
          </a:prstGeom>
          <a:noFill/>
        </p:spPr>
        <p:txBody>
          <a:bodyPr wrap="square" rtlCol="0">
            <a:spAutoFit/>
          </a:bodyPr>
          <a:lstStyle/>
          <a:p>
            <a:r>
              <a:rPr lang="en-AU" sz="1600" b="1" dirty="0">
                <a:latin typeface="Arial Narrow" panose="020B0606020202030204" pitchFamily="34" charset="0"/>
              </a:rPr>
              <a:t>Carbon creating chaos</a:t>
            </a:r>
          </a:p>
          <a:p>
            <a:r>
              <a:rPr lang="en-US" sz="1200" dirty="0">
                <a:latin typeface="Arial Narrow" panose="020B0606020202030204" pitchFamily="34" charset="0"/>
              </a:rPr>
              <a:t>When CO</a:t>
            </a:r>
            <a:r>
              <a:rPr lang="en-US" sz="1000" dirty="0">
                <a:latin typeface="Arial Narrow" panose="020B0606020202030204" pitchFamily="34" charset="0"/>
              </a:rPr>
              <a:t>2</a:t>
            </a:r>
            <a:r>
              <a:rPr lang="en-US" sz="1200" dirty="0">
                <a:latin typeface="Arial Narrow" panose="020B0606020202030204" pitchFamily="34" charset="0"/>
              </a:rPr>
              <a:t> is added to seawater, most of it turns into HCO</a:t>
            </a:r>
            <a:r>
              <a:rPr lang="en-US" sz="900" dirty="0">
                <a:latin typeface="Arial Narrow" panose="020B0606020202030204" pitchFamily="34" charset="0"/>
              </a:rPr>
              <a:t>3</a:t>
            </a:r>
            <a:r>
              <a:rPr lang="en-US" sz="1200" baseline="30000" dirty="0">
                <a:latin typeface="Arial Narrow" panose="020B0606020202030204" pitchFamily="34" charset="0"/>
              </a:rPr>
              <a:t>-</a:t>
            </a:r>
            <a:r>
              <a:rPr lang="en-US" sz="1200" dirty="0">
                <a:latin typeface="Arial Narrow" panose="020B0606020202030204" pitchFamily="34" charset="0"/>
              </a:rPr>
              <a:t> . For example, if you look at a </a:t>
            </a:r>
            <a:r>
              <a:rPr lang="en-US" sz="1200" b="1" dirty="0">
                <a:latin typeface="Arial Narrow" panose="020B0606020202030204" pitchFamily="34" charset="0"/>
              </a:rPr>
              <a:t>Bjerrum plot </a:t>
            </a:r>
            <a:br>
              <a:rPr lang="en-US" sz="1200" b="1" dirty="0">
                <a:latin typeface="Arial Narrow" panose="020B0606020202030204" pitchFamily="34" charset="0"/>
              </a:rPr>
            </a:br>
            <a:r>
              <a:rPr lang="en-US" sz="1200" dirty="0">
                <a:latin typeface="Arial Narrow" panose="020B0606020202030204" pitchFamily="34" charset="0"/>
              </a:rPr>
              <a:t>(p. 100) you will see that most dissolved inorganic carbon (DIC) is in the form of HCO</a:t>
            </a:r>
            <a:r>
              <a:rPr lang="en-US" sz="1000" dirty="0">
                <a:latin typeface="Arial Narrow" panose="020B0606020202030204" pitchFamily="34" charset="0"/>
              </a:rPr>
              <a:t>3</a:t>
            </a:r>
            <a:r>
              <a:rPr lang="en-US" sz="1200" dirty="0">
                <a:latin typeface="Arial Narrow" panose="020B0606020202030204" pitchFamily="34" charset="0"/>
              </a:rPr>
              <a:t>-. This transformation of CO</a:t>
            </a:r>
            <a:r>
              <a:rPr lang="en-US" sz="1000" dirty="0">
                <a:latin typeface="Arial Narrow" panose="020B0606020202030204" pitchFamily="34" charset="0"/>
              </a:rPr>
              <a:t>2</a:t>
            </a:r>
            <a:r>
              <a:rPr lang="en-US" sz="1200" dirty="0">
                <a:latin typeface="Arial Narrow" panose="020B0606020202030204" pitchFamily="34" charset="0"/>
              </a:rPr>
              <a:t> (+H</a:t>
            </a:r>
            <a:r>
              <a:rPr lang="en-US" sz="1000" dirty="0">
                <a:latin typeface="Arial Narrow" panose="020B0606020202030204" pitchFamily="34" charset="0"/>
              </a:rPr>
              <a:t>2</a:t>
            </a:r>
            <a:r>
              <a:rPr lang="en-US" sz="1200" dirty="0">
                <a:latin typeface="Arial Narrow" panose="020B0606020202030204" pitchFamily="34" charset="0"/>
              </a:rPr>
              <a:t>O) into (</a:t>
            </a:r>
            <a:r>
              <a:rPr lang="en-US" sz="1200" b="1" dirty="0">
                <a:latin typeface="Arial Narrow" panose="020B0606020202030204" pitchFamily="34" charset="0"/>
              </a:rPr>
              <a:t>H</a:t>
            </a:r>
            <a:r>
              <a:rPr lang="en-US" sz="1000" b="1" dirty="0">
                <a:latin typeface="Arial Narrow" panose="020B0606020202030204" pitchFamily="34" charset="0"/>
              </a:rPr>
              <a:t>2</a:t>
            </a:r>
            <a:r>
              <a:rPr lang="en-US" sz="1200" dirty="0">
                <a:latin typeface="Arial Narrow" panose="020B0606020202030204" pitchFamily="34" charset="0"/>
              </a:rPr>
              <a:t>CO</a:t>
            </a:r>
            <a:r>
              <a:rPr lang="en-US" sz="1000" dirty="0">
                <a:latin typeface="Arial Narrow" panose="020B0606020202030204" pitchFamily="34" charset="0"/>
              </a:rPr>
              <a:t>3</a:t>
            </a:r>
            <a:r>
              <a:rPr lang="en-US" sz="1200" dirty="0">
                <a:latin typeface="Arial Narrow" panose="020B0606020202030204" pitchFamily="34" charset="0"/>
              </a:rPr>
              <a:t> and then) </a:t>
            </a:r>
            <a:r>
              <a:rPr lang="en-US" sz="1200" b="1" dirty="0">
                <a:latin typeface="Arial Narrow" panose="020B0606020202030204" pitchFamily="34" charset="0"/>
              </a:rPr>
              <a:t>H</a:t>
            </a:r>
            <a:r>
              <a:rPr lang="en-US" sz="1200" dirty="0">
                <a:latin typeface="Arial Narrow" panose="020B0606020202030204" pitchFamily="34" charset="0"/>
              </a:rPr>
              <a:t>CO</a:t>
            </a:r>
            <a:r>
              <a:rPr lang="en-US" sz="1050" dirty="0">
                <a:latin typeface="Arial Narrow" panose="020B0606020202030204" pitchFamily="34" charset="0"/>
              </a:rPr>
              <a:t>3</a:t>
            </a:r>
            <a:r>
              <a:rPr lang="en-US" sz="1200" dirty="0">
                <a:latin typeface="Arial Narrow" panose="020B0606020202030204" pitchFamily="34" charset="0"/>
              </a:rPr>
              <a:t>- releases a free hydrogen ion (</a:t>
            </a:r>
            <a:r>
              <a:rPr lang="en-US" sz="1200" b="1" dirty="0">
                <a:latin typeface="Arial Narrow" panose="020B0606020202030204" pitchFamily="34" charset="0"/>
              </a:rPr>
              <a:t>H</a:t>
            </a:r>
            <a:r>
              <a:rPr lang="en-US" sz="1200" dirty="0">
                <a:latin typeface="Arial Narrow" panose="020B0606020202030204" pitchFamily="34" charset="0"/>
              </a:rPr>
              <a:t>+) which, as you know, lowers pH (‘</a:t>
            </a:r>
            <a:r>
              <a:rPr lang="en-US" sz="1200" i="1" dirty="0">
                <a:latin typeface="Arial Narrow" panose="020B0606020202030204" pitchFamily="34" charset="0"/>
              </a:rPr>
              <a:t>not good’, </a:t>
            </a:r>
            <a:r>
              <a:rPr lang="en-US" sz="1200" dirty="0">
                <a:latin typeface="Arial Narrow" panose="020B0606020202030204" pitchFamily="34" charset="0"/>
              </a:rPr>
              <a:t>says the ocean). So, CO</a:t>
            </a:r>
            <a:r>
              <a:rPr lang="en-US" sz="1000" dirty="0">
                <a:latin typeface="Arial Narrow" panose="020B0606020202030204" pitchFamily="34" charset="0"/>
              </a:rPr>
              <a:t>3</a:t>
            </a:r>
            <a:r>
              <a:rPr lang="en-US" sz="1200" baseline="30000" dirty="0">
                <a:latin typeface="Arial Narrow" panose="020B0606020202030204" pitchFamily="34" charset="0"/>
              </a:rPr>
              <a:t>2-</a:t>
            </a:r>
            <a:r>
              <a:rPr lang="en-US" sz="1200" dirty="0">
                <a:latin typeface="Arial Narrow" panose="020B0606020202030204" pitchFamily="34" charset="0"/>
              </a:rPr>
              <a:t> quickly scoops up the free H+ (making more HCO</a:t>
            </a:r>
            <a:r>
              <a:rPr lang="en-US" sz="800" dirty="0">
                <a:latin typeface="Arial Narrow" panose="020B0606020202030204" pitchFamily="34" charset="0"/>
              </a:rPr>
              <a:t>3</a:t>
            </a:r>
            <a:r>
              <a:rPr lang="en-US" sz="1200" baseline="30000" dirty="0">
                <a:latin typeface="Arial Narrow" panose="020B0606020202030204" pitchFamily="34" charset="0"/>
              </a:rPr>
              <a:t>-</a:t>
            </a:r>
            <a:r>
              <a:rPr lang="en-US" sz="1200" dirty="0">
                <a:latin typeface="Arial Narrow" panose="020B0606020202030204" pitchFamily="34" charset="0"/>
              </a:rPr>
              <a:t>) to maintain the balance of pH (as best it can). But in doing so, there is now less CO</a:t>
            </a:r>
            <a:r>
              <a:rPr lang="en-US" sz="1000" dirty="0">
                <a:latin typeface="Arial Narrow" panose="020B0606020202030204" pitchFamily="34" charset="0"/>
              </a:rPr>
              <a:t>3</a:t>
            </a:r>
            <a:r>
              <a:rPr lang="en-US" sz="1200" baseline="30000" dirty="0">
                <a:latin typeface="Arial Narrow" panose="020B0606020202030204" pitchFamily="34" charset="0"/>
              </a:rPr>
              <a:t>2-</a:t>
            </a:r>
            <a:r>
              <a:rPr lang="en-US" sz="1200" dirty="0">
                <a:latin typeface="Arial Narrow" panose="020B0606020202030204" pitchFamily="34" charset="0"/>
              </a:rPr>
              <a:t> left behind for marine critters (e.g. corals, marine </a:t>
            </a:r>
            <a:r>
              <a:rPr lang="en-US" sz="1200" dirty="0" err="1">
                <a:latin typeface="Arial Narrow" panose="020B0606020202030204" pitchFamily="34" charset="0"/>
              </a:rPr>
              <a:t>molluscs</a:t>
            </a:r>
            <a:r>
              <a:rPr lang="en-US" sz="1200" dirty="0">
                <a:latin typeface="Arial Narrow" panose="020B0606020202030204" pitchFamily="34" charset="0"/>
              </a:rPr>
              <a:t>, </a:t>
            </a:r>
            <a:r>
              <a:rPr lang="en-US" sz="1200" dirty="0" err="1">
                <a:latin typeface="Arial Narrow" panose="020B0606020202030204" pitchFamily="34" charset="0"/>
              </a:rPr>
              <a:t>forams</a:t>
            </a:r>
            <a:r>
              <a:rPr lang="en-US" sz="1200" dirty="0">
                <a:latin typeface="Arial Narrow" panose="020B0606020202030204" pitchFamily="34" charset="0"/>
              </a:rPr>
              <a:t>) to make their CaCO</a:t>
            </a:r>
            <a:r>
              <a:rPr lang="en-US" sz="1000" dirty="0">
                <a:latin typeface="Arial Narrow" panose="020B0606020202030204" pitchFamily="34" charset="0"/>
              </a:rPr>
              <a:t>3</a:t>
            </a:r>
            <a:r>
              <a:rPr lang="en-US" sz="1100" dirty="0">
                <a:latin typeface="Arial Narrow" panose="020B0606020202030204" pitchFamily="34" charset="0"/>
              </a:rPr>
              <a:t> body parts</a:t>
            </a:r>
            <a:r>
              <a:rPr lang="en-US" sz="1200" baseline="30000" dirty="0">
                <a:latin typeface="Arial Narrow" panose="020B0606020202030204" pitchFamily="34" charset="0"/>
              </a:rPr>
              <a:t>[1]</a:t>
            </a:r>
            <a:r>
              <a:rPr lang="en-US" sz="1200" dirty="0">
                <a:latin typeface="Arial Narrow" panose="020B0606020202030204" pitchFamily="34" charset="0"/>
              </a:rPr>
              <a:t>.</a:t>
            </a:r>
            <a:endParaRPr lang="en-AU" sz="1200" dirty="0">
              <a:latin typeface="Arial Narrow" panose="020B0606020202030204" pitchFamily="34" charset="0"/>
            </a:endParaRPr>
          </a:p>
        </p:txBody>
      </p:sp>
      <p:sp>
        <p:nvSpPr>
          <p:cNvPr id="2" name="Rectangle 1">
            <a:extLst>
              <a:ext uri="{FF2B5EF4-FFF2-40B4-BE49-F238E27FC236}">
                <a16:creationId xmlns:a16="http://schemas.microsoft.com/office/drawing/2014/main" id="{59F07CE8-5F03-48EE-97F3-67A15141E355}"/>
              </a:ext>
            </a:extLst>
          </p:cNvPr>
          <p:cNvSpPr/>
          <p:nvPr/>
        </p:nvSpPr>
        <p:spPr>
          <a:xfrm>
            <a:off x="512308" y="3024509"/>
            <a:ext cx="2916692" cy="281280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A0E9F6FC-3A4A-4310-A111-B59582F5664B}"/>
              </a:ext>
            </a:extLst>
          </p:cNvPr>
          <p:cNvSpPr/>
          <p:nvPr/>
        </p:nvSpPr>
        <p:spPr>
          <a:xfrm>
            <a:off x="3527663" y="3020809"/>
            <a:ext cx="2844684" cy="281280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37">
            <a:extLst>
              <a:ext uri="{FF2B5EF4-FFF2-40B4-BE49-F238E27FC236}">
                <a16:creationId xmlns:a16="http://schemas.microsoft.com/office/drawing/2014/main" id="{6C07B594-C684-4D2B-B94A-C5326A8AD236}"/>
              </a:ext>
            </a:extLst>
          </p:cNvPr>
          <p:cNvSpPr/>
          <p:nvPr/>
        </p:nvSpPr>
        <p:spPr>
          <a:xfrm>
            <a:off x="1326937" y="4728976"/>
            <a:ext cx="1219342" cy="904076"/>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38">
            <a:extLst>
              <a:ext uri="{FF2B5EF4-FFF2-40B4-BE49-F238E27FC236}">
                <a16:creationId xmlns:a16="http://schemas.microsoft.com/office/drawing/2014/main" id="{63CE9427-B697-45AF-823E-9B2EA37E351F}"/>
              </a:ext>
            </a:extLst>
          </p:cNvPr>
          <p:cNvSpPr/>
          <p:nvPr/>
        </p:nvSpPr>
        <p:spPr>
          <a:xfrm>
            <a:off x="1443163" y="5302161"/>
            <a:ext cx="1036376" cy="472543"/>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E353D37E-3D95-4104-B288-72C998CC9C9A}"/>
              </a:ext>
            </a:extLst>
          </p:cNvPr>
          <p:cNvSpPr/>
          <p:nvPr/>
        </p:nvSpPr>
        <p:spPr>
          <a:xfrm>
            <a:off x="1443162" y="5697572"/>
            <a:ext cx="1036377" cy="1204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7" name="Freeform 37">
            <a:extLst>
              <a:ext uri="{FF2B5EF4-FFF2-40B4-BE49-F238E27FC236}">
                <a16:creationId xmlns:a16="http://schemas.microsoft.com/office/drawing/2014/main" id="{77A8763C-3D98-47A2-B258-6CBC9FFBFA6C}"/>
              </a:ext>
            </a:extLst>
          </p:cNvPr>
          <p:cNvSpPr/>
          <p:nvPr/>
        </p:nvSpPr>
        <p:spPr>
          <a:xfrm>
            <a:off x="4677949" y="5117980"/>
            <a:ext cx="586752" cy="438219"/>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38">
            <a:extLst>
              <a:ext uri="{FF2B5EF4-FFF2-40B4-BE49-F238E27FC236}">
                <a16:creationId xmlns:a16="http://schemas.microsoft.com/office/drawing/2014/main" id="{3EA7261C-CBD0-4732-85E1-751961AE14B3}"/>
              </a:ext>
            </a:extLst>
          </p:cNvPr>
          <p:cNvSpPr/>
          <p:nvPr/>
        </p:nvSpPr>
        <p:spPr>
          <a:xfrm>
            <a:off x="4452458" y="5453823"/>
            <a:ext cx="913464" cy="334816"/>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749DF300-B035-4CA2-9B69-B0C136E7282C}"/>
              </a:ext>
            </a:extLst>
          </p:cNvPr>
          <p:cNvSpPr/>
          <p:nvPr/>
        </p:nvSpPr>
        <p:spPr>
          <a:xfrm>
            <a:off x="4441156" y="5742341"/>
            <a:ext cx="913464" cy="840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918F2E64-5C05-42E5-8E46-6E3981109B33}"/>
              </a:ext>
            </a:extLst>
          </p:cNvPr>
          <p:cNvSpPr/>
          <p:nvPr/>
        </p:nvSpPr>
        <p:spPr>
          <a:xfrm>
            <a:off x="746993" y="3369755"/>
            <a:ext cx="674738" cy="64750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847AB0CD-0543-4EED-BFCF-0E535A2B585F}"/>
              </a:ext>
            </a:extLst>
          </p:cNvPr>
          <p:cNvSpPr txBox="1"/>
          <p:nvPr/>
        </p:nvSpPr>
        <p:spPr>
          <a:xfrm>
            <a:off x="778729" y="3511152"/>
            <a:ext cx="720080" cy="369332"/>
          </a:xfrm>
          <a:prstGeom prst="rect">
            <a:avLst/>
          </a:prstGeom>
          <a:noFill/>
        </p:spPr>
        <p:txBody>
          <a:bodyPr wrap="square" rtlCol="0">
            <a:spAutoFit/>
          </a:bodyPr>
          <a:lstStyle/>
          <a:p>
            <a:r>
              <a:rPr lang="en-AU" dirty="0">
                <a:latin typeface="Arial Narrow" panose="020B0606020202030204" pitchFamily="34" charset="0"/>
              </a:rPr>
              <a:t>CO</a:t>
            </a:r>
            <a:r>
              <a:rPr lang="en-AU" sz="1200" dirty="0">
                <a:latin typeface="Arial Narrow" panose="020B0606020202030204" pitchFamily="34" charset="0"/>
              </a:rPr>
              <a:t>3</a:t>
            </a:r>
            <a:r>
              <a:rPr lang="en-AU" baseline="30000" dirty="0">
                <a:latin typeface="Arial Narrow" panose="020B0606020202030204" pitchFamily="34" charset="0"/>
              </a:rPr>
              <a:t>2-</a:t>
            </a:r>
          </a:p>
        </p:txBody>
      </p:sp>
      <p:sp>
        <p:nvSpPr>
          <p:cNvPr id="32" name="Oval 31">
            <a:extLst>
              <a:ext uri="{FF2B5EF4-FFF2-40B4-BE49-F238E27FC236}">
                <a16:creationId xmlns:a16="http://schemas.microsoft.com/office/drawing/2014/main" id="{FA6741BF-3924-46CA-9D2F-2F01D4D255F1}"/>
              </a:ext>
            </a:extLst>
          </p:cNvPr>
          <p:cNvSpPr/>
          <p:nvPr/>
        </p:nvSpPr>
        <p:spPr>
          <a:xfrm>
            <a:off x="1923885" y="3402699"/>
            <a:ext cx="503249" cy="524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Freeform 37">
            <a:extLst>
              <a:ext uri="{FF2B5EF4-FFF2-40B4-BE49-F238E27FC236}">
                <a16:creationId xmlns:a16="http://schemas.microsoft.com/office/drawing/2014/main" id="{8FE65EB1-E7A0-4D62-B9F7-00A0698D4841}"/>
              </a:ext>
            </a:extLst>
          </p:cNvPr>
          <p:cNvSpPr/>
          <p:nvPr/>
        </p:nvSpPr>
        <p:spPr>
          <a:xfrm>
            <a:off x="860965" y="4743796"/>
            <a:ext cx="1219342" cy="904076"/>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38">
            <a:extLst>
              <a:ext uri="{FF2B5EF4-FFF2-40B4-BE49-F238E27FC236}">
                <a16:creationId xmlns:a16="http://schemas.microsoft.com/office/drawing/2014/main" id="{B6ECD9AE-407B-4519-91D8-2B20AB6D8C86}"/>
              </a:ext>
            </a:extLst>
          </p:cNvPr>
          <p:cNvSpPr/>
          <p:nvPr/>
        </p:nvSpPr>
        <p:spPr>
          <a:xfrm>
            <a:off x="765647" y="5302161"/>
            <a:ext cx="1036376" cy="472543"/>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260DF4AA-C08C-4B93-86A9-6E1D3D88A142}"/>
              </a:ext>
            </a:extLst>
          </p:cNvPr>
          <p:cNvSpPr/>
          <p:nvPr/>
        </p:nvSpPr>
        <p:spPr>
          <a:xfrm>
            <a:off x="765646" y="5697572"/>
            <a:ext cx="1036377" cy="1204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 name="Freeform 37">
            <a:extLst>
              <a:ext uri="{FF2B5EF4-FFF2-40B4-BE49-F238E27FC236}">
                <a16:creationId xmlns:a16="http://schemas.microsoft.com/office/drawing/2014/main" id="{9A89E9B1-FC5E-4D5E-A06A-E1E8C22F052B}"/>
              </a:ext>
            </a:extLst>
          </p:cNvPr>
          <p:cNvSpPr/>
          <p:nvPr/>
        </p:nvSpPr>
        <p:spPr>
          <a:xfrm>
            <a:off x="1968068" y="4728976"/>
            <a:ext cx="1219342" cy="904076"/>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38">
            <a:extLst>
              <a:ext uri="{FF2B5EF4-FFF2-40B4-BE49-F238E27FC236}">
                <a16:creationId xmlns:a16="http://schemas.microsoft.com/office/drawing/2014/main" id="{97459313-92D3-482D-B3F9-32F0C41F7164}"/>
              </a:ext>
            </a:extLst>
          </p:cNvPr>
          <p:cNvSpPr/>
          <p:nvPr/>
        </p:nvSpPr>
        <p:spPr>
          <a:xfrm>
            <a:off x="2143811" y="5302161"/>
            <a:ext cx="1036376" cy="472543"/>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55289A85-92EB-47EF-8B56-37C1A5D10B76}"/>
              </a:ext>
            </a:extLst>
          </p:cNvPr>
          <p:cNvSpPr/>
          <p:nvPr/>
        </p:nvSpPr>
        <p:spPr>
          <a:xfrm>
            <a:off x="2143810" y="5697572"/>
            <a:ext cx="1036377" cy="1204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 name="TextBox 41">
            <a:extLst>
              <a:ext uri="{FF2B5EF4-FFF2-40B4-BE49-F238E27FC236}">
                <a16:creationId xmlns:a16="http://schemas.microsoft.com/office/drawing/2014/main" id="{66B7F028-FB56-4222-88F6-605611B52166}"/>
              </a:ext>
            </a:extLst>
          </p:cNvPr>
          <p:cNvSpPr txBox="1"/>
          <p:nvPr/>
        </p:nvSpPr>
        <p:spPr>
          <a:xfrm>
            <a:off x="937842" y="5471230"/>
            <a:ext cx="2543454" cy="338554"/>
          </a:xfrm>
          <a:prstGeom prst="rect">
            <a:avLst/>
          </a:prstGeom>
          <a:noFill/>
        </p:spPr>
        <p:txBody>
          <a:bodyPr wrap="square" rtlCol="0">
            <a:spAutoFit/>
          </a:bodyPr>
          <a:lstStyle/>
          <a:p>
            <a:r>
              <a:rPr lang="en-AU" sz="1600" b="1" dirty="0">
                <a:solidFill>
                  <a:schemeClr val="bg1"/>
                </a:solidFill>
                <a:latin typeface="Arial Narrow" panose="020B0606020202030204" pitchFamily="34" charset="0"/>
              </a:rPr>
              <a:t>Ca</a:t>
            </a:r>
            <a:r>
              <a:rPr lang="en-AU" sz="1600" b="1" baseline="30000" dirty="0">
                <a:solidFill>
                  <a:schemeClr val="bg1"/>
                </a:solidFill>
                <a:latin typeface="Arial Narrow" panose="020B0606020202030204" pitchFamily="34" charset="0"/>
              </a:rPr>
              <a:t>2+   </a:t>
            </a:r>
            <a:r>
              <a:rPr lang="en-AU" sz="1600" b="1" dirty="0">
                <a:solidFill>
                  <a:schemeClr val="bg1"/>
                </a:solidFill>
                <a:latin typeface="Arial Narrow" panose="020B0606020202030204" pitchFamily="34" charset="0"/>
              </a:rPr>
              <a:t>+ CO</a:t>
            </a:r>
            <a:r>
              <a:rPr lang="en-AU" sz="1100" b="1" dirty="0">
                <a:solidFill>
                  <a:schemeClr val="bg1"/>
                </a:solidFill>
                <a:latin typeface="Arial Narrow" panose="020B0606020202030204" pitchFamily="34" charset="0"/>
              </a:rPr>
              <a:t>3</a:t>
            </a:r>
            <a:r>
              <a:rPr lang="en-AU" sz="1600" b="1" baseline="30000" dirty="0">
                <a:solidFill>
                  <a:schemeClr val="bg1"/>
                </a:solidFill>
                <a:latin typeface="Arial Narrow" panose="020B0606020202030204" pitchFamily="34" charset="0"/>
              </a:rPr>
              <a:t>2-</a:t>
            </a:r>
            <a:r>
              <a:rPr lang="en-AU" sz="1600" b="1" dirty="0">
                <a:solidFill>
                  <a:schemeClr val="bg1"/>
                </a:solidFill>
                <a:latin typeface="Arial Narrow" panose="020B0606020202030204" pitchFamily="34" charset="0"/>
              </a:rPr>
              <a:t>  </a:t>
            </a:r>
            <a:r>
              <a:rPr lang="en-AU" sz="1600" b="1" dirty="0">
                <a:solidFill>
                  <a:schemeClr val="bg1"/>
                </a:solidFill>
                <a:latin typeface="Arial Narrow" panose="020B0606020202030204" pitchFamily="34" charset="0"/>
                <a:sym typeface="Wingdings" panose="05000000000000000000" pitchFamily="2" charset="2"/>
              </a:rPr>
              <a:t>  CaCO</a:t>
            </a:r>
            <a:r>
              <a:rPr lang="en-AU" sz="1100" b="1" dirty="0">
                <a:solidFill>
                  <a:schemeClr val="bg1"/>
                </a:solidFill>
                <a:latin typeface="Arial Narrow" panose="020B0606020202030204" pitchFamily="34" charset="0"/>
                <a:sym typeface="Wingdings" panose="05000000000000000000" pitchFamily="2" charset="2"/>
              </a:rPr>
              <a:t>3 </a:t>
            </a:r>
            <a:r>
              <a:rPr lang="en-AU" sz="1600" b="1" dirty="0">
                <a:solidFill>
                  <a:schemeClr val="bg1"/>
                </a:solidFill>
                <a:latin typeface="Arial Narrow" panose="020B0606020202030204" pitchFamily="34" charset="0"/>
                <a:sym typeface="Wingdings" panose="05000000000000000000" pitchFamily="2" charset="2"/>
              </a:rPr>
              <a:t> </a:t>
            </a:r>
            <a:endParaRPr lang="en-AU" sz="1600" b="1" dirty="0">
              <a:solidFill>
                <a:schemeClr val="bg1"/>
              </a:solidFill>
              <a:latin typeface="Arial Narrow" panose="020B0606020202030204" pitchFamily="34" charset="0"/>
            </a:endParaRPr>
          </a:p>
        </p:txBody>
      </p:sp>
      <p:sp>
        <p:nvSpPr>
          <p:cNvPr id="50" name="Oval 49">
            <a:extLst>
              <a:ext uri="{FF2B5EF4-FFF2-40B4-BE49-F238E27FC236}">
                <a16:creationId xmlns:a16="http://schemas.microsoft.com/office/drawing/2014/main" id="{CC0432DD-37F1-43DF-BE31-E536985FB4D3}"/>
              </a:ext>
            </a:extLst>
          </p:cNvPr>
          <p:cNvSpPr/>
          <p:nvPr/>
        </p:nvSpPr>
        <p:spPr>
          <a:xfrm>
            <a:off x="1903802" y="4019418"/>
            <a:ext cx="503249" cy="524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Oval 51">
            <a:extLst>
              <a:ext uri="{FF2B5EF4-FFF2-40B4-BE49-F238E27FC236}">
                <a16:creationId xmlns:a16="http://schemas.microsoft.com/office/drawing/2014/main" id="{A6C75999-0F14-4A51-9E88-792D393DA200}"/>
              </a:ext>
            </a:extLst>
          </p:cNvPr>
          <p:cNvSpPr/>
          <p:nvPr/>
        </p:nvSpPr>
        <p:spPr>
          <a:xfrm>
            <a:off x="2527560" y="3409049"/>
            <a:ext cx="695830" cy="65839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3" name="TextBox 52">
            <a:extLst>
              <a:ext uri="{FF2B5EF4-FFF2-40B4-BE49-F238E27FC236}">
                <a16:creationId xmlns:a16="http://schemas.microsoft.com/office/drawing/2014/main" id="{D52EF38A-92A9-4E01-A112-5D8785521BBB}"/>
              </a:ext>
            </a:extLst>
          </p:cNvPr>
          <p:cNvSpPr txBox="1"/>
          <p:nvPr/>
        </p:nvSpPr>
        <p:spPr>
          <a:xfrm>
            <a:off x="2563414" y="3554086"/>
            <a:ext cx="720080" cy="369332"/>
          </a:xfrm>
          <a:prstGeom prst="rect">
            <a:avLst/>
          </a:prstGeom>
          <a:noFill/>
        </p:spPr>
        <p:txBody>
          <a:bodyPr wrap="square" rtlCol="0">
            <a:spAutoFit/>
          </a:bodyPr>
          <a:lstStyle/>
          <a:p>
            <a:r>
              <a:rPr lang="en-AU" dirty="0">
                <a:latin typeface="Arial Narrow" panose="020B0606020202030204" pitchFamily="34" charset="0"/>
              </a:rPr>
              <a:t>CO</a:t>
            </a:r>
            <a:r>
              <a:rPr lang="en-AU" sz="1200" dirty="0">
                <a:latin typeface="Arial Narrow" panose="020B0606020202030204" pitchFamily="34" charset="0"/>
              </a:rPr>
              <a:t>3</a:t>
            </a:r>
            <a:r>
              <a:rPr lang="en-AU" baseline="30000" dirty="0">
                <a:latin typeface="Arial Narrow" panose="020B0606020202030204" pitchFamily="34" charset="0"/>
              </a:rPr>
              <a:t>2-</a:t>
            </a:r>
          </a:p>
        </p:txBody>
      </p:sp>
      <p:sp>
        <p:nvSpPr>
          <p:cNvPr id="54" name="Oval 53">
            <a:extLst>
              <a:ext uri="{FF2B5EF4-FFF2-40B4-BE49-F238E27FC236}">
                <a16:creationId xmlns:a16="http://schemas.microsoft.com/office/drawing/2014/main" id="{1F1310D7-8FCB-4258-A200-36970800C41A}"/>
              </a:ext>
            </a:extLst>
          </p:cNvPr>
          <p:cNvSpPr/>
          <p:nvPr/>
        </p:nvSpPr>
        <p:spPr>
          <a:xfrm>
            <a:off x="2793874" y="4138712"/>
            <a:ext cx="503249" cy="524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6" name="Oval 55">
            <a:extLst>
              <a:ext uri="{FF2B5EF4-FFF2-40B4-BE49-F238E27FC236}">
                <a16:creationId xmlns:a16="http://schemas.microsoft.com/office/drawing/2014/main" id="{46711E20-FF8C-464C-B201-FB8A323829A8}"/>
              </a:ext>
            </a:extLst>
          </p:cNvPr>
          <p:cNvSpPr/>
          <p:nvPr/>
        </p:nvSpPr>
        <p:spPr>
          <a:xfrm>
            <a:off x="1108009" y="4064609"/>
            <a:ext cx="671889" cy="62679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8" name="TextBox 57">
            <a:extLst>
              <a:ext uri="{FF2B5EF4-FFF2-40B4-BE49-F238E27FC236}">
                <a16:creationId xmlns:a16="http://schemas.microsoft.com/office/drawing/2014/main" id="{8677D065-594A-426E-B664-BF45665E22AB}"/>
              </a:ext>
            </a:extLst>
          </p:cNvPr>
          <p:cNvSpPr txBox="1"/>
          <p:nvPr/>
        </p:nvSpPr>
        <p:spPr>
          <a:xfrm>
            <a:off x="1128680" y="4223022"/>
            <a:ext cx="720080" cy="369332"/>
          </a:xfrm>
          <a:prstGeom prst="rect">
            <a:avLst/>
          </a:prstGeom>
          <a:noFill/>
        </p:spPr>
        <p:txBody>
          <a:bodyPr wrap="square" rtlCol="0">
            <a:spAutoFit/>
          </a:bodyPr>
          <a:lstStyle/>
          <a:p>
            <a:r>
              <a:rPr lang="en-AU" dirty="0">
                <a:latin typeface="Arial Narrow" panose="020B0606020202030204" pitchFamily="34" charset="0"/>
              </a:rPr>
              <a:t>CO</a:t>
            </a:r>
            <a:r>
              <a:rPr lang="en-AU" sz="1200" dirty="0">
                <a:latin typeface="Arial Narrow" panose="020B0606020202030204" pitchFamily="34" charset="0"/>
              </a:rPr>
              <a:t>3</a:t>
            </a:r>
            <a:r>
              <a:rPr lang="en-AU" baseline="30000" dirty="0">
                <a:latin typeface="Arial Narrow" panose="020B0606020202030204" pitchFamily="34" charset="0"/>
              </a:rPr>
              <a:t>2-</a:t>
            </a:r>
          </a:p>
        </p:txBody>
      </p:sp>
      <p:sp>
        <p:nvSpPr>
          <p:cNvPr id="62" name="TextBox 61">
            <a:extLst>
              <a:ext uri="{FF2B5EF4-FFF2-40B4-BE49-F238E27FC236}">
                <a16:creationId xmlns:a16="http://schemas.microsoft.com/office/drawing/2014/main" id="{005194ED-22E5-4D51-9484-5B9447C95BB4}"/>
              </a:ext>
            </a:extLst>
          </p:cNvPr>
          <p:cNvSpPr txBox="1"/>
          <p:nvPr/>
        </p:nvSpPr>
        <p:spPr>
          <a:xfrm>
            <a:off x="1887500" y="4104150"/>
            <a:ext cx="720080" cy="369332"/>
          </a:xfrm>
          <a:prstGeom prst="rect">
            <a:avLst/>
          </a:prstGeom>
          <a:noFill/>
        </p:spPr>
        <p:txBody>
          <a:bodyPr wrap="square" rtlCol="0">
            <a:spAutoFit/>
          </a:bodyPr>
          <a:lstStyle/>
          <a:p>
            <a:r>
              <a:rPr lang="en-AU" dirty="0">
                <a:latin typeface="Arial Narrow" panose="020B0606020202030204" pitchFamily="34" charset="0"/>
              </a:rPr>
              <a:t>Ca</a:t>
            </a:r>
            <a:r>
              <a:rPr lang="en-AU" baseline="30000" dirty="0">
                <a:latin typeface="Arial Narrow" panose="020B0606020202030204" pitchFamily="34" charset="0"/>
              </a:rPr>
              <a:t>2+</a:t>
            </a:r>
          </a:p>
        </p:txBody>
      </p:sp>
      <p:sp>
        <p:nvSpPr>
          <p:cNvPr id="63" name="TextBox 62">
            <a:extLst>
              <a:ext uri="{FF2B5EF4-FFF2-40B4-BE49-F238E27FC236}">
                <a16:creationId xmlns:a16="http://schemas.microsoft.com/office/drawing/2014/main" id="{824F760B-9CEC-4E32-B79A-55B759F75B9E}"/>
              </a:ext>
            </a:extLst>
          </p:cNvPr>
          <p:cNvSpPr txBox="1"/>
          <p:nvPr/>
        </p:nvSpPr>
        <p:spPr>
          <a:xfrm>
            <a:off x="2758571" y="4212118"/>
            <a:ext cx="720080" cy="369332"/>
          </a:xfrm>
          <a:prstGeom prst="rect">
            <a:avLst/>
          </a:prstGeom>
          <a:noFill/>
        </p:spPr>
        <p:txBody>
          <a:bodyPr wrap="square" rtlCol="0">
            <a:spAutoFit/>
          </a:bodyPr>
          <a:lstStyle/>
          <a:p>
            <a:r>
              <a:rPr lang="en-AU" dirty="0">
                <a:latin typeface="Arial Narrow" panose="020B0606020202030204" pitchFamily="34" charset="0"/>
              </a:rPr>
              <a:t>Ca</a:t>
            </a:r>
            <a:r>
              <a:rPr lang="en-AU" baseline="30000" dirty="0">
                <a:latin typeface="Arial Narrow" panose="020B0606020202030204" pitchFamily="34" charset="0"/>
              </a:rPr>
              <a:t>2+</a:t>
            </a:r>
          </a:p>
        </p:txBody>
      </p:sp>
      <p:sp>
        <p:nvSpPr>
          <p:cNvPr id="66" name="TextBox 65">
            <a:extLst>
              <a:ext uri="{FF2B5EF4-FFF2-40B4-BE49-F238E27FC236}">
                <a16:creationId xmlns:a16="http://schemas.microsoft.com/office/drawing/2014/main" id="{CA64511F-C97C-4945-B3F5-2517E2D759C4}"/>
              </a:ext>
            </a:extLst>
          </p:cNvPr>
          <p:cNvSpPr txBox="1"/>
          <p:nvPr/>
        </p:nvSpPr>
        <p:spPr>
          <a:xfrm>
            <a:off x="1899330" y="3467538"/>
            <a:ext cx="720080" cy="369332"/>
          </a:xfrm>
          <a:prstGeom prst="rect">
            <a:avLst/>
          </a:prstGeom>
          <a:noFill/>
        </p:spPr>
        <p:txBody>
          <a:bodyPr wrap="square" rtlCol="0">
            <a:spAutoFit/>
          </a:bodyPr>
          <a:lstStyle/>
          <a:p>
            <a:r>
              <a:rPr lang="en-AU" dirty="0">
                <a:latin typeface="Arial Narrow" panose="020B0606020202030204" pitchFamily="34" charset="0"/>
              </a:rPr>
              <a:t>Ca</a:t>
            </a:r>
            <a:r>
              <a:rPr lang="en-AU" baseline="30000" dirty="0">
                <a:latin typeface="Arial Narrow" panose="020B0606020202030204" pitchFamily="34" charset="0"/>
              </a:rPr>
              <a:t>2+</a:t>
            </a:r>
          </a:p>
        </p:txBody>
      </p:sp>
      <p:sp>
        <p:nvSpPr>
          <p:cNvPr id="71" name="Oval 70">
            <a:extLst>
              <a:ext uri="{FF2B5EF4-FFF2-40B4-BE49-F238E27FC236}">
                <a16:creationId xmlns:a16="http://schemas.microsoft.com/office/drawing/2014/main" id="{00A2376F-E627-4EE8-8260-38B833353882}"/>
              </a:ext>
            </a:extLst>
          </p:cNvPr>
          <p:cNvSpPr/>
          <p:nvPr/>
        </p:nvSpPr>
        <p:spPr>
          <a:xfrm>
            <a:off x="3664950" y="3418717"/>
            <a:ext cx="674738" cy="64750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2" name="TextBox 71">
            <a:extLst>
              <a:ext uri="{FF2B5EF4-FFF2-40B4-BE49-F238E27FC236}">
                <a16:creationId xmlns:a16="http://schemas.microsoft.com/office/drawing/2014/main" id="{80A42A1B-13BA-4364-A345-653BCD569C4A}"/>
              </a:ext>
            </a:extLst>
          </p:cNvPr>
          <p:cNvSpPr txBox="1"/>
          <p:nvPr/>
        </p:nvSpPr>
        <p:spPr>
          <a:xfrm>
            <a:off x="3696686" y="3560114"/>
            <a:ext cx="720080" cy="369332"/>
          </a:xfrm>
          <a:prstGeom prst="rect">
            <a:avLst/>
          </a:prstGeom>
          <a:noFill/>
        </p:spPr>
        <p:txBody>
          <a:bodyPr wrap="square" rtlCol="0">
            <a:spAutoFit/>
          </a:bodyPr>
          <a:lstStyle/>
          <a:p>
            <a:r>
              <a:rPr lang="en-AU" dirty="0">
                <a:latin typeface="Arial Narrow" panose="020B0606020202030204" pitchFamily="34" charset="0"/>
              </a:rPr>
              <a:t>CO</a:t>
            </a:r>
            <a:r>
              <a:rPr lang="en-AU" sz="1200" dirty="0">
                <a:latin typeface="Arial Narrow" panose="020B0606020202030204" pitchFamily="34" charset="0"/>
              </a:rPr>
              <a:t>3</a:t>
            </a:r>
            <a:r>
              <a:rPr lang="en-AU" baseline="30000" dirty="0">
                <a:latin typeface="Arial Narrow" panose="020B0606020202030204" pitchFamily="34" charset="0"/>
              </a:rPr>
              <a:t>2-</a:t>
            </a:r>
          </a:p>
        </p:txBody>
      </p:sp>
      <p:sp>
        <p:nvSpPr>
          <p:cNvPr id="73" name="Oval 72">
            <a:extLst>
              <a:ext uri="{FF2B5EF4-FFF2-40B4-BE49-F238E27FC236}">
                <a16:creationId xmlns:a16="http://schemas.microsoft.com/office/drawing/2014/main" id="{5C0AF235-ED47-4613-A036-73002F5274AA}"/>
              </a:ext>
            </a:extLst>
          </p:cNvPr>
          <p:cNvSpPr/>
          <p:nvPr/>
        </p:nvSpPr>
        <p:spPr>
          <a:xfrm>
            <a:off x="4915218" y="3382885"/>
            <a:ext cx="503249" cy="524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4" name="Oval 73">
            <a:extLst>
              <a:ext uri="{FF2B5EF4-FFF2-40B4-BE49-F238E27FC236}">
                <a16:creationId xmlns:a16="http://schemas.microsoft.com/office/drawing/2014/main" id="{375CF581-6D19-4800-9766-91C82438CF9B}"/>
              </a:ext>
            </a:extLst>
          </p:cNvPr>
          <p:cNvSpPr/>
          <p:nvPr/>
        </p:nvSpPr>
        <p:spPr>
          <a:xfrm>
            <a:off x="4899385" y="4042067"/>
            <a:ext cx="503249" cy="524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5" name="Oval 74">
            <a:extLst>
              <a:ext uri="{FF2B5EF4-FFF2-40B4-BE49-F238E27FC236}">
                <a16:creationId xmlns:a16="http://schemas.microsoft.com/office/drawing/2014/main" id="{9F71846E-01FD-4889-8962-FBEE6C191112}"/>
              </a:ext>
            </a:extLst>
          </p:cNvPr>
          <p:cNvSpPr/>
          <p:nvPr/>
        </p:nvSpPr>
        <p:spPr>
          <a:xfrm>
            <a:off x="5550359" y="3438957"/>
            <a:ext cx="695830" cy="65839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6" name="TextBox 75">
            <a:extLst>
              <a:ext uri="{FF2B5EF4-FFF2-40B4-BE49-F238E27FC236}">
                <a16:creationId xmlns:a16="http://schemas.microsoft.com/office/drawing/2014/main" id="{A3F336DB-631D-4F52-8271-5E499AB0A1D2}"/>
              </a:ext>
            </a:extLst>
          </p:cNvPr>
          <p:cNvSpPr txBox="1"/>
          <p:nvPr/>
        </p:nvSpPr>
        <p:spPr>
          <a:xfrm>
            <a:off x="5586213" y="3583994"/>
            <a:ext cx="720080" cy="369332"/>
          </a:xfrm>
          <a:prstGeom prst="rect">
            <a:avLst/>
          </a:prstGeom>
          <a:noFill/>
        </p:spPr>
        <p:txBody>
          <a:bodyPr wrap="square" rtlCol="0">
            <a:spAutoFit/>
          </a:bodyPr>
          <a:lstStyle/>
          <a:p>
            <a:r>
              <a:rPr lang="en-AU" dirty="0">
                <a:latin typeface="Arial Narrow" panose="020B0606020202030204" pitchFamily="34" charset="0"/>
              </a:rPr>
              <a:t>CO</a:t>
            </a:r>
            <a:r>
              <a:rPr lang="en-AU" sz="1200" dirty="0">
                <a:latin typeface="Arial Narrow" panose="020B0606020202030204" pitchFamily="34" charset="0"/>
              </a:rPr>
              <a:t>3</a:t>
            </a:r>
            <a:r>
              <a:rPr lang="en-AU" baseline="30000" dirty="0">
                <a:latin typeface="Arial Narrow" panose="020B0606020202030204" pitchFamily="34" charset="0"/>
              </a:rPr>
              <a:t>2-</a:t>
            </a:r>
          </a:p>
        </p:txBody>
      </p:sp>
      <p:sp>
        <p:nvSpPr>
          <p:cNvPr id="77" name="Oval 76">
            <a:extLst>
              <a:ext uri="{FF2B5EF4-FFF2-40B4-BE49-F238E27FC236}">
                <a16:creationId xmlns:a16="http://schemas.microsoft.com/office/drawing/2014/main" id="{42C73C68-534E-461D-B2DF-30132982025B}"/>
              </a:ext>
            </a:extLst>
          </p:cNvPr>
          <p:cNvSpPr/>
          <p:nvPr/>
        </p:nvSpPr>
        <p:spPr>
          <a:xfrm>
            <a:off x="5789457" y="4161361"/>
            <a:ext cx="503249" cy="524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8" name="Oval 77">
            <a:extLst>
              <a:ext uri="{FF2B5EF4-FFF2-40B4-BE49-F238E27FC236}">
                <a16:creationId xmlns:a16="http://schemas.microsoft.com/office/drawing/2014/main" id="{2BD159F3-13C1-4A73-91A0-B0F1B443E109}"/>
              </a:ext>
            </a:extLst>
          </p:cNvPr>
          <p:cNvSpPr/>
          <p:nvPr/>
        </p:nvSpPr>
        <p:spPr>
          <a:xfrm>
            <a:off x="4103592" y="4087258"/>
            <a:ext cx="671889" cy="62679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9" name="TextBox 78">
            <a:extLst>
              <a:ext uri="{FF2B5EF4-FFF2-40B4-BE49-F238E27FC236}">
                <a16:creationId xmlns:a16="http://schemas.microsoft.com/office/drawing/2014/main" id="{4E7FBEB1-3DA1-4E11-B545-E2ED6B094BAD}"/>
              </a:ext>
            </a:extLst>
          </p:cNvPr>
          <p:cNvSpPr txBox="1"/>
          <p:nvPr/>
        </p:nvSpPr>
        <p:spPr>
          <a:xfrm>
            <a:off x="4124263" y="4245671"/>
            <a:ext cx="720080" cy="369332"/>
          </a:xfrm>
          <a:prstGeom prst="rect">
            <a:avLst/>
          </a:prstGeom>
          <a:noFill/>
        </p:spPr>
        <p:txBody>
          <a:bodyPr wrap="square" rtlCol="0">
            <a:spAutoFit/>
          </a:bodyPr>
          <a:lstStyle/>
          <a:p>
            <a:r>
              <a:rPr lang="en-AU" dirty="0">
                <a:latin typeface="Arial Narrow" panose="020B0606020202030204" pitchFamily="34" charset="0"/>
              </a:rPr>
              <a:t>CO</a:t>
            </a:r>
            <a:r>
              <a:rPr lang="en-AU" sz="1200" dirty="0">
                <a:latin typeface="Arial Narrow" panose="020B0606020202030204" pitchFamily="34" charset="0"/>
              </a:rPr>
              <a:t>3</a:t>
            </a:r>
            <a:r>
              <a:rPr lang="en-AU" baseline="30000" dirty="0">
                <a:latin typeface="Arial Narrow" panose="020B0606020202030204" pitchFamily="34" charset="0"/>
              </a:rPr>
              <a:t>2-</a:t>
            </a:r>
          </a:p>
        </p:txBody>
      </p:sp>
      <p:sp>
        <p:nvSpPr>
          <p:cNvPr id="80" name="TextBox 79">
            <a:extLst>
              <a:ext uri="{FF2B5EF4-FFF2-40B4-BE49-F238E27FC236}">
                <a16:creationId xmlns:a16="http://schemas.microsoft.com/office/drawing/2014/main" id="{6DE7F76A-AF82-44E1-BD8B-118A74D93897}"/>
              </a:ext>
            </a:extLst>
          </p:cNvPr>
          <p:cNvSpPr txBox="1"/>
          <p:nvPr/>
        </p:nvSpPr>
        <p:spPr>
          <a:xfrm>
            <a:off x="4883083" y="4126799"/>
            <a:ext cx="720080" cy="369332"/>
          </a:xfrm>
          <a:prstGeom prst="rect">
            <a:avLst/>
          </a:prstGeom>
          <a:noFill/>
        </p:spPr>
        <p:txBody>
          <a:bodyPr wrap="square" rtlCol="0">
            <a:spAutoFit/>
          </a:bodyPr>
          <a:lstStyle/>
          <a:p>
            <a:r>
              <a:rPr lang="en-AU" dirty="0">
                <a:latin typeface="Arial Narrow" panose="020B0606020202030204" pitchFamily="34" charset="0"/>
              </a:rPr>
              <a:t>Ca</a:t>
            </a:r>
            <a:r>
              <a:rPr lang="en-AU" baseline="30000" dirty="0">
                <a:latin typeface="Arial Narrow" panose="020B0606020202030204" pitchFamily="34" charset="0"/>
              </a:rPr>
              <a:t>2+</a:t>
            </a:r>
          </a:p>
        </p:txBody>
      </p:sp>
      <p:sp>
        <p:nvSpPr>
          <p:cNvPr id="81" name="TextBox 80">
            <a:extLst>
              <a:ext uri="{FF2B5EF4-FFF2-40B4-BE49-F238E27FC236}">
                <a16:creationId xmlns:a16="http://schemas.microsoft.com/office/drawing/2014/main" id="{693B6ED7-79A8-4081-B311-5CD09240E6EE}"/>
              </a:ext>
            </a:extLst>
          </p:cNvPr>
          <p:cNvSpPr txBox="1"/>
          <p:nvPr/>
        </p:nvSpPr>
        <p:spPr>
          <a:xfrm>
            <a:off x="5754154" y="4234767"/>
            <a:ext cx="720080" cy="369332"/>
          </a:xfrm>
          <a:prstGeom prst="rect">
            <a:avLst/>
          </a:prstGeom>
          <a:noFill/>
        </p:spPr>
        <p:txBody>
          <a:bodyPr wrap="square" rtlCol="0">
            <a:spAutoFit/>
          </a:bodyPr>
          <a:lstStyle/>
          <a:p>
            <a:r>
              <a:rPr lang="en-AU" dirty="0">
                <a:latin typeface="Arial Narrow" panose="020B0606020202030204" pitchFamily="34" charset="0"/>
              </a:rPr>
              <a:t>Ca</a:t>
            </a:r>
            <a:r>
              <a:rPr lang="en-AU" baseline="30000" dirty="0">
                <a:latin typeface="Arial Narrow" panose="020B0606020202030204" pitchFamily="34" charset="0"/>
              </a:rPr>
              <a:t>2+</a:t>
            </a:r>
          </a:p>
        </p:txBody>
      </p:sp>
      <p:sp>
        <p:nvSpPr>
          <p:cNvPr id="82" name="Oval 81">
            <a:extLst>
              <a:ext uri="{FF2B5EF4-FFF2-40B4-BE49-F238E27FC236}">
                <a16:creationId xmlns:a16="http://schemas.microsoft.com/office/drawing/2014/main" id="{24200DB7-3518-42C9-B8BA-716B65A3E4E4}"/>
              </a:ext>
            </a:extLst>
          </p:cNvPr>
          <p:cNvSpPr/>
          <p:nvPr/>
        </p:nvSpPr>
        <p:spPr>
          <a:xfrm>
            <a:off x="4515429" y="3652204"/>
            <a:ext cx="295226" cy="30857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3" name="TextBox 82">
            <a:extLst>
              <a:ext uri="{FF2B5EF4-FFF2-40B4-BE49-F238E27FC236}">
                <a16:creationId xmlns:a16="http://schemas.microsoft.com/office/drawing/2014/main" id="{7FD0B32E-222B-4881-9E98-7802BE3F7BEF}"/>
              </a:ext>
            </a:extLst>
          </p:cNvPr>
          <p:cNvSpPr txBox="1"/>
          <p:nvPr/>
        </p:nvSpPr>
        <p:spPr>
          <a:xfrm>
            <a:off x="4890663" y="3447724"/>
            <a:ext cx="720080" cy="369332"/>
          </a:xfrm>
          <a:prstGeom prst="rect">
            <a:avLst/>
          </a:prstGeom>
          <a:noFill/>
        </p:spPr>
        <p:txBody>
          <a:bodyPr wrap="square" rtlCol="0">
            <a:spAutoFit/>
          </a:bodyPr>
          <a:lstStyle/>
          <a:p>
            <a:r>
              <a:rPr lang="en-AU" dirty="0">
                <a:latin typeface="Arial Narrow" panose="020B0606020202030204" pitchFamily="34" charset="0"/>
              </a:rPr>
              <a:t>Ca</a:t>
            </a:r>
            <a:r>
              <a:rPr lang="en-AU" baseline="30000" dirty="0">
                <a:latin typeface="Arial Narrow" panose="020B0606020202030204" pitchFamily="34" charset="0"/>
              </a:rPr>
              <a:t>2+</a:t>
            </a:r>
          </a:p>
        </p:txBody>
      </p:sp>
      <p:sp>
        <p:nvSpPr>
          <p:cNvPr id="86" name="Oval 85">
            <a:extLst>
              <a:ext uri="{FF2B5EF4-FFF2-40B4-BE49-F238E27FC236}">
                <a16:creationId xmlns:a16="http://schemas.microsoft.com/office/drawing/2014/main" id="{430C8CEE-8D92-4936-A41A-861E1D878895}"/>
              </a:ext>
            </a:extLst>
          </p:cNvPr>
          <p:cNvSpPr/>
          <p:nvPr/>
        </p:nvSpPr>
        <p:spPr>
          <a:xfrm>
            <a:off x="5434094" y="4570557"/>
            <a:ext cx="295226" cy="30857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8" name="Rectangle 87">
            <a:extLst>
              <a:ext uri="{FF2B5EF4-FFF2-40B4-BE49-F238E27FC236}">
                <a16:creationId xmlns:a16="http://schemas.microsoft.com/office/drawing/2014/main" id="{02A21FA6-B7FE-42A3-8A30-449A7E8F8803}"/>
              </a:ext>
            </a:extLst>
          </p:cNvPr>
          <p:cNvSpPr/>
          <p:nvPr/>
        </p:nvSpPr>
        <p:spPr>
          <a:xfrm>
            <a:off x="519442" y="2449491"/>
            <a:ext cx="5845989" cy="505672"/>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tx1"/>
              </a:solidFill>
              <a:latin typeface="Arial Narrow" panose="020B0606020202030204" pitchFamily="34" charset="0"/>
            </a:endParaRPr>
          </a:p>
        </p:txBody>
      </p:sp>
      <p:sp>
        <p:nvSpPr>
          <p:cNvPr id="9" name="TextBox 8">
            <a:extLst>
              <a:ext uri="{FF2B5EF4-FFF2-40B4-BE49-F238E27FC236}">
                <a16:creationId xmlns:a16="http://schemas.microsoft.com/office/drawing/2014/main" id="{CB9A5C53-E670-4897-A9D9-DC480111F3B7}"/>
              </a:ext>
            </a:extLst>
          </p:cNvPr>
          <p:cNvSpPr txBox="1"/>
          <p:nvPr/>
        </p:nvSpPr>
        <p:spPr>
          <a:xfrm>
            <a:off x="3540858" y="3001684"/>
            <a:ext cx="3220302" cy="307777"/>
          </a:xfrm>
          <a:prstGeom prst="rect">
            <a:avLst/>
          </a:prstGeom>
          <a:noFill/>
        </p:spPr>
        <p:txBody>
          <a:bodyPr wrap="square" rtlCol="0">
            <a:spAutoFit/>
          </a:bodyPr>
          <a:lstStyle/>
          <a:p>
            <a:r>
              <a:rPr lang="en-AU" sz="1400" b="1" dirty="0">
                <a:latin typeface="Arial Narrow" panose="020B0606020202030204" pitchFamily="34" charset="0"/>
              </a:rPr>
              <a:t>CO</a:t>
            </a:r>
            <a:r>
              <a:rPr lang="en-AU" sz="1100" b="1" dirty="0">
                <a:latin typeface="Arial Narrow" panose="020B0606020202030204" pitchFamily="34" charset="0"/>
              </a:rPr>
              <a:t>2</a:t>
            </a:r>
            <a:r>
              <a:rPr lang="en-AU" sz="1400" b="1" dirty="0">
                <a:latin typeface="Arial Narrow" panose="020B0606020202030204" pitchFamily="34" charset="0"/>
              </a:rPr>
              <a:t> is added to the water (adding H+)</a:t>
            </a:r>
          </a:p>
        </p:txBody>
      </p:sp>
      <p:sp>
        <p:nvSpPr>
          <p:cNvPr id="91" name="Freeform 38">
            <a:extLst>
              <a:ext uri="{FF2B5EF4-FFF2-40B4-BE49-F238E27FC236}">
                <a16:creationId xmlns:a16="http://schemas.microsoft.com/office/drawing/2014/main" id="{446B6B24-3709-4FE2-BF4F-C640774D6B9E}"/>
              </a:ext>
            </a:extLst>
          </p:cNvPr>
          <p:cNvSpPr/>
          <p:nvPr/>
        </p:nvSpPr>
        <p:spPr>
          <a:xfrm>
            <a:off x="4945066" y="5416405"/>
            <a:ext cx="808706" cy="372234"/>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2" name="Rectangle 91">
            <a:extLst>
              <a:ext uri="{FF2B5EF4-FFF2-40B4-BE49-F238E27FC236}">
                <a16:creationId xmlns:a16="http://schemas.microsoft.com/office/drawing/2014/main" id="{95E94AC4-76EC-4B1C-B244-A3243CCC78C5}"/>
              </a:ext>
            </a:extLst>
          </p:cNvPr>
          <p:cNvSpPr/>
          <p:nvPr/>
        </p:nvSpPr>
        <p:spPr>
          <a:xfrm>
            <a:off x="4897255" y="5742335"/>
            <a:ext cx="848823" cy="840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3" name="Freeform 37">
            <a:extLst>
              <a:ext uri="{FF2B5EF4-FFF2-40B4-BE49-F238E27FC236}">
                <a16:creationId xmlns:a16="http://schemas.microsoft.com/office/drawing/2014/main" id="{63D18203-6776-4A1C-92BE-C658D6056B66}"/>
              </a:ext>
            </a:extLst>
          </p:cNvPr>
          <p:cNvSpPr/>
          <p:nvPr/>
        </p:nvSpPr>
        <p:spPr>
          <a:xfrm>
            <a:off x="4338601" y="5104829"/>
            <a:ext cx="613370" cy="487193"/>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Freeform 38">
            <a:extLst>
              <a:ext uri="{FF2B5EF4-FFF2-40B4-BE49-F238E27FC236}">
                <a16:creationId xmlns:a16="http://schemas.microsoft.com/office/drawing/2014/main" id="{590635C6-756C-4DC8-8F4C-2D8B251A852F}"/>
              </a:ext>
            </a:extLst>
          </p:cNvPr>
          <p:cNvSpPr/>
          <p:nvPr/>
        </p:nvSpPr>
        <p:spPr>
          <a:xfrm>
            <a:off x="4035794" y="5424299"/>
            <a:ext cx="830485" cy="372234"/>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5" name="Rectangle 94">
            <a:extLst>
              <a:ext uri="{FF2B5EF4-FFF2-40B4-BE49-F238E27FC236}">
                <a16:creationId xmlns:a16="http://schemas.microsoft.com/office/drawing/2014/main" id="{17EDB9F1-C892-46AC-B919-5579B7D85A06}"/>
              </a:ext>
            </a:extLst>
          </p:cNvPr>
          <p:cNvSpPr/>
          <p:nvPr/>
        </p:nvSpPr>
        <p:spPr>
          <a:xfrm>
            <a:off x="4024492" y="5760594"/>
            <a:ext cx="830485" cy="736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4" name="TextBox 103">
            <a:extLst>
              <a:ext uri="{FF2B5EF4-FFF2-40B4-BE49-F238E27FC236}">
                <a16:creationId xmlns:a16="http://schemas.microsoft.com/office/drawing/2014/main" id="{32C9808C-7887-42E7-9E73-9C63B15242AF}"/>
              </a:ext>
            </a:extLst>
          </p:cNvPr>
          <p:cNvSpPr txBox="1"/>
          <p:nvPr/>
        </p:nvSpPr>
        <p:spPr>
          <a:xfrm>
            <a:off x="4207943" y="5558715"/>
            <a:ext cx="2543454" cy="261610"/>
          </a:xfrm>
          <a:prstGeom prst="rect">
            <a:avLst/>
          </a:prstGeom>
          <a:noFill/>
        </p:spPr>
        <p:txBody>
          <a:bodyPr wrap="square" rtlCol="0">
            <a:spAutoFit/>
          </a:bodyPr>
          <a:lstStyle/>
          <a:p>
            <a:r>
              <a:rPr lang="en-AU" sz="1050" b="1" dirty="0">
                <a:solidFill>
                  <a:schemeClr val="bg1"/>
                </a:solidFill>
                <a:latin typeface="Arial Narrow" panose="020B0606020202030204" pitchFamily="34" charset="0"/>
              </a:rPr>
              <a:t>Ca</a:t>
            </a:r>
            <a:r>
              <a:rPr lang="en-AU" sz="1050" b="1" baseline="30000" dirty="0">
                <a:solidFill>
                  <a:schemeClr val="bg1"/>
                </a:solidFill>
                <a:latin typeface="Arial Narrow" panose="020B0606020202030204" pitchFamily="34" charset="0"/>
              </a:rPr>
              <a:t>2+   </a:t>
            </a:r>
            <a:r>
              <a:rPr lang="en-AU" sz="1050" b="1" dirty="0">
                <a:solidFill>
                  <a:schemeClr val="bg1"/>
                </a:solidFill>
                <a:latin typeface="Arial Narrow" panose="020B0606020202030204" pitchFamily="34" charset="0"/>
              </a:rPr>
              <a:t>+ CO</a:t>
            </a:r>
            <a:r>
              <a:rPr lang="en-AU" sz="800" b="1" dirty="0">
                <a:solidFill>
                  <a:schemeClr val="bg1"/>
                </a:solidFill>
                <a:latin typeface="Arial Narrow" panose="020B0606020202030204" pitchFamily="34" charset="0"/>
              </a:rPr>
              <a:t>3</a:t>
            </a:r>
            <a:r>
              <a:rPr lang="en-AU" sz="1050" b="1" baseline="30000" dirty="0">
                <a:solidFill>
                  <a:schemeClr val="bg1"/>
                </a:solidFill>
                <a:latin typeface="Arial Narrow" panose="020B0606020202030204" pitchFamily="34" charset="0"/>
              </a:rPr>
              <a:t>2-</a:t>
            </a:r>
            <a:r>
              <a:rPr lang="en-AU" sz="1050" b="1" dirty="0">
                <a:solidFill>
                  <a:schemeClr val="bg1"/>
                </a:solidFill>
                <a:latin typeface="Arial Narrow" panose="020B0606020202030204" pitchFamily="34" charset="0"/>
              </a:rPr>
              <a:t>  </a:t>
            </a:r>
            <a:r>
              <a:rPr lang="en-AU" sz="1050" b="1" dirty="0">
                <a:solidFill>
                  <a:schemeClr val="bg1"/>
                </a:solidFill>
                <a:latin typeface="Arial Narrow" panose="020B0606020202030204" pitchFamily="34" charset="0"/>
                <a:sym typeface="Wingdings" panose="05000000000000000000" pitchFamily="2" charset="2"/>
              </a:rPr>
              <a:t>  CaCO</a:t>
            </a:r>
            <a:r>
              <a:rPr lang="en-AU" sz="800" b="1" dirty="0">
                <a:solidFill>
                  <a:schemeClr val="bg1"/>
                </a:solidFill>
                <a:latin typeface="Arial Narrow" panose="020B0606020202030204" pitchFamily="34" charset="0"/>
                <a:sym typeface="Wingdings" panose="05000000000000000000" pitchFamily="2" charset="2"/>
              </a:rPr>
              <a:t>3</a:t>
            </a:r>
            <a:r>
              <a:rPr lang="en-AU" sz="1050" b="1" dirty="0">
                <a:solidFill>
                  <a:schemeClr val="bg1"/>
                </a:solidFill>
                <a:latin typeface="Arial Narrow" panose="020B0606020202030204" pitchFamily="34" charset="0"/>
                <a:sym typeface="Wingdings" panose="05000000000000000000" pitchFamily="2" charset="2"/>
              </a:rPr>
              <a:t>  </a:t>
            </a:r>
            <a:endParaRPr lang="en-AU" sz="1050" b="1" dirty="0">
              <a:solidFill>
                <a:schemeClr val="bg1"/>
              </a:solidFill>
              <a:latin typeface="Arial Narrow" panose="020B0606020202030204" pitchFamily="34" charset="0"/>
            </a:endParaRPr>
          </a:p>
        </p:txBody>
      </p:sp>
      <p:sp>
        <p:nvSpPr>
          <p:cNvPr id="105" name="Oval 104">
            <a:extLst>
              <a:ext uri="{FF2B5EF4-FFF2-40B4-BE49-F238E27FC236}">
                <a16:creationId xmlns:a16="http://schemas.microsoft.com/office/drawing/2014/main" id="{EFFF98F6-4687-41AC-B522-8EA5E413F5E8}"/>
              </a:ext>
            </a:extLst>
          </p:cNvPr>
          <p:cNvSpPr/>
          <p:nvPr/>
        </p:nvSpPr>
        <p:spPr>
          <a:xfrm>
            <a:off x="3587955" y="4639403"/>
            <a:ext cx="791884" cy="722464"/>
          </a:xfrm>
          <a:prstGeom prst="ellipse">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Oval 105">
            <a:extLst>
              <a:ext uri="{FF2B5EF4-FFF2-40B4-BE49-F238E27FC236}">
                <a16:creationId xmlns:a16="http://schemas.microsoft.com/office/drawing/2014/main" id="{3949F36D-00CF-48AE-A76C-AAF96D9D0B4C}"/>
              </a:ext>
            </a:extLst>
          </p:cNvPr>
          <p:cNvSpPr/>
          <p:nvPr/>
        </p:nvSpPr>
        <p:spPr>
          <a:xfrm>
            <a:off x="5576014" y="4817629"/>
            <a:ext cx="743057" cy="689745"/>
          </a:xfrm>
          <a:prstGeom prst="ellipse">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4DC19119-6447-4E20-8D1A-073364A3BB42}"/>
              </a:ext>
            </a:extLst>
          </p:cNvPr>
          <p:cNvSpPr/>
          <p:nvPr/>
        </p:nvSpPr>
        <p:spPr>
          <a:xfrm>
            <a:off x="514604" y="5912461"/>
            <a:ext cx="2906928" cy="3364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8" name="Rectangle 67">
            <a:extLst>
              <a:ext uri="{FF2B5EF4-FFF2-40B4-BE49-F238E27FC236}">
                <a16:creationId xmlns:a16="http://schemas.microsoft.com/office/drawing/2014/main" id="{6479BE2D-DF9B-4FE4-AFB5-A0E0FA2C449B}"/>
              </a:ext>
            </a:extLst>
          </p:cNvPr>
          <p:cNvSpPr/>
          <p:nvPr/>
        </p:nvSpPr>
        <p:spPr>
          <a:xfrm>
            <a:off x="3512720" y="5911492"/>
            <a:ext cx="2859627" cy="3364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73246833-345B-4680-998D-8F6EE20D7A4F}"/>
              </a:ext>
            </a:extLst>
          </p:cNvPr>
          <p:cNvSpPr txBox="1"/>
          <p:nvPr/>
        </p:nvSpPr>
        <p:spPr>
          <a:xfrm>
            <a:off x="522071" y="5925487"/>
            <a:ext cx="2823209"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Q. How many CO</a:t>
            </a:r>
            <a:r>
              <a:rPr lang="en-AU" sz="1000" b="1" dirty="0">
                <a:solidFill>
                  <a:schemeClr val="bg1"/>
                </a:solidFill>
                <a:latin typeface="Arial Narrow" panose="020B0606020202030204" pitchFamily="34" charset="0"/>
              </a:rPr>
              <a:t>3</a:t>
            </a:r>
            <a:r>
              <a:rPr lang="en-AU" sz="1200" b="1" baseline="30000" dirty="0">
                <a:solidFill>
                  <a:schemeClr val="bg1"/>
                </a:solidFill>
                <a:latin typeface="Arial Narrow" panose="020B0606020202030204" pitchFamily="34" charset="0"/>
              </a:rPr>
              <a:t>2-  </a:t>
            </a:r>
            <a:r>
              <a:rPr lang="en-AU" sz="1200" b="1" dirty="0">
                <a:solidFill>
                  <a:schemeClr val="bg1"/>
                </a:solidFill>
                <a:latin typeface="Arial Narrow" panose="020B0606020202030204" pitchFamily="34" charset="0"/>
              </a:rPr>
              <a:t>pictured above? Ans.</a:t>
            </a:r>
          </a:p>
        </p:txBody>
      </p:sp>
      <p:sp>
        <p:nvSpPr>
          <p:cNvPr id="70" name="TextBox 69">
            <a:extLst>
              <a:ext uri="{FF2B5EF4-FFF2-40B4-BE49-F238E27FC236}">
                <a16:creationId xmlns:a16="http://schemas.microsoft.com/office/drawing/2014/main" id="{2A906411-DEDF-468F-AD15-E889B2FB92C7}"/>
              </a:ext>
            </a:extLst>
          </p:cNvPr>
          <p:cNvSpPr txBox="1"/>
          <p:nvPr/>
        </p:nvSpPr>
        <p:spPr>
          <a:xfrm>
            <a:off x="3533556" y="5924480"/>
            <a:ext cx="2487731"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Q. How many CO</a:t>
            </a:r>
            <a:r>
              <a:rPr lang="en-AU" sz="1000" b="1" dirty="0">
                <a:solidFill>
                  <a:schemeClr val="bg1"/>
                </a:solidFill>
                <a:latin typeface="Arial Narrow" panose="020B0606020202030204" pitchFamily="34" charset="0"/>
              </a:rPr>
              <a:t>3</a:t>
            </a:r>
            <a:r>
              <a:rPr lang="en-AU" sz="1200" b="1" baseline="30000" dirty="0">
                <a:solidFill>
                  <a:schemeClr val="bg1"/>
                </a:solidFill>
                <a:latin typeface="Arial Narrow" panose="020B0606020202030204" pitchFamily="34" charset="0"/>
              </a:rPr>
              <a:t>2-  </a:t>
            </a:r>
            <a:r>
              <a:rPr lang="en-AU" sz="1200" b="1" dirty="0">
                <a:solidFill>
                  <a:schemeClr val="bg1"/>
                </a:solidFill>
                <a:latin typeface="Arial Narrow" panose="020B0606020202030204" pitchFamily="34" charset="0"/>
              </a:rPr>
              <a:t>left over?  Ans.</a:t>
            </a:r>
          </a:p>
        </p:txBody>
      </p:sp>
      <p:sp>
        <p:nvSpPr>
          <p:cNvPr id="6" name="Rectangle 5">
            <a:extLst>
              <a:ext uri="{FF2B5EF4-FFF2-40B4-BE49-F238E27FC236}">
                <a16:creationId xmlns:a16="http://schemas.microsoft.com/office/drawing/2014/main" id="{F24F1E08-51EF-49DF-AF15-22294C4657F6}"/>
              </a:ext>
            </a:extLst>
          </p:cNvPr>
          <p:cNvSpPr/>
          <p:nvPr/>
        </p:nvSpPr>
        <p:spPr>
          <a:xfrm>
            <a:off x="3120951" y="5963110"/>
            <a:ext cx="259872" cy="219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Rectangle 83">
            <a:extLst>
              <a:ext uri="{FF2B5EF4-FFF2-40B4-BE49-F238E27FC236}">
                <a16:creationId xmlns:a16="http://schemas.microsoft.com/office/drawing/2014/main" id="{E564B1CB-F840-4505-8122-EBD5604BC420}"/>
              </a:ext>
            </a:extLst>
          </p:cNvPr>
          <p:cNvSpPr/>
          <p:nvPr/>
        </p:nvSpPr>
        <p:spPr>
          <a:xfrm>
            <a:off x="6031333" y="5960315"/>
            <a:ext cx="287063" cy="219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3B2CF27D-ADAA-469F-9B17-DDD46484D558}"/>
              </a:ext>
            </a:extLst>
          </p:cNvPr>
          <p:cNvSpPr txBox="1"/>
          <p:nvPr/>
        </p:nvSpPr>
        <p:spPr>
          <a:xfrm>
            <a:off x="4476411" y="3666150"/>
            <a:ext cx="648072"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H+</a:t>
            </a:r>
          </a:p>
        </p:txBody>
      </p:sp>
      <p:sp>
        <p:nvSpPr>
          <p:cNvPr id="85" name="TextBox 84">
            <a:extLst>
              <a:ext uri="{FF2B5EF4-FFF2-40B4-BE49-F238E27FC236}">
                <a16:creationId xmlns:a16="http://schemas.microsoft.com/office/drawing/2014/main" id="{05EDD03C-01B2-46E3-AD62-523DE3107644}"/>
              </a:ext>
            </a:extLst>
          </p:cNvPr>
          <p:cNvSpPr txBox="1"/>
          <p:nvPr/>
        </p:nvSpPr>
        <p:spPr>
          <a:xfrm>
            <a:off x="5405284" y="4589002"/>
            <a:ext cx="648072"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H+</a:t>
            </a:r>
          </a:p>
        </p:txBody>
      </p:sp>
      <p:sp>
        <p:nvSpPr>
          <p:cNvPr id="87" name="TextBox 86">
            <a:extLst>
              <a:ext uri="{FF2B5EF4-FFF2-40B4-BE49-F238E27FC236}">
                <a16:creationId xmlns:a16="http://schemas.microsoft.com/office/drawing/2014/main" id="{62A55B94-5B09-4B5D-B259-B1039D3625B5}"/>
              </a:ext>
            </a:extLst>
          </p:cNvPr>
          <p:cNvSpPr txBox="1"/>
          <p:nvPr/>
        </p:nvSpPr>
        <p:spPr>
          <a:xfrm>
            <a:off x="3679745" y="4889129"/>
            <a:ext cx="780771"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HCO3-</a:t>
            </a:r>
          </a:p>
        </p:txBody>
      </p:sp>
      <p:sp>
        <p:nvSpPr>
          <p:cNvPr id="89" name="TextBox 88">
            <a:extLst>
              <a:ext uri="{FF2B5EF4-FFF2-40B4-BE49-F238E27FC236}">
                <a16:creationId xmlns:a16="http://schemas.microsoft.com/office/drawing/2014/main" id="{302CA814-5250-460B-A57C-A31FEE24ED60}"/>
              </a:ext>
            </a:extLst>
          </p:cNvPr>
          <p:cNvSpPr txBox="1"/>
          <p:nvPr/>
        </p:nvSpPr>
        <p:spPr>
          <a:xfrm>
            <a:off x="5630901" y="5016003"/>
            <a:ext cx="780771"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HCO3-</a:t>
            </a:r>
          </a:p>
        </p:txBody>
      </p:sp>
      <p:sp>
        <p:nvSpPr>
          <p:cNvPr id="96" name="TextBox 95">
            <a:extLst>
              <a:ext uri="{FF2B5EF4-FFF2-40B4-BE49-F238E27FC236}">
                <a16:creationId xmlns:a16="http://schemas.microsoft.com/office/drawing/2014/main" id="{B767E0A8-8F33-4B32-B3DB-67D72A893E6E}"/>
              </a:ext>
            </a:extLst>
          </p:cNvPr>
          <p:cNvSpPr txBox="1"/>
          <p:nvPr/>
        </p:nvSpPr>
        <p:spPr>
          <a:xfrm>
            <a:off x="3112432" y="5928832"/>
            <a:ext cx="648072"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3</a:t>
            </a:r>
          </a:p>
        </p:txBody>
      </p:sp>
      <p:sp>
        <p:nvSpPr>
          <p:cNvPr id="97" name="TextBox 96">
            <a:extLst>
              <a:ext uri="{FF2B5EF4-FFF2-40B4-BE49-F238E27FC236}">
                <a16:creationId xmlns:a16="http://schemas.microsoft.com/office/drawing/2014/main" id="{13F3B0F9-9C18-45F1-A13D-03A285984A01}"/>
              </a:ext>
            </a:extLst>
          </p:cNvPr>
          <p:cNvSpPr txBox="1"/>
          <p:nvPr/>
        </p:nvSpPr>
        <p:spPr>
          <a:xfrm>
            <a:off x="6066916" y="5937988"/>
            <a:ext cx="648072"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1</a:t>
            </a:r>
          </a:p>
        </p:txBody>
      </p:sp>
      <p:cxnSp>
        <p:nvCxnSpPr>
          <p:cNvPr id="29" name="Straight Connector 28">
            <a:extLst>
              <a:ext uri="{FF2B5EF4-FFF2-40B4-BE49-F238E27FC236}">
                <a16:creationId xmlns:a16="http://schemas.microsoft.com/office/drawing/2014/main" id="{13E64C68-D7E2-4D11-B847-4BAEFC7DF860}"/>
              </a:ext>
            </a:extLst>
          </p:cNvPr>
          <p:cNvCxnSpPr/>
          <p:nvPr/>
        </p:nvCxnSpPr>
        <p:spPr>
          <a:xfrm>
            <a:off x="3696686" y="3382885"/>
            <a:ext cx="596410" cy="65918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4CE0DE5-E8DF-45D3-B498-8B6FA9235944}"/>
              </a:ext>
            </a:extLst>
          </p:cNvPr>
          <p:cNvCxnSpPr>
            <a:cxnSpLocks/>
          </p:cNvCxnSpPr>
          <p:nvPr/>
        </p:nvCxnSpPr>
        <p:spPr>
          <a:xfrm flipH="1">
            <a:off x="3664950" y="3470840"/>
            <a:ext cx="699773" cy="52983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4D8D570-8568-4C40-B1CA-0536B625BE22}"/>
              </a:ext>
            </a:extLst>
          </p:cNvPr>
          <p:cNvCxnSpPr/>
          <p:nvPr/>
        </p:nvCxnSpPr>
        <p:spPr>
          <a:xfrm>
            <a:off x="4136294" y="4038518"/>
            <a:ext cx="596410" cy="65918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83DC50B-0B3A-4EFC-9C1C-AA0BEE6C5FB9}"/>
              </a:ext>
            </a:extLst>
          </p:cNvPr>
          <p:cNvCxnSpPr>
            <a:cxnSpLocks/>
          </p:cNvCxnSpPr>
          <p:nvPr/>
        </p:nvCxnSpPr>
        <p:spPr>
          <a:xfrm flipH="1">
            <a:off x="4104558" y="4126473"/>
            <a:ext cx="699773" cy="52983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92F9FBE-3ED3-4D11-8917-5E752C1717D2}"/>
              </a:ext>
            </a:extLst>
          </p:cNvPr>
          <p:cNvCxnSpPr>
            <a:cxnSpLocks/>
          </p:cNvCxnSpPr>
          <p:nvPr/>
        </p:nvCxnSpPr>
        <p:spPr>
          <a:xfrm>
            <a:off x="4519540" y="3615345"/>
            <a:ext cx="293791" cy="33663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E29DCCF-3D57-4C48-83B7-8ABB962DC861}"/>
              </a:ext>
            </a:extLst>
          </p:cNvPr>
          <p:cNvCxnSpPr>
            <a:cxnSpLocks/>
          </p:cNvCxnSpPr>
          <p:nvPr/>
        </p:nvCxnSpPr>
        <p:spPr>
          <a:xfrm flipH="1">
            <a:off x="4518000" y="3681774"/>
            <a:ext cx="295331" cy="24755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BEAA1AE-7855-46F0-997C-0073B2F4B0E8}"/>
              </a:ext>
            </a:extLst>
          </p:cNvPr>
          <p:cNvCxnSpPr>
            <a:cxnSpLocks/>
          </p:cNvCxnSpPr>
          <p:nvPr/>
        </p:nvCxnSpPr>
        <p:spPr>
          <a:xfrm>
            <a:off x="5427468" y="4560660"/>
            <a:ext cx="293791" cy="33663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BDB8055-5BD9-4299-B909-A1373C56EEA5}"/>
              </a:ext>
            </a:extLst>
          </p:cNvPr>
          <p:cNvCxnSpPr>
            <a:cxnSpLocks/>
          </p:cNvCxnSpPr>
          <p:nvPr/>
        </p:nvCxnSpPr>
        <p:spPr>
          <a:xfrm flipH="1">
            <a:off x="5425928" y="4627089"/>
            <a:ext cx="295331" cy="24755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FF423DEE-DED0-4D15-BD6E-8BE9D8199E60}"/>
              </a:ext>
            </a:extLst>
          </p:cNvPr>
          <p:cNvSpPr/>
          <p:nvPr/>
        </p:nvSpPr>
        <p:spPr>
          <a:xfrm>
            <a:off x="492569" y="2452589"/>
            <a:ext cx="5972164" cy="461665"/>
          </a:xfrm>
          <a:prstGeom prst="rect">
            <a:avLst/>
          </a:prstGeom>
        </p:spPr>
        <p:txBody>
          <a:bodyPr wrap="square">
            <a:spAutoFit/>
          </a:bodyPr>
          <a:lstStyle/>
          <a:p>
            <a:r>
              <a:rPr lang="en-AU" sz="1200" b="1" dirty="0">
                <a:solidFill>
                  <a:schemeClr val="bg1"/>
                </a:solidFill>
                <a:latin typeface="Arial Narrow" panose="020B0606020202030204" pitchFamily="34" charset="0"/>
              </a:rPr>
              <a:t>Activity: Write [H+] in the </a:t>
            </a:r>
            <a:r>
              <a:rPr lang="en-AU" sz="1200" b="1" i="1" dirty="0">
                <a:solidFill>
                  <a:schemeClr val="bg1"/>
                </a:solidFill>
                <a:latin typeface="Arial Narrow" panose="020B0606020202030204" pitchFamily="34" charset="0"/>
              </a:rPr>
              <a:t>small </a:t>
            </a:r>
            <a:r>
              <a:rPr lang="en-AU" sz="1200" b="1" dirty="0">
                <a:solidFill>
                  <a:schemeClr val="bg1"/>
                </a:solidFill>
                <a:latin typeface="Arial Narrow" panose="020B0606020202030204" pitchFamily="34" charset="0"/>
              </a:rPr>
              <a:t>circles below right to represent CO</a:t>
            </a:r>
            <a:r>
              <a:rPr lang="en-AU" sz="1000" b="1" dirty="0">
                <a:solidFill>
                  <a:schemeClr val="bg1"/>
                </a:solidFill>
                <a:latin typeface="Arial Narrow" panose="020B0606020202030204" pitchFamily="34" charset="0"/>
              </a:rPr>
              <a:t>2</a:t>
            </a:r>
            <a:r>
              <a:rPr lang="en-AU" sz="1200" b="1" dirty="0">
                <a:solidFill>
                  <a:schemeClr val="bg1"/>
                </a:solidFill>
                <a:latin typeface="Arial Narrow" panose="020B0606020202030204" pitchFamily="34" charset="0"/>
              </a:rPr>
              <a:t> being added to water. Cross out two [H+] and two [CO</a:t>
            </a:r>
            <a:r>
              <a:rPr lang="en-AU" sz="1000" b="1" dirty="0">
                <a:solidFill>
                  <a:schemeClr val="bg1"/>
                </a:solidFill>
                <a:latin typeface="Arial Narrow" panose="020B0606020202030204" pitchFamily="34" charset="0"/>
              </a:rPr>
              <a:t>3</a:t>
            </a:r>
            <a:r>
              <a:rPr lang="en-AU" sz="1200" b="1" baseline="30000" dirty="0">
                <a:solidFill>
                  <a:schemeClr val="bg1"/>
                </a:solidFill>
                <a:latin typeface="Arial Narrow" panose="020B0606020202030204" pitchFamily="34" charset="0"/>
              </a:rPr>
              <a:t>2-</a:t>
            </a:r>
            <a:r>
              <a:rPr lang="en-AU" sz="1200" b="1" dirty="0">
                <a:solidFill>
                  <a:schemeClr val="bg1"/>
                </a:solidFill>
                <a:latin typeface="Arial Narrow" panose="020B0606020202030204" pitchFamily="34" charset="0"/>
              </a:rPr>
              <a:t>]. Instead, write [HCO</a:t>
            </a:r>
            <a:r>
              <a:rPr lang="en-AU" sz="1000" b="1" dirty="0">
                <a:solidFill>
                  <a:schemeClr val="bg1"/>
                </a:solidFill>
                <a:latin typeface="Arial Narrow" panose="020B0606020202030204" pitchFamily="34" charset="0"/>
              </a:rPr>
              <a:t>3</a:t>
            </a:r>
            <a:r>
              <a:rPr lang="en-AU" sz="1400" b="1" baseline="30000" dirty="0">
                <a:solidFill>
                  <a:schemeClr val="bg1"/>
                </a:solidFill>
                <a:latin typeface="Arial Narrow" panose="020B0606020202030204" pitchFamily="34" charset="0"/>
              </a:rPr>
              <a:t>-</a:t>
            </a:r>
            <a:r>
              <a:rPr lang="en-AU" sz="1200" b="1" dirty="0">
                <a:solidFill>
                  <a:schemeClr val="bg1"/>
                </a:solidFill>
                <a:latin typeface="Arial Narrow" panose="020B0606020202030204" pitchFamily="34" charset="0"/>
              </a:rPr>
              <a:t>] in the 2 large empty circles provided below. </a:t>
            </a:r>
            <a:endParaRPr lang="en-AU" sz="500" b="1" dirty="0">
              <a:solidFill>
                <a:schemeClr val="bg1"/>
              </a:solidFill>
              <a:latin typeface="Arial Narrow" panose="020B0606020202030204" pitchFamily="34" charset="0"/>
            </a:endParaRPr>
          </a:p>
        </p:txBody>
      </p:sp>
      <p:sp>
        <p:nvSpPr>
          <p:cNvPr id="108" name="TextBox 107">
            <a:extLst>
              <a:ext uri="{FF2B5EF4-FFF2-40B4-BE49-F238E27FC236}">
                <a16:creationId xmlns:a16="http://schemas.microsoft.com/office/drawing/2014/main" id="{10EB1E6F-C2A8-4461-BC7E-E5E147B111E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90" name="Oval 89">
            <a:extLst>
              <a:ext uri="{FF2B5EF4-FFF2-40B4-BE49-F238E27FC236}">
                <a16:creationId xmlns:a16="http://schemas.microsoft.com/office/drawing/2014/main" id="{0DE47BAB-F9BF-412A-A766-E47D43845269}"/>
              </a:ext>
            </a:extLst>
          </p:cNvPr>
          <p:cNvSpPr/>
          <p:nvPr/>
        </p:nvSpPr>
        <p:spPr>
          <a:xfrm>
            <a:off x="5034915" y="682631"/>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9" name="TextBox 108">
            <a:extLst>
              <a:ext uri="{FF2B5EF4-FFF2-40B4-BE49-F238E27FC236}">
                <a16:creationId xmlns:a16="http://schemas.microsoft.com/office/drawing/2014/main" id="{C1552D1D-20C1-4171-94F1-968A57265DC0}"/>
              </a:ext>
            </a:extLst>
          </p:cNvPr>
          <p:cNvSpPr txBox="1"/>
          <p:nvPr/>
        </p:nvSpPr>
        <p:spPr>
          <a:xfrm>
            <a:off x="4951698" y="664826"/>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T113</a:t>
            </a:r>
          </a:p>
        </p:txBody>
      </p:sp>
    </p:spTree>
    <p:extLst>
      <p:ext uri="{BB962C8B-B14F-4D97-AF65-F5344CB8AC3E}">
        <p14:creationId xmlns:p14="http://schemas.microsoft.com/office/powerpoint/2010/main" val="2189932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88634" y="109171"/>
            <a:ext cx="4051243" cy="1015663"/>
          </a:xfrm>
          <a:prstGeom prst="rect">
            <a:avLst/>
          </a:prstGeom>
          <a:noFill/>
        </p:spPr>
        <p:txBody>
          <a:bodyPr wrap="square" rtlCol="0">
            <a:spAutoFit/>
          </a:bodyPr>
          <a:lstStyle/>
          <a:p>
            <a:r>
              <a:rPr lang="en-US" b="1" dirty="0">
                <a:latin typeface="Arial Narrow" pitchFamily="34" charset="0"/>
              </a:rPr>
              <a:t>Ooze Clues – </a:t>
            </a:r>
            <a:r>
              <a:rPr lang="en-AU" sz="1200" dirty="0">
                <a:latin typeface="Arial Narrow" panose="020B0606020202030204" pitchFamily="34" charset="0"/>
              </a:rPr>
              <a:t>Explain how the carbonate compensation depth (CCD) varies due to depth, location and oceanographic processes such as upwellings and coastal influences</a:t>
            </a:r>
          </a:p>
          <a:p>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17072" y="8803676"/>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104</a:t>
            </a:r>
            <a:endParaRPr lang="en-AU" sz="1100" dirty="0">
              <a:latin typeface="Arial Narrow" pitchFamily="34" charset="0"/>
            </a:endParaRPr>
          </a:p>
        </p:txBody>
      </p:sp>
      <p:sp>
        <p:nvSpPr>
          <p:cNvPr id="57" name="TextBox 36"/>
          <p:cNvSpPr txBox="1"/>
          <p:nvPr/>
        </p:nvSpPr>
        <p:spPr>
          <a:xfrm>
            <a:off x="403867" y="88091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452906" y="8798178"/>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27311" y="8803676"/>
            <a:ext cx="34719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Ocean Equilibria                        </a:t>
            </a:r>
            <a:endParaRPr lang="en-AU" sz="1100" b="1" dirty="0">
              <a:latin typeface="Arial Narrow" pitchFamily="34" charset="0"/>
            </a:endParaRPr>
          </a:p>
        </p:txBody>
      </p:sp>
      <p:sp>
        <p:nvSpPr>
          <p:cNvPr id="27" name="TextBox 26"/>
          <p:cNvSpPr txBox="1"/>
          <p:nvPr/>
        </p:nvSpPr>
        <p:spPr>
          <a:xfrm>
            <a:off x="402433" y="975453"/>
            <a:ext cx="3965989" cy="2369880"/>
          </a:xfrm>
          <a:prstGeom prst="rect">
            <a:avLst/>
          </a:prstGeom>
          <a:noFill/>
        </p:spPr>
        <p:txBody>
          <a:bodyPr wrap="square" rtlCol="0">
            <a:spAutoFit/>
          </a:bodyPr>
          <a:lstStyle/>
          <a:p>
            <a:pPr algn="just"/>
            <a:r>
              <a:rPr lang="en-AU" sz="1600" b="1" dirty="0">
                <a:latin typeface="Arial Narrow" panose="020B0606020202030204" pitchFamily="34" charset="0"/>
              </a:rPr>
              <a:t>It’s snowing!</a:t>
            </a:r>
          </a:p>
          <a:p>
            <a:r>
              <a:rPr lang="en-US" sz="1200" dirty="0">
                <a:latin typeface="Arial Narrow" panose="020B0606020202030204" pitchFamily="34" charset="0"/>
              </a:rPr>
              <a:t>Did you know it snows in the ocean? The snow is called ‘marine snow’. It is created when marine life dies (or defecates) to make particles that fall like ‘snow’ to the depths below. Particles made of CaCO</a:t>
            </a:r>
            <a:r>
              <a:rPr lang="en-US" sz="1000" dirty="0">
                <a:latin typeface="Arial Narrow" panose="020B0606020202030204" pitchFamily="34" charset="0"/>
              </a:rPr>
              <a:t>3</a:t>
            </a:r>
            <a:r>
              <a:rPr lang="en-US" sz="1200" dirty="0">
                <a:latin typeface="Arial Narrow" panose="020B0606020202030204" pitchFamily="34" charset="0"/>
              </a:rPr>
              <a:t> (i.e. dead </a:t>
            </a:r>
            <a:r>
              <a:rPr lang="en-US" sz="1200" dirty="0" err="1">
                <a:latin typeface="Arial Narrow" panose="020B0606020202030204" pitchFamily="34" charset="0"/>
              </a:rPr>
              <a:t>forams</a:t>
            </a:r>
            <a:r>
              <a:rPr lang="en-US" sz="1200" dirty="0">
                <a:latin typeface="Arial Narrow" panose="020B0606020202030204" pitchFamily="34" charset="0"/>
              </a:rPr>
              <a:t> and coccolithophores) that reach the seafloor, settle on the bottom as ‘</a:t>
            </a:r>
            <a:r>
              <a:rPr lang="en-US" sz="1200" b="1" dirty="0">
                <a:latin typeface="Arial Narrow" panose="020B0606020202030204" pitchFamily="34" charset="0"/>
              </a:rPr>
              <a:t>calcareous ooze</a:t>
            </a:r>
            <a:r>
              <a:rPr lang="en-US" sz="1200" dirty="0">
                <a:latin typeface="Arial Narrow" panose="020B0606020202030204" pitchFamily="34" charset="0"/>
              </a:rPr>
              <a:t>’. But only when the seafloor is above the carbonate compensation depth or </a:t>
            </a:r>
            <a:r>
              <a:rPr lang="en-US" sz="1200" b="1" dirty="0">
                <a:latin typeface="Arial Narrow" panose="020B0606020202030204" pitchFamily="34" charset="0"/>
              </a:rPr>
              <a:t>CCD</a:t>
            </a:r>
            <a:r>
              <a:rPr lang="en-US" sz="1200" dirty="0">
                <a:latin typeface="Arial Narrow" panose="020B0606020202030204" pitchFamily="34" charset="0"/>
              </a:rPr>
              <a:t>. </a:t>
            </a:r>
            <a:br>
              <a:rPr lang="en-US" sz="1200" dirty="0">
                <a:latin typeface="Arial Narrow" panose="020B0606020202030204" pitchFamily="34" charset="0"/>
              </a:rPr>
            </a:br>
            <a:r>
              <a:rPr lang="en-US" sz="1200" b="1" dirty="0">
                <a:latin typeface="Arial Narrow" panose="020B0606020202030204" pitchFamily="34" charset="0"/>
              </a:rPr>
              <a:t>Below the CCD they dissolve (faster than they accumulate). </a:t>
            </a:r>
          </a:p>
          <a:p>
            <a:r>
              <a:rPr lang="en-US" sz="1200" dirty="0">
                <a:latin typeface="Arial Narrow" panose="020B0606020202030204" pitchFamily="34" charset="0"/>
              </a:rPr>
              <a:t>The CCD can be compared to the snow line of a mountain front where the supply of snow is exactly balanced by melting (but, in </a:t>
            </a:r>
            <a:br>
              <a:rPr lang="en-US" sz="1200" dirty="0">
                <a:latin typeface="Arial Narrow" panose="020B0606020202030204" pitchFamily="34" charset="0"/>
              </a:rPr>
            </a:br>
            <a:r>
              <a:rPr lang="en-US" sz="1200" dirty="0">
                <a:latin typeface="Arial Narrow" panose="020B0606020202030204" pitchFamily="34" charset="0"/>
              </a:rPr>
              <a:t>this case, </a:t>
            </a:r>
            <a:r>
              <a:rPr lang="en-US" sz="1200" i="1" dirty="0">
                <a:latin typeface="Arial Narrow" panose="020B0606020202030204" pitchFamily="34" charset="0"/>
              </a:rPr>
              <a:t>dissolving</a:t>
            </a:r>
            <a:r>
              <a:rPr lang="en-US" sz="1200" dirty="0">
                <a:latin typeface="Arial Narrow" panose="020B0606020202030204" pitchFamily="34" charset="0"/>
              </a:rPr>
              <a:t>) leaving only the elevations above the CCD </a:t>
            </a:r>
            <a:br>
              <a:rPr lang="en-US" sz="1200" dirty="0">
                <a:latin typeface="Arial Narrow" panose="020B0606020202030204" pitchFamily="34" charset="0"/>
              </a:rPr>
            </a:br>
            <a:r>
              <a:rPr lang="en-US" sz="1200" dirty="0">
                <a:latin typeface="Arial Narrow" panose="020B0606020202030204" pitchFamily="34" charset="0"/>
              </a:rPr>
              <a:t>(i.e. tops of seamounts and mid-ocean ridges) draped in snow. </a:t>
            </a:r>
          </a:p>
        </p:txBody>
      </p:sp>
      <p:sp>
        <p:nvSpPr>
          <p:cNvPr id="73" name="Rectangle 72">
            <a:extLst>
              <a:ext uri="{FF2B5EF4-FFF2-40B4-BE49-F238E27FC236}">
                <a16:creationId xmlns:a16="http://schemas.microsoft.com/office/drawing/2014/main" id="{A8705246-F7A4-4C9A-A1D2-E88ED0F1761D}"/>
              </a:ext>
            </a:extLst>
          </p:cNvPr>
          <p:cNvSpPr/>
          <p:nvPr/>
        </p:nvSpPr>
        <p:spPr>
          <a:xfrm>
            <a:off x="483533" y="3315341"/>
            <a:ext cx="5860437" cy="32338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Does calcareous ooze exist below the CCD (i.e. below the dotted line in Figure 1)? Ans. </a:t>
            </a:r>
          </a:p>
        </p:txBody>
      </p:sp>
      <p:sp>
        <p:nvSpPr>
          <p:cNvPr id="74" name="Rectangle 73">
            <a:extLst>
              <a:ext uri="{FF2B5EF4-FFF2-40B4-BE49-F238E27FC236}">
                <a16:creationId xmlns:a16="http://schemas.microsoft.com/office/drawing/2014/main" id="{74243345-6AEF-4CF5-A1CC-6C21CFEDCD26}"/>
              </a:ext>
            </a:extLst>
          </p:cNvPr>
          <p:cNvSpPr/>
          <p:nvPr/>
        </p:nvSpPr>
        <p:spPr>
          <a:xfrm>
            <a:off x="5954226" y="3342525"/>
            <a:ext cx="339371" cy="24678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ectangle 74">
            <a:extLst>
              <a:ext uri="{FF2B5EF4-FFF2-40B4-BE49-F238E27FC236}">
                <a16:creationId xmlns:a16="http://schemas.microsoft.com/office/drawing/2014/main" id="{7CC4983E-0686-40B1-9EBC-29846F55AEA9}"/>
              </a:ext>
            </a:extLst>
          </p:cNvPr>
          <p:cNvSpPr/>
          <p:nvPr/>
        </p:nvSpPr>
        <p:spPr>
          <a:xfrm>
            <a:off x="5904448" y="3341863"/>
            <a:ext cx="519691" cy="276999"/>
          </a:xfrm>
          <a:prstGeom prst="rect">
            <a:avLst/>
          </a:prstGeom>
        </p:spPr>
        <p:txBody>
          <a:bodyPr wrap="square">
            <a:spAutoFit/>
          </a:bodyPr>
          <a:lstStyle/>
          <a:p>
            <a:r>
              <a:rPr lang="en-AU" sz="1200" dirty="0">
                <a:solidFill>
                  <a:schemeClr val="tx1">
                    <a:lumMod val="65000"/>
                    <a:lumOff val="35000"/>
                  </a:schemeClr>
                </a:solidFill>
                <a:latin typeface="Comic Sans MS" panose="030F0702030302020204" pitchFamily="66" charset="0"/>
              </a:rPr>
              <a:t>No </a:t>
            </a:r>
          </a:p>
        </p:txBody>
      </p:sp>
      <p:sp>
        <p:nvSpPr>
          <p:cNvPr id="93" name="Rectangle 92">
            <a:extLst>
              <a:ext uri="{FF2B5EF4-FFF2-40B4-BE49-F238E27FC236}">
                <a16:creationId xmlns:a16="http://schemas.microsoft.com/office/drawing/2014/main" id="{594386A7-9859-4958-9A3D-6D931DD8654D}"/>
              </a:ext>
            </a:extLst>
          </p:cNvPr>
          <p:cNvSpPr/>
          <p:nvPr/>
        </p:nvSpPr>
        <p:spPr>
          <a:xfrm>
            <a:off x="409605" y="8566675"/>
            <a:ext cx="6071586" cy="261610"/>
          </a:xfrm>
          <a:prstGeom prst="rect">
            <a:avLst/>
          </a:prstGeom>
        </p:spPr>
        <p:txBody>
          <a:bodyPr wrap="square">
            <a:spAutoFit/>
          </a:bodyPr>
          <a:lstStyle/>
          <a:p>
            <a:r>
              <a:rPr lang="en-US" sz="550" dirty="0">
                <a:latin typeface="Arial Narrow" panose="020B0606020202030204" pitchFamily="34" charset="0"/>
              </a:rPr>
              <a:t>*But only if the water below, through which it must fall, is not too rich in CO</a:t>
            </a:r>
            <a:r>
              <a:rPr lang="en-US" sz="400" dirty="0">
                <a:latin typeface="Arial Narrow" panose="020B0606020202030204" pitchFamily="34" charset="0"/>
              </a:rPr>
              <a:t>2</a:t>
            </a:r>
            <a:r>
              <a:rPr lang="en-US" sz="550" dirty="0">
                <a:latin typeface="Arial Narrow" panose="020B0606020202030204" pitchFamily="34" charset="0"/>
              </a:rPr>
              <a:t> from being too cold (e.g. polar regions) or from prolonged, high decomposer activity.</a:t>
            </a:r>
            <a:endParaRPr lang="en-AU" sz="550" baseline="30000" dirty="0">
              <a:latin typeface="Arial Narrow" panose="020B0606020202030204" pitchFamily="34" charset="0"/>
            </a:endParaRPr>
          </a:p>
          <a:p>
            <a:r>
              <a:rPr lang="en-AU" sz="550" baseline="30000" dirty="0">
                <a:latin typeface="Arial Narrow" panose="020B0606020202030204" pitchFamily="34" charset="0"/>
              </a:rPr>
              <a:t>[1] </a:t>
            </a:r>
            <a:r>
              <a:rPr lang="en-AU" sz="550" dirty="0">
                <a:latin typeface="Arial Narrow" panose="020B0606020202030204" pitchFamily="34" charset="0"/>
              </a:rPr>
              <a:t>Adapted from: Samford University (n.d.). </a:t>
            </a:r>
            <a:r>
              <a:rPr lang="en-AU" sz="550" i="1" dirty="0">
                <a:latin typeface="Arial Narrow" panose="020B0606020202030204" pitchFamily="34" charset="0"/>
              </a:rPr>
              <a:t>Lecture 10 – Acids and Bases: Ocean Carbonate System</a:t>
            </a:r>
            <a:r>
              <a:rPr lang="en-AU" sz="550" dirty="0">
                <a:latin typeface="Arial Narrow" panose="020B0606020202030204" pitchFamily="34" charset="0"/>
              </a:rPr>
              <a:t>. Accessed 13.04.2019 from: http://ocean.stanford.edu/courses/bomc/chem/lecture_10.pdf</a:t>
            </a:r>
          </a:p>
        </p:txBody>
      </p:sp>
      <p:sp>
        <p:nvSpPr>
          <p:cNvPr id="44" name="Rectangle 43">
            <a:extLst>
              <a:ext uri="{FF2B5EF4-FFF2-40B4-BE49-F238E27FC236}">
                <a16:creationId xmlns:a16="http://schemas.microsoft.com/office/drawing/2014/main" id="{A03D2DDE-4504-4223-B7D6-510A22E7AB96}"/>
              </a:ext>
            </a:extLst>
          </p:cNvPr>
          <p:cNvSpPr/>
          <p:nvPr/>
        </p:nvSpPr>
        <p:spPr>
          <a:xfrm>
            <a:off x="479839" y="4390813"/>
            <a:ext cx="5860437" cy="69966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Tick the factors listed below that</a:t>
            </a:r>
            <a:r>
              <a:rPr lang="en-AU" sz="1200" b="1" i="1" dirty="0">
                <a:solidFill>
                  <a:schemeClr val="tx1"/>
                </a:solidFill>
                <a:latin typeface="Arial Narrow" panose="020B0606020202030204" pitchFamily="34" charset="0"/>
              </a:rPr>
              <a:t> increase </a:t>
            </a:r>
            <a:r>
              <a:rPr lang="en-AU" sz="1200" b="1" dirty="0">
                <a:solidFill>
                  <a:schemeClr val="tx1"/>
                </a:solidFill>
                <a:latin typeface="Arial Narrow" panose="020B0606020202030204" pitchFamily="34" charset="0"/>
              </a:rPr>
              <a:t>the solubility of gasses, such as CO</a:t>
            </a:r>
            <a:r>
              <a:rPr lang="en-AU" sz="1000" b="1" dirty="0">
                <a:solidFill>
                  <a:schemeClr val="tx1"/>
                </a:solidFill>
                <a:latin typeface="Arial Narrow" panose="020B0606020202030204" pitchFamily="34" charset="0"/>
              </a:rPr>
              <a:t>2</a:t>
            </a:r>
            <a:endParaRPr lang="en-AU" sz="1200" b="1" dirty="0">
              <a:solidFill>
                <a:schemeClr val="tx1"/>
              </a:solidFill>
              <a:latin typeface="Arial Narrow" panose="020B0606020202030204" pitchFamily="34" charset="0"/>
            </a:endParaRPr>
          </a:p>
        </p:txBody>
      </p:sp>
      <p:sp>
        <p:nvSpPr>
          <p:cNvPr id="45" name="Rectangle 44">
            <a:extLst>
              <a:ext uri="{FF2B5EF4-FFF2-40B4-BE49-F238E27FC236}">
                <a16:creationId xmlns:a16="http://schemas.microsoft.com/office/drawing/2014/main" id="{C25BA5CB-02E4-4639-ACFF-386291E552E5}"/>
              </a:ext>
            </a:extLst>
          </p:cNvPr>
          <p:cNvSpPr/>
          <p:nvPr/>
        </p:nvSpPr>
        <p:spPr>
          <a:xfrm>
            <a:off x="590166" y="4685216"/>
            <a:ext cx="316486" cy="18788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C1E353CB-F234-47E4-AE6C-9883F9A0795E}"/>
              </a:ext>
            </a:extLst>
          </p:cNvPr>
          <p:cNvSpPr txBox="1"/>
          <p:nvPr/>
        </p:nvSpPr>
        <p:spPr>
          <a:xfrm>
            <a:off x="933100" y="4628811"/>
            <a:ext cx="3610745" cy="461665"/>
          </a:xfrm>
          <a:prstGeom prst="rect">
            <a:avLst/>
          </a:prstGeom>
          <a:noFill/>
        </p:spPr>
        <p:txBody>
          <a:bodyPr wrap="square" rtlCol="0">
            <a:spAutoFit/>
          </a:bodyPr>
          <a:lstStyle/>
          <a:p>
            <a:r>
              <a:rPr lang="en-AU" sz="1200" b="1" dirty="0">
                <a:latin typeface="Arial Narrow" panose="020B0606020202030204" pitchFamily="34" charset="0"/>
              </a:rPr>
              <a:t>A decrease in temperature </a:t>
            </a:r>
          </a:p>
          <a:p>
            <a:r>
              <a:rPr lang="en-AU" sz="1200" dirty="0">
                <a:latin typeface="Arial Narrow" panose="020B0606020202030204" pitchFamily="34" charset="0"/>
              </a:rPr>
              <a:t>(e.g. cold water) </a:t>
            </a:r>
          </a:p>
        </p:txBody>
      </p:sp>
      <p:sp>
        <p:nvSpPr>
          <p:cNvPr id="52" name="Rectangle 51">
            <a:extLst>
              <a:ext uri="{FF2B5EF4-FFF2-40B4-BE49-F238E27FC236}">
                <a16:creationId xmlns:a16="http://schemas.microsoft.com/office/drawing/2014/main" id="{7B61E936-3553-4D79-8856-BEC6C38A97AC}"/>
              </a:ext>
            </a:extLst>
          </p:cNvPr>
          <p:cNvSpPr/>
          <p:nvPr/>
        </p:nvSpPr>
        <p:spPr>
          <a:xfrm>
            <a:off x="3367350" y="4685822"/>
            <a:ext cx="316486" cy="18788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TextBox 57">
            <a:extLst>
              <a:ext uri="{FF2B5EF4-FFF2-40B4-BE49-F238E27FC236}">
                <a16:creationId xmlns:a16="http://schemas.microsoft.com/office/drawing/2014/main" id="{C727624A-9F9A-4833-9378-8FD02A78AE94}"/>
              </a:ext>
            </a:extLst>
          </p:cNvPr>
          <p:cNvSpPr txBox="1"/>
          <p:nvPr/>
        </p:nvSpPr>
        <p:spPr>
          <a:xfrm>
            <a:off x="3703575" y="4616064"/>
            <a:ext cx="2726628" cy="461665"/>
          </a:xfrm>
          <a:prstGeom prst="rect">
            <a:avLst/>
          </a:prstGeom>
          <a:noFill/>
        </p:spPr>
        <p:txBody>
          <a:bodyPr wrap="square" rtlCol="0">
            <a:spAutoFit/>
          </a:bodyPr>
          <a:lstStyle/>
          <a:p>
            <a:r>
              <a:rPr lang="en-AU" sz="1200" b="1" dirty="0">
                <a:latin typeface="Arial Narrow" panose="020B0606020202030204" pitchFamily="34" charset="0"/>
              </a:rPr>
              <a:t>An increase in (hydrostatic) pressure </a:t>
            </a:r>
          </a:p>
          <a:p>
            <a:r>
              <a:rPr lang="en-AU" sz="1200" dirty="0">
                <a:latin typeface="Arial Narrow" panose="020B0606020202030204" pitchFamily="34" charset="0"/>
              </a:rPr>
              <a:t>(e.g. deep water) </a:t>
            </a:r>
          </a:p>
        </p:txBody>
      </p:sp>
      <p:sp>
        <p:nvSpPr>
          <p:cNvPr id="5" name="TextBox 4">
            <a:extLst>
              <a:ext uri="{FF2B5EF4-FFF2-40B4-BE49-F238E27FC236}">
                <a16:creationId xmlns:a16="http://schemas.microsoft.com/office/drawing/2014/main" id="{CD84328D-D125-435D-B4F8-E202693F1150}"/>
              </a:ext>
            </a:extLst>
          </p:cNvPr>
          <p:cNvSpPr txBox="1"/>
          <p:nvPr/>
        </p:nvSpPr>
        <p:spPr>
          <a:xfrm>
            <a:off x="578988" y="4614893"/>
            <a:ext cx="720080"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tx1">
                    <a:lumMod val="65000"/>
                    <a:lumOff val="35000"/>
                  </a:schemeClr>
                </a:solidFill>
              </a:rPr>
              <a:t> </a:t>
            </a:r>
          </a:p>
        </p:txBody>
      </p:sp>
      <p:sp>
        <p:nvSpPr>
          <p:cNvPr id="63" name="TextBox 62">
            <a:extLst>
              <a:ext uri="{FF2B5EF4-FFF2-40B4-BE49-F238E27FC236}">
                <a16:creationId xmlns:a16="http://schemas.microsoft.com/office/drawing/2014/main" id="{959FBA06-ABA4-47FC-B391-A8912BB380D8}"/>
              </a:ext>
            </a:extLst>
          </p:cNvPr>
          <p:cNvSpPr txBox="1"/>
          <p:nvPr/>
        </p:nvSpPr>
        <p:spPr>
          <a:xfrm>
            <a:off x="3343535" y="4620504"/>
            <a:ext cx="720080"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tx1">
                    <a:lumMod val="65000"/>
                    <a:lumOff val="35000"/>
                  </a:schemeClr>
                </a:solidFill>
              </a:rPr>
              <a:t> </a:t>
            </a:r>
          </a:p>
        </p:txBody>
      </p:sp>
      <p:sp>
        <p:nvSpPr>
          <p:cNvPr id="6" name="Rectangle 5">
            <a:extLst>
              <a:ext uri="{FF2B5EF4-FFF2-40B4-BE49-F238E27FC236}">
                <a16:creationId xmlns:a16="http://schemas.microsoft.com/office/drawing/2014/main" id="{CD6E58A8-33DF-4237-BF48-C5A73E6CDE8A}"/>
              </a:ext>
            </a:extLst>
          </p:cNvPr>
          <p:cNvSpPr/>
          <p:nvPr/>
        </p:nvSpPr>
        <p:spPr>
          <a:xfrm>
            <a:off x="394357" y="3688434"/>
            <a:ext cx="6152976" cy="707886"/>
          </a:xfrm>
          <a:prstGeom prst="rect">
            <a:avLst/>
          </a:prstGeom>
        </p:spPr>
        <p:txBody>
          <a:bodyPr wrap="square">
            <a:spAutoFit/>
          </a:bodyPr>
          <a:lstStyle/>
          <a:p>
            <a:r>
              <a:rPr lang="en-AU" sz="1600" b="1" dirty="0">
                <a:latin typeface="Arial Narrow" panose="020B0606020202030204" pitchFamily="34" charset="0"/>
              </a:rPr>
              <a:t>Cold and Under Pressure</a:t>
            </a:r>
          </a:p>
          <a:p>
            <a:r>
              <a:rPr lang="en-AU" sz="1200" dirty="0">
                <a:latin typeface="Arial Narrow" panose="020B0606020202030204" pitchFamily="34" charset="0"/>
              </a:rPr>
              <a:t>The CCD is often deep. Deep water is cold water. Deep water is also under a lot of (hydrostatic) pressure. Therefore, it holds a lot of carbon dioxide. Lots of carbon dioxide makes calcium carbonate dissolve. </a:t>
            </a:r>
            <a:endParaRPr lang="en-AU" sz="1200" dirty="0"/>
          </a:p>
        </p:txBody>
      </p:sp>
      <p:sp>
        <p:nvSpPr>
          <p:cNvPr id="78" name="Rectangle 77">
            <a:extLst>
              <a:ext uri="{FF2B5EF4-FFF2-40B4-BE49-F238E27FC236}">
                <a16:creationId xmlns:a16="http://schemas.microsoft.com/office/drawing/2014/main" id="{5E6B5EF0-8512-4A6B-A957-B5DE9E40F1CC}"/>
              </a:ext>
            </a:extLst>
          </p:cNvPr>
          <p:cNvSpPr/>
          <p:nvPr/>
        </p:nvSpPr>
        <p:spPr>
          <a:xfrm>
            <a:off x="487582" y="5168142"/>
            <a:ext cx="5860437" cy="94103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3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As CO</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 increases, pH </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(circle correct answer)                                         </a:t>
            </a:r>
          </a:p>
        </p:txBody>
      </p:sp>
      <p:pic>
        <p:nvPicPr>
          <p:cNvPr id="64" name="Picture 63">
            <a:extLst>
              <a:ext uri="{FF2B5EF4-FFF2-40B4-BE49-F238E27FC236}">
                <a16:creationId xmlns:a16="http://schemas.microsoft.com/office/drawing/2014/main" id="{089A8694-911B-4D70-8FF4-A32E0AB0A6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043" t="12434" r="4604" b="13302"/>
          <a:stretch/>
        </p:blipFill>
        <p:spPr>
          <a:xfrm>
            <a:off x="2518635" y="5377141"/>
            <a:ext cx="3783599" cy="677632"/>
          </a:xfrm>
          <a:prstGeom prst="rect">
            <a:avLst/>
          </a:prstGeom>
        </p:spPr>
      </p:pic>
      <p:sp>
        <p:nvSpPr>
          <p:cNvPr id="82" name="Rectangle 81">
            <a:extLst>
              <a:ext uri="{FF2B5EF4-FFF2-40B4-BE49-F238E27FC236}">
                <a16:creationId xmlns:a16="http://schemas.microsoft.com/office/drawing/2014/main" id="{407797CF-6D38-4291-AC6B-07F2AFA0EBC4}"/>
              </a:ext>
            </a:extLst>
          </p:cNvPr>
          <p:cNvSpPr/>
          <p:nvPr/>
        </p:nvSpPr>
        <p:spPr>
          <a:xfrm>
            <a:off x="731549" y="5508349"/>
            <a:ext cx="1401975" cy="24511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TextBox 64">
            <a:extLst>
              <a:ext uri="{FF2B5EF4-FFF2-40B4-BE49-F238E27FC236}">
                <a16:creationId xmlns:a16="http://schemas.microsoft.com/office/drawing/2014/main" id="{56D02AE6-FCE0-4762-87D2-F2E75FB25959}"/>
              </a:ext>
            </a:extLst>
          </p:cNvPr>
          <p:cNvSpPr txBox="1"/>
          <p:nvPr/>
        </p:nvSpPr>
        <p:spPr>
          <a:xfrm>
            <a:off x="689184" y="5472490"/>
            <a:ext cx="1613732" cy="276999"/>
          </a:xfrm>
          <a:prstGeom prst="rect">
            <a:avLst/>
          </a:prstGeom>
          <a:noFill/>
        </p:spPr>
        <p:txBody>
          <a:bodyPr wrap="square" rtlCol="0">
            <a:spAutoFit/>
          </a:bodyPr>
          <a:lstStyle/>
          <a:p>
            <a:r>
              <a:rPr lang="en-AU" sz="1200" dirty="0">
                <a:latin typeface="Arial Narrow" panose="020B0606020202030204" pitchFamily="34" charset="0"/>
              </a:rPr>
              <a:t>[increases] [decreases]</a:t>
            </a:r>
          </a:p>
        </p:txBody>
      </p:sp>
      <p:sp>
        <p:nvSpPr>
          <p:cNvPr id="69" name="Oval 68">
            <a:extLst>
              <a:ext uri="{FF2B5EF4-FFF2-40B4-BE49-F238E27FC236}">
                <a16:creationId xmlns:a16="http://schemas.microsoft.com/office/drawing/2014/main" id="{38EFE17F-D422-46B3-97C0-5E8F71BDD490}"/>
              </a:ext>
            </a:extLst>
          </p:cNvPr>
          <p:cNvSpPr/>
          <p:nvPr/>
        </p:nvSpPr>
        <p:spPr>
          <a:xfrm>
            <a:off x="1311536" y="5520319"/>
            <a:ext cx="847510" cy="233141"/>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Rectangle 107">
            <a:extLst>
              <a:ext uri="{FF2B5EF4-FFF2-40B4-BE49-F238E27FC236}">
                <a16:creationId xmlns:a16="http://schemas.microsoft.com/office/drawing/2014/main" id="{6EC5818F-E5DB-4F15-8DD1-BC4A5FD7A1EE}"/>
              </a:ext>
            </a:extLst>
          </p:cNvPr>
          <p:cNvSpPr/>
          <p:nvPr/>
        </p:nvSpPr>
        <p:spPr>
          <a:xfrm>
            <a:off x="6418806" y="2245530"/>
            <a:ext cx="120791" cy="1368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6" name="Straight Connector 115">
            <a:extLst>
              <a:ext uri="{FF2B5EF4-FFF2-40B4-BE49-F238E27FC236}">
                <a16:creationId xmlns:a16="http://schemas.microsoft.com/office/drawing/2014/main" id="{C076C0F9-3D2F-4B8F-A49D-C9DFFF4D7322}"/>
              </a:ext>
            </a:extLst>
          </p:cNvPr>
          <p:cNvCxnSpPr/>
          <p:nvPr/>
        </p:nvCxnSpPr>
        <p:spPr>
          <a:xfrm flipH="1">
            <a:off x="480486" y="3699803"/>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14B4A8D-1A0D-45C2-9116-8B79E108AF29}"/>
              </a:ext>
            </a:extLst>
          </p:cNvPr>
          <p:cNvCxnSpPr/>
          <p:nvPr/>
        </p:nvCxnSpPr>
        <p:spPr>
          <a:xfrm flipH="1">
            <a:off x="466646" y="616049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20F2997E-565B-4EFF-8AFC-F15D4CB0D0BF}"/>
              </a:ext>
            </a:extLst>
          </p:cNvPr>
          <p:cNvSpPr/>
          <p:nvPr/>
        </p:nvSpPr>
        <p:spPr>
          <a:xfrm>
            <a:off x="370292" y="6163454"/>
            <a:ext cx="6048514" cy="1446550"/>
          </a:xfrm>
          <a:prstGeom prst="rect">
            <a:avLst/>
          </a:prstGeom>
        </p:spPr>
        <p:txBody>
          <a:bodyPr wrap="square">
            <a:spAutoFit/>
          </a:bodyPr>
          <a:lstStyle/>
          <a:p>
            <a:r>
              <a:rPr lang="en-AU" sz="1600" b="1" dirty="0">
                <a:latin typeface="Arial Narrow" panose="020B0606020202030204" pitchFamily="34" charset="0"/>
              </a:rPr>
              <a:t>The snow line</a:t>
            </a:r>
          </a:p>
          <a:p>
            <a:r>
              <a:rPr lang="en-AU" sz="1200" dirty="0">
                <a:latin typeface="Arial Narrow" panose="020B0606020202030204" pitchFamily="34" charset="0"/>
              </a:rPr>
              <a:t>The snow line, or CCD, is</a:t>
            </a:r>
            <a:r>
              <a:rPr lang="en-AU" sz="1200" i="1" dirty="0">
                <a:latin typeface="Arial Narrow" panose="020B0606020202030204" pitchFamily="34" charset="0"/>
              </a:rPr>
              <a:t> NOT </a:t>
            </a:r>
            <a:r>
              <a:rPr lang="en-AU" sz="1200" dirty="0">
                <a:latin typeface="Arial Narrow" panose="020B0606020202030204" pitchFamily="34" charset="0"/>
              </a:rPr>
              <a:t>the same depth all around the globe. The depth of the CCD is determined by the rate of dissolution versus the rate of accumulation. </a:t>
            </a:r>
            <a:r>
              <a:rPr lang="en-AU" sz="1200" b="1" dirty="0">
                <a:latin typeface="Arial Narrow" panose="020B0606020202030204" pitchFamily="34" charset="0"/>
              </a:rPr>
              <a:t>The rate of dissolution </a:t>
            </a:r>
            <a:r>
              <a:rPr lang="en-AU" sz="1200" dirty="0">
                <a:latin typeface="Arial Narrow" panose="020B0606020202030204" pitchFamily="34" charset="0"/>
              </a:rPr>
              <a:t>depends on the CO</a:t>
            </a:r>
            <a:r>
              <a:rPr lang="en-AU" sz="1000" dirty="0">
                <a:latin typeface="Arial Narrow" panose="020B0606020202030204" pitchFamily="34" charset="0"/>
              </a:rPr>
              <a:t>2</a:t>
            </a:r>
            <a:r>
              <a:rPr lang="en-AU" sz="1200" dirty="0">
                <a:latin typeface="Arial Narrow" panose="020B0606020202030204" pitchFamily="34" charset="0"/>
              </a:rPr>
              <a:t> content of the water. The higher the CO</a:t>
            </a:r>
            <a:r>
              <a:rPr lang="en-AU" sz="1000" dirty="0">
                <a:latin typeface="Arial Narrow" panose="020B0606020202030204" pitchFamily="34" charset="0"/>
              </a:rPr>
              <a:t>2</a:t>
            </a:r>
            <a:r>
              <a:rPr lang="en-AU" sz="1200" dirty="0">
                <a:latin typeface="Arial Narrow" panose="020B0606020202030204" pitchFamily="34" charset="0"/>
              </a:rPr>
              <a:t> content, the shallower the CCD. For example, the CCD is shallower in the Pacific Ocean than in the Atlantic Ocean because the CO</a:t>
            </a:r>
            <a:r>
              <a:rPr lang="en-AU" sz="1000" dirty="0">
                <a:latin typeface="Arial Narrow" panose="020B0606020202030204" pitchFamily="34" charset="0"/>
              </a:rPr>
              <a:t>2</a:t>
            </a:r>
            <a:r>
              <a:rPr lang="en-AU" sz="1200" dirty="0">
                <a:latin typeface="Arial Narrow" panose="020B0606020202030204" pitchFamily="34" charset="0"/>
              </a:rPr>
              <a:t> content in North Pacific Deep Water is higher than the CO</a:t>
            </a:r>
            <a:r>
              <a:rPr lang="en-AU" sz="1000" dirty="0">
                <a:latin typeface="Arial Narrow" panose="020B0606020202030204" pitchFamily="34" charset="0"/>
              </a:rPr>
              <a:t>2</a:t>
            </a:r>
            <a:r>
              <a:rPr lang="en-AU" sz="1200" dirty="0">
                <a:latin typeface="Arial Narrow" panose="020B0606020202030204" pitchFamily="34" charset="0"/>
              </a:rPr>
              <a:t> content in North Atlantic Deep Water (Table 1). </a:t>
            </a:r>
            <a:r>
              <a:rPr lang="en-AU" sz="1200" b="1" dirty="0">
                <a:latin typeface="Arial Narrow" panose="020B0606020202030204" pitchFamily="34" charset="0"/>
              </a:rPr>
              <a:t>The rate of accumulation </a:t>
            </a:r>
            <a:r>
              <a:rPr lang="en-AU" sz="1200" dirty="0">
                <a:latin typeface="Arial Narrow" panose="020B0606020202030204" pitchFamily="34" charset="0"/>
              </a:rPr>
              <a:t>depends on how much marine snow is falling. The heavier the snow fall, the deeper the </a:t>
            </a:r>
            <a:r>
              <a:rPr lang="en-US" sz="1200" dirty="0">
                <a:latin typeface="Arial Narrow" panose="020B0606020202030204" pitchFamily="34" charset="0"/>
              </a:rPr>
              <a:t>CCD*.</a:t>
            </a:r>
            <a:endParaRPr lang="en-AU" sz="1200" dirty="0"/>
          </a:p>
        </p:txBody>
      </p:sp>
      <p:sp>
        <p:nvSpPr>
          <p:cNvPr id="7" name="TextBox 6">
            <a:extLst>
              <a:ext uri="{FF2B5EF4-FFF2-40B4-BE49-F238E27FC236}">
                <a16:creationId xmlns:a16="http://schemas.microsoft.com/office/drawing/2014/main" id="{E44135CE-C650-48B7-8008-0AD646934C5A}"/>
              </a:ext>
            </a:extLst>
          </p:cNvPr>
          <p:cNvSpPr txBox="1"/>
          <p:nvPr/>
        </p:nvSpPr>
        <p:spPr>
          <a:xfrm>
            <a:off x="2427576" y="5158930"/>
            <a:ext cx="4100520" cy="261610"/>
          </a:xfrm>
          <a:prstGeom prst="rect">
            <a:avLst/>
          </a:prstGeom>
          <a:noFill/>
        </p:spPr>
        <p:txBody>
          <a:bodyPr wrap="square" rtlCol="0">
            <a:spAutoFit/>
          </a:bodyPr>
          <a:lstStyle/>
          <a:p>
            <a:r>
              <a:rPr lang="en-AU" sz="1050" b="1" dirty="0">
                <a:latin typeface="Arial Narrow" panose="020B0606020202030204" pitchFamily="34" charset="0"/>
              </a:rPr>
              <a:t>Table 1: Measurements from water masses in thermohaline circulation</a:t>
            </a:r>
            <a:r>
              <a:rPr lang="en-AU" sz="1050" b="1" baseline="30000" dirty="0">
                <a:latin typeface="Arial Narrow" panose="020B0606020202030204" pitchFamily="34" charset="0"/>
              </a:rPr>
              <a:t>[1]</a:t>
            </a:r>
            <a:endParaRPr lang="en-AU" sz="1050" b="1" dirty="0">
              <a:latin typeface="Arial Narrow" panose="020B0606020202030204" pitchFamily="34" charset="0"/>
            </a:endParaRPr>
          </a:p>
        </p:txBody>
      </p:sp>
      <p:sp>
        <p:nvSpPr>
          <p:cNvPr id="84" name="Rectangle 83">
            <a:extLst>
              <a:ext uri="{FF2B5EF4-FFF2-40B4-BE49-F238E27FC236}">
                <a16:creationId xmlns:a16="http://schemas.microsoft.com/office/drawing/2014/main" id="{F0B96F06-E257-4DBE-8CA2-9AD650ECFF0F}"/>
              </a:ext>
            </a:extLst>
          </p:cNvPr>
          <p:cNvSpPr/>
          <p:nvPr/>
        </p:nvSpPr>
        <p:spPr>
          <a:xfrm>
            <a:off x="487582" y="7612111"/>
            <a:ext cx="5877165" cy="61555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300" b="1" dirty="0">
              <a:solidFill>
                <a:schemeClr val="tx1"/>
              </a:solidFill>
              <a:latin typeface="Arial Narrow" panose="020B0606020202030204" pitchFamily="34" charset="0"/>
            </a:endParaRPr>
          </a:p>
        </p:txBody>
      </p:sp>
      <p:sp>
        <p:nvSpPr>
          <p:cNvPr id="85" name="TextBox 84">
            <a:extLst>
              <a:ext uri="{FF2B5EF4-FFF2-40B4-BE49-F238E27FC236}">
                <a16:creationId xmlns:a16="http://schemas.microsoft.com/office/drawing/2014/main" id="{A72E520D-94BC-4243-831D-EB756BEFBEA6}"/>
              </a:ext>
            </a:extLst>
          </p:cNvPr>
          <p:cNvSpPr txBox="1"/>
          <p:nvPr/>
        </p:nvSpPr>
        <p:spPr>
          <a:xfrm>
            <a:off x="471147" y="7585019"/>
            <a:ext cx="5901200" cy="276999"/>
          </a:xfrm>
          <a:prstGeom prst="rect">
            <a:avLst/>
          </a:prstGeom>
          <a:noFill/>
        </p:spPr>
        <p:txBody>
          <a:bodyPr wrap="square" rtlCol="0">
            <a:spAutoFit/>
          </a:bodyPr>
          <a:lstStyle/>
          <a:p>
            <a:r>
              <a:rPr lang="en-AU" sz="1200" b="1" dirty="0">
                <a:latin typeface="Arial Narrow" panose="020B0606020202030204" pitchFamily="34" charset="0"/>
              </a:rPr>
              <a:t>Q. What (formula) determines the depth of the CCD? Ans. </a:t>
            </a:r>
            <a:r>
              <a:rPr lang="en-AU" sz="1200" dirty="0">
                <a:latin typeface="Arial Narrow" panose="020B0606020202030204" pitchFamily="34" charset="0"/>
              </a:rPr>
              <a:t>(</a:t>
            </a:r>
            <a:r>
              <a:rPr lang="en-AU" sz="1200" i="1" dirty="0">
                <a:latin typeface="Arial Narrow" panose="020B0606020202030204" pitchFamily="34" charset="0"/>
              </a:rPr>
              <a:t>hint: </a:t>
            </a:r>
            <a:r>
              <a:rPr lang="en-AU" sz="1200" dirty="0">
                <a:latin typeface="Arial Narrow" panose="020B0606020202030204" pitchFamily="34" charset="0"/>
              </a:rPr>
              <a:t>second sentence)</a:t>
            </a:r>
          </a:p>
        </p:txBody>
      </p:sp>
      <p:sp>
        <p:nvSpPr>
          <p:cNvPr id="94" name="Rectangle 93">
            <a:extLst>
              <a:ext uri="{FF2B5EF4-FFF2-40B4-BE49-F238E27FC236}">
                <a16:creationId xmlns:a16="http://schemas.microsoft.com/office/drawing/2014/main" id="{111D66ED-7771-4B63-81BF-F9A2A1CAF190}"/>
              </a:ext>
            </a:extLst>
          </p:cNvPr>
          <p:cNvSpPr/>
          <p:nvPr/>
        </p:nvSpPr>
        <p:spPr>
          <a:xfrm>
            <a:off x="564258" y="7854599"/>
            <a:ext cx="5728860" cy="30777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The rate of dissolution (i.e. 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content) versus the rate of accumulation</a:t>
            </a:r>
          </a:p>
        </p:txBody>
      </p:sp>
      <p:sp>
        <p:nvSpPr>
          <p:cNvPr id="70" name="TextBox 69">
            <a:extLst>
              <a:ext uri="{FF2B5EF4-FFF2-40B4-BE49-F238E27FC236}">
                <a16:creationId xmlns:a16="http://schemas.microsoft.com/office/drawing/2014/main" id="{7A92D905-4408-4B0D-9E87-84E52E86C30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Rectangle 3">
            <a:extLst>
              <a:ext uri="{FF2B5EF4-FFF2-40B4-BE49-F238E27FC236}">
                <a16:creationId xmlns:a16="http://schemas.microsoft.com/office/drawing/2014/main" id="{CB82358D-AF9E-42BB-9017-718AE62BA38F}"/>
              </a:ext>
            </a:extLst>
          </p:cNvPr>
          <p:cNvSpPr/>
          <p:nvPr/>
        </p:nvSpPr>
        <p:spPr>
          <a:xfrm>
            <a:off x="4446096" y="1028496"/>
            <a:ext cx="1901923" cy="2091312"/>
          </a:xfrm>
          <a:prstGeom prst="rect">
            <a:avLst/>
          </a:prstGeom>
          <a:gradFill flip="none" rotWithShape="1">
            <a:gsLst>
              <a:gs pos="2400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9" name="Oval 148">
            <a:extLst>
              <a:ext uri="{FF2B5EF4-FFF2-40B4-BE49-F238E27FC236}">
                <a16:creationId xmlns:a16="http://schemas.microsoft.com/office/drawing/2014/main" id="{093638A9-5B9D-408B-BBDB-EEE7AE2AA2C1}"/>
              </a:ext>
            </a:extLst>
          </p:cNvPr>
          <p:cNvSpPr/>
          <p:nvPr/>
        </p:nvSpPr>
        <p:spPr>
          <a:xfrm rot="5400000">
            <a:off x="4732364" y="123793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8" name="Oval 167">
            <a:extLst>
              <a:ext uri="{FF2B5EF4-FFF2-40B4-BE49-F238E27FC236}">
                <a16:creationId xmlns:a16="http://schemas.microsoft.com/office/drawing/2014/main" id="{9B5EE04D-4081-484A-8A2D-502BC1EC1C3D}"/>
              </a:ext>
            </a:extLst>
          </p:cNvPr>
          <p:cNvSpPr/>
          <p:nvPr/>
        </p:nvSpPr>
        <p:spPr>
          <a:xfrm rot="18764133">
            <a:off x="4915237" y="154549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0" name="Oval 189">
            <a:extLst>
              <a:ext uri="{FF2B5EF4-FFF2-40B4-BE49-F238E27FC236}">
                <a16:creationId xmlns:a16="http://schemas.microsoft.com/office/drawing/2014/main" id="{7D98E896-8EA1-4C0F-B381-883FCDCFC521}"/>
              </a:ext>
            </a:extLst>
          </p:cNvPr>
          <p:cNvSpPr/>
          <p:nvPr/>
        </p:nvSpPr>
        <p:spPr>
          <a:xfrm rot="10800000">
            <a:off x="5495574" y="111904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2" name="Oval 191">
            <a:extLst>
              <a:ext uri="{FF2B5EF4-FFF2-40B4-BE49-F238E27FC236}">
                <a16:creationId xmlns:a16="http://schemas.microsoft.com/office/drawing/2014/main" id="{70E435AA-6B18-4113-AF99-E08DCB4DFDA7}"/>
              </a:ext>
            </a:extLst>
          </p:cNvPr>
          <p:cNvSpPr/>
          <p:nvPr/>
        </p:nvSpPr>
        <p:spPr>
          <a:xfrm rot="10800000">
            <a:off x="5953390" y="183470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3" name="Oval 192">
            <a:extLst>
              <a:ext uri="{FF2B5EF4-FFF2-40B4-BE49-F238E27FC236}">
                <a16:creationId xmlns:a16="http://schemas.microsoft.com/office/drawing/2014/main" id="{1C375FD3-002D-4474-A764-B302A2DB978B}"/>
              </a:ext>
            </a:extLst>
          </p:cNvPr>
          <p:cNvSpPr/>
          <p:nvPr/>
        </p:nvSpPr>
        <p:spPr>
          <a:xfrm rot="5400000">
            <a:off x="5392993" y="134829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4" name="Oval 193">
            <a:extLst>
              <a:ext uri="{FF2B5EF4-FFF2-40B4-BE49-F238E27FC236}">
                <a16:creationId xmlns:a16="http://schemas.microsoft.com/office/drawing/2014/main" id="{DCB4A25B-DEA9-40A8-944A-3E44FE32E9FB}"/>
              </a:ext>
            </a:extLst>
          </p:cNvPr>
          <p:cNvSpPr/>
          <p:nvPr/>
        </p:nvSpPr>
        <p:spPr>
          <a:xfrm rot="18764133">
            <a:off x="6038319" y="149373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5" name="Oval 194">
            <a:extLst>
              <a:ext uri="{FF2B5EF4-FFF2-40B4-BE49-F238E27FC236}">
                <a16:creationId xmlns:a16="http://schemas.microsoft.com/office/drawing/2014/main" id="{2BEDA5B4-CA27-4ABD-80DE-177D9816AC1A}"/>
              </a:ext>
            </a:extLst>
          </p:cNvPr>
          <p:cNvSpPr/>
          <p:nvPr/>
        </p:nvSpPr>
        <p:spPr>
          <a:xfrm rot="5400000">
            <a:off x="5119154" y="150309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7" name="Oval 196">
            <a:extLst>
              <a:ext uri="{FF2B5EF4-FFF2-40B4-BE49-F238E27FC236}">
                <a16:creationId xmlns:a16="http://schemas.microsoft.com/office/drawing/2014/main" id="{F5677640-C226-452B-B9DF-5632089E5052}"/>
              </a:ext>
            </a:extLst>
          </p:cNvPr>
          <p:cNvSpPr/>
          <p:nvPr/>
        </p:nvSpPr>
        <p:spPr>
          <a:xfrm rot="5400000">
            <a:off x="6006017" y="114963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9" name="Oval 198">
            <a:extLst>
              <a:ext uri="{FF2B5EF4-FFF2-40B4-BE49-F238E27FC236}">
                <a16:creationId xmlns:a16="http://schemas.microsoft.com/office/drawing/2014/main" id="{350BA5BB-74C8-45BA-B3B3-19FF9CEF981A}"/>
              </a:ext>
            </a:extLst>
          </p:cNvPr>
          <p:cNvSpPr/>
          <p:nvPr/>
        </p:nvSpPr>
        <p:spPr>
          <a:xfrm rot="5400000">
            <a:off x="5738942" y="124110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reeform: Shape 37">
            <a:extLst>
              <a:ext uri="{FF2B5EF4-FFF2-40B4-BE49-F238E27FC236}">
                <a16:creationId xmlns:a16="http://schemas.microsoft.com/office/drawing/2014/main" id="{1E551DBA-2C26-4514-8F44-CC44383A25D7}"/>
              </a:ext>
            </a:extLst>
          </p:cNvPr>
          <p:cNvSpPr/>
          <p:nvPr/>
        </p:nvSpPr>
        <p:spPr>
          <a:xfrm>
            <a:off x="4450681" y="1392582"/>
            <a:ext cx="1906561" cy="1388380"/>
          </a:xfrm>
          <a:custGeom>
            <a:avLst/>
            <a:gdLst>
              <a:gd name="connsiteX0" fmla="*/ 0 w 1872343"/>
              <a:gd name="connsiteY0" fmla="*/ 5443 h 1388380"/>
              <a:gd name="connsiteX1" fmla="*/ 32657 w 1872343"/>
              <a:gd name="connsiteY1" fmla="*/ 0 h 1388380"/>
              <a:gd name="connsiteX2" fmla="*/ 81643 w 1872343"/>
              <a:gd name="connsiteY2" fmla="*/ 10885 h 1388380"/>
              <a:gd name="connsiteX3" fmla="*/ 119743 w 1872343"/>
              <a:gd name="connsiteY3" fmla="*/ 32657 h 1388380"/>
              <a:gd name="connsiteX4" fmla="*/ 136071 w 1872343"/>
              <a:gd name="connsiteY4" fmla="*/ 48985 h 1388380"/>
              <a:gd name="connsiteX5" fmla="*/ 174171 w 1872343"/>
              <a:gd name="connsiteY5" fmla="*/ 76200 h 1388380"/>
              <a:gd name="connsiteX6" fmla="*/ 201386 w 1872343"/>
              <a:gd name="connsiteY6" fmla="*/ 108857 h 1388380"/>
              <a:gd name="connsiteX7" fmla="*/ 288471 w 1872343"/>
              <a:gd name="connsiteY7" fmla="*/ 190500 h 1388380"/>
              <a:gd name="connsiteX8" fmla="*/ 304800 w 1872343"/>
              <a:gd name="connsiteY8" fmla="*/ 217714 h 1388380"/>
              <a:gd name="connsiteX9" fmla="*/ 348343 w 1872343"/>
              <a:gd name="connsiteY9" fmla="*/ 255814 h 1388380"/>
              <a:gd name="connsiteX10" fmla="*/ 364671 w 1872343"/>
              <a:gd name="connsiteY10" fmla="*/ 283028 h 1388380"/>
              <a:gd name="connsiteX11" fmla="*/ 386443 w 1872343"/>
              <a:gd name="connsiteY11" fmla="*/ 310243 h 1388380"/>
              <a:gd name="connsiteX12" fmla="*/ 391886 w 1872343"/>
              <a:gd name="connsiteY12" fmla="*/ 326571 h 1388380"/>
              <a:gd name="connsiteX13" fmla="*/ 413657 w 1872343"/>
              <a:gd name="connsiteY13" fmla="*/ 359228 h 1388380"/>
              <a:gd name="connsiteX14" fmla="*/ 424543 w 1872343"/>
              <a:gd name="connsiteY14" fmla="*/ 397328 h 1388380"/>
              <a:gd name="connsiteX15" fmla="*/ 451757 w 1872343"/>
              <a:gd name="connsiteY15" fmla="*/ 446314 h 1388380"/>
              <a:gd name="connsiteX16" fmla="*/ 473529 w 1872343"/>
              <a:gd name="connsiteY16" fmla="*/ 489857 h 1388380"/>
              <a:gd name="connsiteX17" fmla="*/ 484414 w 1872343"/>
              <a:gd name="connsiteY17" fmla="*/ 517071 h 1388380"/>
              <a:gd name="connsiteX18" fmla="*/ 544286 w 1872343"/>
              <a:gd name="connsiteY18" fmla="*/ 593271 h 1388380"/>
              <a:gd name="connsiteX19" fmla="*/ 560614 w 1872343"/>
              <a:gd name="connsiteY19" fmla="*/ 636814 h 1388380"/>
              <a:gd name="connsiteX20" fmla="*/ 593271 w 1872343"/>
              <a:gd name="connsiteY20" fmla="*/ 674914 h 1388380"/>
              <a:gd name="connsiteX21" fmla="*/ 604157 w 1872343"/>
              <a:gd name="connsiteY21" fmla="*/ 696685 h 1388380"/>
              <a:gd name="connsiteX22" fmla="*/ 620486 w 1872343"/>
              <a:gd name="connsiteY22" fmla="*/ 723900 h 1388380"/>
              <a:gd name="connsiteX23" fmla="*/ 647700 w 1872343"/>
              <a:gd name="connsiteY23" fmla="*/ 756557 h 1388380"/>
              <a:gd name="connsiteX24" fmla="*/ 669471 w 1872343"/>
              <a:gd name="connsiteY24" fmla="*/ 800100 h 1388380"/>
              <a:gd name="connsiteX25" fmla="*/ 691243 w 1872343"/>
              <a:gd name="connsiteY25" fmla="*/ 832757 h 1388380"/>
              <a:gd name="connsiteX26" fmla="*/ 702129 w 1872343"/>
              <a:gd name="connsiteY26" fmla="*/ 859971 h 1388380"/>
              <a:gd name="connsiteX27" fmla="*/ 713014 w 1872343"/>
              <a:gd name="connsiteY27" fmla="*/ 876300 h 1388380"/>
              <a:gd name="connsiteX28" fmla="*/ 729343 w 1872343"/>
              <a:gd name="connsiteY28" fmla="*/ 914400 h 1388380"/>
              <a:gd name="connsiteX29" fmla="*/ 756557 w 1872343"/>
              <a:gd name="connsiteY29" fmla="*/ 963385 h 1388380"/>
              <a:gd name="connsiteX30" fmla="*/ 767443 w 1872343"/>
              <a:gd name="connsiteY30" fmla="*/ 985157 h 1388380"/>
              <a:gd name="connsiteX31" fmla="*/ 810986 w 1872343"/>
              <a:gd name="connsiteY31" fmla="*/ 1028700 h 1388380"/>
              <a:gd name="connsiteX32" fmla="*/ 843643 w 1872343"/>
              <a:gd name="connsiteY32" fmla="*/ 1066800 h 1388380"/>
              <a:gd name="connsiteX33" fmla="*/ 892629 w 1872343"/>
              <a:gd name="connsiteY33" fmla="*/ 1110343 h 1388380"/>
              <a:gd name="connsiteX34" fmla="*/ 968829 w 1872343"/>
              <a:gd name="connsiteY34" fmla="*/ 1164771 h 1388380"/>
              <a:gd name="connsiteX35" fmla="*/ 1023257 w 1872343"/>
              <a:gd name="connsiteY35" fmla="*/ 1219200 h 1388380"/>
              <a:gd name="connsiteX36" fmla="*/ 1061357 w 1872343"/>
              <a:gd name="connsiteY36" fmla="*/ 1235528 h 1388380"/>
              <a:gd name="connsiteX37" fmla="*/ 1099457 w 1872343"/>
              <a:gd name="connsiteY37" fmla="*/ 1251857 h 1388380"/>
              <a:gd name="connsiteX38" fmla="*/ 1153886 w 1872343"/>
              <a:gd name="connsiteY38" fmla="*/ 1262743 h 1388380"/>
              <a:gd name="connsiteX39" fmla="*/ 1191986 w 1872343"/>
              <a:gd name="connsiteY39" fmla="*/ 1273628 h 1388380"/>
              <a:gd name="connsiteX40" fmla="*/ 1213757 w 1872343"/>
              <a:gd name="connsiteY40" fmla="*/ 1279071 h 1388380"/>
              <a:gd name="connsiteX41" fmla="*/ 1289957 w 1872343"/>
              <a:gd name="connsiteY41" fmla="*/ 1311728 h 1388380"/>
              <a:gd name="connsiteX42" fmla="*/ 1317171 w 1872343"/>
              <a:gd name="connsiteY42" fmla="*/ 1322614 h 1388380"/>
              <a:gd name="connsiteX43" fmla="*/ 1355271 w 1872343"/>
              <a:gd name="connsiteY43" fmla="*/ 1328057 h 1388380"/>
              <a:gd name="connsiteX44" fmla="*/ 1409700 w 1872343"/>
              <a:gd name="connsiteY44" fmla="*/ 1338943 h 1388380"/>
              <a:gd name="connsiteX45" fmla="*/ 1431471 w 1872343"/>
              <a:gd name="connsiteY45" fmla="*/ 1344385 h 1388380"/>
              <a:gd name="connsiteX46" fmla="*/ 1529443 w 1872343"/>
              <a:gd name="connsiteY46" fmla="*/ 1349828 h 1388380"/>
              <a:gd name="connsiteX47" fmla="*/ 1578429 w 1872343"/>
              <a:gd name="connsiteY47" fmla="*/ 1355271 h 1388380"/>
              <a:gd name="connsiteX48" fmla="*/ 1632857 w 1872343"/>
              <a:gd name="connsiteY48" fmla="*/ 1366157 h 1388380"/>
              <a:gd name="connsiteX49" fmla="*/ 1730829 w 1872343"/>
              <a:gd name="connsiteY49" fmla="*/ 1377043 h 1388380"/>
              <a:gd name="connsiteX50" fmla="*/ 1785257 w 1872343"/>
              <a:gd name="connsiteY50" fmla="*/ 1382485 h 1388380"/>
              <a:gd name="connsiteX51" fmla="*/ 1823357 w 1872343"/>
              <a:gd name="connsiteY51" fmla="*/ 1387928 h 1388380"/>
              <a:gd name="connsiteX52" fmla="*/ 1872343 w 1872343"/>
              <a:gd name="connsiteY52" fmla="*/ 1387928 h 138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72343" h="1388380">
                <a:moveTo>
                  <a:pt x="0" y="5443"/>
                </a:moveTo>
                <a:cubicBezTo>
                  <a:pt x="10886" y="3629"/>
                  <a:pt x="21621" y="0"/>
                  <a:pt x="32657" y="0"/>
                </a:cubicBezTo>
                <a:cubicBezTo>
                  <a:pt x="39561" y="0"/>
                  <a:pt x="73251" y="8787"/>
                  <a:pt x="81643" y="10885"/>
                </a:cubicBezTo>
                <a:cubicBezTo>
                  <a:pt x="94343" y="18142"/>
                  <a:pt x="107760" y="24269"/>
                  <a:pt x="119743" y="32657"/>
                </a:cubicBezTo>
                <a:cubicBezTo>
                  <a:pt x="126049" y="37071"/>
                  <a:pt x="130061" y="44177"/>
                  <a:pt x="136071" y="48985"/>
                </a:cubicBezTo>
                <a:cubicBezTo>
                  <a:pt x="148258" y="58735"/>
                  <a:pt x="161984" y="66450"/>
                  <a:pt x="174171" y="76200"/>
                </a:cubicBezTo>
                <a:cubicBezTo>
                  <a:pt x="207241" y="102656"/>
                  <a:pt x="175934" y="81447"/>
                  <a:pt x="201386" y="108857"/>
                </a:cubicBezTo>
                <a:cubicBezTo>
                  <a:pt x="250557" y="161810"/>
                  <a:pt x="247004" y="157325"/>
                  <a:pt x="288471" y="190500"/>
                </a:cubicBezTo>
                <a:cubicBezTo>
                  <a:pt x="293914" y="199571"/>
                  <a:pt x="298453" y="209251"/>
                  <a:pt x="304800" y="217714"/>
                </a:cubicBezTo>
                <a:cubicBezTo>
                  <a:pt x="314005" y="229986"/>
                  <a:pt x="338267" y="247753"/>
                  <a:pt x="348343" y="255814"/>
                </a:cubicBezTo>
                <a:cubicBezTo>
                  <a:pt x="353786" y="264885"/>
                  <a:pt x="358604" y="274361"/>
                  <a:pt x="364671" y="283028"/>
                </a:cubicBezTo>
                <a:cubicBezTo>
                  <a:pt x="371333" y="292545"/>
                  <a:pt x="380286" y="300392"/>
                  <a:pt x="386443" y="310243"/>
                </a:cubicBezTo>
                <a:cubicBezTo>
                  <a:pt x="389484" y="315108"/>
                  <a:pt x="389100" y="321556"/>
                  <a:pt x="391886" y="326571"/>
                </a:cubicBezTo>
                <a:cubicBezTo>
                  <a:pt x="398240" y="338007"/>
                  <a:pt x="413657" y="359228"/>
                  <a:pt x="413657" y="359228"/>
                </a:cubicBezTo>
                <a:cubicBezTo>
                  <a:pt x="417286" y="371928"/>
                  <a:pt x="419802" y="385000"/>
                  <a:pt x="424543" y="397328"/>
                </a:cubicBezTo>
                <a:cubicBezTo>
                  <a:pt x="442995" y="445303"/>
                  <a:pt x="434551" y="414770"/>
                  <a:pt x="451757" y="446314"/>
                </a:cubicBezTo>
                <a:cubicBezTo>
                  <a:pt x="459528" y="460560"/>
                  <a:pt x="467503" y="474790"/>
                  <a:pt x="473529" y="489857"/>
                </a:cubicBezTo>
                <a:cubicBezTo>
                  <a:pt x="477157" y="498928"/>
                  <a:pt x="479294" y="508750"/>
                  <a:pt x="484414" y="517071"/>
                </a:cubicBezTo>
                <a:cubicBezTo>
                  <a:pt x="522318" y="578667"/>
                  <a:pt x="507998" y="541431"/>
                  <a:pt x="544286" y="593271"/>
                </a:cubicBezTo>
                <a:cubicBezTo>
                  <a:pt x="572418" y="633460"/>
                  <a:pt x="540387" y="596361"/>
                  <a:pt x="560614" y="636814"/>
                </a:cubicBezTo>
                <a:cubicBezTo>
                  <a:pt x="576153" y="667890"/>
                  <a:pt x="575118" y="649500"/>
                  <a:pt x="593271" y="674914"/>
                </a:cubicBezTo>
                <a:cubicBezTo>
                  <a:pt x="597987" y="681516"/>
                  <a:pt x="600217" y="689592"/>
                  <a:pt x="604157" y="696685"/>
                </a:cubicBezTo>
                <a:cubicBezTo>
                  <a:pt x="609295" y="705933"/>
                  <a:pt x="614264" y="715344"/>
                  <a:pt x="620486" y="723900"/>
                </a:cubicBezTo>
                <a:cubicBezTo>
                  <a:pt x="628820" y="735360"/>
                  <a:pt x="639366" y="745097"/>
                  <a:pt x="647700" y="756557"/>
                </a:cubicBezTo>
                <a:cubicBezTo>
                  <a:pt x="699514" y="827801"/>
                  <a:pt x="643040" y="752524"/>
                  <a:pt x="669471" y="800100"/>
                </a:cubicBezTo>
                <a:cubicBezTo>
                  <a:pt x="675825" y="811537"/>
                  <a:pt x="684978" y="821272"/>
                  <a:pt x="691243" y="832757"/>
                </a:cubicBezTo>
                <a:cubicBezTo>
                  <a:pt x="695922" y="841334"/>
                  <a:pt x="697760" y="851232"/>
                  <a:pt x="702129" y="859971"/>
                </a:cubicBezTo>
                <a:cubicBezTo>
                  <a:pt x="705054" y="865822"/>
                  <a:pt x="710089" y="870449"/>
                  <a:pt x="713014" y="876300"/>
                </a:cubicBezTo>
                <a:cubicBezTo>
                  <a:pt x="719193" y="888659"/>
                  <a:pt x="723553" y="901854"/>
                  <a:pt x="729343" y="914400"/>
                </a:cubicBezTo>
                <a:cubicBezTo>
                  <a:pt x="760589" y="982099"/>
                  <a:pt x="732474" y="921241"/>
                  <a:pt x="756557" y="963385"/>
                </a:cubicBezTo>
                <a:cubicBezTo>
                  <a:pt x="760583" y="970430"/>
                  <a:pt x="762249" y="978924"/>
                  <a:pt x="767443" y="985157"/>
                </a:cubicBezTo>
                <a:cubicBezTo>
                  <a:pt x="780584" y="1000926"/>
                  <a:pt x="796980" y="1013694"/>
                  <a:pt x="810986" y="1028700"/>
                </a:cubicBezTo>
                <a:cubicBezTo>
                  <a:pt x="822399" y="1040928"/>
                  <a:pt x="832391" y="1054423"/>
                  <a:pt x="843643" y="1066800"/>
                </a:cubicBezTo>
                <a:cubicBezTo>
                  <a:pt x="859959" y="1084748"/>
                  <a:pt x="872874" y="1095787"/>
                  <a:pt x="892629" y="1110343"/>
                </a:cubicBezTo>
                <a:cubicBezTo>
                  <a:pt x="917758" y="1128859"/>
                  <a:pt x="946758" y="1142699"/>
                  <a:pt x="968829" y="1164771"/>
                </a:cubicBezTo>
                <a:cubicBezTo>
                  <a:pt x="986972" y="1182914"/>
                  <a:pt x="1000308" y="1207726"/>
                  <a:pt x="1023257" y="1219200"/>
                </a:cubicBezTo>
                <a:cubicBezTo>
                  <a:pt x="1072824" y="1243981"/>
                  <a:pt x="1021306" y="1219507"/>
                  <a:pt x="1061357" y="1235528"/>
                </a:cubicBezTo>
                <a:cubicBezTo>
                  <a:pt x="1074186" y="1240660"/>
                  <a:pt x="1086201" y="1247958"/>
                  <a:pt x="1099457" y="1251857"/>
                </a:cubicBezTo>
                <a:cubicBezTo>
                  <a:pt x="1117207" y="1257078"/>
                  <a:pt x="1135876" y="1258505"/>
                  <a:pt x="1153886" y="1262743"/>
                </a:cubicBezTo>
                <a:cubicBezTo>
                  <a:pt x="1166743" y="1265768"/>
                  <a:pt x="1179243" y="1270153"/>
                  <a:pt x="1191986" y="1273628"/>
                </a:cubicBezTo>
                <a:cubicBezTo>
                  <a:pt x="1199203" y="1275596"/>
                  <a:pt x="1206500" y="1277257"/>
                  <a:pt x="1213757" y="1279071"/>
                </a:cubicBezTo>
                <a:cubicBezTo>
                  <a:pt x="1259288" y="1306390"/>
                  <a:pt x="1225147" y="1288582"/>
                  <a:pt x="1289957" y="1311728"/>
                </a:cubicBezTo>
                <a:cubicBezTo>
                  <a:pt x="1299158" y="1315014"/>
                  <a:pt x="1307693" y="1320244"/>
                  <a:pt x="1317171" y="1322614"/>
                </a:cubicBezTo>
                <a:cubicBezTo>
                  <a:pt x="1329617" y="1325726"/>
                  <a:pt x="1342637" y="1325827"/>
                  <a:pt x="1355271" y="1328057"/>
                </a:cubicBezTo>
                <a:cubicBezTo>
                  <a:pt x="1373492" y="1331272"/>
                  <a:pt x="1391608" y="1335066"/>
                  <a:pt x="1409700" y="1338943"/>
                </a:cubicBezTo>
                <a:cubicBezTo>
                  <a:pt x="1417014" y="1340510"/>
                  <a:pt x="1424021" y="1343708"/>
                  <a:pt x="1431471" y="1344385"/>
                </a:cubicBezTo>
                <a:cubicBezTo>
                  <a:pt x="1464044" y="1347346"/>
                  <a:pt x="1496825" y="1347412"/>
                  <a:pt x="1529443" y="1349828"/>
                </a:cubicBezTo>
                <a:cubicBezTo>
                  <a:pt x="1545827" y="1351042"/>
                  <a:pt x="1562100" y="1353457"/>
                  <a:pt x="1578429" y="1355271"/>
                </a:cubicBezTo>
                <a:cubicBezTo>
                  <a:pt x="1608126" y="1365171"/>
                  <a:pt x="1586397" y="1359009"/>
                  <a:pt x="1632857" y="1366157"/>
                </a:cubicBezTo>
                <a:cubicBezTo>
                  <a:pt x="1702740" y="1376908"/>
                  <a:pt x="1623484" y="1367285"/>
                  <a:pt x="1730829" y="1377043"/>
                </a:cubicBezTo>
                <a:lnTo>
                  <a:pt x="1785257" y="1382485"/>
                </a:lnTo>
                <a:cubicBezTo>
                  <a:pt x="1797998" y="1383984"/>
                  <a:pt x="1810553" y="1387128"/>
                  <a:pt x="1823357" y="1387928"/>
                </a:cubicBezTo>
                <a:cubicBezTo>
                  <a:pt x="1839654" y="1388947"/>
                  <a:pt x="1856014" y="1387928"/>
                  <a:pt x="1872343" y="138792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Shape 39">
            <a:extLst>
              <a:ext uri="{FF2B5EF4-FFF2-40B4-BE49-F238E27FC236}">
                <a16:creationId xmlns:a16="http://schemas.microsoft.com/office/drawing/2014/main" id="{D2366F69-6841-4AE0-8461-B1879BF76F39}"/>
              </a:ext>
            </a:extLst>
          </p:cNvPr>
          <p:cNvSpPr/>
          <p:nvPr/>
        </p:nvSpPr>
        <p:spPr>
          <a:xfrm>
            <a:off x="4446296" y="1262863"/>
            <a:ext cx="880750" cy="1142100"/>
          </a:xfrm>
          <a:custGeom>
            <a:avLst/>
            <a:gdLst>
              <a:gd name="connsiteX0" fmla="*/ 1663 w 807206"/>
              <a:gd name="connsiteY0" fmla="*/ 9379 h 1076179"/>
              <a:gd name="connsiteX1" fmla="*/ 39763 w 807206"/>
              <a:gd name="connsiteY1" fmla="*/ 3937 h 1076179"/>
              <a:gd name="connsiteX2" fmla="*/ 186720 w 807206"/>
              <a:gd name="connsiteY2" fmla="*/ 14822 h 1076179"/>
              <a:gd name="connsiteX3" fmla="*/ 219377 w 807206"/>
              <a:gd name="connsiteY3" fmla="*/ 25708 h 1076179"/>
              <a:gd name="connsiteX4" fmla="*/ 279248 w 807206"/>
              <a:gd name="connsiteY4" fmla="*/ 58365 h 1076179"/>
              <a:gd name="connsiteX5" fmla="*/ 328234 w 807206"/>
              <a:gd name="connsiteY5" fmla="*/ 107351 h 1076179"/>
              <a:gd name="connsiteX6" fmla="*/ 355448 w 807206"/>
              <a:gd name="connsiteY6" fmla="*/ 134565 h 1076179"/>
              <a:gd name="connsiteX7" fmla="*/ 366334 w 807206"/>
              <a:gd name="connsiteY7" fmla="*/ 156337 h 1076179"/>
              <a:gd name="connsiteX8" fmla="*/ 382663 w 807206"/>
              <a:gd name="connsiteY8" fmla="*/ 167222 h 1076179"/>
              <a:gd name="connsiteX9" fmla="*/ 404434 w 807206"/>
              <a:gd name="connsiteY9" fmla="*/ 183551 h 1076179"/>
              <a:gd name="connsiteX10" fmla="*/ 447977 w 807206"/>
              <a:gd name="connsiteY10" fmla="*/ 237979 h 1076179"/>
              <a:gd name="connsiteX11" fmla="*/ 458863 w 807206"/>
              <a:gd name="connsiteY11" fmla="*/ 254308 h 1076179"/>
              <a:gd name="connsiteX12" fmla="*/ 464306 w 807206"/>
              <a:gd name="connsiteY12" fmla="*/ 270637 h 1076179"/>
              <a:gd name="connsiteX13" fmla="*/ 480634 w 807206"/>
              <a:gd name="connsiteY13" fmla="*/ 297851 h 1076179"/>
              <a:gd name="connsiteX14" fmla="*/ 491520 w 807206"/>
              <a:gd name="connsiteY14" fmla="*/ 335951 h 1076179"/>
              <a:gd name="connsiteX15" fmla="*/ 502406 w 807206"/>
              <a:gd name="connsiteY15" fmla="*/ 363165 h 1076179"/>
              <a:gd name="connsiteX16" fmla="*/ 507848 w 807206"/>
              <a:gd name="connsiteY16" fmla="*/ 384937 h 1076179"/>
              <a:gd name="connsiteX17" fmla="*/ 529620 w 807206"/>
              <a:gd name="connsiteY17" fmla="*/ 423037 h 1076179"/>
              <a:gd name="connsiteX18" fmla="*/ 545948 w 807206"/>
              <a:gd name="connsiteY18" fmla="*/ 477465 h 1076179"/>
              <a:gd name="connsiteX19" fmla="*/ 562277 w 807206"/>
              <a:gd name="connsiteY19" fmla="*/ 515565 h 1076179"/>
              <a:gd name="connsiteX20" fmla="*/ 584048 w 807206"/>
              <a:gd name="connsiteY20" fmla="*/ 548222 h 1076179"/>
              <a:gd name="connsiteX21" fmla="*/ 600377 w 807206"/>
              <a:gd name="connsiteY21" fmla="*/ 586322 h 1076179"/>
              <a:gd name="connsiteX22" fmla="*/ 633034 w 807206"/>
              <a:gd name="connsiteY22" fmla="*/ 640751 h 1076179"/>
              <a:gd name="connsiteX23" fmla="*/ 649363 w 807206"/>
              <a:gd name="connsiteY23" fmla="*/ 657079 h 1076179"/>
              <a:gd name="connsiteX24" fmla="*/ 676577 w 807206"/>
              <a:gd name="connsiteY24" fmla="*/ 700622 h 1076179"/>
              <a:gd name="connsiteX25" fmla="*/ 692906 w 807206"/>
              <a:gd name="connsiteY25" fmla="*/ 722394 h 1076179"/>
              <a:gd name="connsiteX26" fmla="*/ 709234 w 807206"/>
              <a:gd name="connsiteY26" fmla="*/ 765937 h 1076179"/>
              <a:gd name="connsiteX27" fmla="*/ 714677 w 807206"/>
              <a:gd name="connsiteY27" fmla="*/ 782265 h 1076179"/>
              <a:gd name="connsiteX28" fmla="*/ 725563 w 807206"/>
              <a:gd name="connsiteY28" fmla="*/ 831251 h 1076179"/>
              <a:gd name="connsiteX29" fmla="*/ 731006 w 807206"/>
              <a:gd name="connsiteY29" fmla="*/ 853022 h 1076179"/>
              <a:gd name="connsiteX30" fmla="*/ 747334 w 807206"/>
              <a:gd name="connsiteY30" fmla="*/ 880237 h 1076179"/>
              <a:gd name="connsiteX31" fmla="*/ 752777 w 807206"/>
              <a:gd name="connsiteY31" fmla="*/ 978208 h 1076179"/>
              <a:gd name="connsiteX32" fmla="*/ 763663 w 807206"/>
              <a:gd name="connsiteY32" fmla="*/ 999979 h 1076179"/>
              <a:gd name="connsiteX33" fmla="*/ 785434 w 807206"/>
              <a:gd name="connsiteY33" fmla="*/ 1038079 h 1076179"/>
              <a:gd name="connsiteX34" fmla="*/ 801763 w 807206"/>
              <a:gd name="connsiteY34" fmla="*/ 1076179 h 1076179"/>
              <a:gd name="connsiteX35" fmla="*/ 807206 w 807206"/>
              <a:gd name="connsiteY35" fmla="*/ 1054408 h 1076179"/>
              <a:gd name="connsiteX36" fmla="*/ 796320 w 807206"/>
              <a:gd name="connsiteY36" fmla="*/ 1038079 h 1076179"/>
              <a:gd name="connsiteX37" fmla="*/ 779991 w 807206"/>
              <a:gd name="connsiteY37" fmla="*/ 999979 h 1076179"/>
              <a:gd name="connsiteX38" fmla="*/ 769106 w 807206"/>
              <a:gd name="connsiteY38" fmla="*/ 983651 h 1076179"/>
              <a:gd name="connsiteX39" fmla="*/ 763663 w 807206"/>
              <a:gd name="connsiteY39" fmla="*/ 967322 h 1076179"/>
              <a:gd name="connsiteX40" fmla="*/ 752777 w 807206"/>
              <a:gd name="connsiteY40" fmla="*/ 950994 h 1076179"/>
              <a:gd name="connsiteX41" fmla="*/ 741891 w 807206"/>
              <a:gd name="connsiteY41" fmla="*/ 923779 h 1076179"/>
              <a:gd name="connsiteX42" fmla="*/ 731006 w 807206"/>
              <a:gd name="connsiteY42" fmla="*/ 907451 h 1076179"/>
              <a:gd name="connsiteX43" fmla="*/ 692906 w 807206"/>
              <a:gd name="connsiteY43" fmla="*/ 869351 h 1076179"/>
              <a:gd name="connsiteX44" fmla="*/ 665691 w 807206"/>
              <a:gd name="connsiteY44" fmla="*/ 831251 h 1076179"/>
              <a:gd name="connsiteX45" fmla="*/ 649363 w 807206"/>
              <a:gd name="connsiteY45" fmla="*/ 809479 h 1076179"/>
              <a:gd name="connsiteX46" fmla="*/ 616706 w 807206"/>
              <a:gd name="connsiteY46" fmla="*/ 793151 h 1076179"/>
              <a:gd name="connsiteX47" fmla="*/ 578606 w 807206"/>
              <a:gd name="connsiteY47" fmla="*/ 760494 h 1076179"/>
              <a:gd name="connsiteX48" fmla="*/ 562277 w 807206"/>
              <a:gd name="connsiteY48" fmla="*/ 749608 h 1076179"/>
              <a:gd name="connsiteX49" fmla="*/ 545948 w 807206"/>
              <a:gd name="connsiteY49" fmla="*/ 727837 h 1076179"/>
              <a:gd name="connsiteX50" fmla="*/ 524177 w 807206"/>
              <a:gd name="connsiteY50" fmla="*/ 695179 h 1076179"/>
              <a:gd name="connsiteX51" fmla="*/ 518734 w 807206"/>
              <a:gd name="connsiteY51" fmla="*/ 673408 h 1076179"/>
              <a:gd name="connsiteX52" fmla="*/ 507848 w 807206"/>
              <a:gd name="connsiteY52" fmla="*/ 635308 h 1076179"/>
              <a:gd name="connsiteX53" fmla="*/ 502406 w 807206"/>
              <a:gd name="connsiteY53" fmla="*/ 597208 h 1076179"/>
              <a:gd name="connsiteX54" fmla="*/ 496963 w 807206"/>
              <a:gd name="connsiteY54" fmla="*/ 580879 h 1076179"/>
              <a:gd name="connsiteX55" fmla="*/ 469748 w 807206"/>
              <a:gd name="connsiteY55" fmla="*/ 531894 h 1076179"/>
              <a:gd name="connsiteX56" fmla="*/ 442534 w 807206"/>
              <a:gd name="connsiteY56" fmla="*/ 482908 h 1076179"/>
              <a:gd name="connsiteX57" fmla="*/ 415320 w 807206"/>
              <a:gd name="connsiteY57" fmla="*/ 439365 h 1076179"/>
              <a:gd name="connsiteX58" fmla="*/ 371777 w 807206"/>
              <a:gd name="connsiteY58" fmla="*/ 401265 h 1076179"/>
              <a:gd name="connsiteX59" fmla="*/ 355448 w 807206"/>
              <a:gd name="connsiteY59" fmla="*/ 379494 h 1076179"/>
              <a:gd name="connsiteX60" fmla="*/ 322791 w 807206"/>
              <a:gd name="connsiteY60" fmla="*/ 346837 h 1076179"/>
              <a:gd name="connsiteX61" fmla="*/ 246591 w 807206"/>
              <a:gd name="connsiteY61" fmla="*/ 254308 h 1076179"/>
              <a:gd name="connsiteX62" fmla="*/ 213934 w 807206"/>
              <a:gd name="connsiteY62" fmla="*/ 232537 h 1076179"/>
              <a:gd name="connsiteX63" fmla="*/ 181277 w 807206"/>
              <a:gd name="connsiteY63" fmla="*/ 210765 h 1076179"/>
              <a:gd name="connsiteX64" fmla="*/ 170391 w 807206"/>
              <a:gd name="connsiteY64" fmla="*/ 194437 h 1076179"/>
              <a:gd name="connsiteX65" fmla="*/ 148620 w 807206"/>
              <a:gd name="connsiteY65" fmla="*/ 188994 h 1076179"/>
              <a:gd name="connsiteX66" fmla="*/ 110520 w 807206"/>
              <a:gd name="connsiteY66" fmla="*/ 167222 h 1076179"/>
              <a:gd name="connsiteX67" fmla="*/ 94191 w 807206"/>
              <a:gd name="connsiteY67" fmla="*/ 161779 h 1076179"/>
              <a:gd name="connsiteX68" fmla="*/ 72420 w 807206"/>
              <a:gd name="connsiteY68" fmla="*/ 140008 h 1076179"/>
              <a:gd name="connsiteX69" fmla="*/ 17991 w 807206"/>
              <a:gd name="connsiteY69" fmla="*/ 107351 h 1076179"/>
              <a:gd name="connsiteX70" fmla="*/ 1663 w 807206"/>
              <a:gd name="connsiteY70" fmla="*/ 9379 h 107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807206" h="1076179">
                <a:moveTo>
                  <a:pt x="1663" y="9379"/>
                </a:moveTo>
                <a:cubicBezTo>
                  <a:pt x="5292" y="-7857"/>
                  <a:pt x="26934" y="3937"/>
                  <a:pt x="39763" y="3937"/>
                </a:cubicBezTo>
                <a:cubicBezTo>
                  <a:pt x="118856" y="3937"/>
                  <a:pt x="127689" y="6389"/>
                  <a:pt x="186720" y="14822"/>
                </a:cubicBezTo>
                <a:cubicBezTo>
                  <a:pt x="197606" y="18451"/>
                  <a:pt x="209830" y="19343"/>
                  <a:pt x="219377" y="25708"/>
                </a:cubicBezTo>
                <a:cubicBezTo>
                  <a:pt x="260163" y="52898"/>
                  <a:pt x="239887" y="42620"/>
                  <a:pt x="279248" y="58365"/>
                </a:cubicBezTo>
                <a:lnTo>
                  <a:pt x="328234" y="107351"/>
                </a:lnTo>
                <a:cubicBezTo>
                  <a:pt x="337305" y="116422"/>
                  <a:pt x="349711" y="123091"/>
                  <a:pt x="355448" y="134565"/>
                </a:cubicBezTo>
                <a:cubicBezTo>
                  <a:pt x="359077" y="141822"/>
                  <a:pt x="361139" y="150104"/>
                  <a:pt x="366334" y="156337"/>
                </a:cubicBezTo>
                <a:cubicBezTo>
                  <a:pt x="370522" y="161362"/>
                  <a:pt x="377340" y="163420"/>
                  <a:pt x="382663" y="167222"/>
                </a:cubicBezTo>
                <a:cubicBezTo>
                  <a:pt x="390045" y="172495"/>
                  <a:pt x="398281" y="176885"/>
                  <a:pt x="404434" y="183551"/>
                </a:cubicBezTo>
                <a:cubicBezTo>
                  <a:pt x="420193" y="200623"/>
                  <a:pt x="435089" y="218647"/>
                  <a:pt x="447977" y="237979"/>
                </a:cubicBezTo>
                <a:cubicBezTo>
                  <a:pt x="451606" y="243422"/>
                  <a:pt x="455937" y="248457"/>
                  <a:pt x="458863" y="254308"/>
                </a:cubicBezTo>
                <a:cubicBezTo>
                  <a:pt x="461429" y="259440"/>
                  <a:pt x="461740" y="265505"/>
                  <a:pt x="464306" y="270637"/>
                </a:cubicBezTo>
                <a:cubicBezTo>
                  <a:pt x="469037" y="280099"/>
                  <a:pt x="475903" y="288389"/>
                  <a:pt x="480634" y="297851"/>
                </a:cubicBezTo>
                <a:cubicBezTo>
                  <a:pt x="485877" y="308337"/>
                  <a:pt x="488031" y="325484"/>
                  <a:pt x="491520" y="335951"/>
                </a:cubicBezTo>
                <a:cubicBezTo>
                  <a:pt x="494610" y="345220"/>
                  <a:pt x="499317" y="353896"/>
                  <a:pt x="502406" y="363165"/>
                </a:cubicBezTo>
                <a:cubicBezTo>
                  <a:pt x="504771" y="370262"/>
                  <a:pt x="505221" y="377933"/>
                  <a:pt x="507848" y="384937"/>
                </a:cubicBezTo>
                <a:cubicBezTo>
                  <a:pt x="513766" y="400718"/>
                  <a:pt x="520598" y="409504"/>
                  <a:pt x="529620" y="423037"/>
                </a:cubicBezTo>
                <a:cubicBezTo>
                  <a:pt x="537846" y="455938"/>
                  <a:pt x="532698" y="437715"/>
                  <a:pt x="545948" y="477465"/>
                </a:cubicBezTo>
                <a:cubicBezTo>
                  <a:pt x="551579" y="494358"/>
                  <a:pt x="552188" y="498750"/>
                  <a:pt x="562277" y="515565"/>
                </a:cubicBezTo>
                <a:cubicBezTo>
                  <a:pt x="569008" y="526783"/>
                  <a:pt x="584048" y="548222"/>
                  <a:pt x="584048" y="548222"/>
                </a:cubicBezTo>
                <a:cubicBezTo>
                  <a:pt x="592988" y="583983"/>
                  <a:pt x="583670" y="557086"/>
                  <a:pt x="600377" y="586322"/>
                </a:cubicBezTo>
                <a:cubicBezTo>
                  <a:pt x="618606" y="618222"/>
                  <a:pt x="604356" y="603880"/>
                  <a:pt x="633034" y="640751"/>
                </a:cubicBezTo>
                <a:cubicBezTo>
                  <a:pt x="637760" y="646827"/>
                  <a:pt x="644435" y="651166"/>
                  <a:pt x="649363" y="657079"/>
                </a:cubicBezTo>
                <a:cubicBezTo>
                  <a:pt x="656119" y="665186"/>
                  <a:pt x="673050" y="695331"/>
                  <a:pt x="676577" y="700622"/>
                </a:cubicBezTo>
                <a:cubicBezTo>
                  <a:pt x="681609" y="708170"/>
                  <a:pt x="688098" y="714701"/>
                  <a:pt x="692906" y="722394"/>
                </a:cubicBezTo>
                <a:cubicBezTo>
                  <a:pt x="706255" y="743753"/>
                  <a:pt x="702635" y="742842"/>
                  <a:pt x="709234" y="765937"/>
                </a:cubicBezTo>
                <a:cubicBezTo>
                  <a:pt x="710810" y="771453"/>
                  <a:pt x="713286" y="776699"/>
                  <a:pt x="714677" y="782265"/>
                </a:cubicBezTo>
                <a:cubicBezTo>
                  <a:pt x="718734" y="798493"/>
                  <a:pt x="721802" y="814952"/>
                  <a:pt x="725563" y="831251"/>
                </a:cubicBezTo>
                <a:cubicBezTo>
                  <a:pt x="727245" y="838540"/>
                  <a:pt x="727968" y="846186"/>
                  <a:pt x="731006" y="853022"/>
                </a:cubicBezTo>
                <a:cubicBezTo>
                  <a:pt x="735302" y="862689"/>
                  <a:pt x="741891" y="871165"/>
                  <a:pt x="747334" y="880237"/>
                </a:cubicBezTo>
                <a:cubicBezTo>
                  <a:pt x="749148" y="912894"/>
                  <a:pt x="748358" y="945801"/>
                  <a:pt x="752777" y="978208"/>
                </a:cubicBezTo>
                <a:cubicBezTo>
                  <a:pt x="753873" y="986247"/>
                  <a:pt x="760467" y="992521"/>
                  <a:pt x="763663" y="999979"/>
                </a:cubicBezTo>
                <a:cubicBezTo>
                  <a:pt x="777517" y="1032303"/>
                  <a:pt x="756901" y="1000035"/>
                  <a:pt x="785434" y="1038079"/>
                </a:cubicBezTo>
                <a:cubicBezTo>
                  <a:pt x="787102" y="1043082"/>
                  <a:pt x="797279" y="1076179"/>
                  <a:pt x="801763" y="1076179"/>
                </a:cubicBezTo>
                <a:cubicBezTo>
                  <a:pt x="809243" y="1076179"/>
                  <a:pt x="805392" y="1061665"/>
                  <a:pt x="807206" y="1054408"/>
                </a:cubicBezTo>
                <a:cubicBezTo>
                  <a:pt x="803577" y="1048965"/>
                  <a:pt x="799246" y="1043930"/>
                  <a:pt x="796320" y="1038079"/>
                </a:cubicBezTo>
                <a:cubicBezTo>
                  <a:pt x="765780" y="977001"/>
                  <a:pt x="825308" y="1079285"/>
                  <a:pt x="779991" y="999979"/>
                </a:cubicBezTo>
                <a:cubicBezTo>
                  <a:pt x="776746" y="994300"/>
                  <a:pt x="772031" y="989502"/>
                  <a:pt x="769106" y="983651"/>
                </a:cubicBezTo>
                <a:cubicBezTo>
                  <a:pt x="766540" y="978519"/>
                  <a:pt x="766229" y="972454"/>
                  <a:pt x="763663" y="967322"/>
                </a:cubicBezTo>
                <a:cubicBezTo>
                  <a:pt x="760738" y="961471"/>
                  <a:pt x="755702" y="956845"/>
                  <a:pt x="752777" y="950994"/>
                </a:cubicBezTo>
                <a:cubicBezTo>
                  <a:pt x="748407" y="942255"/>
                  <a:pt x="746260" y="932518"/>
                  <a:pt x="741891" y="923779"/>
                </a:cubicBezTo>
                <a:cubicBezTo>
                  <a:pt x="738966" y="917928"/>
                  <a:pt x="735382" y="912313"/>
                  <a:pt x="731006" y="907451"/>
                </a:cubicBezTo>
                <a:cubicBezTo>
                  <a:pt x="718991" y="894101"/>
                  <a:pt x="700938" y="885415"/>
                  <a:pt x="692906" y="869351"/>
                </a:cubicBezTo>
                <a:cubicBezTo>
                  <a:pt x="673924" y="831386"/>
                  <a:pt x="692173" y="862146"/>
                  <a:pt x="665691" y="831251"/>
                </a:cubicBezTo>
                <a:cubicBezTo>
                  <a:pt x="659787" y="824363"/>
                  <a:pt x="655777" y="815893"/>
                  <a:pt x="649363" y="809479"/>
                </a:cubicBezTo>
                <a:cubicBezTo>
                  <a:pt x="638814" y="798930"/>
                  <a:pt x="629984" y="797577"/>
                  <a:pt x="616706" y="793151"/>
                </a:cubicBezTo>
                <a:cubicBezTo>
                  <a:pt x="596925" y="773370"/>
                  <a:pt x="603044" y="777950"/>
                  <a:pt x="578606" y="760494"/>
                </a:cubicBezTo>
                <a:cubicBezTo>
                  <a:pt x="573283" y="756692"/>
                  <a:pt x="566903" y="754234"/>
                  <a:pt x="562277" y="749608"/>
                </a:cubicBezTo>
                <a:cubicBezTo>
                  <a:pt x="555862" y="743194"/>
                  <a:pt x="551150" y="735269"/>
                  <a:pt x="545948" y="727837"/>
                </a:cubicBezTo>
                <a:cubicBezTo>
                  <a:pt x="538445" y="717119"/>
                  <a:pt x="524177" y="695179"/>
                  <a:pt x="524177" y="695179"/>
                </a:cubicBezTo>
                <a:cubicBezTo>
                  <a:pt x="522363" y="687922"/>
                  <a:pt x="520789" y="680601"/>
                  <a:pt x="518734" y="673408"/>
                </a:cubicBezTo>
                <a:cubicBezTo>
                  <a:pt x="512906" y="653011"/>
                  <a:pt x="512100" y="658696"/>
                  <a:pt x="507848" y="635308"/>
                </a:cubicBezTo>
                <a:cubicBezTo>
                  <a:pt x="505553" y="622686"/>
                  <a:pt x="504922" y="609788"/>
                  <a:pt x="502406" y="597208"/>
                </a:cubicBezTo>
                <a:cubicBezTo>
                  <a:pt x="501281" y="591582"/>
                  <a:pt x="499293" y="586122"/>
                  <a:pt x="496963" y="580879"/>
                </a:cubicBezTo>
                <a:cubicBezTo>
                  <a:pt x="484127" y="551998"/>
                  <a:pt x="483936" y="553174"/>
                  <a:pt x="469748" y="531894"/>
                </a:cubicBezTo>
                <a:cubicBezTo>
                  <a:pt x="458801" y="499048"/>
                  <a:pt x="470608" y="529700"/>
                  <a:pt x="442534" y="482908"/>
                </a:cubicBezTo>
                <a:cubicBezTo>
                  <a:pt x="440902" y="480188"/>
                  <a:pt x="420905" y="445881"/>
                  <a:pt x="415320" y="439365"/>
                </a:cubicBezTo>
                <a:cubicBezTo>
                  <a:pt x="364445" y="380012"/>
                  <a:pt x="421812" y="451300"/>
                  <a:pt x="371777" y="401265"/>
                </a:cubicBezTo>
                <a:cubicBezTo>
                  <a:pt x="365363" y="394851"/>
                  <a:pt x="361517" y="386237"/>
                  <a:pt x="355448" y="379494"/>
                </a:cubicBezTo>
                <a:cubicBezTo>
                  <a:pt x="345149" y="368051"/>
                  <a:pt x="332499" y="358785"/>
                  <a:pt x="322791" y="346837"/>
                </a:cubicBezTo>
                <a:cubicBezTo>
                  <a:pt x="232898" y="236198"/>
                  <a:pt x="334002" y="341721"/>
                  <a:pt x="246591" y="254308"/>
                </a:cubicBezTo>
                <a:cubicBezTo>
                  <a:pt x="226205" y="233922"/>
                  <a:pt x="237566" y="240413"/>
                  <a:pt x="213934" y="232537"/>
                </a:cubicBezTo>
                <a:cubicBezTo>
                  <a:pt x="203048" y="225280"/>
                  <a:pt x="188534" y="221651"/>
                  <a:pt x="181277" y="210765"/>
                </a:cubicBezTo>
                <a:cubicBezTo>
                  <a:pt x="177648" y="205322"/>
                  <a:pt x="175834" y="198065"/>
                  <a:pt x="170391" y="194437"/>
                </a:cubicBezTo>
                <a:cubicBezTo>
                  <a:pt x="164167" y="190288"/>
                  <a:pt x="155877" y="190808"/>
                  <a:pt x="148620" y="188994"/>
                </a:cubicBezTo>
                <a:cubicBezTo>
                  <a:pt x="132223" y="178062"/>
                  <a:pt x="129854" y="175508"/>
                  <a:pt x="110520" y="167222"/>
                </a:cubicBezTo>
                <a:cubicBezTo>
                  <a:pt x="105246" y="164962"/>
                  <a:pt x="99634" y="163593"/>
                  <a:pt x="94191" y="161779"/>
                </a:cubicBezTo>
                <a:cubicBezTo>
                  <a:pt x="86934" y="154522"/>
                  <a:pt x="80434" y="146419"/>
                  <a:pt x="72420" y="140008"/>
                </a:cubicBezTo>
                <a:cubicBezTo>
                  <a:pt x="50527" y="122494"/>
                  <a:pt x="40602" y="118656"/>
                  <a:pt x="17991" y="107351"/>
                </a:cubicBezTo>
                <a:cubicBezTo>
                  <a:pt x="-945" y="78945"/>
                  <a:pt x="-1966" y="26615"/>
                  <a:pt x="1663" y="937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0" name="Oval 199">
            <a:extLst>
              <a:ext uri="{FF2B5EF4-FFF2-40B4-BE49-F238E27FC236}">
                <a16:creationId xmlns:a16="http://schemas.microsoft.com/office/drawing/2014/main" id="{CF80FDEF-C7E9-4703-92F3-A92AD18A000A}"/>
              </a:ext>
            </a:extLst>
          </p:cNvPr>
          <p:cNvSpPr/>
          <p:nvPr/>
        </p:nvSpPr>
        <p:spPr>
          <a:xfrm rot="5400000">
            <a:off x="4523208" y="109619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5" name="Oval 204">
            <a:extLst>
              <a:ext uri="{FF2B5EF4-FFF2-40B4-BE49-F238E27FC236}">
                <a16:creationId xmlns:a16="http://schemas.microsoft.com/office/drawing/2014/main" id="{4C28C43B-1591-4424-BED2-73C3FD93BBCD}"/>
              </a:ext>
            </a:extLst>
          </p:cNvPr>
          <p:cNvSpPr/>
          <p:nvPr/>
        </p:nvSpPr>
        <p:spPr>
          <a:xfrm rot="10800000">
            <a:off x="6206392" y="132246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7" name="Oval 206">
            <a:extLst>
              <a:ext uri="{FF2B5EF4-FFF2-40B4-BE49-F238E27FC236}">
                <a16:creationId xmlns:a16="http://schemas.microsoft.com/office/drawing/2014/main" id="{5848C8FB-8048-41D2-9A29-237285D04A4E}"/>
              </a:ext>
            </a:extLst>
          </p:cNvPr>
          <p:cNvSpPr/>
          <p:nvPr/>
        </p:nvSpPr>
        <p:spPr>
          <a:xfrm rot="18764133">
            <a:off x="6253822" y="215097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8" name="Oval 207">
            <a:extLst>
              <a:ext uri="{FF2B5EF4-FFF2-40B4-BE49-F238E27FC236}">
                <a16:creationId xmlns:a16="http://schemas.microsoft.com/office/drawing/2014/main" id="{D3D31926-F4C8-43A7-B174-7371613709D3}"/>
              </a:ext>
            </a:extLst>
          </p:cNvPr>
          <p:cNvSpPr/>
          <p:nvPr/>
        </p:nvSpPr>
        <p:spPr>
          <a:xfrm rot="5400000">
            <a:off x="5412117" y="206560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0" name="Oval 209">
            <a:extLst>
              <a:ext uri="{FF2B5EF4-FFF2-40B4-BE49-F238E27FC236}">
                <a16:creationId xmlns:a16="http://schemas.microsoft.com/office/drawing/2014/main" id="{9B4B90BC-A665-4845-B067-301463D2E60E}"/>
              </a:ext>
            </a:extLst>
          </p:cNvPr>
          <p:cNvSpPr/>
          <p:nvPr/>
        </p:nvSpPr>
        <p:spPr>
          <a:xfrm rot="5400000">
            <a:off x="5048449" y="118018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Freeform: Shape 42">
            <a:extLst>
              <a:ext uri="{FF2B5EF4-FFF2-40B4-BE49-F238E27FC236}">
                <a16:creationId xmlns:a16="http://schemas.microsoft.com/office/drawing/2014/main" id="{6FDD4382-D6A9-4B90-88E9-3074608B48F3}"/>
              </a:ext>
            </a:extLst>
          </p:cNvPr>
          <p:cNvSpPr/>
          <p:nvPr/>
        </p:nvSpPr>
        <p:spPr>
          <a:xfrm>
            <a:off x="5288882" y="1806523"/>
            <a:ext cx="123236" cy="75915"/>
          </a:xfrm>
          <a:custGeom>
            <a:avLst/>
            <a:gdLst>
              <a:gd name="connsiteX0" fmla="*/ 21771 w 424543"/>
              <a:gd name="connsiteY0" fmla="*/ 146957 h 293914"/>
              <a:gd name="connsiteX1" fmla="*/ 38100 w 424543"/>
              <a:gd name="connsiteY1" fmla="*/ 103414 h 293914"/>
              <a:gd name="connsiteX2" fmla="*/ 59871 w 424543"/>
              <a:gd name="connsiteY2" fmla="*/ 81642 h 293914"/>
              <a:gd name="connsiteX3" fmla="*/ 92529 w 424543"/>
              <a:gd name="connsiteY3" fmla="*/ 43542 h 293914"/>
              <a:gd name="connsiteX4" fmla="*/ 114300 w 424543"/>
              <a:gd name="connsiteY4" fmla="*/ 38100 h 293914"/>
              <a:gd name="connsiteX5" fmla="*/ 201386 w 424543"/>
              <a:gd name="connsiteY5" fmla="*/ 43542 h 293914"/>
              <a:gd name="connsiteX6" fmla="*/ 234043 w 424543"/>
              <a:gd name="connsiteY6" fmla="*/ 48985 h 293914"/>
              <a:gd name="connsiteX7" fmla="*/ 266700 w 424543"/>
              <a:gd name="connsiteY7" fmla="*/ 65314 h 293914"/>
              <a:gd name="connsiteX8" fmla="*/ 283029 w 424543"/>
              <a:gd name="connsiteY8" fmla="*/ 70757 h 293914"/>
              <a:gd name="connsiteX9" fmla="*/ 321129 w 424543"/>
              <a:gd name="connsiteY9" fmla="*/ 108857 h 293914"/>
              <a:gd name="connsiteX10" fmla="*/ 353786 w 424543"/>
              <a:gd name="connsiteY10" fmla="*/ 130628 h 293914"/>
              <a:gd name="connsiteX11" fmla="*/ 359229 w 424543"/>
              <a:gd name="connsiteY11" fmla="*/ 146957 h 293914"/>
              <a:gd name="connsiteX12" fmla="*/ 375557 w 424543"/>
              <a:gd name="connsiteY12" fmla="*/ 103414 h 293914"/>
              <a:gd name="connsiteX13" fmla="*/ 386443 w 424543"/>
              <a:gd name="connsiteY13" fmla="*/ 76200 h 293914"/>
              <a:gd name="connsiteX14" fmla="*/ 402771 w 424543"/>
              <a:gd name="connsiteY14" fmla="*/ 38100 h 293914"/>
              <a:gd name="connsiteX15" fmla="*/ 424543 w 424543"/>
              <a:gd name="connsiteY15" fmla="*/ 0 h 293914"/>
              <a:gd name="connsiteX16" fmla="*/ 419100 w 424543"/>
              <a:gd name="connsiteY16" fmla="*/ 70757 h 293914"/>
              <a:gd name="connsiteX17" fmla="*/ 408214 w 424543"/>
              <a:gd name="connsiteY17" fmla="*/ 283028 h 293914"/>
              <a:gd name="connsiteX18" fmla="*/ 397329 w 424543"/>
              <a:gd name="connsiteY18" fmla="*/ 250371 h 293914"/>
              <a:gd name="connsiteX19" fmla="*/ 386443 w 424543"/>
              <a:gd name="connsiteY19" fmla="*/ 228600 h 293914"/>
              <a:gd name="connsiteX20" fmla="*/ 370114 w 424543"/>
              <a:gd name="connsiteY20" fmla="*/ 190500 h 293914"/>
              <a:gd name="connsiteX21" fmla="*/ 348343 w 424543"/>
              <a:gd name="connsiteY21" fmla="*/ 201385 h 293914"/>
              <a:gd name="connsiteX22" fmla="*/ 304800 w 424543"/>
              <a:gd name="connsiteY22" fmla="*/ 234042 h 293914"/>
              <a:gd name="connsiteX23" fmla="*/ 288471 w 424543"/>
              <a:gd name="connsiteY23" fmla="*/ 244928 h 293914"/>
              <a:gd name="connsiteX24" fmla="*/ 250371 w 424543"/>
              <a:gd name="connsiteY24" fmla="*/ 266700 h 293914"/>
              <a:gd name="connsiteX25" fmla="*/ 234043 w 424543"/>
              <a:gd name="connsiteY25" fmla="*/ 277585 h 293914"/>
              <a:gd name="connsiteX26" fmla="*/ 174171 w 424543"/>
              <a:gd name="connsiteY26" fmla="*/ 293914 h 293914"/>
              <a:gd name="connsiteX27" fmla="*/ 65314 w 424543"/>
              <a:gd name="connsiteY27" fmla="*/ 266700 h 293914"/>
              <a:gd name="connsiteX28" fmla="*/ 48986 w 424543"/>
              <a:gd name="connsiteY28" fmla="*/ 250371 h 293914"/>
              <a:gd name="connsiteX29" fmla="*/ 32657 w 424543"/>
              <a:gd name="connsiteY29" fmla="*/ 239485 h 293914"/>
              <a:gd name="connsiteX30" fmla="*/ 21771 w 424543"/>
              <a:gd name="connsiteY30" fmla="*/ 223157 h 293914"/>
              <a:gd name="connsiteX31" fmla="*/ 0 w 424543"/>
              <a:gd name="connsiteY31" fmla="*/ 185057 h 293914"/>
              <a:gd name="connsiteX32" fmla="*/ 21771 w 424543"/>
              <a:gd name="connsiteY32" fmla="*/ 146957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4543" h="293914">
                <a:moveTo>
                  <a:pt x="21771" y="146957"/>
                </a:moveTo>
                <a:cubicBezTo>
                  <a:pt x="28121" y="133350"/>
                  <a:pt x="30289" y="116804"/>
                  <a:pt x="38100" y="103414"/>
                </a:cubicBezTo>
                <a:cubicBezTo>
                  <a:pt x="43271" y="94549"/>
                  <a:pt x="53192" y="89434"/>
                  <a:pt x="59871" y="81642"/>
                </a:cubicBezTo>
                <a:cubicBezTo>
                  <a:pt x="75002" y="63989"/>
                  <a:pt x="68404" y="58620"/>
                  <a:pt x="92529" y="43542"/>
                </a:cubicBezTo>
                <a:cubicBezTo>
                  <a:pt x="98872" y="39577"/>
                  <a:pt x="107043" y="39914"/>
                  <a:pt x="114300" y="38100"/>
                </a:cubicBezTo>
                <a:cubicBezTo>
                  <a:pt x="143329" y="39914"/>
                  <a:pt x="172420" y="40909"/>
                  <a:pt x="201386" y="43542"/>
                </a:cubicBezTo>
                <a:cubicBezTo>
                  <a:pt x="212377" y="44541"/>
                  <a:pt x="223574" y="45495"/>
                  <a:pt x="234043" y="48985"/>
                </a:cubicBezTo>
                <a:cubicBezTo>
                  <a:pt x="245589" y="52834"/>
                  <a:pt x="255578" y="60371"/>
                  <a:pt x="266700" y="65314"/>
                </a:cubicBezTo>
                <a:cubicBezTo>
                  <a:pt x="271943" y="67644"/>
                  <a:pt x="277897" y="68191"/>
                  <a:pt x="283029" y="70757"/>
                </a:cubicBezTo>
                <a:cubicBezTo>
                  <a:pt x="310932" y="84708"/>
                  <a:pt x="291880" y="82533"/>
                  <a:pt x="321129" y="108857"/>
                </a:cubicBezTo>
                <a:cubicBezTo>
                  <a:pt x="330853" y="117609"/>
                  <a:pt x="353786" y="130628"/>
                  <a:pt x="353786" y="130628"/>
                </a:cubicBezTo>
                <a:cubicBezTo>
                  <a:pt x="355600" y="136071"/>
                  <a:pt x="353786" y="148771"/>
                  <a:pt x="359229" y="146957"/>
                </a:cubicBezTo>
                <a:cubicBezTo>
                  <a:pt x="367578" y="144174"/>
                  <a:pt x="373568" y="109382"/>
                  <a:pt x="375557" y="103414"/>
                </a:cubicBezTo>
                <a:cubicBezTo>
                  <a:pt x="378647" y="94145"/>
                  <a:pt x="383012" y="85348"/>
                  <a:pt x="386443" y="76200"/>
                </a:cubicBezTo>
                <a:cubicBezTo>
                  <a:pt x="394770" y="53996"/>
                  <a:pt x="388870" y="62427"/>
                  <a:pt x="402771" y="38100"/>
                </a:cubicBezTo>
                <a:cubicBezTo>
                  <a:pt x="433554" y="-15772"/>
                  <a:pt x="391635" y="65813"/>
                  <a:pt x="424543" y="0"/>
                </a:cubicBezTo>
                <a:cubicBezTo>
                  <a:pt x="422729" y="23586"/>
                  <a:pt x="420463" y="47141"/>
                  <a:pt x="419100" y="70757"/>
                </a:cubicBezTo>
                <a:cubicBezTo>
                  <a:pt x="415019" y="141489"/>
                  <a:pt x="416739" y="212693"/>
                  <a:pt x="408214" y="283028"/>
                </a:cubicBezTo>
                <a:cubicBezTo>
                  <a:pt x="406833" y="294419"/>
                  <a:pt x="402461" y="260634"/>
                  <a:pt x="397329" y="250371"/>
                </a:cubicBezTo>
                <a:lnTo>
                  <a:pt x="386443" y="228600"/>
                </a:lnTo>
                <a:cubicBezTo>
                  <a:pt x="385394" y="224403"/>
                  <a:pt x="379920" y="192134"/>
                  <a:pt x="370114" y="190500"/>
                </a:cubicBezTo>
                <a:cubicBezTo>
                  <a:pt x="362111" y="189166"/>
                  <a:pt x="355600" y="197757"/>
                  <a:pt x="348343" y="201385"/>
                </a:cubicBezTo>
                <a:cubicBezTo>
                  <a:pt x="322893" y="226835"/>
                  <a:pt x="340869" y="211499"/>
                  <a:pt x="304800" y="234042"/>
                </a:cubicBezTo>
                <a:cubicBezTo>
                  <a:pt x="299253" y="237509"/>
                  <a:pt x="294080" y="241562"/>
                  <a:pt x="288471" y="244928"/>
                </a:cubicBezTo>
                <a:cubicBezTo>
                  <a:pt x="275928" y="252454"/>
                  <a:pt x="262914" y="259174"/>
                  <a:pt x="250371" y="266700"/>
                </a:cubicBezTo>
                <a:cubicBezTo>
                  <a:pt x="244762" y="270065"/>
                  <a:pt x="240020" y="274928"/>
                  <a:pt x="234043" y="277585"/>
                </a:cubicBezTo>
                <a:cubicBezTo>
                  <a:pt x="211441" y="287630"/>
                  <a:pt x="197455" y="289257"/>
                  <a:pt x="174171" y="293914"/>
                </a:cubicBezTo>
                <a:cubicBezTo>
                  <a:pt x="137885" y="284843"/>
                  <a:pt x="100640" y="278988"/>
                  <a:pt x="65314" y="266700"/>
                </a:cubicBezTo>
                <a:cubicBezTo>
                  <a:pt x="58044" y="264171"/>
                  <a:pt x="54899" y="255299"/>
                  <a:pt x="48986" y="250371"/>
                </a:cubicBezTo>
                <a:cubicBezTo>
                  <a:pt x="43961" y="246183"/>
                  <a:pt x="38100" y="243114"/>
                  <a:pt x="32657" y="239485"/>
                </a:cubicBezTo>
                <a:cubicBezTo>
                  <a:pt x="29028" y="234042"/>
                  <a:pt x="25016" y="228837"/>
                  <a:pt x="21771" y="223157"/>
                </a:cubicBezTo>
                <a:cubicBezTo>
                  <a:pt x="-5851" y="174818"/>
                  <a:pt x="26522" y="224837"/>
                  <a:pt x="0" y="185057"/>
                </a:cubicBezTo>
                <a:cubicBezTo>
                  <a:pt x="5946" y="155326"/>
                  <a:pt x="15421" y="160564"/>
                  <a:pt x="21771" y="146957"/>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1" name="Freeform: Shape 210">
            <a:extLst>
              <a:ext uri="{FF2B5EF4-FFF2-40B4-BE49-F238E27FC236}">
                <a16:creationId xmlns:a16="http://schemas.microsoft.com/office/drawing/2014/main" id="{80D00549-20DD-4367-8929-EA05F3361C51}"/>
              </a:ext>
            </a:extLst>
          </p:cNvPr>
          <p:cNvSpPr/>
          <p:nvPr/>
        </p:nvSpPr>
        <p:spPr>
          <a:xfrm>
            <a:off x="5456815" y="1866819"/>
            <a:ext cx="123236" cy="75915"/>
          </a:xfrm>
          <a:custGeom>
            <a:avLst/>
            <a:gdLst>
              <a:gd name="connsiteX0" fmla="*/ 21771 w 424543"/>
              <a:gd name="connsiteY0" fmla="*/ 146957 h 293914"/>
              <a:gd name="connsiteX1" fmla="*/ 38100 w 424543"/>
              <a:gd name="connsiteY1" fmla="*/ 103414 h 293914"/>
              <a:gd name="connsiteX2" fmla="*/ 59871 w 424543"/>
              <a:gd name="connsiteY2" fmla="*/ 81642 h 293914"/>
              <a:gd name="connsiteX3" fmla="*/ 92529 w 424543"/>
              <a:gd name="connsiteY3" fmla="*/ 43542 h 293914"/>
              <a:gd name="connsiteX4" fmla="*/ 114300 w 424543"/>
              <a:gd name="connsiteY4" fmla="*/ 38100 h 293914"/>
              <a:gd name="connsiteX5" fmla="*/ 201386 w 424543"/>
              <a:gd name="connsiteY5" fmla="*/ 43542 h 293914"/>
              <a:gd name="connsiteX6" fmla="*/ 234043 w 424543"/>
              <a:gd name="connsiteY6" fmla="*/ 48985 h 293914"/>
              <a:gd name="connsiteX7" fmla="*/ 266700 w 424543"/>
              <a:gd name="connsiteY7" fmla="*/ 65314 h 293914"/>
              <a:gd name="connsiteX8" fmla="*/ 283029 w 424543"/>
              <a:gd name="connsiteY8" fmla="*/ 70757 h 293914"/>
              <a:gd name="connsiteX9" fmla="*/ 321129 w 424543"/>
              <a:gd name="connsiteY9" fmla="*/ 108857 h 293914"/>
              <a:gd name="connsiteX10" fmla="*/ 353786 w 424543"/>
              <a:gd name="connsiteY10" fmla="*/ 130628 h 293914"/>
              <a:gd name="connsiteX11" fmla="*/ 359229 w 424543"/>
              <a:gd name="connsiteY11" fmla="*/ 146957 h 293914"/>
              <a:gd name="connsiteX12" fmla="*/ 375557 w 424543"/>
              <a:gd name="connsiteY12" fmla="*/ 103414 h 293914"/>
              <a:gd name="connsiteX13" fmla="*/ 386443 w 424543"/>
              <a:gd name="connsiteY13" fmla="*/ 76200 h 293914"/>
              <a:gd name="connsiteX14" fmla="*/ 402771 w 424543"/>
              <a:gd name="connsiteY14" fmla="*/ 38100 h 293914"/>
              <a:gd name="connsiteX15" fmla="*/ 424543 w 424543"/>
              <a:gd name="connsiteY15" fmla="*/ 0 h 293914"/>
              <a:gd name="connsiteX16" fmla="*/ 419100 w 424543"/>
              <a:gd name="connsiteY16" fmla="*/ 70757 h 293914"/>
              <a:gd name="connsiteX17" fmla="*/ 408214 w 424543"/>
              <a:gd name="connsiteY17" fmla="*/ 283028 h 293914"/>
              <a:gd name="connsiteX18" fmla="*/ 397329 w 424543"/>
              <a:gd name="connsiteY18" fmla="*/ 250371 h 293914"/>
              <a:gd name="connsiteX19" fmla="*/ 386443 w 424543"/>
              <a:gd name="connsiteY19" fmla="*/ 228600 h 293914"/>
              <a:gd name="connsiteX20" fmla="*/ 370114 w 424543"/>
              <a:gd name="connsiteY20" fmla="*/ 190500 h 293914"/>
              <a:gd name="connsiteX21" fmla="*/ 348343 w 424543"/>
              <a:gd name="connsiteY21" fmla="*/ 201385 h 293914"/>
              <a:gd name="connsiteX22" fmla="*/ 304800 w 424543"/>
              <a:gd name="connsiteY22" fmla="*/ 234042 h 293914"/>
              <a:gd name="connsiteX23" fmla="*/ 288471 w 424543"/>
              <a:gd name="connsiteY23" fmla="*/ 244928 h 293914"/>
              <a:gd name="connsiteX24" fmla="*/ 250371 w 424543"/>
              <a:gd name="connsiteY24" fmla="*/ 266700 h 293914"/>
              <a:gd name="connsiteX25" fmla="*/ 234043 w 424543"/>
              <a:gd name="connsiteY25" fmla="*/ 277585 h 293914"/>
              <a:gd name="connsiteX26" fmla="*/ 174171 w 424543"/>
              <a:gd name="connsiteY26" fmla="*/ 293914 h 293914"/>
              <a:gd name="connsiteX27" fmla="*/ 65314 w 424543"/>
              <a:gd name="connsiteY27" fmla="*/ 266700 h 293914"/>
              <a:gd name="connsiteX28" fmla="*/ 48986 w 424543"/>
              <a:gd name="connsiteY28" fmla="*/ 250371 h 293914"/>
              <a:gd name="connsiteX29" fmla="*/ 32657 w 424543"/>
              <a:gd name="connsiteY29" fmla="*/ 239485 h 293914"/>
              <a:gd name="connsiteX30" fmla="*/ 21771 w 424543"/>
              <a:gd name="connsiteY30" fmla="*/ 223157 h 293914"/>
              <a:gd name="connsiteX31" fmla="*/ 0 w 424543"/>
              <a:gd name="connsiteY31" fmla="*/ 185057 h 293914"/>
              <a:gd name="connsiteX32" fmla="*/ 21771 w 424543"/>
              <a:gd name="connsiteY32" fmla="*/ 146957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4543" h="293914">
                <a:moveTo>
                  <a:pt x="21771" y="146957"/>
                </a:moveTo>
                <a:cubicBezTo>
                  <a:pt x="28121" y="133350"/>
                  <a:pt x="30289" y="116804"/>
                  <a:pt x="38100" y="103414"/>
                </a:cubicBezTo>
                <a:cubicBezTo>
                  <a:pt x="43271" y="94549"/>
                  <a:pt x="53192" y="89434"/>
                  <a:pt x="59871" y="81642"/>
                </a:cubicBezTo>
                <a:cubicBezTo>
                  <a:pt x="75002" y="63989"/>
                  <a:pt x="68404" y="58620"/>
                  <a:pt x="92529" y="43542"/>
                </a:cubicBezTo>
                <a:cubicBezTo>
                  <a:pt x="98872" y="39577"/>
                  <a:pt x="107043" y="39914"/>
                  <a:pt x="114300" y="38100"/>
                </a:cubicBezTo>
                <a:cubicBezTo>
                  <a:pt x="143329" y="39914"/>
                  <a:pt x="172420" y="40909"/>
                  <a:pt x="201386" y="43542"/>
                </a:cubicBezTo>
                <a:cubicBezTo>
                  <a:pt x="212377" y="44541"/>
                  <a:pt x="223574" y="45495"/>
                  <a:pt x="234043" y="48985"/>
                </a:cubicBezTo>
                <a:cubicBezTo>
                  <a:pt x="245589" y="52834"/>
                  <a:pt x="255578" y="60371"/>
                  <a:pt x="266700" y="65314"/>
                </a:cubicBezTo>
                <a:cubicBezTo>
                  <a:pt x="271943" y="67644"/>
                  <a:pt x="277897" y="68191"/>
                  <a:pt x="283029" y="70757"/>
                </a:cubicBezTo>
                <a:cubicBezTo>
                  <a:pt x="310932" y="84708"/>
                  <a:pt x="291880" y="82533"/>
                  <a:pt x="321129" y="108857"/>
                </a:cubicBezTo>
                <a:cubicBezTo>
                  <a:pt x="330853" y="117609"/>
                  <a:pt x="353786" y="130628"/>
                  <a:pt x="353786" y="130628"/>
                </a:cubicBezTo>
                <a:cubicBezTo>
                  <a:pt x="355600" y="136071"/>
                  <a:pt x="353786" y="148771"/>
                  <a:pt x="359229" y="146957"/>
                </a:cubicBezTo>
                <a:cubicBezTo>
                  <a:pt x="367578" y="144174"/>
                  <a:pt x="373568" y="109382"/>
                  <a:pt x="375557" y="103414"/>
                </a:cubicBezTo>
                <a:cubicBezTo>
                  <a:pt x="378647" y="94145"/>
                  <a:pt x="383012" y="85348"/>
                  <a:pt x="386443" y="76200"/>
                </a:cubicBezTo>
                <a:cubicBezTo>
                  <a:pt x="394770" y="53996"/>
                  <a:pt x="388870" y="62427"/>
                  <a:pt x="402771" y="38100"/>
                </a:cubicBezTo>
                <a:cubicBezTo>
                  <a:pt x="433554" y="-15772"/>
                  <a:pt x="391635" y="65813"/>
                  <a:pt x="424543" y="0"/>
                </a:cubicBezTo>
                <a:cubicBezTo>
                  <a:pt x="422729" y="23586"/>
                  <a:pt x="420463" y="47141"/>
                  <a:pt x="419100" y="70757"/>
                </a:cubicBezTo>
                <a:cubicBezTo>
                  <a:pt x="415019" y="141489"/>
                  <a:pt x="416739" y="212693"/>
                  <a:pt x="408214" y="283028"/>
                </a:cubicBezTo>
                <a:cubicBezTo>
                  <a:pt x="406833" y="294419"/>
                  <a:pt x="402461" y="260634"/>
                  <a:pt x="397329" y="250371"/>
                </a:cubicBezTo>
                <a:lnTo>
                  <a:pt x="386443" y="228600"/>
                </a:lnTo>
                <a:cubicBezTo>
                  <a:pt x="385394" y="224403"/>
                  <a:pt x="379920" y="192134"/>
                  <a:pt x="370114" y="190500"/>
                </a:cubicBezTo>
                <a:cubicBezTo>
                  <a:pt x="362111" y="189166"/>
                  <a:pt x="355600" y="197757"/>
                  <a:pt x="348343" y="201385"/>
                </a:cubicBezTo>
                <a:cubicBezTo>
                  <a:pt x="322893" y="226835"/>
                  <a:pt x="340869" y="211499"/>
                  <a:pt x="304800" y="234042"/>
                </a:cubicBezTo>
                <a:cubicBezTo>
                  <a:pt x="299253" y="237509"/>
                  <a:pt x="294080" y="241562"/>
                  <a:pt x="288471" y="244928"/>
                </a:cubicBezTo>
                <a:cubicBezTo>
                  <a:pt x="275928" y="252454"/>
                  <a:pt x="262914" y="259174"/>
                  <a:pt x="250371" y="266700"/>
                </a:cubicBezTo>
                <a:cubicBezTo>
                  <a:pt x="244762" y="270065"/>
                  <a:pt x="240020" y="274928"/>
                  <a:pt x="234043" y="277585"/>
                </a:cubicBezTo>
                <a:cubicBezTo>
                  <a:pt x="211441" y="287630"/>
                  <a:pt x="197455" y="289257"/>
                  <a:pt x="174171" y="293914"/>
                </a:cubicBezTo>
                <a:cubicBezTo>
                  <a:pt x="137885" y="284843"/>
                  <a:pt x="100640" y="278988"/>
                  <a:pt x="65314" y="266700"/>
                </a:cubicBezTo>
                <a:cubicBezTo>
                  <a:pt x="58044" y="264171"/>
                  <a:pt x="54899" y="255299"/>
                  <a:pt x="48986" y="250371"/>
                </a:cubicBezTo>
                <a:cubicBezTo>
                  <a:pt x="43961" y="246183"/>
                  <a:pt x="38100" y="243114"/>
                  <a:pt x="32657" y="239485"/>
                </a:cubicBezTo>
                <a:cubicBezTo>
                  <a:pt x="29028" y="234042"/>
                  <a:pt x="25016" y="228837"/>
                  <a:pt x="21771" y="223157"/>
                </a:cubicBezTo>
                <a:cubicBezTo>
                  <a:pt x="-5851" y="174818"/>
                  <a:pt x="26522" y="224837"/>
                  <a:pt x="0" y="185057"/>
                </a:cubicBezTo>
                <a:cubicBezTo>
                  <a:pt x="5946" y="155326"/>
                  <a:pt x="15421" y="160564"/>
                  <a:pt x="21771" y="146957"/>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7" name="Thought Bubble: Cloud 46">
            <a:extLst>
              <a:ext uri="{FF2B5EF4-FFF2-40B4-BE49-F238E27FC236}">
                <a16:creationId xmlns:a16="http://schemas.microsoft.com/office/drawing/2014/main" id="{E971E3E8-238D-4942-83EC-14FD159C91AB}"/>
              </a:ext>
            </a:extLst>
          </p:cNvPr>
          <p:cNvSpPr/>
          <p:nvPr/>
        </p:nvSpPr>
        <p:spPr>
          <a:xfrm>
            <a:off x="5285624" y="1343495"/>
            <a:ext cx="699881" cy="369106"/>
          </a:xfrm>
          <a:prstGeom prst="cloudCallout">
            <a:avLst>
              <a:gd name="adj1" fmla="val -43817"/>
              <a:gd name="adj2" fmla="val 6689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TextBox 47">
            <a:extLst>
              <a:ext uri="{FF2B5EF4-FFF2-40B4-BE49-F238E27FC236}">
                <a16:creationId xmlns:a16="http://schemas.microsoft.com/office/drawing/2014/main" id="{BCC923F3-0F60-4B3C-88DA-FE202BC7611B}"/>
              </a:ext>
            </a:extLst>
          </p:cNvPr>
          <p:cNvSpPr txBox="1"/>
          <p:nvPr/>
        </p:nvSpPr>
        <p:spPr>
          <a:xfrm>
            <a:off x="5241595" y="1299686"/>
            <a:ext cx="774483" cy="400110"/>
          </a:xfrm>
          <a:prstGeom prst="rect">
            <a:avLst/>
          </a:prstGeom>
          <a:noFill/>
        </p:spPr>
        <p:txBody>
          <a:bodyPr wrap="square" rtlCol="0">
            <a:spAutoFit/>
          </a:bodyPr>
          <a:lstStyle/>
          <a:p>
            <a:pPr algn="ctr"/>
            <a:r>
              <a:rPr lang="en-AU" sz="1000" b="1" dirty="0">
                <a:latin typeface="Arial Narrow" panose="020B0606020202030204" pitchFamily="34" charset="0"/>
              </a:rPr>
              <a:t>It’s </a:t>
            </a:r>
          </a:p>
          <a:p>
            <a:pPr algn="ctr"/>
            <a:r>
              <a:rPr lang="en-AU" sz="1000" b="1" dirty="0">
                <a:latin typeface="Arial Narrow" panose="020B0606020202030204" pitchFamily="34" charset="0"/>
              </a:rPr>
              <a:t>snowing!</a:t>
            </a:r>
          </a:p>
        </p:txBody>
      </p:sp>
      <p:sp>
        <p:nvSpPr>
          <p:cNvPr id="49" name="TextBox 48">
            <a:extLst>
              <a:ext uri="{FF2B5EF4-FFF2-40B4-BE49-F238E27FC236}">
                <a16:creationId xmlns:a16="http://schemas.microsoft.com/office/drawing/2014/main" id="{2D6BAA11-4CD4-4A9E-B425-DCB887C0DAB4}"/>
              </a:ext>
            </a:extLst>
          </p:cNvPr>
          <p:cNvSpPr txBox="1"/>
          <p:nvPr/>
        </p:nvSpPr>
        <p:spPr>
          <a:xfrm rot="3355438">
            <a:off x="4340268" y="1667359"/>
            <a:ext cx="1290694" cy="215444"/>
          </a:xfrm>
          <a:prstGeom prst="rect">
            <a:avLst/>
          </a:prstGeom>
          <a:noFill/>
        </p:spPr>
        <p:txBody>
          <a:bodyPr wrap="square" rtlCol="0">
            <a:spAutoFit/>
          </a:bodyPr>
          <a:lstStyle/>
          <a:p>
            <a:r>
              <a:rPr lang="en-AU" sz="800" dirty="0">
                <a:latin typeface="Arial Narrow" panose="020B0606020202030204" pitchFamily="34" charset="0"/>
              </a:rPr>
              <a:t>Calcareous CaCO</a:t>
            </a:r>
            <a:r>
              <a:rPr lang="en-AU" sz="500" dirty="0">
                <a:latin typeface="Arial Narrow" panose="020B0606020202030204" pitchFamily="34" charset="0"/>
              </a:rPr>
              <a:t>3</a:t>
            </a:r>
            <a:r>
              <a:rPr lang="en-AU" sz="800" dirty="0">
                <a:latin typeface="Arial Narrow" panose="020B0606020202030204" pitchFamily="34" charset="0"/>
              </a:rPr>
              <a:t> ooze</a:t>
            </a:r>
          </a:p>
        </p:txBody>
      </p:sp>
      <p:sp>
        <p:nvSpPr>
          <p:cNvPr id="212" name="TextBox 211">
            <a:extLst>
              <a:ext uri="{FF2B5EF4-FFF2-40B4-BE49-F238E27FC236}">
                <a16:creationId xmlns:a16="http://schemas.microsoft.com/office/drawing/2014/main" id="{517F9147-1647-4650-950C-1461FE802E51}"/>
              </a:ext>
            </a:extLst>
          </p:cNvPr>
          <p:cNvSpPr txBox="1"/>
          <p:nvPr/>
        </p:nvSpPr>
        <p:spPr>
          <a:xfrm>
            <a:off x="5678967" y="2170948"/>
            <a:ext cx="613950" cy="261610"/>
          </a:xfrm>
          <a:prstGeom prst="rect">
            <a:avLst/>
          </a:prstGeom>
          <a:noFill/>
        </p:spPr>
        <p:txBody>
          <a:bodyPr wrap="square" rtlCol="0">
            <a:spAutoFit/>
          </a:bodyPr>
          <a:lstStyle/>
          <a:p>
            <a:r>
              <a:rPr lang="en-AU" sz="1100" b="1" dirty="0">
                <a:latin typeface="Arial Narrow" panose="020B0606020202030204" pitchFamily="34" charset="0"/>
              </a:rPr>
              <a:t>CCD</a:t>
            </a:r>
          </a:p>
        </p:txBody>
      </p:sp>
      <p:sp>
        <p:nvSpPr>
          <p:cNvPr id="50" name="Rectangle 49">
            <a:extLst>
              <a:ext uri="{FF2B5EF4-FFF2-40B4-BE49-F238E27FC236}">
                <a16:creationId xmlns:a16="http://schemas.microsoft.com/office/drawing/2014/main" id="{3140B176-C81C-4EEB-ABB0-2F1E6261E5A0}"/>
              </a:ext>
            </a:extLst>
          </p:cNvPr>
          <p:cNvSpPr/>
          <p:nvPr/>
        </p:nvSpPr>
        <p:spPr>
          <a:xfrm>
            <a:off x="4459905" y="2722555"/>
            <a:ext cx="1878732" cy="3924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1" name="Freeform: Shape 50">
            <a:extLst>
              <a:ext uri="{FF2B5EF4-FFF2-40B4-BE49-F238E27FC236}">
                <a16:creationId xmlns:a16="http://schemas.microsoft.com/office/drawing/2014/main" id="{25581B90-08E5-4F28-ABE4-F6867B08C2BC}"/>
              </a:ext>
            </a:extLst>
          </p:cNvPr>
          <p:cNvSpPr/>
          <p:nvPr/>
        </p:nvSpPr>
        <p:spPr>
          <a:xfrm>
            <a:off x="4477836" y="1457629"/>
            <a:ext cx="1415514" cy="1415156"/>
          </a:xfrm>
          <a:custGeom>
            <a:avLst/>
            <a:gdLst>
              <a:gd name="connsiteX0" fmla="*/ 11257 w 1415514"/>
              <a:gd name="connsiteY0" fmla="*/ 21785 h 1415156"/>
              <a:gd name="connsiteX1" fmla="*/ 54799 w 1415514"/>
              <a:gd name="connsiteY1" fmla="*/ 54442 h 1415156"/>
              <a:gd name="connsiteX2" fmla="*/ 76571 w 1415514"/>
              <a:gd name="connsiteY2" fmla="*/ 65328 h 1415156"/>
              <a:gd name="connsiteX3" fmla="*/ 103785 w 1415514"/>
              <a:gd name="connsiteY3" fmla="*/ 97985 h 1415156"/>
              <a:gd name="connsiteX4" fmla="*/ 120114 w 1415514"/>
              <a:gd name="connsiteY4" fmla="*/ 119756 h 1415156"/>
              <a:gd name="connsiteX5" fmla="*/ 152771 w 1415514"/>
              <a:gd name="connsiteY5" fmla="*/ 146971 h 1415156"/>
              <a:gd name="connsiteX6" fmla="*/ 174542 w 1415514"/>
              <a:gd name="connsiteY6" fmla="*/ 163299 h 1415156"/>
              <a:gd name="connsiteX7" fmla="*/ 201757 w 1415514"/>
              <a:gd name="connsiteY7" fmla="*/ 174185 h 1415156"/>
              <a:gd name="connsiteX8" fmla="*/ 234414 w 1415514"/>
              <a:gd name="connsiteY8" fmla="*/ 190513 h 1415156"/>
              <a:gd name="connsiteX9" fmla="*/ 272514 w 1415514"/>
              <a:gd name="connsiteY9" fmla="*/ 206842 h 1415156"/>
              <a:gd name="connsiteX10" fmla="*/ 288842 w 1415514"/>
              <a:gd name="connsiteY10" fmla="*/ 217728 h 1415156"/>
              <a:gd name="connsiteX11" fmla="*/ 337828 w 1415514"/>
              <a:gd name="connsiteY11" fmla="*/ 244942 h 1415156"/>
              <a:gd name="connsiteX12" fmla="*/ 365042 w 1415514"/>
              <a:gd name="connsiteY12" fmla="*/ 277599 h 1415156"/>
              <a:gd name="connsiteX13" fmla="*/ 408585 w 1415514"/>
              <a:gd name="connsiteY13" fmla="*/ 348356 h 1415156"/>
              <a:gd name="connsiteX14" fmla="*/ 430357 w 1415514"/>
              <a:gd name="connsiteY14" fmla="*/ 386456 h 1415156"/>
              <a:gd name="connsiteX15" fmla="*/ 435799 w 1415514"/>
              <a:gd name="connsiteY15" fmla="*/ 408228 h 1415156"/>
              <a:gd name="connsiteX16" fmla="*/ 446685 w 1415514"/>
              <a:gd name="connsiteY16" fmla="*/ 429999 h 1415156"/>
              <a:gd name="connsiteX17" fmla="*/ 452128 w 1415514"/>
              <a:gd name="connsiteY17" fmla="*/ 446328 h 1415156"/>
              <a:gd name="connsiteX18" fmla="*/ 490228 w 1415514"/>
              <a:gd name="connsiteY18" fmla="*/ 489871 h 1415156"/>
              <a:gd name="connsiteX19" fmla="*/ 522885 w 1415514"/>
              <a:gd name="connsiteY19" fmla="*/ 517085 h 1415156"/>
              <a:gd name="connsiteX20" fmla="*/ 571871 w 1415514"/>
              <a:gd name="connsiteY20" fmla="*/ 566071 h 1415156"/>
              <a:gd name="connsiteX21" fmla="*/ 582757 w 1415514"/>
              <a:gd name="connsiteY21" fmla="*/ 593285 h 1415156"/>
              <a:gd name="connsiteX22" fmla="*/ 593642 w 1415514"/>
              <a:gd name="connsiteY22" fmla="*/ 615056 h 1415156"/>
              <a:gd name="connsiteX23" fmla="*/ 604528 w 1415514"/>
              <a:gd name="connsiteY23" fmla="*/ 680371 h 1415156"/>
              <a:gd name="connsiteX24" fmla="*/ 609971 w 1415514"/>
              <a:gd name="connsiteY24" fmla="*/ 702142 h 1415156"/>
              <a:gd name="connsiteX25" fmla="*/ 637185 w 1415514"/>
              <a:gd name="connsiteY25" fmla="*/ 745685 h 1415156"/>
              <a:gd name="connsiteX26" fmla="*/ 653514 w 1415514"/>
              <a:gd name="connsiteY26" fmla="*/ 762013 h 1415156"/>
              <a:gd name="connsiteX27" fmla="*/ 686171 w 1415514"/>
              <a:gd name="connsiteY27" fmla="*/ 800113 h 1415156"/>
              <a:gd name="connsiteX28" fmla="*/ 718828 w 1415514"/>
              <a:gd name="connsiteY28" fmla="*/ 832771 h 1415156"/>
              <a:gd name="connsiteX29" fmla="*/ 762371 w 1415514"/>
              <a:gd name="connsiteY29" fmla="*/ 881756 h 1415156"/>
              <a:gd name="connsiteX30" fmla="*/ 800471 w 1415514"/>
              <a:gd name="connsiteY30" fmla="*/ 936185 h 1415156"/>
              <a:gd name="connsiteX31" fmla="*/ 816799 w 1415514"/>
              <a:gd name="connsiteY31" fmla="*/ 974285 h 1415156"/>
              <a:gd name="connsiteX32" fmla="*/ 827685 w 1415514"/>
              <a:gd name="connsiteY32" fmla="*/ 990613 h 1415156"/>
              <a:gd name="connsiteX33" fmla="*/ 887557 w 1415514"/>
              <a:gd name="connsiteY33" fmla="*/ 1066813 h 1415156"/>
              <a:gd name="connsiteX34" fmla="*/ 903885 w 1415514"/>
              <a:gd name="connsiteY34" fmla="*/ 1099471 h 1415156"/>
              <a:gd name="connsiteX35" fmla="*/ 909328 w 1415514"/>
              <a:gd name="connsiteY35" fmla="*/ 1115799 h 1415156"/>
              <a:gd name="connsiteX36" fmla="*/ 996414 w 1415514"/>
              <a:gd name="connsiteY36" fmla="*/ 1197442 h 1415156"/>
              <a:gd name="connsiteX37" fmla="*/ 1023628 w 1415514"/>
              <a:gd name="connsiteY37" fmla="*/ 1219213 h 1415156"/>
              <a:gd name="connsiteX38" fmla="*/ 1067171 w 1415514"/>
              <a:gd name="connsiteY38" fmla="*/ 1240985 h 1415156"/>
              <a:gd name="connsiteX39" fmla="*/ 1105271 w 1415514"/>
              <a:gd name="connsiteY39" fmla="*/ 1268199 h 1415156"/>
              <a:gd name="connsiteX40" fmla="*/ 1127042 w 1415514"/>
              <a:gd name="connsiteY40" fmla="*/ 1273642 h 1415156"/>
              <a:gd name="connsiteX41" fmla="*/ 1154257 w 1415514"/>
              <a:gd name="connsiteY41" fmla="*/ 1284528 h 1415156"/>
              <a:gd name="connsiteX42" fmla="*/ 1203242 w 1415514"/>
              <a:gd name="connsiteY42" fmla="*/ 1306299 h 1415156"/>
              <a:gd name="connsiteX43" fmla="*/ 1225014 w 1415514"/>
              <a:gd name="connsiteY43" fmla="*/ 1311742 h 1415156"/>
              <a:gd name="connsiteX44" fmla="*/ 1263114 w 1415514"/>
              <a:gd name="connsiteY44" fmla="*/ 1322628 h 1415156"/>
              <a:gd name="connsiteX45" fmla="*/ 1322985 w 1415514"/>
              <a:gd name="connsiteY45" fmla="*/ 1349842 h 1415156"/>
              <a:gd name="connsiteX46" fmla="*/ 1355642 w 1415514"/>
              <a:gd name="connsiteY46" fmla="*/ 1360728 h 1415156"/>
              <a:gd name="connsiteX47" fmla="*/ 1377414 w 1415514"/>
              <a:gd name="connsiteY47" fmla="*/ 1366171 h 1415156"/>
              <a:gd name="connsiteX48" fmla="*/ 1344757 w 1415514"/>
              <a:gd name="connsiteY48" fmla="*/ 1355285 h 1415156"/>
              <a:gd name="connsiteX49" fmla="*/ 1290328 w 1415514"/>
              <a:gd name="connsiteY49" fmla="*/ 1338956 h 1415156"/>
              <a:gd name="connsiteX50" fmla="*/ 1176028 w 1415514"/>
              <a:gd name="connsiteY50" fmla="*/ 1300856 h 1415156"/>
              <a:gd name="connsiteX51" fmla="*/ 1116157 w 1415514"/>
              <a:gd name="connsiteY51" fmla="*/ 1279085 h 1415156"/>
              <a:gd name="connsiteX52" fmla="*/ 854899 w 1415514"/>
              <a:gd name="connsiteY52" fmla="*/ 1284528 h 1415156"/>
              <a:gd name="connsiteX53" fmla="*/ 800471 w 1415514"/>
              <a:gd name="connsiteY53" fmla="*/ 1295413 h 1415156"/>
              <a:gd name="connsiteX54" fmla="*/ 735157 w 1415514"/>
              <a:gd name="connsiteY54" fmla="*/ 1300856 h 1415156"/>
              <a:gd name="connsiteX55" fmla="*/ 713385 w 1415514"/>
              <a:gd name="connsiteY55" fmla="*/ 1311742 h 1415156"/>
              <a:gd name="connsiteX56" fmla="*/ 691614 w 1415514"/>
              <a:gd name="connsiteY56" fmla="*/ 1317185 h 1415156"/>
              <a:gd name="connsiteX57" fmla="*/ 609971 w 1415514"/>
              <a:gd name="connsiteY57" fmla="*/ 1333513 h 1415156"/>
              <a:gd name="connsiteX58" fmla="*/ 571871 w 1415514"/>
              <a:gd name="connsiteY58" fmla="*/ 1344399 h 1415156"/>
              <a:gd name="connsiteX59" fmla="*/ 473899 w 1415514"/>
              <a:gd name="connsiteY59" fmla="*/ 1360728 h 1415156"/>
              <a:gd name="connsiteX60" fmla="*/ 724271 w 1415514"/>
              <a:gd name="connsiteY60" fmla="*/ 1371613 h 1415156"/>
              <a:gd name="connsiteX61" fmla="*/ 773257 w 1415514"/>
              <a:gd name="connsiteY61" fmla="*/ 1377056 h 1415156"/>
              <a:gd name="connsiteX62" fmla="*/ 854899 w 1415514"/>
              <a:gd name="connsiteY62" fmla="*/ 1382499 h 1415156"/>
              <a:gd name="connsiteX63" fmla="*/ 974642 w 1415514"/>
              <a:gd name="connsiteY63" fmla="*/ 1393385 h 1415156"/>
              <a:gd name="connsiteX64" fmla="*/ 1263114 w 1415514"/>
              <a:gd name="connsiteY64" fmla="*/ 1387942 h 1415156"/>
              <a:gd name="connsiteX65" fmla="*/ 1333871 w 1415514"/>
              <a:gd name="connsiteY65" fmla="*/ 1382499 h 1415156"/>
              <a:gd name="connsiteX66" fmla="*/ 1415514 w 1415514"/>
              <a:gd name="connsiteY66" fmla="*/ 1377056 h 1415156"/>
              <a:gd name="connsiteX67" fmla="*/ 1214128 w 1415514"/>
              <a:gd name="connsiteY67" fmla="*/ 1387942 h 1415156"/>
              <a:gd name="connsiteX68" fmla="*/ 1105271 w 1415514"/>
              <a:gd name="connsiteY68" fmla="*/ 1404271 h 1415156"/>
              <a:gd name="connsiteX69" fmla="*/ 1078057 w 1415514"/>
              <a:gd name="connsiteY69" fmla="*/ 1409713 h 1415156"/>
              <a:gd name="connsiteX70" fmla="*/ 1012742 w 1415514"/>
              <a:gd name="connsiteY70" fmla="*/ 1415156 h 1415156"/>
              <a:gd name="connsiteX71" fmla="*/ 778699 w 1415514"/>
              <a:gd name="connsiteY71" fmla="*/ 1409713 h 1415156"/>
              <a:gd name="connsiteX72" fmla="*/ 718828 w 1415514"/>
              <a:gd name="connsiteY72" fmla="*/ 1398828 h 1415156"/>
              <a:gd name="connsiteX73" fmla="*/ 533771 w 1415514"/>
              <a:gd name="connsiteY73" fmla="*/ 1387942 h 1415156"/>
              <a:gd name="connsiteX74" fmla="*/ 218085 w 1415514"/>
              <a:gd name="connsiteY74" fmla="*/ 1393385 h 1415156"/>
              <a:gd name="connsiteX75" fmla="*/ 43914 w 1415514"/>
              <a:gd name="connsiteY75" fmla="*/ 1387942 h 1415156"/>
              <a:gd name="connsiteX76" fmla="*/ 38471 w 1415514"/>
              <a:gd name="connsiteY76" fmla="*/ 1311742 h 1415156"/>
              <a:gd name="connsiteX77" fmla="*/ 5814 w 1415514"/>
              <a:gd name="connsiteY77" fmla="*/ 1317185 h 1415156"/>
              <a:gd name="connsiteX78" fmla="*/ 371 w 1415514"/>
              <a:gd name="connsiteY78" fmla="*/ 1300856 h 1415156"/>
              <a:gd name="connsiteX79" fmla="*/ 11257 w 1415514"/>
              <a:gd name="connsiteY79" fmla="*/ 947071 h 1415156"/>
              <a:gd name="connsiteX80" fmla="*/ 16699 w 1415514"/>
              <a:gd name="connsiteY80" fmla="*/ 903528 h 1415156"/>
              <a:gd name="connsiteX81" fmla="*/ 22142 w 1415514"/>
              <a:gd name="connsiteY81" fmla="*/ 854542 h 1415156"/>
              <a:gd name="connsiteX82" fmla="*/ 16699 w 1415514"/>
              <a:gd name="connsiteY82" fmla="*/ 527971 h 1415156"/>
              <a:gd name="connsiteX83" fmla="*/ 11257 w 1415514"/>
              <a:gd name="connsiteY83" fmla="*/ 511642 h 1415156"/>
              <a:gd name="connsiteX84" fmla="*/ 371 w 1415514"/>
              <a:gd name="connsiteY84" fmla="*/ 419113 h 1415156"/>
              <a:gd name="connsiteX85" fmla="*/ 11257 w 1415514"/>
              <a:gd name="connsiteY85" fmla="*/ 21785 h 141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415514" h="1415156">
                <a:moveTo>
                  <a:pt x="11257" y="21785"/>
                </a:moveTo>
                <a:cubicBezTo>
                  <a:pt x="20328" y="-38994"/>
                  <a:pt x="39640" y="45779"/>
                  <a:pt x="54799" y="54442"/>
                </a:cubicBezTo>
                <a:cubicBezTo>
                  <a:pt x="61844" y="58468"/>
                  <a:pt x="69314" y="61699"/>
                  <a:pt x="76571" y="65328"/>
                </a:cubicBezTo>
                <a:cubicBezTo>
                  <a:pt x="100630" y="101414"/>
                  <a:pt x="72355" y="61317"/>
                  <a:pt x="103785" y="97985"/>
                </a:cubicBezTo>
                <a:cubicBezTo>
                  <a:pt x="109689" y="104873"/>
                  <a:pt x="114210" y="112868"/>
                  <a:pt x="120114" y="119756"/>
                </a:cubicBezTo>
                <a:cubicBezTo>
                  <a:pt x="136166" y="138483"/>
                  <a:pt x="134203" y="133708"/>
                  <a:pt x="152771" y="146971"/>
                </a:cubicBezTo>
                <a:cubicBezTo>
                  <a:pt x="160153" y="152243"/>
                  <a:pt x="166612" y="158894"/>
                  <a:pt x="174542" y="163299"/>
                </a:cubicBezTo>
                <a:cubicBezTo>
                  <a:pt x="183083" y="168044"/>
                  <a:pt x="193018" y="169815"/>
                  <a:pt x="201757" y="174185"/>
                </a:cubicBezTo>
                <a:cubicBezTo>
                  <a:pt x="243955" y="195284"/>
                  <a:pt x="193376" y="176836"/>
                  <a:pt x="234414" y="190513"/>
                </a:cubicBezTo>
                <a:cubicBezTo>
                  <a:pt x="275406" y="217842"/>
                  <a:pt x="223309" y="185753"/>
                  <a:pt x="272514" y="206842"/>
                </a:cubicBezTo>
                <a:cubicBezTo>
                  <a:pt x="278526" y="209419"/>
                  <a:pt x="282991" y="214803"/>
                  <a:pt x="288842" y="217728"/>
                </a:cubicBezTo>
                <a:cubicBezTo>
                  <a:pt x="328263" y="237439"/>
                  <a:pt x="276043" y="196887"/>
                  <a:pt x="337828" y="244942"/>
                </a:cubicBezTo>
                <a:cubicBezTo>
                  <a:pt x="350655" y="254919"/>
                  <a:pt x="356793" y="264195"/>
                  <a:pt x="365042" y="277599"/>
                </a:cubicBezTo>
                <a:cubicBezTo>
                  <a:pt x="413058" y="355626"/>
                  <a:pt x="382254" y="308862"/>
                  <a:pt x="408585" y="348356"/>
                </a:cubicBezTo>
                <a:cubicBezTo>
                  <a:pt x="425235" y="398306"/>
                  <a:pt x="397402" y="320544"/>
                  <a:pt x="430357" y="386456"/>
                </a:cubicBezTo>
                <a:cubicBezTo>
                  <a:pt x="433702" y="393147"/>
                  <a:pt x="433172" y="401224"/>
                  <a:pt x="435799" y="408228"/>
                </a:cubicBezTo>
                <a:cubicBezTo>
                  <a:pt x="438648" y="415825"/>
                  <a:pt x="443489" y="422541"/>
                  <a:pt x="446685" y="429999"/>
                </a:cubicBezTo>
                <a:cubicBezTo>
                  <a:pt x="448945" y="435273"/>
                  <a:pt x="449087" y="441463"/>
                  <a:pt x="452128" y="446328"/>
                </a:cubicBezTo>
                <a:cubicBezTo>
                  <a:pt x="459838" y="458664"/>
                  <a:pt x="478188" y="479169"/>
                  <a:pt x="490228" y="489871"/>
                </a:cubicBezTo>
                <a:cubicBezTo>
                  <a:pt x="500819" y="499285"/>
                  <a:pt x="512865" y="507065"/>
                  <a:pt x="522885" y="517085"/>
                </a:cubicBezTo>
                <a:cubicBezTo>
                  <a:pt x="582325" y="576525"/>
                  <a:pt x="521850" y="528555"/>
                  <a:pt x="571871" y="566071"/>
                </a:cubicBezTo>
                <a:cubicBezTo>
                  <a:pt x="575500" y="575142"/>
                  <a:pt x="578789" y="584357"/>
                  <a:pt x="582757" y="593285"/>
                </a:cubicBezTo>
                <a:cubicBezTo>
                  <a:pt x="586052" y="600699"/>
                  <a:pt x="591076" y="607359"/>
                  <a:pt x="593642" y="615056"/>
                </a:cubicBezTo>
                <a:cubicBezTo>
                  <a:pt x="598155" y="628595"/>
                  <a:pt x="602555" y="669522"/>
                  <a:pt x="604528" y="680371"/>
                </a:cubicBezTo>
                <a:cubicBezTo>
                  <a:pt x="605866" y="687731"/>
                  <a:pt x="606933" y="695306"/>
                  <a:pt x="609971" y="702142"/>
                </a:cubicBezTo>
                <a:cubicBezTo>
                  <a:pt x="610983" y="704419"/>
                  <a:pt x="631983" y="739443"/>
                  <a:pt x="637185" y="745685"/>
                </a:cubicBezTo>
                <a:cubicBezTo>
                  <a:pt x="642113" y="751598"/>
                  <a:pt x="648365" y="756292"/>
                  <a:pt x="653514" y="762013"/>
                </a:cubicBezTo>
                <a:cubicBezTo>
                  <a:pt x="664704" y="774446"/>
                  <a:pt x="674826" y="787822"/>
                  <a:pt x="686171" y="800113"/>
                </a:cubicBezTo>
                <a:cubicBezTo>
                  <a:pt x="696613" y="811425"/>
                  <a:pt x="709880" y="820244"/>
                  <a:pt x="718828" y="832771"/>
                </a:cubicBezTo>
                <a:cubicBezTo>
                  <a:pt x="749844" y="876194"/>
                  <a:pt x="733056" y="862214"/>
                  <a:pt x="762371" y="881756"/>
                </a:cubicBezTo>
                <a:cubicBezTo>
                  <a:pt x="769821" y="891690"/>
                  <a:pt x="797792" y="928149"/>
                  <a:pt x="800471" y="936185"/>
                </a:cubicBezTo>
                <a:cubicBezTo>
                  <a:pt x="806576" y="954500"/>
                  <a:pt x="806041" y="955458"/>
                  <a:pt x="816799" y="974285"/>
                </a:cubicBezTo>
                <a:cubicBezTo>
                  <a:pt x="820044" y="979965"/>
                  <a:pt x="823883" y="985290"/>
                  <a:pt x="827685" y="990613"/>
                </a:cubicBezTo>
                <a:cubicBezTo>
                  <a:pt x="872754" y="1053709"/>
                  <a:pt x="854714" y="1033972"/>
                  <a:pt x="887557" y="1066813"/>
                </a:cubicBezTo>
                <a:cubicBezTo>
                  <a:pt x="901232" y="1107846"/>
                  <a:pt x="882787" y="1057277"/>
                  <a:pt x="903885" y="1099471"/>
                </a:cubicBezTo>
                <a:cubicBezTo>
                  <a:pt x="906451" y="1104602"/>
                  <a:pt x="905622" y="1111419"/>
                  <a:pt x="909328" y="1115799"/>
                </a:cubicBezTo>
                <a:cubicBezTo>
                  <a:pt x="996275" y="1218553"/>
                  <a:pt x="931621" y="1132647"/>
                  <a:pt x="996414" y="1197442"/>
                </a:cubicBezTo>
                <a:cubicBezTo>
                  <a:pt x="1021033" y="1222061"/>
                  <a:pt x="991839" y="1208619"/>
                  <a:pt x="1023628" y="1219213"/>
                </a:cubicBezTo>
                <a:cubicBezTo>
                  <a:pt x="1071980" y="1255478"/>
                  <a:pt x="1019614" y="1220603"/>
                  <a:pt x="1067171" y="1240985"/>
                </a:cubicBezTo>
                <a:cubicBezTo>
                  <a:pt x="1079595" y="1246310"/>
                  <a:pt x="1094147" y="1262637"/>
                  <a:pt x="1105271" y="1268199"/>
                </a:cubicBezTo>
                <a:cubicBezTo>
                  <a:pt x="1111962" y="1271544"/>
                  <a:pt x="1119946" y="1271276"/>
                  <a:pt x="1127042" y="1273642"/>
                </a:cubicBezTo>
                <a:cubicBezTo>
                  <a:pt x="1136311" y="1276732"/>
                  <a:pt x="1145329" y="1280560"/>
                  <a:pt x="1154257" y="1284528"/>
                </a:cubicBezTo>
                <a:cubicBezTo>
                  <a:pt x="1182703" y="1297170"/>
                  <a:pt x="1170980" y="1295545"/>
                  <a:pt x="1203242" y="1306299"/>
                </a:cubicBezTo>
                <a:cubicBezTo>
                  <a:pt x="1210339" y="1308665"/>
                  <a:pt x="1217797" y="1309774"/>
                  <a:pt x="1225014" y="1311742"/>
                </a:cubicBezTo>
                <a:cubicBezTo>
                  <a:pt x="1237757" y="1315217"/>
                  <a:pt x="1250414" y="1318999"/>
                  <a:pt x="1263114" y="1322628"/>
                </a:cubicBezTo>
                <a:cubicBezTo>
                  <a:pt x="1300167" y="1344859"/>
                  <a:pt x="1280292" y="1335611"/>
                  <a:pt x="1322985" y="1349842"/>
                </a:cubicBezTo>
                <a:cubicBezTo>
                  <a:pt x="1333871" y="1353471"/>
                  <a:pt x="1344510" y="1357945"/>
                  <a:pt x="1355642" y="1360728"/>
                </a:cubicBezTo>
                <a:cubicBezTo>
                  <a:pt x="1362899" y="1362542"/>
                  <a:pt x="1384105" y="1369517"/>
                  <a:pt x="1377414" y="1366171"/>
                </a:cubicBezTo>
                <a:cubicBezTo>
                  <a:pt x="1367151" y="1361039"/>
                  <a:pt x="1355709" y="1358708"/>
                  <a:pt x="1344757" y="1355285"/>
                </a:cubicBezTo>
                <a:cubicBezTo>
                  <a:pt x="1326677" y="1349635"/>
                  <a:pt x="1308355" y="1344771"/>
                  <a:pt x="1290328" y="1338956"/>
                </a:cubicBezTo>
                <a:cubicBezTo>
                  <a:pt x="1252107" y="1326626"/>
                  <a:pt x="1212942" y="1316676"/>
                  <a:pt x="1176028" y="1300856"/>
                </a:cubicBezTo>
                <a:cubicBezTo>
                  <a:pt x="1131052" y="1281581"/>
                  <a:pt x="1151333" y="1287879"/>
                  <a:pt x="1116157" y="1279085"/>
                </a:cubicBezTo>
                <a:cubicBezTo>
                  <a:pt x="1029071" y="1280899"/>
                  <a:pt x="941888" y="1280029"/>
                  <a:pt x="854899" y="1284528"/>
                </a:cubicBezTo>
                <a:cubicBezTo>
                  <a:pt x="836422" y="1285484"/>
                  <a:pt x="818803" y="1292913"/>
                  <a:pt x="800471" y="1295413"/>
                </a:cubicBezTo>
                <a:cubicBezTo>
                  <a:pt x="778825" y="1298365"/>
                  <a:pt x="756928" y="1299042"/>
                  <a:pt x="735157" y="1300856"/>
                </a:cubicBezTo>
                <a:cubicBezTo>
                  <a:pt x="727900" y="1304485"/>
                  <a:pt x="720982" y="1308893"/>
                  <a:pt x="713385" y="1311742"/>
                </a:cubicBezTo>
                <a:cubicBezTo>
                  <a:pt x="706381" y="1314369"/>
                  <a:pt x="698934" y="1315644"/>
                  <a:pt x="691614" y="1317185"/>
                </a:cubicBezTo>
                <a:cubicBezTo>
                  <a:pt x="664456" y="1322902"/>
                  <a:pt x="636656" y="1325888"/>
                  <a:pt x="609971" y="1333513"/>
                </a:cubicBezTo>
                <a:cubicBezTo>
                  <a:pt x="597271" y="1337142"/>
                  <a:pt x="584728" y="1341374"/>
                  <a:pt x="571871" y="1344399"/>
                </a:cubicBezTo>
                <a:cubicBezTo>
                  <a:pt x="525106" y="1355403"/>
                  <a:pt x="518403" y="1355165"/>
                  <a:pt x="473899" y="1360728"/>
                </a:cubicBezTo>
                <a:cubicBezTo>
                  <a:pt x="372543" y="1394515"/>
                  <a:pt x="462260" y="1362579"/>
                  <a:pt x="724271" y="1371613"/>
                </a:cubicBezTo>
                <a:cubicBezTo>
                  <a:pt x="740690" y="1372179"/>
                  <a:pt x="756885" y="1375692"/>
                  <a:pt x="773257" y="1377056"/>
                </a:cubicBezTo>
                <a:cubicBezTo>
                  <a:pt x="800437" y="1379321"/>
                  <a:pt x="827714" y="1380295"/>
                  <a:pt x="854899" y="1382499"/>
                </a:cubicBezTo>
                <a:lnTo>
                  <a:pt x="974642" y="1393385"/>
                </a:lnTo>
                <a:lnTo>
                  <a:pt x="1263114" y="1387942"/>
                </a:lnTo>
                <a:cubicBezTo>
                  <a:pt x="1286758" y="1387225"/>
                  <a:pt x="1310276" y="1384184"/>
                  <a:pt x="1333871" y="1382499"/>
                </a:cubicBezTo>
                <a:lnTo>
                  <a:pt x="1415514" y="1377056"/>
                </a:lnTo>
                <a:lnTo>
                  <a:pt x="1214128" y="1387942"/>
                </a:lnTo>
                <a:cubicBezTo>
                  <a:pt x="1177842" y="1393385"/>
                  <a:pt x="1141250" y="1397076"/>
                  <a:pt x="1105271" y="1404271"/>
                </a:cubicBezTo>
                <a:cubicBezTo>
                  <a:pt x="1096200" y="1406085"/>
                  <a:pt x="1087245" y="1408632"/>
                  <a:pt x="1078057" y="1409713"/>
                </a:cubicBezTo>
                <a:cubicBezTo>
                  <a:pt x="1056359" y="1412265"/>
                  <a:pt x="1034514" y="1413342"/>
                  <a:pt x="1012742" y="1415156"/>
                </a:cubicBezTo>
                <a:lnTo>
                  <a:pt x="778699" y="1409713"/>
                </a:lnTo>
                <a:cubicBezTo>
                  <a:pt x="754327" y="1408718"/>
                  <a:pt x="742269" y="1401433"/>
                  <a:pt x="718828" y="1398828"/>
                </a:cubicBezTo>
                <a:cubicBezTo>
                  <a:pt x="668618" y="1393249"/>
                  <a:pt x="577245" y="1390012"/>
                  <a:pt x="533771" y="1387942"/>
                </a:cubicBezTo>
                <a:lnTo>
                  <a:pt x="218085" y="1393385"/>
                </a:lnTo>
                <a:cubicBezTo>
                  <a:pt x="160000" y="1393385"/>
                  <a:pt x="96793" y="1411978"/>
                  <a:pt x="43914" y="1387942"/>
                </a:cubicBezTo>
                <a:cubicBezTo>
                  <a:pt x="20732" y="1377405"/>
                  <a:pt x="40285" y="1337142"/>
                  <a:pt x="38471" y="1311742"/>
                </a:cubicBezTo>
                <a:cubicBezTo>
                  <a:pt x="27646" y="1318959"/>
                  <a:pt x="19334" y="1330706"/>
                  <a:pt x="5814" y="1317185"/>
                </a:cubicBezTo>
                <a:cubicBezTo>
                  <a:pt x="1757" y="1313128"/>
                  <a:pt x="2185" y="1306299"/>
                  <a:pt x="371" y="1300856"/>
                </a:cubicBezTo>
                <a:cubicBezTo>
                  <a:pt x="2211" y="1225419"/>
                  <a:pt x="5449" y="1040006"/>
                  <a:pt x="11257" y="947071"/>
                </a:cubicBezTo>
                <a:cubicBezTo>
                  <a:pt x="12169" y="932472"/>
                  <a:pt x="14990" y="918055"/>
                  <a:pt x="16699" y="903528"/>
                </a:cubicBezTo>
                <a:cubicBezTo>
                  <a:pt x="18618" y="887211"/>
                  <a:pt x="20328" y="870871"/>
                  <a:pt x="22142" y="854542"/>
                </a:cubicBezTo>
                <a:cubicBezTo>
                  <a:pt x="20328" y="745685"/>
                  <a:pt x="20153" y="636788"/>
                  <a:pt x="16699" y="527971"/>
                </a:cubicBezTo>
                <a:cubicBezTo>
                  <a:pt x="16517" y="522237"/>
                  <a:pt x="12382" y="517268"/>
                  <a:pt x="11257" y="511642"/>
                </a:cubicBezTo>
                <a:cubicBezTo>
                  <a:pt x="7856" y="494636"/>
                  <a:pt x="523" y="430672"/>
                  <a:pt x="371" y="419113"/>
                </a:cubicBezTo>
                <a:cubicBezTo>
                  <a:pt x="-1204" y="299381"/>
                  <a:pt x="2186" y="82564"/>
                  <a:pt x="11257" y="21785"/>
                </a:cubicBezTo>
                <a:close/>
              </a:path>
            </a:pathLst>
          </a:cu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4876F3B0-9D17-4132-848B-F3A24C921982}"/>
              </a:ext>
            </a:extLst>
          </p:cNvPr>
          <p:cNvSpPr/>
          <p:nvPr/>
        </p:nvSpPr>
        <p:spPr>
          <a:xfrm>
            <a:off x="4459904" y="1392582"/>
            <a:ext cx="48993" cy="15012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4" name="Freeform: Shape 53">
            <a:extLst>
              <a:ext uri="{FF2B5EF4-FFF2-40B4-BE49-F238E27FC236}">
                <a16:creationId xmlns:a16="http://schemas.microsoft.com/office/drawing/2014/main" id="{B2E9C247-7DE2-4F57-ABEB-1FF91078ADFA}"/>
              </a:ext>
            </a:extLst>
          </p:cNvPr>
          <p:cNvSpPr/>
          <p:nvPr/>
        </p:nvSpPr>
        <p:spPr>
          <a:xfrm>
            <a:off x="4445105" y="1347458"/>
            <a:ext cx="1404875" cy="1449880"/>
          </a:xfrm>
          <a:custGeom>
            <a:avLst/>
            <a:gdLst>
              <a:gd name="connsiteX0" fmla="*/ 133 w 1404875"/>
              <a:gd name="connsiteY0" fmla="*/ 1581 h 1449880"/>
              <a:gd name="connsiteX1" fmla="*/ 38233 w 1404875"/>
              <a:gd name="connsiteY1" fmla="*/ 7024 h 1449880"/>
              <a:gd name="connsiteX2" fmla="*/ 54562 w 1404875"/>
              <a:gd name="connsiteY2" fmla="*/ 17909 h 1449880"/>
              <a:gd name="connsiteX3" fmla="*/ 76333 w 1404875"/>
              <a:gd name="connsiteY3" fmla="*/ 23352 h 1449880"/>
              <a:gd name="connsiteX4" fmla="*/ 108990 w 1404875"/>
              <a:gd name="connsiteY4" fmla="*/ 34238 h 1449880"/>
              <a:gd name="connsiteX5" fmla="*/ 125319 w 1404875"/>
              <a:gd name="connsiteY5" fmla="*/ 50567 h 1449880"/>
              <a:gd name="connsiteX6" fmla="*/ 141647 w 1404875"/>
              <a:gd name="connsiteY6" fmla="*/ 56009 h 1449880"/>
              <a:gd name="connsiteX7" fmla="*/ 174305 w 1404875"/>
              <a:gd name="connsiteY7" fmla="*/ 77781 h 1449880"/>
              <a:gd name="connsiteX8" fmla="*/ 185190 w 1404875"/>
              <a:gd name="connsiteY8" fmla="*/ 94109 h 1449880"/>
              <a:gd name="connsiteX9" fmla="*/ 234176 w 1404875"/>
              <a:gd name="connsiteY9" fmla="*/ 143095 h 1449880"/>
              <a:gd name="connsiteX10" fmla="*/ 266833 w 1404875"/>
              <a:gd name="connsiteY10" fmla="*/ 186638 h 1449880"/>
              <a:gd name="connsiteX11" fmla="*/ 277719 w 1404875"/>
              <a:gd name="connsiteY11" fmla="*/ 208409 h 1449880"/>
              <a:gd name="connsiteX12" fmla="*/ 294047 w 1404875"/>
              <a:gd name="connsiteY12" fmla="*/ 230181 h 1449880"/>
              <a:gd name="connsiteX13" fmla="*/ 326705 w 1404875"/>
              <a:gd name="connsiteY13" fmla="*/ 262838 h 1449880"/>
              <a:gd name="connsiteX14" fmla="*/ 348476 w 1404875"/>
              <a:gd name="connsiteY14" fmla="*/ 300938 h 1449880"/>
              <a:gd name="connsiteX15" fmla="*/ 364805 w 1404875"/>
              <a:gd name="connsiteY15" fmla="*/ 317267 h 1449880"/>
              <a:gd name="connsiteX16" fmla="*/ 375690 w 1404875"/>
              <a:gd name="connsiteY16" fmla="*/ 339038 h 1449880"/>
              <a:gd name="connsiteX17" fmla="*/ 397462 w 1404875"/>
              <a:gd name="connsiteY17" fmla="*/ 371695 h 1449880"/>
              <a:gd name="connsiteX18" fmla="*/ 408347 w 1404875"/>
              <a:gd name="connsiteY18" fmla="*/ 393467 h 1449880"/>
              <a:gd name="connsiteX19" fmla="*/ 424676 w 1404875"/>
              <a:gd name="connsiteY19" fmla="*/ 404352 h 1449880"/>
              <a:gd name="connsiteX20" fmla="*/ 430119 w 1404875"/>
              <a:gd name="connsiteY20" fmla="*/ 420681 h 1449880"/>
              <a:gd name="connsiteX21" fmla="*/ 451890 w 1404875"/>
              <a:gd name="connsiteY21" fmla="*/ 453338 h 1449880"/>
              <a:gd name="connsiteX22" fmla="*/ 457333 w 1404875"/>
              <a:gd name="connsiteY22" fmla="*/ 469667 h 1449880"/>
              <a:gd name="connsiteX23" fmla="*/ 468219 w 1404875"/>
              <a:gd name="connsiteY23" fmla="*/ 491438 h 1449880"/>
              <a:gd name="connsiteX24" fmla="*/ 473662 w 1404875"/>
              <a:gd name="connsiteY24" fmla="*/ 513209 h 1449880"/>
              <a:gd name="connsiteX25" fmla="*/ 495433 w 1404875"/>
              <a:gd name="connsiteY25" fmla="*/ 540424 h 1449880"/>
              <a:gd name="connsiteX26" fmla="*/ 528090 w 1404875"/>
              <a:gd name="connsiteY26" fmla="*/ 573081 h 1449880"/>
              <a:gd name="connsiteX27" fmla="*/ 533533 w 1404875"/>
              <a:gd name="connsiteY27" fmla="*/ 594852 h 1449880"/>
              <a:gd name="connsiteX28" fmla="*/ 571633 w 1404875"/>
              <a:gd name="connsiteY28" fmla="*/ 632952 h 1449880"/>
              <a:gd name="connsiteX29" fmla="*/ 593405 w 1404875"/>
              <a:gd name="connsiteY29" fmla="*/ 676495 h 1449880"/>
              <a:gd name="connsiteX30" fmla="*/ 615176 w 1404875"/>
              <a:gd name="connsiteY30" fmla="*/ 692824 h 1449880"/>
              <a:gd name="connsiteX31" fmla="*/ 626062 w 1404875"/>
              <a:gd name="connsiteY31" fmla="*/ 709152 h 1449880"/>
              <a:gd name="connsiteX32" fmla="*/ 669605 w 1404875"/>
              <a:gd name="connsiteY32" fmla="*/ 747252 h 1449880"/>
              <a:gd name="connsiteX33" fmla="*/ 685933 w 1404875"/>
              <a:gd name="connsiteY33" fmla="*/ 769024 h 1449880"/>
              <a:gd name="connsiteX34" fmla="*/ 691376 w 1404875"/>
              <a:gd name="connsiteY34" fmla="*/ 796238 h 1449880"/>
              <a:gd name="connsiteX35" fmla="*/ 707705 w 1404875"/>
              <a:gd name="connsiteY35" fmla="*/ 812567 h 1449880"/>
              <a:gd name="connsiteX36" fmla="*/ 724033 w 1404875"/>
              <a:gd name="connsiteY36" fmla="*/ 834338 h 1449880"/>
              <a:gd name="connsiteX37" fmla="*/ 745805 w 1404875"/>
              <a:gd name="connsiteY37" fmla="*/ 861552 h 1449880"/>
              <a:gd name="connsiteX38" fmla="*/ 751247 w 1404875"/>
              <a:gd name="connsiteY38" fmla="*/ 883324 h 1449880"/>
              <a:gd name="connsiteX39" fmla="*/ 778462 w 1404875"/>
              <a:gd name="connsiteY39" fmla="*/ 915981 h 1449880"/>
              <a:gd name="connsiteX40" fmla="*/ 794790 w 1404875"/>
              <a:gd name="connsiteY40" fmla="*/ 948638 h 1449880"/>
              <a:gd name="connsiteX41" fmla="*/ 827447 w 1404875"/>
              <a:gd name="connsiteY41" fmla="*/ 986738 h 1449880"/>
              <a:gd name="connsiteX42" fmla="*/ 838333 w 1404875"/>
              <a:gd name="connsiteY42" fmla="*/ 1003067 h 1449880"/>
              <a:gd name="connsiteX43" fmla="*/ 860105 w 1404875"/>
              <a:gd name="connsiteY43" fmla="*/ 1013952 h 1449880"/>
              <a:gd name="connsiteX44" fmla="*/ 903647 w 1404875"/>
              <a:gd name="connsiteY44" fmla="*/ 1052052 h 1449880"/>
              <a:gd name="connsiteX45" fmla="*/ 914533 w 1404875"/>
              <a:gd name="connsiteY45" fmla="*/ 1068381 h 1449880"/>
              <a:gd name="connsiteX46" fmla="*/ 947190 w 1404875"/>
              <a:gd name="connsiteY46" fmla="*/ 1101038 h 1449880"/>
              <a:gd name="connsiteX47" fmla="*/ 985290 w 1404875"/>
              <a:gd name="connsiteY47" fmla="*/ 1160909 h 1449880"/>
              <a:gd name="connsiteX48" fmla="*/ 1056047 w 1404875"/>
              <a:gd name="connsiteY48" fmla="*/ 1215338 h 1449880"/>
              <a:gd name="connsiteX49" fmla="*/ 1110476 w 1404875"/>
              <a:gd name="connsiteY49" fmla="*/ 1242552 h 1449880"/>
              <a:gd name="connsiteX50" fmla="*/ 1126805 w 1404875"/>
              <a:gd name="connsiteY50" fmla="*/ 1258881 h 1449880"/>
              <a:gd name="connsiteX51" fmla="*/ 1186676 w 1404875"/>
              <a:gd name="connsiteY51" fmla="*/ 1286095 h 1449880"/>
              <a:gd name="connsiteX52" fmla="*/ 1208447 w 1404875"/>
              <a:gd name="connsiteY52" fmla="*/ 1296981 h 1449880"/>
              <a:gd name="connsiteX53" fmla="*/ 1241105 w 1404875"/>
              <a:gd name="connsiteY53" fmla="*/ 1307867 h 1449880"/>
              <a:gd name="connsiteX54" fmla="*/ 1268319 w 1404875"/>
              <a:gd name="connsiteY54" fmla="*/ 1318752 h 1449880"/>
              <a:gd name="connsiteX55" fmla="*/ 1290090 w 1404875"/>
              <a:gd name="connsiteY55" fmla="*/ 1329638 h 1449880"/>
              <a:gd name="connsiteX56" fmla="*/ 1311862 w 1404875"/>
              <a:gd name="connsiteY56" fmla="*/ 1335081 h 1449880"/>
              <a:gd name="connsiteX57" fmla="*/ 1328190 w 1404875"/>
              <a:gd name="connsiteY57" fmla="*/ 1345967 h 1449880"/>
              <a:gd name="connsiteX58" fmla="*/ 1344519 w 1404875"/>
              <a:gd name="connsiteY58" fmla="*/ 1351409 h 1449880"/>
              <a:gd name="connsiteX59" fmla="*/ 1377176 w 1404875"/>
              <a:gd name="connsiteY59" fmla="*/ 1373181 h 1449880"/>
              <a:gd name="connsiteX60" fmla="*/ 1388062 w 1404875"/>
              <a:gd name="connsiteY60" fmla="*/ 1389509 h 1449880"/>
              <a:gd name="connsiteX61" fmla="*/ 1404390 w 1404875"/>
              <a:gd name="connsiteY61" fmla="*/ 1400395 h 1449880"/>
              <a:gd name="connsiteX62" fmla="*/ 1371733 w 1404875"/>
              <a:gd name="connsiteY62" fmla="*/ 1416724 h 1449880"/>
              <a:gd name="connsiteX63" fmla="*/ 1099590 w 1404875"/>
              <a:gd name="connsiteY63" fmla="*/ 1438495 h 1449880"/>
              <a:gd name="connsiteX64" fmla="*/ 1017947 w 1404875"/>
              <a:gd name="connsiteY64" fmla="*/ 1449381 h 1449880"/>
              <a:gd name="connsiteX65" fmla="*/ 800233 w 1404875"/>
              <a:gd name="connsiteY65" fmla="*/ 1433052 h 1449880"/>
              <a:gd name="connsiteX66" fmla="*/ 685933 w 1404875"/>
              <a:gd name="connsiteY66" fmla="*/ 1394952 h 1449880"/>
              <a:gd name="connsiteX67" fmla="*/ 604290 w 1404875"/>
              <a:gd name="connsiteY67" fmla="*/ 1373181 h 1449880"/>
              <a:gd name="connsiteX68" fmla="*/ 566190 w 1404875"/>
              <a:gd name="connsiteY68" fmla="*/ 1351409 h 1449880"/>
              <a:gd name="connsiteX69" fmla="*/ 533533 w 1404875"/>
              <a:gd name="connsiteY69" fmla="*/ 1340524 h 1449880"/>
              <a:gd name="connsiteX70" fmla="*/ 495433 w 1404875"/>
              <a:gd name="connsiteY70" fmla="*/ 1324195 h 1449880"/>
              <a:gd name="connsiteX71" fmla="*/ 462776 w 1404875"/>
              <a:gd name="connsiteY71" fmla="*/ 1313309 h 1449880"/>
              <a:gd name="connsiteX72" fmla="*/ 413790 w 1404875"/>
              <a:gd name="connsiteY72" fmla="*/ 1286095 h 1449880"/>
              <a:gd name="connsiteX73" fmla="*/ 332147 w 1404875"/>
              <a:gd name="connsiteY73" fmla="*/ 1237109 h 1449880"/>
              <a:gd name="connsiteX74" fmla="*/ 272276 w 1404875"/>
              <a:gd name="connsiteY74" fmla="*/ 1128252 h 1449880"/>
              <a:gd name="connsiteX75" fmla="*/ 223290 w 1404875"/>
              <a:gd name="connsiteY75" fmla="*/ 970409 h 1449880"/>
              <a:gd name="connsiteX76" fmla="*/ 212405 w 1404875"/>
              <a:gd name="connsiteY76" fmla="*/ 905095 h 1449880"/>
              <a:gd name="connsiteX77" fmla="*/ 196076 w 1404875"/>
              <a:gd name="connsiteY77" fmla="*/ 856109 h 1449880"/>
              <a:gd name="connsiteX78" fmla="*/ 168862 w 1404875"/>
              <a:gd name="connsiteY78" fmla="*/ 769024 h 1449880"/>
              <a:gd name="connsiteX79" fmla="*/ 163419 w 1404875"/>
              <a:gd name="connsiteY79" fmla="*/ 730924 h 1449880"/>
              <a:gd name="connsiteX80" fmla="*/ 157976 w 1404875"/>
              <a:gd name="connsiteY80" fmla="*/ 703709 h 1449880"/>
              <a:gd name="connsiteX81" fmla="*/ 141647 w 1404875"/>
              <a:gd name="connsiteY81" fmla="*/ 496881 h 1449880"/>
              <a:gd name="connsiteX82" fmla="*/ 130762 w 1404875"/>
              <a:gd name="connsiteY82" fmla="*/ 442452 h 1449880"/>
              <a:gd name="connsiteX83" fmla="*/ 114433 w 1404875"/>
              <a:gd name="connsiteY83" fmla="*/ 420681 h 1449880"/>
              <a:gd name="connsiteX84" fmla="*/ 108990 w 1404875"/>
              <a:gd name="connsiteY84" fmla="*/ 393467 h 1449880"/>
              <a:gd name="connsiteX85" fmla="*/ 92662 w 1404875"/>
              <a:gd name="connsiteY85" fmla="*/ 366252 h 1449880"/>
              <a:gd name="connsiteX86" fmla="*/ 81776 w 1404875"/>
              <a:gd name="connsiteY86" fmla="*/ 344481 h 1449880"/>
              <a:gd name="connsiteX87" fmla="*/ 65447 w 1404875"/>
              <a:gd name="connsiteY87" fmla="*/ 295495 h 1449880"/>
              <a:gd name="connsiteX88" fmla="*/ 49119 w 1404875"/>
              <a:gd name="connsiteY88" fmla="*/ 208409 h 1449880"/>
              <a:gd name="connsiteX89" fmla="*/ 43676 w 1404875"/>
              <a:gd name="connsiteY89" fmla="*/ 39681 h 1449880"/>
              <a:gd name="connsiteX90" fmla="*/ 27347 w 1404875"/>
              <a:gd name="connsiteY90" fmla="*/ 34238 h 1449880"/>
              <a:gd name="connsiteX91" fmla="*/ 133 w 1404875"/>
              <a:gd name="connsiteY91" fmla="*/ 1581 h 144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404875" h="1449880">
                <a:moveTo>
                  <a:pt x="133" y="1581"/>
                </a:moveTo>
                <a:cubicBezTo>
                  <a:pt x="1947" y="-2955"/>
                  <a:pt x="25945" y="3338"/>
                  <a:pt x="38233" y="7024"/>
                </a:cubicBezTo>
                <a:cubicBezTo>
                  <a:pt x="44499" y="8904"/>
                  <a:pt x="48549" y="15332"/>
                  <a:pt x="54562" y="17909"/>
                </a:cubicBezTo>
                <a:cubicBezTo>
                  <a:pt x="61438" y="20856"/>
                  <a:pt x="69168" y="21202"/>
                  <a:pt x="76333" y="23352"/>
                </a:cubicBezTo>
                <a:cubicBezTo>
                  <a:pt x="87324" y="26649"/>
                  <a:pt x="108990" y="34238"/>
                  <a:pt x="108990" y="34238"/>
                </a:cubicBezTo>
                <a:cubicBezTo>
                  <a:pt x="114433" y="39681"/>
                  <a:pt x="118914" y="46297"/>
                  <a:pt x="125319" y="50567"/>
                </a:cubicBezTo>
                <a:cubicBezTo>
                  <a:pt x="130092" y="53749"/>
                  <a:pt x="136632" y="53223"/>
                  <a:pt x="141647" y="56009"/>
                </a:cubicBezTo>
                <a:cubicBezTo>
                  <a:pt x="153084" y="62363"/>
                  <a:pt x="163419" y="70524"/>
                  <a:pt x="174305" y="77781"/>
                </a:cubicBezTo>
                <a:cubicBezTo>
                  <a:pt x="177933" y="83224"/>
                  <a:pt x="180770" y="89287"/>
                  <a:pt x="185190" y="94109"/>
                </a:cubicBezTo>
                <a:cubicBezTo>
                  <a:pt x="200794" y="111132"/>
                  <a:pt x="220321" y="124621"/>
                  <a:pt x="234176" y="143095"/>
                </a:cubicBezTo>
                <a:cubicBezTo>
                  <a:pt x="245062" y="157609"/>
                  <a:pt x="258719" y="170411"/>
                  <a:pt x="266833" y="186638"/>
                </a:cubicBezTo>
                <a:cubicBezTo>
                  <a:pt x="270462" y="193895"/>
                  <a:pt x="273419" y="201529"/>
                  <a:pt x="277719" y="208409"/>
                </a:cubicBezTo>
                <a:cubicBezTo>
                  <a:pt x="282527" y="216102"/>
                  <a:pt x="287979" y="223438"/>
                  <a:pt x="294047" y="230181"/>
                </a:cubicBezTo>
                <a:cubicBezTo>
                  <a:pt x="304346" y="241624"/>
                  <a:pt x="326705" y="262838"/>
                  <a:pt x="326705" y="262838"/>
                </a:cubicBezTo>
                <a:cubicBezTo>
                  <a:pt x="333360" y="276148"/>
                  <a:pt x="338859" y="289397"/>
                  <a:pt x="348476" y="300938"/>
                </a:cubicBezTo>
                <a:cubicBezTo>
                  <a:pt x="353404" y="306851"/>
                  <a:pt x="359362" y="311824"/>
                  <a:pt x="364805" y="317267"/>
                </a:cubicBezTo>
                <a:cubicBezTo>
                  <a:pt x="368433" y="324524"/>
                  <a:pt x="371516" y="332081"/>
                  <a:pt x="375690" y="339038"/>
                </a:cubicBezTo>
                <a:cubicBezTo>
                  <a:pt x="382421" y="350257"/>
                  <a:pt x="391612" y="359993"/>
                  <a:pt x="397462" y="371695"/>
                </a:cubicBezTo>
                <a:cubicBezTo>
                  <a:pt x="401090" y="378952"/>
                  <a:pt x="403153" y="387234"/>
                  <a:pt x="408347" y="393467"/>
                </a:cubicBezTo>
                <a:cubicBezTo>
                  <a:pt x="412535" y="398492"/>
                  <a:pt x="419233" y="400724"/>
                  <a:pt x="424676" y="404352"/>
                </a:cubicBezTo>
                <a:cubicBezTo>
                  <a:pt x="426490" y="409795"/>
                  <a:pt x="427333" y="415666"/>
                  <a:pt x="430119" y="420681"/>
                </a:cubicBezTo>
                <a:cubicBezTo>
                  <a:pt x="436473" y="432118"/>
                  <a:pt x="447753" y="440926"/>
                  <a:pt x="451890" y="453338"/>
                </a:cubicBezTo>
                <a:cubicBezTo>
                  <a:pt x="453704" y="458781"/>
                  <a:pt x="455073" y="464393"/>
                  <a:pt x="457333" y="469667"/>
                </a:cubicBezTo>
                <a:cubicBezTo>
                  <a:pt x="460529" y="477125"/>
                  <a:pt x="465370" y="483841"/>
                  <a:pt x="468219" y="491438"/>
                </a:cubicBezTo>
                <a:cubicBezTo>
                  <a:pt x="470846" y="498442"/>
                  <a:pt x="470029" y="506670"/>
                  <a:pt x="473662" y="513209"/>
                </a:cubicBezTo>
                <a:cubicBezTo>
                  <a:pt x="479304" y="523364"/>
                  <a:pt x="487619" y="531828"/>
                  <a:pt x="495433" y="540424"/>
                </a:cubicBezTo>
                <a:cubicBezTo>
                  <a:pt x="505788" y="551815"/>
                  <a:pt x="528090" y="573081"/>
                  <a:pt x="528090" y="573081"/>
                </a:cubicBezTo>
                <a:cubicBezTo>
                  <a:pt x="529904" y="580338"/>
                  <a:pt x="529133" y="588802"/>
                  <a:pt x="533533" y="594852"/>
                </a:cubicBezTo>
                <a:cubicBezTo>
                  <a:pt x="544097" y="609377"/>
                  <a:pt x="571633" y="632952"/>
                  <a:pt x="571633" y="632952"/>
                </a:cubicBezTo>
                <a:cubicBezTo>
                  <a:pt x="577472" y="650470"/>
                  <a:pt x="579562" y="660674"/>
                  <a:pt x="593405" y="676495"/>
                </a:cubicBezTo>
                <a:cubicBezTo>
                  <a:pt x="599379" y="683322"/>
                  <a:pt x="608762" y="686410"/>
                  <a:pt x="615176" y="692824"/>
                </a:cubicBezTo>
                <a:cubicBezTo>
                  <a:pt x="619801" y="697449"/>
                  <a:pt x="621805" y="704185"/>
                  <a:pt x="626062" y="709152"/>
                </a:cubicBezTo>
                <a:cubicBezTo>
                  <a:pt x="676960" y="768533"/>
                  <a:pt x="619547" y="697194"/>
                  <a:pt x="669605" y="747252"/>
                </a:cubicBezTo>
                <a:cubicBezTo>
                  <a:pt x="676019" y="753666"/>
                  <a:pt x="680490" y="761767"/>
                  <a:pt x="685933" y="769024"/>
                </a:cubicBezTo>
                <a:cubicBezTo>
                  <a:pt x="687747" y="778095"/>
                  <a:pt x="687239" y="787964"/>
                  <a:pt x="691376" y="796238"/>
                </a:cubicBezTo>
                <a:cubicBezTo>
                  <a:pt x="694819" y="803123"/>
                  <a:pt x="702696" y="806723"/>
                  <a:pt x="707705" y="812567"/>
                </a:cubicBezTo>
                <a:cubicBezTo>
                  <a:pt x="713608" y="819454"/>
                  <a:pt x="718590" y="827081"/>
                  <a:pt x="724033" y="834338"/>
                </a:cubicBezTo>
                <a:cubicBezTo>
                  <a:pt x="741829" y="887725"/>
                  <a:pt x="712977" y="812309"/>
                  <a:pt x="745805" y="861552"/>
                </a:cubicBezTo>
                <a:cubicBezTo>
                  <a:pt x="749954" y="867776"/>
                  <a:pt x="748300" y="876448"/>
                  <a:pt x="751247" y="883324"/>
                </a:cubicBezTo>
                <a:cubicBezTo>
                  <a:pt x="758400" y="900014"/>
                  <a:pt x="766925" y="902137"/>
                  <a:pt x="778462" y="915981"/>
                </a:cubicBezTo>
                <a:cubicBezTo>
                  <a:pt x="797958" y="939377"/>
                  <a:pt x="782517" y="924091"/>
                  <a:pt x="794790" y="948638"/>
                </a:cubicBezTo>
                <a:cubicBezTo>
                  <a:pt x="804787" y="968631"/>
                  <a:pt x="811377" y="967989"/>
                  <a:pt x="827447" y="986738"/>
                </a:cubicBezTo>
                <a:cubicBezTo>
                  <a:pt x="831704" y="991705"/>
                  <a:pt x="833307" y="998879"/>
                  <a:pt x="838333" y="1003067"/>
                </a:cubicBezTo>
                <a:cubicBezTo>
                  <a:pt x="844566" y="1008261"/>
                  <a:pt x="853354" y="1009451"/>
                  <a:pt x="860105" y="1013952"/>
                </a:cubicBezTo>
                <a:cubicBezTo>
                  <a:pt x="871130" y="1021302"/>
                  <a:pt x="893813" y="1040251"/>
                  <a:pt x="903647" y="1052052"/>
                </a:cubicBezTo>
                <a:cubicBezTo>
                  <a:pt x="907835" y="1057077"/>
                  <a:pt x="910187" y="1063492"/>
                  <a:pt x="914533" y="1068381"/>
                </a:cubicBezTo>
                <a:cubicBezTo>
                  <a:pt x="924761" y="1079887"/>
                  <a:pt x="936962" y="1089532"/>
                  <a:pt x="947190" y="1101038"/>
                </a:cubicBezTo>
                <a:cubicBezTo>
                  <a:pt x="972424" y="1129426"/>
                  <a:pt x="941909" y="1117528"/>
                  <a:pt x="985290" y="1160909"/>
                </a:cubicBezTo>
                <a:cubicBezTo>
                  <a:pt x="1010909" y="1186528"/>
                  <a:pt x="1017699" y="1196164"/>
                  <a:pt x="1056047" y="1215338"/>
                </a:cubicBezTo>
                <a:lnTo>
                  <a:pt x="1110476" y="1242552"/>
                </a:lnTo>
                <a:cubicBezTo>
                  <a:pt x="1115919" y="1247995"/>
                  <a:pt x="1120311" y="1254748"/>
                  <a:pt x="1126805" y="1258881"/>
                </a:cubicBezTo>
                <a:cubicBezTo>
                  <a:pt x="1184664" y="1295701"/>
                  <a:pt x="1151705" y="1271107"/>
                  <a:pt x="1186676" y="1286095"/>
                </a:cubicBezTo>
                <a:cubicBezTo>
                  <a:pt x="1194134" y="1289291"/>
                  <a:pt x="1200914" y="1293968"/>
                  <a:pt x="1208447" y="1296981"/>
                </a:cubicBezTo>
                <a:cubicBezTo>
                  <a:pt x="1219101" y="1301243"/>
                  <a:pt x="1230451" y="1303606"/>
                  <a:pt x="1241105" y="1307867"/>
                </a:cubicBezTo>
                <a:cubicBezTo>
                  <a:pt x="1250176" y="1311495"/>
                  <a:pt x="1259391" y="1314784"/>
                  <a:pt x="1268319" y="1318752"/>
                </a:cubicBezTo>
                <a:cubicBezTo>
                  <a:pt x="1275733" y="1322047"/>
                  <a:pt x="1282493" y="1326789"/>
                  <a:pt x="1290090" y="1329638"/>
                </a:cubicBezTo>
                <a:cubicBezTo>
                  <a:pt x="1297094" y="1332265"/>
                  <a:pt x="1304605" y="1333267"/>
                  <a:pt x="1311862" y="1335081"/>
                </a:cubicBezTo>
                <a:cubicBezTo>
                  <a:pt x="1317305" y="1338710"/>
                  <a:pt x="1322339" y="1343042"/>
                  <a:pt x="1328190" y="1345967"/>
                </a:cubicBezTo>
                <a:cubicBezTo>
                  <a:pt x="1333322" y="1348533"/>
                  <a:pt x="1339504" y="1348623"/>
                  <a:pt x="1344519" y="1351409"/>
                </a:cubicBezTo>
                <a:cubicBezTo>
                  <a:pt x="1355956" y="1357763"/>
                  <a:pt x="1377176" y="1373181"/>
                  <a:pt x="1377176" y="1373181"/>
                </a:cubicBezTo>
                <a:cubicBezTo>
                  <a:pt x="1380805" y="1378624"/>
                  <a:pt x="1383437" y="1384884"/>
                  <a:pt x="1388062" y="1389509"/>
                </a:cubicBezTo>
                <a:cubicBezTo>
                  <a:pt x="1392687" y="1394134"/>
                  <a:pt x="1407756" y="1394786"/>
                  <a:pt x="1404390" y="1400395"/>
                </a:cubicBezTo>
                <a:cubicBezTo>
                  <a:pt x="1398128" y="1410831"/>
                  <a:pt x="1383762" y="1414873"/>
                  <a:pt x="1371733" y="1416724"/>
                </a:cubicBezTo>
                <a:cubicBezTo>
                  <a:pt x="1300703" y="1427652"/>
                  <a:pt x="1180516" y="1433735"/>
                  <a:pt x="1099590" y="1438495"/>
                </a:cubicBezTo>
                <a:cubicBezTo>
                  <a:pt x="1072376" y="1442124"/>
                  <a:pt x="1045395" y="1448743"/>
                  <a:pt x="1017947" y="1449381"/>
                </a:cubicBezTo>
                <a:cubicBezTo>
                  <a:pt x="942282" y="1451141"/>
                  <a:pt x="872792" y="1448826"/>
                  <a:pt x="800233" y="1433052"/>
                </a:cubicBezTo>
                <a:cubicBezTo>
                  <a:pt x="740386" y="1420042"/>
                  <a:pt x="741737" y="1416416"/>
                  <a:pt x="685933" y="1394952"/>
                </a:cubicBezTo>
                <a:cubicBezTo>
                  <a:pt x="662641" y="1385993"/>
                  <a:pt x="619134" y="1376892"/>
                  <a:pt x="604290" y="1373181"/>
                </a:cubicBezTo>
                <a:cubicBezTo>
                  <a:pt x="591590" y="1365924"/>
                  <a:pt x="579471" y="1357539"/>
                  <a:pt x="566190" y="1351409"/>
                </a:cubicBezTo>
                <a:cubicBezTo>
                  <a:pt x="555772" y="1346601"/>
                  <a:pt x="544243" y="1344643"/>
                  <a:pt x="533533" y="1340524"/>
                </a:cubicBezTo>
                <a:cubicBezTo>
                  <a:pt x="520637" y="1335564"/>
                  <a:pt x="508329" y="1329155"/>
                  <a:pt x="495433" y="1324195"/>
                </a:cubicBezTo>
                <a:cubicBezTo>
                  <a:pt x="484723" y="1320076"/>
                  <a:pt x="473174" y="1318161"/>
                  <a:pt x="462776" y="1313309"/>
                </a:cubicBezTo>
                <a:cubicBezTo>
                  <a:pt x="445849" y="1305410"/>
                  <a:pt x="430320" y="1294795"/>
                  <a:pt x="413790" y="1286095"/>
                </a:cubicBezTo>
                <a:cubicBezTo>
                  <a:pt x="384682" y="1270775"/>
                  <a:pt x="354748" y="1261765"/>
                  <a:pt x="332147" y="1237109"/>
                </a:cubicBezTo>
                <a:cubicBezTo>
                  <a:pt x="297293" y="1199087"/>
                  <a:pt x="290926" y="1178608"/>
                  <a:pt x="272276" y="1128252"/>
                </a:cubicBezTo>
                <a:cubicBezTo>
                  <a:pt x="259673" y="1094223"/>
                  <a:pt x="231796" y="1007268"/>
                  <a:pt x="223290" y="970409"/>
                </a:cubicBezTo>
                <a:cubicBezTo>
                  <a:pt x="218327" y="948903"/>
                  <a:pt x="217517" y="926566"/>
                  <a:pt x="212405" y="905095"/>
                </a:cubicBezTo>
                <a:cubicBezTo>
                  <a:pt x="208418" y="888351"/>
                  <a:pt x="200683" y="872693"/>
                  <a:pt x="196076" y="856109"/>
                </a:cubicBezTo>
                <a:cubicBezTo>
                  <a:pt x="172327" y="770616"/>
                  <a:pt x="199928" y="841514"/>
                  <a:pt x="168862" y="769024"/>
                </a:cubicBezTo>
                <a:cubicBezTo>
                  <a:pt x="167048" y="756324"/>
                  <a:pt x="165528" y="743578"/>
                  <a:pt x="163419" y="730924"/>
                </a:cubicBezTo>
                <a:cubicBezTo>
                  <a:pt x="161898" y="721799"/>
                  <a:pt x="158536" y="712943"/>
                  <a:pt x="157976" y="703709"/>
                </a:cubicBezTo>
                <a:cubicBezTo>
                  <a:pt x="143875" y="471045"/>
                  <a:pt x="165413" y="623639"/>
                  <a:pt x="141647" y="496881"/>
                </a:cubicBezTo>
                <a:cubicBezTo>
                  <a:pt x="140826" y="492504"/>
                  <a:pt x="134915" y="450759"/>
                  <a:pt x="130762" y="442452"/>
                </a:cubicBezTo>
                <a:cubicBezTo>
                  <a:pt x="126705" y="434338"/>
                  <a:pt x="119876" y="427938"/>
                  <a:pt x="114433" y="420681"/>
                </a:cubicBezTo>
                <a:cubicBezTo>
                  <a:pt x="112619" y="411610"/>
                  <a:pt x="112426" y="402056"/>
                  <a:pt x="108990" y="393467"/>
                </a:cubicBezTo>
                <a:cubicBezTo>
                  <a:pt x="105061" y="383644"/>
                  <a:pt x="97800" y="375500"/>
                  <a:pt x="92662" y="366252"/>
                </a:cubicBezTo>
                <a:cubicBezTo>
                  <a:pt x="88722" y="359159"/>
                  <a:pt x="85405" y="351738"/>
                  <a:pt x="81776" y="344481"/>
                </a:cubicBezTo>
                <a:cubicBezTo>
                  <a:pt x="63498" y="271370"/>
                  <a:pt x="92779" y="384327"/>
                  <a:pt x="65447" y="295495"/>
                </a:cubicBezTo>
                <a:cubicBezTo>
                  <a:pt x="53294" y="255998"/>
                  <a:pt x="54189" y="248968"/>
                  <a:pt x="49119" y="208409"/>
                </a:cubicBezTo>
                <a:cubicBezTo>
                  <a:pt x="47305" y="152166"/>
                  <a:pt x="50656" y="95518"/>
                  <a:pt x="43676" y="39681"/>
                </a:cubicBezTo>
                <a:cubicBezTo>
                  <a:pt x="42964" y="33988"/>
                  <a:pt x="31827" y="37822"/>
                  <a:pt x="27347" y="34238"/>
                </a:cubicBezTo>
                <a:cubicBezTo>
                  <a:pt x="15456" y="24725"/>
                  <a:pt x="-1681" y="6117"/>
                  <a:pt x="133" y="158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6" name="Straight Connector 55">
            <a:extLst>
              <a:ext uri="{FF2B5EF4-FFF2-40B4-BE49-F238E27FC236}">
                <a16:creationId xmlns:a16="http://schemas.microsoft.com/office/drawing/2014/main" id="{F0FD6E21-F1CF-4CA5-93CF-A5E9562FBF65}"/>
              </a:ext>
            </a:extLst>
          </p:cNvPr>
          <p:cNvCxnSpPr>
            <a:cxnSpLocks/>
          </p:cNvCxnSpPr>
          <p:nvPr/>
        </p:nvCxnSpPr>
        <p:spPr>
          <a:xfrm flipV="1">
            <a:off x="4778083" y="2398267"/>
            <a:ext cx="1560554" cy="669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C570B0CD-F5A0-4013-9E8D-EB424E0C7B1B}"/>
              </a:ext>
            </a:extLst>
          </p:cNvPr>
          <p:cNvSpPr txBox="1"/>
          <p:nvPr/>
        </p:nvSpPr>
        <p:spPr>
          <a:xfrm>
            <a:off x="4553786" y="2591750"/>
            <a:ext cx="880750" cy="261610"/>
          </a:xfrm>
          <a:prstGeom prst="rect">
            <a:avLst/>
          </a:prstGeom>
          <a:noFill/>
        </p:spPr>
        <p:txBody>
          <a:bodyPr wrap="square" rtlCol="0">
            <a:spAutoFit/>
          </a:bodyPr>
          <a:lstStyle/>
          <a:p>
            <a:r>
              <a:rPr lang="en-AU" sz="1100" b="1" dirty="0">
                <a:solidFill>
                  <a:schemeClr val="bg1"/>
                </a:solidFill>
                <a:latin typeface="Arial Narrow" panose="020B0606020202030204" pitchFamily="34" charset="0"/>
              </a:rPr>
              <a:t>Seafloor</a:t>
            </a:r>
          </a:p>
        </p:txBody>
      </p:sp>
      <p:sp>
        <p:nvSpPr>
          <p:cNvPr id="217" name="Rectangle 216">
            <a:extLst>
              <a:ext uri="{FF2B5EF4-FFF2-40B4-BE49-F238E27FC236}">
                <a16:creationId xmlns:a16="http://schemas.microsoft.com/office/drawing/2014/main" id="{EB9E972D-2512-47E1-BADB-40BB5B8D2BE3}"/>
              </a:ext>
            </a:extLst>
          </p:cNvPr>
          <p:cNvSpPr/>
          <p:nvPr/>
        </p:nvSpPr>
        <p:spPr>
          <a:xfrm>
            <a:off x="487582" y="8285125"/>
            <a:ext cx="5877165" cy="31165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Discuss what the composition of the seafloor can tell us about past ocean chemistry?</a:t>
            </a:r>
          </a:p>
        </p:txBody>
      </p:sp>
      <p:sp>
        <p:nvSpPr>
          <p:cNvPr id="68" name="Oval 67">
            <a:extLst>
              <a:ext uri="{FF2B5EF4-FFF2-40B4-BE49-F238E27FC236}">
                <a16:creationId xmlns:a16="http://schemas.microsoft.com/office/drawing/2014/main" id="{BE56A7CA-5D93-49EE-85EA-690AE0BE7D5D}"/>
              </a:ext>
            </a:extLst>
          </p:cNvPr>
          <p:cNvSpPr/>
          <p:nvPr/>
        </p:nvSpPr>
        <p:spPr>
          <a:xfrm>
            <a:off x="4480668" y="646555"/>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1" name="TextBox 70">
            <a:extLst>
              <a:ext uri="{FF2B5EF4-FFF2-40B4-BE49-F238E27FC236}">
                <a16:creationId xmlns:a16="http://schemas.microsoft.com/office/drawing/2014/main" id="{3302B5CF-353F-45A3-B848-20A68F0D2866}"/>
              </a:ext>
            </a:extLst>
          </p:cNvPr>
          <p:cNvSpPr txBox="1"/>
          <p:nvPr/>
        </p:nvSpPr>
        <p:spPr>
          <a:xfrm>
            <a:off x="4397451" y="628750"/>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T114</a:t>
            </a:r>
          </a:p>
        </p:txBody>
      </p:sp>
      <p:sp>
        <p:nvSpPr>
          <p:cNvPr id="8" name="TextBox 7">
            <a:extLst>
              <a:ext uri="{FF2B5EF4-FFF2-40B4-BE49-F238E27FC236}">
                <a16:creationId xmlns:a16="http://schemas.microsoft.com/office/drawing/2014/main" id="{06BFACD2-205D-43AE-A408-7709792264FF}"/>
              </a:ext>
            </a:extLst>
          </p:cNvPr>
          <p:cNvSpPr txBox="1"/>
          <p:nvPr/>
        </p:nvSpPr>
        <p:spPr>
          <a:xfrm>
            <a:off x="4344209" y="3093202"/>
            <a:ext cx="2471683" cy="215444"/>
          </a:xfrm>
          <a:prstGeom prst="rect">
            <a:avLst/>
          </a:prstGeom>
          <a:noFill/>
        </p:spPr>
        <p:txBody>
          <a:bodyPr wrap="square" rtlCol="0">
            <a:spAutoFit/>
          </a:bodyPr>
          <a:lstStyle/>
          <a:p>
            <a:r>
              <a:rPr lang="en-AU" sz="800" b="1" dirty="0">
                <a:latin typeface="Arial Narrow" panose="020B0606020202030204" pitchFamily="34" charset="0"/>
              </a:rPr>
              <a:t>Figure 1: The ‘snow line’ or ‘CCD’. </a:t>
            </a:r>
          </a:p>
        </p:txBody>
      </p:sp>
    </p:spTree>
    <p:extLst>
      <p:ext uri="{BB962C8B-B14F-4D97-AF65-F5344CB8AC3E}">
        <p14:creationId xmlns:p14="http://schemas.microsoft.com/office/powerpoint/2010/main" val="346062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00926" y="59056"/>
            <a:ext cx="4192396" cy="1231106"/>
          </a:xfrm>
          <a:prstGeom prst="rect">
            <a:avLst/>
          </a:prstGeom>
          <a:noFill/>
        </p:spPr>
        <p:txBody>
          <a:bodyPr wrap="square" rtlCol="0">
            <a:spAutoFit/>
          </a:bodyPr>
          <a:lstStyle/>
          <a:p>
            <a:r>
              <a:rPr lang="en-US" b="1" dirty="0">
                <a:latin typeface="Arial Narrow" pitchFamily="34" charset="0"/>
              </a:rPr>
              <a:t>Oceans…the sponges of our climate – </a:t>
            </a:r>
            <a:r>
              <a:rPr lang="en-AU" sz="1200" dirty="0">
                <a:latin typeface="Arial Narrow" panose="020B0606020202030204" pitchFamily="34" charset="0"/>
              </a:rPr>
              <a:t>Understand that the ocean’s capacity to absorb carbon dioxide is changing and is linked to temperature (uptake) and changes in primary productivity (storage, e.g. biological pump)</a:t>
            </a:r>
          </a:p>
          <a:p>
            <a:r>
              <a:rPr lang="en-US" sz="2000" b="1" dirty="0">
                <a:latin typeface="Arial Narrow" pitchFamily="34" charset="0"/>
              </a:rPr>
              <a:t>  </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105</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3" y="8805118"/>
            <a:ext cx="34719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Ocean Equilibria                        </a:t>
            </a:r>
            <a:endParaRPr lang="en-AU" sz="1100" b="1" dirty="0">
              <a:latin typeface="Arial Narrow" pitchFamily="34" charset="0"/>
            </a:endParaRPr>
          </a:p>
        </p:txBody>
      </p:sp>
      <p:sp>
        <p:nvSpPr>
          <p:cNvPr id="14" name="Rectangle 13"/>
          <p:cNvSpPr/>
          <p:nvPr/>
        </p:nvSpPr>
        <p:spPr>
          <a:xfrm>
            <a:off x="449044" y="8197113"/>
            <a:ext cx="5970604" cy="618631"/>
          </a:xfrm>
          <a:prstGeom prst="rect">
            <a:avLst/>
          </a:prstGeom>
        </p:spPr>
        <p:txBody>
          <a:bodyPr wrap="square">
            <a:spAutoFit/>
          </a:bodyPr>
          <a:lstStyle/>
          <a:p>
            <a:r>
              <a:rPr lang="en-AU" sz="570" baseline="30000" dirty="0">
                <a:latin typeface="Arial Narrow" panose="020B0606020202030204" pitchFamily="34" charset="0"/>
              </a:rPr>
              <a:t>[1] </a:t>
            </a:r>
            <a:r>
              <a:rPr lang="en-AU" sz="570" dirty="0">
                <a:latin typeface="Arial Narrow" panose="020B0606020202030204" pitchFamily="34" charset="0"/>
              </a:rPr>
              <a:t> Adapted from: </a:t>
            </a:r>
            <a:r>
              <a:rPr lang="en-AU" sz="570" dirty="0" err="1">
                <a:latin typeface="Arial Narrow" panose="020B0606020202030204" pitchFamily="34" charset="0"/>
              </a:rPr>
              <a:t>Basu</a:t>
            </a:r>
            <a:r>
              <a:rPr lang="en-AU" sz="570" dirty="0">
                <a:latin typeface="Arial Narrow" panose="020B0606020202030204" pitchFamily="34" charset="0"/>
              </a:rPr>
              <a:t>, S. and Mackey, K. R. M. (2018). </a:t>
            </a:r>
            <a:r>
              <a:rPr lang="en-US" sz="570" dirty="0">
                <a:latin typeface="Arial Narrow" panose="020B0606020202030204" pitchFamily="34" charset="0"/>
              </a:rPr>
              <a:t>Phytoplankton as Key Mediators of the Biological Carbon Pump: Their Responses to a Changing Climate. </a:t>
            </a:r>
            <a:r>
              <a:rPr lang="en-US" sz="570" i="1" dirty="0">
                <a:latin typeface="Arial Narrow" panose="020B0606020202030204" pitchFamily="34" charset="0"/>
              </a:rPr>
              <a:t>Sustainability, </a:t>
            </a:r>
            <a:r>
              <a:rPr lang="it-IT" sz="570" i="1" dirty="0">
                <a:latin typeface="Arial Narrow" panose="020B0606020202030204" pitchFamily="34" charset="0"/>
              </a:rPr>
              <a:t>10, 869 DOI:10.3390/su10030869 </a:t>
            </a:r>
          </a:p>
          <a:p>
            <a:r>
              <a:rPr lang="en-US" sz="570" baseline="30000" dirty="0">
                <a:latin typeface="Arial Narrow" panose="020B0606020202030204" pitchFamily="34" charset="0"/>
              </a:rPr>
              <a:t>[2]  </a:t>
            </a:r>
            <a:r>
              <a:rPr lang="en-US" sz="570" dirty="0" err="1">
                <a:latin typeface="Arial Narrow" panose="020B0606020202030204" pitchFamily="34" charset="0"/>
              </a:rPr>
              <a:t>Lluch</a:t>
            </a:r>
            <a:r>
              <a:rPr lang="en-US" sz="570" dirty="0">
                <a:latin typeface="Arial Narrow" panose="020B0606020202030204" pitchFamily="34" charset="0"/>
              </a:rPr>
              <a:t>-Cota, S.E., </a:t>
            </a:r>
            <a:r>
              <a:rPr lang="en-US" sz="570" dirty="0" err="1">
                <a:latin typeface="Arial Narrow" panose="020B0606020202030204" pitchFamily="34" charset="0"/>
              </a:rPr>
              <a:t>Hoegh</a:t>
            </a:r>
            <a:r>
              <a:rPr lang="en-US" sz="570" dirty="0">
                <a:latin typeface="Arial Narrow" panose="020B0606020202030204" pitchFamily="34" charset="0"/>
              </a:rPr>
              <a:t>-Guldberg, P., Karl, D., </a:t>
            </a:r>
            <a:r>
              <a:rPr lang="en-US" sz="570" dirty="0" err="1">
                <a:latin typeface="Arial Narrow" panose="020B0606020202030204" pitchFamily="34" charset="0"/>
              </a:rPr>
              <a:t>Portner</a:t>
            </a:r>
            <a:r>
              <a:rPr lang="en-US" sz="570" dirty="0">
                <a:latin typeface="Arial Narrow" panose="020B0606020202030204" pitchFamily="34" charset="0"/>
              </a:rPr>
              <a:t>, H.O., </a:t>
            </a:r>
            <a:r>
              <a:rPr lang="en-US" sz="570" dirty="0" err="1">
                <a:latin typeface="Arial Narrow" panose="020B0606020202030204" pitchFamily="34" charset="0"/>
              </a:rPr>
              <a:t>Sundby</a:t>
            </a:r>
            <a:r>
              <a:rPr lang="en-US" sz="570" dirty="0">
                <a:latin typeface="Arial Narrow" panose="020B0606020202030204" pitchFamily="34" charset="0"/>
              </a:rPr>
              <a:t>, S. and </a:t>
            </a:r>
            <a:r>
              <a:rPr lang="en-US" sz="570" dirty="0" err="1">
                <a:latin typeface="Arial Narrow" panose="020B0606020202030204" pitchFamily="34" charset="0"/>
              </a:rPr>
              <a:t>Guttuzo</a:t>
            </a:r>
            <a:r>
              <a:rPr lang="en-US" sz="570" dirty="0">
                <a:latin typeface="Arial Narrow" panose="020B0606020202030204" pitchFamily="34" charset="0"/>
              </a:rPr>
              <a:t>, J.P. (2014). </a:t>
            </a:r>
            <a:r>
              <a:rPr lang="en-US" sz="570" i="1" dirty="0">
                <a:latin typeface="Arial Narrow" panose="020B0606020202030204" pitchFamily="34" charset="0"/>
              </a:rPr>
              <a:t>Uncertain Trends in Major Upwelling Ecosystems</a:t>
            </a:r>
            <a:r>
              <a:rPr lang="en-US" sz="570" dirty="0">
                <a:latin typeface="Arial Narrow" panose="020B0606020202030204" pitchFamily="34" charset="0"/>
              </a:rPr>
              <a:t>. In: IPCC, 2014: Climate Change 2014: Impacts, Adaptation, and Vulnerability. Summaries, Frequently Asked Questions, and Cross-Chapter Boxes. A Contribution of Working Group II to the Fifth Assessment Report of the Intergovernmental Panel on Climate Change [Field, C.B., V.R. Barros, D.J. Dokken, K.J. Mach, M.D. </a:t>
            </a:r>
            <a:r>
              <a:rPr lang="en-US" sz="570" dirty="0" err="1">
                <a:latin typeface="Arial Narrow" panose="020B0606020202030204" pitchFamily="34" charset="0"/>
              </a:rPr>
              <a:t>Mastrandrea</a:t>
            </a:r>
            <a:r>
              <a:rPr lang="en-US" sz="570" dirty="0">
                <a:latin typeface="Arial Narrow" panose="020B0606020202030204" pitchFamily="34" charset="0"/>
              </a:rPr>
              <a:t>, T.E. </a:t>
            </a:r>
            <a:r>
              <a:rPr lang="en-US" sz="570" dirty="0" err="1">
                <a:latin typeface="Arial Narrow" panose="020B0606020202030204" pitchFamily="34" charset="0"/>
              </a:rPr>
              <a:t>Bilir</a:t>
            </a:r>
            <a:r>
              <a:rPr lang="en-US" sz="570" dirty="0">
                <a:latin typeface="Arial Narrow" panose="020B0606020202030204" pitchFamily="34" charset="0"/>
              </a:rPr>
              <a:t>, M. Chatterjee, K.L. </a:t>
            </a:r>
            <a:r>
              <a:rPr lang="en-US" sz="570" dirty="0" err="1">
                <a:latin typeface="Arial Narrow" panose="020B0606020202030204" pitchFamily="34" charset="0"/>
              </a:rPr>
              <a:t>Ebi</a:t>
            </a:r>
            <a:r>
              <a:rPr lang="en-US" sz="570" dirty="0">
                <a:latin typeface="Arial Narrow" panose="020B0606020202030204" pitchFamily="34" charset="0"/>
              </a:rPr>
              <a:t>, Y.O. Estrada, R.C. Genova, B. </a:t>
            </a:r>
            <a:r>
              <a:rPr lang="en-US" sz="570" dirty="0" err="1">
                <a:latin typeface="Arial Narrow" panose="020B0606020202030204" pitchFamily="34" charset="0"/>
              </a:rPr>
              <a:t>Girma</a:t>
            </a:r>
            <a:r>
              <a:rPr lang="en-US" sz="570" dirty="0">
                <a:latin typeface="Arial Narrow" panose="020B0606020202030204" pitchFamily="34" charset="0"/>
              </a:rPr>
              <a:t>, E.S. Kissel, A.N. Levy, S. </a:t>
            </a:r>
            <a:r>
              <a:rPr lang="en-US" sz="570" dirty="0" err="1">
                <a:latin typeface="Arial Narrow" panose="020B0606020202030204" pitchFamily="34" charset="0"/>
              </a:rPr>
              <a:t>MacCracken,P.R</a:t>
            </a:r>
            <a:r>
              <a:rPr lang="en-US" sz="570" dirty="0">
                <a:latin typeface="Arial Narrow" panose="020B0606020202030204" pitchFamily="34" charset="0"/>
              </a:rPr>
              <a:t>. </a:t>
            </a:r>
            <a:r>
              <a:rPr lang="en-US" sz="570" dirty="0" err="1">
                <a:latin typeface="Arial Narrow" panose="020B0606020202030204" pitchFamily="34" charset="0"/>
              </a:rPr>
              <a:t>Mastrandrea</a:t>
            </a:r>
            <a:r>
              <a:rPr lang="en-US" sz="570" dirty="0">
                <a:latin typeface="Arial Narrow" panose="020B0606020202030204" pitchFamily="34" charset="0"/>
              </a:rPr>
              <a:t>, and L.L. White (eds.)]. World Meteorological Organization, Geneva, Switzerland, 190 pp. (in Arabic, Chinese, English, French, Russian, and Spanish). p.149-151. </a:t>
            </a:r>
            <a:r>
              <a:rPr lang="en-US" sz="570" baseline="30000" dirty="0">
                <a:latin typeface="Arial Narrow" panose="020B0606020202030204" pitchFamily="34" charset="0"/>
              </a:rPr>
              <a:t> </a:t>
            </a:r>
          </a:p>
          <a:p>
            <a:r>
              <a:rPr lang="en-US" sz="570" baseline="30000" dirty="0">
                <a:latin typeface="Arial Narrow" panose="020B0606020202030204" pitchFamily="34" charset="0"/>
              </a:rPr>
              <a:t>[3]  </a:t>
            </a:r>
            <a:r>
              <a:rPr lang="en-US" sz="570" dirty="0">
                <a:latin typeface="Arial Narrow" panose="020B0606020202030204" pitchFamily="34" charset="0"/>
              </a:rPr>
              <a:t>Winder, M. and Sommer, U. (2012). Phytoplankton response to a changing climate. </a:t>
            </a:r>
            <a:r>
              <a:rPr lang="en-US" sz="570" i="1" dirty="0" err="1">
                <a:latin typeface="Arial Narrow" panose="020B0606020202030204" pitchFamily="34" charset="0"/>
              </a:rPr>
              <a:t>Hydrobiologica</a:t>
            </a:r>
            <a:r>
              <a:rPr lang="en-US" sz="570" i="1" dirty="0">
                <a:latin typeface="Arial Narrow" panose="020B0606020202030204" pitchFamily="34" charset="0"/>
              </a:rPr>
              <a:t> 698(1):5 -16. DOI: 10.1007/s10750-012-1149-2</a:t>
            </a:r>
          </a:p>
        </p:txBody>
      </p:sp>
      <p:sp>
        <p:nvSpPr>
          <p:cNvPr id="27" name="TextBox 26"/>
          <p:cNvSpPr txBox="1"/>
          <p:nvPr/>
        </p:nvSpPr>
        <p:spPr>
          <a:xfrm>
            <a:off x="430661" y="980580"/>
            <a:ext cx="6110805" cy="677108"/>
          </a:xfrm>
          <a:prstGeom prst="rect">
            <a:avLst/>
          </a:prstGeom>
          <a:noFill/>
        </p:spPr>
        <p:txBody>
          <a:bodyPr wrap="square" rtlCol="0">
            <a:spAutoFit/>
          </a:bodyPr>
          <a:lstStyle/>
          <a:p>
            <a:r>
              <a:rPr lang="en-AU" sz="1600" b="1" dirty="0">
                <a:latin typeface="Arial Narrow" panose="020B0606020202030204" pitchFamily="34" charset="0"/>
              </a:rPr>
              <a:t>The carbon couriers: phytoplankton</a:t>
            </a:r>
          </a:p>
          <a:p>
            <a:r>
              <a:rPr lang="en-US" sz="1100" dirty="0">
                <a:latin typeface="Arial Narrow" panose="020B0606020202030204" pitchFamily="34" charset="0"/>
              </a:rPr>
              <a:t>The ocean removes CO</a:t>
            </a:r>
            <a:r>
              <a:rPr lang="en-US" sz="900" dirty="0">
                <a:latin typeface="Arial Narrow" panose="020B0606020202030204" pitchFamily="34" charset="0"/>
              </a:rPr>
              <a:t>2</a:t>
            </a:r>
            <a:r>
              <a:rPr lang="en-US" sz="1100" dirty="0">
                <a:latin typeface="Arial Narrow" panose="020B0606020202030204" pitchFamily="34" charset="0"/>
              </a:rPr>
              <a:t> from the atmosphere. Not just chemically (see page 99). But also biologically! When phytoplankton bloom, they use up lots of CO</a:t>
            </a:r>
            <a:r>
              <a:rPr lang="en-US" sz="900" dirty="0">
                <a:latin typeface="Arial Narrow" panose="020B0606020202030204" pitchFamily="34" charset="0"/>
              </a:rPr>
              <a:t>2 </a:t>
            </a:r>
            <a:r>
              <a:rPr lang="en-US" sz="1100" dirty="0">
                <a:latin typeface="Arial Narrow" panose="020B0606020202030204" pitchFamily="34" charset="0"/>
              </a:rPr>
              <a:t>via photosynthesis. Then, when they die, they sink as marine snow.</a:t>
            </a:r>
            <a:endParaRPr lang="en-AU" sz="1100" dirty="0">
              <a:latin typeface="Arial Narrow" panose="020B0606020202030204" pitchFamily="34" charset="0"/>
            </a:endParaRPr>
          </a:p>
        </p:txBody>
      </p:sp>
      <p:sp>
        <p:nvSpPr>
          <p:cNvPr id="30" name="Rectangle 29">
            <a:extLst>
              <a:ext uri="{FF2B5EF4-FFF2-40B4-BE49-F238E27FC236}">
                <a16:creationId xmlns:a16="http://schemas.microsoft.com/office/drawing/2014/main" id="{14AA1860-76C8-4F26-8C04-5C77BD7F7646}"/>
              </a:ext>
            </a:extLst>
          </p:cNvPr>
          <p:cNvSpPr/>
          <p:nvPr/>
        </p:nvSpPr>
        <p:spPr>
          <a:xfrm>
            <a:off x="508863" y="6094911"/>
            <a:ext cx="5881084" cy="32825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 phytoplankton need to bloom? Ans.  </a:t>
            </a:r>
          </a:p>
        </p:txBody>
      </p:sp>
      <p:sp>
        <p:nvSpPr>
          <p:cNvPr id="10" name="Rectangle 9">
            <a:extLst>
              <a:ext uri="{FF2B5EF4-FFF2-40B4-BE49-F238E27FC236}">
                <a16:creationId xmlns:a16="http://schemas.microsoft.com/office/drawing/2014/main" id="{54999D53-24B6-40A8-9D05-4FA903382F59}"/>
              </a:ext>
            </a:extLst>
          </p:cNvPr>
          <p:cNvSpPr/>
          <p:nvPr/>
        </p:nvSpPr>
        <p:spPr>
          <a:xfrm>
            <a:off x="3537156" y="6126109"/>
            <a:ext cx="2799945" cy="25900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light, carbon dioxide, nutrients</a:t>
            </a:r>
          </a:p>
        </p:txBody>
      </p:sp>
      <p:sp>
        <p:nvSpPr>
          <p:cNvPr id="31" name="Rectangle 30">
            <a:extLst>
              <a:ext uri="{FF2B5EF4-FFF2-40B4-BE49-F238E27FC236}">
                <a16:creationId xmlns:a16="http://schemas.microsoft.com/office/drawing/2014/main" id="{73CB8C6C-C011-4142-AA2D-D91C9179121D}"/>
              </a:ext>
            </a:extLst>
          </p:cNvPr>
          <p:cNvSpPr/>
          <p:nvPr/>
        </p:nvSpPr>
        <p:spPr>
          <a:xfrm>
            <a:off x="516091" y="1697034"/>
            <a:ext cx="5860437" cy="34492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equation for photosynthesis? Ans.</a:t>
            </a:r>
          </a:p>
        </p:txBody>
      </p:sp>
      <p:sp>
        <p:nvSpPr>
          <p:cNvPr id="32" name="Rectangle 31">
            <a:extLst>
              <a:ext uri="{FF2B5EF4-FFF2-40B4-BE49-F238E27FC236}">
                <a16:creationId xmlns:a16="http://schemas.microsoft.com/office/drawing/2014/main" id="{59836F3C-3D69-47FD-AE08-E1D9CB044D34}"/>
              </a:ext>
            </a:extLst>
          </p:cNvPr>
          <p:cNvSpPr/>
          <p:nvPr/>
        </p:nvSpPr>
        <p:spPr>
          <a:xfrm>
            <a:off x="3577469" y="1736800"/>
            <a:ext cx="2739961" cy="25993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50000"/>
                    <a:lumOff val="50000"/>
                  </a:schemeClr>
                </a:solidFill>
                <a:latin typeface="Comic Sans MS" panose="030F0702030302020204" pitchFamily="66" charset="0"/>
              </a:rPr>
              <a:t>6CO</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 + 6H</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O ---&gt; C</a:t>
            </a:r>
            <a:r>
              <a:rPr lang="en-AU" sz="1000" dirty="0">
                <a:solidFill>
                  <a:schemeClr val="tx1">
                    <a:lumMod val="50000"/>
                    <a:lumOff val="50000"/>
                  </a:schemeClr>
                </a:solidFill>
                <a:latin typeface="Comic Sans MS" panose="030F0702030302020204" pitchFamily="66" charset="0"/>
              </a:rPr>
              <a:t>6</a:t>
            </a:r>
            <a:r>
              <a:rPr lang="en-AU" sz="1200" dirty="0">
                <a:solidFill>
                  <a:schemeClr val="tx1">
                    <a:lumMod val="50000"/>
                    <a:lumOff val="50000"/>
                  </a:schemeClr>
                </a:solidFill>
                <a:latin typeface="Comic Sans MS" panose="030F0702030302020204" pitchFamily="66" charset="0"/>
              </a:rPr>
              <a:t>H</a:t>
            </a:r>
            <a:r>
              <a:rPr lang="en-AU" sz="1000" dirty="0">
                <a:solidFill>
                  <a:schemeClr val="tx1">
                    <a:lumMod val="50000"/>
                    <a:lumOff val="50000"/>
                  </a:schemeClr>
                </a:solidFill>
                <a:latin typeface="Comic Sans MS" panose="030F0702030302020204" pitchFamily="66" charset="0"/>
              </a:rPr>
              <a:t>12</a:t>
            </a:r>
            <a:r>
              <a:rPr lang="en-AU" sz="1200" dirty="0">
                <a:solidFill>
                  <a:schemeClr val="tx1">
                    <a:lumMod val="50000"/>
                    <a:lumOff val="50000"/>
                  </a:schemeClr>
                </a:solidFill>
                <a:latin typeface="Comic Sans MS" panose="030F0702030302020204" pitchFamily="66" charset="0"/>
              </a:rPr>
              <a:t>O</a:t>
            </a:r>
            <a:r>
              <a:rPr lang="en-AU" sz="1000" dirty="0">
                <a:solidFill>
                  <a:schemeClr val="tx1">
                    <a:lumMod val="50000"/>
                    <a:lumOff val="50000"/>
                  </a:schemeClr>
                </a:solidFill>
                <a:latin typeface="Comic Sans MS" panose="030F0702030302020204" pitchFamily="66" charset="0"/>
              </a:rPr>
              <a:t>6</a:t>
            </a:r>
            <a:r>
              <a:rPr lang="en-AU" sz="1200" dirty="0">
                <a:solidFill>
                  <a:schemeClr val="tx1">
                    <a:lumMod val="50000"/>
                    <a:lumOff val="50000"/>
                  </a:schemeClr>
                </a:solidFill>
                <a:latin typeface="Comic Sans MS" panose="030F0702030302020204" pitchFamily="66" charset="0"/>
              </a:rPr>
              <a:t> + 6O</a:t>
            </a:r>
            <a:r>
              <a:rPr lang="en-AU" sz="1000" dirty="0">
                <a:solidFill>
                  <a:schemeClr val="tx1">
                    <a:lumMod val="50000"/>
                    <a:lumOff val="50000"/>
                  </a:schemeClr>
                </a:solidFill>
                <a:latin typeface="Comic Sans MS" panose="030F0702030302020204" pitchFamily="66" charset="0"/>
              </a:rPr>
              <a:t>2</a:t>
            </a:r>
            <a:endParaRPr lang="en-AU" sz="1200" dirty="0">
              <a:solidFill>
                <a:schemeClr val="tx1">
                  <a:lumMod val="50000"/>
                  <a:lumOff val="50000"/>
                </a:schemeClr>
              </a:solidFill>
              <a:latin typeface="Comic Sans MS" panose="030F0702030302020204" pitchFamily="66" charset="0"/>
            </a:endParaRPr>
          </a:p>
        </p:txBody>
      </p:sp>
      <p:cxnSp>
        <p:nvCxnSpPr>
          <p:cNvPr id="33" name="Straight Connector 32">
            <a:extLst>
              <a:ext uri="{FF2B5EF4-FFF2-40B4-BE49-F238E27FC236}">
                <a16:creationId xmlns:a16="http://schemas.microsoft.com/office/drawing/2014/main" id="{258198B6-E029-453E-8974-6B74DCD038CB}"/>
              </a:ext>
            </a:extLst>
          </p:cNvPr>
          <p:cNvCxnSpPr/>
          <p:nvPr/>
        </p:nvCxnSpPr>
        <p:spPr>
          <a:xfrm flipH="1">
            <a:off x="516091" y="209723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EEA4A17-E2FE-4B03-B651-44A3EB2491F2}"/>
              </a:ext>
            </a:extLst>
          </p:cNvPr>
          <p:cNvSpPr/>
          <p:nvPr/>
        </p:nvSpPr>
        <p:spPr>
          <a:xfrm>
            <a:off x="508863" y="4699187"/>
            <a:ext cx="5884838" cy="103775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Circle the correct answer...</a:t>
            </a:r>
          </a:p>
          <a:p>
            <a:endParaRPr lang="en-AU" sz="3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If phytoplankton numbers decline, you might expect:</a:t>
            </a:r>
          </a:p>
          <a:p>
            <a:endParaRPr lang="en-AU" sz="3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   the amount of carbon sinking all the way down to the deep sea would</a:t>
            </a:r>
          </a:p>
          <a:p>
            <a:endParaRPr lang="en-AU" sz="3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   the amount of CO</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 in the atmosphere would </a:t>
            </a:r>
          </a:p>
          <a:p>
            <a:r>
              <a:rPr lang="en-AU" sz="1200" b="1" dirty="0">
                <a:solidFill>
                  <a:schemeClr val="tx1"/>
                </a:solidFill>
                <a:latin typeface="Arial Narrow" panose="020B0606020202030204" pitchFamily="34" charset="0"/>
              </a:rPr>
              <a:t> </a:t>
            </a:r>
          </a:p>
        </p:txBody>
      </p:sp>
      <p:sp>
        <p:nvSpPr>
          <p:cNvPr id="39" name="Rectangle 38">
            <a:extLst>
              <a:ext uri="{FF2B5EF4-FFF2-40B4-BE49-F238E27FC236}">
                <a16:creationId xmlns:a16="http://schemas.microsoft.com/office/drawing/2014/main" id="{7B19BF72-C8C2-4EC5-B2B4-C9C1C0034215}"/>
              </a:ext>
            </a:extLst>
          </p:cNvPr>
          <p:cNvSpPr/>
          <p:nvPr/>
        </p:nvSpPr>
        <p:spPr>
          <a:xfrm>
            <a:off x="3504861" y="5414251"/>
            <a:ext cx="1342534" cy="26337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B399B512-AFDE-4DDE-8877-968B833CC9F6}"/>
              </a:ext>
            </a:extLst>
          </p:cNvPr>
          <p:cNvSpPr/>
          <p:nvPr/>
        </p:nvSpPr>
        <p:spPr>
          <a:xfrm>
            <a:off x="4960925" y="5157712"/>
            <a:ext cx="1342534" cy="26337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TextBox 40">
            <a:extLst>
              <a:ext uri="{FF2B5EF4-FFF2-40B4-BE49-F238E27FC236}">
                <a16:creationId xmlns:a16="http://schemas.microsoft.com/office/drawing/2014/main" id="{DE99B80B-1397-4AB0-A63D-25E347ED699E}"/>
              </a:ext>
            </a:extLst>
          </p:cNvPr>
          <p:cNvSpPr txBox="1"/>
          <p:nvPr/>
        </p:nvSpPr>
        <p:spPr>
          <a:xfrm>
            <a:off x="3474338" y="5396011"/>
            <a:ext cx="1587698" cy="276999"/>
          </a:xfrm>
          <a:prstGeom prst="rect">
            <a:avLst/>
          </a:prstGeom>
          <a:noFill/>
        </p:spPr>
        <p:txBody>
          <a:bodyPr wrap="square" rtlCol="0">
            <a:spAutoFit/>
          </a:bodyPr>
          <a:lstStyle/>
          <a:p>
            <a:r>
              <a:rPr lang="en-AU" sz="1200" b="1" dirty="0">
                <a:latin typeface="Arial Narrow" panose="020B0606020202030204" pitchFamily="34" charset="0"/>
              </a:rPr>
              <a:t>[increase] [decrease]</a:t>
            </a:r>
          </a:p>
        </p:txBody>
      </p:sp>
      <p:sp>
        <p:nvSpPr>
          <p:cNvPr id="42" name="TextBox 41">
            <a:extLst>
              <a:ext uri="{FF2B5EF4-FFF2-40B4-BE49-F238E27FC236}">
                <a16:creationId xmlns:a16="http://schemas.microsoft.com/office/drawing/2014/main" id="{210FC925-4703-471C-9B41-AB77863F5B38}"/>
              </a:ext>
            </a:extLst>
          </p:cNvPr>
          <p:cNvSpPr txBox="1"/>
          <p:nvPr/>
        </p:nvSpPr>
        <p:spPr>
          <a:xfrm>
            <a:off x="4928243" y="5144085"/>
            <a:ext cx="1599252" cy="276999"/>
          </a:xfrm>
          <a:prstGeom prst="rect">
            <a:avLst/>
          </a:prstGeom>
          <a:noFill/>
        </p:spPr>
        <p:txBody>
          <a:bodyPr wrap="square" rtlCol="0">
            <a:spAutoFit/>
          </a:bodyPr>
          <a:lstStyle/>
          <a:p>
            <a:r>
              <a:rPr lang="en-AU" sz="1200" b="1" dirty="0">
                <a:latin typeface="Arial Narrow" panose="020B0606020202030204" pitchFamily="34" charset="0"/>
              </a:rPr>
              <a:t>[increase] [decrease]</a:t>
            </a:r>
          </a:p>
        </p:txBody>
      </p:sp>
      <p:sp>
        <p:nvSpPr>
          <p:cNvPr id="43" name="Oval 42">
            <a:extLst>
              <a:ext uri="{FF2B5EF4-FFF2-40B4-BE49-F238E27FC236}">
                <a16:creationId xmlns:a16="http://schemas.microsoft.com/office/drawing/2014/main" id="{2C31F87A-83AF-4EE3-AD32-824812008555}"/>
              </a:ext>
            </a:extLst>
          </p:cNvPr>
          <p:cNvSpPr/>
          <p:nvPr/>
        </p:nvSpPr>
        <p:spPr>
          <a:xfrm>
            <a:off x="3454790" y="5418557"/>
            <a:ext cx="792088" cy="276999"/>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Oval 43">
            <a:extLst>
              <a:ext uri="{FF2B5EF4-FFF2-40B4-BE49-F238E27FC236}">
                <a16:creationId xmlns:a16="http://schemas.microsoft.com/office/drawing/2014/main" id="{5362BA86-7C70-4E59-B27D-141BF2A19524}"/>
              </a:ext>
            </a:extLst>
          </p:cNvPr>
          <p:cNvSpPr/>
          <p:nvPr/>
        </p:nvSpPr>
        <p:spPr>
          <a:xfrm>
            <a:off x="5587641" y="5162331"/>
            <a:ext cx="792088" cy="276999"/>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973CE7F3-8B1C-440A-B8BC-465A1033DA31}"/>
              </a:ext>
            </a:extLst>
          </p:cNvPr>
          <p:cNvSpPr txBox="1"/>
          <p:nvPr/>
        </p:nvSpPr>
        <p:spPr>
          <a:xfrm>
            <a:off x="3329904" y="4154231"/>
            <a:ext cx="3186048" cy="523220"/>
          </a:xfrm>
          <a:prstGeom prst="rect">
            <a:avLst/>
          </a:prstGeom>
          <a:noFill/>
        </p:spPr>
        <p:txBody>
          <a:bodyPr wrap="square" rtlCol="0">
            <a:spAutoFit/>
          </a:bodyPr>
          <a:lstStyle/>
          <a:p>
            <a:r>
              <a:rPr lang="en-AU" sz="700" b="1" dirty="0">
                <a:latin typeface="Arial Narrow" panose="020B0606020202030204" pitchFamily="34" charset="0"/>
              </a:rPr>
              <a:t>Figure 1: Schematic of the biological pump. Phytoplankton fix </a:t>
            </a:r>
            <a:r>
              <a:rPr lang="en-AU" sz="700" b="1" u="sng" dirty="0">
                <a:latin typeface="Arial Narrow" panose="020B0606020202030204" pitchFamily="34" charset="0"/>
              </a:rPr>
              <a:t>C</a:t>
            </a:r>
            <a:r>
              <a:rPr lang="en-AU" sz="700" b="1" dirty="0">
                <a:latin typeface="Arial Narrow" panose="020B0606020202030204" pitchFamily="34" charset="0"/>
              </a:rPr>
              <a:t>O</a:t>
            </a:r>
            <a:r>
              <a:rPr lang="en-AU" sz="500" b="1" dirty="0">
                <a:latin typeface="Arial Narrow" panose="020B0606020202030204" pitchFamily="34" charset="0"/>
              </a:rPr>
              <a:t>2</a:t>
            </a:r>
            <a:r>
              <a:rPr lang="en-AU" sz="700" b="1" dirty="0">
                <a:latin typeface="Arial Narrow" panose="020B0606020202030204" pitchFamily="34" charset="0"/>
              </a:rPr>
              <a:t> in the euphotic zone to produce particulate organic carbon (PO</a:t>
            </a:r>
            <a:r>
              <a:rPr lang="en-AU" sz="700" b="1" u="sng" dirty="0">
                <a:latin typeface="Arial Narrow" panose="020B0606020202030204" pitchFamily="34" charset="0"/>
              </a:rPr>
              <a:t>C</a:t>
            </a:r>
            <a:r>
              <a:rPr lang="en-AU" sz="700" b="1" dirty="0">
                <a:latin typeface="Arial Narrow" panose="020B0606020202030204" pitchFamily="34" charset="0"/>
              </a:rPr>
              <a:t>) of which a small percentage makes it down to the deep ocean</a:t>
            </a:r>
            <a:r>
              <a:rPr lang="en-AU" sz="700" b="1" baseline="30000" dirty="0">
                <a:latin typeface="Arial Narrow" panose="020B0606020202030204" pitchFamily="34" charset="0"/>
              </a:rPr>
              <a:t>[1]</a:t>
            </a:r>
            <a:r>
              <a:rPr lang="en-AU" sz="700" b="1" dirty="0">
                <a:latin typeface="Arial Narrow" panose="020B0606020202030204" pitchFamily="34" charset="0"/>
              </a:rPr>
              <a:t>. Meanwhile, decomposition and respiration continues to return organic carbon back to CO</a:t>
            </a:r>
            <a:r>
              <a:rPr lang="en-AU" sz="600" b="1" dirty="0">
                <a:latin typeface="Arial Narrow" panose="020B0606020202030204" pitchFamily="34" charset="0"/>
              </a:rPr>
              <a:t>2</a:t>
            </a:r>
            <a:r>
              <a:rPr lang="en-AU" sz="700" b="1" dirty="0">
                <a:latin typeface="Arial Narrow" panose="020B0606020202030204" pitchFamily="34" charset="0"/>
              </a:rPr>
              <a:t>, where it can recirculate with the atmosphere</a:t>
            </a:r>
            <a:r>
              <a:rPr lang="en-AU" sz="700" b="1" baseline="30000" dirty="0">
                <a:latin typeface="Arial Narrow" panose="020B0606020202030204" pitchFamily="34" charset="0"/>
              </a:rPr>
              <a:t>[1]</a:t>
            </a:r>
            <a:r>
              <a:rPr lang="en-AU" sz="700" b="1" dirty="0">
                <a:latin typeface="Arial Narrow" panose="020B0606020202030204" pitchFamily="34" charset="0"/>
              </a:rPr>
              <a:t>.</a:t>
            </a:r>
          </a:p>
        </p:txBody>
      </p:sp>
      <p:sp>
        <p:nvSpPr>
          <p:cNvPr id="47" name="TextBox 46">
            <a:extLst>
              <a:ext uri="{FF2B5EF4-FFF2-40B4-BE49-F238E27FC236}">
                <a16:creationId xmlns:a16="http://schemas.microsoft.com/office/drawing/2014/main" id="{03E7C064-0277-488C-AE00-9398FD18AB97}"/>
              </a:ext>
            </a:extLst>
          </p:cNvPr>
          <p:cNvSpPr txBox="1"/>
          <p:nvPr/>
        </p:nvSpPr>
        <p:spPr>
          <a:xfrm>
            <a:off x="429017" y="6474180"/>
            <a:ext cx="5945867" cy="1354217"/>
          </a:xfrm>
          <a:prstGeom prst="rect">
            <a:avLst/>
          </a:prstGeom>
          <a:noFill/>
        </p:spPr>
        <p:txBody>
          <a:bodyPr wrap="square" rtlCol="0">
            <a:spAutoFit/>
          </a:bodyPr>
          <a:lstStyle/>
          <a:p>
            <a:r>
              <a:rPr lang="en-AU" sz="1600" b="1" dirty="0">
                <a:latin typeface="Arial Narrow" panose="020B0606020202030204" pitchFamily="34" charset="0"/>
              </a:rPr>
              <a:t>Warm Water Barriers</a:t>
            </a:r>
          </a:p>
          <a:p>
            <a:r>
              <a:rPr lang="en-AU" sz="1100" dirty="0">
                <a:latin typeface="Arial Narrow" panose="020B0606020202030204" pitchFamily="34" charset="0"/>
              </a:rPr>
              <a:t>Nutrients in the bathypelagic zone remain there for a very long time. Until, </a:t>
            </a:r>
            <a:r>
              <a:rPr lang="en-AU" sz="1100" b="1" dirty="0">
                <a:latin typeface="Arial Narrow" panose="020B0606020202030204" pitchFamily="34" charset="0"/>
              </a:rPr>
              <a:t>upwellings</a:t>
            </a:r>
            <a:r>
              <a:rPr lang="en-AU" sz="1100" dirty="0">
                <a:latin typeface="Arial Narrow" panose="020B0606020202030204" pitchFamily="34" charset="0"/>
              </a:rPr>
              <a:t> bring them back UP to the surface, triggering a phytoplankton bloom</a:t>
            </a:r>
            <a:r>
              <a:rPr lang="en-AU" sz="1100" baseline="30000" dirty="0">
                <a:latin typeface="Arial Narrow" panose="020B0606020202030204" pitchFamily="34" charset="0"/>
              </a:rPr>
              <a:t>[3]</a:t>
            </a:r>
            <a:r>
              <a:rPr lang="en-AU" sz="1100" dirty="0">
                <a:latin typeface="Arial Narrow" panose="020B0606020202030204" pitchFamily="34" charset="0"/>
              </a:rPr>
              <a:t>. That is, IF the nutrients even make it to the surface. If the sea surface temperatures (SSTs) are too warm, such as during an El Nino event, the intensity of an upwelling can be reduced by </a:t>
            </a:r>
            <a:r>
              <a:rPr lang="en-AU" sz="1100" b="1" dirty="0">
                <a:latin typeface="Arial Narrow" panose="020B0606020202030204" pitchFamily="34" charset="0"/>
              </a:rPr>
              <a:t>stratification </a:t>
            </a:r>
            <a:r>
              <a:rPr lang="en-AU" sz="1100" dirty="0">
                <a:latin typeface="Arial Narrow" panose="020B0606020202030204" pitchFamily="34" charset="0"/>
              </a:rPr>
              <a:t>caused by warming of the surface layers of the ocean. The people of Peru know this all too well. If the</a:t>
            </a:r>
            <a:r>
              <a:rPr lang="en-AU" sz="1100" b="1" dirty="0">
                <a:latin typeface="Arial Narrow" panose="020B0606020202030204" pitchFamily="34" charset="0"/>
              </a:rPr>
              <a:t> upwelling</a:t>
            </a:r>
            <a:r>
              <a:rPr lang="en-AU" sz="1100" dirty="0">
                <a:latin typeface="Arial Narrow" panose="020B0606020202030204" pitchFamily="34" charset="0"/>
              </a:rPr>
              <a:t> does not make it to the surface, the </a:t>
            </a:r>
            <a:r>
              <a:rPr lang="en-AU" sz="1100" b="1" dirty="0">
                <a:latin typeface="Arial Narrow" panose="020B0606020202030204" pitchFamily="34" charset="0"/>
              </a:rPr>
              <a:t>nutrients</a:t>
            </a:r>
            <a:r>
              <a:rPr lang="en-AU" sz="1100" dirty="0">
                <a:latin typeface="Arial Narrow" panose="020B0606020202030204" pitchFamily="34" charset="0"/>
              </a:rPr>
              <a:t> (also) do not make it up to the surface, which means less phytoplankton (less fish) and less absorption of atmospheric CO</a:t>
            </a:r>
            <a:r>
              <a:rPr lang="en-AU" sz="1000" dirty="0">
                <a:latin typeface="Arial Narrow" panose="020B0606020202030204" pitchFamily="34" charset="0"/>
              </a:rPr>
              <a:t>2</a:t>
            </a:r>
            <a:r>
              <a:rPr lang="en-AU" sz="1100" baseline="30000" dirty="0">
                <a:latin typeface="Arial Narrow" panose="020B0606020202030204" pitchFamily="34" charset="0"/>
              </a:rPr>
              <a:t>[2][3]</a:t>
            </a:r>
            <a:r>
              <a:rPr lang="en-AU" sz="1100" dirty="0">
                <a:latin typeface="Arial Narrow" panose="020B0606020202030204" pitchFamily="34" charset="0"/>
              </a:rPr>
              <a:t>. </a:t>
            </a:r>
          </a:p>
        </p:txBody>
      </p:sp>
      <p:cxnSp>
        <p:nvCxnSpPr>
          <p:cNvPr id="48" name="Straight Connector 47">
            <a:extLst>
              <a:ext uri="{FF2B5EF4-FFF2-40B4-BE49-F238E27FC236}">
                <a16:creationId xmlns:a16="http://schemas.microsoft.com/office/drawing/2014/main" id="{5F467587-61EC-4ED1-AAC1-80237183ACEE}"/>
              </a:ext>
            </a:extLst>
          </p:cNvPr>
          <p:cNvCxnSpPr/>
          <p:nvPr/>
        </p:nvCxnSpPr>
        <p:spPr>
          <a:xfrm flipH="1">
            <a:off x="504797" y="6477418"/>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759C62B-E9CC-4750-A46F-55890DA71C5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6" name="TextBox 35">
            <a:extLst>
              <a:ext uri="{FF2B5EF4-FFF2-40B4-BE49-F238E27FC236}">
                <a16:creationId xmlns:a16="http://schemas.microsoft.com/office/drawing/2014/main" id="{AB53936C-DF5F-4C94-A13E-DFAB56C46E90}"/>
              </a:ext>
            </a:extLst>
          </p:cNvPr>
          <p:cNvSpPr txBox="1"/>
          <p:nvPr/>
        </p:nvSpPr>
        <p:spPr>
          <a:xfrm>
            <a:off x="430660" y="2132290"/>
            <a:ext cx="2899805" cy="2539157"/>
          </a:xfrm>
          <a:prstGeom prst="rect">
            <a:avLst/>
          </a:prstGeom>
          <a:noFill/>
        </p:spPr>
        <p:txBody>
          <a:bodyPr wrap="square" rtlCol="0">
            <a:spAutoFit/>
          </a:bodyPr>
          <a:lstStyle/>
          <a:p>
            <a:r>
              <a:rPr lang="en-AU" sz="1600" b="1" dirty="0">
                <a:latin typeface="Arial Narrow" panose="020B0606020202030204" pitchFamily="34" charset="0"/>
              </a:rPr>
              <a:t>Biological Pump</a:t>
            </a:r>
          </a:p>
          <a:p>
            <a:pPr algn="just"/>
            <a:r>
              <a:rPr lang="en-AU" sz="1100" dirty="0">
                <a:latin typeface="Arial Narrow" panose="020B0606020202030204" pitchFamily="34" charset="0"/>
              </a:rPr>
              <a:t>Marine snow sinks very slowly. If it makes it all the </a:t>
            </a:r>
            <a:br>
              <a:rPr lang="en-AU" sz="1100" dirty="0">
                <a:latin typeface="Arial Narrow" panose="020B0606020202030204" pitchFamily="34" charset="0"/>
              </a:rPr>
            </a:br>
            <a:r>
              <a:rPr lang="en-AU" sz="1100" dirty="0">
                <a:latin typeface="Arial Narrow" panose="020B0606020202030204" pitchFamily="34" charset="0"/>
              </a:rPr>
              <a:t>way to the seafloor, or a least below the thermocline barrier, and into the bathypelagic zone, it stays there </a:t>
            </a:r>
            <a:br>
              <a:rPr lang="en-AU" sz="1100" dirty="0">
                <a:latin typeface="Arial Narrow" panose="020B0606020202030204" pitchFamily="34" charset="0"/>
              </a:rPr>
            </a:br>
            <a:r>
              <a:rPr lang="en-AU" sz="1100" dirty="0">
                <a:latin typeface="Arial Narrow" panose="020B0606020202030204" pitchFamily="34" charset="0"/>
              </a:rPr>
              <a:t>for a very long time</a:t>
            </a:r>
            <a:r>
              <a:rPr lang="en-AU" sz="1100" baseline="30000" dirty="0">
                <a:latin typeface="Arial Narrow" panose="020B0606020202030204" pitchFamily="34" charset="0"/>
              </a:rPr>
              <a:t>[1]</a:t>
            </a:r>
            <a:r>
              <a:rPr lang="en-AU" sz="1100" dirty="0">
                <a:latin typeface="Arial Narrow" panose="020B0606020202030204" pitchFamily="34" charset="0"/>
              </a:rPr>
              <a:t>. Which is a good thing. </a:t>
            </a:r>
            <a:br>
              <a:rPr lang="en-AU" sz="1100" dirty="0">
                <a:latin typeface="Arial Narrow" panose="020B0606020202030204" pitchFamily="34" charset="0"/>
              </a:rPr>
            </a:br>
            <a:r>
              <a:rPr lang="en-AU" sz="1100" dirty="0">
                <a:latin typeface="Arial Narrow" panose="020B0606020202030204" pitchFamily="34" charset="0"/>
              </a:rPr>
              <a:t>Because one more carbon atom in the bathypelagic zone (as marine snow) is one less carbon atom in the atmosphere (as CO</a:t>
            </a:r>
            <a:r>
              <a:rPr lang="en-AU" sz="900" dirty="0">
                <a:latin typeface="Arial Narrow" panose="020B0606020202030204" pitchFamily="34" charset="0"/>
              </a:rPr>
              <a:t>2</a:t>
            </a:r>
            <a:r>
              <a:rPr lang="en-AU" sz="1100" dirty="0">
                <a:latin typeface="Arial Narrow" panose="020B0606020202030204" pitchFamily="34" charset="0"/>
              </a:rPr>
              <a:t>). For example, a coccolithophore fixes CO</a:t>
            </a:r>
            <a:r>
              <a:rPr lang="en-AU" sz="900" dirty="0">
                <a:latin typeface="Arial Narrow" panose="020B0606020202030204" pitchFamily="34" charset="0"/>
              </a:rPr>
              <a:t>2</a:t>
            </a:r>
            <a:r>
              <a:rPr lang="en-AU" sz="1000" dirty="0">
                <a:latin typeface="Arial Narrow" panose="020B0606020202030204" pitchFamily="34" charset="0"/>
              </a:rPr>
              <a:t> </a:t>
            </a:r>
            <a:r>
              <a:rPr lang="en-AU" sz="1100" dirty="0">
                <a:latin typeface="Arial Narrow" panose="020B0606020202030204" pitchFamily="34" charset="0"/>
              </a:rPr>
              <a:t>in the sunlit zone, via photosynthesis, to make its CaCO</a:t>
            </a:r>
            <a:r>
              <a:rPr lang="en-AU" sz="900" dirty="0">
                <a:latin typeface="Arial Narrow" panose="020B0606020202030204" pitchFamily="34" charset="0"/>
              </a:rPr>
              <a:t>3</a:t>
            </a:r>
            <a:r>
              <a:rPr lang="en-AU" sz="1100" dirty="0">
                <a:latin typeface="Arial Narrow" panose="020B0606020202030204" pitchFamily="34" charset="0"/>
              </a:rPr>
              <a:t> body parts, and later dies and sinks as marine snow. If it makes it all the way down to the bathypelagic zone, its carbon atoms will be removed from circulation with the atmosphere for a very long time (see Figure 1). </a:t>
            </a:r>
          </a:p>
        </p:txBody>
      </p:sp>
      <p:sp>
        <p:nvSpPr>
          <p:cNvPr id="5" name="Rectangle 4">
            <a:extLst>
              <a:ext uri="{FF2B5EF4-FFF2-40B4-BE49-F238E27FC236}">
                <a16:creationId xmlns:a16="http://schemas.microsoft.com/office/drawing/2014/main" id="{97065E94-F626-40DB-AFBC-F6A6FAB1E65A}"/>
              </a:ext>
            </a:extLst>
          </p:cNvPr>
          <p:cNvSpPr/>
          <p:nvPr/>
        </p:nvSpPr>
        <p:spPr>
          <a:xfrm>
            <a:off x="3427171" y="2181696"/>
            <a:ext cx="2940300" cy="1982905"/>
          </a:xfrm>
          <a:prstGeom prst="rect">
            <a:avLst/>
          </a:prstGeom>
          <a:gradFill flip="none" rotWithShape="1">
            <a:gsLst>
              <a:gs pos="0">
                <a:schemeClr val="bg1">
                  <a:lumMod val="50000"/>
                  <a:tint val="66000"/>
                  <a:satMod val="160000"/>
                </a:schemeClr>
              </a:gs>
              <a:gs pos="43000">
                <a:schemeClr val="bg1">
                  <a:lumMod val="50000"/>
                  <a:tint val="44500"/>
                  <a:satMod val="160000"/>
                </a:schemeClr>
              </a:gs>
              <a:gs pos="74000">
                <a:schemeClr val="bg1">
                  <a:lumMod val="50000"/>
                  <a:tint val="23500"/>
                  <a:satMod val="16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8E40A447-0610-4652-BB2E-802BA5847036}"/>
              </a:ext>
            </a:extLst>
          </p:cNvPr>
          <p:cNvSpPr/>
          <p:nvPr/>
        </p:nvSpPr>
        <p:spPr>
          <a:xfrm>
            <a:off x="3427171" y="2469523"/>
            <a:ext cx="2940300" cy="1449754"/>
          </a:xfrm>
          <a:prstGeom prst="rect">
            <a:avLst/>
          </a:prstGeom>
          <a:gradFill flip="none" rotWithShape="1">
            <a:gsLst>
              <a:gs pos="53000">
                <a:srgbClr val="C3C3C3"/>
              </a:gs>
              <a:gs pos="40000">
                <a:srgbClr val="A0A0A0"/>
              </a:gs>
              <a:gs pos="2000">
                <a:schemeClr val="tx1">
                  <a:lumMod val="65000"/>
                  <a:lumOff val="35000"/>
                </a:schemeClr>
              </a:gs>
              <a:gs pos="0">
                <a:schemeClr val="bg1">
                  <a:lumMod val="75000"/>
                  <a:tint val="66000"/>
                  <a:satMod val="160000"/>
                </a:schemeClr>
              </a:gs>
              <a:gs pos="100000">
                <a:schemeClr val="bg1">
                  <a:lumMod val="75000"/>
                  <a:tint val="44500"/>
                  <a:satMod val="160000"/>
                </a:schemeClr>
              </a:gs>
              <a:gs pos="100000">
                <a:schemeClr val="bg1">
                  <a:lumMod val="75000"/>
                  <a:tint val="23500"/>
                  <a:satMod val="16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0B1E35FD-769A-49A4-9638-2B84034D8667}"/>
              </a:ext>
            </a:extLst>
          </p:cNvPr>
          <p:cNvSpPr txBox="1"/>
          <p:nvPr/>
        </p:nvSpPr>
        <p:spPr>
          <a:xfrm>
            <a:off x="5545048" y="2215421"/>
            <a:ext cx="1045809" cy="215444"/>
          </a:xfrm>
          <a:prstGeom prst="rect">
            <a:avLst/>
          </a:prstGeom>
          <a:noFill/>
        </p:spPr>
        <p:txBody>
          <a:bodyPr wrap="square" rtlCol="0">
            <a:spAutoFit/>
          </a:bodyPr>
          <a:lstStyle/>
          <a:p>
            <a:r>
              <a:rPr lang="en-AU" sz="800" b="1" dirty="0">
                <a:latin typeface="Arial Narrow" panose="020B0606020202030204" pitchFamily="34" charset="0"/>
              </a:rPr>
              <a:t>Atmosphere</a:t>
            </a:r>
          </a:p>
        </p:txBody>
      </p:sp>
      <p:sp>
        <p:nvSpPr>
          <p:cNvPr id="13" name="Freeform: Shape 12">
            <a:extLst>
              <a:ext uri="{FF2B5EF4-FFF2-40B4-BE49-F238E27FC236}">
                <a16:creationId xmlns:a16="http://schemas.microsoft.com/office/drawing/2014/main" id="{A8BBF9D5-7150-4946-8BB0-635B7F5AC91A}"/>
              </a:ext>
            </a:extLst>
          </p:cNvPr>
          <p:cNvSpPr/>
          <p:nvPr/>
        </p:nvSpPr>
        <p:spPr>
          <a:xfrm>
            <a:off x="3760066" y="2557622"/>
            <a:ext cx="207045" cy="191262"/>
          </a:xfrm>
          <a:custGeom>
            <a:avLst/>
            <a:gdLst>
              <a:gd name="connsiteX0" fmla="*/ 135432 w 207045"/>
              <a:gd name="connsiteY0" fmla="*/ 184912 h 191262"/>
              <a:gd name="connsiteX1" fmla="*/ 8432 w 207045"/>
              <a:gd name="connsiteY1" fmla="*/ 159512 h 191262"/>
              <a:gd name="connsiteX2" fmla="*/ 2082 w 207045"/>
              <a:gd name="connsiteY2" fmla="*/ 140462 h 191262"/>
              <a:gd name="connsiteX3" fmla="*/ 8432 w 207045"/>
              <a:gd name="connsiteY3" fmla="*/ 57912 h 191262"/>
              <a:gd name="connsiteX4" fmla="*/ 46532 w 207045"/>
              <a:gd name="connsiteY4" fmla="*/ 32512 h 191262"/>
              <a:gd name="connsiteX5" fmla="*/ 65582 w 207045"/>
              <a:gd name="connsiteY5" fmla="*/ 13462 h 191262"/>
              <a:gd name="connsiteX6" fmla="*/ 179882 w 207045"/>
              <a:gd name="connsiteY6" fmla="*/ 19812 h 191262"/>
              <a:gd name="connsiteX7" fmla="*/ 205282 w 207045"/>
              <a:gd name="connsiteY7" fmla="*/ 38862 h 191262"/>
              <a:gd name="connsiteX8" fmla="*/ 198932 w 207045"/>
              <a:gd name="connsiteY8" fmla="*/ 108712 h 191262"/>
              <a:gd name="connsiteX9" fmla="*/ 186232 w 207045"/>
              <a:gd name="connsiteY9" fmla="*/ 127762 h 191262"/>
              <a:gd name="connsiteX10" fmla="*/ 148132 w 207045"/>
              <a:gd name="connsiteY10" fmla="*/ 165862 h 191262"/>
              <a:gd name="connsiteX11" fmla="*/ 110032 w 207045"/>
              <a:gd name="connsiteY11" fmla="*/ 191262 h 191262"/>
              <a:gd name="connsiteX12" fmla="*/ 78282 w 207045"/>
              <a:gd name="connsiteY12" fmla="*/ 140462 h 191262"/>
              <a:gd name="connsiteX13" fmla="*/ 71932 w 207045"/>
              <a:gd name="connsiteY13" fmla="*/ 121412 h 191262"/>
              <a:gd name="connsiteX14" fmla="*/ 65582 w 207045"/>
              <a:gd name="connsiteY14" fmla="*/ 70612 h 191262"/>
              <a:gd name="connsiteX15" fmla="*/ 71932 w 207045"/>
              <a:gd name="connsiteY15" fmla="*/ 45212 h 191262"/>
              <a:gd name="connsiteX16" fmla="*/ 110032 w 207045"/>
              <a:gd name="connsiteY16" fmla="*/ 76962 h 191262"/>
              <a:gd name="connsiteX17" fmla="*/ 122732 w 207045"/>
              <a:gd name="connsiteY17" fmla="*/ 102362 h 191262"/>
              <a:gd name="connsiteX18" fmla="*/ 141782 w 207045"/>
              <a:gd name="connsiteY18" fmla="*/ 115062 h 191262"/>
              <a:gd name="connsiteX19" fmla="*/ 167182 w 207045"/>
              <a:gd name="connsiteY19" fmla="*/ 762 h 191262"/>
              <a:gd name="connsiteX20" fmla="*/ 116382 w 207045"/>
              <a:gd name="connsiteY20" fmla="*/ 26162 h 191262"/>
              <a:gd name="connsiteX21" fmla="*/ 52882 w 207045"/>
              <a:gd name="connsiteY21" fmla="*/ 83312 h 191262"/>
              <a:gd name="connsiteX22" fmla="*/ 33832 w 207045"/>
              <a:gd name="connsiteY22" fmla="*/ 102362 h 191262"/>
              <a:gd name="connsiteX23" fmla="*/ 21132 w 207045"/>
              <a:gd name="connsiteY23" fmla="*/ 121412 h 191262"/>
              <a:gd name="connsiteX24" fmla="*/ 2082 w 207045"/>
              <a:gd name="connsiteY24" fmla="*/ 140462 h 191262"/>
              <a:gd name="connsiteX25" fmla="*/ 173532 w 207045"/>
              <a:gd name="connsiteY25" fmla="*/ 140462 h 19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045" h="191262">
                <a:moveTo>
                  <a:pt x="135432" y="184912"/>
                </a:moveTo>
                <a:cubicBezTo>
                  <a:pt x="80539" y="181683"/>
                  <a:pt x="37518" y="203141"/>
                  <a:pt x="8432" y="159512"/>
                </a:cubicBezTo>
                <a:cubicBezTo>
                  <a:pt x="4719" y="153943"/>
                  <a:pt x="4199" y="146812"/>
                  <a:pt x="2082" y="140462"/>
                </a:cubicBezTo>
                <a:cubicBezTo>
                  <a:pt x="4199" y="112945"/>
                  <a:pt x="-2076" y="83431"/>
                  <a:pt x="8432" y="57912"/>
                </a:cubicBezTo>
                <a:cubicBezTo>
                  <a:pt x="14244" y="43798"/>
                  <a:pt x="35739" y="43305"/>
                  <a:pt x="46532" y="32512"/>
                </a:cubicBezTo>
                <a:lnTo>
                  <a:pt x="65582" y="13462"/>
                </a:lnTo>
                <a:cubicBezTo>
                  <a:pt x="103682" y="15579"/>
                  <a:pt x="142339" y="12986"/>
                  <a:pt x="179882" y="19812"/>
                </a:cubicBezTo>
                <a:cubicBezTo>
                  <a:pt x="190295" y="21705"/>
                  <a:pt x="203064" y="28514"/>
                  <a:pt x="205282" y="38862"/>
                </a:cubicBezTo>
                <a:cubicBezTo>
                  <a:pt x="210181" y="61722"/>
                  <a:pt x="203831" y="85852"/>
                  <a:pt x="198932" y="108712"/>
                </a:cubicBezTo>
                <a:cubicBezTo>
                  <a:pt x="197333" y="116174"/>
                  <a:pt x="191302" y="122058"/>
                  <a:pt x="186232" y="127762"/>
                </a:cubicBezTo>
                <a:cubicBezTo>
                  <a:pt x="174300" y="141186"/>
                  <a:pt x="160832" y="153162"/>
                  <a:pt x="148132" y="165862"/>
                </a:cubicBezTo>
                <a:cubicBezTo>
                  <a:pt x="124349" y="189645"/>
                  <a:pt x="137601" y="182072"/>
                  <a:pt x="110032" y="191262"/>
                </a:cubicBezTo>
                <a:cubicBezTo>
                  <a:pt x="79843" y="171136"/>
                  <a:pt x="93395" y="185802"/>
                  <a:pt x="78282" y="140462"/>
                </a:cubicBezTo>
                <a:lnTo>
                  <a:pt x="71932" y="121412"/>
                </a:lnTo>
                <a:cubicBezTo>
                  <a:pt x="69815" y="104479"/>
                  <a:pt x="65582" y="87677"/>
                  <a:pt x="65582" y="70612"/>
                </a:cubicBezTo>
                <a:cubicBezTo>
                  <a:pt x="65582" y="61885"/>
                  <a:pt x="64126" y="49115"/>
                  <a:pt x="71932" y="45212"/>
                </a:cubicBezTo>
                <a:cubicBezTo>
                  <a:pt x="77795" y="42281"/>
                  <a:pt x="109895" y="76770"/>
                  <a:pt x="110032" y="76962"/>
                </a:cubicBezTo>
                <a:cubicBezTo>
                  <a:pt x="115534" y="84665"/>
                  <a:pt x="116672" y="95090"/>
                  <a:pt x="122732" y="102362"/>
                </a:cubicBezTo>
                <a:cubicBezTo>
                  <a:pt x="127618" y="108225"/>
                  <a:pt x="135432" y="110829"/>
                  <a:pt x="141782" y="115062"/>
                </a:cubicBezTo>
                <a:cubicBezTo>
                  <a:pt x="145195" y="104822"/>
                  <a:pt x="185808" y="-10414"/>
                  <a:pt x="167182" y="762"/>
                </a:cubicBezTo>
                <a:cubicBezTo>
                  <a:pt x="129692" y="23256"/>
                  <a:pt x="147141" y="15909"/>
                  <a:pt x="116382" y="26162"/>
                </a:cubicBezTo>
                <a:cubicBezTo>
                  <a:pt x="76614" y="55988"/>
                  <a:pt x="98466" y="37728"/>
                  <a:pt x="52882" y="83312"/>
                </a:cubicBezTo>
                <a:cubicBezTo>
                  <a:pt x="46532" y="89662"/>
                  <a:pt x="38813" y="94890"/>
                  <a:pt x="33832" y="102362"/>
                </a:cubicBezTo>
                <a:cubicBezTo>
                  <a:pt x="29599" y="108712"/>
                  <a:pt x="26018" y="115549"/>
                  <a:pt x="21132" y="121412"/>
                </a:cubicBezTo>
                <a:cubicBezTo>
                  <a:pt x="15383" y="128311"/>
                  <a:pt x="-6829" y="139348"/>
                  <a:pt x="2082" y="140462"/>
                </a:cubicBezTo>
                <a:cubicBezTo>
                  <a:pt x="58791" y="147551"/>
                  <a:pt x="116382" y="140462"/>
                  <a:pt x="173532" y="140462"/>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Shape 17">
            <a:extLst>
              <a:ext uri="{FF2B5EF4-FFF2-40B4-BE49-F238E27FC236}">
                <a16:creationId xmlns:a16="http://schemas.microsoft.com/office/drawing/2014/main" id="{C9CCABDC-A03B-4E14-9E04-7F8D98DB274C}"/>
              </a:ext>
            </a:extLst>
          </p:cNvPr>
          <p:cNvSpPr/>
          <p:nvPr/>
        </p:nvSpPr>
        <p:spPr>
          <a:xfrm>
            <a:off x="4750510" y="2552003"/>
            <a:ext cx="157003" cy="197657"/>
          </a:xfrm>
          <a:custGeom>
            <a:avLst/>
            <a:gdLst>
              <a:gd name="connsiteX0" fmla="*/ 65325 w 219938"/>
              <a:gd name="connsiteY0" fmla="*/ 12926 h 298676"/>
              <a:gd name="connsiteX1" fmla="*/ 27225 w 219938"/>
              <a:gd name="connsiteY1" fmla="*/ 44676 h 298676"/>
              <a:gd name="connsiteX2" fmla="*/ 1825 w 219938"/>
              <a:gd name="connsiteY2" fmla="*/ 70076 h 298676"/>
              <a:gd name="connsiteX3" fmla="*/ 14525 w 219938"/>
              <a:gd name="connsiteY3" fmla="*/ 51026 h 298676"/>
              <a:gd name="connsiteX4" fmla="*/ 52625 w 219938"/>
              <a:gd name="connsiteY4" fmla="*/ 31976 h 298676"/>
              <a:gd name="connsiteX5" fmla="*/ 90725 w 219938"/>
              <a:gd name="connsiteY5" fmla="*/ 226 h 298676"/>
              <a:gd name="connsiteX6" fmla="*/ 128825 w 219938"/>
              <a:gd name="connsiteY6" fmla="*/ 6576 h 298676"/>
              <a:gd name="connsiteX7" fmla="*/ 160575 w 219938"/>
              <a:gd name="connsiteY7" fmla="*/ 31976 h 298676"/>
              <a:gd name="connsiteX8" fmla="*/ 192325 w 219938"/>
              <a:gd name="connsiteY8" fmla="*/ 63726 h 298676"/>
              <a:gd name="connsiteX9" fmla="*/ 198675 w 219938"/>
              <a:gd name="connsiteY9" fmla="*/ 89126 h 298676"/>
              <a:gd name="connsiteX10" fmla="*/ 160575 w 219938"/>
              <a:gd name="connsiteY10" fmla="*/ 70076 h 298676"/>
              <a:gd name="connsiteX11" fmla="*/ 147875 w 219938"/>
              <a:gd name="connsiteY11" fmla="*/ 51026 h 298676"/>
              <a:gd name="connsiteX12" fmla="*/ 128825 w 219938"/>
              <a:gd name="connsiteY12" fmla="*/ 44676 h 298676"/>
              <a:gd name="connsiteX13" fmla="*/ 90725 w 219938"/>
              <a:gd name="connsiteY13" fmla="*/ 25626 h 298676"/>
              <a:gd name="connsiteX14" fmla="*/ 71675 w 219938"/>
              <a:gd name="connsiteY14" fmla="*/ 31976 h 298676"/>
              <a:gd name="connsiteX15" fmla="*/ 39925 w 219938"/>
              <a:gd name="connsiteY15" fmla="*/ 76426 h 298676"/>
              <a:gd name="connsiteX16" fmla="*/ 58975 w 219938"/>
              <a:gd name="connsiteY16" fmla="*/ 127226 h 298676"/>
              <a:gd name="connsiteX17" fmla="*/ 78025 w 219938"/>
              <a:gd name="connsiteY17" fmla="*/ 146276 h 298676"/>
              <a:gd name="connsiteX18" fmla="*/ 116125 w 219938"/>
              <a:gd name="connsiteY18" fmla="*/ 171676 h 298676"/>
              <a:gd name="connsiteX19" fmla="*/ 135175 w 219938"/>
              <a:gd name="connsiteY19" fmla="*/ 146276 h 298676"/>
              <a:gd name="connsiteX20" fmla="*/ 141525 w 219938"/>
              <a:gd name="connsiteY20" fmla="*/ 38326 h 298676"/>
              <a:gd name="connsiteX21" fmla="*/ 84375 w 219938"/>
              <a:gd name="connsiteY21" fmla="*/ 44676 h 298676"/>
              <a:gd name="connsiteX22" fmla="*/ 65325 w 219938"/>
              <a:gd name="connsiteY22" fmla="*/ 57376 h 298676"/>
              <a:gd name="connsiteX23" fmla="*/ 84375 w 219938"/>
              <a:gd name="connsiteY23" fmla="*/ 114526 h 298676"/>
              <a:gd name="connsiteX24" fmla="*/ 103425 w 219938"/>
              <a:gd name="connsiteY24" fmla="*/ 120876 h 298676"/>
              <a:gd name="connsiteX25" fmla="*/ 116125 w 219938"/>
              <a:gd name="connsiteY25" fmla="*/ 139926 h 298676"/>
              <a:gd name="connsiteX26" fmla="*/ 109775 w 219938"/>
              <a:gd name="connsiteY26" fmla="*/ 165326 h 298676"/>
              <a:gd name="connsiteX27" fmla="*/ 97075 w 219938"/>
              <a:gd name="connsiteY27" fmla="*/ 203426 h 298676"/>
              <a:gd name="connsiteX28" fmla="*/ 90725 w 219938"/>
              <a:gd name="connsiteY28" fmla="*/ 222476 h 298676"/>
              <a:gd name="connsiteX29" fmla="*/ 84375 w 219938"/>
              <a:gd name="connsiteY29" fmla="*/ 241526 h 298676"/>
              <a:gd name="connsiteX30" fmla="*/ 52625 w 219938"/>
              <a:gd name="connsiteY30" fmla="*/ 298676 h 298676"/>
              <a:gd name="connsiteX31" fmla="*/ 65325 w 219938"/>
              <a:gd name="connsiteY31" fmla="*/ 216126 h 298676"/>
              <a:gd name="connsiteX32" fmla="*/ 84375 w 219938"/>
              <a:gd name="connsiteY32" fmla="*/ 178026 h 298676"/>
              <a:gd name="connsiteX33" fmla="*/ 128825 w 219938"/>
              <a:gd name="connsiteY33" fmla="*/ 209776 h 298676"/>
              <a:gd name="connsiteX34" fmla="*/ 141525 w 219938"/>
              <a:gd name="connsiteY34" fmla="*/ 235176 h 298676"/>
              <a:gd name="connsiteX35" fmla="*/ 154225 w 219938"/>
              <a:gd name="connsiteY35" fmla="*/ 254226 h 298676"/>
              <a:gd name="connsiteX36" fmla="*/ 141525 w 219938"/>
              <a:gd name="connsiteY36" fmla="*/ 228826 h 298676"/>
              <a:gd name="connsiteX37" fmla="*/ 135175 w 219938"/>
              <a:gd name="connsiteY37" fmla="*/ 203426 h 298676"/>
              <a:gd name="connsiteX38" fmla="*/ 122475 w 219938"/>
              <a:gd name="connsiteY38" fmla="*/ 184376 h 298676"/>
              <a:gd name="connsiteX39" fmla="*/ 116125 w 219938"/>
              <a:gd name="connsiteY39" fmla="*/ 158976 h 29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9938" h="298676">
                <a:moveTo>
                  <a:pt x="65325" y="12926"/>
                </a:moveTo>
                <a:cubicBezTo>
                  <a:pt x="52625" y="23509"/>
                  <a:pt x="39513" y="33617"/>
                  <a:pt x="27225" y="44676"/>
                </a:cubicBezTo>
                <a:cubicBezTo>
                  <a:pt x="18325" y="52686"/>
                  <a:pt x="12535" y="64721"/>
                  <a:pt x="1825" y="70076"/>
                </a:cubicBezTo>
                <a:cubicBezTo>
                  <a:pt x="-5001" y="73489"/>
                  <a:pt x="9129" y="56422"/>
                  <a:pt x="14525" y="51026"/>
                </a:cubicBezTo>
                <a:cubicBezTo>
                  <a:pt x="26835" y="38716"/>
                  <a:pt x="37131" y="37141"/>
                  <a:pt x="52625" y="31976"/>
                </a:cubicBezTo>
                <a:cubicBezTo>
                  <a:pt x="57566" y="27035"/>
                  <a:pt x="80779" y="1331"/>
                  <a:pt x="90725" y="226"/>
                </a:cubicBezTo>
                <a:cubicBezTo>
                  <a:pt x="103521" y="-1196"/>
                  <a:pt x="116125" y="4459"/>
                  <a:pt x="128825" y="6576"/>
                </a:cubicBezTo>
                <a:cubicBezTo>
                  <a:pt x="139408" y="15043"/>
                  <a:pt x="150991" y="22392"/>
                  <a:pt x="160575" y="31976"/>
                </a:cubicBezTo>
                <a:cubicBezTo>
                  <a:pt x="202908" y="74309"/>
                  <a:pt x="141525" y="29859"/>
                  <a:pt x="192325" y="63726"/>
                </a:cubicBezTo>
                <a:cubicBezTo>
                  <a:pt x="229429" y="119382"/>
                  <a:pt x="226690" y="104690"/>
                  <a:pt x="198675" y="89126"/>
                </a:cubicBezTo>
                <a:cubicBezTo>
                  <a:pt x="186263" y="82230"/>
                  <a:pt x="173275" y="76426"/>
                  <a:pt x="160575" y="70076"/>
                </a:cubicBezTo>
                <a:cubicBezTo>
                  <a:pt x="156342" y="63726"/>
                  <a:pt x="153834" y="55794"/>
                  <a:pt x="147875" y="51026"/>
                </a:cubicBezTo>
                <a:cubicBezTo>
                  <a:pt x="142648" y="46845"/>
                  <a:pt x="134812" y="47669"/>
                  <a:pt x="128825" y="44676"/>
                </a:cubicBezTo>
                <a:cubicBezTo>
                  <a:pt x="79586" y="20057"/>
                  <a:pt x="138608" y="41587"/>
                  <a:pt x="90725" y="25626"/>
                </a:cubicBezTo>
                <a:cubicBezTo>
                  <a:pt x="84375" y="27743"/>
                  <a:pt x="76817" y="27691"/>
                  <a:pt x="71675" y="31976"/>
                </a:cubicBezTo>
                <a:cubicBezTo>
                  <a:pt x="65768" y="36899"/>
                  <a:pt x="45716" y="67739"/>
                  <a:pt x="39925" y="76426"/>
                </a:cubicBezTo>
                <a:cubicBezTo>
                  <a:pt x="45038" y="96880"/>
                  <a:pt x="46204" y="109346"/>
                  <a:pt x="58975" y="127226"/>
                </a:cubicBezTo>
                <a:cubicBezTo>
                  <a:pt x="64195" y="134534"/>
                  <a:pt x="71675" y="139926"/>
                  <a:pt x="78025" y="146276"/>
                </a:cubicBezTo>
                <a:cubicBezTo>
                  <a:pt x="93718" y="193356"/>
                  <a:pt x="78751" y="190363"/>
                  <a:pt x="116125" y="171676"/>
                </a:cubicBezTo>
                <a:cubicBezTo>
                  <a:pt x="122475" y="163209"/>
                  <a:pt x="129566" y="155251"/>
                  <a:pt x="135175" y="146276"/>
                </a:cubicBezTo>
                <a:cubicBezTo>
                  <a:pt x="160903" y="105111"/>
                  <a:pt x="146601" y="104311"/>
                  <a:pt x="141525" y="38326"/>
                </a:cubicBezTo>
                <a:cubicBezTo>
                  <a:pt x="122475" y="40443"/>
                  <a:pt x="102970" y="40027"/>
                  <a:pt x="84375" y="44676"/>
                </a:cubicBezTo>
                <a:cubicBezTo>
                  <a:pt x="76971" y="46527"/>
                  <a:pt x="67176" y="49972"/>
                  <a:pt x="65325" y="57376"/>
                </a:cubicBezTo>
                <a:cubicBezTo>
                  <a:pt x="61968" y="70803"/>
                  <a:pt x="71030" y="103850"/>
                  <a:pt x="84375" y="114526"/>
                </a:cubicBezTo>
                <a:cubicBezTo>
                  <a:pt x="89602" y="118707"/>
                  <a:pt x="97075" y="118759"/>
                  <a:pt x="103425" y="120876"/>
                </a:cubicBezTo>
                <a:cubicBezTo>
                  <a:pt x="107658" y="127226"/>
                  <a:pt x="115046" y="132371"/>
                  <a:pt x="116125" y="139926"/>
                </a:cubicBezTo>
                <a:cubicBezTo>
                  <a:pt x="117359" y="148566"/>
                  <a:pt x="112283" y="156967"/>
                  <a:pt x="109775" y="165326"/>
                </a:cubicBezTo>
                <a:cubicBezTo>
                  <a:pt x="105928" y="178148"/>
                  <a:pt x="101308" y="190726"/>
                  <a:pt x="97075" y="203426"/>
                </a:cubicBezTo>
                <a:lnTo>
                  <a:pt x="90725" y="222476"/>
                </a:lnTo>
                <a:cubicBezTo>
                  <a:pt x="88608" y="228826"/>
                  <a:pt x="88088" y="235957"/>
                  <a:pt x="84375" y="241526"/>
                </a:cubicBezTo>
                <a:cubicBezTo>
                  <a:pt x="63799" y="272390"/>
                  <a:pt x="75088" y="253750"/>
                  <a:pt x="52625" y="298676"/>
                </a:cubicBezTo>
                <a:cubicBezTo>
                  <a:pt x="53900" y="287203"/>
                  <a:pt x="57076" y="235374"/>
                  <a:pt x="65325" y="216126"/>
                </a:cubicBezTo>
                <a:cubicBezTo>
                  <a:pt x="102254" y="129958"/>
                  <a:pt x="57618" y="258298"/>
                  <a:pt x="84375" y="178026"/>
                </a:cubicBezTo>
                <a:cubicBezTo>
                  <a:pt x="116086" y="185954"/>
                  <a:pt x="109336" y="178594"/>
                  <a:pt x="128825" y="209776"/>
                </a:cubicBezTo>
                <a:cubicBezTo>
                  <a:pt x="133842" y="217803"/>
                  <a:pt x="136829" y="226957"/>
                  <a:pt x="141525" y="235176"/>
                </a:cubicBezTo>
                <a:cubicBezTo>
                  <a:pt x="145311" y="241802"/>
                  <a:pt x="154225" y="261858"/>
                  <a:pt x="154225" y="254226"/>
                </a:cubicBezTo>
                <a:cubicBezTo>
                  <a:pt x="154225" y="244760"/>
                  <a:pt x="144849" y="237689"/>
                  <a:pt x="141525" y="228826"/>
                </a:cubicBezTo>
                <a:cubicBezTo>
                  <a:pt x="138461" y="220654"/>
                  <a:pt x="138613" y="211448"/>
                  <a:pt x="135175" y="203426"/>
                </a:cubicBezTo>
                <a:cubicBezTo>
                  <a:pt x="132169" y="196411"/>
                  <a:pt x="125888" y="191202"/>
                  <a:pt x="122475" y="184376"/>
                </a:cubicBezTo>
                <a:cubicBezTo>
                  <a:pt x="115456" y="170337"/>
                  <a:pt x="116125" y="169800"/>
                  <a:pt x="116125" y="158976"/>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TextBox 55">
            <a:extLst>
              <a:ext uri="{FF2B5EF4-FFF2-40B4-BE49-F238E27FC236}">
                <a16:creationId xmlns:a16="http://schemas.microsoft.com/office/drawing/2014/main" id="{1834159A-8867-4BBD-AC94-EB493938D69E}"/>
              </a:ext>
            </a:extLst>
          </p:cNvPr>
          <p:cNvSpPr txBox="1"/>
          <p:nvPr/>
        </p:nvSpPr>
        <p:spPr>
          <a:xfrm rot="10800000" flipV="1">
            <a:off x="5407805" y="3534784"/>
            <a:ext cx="1078330" cy="215444"/>
          </a:xfrm>
          <a:prstGeom prst="rect">
            <a:avLst/>
          </a:prstGeom>
          <a:noFill/>
        </p:spPr>
        <p:txBody>
          <a:bodyPr wrap="square" rtlCol="0">
            <a:spAutoFit/>
          </a:bodyPr>
          <a:lstStyle/>
          <a:p>
            <a:pPr algn="ctr"/>
            <a:r>
              <a:rPr lang="en-AU" sz="800" b="1" dirty="0">
                <a:solidFill>
                  <a:schemeClr val="bg1"/>
                </a:solidFill>
                <a:latin typeface="Arial Narrow" panose="020B0606020202030204" pitchFamily="34" charset="0"/>
              </a:rPr>
              <a:t>Bathypelagic zone</a:t>
            </a:r>
          </a:p>
        </p:txBody>
      </p:sp>
      <p:sp>
        <p:nvSpPr>
          <p:cNvPr id="24" name="Oval 23">
            <a:extLst>
              <a:ext uri="{FF2B5EF4-FFF2-40B4-BE49-F238E27FC236}">
                <a16:creationId xmlns:a16="http://schemas.microsoft.com/office/drawing/2014/main" id="{B3CB20F5-39E6-4E04-8AB5-9FBBBFCB5A54}"/>
              </a:ext>
            </a:extLst>
          </p:cNvPr>
          <p:cNvSpPr/>
          <p:nvPr/>
        </p:nvSpPr>
        <p:spPr>
          <a:xfrm>
            <a:off x="3649653" y="296419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Oval 58">
            <a:extLst>
              <a:ext uri="{FF2B5EF4-FFF2-40B4-BE49-F238E27FC236}">
                <a16:creationId xmlns:a16="http://schemas.microsoft.com/office/drawing/2014/main" id="{89BDF9E3-5C71-45D0-A8EC-3343FB587CBD}"/>
              </a:ext>
            </a:extLst>
          </p:cNvPr>
          <p:cNvSpPr/>
          <p:nvPr/>
        </p:nvSpPr>
        <p:spPr>
          <a:xfrm>
            <a:off x="3770001" y="300821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Oval 59">
            <a:extLst>
              <a:ext uri="{FF2B5EF4-FFF2-40B4-BE49-F238E27FC236}">
                <a16:creationId xmlns:a16="http://schemas.microsoft.com/office/drawing/2014/main" id="{7C69B873-F625-457A-8912-028DE6D65100}"/>
              </a:ext>
            </a:extLst>
          </p:cNvPr>
          <p:cNvSpPr/>
          <p:nvPr/>
        </p:nvSpPr>
        <p:spPr>
          <a:xfrm>
            <a:off x="3678764" y="321140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Oval 61">
            <a:extLst>
              <a:ext uri="{FF2B5EF4-FFF2-40B4-BE49-F238E27FC236}">
                <a16:creationId xmlns:a16="http://schemas.microsoft.com/office/drawing/2014/main" id="{17553D48-BCED-4E86-AF84-7BE09B8D9DE9}"/>
              </a:ext>
            </a:extLst>
          </p:cNvPr>
          <p:cNvSpPr/>
          <p:nvPr/>
        </p:nvSpPr>
        <p:spPr>
          <a:xfrm>
            <a:off x="3839531" y="304658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Oval 62">
            <a:extLst>
              <a:ext uri="{FF2B5EF4-FFF2-40B4-BE49-F238E27FC236}">
                <a16:creationId xmlns:a16="http://schemas.microsoft.com/office/drawing/2014/main" id="{EAA25C15-9CB3-428D-AA7C-B376DD4E3BC1}"/>
              </a:ext>
            </a:extLst>
          </p:cNvPr>
          <p:cNvSpPr/>
          <p:nvPr/>
        </p:nvSpPr>
        <p:spPr>
          <a:xfrm>
            <a:off x="3656913" y="335149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Oval 63">
            <a:extLst>
              <a:ext uri="{FF2B5EF4-FFF2-40B4-BE49-F238E27FC236}">
                <a16:creationId xmlns:a16="http://schemas.microsoft.com/office/drawing/2014/main" id="{DF839DAF-7E5E-4B60-8CF3-2D19F3183A05}"/>
              </a:ext>
            </a:extLst>
          </p:cNvPr>
          <p:cNvSpPr/>
          <p:nvPr/>
        </p:nvSpPr>
        <p:spPr>
          <a:xfrm>
            <a:off x="3904171" y="321965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Oval 64">
            <a:extLst>
              <a:ext uri="{FF2B5EF4-FFF2-40B4-BE49-F238E27FC236}">
                <a16:creationId xmlns:a16="http://schemas.microsoft.com/office/drawing/2014/main" id="{6776BBB3-D375-40F3-BD68-FD59416F3CB9}"/>
              </a:ext>
            </a:extLst>
          </p:cNvPr>
          <p:cNvSpPr/>
          <p:nvPr/>
        </p:nvSpPr>
        <p:spPr>
          <a:xfrm>
            <a:off x="3817870" y="339665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Oval 66">
            <a:extLst>
              <a:ext uri="{FF2B5EF4-FFF2-40B4-BE49-F238E27FC236}">
                <a16:creationId xmlns:a16="http://schemas.microsoft.com/office/drawing/2014/main" id="{C76C471C-59F3-445C-A7C9-4AA15AF557FD}"/>
              </a:ext>
            </a:extLst>
          </p:cNvPr>
          <p:cNvSpPr/>
          <p:nvPr/>
        </p:nvSpPr>
        <p:spPr>
          <a:xfrm>
            <a:off x="4102309" y="326817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Oval 67">
            <a:extLst>
              <a:ext uri="{FF2B5EF4-FFF2-40B4-BE49-F238E27FC236}">
                <a16:creationId xmlns:a16="http://schemas.microsoft.com/office/drawing/2014/main" id="{2553F426-93E2-41AF-AFF0-C73CF3E124E6}"/>
              </a:ext>
            </a:extLst>
          </p:cNvPr>
          <p:cNvSpPr/>
          <p:nvPr/>
        </p:nvSpPr>
        <p:spPr>
          <a:xfrm>
            <a:off x="3947030" y="338209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Oval 68">
            <a:extLst>
              <a:ext uri="{FF2B5EF4-FFF2-40B4-BE49-F238E27FC236}">
                <a16:creationId xmlns:a16="http://schemas.microsoft.com/office/drawing/2014/main" id="{9168AB06-8D00-4959-BA69-21D4BDADC13B}"/>
              </a:ext>
            </a:extLst>
          </p:cNvPr>
          <p:cNvSpPr/>
          <p:nvPr/>
        </p:nvSpPr>
        <p:spPr>
          <a:xfrm>
            <a:off x="4017191" y="330781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Oval 69">
            <a:extLst>
              <a:ext uri="{FF2B5EF4-FFF2-40B4-BE49-F238E27FC236}">
                <a16:creationId xmlns:a16="http://schemas.microsoft.com/office/drawing/2014/main" id="{51282E9B-8C2A-4829-A480-1DCCA6D622F3}"/>
              </a:ext>
            </a:extLst>
          </p:cNvPr>
          <p:cNvSpPr/>
          <p:nvPr/>
        </p:nvSpPr>
        <p:spPr>
          <a:xfrm>
            <a:off x="4095121" y="338347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Oval 70">
            <a:extLst>
              <a:ext uri="{FF2B5EF4-FFF2-40B4-BE49-F238E27FC236}">
                <a16:creationId xmlns:a16="http://schemas.microsoft.com/office/drawing/2014/main" id="{C60941DC-0F86-460A-B6EE-FA52AD5DD052}"/>
              </a:ext>
            </a:extLst>
          </p:cNvPr>
          <p:cNvSpPr/>
          <p:nvPr/>
        </p:nvSpPr>
        <p:spPr>
          <a:xfrm rot="16200000">
            <a:off x="4476202" y="321196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Oval 71">
            <a:extLst>
              <a:ext uri="{FF2B5EF4-FFF2-40B4-BE49-F238E27FC236}">
                <a16:creationId xmlns:a16="http://schemas.microsoft.com/office/drawing/2014/main" id="{E2C94358-C1F5-4859-A460-A60FFB2283F6}"/>
              </a:ext>
            </a:extLst>
          </p:cNvPr>
          <p:cNvSpPr/>
          <p:nvPr/>
        </p:nvSpPr>
        <p:spPr>
          <a:xfrm rot="16200000">
            <a:off x="4616600" y="335744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Oval 75">
            <a:extLst>
              <a:ext uri="{FF2B5EF4-FFF2-40B4-BE49-F238E27FC236}">
                <a16:creationId xmlns:a16="http://schemas.microsoft.com/office/drawing/2014/main" id="{C4C4774C-F763-40CF-97E8-0622F8746132}"/>
              </a:ext>
            </a:extLst>
          </p:cNvPr>
          <p:cNvSpPr/>
          <p:nvPr/>
        </p:nvSpPr>
        <p:spPr>
          <a:xfrm rot="7964133">
            <a:off x="4248505" y="323255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Oval 76">
            <a:extLst>
              <a:ext uri="{FF2B5EF4-FFF2-40B4-BE49-F238E27FC236}">
                <a16:creationId xmlns:a16="http://schemas.microsoft.com/office/drawing/2014/main" id="{8FCB3263-E446-4897-8313-F225FDA06971}"/>
              </a:ext>
            </a:extLst>
          </p:cNvPr>
          <p:cNvSpPr/>
          <p:nvPr/>
        </p:nvSpPr>
        <p:spPr>
          <a:xfrm rot="7964133">
            <a:off x="4394799" y="330251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Oval 77">
            <a:extLst>
              <a:ext uri="{FF2B5EF4-FFF2-40B4-BE49-F238E27FC236}">
                <a16:creationId xmlns:a16="http://schemas.microsoft.com/office/drawing/2014/main" id="{D17A3EFB-A80B-4440-BD11-52137C7A786B}"/>
              </a:ext>
            </a:extLst>
          </p:cNvPr>
          <p:cNvSpPr/>
          <p:nvPr/>
        </p:nvSpPr>
        <p:spPr>
          <a:xfrm rot="7964133">
            <a:off x="4226654" y="337265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Oval 78">
            <a:extLst>
              <a:ext uri="{FF2B5EF4-FFF2-40B4-BE49-F238E27FC236}">
                <a16:creationId xmlns:a16="http://schemas.microsoft.com/office/drawing/2014/main" id="{6266A65E-6BD8-4EDB-BF5D-A065DDB89987}"/>
              </a:ext>
            </a:extLst>
          </p:cNvPr>
          <p:cNvSpPr/>
          <p:nvPr/>
        </p:nvSpPr>
        <p:spPr>
          <a:xfrm rot="7964133">
            <a:off x="4309681" y="334215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Oval 79">
            <a:extLst>
              <a:ext uri="{FF2B5EF4-FFF2-40B4-BE49-F238E27FC236}">
                <a16:creationId xmlns:a16="http://schemas.microsoft.com/office/drawing/2014/main" id="{E041C230-657F-4466-8547-F8A41180E234}"/>
              </a:ext>
            </a:extLst>
          </p:cNvPr>
          <p:cNvSpPr/>
          <p:nvPr/>
        </p:nvSpPr>
        <p:spPr>
          <a:xfrm rot="7964133">
            <a:off x="4489997" y="338037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Oval 83">
            <a:extLst>
              <a:ext uri="{FF2B5EF4-FFF2-40B4-BE49-F238E27FC236}">
                <a16:creationId xmlns:a16="http://schemas.microsoft.com/office/drawing/2014/main" id="{9345B154-8CDC-480E-B2E8-268F6A718B1C}"/>
              </a:ext>
            </a:extLst>
          </p:cNvPr>
          <p:cNvSpPr/>
          <p:nvPr/>
        </p:nvSpPr>
        <p:spPr>
          <a:xfrm rot="16200000">
            <a:off x="4814562" y="332554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Oval 84">
            <a:extLst>
              <a:ext uri="{FF2B5EF4-FFF2-40B4-BE49-F238E27FC236}">
                <a16:creationId xmlns:a16="http://schemas.microsoft.com/office/drawing/2014/main" id="{EC63F099-0B39-44F5-8B84-BCBCF41A5D1F}"/>
              </a:ext>
            </a:extLst>
          </p:cNvPr>
          <p:cNvSpPr/>
          <p:nvPr/>
        </p:nvSpPr>
        <p:spPr>
          <a:xfrm rot="16200000">
            <a:off x="4928730" y="321106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Oval 85">
            <a:extLst>
              <a:ext uri="{FF2B5EF4-FFF2-40B4-BE49-F238E27FC236}">
                <a16:creationId xmlns:a16="http://schemas.microsoft.com/office/drawing/2014/main" id="{0A112B9B-9505-42B1-8A2D-6E65AC268FFE}"/>
              </a:ext>
            </a:extLst>
          </p:cNvPr>
          <p:cNvSpPr/>
          <p:nvPr/>
        </p:nvSpPr>
        <p:spPr>
          <a:xfrm rot="16200000">
            <a:off x="4121029" y="306527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Oval 86">
            <a:extLst>
              <a:ext uri="{FF2B5EF4-FFF2-40B4-BE49-F238E27FC236}">
                <a16:creationId xmlns:a16="http://schemas.microsoft.com/office/drawing/2014/main" id="{C5D152D6-F13D-4A53-A0B2-AD16D512A775}"/>
              </a:ext>
            </a:extLst>
          </p:cNvPr>
          <p:cNvSpPr/>
          <p:nvPr/>
        </p:nvSpPr>
        <p:spPr>
          <a:xfrm rot="16200000">
            <a:off x="4269557" y="286919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Oval 87">
            <a:extLst>
              <a:ext uri="{FF2B5EF4-FFF2-40B4-BE49-F238E27FC236}">
                <a16:creationId xmlns:a16="http://schemas.microsoft.com/office/drawing/2014/main" id="{B0DC4583-8CD0-480F-B244-98D48704EFCE}"/>
              </a:ext>
            </a:extLst>
          </p:cNvPr>
          <p:cNvSpPr/>
          <p:nvPr/>
        </p:nvSpPr>
        <p:spPr>
          <a:xfrm rot="16200000">
            <a:off x="4725112" y="295703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Oval 88">
            <a:extLst>
              <a:ext uri="{FF2B5EF4-FFF2-40B4-BE49-F238E27FC236}">
                <a16:creationId xmlns:a16="http://schemas.microsoft.com/office/drawing/2014/main" id="{0DBC3EAD-069C-4D45-A082-1D9F71B13B03}"/>
              </a:ext>
            </a:extLst>
          </p:cNvPr>
          <p:cNvSpPr/>
          <p:nvPr/>
        </p:nvSpPr>
        <p:spPr>
          <a:xfrm rot="16200000">
            <a:off x="4712262" y="323659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Oval 89">
            <a:extLst>
              <a:ext uri="{FF2B5EF4-FFF2-40B4-BE49-F238E27FC236}">
                <a16:creationId xmlns:a16="http://schemas.microsoft.com/office/drawing/2014/main" id="{A5368993-E3C3-4050-B548-391CEDF8B2F8}"/>
              </a:ext>
            </a:extLst>
          </p:cNvPr>
          <p:cNvSpPr/>
          <p:nvPr/>
        </p:nvSpPr>
        <p:spPr>
          <a:xfrm rot="16200000">
            <a:off x="4998168" y="333319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Oval 94">
            <a:extLst>
              <a:ext uri="{FF2B5EF4-FFF2-40B4-BE49-F238E27FC236}">
                <a16:creationId xmlns:a16="http://schemas.microsoft.com/office/drawing/2014/main" id="{9DFDE889-D2D5-4C49-A1AE-E2874B71C081}"/>
              </a:ext>
            </a:extLst>
          </p:cNvPr>
          <p:cNvSpPr/>
          <p:nvPr/>
        </p:nvSpPr>
        <p:spPr>
          <a:xfrm rot="16200000">
            <a:off x="3478234" y="337121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Oval 95">
            <a:extLst>
              <a:ext uri="{FF2B5EF4-FFF2-40B4-BE49-F238E27FC236}">
                <a16:creationId xmlns:a16="http://schemas.microsoft.com/office/drawing/2014/main" id="{D623BCEA-D2A1-4ADE-BB6C-3F9FB0DA84D1}"/>
              </a:ext>
            </a:extLst>
          </p:cNvPr>
          <p:cNvSpPr/>
          <p:nvPr/>
        </p:nvSpPr>
        <p:spPr>
          <a:xfrm rot="16200000">
            <a:off x="3581178" y="339015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Oval 96">
            <a:extLst>
              <a:ext uri="{FF2B5EF4-FFF2-40B4-BE49-F238E27FC236}">
                <a16:creationId xmlns:a16="http://schemas.microsoft.com/office/drawing/2014/main" id="{FB077EC9-F8A5-42CE-B3E7-7E672655ABA2}"/>
              </a:ext>
            </a:extLst>
          </p:cNvPr>
          <p:cNvSpPr/>
          <p:nvPr/>
        </p:nvSpPr>
        <p:spPr>
          <a:xfrm rot="16200000">
            <a:off x="3718584" y="34092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Oval 97">
            <a:extLst>
              <a:ext uri="{FF2B5EF4-FFF2-40B4-BE49-F238E27FC236}">
                <a16:creationId xmlns:a16="http://schemas.microsoft.com/office/drawing/2014/main" id="{452770F7-D7EF-43D3-B8C4-F3FF8E0D2CC1}"/>
              </a:ext>
            </a:extLst>
          </p:cNvPr>
          <p:cNvSpPr/>
          <p:nvPr/>
        </p:nvSpPr>
        <p:spPr>
          <a:xfrm rot="16200000">
            <a:off x="3568146" y="326972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Oval 98">
            <a:extLst>
              <a:ext uri="{FF2B5EF4-FFF2-40B4-BE49-F238E27FC236}">
                <a16:creationId xmlns:a16="http://schemas.microsoft.com/office/drawing/2014/main" id="{1D95DB45-1FB1-476C-9038-03AD889F872E}"/>
              </a:ext>
            </a:extLst>
          </p:cNvPr>
          <p:cNvSpPr/>
          <p:nvPr/>
        </p:nvSpPr>
        <p:spPr>
          <a:xfrm rot="16200000">
            <a:off x="3682314" y="315524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Oval 99">
            <a:extLst>
              <a:ext uri="{FF2B5EF4-FFF2-40B4-BE49-F238E27FC236}">
                <a16:creationId xmlns:a16="http://schemas.microsoft.com/office/drawing/2014/main" id="{51D8BA90-7FA1-4D75-9D6F-4B34B955184E}"/>
              </a:ext>
            </a:extLst>
          </p:cNvPr>
          <p:cNvSpPr/>
          <p:nvPr/>
        </p:nvSpPr>
        <p:spPr>
          <a:xfrm rot="16200000">
            <a:off x="3465846" y="318078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Oval 100">
            <a:extLst>
              <a:ext uri="{FF2B5EF4-FFF2-40B4-BE49-F238E27FC236}">
                <a16:creationId xmlns:a16="http://schemas.microsoft.com/office/drawing/2014/main" id="{950FA32D-6AF1-4BC2-9D75-E7BED1FA08E2}"/>
              </a:ext>
            </a:extLst>
          </p:cNvPr>
          <p:cNvSpPr/>
          <p:nvPr/>
        </p:nvSpPr>
        <p:spPr>
          <a:xfrm rot="16200000">
            <a:off x="3751752" y="32773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Oval 101">
            <a:extLst>
              <a:ext uri="{FF2B5EF4-FFF2-40B4-BE49-F238E27FC236}">
                <a16:creationId xmlns:a16="http://schemas.microsoft.com/office/drawing/2014/main" id="{197E041B-3CE2-4913-BF72-8C2B0766402E}"/>
              </a:ext>
            </a:extLst>
          </p:cNvPr>
          <p:cNvSpPr/>
          <p:nvPr/>
        </p:nvSpPr>
        <p:spPr>
          <a:xfrm rot="16200000">
            <a:off x="3840077" y="334678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Oval 102">
            <a:extLst>
              <a:ext uri="{FF2B5EF4-FFF2-40B4-BE49-F238E27FC236}">
                <a16:creationId xmlns:a16="http://schemas.microsoft.com/office/drawing/2014/main" id="{ABBF54F5-EC8F-4950-8855-21D8F3629591}"/>
              </a:ext>
            </a:extLst>
          </p:cNvPr>
          <p:cNvSpPr/>
          <p:nvPr/>
        </p:nvSpPr>
        <p:spPr>
          <a:xfrm rot="16200000">
            <a:off x="3881202" y="339158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Oval 103">
            <a:extLst>
              <a:ext uri="{FF2B5EF4-FFF2-40B4-BE49-F238E27FC236}">
                <a16:creationId xmlns:a16="http://schemas.microsoft.com/office/drawing/2014/main" id="{0A656804-9A44-4EBA-9DF3-4E5ADCA600FA}"/>
              </a:ext>
            </a:extLst>
          </p:cNvPr>
          <p:cNvSpPr/>
          <p:nvPr/>
        </p:nvSpPr>
        <p:spPr>
          <a:xfrm rot="16200000">
            <a:off x="4024367" y="339721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Oval 108">
            <a:extLst>
              <a:ext uri="{FF2B5EF4-FFF2-40B4-BE49-F238E27FC236}">
                <a16:creationId xmlns:a16="http://schemas.microsoft.com/office/drawing/2014/main" id="{3AD48A20-E63E-40EB-9D8C-3A7262122D18}"/>
              </a:ext>
            </a:extLst>
          </p:cNvPr>
          <p:cNvSpPr/>
          <p:nvPr/>
        </p:nvSpPr>
        <p:spPr>
          <a:xfrm rot="16200000">
            <a:off x="4609203" y="380669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Oval 110">
            <a:extLst>
              <a:ext uri="{FF2B5EF4-FFF2-40B4-BE49-F238E27FC236}">
                <a16:creationId xmlns:a16="http://schemas.microsoft.com/office/drawing/2014/main" id="{FB6C4F43-7648-4E3B-8497-FF789CE8CAB6}"/>
              </a:ext>
            </a:extLst>
          </p:cNvPr>
          <p:cNvSpPr/>
          <p:nvPr/>
        </p:nvSpPr>
        <p:spPr>
          <a:xfrm rot="16200000">
            <a:off x="3984311" y="356586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0" name="Oval 119">
            <a:extLst>
              <a:ext uri="{FF2B5EF4-FFF2-40B4-BE49-F238E27FC236}">
                <a16:creationId xmlns:a16="http://schemas.microsoft.com/office/drawing/2014/main" id="{3FB244F5-6E3D-4A49-A21D-0DB23BE500AB}"/>
              </a:ext>
            </a:extLst>
          </p:cNvPr>
          <p:cNvSpPr/>
          <p:nvPr/>
        </p:nvSpPr>
        <p:spPr>
          <a:xfrm rot="16200000">
            <a:off x="5550400" y="322398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Oval 120">
            <a:extLst>
              <a:ext uri="{FF2B5EF4-FFF2-40B4-BE49-F238E27FC236}">
                <a16:creationId xmlns:a16="http://schemas.microsoft.com/office/drawing/2014/main" id="{710225DD-B141-446D-91E9-55FCAB20D4BA}"/>
              </a:ext>
            </a:extLst>
          </p:cNvPr>
          <p:cNvSpPr/>
          <p:nvPr/>
        </p:nvSpPr>
        <p:spPr>
          <a:xfrm rot="16200000">
            <a:off x="5696694" y="329393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2" name="Oval 121">
            <a:extLst>
              <a:ext uri="{FF2B5EF4-FFF2-40B4-BE49-F238E27FC236}">
                <a16:creationId xmlns:a16="http://schemas.microsoft.com/office/drawing/2014/main" id="{B5173D24-27C8-4965-9602-8AF47276AFD0}"/>
              </a:ext>
            </a:extLst>
          </p:cNvPr>
          <p:cNvSpPr/>
          <p:nvPr/>
        </p:nvSpPr>
        <p:spPr>
          <a:xfrm rot="16200000">
            <a:off x="5528549" y="336407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Oval 122">
            <a:extLst>
              <a:ext uri="{FF2B5EF4-FFF2-40B4-BE49-F238E27FC236}">
                <a16:creationId xmlns:a16="http://schemas.microsoft.com/office/drawing/2014/main" id="{8DAC4FEF-2F4D-4CB9-B4EA-3B8BA52D0233}"/>
              </a:ext>
            </a:extLst>
          </p:cNvPr>
          <p:cNvSpPr/>
          <p:nvPr/>
        </p:nvSpPr>
        <p:spPr>
          <a:xfrm rot="16200000">
            <a:off x="5611576" y="333358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Oval 124">
            <a:extLst>
              <a:ext uri="{FF2B5EF4-FFF2-40B4-BE49-F238E27FC236}">
                <a16:creationId xmlns:a16="http://schemas.microsoft.com/office/drawing/2014/main" id="{2A423BD8-6F1F-4754-8CE1-1AB30E2C01C5}"/>
              </a:ext>
            </a:extLst>
          </p:cNvPr>
          <p:cNvSpPr/>
          <p:nvPr/>
        </p:nvSpPr>
        <p:spPr>
          <a:xfrm rot="7964133">
            <a:off x="5322703" y="32445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Oval 125">
            <a:extLst>
              <a:ext uri="{FF2B5EF4-FFF2-40B4-BE49-F238E27FC236}">
                <a16:creationId xmlns:a16="http://schemas.microsoft.com/office/drawing/2014/main" id="{C7C148DD-0DC0-495E-8BF5-FA38AF4C0586}"/>
              </a:ext>
            </a:extLst>
          </p:cNvPr>
          <p:cNvSpPr/>
          <p:nvPr/>
        </p:nvSpPr>
        <p:spPr>
          <a:xfrm rot="7964133">
            <a:off x="5468997" y="331452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Oval 127">
            <a:extLst>
              <a:ext uri="{FF2B5EF4-FFF2-40B4-BE49-F238E27FC236}">
                <a16:creationId xmlns:a16="http://schemas.microsoft.com/office/drawing/2014/main" id="{7F21AEFB-2199-4BD3-AA56-7850ECF82FC0}"/>
              </a:ext>
            </a:extLst>
          </p:cNvPr>
          <p:cNvSpPr/>
          <p:nvPr/>
        </p:nvSpPr>
        <p:spPr>
          <a:xfrm rot="7964133">
            <a:off x="5383879" y="335417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Oval 129">
            <a:extLst>
              <a:ext uri="{FF2B5EF4-FFF2-40B4-BE49-F238E27FC236}">
                <a16:creationId xmlns:a16="http://schemas.microsoft.com/office/drawing/2014/main" id="{0CF3B1C2-E426-4901-B4F3-96C0E094AD02}"/>
              </a:ext>
            </a:extLst>
          </p:cNvPr>
          <p:cNvSpPr/>
          <p:nvPr/>
        </p:nvSpPr>
        <p:spPr>
          <a:xfrm rot="16200000">
            <a:off x="5804744" y="336351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Oval 132">
            <a:extLst>
              <a:ext uri="{FF2B5EF4-FFF2-40B4-BE49-F238E27FC236}">
                <a16:creationId xmlns:a16="http://schemas.microsoft.com/office/drawing/2014/main" id="{1C0FE598-FCBF-4580-A1B9-30C0CC68647B}"/>
              </a:ext>
            </a:extLst>
          </p:cNvPr>
          <p:cNvSpPr/>
          <p:nvPr/>
        </p:nvSpPr>
        <p:spPr>
          <a:xfrm rot="16200000">
            <a:off x="5887064" y="321785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Oval 133">
            <a:extLst>
              <a:ext uri="{FF2B5EF4-FFF2-40B4-BE49-F238E27FC236}">
                <a16:creationId xmlns:a16="http://schemas.microsoft.com/office/drawing/2014/main" id="{AA509AA6-D61D-4554-886A-3BC271CCF15D}"/>
              </a:ext>
            </a:extLst>
          </p:cNvPr>
          <p:cNvSpPr/>
          <p:nvPr/>
        </p:nvSpPr>
        <p:spPr>
          <a:xfrm rot="16200000">
            <a:off x="5987721" y="307857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Oval 134">
            <a:extLst>
              <a:ext uri="{FF2B5EF4-FFF2-40B4-BE49-F238E27FC236}">
                <a16:creationId xmlns:a16="http://schemas.microsoft.com/office/drawing/2014/main" id="{427E8015-7DD5-474F-A260-F3FE130FA70C}"/>
              </a:ext>
            </a:extLst>
          </p:cNvPr>
          <p:cNvSpPr/>
          <p:nvPr/>
        </p:nvSpPr>
        <p:spPr>
          <a:xfrm rot="16200000">
            <a:off x="5437404" y="295766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Oval 135">
            <a:extLst>
              <a:ext uri="{FF2B5EF4-FFF2-40B4-BE49-F238E27FC236}">
                <a16:creationId xmlns:a16="http://schemas.microsoft.com/office/drawing/2014/main" id="{62F10829-F286-4C12-B30C-AECEAC21FD04}"/>
              </a:ext>
            </a:extLst>
          </p:cNvPr>
          <p:cNvSpPr/>
          <p:nvPr/>
        </p:nvSpPr>
        <p:spPr>
          <a:xfrm rot="16200000">
            <a:off x="5855864" y="298705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Oval 136">
            <a:extLst>
              <a:ext uri="{FF2B5EF4-FFF2-40B4-BE49-F238E27FC236}">
                <a16:creationId xmlns:a16="http://schemas.microsoft.com/office/drawing/2014/main" id="{38FA1B07-647B-48B2-ACC9-F8135DD52CCA}"/>
              </a:ext>
            </a:extLst>
          </p:cNvPr>
          <p:cNvSpPr/>
          <p:nvPr/>
        </p:nvSpPr>
        <p:spPr>
          <a:xfrm rot="16200000">
            <a:off x="5792356" y="317308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Oval 137">
            <a:extLst>
              <a:ext uri="{FF2B5EF4-FFF2-40B4-BE49-F238E27FC236}">
                <a16:creationId xmlns:a16="http://schemas.microsoft.com/office/drawing/2014/main" id="{1DA57654-FB9C-4600-9A3D-41A78DD1035E}"/>
              </a:ext>
            </a:extLst>
          </p:cNvPr>
          <p:cNvSpPr/>
          <p:nvPr/>
        </p:nvSpPr>
        <p:spPr>
          <a:xfrm rot="16200000">
            <a:off x="6070670" y="322550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Oval 138">
            <a:extLst>
              <a:ext uri="{FF2B5EF4-FFF2-40B4-BE49-F238E27FC236}">
                <a16:creationId xmlns:a16="http://schemas.microsoft.com/office/drawing/2014/main" id="{19FB50A2-9666-495F-90CF-B1B7EE58BE0C}"/>
              </a:ext>
            </a:extLst>
          </p:cNvPr>
          <p:cNvSpPr/>
          <p:nvPr/>
        </p:nvSpPr>
        <p:spPr>
          <a:xfrm rot="16200000">
            <a:off x="6158995" y="329491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TextBox 142">
            <a:extLst>
              <a:ext uri="{FF2B5EF4-FFF2-40B4-BE49-F238E27FC236}">
                <a16:creationId xmlns:a16="http://schemas.microsoft.com/office/drawing/2014/main" id="{C66E1849-CCC1-4040-A602-8A2B28D8EED5}"/>
              </a:ext>
            </a:extLst>
          </p:cNvPr>
          <p:cNvSpPr txBox="1"/>
          <p:nvPr/>
        </p:nvSpPr>
        <p:spPr>
          <a:xfrm>
            <a:off x="3326561" y="2745709"/>
            <a:ext cx="962052" cy="338554"/>
          </a:xfrm>
          <a:prstGeom prst="rect">
            <a:avLst/>
          </a:prstGeom>
          <a:noFill/>
        </p:spPr>
        <p:txBody>
          <a:bodyPr wrap="square" rtlCol="0">
            <a:spAutoFit/>
          </a:bodyPr>
          <a:lstStyle/>
          <a:p>
            <a:pPr algn="ctr"/>
            <a:r>
              <a:rPr lang="en-AU" sz="800" b="1" dirty="0">
                <a:latin typeface="Arial Narrow" panose="020B0606020202030204" pitchFamily="34" charset="0"/>
              </a:rPr>
              <a:t>Phytoplankton</a:t>
            </a:r>
          </a:p>
          <a:p>
            <a:pPr algn="ctr"/>
            <a:r>
              <a:rPr lang="en-AU" sz="800" b="1" dirty="0">
                <a:latin typeface="Arial Narrow" panose="020B0606020202030204" pitchFamily="34" charset="0"/>
              </a:rPr>
              <a:t>(photosynthesis)</a:t>
            </a:r>
          </a:p>
        </p:txBody>
      </p:sp>
      <p:sp>
        <p:nvSpPr>
          <p:cNvPr id="26" name="Freeform: Shape 25">
            <a:extLst>
              <a:ext uri="{FF2B5EF4-FFF2-40B4-BE49-F238E27FC236}">
                <a16:creationId xmlns:a16="http://schemas.microsoft.com/office/drawing/2014/main" id="{A9256FA2-6B4F-418A-90CE-72D706AD25FD}"/>
              </a:ext>
            </a:extLst>
          </p:cNvPr>
          <p:cNvSpPr/>
          <p:nvPr/>
        </p:nvSpPr>
        <p:spPr>
          <a:xfrm>
            <a:off x="5567655" y="2537063"/>
            <a:ext cx="471381" cy="210718"/>
          </a:xfrm>
          <a:custGeom>
            <a:avLst/>
            <a:gdLst>
              <a:gd name="connsiteX0" fmla="*/ 1312 w 466314"/>
              <a:gd name="connsiteY0" fmla="*/ 139700 h 230052"/>
              <a:gd name="connsiteX1" fmla="*/ 14012 w 466314"/>
              <a:gd name="connsiteY1" fmla="*/ 82550 h 230052"/>
              <a:gd name="connsiteX2" fmla="*/ 83862 w 466314"/>
              <a:gd name="connsiteY2" fmla="*/ 12700 h 230052"/>
              <a:gd name="connsiteX3" fmla="*/ 102912 w 466314"/>
              <a:gd name="connsiteY3" fmla="*/ 6350 h 230052"/>
              <a:gd name="connsiteX4" fmla="*/ 287062 w 466314"/>
              <a:gd name="connsiteY4" fmla="*/ 12700 h 230052"/>
              <a:gd name="connsiteX5" fmla="*/ 306112 w 466314"/>
              <a:gd name="connsiteY5" fmla="*/ 19050 h 230052"/>
              <a:gd name="connsiteX6" fmla="*/ 325162 w 466314"/>
              <a:gd name="connsiteY6" fmla="*/ 31750 h 230052"/>
              <a:gd name="connsiteX7" fmla="*/ 344212 w 466314"/>
              <a:gd name="connsiteY7" fmla="*/ 76200 h 230052"/>
              <a:gd name="connsiteX8" fmla="*/ 356912 w 466314"/>
              <a:gd name="connsiteY8" fmla="*/ 114300 h 230052"/>
              <a:gd name="connsiteX9" fmla="*/ 382312 w 466314"/>
              <a:gd name="connsiteY9" fmla="*/ 76200 h 230052"/>
              <a:gd name="connsiteX10" fmla="*/ 401362 w 466314"/>
              <a:gd name="connsiteY10" fmla="*/ 50800 h 230052"/>
              <a:gd name="connsiteX11" fmla="*/ 426762 w 466314"/>
              <a:gd name="connsiteY11" fmla="*/ 0 h 230052"/>
              <a:gd name="connsiteX12" fmla="*/ 433112 w 466314"/>
              <a:gd name="connsiteY12" fmla="*/ 146050 h 230052"/>
              <a:gd name="connsiteX13" fmla="*/ 439462 w 466314"/>
              <a:gd name="connsiteY13" fmla="*/ 165100 h 230052"/>
              <a:gd name="connsiteX14" fmla="*/ 445812 w 466314"/>
              <a:gd name="connsiteY14" fmla="*/ 190500 h 230052"/>
              <a:gd name="connsiteX15" fmla="*/ 458512 w 466314"/>
              <a:gd name="connsiteY15" fmla="*/ 209550 h 230052"/>
              <a:gd name="connsiteX16" fmla="*/ 464862 w 466314"/>
              <a:gd name="connsiteY16" fmla="*/ 228600 h 230052"/>
              <a:gd name="connsiteX17" fmla="*/ 445812 w 466314"/>
              <a:gd name="connsiteY17" fmla="*/ 222250 h 230052"/>
              <a:gd name="connsiteX18" fmla="*/ 401362 w 466314"/>
              <a:gd name="connsiteY18" fmla="*/ 190500 h 230052"/>
              <a:gd name="connsiteX19" fmla="*/ 375962 w 466314"/>
              <a:gd name="connsiteY19" fmla="*/ 177800 h 230052"/>
              <a:gd name="connsiteX20" fmla="*/ 350562 w 466314"/>
              <a:gd name="connsiteY20" fmla="*/ 152400 h 230052"/>
              <a:gd name="connsiteX21" fmla="*/ 331512 w 466314"/>
              <a:gd name="connsiteY21" fmla="*/ 171450 h 230052"/>
              <a:gd name="connsiteX22" fmla="*/ 306112 w 466314"/>
              <a:gd name="connsiteY22" fmla="*/ 177800 h 230052"/>
              <a:gd name="connsiteX23" fmla="*/ 287062 w 466314"/>
              <a:gd name="connsiteY23" fmla="*/ 184150 h 230052"/>
              <a:gd name="connsiteX24" fmla="*/ 1312 w 466314"/>
              <a:gd name="connsiteY24" fmla="*/ 146050 h 230052"/>
              <a:gd name="connsiteX25" fmla="*/ 1312 w 466314"/>
              <a:gd name="connsiteY25" fmla="*/ 139700 h 23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6314" h="230052">
                <a:moveTo>
                  <a:pt x="1312" y="139700"/>
                </a:moveTo>
                <a:cubicBezTo>
                  <a:pt x="3429" y="129117"/>
                  <a:pt x="8273" y="101202"/>
                  <a:pt x="14012" y="82550"/>
                </a:cubicBezTo>
                <a:cubicBezTo>
                  <a:pt x="23574" y="51473"/>
                  <a:pt x="54757" y="22402"/>
                  <a:pt x="83862" y="12700"/>
                </a:cubicBezTo>
                <a:lnTo>
                  <a:pt x="102912" y="6350"/>
                </a:lnTo>
                <a:cubicBezTo>
                  <a:pt x="164295" y="8467"/>
                  <a:pt x="225762" y="8869"/>
                  <a:pt x="287062" y="12700"/>
                </a:cubicBezTo>
                <a:cubicBezTo>
                  <a:pt x="293742" y="13118"/>
                  <a:pt x="300125" y="16057"/>
                  <a:pt x="306112" y="19050"/>
                </a:cubicBezTo>
                <a:cubicBezTo>
                  <a:pt x="312938" y="22463"/>
                  <a:pt x="318812" y="27517"/>
                  <a:pt x="325162" y="31750"/>
                </a:cubicBezTo>
                <a:cubicBezTo>
                  <a:pt x="341960" y="98941"/>
                  <a:pt x="319153" y="19818"/>
                  <a:pt x="344212" y="76200"/>
                </a:cubicBezTo>
                <a:cubicBezTo>
                  <a:pt x="349649" y="88433"/>
                  <a:pt x="356912" y="114300"/>
                  <a:pt x="356912" y="114300"/>
                </a:cubicBezTo>
                <a:cubicBezTo>
                  <a:pt x="393981" y="89587"/>
                  <a:pt x="361810" y="117205"/>
                  <a:pt x="382312" y="76200"/>
                </a:cubicBezTo>
                <a:cubicBezTo>
                  <a:pt x="387045" y="66734"/>
                  <a:pt x="396029" y="59942"/>
                  <a:pt x="401362" y="50800"/>
                </a:cubicBezTo>
                <a:cubicBezTo>
                  <a:pt x="410901" y="34447"/>
                  <a:pt x="426762" y="0"/>
                  <a:pt x="426762" y="0"/>
                </a:cubicBezTo>
                <a:cubicBezTo>
                  <a:pt x="428879" y="48683"/>
                  <a:pt x="429375" y="97464"/>
                  <a:pt x="433112" y="146050"/>
                </a:cubicBezTo>
                <a:cubicBezTo>
                  <a:pt x="433625" y="152724"/>
                  <a:pt x="437623" y="158664"/>
                  <a:pt x="439462" y="165100"/>
                </a:cubicBezTo>
                <a:cubicBezTo>
                  <a:pt x="441860" y="173491"/>
                  <a:pt x="442374" y="182478"/>
                  <a:pt x="445812" y="190500"/>
                </a:cubicBezTo>
                <a:cubicBezTo>
                  <a:pt x="448818" y="197515"/>
                  <a:pt x="455099" y="202724"/>
                  <a:pt x="458512" y="209550"/>
                </a:cubicBezTo>
                <a:cubicBezTo>
                  <a:pt x="461505" y="215537"/>
                  <a:pt x="469595" y="223867"/>
                  <a:pt x="464862" y="228600"/>
                </a:cubicBezTo>
                <a:cubicBezTo>
                  <a:pt x="460129" y="233333"/>
                  <a:pt x="451799" y="225243"/>
                  <a:pt x="445812" y="222250"/>
                </a:cubicBezTo>
                <a:cubicBezTo>
                  <a:pt x="432378" y="215533"/>
                  <a:pt x="412867" y="197691"/>
                  <a:pt x="401362" y="190500"/>
                </a:cubicBezTo>
                <a:cubicBezTo>
                  <a:pt x="393335" y="185483"/>
                  <a:pt x="384429" y="182033"/>
                  <a:pt x="375962" y="177800"/>
                </a:cubicBezTo>
                <a:cubicBezTo>
                  <a:pt x="372575" y="167640"/>
                  <a:pt x="370882" y="145627"/>
                  <a:pt x="350562" y="152400"/>
                </a:cubicBezTo>
                <a:cubicBezTo>
                  <a:pt x="342043" y="155240"/>
                  <a:pt x="339309" y="166995"/>
                  <a:pt x="331512" y="171450"/>
                </a:cubicBezTo>
                <a:cubicBezTo>
                  <a:pt x="323935" y="175780"/>
                  <a:pt x="314503" y="175402"/>
                  <a:pt x="306112" y="177800"/>
                </a:cubicBezTo>
                <a:cubicBezTo>
                  <a:pt x="299676" y="179639"/>
                  <a:pt x="293412" y="182033"/>
                  <a:pt x="287062" y="184150"/>
                </a:cubicBezTo>
                <a:cubicBezTo>
                  <a:pt x="178744" y="179112"/>
                  <a:pt x="36663" y="252104"/>
                  <a:pt x="1312" y="146050"/>
                </a:cubicBezTo>
                <a:cubicBezTo>
                  <a:pt x="-27" y="142034"/>
                  <a:pt x="-805" y="150283"/>
                  <a:pt x="1312" y="139700"/>
                </a:cubicBezTo>
                <a:close/>
              </a:path>
            </a:pathLst>
          </a:cu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1" name="Oval 150">
            <a:extLst>
              <a:ext uri="{FF2B5EF4-FFF2-40B4-BE49-F238E27FC236}">
                <a16:creationId xmlns:a16="http://schemas.microsoft.com/office/drawing/2014/main" id="{1FFEDBDB-537F-4D43-9E80-F1FECF11C40F}"/>
              </a:ext>
            </a:extLst>
          </p:cNvPr>
          <p:cNvSpPr/>
          <p:nvPr/>
        </p:nvSpPr>
        <p:spPr>
          <a:xfrm rot="16200000">
            <a:off x="6093202" y="283882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4" name="Oval 153">
            <a:extLst>
              <a:ext uri="{FF2B5EF4-FFF2-40B4-BE49-F238E27FC236}">
                <a16:creationId xmlns:a16="http://schemas.microsoft.com/office/drawing/2014/main" id="{92146CD6-5728-458D-8EA4-AB9922CDAAE8}"/>
              </a:ext>
            </a:extLst>
          </p:cNvPr>
          <p:cNvSpPr/>
          <p:nvPr/>
        </p:nvSpPr>
        <p:spPr>
          <a:xfrm rot="16200000">
            <a:off x="4522680" y="305282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5" name="Oval 154">
            <a:extLst>
              <a:ext uri="{FF2B5EF4-FFF2-40B4-BE49-F238E27FC236}">
                <a16:creationId xmlns:a16="http://schemas.microsoft.com/office/drawing/2014/main" id="{2E2DFCFA-0C88-4376-9DD1-341EF3CB09B1}"/>
              </a:ext>
            </a:extLst>
          </p:cNvPr>
          <p:cNvSpPr/>
          <p:nvPr/>
        </p:nvSpPr>
        <p:spPr>
          <a:xfrm rot="16200000">
            <a:off x="4668974" y="31227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Oval 155">
            <a:extLst>
              <a:ext uri="{FF2B5EF4-FFF2-40B4-BE49-F238E27FC236}">
                <a16:creationId xmlns:a16="http://schemas.microsoft.com/office/drawing/2014/main" id="{DF76C277-7867-48C3-86E0-144719A746CE}"/>
              </a:ext>
            </a:extLst>
          </p:cNvPr>
          <p:cNvSpPr/>
          <p:nvPr/>
        </p:nvSpPr>
        <p:spPr>
          <a:xfrm rot="16200000">
            <a:off x="4506725" y="311739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7" name="Oval 156">
            <a:extLst>
              <a:ext uri="{FF2B5EF4-FFF2-40B4-BE49-F238E27FC236}">
                <a16:creationId xmlns:a16="http://schemas.microsoft.com/office/drawing/2014/main" id="{350C7E93-8833-4666-8A5D-B18F79BBC0B1}"/>
              </a:ext>
            </a:extLst>
          </p:cNvPr>
          <p:cNvSpPr/>
          <p:nvPr/>
        </p:nvSpPr>
        <p:spPr>
          <a:xfrm rot="16200000">
            <a:off x="4583856" y="316242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8" name="Oval 157">
            <a:extLst>
              <a:ext uri="{FF2B5EF4-FFF2-40B4-BE49-F238E27FC236}">
                <a16:creationId xmlns:a16="http://schemas.microsoft.com/office/drawing/2014/main" id="{FAFC70FF-7435-4C7F-9972-055DABC7ED6A}"/>
              </a:ext>
            </a:extLst>
          </p:cNvPr>
          <p:cNvSpPr/>
          <p:nvPr/>
        </p:nvSpPr>
        <p:spPr>
          <a:xfrm rot="7964133">
            <a:off x="4294983" y="307341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9" name="Oval 158">
            <a:extLst>
              <a:ext uri="{FF2B5EF4-FFF2-40B4-BE49-F238E27FC236}">
                <a16:creationId xmlns:a16="http://schemas.microsoft.com/office/drawing/2014/main" id="{37987E63-F357-4B34-901B-6D526CCBC4DA}"/>
              </a:ext>
            </a:extLst>
          </p:cNvPr>
          <p:cNvSpPr/>
          <p:nvPr/>
        </p:nvSpPr>
        <p:spPr>
          <a:xfrm rot="7964133">
            <a:off x="5248103" y="301650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Oval 159">
            <a:extLst>
              <a:ext uri="{FF2B5EF4-FFF2-40B4-BE49-F238E27FC236}">
                <a16:creationId xmlns:a16="http://schemas.microsoft.com/office/drawing/2014/main" id="{D1056A27-C8E9-46BA-9618-450ABB9B8DFE}"/>
              </a:ext>
            </a:extLst>
          </p:cNvPr>
          <p:cNvSpPr/>
          <p:nvPr/>
        </p:nvSpPr>
        <p:spPr>
          <a:xfrm rot="7964133">
            <a:off x="4279028" y="313798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1" name="Oval 160">
            <a:extLst>
              <a:ext uri="{FF2B5EF4-FFF2-40B4-BE49-F238E27FC236}">
                <a16:creationId xmlns:a16="http://schemas.microsoft.com/office/drawing/2014/main" id="{7FD26F54-83B5-4FC2-9F33-0F025C1B87EC}"/>
              </a:ext>
            </a:extLst>
          </p:cNvPr>
          <p:cNvSpPr/>
          <p:nvPr/>
        </p:nvSpPr>
        <p:spPr>
          <a:xfrm rot="7964133">
            <a:off x="4362055" y="310748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2" name="Oval 161">
            <a:extLst>
              <a:ext uri="{FF2B5EF4-FFF2-40B4-BE49-F238E27FC236}">
                <a16:creationId xmlns:a16="http://schemas.microsoft.com/office/drawing/2014/main" id="{E0C7E56B-892B-44B6-B1E2-FB73BD62BAC5}"/>
              </a:ext>
            </a:extLst>
          </p:cNvPr>
          <p:cNvSpPr/>
          <p:nvPr/>
        </p:nvSpPr>
        <p:spPr>
          <a:xfrm rot="16200000">
            <a:off x="4777024" y="319235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3" name="Oval 162">
            <a:extLst>
              <a:ext uri="{FF2B5EF4-FFF2-40B4-BE49-F238E27FC236}">
                <a16:creationId xmlns:a16="http://schemas.microsoft.com/office/drawing/2014/main" id="{47FA81C3-A9E6-4C4E-95E3-C5A594E8D8D5}"/>
              </a:ext>
            </a:extLst>
          </p:cNvPr>
          <p:cNvSpPr/>
          <p:nvPr/>
        </p:nvSpPr>
        <p:spPr>
          <a:xfrm rot="16200000">
            <a:off x="5017374" y="323042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4" name="Oval 163">
            <a:extLst>
              <a:ext uri="{FF2B5EF4-FFF2-40B4-BE49-F238E27FC236}">
                <a16:creationId xmlns:a16="http://schemas.microsoft.com/office/drawing/2014/main" id="{F9C810D0-D89A-4FDD-9A4B-AEA55B9E979D}"/>
              </a:ext>
            </a:extLst>
          </p:cNvPr>
          <p:cNvSpPr/>
          <p:nvPr/>
        </p:nvSpPr>
        <p:spPr>
          <a:xfrm rot="16200000">
            <a:off x="4866936" y="309086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5" name="Oval 164">
            <a:extLst>
              <a:ext uri="{FF2B5EF4-FFF2-40B4-BE49-F238E27FC236}">
                <a16:creationId xmlns:a16="http://schemas.microsoft.com/office/drawing/2014/main" id="{C553BA93-CFE4-4559-B495-B2BD06779F6C}"/>
              </a:ext>
            </a:extLst>
          </p:cNvPr>
          <p:cNvSpPr/>
          <p:nvPr/>
        </p:nvSpPr>
        <p:spPr>
          <a:xfrm rot="16200000">
            <a:off x="4764636" y="300192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6" name="Oval 165">
            <a:extLst>
              <a:ext uri="{FF2B5EF4-FFF2-40B4-BE49-F238E27FC236}">
                <a16:creationId xmlns:a16="http://schemas.microsoft.com/office/drawing/2014/main" id="{125CADB7-C0FB-4B78-BD7F-E5A582B99795}"/>
              </a:ext>
            </a:extLst>
          </p:cNvPr>
          <p:cNvSpPr/>
          <p:nvPr/>
        </p:nvSpPr>
        <p:spPr>
          <a:xfrm rot="16200000">
            <a:off x="5050542" y="309852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7" name="Oval 166">
            <a:extLst>
              <a:ext uri="{FF2B5EF4-FFF2-40B4-BE49-F238E27FC236}">
                <a16:creationId xmlns:a16="http://schemas.microsoft.com/office/drawing/2014/main" id="{B7C54A59-74AF-4512-AF7F-602A0DC574F3}"/>
              </a:ext>
            </a:extLst>
          </p:cNvPr>
          <p:cNvSpPr/>
          <p:nvPr/>
        </p:nvSpPr>
        <p:spPr>
          <a:xfrm rot="16200000">
            <a:off x="5138867" y="316793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1" name="TextBox 170">
            <a:extLst>
              <a:ext uri="{FF2B5EF4-FFF2-40B4-BE49-F238E27FC236}">
                <a16:creationId xmlns:a16="http://schemas.microsoft.com/office/drawing/2014/main" id="{64AFA77D-18CB-4144-B740-E55A21393001}"/>
              </a:ext>
            </a:extLst>
          </p:cNvPr>
          <p:cNvSpPr txBox="1"/>
          <p:nvPr/>
        </p:nvSpPr>
        <p:spPr>
          <a:xfrm>
            <a:off x="3538155" y="3893573"/>
            <a:ext cx="1588770" cy="307777"/>
          </a:xfrm>
          <a:prstGeom prst="rect">
            <a:avLst/>
          </a:prstGeom>
          <a:noFill/>
        </p:spPr>
        <p:txBody>
          <a:bodyPr wrap="square" rtlCol="0">
            <a:spAutoFit/>
          </a:bodyPr>
          <a:lstStyle/>
          <a:p>
            <a:r>
              <a:rPr lang="en-AU" sz="1400" b="1" dirty="0">
                <a:solidFill>
                  <a:schemeClr val="bg1"/>
                </a:solidFill>
                <a:latin typeface="Arial Narrow" panose="020B0606020202030204" pitchFamily="34" charset="0"/>
              </a:rPr>
              <a:t>Carbon as Ca</a:t>
            </a:r>
            <a:r>
              <a:rPr lang="en-AU" sz="1400" b="1" u="sng" dirty="0">
                <a:solidFill>
                  <a:schemeClr val="bg1"/>
                </a:solidFill>
                <a:latin typeface="Arial Narrow" panose="020B0606020202030204" pitchFamily="34" charset="0"/>
              </a:rPr>
              <a:t>C</a:t>
            </a:r>
            <a:r>
              <a:rPr lang="en-AU" sz="1400" b="1" dirty="0">
                <a:solidFill>
                  <a:schemeClr val="bg1"/>
                </a:solidFill>
                <a:latin typeface="Arial Narrow" panose="020B0606020202030204" pitchFamily="34" charset="0"/>
              </a:rPr>
              <a:t>O</a:t>
            </a:r>
            <a:r>
              <a:rPr lang="en-AU" sz="1200" b="1" dirty="0">
                <a:solidFill>
                  <a:schemeClr val="bg1"/>
                </a:solidFill>
                <a:latin typeface="Arial Narrow" panose="020B0606020202030204" pitchFamily="34" charset="0"/>
              </a:rPr>
              <a:t>3</a:t>
            </a:r>
            <a:endParaRPr lang="en-AU" sz="1400" b="1" dirty="0">
              <a:solidFill>
                <a:schemeClr val="bg1"/>
              </a:solidFill>
              <a:latin typeface="Arial Narrow" panose="020B0606020202030204" pitchFamily="34" charset="0"/>
            </a:endParaRPr>
          </a:p>
        </p:txBody>
      </p:sp>
      <p:sp>
        <p:nvSpPr>
          <p:cNvPr id="177" name="Oval 176">
            <a:extLst>
              <a:ext uri="{FF2B5EF4-FFF2-40B4-BE49-F238E27FC236}">
                <a16:creationId xmlns:a16="http://schemas.microsoft.com/office/drawing/2014/main" id="{18C06756-DBC9-47A4-A000-626D0D2A64F0}"/>
              </a:ext>
            </a:extLst>
          </p:cNvPr>
          <p:cNvSpPr/>
          <p:nvPr/>
        </p:nvSpPr>
        <p:spPr>
          <a:xfrm rot="16200000">
            <a:off x="4973293" y="328080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8" name="Oval 177">
            <a:extLst>
              <a:ext uri="{FF2B5EF4-FFF2-40B4-BE49-F238E27FC236}">
                <a16:creationId xmlns:a16="http://schemas.microsoft.com/office/drawing/2014/main" id="{534A89B9-E5FC-4A84-BEA0-599461E46E6A}"/>
              </a:ext>
            </a:extLst>
          </p:cNvPr>
          <p:cNvSpPr/>
          <p:nvPr/>
        </p:nvSpPr>
        <p:spPr>
          <a:xfrm rot="16200000">
            <a:off x="5119587" y="335075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9" name="Oval 178">
            <a:extLst>
              <a:ext uri="{FF2B5EF4-FFF2-40B4-BE49-F238E27FC236}">
                <a16:creationId xmlns:a16="http://schemas.microsoft.com/office/drawing/2014/main" id="{AE63A7D7-16F2-4E17-8305-4CCEDD20AA20}"/>
              </a:ext>
            </a:extLst>
          </p:cNvPr>
          <p:cNvSpPr/>
          <p:nvPr/>
        </p:nvSpPr>
        <p:spPr>
          <a:xfrm rot="16200000">
            <a:off x="5185817" y="334442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0" name="Oval 179">
            <a:extLst>
              <a:ext uri="{FF2B5EF4-FFF2-40B4-BE49-F238E27FC236}">
                <a16:creationId xmlns:a16="http://schemas.microsoft.com/office/drawing/2014/main" id="{AC3EA2F2-8486-4732-8416-1111D68379DA}"/>
              </a:ext>
            </a:extLst>
          </p:cNvPr>
          <p:cNvSpPr/>
          <p:nvPr/>
        </p:nvSpPr>
        <p:spPr>
          <a:xfrm rot="16200000">
            <a:off x="5034469" y="339039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1" name="Oval 180">
            <a:extLst>
              <a:ext uri="{FF2B5EF4-FFF2-40B4-BE49-F238E27FC236}">
                <a16:creationId xmlns:a16="http://schemas.microsoft.com/office/drawing/2014/main" id="{6DFB747E-EF73-4E56-A5C5-C39DDDBDDA63}"/>
              </a:ext>
            </a:extLst>
          </p:cNvPr>
          <p:cNvSpPr/>
          <p:nvPr/>
        </p:nvSpPr>
        <p:spPr>
          <a:xfrm rot="7964133">
            <a:off x="4891890" y="337134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2" name="Oval 181">
            <a:extLst>
              <a:ext uri="{FF2B5EF4-FFF2-40B4-BE49-F238E27FC236}">
                <a16:creationId xmlns:a16="http://schemas.microsoft.com/office/drawing/2014/main" id="{C6CD798B-A9B8-4B28-B228-68A9E7997054}"/>
              </a:ext>
            </a:extLst>
          </p:cNvPr>
          <p:cNvSpPr/>
          <p:nvPr/>
        </p:nvSpPr>
        <p:spPr>
          <a:xfrm rot="7964133">
            <a:off x="4705553" y="336037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3" name="Oval 182">
            <a:extLst>
              <a:ext uri="{FF2B5EF4-FFF2-40B4-BE49-F238E27FC236}">
                <a16:creationId xmlns:a16="http://schemas.microsoft.com/office/drawing/2014/main" id="{03CC1BCE-5F16-4C33-B703-EC0A8BE8AF5A}"/>
              </a:ext>
            </a:extLst>
          </p:cNvPr>
          <p:cNvSpPr/>
          <p:nvPr/>
        </p:nvSpPr>
        <p:spPr>
          <a:xfrm rot="16200000">
            <a:off x="5273158" y="336888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4" name="Oval 183">
            <a:extLst>
              <a:ext uri="{FF2B5EF4-FFF2-40B4-BE49-F238E27FC236}">
                <a16:creationId xmlns:a16="http://schemas.microsoft.com/office/drawing/2014/main" id="{791CA01B-DE29-41B1-A448-83BA0AF29EB4}"/>
              </a:ext>
            </a:extLst>
          </p:cNvPr>
          <p:cNvSpPr/>
          <p:nvPr/>
        </p:nvSpPr>
        <p:spPr>
          <a:xfrm rot="16200000">
            <a:off x="5317549" y="331884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5" name="Oval 184">
            <a:extLst>
              <a:ext uri="{FF2B5EF4-FFF2-40B4-BE49-F238E27FC236}">
                <a16:creationId xmlns:a16="http://schemas.microsoft.com/office/drawing/2014/main" id="{D9731BA1-3BB8-4492-BC49-30A975A9281F}"/>
              </a:ext>
            </a:extLst>
          </p:cNvPr>
          <p:cNvSpPr/>
          <p:nvPr/>
        </p:nvSpPr>
        <p:spPr>
          <a:xfrm rot="16200000">
            <a:off x="5215249" y="322990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6" name="Oval 185">
            <a:extLst>
              <a:ext uri="{FF2B5EF4-FFF2-40B4-BE49-F238E27FC236}">
                <a16:creationId xmlns:a16="http://schemas.microsoft.com/office/drawing/2014/main" id="{EDE4E842-BE51-4C9B-8690-47E86DEB35FC}"/>
              </a:ext>
            </a:extLst>
          </p:cNvPr>
          <p:cNvSpPr/>
          <p:nvPr/>
        </p:nvSpPr>
        <p:spPr>
          <a:xfrm rot="16200000">
            <a:off x="5501155" y="332649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7" name="Oval 186">
            <a:extLst>
              <a:ext uri="{FF2B5EF4-FFF2-40B4-BE49-F238E27FC236}">
                <a16:creationId xmlns:a16="http://schemas.microsoft.com/office/drawing/2014/main" id="{B1832B23-B6F6-44FF-943C-FA531BC02642}"/>
              </a:ext>
            </a:extLst>
          </p:cNvPr>
          <p:cNvSpPr/>
          <p:nvPr/>
        </p:nvSpPr>
        <p:spPr>
          <a:xfrm rot="16200000">
            <a:off x="5589480" y="339590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8" name="Oval 187">
            <a:extLst>
              <a:ext uri="{FF2B5EF4-FFF2-40B4-BE49-F238E27FC236}">
                <a16:creationId xmlns:a16="http://schemas.microsoft.com/office/drawing/2014/main" id="{75575FE9-CC95-40AB-9E6A-1061A8837AC9}"/>
              </a:ext>
            </a:extLst>
          </p:cNvPr>
          <p:cNvSpPr/>
          <p:nvPr/>
        </p:nvSpPr>
        <p:spPr>
          <a:xfrm rot="16200000">
            <a:off x="5942371" y="324436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9" name="Oval 188">
            <a:extLst>
              <a:ext uri="{FF2B5EF4-FFF2-40B4-BE49-F238E27FC236}">
                <a16:creationId xmlns:a16="http://schemas.microsoft.com/office/drawing/2014/main" id="{08304721-561C-4906-B3F2-42D33212284F}"/>
              </a:ext>
            </a:extLst>
          </p:cNvPr>
          <p:cNvSpPr/>
          <p:nvPr/>
        </p:nvSpPr>
        <p:spPr>
          <a:xfrm rot="16200000">
            <a:off x="6088665" y="331431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0" name="Oval 189">
            <a:extLst>
              <a:ext uri="{FF2B5EF4-FFF2-40B4-BE49-F238E27FC236}">
                <a16:creationId xmlns:a16="http://schemas.microsoft.com/office/drawing/2014/main" id="{641CC453-C638-47DB-A3D8-09DD540B422D}"/>
              </a:ext>
            </a:extLst>
          </p:cNvPr>
          <p:cNvSpPr/>
          <p:nvPr/>
        </p:nvSpPr>
        <p:spPr>
          <a:xfrm rot="16200000">
            <a:off x="5920520" y="338445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1" name="Oval 190">
            <a:extLst>
              <a:ext uri="{FF2B5EF4-FFF2-40B4-BE49-F238E27FC236}">
                <a16:creationId xmlns:a16="http://schemas.microsoft.com/office/drawing/2014/main" id="{58C37223-E265-4BAC-A9A9-936D6918684A}"/>
              </a:ext>
            </a:extLst>
          </p:cNvPr>
          <p:cNvSpPr/>
          <p:nvPr/>
        </p:nvSpPr>
        <p:spPr>
          <a:xfrm rot="16200000">
            <a:off x="6003547" y="335395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2" name="Oval 191">
            <a:extLst>
              <a:ext uri="{FF2B5EF4-FFF2-40B4-BE49-F238E27FC236}">
                <a16:creationId xmlns:a16="http://schemas.microsoft.com/office/drawing/2014/main" id="{31E10AAC-3C41-4A4E-A0DD-9BE64600265C}"/>
              </a:ext>
            </a:extLst>
          </p:cNvPr>
          <p:cNvSpPr/>
          <p:nvPr/>
        </p:nvSpPr>
        <p:spPr>
          <a:xfrm rot="7964133">
            <a:off x="5860968" y="333490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3" name="Oval 192">
            <a:extLst>
              <a:ext uri="{FF2B5EF4-FFF2-40B4-BE49-F238E27FC236}">
                <a16:creationId xmlns:a16="http://schemas.microsoft.com/office/drawing/2014/main" id="{AB7BA001-B0EE-4311-8EA1-FD9BC5F49A40}"/>
              </a:ext>
            </a:extLst>
          </p:cNvPr>
          <p:cNvSpPr/>
          <p:nvPr/>
        </p:nvSpPr>
        <p:spPr>
          <a:xfrm rot="7964133">
            <a:off x="5708326" y="336700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4" name="Oval 193">
            <a:extLst>
              <a:ext uri="{FF2B5EF4-FFF2-40B4-BE49-F238E27FC236}">
                <a16:creationId xmlns:a16="http://schemas.microsoft.com/office/drawing/2014/main" id="{E2BFECBE-AE9A-475D-A758-3D7599ED8AF9}"/>
              </a:ext>
            </a:extLst>
          </p:cNvPr>
          <p:cNvSpPr/>
          <p:nvPr/>
        </p:nvSpPr>
        <p:spPr>
          <a:xfrm rot="16200000">
            <a:off x="6196715" y="338389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5" name="Oval 194">
            <a:extLst>
              <a:ext uri="{FF2B5EF4-FFF2-40B4-BE49-F238E27FC236}">
                <a16:creationId xmlns:a16="http://schemas.microsoft.com/office/drawing/2014/main" id="{9A895C03-BDDD-42DB-A1A1-C3FF6A65D127}"/>
              </a:ext>
            </a:extLst>
          </p:cNvPr>
          <p:cNvSpPr/>
          <p:nvPr/>
        </p:nvSpPr>
        <p:spPr>
          <a:xfrm rot="16200000">
            <a:off x="6286627" y="328240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6" name="Oval 195">
            <a:extLst>
              <a:ext uri="{FF2B5EF4-FFF2-40B4-BE49-F238E27FC236}">
                <a16:creationId xmlns:a16="http://schemas.microsoft.com/office/drawing/2014/main" id="{120FE35A-9116-4B82-9DA6-FB3ABF4CFB37}"/>
              </a:ext>
            </a:extLst>
          </p:cNvPr>
          <p:cNvSpPr/>
          <p:nvPr/>
        </p:nvSpPr>
        <p:spPr>
          <a:xfrm rot="16200000">
            <a:off x="6184327" y="319346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7" name="Oval 196">
            <a:extLst>
              <a:ext uri="{FF2B5EF4-FFF2-40B4-BE49-F238E27FC236}">
                <a16:creationId xmlns:a16="http://schemas.microsoft.com/office/drawing/2014/main" id="{D5FA634A-3516-4C10-B9B9-DC043F7EE560}"/>
              </a:ext>
            </a:extLst>
          </p:cNvPr>
          <p:cNvSpPr/>
          <p:nvPr/>
        </p:nvSpPr>
        <p:spPr>
          <a:xfrm rot="16200000">
            <a:off x="6470233" y="329006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8" name="Oval 197">
            <a:extLst>
              <a:ext uri="{FF2B5EF4-FFF2-40B4-BE49-F238E27FC236}">
                <a16:creationId xmlns:a16="http://schemas.microsoft.com/office/drawing/2014/main" id="{2694CADB-EF6B-4D65-A5DA-D2B5BEEBCFB3}"/>
              </a:ext>
            </a:extLst>
          </p:cNvPr>
          <p:cNvSpPr/>
          <p:nvPr/>
        </p:nvSpPr>
        <p:spPr>
          <a:xfrm rot="16200000">
            <a:off x="6558558" y="335947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2" name="TextBox 201">
            <a:extLst>
              <a:ext uri="{FF2B5EF4-FFF2-40B4-BE49-F238E27FC236}">
                <a16:creationId xmlns:a16="http://schemas.microsoft.com/office/drawing/2014/main" id="{54F3C9F8-8886-4903-A2FE-A1E295571600}"/>
              </a:ext>
            </a:extLst>
          </p:cNvPr>
          <p:cNvSpPr txBox="1"/>
          <p:nvPr/>
        </p:nvSpPr>
        <p:spPr>
          <a:xfrm>
            <a:off x="6036646" y="2532566"/>
            <a:ext cx="680487"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cxnSp>
        <p:nvCxnSpPr>
          <p:cNvPr id="204" name="Straight Arrow Connector 203">
            <a:extLst>
              <a:ext uri="{FF2B5EF4-FFF2-40B4-BE49-F238E27FC236}">
                <a16:creationId xmlns:a16="http://schemas.microsoft.com/office/drawing/2014/main" id="{2D147B39-B098-46FD-B047-9A9C35AC3BDD}"/>
              </a:ext>
            </a:extLst>
          </p:cNvPr>
          <p:cNvCxnSpPr/>
          <p:nvPr/>
        </p:nvCxnSpPr>
        <p:spPr>
          <a:xfrm flipV="1">
            <a:off x="6214538" y="2339537"/>
            <a:ext cx="0" cy="2218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32363F08-4327-49EE-9137-78CA60A16002}"/>
              </a:ext>
            </a:extLst>
          </p:cNvPr>
          <p:cNvCxnSpPr>
            <a:cxnSpLocks/>
          </p:cNvCxnSpPr>
          <p:nvPr/>
        </p:nvCxnSpPr>
        <p:spPr>
          <a:xfrm flipH="1">
            <a:off x="3573123" y="2338929"/>
            <a:ext cx="4346" cy="2569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8EA5957B-9CD7-44C5-A4DD-D31FD7090689}"/>
              </a:ext>
            </a:extLst>
          </p:cNvPr>
          <p:cNvSpPr txBox="1"/>
          <p:nvPr/>
        </p:nvSpPr>
        <p:spPr>
          <a:xfrm>
            <a:off x="3420874" y="2559203"/>
            <a:ext cx="425099"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sp>
        <p:nvSpPr>
          <p:cNvPr id="217" name="TextBox 216">
            <a:extLst>
              <a:ext uri="{FF2B5EF4-FFF2-40B4-BE49-F238E27FC236}">
                <a16:creationId xmlns:a16="http://schemas.microsoft.com/office/drawing/2014/main" id="{A3DA93BA-3E3F-4890-829C-E2FB85C04661}"/>
              </a:ext>
            </a:extLst>
          </p:cNvPr>
          <p:cNvSpPr txBox="1"/>
          <p:nvPr/>
        </p:nvSpPr>
        <p:spPr>
          <a:xfrm>
            <a:off x="3993117" y="3110521"/>
            <a:ext cx="1923014" cy="215444"/>
          </a:xfrm>
          <a:prstGeom prst="rect">
            <a:avLst/>
          </a:prstGeom>
          <a:noFill/>
        </p:spPr>
        <p:txBody>
          <a:bodyPr wrap="square" rtlCol="0">
            <a:spAutoFit/>
          </a:bodyPr>
          <a:lstStyle/>
          <a:p>
            <a:r>
              <a:rPr lang="en-AU" sz="800" b="1" dirty="0">
                <a:latin typeface="Arial Narrow" panose="020B0606020202030204" pitchFamily="34" charset="0"/>
              </a:rPr>
              <a:t>Bacteria (decomposition and respiration)</a:t>
            </a:r>
          </a:p>
        </p:txBody>
      </p:sp>
      <p:sp>
        <p:nvSpPr>
          <p:cNvPr id="218" name="Rectangle 217">
            <a:extLst>
              <a:ext uri="{FF2B5EF4-FFF2-40B4-BE49-F238E27FC236}">
                <a16:creationId xmlns:a16="http://schemas.microsoft.com/office/drawing/2014/main" id="{076716A2-3F77-479E-8593-EA3EE89D496F}"/>
              </a:ext>
            </a:extLst>
          </p:cNvPr>
          <p:cNvSpPr/>
          <p:nvPr/>
        </p:nvSpPr>
        <p:spPr>
          <a:xfrm>
            <a:off x="3427171" y="3893573"/>
            <a:ext cx="2929814" cy="2503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bg1"/>
              </a:solidFill>
            </a:endParaRPr>
          </a:p>
        </p:txBody>
      </p:sp>
      <p:sp>
        <p:nvSpPr>
          <p:cNvPr id="220" name="Oval 219">
            <a:extLst>
              <a:ext uri="{FF2B5EF4-FFF2-40B4-BE49-F238E27FC236}">
                <a16:creationId xmlns:a16="http://schemas.microsoft.com/office/drawing/2014/main" id="{D1A2F5CF-E1CB-4047-AC4E-334B57F83CEE}"/>
              </a:ext>
            </a:extLst>
          </p:cNvPr>
          <p:cNvSpPr/>
          <p:nvPr/>
        </p:nvSpPr>
        <p:spPr>
          <a:xfrm>
            <a:off x="4168912" y="382685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1" name="Oval 220">
            <a:extLst>
              <a:ext uri="{FF2B5EF4-FFF2-40B4-BE49-F238E27FC236}">
                <a16:creationId xmlns:a16="http://schemas.microsoft.com/office/drawing/2014/main" id="{10A2A3C4-B0A2-45E8-9119-5DB2FB0A387F}"/>
              </a:ext>
            </a:extLst>
          </p:cNvPr>
          <p:cNvSpPr/>
          <p:nvPr/>
        </p:nvSpPr>
        <p:spPr>
          <a:xfrm rot="16200000">
            <a:off x="3678743" y="380941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3" name="Oval 222">
            <a:extLst>
              <a:ext uri="{FF2B5EF4-FFF2-40B4-BE49-F238E27FC236}">
                <a16:creationId xmlns:a16="http://schemas.microsoft.com/office/drawing/2014/main" id="{AA0A5939-15E0-4366-85B7-A5774F0032BD}"/>
              </a:ext>
            </a:extLst>
          </p:cNvPr>
          <p:cNvSpPr/>
          <p:nvPr/>
        </p:nvSpPr>
        <p:spPr>
          <a:xfrm rot="16200000">
            <a:off x="5050542" y="363744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24" name="TextBox 223">
            <a:extLst>
              <a:ext uri="{FF2B5EF4-FFF2-40B4-BE49-F238E27FC236}">
                <a16:creationId xmlns:a16="http://schemas.microsoft.com/office/drawing/2014/main" id="{594AB6FC-117E-463D-92DB-5E0F3CC66309}"/>
              </a:ext>
            </a:extLst>
          </p:cNvPr>
          <p:cNvSpPr txBox="1"/>
          <p:nvPr/>
        </p:nvSpPr>
        <p:spPr>
          <a:xfrm>
            <a:off x="5034469" y="3927829"/>
            <a:ext cx="1423411" cy="215444"/>
          </a:xfrm>
          <a:prstGeom prst="rect">
            <a:avLst/>
          </a:prstGeom>
          <a:noFill/>
        </p:spPr>
        <p:txBody>
          <a:bodyPr wrap="square" rtlCol="0">
            <a:spAutoFit/>
          </a:bodyPr>
          <a:lstStyle/>
          <a:p>
            <a:pPr algn="ctr"/>
            <a:r>
              <a:rPr lang="en-AU" sz="800" b="1" dirty="0">
                <a:solidFill>
                  <a:schemeClr val="bg1"/>
                </a:solidFill>
                <a:latin typeface="Arial Narrow" panose="020B0606020202030204" pitchFamily="34" charset="0"/>
              </a:rPr>
              <a:t>Sea floor (e.g. above the CCD)</a:t>
            </a:r>
          </a:p>
        </p:txBody>
      </p:sp>
      <p:sp>
        <p:nvSpPr>
          <p:cNvPr id="225" name="Oval 224">
            <a:extLst>
              <a:ext uri="{FF2B5EF4-FFF2-40B4-BE49-F238E27FC236}">
                <a16:creationId xmlns:a16="http://schemas.microsoft.com/office/drawing/2014/main" id="{DB404C8A-ED5D-4FBD-B134-BADE39882FC3}"/>
              </a:ext>
            </a:extLst>
          </p:cNvPr>
          <p:cNvSpPr/>
          <p:nvPr/>
        </p:nvSpPr>
        <p:spPr>
          <a:xfrm rot="16200000">
            <a:off x="5260993" y="385676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27" name="Oval 226">
            <a:extLst>
              <a:ext uri="{FF2B5EF4-FFF2-40B4-BE49-F238E27FC236}">
                <a16:creationId xmlns:a16="http://schemas.microsoft.com/office/drawing/2014/main" id="{355020FF-000D-46F5-8DE4-02194AB5B9EA}"/>
              </a:ext>
            </a:extLst>
          </p:cNvPr>
          <p:cNvSpPr/>
          <p:nvPr/>
        </p:nvSpPr>
        <p:spPr>
          <a:xfrm>
            <a:off x="3681384" y="380177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8" name="Oval 227">
            <a:extLst>
              <a:ext uri="{FF2B5EF4-FFF2-40B4-BE49-F238E27FC236}">
                <a16:creationId xmlns:a16="http://schemas.microsoft.com/office/drawing/2014/main" id="{BFF069A8-8B97-431A-8EF3-86A8CB27C091}"/>
              </a:ext>
            </a:extLst>
          </p:cNvPr>
          <p:cNvSpPr/>
          <p:nvPr/>
        </p:nvSpPr>
        <p:spPr>
          <a:xfrm>
            <a:off x="3842341" y="384693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9" name="Oval 228">
            <a:extLst>
              <a:ext uri="{FF2B5EF4-FFF2-40B4-BE49-F238E27FC236}">
                <a16:creationId xmlns:a16="http://schemas.microsoft.com/office/drawing/2014/main" id="{88965301-FD66-497F-B14C-761D397E503B}"/>
              </a:ext>
            </a:extLst>
          </p:cNvPr>
          <p:cNvSpPr/>
          <p:nvPr/>
        </p:nvSpPr>
        <p:spPr>
          <a:xfrm>
            <a:off x="3971501" y="383237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0" name="Oval 229">
            <a:extLst>
              <a:ext uri="{FF2B5EF4-FFF2-40B4-BE49-F238E27FC236}">
                <a16:creationId xmlns:a16="http://schemas.microsoft.com/office/drawing/2014/main" id="{766C0392-2800-47B3-A459-5F6E30FB6C45}"/>
              </a:ext>
            </a:extLst>
          </p:cNvPr>
          <p:cNvSpPr/>
          <p:nvPr/>
        </p:nvSpPr>
        <p:spPr>
          <a:xfrm>
            <a:off x="4041662" y="375809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1" name="Oval 230">
            <a:extLst>
              <a:ext uri="{FF2B5EF4-FFF2-40B4-BE49-F238E27FC236}">
                <a16:creationId xmlns:a16="http://schemas.microsoft.com/office/drawing/2014/main" id="{3CDACEA6-7A52-4CFA-A076-8C222B1B4A09}"/>
              </a:ext>
            </a:extLst>
          </p:cNvPr>
          <p:cNvSpPr/>
          <p:nvPr/>
        </p:nvSpPr>
        <p:spPr>
          <a:xfrm>
            <a:off x="4119592" y="383375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2" name="Oval 231">
            <a:extLst>
              <a:ext uri="{FF2B5EF4-FFF2-40B4-BE49-F238E27FC236}">
                <a16:creationId xmlns:a16="http://schemas.microsoft.com/office/drawing/2014/main" id="{1AA9B5ED-84C7-4DF6-A46C-F6376F89CB4F}"/>
              </a:ext>
            </a:extLst>
          </p:cNvPr>
          <p:cNvSpPr/>
          <p:nvPr/>
        </p:nvSpPr>
        <p:spPr>
          <a:xfrm rot="16200000">
            <a:off x="4570881" y="384957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3" name="Oval 232">
            <a:extLst>
              <a:ext uri="{FF2B5EF4-FFF2-40B4-BE49-F238E27FC236}">
                <a16:creationId xmlns:a16="http://schemas.microsoft.com/office/drawing/2014/main" id="{8A6A6CBE-3F24-4283-878C-A72B7941EA66}"/>
              </a:ext>
            </a:extLst>
          </p:cNvPr>
          <p:cNvSpPr/>
          <p:nvPr/>
        </p:nvSpPr>
        <p:spPr>
          <a:xfrm rot="7964133">
            <a:off x="4224789" y="366260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4" name="Oval 233">
            <a:extLst>
              <a:ext uri="{FF2B5EF4-FFF2-40B4-BE49-F238E27FC236}">
                <a16:creationId xmlns:a16="http://schemas.microsoft.com/office/drawing/2014/main" id="{E9499996-FEFA-4DD2-97F7-5BA4DBD07342}"/>
              </a:ext>
            </a:extLst>
          </p:cNvPr>
          <p:cNvSpPr/>
          <p:nvPr/>
        </p:nvSpPr>
        <p:spPr>
          <a:xfrm rot="7964133">
            <a:off x="4251125" y="382293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5" name="Oval 234">
            <a:extLst>
              <a:ext uri="{FF2B5EF4-FFF2-40B4-BE49-F238E27FC236}">
                <a16:creationId xmlns:a16="http://schemas.microsoft.com/office/drawing/2014/main" id="{AEC40BE9-E9BB-468F-9EF4-61F9DD6CA76F}"/>
              </a:ext>
            </a:extLst>
          </p:cNvPr>
          <p:cNvSpPr/>
          <p:nvPr/>
        </p:nvSpPr>
        <p:spPr>
          <a:xfrm rot="7964133">
            <a:off x="4334152" y="379243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6" name="Oval 235">
            <a:extLst>
              <a:ext uri="{FF2B5EF4-FFF2-40B4-BE49-F238E27FC236}">
                <a16:creationId xmlns:a16="http://schemas.microsoft.com/office/drawing/2014/main" id="{38CBB07A-5D7A-4DBF-B2CD-E0414AC54821}"/>
              </a:ext>
            </a:extLst>
          </p:cNvPr>
          <p:cNvSpPr/>
          <p:nvPr/>
        </p:nvSpPr>
        <p:spPr>
          <a:xfrm rot="7964133">
            <a:off x="4444278" y="387250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7" name="Oval 236">
            <a:extLst>
              <a:ext uri="{FF2B5EF4-FFF2-40B4-BE49-F238E27FC236}">
                <a16:creationId xmlns:a16="http://schemas.microsoft.com/office/drawing/2014/main" id="{6E4BFF9A-9C2D-41BD-9CA8-A818C9E192BF}"/>
              </a:ext>
            </a:extLst>
          </p:cNvPr>
          <p:cNvSpPr/>
          <p:nvPr/>
        </p:nvSpPr>
        <p:spPr>
          <a:xfrm rot="16200000">
            <a:off x="4768843" y="381767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8" name="Oval 237">
            <a:extLst>
              <a:ext uri="{FF2B5EF4-FFF2-40B4-BE49-F238E27FC236}">
                <a16:creationId xmlns:a16="http://schemas.microsoft.com/office/drawing/2014/main" id="{BB4F77AA-DC71-4DEB-9CD9-DE939BF31529}"/>
              </a:ext>
            </a:extLst>
          </p:cNvPr>
          <p:cNvSpPr/>
          <p:nvPr/>
        </p:nvSpPr>
        <p:spPr>
          <a:xfrm rot="16200000">
            <a:off x="4952449" y="382532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9" name="Oval 238">
            <a:extLst>
              <a:ext uri="{FF2B5EF4-FFF2-40B4-BE49-F238E27FC236}">
                <a16:creationId xmlns:a16="http://schemas.microsoft.com/office/drawing/2014/main" id="{18F6BDD9-568E-4569-8C92-DAB5F6D2109F}"/>
              </a:ext>
            </a:extLst>
          </p:cNvPr>
          <p:cNvSpPr/>
          <p:nvPr/>
        </p:nvSpPr>
        <p:spPr>
          <a:xfrm rot="16200000">
            <a:off x="3502705" y="382149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0" name="Oval 239">
            <a:extLst>
              <a:ext uri="{FF2B5EF4-FFF2-40B4-BE49-F238E27FC236}">
                <a16:creationId xmlns:a16="http://schemas.microsoft.com/office/drawing/2014/main" id="{BEDDBF89-565B-4DE1-B2AA-FF59CCB17F97}"/>
              </a:ext>
            </a:extLst>
          </p:cNvPr>
          <p:cNvSpPr/>
          <p:nvPr/>
        </p:nvSpPr>
        <p:spPr>
          <a:xfrm rot="16200000">
            <a:off x="3605649" y="384043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1" name="Oval 240">
            <a:extLst>
              <a:ext uri="{FF2B5EF4-FFF2-40B4-BE49-F238E27FC236}">
                <a16:creationId xmlns:a16="http://schemas.microsoft.com/office/drawing/2014/main" id="{7C0D7ABD-9099-46E8-9B4F-F72F45ED2BB8}"/>
              </a:ext>
            </a:extLst>
          </p:cNvPr>
          <p:cNvSpPr/>
          <p:nvPr/>
        </p:nvSpPr>
        <p:spPr>
          <a:xfrm rot="16200000">
            <a:off x="3743055" y="385955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2" name="Oval 241">
            <a:extLst>
              <a:ext uri="{FF2B5EF4-FFF2-40B4-BE49-F238E27FC236}">
                <a16:creationId xmlns:a16="http://schemas.microsoft.com/office/drawing/2014/main" id="{10BBBF4E-E7B7-4D58-BECF-86C06D721C88}"/>
              </a:ext>
            </a:extLst>
          </p:cNvPr>
          <p:cNvSpPr/>
          <p:nvPr/>
        </p:nvSpPr>
        <p:spPr>
          <a:xfrm rot="16200000">
            <a:off x="3581177" y="366534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3" name="Oval 242">
            <a:extLst>
              <a:ext uri="{FF2B5EF4-FFF2-40B4-BE49-F238E27FC236}">
                <a16:creationId xmlns:a16="http://schemas.microsoft.com/office/drawing/2014/main" id="{3692719A-9E34-433B-B827-F3805A29DBD8}"/>
              </a:ext>
            </a:extLst>
          </p:cNvPr>
          <p:cNvSpPr/>
          <p:nvPr/>
        </p:nvSpPr>
        <p:spPr>
          <a:xfrm rot="16200000">
            <a:off x="3905673" y="384186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4" name="Oval 243">
            <a:extLst>
              <a:ext uri="{FF2B5EF4-FFF2-40B4-BE49-F238E27FC236}">
                <a16:creationId xmlns:a16="http://schemas.microsoft.com/office/drawing/2014/main" id="{EF2D4626-99F5-4166-AAA8-AD10EB79E2B5}"/>
              </a:ext>
            </a:extLst>
          </p:cNvPr>
          <p:cNvSpPr/>
          <p:nvPr/>
        </p:nvSpPr>
        <p:spPr>
          <a:xfrm rot="16200000">
            <a:off x="4048838" y="384749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5" name="Oval 244">
            <a:extLst>
              <a:ext uri="{FF2B5EF4-FFF2-40B4-BE49-F238E27FC236}">
                <a16:creationId xmlns:a16="http://schemas.microsoft.com/office/drawing/2014/main" id="{21BB39F5-6D50-4779-A853-923C05C7559B}"/>
              </a:ext>
            </a:extLst>
          </p:cNvPr>
          <p:cNvSpPr/>
          <p:nvPr/>
        </p:nvSpPr>
        <p:spPr>
          <a:xfrm rot="16200000">
            <a:off x="5650975" y="378606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6" name="Oval 245">
            <a:extLst>
              <a:ext uri="{FF2B5EF4-FFF2-40B4-BE49-F238E27FC236}">
                <a16:creationId xmlns:a16="http://schemas.microsoft.com/office/drawing/2014/main" id="{426E8873-EF38-47A4-8503-C8BC97DDBF51}"/>
              </a:ext>
            </a:extLst>
          </p:cNvPr>
          <p:cNvSpPr/>
          <p:nvPr/>
        </p:nvSpPr>
        <p:spPr>
          <a:xfrm rot="16200000">
            <a:off x="5482830" y="385620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7" name="Oval 246">
            <a:extLst>
              <a:ext uri="{FF2B5EF4-FFF2-40B4-BE49-F238E27FC236}">
                <a16:creationId xmlns:a16="http://schemas.microsoft.com/office/drawing/2014/main" id="{C858AF4A-C221-490E-97A2-2480A05E2023}"/>
              </a:ext>
            </a:extLst>
          </p:cNvPr>
          <p:cNvSpPr/>
          <p:nvPr/>
        </p:nvSpPr>
        <p:spPr>
          <a:xfrm rot="16200000">
            <a:off x="5565857" y="382571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8" name="Oval 247">
            <a:extLst>
              <a:ext uri="{FF2B5EF4-FFF2-40B4-BE49-F238E27FC236}">
                <a16:creationId xmlns:a16="http://schemas.microsoft.com/office/drawing/2014/main" id="{8E3228DD-0ED2-4FDB-9102-4A266E318C84}"/>
              </a:ext>
            </a:extLst>
          </p:cNvPr>
          <p:cNvSpPr/>
          <p:nvPr/>
        </p:nvSpPr>
        <p:spPr>
          <a:xfrm rot="7964133">
            <a:off x="5423278" y="380665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9" name="Oval 248">
            <a:extLst>
              <a:ext uri="{FF2B5EF4-FFF2-40B4-BE49-F238E27FC236}">
                <a16:creationId xmlns:a16="http://schemas.microsoft.com/office/drawing/2014/main" id="{7A000883-368A-4641-B87F-2826DBB87279}"/>
              </a:ext>
            </a:extLst>
          </p:cNvPr>
          <p:cNvSpPr/>
          <p:nvPr/>
        </p:nvSpPr>
        <p:spPr>
          <a:xfrm rot="7964133">
            <a:off x="5338160" y="384630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0" name="Oval 249">
            <a:extLst>
              <a:ext uri="{FF2B5EF4-FFF2-40B4-BE49-F238E27FC236}">
                <a16:creationId xmlns:a16="http://schemas.microsoft.com/office/drawing/2014/main" id="{D60E89C3-E32A-40D3-8A82-9D57AFB58218}"/>
              </a:ext>
            </a:extLst>
          </p:cNvPr>
          <p:cNvSpPr/>
          <p:nvPr/>
        </p:nvSpPr>
        <p:spPr>
          <a:xfrm rot="16200000">
            <a:off x="5759025" y="385564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1" name="Oval 250">
            <a:extLst>
              <a:ext uri="{FF2B5EF4-FFF2-40B4-BE49-F238E27FC236}">
                <a16:creationId xmlns:a16="http://schemas.microsoft.com/office/drawing/2014/main" id="{24DF5565-08F6-4E7D-A7BD-2C01575A9405}"/>
              </a:ext>
            </a:extLst>
          </p:cNvPr>
          <p:cNvSpPr/>
          <p:nvPr/>
        </p:nvSpPr>
        <p:spPr>
          <a:xfrm rot="16200000">
            <a:off x="6058582" y="384233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2" name="Oval 251">
            <a:extLst>
              <a:ext uri="{FF2B5EF4-FFF2-40B4-BE49-F238E27FC236}">
                <a16:creationId xmlns:a16="http://schemas.microsoft.com/office/drawing/2014/main" id="{3182AC9E-2A84-4E7F-84D0-ADD6AA98F956}"/>
              </a:ext>
            </a:extLst>
          </p:cNvPr>
          <p:cNvSpPr/>
          <p:nvPr/>
        </p:nvSpPr>
        <p:spPr>
          <a:xfrm rot="16200000">
            <a:off x="5073868" y="384288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3" name="Oval 252">
            <a:extLst>
              <a:ext uri="{FF2B5EF4-FFF2-40B4-BE49-F238E27FC236}">
                <a16:creationId xmlns:a16="http://schemas.microsoft.com/office/drawing/2014/main" id="{F34E5A41-52C8-45ED-8C1F-883015B15AE6}"/>
              </a:ext>
            </a:extLst>
          </p:cNvPr>
          <p:cNvSpPr/>
          <p:nvPr/>
        </p:nvSpPr>
        <p:spPr>
          <a:xfrm rot="16200000">
            <a:off x="5140098" y="383655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4" name="Oval 253">
            <a:extLst>
              <a:ext uri="{FF2B5EF4-FFF2-40B4-BE49-F238E27FC236}">
                <a16:creationId xmlns:a16="http://schemas.microsoft.com/office/drawing/2014/main" id="{FB4980C5-3173-4D46-8344-157BB82D1AC8}"/>
              </a:ext>
            </a:extLst>
          </p:cNvPr>
          <p:cNvSpPr/>
          <p:nvPr/>
        </p:nvSpPr>
        <p:spPr>
          <a:xfrm rot="16200000">
            <a:off x="5023377" y="385523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5" name="Oval 254">
            <a:extLst>
              <a:ext uri="{FF2B5EF4-FFF2-40B4-BE49-F238E27FC236}">
                <a16:creationId xmlns:a16="http://schemas.microsoft.com/office/drawing/2014/main" id="{0C0726D3-EAE3-4DB2-9406-143B9D01BD45}"/>
              </a:ext>
            </a:extLst>
          </p:cNvPr>
          <p:cNvSpPr/>
          <p:nvPr/>
        </p:nvSpPr>
        <p:spPr>
          <a:xfrm rot="7964133">
            <a:off x="4846171" y="386347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6" name="Oval 255">
            <a:extLst>
              <a:ext uri="{FF2B5EF4-FFF2-40B4-BE49-F238E27FC236}">
                <a16:creationId xmlns:a16="http://schemas.microsoft.com/office/drawing/2014/main" id="{BBC8C241-027D-4432-9714-72911B9CE457}"/>
              </a:ext>
            </a:extLst>
          </p:cNvPr>
          <p:cNvSpPr/>
          <p:nvPr/>
        </p:nvSpPr>
        <p:spPr>
          <a:xfrm rot="7964133">
            <a:off x="4659834" y="385250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7" name="Oval 256">
            <a:extLst>
              <a:ext uri="{FF2B5EF4-FFF2-40B4-BE49-F238E27FC236}">
                <a16:creationId xmlns:a16="http://schemas.microsoft.com/office/drawing/2014/main" id="{DED307CC-E74B-4D75-8F1D-DD8391B02897}"/>
              </a:ext>
            </a:extLst>
          </p:cNvPr>
          <p:cNvSpPr/>
          <p:nvPr/>
        </p:nvSpPr>
        <p:spPr>
          <a:xfrm rot="16200000">
            <a:off x="5227439" y="386101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8" name="Oval 257">
            <a:extLst>
              <a:ext uri="{FF2B5EF4-FFF2-40B4-BE49-F238E27FC236}">
                <a16:creationId xmlns:a16="http://schemas.microsoft.com/office/drawing/2014/main" id="{8B4547FF-3229-49E1-BEA2-F1A5192FA316}"/>
              </a:ext>
            </a:extLst>
          </p:cNvPr>
          <p:cNvSpPr/>
          <p:nvPr/>
        </p:nvSpPr>
        <p:spPr>
          <a:xfrm rot="16200000">
            <a:off x="5271830" y="381097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9" name="Oval 258">
            <a:extLst>
              <a:ext uri="{FF2B5EF4-FFF2-40B4-BE49-F238E27FC236}">
                <a16:creationId xmlns:a16="http://schemas.microsoft.com/office/drawing/2014/main" id="{54628F5E-6929-438B-BBF2-A455B812F8B6}"/>
              </a:ext>
            </a:extLst>
          </p:cNvPr>
          <p:cNvSpPr/>
          <p:nvPr/>
        </p:nvSpPr>
        <p:spPr>
          <a:xfrm rot="16200000">
            <a:off x="5455436" y="381862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0" name="Oval 259">
            <a:extLst>
              <a:ext uri="{FF2B5EF4-FFF2-40B4-BE49-F238E27FC236}">
                <a16:creationId xmlns:a16="http://schemas.microsoft.com/office/drawing/2014/main" id="{820B2124-8ABD-4127-B0AE-2AB6E42C39B7}"/>
              </a:ext>
            </a:extLst>
          </p:cNvPr>
          <p:cNvSpPr/>
          <p:nvPr/>
        </p:nvSpPr>
        <p:spPr>
          <a:xfrm rot="16200000">
            <a:off x="5606468" y="385278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1" name="Oval 260">
            <a:extLst>
              <a:ext uri="{FF2B5EF4-FFF2-40B4-BE49-F238E27FC236}">
                <a16:creationId xmlns:a16="http://schemas.microsoft.com/office/drawing/2014/main" id="{D05E1256-153F-4F5A-8219-5A06522C6B96}"/>
              </a:ext>
            </a:extLst>
          </p:cNvPr>
          <p:cNvSpPr/>
          <p:nvPr/>
        </p:nvSpPr>
        <p:spPr>
          <a:xfrm rot="16200000">
            <a:off x="6285512" y="385564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2" name="Oval 261">
            <a:extLst>
              <a:ext uri="{FF2B5EF4-FFF2-40B4-BE49-F238E27FC236}">
                <a16:creationId xmlns:a16="http://schemas.microsoft.com/office/drawing/2014/main" id="{B5316AA5-3194-47EF-98D1-273142473330}"/>
              </a:ext>
            </a:extLst>
          </p:cNvPr>
          <p:cNvSpPr/>
          <p:nvPr/>
        </p:nvSpPr>
        <p:spPr>
          <a:xfrm rot="16200000">
            <a:off x="5874801" y="387658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3" name="Oval 262">
            <a:extLst>
              <a:ext uri="{FF2B5EF4-FFF2-40B4-BE49-F238E27FC236}">
                <a16:creationId xmlns:a16="http://schemas.microsoft.com/office/drawing/2014/main" id="{D75F8E97-C183-4C1E-85E9-FA0AD30AC2C1}"/>
              </a:ext>
            </a:extLst>
          </p:cNvPr>
          <p:cNvSpPr/>
          <p:nvPr/>
        </p:nvSpPr>
        <p:spPr>
          <a:xfrm rot="16200000">
            <a:off x="5957828" y="384608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4" name="Oval 263">
            <a:extLst>
              <a:ext uri="{FF2B5EF4-FFF2-40B4-BE49-F238E27FC236}">
                <a16:creationId xmlns:a16="http://schemas.microsoft.com/office/drawing/2014/main" id="{39D677A5-1208-4A5E-BF35-E3EB27359666}"/>
              </a:ext>
            </a:extLst>
          </p:cNvPr>
          <p:cNvSpPr/>
          <p:nvPr/>
        </p:nvSpPr>
        <p:spPr>
          <a:xfrm rot="7964133">
            <a:off x="5815249" y="382703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5" name="Oval 264">
            <a:extLst>
              <a:ext uri="{FF2B5EF4-FFF2-40B4-BE49-F238E27FC236}">
                <a16:creationId xmlns:a16="http://schemas.microsoft.com/office/drawing/2014/main" id="{725E6CC0-759A-4661-8A58-D55AA56256D1}"/>
              </a:ext>
            </a:extLst>
          </p:cNvPr>
          <p:cNvSpPr/>
          <p:nvPr/>
        </p:nvSpPr>
        <p:spPr>
          <a:xfrm rot="7964133">
            <a:off x="5662607" y="385913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6" name="Oval 265">
            <a:extLst>
              <a:ext uri="{FF2B5EF4-FFF2-40B4-BE49-F238E27FC236}">
                <a16:creationId xmlns:a16="http://schemas.microsoft.com/office/drawing/2014/main" id="{E6C31C5F-5807-48E8-B9AF-9B4DFE84089F}"/>
              </a:ext>
            </a:extLst>
          </p:cNvPr>
          <p:cNvSpPr/>
          <p:nvPr/>
        </p:nvSpPr>
        <p:spPr>
          <a:xfrm rot="16200000">
            <a:off x="6178234" y="384920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7" name="Oval 266">
            <a:extLst>
              <a:ext uri="{FF2B5EF4-FFF2-40B4-BE49-F238E27FC236}">
                <a16:creationId xmlns:a16="http://schemas.microsoft.com/office/drawing/2014/main" id="{32DF4C68-1529-49CB-9B66-9B5B188CEFDA}"/>
              </a:ext>
            </a:extLst>
          </p:cNvPr>
          <p:cNvSpPr/>
          <p:nvPr/>
        </p:nvSpPr>
        <p:spPr>
          <a:xfrm rot="16200000">
            <a:off x="6583029" y="380975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1" name="TextBox 270">
            <a:extLst>
              <a:ext uri="{FF2B5EF4-FFF2-40B4-BE49-F238E27FC236}">
                <a16:creationId xmlns:a16="http://schemas.microsoft.com/office/drawing/2014/main" id="{B4EEEA74-417F-4AD2-92CD-A3086B13DAA4}"/>
              </a:ext>
            </a:extLst>
          </p:cNvPr>
          <p:cNvSpPr txBox="1"/>
          <p:nvPr/>
        </p:nvSpPr>
        <p:spPr>
          <a:xfrm>
            <a:off x="4496483" y="2200698"/>
            <a:ext cx="400211"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sp>
        <p:nvSpPr>
          <p:cNvPr id="272" name="TextBox 271">
            <a:extLst>
              <a:ext uri="{FF2B5EF4-FFF2-40B4-BE49-F238E27FC236}">
                <a16:creationId xmlns:a16="http://schemas.microsoft.com/office/drawing/2014/main" id="{D3DB352E-CDC0-4E00-B414-76E3BC0E0F73}"/>
              </a:ext>
            </a:extLst>
          </p:cNvPr>
          <p:cNvSpPr txBox="1"/>
          <p:nvPr/>
        </p:nvSpPr>
        <p:spPr>
          <a:xfrm>
            <a:off x="3651278" y="2228179"/>
            <a:ext cx="680487"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sp>
        <p:nvSpPr>
          <p:cNvPr id="273" name="TextBox 272">
            <a:extLst>
              <a:ext uri="{FF2B5EF4-FFF2-40B4-BE49-F238E27FC236}">
                <a16:creationId xmlns:a16="http://schemas.microsoft.com/office/drawing/2014/main" id="{AF218B91-19D5-47F3-AA7F-41A246375DAE}"/>
              </a:ext>
            </a:extLst>
          </p:cNvPr>
          <p:cNvSpPr txBox="1"/>
          <p:nvPr/>
        </p:nvSpPr>
        <p:spPr>
          <a:xfrm>
            <a:off x="5274515" y="2222760"/>
            <a:ext cx="680487"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sp>
        <p:nvSpPr>
          <p:cNvPr id="274" name="TextBox 273">
            <a:extLst>
              <a:ext uri="{FF2B5EF4-FFF2-40B4-BE49-F238E27FC236}">
                <a16:creationId xmlns:a16="http://schemas.microsoft.com/office/drawing/2014/main" id="{088BA3ED-95D0-4583-B421-A8909B94A134}"/>
              </a:ext>
            </a:extLst>
          </p:cNvPr>
          <p:cNvSpPr txBox="1"/>
          <p:nvPr/>
        </p:nvSpPr>
        <p:spPr>
          <a:xfrm>
            <a:off x="4978768" y="3385438"/>
            <a:ext cx="1466556" cy="215444"/>
          </a:xfrm>
          <a:prstGeom prst="rect">
            <a:avLst/>
          </a:prstGeom>
          <a:noFill/>
        </p:spPr>
        <p:txBody>
          <a:bodyPr wrap="square" rtlCol="0">
            <a:spAutoFit/>
          </a:bodyPr>
          <a:lstStyle/>
          <a:p>
            <a:r>
              <a:rPr lang="en-AU" sz="800" b="1" dirty="0">
                <a:latin typeface="Arial Narrow" panose="020B0606020202030204" pitchFamily="34" charset="0"/>
              </a:rPr>
              <a:t>Bottom of thermocline (~1000m)</a:t>
            </a:r>
          </a:p>
        </p:txBody>
      </p:sp>
      <p:sp>
        <p:nvSpPr>
          <p:cNvPr id="199" name="TextBox 198">
            <a:extLst>
              <a:ext uri="{FF2B5EF4-FFF2-40B4-BE49-F238E27FC236}">
                <a16:creationId xmlns:a16="http://schemas.microsoft.com/office/drawing/2014/main" id="{F7955348-5C44-4587-9E4D-D921CF22794E}"/>
              </a:ext>
            </a:extLst>
          </p:cNvPr>
          <p:cNvSpPr txBox="1"/>
          <p:nvPr/>
        </p:nvSpPr>
        <p:spPr>
          <a:xfrm>
            <a:off x="5375761" y="2753755"/>
            <a:ext cx="932610" cy="338554"/>
          </a:xfrm>
          <a:prstGeom prst="rect">
            <a:avLst/>
          </a:prstGeom>
          <a:noFill/>
        </p:spPr>
        <p:txBody>
          <a:bodyPr wrap="square" rtlCol="0">
            <a:spAutoFit/>
          </a:bodyPr>
          <a:lstStyle/>
          <a:p>
            <a:pPr algn="ctr"/>
            <a:r>
              <a:rPr lang="en-AU" sz="800" b="1" dirty="0">
                <a:latin typeface="Arial Narrow" panose="020B0606020202030204" pitchFamily="34" charset="0"/>
              </a:rPr>
              <a:t>Pelagic Predators</a:t>
            </a:r>
          </a:p>
          <a:p>
            <a:pPr algn="ctr"/>
            <a:r>
              <a:rPr lang="en-AU" sz="800" b="1" dirty="0">
                <a:latin typeface="Arial Narrow" panose="020B0606020202030204" pitchFamily="34" charset="0"/>
              </a:rPr>
              <a:t>(respiration)</a:t>
            </a:r>
          </a:p>
        </p:txBody>
      </p:sp>
      <p:sp>
        <p:nvSpPr>
          <p:cNvPr id="200" name="Oval 199">
            <a:extLst>
              <a:ext uri="{FF2B5EF4-FFF2-40B4-BE49-F238E27FC236}">
                <a16:creationId xmlns:a16="http://schemas.microsoft.com/office/drawing/2014/main" id="{085EDE07-42CA-4244-8255-D8FE6FDA9BDD}"/>
              </a:ext>
            </a:extLst>
          </p:cNvPr>
          <p:cNvSpPr/>
          <p:nvPr/>
        </p:nvSpPr>
        <p:spPr>
          <a:xfrm rot="16200000">
            <a:off x="4978767" y="284092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1" name="TextBox 200">
            <a:extLst>
              <a:ext uri="{FF2B5EF4-FFF2-40B4-BE49-F238E27FC236}">
                <a16:creationId xmlns:a16="http://schemas.microsoft.com/office/drawing/2014/main" id="{F5953062-4F70-4A3B-BF38-23229F51D5C1}"/>
              </a:ext>
            </a:extLst>
          </p:cNvPr>
          <p:cNvSpPr txBox="1"/>
          <p:nvPr/>
        </p:nvSpPr>
        <p:spPr>
          <a:xfrm>
            <a:off x="4942188" y="2534725"/>
            <a:ext cx="680487"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cxnSp>
        <p:nvCxnSpPr>
          <p:cNvPr id="203" name="Straight Arrow Connector 202">
            <a:extLst>
              <a:ext uri="{FF2B5EF4-FFF2-40B4-BE49-F238E27FC236}">
                <a16:creationId xmlns:a16="http://schemas.microsoft.com/office/drawing/2014/main" id="{8A8F227A-6933-4DF7-94B0-4EC4E75FB5E8}"/>
              </a:ext>
            </a:extLst>
          </p:cNvPr>
          <p:cNvCxnSpPr/>
          <p:nvPr/>
        </p:nvCxnSpPr>
        <p:spPr>
          <a:xfrm flipV="1">
            <a:off x="5120080" y="2341696"/>
            <a:ext cx="0" cy="2218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6BE0541E-D456-497B-912C-EFFCB0FD960E}"/>
              </a:ext>
            </a:extLst>
          </p:cNvPr>
          <p:cNvSpPr txBox="1"/>
          <p:nvPr/>
        </p:nvSpPr>
        <p:spPr>
          <a:xfrm>
            <a:off x="4516025" y="2741272"/>
            <a:ext cx="815158" cy="338554"/>
          </a:xfrm>
          <a:prstGeom prst="rect">
            <a:avLst/>
          </a:prstGeom>
          <a:noFill/>
        </p:spPr>
        <p:txBody>
          <a:bodyPr wrap="square" rtlCol="0">
            <a:spAutoFit/>
          </a:bodyPr>
          <a:lstStyle/>
          <a:p>
            <a:r>
              <a:rPr lang="en-AU" sz="800" b="1" dirty="0">
                <a:latin typeface="Arial Narrow" panose="020B0606020202030204" pitchFamily="34" charset="0"/>
              </a:rPr>
              <a:t>Zooplankton (respiration)</a:t>
            </a:r>
          </a:p>
        </p:txBody>
      </p:sp>
      <p:cxnSp>
        <p:nvCxnSpPr>
          <p:cNvPr id="208" name="Straight Arrow Connector 207">
            <a:extLst>
              <a:ext uri="{FF2B5EF4-FFF2-40B4-BE49-F238E27FC236}">
                <a16:creationId xmlns:a16="http://schemas.microsoft.com/office/drawing/2014/main" id="{F50383EB-C87B-4420-9EB9-8F8E3F33902B}"/>
              </a:ext>
            </a:extLst>
          </p:cNvPr>
          <p:cNvCxnSpPr>
            <a:cxnSpLocks/>
          </p:cNvCxnSpPr>
          <p:nvPr/>
        </p:nvCxnSpPr>
        <p:spPr>
          <a:xfrm flipH="1">
            <a:off x="4219623" y="2340788"/>
            <a:ext cx="4346" cy="2569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7EFF6DEE-6C9E-4A70-BF86-159CC930FF3B}"/>
              </a:ext>
            </a:extLst>
          </p:cNvPr>
          <p:cNvSpPr txBox="1"/>
          <p:nvPr/>
        </p:nvSpPr>
        <p:spPr>
          <a:xfrm>
            <a:off x="4067374" y="2561062"/>
            <a:ext cx="425099"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sp>
        <p:nvSpPr>
          <p:cNvPr id="209" name="Oval 208">
            <a:extLst>
              <a:ext uri="{FF2B5EF4-FFF2-40B4-BE49-F238E27FC236}">
                <a16:creationId xmlns:a16="http://schemas.microsoft.com/office/drawing/2014/main" id="{077963FA-C2B2-4A61-AAA7-CF64EB29A804}"/>
              </a:ext>
            </a:extLst>
          </p:cNvPr>
          <p:cNvSpPr/>
          <p:nvPr/>
        </p:nvSpPr>
        <p:spPr>
          <a:xfrm>
            <a:off x="3914065" y="770083"/>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1" name="TextBox 210">
            <a:extLst>
              <a:ext uri="{FF2B5EF4-FFF2-40B4-BE49-F238E27FC236}">
                <a16:creationId xmlns:a16="http://schemas.microsoft.com/office/drawing/2014/main" id="{B5B014A1-C147-43D6-89F7-F1A1C1B63B1A}"/>
              </a:ext>
            </a:extLst>
          </p:cNvPr>
          <p:cNvSpPr txBox="1"/>
          <p:nvPr/>
        </p:nvSpPr>
        <p:spPr>
          <a:xfrm>
            <a:off x="3830848" y="752278"/>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T115</a:t>
            </a:r>
          </a:p>
        </p:txBody>
      </p:sp>
      <p:sp>
        <p:nvSpPr>
          <p:cNvPr id="212" name="Rectangle 211">
            <a:extLst>
              <a:ext uri="{FF2B5EF4-FFF2-40B4-BE49-F238E27FC236}">
                <a16:creationId xmlns:a16="http://schemas.microsoft.com/office/drawing/2014/main" id="{2014A8EB-E971-45C6-BC46-F35787882167}"/>
              </a:ext>
            </a:extLst>
          </p:cNvPr>
          <p:cNvSpPr/>
          <p:nvPr/>
        </p:nvSpPr>
        <p:spPr>
          <a:xfrm>
            <a:off x="512134" y="7836139"/>
            <a:ext cx="5898310" cy="35508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If there are less nutrients, will there be less phytoplankton? Ans.  </a:t>
            </a:r>
          </a:p>
        </p:txBody>
      </p:sp>
      <p:sp>
        <p:nvSpPr>
          <p:cNvPr id="213" name="Rectangle 212">
            <a:extLst>
              <a:ext uri="{FF2B5EF4-FFF2-40B4-BE49-F238E27FC236}">
                <a16:creationId xmlns:a16="http://schemas.microsoft.com/office/drawing/2014/main" id="{4BF88AF5-CAE7-4630-8D4C-86E9302D94FF}"/>
              </a:ext>
            </a:extLst>
          </p:cNvPr>
          <p:cNvSpPr/>
          <p:nvPr/>
        </p:nvSpPr>
        <p:spPr>
          <a:xfrm>
            <a:off x="4781975" y="7876971"/>
            <a:ext cx="1583803" cy="27436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21" name="TextBox 20">
            <a:extLst>
              <a:ext uri="{FF2B5EF4-FFF2-40B4-BE49-F238E27FC236}">
                <a16:creationId xmlns:a16="http://schemas.microsoft.com/office/drawing/2014/main" id="{B0CC97D3-1C56-42DC-A5B2-645F659646DA}"/>
              </a:ext>
            </a:extLst>
          </p:cNvPr>
          <p:cNvSpPr txBox="1"/>
          <p:nvPr/>
        </p:nvSpPr>
        <p:spPr>
          <a:xfrm>
            <a:off x="4737555" y="7861246"/>
            <a:ext cx="1080120"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sp>
        <p:nvSpPr>
          <p:cNvPr id="22" name="TextBox 21">
            <a:extLst>
              <a:ext uri="{FF2B5EF4-FFF2-40B4-BE49-F238E27FC236}">
                <a16:creationId xmlns:a16="http://schemas.microsoft.com/office/drawing/2014/main" id="{C867DB92-9C11-4175-B477-8E9AB361035D}"/>
              </a:ext>
            </a:extLst>
          </p:cNvPr>
          <p:cNvSpPr txBox="1"/>
          <p:nvPr/>
        </p:nvSpPr>
        <p:spPr>
          <a:xfrm>
            <a:off x="5374504" y="7894545"/>
            <a:ext cx="1261517" cy="215444"/>
          </a:xfrm>
          <a:prstGeom prst="rect">
            <a:avLst/>
          </a:prstGeom>
          <a:noFill/>
        </p:spPr>
        <p:txBody>
          <a:bodyPr wrap="square" rtlCol="0">
            <a:spAutoFit/>
          </a:bodyPr>
          <a:lstStyle/>
          <a:p>
            <a:r>
              <a:rPr lang="en-AU" sz="800" dirty="0"/>
              <a:t>circle correct answer</a:t>
            </a:r>
          </a:p>
        </p:txBody>
      </p:sp>
      <p:sp>
        <p:nvSpPr>
          <p:cNvPr id="23" name="Oval 22">
            <a:extLst>
              <a:ext uri="{FF2B5EF4-FFF2-40B4-BE49-F238E27FC236}">
                <a16:creationId xmlns:a16="http://schemas.microsoft.com/office/drawing/2014/main" id="{06738EB6-04D5-44FB-B2A9-F043025AB9D8}"/>
              </a:ext>
            </a:extLst>
          </p:cNvPr>
          <p:cNvSpPr/>
          <p:nvPr/>
        </p:nvSpPr>
        <p:spPr>
          <a:xfrm>
            <a:off x="4780524" y="7850384"/>
            <a:ext cx="362353" cy="36701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4" name="Straight Connector 213">
            <a:extLst>
              <a:ext uri="{FF2B5EF4-FFF2-40B4-BE49-F238E27FC236}">
                <a16:creationId xmlns:a16="http://schemas.microsoft.com/office/drawing/2014/main" id="{4730DEFD-44D7-439F-B856-E9A217D14355}"/>
              </a:ext>
            </a:extLst>
          </p:cNvPr>
          <p:cNvCxnSpPr/>
          <p:nvPr/>
        </p:nvCxnSpPr>
        <p:spPr>
          <a:xfrm flipH="1">
            <a:off x="495388" y="5774261"/>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A2BDE0C-DB13-4345-BDB1-E37A3C1CD2EA}"/>
              </a:ext>
            </a:extLst>
          </p:cNvPr>
          <p:cNvSpPr txBox="1"/>
          <p:nvPr/>
        </p:nvSpPr>
        <p:spPr>
          <a:xfrm>
            <a:off x="4571755" y="1869251"/>
            <a:ext cx="866670" cy="169277"/>
          </a:xfrm>
          <a:prstGeom prst="rect">
            <a:avLst/>
          </a:prstGeom>
          <a:noFill/>
        </p:spPr>
        <p:txBody>
          <a:bodyPr wrap="square" rtlCol="0">
            <a:spAutoFit/>
          </a:bodyPr>
          <a:lstStyle/>
          <a:p>
            <a:r>
              <a:rPr lang="en-AU" sz="500" dirty="0">
                <a:solidFill>
                  <a:schemeClr val="tx1">
                    <a:lumMod val="50000"/>
                    <a:lumOff val="50000"/>
                  </a:schemeClr>
                </a:solidFill>
                <a:latin typeface="Comic Sans MS" panose="030F0702030302020204" pitchFamily="66" charset="0"/>
              </a:rPr>
              <a:t>sunlight energy</a:t>
            </a:r>
          </a:p>
        </p:txBody>
      </p:sp>
      <p:sp>
        <p:nvSpPr>
          <p:cNvPr id="268" name="TextBox 267">
            <a:extLst>
              <a:ext uri="{FF2B5EF4-FFF2-40B4-BE49-F238E27FC236}">
                <a16:creationId xmlns:a16="http://schemas.microsoft.com/office/drawing/2014/main" id="{2B97CEF1-56B3-4EEB-8D70-03B469F7F664}"/>
              </a:ext>
            </a:extLst>
          </p:cNvPr>
          <p:cNvSpPr txBox="1"/>
          <p:nvPr/>
        </p:nvSpPr>
        <p:spPr>
          <a:xfrm>
            <a:off x="428031" y="5801136"/>
            <a:ext cx="5945867" cy="261610"/>
          </a:xfrm>
          <a:prstGeom prst="rect">
            <a:avLst/>
          </a:prstGeom>
          <a:noFill/>
        </p:spPr>
        <p:txBody>
          <a:bodyPr wrap="square" rtlCol="0">
            <a:spAutoFit/>
          </a:bodyPr>
          <a:lstStyle/>
          <a:p>
            <a:r>
              <a:rPr lang="en-AU" sz="1100" dirty="0">
                <a:latin typeface="Arial Narrow" panose="020B0606020202030204" pitchFamily="34" charset="0"/>
              </a:rPr>
              <a:t>Phytoplankton need light, carbon dioxide and </a:t>
            </a:r>
            <a:r>
              <a:rPr lang="en-AU" sz="1100" b="1" dirty="0">
                <a:latin typeface="Arial Narrow" panose="020B0606020202030204" pitchFamily="34" charset="0"/>
              </a:rPr>
              <a:t>nutrients </a:t>
            </a:r>
            <a:r>
              <a:rPr lang="en-AU" sz="1100" dirty="0">
                <a:latin typeface="Arial Narrow" panose="020B0606020202030204" pitchFamily="34" charset="0"/>
              </a:rPr>
              <a:t>to bloom.  </a:t>
            </a:r>
          </a:p>
        </p:txBody>
      </p:sp>
    </p:spTree>
    <p:extLst>
      <p:ext uri="{BB962C8B-B14F-4D97-AF65-F5344CB8AC3E}">
        <p14:creationId xmlns:p14="http://schemas.microsoft.com/office/powerpoint/2010/main" val="1408089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56346" y="69665"/>
            <a:ext cx="4183539" cy="1231106"/>
          </a:xfrm>
          <a:prstGeom prst="rect">
            <a:avLst/>
          </a:prstGeom>
          <a:noFill/>
        </p:spPr>
        <p:txBody>
          <a:bodyPr wrap="square" rtlCol="0">
            <a:spAutoFit/>
          </a:bodyPr>
          <a:lstStyle/>
          <a:p>
            <a:r>
              <a:rPr lang="en-US" b="1" dirty="0">
                <a:latin typeface="Arial Narrow" pitchFamily="34" charset="0"/>
              </a:rPr>
              <a:t>CaCO</a:t>
            </a:r>
            <a:r>
              <a:rPr lang="en-US" sz="1400" b="1" dirty="0">
                <a:latin typeface="Arial Narrow" pitchFamily="34" charset="0"/>
              </a:rPr>
              <a:t>3 </a:t>
            </a:r>
            <a:r>
              <a:rPr lang="en-US" b="1" dirty="0">
                <a:latin typeface="Arial Narrow" pitchFamily="34" charset="0"/>
              </a:rPr>
              <a:t>Critters – </a:t>
            </a:r>
            <a:r>
              <a:rPr lang="en-AU" sz="1200" dirty="0">
                <a:latin typeface="Arial Narrow" panose="020B0606020202030204" pitchFamily="34" charset="0"/>
              </a:rPr>
              <a:t>Recognise that the type of carbonate ions and concentration of ions have an implication for the development of shell-forming and skeletal-forming organisms including hard corals (</a:t>
            </a:r>
            <a:r>
              <a:rPr lang="en-AU" sz="1200" dirty="0" err="1">
                <a:latin typeface="Arial Narrow" panose="020B0606020202030204" pitchFamily="34" charset="0"/>
              </a:rPr>
              <a:t>Scleractinia</a:t>
            </a:r>
            <a:r>
              <a:rPr lang="en-AU" sz="1200" dirty="0">
                <a:latin typeface="Arial Narrow" panose="020B0606020202030204" pitchFamily="34" charset="0"/>
              </a:rPr>
              <a:t>), coralline algae, molluscs, plankton and crustaceans</a:t>
            </a:r>
          </a:p>
          <a:p>
            <a:r>
              <a:rPr lang="en-US" sz="2000" b="1" dirty="0">
                <a:latin typeface="Arial Narrow" pitchFamily="34" charset="0"/>
              </a:rPr>
              <a:t>  </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106</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2" y="8805118"/>
            <a:ext cx="373457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Implications for marine systems</a:t>
            </a:r>
            <a:endParaRPr lang="en-AU" sz="1100" b="1" dirty="0">
              <a:latin typeface="Arial Narrow" pitchFamily="34" charset="0"/>
            </a:endParaRPr>
          </a:p>
        </p:txBody>
      </p:sp>
      <p:sp>
        <p:nvSpPr>
          <p:cNvPr id="14" name="Rectangle 13"/>
          <p:cNvSpPr/>
          <p:nvPr/>
        </p:nvSpPr>
        <p:spPr>
          <a:xfrm>
            <a:off x="448439" y="7923934"/>
            <a:ext cx="5999351" cy="938719"/>
          </a:xfrm>
          <a:prstGeom prst="rect">
            <a:avLst/>
          </a:prstGeom>
        </p:spPr>
        <p:txBody>
          <a:bodyPr wrap="square">
            <a:spAutoFit/>
          </a:bodyPr>
          <a:lstStyle/>
          <a:p>
            <a:r>
              <a:rPr lang="en-AU" sz="530" baseline="30000" dirty="0">
                <a:latin typeface="Arial Narrow" panose="020B0606020202030204" pitchFamily="34" charset="0"/>
              </a:rPr>
              <a:t>[1] </a:t>
            </a:r>
            <a:r>
              <a:rPr lang="en-AU" sz="530" dirty="0" err="1">
                <a:latin typeface="Arial Narrow" panose="020B0606020202030204" pitchFamily="34" charset="0"/>
              </a:rPr>
              <a:t>Doney</a:t>
            </a:r>
            <a:r>
              <a:rPr lang="en-AU" sz="530" dirty="0">
                <a:latin typeface="Arial Narrow" panose="020B0606020202030204" pitchFamily="34" charset="0"/>
              </a:rPr>
              <a:t>, S.C., Fabry, V.J., Feely, R.A. &amp; </a:t>
            </a:r>
            <a:r>
              <a:rPr lang="en-AU" sz="530" dirty="0" err="1">
                <a:latin typeface="Arial Narrow" panose="020B0606020202030204" pitchFamily="34" charset="0"/>
              </a:rPr>
              <a:t>Kleypas</a:t>
            </a:r>
            <a:r>
              <a:rPr lang="en-AU" sz="530" dirty="0">
                <a:latin typeface="Arial Narrow" panose="020B0606020202030204" pitchFamily="34" charset="0"/>
              </a:rPr>
              <a:t>, J.A. (2009). Ocean Acidification: the other CO2 problem. </a:t>
            </a:r>
            <a:r>
              <a:rPr lang="en-AU" sz="530" i="1" dirty="0">
                <a:latin typeface="Arial Narrow" panose="020B0606020202030204" pitchFamily="34" charset="0"/>
              </a:rPr>
              <a:t>Annual Reviews. Washington Journal of Environmental Law and Policy. Vol. 6:2. DOI: 10.1146/annurev.marine.010908.163834</a:t>
            </a:r>
          </a:p>
          <a:p>
            <a:r>
              <a:rPr lang="en-AU" sz="530" baseline="30000" dirty="0">
                <a:latin typeface="Arial Narrow" panose="020B0606020202030204" pitchFamily="34" charset="0"/>
              </a:rPr>
              <a:t>[2]</a:t>
            </a:r>
            <a:r>
              <a:rPr lang="en-AU" sz="530" dirty="0">
                <a:latin typeface="Arial Narrow" panose="020B0606020202030204" pitchFamily="34" charset="0"/>
              </a:rPr>
              <a:t> Reproduced with permission from: Monteiro, F.M., Back, L.T., Brownlee, C., </a:t>
            </a:r>
            <a:r>
              <a:rPr lang="en-AU" sz="530" dirty="0" err="1">
                <a:latin typeface="Arial Narrow" panose="020B0606020202030204" pitchFamily="34" charset="0"/>
              </a:rPr>
              <a:t>Bown</a:t>
            </a:r>
            <a:r>
              <a:rPr lang="en-AU" sz="530" dirty="0">
                <a:latin typeface="Arial Narrow" panose="020B0606020202030204" pitchFamily="34" charset="0"/>
              </a:rPr>
              <a:t>, P. </a:t>
            </a:r>
            <a:r>
              <a:rPr lang="en-AU" sz="530" dirty="0" err="1">
                <a:latin typeface="Arial Narrow" panose="020B0606020202030204" pitchFamily="34" charset="0"/>
              </a:rPr>
              <a:t>Rickaby</a:t>
            </a:r>
            <a:r>
              <a:rPr lang="en-AU" sz="530" dirty="0">
                <a:latin typeface="Arial Narrow" panose="020B0606020202030204" pitchFamily="34" charset="0"/>
              </a:rPr>
              <a:t>, R.E.M., Poulton, A.J., Tyrrell, T., Beaufort, L., </a:t>
            </a:r>
            <a:r>
              <a:rPr lang="en-AU" sz="530" dirty="0" err="1">
                <a:latin typeface="Arial Narrow" panose="020B0606020202030204" pitchFamily="34" charset="0"/>
              </a:rPr>
              <a:t>Dutkiewicz</a:t>
            </a:r>
            <a:r>
              <a:rPr lang="en-AU" sz="530" dirty="0">
                <a:latin typeface="Arial Narrow" panose="020B0606020202030204" pitchFamily="34" charset="0"/>
              </a:rPr>
              <a:t>, S., Gibbs, S., </a:t>
            </a:r>
            <a:r>
              <a:rPr lang="en-AU" sz="530" dirty="0" err="1">
                <a:latin typeface="Arial Narrow" panose="020B0606020202030204" pitchFamily="34" charset="0"/>
              </a:rPr>
              <a:t>Gutowska</a:t>
            </a:r>
            <a:r>
              <a:rPr lang="en-AU" sz="530" dirty="0">
                <a:latin typeface="Arial Narrow" panose="020B0606020202030204" pitchFamily="34" charset="0"/>
              </a:rPr>
              <a:t>, M.A., Lee, R., </a:t>
            </a:r>
            <a:r>
              <a:rPr lang="en-AU" sz="530" dirty="0" err="1">
                <a:latin typeface="Arial Narrow" panose="020B0606020202030204" pitchFamily="34" charset="0"/>
              </a:rPr>
              <a:t>Riebesell</a:t>
            </a:r>
            <a:r>
              <a:rPr lang="en-AU" sz="530" dirty="0">
                <a:latin typeface="Arial Narrow" panose="020B0606020202030204" pitchFamily="34" charset="0"/>
              </a:rPr>
              <a:t>, U., Young, J. and </a:t>
            </a:r>
            <a:r>
              <a:rPr lang="en-AU" sz="530" dirty="0" err="1">
                <a:latin typeface="Arial Narrow" panose="020B0606020202030204" pitchFamily="34" charset="0"/>
              </a:rPr>
              <a:t>Ridgwell</a:t>
            </a:r>
            <a:r>
              <a:rPr lang="en-AU" sz="530" dirty="0">
                <a:latin typeface="Arial Narrow" panose="020B0606020202030204" pitchFamily="34" charset="0"/>
              </a:rPr>
              <a:t>, A.</a:t>
            </a:r>
            <a:r>
              <a:rPr lang="en-AU" sz="530" i="1" dirty="0">
                <a:latin typeface="Arial Narrow" panose="020B0606020202030204" pitchFamily="34" charset="0"/>
              </a:rPr>
              <a:t> </a:t>
            </a:r>
            <a:r>
              <a:rPr lang="en-AU" sz="530" dirty="0">
                <a:latin typeface="Arial Narrow" panose="020B0606020202030204" pitchFamily="34" charset="0"/>
              </a:rPr>
              <a:t>(2016). Why marine phytoplankton calcify. </a:t>
            </a:r>
            <a:r>
              <a:rPr lang="en-AU" sz="530" i="1" dirty="0">
                <a:latin typeface="Arial Narrow" panose="020B0606020202030204" pitchFamily="34" charset="0"/>
              </a:rPr>
              <a:t>Science Advances 2(7). DOI: 10.1126/sciadv.1501822. </a:t>
            </a:r>
          </a:p>
          <a:p>
            <a:r>
              <a:rPr lang="en-AU" sz="530" baseline="30000" dirty="0">
                <a:latin typeface="Arial Narrow" panose="020B0606020202030204" pitchFamily="34" charset="0"/>
              </a:rPr>
              <a:t>[3]</a:t>
            </a:r>
            <a:r>
              <a:rPr lang="en-AU" sz="530" dirty="0">
                <a:latin typeface="Arial Narrow" panose="020B0606020202030204" pitchFamily="34" charset="0"/>
              </a:rPr>
              <a:t> </a:t>
            </a:r>
            <a:r>
              <a:rPr lang="en-AU" sz="530" dirty="0" err="1">
                <a:latin typeface="Arial Narrow" panose="020B0606020202030204" pitchFamily="34" charset="0"/>
              </a:rPr>
              <a:t>Kleypas</a:t>
            </a:r>
            <a:r>
              <a:rPr lang="en-AU" sz="530" dirty="0">
                <a:latin typeface="Arial Narrow" panose="020B0606020202030204" pitchFamily="34" charset="0"/>
              </a:rPr>
              <a:t>, J.A., </a:t>
            </a:r>
            <a:r>
              <a:rPr lang="en-AU" sz="530" dirty="0" err="1">
                <a:latin typeface="Arial Narrow" panose="020B0606020202030204" pitchFamily="34" charset="0"/>
              </a:rPr>
              <a:t>Buddemeier</a:t>
            </a:r>
            <a:r>
              <a:rPr lang="en-AU" sz="530" dirty="0">
                <a:latin typeface="Arial Narrow" panose="020B0606020202030204" pitchFamily="34" charset="0"/>
              </a:rPr>
              <a:t>, R.W., Archer, D., </a:t>
            </a:r>
            <a:r>
              <a:rPr lang="en-AU" sz="530" dirty="0" err="1">
                <a:latin typeface="Arial Narrow" panose="020B0606020202030204" pitchFamily="34" charset="0"/>
              </a:rPr>
              <a:t>Guttuso</a:t>
            </a:r>
            <a:r>
              <a:rPr lang="en-AU" sz="530" dirty="0">
                <a:latin typeface="Arial Narrow" panose="020B0606020202030204" pitchFamily="34" charset="0"/>
              </a:rPr>
              <a:t>, J., Langdon, C. and Opdyke, B.N. (1999). Geochemical Consequences of Increased Atmospheric Carbon Dioxide on Coral Reefs. </a:t>
            </a:r>
            <a:r>
              <a:rPr lang="en-AU" sz="530" i="1" dirty="0">
                <a:latin typeface="Arial Narrow" panose="020B0606020202030204" pitchFamily="34" charset="0"/>
              </a:rPr>
              <a:t>Science 284 (5411), 118-120. DOI: 10.1126/science.284.5411.118</a:t>
            </a:r>
            <a:br>
              <a:rPr lang="en-AU" sz="530" i="1" dirty="0">
                <a:latin typeface="Arial Narrow" panose="020B0606020202030204" pitchFamily="34" charset="0"/>
              </a:rPr>
            </a:br>
            <a:r>
              <a:rPr lang="en-AU" sz="530" baseline="30000" dirty="0">
                <a:latin typeface="Arial Narrow" panose="020B0606020202030204" pitchFamily="34" charset="0"/>
              </a:rPr>
              <a:t>[4] </a:t>
            </a:r>
            <a:r>
              <a:rPr lang="en-AU" sz="530" dirty="0">
                <a:latin typeface="Arial Narrow" panose="020B0606020202030204" pitchFamily="34" charset="0"/>
              </a:rPr>
              <a:t>Orr, J.C., Fabry, V.J., </a:t>
            </a:r>
            <a:r>
              <a:rPr lang="en-AU" sz="530" dirty="0" err="1">
                <a:latin typeface="Arial Narrow" panose="020B0606020202030204" pitchFamily="34" charset="0"/>
              </a:rPr>
              <a:t>Aumont</a:t>
            </a:r>
            <a:r>
              <a:rPr lang="en-AU" sz="530" dirty="0">
                <a:latin typeface="Arial Narrow" panose="020B0606020202030204" pitchFamily="34" charset="0"/>
              </a:rPr>
              <a:t>, O., Bopp, L., </a:t>
            </a:r>
            <a:r>
              <a:rPr lang="en-AU" sz="530" dirty="0" err="1">
                <a:latin typeface="Arial Narrow" panose="020B0606020202030204" pitchFamily="34" charset="0"/>
              </a:rPr>
              <a:t>Doney</a:t>
            </a:r>
            <a:r>
              <a:rPr lang="en-AU" sz="530" dirty="0">
                <a:latin typeface="Arial Narrow" panose="020B0606020202030204" pitchFamily="34" charset="0"/>
              </a:rPr>
              <a:t>, S.C., Feely, R.A., </a:t>
            </a:r>
            <a:r>
              <a:rPr lang="en-AU" sz="530" dirty="0" err="1">
                <a:latin typeface="Arial Narrow" panose="020B0606020202030204" pitchFamily="34" charset="0"/>
              </a:rPr>
              <a:t>Gnanadesikan</a:t>
            </a:r>
            <a:r>
              <a:rPr lang="en-AU" sz="530" dirty="0">
                <a:latin typeface="Arial Narrow" panose="020B0606020202030204" pitchFamily="34" charset="0"/>
              </a:rPr>
              <a:t>, A., Gruber, N., Ishida, A., </a:t>
            </a:r>
            <a:r>
              <a:rPr lang="en-AU" sz="530" dirty="0" err="1">
                <a:latin typeface="Arial Narrow" panose="020B0606020202030204" pitchFamily="34" charset="0"/>
              </a:rPr>
              <a:t>Foos</a:t>
            </a:r>
            <a:r>
              <a:rPr lang="en-AU" sz="530" dirty="0">
                <a:latin typeface="Arial Narrow" panose="020B0606020202030204" pitchFamily="34" charset="0"/>
              </a:rPr>
              <a:t>, F., Key, R.M., Lindsay, K., Maier-Reimer, E., </a:t>
            </a:r>
            <a:r>
              <a:rPr lang="en-AU" sz="530" dirty="0" err="1">
                <a:latin typeface="Arial Narrow" panose="020B0606020202030204" pitchFamily="34" charset="0"/>
              </a:rPr>
              <a:t>Matear</a:t>
            </a:r>
            <a:r>
              <a:rPr lang="en-AU" sz="530" dirty="0">
                <a:latin typeface="Arial Narrow" panose="020B0606020202030204" pitchFamily="34" charset="0"/>
              </a:rPr>
              <a:t>, R., </a:t>
            </a:r>
            <a:r>
              <a:rPr lang="en-AU" sz="530" dirty="0" err="1">
                <a:latin typeface="Arial Narrow" panose="020B0606020202030204" pitchFamily="34" charset="0"/>
              </a:rPr>
              <a:t>Monfray</a:t>
            </a:r>
            <a:r>
              <a:rPr lang="en-AU" sz="530" dirty="0">
                <a:latin typeface="Arial Narrow" panose="020B0606020202030204" pitchFamily="34" charset="0"/>
              </a:rPr>
              <a:t>, P., </a:t>
            </a:r>
            <a:r>
              <a:rPr lang="en-AU" sz="530" dirty="0" err="1">
                <a:latin typeface="Arial Narrow" panose="020B0606020202030204" pitchFamily="34" charset="0"/>
              </a:rPr>
              <a:t>Mouchet</a:t>
            </a:r>
            <a:r>
              <a:rPr lang="en-AU" sz="530" dirty="0">
                <a:latin typeface="Arial Narrow" panose="020B0606020202030204" pitchFamily="34" charset="0"/>
              </a:rPr>
              <a:t>, A., Najjar, R.G., Plattner, G.K., Rodgers, K.B., Sabine, C.L., Sarmiento, J.L., </a:t>
            </a:r>
            <a:r>
              <a:rPr lang="en-AU" sz="530" dirty="0" err="1">
                <a:latin typeface="Arial Narrow" panose="020B0606020202030204" pitchFamily="34" charset="0"/>
              </a:rPr>
              <a:t>Schlitzer</a:t>
            </a:r>
            <a:r>
              <a:rPr lang="en-AU" sz="530" dirty="0">
                <a:latin typeface="Arial Narrow" panose="020B0606020202030204" pitchFamily="34" charset="0"/>
              </a:rPr>
              <a:t>, R., Slater, R.D., </a:t>
            </a:r>
            <a:r>
              <a:rPr lang="en-AU" sz="530" dirty="0" err="1">
                <a:latin typeface="Arial Narrow" panose="020B0606020202030204" pitchFamily="34" charset="0"/>
              </a:rPr>
              <a:t>Totterdell</a:t>
            </a:r>
            <a:r>
              <a:rPr lang="en-AU" sz="530" dirty="0">
                <a:latin typeface="Arial Narrow" panose="020B0606020202030204" pitchFamily="34" charset="0"/>
              </a:rPr>
              <a:t>, I.J., </a:t>
            </a:r>
            <a:r>
              <a:rPr lang="en-AU" sz="530" dirty="0" err="1">
                <a:latin typeface="Arial Narrow" panose="020B0606020202030204" pitchFamily="34" charset="0"/>
              </a:rPr>
              <a:t>Weirig</a:t>
            </a:r>
            <a:r>
              <a:rPr lang="en-AU" sz="530" dirty="0">
                <a:latin typeface="Arial Narrow" panose="020B0606020202030204" pitchFamily="34" charset="0"/>
              </a:rPr>
              <a:t>, M.F., Yamanaka, Y. and </a:t>
            </a:r>
            <a:r>
              <a:rPr lang="en-AU" sz="530" dirty="0" err="1">
                <a:latin typeface="Arial Narrow" panose="020B0606020202030204" pitchFamily="34" charset="0"/>
              </a:rPr>
              <a:t>Yool</a:t>
            </a:r>
            <a:r>
              <a:rPr lang="en-AU" sz="530" dirty="0">
                <a:latin typeface="Arial Narrow" panose="020B0606020202030204" pitchFamily="34" charset="0"/>
              </a:rPr>
              <a:t>, A.</a:t>
            </a:r>
            <a:r>
              <a:rPr lang="en-AU" sz="530" i="1" dirty="0">
                <a:latin typeface="Arial Narrow" panose="020B0606020202030204" pitchFamily="34" charset="0"/>
              </a:rPr>
              <a:t> </a:t>
            </a:r>
            <a:r>
              <a:rPr lang="en-AU" sz="530" dirty="0">
                <a:latin typeface="Arial Narrow" panose="020B0606020202030204" pitchFamily="34" charset="0"/>
              </a:rPr>
              <a:t>(2005). Anthropogenic ocean acidification over the twenty-first century and its impact on calcifying organisms. </a:t>
            </a:r>
            <a:r>
              <a:rPr lang="en-AU" sz="530" i="1" dirty="0">
                <a:latin typeface="Arial Narrow" panose="020B0606020202030204" pitchFamily="34" charset="0"/>
              </a:rPr>
              <a:t>Nature Articles. Vol. 437:29. DOI: 10.1038/nature04095</a:t>
            </a:r>
          </a:p>
          <a:p>
            <a:r>
              <a:rPr lang="en-AU" sz="530" baseline="30000" dirty="0">
                <a:latin typeface="Arial Narrow" panose="020B0606020202030204" pitchFamily="34" charset="0"/>
              </a:rPr>
              <a:t>[5] </a:t>
            </a:r>
            <a:r>
              <a:rPr lang="en-US" sz="530" dirty="0">
                <a:latin typeface="Arial Narrow" panose="020B0606020202030204" pitchFamily="34" charset="0"/>
              </a:rPr>
              <a:t>On June 15, 2004, the Moderate Resolution Imaging Spectroradiometer (MODIS) on NASA’s Aqua satellite captured this image of a bloom off the coast of Brittany, France. The bloom had been developing for a few days before this image was taken. Image </a:t>
            </a:r>
            <a:r>
              <a:rPr lang="fr-FR" sz="530" dirty="0" err="1">
                <a:latin typeface="Arial Narrow" panose="020B0606020202030204" pitchFamily="34" charset="0"/>
              </a:rPr>
              <a:t>Credit</a:t>
            </a:r>
            <a:r>
              <a:rPr lang="fr-FR" sz="530" dirty="0">
                <a:latin typeface="Arial Narrow" panose="020B0606020202030204" pitchFamily="34" charset="0"/>
              </a:rPr>
              <a:t>: Jacques </a:t>
            </a:r>
            <a:r>
              <a:rPr lang="fr-FR" sz="530" dirty="0" err="1">
                <a:latin typeface="Arial Narrow" panose="020B0606020202030204" pitchFamily="34" charset="0"/>
              </a:rPr>
              <a:t>Descloitres</a:t>
            </a:r>
            <a:r>
              <a:rPr lang="fr-FR" sz="530" dirty="0">
                <a:latin typeface="Arial Narrow" panose="020B0606020202030204" pitchFamily="34" charset="0"/>
              </a:rPr>
              <a:t>, MODIS Rapid </a:t>
            </a:r>
            <a:r>
              <a:rPr lang="fr-FR" sz="530" dirty="0" err="1">
                <a:latin typeface="Arial Narrow" panose="020B0606020202030204" pitchFamily="34" charset="0"/>
              </a:rPr>
              <a:t>Response</a:t>
            </a:r>
            <a:r>
              <a:rPr lang="fr-FR" sz="530" dirty="0">
                <a:latin typeface="Arial Narrow" panose="020B0606020202030204" pitchFamily="34" charset="0"/>
              </a:rPr>
              <a:t> Team, NASA/GSFC. </a:t>
            </a:r>
            <a:r>
              <a:rPr lang="fr-FR" sz="530" dirty="0" err="1">
                <a:latin typeface="Arial Narrow" panose="020B0606020202030204" pitchFamily="34" charset="0"/>
              </a:rPr>
              <a:t>Accessed</a:t>
            </a:r>
            <a:r>
              <a:rPr lang="fr-FR" sz="530" dirty="0">
                <a:latin typeface="Arial Narrow" panose="020B0606020202030204" pitchFamily="34" charset="0"/>
              </a:rPr>
              <a:t> 03.07.2019 </a:t>
            </a:r>
            <a:r>
              <a:rPr lang="fr-FR" sz="530" dirty="0" err="1">
                <a:latin typeface="Arial Narrow" panose="020B0606020202030204" pitchFamily="34" charset="0"/>
              </a:rPr>
              <a:t>from</a:t>
            </a:r>
            <a:r>
              <a:rPr lang="fr-FR" sz="530" dirty="0">
                <a:latin typeface="Arial Narrow" panose="020B0606020202030204" pitchFamily="34" charset="0"/>
              </a:rPr>
              <a:t>: https://visibleearth.nasa.gov/view.php?id=71344</a:t>
            </a:r>
            <a:endParaRPr lang="en-AU" sz="530" dirty="0">
              <a:latin typeface="Arial Narrow" panose="020B0606020202030204" pitchFamily="34" charset="0"/>
            </a:endParaRPr>
          </a:p>
        </p:txBody>
      </p:sp>
      <p:sp>
        <p:nvSpPr>
          <p:cNvPr id="18" name="Rectangle 17">
            <a:extLst>
              <a:ext uri="{FF2B5EF4-FFF2-40B4-BE49-F238E27FC236}">
                <a16:creationId xmlns:a16="http://schemas.microsoft.com/office/drawing/2014/main" id="{51644EEC-94B9-42BC-B0DE-B99743CFF3E8}"/>
              </a:ext>
            </a:extLst>
          </p:cNvPr>
          <p:cNvSpPr/>
          <p:nvPr/>
        </p:nvSpPr>
        <p:spPr>
          <a:xfrm>
            <a:off x="518271" y="5041613"/>
            <a:ext cx="5860391" cy="269809"/>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anose="020B0606020202030204" pitchFamily="34" charset="0"/>
              </a:rPr>
              <a:t>Activity: Revise the information on page 19  </a:t>
            </a:r>
          </a:p>
        </p:txBody>
      </p:sp>
      <p:pic>
        <p:nvPicPr>
          <p:cNvPr id="4" name="Picture 3">
            <a:extLst>
              <a:ext uri="{FF2B5EF4-FFF2-40B4-BE49-F238E27FC236}">
                <a16:creationId xmlns:a16="http://schemas.microsoft.com/office/drawing/2014/main" id="{47A240FA-0D96-475F-B180-2DA373934176}"/>
              </a:ext>
            </a:extLst>
          </p:cNvPr>
          <p:cNvPicPr>
            <a:picLocks noChangeAspect="1"/>
          </p:cNvPicPr>
          <p:nvPr/>
        </p:nvPicPr>
        <p:blipFill rotWithShape="1">
          <a:blip r:embed="rId3"/>
          <a:srcRect t="3158"/>
          <a:stretch/>
        </p:blipFill>
        <p:spPr>
          <a:xfrm>
            <a:off x="496594" y="1863535"/>
            <a:ext cx="2392613" cy="2961541"/>
          </a:xfrm>
          <a:prstGeom prst="rect">
            <a:avLst/>
          </a:prstGeom>
        </p:spPr>
      </p:pic>
      <p:sp>
        <p:nvSpPr>
          <p:cNvPr id="6" name="TextBox 5">
            <a:extLst>
              <a:ext uri="{FF2B5EF4-FFF2-40B4-BE49-F238E27FC236}">
                <a16:creationId xmlns:a16="http://schemas.microsoft.com/office/drawing/2014/main" id="{5FD5BC3C-86D5-4D91-8268-F31F13CC1C5B}"/>
              </a:ext>
            </a:extLst>
          </p:cNvPr>
          <p:cNvSpPr txBox="1"/>
          <p:nvPr/>
        </p:nvSpPr>
        <p:spPr>
          <a:xfrm>
            <a:off x="429350" y="4809220"/>
            <a:ext cx="2749707" cy="215444"/>
          </a:xfrm>
          <a:prstGeom prst="rect">
            <a:avLst/>
          </a:prstGeom>
          <a:noFill/>
        </p:spPr>
        <p:txBody>
          <a:bodyPr wrap="square" rtlCol="0">
            <a:spAutoFit/>
          </a:bodyPr>
          <a:lstStyle/>
          <a:p>
            <a:r>
              <a:rPr lang="en-AU" sz="800" b="1" dirty="0">
                <a:latin typeface="Arial Narrow" panose="020B0606020202030204" pitchFamily="34" charset="0"/>
              </a:rPr>
              <a:t>Fig. 1: Scanning electron micrographs of coccolithophores</a:t>
            </a:r>
            <a:r>
              <a:rPr lang="en-AU" sz="800" b="1" baseline="30000" dirty="0">
                <a:latin typeface="Arial Narrow" panose="020B0606020202030204" pitchFamily="34" charset="0"/>
              </a:rPr>
              <a:t>[2]</a:t>
            </a:r>
            <a:r>
              <a:rPr lang="en-AU" sz="800" b="1" dirty="0">
                <a:latin typeface="Arial Narrow" panose="020B0606020202030204" pitchFamily="34" charset="0"/>
              </a:rPr>
              <a:t>. </a:t>
            </a:r>
          </a:p>
        </p:txBody>
      </p:sp>
      <p:sp>
        <p:nvSpPr>
          <p:cNvPr id="17" name="TextBox 16">
            <a:extLst>
              <a:ext uri="{FF2B5EF4-FFF2-40B4-BE49-F238E27FC236}">
                <a16:creationId xmlns:a16="http://schemas.microsoft.com/office/drawing/2014/main" id="{23D06FCA-D227-4199-B47F-2A957863B341}"/>
              </a:ext>
            </a:extLst>
          </p:cNvPr>
          <p:cNvSpPr txBox="1"/>
          <p:nvPr/>
        </p:nvSpPr>
        <p:spPr>
          <a:xfrm>
            <a:off x="417010" y="981934"/>
            <a:ext cx="6002638" cy="892552"/>
          </a:xfrm>
          <a:prstGeom prst="rect">
            <a:avLst/>
          </a:prstGeom>
          <a:noFill/>
        </p:spPr>
        <p:txBody>
          <a:bodyPr wrap="square" rtlCol="0">
            <a:spAutoFit/>
          </a:bodyPr>
          <a:lstStyle/>
          <a:p>
            <a:r>
              <a:rPr lang="en-AU" sz="1600" b="1" dirty="0">
                <a:latin typeface="Arial Narrow" panose="020B0606020202030204" pitchFamily="34" charset="0"/>
              </a:rPr>
              <a:t>Tiny but tough</a:t>
            </a:r>
          </a:p>
          <a:p>
            <a:r>
              <a:rPr lang="en-AU" sz="1200" dirty="0">
                <a:latin typeface="Arial Narrow" panose="020B0606020202030204" pitchFamily="34" charset="0"/>
              </a:rPr>
              <a:t>Coccolithophores are single-celled </a:t>
            </a:r>
            <a:r>
              <a:rPr lang="en-AU" sz="1200" b="1" dirty="0">
                <a:latin typeface="Arial Narrow" panose="020B0606020202030204" pitchFamily="34" charset="0"/>
              </a:rPr>
              <a:t>phyto</a:t>
            </a:r>
            <a:r>
              <a:rPr lang="en-AU" sz="1200" dirty="0">
                <a:latin typeface="Arial Narrow" panose="020B0606020202030204" pitchFamily="34" charset="0"/>
              </a:rPr>
              <a:t>plankton. They carry out photosynthesis and make armoured</a:t>
            </a:r>
            <a:br>
              <a:rPr lang="en-AU" sz="1200" dirty="0">
                <a:latin typeface="Arial Narrow" panose="020B0606020202030204" pitchFamily="34" charset="0"/>
              </a:rPr>
            </a:br>
            <a:r>
              <a:rPr lang="en-AU" sz="1200" dirty="0">
                <a:latin typeface="Arial Narrow" panose="020B0606020202030204" pitchFamily="34" charset="0"/>
              </a:rPr>
              <a:t>plates (coccoliths) out of CaCO</a:t>
            </a:r>
            <a:r>
              <a:rPr lang="en-AU" sz="1000" dirty="0">
                <a:latin typeface="Arial Narrow" panose="020B0606020202030204" pitchFamily="34" charset="0"/>
              </a:rPr>
              <a:t>3</a:t>
            </a:r>
            <a:r>
              <a:rPr lang="en-AU" sz="1200" baseline="30000" dirty="0">
                <a:latin typeface="Arial Narrow" panose="020B0606020202030204" pitchFamily="34" charset="0"/>
              </a:rPr>
              <a:t>[1]</a:t>
            </a:r>
            <a:r>
              <a:rPr lang="en-AU" sz="1200" dirty="0">
                <a:latin typeface="Arial Narrow" panose="020B0606020202030204" pitchFamily="34" charset="0"/>
              </a:rPr>
              <a:t>. They might be small, but coccolithophores are the most productive pelagic </a:t>
            </a:r>
            <a:r>
              <a:rPr lang="en-AU" sz="1200" dirty="0" err="1">
                <a:latin typeface="Arial Narrow" panose="020B0606020202030204" pitchFamily="34" charset="0"/>
              </a:rPr>
              <a:t>calcifiers</a:t>
            </a:r>
            <a:r>
              <a:rPr lang="en-AU" sz="1200" dirty="0">
                <a:latin typeface="Arial Narrow" panose="020B0606020202030204" pitchFamily="34" charset="0"/>
              </a:rPr>
              <a:t> on the planet (alongside </a:t>
            </a:r>
            <a:r>
              <a:rPr lang="en-AU" sz="1200" dirty="0" err="1">
                <a:latin typeface="Arial Narrow" panose="020B0606020202030204" pitchFamily="34" charset="0"/>
              </a:rPr>
              <a:t>forams</a:t>
            </a:r>
            <a:r>
              <a:rPr lang="en-AU" sz="1200" dirty="0">
                <a:latin typeface="Arial Narrow" panose="020B0606020202030204" pitchFamily="34" charset="0"/>
              </a:rPr>
              <a:t>)</a:t>
            </a:r>
            <a:r>
              <a:rPr lang="en-AU" sz="1200" baseline="30000" dirty="0">
                <a:latin typeface="Arial Narrow" panose="020B0606020202030204" pitchFamily="34" charset="0"/>
              </a:rPr>
              <a:t>[2]</a:t>
            </a:r>
            <a:r>
              <a:rPr lang="en-AU" sz="1200" dirty="0">
                <a:latin typeface="Arial Narrow" panose="020B0606020202030204" pitchFamily="34" charset="0"/>
              </a:rPr>
              <a:t>. Coccolithophore blooms can be seen from space! </a:t>
            </a:r>
          </a:p>
        </p:txBody>
      </p:sp>
      <p:pic>
        <p:nvPicPr>
          <p:cNvPr id="1026" name="Picture 2" descr="cocco bloom">
            <a:extLst>
              <a:ext uri="{FF2B5EF4-FFF2-40B4-BE49-F238E27FC236}">
                <a16:creationId xmlns:a16="http://schemas.microsoft.com/office/drawing/2014/main" id="{8A3BFA40-6A41-4B8E-A7D7-E7D7F4EBB34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23272" t="7591" r="16989" b="27482"/>
          <a:stretch/>
        </p:blipFill>
        <p:spPr bwMode="auto">
          <a:xfrm>
            <a:off x="3002419" y="1864077"/>
            <a:ext cx="3379587" cy="29604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E47D1B0-C3B5-4B2C-9971-FF056BF3F5D8}"/>
              </a:ext>
            </a:extLst>
          </p:cNvPr>
          <p:cNvSpPr txBox="1"/>
          <p:nvPr/>
        </p:nvSpPr>
        <p:spPr>
          <a:xfrm>
            <a:off x="2894233" y="4802447"/>
            <a:ext cx="3393894" cy="215444"/>
          </a:xfrm>
          <a:prstGeom prst="rect">
            <a:avLst/>
          </a:prstGeom>
          <a:noFill/>
        </p:spPr>
        <p:txBody>
          <a:bodyPr wrap="square" rtlCol="0">
            <a:spAutoFit/>
          </a:bodyPr>
          <a:lstStyle/>
          <a:p>
            <a:r>
              <a:rPr lang="en-AU" sz="800" b="1" dirty="0">
                <a:latin typeface="Arial Narrow" panose="020B0606020202030204" pitchFamily="34" charset="0"/>
              </a:rPr>
              <a:t>Fig. 2: A chalky, white coccolithophore bloom visible from space</a:t>
            </a:r>
            <a:r>
              <a:rPr lang="en-AU" sz="800" b="1" baseline="30000" dirty="0">
                <a:latin typeface="Arial Narrow" panose="020B0606020202030204" pitchFamily="34" charset="0"/>
              </a:rPr>
              <a:t>[5]</a:t>
            </a:r>
            <a:r>
              <a:rPr lang="en-AU" sz="800" b="1" dirty="0">
                <a:latin typeface="Arial Narrow" panose="020B0606020202030204" pitchFamily="34" charset="0"/>
              </a:rPr>
              <a:t>. </a:t>
            </a:r>
            <a:endParaRPr lang="en-AU" sz="700" b="1" dirty="0">
              <a:latin typeface="Arial Narrow" panose="020B0606020202030204" pitchFamily="34" charset="0"/>
            </a:endParaRPr>
          </a:p>
        </p:txBody>
      </p:sp>
      <p:sp>
        <p:nvSpPr>
          <p:cNvPr id="7" name="TextBox 6">
            <a:extLst>
              <a:ext uri="{FF2B5EF4-FFF2-40B4-BE49-F238E27FC236}">
                <a16:creationId xmlns:a16="http://schemas.microsoft.com/office/drawing/2014/main" id="{7F3DF8A6-41BC-48B3-8521-86D0EE770468}"/>
              </a:ext>
            </a:extLst>
          </p:cNvPr>
          <p:cNvSpPr txBox="1"/>
          <p:nvPr/>
        </p:nvSpPr>
        <p:spPr>
          <a:xfrm>
            <a:off x="1955914" y="4340352"/>
            <a:ext cx="360040"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5µm</a:t>
            </a:r>
          </a:p>
        </p:txBody>
      </p:sp>
      <p:sp>
        <p:nvSpPr>
          <p:cNvPr id="23" name="TextBox 22">
            <a:extLst>
              <a:ext uri="{FF2B5EF4-FFF2-40B4-BE49-F238E27FC236}">
                <a16:creationId xmlns:a16="http://schemas.microsoft.com/office/drawing/2014/main" id="{158E4A75-AC91-474D-BC47-494619897DDC}"/>
              </a:ext>
            </a:extLst>
          </p:cNvPr>
          <p:cNvSpPr txBox="1"/>
          <p:nvPr/>
        </p:nvSpPr>
        <p:spPr>
          <a:xfrm>
            <a:off x="422553" y="5336513"/>
            <a:ext cx="6234733" cy="1200329"/>
          </a:xfrm>
          <a:prstGeom prst="rect">
            <a:avLst/>
          </a:prstGeom>
          <a:noFill/>
        </p:spPr>
        <p:txBody>
          <a:bodyPr wrap="square" rtlCol="0">
            <a:spAutoFit/>
          </a:bodyPr>
          <a:lstStyle/>
          <a:p>
            <a:r>
              <a:rPr lang="en-AU" sz="1200" dirty="0">
                <a:latin typeface="Arial Narrow" panose="020B0606020202030204" pitchFamily="34" charset="0"/>
              </a:rPr>
              <a:t>Coccolithophores are made of the</a:t>
            </a:r>
            <a:r>
              <a:rPr lang="en-AU" sz="1200" i="1" dirty="0">
                <a:latin typeface="Arial Narrow" panose="020B0606020202030204" pitchFamily="34" charset="0"/>
              </a:rPr>
              <a:t> calcite </a:t>
            </a:r>
            <a:r>
              <a:rPr lang="en-AU" sz="1200" dirty="0">
                <a:latin typeface="Arial Narrow" panose="020B0606020202030204" pitchFamily="34" charset="0"/>
              </a:rPr>
              <a:t>polymorph of calcium carbonate (</a:t>
            </a:r>
            <a:r>
              <a:rPr lang="en-AU" sz="1200" i="1" dirty="0">
                <a:latin typeface="Arial Narrow" panose="020B0606020202030204" pitchFamily="34" charset="0"/>
              </a:rPr>
              <a:t>not</a:t>
            </a:r>
            <a:r>
              <a:rPr lang="en-AU" sz="1200" dirty="0">
                <a:latin typeface="Arial Narrow" panose="020B0606020202030204" pitchFamily="34" charset="0"/>
              </a:rPr>
              <a:t> the aragonite version). Coccolithophores need lots of dissolved calcium and carbonate ions to make their CaCO</a:t>
            </a:r>
            <a:r>
              <a:rPr lang="en-AU" sz="1000" dirty="0">
                <a:latin typeface="Arial Narrow" panose="020B0606020202030204" pitchFamily="34" charset="0"/>
              </a:rPr>
              <a:t>3 </a:t>
            </a:r>
            <a:r>
              <a:rPr lang="en-AU" sz="1200" dirty="0">
                <a:latin typeface="Arial Narrow" panose="020B0606020202030204" pitchFamily="34" charset="0"/>
              </a:rPr>
              <a:t>skeletons. </a:t>
            </a:r>
          </a:p>
          <a:p>
            <a:r>
              <a:rPr lang="en-AU" sz="1200" dirty="0">
                <a:latin typeface="Arial Narrow" panose="020B0606020202030204" pitchFamily="34" charset="0"/>
              </a:rPr>
              <a:t>Not enough results in reduced calcification rates (i.e. they can’t make their bodies as fast or as strong). Notably, organisms made of calcite might cope with ocean acidification a little better than organisms made </a:t>
            </a:r>
            <a:br>
              <a:rPr lang="en-AU" sz="1200" dirty="0">
                <a:latin typeface="Arial Narrow" panose="020B0606020202030204" pitchFamily="34" charset="0"/>
              </a:rPr>
            </a:br>
            <a:r>
              <a:rPr lang="en-AU" sz="1200" dirty="0">
                <a:latin typeface="Arial Narrow" panose="020B0606020202030204" pitchFamily="34" charset="0"/>
              </a:rPr>
              <a:t>of aragonite (although that is still up for debate) because </a:t>
            </a:r>
            <a:r>
              <a:rPr lang="el-GR" sz="1200" dirty="0">
                <a:latin typeface="Arial Narrow" panose="020B0606020202030204" pitchFamily="34" charset="0"/>
              </a:rPr>
              <a:t>Ω</a:t>
            </a:r>
            <a:r>
              <a:rPr lang="en-AU" sz="1100" dirty="0">
                <a:latin typeface="Arial Narrow" panose="020B0606020202030204" pitchFamily="34" charset="0"/>
              </a:rPr>
              <a:t>calcite</a:t>
            </a:r>
            <a:r>
              <a:rPr lang="en-AU" sz="1200" dirty="0">
                <a:latin typeface="Arial Narrow" panose="020B0606020202030204" pitchFamily="34" charset="0"/>
              </a:rPr>
              <a:t> is higher than </a:t>
            </a:r>
            <a:r>
              <a:rPr lang="el-GR" sz="1200" dirty="0">
                <a:latin typeface="Arial Narrow" panose="020B0606020202030204" pitchFamily="34" charset="0"/>
              </a:rPr>
              <a:t>Ω</a:t>
            </a:r>
            <a:r>
              <a:rPr lang="en-AU" sz="1100" dirty="0">
                <a:latin typeface="Arial Narrow" panose="020B0606020202030204" pitchFamily="34" charset="0"/>
              </a:rPr>
              <a:t>aragonite </a:t>
            </a:r>
            <a:r>
              <a:rPr lang="en-AU" sz="1200" dirty="0">
                <a:latin typeface="Arial Narrow" panose="020B0606020202030204" pitchFamily="34" charset="0"/>
              </a:rPr>
              <a:t>(different </a:t>
            </a:r>
            <a:r>
              <a:rPr lang="en-AU" sz="1200" dirty="0" err="1">
                <a:latin typeface="Arial Narrow" panose="020B0606020202030204" pitchFamily="34" charset="0"/>
              </a:rPr>
              <a:t>Ksp</a:t>
            </a:r>
            <a:r>
              <a:rPr lang="en-AU" sz="1200" dirty="0">
                <a:latin typeface="Arial Narrow" panose="020B0606020202030204" pitchFamily="34" charset="0"/>
              </a:rPr>
              <a:t>). E.g. in locations where </a:t>
            </a:r>
            <a:r>
              <a:rPr lang="el-GR" sz="1200" dirty="0">
                <a:latin typeface="Arial Narrow" panose="020B0606020202030204" pitchFamily="34" charset="0"/>
              </a:rPr>
              <a:t>Ω</a:t>
            </a:r>
            <a:r>
              <a:rPr lang="en-AU" sz="1100" dirty="0">
                <a:latin typeface="Arial Narrow" panose="020B0606020202030204" pitchFamily="34" charset="0"/>
              </a:rPr>
              <a:t>aragonite</a:t>
            </a:r>
            <a:r>
              <a:rPr lang="en-AU" sz="1200" dirty="0">
                <a:latin typeface="Arial Narrow" panose="020B0606020202030204" pitchFamily="34" charset="0"/>
              </a:rPr>
              <a:t> is 3-4, </a:t>
            </a:r>
            <a:r>
              <a:rPr lang="el-GR" sz="1200" dirty="0">
                <a:latin typeface="Arial Narrow" panose="020B0606020202030204" pitchFamily="34" charset="0"/>
              </a:rPr>
              <a:t>Ω</a:t>
            </a:r>
            <a:r>
              <a:rPr lang="en-AU" sz="1100" dirty="0">
                <a:latin typeface="Arial Narrow" panose="020B0606020202030204" pitchFamily="34" charset="0"/>
              </a:rPr>
              <a:t>calcite</a:t>
            </a:r>
            <a:r>
              <a:rPr lang="en-AU" sz="1200" dirty="0">
                <a:latin typeface="Arial Narrow" panose="020B0606020202030204" pitchFamily="34" charset="0"/>
              </a:rPr>
              <a:t> is 5-6. Thus, </a:t>
            </a:r>
            <a:r>
              <a:rPr lang="en-US" sz="1200" dirty="0">
                <a:latin typeface="Arial Narrow" panose="020B0606020202030204" pitchFamily="34" charset="0"/>
              </a:rPr>
              <a:t>aragonite is more soluble than calcite</a:t>
            </a:r>
            <a:r>
              <a:rPr lang="en-US" sz="1200" baseline="30000" dirty="0">
                <a:latin typeface="Arial Narrow" panose="020B0606020202030204" pitchFamily="34" charset="0"/>
              </a:rPr>
              <a:t>[3][4]</a:t>
            </a:r>
            <a:r>
              <a:rPr lang="en-US" sz="1200" dirty="0">
                <a:latin typeface="Arial Narrow" panose="020B0606020202030204" pitchFamily="34" charset="0"/>
              </a:rPr>
              <a:t>. </a:t>
            </a:r>
            <a:endParaRPr lang="en-AU" sz="1200" baseline="30000" dirty="0">
              <a:solidFill>
                <a:srgbClr val="FF0000"/>
              </a:solidFill>
              <a:latin typeface="Arial Narrow" panose="020B0606020202030204" pitchFamily="34" charset="0"/>
            </a:endParaRPr>
          </a:p>
        </p:txBody>
      </p:sp>
      <p:sp>
        <p:nvSpPr>
          <p:cNvPr id="33" name="Rectangle 32">
            <a:extLst>
              <a:ext uri="{FF2B5EF4-FFF2-40B4-BE49-F238E27FC236}">
                <a16:creationId xmlns:a16="http://schemas.microsoft.com/office/drawing/2014/main" id="{D8D5ED97-0869-4FF2-BE80-2469FEAD1C49}"/>
              </a:ext>
            </a:extLst>
          </p:cNvPr>
          <p:cNvSpPr/>
          <p:nvPr/>
        </p:nvSpPr>
        <p:spPr>
          <a:xfrm>
            <a:off x="511634" y="6561934"/>
            <a:ext cx="5854451" cy="136200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Complete the table below. Discuss how each will be affected by ocean acidification.</a:t>
            </a:r>
          </a:p>
        </p:txBody>
      </p:sp>
      <p:graphicFrame>
        <p:nvGraphicFramePr>
          <p:cNvPr id="2" name="Table 1">
            <a:extLst>
              <a:ext uri="{FF2B5EF4-FFF2-40B4-BE49-F238E27FC236}">
                <a16:creationId xmlns:a16="http://schemas.microsoft.com/office/drawing/2014/main" id="{DF5F7CE5-CE74-4214-9EF2-C305FDFF5C03}"/>
              </a:ext>
            </a:extLst>
          </p:cNvPr>
          <p:cNvGraphicFramePr>
            <a:graphicFrameLocks noGrp="1"/>
          </p:cNvGraphicFramePr>
          <p:nvPr>
            <p:extLst>
              <p:ext uri="{D42A27DB-BD31-4B8C-83A1-F6EECF244321}">
                <p14:modId xmlns:p14="http://schemas.microsoft.com/office/powerpoint/2010/main" val="3501828756"/>
              </p:ext>
            </p:extLst>
          </p:nvPr>
        </p:nvGraphicFramePr>
        <p:xfrm>
          <a:off x="581802" y="6808564"/>
          <a:ext cx="5706325" cy="1056560"/>
        </p:xfrm>
        <a:graphic>
          <a:graphicData uri="http://schemas.openxmlformats.org/drawingml/2006/table">
            <a:tbl>
              <a:tblPr firstRow="1" bandRow="1">
                <a:tableStyleId>{5940675A-B579-460E-94D1-54222C63F5DA}</a:tableStyleId>
              </a:tblPr>
              <a:tblGrid>
                <a:gridCol w="2910360">
                  <a:extLst>
                    <a:ext uri="{9D8B030D-6E8A-4147-A177-3AD203B41FA5}">
                      <a16:colId xmlns:a16="http://schemas.microsoft.com/office/drawing/2014/main" val="2436294762"/>
                    </a:ext>
                  </a:extLst>
                </a:gridCol>
                <a:gridCol w="2795965">
                  <a:extLst>
                    <a:ext uri="{9D8B030D-6E8A-4147-A177-3AD203B41FA5}">
                      <a16:colId xmlns:a16="http://schemas.microsoft.com/office/drawing/2014/main" val="1689229949"/>
                    </a:ext>
                  </a:extLst>
                </a:gridCol>
              </a:tblGrid>
              <a:tr h="352212">
                <a:tc>
                  <a:txBody>
                    <a:bodyPr/>
                    <a:lstStyle/>
                    <a:p>
                      <a:pPr algn="ctr"/>
                      <a:r>
                        <a:rPr lang="en-AU" sz="1200" b="1" dirty="0">
                          <a:latin typeface="Arial Narrow" panose="020B0606020202030204" pitchFamily="34" charset="0"/>
                        </a:rPr>
                        <a:t>Organisms made of aragonite (CaCO</a:t>
                      </a:r>
                      <a:r>
                        <a:rPr lang="en-AU" sz="1050" b="1" dirty="0">
                          <a:latin typeface="Arial Narrow" panose="020B0606020202030204" pitchFamily="34" charset="0"/>
                        </a:rPr>
                        <a:t>3</a:t>
                      </a:r>
                      <a:r>
                        <a:rPr lang="en-AU" sz="1200" b="1" dirty="0">
                          <a:latin typeface="Arial Narrow" panose="020B0606020202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200" b="1" dirty="0">
                          <a:latin typeface="Arial Narrow" panose="020B0606020202030204" pitchFamily="34" charset="0"/>
                        </a:rPr>
                        <a:t>Organisms made of calcite (CaCO</a:t>
                      </a:r>
                      <a:r>
                        <a:rPr lang="en-AU" sz="1050" b="1" dirty="0">
                          <a:latin typeface="Arial Narrow" panose="020B0606020202030204" pitchFamily="34" charset="0"/>
                        </a:rPr>
                        <a:t>3</a:t>
                      </a:r>
                      <a:r>
                        <a:rPr lang="en-AU" sz="1200" b="1" dirty="0">
                          <a:latin typeface="Arial Narrow" panose="020B0606020202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432333"/>
                  </a:ext>
                </a:extLst>
              </a:tr>
              <a:tr h="352174">
                <a:tc>
                  <a:txBody>
                    <a:bodyPr/>
                    <a:lstStyle/>
                    <a:p>
                      <a:pPr algn="ctr"/>
                      <a:r>
                        <a:rPr lang="en-AU" sz="1000" dirty="0">
                          <a:solidFill>
                            <a:schemeClr val="tx1">
                              <a:lumMod val="50000"/>
                              <a:lumOff val="50000"/>
                            </a:schemeClr>
                          </a:solidFill>
                          <a:latin typeface="Comic Sans MS" panose="030F0702030302020204" pitchFamily="66" charset="0"/>
                        </a:rPr>
                        <a:t>Pteropods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000" dirty="0">
                          <a:solidFill>
                            <a:schemeClr val="tx1">
                              <a:lumMod val="50000"/>
                              <a:lumOff val="50000"/>
                            </a:schemeClr>
                          </a:solidFill>
                          <a:latin typeface="Comic Sans MS" panose="030F0702030302020204" pitchFamily="66" charset="0"/>
                        </a:rPr>
                        <a:t>Foraminifera (</a:t>
                      </a:r>
                      <a:r>
                        <a:rPr lang="en-AU" sz="1000" dirty="0" err="1">
                          <a:solidFill>
                            <a:schemeClr val="tx1">
                              <a:lumMod val="50000"/>
                              <a:lumOff val="50000"/>
                            </a:schemeClr>
                          </a:solidFill>
                          <a:latin typeface="Comic Sans MS" panose="030F0702030302020204" pitchFamily="66" charset="0"/>
                        </a:rPr>
                        <a:t>forams</a:t>
                      </a:r>
                      <a:r>
                        <a:rPr lang="en-AU" sz="1000" dirty="0">
                          <a:solidFill>
                            <a:schemeClr val="tx1">
                              <a:lumMod val="50000"/>
                              <a:lumOff val="50000"/>
                            </a:schemeClr>
                          </a:solidFill>
                          <a:latin typeface="Comic Sans MS" panose="030F0702030302020204" pitchFamily="66"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5895891"/>
                  </a:ext>
                </a:extLst>
              </a:tr>
              <a:tr h="352174">
                <a:tc>
                  <a:txBody>
                    <a:bodyPr/>
                    <a:lstStyle/>
                    <a:p>
                      <a:pPr algn="ctr"/>
                      <a:r>
                        <a:rPr lang="en-AU" sz="1000" dirty="0">
                          <a:solidFill>
                            <a:schemeClr val="tx1">
                              <a:lumMod val="50000"/>
                              <a:lumOff val="50000"/>
                            </a:schemeClr>
                          </a:solidFill>
                          <a:latin typeface="Comic Sans MS" panose="030F0702030302020204" pitchFamily="66" charset="0"/>
                        </a:rPr>
                        <a:t>Coral, </a:t>
                      </a:r>
                      <a:r>
                        <a:rPr lang="en-AU" sz="1000" dirty="0" err="1">
                          <a:solidFill>
                            <a:schemeClr val="tx1">
                              <a:lumMod val="50000"/>
                              <a:lumOff val="50000"/>
                            </a:schemeClr>
                          </a:solidFill>
                          <a:latin typeface="Comic Sans MS" panose="030F0702030302020204" pitchFamily="66" charset="0"/>
                        </a:rPr>
                        <a:t>halimeda</a:t>
                      </a:r>
                      <a:endParaRPr lang="en-AU" sz="1000" dirty="0">
                        <a:solidFill>
                          <a:schemeClr val="tx1">
                            <a:lumMod val="50000"/>
                            <a:lumOff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000" dirty="0">
                        <a:solidFill>
                          <a:schemeClr val="tx1">
                            <a:lumMod val="50000"/>
                            <a:lumOff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4565390"/>
                  </a:ext>
                </a:extLst>
              </a:tr>
            </a:tbl>
          </a:graphicData>
        </a:graphic>
      </p:graphicFrame>
      <p:sp>
        <p:nvSpPr>
          <p:cNvPr id="5" name="Rectangle 4">
            <a:extLst>
              <a:ext uri="{FF2B5EF4-FFF2-40B4-BE49-F238E27FC236}">
                <a16:creationId xmlns:a16="http://schemas.microsoft.com/office/drawing/2014/main" id="{558C973E-5C25-40F6-81D7-670D0B3D81CA}"/>
              </a:ext>
            </a:extLst>
          </p:cNvPr>
          <p:cNvSpPr/>
          <p:nvPr/>
        </p:nvSpPr>
        <p:spPr>
          <a:xfrm>
            <a:off x="2301354" y="7157434"/>
            <a:ext cx="1293066" cy="307777"/>
          </a:xfrm>
          <a:prstGeom prst="rect">
            <a:avLst/>
          </a:prstGeom>
        </p:spPr>
        <p:txBody>
          <a:bodyPr wrap="square">
            <a:spAutoFit/>
          </a:bodyPr>
          <a:lstStyle/>
          <a:p>
            <a:pPr algn="ctr"/>
            <a:r>
              <a:rPr lang="en-AU" sz="700" dirty="0">
                <a:solidFill>
                  <a:schemeClr val="tx1">
                    <a:lumMod val="50000"/>
                    <a:lumOff val="50000"/>
                  </a:schemeClr>
                </a:solidFill>
                <a:latin typeface="Comic Sans MS" panose="030F0702030302020204" pitchFamily="66" charset="0"/>
              </a:rPr>
              <a:t>(the major planktonic producers of aragonite)</a:t>
            </a:r>
          </a:p>
        </p:txBody>
      </p:sp>
      <p:sp>
        <p:nvSpPr>
          <p:cNvPr id="24" name="TextBox 23">
            <a:extLst>
              <a:ext uri="{FF2B5EF4-FFF2-40B4-BE49-F238E27FC236}">
                <a16:creationId xmlns:a16="http://schemas.microsoft.com/office/drawing/2014/main" id="{D2EEA889-CA8B-4E56-AB39-5DF1016BCA7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5" name="Oval 24">
            <a:extLst>
              <a:ext uri="{FF2B5EF4-FFF2-40B4-BE49-F238E27FC236}">
                <a16:creationId xmlns:a16="http://schemas.microsoft.com/office/drawing/2014/main" id="{CFC80D3C-1457-46D9-BA29-A4D1AAB2D6B4}"/>
              </a:ext>
            </a:extLst>
          </p:cNvPr>
          <p:cNvSpPr/>
          <p:nvPr/>
        </p:nvSpPr>
        <p:spPr>
          <a:xfrm>
            <a:off x="5177335" y="767416"/>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56DADA24-F615-45EE-98D6-BCFCEAABE064}"/>
              </a:ext>
            </a:extLst>
          </p:cNvPr>
          <p:cNvSpPr txBox="1"/>
          <p:nvPr/>
        </p:nvSpPr>
        <p:spPr>
          <a:xfrm>
            <a:off x="5094118" y="74961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T116</a:t>
            </a:r>
          </a:p>
        </p:txBody>
      </p:sp>
      <p:sp>
        <p:nvSpPr>
          <p:cNvPr id="8" name="TextBox 7">
            <a:extLst>
              <a:ext uri="{FF2B5EF4-FFF2-40B4-BE49-F238E27FC236}">
                <a16:creationId xmlns:a16="http://schemas.microsoft.com/office/drawing/2014/main" id="{320DBFA4-4247-4E4C-938D-620BF2CF73F7}"/>
              </a:ext>
            </a:extLst>
          </p:cNvPr>
          <p:cNvSpPr txBox="1"/>
          <p:nvPr/>
        </p:nvSpPr>
        <p:spPr>
          <a:xfrm>
            <a:off x="3539919" y="7506272"/>
            <a:ext cx="2985425" cy="246221"/>
          </a:xfrm>
          <a:prstGeom prst="rect">
            <a:avLst/>
          </a:prstGeom>
          <a:noFill/>
        </p:spPr>
        <p:txBody>
          <a:bodyPr wrap="square" rtlCol="0">
            <a:spAutoFit/>
          </a:bodyPr>
          <a:lstStyle/>
          <a:p>
            <a:r>
              <a:rPr lang="en-AU" sz="1000" dirty="0">
                <a:solidFill>
                  <a:schemeClr val="tx1">
                    <a:lumMod val="50000"/>
                    <a:lumOff val="50000"/>
                  </a:schemeClr>
                </a:solidFill>
                <a:latin typeface="Comic Sans MS" panose="030F0702030302020204" pitchFamily="66" charset="0"/>
              </a:rPr>
              <a:t>Coccolithophores, crustaceans, echinoderms</a:t>
            </a:r>
          </a:p>
        </p:txBody>
      </p:sp>
    </p:spTree>
    <p:extLst>
      <p:ext uri="{BB962C8B-B14F-4D97-AF65-F5344CB8AC3E}">
        <p14:creationId xmlns:p14="http://schemas.microsoft.com/office/powerpoint/2010/main" val="213728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43976" y="98510"/>
            <a:ext cx="4042454" cy="1015663"/>
          </a:xfrm>
          <a:prstGeom prst="rect">
            <a:avLst/>
          </a:prstGeom>
          <a:noFill/>
        </p:spPr>
        <p:txBody>
          <a:bodyPr wrap="square" rtlCol="0">
            <a:spAutoFit/>
          </a:bodyPr>
          <a:lstStyle/>
          <a:p>
            <a:r>
              <a:rPr lang="en-US" b="1" dirty="0">
                <a:latin typeface="Arial Narrow" pitchFamily="34" charset="0"/>
              </a:rPr>
              <a:t>Getting Warmer….Why 1.5°C Matters – </a:t>
            </a:r>
            <a:r>
              <a:rPr lang="en-AU" sz="1200" dirty="0">
                <a:latin typeface="Arial Narrow" panose="020B0606020202030204" pitchFamily="34" charset="0"/>
              </a:rPr>
              <a:t>Analyse results from models to determine potential reef futures under various scenarios</a:t>
            </a:r>
          </a:p>
          <a:p>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51652" y="8823770"/>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89</a:t>
            </a:r>
            <a:endParaRPr lang="en-AU" sz="1100" dirty="0">
              <a:latin typeface="Arial Narrow" pitchFamily="34" charset="0"/>
            </a:endParaRPr>
          </a:p>
        </p:txBody>
      </p:sp>
      <p:sp>
        <p:nvSpPr>
          <p:cNvPr id="57" name="TextBox 36"/>
          <p:cNvSpPr txBox="1"/>
          <p:nvPr/>
        </p:nvSpPr>
        <p:spPr>
          <a:xfrm>
            <a:off x="438447" y="8829268"/>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sp>
        <p:nvSpPr>
          <p:cNvPr id="14" name="TextBox 36"/>
          <p:cNvSpPr txBox="1"/>
          <p:nvPr/>
        </p:nvSpPr>
        <p:spPr>
          <a:xfrm>
            <a:off x="2261891" y="8823770"/>
            <a:ext cx="34719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Anthropogenic change                        </a:t>
            </a:r>
            <a:endParaRPr lang="en-AU" sz="1100" b="1" dirty="0">
              <a:latin typeface="Arial Narrow" pitchFamily="34" charset="0"/>
            </a:endParaRPr>
          </a:p>
        </p:txBody>
      </p:sp>
      <p:graphicFrame>
        <p:nvGraphicFramePr>
          <p:cNvPr id="4" name="Table 3"/>
          <p:cNvGraphicFramePr>
            <a:graphicFrameLocks noGrp="1"/>
          </p:cNvGraphicFramePr>
          <p:nvPr/>
        </p:nvGraphicFramePr>
        <p:xfrm>
          <a:off x="498486" y="6247220"/>
          <a:ext cx="5875390" cy="1780656"/>
        </p:xfrm>
        <a:graphic>
          <a:graphicData uri="http://schemas.openxmlformats.org/drawingml/2006/table">
            <a:tbl>
              <a:tblPr firstRow="1" bandRow="1">
                <a:tableStyleId>{5940675A-B579-460E-94D1-54222C63F5DA}</a:tableStyleId>
              </a:tblPr>
              <a:tblGrid>
                <a:gridCol w="402782">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432048">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2160240">
                  <a:extLst>
                    <a:ext uri="{9D8B030D-6E8A-4147-A177-3AD203B41FA5}">
                      <a16:colId xmlns:a16="http://schemas.microsoft.com/office/drawing/2014/main" val="20008"/>
                    </a:ext>
                  </a:extLst>
                </a:gridCol>
              </a:tblGrid>
              <a:tr h="316151">
                <a:tc rowSpan="2">
                  <a:txBody>
                    <a:bodyPr/>
                    <a:lstStyle/>
                    <a:p>
                      <a:pPr algn="ctr"/>
                      <a:endParaRPr lang="en-AU" sz="1000" b="1" dirty="0">
                        <a:latin typeface="Arial Narrow" panose="020B0606020202030204" pitchFamily="34" charset="0"/>
                      </a:endParaRPr>
                    </a:p>
                    <a:p>
                      <a:pPr algn="ctr"/>
                      <a:r>
                        <a:rPr lang="en-AU" sz="1000" b="1" dirty="0">
                          <a:latin typeface="Arial Narrow" panose="020B0606020202030204" pitchFamily="34" charset="0"/>
                        </a:rPr>
                        <a:t>RCP</a:t>
                      </a:r>
                      <a:endParaRPr lang="en-AU" sz="800" b="1" dirty="0">
                        <a:latin typeface="Arial Narrow" panose="020B0606020202030204" pitchFamily="34" charset="0"/>
                      </a:endParaRPr>
                    </a:p>
                  </a:txBody>
                  <a:tcPr>
                    <a:solidFill>
                      <a:schemeClr val="bg1">
                        <a:lumMod val="85000"/>
                      </a:schemeClr>
                    </a:solidFill>
                  </a:tcPr>
                </a:tc>
                <a:tc rowSpan="2">
                  <a:txBody>
                    <a:bodyPr/>
                    <a:lstStyle/>
                    <a:p>
                      <a:pPr algn="l"/>
                      <a:endParaRPr lang="en-AU" sz="1000" b="1" baseline="0" dirty="0">
                        <a:latin typeface="Arial Narrow" panose="020B0606020202030204" pitchFamily="34" charset="0"/>
                      </a:endParaRPr>
                    </a:p>
                  </a:txBody>
                  <a:tcPr>
                    <a:solidFill>
                      <a:schemeClr val="bg1">
                        <a:lumMod val="85000"/>
                      </a:schemeClr>
                    </a:solidFill>
                  </a:tcPr>
                </a:tc>
                <a:tc rowSpan="2">
                  <a:txBody>
                    <a:bodyPr/>
                    <a:lstStyle/>
                    <a:p>
                      <a:pPr algn="ctr"/>
                      <a:r>
                        <a:rPr lang="en-AU" sz="1000" b="1" dirty="0">
                          <a:latin typeface="Arial Narrow" panose="020B0606020202030204" pitchFamily="34" charset="0"/>
                        </a:rPr>
                        <a:t>CO</a:t>
                      </a:r>
                      <a:r>
                        <a:rPr lang="en-AU" sz="800" b="1" dirty="0">
                          <a:latin typeface="Arial Narrow" panose="020B0606020202030204" pitchFamily="34" charset="0"/>
                        </a:rPr>
                        <a:t>2</a:t>
                      </a:r>
                    </a:p>
                  </a:txBody>
                  <a:tcPr>
                    <a:solidFill>
                      <a:schemeClr val="bg1">
                        <a:lumMod val="85000"/>
                      </a:schemeClr>
                    </a:solidFill>
                  </a:tcPr>
                </a:tc>
                <a:tc rowSpan="2">
                  <a:txBody>
                    <a:bodyPr/>
                    <a:lstStyle/>
                    <a:p>
                      <a:pPr algn="ctr"/>
                      <a:r>
                        <a:rPr lang="en-AU" sz="1000" b="1" dirty="0">
                          <a:latin typeface="Arial Narrow" panose="020B0606020202030204" pitchFamily="34" charset="0"/>
                        </a:rPr>
                        <a:t>CO</a:t>
                      </a:r>
                      <a:r>
                        <a:rPr lang="en-AU" sz="800" b="1" dirty="0">
                          <a:latin typeface="Arial Narrow" panose="020B0606020202030204" pitchFamily="34" charset="0"/>
                        </a:rPr>
                        <a:t>2</a:t>
                      </a:r>
                    </a:p>
                  </a:txBody>
                  <a:tcPr>
                    <a:solidFill>
                      <a:schemeClr val="bg1">
                        <a:lumMod val="85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600" b="1" dirty="0">
                          <a:latin typeface="Arial Narrow" panose="020B0606020202030204" pitchFamily="34" charset="0"/>
                        </a:rPr>
                        <a:t>Likelihood</a:t>
                      </a:r>
                      <a:r>
                        <a:rPr lang="en-AU" sz="600" b="1" baseline="0" dirty="0">
                          <a:latin typeface="Arial Narrow" panose="020B0606020202030204" pitchFamily="34" charset="0"/>
                        </a:rPr>
                        <a:t> of staying </a:t>
                      </a:r>
                      <a:r>
                        <a:rPr lang="en-AU" sz="600" b="1" i="1" u="sng" baseline="0" dirty="0">
                          <a:latin typeface="Arial Narrow" panose="020B0606020202030204" pitchFamily="34" charset="0"/>
                        </a:rPr>
                        <a:t>below</a:t>
                      </a:r>
                      <a:r>
                        <a:rPr lang="en-AU" sz="600" b="1" baseline="0" dirty="0">
                          <a:latin typeface="Arial Narrow" panose="020B0606020202030204" pitchFamily="34" charset="0"/>
                        </a:rPr>
                        <a:t> a specific temperature level over the 21</a:t>
                      </a:r>
                      <a:r>
                        <a:rPr lang="en-AU" sz="600" b="1" baseline="30000" dirty="0">
                          <a:latin typeface="Arial Narrow" panose="020B0606020202030204" pitchFamily="34" charset="0"/>
                        </a:rPr>
                        <a:t>st</a:t>
                      </a:r>
                      <a:r>
                        <a:rPr lang="en-AU" sz="600" b="1" baseline="0" dirty="0">
                          <a:latin typeface="Arial Narrow" panose="020B0606020202030204" pitchFamily="34" charset="0"/>
                        </a:rPr>
                        <a:t> Century (relative to 1850-1900)</a:t>
                      </a:r>
                      <a:r>
                        <a:rPr lang="en-AU" sz="600" b="1" baseline="30000" dirty="0">
                          <a:latin typeface="Arial Narrow" panose="020B0606020202030204" pitchFamily="34" charset="0"/>
                        </a:rPr>
                        <a:t>[5]</a:t>
                      </a:r>
                      <a:endParaRPr lang="en-AU" sz="600" b="1" dirty="0">
                        <a:latin typeface="Arial Narrow" panose="020B0606020202030204" pitchFamily="34" charset="0"/>
                      </a:endParaRPr>
                    </a:p>
                  </a:txBody>
                  <a:tcPr>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800" b="1" dirty="0">
                        <a:latin typeface="Arial Narrow" panose="020B0606020202030204" pitchFamily="34" charset="0"/>
                      </a:endParaRPr>
                    </a:p>
                  </a:txBody>
                  <a:tcPr>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800" b="1" dirty="0">
                        <a:latin typeface="Arial Narrow" panose="020B0606020202030204" pitchFamily="34" charset="0"/>
                      </a:endParaRPr>
                    </a:p>
                  </a:txBody>
                  <a:tcPr>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800" b="1" dirty="0">
                        <a:latin typeface="Arial Narrow" panose="020B0606020202030204" pitchFamily="34" charset="0"/>
                      </a:endParaRPr>
                    </a:p>
                  </a:txBody>
                  <a:tcPr>
                    <a:solidFill>
                      <a:schemeClr val="bg1">
                        <a:lumMod val="85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000" b="1" dirty="0">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AU" sz="1000" b="1" dirty="0">
                          <a:latin typeface="Arial Narrow" panose="020B0606020202030204" pitchFamily="34" charset="0"/>
                        </a:rPr>
                        <a:t>Potential</a:t>
                      </a:r>
                      <a:r>
                        <a:rPr lang="en-AU" sz="1000" b="1" baseline="0" dirty="0">
                          <a:latin typeface="Arial Narrow" panose="020B0606020202030204" pitchFamily="34" charset="0"/>
                        </a:rPr>
                        <a:t> Reef Futures in the year 2100</a:t>
                      </a:r>
                      <a:endParaRPr lang="en-AU" sz="1000" b="1"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249472">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1.5°C</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2°C</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3°C</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4°C</a:t>
                      </a:r>
                    </a:p>
                  </a:txBody>
                  <a:tcPr>
                    <a:solidFill>
                      <a:schemeClr val="bg1">
                        <a:lumMod val="85000"/>
                      </a:schemeClr>
                    </a:solidFill>
                  </a:tcPr>
                </a:tc>
                <a:tc vMerge="1">
                  <a:txBody>
                    <a:bodyPr/>
                    <a:lstStyle/>
                    <a:p>
                      <a:endParaRPr lang="en-AU"/>
                    </a:p>
                  </a:txBody>
                  <a:tcPr/>
                </a:tc>
                <a:extLst>
                  <a:ext uri="{0D108BD9-81ED-4DB2-BD59-A6C34878D82A}">
                    <a16:rowId xmlns:a16="http://schemas.microsoft.com/office/drawing/2014/main" val="10001"/>
                  </a:ext>
                </a:extLst>
              </a:tr>
              <a:tr h="299092">
                <a:tc>
                  <a:txBody>
                    <a:bodyPr/>
                    <a:lstStyle/>
                    <a:p>
                      <a:pPr algn="ctr"/>
                      <a:r>
                        <a:rPr lang="en-AU" sz="1000" b="1" baseline="0" dirty="0">
                          <a:latin typeface="Arial Narrow" panose="020B0606020202030204" pitchFamily="34" charset="0"/>
                        </a:rPr>
                        <a:t>8.5</a:t>
                      </a:r>
                    </a:p>
                  </a:txBody>
                  <a:tcPr>
                    <a:solidFill>
                      <a:schemeClr val="bg1">
                        <a:lumMod val="85000"/>
                      </a:schemeClr>
                    </a:solidFill>
                  </a:tcPr>
                </a:tc>
                <a:tc>
                  <a:txBody>
                    <a:bodyPr/>
                    <a:lstStyle/>
                    <a:p>
                      <a:pPr algn="ctr"/>
                      <a:r>
                        <a:rPr lang="en-AU" sz="1000" dirty="0">
                          <a:latin typeface="Arial Narrow" panose="020B0606020202030204" pitchFamily="34" charset="0"/>
                        </a:rPr>
                        <a:t>8.5   </a:t>
                      </a:r>
                    </a:p>
                  </a:txBody>
                  <a:tcPr>
                    <a:solidFill>
                      <a:schemeClr val="bg1"/>
                    </a:solidFill>
                  </a:tcPr>
                </a:tc>
                <a:tc>
                  <a:txBody>
                    <a:bodyPr/>
                    <a:lstStyle/>
                    <a:p>
                      <a:pPr algn="ctr"/>
                      <a:r>
                        <a:rPr lang="en-AU" sz="1000" dirty="0">
                          <a:solidFill>
                            <a:schemeClr val="tx1">
                              <a:lumMod val="65000"/>
                              <a:lumOff val="35000"/>
                            </a:schemeClr>
                          </a:solidFill>
                          <a:latin typeface="Comic Sans MS" panose="030F0702030302020204" pitchFamily="66" charset="0"/>
                        </a:rPr>
                        <a:t>1370</a:t>
                      </a:r>
                    </a:p>
                  </a:txBody>
                  <a:tcPr>
                    <a:solidFill>
                      <a:schemeClr val="bg1"/>
                    </a:solidFill>
                  </a:tcPr>
                </a:tc>
                <a:tc>
                  <a:txBody>
                    <a:bodyPr/>
                    <a:lstStyle/>
                    <a:p>
                      <a:pPr algn="ctr"/>
                      <a:r>
                        <a:rPr lang="en-AU" sz="1000" dirty="0">
                          <a:solidFill>
                            <a:schemeClr val="tx1"/>
                          </a:solidFill>
                          <a:latin typeface="Arial Narrow" panose="020B0606020202030204" pitchFamily="34" charset="0"/>
                        </a:rPr>
                        <a:t>936</a:t>
                      </a:r>
                    </a:p>
                  </a:txBody>
                  <a:tcPr>
                    <a:solidFill>
                      <a:schemeClr val="bg1"/>
                    </a:solidFill>
                  </a:tcPr>
                </a:tc>
                <a:tc rowSpan="4">
                  <a:txBody>
                    <a:bodyPr/>
                    <a:lstStyle/>
                    <a:p>
                      <a:pPr algn="ctr"/>
                      <a:endParaRPr lang="en-AU" sz="500" b="0" dirty="0">
                        <a:solidFill>
                          <a:schemeClr val="tx1"/>
                        </a:solidFill>
                        <a:latin typeface="Arial Narrow" pitchFamily="34" charset="0"/>
                      </a:endParaRPr>
                    </a:p>
                  </a:txBody>
                  <a:tcPr anchor="ctr">
                    <a:solidFill>
                      <a:schemeClr val="bg1"/>
                    </a:solidFill>
                  </a:tcPr>
                </a:tc>
                <a:tc rowSpan="3">
                  <a:txBody>
                    <a:bodyPr/>
                    <a:lstStyle/>
                    <a:p>
                      <a:pPr algn="ctr"/>
                      <a:endParaRPr lang="en-AU" sz="500" b="0" dirty="0">
                        <a:solidFill>
                          <a:schemeClr val="tx1"/>
                        </a:solidFill>
                        <a:latin typeface="Arial Narrow" pitchFamily="34" charset="0"/>
                      </a:endParaRPr>
                    </a:p>
                  </a:txBody>
                  <a:tcPr anchor="ctr">
                    <a:solidFill>
                      <a:schemeClr val="bg1"/>
                    </a:solidFill>
                  </a:tcPr>
                </a:tc>
                <a:tc>
                  <a:txBody>
                    <a:bodyPr/>
                    <a:lstStyle/>
                    <a:p>
                      <a:pPr algn="ctr"/>
                      <a:endParaRPr lang="en-AU" sz="500" b="0" dirty="0">
                        <a:solidFill>
                          <a:schemeClr val="tx1"/>
                        </a:solidFill>
                        <a:latin typeface="Arial Narrow" pitchFamily="34" charset="0"/>
                      </a:endParaRPr>
                    </a:p>
                  </a:txBody>
                  <a:tcPr anchor="ctr">
                    <a:solidFill>
                      <a:schemeClr val="bg1"/>
                    </a:solidFill>
                  </a:tcPr>
                </a:tc>
                <a:tc>
                  <a:txBody>
                    <a:bodyPr/>
                    <a:lstStyle/>
                    <a:p>
                      <a:pPr algn="ctr"/>
                      <a:endParaRPr lang="en-AU" sz="500" b="0" dirty="0">
                        <a:solidFill>
                          <a:schemeClr val="tx1"/>
                        </a:solidFill>
                        <a:latin typeface="Arial Narrow" pitchFamily="34" charset="0"/>
                      </a:endParaRPr>
                    </a:p>
                  </a:txBody>
                  <a:tcPr anchor="ctr">
                    <a:solidFill>
                      <a:schemeClr val="bg1"/>
                    </a:solidFill>
                  </a:tcPr>
                </a:tc>
                <a:tc>
                  <a:txBody>
                    <a:bodyPr/>
                    <a:lstStyle/>
                    <a:p>
                      <a:endParaRPr lang="en-AU" sz="800" dirty="0">
                        <a:solidFill>
                          <a:schemeClr val="tx1"/>
                        </a:solidFill>
                        <a:latin typeface="Arial Narrow" pitchFamily="34" charset="0"/>
                      </a:endParaRPr>
                    </a:p>
                  </a:txBody>
                  <a:tcPr>
                    <a:solidFill>
                      <a:schemeClr val="bg1"/>
                    </a:solidFill>
                  </a:tcPr>
                </a:tc>
                <a:extLst>
                  <a:ext uri="{0D108BD9-81ED-4DB2-BD59-A6C34878D82A}">
                    <a16:rowId xmlns:a16="http://schemas.microsoft.com/office/drawing/2014/main" val="10002"/>
                  </a:ext>
                </a:extLst>
              </a:tr>
              <a:tr h="181718">
                <a:tc>
                  <a:txBody>
                    <a:bodyPr/>
                    <a:lstStyle/>
                    <a:p>
                      <a:pPr algn="ctr"/>
                      <a:r>
                        <a:rPr lang="en-AU" sz="1000" b="1" dirty="0">
                          <a:latin typeface="Arial Narrow" panose="020B0606020202030204" pitchFamily="34" charset="0"/>
                        </a:rPr>
                        <a:t>6.0</a:t>
                      </a:r>
                      <a:endParaRPr lang="en-AU" sz="1000" b="1" baseline="0" dirty="0">
                        <a:latin typeface="Arial Narrow" panose="020B0606020202030204" pitchFamily="34" charset="0"/>
                      </a:endParaRPr>
                    </a:p>
                  </a:txBody>
                  <a:tcPr>
                    <a:solidFill>
                      <a:schemeClr val="bg1">
                        <a:lumMod val="85000"/>
                      </a:schemeClr>
                    </a:solidFill>
                  </a:tcPr>
                </a:tc>
                <a:tc>
                  <a:txBody>
                    <a:bodyPr/>
                    <a:lstStyle/>
                    <a:p>
                      <a:pPr algn="ctr"/>
                      <a:r>
                        <a:rPr lang="en-AU" sz="1000" dirty="0">
                          <a:solidFill>
                            <a:schemeClr val="tx1">
                              <a:lumMod val="65000"/>
                              <a:lumOff val="35000"/>
                            </a:schemeClr>
                          </a:solidFill>
                          <a:latin typeface="Comic Sans MS" panose="030F0702030302020204" pitchFamily="66" charset="0"/>
                        </a:rPr>
                        <a:t>6.0   </a:t>
                      </a:r>
                    </a:p>
                  </a:txBody>
                  <a:tcPr>
                    <a:solidFill>
                      <a:schemeClr val="bg1"/>
                    </a:solidFill>
                  </a:tcPr>
                </a:tc>
                <a:tc>
                  <a:txBody>
                    <a:bodyPr/>
                    <a:lstStyle/>
                    <a:p>
                      <a:pPr algn="ctr"/>
                      <a:r>
                        <a:rPr lang="en-AU" sz="1000" dirty="0">
                          <a:solidFill>
                            <a:schemeClr val="tx1"/>
                          </a:solidFill>
                          <a:latin typeface="Arial Narrow" panose="020B0606020202030204" pitchFamily="34" charset="0"/>
                        </a:rPr>
                        <a:t>850</a:t>
                      </a:r>
                    </a:p>
                  </a:txBody>
                  <a:tcPr>
                    <a:solidFill>
                      <a:schemeClr val="bg1"/>
                    </a:solidFill>
                  </a:tcPr>
                </a:tc>
                <a:tc>
                  <a:txBody>
                    <a:bodyPr/>
                    <a:lstStyle/>
                    <a:p>
                      <a:pPr algn="ctr"/>
                      <a:r>
                        <a:rPr lang="en-AU" sz="1000" dirty="0">
                          <a:solidFill>
                            <a:schemeClr val="tx1">
                              <a:lumMod val="65000"/>
                              <a:lumOff val="35000"/>
                            </a:schemeClr>
                          </a:solidFill>
                          <a:latin typeface="Comic Sans MS" panose="030F0702030302020204" pitchFamily="66" charset="0"/>
                        </a:rPr>
                        <a:t>670</a:t>
                      </a:r>
                    </a:p>
                  </a:txBody>
                  <a:tcPr>
                    <a:solidFill>
                      <a:schemeClr val="bg1"/>
                    </a:solidFill>
                  </a:tcPr>
                </a:tc>
                <a:tc vMerge="1">
                  <a:txBody>
                    <a:bodyPr/>
                    <a:lstStyle/>
                    <a:p>
                      <a:pPr algn="ctr"/>
                      <a:endParaRPr lang="en-AU" sz="600" b="0" dirty="0">
                        <a:solidFill>
                          <a:schemeClr val="tx1"/>
                        </a:solidFill>
                        <a:latin typeface="Arial Narrow" panose="020B0606020202030204" pitchFamily="34" charset="0"/>
                      </a:endParaRPr>
                    </a:p>
                  </a:txBody>
                  <a:tcPr anchor="ctr">
                    <a:solidFill>
                      <a:schemeClr val="bg1"/>
                    </a:solidFill>
                  </a:tcPr>
                </a:tc>
                <a:tc vMerge="1">
                  <a:txBody>
                    <a:bodyPr/>
                    <a:lstStyle/>
                    <a:p>
                      <a:pPr algn="ctr"/>
                      <a:endParaRPr lang="en-AU" sz="500" b="0" dirty="0">
                        <a:solidFill>
                          <a:schemeClr val="tx1"/>
                        </a:solidFill>
                        <a:latin typeface="Arial Narrow" panose="020B0606020202030204" pitchFamily="34" charset="0"/>
                      </a:endParaRPr>
                    </a:p>
                  </a:txBody>
                  <a:tcPr anchor="ctr">
                    <a:solidFill>
                      <a:schemeClr val="bg1"/>
                    </a:solidFill>
                  </a:tcPr>
                </a:tc>
                <a:tc>
                  <a:txBody>
                    <a:bodyPr/>
                    <a:lstStyle/>
                    <a:p>
                      <a:pPr algn="ctr"/>
                      <a:endParaRPr lang="en-AU" sz="500" b="0" dirty="0">
                        <a:solidFill>
                          <a:schemeClr val="tx1"/>
                        </a:solidFill>
                        <a:latin typeface="Arial Narrow" panose="020B0606020202030204" pitchFamily="34" charset="0"/>
                      </a:endParaRPr>
                    </a:p>
                  </a:txBody>
                  <a:tcPr anchor="ctr">
                    <a:solidFill>
                      <a:schemeClr val="bg1"/>
                    </a:solidFill>
                  </a:tcPr>
                </a:tc>
                <a:tc rowSpan="4">
                  <a:txBody>
                    <a:bodyPr/>
                    <a:lstStyle/>
                    <a:p>
                      <a:pPr algn="ctr"/>
                      <a:endParaRPr lang="en-AU" sz="500" b="0" dirty="0">
                        <a:solidFill>
                          <a:schemeClr val="tx1"/>
                        </a:solidFill>
                        <a:latin typeface="Arial Narrow" panose="020B0606020202030204" pitchFamily="34" charset="0"/>
                      </a:endParaRPr>
                    </a:p>
                  </a:txBody>
                  <a:tcPr anchor="ctr">
                    <a:pattFill prst="pct20">
                      <a:fgClr>
                        <a:schemeClr val="tx1"/>
                      </a:fgClr>
                      <a:bgClr>
                        <a:schemeClr val="bg1"/>
                      </a:bgClr>
                    </a:pattFill>
                  </a:tcPr>
                </a:tc>
                <a:tc>
                  <a:txBody>
                    <a:bodyPr/>
                    <a:lstStyle/>
                    <a:p>
                      <a:endParaRPr lang="en-AU" sz="1000" dirty="0">
                        <a:solidFill>
                          <a:schemeClr val="tx1">
                            <a:lumMod val="65000"/>
                            <a:lumOff val="35000"/>
                          </a:schemeClr>
                        </a:solidFill>
                        <a:latin typeface="Comic Sans MS" pitchFamily="66" charset="0"/>
                      </a:endParaRPr>
                    </a:p>
                    <a:p>
                      <a:endParaRPr lang="en-AU" sz="400" dirty="0">
                        <a:solidFill>
                          <a:schemeClr val="tx1">
                            <a:lumMod val="65000"/>
                            <a:lumOff val="35000"/>
                          </a:schemeClr>
                        </a:solidFill>
                        <a:latin typeface="Comic Sans MS" pitchFamily="66" charset="0"/>
                      </a:endParaRPr>
                    </a:p>
                  </a:txBody>
                  <a:tcPr>
                    <a:solidFill>
                      <a:schemeClr val="bg1"/>
                    </a:solidFill>
                  </a:tcPr>
                </a:tc>
                <a:extLst>
                  <a:ext uri="{0D108BD9-81ED-4DB2-BD59-A6C34878D82A}">
                    <a16:rowId xmlns:a16="http://schemas.microsoft.com/office/drawing/2014/main" val="10003"/>
                  </a:ext>
                </a:extLst>
              </a:tr>
              <a:tr h="122982">
                <a:tc rowSpan="2">
                  <a:txBody>
                    <a:bodyPr/>
                    <a:lstStyle/>
                    <a:p>
                      <a:pPr algn="ctr"/>
                      <a:r>
                        <a:rPr lang="en-AU" sz="1000" b="1" baseline="0" dirty="0">
                          <a:latin typeface="Arial Narrow" panose="020B0606020202030204" pitchFamily="34" charset="0"/>
                        </a:rPr>
                        <a:t>4.5</a:t>
                      </a:r>
                    </a:p>
                  </a:txBody>
                  <a:tcPr>
                    <a:solidFill>
                      <a:schemeClr val="bg1">
                        <a:lumMod val="85000"/>
                      </a:schemeClr>
                    </a:solidFill>
                  </a:tcPr>
                </a:tc>
                <a:tc rowSpan="2">
                  <a:txBody>
                    <a:bodyPr/>
                    <a:lstStyle/>
                    <a:p>
                      <a:pPr algn="ctr"/>
                      <a:r>
                        <a:rPr lang="en-AU" sz="1000" dirty="0">
                          <a:solidFill>
                            <a:schemeClr val="tx1">
                              <a:lumMod val="65000"/>
                              <a:lumOff val="35000"/>
                            </a:schemeClr>
                          </a:solidFill>
                          <a:latin typeface="Comic Sans MS" panose="030F0702030302020204" pitchFamily="66" charset="0"/>
                        </a:rPr>
                        <a:t>4.5</a:t>
                      </a:r>
                    </a:p>
                  </a:txBody>
                  <a:tcPr>
                    <a:solidFill>
                      <a:schemeClr val="bg1"/>
                    </a:solidFill>
                  </a:tcPr>
                </a:tc>
                <a:tc rowSpan="2">
                  <a:txBody>
                    <a:bodyPr/>
                    <a:lstStyle/>
                    <a:p>
                      <a:pPr algn="ctr"/>
                      <a:r>
                        <a:rPr lang="en-AU" sz="1000" dirty="0">
                          <a:solidFill>
                            <a:schemeClr val="tx1">
                              <a:lumMod val="65000"/>
                              <a:lumOff val="35000"/>
                            </a:schemeClr>
                          </a:solidFill>
                          <a:latin typeface="Comic Sans MS" panose="030F0702030302020204" pitchFamily="66" charset="0"/>
                        </a:rPr>
                        <a:t>650</a:t>
                      </a:r>
                    </a:p>
                  </a:txBody>
                  <a:tcPr>
                    <a:solidFill>
                      <a:schemeClr val="bg1"/>
                    </a:solidFill>
                  </a:tcPr>
                </a:tc>
                <a:tc rowSpan="2">
                  <a:txBody>
                    <a:bodyPr/>
                    <a:lstStyle/>
                    <a:p>
                      <a:pPr algn="ctr"/>
                      <a:r>
                        <a:rPr lang="en-AU" sz="1000" dirty="0">
                          <a:solidFill>
                            <a:schemeClr val="tx1"/>
                          </a:solidFill>
                          <a:latin typeface="Arial Narrow" panose="020B0606020202030204" pitchFamily="34" charset="0"/>
                        </a:rPr>
                        <a:t>538</a:t>
                      </a:r>
                    </a:p>
                  </a:txBody>
                  <a:tcPr>
                    <a:solidFill>
                      <a:schemeClr val="bg1"/>
                    </a:solidFill>
                  </a:tcPr>
                </a:tc>
                <a:tc vMerge="1">
                  <a:txBody>
                    <a:bodyPr/>
                    <a:lstStyle/>
                    <a:p>
                      <a:pPr algn="ctr"/>
                      <a:endParaRPr lang="en-AU" sz="500" b="0" dirty="0">
                        <a:solidFill>
                          <a:schemeClr val="tx1"/>
                        </a:solidFill>
                        <a:latin typeface="Arial Narrow" panose="020B0606020202030204" pitchFamily="34" charset="0"/>
                      </a:endParaRPr>
                    </a:p>
                  </a:txBody>
                  <a:tcPr anchor="ctr">
                    <a:solidFill>
                      <a:schemeClr val="bg1"/>
                    </a:solidFill>
                  </a:tcPr>
                </a:tc>
                <a:tc vMerge="1">
                  <a:txBody>
                    <a:bodyPr/>
                    <a:lstStyle/>
                    <a:p>
                      <a:pPr algn="ctr"/>
                      <a:endParaRPr lang="en-AU" sz="500" b="0" dirty="0">
                        <a:solidFill>
                          <a:schemeClr val="tx1"/>
                        </a:solidFill>
                        <a:latin typeface="Arial Narrow" panose="020B0606020202030204" pitchFamily="34" charset="0"/>
                      </a:endParaRPr>
                    </a:p>
                  </a:txBody>
                  <a:tcPr anchor="ctr">
                    <a:solidFill>
                      <a:schemeClr val="bg1"/>
                    </a:solidFill>
                  </a:tcPr>
                </a:tc>
                <a:tc>
                  <a:txBody>
                    <a:bodyPr/>
                    <a:lstStyle/>
                    <a:p>
                      <a:pPr algn="ctr"/>
                      <a:endParaRPr lang="en-AU" sz="500" b="0" dirty="0">
                        <a:solidFill>
                          <a:schemeClr val="tx1"/>
                        </a:solidFill>
                        <a:latin typeface="Arial Narrow" panose="020B0606020202030204" pitchFamily="34" charset="0"/>
                      </a:endParaRPr>
                    </a:p>
                  </a:txBody>
                  <a:tcPr anchor="ctr">
                    <a:solidFill>
                      <a:schemeClr val="bg1"/>
                    </a:solidFill>
                  </a:tcPr>
                </a:tc>
                <a:tc vMerge="1">
                  <a:txBody>
                    <a:bodyPr/>
                    <a:lstStyle/>
                    <a:p>
                      <a:pPr algn="ctr"/>
                      <a:endParaRPr lang="en-AU" sz="500" b="0" dirty="0">
                        <a:solidFill>
                          <a:schemeClr val="tx1"/>
                        </a:solidFill>
                        <a:latin typeface="Arial Narrow" panose="020B0606020202030204" pitchFamily="34" charset="0"/>
                      </a:endParaRPr>
                    </a:p>
                  </a:txBody>
                  <a:tcPr anchor="ctr">
                    <a:solidFill>
                      <a:schemeClr val="bg1"/>
                    </a:solidFill>
                  </a:tcPr>
                </a:tc>
                <a:tc rowSpan="2">
                  <a:txBody>
                    <a:bodyPr/>
                    <a:lstStyle/>
                    <a:p>
                      <a:endParaRPr lang="en-AU" sz="1000" dirty="0">
                        <a:solidFill>
                          <a:schemeClr val="tx1">
                            <a:lumMod val="65000"/>
                            <a:lumOff val="35000"/>
                          </a:schemeClr>
                        </a:solidFill>
                        <a:latin typeface="Comic Sans MS" pitchFamily="66" charset="0"/>
                      </a:endParaRPr>
                    </a:p>
                  </a:txBody>
                  <a:tcPr>
                    <a:solidFill>
                      <a:schemeClr val="bg1"/>
                    </a:solidFill>
                  </a:tcPr>
                </a:tc>
                <a:extLst>
                  <a:ext uri="{0D108BD9-81ED-4DB2-BD59-A6C34878D82A}">
                    <a16:rowId xmlns:a16="http://schemas.microsoft.com/office/drawing/2014/main" val="10004"/>
                  </a:ext>
                </a:extLst>
              </a:tr>
              <a:tr h="130816">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endParaRPr lang="en-AU" sz="300" dirty="0"/>
                    </a:p>
                  </a:txBody>
                  <a:tcPr anchor="ctr">
                    <a:solidFill>
                      <a:schemeClr val="bg1"/>
                    </a:solidFill>
                  </a:tcPr>
                </a:tc>
                <a:tc rowSpan="2">
                  <a:txBody>
                    <a:bodyPr/>
                    <a:lstStyle/>
                    <a:p>
                      <a:pPr algn="ctr"/>
                      <a:endParaRPr lang="en-AU" sz="500" b="0" dirty="0">
                        <a:solidFill>
                          <a:schemeClr val="tx1"/>
                        </a:solidFill>
                        <a:latin typeface="Arial Narrow" pitchFamily="34" charset="0"/>
                      </a:endParaRPr>
                    </a:p>
                  </a:txBody>
                  <a:tcPr anchor="ctr">
                    <a:pattFill prst="pct20">
                      <a:fgClr>
                        <a:schemeClr val="tx1"/>
                      </a:fgClr>
                      <a:bgClr>
                        <a:schemeClr val="bg1"/>
                      </a:bgClr>
                    </a:pattFill>
                  </a:tcPr>
                </a:tc>
                <a:tc vMerge="1">
                  <a:txBody>
                    <a:bodyPr/>
                    <a:lstStyle/>
                    <a:p>
                      <a:endParaRPr lang="en-AU"/>
                    </a:p>
                  </a:txBody>
                  <a:tcPr/>
                </a:tc>
                <a:tc vMerge="1">
                  <a:txBody>
                    <a:bodyPr/>
                    <a:lstStyle/>
                    <a:p>
                      <a:endParaRPr lang="en-AU" dirty="0"/>
                    </a:p>
                  </a:txBody>
                  <a:tcPr/>
                </a:tc>
                <a:extLst>
                  <a:ext uri="{0D108BD9-81ED-4DB2-BD59-A6C34878D82A}">
                    <a16:rowId xmlns:a16="http://schemas.microsoft.com/office/drawing/2014/main" val="10005"/>
                  </a:ext>
                </a:extLst>
              </a:tr>
              <a:tr h="306341">
                <a:tc>
                  <a:txBody>
                    <a:bodyPr/>
                    <a:lstStyle/>
                    <a:p>
                      <a:pPr algn="ctr"/>
                      <a:r>
                        <a:rPr lang="en-AU" sz="1000" b="1" dirty="0">
                          <a:latin typeface="Arial Narrow" panose="020B0606020202030204" pitchFamily="34" charset="0"/>
                        </a:rPr>
                        <a:t>2.6</a:t>
                      </a:r>
                    </a:p>
                  </a:txBody>
                  <a:tcPr>
                    <a:solidFill>
                      <a:schemeClr val="bg1">
                        <a:lumMod val="85000"/>
                      </a:schemeClr>
                    </a:solidFill>
                  </a:tcPr>
                </a:tc>
                <a:tc>
                  <a:txBody>
                    <a:bodyPr/>
                    <a:lstStyle/>
                    <a:p>
                      <a:pPr algn="ctr"/>
                      <a:r>
                        <a:rPr lang="en-AU" sz="1000" dirty="0">
                          <a:solidFill>
                            <a:schemeClr val="tx1"/>
                          </a:solidFill>
                          <a:latin typeface="Arial Narrow" panose="020B0606020202030204" pitchFamily="34" charset="0"/>
                        </a:rPr>
                        <a:t>2.6</a:t>
                      </a:r>
                    </a:p>
                  </a:txBody>
                  <a:tcPr>
                    <a:solidFill>
                      <a:schemeClr val="bg1"/>
                    </a:solidFill>
                  </a:tcPr>
                </a:tc>
                <a:tc>
                  <a:txBody>
                    <a:bodyPr/>
                    <a:lstStyle/>
                    <a:p>
                      <a:pPr algn="ctr"/>
                      <a:r>
                        <a:rPr lang="en-AU" sz="1000" dirty="0">
                          <a:solidFill>
                            <a:schemeClr val="tx1"/>
                          </a:solidFill>
                          <a:latin typeface="Arial Narrow" pitchFamily="34" charset="0"/>
                        </a:rPr>
                        <a:t>&lt;490</a:t>
                      </a:r>
                    </a:p>
                  </a:txBody>
                  <a:tcPr>
                    <a:solidFill>
                      <a:schemeClr val="bg1"/>
                    </a:solidFill>
                  </a:tcPr>
                </a:tc>
                <a:tc>
                  <a:txBody>
                    <a:bodyPr/>
                    <a:lstStyle/>
                    <a:p>
                      <a:pPr algn="ctr"/>
                      <a:r>
                        <a:rPr lang="en-AU" sz="1000" dirty="0">
                          <a:solidFill>
                            <a:schemeClr val="tx1">
                              <a:lumMod val="65000"/>
                              <a:lumOff val="35000"/>
                            </a:schemeClr>
                          </a:solidFill>
                          <a:latin typeface="Comic Sans MS" panose="030F0702030302020204" pitchFamily="66" charset="0"/>
                        </a:rPr>
                        <a:t>421</a:t>
                      </a:r>
                    </a:p>
                  </a:txBody>
                  <a:tcPr>
                    <a:solidFill>
                      <a:schemeClr val="bg1"/>
                    </a:solidFill>
                  </a:tcPr>
                </a:tc>
                <a:tc>
                  <a:txBody>
                    <a:bodyPr/>
                    <a:lstStyle/>
                    <a:p>
                      <a:pPr algn="ctr"/>
                      <a:endParaRPr lang="en-AU" sz="500" b="0" dirty="0">
                        <a:solidFill>
                          <a:schemeClr val="tx1"/>
                        </a:solidFill>
                        <a:latin typeface="Arial Narrow" pitchFamily="34" charset="0"/>
                      </a:endParaRPr>
                    </a:p>
                  </a:txBody>
                  <a:tcPr anchor="ctr">
                    <a:solidFill>
                      <a:schemeClr val="bg1"/>
                    </a:solidFill>
                  </a:tcPr>
                </a:tc>
                <a:tc>
                  <a:txBody>
                    <a:bodyPr/>
                    <a:lstStyle/>
                    <a:p>
                      <a:pPr algn="ctr"/>
                      <a:endParaRPr lang="en-AU" sz="500" b="0" dirty="0">
                        <a:solidFill>
                          <a:schemeClr val="tx1"/>
                        </a:solidFill>
                        <a:latin typeface="Arial Narrow" pitchFamily="34" charset="0"/>
                      </a:endParaRPr>
                    </a:p>
                  </a:txBody>
                  <a:tcPr anchor="ctr">
                    <a:pattFill prst="pct20">
                      <a:fgClr>
                        <a:schemeClr val="tx1"/>
                      </a:fgClr>
                      <a:bgClr>
                        <a:schemeClr val="bg1"/>
                      </a:bgClr>
                    </a:pattFill>
                  </a:tcPr>
                </a:tc>
                <a:tc vMerge="1">
                  <a:txBody>
                    <a:bodyPr/>
                    <a:lstStyle/>
                    <a:p>
                      <a:pPr algn="ctr"/>
                      <a:endParaRPr lang="en-AU" sz="500" b="0" dirty="0">
                        <a:solidFill>
                          <a:schemeClr val="tx1"/>
                        </a:solidFill>
                        <a:latin typeface="Arial Narrow" pitchFamily="34" charset="0"/>
                      </a:endParaRPr>
                    </a:p>
                  </a:txBody>
                  <a:tcPr anchor="ctr">
                    <a:solidFill>
                      <a:schemeClr val="bg1"/>
                    </a:solidFill>
                  </a:tcPr>
                </a:tc>
                <a:tc vMerge="1">
                  <a:txBody>
                    <a:bodyPr/>
                    <a:lstStyle/>
                    <a:p>
                      <a:pPr algn="ctr"/>
                      <a:endParaRPr lang="en-AU" sz="500" b="0" dirty="0">
                        <a:solidFill>
                          <a:schemeClr val="tx1"/>
                        </a:solidFill>
                        <a:latin typeface="Arial Narrow" pitchFamily="34" charset="0"/>
                      </a:endParaRPr>
                    </a:p>
                  </a:txBody>
                  <a:tcPr anchor="ctr">
                    <a:solidFill>
                      <a:schemeClr val="bg1"/>
                    </a:solidFill>
                  </a:tcPr>
                </a:tc>
                <a:tc>
                  <a:txBody>
                    <a:bodyPr/>
                    <a:lstStyle/>
                    <a:p>
                      <a:endParaRPr lang="en-AU" sz="900" dirty="0">
                        <a:solidFill>
                          <a:schemeClr val="tx1">
                            <a:lumMod val="65000"/>
                            <a:lumOff val="35000"/>
                          </a:schemeClr>
                        </a:solidFill>
                        <a:latin typeface="Comic Sans MS" pitchFamily="66" charset="0"/>
                      </a:endParaRPr>
                    </a:p>
                  </a:txBody>
                  <a:tcPr>
                    <a:solidFill>
                      <a:schemeClr val="bg1"/>
                    </a:solidFill>
                  </a:tcPr>
                </a:tc>
                <a:extLst>
                  <a:ext uri="{0D108BD9-81ED-4DB2-BD59-A6C34878D82A}">
                    <a16:rowId xmlns:a16="http://schemas.microsoft.com/office/drawing/2014/main" val="10006"/>
                  </a:ext>
                </a:extLst>
              </a:tr>
            </a:tbl>
          </a:graphicData>
        </a:graphic>
      </p:graphicFrame>
      <p:sp>
        <p:nvSpPr>
          <p:cNvPr id="28" name="Rectangle 27"/>
          <p:cNvSpPr/>
          <p:nvPr/>
        </p:nvSpPr>
        <p:spPr>
          <a:xfrm>
            <a:off x="505938" y="5895732"/>
            <a:ext cx="5861461" cy="30257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80" b="1" dirty="0">
                <a:solidFill>
                  <a:schemeClr val="bg1"/>
                </a:solidFill>
                <a:latin typeface="Arial Narrow" panose="020B0606020202030204" pitchFamily="34" charset="0"/>
              </a:rPr>
              <a:t>Activity: Complete the table below </a:t>
            </a:r>
            <a:r>
              <a:rPr lang="en-AU" sz="1180" dirty="0">
                <a:solidFill>
                  <a:schemeClr val="bg1"/>
                </a:solidFill>
                <a:latin typeface="Arial Narrow" panose="020B0606020202030204" pitchFamily="34" charset="0"/>
              </a:rPr>
              <a:t>(</a:t>
            </a:r>
            <a:r>
              <a:rPr lang="en-AU" sz="1180" i="1" dirty="0">
                <a:solidFill>
                  <a:schemeClr val="bg1"/>
                </a:solidFill>
                <a:latin typeface="Arial Narrow" panose="020B0606020202030204" pitchFamily="34" charset="0"/>
              </a:rPr>
              <a:t>hint: </a:t>
            </a:r>
            <a:r>
              <a:rPr lang="en-AU" sz="1180" dirty="0">
                <a:solidFill>
                  <a:schemeClr val="bg1"/>
                </a:solidFill>
                <a:latin typeface="Arial Narrow" panose="020B0606020202030204" pitchFamily="34" charset="0"/>
              </a:rPr>
              <a:t>refer to Figures 1, 2 and 3 above, and Figure 1 on page 27)</a:t>
            </a:r>
          </a:p>
        </p:txBody>
      </p:sp>
      <p:sp>
        <p:nvSpPr>
          <p:cNvPr id="29" name="Rectangle 28"/>
          <p:cNvSpPr/>
          <p:nvPr/>
        </p:nvSpPr>
        <p:spPr>
          <a:xfrm>
            <a:off x="508863" y="2323137"/>
            <a:ext cx="5862611" cy="3020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How much has the Earth warmed already (since pre-industrial levels)? Ans. </a:t>
            </a:r>
          </a:p>
        </p:txBody>
      </p:sp>
      <p:sp>
        <p:nvSpPr>
          <p:cNvPr id="31" name="Rectangle 30"/>
          <p:cNvSpPr/>
          <p:nvPr/>
        </p:nvSpPr>
        <p:spPr>
          <a:xfrm>
            <a:off x="5281401" y="2346728"/>
            <a:ext cx="1047930" cy="23105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sp>
        <p:nvSpPr>
          <p:cNvPr id="37" name="TextBox 36"/>
          <p:cNvSpPr txBox="1"/>
          <p:nvPr/>
        </p:nvSpPr>
        <p:spPr>
          <a:xfrm>
            <a:off x="431966" y="2651695"/>
            <a:ext cx="6059306" cy="954107"/>
          </a:xfrm>
          <a:prstGeom prst="rect">
            <a:avLst/>
          </a:prstGeom>
          <a:noFill/>
        </p:spPr>
        <p:txBody>
          <a:bodyPr wrap="square" rtlCol="0">
            <a:spAutoFit/>
          </a:bodyPr>
          <a:lstStyle/>
          <a:p>
            <a:r>
              <a:rPr lang="en-AU" sz="1600" b="1" dirty="0">
                <a:latin typeface="Arial Narrow" panose="020B0606020202030204" pitchFamily="34" charset="0"/>
              </a:rPr>
              <a:t>Representative Concentration Pathways (RCPs)</a:t>
            </a:r>
          </a:p>
          <a:p>
            <a:r>
              <a:rPr lang="en-AU" sz="1100" dirty="0">
                <a:latin typeface="Arial Narrow" panose="020B0606020202030204" pitchFamily="34" charset="0"/>
              </a:rPr>
              <a:t>In 2014, the ICPP published a report that approximated radiative forcing (W/m</a:t>
            </a:r>
            <a:r>
              <a:rPr lang="en-AU" sz="1100" baseline="30000" dirty="0">
                <a:latin typeface="Arial Narrow" panose="020B0606020202030204" pitchFamily="34" charset="0"/>
              </a:rPr>
              <a:t>2</a:t>
            </a:r>
            <a:r>
              <a:rPr lang="en-AU" sz="1100" dirty="0">
                <a:latin typeface="Arial Narrow" panose="020B0606020202030204" pitchFamily="34" charset="0"/>
              </a:rPr>
              <a:t>) in 2100 for 4 different greenhouse gas (GHG) concentration pathways, called RCPs</a:t>
            </a:r>
            <a:r>
              <a:rPr lang="en-AU" sz="1100" baseline="30000" dirty="0">
                <a:latin typeface="Arial Narrow" panose="020B0606020202030204" pitchFamily="34" charset="0"/>
              </a:rPr>
              <a:t>[2]</a:t>
            </a:r>
            <a:r>
              <a:rPr lang="en-AU" sz="1100" dirty="0">
                <a:latin typeface="Arial Narrow" panose="020B0606020202030204" pitchFamily="34" charset="0"/>
              </a:rPr>
              <a:t>.  E.g. RCP8.5 is a future with high GHG concentrations, whereas RCP2.6 is a future with low GHG concentrations, expressed in ppm as </a:t>
            </a:r>
            <a:r>
              <a:rPr lang="en-AU" sz="1100" i="1" dirty="0">
                <a:latin typeface="Arial Narrow" panose="020B0606020202030204" pitchFamily="34" charset="0"/>
              </a:rPr>
              <a:t>CO</a:t>
            </a:r>
            <a:r>
              <a:rPr lang="en-AU" sz="900" i="1" dirty="0">
                <a:latin typeface="Arial Narrow" panose="020B0606020202030204" pitchFamily="34" charset="0"/>
              </a:rPr>
              <a:t>2</a:t>
            </a:r>
            <a:r>
              <a:rPr lang="en-AU" sz="1100" i="1" dirty="0">
                <a:latin typeface="Arial Narrow" panose="020B0606020202030204" pitchFamily="34" charset="0"/>
              </a:rPr>
              <a:t> equivalent </a:t>
            </a:r>
            <a:r>
              <a:rPr lang="en-AU" sz="1100" dirty="0">
                <a:latin typeface="Arial Narrow" panose="020B0606020202030204" pitchFamily="34" charset="0"/>
              </a:rPr>
              <a:t>(Fig. 1) or just CO</a:t>
            </a:r>
            <a:r>
              <a:rPr lang="en-AU" sz="900" dirty="0">
                <a:latin typeface="Arial Narrow" panose="020B0606020202030204" pitchFamily="34" charset="0"/>
              </a:rPr>
              <a:t>2 </a:t>
            </a:r>
            <a:r>
              <a:rPr lang="en-AU" sz="1100" dirty="0">
                <a:latin typeface="Arial Narrow" panose="020B0606020202030204" pitchFamily="34" charset="0"/>
              </a:rPr>
              <a:t>(Fig. 2)</a:t>
            </a:r>
            <a:r>
              <a:rPr lang="en-AU" sz="1100" baseline="30000" dirty="0">
                <a:latin typeface="Arial Narrow" panose="020B0606020202030204" pitchFamily="34" charset="0"/>
              </a:rPr>
              <a:t>[3]</a:t>
            </a:r>
            <a:r>
              <a:rPr lang="en-AU" sz="1100" dirty="0">
                <a:latin typeface="Arial Narrow" panose="020B0606020202030204" pitchFamily="34" charset="0"/>
              </a:rPr>
              <a:t>.</a:t>
            </a:r>
            <a:endParaRPr lang="en-AU" sz="1100" baseline="30000" dirty="0">
              <a:latin typeface="Arial Narrow" panose="020B0606020202030204" pitchFamily="34" charset="0"/>
            </a:endParaRPr>
          </a:p>
          <a:p>
            <a:endParaRPr lang="en-AU" sz="200" i="1" dirty="0">
              <a:latin typeface="Arial Narrow" panose="020B0606020202030204" pitchFamily="34" charset="0"/>
            </a:endParaRPr>
          </a:p>
          <a:p>
            <a:r>
              <a:rPr lang="en-AU" sz="500" i="1" dirty="0">
                <a:latin typeface="Arial Narrow" panose="020B0606020202030204" pitchFamily="34" charset="0"/>
              </a:rPr>
              <a:t>Note: each</a:t>
            </a:r>
            <a:r>
              <a:rPr lang="en-AU" sz="500" dirty="0">
                <a:latin typeface="Arial Narrow" panose="020B0606020202030204" pitchFamily="34" charset="0"/>
              </a:rPr>
              <a:t> RCP is simply a whole bunch of numbers that serve the purpose as inputs for climate models, to jump-start and standardise the climate modelling process. T</a:t>
            </a:r>
            <a:r>
              <a:rPr lang="en-US" sz="500" dirty="0">
                <a:latin typeface="Arial Narrow" panose="020B0606020202030204" pitchFamily="34" charset="0"/>
              </a:rPr>
              <a:t>hey are not a </a:t>
            </a:r>
            <a:r>
              <a:rPr lang="en-US" sz="500" i="1" dirty="0">
                <a:latin typeface="Arial Narrow" panose="020B0606020202030204" pitchFamily="34" charset="0"/>
              </a:rPr>
              <a:t>complete</a:t>
            </a:r>
            <a:r>
              <a:rPr lang="en-US" sz="500" dirty="0">
                <a:latin typeface="Arial Narrow" panose="020B0606020202030204" pitchFamily="34" charset="0"/>
              </a:rPr>
              <a:t> package of socio-economic, emissions, and climate projections</a:t>
            </a:r>
            <a:r>
              <a:rPr lang="en-US" sz="500" baseline="30000" dirty="0">
                <a:latin typeface="Arial Narrow" panose="020B0606020202030204" pitchFamily="34" charset="0"/>
              </a:rPr>
              <a:t>[2]</a:t>
            </a:r>
            <a:r>
              <a:rPr lang="en-US" sz="500" dirty="0">
                <a:latin typeface="Arial Narrow" panose="020B0606020202030204" pitchFamily="34" charset="0"/>
              </a:rPr>
              <a:t>.</a:t>
            </a:r>
            <a:endParaRPr lang="en-AU" sz="600" dirty="0">
              <a:latin typeface="Arial Narrow" panose="020B0606020202030204" pitchFamily="34" charset="0"/>
            </a:endParaRPr>
          </a:p>
        </p:txBody>
      </p:sp>
      <p:cxnSp>
        <p:nvCxnSpPr>
          <p:cNvPr id="38" name="Straight Connector 37"/>
          <p:cNvCxnSpPr/>
          <p:nvPr/>
        </p:nvCxnSpPr>
        <p:spPr>
          <a:xfrm flipH="1">
            <a:off x="505938" y="2673307"/>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51908" y="6232519"/>
            <a:ext cx="627590" cy="584775"/>
          </a:xfrm>
          <a:prstGeom prst="rect">
            <a:avLst/>
          </a:prstGeom>
          <a:noFill/>
        </p:spPr>
        <p:txBody>
          <a:bodyPr wrap="square" rtlCol="0">
            <a:spAutoFit/>
          </a:bodyPr>
          <a:lstStyle/>
          <a:p>
            <a:pPr algn="ctr"/>
            <a:r>
              <a:rPr lang="en-AU" sz="900" b="1" dirty="0">
                <a:latin typeface="Arial Narrow" panose="020B0606020202030204" pitchFamily="34" charset="0"/>
              </a:rPr>
              <a:t>Radiative</a:t>
            </a:r>
          </a:p>
          <a:p>
            <a:pPr algn="ctr"/>
            <a:r>
              <a:rPr lang="en-AU" sz="900" b="1" dirty="0">
                <a:latin typeface="Arial Narrow" panose="020B0606020202030204" pitchFamily="34" charset="0"/>
              </a:rPr>
              <a:t>Forcing</a:t>
            </a:r>
          </a:p>
          <a:p>
            <a:pPr algn="ctr"/>
            <a:r>
              <a:rPr lang="en-AU" sz="800" b="1" dirty="0">
                <a:latin typeface="Arial Narrow" panose="020B0606020202030204" pitchFamily="34" charset="0"/>
              </a:rPr>
              <a:t>W/m</a:t>
            </a:r>
            <a:r>
              <a:rPr lang="en-AU" sz="800" b="1" baseline="30000" dirty="0">
                <a:latin typeface="Arial Narrow" panose="020B0606020202030204" pitchFamily="34" charset="0"/>
              </a:rPr>
              <a:t>2</a:t>
            </a:r>
            <a:r>
              <a:rPr lang="en-AU" sz="800" b="1" dirty="0">
                <a:latin typeface="Arial Narrow" panose="020B0606020202030204" pitchFamily="34" charset="0"/>
              </a:rPr>
              <a:t>  </a:t>
            </a:r>
            <a:br>
              <a:rPr lang="en-AU" sz="800" b="1" dirty="0">
                <a:latin typeface="Arial Narrow" panose="020B0606020202030204" pitchFamily="34" charset="0"/>
              </a:rPr>
            </a:br>
            <a:r>
              <a:rPr lang="en-AU" sz="600" b="1" dirty="0">
                <a:latin typeface="Arial Narrow" panose="020B0606020202030204" pitchFamily="34" charset="0"/>
              </a:rPr>
              <a:t>in 2100</a:t>
            </a:r>
          </a:p>
        </p:txBody>
      </p:sp>
      <p:sp>
        <p:nvSpPr>
          <p:cNvPr id="27" name="TextBox 26"/>
          <p:cNvSpPr txBox="1"/>
          <p:nvPr/>
        </p:nvSpPr>
        <p:spPr>
          <a:xfrm>
            <a:off x="1302393" y="6443951"/>
            <a:ext cx="720080" cy="369332"/>
          </a:xfrm>
          <a:prstGeom prst="rect">
            <a:avLst/>
          </a:prstGeom>
          <a:noFill/>
        </p:spPr>
        <p:txBody>
          <a:bodyPr wrap="square" rtlCol="0">
            <a:spAutoFit/>
          </a:bodyPr>
          <a:lstStyle/>
          <a:p>
            <a:pPr algn="ctr"/>
            <a:r>
              <a:rPr lang="en-AU" sz="600" b="1" dirty="0">
                <a:latin typeface="Arial Narrow" panose="020B0606020202030204" pitchFamily="34" charset="0"/>
              </a:rPr>
              <a:t>concentration </a:t>
            </a:r>
            <a:r>
              <a:rPr lang="en-AU" sz="600" b="1" i="1" dirty="0">
                <a:latin typeface="Arial Narrow" panose="020B0606020202030204" pitchFamily="34" charset="0"/>
              </a:rPr>
              <a:t>equivalent</a:t>
            </a:r>
            <a:r>
              <a:rPr lang="en-AU" sz="600" b="1" dirty="0">
                <a:latin typeface="Arial Narrow" panose="020B0606020202030204" pitchFamily="34" charset="0"/>
              </a:rPr>
              <a:t> </a:t>
            </a:r>
            <a:br>
              <a:rPr lang="en-AU" sz="600" b="1" dirty="0">
                <a:latin typeface="Arial Narrow" panose="020B0606020202030204" pitchFamily="34" charset="0"/>
              </a:rPr>
            </a:br>
            <a:r>
              <a:rPr lang="en-AU" sz="600" b="1" dirty="0">
                <a:latin typeface="Arial Narrow" panose="020B0606020202030204" pitchFamily="34" charset="0"/>
              </a:rPr>
              <a:t>(ppm) in 2100</a:t>
            </a:r>
          </a:p>
        </p:txBody>
      </p:sp>
      <p:sp>
        <p:nvSpPr>
          <p:cNvPr id="6" name="TextBox 5"/>
          <p:cNvSpPr txBox="1"/>
          <p:nvPr/>
        </p:nvSpPr>
        <p:spPr>
          <a:xfrm>
            <a:off x="579781" y="5560452"/>
            <a:ext cx="1475945" cy="307777"/>
          </a:xfrm>
          <a:prstGeom prst="rect">
            <a:avLst/>
          </a:prstGeom>
          <a:noFill/>
        </p:spPr>
        <p:txBody>
          <a:bodyPr wrap="square" rtlCol="0">
            <a:spAutoFit/>
          </a:bodyPr>
          <a:lstStyle/>
          <a:p>
            <a:r>
              <a:rPr lang="en-AU" sz="700" b="1" dirty="0">
                <a:latin typeface="Arial Narrow" pitchFamily="34" charset="0"/>
              </a:rPr>
              <a:t>Fig. 1: CO</a:t>
            </a:r>
            <a:r>
              <a:rPr lang="en-AU" sz="500" b="1" dirty="0">
                <a:latin typeface="Arial Narrow" pitchFamily="34" charset="0"/>
              </a:rPr>
              <a:t>2</a:t>
            </a:r>
            <a:r>
              <a:rPr lang="en-AU" sz="700" b="1" dirty="0">
                <a:latin typeface="Arial Narrow" pitchFamily="34" charset="0"/>
              </a:rPr>
              <a:t> concentration </a:t>
            </a:r>
            <a:r>
              <a:rPr lang="en-AU" sz="700" b="1" i="1" dirty="0">
                <a:latin typeface="Arial Narrow" pitchFamily="34" charset="0"/>
              </a:rPr>
              <a:t>equivalent</a:t>
            </a:r>
            <a:r>
              <a:rPr lang="en-AU" sz="700" b="1" dirty="0">
                <a:latin typeface="Arial Narrow" pitchFamily="34" charset="0"/>
              </a:rPr>
              <a:t> (ppm) in 2100 for each RCP</a:t>
            </a:r>
            <a:r>
              <a:rPr lang="en-AU" sz="700" b="1" baseline="30000" dirty="0">
                <a:latin typeface="Arial Narrow" pitchFamily="34" charset="0"/>
              </a:rPr>
              <a:t>[3]</a:t>
            </a:r>
          </a:p>
        </p:txBody>
      </p:sp>
      <p:sp>
        <p:nvSpPr>
          <p:cNvPr id="7" name="Rectangle 6"/>
          <p:cNvSpPr/>
          <p:nvPr/>
        </p:nvSpPr>
        <p:spPr>
          <a:xfrm>
            <a:off x="764704" y="4080865"/>
            <a:ext cx="94656"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761561" y="4022605"/>
            <a:ext cx="19559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p:cNvSpPr/>
          <p:nvPr/>
        </p:nvSpPr>
        <p:spPr>
          <a:xfrm>
            <a:off x="2738931" y="4059832"/>
            <a:ext cx="19559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p:cNvSpPr/>
          <p:nvPr/>
        </p:nvSpPr>
        <p:spPr>
          <a:xfrm>
            <a:off x="2717963" y="4061903"/>
            <a:ext cx="19559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TextBox 59"/>
          <p:cNvSpPr txBox="1"/>
          <p:nvPr/>
        </p:nvSpPr>
        <p:spPr>
          <a:xfrm>
            <a:off x="438447" y="8009272"/>
            <a:ext cx="6027819" cy="881780"/>
          </a:xfrm>
          <a:prstGeom prst="rect">
            <a:avLst/>
          </a:prstGeom>
          <a:noFill/>
        </p:spPr>
        <p:txBody>
          <a:bodyPr wrap="square" rtlCol="0">
            <a:spAutoFit/>
          </a:bodyPr>
          <a:lstStyle/>
          <a:p>
            <a:r>
              <a:rPr lang="en-AU" sz="560" baseline="30000" dirty="0">
                <a:latin typeface="Arial Narrow" panose="020B0606020202030204" pitchFamily="34" charset="0"/>
              </a:rPr>
              <a:t>[1]</a:t>
            </a:r>
            <a:r>
              <a:rPr lang="en-AU" sz="560" dirty="0">
                <a:latin typeface="Arial Narrow" panose="020B0606020202030204" pitchFamily="34" charset="0"/>
              </a:rPr>
              <a:t> IPCC (2018) Global warming of 1.5°C. An IPCC Special Report on the impacts of global warming of 1.5°C above pre-industrial levels and related global greenhouse gas emission pathways, in the context of strengthening the global response to the threat of climate change, sustainable development, and efforts to eradicate poverty [V. Masson-</a:t>
            </a:r>
            <a:r>
              <a:rPr lang="en-AU" sz="560" dirty="0" err="1">
                <a:latin typeface="Arial Narrow" panose="020B0606020202030204" pitchFamily="34" charset="0"/>
              </a:rPr>
              <a:t>Delmotte</a:t>
            </a:r>
            <a:r>
              <a:rPr lang="en-AU" sz="560" dirty="0">
                <a:latin typeface="Arial Narrow" panose="020B0606020202030204" pitchFamily="34" charset="0"/>
              </a:rPr>
              <a:t>, P. </a:t>
            </a:r>
            <a:r>
              <a:rPr lang="en-AU" sz="560" dirty="0" err="1">
                <a:latin typeface="Arial Narrow" panose="020B0606020202030204" pitchFamily="34" charset="0"/>
              </a:rPr>
              <a:t>Zhai</a:t>
            </a:r>
            <a:r>
              <a:rPr lang="en-AU" sz="560" dirty="0">
                <a:latin typeface="Arial Narrow" panose="020B0606020202030204" pitchFamily="34" charset="0"/>
              </a:rPr>
              <a:t>, H. O. </a:t>
            </a:r>
            <a:r>
              <a:rPr lang="en-AU" sz="560" dirty="0" err="1">
                <a:latin typeface="Arial Narrow" panose="020B0606020202030204" pitchFamily="34" charset="0"/>
              </a:rPr>
              <a:t>Pörtner</a:t>
            </a:r>
            <a:r>
              <a:rPr lang="en-AU" sz="560" dirty="0">
                <a:latin typeface="Arial Narrow" panose="020B0606020202030204" pitchFamily="34" charset="0"/>
              </a:rPr>
              <a:t>, D. Roberts, J. </a:t>
            </a:r>
            <a:r>
              <a:rPr lang="en-AU" sz="560" dirty="0" err="1">
                <a:latin typeface="Arial Narrow" panose="020B0606020202030204" pitchFamily="34" charset="0"/>
              </a:rPr>
              <a:t>Skea</a:t>
            </a:r>
            <a:r>
              <a:rPr lang="en-AU" sz="560" dirty="0">
                <a:latin typeface="Arial Narrow" panose="020B0606020202030204" pitchFamily="34" charset="0"/>
              </a:rPr>
              <a:t>, P.R. Shukla, A. Pirani, W. </a:t>
            </a:r>
            <a:r>
              <a:rPr lang="en-AU" sz="560" dirty="0" err="1">
                <a:latin typeface="Arial Narrow" panose="020B0606020202030204" pitchFamily="34" charset="0"/>
              </a:rPr>
              <a:t>Moufouma-Okia</a:t>
            </a:r>
            <a:r>
              <a:rPr lang="en-AU" sz="560" dirty="0">
                <a:latin typeface="Arial Narrow" panose="020B0606020202030204" pitchFamily="34" charset="0"/>
              </a:rPr>
              <a:t>, C. </a:t>
            </a:r>
            <a:r>
              <a:rPr lang="en-AU" sz="560" dirty="0" err="1">
                <a:latin typeface="Arial Narrow" panose="020B0606020202030204" pitchFamily="34" charset="0"/>
              </a:rPr>
              <a:t>Péan</a:t>
            </a:r>
            <a:r>
              <a:rPr lang="en-AU" sz="560" dirty="0">
                <a:latin typeface="Arial Narrow" panose="020B0606020202030204" pitchFamily="34" charset="0"/>
              </a:rPr>
              <a:t>, R. </a:t>
            </a:r>
            <a:r>
              <a:rPr lang="en-AU" sz="560" dirty="0" err="1">
                <a:latin typeface="Arial Narrow" panose="020B0606020202030204" pitchFamily="34" charset="0"/>
              </a:rPr>
              <a:t>Pidcock</a:t>
            </a:r>
            <a:r>
              <a:rPr lang="en-AU" sz="560" dirty="0">
                <a:latin typeface="Arial Narrow" panose="020B0606020202030204" pitchFamily="34" charset="0"/>
              </a:rPr>
              <a:t>, S. Connors, J. B. R. Matthews, Y. Chen, X. Zhou, M. I. </a:t>
            </a:r>
            <a:r>
              <a:rPr lang="en-AU" sz="560" dirty="0" err="1">
                <a:latin typeface="Arial Narrow" panose="020B0606020202030204" pitchFamily="34" charset="0"/>
              </a:rPr>
              <a:t>Gomis</a:t>
            </a:r>
            <a:r>
              <a:rPr lang="en-AU" sz="560" dirty="0">
                <a:latin typeface="Arial Narrow" panose="020B0606020202030204" pitchFamily="34" charset="0"/>
              </a:rPr>
              <a:t>, E. </a:t>
            </a:r>
            <a:r>
              <a:rPr lang="en-AU" sz="560" dirty="0" err="1">
                <a:latin typeface="Arial Narrow" panose="020B0606020202030204" pitchFamily="34" charset="0"/>
              </a:rPr>
              <a:t>Lonnoy</a:t>
            </a:r>
            <a:r>
              <a:rPr lang="en-AU" sz="560" dirty="0">
                <a:latin typeface="Arial Narrow" panose="020B0606020202030204" pitchFamily="34" charset="0"/>
              </a:rPr>
              <a:t>, T. </a:t>
            </a:r>
            <a:r>
              <a:rPr lang="en-AU" sz="560" dirty="0" err="1">
                <a:latin typeface="Arial Narrow" panose="020B0606020202030204" pitchFamily="34" charset="0"/>
              </a:rPr>
              <a:t>Maycock</a:t>
            </a:r>
            <a:r>
              <a:rPr lang="en-AU" sz="560" dirty="0">
                <a:latin typeface="Arial Narrow" panose="020B0606020202030204" pitchFamily="34" charset="0"/>
              </a:rPr>
              <a:t>, M. </a:t>
            </a:r>
            <a:r>
              <a:rPr lang="en-AU" sz="560" dirty="0" err="1">
                <a:latin typeface="Arial Narrow" panose="020B0606020202030204" pitchFamily="34" charset="0"/>
              </a:rPr>
              <a:t>Tignor</a:t>
            </a:r>
            <a:r>
              <a:rPr lang="en-AU" sz="560" dirty="0">
                <a:latin typeface="Arial Narrow" panose="020B0606020202030204" pitchFamily="34" charset="0"/>
              </a:rPr>
              <a:t>, T. Waterfield (eds.)]. In Press. </a:t>
            </a:r>
          </a:p>
          <a:p>
            <a:r>
              <a:rPr lang="en-AU" sz="560" baseline="30000" dirty="0">
                <a:latin typeface="Arial Narrow" panose="020B0606020202030204" pitchFamily="34" charset="0"/>
              </a:rPr>
              <a:t>[2] </a:t>
            </a:r>
            <a:r>
              <a:rPr lang="en-AU" sz="560" dirty="0">
                <a:latin typeface="Arial Narrow" panose="020B0606020202030204" pitchFamily="34" charset="0"/>
              </a:rPr>
              <a:t>Vuuren, D.P.V., Edmonds, J.A., </a:t>
            </a:r>
            <a:r>
              <a:rPr lang="en-AU" sz="560" dirty="0" err="1">
                <a:latin typeface="Arial Narrow" panose="020B0606020202030204" pitchFamily="34" charset="0"/>
              </a:rPr>
              <a:t>Kainuma</a:t>
            </a:r>
            <a:r>
              <a:rPr lang="en-AU" sz="560" dirty="0">
                <a:latin typeface="Arial Narrow" panose="020B0606020202030204" pitchFamily="34" charset="0"/>
              </a:rPr>
              <a:t>, M., </a:t>
            </a:r>
            <a:r>
              <a:rPr lang="en-AU" sz="560" dirty="0" err="1">
                <a:latin typeface="Arial Narrow" panose="020B0606020202030204" pitchFamily="34" charset="0"/>
              </a:rPr>
              <a:t>Riahi</a:t>
            </a:r>
            <a:r>
              <a:rPr lang="en-AU" sz="560" dirty="0">
                <a:latin typeface="Arial Narrow" panose="020B0606020202030204" pitchFamily="34" charset="0"/>
              </a:rPr>
              <a:t>, K. and </a:t>
            </a:r>
            <a:r>
              <a:rPr lang="en-AU" sz="560" dirty="0" err="1">
                <a:latin typeface="Arial Narrow" panose="020B0606020202030204" pitchFamily="34" charset="0"/>
              </a:rPr>
              <a:t>Weyant</a:t>
            </a:r>
            <a:r>
              <a:rPr lang="en-AU" sz="560" dirty="0">
                <a:latin typeface="Arial Narrow" panose="020B0606020202030204" pitchFamily="34" charset="0"/>
              </a:rPr>
              <a:t>, J. (2011). Special Issue: The Representative Concentration Pathways in Climate Change. </a:t>
            </a:r>
            <a:r>
              <a:rPr lang="en-AU" sz="560" i="1" dirty="0">
                <a:latin typeface="Arial Narrow" panose="020B0606020202030204" pitchFamily="34" charset="0"/>
              </a:rPr>
              <a:t>Climatic Change. 109 (1-2).  DOI: 10.1007/s10584-011-0157-y </a:t>
            </a:r>
          </a:p>
          <a:p>
            <a:r>
              <a:rPr lang="en-AU" sz="560" baseline="30000" dirty="0">
                <a:latin typeface="Arial Narrow" panose="020B0606020202030204" pitchFamily="34" charset="0"/>
              </a:rPr>
              <a:t>[3] </a:t>
            </a:r>
            <a:r>
              <a:rPr lang="en-AU" sz="560" dirty="0">
                <a:latin typeface="Arial Narrow" panose="020B0606020202030204" pitchFamily="34" charset="0"/>
              </a:rPr>
              <a:t>Adapted from: Climate Change in Australia (2015). </a:t>
            </a:r>
            <a:r>
              <a:rPr lang="en-AU" sz="560" i="1" dirty="0">
                <a:latin typeface="Arial Narrow" panose="020B0606020202030204" pitchFamily="34" charset="0"/>
              </a:rPr>
              <a:t>Greenhouse Gas Scenarios. </a:t>
            </a:r>
            <a:r>
              <a:rPr lang="en-AU" sz="560" dirty="0">
                <a:latin typeface="Arial Narrow" panose="020B0606020202030204" pitchFamily="34" charset="0"/>
              </a:rPr>
              <a:t>CSIRO. Accessed 16.02.2019 from https://www.climatechangeinaustralia.gov.au/en/climate-campus/modelling-and-projections/projecting-future-climate/greenhouse-gas-scenarios/</a:t>
            </a:r>
          </a:p>
          <a:p>
            <a:r>
              <a:rPr lang="en-AU" sz="560" baseline="30000" dirty="0">
                <a:latin typeface="Arial Narrow" panose="020B0606020202030204" pitchFamily="34" charset="0"/>
              </a:rPr>
              <a:t>[4] </a:t>
            </a:r>
            <a:r>
              <a:rPr lang="en-AU" sz="560" dirty="0">
                <a:latin typeface="Arial Narrow" panose="020B0606020202030204" pitchFamily="34" charset="0"/>
              </a:rPr>
              <a:t>van </a:t>
            </a:r>
            <a:r>
              <a:rPr lang="en-AU" sz="560" dirty="0" err="1">
                <a:latin typeface="Arial Narrow" panose="020B0606020202030204" pitchFamily="34" charset="0"/>
              </a:rPr>
              <a:t>Hooidonk</a:t>
            </a:r>
            <a:r>
              <a:rPr lang="en-AU" sz="560" dirty="0">
                <a:latin typeface="Arial Narrow" panose="020B0606020202030204" pitchFamily="34" charset="0"/>
              </a:rPr>
              <a:t> R.J, Maynard J.A, Manzello D, Planes S (2014). Opposite latitudinal gradients in projected ocean acidification and bleaching impacts on coral reefs.</a:t>
            </a:r>
            <a:r>
              <a:rPr lang="en-AU" sz="560" i="1" dirty="0">
                <a:latin typeface="Arial Narrow" panose="020B0606020202030204" pitchFamily="34" charset="0"/>
              </a:rPr>
              <a:t> Global Change Biology, 20, 103–112. DOI: 10.1111/gcb.12394</a:t>
            </a:r>
          </a:p>
          <a:p>
            <a:r>
              <a:rPr lang="en-AU" sz="560" baseline="30000" dirty="0">
                <a:latin typeface="Arial Narrow" panose="020B0606020202030204" pitchFamily="34" charset="0"/>
              </a:rPr>
              <a:t>[5] </a:t>
            </a:r>
            <a:r>
              <a:rPr lang="en-AU" sz="560" dirty="0">
                <a:latin typeface="Arial Narrow" panose="020B0606020202030204" pitchFamily="34" charset="0"/>
              </a:rPr>
              <a:t>Adapted from: </a:t>
            </a:r>
            <a:r>
              <a:rPr lang="en-US" sz="560" dirty="0">
                <a:latin typeface="Arial Narrow" panose="020B0606020202030204" pitchFamily="34" charset="0"/>
              </a:rPr>
              <a:t>IPCC, 2014: Climate Change 2014: Synthesis Report. Contribution of Working Groups I, II and III to the Fifth Assessment Report of the Intergovernmental Panel on Climate Change [Core Writing Team, R.K. Pachauri and L.A. Meyer (eds.)]. IPCC, Geneva, Switzerland, 151 pp. Accessed 01.07.2019 from: https://www.ipcc.ch/report/ar5/syr/</a:t>
            </a:r>
            <a:endParaRPr lang="en-AU" sz="560" i="1" dirty="0">
              <a:latin typeface="Arial Narrow" panose="020B0606020202030204" pitchFamily="34" charset="0"/>
            </a:endParaRPr>
          </a:p>
        </p:txBody>
      </p:sp>
      <p:cxnSp>
        <p:nvCxnSpPr>
          <p:cNvPr id="62" name="Straight Connector 61"/>
          <p:cNvCxnSpPr/>
          <p:nvPr/>
        </p:nvCxnSpPr>
        <p:spPr>
          <a:xfrm flipH="1">
            <a:off x="515534" y="885285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502" y="4026554"/>
            <a:ext cx="1318480" cy="1487868"/>
          </a:xfrm>
          <a:prstGeom prst="rect">
            <a:avLst/>
          </a:prstGeom>
        </p:spPr>
      </p:pic>
      <p:sp>
        <p:nvSpPr>
          <p:cNvPr id="8" name="TextBox 7"/>
          <p:cNvSpPr txBox="1"/>
          <p:nvPr/>
        </p:nvSpPr>
        <p:spPr>
          <a:xfrm>
            <a:off x="1610128" y="4181492"/>
            <a:ext cx="489569" cy="200055"/>
          </a:xfrm>
          <a:prstGeom prst="rect">
            <a:avLst/>
          </a:prstGeom>
          <a:noFill/>
        </p:spPr>
        <p:txBody>
          <a:bodyPr wrap="square" rtlCol="0">
            <a:spAutoFit/>
          </a:bodyPr>
          <a:lstStyle/>
          <a:p>
            <a:r>
              <a:rPr lang="en-AU" sz="700" b="1" dirty="0">
                <a:latin typeface="Arial Narrow" panose="020B0606020202030204" pitchFamily="34" charset="0"/>
              </a:rPr>
              <a:t>1370</a:t>
            </a:r>
          </a:p>
        </p:txBody>
      </p:sp>
      <p:sp>
        <p:nvSpPr>
          <p:cNvPr id="48" name="TextBox 47"/>
          <p:cNvSpPr txBox="1"/>
          <p:nvPr/>
        </p:nvSpPr>
        <p:spPr>
          <a:xfrm>
            <a:off x="1610128" y="4489971"/>
            <a:ext cx="498367" cy="200055"/>
          </a:xfrm>
          <a:prstGeom prst="rect">
            <a:avLst/>
          </a:prstGeom>
          <a:noFill/>
        </p:spPr>
        <p:txBody>
          <a:bodyPr wrap="square" rtlCol="0">
            <a:spAutoFit/>
          </a:bodyPr>
          <a:lstStyle/>
          <a:p>
            <a:r>
              <a:rPr lang="en-AU" sz="700" b="1" dirty="0">
                <a:latin typeface="Arial Narrow" panose="020B0606020202030204" pitchFamily="34" charset="0"/>
              </a:rPr>
              <a:t>850</a:t>
            </a:r>
          </a:p>
        </p:txBody>
      </p:sp>
      <p:sp>
        <p:nvSpPr>
          <p:cNvPr id="49" name="TextBox 48"/>
          <p:cNvSpPr txBox="1"/>
          <p:nvPr/>
        </p:nvSpPr>
        <p:spPr>
          <a:xfrm>
            <a:off x="1615799" y="4627581"/>
            <a:ext cx="758152" cy="200055"/>
          </a:xfrm>
          <a:prstGeom prst="rect">
            <a:avLst/>
          </a:prstGeom>
          <a:noFill/>
        </p:spPr>
        <p:txBody>
          <a:bodyPr wrap="square" rtlCol="0">
            <a:spAutoFit/>
          </a:bodyPr>
          <a:lstStyle/>
          <a:p>
            <a:r>
              <a:rPr lang="en-AU" sz="700" b="1" dirty="0">
                <a:latin typeface="Arial Narrow" panose="020B0606020202030204" pitchFamily="34" charset="0"/>
              </a:rPr>
              <a:t>650</a:t>
            </a:r>
          </a:p>
        </p:txBody>
      </p:sp>
      <p:sp>
        <p:nvSpPr>
          <p:cNvPr id="51" name="TextBox 50"/>
          <p:cNvSpPr txBox="1"/>
          <p:nvPr/>
        </p:nvSpPr>
        <p:spPr>
          <a:xfrm>
            <a:off x="1610128" y="4775652"/>
            <a:ext cx="463327" cy="200055"/>
          </a:xfrm>
          <a:prstGeom prst="rect">
            <a:avLst/>
          </a:prstGeom>
          <a:noFill/>
        </p:spPr>
        <p:txBody>
          <a:bodyPr wrap="square" rtlCol="0">
            <a:spAutoFit/>
          </a:bodyPr>
          <a:lstStyle/>
          <a:p>
            <a:r>
              <a:rPr lang="en-AU" sz="700" b="1" dirty="0">
                <a:latin typeface="Arial Narrow" panose="020B0606020202030204" pitchFamily="34" charset="0"/>
              </a:rPr>
              <a:t>&lt;490</a:t>
            </a:r>
          </a:p>
        </p:txBody>
      </p:sp>
      <p:sp>
        <p:nvSpPr>
          <p:cNvPr id="54" name="TextBox 53"/>
          <p:cNvSpPr txBox="1"/>
          <p:nvPr/>
        </p:nvSpPr>
        <p:spPr>
          <a:xfrm>
            <a:off x="3784553" y="5480956"/>
            <a:ext cx="2704281" cy="415498"/>
          </a:xfrm>
          <a:prstGeom prst="rect">
            <a:avLst/>
          </a:prstGeom>
          <a:noFill/>
        </p:spPr>
        <p:txBody>
          <a:bodyPr wrap="square" rtlCol="0">
            <a:spAutoFit/>
          </a:bodyPr>
          <a:lstStyle/>
          <a:p>
            <a:r>
              <a:rPr lang="en-AU" sz="700" b="1" dirty="0">
                <a:latin typeface="Arial Narrow" pitchFamily="34" charset="0"/>
              </a:rPr>
              <a:t>Fig. 3: Percentage of reefs globally projected to bleach every year. Bleaching will be an annual event for 3 out of 4 RCPs by 2100. Courtesy of Ruben van </a:t>
            </a:r>
            <a:r>
              <a:rPr lang="en-AU" sz="700" b="1" dirty="0" err="1">
                <a:latin typeface="Arial Narrow" pitchFamily="34" charset="0"/>
              </a:rPr>
              <a:t>Hooidonk</a:t>
            </a:r>
            <a:r>
              <a:rPr lang="en-AU" sz="700" b="1" dirty="0">
                <a:latin typeface="Arial Narrow" pitchFamily="34" charset="0"/>
              </a:rPr>
              <a:t> from data in van </a:t>
            </a:r>
            <a:r>
              <a:rPr lang="en-AU" sz="700" b="1" dirty="0" err="1">
                <a:latin typeface="Arial Narrow" pitchFamily="34" charset="0"/>
              </a:rPr>
              <a:t>Hooidonk</a:t>
            </a:r>
            <a:r>
              <a:rPr lang="en-AU" sz="700" b="1" dirty="0">
                <a:latin typeface="Arial Narrow" pitchFamily="34" charset="0"/>
              </a:rPr>
              <a:t> </a:t>
            </a:r>
            <a:r>
              <a:rPr lang="en-AU" sz="700" b="1" i="1" dirty="0">
                <a:latin typeface="Arial Narrow" pitchFamily="34" charset="0"/>
              </a:rPr>
              <a:t>et al., </a:t>
            </a:r>
            <a:r>
              <a:rPr lang="en-AU" sz="700" b="1" dirty="0">
                <a:latin typeface="Arial Narrow" pitchFamily="34" charset="0"/>
              </a:rPr>
              <a:t>(2014)</a:t>
            </a:r>
            <a:r>
              <a:rPr lang="en-AU" sz="700" b="1" baseline="30000" dirty="0">
                <a:latin typeface="Arial Narrow" pitchFamily="34" charset="0"/>
              </a:rPr>
              <a:t>[4]</a:t>
            </a:r>
            <a:endParaRPr lang="en-AU" sz="500" dirty="0">
              <a:latin typeface="Arial Narrow"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551" y="4060714"/>
            <a:ext cx="1379951" cy="1494947"/>
          </a:xfrm>
          <a:prstGeom prst="rect">
            <a:avLst/>
          </a:prstGeom>
        </p:spPr>
      </p:pic>
      <p:sp>
        <p:nvSpPr>
          <p:cNvPr id="55" name="TextBox 54"/>
          <p:cNvSpPr txBox="1"/>
          <p:nvPr/>
        </p:nvSpPr>
        <p:spPr>
          <a:xfrm>
            <a:off x="2167007" y="5569673"/>
            <a:ext cx="1661929" cy="307777"/>
          </a:xfrm>
          <a:prstGeom prst="rect">
            <a:avLst/>
          </a:prstGeom>
          <a:noFill/>
        </p:spPr>
        <p:txBody>
          <a:bodyPr wrap="square" rtlCol="0">
            <a:spAutoFit/>
          </a:bodyPr>
          <a:lstStyle/>
          <a:p>
            <a:r>
              <a:rPr lang="en-AU" sz="700" b="1" dirty="0">
                <a:latin typeface="Arial Narrow" pitchFamily="34" charset="0"/>
              </a:rPr>
              <a:t>Fig. 2: CO</a:t>
            </a:r>
            <a:r>
              <a:rPr lang="en-AU" sz="500" b="1" dirty="0">
                <a:latin typeface="Arial Narrow" pitchFamily="34" charset="0"/>
              </a:rPr>
              <a:t>2 </a:t>
            </a:r>
            <a:r>
              <a:rPr lang="en-AU" sz="700" b="1" dirty="0">
                <a:latin typeface="Arial Narrow" pitchFamily="34" charset="0"/>
              </a:rPr>
              <a:t>concentrations (ppm) </a:t>
            </a:r>
            <a:br>
              <a:rPr lang="en-AU" sz="700" b="1" i="1" dirty="0">
                <a:latin typeface="Arial Narrow" pitchFamily="34" charset="0"/>
              </a:rPr>
            </a:br>
            <a:r>
              <a:rPr lang="en-AU" sz="700" b="1" dirty="0">
                <a:latin typeface="Arial Narrow" pitchFamily="34" charset="0"/>
              </a:rPr>
              <a:t>(and</a:t>
            </a:r>
            <a:r>
              <a:rPr lang="en-AU" sz="700" b="1" i="1" dirty="0">
                <a:latin typeface="Arial Narrow" pitchFamily="34" charset="0"/>
              </a:rPr>
              <a:t> only</a:t>
            </a:r>
            <a:r>
              <a:rPr lang="en-AU" sz="700" b="1" dirty="0">
                <a:latin typeface="Arial Narrow" pitchFamily="34" charset="0"/>
              </a:rPr>
              <a:t> for CO</a:t>
            </a:r>
            <a:r>
              <a:rPr lang="en-AU" sz="500" b="1" dirty="0">
                <a:latin typeface="Arial Narrow" pitchFamily="34" charset="0"/>
              </a:rPr>
              <a:t>2</a:t>
            </a:r>
            <a:r>
              <a:rPr lang="en-AU" sz="700" b="1" dirty="0">
                <a:latin typeface="Arial Narrow" pitchFamily="34" charset="0"/>
              </a:rPr>
              <a:t>) in 2100 for each RCP</a:t>
            </a:r>
            <a:r>
              <a:rPr lang="en-AU" sz="700" b="1" baseline="30000" dirty="0">
                <a:latin typeface="Arial Narrow" pitchFamily="34" charset="0"/>
              </a:rPr>
              <a:t>[3]</a:t>
            </a:r>
          </a:p>
        </p:txBody>
      </p:sp>
      <p:sp>
        <p:nvSpPr>
          <p:cNvPr id="66" name="TextBox 65"/>
          <p:cNvSpPr txBox="1"/>
          <p:nvPr/>
        </p:nvSpPr>
        <p:spPr>
          <a:xfrm>
            <a:off x="3349817" y="5067996"/>
            <a:ext cx="634179" cy="307777"/>
          </a:xfrm>
          <a:prstGeom prst="rect">
            <a:avLst/>
          </a:prstGeom>
          <a:noFill/>
        </p:spPr>
        <p:txBody>
          <a:bodyPr wrap="square" rtlCol="0">
            <a:spAutoFit/>
          </a:bodyPr>
          <a:lstStyle/>
          <a:p>
            <a:r>
              <a:rPr lang="en-AU" sz="700" b="1" dirty="0">
                <a:latin typeface="Arial Narrow" panose="020B0606020202030204" pitchFamily="34" charset="0"/>
              </a:rPr>
              <a:t>421</a:t>
            </a:r>
          </a:p>
          <a:p>
            <a:endParaRPr lang="en-AU" sz="700" b="1" dirty="0">
              <a:latin typeface="Arial Narrow" panose="020B0606020202030204" pitchFamily="34" charset="0"/>
            </a:endParaRPr>
          </a:p>
        </p:txBody>
      </p:sp>
      <p:sp>
        <p:nvSpPr>
          <p:cNvPr id="70" name="TextBox 69"/>
          <p:cNvSpPr txBox="1"/>
          <p:nvPr/>
        </p:nvSpPr>
        <p:spPr>
          <a:xfrm>
            <a:off x="3349817" y="4871345"/>
            <a:ext cx="634179" cy="307777"/>
          </a:xfrm>
          <a:prstGeom prst="rect">
            <a:avLst/>
          </a:prstGeom>
          <a:noFill/>
        </p:spPr>
        <p:txBody>
          <a:bodyPr wrap="square" rtlCol="0">
            <a:spAutoFit/>
          </a:bodyPr>
          <a:lstStyle/>
          <a:p>
            <a:r>
              <a:rPr lang="en-AU" sz="700" b="1" dirty="0">
                <a:latin typeface="Arial Narrow" panose="020B0606020202030204" pitchFamily="34" charset="0"/>
              </a:rPr>
              <a:t>538</a:t>
            </a:r>
          </a:p>
          <a:p>
            <a:endParaRPr lang="en-AU" sz="700" b="1" dirty="0">
              <a:latin typeface="Arial Narrow" panose="020B0606020202030204" pitchFamily="34" charset="0"/>
            </a:endParaRPr>
          </a:p>
        </p:txBody>
      </p:sp>
      <p:sp>
        <p:nvSpPr>
          <p:cNvPr id="71" name="TextBox 70"/>
          <p:cNvSpPr txBox="1"/>
          <p:nvPr/>
        </p:nvSpPr>
        <p:spPr>
          <a:xfrm>
            <a:off x="3349817" y="4165817"/>
            <a:ext cx="634179" cy="307777"/>
          </a:xfrm>
          <a:prstGeom prst="rect">
            <a:avLst/>
          </a:prstGeom>
          <a:noFill/>
        </p:spPr>
        <p:txBody>
          <a:bodyPr wrap="square" rtlCol="0">
            <a:spAutoFit/>
          </a:bodyPr>
          <a:lstStyle/>
          <a:p>
            <a:r>
              <a:rPr lang="en-AU" sz="700" b="1" dirty="0">
                <a:latin typeface="Arial Narrow" panose="020B0606020202030204" pitchFamily="34" charset="0"/>
              </a:rPr>
              <a:t>936</a:t>
            </a:r>
          </a:p>
          <a:p>
            <a:endParaRPr lang="en-AU" sz="700" b="1" dirty="0">
              <a:latin typeface="Arial Narrow" panose="020B0606020202030204" pitchFamily="34" charset="0"/>
            </a:endParaRPr>
          </a:p>
        </p:txBody>
      </p:sp>
      <p:sp>
        <p:nvSpPr>
          <p:cNvPr id="72" name="TextBox 71"/>
          <p:cNvSpPr txBox="1"/>
          <p:nvPr/>
        </p:nvSpPr>
        <p:spPr>
          <a:xfrm>
            <a:off x="3349817" y="4708687"/>
            <a:ext cx="634179" cy="307777"/>
          </a:xfrm>
          <a:prstGeom prst="rect">
            <a:avLst/>
          </a:prstGeom>
          <a:noFill/>
        </p:spPr>
        <p:txBody>
          <a:bodyPr wrap="square" rtlCol="0">
            <a:spAutoFit/>
          </a:bodyPr>
          <a:lstStyle/>
          <a:p>
            <a:r>
              <a:rPr lang="en-AU" sz="700" b="1" dirty="0">
                <a:latin typeface="Arial Narrow" panose="020B0606020202030204" pitchFamily="34" charset="0"/>
              </a:rPr>
              <a:t>670</a:t>
            </a:r>
          </a:p>
          <a:p>
            <a:endParaRPr lang="en-AU" sz="700" b="1" dirty="0">
              <a:latin typeface="Arial Narrow" panose="020B0606020202030204" pitchFamily="34" charset="0"/>
            </a:endParaRPr>
          </a:p>
        </p:txBody>
      </p:sp>
      <p:sp>
        <p:nvSpPr>
          <p:cNvPr id="77" name="TextBox 76"/>
          <p:cNvSpPr txBox="1"/>
          <p:nvPr/>
        </p:nvSpPr>
        <p:spPr>
          <a:xfrm>
            <a:off x="1832920" y="6436112"/>
            <a:ext cx="720080" cy="276999"/>
          </a:xfrm>
          <a:prstGeom prst="rect">
            <a:avLst/>
          </a:prstGeom>
          <a:noFill/>
        </p:spPr>
        <p:txBody>
          <a:bodyPr wrap="square" rtlCol="0">
            <a:spAutoFit/>
          </a:bodyPr>
          <a:lstStyle/>
          <a:p>
            <a:pPr algn="ctr"/>
            <a:r>
              <a:rPr lang="en-AU" sz="600" b="1" dirty="0">
                <a:latin typeface="Arial Narrow" panose="020B0606020202030204" pitchFamily="34" charset="0"/>
              </a:rPr>
              <a:t>concentration</a:t>
            </a:r>
            <a:br>
              <a:rPr lang="en-AU" sz="600" b="1" dirty="0">
                <a:latin typeface="Arial Narrow" panose="020B0606020202030204" pitchFamily="34" charset="0"/>
              </a:rPr>
            </a:br>
            <a:r>
              <a:rPr lang="en-AU" sz="600" b="1" dirty="0">
                <a:latin typeface="Arial Narrow" panose="020B0606020202030204" pitchFamily="34" charset="0"/>
              </a:rPr>
              <a:t>(ppm) in 2100</a:t>
            </a:r>
          </a:p>
        </p:txBody>
      </p:sp>
      <p:sp>
        <p:nvSpPr>
          <p:cNvPr id="79" name="TextBox 78"/>
          <p:cNvSpPr txBox="1"/>
          <p:nvPr/>
        </p:nvSpPr>
        <p:spPr>
          <a:xfrm>
            <a:off x="2352006" y="7132615"/>
            <a:ext cx="720080" cy="215444"/>
          </a:xfrm>
          <a:prstGeom prst="rect">
            <a:avLst/>
          </a:prstGeom>
          <a:noFill/>
        </p:spPr>
        <p:txBody>
          <a:bodyPr wrap="square" rtlCol="0">
            <a:spAutoFit/>
          </a:bodyPr>
          <a:lstStyle/>
          <a:p>
            <a:pPr algn="ctr"/>
            <a:r>
              <a:rPr lang="en-AU" sz="800" b="1" dirty="0">
                <a:latin typeface="Arial Narrow" panose="020B0606020202030204" pitchFamily="34" charset="0"/>
              </a:rPr>
              <a:t>Unlikely</a:t>
            </a:r>
          </a:p>
        </p:txBody>
      </p:sp>
      <p:sp>
        <p:nvSpPr>
          <p:cNvPr id="80" name="TextBox 79"/>
          <p:cNvSpPr txBox="1"/>
          <p:nvPr/>
        </p:nvSpPr>
        <p:spPr>
          <a:xfrm>
            <a:off x="2337333" y="7739099"/>
            <a:ext cx="720080" cy="276999"/>
          </a:xfrm>
          <a:prstGeom prst="rect">
            <a:avLst/>
          </a:prstGeom>
          <a:noFill/>
        </p:spPr>
        <p:txBody>
          <a:bodyPr wrap="square" rtlCol="0">
            <a:spAutoFit/>
          </a:bodyPr>
          <a:lstStyle/>
          <a:p>
            <a:pPr algn="ctr"/>
            <a:r>
              <a:rPr lang="en-AU" sz="600" b="1" dirty="0">
                <a:latin typeface="Arial Narrow" panose="020B0606020202030204" pitchFamily="34" charset="0"/>
              </a:rPr>
              <a:t>More unlikely than likely</a:t>
            </a:r>
          </a:p>
        </p:txBody>
      </p:sp>
      <p:sp>
        <p:nvSpPr>
          <p:cNvPr id="81" name="TextBox 80"/>
          <p:cNvSpPr txBox="1"/>
          <p:nvPr/>
        </p:nvSpPr>
        <p:spPr>
          <a:xfrm>
            <a:off x="2779254" y="7756688"/>
            <a:ext cx="720080" cy="215444"/>
          </a:xfrm>
          <a:prstGeom prst="rect">
            <a:avLst/>
          </a:prstGeom>
          <a:noFill/>
        </p:spPr>
        <p:txBody>
          <a:bodyPr wrap="square" rtlCol="0">
            <a:spAutoFit/>
          </a:bodyPr>
          <a:lstStyle/>
          <a:p>
            <a:pPr algn="ctr"/>
            <a:r>
              <a:rPr lang="en-AU" sz="800" b="1" dirty="0">
                <a:latin typeface="Arial Narrow" panose="020B0606020202030204" pitchFamily="34" charset="0"/>
              </a:rPr>
              <a:t>Likely</a:t>
            </a:r>
            <a:r>
              <a:rPr lang="en-AU" sz="600" b="1" dirty="0">
                <a:latin typeface="Arial Narrow" panose="020B0606020202030204" pitchFamily="34" charset="0"/>
              </a:rPr>
              <a:t> </a:t>
            </a:r>
          </a:p>
        </p:txBody>
      </p:sp>
      <p:sp>
        <p:nvSpPr>
          <p:cNvPr id="82" name="TextBox 81"/>
          <p:cNvSpPr txBox="1"/>
          <p:nvPr/>
        </p:nvSpPr>
        <p:spPr>
          <a:xfrm>
            <a:off x="2893510" y="7544538"/>
            <a:ext cx="491568" cy="215444"/>
          </a:xfrm>
          <a:prstGeom prst="rect">
            <a:avLst/>
          </a:prstGeom>
          <a:noFill/>
        </p:spPr>
        <p:txBody>
          <a:bodyPr wrap="square" rtlCol="0">
            <a:spAutoFit/>
          </a:bodyPr>
          <a:lstStyle/>
          <a:p>
            <a:pPr algn="ctr"/>
            <a:r>
              <a:rPr lang="en-AU" sz="400" b="1" dirty="0">
                <a:latin typeface="Arial Narrow" panose="020B0606020202030204" pitchFamily="34" charset="0"/>
              </a:rPr>
              <a:t>More unlikely than likely</a:t>
            </a:r>
          </a:p>
        </p:txBody>
      </p:sp>
      <p:sp>
        <p:nvSpPr>
          <p:cNvPr id="83" name="TextBox 82"/>
          <p:cNvSpPr txBox="1"/>
          <p:nvPr/>
        </p:nvSpPr>
        <p:spPr>
          <a:xfrm>
            <a:off x="2765760" y="7024893"/>
            <a:ext cx="720080" cy="215444"/>
          </a:xfrm>
          <a:prstGeom prst="rect">
            <a:avLst/>
          </a:prstGeom>
          <a:noFill/>
        </p:spPr>
        <p:txBody>
          <a:bodyPr wrap="square" rtlCol="0">
            <a:spAutoFit/>
          </a:bodyPr>
          <a:lstStyle/>
          <a:p>
            <a:pPr algn="ctr"/>
            <a:r>
              <a:rPr lang="en-AU" sz="800" b="1" dirty="0">
                <a:latin typeface="Arial Narrow" panose="020B0606020202030204" pitchFamily="34" charset="0"/>
              </a:rPr>
              <a:t>Unlikely</a:t>
            </a:r>
          </a:p>
        </p:txBody>
      </p:sp>
      <p:sp>
        <p:nvSpPr>
          <p:cNvPr id="84" name="TextBox 83"/>
          <p:cNvSpPr txBox="1"/>
          <p:nvPr/>
        </p:nvSpPr>
        <p:spPr>
          <a:xfrm>
            <a:off x="3221175" y="7672310"/>
            <a:ext cx="720080" cy="215444"/>
          </a:xfrm>
          <a:prstGeom prst="rect">
            <a:avLst/>
          </a:prstGeom>
          <a:noFill/>
        </p:spPr>
        <p:txBody>
          <a:bodyPr wrap="square" rtlCol="0">
            <a:spAutoFit/>
          </a:bodyPr>
          <a:lstStyle/>
          <a:p>
            <a:pPr algn="ctr"/>
            <a:r>
              <a:rPr lang="en-AU" sz="800" b="1" dirty="0">
                <a:latin typeface="Arial Narrow" panose="020B0606020202030204" pitchFamily="34" charset="0"/>
              </a:rPr>
              <a:t>Likely</a:t>
            </a:r>
            <a:r>
              <a:rPr lang="en-AU" sz="600" b="1" dirty="0">
                <a:latin typeface="Arial Narrow" panose="020B0606020202030204" pitchFamily="34" charset="0"/>
              </a:rPr>
              <a:t> </a:t>
            </a:r>
          </a:p>
        </p:txBody>
      </p:sp>
      <p:sp>
        <p:nvSpPr>
          <p:cNvPr id="85" name="TextBox 84"/>
          <p:cNvSpPr txBox="1"/>
          <p:nvPr/>
        </p:nvSpPr>
        <p:spPr>
          <a:xfrm>
            <a:off x="3655978" y="7447585"/>
            <a:ext cx="720080" cy="215444"/>
          </a:xfrm>
          <a:prstGeom prst="rect">
            <a:avLst/>
          </a:prstGeom>
          <a:noFill/>
        </p:spPr>
        <p:txBody>
          <a:bodyPr wrap="square" rtlCol="0">
            <a:spAutoFit/>
          </a:bodyPr>
          <a:lstStyle/>
          <a:p>
            <a:pPr algn="ctr"/>
            <a:r>
              <a:rPr lang="en-AU" sz="800" b="1" dirty="0">
                <a:latin typeface="Arial Narrow" panose="020B0606020202030204" pitchFamily="34" charset="0"/>
              </a:rPr>
              <a:t>Likely</a:t>
            </a:r>
            <a:r>
              <a:rPr lang="en-AU" sz="600" b="1" dirty="0">
                <a:latin typeface="Arial Narrow" panose="020B0606020202030204" pitchFamily="34" charset="0"/>
              </a:rPr>
              <a:t> </a:t>
            </a:r>
          </a:p>
        </p:txBody>
      </p:sp>
      <p:sp>
        <p:nvSpPr>
          <p:cNvPr id="86" name="TextBox 85"/>
          <p:cNvSpPr txBox="1"/>
          <p:nvPr/>
        </p:nvSpPr>
        <p:spPr>
          <a:xfrm>
            <a:off x="3335431" y="7390535"/>
            <a:ext cx="491568" cy="215444"/>
          </a:xfrm>
          <a:prstGeom prst="rect">
            <a:avLst/>
          </a:prstGeom>
          <a:noFill/>
        </p:spPr>
        <p:txBody>
          <a:bodyPr wrap="square" rtlCol="0">
            <a:spAutoFit/>
          </a:bodyPr>
          <a:lstStyle/>
          <a:p>
            <a:pPr algn="ctr"/>
            <a:r>
              <a:rPr lang="en-AU" sz="400" b="1" dirty="0">
                <a:latin typeface="Arial Narrow" panose="020B0606020202030204" pitchFamily="34" charset="0"/>
              </a:rPr>
              <a:t>More Likely than not</a:t>
            </a:r>
          </a:p>
        </p:txBody>
      </p:sp>
      <p:sp>
        <p:nvSpPr>
          <p:cNvPr id="87" name="TextBox 86"/>
          <p:cNvSpPr txBox="1"/>
          <p:nvPr/>
        </p:nvSpPr>
        <p:spPr>
          <a:xfrm>
            <a:off x="3322007" y="7159028"/>
            <a:ext cx="491568" cy="215444"/>
          </a:xfrm>
          <a:prstGeom prst="rect">
            <a:avLst/>
          </a:prstGeom>
          <a:noFill/>
        </p:spPr>
        <p:txBody>
          <a:bodyPr wrap="square" rtlCol="0">
            <a:spAutoFit/>
          </a:bodyPr>
          <a:lstStyle/>
          <a:p>
            <a:pPr algn="ctr"/>
            <a:r>
              <a:rPr lang="en-AU" sz="400" b="1" dirty="0">
                <a:latin typeface="Arial Narrow" panose="020B0606020202030204" pitchFamily="34" charset="0"/>
              </a:rPr>
              <a:t>More unlikely than likely</a:t>
            </a:r>
          </a:p>
        </p:txBody>
      </p:sp>
      <p:sp>
        <p:nvSpPr>
          <p:cNvPr id="88" name="TextBox 87"/>
          <p:cNvSpPr txBox="1"/>
          <p:nvPr/>
        </p:nvSpPr>
        <p:spPr>
          <a:xfrm>
            <a:off x="3221175" y="6836095"/>
            <a:ext cx="720080" cy="215444"/>
          </a:xfrm>
          <a:prstGeom prst="rect">
            <a:avLst/>
          </a:prstGeom>
          <a:noFill/>
        </p:spPr>
        <p:txBody>
          <a:bodyPr wrap="square" rtlCol="0">
            <a:spAutoFit/>
          </a:bodyPr>
          <a:lstStyle/>
          <a:p>
            <a:pPr algn="ctr"/>
            <a:r>
              <a:rPr lang="en-AU" sz="800" b="1" dirty="0">
                <a:latin typeface="Arial Narrow" panose="020B0606020202030204" pitchFamily="34" charset="0"/>
              </a:rPr>
              <a:t>Unlikely</a:t>
            </a:r>
          </a:p>
        </p:txBody>
      </p:sp>
      <p:sp>
        <p:nvSpPr>
          <p:cNvPr id="89" name="TextBox 88"/>
          <p:cNvSpPr txBox="1"/>
          <p:nvPr/>
        </p:nvSpPr>
        <p:spPr>
          <a:xfrm>
            <a:off x="3736153" y="6844127"/>
            <a:ext cx="491568" cy="215444"/>
          </a:xfrm>
          <a:prstGeom prst="rect">
            <a:avLst/>
          </a:prstGeom>
          <a:noFill/>
        </p:spPr>
        <p:txBody>
          <a:bodyPr wrap="square" rtlCol="0">
            <a:spAutoFit/>
          </a:bodyPr>
          <a:lstStyle/>
          <a:p>
            <a:pPr algn="ctr"/>
            <a:r>
              <a:rPr lang="en-AU" sz="400" b="1" dirty="0">
                <a:latin typeface="Arial Narrow" panose="020B0606020202030204" pitchFamily="34" charset="0"/>
              </a:rPr>
              <a:t>More unlikely than likely</a:t>
            </a:r>
          </a:p>
        </p:txBody>
      </p:sp>
      <p:sp>
        <p:nvSpPr>
          <p:cNvPr id="11" name="Rectangle 10"/>
          <p:cNvSpPr/>
          <p:nvPr/>
        </p:nvSpPr>
        <p:spPr>
          <a:xfrm>
            <a:off x="1349427" y="4071642"/>
            <a:ext cx="216024" cy="133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45CB8D41-18F1-4571-9BC1-E4A05AF2BFF1}"/>
              </a:ext>
            </a:extLst>
          </p:cNvPr>
          <p:cNvSpPr/>
          <p:nvPr/>
        </p:nvSpPr>
        <p:spPr>
          <a:xfrm>
            <a:off x="5517466" y="2331101"/>
            <a:ext cx="575799" cy="276999"/>
          </a:xfrm>
          <a:prstGeom prst="rect">
            <a:avLst/>
          </a:prstGeom>
        </p:spPr>
        <p:txBody>
          <a:bodyPr wrap="none">
            <a:spAutoFit/>
          </a:bodyPr>
          <a:lstStyle/>
          <a:p>
            <a:r>
              <a:rPr lang="en-AU" sz="1200" dirty="0">
                <a:solidFill>
                  <a:schemeClr val="tx1">
                    <a:lumMod val="65000"/>
                    <a:lumOff val="35000"/>
                  </a:schemeClr>
                </a:solidFill>
                <a:latin typeface="Arial Narrow" panose="020B0606020202030204" pitchFamily="34" charset="0"/>
              </a:rPr>
              <a:t>~</a:t>
            </a:r>
            <a:r>
              <a:rPr lang="en-AU" sz="1200" dirty="0">
                <a:solidFill>
                  <a:schemeClr val="tx1">
                    <a:lumMod val="65000"/>
                    <a:lumOff val="35000"/>
                  </a:schemeClr>
                </a:solidFill>
                <a:latin typeface="Comic Sans MS" panose="030F0702030302020204" pitchFamily="66" charset="0"/>
              </a:rPr>
              <a:t>1°C  </a:t>
            </a:r>
          </a:p>
        </p:txBody>
      </p:sp>
      <p:sp>
        <p:nvSpPr>
          <p:cNvPr id="64" name="TextBox 63">
            <a:extLst>
              <a:ext uri="{FF2B5EF4-FFF2-40B4-BE49-F238E27FC236}">
                <a16:creationId xmlns:a16="http://schemas.microsoft.com/office/drawing/2014/main" id="{A2CC2CB5-4DE7-43CA-9D6B-BB991DD7131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Rectangle 4">
            <a:extLst>
              <a:ext uri="{FF2B5EF4-FFF2-40B4-BE49-F238E27FC236}">
                <a16:creationId xmlns:a16="http://schemas.microsoft.com/office/drawing/2014/main" id="{96B5B1F1-2508-427C-87D1-1B858B1E7FA9}"/>
              </a:ext>
            </a:extLst>
          </p:cNvPr>
          <p:cNvSpPr/>
          <p:nvPr/>
        </p:nvSpPr>
        <p:spPr>
          <a:xfrm>
            <a:off x="827158" y="4068065"/>
            <a:ext cx="495256" cy="326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Rectangle 62">
            <a:extLst>
              <a:ext uri="{FF2B5EF4-FFF2-40B4-BE49-F238E27FC236}">
                <a16:creationId xmlns:a16="http://schemas.microsoft.com/office/drawing/2014/main" id="{7C233B1F-39BC-4FA3-A469-3A95739B87CA}"/>
              </a:ext>
            </a:extLst>
          </p:cNvPr>
          <p:cNvSpPr/>
          <p:nvPr/>
        </p:nvSpPr>
        <p:spPr>
          <a:xfrm>
            <a:off x="508863" y="3605802"/>
            <a:ext cx="5900000" cy="3020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does RCP stand for?  Ans. </a:t>
            </a:r>
          </a:p>
        </p:txBody>
      </p:sp>
      <p:sp>
        <p:nvSpPr>
          <p:cNvPr id="69" name="Rectangle 68">
            <a:extLst>
              <a:ext uri="{FF2B5EF4-FFF2-40B4-BE49-F238E27FC236}">
                <a16:creationId xmlns:a16="http://schemas.microsoft.com/office/drawing/2014/main" id="{F87E96ED-3559-4F5A-9C9B-332102A74116}"/>
              </a:ext>
            </a:extLst>
          </p:cNvPr>
          <p:cNvSpPr/>
          <p:nvPr/>
        </p:nvSpPr>
        <p:spPr>
          <a:xfrm>
            <a:off x="2781121" y="3640839"/>
            <a:ext cx="3586278" cy="21602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Representative Concentration Pathways</a:t>
            </a:r>
          </a:p>
        </p:txBody>
      </p:sp>
      <p:sp>
        <p:nvSpPr>
          <p:cNvPr id="20" name="TextBox 19">
            <a:extLst>
              <a:ext uri="{FF2B5EF4-FFF2-40B4-BE49-F238E27FC236}">
                <a16:creationId xmlns:a16="http://schemas.microsoft.com/office/drawing/2014/main" id="{C90832E7-2549-428D-8E71-5ADD6394869C}"/>
              </a:ext>
            </a:extLst>
          </p:cNvPr>
          <p:cNvSpPr txBox="1"/>
          <p:nvPr/>
        </p:nvSpPr>
        <p:spPr>
          <a:xfrm rot="18871641">
            <a:off x="1084314" y="4293263"/>
            <a:ext cx="656665" cy="215444"/>
          </a:xfrm>
          <a:prstGeom prst="rect">
            <a:avLst/>
          </a:prstGeom>
          <a:noFill/>
        </p:spPr>
        <p:txBody>
          <a:bodyPr wrap="square" rtlCol="0">
            <a:spAutoFit/>
          </a:bodyPr>
          <a:lstStyle/>
          <a:p>
            <a:r>
              <a:rPr lang="en-AU" sz="800" dirty="0">
                <a:latin typeface="Arial Narrow" panose="020B0606020202030204" pitchFamily="34" charset="0"/>
              </a:rPr>
              <a:t>RCP8.5</a:t>
            </a:r>
          </a:p>
        </p:txBody>
      </p:sp>
      <p:sp>
        <p:nvSpPr>
          <p:cNvPr id="73" name="TextBox 72">
            <a:extLst>
              <a:ext uri="{FF2B5EF4-FFF2-40B4-BE49-F238E27FC236}">
                <a16:creationId xmlns:a16="http://schemas.microsoft.com/office/drawing/2014/main" id="{FB690CF6-D447-4DAD-B842-4B2188F66BD3}"/>
              </a:ext>
            </a:extLst>
          </p:cNvPr>
          <p:cNvSpPr txBox="1"/>
          <p:nvPr/>
        </p:nvSpPr>
        <p:spPr>
          <a:xfrm rot="297534">
            <a:off x="1198779" y="4836943"/>
            <a:ext cx="656665" cy="215444"/>
          </a:xfrm>
          <a:prstGeom prst="rect">
            <a:avLst/>
          </a:prstGeom>
          <a:noFill/>
        </p:spPr>
        <p:txBody>
          <a:bodyPr wrap="square" rtlCol="0">
            <a:spAutoFit/>
          </a:bodyPr>
          <a:lstStyle/>
          <a:p>
            <a:r>
              <a:rPr lang="en-AU" sz="800" dirty="0">
                <a:latin typeface="Arial Narrow" panose="020B0606020202030204" pitchFamily="34" charset="0"/>
              </a:rPr>
              <a:t>RCP2.6</a:t>
            </a:r>
          </a:p>
        </p:txBody>
      </p:sp>
      <p:sp>
        <p:nvSpPr>
          <p:cNvPr id="74" name="TextBox 73">
            <a:extLst>
              <a:ext uri="{FF2B5EF4-FFF2-40B4-BE49-F238E27FC236}">
                <a16:creationId xmlns:a16="http://schemas.microsoft.com/office/drawing/2014/main" id="{E146C51E-501D-4402-AE5D-A88EDF38E3D0}"/>
              </a:ext>
            </a:extLst>
          </p:cNvPr>
          <p:cNvSpPr txBox="1"/>
          <p:nvPr/>
        </p:nvSpPr>
        <p:spPr>
          <a:xfrm rot="18100569">
            <a:off x="2955835" y="4254934"/>
            <a:ext cx="656665" cy="215444"/>
          </a:xfrm>
          <a:prstGeom prst="rect">
            <a:avLst/>
          </a:prstGeom>
          <a:noFill/>
        </p:spPr>
        <p:txBody>
          <a:bodyPr wrap="square" rtlCol="0">
            <a:spAutoFit/>
          </a:bodyPr>
          <a:lstStyle/>
          <a:p>
            <a:r>
              <a:rPr lang="en-AU" sz="800" dirty="0">
                <a:latin typeface="Arial Narrow" panose="020B0606020202030204" pitchFamily="34" charset="0"/>
              </a:rPr>
              <a:t>RCP8.5</a:t>
            </a:r>
          </a:p>
        </p:txBody>
      </p:sp>
      <p:sp>
        <p:nvSpPr>
          <p:cNvPr id="75" name="TextBox 74">
            <a:extLst>
              <a:ext uri="{FF2B5EF4-FFF2-40B4-BE49-F238E27FC236}">
                <a16:creationId xmlns:a16="http://schemas.microsoft.com/office/drawing/2014/main" id="{E9567AC1-B1E8-41E9-B756-77C21265BD96}"/>
              </a:ext>
            </a:extLst>
          </p:cNvPr>
          <p:cNvSpPr txBox="1"/>
          <p:nvPr/>
        </p:nvSpPr>
        <p:spPr>
          <a:xfrm rot="297534">
            <a:off x="2914932" y="5126292"/>
            <a:ext cx="656665" cy="215444"/>
          </a:xfrm>
          <a:prstGeom prst="rect">
            <a:avLst/>
          </a:prstGeom>
          <a:noFill/>
        </p:spPr>
        <p:txBody>
          <a:bodyPr wrap="square" rtlCol="0">
            <a:spAutoFit/>
          </a:bodyPr>
          <a:lstStyle/>
          <a:p>
            <a:r>
              <a:rPr lang="en-AU" sz="800" dirty="0">
                <a:latin typeface="Arial Narrow" panose="020B0606020202030204" pitchFamily="34" charset="0"/>
              </a:rPr>
              <a:t>RCP2.6</a:t>
            </a:r>
          </a:p>
        </p:txBody>
      </p:sp>
      <p:sp>
        <p:nvSpPr>
          <p:cNvPr id="76" name="Rectangle 75">
            <a:extLst>
              <a:ext uri="{FF2B5EF4-FFF2-40B4-BE49-F238E27FC236}">
                <a16:creationId xmlns:a16="http://schemas.microsoft.com/office/drawing/2014/main" id="{DDECC058-614D-4206-8806-8BC6DDB0F9A4}"/>
              </a:ext>
            </a:extLst>
          </p:cNvPr>
          <p:cNvSpPr/>
          <p:nvPr/>
        </p:nvSpPr>
        <p:spPr>
          <a:xfrm>
            <a:off x="2859171" y="4161181"/>
            <a:ext cx="187894" cy="326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TextBox 77">
            <a:extLst>
              <a:ext uri="{FF2B5EF4-FFF2-40B4-BE49-F238E27FC236}">
                <a16:creationId xmlns:a16="http://schemas.microsoft.com/office/drawing/2014/main" id="{DAF57BA7-1631-4DDD-A361-44E95DD7714B}"/>
              </a:ext>
            </a:extLst>
          </p:cNvPr>
          <p:cNvSpPr txBox="1"/>
          <p:nvPr/>
        </p:nvSpPr>
        <p:spPr>
          <a:xfrm>
            <a:off x="2755792" y="4142913"/>
            <a:ext cx="656665" cy="400110"/>
          </a:xfrm>
          <a:prstGeom prst="rect">
            <a:avLst/>
          </a:prstGeom>
          <a:noFill/>
        </p:spPr>
        <p:txBody>
          <a:bodyPr wrap="square" rtlCol="0">
            <a:spAutoFit/>
          </a:bodyPr>
          <a:lstStyle/>
          <a:p>
            <a:r>
              <a:rPr lang="en-AU" sz="500" b="1" dirty="0">
                <a:latin typeface="Arial Narrow" panose="020B0606020202030204" pitchFamily="34" charset="0"/>
              </a:rPr>
              <a:t>RCP2.6</a:t>
            </a:r>
          </a:p>
          <a:p>
            <a:r>
              <a:rPr lang="en-AU" sz="500" b="1" dirty="0">
                <a:latin typeface="Arial Narrow" panose="020B0606020202030204" pitchFamily="34" charset="0"/>
              </a:rPr>
              <a:t>RCP 4.5</a:t>
            </a:r>
          </a:p>
          <a:p>
            <a:r>
              <a:rPr lang="en-AU" sz="500" b="1" dirty="0">
                <a:latin typeface="Arial Narrow" panose="020B0606020202030204" pitchFamily="34" charset="0"/>
              </a:rPr>
              <a:t>RCP 6.0</a:t>
            </a:r>
          </a:p>
          <a:p>
            <a:r>
              <a:rPr lang="en-AU" sz="500" b="1" dirty="0">
                <a:latin typeface="Arial Narrow" panose="020B0606020202030204" pitchFamily="34" charset="0"/>
              </a:rPr>
              <a:t>RCP 8.5</a:t>
            </a:r>
          </a:p>
        </p:txBody>
      </p:sp>
      <p:sp>
        <p:nvSpPr>
          <p:cNvPr id="21" name="Rectangle 20">
            <a:extLst>
              <a:ext uri="{FF2B5EF4-FFF2-40B4-BE49-F238E27FC236}">
                <a16:creationId xmlns:a16="http://schemas.microsoft.com/office/drawing/2014/main" id="{73A1A29A-D3D0-4895-A139-DAB0B337970D}"/>
              </a:ext>
            </a:extLst>
          </p:cNvPr>
          <p:cNvSpPr/>
          <p:nvPr/>
        </p:nvSpPr>
        <p:spPr>
          <a:xfrm>
            <a:off x="4181896" y="6773237"/>
            <a:ext cx="2450957" cy="369332"/>
          </a:xfrm>
          <a:prstGeom prst="rect">
            <a:avLst/>
          </a:prstGeom>
        </p:spPr>
        <p:txBody>
          <a:bodyPr wrap="square">
            <a:spAutoFit/>
          </a:bodyPr>
          <a:lstStyle/>
          <a:p>
            <a:r>
              <a:rPr lang="en-AU" sz="900" dirty="0">
                <a:latin typeface="Arial Narrow" panose="020B0606020202030204" pitchFamily="34" charset="0"/>
              </a:rPr>
              <a:t>Reefs not dominated by coral </a:t>
            </a:r>
            <a:r>
              <a:rPr lang="en-AU" sz="900" baseline="30000" dirty="0">
                <a:latin typeface="Arial Narrow" panose="020B0606020202030204" pitchFamily="34" charset="0"/>
              </a:rPr>
              <a:t>[pg.27]</a:t>
            </a:r>
            <a:r>
              <a:rPr lang="en-AU" sz="900" dirty="0">
                <a:latin typeface="Arial Narrow" panose="020B0606020202030204" pitchFamily="34" charset="0"/>
              </a:rPr>
              <a:t> </a:t>
            </a:r>
          </a:p>
          <a:p>
            <a:r>
              <a:rPr lang="en-AU" sz="900" dirty="0">
                <a:latin typeface="Arial Narrow" panose="020B0606020202030204" pitchFamily="34" charset="0"/>
              </a:rPr>
              <a:t>Annual bleaching</a:t>
            </a:r>
            <a:r>
              <a:rPr lang="en-AU" sz="900" baseline="30000" dirty="0">
                <a:latin typeface="Arial Narrow" panose="020B0606020202030204" pitchFamily="34" charset="0"/>
              </a:rPr>
              <a:t>[4]</a:t>
            </a:r>
            <a:endParaRPr lang="en-AU" sz="900" dirty="0">
              <a:latin typeface="Arial Narrow" panose="020B0606020202030204" pitchFamily="34" charset="0"/>
            </a:endParaRPr>
          </a:p>
        </p:txBody>
      </p:sp>
      <p:sp>
        <p:nvSpPr>
          <p:cNvPr id="95" name="Rectangle 94">
            <a:extLst>
              <a:ext uri="{FF2B5EF4-FFF2-40B4-BE49-F238E27FC236}">
                <a16:creationId xmlns:a16="http://schemas.microsoft.com/office/drawing/2014/main" id="{1BDD33F3-F154-4E43-8E88-5E34A59E4AEC}"/>
              </a:ext>
            </a:extLst>
          </p:cNvPr>
          <p:cNvSpPr/>
          <p:nvPr/>
        </p:nvSpPr>
        <p:spPr>
          <a:xfrm>
            <a:off x="4181896" y="7099385"/>
            <a:ext cx="2041583" cy="338554"/>
          </a:xfrm>
          <a:prstGeom prst="rect">
            <a:avLst/>
          </a:prstGeom>
        </p:spPr>
        <p:txBody>
          <a:bodyPr wrap="square">
            <a:spAutoFit/>
          </a:bodyPr>
          <a:lstStyle/>
          <a:p>
            <a:r>
              <a:rPr lang="en-AU" sz="800" dirty="0">
                <a:solidFill>
                  <a:schemeClr val="tx1">
                    <a:lumMod val="65000"/>
                    <a:lumOff val="35000"/>
                  </a:schemeClr>
                </a:solidFill>
                <a:latin typeface="Comic Sans MS" panose="030F0702030302020204" pitchFamily="66" charset="0"/>
              </a:rPr>
              <a:t>Reefs not dominated by coral </a:t>
            </a:r>
            <a:r>
              <a:rPr lang="en-AU" sz="800" baseline="30000" dirty="0">
                <a:solidFill>
                  <a:schemeClr val="tx1">
                    <a:lumMod val="65000"/>
                    <a:lumOff val="35000"/>
                  </a:schemeClr>
                </a:solidFill>
                <a:latin typeface="Comic Sans MS" panose="030F0702030302020204" pitchFamily="66" charset="0"/>
              </a:rPr>
              <a:t>[pg.27]</a:t>
            </a:r>
            <a:r>
              <a:rPr lang="en-AU" sz="800" dirty="0">
                <a:solidFill>
                  <a:schemeClr val="tx1">
                    <a:lumMod val="65000"/>
                    <a:lumOff val="35000"/>
                  </a:schemeClr>
                </a:solidFill>
                <a:latin typeface="Comic Sans MS" panose="030F0702030302020204" pitchFamily="66" charset="0"/>
              </a:rPr>
              <a:t> </a:t>
            </a:r>
          </a:p>
          <a:p>
            <a:r>
              <a:rPr lang="en-AU" sz="800" dirty="0">
                <a:solidFill>
                  <a:schemeClr val="tx1">
                    <a:lumMod val="65000"/>
                    <a:lumOff val="35000"/>
                  </a:schemeClr>
                </a:solidFill>
                <a:latin typeface="Comic Sans MS" panose="030F0702030302020204" pitchFamily="66" charset="0"/>
              </a:rPr>
              <a:t>Annual bleaching</a:t>
            </a:r>
            <a:r>
              <a:rPr lang="en-AU" sz="800" baseline="30000" dirty="0">
                <a:solidFill>
                  <a:schemeClr val="tx1">
                    <a:lumMod val="65000"/>
                    <a:lumOff val="35000"/>
                  </a:schemeClr>
                </a:solidFill>
                <a:latin typeface="Comic Sans MS" panose="030F0702030302020204" pitchFamily="66" charset="0"/>
              </a:rPr>
              <a:t>[4]</a:t>
            </a:r>
            <a:endParaRPr lang="en-AU" sz="800" dirty="0">
              <a:solidFill>
                <a:schemeClr val="tx1">
                  <a:lumMod val="65000"/>
                  <a:lumOff val="35000"/>
                </a:schemeClr>
              </a:solidFill>
              <a:latin typeface="Comic Sans MS" panose="030F0702030302020204" pitchFamily="66" charset="0"/>
            </a:endParaRPr>
          </a:p>
        </p:txBody>
      </p:sp>
      <p:sp>
        <p:nvSpPr>
          <p:cNvPr id="97" name="Rectangle 96">
            <a:extLst>
              <a:ext uri="{FF2B5EF4-FFF2-40B4-BE49-F238E27FC236}">
                <a16:creationId xmlns:a16="http://schemas.microsoft.com/office/drawing/2014/main" id="{44D5B684-221D-4931-AC2F-16A1D64DE634}"/>
              </a:ext>
            </a:extLst>
          </p:cNvPr>
          <p:cNvSpPr/>
          <p:nvPr/>
        </p:nvSpPr>
        <p:spPr>
          <a:xfrm>
            <a:off x="4201007" y="7753819"/>
            <a:ext cx="2127785" cy="215444"/>
          </a:xfrm>
          <a:prstGeom prst="rect">
            <a:avLst/>
          </a:prstGeom>
        </p:spPr>
        <p:txBody>
          <a:bodyPr wrap="square">
            <a:spAutoFit/>
          </a:bodyPr>
          <a:lstStyle/>
          <a:p>
            <a:r>
              <a:rPr lang="en-AU" sz="800" dirty="0">
                <a:solidFill>
                  <a:schemeClr val="tx1">
                    <a:lumMod val="65000"/>
                    <a:lumOff val="35000"/>
                  </a:schemeClr>
                </a:solidFill>
                <a:latin typeface="Comic Sans MS" pitchFamily="66" charset="0"/>
              </a:rPr>
              <a:t>10-30% of reefs might be saved</a:t>
            </a:r>
            <a:r>
              <a:rPr lang="en-AU" sz="800" baseline="30000" dirty="0">
                <a:solidFill>
                  <a:schemeClr val="tx1">
                    <a:lumMod val="65000"/>
                    <a:lumOff val="35000"/>
                  </a:schemeClr>
                </a:solidFill>
                <a:latin typeface="Comic Sans MS" pitchFamily="66" charset="0"/>
              </a:rPr>
              <a:t>[1]</a:t>
            </a:r>
            <a:endParaRPr lang="en-AU" sz="800" dirty="0">
              <a:solidFill>
                <a:schemeClr val="tx1">
                  <a:lumMod val="65000"/>
                  <a:lumOff val="35000"/>
                </a:schemeClr>
              </a:solidFill>
              <a:latin typeface="Comic Sans MS" pitchFamily="66" charset="0"/>
            </a:endParaRPr>
          </a:p>
        </p:txBody>
      </p:sp>
      <p:sp>
        <p:nvSpPr>
          <p:cNvPr id="100" name="Oval 99">
            <a:extLst>
              <a:ext uri="{FF2B5EF4-FFF2-40B4-BE49-F238E27FC236}">
                <a16:creationId xmlns:a16="http://schemas.microsoft.com/office/drawing/2014/main" id="{D6097181-9B99-4131-8CBA-C61691EAA11D}"/>
              </a:ext>
            </a:extLst>
          </p:cNvPr>
          <p:cNvSpPr/>
          <p:nvPr/>
        </p:nvSpPr>
        <p:spPr>
          <a:xfrm>
            <a:off x="2602711" y="655371"/>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1" name="TextBox 100">
            <a:extLst>
              <a:ext uri="{FF2B5EF4-FFF2-40B4-BE49-F238E27FC236}">
                <a16:creationId xmlns:a16="http://schemas.microsoft.com/office/drawing/2014/main" id="{CF228BCC-21C8-487C-96C4-985CD102897E}"/>
              </a:ext>
            </a:extLst>
          </p:cNvPr>
          <p:cNvSpPr txBox="1"/>
          <p:nvPr/>
        </p:nvSpPr>
        <p:spPr>
          <a:xfrm>
            <a:off x="2518712" y="63806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TO99</a:t>
            </a:r>
          </a:p>
        </p:txBody>
      </p:sp>
      <p:sp>
        <p:nvSpPr>
          <p:cNvPr id="99" name="TextBox 98">
            <a:extLst>
              <a:ext uri="{FF2B5EF4-FFF2-40B4-BE49-F238E27FC236}">
                <a16:creationId xmlns:a16="http://schemas.microsoft.com/office/drawing/2014/main" id="{0148095D-4E75-4ABF-9A3D-14A8B84FB5A3}"/>
              </a:ext>
            </a:extLst>
          </p:cNvPr>
          <p:cNvSpPr txBox="1"/>
          <p:nvPr/>
        </p:nvSpPr>
        <p:spPr>
          <a:xfrm>
            <a:off x="431965" y="969600"/>
            <a:ext cx="5976898" cy="1354217"/>
          </a:xfrm>
          <a:prstGeom prst="rect">
            <a:avLst/>
          </a:prstGeom>
          <a:noFill/>
        </p:spPr>
        <p:txBody>
          <a:bodyPr wrap="square" rtlCol="0">
            <a:spAutoFit/>
          </a:bodyPr>
          <a:lstStyle/>
          <a:p>
            <a:r>
              <a:rPr lang="en-AU" sz="1600" b="1" dirty="0">
                <a:latin typeface="Arial Narrow" panose="020B0606020202030204" pitchFamily="34" charset="0"/>
              </a:rPr>
              <a:t>The IPCC</a:t>
            </a:r>
          </a:p>
          <a:p>
            <a:r>
              <a:rPr lang="en-AU" sz="1100" dirty="0">
                <a:latin typeface="Arial Narrow" panose="020B0606020202030204" pitchFamily="34" charset="0"/>
              </a:rPr>
              <a:t>Governments from around the world came together in 1988 and created the </a:t>
            </a:r>
            <a:r>
              <a:rPr lang="en-AU" sz="1100" b="1" dirty="0">
                <a:latin typeface="Arial Narrow" panose="020B0606020202030204" pitchFamily="34" charset="0"/>
              </a:rPr>
              <a:t>I</a:t>
            </a:r>
            <a:r>
              <a:rPr lang="en-AU" sz="1100" dirty="0">
                <a:latin typeface="Arial Narrow" panose="020B0606020202030204" pitchFamily="34" charset="0"/>
              </a:rPr>
              <a:t>nternational </a:t>
            </a:r>
            <a:r>
              <a:rPr lang="en-AU" sz="1100" b="1" dirty="0">
                <a:latin typeface="Arial Narrow" panose="020B0606020202030204" pitchFamily="34" charset="0"/>
              </a:rPr>
              <a:t>P</a:t>
            </a:r>
            <a:r>
              <a:rPr lang="en-AU" sz="1100" dirty="0">
                <a:latin typeface="Arial Narrow" panose="020B0606020202030204" pitchFamily="34" charset="0"/>
              </a:rPr>
              <a:t>anel on </a:t>
            </a:r>
            <a:r>
              <a:rPr lang="en-AU" sz="1100" b="1" dirty="0">
                <a:latin typeface="Arial Narrow" panose="020B0606020202030204" pitchFamily="34" charset="0"/>
              </a:rPr>
              <a:t>C</a:t>
            </a:r>
            <a:r>
              <a:rPr lang="en-AU" sz="1100" dirty="0">
                <a:latin typeface="Arial Narrow" panose="020B0606020202030204" pitchFamily="34" charset="0"/>
              </a:rPr>
              <a:t>limate </a:t>
            </a:r>
            <a:r>
              <a:rPr lang="en-AU" sz="1100" b="1" dirty="0">
                <a:latin typeface="Arial Narrow" panose="020B0606020202030204" pitchFamily="34" charset="0"/>
              </a:rPr>
              <a:t>C</a:t>
            </a:r>
            <a:r>
              <a:rPr lang="en-AU" sz="1100" dirty="0">
                <a:latin typeface="Arial Narrow" panose="020B0606020202030204" pitchFamily="34" charset="0"/>
              </a:rPr>
              <a:t>hange (</a:t>
            </a:r>
            <a:r>
              <a:rPr lang="en-AU" sz="1100" b="1" dirty="0">
                <a:latin typeface="Arial Narrow" panose="020B0606020202030204" pitchFamily="34" charset="0"/>
              </a:rPr>
              <a:t>IPCC</a:t>
            </a:r>
            <a:r>
              <a:rPr lang="en-AU" sz="1100" dirty="0">
                <a:latin typeface="Arial Narrow" panose="020B0606020202030204" pitchFamily="34" charset="0"/>
              </a:rPr>
              <a:t>). The IPCC recruit world leading experts on climate change – lots of them – to author reports </a:t>
            </a:r>
            <a:br>
              <a:rPr lang="en-AU" sz="1100" dirty="0">
                <a:latin typeface="Arial Narrow" panose="020B0606020202030204" pitchFamily="34" charset="0"/>
              </a:rPr>
            </a:br>
            <a:r>
              <a:rPr lang="en-AU" sz="1100" dirty="0">
                <a:latin typeface="Arial Narrow" panose="020B0606020202030204" pitchFamily="34" charset="0"/>
              </a:rPr>
              <a:t>every 5-6 years, to help inform government policy decisions. </a:t>
            </a:r>
          </a:p>
          <a:p>
            <a:r>
              <a:rPr lang="en-AU" sz="1100" dirty="0">
                <a:latin typeface="Arial Narrow" panose="020B0606020202030204" pitchFamily="34" charset="0"/>
              </a:rPr>
              <a:t>In 2018, the IPCC published </a:t>
            </a:r>
            <a:r>
              <a:rPr lang="en-AU" sz="1100" b="1" dirty="0">
                <a:latin typeface="Arial Narrow" panose="020B0606020202030204" pitchFamily="34" charset="0"/>
              </a:rPr>
              <a:t>A Special Report: Global Warming of 1.5°C</a:t>
            </a:r>
            <a:r>
              <a:rPr lang="en-AU" sz="1100" baseline="30000" dirty="0">
                <a:latin typeface="Arial Narrow" panose="020B0606020202030204" pitchFamily="34" charset="0"/>
              </a:rPr>
              <a:t>[1]</a:t>
            </a:r>
            <a:r>
              <a:rPr lang="en-AU" sz="1100" dirty="0">
                <a:latin typeface="Arial Narrow" panose="020B0606020202030204" pitchFamily="34" charset="0"/>
              </a:rPr>
              <a:t>. With </a:t>
            </a:r>
            <a:r>
              <a:rPr lang="en-AU" sz="1100" b="1" dirty="0">
                <a:latin typeface="Arial Narrow" panose="020B0606020202030204" pitchFamily="34" charset="0"/>
              </a:rPr>
              <a:t>91 </a:t>
            </a:r>
            <a:r>
              <a:rPr lang="en-AU" sz="1100" dirty="0">
                <a:latin typeface="Arial Narrow" panose="020B0606020202030204" pitchFamily="34" charset="0"/>
              </a:rPr>
              <a:t>authors, the report states: ‘</a:t>
            </a:r>
            <a:r>
              <a:rPr lang="en-AU" sz="1100" i="1" dirty="0">
                <a:latin typeface="Arial Narrow" panose="020B0606020202030204" pitchFamily="34" charset="0"/>
              </a:rPr>
              <a:t>multiple lines of evidence indicate that the majority of warmer water tropical coral reefs that exist today (70-90%) will disappear </a:t>
            </a:r>
            <a:r>
              <a:rPr lang="en-AU" sz="1100" b="1" i="1" dirty="0">
                <a:latin typeface="Arial Narrow" panose="020B0606020202030204" pitchFamily="34" charset="0"/>
              </a:rPr>
              <a:t>even if </a:t>
            </a:r>
            <a:r>
              <a:rPr lang="en-AU" sz="1100" i="1" dirty="0">
                <a:latin typeface="Arial Narrow" panose="020B0606020202030204" pitchFamily="34" charset="0"/>
              </a:rPr>
              <a:t>global warming is constrained to 1.5°C (very high confidence)’</a:t>
            </a:r>
            <a:r>
              <a:rPr lang="en-AU" sz="1100" dirty="0">
                <a:latin typeface="Arial Narrow" panose="020B0606020202030204" pitchFamily="34" charset="0"/>
              </a:rPr>
              <a:t>. </a:t>
            </a:r>
            <a:endParaRPr lang="en-AU" sz="1100" baseline="30000" dirty="0">
              <a:latin typeface="Arial Narrow" panose="020B0606020202030204" pitchFamily="34" charset="0"/>
            </a:endParaRPr>
          </a:p>
        </p:txBody>
      </p:sp>
      <p:sp>
        <p:nvSpPr>
          <p:cNvPr id="98" name="Rectangle 97">
            <a:extLst>
              <a:ext uri="{FF2B5EF4-FFF2-40B4-BE49-F238E27FC236}">
                <a16:creationId xmlns:a16="http://schemas.microsoft.com/office/drawing/2014/main" id="{212AC5C8-5D5E-4F9E-BCA2-0D5D679A3B6B}"/>
              </a:ext>
            </a:extLst>
          </p:cNvPr>
          <p:cNvSpPr/>
          <p:nvPr/>
        </p:nvSpPr>
        <p:spPr>
          <a:xfrm>
            <a:off x="1092117" y="4125871"/>
            <a:ext cx="495256" cy="170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id="{52E9F374-55F2-4369-ACB2-168E7BACDA2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val="0"/>
              </a:ext>
            </a:extLst>
          </a:blip>
          <a:srcRect t="16938" r="6197" b="29047"/>
          <a:stretch/>
        </p:blipFill>
        <p:spPr>
          <a:xfrm>
            <a:off x="3828936" y="3979188"/>
            <a:ext cx="2615517" cy="1506107"/>
          </a:xfrm>
          <a:prstGeom prst="rect">
            <a:avLst/>
          </a:prstGeom>
        </p:spPr>
      </p:pic>
      <p:sp>
        <p:nvSpPr>
          <p:cNvPr id="107" name="Rectangle 106">
            <a:extLst>
              <a:ext uri="{FF2B5EF4-FFF2-40B4-BE49-F238E27FC236}">
                <a16:creationId xmlns:a16="http://schemas.microsoft.com/office/drawing/2014/main" id="{3902C36D-9CFC-4931-8031-973687E8A9CF}"/>
              </a:ext>
            </a:extLst>
          </p:cNvPr>
          <p:cNvSpPr/>
          <p:nvPr/>
        </p:nvSpPr>
        <p:spPr>
          <a:xfrm>
            <a:off x="4179584" y="7401219"/>
            <a:ext cx="2041583" cy="338554"/>
          </a:xfrm>
          <a:prstGeom prst="rect">
            <a:avLst/>
          </a:prstGeom>
        </p:spPr>
        <p:txBody>
          <a:bodyPr wrap="square">
            <a:spAutoFit/>
          </a:bodyPr>
          <a:lstStyle/>
          <a:p>
            <a:r>
              <a:rPr lang="en-AU" sz="800" dirty="0">
                <a:solidFill>
                  <a:schemeClr val="tx1">
                    <a:lumMod val="65000"/>
                    <a:lumOff val="35000"/>
                  </a:schemeClr>
                </a:solidFill>
                <a:latin typeface="Comic Sans MS" panose="030F0702030302020204" pitchFamily="66" charset="0"/>
              </a:rPr>
              <a:t>Reefs not dominated by coral </a:t>
            </a:r>
            <a:r>
              <a:rPr lang="en-AU" sz="800" baseline="30000" dirty="0">
                <a:solidFill>
                  <a:schemeClr val="tx1">
                    <a:lumMod val="65000"/>
                    <a:lumOff val="35000"/>
                  </a:schemeClr>
                </a:solidFill>
                <a:latin typeface="Comic Sans MS" panose="030F0702030302020204" pitchFamily="66" charset="0"/>
              </a:rPr>
              <a:t>[pg.27]</a:t>
            </a:r>
            <a:endParaRPr lang="en-AU" sz="800" dirty="0">
              <a:solidFill>
                <a:schemeClr val="tx1">
                  <a:lumMod val="65000"/>
                  <a:lumOff val="35000"/>
                </a:schemeClr>
              </a:solidFill>
              <a:latin typeface="Comic Sans MS" panose="030F0702030302020204" pitchFamily="66" charset="0"/>
            </a:endParaRPr>
          </a:p>
          <a:p>
            <a:r>
              <a:rPr lang="en-AU" sz="800" dirty="0">
                <a:solidFill>
                  <a:schemeClr val="tx1">
                    <a:lumMod val="65000"/>
                    <a:lumOff val="35000"/>
                  </a:schemeClr>
                </a:solidFill>
                <a:latin typeface="Comic Sans MS" panose="030F0702030302020204" pitchFamily="66" charset="0"/>
              </a:rPr>
              <a:t>Annual bleaching</a:t>
            </a:r>
            <a:r>
              <a:rPr lang="en-AU" sz="800" baseline="30000" dirty="0">
                <a:solidFill>
                  <a:schemeClr val="tx1">
                    <a:lumMod val="65000"/>
                    <a:lumOff val="35000"/>
                  </a:schemeClr>
                </a:solidFill>
                <a:latin typeface="Comic Sans MS" panose="030F0702030302020204" pitchFamily="66" charset="0"/>
              </a:rPr>
              <a:t>[4]</a:t>
            </a:r>
            <a:endParaRPr lang="en-AU" sz="800" dirty="0">
              <a:solidFill>
                <a:schemeClr val="tx1">
                  <a:lumMod val="65000"/>
                  <a:lumOff val="35000"/>
                </a:schemeClr>
              </a:solidFill>
              <a:latin typeface="Comic Sans MS" panose="030F0702030302020204" pitchFamily="66" charset="0"/>
            </a:endParaRPr>
          </a:p>
        </p:txBody>
      </p:sp>
      <p:sp>
        <p:nvSpPr>
          <p:cNvPr id="10" name="TextBox 9">
            <a:extLst>
              <a:ext uri="{FF2B5EF4-FFF2-40B4-BE49-F238E27FC236}">
                <a16:creationId xmlns:a16="http://schemas.microsoft.com/office/drawing/2014/main" id="{4327FD9F-A1E8-43D2-B8BD-6D5A55F44B4D}"/>
              </a:ext>
            </a:extLst>
          </p:cNvPr>
          <p:cNvSpPr txBox="1"/>
          <p:nvPr/>
        </p:nvSpPr>
        <p:spPr>
          <a:xfrm rot="16200000">
            <a:off x="3599325" y="4489016"/>
            <a:ext cx="829912" cy="184666"/>
          </a:xfrm>
          <a:prstGeom prst="rect">
            <a:avLst/>
          </a:prstGeom>
          <a:noFill/>
        </p:spPr>
        <p:txBody>
          <a:bodyPr wrap="square" rtlCol="0">
            <a:spAutoFit/>
          </a:bodyPr>
          <a:lstStyle/>
          <a:p>
            <a:r>
              <a:rPr lang="en-AU" sz="600" dirty="0">
                <a:latin typeface="Arial Narrow" panose="020B0606020202030204" pitchFamily="34" charset="0"/>
              </a:rPr>
              <a:t>(bleaching annually)</a:t>
            </a:r>
          </a:p>
        </p:txBody>
      </p:sp>
    </p:spTree>
    <p:extLst>
      <p:ext uri="{BB962C8B-B14F-4D97-AF65-F5344CB8AC3E}">
        <p14:creationId xmlns:p14="http://schemas.microsoft.com/office/powerpoint/2010/main" val="2150552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56346" y="103868"/>
            <a:ext cx="4088877" cy="677108"/>
          </a:xfrm>
          <a:prstGeom prst="rect">
            <a:avLst/>
          </a:prstGeom>
          <a:noFill/>
        </p:spPr>
        <p:txBody>
          <a:bodyPr wrap="square" rtlCol="0">
            <a:spAutoFit/>
          </a:bodyPr>
          <a:lstStyle/>
          <a:p>
            <a:r>
              <a:rPr lang="en-US" b="1" dirty="0">
                <a:latin typeface="Arial Narrow" pitchFamily="34" charset="0"/>
              </a:rPr>
              <a:t>Watching the Earth Breathe CO</a:t>
            </a:r>
            <a:r>
              <a:rPr lang="en-US" sz="1200" b="1" dirty="0">
                <a:latin typeface="Arial Narrow" pitchFamily="34" charset="0"/>
              </a:rPr>
              <a:t>2</a:t>
            </a:r>
            <a:r>
              <a:rPr lang="en-US" b="1" dirty="0">
                <a:latin typeface="Arial Narrow" pitchFamily="34" charset="0"/>
              </a:rPr>
              <a:t> – </a:t>
            </a:r>
            <a:r>
              <a:rPr lang="en-US" sz="1200" dirty="0">
                <a:latin typeface="Arial Narrow" pitchFamily="34" charset="0"/>
              </a:rPr>
              <a:t>Interpret trends in data in relation to the carbonate system and changes in pH</a:t>
            </a:r>
            <a:r>
              <a:rPr lang="en-US" sz="2000" b="1" dirty="0">
                <a:latin typeface="Arial Narrow" pitchFamily="34" charset="0"/>
              </a:rPr>
              <a:t>  </a:t>
            </a: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107</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2" y="8805118"/>
            <a:ext cx="373457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Implications for marine systems</a:t>
            </a:r>
            <a:endParaRPr lang="en-AU" sz="1100" b="1" dirty="0">
              <a:latin typeface="Arial Narrow" pitchFamily="34" charset="0"/>
            </a:endParaRPr>
          </a:p>
        </p:txBody>
      </p:sp>
      <p:sp>
        <p:nvSpPr>
          <p:cNvPr id="14" name="Rectangle 13"/>
          <p:cNvSpPr/>
          <p:nvPr/>
        </p:nvSpPr>
        <p:spPr>
          <a:xfrm>
            <a:off x="460921" y="8330485"/>
            <a:ext cx="5959368" cy="480131"/>
          </a:xfrm>
          <a:prstGeom prst="rect">
            <a:avLst/>
          </a:prstGeom>
        </p:spPr>
        <p:txBody>
          <a:bodyPr wrap="square">
            <a:spAutoFit/>
          </a:bodyPr>
          <a:lstStyle/>
          <a:p>
            <a:r>
              <a:rPr lang="en-AU" sz="630" baseline="30000" dirty="0">
                <a:latin typeface="Arial Narrow" panose="020B0606020202030204" pitchFamily="34" charset="0"/>
              </a:rPr>
              <a:t>[1]</a:t>
            </a:r>
            <a:r>
              <a:rPr lang="en-AU" sz="630" dirty="0">
                <a:latin typeface="Arial Narrow" panose="020B0606020202030204" pitchFamily="34" charset="0"/>
              </a:rPr>
              <a:t> Adapted with permission from: Harris, D. C. (2010). Charles David Keeling and the Story of Atmospheric CO</a:t>
            </a:r>
            <a:r>
              <a:rPr lang="en-AU" sz="500" dirty="0">
                <a:latin typeface="Arial Narrow" panose="020B0606020202030204" pitchFamily="34" charset="0"/>
              </a:rPr>
              <a:t>2</a:t>
            </a:r>
            <a:r>
              <a:rPr lang="en-AU" sz="630" dirty="0">
                <a:latin typeface="Arial Narrow" panose="020B0606020202030204" pitchFamily="34" charset="0"/>
              </a:rPr>
              <a:t> Measurements. </a:t>
            </a:r>
            <a:r>
              <a:rPr lang="en-AU" sz="630" i="1" dirty="0">
                <a:latin typeface="Arial Narrow" panose="020B0606020202030204" pitchFamily="34" charset="0"/>
              </a:rPr>
              <a:t>Analytical </a:t>
            </a:r>
            <a:r>
              <a:rPr lang="en-AU" sz="630" i="1" dirty="0" err="1">
                <a:latin typeface="Arial Narrow" panose="020B0606020202030204" pitchFamily="34" charset="0"/>
              </a:rPr>
              <a:t>Chemistry:Feature</a:t>
            </a:r>
            <a:r>
              <a:rPr lang="en-AU" sz="630" i="1" dirty="0">
                <a:latin typeface="Arial Narrow" panose="020B0606020202030204" pitchFamily="34" charset="0"/>
              </a:rPr>
              <a:t>. 82, 7865-7870. </a:t>
            </a:r>
            <a:r>
              <a:rPr lang="en-AU" sz="630" dirty="0">
                <a:latin typeface="Arial Narrow" panose="020B0606020202030204" pitchFamily="34" charset="0"/>
              </a:rPr>
              <a:t>Accessed 30/03/2019 from: https://pubs.acs.org/doi/pdf/10.1021/ac1001492. Copyright (2010) American Chemical Society. </a:t>
            </a:r>
            <a:endParaRPr lang="en-US" sz="630" i="1" dirty="0">
              <a:latin typeface="Arial Narrow" panose="020B0606020202030204" pitchFamily="34" charset="0"/>
            </a:endParaRPr>
          </a:p>
          <a:p>
            <a:r>
              <a:rPr lang="en-AU" sz="630" baseline="30000" dirty="0">
                <a:latin typeface="Arial Narrow" panose="020B0606020202030204" pitchFamily="34" charset="0"/>
              </a:rPr>
              <a:t>[2] </a:t>
            </a:r>
            <a:r>
              <a:rPr lang="en-AU" sz="630" dirty="0">
                <a:latin typeface="Arial Narrow" panose="020B0606020202030204" pitchFamily="34" charset="0"/>
              </a:rPr>
              <a:t>Reprinted with permission from: </a:t>
            </a:r>
            <a:r>
              <a:rPr lang="en-AU" sz="630" dirty="0" err="1">
                <a:latin typeface="Arial Narrow" panose="020B0606020202030204" pitchFamily="34" charset="0"/>
              </a:rPr>
              <a:t>Forus</a:t>
            </a:r>
            <a:r>
              <a:rPr lang="en-AU" sz="630" dirty="0">
                <a:latin typeface="Arial Narrow" panose="020B0606020202030204" pitchFamily="34" charset="0"/>
              </a:rPr>
              <a:t> Na Mara Marine Institute (2005). </a:t>
            </a:r>
            <a:r>
              <a:rPr lang="en-AU" sz="630" i="1" dirty="0">
                <a:latin typeface="Arial Narrow" panose="020B0606020202030204" pitchFamily="34" charset="0"/>
              </a:rPr>
              <a:t>Nutrients and Ocean Acidification (OA). </a:t>
            </a:r>
            <a:r>
              <a:rPr lang="en-AU" sz="630" dirty="0" err="1">
                <a:latin typeface="Arial Narrow" panose="020B0606020202030204" pitchFamily="34" charset="0"/>
              </a:rPr>
              <a:t>Forus</a:t>
            </a:r>
            <a:r>
              <a:rPr lang="en-AU" sz="630" dirty="0">
                <a:latin typeface="Arial Narrow" panose="020B0606020202030204" pitchFamily="34" charset="0"/>
              </a:rPr>
              <a:t> Na Mara Marine Institute. Ireland. Accessed 30/03/2019 from: https://www.marine.ie/Home/site-area/areas-activity/marine-environment/nutrients-and-ocean-acidification-oa</a:t>
            </a:r>
          </a:p>
        </p:txBody>
      </p:sp>
      <p:sp>
        <p:nvSpPr>
          <p:cNvPr id="13" name="Rectangle 12">
            <a:extLst>
              <a:ext uri="{FF2B5EF4-FFF2-40B4-BE49-F238E27FC236}">
                <a16:creationId xmlns:a16="http://schemas.microsoft.com/office/drawing/2014/main" id="{85BBDDEF-E9A0-4188-A488-86332C9BD2FB}"/>
              </a:ext>
            </a:extLst>
          </p:cNvPr>
          <p:cNvSpPr/>
          <p:nvPr/>
        </p:nvSpPr>
        <p:spPr>
          <a:xfrm>
            <a:off x="511910" y="4976290"/>
            <a:ext cx="5860437" cy="334001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Activity: Interpret trends in the data below</a:t>
            </a:r>
          </a:p>
        </p:txBody>
      </p:sp>
      <p:sp>
        <p:nvSpPr>
          <p:cNvPr id="2" name="Rectangle 1">
            <a:extLst>
              <a:ext uri="{FF2B5EF4-FFF2-40B4-BE49-F238E27FC236}">
                <a16:creationId xmlns:a16="http://schemas.microsoft.com/office/drawing/2014/main" id="{D4496CC7-2125-4243-BCD1-FDA6BD0014C7}"/>
              </a:ext>
            </a:extLst>
          </p:cNvPr>
          <p:cNvSpPr/>
          <p:nvPr/>
        </p:nvSpPr>
        <p:spPr>
          <a:xfrm>
            <a:off x="569974" y="5295702"/>
            <a:ext cx="2600932" cy="295232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As atmospheric pCO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concentrations increase, dissolved 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concentrations increase and pH and CO</a:t>
            </a:r>
            <a:r>
              <a:rPr lang="en-AU" sz="1000" dirty="0">
                <a:solidFill>
                  <a:schemeClr val="tx1">
                    <a:lumMod val="65000"/>
                    <a:lumOff val="35000"/>
                  </a:schemeClr>
                </a:solidFill>
                <a:latin typeface="Comic Sans MS" panose="030F0702030302020204" pitchFamily="66" charset="0"/>
              </a:rPr>
              <a:t>3</a:t>
            </a:r>
            <a:r>
              <a:rPr lang="en-AU" sz="1200" baseline="30000" dirty="0">
                <a:solidFill>
                  <a:schemeClr val="tx1">
                    <a:lumMod val="65000"/>
                    <a:lumOff val="35000"/>
                  </a:schemeClr>
                </a:solidFill>
                <a:latin typeface="Comic Sans MS" panose="030F0702030302020204" pitchFamily="66" charset="0"/>
              </a:rPr>
              <a:t>2- </a:t>
            </a:r>
            <a:r>
              <a:rPr lang="en-AU" sz="1200" dirty="0">
                <a:solidFill>
                  <a:schemeClr val="tx1">
                    <a:lumMod val="65000"/>
                    <a:lumOff val="35000"/>
                  </a:schemeClr>
                </a:solidFill>
                <a:latin typeface="Comic Sans MS" panose="030F0702030302020204" pitchFamily="66" charset="0"/>
              </a:rPr>
              <a:t>concentrations decrease. </a:t>
            </a:r>
          </a:p>
          <a:p>
            <a:r>
              <a:rPr lang="en-AU" sz="1200" dirty="0">
                <a:solidFill>
                  <a:schemeClr val="tx1">
                    <a:lumMod val="65000"/>
                    <a:lumOff val="35000"/>
                  </a:schemeClr>
                </a:solidFill>
                <a:latin typeface="Comic Sans MS" panose="030F0702030302020204" pitchFamily="66" charset="0"/>
              </a:rPr>
              <a:t>DIC increase (Fig. 4). </a:t>
            </a:r>
          </a:p>
          <a:p>
            <a:r>
              <a:rPr lang="en-AU" sz="800" i="1" dirty="0">
                <a:solidFill>
                  <a:schemeClr val="tx1">
                    <a:lumMod val="65000"/>
                    <a:lumOff val="35000"/>
                  </a:schemeClr>
                </a:solidFill>
                <a:latin typeface="Comic Sans MS" panose="030F0702030302020204" pitchFamily="66" charset="0"/>
              </a:rPr>
              <a:t>Note: </a:t>
            </a:r>
            <a:r>
              <a:rPr lang="en-AU" sz="800" dirty="0">
                <a:solidFill>
                  <a:schemeClr val="tx1">
                    <a:lumMod val="65000"/>
                    <a:lumOff val="35000"/>
                  </a:schemeClr>
                </a:solidFill>
                <a:latin typeface="Comic Sans MS" panose="030F0702030302020204" pitchFamily="66" charset="0"/>
              </a:rPr>
              <a:t>DIC includes dissolved carbon dioxide + carbonic acid + bicarbonate ions + carbonate ions.  </a:t>
            </a:r>
            <a:endParaRPr lang="en-AU" sz="1200" dirty="0">
              <a:solidFill>
                <a:schemeClr val="tx1">
                  <a:lumMod val="65000"/>
                  <a:lumOff val="35000"/>
                </a:schemeClr>
              </a:solidFill>
              <a:latin typeface="Comic Sans MS" panose="030F0702030302020204" pitchFamily="66" charset="0"/>
            </a:endParaRPr>
          </a:p>
          <a:p>
            <a:endParaRPr lang="en-AU" sz="1200" dirty="0">
              <a:solidFill>
                <a:schemeClr val="tx1">
                  <a:lumMod val="65000"/>
                  <a:lumOff val="35000"/>
                </a:schemeClr>
              </a:solidFill>
              <a:latin typeface="Comic Sans MS" panose="030F0702030302020204" pitchFamily="66" charset="0"/>
            </a:endParaRPr>
          </a:p>
          <a:p>
            <a:r>
              <a:rPr lang="en-AU" sz="1200" dirty="0">
                <a:solidFill>
                  <a:schemeClr val="tx1">
                    <a:lumMod val="65000"/>
                    <a:lumOff val="35000"/>
                  </a:schemeClr>
                </a:solidFill>
                <a:latin typeface="Comic Sans MS" panose="030F0702030302020204" pitchFamily="66" charset="0"/>
              </a:rPr>
              <a:t>By the year 2100, pCO</a:t>
            </a:r>
            <a:r>
              <a:rPr lang="en-AU" sz="105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concentrations will be in the order of 750 µatm (RCP 6.0-8.5) and carbonate ion concentrations will have fallen to approximately 120µmol kg</a:t>
            </a:r>
            <a:r>
              <a:rPr lang="en-AU" sz="1200" baseline="30000" dirty="0">
                <a:solidFill>
                  <a:schemeClr val="tx1">
                    <a:lumMod val="65000"/>
                    <a:lumOff val="35000"/>
                  </a:schemeClr>
                </a:solidFill>
                <a:latin typeface="Comic Sans MS" panose="030F0702030302020204" pitchFamily="66" charset="0"/>
              </a:rPr>
              <a:t>-1 </a:t>
            </a:r>
            <a:r>
              <a:rPr lang="en-AU" sz="1200" dirty="0">
                <a:solidFill>
                  <a:schemeClr val="tx1">
                    <a:lumMod val="65000"/>
                    <a:lumOff val="35000"/>
                  </a:schemeClr>
                </a:solidFill>
                <a:latin typeface="Comic Sans MS" panose="030F0702030302020204" pitchFamily="66" charset="0"/>
              </a:rPr>
              <a:t>(Fig. 4). </a:t>
            </a:r>
          </a:p>
          <a:p>
            <a:endParaRPr lang="en-AU" sz="600" dirty="0">
              <a:solidFill>
                <a:schemeClr val="tx1">
                  <a:lumMod val="65000"/>
                  <a:lumOff val="35000"/>
                </a:schemeClr>
              </a:solidFill>
              <a:latin typeface="Comic Sans MS" panose="030F0702030302020204" pitchFamily="66" charset="0"/>
            </a:endParaRPr>
          </a:p>
        </p:txBody>
      </p:sp>
      <p:pic>
        <p:nvPicPr>
          <p:cNvPr id="23" name="Picture 22">
            <a:extLst>
              <a:ext uri="{FF2B5EF4-FFF2-40B4-BE49-F238E27FC236}">
                <a16:creationId xmlns:a16="http://schemas.microsoft.com/office/drawing/2014/main" id="{06F48378-2FC7-4913-9ECC-DFA139CF22D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750" t="9902" r="4900" b="7312"/>
          <a:stretch/>
        </p:blipFill>
        <p:spPr>
          <a:xfrm>
            <a:off x="3266315" y="5295702"/>
            <a:ext cx="2980213" cy="2691806"/>
          </a:xfrm>
          <a:prstGeom prst="rect">
            <a:avLst/>
          </a:prstGeom>
        </p:spPr>
      </p:pic>
      <p:sp>
        <p:nvSpPr>
          <p:cNvPr id="4" name="TextBox 3">
            <a:extLst>
              <a:ext uri="{FF2B5EF4-FFF2-40B4-BE49-F238E27FC236}">
                <a16:creationId xmlns:a16="http://schemas.microsoft.com/office/drawing/2014/main" id="{3FA6C71C-A75F-4624-B5EB-6F52EF1AC5F0}"/>
              </a:ext>
            </a:extLst>
          </p:cNvPr>
          <p:cNvSpPr txBox="1"/>
          <p:nvPr/>
        </p:nvSpPr>
        <p:spPr>
          <a:xfrm>
            <a:off x="3229958" y="7987508"/>
            <a:ext cx="3237798" cy="307777"/>
          </a:xfrm>
          <a:prstGeom prst="rect">
            <a:avLst/>
          </a:prstGeom>
          <a:noFill/>
        </p:spPr>
        <p:txBody>
          <a:bodyPr wrap="square" rtlCol="0">
            <a:spAutoFit/>
          </a:bodyPr>
          <a:lstStyle/>
          <a:p>
            <a:r>
              <a:rPr lang="en-AU" sz="700" b="1" dirty="0">
                <a:latin typeface="Arial Narrow" panose="020B0606020202030204" pitchFamily="34" charset="0"/>
              </a:rPr>
              <a:t>Figure 4: Changes in atmospheric carbon dioxide (pCO</a:t>
            </a:r>
            <a:r>
              <a:rPr lang="en-AU" sz="600" b="1" dirty="0">
                <a:latin typeface="Arial Narrow" panose="020B0606020202030204" pitchFamily="34" charset="0"/>
              </a:rPr>
              <a:t>2</a:t>
            </a:r>
            <a:r>
              <a:rPr lang="en-AU" sz="700" b="1" dirty="0">
                <a:latin typeface="Arial Narrow" panose="020B0606020202030204" pitchFamily="34" charset="0"/>
              </a:rPr>
              <a:t>), dissolved CO</a:t>
            </a:r>
            <a:r>
              <a:rPr lang="en-AU" sz="600" b="1" dirty="0">
                <a:latin typeface="Arial Narrow" panose="020B0606020202030204" pitchFamily="34" charset="0"/>
              </a:rPr>
              <a:t>2</a:t>
            </a:r>
            <a:r>
              <a:rPr lang="en-AU" sz="700" b="1" dirty="0">
                <a:latin typeface="Arial Narrow" panose="020B0606020202030204" pitchFamily="34" charset="0"/>
              </a:rPr>
              <a:t>,  pH, carbonate ion concentrations (CO</a:t>
            </a:r>
            <a:r>
              <a:rPr lang="en-AU" sz="600" b="1" dirty="0">
                <a:latin typeface="Arial Narrow" panose="020B0606020202030204" pitchFamily="34" charset="0"/>
              </a:rPr>
              <a:t>3</a:t>
            </a:r>
            <a:r>
              <a:rPr lang="en-AU" sz="700" b="1" baseline="30000" dirty="0">
                <a:latin typeface="Arial Narrow" panose="020B0606020202030204" pitchFamily="34" charset="0"/>
              </a:rPr>
              <a:t>2-</a:t>
            </a:r>
            <a:r>
              <a:rPr lang="en-AU" sz="700" b="1" dirty="0">
                <a:latin typeface="Arial Narrow" panose="020B0606020202030204" pitchFamily="34" charset="0"/>
              </a:rPr>
              <a:t>) and DIC (dissolved inorganic carbon) over time</a:t>
            </a:r>
            <a:r>
              <a:rPr lang="en-AU" sz="700" b="1" baseline="30000" dirty="0">
                <a:latin typeface="Arial Narrow" panose="020B0606020202030204" pitchFamily="34" charset="0"/>
              </a:rPr>
              <a:t>[2]</a:t>
            </a:r>
            <a:r>
              <a:rPr lang="en-AU" sz="700" b="1" dirty="0">
                <a:latin typeface="Arial Narrow" panose="020B0606020202030204" pitchFamily="34" charset="0"/>
              </a:rPr>
              <a:t> </a:t>
            </a:r>
          </a:p>
        </p:txBody>
      </p:sp>
      <p:sp>
        <p:nvSpPr>
          <p:cNvPr id="5" name="Rectangle 4">
            <a:extLst>
              <a:ext uri="{FF2B5EF4-FFF2-40B4-BE49-F238E27FC236}">
                <a16:creationId xmlns:a16="http://schemas.microsoft.com/office/drawing/2014/main" id="{14531E94-211F-4FCA-BD36-56FB35596C8F}"/>
              </a:ext>
            </a:extLst>
          </p:cNvPr>
          <p:cNvSpPr/>
          <p:nvPr/>
        </p:nvSpPr>
        <p:spPr>
          <a:xfrm>
            <a:off x="4527063" y="5351954"/>
            <a:ext cx="72008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lumMod val="65000"/>
                    <a:lumOff val="35000"/>
                  </a:schemeClr>
                </a:solidFill>
              </a:rPr>
              <a:t>Year 2005</a:t>
            </a:r>
          </a:p>
        </p:txBody>
      </p:sp>
      <p:sp>
        <p:nvSpPr>
          <p:cNvPr id="8" name="Rectangle 7">
            <a:extLst>
              <a:ext uri="{FF2B5EF4-FFF2-40B4-BE49-F238E27FC236}">
                <a16:creationId xmlns:a16="http://schemas.microsoft.com/office/drawing/2014/main" id="{A5B007A6-73EF-4D84-9293-9B03CF79C820}"/>
              </a:ext>
            </a:extLst>
          </p:cNvPr>
          <p:cNvSpPr/>
          <p:nvPr/>
        </p:nvSpPr>
        <p:spPr>
          <a:xfrm>
            <a:off x="497258" y="1031260"/>
            <a:ext cx="5863484" cy="384449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pic>
        <p:nvPicPr>
          <p:cNvPr id="24" name="Picture 23">
            <a:extLst>
              <a:ext uri="{FF2B5EF4-FFF2-40B4-BE49-F238E27FC236}">
                <a16:creationId xmlns:a16="http://schemas.microsoft.com/office/drawing/2014/main" id="{F6E7F230-F077-48D9-8C61-779B7A795FBB}"/>
              </a:ext>
            </a:extLst>
          </p:cNvPr>
          <p:cNvPicPr>
            <a:picLocks noChangeAspect="1"/>
          </p:cNvPicPr>
          <p:nvPr/>
        </p:nvPicPr>
        <p:blipFill rotWithShape="1">
          <a:blip r:embed="rId5"/>
          <a:srcRect l="10222" t="-1" r="11117" b="26339"/>
          <a:stretch/>
        </p:blipFill>
        <p:spPr>
          <a:xfrm>
            <a:off x="4273899" y="1074242"/>
            <a:ext cx="2022888" cy="968566"/>
          </a:xfrm>
          <a:prstGeom prst="rect">
            <a:avLst/>
          </a:prstGeom>
        </p:spPr>
      </p:pic>
      <p:pic>
        <p:nvPicPr>
          <p:cNvPr id="27" name="Picture 26">
            <a:extLst>
              <a:ext uri="{FF2B5EF4-FFF2-40B4-BE49-F238E27FC236}">
                <a16:creationId xmlns:a16="http://schemas.microsoft.com/office/drawing/2014/main" id="{B3AA1488-7D47-456E-BF07-248144155C97}"/>
              </a:ext>
            </a:extLst>
          </p:cNvPr>
          <p:cNvPicPr>
            <a:picLocks noChangeAspect="1"/>
          </p:cNvPicPr>
          <p:nvPr/>
        </p:nvPicPr>
        <p:blipFill rotWithShape="1">
          <a:blip r:embed="rId6"/>
          <a:srcRect l="1516" r="3645" b="5484"/>
          <a:stretch/>
        </p:blipFill>
        <p:spPr>
          <a:xfrm>
            <a:off x="4278768" y="2328882"/>
            <a:ext cx="2022888" cy="2458350"/>
          </a:xfrm>
          <a:prstGeom prst="rect">
            <a:avLst/>
          </a:prstGeom>
        </p:spPr>
      </p:pic>
      <p:sp>
        <p:nvSpPr>
          <p:cNvPr id="28" name="TextBox 27">
            <a:extLst>
              <a:ext uri="{FF2B5EF4-FFF2-40B4-BE49-F238E27FC236}">
                <a16:creationId xmlns:a16="http://schemas.microsoft.com/office/drawing/2014/main" id="{6654ACC3-9134-4C7F-85EB-9501F66B235E}"/>
              </a:ext>
            </a:extLst>
          </p:cNvPr>
          <p:cNvSpPr txBox="1"/>
          <p:nvPr/>
        </p:nvSpPr>
        <p:spPr>
          <a:xfrm>
            <a:off x="507246" y="1062913"/>
            <a:ext cx="3754928" cy="3139321"/>
          </a:xfrm>
          <a:prstGeom prst="rect">
            <a:avLst/>
          </a:prstGeom>
          <a:noFill/>
        </p:spPr>
        <p:txBody>
          <a:bodyPr wrap="square" rtlCol="0">
            <a:spAutoFit/>
          </a:bodyPr>
          <a:lstStyle/>
          <a:p>
            <a:r>
              <a:rPr lang="en-AU" sz="1600" b="1" dirty="0">
                <a:latin typeface="Arial Narrow" panose="020B0606020202030204" pitchFamily="34" charset="0"/>
              </a:rPr>
              <a:t>Keeling Curve</a:t>
            </a:r>
          </a:p>
          <a:p>
            <a:pPr algn="just"/>
            <a:r>
              <a:rPr lang="en-AU" sz="1200" dirty="0">
                <a:latin typeface="Arial Narrow" panose="020B0606020202030204" pitchFamily="34" charset="0"/>
              </a:rPr>
              <a:t>Charles David Keeling (1928-2005) received funding in 1957 (at a time when the concentration of CO</a:t>
            </a:r>
            <a:r>
              <a:rPr lang="en-AU" sz="1000" dirty="0">
                <a:latin typeface="Arial Narrow" panose="020B0606020202030204" pitchFamily="34" charset="0"/>
              </a:rPr>
              <a:t>2</a:t>
            </a:r>
            <a:r>
              <a:rPr lang="en-AU" sz="1200" dirty="0">
                <a:latin typeface="Arial Narrow" panose="020B0606020202030204" pitchFamily="34" charset="0"/>
              </a:rPr>
              <a:t> in the air was not well known) to design and build a CO</a:t>
            </a:r>
            <a:r>
              <a:rPr lang="en-AU" sz="1000" dirty="0">
                <a:latin typeface="Arial Narrow" panose="020B0606020202030204" pitchFamily="34" charset="0"/>
              </a:rPr>
              <a:t>2</a:t>
            </a:r>
            <a:r>
              <a:rPr lang="en-AU" sz="1200" dirty="0">
                <a:latin typeface="Arial Narrow" panose="020B0606020202030204" pitchFamily="34" charset="0"/>
              </a:rPr>
              <a:t> monitoring station on Moana Loa in Hawaii. His rigorous measurements set the stage for today’s profound concerns about climate change, now referred to as the </a:t>
            </a:r>
            <a:r>
              <a:rPr lang="en-AU" sz="1200" i="1" dirty="0">
                <a:latin typeface="Arial Narrow" panose="020B0606020202030204" pitchFamily="34" charset="0"/>
              </a:rPr>
              <a:t>Keeling Curve </a:t>
            </a:r>
            <a:r>
              <a:rPr lang="en-AU" sz="1200" dirty="0">
                <a:latin typeface="Arial Narrow" panose="020B0606020202030204" pitchFamily="34" charset="0"/>
              </a:rPr>
              <a:t>(Figure 1)</a:t>
            </a:r>
            <a:r>
              <a:rPr lang="en-AU" sz="1200" baseline="30000" dirty="0">
                <a:latin typeface="Arial Narrow" panose="020B0606020202030204" pitchFamily="34" charset="0"/>
              </a:rPr>
              <a:t>[1]</a:t>
            </a:r>
            <a:r>
              <a:rPr lang="en-AU" sz="1200" dirty="0">
                <a:latin typeface="Arial Narrow" panose="020B0606020202030204" pitchFamily="34" charset="0"/>
              </a:rPr>
              <a:t>.</a:t>
            </a:r>
          </a:p>
          <a:p>
            <a:pPr algn="just"/>
            <a:endParaRPr lang="en-AU" sz="1200" dirty="0">
              <a:latin typeface="Arial Narrow" panose="020B0606020202030204" pitchFamily="34" charset="0"/>
            </a:endParaRPr>
          </a:p>
          <a:p>
            <a:pPr algn="just"/>
            <a:endParaRPr lang="en-AU" sz="1200" dirty="0">
              <a:latin typeface="Arial Narrow" panose="020B0606020202030204" pitchFamily="34" charset="0"/>
            </a:endParaRPr>
          </a:p>
          <a:p>
            <a:pPr algn="just"/>
            <a:endParaRPr lang="en-AU" sz="1200" dirty="0">
              <a:latin typeface="Arial Narrow" panose="020B0606020202030204" pitchFamily="34" charset="0"/>
            </a:endParaRPr>
          </a:p>
          <a:p>
            <a:pPr algn="just"/>
            <a:endParaRPr lang="en-AU" sz="1400" dirty="0">
              <a:latin typeface="Arial Narrow" panose="020B0606020202030204" pitchFamily="34" charset="0"/>
            </a:endParaRPr>
          </a:p>
          <a:p>
            <a:pPr algn="just"/>
            <a:r>
              <a:rPr lang="en-AU" sz="1200" dirty="0">
                <a:latin typeface="Arial Narrow" panose="020B0606020202030204" pitchFamily="34" charset="0"/>
              </a:rPr>
              <a:t>Figure 2 shows hourly CO</a:t>
            </a:r>
            <a:r>
              <a:rPr lang="en-AU" sz="1000" dirty="0">
                <a:latin typeface="Arial Narrow" panose="020B0606020202030204" pitchFamily="34" charset="0"/>
              </a:rPr>
              <a:t>2</a:t>
            </a:r>
            <a:r>
              <a:rPr lang="en-AU" sz="1200" dirty="0">
                <a:latin typeface="Arial Narrow" panose="020B0606020202030204" pitchFamily="34" charset="0"/>
              </a:rPr>
              <a:t> readings. Some readings were steady, whilst others varied (e.g. from volcanic burps). To enhance reliability, an average reading for a given day was only reported if there were at least 6 hours of steady data. Plus, Keeling rejected readings for any hour with &gt;0.5ppm variability.</a:t>
            </a:r>
          </a:p>
        </p:txBody>
      </p:sp>
      <p:sp>
        <p:nvSpPr>
          <p:cNvPr id="29" name="TextBox 28">
            <a:extLst>
              <a:ext uri="{FF2B5EF4-FFF2-40B4-BE49-F238E27FC236}">
                <a16:creationId xmlns:a16="http://schemas.microsoft.com/office/drawing/2014/main" id="{2C22A9CF-8E3C-4F30-847E-0B0562079F5A}"/>
              </a:ext>
            </a:extLst>
          </p:cNvPr>
          <p:cNvSpPr txBox="1"/>
          <p:nvPr/>
        </p:nvSpPr>
        <p:spPr>
          <a:xfrm>
            <a:off x="523235" y="2460634"/>
            <a:ext cx="3754929" cy="276999"/>
          </a:xfrm>
          <a:prstGeom prst="rect">
            <a:avLst/>
          </a:prstGeom>
          <a:noFill/>
        </p:spPr>
        <p:txBody>
          <a:bodyPr wrap="square" rtlCol="0">
            <a:spAutoFit/>
          </a:bodyPr>
          <a:lstStyle/>
          <a:p>
            <a:r>
              <a:rPr lang="en-AU" sz="1200" b="1" dirty="0">
                <a:latin typeface="Arial Narrow" panose="020B0606020202030204" pitchFamily="34" charset="0"/>
              </a:rPr>
              <a:t>Q. Why the zig zag pattern in Figure 1? Ans.</a:t>
            </a:r>
            <a:r>
              <a:rPr lang="en-AU" sz="1000" dirty="0">
                <a:latin typeface="Arial Narrow" panose="020B0606020202030204" pitchFamily="34" charset="0"/>
              </a:rPr>
              <a:t> (</a:t>
            </a:r>
            <a:r>
              <a:rPr lang="en-AU" sz="1000" i="1" dirty="0">
                <a:latin typeface="Arial Narrow" panose="020B0606020202030204" pitchFamily="34" charset="0"/>
              </a:rPr>
              <a:t>hint: </a:t>
            </a:r>
            <a:r>
              <a:rPr lang="en-AU" sz="1000" dirty="0">
                <a:latin typeface="Arial Narrow" panose="020B0606020202030204" pitchFamily="34" charset="0"/>
              </a:rPr>
              <a:t>see Fig. 3)</a:t>
            </a:r>
          </a:p>
        </p:txBody>
      </p:sp>
      <p:sp>
        <p:nvSpPr>
          <p:cNvPr id="9" name="Rectangle 8">
            <a:extLst>
              <a:ext uri="{FF2B5EF4-FFF2-40B4-BE49-F238E27FC236}">
                <a16:creationId xmlns:a16="http://schemas.microsoft.com/office/drawing/2014/main" id="{EE9AA37C-8E14-41E4-AC26-AA7B974BAFA3}"/>
              </a:ext>
            </a:extLst>
          </p:cNvPr>
          <p:cNvSpPr/>
          <p:nvPr/>
        </p:nvSpPr>
        <p:spPr>
          <a:xfrm>
            <a:off x="4273899" y="2042808"/>
            <a:ext cx="2022888" cy="251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DBE9EB27-7AB0-4CE9-A660-B5B4B21DC0A2}"/>
              </a:ext>
            </a:extLst>
          </p:cNvPr>
          <p:cNvSpPr txBox="1"/>
          <p:nvPr/>
        </p:nvSpPr>
        <p:spPr>
          <a:xfrm>
            <a:off x="4223910" y="2051903"/>
            <a:ext cx="2334194" cy="215444"/>
          </a:xfrm>
          <a:prstGeom prst="rect">
            <a:avLst/>
          </a:prstGeom>
          <a:noFill/>
        </p:spPr>
        <p:txBody>
          <a:bodyPr wrap="square" rtlCol="0">
            <a:spAutoFit/>
          </a:bodyPr>
          <a:lstStyle/>
          <a:p>
            <a:r>
              <a:rPr lang="en-AU" sz="800" b="1" dirty="0">
                <a:latin typeface="Arial Narrow" panose="020B0606020202030204" pitchFamily="34" charset="0"/>
              </a:rPr>
              <a:t>Figure 1: Keeling Curve</a:t>
            </a:r>
            <a:r>
              <a:rPr lang="en-AU" sz="800" b="1" baseline="30000" dirty="0">
                <a:latin typeface="Arial Narrow" panose="020B0606020202030204" pitchFamily="34" charset="0"/>
              </a:rPr>
              <a:t>[1]</a:t>
            </a:r>
            <a:endParaRPr lang="en-AU" sz="800" b="1" dirty="0">
              <a:latin typeface="Arial Narrow" panose="020B0606020202030204" pitchFamily="34" charset="0"/>
            </a:endParaRPr>
          </a:p>
        </p:txBody>
      </p:sp>
      <p:sp>
        <p:nvSpPr>
          <p:cNvPr id="33" name="TextBox 32">
            <a:extLst>
              <a:ext uri="{FF2B5EF4-FFF2-40B4-BE49-F238E27FC236}">
                <a16:creationId xmlns:a16="http://schemas.microsoft.com/office/drawing/2014/main" id="{87461D0A-9124-45AA-B70A-DD389B59556B}"/>
              </a:ext>
            </a:extLst>
          </p:cNvPr>
          <p:cNvSpPr txBox="1"/>
          <p:nvPr/>
        </p:nvSpPr>
        <p:spPr>
          <a:xfrm>
            <a:off x="455869" y="4117851"/>
            <a:ext cx="3905499" cy="276999"/>
          </a:xfrm>
          <a:prstGeom prst="rect">
            <a:avLst/>
          </a:prstGeom>
          <a:noFill/>
        </p:spPr>
        <p:txBody>
          <a:bodyPr wrap="square" rtlCol="0">
            <a:spAutoFit/>
          </a:bodyPr>
          <a:lstStyle/>
          <a:p>
            <a:r>
              <a:rPr lang="en-AU" sz="1200" b="1" dirty="0">
                <a:latin typeface="Arial Narrow" panose="020B0606020202030204" pitchFamily="34" charset="0"/>
              </a:rPr>
              <a:t>Q. How did those decisions make his data more reliable? Ans.  </a:t>
            </a:r>
            <a:endParaRPr lang="en-AU" sz="1200" dirty="0">
              <a:latin typeface="Arial Narrow" panose="020B0606020202030204" pitchFamily="34" charset="0"/>
            </a:endParaRPr>
          </a:p>
        </p:txBody>
      </p:sp>
      <p:sp>
        <p:nvSpPr>
          <p:cNvPr id="30" name="Rectangle 29">
            <a:extLst>
              <a:ext uri="{FF2B5EF4-FFF2-40B4-BE49-F238E27FC236}">
                <a16:creationId xmlns:a16="http://schemas.microsoft.com/office/drawing/2014/main" id="{8C436F37-1741-4BFE-83A0-531DED106B92}"/>
              </a:ext>
            </a:extLst>
          </p:cNvPr>
          <p:cNvSpPr/>
          <p:nvPr/>
        </p:nvSpPr>
        <p:spPr>
          <a:xfrm>
            <a:off x="596640" y="2744406"/>
            <a:ext cx="3591830" cy="40307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00" dirty="0">
              <a:solidFill>
                <a:schemeClr val="tx1">
                  <a:lumMod val="65000"/>
                  <a:lumOff val="35000"/>
                </a:schemeClr>
              </a:solidFill>
              <a:latin typeface="Comic Sans MS" panose="030F0702030302020204" pitchFamily="66" charset="0"/>
            </a:endParaRPr>
          </a:p>
        </p:txBody>
      </p:sp>
      <p:sp>
        <p:nvSpPr>
          <p:cNvPr id="35" name="Rectangle 34">
            <a:extLst>
              <a:ext uri="{FF2B5EF4-FFF2-40B4-BE49-F238E27FC236}">
                <a16:creationId xmlns:a16="http://schemas.microsoft.com/office/drawing/2014/main" id="{572E0C24-9CE5-4CF8-8833-10F2F17B7D0A}"/>
              </a:ext>
            </a:extLst>
          </p:cNvPr>
          <p:cNvSpPr/>
          <p:nvPr/>
        </p:nvSpPr>
        <p:spPr>
          <a:xfrm>
            <a:off x="596640" y="4398237"/>
            <a:ext cx="3623042" cy="3897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It removed the </a:t>
            </a:r>
            <a:r>
              <a:rPr lang="en-AU" sz="1200" i="1" dirty="0">
                <a:solidFill>
                  <a:schemeClr val="tx1">
                    <a:lumMod val="65000"/>
                    <a:lumOff val="35000"/>
                  </a:schemeClr>
                </a:solidFill>
                <a:latin typeface="Comic Sans MS" panose="030F0702030302020204" pitchFamily="66" charset="0"/>
              </a:rPr>
              <a:t>daily </a:t>
            </a:r>
            <a:r>
              <a:rPr lang="en-AU" sz="1200" dirty="0">
                <a:solidFill>
                  <a:schemeClr val="tx1">
                    <a:lumMod val="65000"/>
                    <a:lumOff val="35000"/>
                  </a:schemeClr>
                </a:solidFill>
                <a:latin typeface="Comic Sans MS" panose="030F0702030302020204" pitchFamily="66" charset="0"/>
              </a:rPr>
              <a:t>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variation (noise) </a:t>
            </a:r>
          </a:p>
        </p:txBody>
      </p:sp>
      <p:sp>
        <p:nvSpPr>
          <p:cNvPr id="6" name="TextBox 5">
            <a:extLst>
              <a:ext uri="{FF2B5EF4-FFF2-40B4-BE49-F238E27FC236}">
                <a16:creationId xmlns:a16="http://schemas.microsoft.com/office/drawing/2014/main" id="{B710D287-4535-4456-BA1C-5E01ABF2EF14}"/>
              </a:ext>
            </a:extLst>
          </p:cNvPr>
          <p:cNvSpPr txBox="1"/>
          <p:nvPr/>
        </p:nvSpPr>
        <p:spPr>
          <a:xfrm>
            <a:off x="759738" y="2979148"/>
            <a:ext cx="3591830" cy="200055"/>
          </a:xfrm>
          <a:prstGeom prst="rect">
            <a:avLst/>
          </a:prstGeom>
          <a:noFill/>
        </p:spPr>
        <p:txBody>
          <a:bodyPr wrap="square" rtlCol="0">
            <a:spAutoFit/>
          </a:bodyPr>
          <a:lstStyle/>
          <a:p>
            <a:r>
              <a:rPr lang="en-AU" sz="700" dirty="0">
                <a:solidFill>
                  <a:schemeClr val="tx1">
                    <a:lumMod val="65000"/>
                    <a:lumOff val="35000"/>
                  </a:schemeClr>
                </a:solidFill>
                <a:latin typeface="Comic Sans MS" panose="030F0702030302020204" pitchFamily="66" charset="0"/>
              </a:rPr>
              <a:t>Commonly quoted as being the first time we could actually ‘see’ earth ‘breathing’</a:t>
            </a:r>
          </a:p>
        </p:txBody>
      </p:sp>
      <p:sp>
        <p:nvSpPr>
          <p:cNvPr id="20" name="Rectangle 19">
            <a:extLst>
              <a:ext uri="{FF2B5EF4-FFF2-40B4-BE49-F238E27FC236}">
                <a16:creationId xmlns:a16="http://schemas.microsoft.com/office/drawing/2014/main" id="{4D97B351-C744-489D-8C88-D5E9A498EBED}"/>
              </a:ext>
            </a:extLst>
          </p:cNvPr>
          <p:cNvSpPr/>
          <p:nvPr/>
        </p:nvSpPr>
        <p:spPr>
          <a:xfrm>
            <a:off x="556344" y="2733874"/>
            <a:ext cx="4104456" cy="276999"/>
          </a:xfrm>
          <a:prstGeom prst="rect">
            <a:avLst/>
          </a:prstGeom>
        </p:spPr>
        <p:txBody>
          <a:bodyPr wrap="square">
            <a:spAutoFit/>
          </a:bodyPr>
          <a:lstStyle/>
          <a:p>
            <a:r>
              <a:rPr lang="en-AU" sz="1200" dirty="0">
                <a:solidFill>
                  <a:schemeClr val="tx1">
                    <a:lumMod val="65000"/>
                    <a:lumOff val="35000"/>
                  </a:schemeClr>
                </a:solidFill>
                <a:latin typeface="Comic Sans MS" panose="030F0702030302020204" pitchFamily="66" charset="0"/>
              </a:rPr>
              <a:t>Seasonal variation </a:t>
            </a:r>
            <a:r>
              <a:rPr lang="en-AU" sz="1000" dirty="0">
                <a:solidFill>
                  <a:schemeClr val="tx1">
                    <a:lumMod val="65000"/>
                    <a:lumOff val="35000"/>
                  </a:schemeClr>
                </a:solidFill>
                <a:latin typeface="Comic Sans MS" panose="030F0702030302020204" pitchFamily="66" charset="0"/>
              </a:rPr>
              <a:t>(lower CO</a:t>
            </a:r>
            <a:r>
              <a:rPr lang="en-AU" sz="800" dirty="0">
                <a:solidFill>
                  <a:schemeClr val="tx1">
                    <a:lumMod val="65000"/>
                    <a:lumOff val="35000"/>
                  </a:schemeClr>
                </a:solidFill>
                <a:latin typeface="Comic Sans MS" panose="030F0702030302020204" pitchFamily="66" charset="0"/>
              </a:rPr>
              <a:t>2</a:t>
            </a:r>
            <a:r>
              <a:rPr lang="en-AU" sz="1000" dirty="0">
                <a:solidFill>
                  <a:schemeClr val="tx1">
                    <a:lumMod val="65000"/>
                    <a:lumOff val="35000"/>
                  </a:schemeClr>
                </a:solidFill>
                <a:latin typeface="Comic Sans MS" panose="030F0702030302020204" pitchFamily="66" charset="0"/>
              </a:rPr>
              <a:t> at </a:t>
            </a:r>
            <a:r>
              <a:rPr lang="en-AU" sz="1000" i="1" dirty="0">
                <a:solidFill>
                  <a:schemeClr val="tx1">
                    <a:lumMod val="65000"/>
                    <a:lumOff val="35000"/>
                  </a:schemeClr>
                </a:solidFill>
                <a:latin typeface="Comic Sans MS" panose="030F0702030302020204" pitchFamily="66" charset="0"/>
              </a:rPr>
              <a:t>end </a:t>
            </a:r>
            <a:r>
              <a:rPr lang="en-AU" sz="1000" dirty="0">
                <a:solidFill>
                  <a:schemeClr val="tx1">
                    <a:lumMod val="65000"/>
                    <a:lumOff val="35000"/>
                  </a:schemeClr>
                </a:solidFill>
                <a:latin typeface="Comic Sans MS" panose="030F0702030302020204" pitchFamily="66" charset="0"/>
              </a:rPr>
              <a:t>of growing season)</a:t>
            </a:r>
          </a:p>
        </p:txBody>
      </p:sp>
      <p:sp>
        <p:nvSpPr>
          <p:cNvPr id="32" name="TextBox 31">
            <a:extLst>
              <a:ext uri="{FF2B5EF4-FFF2-40B4-BE49-F238E27FC236}">
                <a16:creationId xmlns:a16="http://schemas.microsoft.com/office/drawing/2014/main" id="{C97EF77A-6A9B-4228-BEB0-7E52113C604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1" name="Oval 30">
            <a:extLst>
              <a:ext uri="{FF2B5EF4-FFF2-40B4-BE49-F238E27FC236}">
                <a16:creationId xmlns:a16="http://schemas.microsoft.com/office/drawing/2014/main" id="{7CF32D61-2F03-488C-99C4-BC0AAD37567E}"/>
              </a:ext>
            </a:extLst>
          </p:cNvPr>
          <p:cNvSpPr/>
          <p:nvPr/>
        </p:nvSpPr>
        <p:spPr>
          <a:xfrm>
            <a:off x="5310377" y="575943"/>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4" name="TextBox 33">
            <a:extLst>
              <a:ext uri="{FF2B5EF4-FFF2-40B4-BE49-F238E27FC236}">
                <a16:creationId xmlns:a16="http://schemas.microsoft.com/office/drawing/2014/main" id="{AF393CE7-8347-425D-8EEF-1162D65E95FF}"/>
              </a:ext>
            </a:extLst>
          </p:cNvPr>
          <p:cNvSpPr txBox="1"/>
          <p:nvPr/>
        </p:nvSpPr>
        <p:spPr>
          <a:xfrm>
            <a:off x="5227160" y="558138"/>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T117</a:t>
            </a:r>
          </a:p>
        </p:txBody>
      </p:sp>
      <p:sp>
        <p:nvSpPr>
          <p:cNvPr id="36" name="TextBox 35">
            <a:extLst>
              <a:ext uri="{FF2B5EF4-FFF2-40B4-BE49-F238E27FC236}">
                <a16:creationId xmlns:a16="http://schemas.microsoft.com/office/drawing/2014/main" id="{B5619371-5890-4E45-9DA4-01D5A1B07969}"/>
              </a:ext>
            </a:extLst>
          </p:cNvPr>
          <p:cNvSpPr txBox="1"/>
          <p:nvPr/>
        </p:nvSpPr>
        <p:spPr>
          <a:xfrm>
            <a:off x="5760929" y="3255237"/>
            <a:ext cx="266114" cy="215444"/>
          </a:xfrm>
          <a:prstGeom prst="rect">
            <a:avLst/>
          </a:prstGeom>
          <a:noFill/>
        </p:spPr>
        <p:txBody>
          <a:bodyPr wrap="square" rtlCol="0">
            <a:spAutoFit/>
          </a:bodyPr>
          <a:lstStyle/>
          <a:p>
            <a:r>
              <a:rPr lang="en-AU" sz="800" b="1" baseline="30000" dirty="0">
                <a:latin typeface="Arial Narrow" panose="020B0606020202030204" pitchFamily="34" charset="0"/>
              </a:rPr>
              <a:t>[1]</a:t>
            </a:r>
            <a:endParaRPr lang="en-AU" sz="800" b="1" dirty="0">
              <a:latin typeface="Arial Narrow" panose="020B0606020202030204" pitchFamily="34" charset="0"/>
            </a:endParaRPr>
          </a:p>
        </p:txBody>
      </p:sp>
      <p:sp>
        <p:nvSpPr>
          <p:cNvPr id="37" name="TextBox 36">
            <a:extLst>
              <a:ext uri="{FF2B5EF4-FFF2-40B4-BE49-F238E27FC236}">
                <a16:creationId xmlns:a16="http://schemas.microsoft.com/office/drawing/2014/main" id="{F84481A5-CC06-4800-84D3-62C09AC22429}"/>
              </a:ext>
            </a:extLst>
          </p:cNvPr>
          <p:cNvSpPr txBox="1"/>
          <p:nvPr/>
        </p:nvSpPr>
        <p:spPr>
          <a:xfrm>
            <a:off x="5177320" y="4626892"/>
            <a:ext cx="266114" cy="215444"/>
          </a:xfrm>
          <a:prstGeom prst="rect">
            <a:avLst/>
          </a:prstGeom>
          <a:noFill/>
        </p:spPr>
        <p:txBody>
          <a:bodyPr wrap="square" rtlCol="0">
            <a:spAutoFit/>
          </a:bodyPr>
          <a:lstStyle/>
          <a:p>
            <a:r>
              <a:rPr lang="en-AU" sz="800" b="1" baseline="30000" dirty="0">
                <a:latin typeface="Arial Narrow" panose="020B0606020202030204" pitchFamily="34" charset="0"/>
              </a:rPr>
              <a:t>[1]</a:t>
            </a:r>
            <a:endParaRPr lang="en-AU" sz="800" b="1" dirty="0">
              <a:latin typeface="Arial Narrow" panose="020B0606020202030204" pitchFamily="34" charset="0"/>
            </a:endParaRPr>
          </a:p>
        </p:txBody>
      </p:sp>
    </p:spTree>
    <p:extLst>
      <p:ext uri="{BB962C8B-B14F-4D97-AF65-F5344CB8AC3E}">
        <p14:creationId xmlns:p14="http://schemas.microsoft.com/office/powerpoint/2010/main" val="1197286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356347" y="69665"/>
            <a:ext cx="3944862" cy="738664"/>
          </a:xfrm>
          <a:prstGeom prst="rect">
            <a:avLst/>
          </a:prstGeom>
          <a:noFill/>
        </p:spPr>
        <p:txBody>
          <a:bodyPr wrap="square" rtlCol="0">
            <a:spAutoFit/>
          </a:bodyPr>
          <a:lstStyle/>
          <a:p>
            <a:r>
              <a:rPr lang="en-US" b="1" dirty="0">
                <a:latin typeface="Arial Narrow" pitchFamily="34" charset="0"/>
              </a:rPr>
              <a:t>Acid Test – </a:t>
            </a:r>
            <a:r>
              <a:rPr lang="en-US" sz="1200" dirty="0">
                <a:latin typeface="Arial Narrow" pitchFamily="34" charset="0"/>
              </a:rPr>
              <a:t>Distinguish between laboratory-scale and field-based experiments and what they demonstrate about ocean acidification (OA) </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108</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08863" y="8803006"/>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2" y="8805118"/>
            <a:ext cx="373457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Implications for marine systems</a:t>
            </a:r>
            <a:endParaRPr lang="en-AU" sz="1100" b="1" dirty="0">
              <a:latin typeface="Arial Narrow" pitchFamily="34" charset="0"/>
            </a:endParaRPr>
          </a:p>
        </p:txBody>
      </p:sp>
      <p:sp>
        <p:nvSpPr>
          <p:cNvPr id="14" name="Rectangle 13"/>
          <p:cNvSpPr/>
          <p:nvPr/>
        </p:nvSpPr>
        <p:spPr>
          <a:xfrm>
            <a:off x="437059" y="7834951"/>
            <a:ext cx="6115739" cy="989502"/>
          </a:xfrm>
          <a:prstGeom prst="rect">
            <a:avLst/>
          </a:prstGeom>
        </p:spPr>
        <p:txBody>
          <a:bodyPr wrap="square">
            <a:spAutoFit/>
          </a:bodyPr>
          <a:lstStyle/>
          <a:p>
            <a:r>
              <a:rPr lang="en-AU" sz="580" baseline="30000" dirty="0">
                <a:latin typeface="Arial Narrow" panose="020B0606020202030204" pitchFamily="34" charset="0"/>
              </a:rPr>
              <a:t>[</a:t>
            </a:r>
            <a:r>
              <a:rPr lang="en-AU" sz="530" baseline="30000" dirty="0">
                <a:latin typeface="Arial Narrow" panose="020B0606020202030204" pitchFamily="34" charset="0"/>
              </a:rPr>
              <a:t>1]</a:t>
            </a:r>
            <a:r>
              <a:rPr lang="en-AU" sz="530" dirty="0">
                <a:latin typeface="Arial Narrow" panose="020B0606020202030204" pitchFamily="34" charset="0"/>
              </a:rPr>
              <a:t> </a:t>
            </a:r>
            <a:r>
              <a:rPr lang="en-AU" sz="530" dirty="0" err="1">
                <a:latin typeface="Arial Narrow" panose="020B0606020202030204" pitchFamily="34" charset="0"/>
              </a:rPr>
              <a:t>Doney</a:t>
            </a:r>
            <a:r>
              <a:rPr lang="en-AU" sz="530" dirty="0">
                <a:latin typeface="Arial Narrow" panose="020B0606020202030204" pitchFamily="34" charset="0"/>
              </a:rPr>
              <a:t>, S.C., Fabry, V.J., Feely, R.A. and </a:t>
            </a:r>
            <a:r>
              <a:rPr lang="en-AU" sz="530" dirty="0" err="1">
                <a:latin typeface="Arial Narrow" panose="020B0606020202030204" pitchFamily="34" charset="0"/>
              </a:rPr>
              <a:t>Kleypas</a:t>
            </a:r>
            <a:r>
              <a:rPr lang="en-AU" sz="530" dirty="0">
                <a:latin typeface="Arial Narrow" panose="020B0606020202030204" pitchFamily="34" charset="0"/>
              </a:rPr>
              <a:t>, J. (2009). Ocean Acidification: the other CO2 problem. </a:t>
            </a:r>
            <a:r>
              <a:rPr lang="en-AU" sz="530" i="1" dirty="0">
                <a:latin typeface="Arial Narrow" panose="020B0606020202030204" pitchFamily="34" charset="0"/>
              </a:rPr>
              <a:t>Annual Reviews. Washington Journal of Environmental Law and Policy. Vol. 1:169-192. DOI: 10.1146/annurev.marine.010908.163834</a:t>
            </a:r>
          </a:p>
          <a:p>
            <a:r>
              <a:rPr lang="en-AU" sz="530" baseline="30000" dirty="0">
                <a:latin typeface="Arial Narrow" panose="020B0606020202030204" pitchFamily="34" charset="0"/>
              </a:rPr>
              <a:t>[2]</a:t>
            </a:r>
            <a:r>
              <a:rPr lang="en-AU" sz="530" dirty="0">
                <a:latin typeface="Arial Narrow" panose="020B0606020202030204" pitchFamily="34" charset="0"/>
              </a:rPr>
              <a:t> </a:t>
            </a:r>
            <a:r>
              <a:rPr lang="en-AU" sz="530" dirty="0" err="1">
                <a:latin typeface="Arial Narrow" panose="020B0606020202030204" pitchFamily="34" charset="0"/>
              </a:rPr>
              <a:t>Riebesell</a:t>
            </a:r>
            <a:r>
              <a:rPr lang="en-AU" sz="530" dirty="0">
                <a:latin typeface="Arial Narrow" panose="020B0606020202030204" pitchFamily="34" charset="0"/>
              </a:rPr>
              <a:t>, U., Fabry, V.J., Hansson, L. and </a:t>
            </a:r>
            <a:r>
              <a:rPr lang="en-AU" sz="530" dirty="0" err="1">
                <a:latin typeface="Arial Narrow" panose="020B0606020202030204" pitchFamily="34" charset="0"/>
              </a:rPr>
              <a:t>Guttuso</a:t>
            </a:r>
            <a:r>
              <a:rPr lang="en-AU" sz="530" dirty="0">
                <a:latin typeface="Arial Narrow" panose="020B0606020202030204" pitchFamily="34" charset="0"/>
              </a:rPr>
              <a:t>, J.</a:t>
            </a:r>
            <a:r>
              <a:rPr lang="en-AU" sz="530" i="1" dirty="0">
                <a:latin typeface="Arial Narrow" panose="020B0606020202030204" pitchFamily="34" charset="0"/>
              </a:rPr>
              <a:t> </a:t>
            </a:r>
            <a:r>
              <a:rPr lang="en-AU" sz="530" dirty="0">
                <a:latin typeface="Arial Narrow" panose="020B0606020202030204" pitchFamily="34" charset="0"/>
              </a:rPr>
              <a:t>(2010). </a:t>
            </a:r>
            <a:r>
              <a:rPr lang="en-AU" sz="530" i="1" dirty="0">
                <a:latin typeface="Arial Narrow" panose="020B0606020202030204" pitchFamily="34" charset="0"/>
              </a:rPr>
              <a:t>Guide to best practices for ocean acidification research and data reporting. </a:t>
            </a:r>
            <a:r>
              <a:rPr lang="en-AU" sz="530" dirty="0">
                <a:latin typeface="Arial Narrow" panose="020B0606020202030204" pitchFamily="34" charset="0"/>
              </a:rPr>
              <a:t>European Commission. DOI: 10.2777/66906.</a:t>
            </a:r>
          </a:p>
          <a:p>
            <a:r>
              <a:rPr lang="en-AU" sz="530" baseline="30000" dirty="0">
                <a:latin typeface="Arial Narrow" panose="020B0606020202030204" pitchFamily="34" charset="0"/>
              </a:rPr>
              <a:t>[3]</a:t>
            </a:r>
            <a:r>
              <a:rPr lang="en-AU" sz="530" dirty="0">
                <a:latin typeface="Arial Narrow" panose="020B0606020202030204" pitchFamily="34" charset="0"/>
              </a:rPr>
              <a:t> Adapted with permission from: Kline, D.I., </a:t>
            </a:r>
            <a:r>
              <a:rPr lang="en-AU" sz="530" dirty="0" err="1">
                <a:latin typeface="Arial Narrow" panose="020B0606020202030204" pitchFamily="34" charset="0"/>
              </a:rPr>
              <a:t>Teneva</a:t>
            </a:r>
            <a:r>
              <a:rPr lang="en-AU" sz="530" dirty="0">
                <a:latin typeface="Arial Narrow" panose="020B0606020202030204" pitchFamily="34" charset="0"/>
              </a:rPr>
              <a:t>, L., Schneider, K., </a:t>
            </a:r>
            <a:r>
              <a:rPr lang="en-AU" sz="530" dirty="0" err="1">
                <a:latin typeface="Arial Narrow" panose="020B0606020202030204" pitchFamily="34" charset="0"/>
              </a:rPr>
              <a:t>Miard</a:t>
            </a:r>
            <a:r>
              <a:rPr lang="en-AU" sz="530" dirty="0">
                <a:latin typeface="Arial Narrow" panose="020B0606020202030204" pitchFamily="34" charset="0"/>
              </a:rPr>
              <a:t>, T., Chai, A., Marker, M., Headley, K., Opdyke, B., Nash, M., </a:t>
            </a:r>
            <a:r>
              <a:rPr lang="en-AU" sz="530" dirty="0" err="1">
                <a:latin typeface="Arial Narrow" panose="020B0606020202030204" pitchFamily="34" charset="0"/>
              </a:rPr>
              <a:t>Valetich</a:t>
            </a:r>
            <a:r>
              <a:rPr lang="en-AU" sz="530" dirty="0">
                <a:latin typeface="Arial Narrow" panose="020B0606020202030204" pitchFamily="34" charset="0"/>
              </a:rPr>
              <a:t>, M., Caves, J.K., Russell, B.D., Connell, S.D., Kirkwood, B.J., Brewer, P., </a:t>
            </a:r>
            <a:r>
              <a:rPr lang="en-AU" sz="530" dirty="0" err="1">
                <a:latin typeface="Arial Narrow" panose="020B0606020202030204" pitchFamily="34" charset="0"/>
              </a:rPr>
              <a:t>Peltzer</a:t>
            </a:r>
            <a:r>
              <a:rPr lang="en-AU" sz="530" dirty="0">
                <a:latin typeface="Arial Narrow" panose="020B0606020202030204" pitchFamily="34" charset="0"/>
              </a:rPr>
              <a:t>, E., Silverman, J., </a:t>
            </a:r>
            <a:r>
              <a:rPr lang="en-AU" sz="530" dirty="0" err="1">
                <a:latin typeface="Arial Narrow" panose="020B0606020202030204" pitchFamily="34" charset="0"/>
              </a:rPr>
              <a:t>Caldeira</a:t>
            </a:r>
            <a:r>
              <a:rPr lang="en-AU" sz="530" dirty="0">
                <a:latin typeface="Arial Narrow" panose="020B0606020202030204" pitchFamily="34" charset="0"/>
              </a:rPr>
              <a:t>, K., Dunbar, R.B., </a:t>
            </a:r>
            <a:r>
              <a:rPr lang="en-AU" sz="530" dirty="0" err="1">
                <a:latin typeface="Arial Narrow" panose="020B0606020202030204" pitchFamily="34" charset="0"/>
              </a:rPr>
              <a:t>Koseff</a:t>
            </a:r>
            <a:r>
              <a:rPr lang="en-AU" sz="530" dirty="0">
                <a:latin typeface="Arial Narrow" panose="020B0606020202030204" pitchFamily="34" charset="0"/>
              </a:rPr>
              <a:t>, F.R., </a:t>
            </a:r>
            <a:r>
              <a:rPr lang="en-AU" sz="530" dirty="0" err="1">
                <a:latin typeface="Arial Narrow" panose="020B0606020202030204" pitchFamily="34" charset="0"/>
              </a:rPr>
              <a:t>Monismith</a:t>
            </a:r>
            <a:r>
              <a:rPr lang="en-AU" sz="530" dirty="0">
                <a:latin typeface="Arial Narrow" panose="020B0606020202030204" pitchFamily="34" charset="0"/>
              </a:rPr>
              <a:t>, S.G., Mitchell, B.G., Dove, S. and </a:t>
            </a:r>
            <a:r>
              <a:rPr lang="en-AU" sz="530" dirty="0" err="1">
                <a:latin typeface="Arial Narrow" panose="020B0606020202030204" pitchFamily="34" charset="0"/>
              </a:rPr>
              <a:t>Hoegh</a:t>
            </a:r>
            <a:r>
              <a:rPr lang="en-AU" sz="530" dirty="0">
                <a:latin typeface="Arial Narrow" panose="020B0606020202030204" pitchFamily="34" charset="0"/>
              </a:rPr>
              <a:t>-Guldberg, O. (2012). A short-term in situ CO2 enrichment experiment on Heron Island (GBR). </a:t>
            </a:r>
            <a:r>
              <a:rPr lang="en-AU" sz="530" i="1" dirty="0">
                <a:latin typeface="Arial Narrow" panose="020B0606020202030204" pitchFamily="34" charset="0"/>
              </a:rPr>
              <a:t>Nature. Scientific Reports. 2:413 DOI:10.1038/srep00413. </a:t>
            </a:r>
          </a:p>
          <a:p>
            <a:r>
              <a:rPr lang="en-AU" sz="530" baseline="30000" dirty="0">
                <a:latin typeface="Arial Narrow" panose="020B0606020202030204" pitchFamily="34" charset="0"/>
              </a:rPr>
              <a:t>[4] </a:t>
            </a:r>
            <a:r>
              <a:rPr lang="en-AU" sz="530" dirty="0">
                <a:latin typeface="Arial Narrow" panose="020B0606020202030204" pitchFamily="34" charset="0"/>
              </a:rPr>
              <a:t>Crook, E.G., Cohen, A.L., </a:t>
            </a:r>
            <a:r>
              <a:rPr lang="en-AU" sz="530" dirty="0" err="1">
                <a:latin typeface="Arial Narrow" panose="020B0606020202030204" pitchFamily="34" charset="0"/>
              </a:rPr>
              <a:t>Rebolledo-Vieyra</a:t>
            </a:r>
            <a:r>
              <a:rPr lang="en-AU" sz="530" dirty="0">
                <a:latin typeface="Arial Narrow" panose="020B0606020202030204" pitchFamily="34" charset="0"/>
              </a:rPr>
              <a:t>, M., Hernandez, L. and Payten, A.</a:t>
            </a:r>
            <a:r>
              <a:rPr lang="en-AU" sz="530" i="1" dirty="0">
                <a:latin typeface="Arial Narrow" panose="020B0606020202030204" pitchFamily="34" charset="0"/>
              </a:rPr>
              <a:t> </a:t>
            </a:r>
            <a:r>
              <a:rPr lang="en-AU" sz="530" dirty="0">
                <a:latin typeface="Arial Narrow" panose="020B0606020202030204" pitchFamily="34" charset="0"/>
              </a:rPr>
              <a:t>(2013). </a:t>
            </a:r>
            <a:r>
              <a:rPr lang="en-US" sz="530" dirty="0">
                <a:latin typeface="Arial Narrow" panose="020B0606020202030204" pitchFamily="34" charset="0"/>
              </a:rPr>
              <a:t>Reduced calcification and lack of acclimatization by coral colonies growing in areas of persistent natural acidification. </a:t>
            </a:r>
            <a:r>
              <a:rPr lang="en-US" sz="530" i="1" dirty="0">
                <a:latin typeface="Arial Narrow" panose="020B0606020202030204" pitchFamily="34" charset="0"/>
              </a:rPr>
              <a:t>PNAS Vol 110 no. 27. DOI: 10.1073/pnas.1301589110</a:t>
            </a:r>
          </a:p>
          <a:p>
            <a:r>
              <a:rPr lang="en-US" sz="530" baseline="30000" dirty="0">
                <a:latin typeface="Arial Narrow" panose="020B0606020202030204" pitchFamily="34" charset="0"/>
              </a:rPr>
              <a:t>[5] </a:t>
            </a:r>
            <a:r>
              <a:rPr lang="en-US" sz="530" dirty="0" err="1">
                <a:latin typeface="Arial Narrow" panose="020B0606020202030204" pitchFamily="34" charset="0"/>
              </a:rPr>
              <a:t>Hoegh</a:t>
            </a:r>
            <a:r>
              <a:rPr lang="en-US" sz="530" dirty="0">
                <a:latin typeface="Arial Narrow" panose="020B0606020202030204" pitchFamily="34" charset="0"/>
              </a:rPr>
              <a:t>-Guldberg, O. (n.d.). </a:t>
            </a:r>
            <a:r>
              <a:rPr lang="en-US" sz="530" i="1" dirty="0">
                <a:latin typeface="Arial Narrow" panose="020B0606020202030204" pitchFamily="34" charset="0"/>
              </a:rPr>
              <a:t>Science, solutions and the future: the Great Barrier Reef in a time of change. Final Synthesis Stakeholder Report. Qld Premier’s Fellowship. </a:t>
            </a:r>
            <a:r>
              <a:rPr lang="en-US" sz="530" dirty="0">
                <a:latin typeface="Arial Narrow" panose="020B0606020202030204" pitchFamily="34" charset="0"/>
              </a:rPr>
              <a:t>Accessed 02.04.2019 from: https://gci.uq.edu.au/filething/get/194/GCIQLDPremiersFellowshipReport.pdf</a:t>
            </a:r>
          </a:p>
          <a:p>
            <a:r>
              <a:rPr lang="en-US" sz="530" baseline="30000" dirty="0">
                <a:latin typeface="Arial Narrow" panose="020B0606020202030204" pitchFamily="34" charset="0"/>
              </a:rPr>
              <a:t>[6] </a:t>
            </a:r>
            <a:r>
              <a:rPr lang="en-US" sz="530" dirty="0">
                <a:latin typeface="Arial Narrow" panose="020B0606020202030204" pitchFamily="34" charset="0"/>
              </a:rPr>
              <a:t>Camp, E.F., </a:t>
            </a:r>
            <a:r>
              <a:rPr lang="en-US" sz="530" dirty="0" err="1">
                <a:latin typeface="Arial Narrow" panose="020B0606020202030204" pitchFamily="34" charset="0"/>
              </a:rPr>
              <a:t>Nitschke</a:t>
            </a:r>
            <a:r>
              <a:rPr lang="en-US" sz="530" dirty="0">
                <a:latin typeface="Arial Narrow" panose="020B0606020202030204" pitchFamily="34" charset="0"/>
              </a:rPr>
              <a:t>, M.R., Rodolfo-</a:t>
            </a:r>
            <a:r>
              <a:rPr lang="en-US" sz="530" dirty="0" err="1">
                <a:latin typeface="Arial Narrow" panose="020B0606020202030204" pitchFamily="34" charset="0"/>
              </a:rPr>
              <a:t>Metalpa</a:t>
            </a:r>
            <a:r>
              <a:rPr lang="en-US" sz="530" dirty="0">
                <a:latin typeface="Arial Narrow" panose="020B0606020202030204" pitchFamily="34" charset="0"/>
              </a:rPr>
              <a:t>, R., </a:t>
            </a:r>
            <a:r>
              <a:rPr lang="en-US" sz="530" dirty="0" err="1">
                <a:latin typeface="Arial Narrow" panose="020B0606020202030204" pitchFamily="34" charset="0"/>
              </a:rPr>
              <a:t>Houlbreque</a:t>
            </a:r>
            <a:r>
              <a:rPr lang="en-US" sz="530" dirty="0">
                <a:latin typeface="Arial Narrow" panose="020B0606020202030204" pitchFamily="34" charset="0"/>
              </a:rPr>
              <a:t>, F., Gardner, S.G., Smith, D.J., </a:t>
            </a:r>
            <a:r>
              <a:rPr lang="en-US" sz="530" dirty="0" err="1">
                <a:latin typeface="Arial Narrow" panose="020B0606020202030204" pitchFamily="34" charset="0"/>
              </a:rPr>
              <a:t>Zampighi</a:t>
            </a:r>
            <a:r>
              <a:rPr lang="en-US" sz="530" dirty="0">
                <a:latin typeface="Arial Narrow" panose="020B0606020202030204" pitchFamily="34" charset="0"/>
              </a:rPr>
              <a:t>, M. and </a:t>
            </a:r>
            <a:r>
              <a:rPr lang="en-US" sz="530" dirty="0" err="1">
                <a:latin typeface="Arial Narrow" panose="020B0606020202030204" pitchFamily="34" charset="0"/>
              </a:rPr>
              <a:t>Suggett</a:t>
            </a:r>
            <a:r>
              <a:rPr lang="en-US" sz="530" dirty="0">
                <a:latin typeface="Arial Narrow" panose="020B0606020202030204" pitchFamily="34" charset="0"/>
              </a:rPr>
              <a:t>, D.J. (2017). Reef-building corals thrive within hot-acidified and deoxygenated waters. Scientific Reports. </a:t>
            </a:r>
            <a:br>
              <a:rPr lang="en-US" sz="530" dirty="0">
                <a:latin typeface="Arial Narrow" panose="020B0606020202030204" pitchFamily="34" charset="0"/>
              </a:rPr>
            </a:br>
            <a:r>
              <a:rPr lang="en-US" sz="530" dirty="0">
                <a:latin typeface="Arial Narrow" panose="020B0606020202030204" pitchFamily="34" charset="0"/>
              </a:rPr>
              <a:t>Article number (7) 2434. DOI: 10.1038/s41598-017-02383-y</a:t>
            </a:r>
          </a:p>
        </p:txBody>
      </p:sp>
      <p:sp>
        <p:nvSpPr>
          <p:cNvPr id="33" name="TextBox 32">
            <a:extLst>
              <a:ext uri="{FF2B5EF4-FFF2-40B4-BE49-F238E27FC236}">
                <a16:creationId xmlns:a16="http://schemas.microsoft.com/office/drawing/2014/main" id="{C21DB5BE-F4BD-4282-9451-A41F6A16E69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7" name="Rectangle 36">
            <a:extLst>
              <a:ext uri="{FF2B5EF4-FFF2-40B4-BE49-F238E27FC236}">
                <a16:creationId xmlns:a16="http://schemas.microsoft.com/office/drawing/2014/main" id="{3E7C9DDC-03CA-4C31-9A7F-C711F5F3839A}"/>
              </a:ext>
            </a:extLst>
          </p:cNvPr>
          <p:cNvSpPr/>
          <p:nvPr/>
        </p:nvSpPr>
        <p:spPr>
          <a:xfrm>
            <a:off x="500236" y="981903"/>
            <a:ext cx="5863484" cy="665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200" b="1" i="1" dirty="0">
              <a:solidFill>
                <a:schemeClr val="tx1"/>
              </a:solidFill>
              <a:latin typeface="Arial Narrow" panose="020B0606020202030204" pitchFamily="34" charset="0"/>
            </a:endParaRPr>
          </a:p>
          <a:p>
            <a:pPr marL="171450" indent="-171450">
              <a:buFont typeface="Wingdings" panose="05000000000000000000" pitchFamily="2" charset="2"/>
              <a:buChar char="v"/>
            </a:pPr>
            <a:r>
              <a:rPr lang="en-AU" sz="900" b="1" i="1" dirty="0">
                <a:solidFill>
                  <a:schemeClr val="tx1"/>
                </a:solidFill>
                <a:latin typeface="Arial Narrow" panose="020B0606020202030204" pitchFamily="34" charset="0"/>
              </a:rPr>
              <a:t>Laboratory-scale</a:t>
            </a:r>
            <a:r>
              <a:rPr lang="en-AU" sz="900" b="1" dirty="0">
                <a:solidFill>
                  <a:schemeClr val="tx1"/>
                </a:solidFill>
                <a:latin typeface="Arial Narrow" panose="020B0606020202030204" pitchFamily="34" charset="0"/>
              </a:rPr>
              <a:t> experiments are conducted in the lab. </a:t>
            </a:r>
            <a:r>
              <a:rPr lang="en-AU" sz="900" b="1" i="1" dirty="0">
                <a:solidFill>
                  <a:schemeClr val="tx1"/>
                </a:solidFill>
                <a:latin typeface="Arial Narrow" panose="020B0606020202030204" pitchFamily="34" charset="0"/>
              </a:rPr>
              <a:t>Field-based </a:t>
            </a:r>
            <a:r>
              <a:rPr lang="en-AU" sz="900" b="1" dirty="0">
                <a:solidFill>
                  <a:schemeClr val="tx1"/>
                </a:solidFill>
                <a:latin typeface="Arial Narrow" panose="020B0606020202030204" pitchFamily="34" charset="0"/>
              </a:rPr>
              <a:t>experiments are conducted in the field (called ‘</a:t>
            </a:r>
            <a:r>
              <a:rPr lang="en-AU" sz="900" b="1" i="1" dirty="0">
                <a:solidFill>
                  <a:schemeClr val="tx1"/>
                </a:solidFill>
                <a:latin typeface="Arial Narrow" panose="020B0606020202030204" pitchFamily="34" charset="0"/>
              </a:rPr>
              <a:t>in situ</a:t>
            </a:r>
            <a:r>
              <a:rPr lang="en-AU" sz="900" b="1" dirty="0">
                <a:solidFill>
                  <a:schemeClr val="tx1"/>
                </a:solidFill>
                <a:latin typeface="Arial Narrow" panose="020B0606020202030204" pitchFamily="34" charset="0"/>
              </a:rPr>
              <a:t>’)</a:t>
            </a:r>
          </a:p>
          <a:p>
            <a:pPr marL="171450" indent="-171450">
              <a:buFont typeface="Wingdings" panose="05000000000000000000" pitchFamily="2" charset="2"/>
              <a:buChar char="v"/>
            </a:pPr>
            <a:endParaRPr lang="en-AU" sz="300" b="1" dirty="0">
              <a:solidFill>
                <a:schemeClr val="tx1"/>
              </a:solidFill>
              <a:latin typeface="Arial Narrow" panose="020B0606020202030204" pitchFamily="34" charset="0"/>
            </a:endParaRPr>
          </a:p>
          <a:p>
            <a:pPr marL="171450" indent="-171450">
              <a:buFont typeface="Wingdings" panose="05000000000000000000" pitchFamily="2" charset="2"/>
              <a:buChar char="v"/>
            </a:pPr>
            <a:r>
              <a:rPr lang="en-US" sz="900" b="1" dirty="0">
                <a:solidFill>
                  <a:schemeClr val="tx1"/>
                </a:solidFill>
                <a:latin typeface="Arial Narrow" panose="020B0606020202030204" pitchFamily="34" charset="0"/>
              </a:rPr>
              <a:t>Ocean acidification experiments aim to lower the pH of seawater to simulate pH values predicted for the future.</a:t>
            </a:r>
          </a:p>
          <a:p>
            <a:r>
              <a:rPr lang="en-US" sz="300" b="1" dirty="0">
                <a:solidFill>
                  <a:schemeClr val="tx1"/>
                </a:solidFill>
                <a:latin typeface="Arial Narrow" panose="020B0606020202030204" pitchFamily="34" charset="0"/>
              </a:rPr>
              <a:t> </a:t>
            </a:r>
          </a:p>
          <a:p>
            <a:pPr marL="171450" indent="-171450">
              <a:buFont typeface="Wingdings" panose="05000000000000000000" pitchFamily="2" charset="2"/>
              <a:buChar char="v"/>
            </a:pPr>
            <a:r>
              <a:rPr lang="en-US" sz="900" b="1" dirty="0">
                <a:solidFill>
                  <a:schemeClr val="tx1"/>
                </a:solidFill>
                <a:latin typeface="Arial Narrow" panose="020B0606020202030204" pitchFamily="34" charset="0"/>
              </a:rPr>
              <a:t>There is abundant evidence from laboratory experiments that OA causes reduced calcification in marine organisms</a:t>
            </a:r>
            <a:r>
              <a:rPr lang="en-US" sz="900" b="1" baseline="30000" dirty="0">
                <a:solidFill>
                  <a:schemeClr val="tx1"/>
                </a:solidFill>
                <a:latin typeface="Arial Narrow" panose="020B0606020202030204" pitchFamily="34" charset="0"/>
              </a:rPr>
              <a:t>[1][3]</a:t>
            </a:r>
            <a:endParaRPr lang="en-US" sz="900" b="1" dirty="0">
              <a:solidFill>
                <a:schemeClr val="tx1"/>
              </a:solidFill>
              <a:latin typeface="Arial Narrow" panose="020B0606020202030204" pitchFamily="34" charset="0"/>
            </a:endParaRPr>
          </a:p>
          <a:p>
            <a:pPr algn="ctr"/>
            <a:endParaRPr lang="en-AU" sz="900" b="1" dirty="0">
              <a:solidFill>
                <a:schemeClr val="tx1"/>
              </a:solidFill>
              <a:latin typeface="Arial Narrow" panose="020B0606020202030204" pitchFamily="34" charset="0"/>
            </a:endParaRPr>
          </a:p>
        </p:txBody>
      </p:sp>
      <p:cxnSp>
        <p:nvCxnSpPr>
          <p:cNvPr id="38" name="Straight Connector 37">
            <a:extLst>
              <a:ext uri="{FF2B5EF4-FFF2-40B4-BE49-F238E27FC236}">
                <a16:creationId xmlns:a16="http://schemas.microsoft.com/office/drawing/2014/main" id="{2978BDC0-CDB5-462D-ADD4-D01ADA9AF1C0}"/>
              </a:ext>
            </a:extLst>
          </p:cNvPr>
          <p:cNvCxnSpPr/>
          <p:nvPr/>
        </p:nvCxnSpPr>
        <p:spPr>
          <a:xfrm flipH="1">
            <a:off x="497258" y="165526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B536BAB-D053-4F08-ACA8-05BB48C28374}"/>
              </a:ext>
            </a:extLst>
          </p:cNvPr>
          <p:cNvSpPr txBox="1"/>
          <p:nvPr/>
        </p:nvSpPr>
        <p:spPr>
          <a:xfrm>
            <a:off x="2551433" y="1680161"/>
            <a:ext cx="1983865" cy="4408899"/>
          </a:xfrm>
          <a:prstGeom prst="rect">
            <a:avLst/>
          </a:prstGeom>
          <a:noFill/>
        </p:spPr>
        <p:txBody>
          <a:bodyPr wrap="square" rtlCol="0">
            <a:spAutoFit/>
          </a:bodyPr>
          <a:lstStyle/>
          <a:p>
            <a:pPr algn="just"/>
            <a:r>
              <a:rPr lang="en-AU" sz="1600" b="1" dirty="0">
                <a:latin typeface="Arial Narrow" panose="020B0606020202030204" pitchFamily="34" charset="0"/>
              </a:rPr>
              <a:t>In the field </a:t>
            </a:r>
          </a:p>
          <a:p>
            <a:pPr algn="just"/>
            <a:r>
              <a:rPr lang="en-US" sz="1150" dirty="0">
                <a:latin typeface="Arial Narrow" panose="020B0606020202030204" pitchFamily="34" charset="0"/>
              </a:rPr>
              <a:t>Field-based OA experiments are conducted in the field with lots of natural variability. </a:t>
            </a:r>
            <a:r>
              <a:rPr lang="en-AU" sz="1150" dirty="0">
                <a:latin typeface="Arial Narrow" panose="020B0606020202030204" pitchFamily="34" charset="0"/>
              </a:rPr>
              <a:t>Surprisingly, the pH on a reef flat changes a lot over the course of a day. The field-based experiment pictured in Figure 1</a:t>
            </a:r>
            <a:r>
              <a:rPr lang="en-AU" sz="1150" baseline="30000" dirty="0">
                <a:latin typeface="Arial Narrow" panose="020B0606020202030204" pitchFamily="34" charset="0"/>
              </a:rPr>
              <a:t>[3]</a:t>
            </a:r>
            <a:r>
              <a:rPr lang="en-AU" sz="1150" dirty="0">
                <a:latin typeface="Arial Narrow" panose="020B0606020202030204" pitchFamily="34" charset="0"/>
              </a:rPr>
              <a:t> was able to mimic those changes whilst investigating the effects of ocean acidification on corals and algae. The device you can see sitting on the reef flat is called the </a:t>
            </a:r>
            <a:r>
              <a:rPr lang="en-AU" sz="1150" dirty="0" err="1">
                <a:latin typeface="Arial Narrow" panose="020B0606020202030204" pitchFamily="34" charset="0"/>
              </a:rPr>
              <a:t>cpFOCE</a:t>
            </a:r>
            <a:r>
              <a:rPr lang="en-AU" sz="1150" dirty="0">
                <a:latin typeface="Arial Narrow" panose="020B0606020202030204" pitchFamily="34" charset="0"/>
              </a:rPr>
              <a:t>. It has corals and algae inside. CO</a:t>
            </a:r>
            <a:r>
              <a:rPr lang="en-AU" sz="900" dirty="0">
                <a:latin typeface="Arial Narrow" panose="020B0606020202030204" pitchFamily="34" charset="0"/>
              </a:rPr>
              <a:t>2</a:t>
            </a:r>
            <a:r>
              <a:rPr lang="en-AU" sz="1150" dirty="0">
                <a:latin typeface="Arial Narrow" panose="020B0606020202030204" pitchFamily="34" charset="0"/>
              </a:rPr>
              <a:t> was injected into the device to maintain a pH that was always 0.06 pH units lower than the surrounding seawater (e.g. if the pH went up or down, so did the pH in </a:t>
            </a:r>
            <a:r>
              <a:rPr lang="en-AU" sz="1150" dirty="0" err="1">
                <a:latin typeface="Arial Narrow" panose="020B0606020202030204" pitchFamily="34" charset="0"/>
              </a:rPr>
              <a:t>cpFOCE</a:t>
            </a:r>
            <a:r>
              <a:rPr lang="en-AU" sz="1150" dirty="0">
                <a:latin typeface="Arial Narrow" panose="020B0606020202030204" pitchFamily="34" charset="0"/>
              </a:rPr>
              <a:t>). A second device (not pictured) was maintained at 0.22 pH units lower than the surrounding seawater, while a third device was the control</a:t>
            </a:r>
            <a:r>
              <a:rPr lang="en-AU" sz="1150" baseline="30000" dirty="0">
                <a:latin typeface="Arial Narrow" panose="020B0606020202030204" pitchFamily="34" charset="0"/>
              </a:rPr>
              <a:t>[3]</a:t>
            </a:r>
            <a:r>
              <a:rPr lang="en-AU" sz="1150" dirty="0">
                <a:latin typeface="Arial Narrow" panose="020B0606020202030204" pitchFamily="34" charset="0"/>
              </a:rPr>
              <a:t>. </a:t>
            </a:r>
          </a:p>
        </p:txBody>
      </p:sp>
      <p:pic>
        <p:nvPicPr>
          <p:cNvPr id="25" name="Picture 24">
            <a:extLst>
              <a:ext uri="{FF2B5EF4-FFF2-40B4-BE49-F238E27FC236}">
                <a16:creationId xmlns:a16="http://schemas.microsoft.com/office/drawing/2014/main" id="{30E67DE1-CEEE-4CB2-B401-05C3E9C060E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b="7539"/>
          <a:stretch/>
        </p:blipFill>
        <p:spPr>
          <a:xfrm>
            <a:off x="4632550" y="1809752"/>
            <a:ext cx="1728192" cy="1351369"/>
          </a:xfrm>
          <a:prstGeom prst="rect">
            <a:avLst/>
          </a:prstGeom>
        </p:spPr>
      </p:pic>
      <p:sp>
        <p:nvSpPr>
          <p:cNvPr id="26" name="Rectangle 25">
            <a:extLst>
              <a:ext uri="{FF2B5EF4-FFF2-40B4-BE49-F238E27FC236}">
                <a16:creationId xmlns:a16="http://schemas.microsoft.com/office/drawing/2014/main" id="{9568CE5B-DF48-4A8E-8A5D-ACEB1E33E01E}"/>
              </a:ext>
            </a:extLst>
          </p:cNvPr>
          <p:cNvSpPr/>
          <p:nvPr/>
        </p:nvSpPr>
        <p:spPr>
          <a:xfrm>
            <a:off x="4553286" y="3173764"/>
            <a:ext cx="1900050" cy="369332"/>
          </a:xfrm>
          <a:prstGeom prst="rect">
            <a:avLst/>
          </a:prstGeom>
        </p:spPr>
        <p:txBody>
          <a:bodyPr wrap="square">
            <a:spAutoFit/>
          </a:bodyPr>
          <a:lstStyle/>
          <a:p>
            <a:r>
              <a:rPr lang="en-US" sz="600" b="1" dirty="0">
                <a:latin typeface="Arial Narrow" panose="020B0606020202030204" pitchFamily="34" charset="0"/>
              </a:rPr>
              <a:t>Figure 1: One of the three </a:t>
            </a:r>
            <a:r>
              <a:rPr lang="en-US" sz="600" b="1" dirty="0" err="1">
                <a:latin typeface="Arial Narrow" panose="020B0606020202030204" pitchFamily="34" charset="0"/>
              </a:rPr>
              <a:t>cpFOCE</a:t>
            </a:r>
            <a:r>
              <a:rPr lang="en-US" sz="600" b="1" dirty="0">
                <a:latin typeface="Arial Narrow" panose="020B0606020202030204" pitchFamily="34" charset="0"/>
              </a:rPr>
              <a:t> flumes underwater, with the wind-power generator and floating computer control system in the background. Image © David Kline</a:t>
            </a:r>
            <a:r>
              <a:rPr lang="en-US" sz="600" b="1" baseline="30000" dirty="0">
                <a:latin typeface="Arial Narrow" panose="020B0606020202030204" pitchFamily="34" charset="0"/>
              </a:rPr>
              <a:t>[3]</a:t>
            </a:r>
            <a:endParaRPr lang="en-AU" sz="600" b="1" dirty="0">
              <a:latin typeface="Arial Narrow" panose="020B0606020202030204" pitchFamily="34" charset="0"/>
            </a:endParaRPr>
          </a:p>
        </p:txBody>
      </p:sp>
      <p:sp>
        <p:nvSpPr>
          <p:cNvPr id="43" name="Rectangle 42">
            <a:extLst>
              <a:ext uri="{FF2B5EF4-FFF2-40B4-BE49-F238E27FC236}">
                <a16:creationId xmlns:a16="http://schemas.microsoft.com/office/drawing/2014/main" id="{603A7602-95AB-4130-A2A8-7E8C867C2593}"/>
              </a:ext>
            </a:extLst>
          </p:cNvPr>
          <p:cNvSpPr/>
          <p:nvPr/>
        </p:nvSpPr>
        <p:spPr>
          <a:xfrm>
            <a:off x="510493" y="6089060"/>
            <a:ext cx="5875401" cy="172336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Distinguish between lab-scale experiments and field-based experiments and what they demonstrate about ocean acidification (OA). </a:t>
            </a:r>
          </a:p>
        </p:txBody>
      </p:sp>
      <p:sp>
        <p:nvSpPr>
          <p:cNvPr id="44" name="Rectangle 43">
            <a:extLst>
              <a:ext uri="{FF2B5EF4-FFF2-40B4-BE49-F238E27FC236}">
                <a16:creationId xmlns:a16="http://schemas.microsoft.com/office/drawing/2014/main" id="{47258E65-AE97-4D64-8CC9-5D0FD0622D77}"/>
              </a:ext>
            </a:extLst>
          </p:cNvPr>
          <p:cNvSpPr/>
          <p:nvPr/>
        </p:nvSpPr>
        <p:spPr>
          <a:xfrm>
            <a:off x="571452" y="6552015"/>
            <a:ext cx="5738306" cy="119443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Lab-scaled OA studies are highly controlled and can investigate the effect of changing pH levels on a single species in isolation. Field-based OA studies are conducted in the field with lots of natural variability. Both have demonstrated calcification rates declining with ocean acidification</a:t>
            </a:r>
            <a:r>
              <a:rPr lang="en-AU" sz="1200" baseline="30000" dirty="0">
                <a:solidFill>
                  <a:schemeClr val="tx1">
                    <a:lumMod val="65000"/>
                    <a:lumOff val="35000"/>
                  </a:schemeClr>
                </a:solidFill>
                <a:latin typeface="Comic Sans MS" panose="030F0702030302020204" pitchFamily="66" charset="0"/>
              </a:rPr>
              <a:t>[1][4]</a:t>
            </a:r>
            <a:r>
              <a:rPr lang="en-AU" sz="1200" dirty="0">
                <a:solidFill>
                  <a:schemeClr val="tx1">
                    <a:lumMod val="65000"/>
                    <a:lumOff val="35000"/>
                  </a:schemeClr>
                </a:solidFill>
                <a:latin typeface="Comic Sans MS" panose="030F0702030302020204" pitchFamily="66" charset="0"/>
              </a:rPr>
              <a:t>. </a:t>
            </a:r>
          </a:p>
        </p:txBody>
      </p:sp>
      <p:cxnSp>
        <p:nvCxnSpPr>
          <p:cNvPr id="27" name="Straight Connector 26">
            <a:extLst>
              <a:ext uri="{FF2B5EF4-FFF2-40B4-BE49-F238E27FC236}">
                <a16:creationId xmlns:a16="http://schemas.microsoft.com/office/drawing/2014/main" id="{49531C21-2F73-4B18-8E9C-AEEF7434AA82}"/>
              </a:ext>
            </a:extLst>
          </p:cNvPr>
          <p:cNvCxnSpPr/>
          <p:nvPr/>
        </p:nvCxnSpPr>
        <p:spPr>
          <a:xfrm flipH="1">
            <a:off x="508863" y="971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3B2494-261B-47AB-B68D-148AA41477EE}"/>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A744569-D952-4DA9-A485-9092C90D7029}"/>
              </a:ext>
            </a:extLst>
          </p:cNvPr>
          <p:cNvSpPr/>
          <p:nvPr/>
        </p:nvSpPr>
        <p:spPr>
          <a:xfrm>
            <a:off x="2551433" y="608875"/>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6ED2167B-9111-42C5-A02B-25671DE69850}"/>
              </a:ext>
            </a:extLst>
          </p:cNvPr>
          <p:cNvSpPr txBox="1"/>
          <p:nvPr/>
        </p:nvSpPr>
        <p:spPr>
          <a:xfrm>
            <a:off x="2468216" y="591070"/>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T118</a:t>
            </a:r>
          </a:p>
        </p:txBody>
      </p:sp>
      <p:sp>
        <p:nvSpPr>
          <p:cNvPr id="34" name="TextBox 33">
            <a:extLst>
              <a:ext uri="{FF2B5EF4-FFF2-40B4-BE49-F238E27FC236}">
                <a16:creationId xmlns:a16="http://schemas.microsoft.com/office/drawing/2014/main" id="{CDE51C03-6DD1-483F-9F15-068CFA048FAC}"/>
              </a:ext>
            </a:extLst>
          </p:cNvPr>
          <p:cNvSpPr txBox="1"/>
          <p:nvPr/>
        </p:nvSpPr>
        <p:spPr>
          <a:xfrm>
            <a:off x="4553911" y="3606332"/>
            <a:ext cx="1833813" cy="2108269"/>
          </a:xfrm>
          <a:prstGeom prst="rect">
            <a:avLst/>
          </a:prstGeom>
          <a:noFill/>
        </p:spPr>
        <p:txBody>
          <a:bodyPr wrap="square" rtlCol="0">
            <a:spAutoFit/>
          </a:bodyPr>
          <a:lstStyle>
            <a:defPPr>
              <a:defRPr lang="en-US"/>
            </a:defPPr>
            <a:lvl1pPr>
              <a:defRPr sz="1600" b="1">
                <a:latin typeface="Arial Narrow" panose="020B0606020202030204" pitchFamily="34" charset="0"/>
              </a:defRPr>
            </a:lvl1pPr>
          </a:lstStyle>
          <a:p>
            <a:pPr algn="just"/>
            <a:r>
              <a:rPr lang="en-AU" dirty="0"/>
              <a:t>Nature’s lab </a:t>
            </a:r>
          </a:p>
          <a:p>
            <a:pPr algn="just"/>
            <a:r>
              <a:rPr lang="en-AU" sz="1150" b="0" dirty="0"/>
              <a:t>Environments that are naturally low in pH and </a:t>
            </a:r>
            <a:r>
              <a:rPr lang="el-GR" sz="1150" b="0" dirty="0"/>
              <a:t>Ω</a:t>
            </a:r>
            <a:r>
              <a:rPr lang="en-AU" sz="1150" b="0" dirty="0"/>
              <a:t>, such as CO</a:t>
            </a:r>
            <a:r>
              <a:rPr lang="en-AU" sz="1000" b="0" dirty="0"/>
              <a:t>2</a:t>
            </a:r>
            <a:r>
              <a:rPr lang="en-AU" sz="1150" b="0" dirty="0"/>
              <a:t>-rich volcanic vent sites and submarine springs, serve as </a:t>
            </a:r>
            <a:r>
              <a:rPr lang="en-AU" sz="1150" b="0" i="1" dirty="0"/>
              <a:t>natural</a:t>
            </a:r>
            <a:r>
              <a:rPr lang="en-AU" sz="1150" b="0" dirty="0"/>
              <a:t> laboratories* that can be used to observe organisms over time scales long enough for </a:t>
            </a:r>
            <a:r>
              <a:rPr lang="en-AU" sz="1150" dirty="0"/>
              <a:t>adaptation</a:t>
            </a:r>
            <a:r>
              <a:rPr lang="en-AU" sz="1150" b="0" dirty="0"/>
              <a:t> </a:t>
            </a:r>
            <a:br>
              <a:rPr lang="en-AU" sz="1150" b="0" dirty="0"/>
            </a:br>
            <a:r>
              <a:rPr lang="en-AU" sz="1150" b="0" dirty="0"/>
              <a:t>or </a:t>
            </a:r>
            <a:r>
              <a:rPr lang="en-AU" sz="1150" dirty="0"/>
              <a:t>acclimatization</a:t>
            </a:r>
            <a:r>
              <a:rPr lang="en-AU" sz="1150" b="0" dirty="0"/>
              <a:t> to be observed (see next page)</a:t>
            </a:r>
            <a:r>
              <a:rPr lang="en-AU" sz="1150" b="0" baseline="30000" dirty="0"/>
              <a:t>[4][6]</a:t>
            </a:r>
            <a:r>
              <a:rPr lang="en-AU" sz="1150" b="0" dirty="0"/>
              <a:t>. </a:t>
            </a:r>
          </a:p>
        </p:txBody>
      </p:sp>
      <p:sp>
        <p:nvSpPr>
          <p:cNvPr id="39" name="TextBox 38">
            <a:extLst>
              <a:ext uri="{FF2B5EF4-FFF2-40B4-BE49-F238E27FC236}">
                <a16:creationId xmlns:a16="http://schemas.microsoft.com/office/drawing/2014/main" id="{814799B7-615B-4629-AC9B-752663CF820E}"/>
              </a:ext>
            </a:extLst>
          </p:cNvPr>
          <p:cNvSpPr txBox="1"/>
          <p:nvPr/>
        </p:nvSpPr>
        <p:spPr>
          <a:xfrm>
            <a:off x="437059" y="1658633"/>
            <a:ext cx="2085765" cy="4593565"/>
          </a:xfrm>
          <a:prstGeom prst="rect">
            <a:avLst/>
          </a:prstGeom>
          <a:noFill/>
        </p:spPr>
        <p:txBody>
          <a:bodyPr wrap="square" rtlCol="0">
            <a:spAutoFit/>
          </a:bodyPr>
          <a:lstStyle/>
          <a:p>
            <a:r>
              <a:rPr lang="en-AU" sz="1600" b="1" dirty="0">
                <a:latin typeface="Arial Narrow" panose="020B0606020202030204" pitchFamily="34" charset="0"/>
              </a:rPr>
              <a:t>In the lab</a:t>
            </a:r>
          </a:p>
          <a:p>
            <a:pPr algn="just"/>
            <a:r>
              <a:rPr lang="en-US" sz="1150" dirty="0">
                <a:latin typeface="Arial Narrow" panose="020B0606020202030204" pitchFamily="34" charset="0"/>
              </a:rPr>
              <a:t>Lab-scale OA experiments are highly controlled and can investigate the effect of changing pH levels on a single species in isolation. </a:t>
            </a:r>
            <a:r>
              <a:rPr lang="en-AU" sz="1150" dirty="0">
                <a:latin typeface="Arial Narrow" panose="020B0606020202030204" pitchFamily="34" charset="0"/>
              </a:rPr>
              <a:t>Methodologies used to reach the desired pH in tanks in the lab include the addition of strong acids and bases, or the addition of high-CO</a:t>
            </a:r>
            <a:r>
              <a:rPr lang="en-AU" sz="900" dirty="0">
                <a:latin typeface="Arial Narrow" panose="020B0606020202030204" pitchFamily="34" charset="0"/>
              </a:rPr>
              <a:t>2</a:t>
            </a:r>
            <a:r>
              <a:rPr lang="en-AU" sz="1150" dirty="0">
                <a:latin typeface="Arial Narrow" panose="020B0606020202030204" pitchFamily="34" charset="0"/>
              </a:rPr>
              <a:t> seawater</a:t>
            </a:r>
            <a:r>
              <a:rPr lang="en-AU" sz="1150" baseline="30000" dirty="0">
                <a:latin typeface="Arial Narrow" panose="020B0606020202030204" pitchFamily="34" charset="0"/>
              </a:rPr>
              <a:t>[1]</a:t>
            </a:r>
            <a:r>
              <a:rPr lang="en-AU" sz="1150" dirty="0">
                <a:latin typeface="Arial Narrow" panose="020B0606020202030204" pitchFamily="34" charset="0"/>
              </a:rPr>
              <a:t>. For example, in the aeration technique, a value opens or closes to deliver CO</a:t>
            </a:r>
            <a:r>
              <a:rPr lang="en-AU" sz="900" dirty="0">
                <a:latin typeface="Arial Narrow" panose="020B0606020202030204" pitchFamily="34" charset="0"/>
              </a:rPr>
              <a:t>2</a:t>
            </a:r>
            <a:r>
              <a:rPr lang="en-AU" sz="1150" dirty="0">
                <a:latin typeface="Arial Narrow" panose="020B0606020202030204" pitchFamily="34" charset="0"/>
              </a:rPr>
              <a:t> gas to a tank whenever pH goes above or below a set value</a:t>
            </a:r>
            <a:r>
              <a:rPr lang="en-AU" sz="1150" baseline="30000" dirty="0">
                <a:latin typeface="Arial Narrow" panose="020B0606020202030204" pitchFamily="34" charset="0"/>
              </a:rPr>
              <a:t>[2]</a:t>
            </a:r>
            <a:r>
              <a:rPr lang="en-AU" sz="1150" dirty="0">
                <a:latin typeface="Arial Narrow" panose="020B0606020202030204" pitchFamily="34" charset="0"/>
              </a:rPr>
              <a:t>. The beauty of a lab-scale experiment is that you can test a single variable (pH) in a highly controlled setting and identify a species pre-adapted sensitivity to increasing CO</a:t>
            </a:r>
            <a:r>
              <a:rPr lang="en-AU" sz="900" dirty="0">
                <a:latin typeface="Arial Narrow" panose="020B0606020202030204" pitchFamily="34" charset="0"/>
              </a:rPr>
              <a:t>2</a:t>
            </a:r>
            <a:r>
              <a:rPr lang="en-AU" sz="1150" baseline="30000" dirty="0">
                <a:latin typeface="Arial Narrow" panose="020B0606020202030204" pitchFamily="34" charset="0"/>
              </a:rPr>
              <a:t>[1]</a:t>
            </a:r>
            <a:r>
              <a:rPr lang="en-AU" sz="1150" dirty="0">
                <a:latin typeface="Arial Narrow" panose="020B0606020202030204" pitchFamily="34" charset="0"/>
              </a:rPr>
              <a:t>. The problem with lab-scale experiments is that you are not simulating the high complexities of nature, and organisms may not react to stressors in a realistic way</a:t>
            </a:r>
            <a:r>
              <a:rPr lang="en-AU" sz="1150" baseline="30000" dirty="0">
                <a:latin typeface="Arial Narrow" panose="020B0606020202030204" pitchFamily="34" charset="0"/>
              </a:rPr>
              <a:t>[5]</a:t>
            </a:r>
            <a:r>
              <a:rPr lang="en-AU" sz="1150" dirty="0">
                <a:latin typeface="Arial Narrow" panose="020B0606020202030204" pitchFamily="34" charset="0"/>
              </a:rPr>
              <a:t>. </a:t>
            </a:r>
          </a:p>
          <a:p>
            <a:pPr algn="just"/>
            <a:endParaRPr lang="en-AU" sz="1200" dirty="0">
              <a:latin typeface="Arial Narrow" panose="020B0606020202030204" pitchFamily="34" charset="0"/>
            </a:endParaRPr>
          </a:p>
        </p:txBody>
      </p:sp>
      <p:sp>
        <p:nvSpPr>
          <p:cNvPr id="40" name="TextBox 39">
            <a:extLst>
              <a:ext uri="{FF2B5EF4-FFF2-40B4-BE49-F238E27FC236}">
                <a16:creationId xmlns:a16="http://schemas.microsoft.com/office/drawing/2014/main" id="{25007180-6A7E-4B82-AC33-B569898F3A7D}"/>
              </a:ext>
            </a:extLst>
          </p:cNvPr>
          <p:cNvSpPr txBox="1"/>
          <p:nvPr/>
        </p:nvSpPr>
        <p:spPr>
          <a:xfrm>
            <a:off x="4552080" y="5657787"/>
            <a:ext cx="1833814" cy="369332"/>
          </a:xfrm>
          <a:prstGeom prst="rect">
            <a:avLst/>
          </a:prstGeom>
          <a:noFill/>
        </p:spPr>
        <p:txBody>
          <a:bodyPr wrap="square" rtlCol="0">
            <a:spAutoFit/>
          </a:bodyPr>
          <a:lstStyle/>
          <a:p>
            <a:r>
              <a:rPr lang="en-AU" sz="600" dirty="0">
                <a:latin typeface="Arial Narrow" panose="020B0606020202030204" pitchFamily="34" charset="0"/>
              </a:rPr>
              <a:t>*</a:t>
            </a:r>
            <a:r>
              <a:rPr lang="en-US" sz="600" i="1" dirty="0">
                <a:latin typeface="Arial Narrow" panose="020B0606020202030204" pitchFamily="34" charset="0"/>
              </a:rPr>
              <a:t>Note: </a:t>
            </a:r>
            <a:r>
              <a:rPr lang="en-US" sz="600" dirty="0">
                <a:latin typeface="Arial Narrow" panose="020B0606020202030204" pitchFamily="34" charset="0"/>
              </a:rPr>
              <a:t>problematic is when the water chemistry mimics high atmospheric CO</a:t>
            </a:r>
            <a:r>
              <a:rPr lang="en-US" sz="500" dirty="0">
                <a:latin typeface="Arial Narrow" panose="020B0606020202030204" pitchFamily="34" charset="0"/>
              </a:rPr>
              <a:t>2</a:t>
            </a:r>
            <a:r>
              <a:rPr lang="en-US" sz="600" dirty="0">
                <a:latin typeface="Arial Narrow" panose="020B0606020202030204" pitchFamily="34" charset="0"/>
              </a:rPr>
              <a:t> concentrations but does </a:t>
            </a:r>
            <a:r>
              <a:rPr lang="en-US" sz="600" i="1" dirty="0">
                <a:latin typeface="Arial Narrow" panose="020B0606020202030204" pitchFamily="34" charset="0"/>
              </a:rPr>
              <a:t>not </a:t>
            </a:r>
            <a:r>
              <a:rPr lang="en-US" sz="600" dirty="0">
                <a:latin typeface="Arial Narrow" panose="020B0606020202030204" pitchFamily="34" charset="0"/>
              </a:rPr>
              <a:t>mimic temperatures predicted for future global warming.</a:t>
            </a:r>
            <a:endParaRPr lang="en-AU" sz="600" dirty="0">
              <a:latin typeface="Arial Narrow" panose="020B0606020202030204" pitchFamily="34" charset="0"/>
            </a:endParaRPr>
          </a:p>
        </p:txBody>
      </p:sp>
    </p:spTree>
    <p:extLst>
      <p:ext uri="{BB962C8B-B14F-4D97-AF65-F5344CB8AC3E}">
        <p14:creationId xmlns:p14="http://schemas.microsoft.com/office/powerpoint/2010/main" val="1718695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a:cxnSpLocks/>
            <a:endCxn id="27" idx="1"/>
          </p:cNvCxnSpPr>
          <p:nvPr/>
        </p:nvCxnSpPr>
        <p:spPr>
          <a:xfrm flipH="1">
            <a:off x="501939" y="964142"/>
            <a:ext cx="59102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56346" y="69665"/>
            <a:ext cx="4183539" cy="553998"/>
          </a:xfrm>
          <a:prstGeom prst="rect">
            <a:avLst/>
          </a:prstGeom>
          <a:noFill/>
        </p:spPr>
        <p:txBody>
          <a:bodyPr wrap="square" rtlCol="0">
            <a:spAutoFit/>
          </a:bodyPr>
          <a:lstStyle/>
          <a:p>
            <a:r>
              <a:rPr lang="en-US" b="1" dirty="0">
                <a:latin typeface="Arial Narrow" pitchFamily="34" charset="0"/>
              </a:rPr>
              <a:t>The Great Debate – </a:t>
            </a:r>
            <a:r>
              <a:rPr lang="en-US" sz="1200" dirty="0">
                <a:latin typeface="Arial Narrow" pitchFamily="34" charset="0"/>
              </a:rPr>
              <a:t>Describe the potential consequences of ocean acidification for coral reef ecosystems</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109</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2" y="8805118"/>
            <a:ext cx="373457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Implications for marine systems</a:t>
            </a:r>
            <a:endParaRPr lang="en-AU" sz="1100" b="1" dirty="0">
              <a:latin typeface="Arial Narrow" pitchFamily="34" charset="0"/>
            </a:endParaRPr>
          </a:p>
        </p:txBody>
      </p:sp>
      <p:sp>
        <p:nvSpPr>
          <p:cNvPr id="17" name="Rectangle 16">
            <a:extLst>
              <a:ext uri="{FF2B5EF4-FFF2-40B4-BE49-F238E27FC236}">
                <a16:creationId xmlns:a16="http://schemas.microsoft.com/office/drawing/2014/main" id="{6ACC3AF2-A53F-4936-99EE-8A96002C14C4}"/>
              </a:ext>
            </a:extLst>
          </p:cNvPr>
          <p:cNvSpPr/>
          <p:nvPr/>
        </p:nvSpPr>
        <p:spPr>
          <a:xfrm>
            <a:off x="476466" y="1045223"/>
            <a:ext cx="5935696" cy="461665"/>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Activity:  Create a flow chart to describe the potential consequences of ocean acidification for coral reef ecosystems, beginning with the addition of CO</a:t>
            </a:r>
            <a:r>
              <a:rPr lang="en-AU" sz="1000" b="1" dirty="0">
                <a:solidFill>
                  <a:schemeClr val="bg1"/>
                </a:solidFill>
                <a:latin typeface="Arial Narrow" panose="020B0606020202030204" pitchFamily="34" charset="0"/>
              </a:rPr>
              <a:t>2</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13" name="Rectangle 12">
            <a:extLst>
              <a:ext uri="{FF2B5EF4-FFF2-40B4-BE49-F238E27FC236}">
                <a16:creationId xmlns:a16="http://schemas.microsoft.com/office/drawing/2014/main" id="{A96112C6-03AF-4CA7-9C0A-CFC282CC19E4}"/>
              </a:ext>
            </a:extLst>
          </p:cNvPr>
          <p:cNvSpPr/>
          <p:nvPr/>
        </p:nvSpPr>
        <p:spPr>
          <a:xfrm>
            <a:off x="512308" y="1039865"/>
            <a:ext cx="5885411" cy="87594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20" name="Rectangle 19">
            <a:extLst>
              <a:ext uri="{FF2B5EF4-FFF2-40B4-BE49-F238E27FC236}">
                <a16:creationId xmlns:a16="http://schemas.microsoft.com/office/drawing/2014/main" id="{37D009E1-2B14-4F42-B928-FB0C08DF3484}"/>
              </a:ext>
            </a:extLst>
          </p:cNvPr>
          <p:cNvSpPr/>
          <p:nvPr/>
        </p:nvSpPr>
        <p:spPr>
          <a:xfrm>
            <a:off x="453865" y="1039865"/>
            <a:ext cx="5991047" cy="830997"/>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a debate. Team 1 argues the potential consequence of ocean acidification is a looming death sentence for coral reef ecosystems. Team 2 argues there is </a:t>
            </a:r>
          </a:p>
          <a:p>
            <a:pPr algn="ctr"/>
            <a:r>
              <a:rPr lang="en-AU" sz="1200" b="1" dirty="0">
                <a:solidFill>
                  <a:schemeClr val="bg1"/>
                </a:solidFill>
                <a:latin typeface="Arial Narrow" panose="020B0606020202030204" pitchFamily="34" charset="0"/>
              </a:rPr>
              <a:t>still hope for coral reef ecosystems, owing to species adaptation and acclimatization. </a:t>
            </a:r>
          </a:p>
          <a:p>
            <a:pPr algn="ctr"/>
            <a:r>
              <a:rPr lang="en-AU" sz="1200" b="1" dirty="0">
                <a:solidFill>
                  <a:schemeClr val="bg1"/>
                </a:solidFill>
                <a:latin typeface="Arial Narrow" panose="020B0606020202030204" pitchFamily="34" charset="0"/>
              </a:rPr>
              <a:t>Both teams must do their research prior to the debate and base their arguments on science. </a:t>
            </a:r>
            <a:endParaRPr lang="en-AU" sz="1200" dirty="0">
              <a:solidFill>
                <a:schemeClr val="bg1"/>
              </a:solidFill>
              <a:latin typeface="Arial Narrow" panose="020B0606020202030204" pitchFamily="34" charset="0"/>
            </a:endParaRPr>
          </a:p>
        </p:txBody>
      </p:sp>
      <p:sp>
        <p:nvSpPr>
          <p:cNvPr id="24" name="Rectangle 23">
            <a:extLst>
              <a:ext uri="{FF2B5EF4-FFF2-40B4-BE49-F238E27FC236}">
                <a16:creationId xmlns:a16="http://schemas.microsoft.com/office/drawing/2014/main" id="{E06295E4-D2A2-4032-9663-DDDEC83B3CDE}"/>
              </a:ext>
            </a:extLst>
          </p:cNvPr>
          <p:cNvSpPr/>
          <p:nvPr/>
        </p:nvSpPr>
        <p:spPr>
          <a:xfrm>
            <a:off x="533614" y="4805189"/>
            <a:ext cx="5864106" cy="284993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25" name="Rectangle 24">
            <a:extLst>
              <a:ext uri="{FF2B5EF4-FFF2-40B4-BE49-F238E27FC236}">
                <a16:creationId xmlns:a16="http://schemas.microsoft.com/office/drawing/2014/main" id="{911AF271-24C7-47D9-865A-906C7E58C878}"/>
              </a:ext>
            </a:extLst>
          </p:cNvPr>
          <p:cNvSpPr/>
          <p:nvPr/>
        </p:nvSpPr>
        <p:spPr>
          <a:xfrm>
            <a:off x="469342" y="4821204"/>
            <a:ext cx="5935696" cy="276999"/>
          </a:xfrm>
          <a:prstGeom prst="rect">
            <a:avLst/>
          </a:prstGeom>
        </p:spPr>
        <p:txBody>
          <a:bodyPr wrap="square">
            <a:spAutoFit/>
          </a:bodyPr>
          <a:lstStyle/>
          <a:p>
            <a:pPr algn="ctr"/>
            <a:r>
              <a:rPr lang="en-AU" sz="1200" b="1" dirty="0">
                <a:latin typeface="Arial Narrow" panose="020B0606020202030204" pitchFamily="34" charset="0"/>
              </a:rPr>
              <a:t>Activity: Describe the potential consequences of ocean acidification for coral reef ecosystems</a:t>
            </a:r>
            <a:endParaRPr lang="en-AU" sz="1200" dirty="0">
              <a:latin typeface="Arial Narrow" panose="020B0606020202030204" pitchFamily="34" charset="0"/>
            </a:endParaRPr>
          </a:p>
        </p:txBody>
      </p:sp>
      <p:sp>
        <p:nvSpPr>
          <p:cNvPr id="8" name="Rectangle 7">
            <a:extLst>
              <a:ext uri="{FF2B5EF4-FFF2-40B4-BE49-F238E27FC236}">
                <a16:creationId xmlns:a16="http://schemas.microsoft.com/office/drawing/2014/main" id="{EF1C4019-0DB2-4842-8032-097414BA535F}"/>
              </a:ext>
            </a:extLst>
          </p:cNvPr>
          <p:cNvSpPr/>
          <p:nvPr/>
        </p:nvSpPr>
        <p:spPr>
          <a:xfrm>
            <a:off x="621351" y="5125054"/>
            <a:ext cx="5677978" cy="243323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lumMod val="50000"/>
                    <a:lumOff val="50000"/>
                  </a:schemeClr>
                </a:solidFill>
                <a:latin typeface="Comic Sans MS" panose="030F0702030302020204" pitchFamily="66" charset="0"/>
              </a:rPr>
              <a:t>Answers may vary. See references below and in other worksheets.</a:t>
            </a:r>
          </a:p>
        </p:txBody>
      </p:sp>
      <p:sp>
        <p:nvSpPr>
          <p:cNvPr id="27" name="TextBox 26">
            <a:extLst>
              <a:ext uri="{FF2B5EF4-FFF2-40B4-BE49-F238E27FC236}">
                <a16:creationId xmlns:a16="http://schemas.microsoft.com/office/drawing/2014/main" id="{7A81AAAC-B327-4840-AEF5-39EAC5B3444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8" name="Oval 17">
            <a:extLst>
              <a:ext uri="{FF2B5EF4-FFF2-40B4-BE49-F238E27FC236}">
                <a16:creationId xmlns:a16="http://schemas.microsoft.com/office/drawing/2014/main" id="{5DADBA7C-A07A-455E-B667-155BD63D7BEC}"/>
              </a:ext>
            </a:extLst>
          </p:cNvPr>
          <p:cNvSpPr/>
          <p:nvPr/>
        </p:nvSpPr>
        <p:spPr>
          <a:xfrm>
            <a:off x="4005064" y="416404"/>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 name="TextBox 20">
            <a:extLst>
              <a:ext uri="{FF2B5EF4-FFF2-40B4-BE49-F238E27FC236}">
                <a16:creationId xmlns:a16="http://schemas.microsoft.com/office/drawing/2014/main" id="{B90366A8-112B-4EDF-AD3C-3F9A8CA9DA24}"/>
              </a:ext>
            </a:extLst>
          </p:cNvPr>
          <p:cNvSpPr txBox="1"/>
          <p:nvPr/>
        </p:nvSpPr>
        <p:spPr>
          <a:xfrm>
            <a:off x="3921847" y="398599"/>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T119</a:t>
            </a:r>
          </a:p>
        </p:txBody>
      </p:sp>
      <p:sp>
        <p:nvSpPr>
          <p:cNvPr id="2" name="Rectangle 1">
            <a:extLst>
              <a:ext uri="{FF2B5EF4-FFF2-40B4-BE49-F238E27FC236}">
                <a16:creationId xmlns:a16="http://schemas.microsoft.com/office/drawing/2014/main" id="{2FC3E044-793B-4896-9400-D0E23652FFFA}"/>
              </a:ext>
            </a:extLst>
          </p:cNvPr>
          <p:cNvSpPr/>
          <p:nvPr/>
        </p:nvSpPr>
        <p:spPr>
          <a:xfrm>
            <a:off x="431986" y="7669724"/>
            <a:ext cx="6108917" cy="1172629"/>
          </a:xfrm>
          <a:prstGeom prst="rect">
            <a:avLst/>
          </a:prstGeom>
        </p:spPr>
        <p:txBody>
          <a:bodyPr wrap="square">
            <a:spAutoFit/>
          </a:bodyPr>
          <a:lstStyle/>
          <a:p>
            <a:r>
              <a:rPr lang="en-US" sz="540" baseline="30000" dirty="0">
                <a:latin typeface="Arial Narrow" panose="020B0606020202030204" pitchFamily="34" charset="0"/>
              </a:rPr>
              <a:t>[1] </a:t>
            </a:r>
            <a:r>
              <a:rPr lang="en-US" sz="540" dirty="0">
                <a:latin typeface="Arial Narrow" panose="020B0606020202030204" pitchFamily="34" charset="0"/>
              </a:rPr>
              <a:t>Van </a:t>
            </a:r>
            <a:r>
              <a:rPr lang="en-US" sz="540" dirty="0" err="1">
                <a:latin typeface="Arial Narrow" panose="020B0606020202030204" pitchFamily="34" charset="0"/>
              </a:rPr>
              <a:t>Hooidonk</a:t>
            </a:r>
            <a:r>
              <a:rPr lang="en-US" sz="540" dirty="0">
                <a:latin typeface="Arial Narrow" panose="020B0606020202030204" pitchFamily="34" charset="0"/>
              </a:rPr>
              <a:t>, R., Maynard, J.A., Manzello, D. &amp; Planes, S. (2014). Opposite latitudinal gradients in projected ocean acidification and bleaching impacts on coral reefs. </a:t>
            </a:r>
            <a:r>
              <a:rPr lang="en-US" sz="540" i="1" dirty="0">
                <a:latin typeface="Arial Narrow" panose="020B0606020202030204" pitchFamily="34" charset="0"/>
              </a:rPr>
              <a:t>Global Change Biology. 20, 103-112. DOI: 10.1111/gcb.12394.</a:t>
            </a:r>
          </a:p>
          <a:p>
            <a:r>
              <a:rPr lang="en-US" sz="540" baseline="30000" dirty="0">
                <a:latin typeface="Arial Narrow" panose="020B0606020202030204" pitchFamily="34" charset="0"/>
              </a:rPr>
              <a:t>[2] </a:t>
            </a:r>
            <a:r>
              <a:rPr lang="en-US" sz="540" dirty="0">
                <a:latin typeface="Arial Narrow" panose="020B0606020202030204" pitchFamily="34" charset="0"/>
              </a:rPr>
              <a:t>De Carlo, T. M. (2019). Acclimatization of massive reef-building corals to consecutive heatwaves. </a:t>
            </a:r>
            <a:r>
              <a:rPr lang="en-US" sz="540" i="1" dirty="0">
                <a:latin typeface="Arial Narrow" panose="020B0606020202030204" pitchFamily="34" charset="0"/>
              </a:rPr>
              <a:t>Proc. R. Soc. B. 286. DOI: 10.1098/rspb.2019.0235</a:t>
            </a:r>
            <a:r>
              <a:rPr lang="en-US" sz="540" dirty="0">
                <a:latin typeface="Arial Narrow" panose="020B0606020202030204" pitchFamily="34" charset="0"/>
              </a:rPr>
              <a:t>. https://royalsocietypublishing.org/doi/full/10.1098/rspb.2019.0235</a:t>
            </a:r>
          </a:p>
          <a:p>
            <a:r>
              <a:rPr lang="en-US" sz="540" baseline="30000" dirty="0">
                <a:latin typeface="Arial Narrow" panose="020B0606020202030204" pitchFamily="34" charset="0"/>
              </a:rPr>
              <a:t>[3] </a:t>
            </a:r>
            <a:r>
              <a:rPr lang="en-US" sz="540" dirty="0">
                <a:latin typeface="Arial Narrow" panose="020B0606020202030204" pitchFamily="34" charset="0"/>
              </a:rPr>
              <a:t>Stat, M. &amp; Gates, R. D. (2011). Clade D </a:t>
            </a:r>
            <a:r>
              <a:rPr lang="en-US" sz="540" dirty="0" err="1">
                <a:latin typeface="Arial Narrow" panose="020B0606020202030204" pitchFamily="34" charset="0"/>
              </a:rPr>
              <a:t>Symbiodinium</a:t>
            </a:r>
            <a:r>
              <a:rPr lang="en-US" sz="540" dirty="0">
                <a:latin typeface="Arial Narrow" panose="020B0606020202030204" pitchFamily="34" charset="0"/>
              </a:rPr>
              <a:t> in </a:t>
            </a:r>
            <a:r>
              <a:rPr lang="en-US" sz="540" dirty="0" err="1">
                <a:latin typeface="Arial Narrow" panose="020B0606020202030204" pitchFamily="34" charset="0"/>
              </a:rPr>
              <a:t>Scleractinian</a:t>
            </a:r>
            <a:r>
              <a:rPr lang="en-US" sz="540" dirty="0">
                <a:latin typeface="Arial Narrow" panose="020B0606020202030204" pitchFamily="34" charset="0"/>
              </a:rPr>
              <a:t> Corals: A ‘Nugget’ of Hope, a Selfish Opportunist, an Ominous Sign, or All of the Above? </a:t>
            </a:r>
            <a:r>
              <a:rPr lang="en-US" sz="540" i="1" dirty="0">
                <a:latin typeface="Arial Narrow" panose="020B0606020202030204" pitchFamily="34" charset="0"/>
              </a:rPr>
              <a:t>Journal of Marine Biology. Vol. 2011, Review Article ID 730715. </a:t>
            </a:r>
            <a:br>
              <a:rPr lang="en-US" sz="540" i="1" dirty="0">
                <a:latin typeface="Arial Narrow" panose="020B0606020202030204" pitchFamily="34" charset="0"/>
              </a:rPr>
            </a:br>
            <a:r>
              <a:rPr lang="en-US" sz="540" i="1" dirty="0">
                <a:latin typeface="Arial Narrow" panose="020B0606020202030204" pitchFamily="34" charset="0"/>
              </a:rPr>
              <a:t>DOI: 10.1155/2011/730715  </a:t>
            </a:r>
            <a:r>
              <a:rPr lang="en-US" sz="540" dirty="0">
                <a:latin typeface="Arial Narrow" panose="020B0606020202030204" pitchFamily="34" charset="0"/>
              </a:rPr>
              <a:t>(Note: the nomenclature of zooxanthellae is currently under review; i.e. clades </a:t>
            </a:r>
            <a:r>
              <a:rPr lang="en-US" sz="540" dirty="0">
                <a:latin typeface="Arial Narrow" panose="020B0606020202030204" pitchFamily="34" charset="0"/>
                <a:sym typeface="Wingdings" panose="05000000000000000000" pitchFamily="2" charset="2"/>
              </a:rPr>
              <a:t></a:t>
            </a:r>
            <a:r>
              <a:rPr lang="en-US" sz="540" dirty="0">
                <a:latin typeface="Arial Narrow" panose="020B0606020202030204" pitchFamily="34" charset="0"/>
              </a:rPr>
              <a:t> Genus sp.)</a:t>
            </a:r>
          </a:p>
          <a:p>
            <a:r>
              <a:rPr lang="en-US" sz="540" baseline="30000" dirty="0">
                <a:latin typeface="Arial Narrow" panose="020B0606020202030204" pitchFamily="34" charset="0"/>
              </a:rPr>
              <a:t>[4] </a:t>
            </a:r>
            <a:r>
              <a:rPr lang="en-US" sz="540" dirty="0">
                <a:latin typeface="Arial Narrow" panose="020B0606020202030204" pitchFamily="34" charset="0"/>
              </a:rPr>
              <a:t>Thompson, J.R., Rivera, H.E., </a:t>
            </a:r>
            <a:r>
              <a:rPr lang="en-US" sz="540" dirty="0" err="1">
                <a:latin typeface="Arial Narrow" panose="020B0606020202030204" pitchFamily="34" charset="0"/>
              </a:rPr>
              <a:t>Closek</a:t>
            </a:r>
            <a:r>
              <a:rPr lang="en-US" sz="540" dirty="0">
                <a:latin typeface="Arial Narrow" panose="020B0606020202030204" pitchFamily="34" charset="0"/>
              </a:rPr>
              <a:t>, C.J. and Medina, M. (2015). Microbes in the coral </a:t>
            </a:r>
            <a:r>
              <a:rPr lang="en-US" sz="540" dirty="0" err="1">
                <a:latin typeface="Arial Narrow" panose="020B0606020202030204" pitchFamily="34" charset="0"/>
              </a:rPr>
              <a:t>holobiont</a:t>
            </a:r>
            <a:r>
              <a:rPr lang="en-US" sz="540" dirty="0">
                <a:latin typeface="Arial Narrow" panose="020B0606020202030204" pitchFamily="34" charset="0"/>
              </a:rPr>
              <a:t>: partners through evolution, development, and ecological interactions. </a:t>
            </a:r>
            <a:r>
              <a:rPr lang="en-US" sz="540" i="1" dirty="0">
                <a:latin typeface="Arial Narrow" panose="020B0606020202030204" pitchFamily="34" charset="0"/>
              </a:rPr>
              <a:t>Front Cell Infect Microbiol Vol.4 Article 176. DOI:10.3389/fcimb.2014.00176</a:t>
            </a:r>
          </a:p>
          <a:p>
            <a:r>
              <a:rPr lang="en-US" sz="540" baseline="30000" dirty="0">
                <a:latin typeface="Arial Narrow" panose="020B0606020202030204" pitchFamily="34" charset="0"/>
              </a:rPr>
              <a:t>[5] </a:t>
            </a:r>
            <a:r>
              <a:rPr lang="en-US" sz="540" dirty="0" err="1">
                <a:latin typeface="Arial Narrow" panose="020B0606020202030204" pitchFamily="34" charset="0"/>
              </a:rPr>
              <a:t>Torda</a:t>
            </a:r>
            <a:r>
              <a:rPr lang="en-US" sz="540" dirty="0">
                <a:latin typeface="Arial Narrow" panose="020B0606020202030204" pitchFamily="34" charset="0"/>
              </a:rPr>
              <a:t>, G., Donelson, J.M., Aranda, M., </a:t>
            </a:r>
            <a:r>
              <a:rPr lang="en-US" sz="540" dirty="0" err="1">
                <a:latin typeface="Arial Narrow" panose="020B0606020202030204" pitchFamily="34" charset="0"/>
              </a:rPr>
              <a:t>Barshis</a:t>
            </a:r>
            <a:r>
              <a:rPr lang="en-US" sz="540" dirty="0">
                <a:latin typeface="Arial Narrow" panose="020B0606020202030204" pitchFamily="34" charset="0"/>
              </a:rPr>
              <a:t>, D.J., Bay, L., </a:t>
            </a:r>
            <a:r>
              <a:rPr lang="en-US" sz="540" dirty="0" err="1">
                <a:latin typeface="Arial Narrow" panose="020B0606020202030204" pitchFamily="34" charset="0"/>
              </a:rPr>
              <a:t>Berumen</a:t>
            </a:r>
            <a:r>
              <a:rPr lang="en-US" sz="540" dirty="0">
                <a:latin typeface="Arial Narrow" panose="020B0606020202030204" pitchFamily="34" charset="0"/>
              </a:rPr>
              <a:t>, M.L., Bourne, D.G., </a:t>
            </a:r>
            <a:r>
              <a:rPr lang="en-US" sz="540" dirty="0" err="1">
                <a:latin typeface="Arial Narrow" panose="020B0606020202030204" pitchFamily="34" charset="0"/>
              </a:rPr>
              <a:t>Cantin</a:t>
            </a:r>
            <a:r>
              <a:rPr lang="en-US" sz="540" dirty="0">
                <a:latin typeface="Arial Narrow" panose="020B0606020202030204" pitchFamily="34" charset="0"/>
              </a:rPr>
              <a:t>, N., </a:t>
            </a:r>
            <a:r>
              <a:rPr lang="en-US" sz="540" dirty="0" err="1">
                <a:latin typeface="Arial Narrow" panose="020B0606020202030204" pitchFamily="34" charset="0"/>
              </a:rPr>
              <a:t>Foret</a:t>
            </a:r>
            <a:r>
              <a:rPr lang="en-US" sz="540" dirty="0">
                <a:latin typeface="Arial Narrow" panose="020B0606020202030204" pitchFamily="34" charset="0"/>
              </a:rPr>
              <a:t>, S., Matz, M., Miller, D.J., Moya, A., Putnam, H.M., </a:t>
            </a:r>
            <a:r>
              <a:rPr lang="en-US" sz="540" dirty="0" err="1">
                <a:latin typeface="Arial Narrow" panose="020B0606020202030204" pitchFamily="34" charset="0"/>
              </a:rPr>
              <a:t>Ravasi</a:t>
            </a:r>
            <a:r>
              <a:rPr lang="en-US" sz="540" dirty="0">
                <a:latin typeface="Arial Narrow" panose="020B0606020202030204" pitchFamily="34" charset="0"/>
              </a:rPr>
              <a:t>, T., Van </a:t>
            </a:r>
            <a:r>
              <a:rPr lang="en-US" sz="540" dirty="0" err="1">
                <a:latin typeface="Arial Narrow" panose="020B0606020202030204" pitchFamily="34" charset="0"/>
              </a:rPr>
              <a:t>Oppen</a:t>
            </a:r>
            <a:r>
              <a:rPr lang="en-US" sz="540" dirty="0">
                <a:latin typeface="Arial Narrow" panose="020B0606020202030204" pitchFamily="34" charset="0"/>
              </a:rPr>
              <a:t>, M.J.H., Thurber, R. V., Vidal-</a:t>
            </a:r>
            <a:r>
              <a:rPr lang="en-US" sz="540" dirty="0" err="1">
                <a:latin typeface="Arial Narrow" panose="020B0606020202030204" pitchFamily="34" charset="0"/>
              </a:rPr>
              <a:t>Dupiol</a:t>
            </a:r>
            <a:r>
              <a:rPr lang="en-US" sz="540" dirty="0">
                <a:latin typeface="Arial Narrow" panose="020B0606020202030204" pitchFamily="34" charset="0"/>
              </a:rPr>
              <a:t>, J., </a:t>
            </a:r>
            <a:r>
              <a:rPr lang="en-US" sz="540" dirty="0" err="1">
                <a:latin typeface="Arial Narrow" panose="020B0606020202030204" pitchFamily="34" charset="0"/>
              </a:rPr>
              <a:t>Voolstra</a:t>
            </a:r>
            <a:r>
              <a:rPr lang="en-US" sz="540" dirty="0">
                <a:latin typeface="Arial Narrow" panose="020B0606020202030204" pitchFamily="34" charset="0"/>
              </a:rPr>
              <a:t>, C.R., Watson, S.A., Whitelaw, E., Willis, B.L. &amp; Munday, P.L. (2017). Rapid adaptive responses to climate change in corals. </a:t>
            </a:r>
            <a:r>
              <a:rPr lang="en-US" sz="540" i="1" dirty="0">
                <a:latin typeface="Arial Narrow" panose="020B0606020202030204" pitchFamily="34" charset="0"/>
              </a:rPr>
              <a:t>Nature Climate Change, 7(9), 627-636. doi:10.1038/nclimate3374</a:t>
            </a:r>
          </a:p>
          <a:p>
            <a:r>
              <a:rPr lang="en-US" sz="540" baseline="30000" dirty="0">
                <a:latin typeface="Arial Narrow" panose="020B0606020202030204" pitchFamily="34" charset="0"/>
              </a:rPr>
              <a:t>[6] </a:t>
            </a:r>
            <a:r>
              <a:rPr lang="en-US" sz="540" dirty="0">
                <a:latin typeface="Arial Narrow" panose="020B0606020202030204" pitchFamily="34" charset="0"/>
              </a:rPr>
              <a:t>Beyer, H.L., Kennedy, E.V., </a:t>
            </a:r>
            <a:r>
              <a:rPr lang="en-US" sz="540" dirty="0" err="1">
                <a:latin typeface="Arial Narrow" panose="020B0606020202030204" pitchFamily="34" charset="0"/>
              </a:rPr>
              <a:t>Beger</a:t>
            </a:r>
            <a:r>
              <a:rPr lang="en-US" sz="540" dirty="0">
                <a:latin typeface="Arial Narrow" panose="020B0606020202030204" pitchFamily="34" charset="0"/>
              </a:rPr>
              <a:t>, M., Allen Chen, C., </a:t>
            </a:r>
            <a:r>
              <a:rPr lang="en-US" sz="540" dirty="0" err="1">
                <a:latin typeface="Arial Narrow" panose="020B0606020202030204" pitchFamily="34" charset="0"/>
              </a:rPr>
              <a:t>Cinner</a:t>
            </a:r>
            <a:r>
              <a:rPr lang="en-US" sz="540" dirty="0">
                <a:latin typeface="Arial Narrow" panose="020B0606020202030204" pitchFamily="34" charset="0"/>
              </a:rPr>
              <a:t>, J., Darling, E.S., Eakin, C.M., Gates, R.D., Heron, S.F., Knowlton, N., </a:t>
            </a:r>
            <a:r>
              <a:rPr lang="en-US" sz="540" dirty="0" err="1">
                <a:latin typeface="Arial Narrow" panose="020B0606020202030204" pitchFamily="34" charset="0"/>
              </a:rPr>
              <a:t>Obura</a:t>
            </a:r>
            <a:r>
              <a:rPr lang="en-US" sz="540" dirty="0">
                <a:latin typeface="Arial Narrow" panose="020B0606020202030204" pitchFamily="34" charset="0"/>
              </a:rPr>
              <a:t>, D.P., </a:t>
            </a:r>
            <a:r>
              <a:rPr lang="en-US" sz="540" dirty="0" err="1">
                <a:latin typeface="Arial Narrow" panose="020B0606020202030204" pitchFamily="34" charset="0"/>
              </a:rPr>
              <a:t>Palumbi</a:t>
            </a:r>
            <a:r>
              <a:rPr lang="en-US" sz="540" dirty="0">
                <a:latin typeface="Arial Narrow" panose="020B0606020202030204" pitchFamily="34" charset="0"/>
              </a:rPr>
              <a:t>, S.R., </a:t>
            </a:r>
            <a:r>
              <a:rPr lang="en-US" sz="540" dirty="0" err="1">
                <a:latin typeface="Arial Narrow" panose="020B0606020202030204" pitchFamily="34" charset="0"/>
              </a:rPr>
              <a:t>Possingham</a:t>
            </a:r>
            <a:r>
              <a:rPr lang="en-US" sz="540" dirty="0">
                <a:latin typeface="Arial Narrow" panose="020B0606020202030204" pitchFamily="34" charset="0"/>
              </a:rPr>
              <a:t>, H.P., </a:t>
            </a:r>
            <a:r>
              <a:rPr lang="en-US" sz="540" dirty="0" err="1">
                <a:latin typeface="Arial Narrow" panose="020B0606020202030204" pitchFamily="34" charset="0"/>
              </a:rPr>
              <a:t>Puotinen</a:t>
            </a:r>
            <a:r>
              <a:rPr lang="en-US" sz="540" dirty="0">
                <a:latin typeface="Arial Narrow" panose="020B0606020202030204" pitchFamily="34" charset="0"/>
              </a:rPr>
              <a:t>, M., </a:t>
            </a:r>
            <a:r>
              <a:rPr lang="en-US" sz="540" dirty="0" err="1">
                <a:latin typeface="Arial Narrow" panose="020B0606020202030204" pitchFamily="34" charset="0"/>
              </a:rPr>
              <a:t>Runting</a:t>
            </a:r>
            <a:r>
              <a:rPr lang="en-US" sz="540" dirty="0">
                <a:latin typeface="Arial Narrow" panose="020B0606020202030204" pitchFamily="34" charset="0"/>
              </a:rPr>
              <a:t>, R.K., </a:t>
            </a:r>
            <a:r>
              <a:rPr lang="en-US" sz="540" dirty="0" err="1">
                <a:latin typeface="Arial Narrow" panose="020B0606020202030204" pitchFamily="34" charset="0"/>
              </a:rPr>
              <a:t>Skirving</a:t>
            </a:r>
            <a:r>
              <a:rPr lang="en-US" sz="540" dirty="0">
                <a:latin typeface="Arial Narrow" panose="020B0606020202030204" pitchFamily="34" charset="0"/>
              </a:rPr>
              <a:t>, W.J., Spalding, M., Wilson, K.A., Wood, S., </a:t>
            </a:r>
            <a:r>
              <a:rPr lang="en-US" sz="540" dirty="0" err="1">
                <a:latin typeface="Arial Narrow" panose="020B0606020202030204" pitchFamily="34" charset="0"/>
              </a:rPr>
              <a:t>Veron</a:t>
            </a:r>
            <a:r>
              <a:rPr lang="en-US" sz="540" dirty="0">
                <a:latin typeface="Arial Narrow" panose="020B0606020202030204" pitchFamily="34" charset="0"/>
              </a:rPr>
              <a:t>, J.E. &amp; </a:t>
            </a:r>
            <a:r>
              <a:rPr lang="en-US" sz="540" dirty="0" err="1">
                <a:latin typeface="Arial Narrow" panose="020B0606020202030204" pitchFamily="34" charset="0"/>
              </a:rPr>
              <a:t>Hoegh</a:t>
            </a:r>
            <a:r>
              <a:rPr lang="en-US" sz="540" dirty="0">
                <a:latin typeface="Arial Narrow" panose="020B0606020202030204" pitchFamily="34" charset="0"/>
              </a:rPr>
              <a:t>-Guldberg, O. (2018). Risk-sensitive planning for conserving coral reefs under rapid climate change. </a:t>
            </a:r>
            <a:r>
              <a:rPr lang="en-US" sz="540" i="1" dirty="0">
                <a:latin typeface="Arial Narrow" panose="020B0606020202030204" pitchFamily="34" charset="0"/>
              </a:rPr>
              <a:t>Conservation Letters. Volume 11, Issue 6. DOI: 10.1111/conl.12587 </a:t>
            </a:r>
          </a:p>
          <a:p>
            <a:r>
              <a:rPr lang="en-US" sz="540" baseline="30000" dirty="0">
                <a:latin typeface="Arial Narrow" panose="020B0606020202030204" pitchFamily="34" charset="0"/>
              </a:rPr>
              <a:t>[7] </a:t>
            </a:r>
            <a:r>
              <a:rPr lang="en-US" sz="540" dirty="0">
                <a:latin typeface="Arial Narrow" panose="020B0606020202030204" pitchFamily="34" charset="0"/>
              </a:rPr>
              <a:t>Edmunds, P.J. &amp; Gates, R.D. (2008). Acclimatization in tropical coral reefs. </a:t>
            </a:r>
            <a:r>
              <a:rPr lang="en-US" sz="540" i="1" dirty="0">
                <a:latin typeface="Arial Narrow" panose="020B0606020202030204" pitchFamily="34" charset="0"/>
              </a:rPr>
              <a:t>Marine Ecology Progress Series. Volume 361: 307-310. DOI: 10.3354/meps07556.</a:t>
            </a:r>
          </a:p>
          <a:p>
            <a:r>
              <a:rPr lang="en-US" sz="540" baseline="30000" dirty="0">
                <a:latin typeface="Arial Narrow" panose="020B0606020202030204" pitchFamily="34" charset="0"/>
              </a:rPr>
              <a:t>[8] </a:t>
            </a:r>
            <a:r>
              <a:rPr lang="en-US" sz="540" dirty="0">
                <a:latin typeface="Arial Narrow" panose="020B0606020202030204" pitchFamily="34" charset="0"/>
              </a:rPr>
              <a:t>Camp, E.F., </a:t>
            </a:r>
            <a:r>
              <a:rPr lang="en-US" sz="540" dirty="0" err="1">
                <a:latin typeface="Arial Narrow" panose="020B0606020202030204" pitchFamily="34" charset="0"/>
              </a:rPr>
              <a:t>Nitschke</a:t>
            </a:r>
            <a:r>
              <a:rPr lang="en-US" sz="540" dirty="0">
                <a:latin typeface="Arial Narrow" panose="020B0606020202030204" pitchFamily="34" charset="0"/>
              </a:rPr>
              <a:t>, M.R., Rodolfo-</a:t>
            </a:r>
            <a:r>
              <a:rPr lang="en-US" sz="540" dirty="0" err="1">
                <a:latin typeface="Arial Narrow" panose="020B0606020202030204" pitchFamily="34" charset="0"/>
              </a:rPr>
              <a:t>Metalpa</a:t>
            </a:r>
            <a:r>
              <a:rPr lang="en-US" sz="540" dirty="0">
                <a:latin typeface="Arial Narrow" panose="020B0606020202030204" pitchFamily="34" charset="0"/>
              </a:rPr>
              <a:t>, R., </a:t>
            </a:r>
            <a:r>
              <a:rPr lang="en-US" sz="540" dirty="0" err="1">
                <a:latin typeface="Arial Narrow" panose="020B0606020202030204" pitchFamily="34" charset="0"/>
              </a:rPr>
              <a:t>Houlbreque</a:t>
            </a:r>
            <a:r>
              <a:rPr lang="en-US" sz="540" dirty="0">
                <a:latin typeface="Arial Narrow" panose="020B0606020202030204" pitchFamily="34" charset="0"/>
              </a:rPr>
              <a:t>, F., Gardner, S.G., Smith, D.J., </a:t>
            </a:r>
            <a:r>
              <a:rPr lang="en-US" sz="540" dirty="0" err="1">
                <a:latin typeface="Arial Narrow" panose="020B0606020202030204" pitchFamily="34" charset="0"/>
              </a:rPr>
              <a:t>Zampighi</a:t>
            </a:r>
            <a:r>
              <a:rPr lang="en-US" sz="540" dirty="0">
                <a:latin typeface="Arial Narrow" panose="020B0606020202030204" pitchFamily="34" charset="0"/>
              </a:rPr>
              <a:t>, M. and </a:t>
            </a:r>
            <a:r>
              <a:rPr lang="en-US" sz="540" dirty="0" err="1">
                <a:latin typeface="Arial Narrow" panose="020B0606020202030204" pitchFamily="34" charset="0"/>
              </a:rPr>
              <a:t>Suggett</a:t>
            </a:r>
            <a:r>
              <a:rPr lang="en-US" sz="540" dirty="0">
                <a:latin typeface="Arial Narrow" panose="020B0606020202030204" pitchFamily="34" charset="0"/>
              </a:rPr>
              <a:t>, D.J. (2017). Reef-building corals thrive within hot-acidified and deoxygenated waters. </a:t>
            </a:r>
            <a:r>
              <a:rPr lang="en-US" sz="540" i="1" dirty="0">
                <a:latin typeface="Arial Narrow" panose="020B0606020202030204" pitchFamily="34" charset="0"/>
              </a:rPr>
              <a:t>Scientific Reports. </a:t>
            </a:r>
            <a:br>
              <a:rPr lang="en-US" sz="540" i="1" dirty="0">
                <a:latin typeface="Arial Narrow" panose="020B0606020202030204" pitchFamily="34" charset="0"/>
              </a:rPr>
            </a:br>
            <a:r>
              <a:rPr lang="en-US" sz="540" i="1" dirty="0">
                <a:latin typeface="Arial Narrow" panose="020B0606020202030204" pitchFamily="34" charset="0"/>
              </a:rPr>
              <a:t>Article number (7) 2434. DOI: 10.1038/s41598-017-02383-y</a:t>
            </a:r>
            <a:endParaRPr lang="en-US" sz="540" i="1" baseline="30000" dirty="0">
              <a:latin typeface="Arial Narrow" panose="020B0606020202030204" pitchFamily="34" charset="0"/>
            </a:endParaRPr>
          </a:p>
        </p:txBody>
      </p:sp>
      <p:sp>
        <p:nvSpPr>
          <p:cNvPr id="4" name="Rectangle 3">
            <a:extLst>
              <a:ext uri="{FF2B5EF4-FFF2-40B4-BE49-F238E27FC236}">
                <a16:creationId xmlns:a16="http://schemas.microsoft.com/office/drawing/2014/main" id="{86221497-908E-4375-A725-C0103FFC7B14}"/>
              </a:ext>
            </a:extLst>
          </p:cNvPr>
          <p:cNvSpPr/>
          <p:nvPr/>
        </p:nvSpPr>
        <p:spPr>
          <a:xfrm>
            <a:off x="431987" y="1917212"/>
            <a:ext cx="6108916" cy="954107"/>
          </a:xfrm>
          <a:prstGeom prst="rect">
            <a:avLst/>
          </a:prstGeom>
        </p:spPr>
        <p:txBody>
          <a:bodyPr wrap="square">
            <a:spAutoFit/>
          </a:bodyPr>
          <a:lstStyle/>
          <a:p>
            <a:r>
              <a:rPr lang="en-AU" sz="800" i="1" dirty="0">
                <a:latin typeface="Arial Narrow" panose="020B0606020202030204" pitchFamily="34" charset="0"/>
              </a:rPr>
              <a:t>Note: </a:t>
            </a:r>
            <a:r>
              <a:rPr lang="en-AU" sz="800" dirty="0">
                <a:latin typeface="Arial Narrow" panose="020B0606020202030204" pitchFamily="34" charset="0"/>
              </a:rPr>
              <a:t>Ocean acidification (OA) and coral bleaching are often discussed together. Even though OA and coral bleaching are two different types of disturbance </a:t>
            </a:r>
            <a:br>
              <a:rPr lang="en-AU" sz="800" dirty="0">
                <a:latin typeface="Arial Narrow" panose="020B0606020202030204" pitchFamily="34" charset="0"/>
              </a:rPr>
            </a:br>
            <a:r>
              <a:rPr lang="en-AU" sz="800" dirty="0">
                <a:latin typeface="Arial Narrow" panose="020B0606020202030204" pitchFamily="34" charset="0"/>
              </a:rPr>
              <a:t>(i.e. OA is a </a:t>
            </a:r>
            <a:r>
              <a:rPr lang="en-AU" sz="800" i="1" dirty="0">
                <a:latin typeface="Arial Narrow" panose="020B0606020202030204" pitchFamily="34" charset="0"/>
              </a:rPr>
              <a:t>ramp-type</a:t>
            </a:r>
            <a:r>
              <a:rPr lang="en-AU" sz="800" dirty="0">
                <a:latin typeface="Arial Narrow" panose="020B0606020202030204" pitchFamily="34" charset="0"/>
              </a:rPr>
              <a:t> disturbance, whereas, coral bleaching is an episodic</a:t>
            </a:r>
            <a:r>
              <a:rPr lang="en-AU" sz="800" i="1" dirty="0">
                <a:latin typeface="Arial Narrow" panose="020B0606020202030204" pitchFamily="34" charset="0"/>
              </a:rPr>
              <a:t> pulse-type </a:t>
            </a:r>
            <a:r>
              <a:rPr lang="en-AU" sz="800" dirty="0">
                <a:latin typeface="Arial Narrow" panose="020B0606020202030204" pitchFamily="34" charset="0"/>
              </a:rPr>
              <a:t>disturbance), they are both caused by quickly rising atmospheric CO</a:t>
            </a:r>
            <a:r>
              <a:rPr lang="en-AU" sz="600" dirty="0">
                <a:latin typeface="Arial Narrow" panose="020B0606020202030204" pitchFamily="34" charset="0"/>
              </a:rPr>
              <a:t>2 </a:t>
            </a:r>
            <a:r>
              <a:rPr lang="en-AU" sz="800" dirty="0">
                <a:latin typeface="Arial Narrow" panose="020B0606020202030204" pitchFamily="34" charset="0"/>
              </a:rPr>
              <a:t>concentrations</a:t>
            </a:r>
            <a:r>
              <a:rPr lang="en-AU" sz="800" baseline="30000" dirty="0">
                <a:latin typeface="Arial Narrow" panose="020B0606020202030204" pitchFamily="34" charset="0"/>
              </a:rPr>
              <a:t>[1]</a:t>
            </a:r>
            <a:r>
              <a:rPr lang="en-AU" sz="800" dirty="0">
                <a:latin typeface="Arial Narrow" panose="020B0606020202030204" pitchFamily="34" charset="0"/>
              </a:rPr>
              <a:t>. In addition, coral bleaching (if it does not kill the coral) reduces the fitness of coral (due to the coral starving from a lack of zooxanthellae). Whereby, a bleached coral lacks the energy needed to maintain its internal pH (see </a:t>
            </a:r>
            <a:r>
              <a:rPr lang="en-AU" sz="800" i="1" dirty="0">
                <a:latin typeface="Arial Narrow" panose="020B0606020202030204" pitchFamily="34" charset="0"/>
              </a:rPr>
              <a:t>pH up-regulation </a:t>
            </a:r>
            <a:r>
              <a:rPr lang="en-AU" sz="800" dirty="0">
                <a:latin typeface="Arial Narrow" panose="020B0606020202030204" pitchFamily="34" charset="0"/>
              </a:rPr>
              <a:t>next page) to maintain a rate of calcification that exceeds the rate of erosion. Thus, the question remains, will reef-building corals be able to avoid bleaching (see next page Figures 1 and 2), and then find ways to adapt and/or acclimatize to an increase in H</a:t>
            </a:r>
            <a:r>
              <a:rPr lang="en-AU" sz="800" baseline="30000" dirty="0">
                <a:latin typeface="Arial Narrow" panose="020B0606020202030204" pitchFamily="34" charset="0"/>
              </a:rPr>
              <a:t>+ </a:t>
            </a:r>
            <a:r>
              <a:rPr lang="en-AU" sz="800" dirty="0">
                <a:latin typeface="Arial Narrow" panose="020B0606020202030204" pitchFamily="34" charset="0"/>
              </a:rPr>
              <a:t>ions (drop in pH) from OA</a:t>
            </a:r>
            <a:r>
              <a:rPr lang="en-AU" sz="800" baseline="30000" dirty="0">
                <a:latin typeface="Arial Narrow" panose="020B0606020202030204" pitchFamily="34" charset="0"/>
              </a:rPr>
              <a:t>[8]</a:t>
            </a:r>
            <a:r>
              <a:rPr lang="en-AU" sz="800" dirty="0">
                <a:latin typeface="Arial Narrow" panose="020B0606020202030204" pitchFamily="34" charset="0"/>
              </a:rPr>
              <a:t>? If so, which corals will be able to do this</a:t>
            </a:r>
            <a:r>
              <a:rPr lang="en-AU" sz="800" baseline="30000" dirty="0">
                <a:latin typeface="Arial Narrow" panose="020B0606020202030204" pitchFamily="34" charset="0"/>
              </a:rPr>
              <a:t>[2]</a:t>
            </a:r>
            <a:r>
              <a:rPr lang="en-AU" sz="800" dirty="0">
                <a:latin typeface="Arial Narrow" panose="020B0606020202030204" pitchFamily="34" charset="0"/>
              </a:rPr>
              <a:t>? And, what is the role of the coral </a:t>
            </a:r>
            <a:r>
              <a:rPr lang="en-AU" sz="800" dirty="0" err="1">
                <a:latin typeface="Arial Narrow" panose="020B0606020202030204" pitchFamily="34" charset="0"/>
              </a:rPr>
              <a:t>holobiont</a:t>
            </a:r>
            <a:r>
              <a:rPr lang="en-AU" sz="800" dirty="0">
                <a:latin typeface="Arial Narrow" panose="020B0606020202030204" pitchFamily="34" charset="0"/>
              </a:rPr>
              <a:t> in making that possible</a:t>
            </a:r>
            <a:r>
              <a:rPr lang="en-AU" sz="800" baseline="30000" dirty="0">
                <a:latin typeface="Arial Narrow" panose="020B0606020202030204" pitchFamily="34" charset="0"/>
              </a:rPr>
              <a:t>[3][4][5]</a:t>
            </a:r>
            <a:r>
              <a:rPr lang="en-AU" sz="800" dirty="0">
                <a:latin typeface="Arial Narrow" panose="020B0606020202030204" pitchFamily="34" charset="0"/>
              </a:rPr>
              <a:t>? And, could the corals that survive (</a:t>
            </a:r>
            <a:r>
              <a:rPr lang="en-AU" sz="800" i="1" dirty="0">
                <a:latin typeface="Arial Narrow" panose="020B0606020202030204" pitchFamily="34" charset="0"/>
              </a:rPr>
              <a:t>if</a:t>
            </a:r>
            <a:r>
              <a:rPr lang="en-AU" sz="800" dirty="0">
                <a:latin typeface="Arial Narrow" panose="020B0606020202030204" pitchFamily="34" charset="0"/>
              </a:rPr>
              <a:t> they survive) be the ones to ‘seed’ and aid recovery of damaged reefs in the future</a:t>
            </a:r>
            <a:r>
              <a:rPr lang="en-AU" sz="800" baseline="30000" dirty="0">
                <a:latin typeface="Arial Narrow" panose="020B0606020202030204" pitchFamily="34" charset="0"/>
              </a:rPr>
              <a:t>[6]</a:t>
            </a:r>
            <a:r>
              <a:rPr lang="en-AU" sz="800" dirty="0">
                <a:latin typeface="Arial Narrow" panose="020B0606020202030204" pitchFamily="34" charset="0"/>
              </a:rPr>
              <a:t>? </a:t>
            </a:r>
          </a:p>
        </p:txBody>
      </p:sp>
      <p:sp>
        <p:nvSpPr>
          <p:cNvPr id="22" name="Rectangle 21">
            <a:extLst>
              <a:ext uri="{FF2B5EF4-FFF2-40B4-BE49-F238E27FC236}">
                <a16:creationId xmlns:a16="http://schemas.microsoft.com/office/drawing/2014/main" id="{668F3478-15C6-45E0-9DB5-E1CBD28AC306}"/>
              </a:ext>
            </a:extLst>
          </p:cNvPr>
          <p:cNvSpPr/>
          <p:nvPr/>
        </p:nvSpPr>
        <p:spPr>
          <a:xfrm>
            <a:off x="517180" y="2876817"/>
            <a:ext cx="5875510" cy="141300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latin typeface="Arial Narrow" panose="020B0606020202030204" pitchFamily="34" charset="0"/>
            </a:endParaRPr>
          </a:p>
        </p:txBody>
      </p:sp>
      <p:sp>
        <p:nvSpPr>
          <p:cNvPr id="6" name="Rectangle 5">
            <a:extLst>
              <a:ext uri="{FF2B5EF4-FFF2-40B4-BE49-F238E27FC236}">
                <a16:creationId xmlns:a16="http://schemas.microsoft.com/office/drawing/2014/main" id="{52B0726B-4FFE-4BC5-81D7-507A42A7D799}"/>
              </a:ext>
            </a:extLst>
          </p:cNvPr>
          <p:cNvSpPr/>
          <p:nvPr/>
        </p:nvSpPr>
        <p:spPr>
          <a:xfrm>
            <a:off x="504189" y="2931982"/>
            <a:ext cx="6404135" cy="276999"/>
          </a:xfrm>
          <a:prstGeom prst="rect">
            <a:avLst/>
          </a:prstGeom>
        </p:spPr>
        <p:txBody>
          <a:bodyPr wrap="square">
            <a:spAutoFit/>
          </a:bodyPr>
          <a:lstStyle/>
          <a:p>
            <a:r>
              <a:rPr lang="en-US" sz="1200" b="1" dirty="0">
                <a:latin typeface="Arial Narrow" panose="020B0606020202030204" pitchFamily="34" charset="0"/>
              </a:rPr>
              <a:t>Activity: In the space provided below, define the terms </a:t>
            </a:r>
            <a:r>
              <a:rPr lang="en-US" sz="1200" b="1" i="1" dirty="0">
                <a:latin typeface="Arial Narrow" panose="020B0606020202030204" pitchFamily="34" charset="0"/>
              </a:rPr>
              <a:t>adaptation*</a:t>
            </a:r>
            <a:r>
              <a:rPr lang="en-US" sz="1200" b="1" dirty="0">
                <a:latin typeface="Arial Narrow" panose="020B0606020202030204" pitchFamily="34" charset="0"/>
              </a:rPr>
              <a:t> and </a:t>
            </a:r>
            <a:r>
              <a:rPr lang="en-US" sz="1200" b="1" i="1" dirty="0">
                <a:latin typeface="Arial Narrow" panose="020B0606020202030204" pitchFamily="34" charset="0"/>
              </a:rPr>
              <a:t>acclimatization</a:t>
            </a:r>
            <a:r>
              <a:rPr lang="en-US" sz="1200" b="1" i="1" baseline="30000" dirty="0">
                <a:latin typeface="Arial Narrow" panose="020B0606020202030204" pitchFamily="34" charset="0"/>
              </a:rPr>
              <a:t>**</a:t>
            </a:r>
            <a:r>
              <a:rPr lang="en-US" sz="1200" b="1" dirty="0">
                <a:latin typeface="Arial Narrow" panose="020B0606020202030204" pitchFamily="34" charset="0"/>
              </a:rPr>
              <a:t> </a:t>
            </a:r>
            <a:endParaRPr lang="en-US" b="1" dirty="0">
              <a:latin typeface="Arial Narrow" panose="020B0606020202030204" pitchFamily="34" charset="0"/>
            </a:endParaRPr>
          </a:p>
        </p:txBody>
      </p:sp>
      <p:sp>
        <p:nvSpPr>
          <p:cNvPr id="26" name="Rectangle 25">
            <a:extLst>
              <a:ext uri="{FF2B5EF4-FFF2-40B4-BE49-F238E27FC236}">
                <a16:creationId xmlns:a16="http://schemas.microsoft.com/office/drawing/2014/main" id="{881C0CE6-0A02-4A0F-9753-0A50513E40BA}"/>
              </a:ext>
            </a:extLst>
          </p:cNvPr>
          <p:cNvSpPr/>
          <p:nvPr/>
        </p:nvSpPr>
        <p:spPr>
          <a:xfrm>
            <a:off x="590427" y="3184742"/>
            <a:ext cx="5688632" cy="103202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500" dirty="0">
              <a:solidFill>
                <a:schemeClr val="tx1">
                  <a:lumMod val="50000"/>
                  <a:lumOff val="50000"/>
                </a:schemeClr>
              </a:solidFill>
              <a:latin typeface="Comic Sans MS" panose="030F0702030302020204" pitchFamily="66" charset="0"/>
            </a:endParaRPr>
          </a:p>
          <a:p>
            <a:pPr marL="171450" indent="-171450">
              <a:buFont typeface="Arial" panose="020B0604020202020204" pitchFamily="34" charset="0"/>
              <a:buChar char="•"/>
            </a:pPr>
            <a:r>
              <a:rPr lang="en-US" sz="1200" dirty="0">
                <a:solidFill>
                  <a:schemeClr val="tx1">
                    <a:lumMod val="50000"/>
                    <a:lumOff val="50000"/>
                  </a:schemeClr>
                </a:solidFill>
                <a:latin typeface="Comic Sans MS" panose="030F0702030302020204" pitchFamily="66" charset="0"/>
              </a:rPr>
              <a:t>Adaptation refers to a long-term </a:t>
            </a:r>
            <a:r>
              <a:rPr lang="en-US" sz="1200" i="1" dirty="0">
                <a:solidFill>
                  <a:schemeClr val="tx1">
                    <a:lumMod val="50000"/>
                    <a:lumOff val="50000"/>
                  </a:schemeClr>
                </a:solidFill>
                <a:latin typeface="Comic Sans MS" panose="030F0702030302020204" pitchFamily="66" charset="0"/>
              </a:rPr>
              <a:t>genetic</a:t>
            </a:r>
            <a:r>
              <a:rPr lang="en-US" sz="1200" dirty="0">
                <a:solidFill>
                  <a:schemeClr val="tx1">
                    <a:lumMod val="50000"/>
                    <a:lumOff val="50000"/>
                  </a:schemeClr>
                </a:solidFill>
                <a:latin typeface="Comic Sans MS" panose="030F0702030302020204" pitchFamily="66" charset="0"/>
              </a:rPr>
              <a:t> response that allows an organism to tolerate a new environment.</a:t>
            </a:r>
            <a:br>
              <a:rPr lang="en-US" sz="1200" dirty="0">
                <a:solidFill>
                  <a:schemeClr val="tx1">
                    <a:lumMod val="50000"/>
                    <a:lumOff val="50000"/>
                  </a:schemeClr>
                </a:solidFill>
                <a:latin typeface="Comic Sans MS" panose="030F0702030302020204" pitchFamily="66" charset="0"/>
              </a:rPr>
            </a:br>
            <a:endParaRPr lang="en-US" sz="400" dirty="0">
              <a:solidFill>
                <a:schemeClr val="tx1">
                  <a:lumMod val="50000"/>
                  <a:lumOff val="50000"/>
                </a:schemeClr>
              </a:solidFill>
              <a:latin typeface="Comic Sans MS" panose="030F0702030302020204" pitchFamily="66" charset="0"/>
            </a:endParaRPr>
          </a:p>
          <a:p>
            <a:pPr marL="171450" indent="-171450">
              <a:buFont typeface="Arial" panose="020B0604020202020204" pitchFamily="34" charset="0"/>
              <a:buChar char="•"/>
            </a:pPr>
            <a:r>
              <a:rPr lang="en-US" sz="1200" dirty="0">
                <a:solidFill>
                  <a:schemeClr val="tx1">
                    <a:lumMod val="50000"/>
                    <a:lumOff val="50000"/>
                  </a:schemeClr>
                </a:solidFill>
                <a:latin typeface="Comic Sans MS" panose="030F0702030302020204" pitchFamily="66" charset="0"/>
              </a:rPr>
              <a:t>Acclimatization refers to a short-term </a:t>
            </a:r>
            <a:r>
              <a:rPr lang="en-US" sz="1200" i="1" dirty="0">
                <a:solidFill>
                  <a:schemeClr val="tx1">
                    <a:lumMod val="50000"/>
                    <a:lumOff val="50000"/>
                  </a:schemeClr>
                </a:solidFill>
                <a:latin typeface="Comic Sans MS" panose="030F0702030302020204" pitchFamily="66" charset="0"/>
              </a:rPr>
              <a:t>phenotypic</a:t>
            </a:r>
            <a:r>
              <a:rPr lang="en-US" sz="1200" dirty="0">
                <a:solidFill>
                  <a:schemeClr val="tx1">
                    <a:lumMod val="50000"/>
                    <a:lumOff val="50000"/>
                  </a:schemeClr>
                </a:solidFill>
                <a:latin typeface="Comic Sans MS" panose="030F0702030302020204" pitchFamily="66" charset="0"/>
              </a:rPr>
              <a:t> response that allows an organism to tolerate a new environment. </a:t>
            </a:r>
            <a:br>
              <a:rPr lang="en-US" sz="1200" dirty="0">
                <a:solidFill>
                  <a:schemeClr val="tx1">
                    <a:lumMod val="50000"/>
                    <a:lumOff val="50000"/>
                  </a:schemeClr>
                </a:solidFill>
                <a:latin typeface="Comic Sans MS" panose="030F0702030302020204" pitchFamily="66" charset="0"/>
              </a:rPr>
            </a:br>
            <a:endParaRPr lang="en-US" sz="760" dirty="0">
              <a:solidFill>
                <a:schemeClr val="tx1">
                  <a:lumMod val="50000"/>
                  <a:lumOff val="50000"/>
                </a:schemeClr>
              </a:solidFill>
              <a:latin typeface="Comic Sans MS" panose="030F0702030302020204" pitchFamily="66" charset="0"/>
            </a:endParaRPr>
          </a:p>
        </p:txBody>
      </p:sp>
      <p:sp>
        <p:nvSpPr>
          <p:cNvPr id="5" name="Rectangle 4">
            <a:extLst>
              <a:ext uri="{FF2B5EF4-FFF2-40B4-BE49-F238E27FC236}">
                <a16:creationId xmlns:a16="http://schemas.microsoft.com/office/drawing/2014/main" id="{602490B5-4F4C-445F-B772-6E7904CCAA04}"/>
              </a:ext>
            </a:extLst>
          </p:cNvPr>
          <p:cNvSpPr/>
          <p:nvPr/>
        </p:nvSpPr>
        <p:spPr>
          <a:xfrm>
            <a:off x="460087" y="4316673"/>
            <a:ext cx="5932603" cy="461665"/>
          </a:xfrm>
          <a:prstGeom prst="rect">
            <a:avLst/>
          </a:prstGeom>
        </p:spPr>
        <p:txBody>
          <a:bodyPr wrap="square">
            <a:spAutoFit/>
          </a:bodyPr>
          <a:lstStyle/>
          <a:p>
            <a:r>
              <a:rPr lang="en-US" sz="800" dirty="0">
                <a:latin typeface="Arial Narrow" panose="020B0606020202030204" pitchFamily="34" charset="0"/>
              </a:rPr>
              <a:t>* </a:t>
            </a:r>
            <a:r>
              <a:rPr lang="en-US" sz="800" b="1" dirty="0">
                <a:latin typeface="Arial Narrow" panose="020B0606020202030204" pitchFamily="34" charset="0"/>
              </a:rPr>
              <a:t>Adaptation</a:t>
            </a:r>
            <a:r>
              <a:rPr lang="en-US" sz="800" dirty="0">
                <a:latin typeface="Arial Narrow" panose="020B0606020202030204" pitchFamily="34" charset="0"/>
              </a:rPr>
              <a:t> refers to a long-term </a:t>
            </a:r>
            <a:r>
              <a:rPr lang="en-US" sz="800" i="1" dirty="0">
                <a:latin typeface="Arial Narrow" panose="020B0606020202030204" pitchFamily="34" charset="0"/>
              </a:rPr>
              <a:t>genetic</a:t>
            </a:r>
            <a:r>
              <a:rPr lang="en-US" sz="800" dirty="0">
                <a:latin typeface="Arial Narrow" panose="020B0606020202030204" pitchFamily="34" charset="0"/>
              </a:rPr>
              <a:t> response that allows an organism to tolerate a new environment.</a:t>
            </a:r>
          </a:p>
          <a:p>
            <a:r>
              <a:rPr lang="en-US" sz="800" dirty="0">
                <a:latin typeface="Arial Narrow" panose="020B0606020202030204" pitchFamily="34" charset="0"/>
              </a:rPr>
              <a:t>**</a:t>
            </a:r>
            <a:r>
              <a:rPr lang="en-US" sz="800" b="1" dirty="0">
                <a:latin typeface="Arial Narrow" panose="020B0606020202030204" pitchFamily="34" charset="0"/>
              </a:rPr>
              <a:t>Acclimatization</a:t>
            </a:r>
            <a:r>
              <a:rPr lang="en-US" sz="800" dirty="0">
                <a:latin typeface="Arial Narrow" panose="020B0606020202030204" pitchFamily="34" charset="0"/>
              </a:rPr>
              <a:t> refers to a short-term </a:t>
            </a:r>
            <a:r>
              <a:rPr lang="en-US" sz="800" i="1" dirty="0">
                <a:latin typeface="Arial Narrow" panose="020B0606020202030204" pitchFamily="34" charset="0"/>
              </a:rPr>
              <a:t>phenotypic</a:t>
            </a:r>
            <a:r>
              <a:rPr lang="en-US" sz="800" dirty="0">
                <a:latin typeface="Arial Narrow" panose="020B0606020202030204" pitchFamily="34" charset="0"/>
              </a:rPr>
              <a:t> response that allows an organism to tolerate a new environment. </a:t>
            </a:r>
            <a:br>
              <a:rPr lang="en-US" sz="800" dirty="0">
                <a:latin typeface="Arial Narrow" panose="020B0606020202030204" pitchFamily="34" charset="0"/>
              </a:rPr>
            </a:br>
            <a:r>
              <a:rPr lang="en-US" sz="800" dirty="0">
                <a:latin typeface="Arial Narrow" panose="020B0606020202030204" pitchFamily="34" charset="0"/>
              </a:rPr>
              <a:t>  </a:t>
            </a:r>
            <a:r>
              <a:rPr lang="en-US" sz="800" i="1" dirty="0">
                <a:latin typeface="Arial Narrow" panose="020B0606020202030204" pitchFamily="34" charset="0"/>
              </a:rPr>
              <a:t>Note: </a:t>
            </a:r>
            <a:r>
              <a:rPr lang="en-US" sz="800" dirty="0">
                <a:latin typeface="Arial Narrow" panose="020B0606020202030204" pitchFamily="34" charset="0"/>
              </a:rPr>
              <a:t>when a phenotypic response is investigated </a:t>
            </a:r>
            <a:r>
              <a:rPr lang="en-US" sz="800" i="1" dirty="0">
                <a:latin typeface="Arial Narrow" panose="020B0606020202030204" pitchFamily="34" charset="0"/>
              </a:rPr>
              <a:t>experimentally</a:t>
            </a:r>
            <a:r>
              <a:rPr lang="en-US" sz="800" dirty="0">
                <a:latin typeface="Arial Narrow" panose="020B0606020202030204" pitchFamily="34" charset="0"/>
              </a:rPr>
              <a:t> (e.g. by manipulating a single environmental factor in the lab) it is termed </a:t>
            </a:r>
            <a:r>
              <a:rPr lang="en-US" sz="800" b="1" i="1" dirty="0">
                <a:latin typeface="Arial Narrow" panose="020B0606020202030204" pitchFamily="34" charset="0"/>
              </a:rPr>
              <a:t>acclimation</a:t>
            </a:r>
            <a:r>
              <a:rPr lang="en-US" sz="800" baseline="30000" dirty="0">
                <a:latin typeface="Arial Narrow" panose="020B0606020202030204" pitchFamily="34" charset="0"/>
              </a:rPr>
              <a:t>[7]</a:t>
            </a:r>
            <a:r>
              <a:rPr lang="en-US" sz="800" dirty="0">
                <a:latin typeface="Arial Narrow" panose="020B0606020202030204" pitchFamily="34" charset="0"/>
              </a:rPr>
              <a:t>.</a:t>
            </a:r>
          </a:p>
        </p:txBody>
      </p:sp>
    </p:spTree>
    <p:extLst>
      <p:ext uri="{BB962C8B-B14F-4D97-AF65-F5344CB8AC3E}">
        <p14:creationId xmlns:p14="http://schemas.microsoft.com/office/powerpoint/2010/main" val="474943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65364" y="99167"/>
            <a:ext cx="4183539" cy="553998"/>
          </a:xfrm>
          <a:prstGeom prst="rect">
            <a:avLst/>
          </a:prstGeom>
          <a:noFill/>
        </p:spPr>
        <p:txBody>
          <a:bodyPr wrap="square" rtlCol="0">
            <a:spAutoFit/>
          </a:bodyPr>
          <a:lstStyle/>
          <a:p>
            <a:r>
              <a:rPr lang="en-US" b="1" dirty="0">
                <a:latin typeface="Arial Narrow" pitchFamily="34" charset="0"/>
              </a:rPr>
              <a:t>Buying Time – </a:t>
            </a:r>
            <a:r>
              <a:rPr lang="en-US" sz="1200" dirty="0">
                <a:latin typeface="Arial Narrow" pitchFamily="34" charset="0"/>
              </a:rPr>
              <a:t>Explain how resilience may partially offset ocean acidification (OA) responses in the short term</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110</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2" y="8805118"/>
            <a:ext cx="373457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Implications for marine systems</a:t>
            </a:r>
            <a:endParaRPr lang="en-AU" sz="1100" b="1" dirty="0">
              <a:latin typeface="Arial Narrow" pitchFamily="34" charset="0"/>
            </a:endParaRPr>
          </a:p>
        </p:txBody>
      </p:sp>
      <p:sp>
        <p:nvSpPr>
          <p:cNvPr id="14" name="Rectangle 13"/>
          <p:cNvSpPr/>
          <p:nvPr/>
        </p:nvSpPr>
        <p:spPr>
          <a:xfrm>
            <a:off x="452027" y="8171401"/>
            <a:ext cx="6093351" cy="674031"/>
          </a:xfrm>
          <a:prstGeom prst="rect">
            <a:avLst/>
          </a:prstGeom>
        </p:spPr>
        <p:txBody>
          <a:bodyPr wrap="square">
            <a:spAutoFit/>
          </a:bodyPr>
          <a:lstStyle/>
          <a:p>
            <a:r>
              <a:rPr lang="en-AU" sz="540" baseline="30000" dirty="0">
                <a:latin typeface="Arial Narrow" panose="020B0606020202030204" pitchFamily="34" charset="0"/>
              </a:rPr>
              <a:t>[1] </a:t>
            </a:r>
            <a:r>
              <a:rPr lang="en-AU" sz="540" dirty="0">
                <a:latin typeface="Arial Narrow" panose="020B0606020202030204" pitchFamily="34" charset="0"/>
              </a:rPr>
              <a:t>Adapted by permission from Springer Nature Customer Centre GmbH: </a:t>
            </a:r>
            <a:r>
              <a:rPr lang="en-AU" sz="540" i="1" dirty="0">
                <a:latin typeface="Arial Narrow" panose="020B0606020202030204" pitchFamily="34" charset="0"/>
              </a:rPr>
              <a:t>Nature Springer</a:t>
            </a:r>
            <a:r>
              <a:rPr lang="en-AU" sz="540" dirty="0">
                <a:latin typeface="Arial Narrow" panose="020B0606020202030204" pitchFamily="34" charset="0"/>
              </a:rPr>
              <a:t>. Coral Reefs in the Anthropocene, Hughes, T.P., Barnes, M.L., Bellwood, D.R., </a:t>
            </a:r>
            <a:r>
              <a:rPr lang="en-AU" sz="540" dirty="0" err="1">
                <a:latin typeface="Arial Narrow" panose="020B0606020202030204" pitchFamily="34" charset="0"/>
              </a:rPr>
              <a:t>Cinner</a:t>
            </a:r>
            <a:r>
              <a:rPr lang="en-AU" sz="540" dirty="0">
                <a:latin typeface="Arial Narrow" panose="020B0606020202030204" pitchFamily="34" charset="0"/>
              </a:rPr>
              <a:t>, J.E., Cumming, G.S., Jackson, J.B.C, </a:t>
            </a:r>
            <a:r>
              <a:rPr lang="en-AU" sz="540" dirty="0" err="1">
                <a:latin typeface="Arial Narrow" panose="020B0606020202030204" pitchFamily="34" charset="0"/>
              </a:rPr>
              <a:t>Kleypas</a:t>
            </a:r>
            <a:r>
              <a:rPr lang="en-AU" sz="540" dirty="0">
                <a:latin typeface="Arial Narrow" panose="020B0606020202030204" pitchFamily="34" charset="0"/>
              </a:rPr>
              <a:t>, J., Van de </a:t>
            </a:r>
            <a:r>
              <a:rPr lang="en-AU" sz="540" dirty="0" err="1">
                <a:latin typeface="Arial Narrow" panose="020B0606020202030204" pitchFamily="34" charset="0"/>
              </a:rPr>
              <a:t>Leemput</a:t>
            </a:r>
            <a:r>
              <a:rPr lang="en-AU" sz="540" dirty="0">
                <a:latin typeface="Arial Narrow" panose="020B0606020202030204" pitchFamily="34" charset="0"/>
              </a:rPr>
              <a:t>, I.A., Lough, J.M., Morrison, T.H., </a:t>
            </a:r>
            <a:r>
              <a:rPr lang="en-AU" sz="540" dirty="0" err="1">
                <a:latin typeface="Arial Narrow" panose="020B0606020202030204" pitchFamily="34" charset="0"/>
              </a:rPr>
              <a:t>Palumbi</a:t>
            </a:r>
            <a:r>
              <a:rPr lang="en-AU" sz="540" dirty="0">
                <a:latin typeface="Arial Narrow" panose="020B0606020202030204" pitchFamily="34" charset="0"/>
              </a:rPr>
              <a:t>, S.R., Van </a:t>
            </a:r>
            <a:r>
              <a:rPr lang="en-AU" sz="540" dirty="0" err="1">
                <a:latin typeface="Arial Narrow" panose="020B0606020202030204" pitchFamily="34" charset="0"/>
              </a:rPr>
              <a:t>Nes</a:t>
            </a:r>
            <a:r>
              <a:rPr lang="en-AU" sz="540" dirty="0">
                <a:latin typeface="Arial Narrow" panose="020B0606020202030204" pitchFamily="34" charset="0"/>
              </a:rPr>
              <a:t>, E.H. and </a:t>
            </a:r>
            <a:r>
              <a:rPr lang="en-AU" sz="540" dirty="0" err="1">
                <a:latin typeface="Arial Narrow" panose="020B0606020202030204" pitchFamily="34" charset="0"/>
              </a:rPr>
              <a:t>Scheffer</a:t>
            </a:r>
            <a:r>
              <a:rPr lang="en-AU" sz="540" dirty="0">
                <a:latin typeface="Arial Narrow" panose="020B0606020202030204" pitchFamily="34" charset="0"/>
              </a:rPr>
              <a:t>, M. © 2017. </a:t>
            </a:r>
            <a:r>
              <a:rPr lang="en-AU" sz="540" i="1" dirty="0">
                <a:latin typeface="Arial Narrow" panose="020B0606020202030204" pitchFamily="34" charset="0"/>
              </a:rPr>
              <a:t>Nature. 546(7656):82-90. DOI: 10.1038/nature22901. </a:t>
            </a:r>
            <a:endParaRPr lang="en-AU" sz="540" i="1" baseline="30000" dirty="0">
              <a:latin typeface="Arial Narrow" panose="020B0606020202030204" pitchFamily="34" charset="0"/>
            </a:endParaRPr>
          </a:p>
          <a:p>
            <a:r>
              <a:rPr lang="en-US" sz="540" baseline="30000" dirty="0">
                <a:latin typeface="Arial Narrow" panose="020B0606020202030204" pitchFamily="34" charset="0"/>
              </a:rPr>
              <a:t>[2]</a:t>
            </a:r>
            <a:r>
              <a:rPr lang="en-US" sz="540" dirty="0">
                <a:latin typeface="Arial Narrow" panose="020B0606020202030204" pitchFamily="34" charset="0"/>
              </a:rPr>
              <a:t> McCulloch, M., Falter, J., Trotter, J. and </a:t>
            </a:r>
            <a:r>
              <a:rPr lang="en-US" sz="540" dirty="0" err="1">
                <a:latin typeface="Arial Narrow" panose="020B0606020202030204" pitchFamily="34" charset="0"/>
              </a:rPr>
              <a:t>Montagna</a:t>
            </a:r>
            <a:r>
              <a:rPr lang="en-US" sz="540" dirty="0">
                <a:latin typeface="Arial Narrow" panose="020B0606020202030204" pitchFamily="34" charset="0"/>
              </a:rPr>
              <a:t>, P. (2012). Coral resilience to ocean acidification and global warming through pH up-regulation. </a:t>
            </a:r>
            <a:r>
              <a:rPr lang="en-US" sz="540" i="1" dirty="0">
                <a:latin typeface="Arial Narrow" panose="020B0606020202030204" pitchFamily="34" charset="0"/>
              </a:rPr>
              <a:t>Nature. Climate Change</a:t>
            </a:r>
            <a:r>
              <a:rPr lang="en-US" sz="540" dirty="0">
                <a:latin typeface="Arial Narrow" panose="020B0606020202030204" pitchFamily="34" charset="0"/>
              </a:rPr>
              <a:t>. </a:t>
            </a:r>
            <a:r>
              <a:rPr lang="en-US" sz="540" i="1" dirty="0">
                <a:latin typeface="Arial Narrow" panose="020B0606020202030204" pitchFamily="34" charset="0"/>
              </a:rPr>
              <a:t>2(8). DOI: 10.1038/nclimate1473</a:t>
            </a:r>
          </a:p>
          <a:p>
            <a:r>
              <a:rPr lang="en-US" sz="540" baseline="30000" dirty="0">
                <a:latin typeface="Arial Narrow" panose="020B0606020202030204" pitchFamily="34" charset="0"/>
              </a:rPr>
              <a:t>[3] </a:t>
            </a:r>
            <a:r>
              <a:rPr lang="en-AU" sz="540" dirty="0">
                <a:latin typeface="Arial Narrow" panose="020B0606020202030204" pitchFamily="34" charset="0"/>
              </a:rPr>
              <a:t>Pratchett, M.S., Munday, P.L., Wilson, S.K., Graham, N.A.J., </a:t>
            </a:r>
            <a:r>
              <a:rPr lang="en-AU" sz="540" dirty="0" err="1">
                <a:latin typeface="Arial Narrow" panose="020B0606020202030204" pitchFamily="34" charset="0"/>
              </a:rPr>
              <a:t>Cinner</a:t>
            </a:r>
            <a:r>
              <a:rPr lang="en-AU" sz="540" dirty="0">
                <a:latin typeface="Arial Narrow" panose="020B0606020202030204" pitchFamily="34" charset="0"/>
              </a:rPr>
              <a:t>, J.E., Bellwood, D.R., Jones, G.P., Polunin, N.V.C. and McClanahan, T.R.</a:t>
            </a:r>
            <a:r>
              <a:rPr lang="en-AU" sz="540" i="1" dirty="0">
                <a:latin typeface="Arial Narrow" panose="020B0606020202030204" pitchFamily="34" charset="0"/>
              </a:rPr>
              <a:t> </a:t>
            </a:r>
            <a:r>
              <a:rPr lang="en-AU" sz="540" dirty="0">
                <a:latin typeface="Arial Narrow" panose="020B0606020202030204" pitchFamily="34" charset="0"/>
              </a:rPr>
              <a:t>(2008). Effects of Climate-Induced Coral Bleaching on Coral Reef Fishes – Ecological and Economical Consequences. </a:t>
            </a:r>
            <a:r>
              <a:rPr lang="en-AU" sz="540" i="1" dirty="0">
                <a:latin typeface="Arial Narrow" panose="020B0606020202030204" pitchFamily="34" charset="0"/>
              </a:rPr>
              <a:t>Oceanography and Marine Biology: An Annual Review (46) 251-296</a:t>
            </a:r>
            <a:r>
              <a:rPr lang="en-AU" sz="540" dirty="0">
                <a:latin typeface="Arial Narrow" panose="020B0606020202030204" pitchFamily="34" charset="0"/>
              </a:rPr>
              <a:t>.</a:t>
            </a:r>
            <a:endParaRPr lang="en-US" sz="540" i="1" dirty="0">
              <a:latin typeface="Arial Narrow" panose="020B0606020202030204" pitchFamily="34" charset="0"/>
            </a:endParaRPr>
          </a:p>
          <a:p>
            <a:r>
              <a:rPr lang="en-US" sz="540" baseline="30000" dirty="0">
                <a:latin typeface="Arial Narrow" panose="020B0606020202030204" pitchFamily="34" charset="0"/>
              </a:rPr>
              <a:t>[4]</a:t>
            </a:r>
            <a:r>
              <a:rPr lang="en-US" sz="540" dirty="0">
                <a:latin typeface="Arial Narrow" panose="020B0606020202030204" pitchFamily="34" charset="0"/>
              </a:rPr>
              <a:t> Van </a:t>
            </a:r>
            <a:r>
              <a:rPr lang="en-US" sz="540" dirty="0" err="1">
                <a:latin typeface="Arial Narrow" panose="020B0606020202030204" pitchFamily="34" charset="0"/>
              </a:rPr>
              <a:t>Oppen</a:t>
            </a:r>
            <a:r>
              <a:rPr lang="en-US" sz="540" dirty="0">
                <a:latin typeface="Arial Narrow" panose="020B0606020202030204" pitchFamily="34" charset="0"/>
              </a:rPr>
              <a:t>, M.J.H., Oliver, J.K., Putnam, H.M. and Gates, R. D. (2015). Building coral reef resilience through assisted evolution. </a:t>
            </a:r>
            <a:r>
              <a:rPr lang="en-US" sz="540" i="1" dirty="0">
                <a:latin typeface="Arial Narrow" panose="020B0606020202030204" pitchFamily="34" charset="0"/>
              </a:rPr>
              <a:t>PNAS. Vol. 112 no. 8. DOI:10.1073/pnas.1422301112</a:t>
            </a:r>
          </a:p>
          <a:p>
            <a:r>
              <a:rPr lang="en-US" sz="540" baseline="30000" dirty="0">
                <a:latin typeface="Arial Narrow" panose="020B0606020202030204" pitchFamily="34" charset="0"/>
              </a:rPr>
              <a:t>[5] </a:t>
            </a:r>
            <a:r>
              <a:rPr lang="en-US" sz="540" dirty="0" err="1">
                <a:latin typeface="Arial Narrow" panose="020B0606020202030204" pitchFamily="34" charset="0"/>
              </a:rPr>
              <a:t>Filbee</a:t>
            </a:r>
            <a:r>
              <a:rPr lang="en-US" sz="540" dirty="0">
                <a:latin typeface="Arial Narrow" panose="020B0606020202030204" pitchFamily="34" charset="0"/>
              </a:rPr>
              <a:t>-Dexter, K. and </a:t>
            </a:r>
            <a:r>
              <a:rPr lang="en-US" sz="540" dirty="0" err="1">
                <a:latin typeface="Arial Narrow" panose="020B0606020202030204" pitchFamily="34" charset="0"/>
              </a:rPr>
              <a:t>Smajdor</a:t>
            </a:r>
            <a:r>
              <a:rPr lang="en-US" sz="540" dirty="0">
                <a:latin typeface="Arial Narrow" panose="020B0606020202030204" pitchFamily="34" charset="0"/>
              </a:rPr>
              <a:t>, A. (2019). Ethics of Assisted Evolution in Marine Conservation. </a:t>
            </a:r>
            <a:r>
              <a:rPr lang="en-US" sz="540" i="1" dirty="0">
                <a:latin typeface="Arial Narrow" panose="020B0606020202030204" pitchFamily="34" charset="0"/>
              </a:rPr>
              <a:t>Perspective Article: Frontiers of Marine Science. DOI: 10.3389/fmars.2019.00020</a:t>
            </a:r>
          </a:p>
        </p:txBody>
      </p:sp>
      <p:cxnSp>
        <p:nvCxnSpPr>
          <p:cNvPr id="21" name="Straight Connector 20">
            <a:extLst>
              <a:ext uri="{FF2B5EF4-FFF2-40B4-BE49-F238E27FC236}">
                <a16:creationId xmlns:a16="http://schemas.microsoft.com/office/drawing/2014/main" id="{83A48376-17BD-44A7-906D-A42E76E67405}"/>
              </a:ext>
            </a:extLst>
          </p:cNvPr>
          <p:cNvCxnSpPr/>
          <p:nvPr/>
        </p:nvCxnSpPr>
        <p:spPr>
          <a:xfrm flipH="1">
            <a:off x="523316" y="355480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4F22F55-4004-45D3-AC4C-61F314BD0BDC}"/>
              </a:ext>
            </a:extLst>
          </p:cNvPr>
          <p:cNvSpPr txBox="1"/>
          <p:nvPr/>
        </p:nvSpPr>
        <p:spPr>
          <a:xfrm>
            <a:off x="447061" y="3537659"/>
            <a:ext cx="6082024" cy="1754326"/>
          </a:xfrm>
          <a:prstGeom prst="rect">
            <a:avLst/>
          </a:prstGeom>
          <a:noFill/>
        </p:spPr>
        <p:txBody>
          <a:bodyPr wrap="square" rtlCol="0">
            <a:spAutoFit/>
          </a:bodyPr>
          <a:lstStyle/>
          <a:p>
            <a:r>
              <a:rPr lang="en-AU" sz="1600" b="1" dirty="0">
                <a:latin typeface="Arial Narrow" panose="020B0606020202030204" pitchFamily="34" charset="0"/>
              </a:rPr>
              <a:t>pH up-regulation </a:t>
            </a:r>
          </a:p>
          <a:p>
            <a:r>
              <a:rPr lang="en-AU" sz="1150" dirty="0">
                <a:latin typeface="Arial Narrow" panose="020B0606020202030204" pitchFamily="34" charset="0"/>
              </a:rPr>
              <a:t>Incredibly, </a:t>
            </a:r>
            <a:r>
              <a:rPr lang="en-AU" sz="1150" dirty="0" err="1">
                <a:latin typeface="Arial Narrow" panose="020B0606020202030204" pitchFamily="34" charset="0"/>
              </a:rPr>
              <a:t>scleractinian</a:t>
            </a:r>
            <a:r>
              <a:rPr lang="en-AU" sz="1150" dirty="0">
                <a:latin typeface="Arial Narrow" panose="020B0606020202030204" pitchFamily="34" charset="0"/>
              </a:rPr>
              <a:t> corals can actively pump H+ ions out of their calcifying fluid (</a:t>
            </a:r>
            <a:r>
              <a:rPr lang="en-AU" sz="1150" dirty="0" err="1">
                <a:latin typeface="Arial Narrow" panose="020B0606020202030204" pitchFamily="34" charset="0"/>
              </a:rPr>
              <a:t>cf</a:t>
            </a:r>
            <a:r>
              <a:rPr lang="en-AU" sz="1150" dirty="0">
                <a:latin typeface="Arial Narrow" panose="020B0606020202030204" pitchFamily="34" charset="0"/>
              </a:rPr>
              <a:t>) where calcification takes place (see page 27). This increases their </a:t>
            </a:r>
            <a:r>
              <a:rPr lang="en-AU" sz="1150" b="1" dirty="0">
                <a:latin typeface="Arial Narrow" panose="020B0606020202030204" pitchFamily="34" charset="0"/>
              </a:rPr>
              <a:t>internal </a:t>
            </a:r>
            <a:r>
              <a:rPr lang="en-AU" sz="1150" dirty="0">
                <a:latin typeface="Arial Narrow" panose="020B0606020202030204" pitchFamily="34" charset="0"/>
              </a:rPr>
              <a:t>pH (</a:t>
            </a:r>
            <a:r>
              <a:rPr lang="en-AU" sz="1150" dirty="0" err="1">
                <a:latin typeface="Arial Narrow" panose="020B0606020202030204" pitchFamily="34" charset="0"/>
              </a:rPr>
              <a:t>pHcf</a:t>
            </a:r>
            <a:r>
              <a:rPr lang="en-AU" sz="1150" dirty="0">
                <a:latin typeface="Arial Narrow" panose="020B0606020202030204" pitchFamily="34" charset="0"/>
              </a:rPr>
              <a:t> ~8.3-8.6) and </a:t>
            </a:r>
            <a:r>
              <a:rPr lang="en-AU" sz="1150" b="1" dirty="0">
                <a:latin typeface="Arial Narrow" panose="020B0606020202030204" pitchFamily="34" charset="0"/>
              </a:rPr>
              <a:t>internal </a:t>
            </a:r>
            <a:r>
              <a:rPr lang="en-AU" sz="1150" dirty="0">
                <a:latin typeface="Arial Narrow" panose="020B0606020202030204" pitchFamily="34" charset="0"/>
              </a:rPr>
              <a:t>(calcifying fluid) saturation state (</a:t>
            </a:r>
            <a:r>
              <a:rPr lang="el-GR" sz="1150" dirty="0">
                <a:latin typeface="Arial Narrow" panose="020B0606020202030204" pitchFamily="34" charset="0"/>
              </a:rPr>
              <a:t>Ω</a:t>
            </a:r>
            <a:r>
              <a:rPr lang="en-AU" sz="1150" dirty="0" err="1">
                <a:latin typeface="Arial Narrow" panose="020B0606020202030204" pitchFamily="34" charset="0"/>
              </a:rPr>
              <a:t>cf</a:t>
            </a:r>
            <a:r>
              <a:rPr lang="en-AU" sz="1150" dirty="0">
                <a:latin typeface="Arial Narrow" panose="020B0606020202030204" pitchFamily="34" charset="0"/>
              </a:rPr>
              <a:t> ~15-25) and therefore rate of calcification</a:t>
            </a:r>
            <a:r>
              <a:rPr lang="en-AU" sz="1150" baseline="30000" dirty="0">
                <a:latin typeface="Arial Narrow" panose="020B0606020202030204" pitchFamily="34" charset="0"/>
              </a:rPr>
              <a:t>[2]</a:t>
            </a:r>
            <a:r>
              <a:rPr lang="en-AU" sz="1150" dirty="0">
                <a:latin typeface="Arial Narrow" panose="020B0606020202030204" pitchFamily="34" charset="0"/>
              </a:rPr>
              <a:t>. Pretty neat huh! Then, when seawater pH and </a:t>
            </a:r>
            <a:r>
              <a:rPr lang="el-GR" sz="1150" dirty="0">
                <a:latin typeface="Arial Narrow" panose="020B0606020202030204" pitchFamily="34" charset="0"/>
              </a:rPr>
              <a:t>Ω</a:t>
            </a:r>
            <a:r>
              <a:rPr lang="en-AU" sz="1150" dirty="0" err="1">
                <a:latin typeface="Arial Narrow" panose="020B0606020202030204" pitchFamily="34" charset="0"/>
              </a:rPr>
              <a:t>ara</a:t>
            </a:r>
            <a:r>
              <a:rPr lang="en-AU" sz="1150" dirty="0">
                <a:latin typeface="Arial Narrow" panose="020B0606020202030204" pitchFamily="34" charset="0"/>
              </a:rPr>
              <a:t> decline with ocean acidification, the corals simply pump out more H+ ions! However, some do it better than others. And, to pump out H+ ions requires energy. Energy that comes from zooxanthellae. Further emphasizing the importance for corals to maintain their symbiotic relationship with zooxanthellae and avoid bleaching</a:t>
            </a:r>
            <a:r>
              <a:rPr lang="en-AU" sz="1150" baseline="30000" dirty="0">
                <a:latin typeface="Arial Narrow" panose="020B0606020202030204" pitchFamily="34" charset="0"/>
              </a:rPr>
              <a:t>[2]</a:t>
            </a:r>
            <a:r>
              <a:rPr lang="en-AU" sz="1150" dirty="0">
                <a:latin typeface="Arial Narrow" panose="020B0606020202030204" pitchFamily="34" charset="0"/>
              </a:rPr>
              <a:t>. Importantly, bleaching is </a:t>
            </a:r>
            <a:r>
              <a:rPr lang="en-AU" sz="1150" i="1" dirty="0">
                <a:latin typeface="Arial Narrow" panose="020B0606020202030204" pitchFamily="34" charset="0"/>
              </a:rPr>
              <a:t>not</a:t>
            </a:r>
            <a:r>
              <a:rPr lang="en-AU" sz="1150" dirty="0">
                <a:latin typeface="Arial Narrow" panose="020B0606020202030204" pitchFamily="34" charset="0"/>
              </a:rPr>
              <a:t> limited to just thermal stress. It can also happen with excessive UV, aerial exposure, pollutant and toxin exposure, reduced salinity, and high sedimentation</a:t>
            </a:r>
            <a:r>
              <a:rPr lang="en-AU" sz="1150" baseline="30000" dirty="0">
                <a:latin typeface="Arial Narrow" panose="020B0606020202030204" pitchFamily="34" charset="0"/>
              </a:rPr>
              <a:t>[3]</a:t>
            </a:r>
            <a:r>
              <a:rPr lang="en-AU" sz="1150" dirty="0">
                <a:latin typeface="Arial Narrow" panose="020B0606020202030204" pitchFamily="34" charset="0"/>
              </a:rPr>
              <a:t>. </a:t>
            </a:r>
          </a:p>
        </p:txBody>
      </p:sp>
      <p:sp>
        <p:nvSpPr>
          <p:cNvPr id="24" name="Rectangle 23">
            <a:extLst>
              <a:ext uri="{FF2B5EF4-FFF2-40B4-BE49-F238E27FC236}">
                <a16:creationId xmlns:a16="http://schemas.microsoft.com/office/drawing/2014/main" id="{2F3076D2-F966-41B9-BDB3-53CE05666B43}"/>
              </a:ext>
            </a:extLst>
          </p:cNvPr>
          <p:cNvSpPr/>
          <p:nvPr/>
        </p:nvSpPr>
        <p:spPr>
          <a:xfrm>
            <a:off x="531858" y="5290533"/>
            <a:ext cx="5860437" cy="6258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How do </a:t>
            </a:r>
            <a:r>
              <a:rPr lang="en-AU" sz="1200" b="1" dirty="0" err="1">
                <a:solidFill>
                  <a:schemeClr val="tx1"/>
                </a:solidFill>
                <a:latin typeface="Arial Narrow" panose="020B0606020202030204" pitchFamily="34" charset="0"/>
              </a:rPr>
              <a:t>scleractinian</a:t>
            </a:r>
            <a:r>
              <a:rPr lang="en-AU" sz="1200" b="1" dirty="0">
                <a:solidFill>
                  <a:schemeClr val="tx1"/>
                </a:solidFill>
                <a:latin typeface="Arial Narrow" panose="020B0606020202030204" pitchFamily="34" charset="0"/>
              </a:rPr>
              <a:t> corals maintain calcification rates under OA conditions? Ans. </a:t>
            </a:r>
          </a:p>
        </p:txBody>
      </p:sp>
      <p:sp>
        <p:nvSpPr>
          <p:cNvPr id="25" name="TextBox 24">
            <a:extLst>
              <a:ext uri="{FF2B5EF4-FFF2-40B4-BE49-F238E27FC236}">
                <a16:creationId xmlns:a16="http://schemas.microsoft.com/office/drawing/2014/main" id="{3D426EEA-1B78-4514-9254-50F0112905FA}"/>
              </a:ext>
            </a:extLst>
          </p:cNvPr>
          <p:cNvSpPr txBox="1"/>
          <p:nvPr/>
        </p:nvSpPr>
        <p:spPr>
          <a:xfrm>
            <a:off x="463354" y="5981498"/>
            <a:ext cx="6082024" cy="1631216"/>
          </a:xfrm>
          <a:prstGeom prst="rect">
            <a:avLst/>
          </a:prstGeom>
          <a:noFill/>
        </p:spPr>
        <p:txBody>
          <a:bodyPr wrap="square" rtlCol="0">
            <a:spAutoFit/>
          </a:bodyPr>
          <a:lstStyle/>
          <a:p>
            <a:r>
              <a:rPr lang="en-AU" sz="1600" b="1" dirty="0">
                <a:latin typeface="Arial Narrow" panose="020B0606020202030204" pitchFamily="34" charset="0"/>
              </a:rPr>
              <a:t>Assisted Evolution </a:t>
            </a:r>
          </a:p>
          <a:p>
            <a:r>
              <a:rPr lang="en-AU" sz="1150" dirty="0">
                <a:latin typeface="Arial Narrow" panose="020B0606020202030204" pitchFamily="34" charset="0"/>
              </a:rPr>
              <a:t>Assisted evolution aims to enhance the resilience of organisms to climate change. Whereby naturally occurring evolutionary processes, that would normally take a very long time to evolve, are accelerated. For example, exposing corals to stressful conditions to unlock (epigenetic) coping mechanisms and induce acclimatization; selectively breeding certain corals that possess desirable traits (and replanting them); subjecting zooxanthellae to stress hoping to elicit an adaptive response through selection or random somatic mutations; and actively modifying the community composition of coral-associated microbes (e.g. inoculating young corals with stress tolerant zooxanthellae), all aim to enhance resilience</a:t>
            </a:r>
            <a:r>
              <a:rPr lang="en-AU" sz="1150" baseline="30000" dirty="0">
                <a:latin typeface="Arial Narrow" panose="020B0606020202030204" pitchFamily="34" charset="0"/>
              </a:rPr>
              <a:t>[4]</a:t>
            </a:r>
            <a:r>
              <a:rPr lang="en-AU" sz="1150" dirty="0">
                <a:latin typeface="Arial Narrow" panose="020B0606020202030204" pitchFamily="34" charset="0"/>
              </a:rPr>
              <a:t>. </a:t>
            </a:r>
          </a:p>
        </p:txBody>
      </p:sp>
      <p:cxnSp>
        <p:nvCxnSpPr>
          <p:cNvPr id="26" name="Straight Connector 25">
            <a:extLst>
              <a:ext uri="{FF2B5EF4-FFF2-40B4-BE49-F238E27FC236}">
                <a16:creationId xmlns:a16="http://schemas.microsoft.com/office/drawing/2014/main" id="{79EF76AB-14CE-450D-A373-B0573E911C87}"/>
              </a:ext>
            </a:extLst>
          </p:cNvPr>
          <p:cNvCxnSpPr/>
          <p:nvPr/>
        </p:nvCxnSpPr>
        <p:spPr>
          <a:xfrm flipH="1">
            <a:off x="505212" y="5966419"/>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A88B7A2-0C69-4E2B-B263-EEFE83A741C6}"/>
              </a:ext>
            </a:extLst>
          </p:cNvPr>
          <p:cNvSpPr/>
          <p:nvPr/>
        </p:nvSpPr>
        <p:spPr>
          <a:xfrm>
            <a:off x="594574" y="5552752"/>
            <a:ext cx="5745856" cy="2977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They actively pump H+ out of their calcifying fluid to lower their internal pH</a:t>
            </a:r>
            <a:br>
              <a:rPr lang="en-AU" sz="1200" dirty="0">
                <a:solidFill>
                  <a:schemeClr val="tx1">
                    <a:lumMod val="65000"/>
                    <a:lumOff val="35000"/>
                  </a:schemeClr>
                </a:solidFill>
                <a:latin typeface="Comic Sans MS" panose="030F0702030302020204" pitchFamily="66" charset="0"/>
              </a:rPr>
            </a:br>
            <a:endParaRPr lang="en-AU" sz="1200" dirty="0">
              <a:solidFill>
                <a:schemeClr val="tx1">
                  <a:lumMod val="65000"/>
                  <a:lumOff val="35000"/>
                </a:schemeClr>
              </a:solidFill>
              <a:latin typeface="Comic Sans MS" panose="030F0702030302020204" pitchFamily="66" charset="0"/>
            </a:endParaRPr>
          </a:p>
        </p:txBody>
      </p:sp>
      <p:sp>
        <p:nvSpPr>
          <p:cNvPr id="23" name="Rectangle 22">
            <a:extLst>
              <a:ext uri="{FF2B5EF4-FFF2-40B4-BE49-F238E27FC236}">
                <a16:creationId xmlns:a16="http://schemas.microsoft.com/office/drawing/2014/main" id="{025FE1B8-AD65-48DA-A652-71A3929B4EF9}"/>
              </a:ext>
            </a:extLst>
          </p:cNvPr>
          <p:cNvSpPr/>
          <p:nvPr/>
        </p:nvSpPr>
        <p:spPr>
          <a:xfrm>
            <a:off x="515828" y="7565027"/>
            <a:ext cx="5885796" cy="60937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are your thoughts on Assisted Evolution for improving coral resilience</a:t>
            </a:r>
            <a:r>
              <a:rPr lang="en-AU" sz="1200" b="1" baseline="30000" dirty="0">
                <a:solidFill>
                  <a:schemeClr val="tx1"/>
                </a:solidFill>
                <a:latin typeface="Arial Narrow" panose="020B0606020202030204" pitchFamily="34" charset="0"/>
              </a:rPr>
              <a:t>[5]</a:t>
            </a:r>
            <a:r>
              <a:rPr lang="en-AU" sz="1200" b="1" dirty="0">
                <a:solidFill>
                  <a:schemeClr val="tx1"/>
                </a:solidFill>
                <a:latin typeface="Arial Narrow" panose="020B0606020202030204" pitchFamily="34" charset="0"/>
              </a:rPr>
              <a:t>? Ans. </a:t>
            </a:r>
          </a:p>
        </p:txBody>
      </p:sp>
      <p:sp>
        <p:nvSpPr>
          <p:cNvPr id="30" name="Rectangle 29">
            <a:extLst>
              <a:ext uri="{FF2B5EF4-FFF2-40B4-BE49-F238E27FC236}">
                <a16:creationId xmlns:a16="http://schemas.microsoft.com/office/drawing/2014/main" id="{9AE256D9-41D2-42AB-A834-0D6C62254E52}"/>
              </a:ext>
            </a:extLst>
          </p:cNvPr>
          <p:cNvSpPr/>
          <p:nvPr/>
        </p:nvSpPr>
        <p:spPr>
          <a:xfrm>
            <a:off x="571922" y="7818788"/>
            <a:ext cx="5764511" cy="30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Answers will vary </a:t>
            </a:r>
          </a:p>
        </p:txBody>
      </p:sp>
      <p:sp>
        <p:nvSpPr>
          <p:cNvPr id="31" name="TextBox 30">
            <a:extLst>
              <a:ext uri="{FF2B5EF4-FFF2-40B4-BE49-F238E27FC236}">
                <a16:creationId xmlns:a16="http://schemas.microsoft.com/office/drawing/2014/main" id="{13F52265-BDBD-4278-AB11-AE54DB29FE4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2" name="TextBox 81">
            <a:extLst>
              <a:ext uri="{FF2B5EF4-FFF2-40B4-BE49-F238E27FC236}">
                <a16:creationId xmlns:a16="http://schemas.microsoft.com/office/drawing/2014/main" id="{52FDD1D7-7CB1-40DD-96D8-C19654D176D5}"/>
              </a:ext>
            </a:extLst>
          </p:cNvPr>
          <p:cNvSpPr txBox="1"/>
          <p:nvPr/>
        </p:nvSpPr>
        <p:spPr>
          <a:xfrm>
            <a:off x="431521" y="2655759"/>
            <a:ext cx="1495443" cy="830997"/>
          </a:xfrm>
          <a:prstGeom prst="rect">
            <a:avLst/>
          </a:prstGeom>
          <a:noFill/>
        </p:spPr>
        <p:txBody>
          <a:bodyPr wrap="square" rtlCol="0">
            <a:spAutoFit/>
          </a:bodyPr>
          <a:lstStyle/>
          <a:p>
            <a:r>
              <a:rPr lang="en-AU" sz="600" b="1" dirty="0">
                <a:latin typeface="Arial Narrow" panose="020B0606020202030204" pitchFamily="34" charset="0"/>
              </a:rPr>
              <a:t>Figure 1: By reducing the relative strength of multiple drivers of change (</a:t>
            </a:r>
            <a:r>
              <a:rPr lang="en-AU" sz="600" b="1" dirty="0" err="1">
                <a:latin typeface="Arial Narrow" panose="020B0606020202030204" pitchFamily="34" charset="0"/>
              </a:rPr>
              <a:t>i.e.stressors</a:t>
            </a:r>
            <a:r>
              <a:rPr lang="en-AU" sz="600" b="1" dirty="0">
                <a:latin typeface="Arial Narrow" panose="020B0606020202030204" pitchFamily="34" charset="0"/>
              </a:rPr>
              <a:t>), the system moves away from a dangerous threshold (see black arrow). E.g. establish more marine parks, reduce pollution, and encourage shifts in social norms (the informal rules that shape people’s attitudes and behaviours) to foster compliance</a:t>
            </a:r>
            <a:r>
              <a:rPr lang="en-AU" sz="600" b="1" baseline="30000" dirty="0">
                <a:latin typeface="Arial Narrow" panose="020B0606020202030204" pitchFamily="34" charset="0"/>
              </a:rPr>
              <a:t>[1]</a:t>
            </a:r>
            <a:r>
              <a:rPr lang="en-AU" sz="600" b="1" dirty="0">
                <a:latin typeface="Arial Narrow" panose="020B0606020202030204" pitchFamily="34" charset="0"/>
              </a:rPr>
              <a:t>. </a:t>
            </a:r>
          </a:p>
        </p:txBody>
      </p:sp>
      <p:sp>
        <p:nvSpPr>
          <p:cNvPr id="83" name="TextBox 82">
            <a:extLst>
              <a:ext uri="{FF2B5EF4-FFF2-40B4-BE49-F238E27FC236}">
                <a16:creationId xmlns:a16="http://schemas.microsoft.com/office/drawing/2014/main" id="{25BC09EE-8EE8-4345-AC68-DE0BBE19F1D4}"/>
              </a:ext>
            </a:extLst>
          </p:cNvPr>
          <p:cNvSpPr txBox="1"/>
          <p:nvPr/>
        </p:nvSpPr>
        <p:spPr>
          <a:xfrm>
            <a:off x="1873693" y="2662875"/>
            <a:ext cx="1539695" cy="738664"/>
          </a:xfrm>
          <a:prstGeom prst="rect">
            <a:avLst/>
          </a:prstGeom>
          <a:noFill/>
        </p:spPr>
        <p:txBody>
          <a:bodyPr wrap="square" rtlCol="0">
            <a:spAutoFit/>
          </a:bodyPr>
          <a:lstStyle/>
          <a:p>
            <a:r>
              <a:rPr lang="en-AU" sz="600" b="1" dirty="0">
                <a:latin typeface="Arial Narrow" panose="020B0606020202030204" pitchFamily="34" charset="0"/>
              </a:rPr>
              <a:t>Figure 2: Thresholds are manipulated to allow the system to handle higher levels of drivers without collapsing. E.g. the impact of fishing is reduced by gear modifications, or by increasing the proportion of species that are more tolerant to escalating drivers </a:t>
            </a:r>
            <a:br>
              <a:rPr lang="en-AU" sz="600" b="1" dirty="0">
                <a:latin typeface="Arial Narrow" panose="020B0606020202030204" pitchFamily="34" charset="0"/>
              </a:rPr>
            </a:br>
            <a:r>
              <a:rPr lang="en-AU" sz="600" b="1" dirty="0">
                <a:latin typeface="Arial Narrow" panose="020B0606020202030204" pitchFamily="34" charset="0"/>
              </a:rPr>
              <a:t>(e.g. heat tolerant species)</a:t>
            </a:r>
            <a:r>
              <a:rPr lang="en-AU" sz="600" b="1" baseline="30000" dirty="0">
                <a:latin typeface="Arial Narrow" panose="020B0606020202030204" pitchFamily="34" charset="0"/>
              </a:rPr>
              <a:t>[1]</a:t>
            </a:r>
            <a:r>
              <a:rPr lang="en-AU" sz="600" b="1" dirty="0">
                <a:latin typeface="Arial Narrow" panose="020B0606020202030204" pitchFamily="34" charset="0"/>
              </a:rPr>
              <a:t>.</a:t>
            </a:r>
          </a:p>
        </p:txBody>
      </p:sp>
      <p:sp>
        <p:nvSpPr>
          <p:cNvPr id="84" name="TextBox 83">
            <a:extLst>
              <a:ext uri="{FF2B5EF4-FFF2-40B4-BE49-F238E27FC236}">
                <a16:creationId xmlns:a16="http://schemas.microsoft.com/office/drawing/2014/main" id="{7871E03F-4E0B-4ADD-AB79-9E1956F1A815}"/>
              </a:ext>
            </a:extLst>
          </p:cNvPr>
          <p:cNvSpPr txBox="1"/>
          <p:nvPr/>
        </p:nvSpPr>
        <p:spPr>
          <a:xfrm>
            <a:off x="3340073" y="2655759"/>
            <a:ext cx="1699772" cy="923330"/>
          </a:xfrm>
          <a:prstGeom prst="rect">
            <a:avLst/>
          </a:prstGeom>
          <a:noFill/>
        </p:spPr>
        <p:txBody>
          <a:bodyPr wrap="square" rtlCol="0">
            <a:spAutoFit/>
          </a:bodyPr>
          <a:lstStyle/>
          <a:p>
            <a:r>
              <a:rPr lang="en-AU" sz="600" b="1" dirty="0">
                <a:latin typeface="Arial Narrow" panose="020B0606020202030204" pitchFamily="34" charset="0"/>
              </a:rPr>
              <a:t>Figure 3: Multiple feedbacks (consequences) could be managed to flatten the slope of the equilibrium response curve, reducing the risk </a:t>
            </a:r>
            <a:br>
              <a:rPr lang="en-AU" sz="600" b="1" dirty="0">
                <a:latin typeface="Arial Narrow" panose="020B0606020202030204" pitchFamily="34" charset="0"/>
              </a:rPr>
            </a:br>
            <a:r>
              <a:rPr lang="en-AU" sz="600" b="1" dirty="0">
                <a:latin typeface="Arial Narrow" panose="020B0606020202030204" pitchFamily="34" charset="0"/>
              </a:rPr>
              <a:t>of surpassing a tipping point (or to eliminate it altogether). E.g. when fish stocks decline, </a:t>
            </a:r>
            <a:br>
              <a:rPr lang="en-AU" sz="600" b="1" dirty="0">
                <a:latin typeface="Arial Narrow" panose="020B0606020202030204" pitchFamily="34" charset="0"/>
              </a:rPr>
            </a:br>
            <a:r>
              <a:rPr lang="en-AU" sz="600" b="1" dirty="0">
                <a:latin typeface="Arial Narrow" panose="020B0606020202030204" pitchFamily="34" charset="0"/>
              </a:rPr>
              <a:t>fishers that do not have access to alternative livelihoods (and may increase their fishing </a:t>
            </a:r>
            <a:br>
              <a:rPr lang="en-AU" sz="600" b="1" dirty="0">
                <a:latin typeface="Arial Narrow" panose="020B0606020202030204" pitchFamily="34" charset="0"/>
              </a:rPr>
            </a:br>
            <a:r>
              <a:rPr lang="en-AU" sz="600" b="1" dirty="0">
                <a:latin typeface="Arial Narrow" panose="020B0606020202030204" pitchFamily="34" charset="0"/>
              </a:rPr>
              <a:t>efforts as a result) are given government-backed incentives to exit a fishery when stocks decline</a:t>
            </a:r>
            <a:r>
              <a:rPr lang="en-AU" sz="600" b="1" baseline="30000" dirty="0">
                <a:latin typeface="Arial Narrow" panose="020B0606020202030204" pitchFamily="34" charset="0"/>
              </a:rPr>
              <a:t>[1]</a:t>
            </a:r>
            <a:r>
              <a:rPr lang="en-AU" sz="600" b="1" dirty="0">
                <a:latin typeface="Arial Narrow" panose="020B0606020202030204" pitchFamily="34" charset="0"/>
              </a:rPr>
              <a:t>.</a:t>
            </a:r>
          </a:p>
        </p:txBody>
      </p:sp>
      <p:sp>
        <p:nvSpPr>
          <p:cNvPr id="87" name="TextBox 86">
            <a:extLst>
              <a:ext uri="{FF2B5EF4-FFF2-40B4-BE49-F238E27FC236}">
                <a16:creationId xmlns:a16="http://schemas.microsoft.com/office/drawing/2014/main" id="{C7CF034B-C027-448B-B645-D0BE958A7C8C}"/>
              </a:ext>
            </a:extLst>
          </p:cNvPr>
          <p:cNvSpPr txBox="1"/>
          <p:nvPr/>
        </p:nvSpPr>
        <p:spPr>
          <a:xfrm>
            <a:off x="429197" y="963301"/>
            <a:ext cx="5957603" cy="707886"/>
          </a:xfrm>
          <a:prstGeom prst="rect">
            <a:avLst/>
          </a:prstGeom>
          <a:noFill/>
        </p:spPr>
        <p:txBody>
          <a:bodyPr wrap="square" rtlCol="0">
            <a:spAutoFit/>
          </a:bodyPr>
          <a:lstStyle/>
          <a:p>
            <a:r>
              <a:rPr lang="en-AU" sz="1600" b="1" dirty="0">
                <a:latin typeface="Arial Narrow" panose="020B0606020202030204" pitchFamily="34" charset="0"/>
              </a:rPr>
              <a:t>Building resilience</a:t>
            </a:r>
          </a:p>
          <a:p>
            <a:r>
              <a:rPr lang="en-AU" sz="1150" dirty="0">
                <a:latin typeface="Arial Narrow" panose="020B0606020202030204" pitchFamily="34" charset="0"/>
              </a:rPr>
              <a:t>Removing the pressures on reefs builds resilience. Energy that would otherwise be used on surviving drivers of change such as climate change, pollution and overfishing, can instead be used for calcification.  </a:t>
            </a:r>
          </a:p>
        </p:txBody>
      </p:sp>
      <p:sp>
        <p:nvSpPr>
          <p:cNvPr id="88" name="Rectangle 87">
            <a:extLst>
              <a:ext uri="{FF2B5EF4-FFF2-40B4-BE49-F238E27FC236}">
                <a16:creationId xmlns:a16="http://schemas.microsoft.com/office/drawing/2014/main" id="{3E94A36E-73C4-47FB-9897-DEADA3B12719}"/>
              </a:ext>
            </a:extLst>
          </p:cNvPr>
          <p:cNvSpPr/>
          <p:nvPr/>
        </p:nvSpPr>
        <p:spPr>
          <a:xfrm>
            <a:off x="4937867" y="1637471"/>
            <a:ext cx="1434480" cy="18313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TextBox 88">
            <a:extLst>
              <a:ext uri="{FF2B5EF4-FFF2-40B4-BE49-F238E27FC236}">
                <a16:creationId xmlns:a16="http://schemas.microsoft.com/office/drawing/2014/main" id="{B842F849-FB5D-45F3-A2F4-CCEDFFD0A865}"/>
              </a:ext>
            </a:extLst>
          </p:cNvPr>
          <p:cNvSpPr txBox="1"/>
          <p:nvPr/>
        </p:nvSpPr>
        <p:spPr>
          <a:xfrm>
            <a:off x="4936945" y="1651035"/>
            <a:ext cx="1590885" cy="1754326"/>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In Figure 1, </a:t>
            </a:r>
            <a:r>
              <a:rPr lang="en-US" sz="1200" b="1" dirty="0">
                <a:solidFill>
                  <a:schemeClr val="bg1"/>
                </a:solidFill>
                <a:latin typeface="Arial Narrow" panose="020B0606020202030204" pitchFamily="34" charset="0"/>
              </a:rPr>
              <a:t>draw the vertical arrows that represent resilience - whereby long arrows represent high resilience and short arrows </a:t>
            </a:r>
            <a:br>
              <a:rPr lang="en-US" sz="1200" b="1" dirty="0">
                <a:solidFill>
                  <a:schemeClr val="bg1"/>
                </a:solidFill>
                <a:latin typeface="Arial Narrow" panose="020B0606020202030204" pitchFamily="34" charset="0"/>
              </a:rPr>
            </a:br>
            <a:r>
              <a:rPr lang="en-US" sz="1200" b="1" dirty="0">
                <a:solidFill>
                  <a:schemeClr val="bg1"/>
                </a:solidFill>
                <a:latin typeface="Arial Narrow" panose="020B0606020202030204" pitchFamily="34" charset="0"/>
              </a:rPr>
              <a:t>represent low resilience (see p. 70).</a:t>
            </a:r>
            <a:endParaRPr lang="en-AU" sz="1200" b="1" dirty="0">
              <a:solidFill>
                <a:schemeClr val="bg1"/>
              </a:solidFill>
              <a:latin typeface="Arial Narrow" panose="020B0606020202030204" pitchFamily="34" charset="0"/>
            </a:endParaRPr>
          </a:p>
        </p:txBody>
      </p:sp>
      <p:sp>
        <p:nvSpPr>
          <p:cNvPr id="33" name="Oval 32">
            <a:extLst>
              <a:ext uri="{FF2B5EF4-FFF2-40B4-BE49-F238E27FC236}">
                <a16:creationId xmlns:a16="http://schemas.microsoft.com/office/drawing/2014/main" id="{CB8FF7E1-1080-49BE-B72C-A43D371802B7}"/>
              </a:ext>
            </a:extLst>
          </p:cNvPr>
          <p:cNvSpPr/>
          <p:nvPr/>
        </p:nvSpPr>
        <p:spPr>
          <a:xfrm>
            <a:off x="4429360" y="44713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4" name="TextBox 33">
            <a:extLst>
              <a:ext uri="{FF2B5EF4-FFF2-40B4-BE49-F238E27FC236}">
                <a16:creationId xmlns:a16="http://schemas.microsoft.com/office/drawing/2014/main" id="{528A58F0-8F44-4335-8D0A-159B0A5E36F1}"/>
              </a:ext>
            </a:extLst>
          </p:cNvPr>
          <p:cNvSpPr txBox="1"/>
          <p:nvPr/>
        </p:nvSpPr>
        <p:spPr>
          <a:xfrm>
            <a:off x="4346143" y="429334"/>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T120</a:t>
            </a:r>
          </a:p>
        </p:txBody>
      </p:sp>
      <p:sp>
        <p:nvSpPr>
          <p:cNvPr id="4" name="Rectangle 3">
            <a:extLst>
              <a:ext uri="{FF2B5EF4-FFF2-40B4-BE49-F238E27FC236}">
                <a16:creationId xmlns:a16="http://schemas.microsoft.com/office/drawing/2014/main" id="{D882CA02-C3C2-4689-90B1-A603F48346A9}"/>
              </a:ext>
            </a:extLst>
          </p:cNvPr>
          <p:cNvSpPr/>
          <p:nvPr/>
        </p:nvSpPr>
        <p:spPr>
          <a:xfrm>
            <a:off x="510227" y="1653655"/>
            <a:ext cx="1287268" cy="10157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4" name="Picture 43">
            <a:extLst>
              <a:ext uri="{FF2B5EF4-FFF2-40B4-BE49-F238E27FC236}">
                <a16:creationId xmlns:a16="http://schemas.microsoft.com/office/drawing/2014/main" id="{5CD088C6-3692-4632-966D-E4647363FA8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rcRect l="-1" r="64451" b="4729"/>
          <a:stretch/>
        </p:blipFill>
        <p:spPr>
          <a:xfrm>
            <a:off x="571922" y="1700195"/>
            <a:ext cx="1160516" cy="917644"/>
          </a:xfrm>
          <a:prstGeom prst="rect">
            <a:avLst/>
          </a:prstGeom>
        </p:spPr>
      </p:pic>
      <p:sp>
        <p:nvSpPr>
          <p:cNvPr id="45" name="Rectangle 44">
            <a:extLst>
              <a:ext uri="{FF2B5EF4-FFF2-40B4-BE49-F238E27FC236}">
                <a16:creationId xmlns:a16="http://schemas.microsoft.com/office/drawing/2014/main" id="{C493C777-0ED9-4101-A06B-0C19602DC7DC}"/>
              </a:ext>
            </a:extLst>
          </p:cNvPr>
          <p:cNvSpPr/>
          <p:nvPr/>
        </p:nvSpPr>
        <p:spPr>
          <a:xfrm>
            <a:off x="1976550" y="1653655"/>
            <a:ext cx="1287268" cy="10157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0A0FEE1A-05C6-492B-A023-A54BE11D7105}"/>
              </a:ext>
            </a:extLst>
          </p:cNvPr>
          <p:cNvSpPr/>
          <p:nvPr/>
        </p:nvSpPr>
        <p:spPr>
          <a:xfrm>
            <a:off x="3441649" y="1647161"/>
            <a:ext cx="1287268" cy="10157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7" name="Picture 46">
            <a:extLst>
              <a:ext uri="{FF2B5EF4-FFF2-40B4-BE49-F238E27FC236}">
                <a16:creationId xmlns:a16="http://schemas.microsoft.com/office/drawing/2014/main" id="{9423BEBE-E6B6-48A6-8C4D-8F7E880D0BA7}"/>
              </a:ext>
            </a:extLst>
          </p:cNvPr>
          <p:cNvPicPr>
            <a:picLocks noChangeAspect="1"/>
          </p:cNvPicPr>
          <p:nvPr/>
        </p:nvPicPr>
        <p:blipFill rotWithShape="1">
          <a:blip r:embed="rId5">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20000"/>
                    </a14:imgEffect>
                  </a14:imgLayer>
                </a14:imgProps>
              </a:ext>
            </a:extLst>
          </a:blip>
          <a:srcRect l="31757" t="1810" r="33940" b="4730"/>
          <a:stretch/>
        </p:blipFill>
        <p:spPr>
          <a:xfrm>
            <a:off x="2060848" y="1716939"/>
            <a:ext cx="1124975" cy="904347"/>
          </a:xfrm>
          <a:prstGeom prst="rect">
            <a:avLst/>
          </a:prstGeom>
        </p:spPr>
      </p:pic>
      <p:pic>
        <p:nvPicPr>
          <p:cNvPr id="48" name="Picture 47">
            <a:extLst>
              <a:ext uri="{FF2B5EF4-FFF2-40B4-BE49-F238E27FC236}">
                <a16:creationId xmlns:a16="http://schemas.microsoft.com/office/drawing/2014/main" id="{B3A9E921-04C5-470A-AD95-9F5EF3573C1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rcRect l="65930" t="2023" r="-1" b="4730"/>
          <a:stretch/>
        </p:blipFill>
        <p:spPr>
          <a:xfrm>
            <a:off x="3530040" y="1695257"/>
            <a:ext cx="1143371" cy="923330"/>
          </a:xfrm>
          <a:prstGeom prst="rect">
            <a:avLst/>
          </a:prstGeom>
        </p:spPr>
      </p:pic>
      <p:pic>
        <p:nvPicPr>
          <p:cNvPr id="49" name="Picture 48">
            <a:extLst>
              <a:ext uri="{FF2B5EF4-FFF2-40B4-BE49-F238E27FC236}">
                <a16:creationId xmlns:a16="http://schemas.microsoft.com/office/drawing/2014/main" id="{CE4F9836-489F-4BF8-95F8-BA54FABA542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rcRect l="-359" t="20073" r="97613" b="4729"/>
          <a:stretch/>
        </p:blipFill>
        <p:spPr>
          <a:xfrm>
            <a:off x="2060848" y="1801931"/>
            <a:ext cx="91402" cy="738664"/>
          </a:xfrm>
          <a:prstGeom prst="rect">
            <a:avLst/>
          </a:prstGeom>
        </p:spPr>
      </p:pic>
      <p:sp>
        <p:nvSpPr>
          <p:cNvPr id="5" name="Rectangle 4">
            <a:extLst>
              <a:ext uri="{FF2B5EF4-FFF2-40B4-BE49-F238E27FC236}">
                <a16:creationId xmlns:a16="http://schemas.microsoft.com/office/drawing/2014/main" id="{10EB8BDB-E378-44DC-9552-650579811043}"/>
              </a:ext>
            </a:extLst>
          </p:cNvPr>
          <p:cNvSpPr/>
          <p:nvPr/>
        </p:nvSpPr>
        <p:spPr>
          <a:xfrm>
            <a:off x="3501538" y="1700485"/>
            <a:ext cx="45719" cy="913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2" name="Picture 51">
            <a:extLst>
              <a:ext uri="{FF2B5EF4-FFF2-40B4-BE49-F238E27FC236}">
                <a16:creationId xmlns:a16="http://schemas.microsoft.com/office/drawing/2014/main" id="{E6F8ABED-D5FF-46BA-AA04-F9C4BCE77FC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rcRect l="-359" t="20073" r="97613" b="4729"/>
          <a:stretch/>
        </p:blipFill>
        <p:spPr>
          <a:xfrm>
            <a:off x="3502898" y="1794332"/>
            <a:ext cx="91402" cy="738664"/>
          </a:xfrm>
          <a:prstGeom prst="rect">
            <a:avLst/>
          </a:prstGeom>
        </p:spPr>
      </p:pic>
      <p:cxnSp>
        <p:nvCxnSpPr>
          <p:cNvPr id="9" name="Straight Arrow Connector 8">
            <a:extLst>
              <a:ext uri="{FF2B5EF4-FFF2-40B4-BE49-F238E27FC236}">
                <a16:creationId xmlns:a16="http://schemas.microsoft.com/office/drawing/2014/main" id="{8EC0EF1C-9D0E-47FA-AC34-86D746DC7495}"/>
              </a:ext>
            </a:extLst>
          </p:cNvPr>
          <p:cNvCxnSpPr>
            <a:cxnSpLocks/>
          </p:cNvCxnSpPr>
          <p:nvPr/>
        </p:nvCxnSpPr>
        <p:spPr>
          <a:xfrm flipV="1">
            <a:off x="836712" y="1907704"/>
            <a:ext cx="0" cy="50405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C7642BA-FEE8-4CA7-AB87-9349070719D9}"/>
              </a:ext>
            </a:extLst>
          </p:cNvPr>
          <p:cNvCxnSpPr>
            <a:cxnSpLocks/>
          </p:cNvCxnSpPr>
          <p:nvPr/>
        </p:nvCxnSpPr>
        <p:spPr>
          <a:xfrm flipV="1">
            <a:off x="1152180" y="1984296"/>
            <a:ext cx="0" cy="14969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F409F05-F42E-45EB-BC1F-EF4016FC6886}"/>
              </a:ext>
            </a:extLst>
          </p:cNvPr>
          <p:cNvCxnSpPr>
            <a:cxnSpLocks/>
          </p:cNvCxnSpPr>
          <p:nvPr/>
        </p:nvCxnSpPr>
        <p:spPr>
          <a:xfrm>
            <a:off x="1152180" y="2203646"/>
            <a:ext cx="0" cy="1763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B161E1A-90DC-4B84-8A58-2FC7FA7FDC69}"/>
              </a:ext>
            </a:extLst>
          </p:cNvPr>
          <p:cNvCxnSpPr>
            <a:cxnSpLocks/>
          </p:cNvCxnSpPr>
          <p:nvPr/>
        </p:nvCxnSpPr>
        <p:spPr>
          <a:xfrm>
            <a:off x="1412776" y="1907704"/>
            <a:ext cx="0" cy="4728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210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56346" y="129570"/>
            <a:ext cx="4183539" cy="553998"/>
          </a:xfrm>
          <a:prstGeom prst="rect">
            <a:avLst/>
          </a:prstGeom>
          <a:noFill/>
        </p:spPr>
        <p:txBody>
          <a:bodyPr wrap="square" rtlCol="0">
            <a:spAutoFit/>
          </a:bodyPr>
          <a:lstStyle/>
          <a:p>
            <a:r>
              <a:rPr lang="en-US" b="1" dirty="0">
                <a:latin typeface="Arial Narrow" pitchFamily="34" charset="0"/>
              </a:rPr>
              <a:t>Mandatory Practical – </a:t>
            </a:r>
            <a:r>
              <a:rPr lang="en-US" sz="1200" dirty="0">
                <a:latin typeface="Arial Narrow" pitchFamily="34" charset="0"/>
              </a:rPr>
              <a:t>Investigate the effects an altered ocean pH has on marine carbonate structures</a:t>
            </a:r>
            <a:endParaRPr lang="en-US" sz="1200" i="1" dirty="0">
              <a:latin typeface="Arial Narrow" pitchFamily="34" charset="0"/>
            </a:endParaRPr>
          </a:p>
        </p:txBody>
      </p:sp>
      <p:sp>
        <p:nvSpPr>
          <p:cNvPr id="16" name="TextBox 17"/>
          <p:cNvSpPr txBox="1"/>
          <p:nvPr/>
        </p:nvSpPr>
        <p:spPr>
          <a:xfrm>
            <a:off x="5486430" y="1812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111</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2" y="8805118"/>
            <a:ext cx="373457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Implications for marine systems</a:t>
            </a:r>
            <a:endParaRPr lang="en-AU" sz="1100" b="1" dirty="0">
              <a:latin typeface="Arial Narrow" pitchFamily="34" charset="0"/>
            </a:endParaRPr>
          </a:p>
        </p:txBody>
      </p:sp>
      <p:sp>
        <p:nvSpPr>
          <p:cNvPr id="13" name="Rectangle 12">
            <a:extLst>
              <a:ext uri="{FF2B5EF4-FFF2-40B4-BE49-F238E27FC236}">
                <a16:creationId xmlns:a16="http://schemas.microsoft.com/office/drawing/2014/main" id="{28844117-7B36-4083-A9E8-02E45C6BCF0A}"/>
              </a:ext>
            </a:extLst>
          </p:cNvPr>
          <p:cNvSpPr/>
          <p:nvPr/>
        </p:nvSpPr>
        <p:spPr>
          <a:xfrm>
            <a:off x="476466" y="1045223"/>
            <a:ext cx="5935696" cy="461665"/>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Activity:  Create a flow chart to describe the potential consequences of ocean acidification for coral reef ecosystems, beginning with the addition of CO</a:t>
            </a:r>
            <a:r>
              <a:rPr lang="en-AU" sz="1000" b="1" dirty="0">
                <a:solidFill>
                  <a:schemeClr val="bg1"/>
                </a:solidFill>
                <a:latin typeface="Arial Narrow" panose="020B0606020202030204" pitchFamily="34" charset="0"/>
              </a:rPr>
              <a:t>2</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18" name="Rectangle 17">
            <a:extLst>
              <a:ext uri="{FF2B5EF4-FFF2-40B4-BE49-F238E27FC236}">
                <a16:creationId xmlns:a16="http://schemas.microsoft.com/office/drawing/2014/main" id="{15037A53-A88B-4DDB-9C37-9A93792512F3}"/>
              </a:ext>
            </a:extLst>
          </p:cNvPr>
          <p:cNvSpPr/>
          <p:nvPr/>
        </p:nvSpPr>
        <p:spPr>
          <a:xfrm>
            <a:off x="453865" y="1039865"/>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17" name="TextBox 16">
            <a:extLst>
              <a:ext uri="{FF2B5EF4-FFF2-40B4-BE49-F238E27FC236}">
                <a16:creationId xmlns:a16="http://schemas.microsoft.com/office/drawing/2014/main" id="{8C7E5A43-79E4-498A-8A04-3941BA5C7E96}"/>
              </a:ext>
            </a:extLst>
          </p:cNvPr>
          <p:cNvSpPr txBox="1"/>
          <p:nvPr/>
        </p:nvSpPr>
        <p:spPr>
          <a:xfrm>
            <a:off x="438122" y="3021504"/>
            <a:ext cx="6054265" cy="1046440"/>
          </a:xfrm>
          <a:prstGeom prst="rect">
            <a:avLst/>
          </a:prstGeom>
          <a:noFill/>
        </p:spPr>
        <p:txBody>
          <a:bodyPr wrap="square" rtlCol="0">
            <a:spAutoFit/>
          </a:bodyPr>
          <a:lstStyle/>
          <a:p>
            <a:r>
              <a:rPr lang="en-AU" sz="1600" b="1" dirty="0">
                <a:latin typeface="Arial Narrow" panose="020B0606020202030204" pitchFamily="34" charset="0"/>
              </a:rPr>
              <a:t>Experimental Design</a:t>
            </a:r>
          </a:p>
          <a:p>
            <a:r>
              <a:rPr lang="en-AU" sz="1150" dirty="0">
                <a:latin typeface="Arial Narrow" panose="020B0606020202030204" pitchFamily="34" charset="0"/>
              </a:rPr>
              <a:t>An easy way to achieve the desired pH for each treatment is to add hydrochloric </a:t>
            </a:r>
            <a:r>
              <a:rPr lang="en-AU" sz="1150" b="1" dirty="0">
                <a:latin typeface="Arial Narrow" panose="020B0606020202030204" pitchFamily="34" charset="0"/>
              </a:rPr>
              <a:t>acid </a:t>
            </a:r>
            <a:r>
              <a:rPr lang="en-AU" sz="1150" dirty="0">
                <a:latin typeface="Arial Narrow" panose="020B0606020202030204" pitchFamily="34" charset="0"/>
              </a:rPr>
              <a:t>(HCl) to distilled water. The more you add, the stronger the solution. Alternatively, your teacher will prepare HCl solutions for you. Measure the pH and record below. Then, measure and record the dry weight of CaCO</a:t>
            </a:r>
            <a:r>
              <a:rPr lang="en-AU" sz="800" dirty="0">
                <a:latin typeface="Arial Narrow" panose="020B0606020202030204" pitchFamily="34" charset="0"/>
              </a:rPr>
              <a:t>3 </a:t>
            </a:r>
            <a:r>
              <a:rPr lang="en-AU" sz="1150" dirty="0">
                <a:latin typeface="Arial Narrow" panose="020B0606020202030204" pitchFamily="34" charset="0"/>
              </a:rPr>
              <a:t>before the experiment, and again after the experiment. The </a:t>
            </a:r>
            <a:r>
              <a:rPr lang="en-AU" sz="1150" i="1" dirty="0">
                <a:latin typeface="Arial Narrow" panose="020B0606020202030204" pitchFamily="34" charset="0"/>
              </a:rPr>
              <a:t>dissolution rate </a:t>
            </a:r>
            <a:r>
              <a:rPr lang="en-AU" sz="1150" dirty="0">
                <a:latin typeface="Arial Narrow" panose="020B0606020202030204" pitchFamily="34" charset="0"/>
              </a:rPr>
              <a:t>will be the (mean) change in mass over time. </a:t>
            </a:r>
          </a:p>
        </p:txBody>
      </p:sp>
      <p:sp>
        <p:nvSpPr>
          <p:cNvPr id="20" name="Can 57">
            <a:extLst>
              <a:ext uri="{FF2B5EF4-FFF2-40B4-BE49-F238E27FC236}">
                <a16:creationId xmlns:a16="http://schemas.microsoft.com/office/drawing/2014/main" id="{0BF495DC-F1A1-4BBD-968C-944F9712D911}"/>
              </a:ext>
            </a:extLst>
          </p:cNvPr>
          <p:cNvSpPr/>
          <p:nvPr/>
        </p:nvSpPr>
        <p:spPr>
          <a:xfrm>
            <a:off x="5402413" y="5098213"/>
            <a:ext cx="519634" cy="53082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Can 57">
            <a:extLst>
              <a:ext uri="{FF2B5EF4-FFF2-40B4-BE49-F238E27FC236}">
                <a16:creationId xmlns:a16="http://schemas.microsoft.com/office/drawing/2014/main" id="{395E65D5-B2FD-4E27-AA43-58F3C685FC7C}"/>
              </a:ext>
            </a:extLst>
          </p:cNvPr>
          <p:cNvSpPr/>
          <p:nvPr/>
        </p:nvSpPr>
        <p:spPr>
          <a:xfrm>
            <a:off x="5554813" y="5250613"/>
            <a:ext cx="519634" cy="53082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Can 57">
            <a:extLst>
              <a:ext uri="{FF2B5EF4-FFF2-40B4-BE49-F238E27FC236}">
                <a16:creationId xmlns:a16="http://schemas.microsoft.com/office/drawing/2014/main" id="{AD3FCCD8-1CB5-4236-82A4-7F5BAF670E4E}"/>
              </a:ext>
            </a:extLst>
          </p:cNvPr>
          <p:cNvSpPr/>
          <p:nvPr/>
        </p:nvSpPr>
        <p:spPr>
          <a:xfrm>
            <a:off x="5707213" y="5403013"/>
            <a:ext cx="519634" cy="53082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Can 57">
            <a:extLst>
              <a:ext uri="{FF2B5EF4-FFF2-40B4-BE49-F238E27FC236}">
                <a16:creationId xmlns:a16="http://schemas.microsoft.com/office/drawing/2014/main" id="{58C1C54A-2112-4A09-8811-A046D6C3FF47}"/>
              </a:ext>
            </a:extLst>
          </p:cNvPr>
          <p:cNvSpPr/>
          <p:nvPr/>
        </p:nvSpPr>
        <p:spPr>
          <a:xfrm>
            <a:off x="550234" y="5111588"/>
            <a:ext cx="519634" cy="53082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Can 57">
            <a:extLst>
              <a:ext uri="{FF2B5EF4-FFF2-40B4-BE49-F238E27FC236}">
                <a16:creationId xmlns:a16="http://schemas.microsoft.com/office/drawing/2014/main" id="{12139080-82AC-491D-A622-681BAD39AC2E}"/>
              </a:ext>
            </a:extLst>
          </p:cNvPr>
          <p:cNvSpPr/>
          <p:nvPr/>
        </p:nvSpPr>
        <p:spPr>
          <a:xfrm>
            <a:off x="702634" y="5263988"/>
            <a:ext cx="519634" cy="53082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lowchart: Magnetic Disk 29">
            <a:extLst>
              <a:ext uri="{FF2B5EF4-FFF2-40B4-BE49-F238E27FC236}">
                <a16:creationId xmlns:a16="http://schemas.microsoft.com/office/drawing/2014/main" id="{4268ADF4-B13D-416E-ABCD-C6D7E3577A18}"/>
              </a:ext>
            </a:extLst>
          </p:cNvPr>
          <p:cNvSpPr/>
          <p:nvPr/>
        </p:nvSpPr>
        <p:spPr>
          <a:xfrm>
            <a:off x="675671" y="5233357"/>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Can 57">
            <a:extLst>
              <a:ext uri="{FF2B5EF4-FFF2-40B4-BE49-F238E27FC236}">
                <a16:creationId xmlns:a16="http://schemas.microsoft.com/office/drawing/2014/main" id="{DE89E302-B86E-4AA6-9492-68E27C006C40}"/>
              </a:ext>
            </a:extLst>
          </p:cNvPr>
          <p:cNvSpPr/>
          <p:nvPr/>
        </p:nvSpPr>
        <p:spPr>
          <a:xfrm>
            <a:off x="855034" y="5416388"/>
            <a:ext cx="519634" cy="53082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Flowchart: Magnetic Disk 31">
            <a:extLst>
              <a:ext uri="{FF2B5EF4-FFF2-40B4-BE49-F238E27FC236}">
                <a16:creationId xmlns:a16="http://schemas.microsoft.com/office/drawing/2014/main" id="{B426023A-A255-43A2-9CE2-5DB0B14F7E0A}"/>
              </a:ext>
            </a:extLst>
          </p:cNvPr>
          <p:cNvSpPr/>
          <p:nvPr/>
        </p:nvSpPr>
        <p:spPr>
          <a:xfrm>
            <a:off x="828071" y="5385757"/>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Can 57">
            <a:extLst>
              <a:ext uri="{FF2B5EF4-FFF2-40B4-BE49-F238E27FC236}">
                <a16:creationId xmlns:a16="http://schemas.microsoft.com/office/drawing/2014/main" id="{DF94ECF9-A5DA-4C21-A02F-2431B6F99F70}"/>
              </a:ext>
            </a:extLst>
          </p:cNvPr>
          <p:cNvSpPr/>
          <p:nvPr/>
        </p:nvSpPr>
        <p:spPr>
          <a:xfrm>
            <a:off x="2210245" y="5115701"/>
            <a:ext cx="519634" cy="53082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Can 57">
            <a:extLst>
              <a:ext uri="{FF2B5EF4-FFF2-40B4-BE49-F238E27FC236}">
                <a16:creationId xmlns:a16="http://schemas.microsoft.com/office/drawing/2014/main" id="{503720C8-8847-452B-B83D-895ACE1B704F}"/>
              </a:ext>
            </a:extLst>
          </p:cNvPr>
          <p:cNvSpPr/>
          <p:nvPr/>
        </p:nvSpPr>
        <p:spPr>
          <a:xfrm>
            <a:off x="2362645" y="5268101"/>
            <a:ext cx="519634" cy="53082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lowchart: Magnetic Disk 35">
            <a:extLst>
              <a:ext uri="{FF2B5EF4-FFF2-40B4-BE49-F238E27FC236}">
                <a16:creationId xmlns:a16="http://schemas.microsoft.com/office/drawing/2014/main" id="{CFB0888D-765C-405E-A573-D8ECD87FEB5A}"/>
              </a:ext>
            </a:extLst>
          </p:cNvPr>
          <p:cNvSpPr/>
          <p:nvPr/>
        </p:nvSpPr>
        <p:spPr>
          <a:xfrm>
            <a:off x="2335682" y="5237470"/>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Can 57">
            <a:extLst>
              <a:ext uri="{FF2B5EF4-FFF2-40B4-BE49-F238E27FC236}">
                <a16:creationId xmlns:a16="http://schemas.microsoft.com/office/drawing/2014/main" id="{0153F49E-0F9E-4401-92B5-D1B88BF54D82}"/>
              </a:ext>
            </a:extLst>
          </p:cNvPr>
          <p:cNvSpPr/>
          <p:nvPr/>
        </p:nvSpPr>
        <p:spPr>
          <a:xfrm>
            <a:off x="2515045" y="5420501"/>
            <a:ext cx="519634" cy="53082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lowchart: Magnetic Disk 37">
            <a:extLst>
              <a:ext uri="{FF2B5EF4-FFF2-40B4-BE49-F238E27FC236}">
                <a16:creationId xmlns:a16="http://schemas.microsoft.com/office/drawing/2014/main" id="{0A10D6FB-55DA-4054-A3D0-0FF7E9F4A23E}"/>
              </a:ext>
            </a:extLst>
          </p:cNvPr>
          <p:cNvSpPr/>
          <p:nvPr/>
        </p:nvSpPr>
        <p:spPr>
          <a:xfrm>
            <a:off x="2488082" y="5389870"/>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Can 57">
            <a:extLst>
              <a:ext uri="{FF2B5EF4-FFF2-40B4-BE49-F238E27FC236}">
                <a16:creationId xmlns:a16="http://schemas.microsoft.com/office/drawing/2014/main" id="{1EC46E79-5678-4FBC-974C-9CAB5BFE1C9E}"/>
              </a:ext>
            </a:extLst>
          </p:cNvPr>
          <p:cNvSpPr/>
          <p:nvPr/>
        </p:nvSpPr>
        <p:spPr>
          <a:xfrm>
            <a:off x="3725206" y="5117107"/>
            <a:ext cx="519634" cy="53082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Can 57">
            <a:extLst>
              <a:ext uri="{FF2B5EF4-FFF2-40B4-BE49-F238E27FC236}">
                <a16:creationId xmlns:a16="http://schemas.microsoft.com/office/drawing/2014/main" id="{DAEE3C36-88BE-4E13-8826-8F30743C0BEA}"/>
              </a:ext>
            </a:extLst>
          </p:cNvPr>
          <p:cNvSpPr/>
          <p:nvPr/>
        </p:nvSpPr>
        <p:spPr>
          <a:xfrm>
            <a:off x="3877606" y="5269507"/>
            <a:ext cx="519634" cy="53082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Flowchart: Magnetic Disk 41">
            <a:extLst>
              <a:ext uri="{FF2B5EF4-FFF2-40B4-BE49-F238E27FC236}">
                <a16:creationId xmlns:a16="http://schemas.microsoft.com/office/drawing/2014/main" id="{7D9BBCAC-2C41-4867-B142-BD95DF48BF73}"/>
              </a:ext>
            </a:extLst>
          </p:cNvPr>
          <p:cNvSpPr/>
          <p:nvPr/>
        </p:nvSpPr>
        <p:spPr>
          <a:xfrm>
            <a:off x="3850643" y="5238876"/>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30BF6928-5D8E-427F-99F6-ECD5962D8A3E}"/>
              </a:ext>
            </a:extLst>
          </p:cNvPr>
          <p:cNvSpPr txBox="1"/>
          <p:nvPr/>
        </p:nvSpPr>
        <p:spPr>
          <a:xfrm>
            <a:off x="5774553" y="5612232"/>
            <a:ext cx="546313" cy="261610"/>
          </a:xfrm>
          <a:prstGeom prst="rect">
            <a:avLst/>
          </a:prstGeom>
          <a:noFill/>
        </p:spPr>
        <p:txBody>
          <a:bodyPr wrap="square" rtlCol="0">
            <a:spAutoFit/>
          </a:bodyPr>
          <a:lstStyle/>
          <a:p>
            <a:r>
              <a:rPr lang="en-AU" sz="1100" b="1" dirty="0">
                <a:latin typeface="Arial Narrow" panose="020B0606020202030204" pitchFamily="34" charset="0"/>
              </a:rPr>
              <a:t>pH 7</a:t>
            </a:r>
          </a:p>
        </p:txBody>
      </p:sp>
      <p:sp>
        <p:nvSpPr>
          <p:cNvPr id="45" name="TextBox 44">
            <a:extLst>
              <a:ext uri="{FF2B5EF4-FFF2-40B4-BE49-F238E27FC236}">
                <a16:creationId xmlns:a16="http://schemas.microsoft.com/office/drawing/2014/main" id="{AB7F6000-30CC-48E9-A8E7-0478E2D4A497}"/>
              </a:ext>
            </a:extLst>
          </p:cNvPr>
          <p:cNvSpPr txBox="1"/>
          <p:nvPr/>
        </p:nvSpPr>
        <p:spPr>
          <a:xfrm>
            <a:off x="862520" y="5618875"/>
            <a:ext cx="546313" cy="261610"/>
          </a:xfrm>
          <a:prstGeom prst="rect">
            <a:avLst/>
          </a:prstGeom>
          <a:noFill/>
        </p:spPr>
        <p:txBody>
          <a:bodyPr wrap="square" rtlCol="0">
            <a:spAutoFit/>
          </a:bodyPr>
          <a:lstStyle/>
          <a:p>
            <a:r>
              <a:rPr lang="en-AU" sz="1100" b="1" dirty="0">
                <a:latin typeface="Arial Narrow" panose="020B0606020202030204" pitchFamily="34" charset="0"/>
              </a:rPr>
              <a:t>pH </a:t>
            </a:r>
          </a:p>
        </p:txBody>
      </p:sp>
      <p:sp>
        <p:nvSpPr>
          <p:cNvPr id="46" name="TextBox 45">
            <a:extLst>
              <a:ext uri="{FF2B5EF4-FFF2-40B4-BE49-F238E27FC236}">
                <a16:creationId xmlns:a16="http://schemas.microsoft.com/office/drawing/2014/main" id="{8A03DC3C-6A1F-444D-A3F4-7244C325DD68}"/>
              </a:ext>
            </a:extLst>
          </p:cNvPr>
          <p:cNvSpPr txBox="1"/>
          <p:nvPr/>
        </p:nvSpPr>
        <p:spPr>
          <a:xfrm>
            <a:off x="2518704" y="5629720"/>
            <a:ext cx="546313" cy="261610"/>
          </a:xfrm>
          <a:prstGeom prst="rect">
            <a:avLst/>
          </a:prstGeom>
          <a:noFill/>
        </p:spPr>
        <p:txBody>
          <a:bodyPr wrap="square" rtlCol="0">
            <a:spAutoFit/>
          </a:bodyPr>
          <a:lstStyle/>
          <a:p>
            <a:r>
              <a:rPr lang="en-AU" sz="1100" b="1" dirty="0">
                <a:latin typeface="Arial Narrow" panose="020B0606020202030204" pitchFamily="34" charset="0"/>
              </a:rPr>
              <a:t>pH </a:t>
            </a:r>
          </a:p>
        </p:txBody>
      </p:sp>
      <p:sp>
        <p:nvSpPr>
          <p:cNvPr id="8" name="Freeform: Shape 7">
            <a:extLst>
              <a:ext uri="{FF2B5EF4-FFF2-40B4-BE49-F238E27FC236}">
                <a16:creationId xmlns:a16="http://schemas.microsoft.com/office/drawing/2014/main" id="{65FD7AE5-C2EA-4DF5-B82C-6308679C37FD}"/>
              </a:ext>
            </a:extLst>
          </p:cNvPr>
          <p:cNvSpPr/>
          <p:nvPr/>
        </p:nvSpPr>
        <p:spPr>
          <a:xfrm>
            <a:off x="5819885" y="5890839"/>
            <a:ext cx="328238" cy="28988"/>
          </a:xfrm>
          <a:custGeom>
            <a:avLst/>
            <a:gdLst>
              <a:gd name="connsiteX0" fmla="*/ 13913 w 328238"/>
              <a:gd name="connsiteY0" fmla="*/ 23820 h 28988"/>
              <a:gd name="connsiteX1" fmla="*/ 37726 w 328238"/>
              <a:gd name="connsiteY1" fmla="*/ 4770 h 28988"/>
              <a:gd name="connsiteX2" fmla="*/ 52013 w 328238"/>
              <a:gd name="connsiteY2" fmla="*/ 8 h 28988"/>
              <a:gd name="connsiteX3" fmla="*/ 328238 w 328238"/>
              <a:gd name="connsiteY3" fmla="*/ 14295 h 28988"/>
              <a:gd name="connsiteX4" fmla="*/ 271088 w 328238"/>
              <a:gd name="connsiteY4" fmla="*/ 28583 h 28988"/>
              <a:gd name="connsiteX5" fmla="*/ 13913 w 328238"/>
              <a:gd name="connsiteY5" fmla="*/ 23820 h 2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238" h="28988">
                <a:moveTo>
                  <a:pt x="13913" y="23820"/>
                </a:moveTo>
                <a:cubicBezTo>
                  <a:pt x="-24980" y="19851"/>
                  <a:pt x="29106" y="10157"/>
                  <a:pt x="37726" y="4770"/>
                </a:cubicBezTo>
                <a:cubicBezTo>
                  <a:pt x="41983" y="2109"/>
                  <a:pt x="46996" y="-156"/>
                  <a:pt x="52013" y="8"/>
                </a:cubicBezTo>
                <a:cubicBezTo>
                  <a:pt x="144162" y="3029"/>
                  <a:pt x="236163" y="9533"/>
                  <a:pt x="328238" y="14295"/>
                </a:cubicBezTo>
                <a:cubicBezTo>
                  <a:pt x="304806" y="29917"/>
                  <a:pt x="312567" y="27903"/>
                  <a:pt x="271088" y="28583"/>
                </a:cubicBezTo>
                <a:cubicBezTo>
                  <a:pt x="188549" y="29936"/>
                  <a:pt x="52806" y="27789"/>
                  <a:pt x="13913" y="2382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0" name="Freeform: Shape 49">
            <a:extLst>
              <a:ext uri="{FF2B5EF4-FFF2-40B4-BE49-F238E27FC236}">
                <a16:creationId xmlns:a16="http://schemas.microsoft.com/office/drawing/2014/main" id="{13971E0D-8C21-4ACD-B8FA-3D3EC93CFC36}"/>
              </a:ext>
            </a:extLst>
          </p:cNvPr>
          <p:cNvSpPr/>
          <p:nvPr/>
        </p:nvSpPr>
        <p:spPr>
          <a:xfrm>
            <a:off x="965411" y="5897796"/>
            <a:ext cx="328238" cy="28988"/>
          </a:xfrm>
          <a:custGeom>
            <a:avLst/>
            <a:gdLst>
              <a:gd name="connsiteX0" fmla="*/ 13913 w 328238"/>
              <a:gd name="connsiteY0" fmla="*/ 23820 h 28988"/>
              <a:gd name="connsiteX1" fmla="*/ 37726 w 328238"/>
              <a:gd name="connsiteY1" fmla="*/ 4770 h 28988"/>
              <a:gd name="connsiteX2" fmla="*/ 52013 w 328238"/>
              <a:gd name="connsiteY2" fmla="*/ 8 h 28988"/>
              <a:gd name="connsiteX3" fmla="*/ 328238 w 328238"/>
              <a:gd name="connsiteY3" fmla="*/ 14295 h 28988"/>
              <a:gd name="connsiteX4" fmla="*/ 271088 w 328238"/>
              <a:gd name="connsiteY4" fmla="*/ 28583 h 28988"/>
              <a:gd name="connsiteX5" fmla="*/ 13913 w 328238"/>
              <a:gd name="connsiteY5" fmla="*/ 23820 h 2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238" h="28988">
                <a:moveTo>
                  <a:pt x="13913" y="23820"/>
                </a:moveTo>
                <a:cubicBezTo>
                  <a:pt x="-24980" y="19851"/>
                  <a:pt x="29106" y="10157"/>
                  <a:pt x="37726" y="4770"/>
                </a:cubicBezTo>
                <a:cubicBezTo>
                  <a:pt x="41983" y="2109"/>
                  <a:pt x="46996" y="-156"/>
                  <a:pt x="52013" y="8"/>
                </a:cubicBezTo>
                <a:cubicBezTo>
                  <a:pt x="144162" y="3029"/>
                  <a:pt x="236163" y="9533"/>
                  <a:pt x="328238" y="14295"/>
                </a:cubicBezTo>
                <a:cubicBezTo>
                  <a:pt x="304806" y="29917"/>
                  <a:pt x="312567" y="27903"/>
                  <a:pt x="271088" y="28583"/>
                </a:cubicBezTo>
                <a:cubicBezTo>
                  <a:pt x="188549" y="29936"/>
                  <a:pt x="52806" y="27789"/>
                  <a:pt x="13913" y="2382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1" name="Freeform: Shape 50">
            <a:extLst>
              <a:ext uri="{FF2B5EF4-FFF2-40B4-BE49-F238E27FC236}">
                <a16:creationId xmlns:a16="http://schemas.microsoft.com/office/drawing/2014/main" id="{57FC71E9-C5BD-4BDC-B5FE-4B509B3049B1}"/>
              </a:ext>
            </a:extLst>
          </p:cNvPr>
          <p:cNvSpPr/>
          <p:nvPr/>
        </p:nvSpPr>
        <p:spPr>
          <a:xfrm>
            <a:off x="2577821" y="5902298"/>
            <a:ext cx="328238" cy="28988"/>
          </a:xfrm>
          <a:custGeom>
            <a:avLst/>
            <a:gdLst>
              <a:gd name="connsiteX0" fmla="*/ 13913 w 328238"/>
              <a:gd name="connsiteY0" fmla="*/ 23820 h 28988"/>
              <a:gd name="connsiteX1" fmla="*/ 37726 w 328238"/>
              <a:gd name="connsiteY1" fmla="*/ 4770 h 28988"/>
              <a:gd name="connsiteX2" fmla="*/ 52013 w 328238"/>
              <a:gd name="connsiteY2" fmla="*/ 8 h 28988"/>
              <a:gd name="connsiteX3" fmla="*/ 328238 w 328238"/>
              <a:gd name="connsiteY3" fmla="*/ 14295 h 28988"/>
              <a:gd name="connsiteX4" fmla="*/ 271088 w 328238"/>
              <a:gd name="connsiteY4" fmla="*/ 28583 h 28988"/>
              <a:gd name="connsiteX5" fmla="*/ 13913 w 328238"/>
              <a:gd name="connsiteY5" fmla="*/ 23820 h 2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238" h="28988">
                <a:moveTo>
                  <a:pt x="13913" y="23820"/>
                </a:moveTo>
                <a:cubicBezTo>
                  <a:pt x="-24980" y="19851"/>
                  <a:pt x="29106" y="10157"/>
                  <a:pt x="37726" y="4770"/>
                </a:cubicBezTo>
                <a:cubicBezTo>
                  <a:pt x="41983" y="2109"/>
                  <a:pt x="46996" y="-156"/>
                  <a:pt x="52013" y="8"/>
                </a:cubicBezTo>
                <a:cubicBezTo>
                  <a:pt x="144162" y="3029"/>
                  <a:pt x="236163" y="9533"/>
                  <a:pt x="328238" y="14295"/>
                </a:cubicBezTo>
                <a:cubicBezTo>
                  <a:pt x="304806" y="29917"/>
                  <a:pt x="312567" y="27903"/>
                  <a:pt x="271088" y="28583"/>
                </a:cubicBezTo>
                <a:cubicBezTo>
                  <a:pt x="188549" y="29936"/>
                  <a:pt x="52806" y="27789"/>
                  <a:pt x="13913" y="2382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A767F437-3231-4657-8082-07C1B87CC516}"/>
              </a:ext>
            </a:extLst>
          </p:cNvPr>
          <p:cNvSpPr/>
          <p:nvPr/>
        </p:nvSpPr>
        <p:spPr>
          <a:xfrm>
            <a:off x="516084" y="1008951"/>
            <a:ext cx="5843288" cy="49417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TextBox 64">
            <a:extLst>
              <a:ext uri="{FF2B5EF4-FFF2-40B4-BE49-F238E27FC236}">
                <a16:creationId xmlns:a16="http://schemas.microsoft.com/office/drawing/2014/main" id="{7C9DBF6E-4116-4121-8967-1A68CD81AA9A}"/>
              </a:ext>
            </a:extLst>
          </p:cNvPr>
          <p:cNvSpPr txBox="1"/>
          <p:nvPr/>
        </p:nvSpPr>
        <p:spPr>
          <a:xfrm>
            <a:off x="1136606" y="971600"/>
            <a:ext cx="4553527" cy="523220"/>
          </a:xfrm>
          <a:prstGeom prst="rect">
            <a:avLst/>
          </a:prstGeom>
          <a:noFill/>
        </p:spPr>
        <p:txBody>
          <a:bodyPr wrap="square" rtlCol="0">
            <a:spAutoFit/>
          </a:bodyPr>
          <a:lstStyle/>
          <a:p>
            <a:pPr algn="ctr"/>
            <a:r>
              <a:rPr lang="en-AU" sz="1200" b="1" dirty="0">
                <a:solidFill>
                  <a:schemeClr val="bg1"/>
                </a:solidFill>
                <a:latin typeface="Arial Narrow" panose="020B0606020202030204" pitchFamily="34" charset="0"/>
              </a:rPr>
              <a:t>The </a:t>
            </a:r>
            <a:r>
              <a:rPr lang="en-AU" sz="1600" b="1" dirty="0">
                <a:solidFill>
                  <a:schemeClr val="bg1"/>
                </a:solidFill>
                <a:latin typeface="Arial Narrow" panose="020B0606020202030204" pitchFamily="34" charset="0"/>
              </a:rPr>
              <a:t>aim </a:t>
            </a:r>
            <a:r>
              <a:rPr lang="en-AU" sz="1200" b="1" dirty="0">
                <a:solidFill>
                  <a:schemeClr val="bg1"/>
                </a:solidFill>
                <a:latin typeface="Arial Narrow" panose="020B0606020202030204" pitchFamily="34" charset="0"/>
              </a:rPr>
              <a:t>of this experiment is to measure the </a:t>
            </a:r>
            <a:r>
              <a:rPr lang="en-AU" sz="1600" b="1" dirty="0">
                <a:solidFill>
                  <a:schemeClr val="bg1"/>
                </a:solidFill>
                <a:latin typeface="Arial Narrow" panose="020B0606020202030204" pitchFamily="34" charset="0"/>
              </a:rPr>
              <a:t>dissolution rates</a:t>
            </a:r>
            <a:r>
              <a:rPr lang="en-AU" sz="1200" b="1" dirty="0">
                <a:solidFill>
                  <a:schemeClr val="bg1"/>
                </a:solidFill>
                <a:latin typeface="Arial Narrow" panose="020B0606020202030204" pitchFamily="34" charset="0"/>
              </a:rPr>
              <a:t> of </a:t>
            </a:r>
          </a:p>
          <a:p>
            <a:pPr algn="ctr"/>
            <a:r>
              <a:rPr lang="en-AU" sz="1200" b="1" dirty="0">
                <a:solidFill>
                  <a:schemeClr val="bg1"/>
                </a:solidFill>
                <a:latin typeface="Arial Narrow" panose="020B0606020202030204" pitchFamily="34" charset="0"/>
              </a:rPr>
              <a:t>marine carbonate structures in various pH solutions</a:t>
            </a:r>
          </a:p>
        </p:txBody>
      </p:sp>
      <p:sp>
        <p:nvSpPr>
          <p:cNvPr id="70" name="Can 57">
            <a:extLst>
              <a:ext uri="{FF2B5EF4-FFF2-40B4-BE49-F238E27FC236}">
                <a16:creationId xmlns:a16="http://schemas.microsoft.com/office/drawing/2014/main" id="{378DC59C-BDE7-40C6-8B51-9D3A4505CC9C}"/>
              </a:ext>
            </a:extLst>
          </p:cNvPr>
          <p:cNvSpPr/>
          <p:nvPr/>
        </p:nvSpPr>
        <p:spPr>
          <a:xfrm>
            <a:off x="4030006" y="5421907"/>
            <a:ext cx="519634" cy="53082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Flowchart: Magnetic Disk 70">
            <a:extLst>
              <a:ext uri="{FF2B5EF4-FFF2-40B4-BE49-F238E27FC236}">
                <a16:creationId xmlns:a16="http://schemas.microsoft.com/office/drawing/2014/main" id="{6EE8D1B8-5C70-4FC7-AA9A-05DBC3F42662}"/>
              </a:ext>
            </a:extLst>
          </p:cNvPr>
          <p:cNvSpPr/>
          <p:nvPr/>
        </p:nvSpPr>
        <p:spPr>
          <a:xfrm>
            <a:off x="4003043" y="5391276"/>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TextBox 71">
            <a:extLst>
              <a:ext uri="{FF2B5EF4-FFF2-40B4-BE49-F238E27FC236}">
                <a16:creationId xmlns:a16="http://schemas.microsoft.com/office/drawing/2014/main" id="{1E6DD718-ADB8-45B0-A2B4-9A9B54BF3952}"/>
              </a:ext>
            </a:extLst>
          </p:cNvPr>
          <p:cNvSpPr txBox="1"/>
          <p:nvPr/>
        </p:nvSpPr>
        <p:spPr>
          <a:xfrm>
            <a:off x="4030872" y="5631126"/>
            <a:ext cx="546313" cy="261610"/>
          </a:xfrm>
          <a:prstGeom prst="rect">
            <a:avLst/>
          </a:prstGeom>
          <a:noFill/>
        </p:spPr>
        <p:txBody>
          <a:bodyPr wrap="square" rtlCol="0">
            <a:spAutoFit/>
          </a:bodyPr>
          <a:lstStyle/>
          <a:p>
            <a:r>
              <a:rPr lang="en-AU" sz="1100" b="1" dirty="0">
                <a:latin typeface="Arial Narrow" panose="020B0606020202030204" pitchFamily="34" charset="0"/>
              </a:rPr>
              <a:t>pH </a:t>
            </a:r>
          </a:p>
        </p:txBody>
      </p:sp>
      <p:sp>
        <p:nvSpPr>
          <p:cNvPr id="78" name="Flowchart: Magnetic Disk 77">
            <a:extLst>
              <a:ext uri="{FF2B5EF4-FFF2-40B4-BE49-F238E27FC236}">
                <a16:creationId xmlns:a16="http://schemas.microsoft.com/office/drawing/2014/main" id="{F45698F0-ED40-4EF4-AE3A-350079446E9A}"/>
              </a:ext>
            </a:extLst>
          </p:cNvPr>
          <p:cNvSpPr/>
          <p:nvPr/>
        </p:nvSpPr>
        <p:spPr>
          <a:xfrm>
            <a:off x="5527850" y="5219982"/>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Flowchart: Magnetic Disk 78">
            <a:extLst>
              <a:ext uri="{FF2B5EF4-FFF2-40B4-BE49-F238E27FC236}">
                <a16:creationId xmlns:a16="http://schemas.microsoft.com/office/drawing/2014/main" id="{AB915EAB-D11F-43AF-A9D2-13E6901AB2C2}"/>
              </a:ext>
            </a:extLst>
          </p:cNvPr>
          <p:cNvSpPr/>
          <p:nvPr/>
        </p:nvSpPr>
        <p:spPr>
          <a:xfrm>
            <a:off x="5680250" y="5372382"/>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TextBox 68">
            <a:extLst>
              <a:ext uri="{FF2B5EF4-FFF2-40B4-BE49-F238E27FC236}">
                <a16:creationId xmlns:a16="http://schemas.microsoft.com/office/drawing/2014/main" id="{B3FFC42E-B5F9-48F1-B5C8-70A48856909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0" name="Oval 59">
            <a:extLst>
              <a:ext uri="{FF2B5EF4-FFF2-40B4-BE49-F238E27FC236}">
                <a16:creationId xmlns:a16="http://schemas.microsoft.com/office/drawing/2014/main" id="{1CEA2623-A246-431F-B93A-365C15AF864E}"/>
              </a:ext>
            </a:extLst>
          </p:cNvPr>
          <p:cNvSpPr/>
          <p:nvPr/>
        </p:nvSpPr>
        <p:spPr>
          <a:xfrm>
            <a:off x="4105946" y="483006"/>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5" name="TextBox 74">
            <a:extLst>
              <a:ext uri="{FF2B5EF4-FFF2-40B4-BE49-F238E27FC236}">
                <a16:creationId xmlns:a16="http://schemas.microsoft.com/office/drawing/2014/main" id="{C1C4FB6E-3C3F-4449-924C-65AFEDE3FFD9}"/>
              </a:ext>
            </a:extLst>
          </p:cNvPr>
          <p:cNvSpPr txBox="1"/>
          <p:nvPr/>
        </p:nvSpPr>
        <p:spPr>
          <a:xfrm>
            <a:off x="4022729" y="46520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T121</a:t>
            </a:r>
          </a:p>
        </p:txBody>
      </p:sp>
      <p:sp>
        <p:nvSpPr>
          <p:cNvPr id="2" name="Rectangle 1">
            <a:extLst>
              <a:ext uri="{FF2B5EF4-FFF2-40B4-BE49-F238E27FC236}">
                <a16:creationId xmlns:a16="http://schemas.microsoft.com/office/drawing/2014/main" id="{777420A2-90D9-4F0B-A1CF-CC4E8655ED1E}"/>
              </a:ext>
            </a:extLst>
          </p:cNvPr>
          <p:cNvSpPr/>
          <p:nvPr/>
        </p:nvSpPr>
        <p:spPr>
          <a:xfrm>
            <a:off x="1127165" y="5658037"/>
            <a:ext cx="190180" cy="18441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Rectangle 80">
            <a:extLst>
              <a:ext uri="{FF2B5EF4-FFF2-40B4-BE49-F238E27FC236}">
                <a16:creationId xmlns:a16="http://schemas.microsoft.com/office/drawing/2014/main" id="{FC789156-6091-480B-8096-28AD33F2D8EB}"/>
              </a:ext>
            </a:extLst>
          </p:cNvPr>
          <p:cNvSpPr/>
          <p:nvPr/>
        </p:nvSpPr>
        <p:spPr>
          <a:xfrm>
            <a:off x="2780346" y="5667683"/>
            <a:ext cx="190180" cy="18441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Rectangle 81">
            <a:extLst>
              <a:ext uri="{FF2B5EF4-FFF2-40B4-BE49-F238E27FC236}">
                <a16:creationId xmlns:a16="http://schemas.microsoft.com/office/drawing/2014/main" id="{78B48EF4-13DE-4AD5-B74E-614E8CD9216F}"/>
              </a:ext>
            </a:extLst>
          </p:cNvPr>
          <p:cNvSpPr/>
          <p:nvPr/>
        </p:nvSpPr>
        <p:spPr>
          <a:xfrm>
            <a:off x="4308594" y="5667743"/>
            <a:ext cx="190180" cy="18441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TextBox 87">
            <a:extLst>
              <a:ext uri="{FF2B5EF4-FFF2-40B4-BE49-F238E27FC236}">
                <a16:creationId xmlns:a16="http://schemas.microsoft.com/office/drawing/2014/main" id="{18E8E4DB-40D5-485F-91E5-A1EFF712AD11}"/>
              </a:ext>
            </a:extLst>
          </p:cNvPr>
          <p:cNvSpPr txBox="1"/>
          <p:nvPr/>
        </p:nvSpPr>
        <p:spPr>
          <a:xfrm>
            <a:off x="433811" y="1286508"/>
            <a:ext cx="6082024" cy="515526"/>
          </a:xfrm>
          <a:prstGeom prst="rect">
            <a:avLst/>
          </a:prstGeom>
          <a:noFill/>
        </p:spPr>
        <p:txBody>
          <a:bodyPr wrap="square" rtlCol="0">
            <a:spAutoFit/>
          </a:bodyPr>
          <a:lstStyle/>
          <a:p>
            <a:endParaRPr lang="en-AU" sz="1600" b="1" dirty="0">
              <a:latin typeface="Arial Narrow" panose="020B0606020202030204" pitchFamily="34" charset="0"/>
            </a:endParaRPr>
          </a:p>
          <a:p>
            <a:r>
              <a:rPr lang="en-AU" sz="1150" dirty="0">
                <a:latin typeface="Arial Narrow" panose="020B0606020202030204" pitchFamily="34" charset="0"/>
              </a:rPr>
              <a:t>Dissolution means </a:t>
            </a:r>
            <a:r>
              <a:rPr lang="en-AU" sz="1150" i="1" dirty="0">
                <a:latin typeface="Arial Narrow" panose="020B0606020202030204" pitchFamily="34" charset="0"/>
              </a:rPr>
              <a:t>to dissolve</a:t>
            </a:r>
            <a:r>
              <a:rPr lang="en-AU" sz="1150" dirty="0">
                <a:latin typeface="Arial Narrow" panose="020B0606020202030204" pitchFamily="34" charset="0"/>
              </a:rPr>
              <a:t>. Dissolution rates increase as H</a:t>
            </a:r>
            <a:r>
              <a:rPr lang="en-AU" sz="1600" baseline="30000" dirty="0">
                <a:latin typeface="Arial Narrow" panose="020B0606020202030204" pitchFamily="34" charset="0"/>
              </a:rPr>
              <a:t>+</a:t>
            </a:r>
            <a:r>
              <a:rPr lang="en-AU" sz="1150" dirty="0">
                <a:latin typeface="Arial Narrow" panose="020B0606020202030204" pitchFamily="34" charset="0"/>
              </a:rPr>
              <a:t> ion concentrations increase (pH decreases). </a:t>
            </a:r>
          </a:p>
        </p:txBody>
      </p:sp>
      <p:sp>
        <p:nvSpPr>
          <p:cNvPr id="23" name="Rectangle 22">
            <a:extLst>
              <a:ext uri="{FF2B5EF4-FFF2-40B4-BE49-F238E27FC236}">
                <a16:creationId xmlns:a16="http://schemas.microsoft.com/office/drawing/2014/main" id="{6BB01C59-F84F-42B5-A542-88F9B1D36F66}"/>
              </a:ext>
            </a:extLst>
          </p:cNvPr>
          <p:cNvSpPr/>
          <p:nvPr/>
        </p:nvSpPr>
        <p:spPr>
          <a:xfrm>
            <a:off x="674526" y="1867938"/>
            <a:ext cx="5692262" cy="6982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44F92A46-B157-49E8-ADA4-29D4B1DEBFE8}"/>
              </a:ext>
            </a:extLst>
          </p:cNvPr>
          <p:cNvSpPr txBox="1"/>
          <p:nvPr/>
        </p:nvSpPr>
        <p:spPr>
          <a:xfrm>
            <a:off x="5083398" y="4131743"/>
            <a:ext cx="1170857" cy="307777"/>
          </a:xfrm>
          <a:prstGeom prst="rect">
            <a:avLst/>
          </a:prstGeom>
          <a:noFill/>
        </p:spPr>
        <p:txBody>
          <a:bodyPr wrap="square" rtlCol="0">
            <a:spAutoFit/>
          </a:bodyPr>
          <a:lstStyle/>
          <a:p>
            <a:r>
              <a:rPr lang="en-AU" sz="1400" b="1" dirty="0">
                <a:latin typeface="Arial Narrow" panose="020B0606020202030204" pitchFamily="34" charset="0"/>
              </a:rPr>
              <a:t>Control</a:t>
            </a:r>
          </a:p>
        </p:txBody>
      </p:sp>
      <p:sp>
        <p:nvSpPr>
          <p:cNvPr id="102" name="TextBox 101">
            <a:extLst>
              <a:ext uri="{FF2B5EF4-FFF2-40B4-BE49-F238E27FC236}">
                <a16:creationId xmlns:a16="http://schemas.microsoft.com/office/drawing/2014/main" id="{2C85084C-C72D-40A3-B2F9-BDF10B2B1A50}"/>
              </a:ext>
            </a:extLst>
          </p:cNvPr>
          <p:cNvSpPr txBox="1"/>
          <p:nvPr/>
        </p:nvSpPr>
        <p:spPr>
          <a:xfrm>
            <a:off x="404664" y="4132471"/>
            <a:ext cx="1170857" cy="461665"/>
          </a:xfrm>
          <a:prstGeom prst="rect">
            <a:avLst/>
          </a:prstGeom>
          <a:noFill/>
        </p:spPr>
        <p:txBody>
          <a:bodyPr wrap="square" rtlCol="0">
            <a:spAutoFit/>
          </a:bodyPr>
          <a:lstStyle/>
          <a:p>
            <a:r>
              <a:rPr lang="en-AU" sz="1400" b="1" dirty="0">
                <a:latin typeface="Arial Narrow" panose="020B0606020202030204" pitchFamily="34" charset="0"/>
              </a:rPr>
              <a:t>Treatment 1</a:t>
            </a:r>
          </a:p>
          <a:p>
            <a:endParaRPr lang="en-AU" sz="1000" b="1" dirty="0">
              <a:latin typeface="Arial Narrow" panose="020B0606020202030204" pitchFamily="34" charset="0"/>
            </a:endParaRPr>
          </a:p>
        </p:txBody>
      </p:sp>
      <p:sp>
        <p:nvSpPr>
          <p:cNvPr id="103" name="TextBox 102">
            <a:extLst>
              <a:ext uri="{FF2B5EF4-FFF2-40B4-BE49-F238E27FC236}">
                <a16:creationId xmlns:a16="http://schemas.microsoft.com/office/drawing/2014/main" id="{97DC8855-049C-472D-8F5D-1BFCE1DFCC96}"/>
              </a:ext>
            </a:extLst>
          </p:cNvPr>
          <p:cNvSpPr txBox="1"/>
          <p:nvPr/>
        </p:nvSpPr>
        <p:spPr>
          <a:xfrm>
            <a:off x="2037033" y="4133076"/>
            <a:ext cx="1170857" cy="307777"/>
          </a:xfrm>
          <a:prstGeom prst="rect">
            <a:avLst/>
          </a:prstGeom>
          <a:noFill/>
        </p:spPr>
        <p:txBody>
          <a:bodyPr wrap="square" rtlCol="0">
            <a:spAutoFit/>
          </a:bodyPr>
          <a:lstStyle/>
          <a:p>
            <a:r>
              <a:rPr lang="en-AU" sz="1400" b="1" dirty="0">
                <a:latin typeface="Arial Narrow" panose="020B0606020202030204" pitchFamily="34" charset="0"/>
              </a:rPr>
              <a:t>Treatment 2</a:t>
            </a:r>
          </a:p>
        </p:txBody>
      </p:sp>
      <p:sp>
        <p:nvSpPr>
          <p:cNvPr id="104" name="TextBox 103">
            <a:extLst>
              <a:ext uri="{FF2B5EF4-FFF2-40B4-BE49-F238E27FC236}">
                <a16:creationId xmlns:a16="http://schemas.microsoft.com/office/drawing/2014/main" id="{C771D40B-81E5-4A86-B06D-3F93F99DAFDA}"/>
              </a:ext>
            </a:extLst>
          </p:cNvPr>
          <p:cNvSpPr txBox="1"/>
          <p:nvPr/>
        </p:nvSpPr>
        <p:spPr>
          <a:xfrm>
            <a:off x="3558910" y="4135458"/>
            <a:ext cx="1170857" cy="523220"/>
          </a:xfrm>
          <a:prstGeom prst="rect">
            <a:avLst/>
          </a:prstGeom>
          <a:noFill/>
        </p:spPr>
        <p:txBody>
          <a:bodyPr wrap="square" rtlCol="0">
            <a:spAutoFit/>
          </a:bodyPr>
          <a:lstStyle/>
          <a:p>
            <a:r>
              <a:rPr lang="en-AU" sz="1400" b="1" dirty="0">
                <a:latin typeface="Arial Narrow" panose="020B0606020202030204" pitchFamily="34" charset="0"/>
              </a:rPr>
              <a:t>Treatment 3</a:t>
            </a:r>
          </a:p>
          <a:p>
            <a:endParaRPr lang="en-AU" sz="1400" b="1" dirty="0">
              <a:latin typeface="Arial Narrow" panose="020B0606020202030204" pitchFamily="34" charset="0"/>
            </a:endParaRPr>
          </a:p>
        </p:txBody>
      </p:sp>
      <p:sp>
        <p:nvSpPr>
          <p:cNvPr id="120" name="Freeform: Shape 119">
            <a:extLst>
              <a:ext uri="{FF2B5EF4-FFF2-40B4-BE49-F238E27FC236}">
                <a16:creationId xmlns:a16="http://schemas.microsoft.com/office/drawing/2014/main" id="{C785F4C1-26D0-4B07-97C4-CE5DB4A44A49}"/>
              </a:ext>
            </a:extLst>
          </p:cNvPr>
          <p:cNvSpPr/>
          <p:nvPr/>
        </p:nvSpPr>
        <p:spPr>
          <a:xfrm>
            <a:off x="4117880" y="5902156"/>
            <a:ext cx="328238" cy="28988"/>
          </a:xfrm>
          <a:custGeom>
            <a:avLst/>
            <a:gdLst>
              <a:gd name="connsiteX0" fmla="*/ 13913 w 328238"/>
              <a:gd name="connsiteY0" fmla="*/ 23820 h 28988"/>
              <a:gd name="connsiteX1" fmla="*/ 37726 w 328238"/>
              <a:gd name="connsiteY1" fmla="*/ 4770 h 28988"/>
              <a:gd name="connsiteX2" fmla="*/ 52013 w 328238"/>
              <a:gd name="connsiteY2" fmla="*/ 8 h 28988"/>
              <a:gd name="connsiteX3" fmla="*/ 328238 w 328238"/>
              <a:gd name="connsiteY3" fmla="*/ 14295 h 28988"/>
              <a:gd name="connsiteX4" fmla="*/ 271088 w 328238"/>
              <a:gd name="connsiteY4" fmla="*/ 28583 h 28988"/>
              <a:gd name="connsiteX5" fmla="*/ 13913 w 328238"/>
              <a:gd name="connsiteY5" fmla="*/ 23820 h 2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238" h="28988">
                <a:moveTo>
                  <a:pt x="13913" y="23820"/>
                </a:moveTo>
                <a:cubicBezTo>
                  <a:pt x="-24980" y="19851"/>
                  <a:pt x="29106" y="10157"/>
                  <a:pt x="37726" y="4770"/>
                </a:cubicBezTo>
                <a:cubicBezTo>
                  <a:pt x="41983" y="2109"/>
                  <a:pt x="46996" y="-156"/>
                  <a:pt x="52013" y="8"/>
                </a:cubicBezTo>
                <a:cubicBezTo>
                  <a:pt x="144162" y="3029"/>
                  <a:pt x="236163" y="9533"/>
                  <a:pt x="328238" y="14295"/>
                </a:cubicBezTo>
                <a:cubicBezTo>
                  <a:pt x="304806" y="29917"/>
                  <a:pt x="312567" y="27903"/>
                  <a:pt x="271088" y="28583"/>
                </a:cubicBezTo>
                <a:cubicBezTo>
                  <a:pt x="188549" y="29936"/>
                  <a:pt x="52806" y="27789"/>
                  <a:pt x="13913" y="2382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1" name="TextBox 120">
            <a:extLst>
              <a:ext uri="{FF2B5EF4-FFF2-40B4-BE49-F238E27FC236}">
                <a16:creationId xmlns:a16="http://schemas.microsoft.com/office/drawing/2014/main" id="{A7F80675-2D6F-49E5-B0AD-791133E41658}"/>
              </a:ext>
            </a:extLst>
          </p:cNvPr>
          <p:cNvSpPr txBox="1"/>
          <p:nvPr/>
        </p:nvSpPr>
        <p:spPr>
          <a:xfrm>
            <a:off x="3821591" y="4431059"/>
            <a:ext cx="1166591" cy="492443"/>
          </a:xfrm>
          <a:prstGeom prst="rect">
            <a:avLst/>
          </a:prstGeom>
          <a:noFill/>
        </p:spPr>
        <p:txBody>
          <a:bodyPr wrap="square" rtlCol="0">
            <a:spAutoFit/>
          </a:bodyPr>
          <a:lstStyle/>
          <a:p>
            <a:r>
              <a:rPr lang="en-AU" sz="1000" dirty="0">
                <a:latin typeface="Arial Narrow" panose="020B0606020202030204" pitchFamily="34" charset="0"/>
              </a:rPr>
              <a:t>     % HCl</a:t>
            </a:r>
          </a:p>
          <a:p>
            <a:r>
              <a:rPr lang="en-AU" sz="600" dirty="0">
                <a:latin typeface="Arial Narrow" panose="020B0606020202030204" pitchFamily="34" charset="0"/>
              </a:rPr>
              <a:t>         </a:t>
            </a:r>
          </a:p>
          <a:p>
            <a:r>
              <a:rPr lang="en-AU" sz="1000" dirty="0">
                <a:latin typeface="Arial Narrow" panose="020B0606020202030204" pitchFamily="34" charset="0"/>
              </a:rPr>
              <a:t>     % distilled water</a:t>
            </a:r>
          </a:p>
        </p:txBody>
      </p:sp>
      <p:sp>
        <p:nvSpPr>
          <p:cNvPr id="122" name="Rectangle 121">
            <a:extLst>
              <a:ext uri="{FF2B5EF4-FFF2-40B4-BE49-F238E27FC236}">
                <a16:creationId xmlns:a16="http://schemas.microsoft.com/office/drawing/2014/main" id="{12308ABC-D624-4D14-833B-785FE1DED387}"/>
              </a:ext>
            </a:extLst>
          </p:cNvPr>
          <p:cNvSpPr/>
          <p:nvPr/>
        </p:nvSpPr>
        <p:spPr>
          <a:xfrm>
            <a:off x="3654838" y="4715539"/>
            <a:ext cx="347475" cy="17309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Rectangle 122">
            <a:extLst>
              <a:ext uri="{FF2B5EF4-FFF2-40B4-BE49-F238E27FC236}">
                <a16:creationId xmlns:a16="http://schemas.microsoft.com/office/drawing/2014/main" id="{6AAC678F-D0F3-4721-A964-A1C4CFADBEEE}"/>
              </a:ext>
            </a:extLst>
          </p:cNvPr>
          <p:cNvSpPr/>
          <p:nvPr/>
        </p:nvSpPr>
        <p:spPr>
          <a:xfrm>
            <a:off x="3654838" y="4469546"/>
            <a:ext cx="347475" cy="18743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TextBox 125">
            <a:extLst>
              <a:ext uri="{FF2B5EF4-FFF2-40B4-BE49-F238E27FC236}">
                <a16:creationId xmlns:a16="http://schemas.microsoft.com/office/drawing/2014/main" id="{8C750577-887A-4C26-9F6A-58C9CFF05B0C}"/>
              </a:ext>
            </a:extLst>
          </p:cNvPr>
          <p:cNvSpPr txBox="1"/>
          <p:nvPr/>
        </p:nvSpPr>
        <p:spPr>
          <a:xfrm>
            <a:off x="563634" y="5925344"/>
            <a:ext cx="546313" cy="230832"/>
          </a:xfrm>
          <a:prstGeom prst="rect">
            <a:avLst/>
          </a:prstGeom>
          <a:noFill/>
        </p:spPr>
        <p:txBody>
          <a:bodyPr wrap="square" rtlCol="0">
            <a:spAutoFit/>
          </a:bodyPr>
          <a:lstStyle/>
          <a:p>
            <a:r>
              <a:rPr lang="en-AU" sz="900" b="1" dirty="0">
                <a:latin typeface="Arial Narrow" panose="020B0606020202030204" pitchFamily="34" charset="0"/>
              </a:rPr>
              <a:t>CaCO</a:t>
            </a:r>
            <a:r>
              <a:rPr lang="en-AU" sz="600" b="1" dirty="0">
                <a:latin typeface="Arial Narrow" panose="020B0606020202030204" pitchFamily="34" charset="0"/>
              </a:rPr>
              <a:t>3</a:t>
            </a:r>
            <a:endParaRPr lang="en-AU" sz="900" b="1" dirty="0">
              <a:latin typeface="Arial Narrow" panose="020B0606020202030204" pitchFamily="34" charset="0"/>
            </a:endParaRPr>
          </a:p>
        </p:txBody>
      </p:sp>
      <p:cxnSp>
        <p:nvCxnSpPr>
          <p:cNvPr id="127" name="Straight Arrow Connector 126">
            <a:extLst>
              <a:ext uri="{FF2B5EF4-FFF2-40B4-BE49-F238E27FC236}">
                <a16:creationId xmlns:a16="http://schemas.microsoft.com/office/drawing/2014/main" id="{DF0BD086-B3E1-4A57-949D-24E37986C6EB}"/>
              </a:ext>
            </a:extLst>
          </p:cNvPr>
          <p:cNvCxnSpPr>
            <a:cxnSpLocks/>
          </p:cNvCxnSpPr>
          <p:nvPr/>
        </p:nvCxnSpPr>
        <p:spPr>
          <a:xfrm flipV="1">
            <a:off x="960074" y="6004374"/>
            <a:ext cx="107417" cy="727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40A9B7CE-217B-4ECB-AA22-D58F31F89813}"/>
              </a:ext>
            </a:extLst>
          </p:cNvPr>
          <p:cNvSpPr txBox="1"/>
          <p:nvPr/>
        </p:nvSpPr>
        <p:spPr>
          <a:xfrm>
            <a:off x="2308232" y="4429965"/>
            <a:ext cx="1166591" cy="492443"/>
          </a:xfrm>
          <a:prstGeom prst="rect">
            <a:avLst/>
          </a:prstGeom>
          <a:noFill/>
        </p:spPr>
        <p:txBody>
          <a:bodyPr wrap="square" rtlCol="0">
            <a:spAutoFit/>
          </a:bodyPr>
          <a:lstStyle/>
          <a:p>
            <a:r>
              <a:rPr lang="en-AU" sz="1000" dirty="0">
                <a:latin typeface="Arial Narrow" panose="020B0606020202030204" pitchFamily="34" charset="0"/>
              </a:rPr>
              <a:t>     % HCl</a:t>
            </a:r>
          </a:p>
          <a:p>
            <a:r>
              <a:rPr lang="en-AU" sz="600" dirty="0">
                <a:latin typeface="Arial Narrow" panose="020B0606020202030204" pitchFamily="34" charset="0"/>
              </a:rPr>
              <a:t>         </a:t>
            </a:r>
          </a:p>
          <a:p>
            <a:r>
              <a:rPr lang="en-AU" sz="1000" dirty="0">
                <a:latin typeface="Arial Narrow" panose="020B0606020202030204" pitchFamily="34" charset="0"/>
              </a:rPr>
              <a:t>     % distilled water</a:t>
            </a:r>
          </a:p>
        </p:txBody>
      </p:sp>
      <p:sp>
        <p:nvSpPr>
          <p:cNvPr id="129" name="Rectangle 128">
            <a:extLst>
              <a:ext uri="{FF2B5EF4-FFF2-40B4-BE49-F238E27FC236}">
                <a16:creationId xmlns:a16="http://schemas.microsoft.com/office/drawing/2014/main" id="{07A66C4D-678F-4619-A52E-5C7B052A6E34}"/>
              </a:ext>
            </a:extLst>
          </p:cNvPr>
          <p:cNvSpPr/>
          <p:nvPr/>
        </p:nvSpPr>
        <p:spPr>
          <a:xfrm>
            <a:off x="2141479" y="4714445"/>
            <a:ext cx="347475" cy="17309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Rectangle 129">
            <a:extLst>
              <a:ext uri="{FF2B5EF4-FFF2-40B4-BE49-F238E27FC236}">
                <a16:creationId xmlns:a16="http://schemas.microsoft.com/office/drawing/2014/main" id="{E17FDCA5-235F-4A30-A271-A7B02C5E738D}"/>
              </a:ext>
            </a:extLst>
          </p:cNvPr>
          <p:cNvSpPr/>
          <p:nvPr/>
        </p:nvSpPr>
        <p:spPr>
          <a:xfrm>
            <a:off x="2141479" y="4468452"/>
            <a:ext cx="347475" cy="18743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TextBox 132">
            <a:extLst>
              <a:ext uri="{FF2B5EF4-FFF2-40B4-BE49-F238E27FC236}">
                <a16:creationId xmlns:a16="http://schemas.microsoft.com/office/drawing/2014/main" id="{09F14013-21BB-475E-8FFE-52F1E218B253}"/>
              </a:ext>
            </a:extLst>
          </p:cNvPr>
          <p:cNvSpPr txBox="1"/>
          <p:nvPr/>
        </p:nvSpPr>
        <p:spPr>
          <a:xfrm>
            <a:off x="674525" y="4439597"/>
            <a:ext cx="1166591" cy="492443"/>
          </a:xfrm>
          <a:prstGeom prst="rect">
            <a:avLst/>
          </a:prstGeom>
          <a:noFill/>
        </p:spPr>
        <p:txBody>
          <a:bodyPr wrap="square" rtlCol="0">
            <a:spAutoFit/>
          </a:bodyPr>
          <a:lstStyle/>
          <a:p>
            <a:r>
              <a:rPr lang="en-AU" sz="1000" dirty="0">
                <a:latin typeface="Arial Narrow" panose="020B0606020202030204" pitchFamily="34" charset="0"/>
              </a:rPr>
              <a:t>     % HCl</a:t>
            </a:r>
          </a:p>
          <a:p>
            <a:r>
              <a:rPr lang="en-AU" sz="600" dirty="0">
                <a:latin typeface="Arial Narrow" panose="020B0606020202030204" pitchFamily="34" charset="0"/>
              </a:rPr>
              <a:t>         </a:t>
            </a:r>
          </a:p>
          <a:p>
            <a:r>
              <a:rPr lang="en-AU" sz="1000" dirty="0">
                <a:latin typeface="Arial Narrow" panose="020B0606020202030204" pitchFamily="34" charset="0"/>
              </a:rPr>
              <a:t>     % distilled water</a:t>
            </a:r>
          </a:p>
        </p:txBody>
      </p:sp>
      <p:sp>
        <p:nvSpPr>
          <p:cNvPr id="134" name="Rectangle 133">
            <a:extLst>
              <a:ext uri="{FF2B5EF4-FFF2-40B4-BE49-F238E27FC236}">
                <a16:creationId xmlns:a16="http://schemas.microsoft.com/office/drawing/2014/main" id="{16AEC962-41AD-4676-A571-6F8250097666}"/>
              </a:ext>
            </a:extLst>
          </p:cNvPr>
          <p:cNvSpPr/>
          <p:nvPr/>
        </p:nvSpPr>
        <p:spPr>
          <a:xfrm>
            <a:off x="507772" y="4724077"/>
            <a:ext cx="347475" cy="17309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Rectangle 134">
            <a:extLst>
              <a:ext uri="{FF2B5EF4-FFF2-40B4-BE49-F238E27FC236}">
                <a16:creationId xmlns:a16="http://schemas.microsoft.com/office/drawing/2014/main" id="{7DCDB88A-6608-49B9-AE99-D947174E40E5}"/>
              </a:ext>
            </a:extLst>
          </p:cNvPr>
          <p:cNvSpPr/>
          <p:nvPr/>
        </p:nvSpPr>
        <p:spPr>
          <a:xfrm>
            <a:off x="507772" y="4478084"/>
            <a:ext cx="347475" cy="18743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TextBox 139">
            <a:extLst>
              <a:ext uri="{FF2B5EF4-FFF2-40B4-BE49-F238E27FC236}">
                <a16:creationId xmlns:a16="http://schemas.microsoft.com/office/drawing/2014/main" id="{7E9A3EA9-4DF4-488C-8346-83552661F527}"/>
              </a:ext>
            </a:extLst>
          </p:cNvPr>
          <p:cNvSpPr txBox="1"/>
          <p:nvPr/>
        </p:nvSpPr>
        <p:spPr>
          <a:xfrm>
            <a:off x="5348993" y="4434511"/>
            <a:ext cx="1166591" cy="492443"/>
          </a:xfrm>
          <a:prstGeom prst="rect">
            <a:avLst/>
          </a:prstGeom>
          <a:noFill/>
        </p:spPr>
        <p:txBody>
          <a:bodyPr wrap="square" rtlCol="0">
            <a:spAutoFit/>
          </a:bodyPr>
          <a:lstStyle/>
          <a:p>
            <a:r>
              <a:rPr lang="en-AU" sz="1000" dirty="0">
                <a:latin typeface="Arial Narrow" panose="020B0606020202030204" pitchFamily="34" charset="0"/>
              </a:rPr>
              <a:t>     % HCl</a:t>
            </a:r>
          </a:p>
          <a:p>
            <a:r>
              <a:rPr lang="en-AU" sz="600" dirty="0">
                <a:latin typeface="Arial Narrow" panose="020B0606020202030204" pitchFamily="34" charset="0"/>
              </a:rPr>
              <a:t>         </a:t>
            </a:r>
          </a:p>
          <a:p>
            <a:r>
              <a:rPr lang="en-AU" sz="1000" dirty="0">
                <a:latin typeface="Arial Narrow" panose="020B0606020202030204" pitchFamily="34" charset="0"/>
              </a:rPr>
              <a:t>     % distilled water</a:t>
            </a:r>
          </a:p>
        </p:txBody>
      </p:sp>
      <p:sp>
        <p:nvSpPr>
          <p:cNvPr id="141" name="Rectangle 140">
            <a:extLst>
              <a:ext uri="{FF2B5EF4-FFF2-40B4-BE49-F238E27FC236}">
                <a16:creationId xmlns:a16="http://schemas.microsoft.com/office/drawing/2014/main" id="{93B7F2E7-F1A1-4C6D-8141-196BF67D0F13}"/>
              </a:ext>
            </a:extLst>
          </p:cNvPr>
          <p:cNvSpPr/>
          <p:nvPr/>
        </p:nvSpPr>
        <p:spPr>
          <a:xfrm>
            <a:off x="5182240" y="4718991"/>
            <a:ext cx="347475" cy="17309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2" name="Rectangle 141">
            <a:extLst>
              <a:ext uri="{FF2B5EF4-FFF2-40B4-BE49-F238E27FC236}">
                <a16:creationId xmlns:a16="http://schemas.microsoft.com/office/drawing/2014/main" id="{08D6D728-3BD2-412B-9FE9-011830AF5CA1}"/>
              </a:ext>
            </a:extLst>
          </p:cNvPr>
          <p:cNvSpPr/>
          <p:nvPr/>
        </p:nvSpPr>
        <p:spPr>
          <a:xfrm>
            <a:off x="5182240" y="4472998"/>
            <a:ext cx="347475" cy="18743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TextBox 142">
            <a:extLst>
              <a:ext uri="{FF2B5EF4-FFF2-40B4-BE49-F238E27FC236}">
                <a16:creationId xmlns:a16="http://schemas.microsoft.com/office/drawing/2014/main" id="{D11F5EA2-22CB-4131-9D5E-03B3F55A57BF}"/>
              </a:ext>
            </a:extLst>
          </p:cNvPr>
          <p:cNvSpPr txBox="1"/>
          <p:nvPr/>
        </p:nvSpPr>
        <p:spPr>
          <a:xfrm>
            <a:off x="5248792" y="4448979"/>
            <a:ext cx="1170856" cy="230832"/>
          </a:xfrm>
          <a:prstGeom prst="rect">
            <a:avLst/>
          </a:prstGeom>
          <a:noFill/>
        </p:spPr>
        <p:txBody>
          <a:bodyPr wrap="square" rtlCol="0">
            <a:spAutoFit/>
          </a:bodyPr>
          <a:lstStyle/>
          <a:p>
            <a:r>
              <a:rPr lang="en-AU" sz="900" b="1" dirty="0">
                <a:latin typeface="Arial Narrow" panose="020B0606020202030204" pitchFamily="34" charset="0"/>
              </a:rPr>
              <a:t>0</a:t>
            </a:r>
          </a:p>
        </p:txBody>
      </p:sp>
      <p:sp>
        <p:nvSpPr>
          <p:cNvPr id="144" name="TextBox 143">
            <a:extLst>
              <a:ext uri="{FF2B5EF4-FFF2-40B4-BE49-F238E27FC236}">
                <a16:creationId xmlns:a16="http://schemas.microsoft.com/office/drawing/2014/main" id="{9C7856B5-1CFE-4D89-AF7B-53DA42C984DE}"/>
              </a:ext>
            </a:extLst>
          </p:cNvPr>
          <p:cNvSpPr txBox="1"/>
          <p:nvPr/>
        </p:nvSpPr>
        <p:spPr>
          <a:xfrm>
            <a:off x="5177556" y="4689271"/>
            <a:ext cx="674681" cy="233137"/>
          </a:xfrm>
          <a:prstGeom prst="rect">
            <a:avLst/>
          </a:prstGeom>
          <a:noFill/>
        </p:spPr>
        <p:txBody>
          <a:bodyPr wrap="square" rtlCol="0">
            <a:spAutoFit/>
          </a:bodyPr>
          <a:lstStyle/>
          <a:p>
            <a:r>
              <a:rPr lang="en-AU" sz="900" b="1" dirty="0">
                <a:latin typeface="Arial Narrow" panose="020B0606020202030204" pitchFamily="34" charset="0"/>
              </a:rPr>
              <a:t>100</a:t>
            </a:r>
          </a:p>
        </p:txBody>
      </p:sp>
      <p:sp>
        <p:nvSpPr>
          <p:cNvPr id="145" name="Rectangle 144">
            <a:extLst>
              <a:ext uri="{FF2B5EF4-FFF2-40B4-BE49-F238E27FC236}">
                <a16:creationId xmlns:a16="http://schemas.microsoft.com/office/drawing/2014/main" id="{5BD455A0-C1CA-4E26-8E4F-7270C652B2A7}"/>
              </a:ext>
            </a:extLst>
          </p:cNvPr>
          <p:cNvSpPr/>
          <p:nvPr/>
        </p:nvSpPr>
        <p:spPr>
          <a:xfrm>
            <a:off x="523497" y="6181623"/>
            <a:ext cx="5864106" cy="2566841"/>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146" name="Rectangle 145">
            <a:extLst>
              <a:ext uri="{FF2B5EF4-FFF2-40B4-BE49-F238E27FC236}">
                <a16:creationId xmlns:a16="http://schemas.microsoft.com/office/drawing/2014/main" id="{42A996E4-7A4C-4CAF-AF23-2FD01C278FF1}"/>
              </a:ext>
            </a:extLst>
          </p:cNvPr>
          <p:cNvSpPr/>
          <p:nvPr/>
        </p:nvSpPr>
        <p:spPr>
          <a:xfrm>
            <a:off x="550234" y="6164135"/>
            <a:ext cx="5935696" cy="284693"/>
          </a:xfrm>
          <a:prstGeom prst="rect">
            <a:avLst/>
          </a:prstGeom>
        </p:spPr>
        <p:txBody>
          <a:bodyPr wrap="square">
            <a:spAutoFit/>
          </a:bodyPr>
          <a:lstStyle/>
          <a:p>
            <a:r>
              <a:rPr lang="en-AU" sz="1250" b="1" dirty="0">
                <a:solidFill>
                  <a:schemeClr val="bg1"/>
                </a:solidFill>
                <a:latin typeface="Arial Narrow" panose="020B0606020202030204" pitchFamily="34" charset="0"/>
              </a:rPr>
              <a:t>Activity: Record and Discuss your Results below. Discuss how to improve the experiment. </a:t>
            </a:r>
            <a:endParaRPr lang="en-AU" sz="1250" dirty="0">
              <a:solidFill>
                <a:schemeClr val="bg1"/>
              </a:solidFill>
              <a:latin typeface="Arial Narrow" panose="020B0606020202030204" pitchFamily="34" charset="0"/>
            </a:endParaRPr>
          </a:p>
        </p:txBody>
      </p:sp>
      <p:sp>
        <p:nvSpPr>
          <p:cNvPr id="149" name="TextBox 148">
            <a:extLst>
              <a:ext uri="{FF2B5EF4-FFF2-40B4-BE49-F238E27FC236}">
                <a16:creationId xmlns:a16="http://schemas.microsoft.com/office/drawing/2014/main" id="{03E564DC-8B7E-43BE-A3ED-E04D8EA1A7AD}"/>
              </a:ext>
            </a:extLst>
          </p:cNvPr>
          <p:cNvSpPr txBox="1"/>
          <p:nvPr/>
        </p:nvSpPr>
        <p:spPr>
          <a:xfrm>
            <a:off x="2074806" y="6910366"/>
            <a:ext cx="480819" cy="230832"/>
          </a:xfrm>
          <a:prstGeom prst="rect">
            <a:avLst/>
          </a:prstGeom>
          <a:noFill/>
        </p:spPr>
        <p:txBody>
          <a:bodyPr wrap="square" rtlCol="0">
            <a:spAutoFit/>
          </a:bodyPr>
          <a:lstStyle/>
          <a:p>
            <a:r>
              <a:rPr lang="en-AU" sz="900" dirty="0">
                <a:latin typeface="Arial Narrow" panose="020B0606020202030204" pitchFamily="34" charset="0"/>
              </a:rPr>
              <a:t> </a:t>
            </a:r>
          </a:p>
        </p:txBody>
      </p:sp>
      <p:graphicFrame>
        <p:nvGraphicFramePr>
          <p:cNvPr id="1025" name="Table 1026">
            <a:extLst>
              <a:ext uri="{FF2B5EF4-FFF2-40B4-BE49-F238E27FC236}">
                <a16:creationId xmlns:a16="http://schemas.microsoft.com/office/drawing/2014/main" id="{0A6DD286-B1F0-4139-8C40-7CF0F1B7A390}"/>
              </a:ext>
            </a:extLst>
          </p:cNvPr>
          <p:cNvGraphicFramePr>
            <a:graphicFrameLocks noGrp="1"/>
          </p:cNvGraphicFramePr>
          <p:nvPr>
            <p:extLst>
              <p:ext uri="{D42A27DB-BD31-4B8C-83A1-F6EECF244321}">
                <p14:modId xmlns:p14="http://schemas.microsoft.com/office/powerpoint/2010/main" val="3589519884"/>
              </p:ext>
            </p:extLst>
          </p:nvPr>
        </p:nvGraphicFramePr>
        <p:xfrm>
          <a:off x="620691" y="6474804"/>
          <a:ext cx="5700175" cy="2213664"/>
        </p:xfrm>
        <a:graphic>
          <a:graphicData uri="http://schemas.openxmlformats.org/drawingml/2006/table">
            <a:tbl>
              <a:tblPr firstRow="1" bandRow="1">
                <a:tableStyleId>{5C22544A-7EE6-4342-B048-85BDC9FD1C3A}</a:tableStyleId>
              </a:tblPr>
              <a:tblGrid>
                <a:gridCol w="438475">
                  <a:extLst>
                    <a:ext uri="{9D8B030D-6E8A-4147-A177-3AD203B41FA5}">
                      <a16:colId xmlns:a16="http://schemas.microsoft.com/office/drawing/2014/main" val="2651074614"/>
                    </a:ext>
                  </a:extLst>
                </a:gridCol>
                <a:gridCol w="438475">
                  <a:extLst>
                    <a:ext uri="{9D8B030D-6E8A-4147-A177-3AD203B41FA5}">
                      <a16:colId xmlns:a16="http://schemas.microsoft.com/office/drawing/2014/main" val="3552654070"/>
                    </a:ext>
                  </a:extLst>
                </a:gridCol>
                <a:gridCol w="438475">
                  <a:extLst>
                    <a:ext uri="{9D8B030D-6E8A-4147-A177-3AD203B41FA5}">
                      <a16:colId xmlns:a16="http://schemas.microsoft.com/office/drawing/2014/main" val="627866988"/>
                    </a:ext>
                  </a:extLst>
                </a:gridCol>
                <a:gridCol w="438475">
                  <a:extLst>
                    <a:ext uri="{9D8B030D-6E8A-4147-A177-3AD203B41FA5}">
                      <a16:colId xmlns:a16="http://schemas.microsoft.com/office/drawing/2014/main" val="981981983"/>
                    </a:ext>
                  </a:extLst>
                </a:gridCol>
                <a:gridCol w="438475">
                  <a:extLst>
                    <a:ext uri="{9D8B030D-6E8A-4147-A177-3AD203B41FA5}">
                      <a16:colId xmlns:a16="http://schemas.microsoft.com/office/drawing/2014/main" val="1331012256"/>
                    </a:ext>
                  </a:extLst>
                </a:gridCol>
                <a:gridCol w="438475">
                  <a:extLst>
                    <a:ext uri="{9D8B030D-6E8A-4147-A177-3AD203B41FA5}">
                      <a16:colId xmlns:a16="http://schemas.microsoft.com/office/drawing/2014/main" val="1368946229"/>
                    </a:ext>
                  </a:extLst>
                </a:gridCol>
                <a:gridCol w="438475">
                  <a:extLst>
                    <a:ext uri="{9D8B030D-6E8A-4147-A177-3AD203B41FA5}">
                      <a16:colId xmlns:a16="http://schemas.microsoft.com/office/drawing/2014/main" val="1124744238"/>
                    </a:ext>
                  </a:extLst>
                </a:gridCol>
                <a:gridCol w="438475">
                  <a:extLst>
                    <a:ext uri="{9D8B030D-6E8A-4147-A177-3AD203B41FA5}">
                      <a16:colId xmlns:a16="http://schemas.microsoft.com/office/drawing/2014/main" val="598621773"/>
                    </a:ext>
                  </a:extLst>
                </a:gridCol>
                <a:gridCol w="438475">
                  <a:extLst>
                    <a:ext uri="{9D8B030D-6E8A-4147-A177-3AD203B41FA5}">
                      <a16:colId xmlns:a16="http://schemas.microsoft.com/office/drawing/2014/main" val="2892937479"/>
                    </a:ext>
                  </a:extLst>
                </a:gridCol>
                <a:gridCol w="438475">
                  <a:extLst>
                    <a:ext uri="{9D8B030D-6E8A-4147-A177-3AD203B41FA5}">
                      <a16:colId xmlns:a16="http://schemas.microsoft.com/office/drawing/2014/main" val="266847923"/>
                    </a:ext>
                  </a:extLst>
                </a:gridCol>
                <a:gridCol w="438475">
                  <a:extLst>
                    <a:ext uri="{9D8B030D-6E8A-4147-A177-3AD203B41FA5}">
                      <a16:colId xmlns:a16="http://schemas.microsoft.com/office/drawing/2014/main" val="3221104575"/>
                    </a:ext>
                  </a:extLst>
                </a:gridCol>
                <a:gridCol w="438475">
                  <a:extLst>
                    <a:ext uri="{9D8B030D-6E8A-4147-A177-3AD203B41FA5}">
                      <a16:colId xmlns:a16="http://schemas.microsoft.com/office/drawing/2014/main" val="2397612376"/>
                    </a:ext>
                  </a:extLst>
                </a:gridCol>
                <a:gridCol w="438475">
                  <a:extLst>
                    <a:ext uri="{9D8B030D-6E8A-4147-A177-3AD203B41FA5}">
                      <a16:colId xmlns:a16="http://schemas.microsoft.com/office/drawing/2014/main" val="3133927367"/>
                    </a:ext>
                  </a:extLst>
                </a:gridCol>
              </a:tblGrid>
              <a:tr h="379224">
                <a:tc rowSpan="2">
                  <a:txBody>
                    <a:bodyPr/>
                    <a:lstStyle/>
                    <a:p>
                      <a:pPr algn="ctr"/>
                      <a:endParaRPr lang="en-AU" sz="12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r>
                        <a:rPr lang="en-AU" sz="1200" b="1" dirty="0">
                          <a:solidFill>
                            <a:schemeClr val="tx1"/>
                          </a:solidFill>
                          <a:latin typeface="Arial Narrow" panose="020B0606020202030204" pitchFamily="34" charset="0"/>
                        </a:rPr>
                        <a:t>Treatment 1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AU" sz="8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AU" sz="1200" b="1" dirty="0">
                          <a:solidFill>
                            <a:schemeClr val="tx1"/>
                          </a:solidFill>
                          <a:latin typeface="Arial Narrow" panose="020B0606020202030204" pitchFamily="34" charset="0"/>
                        </a:rPr>
                        <a:t>Treatment 2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AU" sz="1200" b="1" dirty="0">
                          <a:solidFill>
                            <a:schemeClr val="tx1"/>
                          </a:solidFill>
                          <a:latin typeface="Arial Narrow" panose="020B0606020202030204" pitchFamily="34" charset="0"/>
                        </a:rPr>
                        <a:t>Treatment 3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AU" sz="1200" b="1" dirty="0">
                          <a:solidFill>
                            <a:schemeClr val="tx1"/>
                          </a:solidFill>
                          <a:latin typeface="Arial Narrow" panose="020B0606020202030204" pitchFamily="34" charset="0"/>
                        </a:rPr>
                        <a:t>Control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2228361"/>
                  </a:ext>
                </a:extLst>
              </a:tr>
              <a:tr h="366888">
                <a:tc vMerge="1">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47077605"/>
                  </a:ext>
                </a:extLst>
              </a:tr>
              <a:tr h="366888">
                <a:tc>
                  <a:txBody>
                    <a:bodyPr/>
                    <a:lstStyle/>
                    <a:p>
                      <a:pPr algn="ctr"/>
                      <a:r>
                        <a:rPr lang="en-AU" sz="1100" b="1" dirty="0">
                          <a:solidFill>
                            <a:schemeClr val="tx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2245365"/>
                  </a:ext>
                </a:extLst>
              </a:tr>
              <a:tr h="366888">
                <a:tc>
                  <a:txBody>
                    <a:bodyPr/>
                    <a:lstStyle/>
                    <a:p>
                      <a:pPr algn="ctr"/>
                      <a:r>
                        <a:rPr lang="en-AU" sz="1100" b="1" dirty="0">
                          <a:solidFill>
                            <a:schemeClr val="tx1"/>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4590213"/>
                  </a:ext>
                </a:extLst>
              </a:tr>
              <a:tr h="366888">
                <a:tc>
                  <a:txBody>
                    <a:bodyPr/>
                    <a:lstStyle/>
                    <a:p>
                      <a:pPr algn="ctr"/>
                      <a:r>
                        <a:rPr lang="en-AU" sz="1100" b="1" dirty="0">
                          <a:solidFill>
                            <a:schemeClr val="tx1"/>
                          </a:solidFill>
                          <a:latin typeface="Arial Narrow" panose="020B0606020202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3456543"/>
                  </a:ext>
                </a:extLst>
              </a:tr>
              <a:tr h="366888">
                <a:tc>
                  <a:txBody>
                    <a:bodyPr/>
                    <a:lstStyle/>
                    <a:p>
                      <a:pPr algn="ctr"/>
                      <a:r>
                        <a:rPr lang="en-AU" sz="800" b="1" dirty="0">
                          <a:solidFill>
                            <a:schemeClr val="tx1"/>
                          </a:solidFill>
                          <a:latin typeface="Arial Narrow" panose="020B0606020202030204" pitchFamily="34" charset="0"/>
                        </a:rPr>
                        <a:t>MEAN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921436"/>
                  </a:ext>
                </a:extLst>
              </a:tr>
            </a:tbl>
          </a:graphicData>
        </a:graphic>
      </p:graphicFrame>
      <p:sp>
        <p:nvSpPr>
          <p:cNvPr id="162" name="TextBox 161">
            <a:extLst>
              <a:ext uri="{FF2B5EF4-FFF2-40B4-BE49-F238E27FC236}">
                <a16:creationId xmlns:a16="http://schemas.microsoft.com/office/drawing/2014/main" id="{BF606315-6F08-4C2D-8FC7-65CC8457A727}"/>
              </a:ext>
            </a:extLst>
          </p:cNvPr>
          <p:cNvSpPr txBox="1"/>
          <p:nvPr/>
        </p:nvSpPr>
        <p:spPr>
          <a:xfrm>
            <a:off x="1013782" y="6877803"/>
            <a:ext cx="561739" cy="246221"/>
          </a:xfrm>
          <a:prstGeom prst="rect">
            <a:avLst/>
          </a:prstGeom>
          <a:noFill/>
        </p:spPr>
        <p:txBody>
          <a:bodyPr wrap="square" rtlCol="0">
            <a:spAutoFit/>
          </a:bodyPr>
          <a:lstStyle/>
          <a:p>
            <a:r>
              <a:rPr lang="en-AU" sz="1000" b="1" dirty="0">
                <a:latin typeface="Arial Narrow" panose="020B0606020202030204" pitchFamily="34" charset="0"/>
              </a:rPr>
              <a:t>Before </a:t>
            </a:r>
          </a:p>
        </p:txBody>
      </p:sp>
      <p:sp>
        <p:nvSpPr>
          <p:cNvPr id="163" name="TextBox 162">
            <a:extLst>
              <a:ext uri="{FF2B5EF4-FFF2-40B4-BE49-F238E27FC236}">
                <a16:creationId xmlns:a16="http://schemas.microsoft.com/office/drawing/2014/main" id="{31F113AA-3D7D-48BE-9949-11EF87C81BBA}"/>
              </a:ext>
            </a:extLst>
          </p:cNvPr>
          <p:cNvSpPr txBox="1"/>
          <p:nvPr/>
        </p:nvSpPr>
        <p:spPr>
          <a:xfrm>
            <a:off x="1499109" y="6879533"/>
            <a:ext cx="561739" cy="246221"/>
          </a:xfrm>
          <a:prstGeom prst="rect">
            <a:avLst/>
          </a:prstGeom>
          <a:noFill/>
        </p:spPr>
        <p:txBody>
          <a:bodyPr wrap="square" rtlCol="0">
            <a:spAutoFit/>
          </a:bodyPr>
          <a:lstStyle/>
          <a:p>
            <a:r>
              <a:rPr lang="en-AU" sz="1000" b="1" dirty="0">
                <a:latin typeface="Arial Narrow" panose="020B0606020202030204" pitchFamily="34" charset="0"/>
              </a:rPr>
              <a:t>After </a:t>
            </a:r>
          </a:p>
        </p:txBody>
      </p:sp>
      <p:sp>
        <p:nvSpPr>
          <p:cNvPr id="164" name="TextBox 163">
            <a:extLst>
              <a:ext uri="{FF2B5EF4-FFF2-40B4-BE49-F238E27FC236}">
                <a16:creationId xmlns:a16="http://schemas.microsoft.com/office/drawing/2014/main" id="{C31B1BF2-D339-4427-9DCE-E37AEDC3F64B}"/>
              </a:ext>
            </a:extLst>
          </p:cNvPr>
          <p:cNvSpPr txBox="1"/>
          <p:nvPr/>
        </p:nvSpPr>
        <p:spPr>
          <a:xfrm>
            <a:off x="1666225" y="6826818"/>
            <a:ext cx="997736" cy="369332"/>
          </a:xfrm>
          <a:prstGeom prst="rect">
            <a:avLst/>
          </a:prstGeom>
          <a:noFill/>
        </p:spPr>
        <p:txBody>
          <a:bodyPr wrap="square" rtlCol="0">
            <a:spAutoFit/>
          </a:bodyPr>
          <a:lstStyle/>
          <a:p>
            <a:pPr algn="ctr"/>
            <a:r>
              <a:rPr lang="en-AU" sz="900" b="1" dirty="0">
                <a:latin typeface="Arial Narrow" panose="020B0606020202030204" pitchFamily="34" charset="0"/>
              </a:rPr>
              <a:t>Change </a:t>
            </a:r>
          </a:p>
          <a:p>
            <a:pPr algn="ctr"/>
            <a:r>
              <a:rPr lang="en-AU" sz="900" b="1" dirty="0">
                <a:latin typeface="Arial Narrow" panose="020B0606020202030204" pitchFamily="34" charset="0"/>
              </a:rPr>
              <a:t>in mass</a:t>
            </a:r>
          </a:p>
        </p:txBody>
      </p:sp>
      <p:sp>
        <p:nvSpPr>
          <p:cNvPr id="165" name="TextBox 164">
            <a:extLst>
              <a:ext uri="{FF2B5EF4-FFF2-40B4-BE49-F238E27FC236}">
                <a16:creationId xmlns:a16="http://schemas.microsoft.com/office/drawing/2014/main" id="{F23618DA-CE2E-48A5-993F-C1AD41AF877C}"/>
              </a:ext>
            </a:extLst>
          </p:cNvPr>
          <p:cNvSpPr txBox="1"/>
          <p:nvPr/>
        </p:nvSpPr>
        <p:spPr>
          <a:xfrm>
            <a:off x="3390219" y="6912522"/>
            <a:ext cx="480819" cy="230832"/>
          </a:xfrm>
          <a:prstGeom prst="rect">
            <a:avLst/>
          </a:prstGeom>
          <a:noFill/>
        </p:spPr>
        <p:txBody>
          <a:bodyPr wrap="square" rtlCol="0">
            <a:spAutoFit/>
          </a:bodyPr>
          <a:lstStyle/>
          <a:p>
            <a:r>
              <a:rPr lang="en-AU" sz="900" dirty="0">
                <a:latin typeface="Arial Narrow" panose="020B0606020202030204" pitchFamily="34" charset="0"/>
              </a:rPr>
              <a:t> </a:t>
            </a:r>
          </a:p>
        </p:txBody>
      </p:sp>
      <p:sp>
        <p:nvSpPr>
          <p:cNvPr id="166" name="TextBox 165">
            <a:extLst>
              <a:ext uri="{FF2B5EF4-FFF2-40B4-BE49-F238E27FC236}">
                <a16:creationId xmlns:a16="http://schemas.microsoft.com/office/drawing/2014/main" id="{DA0384F8-636F-4136-964D-3F4627B8E3B6}"/>
              </a:ext>
            </a:extLst>
          </p:cNvPr>
          <p:cNvSpPr txBox="1"/>
          <p:nvPr/>
        </p:nvSpPr>
        <p:spPr>
          <a:xfrm>
            <a:off x="2329195" y="6879959"/>
            <a:ext cx="561739" cy="246221"/>
          </a:xfrm>
          <a:prstGeom prst="rect">
            <a:avLst/>
          </a:prstGeom>
          <a:noFill/>
        </p:spPr>
        <p:txBody>
          <a:bodyPr wrap="square" rtlCol="0">
            <a:spAutoFit/>
          </a:bodyPr>
          <a:lstStyle/>
          <a:p>
            <a:r>
              <a:rPr lang="en-AU" sz="1000" b="1" dirty="0">
                <a:latin typeface="Arial Narrow" panose="020B0606020202030204" pitchFamily="34" charset="0"/>
              </a:rPr>
              <a:t>Before </a:t>
            </a:r>
          </a:p>
        </p:txBody>
      </p:sp>
      <p:sp>
        <p:nvSpPr>
          <p:cNvPr id="167" name="TextBox 166">
            <a:extLst>
              <a:ext uri="{FF2B5EF4-FFF2-40B4-BE49-F238E27FC236}">
                <a16:creationId xmlns:a16="http://schemas.microsoft.com/office/drawing/2014/main" id="{62BCAD79-51CB-4980-B45E-DEB1046C47D0}"/>
              </a:ext>
            </a:extLst>
          </p:cNvPr>
          <p:cNvSpPr txBox="1"/>
          <p:nvPr/>
        </p:nvSpPr>
        <p:spPr>
          <a:xfrm>
            <a:off x="2814522" y="6881689"/>
            <a:ext cx="561739" cy="246221"/>
          </a:xfrm>
          <a:prstGeom prst="rect">
            <a:avLst/>
          </a:prstGeom>
          <a:noFill/>
        </p:spPr>
        <p:txBody>
          <a:bodyPr wrap="square" rtlCol="0">
            <a:spAutoFit/>
          </a:bodyPr>
          <a:lstStyle/>
          <a:p>
            <a:r>
              <a:rPr lang="en-AU" sz="1000" b="1" dirty="0">
                <a:latin typeface="Arial Narrow" panose="020B0606020202030204" pitchFamily="34" charset="0"/>
              </a:rPr>
              <a:t>After </a:t>
            </a:r>
          </a:p>
        </p:txBody>
      </p:sp>
      <p:sp>
        <p:nvSpPr>
          <p:cNvPr id="168" name="TextBox 167">
            <a:extLst>
              <a:ext uri="{FF2B5EF4-FFF2-40B4-BE49-F238E27FC236}">
                <a16:creationId xmlns:a16="http://schemas.microsoft.com/office/drawing/2014/main" id="{111CC67B-D91F-4FE9-BEA1-A84786C22542}"/>
              </a:ext>
            </a:extLst>
          </p:cNvPr>
          <p:cNvSpPr txBox="1"/>
          <p:nvPr/>
        </p:nvSpPr>
        <p:spPr>
          <a:xfrm>
            <a:off x="2981638" y="6828974"/>
            <a:ext cx="997736" cy="369332"/>
          </a:xfrm>
          <a:prstGeom prst="rect">
            <a:avLst/>
          </a:prstGeom>
          <a:noFill/>
        </p:spPr>
        <p:txBody>
          <a:bodyPr wrap="square" rtlCol="0">
            <a:spAutoFit/>
          </a:bodyPr>
          <a:lstStyle/>
          <a:p>
            <a:pPr algn="ctr"/>
            <a:r>
              <a:rPr lang="en-AU" sz="900" b="1" dirty="0">
                <a:latin typeface="Arial Narrow" panose="020B0606020202030204" pitchFamily="34" charset="0"/>
              </a:rPr>
              <a:t>Change </a:t>
            </a:r>
          </a:p>
          <a:p>
            <a:pPr algn="ctr"/>
            <a:r>
              <a:rPr lang="en-AU" sz="900" b="1" dirty="0">
                <a:latin typeface="Arial Narrow" panose="020B0606020202030204" pitchFamily="34" charset="0"/>
              </a:rPr>
              <a:t>in mass</a:t>
            </a:r>
          </a:p>
        </p:txBody>
      </p:sp>
      <p:sp>
        <p:nvSpPr>
          <p:cNvPr id="169" name="TextBox 168">
            <a:extLst>
              <a:ext uri="{FF2B5EF4-FFF2-40B4-BE49-F238E27FC236}">
                <a16:creationId xmlns:a16="http://schemas.microsoft.com/office/drawing/2014/main" id="{74E320F6-DC37-43B7-897D-A9BF006D4E2F}"/>
              </a:ext>
            </a:extLst>
          </p:cNvPr>
          <p:cNvSpPr txBox="1"/>
          <p:nvPr/>
        </p:nvSpPr>
        <p:spPr>
          <a:xfrm>
            <a:off x="4705632" y="6918020"/>
            <a:ext cx="480819" cy="230832"/>
          </a:xfrm>
          <a:prstGeom prst="rect">
            <a:avLst/>
          </a:prstGeom>
          <a:noFill/>
        </p:spPr>
        <p:txBody>
          <a:bodyPr wrap="square" rtlCol="0">
            <a:spAutoFit/>
          </a:bodyPr>
          <a:lstStyle/>
          <a:p>
            <a:r>
              <a:rPr lang="en-AU" sz="900" dirty="0">
                <a:latin typeface="Arial Narrow" panose="020B0606020202030204" pitchFamily="34" charset="0"/>
              </a:rPr>
              <a:t> </a:t>
            </a:r>
          </a:p>
        </p:txBody>
      </p:sp>
      <p:sp>
        <p:nvSpPr>
          <p:cNvPr id="170" name="TextBox 169">
            <a:extLst>
              <a:ext uri="{FF2B5EF4-FFF2-40B4-BE49-F238E27FC236}">
                <a16:creationId xmlns:a16="http://schemas.microsoft.com/office/drawing/2014/main" id="{FFF29A60-E06A-4A33-A05B-2C2F36A40586}"/>
              </a:ext>
            </a:extLst>
          </p:cNvPr>
          <p:cNvSpPr txBox="1"/>
          <p:nvPr/>
        </p:nvSpPr>
        <p:spPr>
          <a:xfrm>
            <a:off x="3644608" y="6885457"/>
            <a:ext cx="561739" cy="246221"/>
          </a:xfrm>
          <a:prstGeom prst="rect">
            <a:avLst/>
          </a:prstGeom>
          <a:noFill/>
        </p:spPr>
        <p:txBody>
          <a:bodyPr wrap="square" rtlCol="0">
            <a:spAutoFit/>
          </a:bodyPr>
          <a:lstStyle/>
          <a:p>
            <a:r>
              <a:rPr lang="en-AU" sz="1000" b="1" dirty="0">
                <a:latin typeface="Arial Narrow" panose="020B0606020202030204" pitchFamily="34" charset="0"/>
              </a:rPr>
              <a:t>Before </a:t>
            </a:r>
          </a:p>
        </p:txBody>
      </p:sp>
      <p:sp>
        <p:nvSpPr>
          <p:cNvPr id="171" name="TextBox 170">
            <a:extLst>
              <a:ext uri="{FF2B5EF4-FFF2-40B4-BE49-F238E27FC236}">
                <a16:creationId xmlns:a16="http://schemas.microsoft.com/office/drawing/2014/main" id="{E8B0A323-D793-43B5-AD6F-D3F449976B60}"/>
              </a:ext>
            </a:extLst>
          </p:cNvPr>
          <p:cNvSpPr txBox="1"/>
          <p:nvPr/>
        </p:nvSpPr>
        <p:spPr>
          <a:xfrm>
            <a:off x="4129935" y="6887187"/>
            <a:ext cx="561739" cy="246221"/>
          </a:xfrm>
          <a:prstGeom prst="rect">
            <a:avLst/>
          </a:prstGeom>
          <a:noFill/>
        </p:spPr>
        <p:txBody>
          <a:bodyPr wrap="square" rtlCol="0">
            <a:spAutoFit/>
          </a:bodyPr>
          <a:lstStyle/>
          <a:p>
            <a:r>
              <a:rPr lang="en-AU" sz="1000" b="1" dirty="0">
                <a:latin typeface="Arial Narrow" panose="020B0606020202030204" pitchFamily="34" charset="0"/>
              </a:rPr>
              <a:t>After </a:t>
            </a:r>
          </a:p>
        </p:txBody>
      </p:sp>
      <p:sp>
        <p:nvSpPr>
          <p:cNvPr id="172" name="TextBox 171">
            <a:extLst>
              <a:ext uri="{FF2B5EF4-FFF2-40B4-BE49-F238E27FC236}">
                <a16:creationId xmlns:a16="http://schemas.microsoft.com/office/drawing/2014/main" id="{34CA8698-B5A5-44E6-BA74-42BD316AAE55}"/>
              </a:ext>
            </a:extLst>
          </p:cNvPr>
          <p:cNvSpPr txBox="1"/>
          <p:nvPr/>
        </p:nvSpPr>
        <p:spPr>
          <a:xfrm>
            <a:off x="4297051" y="6834472"/>
            <a:ext cx="997736" cy="369332"/>
          </a:xfrm>
          <a:prstGeom prst="rect">
            <a:avLst/>
          </a:prstGeom>
          <a:noFill/>
        </p:spPr>
        <p:txBody>
          <a:bodyPr wrap="square" rtlCol="0">
            <a:spAutoFit/>
          </a:bodyPr>
          <a:lstStyle/>
          <a:p>
            <a:pPr algn="ctr"/>
            <a:r>
              <a:rPr lang="en-AU" sz="900" b="1" dirty="0">
                <a:latin typeface="Arial Narrow" panose="020B0606020202030204" pitchFamily="34" charset="0"/>
              </a:rPr>
              <a:t>Change </a:t>
            </a:r>
          </a:p>
          <a:p>
            <a:pPr algn="ctr"/>
            <a:r>
              <a:rPr lang="en-AU" sz="900" b="1" dirty="0">
                <a:latin typeface="Arial Narrow" panose="020B0606020202030204" pitchFamily="34" charset="0"/>
              </a:rPr>
              <a:t>in mass</a:t>
            </a:r>
          </a:p>
        </p:txBody>
      </p:sp>
      <p:sp>
        <p:nvSpPr>
          <p:cNvPr id="173" name="TextBox 172">
            <a:extLst>
              <a:ext uri="{FF2B5EF4-FFF2-40B4-BE49-F238E27FC236}">
                <a16:creationId xmlns:a16="http://schemas.microsoft.com/office/drawing/2014/main" id="{B2D5B1DF-BB0B-49BA-922B-FD1C3D4F0206}"/>
              </a:ext>
            </a:extLst>
          </p:cNvPr>
          <p:cNvSpPr txBox="1"/>
          <p:nvPr/>
        </p:nvSpPr>
        <p:spPr>
          <a:xfrm>
            <a:off x="6011568" y="6916745"/>
            <a:ext cx="480819" cy="230832"/>
          </a:xfrm>
          <a:prstGeom prst="rect">
            <a:avLst/>
          </a:prstGeom>
          <a:noFill/>
        </p:spPr>
        <p:txBody>
          <a:bodyPr wrap="square" rtlCol="0">
            <a:spAutoFit/>
          </a:bodyPr>
          <a:lstStyle/>
          <a:p>
            <a:r>
              <a:rPr lang="en-AU" sz="900" dirty="0">
                <a:latin typeface="Arial Narrow" panose="020B0606020202030204" pitchFamily="34" charset="0"/>
              </a:rPr>
              <a:t> </a:t>
            </a:r>
          </a:p>
        </p:txBody>
      </p:sp>
      <p:sp>
        <p:nvSpPr>
          <p:cNvPr id="174" name="TextBox 173">
            <a:extLst>
              <a:ext uri="{FF2B5EF4-FFF2-40B4-BE49-F238E27FC236}">
                <a16:creationId xmlns:a16="http://schemas.microsoft.com/office/drawing/2014/main" id="{31DA8D0F-A25A-48C9-9B3D-6FDC6CD98AB4}"/>
              </a:ext>
            </a:extLst>
          </p:cNvPr>
          <p:cNvSpPr txBox="1"/>
          <p:nvPr/>
        </p:nvSpPr>
        <p:spPr>
          <a:xfrm>
            <a:off x="4950544" y="6884182"/>
            <a:ext cx="561739" cy="246221"/>
          </a:xfrm>
          <a:prstGeom prst="rect">
            <a:avLst/>
          </a:prstGeom>
          <a:noFill/>
        </p:spPr>
        <p:txBody>
          <a:bodyPr wrap="square" rtlCol="0">
            <a:spAutoFit/>
          </a:bodyPr>
          <a:lstStyle/>
          <a:p>
            <a:r>
              <a:rPr lang="en-AU" sz="1000" b="1" dirty="0">
                <a:latin typeface="Arial Narrow" panose="020B0606020202030204" pitchFamily="34" charset="0"/>
              </a:rPr>
              <a:t>Before </a:t>
            </a:r>
          </a:p>
        </p:txBody>
      </p:sp>
      <p:sp>
        <p:nvSpPr>
          <p:cNvPr id="175" name="TextBox 174">
            <a:extLst>
              <a:ext uri="{FF2B5EF4-FFF2-40B4-BE49-F238E27FC236}">
                <a16:creationId xmlns:a16="http://schemas.microsoft.com/office/drawing/2014/main" id="{5E9E23EE-B861-4588-8635-2FBFAD1F21A8}"/>
              </a:ext>
            </a:extLst>
          </p:cNvPr>
          <p:cNvSpPr txBox="1"/>
          <p:nvPr/>
        </p:nvSpPr>
        <p:spPr>
          <a:xfrm>
            <a:off x="5435871" y="6885912"/>
            <a:ext cx="561739" cy="246221"/>
          </a:xfrm>
          <a:prstGeom prst="rect">
            <a:avLst/>
          </a:prstGeom>
          <a:noFill/>
        </p:spPr>
        <p:txBody>
          <a:bodyPr wrap="square" rtlCol="0">
            <a:spAutoFit/>
          </a:bodyPr>
          <a:lstStyle/>
          <a:p>
            <a:r>
              <a:rPr lang="en-AU" sz="1000" b="1" dirty="0">
                <a:latin typeface="Arial Narrow" panose="020B0606020202030204" pitchFamily="34" charset="0"/>
              </a:rPr>
              <a:t>After </a:t>
            </a:r>
          </a:p>
        </p:txBody>
      </p:sp>
      <p:sp>
        <p:nvSpPr>
          <p:cNvPr id="176" name="TextBox 175">
            <a:extLst>
              <a:ext uri="{FF2B5EF4-FFF2-40B4-BE49-F238E27FC236}">
                <a16:creationId xmlns:a16="http://schemas.microsoft.com/office/drawing/2014/main" id="{B02A4EED-BED0-4471-BA7A-0480A77C438B}"/>
              </a:ext>
            </a:extLst>
          </p:cNvPr>
          <p:cNvSpPr txBox="1"/>
          <p:nvPr/>
        </p:nvSpPr>
        <p:spPr>
          <a:xfrm>
            <a:off x="5602987" y="6833197"/>
            <a:ext cx="997736" cy="369332"/>
          </a:xfrm>
          <a:prstGeom prst="rect">
            <a:avLst/>
          </a:prstGeom>
          <a:noFill/>
        </p:spPr>
        <p:txBody>
          <a:bodyPr wrap="square" rtlCol="0">
            <a:spAutoFit/>
          </a:bodyPr>
          <a:lstStyle/>
          <a:p>
            <a:pPr algn="ctr"/>
            <a:r>
              <a:rPr lang="en-AU" sz="900" b="1" dirty="0">
                <a:latin typeface="Arial Narrow" panose="020B0606020202030204" pitchFamily="34" charset="0"/>
              </a:rPr>
              <a:t>Change </a:t>
            </a:r>
          </a:p>
          <a:p>
            <a:pPr algn="ctr"/>
            <a:r>
              <a:rPr lang="en-AU" sz="900" b="1" dirty="0">
                <a:latin typeface="Arial Narrow" panose="020B0606020202030204" pitchFamily="34" charset="0"/>
              </a:rPr>
              <a:t>in mass</a:t>
            </a:r>
          </a:p>
        </p:txBody>
      </p:sp>
      <p:sp>
        <p:nvSpPr>
          <p:cNvPr id="1027" name="Arrow: Down 1026">
            <a:extLst>
              <a:ext uri="{FF2B5EF4-FFF2-40B4-BE49-F238E27FC236}">
                <a16:creationId xmlns:a16="http://schemas.microsoft.com/office/drawing/2014/main" id="{863A7DB0-60BD-4EC2-91B2-53AEDB9DC257}"/>
              </a:ext>
            </a:extLst>
          </p:cNvPr>
          <p:cNvSpPr/>
          <p:nvPr/>
        </p:nvSpPr>
        <p:spPr>
          <a:xfrm>
            <a:off x="745435" y="6884182"/>
            <a:ext cx="170064" cy="18749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8" name="TextBox 177">
            <a:extLst>
              <a:ext uri="{FF2B5EF4-FFF2-40B4-BE49-F238E27FC236}">
                <a16:creationId xmlns:a16="http://schemas.microsoft.com/office/drawing/2014/main" id="{5B2911D5-5E0A-48FF-B66B-0772F86D4BF1}"/>
              </a:ext>
            </a:extLst>
          </p:cNvPr>
          <p:cNvSpPr txBox="1"/>
          <p:nvPr/>
        </p:nvSpPr>
        <p:spPr>
          <a:xfrm>
            <a:off x="337922" y="6619821"/>
            <a:ext cx="997736" cy="230832"/>
          </a:xfrm>
          <a:prstGeom prst="rect">
            <a:avLst/>
          </a:prstGeom>
          <a:noFill/>
        </p:spPr>
        <p:txBody>
          <a:bodyPr wrap="square" rtlCol="0">
            <a:spAutoFit/>
          </a:bodyPr>
          <a:lstStyle/>
          <a:p>
            <a:pPr algn="ctr"/>
            <a:r>
              <a:rPr lang="en-AU" sz="900" b="1" dirty="0">
                <a:latin typeface="Arial Narrow" panose="020B0606020202030204" pitchFamily="34" charset="0"/>
              </a:rPr>
              <a:t>Repeats</a:t>
            </a:r>
          </a:p>
        </p:txBody>
      </p:sp>
      <p:sp>
        <p:nvSpPr>
          <p:cNvPr id="9" name="Isosceles Triangle 8">
            <a:extLst>
              <a:ext uri="{FF2B5EF4-FFF2-40B4-BE49-F238E27FC236}">
                <a16:creationId xmlns:a16="http://schemas.microsoft.com/office/drawing/2014/main" id="{13BBCC0D-F774-4E69-BB59-B2555620F8AF}"/>
              </a:ext>
            </a:extLst>
          </p:cNvPr>
          <p:cNvSpPr/>
          <p:nvPr/>
        </p:nvSpPr>
        <p:spPr>
          <a:xfrm flipH="1">
            <a:off x="674525" y="1874121"/>
            <a:ext cx="5713079" cy="692349"/>
          </a:xfrm>
          <a:prstGeom prst="triangle">
            <a:avLst>
              <a:gd name="adj" fmla="val 189"/>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06" name="Table 5">
            <a:extLst>
              <a:ext uri="{FF2B5EF4-FFF2-40B4-BE49-F238E27FC236}">
                <a16:creationId xmlns:a16="http://schemas.microsoft.com/office/drawing/2014/main" id="{5D57BA36-D64F-4F88-8D5E-CDB9AF571F89}"/>
              </a:ext>
            </a:extLst>
          </p:cNvPr>
          <p:cNvGraphicFramePr>
            <a:graphicFrameLocks noGrp="1"/>
          </p:cNvGraphicFramePr>
          <p:nvPr>
            <p:extLst>
              <p:ext uri="{D42A27DB-BD31-4B8C-83A1-F6EECF244321}">
                <p14:modId xmlns:p14="http://schemas.microsoft.com/office/powerpoint/2010/main" val="4135866334"/>
              </p:ext>
            </p:extLst>
          </p:nvPr>
        </p:nvGraphicFramePr>
        <p:xfrm>
          <a:off x="370155" y="2525725"/>
          <a:ext cx="6148320" cy="243840"/>
        </p:xfrm>
        <a:graphic>
          <a:graphicData uri="http://schemas.openxmlformats.org/drawingml/2006/table">
            <a:tbl>
              <a:tblPr firstRow="1" bandRow="1">
                <a:tableStyleId>{5C22544A-7EE6-4342-B048-85BDC9FD1C3A}</a:tableStyleId>
              </a:tblPr>
              <a:tblGrid>
                <a:gridCol w="499102">
                  <a:extLst>
                    <a:ext uri="{9D8B030D-6E8A-4147-A177-3AD203B41FA5}">
                      <a16:colId xmlns:a16="http://schemas.microsoft.com/office/drawing/2014/main" val="2933432200"/>
                    </a:ext>
                  </a:extLst>
                </a:gridCol>
                <a:gridCol w="320674">
                  <a:extLst>
                    <a:ext uri="{9D8B030D-6E8A-4147-A177-3AD203B41FA5}">
                      <a16:colId xmlns:a16="http://schemas.microsoft.com/office/drawing/2014/main" val="2908290824"/>
                    </a:ext>
                  </a:extLst>
                </a:gridCol>
                <a:gridCol w="409888">
                  <a:extLst>
                    <a:ext uri="{9D8B030D-6E8A-4147-A177-3AD203B41FA5}">
                      <a16:colId xmlns:a16="http://schemas.microsoft.com/office/drawing/2014/main" val="2080156174"/>
                    </a:ext>
                  </a:extLst>
                </a:gridCol>
                <a:gridCol w="409888">
                  <a:extLst>
                    <a:ext uri="{9D8B030D-6E8A-4147-A177-3AD203B41FA5}">
                      <a16:colId xmlns:a16="http://schemas.microsoft.com/office/drawing/2014/main" val="2147323645"/>
                    </a:ext>
                  </a:extLst>
                </a:gridCol>
                <a:gridCol w="409888">
                  <a:extLst>
                    <a:ext uri="{9D8B030D-6E8A-4147-A177-3AD203B41FA5}">
                      <a16:colId xmlns:a16="http://schemas.microsoft.com/office/drawing/2014/main" val="4113328847"/>
                    </a:ext>
                  </a:extLst>
                </a:gridCol>
                <a:gridCol w="409888">
                  <a:extLst>
                    <a:ext uri="{9D8B030D-6E8A-4147-A177-3AD203B41FA5}">
                      <a16:colId xmlns:a16="http://schemas.microsoft.com/office/drawing/2014/main" val="3527535082"/>
                    </a:ext>
                  </a:extLst>
                </a:gridCol>
                <a:gridCol w="409888">
                  <a:extLst>
                    <a:ext uri="{9D8B030D-6E8A-4147-A177-3AD203B41FA5}">
                      <a16:colId xmlns:a16="http://schemas.microsoft.com/office/drawing/2014/main" val="1794558716"/>
                    </a:ext>
                  </a:extLst>
                </a:gridCol>
                <a:gridCol w="409888">
                  <a:extLst>
                    <a:ext uri="{9D8B030D-6E8A-4147-A177-3AD203B41FA5}">
                      <a16:colId xmlns:a16="http://schemas.microsoft.com/office/drawing/2014/main" val="634416209"/>
                    </a:ext>
                  </a:extLst>
                </a:gridCol>
                <a:gridCol w="409888">
                  <a:extLst>
                    <a:ext uri="{9D8B030D-6E8A-4147-A177-3AD203B41FA5}">
                      <a16:colId xmlns:a16="http://schemas.microsoft.com/office/drawing/2014/main" val="1613030398"/>
                    </a:ext>
                  </a:extLst>
                </a:gridCol>
                <a:gridCol w="409888">
                  <a:extLst>
                    <a:ext uri="{9D8B030D-6E8A-4147-A177-3AD203B41FA5}">
                      <a16:colId xmlns:a16="http://schemas.microsoft.com/office/drawing/2014/main" val="3474136293"/>
                    </a:ext>
                  </a:extLst>
                </a:gridCol>
                <a:gridCol w="409888">
                  <a:extLst>
                    <a:ext uri="{9D8B030D-6E8A-4147-A177-3AD203B41FA5}">
                      <a16:colId xmlns:a16="http://schemas.microsoft.com/office/drawing/2014/main" val="2112354475"/>
                    </a:ext>
                  </a:extLst>
                </a:gridCol>
                <a:gridCol w="409888">
                  <a:extLst>
                    <a:ext uri="{9D8B030D-6E8A-4147-A177-3AD203B41FA5}">
                      <a16:colId xmlns:a16="http://schemas.microsoft.com/office/drawing/2014/main" val="79461220"/>
                    </a:ext>
                  </a:extLst>
                </a:gridCol>
                <a:gridCol w="409888">
                  <a:extLst>
                    <a:ext uri="{9D8B030D-6E8A-4147-A177-3AD203B41FA5}">
                      <a16:colId xmlns:a16="http://schemas.microsoft.com/office/drawing/2014/main" val="4112722092"/>
                    </a:ext>
                  </a:extLst>
                </a:gridCol>
                <a:gridCol w="409888">
                  <a:extLst>
                    <a:ext uri="{9D8B030D-6E8A-4147-A177-3AD203B41FA5}">
                      <a16:colId xmlns:a16="http://schemas.microsoft.com/office/drawing/2014/main" val="479324871"/>
                    </a:ext>
                  </a:extLst>
                </a:gridCol>
                <a:gridCol w="409888">
                  <a:extLst>
                    <a:ext uri="{9D8B030D-6E8A-4147-A177-3AD203B41FA5}">
                      <a16:colId xmlns:a16="http://schemas.microsoft.com/office/drawing/2014/main" val="857404329"/>
                    </a:ext>
                  </a:extLst>
                </a:gridCol>
              </a:tblGrid>
              <a:tr h="185739">
                <a:tc>
                  <a:txBody>
                    <a:bodyPr/>
                    <a:lstStyle/>
                    <a:p>
                      <a:pPr algn="ctr"/>
                      <a:r>
                        <a:rPr lang="en-AU" sz="1000" dirty="0">
                          <a:solidFill>
                            <a:schemeClr val="tx1"/>
                          </a:solidFill>
                          <a:latin typeface="Arial Narrow" panose="020B0606020202030204" pitchFamily="34" charset="0"/>
                        </a:rPr>
                        <a:t>pH 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0921816"/>
                  </a:ext>
                </a:extLst>
              </a:tr>
            </a:tbl>
          </a:graphicData>
        </a:graphic>
      </p:graphicFrame>
      <p:cxnSp>
        <p:nvCxnSpPr>
          <p:cNvPr id="21" name="Straight Connector 20">
            <a:extLst>
              <a:ext uri="{FF2B5EF4-FFF2-40B4-BE49-F238E27FC236}">
                <a16:creationId xmlns:a16="http://schemas.microsoft.com/office/drawing/2014/main" id="{B240A7FD-F230-4020-8956-600474528629}"/>
              </a:ext>
            </a:extLst>
          </p:cNvPr>
          <p:cNvCxnSpPr>
            <a:cxnSpLocks/>
          </p:cNvCxnSpPr>
          <p:nvPr/>
        </p:nvCxnSpPr>
        <p:spPr>
          <a:xfrm>
            <a:off x="3442807" y="1859410"/>
            <a:ext cx="1279" cy="68855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6AD3FD6-7C94-441F-9081-4127D7C74C85}"/>
              </a:ext>
            </a:extLst>
          </p:cNvPr>
          <p:cNvSpPr txBox="1"/>
          <p:nvPr/>
        </p:nvSpPr>
        <p:spPr>
          <a:xfrm>
            <a:off x="1547180" y="1991896"/>
            <a:ext cx="706199" cy="369332"/>
          </a:xfrm>
          <a:prstGeom prst="rect">
            <a:avLst/>
          </a:prstGeom>
          <a:noFill/>
        </p:spPr>
        <p:txBody>
          <a:bodyPr wrap="square" rtlCol="0">
            <a:spAutoFit/>
          </a:bodyPr>
          <a:lstStyle/>
          <a:p>
            <a:r>
              <a:rPr lang="en-AU" dirty="0">
                <a:solidFill>
                  <a:schemeClr val="bg1"/>
                </a:solidFill>
              </a:rPr>
              <a:t>H</a:t>
            </a:r>
            <a:r>
              <a:rPr lang="en-AU" dirty="0">
                <a:solidFill>
                  <a:schemeClr val="bg1"/>
                </a:solidFill>
                <a:latin typeface="Arial Narrow" panose="020B0606020202030204" pitchFamily="34" charset="0"/>
              </a:rPr>
              <a:t>+</a:t>
            </a:r>
          </a:p>
        </p:txBody>
      </p:sp>
      <p:sp>
        <p:nvSpPr>
          <p:cNvPr id="111" name="TextBox 110">
            <a:extLst>
              <a:ext uri="{FF2B5EF4-FFF2-40B4-BE49-F238E27FC236}">
                <a16:creationId xmlns:a16="http://schemas.microsoft.com/office/drawing/2014/main" id="{3B85E5D4-114B-4F22-95B0-5FC33E2D4DA4}"/>
              </a:ext>
            </a:extLst>
          </p:cNvPr>
          <p:cNvSpPr txBox="1"/>
          <p:nvPr/>
        </p:nvSpPr>
        <p:spPr>
          <a:xfrm>
            <a:off x="4868553" y="2070203"/>
            <a:ext cx="706199" cy="369332"/>
          </a:xfrm>
          <a:prstGeom prst="rect">
            <a:avLst/>
          </a:prstGeom>
          <a:noFill/>
        </p:spPr>
        <p:txBody>
          <a:bodyPr wrap="square" rtlCol="0">
            <a:spAutoFit/>
          </a:bodyPr>
          <a:lstStyle/>
          <a:p>
            <a:r>
              <a:rPr lang="en-AU" dirty="0">
                <a:solidFill>
                  <a:schemeClr val="bg1"/>
                </a:solidFill>
              </a:rPr>
              <a:t>OH</a:t>
            </a:r>
            <a:r>
              <a:rPr lang="en-AU" dirty="0">
                <a:solidFill>
                  <a:schemeClr val="bg1"/>
                </a:solidFill>
                <a:latin typeface="Arial Narrow" panose="020B0606020202030204" pitchFamily="34" charset="0"/>
              </a:rPr>
              <a:t>-</a:t>
            </a:r>
          </a:p>
        </p:txBody>
      </p:sp>
      <p:sp>
        <p:nvSpPr>
          <p:cNvPr id="44" name="TextBox 43">
            <a:extLst>
              <a:ext uri="{FF2B5EF4-FFF2-40B4-BE49-F238E27FC236}">
                <a16:creationId xmlns:a16="http://schemas.microsoft.com/office/drawing/2014/main" id="{B097D4B9-75D0-4807-8ED8-74A834C17C93}"/>
              </a:ext>
            </a:extLst>
          </p:cNvPr>
          <p:cNvSpPr txBox="1"/>
          <p:nvPr/>
        </p:nvSpPr>
        <p:spPr>
          <a:xfrm rot="16200000">
            <a:off x="60714" y="2022042"/>
            <a:ext cx="1020183" cy="215444"/>
          </a:xfrm>
          <a:prstGeom prst="rect">
            <a:avLst/>
          </a:prstGeom>
          <a:noFill/>
        </p:spPr>
        <p:txBody>
          <a:bodyPr wrap="square" rtlCol="0">
            <a:spAutoFit/>
          </a:bodyPr>
          <a:lstStyle/>
          <a:p>
            <a:r>
              <a:rPr lang="en-AU" sz="800" b="1" dirty="0">
                <a:latin typeface="Arial Narrow" panose="020B0606020202030204" pitchFamily="34" charset="0"/>
              </a:rPr>
              <a:t>Concentration (%)</a:t>
            </a:r>
          </a:p>
        </p:txBody>
      </p:sp>
      <p:sp>
        <p:nvSpPr>
          <p:cNvPr id="113" name="TextBox 112">
            <a:extLst>
              <a:ext uri="{FF2B5EF4-FFF2-40B4-BE49-F238E27FC236}">
                <a16:creationId xmlns:a16="http://schemas.microsoft.com/office/drawing/2014/main" id="{ADE98CAC-DE96-4782-B1C8-1232489631B4}"/>
              </a:ext>
            </a:extLst>
          </p:cNvPr>
          <p:cNvSpPr txBox="1"/>
          <p:nvPr/>
        </p:nvSpPr>
        <p:spPr>
          <a:xfrm>
            <a:off x="453865" y="2780898"/>
            <a:ext cx="6082024" cy="215444"/>
          </a:xfrm>
          <a:prstGeom prst="rect">
            <a:avLst/>
          </a:prstGeom>
          <a:noFill/>
        </p:spPr>
        <p:txBody>
          <a:bodyPr wrap="square" rtlCol="0">
            <a:spAutoFit/>
          </a:bodyPr>
          <a:lstStyle/>
          <a:p>
            <a:r>
              <a:rPr lang="en-AU" sz="800" b="1" dirty="0">
                <a:latin typeface="Arial Narrow" panose="020B0606020202030204" pitchFamily="34" charset="0"/>
              </a:rPr>
              <a:t>Figure 1: Each one-unit change in pH corresponds to a ten-fold change in H+ ion concentration. Acidic solutions have more H+ ions than OH</a:t>
            </a:r>
            <a:r>
              <a:rPr lang="en-AU" sz="800" b="1" baseline="30000" dirty="0">
                <a:latin typeface="Arial Narrow" panose="020B0606020202030204" pitchFamily="34" charset="0"/>
              </a:rPr>
              <a:t>-</a:t>
            </a:r>
            <a:r>
              <a:rPr lang="en-AU" sz="800" b="1" dirty="0">
                <a:latin typeface="Arial Narrow" panose="020B0606020202030204" pitchFamily="34" charset="0"/>
              </a:rPr>
              <a:t> ions. </a:t>
            </a:r>
          </a:p>
        </p:txBody>
      </p:sp>
      <p:cxnSp>
        <p:nvCxnSpPr>
          <p:cNvPr id="114" name="Straight Connector 113">
            <a:extLst>
              <a:ext uri="{FF2B5EF4-FFF2-40B4-BE49-F238E27FC236}">
                <a16:creationId xmlns:a16="http://schemas.microsoft.com/office/drawing/2014/main" id="{AFA8ACF3-3EC8-4B90-A596-0C0EA2AB34C7}"/>
              </a:ext>
            </a:extLst>
          </p:cNvPr>
          <p:cNvCxnSpPr/>
          <p:nvPr/>
        </p:nvCxnSpPr>
        <p:spPr>
          <a:xfrm flipH="1">
            <a:off x="516084" y="302150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30FE93-BCF3-42C1-BD91-05E6FDFA6E26}"/>
              </a:ext>
            </a:extLst>
          </p:cNvPr>
          <p:cNvSpPr/>
          <p:nvPr/>
        </p:nvSpPr>
        <p:spPr>
          <a:xfrm>
            <a:off x="1964249" y="8346256"/>
            <a:ext cx="371433" cy="318507"/>
          </a:xfrm>
          <a:prstGeom prst="rect">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Rectangle 115">
            <a:extLst>
              <a:ext uri="{FF2B5EF4-FFF2-40B4-BE49-F238E27FC236}">
                <a16:creationId xmlns:a16="http://schemas.microsoft.com/office/drawing/2014/main" id="{51FF2F57-C1A2-43E2-940C-6CC49601224E}"/>
              </a:ext>
            </a:extLst>
          </p:cNvPr>
          <p:cNvSpPr/>
          <p:nvPr/>
        </p:nvSpPr>
        <p:spPr>
          <a:xfrm>
            <a:off x="3284520" y="8346255"/>
            <a:ext cx="371433" cy="318507"/>
          </a:xfrm>
          <a:prstGeom prst="rect">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Rectangle 116">
            <a:extLst>
              <a:ext uri="{FF2B5EF4-FFF2-40B4-BE49-F238E27FC236}">
                <a16:creationId xmlns:a16="http://schemas.microsoft.com/office/drawing/2014/main" id="{992087CA-2541-4405-9AB8-B190695D6E46}"/>
              </a:ext>
            </a:extLst>
          </p:cNvPr>
          <p:cNvSpPr/>
          <p:nvPr/>
        </p:nvSpPr>
        <p:spPr>
          <a:xfrm>
            <a:off x="4604791" y="8346254"/>
            <a:ext cx="371433" cy="318507"/>
          </a:xfrm>
          <a:prstGeom prst="rect">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Rectangle 117">
            <a:extLst>
              <a:ext uri="{FF2B5EF4-FFF2-40B4-BE49-F238E27FC236}">
                <a16:creationId xmlns:a16="http://schemas.microsoft.com/office/drawing/2014/main" id="{493E341D-B274-4C95-9AE0-B75D4F358750}"/>
              </a:ext>
            </a:extLst>
          </p:cNvPr>
          <p:cNvSpPr/>
          <p:nvPr/>
        </p:nvSpPr>
        <p:spPr>
          <a:xfrm>
            <a:off x="5916138" y="8349975"/>
            <a:ext cx="371433" cy="318507"/>
          </a:xfrm>
          <a:prstGeom prst="rect">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68142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851101" y="8843736"/>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100" dirty="0">
                <a:latin typeface="Arial Narrow" pitchFamily="34" charset="0"/>
              </a:rPr>
              <a:t>                                               </a:t>
            </a:r>
            <a:endParaRPr lang="en-AU" sz="1100" b="1" dirty="0">
              <a:latin typeface="Arial Narrow" pitchFamily="34" charset="0"/>
            </a:endParaRPr>
          </a:p>
        </p:txBody>
      </p:sp>
      <p:sp>
        <p:nvSpPr>
          <p:cNvPr id="27" name="TextBox 36"/>
          <p:cNvSpPr txBox="1"/>
          <p:nvPr/>
        </p:nvSpPr>
        <p:spPr>
          <a:xfrm>
            <a:off x="437896" y="884923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29" name="Straight Connector 28"/>
          <p:cNvCxnSpPr/>
          <p:nvPr/>
        </p:nvCxnSpPr>
        <p:spPr>
          <a:xfrm flipH="1">
            <a:off x="508863"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72816" y="236672"/>
            <a:ext cx="4191130" cy="523220"/>
          </a:xfrm>
          <a:prstGeom prst="rect">
            <a:avLst/>
          </a:prstGeom>
          <a:noFill/>
        </p:spPr>
        <p:txBody>
          <a:bodyPr wrap="square" rtlCol="0">
            <a:spAutoFit/>
          </a:bodyPr>
          <a:lstStyle/>
          <a:p>
            <a:r>
              <a:rPr lang="en-US" sz="2800" b="1" dirty="0">
                <a:latin typeface="Arial Narrow" pitchFamily="34" charset="0"/>
              </a:rPr>
              <a:t>Year 12 Marine Science</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p:cNvSpPr txBox="1"/>
          <p:nvPr/>
        </p:nvSpPr>
        <p:spPr>
          <a:xfrm>
            <a:off x="1388377" y="1396378"/>
            <a:ext cx="4104456" cy="3077766"/>
          </a:xfrm>
          <a:prstGeom prst="rect">
            <a:avLst/>
          </a:prstGeom>
          <a:noFill/>
        </p:spPr>
        <p:txBody>
          <a:bodyPr wrap="square" rtlCol="0">
            <a:spAutoFit/>
          </a:bodyPr>
          <a:lstStyle/>
          <a:p>
            <a:pPr algn="ctr"/>
            <a:r>
              <a:rPr lang="en-AU" sz="2800" b="1" dirty="0">
                <a:latin typeface="Arial Narrow" panose="020B0606020202030204" pitchFamily="34" charset="0"/>
              </a:rPr>
              <a:t>Unit 4 Ocean issues and resource management</a:t>
            </a:r>
          </a:p>
          <a:p>
            <a:pPr algn="ctr"/>
            <a:endParaRPr lang="en-AU" sz="2800" b="1" dirty="0">
              <a:latin typeface="Arial Narrow" panose="020B0606020202030204" pitchFamily="34" charset="0"/>
            </a:endParaRPr>
          </a:p>
          <a:p>
            <a:pPr algn="ctr"/>
            <a:r>
              <a:rPr lang="en-AU" sz="2800" b="1" dirty="0">
                <a:latin typeface="Arial Narrow" panose="020B0606020202030204" pitchFamily="34" charset="0"/>
              </a:rPr>
              <a:t>Topic 1: </a:t>
            </a:r>
          </a:p>
          <a:p>
            <a:pPr algn="ctr"/>
            <a:r>
              <a:rPr lang="en-AU" sz="2800" b="1" dirty="0">
                <a:latin typeface="Arial Narrow" panose="020B0606020202030204" pitchFamily="34" charset="0"/>
              </a:rPr>
              <a:t>Oceans of the future</a:t>
            </a:r>
          </a:p>
          <a:p>
            <a:pPr algn="ctr"/>
            <a:r>
              <a:rPr lang="en-AU" dirty="0">
                <a:latin typeface="Arial Narrow" panose="020B0606020202030204" pitchFamily="34" charset="0"/>
              </a:rPr>
              <a:t>Management and conservation</a:t>
            </a:r>
          </a:p>
          <a:p>
            <a:pPr algn="ctr"/>
            <a:r>
              <a:rPr lang="en-AU" dirty="0">
                <a:latin typeface="Arial Narrow" panose="020B0606020202030204" pitchFamily="34" charset="0"/>
              </a:rPr>
              <a:t>Future Scenarios</a:t>
            </a:r>
          </a:p>
          <a:p>
            <a:pPr algn="ctr"/>
            <a:endParaRPr lang="en-AU" dirty="0">
              <a:latin typeface="Arial Narrow" panose="020B0606020202030204" pitchFamily="34" charset="0"/>
            </a:endParaRPr>
          </a:p>
        </p:txBody>
      </p:sp>
      <p:sp>
        <p:nvSpPr>
          <p:cNvPr id="14" name="TextBox 13"/>
          <p:cNvSpPr txBox="1"/>
          <p:nvPr/>
        </p:nvSpPr>
        <p:spPr>
          <a:xfrm>
            <a:off x="564258" y="8565344"/>
            <a:ext cx="2490482" cy="215444"/>
          </a:xfrm>
          <a:prstGeom prst="rect">
            <a:avLst/>
          </a:prstGeom>
          <a:noFill/>
        </p:spPr>
        <p:txBody>
          <a:bodyPr wrap="square" rtlCol="0">
            <a:spAutoFit/>
          </a:bodyPr>
          <a:lstStyle/>
          <a:p>
            <a:r>
              <a:rPr lang="en-AU" sz="800" dirty="0">
                <a:solidFill>
                  <a:schemeClr val="bg1"/>
                </a:solidFill>
                <a:latin typeface="Gabriola" panose="04040605051002020D02" pitchFamily="82" charset="0"/>
              </a:rPr>
              <a:t>Flinders Reef Moreton Bay Marine Park July 2016</a:t>
            </a:r>
          </a:p>
        </p:txBody>
      </p:sp>
      <p:sp>
        <p:nvSpPr>
          <p:cNvPr id="15" name="TextBox 14">
            <a:extLst>
              <a:ext uri="{FF2B5EF4-FFF2-40B4-BE49-F238E27FC236}">
                <a16:creationId xmlns:a16="http://schemas.microsoft.com/office/drawing/2014/main" id="{F0A10016-BECB-4E57-A0DA-0DF343B8BE8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16" name="Picture 2" descr="Image may contain: 1 person, smiling, outdoor">
            <a:extLst>
              <a:ext uri="{FF2B5EF4-FFF2-40B4-BE49-F238E27FC236}">
                <a16:creationId xmlns:a16="http://schemas.microsoft.com/office/drawing/2014/main" id="{6F15882E-58DE-4D51-8104-06847A7084A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3218" y="4632602"/>
            <a:ext cx="5839937" cy="3881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E1BB216-6363-48E2-8B3C-9530755EF86A}"/>
              </a:ext>
            </a:extLst>
          </p:cNvPr>
          <p:cNvSpPr txBox="1"/>
          <p:nvPr/>
        </p:nvSpPr>
        <p:spPr>
          <a:xfrm>
            <a:off x="427726" y="8494066"/>
            <a:ext cx="4410015" cy="369332"/>
          </a:xfrm>
          <a:prstGeom prst="rect">
            <a:avLst/>
          </a:prstGeom>
          <a:noFill/>
        </p:spPr>
        <p:txBody>
          <a:bodyPr wrap="square" rtlCol="0">
            <a:spAutoFit/>
          </a:bodyPr>
          <a:lstStyle/>
          <a:p>
            <a:r>
              <a:rPr lang="en-AU" sz="800" b="1" dirty="0" err="1">
                <a:latin typeface="Arial Narrow" panose="020B0606020202030204" pitchFamily="34" charset="0"/>
              </a:rPr>
              <a:t>CoralWatch</a:t>
            </a:r>
            <a:r>
              <a:rPr lang="en-AU" sz="800" b="1" dirty="0">
                <a:latin typeface="Arial Narrow" panose="020B0606020202030204" pitchFamily="34" charset="0"/>
              </a:rPr>
              <a:t> Survey, North West Island Lagoon, Capricorn Bunker Group, Great Barrier Reef</a:t>
            </a:r>
            <a:r>
              <a:rPr lang="en-AU" sz="1000" dirty="0">
                <a:latin typeface="Arial Narrow" panose="020B0606020202030204" pitchFamily="34" charset="0"/>
              </a:rPr>
              <a:t>.</a:t>
            </a:r>
          </a:p>
          <a:p>
            <a:r>
              <a:rPr lang="en-AU" sz="800" i="1" dirty="0">
                <a:latin typeface="Arial Narrow" panose="020B0606020202030204" pitchFamily="34" charset="0"/>
              </a:rPr>
              <a:t>Note: </a:t>
            </a:r>
            <a:r>
              <a:rPr lang="en-AU" sz="800" dirty="0">
                <a:latin typeface="Arial Narrow" panose="020B0606020202030204" pitchFamily="34" charset="0"/>
              </a:rPr>
              <a:t>waterproof paper and pencils are available at Officeworks. </a:t>
            </a:r>
          </a:p>
        </p:txBody>
      </p:sp>
      <p:sp>
        <p:nvSpPr>
          <p:cNvPr id="18" name="TextBox 36">
            <a:extLst>
              <a:ext uri="{FF2B5EF4-FFF2-40B4-BE49-F238E27FC236}">
                <a16:creationId xmlns:a16="http://schemas.microsoft.com/office/drawing/2014/main" id="{1B511AAA-911E-4FCD-A5F2-320BCAF7A7B1}"/>
              </a:ext>
            </a:extLst>
          </p:cNvPr>
          <p:cNvSpPr txBox="1"/>
          <p:nvPr/>
        </p:nvSpPr>
        <p:spPr>
          <a:xfrm>
            <a:off x="5851101" y="8806471"/>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112</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997969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356346" y="69665"/>
            <a:ext cx="4183539" cy="923330"/>
          </a:xfrm>
          <a:prstGeom prst="rect">
            <a:avLst/>
          </a:prstGeom>
          <a:noFill/>
        </p:spPr>
        <p:txBody>
          <a:bodyPr wrap="square" rtlCol="0">
            <a:spAutoFit/>
          </a:bodyPr>
          <a:lstStyle/>
          <a:p>
            <a:r>
              <a:rPr lang="en-US" b="1" dirty="0">
                <a:latin typeface="Arial Narrow" pitchFamily="34" charset="0"/>
              </a:rPr>
              <a:t>Why Protect our Natural Assets? – </a:t>
            </a:r>
            <a:r>
              <a:rPr lang="en-US" sz="1200" dirty="0">
                <a:latin typeface="Arial Narrow" pitchFamily="34" charset="0"/>
              </a:rPr>
              <a:t>Recall and use the arguments for preserving species and habitats (i.e. ecological, economic, aesthetic, ethical) through identifying their associated direct and indirect values in a given case study</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113</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2" y="8805118"/>
            <a:ext cx="373457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Subject Matter: Management and Conservation</a:t>
            </a:r>
            <a:endParaRPr lang="en-AU" sz="1100" b="1" dirty="0">
              <a:latin typeface="Arial Narrow" pitchFamily="34" charset="0"/>
            </a:endParaRPr>
          </a:p>
        </p:txBody>
      </p:sp>
      <p:sp>
        <p:nvSpPr>
          <p:cNvPr id="14" name="Rectangle 13"/>
          <p:cNvSpPr/>
          <p:nvPr/>
        </p:nvSpPr>
        <p:spPr>
          <a:xfrm>
            <a:off x="3431598" y="7954598"/>
            <a:ext cx="3043446" cy="892552"/>
          </a:xfrm>
          <a:prstGeom prst="rect">
            <a:avLst/>
          </a:prstGeom>
        </p:spPr>
        <p:txBody>
          <a:bodyPr wrap="square">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Adapted from: Mohamed, M. (2007). </a:t>
            </a:r>
            <a:r>
              <a:rPr lang="en-US" sz="600" dirty="0">
                <a:latin typeface="Arial Narrow" panose="020B0606020202030204" pitchFamily="34" charset="0"/>
              </a:rPr>
              <a:t>Economic valuation of coral reefs: a case study of the costs and benefits of improved management of </a:t>
            </a:r>
            <a:r>
              <a:rPr lang="en-US" sz="600" dirty="0" err="1">
                <a:latin typeface="Arial Narrow" panose="020B0606020202030204" pitchFamily="34" charset="0"/>
              </a:rPr>
              <a:t>Dhigali</a:t>
            </a:r>
            <a:r>
              <a:rPr lang="en-US" sz="600" dirty="0">
                <a:latin typeface="Arial Narrow" panose="020B0606020202030204" pitchFamily="34" charset="0"/>
              </a:rPr>
              <a:t> </a:t>
            </a:r>
            <a:r>
              <a:rPr lang="en-US" sz="600" dirty="0" err="1">
                <a:latin typeface="Arial Narrow" panose="020B0606020202030204" pitchFamily="34" charset="0"/>
              </a:rPr>
              <a:t>Haa</a:t>
            </a:r>
            <a:r>
              <a:rPr lang="en-US" sz="600" dirty="0">
                <a:latin typeface="Arial Narrow" panose="020B0606020202030204" pitchFamily="34" charset="0"/>
              </a:rPr>
              <a:t>, a marine protected area in Baa atoll, Maldives. Thesis. University of Canterbury NZ. </a:t>
            </a:r>
          </a:p>
          <a:p>
            <a:r>
              <a:rPr lang="en-AU" sz="600" baseline="30000" dirty="0">
                <a:latin typeface="Arial Narrow" panose="020B0606020202030204" pitchFamily="34" charset="0"/>
              </a:rPr>
              <a:t>[2] </a:t>
            </a:r>
            <a:r>
              <a:rPr lang="en-AU" sz="600" dirty="0">
                <a:latin typeface="Arial Narrow" panose="020B0606020202030204" pitchFamily="34" charset="0"/>
              </a:rPr>
              <a:t>Adapted from: TEEB (2010). </a:t>
            </a:r>
            <a:r>
              <a:rPr lang="en-AU" sz="600" i="1" dirty="0">
                <a:latin typeface="Arial Narrow" panose="020B0606020202030204" pitchFamily="34" charset="0"/>
              </a:rPr>
              <a:t>The Economics of Ecosystems and Biodiversity: Mainstreaming the Economics of Nature: A synthesis of the Approach, Conclusions and Recommendations of TEEB</a:t>
            </a:r>
            <a:r>
              <a:rPr lang="en-AU" sz="600" dirty="0">
                <a:latin typeface="Arial Narrow" panose="020B0606020202030204" pitchFamily="34" charset="0"/>
              </a:rPr>
              <a:t>. Accessed 16.04.2019 from: www.teebweb.org</a:t>
            </a:r>
          </a:p>
          <a:p>
            <a:r>
              <a:rPr lang="en-AU" sz="600" baseline="30000" dirty="0">
                <a:latin typeface="Arial Narrow" panose="020B0606020202030204" pitchFamily="34" charset="0"/>
              </a:rPr>
              <a:t>[3] </a:t>
            </a:r>
            <a:r>
              <a:rPr lang="en-AU" sz="600" dirty="0">
                <a:latin typeface="Arial Narrow" panose="020B0606020202030204" pitchFamily="34" charset="0"/>
              </a:rPr>
              <a:t>Bennett, I. (1971). </a:t>
            </a:r>
            <a:r>
              <a:rPr lang="en-AU" sz="600" i="1" dirty="0">
                <a:latin typeface="Arial Narrow" panose="020B0606020202030204" pitchFamily="34" charset="0"/>
              </a:rPr>
              <a:t>The Great Barrier Reef. </a:t>
            </a:r>
            <a:r>
              <a:rPr lang="en-AU" sz="600" dirty="0">
                <a:latin typeface="Arial Narrow" panose="020B0606020202030204" pitchFamily="34" charset="0"/>
              </a:rPr>
              <a:t>Lansdowne Press. Victoria. Australia. Page 176. </a:t>
            </a:r>
          </a:p>
          <a:p>
            <a:r>
              <a:rPr lang="en-AU" sz="600" baseline="30000" dirty="0">
                <a:latin typeface="Arial Narrow" panose="020B0606020202030204" pitchFamily="34" charset="0"/>
              </a:rPr>
              <a:t>[4] </a:t>
            </a:r>
            <a:r>
              <a:rPr lang="en-AU" sz="600" dirty="0">
                <a:latin typeface="Arial Narrow" panose="020B0606020202030204" pitchFamily="34" charset="0"/>
              </a:rPr>
              <a:t>Wright, J. (1977).</a:t>
            </a:r>
            <a:r>
              <a:rPr lang="en-AU" sz="600" i="1" dirty="0">
                <a:latin typeface="Arial Narrow" panose="020B0606020202030204" pitchFamily="34" charset="0"/>
              </a:rPr>
              <a:t> The Coral Battleground. </a:t>
            </a:r>
            <a:r>
              <a:rPr lang="en-AU" sz="600" dirty="0">
                <a:latin typeface="Arial Narrow" panose="020B0606020202030204" pitchFamily="34" charset="0"/>
              </a:rPr>
              <a:t>Thomas Nelson (Australia) Limited. Melbourne, Vic. Aust.</a:t>
            </a:r>
          </a:p>
          <a:p>
            <a:endParaRPr lang="en-AU" sz="600" baseline="30000" dirty="0">
              <a:latin typeface="Arial Narrow" panose="020B0606020202030204" pitchFamily="34" charset="0"/>
            </a:endParaRPr>
          </a:p>
        </p:txBody>
      </p:sp>
      <p:sp>
        <p:nvSpPr>
          <p:cNvPr id="18" name="Rectangle 17">
            <a:extLst>
              <a:ext uri="{FF2B5EF4-FFF2-40B4-BE49-F238E27FC236}">
                <a16:creationId xmlns:a16="http://schemas.microsoft.com/office/drawing/2014/main" id="{15037A53-A88B-4DDB-9C37-9A93792512F3}"/>
              </a:ext>
            </a:extLst>
          </p:cNvPr>
          <p:cNvSpPr/>
          <p:nvPr/>
        </p:nvSpPr>
        <p:spPr>
          <a:xfrm>
            <a:off x="453865" y="1039865"/>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69" name="Rectangle 68">
            <a:extLst>
              <a:ext uri="{FF2B5EF4-FFF2-40B4-BE49-F238E27FC236}">
                <a16:creationId xmlns:a16="http://schemas.microsoft.com/office/drawing/2014/main" id="{DE001AD4-33DF-46D8-9A7A-C82366ABA7F4}"/>
              </a:ext>
            </a:extLst>
          </p:cNvPr>
          <p:cNvSpPr/>
          <p:nvPr/>
        </p:nvSpPr>
        <p:spPr>
          <a:xfrm>
            <a:off x="508863" y="2861645"/>
            <a:ext cx="5888857" cy="3588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Activity: Name one direct value of a coral reef:  </a:t>
            </a:r>
          </a:p>
        </p:txBody>
      </p:sp>
      <p:sp>
        <p:nvSpPr>
          <p:cNvPr id="75" name="Rectangle 74">
            <a:extLst>
              <a:ext uri="{FF2B5EF4-FFF2-40B4-BE49-F238E27FC236}">
                <a16:creationId xmlns:a16="http://schemas.microsoft.com/office/drawing/2014/main" id="{4727FBB7-AD57-44AF-B20C-3DBFF9679D71}"/>
              </a:ext>
            </a:extLst>
          </p:cNvPr>
          <p:cNvSpPr/>
          <p:nvPr/>
        </p:nvSpPr>
        <p:spPr>
          <a:xfrm>
            <a:off x="3597544" y="2901899"/>
            <a:ext cx="2752968" cy="26565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Fisheries, tourism, research…</a:t>
            </a:r>
          </a:p>
        </p:txBody>
      </p:sp>
      <p:sp>
        <p:nvSpPr>
          <p:cNvPr id="80" name="Rectangle 79">
            <a:extLst>
              <a:ext uri="{FF2B5EF4-FFF2-40B4-BE49-F238E27FC236}">
                <a16:creationId xmlns:a16="http://schemas.microsoft.com/office/drawing/2014/main" id="{ABB9F9EF-C4F2-4A74-B8C5-64C756AC04C5}"/>
              </a:ext>
            </a:extLst>
          </p:cNvPr>
          <p:cNvSpPr/>
          <p:nvPr/>
        </p:nvSpPr>
        <p:spPr>
          <a:xfrm>
            <a:off x="518945" y="3267185"/>
            <a:ext cx="5878775" cy="3588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Activity: Name one </a:t>
            </a:r>
            <a:r>
              <a:rPr lang="en-AU" sz="1200" b="1" u="sng" dirty="0">
                <a:solidFill>
                  <a:schemeClr val="tx1"/>
                </a:solidFill>
                <a:latin typeface="Arial Narrow" panose="020B0606020202030204" pitchFamily="34" charset="0"/>
              </a:rPr>
              <a:t>in</a:t>
            </a:r>
            <a:r>
              <a:rPr lang="en-AU" sz="1200" b="1" dirty="0">
                <a:solidFill>
                  <a:schemeClr val="tx1"/>
                </a:solidFill>
                <a:latin typeface="Arial Narrow" panose="020B0606020202030204" pitchFamily="34" charset="0"/>
              </a:rPr>
              <a:t>direct value of a coral reef:</a:t>
            </a:r>
          </a:p>
        </p:txBody>
      </p:sp>
      <p:sp>
        <p:nvSpPr>
          <p:cNvPr id="81" name="Rectangle 80">
            <a:extLst>
              <a:ext uri="{FF2B5EF4-FFF2-40B4-BE49-F238E27FC236}">
                <a16:creationId xmlns:a16="http://schemas.microsoft.com/office/drawing/2014/main" id="{7AB9C084-3CA9-48BF-AB18-F448DD7D72B3}"/>
              </a:ext>
            </a:extLst>
          </p:cNvPr>
          <p:cNvSpPr/>
          <p:nvPr/>
        </p:nvSpPr>
        <p:spPr>
          <a:xfrm>
            <a:off x="3597544" y="3313769"/>
            <a:ext cx="2752966" cy="26565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Coast protection, fish nursery…</a:t>
            </a:r>
          </a:p>
        </p:txBody>
      </p:sp>
      <p:pic>
        <p:nvPicPr>
          <p:cNvPr id="89" name="Picture 2" descr="No photo description available.">
            <a:extLst>
              <a:ext uri="{FF2B5EF4-FFF2-40B4-BE49-F238E27FC236}">
                <a16:creationId xmlns:a16="http://schemas.microsoft.com/office/drawing/2014/main" id="{A197BB65-4F33-401D-ACDB-D8E8C27D515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t="2842" b="1955"/>
          <a:stretch/>
        </p:blipFill>
        <p:spPr bwMode="auto">
          <a:xfrm>
            <a:off x="3513602" y="3849861"/>
            <a:ext cx="2862887" cy="363405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EA229C5-50A3-407C-9440-23F21BD813DD}"/>
              </a:ext>
            </a:extLst>
          </p:cNvPr>
          <p:cNvSpPr txBox="1"/>
          <p:nvPr/>
        </p:nvSpPr>
        <p:spPr>
          <a:xfrm>
            <a:off x="3598643" y="2663392"/>
            <a:ext cx="2911889" cy="200055"/>
          </a:xfrm>
          <a:prstGeom prst="rect">
            <a:avLst/>
          </a:prstGeom>
          <a:noFill/>
        </p:spPr>
        <p:txBody>
          <a:bodyPr wrap="square" rtlCol="0">
            <a:spAutoFit/>
          </a:bodyPr>
          <a:lstStyle/>
          <a:p>
            <a:r>
              <a:rPr lang="en-AU" sz="700" b="1" dirty="0">
                <a:latin typeface="Arial Narrow" panose="020B0606020202030204" pitchFamily="34" charset="0"/>
              </a:rPr>
              <a:t>Figure 1: The Use (Direct and Indirect) and Non-Use Values of Coral Reefs</a:t>
            </a:r>
            <a:r>
              <a:rPr lang="en-AU" sz="700" b="1" baseline="30000" dirty="0">
                <a:latin typeface="Arial Narrow" panose="020B0606020202030204" pitchFamily="34" charset="0"/>
              </a:rPr>
              <a:t>[1][2]</a:t>
            </a:r>
            <a:endParaRPr lang="en-AU" sz="700" dirty="0">
              <a:latin typeface="Arial Narrow" panose="020B0606020202030204" pitchFamily="34" charset="0"/>
            </a:endParaRPr>
          </a:p>
        </p:txBody>
      </p:sp>
      <p:pic>
        <p:nvPicPr>
          <p:cNvPr id="25" name="Picture 24">
            <a:extLst>
              <a:ext uri="{FF2B5EF4-FFF2-40B4-BE49-F238E27FC236}">
                <a16:creationId xmlns:a16="http://schemas.microsoft.com/office/drawing/2014/main" id="{5B4A2DD6-AA69-437C-B295-5492B0F4A7FA}"/>
              </a:ext>
            </a:extLst>
          </p:cNvPr>
          <p:cNvPicPr>
            <a:picLocks noChangeAspect="1"/>
          </p:cNvPicPr>
          <p:nvPr/>
        </p:nvPicPr>
        <p:blipFill rotWithShape="1">
          <a:blip r:embed="rId5"/>
          <a:srcRect t="12176"/>
          <a:stretch/>
        </p:blipFill>
        <p:spPr>
          <a:xfrm>
            <a:off x="4096480" y="1026232"/>
            <a:ext cx="2268402" cy="659374"/>
          </a:xfrm>
          <a:prstGeom prst="rect">
            <a:avLst/>
          </a:prstGeom>
        </p:spPr>
      </p:pic>
      <p:cxnSp>
        <p:nvCxnSpPr>
          <p:cNvPr id="52" name="Straight Connector 51">
            <a:extLst>
              <a:ext uri="{FF2B5EF4-FFF2-40B4-BE49-F238E27FC236}">
                <a16:creationId xmlns:a16="http://schemas.microsoft.com/office/drawing/2014/main" id="{F9374E0E-B45C-44DE-A633-9DE72C3CA7FE}"/>
              </a:ext>
            </a:extLst>
          </p:cNvPr>
          <p:cNvCxnSpPr>
            <a:cxnSpLocks/>
          </p:cNvCxnSpPr>
          <p:nvPr/>
        </p:nvCxnSpPr>
        <p:spPr>
          <a:xfrm flipH="1">
            <a:off x="4141323" y="1603112"/>
            <a:ext cx="153204" cy="1104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936FE759-837B-4D7F-AD45-DF3880B527A3}"/>
              </a:ext>
            </a:extLst>
          </p:cNvPr>
          <p:cNvSpPr txBox="1"/>
          <p:nvPr/>
        </p:nvSpPr>
        <p:spPr>
          <a:xfrm>
            <a:off x="443317" y="976374"/>
            <a:ext cx="3283034" cy="1862048"/>
          </a:xfrm>
          <a:prstGeom prst="rect">
            <a:avLst/>
          </a:prstGeom>
          <a:noFill/>
        </p:spPr>
        <p:txBody>
          <a:bodyPr wrap="square" rtlCol="0">
            <a:spAutoFit/>
          </a:bodyPr>
          <a:lstStyle/>
          <a:p>
            <a:r>
              <a:rPr lang="en-AU" sz="1600" b="1" dirty="0">
                <a:latin typeface="Arial Narrow" panose="020B0606020202030204" pitchFamily="34" charset="0"/>
              </a:rPr>
              <a:t>Valuing Nature</a:t>
            </a:r>
            <a:endParaRPr lang="en-AU" sz="600" b="1" dirty="0">
              <a:latin typeface="Arial Narrow" panose="020B0606020202030204" pitchFamily="34" charset="0"/>
            </a:endParaRPr>
          </a:p>
          <a:p>
            <a:pPr marL="171450" indent="-171450">
              <a:buFont typeface="Arial" panose="020B0604020202020204" pitchFamily="34" charset="0"/>
              <a:buChar char="•"/>
            </a:pPr>
            <a:r>
              <a:rPr lang="en-AU" sz="1100" b="1" dirty="0">
                <a:latin typeface="Arial Narrow" panose="020B0606020202030204" pitchFamily="34" charset="0"/>
              </a:rPr>
              <a:t>Direct Use values </a:t>
            </a:r>
            <a:r>
              <a:rPr lang="en-AU" sz="1100" dirty="0">
                <a:latin typeface="Arial Narrow" panose="020B0606020202030204" pitchFamily="34" charset="0"/>
              </a:rPr>
              <a:t>of coral reefs can be </a:t>
            </a:r>
            <a:r>
              <a:rPr lang="en-US" sz="1100" dirty="0">
                <a:latin typeface="Arial Narrow" panose="020B0606020202030204" pitchFamily="34" charset="0"/>
              </a:rPr>
              <a:t>extractive or non-extractive (</a:t>
            </a:r>
            <a:r>
              <a:rPr lang="en-US" sz="1100" i="1" dirty="0">
                <a:latin typeface="Arial Narrow" panose="020B0606020202030204" pitchFamily="34" charset="0"/>
              </a:rPr>
              <a:t>in situ</a:t>
            </a:r>
            <a:r>
              <a:rPr lang="en-US" sz="1100" dirty="0">
                <a:latin typeface="Arial Narrow" panose="020B0606020202030204" pitchFamily="34" charset="0"/>
              </a:rPr>
              <a:t>), consumptive or non-consumptive. </a:t>
            </a:r>
            <a:br>
              <a:rPr lang="en-US" sz="1100" dirty="0">
                <a:latin typeface="Arial Narrow" panose="020B0606020202030204" pitchFamily="34" charset="0"/>
              </a:rPr>
            </a:br>
            <a:r>
              <a:rPr lang="en-US" sz="1100" dirty="0">
                <a:latin typeface="Arial Narrow" panose="020B0606020202030204" pitchFamily="34" charset="0"/>
              </a:rPr>
              <a:t>E.g. fisheries, tourism, aquarium trade, education, etc.</a:t>
            </a:r>
          </a:p>
          <a:p>
            <a:pPr marL="171450" indent="-171450">
              <a:buFont typeface="Arial" panose="020B0604020202020204" pitchFamily="34" charset="0"/>
              <a:buChar char="•"/>
            </a:pPr>
            <a:r>
              <a:rPr lang="en-US" sz="1100" b="1" dirty="0">
                <a:latin typeface="Arial Narrow" panose="020B0606020202030204" pitchFamily="34" charset="0"/>
              </a:rPr>
              <a:t>Indirect Use values </a:t>
            </a:r>
            <a:r>
              <a:rPr lang="en-US" sz="1100" dirty="0">
                <a:latin typeface="Arial Narrow" panose="020B0606020202030204" pitchFamily="34" charset="0"/>
              </a:rPr>
              <a:t>of coral reefs are the</a:t>
            </a:r>
            <a:r>
              <a:rPr lang="en-US" sz="1100" i="1" dirty="0">
                <a:latin typeface="Arial Narrow" panose="020B0606020202030204" pitchFamily="34" charset="0"/>
              </a:rPr>
              <a:t> functional </a:t>
            </a:r>
            <a:r>
              <a:rPr lang="en-US" sz="1100" dirty="0">
                <a:latin typeface="Arial Narrow" panose="020B0606020202030204" pitchFamily="34" charset="0"/>
              </a:rPr>
              <a:t>benefits of coral reefs that are enjoyed indirectly</a:t>
            </a:r>
            <a:r>
              <a:rPr lang="en-US" sz="1100" baseline="30000" dirty="0">
                <a:latin typeface="Arial Narrow" panose="020B0606020202030204" pitchFamily="34" charset="0"/>
              </a:rPr>
              <a:t>[1]</a:t>
            </a:r>
            <a:r>
              <a:rPr lang="en-US" sz="1100" dirty="0">
                <a:latin typeface="Arial Narrow" panose="020B0606020202030204" pitchFamily="34" charset="0"/>
              </a:rPr>
              <a:t>. </a:t>
            </a:r>
            <a:br>
              <a:rPr lang="en-US" sz="1100" dirty="0">
                <a:latin typeface="Arial Narrow" panose="020B0606020202030204" pitchFamily="34" charset="0"/>
              </a:rPr>
            </a:br>
            <a:r>
              <a:rPr lang="en-US" sz="1100" dirty="0">
                <a:latin typeface="Arial Narrow" panose="020B0606020202030204" pitchFamily="34" charset="0"/>
              </a:rPr>
              <a:t>E.g. coast protection, fish nurseries, carbon storage, etc.</a:t>
            </a:r>
          </a:p>
          <a:p>
            <a:pPr marL="171450" indent="-171450">
              <a:buFont typeface="Arial" panose="020B0604020202020204" pitchFamily="34" charset="0"/>
              <a:buChar char="•"/>
            </a:pPr>
            <a:r>
              <a:rPr lang="en-US" sz="1100" b="1" dirty="0">
                <a:latin typeface="Arial Narrow" panose="020B0606020202030204" pitchFamily="34" charset="0"/>
              </a:rPr>
              <a:t>Non-use values </a:t>
            </a:r>
            <a:r>
              <a:rPr lang="en-US" sz="1100" dirty="0">
                <a:latin typeface="Arial Narrow" panose="020B0606020202030204" pitchFamily="34" charset="0"/>
              </a:rPr>
              <a:t>of coral reefs are the values assigned </a:t>
            </a:r>
            <a:br>
              <a:rPr lang="en-US" sz="1100" dirty="0">
                <a:latin typeface="Arial Narrow" panose="020B0606020202030204" pitchFamily="34" charset="0"/>
              </a:rPr>
            </a:br>
            <a:r>
              <a:rPr lang="en-US" sz="1100" dirty="0">
                <a:latin typeface="Arial Narrow" panose="020B0606020202030204" pitchFamily="34" charset="0"/>
              </a:rPr>
              <a:t>to coral reefs even if you never have, or never will, use it. </a:t>
            </a:r>
            <a:br>
              <a:rPr lang="en-US" sz="1100" dirty="0">
                <a:latin typeface="Arial Narrow" panose="020B0606020202030204" pitchFamily="34" charset="0"/>
              </a:rPr>
            </a:br>
            <a:r>
              <a:rPr lang="en-US" sz="1100" dirty="0">
                <a:latin typeface="Arial Narrow" panose="020B0606020202030204" pitchFamily="34" charset="0"/>
              </a:rPr>
              <a:t>E.g. potential value to future generations. </a:t>
            </a:r>
          </a:p>
        </p:txBody>
      </p:sp>
      <p:cxnSp>
        <p:nvCxnSpPr>
          <p:cNvPr id="114" name="Straight Connector 113">
            <a:extLst>
              <a:ext uri="{FF2B5EF4-FFF2-40B4-BE49-F238E27FC236}">
                <a16:creationId xmlns:a16="http://schemas.microsoft.com/office/drawing/2014/main" id="{308FA8FB-F995-4805-B527-0BAD67E79D02}"/>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51AFEE43-E9A6-4BAC-8269-E65EB96C83E5}"/>
              </a:ext>
            </a:extLst>
          </p:cNvPr>
          <p:cNvCxnSpPr/>
          <p:nvPr/>
        </p:nvCxnSpPr>
        <p:spPr>
          <a:xfrm flipH="1">
            <a:off x="526411" y="367874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D662931F-E82E-4A5C-A07D-CAFA9ABDADF1}"/>
              </a:ext>
            </a:extLst>
          </p:cNvPr>
          <p:cNvSpPr txBox="1"/>
          <p:nvPr/>
        </p:nvSpPr>
        <p:spPr>
          <a:xfrm>
            <a:off x="443317" y="3709333"/>
            <a:ext cx="2985683" cy="846386"/>
          </a:xfrm>
          <a:prstGeom prst="rect">
            <a:avLst/>
          </a:prstGeom>
          <a:noFill/>
        </p:spPr>
        <p:txBody>
          <a:bodyPr wrap="square" rtlCol="0">
            <a:spAutoFit/>
          </a:bodyPr>
          <a:lstStyle/>
          <a:p>
            <a:r>
              <a:rPr lang="en-AU" sz="1600" b="1" dirty="0">
                <a:latin typeface="Arial Narrow" panose="020B0606020202030204" pitchFamily="34" charset="0"/>
              </a:rPr>
              <a:t>Historical Fight for the Reef</a:t>
            </a:r>
          </a:p>
          <a:p>
            <a:r>
              <a:rPr lang="en-AU" sz="1100" dirty="0">
                <a:latin typeface="Arial Narrow" panose="020B0606020202030204" pitchFamily="34" charset="0"/>
              </a:rPr>
              <a:t>The Great Barrier Reef was not always protected. Figure 2 was published in 1971 by (the legendary) Isabelle Bennett</a:t>
            </a:r>
            <a:r>
              <a:rPr lang="en-AU" sz="1100" baseline="30000" dirty="0">
                <a:latin typeface="Arial Narrow" panose="020B0606020202030204" pitchFamily="34" charset="0"/>
              </a:rPr>
              <a:t>[3]</a:t>
            </a:r>
            <a:r>
              <a:rPr lang="en-AU" sz="1100" dirty="0">
                <a:latin typeface="Arial Narrow" panose="020B0606020202030204" pitchFamily="34" charset="0"/>
              </a:rPr>
              <a:t>. It shows what ‘could have been’. </a:t>
            </a:r>
            <a:endParaRPr lang="en-AU" sz="300" dirty="0">
              <a:latin typeface="Arial Narrow" panose="020B0606020202030204" pitchFamily="34" charset="0"/>
            </a:endParaRPr>
          </a:p>
        </p:txBody>
      </p:sp>
      <p:sp>
        <p:nvSpPr>
          <p:cNvPr id="123" name="Rectangle 122">
            <a:extLst>
              <a:ext uri="{FF2B5EF4-FFF2-40B4-BE49-F238E27FC236}">
                <a16:creationId xmlns:a16="http://schemas.microsoft.com/office/drawing/2014/main" id="{D5171007-B520-4C41-BE86-C1C4BA63909C}"/>
              </a:ext>
            </a:extLst>
          </p:cNvPr>
          <p:cNvSpPr/>
          <p:nvPr/>
        </p:nvSpPr>
        <p:spPr>
          <a:xfrm>
            <a:off x="508862" y="5324909"/>
            <a:ext cx="2857953" cy="341775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do you think Judith Wright might have said to the prime minister, politicians and trade unions in the 1970s to convince them to protect (and not mine) the reef? Ans.</a:t>
            </a:r>
          </a:p>
        </p:txBody>
      </p:sp>
      <p:sp>
        <p:nvSpPr>
          <p:cNvPr id="127" name="TextBox 126">
            <a:extLst>
              <a:ext uri="{FF2B5EF4-FFF2-40B4-BE49-F238E27FC236}">
                <a16:creationId xmlns:a16="http://schemas.microsoft.com/office/drawing/2014/main" id="{E0A64ED9-27AD-46A9-94A1-83B87F9E89EE}"/>
              </a:ext>
            </a:extLst>
          </p:cNvPr>
          <p:cNvSpPr txBox="1"/>
          <p:nvPr/>
        </p:nvSpPr>
        <p:spPr>
          <a:xfrm>
            <a:off x="3500221" y="7511900"/>
            <a:ext cx="2944691" cy="400110"/>
          </a:xfrm>
          <a:prstGeom prst="rect">
            <a:avLst/>
          </a:prstGeom>
          <a:noFill/>
        </p:spPr>
        <p:txBody>
          <a:bodyPr wrap="square" rtlCol="0">
            <a:spAutoFit/>
          </a:bodyPr>
          <a:lstStyle/>
          <a:p>
            <a:r>
              <a:rPr lang="en-AU" sz="1000" b="1" dirty="0">
                <a:latin typeface="Arial Narrow" panose="020B0606020202030204" pitchFamily="34" charset="0"/>
              </a:rPr>
              <a:t>Figure 2:  Mining licences (in black) and Oil permits (shaded areas) in 1971</a:t>
            </a:r>
            <a:r>
              <a:rPr lang="en-AU" sz="1000" b="1" baseline="30000" dirty="0">
                <a:latin typeface="Arial Narrow" panose="020B0606020202030204" pitchFamily="34" charset="0"/>
              </a:rPr>
              <a:t>[3]</a:t>
            </a:r>
            <a:endParaRPr lang="en-AU" sz="1000" dirty="0">
              <a:latin typeface="Arial Narrow" panose="020B0606020202030204" pitchFamily="34" charset="0"/>
            </a:endParaRPr>
          </a:p>
        </p:txBody>
      </p:sp>
      <p:sp>
        <p:nvSpPr>
          <p:cNvPr id="124" name="Rectangle 123">
            <a:extLst>
              <a:ext uri="{FF2B5EF4-FFF2-40B4-BE49-F238E27FC236}">
                <a16:creationId xmlns:a16="http://schemas.microsoft.com/office/drawing/2014/main" id="{6AC7052D-8FA2-4BF4-9668-1CE6B1DD7EB0}"/>
              </a:ext>
            </a:extLst>
          </p:cNvPr>
          <p:cNvSpPr/>
          <p:nvPr/>
        </p:nvSpPr>
        <p:spPr>
          <a:xfrm>
            <a:off x="564258" y="6173353"/>
            <a:ext cx="2725932" cy="250310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Ecological: source of genetic diversity</a:t>
            </a:r>
          </a:p>
          <a:p>
            <a:r>
              <a:rPr lang="en-AU" sz="1200" dirty="0">
                <a:solidFill>
                  <a:schemeClr val="tx1">
                    <a:lumMod val="65000"/>
                    <a:lumOff val="35000"/>
                  </a:schemeClr>
                </a:solidFill>
                <a:latin typeface="Comic Sans MS" panose="030F0702030302020204" pitchFamily="66" charset="0"/>
              </a:rPr>
              <a:t>Economic: ecotourism, recreation, yield</a:t>
            </a:r>
          </a:p>
          <a:p>
            <a:r>
              <a:rPr lang="en-AU" sz="1200" dirty="0">
                <a:solidFill>
                  <a:schemeClr val="tx1">
                    <a:lumMod val="65000"/>
                    <a:lumOff val="35000"/>
                  </a:schemeClr>
                </a:solidFill>
                <a:latin typeface="Comic Sans MS" panose="030F0702030302020204" pitchFamily="66" charset="0"/>
              </a:rPr>
              <a:t>Ethical: bio rights and stewardship</a:t>
            </a:r>
          </a:p>
          <a:p>
            <a:r>
              <a:rPr lang="en-AU" sz="1200" dirty="0">
                <a:solidFill>
                  <a:schemeClr val="tx1">
                    <a:lumMod val="65000"/>
                    <a:lumOff val="35000"/>
                  </a:schemeClr>
                </a:solidFill>
                <a:latin typeface="Comic Sans MS" panose="030F0702030302020204" pitchFamily="66" charset="0"/>
              </a:rPr>
              <a:t>Aesthetic: source of beauty, spiritual connection</a:t>
            </a:r>
          </a:p>
          <a:p>
            <a:endParaRPr lang="en-AU" sz="800" dirty="0">
              <a:solidFill>
                <a:schemeClr val="tx1">
                  <a:lumMod val="65000"/>
                  <a:lumOff val="35000"/>
                </a:schemeClr>
              </a:solidFill>
              <a:latin typeface="Comic Sans MS" panose="030F0702030302020204" pitchFamily="66" charset="0"/>
            </a:endParaRPr>
          </a:p>
          <a:p>
            <a:r>
              <a:rPr lang="en-AU" sz="800" i="1" dirty="0">
                <a:solidFill>
                  <a:schemeClr val="tx1">
                    <a:lumMod val="65000"/>
                    <a:lumOff val="35000"/>
                  </a:schemeClr>
                </a:solidFill>
                <a:latin typeface="Comic Sans MS" panose="030F0702030302020204" pitchFamily="66" charset="0"/>
              </a:rPr>
              <a:t>Note: </a:t>
            </a:r>
            <a:r>
              <a:rPr lang="en-AU" sz="800" dirty="0">
                <a:solidFill>
                  <a:schemeClr val="tx1">
                    <a:lumMod val="65000"/>
                    <a:lumOff val="35000"/>
                  </a:schemeClr>
                </a:solidFill>
                <a:latin typeface="Comic Sans MS" panose="030F0702030302020204" pitchFamily="66" charset="0"/>
              </a:rPr>
              <a:t>these answers are straight from the syllabus. Student answers may vary.</a:t>
            </a:r>
          </a:p>
          <a:p>
            <a:endParaRPr lang="en-AU" sz="800" i="1" dirty="0">
              <a:solidFill>
                <a:schemeClr val="tx1">
                  <a:lumMod val="65000"/>
                  <a:lumOff val="35000"/>
                </a:schemeClr>
              </a:solidFill>
              <a:latin typeface="Comic Sans MS" panose="030F0702030302020204" pitchFamily="66" charset="0"/>
            </a:endParaRPr>
          </a:p>
          <a:p>
            <a:r>
              <a:rPr lang="en-AU" sz="800" i="1" dirty="0">
                <a:solidFill>
                  <a:schemeClr val="tx1">
                    <a:lumMod val="65000"/>
                    <a:lumOff val="35000"/>
                  </a:schemeClr>
                </a:solidFill>
                <a:latin typeface="Comic Sans MS" panose="030F0702030302020204" pitchFamily="66" charset="0"/>
              </a:rPr>
              <a:t>Note: </a:t>
            </a:r>
            <a:r>
              <a:rPr lang="en-AU" sz="800" dirty="0">
                <a:solidFill>
                  <a:schemeClr val="tx1">
                    <a:lumMod val="65000"/>
                    <a:lumOff val="35000"/>
                  </a:schemeClr>
                </a:solidFill>
                <a:latin typeface="Comic Sans MS" panose="030F0702030302020204" pitchFamily="66" charset="0"/>
              </a:rPr>
              <a:t>The Great Barrier Reef Marine Park (GBRMP) was established in 1975. In 1981, an area including the GBRMP was inscribed on the World Heritage List as GBRWHA. </a:t>
            </a:r>
          </a:p>
        </p:txBody>
      </p:sp>
      <p:sp>
        <p:nvSpPr>
          <p:cNvPr id="32" name="TextBox 31">
            <a:extLst>
              <a:ext uri="{FF2B5EF4-FFF2-40B4-BE49-F238E27FC236}">
                <a16:creationId xmlns:a16="http://schemas.microsoft.com/office/drawing/2014/main" id="{D6EEB1E8-E1DB-4643-9280-9072C5E0D80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7" name="Straight Connector 36">
            <a:extLst>
              <a:ext uri="{FF2B5EF4-FFF2-40B4-BE49-F238E27FC236}">
                <a16:creationId xmlns:a16="http://schemas.microsoft.com/office/drawing/2014/main" id="{18E904B5-C576-48DE-BBFA-8B4969B60A75}"/>
              </a:ext>
            </a:extLst>
          </p:cNvPr>
          <p:cNvCxnSpPr>
            <a:cxnSpLocks/>
          </p:cNvCxnSpPr>
          <p:nvPr/>
        </p:nvCxnSpPr>
        <p:spPr>
          <a:xfrm>
            <a:off x="4832457" y="1603112"/>
            <a:ext cx="0" cy="897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D0A3920E-0924-452C-B002-AFBC7C202CD4}"/>
              </a:ext>
            </a:extLst>
          </p:cNvPr>
          <p:cNvSpPr/>
          <p:nvPr/>
        </p:nvSpPr>
        <p:spPr>
          <a:xfrm>
            <a:off x="4346803" y="1697650"/>
            <a:ext cx="766310" cy="989171"/>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F8A21597-B2C3-456F-8F5A-DC6DE9105160}"/>
              </a:ext>
            </a:extLst>
          </p:cNvPr>
          <p:cNvSpPr/>
          <p:nvPr/>
        </p:nvSpPr>
        <p:spPr>
          <a:xfrm>
            <a:off x="520379" y="4607239"/>
            <a:ext cx="2857953" cy="6234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6E445A97-2BC1-4500-BA2F-EDD6DFC5FA62}"/>
              </a:ext>
            </a:extLst>
          </p:cNvPr>
          <p:cNvSpPr/>
          <p:nvPr/>
        </p:nvSpPr>
        <p:spPr>
          <a:xfrm>
            <a:off x="554310" y="4584381"/>
            <a:ext cx="2790090" cy="646331"/>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Conservationist and poet, Judith Wright, tells of her fight to protect the reef</a:t>
            </a:r>
            <a:r>
              <a:rPr lang="en-AU" sz="1100" b="1" dirty="0">
                <a:solidFill>
                  <a:schemeClr val="bg1"/>
                </a:solidFill>
                <a:latin typeface="Arial Narrow" panose="020B0606020202030204" pitchFamily="34" charset="0"/>
              </a:rPr>
              <a:t> in her book ‘</a:t>
            </a:r>
            <a:r>
              <a:rPr lang="en-AU" sz="1100" b="1" i="1" dirty="0">
                <a:solidFill>
                  <a:schemeClr val="bg1"/>
                </a:solidFill>
                <a:latin typeface="Arial Narrow" panose="020B0606020202030204" pitchFamily="34" charset="0"/>
              </a:rPr>
              <a:t>The Coral Battleground’ </a:t>
            </a:r>
            <a:r>
              <a:rPr lang="en-AU" sz="1100" b="1" baseline="30000" dirty="0">
                <a:solidFill>
                  <a:schemeClr val="bg1"/>
                </a:solidFill>
                <a:latin typeface="Arial Narrow" panose="020B0606020202030204" pitchFamily="34" charset="0"/>
              </a:rPr>
              <a:t>[4]</a:t>
            </a:r>
            <a:r>
              <a:rPr lang="en-AU" sz="1100" dirty="0">
                <a:solidFill>
                  <a:schemeClr val="bg1"/>
                </a:solidFill>
                <a:latin typeface="Arial Narrow" panose="020B0606020202030204" pitchFamily="34" charset="0"/>
              </a:rPr>
              <a:t>. </a:t>
            </a:r>
            <a:endParaRPr lang="en-AU" sz="1100" dirty="0">
              <a:solidFill>
                <a:schemeClr val="bg1"/>
              </a:solidFill>
            </a:endParaRPr>
          </a:p>
        </p:txBody>
      </p:sp>
      <p:sp>
        <p:nvSpPr>
          <p:cNvPr id="35" name="Oval 34">
            <a:extLst>
              <a:ext uri="{FF2B5EF4-FFF2-40B4-BE49-F238E27FC236}">
                <a16:creationId xmlns:a16="http://schemas.microsoft.com/office/drawing/2014/main" id="{DE98C8F2-7DE1-412F-93E3-7C80FC1A247E}"/>
              </a:ext>
            </a:extLst>
          </p:cNvPr>
          <p:cNvSpPr/>
          <p:nvPr/>
        </p:nvSpPr>
        <p:spPr>
          <a:xfrm>
            <a:off x="3756180" y="778215"/>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6" name="TextBox 35">
            <a:extLst>
              <a:ext uri="{FF2B5EF4-FFF2-40B4-BE49-F238E27FC236}">
                <a16:creationId xmlns:a16="http://schemas.microsoft.com/office/drawing/2014/main" id="{D9537B20-4CF1-45C9-B331-3E3000773F1E}"/>
              </a:ext>
            </a:extLst>
          </p:cNvPr>
          <p:cNvSpPr txBox="1"/>
          <p:nvPr/>
        </p:nvSpPr>
        <p:spPr>
          <a:xfrm>
            <a:off x="3672963" y="760410"/>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T122</a:t>
            </a:r>
          </a:p>
        </p:txBody>
      </p:sp>
      <p:sp>
        <p:nvSpPr>
          <p:cNvPr id="45" name="Rectangle 44">
            <a:extLst>
              <a:ext uri="{FF2B5EF4-FFF2-40B4-BE49-F238E27FC236}">
                <a16:creationId xmlns:a16="http://schemas.microsoft.com/office/drawing/2014/main" id="{81FA37A3-0D25-4602-9BA1-420D9B60CA91}"/>
              </a:ext>
            </a:extLst>
          </p:cNvPr>
          <p:cNvSpPr/>
          <p:nvPr/>
        </p:nvSpPr>
        <p:spPr>
          <a:xfrm>
            <a:off x="6019822" y="1709316"/>
            <a:ext cx="345060" cy="9821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ectangle 46">
            <a:extLst>
              <a:ext uri="{FF2B5EF4-FFF2-40B4-BE49-F238E27FC236}">
                <a16:creationId xmlns:a16="http://schemas.microsoft.com/office/drawing/2014/main" id="{1A72ED8E-60E2-4F0B-8C12-0B1C7CBD0964}"/>
              </a:ext>
            </a:extLst>
          </p:cNvPr>
          <p:cNvSpPr/>
          <p:nvPr/>
        </p:nvSpPr>
        <p:spPr>
          <a:xfrm>
            <a:off x="5186290" y="1702363"/>
            <a:ext cx="346417" cy="985290"/>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ED9F079A-AE14-40A3-A802-AE7F9CD6B099}"/>
              </a:ext>
            </a:extLst>
          </p:cNvPr>
          <p:cNvSpPr/>
          <p:nvPr/>
        </p:nvSpPr>
        <p:spPr>
          <a:xfrm>
            <a:off x="5580646" y="1706328"/>
            <a:ext cx="393551" cy="980029"/>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0" name="Straight Connector 49">
            <a:extLst>
              <a:ext uri="{FF2B5EF4-FFF2-40B4-BE49-F238E27FC236}">
                <a16:creationId xmlns:a16="http://schemas.microsoft.com/office/drawing/2014/main" id="{9C969A84-54A7-4D06-BD7B-DEE347CF55B9}"/>
              </a:ext>
            </a:extLst>
          </p:cNvPr>
          <p:cNvCxnSpPr>
            <a:cxnSpLocks/>
          </p:cNvCxnSpPr>
          <p:nvPr/>
        </p:nvCxnSpPr>
        <p:spPr>
          <a:xfrm>
            <a:off x="5400558" y="1609039"/>
            <a:ext cx="0" cy="897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C3A9D6E-24E5-42EF-9FD3-90451B29B42B}"/>
              </a:ext>
            </a:extLst>
          </p:cNvPr>
          <p:cNvCxnSpPr>
            <a:cxnSpLocks/>
          </p:cNvCxnSpPr>
          <p:nvPr/>
        </p:nvCxnSpPr>
        <p:spPr>
          <a:xfrm>
            <a:off x="5815531" y="1609039"/>
            <a:ext cx="0" cy="897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B64C328-2791-4AE3-9726-93915F807356}"/>
              </a:ext>
            </a:extLst>
          </p:cNvPr>
          <p:cNvCxnSpPr>
            <a:cxnSpLocks/>
          </p:cNvCxnSpPr>
          <p:nvPr/>
        </p:nvCxnSpPr>
        <p:spPr>
          <a:xfrm>
            <a:off x="6192352" y="1610814"/>
            <a:ext cx="0" cy="897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E5DDC44-928D-44DF-873A-90B9FA27B323}"/>
              </a:ext>
            </a:extLst>
          </p:cNvPr>
          <p:cNvSpPr/>
          <p:nvPr/>
        </p:nvSpPr>
        <p:spPr>
          <a:xfrm>
            <a:off x="4435820" y="1015089"/>
            <a:ext cx="1563019" cy="1384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4AC4420B-CA8A-4FE9-BF61-6188600B7155}"/>
              </a:ext>
            </a:extLst>
          </p:cNvPr>
          <p:cNvSpPr txBox="1"/>
          <p:nvPr/>
        </p:nvSpPr>
        <p:spPr>
          <a:xfrm>
            <a:off x="4486397" y="988054"/>
            <a:ext cx="1482990"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Total Economic Value (TEV) of Coral Reefs</a:t>
            </a:r>
          </a:p>
        </p:txBody>
      </p:sp>
      <p:sp>
        <p:nvSpPr>
          <p:cNvPr id="55" name="TextBox 54">
            <a:extLst>
              <a:ext uri="{FF2B5EF4-FFF2-40B4-BE49-F238E27FC236}">
                <a16:creationId xmlns:a16="http://schemas.microsoft.com/office/drawing/2014/main" id="{1D48F186-6CD0-45A8-A819-EA96927FAF5B}"/>
              </a:ext>
            </a:extLst>
          </p:cNvPr>
          <p:cNvSpPr txBox="1"/>
          <p:nvPr/>
        </p:nvSpPr>
        <p:spPr>
          <a:xfrm>
            <a:off x="5943566" y="1707689"/>
            <a:ext cx="473966" cy="1015663"/>
          </a:xfrm>
          <a:prstGeom prst="rect">
            <a:avLst/>
          </a:prstGeom>
          <a:noFill/>
        </p:spPr>
        <p:txBody>
          <a:bodyPr wrap="square" rtlCol="0">
            <a:spAutoFit/>
          </a:bodyPr>
          <a:lstStyle/>
          <a:p>
            <a:pPr algn="ctr"/>
            <a:r>
              <a:rPr lang="en-AU" sz="600" b="1" dirty="0">
                <a:latin typeface="Arial Narrow" panose="020B0606020202030204" pitchFamily="34" charset="0"/>
              </a:rPr>
              <a:t>The potential FUTURE Direct &amp; Indirect Use Values</a:t>
            </a:r>
          </a:p>
          <a:p>
            <a:pPr algn="ctr"/>
            <a:r>
              <a:rPr lang="en-AU" sz="600" b="1" dirty="0">
                <a:latin typeface="Arial Narrow" panose="020B0606020202030204" pitchFamily="34" charset="0"/>
              </a:rPr>
              <a:t>(some not yet known)</a:t>
            </a:r>
          </a:p>
        </p:txBody>
      </p:sp>
      <p:sp>
        <p:nvSpPr>
          <p:cNvPr id="56" name="TextBox 55">
            <a:extLst>
              <a:ext uri="{FF2B5EF4-FFF2-40B4-BE49-F238E27FC236}">
                <a16:creationId xmlns:a16="http://schemas.microsoft.com/office/drawing/2014/main" id="{2A007DF2-5317-4D8D-8C3B-639B6D6B09CA}"/>
              </a:ext>
            </a:extLst>
          </p:cNvPr>
          <p:cNvSpPr txBox="1"/>
          <p:nvPr/>
        </p:nvSpPr>
        <p:spPr>
          <a:xfrm>
            <a:off x="5500959" y="1709471"/>
            <a:ext cx="552923" cy="923330"/>
          </a:xfrm>
          <a:prstGeom prst="rect">
            <a:avLst/>
          </a:prstGeom>
          <a:noFill/>
        </p:spPr>
        <p:txBody>
          <a:bodyPr wrap="square" rtlCol="0">
            <a:spAutoFit/>
          </a:bodyPr>
          <a:lstStyle/>
          <a:p>
            <a:pPr algn="ctr"/>
            <a:r>
              <a:rPr lang="en-AU" sz="600" b="1" dirty="0">
                <a:latin typeface="Arial Narrow" panose="020B0606020202030204" pitchFamily="34" charset="0"/>
              </a:rPr>
              <a:t>The value </a:t>
            </a:r>
            <a:br>
              <a:rPr lang="en-AU" sz="600" b="1" dirty="0">
                <a:latin typeface="Arial Narrow" panose="020B0606020202030204" pitchFamily="34" charset="0"/>
              </a:rPr>
            </a:br>
            <a:r>
              <a:rPr lang="en-AU" sz="600" b="1" dirty="0">
                <a:latin typeface="Arial Narrow" panose="020B0606020202030204" pitchFamily="34" charset="0"/>
              </a:rPr>
              <a:t>of coral reefs due </a:t>
            </a:r>
            <a:br>
              <a:rPr lang="en-AU" sz="600" b="1" dirty="0">
                <a:latin typeface="Arial Narrow" panose="020B0606020202030204" pitchFamily="34" charset="0"/>
              </a:rPr>
            </a:br>
            <a:r>
              <a:rPr lang="en-AU" sz="600" b="1" dirty="0">
                <a:latin typeface="Arial Narrow" panose="020B0606020202030204" pitchFamily="34" charset="0"/>
              </a:rPr>
              <a:t>to their existence, irrespective of any expectation of their use</a:t>
            </a:r>
          </a:p>
        </p:txBody>
      </p:sp>
      <p:sp>
        <p:nvSpPr>
          <p:cNvPr id="58" name="TextBox 57">
            <a:extLst>
              <a:ext uri="{FF2B5EF4-FFF2-40B4-BE49-F238E27FC236}">
                <a16:creationId xmlns:a16="http://schemas.microsoft.com/office/drawing/2014/main" id="{994C5511-CAD9-426D-8ED5-6426D14B5C5C}"/>
              </a:ext>
            </a:extLst>
          </p:cNvPr>
          <p:cNvSpPr txBox="1"/>
          <p:nvPr/>
        </p:nvSpPr>
        <p:spPr>
          <a:xfrm>
            <a:off x="5084457" y="1698356"/>
            <a:ext cx="550082" cy="1015663"/>
          </a:xfrm>
          <a:prstGeom prst="rect">
            <a:avLst/>
          </a:prstGeom>
          <a:noFill/>
        </p:spPr>
        <p:txBody>
          <a:bodyPr wrap="square" rtlCol="0">
            <a:spAutoFit/>
          </a:bodyPr>
          <a:lstStyle/>
          <a:p>
            <a:pPr algn="ctr"/>
            <a:r>
              <a:rPr lang="en-AU" sz="600" b="1" dirty="0">
                <a:latin typeface="Arial Narrow" panose="020B0606020202030204" pitchFamily="34" charset="0"/>
              </a:rPr>
              <a:t>The value </a:t>
            </a:r>
            <a:br>
              <a:rPr lang="en-AU" sz="600" b="1" dirty="0">
                <a:latin typeface="Arial Narrow" panose="020B0606020202030204" pitchFamily="34" charset="0"/>
              </a:rPr>
            </a:br>
            <a:r>
              <a:rPr lang="en-AU" sz="600" b="1" dirty="0">
                <a:latin typeface="Arial Narrow" panose="020B0606020202030204" pitchFamily="34" charset="0"/>
              </a:rPr>
              <a:t>of not </a:t>
            </a:r>
            <a:br>
              <a:rPr lang="en-AU" sz="600" b="1" dirty="0">
                <a:latin typeface="Arial Narrow" panose="020B0606020202030204" pitchFamily="34" charset="0"/>
              </a:rPr>
            </a:br>
            <a:r>
              <a:rPr lang="en-AU" sz="600" b="1" dirty="0">
                <a:latin typeface="Arial Narrow" panose="020B0606020202030204" pitchFamily="34" charset="0"/>
              </a:rPr>
              <a:t>using it now,  so future offspring can </a:t>
            </a:r>
            <a:br>
              <a:rPr lang="en-AU" sz="600" b="1" dirty="0">
                <a:latin typeface="Arial Narrow" panose="020B0606020202030204" pitchFamily="34" charset="0"/>
              </a:rPr>
            </a:br>
            <a:r>
              <a:rPr lang="en-AU" sz="600" b="1" dirty="0">
                <a:latin typeface="Arial Narrow" panose="020B0606020202030204" pitchFamily="34" charset="0"/>
              </a:rPr>
              <a:t>benefit </a:t>
            </a:r>
            <a:br>
              <a:rPr lang="en-AU" sz="600" b="1" dirty="0">
                <a:latin typeface="Arial Narrow" panose="020B0606020202030204" pitchFamily="34" charset="0"/>
              </a:rPr>
            </a:br>
            <a:r>
              <a:rPr lang="en-AU" sz="600" b="1" dirty="0">
                <a:latin typeface="Arial Narrow" panose="020B0606020202030204" pitchFamily="34" charset="0"/>
              </a:rPr>
              <a:t>from it </a:t>
            </a:r>
            <a:br>
              <a:rPr lang="en-AU" sz="600" b="1" dirty="0">
                <a:latin typeface="Arial Narrow" panose="020B0606020202030204" pitchFamily="34" charset="0"/>
              </a:rPr>
            </a:br>
            <a:r>
              <a:rPr lang="en-AU" sz="600" b="1" dirty="0">
                <a:latin typeface="Arial Narrow" panose="020B0606020202030204" pitchFamily="34" charset="0"/>
              </a:rPr>
              <a:t>later </a:t>
            </a:r>
          </a:p>
        </p:txBody>
      </p:sp>
      <p:sp>
        <p:nvSpPr>
          <p:cNvPr id="60" name="TextBox 59">
            <a:extLst>
              <a:ext uri="{FF2B5EF4-FFF2-40B4-BE49-F238E27FC236}">
                <a16:creationId xmlns:a16="http://schemas.microsoft.com/office/drawing/2014/main" id="{5F265246-8E13-4698-9670-6DE0892D2661}"/>
              </a:ext>
            </a:extLst>
          </p:cNvPr>
          <p:cNvSpPr txBox="1"/>
          <p:nvPr/>
        </p:nvSpPr>
        <p:spPr>
          <a:xfrm>
            <a:off x="4242310" y="1678001"/>
            <a:ext cx="964645" cy="1015663"/>
          </a:xfrm>
          <a:prstGeom prst="rect">
            <a:avLst/>
          </a:prstGeom>
          <a:noFill/>
        </p:spPr>
        <p:txBody>
          <a:bodyPr wrap="square" rtlCol="0">
            <a:spAutoFit/>
          </a:bodyPr>
          <a:lstStyle/>
          <a:p>
            <a:pPr algn="ctr"/>
            <a:r>
              <a:rPr lang="en-AU" sz="600" b="1" i="1" u="sng" dirty="0">
                <a:latin typeface="Arial Narrow" panose="020B0606020202030204" pitchFamily="34" charset="0"/>
              </a:rPr>
              <a:t>Biological support to</a:t>
            </a:r>
            <a:r>
              <a:rPr lang="en-AU" sz="600" b="1" u="sng" dirty="0">
                <a:latin typeface="Arial Narrow" panose="020B0606020202030204" pitchFamily="34" charset="0"/>
              </a:rPr>
              <a:t>: </a:t>
            </a:r>
          </a:p>
          <a:p>
            <a:pPr algn="ctr"/>
            <a:r>
              <a:rPr lang="en-AU" sz="600" b="1" dirty="0">
                <a:latin typeface="Arial Narrow" panose="020B0606020202030204" pitchFamily="34" charset="0"/>
              </a:rPr>
              <a:t>fisheries, </a:t>
            </a:r>
          </a:p>
          <a:p>
            <a:pPr algn="ctr"/>
            <a:r>
              <a:rPr lang="en-AU" sz="600" b="1" dirty="0">
                <a:latin typeface="Arial Narrow" panose="020B0606020202030204" pitchFamily="34" charset="0"/>
              </a:rPr>
              <a:t>seabirds, turtles, </a:t>
            </a:r>
            <a:br>
              <a:rPr lang="en-AU" sz="600" b="1" dirty="0">
                <a:latin typeface="Arial Narrow" panose="020B0606020202030204" pitchFamily="34" charset="0"/>
              </a:rPr>
            </a:br>
            <a:r>
              <a:rPr lang="en-AU" sz="600" b="1" dirty="0">
                <a:latin typeface="Arial Narrow" panose="020B0606020202030204" pitchFamily="34" charset="0"/>
              </a:rPr>
              <a:t>other ecosystems</a:t>
            </a:r>
          </a:p>
          <a:p>
            <a:pPr algn="ctr"/>
            <a:endParaRPr lang="en-AU" sz="300" b="1" dirty="0">
              <a:latin typeface="Arial Narrow" panose="020B0606020202030204" pitchFamily="34" charset="0"/>
            </a:endParaRPr>
          </a:p>
          <a:p>
            <a:pPr algn="ctr"/>
            <a:r>
              <a:rPr lang="en-AU" sz="600" b="1" i="1" u="sng" dirty="0">
                <a:latin typeface="Arial Narrow" panose="020B0606020202030204" pitchFamily="34" charset="0"/>
              </a:rPr>
              <a:t>Physical protection for: </a:t>
            </a:r>
            <a:br>
              <a:rPr lang="en-AU" sz="600" b="1" dirty="0">
                <a:latin typeface="Arial Narrow" panose="020B0606020202030204" pitchFamily="34" charset="0"/>
              </a:rPr>
            </a:br>
            <a:r>
              <a:rPr lang="en-AU" sz="600" b="1" dirty="0">
                <a:latin typeface="Arial Narrow" panose="020B0606020202030204" pitchFamily="34" charset="0"/>
              </a:rPr>
              <a:t>other coastal ecosystems, coastlines</a:t>
            </a:r>
          </a:p>
          <a:p>
            <a:pPr algn="ctr"/>
            <a:endParaRPr lang="en-AU" sz="300" b="1" dirty="0">
              <a:latin typeface="Arial Narrow" panose="020B0606020202030204" pitchFamily="34" charset="0"/>
            </a:endParaRPr>
          </a:p>
          <a:p>
            <a:pPr algn="ctr"/>
            <a:r>
              <a:rPr lang="en-AU" sz="600" b="1" i="1" u="sng" dirty="0">
                <a:latin typeface="Arial Narrow" panose="020B0606020202030204" pitchFamily="34" charset="0"/>
              </a:rPr>
              <a:t>Global life-support:</a:t>
            </a:r>
          </a:p>
          <a:p>
            <a:pPr algn="ctr"/>
            <a:r>
              <a:rPr lang="en-AU" sz="600" b="1" dirty="0">
                <a:latin typeface="Arial Narrow" panose="020B0606020202030204" pitchFamily="34" charset="0"/>
              </a:rPr>
              <a:t>carbon storage</a:t>
            </a:r>
          </a:p>
        </p:txBody>
      </p:sp>
      <p:sp>
        <p:nvSpPr>
          <p:cNvPr id="53" name="Rectangle 52">
            <a:extLst>
              <a:ext uri="{FF2B5EF4-FFF2-40B4-BE49-F238E27FC236}">
                <a16:creationId xmlns:a16="http://schemas.microsoft.com/office/drawing/2014/main" id="{9CF0F8E8-A715-42C3-8150-1B67525B224E}"/>
              </a:ext>
            </a:extLst>
          </p:cNvPr>
          <p:cNvSpPr/>
          <p:nvPr/>
        </p:nvSpPr>
        <p:spPr>
          <a:xfrm>
            <a:off x="3677355" y="1700753"/>
            <a:ext cx="598582" cy="987406"/>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TextBox 61">
            <a:extLst>
              <a:ext uri="{FF2B5EF4-FFF2-40B4-BE49-F238E27FC236}">
                <a16:creationId xmlns:a16="http://schemas.microsoft.com/office/drawing/2014/main" id="{468E8421-315D-418D-8AF3-8488EBC72241}"/>
              </a:ext>
            </a:extLst>
          </p:cNvPr>
          <p:cNvSpPr txBox="1"/>
          <p:nvPr/>
        </p:nvSpPr>
        <p:spPr>
          <a:xfrm>
            <a:off x="3544077" y="1671159"/>
            <a:ext cx="880508" cy="1046440"/>
          </a:xfrm>
          <a:prstGeom prst="rect">
            <a:avLst/>
          </a:prstGeom>
          <a:noFill/>
        </p:spPr>
        <p:txBody>
          <a:bodyPr wrap="square" rtlCol="0">
            <a:spAutoFit/>
          </a:bodyPr>
          <a:lstStyle/>
          <a:p>
            <a:pPr algn="ctr"/>
            <a:r>
              <a:rPr lang="en-AU" sz="600" b="1" i="1" u="sng" dirty="0">
                <a:latin typeface="Arial Narrow" panose="020B0606020202030204" pitchFamily="34" charset="0"/>
              </a:rPr>
              <a:t>Extractive</a:t>
            </a:r>
            <a:r>
              <a:rPr lang="en-AU" sz="600" b="1" i="1" dirty="0">
                <a:latin typeface="Arial Narrow" panose="020B0606020202030204" pitchFamily="34" charset="0"/>
              </a:rPr>
              <a:t>:</a:t>
            </a:r>
          </a:p>
          <a:p>
            <a:pPr algn="ctr"/>
            <a:r>
              <a:rPr lang="en-AU" sz="600" b="1" dirty="0">
                <a:latin typeface="Arial Narrow" panose="020B0606020202030204" pitchFamily="34" charset="0"/>
              </a:rPr>
              <a:t>fisheries,</a:t>
            </a:r>
          </a:p>
          <a:p>
            <a:pPr algn="ctr"/>
            <a:r>
              <a:rPr lang="en-AU" sz="600" b="1" dirty="0">
                <a:latin typeface="Arial Narrow" panose="020B0606020202030204" pitchFamily="34" charset="0"/>
              </a:rPr>
              <a:t>aquarium trade,</a:t>
            </a:r>
          </a:p>
          <a:p>
            <a:pPr algn="ctr"/>
            <a:r>
              <a:rPr lang="en-AU" sz="600" b="1" dirty="0">
                <a:latin typeface="Arial Narrow" panose="020B0606020202030204" pitchFamily="34" charset="0"/>
              </a:rPr>
              <a:t>pharmaceutical</a:t>
            </a:r>
          </a:p>
          <a:p>
            <a:pPr algn="ctr"/>
            <a:endParaRPr lang="en-AU" sz="200" b="1" dirty="0">
              <a:latin typeface="Arial Narrow" panose="020B0606020202030204" pitchFamily="34" charset="0"/>
            </a:endParaRPr>
          </a:p>
          <a:p>
            <a:pPr algn="ctr"/>
            <a:r>
              <a:rPr lang="en-AU" sz="600" b="1" i="1" u="sng" dirty="0">
                <a:latin typeface="Arial Narrow" panose="020B0606020202030204" pitchFamily="34" charset="0"/>
              </a:rPr>
              <a:t>Non-Extractive</a:t>
            </a:r>
            <a:r>
              <a:rPr lang="en-AU" sz="600" b="1" i="1" dirty="0">
                <a:latin typeface="Arial Narrow" panose="020B0606020202030204" pitchFamily="34" charset="0"/>
              </a:rPr>
              <a:t>:</a:t>
            </a:r>
          </a:p>
          <a:p>
            <a:pPr algn="ctr"/>
            <a:r>
              <a:rPr lang="en-AU" sz="600" b="1" dirty="0">
                <a:latin typeface="Arial Narrow" panose="020B0606020202030204" pitchFamily="34" charset="0"/>
              </a:rPr>
              <a:t>tourism, </a:t>
            </a:r>
          </a:p>
          <a:p>
            <a:pPr algn="ctr"/>
            <a:r>
              <a:rPr lang="en-AU" sz="600" b="1" dirty="0">
                <a:latin typeface="Arial Narrow" panose="020B0606020202030204" pitchFamily="34" charset="0"/>
              </a:rPr>
              <a:t>recreation,</a:t>
            </a:r>
          </a:p>
          <a:p>
            <a:pPr algn="ctr"/>
            <a:r>
              <a:rPr lang="en-AU" sz="600" b="1" dirty="0">
                <a:latin typeface="Arial Narrow" panose="020B0606020202030204" pitchFamily="34" charset="0"/>
              </a:rPr>
              <a:t>research, </a:t>
            </a:r>
          </a:p>
          <a:p>
            <a:pPr algn="ctr"/>
            <a:r>
              <a:rPr lang="en-AU" sz="600" b="1" dirty="0">
                <a:latin typeface="Arial Narrow" panose="020B0606020202030204" pitchFamily="34" charset="0"/>
              </a:rPr>
              <a:t>education,</a:t>
            </a:r>
          </a:p>
          <a:p>
            <a:pPr algn="ctr"/>
            <a:r>
              <a:rPr lang="en-AU" sz="600" b="1" dirty="0">
                <a:latin typeface="Arial Narrow" panose="020B0606020202030204" pitchFamily="34" charset="0"/>
              </a:rPr>
              <a:t>aesthetic</a:t>
            </a:r>
          </a:p>
        </p:txBody>
      </p:sp>
    </p:spTree>
    <p:extLst>
      <p:ext uri="{BB962C8B-B14F-4D97-AF65-F5344CB8AC3E}">
        <p14:creationId xmlns:p14="http://schemas.microsoft.com/office/powerpoint/2010/main" val="1590355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56347" y="69665"/>
            <a:ext cx="4130084" cy="923330"/>
          </a:xfrm>
          <a:prstGeom prst="rect">
            <a:avLst/>
          </a:prstGeom>
          <a:noFill/>
        </p:spPr>
        <p:txBody>
          <a:bodyPr wrap="square" rtlCol="0">
            <a:spAutoFit/>
          </a:bodyPr>
          <a:lstStyle/>
          <a:p>
            <a:r>
              <a:rPr lang="en-US" b="1" dirty="0">
                <a:latin typeface="Arial Narrow" pitchFamily="34" charset="0"/>
              </a:rPr>
              <a:t>How to Protect our Natural Assets? – </a:t>
            </a:r>
            <a:r>
              <a:rPr lang="en-US" sz="1200" dirty="0">
                <a:latin typeface="Arial Narrow" pitchFamily="34" charset="0"/>
              </a:rPr>
              <a:t>Recall and explain the criteria (i.e. site selection, networking and connectivity, replication, spacing, size and coverage) used to design marine protected areas (MPAs)</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114</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485411" y="8806393"/>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2" y="8805118"/>
            <a:ext cx="373457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Subject Matter: Management and Conservation</a:t>
            </a:r>
            <a:endParaRPr lang="en-AU" sz="1100" b="1" dirty="0">
              <a:latin typeface="Arial Narrow" pitchFamily="34" charset="0"/>
            </a:endParaRPr>
          </a:p>
        </p:txBody>
      </p:sp>
      <p:sp>
        <p:nvSpPr>
          <p:cNvPr id="14" name="Rectangle 13"/>
          <p:cNvSpPr/>
          <p:nvPr/>
        </p:nvSpPr>
        <p:spPr>
          <a:xfrm>
            <a:off x="417816" y="8404026"/>
            <a:ext cx="6062984" cy="430887"/>
          </a:xfrm>
          <a:prstGeom prst="rect">
            <a:avLst/>
          </a:prstGeom>
        </p:spPr>
        <p:txBody>
          <a:bodyPr wrap="square">
            <a:spAutoFit/>
          </a:bodyPr>
          <a:lstStyle/>
          <a:p>
            <a:r>
              <a:rPr lang="en-AU" sz="530" baseline="30000" dirty="0">
                <a:latin typeface="Arial Narrow" panose="020B0606020202030204" pitchFamily="34" charset="0"/>
              </a:rPr>
              <a:t>[1] </a:t>
            </a:r>
            <a:r>
              <a:rPr lang="en-AU" sz="530" dirty="0">
                <a:latin typeface="Arial Narrow" panose="020B0606020202030204" pitchFamily="34" charset="0"/>
              </a:rPr>
              <a:t>Reproduced with permission from: Green, A.L., </a:t>
            </a:r>
            <a:r>
              <a:rPr lang="en-AU" sz="530" dirty="0" err="1">
                <a:latin typeface="Arial Narrow" panose="020B0606020202030204" pitchFamily="34" charset="0"/>
              </a:rPr>
              <a:t>Maypa</a:t>
            </a:r>
            <a:r>
              <a:rPr lang="en-AU" sz="530" dirty="0">
                <a:latin typeface="Arial Narrow" panose="020B0606020202030204" pitchFamily="34" charset="0"/>
              </a:rPr>
              <a:t>, A.P., Almay, G.R., Rhodes, K.L., Weeks, R., </a:t>
            </a:r>
            <a:r>
              <a:rPr lang="en-AU" sz="530" dirty="0" err="1">
                <a:latin typeface="Arial Narrow" panose="020B0606020202030204" pitchFamily="34" charset="0"/>
              </a:rPr>
              <a:t>Abesamis</a:t>
            </a:r>
            <a:r>
              <a:rPr lang="en-AU" sz="530" dirty="0">
                <a:latin typeface="Arial Narrow" panose="020B0606020202030204" pitchFamily="34" charset="0"/>
              </a:rPr>
              <a:t>, R. A., Gleason, M., </a:t>
            </a:r>
            <a:r>
              <a:rPr lang="en-AU" sz="530" dirty="0" err="1">
                <a:latin typeface="Arial Narrow" panose="020B0606020202030204" pitchFamily="34" charset="0"/>
              </a:rPr>
              <a:t>Mumby</a:t>
            </a:r>
            <a:r>
              <a:rPr lang="en-AU" sz="530" dirty="0">
                <a:latin typeface="Arial Narrow" panose="020B0606020202030204" pitchFamily="34" charset="0"/>
              </a:rPr>
              <a:t>, P. and White, A.T. (2014). </a:t>
            </a:r>
            <a:r>
              <a:rPr lang="en-US" sz="530" dirty="0">
                <a:latin typeface="Arial Narrow" panose="020B0606020202030204" pitchFamily="34" charset="0"/>
              </a:rPr>
              <a:t>Larval dispersal and movement patterns of coral reef fishes, and implications for marine reserve network design. </a:t>
            </a:r>
            <a:r>
              <a:rPr lang="en-US" sz="530" i="1" dirty="0">
                <a:latin typeface="Arial Narrow" panose="020B0606020202030204" pitchFamily="34" charset="0"/>
              </a:rPr>
              <a:t>Biological Reviews. Volume 90. Issue 4. DOI: 10.1111/brv.12155. </a:t>
            </a:r>
            <a:r>
              <a:rPr lang="en-US" sz="530" dirty="0">
                <a:latin typeface="Arial Narrow" panose="020B0606020202030204" pitchFamily="34" charset="0"/>
              </a:rPr>
              <a:t>CC BY-NC-ND 4.0</a:t>
            </a:r>
            <a:endParaRPr lang="en-AU" sz="530" baseline="30000" dirty="0">
              <a:latin typeface="Arial Narrow" panose="020B0606020202030204" pitchFamily="34" charset="0"/>
            </a:endParaRPr>
          </a:p>
          <a:p>
            <a:r>
              <a:rPr lang="en-AU" sz="530" baseline="30000" dirty="0">
                <a:latin typeface="Arial Narrow" panose="020B0606020202030204" pitchFamily="34" charset="0"/>
              </a:rPr>
              <a:t>[3] </a:t>
            </a:r>
            <a:r>
              <a:rPr lang="en-AU" sz="530" dirty="0">
                <a:latin typeface="Arial Narrow" panose="020B0606020202030204" pitchFamily="34" charset="0"/>
              </a:rPr>
              <a:t>Dr. Alison Green, personal communication (04.07.2019). </a:t>
            </a:r>
            <a:r>
              <a:rPr lang="en-AU" sz="530" i="1" dirty="0">
                <a:latin typeface="Arial Narrow" panose="020B0606020202030204" pitchFamily="34" charset="0"/>
              </a:rPr>
              <a:t>Note: </a:t>
            </a:r>
            <a:r>
              <a:rPr lang="en-AU" sz="530" dirty="0">
                <a:latin typeface="Arial Narrow" panose="020B0606020202030204" pitchFamily="34" charset="0"/>
              </a:rPr>
              <a:t>originally, the rule of thumb was to space marine reserves no more than 15km apart</a:t>
            </a:r>
            <a:r>
              <a:rPr lang="en-AU" sz="530" baseline="30000" dirty="0">
                <a:latin typeface="Arial Narrow" panose="020B0606020202030204" pitchFamily="34" charset="0"/>
              </a:rPr>
              <a:t>[1]</a:t>
            </a:r>
            <a:r>
              <a:rPr lang="en-AU" sz="530" dirty="0">
                <a:latin typeface="Arial Narrow" panose="020B0606020202030204" pitchFamily="34" charset="0"/>
              </a:rPr>
              <a:t>. T</a:t>
            </a:r>
            <a:r>
              <a:rPr lang="en-US" sz="530" dirty="0">
                <a:latin typeface="Arial Narrow" panose="020B0606020202030204" pitchFamily="34" charset="0"/>
              </a:rPr>
              <a:t>he science has recently changed with more empirical movement studies on more species. Therefore, now we say they should be spaced 10s or 100s of km apart, depending on larval dispersal distances of focal species</a:t>
            </a:r>
            <a:r>
              <a:rPr lang="en-US" sz="530" baseline="30000" dirty="0">
                <a:latin typeface="Arial Narrow" panose="020B0606020202030204" pitchFamily="34" charset="0"/>
              </a:rPr>
              <a:t>[3]</a:t>
            </a:r>
            <a:r>
              <a:rPr lang="en-US" sz="530" dirty="0">
                <a:latin typeface="Arial Narrow" panose="020B0606020202030204" pitchFamily="34" charset="0"/>
              </a:rPr>
              <a:t>.</a:t>
            </a:r>
            <a:endParaRPr lang="en-AU" sz="530" baseline="30000" dirty="0">
              <a:latin typeface="Arial Narrow" panose="020B0606020202030204" pitchFamily="34" charset="0"/>
            </a:endParaRPr>
          </a:p>
        </p:txBody>
      </p:sp>
      <p:sp>
        <p:nvSpPr>
          <p:cNvPr id="18" name="Rectangle 17">
            <a:extLst>
              <a:ext uri="{FF2B5EF4-FFF2-40B4-BE49-F238E27FC236}">
                <a16:creationId xmlns:a16="http://schemas.microsoft.com/office/drawing/2014/main" id="{15037A53-A88B-4DDB-9C37-9A93792512F3}"/>
              </a:ext>
            </a:extLst>
          </p:cNvPr>
          <p:cNvSpPr/>
          <p:nvPr/>
        </p:nvSpPr>
        <p:spPr>
          <a:xfrm>
            <a:off x="453865" y="1039865"/>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17" name="TextBox 16">
            <a:extLst>
              <a:ext uri="{FF2B5EF4-FFF2-40B4-BE49-F238E27FC236}">
                <a16:creationId xmlns:a16="http://schemas.microsoft.com/office/drawing/2014/main" id="{2B514FE0-4FB4-4197-9CAB-04210B735A16}"/>
              </a:ext>
            </a:extLst>
          </p:cNvPr>
          <p:cNvSpPr txBox="1"/>
          <p:nvPr/>
        </p:nvSpPr>
        <p:spPr>
          <a:xfrm>
            <a:off x="423332" y="976374"/>
            <a:ext cx="6035307" cy="2000548"/>
          </a:xfrm>
          <a:prstGeom prst="rect">
            <a:avLst/>
          </a:prstGeom>
          <a:noFill/>
        </p:spPr>
        <p:txBody>
          <a:bodyPr wrap="square" rtlCol="0">
            <a:spAutoFit/>
          </a:bodyPr>
          <a:lstStyle/>
          <a:p>
            <a:r>
              <a:rPr lang="en-AU" sz="1600" b="1" dirty="0">
                <a:latin typeface="Arial Narrow" panose="020B0606020202030204" pitchFamily="34" charset="0"/>
              </a:rPr>
              <a:t>How to design a marine reserve </a:t>
            </a:r>
          </a:p>
          <a:p>
            <a:r>
              <a:rPr lang="en-AU" sz="1200" dirty="0">
                <a:latin typeface="Arial Narrow" panose="020B0606020202030204" pitchFamily="34" charset="0"/>
              </a:rPr>
              <a:t>Marine </a:t>
            </a:r>
            <a:r>
              <a:rPr lang="en-AU" sz="1200" b="1" i="1" dirty="0">
                <a:latin typeface="Arial Narrow" panose="020B0606020202030204" pitchFamily="34" charset="0"/>
              </a:rPr>
              <a:t>reserves</a:t>
            </a:r>
            <a:r>
              <a:rPr lang="en-AU" sz="1200" dirty="0">
                <a:latin typeface="Arial Narrow" panose="020B0606020202030204" pitchFamily="34" charset="0"/>
              </a:rPr>
              <a:t>* provide protection from extractive and destructive activities</a:t>
            </a:r>
            <a:r>
              <a:rPr lang="en-AU" sz="1200" baseline="30000" dirty="0">
                <a:latin typeface="Arial Narrow" panose="020B0606020202030204" pitchFamily="34" charset="0"/>
              </a:rPr>
              <a:t>[1]</a:t>
            </a:r>
            <a:r>
              <a:rPr lang="en-AU" sz="1200" dirty="0">
                <a:latin typeface="Arial Narrow" panose="020B0606020202030204" pitchFamily="34" charset="0"/>
              </a:rPr>
              <a:t>. Hence, there are rules. </a:t>
            </a:r>
            <a:r>
              <a:rPr lang="en-US" sz="1200" dirty="0">
                <a:latin typeface="Arial Narrow" panose="020B0606020202030204" pitchFamily="34" charset="0"/>
              </a:rPr>
              <a:t>Thus, in order to be effective (and become powerful tools for conservation and management) they need to be designed well. </a:t>
            </a:r>
            <a:r>
              <a:rPr lang="en-AU" sz="1200" dirty="0">
                <a:latin typeface="Arial Narrow" panose="020B0606020202030204" pitchFamily="34" charset="0"/>
              </a:rPr>
              <a:t>When designing a marine reserve or marine reserve </a:t>
            </a:r>
            <a:r>
              <a:rPr lang="en-AU" sz="1200" i="1" dirty="0">
                <a:latin typeface="Arial Narrow" panose="020B0606020202030204" pitchFamily="34" charset="0"/>
              </a:rPr>
              <a:t>network</a:t>
            </a:r>
            <a:r>
              <a:rPr lang="en-AU" sz="1200" dirty="0">
                <a:latin typeface="Arial Narrow" panose="020B0606020202030204" pitchFamily="34" charset="0"/>
              </a:rPr>
              <a:t>, a few things need to be decided upon, such as where they should go (site selection, networking and connectivity), how big they need to be (size and coverage), how many there needs to be (replication), and how close together they need to be (spacing). As a rule of thumb, marine reserves should be at least </a:t>
            </a:r>
            <a:r>
              <a:rPr lang="en-AU" sz="1200" b="1" dirty="0">
                <a:latin typeface="Arial Narrow" panose="020B0606020202030204" pitchFamily="34" charset="0"/>
              </a:rPr>
              <a:t>twice the size </a:t>
            </a:r>
            <a:r>
              <a:rPr lang="en-AU" sz="1200" dirty="0">
                <a:latin typeface="Arial Narrow" panose="020B0606020202030204" pitchFamily="34" charset="0"/>
              </a:rPr>
              <a:t>of the home range of focal species for protection (in all directions), protect habitats critical to any stage of their life cycle (e.g. nursery grounds and spawning sites), and be spaced 10s to 100s of kilometres apart (depending on the larval dispersal distances of focal species) to allow for species replenishment</a:t>
            </a:r>
            <a:r>
              <a:rPr lang="en-AU" sz="1200" baseline="30000" dirty="0">
                <a:latin typeface="Arial Narrow" panose="020B0606020202030204" pitchFamily="34" charset="0"/>
              </a:rPr>
              <a:t>[3]</a:t>
            </a:r>
            <a:r>
              <a:rPr lang="en-AU" sz="1200" dirty="0">
                <a:latin typeface="Arial Narrow" panose="020B0606020202030204" pitchFamily="34" charset="0"/>
              </a:rPr>
              <a:t>.  </a:t>
            </a:r>
          </a:p>
        </p:txBody>
      </p:sp>
      <p:pic>
        <p:nvPicPr>
          <p:cNvPr id="2" name="Picture 1">
            <a:extLst>
              <a:ext uri="{FF2B5EF4-FFF2-40B4-BE49-F238E27FC236}">
                <a16:creationId xmlns:a16="http://schemas.microsoft.com/office/drawing/2014/main" id="{3D654A8D-226C-4AD7-BCD8-9A8E9E280BE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tretch>
            <a:fillRect/>
          </a:stretch>
        </p:blipFill>
        <p:spPr>
          <a:xfrm>
            <a:off x="493720" y="3446874"/>
            <a:ext cx="5855907" cy="1334491"/>
          </a:xfrm>
          <a:prstGeom prst="rect">
            <a:avLst/>
          </a:prstGeom>
          <a:ln>
            <a:solidFill>
              <a:schemeClr val="tx1"/>
            </a:solidFill>
          </a:ln>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903CCE2F-5EC4-4B65-88C1-4FEE98FB6DAF}"/>
              </a:ext>
            </a:extLst>
          </p:cNvPr>
          <p:cNvSpPr/>
          <p:nvPr/>
        </p:nvSpPr>
        <p:spPr>
          <a:xfrm>
            <a:off x="500644" y="3045192"/>
            <a:ext cx="5860437" cy="31946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20" b="1" dirty="0">
                <a:solidFill>
                  <a:schemeClr val="tx1"/>
                </a:solidFill>
                <a:latin typeface="Arial Narrow" panose="020B0606020202030204" pitchFamily="34" charset="0"/>
              </a:rPr>
              <a:t>Q. How many fish species in Fig. 1 would be protected by a reserve with a 1km diameter? Ans.</a:t>
            </a:r>
          </a:p>
        </p:txBody>
      </p:sp>
      <p:sp>
        <p:nvSpPr>
          <p:cNvPr id="6" name="Rectangle 5">
            <a:extLst>
              <a:ext uri="{FF2B5EF4-FFF2-40B4-BE49-F238E27FC236}">
                <a16:creationId xmlns:a16="http://schemas.microsoft.com/office/drawing/2014/main" id="{CA62689E-4C11-45B5-BE04-D2D87738BCF9}"/>
              </a:ext>
            </a:extLst>
          </p:cNvPr>
          <p:cNvSpPr/>
          <p:nvPr/>
        </p:nvSpPr>
        <p:spPr>
          <a:xfrm>
            <a:off x="5868255" y="3082551"/>
            <a:ext cx="424467" cy="24298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9" name="TextBox 8">
            <a:extLst>
              <a:ext uri="{FF2B5EF4-FFF2-40B4-BE49-F238E27FC236}">
                <a16:creationId xmlns:a16="http://schemas.microsoft.com/office/drawing/2014/main" id="{344F8DFD-D7EB-476D-A3EE-D25AA963BDDD}"/>
              </a:ext>
            </a:extLst>
          </p:cNvPr>
          <p:cNvSpPr txBox="1"/>
          <p:nvPr/>
        </p:nvSpPr>
        <p:spPr>
          <a:xfrm>
            <a:off x="5925845" y="3072454"/>
            <a:ext cx="576064"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19</a:t>
            </a:r>
          </a:p>
        </p:txBody>
      </p:sp>
      <p:sp>
        <p:nvSpPr>
          <p:cNvPr id="23" name="TextBox 22">
            <a:extLst>
              <a:ext uri="{FF2B5EF4-FFF2-40B4-BE49-F238E27FC236}">
                <a16:creationId xmlns:a16="http://schemas.microsoft.com/office/drawing/2014/main" id="{3A95AC5B-EF81-4210-989D-9153F8E435F1}"/>
              </a:ext>
            </a:extLst>
          </p:cNvPr>
          <p:cNvSpPr txBox="1"/>
          <p:nvPr/>
        </p:nvSpPr>
        <p:spPr>
          <a:xfrm>
            <a:off x="409597" y="4790121"/>
            <a:ext cx="6062984" cy="461665"/>
          </a:xfrm>
          <a:prstGeom prst="rect">
            <a:avLst/>
          </a:prstGeom>
          <a:noFill/>
        </p:spPr>
        <p:txBody>
          <a:bodyPr wrap="square" rtlCol="0">
            <a:spAutoFit/>
          </a:bodyPr>
          <a:lstStyle/>
          <a:p>
            <a:r>
              <a:rPr lang="en-AU" sz="800" b="1" dirty="0">
                <a:latin typeface="Arial Narrow" panose="020B0606020202030204" pitchFamily="34" charset="0"/>
              </a:rPr>
              <a:t>Figure 1: Linear scale of movement of coral reef and coastal pelagic fish species</a:t>
            </a:r>
            <a:r>
              <a:rPr lang="en-AU" sz="800" b="1" baseline="30000" dirty="0">
                <a:latin typeface="Arial Narrow" panose="020B0606020202030204" pitchFamily="34" charset="0"/>
              </a:rPr>
              <a:t>[1]</a:t>
            </a:r>
            <a:r>
              <a:rPr lang="en-AU" sz="800" b="1" dirty="0">
                <a:latin typeface="Arial Narrow" panose="020B0606020202030204" pitchFamily="34" charset="0"/>
              </a:rPr>
              <a:t>. </a:t>
            </a:r>
          </a:p>
          <a:p>
            <a:r>
              <a:rPr lang="en-AU" sz="790" i="1" dirty="0">
                <a:latin typeface="Arial Narrow" panose="020B0606020202030204" pitchFamily="34" charset="0"/>
              </a:rPr>
              <a:t>Note: </a:t>
            </a:r>
            <a:r>
              <a:rPr lang="en-AU" sz="790" dirty="0">
                <a:latin typeface="Arial Narrow" panose="020B0606020202030204" pitchFamily="34" charset="0"/>
              </a:rPr>
              <a:t>the </a:t>
            </a:r>
            <a:r>
              <a:rPr lang="en-AU" sz="790" u="sng" dirty="0">
                <a:latin typeface="Arial Narrow" panose="020B0606020202030204" pitchFamily="34" charset="0"/>
              </a:rPr>
              <a:t>home range</a:t>
            </a:r>
            <a:r>
              <a:rPr lang="en-AU" sz="790" dirty="0">
                <a:latin typeface="Arial Narrow" panose="020B0606020202030204" pitchFamily="34" charset="0"/>
              </a:rPr>
              <a:t> of a fish is the area in which an individual spends the majority of its time and engages in most of its routine activities including foraging and resting. Small-scale resident spawning aggregations are included in that home range. Larger scale movements to transient spawning aggregations are not</a:t>
            </a:r>
            <a:r>
              <a:rPr lang="en-AU" sz="790" baseline="30000" dirty="0">
                <a:latin typeface="Arial Narrow" panose="020B0606020202030204" pitchFamily="34" charset="0"/>
              </a:rPr>
              <a:t>[1]</a:t>
            </a:r>
            <a:r>
              <a:rPr lang="en-AU" sz="790" dirty="0">
                <a:latin typeface="Arial Narrow" panose="020B0606020202030204" pitchFamily="34" charset="0"/>
              </a:rPr>
              <a:t>.</a:t>
            </a:r>
          </a:p>
        </p:txBody>
      </p:sp>
      <p:sp>
        <p:nvSpPr>
          <p:cNvPr id="26" name="Rectangle 25">
            <a:extLst>
              <a:ext uri="{FF2B5EF4-FFF2-40B4-BE49-F238E27FC236}">
                <a16:creationId xmlns:a16="http://schemas.microsoft.com/office/drawing/2014/main" id="{D8E747D4-E35E-47D8-8AC4-5214470D8FC4}"/>
              </a:ext>
            </a:extLst>
          </p:cNvPr>
          <p:cNvSpPr/>
          <p:nvPr/>
        </p:nvSpPr>
        <p:spPr>
          <a:xfrm>
            <a:off x="509873" y="5260542"/>
            <a:ext cx="5850357" cy="290220"/>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20" b="1" dirty="0">
                <a:solidFill>
                  <a:schemeClr val="bg1"/>
                </a:solidFill>
                <a:latin typeface="Arial Narrow" panose="020B0606020202030204" pitchFamily="34" charset="0"/>
              </a:rPr>
              <a:t>Activity: Explain the following general recommendations for resilient MPA network design</a:t>
            </a:r>
            <a:r>
              <a:rPr lang="en-AU" sz="1120" b="1" baseline="30000" dirty="0">
                <a:solidFill>
                  <a:schemeClr val="bg1"/>
                </a:solidFill>
                <a:latin typeface="Arial Narrow" panose="020B0606020202030204" pitchFamily="34" charset="0"/>
              </a:rPr>
              <a:t>[2]</a:t>
            </a:r>
            <a:endParaRPr lang="en-AU" sz="1120" b="1" dirty="0">
              <a:solidFill>
                <a:schemeClr val="bg1"/>
              </a:solidFill>
              <a:latin typeface="Arial Narrow" panose="020B0606020202030204" pitchFamily="34" charset="0"/>
            </a:endParaRPr>
          </a:p>
        </p:txBody>
      </p:sp>
      <p:graphicFrame>
        <p:nvGraphicFramePr>
          <p:cNvPr id="10" name="Table 9">
            <a:extLst>
              <a:ext uri="{FF2B5EF4-FFF2-40B4-BE49-F238E27FC236}">
                <a16:creationId xmlns:a16="http://schemas.microsoft.com/office/drawing/2014/main" id="{C4850B08-4C14-4478-8CAA-1E015BC99BE8}"/>
              </a:ext>
            </a:extLst>
          </p:cNvPr>
          <p:cNvGraphicFramePr>
            <a:graphicFrameLocks noGrp="1"/>
          </p:cNvGraphicFramePr>
          <p:nvPr>
            <p:extLst>
              <p:ext uri="{D42A27DB-BD31-4B8C-83A1-F6EECF244321}">
                <p14:modId xmlns:p14="http://schemas.microsoft.com/office/powerpoint/2010/main" val="3764345329"/>
              </p:ext>
            </p:extLst>
          </p:nvPr>
        </p:nvGraphicFramePr>
        <p:xfrm>
          <a:off x="510582" y="5636815"/>
          <a:ext cx="5860438" cy="2042160"/>
        </p:xfrm>
        <a:graphic>
          <a:graphicData uri="http://schemas.openxmlformats.org/drawingml/2006/table">
            <a:tbl>
              <a:tblPr firstRow="1" bandRow="1">
                <a:tableStyleId>{5940675A-B579-460E-94D1-54222C63F5DA}</a:tableStyleId>
              </a:tblPr>
              <a:tblGrid>
                <a:gridCol w="1191946">
                  <a:extLst>
                    <a:ext uri="{9D8B030D-6E8A-4147-A177-3AD203B41FA5}">
                      <a16:colId xmlns:a16="http://schemas.microsoft.com/office/drawing/2014/main" val="3999628265"/>
                    </a:ext>
                  </a:extLst>
                </a:gridCol>
                <a:gridCol w="1152128">
                  <a:extLst>
                    <a:ext uri="{9D8B030D-6E8A-4147-A177-3AD203B41FA5}">
                      <a16:colId xmlns:a16="http://schemas.microsoft.com/office/drawing/2014/main" val="1003454812"/>
                    </a:ext>
                  </a:extLst>
                </a:gridCol>
                <a:gridCol w="3516364">
                  <a:extLst>
                    <a:ext uri="{9D8B030D-6E8A-4147-A177-3AD203B41FA5}">
                      <a16:colId xmlns:a16="http://schemas.microsoft.com/office/drawing/2014/main" val="1785705916"/>
                    </a:ext>
                  </a:extLst>
                </a:gridCol>
              </a:tblGrid>
              <a:tr h="243167">
                <a:tc>
                  <a:txBody>
                    <a:bodyPr/>
                    <a:lstStyle/>
                    <a:p>
                      <a:pPr algn="ctr"/>
                      <a:r>
                        <a:rPr lang="en-AU" sz="1000" b="1" dirty="0">
                          <a:latin typeface="Arial Narrow" panose="020B0606020202030204" pitchFamily="34" charset="0"/>
                        </a:rPr>
                        <a:t>Criteria  </a:t>
                      </a:r>
                    </a:p>
                  </a:txBody>
                  <a:tcPr>
                    <a:solidFill>
                      <a:schemeClr val="bg1">
                        <a:lumMod val="85000"/>
                      </a:schemeClr>
                    </a:solidFill>
                  </a:tcPr>
                </a:tc>
                <a:tc>
                  <a:txBody>
                    <a:bodyPr/>
                    <a:lstStyle/>
                    <a:p>
                      <a:pPr algn="ctr"/>
                      <a:r>
                        <a:rPr lang="en-AU" sz="1000" b="1" dirty="0">
                          <a:latin typeface="Arial Narrow" panose="020B0606020202030204" pitchFamily="34" charset="0"/>
                        </a:rPr>
                        <a:t>Recommendation</a:t>
                      </a:r>
                    </a:p>
                  </a:txBody>
                  <a:tcPr>
                    <a:solidFill>
                      <a:schemeClr val="bg1">
                        <a:lumMod val="85000"/>
                      </a:schemeClr>
                    </a:solidFill>
                  </a:tcPr>
                </a:tc>
                <a:tc>
                  <a:txBody>
                    <a:bodyPr/>
                    <a:lstStyle/>
                    <a:p>
                      <a:pPr algn="l"/>
                      <a:r>
                        <a:rPr lang="en-AU" sz="1000" b="1" dirty="0">
                          <a:latin typeface="Arial Narrow" panose="020B0606020202030204" pitchFamily="34" charset="0"/>
                        </a:rPr>
                        <a:t>Explanation </a:t>
                      </a:r>
                      <a:r>
                        <a:rPr lang="en-AU" sz="800" b="0" dirty="0">
                          <a:latin typeface="Arial Narrow" panose="020B0606020202030204" pitchFamily="34" charset="0"/>
                        </a:rPr>
                        <a:t>(the reason for the recommendation)</a:t>
                      </a:r>
                      <a:endParaRPr lang="en-AU" sz="1000" b="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325144358"/>
                  </a:ext>
                </a:extLst>
              </a:tr>
              <a:tr h="6991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b="1" dirty="0">
                          <a:latin typeface="Arial Narrow" panose="020B0606020202030204" pitchFamily="34" charset="0"/>
                        </a:rPr>
                        <a:t>Site selection, Networking and Connectivity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(where they should go)</a:t>
                      </a:r>
                      <a:endParaRPr lang="en-AU" sz="1000" b="0" dirty="0">
                        <a:latin typeface="Arial Narrow" panose="020B0606020202030204" pitchFamily="34" charset="0"/>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Put them in habitats critical to any stage of the focal species life cycle</a:t>
                      </a:r>
                    </a:p>
                  </a:txBody>
                  <a:tcPr anchor="ctr">
                    <a:solidFill>
                      <a:schemeClr val="bg1">
                        <a:lumMod val="85000"/>
                      </a:schemeClr>
                    </a:solidFill>
                  </a:tcPr>
                </a:tc>
                <a:tc>
                  <a:txBody>
                    <a:bodyPr/>
                    <a:lstStyle/>
                    <a:p>
                      <a:pPr algn="ctr"/>
                      <a:r>
                        <a:rPr lang="en-AU" sz="1000" dirty="0">
                          <a:solidFill>
                            <a:schemeClr val="tx1">
                              <a:lumMod val="50000"/>
                              <a:lumOff val="50000"/>
                            </a:schemeClr>
                          </a:solidFill>
                          <a:latin typeface="Comic Sans MS" panose="030F0702030302020204" pitchFamily="66" charset="0"/>
                        </a:rPr>
                        <a:t>Areas with high habitat connectivity improve reserve performance</a:t>
                      </a:r>
                      <a:r>
                        <a:rPr lang="en-AU" sz="1000" baseline="30000" dirty="0">
                          <a:solidFill>
                            <a:schemeClr val="tx1">
                              <a:lumMod val="50000"/>
                              <a:lumOff val="50000"/>
                            </a:schemeClr>
                          </a:solidFill>
                          <a:latin typeface="Comic Sans MS" panose="030F0702030302020204" pitchFamily="66" charset="0"/>
                        </a:rPr>
                        <a:t>[1]</a:t>
                      </a:r>
                      <a:endParaRPr lang="en-AU" sz="1000" dirty="0">
                        <a:solidFill>
                          <a:schemeClr val="tx1">
                            <a:lumMod val="50000"/>
                            <a:lumOff val="50000"/>
                          </a:schemeClr>
                        </a:solidFill>
                        <a:latin typeface="Comic Sans MS" panose="030F0702030302020204" pitchFamily="66" charset="0"/>
                      </a:endParaRPr>
                    </a:p>
                  </a:txBody>
                  <a:tcPr anchor="ctr"/>
                </a:tc>
                <a:extLst>
                  <a:ext uri="{0D108BD9-81ED-4DB2-BD59-A6C34878D82A}">
                    <a16:rowId xmlns:a16="http://schemas.microsoft.com/office/drawing/2014/main" val="509346782"/>
                  </a:ext>
                </a:extLst>
              </a:tr>
              <a:tr h="547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b="1" dirty="0">
                          <a:latin typeface="Arial Narrow" panose="020B0606020202030204" pitchFamily="34" charset="0"/>
                        </a:rPr>
                        <a:t>Size and Coverage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(how big they need to be)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Narrow" panose="020B0606020202030204" pitchFamily="34" charset="0"/>
                        </a:rPr>
                        <a:t>Be at least twice the size of the focal species home range</a:t>
                      </a:r>
                      <a:endParaRPr lang="en-AU" sz="1000" dirty="0">
                        <a:latin typeface="Arial Narrow" panose="020B0606020202030204" pitchFamily="34" charset="0"/>
                      </a:endParaRPr>
                    </a:p>
                  </a:txBody>
                  <a:tcPr anchor="ctr">
                    <a:solidFill>
                      <a:schemeClr val="bg1">
                        <a:lumMod val="85000"/>
                      </a:schemeClr>
                    </a:solidFill>
                  </a:tcPr>
                </a:tc>
                <a:tc>
                  <a:txBody>
                    <a:bodyPr/>
                    <a:lstStyle/>
                    <a:p>
                      <a:pPr algn="ctr"/>
                      <a:r>
                        <a:rPr lang="en-AU" sz="1000" dirty="0">
                          <a:solidFill>
                            <a:schemeClr val="tx1">
                              <a:lumMod val="50000"/>
                              <a:lumOff val="50000"/>
                            </a:schemeClr>
                          </a:solidFill>
                          <a:latin typeface="Comic Sans MS" panose="030F0702030302020204" pitchFamily="66" charset="0"/>
                        </a:rPr>
                        <a:t>To ensure the reserve includes the entire home range of at least one individual, and will likely include many more with overlapping home ranges</a:t>
                      </a:r>
                      <a:r>
                        <a:rPr lang="en-AU" sz="1000" baseline="30000" dirty="0">
                          <a:solidFill>
                            <a:schemeClr val="tx1">
                              <a:lumMod val="50000"/>
                              <a:lumOff val="50000"/>
                            </a:schemeClr>
                          </a:solidFill>
                          <a:latin typeface="Comic Sans MS" panose="030F0702030302020204" pitchFamily="66" charset="0"/>
                        </a:rPr>
                        <a:t>[1]</a:t>
                      </a:r>
                      <a:endParaRPr lang="en-AU" sz="1000" dirty="0">
                        <a:solidFill>
                          <a:schemeClr val="tx1">
                            <a:lumMod val="50000"/>
                            <a:lumOff val="50000"/>
                          </a:schemeClr>
                        </a:solidFill>
                        <a:latin typeface="Comic Sans MS" panose="030F0702030302020204" pitchFamily="66" charset="0"/>
                      </a:endParaRPr>
                    </a:p>
                  </a:txBody>
                  <a:tcPr anchor="ctr"/>
                </a:tc>
                <a:extLst>
                  <a:ext uri="{0D108BD9-81ED-4DB2-BD59-A6C34878D82A}">
                    <a16:rowId xmlns:a16="http://schemas.microsoft.com/office/drawing/2014/main" val="4132959568"/>
                  </a:ext>
                </a:extLst>
              </a:tr>
              <a:tr h="547125">
                <a:tc>
                  <a:txBody>
                    <a:bodyPr/>
                    <a:lstStyle/>
                    <a:p>
                      <a:pPr algn="ctr"/>
                      <a:r>
                        <a:rPr lang="en-AU" sz="1000" b="1" dirty="0">
                          <a:latin typeface="Arial Narrow" panose="020B0606020202030204" pitchFamily="34" charset="0"/>
                        </a:rPr>
                        <a:t>Spacing</a:t>
                      </a:r>
                    </a:p>
                    <a:p>
                      <a:pPr algn="ctr"/>
                      <a:r>
                        <a:rPr lang="en-AU" sz="800" b="0" dirty="0">
                          <a:latin typeface="Arial Narrow" panose="020B0606020202030204" pitchFamily="34" charset="0"/>
                        </a:rPr>
                        <a:t>(how close together they need to be)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Be spaced </a:t>
                      </a:r>
                      <a:br>
                        <a:rPr lang="en-AU" sz="1000" dirty="0">
                          <a:latin typeface="Arial Narrow" panose="020B0606020202030204" pitchFamily="34" charset="0"/>
                        </a:rPr>
                      </a:br>
                      <a:r>
                        <a:rPr lang="en-AU" sz="1000" dirty="0">
                          <a:latin typeface="Arial Narrow" panose="020B0606020202030204" pitchFamily="34" charset="0"/>
                        </a:rPr>
                        <a:t>10s to 100s of kilometres apart</a:t>
                      </a:r>
                    </a:p>
                  </a:txBody>
                  <a:tcPr anchor="ctr">
                    <a:solidFill>
                      <a:schemeClr val="bg1">
                        <a:lumMod val="85000"/>
                      </a:schemeClr>
                    </a:solidFill>
                  </a:tcPr>
                </a:tc>
                <a:tc>
                  <a:txBody>
                    <a:bodyPr/>
                    <a:lstStyle/>
                    <a:p>
                      <a:pPr algn="ctr"/>
                      <a:r>
                        <a:rPr lang="en-AU" sz="1000" dirty="0">
                          <a:solidFill>
                            <a:schemeClr val="tx1">
                              <a:lumMod val="50000"/>
                              <a:lumOff val="50000"/>
                            </a:schemeClr>
                          </a:solidFill>
                          <a:latin typeface="Comic Sans MS" panose="030F0702030302020204" pitchFamily="66" charset="0"/>
                        </a:rPr>
                        <a:t>To allow for species replenishment</a:t>
                      </a:r>
                      <a:r>
                        <a:rPr lang="en-AU" sz="1000" baseline="30000" dirty="0">
                          <a:solidFill>
                            <a:schemeClr val="tx1">
                              <a:lumMod val="50000"/>
                              <a:lumOff val="50000"/>
                            </a:schemeClr>
                          </a:solidFill>
                          <a:latin typeface="Comic Sans MS" panose="030F0702030302020204" pitchFamily="66" charset="0"/>
                        </a:rPr>
                        <a:t>[1]</a:t>
                      </a:r>
                      <a:endParaRPr lang="en-AU" sz="1000" dirty="0">
                        <a:solidFill>
                          <a:schemeClr val="tx1">
                            <a:lumMod val="50000"/>
                            <a:lumOff val="50000"/>
                          </a:schemeClr>
                        </a:solidFill>
                        <a:latin typeface="Comic Sans MS" panose="030F0702030302020204" pitchFamily="66" charset="0"/>
                      </a:endParaRPr>
                    </a:p>
                  </a:txBody>
                  <a:tcPr anchor="ctr"/>
                </a:tc>
                <a:extLst>
                  <a:ext uri="{0D108BD9-81ED-4DB2-BD59-A6C34878D82A}">
                    <a16:rowId xmlns:a16="http://schemas.microsoft.com/office/drawing/2014/main" val="1668758030"/>
                  </a:ext>
                </a:extLst>
              </a:tr>
            </a:tbl>
          </a:graphicData>
        </a:graphic>
      </p:graphicFrame>
      <p:sp>
        <p:nvSpPr>
          <p:cNvPr id="22" name="TextBox 21">
            <a:extLst>
              <a:ext uri="{FF2B5EF4-FFF2-40B4-BE49-F238E27FC236}">
                <a16:creationId xmlns:a16="http://schemas.microsoft.com/office/drawing/2014/main" id="{9A571007-88FF-4D13-8BD2-D5B8C767DD6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1" name="Oval 20">
            <a:extLst>
              <a:ext uri="{FF2B5EF4-FFF2-40B4-BE49-F238E27FC236}">
                <a16:creationId xmlns:a16="http://schemas.microsoft.com/office/drawing/2014/main" id="{7D320EA3-D72F-4D4E-BDF3-C156C65885FE}"/>
              </a:ext>
            </a:extLst>
          </p:cNvPr>
          <p:cNvSpPr/>
          <p:nvPr/>
        </p:nvSpPr>
        <p:spPr>
          <a:xfrm>
            <a:off x="2852936" y="76572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497588DF-D791-477E-B6DE-EBAD545A6F3A}"/>
              </a:ext>
            </a:extLst>
          </p:cNvPr>
          <p:cNvSpPr txBox="1"/>
          <p:nvPr/>
        </p:nvSpPr>
        <p:spPr>
          <a:xfrm>
            <a:off x="2769719" y="747924"/>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T123</a:t>
            </a:r>
          </a:p>
        </p:txBody>
      </p:sp>
      <p:sp>
        <p:nvSpPr>
          <p:cNvPr id="4" name="Rectangle 3">
            <a:extLst>
              <a:ext uri="{FF2B5EF4-FFF2-40B4-BE49-F238E27FC236}">
                <a16:creationId xmlns:a16="http://schemas.microsoft.com/office/drawing/2014/main" id="{31FF6728-A848-49A3-B090-9B1C56044FA2}"/>
              </a:ext>
            </a:extLst>
          </p:cNvPr>
          <p:cNvSpPr/>
          <p:nvPr/>
        </p:nvSpPr>
        <p:spPr>
          <a:xfrm>
            <a:off x="417816" y="2887338"/>
            <a:ext cx="4808620" cy="184666"/>
          </a:xfrm>
          <a:prstGeom prst="rect">
            <a:avLst/>
          </a:prstGeom>
        </p:spPr>
        <p:txBody>
          <a:bodyPr wrap="square">
            <a:spAutoFit/>
          </a:bodyPr>
          <a:lstStyle/>
          <a:p>
            <a:r>
              <a:rPr lang="en-AU" sz="600" dirty="0">
                <a:latin typeface="Arial Narrow" panose="020B0606020202030204" pitchFamily="34" charset="0"/>
              </a:rPr>
              <a:t>*A ‘marine reserve’ is a type of MPA that usually offers a higher rate of protection for a designated area and its species (usually fish). E.g. no-take areas.</a:t>
            </a:r>
          </a:p>
        </p:txBody>
      </p:sp>
      <p:sp>
        <p:nvSpPr>
          <p:cNvPr id="8" name="Rectangle 7">
            <a:extLst>
              <a:ext uri="{FF2B5EF4-FFF2-40B4-BE49-F238E27FC236}">
                <a16:creationId xmlns:a16="http://schemas.microsoft.com/office/drawing/2014/main" id="{99A5BB21-1253-4B5B-AC4E-E97EFA68C019}"/>
              </a:ext>
            </a:extLst>
          </p:cNvPr>
          <p:cNvSpPr/>
          <p:nvPr/>
        </p:nvSpPr>
        <p:spPr>
          <a:xfrm>
            <a:off x="507535" y="7742358"/>
            <a:ext cx="5863485" cy="692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7E7DE25F-25DB-4496-9E72-BD390C92CA3C}"/>
              </a:ext>
            </a:extLst>
          </p:cNvPr>
          <p:cNvSpPr/>
          <p:nvPr/>
        </p:nvSpPr>
        <p:spPr>
          <a:xfrm>
            <a:off x="475330" y="7710430"/>
            <a:ext cx="5907340" cy="755591"/>
          </a:xfrm>
          <a:prstGeom prst="rect">
            <a:avLst/>
          </a:prstGeom>
        </p:spPr>
        <p:txBody>
          <a:bodyPr wrap="square">
            <a:spAutoFit/>
          </a:bodyPr>
          <a:lstStyle/>
          <a:p>
            <a:r>
              <a:rPr lang="en-AU" sz="600" b="1" dirty="0">
                <a:latin typeface="Arial Narrow" panose="020B0606020202030204" pitchFamily="34" charset="0"/>
              </a:rPr>
              <a:t>Recommended Reading:</a:t>
            </a:r>
          </a:p>
          <a:p>
            <a:pPr marL="171450" indent="-171450">
              <a:buFont typeface="Wingdings" panose="05000000000000000000" pitchFamily="2" charset="2"/>
              <a:buChar char="v"/>
            </a:pPr>
            <a:r>
              <a:rPr lang="en-AU" sz="530" dirty="0">
                <a:latin typeface="Arial Narrow" panose="020B0606020202030204" pitchFamily="34" charset="0"/>
              </a:rPr>
              <a:t>The Nature Conservancy (2019). MPA Network Design for Fisheries, Climate Change and Biodiversity Objectives. Conservation Gateway. Accessed 05.07.2019 from:</a:t>
            </a:r>
            <a:r>
              <a:rPr lang="en-AU" sz="530" b="1" dirty="0">
                <a:latin typeface="Arial Narrow" panose="020B0606020202030204" pitchFamily="34" charset="0"/>
              </a:rPr>
              <a:t> http://nature.org/MPANetworkDesign  </a:t>
            </a:r>
          </a:p>
          <a:p>
            <a:pPr marL="171450" indent="-171450">
              <a:buFont typeface="Wingdings" panose="05000000000000000000" pitchFamily="2" charset="2"/>
              <a:buChar char="v"/>
            </a:pPr>
            <a:r>
              <a:rPr lang="en-AU" sz="530" dirty="0">
                <a:latin typeface="Arial Narrow" panose="020B0606020202030204" pitchFamily="34" charset="0"/>
              </a:rPr>
              <a:t>McLeod, E., Salm, R., Green, A., and </a:t>
            </a:r>
            <a:r>
              <a:rPr lang="en-AU" sz="530" dirty="0" err="1">
                <a:latin typeface="Arial Narrow" panose="020B0606020202030204" pitchFamily="34" charset="0"/>
              </a:rPr>
              <a:t>Almany</a:t>
            </a:r>
            <a:r>
              <a:rPr lang="en-AU" sz="530" dirty="0">
                <a:latin typeface="Arial Narrow" panose="020B0606020202030204" pitchFamily="34" charset="0"/>
              </a:rPr>
              <a:t>, J. (2008). Designing marine protected area networks to address the impacts of climate change. </a:t>
            </a:r>
            <a:r>
              <a:rPr lang="en-AU" sz="530" i="1" dirty="0">
                <a:latin typeface="Arial Narrow" panose="020B0606020202030204" pitchFamily="34" charset="0"/>
              </a:rPr>
              <a:t>Frontiers in Ecology and the Environment. Volume 7. Issue 7. DOI: 10.1890/070211. </a:t>
            </a:r>
            <a:r>
              <a:rPr lang="en-AU" sz="530" dirty="0">
                <a:latin typeface="Arial Narrow" panose="020B0606020202030204" pitchFamily="34" charset="0"/>
              </a:rPr>
              <a:t>https://www.researchgate.net/profile/Rodney_Salm/publication/303855892_Designing_marine_protected_area_networks_to_address_the_impacts_of_climate_change/links/57d079b508ae6399a389db6b/Designing-marine-protected-area-networks-to-address-the-impacts-of-climate-change.pdf</a:t>
            </a:r>
            <a:endParaRPr lang="en-AU" sz="530" i="1" dirty="0">
              <a:latin typeface="Arial Narrow" panose="020B0606020202030204" pitchFamily="34" charset="0"/>
            </a:endParaRPr>
          </a:p>
          <a:p>
            <a:pPr marL="171450" indent="-171450">
              <a:buFont typeface="Wingdings" panose="05000000000000000000" pitchFamily="2" charset="2"/>
              <a:buChar char="v"/>
            </a:pPr>
            <a:r>
              <a:rPr lang="en-AU" sz="530" dirty="0">
                <a:latin typeface="Arial Narrow" panose="020B0606020202030204" pitchFamily="34" charset="0"/>
              </a:rPr>
              <a:t>Green, A. L., Fernandes, L., </a:t>
            </a:r>
            <a:r>
              <a:rPr lang="en-AU" sz="530" dirty="0" err="1">
                <a:latin typeface="Arial Narrow" panose="020B0606020202030204" pitchFamily="34" charset="0"/>
              </a:rPr>
              <a:t>Almany</a:t>
            </a:r>
            <a:r>
              <a:rPr lang="en-AU" sz="530" dirty="0">
                <a:latin typeface="Arial Narrow" panose="020B0606020202030204" pitchFamily="34" charset="0"/>
              </a:rPr>
              <a:t>, G., </a:t>
            </a:r>
            <a:r>
              <a:rPr lang="en-AU" sz="530" dirty="0" err="1">
                <a:latin typeface="Arial Narrow" panose="020B0606020202030204" pitchFamily="34" charset="0"/>
              </a:rPr>
              <a:t>Abesamis</a:t>
            </a:r>
            <a:r>
              <a:rPr lang="en-AU" sz="530" dirty="0">
                <a:latin typeface="Arial Narrow" panose="020B0606020202030204" pitchFamily="34" charset="0"/>
              </a:rPr>
              <a:t>, R., McLeod, E., </a:t>
            </a:r>
            <a:r>
              <a:rPr lang="en-AU" sz="530" dirty="0" err="1">
                <a:latin typeface="Arial Narrow" panose="020B0606020202030204" pitchFamily="34" charset="0"/>
              </a:rPr>
              <a:t>Alino</a:t>
            </a:r>
            <a:r>
              <a:rPr lang="en-AU" sz="530" dirty="0">
                <a:latin typeface="Arial Narrow" panose="020B0606020202030204" pitchFamily="34" charset="0"/>
              </a:rPr>
              <a:t>, P., White, A. T., Salm, R., </a:t>
            </a:r>
            <a:r>
              <a:rPr lang="en-AU" sz="530" dirty="0" err="1">
                <a:latin typeface="Arial Narrow" panose="020B0606020202030204" pitchFamily="34" charset="0"/>
              </a:rPr>
              <a:t>Tanzer</a:t>
            </a:r>
            <a:r>
              <a:rPr lang="en-AU" sz="530" dirty="0">
                <a:latin typeface="Arial Narrow" panose="020B0606020202030204" pitchFamily="34" charset="0"/>
              </a:rPr>
              <a:t>, J. and </a:t>
            </a:r>
            <a:r>
              <a:rPr lang="en-AU" sz="530" dirty="0" err="1">
                <a:latin typeface="Arial Narrow" panose="020B0606020202030204" pitchFamily="34" charset="0"/>
              </a:rPr>
              <a:t>Pressey</a:t>
            </a:r>
            <a:r>
              <a:rPr lang="en-AU" sz="530" dirty="0">
                <a:latin typeface="Arial Narrow" panose="020B0606020202030204" pitchFamily="34" charset="0"/>
              </a:rPr>
              <a:t>, R.L. (2014). Designing Marine Reserves for Fisheries Management, Biodiversity Conservation, and Climate Change Adaptation. </a:t>
            </a:r>
            <a:r>
              <a:rPr lang="en-AU" sz="530" i="1" dirty="0">
                <a:latin typeface="Arial Narrow" panose="020B0606020202030204" pitchFamily="34" charset="0"/>
              </a:rPr>
              <a:t>Coastal Management 42: 143-159. DOI: 10.1080/08920753.2014.877763. </a:t>
            </a:r>
            <a:r>
              <a:rPr lang="en-AU" sz="530" dirty="0">
                <a:latin typeface="Arial Narrow" panose="020B0606020202030204" pitchFamily="34" charset="0"/>
              </a:rPr>
              <a:t>https://www.researchgate.net/publication/260555735_Designing_Marine_Reserves_for_Fisheries_Management_Biodiversity_Conservation_and_Climate_Change_Adaptation</a:t>
            </a:r>
          </a:p>
        </p:txBody>
      </p:sp>
    </p:spTree>
    <p:extLst>
      <p:ext uri="{BB962C8B-B14F-4D97-AF65-F5344CB8AC3E}">
        <p14:creationId xmlns:p14="http://schemas.microsoft.com/office/powerpoint/2010/main" val="2710849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74208" y="93452"/>
            <a:ext cx="4183539" cy="923330"/>
          </a:xfrm>
          <a:prstGeom prst="rect">
            <a:avLst/>
          </a:prstGeom>
          <a:noFill/>
        </p:spPr>
        <p:txBody>
          <a:bodyPr wrap="square" rtlCol="0">
            <a:spAutoFit/>
          </a:bodyPr>
          <a:lstStyle/>
          <a:p>
            <a:r>
              <a:rPr lang="en-US" b="1" dirty="0">
                <a:latin typeface="Arial Narrow" pitchFamily="34" charset="0"/>
              </a:rPr>
              <a:t>In the Zone – </a:t>
            </a:r>
            <a:r>
              <a:rPr lang="en-AU" sz="1200" dirty="0">
                <a:latin typeface="Arial Narrow" panose="020B0606020202030204" pitchFamily="34" charset="0"/>
              </a:rPr>
              <a:t>Identify management strategies used to support marine ecosystem health (e.g. managing threats, zoning, permits, plans, longitudinal monitoring)</a:t>
            </a:r>
          </a:p>
          <a:p>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115</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2" y="8805118"/>
            <a:ext cx="373457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Subject Matter: Management and Conservation</a:t>
            </a:r>
            <a:endParaRPr lang="en-AU" sz="1100" b="1" dirty="0">
              <a:latin typeface="Arial Narrow" pitchFamily="34" charset="0"/>
            </a:endParaRPr>
          </a:p>
        </p:txBody>
      </p:sp>
      <p:sp>
        <p:nvSpPr>
          <p:cNvPr id="14" name="Rectangle 13"/>
          <p:cNvSpPr/>
          <p:nvPr/>
        </p:nvSpPr>
        <p:spPr>
          <a:xfrm>
            <a:off x="437270" y="8392040"/>
            <a:ext cx="6197006" cy="418576"/>
          </a:xfrm>
          <a:prstGeom prst="rect">
            <a:avLst/>
          </a:prstGeom>
        </p:spPr>
        <p:txBody>
          <a:bodyPr wrap="square">
            <a:spAutoFit/>
          </a:bodyPr>
          <a:lstStyle/>
          <a:p>
            <a:r>
              <a:rPr lang="en-AU" sz="530" baseline="30000" dirty="0">
                <a:latin typeface="Arial Narrow" panose="020B0606020202030204" pitchFamily="34" charset="0"/>
              </a:rPr>
              <a:t>[1]  </a:t>
            </a:r>
            <a:r>
              <a:rPr lang="en-AU" sz="530" dirty="0">
                <a:latin typeface="Arial Narrow" panose="020B0606020202030204" pitchFamily="34" charset="0"/>
              </a:rPr>
              <a:t>Day, J. C. (2002). Zoning – lessons from the Great Barrier Reef Marine Park. </a:t>
            </a:r>
            <a:r>
              <a:rPr lang="en-AU" sz="530" i="1" dirty="0">
                <a:latin typeface="Arial Narrow" panose="020B0606020202030204" pitchFamily="34" charset="0"/>
              </a:rPr>
              <a:t>Ocean and Coastal Management. Volume 45. Issues 2-3. Pages 139-156. DOI: 10.1016/S0964-5691(02)00052-2 </a:t>
            </a:r>
            <a:endParaRPr lang="en-AU" sz="530" i="1" baseline="30000" dirty="0">
              <a:latin typeface="Arial Narrow" panose="020B0606020202030204" pitchFamily="34" charset="0"/>
            </a:endParaRPr>
          </a:p>
          <a:p>
            <a:r>
              <a:rPr lang="en-AU" sz="530" baseline="30000" dirty="0">
                <a:latin typeface="Arial Narrow" panose="020B0606020202030204" pitchFamily="34" charset="0"/>
              </a:rPr>
              <a:t>[2] </a:t>
            </a:r>
            <a:r>
              <a:rPr lang="en-AU" sz="530" dirty="0">
                <a:latin typeface="Arial Narrow" panose="020B0606020202030204" pitchFamily="34" charset="0"/>
              </a:rPr>
              <a:t>Adapted with permission from: Great Barrier Reef Marine Park Authority 2018, </a:t>
            </a:r>
            <a:r>
              <a:rPr lang="en-AU" sz="530" i="1" dirty="0">
                <a:latin typeface="Arial Narrow" panose="020B0606020202030204" pitchFamily="34" charset="0"/>
              </a:rPr>
              <a:t>Maps. </a:t>
            </a:r>
            <a:r>
              <a:rPr lang="en-AU" sz="530" dirty="0">
                <a:latin typeface="Arial Narrow" panose="020B0606020202030204" pitchFamily="34" charset="0"/>
              </a:rPr>
              <a:t>GBRMPA, Townsville. Accessed 18.04.2019 from: http://www.gbrmpa.gov.au/access-and-use/zoning/zoning-maps</a:t>
            </a:r>
          </a:p>
          <a:p>
            <a:r>
              <a:rPr lang="en-AU" sz="530" baseline="30000" dirty="0">
                <a:latin typeface="Arial Narrow" panose="020B0606020202030204" pitchFamily="34" charset="0"/>
              </a:rPr>
              <a:t>[3] </a:t>
            </a:r>
            <a:r>
              <a:rPr lang="en-US" sz="530" dirty="0">
                <a:latin typeface="Arial Narrow" panose="020B0606020202030204" pitchFamily="34" charset="0"/>
              </a:rPr>
              <a:t>Great Barrier Reef Marine Park Authority 2014, </a:t>
            </a:r>
            <a:r>
              <a:rPr lang="en-US" sz="530" i="1" dirty="0">
                <a:latin typeface="Arial Narrow" panose="020B0606020202030204" pitchFamily="34" charset="0"/>
              </a:rPr>
              <a:t>Great Barrier Reef Outlook Report 2014, </a:t>
            </a:r>
            <a:r>
              <a:rPr lang="en-US" sz="530" dirty="0">
                <a:latin typeface="Arial Narrow" panose="020B0606020202030204" pitchFamily="34" charset="0"/>
              </a:rPr>
              <a:t>GBRMPA, Townsville. Accessed 06.07.2019 from: http://www.gbrmpa.gov.au/our-work/reef-strategies/great-barrier-reef-outlook-report</a:t>
            </a:r>
            <a:endParaRPr lang="en-AU" sz="530" dirty="0">
              <a:latin typeface="Arial Narrow" panose="020B0606020202030204" pitchFamily="34" charset="0"/>
            </a:endParaRPr>
          </a:p>
          <a:p>
            <a:r>
              <a:rPr lang="en-AU" sz="530" baseline="30000" dirty="0">
                <a:latin typeface="Arial Narrow" panose="020B0606020202030204" pitchFamily="34" charset="0"/>
              </a:rPr>
              <a:t>[4]  </a:t>
            </a:r>
            <a:r>
              <a:rPr lang="en-AU" sz="530" dirty="0">
                <a:latin typeface="Arial Narrow" panose="020B0606020202030204" pitchFamily="34" charset="0"/>
              </a:rPr>
              <a:t>Commonwealth of Australia (2018). </a:t>
            </a:r>
            <a:r>
              <a:rPr lang="en-AU" sz="530" i="1" dirty="0">
                <a:latin typeface="Arial Narrow" panose="020B0606020202030204" pitchFamily="34" charset="0"/>
              </a:rPr>
              <a:t>The Reef 2050 Plan. </a:t>
            </a:r>
            <a:r>
              <a:rPr lang="en-AU" sz="530" dirty="0">
                <a:latin typeface="Arial Narrow" panose="020B0606020202030204" pitchFamily="34" charset="0"/>
              </a:rPr>
              <a:t>The Australian Government: Department of Environment and Energy. Canberra. Accessed 18.04.2019 from: http://www.environment.gov.au/marine/gbr/long-term-sustainability-plan</a:t>
            </a:r>
            <a:endParaRPr lang="en-AU" sz="530" i="1" dirty="0">
              <a:latin typeface="Arial Narrow" panose="020B0606020202030204" pitchFamily="34" charset="0"/>
            </a:endParaRPr>
          </a:p>
        </p:txBody>
      </p:sp>
      <p:sp>
        <p:nvSpPr>
          <p:cNvPr id="18" name="Rectangle 17">
            <a:extLst>
              <a:ext uri="{FF2B5EF4-FFF2-40B4-BE49-F238E27FC236}">
                <a16:creationId xmlns:a16="http://schemas.microsoft.com/office/drawing/2014/main" id="{15037A53-A88B-4DDB-9C37-9A93792512F3}"/>
              </a:ext>
            </a:extLst>
          </p:cNvPr>
          <p:cNvSpPr/>
          <p:nvPr/>
        </p:nvSpPr>
        <p:spPr>
          <a:xfrm>
            <a:off x="453865" y="1039865"/>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13" name="TextBox 12">
            <a:extLst>
              <a:ext uri="{FF2B5EF4-FFF2-40B4-BE49-F238E27FC236}">
                <a16:creationId xmlns:a16="http://schemas.microsoft.com/office/drawing/2014/main" id="{03B60792-1FCE-4995-BFC8-DFFA7CCF7548}"/>
              </a:ext>
            </a:extLst>
          </p:cNvPr>
          <p:cNvSpPr txBox="1"/>
          <p:nvPr/>
        </p:nvSpPr>
        <p:spPr>
          <a:xfrm>
            <a:off x="409604" y="977568"/>
            <a:ext cx="6331764" cy="1261884"/>
          </a:xfrm>
          <a:prstGeom prst="rect">
            <a:avLst/>
          </a:prstGeom>
          <a:noFill/>
        </p:spPr>
        <p:txBody>
          <a:bodyPr wrap="square" rtlCol="0">
            <a:spAutoFit/>
          </a:bodyPr>
          <a:lstStyle/>
          <a:p>
            <a:r>
              <a:rPr lang="en-AU" sz="1600" b="1" dirty="0">
                <a:latin typeface="Arial Narrow" panose="020B0606020202030204" pitchFamily="34" charset="0"/>
              </a:rPr>
              <a:t>Zoning </a:t>
            </a:r>
          </a:p>
          <a:p>
            <a:r>
              <a:rPr lang="en-AU" sz="1200" i="1" dirty="0">
                <a:latin typeface="Arial Narrow" panose="020B0606020202030204" pitchFamily="34" charset="0"/>
              </a:rPr>
              <a:t>Zoning</a:t>
            </a:r>
            <a:r>
              <a:rPr lang="en-AU" sz="1200" dirty="0">
                <a:latin typeface="Arial Narrow" panose="020B0606020202030204" pitchFamily="34" charset="0"/>
              </a:rPr>
              <a:t> is a management strategy that divides a Marine Park into zones, with different rules for each zone.</a:t>
            </a:r>
            <a:br>
              <a:rPr lang="en-AU" sz="1200" dirty="0">
                <a:latin typeface="Arial Narrow" panose="020B0606020202030204" pitchFamily="34" charset="0"/>
              </a:rPr>
            </a:br>
            <a:r>
              <a:rPr lang="en-AU" sz="1200" dirty="0">
                <a:latin typeface="Arial Narrow" panose="020B0606020202030204" pitchFamily="34" charset="0"/>
              </a:rPr>
              <a:t>It was initially applied to the Great Barrier Reef (GBR) in 1981 and is now widely regarded as the </a:t>
            </a:r>
            <a:br>
              <a:rPr lang="en-AU" sz="1200" dirty="0">
                <a:latin typeface="Arial Narrow" panose="020B0606020202030204" pitchFamily="34" charset="0"/>
              </a:rPr>
            </a:br>
            <a:r>
              <a:rPr lang="en-AU" sz="1200" dirty="0">
                <a:latin typeface="Arial Narrow" panose="020B0606020202030204" pitchFamily="34" charset="0"/>
              </a:rPr>
              <a:t>cornerstone of GBR management</a:t>
            </a:r>
            <a:r>
              <a:rPr lang="en-AU" sz="1200" baseline="30000" dirty="0">
                <a:latin typeface="Arial Narrow" panose="020B0606020202030204" pitchFamily="34" charset="0"/>
              </a:rPr>
              <a:t>[1]</a:t>
            </a:r>
            <a:r>
              <a:rPr lang="en-AU" sz="1200" dirty="0">
                <a:latin typeface="Arial Narrow" panose="020B0606020202030204" pitchFamily="34" charset="0"/>
              </a:rPr>
              <a:t>. It is interesting to note that many of the original GBR zone names are colloquially known by their colour as depicted on a zoning map</a:t>
            </a:r>
            <a:r>
              <a:rPr lang="en-AU" sz="1200" baseline="30000" dirty="0">
                <a:latin typeface="Arial Narrow" panose="020B0606020202030204" pitchFamily="34" charset="0"/>
              </a:rPr>
              <a:t>[1]</a:t>
            </a:r>
            <a:r>
              <a:rPr lang="en-AU" sz="1200" dirty="0">
                <a:latin typeface="Arial Narrow" panose="020B0606020202030204" pitchFamily="34" charset="0"/>
              </a:rPr>
              <a:t>. E.g. the </a:t>
            </a:r>
            <a:r>
              <a:rPr lang="en-AU" sz="1200" i="1" dirty="0">
                <a:latin typeface="Arial Narrow" panose="020B0606020202030204" pitchFamily="34" charset="0"/>
              </a:rPr>
              <a:t>Marine National Park Zone </a:t>
            </a:r>
            <a:r>
              <a:rPr lang="en-AU" sz="1200" dirty="0">
                <a:latin typeface="Arial Narrow" panose="020B0606020202030204" pitchFamily="34" charset="0"/>
              </a:rPr>
              <a:t>is </a:t>
            </a:r>
            <a:br>
              <a:rPr lang="en-AU" sz="1200" dirty="0">
                <a:latin typeface="Arial Narrow" panose="020B0606020202030204" pitchFamily="34" charset="0"/>
              </a:rPr>
            </a:br>
            <a:r>
              <a:rPr lang="en-AU" sz="1200" dirty="0">
                <a:latin typeface="Arial Narrow" panose="020B0606020202030204" pitchFamily="34" charset="0"/>
              </a:rPr>
              <a:t>called the green zone (‘no-take’ zone) and the </a:t>
            </a:r>
            <a:r>
              <a:rPr lang="en-AU" sz="1200" i="1" dirty="0">
                <a:latin typeface="Arial Narrow" panose="020B0606020202030204" pitchFamily="34" charset="0"/>
              </a:rPr>
              <a:t>Preservation Park Zone </a:t>
            </a:r>
            <a:r>
              <a:rPr lang="en-AU" sz="1200" dirty="0">
                <a:latin typeface="Arial Narrow" panose="020B0606020202030204" pitchFamily="34" charset="0"/>
              </a:rPr>
              <a:t>is called the pink zone (‘no-go’ zone)</a:t>
            </a:r>
            <a:r>
              <a:rPr lang="en-AU" sz="1200" baseline="30000" dirty="0">
                <a:latin typeface="Arial Narrow" panose="020B0606020202030204" pitchFamily="34" charset="0"/>
              </a:rPr>
              <a:t>[2]</a:t>
            </a:r>
            <a:r>
              <a:rPr lang="en-AU" sz="1200" dirty="0">
                <a:latin typeface="Arial Narrow" panose="020B0606020202030204" pitchFamily="34" charset="0"/>
              </a:rPr>
              <a:t>. </a:t>
            </a:r>
          </a:p>
        </p:txBody>
      </p:sp>
      <p:graphicFrame>
        <p:nvGraphicFramePr>
          <p:cNvPr id="4" name="Table 3">
            <a:extLst>
              <a:ext uri="{FF2B5EF4-FFF2-40B4-BE49-F238E27FC236}">
                <a16:creationId xmlns:a16="http://schemas.microsoft.com/office/drawing/2014/main" id="{EE6E9B83-7C1F-4842-B85F-6B02F2D30DDB}"/>
              </a:ext>
            </a:extLst>
          </p:cNvPr>
          <p:cNvGraphicFramePr>
            <a:graphicFrameLocks noGrp="1"/>
          </p:cNvGraphicFramePr>
          <p:nvPr>
            <p:extLst>
              <p:ext uri="{D42A27DB-BD31-4B8C-83A1-F6EECF244321}">
                <p14:modId xmlns:p14="http://schemas.microsoft.com/office/powerpoint/2010/main" val="1477986411"/>
              </p:ext>
            </p:extLst>
          </p:nvPr>
        </p:nvGraphicFramePr>
        <p:xfrm>
          <a:off x="508863" y="2918179"/>
          <a:ext cx="5897463" cy="4304711"/>
        </p:xfrm>
        <a:graphic>
          <a:graphicData uri="http://schemas.openxmlformats.org/drawingml/2006/table">
            <a:tbl>
              <a:tblPr firstRow="1" bandRow="1">
                <a:tableStyleId>{5940675A-B579-460E-94D1-54222C63F5DA}</a:tableStyleId>
              </a:tblPr>
              <a:tblGrid>
                <a:gridCol w="1769241">
                  <a:extLst>
                    <a:ext uri="{9D8B030D-6E8A-4147-A177-3AD203B41FA5}">
                      <a16:colId xmlns:a16="http://schemas.microsoft.com/office/drawing/2014/main" val="1907892343"/>
                    </a:ext>
                  </a:extLst>
                </a:gridCol>
                <a:gridCol w="589746">
                  <a:extLst>
                    <a:ext uri="{9D8B030D-6E8A-4147-A177-3AD203B41FA5}">
                      <a16:colId xmlns:a16="http://schemas.microsoft.com/office/drawing/2014/main" val="3280207668"/>
                    </a:ext>
                  </a:extLst>
                </a:gridCol>
                <a:gridCol w="589746">
                  <a:extLst>
                    <a:ext uri="{9D8B030D-6E8A-4147-A177-3AD203B41FA5}">
                      <a16:colId xmlns:a16="http://schemas.microsoft.com/office/drawing/2014/main" val="1671704219"/>
                    </a:ext>
                  </a:extLst>
                </a:gridCol>
                <a:gridCol w="589746">
                  <a:extLst>
                    <a:ext uri="{9D8B030D-6E8A-4147-A177-3AD203B41FA5}">
                      <a16:colId xmlns:a16="http://schemas.microsoft.com/office/drawing/2014/main" val="289523756"/>
                    </a:ext>
                  </a:extLst>
                </a:gridCol>
                <a:gridCol w="589746">
                  <a:extLst>
                    <a:ext uri="{9D8B030D-6E8A-4147-A177-3AD203B41FA5}">
                      <a16:colId xmlns:a16="http://schemas.microsoft.com/office/drawing/2014/main" val="2068609770"/>
                    </a:ext>
                  </a:extLst>
                </a:gridCol>
                <a:gridCol w="589746">
                  <a:extLst>
                    <a:ext uri="{9D8B030D-6E8A-4147-A177-3AD203B41FA5}">
                      <a16:colId xmlns:a16="http://schemas.microsoft.com/office/drawing/2014/main" val="890434722"/>
                    </a:ext>
                  </a:extLst>
                </a:gridCol>
                <a:gridCol w="589746">
                  <a:extLst>
                    <a:ext uri="{9D8B030D-6E8A-4147-A177-3AD203B41FA5}">
                      <a16:colId xmlns:a16="http://schemas.microsoft.com/office/drawing/2014/main" val="430702840"/>
                    </a:ext>
                  </a:extLst>
                </a:gridCol>
                <a:gridCol w="589746">
                  <a:extLst>
                    <a:ext uri="{9D8B030D-6E8A-4147-A177-3AD203B41FA5}">
                      <a16:colId xmlns:a16="http://schemas.microsoft.com/office/drawing/2014/main" val="4200794302"/>
                    </a:ext>
                  </a:extLst>
                </a:gridCol>
              </a:tblGrid>
              <a:tr h="523430">
                <a:tc>
                  <a:txBody>
                    <a:bodyPr/>
                    <a:lstStyle/>
                    <a:p>
                      <a:r>
                        <a:rPr lang="en-AU" sz="1050" b="1" dirty="0">
                          <a:latin typeface="Arial Narrow" panose="020B0606020202030204" pitchFamily="34" charset="0"/>
                        </a:rPr>
                        <a:t>Activities Guide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AU" sz="800" dirty="0">
                          <a:latin typeface="Arial Narrow" panose="020B0606020202030204" pitchFamily="34" charset="0"/>
                        </a:rPr>
                        <a:t>General Use Zone </a:t>
                      </a:r>
                    </a:p>
                    <a:p>
                      <a:pPr algn="ctr"/>
                      <a:endParaRPr lang="en-AU" sz="800" dirty="0">
                        <a:latin typeface="Arial Narrow" panose="020B0606020202030204" pitchFamily="34" charset="0"/>
                      </a:endParaRPr>
                    </a:p>
                    <a:p>
                      <a:pPr algn="ctr"/>
                      <a:r>
                        <a:rPr lang="en-AU" sz="800" dirty="0">
                          <a:latin typeface="Arial Narrow" panose="020B0606020202030204" pitchFamily="34" charset="0"/>
                        </a:rPr>
                        <a:t>(light Blue)</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AU" sz="800" dirty="0">
                          <a:latin typeface="Arial Narrow" panose="020B0606020202030204" pitchFamily="34" charset="0"/>
                        </a:rPr>
                        <a:t>Habitat Protection Zone (Blue)</a:t>
                      </a: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AU" sz="800" dirty="0">
                          <a:solidFill>
                            <a:schemeClr val="bg1"/>
                          </a:solidFill>
                          <a:latin typeface="Arial Narrow" panose="020B0606020202030204" pitchFamily="34" charset="0"/>
                        </a:rPr>
                        <a:t>Buffer Zone </a:t>
                      </a:r>
                    </a:p>
                    <a:p>
                      <a:pPr algn="ctr"/>
                      <a:endParaRPr lang="en-AU" sz="800" dirty="0">
                        <a:solidFill>
                          <a:schemeClr val="bg1"/>
                        </a:solidFill>
                        <a:latin typeface="Arial Narrow" panose="020B0606020202030204" pitchFamily="34" charset="0"/>
                      </a:endParaRPr>
                    </a:p>
                    <a:p>
                      <a:pPr algn="ctr"/>
                      <a:r>
                        <a:rPr lang="en-AU" sz="800" dirty="0">
                          <a:solidFill>
                            <a:schemeClr val="bg1"/>
                          </a:solidFill>
                          <a:latin typeface="Arial Narrow" panose="020B0606020202030204" pitchFamily="34" charset="0"/>
                        </a:rPr>
                        <a:t>(Brown)</a:t>
                      </a:r>
                    </a:p>
                  </a:txBody>
                  <a:tcPr>
                    <a:lnL w="12700" cap="flat" cmpd="sng" algn="ctr">
                      <a:solidFill>
                        <a:schemeClr val="tx1"/>
                      </a:solidFill>
                      <a:prstDash val="solid"/>
                      <a:round/>
                      <a:headEnd type="none" w="med" len="med"/>
                      <a:tailEnd type="none" w="med" len="med"/>
                    </a:lnL>
                    <a:solidFill>
                      <a:schemeClr val="bg1">
                        <a:lumMod val="65000"/>
                      </a:schemeClr>
                    </a:solidFill>
                  </a:tcPr>
                </a:tc>
                <a:tc>
                  <a:txBody>
                    <a:bodyPr/>
                    <a:lstStyle/>
                    <a:p>
                      <a:pPr algn="ctr"/>
                      <a:r>
                        <a:rPr lang="en-AU" sz="800" dirty="0">
                          <a:solidFill>
                            <a:schemeClr val="bg1"/>
                          </a:solidFill>
                          <a:latin typeface="Arial Narrow" panose="020B0606020202030204" pitchFamily="34" charset="0"/>
                        </a:rPr>
                        <a:t>Scientific Research Zone (Orange)</a:t>
                      </a:r>
                    </a:p>
                  </a:txBody>
                  <a:tcPr>
                    <a:solidFill>
                      <a:schemeClr val="bg1">
                        <a:lumMod val="50000"/>
                      </a:schemeClr>
                    </a:solidFill>
                  </a:tcPr>
                </a:tc>
                <a:tc>
                  <a:txBody>
                    <a:bodyPr/>
                    <a:lstStyle/>
                    <a:p>
                      <a:pPr algn="ctr"/>
                      <a:r>
                        <a:rPr lang="en-AU" sz="800" dirty="0">
                          <a:solidFill>
                            <a:schemeClr val="bg1"/>
                          </a:solidFill>
                          <a:latin typeface="Arial Narrow" panose="020B0606020202030204" pitchFamily="34" charset="0"/>
                        </a:rPr>
                        <a:t>Marine National Park Zone (Green)</a:t>
                      </a:r>
                    </a:p>
                  </a:txBody>
                  <a:tcPr>
                    <a:solidFill>
                      <a:schemeClr val="tx1">
                        <a:lumMod val="50000"/>
                        <a:lumOff val="50000"/>
                      </a:schemeClr>
                    </a:solidFill>
                  </a:tcPr>
                </a:tc>
                <a:tc>
                  <a:txBody>
                    <a:bodyPr/>
                    <a:lstStyle/>
                    <a:p>
                      <a:endParaRPr lang="en-AU" sz="800" dirty="0">
                        <a:solidFill>
                          <a:schemeClr val="bg1"/>
                        </a:solidFill>
                        <a:latin typeface="Arial Narrow" panose="020B0606020202030204" pitchFamily="34" charset="0"/>
                      </a:endParaRPr>
                    </a:p>
                  </a:txBody>
                  <a:tcPr>
                    <a:solidFill>
                      <a:schemeClr val="tx1">
                        <a:lumMod val="65000"/>
                        <a:lumOff val="35000"/>
                      </a:schemeClr>
                    </a:solidFill>
                  </a:tcPr>
                </a:tc>
                <a:extLst>
                  <a:ext uri="{0D108BD9-81ED-4DB2-BD59-A6C34878D82A}">
                    <a16:rowId xmlns:a16="http://schemas.microsoft.com/office/drawing/2014/main" val="2777293269"/>
                  </a:ext>
                </a:extLst>
              </a:tr>
              <a:tr h="220391">
                <a:tc>
                  <a:txBody>
                    <a:bodyPr/>
                    <a:lstStyle/>
                    <a:p>
                      <a:r>
                        <a:rPr lang="en-AU" sz="800" b="1" dirty="0">
                          <a:latin typeface="Arial Narrow" panose="020B0606020202030204" pitchFamily="34" charset="0"/>
                        </a:rPr>
                        <a:t>Aquaculture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buFont typeface="Wingdings" panose="05000000000000000000" pitchFamily="2" charset="2"/>
                        <a:buNone/>
                      </a:pPr>
                      <a:r>
                        <a:rPr lang="en-AU" sz="1000" dirty="0">
                          <a:solidFill>
                            <a:schemeClr val="tx1"/>
                          </a:solidFill>
                          <a:latin typeface="Arial Narrow" panose="020B0606020202030204" pitchFamily="34" charset="0"/>
                        </a:rPr>
                        <a:t>Permit</a:t>
                      </a:r>
                    </a:p>
                  </a:txBody>
                  <a:tcPr>
                    <a:lnL w="12700" cap="flat" cmpd="sng" algn="ctr">
                      <a:solidFill>
                        <a:schemeClr val="tx1"/>
                      </a:solidFill>
                      <a:prstDash val="solid"/>
                      <a:round/>
                      <a:headEnd type="none" w="med" len="med"/>
                      <a:tailEnd type="none" w="med" len="med"/>
                    </a:lnL>
                  </a:tcPr>
                </a:tc>
                <a:tc>
                  <a:txBody>
                    <a:bodyPr/>
                    <a:lstStyle/>
                    <a:p>
                      <a:pPr marL="0" indent="0" algn="ctr">
                        <a:buFont typeface="Wingdings" panose="05000000000000000000" pitchFamily="2" charset="2"/>
                        <a:buNone/>
                      </a:pPr>
                      <a:r>
                        <a:rPr lang="en-AU" sz="1000" dirty="0">
                          <a:solidFill>
                            <a:schemeClr val="tx1"/>
                          </a:solidFill>
                          <a:latin typeface="Arial Narrow" panose="020B0606020202030204" pitchFamily="34" charset="0"/>
                        </a:rPr>
                        <a:t>Permit </a:t>
                      </a:r>
                    </a:p>
                  </a:txBody>
                  <a:tcPr/>
                </a:tc>
                <a:tc>
                  <a:txBody>
                    <a:bodyPr/>
                    <a:lstStyle/>
                    <a:p>
                      <a:pPr algn="ctr"/>
                      <a:r>
                        <a:rPr lang="en-AU" sz="1000" dirty="0">
                          <a:solidFill>
                            <a:schemeClr val="tx1"/>
                          </a:solidFill>
                          <a:latin typeface="Arial Narrow" panose="020B0606020202030204" pitchFamily="34" charset="0"/>
                        </a:rPr>
                        <a:t>Permit</a:t>
                      </a:r>
                    </a:p>
                  </a:txBody>
                  <a:tcPr>
                    <a:lnT w="12700" cap="flat" cmpd="sng" algn="ctr">
                      <a:solidFill>
                        <a:schemeClr val="tx1"/>
                      </a:solidFill>
                      <a:prstDash val="solid"/>
                      <a:round/>
                      <a:headEnd type="none" w="med" len="med"/>
                      <a:tailEnd type="none" w="med" len="med"/>
                    </a:lnT>
                  </a:tcPr>
                </a:tc>
                <a:tc>
                  <a:txBody>
                    <a:bodyPr/>
                    <a:lstStyle/>
                    <a:p>
                      <a:pPr algn="ctr"/>
                      <a:r>
                        <a:rPr lang="en-AU" sz="1000" dirty="0">
                          <a:solidFill>
                            <a:schemeClr val="tx1"/>
                          </a:solidFill>
                          <a:latin typeface="Arial Narrow" panose="020B0606020202030204" pitchFamily="34" charset="0"/>
                        </a:rPr>
                        <a:t>X</a:t>
                      </a:r>
                    </a:p>
                  </a:txBody>
                  <a:tcPr/>
                </a:tc>
                <a:tc>
                  <a:txBody>
                    <a:bodyPr/>
                    <a:lstStyle/>
                    <a:p>
                      <a:pPr algn="ctr"/>
                      <a:r>
                        <a:rPr lang="en-AU" sz="1000" dirty="0">
                          <a:solidFill>
                            <a:schemeClr val="tx1"/>
                          </a:solidFill>
                          <a:latin typeface="Arial Narrow" panose="020B0606020202030204" pitchFamily="34" charset="0"/>
                        </a:rPr>
                        <a:t>X</a:t>
                      </a:r>
                    </a:p>
                  </a:txBody>
                  <a:tcPr/>
                </a:tc>
                <a:tc>
                  <a:txBody>
                    <a:bodyPr/>
                    <a:lstStyle/>
                    <a:p>
                      <a:pPr algn="ctr"/>
                      <a:r>
                        <a:rPr lang="en-AU" sz="1000" dirty="0">
                          <a:solidFill>
                            <a:schemeClr val="tx1"/>
                          </a:solidFill>
                          <a:latin typeface="Arial Narrow" panose="020B0606020202030204" pitchFamily="34" charset="0"/>
                        </a:rPr>
                        <a:t>X</a:t>
                      </a:r>
                    </a:p>
                  </a:txBody>
                  <a:tcPr/>
                </a:tc>
                <a:tc>
                  <a:txBody>
                    <a:bodyPr/>
                    <a:lstStyle/>
                    <a:p>
                      <a:pPr algn="ctr"/>
                      <a:r>
                        <a:rPr lang="en-AU" sz="1000" dirty="0">
                          <a:solidFill>
                            <a:schemeClr val="tx1"/>
                          </a:solidFill>
                          <a:latin typeface="Arial Narrow" panose="020B0606020202030204" pitchFamily="34" charset="0"/>
                        </a:rPr>
                        <a:t>X</a:t>
                      </a:r>
                    </a:p>
                  </a:txBody>
                  <a:tcPr/>
                </a:tc>
                <a:extLst>
                  <a:ext uri="{0D108BD9-81ED-4DB2-BD59-A6C34878D82A}">
                    <a16:rowId xmlns:a16="http://schemas.microsoft.com/office/drawing/2014/main" val="338873111"/>
                  </a:ext>
                </a:extLst>
              </a:tr>
              <a:tr h="220391">
                <a:tc>
                  <a:txBody>
                    <a:bodyPr/>
                    <a:lstStyle/>
                    <a:p>
                      <a:r>
                        <a:rPr lang="en-AU" sz="800" b="1" dirty="0">
                          <a:latin typeface="Arial Narrow" panose="020B0606020202030204" pitchFamily="34" charset="0"/>
                        </a:rPr>
                        <a:t>Bait Netting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922524270"/>
                  </a:ext>
                </a:extLst>
              </a:tr>
              <a:tr h="192842">
                <a:tc>
                  <a:txBody>
                    <a:bodyPr/>
                    <a:lstStyle/>
                    <a:p>
                      <a:r>
                        <a:rPr lang="en-AU" sz="800" b="1" dirty="0">
                          <a:latin typeface="Arial Narrow" panose="020B0606020202030204" pitchFamily="34" charset="0"/>
                        </a:rPr>
                        <a:t>Boating, diving, photography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1290680875"/>
                  </a:ext>
                </a:extLst>
              </a:tr>
              <a:tr h="192842">
                <a:tc>
                  <a:txBody>
                    <a:bodyPr/>
                    <a:lstStyle/>
                    <a:p>
                      <a:r>
                        <a:rPr lang="en-AU" sz="800" b="1" dirty="0">
                          <a:latin typeface="Arial Narrow" panose="020B0606020202030204" pitchFamily="34" charset="0"/>
                        </a:rPr>
                        <a:t>Crabbing (trapping)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3044319565"/>
                  </a:ext>
                </a:extLst>
              </a:tr>
              <a:tr h="275489">
                <a:tc>
                  <a:txBody>
                    <a:bodyPr/>
                    <a:lstStyle/>
                    <a:p>
                      <a:r>
                        <a:rPr lang="en-AU" sz="800" b="1" dirty="0">
                          <a:latin typeface="Arial Narrow" panose="020B0606020202030204" pitchFamily="34" charset="0"/>
                        </a:rPr>
                        <a:t>Harvest fishing </a:t>
                      </a:r>
                      <a:br>
                        <a:rPr lang="en-AU" sz="800" b="1" dirty="0">
                          <a:latin typeface="Arial Narrow" panose="020B0606020202030204" pitchFamily="34" charset="0"/>
                        </a:rPr>
                      </a:br>
                      <a:r>
                        <a:rPr lang="en-AU" sz="600" b="1" dirty="0">
                          <a:latin typeface="Arial Narrow" panose="020B0606020202030204" pitchFamily="34" charset="0"/>
                        </a:rPr>
                        <a:t>for aquarium fish, coral and beachworm</a:t>
                      </a:r>
                      <a:endParaRPr lang="en-AU" sz="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lnL w="12700" cap="flat" cmpd="sng" algn="ctr">
                      <a:solidFill>
                        <a:schemeClr val="tx1"/>
                      </a:solidFill>
                      <a:prstDash val="solid"/>
                      <a:round/>
                      <a:headEnd type="none" w="med" len="med"/>
                      <a:tailEnd type="none" w="med" len="med"/>
                    </a:lnL>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2617838547"/>
                  </a:ext>
                </a:extLst>
              </a:tr>
              <a:tr h="275489">
                <a:tc>
                  <a:txBody>
                    <a:bodyPr/>
                    <a:lstStyle/>
                    <a:p>
                      <a:r>
                        <a:rPr lang="en-AU" sz="800" b="1" dirty="0">
                          <a:latin typeface="Arial Narrow" panose="020B0606020202030204" pitchFamily="34" charset="0"/>
                        </a:rPr>
                        <a:t>Harvest fishing </a:t>
                      </a:r>
                      <a:br>
                        <a:rPr lang="en-AU" sz="800" b="1" dirty="0">
                          <a:latin typeface="Arial Narrow" panose="020B0606020202030204" pitchFamily="34" charset="0"/>
                        </a:rPr>
                      </a:br>
                      <a:r>
                        <a:rPr lang="en-AU" sz="600" b="1" dirty="0">
                          <a:latin typeface="Arial Narrow" panose="020B0606020202030204" pitchFamily="34" charset="0"/>
                        </a:rPr>
                        <a:t>for sea cucumber, trochus, tropical rock lobster</a:t>
                      </a:r>
                      <a:endParaRPr lang="en-AU" sz="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lnL w="12700" cap="flat" cmpd="sng" algn="ctr">
                      <a:solidFill>
                        <a:schemeClr val="tx1"/>
                      </a:solidFill>
                      <a:prstDash val="solid"/>
                      <a:round/>
                      <a:headEnd type="none" w="med" len="med"/>
                      <a:tailEnd type="none" w="med" len="med"/>
                    </a:lnL>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3255851737"/>
                  </a:ext>
                </a:extLst>
              </a:tr>
              <a:tr h="192842">
                <a:tc>
                  <a:txBody>
                    <a:bodyPr/>
                    <a:lstStyle/>
                    <a:p>
                      <a:r>
                        <a:rPr lang="en-AU" sz="800" b="1" dirty="0">
                          <a:latin typeface="Arial Narrow" panose="020B0606020202030204" pitchFamily="34" charset="0"/>
                        </a:rPr>
                        <a:t>Limited collecting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3503333351"/>
                  </a:ext>
                </a:extLst>
              </a:tr>
              <a:tr h="192842">
                <a:tc>
                  <a:txBody>
                    <a:bodyPr/>
                    <a:lstStyle/>
                    <a:p>
                      <a:r>
                        <a:rPr lang="en-AU" sz="800" b="1" dirty="0">
                          <a:latin typeface="Arial Narrow" panose="020B0606020202030204" pitchFamily="34" charset="0"/>
                        </a:rPr>
                        <a:t>Limited spearfishing (snorkel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4014325248"/>
                  </a:ext>
                </a:extLst>
              </a:tr>
              <a:tr h="192842">
                <a:tc>
                  <a:txBody>
                    <a:bodyPr/>
                    <a:lstStyle/>
                    <a:p>
                      <a:r>
                        <a:rPr lang="en-AU" sz="800" b="1" dirty="0">
                          <a:latin typeface="Arial Narrow" panose="020B0606020202030204" pitchFamily="34" charset="0"/>
                        </a:rPr>
                        <a:t>Line fishing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3415291820"/>
                  </a:ext>
                </a:extLst>
              </a:tr>
              <a:tr h="192842">
                <a:tc>
                  <a:txBody>
                    <a:bodyPr/>
                    <a:lstStyle/>
                    <a:p>
                      <a:r>
                        <a:rPr lang="en-AU" sz="800" b="1" dirty="0">
                          <a:latin typeface="Arial Narrow" panose="020B0606020202030204" pitchFamily="34" charset="0"/>
                        </a:rPr>
                        <a:t>Netting (other than bait netting)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49415162"/>
                  </a:ext>
                </a:extLst>
              </a:tr>
              <a:tr h="192842">
                <a:tc>
                  <a:txBody>
                    <a:bodyPr/>
                    <a:lstStyle/>
                    <a:p>
                      <a:r>
                        <a:rPr lang="en-AU" sz="800" b="1" dirty="0">
                          <a:latin typeface="Arial Narrow" panose="020B0606020202030204" pitchFamily="34" charset="0"/>
                        </a:rPr>
                        <a:t>Research </a:t>
                      </a:r>
                      <a:r>
                        <a:rPr lang="en-AU" sz="600" b="1" dirty="0">
                          <a:latin typeface="Arial Narrow" panose="020B0606020202030204" pitchFamily="34" charset="0"/>
                        </a:rPr>
                        <a:t>(other than limited impact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lnL w="12700" cap="flat" cmpd="sng" algn="ctr">
                      <a:solidFill>
                        <a:schemeClr val="tx1"/>
                      </a:solidFill>
                      <a:prstDash val="solid"/>
                      <a:round/>
                      <a:headEnd type="none" w="med" len="med"/>
                      <a:tailEnd type="none" w="med" len="med"/>
                    </a:lnL>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extLst>
                  <a:ext uri="{0D108BD9-81ED-4DB2-BD59-A6C34878D82A}">
                    <a16:rowId xmlns:a16="http://schemas.microsoft.com/office/drawing/2014/main" val="3760482765"/>
                  </a:ext>
                </a:extLst>
              </a:tr>
              <a:tr h="275489">
                <a:tc>
                  <a:txBody>
                    <a:bodyPr/>
                    <a:lstStyle/>
                    <a:p>
                      <a:r>
                        <a:rPr lang="en-AU" sz="800" b="1" dirty="0">
                          <a:latin typeface="Arial Narrow" panose="020B0606020202030204" pitchFamily="34" charset="0"/>
                        </a:rPr>
                        <a:t>Shipping </a:t>
                      </a:r>
                      <a:br>
                        <a:rPr lang="en-AU" sz="800" b="1" dirty="0">
                          <a:latin typeface="Arial Narrow" panose="020B0606020202030204" pitchFamily="34" charset="0"/>
                        </a:rPr>
                      </a:br>
                      <a:r>
                        <a:rPr lang="en-AU" sz="600" b="1" dirty="0">
                          <a:latin typeface="Arial Narrow" panose="020B0606020202030204" pitchFamily="34" charset="0"/>
                        </a:rPr>
                        <a:t>(other than in a designated shipping area)</a:t>
                      </a:r>
                      <a:endParaRPr lang="en-AU" sz="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4114720733"/>
                  </a:ext>
                </a:extLst>
              </a:tr>
              <a:tr h="192842">
                <a:tc>
                  <a:txBody>
                    <a:bodyPr/>
                    <a:lstStyle/>
                    <a:p>
                      <a:r>
                        <a:rPr lang="en-AU" sz="800" b="1" dirty="0">
                          <a:latin typeface="Arial Narrow" panose="020B0606020202030204" pitchFamily="34" charset="0"/>
                        </a:rPr>
                        <a:t>Tourism 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lnL w="12700" cap="flat" cmpd="sng" algn="ctr">
                      <a:solidFill>
                        <a:schemeClr val="tx1"/>
                      </a:solidFill>
                      <a:prstDash val="solid"/>
                      <a:round/>
                      <a:headEnd type="none" w="med" len="med"/>
                      <a:tailEnd type="none" w="med" len="med"/>
                    </a:lnL>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2431085639"/>
                  </a:ext>
                </a:extLst>
              </a:tr>
              <a:tr h="192842">
                <a:tc>
                  <a:txBody>
                    <a:bodyPr/>
                    <a:lstStyle/>
                    <a:p>
                      <a:r>
                        <a:rPr lang="en-AU" sz="800" b="1" dirty="0">
                          <a:latin typeface="Arial Narrow" panose="020B0606020202030204" pitchFamily="34" charset="0"/>
                        </a:rPr>
                        <a:t>Traditional use of marine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195653580"/>
                  </a:ext>
                </a:extLst>
              </a:tr>
              <a:tr h="192842">
                <a:tc>
                  <a:txBody>
                    <a:bodyPr/>
                    <a:lstStyle/>
                    <a:p>
                      <a:r>
                        <a:rPr lang="en-AU" sz="800" b="1" dirty="0">
                          <a:latin typeface="Arial Narrow" panose="020B0606020202030204" pitchFamily="34" charset="0"/>
                        </a:rPr>
                        <a:t>Trawling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1412859687"/>
                  </a:ext>
                </a:extLst>
              </a:tr>
              <a:tr h="192842">
                <a:tc>
                  <a:txBody>
                    <a:bodyPr/>
                    <a:lstStyle/>
                    <a:p>
                      <a:r>
                        <a:rPr lang="en-AU" sz="800" b="1" dirty="0">
                          <a:latin typeface="Arial Narrow" panose="020B0606020202030204" pitchFamily="34" charset="0"/>
                        </a:rPr>
                        <a:t>Trolling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312995286"/>
                  </a:ext>
                </a:extLst>
              </a:tr>
            </a:tbl>
          </a:graphicData>
        </a:graphic>
      </p:graphicFrame>
      <p:sp>
        <p:nvSpPr>
          <p:cNvPr id="6" name="TextBox 5">
            <a:extLst>
              <a:ext uri="{FF2B5EF4-FFF2-40B4-BE49-F238E27FC236}">
                <a16:creationId xmlns:a16="http://schemas.microsoft.com/office/drawing/2014/main" id="{EF899804-9165-4312-AB87-7B409429EB17}"/>
              </a:ext>
            </a:extLst>
          </p:cNvPr>
          <p:cNvSpPr txBox="1"/>
          <p:nvPr/>
        </p:nvSpPr>
        <p:spPr>
          <a:xfrm>
            <a:off x="3408431" y="2911406"/>
            <a:ext cx="700965" cy="584775"/>
          </a:xfrm>
          <a:prstGeom prst="rect">
            <a:avLst/>
          </a:prstGeom>
          <a:noFill/>
        </p:spPr>
        <p:txBody>
          <a:bodyPr wrap="square" rtlCol="0">
            <a:spAutoFit/>
          </a:bodyPr>
          <a:lstStyle/>
          <a:p>
            <a:pPr algn="ctr"/>
            <a:r>
              <a:rPr lang="en-AU" sz="800" dirty="0">
                <a:latin typeface="Arial Narrow" panose="020B0606020202030204" pitchFamily="34" charset="0"/>
              </a:rPr>
              <a:t>Conservation Park Zone </a:t>
            </a:r>
          </a:p>
          <a:p>
            <a:pPr algn="ctr"/>
            <a:endParaRPr lang="en-AU" sz="800" dirty="0">
              <a:latin typeface="Arial Narrow" panose="020B0606020202030204" pitchFamily="34" charset="0"/>
            </a:endParaRPr>
          </a:p>
          <a:p>
            <a:pPr algn="ctr"/>
            <a:r>
              <a:rPr lang="en-AU" sz="800" dirty="0">
                <a:latin typeface="Arial Narrow" panose="020B0606020202030204" pitchFamily="34" charset="0"/>
              </a:rPr>
              <a:t>(Yellow)</a:t>
            </a:r>
          </a:p>
        </p:txBody>
      </p:sp>
      <p:sp>
        <p:nvSpPr>
          <p:cNvPr id="21" name="Rectangle 20">
            <a:extLst>
              <a:ext uri="{FF2B5EF4-FFF2-40B4-BE49-F238E27FC236}">
                <a16:creationId xmlns:a16="http://schemas.microsoft.com/office/drawing/2014/main" id="{1AE810D6-1D31-4E39-81F1-D0CD88768C32}"/>
              </a:ext>
            </a:extLst>
          </p:cNvPr>
          <p:cNvSpPr/>
          <p:nvPr/>
        </p:nvSpPr>
        <p:spPr>
          <a:xfrm>
            <a:off x="498403" y="2252878"/>
            <a:ext cx="5884357" cy="348240"/>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Download the ‘Eye on the Reef’ app and explore zonings in ‘General Information’.  </a:t>
            </a:r>
          </a:p>
        </p:txBody>
      </p:sp>
      <p:sp>
        <p:nvSpPr>
          <p:cNvPr id="17" name="Rectangle 16">
            <a:extLst>
              <a:ext uri="{FF2B5EF4-FFF2-40B4-BE49-F238E27FC236}">
                <a16:creationId xmlns:a16="http://schemas.microsoft.com/office/drawing/2014/main" id="{B5D5AD31-90ED-49AD-822E-D732D9D5D0F0}"/>
              </a:ext>
            </a:extLst>
          </p:cNvPr>
          <p:cNvSpPr/>
          <p:nvPr/>
        </p:nvSpPr>
        <p:spPr>
          <a:xfrm>
            <a:off x="527616" y="8021213"/>
            <a:ext cx="5860437" cy="3588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How often will the </a:t>
            </a:r>
            <a:r>
              <a:rPr lang="en-AU" sz="1200" b="1" i="1" dirty="0">
                <a:solidFill>
                  <a:schemeClr val="tx1"/>
                </a:solidFill>
                <a:latin typeface="Arial Narrow" panose="020B0606020202030204" pitchFamily="34" charset="0"/>
              </a:rPr>
              <a:t>Reef 2050 Plan </a:t>
            </a:r>
            <a:r>
              <a:rPr lang="en-AU" sz="1200" b="1" dirty="0">
                <a:solidFill>
                  <a:schemeClr val="tx1"/>
                </a:solidFill>
                <a:latin typeface="Arial Narrow" panose="020B0606020202030204" pitchFamily="34" charset="0"/>
              </a:rPr>
              <a:t>be reviewed? Ans</a:t>
            </a:r>
            <a:r>
              <a:rPr lang="en-AU" sz="1130" b="1" dirty="0">
                <a:solidFill>
                  <a:schemeClr val="tx1"/>
                </a:solidFill>
                <a:latin typeface="Arial Narrow" panose="020B0606020202030204" pitchFamily="34" charset="0"/>
              </a:rPr>
              <a:t>. </a:t>
            </a:r>
          </a:p>
        </p:txBody>
      </p:sp>
      <p:sp>
        <p:nvSpPr>
          <p:cNvPr id="20" name="TextBox 19">
            <a:extLst>
              <a:ext uri="{FF2B5EF4-FFF2-40B4-BE49-F238E27FC236}">
                <a16:creationId xmlns:a16="http://schemas.microsoft.com/office/drawing/2014/main" id="{6E80168E-CAF7-418E-8C16-31F8C8B77DE3}"/>
              </a:ext>
            </a:extLst>
          </p:cNvPr>
          <p:cNvSpPr txBox="1"/>
          <p:nvPr/>
        </p:nvSpPr>
        <p:spPr>
          <a:xfrm>
            <a:off x="425311" y="7296556"/>
            <a:ext cx="6035308" cy="707886"/>
          </a:xfrm>
          <a:prstGeom prst="rect">
            <a:avLst/>
          </a:prstGeom>
          <a:noFill/>
        </p:spPr>
        <p:txBody>
          <a:bodyPr wrap="square" rtlCol="0">
            <a:spAutoFit/>
          </a:bodyPr>
          <a:lstStyle/>
          <a:p>
            <a:r>
              <a:rPr lang="en-AU" sz="1600" b="1" dirty="0">
                <a:latin typeface="Arial Narrow" panose="020B0606020202030204" pitchFamily="34" charset="0"/>
              </a:rPr>
              <a:t>Reef 2050 Plan</a:t>
            </a:r>
          </a:p>
          <a:p>
            <a:r>
              <a:rPr lang="en-AU" sz="1200" dirty="0">
                <a:latin typeface="Arial Narrow" panose="020B0606020202030204" pitchFamily="34" charset="0"/>
              </a:rPr>
              <a:t>The Australian and Qld. governments responded to increasing concerns about the health of the GBR</a:t>
            </a:r>
            <a:r>
              <a:rPr lang="en-AU" sz="1200" baseline="30000" dirty="0">
                <a:latin typeface="Arial Narrow" panose="020B0606020202030204" pitchFamily="34" charset="0"/>
              </a:rPr>
              <a:t>[3]</a:t>
            </a:r>
            <a:r>
              <a:rPr lang="en-AU" sz="1200" dirty="0">
                <a:latin typeface="Arial Narrow" panose="020B0606020202030204" pitchFamily="34" charset="0"/>
              </a:rPr>
              <a:t> with the </a:t>
            </a:r>
            <a:r>
              <a:rPr lang="en-AU" sz="1200" b="1" dirty="0">
                <a:latin typeface="Arial Narrow" panose="020B0606020202030204" pitchFamily="34" charset="0"/>
              </a:rPr>
              <a:t>Reef 2050 Plan </a:t>
            </a:r>
            <a:r>
              <a:rPr lang="en-AU" sz="1200" dirty="0">
                <a:latin typeface="Arial Narrow" panose="020B0606020202030204" pitchFamily="34" charset="0"/>
              </a:rPr>
              <a:t>– an overarching framework for protecting and managing the reef until 2050</a:t>
            </a:r>
            <a:r>
              <a:rPr lang="en-AU" sz="1200" baseline="30000" dirty="0">
                <a:latin typeface="Arial Narrow" panose="020B0606020202030204" pitchFamily="34" charset="0"/>
              </a:rPr>
              <a:t>[4]</a:t>
            </a:r>
            <a:r>
              <a:rPr lang="en-AU" sz="1200" dirty="0">
                <a:latin typeface="Arial Narrow" panose="020B0606020202030204" pitchFamily="34" charset="0"/>
              </a:rPr>
              <a:t>. </a:t>
            </a:r>
            <a:endParaRPr lang="en-AU" sz="400" dirty="0">
              <a:latin typeface="Arial Narrow" panose="020B0606020202030204" pitchFamily="34" charset="0"/>
            </a:endParaRPr>
          </a:p>
        </p:txBody>
      </p:sp>
      <p:sp>
        <p:nvSpPr>
          <p:cNvPr id="2" name="Rectangle 1">
            <a:extLst>
              <a:ext uri="{FF2B5EF4-FFF2-40B4-BE49-F238E27FC236}">
                <a16:creationId xmlns:a16="http://schemas.microsoft.com/office/drawing/2014/main" id="{7C78273A-6917-425C-A99D-196EFA33F905}"/>
              </a:ext>
            </a:extLst>
          </p:cNvPr>
          <p:cNvSpPr/>
          <p:nvPr/>
        </p:nvSpPr>
        <p:spPr>
          <a:xfrm>
            <a:off x="3948761" y="8067248"/>
            <a:ext cx="2376267" cy="24998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Every 5 years (starting 2020)</a:t>
            </a:r>
            <a:endParaRPr lang="en-AU" sz="800" dirty="0">
              <a:solidFill>
                <a:schemeClr val="tx1">
                  <a:lumMod val="65000"/>
                  <a:lumOff val="35000"/>
                </a:schemeClr>
              </a:solidFill>
              <a:latin typeface="Comic Sans MS" panose="030F0702030302020204" pitchFamily="66" charset="0"/>
            </a:endParaRPr>
          </a:p>
        </p:txBody>
      </p:sp>
      <p:cxnSp>
        <p:nvCxnSpPr>
          <p:cNvPr id="22" name="Straight Connector 21">
            <a:extLst>
              <a:ext uri="{FF2B5EF4-FFF2-40B4-BE49-F238E27FC236}">
                <a16:creationId xmlns:a16="http://schemas.microsoft.com/office/drawing/2014/main" id="{889A64AB-8E3A-40B0-B55D-31959803405B}"/>
              </a:ext>
            </a:extLst>
          </p:cNvPr>
          <p:cNvCxnSpPr/>
          <p:nvPr/>
        </p:nvCxnSpPr>
        <p:spPr>
          <a:xfrm flipH="1">
            <a:off x="500081" y="7288151"/>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4AD1CAF-B331-46A3-9DEB-014E6A0E101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Rectangle 4">
            <a:extLst>
              <a:ext uri="{FF2B5EF4-FFF2-40B4-BE49-F238E27FC236}">
                <a16:creationId xmlns:a16="http://schemas.microsoft.com/office/drawing/2014/main" id="{6F9C8DD0-B489-48CD-87E4-1E1C7BB892BB}"/>
              </a:ext>
            </a:extLst>
          </p:cNvPr>
          <p:cNvSpPr/>
          <p:nvPr/>
        </p:nvSpPr>
        <p:spPr>
          <a:xfrm>
            <a:off x="425311" y="2609531"/>
            <a:ext cx="6203421" cy="276999"/>
          </a:xfrm>
          <a:prstGeom prst="rect">
            <a:avLst/>
          </a:prstGeom>
        </p:spPr>
        <p:txBody>
          <a:bodyPr wrap="square">
            <a:spAutoFit/>
          </a:bodyPr>
          <a:lstStyle/>
          <a:p>
            <a:r>
              <a:rPr lang="en-AU" sz="1200" b="1" dirty="0">
                <a:latin typeface="Arial Narrow" panose="020B0606020202030204" pitchFamily="34" charset="0"/>
              </a:rPr>
              <a:t>Activity: Complete the table below</a:t>
            </a:r>
            <a:r>
              <a:rPr lang="en-AU" sz="1200" b="1" baseline="30000" dirty="0">
                <a:latin typeface="Arial Narrow" panose="020B0606020202030204" pitchFamily="34" charset="0"/>
              </a:rPr>
              <a:t>[2]</a:t>
            </a:r>
            <a:endParaRPr lang="en-AU" sz="1200" b="1" dirty="0">
              <a:latin typeface="Arial Narrow" panose="020B0606020202030204" pitchFamily="34" charset="0"/>
            </a:endParaRPr>
          </a:p>
        </p:txBody>
      </p:sp>
      <p:sp>
        <p:nvSpPr>
          <p:cNvPr id="25" name="TextBox 24">
            <a:extLst>
              <a:ext uri="{FF2B5EF4-FFF2-40B4-BE49-F238E27FC236}">
                <a16:creationId xmlns:a16="http://schemas.microsoft.com/office/drawing/2014/main" id="{6438E7CD-CE16-4FF1-A22A-69D0325893A5}"/>
              </a:ext>
            </a:extLst>
          </p:cNvPr>
          <p:cNvSpPr txBox="1"/>
          <p:nvPr/>
        </p:nvSpPr>
        <p:spPr>
          <a:xfrm>
            <a:off x="5795220" y="2916953"/>
            <a:ext cx="649692" cy="584775"/>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Preservation Park Zone </a:t>
            </a:r>
          </a:p>
          <a:p>
            <a:pPr algn="ctr"/>
            <a:endParaRPr lang="en-AU" sz="800" dirty="0">
              <a:solidFill>
                <a:schemeClr val="bg1"/>
              </a:solidFill>
              <a:latin typeface="Arial Narrow" panose="020B0606020202030204" pitchFamily="34" charset="0"/>
            </a:endParaRPr>
          </a:p>
          <a:p>
            <a:pPr algn="ctr"/>
            <a:r>
              <a:rPr lang="en-AU" sz="800" dirty="0">
                <a:solidFill>
                  <a:schemeClr val="bg1"/>
                </a:solidFill>
                <a:latin typeface="Arial Narrow" panose="020B0606020202030204" pitchFamily="34" charset="0"/>
              </a:rPr>
              <a:t>(Pink)</a:t>
            </a:r>
          </a:p>
        </p:txBody>
      </p:sp>
      <p:sp>
        <p:nvSpPr>
          <p:cNvPr id="23" name="Oval 22">
            <a:extLst>
              <a:ext uri="{FF2B5EF4-FFF2-40B4-BE49-F238E27FC236}">
                <a16:creationId xmlns:a16="http://schemas.microsoft.com/office/drawing/2014/main" id="{18D1F3A3-E054-4E28-B5D0-E500140E2F66}"/>
              </a:ext>
            </a:extLst>
          </p:cNvPr>
          <p:cNvSpPr/>
          <p:nvPr/>
        </p:nvSpPr>
        <p:spPr>
          <a:xfrm>
            <a:off x="2852936" y="652267"/>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840AEE0B-246A-4BBE-B878-445A22760B4E}"/>
              </a:ext>
            </a:extLst>
          </p:cNvPr>
          <p:cNvSpPr txBox="1"/>
          <p:nvPr/>
        </p:nvSpPr>
        <p:spPr>
          <a:xfrm>
            <a:off x="2769719" y="634462"/>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T124</a:t>
            </a:r>
          </a:p>
        </p:txBody>
      </p:sp>
    </p:spTree>
    <p:extLst>
      <p:ext uri="{BB962C8B-B14F-4D97-AF65-F5344CB8AC3E}">
        <p14:creationId xmlns:p14="http://schemas.microsoft.com/office/powerpoint/2010/main" val="2798064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56346" y="103847"/>
            <a:ext cx="4183539" cy="923330"/>
          </a:xfrm>
          <a:prstGeom prst="rect">
            <a:avLst/>
          </a:prstGeom>
          <a:noFill/>
        </p:spPr>
        <p:txBody>
          <a:bodyPr wrap="square" rtlCol="0">
            <a:spAutoFit/>
          </a:bodyPr>
          <a:lstStyle/>
          <a:p>
            <a:r>
              <a:rPr lang="en-US" b="1" dirty="0">
                <a:latin typeface="Arial Narrow" pitchFamily="34" charset="0"/>
              </a:rPr>
              <a:t>Successful MPAs – </a:t>
            </a:r>
            <a:r>
              <a:rPr lang="en-AU" sz="1200" dirty="0">
                <a:latin typeface="Arial Narrow" panose="020B0606020202030204" pitchFamily="34" charset="0"/>
              </a:rPr>
              <a:t>Evaluate the success of a named protected marine area</a:t>
            </a:r>
          </a:p>
          <a:p>
            <a:endParaRPr lang="en-AU" sz="1200" dirty="0">
              <a:latin typeface="Arial Narrow" panose="020B0606020202030204" pitchFamily="34" charset="0"/>
            </a:endParaRPr>
          </a:p>
          <a:p>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116</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2" y="8805118"/>
            <a:ext cx="373457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Subject Matter: Management and Conservation</a:t>
            </a:r>
            <a:endParaRPr lang="en-AU" sz="1100" b="1" dirty="0">
              <a:latin typeface="Arial Narrow" pitchFamily="34" charset="0"/>
            </a:endParaRPr>
          </a:p>
        </p:txBody>
      </p:sp>
      <p:sp>
        <p:nvSpPr>
          <p:cNvPr id="14" name="Rectangle 13"/>
          <p:cNvSpPr/>
          <p:nvPr/>
        </p:nvSpPr>
        <p:spPr>
          <a:xfrm>
            <a:off x="432962" y="7755307"/>
            <a:ext cx="5965783" cy="1061829"/>
          </a:xfrm>
          <a:prstGeom prst="rect">
            <a:avLst/>
          </a:prstGeom>
        </p:spPr>
        <p:txBody>
          <a:bodyPr wrap="square">
            <a:spAutoFit/>
          </a:bodyPr>
          <a:lstStyle/>
          <a:p>
            <a:r>
              <a:rPr lang="en-AU" sz="700" b="1" dirty="0">
                <a:latin typeface="Arial Narrow" panose="020B0606020202030204" pitchFamily="34" charset="0"/>
              </a:rPr>
              <a:t>Recommended Readings</a:t>
            </a:r>
          </a:p>
          <a:p>
            <a:r>
              <a:rPr lang="en-AU" sz="700" baseline="30000" dirty="0">
                <a:latin typeface="Arial Narrow" panose="020B0606020202030204" pitchFamily="34" charset="0"/>
              </a:rPr>
              <a:t>[1] </a:t>
            </a:r>
            <a:r>
              <a:rPr lang="en-AU" sz="700" dirty="0">
                <a:latin typeface="Arial Narrow" panose="020B0606020202030204" pitchFamily="34" charset="0"/>
              </a:rPr>
              <a:t>Green, A., Smith, S.E., Lipsett-Moore, G., Groves, C., Peterson, N., Sheppard, S., </a:t>
            </a:r>
            <a:r>
              <a:rPr lang="en-AU" sz="700" dirty="0" err="1">
                <a:latin typeface="Arial Narrow" panose="020B0606020202030204" pitchFamily="34" charset="0"/>
              </a:rPr>
              <a:t>Lokani</a:t>
            </a:r>
            <a:r>
              <a:rPr lang="en-AU" sz="700" dirty="0">
                <a:latin typeface="Arial Narrow" panose="020B0606020202030204" pitchFamily="34" charset="0"/>
              </a:rPr>
              <a:t>, P., Hamilton, R., </a:t>
            </a:r>
            <a:r>
              <a:rPr lang="en-AU" sz="700" dirty="0" err="1">
                <a:latin typeface="Arial Narrow" panose="020B0606020202030204" pitchFamily="34" charset="0"/>
              </a:rPr>
              <a:t>Almany</a:t>
            </a:r>
            <a:r>
              <a:rPr lang="en-AU" sz="700" dirty="0">
                <a:latin typeface="Arial Narrow" panose="020B0606020202030204" pitchFamily="34" charset="0"/>
              </a:rPr>
              <a:t>, J., </a:t>
            </a:r>
            <a:r>
              <a:rPr lang="en-AU" sz="700" dirty="0" err="1">
                <a:latin typeface="Arial Narrow" panose="020B0606020202030204" pitchFamily="34" charset="0"/>
              </a:rPr>
              <a:t>Aitsi</a:t>
            </a:r>
            <a:r>
              <a:rPr lang="en-AU" sz="700" dirty="0">
                <a:latin typeface="Arial Narrow" panose="020B0606020202030204" pitchFamily="34" charset="0"/>
              </a:rPr>
              <a:t>, J. and </a:t>
            </a:r>
            <a:r>
              <a:rPr lang="en-AU" sz="700" dirty="0" err="1">
                <a:latin typeface="Arial Narrow" panose="020B0606020202030204" pitchFamily="34" charset="0"/>
              </a:rPr>
              <a:t>Bualia</a:t>
            </a:r>
            <a:r>
              <a:rPr lang="en-AU" sz="700" dirty="0">
                <a:latin typeface="Arial Narrow" panose="020B0606020202030204" pitchFamily="34" charset="0"/>
              </a:rPr>
              <a:t>, L.</a:t>
            </a:r>
            <a:r>
              <a:rPr lang="en-AU" sz="700" i="1" dirty="0">
                <a:latin typeface="Arial Narrow" panose="020B0606020202030204" pitchFamily="34" charset="0"/>
              </a:rPr>
              <a:t> </a:t>
            </a:r>
            <a:r>
              <a:rPr lang="en-AU" sz="700" dirty="0">
                <a:latin typeface="Arial Narrow" panose="020B0606020202030204" pitchFamily="34" charset="0"/>
              </a:rPr>
              <a:t>(2009). Designing a resilient network of marine protected areas for </a:t>
            </a:r>
            <a:r>
              <a:rPr lang="en-AU" sz="700" dirty="0" err="1">
                <a:latin typeface="Arial Narrow" panose="020B0606020202030204" pitchFamily="34" charset="0"/>
              </a:rPr>
              <a:t>Kimbe</a:t>
            </a:r>
            <a:r>
              <a:rPr lang="en-AU" sz="700" dirty="0">
                <a:latin typeface="Arial Narrow" panose="020B0606020202030204" pitchFamily="34" charset="0"/>
              </a:rPr>
              <a:t> Bay, Papua New Guinea. </a:t>
            </a:r>
            <a:r>
              <a:rPr lang="en-AU" sz="700" i="1" dirty="0">
                <a:latin typeface="Arial Narrow" panose="020B0606020202030204" pitchFamily="34" charset="0"/>
              </a:rPr>
              <a:t>Oryx. </a:t>
            </a:r>
            <a:r>
              <a:rPr lang="en-US" sz="700" i="1" dirty="0">
                <a:latin typeface="Arial Narrow" panose="020B0606020202030204" pitchFamily="34" charset="0"/>
              </a:rPr>
              <a:t>43(04):488 – 498. DOI: 10.1017/S0030605309990342</a:t>
            </a:r>
          </a:p>
          <a:p>
            <a:r>
              <a:rPr lang="en-US" sz="700" baseline="30000" dirty="0">
                <a:latin typeface="Arial Narrow" panose="020B0606020202030204" pitchFamily="34" charset="0"/>
              </a:rPr>
              <a:t>[2] </a:t>
            </a:r>
            <a:r>
              <a:rPr lang="en-US" sz="700" dirty="0">
                <a:latin typeface="Arial Narrow" panose="020B0606020202030204" pitchFamily="34" charset="0"/>
              </a:rPr>
              <a:t>Alcala, A. C. (2004). </a:t>
            </a:r>
            <a:r>
              <a:rPr lang="en-US" sz="700" i="1" dirty="0">
                <a:latin typeface="Arial Narrow" panose="020B0606020202030204" pitchFamily="34" charset="0"/>
              </a:rPr>
              <a:t>Marine Reserves as Tools for Fishery Management and Biodiversity Conservation: Natural Experiments in the Central Philippines, 1974-2000</a:t>
            </a:r>
            <a:r>
              <a:rPr lang="en-US" sz="700" dirty="0">
                <a:latin typeface="Arial Narrow" panose="020B0606020202030204" pitchFamily="34" charset="0"/>
              </a:rPr>
              <a:t>. Silliman University-Angelo King Center for Research and Environmental Management, Dumaguete city. Accessed 19.04.2019 from: https://www.cbd.int/doc/nbsap/fisheries/ALCALA.pdf</a:t>
            </a:r>
          </a:p>
          <a:p>
            <a:r>
              <a:rPr lang="en-US" sz="700" baseline="30000" dirty="0">
                <a:latin typeface="Arial Narrow" panose="020B0606020202030204" pitchFamily="34" charset="0"/>
              </a:rPr>
              <a:t>[3] </a:t>
            </a:r>
            <a:r>
              <a:rPr lang="en-US" sz="700" dirty="0">
                <a:latin typeface="Arial Narrow" panose="020B0606020202030204" pitchFamily="34" charset="0"/>
              </a:rPr>
              <a:t>United Nations Development </a:t>
            </a:r>
            <a:r>
              <a:rPr lang="en-US" sz="700" dirty="0" err="1">
                <a:latin typeface="Arial Narrow" panose="020B0606020202030204" pitchFamily="34" charset="0"/>
              </a:rPr>
              <a:t>Programme</a:t>
            </a:r>
            <a:r>
              <a:rPr lang="en-US" sz="700" dirty="0">
                <a:latin typeface="Arial Narrow" panose="020B0606020202030204" pitchFamily="34" charset="0"/>
              </a:rPr>
              <a:t> (2012). </a:t>
            </a:r>
            <a:r>
              <a:rPr lang="en-US" sz="700" i="1" dirty="0" err="1">
                <a:latin typeface="Arial Narrow" panose="020B0606020202030204" pitchFamily="34" charset="0"/>
              </a:rPr>
              <a:t>Nguna</a:t>
            </a:r>
            <a:r>
              <a:rPr lang="en-US" sz="700" i="1" dirty="0">
                <a:latin typeface="Arial Narrow" panose="020B0606020202030204" pitchFamily="34" charset="0"/>
              </a:rPr>
              <a:t>-Pele Marine and Land Protected Area Network, Vanuatu. </a:t>
            </a:r>
            <a:r>
              <a:rPr lang="en-US" sz="700" dirty="0">
                <a:latin typeface="Arial Narrow" panose="020B0606020202030204" pitchFamily="34" charset="0"/>
              </a:rPr>
              <a:t>Equator Initiative Case Study Series. New York, NY. Accessed 19/04.2019 from: https://www.equatorinitiative.org/wp-content/uploads/2017/05/case_1348163605.pdf</a:t>
            </a:r>
          </a:p>
          <a:p>
            <a:r>
              <a:rPr lang="en-US" sz="700" baseline="30000" dirty="0">
                <a:latin typeface="Arial Narrow" panose="020B0606020202030204" pitchFamily="34" charset="0"/>
              </a:rPr>
              <a:t>[4] </a:t>
            </a:r>
            <a:r>
              <a:rPr lang="en-US" sz="700" dirty="0">
                <a:latin typeface="Arial Narrow" panose="020B0606020202030204" pitchFamily="34" charset="0"/>
              </a:rPr>
              <a:t>Craik, AM. W. (2017). </a:t>
            </a:r>
            <a:r>
              <a:rPr lang="en-US" sz="700" i="1" dirty="0">
                <a:latin typeface="Arial Narrow" panose="020B0606020202030204" pitchFamily="34" charset="0"/>
              </a:rPr>
              <a:t>Review of Governance of the Great Barrier Reef Marine Park Authority</a:t>
            </a:r>
            <a:r>
              <a:rPr lang="en-US" sz="700" dirty="0">
                <a:latin typeface="Arial Narrow" panose="020B0606020202030204" pitchFamily="34" charset="0"/>
              </a:rPr>
              <a:t>. Report. Canberra: Department of the Environment and Energy. Accessed 19.04.2019 from: http://www.environment.gov.au/system/files/resources/6a038c9a-34dd-42cb-a0b4-a688bd284658/files/final-report-review-governance-gbrmpa.pdf</a:t>
            </a:r>
            <a:endParaRPr lang="en-US" sz="700" baseline="30000" dirty="0">
              <a:latin typeface="Arial Narrow" panose="020B0606020202030204" pitchFamily="34" charset="0"/>
            </a:endParaRPr>
          </a:p>
        </p:txBody>
      </p:sp>
      <p:sp>
        <p:nvSpPr>
          <p:cNvPr id="18" name="Rectangle 17">
            <a:extLst>
              <a:ext uri="{FF2B5EF4-FFF2-40B4-BE49-F238E27FC236}">
                <a16:creationId xmlns:a16="http://schemas.microsoft.com/office/drawing/2014/main" id="{15037A53-A88B-4DDB-9C37-9A93792512F3}"/>
              </a:ext>
            </a:extLst>
          </p:cNvPr>
          <p:cNvSpPr/>
          <p:nvPr/>
        </p:nvSpPr>
        <p:spPr>
          <a:xfrm>
            <a:off x="453865" y="1039865"/>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21" name="Rectangle 20">
            <a:extLst>
              <a:ext uri="{FF2B5EF4-FFF2-40B4-BE49-F238E27FC236}">
                <a16:creationId xmlns:a16="http://schemas.microsoft.com/office/drawing/2014/main" id="{D022CEC3-471F-44C9-8EE3-CA34B66B8A2C}"/>
              </a:ext>
            </a:extLst>
          </p:cNvPr>
          <p:cNvSpPr/>
          <p:nvPr/>
        </p:nvSpPr>
        <p:spPr>
          <a:xfrm>
            <a:off x="512160" y="1027176"/>
            <a:ext cx="5846051" cy="67148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In the space below, evaluate the success of a named protected marine area</a:t>
            </a:r>
          </a:p>
        </p:txBody>
      </p:sp>
      <p:sp>
        <p:nvSpPr>
          <p:cNvPr id="2" name="Rectangle 1">
            <a:extLst>
              <a:ext uri="{FF2B5EF4-FFF2-40B4-BE49-F238E27FC236}">
                <a16:creationId xmlns:a16="http://schemas.microsoft.com/office/drawing/2014/main" id="{58D98344-5F9E-495B-89C2-0B42E4690F5F}"/>
              </a:ext>
            </a:extLst>
          </p:cNvPr>
          <p:cNvSpPr/>
          <p:nvPr/>
        </p:nvSpPr>
        <p:spPr>
          <a:xfrm>
            <a:off x="622548" y="1374440"/>
            <a:ext cx="5629158" cy="627725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For example:</a:t>
            </a:r>
          </a:p>
          <a:p>
            <a:endParaRPr lang="en-AU" sz="400" dirty="0">
              <a:solidFill>
                <a:schemeClr val="tx1">
                  <a:lumMod val="65000"/>
                  <a:lumOff val="35000"/>
                </a:schemeClr>
              </a:solidFill>
              <a:latin typeface="Comic Sans MS" panose="030F0702030302020204" pitchFamily="66" charset="0"/>
            </a:endParaRPr>
          </a:p>
          <a:p>
            <a:pPr marL="171450" indent="-171450">
              <a:buFont typeface="Arial" panose="020B0604020202020204" pitchFamily="34" charset="0"/>
              <a:buChar char="•"/>
            </a:pPr>
            <a:r>
              <a:rPr lang="en-AU" sz="1200" dirty="0" err="1">
                <a:solidFill>
                  <a:schemeClr val="tx1">
                    <a:lumMod val="65000"/>
                    <a:lumOff val="35000"/>
                  </a:schemeClr>
                </a:solidFill>
                <a:latin typeface="Comic Sans MS" panose="030F0702030302020204" pitchFamily="66" charset="0"/>
              </a:rPr>
              <a:t>Kimbe</a:t>
            </a:r>
            <a:r>
              <a:rPr lang="en-AU" sz="1200" dirty="0">
                <a:solidFill>
                  <a:schemeClr val="tx1">
                    <a:lumMod val="65000"/>
                    <a:lumOff val="35000"/>
                  </a:schemeClr>
                </a:solidFill>
                <a:latin typeface="Comic Sans MS" panose="030F0702030302020204" pitchFamily="66" charset="0"/>
              </a:rPr>
              <a:t> Bay, Papua New Guinea</a:t>
            </a:r>
            <a:r>
              <a:rPr lang="en-AU" sz="1200" baseline="30000" dirty="0">
                <a:solidFill>
                  <a:schemeClr val="tx1">
                    <a:lumMod val="65000"/>
                    <a:lumOff val="35000"/>
                  </a:schemeClr>
                </a:solidFill>
                <a:latin typeface="Comic Sans MS" panose="030F0702030302020204" pitchFamily="66" charset="0"/>
              </a:rPr>
              <a:t>[1]</a:t>
            </a:r>
            <a:r>
              <a:rPr lang="en-AU" sz="1200" dirty="0">
                <a:solidFill>
                  <a:schemeClr val="tx1">
                    <a:lumMod val="65000"/>
                    <a:lumOff val="35000"/>
                  </a:schemeClr>
                </a:solidFill>
                <a:latin typeface="Comic Sans MS" panose="030F0702030302020204" pitchFamily="66" charset="0"/>
              </a:rPr>
              <a:t> </a:t>
            </a:r>
          </a:p>
          <a:p>
            <a:pPr marL="171450" indent="-171450">
              <a:buFont typeface="Arial" panose="020B0604020202020204" pitchFamily="34" charset="0"/>
              <a:buChar char="•"/>
            </a:pPr>
            <a:r>
              <a:rPr lang="en-AU" sz="1200" dirty="0">
                <a:solidFill>
                  <a:schemeClr val="tx1">
                    <a:lumMod val="65000"/>
                    <a:lumOff val="35000"/>
                  </a:schemeClr>
                </a:solidFill>
                <a:latin typeface="Comic Sans MS" panose="030F0702030302020204" pitchFamily="66" charset="0"/>
              </a:rPr>
              <a:t>Apo Island, in the Philippines</a:t>
            </a:r>
            <a:r>
              <a:rPr lang="en-AU" sz="1200" baseline="30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a:t>
            </a:r>
          </a:p>
          <a:p>
            <a:pPr marL="171450" indent="-171450">
              <a:buFont typeface="Arial" panose="020B0604020202020204" pitchFamily="34" charset="0"/>
              <a:buChar char="•"/>
            </a:pPr>
            <a:r>
              <a:rPr lang="en-AU" sz="1200" dirty="0" err="1">
                <a:solidFill>
                  <a:schemeClr val="tx1">
                    <a:lumMod val="65000"/>
                    <a:lumOff val="35000"/>
                  </a:schemeClr>
                </a:solidFill>
                <a:latin typeface="Comic Sans MS" panose="030F0702030302020204" pitchFamily="66" charset="0"/>
              </a:rPr>
              <a:t>Nguna</a:t>
            </a:r>
            <a:r>
              <a:rPr lang="en-AU" sz="1200" dirty="0">
                <a:solidFill>
                  <a:schemeClr val="tx1">
                    <a:lumMod val="65000"/>
                    <a:lumOff val="35000"/>
                  </a:schemeClr>
                </a:solidFill>
                <a:latin typeface="Comic Sans MS" panose="030F0702030302020204" pitchFamily="66" charset="0"/>
              </a:rPr>
              <a:t>-Pele Marine and Land Protected Area Network, Vanuatu</a:t>
            </a:r>
            <a:r>
              <a:rPr lang="en-AU" sz="1200" baseline="30000" dirty="0">
                <a:solidFill>
                  <a:schemeClr val="tx1">
                    <a:lumMod val="65000"/>
                    <a:lumOff val="35000"/>
                  </a:schemeClr>
                </a:solidFill>
                <a:latin typeface="Comic Sans MS" panose="030F0702030302020204" pitchFamily="66" charset="0"/>
              </a:rPr>
              <a:t>[3]</a:t>
            </a:r>
          </a:p>
          <a:p>
            <a:pPr marL="171450" indent="-171450">
              <a:buFont typeface="Arial" panose="020B0604020202020204" pitchFamily="34" charset="0"/>
              <a:buChar char="•"/>
            </a:pPr>
            <a:r>
              <a:rPr lang="en-AU" sz="1200" dirty="0">
                <a:solidFill>
                  <a:schemeClr val="tx1">
                    <a:lumMod val="65000"/>
                    <a:lumOff val="35000"/>
                  </a:schemeClr>
                </a:solidFill>
                <a:latin typeface="Comic Sans MS" panose="030F0702030302020204" pitchFamily="66" charset="0"/>
              </a:rPr>
              <a:t>Great Barrier Reef Marine Park, Australia</a:t>
            </a:r>
            <a:r>
              <a:rPr lang="en-AU" sz="1200" baseline="30000" dirty="0">
                <a:solidFill>
                  <a:schemeClr val="tx1">
                    <a:lumMod val="65000"/>
                    <a:lumOff val="35000"/>
                  </a:schemeClr>
                </a:solidFill>
                <a:latin typeface="Comic Sans MS" panose="030F0702030302020204" pitchFamily="66" charset="0"/>
              </a:rPr>
              <a:t>[4]</a:t>
            </a:r>
            <a:br>
              <a:rPr lang="en-AU" sz="1200" baseline="30000" dirty="0">
                <a:solidFill>
                  <a:schemeClr val="tx1">
                    <a:lumMod val="65000"/>
                    <a:lumOff val="35000"/>
                  </a:schemeClr>
                </a:solidFill>
                <a:latin typeface="Comic Sans MS" panose="030F0702030302020204" pitchFamily="66" charset="0"/>
              </a:rPr>
            </a:br>
            <a:endParaRPr lang="en-AU" sz="1200" dirty="0">
              <a:solidFill>
                <a:schemeClr val="tx1">
                  <a:lumMod val="65000"/>
                  <a:lumOff val="35000"/>
                </a:schemeClr>
              </a:solidFill>
              <a:latin typeface="Comic Sans MS" panose="030F0702030302020204" pitchFamily="66" charset="0"/>
            </a:endParaRPr>
          </a:p>
          <a:p>
            <a:endParaRPr lang="en-AU" sz="1200" baseline="30000" dirty="0">
              <a:solidFill>
                <a:schemeClr val="tx1">
                  <a:lumMod val="65000"/>
                  <a:lumOff val="35000"/>
                </a:schemeClr>
              </a:solidFill>
              <a:latin typeface="Comic Sans MS" panose="030F0702030302020204" pitchFamily="66" charset="0"/>
            </a:endParaRPr>
          </a:p>
        </p:txBody>
      </p:sp>
      <p:sp>
        <p:nvSpPr>
          <p:cNvPr id="20" name="TextBox 19">
            <a:extLst>
              <a:ext uri="{FF2B5EF4-FFF2-40B4-BE49-F238E27FC236}">
                <a16:creationId xmlns:a16="http://schemas.microsoft.com/office/drawing/2014/main" id="{BD46711C-C43E-4D80-A1BC-BB98E97B445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7" name="Oval 16">
            <a:extLst>
              <a:ext uri="{FF2B5EF4-FFF2-40B4-BE49-F238E27FC236}">
                <a16:creationId xmlns:a16="http://schemas.microsoft.com/office/drawing/2014/main" id="{6CBBDFD8-D6AA-47A9-AB66-74E9D2259F10}"/>
              </a:ext>
            </a:extLst>
          </p:cNvPr>
          <p:cNvSpPr/>
          <p:nvPr/>
        </p:nvSpPr>
        <p:spPr>
          <a:xfrm>
            <a:off x="2777403" y="444391"/>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2DA20C9D-8A51-4FED-842F-C889A2A772EC}"/>
              </a:ext>
            </a:extLst>
          </p:cNvPr>
          <p:cNvSpPr txBox="1"/>
          <p:nvPr/>
        </p:nvSpPr>
        <p:spPr>
          <a:xfrm>
            <a:off x="2694186" y="426586"/>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T125</a:t>
            </a:r>
          </a:p>
        </p:txBody>
      </p:sp>
    </p:spTree>
    <p:extLst>
      <p:ext uri="{BB962C8B-B14F-4D97-AF65-F5344CB8AC3E}">
        <p14:creationId xmlns:p14="http://schemas.microsoft.com/office/powerpoint/2010/main" val="1852281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31645" y="60657"/>
            <a:ext cx="4054784" cy="1200329"/>
          </a:xfrm>
          <a:prstGeom prst="rect">
            <a:avLst/>
          </a:prstGeom>
          <a:noFill/>
        </p:spPr>
        <p:txBody>
          <a:bodyPr wrap="square" rtlCol="0">
            <a:spAutoFit/>
          </a:bodyPr>
          <a:lstStyle/>
          <a:p>
            <a:r>
              <a:rPr lang="en-US" b="1" dirty="0">
                <a:latin typeface="Arial Narrow" pitchFamily="34" charset="0"/>
              </a:rPr>
              <a:t>Footprints of the Anthropocene – </a:t>
            </a:r>
            <a:r>
              <a:rPr lang="en-AU" sz="1200" dirty="0">
                <a:latin typeface="Arial Narrow" panose="020B0606020202030204" pitchFamily="34" charset="0"/>
              </a:rPr>
              <a:t>Recall </a:t>
            </a:r>
            <a:br>
              <a:rPr lang="en-AU" sz="1200" dirty="0">
                <a:latin typeface="Arial Narrow" panose="020B0606020202030204" pitchFamily="34" charset="0"/>
              </a:rPr>
            </a:br>
            <a:r>
              <a:rPr lang="en-AU" sz="1200" dirty="0">
                <a:latin typeface="Arial Narrow" panose="020B0606020202030204" pitchFamily="34" charset="0"/>
              </a:rPr>
              <a:t>the global anthropogenic factors affecting the distribution of coral </a:t>
            </a:r>
            <a:br>
              <a:rPr lang="en-AU" sz="1200" dirty="0">
                <a:latin typeface="Arial Narrow" panose="020B0606020202030204" pitchFamily="34" charset="0"/>
              </a:rPr>
            </a:br>
            <a:r>
              <a:rPr lang="en-AU" sz="1200" dirty="0">
                <a:latin typeface="Arial Narrow" panose="020B0606020202030204" pitchFamily="34" charset="0"/>
              </a:rPr>
              <a:t>(i.e. coral mining, pollution: organic and non-organic, fishing practices, dredging, climate change, ocean acidification and shipping)</a:t>
            </a:r>
          </a:p>
          <a:p>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51101" y="8806471"/>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90</a:t>
            </a:r>
            <a:endParaRPr lang="en-AU" sz="1100" dirty="0">
              <a:latin typeface="Arial Narrow" pitchFamily="34" charset="0"/>
            </a:endParaRPr>
          </a:p>
        </p:txBody>
      </p:sp>
      <p:sp>
        <p:nvSpPr>
          <p:cNvPr id="57" name="TextBox 36"/>
          <p:cNvSpPr txBox="1"/>
          <p:nvPr/>
        </p:nvSpPr>
        <p:spPr>
          <a:xfrm>
            <a:off x="437896" y="8811969"/>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486935" y="8800973"/>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61340" y="8806471"/>
            <a:ext cx="34719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Anthropogenic change                        </a:t>
            </a:r>
            <a:endParaRPr lang="en-AU" sz="1100" b="1" dirty="0">
              <a:latin typeface="Arial Narrow" pitchFamily="34" charset="0"/>
            </a:endParaRPr>
          </a:p>
        </p:txBody>
      </p:sp>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73995" b="56535"/>
          <a:stretch/>
        </p:blipFill>
        <p:spPr>
          <a:xfrm>
            <a:off x="538179" y="1845846"/>
            <a:ext cx="1281193" cy="1572455"/>
          </a:xfrm>
          <a:prstGeom prst="rect">
            <a:avLst/>
          </a:prstGeom>
        </p:spPr>
      </p:pic>
      <p:sp>
        <p:nvSpPr>
          <p:cNvPr id="14" name="TextBox 13"/>
          <p:cNvSpPr txBox="1"/>
          <p:nvPr/>
        </p:nvSpPr>
        <p:spPr>
          <a:xfrm>
            <a:off x="418975" y="5126174"/>
            <a:ext cx="6138620" cy="215444"/>
          </a:xfrm>
          <a:prstGeom prst="rect">
            <a:avLst/>
          </a:prstGeom>
          <a:noFill/>
        </p:spPr>
        <p:txBody>
          <a:bodyPr wrap="square" rtlCol="0">
            <a:spAutoFit/>
          </a:bodyPr>
          <a:lstStyle/>
          <a:p>
            <a:r>
              <a:rPr lang="en-AU" sz="800" b="1" dirty="0">
                <a:latin typeface="Arial Narrow" panose="020B0606020202030204" pitchFamily="34" charset="0"/>
              </a:rPr>
              <a:t>Figure 1: </a:t>
            </a:r>
            <a:r>
              <a:rPr lang="en-US" sz="800" b="1" dirty="0">
                <a:latin typeface="Arial Narrow" panose="020B0606020202030204" pitchFamily="34" charset="0"/>
              </a:rPr>
              <a:t>Global threats or potential impacts in marine environments, according to 126 natural scientists and 46 social scientists in an email survey</a:t>
            </a:r>
            <a:r>
              <a:rPr lang="en-AU" sz="800" b="1" baseline="30000" dirty="0">
                <a:latin typeface="Arial Narrow" panose="020B0606020202030204" pitchFamily="34" charset="0"/>
              </a:rPr>
              <a:t>[1]</a:t>
            </a:r>
            <a:r>
              <a:rPr lang="en-AU" sz="800" b="1" dirty="0">
                <a:latin typeface="Arial Narrow" panose="020B0606020202030204" pitchFamily="34" charset="0"/>
              </a:rPr>
              <a:t>. </a:t>
            </a:r>
          </a:p>
        </p:txBody>
      </p:sp>
      <p:sp>
        <p:nvSpPr>
          <p:cNvPr id="7" name="Rectangle 6"/>
          <p:cNvSpPr/>
          <p:nvPr/>
        </p:nvSpPr>
        <p:spPr>
          <a:xfrm>
            <a:off x="504367" y="5359108"/>
            <a:ext cx="5875814" cy="32650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perceived as the greatest global threat in Figure 1? Ans. </a:t>
            </a:r>
          </a:p>
        </p:txBody>
      </p:sp>
      <p:sp>
        <p:nvSpPr>
          <p:cNvPr id="23" name="Rectangle 22"/>
          <p:cNvSpPr/>
          <p:nvPr/>
        </p:nvSpPr>
        <p:spPr>
          <a:xfrm>
            <a:off x="504367" y="5751435"/>
            <a:ext cx="5875814" cy="271520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Activity: Rank what you perceive as the top 5 greatest </a:t>
            </a:r>
            <a:r>
              <a:rPr lang="en-AU" sz="1200" b="1" i="1" dirty="0">
                <a:solidFill>
                  <a:schemeClr val="tx1"/>
                </a:solidFill>
                <a:latin typeface="Arial Narrow" panose="020B0606020202030204" pitchFamily="34" charset="0"/>
              </a:rPr>
              <a:t>global </a:t>
            </a:r>
            <a:r>
              <a:rPr lang="en-AU" sz="1200" b="1" dirty="0">
                <a:solidFill>
                  <a:schemeClr val="tx1"/>
                </a:solidFill>
                <a:latin typeface="Arial Narrow" panose="020B0606020202030204" pitchFamily="34" charset="0"/>
              </a:rPr>
              <a:t>threats in marine environments </a:t>
            </a:r>
          </a:p>
        </p:txBody>
      </p:sp>
      <p:sp>
        <p:nvSpPr>
          <p:cNvPr id="21" name="Rectangle 20"/>
          <p:cNvSpPr/>
          <p:nvPr/>
        </p:nvSpPr>
        <p:spPr>
          <a:xfrm>
            <a:off x="4653136" y="5391016"/>
            <a:ext cx="1657851" cy="2499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Overfishing </a:t>
            </a:r>
          </a:p>
        </p:txBody>
      </p:sp>
      <p:sp>
        <p:nvSpPr>
          <p:cNvPr id="13" name="Rectangle 12"/>
          <p:cNvSpPr/>
          <p:nvPr/>
        </p:nvSpPr>
        <p:spPr>
          <a:xfrm>
            <a:off x="409605" y="8461958"/>
            <a:ext cx="5984670" cy="369332"/>
          </a:xfrm>
          <a:prstGeom prst="rect">
            <a:avLst/>
          </a:prstGeom>
        </p:spPr>
        <p:txBody>
          <a:bodyPr wrap="square">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Adapted with permission from: </a:t>
            </a:r>
            <a:r>
              <a:rPr lang="en-AU" sz="600" dirty="0" err="1">
                <a:latin typeface="Arial Narrow" panose="020B0606020202030204" pitchFamily="34" charset="0"/>
              </a:rPr>
              <a:t>Boonstra</a:t>
            </a:r>
            <a:r>
              <a:rPr lang="en-AU" sz="600" dirty="0">
                <a:latin typeface="Arial Narrow" panose="020B0606020202030204" pitchFamily="34" charset="0"/>
              </a:rPr>
              <a:t>, W.J., </a:t>
            </a:r>
            <a:r>
              <a:rPr lang="en-AU" sz="600" dirty="0" err="1">
                <a:latin typeface="Arial Narrow" panose="020B0606020202030204" pitchFamily="34" charset="0"/>
              </a:rPr>
              <a:t>Ottosen</a:t>
            </a:r>
            <a:r>
              <a:rPr lang="en-AU" sz="600" dirty="0">
                <a:latin typeface="Arial Narrow" panose="020B0606020202030204" pitchFamily="34" charset="0"/>
              </a:rPr>
              <a:t>, K.M., Ferreira, A.S.A., Richter, A., Rogers, L.A., Pedersen, M.W., </a:t>
            </a:r>
            <a:r>
              <a:rPr lang="en-AU" sz="600" dirty="0" err="1">
                <a:latin typeface="Arial Narrow" panose="020B0606020202030204" pitchFamily="34" charset="0"/>
              </a:rPr>
              <a:t>Kokkalis</a:t>
            </a:r>
            <a:r>
              <a:rPr lang="en-AU" sz="600" dirty="0">
                <a:latin typeface="Arial Narrow" panose="020B0606020202030204" pitchFamily="34" charset="0"/>
              </a:rPr>
              <a:t>, A., </a:t>
            </a:r>
            <a:r>
              <a:rPr lang="en-AU" sz="600" dirty="0" err="1">
                <a:latin typeface="Arial Narrow" panose="020B0606020202030204" pitchFamily="34" charset="0"/>
              </a:rPr>
              <a:t>Bardarson</a:t>
            </a:r>
            <a:r>
              <a:rPr lang="en-AU" sz="600" dirty="0">
                <a:latin typeface="Arial Narrow" panose="020B0606020202030204" pitchFamily="34" charset="0"/>
              </a:rPr>
              <a:t>, H., </a:t>
            </a:r>
            <a:r>
              <a:rPr lang="en-AU" sz="600" dirty="0" err="1">
                <a:latin typeface="Arial Narrow" panose="020B0606020202030204" pitchFamily="34" charset="0"/>
              </a:rPr>
              <a:t>Bonanomi</a:t>
            </a:r>
            <a:r>
              <a:rPr lang="en-AU" sz="600" dirty="0">
                <a:latin typeface="Arial Narrow" panose="020B0606020202030204" pitchFamily="34" charset="0"/>
              </a:rPr>
              <a:t>, S., Butler, W., </a:t>
            </a:r>
            <a:r>
              <a:rPr lang="en-AU" sz="600" dirty="0" err="1">
                <a:latin typeface="Arial Narrow" panose="020B0606020202030204" pitchFamily="34" charset="0"/>
              </a:rPr>
              <a:t>Diekert</a:t>
            </a:r>
            <a:r>
              <a:rPr lang="en-AU" sz="600" dirty="0">
                <a:latin typeface="Arial Narrow" panose="020B0606020202030204" pitchFamily="34" charset="0"/>
              </a:rPr>
              <a:t>, F.K., </a:t>
            </a:r>
            <a:r>
              <a:rPr lang="en-AU" sz="600" dirty="0" err="1">
                <a:latin typeface="Arial Narrow" panose="020B0606020202030204" pitchFamily="34" charset="0"/>
              </a:rPr>
              <a:t>Fouzai</a:t>
            </a:r>
            <a:r>
              <a:rPr lang="en-AU" sz="600" dirty="0">
                <a:latin typeface="Arial Narrow" panose="020B0606020202030204" pitchFamily="34" charset="0"/>
              </a:rPr>
              <a:t>, N., </a:t>
            </a:r>
            <a:r>
              <a:rPr lang="en-AU" sz="600" dirty="0" err="1">
                <a:latin typeface="Arial Narrow" panose="020B0606020202030204" pitchFamily="34" charset="0"/>
              </a:rPr>
              <a:t>Holma</a:t>
            </a:r>
            <a:r>
              <a:rPr lang="en-AU" sz="600" dirty="0">
                <a:latin typeface="Arial Narrow" panose="020B0606020202030204" pitchFamily="34" charset="0"/>
              </a:rPr>
              <a:t>, M., Holt, R.E., </a:t>
            </a:r>
            <a:r>
              <a:rPr lang="en-AU" sz="600" dirty="0" err="1">
                <a:latin typeface="Arial Narrow" panose="020B0606020202030204" pitchFamily="34" charset="0"/>
              </a:rPr>
              <a:t>Kvile</a:t>
            </a:r>
            <a:r>
              <a:rPr lang="en-AU" sz="600" dirty="0">
                <a:latin typeface="Arial Narrow" panose="020B0606020202030204" pitchFamily="34" charset="0"/>
              </a:rPr>
              <a:t>, K.O., </a:t>
            </a:r>
            <a:r>
              <a:rPr lang="en-AU" sz="600" dirty="0" err="1">
                <a:latin typeface="Arial Narrow" panose="020B0606020202030204" pitchFamily="34" charset="0"/>
              </a:rPr>
              <a:t>Malanski</a:t>
            </a:r>
            <a:r>
              <a:rPr lang="en-AU" sz="600" dirty="0">
                <a:latin typeface="Arial Narrow" panose="020B0606020202030204" pitchFamily="34" charset="0"/>
              </a:rPr>
              <a:t>, E., MacDonald, J.I., Nieminen, E., </a:t>
            </a:r>
            <a:r>
              <a:rPr lang="en-AU" sz="600" dirty="0" err="1">
                <a:latin typeface="Arial Narrow" panose="020B0606020202030204" pitchFamily="34" charset="0"/>
              </a:rPr>
              <a:t>Romagnoni</a:t>
            </a:r>
            <a:r>
              <a:rPr lang="en-AU" sz="600" dirty="0">
                <a:latin typeface="Arial Narrow" panose="020B0606020202030204" pitchFamily="34" charset="0"/>
              </a:rPr>
              <a:t>, G., </a:t>
            </a:r>
            <a:r>
              <a:rPr lang="en-AU" sz="600" dirty="0" err="1">
                <a:latin typeface="Arial Narrow" panose="020B0606020202030204" pitchFamily="34" charset="0"/>
              </a:rPr>
              <a:t>Snickars</a:t>
            </a:r>
            <a:r>
              <a:rPr lang="en-AU" sz="600" dirty="0">
                <a:latin typeface="Arial Narrow" panose="020B0606020202030204" pitchFamily="34" charset="0"/>
              </a:rPr>
              <a:t>, M., Weigel, G., Woods, P., </a:t>
            </a:r>
            <a:r>
              <a:rPr lang="en-AU" sz="600" dirty="0" err="1">
                <a:latin typeface="Arial Narrow" panose="020B0606020202030204" pitchFamily="34" charset="0"/>
              </a:rPr>
              <a:t>Yletyinen</a:t>
            </a:r>
            <a:r>
              <a:rPr lang="en-AU" sz="600" dirty="0">
                <a:latin typeface="Arial Narrow" panose="020B0606020202030204" pitchFamily="34" charset="0"/>
              </a:rPr>
              <a:t>, J. and Whittington, J.D. (2015). What are the major global threats and impacts in marine environments? Investigating the contours of a shared perception among marine scientists from the bottom-up. </a:t>
            </a:r>
            <a:r>
              <a:rPr lang="en-AU" sz="600" i="1" dirty="0">
                <a:latin typeface="Arial Narrow" panose="020B0606020202030204" pitchFamily="34" charset="0"/>
              </a:rPr>
              <a:t>Marine Policy 60: 197-201 DOI: 10.1016/j.marpol.2015.06.007. </a:t>
            </a:r>
          </a:p>
        </p:txBody>
      </p:sp>
      <p:sp>
        <p:nvSpPr>
          <p:cNvPr id="31" name="TextBox 30"/>
          <p:cNvSpPr txBox="1"/>
          <p:nvPr/>
        </p:nvSpPr>
        <p:spPr>
          <a:xfrm>
            <a:off x="418975" y="969600"/>
            <a:ext cx="5975300" cy="892552"/>
          </a:xfrm>
          <a:prstGeom prst="rect">
            <a:avLst/>
          </a:prstGeom>
          <a:noFill/>
        </p:spPr>
        <p:txBody>
          <a:bodyPr wrap="square" rtlCol="0">
            <a:spAutoFit/>
          </a:bodyPr>
          <a:lstStyle/>
          <a:p>
            <a:r>
              <a:rPr lang="en-AU" sz="1600" b="1" dirty="0">
                <a:latin typeface="Arial Narrow" panose="020B0606020202030204" pitchFamily="34" charset="0"/>
              </a:rPr>
              <a:t>What do SCIENTISTS perceive as the greatest</a:t>
            </a:r>
            <a:r>
              <a:rPr lang="en-AU" sz="1600" b="1" i="1" dirty="0">
                <a:latin typeface="Arial Narrow" panose="020B0606020202030204" pitchFamily="34" charset="0"/>
              </a:rPr>
              <a:t> global </a:t>
            </a:r>
            <a:r>
              <a:rPr lang="en-AU" sz="1600" b="1" dirty="0">
                <a:latin typeface="Arial Narrow" panose="020B0606020202030204" pitchFamily="34" charset="0"/>
              </a:rPr>
              <a:t>threats?  </a:t>
            </a:r>
          </a:p>
          <a:p>
            <a:r>
              <a:rPr lang="en-AU" sz="1200" dirty="0">
                <a:latin typeface="Arial Narrow" panose="020B0606020202030204" pitchFamily="34" charset="0"/>
              </a:rPr>
              <a:t>An email survey in 2015</a:t>
            </a:r>
            <a:r>
              <a:rPr lang="en-AU" sz="1200" baseline="30000" dirty="0">
                <a:latin typeface="Arial Narrow" panose="020B0606020202030204" pitchFamily="34" charset="0"/>
              </a:rPr>
              <a:t>[1]</a:t>
            </a:r>
            <a:r>
              <a:rPr lang="en-AU" sz="1200" dirty="0">
                <a:latin typeface="Arial Narrow" panose="020B0606020202030204" pitchFamily="34" charset="0"/>
              </a:rPr>
              <a:t> asked 171 leading academics in marine science (126 natural scientists and 45 social scientists) the following question. ‘</a:t>
            </a:r>
            <a:r>
              <a:rPr lang="en-AU" sz="1200" i="1" dirty="0">
                <a:latin typeface="Arial Narrow" panose="020B0606020202030204" pitchFamily="34" charset="0"/>
              </a:rPr>
              <a:t>Could you tell us which five topics represent the greatest global threats or potential impacts in marine environments?’. </a:t>
            </a:r>
            <a:r>
              <a:rPr lang="en-AU" sz="1200" dirty="0">
                <a:latin typeface="Arial Narrow" panose="020B0606020202030204" pitchFamily="34" charset="0"/>
              </a:rPr>
              <a:t>See the results of the survey in Figure 1 below:</a:t>
            </a:r>
          </a:p>
        </p:txBody>
      </p:sp>
      <p:sp>
        <p:nvSpPr>
          <p:cNvPr id="36" name="Rectangle 35"/>
          <p:cNvSpPr/>
          <p:nvPr/>
        </p:nvSpPr>
        <p:spPr>
          <a:xfrm>
            <a:off x="569701" y="6081763"/>
            <a:ext cx="5741288" cy="433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1.</a:t>
            </a:r>
          </a:p>
        </p:txBody>
      </p:sp>
      <p:pic>
        <p:nvPicPr>
          <p:cNvPr id="64" name="Picture 6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5739" r="61107" b="56535"/>
          <a:stretch/>
        </p:blipFill>
        <p:spPr>
          <a:xfrm>
            <a:off x="1926710" y="1846221"/>
            <a:ext cx="648072" cy="1572455"/>
          </a:xfrm>
          <a:prstGeom prst="rect">
            <a:avLst/>
          </a:prstGeom>
        </p:spPr>
      </p:pic>
      <p:sp>
        <p:nvSpPr>
          <p:cNvPr id="46" name="Rectangle 45"/>
          <p:cNvSpPr/>
          <p:nvPr/>
        </p:nvSpPr>
        <p:spPr>
          <a:xfrm>
            <a:off x="2553047" y="2373167"/>
            <a:ext cx="92033" cy="932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7" name="Picture 66"/>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38187" r="49679" b="56535"/>
          <a:stretch/>
        </p:blipFill>
        <p:spPr>
          <a:xfrm>
            <a:off x="2679924" y="1839867"/>
            <a:ext cx="597825" cy="1572455"/>
          </a:xfrm>
          <a:prstGeom prst="rect">
            <a:avLst/>
          </a:prstGeom>
        </p:spPr>
      </p:pic>
      <p:sp>
        <p:nvSpPr>
          <p:cNvPr id="71" name="Rectangle 70"/>
          <p:cNvSpPr/>
          <p:nvPr/>
        </p:nvSpPr>
        <p:spPr>
          <a:xfrm>
            <a:off x="1790778" y="2447012"/>
            <a:ext cx="92033" cy="932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7" name="Picture 76"/>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50703" t="1" r="34681" b="58319"/>
          <a:stretch/>
        </p:blipFill>
        <p:spPr>
          <a:xfrm>
            <a:off x="3403588" y="1836996"/>
            <a:ext cx="720079" cy="1507873"/>
          </a:xfrm>
          <a:prstGeom prst="rect">
            <a:avLst/>
          </a:prstGeom>
        </p:spPr>
      </p:pic>
      <p:pic>
        <p:nvPicPr>
          <p:cNvPr id="84" name="Picture 8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64548" r="25221" b="56535"/>
          <a:stretch/>
        </p:blipFill>
        <p:spPr>
          <a:xfrm>
            <a:off x="4199117" y="1845969"/>
            <a:ext cx="504056" cy="1572455"/>
          </a:xfrm>
          <a:prstGeom prst="rect">
            <a:avLst/>
          </a:prstGeom>
        </p:spPr>
      </p:pic>
      <p:sp>
        <p:nvSpPr>
          <p:cNvPr id="89" name="TextBox 88"/>
          <p:cNvSpPr txBox="1"/>
          <p:nvPr/>
        </p:nvSpPr>
        <p:spPr>
          <a:xfrm rot="16200000">
            <a:off x="-107224" y="2711227"/>
            <a:ext cx="1491419" cy="213905"/>
          </a:xfrm>
          <a:prstGeom prst="rect">
            <a:avLst/>
          </a:prstGeom>
          <a:solidFill>
            <a:schemeClr val="bg1"/>
          </a:solidFill>
        </p:spPr>
        <p:txBody>
          <a:bodyPr wrap="square" rtlCol="0">
            <a:spAutoFit/>
          </a:bodyPr>
          <a:lstStyle/>
          <a:p>
            <a:pPr algn="r"/>
            <a:r>
              <a:rPr lang="en-AU" sz="790" b="1" dirty="0">
                <a:latin typeface="Arial Narrow" panose="020B0606020202030204" pitchFamily="34" charset="0"/>
              </a:rPr>
              <a:t>Proportion of respondents</a:t>
            </a:r>
          </a:p>
        </p:txBody>
      </p:sp>
      <p:pic>
        <p:nvPicPr>
          <p:cNvPr id="95" name="Picture 9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74578" t="26781" r="12268" b="56535"/>
          <a:stretch/>
        </p:blipFill>
        <p:spPr>
          <a:xfrm>
            <a:off x="4796676" y="2814559"/>
            <a:ext cx="648072" cy="603583"/>
          </a:xfrm>
          <a:prstGeom prst="rect">
            <a:avLst/>
          </a:prstGeom>
        </p:spPr>
      </p:pic>
      <p:pic>
        <p:nvPicPr>
          <p:cNvPr id="97" name="Picture 96"/>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86790" t="31566" r="5901" b="56535"/>
          <a:stretch/>
        </p:blipFill>
        <p:spPr>
          <a:xfrm>
            <a:off x="5514142" y="2975381"/>
            <a:ext cx="360040" cy="430475"/>
          </a:xfrm>
          <a:prstGeom prst="rect">
            <a:avLst/>
          </a:prstGeom>
        </p:spPr>
      </p:pic>
      <p:sp>
        <p:nvSpPr>
          <p:cNvPr id="98" name="Rectangle 97"/>
          <p:cNvSpPr/>
          <p:nvPr/>
        </p:nvSpPr>
        <p:spPr>
          <a:xfrm>
            <a:off x="1080206" y="3324839"/>
            <a:ext cx="4773585" cy="185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TextBox 98"/>
          <p:cNvSpPr txBox="1"/>
          <p:nvPr/>
        </p:nvSpPr>
        <p:spPr>
          <a:xfrm rot="16200000">
            <a:off x="2277204" y="3602882"/>
            <a:ext cx="1401892" cy="700192"/>
          </a:xfrm>
          <a:prstGeom prst="rect">
            <a:avLst/>
          </a:prstGeom>
          <a:noFill/>
        </p:spPr>
        <p:txBody>
          <a:bodyPr wrap="square" rtlCol="0">
            <a:spAutoFit/>
          </a:bodyPr>
          <a:lstStyle/>
          <a:p>
            <a:pPr algn="r"/>
            <a:r>
              <a:rPr lang="en-AU" sz="790" dirty="0">
                <a:latin typeface="Arial Narrow" panose="020B0606020202030204" pitchFamily="34" charset="0"/>
              </a:rPr>
              <a:t>Contamination and waste</a:t>
            </a:r>
          </a:p>
          <a:p>
            <a:pPr algn="r"/>
            <a:r>
              <a:rPr lang="en-AU" sz="790" dirty="0">
                <a:latin typeface="Arial Narrow" panose="020B0606020202030204" pitchFamily="34" charset="0"/>
              </a:rPr>
              <a:t>Eutrophication</a:t>
            </a:r>
          </a:p>
          <a:p>
            <a:pPr algn="r"/>
            <a:r>
              <a:rPr lang="en-AU" sz="790" dirty="0">
                <a:latin typeface="Arial Narrow" panose="020B0606020202030204" pitchFamily="34" charset="0"/>
              </a:rPr>
              <a:t>Hypoxia</a:t>
            </a:r>
          </a:p>
          <a:p>
            <a:pPr algn="r"/>
            <a:r>
              <a:rPr lang="en-AU" sz="790" dirty="0">
                <a:latin typeface="Arial Narrow" panose="020B0606020202030204" pitchFamily="34" charset="0"/>
              </a:rPr>
              <a:t>Sedimentation</a:t>
            </a:r>
          </a:p>
          <a:p>
            <a:pPr algn="r"/>
            <a:r>
              <a:rPr lang="en-AU" sz="790" dirty="0">
                <a:latin typeface="Arial Narrow" panose="020B0606020202030204" pitchFamily="34" charset="0"/>
              </a:rPr>
              <a:t>Noise</a:t>
            </a:r>
          </a:p>
        </p:txBody>
      </p:sp>
      <p:sp>
        <p:nvSpPr>
          <p:cNvPr id="100" name="TextBox 99"/>
          <p:cNvSpPr txBox="1"/>
          <p:nvPr/>
        </p:nvSpPr>
        <p:spPr>
          <a:xfrm rot="16200000">
            <a:off x="1538838" y="3594311"/>
            <a:ext cx="1401892" cy="700192"/>
          </a:xfrm>
          <a:prstGeom prst="rect">
            <a:avLst/>
          </a:prstGeom>
          <a:noFill/>
        </p:spPr>
        <p:txBody>
          <a:bodyPr wrap="square" rtlCol="0">
            <a:spAutoFit/>
          </a:bodyPr>
          <a:lstStyle/>
          <a:p>
            <a:pPr algn="r"/>
            <a:r>
              <a:rPr lang="en-AU" sz="790" dirty="0">
                <a:latin typeface="Arial Narrow" panose="020B0606020202030204" pitchFamily="34" charset="0"/>
              </a:rPr>
              <a:t>Overfishing</a:t>
            </a:r>
          </a:p>
          <a:p>
            <a:pPr algn="r"/>
            <a:r>
              <a:rPr lang="en-AU" sz="790" dirty="0">
                <a:latin typeface="Arial Narrow" panose="020B0606020202030204" pitchFamily="34" charset="0"/>
              </a:rPr>
              <a:t>Destructive fishing</a:t>
            </a:r>
          </a:p>
          <a:p>
            <a:pPr algn="r"/>
            <a:r>
              <a:rPr lang="en-AU" sz="790" dirty="0">
                <a:latin typeface="Arial Narrow" panose="020B0606020202030204" pitchFamily="34" charset="0"/>
              </a:rPr>
              <a:t>Aquaculture</a:t>
            </a:r>
          </a:p>
          <a:p>
            <a:pPr algn="r"/>
            <a:r>
              <a:rPr lang="en-AU" sz="790" dirty="0">
                <a:latin typeface="Arial Narrow" panose="020B0606020202030204" pitchFamily="34" charset="0"/>
              </a:rPr>
              <a:t>Oil and gas</a:t>
            </a:r>
          </a:p>
          <a:p>
            <a:pPr algn="r"/>
            <a:r>
              <a:rPr lang="en-AU" sz="790" dirty="0">
                <a:latin typeface="Arial Narrow" panose="020B0606020202030204" pitchFamily="34" charset="0"/>
              </a:rPr>
              <a:t>Mining</a:t>
            </a:r>
          </a:p>
        </p:txBody>
      </p:sp>
      <p:sp>
        <p:nvSpPr>
          <p:cNvPr id="101" name="TextBox 100"/>
          <p:cNvSpPr txBox="1"/>
          <p:nvPr/>
        </p:nvSpPr>
        <p:spPr>
          <a:xfrm rot="16200000">
            <a:off x="829788" y="3464753"/>
            <a:ext cx="1245573" cy="821763"/>
          </a:xfrm>
          <a:prstGeom prst="rect">
            <a:avLst/>
          </a:prstGeom>
          <a:noFill/>
        </p:spPr>
        <p:txBody>
          <a:bodyPr wrap="square" rtlCol="0">
            <a:spAutoFit/>
          </a:bodyPr>
          <a:lstStyle/>
          <a:p>
            <a:pPr algn="r"/>
            <a:r>
              <a:rPr lang="en-AU" sz="790" dirty="0">
                <a:latin typeface="Arial Narrow" panose="020B0606020202030204" pitchFamily="34" charset="0"/>
              </a:rPr>
              <a:t>Elevated temperatures</a:t>
            </a:r>
          </a:p>
          <a:p>
            <a:pPr algn="r"/>
            <a:r>
              <a:rPr lang="en-AU" sz="790" dirty="0">
                <a:latin typeface="Arial Narrow" panose="020B0606020202030204" pitchFamily="34" charset="0"/>
              </a:rPr>
              <a:t>Ocean Acidification</a:t>
            </a:r>
          </a:p>
          <a:p>
            <a:pPr algn="r"/>
            <a:r>
              <a:rPr lang="en-AU" sz="790" dirty="0">
                <a:latin typeface="Arial Narrow" panose="020B0606020202030204" pitchFamily="34" charset="0"/>
              </a:rPr>
              <a:t>Sea level rise</a:t>
            </a:r>
          </a:p>
          <a:p>
            <a:pPr algn="r"/>
            <a:r>
              <a:rPr lang="en-AU" sz="790" dirty="0">
                <a:latin typeface="Arial Narrow" panose="020B0606020202030204" pitchFamily="34" charset="0"/>
              </a:rPr>
              <a:t>Melting sea ice </a:t>
            </a:r>
          </a:p>
          <a:p>
            <a:pPr algn="r"/>
            <a:r>
              <a:rPr lang="en-AU" sz="790" dirty="0">
                <a:latin typeface="Arial Narrow" panose="020B0606020202030204" pitchFamily="34" charset="0"/>
              </a:rPr>
              <a:t>Coral bleaching</a:t>
            </a:r>
          </a:p>
          <a:p>
            <a:pPr algn="r"/>
            <a:r>
              <a:rPr lang="en-AU" sz="790" dirty="0">
                <a:latin typeface="Arial Narrow" panose="020B0606020202030204" pitchFamily="34" charset="0"/>
              </a:rPr>
              <a:t>Ozone depletion</a:t>
            </a:r>
          </a:p>
        </p:txBody>
      </p:sp>
      <p:sp>
        <p:nvSpPr>
          <p:cNvPr id="102" name="TextBox 101"/>
          <p:cNvSpPr txBox="1"/>
          <p:nvPr/>
        </p:nvSpPr>
        <p:spPr>
          <a:xfrm rot="16200000">
            <a:off x="3035628" y="3536238"/>
            <a:ext cx="1401892" cy="821763"/>
          </a:xfrm>
          <a:prstGeom prst="rect">
            <a:avLst/>
          </a:prstGeom>
          <a:noFill/>
        </p:spPr>
        <p:txBody>
          <a:bodyPr wrap="square" rtlCol="0">
            <a:spAutoFit/>
          </a:bodyPr>
          <a:lstStyle/>
          <a:p>
            <a:pPr algn="r"/>
            <a:r>
              <a:rPr lang="en-AU" sz="790" dirty="0">
                <a:latin typeface="Arial Narrow" panose="020B0606020202030204" pitchFamily="34" charset="0"/>
              </a:rPr>
              <a:t>Habitat loss</a:t>
            </a:r>
          </a:p>
          <a:p>
            <a:pPr algn="r"/>
            <a:r>
              <a:rPr lang="en-AU" sz="790" dirty="0">
                <a:latin typeface="Arial Narrow" panose="020B0606020202030204" pitchFamily="34" charset="0"/>
              </a:rPr>
              <a:t>Biodiversity loss</a:t>
            </a:r>
          </a:p>
          <a:p>
            <a:pPr algn="r"/>
            <a:r>
              <a:rPr lang="en-AU" sz="790" dirty="0">
                <a:latin typeface="Arial Narrow" panose="020B0606020202030204" pitchFamily="34" charset="0"/>
              </a:rPr>
              <a:t>Invasive species, disease</a:t>
            </a:r>
          </a:p>
          <a:p>
            <a:pPr algn="r"/>
            <a:r>
              <a:rPr lang="en-AU" sz="790" dirty="0">
                <a:latin typeface="Arial Narrow" panose="020B0606020202030204" pitchFamily="34" charset="0"/>
              </a:rPr>
              <a:t>Regime/phase shifts</a:t>
            </a:r>
          </a:p>
          <a:p>
            <a:pPr algn="r"/>
            <a:r>
              <a:rPr lang="en-AU" sz="790" dirty="0">
                <a:latin typeface="Arial Narrow" panose="020B0606020202030204" pitchFamily="34" charset="0"/>
              </a:rPr>
              <a:t>Shifts in ocean current patterns</a:t>
            </a:r>
          </a:p>
          <a:p>
            <a:pPr algn="r"/>
            <a:r>
              <a:rPr lang="en-AU" sz="790" dirty="0">
                <a:latin typeface="Arial Narrow" panose="020B0606020202030204" pitchFamily="34" charset="0"/>
              </a:rPr>
              <a:t>Multiple stressors</a:t>
            </a:r>
          </a:p>
        </p:txBody>
      </p:sp>
      <p:sp>
        <p:nvSpPr>
          <p:cNvPr id="103" name="TextBox 102"/>
          <p:cNvSpPr txBox="1"/>
          <p:nvPr/>
        </p:nvSpPr>
        <p:spPr>
          <a:xfrm rot="16200000">
            <a:off x="4939637" y="3768779"/>
            <a:ext cx="1401892" cy="335476"/>
          </a:xfrm>
          <a:prstGeom prst="rect">
            <a:avLst/>
          </a:prstGeom>
          <a:noFill/>
        </p:spPr>
        <p:txBody>
          <a:bodyPr wrap="square" rtlCol="0">
            <a:spAutoFit/>
          </a:bodyPr>
          <a:lstStyle/>
          <a:p>
            <a:pPr algn="r"/>
            <a:r>
              <a:rPr lang="en-AU" sz="790" dirty="0">
                <a:latin typeface="Arial Narrow" panose="020B0606020202030204" pitchFamily="34" charset="0"/>
              </a:rPr>
              <a:t>Extreme weather events</a:t>
            </a:r>
          </a:p>
          <a:p>
            <a:pPr algn="r"/>
            <a:r>
              <a:rPr lang="en-AU" sz="790" dirty="0">
                <a:latin typeface="Arial Narrow" panose="020B0606020202030204" pitchFamily="34" charset="0"/>
              </a:rPr>
              <a:t>Unexpected natural events</a:t>
            </a:r>
          </a:p>
        </p:txBody>
      </p:sp>
      <p:sp>
        <p:nvSpPr>
          <p:cNvPr id="104" name="TextBox 103"/>
          <p:cNvSpPr txBox="1"/>
          <p:nvPr/>
        </p:nvSpPr>
        <p:spPr>
          <a:xfrm rot="16200000">
            <a:off x="3622077" y="3784775"/>
            <a:ext cx="1660572" cy="578620"/>
          </a:xfrm>
          <a:prstGeom prst="rect">
            <a:avLst/>
          </a:prstGeom>
          <a:noFill/>
        </p:spPr>
        <p:txBody>
          <a:bodyPr wrap="square" rtlCol="0">
            <a:spAutoFit/>
          </a:bodyPr>
          <a:lstStyle/>
          <a:p>
            <a:pPr algn="r"/>
            <a:r>
              <a:rPr lang="en-AU" sz="790" dirty="0">
                <a:latin typeface="Arial Narrow" panose="020B0606020202030204" pitchFamily="34" charset="0"/>
              </a:rPr>
              <a:t>Political roadblocks, bad governance</a:t>
            </a:r>
          </a:p>
          <a:p>
            <a:pPr algn="r"/>
            <a:r>
              <a:rPr lang="en-AU" sz="790" dirty="0">
                <a:latin typeface="Arial Narrow" panose="020B0606020202030204" pitchFamily="34" charset="0"/>
              </a:rPr>
              <a:t>Public ignorance, lack of interest</a:t>
            </a:r>
          </a:p>
          <a:p>
            <a:pPr algn="r"/>
            <a:r>
              <a:rPr lang="en-AU" sz="790" dirty="0">
                <a:latin typeface="Arial Narrow" panose="020B0606020202030204" pitchFamily="34" charset="0"/>
              </a:rPr>
              <a:t>Food shortage, poverty</a:t>
            </a:r>
          </a:p>
          <a:p>
            <a:pPr algn="r"/>
            <a:r>
              <a:rPr lang="en-AU" sz="790" dirty="0">
                <a:latin typeface="Arial Narrow" panose="020B0606020202030204" pitchFamily="34" charset="0"/>
              </a:rPr>
              <a:t>Misguided geoengineering</a:t>
            </a:r>
          </a:p>
        </p:txBody>
      </p:sp>
      <p:sp>
        <p:nvSpPr>
          <p:cNvPr id="105" name="TextBox 104"/>
          <p:cNvSpPr txBox="1"/>
          <p:nvPr/>
        </p:nvSpPr>
        <p:spPr>
          <a:xfrm rot="16200000">
            <a:off x="4410438" y="3602882"/>
            <a:ext cx="1401892" cy="700192"/>
          </a:xfrm>
          <a:prstGeom prst="rect">
            <a:avLst/>
          </a:prstGeom>
          <a:noFill/>
        </p:spPr>
        <p:txBody>
          <a:bodyPr wrap="square" rtlCol="0">
            <a:spAutoFit/>
          </a:bodyPr>
          <a:lstStyle/>
          <a:p>
            <a:pPr algn="r"/>
            <a:r>
              <a:rPr lang="en-AU" sz="790" dirty="0">
                <a:latin typeface="Arial Narrow" panose="020B0606020202030204" pitchFamily="34" charset="0"/>
              </a:rPr>
              <a:t>Overpopulation</a:t>
            </a:r>
          </a:p>
          <a:p>
            <a:pPr algn="r"/>
            <a:r>
              <a:rPr lang="en-AU" sz="790" dirty="0">
                <a:latin typeface="Arial Narrow" panose="020B0606020202030204" pitchFamily="34" charset="0"/>
              </a:rPr>
              <a:t>Coastal development</a:t>
            </a:r>
          </a:p>
          <a:p>
            <a:pPr algn="r"/>
            <a:r>
              <a:rPr lang="en-AU" sz="790" dirty="0">
                <a:latin typeface="Arial Narrow" panose="020B0606020202030204" pitchFamily="34" charset="0"/>
              </a:rPr>
              <a:t>Urbanisation</a:t>
            </a:r>
          </a:p>
          <a:p>
            <a:pPr algn="r"/>
            <a:r>
              <a:rPr lang="en-AU" sz="790" dirty="0">
                <a:latin typeface="Arial Narrow" panose="020B0606020202030204" pitchFamily="34" charset="0"/>
              </a:rPr>
              <a:t>Recreational use</a:t>
            </a:r>
          </a:p>
          <a:p>
            <a:pPr algn="r"/>
            <a:r>
              <a:rPr lang="en-AU" sz="790" dirty="0">
                <a:latin typeface="Arial Narrow" panose="020B0606020202030204" pitchFamily="34" charset="0"/>
              </a:rPr>
              <a:t>Military use</a:t>
            </a:r>
          </a:p>
        </p:txBody>
      </p:sp>
      <p:sp>
        <p:nvSpPr>
          <p:cNvPr id="55" name="Rectangle 54"/>
          <p:cNvSpPr/>
          <p:nvPr/>
        </p:nvSpPr>
        <p:spPr>
          <a:xfrm>
            <a:off x="5415643" y="3202025"/>
            <a:ext cx="45837" cy="103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ectangle 105"/>
          <p:cNvSpPr/>
          <p:nvPr/>
        </p:nvSpPr>
        <p:spPr>
          <a:xfrm>
            <a:off x="4150904" y="3213949"/>
            <a:ext cx="45837" cy="103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Rectangle 106"/>
          <p:cNvSpPr/>
          <p:nvPr/>
        </p:nvSpPr>
        <p:spPr>
          <a:xfrm>
            <a:off x="531532" y="4695315"/>
            <a:ext cx="5815454" cy="4029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TextBox 107"/>
          <p:cNvSpPr txBox="1"/>
          <p:nvPr/>
        </p:nvSpPr>
        <p:spPr>
          <a:xfrm>
            <a:off x="1038177" y="4776163"/>
            <a:ext cx="841485" cy="215444"/>
          </a:xfrm>
          <a:prstGeom prst="rect">
            <a:avLst/>
          </a:prstGeom>
          <a:noFill/>
        </p:spPr>
        <p:txBody>
          <a:bodyPr wrap="square" rtlCol="0">
            <a:spAutoFit/>
          </a:bodyPr>
          <a:lstStyle/>
          <a:p>
            <a:r>
              <a:rPr lang="en-AU" sz="800" b="1" dirty="0">
                <a:latin typeface="Arial Narrow" panose="020B0606020202030204" pitchFamily="34" charset="0"/>
              </a:rPr>
              <a:t>Climate Change</a:t>
            </a:r>
          </a:p>
        </p:txBody>
      </p:sp>
      <p:sp>
        <p:nvSpPr>
          <p:cNvPr id="109" name="TextBox 108"/>
          <p:cNvSpPr txBox="1"/>
          <p:nvPr/>
        </p:nvSpPr>
        <p:spPr>
          <a:xfrm>
            <a:off x="1915273" y="4777050"/>
            <a:ext cx="841485" cy="215444"/>
          </a:xfrm>
          <a:prstGeom prst="rect">
            <a:avLst/>
          </a:prstGeom>
          <a:noFill/>
        </p:spPr>
        <p:txBody>
          <a:bodyPr wrap="square" rtlCol="0">
            <a:spAutoFit/>
          </a:bodyPr>
          <a:lstStyle/>
          <a:p>
            <a:r>
              <a:rPr lang="en-AU" sz="800" b="1" dirty="0">
                <a:latin typeface="Arial Narrow" panose="020B0606020202030204" pitchFamily="34" charset="0"/>
              </a:rPr>
              <a:t>Exploitation</a:t>
            </a:r>
          </a:p>
        </p:txBody>
      </p:sp>
      <p:sp>
        <p:nvSpPr>
          <p:cNvPr id="110" name="TextBox 109"/>
          <p:cNvSpPr txBox="1"/>
          <p:nvPr/>
        </p:nvSpPr>
        <p:spPr>
          <a:xfrm>
            <a:off x="2704456" y="4787726"/>
            <a:ext cx="841485" cy="215444"/>
          </a:xfrm>
          <a:prstGeom prst="rect">
            <a:avLst/>
          </a:prstGeom>
          <a:noFill/>
        </p:spPr>
        <p:txBody>
          <a:bodyPr wrap="square" rtlCol="0">
            <a:spAutoFit/>
          </a:bodyPr>
          <a:lstStyle/>
          <a:p>
            <a:r>
              <a:rPr lang="en-AU" sz="800" b="1" dirty="0">
                <a:latin typeface="Arial Narrow" panose="020B0606020202030204" pitchFamily="34" charset="0"/>
              </a:rPr>
              <a:t>Pollution</a:t>
            </a:r>
          </a:p>
        </p:txBody>
      </p:sp>
      <p:sp>
        <p:nvSpPr>
          <p:cNvPr id="111" name="TextBox 110"/>
          <p:cNvSpPr txBox="1"/>
          <p:nvPr/>
        </p:nvSpPr>
        <p:spPr>
          <a:xfrm>
            <a:off x="3316712" y="4733231"/>
            <a:ext cx="841485" cy="338554"/>
          </a:xfrm>
          <a:prstGeom prst="rect">
            <a:avLst/>
          </a:prstGeom>
          <a:noFill/>
        </p:spPr>
        <p:txBody>
          <a:bodyPr wrap="square" rtlCol="0">
            <a:spAutoFit/>
          </a:bodyPr>
          <a:lstStyle/>
          <a:p>
            <a:pPr algn="ctr"/>
            <a:r>
              <a:rPr lang="en-AU" sz="800" b="1" dirty="0">
                <a:latin typeface="Arial Narrow" panose="020B0606020202030204" pitchFamily="34" charset="0"/>
              </a:rPr>
              <a:t>Systemic Shifts and Changes</a:t>
            </a:r>
          </a:p>
        </p:txBody>
      </p:sp>
      <p:sp>
        <p:nvSpPr>
          <p:cNvPr id="112" name="TextBox 111"/>
          <p:cNvSpPr txBox="1"/>
          <p:nvPr/>
        </p:nvSpPr>
        <p:spPr>
          <a:xfrm>
            <a:off x="4060988" y="4733231"/>
            <a:ext cx="841485" cy="338554"/>
          </a:xfrm>
          <a:prstGeom prst="rect">
            <a:avLst/>
          </a:prstGeom>
          <a:noFill/>
        </p:spPr>
        <p:txBody>
          <a:bodyPr wrap="square" rtlCol="0">
            <a:spAutoFit/>
          </a:bodyPr>
          <a:lstStyle/>
          <a:p>
            <a:pPr algn="ctr"/>
            <a:r>
              <a:rPr lang="en-AU" sz="800" b="1" dirty="0">
                <a:latin typeface="Arial Narrow" panose="020B0606020202030204" pitchFamily="34" charset="0"/>
              </a:rPr>
              <a:t>Societal Failures</a:t>
            </a:r>
          </a:p>
        </p:txBody>
      </p:sp>
      <p:sp>
        <p:nvSpPr>
          <p:cNvPr id="113" name="TextBox 112"/>
          <p:cNvSpPr txBox="1"/>
          <p:nvPr/>
        </p:nvSpPr>
        <p:spPr>
          <a:xfrm>
            <a:off x="4740287" y="4664651"/>
            <a:ext cx="757517" cy="461665"/>
          </a:xfrm>
          <a:prstGeom prst="rect">
            <a:avLst/>
          </a:prstGeom>
          <a:noFill/>
        </p:spPr>
        <p:txBody>
          <a:bodyPr wrap="square" rtlCol="0">
            <a:spAutoFit/>
          </a:bodyPr>
          <a:lstStyle/>
          <a:p>
            <a:pPr algn="ctr"/>
            <a:r>
              <a:rPr lang="en-AU" sz="800" b="1" dirty="0">
                <a:latin typeface="Arial Narrow" panose="020B0606020202030204" pitchFamily="34" charset="0"/>
              </a:rPr>
              <a:t>Growing Human Demands</a:t>
            </a:r>
          </a:p>
        </p:txBody>
      </p:sp>
      <p:sp>
        <p:nvSpPr>
          <p:cNvPr id="114" name="TextBox 113"/>
          <p:cNvSpPr txBox="1"/>
          <p:nvPr/>
        </p:nvSpPr>
        <p:spPr>
          <a:xfrm>
            <a:off x="5497804" y="4661806"/>
            <a:ext cx="793706" cy="461665"/>
          </a:xfrm>
          <a:prstGeom prst="rect">
            <a:avLst/>
          </a:prstGeom>
          <a:noFill/>
        </p:spPr>
        <p:txBody>
          <a:bodyPr wrap="square" rtlCol="0">
            <a:spAutoFit/>
          </a:bodyPr>
          <a:lstStyle/>
          <a:p>
            <a:pPr algn="ctr"/>
            <a:r>
              <a:rPr lang="en-AU" sz="800" b="1" dirty="0">
                <a:latin typeface="Arial Narrow" panose="020B0606020202030204" pitchFamily="34" charset="0"/>
              </a:rPr>
              <a:t>Non-Anthropogenic Natural Events</a:t>
            </a:r>
          </a:p>
        </p:txBody>
      </p:sp>
      <p:sp>
        <p:nvSpPr>
          <p:cNvPr id="115" name="Rectangle 114"/>
          <p:cNvSpPr/>
          <p:nvPr/>
        </p:nvSpPr>
        <p:spPr>
          <a:xfrm>
            <a:off x="1846990" y="3325563"/>
            <a:ext cx="45719" cy="1719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Rectangle 116"/>
          <p:cNvSpPr/>
          <p:nvPr/>
        </p:nvSpPr>
        <p:spPr>
          <a:xfrm>
            <a:off x="2574486" y="3323063"/>
            <a:ext cx="45719" cy="1719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Rectangle 117"/>
          <p:cNvSpPr/>
          <p:nvPr/>
        </p:nvSpPr>
        <p:spPr>
          <a:xfrm>
            <a:off x="3300313" y="3325562"/>
            <a:ext cx="45719" cy="1719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Rectangle 118"/>
          <p:cNvSpPr/>
          <p:nvPr/>
        </p:nvSpPr>
        <p:spPr>
          <a:xfrm>
            <a:off x="4132210" y="3323062"/>
            <a:ext cx="45719" cy="1719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0" name="Rectangle 119"/>
          <p:cNvSpPr/>
          <p:nvPr/>
        </p:nvSpPr>
        <p:spPr>
          <a:xfrm>
            <a:off x="4737129" y="3318123"/>
            <a:ext cx="45719" cy="1719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Rectangle 120"/>
          <p:cNvSpPr/>
          <p:nvPr/>
        </p:nvSpPr>
        <p:spPr>
          <a:xfrm>
            <a:off x="5445812" y="3324620"/>
            <a:ext cx="45719" cy="1719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Rectangle 122"/>
          <p:cNvSpPr/>
          <p:nvPr/>
        </p:nvSpPr>
        <p:spPr>
          <a:xfrm>
            <a:off x="504367" y="1907132"/>
            <a:ext cx="5867980" cy="32163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Rectangle 123"/>
          <p:cNvSpPr/>
          <p:nvPr/>
        </p:nvSpPr>
        <p:spPr>
          <a:xfrm>
            <a:off x="5442992" y="1969529"/>
            <a:ext cx="110155" cy="10240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Rectangle 124"/>
          <p:cNvSpPr/>
          <p:nvPr/>
        </p:nvSpPr>
        <p:spPr>
          <a:xfrm>
            <a:off x="5443172" y="2095174"/>
            <a:ext cx="110155" cy="100567"/>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TextBox 125"/>
          <p:cNvSpPr txBox="1"/>
          <p:nvPr/>
        </p:nvSpPr>
        <p:spPr>
          <a:xfrm>
            <a:off x="5478622" y="1911726"/>
            <a:ext cx="1078973" cy="215444"/>
          </a:xfrm>
          <a:prstGeom prst="rect">
            <a:avLst/>
          </a:prstGeom>
          <a:noFill/>
        </p:spPr>
        <p:txBody>
          <a:bodyPr wrap="square" rtlCol="0">
            <a:spAutoFit/>
          </a:bodyPr>
          <a:lstStyle/>
          <a:p>
            <a:r>
              <a:rPr lang="en-AU" sz="800" dirty="0">
                <a:latin typeface="Arial Narrow" panose="020B0606020202030204" pitchFamily="34" charset="0"/>
              </a:rPr>
              <a:t>Natural scientists</a:t>
            </a:r>
          </a:p>
        </p:txBody>
      </p:sp>
      <p:sp>
        <p:nvSpPr>
          <p:cNvPr id="127" name="TextBox 126"/>
          <p:cNvSpPr txBox="1"/>
          <p:nvPr/>
        </p:nvSpPr>
        <p:spPr>
          <a:xfrm>
            <a:off x="5478622" y="2035351"/>
            <a:ext cx="1078973" cy="215444"/>
          </a:xfrm>
          <a:prstGeom prst="rect">
            <a:avLst/>
          </a:prstGeom>
          <a:noFill/>
        </p:spPr>
        <p:txBody>
          <a:bodyPr wrap="square" rtlCol="0">
            <a:spAutoFit/>
          </a:bodyPr>
          <a:lstStyle/>
          <a:p>
            <a:r>
              <a:rPr lang="en-AU" sz="800" dirty="0">
                <a:latin typeface="Arial Narrow" panose="020B0606020202030204" pitchFamily="34" charset="0"/>
              </a:rPr>
              <a:t>Social scientists</a:t>
            </a:r>
          </a:p>
        </p:txBody>
      </p:sp>
      <p:sp>
        <p:nvSpPr>
          <p:cNvPr id="62" name="Rectangle 61">
            <a:extLst>
              <a:ext uri="{FF2B5EF4-FFF2-40B4-BE49-F238E27FC236}">
                <a16:creationId xmlns:a16="http://schemas.microsoft.com/office/drawing/2014/main" id="{886DFB0E-DB81-4A02-97C4-DD518C4AFC88}"/>
              </a:ext>
            </a:extLst>
          </p:cNvPr>
          <p:cNvSpPr/>
          <p:nvPr/>
        </p:nvSpPr>
        <p:spPr>
          <a:xfrm>
            <a:off x="569701" y="6541178"/>
            <a:ext cx="5741288" cy="4361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2.</a:t>
            </a:r>
          </a:p>
        </p:txBody>
      </p:sp>
      <p:sp>
        <p:nvSpPr>
          <p:cNvPr id="63" name="Rectangle 62">
            <a:extLst>
              <a:ext uri="{FF2B5EF4-FFF2-40B4-BE49-F238E27FC236}">
                <a16:creationId xmlns:a16="http://schemas.microsoft.com/office/drawing/2014/main" id="{D7DA08EC-818B-4F41-A460-FF65AE37FFD0}"/>
              </a:ext>
            </a:extLst>
          </p:cNvPr>
          <p:cNvSpPr/>
          <p:nvPr/>
        </p:nvSpPr>
        <p:spPr>
          <a:xfrm>
            <a:off x="567554" y="7007677"/>
            <a:ext cx="5741288" cy="433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3.</a:t>
            </a:r>
          </a:p>
        </p:txBody>
      </p:sp>
      <p:sp>
        <p:nvSpPr>
          <p:cNvPr id="65" name="Rectangle 64">
            <a:extLst>
              <a:ext uri="{FF2B5EF4-FFF2-40B4-BE49-F238E27FC236}">
                <a16:creationId xmlns:a16="http://schemas.microsoft.com/office/drawing/2014/main" id="{23D9143A-9350-4556-B5E1-E07559DC0F1A}"/>
              </a:ext>
            </a:extLst>
          </p:cNvPr>
          <p:cNvSpPr/>
          <p:nvPr/>
        </p:nvSpPr>
        <p:spPr>
          <a:xfrm>
            <a:off x="567554" y="7474711"/>
            <a:ext cx="5741288" cy="433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4.</a:t>
            </a:r>
          </a:p>
        </p:txBody>
      </p:sp>
      <p:sp>
        <p:nvSpPr>
          <p:cNvPr id="66" name="Rectangle 65">
            <a:extLst>
              <a:ext uri="{FF2B5EF4-FFF2-40B4-BE49-F238E27FC236}">
                <a16:creationId xmlns:a16="http://schemas.microsoft.com/office/drawing/2014/main" id="{6E0FF8A8-8D4E-440C-90DA-3A594987BCA4}"/>
              </a:ext>
            </a:extLst>
          </p:cNvPr>
          <p:cNvSpPr/>
          <p:nvPr/>
        </p:nvSpPr>
        <p:spPr>
          <a:xfrm>
            <a:off x="567554" y="7941588"/>
            <a:ext cx="5741288" cy="433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5.</a:t>
            </a:r>
          </a:p>
        </p:txBody>
      </p:sp>
      <p:sp>
        <p:nvSpPr>
          <p:cNvPr id="68" name="TextBox 67">
            <a:extLst>
              <a:ext uri="{FF2B5EF4-FFF2-40B4-BE49-F238E27FC236}">
                <a16:creationId xmlns:a16="http://schemas.microsoft.com/office/drawing/2014/main" id="{214937A7-2B39-408B-A36E-96A4EE9EAEE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9" name="Oval 68">
            <a:extLst>
              <a:ext uri="{FF2B5EF4-FFF2-40B4-BE49-F238E27FC236}">
                <a16:creationId xmlns:a16="http://schemas.microsoft.com/office/drawing/2014/main" id="{B57001C6-5153-4A80-BC29-D7D6E4889057}"/>
              </a:ext>
            </a:extLst>
          </p:cNvPr>
          <p:cNvSpPr/>
          <p:nvPr/>
        </p:nvSpPr>
        <p:spPr>
          <a:xfrm>
            <a:off x="4868785" y="77245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0" name="TextBox 69">
            <a:extLst>
              <a:ext uri="{FF2B5EF4-FFF2-40B4-BE49-F238E27FC236}">
                <a16:creationId xmlns:a16="http://schemas.microsoft.com/office/drawing/2014/main" id="{DC9827E8-13AC-4799-9CC3-AB15D40A13C6}"/>
              </a:ext>
            </a:extLst>
          </p:cNvPr>
          <p:cNvSpPr txBox="1"/>
          <p:nvPr/>
        </p:nvSpPr>
        <p:spPr>
          <a:xfrm>
            <a:off x="4784786" y="755155"/>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T100</a:t>
            </a:r>
          </a:p>
        </p:txBody>
      </p:sp>
    </p:spTree>
    <p:extLst>
      <p:ext uri="{BB962C8B-B14F-4D97-AF65-F5344CB8AC3E}">
        <p14:creationId xmlns:p14="http://schemas.microsoft.com/office/powerpoint/2010/main" val="1168312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56346" y="61367"/>
            <a:ext cx="4183539" cy="1292662"/>
          </a:xfrm>
          <a:prstGeom prst="rect">
            <a:avLst/>
          </a:prstGeom>
          <a:noFill/>
        </p:spPr>
        <p:txBody>
          <a:bodyPr wrap="square" rtlCol="0">
            <a:spAutoFit/>
          </a:bodyPr>
          <a:lstStyle/>
          <a:p>
            <a:r>
              <a:rPr lang="en-US" b="1" dirty="0">
                <a:latin typeface="Arial Narrow" pitchFamily="34" charset="0"/>
              </a:rPr>
              <a:t>Government and NGO Roles – </a:t>
            </a:r>
            <a:r>
              <a:rPr lang="en-AU" sz="1200" dirty="0">
                <a:latin typeface="Arial Narrow" panose="020B0606020202030204" pitchFamily="34" charset="0"/>
              </a:rPr>
              <a:t>Compare the roles of government and non-government organisations in the management and restoration of ecosystems and their relative abilities to respond </a:t>
            </a:r>
            <a:br>
              <a:rPr lang="en-AU" sz="1200" dirty="0">
                <a:latin typeface="Arial Narrow" panose="020B0606020202030204" pitchFamily="34" charset="0"/>
              </a:rPr>
            </a:br>
            <a:r>
              <a:rPr lang="en-AU" sz="1200" dirty="0">
                <a:latin typeface="Arial Narrow" panose="020B0606020202030204" pitchFamily="34" charset="0"/>
              </a:rPr>
              <a:t>(e.g. speed, diplomatic constraints, political influence, enforceability)</a:t>
            </a:r>
          </a:p>
          <a:p>
            <a:endParaRPr lang="en-AU" sz="1200" dirty="0">
              <a:latin typeface="Arial Narrow" panose="020B0606020202030204" pitchFamily="34" charset="0"/>
            </a:endParaRPr>
          </a:p>
          <a:p>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117</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2" y="8805118"/>
            <a:ext cx="373457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Subject Matter: Management and Conservation</a:t>
            </a:r>
            <a:endParaRPr lang="en-AU" sz="1100" b="1" dirty="0">
              <a:latin typeface="Arial Narrow" pitchFamily="34" charset="0"/>
            </a:endParaRPr>
          </a:p>
        </p:txBody>
      </p:sp>
      <p:sp>
        <p:nvSpPr>
          <p:cNvPr id="14" name="Rectangle 13"/>
          <p:cNvSpPr/>
          <p:nvPr/>
        </p:nvSpPr>
        <p:spPr>
          <a:xfrm>
            <a:off x="460280" y="8082336"/>
            <a:ext cx="6076368" cy="738664"/>
          </a:xfrm>
          <a:prstGeom prst="rect">
            <a:avLst/>
          </a:prstGeom>
        </p:spPr>
        <p:txBody>
          <a:bodyPr wrap="square">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Adapted with permission from: </a:t>
            </a:r>
            <a:r>
              <a:rPr lang="en-AU" sz="600" dirty="0" err="1">
                <a:latin typeface="Arial Narrow" panose="020B0606020202030204" pitchFamily="34" charset="0"/>
              </a:rPr>
              <a:t>Giakoumi</a:t>
            </a:r>
            <a:r>
              <a:rPr lang="en-AU" sz="600" dirty="0">
                <a:latin typeface="Arial Narrow" panose="020B0606020202030204" pitchFamily="34" charset="0"/>
              </a:rPr>
              <a:t>, S., McGowen, J., Mills, M., </a:t>
            </a:r>
            <a:r>
              <a:rPr lang="en-AU" sz="600" dirty="0" err="1">
                <a:latin typeface="Arial Narrow" panose="020B0606020202030204" pitchFamily="34" charset="0"/>
              </a:rPr>
              <a:t>Beger</a:t>
            </a:r>
            <a:r>
              <a:rPr lang="en-AU" sz="600" dirty="0">
                <a:latin typeface="Arial Narrow" panose="020B0606020202030204" pitchFamily="34" charset="0"/>
              </a:rPr>
              <a:t>, M., Bustamante, R.H., Charles, A., Christie, P., Fox, M., Garcia-</a:t>
            </a:r>
            <a:r>
              <a:rPr lang="en-AU" sz="600" dirty="0" err="1">
                <a:latin typeface="Arial Narrow" panose="020B0606020202030204" pitchFamily="34" charset="0"/>
              </a:rPr>
              <a:t>Borboroglu</a:t>
            </a:r>
            <a:r>
              <a:rPr lang="en-AU" sz="600" dirty="0">
                <a:latin typeface="Arial Narrow" panose="020B0606020202030204" pitchFamily="34" charset="0"/>
              </a:rPr>
              <a:t>, P., </a:t>
            </a:r>
            <a:r>
              <a:rPr lang="en-AU" sz="600" dirty="0" err="1">
                <a:latin typeface="Arial Narrow" panose="020B0606020202030204" pitchFamily="34" charset="0"/>
              </a:rPr>
              <a:t>Gelcich</a:t>
            </a:r>
            <a:r>
              <a:rPr lang="en-AU" sz="600" dirty="0">
                <a:latin typeface="Arial Narrow" panose="020B0606020202030204" pitchFamily="34" charset="0"/>
              </a:rPr>
              <a:t>, S., </a:t>
            </a:r>
            <a:r>
              <a:rPr lang="en-AU" sz="600" dirty="0" err="1">
                <a:latin typeface="Arial Narrow" panose="020B0606020202030204" pitchFamily="34" charset="0"/>
              </a:rPr>
              <a:t>Guidetti</a:t>
            </a:r>
            <a:r>
              <a:rPr lang="en-AU" sz="600" dirty="0">
                <a:latin typeface="Arial Narrow" panose="020B0606020202030204" pitchFamily="34" charset="0"/>
              </a:rPr>
              <a:t>, P., </a:t>
            </a:r>
            <a:r>
              <a:rPr lang="en-AU" sz="600" dirty="0" err="1">
                <a:latin typeface="Arial Narrow" panose="020B0606020202030204" pitchFamily="34" charset="0"/>
              </a:rPr>
              <a:t>Mackelworth</a:t>
            </a:r>
            <a:r>
              <a:rPr lang="en-AU" sz="600" dirty="0">
                <a:latin typeface="Arial Narrow" panose="020B0606020202030204" pitchFamily="34" charset="0"/>
              </a:rPr>
              <a:t>, P., </a:t>
            </a:r>
            <a:r>
              <a:rPr lang="en-AU" sz="600" dirty="0" err="1">
                <a:latin typeface="Arial Narrow" panose="020B0606020202030204" pitchFamily="34" charset="0"/>
              </a:rPr>
              <a:t>Maina</a:t>
            </a:r>
            <a:r>
              <a:rPr lang="en-AU" sz="600" dirty="0">
                <a:latin typeface="Arial Narrow" panose="020B0606020202030204" pitchFamily="34" charset="0"/>
              </a:rPr>
              <a:t>, J., McCook, L., </a:t>
            </a:r>
            <a:r>
              <a:rPr lang="en-AU" sz="600" dirty="0" err="1">
                <a:latin typeface="Arial Narrow" panose="020B0606020202030204" pitchFamily="34" charset="0"/>
              </a:rPr>
              <a:t>Micheli</a:t>
            </a:r>
            <a:r>
              <a:rPr lang="en-AU" sz="600" dirty="0">
                <a:latin typeface="Arial Narrow" panose="020B0606020202030204" pitchFamily="34" charset="0"/>
              </a:rPr>
              <a:t>, F., Morgan, L.E., </a:t>
            </a:r>
            <a:r>
              <a:rPr lang="en-AU" sz="600" dirty="0" err="1">
                <a:latin typeface="Arial Narrow" panose="020B0606020202030204" pitchFamily="34" charset="0"/>
              </a:rPr>
              <a:t>Mumby</a:t>
            </a:r>
            <a:r>
              <a:rPr lang="en-AU" sz="600" dirty="0">
                <a:latin typeface="Arial Narrow" panose="020B0606020202030204" pitchFamily="34" charset="0"/>
              </a:rPr>
              <a:t>, P., Reyes, L.M., White, A., </a:t>
            </a:r>
            <a:r>
              <a:rPr lang="en-AU" sz="600" dirty="0" err="1">
                <a:latin typeface="Arial Narrow" panose="020B0606020202030204" pitchFamily="34" charset="0"/>
              </a:rPr>
              <a:t>Grorud-Colvert</a:t>
            </a:r>
            <a:r>
              <a:rPr lang="en-AU" sz="600" dirty="0">
                <a:latin typeface="Arial Narrow" panose="020B0606020202030204" pitchFamily="34" charset="0"/>
              </a:rPr>
              <a:t>, K. and </a:t>
            </a:r>
            <a:r>
              <a:rPr lang="en-AU" sz="600" dirty="0" err="1">
                <a:latin typeface="Arial Narrow" panose="020B0606020202030204" pitchFamily="34" charset="0"/>
              </a:rPr>
              <a:t>Possingham</a:t>
            </a:r>
            <a:r>
              <a:rPr lang="en-AU" sz="600" dirty="0">
                <a:latin typeface="Arial Narrow" panose="020B0606020202030204" pitchFamily="34" charset="0"/>
              </a:rPr>
              <a:t>, H.R. (2018). Revisiting “Success” and “Failure” of Marine Protected Areas: A Conservation Scientist Perspective.</a:t>
            </a:r>
            <a:r>
              <a:rPr lang="en-AU" sz="600" i="1" dirty="0">
                <a:latin typeface="Arial Narrow" panose="020B0606020202030204" pitchFamily="34" charset="0"/>
              </a:rPr>
              <a:t> Frontiers in Marine Science. Volume 5. Article 223. DOI: 10.3389/fmars.2018.00223</a:t>
            </a:r>
          </a:p>
          <a:p>
            <a:r>
              <a:rPr lang="en-AU" sz="600" baseline="30000" dirty="0">
                <a:latin typeface="Arial Narrow" panose="020B0606020202030204" pitchFamily="34" charset="0"/>
              </a:rPr>
              <a:t>[2] </a:t>
            </a:r>
            <a:r>
              <a:rPr lang="en-AU" sz="600" dirty="0">
                <a:latin typeface="Arial Narrow" panose="020B0606020202030204" pitchFamily="34" charset="0"/>
              </a:rPr>
              <a:t>Brumbaugh, D. R. (2017). </a:t>
            </a:r>
            <a:r>
              <a:rPr lang="en-AU" sz="600" i="1" dirty="0">
                <a:latin typeface="Arial Narrow" panose="020B0606020202030204" pitchFamily="34" charset="0"/>
              </a:rPr>
              <a:t>Co-Management of Marine Protected Areas: A suggested framework for The Bahamas</a:t>
            </a:r>
            <a:r>
              <a:rPr lang="en-AU" sz="600" dirty="0">
                <a:latin typeface="Arial Narrow" panose="020B0606020202030204" pitchFamily="34" charset="0"/>
              </a:rPr>
              <a:t>. Report to the Nature Conservancy, Northern Caribbean Program, Nassau, Bahamas. 32pp. Accessed 20.04.2019 from: </a:t>
            </a:r>
            <a:r>
              <a:rPr lang="en-US" sz="600" dirty="0">
                <a:latin typeface="Arial Narrow" panose="020B0606020202030204" pitchFamily="34" charset="0"/>
              </a:rPr>
              <a:t>file:///C:/Users/riche/Downloads/Co-Management-Framework-Final2.pdf</a:t>
            </a:r>
          </a:p>
          <a:p>
            <a:r>
              <a:rPr lang="en-US" sz="600" baseline="30000" dirty="0">
                <a:latin typeface="Arial Narrow" panose="020B0606020202030204" pitchFamily="34" charset="0"/>
              </a:rPr>
              <a:t>[3] </a:t>
            </a:r>
            <a:r>
              <a:rPr lang="en-US" sz="600" dirty="0" err="1">
                <a:latin typeface="Arial Narrow" panose="020B0606020202030204" pitchFamily="34" charset="0"/>
              </a:rPr>
              <a:t>Crosman</a:t>
            </a:r>
            <a:r>
              <a:rPr lang="en-US" sz="600" dirty="0">
                <a:latin typeface="Arial Narrow" panose="020B0606020202030204" pitchFamily="34" charset="0"/>
              </a:rPr>
              <a:t>, K. M. (2013). </a:t>
            </a:r>
            <a:r>
              <a:rPr lang="en-US" sz="600" i="1" dirty="0">
                <a:latin typeface="Arial Narrow" panose="020B0606020202030204" pitchFamily="34" charset="0"/>
              </a:rPr>
              <a:t>The roles of non-governmental organizations in marine conservation. </a:t>
            </a:r>
            <a:r>
              <a:rPr lang="en-US" sz="600" dirty="0">
                <a:latin typeface="Arial Narrow" panose="020B0606020202030204" pitchFamily="34" charset="0"/>
              </a:rPr>
              <a:t>Thesis. University of Michigan. Accessed 20.04.2019 from: https://deepblue.lib.umich.edu/bitstream/handle/2027.42/99557/Crosman_Roles_of_NGOs_in_Marine_Conservation_Final.pdf?sequence=1</a:t>
            </a:r>
            <a:endParaRPr lang="en-US" sz="700" dirty="0">
              <a:latin typeface="Arial Narrow" panose="020B0606020202030204" pitchFamily="34" charset="0"/>
            </a:endParaRPr>
          </a:p>
        </p:txBody>
      </p:sp>
      <p:sp>
        <p:nvSpPr>
          <p:cNvPr id="18" name="Rectangle 17">
            <a:extLst>
              <a:ext uri="{FF2B5EF4-FFF2-40B4-BE49-F238E27FC236}">
                <a16:creationId xmlns:a16="http://schemas.microsoft.com/office/drawing/2014/main" id="{15037A53-A88B-4DDB-9C37-9A93792512F3}"/>
              </a:ext>
            </a:extLst>
          </p:cNvPr>
          <p:cNvSpPr/>
          <p:nvPr/>
        </p:nvSpPr>
        <p:spPr>
          <a:xfrm>
            <a:off x="453865" y="1300301"/>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17" name="TextBox 16">
            <a:extLst>
              <a:ext uri="{FF2B5EF4-FFF2-40B4-BE49-F238E27FC236}">
                <a16:creationId xmlns:a16="http://schemas.microsoft.com/office/drawing/2014/main" id="{567DF693-5AC7-48DF-A2A3-7515A804A7D6}"/>
              </a:ext>
            </a:extLst>
          </p:cNvPr>
          <p:cNvSpPr txBox="1"/>
          <p:nvPr/>
        </p:nvSpPr>
        <p:spPr>
          <a:xfrm>
            <a:off x="402313" y="3852018"/>
            <a:ext cx="6134335" cy="300082"/>
          </a:xfrm>
          <a:prstGeom prst="rect">
            <a:avLst/>
          </a:prstGeom>
          <a:noFill/>
        </p:spPr>
        <p:txBody>
          <a:bodyPr wrap="square" rtlCol="0">
            <a:spAutoFit/>
          </a:bodyPr>
          <a:lstStyle/>
          <a:p>
            <a:r>
              <a:rPr lang="en-AU" sz="800" b="1" dirty="0">
                <a:latin typeface="Arial Narrow" panose="020B0606020202030204" pitchFamily="34" charset="0"/>
              </a:rPr>
              <a:t>Figure 1: Top 5 factors determining the success of 16 MPAs (left) and the failure of 11 MPAs (right) around the world, according to expert judgement</a:t>
            </a:r>
            <a:r>
              <a:rPr lang="en-AU" sz="800" b="1" baseline="30000" dirty="0">
                <a:latin typeface="Arial Narrow" panose="020B0606020202030204" pitchFamily="34" charset="0"/>
              </a:rPr>
              <a:t>[1]</a:t>
            </a:r>
            <a:r>
              <a:rPr lang="en-AU" sz="800" b="1" dirty="0">
                <a:latin typeface="Arial Narrow" panose="020B0606020202030204" pitchFamily="34" charset="0"/>
              </a:rPr>
              <a:t>.</a:t>
            </a:r>
          </a:p>
          <a:p>
            <a:r>
              <a:rPr lang="en-AU" sz="550" dirty="0">
                <a:latin typeface="Arial Narrow" panose="020B0606020202030204" pitchFamily="34" charset="0"/>
              </a:rPr>
              <a:t>Copyright © 2018 </a:t>
            </a:r>
            <a:r>
              <a:rPr lang="en-AU" sz="550" dirty="0" err="1">
                <a:latin typeface="Arial Narrow" panose="020B0606020202030204" pitchFamily="34" charset="0"/>
              </a:rPr>
              <a:t>Giakoumi</a:t>
            </a:r>
            <a:r>
              <a:rPr lang="en-AU" sz="550" dirty="0">
                <a:latin typeface="Arial Narrow" panose="020B0606020202030204" pitchFamily="34" charset="0"/>
              </a:rPr>
              <a:t>, McGowan, Mills, </a:t>
            </a:r>
            <a:r>
              <a:rPr lang="en-AU" sz="550" dirty="0" err="1">
                <a:latin typeface="Arial Narrow" panose="020B0606020202030204" pitchFamily="34" charset="0"/>
              </a:rPr>
              <a:t>Beger</a:t>
            </a:r>
            <a:r>
              <a:rPr lang="en-AU" sz="550" dirty="0">
                <a:latin typeface="Arial Narrow" panose="020B0606020202030204" pitchFamily="34" charset="0"/>
              </a:rPr>
              <a:t>, Bustamante, Charles, Christie, Fox, Garcia-</a:t>
            </a:r>
            <a:r>
              <a:rPr lang="en-AU" sz="550" dirty="0" err="1">
                <a:latin typeface="Arial Narrow" panose="020B0606020202030204" pitchFamily="34" charset="0"/>
              </a:rPr>
              <a:t>Borboroglu</a:t>
            </a:r>
            <a:r>
              <a:rPr lang="en-AU" sz="550" dirty="0">
                <a:latin typeface="Arial Narrow" panose="020B0606020202030204" pitchFamily="34" charset="0"/>
              </a:rPr>
              <a:t>, </a:t>
            </a:r>
            <a:r>
              <a:rPr lang="en-AU" sz="550" dirty="0" err="1">
                <a:latin typeface="Arial Narrow" panose="020B0606020202030204" pitchFamily="34" charset="0"/>
              </a:rPr>
              <a:t>Gelcich</a:t>
            </a:r>
            <a:r>
              <a:rPr lang="en-AU" sz="550" dirty="0">
                <a:latin typeface="Arial Narrow" panose="020B0606020202030204" pitchFamily="34" charset="0"/>
              </a:rPr>
              <a:t>, </a:t>
            </a:r>
            <a:r>
              <a:rPr lang="en-AU" sz="550" dirty="0" err="1">
                <a:latin typeface="Arial Narrow" panose="020B0606020202030204" pitchFamily="34" charset="0"/>
              </a:rPr>
              <a:t>Guidetti</a:t>
            </a:r>
            <a:r>
              <a:rPr lang="en-AU" sz="550" dirty="0">
                <a:latin typeface="Arial Narrow" panose="020B0606020202030204" pitchFamily="34" charset="0"/>
              </a:rPr>
              <a:t>, </a:t>
            </a:r>
            <a:r>
              <a:rPr lang="en-AU" sz="550" dirty="0" err="1">
                <a:latin typeface="Arial Narrow" panose="020B0606020202030204" pitchFamily="34" charset="0"/>
              </a:rPr>
              <a:t>Mackelworth</a:t>
            </a:r>
            <a:r>
              <a:rPr lang="en-AU" sz="550" dirty="0">
                <a:latin typeface="Arial Narrow" panose="020B0606020202030204" pitchFamily="34" charset="0"/>
              </a:rPr>
              <a:t>, </a:t>
            </a:r>
            <a:r>
              <a:rPr lang="en-AU" sz="550" dirty="0" err="1">
                <a:latin typeface="Arial Narrow" panose="020B0606020202030204" pitchFamily="34" charset="0"/>
              </a:rPr>
              <a:t>Maina</a:t>
            </a:r>
            <a:r>
              <a:rPr lang="en-AU" sz="550" dirty="0">
                <a:latin typeface="Arial Narrow" panose="020B0606020202030204" pitchFamily="34" charset="0"/>
              </a:rPr>
              <a:t>, McCook, </a:t>
            </a:r>
            <a:r>
              <a:rPr lang="en-AU" sz="550" dirty="0" err="1">
                <a:latin typeface="Arial Narrow" panose="020B0606020202030204" pitchFamily="34" charset="0"/>
              </a:rPr>
              <a:t>Micheli</a:t>
            </a:r>
            <a:r>
              <a:rPr lang="en-AU" sz="550" dirty="0">
                <a:latin typeface="Arial Narrow" panose="020B0606020202030204" pitchFamily="34" charset="0"/>
              </a:rPr>
              <a:t>, Morgan, </a:t>
            </a:r>
            <a:r>
              <a:rPr lang="en-AU" sz="550" dirty="0" err="1">
                <a:latin typeface="Arial Narrow" panose="020B0606020202030204" pitchFamily="34" charset="0"/>
              </a:rPr>
              <a:t>Mumby</a:t>
            </a:r>
            <a:r>
              <a:rPr lang="en-AU" sz="550" dirty="0">
                <a:latin typeface="Arial Narrow" panose="020B0606020202030204" pitchFamily="34" charset="0"/>
              </a:rPr>
              <a:t>, Reyes, White, </a:t>
            </a:r>
            <a:r>
              <a:rPr lang="en-AU" sz="550" dirty="0" err="1">
                <a:latin typeface="Arial Narrow" panose="020B0606020202030204" pitchFamily="34" charset="0"/>
              </a:rPr>
              <a:t>Grorud-Colvert</a:t>
            </a:r>
            <a:r>
              <a:rPr lang="en-AU" sz="550" dirty="0">
                <a:latin typeface="Arial Narrow" panose="020B0606020202030204" pitchFamily="34" charset="0"/>
              </a:rPr>
              <a:t> and </a:t>
            </a:r>
            <a:r>
              <a:rPr lang="en-AU" sz="550" dirty="0" err="1">
                <a:latin typeface="Arial Narrow" panose="020B0606020202030204" pitchFamily="34" charset="0"/>
              </a:rPr>
              <a:t>Possingham</a:t>
            </a:r>
            <a:r>
              <a:rPr lang="en-AU" sz="550" dirty="0">
                <a:latin typeface="Arial Narrow" panose="020B0606020202030204" pitchFamily="34" charset="0"/>
              </a:rPr>
              <a:t>. </a:t>
            </a:r>
          </a:p>
        </p:txBody>
      </p:sp>
      <p:graphicFrame>
        <p:nvGraphicFramePr>
          <p:cNvPr id="2" name="Diagram 1">
            <a:extLst>
              <a:ext uri="{FF2B5EF4-FFF2-40B4-BE49-F238E27FC236}">
                <a16:creationId xmlns:a16="http://schemas.microsoft.com/office/drawing/2014/main" id="{E1EAAFBE-1B17-483C-8352-0E341E1AB362}"/>
              </a:ext>
            </a:extLst>
          </p:cNvPr>
          <p:cNvGraphicFramePr/>
          <p:nvPr>
            <p:extLst>
              <p:ext uri="{D42A27DB-BD31-4B8C-83A1-F6EECF244321}">
                <p14:modId xmlns:p14="http://schemas.microsoft.com/office/powerpoint/2010/main" val="2468702299"/>
              </p:ext>
            </p:extLst>
          </p:nvPr>
        </p:nvGraphicFramePr>
        <p:xfrm>
          <a:off x="68244" y="1354633"/>
          <a:ext cx="3699496" cy="2410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6157A5B-F516-472D-AB4F-53EA7DEF9AC7}"/>
              </a:ext>
            </a:extLst>
          </p:cNvPr>
          <p:cNvSpPr txBox="1"/>
          <p:nvPr/>
        </p:nvSpPr>
        <p:spPr>
          <a:xfrm>
            <a:off x="1449940" y="1471064"/>
            <a:ext cx="936104" cy="461665"/>
          </a:xfrm>
          <a:prstGeom prst="rect">
            <a:avLst/>
          </a:prstGeom>
          <a:noFill/>
        </p:spPr>
        <p:txBody>
          <a:bodyPr wrap="square" rtlCol="0">
            <a:spAutoFit/>
          </a:bodyPr>
          <a:lstStyle/>
          <a:p>
            <a:pPr algn="ctr"/>
            <a:r>
              <a:rPr lang="en-AU" sz="800" b="1" dirty="0">
                <a:latin typeface="Arial Narrow" panose="020B0606020202030204" pitchFamily="34" charset="0"/>
              </a:rPr>
              <a:t>High level of stakeholder participation</a:t>
            </a:r>
          </a:p>
        </p:txBody>
      </p:sp>
      <p:sp>
        <p:nvSpPr>
          <p:cNvPr id="20" name="TextBox 19">
            <a:extLst>
              <a:ext uri="{FF2B5EF4-FFF2-40B4-BE49-F238E27FC236}">
                <a16:creationId xmlns:a16="http://schemas.microsoft.com/office/drawing/2014/main" id="{4E592A56-7719-48CA-98C0-41555567E6F8}"/>
              </a:ext>
            </a:extLst>
          </p:cNvPr>
          <p:cNvSpPr txBox="1"/>
          <p:nvPr/>
        </p:nvSpPr>
        <p:spPr>
          <a:xfrm>
            <a:off x="2360520" y="2182776"/>
            <a:ext cx="936104" cy="338554"/>
          </a:xfrm>
          <a:prstGeom prst="rect">
            <a:avLst/>
          </a:prstGeom>
          <a:noFill/>
        </p:spPr>
        <p:txBody>
          <a:bodyPr wrap="square" rtlCol="0">
            <a:spAutoFit/>
          </a:bodyPr>
          <a:lstStyle/>
          <a:p>
            <a:pPr algn="ctr"/>
            <a:r>
              <a:rPr lang="en-AU" sz="800" b="1" dirty="0">
                <a:latin typeface="Arial Narrow" panose="020B0606020202030204" pitchFamily="34" charset="0"/>
              </a:rPr>
              <a:t>Supporting legislation</a:t>
            </a:r>
          </a:p>
        </p:txBody>
      </p:sp>
      <p:sp>
        <p:nvSpPr>
          <p:cNvPr id="21" name="TextBox 20">
            <a:extLst>
              <a:ext uri="{FF2B5EF4-FFF2-40B4-BE49-F238E27FC236}">
                <a16:creationId xmlns:a16="http://schemas.microsoft.com/office/drawing/2014/main" id="{8C09352D-4EC2-4867-B16D-04D56810342B}"/>
              </a:ext>
            </a:extLst>
          </p:cNvPr>
          <p:cNvSpPr txBox="1"/>
          <p:nvPr/>
        </p:nvSpPr>
        <p:spPr>
          <a:xfrm>
            <a:off x="951988" y="3225380"/>
            <a:ext cx="825290" cy="338554"/>
          </a:xfrm>
          <a:prstGeom prst="rect">
            <a:avLst/>
          </a:prstGeom>
          <a:noFill/>
        </p:spPr>
        <p:txBody>
          <a:bodyPr wrap="square" rtlCol="0">
            <a:spAutoFit/>
          </a:bodyPr>
          <a:lstStyle/>
          <a:p>
            <a:pPr algn="ctr"/>
            <a:r>
              <a:rPr lang="en-AU" sz="800" b="1" dirty="0">
                <a:latin typeface="Arial Narrow" panose="020B0606020202030204" pitchFamily="34" charset="0"/>
              </a:rPr>
              <a:t>Explicit Objectives</a:t>
            </a:r>
          </a:p>
        </p:txBody>
      </p:sp>
      <p:sp>
        <p:nvSpPr>
          <p:cNvPr id="22" name="TextBox 21">
            <a:extLst>
              <a:ext uri="{FF2B5EF4-FFF2-40B4-BE49-F238E27FC236}">
                <a16:creationId xmlns:a16="http://schemas.microsoft.com/office/drawing/2014/main" id="{CE79D15B-91F4-4C5E-B93E-DFCF645AFDDA}"/>
              </a:ext>
            </a:extLst>
          </p:cNvPr>
          <p:cNvSpPr txBox="1"/>
          <p:nvPr/>
        </p:nvSpPr>
        <p:spPr>
          <a:xfrm>
            <a:off x="2128831" y="3288314"/>
            <a:ext cx="668498" cy="215444"/>
          </a:xfrm>
          <a:prstGeom prst="rect">
            <a:avLst/>
          </a:prstGeom>
          <a:noFill/>
        </p:spPr>
        <p:txBody>
          <a:bodyPr wrap="square" rtlCol="0">
            <a:spAutoFit/>
          </a:bodyPr>
          <a:lstStyle/>
          <a:p>
            <a:pPr algn="ctr"/>
            <a:r>
              <a:rPr lang="en-AU" sz="800" b="1" dirty="0">
                <a:latin typeface="Arial Narrow" panose="020B0606020202030204" pitchFamily="34" charset="0"/>
              </a:rPr>
              <a:t>Leadership</a:t>
            </a:r>
          </a:p>
        </p:txBody>
      </p:sp>
      <p:sp>
        <p:nvSpPr>
          <p:cNvPr id="23" name="TextBox 22">
            <a:extLst>
              <a:ext uri="{FF2B5EF4-FFF2-40B4-BE49-F238E27FC236}">
                <a16:creationId xmlns:a16="http://schemas.microsoft.com/office/drawing/2014/main" id="{12B642F8-492F-4E03-8F2A-345E275F656E}"/>
              </a:ext>
            </a:extLst>
          </p:cNvPr>
          <p:cNvSpPr txBox="1"/>
          <p:nvPr/>
        </p:nvSpPr>
        <p:spPr>
          <a:xfrm>
            <a:off x="547891" y="2100642"/>
            <a:ext cx="965126" cy="461665"/>
          </a:xfrm>
          <a:prstGeom prst="rect">
            <a:avLst/>
          </a:prstGeom>
          <a:noFill/>
        </p:spPr>
        <p:txBody>
          <a:bodyPr wrap="square" rtlCol="0">
            <a:spAutoFit/>
          </a:bodyPr>
          <a:lstStyle/>
          <a:p>
            <a:pPr algn="ctr"/>
            <a:r>
              <a:rPr lang="en-AU" sz="800" b="1" dirty="0">
                <a:latin typeface="Arial Narrow" panose="020B0606020202030204" pitchFamily="34" charset="0"/>
              </a:rPr>
              <a:t>Strong social networks / communication</a:t>
            </a:r>
          </a:p>
        </p:txBody>
      </p:sp>
      <p:sp>
        <p:nvSpPr>
          <p:cNvPr id="24" name="TextBox 23">
            <a:extLst>
              <a:ext uri="{FF2B5EF4-FFF2-40B4-BE49-F238E27FC236}">
                <a16:creationId xmlns:a16="http://schemas.microsoft.com/office/drawing/2014/main" id="{210D476D-64E7-4ADC-8391-76BF9DEE40F6}"/>
              </a:ext>
            </a:extLst>
          </p:cNvPr>
          <p:cNvSpPr txBox="1"/>
          <p:nvPr/>
        </p:nvSpPr>
        <p:spPr>
          <a:xfrm>
            <a:off x="1449940" y="2480399"/>
            <a:ext cx="965126" cy="307777"/>
          </a:xfrm>
          <a:prstGeom prst="rect">
            <a:avLst/>
          </a:prstGeom>
          <a:noFill/>
        </p:spPr>
        <p:txBody>
          <a:bodyPr wrap="square" rtlCol="0">
            <a:spAutoFit/>
          </a:bodyPr>
          <a:lstStyle/>
          <a:p>
            <a:pPr algn="ctr"/>
            <a:r>
              <a:rPr lang="en-AU" sz="1400" b="1" dirty="0">
                <a:latin typeface="Arial Narrow" panose="020B0606020202030204" pitchFamily="34" charset="0"/>
              </a:rPr>
              <a:t>Success</a:t>
            </a:r>
          </a:p>
        </p:txBody>
      </p:sp>
      <p:graphicFrame>
        <p:nvGraphicFramePr>
          <p:cNvPr id="25" name="Diagram 24">
            <a:extLst>
              <a:ext uri="{FF2B5EF4-FFF2-40B4-BE49-F238E27FC236}">
                <a16:creationId xmlns:a16="http://schemas.microsoft.com/office/drawing/2014/main" id="{A1350CE8-7AD3-4EBB-88E5-37071620027C}"/>
              </a:ext>
            </a:extLst>
          </p:cNvPr>
          <p:cNvGraphicFramePr/>
          <p:nvPr>
            <p:extLst>
              <p:ext uri="{D42A27DB-BD31-4B8C-83A1-F6EECF244321}">
                <p14:modId xmlns:p14="http://schemas.microsoft.com/office/powerpoint/2010/main" val="944192841"/>
              </p:ext>
            </p:extLst>
          </p:nvPr>
        </p:nvGraphicFramePr>
        <p:xfrm>
          <a:off x="2957790" y="1354633"/>
          <a:ext cx="3699496" cy="2410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6" name="TextBox 25">
            <a:extLst>
              <a:ext uri="{FF2B5EF4-FFF2-40B4-BE49-F238E27FC236}">
                <a16:creationId xmlns:a16="http://schemas.microsoft.com/office/drawing/2014/main" id="{DA89479B-4E73-4A15-BEA1-CB74CC84F08F}"/>
              </a:ext>
            </a:extLst>
          </p:cNvPr>
          <p:cNvSpPr txBox="1"/>
          <p:nvPr/>
        </p:nvSpPr>
        <p:spPr>
          <a:xfrm>
            <a:off x="4339486" y="1520108"/>
            <a:ext cx="936104" cy="338554"/>
          </a:xfrm>
          <a:prstGeom prst="rect">
            <a:avLst/>
          </a:prstGeom>
          <a:noFill/>
        </p:spPr>
        <p:txBody>
          <a:bodyPr wrap="square" rtlCol="0">
            <a:spAutoFit/>
          </a:bodyPr>
          <a:lstStyle/>
          <a:p>
            <a:pPr algn="ctr"/>
            <a:r>
              <a:rPr lang="en-AU" sz="800" b="1" dirty="0">
                <a:latin typeface="Arial Narrow" panose="020B0606020202030204" pitchFamily="34" charset="0"/>
              </a:rPr>
              <a:t>Lack of surveillance </a:t>
            </a:r>
          </a:p>
        </p:txBody>
      </p:sp>
      <p:sp>
        <p:nvSpPr>
          <p:cNvPr id="27" name="TextBox 26">
            <a:extLst>
              <a:ext uri="{FF2B5EF4-FFF2-40B4-BE49-F238E27FC236}">
                <a16:creationId xmlns:a16="http://schemas.microsoft.com/office/drawing/2014/main" id="{ABD664FC-6D5C-4920-9576-769278AF7C40}"/>
              </a:ext>
            </a:extLst>
          </p:cNvPr>
          <p:cNvSpPr txBox="1"/>
          <p:nvPr/>
        </p:nvSpPr>
        <p:spPr>
          <a:xfrm>
            <a:off x="5231245" y="2027140"/>
            <a:ext cx="936104" cy="584775"/>
          </a:xfrm>
          <a:prstGeom prst="rect">
            <a:avLst/>
          </a:prstGeom>
          <a:noFill/>
        </p:spPr>
        <p:txBody>
          <a:bodyPr wrap="square" rtlCol="0">
            <a:spAutoFit/>
          </a:bodyPr>
          <a:lstStyle/>
          <a:p>
            <a:pPr algn="ctr"/>
            <a:r>
              <a:rPr lang="en-AU" sz="800" b="1" dirty="0">
                <a:latin typeface="Arial Narrow" panose="020B0606020202030204" pitchFamily="34" charset="0"/>
              </a:rPr>
              <a:t>Lack of </a:t>
            </a:r>
            <a:br>
              <a:rPr lang="en-AU" sz="800" b="1" dirty="0">
                <a:latin typeface="Arial Narrow" panose="020B0606020202030204" pitchFamily="34" charset="0"/>
              </a:rPr>
            </a:br>
            <a:r>
              <a:rPr lang="en-AU" sz="800" b="1" dirty="0">
                <a:latin typeface="Arial Narrow" panose="020B0606020202030204" pitchFamily="34" charset="0"/>
              </a:rPr>
              <a:t>(or delayed) stakeholder engagement</a:t>
            </a:r>
          </a:p>
        </p:txBody>
      </p:sp>
      <p:sp>
        <p:nvSpPr>
          <p:cNvPr id="28" name="TextBox 27">
            <a:extLst>
              <a:ext uri="{FF2B5EF4-FFF2-40B4-BE49-F238E27FC236}">
                <a16:creationId xmlns:a16="http://schemas.microsoft.com/office/drawing/2014/main" id="{C5B324AC-4F6F-436C-8519-B7EC29459E86}"/>
              </a:ext>
            </a:extLst>
          </p:cNvPr>
          <p:cNvSpPr txBox="1"/>
          <p:nvPr/>
        </p:nvSpPr>
        <p:spPr>
          <a:xfrm>
            <a:off x="3897787" y="3222919"/>
            <a:ext cx="759396" cy="338554"/>
          </a:xfrm>
          <a:prstGeom prst="rect">
            <a:avLst/>
          </a:prstGeom>
          <a:noFill/>
        </p:spPr>
        <p:txBody>
          <a:bodyPr wrap="square" rtlCol="0">
            <a:spAutoFit/>
          </a:bodyPr>
          <a:lstStyle/>
          <a:p>
            <a:pPr algn="ctr"/>
            <a:r>
              <a:rPr lang="en-AU" sz="800" b="1" dirty="0">
                <a:latin typeface="Arial Narrow" panose="020B0606020202030204" pitchFamily="34" charset="0"/>
              </a:rPr>
              <a:t>Low legal compliance</a:t>
            </a:r>
          </a:p>
        </p:txBody>
      </p:sp>
      <p:sp>
        <p:nvSpPr>
          <p:cNvPr id="29" name="TextBox 28">
            <a:extLst>
              <a:ext uri="{FF2B5EF4-FFF2-40B4-BE49-F238E27FC236}">
                <a16:creationId xmlns:a16="http://schemas.microsoft.com/office/drawing/2014/main" id="{BB23F345-CF6D-42D6-8F39-507F8CDF7ED9}"/>
              </a:ext>
            </a:extLst>
          </p:cNvPr>
          <p:cNvSpPr txBox="1"/>
          <p:nvPr/>
        </p:nvSpPr>
        <p:spPr>
          <a:xfrm>
            <a:off x="5023960" y="3267495"/>
            <a:ext cx="668498" cy="338554"/>
          </a:xfrm>
          <a:prstGeom prst="rect">
            <a:avLst/>
          </a:prstGeom>
          <a:noFill/>
        </p:spPr>
        <p:txBody>
          <a:bodyPr wrap="square" rtlCol="0">
            <a:spAutoFit/>
          </a:bodyPr>
          <a:lstStyle/>
          <a:p>
            <a:pPr algn="ctr"/>
            <a:r>
              <a:rPr lang="en-AU" sz="800" b="1" dirty="0">
                <a:latin typeface="Arial Narrow" panose="020B0606020202030204" pitchFamily="34" charset="0"/>
              </a:rPr>
              <a:t>Institutional rivalry</a:t>
            </a:r>
          </a:p>
        </p:txBody>
      </p:sp>
      <p:sp>
        <p:nvSpPr>
          <p:cNvPr id="30" name="TextBox 29">
            <a:extLst>
              <a:ext uri="{FF2B5EF4-FFF2-40B4-BE49-F238E27FC236}">
                <a16:creationId xmlns:a16="http://schemas.microsoft.com/office/drawing/2014/main" id="{A1870148-5B3D-4BEA-90DE-6CB76A7D541C}"/>
              </a:ext>
            </a:extLst>
          </p:cNvPr>
          <p:cNvSpPr txBox="1"/>
          <p:nvPr/>
        </p:nvSpPr>
        <p:spPr>
          <a:xfrm>
            <a:off x="3527127" y="2041175"/>
            <a:ext cx="791029" cy="584775"/>
          </a:xfrm>
          <a:prstGeom prst="rect">
            <a:avLst/>
          </a:prstGeom>
          <a:noFill/>
        </p:spPr>
        <p:txBody>
          <a:bodyPr wrap="square" rtlCol="0">
            <a:spAutoFit/>
          </a:bodyPr>
          <a:lstStyle/>
          <a:p>
            <a:pPr algn="ctr"/>
            <a:r>
              <a:rPr lang="en-AU" sz="800" b="1" dirty="0">
                <a:latin typeface="Arial Narrow" panose="020B0606020202030204" pitchFamily="34" charset="0"/>
              </a:rPr>
              <a:t>Political interests over ecological needs</a:t>
            </a:r>
          </a:p>
        </p:txBody>
      </p:sp>
      <p:sp>
        <p:nvSpPr>
          <p:cNvPr id="31" name="TextBox 30">
            <a:extLst>
              <a:ext uri="{FF2B5EF4-FFF2-40B4-BE49-F238E27FC236}">
                <a16:creationId xmlns:a16="http://schemas.microsoft.com/office/drawing/2014/main" id="{766555B1-34C3-4FC1-B26E-2426A24F4D62}"/>
              </a:ext>
            </a:extLst>
          </p:cNvPr>
          <p:cNvSpPr txBox="1"/>
          <p:nvPr/>
        </p:nvSpPr>
        <p:spPr>
          <a:xfrm>
            <a:off x="4339486" y="2480399"/>
            <a:ext cx="965126" cy="307777"/>
          </a:xfrm>
          <a:prstGeom prst="rect">
            <a:avLst/>
          </a:prstGeom>
          <a:noFill/>
        </p:spPr>
        <p:txBody>
          <a:bodyPr wrap="square" rtlCol="0">
            <a:spAutoFit/>
          </a:bodyPr>
          <a:lstStyle/>
          <a:p>
            <a:pPr algn="ctr"/>
            <a:r>
              <a:rPr lang="en-AU" sz="1400" b="1" dirty="0">
                <a:latin typeface="Arial Narrow" panose="020B0606020202030204" pitchFamily="34" charset="0"/>
              </a:rPr>
              <a:t>Failure</a:t>
            </a:r>
          </a:p>
        </p:txBody>
      </p:sp>
      <p:sp>
        <p:nvSpPr>
          <p:cNvPr id="6" name="TextBox 5">
            <a:extLst>
              <a:ext uri="{FF2B5EF4-FFF2-40B4-BE49-F238E27FC236}">
                <a16:creationId xmlns:a16="http://schemas.microsoft.com/office/drawing/2014/main" id="{DD71C839-CFA0-4B30-95DA-027E9BF6DC51}"/>
              </a:ext>
            </a:extLst>
          </p:cNvPr>
          <p:cNvSpPr txBox="1"/>
          <p:nvPr/>
        </p:nvSpPr>
        <p:spPr>
          <a:xfrm>
            <a:off x="400602" y="960118"/>
            <a:ext cx="1172600" cy="830997"/>
          </a:xfrm>
          <a:prstGeom prst="rect">
            <a:avLst/>
          </a:prstGeom>
          <a:noFill/>
        </p:spPr>
        <p:txBody>
          <a:bodyPr wrap="square" rtlCol="0">
            <a:spAutoFit/>
          </a:bodyPr>
          <a:lstStyle/>
          <a:p>
            <a:pPr algn="ctr"/>
            <a:r>
              <a:rPr lang="en-AU" sz="1200" b="1" dirty="0">
                <a:latin typeface="Arial Narrow" panose="020B0606020202030204" pitchFamily="34" charset="0"/>
              </a:rPr>
              <a:t>Marine Protected Areas were successful because of…</a:t>
            </a:r>
          </a:p>
        </p:txBody>
      </p:sp>
      <p:sp>
        <p:nvSpPr>
          <p:cNvPr id="51" name="Rectangle 50">
            <a:extLst>
              <a:ext uri="{FF2B5EF4-FFF2-40B4-BE49-F238E27FC236}">
                <a16:creationId xmlns:a16="http://schemas.microsoft.com/office/drawing/2014/main" id="{170DC78A-6DA7-4282-8100-D1563F4B3EE1}"/>
              </a:ext>
            </a:extLst>
          </p:cNvPr>
          <p:cNvSpPr/>
          <p:nvPr/>
        </p:nvSpPr>
        <p:spPr>
          <a:xfrm>
            <a:off x="508863" y="4180048"/>
            <a:ext cx="5884357" cy="185404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How can a government organisation help turn a failed MPA into a successful one? Ans. </a:t>
            </a:r>
          </a:p>
        </p:txBody>
      </p:sp>
      <p:sp>
        <p:nvSpPr>
          <p:cNvPr id="52" name="Rectangle 51">
            <a:extLst>
              <a:ext uri="{FF2B5EF4-FFF2-40B4-BE49-F238E27FC236}">
                <a16:creationId xmlns:a16="http://schemas.microsoft.com/office/drawing/2014/main" id="{BAB4B35D-430A-4353-A138-A401E8E8B2EF}"/>
              </a:ext>
            </a:extLst>
          </p:cNvPr>
          <p:cNvSpPr/>
          <p:nvPr/>
        </p:nvSpPr>
        <p:spPr>
          <a:xfrm>
            <a:off x="594273" y="4582899"/>
            <a:ext cx="5715046" cy="136368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dirty="0">
                <a:solidFill>
                  <a:schemeClr val="tx1">
                    <a:lumMod val="65000"/>
                    <a:lumOff val="35000"/>
                  </a:schemeClr>
                </a:solidFill>
                <a:latin typeface="Comic Sans MS" panose="030F0702030302020204" pitchFamily="66" charset="0"/>
              </a:rPr>
              <a:t>Increase stakeholder engagement and participation (e.g. outreach to forge relationships with key individuals), demonstrate leadership, provide supporting legislation with explicit objectives, put ecological needs before political interests, actively work towards eliminating any institutional rivalry, and increase funding for surveillance. </a:t>
            </a:r>
          </a:p>
          <a:p>
            <a:pPr marL="171450" indent="-171450">
              <a:buFont typeface="Arial" panose="020B0604020202020204" pitchFamily="34" charset="0"/>
              <a:buChar char="•"/>
            </a:pPr>
            <a:r>
              <a:rPr lang="en-AU" sz="1100" dirty="0">
                <a:solidFill>
                  <a:schemeClr val="tx1">
                    <a:lumMod val="65000"/>
                    <a:lumOff val="35000"/>
                  </a:schemeClr>
                </a:solidFill>
                <a:latin typeface="Comic Sans MS" panose="030F0702030302020204" pitchFamily="66" charset="0"/>
              </a:rPr>
              <a:t>Speed can be slow (must follow a process) with diplomatic constraints. </a:t>
            </a:r>
          </a:p>
          <a:p>
            <a:pPr marL="171450" indent="-171450">
              <a:buFont typeface="Arial" panose="020B0604020202020204" pitchFamily="34" charset="0"/>
              <a:buChar char="•"/>
            </a:pPr>
            <a:r>
              <a:rPr lang="en-AU" sz="1100" dirty="0">
                <a:solidFill>
                  <a:schemeClr val="tx1">
                    <a:lumMod val="65000"/>
                    <a:lumOff val="35000"/>
                  </a:schemeClr>
                </a:solidFill>
                <a:latin typeface="Comic Sans MS" panose="030F0702030302020204" pitchFamily="66" charset="0"/>
              </a:rPr>
              <a:t>Governments generally have lots of political influence and enforceability. </a:t>
            </a:r>
          </a:p>
          <a:p>
            <a:endParaRPr lang="en-AU" sz="1200" dirty="0">
              <a:solidFill>
                <a:schemeClr val="tx1">
                  <a:lumMod val="65000"/>
                  <a:lumOff val="35000"/>
                </a:schemeClr>
              </a:solidFill>
              <a:latin typeface="Comic Sans MS" panose="030F0702030302020204" pitchFamily="66" charset="0"/>
            </a:endParaRPr>
          </a:p>
        </p:txBody>
      </p:sp>
      <p:sp>
        <p:nvSpPr>
          <p:cNvPr id="53" name="Rectangle 52">
            <a:extLst>
              <a:ext uri="{FF2B5EF4-FFF2-40B4-BE49-F238E27FC236}">
                <a16:creationId xmlns:a16="http://schemas.microsoft.com/office/drawing/2014/main" id="{E3E6B872-D6B8-48A3-9625-9C8C036BDBFE}"/>
              </a:ext>
            </a:extLst>
          </p:cNvPr>
          <p:cNvSpPr/>
          <p:nvPr/>
        </p:nvSpPr>
        <p:spPr>
          <a:xfrm>
            <a:off x="508863" y="6095067"/>
            <a:ext cx="5884357" cy="197011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b="1" dirty="0">
              <a:solidFill>
                <a:schemeClr val="tx1"/>
              </a:solidFill>
              <a:latin typeface="Arial Narrow" panose="020B0606020202030204" pitchFamily="34" charset="0"/>
            </a:endParaRPr>
          </a:p>
        </p:txBody>
      </p:sp>
      <p:sp>
        <p:nvSpPr>
          <p:cNvPr id="54" name="Rectangle 53">
            <a:extLst>
              <a:ext uri="{FF2B5EF4-FFF2-40B4-BE49-F238E27FC236}">
                <a16:creationId xmlns:a16="http://schemas.microsoft.com/office/drawing/2014/main" id="{3FCDBDEA-A935-4D2C-AB54-2BF47CD01081}"/>
              </a:ext>
            </a:extLst>
          </p:cNvPr>
          <p:cNvSpPr/>
          <p:nvPr/>
        </p:nvSpPr>
        <p:spPr>
          <a:xfrm>
            <a:off x="588451" y="6557448"/>
            <a:ext cx="5715048" cy="140568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dirty="0">
                <a:solidFill>
                  <a:schemeClr val="tx1">
                    <a:lumMod val="65000"/>
                    <a:lumOff val="35000"/>
                  </a:schemeClr>
                </a:solidFill>
                <a:latin typeface="Comic Sans MS" panose="030F0702030302020204" pitchFamily="66" charset="0"/>
              </a:rPr>
              <a:t>Through advocacy (by drawing attention to it, lobbying, rallying support, etc.); </a:t>
            </a:r>
            <a:br>
              <a:rPr lang="en-AU" sz="1100" dirty="0">
                <a:solidFill>
                  <a:schemeClr val="tx1">
                    <a:lumMod val="65000"/>
                    <a:lumOff val="35000"/>
                  </a:schemeClr>
                </a:solidFill>
                <a:latin typeface="Comic Sans MS" panose="030F0702030302020204" pitchFamily="66" charset="0"/>
              </a:rPr>
            </a:br>
            <a:r>
              <a:rPr lang="en-AU" sz="1100" dirty="0">
                <a:solidFill>
                  <a:schemeClr val="tx1">
                    <a:lumMod val="65000"/>
                    <a:lumOff val="35000"/>
                  </a:schemeClr>
                </a:solidFill>
                <a:latin typeface="Comic Sans MS" panose="030F0702030302020204" pitchFamily="66" charset="0"/>
              </a:rPr>
              <a:t>By providing scientific data and expertise (e.g. citizen science initiatives increasing stakeholder engagement and participation); By taking on a management role (habitat restoration, co-management</a:t>
            </a:r>
            <a:r>
              <a:rPr lang="en-AU" sz="1100" baseline="30000" dirty="0">
                <a:solidFill>
                  <a:schemeClr val="tx1">
                    <a:lumMod val="65000"/>
                    <a:lumOff val="35000"/>
                  </a:schemeClr>
                </a:solidFill>
                <a:latin typeface="Comic Sans MS" panose="030F0702030302020204" pitchFamily="66" charset="0"/>
              </a:rPr>
              <a:t> </a:t>
            </a:r>
            <a:r>
              <a:rPr lang="en-AU" sz="1100" dirty="0">
                <a:solidFill>
                  <a:schemeClr val="tx1">
                    <a:lumMod val="65000"/>
                    <a:lumOff val="35000"/>
                  </a:schemeClr>
                </a:solidFill>
                <a:latin typeface="Comic Sans MS" panose="030F0702030302020204" pitchFamily="66" charset="0"/>
              </a:rPr>
              <a:t>with government); By being a watchdog (monitoring for compliance and publicizing infractions), and; By being an enabler (fundraising, networking, stakeholder engagement)</a:t>
            </a:r>
            <a:r>
              <a:rPr lang="en-AU" sz="1100" baseline="30000" dirty="0">
                <a:solidFill>
                  <a:schemeClr val="tx1">
                    <a:lumMod val="65000"/>
                    <a:lumOff val="35000"/>
                  </a:schemeClr>
                </a:solidFill>
                <a:latin typeface="Comic Sans MS" panose="030F0702030302020204" pitchFamily="66" charset="0"/>
              </a:rPr>
              <a:t>[2][3]</a:t>
            </a:r>
            <a:r>
              <a:rPr lang="en-AU" sz="1100" dirty="0">
                <a:solidFill>
                  <a:schemeClr val="tx1">
                    <a:lumMod val="65000"/>
                    <a:lumOff val="35000"/>
                  </a:schemeClr>
                </a:solidFill>
                <a:latin typeface="Comic Sans MS" panose="030F0702030302020204" pitchFamily="66" charset="0"/>
              </a:rPr>
              <a:t>. </a:t>
            </a:r>
          </a:p>
          <a:p>
            <a:pPr marL="171450" indent="-171450">
              <a:buFont typeface="Arial" panose="020B0604020202020204" pitchFamily="34" charset="0"/>
              <a:buChar char="•"/>
            </a:pPr>
            <a:r>
              <a:rPr lang="en-AU" sz="1100" dirty="0">
                <a:solidFill>
                  <a:schemeClr val="tx1">
                    <a:lumMod val="65000"/>
                    <a:lumOff val="35000"/>
                  </a:schemeClr>
                </a:solidFill>
                <a:latin typeface="Comic Sans MS" panose="030F0702030302020204" pitchFamily="66" charset="0"/>
              </a:rPr>
              <a:t>Speed, diplomatic constraints and political influence largely depend on existing community beliefs and values. Enforceability can be limited to shaming.</a:t>
            </a:r>
          </a:p>
          <a:p>
            <a:endParaRPr lang="en-AU" sz="1200" dirty="0">
              <a:solidFill>
                <a:schemeClr val="tx1">
                  <a:lumMod val="65000"/>
                  <a:lumOff val="35000"/>
                </a:schemeClr>
              </a:solidFill>
              <a:latin typeface="Comic Sans MS" panose="030F0702030302020204" pitchFamily="66" charset="0"/>
            </a:endParaRPr>
          </a:p>
        </p:txBody>
      </p:sp>
      <p:sp>
        <p:nvSpPr>
          <p:cNvPr id="33" name="TextBox 32">
            <a:extLst>
              <a:ext uri="{FF2B5EF4-FFF2-40B4-BE49-F238E27FC236}">
                <a16:creationId xmlns:a16="http://schemas.microsoft.com/office/drawing/2014/main" id="{0500E16B-4F9E-461E-BCEA-983AB5B334E4}"/>
              </a:ext>
            </a:extLst>
          </p:cNvPr>
          <p:cNvSpPr txBox="1"/>
          <p:nvPr/>
        </p:nvSpPr>
        <p:spPr>
          <a:xfrm>
            <a:off x="3336520" y="944281"/>
            <a:ext cx="1172600" cy="830997"/>
          </a:xfrm>
          <a:prstGeom prst="rect">
            <a:avLst/>
          </a:prstGeom>
          <a:noFill/>
        </p:spPr>
        <p:txBody>
          <a:bodyPr wrap="square" rtlCol="0">
            <a:spAutoFit/>
          </a:bodyPr>
          <a:lstStyle/>
          <a:p>
            <a:pPr algn="ctr"/>
            <a:r>
              <a:rPr lang="en-AU" sz="1200" b="1" dirty="0">
                <a:latin typeface="Arial Narrow" panose="020B0606020202030204" pitchFamily="34" charset="0"/>
              </a:rPr>
              <a:t>Marine Protected Areas failed </a:t>
            </a:r>
          </a:p>
          <a:p>
            <a:pPr algn="ctr"/>
            <a:r>
              <a:rPr lang="en-AU" sz="1200" b="1" dirty="0">
                <a:latin typeface="Arial Narrow" panose="020B0606020202030204" pitchFamily="34" charset="0"/>
              </a:rPr>
              <a:t>because of…</a:t>
            </a:r>
          </a:p>
        </p:txBody>
      </p:sp>
      <p:sp>
        <p:nvSpPr>
          <p:cNvPr id="35" name="TextBox 34">
            <a:extLst>
              <a:ext uri="{FF2B5EF4-FFF2-40B4-BE49-F238E27FC236}">
                <a16:creationId xmlns:a16="http://schemas.microsoft.com/office/drawing/2014/main" id="{3AA21AE1-8B78-46FA-BA1C-1BB3724976A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7" name="Rectangle 6">
            <a:extLst>
              <a:ext uri="{FF2B5EF4-FFF2-40B4-BE49-F238E27FC236}">
                <a16:creationId xmlns:a16="http://schemas.microsoft.com/office/drawing/2014/main" id="{7C27986B-BDD5-4C5D-A4F7-8B425D9AEC5C}"/>
              </a:ext>
            </a:extLst>
          </p:cNvPr>
          <p:cNvSpPr/>
          <p:nvPr/>
        </p:nvSpPr>
        <p:spPr>
          <a:xfrm>
            <a:off x="496117" y="6108752"/>
            <a:ext cx="6076368" cy="276999"/>
          </a:xfrm>
          <a:prstGeom prst="rect">
            <a:avLst/>
          </a:prstGeom>
        </p:spPr>
        <p:txBody>
          <a:bodyPr wrap="square">
            <a:spAutoFit/>
          </a:bodyPr>
          <a:lstStyle/>
          <a:p>
            <a:r>
              <a:rPr lang="en-AU" sz="1200" b="1" dirty="0">
                <a:latin typeface="Arial Narrow" panose="020B0606020202030204" pitchFamily="34" charset="0"/>
              </a:rPr>
              <a:t>Q. How can a non-government organisation (NGO) help turn a failed MPA into a successful one? </a:t>
            </a:r>
          </a:p>
        </p:txBody>
      </p:sp>
      <p:sp>
        <p:nvSpPr>
          <p:cNvPr id="8" name="TextBox 7">
            <a:extLst>
              <a:ext uri="{FF2B5EF4-FFF2-40B4-BE49-F238E27FC236}">
                <a16:creationId xmlns:a16="http://schemas.microsoft.com/office/drawing/2014/main" id="{1E16B279-44B6-4E60-9361-42ABAF4FCC1B}"/>
              </a:ext>
            </a:extLst>
          </p:cNvPr>
          <p:cNvSpPr txBox="1"/>
          <p:nvPr/>
        </p:nvSpPr>
        <p:spPr>
          <a:xfrm>
            <a:off x="692696" y="4381304"/>
            <a:ext cx="5843952" cy="215444"/>
          </a:xfrm>
          <a:prstGeom prst="rect">
            <a:avLst/>
          </a:prstGeom>
          <a:noFill/>
        </p:spPr>
        <p:txBody>
          <a:bodyPr wrap="square" rtlCol="0">
            <a:spAutoFit/>
          </a:bodyPr>
          <a:lstStyle/>
          <a:p>
            <a:r>
              <a:rPr lang="en-AU" sz="800" dirty="0">
                <a:latin typeface="Arial Narrow" panose="020B0606020202030204" pitchFamily="34" charset="0"/>
              </a:rPr>
              <a:t>Include in your answer a comment on the </a:t>
            </a:r>
            <a:r>
              <a:rPr lang="en-AU" sz="800" b="1" dirty="0">
                <a:latin typeface="Arial Narrow" panose="020B0606020202030204" pitchFamily="34" charset="0"/>
              </a:rPr>
              <a:t>speed </a:t>
            </a:r>
            <a:r>
              <a:rPr lang="en-AU" sz="800" dirty="0">
                <a:latin typeface="Arial Narrow" panose="020B0606020202030204" pitchFamily="34" charset="0"/>
              </a:rPr>
              <a:t>of their ability to respond, </a:t>
            </a:r>
            <a:r>
              <a:rPr lang="en-AU" sz="800" b="1" dirty="0">
                <a:latin typeface="Arial Narrow" panose="020B0606020202030204" pitchFamily="34" charset="0"/>
              </a:rPr>
              <a:t>diplomatic constraints</a:t>
            </a:r>
            <a:r>
              <a:rPr lang="en-AU" sz="800" dirty="0">
                <a:latin typeface="Arial Narrow" panose="020B0606020202030204" pitchFamily="34" charset="0"/>
              </a:rPr>
              <a:t>, </a:t>
            </a:r>
            <a:r>
              <a:rPr lang="en-AU" sz="800" b="1" dirty="0">
                <a:latin typeface="Arial Narrow" panose="020B0606020202030204" pitchFamily="34" charset="0"/>
              </a:rPr>
              <a:t>political influence </a:t>
            </a:r>
            <a:r>
              <a:rPr lang="en-AU" sz="800" dirty="0">
                <a:latin typeface="Arial Narrow" panose="020B0606020202030204" pitchFamily="34" charset="0"/>
              </a:rPr>
              <a:t>and</a:t>
            </a:r>
            <a:r>
              <a:rPr lang="en-AU" sz="800" b="1" dirty="0">
                <a:latin typeface="Arial Narrow" panose="020B0606020202030204" pitchFamily="34" charset="0"/>
              </a:rPr>
              <a:t> enforceability</a:t>
            </a:r>
            <a:r>
              <a:rPr lang="en-AU" sz="800" dirty="0">
                <a:latin typeface="Arial Narrow" panose="020B0606020202030204" pitchFamily="34" charset="0"/>
              </a:rPr>
              <a:t>.</a:t>
            </a:r>
          </a:p>
        </p:txBody>
      </p:sp>
      <p:sp>
        <p:nvSpPr>
          <p:cNvPr id="37" name="TextBox 36">
            <a:extLst>
              <a:ext uri="{FF2B5EF4-FFF2-40B4-BE49-F238E27FC236}">
                <a16:creationId xmlns:a16="http://schemas.microsoft.com/office/drawing/2014/main" id="{2D4CFB28-60F4-4BFE-BCE5-D8CB1F04B329}"/>
              </a:ext>
            </a:extLst>
          </p:cNvPr>
          <p:cNvSpPr txBox="1"/>
          <p:nvPr/>
        </p:nvSpPr>
        <p:spPr>
          <a:xfrm>
            <a:off x="698517" y="6318558"/>
            <a:ext cx="6165305" cy="215444"/>
          </a:xfrm>
          <a:prstGeom prst="rect">
            <a:avLst/>
          </a:prstGeom>
          <a:noFill/>
        </p:spPr>
        <p:txBody>
          <a:bodyPr wrap="square" rtlCol="0">
            <a:spAutoFit/>
          </a:bodyPr>
          <a:lstStyle/>
          <a:p>
            <a:r>
              <a:rPr lang="en-AU" sz="800" dirty="0">
                <a:latin typeface="Arial Narrow" panose="020B0606020202030204" pitchFamily="34" charset="0"/>
              </a:rPr>
              <a:t>Include in your answer a comment on the </a:t>
            </a:r>
            <a:r>
              <a:rPr lang="en-AU" sz="800" b="1" dirty="0">
                <a:latin typeface="Arial Narrow" panose="020B0606020202030204" pitchFamily="34" charset="0"/>
              </a:rPr>
              <a:t>speed</a:t>
            </a:r>
            <a:r>
              <a:rPr lang="en-AU" sz="800" dirty="0">
                <a:latin typeface="Arial Narrow" panose="020B0606020202030204" pitchFamily="34" charset="0"/>
              </a:rPr>
              <a:t> of their ability to respond, </a:t>
            </a:r>
            <a:r>
              <a:rPr lang="en-AU" sz="800" b="1" dirty="0">
                <a:latin typeface="Arial Narrow" panose="020B0606020202030204" pitchFamily="34" charset="0"/>
              </a:rPr>
              <a:t>diplomatic constraints</a:t>
            </a:r>
            <a:r>
              <a:rPr lang="en-AU" sz="800" dirty="0">
                <a:latin typeface="Arial Narrow" panose="020B0606020202030204" pitchFamily="34" charset="0"/>
              </a:rPr>
              <a:t>, </a:t>
            </a:r>
            <a:r>
              <a:rPr lang="en-AU" sz="800" b="1" dirty="0">
                <a:latin typeface="Arial Narrow" panose="020B0606020202030204" pitchFamily="34" charset="0"/>
              </a:rPr>
              <a:t>political influence</a:t>
            </a:r>
            <a:r>
              <a:rPr lang="en-AU" sz="800" dirty="0">
                <a:latin typeface="Arial Narrow" panose="020B0606020202030204" pitchFamily="34" charset="0"/>
              </a:rPr>
              <a:t> and </a:t>
            </a:r>
            <a:r>
              <a:rPr lang="en-AU" sz="800" b="1" dirty="0">
                <a:latin typeface="Arial Narrow" panose="020B0606020202030204" pitchFamily="34" charset="0"/>
              </a:rPr>
              <a:t>enforceability</a:t>
            </a:r>
            <a:r>
              <a:rPr lang="en-AU" sz="800" dirty="0">
                <a:latin typeface="Arial Narrow" panose="020B0606020202030204" pitchFamily="34" charset="0"/>
              </a:rPr>
              <a:t>.</a:t>
            </a:r>
          </a:p>
        </p:txBody>
      </p:sp>
      <p:sp>
        <p:nvSpPr>
          <p:cNvPr id="38" name="Oval 37">
            <a:extLst>
              <a:ext uri="{FF2B5EF4-FFF2-40B4-BE49-F238E27FC236}">
                <a16:creationId xmlns:a16="http://schemas.microsoft.com/office/drawing/2014/main" id="{7C67F627-75CB-469B-9C1F-211977785EEF}"/>
              </a:ext>
            </a:extLst>
          </p:cNvPr>
          <p:cNvSpPr/>
          <p:nvPr/>
        </p:nvSpPr>
        <p:spPr>
          <a:xfrm>
            <a:off x="5243845" y="761813"/>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 name="TextBox 38">
            <a:extLst>
              <a:ext uri="{FF2B5EF4-FFF2-40B4-BE49-F238E27FC236}">
                <a16:creationId xmlns:a16="http://schemas.microsoft.com/office/drawing/2014/main" id="{A0D4C3F3-8D6C-45FB-A716-916C4C65794C}"/>
              </a:ext>
            </a:extLst>
          </p:cNvPr>
          <p:cNvSpPr txBox="1"/>
          <p:nvPr/>
        </p:nvSpPr>
        <p:spPr>
          <a:xfrm>
            <a:off x="5160628" y="744008"/>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T126</a:t>
            </a:r>
          </a:p>
        </p:txBody>
      </p:sp>
      <p:sp>
        <p:nvSpPr>
          <p:cNvPr id="5" name="TextBox 4">
            <a:extLst>
              <a:ext uri="{FF2B5EF4-FFF2-40B4-BE49-F238E27FC236}">
                <a16:creationId xmlns:a16="http://schemas.microsoft.com/office/drawing/2014/main" id="{D71894C9-CADC-4858-9B53-84181F019386}"/>
              </a:ext>
            </a:extLst>
          </p:cNvPr>
          <p:cNvSpPr txBox="1"/>
          <p:nvPr/>
        </p:nvSpPr>
        <p:spPr>
          <a:xfrm>
            <a:off x="1725894" y="1832683"/>
            <a:ext cx="402938" cy="215444"/>
          </a:xfrm>
          <a:prstGeom prst="rect">
            <a:avLst/>
          </a:prstGeom>
          <a:noFill/>
        </p:spPr>
        <p:txBody>
          <a:bodyPr wrap="square" rtlCol="0">
            <a:spAutoFit/>
          </a:bodyPr>
          <a:lstStyle/>
          <a:p>
            <a:r>
              <a:rPr lang="en-AU" sz="800" dirty="0"/>
              <a:t>N=12</a:t>
            </a:r>
          </a:p>
        </p:txBody>
      </p:sp>
      <p:sp>
        <p:nvSpPr>
          <p:cNvPr id="40" name="TextBox 39">
            <a:extLst>
              <a:ext uri="{FF2B5EF4-FFF2-40B4-BE49-F238E27FC236}">
                <a16:creationId xmlns:a16="http://schemas.microsoft.com/office/drawing/2014/main" id="{206CFE60-63C5-4387-A778-E0C2A4D5A20D}"/>
              </a:ext>
            </a:extLst>
          </p:cNvPr>
          <p:cNvSpPr txBox="1"/>
          <p:nvPr/>
        </p:nvSpPr>
        <p:spPr>
          <a:xfrm>
            <a:off x="2625176" y="2442402"/>
            <a:ext cx="402938" cy="215444"/>
          </a:xfrm>
          <a:prstGeom prst="rect">
            <a:avLst/>
          </a:prstGeom>
          <a:noFill/>
        </p:spPr>
        <p:txBody>
          <a:bodyPr wrap="square" rtlCol="0">
            <a:spAutoFit/>
          </a:bodyPr>
          <a:lstStyle/>
          <a:p>
            <a:r>
              <a:rPr lang="en-AU" sz="800" dirty="0"/>
              <a:t>N=11</a:t>
            </a:r>
          </a:p>
        </p:txBody>
      </p:sp>
      <p:sp>
        <p:nvSpPr>
          <p:cNvPr id="41" name="TextBox 40">
            <a:extLst>
              <a:ext uri="{FF2B5EF4-FFF2-40B4-BE49-F238E27FC236}">
                <a16:creationId xmlns:a16="http://schemas.microsoft.com/office/drawing/2014/main" id="{3D9E2BC9-716C-4CC9-9CB9-195841F4A8BA}"/>
              </a:ext>
            </a:extLst>
          </p:cNvPr>
          <p:cNvSpPr txBox="1"/>
          <p:nvPr/>
        </p:nvSpPr>
        <p:spPr>
          <a:xfrm>
            <a:off x="2304142" y="3435431"/>
            <a:ext cx="402938" cy="215444"/>
          </a:xfrm>
          <a:prstGeom prst="rect">
            <a:avLst/>
          </a:prstGeom>
          <a:noFill/>
        </p:spPr>
        <p:txBody>
          <a:bodyPr wrap="square" rtlCol="0">
            <a:spAutoFit/>
          </a:bodyPr>
          <a:lstStyle/>
          <a:p>
            <a:r>
              <a:rPr lang="en-AU" sz="800" dirty="0"/>
              <a:t>N=8</a:t>
            </a:r>
          </a:p>
        </p:txBody>
      </p:sp>
      <p:sp>
        <p:nvSpPr>
          <p:cNvPr id="42" name="TextBox 41">
            <a:extLst>
              <a:ext uri="{FF2B5EF4-FFF2-40B4-BE49-F238E27FC236}">
                <a16:creationId xmlns:a16="http://schemas.microsoft.com/office/drawing/2014/main" id="{1F457554-E375-4E92-BEF0-DB8F405D7D67}"/>
              </a:ext>
            </a:extLst>
          </p:cNvPr>
          <p:cNvSpPr txBox="1"/>
          <p:nvPr/>
        </p:nvSpPr>
        <p:spPr>
          <a:xfrm>
            <a:off x="1208910" y="3478115"/>
            <a:ext cx="402938" cy="215444"/>
          </a:xfrm>
          <a:prstGeom prst="rect">
            <a:avLst/>
          </a:prstGeom>
          <a:noFill/>
        </p:spPr>
        <p:txBody>
          <a:bodyPr wrap="square" rtlCol="0">
            <a:spAutoFit/>
          </a:bodyPr>
          <a:lstStyle/>
          <a:p>
            <a:r>
              <a:rPr lang="en-AU" sz="800" dirty="0"/>
              <a:t>N=7</a:t>
            </a:r>
          </a:p>
        </p:txBody>
      </p:sp>
      <p:sp>
        <p:nvSpPr>
          <p:cNvPr id="43" name="TextBox 42">
            <a:extLst>
              <a:ext uri="{FF2B5EF4-FFF2-40B4-BE49-F238E27FC236}">
                <a16:creationId xmlns:a16="http://schemas.microsoft.com/office/drawing/2014/main" id="{40677344-47A9-40B7-AE68-5C4919A79C62}"/>
              </a:ext>
            </a:extLst>
          </p:cNvPr>
          <p:cNvSpPr txBox="1"/>
          <p:nvPr/>
        </p:nvSpPr>
        <p:spPr>
          <a:xfrm>
            <a:off x="869564" y="2474694"/>
            <a:ext cx="402938" cy="215444"/>
          </a:xfrm>
          <a:prstGeom prst="rect">
            <a:avLst/>
          </a:prstGeom>
          <a:noFill/>
        </p:spPr>
        <p:txBody>
          <a:bodyPr wrap="square" rtlCol="0">
            <a:spAutoFit/>
          </a:bodyPr>
          <a:lstStyle/>
          <a:p>
            <a:r>
              <a:rPr lang="en-AU" sz="800" dirty="0"/>
              <a:t>N=7</a:t>
            </a:r>
          </a:p>
        </p:txBody>
      </p:sp>
      <p:sp>
        <p:nvSpPr>
          <p:cNvPr id="44" name="TextBox 43">
            <a:extLst>
              <a:ext uri="{FF2B5EF4-FFF2-40B4-BE49-F238E27FC236}">
                <a16:creationId xmlns:a16="http://schemas.microsoft.com/office/drawing/2014/main" id="{D3AA03B9-8AF1-43E5-85F6-42DA0D13AC75}"/>
              </a:ext>
            </a:extLst>
          </p:cNvPr>
          <p:cNvSpPr txBox="1"/>
          <p:nvPr/>
        </p:nvSpPr>
        <p:spPr>
          <a:xfrm>
            <a:off x="4657183" y="1793232"/>
            <a:ext cx="402938" cy="215444"/>
          </a:xfrm>
          <a:prstGeom prst="rect">
            <a:avLst/>
          </a:prstGeom>
          <a:noFill/>
        </p:spPr>
        <p:txBody>
          <a:bodyPr wrap="square" rtlCol="0">
            <a:spAutoFit/>
          </a:bodyPr>
          <a:lstStyle/>
          <a:p>
            <a:r>
              <a:rPr lang="en-AU" sz="800" dirty="0"/>
              <a:t>N=6</a:t>
            </a:r>
          </a:p>
        </p:txBody>
      </p:sp>
      <p:sp>
        <p:nvSpPr>
          <p:cNvPr id="45" name="TextBox 44">
            <a:extLst>
              <a:ext uri="{FF2B5EF4-FFF2-40B4-BE49-F238E27FC236}">
                <a16:creationId xmlns:a16="http://schemas.microsoft.com/office/drawing/2014/main" id="{1186EF19-AA7B-4AF8-BB49-B7161E656DE0}"/>
              </a:ext>
            </a:extLst>
          </p:cNvPr>
          <p:cNvSpPr txBox="1"/>
          <p:nvPr/>
        </p:nvSpPr>
        <p:spPr>
          <a:xfrm>
            <a:off x="5534511" y="2524937"/>
            <a:ext cx="402938" cy="215444"/>
          </a:xfrm>
          <a:prstGeom prst="rect">
            <a:avLst/>
          </a:prstGeom>
          <a:noFill/>
        </p:spPr>
        <p:txBody>
          <a:bodyPr wrap="square" rtlCol="0">
            <a:spAutoFit/>
          </a:bodyPr>
          <a:lstStyle/>
          <a:p>
            <a:r>
              <a:rPr lang="en-AU" sz="800" dirty="0"/>
              <a:t>N=5</a:t>
            </a:r>
          </a:p>
        </p:txBody>
      </p:sp>
      <p:sp>
        <p:nvSpPr>
          <p:cNvPr id="46" name="TextBox 45">
            <a:extLst>
              <a:ext uri="{FF2B5EF4-FFF2-40B4-BE49-F238E27FC236}">
                <a16:creationId xmlns:a16="http://schemas.microsoft.com/office/drawing/2014/main" id="{FF4C9623-BB00-4157-AD0B-018C1A3B99E0}"/>
              </a:ext>
            </a:extLst>
          </p:cNvPr>
          <p:cNvSpPr txBox="1"/>
          <p:nvPr/>
        </p:nvSpPr>
        <p:spPr>
          <a:xfrm>
            <a:off x="5193688" y="3540254"/>
            <a:ext cx="402938" cy="215444"/>
          </a:xfrm>
          <a:prstGeom prst="rect">
            <a:avLst/>
          </a:prstGeom>
          <a:noFill/>
        </p:spPr>
        <p:txBody>
          <a:bodyPr wrap="square" rtlCol="0">
            <a:spAutoFit/>
          </a:bodyPr>
          <a:lstStyle/>
          <a:p>
            <a:r>
              <a:rPr lang="en-AU" sz="800" dirty="0"/>
              <a:t>N=5</a:t>
            </a:r>
          </a:p>
        </p:txBody>
      </p:sp>
      <p:sp>
        <p:nvSpPr>
          <p:cNvPr id="47" name="TextBox 46">
            <a:extLst>
              <a:ext uri="{FF2B5EF4-FFF2-40B4-BE49-F238E27FC236}">
                <a16:creationId xmlns:a16="http://schemas.microsoft.com/office/drawing/2014/main" id="{B63F76FC-154C-4B36-9557-CE5CCA52A21A}"/>
              </a:ext>
            </a:extLst>
          </p:cNvPr>
          <p:cNvSpPr txBox="1"/>
          <p:nvPr/>
        </p:nvSpPr>
        <p:spPr>
          <a:xfrm>
            <a:off x="4106182" y="3507656"/>
            <a:ext cx="402938" cy="215444"/>
          </a:xfrm>
          <a:prstGeom prst="rect">
            <a:avLst/>
          </a:prstGeom>
          <a:noFill/>
        </p:spPr>
        <p:txBody>
          <a:bodyPr wrap="square" rtlCol="0">
            <a:spAutoFit/>
          </a:bodyPr>
          <a:lstStyle/>
          <a:p>
            <a:r>
              <a:rPr lang="en-AU" sz="800" dirty="0"/>
              <a:t>N=5</a:t>
            </a:r>
          </a:p>
        </p:txBody>
      </p:sp>
      <p:sp>
        <p:nvSpPr>
          <p:cNvPr id="48" name="TextBox 47">
            <a:extLst>
              <a:ext uri="{FF2B5EF4-FFF2-40B4-BE49-F238E27FC236}">
                <a16:creationId xmlns:a16="http://schemas.microsoft.com/office/drawing/2014/main" id="{69D15AC6-7486-41EF-9B93-F4544697E958}"/>
              </a:ext>
            </a:extLst>
          </p:cNvPr>
          <p:cNvSpPr txBox="1"/>
          <p:nvPr/>
        </p:nvSpPr>
        <p:spPr>
          <a:xfrm>
            <a:off x="3759110" y="2531704"/>
            <a:ext cx="402938" cy="215444"/>
          </a:xfrm>
          <a:prstGeom prst="rect">
            <a:avLst/>
          </a:prstGeom>
          <a:noFill/>
        </p:spPr>
        <p:txBody>
          <a:bodyPr wrap="square" rtlCol="0">
            <a:spAutoFit/>
          </a:bodyPr>
          <a:lstStyle/>
          <a:p>
            <a:r>
              <a:rPr lang="en-AU" sz="800" dirty="0"/>
              <a:t>N=4</a:t>
            </a:r>
          </a:p>
        </p:txBody>
      </p:sp>
    </p:spTree>
    <p:extLst>
      <p:ext uri="{BB962C8B-B14F-4D97-AF65-F5344CB8AC3E}">
        <p14:creationId xmlns:p14="http://schemas.microsoft.com/office/powerpoint/2010/main" val="24210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57618" y="105133"/>
            <a:ext cx="4183539" cy="923330"/>
          </a:xfrm>
          <a:prstGeom prst="rect">
            <a:avLst/>
          </a:prstGeom>
          <a:noFill/>
        </p:spPr>
        <p:txBody>
          <a:bodyPr wrap="square" rtlCol="0">
            <a:spAutoFit/>
          </a:bodyPr>
          <a:lstStyle/>
          <a:p>
            <a:r>
              <a:rPr lang="en-US" b="1" dirty="0">
                <a:latin typeface="Arial Narrow" pitchFamily="34" charset="0"/>
              </a:rPr>
              <a:t>Future Scenarios – </a:t>
            </a:r>
            <a:r>
              <a:rPr lang="en-US" sz="1200" dirty="0">
                <a:latin typeface="Arial Narrow" panose="020B0606020202030204" pitchFamily="34" charset="0"/>
              </a:rPr>
              <a:t>Evaluate future scenarios for a named marine system through the analysis of different atmospheric condition datasets</a:t>
            </a:r>
            <a:endParaRPr lang="en-AU" sz="1200" dirty="0">
              <a:latin typeface="Arial Narrow" panose="020B0606020202030204" pitchFamily="34" charset="0"/>
            </a:endParaRPr>
          </a:p>
          <a:p>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118</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497440" y="8800895"/>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2" y="8805118"/>
            <a:ext cx="373457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Subject Matter: Future Scenarios</a:t>
            </a:r>
            <a:endParaRPr lang="en-AU" sz="1100" b="1" dirty="0">
              <a:latin typeface="Arial Narrow" pitchFamily="34" charset="0"/>
            </a:endParaRPr>
          </a:p>
        </p:txBody>
      </p:sp>
      <p:sp>
        <p:nvSpPr>
          <p:cNvPr id="25" name="Rectangle 24">
            <a:extLst>
              <a:ext uri="{FF2B5EF4-FFF2-40B4-BE49-F238E27FC236}">
                <a16:creationId xmlns:a16="http://schemas.microsoft.com/office/drawing/2014/main" id="{89E87335-53A6-442A-A19F-98E4A5D314AF}"/>
              </a:ext>
            </a:extLst>
          </p:cNvPr>
          <p:cNvSpPr/>
          <p:nvPr/>
        </p:nvSpPr>
        <p:spPr>
          <a:xfrm>
            <a:off x="500122" y="1026316"/>
            <a:ext cx="5859847" cy="45915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anose="020B0606020202030204" pitchFamily="34" charset="0"/>
              </a:rPr>
              <a:t>Activity: Describe the atmospheric conditions </a:t>
            </a:r>
            <a:r>
              <a:rPr lang="en-AU" sz="1200" dirty="0">
                <a:solidFill>
                  <a:schemeClr val="bg1"/>
                </a:solidFill>
                <a:latin typeface="Arial Narrow" panose="020B0606020202030204" pitchFamily="34" charset="0"/>
              </a:rPr>
              <a:t>(</a:t>
            </a:r>
            <a:r>
              <a:rPr lang="en-AU" sz="1200" dirty="0" err="1">
                <a:solidFill>
                  <a:schemeClr val="bg1"/>
                </a:solidFill>
                <a:latin typeface="Arial Narrow" panose="020B0606020202030204" pitchFamily="34" charset="0"/>
              </a:rPr>
              <a:t>e.g.W</a:t>
            </a:r>
            <a:r>
              <a:rPr lang="en-AU" sz="1200" dirty="0">
                <a:solidFill>
                  <a:schemeClr val="bg1"/>
                </a:solidFill>
                <a:latin typeface="Arial Narrow" panose="020B0606020202030204" pitchFamily="34" charset="0"/>
              </a:rPr>
              <a:t>/m</a:t>
            </a:r>
            <a:r>
              <a:rPr lang="en-AU" sz="1200" baseline="30000" dirty="0">
                <a:solidFill>
                  <a:schemeClr val="bg1"/>
                </a:solidFill>
                <a:latin typeface="Arial Narrow" panose="020B0606020202030204" pitchFamily="34" charset="0"/>
              </a:rPr>
              <a:t>2</a:t>
            </a:r>
            <a:r>
              <a:rPr lang="en-AU" sz="1200" dirty="0">
                <a:solidFill>
                  <a:schemeClr val="bg1"/>
                </a:solidFill>
                <a:latin typeface="Arial Narrow" panose="020B0606020202030204" pitchFamily="34" charset="0"/>
              </a:rPr>
              <a:t>, CO</a:t>
            </a:r>
            <a:r>
              <a:rPr lang="en-AU" sz="1000" dirty="0">
                <a:solidFill>
                  <a:schemeClr val="bg1"/>
                </a:solidFill>
                <a:latin typeface="Arial Narrow" panose="020B0606020202030204" pitchFamily="34" charset="0"/>
              </a:rPr>
              <a:t>2</a:t>
            </a:r>
            <a:r>
              <a:rPr lang="en-AU" sz="1200" dirty="0">
                <a:solidFill>
                  <a:schemeClr val="bg1"/>
                </a:solidFill>
                <a:latin typeface="Arial Narrow" panose="020B0606020202030204" pitchFamily="34" charset="0"/>
              </a:rPr>
              <a:t>, °C) </a:t>
            </a:r>
            <a:r>
              <a:rPr lang="en-AU" sz="1200" b="1" dirty="0">
                <a:solidFill>
                  <a:schemeClr val="bg1"/>
                </a:solidFill>
                <a:latin typeface="Arial Narrow" panose="020B0606020202030204" pitchFamily="34" charset="0"/>
              </a:rPr>
              <a:t>in </a:t>
            </a:r>
            <a:r>
              <a:rPr lang="en-AU" sz="1200" b="1" u="sng" dirty="0">
                <a:solidFill>
                  <a:schemeClr val="bg1"/>
                </a:solidFill>
                <a:latin typeface="Arial Narrow" panose="020B0606020202030204" pitchFamily="34" charset="0"/>
              </a:rPr>
              <a:t>2100</a:t>
            </a:r>
            <a:r>
              <a:rPr lang="en-AU" sz="1200" b="1" dirty="0">
                <a:solidFill>
                  <a:schemeClr val="bg1"/>
                </a:solidFill>
                <a:latin typeface="Arial Narrow" panose="020B0606020202030204" pitchFamily="34" charset="0"/>
              </a:rPr>
              <a:t> for each of the RCPs.</a:t>
            </a:r>
            <a:br>
              <a:rPr lang="en-AU" sz="1200" b="1" dirty="0">
                <a:solidFill>
                  <a:schemeClr val="bg1"/>
                </a:solidFill>
                <a:latin typeface="Arial Narrow" panose="020B0606020202030204" pitchFamily="34" charset="0"/>
              </a:rPr>
            </a:br>
            <a:r>
              <a:rPr lang="en-AU" sz="1200" b="1" dirty="0">
                <a:solidFill>
                  <a:schemeClr val="bg1"/>
                </a:solidFill>
                <a:latin typeface="Arial Narrow" panose="020B0606020202030204" pitchFamily="34" charset="0"/>
              </a:rPr>
              <a:t>Then, evaluate the future of a named marine system for each of the RCPs. </a:t>
            </a:r>
            <a:r>
              <a:rPr lang="en-AU" sz="1050" i="1" dirty="0">
                <a:solidFill>
                  <a:schemeClr val="bg1"/>
                </a:solidFill>
                <a:latin typeface="Arial Narrow" panose="020B0606020202030204" pitchFamily="34" charset="0"/>
              </a:rPr>
              <a:t>Hint</a:t>
            </a:r>
            <a:r>
              <a:rPr lang="en-AU" sz="1050" dirty="0">
                <a:solidFill>
                  <a:schemeClr val="bg1"/>
                </a:solidFill>
                <a:latin typeface="Arial Narrow" panose="020B0606020202030204" pitchFamily="34" charset="0"/>
              </a:rPr>
              <a:t>: see pages 89 &amp; 27. </a:t>
            </a:r>
            <a:endParaRPr lang="en-AU" sz="1200" dirty="0">
              <a:solidFill>
                <a:schemeClr val="bg1"/>
              </a:solidFill>
              <a:latin typeface="Arial Narrow" panose="020B0606020202030204" pitchFamily="34" charset="0"/>
            </a:endParaRPr>
          </a:p>
        </p:txBody>
      </p:sp>
      <p:sp>
        <p:nvSpPr>
          <p:cNvPr id="21" name="TextBox 20">
            <a:extLst>
              <a:ext uri="{FF2B5EF4-FFF2-40B4-BE49-F238E27FC236}">
                <a16:creationId xmlns:a16="http://schemas.microsoft.com/office/drawing/2014/main" id="{3A22D52F-1618-4045-B840-2ABA2A7495D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Rectangle 4">
            <a:extLst>
              <a:ext uri="{FF2B5EF4-FFF2-40B4-BE49-F238E27FC236}">
                <a16:creationId xmlns:a16="http://schemas.microsoft.com/office/drawing/2014/main" id="{7F98F240-4BE6-4770-85D3-05424267B6A2}"/>
              </a:ext>
            </a:extLst>
          </p:cNvPr>
          <p:cNvSpPr/>
          <p:nvPr/>
        </p:nvSpPr>
        <p:spPr>
          <a:xfrm>
            <a:off x="497006" y="1965319"/>
            <a:ext cx="5856058" cy="161086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65C5B81C-551A-4903-BF36-622CFA10DF00}"/>
              </a:ext>
            </a:extLst>
          </p:cNvPr>
          <p:cNvSpPr txBox="1"/>
          <p:nvPr/>
        </p:nvSpPr>
        <p:spPr>
          <a:xfrm rot="16200000">
            <a:off x="17256" y="2596627"/>
            <a:ext cx="1336794" cy="369332"/>
          </a:xfrm>
          <a:prstGeom prst="rect">
            <a:avLst/>
          </a:prstGeom>
          <a:noFill/>
        </p:spPr>
        <p:txBody>
          <a:bodyPr wrap="square" rtlCol="0">
            <a:spAutoFit/>
          </a:bodyPr>
          <a:lstStyle/>
          <a:p>
            <a:pPr algn="ctr"/>
            <a:r>
              <a:rPr lang="en-AU" b="1" dirty="0">
                <a:latin typeface="Arial Narrow" panose="020B0606020202030204" pitchFamily="34" charset="0"/>
              </a:rPr>
              <a:t>RCP8.5</a:t>
            </a:r>
          </a:p>
        </p:txBody>
      </p:sp>
      <p:sp>
        <p:nvSpPr>
          <p:cNvPr id="30" name="Rectangle 29">
            <a:extLst>
              <a:ext uri="{FF2B5EF4-FFF2-40B4-BE49-F238E27FC236}">
                <a16:creationId xmlns:a16="http://schemas.microsoft.com/office/drawing/2014/main" id="{C0BFB1C2-E25D-49AA-BA31-41A5AFC9B9E4}"/>
              </a:ext>
            </a:extLst>
          </p:cNvPr>
          <p:cNvSpPr/>
          <p:nvPr/>
        </p:nvSpPr>
        <p:spPr>
          <a:xfrm>
            <a:off x="505516" y="3690778"/>
            <a:ext cx="5856058" cy="161086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163242B4-4119-4BD5-A771-73A919BB8895}"/>
              </a:ext>
            </a:extLst>
          </p:cNvPr>
          <p:cNvSpPr/>
          <p:nvPr/>
        </p:nvSpPr>
        <p:spPr>
          <a:xfrm>
            <a:off x="864294" y="3751789"/>
            <a:ext cx="5400781" cy="146716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84DF1CE2-3947-4250-BD1E-6EE7EAE339C0}"/>
              </a:ext>
            </a:extLst>
          </p:cNvPr>
          <p:cNvSpPr txBox="1"/>
          <p:nvPr/>
        </p:nvSpPr>
        <p:spPr>
          <a:xfrm rot="16200000">
            <a:off x="19787" y="4312340"/>
            <a:ext cx="1336794" cy="369332"/>
          </a:xfrm>
          <a:prstGeom prst="rect">
            <a:avLst/>
          </a:prstGeom>
          <a:noFill/>
        </p:spPr>
        <p:txBody>
          <a:bodyPr wrap="square" rtlCol="0">
            <a:spAutoFit/>
          </a:bodyPr>
          <a:lstStyle/>
          <a:p>
            <a:pPr algn="ctr"/>
            <a:r>
              <a:rPr lang="en-AU" b="1" dirty="0">
                <a:latin typeface="Arial Narrow" panose="020B0606020202030204" pitchFamily="34" charset="0"/>
              </a:rPr>
              <a:t>RCP6.0</a:t>
            </a:r>
          </a:p>
        </p:txBody>
      </p:sp>
      <p:sp>
        <p:nvSpPr>
          <p:cNvPr id="33" name="Rectangle 32">
            <a:extLst>
              <a:ext uri="{FF2B5EF4-FFF2-40B4-BE49-F238E27FC236}">
                <a16:creationId xmlns:a16="http://schemas.microsoft.com/office/drawing/2014/main" id="{EF8C3559-3B47-43CC-82F3-A75CE6F02482}"/>
              </a:ext>
            </a:extLst>
          </p:cNvPr>
          <p:cNvSpPr/>
          <p:nvPr/>
        </p:nvSpPr>
        <p:spPr>
          <a:xfrm>
            <a:off x="503912" y="5412968"/>
            <a:ext cx="5856058" cy="16215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067AD9D7-D752-4FC0-A005-88A91A1000ED}"/>
              </a:ext>
            </a:extLst>
          </p:cNvPr>
          <p:cNvSpPr/>
          <p:nvPr/>
        </p:nvSpPr>
        <p:spPr>
          <a:xfrm>
            <a:off x="862690" y="5473979"/>
            <a:ext cx="5400781" cy="14775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a:extLst>
              <a:ext uri="{FF2B5EF4-FFF2-40B4-BE49-F238E27FC236}">
                <a16:creationId xmlns:a16="http://schemas.microsoft.com/office/drawing/2014/main" id="{FE43D551-8A6D-4A9F-83E0-C59724A28C3B}"/>
              </a:ext>
            </a:extLst>
          </p:cNvPr>
          <p:cNvSpPr txBox="1"/>
          <p:nvPr/>
        </p:nvSpPr>
        <p:spPr>
          <a:xfrm rot="16200000">
            <a:off x="27416" y="6088453"/>
            <a:ext cx="1336794" cy="369332"/>
          </a:xfrm>
          <a:prstGeom prst="rect">
            <a:avLst/>
          </a:prstGeom>
          <a:noFill/>
        </p:spPr>
        <p:txBody>
          <a:bodyPr wrap="square" rtlCol="0">
            <a:spAutoFit/>
          </a:bodyPr>
          <a:lstStyle/>
          <a:p>
            <a:pPr algn="ctr"/>
            <a:r>
              <a:rPr lang="en-AU" b="1" dirty="0">
                <a:latin typeface="Arial Narrow" panose="020B0606020202030204" pitchFamily="34" charset="0"/>
              </a:rPr>
              <a:t>RCP4.5</a:t>
            </a:r>
          </a:p>
        </p:txBody>
      </p:sp>
      <p:sp>
        <p:nvSpPr>
          <p:cNvPr id="45" name="Rectangle 44">
            <a:extLst>
              <a:ext uri="{FF2B5EF4-FFF2-40B4-BE49-F238E27FC236}">
                <a16:creationId xmlns:a16="http://schemas.microsoft.com/office/drawing/2014/main" id="{C67BB056-3AD7-460B-80DA-00747B683265}"/>
              </a:ext>
            </a:extLst>
          </p:cNvPr>
          <p:cNvSpPr/>
          <p:nvPr/>
        </p:nvSpPr>
        <p:spPr>
          <a:xfrm>
            <a:off x="514985" y="7149854"/>
            <a:ext cx="5856058" cy="156046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23A2C29A-EC69-4AF5-A32D-CCEC547BBB52}"/>
              </a:ext>
            </a:extLst>
          </p:cNvPr>
          <p:cNvSpPr/>
          <p:nvPr/>
        </p:nvSpPr>
        <p:spPr>
          <a:xfrm>
            <a:off x="873763" y="7210864"/>
            <a:ext cx="5400781" cy="142963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extBox 46">
            <a:extLst>
              <a:ext uri="{FF2B5EF4-FFF2-40B4-BE49-F238E27FC236}">
                <a16:creationId xmlns:a16="http://schemas.microsoft.com/office/drawing/2014/main" id="{8DFD849C-62F2-4379-BE37-CDC2BCDCDDE7}"/>
              </a:ext>
            </a:extLst>
          </p:cNvPr>
          <p:cNvSpPr txBox="1"/>
          <p:nvPr/>
        </p:nvSpPr>
        <p:spPr>
          <a:xfrm rot="16200000">
            <a:off x="40138" y="7788332"/>
            <a:ext cx="1336794" cy="369332"/>
          </a:xfrm>
          <a:prstGeom prst="rect">
            <a:avLst/>
          </a:prstGeom>
          <a:noFill/>
        </p:spPr>
        <p:txBody>
          <a:bodyPr wrap="square" rtlCol="0">
            <a:spAutoFit/>
          </a:bodyPr>
          <a:lstStyle/>
          <a:p>
            <a:pPr algn="ctr"/>
            <a:r>
              <a:rPr lang="en-AU" b="1" dirty="0">
                <a:latin typeface="Arial Narrow" panose="020B0606020202030204" pitchFamily="34" charset="0"/>
              </a:rPr>
              <a:t>RCP2.6</a:t>
            </a:r>
          </a:p>
        </p:txBody>
      </p:sp>
      <p:sp>
        <p:nvSpPr>
          <p:cNvPr id="24" name="Oval 23">
            <a:extLst>
              <a:ext uri="{FF2B5EF4-FFF2-40B4-BE49-F238E27FC236}">
                <a16:creationId xmlns:a16="http://schemas.microsoft.com/office/drawing/2014/main" id="{DCEEFB41-1A6A-4B97-B6BB-FD4EC17B2F77}"/>
              </a:ext>
            </a:extLst>
          </p:cNvPr>
          <p:cNvSpPr/>
          <p:nvPr/>
        </p:nvSpPr>
        <p:spPr>
          <a:xfrm>
            <a:off x="2006800" y="635542"/>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9997AB02-7691-4E8F-8667-5928867EA3D3}"/>
              </a:ext>
            </a:extLst>
          </p:cNvPr>
          <p:cNvSpPr txBox="1"/>
          <p:nvPr/>
        </p:nvSpPr>
        <p:spPr>
          <a:xfrm>
            <a:off x="1923583" y="61773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T127</a:t>
            </a:r>
          </a:p>
        </p:txBody>
      </p:sp>
      <p:sp>
        <p:nvSpPr>
          <p:cNvPr id="27" name="Rectangle 26">
            <a:extLst>
              <a:ext uri="{FF2B5EF4-FFF2-40B4-BE49-F238E27FC236}">
                <a16:creationId xmlns:a16="http://schemas.microsoft.com/office/drawing/2014/main" id="{C3DF0FC5-9AB6-4A33-8DC7-7D5731BF9510}"/>
              </a:ext>
            </a:extLst>
          </p:cNvPr>
          <p:cNvSpPr/>
          <p:nvPr/>
        </p:nvSpPr>
        <p:spPr>
          <a:xfrm>
            <a:off x="873354" y="2050322"/>
            <a:ext cx="5400781" cy="1446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3799C4BE-8580-4F80-A900-5E5B952E8F98}"/>
              </a:ext>
            </a:extLst>
          </p:cNvPr>
          <p:cNvSpPr txBox="1"/>
          <p:nvPr/>
        </p:nvSpPr>
        <p:spPr>
          <a:xfrm>
            <a:off x="862690" y="2050322"/>
            <a:ext cx="5656913" cy="1446550"/>
          </a:xfrm>
          <a:prstGeom prst="rect">
            <a:avLst/>
          </a:prstGeom>
          <a:noFill/>
        </p:spPr>
        <p:txBody>
          <a:bodyPr wrap="square" rtlCol="0">
            <a:spAutoFit/>
          </a:bodyPr>
          <a:lstStyle/>
          <a:p>
            <a:r>
              <a:rPr lang="en-AU" sz="1200" u="sng" dirty="0">
                <a:solidFill>
                  <a:schemeClr val="tx1">
                    <a:lumMod val="50000"/>
                    <a:lumOff val="50000"/>
                  </a:schemeClr>
                </a:solidFill>
                <a:latin typeface="Comic Sans MS" panose="030F0702030302020204" pitchFamily="66" charset="0"/>
              </a:rPr>
              <a:t>Atmospheric Conditions</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Radiative Forcing </a:t>
            </a:r>
            <a:r>
              <a:rPr lang="en-AU" sz="1200" u="sng" dirty="0">
                <a:solidFill>
                  <a:schemeClr val="tx1">
                    <a:lumMod val="50000"/>
                    <a:lumOff val="50000"/>
                  </a:schemeClr>
                </a:solidFill>
                <a:latin typeface="Comic Sans MS" panose="030F0702030302020204" pitchFamily="66" charset="0"/>
              </a:rPr>
              <a:t>8.5</a:t>
            </a:r>
            <a:r>
              <a:rPr lang="en-AU" sz="1200" dirty="0">
                <a:solidFill>
                  <a:schemeClr val="tx1">
                    <a:lumMod val="50000"/>
                    <a:lumOff val="50000"/>
                  </a:schemeClr>
                </a:solidFill>
                <a:latin typeface="Comic Sans MS" panose="030F0702030302020204" pitchFamily="66" charset="0"/>
              </a:rPr>
              <a:t>W/m</a:t>
            </a:r>
            <a:r>
              <a:rPr lang="en-AU" sz="1200" baseline="30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 CO</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e </a:t>
            </a:r>
            <a:r>
              <a:rPr lang="en-AU" sz="1200" u="sng" dirty="0">
                <a:solidFill>
                  <a:schemeClr val="tx1">
                    <a:lumMod val="50000"/>
                    <a:lumOff val="50000"/>
                  </a:schemeClr>
                </a:solidFill>
                <a:latin typeface="Comic Sans MS" panose="030F0702030302020204" pitchFamily="66" charset="0"/>
              </a:rPr>
              <a:t>1370</a:t>
            </a:r>
            <a:r>
              <a:rPr lang="en-AU" sz="1200" dirty="0">
                <a:solidFill>
                  <a:schemeClr val="tx1">
                    <a:lumMod val="50000"/>
                    <a:lumOff val="50000"/>
                  </a:schemeClr>
                </a:solidFill>
                <a:latin typeface="Comic Sans MS" panose="030F0702030302020204" pitchFamily="66" charset="0"/>
              </a:rPr>
              <a:t>ppm. CO</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 </a:t>
            </a:r>
            <a:r>
              <a:rPr lang="en-AU" sz="1200" i="1" dirty="0">
                <a:solidFill>
                  <a:schemeClr val="tx1">
                    <a:lumMod val="50000"/>
                    <a:lumOff val="50000"/>
                  </a:schemeClr>
                </a:solidFill>
                <a:latin typeface="Comic Sans MS" panose="030F0702030302020204" pitchFamily="66" charset="0"/>
              </a:rPr>
              <a:t>936</a:t>
            </a:r>
            <a:r>
              <a:rPr lang="en-AU" sz="1200" dirty="0">
                <a:solidFill>
                  <a:schemeClr val="tx1">
                    <a:lumMod val="50000"/>
                    <a:lumOff val="50000"/>
                  </a:schemeClr>
                </a:solidFill>
                <a:latin typeface="Comic Sans MS" panose="030F0702030302020204" pitchFamily="66" charset="0"/>
              </a:rPr>
              <a:t>ppm (p.89).</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More unlikely than likely the temperature will stay below </a:t>
            </a:r>
            <a:r>
              <a:rPr lang="en-AU" sz="1200" u="sng" dirty="0">
                <a:solidFill>
                  <a:schemeClr val="tx1">
                    <a:lumMod val="50000"/>
                    <a:lumOff val="50000"/>
                  </a:schemeClr>
                </a:solidFill>
                <a:latin typeface="Comic Sans MS" panose="030F0702030302020204" pitchFamily="66" charset="0"/>
              </a:rPr>
              <a:t>4°C</a:t>
            </a:r>
            <a:r>
              <a:rPr lang="en-AU" sz="1200" dirty="0">
                <a:solidFill>
                  <a:schemeClr val="tx1">
                    <a:lumMod val="50000"/>
                    <a:lumOff val="50000"/>
                  </a:schemeClr>
                </a:solidFill>
                <a:latin typeface="Comic Sans MS" panose="030F0702030302020204" pitchFamily="66" charset="0"/>
              </a:rPr>
              <a:t> (p.89). </a:t>
            </a:r>
          </a:p>
          <a:p>
            <a:endParaRPr lang="en-AU" sz="400" dirty="0">
              <a:solidFill>
                <a:schemeClr val="tx1">
                  <a:lumMod val="50000"/>
                  <a:lumOff val="50000"/>
                </a:schemeClr>
              </a:solidFill>
              <a:latin typeface="Comic Sans MS" panose="030F0702030302020204" pitchFamily="66" charset="0"/>
            </a:endParaRPr>
          </a:p>
          <a:p>
            <a:r>
              <a:rPr lang="en-AU" sz="1200" u="sng" dirty="0">
                <a:solidFill>
                  <a:schemeClr val="tx1">
                    <a:lumMod val="50000"/>
                    <a:lumOff val="50000"/>
                  </a:schemeClr>
                </a:solidFill>
                <a:latin typeface="Comic Sans MS" panose="030F0702030302020204" pitchFamily="66" charset="0"/>
              </a:rPr>
              <a:t>Future of Coral Reefs</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Not dominated by coral (p.27). </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Annual bleaching (p.89). </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Global sea level rise will be ~</a:t>
            </a:r>
            <a:r>
              <a:rPr lang="en-AU" sz="1200" u="sng" dirty="0">
                <a:solidFill>
                  <a:schemeClr val="tx1">
                    <a:lumMod val="50000"/>
                    <a:lumOff val="50000"/>
                  </a:schemeClr>
                </a:solidFill>
                <a:latin typeface="Comic Sans MS" panose="030F0702030302020204" pitchFamily="66" charset="0"/>
              </a:rPr>
              <a:t>0.75</a:t>
            </a:r>
            <a:r>
              <a:rPr lang="en-AU" sz="1200" dirty="0">
                <a:solidFill>
                  <a:schemeClr val="tx1">
                    <a:lumMod val="50000"/>
                    <a:lumOff val="50000"/>
                  </a:schemeClr>
                </a:solidFill>
                <a:latin typeface="Comic Sans MS" panose="030F0702030302020204" pitchFamily="66" charset="0"/>
              </a:rPr>
              <a:t>m </a:t>
            </a:r>
            <a:r>
              <a:rPr lang="en-AU" sz="1100" dirty="0">
                <a:solidFill>
                  <a:schemeClr val="tx1">
                    <a:lumMod val="50000"/>
                    <a:lumOff val="50000"/>
                  </a:schemeClr>
                </a:solidFill>
                <a:latin typeface="Comic Sans MS" panose="030F0702030302020204" pitchFamily="66" charset="0"/>
              </a:rPr>
              <a:t>(IPCC WG1 AR5 Chapter 13. p.1181).</a:t>
            </a:r>
          </a:p>
        </p:txBody>
      </p:sp>
      <p:sp>
        <p:nvSpPr>
          <p:cNvPr id="28" name="TextBox 27">
            <a:extLst>
              <a:ext uri="{FF2B5EF4-FFF2-40B4-BE49-F238E27FC236}">
                <a16:creationId xmlns:a16="http://schemas.microsoft.com/office/drawing/2014/main" id="{A95663B3-0F3A-4245-BC4B-51F8038F60D8}"/>
              </a:ext>
            </a:extLst>
          </p:cNvPr>
          <p:cNvSpPr txBox="1"/>
          <p:nvPr/>
        </p:nvSpPr>
        <p:spPr>
          <a:xfrm>
            <a:off x="855707" y="3747871"/>
            <a:ext cx="5656913" cy="1446550"/>
          </a:xfrm>
          <a:prstGeom prst="rect">
            <a:avLst/>
          </a:prstGeom>
          <a:noFill/>
        </p:spPr>
        <p:txBody>
          <a:bodyPr wrap="square" rtlCol="0">
            <a:spAutoFit/>
          </a:bodyPr>
          <a:lstStyle/>
          <a:p>
            <a:r>
              <a:rPr lang="en-AU" sz="1200" u="sng" dirty="0">
                <a:solidFill>
                  <a:schemeClr val="tx1">
                    <a:lumMod val="50000"/>
                    <a:lumOff val="50000"/>
                  </a:schemeClr>
                </a:solidFill>
                <a:latin typeface="Comic Sans MS" panose="030F0702030302020204" pitchFamily="66" charset="0"/>
              </a:rPr>
              <a:t>Atmospheric Conditions</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Radiative Forcing </a:t>
            </a:r>
            <a:r>
              <a:rPr lang="en-AU" sz="1200" u="sng" dirty="0">
                <a:solidFill>
                  <a:schemeClr val="tx1">
                    <a:lumMod val="50000"/>
                    <a:lumOff val="50000"/>
                  </a:schemeClr>
                </a:solidFill>
                <a:latin typeface="Comic Sans MS" panose="030F0702030302020204" pitchFamily="66" charset="0"/>
              </a:rPr>
              <a:t>6.0</a:t>
            </a:r>
            <a:r>
              <a:rPr lang="en-AU" sz="1200" dirty="0">
                <a:solidFill>
                  <a:schemeClr val="tx1">
                    <a:lumMod val="50000"/>
                    <a:lumOff val="50000"/>
                  </a:schemeClr>
                </a:solidFill>
                <a:latin typeface="Comic Sans MS" panose="030F0702030302020204" pitchFamily="66" charset="0"/>
              </a:rPr>
              <a:t>W/m</a:t>
            </a:r>
            <a:r>
              <a:rPr lang="en-AU" sz="1200" baseline="30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 CO</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e </a:t>
            </a:r>
            <a:r>
              <a:rPr lang="en-AU" sz="1200" u="sng" dirty="0">
                <a:solidFill>
                  <a:schemeClr val="tx1">
                    <a:lumMod val="50000"/>
                    <a:lumOff val="50000"/>
                  </a:schemeClr>
                </a:solidFill>
                <a:latin typeface="Comic Sans MS" panose="030F0702030302020204" pitchFamily="66" charset="0"/>
              </a:rPr>
              <a:t>850</a:t>
            </a:r>
            <a:r>
              <a:rPr lang="en-AU" sz="1200" dirty="0">
                <a:solidFill>
                  <a:schemeClr val="tx1">
                    <a:lumMod val="50000"/>
                    <a:lumOff val="50000"/>
                  </a:schemeClr>
                </a:solidFill>
                <a:latin typeface="Comic Sans MS" panose="030F0702030302020204" pitchFamily="66" charset="0"/>
              </a:rPr>
              <a:t>ppm. CO</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 </a:t>
            </a:r>
            <a:r>
              <a:rPr lang="en-AU" sz="1200" u="sng" dirty="0">
                <a:solidFill>
                  <a:schemeClr val="tx1">
                    <a:lumMod val="50000"/>
                    <a:lumOff val="50000"/>
                  </a:schemeClr>
                </a:solidFill>
                <a:latin typeface="Comic Sans MS" panose="030F0702030302020204" pitchFamily="66" charset="0"/>
              </a:rPr>
              <a:t>670</a:t>
            </a:r>
            <a:r>
              <a:rPr lang="en-AU" sz="1200" dirty="0">
                <a:solidFill>
                  <a:schemeClr val="tx1">
                    <a:lumMod val="50000"/>
                    <a:lumOff val="50000"/>
                  </a:schemeClr>
                </a:solidFill>
                <a:latin typeface="Comic Sans MS" panose="030F0702030302020204" pitchFamily="66" charset="0"/>
              </a:rPr>
              <a:t>ppm (p.89).</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More unlikely than likely the temperature will stay below </a:t>
            </a:r>
            <a:r>
              <a:rPr lang="en-AU" sz="1200" u="sng" dirty="0">
                <a:solidFill>
                  <a:schemeClr val="tx1">
                    <a:lumMod val="50000"/>
                    <a:lumOff val="50000"/>
                  </a:schemeClr>
                </a:solidFill>
                <a:latin typeface="Comic Sans MS" panose="030F0702030302020204" pitchFamily="66" charset="0"/>
              </a:rPr>
              <a:t>3°C</a:t>
            </a:r>
            <a:r>
              <a:rPr lang="en-AU" sz="1200" dirty="0">
                <a:solidFill>
                  <a:schemeClr val="tx1">
                    <a:lumMod val="50000"/>
                    <a:lumOff val="50000"/>
                  </a:schemeClr>
                </a:solidFill>
                <a:latin typeface="Comic Sans MS" panose="030F0702030302020204" pitchFamily="66" charset="0"/>
              </a:rPr>
              <a:t> (p.89). </a:t>
            </a:r>
          </a:p>
          <a:p>
            <a:r>
              <a:rPr lang="en-AU" sz="400" dirty="0">
                <a:solidFill>
                  <a:schemeClr val="tx1">
                    <a:lumMod val="50000"/>
                    <a:lumOff val="50000"/>
                  </a:schemeClr>
                </a:solidFill>
                <a:latin typeface="Comic Sans MS" panose="030F0702030302020204" pitchFamily="66" charset="0"/>
              </a:rPr>
              <a:t> </a:t>
            </a:r>
          </a:p>
          <a:p>
            <a:r>
              <a:rPr lang="en-AU" sz="1200" u="sng" dirty="0">
                <a:solidFill>
                  <a:schemeClr val="tx1">
                    <a:lumMod val="50000"/>
                    <a:lumOff val="50000"/>
                  </a:schemeClr>
                </a:solidFill>
                <a:latin typeface="Comic Sans MS" panose="030F0702030302020204" pitchFamily="66" charset="0"/>
              </a:rPr>
              <a:t>Future of Coral Reefs</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Not dominated by coral (p.27). </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Annual bleaching (p.89). </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Global sea level rise will be ~</a:t>
            </a:r>
            <a:r>
              <a:rPr lang="en-AU" sz="1200" u="sng" dirty="0">
                <a:solidFill>
                  <a:schemeClr val="tx1">
                    <a:lumMod val="50000"/>
                    <a:lumOff val="50000"/>
                  </a:schemeClr>
                </a:solidFill>
                <a:latin typeface="Comic Sans MS" panose="030F0702030302020204" pitchFamily="66" charset="0"/>
              </a:rPr>
              <a:t>0.55</a:t>
            </a:r>
            <a:r>
              <a:rPr lang="en-AU" sz="1200" dirty="0">
                <a:solidFill>
                  <a:schemeClr val="tx1">
                    <a:lumMod val="50000"/>
                    <a:lumOff val="50000"/>
                  </a:schemeClr>
                </a:solidFill>
                <a:latin typeface="Comic Sans MS" panose="030F0702030302020204" pitchFamily="66" charset="0"/>
              </a:rPr>
              <a:t>m </a:t>
            </a:r>
            <a:r>
              <a:rPr lang="en-AU" sz="1100" dirty="0">
                <a:solidFill>
                  <a:schemeClr val="tx1">
                    <a:lumMod val="50000"/>
                    <a:lumOff val="50000"/>
                  </a:schemeClr>
                </a:solidFill>
                <a:latin typeface="Comic Sans MS" panose="030F0702030302020204" pitchFamily="66" charset="0"/>
              </a:rPr>
              <a:t>(IPCC WG1 AR5 Chapter 13, p.1181).</a:t>
            </a:r>
            <a:endParaRPr lang="en-AU" sz="1200" dirty="0">
              <a:solidFill>
                <a:schemeClr val="tx1">
                  <a:lumMod val="50000"/>
                  <a:lumOff val="50000"/>
                </a:schemeClr>
              </a:solidFill>
              <a:latin typeface="Comic Sans MS" panose="030F0702030302020204" pitchFamily="66" charset="0"/>
            </a:endParaRPr>
          </a:p>
        </p:txBody>
      </p:sp>
      <p:sp>
        <p:nvSpPr>
          <p:cNvPr id="29" name="TextBox 28">
            <a:extLst>
              <a:ext uri="{FF2B5EF4-FFF2-40B4-BE49-F238E27FC236}">
                <a16:creationId xmlns:a16="http://schemas.microsoft.com/office/drawing/2014/main" id="{3EF0031A-261F-42C7-AA18-F661EAF5AA18}"/>
              </a:ext>
            </a:extLst>
          </p:cNvPr>
          <p:cNvSpPr txBox="1"/>
          <p:nvPr/>
        </p:nvSpPr>
        <p:spPr>
          <a:xfrm>
            <a:off x="855707" y="5468468"/>
            <a:ext cx="5656913" cy="1446550"/>
          </a:xfrm>
          <a:prstGeom prst="rect">
            <a:avLst/>
          </a:prstGeom>
          <a:noFill/>
        </p:spPr>
        <p:txBody>
          <a:bodyPr wrap="square" rtlCol="0">
            <a:spAutoFit/>
          </a:bodyPr>
          <a:lstStyle/>
          <a:p>
            <a:r>
              <a:rPr lang="en-AU" sz="1200" u="sng" dirty="0">
                <a:solidFill>
                  <a:schemeClr val="tx1">
                    <a:lumMod val="50000"/>
                    <a:lumOff val="50000"/>
                  </a:schemeClr>
                </a:solidFill>
                <a:latin typeface="Comic Sans MS" panose="030F0702030302020204" pitchFamily="66" charset="0"/>
              </a:rPr>
              <a:t>Atmospheric Conditions</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Radiative Forcing </a:t>
            </a:r>
            <a:r>
              <a:rPr lang="en-AU" sz="1200" u="sng" dirty="0">
                <a:solidFill>
                  <a:schemeClr val="tx1">
                    <a:lumMod val="50000"/>
                    <a:lumOff val="50000"/>
                  </a:schemeClr>
                </a:solidFill>
                <a:latin typeface="Comic Sans MS" panose="030F0702030302020204" pitchFamily="66" charset="0"/>
              </a:rPr>
              <a:t>4.5</a:t>
            </a:r>
            <a:r>
              <a:rPr lang="en-AU" sz="1200" dirty="0">
                <a:solidFill>
                  <a:schemeClr val="tx1">
                    <a:lumMod val="50000"/>
                    <a:lumOff val="50000"/>
                  </a:schemeClr>
                </a:solidFill>
                <a:latin typeface="Comic Sans MS" panose="030F0702030302020204" pitchFamily="66" charset="0"/>
              </a:rPr>
              <a:t>W/m</a:t>
            </a:r>
            <a:r>
              <a:rPr lang="en-AU" sz="1200" baseline="30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 CO</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e </a:t>
            </a:r>
            <a:r>
              <a:rPr lang="en-AU" sz="1200" u="sng" dirty="0">
                <a:solidFill>
                  <a:schemeClr val="tx1">
                    <a:lumMod val="50000"/>
                    <a:lumOff val="50000"/>
                  </a:schemeClr>
                </a:solidFill>
                <a:latin typeface="Comic Sans MS" panose="030F0702030302020204" pitchFamily="66" charset="0"/>
              </a:rPr>
              <a:t>650</a:t>
            </a:r>
            <a:r>
              <a:rPr lang="en-AU" sz="1200" dirty="0">
                <a:solidFill>
                  <a:schemeClr val="tx1">
                    <a:lumMod val="50000"/>
                    <a:lumOff val="50000"/>
                  </a:schemeClr>
                </a:solidFill>
                <a:latin typeface="Comic Sans MS" panose="030F0702030302020204" pitchFamily="66" charset="0"/>
              </a:rPr>
              <a:t>ppm. CO</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 </a:t>
            </a:r>
            <a:r>
              <a:rPr lang="en-AU" sz="1200" u="sng" dirty="0">
                <a:solidFill>
                  <a:schemeClr val="tx1">
                    <a:lumMod val="50000"/>
                    <a:lumOff val="50000"/>
                  </a:schemeClr>
                </a:solidFill>
                <a:latin typeface="Comic Sans MS" panose="030F0702030302020204" pitchFamily="66" charset="0"/>
              </a:rPr>
              <a:t>538</a:t>
            </a:r>
            <a:r>
              <a:rPr lang="en-AU" sz="1200" dirty="0">
                <a:solidFill>
                  <a:schemeClr val="tx1">
                    <a:lumMod val="50000"/>
                    <a:lumOff val="50000"/>
                  </a:schemeClr>
                </a:solidFill>
                <a:latin typeface="Comic Sans MS" panose="030F0702030302020204" pitchFamily="66" charset="0"/>
              </a:rPr>
              <a:t>ppm (p.89).</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More unlikely than likely the temperature will stay below </a:t>
            </a:r>
            <a:r>
              <a:rPr lang="en-AU" sz="1200" u="sng" dirty="0">
                <a:solidFill>
                  <a:schemeClr val="tx1">
                    <a:lumMod val="50000"/>
                    <a:lumOff val="50000"/>
                  </a:schemeClr>
                </a:solidFill>
                <a:latin typeface="Comic Sans MS" panose="030F0702030302020204" pitchFamily="66" charset="0"/>
              </a:rPr>
              <a:t>2°C</a:t>
            </a:r>
            <a:r>
              <a:rPr lang="en-AU" sz="1200" dirty="0">
                <a:solidFill>
                  <a:schemeClr val="tx1">
                    <a:lumMod val="50000"/>
                    <a:lumOff val="50000"/>
                  </a:schemeClr>
                </a:solidFill>
                <a:latin typeface="Comic Sans MS" panose="030F0702030302020204" pitchFamily="66" charset="0"/>
              </a:rPr>
              <a:t> (p.89). </a:t>
            </a:r>
          </a:p>
          <a:p>
            <a:r>
              <a:rPr lang="en-AU" sz="400" dirty="0">
                <a:solidFill>
                  <a:schemeClr val="tx1">
                    <a:lumMod val="50000"/>
                    <a:lumOff val="50000"/>
                  </a:schemeClr>
                </a:solidFill>
                <a:latin typeface="Comic Sans MS" panose="030F0702030302020204" pitchFamily="66" charset="0"/>
              </a:rPr>
              <a:t> </a:t>
            </a:r>
          </a:p>
          <a:p>
            <a:r>
              <a:rPr lang="en-AU" sz="1200" u="sng" dirty="0">
                <a:solidFill>
                  <a:schemeClr val="tx1">
                    <a:lumMod val="50000"/>
                    <a:lumOff val="50000"/>
                  </a:schemeClr>
                </a:solidFill>
                <a:latin typeface="Comic Sans MS" panose="030F0702030302020204" pitchFamily="66" charset="0"/>
              </a:rPr>
              <a:t>Future of Coral Reefs</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Not dominated by coral (p.27). </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Annual bleaching (p.89). </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Global sea level rise will be ~</a:t>
            </a:r>
            <a:r>
              <a:rPr lang="en-AU" sz="1200" u="sng" dirty="0">
                <a:solidFill>
                  <a:schemeClr val="tx1">
                    <a:lumMod val="50000"/>
                    <a:lumOff val="50000"/>
                  </a:schemeClr>
                </a:solidFill>
                <a:latin typeface="Comic Sans MS" panose="030F0702030302020204" pitchFamily="66" charset="0"/>
              </a:rPr>
              <a:t>0.525</a:t>
            </a:r>
            <a:r>
              <a:rPr lang="en-AU" sz="1200" dirty="0">
                <a:solidFill>
                  <a:schemeClr val="tx1">
                    <a:lumMod val="50000"/>
                    <a:lumOff val="50000"/>
                  </a:schemeClr>
                </a:solidFill>
                <a:latin typeface="Comic Sans MS" panose="030F0702030302020204" pitchFamily="66" charset="0"/>
              </a:rPr>
              <a:t>m </a:t>
            </a:r>
            <a:r>
              <a:rPr lang="en-AU" sz="1100" dirty="0">
                <a:solidFill>
                  <a:schemeClr val="tx1">
                    <a:lumMod val="50000"/>
                    <a:lumOff val="50000"/>
                  </a:schemeClr>
                </a:solidFill>
                <a:latin typeface="Comic Sans MS" panose="030F0702030302020204" pitchFamily="66" charset="0"/>
              </a:rPr>
              <a:t>(IPCC WG1 AR5 Chapter 13, p.1181).</a:t>
            </a:r>
            <a:endParaRPr lang="en-AU" sz="1200" dirty="0">
              <a:solidFill>
                <a:schemeClr val="tx1">
                  <a:lumMod val="50000"/>
                  <a:lumOff val="50000"/>
                </a:schemeClr>
              </a:solidFill>
              <a:latin typeface="Comic Sans MS" panose="030F0702030302020204" pitchFamily="66" charset="0"/>
            </a:endParaRPr>
          </a:p>
        </p:txBody>
      </p:sp>
      <p:sp>
        <p:nvSpPr>
          <p:cNvPr id="34" name="TextBox 33">
            <a:extLst>
              <a:ext uri="{FF2B5EF4-FFF2-40B4-BE49-F238E27FC236}">
                <a16:creationId xmlns:a16="http://schemas.microsoft.com/office/drawing/2014/main" id="{4A90D0F4-F3D9-48CE-9093-94B9C1D8DE6D}"/>
              </a:ext>
            </a:extLst>
          </p:cNvPr>
          <p:cNvSpPr txBox="1"/>
          <p:nvPr/>
        </p:nvSpPr>
        <p:spPr>
          <a:xfrm>
            <a:off x="868428" y="7174387"/>
            <a:ext cx="5656913" cy="1261884"/>
          </a:xfrm>
          <a:prstGeom prst="rect">
            <a:avLst/>
          </a:prstGeom>
          <a:noFill/>
        </p:spPr>
        <p:txBody>
          <a:bodyPr wrap="square" rtlCol="0">
            <a:spAutoFit/>
          </a:bodyPr>
          <a:lstStyle/>
          <a:p>
            <a:r>
              <a:rPr lang="en-AU" sz="1200" u="sng" dirty="0">
                <a:solidFill>
                  <a:schemeClr val="tx1">
                    <a:lumMod val="50000"/>
                    <a:lumOff val="50000"/>
                  </a:schemeClr>
                </a:solidFill>
                <a:latin typeface="Comic Sans MS" panose="030F0702030302020204" pitchFamily="66" charset="0"/>
              </a:rPr>
              <a:t>Atmospheric Conditions</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Radiative Forcing </a:t>
            </a:r>
            <a:r>
              <a:rPr lang="en-AU" sz="1200" u="sng" dirty="0">
                <a:solidFill>
                  <a:schemeClr val="tx1">
                    <a:lumMod val="50000"/>
                    <a:lumOff val="50000"/>
                  </a:schemeClr>
                </a:solidFill>
                <a:latin typeface="Comic Sans MS" panose="030F0702030302020204" pitchFamily="66" charset="0"/>
              </a:rPr>
              <a:t>2.6</a:t>
            </a:r>
            <a:r>
              <a:rPr lang="en-AU" sz="1200" dirty="0">
                <a:solidFill>
                  <a:schemeClr val="tx1">
                    <a:lumMod val="50000"/>
                    <a:lumOff val="50000"/>
                  </a:schemeClr>
                </a:solidFill>
                <a:latin typeface="Comic Sans MS" panose="030F0702030302020204" pitchFamily="66" charset="0"/>
              </a:rPr>
              <a:t>W/m</a:t>
            </a:r>
            <a:r>
              <a:rPr lang="en-AU" sz="1200" baseline="30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 CO</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e </a:t>
            </a:r>
            <a:r>
              <a:rPr lang="en-AU" sz="1200" u="sng" dirty="0">
                <a:solidFill>
                  <a:schemeClr val="tx1">
                    <a:lumMod val="50000"/>
                    <a:lumOff val="50000"/>
                  </a:schemeClr>
                </a:solidFill>
                <a:latin typeface="Comic Sans MS" panose="030F0702030302020204" pitchFamily="66" charset="0"/>
              </a:rPr>
              <a:t>&lt;490</a:t>
            </a:r>
            <a:r>
              <a:rPr lang="en-AU" sz="1200" dirty="0">
                <a:solidFill>
                  <a:schemeClr val="tx1">
                    <a:lumMod val="50000"/>
                    <a:lumOff val="50000"/>
                  </a:schemeClr>
                </a:solidFill>
                <a:latin typeface="Comic Sans MS" panose="030F0702030302020204" pitchFamily="66" charset="0"/>
              </a:rPr>
              <a:t>ppm. CO</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 </a:t>
            </a:r>
            <a:r>
              <a:rPr lang="en-AU" sz="1200" u="sng" dirty="0">
                <a:solidFill>
                  <a:schemeClr val="tx1">
                    <a:lumMod val="50000"/>
                    <a:lumOff val="50000"/>
                  </a:schemeClr>
                </a:solidFill>
                <a:latin typeface="Comic Sans MS" panose="030F0702030302020204" pitchFamily="66" charset="0"/>
              </a:rPr>
              <a:t>421</a:t>
            </a:r>
            <a:r>
              <a:rPr lang="en-AU" sz="1200" dirty="0">
                <a:solidFill>
                  <a:schemeClr val="tx1">
                    <a:lumMod val="50000"/>
                    <a:lumOff val="50000"/>
                  </a:schemeClr>
                </a:solidFill>
                <a:latin typeface="Comic Sans MS" panose="030F0702030302020204" pitchFamily="66" charset="0"/>
              </a:rPr>
              <a:t>ppm (p.89).</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More unlikely than likely the temperature will stay below </a:t>
            </a:r>
            <a:r>
              <a:rPr lang="en-AU" sz="1200" u="sng" dirty="0">
                <a:solidFill>
                  <a:schemeClr val="tx1">
                    <a:lumMod val="50000"/>
                    <a:lumOff val="50000"/>
                  </a:schemeClr>
                </a:solidFill>
                <a:latin typeface="Comic Sans MS" panose="030F0702030302020204" pitchFamily="66" charset="0"/>
              </a:rPr>
              <a:t>1.5°C </a:t>
            </a:r>
            <a:r>
              <a:rPr lang="en-AU" sz="1200" dirty="0">
                <a:solidFill>
                  <a:schemeClr val="tx1">
                    <a:lumMod val="50000"/>
                    <a:lumOff val="50000"/>
                  </a:schemeClr>
                </a:solidFill>
                <a:latin typeface="Comic Sans MS" panose="030F0702030302020204" pitchFamily="66" charset="0"/>
              </a:rPr>
              <a:t>(p.89). </a:t>
            </a:r>
          </a:p>
          <a:p>
            <a:r>
              <a:rPr lang="en-AU" sz="400" dirty="0">
                <a:solidFill>
                  <a:schemeClr val="tx1">
                    <a:lumMod val="50000"/>
                    <a:lumOff val="50000"/>
                  </a:schemeClr>
                </a:solidFill>
                <a:latin typeface="Comic Sans MS" panose="030F0702030302020204" pitchFamily="66" charset="0"/>
              </a:rPr>
              <a:t> </a:t>
            </a:r>
          </a:p>
          <a:p>
            <a:r>
              <a:rPr lang="en-AU" sz="1200" u="sng" dirty="0">
                <a:solidFill>
                  <a:schemeClr val="tx1">
                    <a:lumMod val="50000"/>
                    <a:lumOff val="50000"/>
                  </a:schemeClr>
                </a:solidFill>
                <a:latin typeface="Comic Sans MS" panose="030F0702030302020204" pitchFamily="66" charset="0"/>
              </a:rPr>
              <a:t>Future of Coral Reefs</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10-30% of reefs might be saved (p.89).</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Global sea level rise will be ~</a:t>
            </a:r>
            <a:r>
              <a:rPr lang="en-AU" sz="1200" u="sng" dirty="0">
                <a:solidFill>
                  <a:schemeClr val="tx1">
                    <a:lumMod val="50000"/>
                    <a:lumOff val="50000"/>
                  </a:schemeClr>
                </a:solidFill>
                <a:latin typeface="Comic Sans MS" panose="030F0702030302020204" pitchFamily="66" charset="0"/>
              </a:rPr>
              <a:t>0.45</a:t>
            </a:r>
            <a:r>
              <a:rPr lang="en-AU" sz="1200" dirty="0">
                <a:solidFill>
                  <a:schemeClr val="tx1">
                    <a:lumMod val="50000"/>
                    <a:lumOff val="50000"/>
                  </a:schemeClr>
                </a:solidFill>
                <a:latin typeface="Comic Sans MS" panose="030F0702030302020204" pitchFamily="66" charset="0"/>
              </a:rPr>
              <a:t>m </a:t>
            </a:r>
            <a:r>
              <a:rPr lang="en-AU" sz="1100" dirty="0">
                <a:solidFill>
                  <a:schemeClr val="tx1">
                    <a:lumMod val="50000"/>
                    <a:lumOff val="50000"/>
                  </a:schemeClr>
                </a:solidFill>
                <a:latin typeface="Comic Sans MS" panose="030F0702030302020204" pitchFamily="66" charset="0"/>
              </a:rPr>
              <a:t>(IPCC WG1 AR5 Chapter 13, p.1181).</a:t>
            </a:r>
            <a:endParaRPr lang="en-AU" sz="1200" dirty="0">
              <a:solidFill>
                <a:schemeClr val="tx1">
                  <a:lumMod val="50000"/>
                  <a:lumOff val="50000"/>
                </a:schemeClr>
              </a:solidFill>
              <a:latin typeface="Comic Sans MS" panose="030F0702030302020204" pitchFamily="66" charset="0"/>
            </a:endParaRPr>
          </a:p>
        </p:txBody>
      </p:sp>
      <p:sp>
        <p:nvSpPr>
          <p:cNvPr id="35" name="Rectangle 34">
            <a:extLst>
              <a:ext uri="{FF2B5EF4-FFF2-40B4-BE49-F238E27FC236}">
                <a16:creationId xmlns:a16="http://schemas.microsoft.com/office/drawing/2014/main" id="{BCE2D4B0-823B-4D73-A1FC-0903F64E2867}"/>
              </a:ext>
            </a:extLst>
          </p:cNvPr>
          <p:cNvSpPr/>
          <p:nvPr/>
        </p:nvSpPr>
        <p:spPr>
          <a:xfrm>
            <a:off x="496486" y="1549794"/>
            <a:ext cx="5863484" cy="34734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2FACAB81-B4AF-4D58-91D2-66E3304AF097}"/>
              </a:ext>
            </a:extLst>
          </p:cNvPr>
          <p:cNvSpPr txBox="1"/>
          <p:nvPr/>
        </p:nvSpPr>
        <p:spPr>
          <a:xfrm>
            <a:off x="504230" y="1551472"/>
            <a:ext cx="3656830" cy="276999"/>
          </a:xfrm>
          <a:prstGeom prst="rect">
            <a:avLst/>
          </a:prstGeom>
          <a:noFill/>
        </p:spPr>
        <p:txBody>
          <a:bodyPr wrap="square" rtlCol="0">
            <a:spAutoFit/>
          </a:bodyPr>
          <a:lstStyle/>
          <a:p>
            <a:r>
              <a:rPr lang="en-AU" sz="1200" b="1" dirty="0">
                <a:latin typeface="Arial Narrow" panose="020B0606020202030204" pitchFamily="34" charset="0"/>
              </a:rPr>
              <a:t>Name of Marine System:</a:t>
            </a:r>
          </a:p>
        </p:txBody>
      </p:sp>
      <p:sp>
        <p:nvSpPr>
          <p:cNvPr id="36" name="Rectangle 35">
            <a:extLst>
              <a:ext uri="{FF2B5EF4-FFF2-40B4-BE49-F238E27FC236}">
                <a16:creationId xmlns:a16="http://schemas.microsoft.com/office/drawing/2014/main" id="{1286BB3C-B106-427C-87FF-0884C454F327}"/>
              </a:ext>
            </a:extLst>
          </p:cNvPr>
          <p:cNvSpPr/>
          <p:nvPr/>
        </p:nvSpPr>
        <p:spPr>
          <a:xfrm>
            <a:off x="2117651" y="1578506"/>
            <a:ext cx="4156484" cy="27461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07442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57618" y="146139"/>
            <a:ext cx="4183539" cy="1107996"/>
          </a:xfrm>
          <a:prstGeom prst="rect">
            <a:avLst/>
          </a:prstGeom>
          <a:noFill/>
        </p:spPr>
        <p:txBody>
          <a:bodyPr wrap="square" rtlCol="0">
            <a:spAutoFit/>
          </a:bodyPr>
          <a:lstStyle/>
          <a:p>
            <a:r>
              <a:rPr lang="en-US" b="1" dirty="0">
                <a:latin typeface="Arial Narrow" pitchFamily="34" charset="0"/>
              </a:rPr>
              <a:t>Trends through Time – </a:t>
            </a:r>
            <a:r>
              <a:rPr lang="en-US" sz="1200" dirty="0">
                <a:latin typeface="Arial Narrow" panose="020B0606020202030204" pitchFamily="34" charset="0"/>
              </a:rPr>
              <a:t>Compare historical geological data </a:t>
            </a:r>
            <a:br>
              <a:rPr lang="en-US" sz="1200" dirty="0">
                <a:latin typeface="Arial Narrow" panose="020B0606020202030204" pitchFamily="34" charset="0"/>
              </a:rPr>
            </a:br>
            <a:r>
              <a:rPr lang="en-US" sz="1200" dirty="0">
                <a:latin typeface="Arial Narrow" panose="020B0606020202030204" pitchFamily="34" charset="0"/>
              </a:rPr>
              <a:t>(e.g. of coral cores) with changes in land use practices and global carbon dioxide and temperature levels</a:t>
            </a:r>
          </a:p>
          <a:p>
            <a:endParaRPr lang="en-AU" sz="1200" dirty="0">
              <a:latin typeface="Arial Narrow" panose="020B0606020202030204" pitchFamily="34" charset="0"/>
            </a:endParaRPr>
          </a:p>
          <a:p>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119</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2" y="8805118"/>
            <a:ext cx="373457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Subject Matter: Future Scenarios</a:t>
            </a:r>
            <a:endParaRPr lang="en-AU" sz="1100" b="1" dirty="0">
              <a:latin typeface="Arial Narrow" pitchFamily="34" charset="0"/>
            </a:endParaRPr>
          </a:p>
        </p:txBody>
      </p:sp>
      <p:sp>
        <p:nvSpPr>
          <p:cNvPr id="14" name="Rectangle 13"/>
          <p:cNvSpPr/>
          <p:nvPr/>
        </p:nvSpPr>
        <p:spPr>
          <a:xfrm>
            <a:off x="445740" y="8084580"/>
            <a:ext cx="6066090" cy="738664"/>
          </a:xfrm>
          <a:prstGeom prst="rect">
            <a:avLst/>
          </a:prstGeom>
        </p:spPr>
        <p:txBody>
          <a:bodyPr wrap="square">
            <a:spAutoFit/>
          </a:bodyPr>
          <a:lstStyle/>
          <a:p>
            <a:br>
              <a:rPr lang="en-AU" sz="600" dirty="0">
                <a:latin typeface="Arial Narrow" panose="020B0606020202030204" pitchFamily="34" charset="0"/>
              </a:rPr>
            </a:br>
            <a:r>
              <a:rPr lang="en-AU" sz="600" baseline="30000" dirty="0">
                <a:latin typeface="Arial Narrow" panose="020B0606020202030204" pitchFamily="34" charset="0"/>
              </a:rPr>
              <a:t>[1] </a:t>
            </a:r>
            <a:r>
              <a:rPr lang="en-AU" sz="600" dirty="0">
                <a:latin typeface="Arial Narrow" panose="020B0606020202030204" pitchFamily="34" charset="0"/>
              </a:rPr>
              <a:t>Adapted with permission from: De Carlo, T.M., Harrison, H.B., </a:t>
            </a:r>
            <a:r>
              <a:rPr lang="en-AU" sz="600" dirty="0" err="1">
                <a:latin typeface="Arial Narrow" panose="020B0606020202030204" pitchFamily="34" charset="0"/>
              </a:rPr>
              <a:t>Gajdzik</a:t>
            </a:r>
            <a:r>
              <a:rPr lang="en-AU" sz="600" dirty="0">
                <a:latin typeface="Arial Narrow" panose="020B0606020202030204" pitchFamily="34" charset="0"/>
              </a:rPr>
              <a:t>, L., </a:t>
            </a:r>
            <a:r>
              <a:rPr lang="en-AU" sz="600" dirty="0" err="1">
                <a:latin typeface="Arial Narrow" panose="020B0606020202030204" pitchFamily="34" charset="0"/>
              </a:rPr>
              <a:t>Alaguarda</a:t>
            </a:r>
            <a:r>
              <a:rPr lang="en-AU" sz="600" dirty="0">
                <a:latin typeface="Arial Narrow" panose="020B0606020202030204" pitchFamily="34" charset="0"/>
              </a:rPr>
              <a:t>, D., Rodolfo-</a:t>
            </a:r>
            <a:r>
              <a:rPr lang="en-AU" sz="600" dirty="0" err="1">
                <a:latin typeface="Arial Narrow" panose="020B0606020202030204" pitchFamily="34" charset="0"/>
              </a:rPr>
              <a:t>Metalpa</a:t>
            </a:r>
            <a:r>
              <a:rPr lang="en-AU" sz="600" dirty="0">
                <a:latin typeface="Arial Narrow" panose="020B0606020202030204" pitchFamily="34" charset="0"/>
              </a:rPr>
              <a:t>, R., </a:t>
            </a:r>
            <a:r>
              <a:rPr lang="en-AU" sz="600" dirty="0" err="1">
                <a:latin typeface="Arial Narrow" panose="020B0606020202030204" pitchFamily="34" charset="0"/>
              </a:rPr>
              <a:t>D’Olivo</a:t>
            </a:r>
            <a:r>
              <a:rPr lang="en-AU" sz="600" dirty="0">
                <a:latin typeface="Arial Narrow" panose="020B0606020202030204" pitchFamily="34" charset="0"/>
              </a:rPr>
              <a:t>, J., Liu, G., </a:t>
            </a:r>
            <a:r>
              <a:rPr lang="en-AU" sz="600" dirty="0" err="1">
                <a:latin typeface="Arial Narrow" panose="020B0606020202030204" pitchFamily="34" charset="0"/>
              </a:rPr>
              <a:t>Patalwala</a:t>
            </a:r>
            <a:r>
              <a:rPr lang="en-AU" sz="600" dirty="0">
                <a:latin typeface="Arial Narrow" panose="020B0606020202030204" pitchFamily="34" charset="0"/>
              </a:rPr>
              <a:t>, D. and McCulloch, M.T. (2019). Acclimatization of massive reef-building corals to consecutive heatwaves. </a:t>
            </a:r>
            <a:r>
              <a:rPr lang="en-AU" sz="600" i="1" dirty="0">
                <a:latin typeface="Arial Narrow" panose="020B0606020202030204" pitchFamily="34" charset="0"/>
              </a:rPr>
              <a:t>Proc. R. Soc. B. 286. DOI: 10.1098/rspb.2019.0235</a:t>
            </a:r>
          </a:p>
          <a:p>
            <a:r>
              <a:rPr lang="en-AU" sz="600" baseline="30000" dirty="0">
                <a:latin typeface="Arial Narrow" panose="020B0606020202030204" pitchFamily="34" charset="0"/>
              </a:rPr>
              <a:t>[2] </a:t>
            </a:r>
            <a:r>
              <a:rPr lang="en-AU" sz="600" dirty="0">
                <a:latin typeface="Arial Narrow" panose="020B0606020202030204" pitchFamily="34" charset="0"/>
              </a:rPr>
              <a:t>Adapted with permission from: </a:t>
            </a:r>
            <a:r>
              <a:rPr lang="en-AU" sz="600" dirty="0" err="1">
                <a:latin typeface="Arial Narrow" panose="020B0606020202030204" pitchFamily="34" charset="0"/>
              </a:rPr>
              <a:t>Skirving</a:t>
            </a:r>
            <a:r>
              <a:rPr lang="en-AU" sz="600" dirty="0">
                <a:latin typeface="Arial Narrow" panose="020B0606020202030204" pitchFamily="34" charset="0"/>
              </a:rPr>
              <a:t>, W.J., Heron, S.F., Marsh, B.L., Liu, G., De La </a:t>
            </a:r>
            <a:r>
              <a:rPr lang="en-AU" sz="600" dirty="0" err="1">
                <a:latin typeface="Arial Narrow" panose="020B0606020202030204" pitchFamily="34" charset="0"/>
              </a:rPr>
              <a:t>Cour</a:t>
            </a:r>
            <a:r>
              <a:rPr lang="en-AU" sz="600" dirty="0">
                <a:latin typeface="Arial Narrow" panose="020B0606020202030204" pitchFamily="34" charset="0"/>
              </a:rPr>
              <a:t>, J.L., Geiger, E.F. and Eakin, C.M.</a:t>
            </a:r>
            <a:r>
              <a:rPr lang="en-AU" sz="600" i="1" dirty="0">
                <a:latin typeface="Arial Narrow" panose="020B0606020202030204" pitchFamily="34" charset="0"/>
              </a:rPr>
              <a:t> </a:t>
            </a:r>
            <a:r>
              <a:rPr lang="en-AU" sz="600" dirty="0">
                <a:latin typeface="Arial Narrow" panose="020B0606020202030204" pitchFamily="34" charset="0"/>
              </a:rPr>
              <a:t>(2019). The relentless march of mass coral bleaching: a global perspective of changing heat stress. </a:t>
            </a:r>
            <a:r>
              <a:rPr lang="en-AU" sz="600" i="1" dirty="0">
                <a:latin typeface="Arial Narrow" panose="020B0606020202030204" pitchFamily="34" charset="0"/>
              </a:rPr>
              <a:t>Coral Reefs. Report. DOI: 10.1007/s00338-019-01799-4</a:t>
            </a:r>
          </a:p>
          <a:p>
            <a:r>
              <a:rPr lang="en-AU" sz="600" baseline="30000" dirty="0">
                <a:latin typeface="Arial Narrow" panose="020B0606020202030204" pitchFamily="34" charset="0"/>
              </a:rPr>
              <a:t>[3] </a:t>
            </a:r>
            <a:r>
              <a:rPr lang="en-US" sz="600" dirty="0">
                <a:latin typeface="Arial Narrow" panose="020B0606020202030204" pitchFamily="34" charset="0"/>
              </a:rPr>
              <a:t>IPCC, 2014: Climate Change 2014: Synthesis Report. Contribution of Working Groups I, II and III to the Fifth Assessment Report of the Intergovernmental Panel on Climate Change [Core Writing Team, R.K. Pachauri and L.A. Meyer (eds.)]. IPCC, Geneva, Switzerland, 151 pp.</a:t>
            </a:r>
          </a:p>
        </p:txBody>
      </p:sp>
      <p:sp>
        <p:nvSpPr>
          <p:cNvPr id="18" name="Rectangle 17">
            <a:extLst>
              <a:ext uri="{FF2B5EF4-FFF2-40B4-BE49-F238E27FC236}">
                <a16:creationId xmlns:a16="http://schemas.microsoft.com/office/drawing/2014/main" id="{15037A53-A88B-4DDB-9C37-9A93792512F3}"/>
              </a:ext>
            </a:extLst>
          </p:cNvPr>
          <p:cNvSpPr/>
          <p:nvPr/>
        </p:nvSpPr>
        <p:spPr>
          <a:xfrm>
            <a:off x="436336" y="1102328"/>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17" name="TextBox 16">
            <a:extLst>
              <a:ext uri="{FF2B5EF4-FFF2-40B4-BE49-F238E27FC236}">
                <a16:creationId xmlns:a16="http://schemas.microsoft.com/office/drawing/2014/main" id="{AAB2FE15-3C18-4652-ABC8-61E2A58FDBEB}"/>
              </a:ext>
            </a:extLst>
          </p:cNvPr>
          <p:cNvSpPr txBox="1"/>
          <p:nvPr/>
        </p:nvSpPr>
        <p:spPr>
          <a:xfrm>
            <a:off x="497258" y="3788443"/>
            <a:ext cx="3268805" cy="215444"/>
          </a:xfrm>
          <a:prstGeom prst="rect">
            <a:avLst/>
          </a:prstGeom>
          <a:noFill/>
        </p:spPr>
        <p:txBody>
          <a:bodyPr wrap="square" rtlCol="0">
            <a:spAutoFit/>
          </a:bodyPr>
          <a:lstStyle/>
          <a:p>
            <a:r>
              <a:rPr lang="en-AU" sz="800" b="1" dirty="0">
                <a:latin typeface="Arial Narrow" panose="020B0606020202030204" pitchFamily="34" charset="0"/>
              </a:rPr>
              <a:t>Figure 1: </a:t>
            </a:r>
            <a:r>
              <a:rPr lang="en-US" sz="800" b="1" dirty="0">
                <a:latin typeface="Arial Narrow" panose="020B0606020202030204" pitchFamily="34" charset="0"/>
              </a:rPr>
              <a:t>Stress bands on</a:t>
            </a:r>
            <a:r>
              <a:rPr lang="en-US" sz="800" b="1" i="1" dirty="0">
                <a:latin typeface="Arial Narrow" panose="020B0606020202030204" pitchFamily="34" charset="0"/>
              </a:rPr>
              <a:t> Porites </a:t>
            </a:r>
            <a:r>
              <a:rPr lang="en-US" sz="800" b="1" dirty="0">
                <a:latin typeface="Arial Narrow" panose="020B0606020202030204" pitchFamily="34" charset="0"/>
              </a:rPr>
              <a:t>coral cores from the Great Barrier Reef</a:t>
            </a:r>
            <a:r>
              <a:rPr lang="en-US" sz="800" b="1" baseline="30000" dirty="0">
                <a:latin typeface="Arial Narrow" panose="020B0606020202030204" pitchFamily="34" charset="0"/>
              </a:rPr>
              <a:t>[1]</a:t>
            </a:r>
            <a:r>
              <a:rPr lang="en-AU" sz="800" b="1" dirty="0">
                <a:latin typeface="Arial Narrow" panose="020B0606020202030204" pitchFamily="34" charset="0"/>
              </a:rPr>
              <a:t> </a:t>
            </a:r>
            <a:r>
              <a:rPr lang="en-AU" sz="700" b="1" dirty="0">
                <a:latin typeface="Arial Narrow" panose="020B0606020202030204" pitchFamily="34" charset="0"/>
              </a:rPr>
              <a:t> </a:t>
            </a:r>
            <a:r>
              <a:rPr lang="en-AU" sz="800" b="1" dirty="0">
                <a:latin typeface="Arial Narrow" panose="020B0606020202030204" pitchFamily="34" charset="0"/>
              </a:rPr>
              <a:t> </a:t>
            </a:r>
            <a:endParaRPr lang="en-AU" sz="700" b="1" dirty="0">
              <a:latin typeface="Arial Narrow" panose="020B0606020202030204" pitchFamily="34" charset="0"/>
            </a:endParaRPr>
          </a:p>
        </p:txBody>
      </p:sp>
      <p:sp>
        <p:nvSpPr>
          <p:cNvPr id="38" name="Rectangle 37">
            <a:extLst>
              <a:ext uri="{FF2B5EF4-FFF2-40B4-BE49-F238E27FC236}">
                <a16:creationId xmlns:a16="http://schemas.microsoft.com/office/drawing/2014/main" id="{501FF43C-958D-44AA-ABCB-6FC65F3A1C0A}"/>
              </a:ext>
            </a:extLst>
          </p:cNvPr>
          <p:cNvSpPr/>
          <p:nvPr/>
        </p:nvSpPr>
        <p:spPr>
          <a:xfrm>
            <a:off x="518249" y="6828458"/>
            <a:ext cx="5856058" cy="135499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anose="020B0606020202030204" pitchFamily="34" charset="0"/>
              </a:rPr>
              <a:t>Activity: Below, identify any obvious trends, patterns or relationships between Figures 1-3</a:t>
            </a:r>
          </a:p>
        </p:txBody>
      </p:sp>
      <p:sp>
        <p:nvSpPr>
          <p:cNvPr id="39" name="Rectangle 38">
            <a:extLst>
              <a:ext uri="{FF2B5EF4-FFF2-40B4-BE49-F238E27FC236}">
                <a16:creationId xmlns:a16="http://schemas.microsoft.com/office/drawing/2014/main" id="{FF94096F-DBB3-496A-BB1F-8D451D07574E}"/>
              </a:ext>
            </a:extLst>
          </p:cNvPr>
          <p:cNvSpPr/>
          <p:nvPr/>
        </p:nvSpPr>
        <p:spPr>
          <a:xfrm>
            <a:off x="575066" y="7140068"/>
            <a:ext cx="5762424" cy="99570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CO</a:t>
            </a:r>
            <a:r>
              <a:rPr lang="en-AU" sz="105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emissions, the number of reefs exposed to ≥4DHWs (globally), and coral stress events all increase over time. Figure 3 </a:t>
            </a:r>
            <a:r>
              <a:rPr lang="en-US" sz="1200" dirty="0">
                <a:solidFill>
                  <a:schemeClr val="tx1">
                    <a:lumMod val="65000"/>
                    <a:lumOff val="35000"/>
                  </a:schemeClr>
                </a:solidFill>
                <a:latin typeface="Comic Sans MS" panose="030F0702030302020204" pitchFamily="66" charset="0"/>
              </a:rPr>
              <a:t>clearly shows the steep climb in CO</a:t>
            </a:r>
            <a:r>
              <a:rPr lang="en-US" sz="1000" dirty="0">
                <a:solidFill>
                  <a:schemeClr val="tx1">
                    <a:lumMod val="65000"/>
                    <a:lumOff val="35000"/>
                  </a:schemeClr>
                </a:solidFill>
                <a:latin typeface="Comic Sans MS" panose="030F0702030302020204" pitchFamily="66" charset="0"/>
              </a:rPr>
              <a:t>2</a:t>
            </a:r>
            <a:r>
              <a:rPr lang="en-US" sz="1200" dirty="0">
                <a:solidFill>
                  <a:schemeClr val="tx1">
                    <a:lumMod val="65000"/>
                    <a:lumOff val="35000"/>
                  </a:schemeClr>
                </a:solidFill>
                <a:latin typeface="Comic Sans MS" panose="030F0702030302020204" pitchFamily="66" charset="0"/>
              </a:rPr>
              <a:t> emissions since 1950 (compared to the relatively slow increases prior to 1950). </a:t>
            </a:r>
            <a:r>
              <a:rPr lang="en-AU" sz="1200" dirty="0">
                <a:solidFill>
                  <a:schemeClr val="tx1">
                    <a:lumMod val="65000"/>
                    <a:lumOff val="35000"/>
                  </a:schemeClr>
                </a:solidFill>
                <a:latin typeface="Comic Sans MS" panose="030F0702030302020204" pitchFamily="66" charset="0"/>
              </a:rPr>
              <a:t>The temperature spikes in Figure 2 correspond to the coral stress bands in </a:t>
            </a:r>
            <a:r>
              <a:rPr lang="en-AU" sz="1200" i="1" dirty="0">
                <a:solidFill>
                  <a:schemeClr val="tx1">
                    <a:lumMod val="65000"/>
                    <a:lumOff val="35000"/>
                  </a:schemeClr>
                </a:solidFill>
                <a:latin typeface="Comic Sans MS" panose="030F0702030302020204" pitchFamily="66" charset="0"/>
              </a:rPr>
              <a:t>Porites</a:t>
            </a:r>
            <a:r>
              <a:rPr lang="en-AU" sz="1200" dirty="0">
                <a:solidFill>
                  <a:schemeClr val="tx1">
                    <a:lumMod val="65000"/>
                    <a:lumOff val="35000"/>
                  </a:schemeClr>
                </a:solidFill>
                <a:latin typeface="Comic Sans MS" panose="030F0702030302020204" pitchFamily="66" charset="0"/>
              </a:rPr>
              <a:t> coral cores in Figure 1.</a:t>
            </a:r>
          </a:p>
        </p:txBody>
      </p:sp>
      <p:sp>
        <p:nvSpPr>
          <p:cNvPr id="29" name="TextBox 28">
            <a:extLst>
              <a:ext uri="{FF2B5EF4-FFF2-40B4-BE49-F238E27FC236}">
                <a16:creationId xmlns:a16="http://schemas.microsoft.com/office/drawing/2014/main" id="{7C9B7660-3215-4A8D-A0F1-5F4C434C775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0" name="Oval 29">
            <a:extLst>
              <a:ext uri="{FF2B5EF4-FFF2-40B4-BE49-F238E27FC236}">
                <a16:creationId xmlns:a16="http://schemas.microsoft.com/office/drawing/2014/main" id="{A91A9A37-D23D-431F-9110-156629F30D3F}"/>
              </a:ext>
            </a:extLst>
          </p:cNvPr>
          <p:cNvSpPr/>
          <p:nvPr/>
        </p:nvSpPr>
        <p:spPr>
          <a:xfrm>
            <a:off x="3665161" y="676412"/>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1" name="TextBox 30">
            <a:extLst>
              <a:ext uri="{FF2B5EF4-FFF2-40B4-BE49-F238E27FC236}">
                <a16:creationId xmlns:a16="http://schemas.microsoft.com/office/drawing/2014/main" id="{35C82665-6CB9-42DF-A7CD-5513CC24E7D9}"/>
              </a:ext>
            </a:extLst>
          </p:cNvPr>
          <p:cNvSpPr txBox="1"/>
          <p:nvPr/>
        </p:nvSpPr>
        <p:spPr>
          <a:xfrm>
            <a:off x="3581944" y="65860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T128</a:t>
            </a:r>
          </a:p>
        </p:txBody>
      </p:sp>
      <p:pic>
        <p:nvPicPr>
          <p:cNvPr id="32" name="Picture 31">
            <a:extLst>
              <a:ext uri="{FF2B5EF4-FFF2-40B4-BE49-F238E27FC236}">
                <a16:creationId xmlns:a16="http://schemas.microsoft.com/office/drawing/2014/main" id="{4D430332-50FF-442A-A519-5928358169C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Lst>
          </a:blip>
          <a:srcRect l="3093" t="5580" r="49944" b="3244"/>
          <a:stretch/>
        </p:blipFill>
        <p:spPr>
          <a:xfrm>
            <a:off x="520098" y="1329289"/>
            <a:ext cx="2958687" cy="2476630"/>
          </a:xfrm>
          <a:prstGeom prst="rect">
            <a:avLst/>
          </a:prstGeom>
        </p:spPr>
      </p:pic>
      <p:sp>
        <p:nvSpPr>
          <p:cNvPr id="42" name="TextBox 41">
            <a:extLst>
              <a:ext uri="{FF2B5EF4-FFF2-40B4-BE49-F238E27FC236}">
                <a16:creationId xmlns:a16="http://schemas.microsoft.com/office/drawing/2014/main" id="{64D8025C-52BD-434B-8D90-6F5EACBE992F}"/>
              </a:ext>
            </a:extLst>
          </p:cNvPr>
          <p:cNvSpPr txBox="1"/>
          <p:nvPr/>
        </p:nvSpPr>
        <p:spPr>
          <a:xfrm>
            <a:off x="3865848" y="3316802"/>
            <a:ext cx="2561535" cy="707886"/>
          </a:xfrm>
          <a:prstGeom prst="rect">
            <a:avLst/>
          </a:prstGeom>
          <a:noFill/>
        </p:spPr>
        <p:txBody>
          <a:bodyPr wrap="square" rtlCol="0">
            <a:spAutoFit/>
          </a:bodyPr>
          <a:lstStyle/>
          <a:p>
            <a:r>
              <a:rPr lang="en-AU" sz="800" b="1" dirty="0">
                <a:latin typeface="Arial Narrow" panose="020B0606020202030204" pitchFamily="34" charset="0"/>
              </a:rPr>
              <a:t>Figure 2: </a:t>
            </a:r>
            <a:r>
              <a:rPr lang="en-US" sz="800" b="1" dirty="0">
                <a:latin typeface="Arial Narrow" panose="020B0606020202030204" pitchFamily="34" charset="0"/>
              </a:rPr>
              <a:t>Percentage of global reefs exposed to bleaching-level heat stress of ≥4 Degree Heating Weeks (DHW). Note the peaks in 1998, 2010, 2015, 2016 and 2017, which were all considered to be global bleaching events in terms of extent</a:t>
            </a:r>
            <a:r>
              <a:rPr lang="en-AU" sz="800" b="1" dirty="0">
                <a:latin typeface="Arial Narrow" panose="020B0606020202030204" pitchFamily="34" charset="0"/>
              </a:rPr>
              <a:t>. Graph courtesy of Dr. William J. </a:t>
            </a:r>
            <a:r>
              <a:rPr lang="en-AU" sz="800" b="1" dirty="0" err="1">
                <a:latin typeface="Arial Narrow" panose="020B0606020202030204" pitchFamily="34" charset="0"/>
              </a:rPr>
              <a:t>Skirving</a:t>
            </a:r>
            <a:r>
              <a:rPr lang="en-AU" sz="800" b="1" baseline="30000" dirty="0">
                <a:latin typeface="Arial Narrow" panose="020B0606020202030204" pitchFamily="34" charset="0"/>
              </a:rPr>
              <a:t>[2]</a:t>
            </a:r>
            <a:r>
              <a:rPr lang="en-AU" sz="800" b="1" dirty="0">
                <a:latin typeface="Arial Narrow" panose="020B0606020202030204" pitchFamily="34" charset="0"/>
              </a:rPr>
              <a:t>.</a:t>
            </a:r>
          </a:p>
        </p:txBody>
      </p:sp>
      <p:pic>
        <p:nvPicPr>
          <p:cNvPr id="5" name="Picture 4" descr="A close up of a logo&#10;&#10;Description automatically generated">
            <a:extLst>
              <a:ext uri="{FF2B5EF4-FFF2-40B4-BE49-F238E27FC236}">
                <a16:creationId xmlns:a16="http://schemas.microsoft.com/office/drawing/2014/main" id="{ACB2A460-5F5F-455B-B9A0-E7EECC444E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66" t="8041" r="8532" b="3414"/>
          <a:stretch/>
        </p:blipFill>
        <p:spPr>
          <a:xfrm>
            <a:off x="3796053" y="1360243"/>
            <a:ext cx="2492624" cy="1966111"/>
          </a:xfrm>
          <a:prstGeom prst="rect">
            <a:avLst/>
          </a:prstGeom>
        </p:spPr>
      </p:pic>
      <p:pic>
        <p:nvPicPr>
          <p:cNvPr id="7" name="Picture 6" descr="A picture containing map, text&#10;&#10;Description automatically generated">
            <a:extLst>
              <a:ext uri="{FF2B5EF4-FFF2-40B4-BE49-F238E27FC236}">
                <a16:creationId xmlns:a16="http://schemas.microsoft.com/office/drawing/2014/main" id="{CE4C043F-8B50-4A8C-9492-C7EF3E1DF37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t="72992" r="-1424" b="1156"/>
          <a:stretch/>
        </p:blipFill>
        <p:spPr>
          <a:xfrm>
            <a:off x="463269" y="4198530"/>
            <a:ext cx="5998563" cy="2340113"/>
          </a:xfrm>
          <a:prstGeom prst="rect">
            <a:avLst/>
          </a:prstGeom>
        </p:spPr>
      </p:pic>
      <p:sp>
        <p:nvSpPr>
          <p:cNvPr id="2" name="Rectangle 1">
            <a:extLst>
              <a:ext uri="{FF2B5EF4-FFF2-40B4-BE49-F238E27FC236}">
                <a16:creationId xmlns:a16="http://schemas.microsoft.com/office/drawing/2014/main" id="{E9AFCACB-E984-4ABE-960D-EA7496FA4C49}"/>
              </a:ext>
            </a:extLst>
          </p:cNvPr>
          <p:cNvSpPr/>
          <p:nvPr/>
        </p:nvSpPr>
        <p:spPr>
          <a:xfrm>
            <a:off x="322224" y="4150156"/>
            <a:ext cx="576064" cy="375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B12A19B8-A04C-4414-ABE9-0696F483D566}"/>
              </a:ext>
            </a:extLst>
          </p:cNvPr>
          <p:cNvSpPr/>
          <p:nvPr/>
        </p:nvSpPr>
        <p:spPr>
          <a:xfrm>
            <a:off x="1005785" y="4430673"/>
            <a:ext cx="4064261" cy="119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68315816-2755-4270-8267-C23E70C7F071}"/>
              </a:ext>
            </a:extLst>
          </p:cNvPr>
          <p:cNvSpPr txBox="1"/>
          <p:nvPr/>
        </p:nvSpPr>
        <p:spPr>
          <a:xfrm>
            <a:off x="4075419" y="1008231"/>
            <a:ext cx="2340761" cy="276999"/>
          </a:xfrm>
          <a:prstGeom prst="rect">
            <a:avLst/>
          </a:prstGeom>
          <a:noFill/>
        </p:spPr>
        <p:txBody>
          <a:bodyPr wrap="square" rtlCol="0">
            <a:spAutoFit/>
          </a:bodyPr>
          <a:lstStyle/>
          <a:p>
            <a:r>
              <a:rPr lang="en-AU" sz="1200" b="1" dirty="0">
                <a:latin typeface="Arial Narrow" panose="020B0606020202030204" pitchFamily="34" charset="0"/>
              </a:rPr>
              <a:t>Global reefs exposed to ≥4DHW</a:t>
            </a:r>
          </a:p>
        </p:txBody>
      </p:sp>
      <p:sp>
        <p:nvSpPr>
          <p:cNvPr id="6" name="Rectangle 5">
            <a:extLst>
              <a:ext uri="{FF2B5EF4-FFF2-40B4-BE49-F238E27FC236}">
                <a16:creationId xmlns:a16="http://schemas.microsoft.com/office/drawing/2014/main" id="{DFD4C043-45E7-4848-BB93-AC3A04AC0FDF}"/>
              </a:ext>
            </a:extLst>
          </p:cNvPr>
          <p:cNvSpPr/>
          <p:nvPr/>
        </p:nvSpPr>
        <p:spPr>
          <a:xfrm>
            <a:off x="445740" y="6483131"/>
            <a:ext cx="4855468" cy="338554"/>
          </a:xfrm>
          <a:prstGeom prst="rect">
            <a:avLst/>
          </a:prstGeom>
        </p:spPr>
        <p:txBody>
          <a:bodyPr wrap="square">
            <a:spAutoFit/>
          </a:bodyPr>
          <a:lstStyle/>
          <a:p>
            <a:r>
              <a:rPr lang="en-US" sz="800" b="1" dirty="0">
                <a:latin typeface="Arial Narrow" panose="020B0606020202030204" pitchFamily="34" charset="0"/>
              </a:rPr>
              <a:t>Figure 3: (a) Global anthropogenic CO</a:t>
            </a:r>
            <a:r>
              <a:rPr lang="en-US" sz="700" b="1" dirty="0">
                <a:latin typeface="Arial Narrow" panose="020B0606020202030204" pitchFamily="34" charset="0"/>
              </a:rPr>
              <a:t>2</a:t>
            </a:r>
            <a:r>
              <a:rPr lang="en-US" sz="800" b="1" dirty="0">
                <a:latin typeface="Arial Narrow" panose="020B0606020202030204" pitchFamily="34" charset="0"/>
              </a:rPr>
              <a:t> emissions from burning fossil fuels, cement production and flaring, as well as from forestry and other land uses; (b) </a:t>
            </a:r>
            <a:r>
              <a:rPr lang="en-US" sz="800" b="1" i="1" dirty="0">
                <a:latin typeface="Arial Narrow" panose="020B0606020202030204" pitchFamily="34" charset="0"/>
              </a:rPr>
              <a:t>Cumulative </a:t>
            </a:r>
            <a:r>
              <a:rPr lang="en-US" sz="800" b="1" dirty="0">
                <a:latin typeface="Arial Narrow" panose="020B0606020202030204" pitchFamily="34" charset="0"/>
              </a:rPr>
              <a:t>emissions of CO</a:t>
            </a:r>
            <a:r>
              <a:rPr lang="en-US" sz="700" b="1" dirty="0">
                <a:latin typeface="Arial Narrow" panose="020B0606020202030204" pitchFamily="34" charset="0"/>
              </a:rPr>
              <a:t>2</a:t>
            </a:r>
            <a:r>
              <a:rPr lang="en-US" sz="800" b="1" dirty="0">
                <a:latin typeface="Arial Narrow" panose="020B0606020202030204" pitchFamily="34" charset="0"/>
              </a:rPr>
              <a:t> from these sources, and their uncertainties</a:t>
            </a:r>
            <a:r>
              <a:rPr lang="en-US" sz="800" b="1" baseline="30000" dirty="0">
                <a:latin typeface="Arial Narrow" panose="020B0606020202030204" pitchFamily="34" charset="0"/>
              </a:rPr>
              <a:t>[3]</a:t>
            </a:r>
            <a:r>
              <a:rPr lang="en-US" sz="800" b="1" dirty="0">
                <a:latin typeface="Arial Narrow" panose="020B0606020202030204" pitchFamily="34" charset="0"/>
              </a:rPr>
              <a:t>.</a:t>
            </a:r>
            <a:endParaRPr lang="en-AU" sz="800" b="1" dirty="0">
              <a:latin typeface="Arial Narrow" panose="020B0606020202030204" pitchFamily="34" charset="0"/>
            </a:endParaRPr>
          </a:p>
        </p:txBody>
      </p:sp>
      <p:sp>
        <p:nvSpPr>
          <p:cNvPr id="8" name="TextBox 7">
            <a:extLst>
              <a:ext uri="{FF2B5EF4-FFF2-40B4-BE49-F238E27FC236}">
                <a16:creationId xmlns:a16="http://schemas.microsoft.com/office/drawing/2014/main" id="{4D76A87B-5639-44B4-A6DE-AB982F2EDB44}"/>
              </a:ext>
            </a:extLst>
          </p:cNvPr>
          <p:cNvSpPr txBox="1"/>
          <p:nvPr/>
        </p:nvSpPr>
        <p:spPr>
          <a:xfrm>
            <a:off x="501939" y="4155210"/>
            <a:ext cx="478248" cy="276999"/>
          </a:xfrm>
          <a:prstGeom prst="rect">
            <a:avLst/>
          </a:prstGeom>
          <a:noFill/>
        </p:spPr>
        <p:txBody>
          <a:bodyPr wrap="square" rtlCol="0">
            <a:spAutoFit/>
          </a:bodyPr>
          <a:lstStyle/>
          <a:p>
            <a:r>
              <a:rPr lang="en-AU" sz="1200" b="1" dirty="0">
                <a:latin typeface="Arial Narrow" panose="020B0606020202030204" pitchFamily="34" charset="0"/>
              </a:rPr>
              <a:t>(a)</a:t>
            </a:r>
          </a:p>
        </p:txBody>
      </p:sp>
      <p:sp>
        <p:nvSpPr>
          <p:cNvPr id="28" name="TextBox 27">
            <a:extLst>
              <a:ext uri="{FF2B5EF4-FFF2-40B4-BE49-F238E27FC236}">
                <a16:creationId xmlns:a16="http://schemas.microsoft.com/office/drawing/2014/main" id="{335C0854-BBA6-4A75-9595-8AC3041A6146}"/>
              </a:ext>
            </a:extLst>
          </p:cNvPr>
          <p:cNvSpPr txBox="1"/>
          <p:nvPr/>
        </p:nvSpPr>
        <p:spPr>
          <a:xfrm>
            <a:off x="5046413" y="4155211"/>
            <a:ext cx="478248" cy="276999"/>
          </a:xfrm>
          <a:prstGeom prst="rect">
            <a:avLst/>
          </a:prstGeom>
          <a:noFill/>
        </p:spPr>
        <p:txBody>
          <a:bodyPr wrap="square" rtlCol="0">
            <a:spAutoFit/>
          </a:bodyPr>
          <a:lstStyle/>
          <a:p>
            <a:r>
              <a:rPr lang="en-AU" sz="1200" b="1" dirty="0">
                <a:latin typeface="Arial Narrow" panose="020B0606020202030204" pitchFamily="34" charset="0"/>
              </a:rPr>
              <a:t>(b)</a:t>
            </a:r>
          </a:p>
        </p:txBody>
      </p:sp>
      <p:sp>
        <p:nvSpPr>
          <p:cNvPr id="33" name="TextBox 32">
            <a:extLst>
              <a:ext uri="{FF2B5EF4-FFF2-40B4-BE49-F238E27FC236}">
                <a16:creationId xmlns:a16="http://schemas.microsoft.com/office/drawing/2014/main" id="{E3785CBB-C1FA-4096-9AD3-A21E62CEBCA4}"/>
              </a:ext>
            </a:extLst>
          </p:cNvPr>
          <p:cNvSpPr txBox="1"/>
          <p:nvPr/>
        </p:nvSpPr>
        <p:spPr>
          <a:xfrm>
            <a:off x="1352985" y="1001406"/>
            <a:ext cx="2340761" cy="276999"/>
          </a:xfrm>
          <a:prstGeom prst="rect">
            <a:avLst/>
          </a:prstGeom>
          <a:noFill/>
        </p:spPr>
        <p:txBody>
          <a:bodyPr wrap="square" rtlCol="0">
            <a:spAutoFit/>
          </a:bodyPr>
          <a:lstStyle/>
          <a:p>
            <a:r>
              <a:rPr lang="en-AU" sz="1200" b="1" i="1" dirty="0">
                <a:latin typeface="Arial Narrow" panose="020B0606020202030204" pitchFamily="34" charset="0"/>
              </a:rPr>
              <a:t>Porites c</a:t>
            </a:r>
            <a:r>
              <a:rPr lang="en-AU" sz="1200" b="1" dirty="0">
                <a:latin typeface="Arial Narrow" panose="020B0606020202030204" pitchFamily="34" charset="0"/>
              </a:rPr>
              <a:t>oral cores</a:t>
            </a:r>
          </a:p>
        </p:txBody>
      </p:sp>
      <p:cxnSp>
        <p:nvCxnSpPr>
          <p:cNvPr id="34" name="Straight Connector 33">
            <a:extLst>
              <a:ext uri="{FF2B5EF4-FFF2-40B4-BE49-F238E27FC236}">
                <a16:creationId xmlns:a16="http://schemas.microsoft.com/office/drawing/2014/main" id="{ECB7E8CC-2B39-4DBE-98B7-A2AA7B08FB08}"/>
              </a:ext>
            </a:extLst>
          </p:cNvPr>
          <p:cNvCxnSpPr/>
          <p:nvPr/>
        </p:nvCxnSpPr>
        <p:spPr>
          <a:xfrm flipH="1">
            <a:off x="497258" y="407904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151F9D0-F243-4B9E-BF58-FEDCBCDD884F}"/>
              </a:ext>
            </a:extLst>
          </p:cNvPr>
          <p:cNvSpPr/>
          <p:nvPr/>
        </p:nvSpPr>
        <p:spPr>
          <a:xfrm>
            <a:off x="523032" y="1359558"/>
            <a:ext cx="174447" cy="2467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45226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74208" y="132916"/>
            <a:ext cx="4183539" cy="738664"/>
          </a:xfrm>
          <a:prstGeom prst="rect">
            <a:avLst/>
          </a:prstGeom>
          <a:noFill/>
        </p:spPr>
        <p:txBody>
          <a:bodyPr wrap="square" rtlCol="0">
            <a:spAutoFit/>
          </a:bodyPr>
          <a:lstStyle/>
          <a:p>
            <a:r>
              <a:rPr lang="en-US" b="1" dirty="0">
                <a:latin typeface="Arial Narrow" pitchFamily="34" charset="0"/>
              </a:rPr>
              <a:t>Shell Shock – </a:t>
            </a:r>
            <a:r>
              <a:rPr lang="en-US" sz="1200" dirty="0" err="1">
                <a:latin typeface="Arial Narrow" panose="020B0606020202030204" pitchFamily="34" charset="0"/>
              </a:rPr>
              <a:t>Recognise</a:t>
            </a:r>
            <a:r>
              <a:rPr lang="en-US" sz="1200" dirty="0">
                <a:latin typeface="Arial Narrow" panose="020B0606020202030204" pitchFamily="34" charset="0"/>
              </a:rPr>
              <a:t> that ocean acidification has indirect consequences on the ocean and its uses</a:t>
            </a:r>
          </a:p>
          <a:p>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120</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sp>
        <p:nvSpPr>
          <p:cNvPr id="11" name="TextBox 36"/>
          <p:cNvSpPr txBox="1"/>
          <p:nvPr/>
        </p:nvSpPr>
        <p:spPr>
          <a:xfrm>
            <a:off x="2286712" y="8805118"/>
            <a:ext cx="373457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Subject Matter: Future Scenarios</a:t>
            </a:r>
            <a:endParaRPr lang="en-AU" sz="1100" b="1" dirty="0">
              <a:latin typeface="Arial Narrow" pitchFamily="34" charset="0"/>
            </a:endParaRPr>
          </a:p>
        </p:txBody>
      </p:sp>
      <p:sp>
        <p:nvSpPr>
          <p:cNvPr id="18" name="Rectangle 17">
            <a:extLst>
              <a:ext uri="{FF2B5EF4-FFF2-40B4-BE49-F238E27FC236}">
                <a16:creationId xmlns:a16="http://schemas.microsoft.com/office/drawing/2014/main" id="{15037A53-A88B-4DDB-9C37-9A93792512F3}"/>
              </a:ext>
            </a:extLst>
          </p:cNvPr>
          <p:cNvSpPr/>
          <p:nvPr/>
        </p:nvSpPr>
        <p:spPr>
          <a:xfrm>
            <a:off x="451446" y="2088361"/>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13" name="TextBox 12">
            <a:extLst>
              <a:ext uri="{FF2B5EF4-FFF2-40B4-BE49-F238E27FC236}">
                <a16:creationId xmlns:a16="http://schemas.microsoft.com/office/drawing/2014/main" id="{1C94FF19-7E06-4EAA-85C7-E7321204F776}"/>
              </a:ext>
            </a:extLst>
          </p:cNvPr>
          <p:cNvSpPr txBox="1"/>
          <p:nvPr/>
        </p:nvSpPr>
        <p:spPr>
          <a:xfrm>
            <a:off x="407197" y="3726173"/>
            <a:ext cx="2808026" cy="584775"/>
          </a:xfrm>
          <a:prstGeom prst="rect">
            <a:avLst/>
          </a:prstGeom>
          <a:noFill/>
        </p:spPr>
        <p:txBody>
          <a:bodyPr wrap="square" rtlCol="0">
            <a:spAutoFit/>
          </a:bodyPr>
          <a:lstStyle/>
          <a:p>
            <a:r>
              <a:rPr lang="en-AU" sz="800" b="1" dirty="0">
                <a:latin typeface="Arial Narrow" panose="020B0606020202030204" pitchFamily="34" charset="0"/>
              </a:rPr>
              <a:t>Figure 3: In the ocean, all creatures depend on the supply of plankton (tiny plants and animals) at the bottom of the food chain</a:t>
            </a:r>
            <a:r>
              <a:rPr lang="en-AU" sz="800" b="1" baseline="30000" dirty="0">
                <a:latin typeface="Arial Narrow" panose="020B0606020202030204" pitchFamily="34" charset="0"/>
              </a:rPr>
              <a:t>[2]</a:t>
            </a:r>
            <a:r>
              <a:rPr lang="en-AU" sz="800" b="1" dirty="0">
                <a:latin typeface="Arial Narrow" panose="020B0606020202030204" pitchFamily="34" charset="0"/>
              </a:rPr>
              <a:t>. Many of which are made of calcium carbonate (CaCO</a:t>
            </a:r>
            <a:r>
              <a:rPr lang="en-AU" sz="600" b="1" dirty="0">
                <a:latin typeface="Arial Narrow" panose="020B0606020202030204" pitchFamily="34" charset="0"/>
              </a:rPr>
              <a:t>3</a:t>
            </a:r>
            <a:r>
              <a:rPr lang="en-AU" sz="800" b="1" dirty="0">
                <a:latin typeface="Arial Narrow" panose="020B0606020202030204" pitchFamily="34" charset="0"/>
              </a:rPr>
              <a:t>). E.g. coccolithophores and pteropods are both made of CaCO</a:t>
            </a:r>
            <a:r>
              <a:rPr lang="en-AU" sz="600" b="1" dirty="0">
                <a:latin typeface="Arial Narrow" panose="020B0606020202030204" pitchFamily="34" charset="0"/>
              </a:rPr>
              <a:t>3</a:t>
            </a:r>
            <a:r>
              <a:rPr lang="en-AU" sz="800" b="1" dirty="0">
                <a:latin typeface="Arial Narrow" panose="020B0606020202030204" pitchFamily="34" charset="0"/>
              </a:rPr>
              <a:t>.</a:t>
            </a:r>
            <a:endParaRPr lang="en-AU" sz="700" b="1" dirty="0">
              <a:latin typeface="Arial Narrow" panose="020B0606020202030204" pitchFamily="34" charset="0"/>
            </a:endParaRPr>
          </a:p>
        </p:txBody>
      </p:sp>
      <p:sp>
        <p:nvSpPr>
          <p:cNvPr id="20" name="Rectangle 19">
            <a:extLst>
              <a:ext uri="{FF2B5EF4-FFF2-40B4-BE49-F238E27FC236}">
                <a16:creationId xmlns:a16="http://schemas.microsoft.com/office/drawing/2014/main" id="{B92FD4F1-707E-4DB9-BAED-F2A1F9D6C4FA}"/>
              </a:ext>
            </a:extLst>
          </p:cNvPr>
          <p:cNvSpPr/>
          <p:nvPr/>
        </p:nvSpPr>
        <p:spPr>
          <a:xfrm>
            <a:off x="3063820" y="2104954"/>
            <a:ext cx="3303387" cy="212606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tx1"/>
              </a:solidFill>
              <a:latin typeface="Arial Narrow" panose="020B0606020202030204" pitchFamily="34" charset="0"/>
            </a:endParaRPr>
          </a:p>
        </p:txBody>
      </p:sp>
      <p:sp>
        <p:nvSpPr>
          <p:cNvPr id="21" name="TextBox 20">
            <a:extLst>
              <a:ext uri="{FF2B5EF4-FFF2-40B4-BE49-F238E27FC236}">
                <a16:creationId xmlns:a16="http://schemas.microsoft.com/office/drawing/2014/main" id="{164DFBE1-8AA8-43F3-A0DB-A0AF8C9E44CC}"/>
              </a:ext>
            </a:extLst>
          </p:cNvPr>
          <p:cNvSpPr txBox="1"/>
          <p:nvPr/>
        </p:nvSpPr>
        <p:spPr>
          <a:xfrm>
            <a:off x="3116532" y="3753202"/>
            <a:ext cx="3323991" cy="461665"/>
          </a:xfrm>
          <a:prstGeom prst="rect">
            <a:avLst/>
          </a:prstGeom>
          <a:noFill/>
        </p:spPr>
        <p:txBody>
          <a:bodyPr wrap="square" rtlCol="0">
            <a:spAutoFit/>
          </a:bodyPr>
          <a:lstStyle/>
          <a:p>
            <a:r>
              <a:rPr lang="en-AU" sz="1200" b="1" dirty="0">
                <a:latin typeface="Arial Narrow" panose="020B0606020202030204" pitchFamily="34" charset="0"/>
              </a:rPr>
              <a:t>Activity: Draw a food </a:t>
            </a:r>
            <a:r>
              <a:rPr lang="en-AU" sz="1200" b="1" i="1" dirty="0">
                <a:latin typeface="Arial Narrow" panose="020B0606020202030204" pitchFamily="34" charset="0"/>
              </a:rPr>
              <a:t>chain</a:t>
            </a:r>
            <a:r>
              <a:rPr lang="en-AU" sz="1200" b="1" dirty="0">
                <a:latin typeface="Arial Narrow" panose="020B0606020202030204" pitchFamily="34" charset="0"/>
              </a:rPr>
              <a:t> featuring a Pteropod </a:t>
            </a:r>
            <a:r>
              <a:rPr lang="en-AU" sz="1200" dirty="0">
                <a:latin typeface="Arial Narrow" panose="020B0606020202030204" pitchFamily="34" charset="0"/>
              </a:rPr>
              <a:t>(</a:t>
            </a:r>
            <a:r>
              <a:rPr lang="en-AU" sz="1200" i="1" dirty="0">
                <a:latin typeface="Arial Narrow" panose="020B0606020202030204" pitchFamily="34" charset="0"/>
              </a:rPr>
              <a:t>hint: </a:t>
            </a:r>
            <a:r>
              <a:rPr lang="en-AU" sz="1200" dirty="0">
                <a:latin typeface="Arial Narrow" panose="020B0606020202030204" pitchFamily="34" charset="0"/>
              </a:rPr>
              <a:t>Juvenile Alaskan Pink Salmon eat Pteropods)</a:t>
            </a:r>
            <a:endParaRPr lang="en-AU" sz="1100" dirty="0">
              <a:latin typeface="Arial Narrow" panose="020B0606020202030204" pitchFamily="34" charset="0"/>
            </a:endParaRPr>
          </a:p>
        </p:txBody>
      </p:sp>
      <p:sp>
        <p:nvSpPr>
          <p:cNvPr id="2" name="Rectangle 1">
            <a:extLst>
              <a:ext uri="{FF2B5EF4-FFF2-40B4-BE49-F238E27FC236}">
                <a16:creationId xmlns:a16="http://schemas.microsoft.com/office/drawing/2014/main" id="{CA36690C-5124-4410-BBA1-D12FD9E90689}"/>
              </a:ext>
            </a:extLst>
          </p:cNvPr>
          <p:cNvSpPr/>
          <p:nvPr/>
        </p:nvSpPr>
        <p:spPr>
          <a:xfrm>
            <a:off x="3147126" y="2177781"/>
            <a:ext cx="3136774" cy="156246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2" descr="Figure 3.">
            <a:extLst>
              <a:ext uri="{FF2B5EF4-FFF2-40B4-BE49-F238E27FC236}">
                <a16:creationId xmlns:a16="http://schemas.microsoft.com/office/drawing/2014/main" id="{C9168038-4399-4C52-A3BB-B7AA08F0C526}"/>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val="0"/>
              </a:ext>
            </a:extLst>
          </a:blip>
          <a:srcRect t="5863"/>
          <a:stretch/>
        </p:blipFill>
        <p:spPr bwMode="auto">
          <a:xfrm>
            <a:off x="590919" y="4884281"/>
            <a:ext cx="5720958" cy="328989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C5CCD420-4C74-4D49-A0AE-70278F68B0C9}"/>
              </a:ext>
            </a:extLst>
          </p:cNvPr>
          <p:cNvSpPr txBox="1"/>
          <p:nvPr/>
        </p:nvSpPr>
        <p:spPr>
          <a:xfrm>
            <a:off x="533327" y="8152249"/>
            <a:ext cx="6185162" cy="192360"/>
          </a:xfrm>
          <a:prstGeom prst="rect">
            <a:avLst/>
          </a:prstGeom>
          <a:noFill/>
        </p:spPr>
        <p:txBody>
          <a:bodyPr wrap="square" rtlCol="0">
            <a:spAutoFit/>
          </a:bodyPr>
          <a:lstStyle/>
          <a:p>
            <a:r>
              <a:rPr lang="en-AU" sz="650" b="1" dirty="0">
                <a:latin typeface="Arial Narrow" panose="020B0606020202030204" pitchFamily="34" charset="0"/>
              </a:rPr>
              <a:t>Figure 4: Conceptual representation of possible future ocean acidification direct effects on organisms and chemistry, and indirect effects on ecosystems and ecosystem services</a:t>
            </a:r>
            <a:r>
              <a:rPr lang="en-AU" sz="650" b="1" baseline="30000" dirty="0">
                <a:latin typeface="Arial Narrow" panose="020B0606020202030204" pitchFamily="34" charset="0"/>
              </a:rPr>
              <a:t>[3]</a:t>
            </a:r>
            <a:r>
              <a:rPr lang="en-AU" sz="650" b="1" dirty="0">
                <a:latin typeface="Arial Narrow" panose="020B0606020202030204" pitchFamily="34" charset="0"/>
              </a:rPr>
              <a:t>.</a:t>
            </a:r>
          </a:p>
        </p:txBody>
      </p:sp>
      <p:sp>
        <p:nvSpPr>
          <p:cNvPr id="7" name="TextBox 6">
            <a:extLst>
              <a:ext uri="{FF2B5EF4-FFF2-40B4-BE49-F238E27FC236}">
                <a16:creationId xmlns:a16="http://schemas.microsoft.com/office/drawing/2014/main" id="{8D1456CD-E1F9-4E61-AD7B-157DAA74556A}"/>
              </a:ext>
            </a:extLst>
          </p:cNvPr>
          <p:cNvSpPr txBox="1"/>
          <p:nvPr/>
        </p:nvSpPr>
        <p:spPr>
          <a:xfrm>
            <a:off x="348050" y="5958622"/>
            <a:ext cx="307777" cy="1501949"/>
          </a:xfrm>
          <a:prstGeom prst="rect">
            <a:avLst/>
          </a:prstGeom>
          <a:noFill/>
        </p:spPr>
        <p:txBody>
          <a:bodyPr vert="vert270" wrap="square" rtlCol="0">
            <a:spAutoFit/>
          </a:bodyPr>
          <a:lstStyle/>
          <a:p>
            <a:r>
              <a:rPr lang="en-AU" sz="800" b="1" dirty="0">
                <a:latin typeface="Arial Narrow" panose="020B0606020202030204" pitchFamily="34" charset="0"/>
              </a:rPr>
              <a:t>Animals, plants and microbes</a:t>
            </a:r>
          </a:p>
        </p:txBody>
      </p:sp>
      <p:sp>
        <p:nvSpPr>
          <p:cNvPr id="27" name="TextBox 26">
            <a:extLst>
              <a:ext uri="{FF2B5EF4-FFF2-40B4-BE49-F238E27FC236}">
                <a16:creationId xmlns:a16="http://schemas.microsoft.com/office/drawing/2014/main" id="{0C7629D7-2765-4D18-8B1D-C6500362D695}"/>
              </a:ext>
            </a:extLst>
          </p:cNvPr>
          <p:cNvSpPr txBox="1"/>
          <p:nvPr/>
        </p:nvSpPr>
        <p:spPr>
          <a:xfrm rot="10800000">
            <a:off x="6249477" y="6316010"/>
            <a:ext cx="307777" cy="1501949"/>
          </a:xfrm>
          <a:prstGeom prst="rect">
            <a:avLst/>
          </a:prstGeom>
          <a:noFill/>
        </p:spPr>
        <p:txBody>
          <a:bodyPr vert="vert270" wrap="square" rtlCol="0">
            <a:spAutoFit/>
          </a:bodyPr>
          <a:lstStyle/>
          <a:p>
            <a:r>
              <a:rPr lang="en-AU" sz="800" b="1" dirty="0">
                <a:latin typeface="Arial Narrow" panose="020B0606020202030204" pitchFamily="34" charset="0"/>
              </a:rPr>
              <a:t>People (costs and values)</a:t>
            </a:r>
          </a:p>
        </p:txBody>
      </p:sp>
      <p:sp>
        <p:nvSpPr>
          <p:cNvPr id="28" name="Rectangle 27">
            <a:extLst>
              <a:ext uri="{FF2B5EF4-FFF2-40B4-BE49-F238E27FC236}">
                <a16:creationId xmlns:a16="http://schemas.microsoft.com/office/drawing/2014/main" id="{E274B8B6-04A4-4A88-A7B4-9F1323B8D311}"/>
              </a:ext>
            </a:extLst>
          </p:cNvPr>
          <p:cNvSpPr/>
          <p:nvPr/>
        </p:nvSpPr>
        <p:spPr>
          <a:xfrm>
            <a:off x="490928" y="4331259"/>
            <a:ext cx="5869614" cy="30805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sp>
        <p:nvSpPr>
          <p:cNvPr id="36" name="Rectangle 35">
            <a:extLst>
              <a:ext uri="{FF2B5EF4-FFF2-40B4-BE49-F238E27FC236}">
                <a16:creationId xmlns:a16="http://schemas.microsoft.com/office/drawing/2014/main" id="{8D9F87A2-99AD-4727-BD0E-84854103CE0C}"/>
              </a:ext>
            </a:extLst>
          </p:cNvPr>
          <p:cNvSpPr/>
          <p:nvPr/>
        </p:nvSpPr>
        <p:spPr>
          <a:xfrm>
            <a:off x="451446" y="4338871"/>
            <a:ext cx="6406554" cy="276999"/>
          </a:xfrm>
          <a:prstGeom prst="rect">
            <a:avLst/>
          </a:prstGeom>
        </p:spPr>
        <p:txBody>
          <a:bodyPr wrap="square">
            <a:spAutoFit/>
          </a:bodyPr>
          <a:lstStyle/>
          <a:p>
            <a:r>
              <a:rPr lang="en-AU" sz="1200" b="1" dirty="0">
                <a:solidFill>
                  <a:schemeClr val="bg1"/>
                </a:solidFill>
                <a:latin typeface="Arial Narrow" panose="020B0606020202030204" pitchFamily="34" charset="0"/>
              </a:rPr>
              <a:t>Activity: Find Figure 3 in Williamson &amp; Turley (2012)</a:t>
            </a:r>
            <a:r>
              <a:rPr lang="en-AU" sz="1200" b="1" baseline="30000" dirty="0">
                <a:solidFill>
                  <a:schemeClr val="bg1"/>
                </a:solidFill>
                <a:latin typeface="Arial Narrow" panose="020B0606020202030204" pitchFamily="34" charset="0"/>
              </a:rPr>
              <a:t>[3]</a:t>
            </a:r>
            <a:r>
              <a:rPr lang="en-AU" sz="1200" b="1" dirty="0">
                <a:solidFill>
                  <a:schemeClr val="bg1"/>
                </a:solidFill>
                <a:latin typeface="Arial Narrow" panose="020B0606020202030204" pitchFamily="34" charset="0"/>
              </a:rPr>
              <a:t>.  Fill in the blanks below. </a:t>
            </a:r>
          </a:p>
        </p:txBody>
      </p:sp>
      <p:sp>
        <p:nvSpPr>
          <p:cNvPr id="37" name="Rectangle 36">
            <a:extLst>
              <a:ext uri="{FF2B5EF4-FFF2-40B4-BE49-F238E27FC236}">
                <a16:creationId xmlns:a16="http://schemas.microsoft.com/office/drawing/2014/main" id="{9032BFCF-F6DE-4174-8A69-E32B81909B91}"/>
              </a:ext>
            </a:extLst>
          </p:cNvPr>
          <p:cNvSpPr/>
          <p:nvPr/>
        </p:nvSpPr>
        <p:spPr>
          <a:xfrm>
            <a:off x="2857248" y="5172215"/>
            <a:ext cx="1232403" cy="861099"/>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800" b="1" dirty="0">
              <a:solidFill>
                <a:schemeClr val="tx1"/>
              </a:solidFill>
              <a:latin typeface="Arial Narrow" panose="020B0606020202030204" pitchFamily="34" charset="0"/>
            </a:endParaRPr>
          </a:p>
        </p:txBody>
      </p:sp>
      <p:sp>
        <p:nvSpPr>
          <p:cNvPr id="39" name="Rectangle 38">
            <a:extLst>
              <a:ext uri="{FF2B5EF4-FFF2-40B4-BE49-F238E27FC236}">
                <a16:creationId xmlns:a16="http://schemas.microsoft.com/office/drawing/2014/main" id="{414A7F9F-8F85-4185-A386-F79EC87FF740}"/>
              </a:ext>
            </a:extLst>
          </p:cNvPr>
          <p:cNvSpPr/>
          <p:nvPr/>
        </p:nvSpPr>
        <p:spPr>
          <a:xfrm>
            <a:off x="761889" y="6135500"/>
            <a:ext cx="1177349" cy="26161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800" b="1" dirty="0">
              <a:solidFill>
                <a:schemeClr val="tx1"/>
              </a:solidFill>
              <a:latin typeface="Arial Narrow" panose="020B0606020202030204" pitchFamily="34" charset="0"/>
            </a:endParaRPr>
          </a:p>
        </p:txBody>
      </p:sp>
      <p:sp>
        <p:nvSpPr>
          <p:cNvPr id="42" name="Rectangle 41">
            <a:extLst>
              <a:ext uri="{FF2B5EF4-FFF2-40B4-BE49-F238E27FC236}">
                <a16:creationId xmlns:a16="http://schemas.microsoft.com/office/drawing/2014/main" id="{2225A9B6-C408-46C7-A571-1523EFA1DEDC}"/>
              </a:ext>
            </a:extLst>
          </p:cNvPr>
          <p:cNvSpPr/>
          <p:nvPr/>
        </p:nvSpPr>
        <p:spPr>
          <a:xfrm>
            <a:off x="4902223" y="6066046"/>
            <a:ext cx="1279999" cy="239802"/>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800" b="1" dirty="0">
              <a:solidFill>
                <a:schemeClr val="tx1"/>
              </a:solidFill>
              <a:latin typeface="Arial Narrow" panose="020B0606020202030204" pitchFamily="34" charset="0"/>
            </a:endParaRPr>
          </a:p>
        </p:txBody>
      </p:sp>
      <p:sp>
        <p:nvSpPr>
          <p:cNvPr id="43" name="Rectangle 42">
            <a:extLst>
              <a:ext uri="{FF2B5EF4-FFF2-40B4-BE49-F238E27FC236}">
                <a16:creationId xmlns:a16="http://schemas.microsoft.com/office/drawing/2014/main" id="{FA5308D1-517B-4BD0-BA88-C8D60FAC4C49}"/>
              </a:ext>
            </a:extLst>
          </p:cNvPr>
          <p:cNvSpPr/>
          <p:nvPr/>
        </p:nvSpPr>
        <p:spPr>
          <a:xfrm>
            <a:off x="4909247" y="7305581"/>
            <a:ext cx="1268916" cy="316327"/>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800" b="1" dirty="0">
              <a:solidFill>
                <a:schemeClr val="tx1"/>
              </a:solidFill>
              <a:latin typeface="Arial Narrow" panose="020B0606020202030204" pitchFamily="34" charset="0"/>
            </a:endParaRPr>
          </a:p>
        </p:txBody>
      </p:sp>
      <p:sp>
        <p:nvSpPr>
          <p:cNvPr id="44" name="Rectangle 43">
            <a:extLst>
              <a:ext uri="{FF2B5EF4-FFF2-40B4-BE49-F238E27FC236}">
                <a16:creationId xmlns:a16="http://schemas.microsoft.com/office/drawing/2014/main" id="{B599BE88-DF3D-497D-B324-DCDFE69512D1}"/>
              </a:ext>
            </a:extLst>
          </p:cNvPr>
          <p:cNvSpPr/>
          <p:nvPr/>
        </p:nvSpPr>
        <p:spPr>
          <a:xfrm>
            <a:off x="2863973" y="5264362"/>
            <a:ext cx="1268234" cy="630942"/>
          </a:xfrm>
          <a:prstGeom prst="rect">
            <a:avLst/>
          </a:prstGeom>
          <a:ln>
            <a:noFill/>
          </a:ln>
        </p:spPr>
        <p:txBody>
          <a:bodyPr wrap="square">
            <a:spAutoFit/>
          </a:bodyPr>
          <a:lstStyle/>
          <a:p>
            <a:r>
              <a:rPr lang="en-AU" sz="700" dirty="0">
                <a:solidFill>
                  <a:schemeClr val="tx1">
                    <a:lumMod val="65000"/>
                    <a:lumOff val="35000"/>
                  </a:schemeClr>
                </a:solidFill>
                <a:latin typeface="Comic Sans MS" panose="030F0702030302020204" pitchFamily="66" charset="0"/>
              </a:rPr>
              <a:t>Change in abundance of:</a:t>
            </a:r>
          </a:p>
          <a:p>
            <a:pPr marL="171450" indent="-171450">
              <a:buFont typeface="Arial" panose="020B0604020202020204" pitchFamily="34" charset="0"/>
              <a:buChar char="•"/>
            </a:pPr>
            <a:r>
              <a:rPr lang="en-AU" sz="700" dirty="0">
                <a:solidFill>
                  <a:schemeClr val="tx1">
                    <a:lumMod val="65000"/>
                    <a:lumOff val="35000"/>
                  </a:schemeClr>
                </a:solidFill>
                <a:latin typeface="Comic Sans MS" panose="030F0702030302020204" pitchFamily="66" charset="0"/>
              </a:rPr>
              <a:t>Primary producers</a:t>
            </a:r>
          </a:p>
          <a:p>
            <a:pPr marL="171450" indent="-171450">
              <a:buFont typeface="Arial" panose="020B0604020202020204" pitchFamily="34" charset="0"/>
              <a:buChar char="•"/>
            </a:pPr>
            <a:r>
              <a:rPr lang="en-AU" sz="700" dirty="0">
                <a:solidFill>
                  <a:schemeClr val="tx1">
                    <a:lumMod val="65000"/>
                    <a:lumOff val="35000"/>
                  </a:schemeClr>
                </a:solidFill>
                <a:latin typeface="Comic Sans MS" panose="030F0702030302020204" pitchFamily="66" charset="0"/>
              </a:rPr>
              <a:t>Secondary producers</a:t>
            </a:r>
          </a:p>
          <a:p>
            <a:pPr marL="171450" indent="-171450">
              <a:buFont typeface="Arial" panose="020B0604020202020204" pitchFamily="34" charset="0"/>
              <a:buChar char="•"/>
            </a:pPr>
            <a:r>
              <a:rPr lang="en-AU" sz="700" dirty="0">
                <a:solidFill>
                  <a:schemeClr val="tx1">
                    <a:lumMod val="65000"/>
                    <a:lumOff val="35000"/>
                  </a:schemeClr>
                </a:solidFill>
                <a:latin typeface="Comic Sans MS" panose="030F0702030302020204" pitchFamily="66" charset="0"/>
              </a:rPr>
              <a:t>Decomposers</a:t>
            </a:r>
          </a:p>
          <a:p>
            <a:pPr marL="171450" indent="-171450">
              <a:buFont typeface="Arial" panose="020B0604020202020204" pitchFamily="34" charset="0"/>
              <a:buChar char="•"/>
            </a:pPr>
            <a:r>
              <a:rPr lang="en-AU" sz="700" dirty="0">
                <a:solidFill>
                  <a:schemeClr val="tx1">
                    <a:lumMod val="65000"/>
                    <a:lumOff val="35000"/>
                  </a:schemeClr>
                </a:solidFill>
                <a:latin typeface="Comic Sans MS" panose="030F0702030302020204" pitchFamily="66" charset="0"/>
              </a:rPr>
              <a:t>Habitat-formers</a:t>
            </a:r>
          </a:p>
        </p:txBody>
      </p:sp>
      <p:sp>
        <p:nvSpPr>
          <p:cNvPr id="45" name="Rectangle 44">
            <a:extLst>
              <a:ext uri="{FF2B5EF4-FFF2-40B4-BE49-F238E27FC236}">
                <a16:creationId xmlns:a16="http://schemas.microsoft.com/office/drawing/2014/main" id="{526F4608-9DE6-471A-85E0-B2AA13DAC6CF}"/>
              </a:ext>
            </a:extLst>
          </p:cNvPr>
          <p:cNvSpPr/>
          <p:nvPr/>
        </p:nvSpPr>
        <p:spPr>
          <a:xfrm>
            <a:off x="785974" y="6116788"/>
            <a:ext cx="1179892" cy="307777"/>
          </a:xfrm>
          <a:prstGeom prst="rect">
            <a:avLst/>
          </a:prstGeom>
          <a:ln>
            <a:noFill/>
          </a:ln>
        </p:spPr>
        <p:txBody>
          <a:bodyPr wrap="square">
            <a:spAutoFit/>
          </a:bodyPr>
          <a:lstStyle/>
          <a:p>
            <a:pPr algn="ctr"/>
            <a:r>
              <a:rPr lang="en-AU" sz="700" dirty="0">
                <a:solidFill>
                  <a:schemeClr val="tx1">
                    <a:lumMod val="65000"/>
                    <a:lumOff val="35000"/>
                  </a:schemeClr>
                </a:solidFill>
                <a:latin typeface="Comic Sans MS" panose="030F0702030302020204" pitchFamily="66" charset="0"/>
              </a:rPr>
              <a:t>Reduced calcification by most species</a:t>
            </a:r>
          </a:p>
        </p:txBody>
      </p:sp>
      <p:sp>
        <p:nvSpPr>
          <p:cNvPr id="47" name="Rectangle 46">
            <a:extLst>
              <a:ext uri="{FF2B5EF4-FFF2-40B4-BE49-F238E27FC236}">
                <a16:creationId xmlns:a16="http://schemas.microsoft.com/office/drawing/2014/main" id="{52239908-EEC7-4F35-9C63-8B536FCF218F}"/>
              </a:ext>
            </a:extLst>
          </p:cNvPr>
          <p:cNvSpPr/>
          <p:nvPr/>
        </p:nvSpPr>
        <p:spPr>
          <a:xfrm>
            <a:off x="5061733" y="6081097"/>
            <a:ext cx="992027" cy="200055"/>
          </a:xfrm>
          <a:prstGeom prst="rect">
            <a:avLst/>
          </a:prstGeom>
          <a:ln>
            <a:noFill/>
          </a:ln>
        </p:spPr>
        <p:txBody>
          <a:bodyPr wrap="square">
            <a:spAutoFit/>
          </a:bodyPr>
          <a:lstStyle/>
          <a:p>
            <a:pPr algn="ctr"/>
            <a:r>
              <a:rPr lang="en-AU" sz="700" dirty="0">
                <a:solidFill>
                  <a:schemeClr val="tx1">
                    <a:lumMod val="65000"/>
                    <a:lumOff val="35000"/>
                  </a:schemeClr>
                </a:solidFill>
                <a:latin typeface="Comic Sans MS" panose="030F0702030302020204" pitchFamily="66" charset="0"/>
              </a:rPr>
              <a:t>Biodiversity loss</a:t>
            </a:r>
          </a:p>
        </p:txBody>
      </p:sp>
      <p:sp>
        <p:nvSpPr>
          <p:cNvPr id="48" name="Rectangle 47">
            <a:extLst>
              <a:ext uri="{FF2B5EF4-FFF2-40B4-BE49-F238E27FC236}">
                <a16:creationId xmlns:a16="http://schemas.microsoft.com/office/drawing/2014/main" id="{B756690E-2389-42A7-AC19-1913289867A5}"/>
              </a:ext>
            </a:extLst>
          </p:cNvPr>
          <p:cNvSpPr/>
          <p:nvPr/>
        </p:nvSpPr>
        <p:spPr>
          <a:xfrm>
            <a:off x="5043268" y="7314131"/>
            <a:ext cx="1049328" cy="307777"/>
          </a:xfrm>
          <a:prstGeom prst="rect">
            <a:avLst/>
          </a:prstGeom>
          <a:ln>
            <a:noFill/>
          </a:ln>
        </p:spPr>
        <p:txBody>
          <a:bodyPr wrap="square">
            <a:spAutoFit/>
          </a:bodyPr>
          <a:lstStyle/>
          <a:p>
            <a:pPr algn="ctr"/>
            <a:r>
              <a:rPr lang="en-AU" sz="700" dirty="0">
                <a:solidFill>
                  <a:schemeClr val="tx1">
                    <a:lumMod val="65000"/>
                    <a:lumOff val="35000"/>
                  </a:schemeClr>
                </a:solidFill>
                <a:latin typeface="Comic Sans MS" panose="030F0702030302020204" pitchFamily="66" charset="0"/>
              </a:rPr>
              <a:t>Reduced strength of biological pump</a:t>
            </a:r>
          </a:p>
        </p:txBody>
      </p:sp>
      <p:sp>
        <p:nvSpPr>
          <p:cNvPr id="9" name="Rectangle 8">
            <a:extLst>
              <a:ext uri="{FF2B5EF4-FFF2-40B4-BE49-F238E27FC236}">
                <a16:creationId xmlns:a16="http://schemas.microsoft.com/office/drawing/2014/main" id="{5EE9F901-7A6B-4492-BFFD-795C39D530F4}"/>
              </a:ext>
            </a:extLst>
          </p:cNvPr>
          <p:cNvSpPr/>
          <p:nvPr/>
        </p:nvSpPr>
        <p:spPr>
          <a:xfrm>
            <a:off x="520367" y="8338682"/>
            <a:ext cx="5899281" cy="44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21D3A315-2061-4CA3-A7B9-33FA22B7410A}"/>
              </a:ext>
            </a:extLst>
          </p:cNvPr>
          <p:cNvSpPr/>
          <p:nvPr/>
        </p:nvSpPr>
        <p:spPr>
          <a:xfrm>
            <a:off x="444123" y="8371555"/>
            <a:ext cx="6033326" cy="461665"/>
          </a:xfrm>
          <a:prstGeom prst="rect">
            <a:avLst/>
          </a:prstGeom>
        </p:spPr>
        <p:txBody>
          <a:bodyPr wrap="square">
            <a:spAutoFit/>
          </a:bodyPr>
          <a:lstStyle/>
          <a:p>
            <a:r>
              <a:rPr lang="en-AU" sz="580" baseline="30000" dirty="0">
                <a:latin typeface="Arial Narrow" panose="020B0606020202030204" pitchFamily="34" charset="0"/>
              </a:rPr>
              <a:t>[1] </a:t>
            </a:r>
            <a:r>
              <a:rPr lang="en-AU" sz="580" dirty="0">
                <a:latin typeface="Arial Narrow" panose="020B0606020202030204" pitchFamily="34" charset="0"/>
              </a:rPr>
              <a:t>Adapted with permission from: </a:t>
            </a:r>
            <a:r>
              <a:rPr lang="en-AU" sz="580" dirty="0" err="1">
                <a:latin typeface="Arial Narrow" panose="020B0606020202030204" pitchFamily="34" charset="0"/>
              </a:rPr>
              <a:t>Bednarsek</a:t>
            </a:r>
            <a:r>
              <a:rPr lang="en-AU" sz="580" dirty="0">
                <a:latin typeface="Arial Narrow" panose="020B0606020202030204" pitchFamily="34" charset="0"/>
              </a:rPr>
              <a:t>, N., Tarling, G.A., Bakker, D.C.E., Fielding, S., Cohen, A., </a:t>
            </a:r>
            <a:r>
              <a:rPr lang="en-AU" sz="580" dirty="0" err="1">
                <a:latin typeface="Arial Narrow" panose="020B0606020202030204" pitchFamily="34" charset="0"/>
              </a:rPr>
              <a:t>Kuzirian</a:t>
            </a:r>
            <a:r>
              <a:rPr lang="en-AU" sz="580" dirty="0">
                <a:latin typeface="Arial Narrow" panose="020B0606020202030204" pitchFamily="34" charset="0"/>
              </a:rPr>
              <a:t>, A., McCorkle, D., </a:t>
            </a:r>
            <a:r>
              <a:rPr lang="en-AU" sz="580" dirty="0" err="1">
                <a:latin typeface="Arial Narrow" panose="020B0606020202030204" pitchFamily="34" charset="0"/>
              </a:rPr>
              <a:t>Leze</a:t>
            </a:r>
            <a:r>
              <a:rPr lang="en-AU" sz="580" dirty="0">
                <a:latin typeface="Arial Narrow" panose="020B0606020202030204" pitchFamily="34" charset="0"/>
              </a:rPr>
              <a:t>, B. and </a:t>
            </a:r>
            <a:r>
              <a:rPr lang="en-AU" sz="580" dirty="0" err="1">
                <a:latin typeface="Arial Narrow" panose="020B0606020202030204" pitchFamily="34" charset="0"/>
              </a:rPr>
              <a:t>Montagna</a:t>
            </a:r>
            <a:r>
              <a:rPr lang="en-AU" sz="580" dirty="0">
                <a:latin typeface="Arial Narrow" panose="020B0606020202030204" pitchFamily="34" charset="0"/>
              </a:rPr>
              <a:t>, R.(2012). Description and quantification of pteropod shell dissolution: a sensitive bioindicator of ocean acidification. </a:t>
            </a:r>
            <a:r>
              <a:rPr lang="en-AU" sz="580" i="1" dirty="0">
                <a:latin typeface="Arial Narrow" panose="020B0606020202030204" pitchFamily="34" charset="0"/>
              </a:rPr>
              <a:t>Global Change Biology. Volume 18. Issue 7. Pages 2378-2388. DOI: 10.1111/j.1365-2486.2012.02668.x</a:t>
            </a:r>
          </a:p>
          <a:p>
            <a:r>
              <a:rPr lang="en-AU" sz="580" baseline="30000" dirty="0">
                <a:latin typeface="Arial Narrow" panose="020B0606020202030204" pitchFamily="34" charset="0"/>
              </a:rPr>
              <a:t>[2] </a:t>
            </a:r>
            <a:r>
              <a:rPr lang="en-AU" sz="580" dirty="0">
                <a:latin typeface="Arial Narrow" panose="020B0606020202030204" pitchFamily="34" charset="0"/>
              </a:rPr>
              <a:t>Adapted with permission from: Climate Kids (2019). </a:t>
            </a:r>
            <a:r>
              <a:rPr lang="en-AU" sz="580" i="1" dirty="0">
                <a:latin typeface="Arial Narrow" panose="020B0606020202030204" pitchFamily="34" charset="0"/>
              </a:rPr>
              <a:t>What is happening in the ocean? </a:t>
            </a:r>
            <a:r>
              <a:rPr lang="en-AU" sz="580" dirty="0">
                <a:latin typeface="Arial Narrow" panose="020B0606020202030204" pitchFamily="34" charset="0"/>
              </a:rPr>
              <a:t>NASA. Accessed 20.04.2019 from: https://climatekids.nasa.gov/ocean/. Courtesy NASA/JPL-Caltech.</a:t>
            </a:r>
            <a:endParaRPr lang="en-AU" sz="580" i="1" baseline="30000" dirty="0">
              <a:latin typeface="Arial Narrow" panose="020B0606020202030204" pitchFamily="34" charset="0"/>
            </a:endParaRPr>
          </a:p>
          <a:p>
            <a:r>
              <a:rPr lang="en-AU" sz="580" baseline="30000" dirty="0">
                <a:latin typeface="Arial Narrow" panose="020B0606020202030204" pitchFamily="34" charset="0"/>
              </a:rPr>
              <a:t>[3] </a:t>
            </a:r>
            <a:r>
              <a:rPr lang="en-AU" sz="580" dirty="0">
                <a:latin typeface="Arial Narrow" panose="020B0606020202030204" pitchFamily="34" charset="0"/>
              </a:rPr>
              <a:t>Adapted with permission from: Williamson, P. and Turley, C. (2012). Ocean acidification in a geoengineering context. </a:t>
            </a:r>
            <a:r>
              <a:rPr lang="en-AU" sz="580" i="1" dirty="0">
                <a:latin typeface="Arial Narrow" panose="020B0606020202030204" pitchFamily="34" charset="0"/>
              </a:rPr>
              <a:t>Philosophical Transactions of the Royal Society. 370, 4317-4342. DOI:10.1098/rsta.2012.0167</a:t>
            </a:r>
            <a:endParaRPr lang="en-US" sz="580" i="1" dirty="0">
              <a:latin typeface="Arial Narrow" panose="020B0606020202030204" pitchFamily="34" charset="0"/>
            </a:endParaRPr>
          </a:p>
        </p:txBody>
      </p:sp>
      <p:sp>
        <p:nvSpPr>
          <p:cNvPr id="14" name="TextBox 13">
            <a:extLst>
              <a:ext uri="{FF2B5EF4-FFF2-40B4-BE49-F238E27FC236}">
                <a16:creationId xmlns:a16="http://schemas.microsoft.com/office/drawing/2014/main" id="{8C7FCCE6-B77E-484D-B4A1-82EBCC92B440}"/>
              </a:ext>
            </a:extLst>
          </p:cNvPr>
          <p:cNvSpPr txBox="1"/>
          <p:nvPr/>
        </p:nvSpPr>
        <p:spPr>
          <a:xfrm>
            <a:off x="731329" y="4699019"/>
            <a:ext cx="1207909" cy="261610"/>
          </a:xfrm>
          <a:prstGeom prst="rect">
            <a:avLst/>
          </a:prstGeom>
          <a:noFill/>
        </p:spPr>
        <p:txBody>
          <a:bodyPr wrap="square" rtlCol="0">
            <a:spAutoFit/>
          </a:bodyPr>
          <a:lstStyle/>
          <a:p>
            <a:r>
              <a:rPr lang="en-AU" sz="1100" b="1" dirty="0">
                <a:latin typeface="Arial Narrow" panose="020B0606020202030204" pitchFamily="34" charset="0"/>
                <a:cs typeface="Arial" panose="020B0604020202020204" pitchFamily="34" charset="0"/>
              </a:rPr>
              <a:t>DIRECT EFFECTS</a:t>
            </a:r>
          </a:p>
        </p:txBody>
      </p:sp>
      <p:sp>
        <p:nvSpPr>
          <p:cNvPr id="67" name="TextBox 66">
            <a:extLst>
              <a:ext uri="{FF2B5EF4-FFF2-40B4-BE49-F238E27FC236}">
                <a16:creationId xmlns:a16="http://schemas.microsoft.com/office/drawing/2014/main" id="{BCA85C6E-8AD4-4ADC-9F97-EC2D85FCA75E}"/>
              </a:ext>
            </a:extLst>
          </p:cNvPr>
          <p:cNvSpPr txBox="1"/>
          <p:nvPr/>
        </p:nvSpPr>
        <p:spPr>
          <a:xfrm>
            <a:off x="3844869" y="4691746"/>
            <a:ext cx="1877595" cy="261610"/>
          </a:xfrm>
          <a:prstGeom prst="rect">
            <a:avLst/>
          </a:prstGeom>
          <a:noFill/>
        </p:spPr>
        <p:txBody>
          <a:bodyPr wrap="square" rtlCol="0">
            <a:spAutoFit/>
          </a:bodyPr>
          <a:lstStyle/>
          <a:p>
            <a:r>
              <a:rPr lang="en-AU" sz="1100" b="1" dirty="0">
                <a:latin typeface="Arial Narrow" panose="020B0606020202030204" pitchFamily="34" charset="0"/>
                <a:cs typeface="Arial" panose="020B0604020202020204" pitchFamily="34" charset="0"/>
              </a:rPr>
              <a:t>INDIRECT EFFECTS</a:t>
            </a:r>
          </a:p>
        </p:txBody>
      </p:sp>
      <p:sp>
        <p:nvSpPr>
          <p:cNvPr id="73" name="Rectangle 72">
            <a:extLst>
              <a:ext uri="{FF2B5EF4-FFF2-40B4-BE49-F238E27FC236}">
                <a16:creationId xmlns:a16="http://schemas.microsoft.com/office/drawing/2014/main" id="{CDCEA633-116D-404F-93E4-FDC57929DEC2}"/>
              </a:ext>
            </a:extLst>
          </p:cNvPr>
          <p:cNvSpPr/>
          <p:nvPr/>
        </p:nvSpPr>
        <p:spPr>
          <a:xfrm>
            <a:off x="2837782" y="7791172"/>
            <a:ext cx="1339283" cy="270062"/>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800" b="1" dirty="0">
              <a:solidFill>
                <a:schemeClr val="tx1"/>
              </a:solidFill>
              <a:latin typeface="Arial Narrow" panose="020B0606020202030204" pitchFamily="34" charset="0"/>
            </a:endParaRPr>
          </a:p>
        </p:txBody>
      </p:sp>
      <p:sp>
        <p:nvSpPr>
          <p:cNvPr id="74" name="Rectangle 73">
            <a:extLst>
              <a:ext uri="{FF2B5EF4-FFF2-40B4-BE49-F238E27FC236}">
                <a16:creationId xmlns:a16="http://schemas.microsoft.com/office/drawing/2014/main" id="{1D2C6936-0A0D-493D-9BC0-E2D64DD2F027}"/>
              </a:ext>
            </a:extLst>
          </p:cNvPr>
          <p:cNvSpPr/>
          <p:nvPr/>
        </p:nvSpPr>
        <p:spPr>
          <a:xfrm>
            <a:off x="2768684" y="7833606"/>
            <a:ext cx="1454602" cy="200055"/>
          </a:xfrm>
          <a:prstGeom prst="rect">
            <a:avLst/>
          </a:prstGeom>
          <a:ln w="38100">
            <a:noFill/>
          </a:ln>
        </p:spPr>
        <p:txBody>
          <a:bodyPr wrap="square">
            <a:spAutoFit/>
          </a:bodyPr>
          <a:lstStyle/>
          <a:p>
            <a:pPr algn="ctr"/>
            <a:r>
              <a:rPr lang="en-AU" sz="700" dirty="0">
                <a:solidFill>
                  <a:schemeClr val="tx1">
                    <a:lumMod val="65000"/>
                    <a:lumOff val="35000"/>
                  </a:schemeClr>
                </a:solidFill>
                <a:latin typeface="Comic Sans MS" panose="030F0702030302020204" pitchFamily="66" charset="0"/>
              </a:rPr>
              <a:t>Increased CaCO</a:t>
            </a:r>
            <a:r>
              <a:rPr lang="en-AU" sz="600" dirty="0">
                <a:solidFill>
                  <a:schemeClr val="tx1">
                    <a:lumMod val="65000"/>
                    <a:lumOff val="35000"/>
                  </a:schemeClr>
                </a:solidFill>
                <a:latin typeface="Comic Sans MS" panose="030F0702030302020204" pitchFamily="66" charset="0"/>
              </a:rPr>
              <a:t>3</a:t>
            </a:r>
            <a:r>
              <a:rPr lang="en-AU" sz="700" dirty="0">
                <a:solidFill>
                  <a:schemeClr val="tx1">
                    <a:lumMod val="65000"/>
                    <a:lumOff val="35000"/>
                  </a:schemeClr>
                </a:solidFill>
                <a:latin typeface="Comic Sans MS" panose="030F0702030302020204" pitchFamily="66" charset="0"/>
              </a:rPr>
              <a:t> dissolution</a:t>
            </a:r>
          </a:p>
        </p:txBody>
      </p:sp>
      <p:cxnSp>
        <p:nvCxnSpPr>
          <p:cNvPr id="91" name="Straight Connector 90">
            <a:extLst>
              <a:ext uri="{FF2B5EF4-FFF2-40B4-BE49-F238E27FC236}">
                <a16:creationId xmlns:a16="http://schemas.microsoft.com/office/drawing/2014/main" id="{199B804F-191E-41A6-B609-1FF22973BC00}"/>
              </a:ext>
            </a:extLst>
          </p:cNvPr>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ADF9703-B261-4297-BF4C-7639B09AD44E}"/>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l="2269" t="3551" r="1750" b="2777"/>
          <a:stretch/>
        </p:blipFill>
        <p:spPr>
          <a:xfrm>
            <a:off x="528897" y="2130517"/>
            <a:ext cx="2346090" cy="1605158"/>
          </a:xfrm>
          <a:prstGeom prst="rect">
            <a:avLst/>
          </a:prstGeom>
          <a:ln w="28575">
            <a:solidFill>
              <a:schemeClr val="tx1"/>
            </a:solidFill>
          </a:ln>
        </p:spPr>
      </p:pic>
      <p:sp>
        <p:nvSpPr>
          <p:cNvPr id="93" name="TextBox 92">
            <a:extLst>
              <a:ext uri="{FF2B5EF4-FFF2-40B4-BE49-F238E27FC236}">
                <a16:creationId xmlns:a16="http://schemas.microsoft.com/office/drawing/2014/main" id="{5A5B869A-7516-4BDB-B604-464ACFA1E69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2" name="Arrow: Curved Left 21">
            <a:extLst>
              <a:ext uri="{FF2B5EF4-FFF2-40B4-BE49-F238E27FC236}">
                <a16:creationId xmlns:a16="http://schemas.microsoft.com/office/drawing/2014/main" id="{94FBFC69-7441-4732-ACF8-810C85587632}"/>
              </a:ext>
            </a:extLst>
          </p:cNvPr>
          <p:cNvSpPr/>
          <p:nvPr/>
        </p:nvSpPr>
        <p:spPr>
          <a:xfrm>
            <a:off x="4390533" y="2390511"/>
            <a:ext cx="1317144" cy="1206842"/>
          </a:xfrm>
          <a:prstGeom prst="curvedLef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10" name="Oval 109">
            <a:extLst>
              <a:ext uri="{FF2B5EF4-FFF2-40B4-BE49-F238E27FC236}">
                <a16:creationId xmlns:a16="http://schemas.microsoft.com/office/drawing/2014/main" id="{E28FBA33-0E9E-4ABD-AEC5-D6DD0496C0F9}"/>
              </a:ext>
            </a:extLst>
          </p:cNvPr>
          <p:cNvSpPr/>
          <p:nvPr/>
        </p:nvSpPr>
        <p:spPr>
          <a:xfrm>
            <a:off x="3271741" y="2242836"/>
            <a:ext cx="1190450" cy="641065"/>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lumMod val="65000"/>
                  <a:lumOff val="35000"/>
                </a:schemeClr>
              </a:solidFill>
            </a:endParaRPr>
          </a:p>
        </p:txBody>
      </p:sp>
      <p:sp>
        <p:nvSpPr>
          <p:cNvPr id="111" name="Oval 110">
            <a:extLst>
              <a:ext uri="{FF2B5EF4-FFF2-40B4-BE49-F238E27FC236}">
                <a16:creationId xmlns:a16="http://schemas.microsoft.com/office/drawing/2014/main" id="{D27BDAF6-1CC3-43CD-908A-8523C4A5BB15}"/>
              </a:ext>
            </a:extLst>
          </p:cNvPr>
          <p:cNvSpPr/>
          <p:nvPr/>
        </p:nvSpPr>
        <p:spPr>
          <a:xfrm>
            <a:off x="3370161" y="3081169"/>
            <a:ext cx="994343" cy="49709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lumMod val="65000"/>
                  <a:lumOff val="35000"/>
                </a:schemeClr>
              </a:solidFill>
            </a:endParaRPr>
          </a:p>
        </p:txBody>
      </p:sp>
      <p:sp>
        <p:nvSpPr>
          <p:cNvPr id="113" name="Oval 112">
            <a:extLst>
              <a:ext uri="{FF2B5EF4-FFF2-40B4-BE49-F238E27FC236}">
                <a16:creationId xmlns:a16="http://schemas.microsoft.com/office/drawing/2014/main" id="{B03DED0F-5A60-4A2B-B341-0FE08D10E929}"/>
              </a:ext>
            </a:extLst>
          </p:cNvPr>
          <p:cNvSpPr/>
          <p:nvPr/>
        </p:nvSpPr>
        <p:spPr>
          <a:xfrm>
            <a:off x="4944688" y="2903467"/>
            <a:ext cx="1230534" cy="67479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lumMod val="65000"/>
                  <a:lumOff val="35000"/>
                </a:schemeClr>
              </a:solidFill>
            </a:endParaRPr>
          </a:p>
        </p:txBody>
      </p:sp>
      <p:sp>
        <p:nvSpPr>
          <p:cNvPr id="115" name="Oval 114">
            <a:extLst>
              <a:ext uri="{FF2B5EF4-FFF2-40B4-BE49-F238E27FC236}">
                <a16:creationId xmlns:a16="http://schemas.microsoft.com/office/drawing/2014/main" id="{E646D6F7-6E5F-4CB7-AE03-344BDAA6D13D}"/>
              </a:ext>
            </a:extLst>
          </p:cNvPr>
          <p:cNvSpPr/>
          <p:nvPr/>
        </p:nvSpPr>
        <p:spPr>
          <a:xfrm>
            <a:off x="4586640" y="2298155"/>
            <a:ext cx="994343" cy="49709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lumMod val="65000"/>
                  <a:lumOff val="35000"/>
                </a:schemeClr>
              </a:solidFill>
            </a:endParaRPr>
          </a:p>
        </p:txBody>
      </p:sp>
      <p:sp>
        <p:nvSpPr>
          <p:cNvPr id="116" name="TextBox 115">
            <a:extLst>
              <a:ext uri="{FF2B5EF4-FFF2-40B4-BE49-F238E27FC236}">
                <a16:creationId xmlns:a16="http://schemas.microsoft.com/office/drawing/2014/main" id="{079C6660-150A-4BC7-B539-716A9DF4803A}"/>
              </a:ext>
            </a:extLst>
          </p:cNvPr>
          <p:cNvSpPr txBox="1"/>
          <p:nvPr/>
        </p:nvSpPr>
        <p:spPr>
          <a:xfrm>
            <a:off x="4662203" y="2392988"/>
            <a:ext cx="994343" cy="276999"/>
          </a:xfrm>
          <a:prstGeom prst="rect">
            <a:avLst/>
          </a:prstGeom>
          <a:noFill/>
          <a:ln>
            <a:noFill/>
          </a:ln>
        </p:spPr>
        <p:txBody>
          <a:bodyPr wrap="square" rtlCol="0">
            <a:spAutoFit/>
          </a:bodyPr>
          <a:lstStyle/>
          <a:p>
            <a:r>
              <a:rPr lang="en-AU" sz="1200" dirty="0">
                <a:solidFill>
                  <a:schemeClr val="tx1">
                    <a:lumMod val="65000"/>
                    <a:lumOff val="35000"/>
                  </a:schemeClr>
                </a:solidFill>
                <a:latin typeface="Comic Sans MS" panose="030F0702030302020204" pitchFamily="66" charset="0"/>
              </a:rPr>
              <a:t>Pteropods</a:t>
            </a:r>
          </a:p>
        </p:txBody>
      </p:sp>
      <p:sp>
        <p:nvSpPr>
          <p:cNvPr id="117" name="TextBox 116">
            <a:extLst>
              <a:ext uri="{FF2B5EF4-FFF2-40B4-BE49-F238E27FC236}">
                <a16:creationId xmlns:a16="http://schemas.microsoft.com/office/drawing/2014/main" id="{EC4F4D1B-BC4A-4153-BEB8-5B7EACAE487F}"/>
              </a:ext>
            </a:extLst>
          </p:cNvPr>
          <p:cNvSpPr txBox="1"/>
          <p:nvPr/>
        </p:nvSpPr>
        <p:spPr>
          <a:xfrm>
            <a:off x="3496489" y="2392001"/>
            <a:ext cx="905944" cy="276999"/>
          </a:xfrm>
          <a:prstGeom prst="rect">
            <a:avLst/>
          </a:prstGeom>
          <a:noFill/>
          <a:ln>
            <a:noFill/>
          </a:ln>
        </p:spPr>
        <p:txBody>
          <a:bodyPr wrap="square" rtlCol="0">
            <a:spAutoFit/>
          </a:bodyPr>
          <a:lstStyle/>
          <a:p>
            <a:r>
              <a:rPr lang="en-AU" sz="1200" dirty="0">
                <a:solidFill>
                  <a:schemeClr val="tx1">
                    <a:lumMod val="65000"/>
                    <a:lumOff val="35000"/>
                  </a:schemeClr>
                </a:solidFill>
                <a:latin typeface="Comic Sans MS" panose="030F0702030302020204" pitchFamily="66" charset="0"/>
              </a:rPr>
              <a:t>Diatoms</a:t>
            </a:r>
          </a:p>
        </p:txBody>
      </p:sp>
      <p:sp>
        <p:nvSpPr>
          <p:cNvPr id="118" name="TextBox 117">
            <a:extLst>
              <a:ext uri="{FF2B5EF4-FFF2-40B4-BE49-F238E27FC236}">
                <a16:creationId xmlns:a16="http://schemas.microsoft.com/office/drawing/2014/main" id="{909B4655-B3F0-48FE-8240-0E02FBB92B5A}"/>
              </a:ext>
            </a:extLst>
          </p:cNvPr>
          <p:cNvSpPr txBox="1"/>
          <p:nvPr/>
        </p:nvSpPr>
        <p:spPr>
          <a:xfrm>
            <a:off x="3517357" y="3181628"/>
            <a:ext cx="783204" cy="276999"/>
          </a:xfrm>
          <a:prstGeom prst="rect">
            <a:avLst/>
          </a:prstGeom>
          <a:noFill/>
          <a:ln>
            <a:noFill/>
          </a:ln>
        </p:spPr>
        <p:txBody>
          <a:bodyPr wrap="square" rtlCol="0">
            <a:spAutoFit/>
          </a:bodyPr>
          <a:lstStyle/>
          <a:p>
            <a:r>
              <a:rPr lang="en-AU" sz="1200" dirty="0">
                <a:solidFill>
                  <a:schemeClr val="tx1">
                    <a:lumMod val="65000"/>
                    <a:lumOff val="35000"/>
                  </a:schemeClr>
                </a:solidFill>
                <a:latin typeface="Comic Sans MS" panose="030F0702030302020204" pitchFamily="66" charset="0"/>
              </a:rPr>
              <a:t>Humans</a:t>
            </a:r>
          </a:p>
        </p:txBody>
      </p:sp>
      <p:sp>
        <p:nvSpPr>
          <p:cNvPr id="119" name="TextBox 118">
            <a:extLst>
              <a:ext uri="{FF2B5EF4-FFF2-40B4-BE49-F238E27FC236}">
                <a16:creationId xmlns:a16="http://schemas.microsoft.com/office/drawing/2014/main" id="{A7013939-32AB-482F-92B1-4A2F0EF630A9}"/>
              </a:ext>
            </a:extLst>
          </p:cNvPr>
          <p:cNvSpPr txBox="1"/>
          <p:nvPr/>
        </p:nvSpPr>
        <p:spPr>
          <a:xfrm>
            <a:off x="4976381" y="2912717"/>
            <a:ext cx="1194363" cy="646331"/>
          </a:xfrm>
          <a:prstGeom prst="rect">
            <a:avLst/>
          </a:prstGeom>
          <a:noFill/>
          <a:ln>
            <a:noFill/>
          </a:ln>
        </p:spPr>
        <p:txBody>
          <a:bodyPr wrap="square" rtlCol="0">
            <a:spAutoFit/>
          </a:bodyPr>
          <a:lstStyle/>
          <a:p>
            <a:pPr algn="ctr"/>
            <a:r>
              <a:rPr lang="en-AU" sz="1200" dirty="0">
                <a:solidFill>
                  <a:schemeClr val="tx1">
                    <a:lumMod val="65000"/>
                    <a:lumOff val="35000"/>
                  </a:schemeClr>
                </a:solidFill>
                <a:latin typeface="Comic Sans MS" panose="030F0702030302020204" pitchFamily="66" charset="0"/>
              </a:rPr>
              <a:t>Juvenile Alaskan Pink Salmon</a:t>
            </a:r>
          </a:p>
        </p:txBody>
      </p:sp>
      <p:sp>
        <p:nvSpPr>
          <p:cNvPr id="53" name="Rectangle 52">
            <a:extLst>
              <a:ext uri="{FF2B5EF4-FFF2-40B4-BE49-F238E27FC236}">
                <a16:creationId xmlns:a16="http://schemas.microsoft.com/office/drawing/2014/main" id="{0A92E15F-5C60-4AC2-91BC-FF9F88C042D5}"/>
              </a:ext>
            </a:extLst>
          </p:cNvPr>
          <p:cNvSpPr/>
          <p:nvPr/>
        </p:nvSpPr>
        <p:spPr>
          <a:xfrm>
            <a:off x="496907" y="1017758"/>
            <a:ext cx="5857657" cy="10205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54" name="Picture 53">
            <a:extLst>
              <a:ext uri="{FF2B5EF4-FFF2-40B4-BE49-F238E27FC236}">
                <a16:creationId xmlns:a16="http://schemas.microsoft.com/office/drawing/2014/main" id="{C6917576-0F4E-4E73-9E69-42149C8F99A8}"/>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Lst>
          </a:blip>
          <a:stretch>
            <a:fillRect/>
          </a:stretch>
        </p:blipFill>
        <p:spPr>
          <a:xfrm>
            <a:off x="551217" y="1075528"/>
            <a:ext cx="1207910" cy="913098"/>
          </a:xfrm>
          <a:prstGeom prst="rect">
            <a:avLst/>
          </a:prstGeom>
        </p:spPr>
      </p:pic>
      <p:pic>
        <p:nvPicPr>
          <p:cNvPr id="55" name="Picture 54">
            <a:extLst>
              <a:ext uri="{FF2B5EF4-FFF2-40B4-BE49-F238E27FC236}">
                <a16:creationId xmlns:a16="http://schemas.microsoft.com/office/drawing/2014/main" id="{C12C624A-D8E3-49A4-B59C-525994C6A28F}"/>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40000"/>
                    </a14:imgEffect>
                  </a14:imgLayer>
                </a14:imgProps>
              </a:ext>
            </a:extLst>
          </a:blip>
          <a:srcRect t="2367"/>
          <a:stretch/>
        </p:blipFill>
        <p:spPr>
          <a:xfrm>
            <a:off x="5073228" y="1073904"/>
            <a:ext cx="1249571" cy="939342"/>
          </a:xfrm>
          <a:prstGeom prst="rect">
            <a:avLst/>
          </a:prstGeom>
        </p:spPr>
      </p:pic>
      <p:sp>
        <p:nvSpPr>
          <p:cNvPr id="56" name="TextBox 55">
            <a:extLst>
              <a:ext uri="{FF2B5EF4-FFF2-40B4-BE49-F238E27FC236}">
                <a16:creationId xmlns:a16="http://schemas.microsoft.com/office/drawing/2014/main" id="{93EBBBC5-641E-474F-BE6C-34E2FD1AF0CB}"/>
              </a:ext>
            </a:extLst>
          </p:cNvPr>
          <p:cNvSpPr txBox="1"/>
          <p:nvPr/>
        </p:nvSpPr>
        <p:spPr>
          <a:xfrm>
            <a:off x="1761565" y="1023378"/>
            <a:ext cx="2381151" cy="461665"/>
          </a:xfrm>
          <a:prstGeom prst="rect">
            <a:avLst/>
          </a:prstGeom>
          <a:noFill/>
        </p:spPr>
        <p:txBody>
          <a:bodyPr wrap="square" rtlCol="0">
            <a:spAutoFit/>
          </a:bodyPr>
          <a:lstStyle/>
          <a:p>
            <a:r>
              <a:rPr lang="en-AU" sz="800" b="1" dirty="0">
                <a:solidFill>
                  <a:schemeClr val="bg1"/>
                </a:solidFill>
                <a:latin typeface="Arial Narrow" panose="020B0606020202030204" pitchFamily="34" charset="0"/>
              </a:rPr>
              <a:t>Figure 1 (left): A pteropod shell taken from ambient seawater with supersaturated conditions for omega typically has a smooth, sleek shell surface</a:t>
            </a:r>
            <a:r>
              <a:rPr lang="en-AU" sz="800" b="1" baseline="30000" dirty="0">
                <a:solidFill>
                  <a:schemeClr val="bg1"/>
                </a:solidFill>
                <a:latin typeface="Arial Narrow" panose="020B0606020202030204" pitchFamily="34" charset="0"/>
              </a:rPr>
              <a:t>[1]</a:t>
            </a:r>
            <a:r>
              <a:rPr lang="en-AU" sz="800" b="1" dirty="0">
                <a:solidFill>
                  <a:schemeClr val="bg1"/>
                </a:solidFill>
                <a:latin typeface="Arial Narrow" panose="020B0606020202030204" pitchFamily="34" charset="0"/>
              </a:rPr>
              <a:t>.</a:t>
            </a:r>
          </a:p>
        </p:txBody>
      </p:sp>
      <p:sp>
        <p:nvSpPr>
          <p:cNvPr id="58" name="TextBox 57">
            <a:extLst>
              <a:ext uri="{FF2B5EF4-FFF2-40B4-BE49-F238E27FC236}">
                <a16:creationId xmlns:a16="http://schemas.microsoft.com/office/drawing/2014/main" id="{38242A00-2A6D-4A3B-B0C8-8BC575EA0BF4}"/>
              </a:ext>
            </a:extLst>
          </p:cNvPr>
          <p:cNvSpPr txBox="1"/>
          <p:nvPr/>
        </p:nvSpPr>
        <p:spPr>
          <a:xfrm>
            <a:off x="2708752" y="1575635"/>
            <a:ext cx="2381151" cy="461665"/>
          </a:xfrm>
          <a:prstGeom prst="rect">
            <a:avLst/>
          </a:prstGeom>
          <a:noFill/>
        </p:spPr>
        <p:txBody>
          <a:bodyPr wrap="square" rtlCol="0">
            <a:spAutoFit/>
          </a:bodyPr>
          <a:lstStyle/>
          <a:p>
            <a:pPr algn="r"/>
            <a:r>
              <a:rPr lang="en-AU" sz="800" b="1" dirty="0">
                <a:solidFill>
                  <a:schemeClr val="bg1"/>
                </a:solidFill>
                <a:latin typeface="Arial Narrow" panose="020B0606020202030204" pitchFamily="34" charset="0"/>
              </a:rPr>
              <a:t>Figure 2 (right): Progressive roughening of the shell surface induced by dissolution. Shell integrity is lost and prone to fragmentation and increased frailness</a:t>
            </a:r>
            <a:r>
              <a:rPr lang="en-AU" sz="800" b="1" baseline="30000" dirty="0">
                <a:solidFill>
                  <a:schemeClr val="bg1"/>
                </a:solidFill>
                <a:latin typeface="Arial Narrow" panose="020B0606020202030204" pitchFamily="34" charset="0"/>
              </a:rPr>
              <a:t>[1]</a:t>
            </a:r>
            <a:r>
              <a:rPr lang="en-AU" sz="800" b="1" dirty="0">
                <a:solidFill>
                  <a:schemeClr val="bg1"/>
                </a:solidFill>
                <a:latin typeface="Arial Narrow" panose="020B0606020202030204" pitchFamily="34" charset="0"/>
              </a:rPr>
              <a:t>. </a:t>
            </a:r>
            <a:endParaRPr lang="en-AU" sz="700" b="1" dirty="0">
              <a:solidFill>
                <a:schemeClr val="bg1"/>
              </a:solidFill>
              <a:latin typeface="Arial Narrow" panose="020B0606020202030204" pitchFamily="34" charset="0"/>
            </a:endParaRPr>
          </a:p>
        </p:txBody>
      </p:sp>
      <p:sp>
        <p:nvSpPr>
          <p:cNvPr id="52" name="Oval 51">
            <a:extLst>
              <a:ext uri="{FF2B5EF4-FFF2-40B4-BE49-F238E27FC236}">
                <a16:creationId xmlns:a16="http://schemas.microsoft.com/office/drawing/2014/main" id="{0A80B534-7DA8-4A31-94C3-0CDE07DFA5EC}"/>
              </a:ext>
            </a:extLst>
          </p:cNvPr>
          <p:cNvSpPr/>
          <p:nvPr/>
        </p:nvSpPr>
        <p:spPr>
          <a:xfrm>
            <a:off x="3801276" y="479985"/>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9" name="TextBox 58">
            <a:extLst>
              <a:ext uri="{FF2B5EF4-FFF2-40B4-BE49-F238E27FC236}">
                <a16:creationId xmlns:a16="http://schemas.microsoft.com/office/drawing/2014/main" id="{CA0B5F24-8293-4954-8807-396ECFFFB3B6}"/>
              </a:ext>
            </a:extLst>
          </p:cNvPr>
          <p:cNvSpPr txBox="1"/>
          <p:nvPr/>
        </p:nvSpPr>
        <p:spPr>
          <a:xfrm>
            <a:off x="3718059" y="462180"/>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T129</a:t>
            </a:r>
          </a:p>
        </p:txBody>
      </p:sp>
    </p:spTree>
    <p:extLst>
      <p:ext uri="{BB962C8B-B14F-4D97-AF65-F5344CB8AC3E}">
        <p14:creationId xmlns:p14="http://schemas.microsoft.com/office/powerpoint/2010/main" val="1919722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72166" y="73497"/>
            <a:ext cx="4183539" cy="1107996"/>
          </a:xfrm>
          <a:prstGeom prst="rect">
            <a:avLst/>
          </a:prstGeom>
          <a:noFill/>
        </p:spPr>
        <p:txBody>
          <a:bodyPr wrap="square" rtlCol="0">
            <a:spAutoFit/>
          </a:bodyPr>
          <a:lstStyle/>
          <a:p>
            <a:r>
              <a:rPr lang="en-US" b="1" dirty="0">
                <a:latin typeface="Arial Narrow" pitchFamily="34" charset="0"/>
              </a:rPr>
              <a:t>The Way the Wind Blows – </a:t>
            </a:r>
            <a:r>
              <a:rPr lang="en-US" sz="1200" dirty="0">
                <a:latin typeface="Arial Narrow" panose="020B0606020202030204" pitchFamily="34" charset="0"/>
              </a:rPr>
              <a:t>Identify the factors between the atmosphere and the oceans that drive weather patterns and climate (e.g. temperature, wind speed and direction, rainfall, breezes and barometric pressure)</a:t>
            </a:r>
          </a:p>
          <a:p>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121</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86712" y="8805118"/>
            <a:ext cx="373457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Subject Matter: Future Scenarios</a:t>
            </a:r>
            <a:endParaRPr lang="en-AU" sz="1100" b="1" dirty="0">
              <a:latin typeface="Arial Narrow" pitchFamily="34" charset="0"/>
            </a:endParaRPr>
          </a:p>
        </p:txBody>
      </p:sp>
      <p:sp>
        <p:nvSpPr>
          <p:cNvPr id="14" name="Rectangle 13"/>
          <p:cNvSpPr/>
          <p:nvPr/>
        </p:nvSpPr>
        <p:spPr>
          <a:xfrm>
            <a:off x="401509" y="2240310"/>
            <a:ext cx="6141643" cy="203133"/>
          </a:xfrm>
          <a:prstGeom prst="rect">
            <a:avLst/>
          </a:prstGeom>
        </p:spPr>
        <p:txBody>
          <a:bodyPr wrap="square">
            <a:spAutoFit/>
          </a:bodyPr>
          <a:lstStyle/>
          <a:p>
            <a:r>
              <a:rPr lang="en-AU" sz="730" baseline="30000" dirty="0">
                <a:latin typeface="Arial Narrow" panose="020B0606020202030204" pitchFamily="34" charset="0"/>
              </a:rPr>
              <a:t>[1]   </a:t>
            </a:r>
            <a:r>
              <a:rPr lang="en-AU" sz="730" dirty="0">
                <a:latin typeface="Arial Narrow" panose="020B0606020202030204" pitchFamily="34" charset="0"/>
              </a:rPr>
              <a:t>Shepherd, J. M. (2019). </a:t>
            </a:r>
            <a:r>
              <a:rPr lang="en-AU" sz="730" i="1" dirty="0">
                <a:latin typeface="Arial Narrow" panose="020B0606020202030204" pitchFamily="34" charset="0"/>
              </a:rPr>
              <a:t>3 kinds of bias that shapes your worldview. </a:t>
            </a:r>
            <a:r>
              <a:rPr lang="en-AU" sz="730" dirty="0" err="1">
                <a:latin typeface="Arial Narrow" panose="020B0606020202030204" pitchFamily="34" charset="0"/>
              </a:rPr>
              <a:t>TedxUGA</a:t>
            </a:r>
            <a:r>
              <a:rPr lang="en-AU" sz="730" dirty="0">
                <a:latin typeface="Arial Narrow" panose="020B0606020202030204" pitchFamily="34" charset="0"/>
              </a:rPr>
              <a:t> on YouTube. Accessed 21.04.2019 from: https://www.youtube.com/watch?v=LcNvkhS4UYg</a:t>
            </a:r>
            <a:r>
              <a:rPr lang="en-AU" sz="730" baseline="30000" dirty="0">
                <a:latin typeface="Arial Narrow" panose="020B0606020202030204" pitchFamily="34" charset="0"/>
              </a:rPr>
              <a:t> </a:t>
            </a:r>
          </a:p>
        </p:txBody>
      </p:sp>
      <p:sp>
        <p:nvSpPr>
          <p:cNvPr id="18" name="Rectangle 17">
            <a:extLst>
              <a:ext uri="{FF2B5EF4-FFF2-40B4-BE49-F238E27FC236}">
                <a16:creationId xmlns:a16="http://schemas.microsoft.com/office/drawing/2014/main" id="{15037A53-A88B-4DDB-9C37-9A93792512F3}"/>
              </a:ext>
            </a:extLst>
          </p:cNvPr>
          <p:cNvSpPr/>
          <p:nvPr/>
        </p:nvSpPr>
        <p:spPr>
          <a:xfrm>
            <a:off x="453865" y="1039865"/>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pic>
        <p:nvPicPr>
          <p:cNvPr id="7" name="Picture 6">
            <a:extLst>
              <a:ext uri="{FF2B5EF4-FFF2-40B4-BE49-F238E27FC236}">
                <a16:creationId xmlns:a16="http://schemas.microsoft.com/office/drawing/2014/main" id="{690B9E2D-447D-4138-8455-33FE7681F6F1}"/>
              </a:ext>
            </a:extLst>
          </p:cNvPr>
          <p:cNvPicPr>
            <a:picLocks noChangeAspect="1"/>
          </p:cNvPicPr>
          <p:nvPr/>
        </p:nvPicPr>
        <p:blipFill>
          <a:blip r:embed="rId3"/>
          <a:stretch>
            <a:fillRect/>
          </a:stretch>
        </p:blipFill>
        <p:spPr>
          <a:xfrm>
            <a:off x="4285673" y="6523147"/>
            <a:ext cx="2093713" cy="2030676"/>
          </a:xfrm>
          <a:prstGeom prst="rect">
            <a:avLst/>
          </a:prstGeom>
        </p:spPr>
      </p:pic>
      <p:sp>
        <p:nvSpPr>
          <p:cNvPr id="8" name="Rectangle 7">
            <a:extLst>
              <a:ext uri="{FF2B5EF4-FFF2-40B4-BE49-F238E27FC236}">
                <a16:creationId xmlns:a16="http://schemas.microsoft.com/office/drawing/2014/main" id="{0520FDC2-DD34-4BFB-B584-CC51CA69002D}"/>
              </a:ext>
            </a:extLst>
          </p:cNvPr>
          <p:cNvSpPr/>
          <p:nvPr/>
        </p:nvSpPr>
        <p:spPr>
          <a:xfrm>
            <a:off x="4339145" y="8547265"/>
            <a:ext cx="2254046" cy="276999"/>
          </a:xfrm>
          <a:prstGeom prst="rect">
            <a:avLst/>
          </a:prstGeom>
        </p:spPr>
        <p:txBody>
          <a:bodyPr wrap="square">
            <a:spAutoFit/>
          </a:bodyPr>
          <a:lstStyle/>
          <a:p>
            <a:r>
              <a:rPr lang="en-AU" sz="600" b="1" dirty="0">
                <a:latin typeface="Arial Narrow" panose="020B0606020202030204" pitchFamily="34" charset="0"/>
              </a:rPr>
              <a:t>Figure 1: Prevailing wind directions influenced by Earth’s rotation. </a:t>
            </a:r>
            <a:r>
              <a:rPr lang="en-AU" sz="600" dirty="0">
                <a:latin typeface="Arial Narrow" panose="020B0606020202030204" pitchFamily="34" charset="0"/>
              </a:rPr>
              <a:t>https://dumielauxepices.net/drawn-ocean/drawn-ocean-southern</a:t>
            </a:r>
          </a:p>
        </p:txBody>
      </p:sp>
      <p:sp>
        <p:nvSpPr>
          <p:cNvPr id="27" name="TextBox 26">
            <a:extLst>
              <a:ext uri="{FF2B5EF4-FFF2-40B4-BE49-F238E27FC236}">
                <a16:creationId xmlns:a16="http://schemas.microsoft.com/office/drawing/2014/main" id="{5AF943D5-8920-49A3-994C-E99B496C60FE}"/>
              </a:ext>
            </a:extLst>
          </p:cNvPr>
          <p:cNvSpPr txBox="1"/>
          <p:nvPr/>
        </p:nvSpPr>
        <p:spPr>
          <a:xfrm>
            <a:off x="418743" y="976374"/>
            <a:ext cx="6176765" cy="892552"/>
          </a:xfrm>
          <a:prstGeom prst="rect">
            <a:avLst/>
          </a:prstGeom>
          <a:noFill/>
        </p:spPr>
        <p:txBody>
          <a:bodyPr wrap="square" rtlCol="0">
            <a:spAutoFit/>
          </a:bodyPr>
          <a:lstStyle/>
          <a:p>
            <a:r>
              <a:rPr lang="en-AU" sz="1600" b="1" dirty="0">
                <a:latin typeface="Arial Narrow" panose="020B0606020202030204" pitchFamily="34" charset="0"/>
              </a:rPr>
              <a:t>Weather or Climate?</a:t>
            </a:r>
          </a:p>
          <a:p>
            <a:r>
              <a:rPr lang="en-AU" sz="1200" dirty="0">
                <a:latin typeface="Arial Narrow" panose="020B0606020202030204" pitchFamily="34" charset="0"/>
              </a:rPr>
              <a:t>Weather and climate are not the same thing. Weather is short-term. Climate is long-term. </a:t>
            </a:r>
          </a:p>
          <a:p>
            <a:r>
              <a:rPr lang="en-AU" sz="1200" dirty="0">
                <a:latin typeface="Arial Narrow" panose="020B0606020202030204" pitchFamily="34" charset="0"/>
              </a:rPr>
              <a:t>Weather is what you see outside. Climate is the pattern of many weather events over a long period of time.</a:t>
            </a:r>
          </a:p>
          <a:p>
            <a:r>
              <a:rPr lang="en-AU" sz="1200" dirty="0">
                <a:latin typeface="Arial Narrow" panose="020B0606020202030204" pitchFamily="34" charset="0"/>
              </a:rPr>
              <a:t>As Dr. J. Marshall Shepherd</a:t>
            </a:r>
            <a:r>
              <a:rPr lang="en-AU" sz="1200" baseline="30000" dirty="0">
                <a:latin typeface="Arial Narrow" panose="020B0606020202030204" pitchFamily="34" charset="0"/>
              </a:rPr>
              <a:t>[1] </a:t>
            </a:r>
            <a:r>
              <a:rPr lang="en-AU" sz="1200" dirty="0">
                <a:latin typeface="Arial Narrow" panose="020B0606020202030204" pitchFamily="34" charset="0"/>
              </a:rPr>
              <a:t>explains, ‘</a:t>
            </a:r>
            <a:r>
              <a:rPr lang="en-AU" sz="1200" i="1" dirty="0">
                <a:latin typeface="Arial Narrow" panose="020B0606020202030204" pitchFamily="34" charset="0"/>
              </a:rPr>
              <a:t>weather is your mood and climate is your personality</a:t>
            </a:r>
            <a:r>
              <a:rPr lang="en-AU" sz="1200" dirty="0">
                <a:latin typeface="Arial Narrow" panose="020B0606020202030204" pitchFamily="34" charset="0"/>
              </a:rPr>
              <a:t>’. </a:t>
            </a:r>
          </a:p>
        </p:txBody>
      </p:sp>
      <p:sp>
        <p:nvSpPr>
          <p:cNvPr id="28" name="Rectangle 27">
            <a:extLst>
              <a:ext uri="{FF2B5EF4-FFF2-40B4-BE49-F238E27FC236}">
                <a16:creationId xmlns:a16="http://schemas.microsoft.com/office/drawing/2014/main" id="{42E6783F-B08B-489C-A869-51A9651DEF63}"/>
              </a:ext>
            </a:extLst>
          </p:cNvPr>
          <p:cNvSpPr/>
          <p:nvPr/>
        </p:nvSpPr>
        <p:spPr>
          <a:xfrm>
            <a:off x="508863" y="1881486"/>
            <a:ext cx="5883888" cy="3588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20" b="1" dirty="0">
                <a:solidFill>
                  <a:schemeClr val="tx1"/>
                </a:solidFill>
                <a:latin typeface="Arial Narrow" panose="020B0606020202030204" pitchFamily="34" charset="0"/>
              </a:rPr>
              <a:t>Q. What is climate? Ans.</a:t>
            </a:r>
          </a:p>
        </p:txBody>
      </p:sp>
      <p:sp>
        <p:nvSpPr>
          <p:cNvPr id="29" name="Rectangle 28">
            <a:extLst>
              <a:ext uri="{FF2B5EF4-FFF2-40B4-BE49-F238E27FC236}">
                <a16:creationId xmlns:a16="http://schemas.microsoft.com/office/drawing/2014/main" id="{FFA6E66E-5432-41EF-8CC7-7399A3B97989}"/>
              </a:ext>
            </a:extLst>
          </p:cNvPr>
          <p:cNvSpPr/>
          <p:nvPr/>
        </p:nvSpPr>
        <p:spPr>
          <a:xfrm>
            <a:off x="2060848" y="1937126"/>
            <a:ext cx="4240093" cy="24298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30" name="TextBox 29">
            <a:extLst>
              <a:ext uri="{FF2B5EF4-FFF2-40B4-BE49-F238E27FC236}">
                <a16:creationId xmlns:a16="http://schemas.microsoft.com/office/drawing/2014/main" id="{95A4A60B-636B-401F-9898-97F19A697A1A}"/>
              </a:ext>
            </a:extLst>
          </p:cNvPr>
          <p:cNvSpPr txBox="1"/>
          <p:nvPr/>
        </p:nvSpPr>
        <p:spPr>
          <a:xfrm>
            <a:off x="2080042" y="1907743"/>
            <a:ext cx="4370620"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Long term average of weather events in one location</a:t>
            </a:r>
          </a:p>
        </p:txBody>
      </p:sp>
      <p:sp>
        <p:nvSpPr>
          <p:cNvPr id="9" name="Rectangle 8">
            <a:extLst>
              <a:ext uri="{FF2B5EF4-FFF2-40B4-BE49-F238E27FC236}">
                <a16:creationId xmlns:a16="http://schemas.microsoft.com/office/drawing/2014/main" id="{C7EFD040-43EA-4C01-BFF7-10BB839B6C29}"/>
              </a:ext>
            </a:extLst>
          </p:cNvPr>
          <p:cNvSpPr/>
          <p:nvPr/>
        </p:nvSpPr>
        <p:spPr>
          <a:xfrm>
            <a:off x="3522654" y="2771203"/>
            <a:ext cx="2857668" cy="1233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32322CD8-6D30-485D-8ACF-239BBC63E77B}"/>
              </a:ext>
            </a:extLst>
          </p:cNvPr>
          <p:cNvSpPr/>
          <p:nvPr/>
        </p:nvSpPr>
        <p:spPr>
          <a:xfrm>
            <a:off x="3522654" y="3659582"/>
            <a:ext cx="45719" cy="1820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629F7473-A660-44CE-BCDD-0AD9B1AAF1D4}"/>
              </a:ext>
            </a:extLst>
          </p:cNvPr>
          <p:cNvSpPr/>
          <p:nvPr/>
        </p:nvSpPr>
        <p:spPr>
          <a:xfrm>
            <a:off x="3976218" y="3649903"/>
            <a:ext cx="2385384" cy="31381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reeform: Shape 38">
            <a:extLst>
              <a:ext uri="{FF2B5EF4-FFF2-40B4-BE49-F238E27FC236}">
                <a16:creationId xmlns:a16="http://schemas.microsoft.com/office/drawing/2014/main" id="{849D6BF1-BC0C-4AAC-A636-40E354AFA90B}"/>
              </a:ext>
            </a:extLst>
          </p:cNvPr>
          <p:cNvSpPr/>
          <p:nvPr/>
        </p:nvSpPr>
        <p:spPr>
          <a:xfrm>
            <a:off x="3526099" y="3536537"/>
            <a:ext cx="1107831" cy="469721"/>
          </a:xfrm>
          <a:custGeom>
            <a:avLst/>
            <a:gdLst>
              <a:gd name="connsiteX0" fmla="*/ 0 w 1107831"/>
              <a:gd name="connsiteY0" fmla="*/ 0 h 469721"/>
              <a:gd name="connsiteX1" fmla="*/ 29308 w 1107831"/>
              <a:gd name="connsiteY1" fmla="*/ 11723 h 469721"/>
              <a:gd name="connsiteX2" fmla="*/ 123093 w 1107831"/>
              <a:gd name="connsiteY2" fmla="*/ 0 h 469721"/>
              <a:gd name="connsiteX3" fmla="*/ 316523 w 1107831"/>
              <a:gd name="connsiteY3" fmla="*/ 5861 h 469721"/>
              <a:gd name="connsiteX4" fmla="*/ 369277 w 1107831"/>
              <a:gd name="connsiteY4" fmla="*/ 11723 h 469721"/>
              <a:gd name="connsiteX5" fmla="*/ 433754 w 1107831"/>
              <a:gd name="connsiteY5" fmla="*/ 17584 h 469721"/>
              <a:gd name="connsiteX6" fmla="*/ 474785 w 1107831"/>
              <a:gd name="connsiteY6" fmla="*/ 29307 h 469721"/>
              <a:gd name="connsiteX7" fmla="*/ 498231 w 1107831"/>
              <a:gd name="connsiteY7" fmla="*/ 35169 h 469721"/>
              <a:gd name="connsiteX8" fmla="*/ 545123 w 1107831"/>
              <a:gd name="connsiteY8" fmla="*/ 58615 h 469721"/>
              <a:gd name="connsiteX9" fmla="*/ 603739 w 1107831"/>
              <a:gd name="connsiteY9" fmla="*/ 105507 h 469721"/>
              <a:gd name="connsiteX10" fmla="*/ 621323 w 1107831"/>
              <a:gd name="connsiteY10" fmla="*/ 117231 h 469721"/>
              <a:gd name="connsiteX11" fmla="*/ 638908 w 1107831"/>
              <a:gd name="connsiteY11" fmla="*/ 123092 h 469721"/>
              <a:gd name="connsiteX12" fmla="*/ 703385 w 1107831"/>
              <a:gd name="connsiteY12" fmla="*/ 169984 h 469721"/>
              <a:gd name="connsiteX13" fmla="*/ 726831 w 1107831"/>
              <a:gd name="connsiteY13" fmla="*/ 187569 h 469721"/>
              <a:gd name="connsiteX14" fmla="*/ 756139 w 1107831"/>
              <a:gd name="connsiteY14" fmla="*/ 199292 h 469721"/>
              <a:gd name="connsiteX15" fmla="*/ 773723 w 1107831"/>
              <a:gd name="connsiteY15" fmla="*/ 205154 h 469721"/>
              <a:gd name="connsiteX16" fmla="*/ 791308 w 1107831"/>
              <a:gd name="connsiteY16" fmla="*/ 216877 h 469721"/>
              <a:gd name="connsiteX17" fmla="*/ 861646 w 1107831"/>
              <a:gd name="connsiteY17" fmla="*/ 269631 h 469721"/>
              <a:gd name="connsiteX18" fmla="*/ 890954 w 1107831"/>
              <a:gd name="connsiteY18" fmla="*/ 293077 h 469721"/>
              <a:gd name="connsiteX19" fmla="*/ 908539 w 1107831"/>
              <a:gd name="connsiteY19" fmla="*/ 310661 h 469721"/>
              <a:gd name="connsiteX20" fmla="*/ 931985 w 1107831"/>
              <a:gd name="connsiteY20" fmla="*/ 328246 h 469721"/>
              <a:gd name="connsiteX21" fmla="*/ 949570 w 1107831"/>
              <a:gd name="connsiteY21" fmla="*/ 345831 h 469721"/>
              <a:gd name="connsiteX22" fmla="*/ 967154 w 1107831"/>
              <a:gd name="connsiteY22" fmla="*/ 357554 h 469721"/>
              <a:gd name="connsiteX23" fmla="*/ 984739 w 1107831"/>
              <a:gd name="connsiteY23" fmla="*/ 375138 h 469721"/>
              <a:gd name="connsiteX24" fmla="*/ 1043354 w 1107831"/>
              <a:gd name="connsiteY24" fmla="*/ 392723 h 469721"/>
              <a:gd name="connsiteX25" fmla="*/ 1060939 w 1107831"/>
              <a:gd name="connsiteY25" fmla="*/ 404446 h 469721"/>
              <a:gd name="connsiteX26" fmla="*/ 1107831 w 1107831"/>
              <a:gd name="connsiteY26" fmla="*/ 451338 h 469721"/>
              <a:gd name="connsiteX27" fmla="*/ 1090246 w 1107831"/>
              <a:gd name="connsiteY27" fmla="*/ 463061 h 469721"/>
              <a:gd name="connsiteX28" fmla="*/ 433754 w 1107831"/>
              <a:gd name="connsiteY28" fmla="*/ 457200 h 469721"/>
              <a:gd name="connsiteX29" fmla="*/ 52754 w 1107831"/>
              <a:gd name="connsiteY29" fmla="*/ 463061 h 469721"/>
              <a:gd name="connsiteX30" fmla="*/ 23446 w 1107831"/>
              <a:gd name="connsiteY30" fmla="*/ 468923 h 469721"/>
              <a:gd name="connsiteX31" fmla="*/ 17585 w 1107831"/>
              <a:gd name="connsiteY31" fmla="*/ 451338 h 469721"/>
              <a:gd name="connsiteX32" fmla="*/ 29308 w 1107831"/>
              <a:gd name="connsiteY32" fmla="*/ 169984 h 469721"/>
              <a:gd name="connsiteX33" fmla="*/ 0 w 1107831"/>
              <a:gd name="connsiteY33" fmla="*/ 0 h 46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07831" h="469721">
                <a:moveTo>
                  <a:pt x="0" y="0"/>
                </a:moveTo>
                <a:cubicBezTo>
                  <a:pt x="9769" y="3908"/>
                  <a:pt x="18786" y="11723"/>
                  <a:pt x="29308" y="11723"/>
                </a:cubicBezTo>
                <a:cubicBezTo>
                  <a:pt x="60813" y="11723"/>
                  <a:pt x="123093" y="0"/>
                  <a:pt x="123093" y="0"/>
                </a:cubicBezTo>
                <a:lnTo>
                  <a:pt x="316523" y="5861"/>
                </a:lnTo>
                <a:cubicBezTo>
                  <a:pt x="334196" y="6703"/>
                  <a:pt x="351672" y="9963"/>
                  <a:pt x="369277" y="11723"/>
                </a:cubicBezTo>
                <a:lnTo>
                  <a:pt x="433754" y="17584"/>
                </a:lnTo>
                <a:lnTo>
                  <a:pt x="474785" y="29307"/>
                </a:lnTo>
                <a:cubicBezTo>
                  <a:pt x="482557" y="31427"/>
                  <a:pt x="490795" y="32071"/>
                  <a:pt x="498231" y="35169"/>
                </a:cubicBezTo>
                <a:cubicBezTo>
                  <a:pt x="514362" y="41890"/>
                  <a:pt x="529781" y="50247"/>
                  <a:pt x="545123" y="58615"/>
                </a:cubicBezTo>
                <a:cubicBezTo>
                  <a:pt x="566258" y="70143"/>
                  <a:pt x="586607" y="91801"/>
                  <a:pt x="603739" y="105507"/>
                </a:cubicBezTo>
                <a:cubicBezTo>
                  <a:pt x="609240" y="109908"/>
                  <a:pt x="615022" y="114080"/>
                  <a:pt x="621323" y="117231"/>
                </a:cubicBezTo>
                <a:cubicBezTo>
                  <a:pt x="626849" y="119994"/>
                  <a:pt x="633046" y="121138"/>
                  <a:pt x="638908" y="123092"/>
                </a:cubicBezTo>
                <a:cubicBezTo>
                  <a:pt x="672748" y="145652"/>
                  <a:pt x="650862" y="130591"/>
                  <a:pt x="703385" y="169984"/>
                </a:cubicBezTo>
                <a:cubicBezTo>
                  <a:pt x="711200" y="175846"/>
                  <a:pt x="717760" y="183941"/>
                  <a:pt x="726831" y="187569"/>
                </a:cubicBezTo>
                <a:cubicBezTo>
                  <a:pt x="736600" y="191477"/>
                  <a:pt x="746287" y="195597"/>
                  <a:pt x="756139" y="199292"/>
                </a:cubicBezTo>
                <a:cubicBezTo>
                  <a:pt x="761924" y="201461"/>
                  <a:pt x="768197" y="202391"/>
                  <a:pt x="773723" y="205154"/>
                </a:cubicBezTo>
                <a:cubicBezTo>
                  <a:pt x="780024" y="208305"/>
                  <a:pt x="785672" y="212650"/>
                  <a:pt x="791308" y="216877"/>
                </a:cubicBezTo>
                <a:cubicBezTo>
                  <a:pt x="869084" y="275207"/>
                  <a:pt x="819373" y="241446"/>
                  <a:pt x="861646" y="269631"/>
                </a:cubicBezTo>
                <a:cubicBezTo>
                  <a:pt x="887866" y="308957"/>
                  <a:pt x="856979" y="270427"/>
                  <a:pt x="890954" y="293077"/>
                </a:cubicBezTo>
                <a:cubicBezTo>
                  <a:pt x="897851" y="297675"/>
                  <a:pt x="902245" y="305266"/>
                  <a:pt x="908539" y="310661"/>
                </a:cubicBezTo>
                <a:cubicBezTo>
                  <a:pt x="915956" y="317019"/>
                  <a:pt x="924568" y="321888"/>
                  <a:pt x="931985" y="328246"/>
                </a:cubicBezTo>
                <a:cubicBezTo>
                  <a:pt x="938279" y="333641"/>
                  <a:pt x="943202" y="340524"/>
                  <a:pt x="949570" y="345831"/>
                </a:cubicBezTo>
                <a:cubicBezTo>
                  <a:pt x="954982" y="350341"/>
                  <a:pt x="961742" y="353044"/>
                  <a:pt x="967154" y="357554"/>
                </a:cubicBezTo>
                <a:cubicBezTo>
                  <a:pt x="973522" y="362861"/>
                  <a:pt x="977493" y="371112"/>
                  <a:pt x="984739" y="375138"/>
                </a:cubicBezTo>
                <a:cubicBezTo>
                  <a:pt x="996413" y="381624"/>
                  <a:pt x="1028219" y="388939"/>
                  <a:pt x="1043354" y="392723"/>
                </a:cubicBezTo>
                <a:cubicBezTo>
                  <a:pt x="1049216" y="396631"/>
                  <a:pt x="1055726" y="399707"/>
                  <a:pt x="1060939" y="404446"/>
                </a:cubicBezTo>
                <a:cubicBezTo>
                  <a:pt x="1077296" y="419315"/>
                  <a:pt x="1107831" y="451338"/>
                  <a:pt x="1107831" y="451338"/>
                </a:cubicBezTo>
                <a:cubicBezTo>
                  <a:pt x="1101969" y="455246"/>
                  <a:pt x="1097291" y="463000"/>
                  <a:pt x="1090246" y="463061"/>
                </a:cubicBezTo>
                <a:lnTo>
                  <a:pt x="433754" y="457200"/>
                </a:lnTo>
                <a:cubicBezTo>
                  <a:pt x="306739" y="457200"/>
                  <a:pt x="179754" y="461107"/>
                  <a:pt x="52754" y="463061"/>
                </a:cubicBezTo>
                <a:cubicBezTo>
                  <a:pt x="42985" y="465015"/>
                  <a:pt x="32898" y="472074"/>
                  <a:pt x="23446" y="468923"/>
                </a:cubicBezTo>
                <a:cubicBezTo>
                  <a:pt x="17584" y="466969"/>
                  <a:pt x="17464" y="457515"/>
                  <a:pt x="17585" y="451338"/>
                </a:cubicBezTo>
                <a:cubicBezTo>
                  <a:pt x="19425" y="357490"/>
                  <a:pt x="29308" y="263850"/>
                  <a:pt x="29308" y="169984"/>
                </a:cubicBez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TextBox 39">
            <a:extLst>
              <a:ext uri="{FF2B5EF4-FFF2-40B4-BE49-F238E27FC236}">
                <a16:creationId xmlns:a16="http://schemas.microsoft.com/office/drawing/2014/main" id="{497C6794-4AED-4FB9-9AC1-71EECE9085C8}"/>
              </a:ext>
            </a:extLst>
          </p:cNvPr>
          <p:cNvSpPr txBox="1"/>
          <p:nvPr/>
        </p:nvSpPr>
        <p:spPr>
          <a:xfrm>
            <a:off x="3499045" y="3694097"/>
            <a:ext cx="1296144" cy="230832"/>
          </a:xfrm>
          <a:prstGeom prst="rect">
            <a:avLst/>
          </a:prstGeom>
          <a:noFill/>
        </p:spPr>
        <p:txBody>
          <a:bodyPr wrap="square" rtlCol="0">
            <a:spAutoFit/>
          </a:bodyPr>
          <a:lstStyle/>
          <a:p>
            <a:r>
              <a:rPr lang="en-AU" sz="900" b="1" dirty="0">
                <a:solidFill>
                  <a:schemeClr val="bg1"/>
                </a:solidFill>
                <a:latin typeface="Arial Narrow" panose="020B0606020202030204" pitchFamily="34" charset="0"/>
              </a:rPr>
              <a:t>Land cools down</a:t>
            </a:r>
          </a:p>
        </p:txBody>
      </p:sp>
      <p:sp>
        <p:nvSpPr>
          <p:cNvPr id="41" name="Freeform: Shape 40">
            <a:extLst>
              <a:ext uri="{FF2B5EF4-FFF2-40B4-BE49-F238E27FC236}">
                <a16:creationId xmlns:a16="http://schemas.microsoft.com/office/drawing/2014/main" id="{B70922CA-9528-469F-AAC2-81FCA9998089}"/>
              </a:ext>
            </a:extLst>
          </p:cNvPr>
          <p:cNvSpPr/>
          <p:nvPr/>
        </p:nvSpPr>
        <p:spPr>
          <a:xfrm>
            <a:off x="3887164" y="3598778"/>
            <a:ext cx="2493156" cy="80501"/>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TextBox 61">
            <a:extLst>
              <a:ext uri="{FF2B5EF4-FFF2-40B4-BE49-F238E27FC236}">
                <a16:creationId xmlns:a16="http://schemas.microsoft.com/office/drawing/2014/main" id="{C3E6CCA3-E65A-41E3-BABB-85A6EF453774}"/>
              </a:ext>
            </a:extLst>
          </p:cNvPr>
          <p:cNvSpPr txBox="1"/>
          <p:nvPr/>
        </p:nvSpPr>
        <p:spPr>
          <a:xfrm>
            <a:off x="3473346" y="2782444"/>
            <a:ext cx="642765" cy="369332"/>
          </a:xfrm>
          <a:prstGeom prst="rect">
            <a:avLst/>
          </a:prstGeom>
          <a:noFill/>
        </p:spPr>
        <p:txBody>
          <a:bodyPr wrap="square" rtlCol="0">
            <a:spAutoFit/>
          </a:bodyPr>
          <a:lstStyle/>
          <a:p>
            <a:pPr algn="ctr"/>
            <a:r>
              <a:rPr lang="en-AU" sz="900" b="1" dirty="0">
                <a:solidFill>
                  <a:schemeClr val="bg1"/>
                </a:solidFill>
                <a:latin typeface="Arial Narrow" panose="020B0606020202030204" pitchFamily="34" charset="0"/>
              </a:rPr>
              <a:t>Cold air sinks</a:t>
            </a:r>
          </a:p>
        </p:txBody>
      </p:sp>
      <p:sp>
        <p:nvSpPr>
          <p:cNvPr id="63" name="TextBox 62">
            <a:extLst>
              <a:ext uri="{FF2B5EF4-FFF2-40B4-BE49-F238E27FC236}">
                <a16:creationId xmlns:a16="http://schemas.microsoft.com/office/drawing/2014/main" id="{70CD8C74-1865-4920-8C35-1A36C0B06876}"/>
              </a:ext>
            </a:extLst>
          </p:cNvPr>
          <p:cNvSpPr txBox="1"/>
          <p:nvPr/>
        </p:nvSpPr>
        <p:spPr>
          <a:xfrm>
            <a:off x="5416478" y="2792850"/>
            <a:ext cx="642762" cy="369332"/>
          </a:xfrm>
          <a:prstGeom prst="rect">
            <a:avLst/>
          </a:prstGeom>
          <a:noFill/>
        </p:spPr>
        <p:txBody>
          <a:bodyPr wrap="square" rtlCol="0">
            <a:spAutoFit/>
          </a:bodyPr>
          <a:lstStyle/>
          <a:p>
            <a:pPr algn="ctr"/>
            <a:r>
              <a:rPr lang="en-AU" sz="900" b="1" dirty="0">
                <a:solidFill>
                  <a:schemeClr val="bg1"/>
                </a:solidFill>
                <a:latin typeface="Arial Narrow" panose="020B0606020202030204" pitchFamily="34" charset="0"/>
              </a:rPr>
              <a:t>Warm air rises</a:t>
            </a:r>
          </a:p>
        </p:txBody>
      </p:sp>
      <p:sp>
        <p:nvSpPr>
          <p:cNvPr id="59" name="Arrow: Right 58">
            <a:extLst>
              <a:ext uri="{FF2B5EF4-FFF2-40B4-BE49-F238E27FC236}">
                <a16:creationId xmlns:a16="http://schemas.microsoft.com/office/drawing/2014/main" id="{17A6FB27-19CC-4741-A6F7-BB57AF36FBFC}"/>
              </a:ext>
            </a:extLst>
          </p:cNvPr>
          <p:cNvSpPr/>
          <p:nvPr/>
        </p:nvSpPr>
        <p:spPr>
          <a:xfrm>
            <a:off x="4215013" y="3219302"/>
            <a:ext cx="1218061" cy="33400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7" name="TextBox 66">
            <a:extLst>
              <a:ext uri="{FF2B5EF4-FFF2-40B4-BE49-F238E27FC236}">
                <a16:creationId xmlns:a16="http://schemas.microsoft.com/office/drawing/2014/main" id="{F15BDA35-9E51-4160-9BB2-8B9455089E76}"/>
              </a:ext>
            </a:extLst>
          </p:cNvPr>
          <p:cNvSpPr txBox="1"/>
          <p:nvPr/>
        </p:nvSpPr>
        <p:spPr>
          <a:xfrm>
            <a:off x="4382997" y="3272109"/>
            <a:ext cx="1009842" cy="230832"/>
          </a:xfrm>
          <a:prstGeom prst="rect">
            <a:avLst/>
          </a:prstGeom>
          <a:noFill/>
        </p:spPr>
        <p:txBody>
          <a:bodyPr wrap="square" rtlCol="0">
            <a:spAutoFit/>
          </a:bodyPr>
          <a:lstStyle/>
          <a:p>
            <a:r>
              <a:rPr lang="en-AU" sz="900" b="1" dirty="0">
                <a:solidFill>
                  <a:schemeClr val="bg1"/>
                </a:solidFill>
                <a:latin typeface="Arial Narrow" panose="020B0606020202030204" pitchFamily="34" charset="0"/>
              </a:rPr>
              <a:t>LAND BREEZE</a:t>
            </a:r>
          </a:p>
        </p:txBody>
      </p:sp>
      <p:sp>
        <p:nvSpPr>
          <p:cNvPr id="68" name="Rectangle 67">
            <a:extLst>
              <a:ext uri="{FF2B5EF4-FFF2-40B4-BE49-F238E27FC236}">
                <a16:creationId xmlns:a16="http://schemas.microsoft.com/office/drawing/2014/main" id="{4313C472-7560-4685-98CC-7AD71C8FA0D7}"/>
              </a:ext>
            </a:extLst>
          </p:cNvPr>
          <p:cNvSpPr/>
          <p:nvPr/>
        </p:nvSpPr>
        <p:spPr>
          <a:xfrm>
            <a:off x="499736" y="2768105"/>
            <a:ext cx="2844614" cy="1233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Rectangle 68">
            <a:extLst>
              <a:ext uri="{FF2B5EF4-FFF2-40B4-BE49-F238E27FC236}">
                <a16:creationId xmlns:a16="http://schemas.microsoft.com/office/drawing/2014/main" id="{832FF9F4-CCE1-49CC-A7FA-19228D99B588}"/>
              </a:ext>
            </a:extLst>
          </p:cNvPr>
          <p:cNvSpPr/>
          <p:nvPr/>
        </p:nvSpPr>
        <p:spPr>
          <a:xfrm>
            <a:off x="504796" y="3603664"/>
            <a:ext cx="45719" cy="1820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Rectangle 69">
            <a:extLst>
              <a:ext uri="{FF2B5EF4-FFF2-40B4-BE49-F238E27FC236}">
                <a16:creationId xmlns:a16="http://schemas.microsoft.com/office/drawing/2014/main" id="{5F386FBB-183B-4360-81D6-154977A9E83F}"/>
              </a:ext>
            </a:extLst>
          </p:cNvPr>
          <p:cNvSpPr/>
          <p:nvPr/>
        </p:nvSpPr>
        <p:spPr>
          <a:xfrm>
            <a:off x="972016" y="3625053"/>
            <a:ext cx="2348725" cy="35534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Freeform: Shape 70">
            <a:extLst>
              <a:ext uri="{FF2B5EF4-FFF2-40B4-BE49-F238E27FC236}">
                <a16:creationId xmlns:a16="http://schemas.microsoft.com/office/drawing/2014/main" id="{04F8A860-22F0-4B70-B486-C7CB3B151C25}"/>
              </a:ext>
            </a:extLst>
          </p:cNvPr>
          <p:cNvSpPr/>
          <p:nvPr/>
        </p:nvSpPr>
        <p:spPr>
          <a:xfrm>
            <a:off x="504622" y="3527568"/>
            <a:ext cx="1107831" cy="469721"/>
          </a:xfrm>
          <a:custGeom>
            <a:avLst/>
            <a:gdLst>
              <a:gd name="connsiteX0" fmla="*/ 0 w 1107831"/>
              <a:gd name="connsiteY0" fmla="*/ 0 h 469721"/>
              <a:gd name="connsiteX1" fmla="*/ 29308 w 1107831"/>
              <a:gd name="connsiteY1" fmla="*/ 11723 h 469721"/>
              <a:gd name="connsiteX2" fmla="*/ 123093 w 1107831"/>
              <a:gd name="connsiteY2" fmla="*/ 0 h 469721"/>
              <a:gd name="connsiteX3" fmla="*/ 316523 w 1107831"/>
              <a:gd name="connsiteY3" fmla="*/ 5861 h 469721"/>
              <a:gd name="connsiteX4" fmla="*/ 369277 w 1107831"/>
              <a:gd name="connsiteY4" fmla="*/ 11723 h 469721"/>
              <a:gd name="connsiteX5" fmla="*/ 433754 w 1107831"/>
              <a:gd name="connsiteY5" fmla="*/ 17584 h 469721"/>
              <a:gd name="connsiteX6" fmla="*/ 474785 w 1107831"/>
              <a:gd name="connsiteY6" fmla="*/ 29307 h 469721"/>
              <a:gd name="connsiteX7" fmla="*/ 498231 w 1107831"/>
              <a:gd name="connsiteY7" fmla="*/ 35169 h 469721"/>
              <a:gd name="connsiteX8" fmla="*/ 545123 w 1107831"/>
              <a:gd name="connsiteY8" fmla="*/ 58615 h 469721"/>
              <a:gd name="connsiteX9" fmla="*/ 603739 w 1107831"/>
              <a:gd name="connsiteY9" fmla="*/ 105507 h 469721"/>
              <a:gd name="connsiteX10" fmla="*/ 621323 w 1107831"/>
              <a:gd name="connsiteY10" fmla="*/ 117231 h 469721"/>
              <a:gd name="connsiteX11" fmla="*/ 638908 w 1107831"/>
              <a:gd name="connsiteY11" fmla="*/ 123092 h 469721"/>
              <a:gd name="connsiteX12" fmla="*/ 703385 w 1107831"/>
              <a:gd name="connsiteY12" fmla="*/ 169984 h 469721"/>
              <a:gd name="connsiteX13" fmla="*/ 726831 w 1107831"/>
              <a:gd name="connsiteY13" fmla="*/ 187569 h 469721"/>
              <a:gd name="connsiteX14" fmla="*/ 756139 w 1107831"/>
              <a:gd name="connsiteY14" fmla="*/ 199292 h 469721"/>
              <a:gd name="connsiteX15" fmla="*/ 773723 w 1107831"/>
              <a:gd name="connsiteY15" fmla="*/ 205154 h 469721"/>
              <a:gd name="connsiteX16" fmla="*/ 791308 w 1107831"/>
              <a:gd name="connsiteY16" fmla="*/ 216877 h 469721"/>
              <a:gd name="connsiteX17" fmla="*/ 861646 w 1107831"/>
              <a:gd name="connsiteY17" fmla="*/ 269631 h 469721"/>
              <a:gd name="connsiteX18" fmla="*/ 890954 w 1107831"/>
              <a:gd name="connsiteY18" fmla="*/ 293077 h 469721"/>
              <a:gd name="connsiteX19" fmla="*/ 908539 w 1107831"/>
              <a:gd name="connsiteY19" fmla="*/ 310661 h 469721"/>
              <a:gd name="connsiteX20" fmla="*/ 931985 w 1107831"/>
              <a:gd name="connsiteY20" fmla="*/ 328246 h 469721"/>
              <a:gd name="connsiteX21" fmla="*/ 949570 w 1107831"/>
              <a:gd name="connsiteY21" fmla="*/ 345831 h 469721"/>
              <a:gd name="connsiteX22" fmla="*/ 967154 w 1107831"/>
              <a:gd name="connsiteY22" fmla="*/ 357554 h 469721"/>
              <a:gd name="connsiteX23" fmla="*/ 984739 w 1107831"/>
              <a:gd name="connsiteY23" fmla="*/ 375138 h 469721"/>
              <a:gd name="connsiteX24" fmla="*/ 1043354 w 1107831"/>
              <a:gd name="connsiteY24" fmla="*/ 392723 h 469721"/>
              <a:gd name="connsiteX25" fmla="*/ 1060939 w 1107831"/>
              <a:gd name="connsiteY25" fmla="*/ 404446 h 469721"/>
              <a:gd name="connsiteX26" fmla="*/ 1107831 w 1107831"/>
              <a:gd name="connsiteY26" fmla="*/ 451338 h 469721"/>
              <a:gd name="connsiteX27" fmla="*/ 1090246 w 1107831"/>
              <a:gd name="connsiteY27" fmla="*/ 463061 h 469721"/>
              <a:gd name="connsiteX28" fmla="*/ 433754 w 1107831"/>
              <a:gd name="connsiteY28" fmla="*/ 457200 h 469721"/>
              <a:gd name="connsiteX29" fmla="*/ 52754 w 1107831"/>
              <a:gd name="connsiteY29" fmla="*/ 463061 h 469721"/>
              <a:gd name="connsiteX30" fmla="*/ 23446 w 1107831"/>
              <a:gd name="connsiteY30" fmla="*/ 468923 h 469721"/>
              <a:gd name="connsiteX31" fmla="*/ 17585 w 1107831"/>
              <a:gd name="connsiteY31" fmla="*/ 451338 h 469721"/>
              <a:gd name="connsiteX32" fmla="*/ 29308 w 1107831"/>
              <a:gd name="connsiteY32" fmla="*/ 169984 h 469721"/>
              <a:gd name="connsiteX33" fmla="*/ 0 w 1107831"/>
              <a:gd name="connsiteY33" fmla="*/ 0 h 46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07831" h="469721">
                <a:moveTo>
                  <a:pt x="0" y="0"/>
                </a:moveTo>
                <a:cubicBezTo>
                  <a:pt x="9769" y="3908"/>
                  <a:pt x="18786" y="11723"/>
                  <a:pt x="29308" y="11723"/>
                </a:cubicBezTo>
                <a:cubicBezTo>
                  <a:pt x="60813" y="11723"/>
                  <a:pt x="123093" y="0"/>
                  <a:pt x="123093" y="0"/>
                </a:cubicBezTo>
                <a:lnTo>
                  <a:pt x="316523" y="5861"/>
                </a:lnTo>
                <a:cubicBezTo>
                  <a:pt x="334196" y="6703"/>
                  <a:pt x="351672" y="9963"/>
                  <a:pt x="369277" y="11723"/>
                </a:cubicBezTo>
                <a:lnTo>
                  <a:pt x="433754" y="17584"/>
                </a:lnTo>
                <a:lnTo>
                  <a:pt x="474785" y="29307"/>
                </a:lnTo>
                <a:cubicBezTo>
                  <a:pt x="482557" y="31427"/>
                  <a:pt x="490795" y="32071"/>
                  <a:pt x="498231" y="35169"/>
                </a:cubicBezTo>
                <a:cubicBezTo>
                  <a:pt x="514362" y="41890"/>
                  <a:pt x="529781" y="50247"/>
                  <a:pt x="545123" y="58615"/>
                </a:cubicBezTo>
                <a:cubicBezTo>
                  <a:pt x="566258" y="70143"/>
                  <a:pt x="586607" y="91801"/>
                  <a:pt x="603739" y="105507"/>
                </a:cubicBezTo>
                <a:cubicBezTo>
                  <a:pt x="609240" y="109908"/>
                  <a:pt x="615022" y="114080"/>
                  <a:pt x="621323" y="117231"/>
                </a:cubicBezTo>
                <a:cubicBezTo>
                  <a:pt x="626849" y="119994"/>
                  <a:pt x="633046" y="121138"/>
                  <a:pt x="638908" y="123092"/>
                </a:cubicBezTo>
                <a:cubicBezTo>
                  <a:pt x="672748" y="145652"/>
                  <a:pt x="650862" y="130591"/>
                  <a:pt x="703385" y="169984"/>
                </a:cubicBezTo>
                <a:cubicBezTo>
                  <a:pt x="711200" y="175846"/>
                  <a:pt x="717760" y="183941"/>
                  <a:pt x="726831" y="187569"/>
                </a:cubicBezTo>
                <a:cubicBezTo>
                  <a:pt x="736600" y="191477"/>
                  <a:pt x="746287" y="195597"/>
                  <a:pt x="756139" y="199292"/>
                </a:cubicBezTo>
                <a:cubicBezTo>
                  <a:pt x="761924" y="201461"/>
                  <a:pt x="768197" y="202391"/>
                  <a:pt x="773723" y="205154"/>
                </a:cubicBezTo>
                <a:cubicBezTo>
                  <a:pt x="780024" y="208305"/>
                  <a:pt x="785672" y="212650"/>
                  <a:pt x="791308" y="216877"/>
                </a:cubicBezTo>
                <a:cubicBezTo>
                  <a:pt x="869084" y="275207"/>
                  <a:pt x="819373" y="241446"/>
                  <a:pt x="861646" y="269631"/>
                </a:cubicBezTo>
                <a:cubicBezTo>
                  <a:pt x="887866" y="308957"/>
                  <a:pt x="856979" y="270427"/>
                  <a:pt x="890954" y="293077"/>
                </a:cubicBezTo>
                <a:cubicBezTo>
                  <a:pt x="897851" y="297675"/>
                  <a:pt x="902245" y="305266"/>
                  <a:pt x="908539" y="310661"/>
                </a:cubicBezTo>
                <a:cubicBezTo>
                  <a:pt x="915956" y="317019"/>
                  <a:pt x="924568" y="321888"/>
                  <a:pt x="931985" y="328246"/>
                </a:cubicBezTo>
                <a:cubicBezTo>
                  <a:pt x="938279" y="333641"/>
                  <a:pt x="943202" y="340524"/>
                  <a:pt x="949570" y="345831"/>
                </a:cubicBezTo>
                <a:cubicBezTo>
                  <a:pt x="954982" y="350341"/>
                  <a:pt x="961742" y="353044"/>
                  <a:pt x="967154" y="357554"/>
                </a:cubicBezTo>
                <a:cubicBezTo>
                  <a:pt x="973522" y="362861"/>
                  <a:pt x="977493" y="371112"/>
                  <a:pt x="984739" y="375138"/>
                </a:cubicBezTo>
                <a:cubicBezTo>
                  <a:pt x="996413" y="381624"/>
                  <a:pt x="1028219" y="388939"/>
                  <a:pt x="1043354" y="392723"/>
                </a:cubicBezTo>
                <a:cubicBezTo>
                  <a:pt x="1049216" y="396631"/>
                  <a:pt x="1055726" y="399707"/>
                  <a:pt x="1060939" y="404446"/>
                </a:cubicBezTo>
                <a:cubicBezTo>
                  <a:pt x="1077296" y="419315"/>
                  <a:pt x="1107831" y="451338"/>
                  <a:pt x="1107831" y="451338"/>
                </a:cubicBezTo>
                <a:cubicBezTo>
                  <a:pt x="1101969" y="455246"/>
                  <a:pt x="1097291" y="463000"/>
                  <a:pt x="1090246" y="463061"/>
                </a:cubicBezTo>
                <a:lnTo>
                  <a:pt x="433754" y="457200"/>
                </a:lnTo>
                <a:cubicBezTo>
                  <a:pt x="306739" y="457200"/>
                  <a:pt x="179754" y="461107"/>
                  <a:pt x="52754" y="463061"/>
                </a:cubicBezTo>
                <a:cubicBezTo>
                  <a:pt x="42985" y="465015"/>
                  <a:pt x="32898" y="472074"/>
                  <a:pt x="23446" y="468923"/>
                </a:cubicBezTo>
                <a:cubicBezTo>
                  <a:pt x="17584" y="466969"/>
                  <a:pt x="17464" y="457515"/>
                  <a:pt x="17585" y="451338"/>
                </a:cubicBezTo>
                <a:cubicBezTo>
                  <a:pt x="19425" y="357490"/>
                  <a:pt x="29308" y="263850"/>
                  <a:pt x="29308" y="169984"/>
                </a:cubicBez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TextBox 71">
            <a:extLst>
              <a:ext uri="{FF2B5EF4-FFF2-40B4-BE49-F238E27FC236}">
                <a16:creationId xmlns:a16="http://schemas.microsoft.com/office/drawing/2014/main" id="{DE057506-E193-4D72-942B-B9381BAF31D0}"/>
              </a:ext>
            </a:extLst>
          </p:cNvPr>
          <p:cNvSpPr txBox="1"/>
          <p:nvPr/>
        </p:nvSpPr>
        <p:spPr>
          <a:xfrm>
            <a:off x="511157" y="3705828"/>
            <a:ext cx="840623" cy="230832"/>
          </a:xfrm>
          <a:prstGeom prst="rect">
            <a:avLst/>
          </a:prstGeom>
          <a:noFill/>
        </p:spPr>
        <p:txBody>
          <a:bodyPr wrap="square" rtlCol="0">
            <a:spAutoFit/>
          </a:bodyPr>
          <a:lstStyle/>
          <a:p>
            <a:r>
              <a:rPr lang="en-AU" sz="900" b="1" dirty="0">
                <a:solidFill>
                  <a:schemeClr val="bg1"/>
                </a:solidFill>
                <a:latin typeface="Arial Narrow" panose="020B0606020202030204" pitchFamily="34" charset="0"/>
              </a:rPr>
              <a:t>Land heats up</a:t>
            </a:r>
          </a:p>
        </p:txBody>
      </p:sp>
      <p:sp>
        <p:nvSpPr>
          <p:cNvPr id="73" name="Freeform: Shape 72">
            <a:extLst>
              <a:ext uri="{FF2B5EF4-FFF2-40B4-BE49-F238E27FC236}">
                <a16:creationId xmlns:a16="http://schemas.microsoft.com/office/drawing/2014/main" id="{CCCD6653-57F1-43DF-8DE9-56ADDA5B9C52}"/>
              </a:ext>
            </a:extLst>
          </p:cNvPr>
          <p:cNvSpPr/>
          <p:nvPr/>
        </p:nvSpPr>
        <p:spPr>
          <a:xfrm>
            <a:off x="910674" y="3595680"/>
            <a:ext cx="2433669" cy="4571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6" name="Straight Arrow Connector 75">
            <a:extLst>
              <a:ext uri="{FF2B5EF4-FFF2-40B4-BE49-F238E27FC236}">
                <a16:creationId xmlns:a16="http://schemas.microsoft.com/office/drawing/2014/main" id="{3ED82C05-1906-429F-A0ED-C4BC3818478D}"/>
              </a:ext>
            </a:extLst>
          </p:cNvPr>
          <p:cNvCxnSpPr>
            <a:cxnSpLocks/>
          </p:cNvCxnSpPr>
          <p:nvPr/>
        </p:nvCxnSpPr>
        <p:spPr>
          <a:xfrm flipV="1">
            <a:off x="809143" y="3130964"/>
            <a:ext cx="0" cy="20102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32E22483-4038-42E8-AEB4-7763423C0BEF}"/>
              </a:ext>
            </a:extLst>
          </p:cNvPr>
          <p:cNvSpPr txBox="1"/>
          <p:nvPr/>
        </p:nvSpPr>
        <p:spPr>
          <a:xfrm>
            <a:off x="2394550" y="2815383"/>
            <a:ext cx="642765" cy="369332"/>
          </a:xfrm>
          <a:prstGeom prst="rect">
            <a:avLst/>
          </a:prstGeom>
          <a:noFill/>
        </p:spPr>
        <p:txBody>
          <a:bodyPr wrap="square" rtlCol="0">
            <a:spAutoFit/>
          </a:bodyPr>
          <a:lstStyle/>
          <a:p>
            <a:pPr algn="ctr"/>
            <a:r>
              <a:rPr lang="en-AU" sz="900" b="1" dirty="0">
                <a:latin typeface="Arial Narrow" panose="020B0606020202030204" pitchFamily="34" charset="0"/>
              </a:rPr>
              <a:t>Cold air sinks</a:t>
            </a:r>
          </a:p>
        </p:txBody>
      </p:sp>
      <p:sp>
        <p:nvSpPr>
          <p:cNvPr id="78" name="TextBox 77">
            <a:extLst>
              <a:ext uri="{FF2B5EF4-FFF2-40B4-BE49-F238E27FC236}">
                <a16:creationId xmlns:a16="http://schemas.microsoft.com/office/drawing/2014/main" id="{3D5389B5-EE81-4CB5-926C-FB171FFD550B}"/>
              </a:ext>
            </a:extLst>
          </p:cNvPr>
          <p:cNvSpPr txBox="1"/>
          <p:nvPr/>
        </p:nvSpPr>
        <p:spPr>
          <a:xfrm>
            <a:off x="487762" y="2762482"/>
            <a:ext cx="642762" cy="369332"/>
          </a:xfrm>
          <a:prstGeom prst="rect">
            <a:avLst/>
          </a:prstGeom>
          <a:noFill/>
        </p:spPr>
        <p:txBody>
          <a:bodyPr wrap="square" rtlCol="0">
            <a:spAutoFit/>
          </a:bodyPr>
          <a:lstStyle/>
          <a:p>
            <a:pPr algn="ctr"/>
            <a:r>
              <a:rPr lang="en-AU" sz="900" b="1" dirty="0">
                <a:latin typeface="Arial Narrow" panose="020B0606020202030204" pitchFamily="34" charset="0"/>
              </a:rPr>
              <a:t>Warm air rises </a:t>
            </a:r>
          </a:p>
        </p:txBody>
      </p:sp>
      <p:sp>
        <p:nvSpPr>
          <p:cNvPr id="79" name="Arrow: Right 78">
            <a:extLst>
              <a:ext uri="{FF2B5EF4-FFF2-40B4-BE49-F238E27FC236}">
                <a16:creationId xmlns:a16="http://schemas.microsoft.com/office/drawing/2014/main" id="{92169F66-5B8F-478D-B6CE-847D4920C35D}"/>
              </a:ext>
            </a:extLst>
          </p:cNvPr>
          <p:cNvSpPr/>
          <p:nvPr/>
        </p:nvSpPr>
        <p:spPr>
          <a:xfrm rot="10800000">
            <a:off x="1255337" y="3198463"/>
            <a:ext cx="1130962" cy="33400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0" name="TextBox 79">
            <a:extLst>
              <a:ext uri="{FF2B5EF4-FFF2-40B4-BE49-F238E27FC236}">
                <a16:creationId xmlns:a16="http://schemas.microsoft.com/office/drawing/2014/main" id="{B4130AB8-3779-486B-BD1B-FB8A6B017493}"/>
              </a:ext>
            </a:extLst>
          </p:cNvPr>
          <p:cNvSpPr txBox="1"/>
          <p:nvPr/>
        </p:nvSpPr>
        <p:spPr>
          <a:xfrm>
            <a:off x="1512461" y="3250817"/>
            <a:ext cx="1009842" cy="230832"/>
          </a:xfrm>
          <a:prstGeom prst="rect">
            <a:avLst/>
          </a:prstGeom>
          <a:noFill/>
        </p:spPr>
        <p:txBody>
          <a:bodyPr wrap="square" rtlCol="0">
            <a:spAutoFit/>
          </a:bodyPr>
          <a:lstStyle/>
          <a:p>
            <a:r>
              <a:rPr lang="en-AU" sz="900" b="1" dirty="0">
                <a:solidFill>
                  <a:schemeClr val="bg1"/>
                </a:solidFill>
                <a:latin typeface="Arial Narrow" panose="020B0606020202030204" pitchFamily="34" charset="0"/>
              </a:rPr>
              <a:t>SEA BREEZE</a:t>
            </a:r>
          </a:p>
        </p:txBody>
      </p:sp>
      <p:cxnSp>
        <p:nvCxnSpPr>
          <p:cNvPr id="82" name="Straight Arrow Connector 81">
            <a:extLst>
              <a:ext uri="{FF2B5EF4-FFF2-40B4-BE49-F238E27FC236}">
                <a16:creationId xmlns:a16="http://schemas.microsoft.com/office/drawing/2014/main" id="{D19FE906-0C70-41C2-8CF9-A34BD1F48EAB}"/>
              </a:ext>
            </a:extLst>
          </p:cNvPr>
          <p:cNvCxnSpPr>
            <a:cxnSpLocks/>
          </p:cNvCxnSpPr>
          <p:nvPr/>
        </p:nvCxnSpPr>
        <p:spPr>
          <a:xfrm>
            <a:off x="3808870" y="3131509"/>
            <a:ext cx="0" cy="190623"/>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DD7F30CE-3251-41CB-8386-06E6B5700815}"/>
              </a:ext>
            </a:extLst>
          </p:cNvPr>
          <p:cNvSpPr txBox="1"/>
          <p:nvPr/>
        </p:nvSpPr>
        <p:spPr>
          <a:xfrm>
            <a:off x="3487488" y="3313237"/>
            <a:ext cx="642765" cy="230832"/>
          </a:xfrm>
          <a:prstGeom prst="rect">
            <a:avLst/>
          </a:prstGeom>
          <a:noFill/>
        </p:spPr>
        <p:txBody>
          <a:bodyPr wrap="square" rtlCol="0">
            <a:spAutoFit/>
          </a:bodyPr>
          <a:lstStyle/>
          <a:p>
            <a:pPr algn="ctr"/>
            <a:r>
              <a:rPr lang="en-AU" sz="900" b="1" dirty="0">
                <a:solidFill>
                  <a:schemeClr val="bg1"/>
                </a:solidFill>
                <a:latin typeface="Arial Narrow" panose="020B0606020202030204" pitchFamily="34" charset="0"/>
              </a:rPr>
              <a:t>15°C</a:t>
            </a:r>
          </a:p>
        </p:txBody>
      </p:sp>
      <p:sp>
        <p:nvSpPr>
          <p:cNvPr id="85" name="TextBox 84">
            <a:extLst>
              <a:ext uri="{FF2B5EF4-FFF2-40B4-BE49-F238E27FC236}">
                <a16:creationId xmlns:a16="http://schemas.microsoft.com/office/drawing/2014/main" id="{91050D62-B292-4413-9231-B7E12CA9456F}"/>
              </a:ext>
            </a:extLst>
          </p:cNvPr>
          <p:cNvSpPr txBox="1"/>
          <p:nvPr/>
        </p:nvSpPr>
        <p:spPr>
          <a:xfrm>
            <a:off x="5436706" y="3662514"/>
            <a:ext cx="642765" cy="230832"/>
          </a:xfrm>
          <a:prstGeom prst="rect">
            <a:avLst/>
          </a:prstGeom>
          <a:noFill/>
        </p:spPr>
        <p:txBody>
          <a:bodyPr wrap="square" rtlCol="0">
            <a:spAutoFit/>
          </a:bodyPr>
          <a:lstStyle/>
          <a:p>
            <a:pPr algn="ctr"/>
            <a:r>
              <a:rPr lang="en-AU" sz="900" b="1" dirty="0">
                <a:latin typeface="Arial Narrow" panose="020B0606020202030204" pitchFamily="34" charset="0"/>
              </a:rPr>
              <a:t>24°C</a:t>
            </a:r>
          </a:p>
        </p:txBody>
      </p:sp>
      <p:sp>
        <p:nvSpPr>
          <p:cNvPr id="86" name="TextBox 85">
            <a:extLst>
              <a:ext uri="{FF2B5EF4-FFF2-40B4-BE49-F238E27FC236}">
                <a16:creationId xmlns:a16="http://schemas.microsoft.com/office/drawing/2014/main" id="{F93E685F-A454-49A8-AC26-4D25F5AB8F8F}"/>
              </a:ext>
            </a:extLst>
          </p:cNvPr>
          <p:cNvSpPr txBox="1"/>
          <p:nvPr/>
        </p:nvSpPr>
        <p:spPr>
          <a:xfrm>
            <a:off x="2430888" y="3652883"/>
            <a:ext cx="642765" cy="230832"/>
          </a:xfrm>
          <a:prstGeom prst="rect">
            <a:avLst/>
          </a:prstGeom>
          <a:noFill/>
        </p:spPr>
        <p:txBody>
          <a:bodyPr wrap="square" rtlCol="0">
            <a:spAutoFit/>
          </a:bodyPr>
          <a:lstStyle/>
          <a:p>
            <a:pPr algn="ctr"/>
            <a:r>
              <a:rPr lang="en-AU" sz="900" b="1" dirty="0">
                <a:latin typeface="Arial Narrow" panose="020B0606020202030204" pitchFamily="34" charset="0"/>
              </a:rPr>
              <a:t>24°C</a:t>
            </a:r>
          </a:p>
        </p:txBody>
      </p:sp>
      <p:cxnSp>
        <p:nvCxnSpPr>
          <p:cNvPr id="87" name="Straight Arrow Connector 86">
            <a:extLst>
              <a:ext uri="{FF2B5EF4-FFF2-40B4-BE49-F238E27FC236}">
                <a16:creationId xmlns:a16="http://schemas.microsoft.com/office/drawing/2014/main" id="{F7A02152-153E-495A-A9EB-1A48BB0CA7E9}"/>
              </a:ext>
            </a:extLst>
          </p:cNvPr>
          <p:cNvCxnSpPr>
            <a:cxnSpLocks/>
          </p:cNvCxnSpPr>
          <p:nvPr/>
        </p:nvCxnSpPr>
        <p:spPr>
          <a:xfrm>
            <a:off x="2735952" y="3193485"/>
            <a:ext cx="0" cy="22894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17B386C8-0CD6-4CC9-936D-ECFF763186A4}"/>
              </a:ext>
            </a:extLst>
          </p:cNvPr>
          <p:cNvSpPr txBox="1"/>
          <p:nvPr/>
        </p:nvSpPr>
        <p:spPr>
          <a:xfrm>
            <a:off x="518059" y="3307224"/>
            <a:ext cx="642765" cy="230832"/>
          </a:xfrm>
          <a:prstGeom prst="rect">
            <a:avLst/>
          </a:prstGeom>
          <a:noFill/>
        </p:spPr>
        <p:txBody>
          <a:bodyPr wrap="square" rtlCol="0">
            <a:spAutoFit/>
          </a:bodyPr>
          <a:lstStyle/>
          <a:p>
            <a:pPr algn="ctr"/>
            <a:r>
              <a:rPr lang="en-AU" sz="900" b="1" dirty="0">
                <a:latin typeface="Arial Narrow" panose="020B0606020202030204" pitchFamily="34" charset="0"/>
              </a:rPr>
              <a:t>30°C</a:t>
            </a:r>
          </a:p>
        </p:txBody>
      </p:sp>
      <p:cxnSp>
        <p:nvCxnSpPr>
          <p:cNvPr id="89" name="Straight Arrow Connector 88">
            <a:extLst>
              <a:ext uri="{FF2B5EF4-FFF2-40B4-BE49-F238E27FC236}">
                <a16:creationId xmlns:a16="http://schemas.microsoft.com/office/drawing/2014/main" id="{127B3DA4-0334-468D-926C-35BBEC1ABB90}"/>
              </a:ext>
            </a:extLst>
          </p:cNvPr>
          <p:cNvCxnSpPr>
            <a:cxnSpLocks/>
          </p:cNvCxnSpPr>
          <p:nvPr/>
        </p:nvCxnSpPr>
        <p:spPr>
          <a:xfrm>
            <a:off x="1255337" y="2940946"/>
            <a:ext cx="1130962"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0CC6937F-34FA-434F-A8C5-F3E5852C0F23}"/>
              </a:ext>
            </a:extLst>
          </p:cNvPr>
          <p:cNvCxnSpPr>
            <a:cxnSpLocks/>
          </p:cNvCxnSpPr>
          <p:nvPr/>
        </p:nvCxnSpPr>
        <p:spPr>
          <a:xfrm flipH="1">
            <a:off x="4222658" y="2980317"/>
            <a:ext cx="1192066" cy="0"/>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5" name="Moon 94">
            <a:extLst>
              <a:ext uri="{FF2B5EF4-FFF2-40B4-BE49-F238E27FC236}">
                <a16:creationId xmlns:a16="http://schemas.microsoft.com/office/drawing/2014/main" id="{76A2DD91-087E-45CB-A051-493C6993EB03}"/>
              </a:ext>
            </a:extLst>
          </p:cNvPr>
          <p:cNvSpPr/>
          <p:nvPr/>
        </p:nvSpPr>
        <p:spPr>
          <a:xfrm rot="12545564">
            <a:off x="6244547" y="2809099"/>
            <a:ext cx="88007" cy="156920"/>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Sun 95">
            <a:extLst>
              <a:ext uri="{FF2B5EF4-FFF2-40B4-BE49-F238E27FC236}">
                <a16:creationId xmlns:a16="http://schemas.microsoft.com/office/drawing/2014/main" id="{1A8492EB-5DE2-41D5-9C0C-D0E8E6B64576}"/>
              </a:ext>
            </a:extLst>
          </p:cNvPr>
          <p:cNvSpPr/>
          <p:nvPr/>
        </p:nvSpPr>
        <p:spPr>
          <a:xfrm>
            <a:off x="3137526" y="2802416"/>
            <a:ext cx="159497" cy="142445"/>
          </a:xfrm>
          <a:prstGeom prst="su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5" name="Straight Arrow Connector 104">
            <a:extLst>
              <a:ext uri="{FF2B5EF4-FFF2-40B4-BE49-F238E27FC236}">
                <a16:creationId xmlns:a16="http://schemas.microsoft.com/office/drawing/2014/main" id="{35C01864-CAE6-434F-9384-509EFC496E8A}"/>
              </a:ext>
            </a:extLst>
          </p:cNvPr>
          <p:cNvCxnSpPr>
            <a:cxnSpLocks/>
          </p:cNvCxnSpPr>
          <p:nvPr/>
        </p:nvCxnSpPr>
        <p:spPr>
          <a:xfrm flipV="1">
            <a:off x="5732414" y="3194220"/>
            <a:ext cx="0" cy="200154"/>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5E3FE391-E9AB-479E-8EBC-71A2451E733F}"/>
              </a:ext>
            </a:extLst>
          </p:cNvPr>
          <p:cNvSpPr/>
          <p:nvPr/>
        </p:nvSpPr>
        <p:spPr>
          <a:xfrm>
            <a:off x="500704" y="3747016"/>
            <a:ext cx="45719" cy="1820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Rectangle 113">
            <a:extLst>
              <a:ext uri="{FF2B5EF4-FFF2-40B4-BE49-F238E27FC236}">
                <a16:creationId xmlns:a16="http://schemas.microsoft.com/office/drawing/2014/main" id="{0E06E275-75F0-492A-8C40-48385D9750EC}"/>
              </a:ext>
            </a:extLst>
          </p:cNvPr>
          <p:cNvSpPr/>
          <p:nvPr/>
        </p:nvSpPr>
        <p:spPr>
          <a:xfrm>
            <a:off x="487763" y="4060077"/>
            <a:ext cx="5895493" cy="3588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20" b="1" dirty="0">
                <a:solidFill>
                  <a:schemeClr val="tx1"/>
                </a:solidFill>
                <a:latin typeface="Arial Narrow" panose="020B0606020202030204" pitchFamily="34" charset="0"/>
              </a:rPr>
              <a:t>Q. What time of day is a sea breeze usually at its strongest? Ans. </a:t>
            </a:r>
          </a:p>
        </p:txBody>
      </p:sp>
      <p:sp>
        <p:nvSpPr>
          <p:cNvPr id="115" name="Rectangle 114">
            <a:extLst>
              <a:ext uri="{FF2B5EF4-FFF2-40B4-BE49-F238E27FC236}">
                <a16:creationId xmlns:a16="http://schemas.microsoft.com/office/drawing/2014/main" id="{3291EEF4-A50A-414A-8776-F34915426BEA}"/>
              </a:ext>
            </a:extLst>
          </p:cNvPr>
          <p:cNvSpPr/>
          <p:nvPr/>
        </p:nvSpPr>
        <p:spPr>
          <a:xfrm>
            <a:off x="487762" y="4465448"/>
            <a:ext cx="5895493" cy="3588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20" b="1" dirty="0">
                <a:solidFill>
                  <a:schemeClr val="tx1"/>
                </a:solidFill>
                <a:latin typeface="Arial Narrow" panose="020B0606020202030204" pitchFamily="34" charset="0"/>
              </a:rPr>
              <a:t>Q. Which one has the highest </a:t>
            </a:r>
            <a:r>
              <a:rPr lang="en-AU" sz="1120" b="1" i="1" dirty="0">
                <a:solidFill>
                  <a:schemeClr val="tx1"/>
                </a:solidFill>
                <a:latin typeface="Arial Narrow" panose="020B0606020202030204" pitchFamily="34" charset="0"/>
              </a:rPr>
              <a:t>heat capacity</a:t>
            </a:r>
            <a:r>
              <a:rPr lang="en-AU" sz="1120" b="1" dirty="0">
                <a:solidFill>
                  <a:schemeClr val="tx1"/>
                </a:solidFill>
                <a:latin typeface="Arial Narrow" panose="020B0606020202030204" pitchFamily="34" charset="0"/>
              </a:rPr>
              <a:t>….the ocean or the land? Ans. </a:t>
            </a:r>
          </a:p>
        </p:txBody>
      </p:sp>
      <p:sp>
        <p:nvSpPr>
          <p:cNvPr id="116" name="Rectangle 115">
            <a:extLst>
              <a:ext uri="{FF2B5EF4-FFF2-40B4-BE49-F238E27FC236}">
                <a16:creationId xmlns:a16="http://schemas.microsoft.com/office/drawing/2014/main" id="{8777DE38-59CC-42C9-AC50-038FCFAE0D14}"/>
              </a:ext>
            </a:extLst>
          </p:cNvPr>
          <p:cNvSpPr/>
          <p:nvPr/>
        </p:nvSpPr>
        <p:spPr>
          <a:xfrm>
            <a:off x="487762" y="4877697"/>
            <a:ext cx="5895493" cy="50020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20" b="1" dirty="0">
                <a:solidFill>
                  <a:schemeClr val="tx1"/>
                </a:solidFill>
                <a:latin typeface="Arial Narrow" panose="020B0606020202030204" pitchFamily="34" charset="0"/>
              </a:rPr>
              <a:t>Q. If you are in a boat, far away from land, and your barometer is reading 2008 </a:t>
            </a:r>
            <a:r>
              <a:rPr lang="en-AU" sz="1120" b="1" dirty="0" err="1">
                <a:solidFill>
                  <a:schemeClr val="tx1"/>
                </a:solidFill>
                <a:latin typeface="Arial Narrow" panose="020B0606020202030204" pitchFamily="34" charset="0"/>
              </a:rPr>
              <a:t>hPa</a:t>
            </a:r>
            <a:r>
              <a:rPr lang="en-AU" sz="1120" b="1" dirty="0">
                <a:solidFill>
                  <a:schemeClr val="tx1"/>
                </a:solidFill>
                <a:latin typeface="Arial Narrow" panose="020B0606020202030204" pitchFamily="34" charset="0"/>
              </a:rPr>
              <a:t> and falling fast,</a:t>
            </a:r>
            <a:br>
              <a:rPr lang="en-AU" sz="1120" b="1" dirty="0">
                <a:solidFill>
                  <a:schemeClr val="tx1"/>
                </a:solidFill>
                <a:latin typeface="Arial Narrow" panose="020B0606020202030204" pitchFamily="34" charset="0"/>
              </a:rPr>
            </a:br>
            <a:r>
              <a:rPr lang="en-AU" sz="300" b="1" dirty="0">
                <a:solidFill>
                  <a:schemeClr val="tx1"/>
                </a:solidFill>
                <a:latin typeface="Arial Narrow" panose="020B0606020202030204" pitchFamily="34" charset="0"/>
              </a:rPr>
              <a:t> </a:t>
            </a:r>
          </a:p>
          <a:p>
            <a:r>
              <a:rPr lang="en-AU" sz="1120" b="1" dirty="0">
                <a:solidFill>
                  <a:schemeClr val="tx1"/>
                </a:solidFill>
                <a:latin typeface="Arial Narrow" panose="020B0606020202030204" pitchFamily="34" charset="0"/>
              </a:rPr>
              <a:t>what sort of weather is headed your way? Ans.  </a:t>
            </a:r>
          </a:p>
        </p:txBody>
      </p:sp>
      <p:sp>
        <p:nvSpPr>
          <p:cNvPr id="111" name="Rectangle 110">
            <a:extLst>
              <a:ext uri="{FF2B5EF4-FFF2-40B4-BE49-F238E27FC236}">
                <a16:creationId xmlns:a16="http://schemas.microsoft.com/office/drawing/2014/main" id="{779D90B1-1F6A-4F79-B51F-B53FE21AF56C}"/>
              </a:ext>
            </a:extLst>
          </p:cNvPr>
          <p:cNvSpPr/>
          <p:nvPr/>
        </p:nvSpPr>
        <p:spPr>
          <a:xfrm>
            <a:off x="3228092" y="5124251"/>
            <a:ext cx="3097723" cy="18901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Bad weather!!!! </a:t>
            </a:r>
          </a:p>
        </p:txBody>
      </p:sp>
      <p:sp>
        <p:nvSpPr>
          <p:cNvPr id="118" name="Rectangle 117">
            <a:extLst>
              <a:ext uri="{FF2B5EF4-FFF2-40B4-BE49-F238E27FC236}">
                <a16:creationId xmlns:a16="http://schemas.microsoft.com/office/drawing/2014/main" id="{EC7E42A9-0F67-48B4-A3DB-11E31F31166A}"/>
              </a:ext>
            </a:extLst>
          </p:cNvPr>
          <p:cNvSpPr/>
          <p:nvPr/>
        </p:nvSpPr>
        <p:spPr>
          <a:xfrm>
            <a:off x="4804695" y="4510600"/>
            <a:ext cx="1514491" cy="25923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the ocean </a:t>
            </a:r>
          </a:p>
        </p:txBody>
      </p:sp>
      <p:sp>
        <p:nvSpPr>
          <p:cNvPr id="119" name="Rectangle 118">
            <a:extLst>
              <a:ext uri="{FF2B5EF4-FFF2-40B4-BE49-F238E27FC236}">
                <a16:creationId xmlns:a16="http://schemas.microsoft.com/office/drawing/2014/main" id="{3F7C13CA-E57B-4B5D-A8B3-6091CCD32A53}"/>
              </a:ext>
            </a:extLst>
          </p:cNvPr>
          <p:cNvSpPr/>
          <p:nvPr/>
        </p:nvSpPr>
        <p:spPr>
          <a:xfrm>
            <a:off x="4248392" y="4109798"/>
            <a:ext cx="2075562" cy="25923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Midday </a:t>
            </a:r>
            <a:r>
              <a:rPr lang="en-AU" sz="1200" dirty="0">
                <a:solidFill>
                  <a:schemeClr val="tx1">
                    <a:lumMod val="65000"/>
                    <a:lumOff val="35000"/>
                  </a:schemeClr>
                </a:solidFill>
                <a:latin typeface="Comic Sans MS" panose="030F0702030302020204" pitchFamily="66" charset="0"/>
                <a:sym typeface="Wingdings" panose="05000000000000000000" pitchFamily="2" charset="2"/>
              </a:rPr>
              <a:t> mid afternoon</a:t>
            </a:r>
            <a:r>
              <a:rPr lang="en-AU" sz="1200" dirty="0">
                <a:solidFill>
                  <a:schemeClr val="tx1">
                    <a:lumMod val="65000"/>
                    <a:lumOff val="35000"/>
                  </a:schemeClr>
                </a:solidFill>
                <a:latin typeface="Comic Sans MS" panose="030F0702030302020204" pitchFamily="66" charset="0"/>
              </a:rPr>
              <a:t> </a:t>
            </a:r>
          </a:p>
        </p:txBody>
      </p:sp>
      <p:sp>
        <p:nvSpPr>
          <p:cNvPr id="64" name="Rectangle 63">
            <a:extLst>
              <a:ext uri="{FF2B5EF4-FFF2-40B4-BE49-F238E27FC236}">
                <a16:creationId xmlns:a16="http://schemas.microsoft.com/office/drawing/2014/main" id="{77C0D94B-C8C1-41E3-B093-2B0683C1820B}"/>
              </a:ext>
            </a:extLst>
          </p:cNvPr>
          <p:cNvSpPr/>
          <p:nvPr/>
        </p:nvSpPr>
        <p:spPr>
          <a:xfrm>
            <a:off x="504410" y="2418738"/>
            <a:ext cx="5888341" cy="2744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anose="020B0606020202030204" pitchFamily="34" charset="0"/>
              </a:rPr>
              <a:t>Sea Breeze</a:t>
            </a:r>
          </a:p>
        </p:txBody>
      </p:sp>
      <p:sp>
        <p:nvSpPr>
          <p:cNvPr id="74" name="Rectangle 73">
            <a:extLst>
              <a:ext uri="{FF2B5EF4-FFF2-40B4-BE49-F238E27FC236}">
                <a16:creationId xmlns:a16="http://schemas.microsoft.com/office/drawing/2014/main" id="{3D9D2C7D-596D-43D7-AC38-265E2FFAB7B4}"/>
              </a:ext>
            </a:extLst>
          </p:cNvPr>
          <p:cNvSpPr/>
          <p:nvPr/>
        </p:nvSpPr>
        <p:spPr>
          <a:xfrm>
            <a:off x="484829" y="5449045"/>
            <a:ext cx="5888341" cy="27526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anose="020B0606020202030204" pitchFamily="34" charset="0"/>
              </a:rPr>
              <a:t>Global Atmospheric Circulation Patterns</a:t>
            </a:r>
          </a:p>
        </p:txBody>
      </p:sp>
      <p:sp>
        <p:nvSpPr>
          <p:cNvPr id="21" name="Oval 20">
            <a:extLst>
              <a:ext uri="{FF2B5EF4-FFF2-40B4-BE49-F238E27FC236}">
                <a16:creationId xmlns:a16="http://schemas.microsoft.com/office/drawing/2014/main" id="{8F914496-C124-4038-B942-7926A0059AC7}"/>
              </a:ext>
            </a:extLst>
          </p:cNvPr>
          <p:cNvSpPr/>
          <p:nvPr/>
        </p:nvSpPr>
        <p:spPr>
          <a:xfrm>
            <a:off x="730635" y="6738182"/>
            <a:ext cx="1972755" cy="180729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EBA4E0A6-330B-4997-8F95-1D08A082F0A1}"/>
              </a:ext>
            </a:extLst>
          </p:cNvPr>
          <p:cNvCxnSpPr>
            <a:stCxn id="21" idx="2"/>
            <a:endCxn id="21" idx="6"/>
          </p:cNvCxnSpPr>
          <p:nvPr/>
        </p:nvCxnSpPr>
        <p:spPr>
          <a:xfrm>
            <a:off x="730635" y="7641831"/>
            <a:ext cx="19727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867CB11-F64C-46D4-9C87-8D718C114413}"/>
              </a:ext>
            </a:extLst>
          </p:cNvPr>
          <p:cNvCxnSpPr>
            <a:cxnSpLocks/>
          </p:cNvCxnSpPr>
          <p:nvPr/>
        </p:nvCxnSpPr>
        <p:spPr>
          <a:xfrm>
            <a:off x="822707" y="7291333"/>
            <a:ext cx="18041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7E0AADB-CCA0-4644-8A0B-663E384C504F}"/>
              </a:ext>
            </a:extLst>
          </p:cNvPr>
          <p:cNvCxnSpPr>
            <a:cxnSpLocks/>
          </p:cNvCxnSpPr>
          <p:nvPr/>
        </p:nvCxnSpPr>
        <p:spPr>
          <a:xfrm>
            <a:off x="1014292" y="7012196"/>
            <a:ext cx="13949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73168A2-E6FF-4C1C-9BAB-7EBAA1EA8CC1}"/>
              </a:ext>
            </a:extLst>
          </p:cNvPr>
          <p:cNvCxnSpPr>
            <a:cxnSpLocks/>
          </p:cNvCxnSpPr>
          <p:nvPr/>
        </p:nvCxnSpPr>
        <p:spPr>
          <a:xfrm>
            <a:off x="814952" y="8012720"/>
            <a:ext cx="18048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8B6CFB6-F35A-43A5-833C-882541E572FC}"/>
              </a:ext>
            </a:extLst>
          </p:cNvPr>
          <p:cNvCxnSpPr>
            <a:cxnSpLocks/>
            <a:stCxn id="21" idx="3"/>
            <a:endCxn id="21" idx="5"/>
          </p:cNvCxnSpPr>
          <p:nvPr/>
        </p:nvCxnSpPr>
        <p:spPr>
          <a:xfrm>
            <a:off x="1019538" y="8280806"/>
            <a:ext cx="13949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DC95D52-F9D9-484E-A239-B33C72366966}"/>
              </a:ext>
            </a:extLst>
          </p:cNvPr>
          <p:cNvSpPr txBox="1"/>
          <p:nvPr/>
        </p:nvSpPr>
        <p:spPr>
          <a:xfrm>
            <a:off x="481102" y="7512602"/>
            <a:ext cx="409241" cy="246221"/>
          </a:xfrm>
          <a:prstGeom prst="rect">
            <a:avLst/>
          </a:prstGeom>
          <a:noFill/>
        </p:spPr>
        <p:txBody>
          <a:bodyPr wrap="square" rtlCol="0">
            <a:spAutoFit/>
          </a:bodyPr>
          <a:lstStyle/>
          <a:p>
            <a:r>
              <a:rPr lang="en-AU" sz="1000" dirty="0">
                <a:latin typeface="Arial Narrow" panose="020B0606020202030204" pitchFamily="34" charset="0"/>
              </a:rPr>
              <a:t>0°</a:t>
            </a:r>
          </a:p>
        </p:txBody>
      </p:sp>
      <p:sp>
        <p:nvSpPr>
          <p:cNvPr id="91" name="TextBox 90">
            <a:extLst>
              <a:ext uri="{FF2B5EF4-FFF2-40B4-BE49-F238E27FC236}">
                <a16:creationId xmlns:a16="http://schemas.microsoft.com/office/drawing/2014/main" id="{5DC58698-83D3-4671-B2A5-D54E19A8FC6D}"/>
              </a:ext>
            </a:extLst>
          </p:cNvPr>
          <p:cNvSpPr txBox="1"/>
          <p:nvPr/>
        </p:nvSpPr>
        <p:spPr>
          <a:xfrm>
            <a:off x="424999" y="7152439"/>
            <a:ext cx="589293" cy="246221"/>
          </a:xfrm>
          <a:prstGeom prst="rect">
            <a:avLst/>
          </a:prstGeom>
          <a:noFill/>
        </p:spPr>
        <p:txBody>
          <a:bodyPr wrap="square" rtlCol="0">
            <a:spAutoFit/>
          </a:bodyPr>
          <a:lstStyle/>
          <a:p>
            <a:r>
              <a:rPr lang="en-AU" sz="1000" dirty="0">
                <a:latin typeface="Arial Narrow" panose="020B0606020202030204" pitchFamily="34" charset="0"/>
              </a:rPr>
              <a:t>30°N</a:t>
            </a:r>
          </a:p>
        </p:txBody>
      </p:sp>
      <p:sp>
        <p:nvSpPr>
          <p:cNvPr id="92" name="TextBox 91">
            <a:extLst>
              <a:ext uri="{FF2B5EF4-FFF2-40B4-BE49-F238E27FC236}">
                <a16:creationId xmlns:a16="http://schemas.microsoft.com/office/drawing/2014/main" id="{F9CE01E7-CE32-499A-967B-DB281DCFD267}"/>
              </a:ext>
            </a:extLst>
          </p:cNvPr>
          <p:cNvSpPr txBox="1"/>
          <p:nvPr/>
        </p:nvSpPr>
        <p:spPr>
          <a:xfrm>
            <a:off x="592322" y="6859276"/>
            <a:ext cx="589293" cy="246221"/>
          </a:xfrm>
          <a:prstGeom prst="rect">
            <a:avLst/>
          </a:prstGeom>
          <a:noFill/>
        </p:spPr>
        <p:txBody>
          <a:bodyPr wrap="square" rtlCol="0">
            <a:spAutoFit/>
          </a:bodyPr>
          <a:lstStyle/>
          <a:p>
            <a:r>
              <a:rPr lang="en-AU" sz="1000" dirty="0">
                <a:latin typeface="Arial Narrow" panose="020B0606020202030204" pitchFamily="34" charset="0"/>
              </a:rPr>
              <a:t>60°N</a:t>
            </a:r>
          </a:p>
        </p:txBody>
      </p:sp>
      <p:sp>
        <p:nvSpPr>
          <p:cNvPr id="94" name="TextBox 93">
            <a:extLst>
              <a:ext uri="{FF2B5EF4-FFF2-40B4-BE49-F238E27FC236}">
                <a16:creationId xmlns:a16="http://schemas.microsoft.com/office/drawing/2014/main" id="{6E5E4E26-BFF8-4A05-BACA-B1222469F5C6}"/>
              </a:ext>
            </a:extLst>
          </p:cNvPr>
          <p:cNvSpPr txBox="1"/>
          <p:nvPr/>
        </p:nvSpPr>
        <p:spPr>
          <a:xfrm>
            <a:off x="1525470" y="6468892"/>
            <a:ext cx="589293" cy="246221"/>
          </a:xfrm>
          <a:prstGeom prst="rect">
            <a:avLst/>
          </a:prstGeom>
          <a:noFill/>
        </p:spPr>
        <p:txBody>
          <a:bodyPr wrap="square" rtlCol="0">
            <a:spAutoFit/>
          </a:bodyPr>
          <a:lstStyle/>
          <a:p>
            <a:r>
              <a:rPr lang="en-AU" sz="1000" dirty="0">
                <a:latin typeface="Arial Narrow" panose="020B0606020202030204" pitchFamily="34" charset="0"/>
              </a:rPr>
              <a:t>90°N</a:t>
            </a:r>
          </a:p>
        </p:txBody>
      </p:sp>
      <p:sp>
        <p:nvSpPr>
          <p:cNvPr id="97" name="TextBox 96">
            <a:extLst>
              <a:ext uri="{FF2B5EF4-FFF2-40B4-BE49-F238E27FC236}">
                <a16:creationId xmlns:a16="http://schemas.microsoft.com/office/drawing/2014/main" id="{F437EC17-CB4A-4952-93D3-7308929ED305}"/>
              </a:ext>
            </a:extLst>
          </p:cNvPr>
          <p:cNvSpPr txBox="1"/>
          <p:nvPr/>
        </p:nvSpPr>
        <p:spPr>
          <a:xfrm>
            <a:off x="454636" y="7896432"/>
            <a:ext cx="589293" cy="246221"/>
          </a:xfrm>
          <a:prstGeom prst="rect">
            <a:avLst/>
          </a:prstGeom>
          <a:noFill/>
        </p:spPr>
        <p:txBody>
          <a:bodyPr wrap="square" rtlCol="0">
            <a:spAutoFit/>
          </a:bodyPr>
          <a:lstStyle/>
          <a:p>
            <a:r>
              <a:rPr lang="en-AU" sz="1000" dirty="0">
                <a:latin typeface="Arial Narrow" panose="020B0606020202030204" pitchFamily="34" charset="0"/>
              </a:rPr>
              <a:t>30°S</a:t>
            </a:r>
          </a:p>
        </p:txBody>
      </p:sp>
      <p:sp>
        <p:nvSpPr>
          <p:cNvPr id="98" name="TextBox 97">
            <a:extLst>
              <a:ext uri="{FF2B5EF4-FFF2-40B4-BE49-F238E27FC236}">
                <a16:creationId xmlns:a16="http://schemas.microsoft.com/office/drawing/2014/main" id="{D6CB07A7-6C19-41F2-A758-85A0C984E052}"/>
              </a:ext>
            </a:extLst>
          </p:cNvPr>
          <p:cNvSpPr txBox="1"/>
          <p:nvPr/>
        </p:nvSpPr>
        <p:spPr>
          <a:xfrm>
            <a:off x="645791" y="8171969"/>
            <a:ext cx="589293" cy="246221"/>
          </a:xfrm>
          <a:prstGeom prst="rect">
            <a:avLst/>
          </a:prstGeom>
          <a:noFill/>
        </p:spPr>
        <p:txBody>
          <a:bodyPr wrap="square" rtlCol="0">
            <a:spAutoFit/>
          </a:bodyPr>
          <a:lstStyle/>
          <a:p>
            <a:r>
              <a:rPr lang="en-AU" sz="1000" dirty="0">
                <a:latin typeface="Arial Narrow" panose="020B0606020202030204" pitchFamily="34" charset="0"/>
              </a:rPr>
              <a:t>60°S</a:t>
            </a:r>
          </a:p>
        </p:txBody>
      </p:sp>
      <p:sp>
        <p:nvSpPr>
          <p:cNvPr id="99" name="TextBox 98">
            <a:extLst>
              <a:ext uri="{FF2B5EF4-FFF2-40B4-BE49-F238E27FC236}">
                <a16:creationId xmlns:a16="http://schemas.microsoft.com/office/drawing/2014/main" id="{67692CEA-40FC-4925-902A-E3E8AFD1D201}"/>
              </a:ext>
            </a:extLst>
          </p:cNvPr>
          <p:cNvSpPr txBox="1"/>
          <p:nvPr/>
        </p:nvSpPr>
        <p:spPr>
          <a:xfrm>
            <a:off x="1518796" y="8539032"/>
            <a:ext cx="589293" cy="246221"/>
          </a:xfrm>
          <a:prstGeom prst="rect">
            <a:avLst/>
          </a:prstGeom>
          <a:noFill/>
        </p:spPr>
        <p:txBody>
          <a:bodyPr wrap="square" rtlCol="0">
            <a:spAutoFit/>
          </a:bodyPr>
          <a:lstStyle/>
          <a:p>
            <a:r>
              <a:rPr lang="en-AU" sz="1000" dirty="0">
                <a:latin typeface="Arial Narrow" panose="020B0606020202030204" pitchFamily="34" charset="0"/>
              </a:rPr>
              <a:t>90°S</a:t>
            </a:r>
          </a:p>
        </p:txBody>
      </p:sp>
      <p:sp>
        <p:nvSpPr>
          <p:cNvPr id="101" name="Rectangle 100">
            <a:extLst>
              <a:ext uri="{FF2B5EF4-FFF2-40B4-BE49-F238E27FC236}">
                <a16:creationId xmlns:a16="http://schemas.microsoft.com/office/drawing/2014/main" id="{435A171F-FA1F-41E6-B1D8-00BF2597B377}"/>
              </a:ext>
            </a:extLst>
          </p:cNvPr>
          <p:cNvSpPr/>
          <p:nvPr/>
        </p:nvSpPr>
        <p:spPr>
          <a:xfrm>
            <a:off x="477678" y="5790580"/>
            <a:ext cx="5904793" cy="50704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20" dirty="0">
              <a:solidFill>
                <a:schemeClr val="tx1"/>
              </a:solidFill>
              <a:latin typeface="Arial Narrow" panose="020B0606020202030204" pitchFamily="34" charset="0"/>
            </a:endParaRPr>
          </a:p>
        </p:txBody>
      </p:sp>
      <p:sp>
        <p:nvSpPr>
          <p:cNvPr id="46" name="Rectangle 45">
            <a:extLst>
              <a:ext uri="{FF2B5EF4-FFF2-40B4-BE49-F238E27FC236}">
                <a16:creationId xmlns:a16="http://schemas.microsoft.com/office/drawing/2014/main" id="{5E4D7869-1779-4DA3-A2BD-3AB06BACC070}"/>
              </a:ext>
            </a:extLst>
          </p:cNvPr>
          <p:cNvSpPr/>
          <p:nvPr/>
        </p:nvSpPr>
        <p:spPr>
          <a:xfrm>
            <a:off x="478109" y="5787456"/>
            <a:ext cx="5941539" cy="507831"/>
          </a:xfrm>
          <a:prstGeom prst="rect">
            <a:avLst/>
          </a:prstGeom>
        </p:spPr>
        <p:txBody>
          <a:bodyPr wrap="square" anchor="ctr">
            <a:spAutoFit/>
          </a:bodyPr>
          <a:lstStyle/>
          <a:p>
            <a:r>
              <a:rPr lang="en-AU" sz="1200" b="1" dirty="0">
                <a:latin typeface="Arial Narrow" panose="020B0606020202030204" pitchFamily="34" charset="0"/>
              </a:rPr>
              <a:t>Activity: Draw and label the following on the diagram below left: Hadley Cell, Ferrel Cell, Polar</a:t>
            </a:r>
          </a:p>
          <a:p>
            <a:endParaRPr lang="en-AU" sz="200" b="1" dirty="0">
              <a:latin typeface="Arial Narrow" panose="020B0606020202030204" pitchFamily="34" charset="0"/>
            </a:endParaRPr>
          </a:p>
          <a:p>
            <a:r>
              <a:rPr lang="en-AU" sz="1200" b="1" dirty="0">
                <a:latin typeface="Arial Narrow" panose="020B0606020202030204" pitchFamily="34" charset="0"/>
              </a:rPr>
              <a:t>Cell, South-east Trade Winds, North-east Trade Winds, Westerlies, Polar Easterlies (incl. arrows)</a:t>
            </a:r>
            <a:endParaRPr lang="en-AU" sz="1050" b="1" dirty="0">
              <a:latin typeface="Arial Narrow" panose="020B0606020202030204" pitchFamily="34" charset="0"/>
            </a:endParaRPr>
          </a:p>
        </p:txBody>
      </p:sp>
      <p:sp>
        <p:nvSpPr>
          <p:cNvPr id="47" name="Freeform: Shape 46">
            <a:extLst>
              <a:ext uri="{FF2B5EF4-FFF2-40B4-BE49-F238E27FC236}">
                <a16:creationId xmlns:a16="http://schemas.microsoft.com/office/drawing/2014/main" id="{09D62EE9-AA31-403A-BBF6-1DA6241BB345}"/>
              </a:ext>
            </a:extLst>
          </p:cNvPr>
          <p:cNvSpPr/>
          <p:nvPr/>
        </p:nvSpPr>
        <p:spPr>
          <a:xfrm>
            <a:off x="2740627" y="7254390"/>
            <a:ext cx="333450" cy="367145"/>
          </a:xfrm>
          <a:custGeom>
            <a:avLst/>
            <a:gdLst>
              <a:gd name="connsiteX0" fmla="*/ 54935 w 366663"/>
              <a:gd name="connsiteY0" fmla="*/ 367145 h 367145"/>
              <a:gd name="connsiteX1" fmla="*/ 221190 w 366663"/>
              <a:gd name="connsiteY1" fmla="*/ 360218 h 367145"/>
              <a:gd name="connsiteX2" fmla="*/ 241972 w 366663"/>
              <a:gd name="connsiteY2" fmla="*/ 346363 h 367145"/>
              <a:gd name="connsiteX3" fmla="*/ 269681 w 366663"/>
              <a:gd name="connsiteY3" fmla="*/ 339436 h 367145"/>
              <a:gd name="connsiteX4" fmla="*/ 290463 w 366663"/>
              <a:gd name="connsiteY4" fmla="*/ 325582 h 367145"/>
              <a:gd name="connsiteX5" fmla="*/ 311244 w 366663"/>
              <a:gd name="connsiteY5" fmla="*/ 318654 h 367145"/>
              <a:gd name="connsiteX6" fmla="*/ 338954 w 366663"/>
              <a:gd name="connsiteY6" fmla="*/ 277091 h 367145"/>
              <a:gd name="connsiteX7" fmla="*/ 366663 w 366663"/>
              <a:gd name="connsiteY7" fmla="*/ 242454 h 367145"/>
              <a:gd name="connsiteX8" fmla="*/ 359735 w 366663"/>
              <a:gd name="connsiteY8" fmla="*/ 110836 h 367145"/>
              <a:gd name="connsiteX9" fmla="*/ 338954 w 366663"/>
              <a:gd name="connsiteY9" fmla="*/ 90054 h 367145"/>
              <a:gd name="connsiteX10" fmla="*/ 318172 w 366663"/>
              <a:gd name="connsiteY10" fmla="*/ 62345 h 367145"/>
              <a:gd name="connsiteX11" fmla="*/ 283535 w 366663"/>
              <a:gd name="connsiteY11" fmla="*/ 20782 h 367145"/>
              <a:gd name="connsiteX12" fmla="*/ 262754 w 366663"/>
              <a:gd name="connsiteY12" fmla="*/ 13854 h 367145"/>
              <a:gd name="connsiteX13" fmla="*/ 151917 w 366663"/>
              <a:gd name="connsiteY13" fmla="*/ 6927 h 367145"/>
              <a:gd name="connsiteX14" fmla="*/ 82644 w 366663"/>
              <a:gd name="connsiteY14" fmla="*/ 0 h 367145"/>
              <a:gd name="connsiteX15" fmla="*/ 20299 w 366663"/>
              <a:gd name="connsiteY15" fmla="*/ 13854 h 367145"/>
              <a:gd name="connsiteX16" fmla="*/ 34154 w 366663"/>
              <a:gd name="connsiteY16" fmla="*/ 235527 h 367145"/>
              <a:gd name="connsiteX17" fmla="*/ 54935 w 366663"/>
              <a:gd name="connsiteY17" fmla="*/ 284018 h 367145"/>
              <a:gd name="connsiteX18" fmla="*/ 61863 w 366663"/>
              <a:gd name="connsiteY18" fmla="*/ 304800 h 367145"/>
              <a:gd name="connsiteX19" fmla="*/ 41081 w 366663"/>
              <a:gd name="connsiteY19" fmla="*/ 297873 h 367145"/>
              <a:gd name="connsiteX20" fmla="*/ 6444 w 366663"/>
              <a:gd name="connsiteY20" fmla="*/ 290945 h 367145"/>
              <a:gd name="connsiteX21" fmla="*/ 20299 w 366663"/>
              <a:gd name="connsiteY21" fmla="*/ 311727 h 367145"/>
              <a:gd name="connsiteX22" fmla="*/ 68790 w 366663"/>
              <a:gd name="connsiteY22" fmla="*/ 332509 h 367145"/>
              <a:gd name="connsiteX23" fmla="*/ 89572 w 366663"/>
              <a:gd name="connsiteY23" fmla="*/ 318654 h 367145"/>
              <a:gd name="connsiteX24" fmla="*/ 103426 w 366663"/>
              <a:gd name="connsiteY24" fmla="*/ 270163 h 367145"/>
              <a:gd name="connsiteX25" fmla="*/ 117281 w 366663"/>
              <a:gd name="connsiteY25" fmla="*/ 256309 h 36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6663" h="367145">
                <a:moveTo>
                  <a:pt x="54935" y="367145"/>
                </a:moveTo>
                <a:cubicBezTo>
                  <a:pt x="110353" y="364836"/>
                  <a:pt x="166063" y="366343"/>
                  <a:pt x="221190" y="360218"/>
                </a:cubicBezTo>
                <a:cubicBezTo>
                  <a:pt x="229465" y="359299"/>
                  <a:pt x="234320" y="349643"/>
                  <a:pt x="241972" y="346363"/>
                </a:cubicBezTo>
                <a:cubicBezTo>
                  <a:pt x="250723" y="342613"/>
                  <a:pt x="260445" y="341745"/>
                  <a:pt x="269681" y="339436"/>
                </a:cubicBezTo>
                <a:cubicBezTo>
                  <a:pt x="276608" y="334818"/>
                  <a:pt x="283016" y="329305"/>
                  <a:pt x="290463" y="325582"/>
                </a:cubicBezTo>
                <a:cubicBezTo>
                  <a:pt x="296994" y="322316"/>
                  <a:pt x="306081" y="323817"/>
                  <a:pt x="311244" y="318654"/>
                </a:cubicBezTo>
                <a:cubicBezTo>
                  <a:pt x="323018" y="306880"/>
                  <a:pt x="328552" y="290093"/>
                  <a:pt x="338954" y="277091"/>
                </a:cubicBezTo>
                <a:lnTo>
                  <a:pt x="366663" y="242454"/>
                </a:lnTo>
                <a:cubicBezTo>
                  <a:pt x="364354" y="198581"/>
                  <a:pt x="367594" y="154061"/>
                  <a:pt x="359735" y="110836"/>
                </a:cubicBezTo>
                <a:cubicBezTo>
                  <a:pt x="357983" y="101198"/>
                  <a:pt x="345329" y="97492"/>
                  <a:pt x="338954" y="90054"/>
                </a:cubicBezTo>
                <a:cubicBezTo>
                  <a:pt x="331440" y="81288"/>
                  <a:pt x="324883" y="71740"/>
                  <a:pt x="318172" y="62345"/>
                </a:cubicBezTo>
                <a:cubicBezTo>
                  <a:pt x="306554" y="46080"/>
                  <a:pt x="301178" y="32544"/>
                  <a:pt x="283535" y="20782"/>
                </a:cubicBezTo>
                <a:cubicBezTo>
                  <a:pt x="277460" y="16732"/>
                  <a:pt x="270016" y="14618"/>
                  <a:pt x="262754" y="13854"/>
                </a:cubicBezTo>
                <a:cubicBezTo>
                  <a:pt x="225940" y="9979"/>
                  <a:pt x="188826" y="9766"/>
                  <a:pt x="151917" y="6927"/>
                </a:cubicBezTo>
                <a:cubicBezTo>
                  <a:pt x="128779" y="5147"/>
                  <a:pt x="105735" y="2309"/>
                  <a:pt x="82644" y="0"/>
                </a:cubicBezTo>
                <a:cubicBezTo>
                  <a:pt x="61862" y="4618"/>
                  <a:pt x="25619" y="-6759"/>
                  <a:pt x="20299" y="13854"/>
                </a:cubicBezTo>
                <a:cubicBezTo>
                  <a:pt x="-22022" y="177849"/>
                  <a:pt x="11430" y="155997"/>
                  <a:pt x="34154" y="235527"/>
                </a:cubicBezTo>
                <a:cubicBezTo>
                  <a:pt x="53377" y="302806"/>
                  <a:pt x="26813" y="227774"/>
                  <a:pt x="54935" y="284018"/>
                </a:cubicBezTo>
                <a:cubicBezTo>
                  <a:pt x="58201" y="290549"/>
                  <a:pt x="67026" y="299636"/>
                  <a:pt x="61863" y="304800"/>
                </a:cubicBezTo>
                <a:cubicBezTo>
                  <a:pt x="56700" y="309963"/>
                  <a:pt x="48165" y="299644"/>
                  <a:pt x="41081" y="297873"/>
                </a:cubicBezTo>
                <a:cubicBezTo>
                  <a:pt x="29658" y="295017"/>
                  <a:pt x="17990" y="293254"/>
                  <a:pt x="6444" y="290945"/>
                </a:cubicBezTo>
                <a:cubicBezTo>
                  <a:pt x="11062" y="297872"/>
                  <a:pt x="13903" y="306397"/>
                  <a:pt x="20299" y="311727"/>
                </a:cubicBezTo>
                <a:cubicBezTo>
                  <a:pt x="31714" y="321240"/>
                  <a:pt x="54351" y="327696"/>
                  <a:pt x="68790" y="332509"/>
                </a:cubicBezTo>
                <a:cubicBezTo>
                  <a:pt x="75717" y="327891"/>
                  <a:pt x="84371" y="325155"/>
                  <a:pt x="89572" y="318654"/>
                </a:cubicBezTo>
                <a:cubicBezTo>
                  <a:pt x="94112" y="312979"/>
                  <a:pt x="101766" y="273482"/>
                  <a:pt x="103426" y="270163"/>
                </a:cubicBezTo>
                <a:cubicBezTo>
                  <a:pt x="106347" y="264321"/>
                  <a:pt x="112663" y="260927"/>
                  <a:pt x="117281" y="256309"/>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Freeform: Shape 47">
            <a:extLst>
              <a:ext uri="{FF2B5EF4-FFF2-40B4-BE49-F238E27FC236}">
                <a16:creationId xmlns:a16="http://schemas.microsoft.com/office/drawing/2014/main" id="{D6102705-F838-40D9-9BF6-945195691C24}"/>
              </a:ext>
            </a:extLst>
          </p:cNvPr>
          <p:cNvSpPr/>
          <p:nvPr/>
        </p:nvSpPr>
        <p:spPr>
          <a:xfrm>
            <a:off x="2713145" y="7656223"/>
            <a:ext cx="355199" cy="381000"/>
          </a:xfrm>
          <a:custGeom>
            <a:avLst/>
            <a:gdLst>
              <a:gd name="connsiteX0" fmla="*/ 64185 w 355199"/>
              <a:gd name="connsiteY0" fmla="*/ 0 h 381000"/>
              <a:gd name="connsiteX1" fmla="*/ 258149 w 355199"/>
              <a:gd name="connsiteY1" fmla="*/ 6928 h 381000"/>
              <a:gd name="connsiteX2" fmla="*/ 327422 w 355199"/>
              <a:gd name="connsiteY2" fmla="*/ 34637 h 381000"/>
              <a:gd name="connsiteX3" fmla="*/ 355131 w 355199"/>
              <a:gd name="connsiteY3" fmla="*/ 76200 h 381000"/>
              <a:gd name="connsiteX4" fmla="*/ 348204 w 355199"/>
              <a:gd name="connsiteY4" fmla="*/ 159328 h 381000"/>
              <a:gd name="connsiteX5" fmla="*/ 327422 w 355199"/>
              <a:gd name="connsiteY5" fmla="*/ 235528 h 381000"/>
              <a:gd name="connsiteX6" fmla="*/ 306640 w 355199"/>
              <a:gd name="connsiteY6" fmla="*/ 284019 h 381000"/>
              <a:gd name="connsiteX7" fmla="*/ 251222 w 355199"/>
              <a:gd name="connsiteY7" fmla="*/ 332509 h 381000"/>
              <a:gd name="connsiteX8" fmla="*/ 223513 w 355199"/>
              <a:gd name="connsiteY8" fmla="*/ 360219 h 381000"/>
              <a:gd name="connsiteX9" fmla="*/ 168094 w 355199"/>
              <a:gd name="connsiteY9" fmla="*/ 381000 h 381000"/>
              <a:gd name="connsiteX10" fmla="*/ 29549 w 355199"/>
              <a:gd name="connsiteY10" fmla="*/ 374073 h 381000"/>
              <a:gd name="connsiteX11" fmla="*/ 22622 w 355199"/>
              <a:gd name="connsiteY11" fmla="*/ 353291 h 381000"/>
              <a:gd name="connsiteX12" fmla="*/ 29549 w 355199"/>
              <a:gd name="connsiteY12" fmla="*/ 200891 h 381000"/>
              <a:gd name="connsiteX13" fmla="*/ 36476 w 355199"/>
              <a:gd name="connsiteY13" fmla="*/ 173182 h 381000"/>
              <a:gd name="connsiteX14" fmla="*/ 43404 w 355199"/>
              <a:gd name="connsiteY14" fmla="*/ 124691 h 381000"/>
              <a:gd name="connsiteX15" fmla="*/ 50331 w 355199"/>
              <a:gd name="connsiteY15" fmla="*/ 96982 h 381000"/>
              <a:gd name="connsiteX16" fmla="*/ 71113 w 355199"/>
              <a:gd name="connsiteY16" fmla="*/ 83128 h 381000"/>
              <a:gd name="connsiteX17" fmla="*/ 78040 w 355199"/>
              <a:gd name="connsiteY17" fmla="*/ 103909 h 381000"/>
              <a:gd name="connsiteX18" fmla="*/ 91894 w 355199"/>
              <a:gd name="connsiteY18" fmla="*/ 124691 h 381000"/>
              <a:gd name="connsiteX19" fmla="*/ 57258 w 355199"/>
              <a:gd name="connsiteY19" fmla="*/ 83128 h 381000"/>
              <a:gd name="connsiteX20" fmla="*/ 22622 w 355199"/>
              <a:gd name="connsiteY20" fmla="*/ 103909 h 381000"/>
              <a:gd name="connsiteX21" fmla="*/ 1840 w 355199"/>
              <a:gd name="connsiteY21" fmla="*/ 124691 h 381000"/>
              <a:gd name="connsiteX22" fmla="*/ 22622 w 355199"/>
              <a:gd name="connsiteY22" fmla="*/ 110837 h 381000"/>
              <a:gd name="connsiteX23" fmla="*/ 84967 w 355199"/>
              <a:gd name="connsiteY23" fmla="*/ 138546 h 381000"/>
              <a:gd name="connsiteX24" fmla="*/ 98822 w 355199"/>
              <a:gd name="connsiteY24" fmla="*/ 159328 h 381000"/>
              <a:gd name="connsiteX25" fmla="*/ 126531 w 355199"/>
              <a:gd name="connsiteY25" fmla="*/ 180109 h 381000"/>
              <a:gd name="connsiteX26" fmla="*/ 105749 w 355199"/>
              <a:gd name="connsiteY26" fmla="*/ 138546 h 381000"/>
              <a:gd name="connsiteX27" fmla="*/ 91894 w 355199"/>
              <a:gd name="connsiteY27" fmla="*/ 117764 h 381000"/>
              <a:gd name="connsiteX28" fmla="*/ 84967 w 355199"/>
              <a:gd name="connsiteY28" fmla="*/ 96982 h 381000"/>
              <a:gd name="connsiteX29" fmla="*/ 78040 w 355199"/>
              <a:gd name="connsiteY29" fmla="*/ 103909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5199" h="381000">
                <a:moveTo>
                  <a:pt x="64185" y="0"/>
                </a:moveTo>
                <a:cubicBezTo>
                  <a:pt x="128840" y="2309"/>
                  <a:pt x="193703" y="1242"/>
                  <a:pt x="258149" y="6928"/>
                </a:cubicBezTo>
                <a:cubicBezTo>
                  <a:pt x="278941" y="8763"/>
                  <a:pt x="308266" y="25059"/>
                  <a:pt x="327422" y="34637"/>
                </a:cubicBezTo>
                <a:cubicBezTo>
                  <a:pt x="336658" y="48491"/>
                  <a:pt x="356514" y="59607"/>
                  <a:pt x="355131" y="76200"/>
                </a:cubicBezTo>
                <a:cubicBezTo>
                  <a:pt x="352822" y="103909"/>
                  <a:pt x="352329" y="131830"/>
                  <a:pt x="348204" y="159328"/>
                </a:cubicBezTo>
                <a:cubicBezTo>
                  <a:pt x="340409" y="211297"/>
                  <a:pt x="337367" y="200721"/>
                  <a:pt x="327422" y="235528"/>
                </a:cubicBezTo>
                <a:cubicBezTo>
                  <a:pt x="319685" y="262607"/>
                  <a:pt x="324716" y="262929"/>
                  <a:pt x="306640" y="284019"/>
                </a:cubicBezTo>
                <a:cubicBezTo>
                  <a:pt x="272761" y="323545"/>
                  <a:pt x="287618" y="300662"/>
                  <a:pt x="251222" y="332509"/>
                </a:cubicBezTo>
                <a:cubicBezTo>
                  <a:pt x="241392" y="341111"/>
                  <a:pt x="233963" y="352382"/>
                  <a:pt x="223513" y="360219"/>
                </a:cubicBezTo>
                <a:cubicBezTo>
                  <a:pt x="205402" y="373803"/>
                  <a:pt x="189122" y="375743"/>
                  <a:pt x="168094" y="381000"/>
                </a:cubicBezTo>
                <a:cubicBezTo>
                  <a:pt x="121912" y="378691"/>
                  <a:pt x="74972" y="382725"/>
                  <a:pt x="29549" y="374073"/>
                </a:cubicBezTo>
                <a:cubicBezTo>
                  <a:pt x="22376" y="372707"/>
                  <a:pt x="22622" y="360593"/>
                  <a:pt x="22622" y="353291"/>
                </a:cubicBezTo>
                <a:cubicBezTo>
                  <a:pt x="22622" y="302439"/>
                  <a:pt x="25649" y="251594"/>
                  <a:pt x="29549" y="200891"/>
                </a:cubicBezTo>
                <a:cubicBezTo>
                  <a:pt x="30279" y="191398"/>
                  <a:pt x="34773" y="182549"/>
                  <a:pt x="36476" y="173182"/>
                </a:cubicBezTo>
                <a:cubicBezTo>
                  <a:pt x="39397" y="157118"/>
                  <a:pt x="40483" y="140755"/>
                  <a:pt x="43404" y="124691"/>
                </a:cubicBezTo>
                <a:cubicBezTo>
                  <a:pt x="45107" y="115324"/>
                  <a:pt x="45050" y="104904"/>
                  <a:pt x="50331" y="96982"/>
                </a:cubicBezTo>
                <a:cubicBezTo>
                  <a:pt x="54949" y="90055"/>
                  <a:pt x="64186" y="87746"/>
                  <a:pt x="71113" y="83128"/>
                </a:cubicBezTo>
                <a:cubicBezTo>
                  <a:pt x="73422" y="90055"/>
                  <a:pt x="74775" y="97378"/>
                  <a:pt x="78040" y="103909"/>
                </a:cubicBezTo>
                <a:cubicBezTo>
                  <a:pt x="81763" y="111356"/>
                  <a:pt x="100219" y="124691"/>
                  <a:pt x="91894" y="124691"/>
                </a:cubicBezTo>
                <a:cubicBezTo>
                  <a:pt x="83007" y="124691"/>
                  <a:pt x="61437" y="89396"/>
                  <a:pt x="57258" y="83128"/>
                </a:cubicBezTo>
                <a:cubicBezTo>
                  <a:pt x="45713" y="90055"/>
                  <a:pt x="33393" y="95831"/>
                  <a:pt x="22622" y="103909"/>
                </a:cubicBezTo>
                <a:cubicBezTo>
                  <a:pt x="14785" y="109787"/>
                  <a:pt x="-6311" y="130125"/>
                  <a:pt x="1840" y="124691"/>
                </a:cubicBezTo>
                <a:lnTo>
                  <a:pt x="22622" y="110837"/>
                </a:lnTo>
                <a:cubicBezTo>
                  <a:pt x="43404" y="120073"/>
                  <a:pt x="65781" y="126336"/>
                  <a:pt x="84967" y="138546"/>
                </a:cubicBezTo>
                <a:cubicBezTo>
                  <a:pt x="91991" y="143016"/>
                  <a:pt x="92935" y="153441"/>
                  <a:pt x="98822" y="159328"/>
                </a:cubicBezTo>
                <a:cubicBezTo>
                  <a:pt x="106986" y="167492"/>
                  <a:pt x="117295" y="173182"/>
                  <a:pt x="126531" y="180109"/>
                </a:cubicBezTo>
                <a:cubicBezTo>
                  <a:pt x="119604" y="166255"/>
                  <a:pt x="113272" y="152086"/>
                  <a:pt x="105749" y="138546"/>
                </a:cubicBezTo>
                <a:cubicBezTo>
                  <a:pt x="101706" y="131268"/>
                  <a:pt x="95617" y="125211"/>
                  <a:pt x="91894" y="117764"/>
                </a:cubicBezTo>
                <a:cubicBezTo>
                  <a:pt x="88628" y="111233"/>
                  <a:pt x="90130" y="102145"/>
                  <a:pt x="84967" y="96982"/>
                </a:cubicBezTo>
                <a:lnTo>
                  <a:pt x="78040" y="103909"/>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Freeform: Shape 105">
            <a:extLst>
              <a:ext uri="{FF2B5EF4-FFF2-40B4-BE49-F238E27FC236}">
                <a16:creationId xmlns:a16="http://schemas.microsoft.com/office/drawing/2014/main" id="{88ECC7FD-33C1-4188-A85E-F712A755BDDA}"/>
              </a:ext>
            </a:extLst>
          </p:cNvPr>
          <p:cNvSpPr/>
          <p:nvPr/>
        </p:nvSpPr>
        <p:spPr>
          <a:xfrm rot="20177770">
            <a:off x="2585212" y="6926074"/>
            <a:ext cx="268611" cy="285984"/>
          </a:xfrm>
          <a:custGeom>
            <a:avLst/>
            <a:gdLst>
              <a:gd name="connsiteX0" fmla="*/ 64185 w 355199"/>
              <a:gd name="connsiteY0" fmla="*/ 0 h 381000"/>
              <a:gd name="connsiteX1" fmla="*/ 258149 w 355199"/>
              <a:gd name="connsiteY1" fmla="*/ 6928 h 381000"/>
              <a:gd name="connsiteX2" fmla="*/ 327422 w 355199"/>
              <a:gd name="connsiteY2" fmla="*/ 34637 h 381000"/>
              <a:gd name="connsiteX3" fmla="*/ 355131 w 355199"/>
              <a:gd name="connsiteY3" fmla="*/ 76200 h 381000"/>
              <a:gd name="connsiteX4" fmla="*/ 348204 w 355199"/>
              <a:gd name="connsiteY4" fmla="*/ 159328 h 381000"/>
              <a:gd name="connsiteX5" fmla="*/ 327422 w 355199"/>
              <a:gd name="connsiteY5" fmla="*/ 235528 h 381000"/>
              <a:gd name="connsiteX6" fmla="*/ 306640 w 355199"/>
              <a:gd name="connsiteY6" fmla="*/ 284019 h 381000"/>
              <a:gd name="connsiteX7" fmla="*/ 251222 w 355199"/>
              <a:gd name="connsiteY7" fmla="*/ 332509 h 381000"/>
              <a:gd name="connsiteX8" fmla="*/ 223513 w 355199"/>
              <a:gd name="connsiteY8" fmla="*/ 360219 h 381000"/>
              <a:gd name="connsiteX9" fmla="*/ 168094 w 355199"/>
              <a:gd name="connsiteY9" fmla="*/ 381000 h 381000"/>
              <a:gd name="connsiteX10" fmla="*/ 29549 w 355199"/>
              <a:gd name="connsiteY10" fmla="*/ 374073 h 381000"/>
              <a:gd name="connsiteX11" fmla="*/ 22622 w 355199"/>
              <a:gd name="connsiteY11" fmla="*/ 353291 h 381000"/>
              <a:gd name="connsiteX12" fmla="*/ 29549 w 355199"/>
              <a:gd name="connsiteY12" fmla="*/ 200891 h 381000"/>
              <a:gd name="connsiteX13" fmla="*/ 36476 w 355199"/>
              <a:gd name="connsiteY13" fmla="*/ 173182 h 381000"/>
              <a:gd name="connsiteX14" fmla="*/ 43404 w 355199"/>
              <a:gd name="connsiteY14" fmla="*/ 124691 h 381000"/>
              <a:gd name="connsiteX15" fmla="*/ 50331 w 355199"/>
              <a:gd name="connsiteY15" fmla="*/ 96982 h 381000"/>
              <a:gd name="connsiteX16" fmla="*/ 71113 w 355199"/>
              <a:gd name="connsiteY16" fmla="*/ 83128 h 381000"/>
              <a:gd name="connsiteX17" fmla="*/ 78040 w 355199"/>
              <a:gd name="connsiteY17" fmla="*/ 103909 h 381000"/>
              <a:gd name="connsiteX18" fmla="*/ 91894 w 355199"/>
              <a:gd name="connsiteY18" fmla="*/ 124691 h 381000"/>
              <a:gd name="connsiteX19" fmla="*/ 57258 w 355199"/>
              <a:gd name="connsiteY19" fmla="*/ 83128 h 381000"/>
              <a:gd name="connsiteX20" fmla="*/ 22622 w 355199"/>
              <a:gd name="connsiteY20" fmla="*/ 103909 h 381000"/>
              <a:gd name="connsiteX21" fmla="*/ 1840 w 355199"/>
              <a:gd name="connsiteY21" fmla="*/ 124691 h 381000"/>
              <a:gd name="connsiteX22" fmla="*/ 22622 w 355199"/>
              <a:gd name="connsiteY22" fmla="*/ 110837 h 381000"/>
              <a:gd name="connsiteX23" fmla="*/ 84967 w 355199"/>
              <a:gd name="connsiteY23" fmla="*/ 138546 h 381000"/>
              <a:gd name="connsiteX24" fmla="*/ 98822 w 355199"/>
              <a:gd name="connsiteY24" fmla="*/ 159328 h 381000"/>
              <a:gd name="connsiteX25" fmla="*/ 126531 w 355199"/>
              <a:gd name="connsiteY25" fmla="*/ 180109 h 381000"/>
              <a:gd name="connsiteX26" fmla="*/ 105749 w 355199"/>
              <a:gd name="connsiteY26" fmla="*/ 138546 h 381000"/>
              <a:gd name="connsiteX27" fmla="*/ 91894 w 355199"/>
              <a:gd name="connsiteY27" fmla="*/ 117764 h 381000"/>
              <a:gd name="connsiteX28" fmla="*/ 84967 w 355199"/>
              <a:gd name="connsiteY28" fmla="*/ 96982 h 381000"/>
              <a:gd name="connsiteX29" fmla="*/ 78040 w 355199"/>
              <a:gd name="connsiteY29" fmla="*/ 103909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5199" h="381000">
                <a:moveTo>
                  <a:pt x="64185" y="0"/>
                </a:moveTo>
                <a:cubicBezTo>
                  <a:pt x="128840" y="2309"/>
                  <a:pt x="193703" y="1242"/>
                  <a:pt x="258149" y="6928"/>
                </a:cubicBezTo>
                <a:cubicBezTo>
                  <a:pt x="278941" y="8763"/>
                  <a:pt x="308266" y="25059"/>
                  <a:pt x="327422" y="34637"/>
                </a:cubicBezTo>
                <a:cubicBezTo>
                  <a:pt x="336658" y="48491"/>
                  <a:pt x="356514" y="59607"/>
                  <a:pt x="355131" y="76200"/>
                </a:cubicBezTo>
                <a:cubicBezTo>
                  <a:pt x="352822" y="103909"/>
                  <a:pt x="352329" y="131830"/>
                  <a:pt x="348204" y="159328"/>
                </a:cubicBezTo>
                <a:cubicBezTo>
                  <a:pt x="340409" y="211297"/>
                  <a:pt x="337367" y="200721"/>
                  <a:pt x="327422" y="235528"/>
                </a:cubicBezTo>
                <a:cubicBezTo>
                  <a:pt x="319685" y="262607"/>
                  <a:pt x="324716" y="262929"/>
                  <a:pt x="306640" y="284019"/>
                </a:cubicBezTo>
                <a:cubicBezTo>
                  <a:pt x="272761" y="323545"/>
                  <a:pt x="287618" y="300662"/>
                  <a:pt x="251222" y="332509"/>
                </a:cubicBezTo>
                <a:cubicBezTo>
                  <a:pt x="241392" y="341111"/>
                  <a:pt x="233963" y="352382"/>
                  <a:pt x="223513" y="360219"/>
                </a:cubicBezTo>
                <a:cubicBezTo>
                  <a:pt x="205402" y="373803"/>
                  <a:pt x="189122" y="375743"/>
                  <a:pt x="168094" y="381000"/>
                </a:cubicBezTo>
                <a:cubicBezTo>
                  <a:pt x="121912" y="378691"/>
                  <a:pt x="74972" y="382725"/>
                  <a:pt x="29549" y="374073"/>
                </a:cubicBezTo>
                <a:cubicBezTo>
                  <a:pt x="22376" y="372707"/>
                  <a:pt x="22622" y="360593"/>
                  <a:pt x="22622" y="353291"/>
                </a:cubicBezTo>
                <a:cubicBezTo>
                  <a:pt x="22622" y="302439"/>
                  <a:pt x="25649" y="251594"/>
                  <a:pt x="29549" y="200891"/>
                </a:cubicBezTo>
                <a:cubicBezTo>
                  <a:pt x="30279" y="191398"/>
                  <a:pt x="34773" y="182549"/>
                  <a:pt x="36476" y="173182"/>
                </a:cubicBezTo>
                <a:cubicBezTo>
                  <a:pt x="39397" y="157118"/>
                  <a:pt x="40483" y="140755"/>
                  <a:pt x="43404" y="124691"/>
                </a:cubicBezTo>
                <a:cubicBezTo>
                  <a:pt x="45107" y="115324"/>
                  <a:pt x="45050" y="104904"/>
                  <a:pt x="50331" y="96982"/>
                </a:cubicBezTo>
                <a:cubicBezTo>
                  <a:pt x="54949" y="90055"/>
                  <a:pt x="64186" y="87746"/>
                  <a:pt x="71113" y="83128"/>
                </a:cubicBezTo>
                <a:cubicBezTo>
                  <a:pt x="73422" y="90055"/>
                  <a:pt x="74775" y="97378"/>
                  <a:pt x="78040" y="103909"/>
                </a:cubicBezTo>
                <a:cubicBezTo>
                  <a:pt x="81763" y="111356"/>
                  <a:pt x="100219" y="124691"/>
                  <a:pt x="91894" y="124691"/>
                </a:cubicBezTo>
                <a:cubicBezTo>
                  <a:pt x="83007" y="124691"/>
                  <a:pt x="61437" y="89396"/>
                  <a:pt x="57258" y="83128"/>
                </a:cubicBezTo>
                <a:cubicBezTo>
                  <a:pt x="45713" y="90055"/>
                  <a:pt x="33393" y="95831"/>
                  <a:pt x="22622" y="103909"/>
                </a:cubicBezTo>
                <a:cubicBezTo>
                  <a:pt x="14785" y="109787"/>
                  <a:pt x="-6311" y="130125"/>
                  <a:pt x="1840" y="124691"/>
                </a:cubicBezTo>
                <a:lnTo>
                  <a:pt x="22622" y="110837"/>
                </a:lnTo>
                <a:cubicBezTo>
                  <a:pt x="43404" y="120073"/>
                  <a:pt x="65781" y="126336"/>
                  <a:pt x="84967" y="138546"/>
                </a:cubicBezTo>
                <a:cubicBezTo>
                  <a:pt x="91991" y="143016"/>
                  <a:pt x="92935" y="153441"/>
                  <a:pt x="98822" y="159328"/>
                </a:cubicBezTo>
                <a:cubicBezTo>
                  <a:pt x="106986" y="167492"/>
                  <a:pt x="117295" y="173182"/>
                  <a:pt x="126531" y="180109"/>
                </a:cubicBezTo>
                <a:cubicBezTo>
                  <a:pt x="119604" y="166255"/>
                  <a:pt x="113272" y="152086"/>
                  <a:pt x="105749" y="138546"/>
                </a:cubicBezTo>
                <a:cubicBezTo>
                  <a:pt x="101706" y="131268"/>
                  <a:pt x="95617" y="125211"/>
                  <a:pt x="91894" y="117764"/>
                </a:cubicBezTo>
                <a:cubicBezTo>
                  <a:pt x="88628" y="111233"/>
                  <a:pt x="90130" y="102145"/>
                  <a:pt x="84967" y="96982"/>
                </a:cubicBezTo>
                <a:lnTo>
                  <a:pt x="78040" y="103909"/>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Freeform: Shape 50">
            <a:extLst>
              <a:ext uri="{FF2B5EF4-FFF2-40B4-BE49-F238E27FC236}">
                <a16:creationId xmlns:a16="http://schemas.microsoft.com/office/drawing/2014/main" id="{F26391DB-330B-4241-9323-DFC463AE5927}"/>
              </a:ext>
            </a:extLst>
          </p:cNvPr>
          <p:cNvSpPr/>
          <p:nvPr/>
        </p:nvSpPr>
        <p:spPr>
          <a:xfrm>
            <a:off x="1882643" y="6638266"/>
            <a:ext cx="715210" cy="298780"/>
          </a:xfrm>
          <a:custGeom>
            <a:avLst/>
            <a:gdLst>
              <a:gd name="connsiteX0" fmla="*/ 643364 w 715210"/>
              <a:gd name="connsiteY0" fmla="*/ 277095 h 298780"/>
              <a:gd name="connsiteX1" fmla="*/ 652329 w 715210"/>
              <a:gd name="connsiteY1" fmla="*/ 254683 h 298780"/>
              <a:gd name="connsiteX2" fmla="*/ 665776 w 715210"/>
              <a:gd name="connsiteY2" fmla="*/ 245718 h 298780"/>
              <a:gd name="connsiteX3" fmla="*/ 692670 w 715210"/>
              <a:gd name="connsiteY3" fmla="*/ 218824 h 298780"/>
              <a:gd name="connsiteX4" fmla="*/ 706117 w 715210"/>
              <a:gd name="connsiteY4" fmla="*/ 205377 h 298780"/>
              <a:gd name="connsiteX5" fmla="*/ 715082 w 715210"/>
              <a:gd name="connsiteY5" fmla="*/ 178483 h 298780"/>
              <a:gd name="connsiteX6" fmla="*/ 710599 w 715210"/>
              <a:gd name="connsiteY6" fmla="*/ 142624 h 298780"/>
              <a:gd name="connsiteX7" fmla="*/ 701635 w 715210"/>
              <a:gd name="connsiteY7" fmla="*/ 129177 h 298780"/>
              <a:gd name="connsiteX8" fmla="*/ 656811 w 715210"/>
              <a:gd name="connsiteY8" fmla="*/ 93318 h 298780"/>
              <a:gd name="connsiteX9" fmla="*/ 620952 w 715210"/>
              <a:gd name="connsiteY9" fmla="*/ 70907 h 298780"/>
              <a:gd name="connsiteX10" fmla="*/ 603023 w 715210"/>
              <a:gd name="connsiteY10" fmla="*/ 52977 h 298780"/>
              <a:gd name="connsiteX11" fmla="*/ 580611 w 715210"/>
              <a:gd name="connsiteY11" fmla="*/ 48495 h 298780"/>
              <a:gd name="connsiteX12" fmla="*/ 508894 w 715210"/>
              <a:gd name="connsiteY12" fmla="*/ 35048 h 298780"/>
              <a:gd name="connsiteX13" fmla="*/ 477517 w 715210"/>
              <a:gd name="connsiteY13" fmla="*/ 26083 h 298780"/>
              <a:gd name="connsiteX14" fmla="*/ 464070 w 715210"/>
              <a:gd name="connsiteY14" fmla="*/ 21601 h 298780"/>
              <a:gd name="connsiteX15" fmla="*/ 320635 w 715210"/>
              <a:gd name="connsiteY15" fmla="*/ 12636 h 298780"/>
              <a:gd name="connsiteX16" fmla="*/ 262364 w 715210"/>
              <a:gd name="connsiteY16" fmla="*/ 8154 h 298780"/>
              <a:gd name="connsiteX17" fmla="*/ 190646 w 715210"/>
              <a:gd name="connsiteY17" fmla="*/ 3671 h 298780"/>
              <a:gd name="connsiteX18" fmla="*/ 15835 w 715210"/>
              <a:gd name="connsiteY18" fmla="*/ 8154 h 298780"/>
              <a:gd name="connsiteX19" fmla="*/ 33764 w 715210"/>
              <a:gd name="connsiteY19" fmla="*/ 61942 h 298780"/>
              <a:gd name="connsiteX20" fmla="*/ 145823 w 715210"/>
              <a:gd name="connsiteY20" fmla="*/ 75389 h 298780"/>
              <a:gd name="connsiteX21" fmla="*/ 172717 w 715210"/>
              <a:gd name="connsiteY21" fmla="*/ 79871 h 298780"/>
              <a:gd name="connsiteX22" fmla="*/ 199611 w 715210"/>
              <a:gd name="connsiteY22" fmla="*/ 88836 h 298780"/>
              <a:gd name="connsiteX23" fmla="*/ 213058 w 715210"/>
              <a:gd name="connsiteY23" fmla="*/ 102283 h 298780"/>
              <a:gd name="connsiteX24" fmla="*/ 244435 w 715210"/>
              <a:gd name="connsiteY24" fmla="*/ 111248 h 298780"/>
              <a:gd name="connsiteX25" fmla="*/ 289258 w 715210"/>
              <a:gd name="connsiteY25" fmla="*/ 133660 h 298780"/>
              <a:gd name="connsiteX26" fmla="*/ 329599 w 715210"/>
              <a:gd name="connsiteY26" fmla="*/ 142624 h 298780"/>
              <a:gd name="connsiteX27" fmla="*/ 343046 w 715210"/>
              <a:gd name="connsiteY27" fmla="*/ 151589 h 298780"/>
              <a:gd name="connsiteX28" fmla="*/ 374423 w 715210"/>
              <a:gd name="connsiteY28" fmla="*/ 165036 h 298780"/>
              <a:gd name="connsiteX29" fmla="*/ 387870 w 715210"/>
              <a:gd name="connsiteY29" fmla="*/ 174001 h 298780"/>
              <a:gd name="connsiteX30" fmla="*/ 405799 w 715210"/>
              <a:gd name="connsiteY30" fmla="*/ 187448 h 298780"/>
              <a:gd name="connsiteX31" fmla="*/ 432694 w 715210"/>
              <a:gd name="connsiteY31" fmla="*/ 196413 h 298780"/>
              <a:gd name="connsiteX32" fmla="*/ 450623 w 715210"/>
              <a:gd name="connsiteY32" fmla="*/ 205377 h 298780"/>
              <a:gd name="connsiteX33" fmla="*/ 473035 w 715210"/>
              <a:gd name="connsiteY33" fmla="*/ 214342 h 298780"/>
              <a:gd name="connsiteX34" fmla="*/ 517858 w 715210"/>
              <a:gd name="connsiteY34" fmla="*/ 236754 h 298780"/>
              <a:gd name="connsiteX35" fmla="*/ 535788 w 715210"/>
              <a:gd name="connsiteY35" fmla="*/ 245718 h 298780"/>
              <a:gd name="connsiteX36" fmla="*/ 549235 w 715210"/>
              <a:gd name="connsiteY36" fmla="*/ 250201 h 298780"/>
              <a:gd name="connsiteX37" fmla="*/ 580611 w 715210"/>
              <a:gd name="connsiteY37" fmla="*/ 286060 h 298780"/>
              <a:gd name="connsiteX38" fmla="*/ 585094 w 715210"/>
              <a:gd name="connsiteY38" fmla="*/ 241236 h 298780"/>
              <a:gd name="connsiteX39" fmla="*/ 580611 w 715210"/>
              <a:gd name="connsiteY39" fmla="*/ 295024 h 298780"/>
              <a:gd name="connsiteX40" fmla="*/ 540270 w 715210"/>
              <a:gd name="connsiteY40" fmla="*/ 290542 h 298780"/>
              <a:gd name="connsiteX41" fmla="*/ 508894 w 715210"/>
              <a:gd name="connsiteY41" fmla="*/ 281577 h 298780"/>
              <a:gd name="connsiteX42" fmla="*/ 481999 w 715210"/>
              <a:gd name="connsiteY42" fmla="*/ 286060 h 29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15210" h="298780">
                <a:moveTo>
                  <a:pt x="643364" y="277095"/>
                </a:moveTo>
                <a:cubicBezTo>
                  <a:pt x="646352" y="269624"/>
                  <a:pt x="647652" y="261230"/>
                  <a:pt x="652329" y="254683"/>
                </a:cubicBezTo>
                <a:cubicBezTo>
                  <a:pt x="655460" y="250299"/>
                  <a:pt x="661750" y="249297"/>
                  <a:pt x="665776" y="245718"/>
                </a:cubicBezTo>
                <a:cubicBezTo>
                  <a:pt x="675252" y="237295"/>
                  <a:pt x="683705" y="227789"/>
                  <a:pt x="692670" y="218824"/>
                </a:cubicBezTo>
                <a:lnTo>
                  <a:pt x="706117" y="205377"/>
                </a:lnTo>
                <a:cubicBezTo>
                  <a:pt x="709105" y="196412"/>
                  <a:pt x="716254" y="187860"/>
                  <a:pt x="715082" y="178483"/>
                </a:cubicBezTo>
                <a:cubicBezTo>
                  <a:pt x="713588" y="166530"/>
                  <a:pt x="713769" y="154246"/>
                  <a:pt x="710599" y="142624"/>
                </a:cubicBezTo>
                <a:cubicBezTo>
                  <a:pt x="709182" y="137427"/>
                  <a:pt x="705141" y="133267"/>
                  <a:pt x="701635" y="129177"/>
                </a:cubicBezTo>
                <a:cubicBezTo>
                  <a:pt x="685429" y="110270"/>
                  <a:pt x="678828" y="107472"/>
                  <a:pt x="656811" y="93318"/>
                </a:cubicBezTo>
                <a:cubicBezTo>
                  <a:pt x="644954" y="85696"/>
                  <a:pt x="630919" y="80874"/>
                  <a:pt x="620952" y="70907"/>
                </a:cubicBezTo>
                <a:cubicBezTo>
                  <a:pt x="614976" y="64930"/>
                  <a:pt x="610411" y="57082"/>
                  <a:pt x="603023" y="52977"/>
                </a:cubicBezTo>
                <a:cubicBezTo>
                  <a:pt x="596363" y="49277"/>
                  <a:pt x="588034" y="50208"/>
                  <a:pt x="580611" y="48495"/>
                </a:cubicBezTo>
                <a:cubicBezTo>
                  <a:pt x="524417" y="35527"/>
                  <a:pt x="565433" y="42115"/>
                  <a:pt x="508894" y="35048"/>
                </a:cubicBezTo>
                <a:cubicBezTo>
                  <a:pt x="476644" y="24300"/>
                  <a:pt x="516924" y="37343"/>
                  <a:pt x="477517" y="26083"/>
                </a:cubicBezTo>
                <a:cubicBezTo>
                  <a:pt x="472974" y="24785"/>
                  <a:pt x="468719" y="22446"/>
                  <a:pt x="464070" y="21601"/>
                </a:cubicBezTo>
                <a:cubicBezTo>
                  <a:pt x="420482" y="13676"/>
                  <a:pt x="357171" y="14611"/>
                  <a:pt x="320635" y="12636"/>
                </a:cubicBezTo>
                <a:cubicBezTo>
                  <a:pt x="301182" y="11585"/>
                  <a:pt x="281799" y="9494"/>
                  <a:pt x="262364" y="8154"/>
                </a:cubicBezTo>
                <a:lnTo>
                  <a:pt x="190646" y="3671"/>
                </a:lnTo>
                <a:cubicBezTo>
                  <a:pt x="132376" y="5165"/>
                  <a:pt x="71826" y="-8054"/>
                  <a:pt x="15835" y="8154"/>
                </a:cubicBezTo>
                <a:cubicBezTo>
                  <a:pt x="-24659" y="19876"/>
                  <a:pt x="24152" y="58447"/>
                  <a:pt x="33764" y="61942"/>
                </a:cubicBezTo>
                <a:cubicBezTo>
                  <a:pt x="71737" y="75751"/>
                  <a:pt x="103934" y="72925"/>
                  <a:pt x="145823" y="75389"/>
                </a:cubicBezTo>
                <a:cubicBezTo>
                  <a:pt x="154788" y="76883"/>
                  <a:pt x="163900" y="77667"/>
                  <a:pt x="172717" y="79871"/>
                </a:cubicBezTo>
                <a:cubicBezTo>
                  <a:pt x="181884" y="82163"/>
                  <a:pt x="199611" y="88836"/>
                  <a:pt x="199611" y="88836"/>
                </a:cubicBezTo>
                <a:cubicBezTo>
                  <a:pt x="204093" y="93318"/>
                  <a:pt x="207784" y="98767"/>
                  <a:pt x="213058" y="102283"/>
                </a:cubicBezTo>
                <a:cubicBezTo>
                  <a:pt x="216919" y="104857"/>
                  <a:pt x="242040" y="110649"/>
                  <a:pt x="244435" y="111248"/>
                </a:cubicBezTo>
                <a:cubicBezTo>
                  <a:pt x="259376" y="118719"/>
                  <a:pt x="272878" y="130384"/>
                  <a:pt x="289258" y="133660"/>
                </a:cubicBezTo>
                <a:cubicBezTo>
                  <a:pt x="317711" y="139350"/>
                  <a:pt x="304279" y="136294"/>
                  <a:pt x="329599" y="142624"/>
                </a:cubicBezTo>
                <a:cubicBezTo>
                  <a:pt x="334081" y="145612"/>
                  <a:pt x="338228" y="149180"/>
                  <a:pt x="343046" y="151589"/>
                </a:cubicBezTo>
                <a:cubicBezTo>
                  <a:pt x="393325" y="176727"/>
                  <a:pt x="309149" y="127735"/>
                  <a:pt x="374423" y="165036"/>
                </a:cubicBezTo>
                <a:cubicBezTo>
                  <a:pt x="379100" y="167709"/>
                  <a:pt x="383486" y="170870"/>
                  <a:pt x="387870" y="174001"/>
                </a:cubicBezTo>
                <a:cubicBezTo>
                  <a:pt x="393949" y="178343"/>
                  <a:pt x="399117" y="184107"/>
                  <a:pt x="405799" y="187448"/>
                </a:cubicBezTo>
                <a:cubicBezTo>
                  <a:pt x="414251" y="191674"/>
                  <a:pt x="424242" y="192187"/>
                  <a:pt x="432694" y="196413"/>
                </a:cubicBezTo>
                <a:cubicBezTo>
                  <a:pt x="438670" y="199401"/>
                  <a:pt x="444517" y="202663"/>
                  <a:pt x="450623" y="205377"/>
                </a:cubicBezTo>
                <a:cubicBezTo>
                  <a:pt x="457976" y="208645"/>
                  <a:pt x="466135" y="210202"/>
                  <a:pt x="473035" y="214342"/>
                </a:cubicBezTo>
                <a:cubicBezTo>
                  <a:pt x="515576" y="239867"/>
                  <a:pt x="474772" y="228136"/>
                  <a:pt x="517858" y="236754"/>
                </a:cubicBezTo>
                <a:cubicBezTo>
                  <a:pt x="523835" y="239742"/>
                  <a:pt x="529646" y="243086"/>
                  <a:pt x="535788" y="245718"/>
                </a:cubicBezTo>
                <a:cubicBezTo>
                  <a:pt x="540131" y="247579"/>
                  <a:pt x="545304" y="247580"/>
                  <a:pt x="549235" y="250201"/>
                </a:cubicBezTo>
                <a:cubicBezTo>
                  <a:pt x="557898" y="255977"/>
                  <a:pt x="576151" y="280485"/>
                  <a:pt x="580611" y="286060"/>
                </a:cubicBezTo>
                <a:cubicBezTo>
                  <a:pt x="582105" y="271119"/>
                  <a:pt x="585094" y="226220"/>
                  <a:pt x="585094" y="241236"/>
                </a:cubicBezTo>
                <a:cubicBezTo>
                  <a:pt x="585094" y="259227"/>
                  <a:pt x="592713" y="281711"/>
                  <a:pt x="580611" y="295024"/>
                </a:cubicBezTo>
                <a:cubicBezTo>
                  <a:pt x="571510" y="305035"/>
                  <a:pt x="553717" y="292036"/>
                  <a:pt x="540270" y="290542"/>
                </a:cubicBezTo>
                <a:cubicBezTo>
                  <a:pt x="533932" y="288429"/>
                  <a:pt x="514518" y="281577"/>
                  <a:pt x="508894" y="281577"/>
                </a:cubicBezTo>
                <a:cubicBezTo>
                  <a:pt x="499805" y="281577"/>
                  <a:pt x="481999" y="286060"/>
                  <a:pt x="481999" y="28606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reeform: Shape 51">
            <a:extLst>
              <a:ext uri="{FF2B5EF4-FFF2-40B4-BE49-F238E27FC236}">
                <a16:creationId xmlns:a16="http://schemas.microsoft.com/office/drawing/2014/main" id="{F3DB1E8A-F730-470A-A394-A8DD0D289CD3}"/>
              </a:ext>
            </a:extLst>
          </p:cNvPr>
          <p:cNvSpPr/>
          <p:nvPr/>
        </p:nvSpPr>
        <p:spPr>
          <a:xfrm>
            <a:off x="2539058" y="8073777"/>
            <a:ext cx="353901" cy="269090"/>
          </a:xfrm>
          <a:custGeom>
            <a:avLst/>
            <a:gdLst>
              <a:gd name="connsiteX0" fmla="*/ 18867 w 308307"/>
              <a:gd name="connsiteY0" fmla="*/ 242499 h 250023"/>
              <a:gd name="connsiteX1" fmla="*/ 202643 w 308307"/>
              <a:gd name="connsiteY1" fmla="*/ 242499 h 250023"/>
              <a:gd name="connsiteX2" fmla="*/ 216090 w 308307"/>
              <a:gd name="connsiteY2" fmla="*/ 233534 h 250023"/>
              <a:gd name="connsiteX3" fmla="*/ 247467 w 308307"/>
              <a:gd name="connsiteY3" fmla="*/ 202158 h 250023"/>
              <a:gd name="connsiteX4" fmla="*/ 274361 w 308307"/>
              <a:gd name="connsiteY4" fmla="*/ 175263 h 250023"/>
              <a:gd name="connsiteX5" fmla="*/ 292290 w 308307"/>
              <a:gd name="connsiteY5" fmla="*/ 157334 h 250023"/>
              <a:gd name="connsiteX6" fmla="*/ 301255 w 308307"/>
              <a:gd name="connsiteY6" fmla="*/ 143887 h 250023"/>
              <a:gd name="connsiteX7" fmla="*/ 301255 w 308307"/>
              <a:gd name="connsiteY7" fmla="*/ 67687 h 250023"/>
              <a:gd name="connsiteX8" fmla="*/ 292290 w 308307"/>
              <a:gd name="connsiteY8" fmla="*/ 40793 h 250023"/>
              <a:gd name="connsiteX9" fmla="*/ 274361 w 308307"/>
              <a:gd name="connsiteY9" fmla="*/ 22863 h 250023"/>
              <a:gd name="connsiteX10" fmla="*/ 251949 w 308307"/>
              <a:gd name="connsiteY10" fmla="*/ 452 h 250023"/>
              <a:gd name="connsiteX11" fmla="*/ 148855 w 308307"/>
              <a:gd name="connsiteY11" fmla="*/ 4934 h 250023"/>
              <a:gd name="connsiteX12" fmla="*/ 130925 w 308307"/>
              <a:gd name="connsiteY12" fmla="*/ 31828 h 250023"/>
              <a:gd name="connsiteX13" fmla="*/ 90584 w 308307"/>
              <a:gd name="connsiteY13" fmla="*/ 72169 h 250023"/>
              <a:gd name="connsiteX14" fmla="*/ 59208 w 308307"/>
              <a:gd name="connsiteY14" fmla="*/ 103546 h 250023"/>
              <a:gd name="connsiteX15" fmla="*/ 41278 w 308307"/>
              <a:gd name="connsiteY15" fmla="*/ 130440 h 250023"/>
              <a:gd name="connsiteX16" fmla="*/ 32314 w 308307"/>
              <a:gd name="connsiteY16" fmla="*/ 166299 h 250023"/>
              <a:gd name="connsiteX17" fmla="*/ 23349 w 308307"/>
              <a:gd name="connsiteY17" fmla="*/ 215605 h 250023"/>
              <a:gd name="connsiteX18" fmla="*/ 18867 w 308307"/>
              <a:gd name="connsiteY18" fmla="*/ 139405 h 250023"/>
              <a:gd name="connsiteX19" fmla="*/ 937 w 308307"/>
              <a:gd name="connsiteY19" fmla="*/ 112510 h 250023"/>
              <a:gd name="connsiteX20" fmla="*/ 5420 w 308307"/>
              <a:gd name="connsiteY20" fmla="*/ 161816 h 250023"/>
              <a:gd name="connsiteX21" fmla="*/ 23349 w 308307"/>
              <a:gd name="connsiteY21" fmla="*/ 188710 h 250023"/>
              <a:gd name="connsiteX22" fmla="*/ 32314 w 308307"/>
              <a:gd name="connsiteY22" fmla="*/ 202158 h 250023"/>
              <a:gd name="connsiteX23" fmla="*/ 36796 w 308307"/>
              <a:gd name="connsiteY23" fmla="*/ 161816 h 250023"/>
              <a:gd name="connsiteX24" fmla="*/ 54725 w 308307"/>
              <a:gd name="connsiteY24" fmla="*/ 157334 h 250023"/>
              <a:gd name="connsiteX25" fmla="*/ 81620 w 308307"/>
              <a:gd name="connsiteY25" fmla="*/ 152852 h 250023"/>
              <a:gd name="connsiteX26" fmla="*/ 54725 w 308307"/>
              <a:gd name="connsiteY26" fmla="*/ 175263 h 250023"/>
              <a:gd name="connsiteX27" fmla="*/ 50243 w 308307"/>
              <a:gd name="connsiteY27" fmla="*/ 188710 h 250023"/>
              <a:gd name="connsiteX28" fmla="*/ 27831 w 308307"/>
              <a:gd name="connsiteY28" fmla="*/ 206640 h 250023"/>
              <a:gd name="connsiteX29" fmla="*/ 9902 w 308307"/>
              <a:gd name="connsiteY29" fmla="*/ 229052 h 250023"/>
              <a:gd name="connsiteX30" fmla="*/ 18867 w 308307"/>
              <a:gd name="connsiteY30" fmla="*/ 242499 h 25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8307" h="250023">
                <a:moveTo>
                  <a:pt x="18867" y="242499"/>
                </a:moveTo>
                <a:cubicBezTo>
                  <a:pt x="50990" y="244740"/>
                  <a:pt x="49091" y="258248"/>
                  <a:pt x="202643" y="242499"/>
                </a:cubicBezTo>
                <a:cubicBezTo>
                  <a:pt x="208002" y="241949"/>
                  <a:pt x="212086" y="237138"/>
                  <a:pt x="216090" y="233534"/>
                </a:cubicBezTo>
                <a:cubicBezTo>
                  <a:pt x="227084" y="223639"/>
                  <a:pt x="237008" y="212617"/>
                  <a:pt x="247467" y="202158"/>
                </a:cubicBezTo>
                <a:lnTo>
                  <a:pt x="274361" y="175263"/>
                </a:lnTo>
                <a:cubicBezTo>
                  <a:pt x="280337" y="169287"/>
                  <a:pt x="287602" y="164366"/>
                  <a:pt x="292290" y="157334"/>
                </a:cubicBezTo>
                <a:lnTo>
                  <a:pt x="301255" y="143887"/>
                </a:lnTo>
                <a:cubicBezTo>
                  <a:pt x="311544" y="113016"/>
                  <a:pt x="309730" y="124184"/>
                  <a:pt x="301255" y="67687"/>
                </a:cubicBezTo>
                <a:cubicBezTo>
                  <a:pt x="299853" y="58342"/>
                  <a:pt x="298972" y="47475"/>
                  <a:pt x="292290" y="40793"/>
                </a:cubicBezTo>
                <a:cubicBezTo>
                  <a:pt x="286314" y="34816"/>
                  <a:pt x="279861" y="29280"/>
                  <a:pt x="274361" y="22863"/>
                </a:cubicBezTo>
                <a:cubicBezTo>
                  <a:pt x="254442" y="-376"/>
                  <a:pt x="277844" y="17714"/>
                  <a:pt x="251949" y="452"/>
                </a:cubicBezTo>
                <a:cubicBezTo>
                  <a:pt x="217584" y="1946"/>
                  <a:pt x="182151" y="-3698"/>
                  <a:pt x="148855" y="4934"/>
                </a:cubicBezTo>
                <a:cubicBezTo>
                  <a:pt x="138425" y="7638"/>
                  <a:pt x="138544" y="24209"/>
                  <a:pt x="130925" y="31828"/>
                </a:cubicBezTo>
                <a:cubicBezTo>
                  <a:pt x="117478" y="45275"/>
                  <a:pt x="101994" y="56955"/>
                  <a:pt x="90584" y="72169"/>
                </a:cubicBezTo>
                <a:cubicBezTo>
                  <a:pt x="29639" y="153433"/>
                  <a:pt x="126128" y="28261"/>
                  <a:pt x="59208" y="103546"/>
                </a:cubicBezTo>
                <a:cubicBezTo>
                  <a:pt x="52050" y="111599"/>
                  <a:pt x="41278" y="130440"/>
                  <a:pt x="41278" y="130440"/>
                </a:cubicBezTo>
                <a:cubicBezTo>
                  <a:pt x="35824" y="146803"/>
                  <a:pt x="35405" y="146206"/>
                  <a:pt x="32314" y="166299"/>
                </a:cubicBezTo>
                <a:cubicBezTo>
                  <a:pt x="25074" y="213361"/>
                  <a:pt x="32492" y="188175"/>
                  <a:pt x="23349" y="215605"/>
                </a:cubicBezTo>
                <a:cubicBezTo>
                  <a:pt x="21855" y="190205"/>
                  <a:pt x="24272" y="164268"/>
                  <a:pt x="18867" y="139405"/>
                </a:cubicBezTo>
                <a:cubicBezTo>
                  <a:pt x="16578" y="128876"/>
                  <a:pt x="937" y="112510"/>
                  <a:pt x="937" y="112510"/>
                </a:cubicBezTo>
                <a:cubicBezTo>
                  <a:pt x="2431" y="128945"/>
                  <a:pt x="763" y="145983"/>
                  <a:pt x="5420" y="161816"/>
                </a:cubicBezTo>
                <a:cubicBezTo>
                  <a:pt x="8460" y="172152"/>
                  <a:pt x="17373" y="179745"/>
                  <a:pt x="23349" y="188710"/>
                </a:cubicBezTo>
                <a:lnTo>
                  <a:pt x="32314" y="202158"/>
                </a:lnTo>
                <a:cubicBezTo>
                  <a:pt x="33808" y="188711"/>
                  <a:pt x="30745" y="173918"/>
                  <a:pt x="36796" y="161816"/>
                </a:cubicBezTo>
                <a:cubicBezTo>
                  <a:pt x="39551" y="156306"/>
                  <a:pt x="48684" y="158542"/>
                  <a:pt x="54725" y="157334"/>
                </a:cubicBezTo>
                <a:cubicBezTo>
                  <a:pt x="63637" y="155552"/>
                  <a:pt x="72655" y="154346"/>
                  <a:pt x="81620" y="152852"/>
                </a:cubicBezTo>
                <a:cubicBezTo>
                  <a:pt x="64111" y="161606"/>
                  <a:pt x="63172" y="158368"/>
                  <a:pt x="54725" y="175263"/>
                </a:cubicBezTo>
                <a:cubicBezTo>
                  <a:pt x="52612" y="179489"/>
                  <a:pt x="53318" y="185123"/>
                  <a:pt x="50243" y="188710"/>
                </a:cubicBezTo>
                <a:cubicBezTo>
                  <a:pt x="44017" y="195974"/>
                  <a:pt x="34596" y="199875"/>
                  <a:pt x="27831" y="206640"/>
                </a:cubicBezTo>
                <a:cubicBezTo>
                  <a:pt x="21066" y="213405"/>
                  <a:pt x="19183" y="226732"/>
                  <a:pt x="9902" y="229052"/>
                </a:cubicBezTo>
                <a:cubicBezTo>
                  <a:pt x="4104" y="230501"/>
                  <a:pt x="-13256" y="240258"/>
                  <a:pt x="18867" y="242499"/>
                </a:cubicBezTo>
                <a:close/>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Shape 52">
            <a:extLst>
              <a:ext uri="{FF2B5EF4-FFF2-40B4-BE49-F238E27FC236}">
                <a16:creationId xmlns:a16="http://schemas.microsoft.com/office/drawing/2014/main" id="{90A29C32-5728-4F5A-BB25-6BD4BA7EB3A5}"/>
              </a:ext>
            </a:extLst>
          </p:cNvPr>
          <p:cNvSpPr/>
          <p:nvPr/>
        </p:nvSpPr>
        <p:spPr>
          <a:xfrm>
            <a:off x="1892201" y="8354929"/>
            <a:ext cx="717199" cy="340659"/>
          </a:xfrm>
          <a:custGeom>
            <a:avLst/>
            <a:gdLst>
              <a:gd name="connsiteX0" fmla="*/ 551330 w 717199"/>
              <a:gd name="connsiteY0" fmla="*/ 0 h 340659"/>
              <a:gd name="connsiteX1" fmla="*/ 618565 w 717199"/>
              <a:gd name="connsiteY1" fmla="*/ 4483 h 340659"/>
              <a:gd name="connsiteX2" fmla="*/ 645460 w 717199"/>
              <a:gd name="connsiteY2" fmla="*/ 13447 h 340659"/>
              <a:gd name="connsiteX3" fmla="*/ 676836 w 717199"/>
              <a:gd name="connsiteY3" fmla="*/ 40341 h 340659"/>
              <a:gd name="connsiteX4" fmla="*/ 690283 w 717199"/>
              <a:gd name="connsiteY4" fmla="*/ 53788 h 340659"/>
              <a:gd name="connsiteX5" fmla="*/ 703730 w 717199"/>
              <a:gd name="connsiteY5" fmla="*/ 58271 h 340659"/>
              <a:gd name="connsiteX6" fmla="*/ 708213 w 717199"/>
              <a:gd name="connsiteY6" fmla="*/ 71718 h 340659"/>
              <a:gd name="connsiteX7" fmla="*/ 717177 w 717199"/>
              <a:gd name="connsiteY7" fmla="*/ 85165 h 340659"/>
              <a:gd name="connsiteX8" fmla="*/ 699248 w 717199"/>
              <a:gd name="connsiteY8" fmla="*/ 174812 h 340659"/>
              <a:gd name="connsiteX9" fmla="*/ 658907 w 717199"/>
              <a:gd name="connsiteY9" fmla="*/ 215153 h 340659"/>
              <a:gd name="connsiteX10" fmla="*/ 640977 w 717199"/>
              <a:gd name="connsiteY10" fmla="*/ 233083 h 340659"/>
              <a:gd name="connsiteX11" fmla="*/ 623048 w 717199"/>
              <a:gd name="connsiteY11" fmla="*/ 242047 h 340659"/>
              <a:gd name="connsiteX12" fmla="*/ 600636 w 717199"/>
              <a:gd name="connsiteY12" fmla="*/ 255494 h 340659"/>
              <a:gd name="connsiteX13" fmla="*/ 555813 w 717199"/>
              <a:gd name="connsiteY13" fmla="*/ 268941 h 340659"/>
              <a:gd name="connsiteX14" fmla="*/ 533401 w 717199"/>
              <a:gd name="connsiteY14" fmla="*/ 282388 h 340659"/>
              <a:gd name="connsiteX15" fmla="*/ 493060 w 717199"/>
              <a:gd name="connsiteY15" fmla="*/ 291353 h 340659"/>
              <a:gd name="connsiteX16" fmla="*/ 470648 w 717199"/>
              <a:gd name="connsiteY16" fmla="*/ 295835 h 340659"/>
              <a:gd name="connsiteX17" fmla="*/ 457201 w 717199"/>
              <a:gd name="connsiteY17" fmla="*/ 300318 h 340659"/>
              <a:gd name="connsiteX18" fmla="*/ 268942 w 717199"/>
              <a:gd name="connsiteY18" fmla="*/ 304800 h 340659"/>
              <a:gd name="connsiteX19" fmla="*/ 215154 w 717199"/>
              <a:gd name="connsiteY19" fmla="*/ 313765 h 340659"/>
              <a:gd name="connsiteX20" fmla="*/ 179295 w 717199"/>
              <a:gd name="connsiteY20" fmla="*/ 331694 h 340659"/>
              <a:gd name="connsiteX21" fmla="*/ 143436 w 717199"/>
              <a:gd name="connsiteY21" fmla="*/ 340659 h 340659"/>
              <a:gd name="connsiteX22" fmla="*/ 4483 w 717199"/>
              <a:gd name="connsiteY22" fmla="*/ 331694 h 340659"/>
              <a:gd name="connsiteX23" fmla="*/ 1 w 717199"/>
              <a:gd name="connsiteY23" fmla="*/ 318247 h 340659"/>
              <a:gd name="connsiteX24" fmla="*/ 13448 w 717199"/>
              <a:gd name="connsiteY24" fmla="*/ 273424 h 340659"/>
              <a:gd name="connsiteX25" fmla="*/ 26895 w 717199"/>
              <a:gd name="connsiteY25" fmla="*/ 259977 h 340659"/>
              <a:gd name="connsiteX26" fmla="*/ 98613 w 717199"/>
              <a:gd name="connsiteY26" fmla="*/ 237565 h 340659"/>
              <a:gd name="connsiteX27" fmla="*/ 161365 w 717199"/>
              <a:gd name="connsiteY27" fmla="*/ 233083 h 340659"/>
              <a:gd name="connsiteX28" fmla="*/ 183777 w 717199"/>
              <a:gd name="connsiteY28" fmla="*/ 228600 h 340659"/>
              <a:gd name="connsiteX29" fmla="*/ 206189 w 717199"/>
              <a:gd name="connsiteY29" fmla="*/ 215153 h 340659"/>
              <a:gd name="connsiteX30" fmla="*/ 242048 w 717199"/>
              <a:gd name="connsiteY30" fmla="*/ 201706 h 340659"/>
              <a:gd name="connsiteX31" fmla="*/ 291354 w 717199"/>
              <a:gd name="connsiteY31" fmla="*/ 179294 h 340659"/>
              <a:gd name="connsiteX32" fmla="*/ 318248 w 717199"/>
              <a:gd name="connsiteY32" fmla="*/ 170330 h 340659"/>
              <a:gd name="connsiteX33" fmla="*/ 354107 w 717199"/>
              <a:gd name="connsiteY33" fmla="*/ 143435 h 340659"/>
              <a:gd name="connsiteX34" fmla="*/ 372036 w 717199"/>
              <a:gd name="connsiteY34" fmla="*/ 129988 h 340659"/>
              <a:gd name="connsiteX35" fmla="*/ 398930 w 717199"/>
              <a:gd name="connsiteY35" fmla="*/ 112059 h 340659"/>
              <a:gd name="connsiteX36" fmla="*/ 416860 w 717199"/>
              <a:gd name="connsiteY36" fmla="*/ 98612 h 340659"/>
              <a:gd name="connsiteX37" fmla="*/ 430307 w 717199"/>
              <a:gd name="connsiteY37" fmla="*/ 85165 h 340659"/>
              <a:gd name="connsiteX38" fmla="*/ 443754 w 717199"/>
              <a:gd name="connsiteY38" fmla="*/ 80683 h 340659"/>
              <a:gd name="connsiteX39" fmla="*/ 470648 w 717199"/>
              <a:gd name="connsiteY39" fmla="*/ 67235 h 340659"/>
              <a:gd name="connsiteX40" fmla="*/ 497542 w 717199"/>
              <a:gd name="connsiteY40" fmla="*/ 58271 h 340659"/>
              <a:gd name="connsiteX41" fmla="*/ 506507 w 717199"/>
              <a:gd name="connsiteY41" fmla="*/ 44824 h 340659"/>
              <a:gd name="connsiteX42" fmla="*/ 484095 w 717199"/>
              <a:gd name="connsiteY42" fmla="*/ 40341 h 340659"/>
              <a:gd name="connsiteX43" fmla="*/ 452718 w 717199"/>
              <a:gd name="connsiteY43" fmla="*/ 35859 h 340659"/>
              <a:gd name="connsiteX44" fmla="*/ 452718 w 717199"/>
              <a:gd name="connsiteY44" fmla="*/ 17930 h 340659"/>
              <a:gd name="connsiteX45" fmla="*/ 479613 w 717199"/>
              <a:gd name="connsiteY45" fmla="*/ 26894 h 340659"/>
              <a:gd name="connsiteX46" fmla="*/ 519954 w 717199"/>
              <a:gd name="connsiteY46" fmla="*/ 49306 h 340659"/>
              <a:gd name="connsiteX47" fmla="*/ 515471 w 717199"/>
              <a:gd name="connsiteY47" fmla="*/ 89647 h 340659"/>
              <a:gd name="connsiteX48" fmla="*/ 497542 w 717199"/>
              <a:gd name="connsiteY48" fmla="*/ 116541 h 340659"/>
              <a:gd name="connsiteX49" fmla="*/ 502024 w 717199"/>
              <a:gd name="connsiteY49" fmla="*/ 58271 h 34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7199" h="340659">
                <a:moveTo>
                  <a:pt x="551330" y="0"/>
                </a:moveTo>
                <a:cubicBezTo>
                  <a:pt x="573742" y="1494"/>
                  <a:pt x="596329" y="1307"/>
                  <a:pt x="618565" y="4483"/>
                </a:cubicBezTo>
                <a:cubicBezTo>
                  <a:pt x="627920" y="5819"/>
                  <a:pt x="645460" y="13447"/>
                  <a:pt x="645460" y="13447"/>
                </a:cubicBezTo>
                <a:cubicBezTo>
                  <a:pt x="655919" y="22412"/>
                  <a:pt x="666597" y="31126"/>
                  <a:pt x="676836" y="40341"/>
                </a:cubicBezTo>
                <a:cubicBezTo>
                  <a:pt x="681548" y="44582"/>
                  <a:pt x="685009" y="50272"/>
                  <a:pt x="690283" y="53788"/>
                </a:cubicBezTo>
                <a:cubicBezTo>
                  <a:pt x="694214" y="56409"/>
                  <a:pt x="699248" y="56777"/>
                  <a:pt x="703730" y="58271"/>
                </a:cubicBezTo>
                <a:cubicBezTo>
                  <a:pt x="705224" y="62753"/>
                  <a:pt x="706100" y="67492"/>
                  <a:pt x="708213" y="71718"/>
                </a:cubicBezTo>
                <a:cubicBezTo>
                  <a:pt x="710622" y="76536"/>
                  <a:pt x="717644" y="79798"/>
                  <a:pt x="717177" y="85165"/>
                </a:cubicBezTo>
                <a:cubicBezTo>
                  <a:pt x="714537" y="115525"/>
                  <a:pt x="708536" y="145788"/>
                  <a:pt x="699248" y="174812"/>
                </a:cubicBezTo>
                <a:cubicBezTo>
                  <a:pt x="694200" y="190588"/>
                  <a:pt x="669931" y="205353"/>
                  <a:pt x="658907" y="215153"/>
                </a:cubicBezTo>
                <a:cubicBezTo>
                  <a:pt x="652590" y="220768"/>
                  <a:pt x="647739" y="228012"/>
                  <a:pt x="640977" y="233083"/>
                </a:cubicBezTo>
                <a:cubicBezTo>
                  <a:pt x="635632" y="237092"/>
                  <a:pt x="628889" y="238802"/>
                  <a:pt x="623048" y="242047"/>
                </a:cubicBezTo>
                <a:cubicBezTo>
                  <a:pt x="615432" y="246278"/>
                  <a:pt x="608567" y="251889"/>
                  <a:pt x="600636" y="255494"/>
                </a:cubicBezTo>
                <a:cubicBezTo>
                  <a:pt x="587295" y="261558"/>
                  <a:pt x="570264" y="265328"/>
                  <a:pt x="555813" y="268941"/>
                </a:cubicBezTo>
                <a:cubicBezTo>
                  <a:pt x="548342" y="273423"/>
                  <a:pt x="541606" y="279458"/>
                  <a:pt x="533401" y="282388"/>
                </a:cubicBezTo>
                <a:cubicBezTo>
                  <a:pt x="520428" y="287021"/>
                  <a:pt x="506529" y="288467"/>
                  <a:pt x="493060" y="291353"/>
                </a:cubicBezTo>
                <a:cubicBezTo>
                  <a:pt x="485611" y="292949"/>
                  <a:pt x="478039" y="293987"/>
                  <a:pt x="470648" y="295835"/>
                </a:cubicBezTo>
                <a:cubicBezTo>
                  <a:pt x="466064" y="296981"/>
                  <a:pt x="461921" y="300108"/>
                  <a:pt x="457201" y="300318"/>
                </a:cubicBezTo>
                <a:cubicBezTo>
                  <a:pt x="394492" y="303105"/>
                  <a:pt x="331695" y="303306"/>
                  <a:pt x="268942" y="304800"/>
                </a:cubicBezTo>
                <a:cubicBezTo>
                  <a:pt x="250473" y="306852"/>
                  <a:pt x="232159" y="306036"/>
                  <a:pt x="215154" y="313765"/>
                </a:cubicBezTo>
                <a:cubicBezTo>
                  <a:pt x="202988" y="319295"/>
                  <a:pt x="192399" y="329073"/>
                  <a:pt x="179295" y="331694"/>
                </a:cubicBezTo>
                <a:cubicBezTo>
                  <a:pt x="152250" y="337104"/>
                  <a:pt x="164111" y="333768"/>
                  <a:pt x="143436" y="340659"/>
                </a:cubicBezTo>
                <a:cubicBezTo>
                  <a:pt x="97118" y="337671"/>
                  <a:pt x="50341" y="338859"/>
                  <a:pt x="4483" y="331694"/>
                </a:cubicBezTo>
                <a:cubicBezTo>
                  <a:pt x="-185" y="330965"/>
                  <a:pt x="1" y="322972"/>
                  <a:pt x="1" y="318247"/>
                </a:cubicBezTo>
                <a:cubicBezTo>
                  <a:pt x="1" y="303206"/>
                  <a:pt x="4521" y="285921"/>
                  <a:pt x="13448" y="273424"/>
                </a:cubicBezTo>
                <a:cubicBezTo>
                  <a:pt x="17133" y="268266"/>
                  <a:pt x="22025" y="264035"/>
                  <a:pt x="26895" y="259977"/>
                </a:cubicBezTo>
                <a:cubicBezTo>
                  <a:pt x="46620" y="243539"/>
                  <a:pt x="74025" y="239906"/>
                  <a:pt x="98613" y="237565"/>
                </a:cubicBezTo>
                <a:cubicBezTo>
                  <a:pt x="119489" y="235577"/>
                  <a:pt x="140448" y="234577"/>
                  <a:pt x="161365" y="233083"/>
                </a:cubicBezTo>
                <a:cubicBezTo>
                  <a:pt x="168836" y="231589"/>
                  <a:pt x="176703" y="231430"/>
                  <a:pt x="183777" y="228600"/>
                </a:cubicBezTo>
                <a:cubicBezTo>
                  <a:pt x="191866" y="225364"/>
                  <a:pt x="198573" y="219384"/>
                  <a:pt x="206189" y="215153"/>
                </a:cubicBezTo>
                <a:cubicBezTo>
                  <a:pt x="225368" y="204498"/>
                  <a:pt x="221563" y="206827"/>
                  <a:pt x="242048" y="201706"/>
                </a:cubicBezTo>
                <a:cubicBezTo>
                  <a:pt x="283888" y="173813"/>
                  <a:pt x="252291" y="189947"/>
                  <a:pt x="291354" y="179294"/>
                </a:cubicBezTo>
                <a:cubicBezTo>
                  <a:pt x="300471" y="176808"/>
                  <a:pt x="318248" y="170330"/>
                  <a:pt x="318248" y="170330"/>
                </a:cubicBezTo>
                <a:cubicBezTo>
                  <a:pt x="365985" y="132140"/>
                  <a:pt x="320808" y="167220"/>
                  <a:pt x="354107" y="143435"/>
                </a:cubicBezTo>
                <a:cubicBezTo>
                  <a:pt x="360186" y="139093"/>
                  <a:pt x="365916" y="134272"/>
                  <a:pt x="372036" y="129988"/>
                </a:cubicBezTo>
                <a:cubicBezTo>
                  <a:pt x="380863" y="123809"/>
                  <a:pt x="390311" y="118523"/>
                  <a:pt x="398930" y="112059"/>
                </a:cubicBezTo>
                <a:cubicBezTo>
                  <a:pt x="404907" y="107577"/>
                  <a:pt x="411188" y="103474"/>
                  <a:pt x="416860" y="98612"/>
                </a:cubicBezTo>
                <a:cubicBezTo>
                  <a:pt x="421673" y="94487"/>
                  <a:pt x="425033" y="88681"/>
                  <a:pt x="430307" y="85165"/>
                </a:cubicBezTo>
                <a:cubicBezTo>
                  <a:pt x="434238" y="82544"/>
                  <a:pt x="439436" y="82602"/>
                  <a:pt x="443754" y="80683"/>
                </a:cubicBezTo>
                <a:cubicBezTo>
                  <a:pt x="452913" y="76612"/>
                  <a:pt x="461396" y="71090"/>
                  <a:pt x="470648" y="67235"/>
                </a:cubicBezTo>
                <a:cubicBezTo>
                  <a:pt x="479371" y="63601"/>
                  <a:pt x="497542" y="58271"/>
                  <a:pt x="497542" y="58271"/>
                </a:cubicBezTo>
                <a:cubicBezTo>
                  <a:pt x="500530" y="53789"/>
                  <a:pt x="509739" y="49134"/>
                  <a:pt x="506507" y="44824"/>
                </a:cubicBezTo>
                <a:cubicBezTo>
                  <a:pt x="501936" y="38729"/>
                  <a:pt x="491610" y="41594"/>
                  <a:pt x="484095" y="40341"/>
                </a:cubicBezTo>
                <a:cubicBezTo>
                  <a:pt x="473674" y="38604"/>
                  <a:pt x="463177" y="37353"/>
                  <a:pt x="452718" y="35859"/>
                </a:cubicBezTo>
                <a:cubicBezTo>
                  <a:pt x="452717" y="35858"/>
                  <a:pt x="416861" y="17930"/>
                  <a:pt x="452718" y="17930"/>
                </a:cubicBezTo>
                <a:cubicBezTo>
                  <a:pt x="462168" y="17930"/>
                  <a:pt x="479613" y="26894"/>
                  <a:pt x="479613" y="26894"/>
                </a:cubicBezTo>
                <a:cubicBezTo>
                  <a:pt x="510438" y="47445"/>
                  <a:pt x="496286" y="41417"/>
                  <a:pt x="519954" y="49306"/>
                </a:cubicBezTo>
                <a:cubicBezTo>
                  <a:pt x="518460" y="62753"/>
                  <a:pt x="519750" y="76812"/>
                  <a:pt x="515471" y="89647"/>
                </a:cubicBezTo>
                <a:cubicBezTo>
                  <a:pt x="512064" y="99868"/>
                  <a:pt x="497542" y="116541"/>
                  <a:pt x="497542" y="116541"/>
                </a:cubicBezTo>
                <a:lnTo>
                  <a:pt x="502024" y="58271"/>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TextBox 53">
            <a:extLst>
              <a:ext uri="{FF2B5EF4-FFF2-40B4-BE49-F238E27FC236}">
                <a16:creationId xmlns:a16="http://schemas.microsoft.com/office/drawing/2014/main" id="{2CC43DC7-6C48-4514-B559-27F407B04D75}"/>
              </a:ext>
            </a:extLst>
          </p:cNvPr>
          <p:cNvSpPr txBox="1"/>
          <p:nvPr/>
        </p:nvSpPr>
        <p:spPr>
          <a:xfrm>
            <a:off x="3024022" y="7723780"/>
            <a:ext cx="853122" cy="276999"/>
          </a:xfrm>
          <a:prstGeom prst="rect">
            <a:avLst/>
          </a:prstGeom>
          <a:noFill/>
        </p:spPr>
        <p:txBody>
          <a:bodyPr wrap="square" rtlCol="0">
            <a:spAutoFit/>
          </a:bodyPr>
          <a:lstStyle/>
          <a:p>
            <a:r>
              <a:rPr lang="en-AU" sz="1200" dirty="0">
                <a:solidFill>
                  <a:schemeClr val="tx1">
                    <a:lumMod val="65000"/>
                    <a:lumOff val="35000"/>
                  </a:schemeClr>
                </a:solidFill>
                <a:latin typeface="Arial Narrow" panose="020B0606020202030204" pitchFamily="34" charset="0"/>
              </a:rPr>
              <a:t>Hadley Cell</a:t>
            </a:r>
          </a:p>
        </p:txBody>
      </p:sp>
      <p:sp>
        <p:nvSpPr>
          <p:cNvPr id="113" name="TextBox 112">
            <a:extLst>
              <a:ext uri="{FF2B5EF4-FFF2-40B4-BE49-F238E27FC236}">
                <a16:creationId xmlns:a16="http://schemas.microsoft.com/office/drawing/2014/main" id="{3FF0BBC4-7AF4-4AD7-B5A2-A119F745B797}"/>
              </a:ext>
            </a:extLst>
          </p:cNvPr>
          <p:cNvSpPr txBox="1"/>
          <p:nvPr/>
        </p:nvSpPr>
        <p:spPr>
          <a:xfrm>
            <a:off x="2860237" y="8091517"/>
            <a:ext cx="853122" cy="276999"/>
          </a:xfrm>
          <a:prstGeom prst="rect">
            <a:avLst/>
          </a:prstGeom>
          <a:noFill/>
        </p:spPr>
        <p:txBody>
          <a:bodyPr wrap="square" rtlCol="0">
            <a:spAutoFit/>
          </a:bodyPr>
          <a:lstStyle/>
          <a:p>
            <a:r>
              <a:rPr lang="en-AU" sz="1200" dirty="0">
                <a:solidFill>
                  <a:schemeClr val="tx1">
                    <a:lumMod val="65000"/>
                    <a:lumOff val="35000"/>
                  </a:schemeClr>
                </a:solidFill>
                <a:latin typeface="Arial Narrow" panose="020B0606020202030204" pitchFamily="34" charset="0"/>
              </a:rPr>
              <a:t>Ferrel Cell</a:t>
            </a:r>
          </a:p>
        </p:txBody>
      </p:sp>
      <p:sp>
        <p:nvSpPr>
          <p:cNvPr id="117" name="TextBox 116">
            <a:extLst>
              <a:ext uri="{FF2B5EF4-FFF2-40B4-BE49-F238E27FC236}">
                <a16:creationId xmlns:a16="http://schemas.microsoft.com/office/drawing/2014/main" id="{C6DD4BF9-1C76-44A8-90EB-4216F5D63351}"/>
              </a:ext>
            </a:extLst>
          </p:cNvPr>
          <p:cNvSpPr txBox="1"/>
          <p:nvPr/>
        </p:nvSpPr>
        <p:spPr>
          <a:xfrm>
            <a:off x="2483145" y="8502691"/>
            <a:ext cx="853122" cy="276999"/>
          </a:xfrm>
          <a:prstGeom prst="rect">
            <a:avLst/>
          </a:prstGeom>
          <a:noFill/>
        </p:spPr>
        <p:txBody>
          <a:bodyPr wrap="square" rtlCol="0">
            <a:spAutoFit/>
          </a:bodyPr>
          <a:lstStyle/>
          <a:p>
            <a:r>
              <a:rPr lang="en-AU" sz="1200" dirty="0">
                <a:solidFill>
                  <a:schemeClr val="tx1">
                    <a:lumMod val="65000"/>
                    <a:lumOff val="35000"/>
                  </a:schemeClr>
                </a:solidFill>
                <a:latin typeface="Arial Narrow" panose="020B0606020202030204" pitchFamily="34" charset="0"/>
              </a:rPr>
              <a:t>Polar Cell</a:t>
            </a:r>
          </a:p>
        </p:txBody>
      </p:sp>
      <p:sp>
        <p:nvSpPr>
          <p:cNvPr id="120" name="TextBox 119">
            <a:extLst>
              <a:ext uri="{FF2B5EF4-FFF2-40B4-BE49-F238E27FC236}">
                <a16:creationId xmlns:a16="http://schemas.microsoft.com/office/drawing/2014/main" id="{ED3A40EE-A1E1-4E5A-A67C-7E588065D3A4}"/>
              </a:ext>
            </a:extLst>
          </p:cNvPr>
          <p:cNvSpPr txBox="1"/>
          <p:nvPr/>
        </p:nvSpPr>
        <p:spPr>
          <a:xfrm>
            <a:off x="2493483" y="6499766"/>
            <a:ext cx="853122" cy="276999"/>
          </a:xfrm>
          <a:prstGeom prst="rect">
            <a:avLst/>
          </a:prstGeom>
          <a:noFill/>
        </p:spPr>
        <p:txBody>
          <a:bodyPr wrap="square" rtlCol="0">
            <a:spAutoFit/>
          </a:bodyPr>
          <a:lstStyle/>
          <a:p>
            <a:r>
              <a:rPr lang="en-AU" sz="1200" dirty="0">
                <a:solidFill>
                  <a:schemeClr val="tx1">
                    <a:lumMod val="65000"/>
                    <a:lumOff val="35000"/>
                  </a:schemeClr>
                </a:solidFill>
                <a:latin typeface="Arial Narrow" panose="020B0606020202030204" pitchFamily="34" charset="0"/>
              </a:rPr>
              <a:t>Polar Cell</a:t>
            </a:r>
          </a:p>
        </p:txBody>
      </p:sp>
      <p:sp>
        <p:nvSpPr>
          <p:cNvPr id="123" name="TextBox 122">
            <a:extLst>
              <a:ext uri="{FF2B5EF4-FFF2-40B4-BE49-F238E27FC236}">
                <a16:creationId xmlns:a16="http://schemas.microsoft.com/office/drawing/2014/main" id="{7DB3A250-DDAC-4762-824C-98B3EA105D22}"/>
              </a:ext>
            </a:extLst>
          </p:cNvPr>
          <p:cNvSpPr txBox="1"/>
          <p:nvPr/>
        </p:nvSpPr>
        <p:spPr>
          <a:xfrm>
            <a:off x="2817273" y="6867503"/>
            <a:ext cx="853122" cy="276999"/>
          </a:xfrm>
          <a:prstGeom prst="rect">
            <a:avLst/>
          </a:prstGeom>
          <a:noFill/>
        </p:spPr>
        <p:txBody>
          <a:bodyPr wrap="square" rtlCol="0">
            <a:spAutoFit/>
          </a:bodyPr>
          <a:lstStyle/>
          <a:p>
            <a:r>
              <a:rPr lang="en-AU" sz="1200" dirty="0">
                <a:solidFill>
                  <a:schemeClr val="tx1">
                    <a:lumMod val="65000"/>
                    <a:lumOff val="35000"/>
                  </a:schemeClr>
                </a:solidFill>
                <a:latin typeface="Arial Narrow" panose="020B0606020202030204" pitchFamily="34" charset="0"/>
              </a:rPr>
              <a:t>Ferrel Cell</a:t>
            </a:r>
          </a:p>
        </p:txBody>
      </p:sp>
      <p:sp>
        <p:nvSpPr>
          <p:cNvPr id="124" name="TextBox 123">
            <a:extLst>
              <a:ext uri="{FF2B5EF4-FFF2-40B4-BE49-F238E27FC236}">
                <a16:creationId xmlns:a16="http://schemas.microsoft.com/office/drawing/2014/main" id="{E3A13536-2D62-402E-8029-65221FB2EF16}"/>
              </a:ext>
            </a:extLst>
          </p:cNvPr>
          <p:cNvSpPr txBox="1"/>
          <p:nvPr/>
        </p:nvSpPr>
        <p:spPr>
          <a:xfrm>
            <a:off x="3033034" y="7295960"/>
            <a:ext cx="853122" cy="276999"/>
          </a:xfrm>
          <a:prstGeom prst="rect">
            <a:avLst/>
          </a:prstGeom>
          <a:noFill/>
        </p:spPr>
        <p:txBody>
          <a:bodyPr wrap="square" rtlCol="0">
            <a:spAutoFit/>
          </a:bodyPr>
          <a:lstStyle/>
          <a:p>
            <a:r>
              <a:rPr lang="en-AU" sz="1200" dirty="0">
                <a:solidFill>
                  <a:schemeClr val="tx1">
                    <a:lumMod val="65000"/>
                    <a:lumOff val="35000"/>
                  </a:schemeClr>
                </a:solidFill>
                <a:latin typeface="Arial Narrow" panose="020B0606020202030204" pitchFamily="34" charset="0"/>
              </a:rPr>
              <a:t>Hadley Cell</a:t>
            </a:r>
          </a:p>
        </p:txBody>
      </p:sp>
      <p:sp>
        <p:nvSpPr>
          <p:cNvPr id="55" name="TextBox 54">
            <a:extLst>
              <a:ext uri="{FF2B5EF4-FFF2-40B4-BE49-F238E27FC236}">
                <a16:creationId xmlns:a16="http://schemas.microsoft.com/office/drawing/2014/main" id="{C970A81F-5CDC-41F9-971C-BD7A30F86945}"/>
              </a:ext>
            </a:extLst>
          </p:cNvPr>
          <p:cNvSpPr txBox="1"/>
          <p:nvPr/>
        </p:nvSpPr>
        <p:spPr>
          <a:xfrm>
            <a:off x="745812" y="7513260"/>
            <a:ext cx="2071461" cy="169277"/>
          </a:xfrm>
          <a:prstGeom prst="rect">
            <a:avLst/>
          </a:prstGeom>
          <a:noFill/>
        </p:spPr>
        <p:txBody>
          <a:bodyPr wrap="square" rtlCol="0">
            <a:spAutoFit/>
          </a:bodyPr>
          <a:lstStyle/>
          <a:p>
            <a:r>
              <a:rPr lang="en-AU" sz="500" dirty="0">
                <a:latin typeface="Arial Narrow" panose="020B0606020202030204" pitchFamily="34" charset="0"/>
              </a:rPr>
              <a:t>L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p>
        </p:txBody>
      </p:sp>
      <p:sp>
        <p:nvSpPr>
          <p:cNvPr id="125" name="TextBox 124">
            <a:extLst>
              <a:ext uri="{FF2B5EF4-FFF2-40B4-BE49-F238E27FC236}">
                <a16:creationId xmlns:a16="http://schemas.microsoft.com/office/drawing/2014/main" id="{40B48D03-3715-4EBD-96C9-856338782F55}"/>
              </a:ext>
            </a:extLst>
          </p:cNvPr>
          <p:cNvSpPr txBox="1"/>
          <p:nvPr/>
        </p:nvSpPr>
        <p:spPr>
          <a:xfrm>
            <a:off x="821498" y="7168022"/>
            <a:ext cx="2071461" cy="169277"/>
          </a:xfrm>
          <a:prstGeom prst="rect">
            <a:avLst/>
          </a:prstGeom>
          <a:noFill/>
        </p:spPr>
        <p:txBody>
          <a:bodyPr wrap="square" rtlCol="0">
            <a:spAutoFit/>
          </a:bodyPr>
          <a:lstStyle/>
          <a:p>
            <a:r>
              <a:rPr lang="en-AU" sz="500" dirty="0">
                <a:latin typeface="Arial Narrow" panose="020B0606020202030204" pitchFamily="34" charset="0"/>
              </a:rPr>
              <a:t>H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p>
        </p:txBody>
      </p:sp>
      <p:sp>
        <p:nvSpPr>
          <p:cNvPr id="126" name="TextBox 125">
            <a:extLst>
              <a:ext uri="{FF2B5EF4-FFF2-40B4-BE49-F238E27FC236}">
                <a16:creationId xmlns:a16="http://schemas.microsoft.com/office/drawing/2014/main" id="{6FF3CDC9-8D11-48DC-9ED8-52DDEF720342}"/>
              </a:ext>
            </a:extLst>
          </p:cNvPr>
          <p:cNvSpPr txBox="1"/>
          <p:nvPr/>
        </p:nvSpPr>
        <p:spPr>
          <a:xfrm>
            <a:off x="835092" y="7877601"/>
            <a:ext cx="2071461" cy="169277"/>
          </a:xfrm>
          <a:prstGeom prst="rect">
            <a:avLst/>
          </a:prstGeom>
          <a:noFill/>
        </p:spPr>
        <p:txBody>
          <a:bodyPr wrap="square" rtlCol="0">
            <a:spAutoFit/>
          </a:bodyPr>
          <a:lstStyle/>
          <a:p>
            <a:r>
              <a:rPr lang="en-AU" sz="500" dirty="0">
                <a:latin typeface="Arial Narrow" panose="020B0606020202030204" pitchFamily="34" charset="0"/>
              </a:rPr>
              <a:t>H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p>
        </p:txBody>
      </p:sp>
      <p:sp>
        <p:nvSpPr>
          <p:cNvPr id="127" name="TextBox 126">
            <a:extLst>
              <a:ext uri="{FF2B5EF4-FFF2-40B4-BE49-F238E27FC236}">
                <a16:creationId xmlns:a16="http://schemas.microsoft.com/office/drawing/2014/main" id="{5D76A949-C7AF-49AA-B74F-594A7FF9AE08}"/>
              </a:ext>
            </a:extLst>
          </p:cNvPr>
          <p:cNvSpPr txBox="1"/>
          <p:nvPr/>
        </p:nvSpPr>
        <p:spPr>
          <a:xfrm>
            <a:off x="990697" y="8152890"/>
            <a:ext cx="1601052" cy="169277"/>
          </a:xfrm>
          <a:prstGeom prst="rect">
            <a:avLst/>
          </a:prstGeom>
          <a:noFill/>
        </p:spPr>
        <p:txBody>
          <a:bodyPr wrap="square" rtlCol="0">
            <a:spAutoFit/>
          </a:bodyPr>
          <a:lstStyle/>
          <a:p>
            <a:r>
              <a:rPr lang="en-AU" sz="500" dirty="0">
                <a:latin typeface="Arial Narrow" panose="020B0606020202030204" pitchFamily="34" charset="0"/>
              </a:rPr>
              <a:t>L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endParaRPr lang="en-AU" sz="500" dirty="0">
              <a:latin typeface="Arial Narrow" panose="020B0606020202030204" pitchFamily="34" charset="0"/>
            </a:endParaRPr>
          </a:p>
        </p:txBody>
      </p:sp>
      <p:sp>
        <p:nvSpPr>
          <p:cNvPr id="128" name="TextBox 127">
            <a:extLst>
              <a:ext uri="{FF2B5EF4-FFF2-40B4-BE49-F238E27FC236}">
                <a16:creationId xmlns:a16="http://schemas.microsoft.com/office/drawing/2014/main" id="{E92AE160-2734-4E4C-81C1-F3824ED42C88}"/>
              </a:ext>
            </a:extLst>
          </p:cNvPr>
          <p:cNvSpPr txBox="1"/>
          <p:nvPr/>
        </p:nvSpPr>
        <p:spPr>
          <a:xfrm>
            <a:off x="1043929" y="6877540"/>
            <a:ext cx="1601052" cy="169277"/>
          </a:xfrm>
          <a:prstGeom prst="rect">
            <a:avLst/>
          </a:prstGeom>
          <a:noFill/>
        </p:spPr>
        <p:txBody>
          <a:bodyPr wrap="square" rtlCol="0">
            <a:spAutoFit/>
          </a:bodyPr>
          <a:lstStyle/>
          <a:p>
            <a:r>
              <a:rPr lang="en-AU" sz="500" dirty="0">
                <a:latin typeface="Arial Narrow" panose="020B0606020202030204" pitchFamily="34" charset="0"/>
              </a:rPr>
              <a:t>L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endParaRPr lang="en-AU" sz="500" dirty="0">
              <a:latin typeface="Arial Narrow" panose="020B0606020202030204" pitchFamily="34" charset="0"/>
            </a:endParaRPr>
          </a:p>
        </p:txBody>
      </p:sp>
      <p:sp>
        <p:nvSpPr>
          <p:cNvPr id="129" name="TextBox 128">
            <a:extLst>
              <a:ext uri="{FF2B5EF4-FFF2-40B4-BE49-F238E27FC236}">
                <a16:creationId xmlns:a16="http://schemas.microsoft.com/office/drawing/2014/main" id="{81BF6119-9BE4-46BB-B301-52EE6B188679}"/>
              </a:ext>
            </a:extLst>
          </p:cNvPr>
          <p:cNvSpPr txBox="1"/>
          <p:nvPr/>
        </p:nvSpPr>
        <p:spPr>
          <a:xfrm>
            <a:off x="1645583" y="8413233"/>
            <a:ext cx="440250" cy="169277"/>
          </a:xfrm>
          <a:prstGeom prst="rect">
            <a:avLst/>
          </a:prstGeom>
          <a:noFill/>
        </p:spPr>
        <p:txBody>
          <a:bodyPr wrap="square" rtlCol="0">
            <a:spAutoFit/>
          </a:bodyPr>
          <a:lstStyle/>
          <a:p>
            <a:r>
              <a:rPr lang="en-AU" sz="500" dirty="0">
                <a:latin typeface="Arial Narrow" panose="020B0606020202030204" pitchFamily="34" charset="0"/>
              </a:rPr>
              <a:t>H </a:t>
            </a:r>
          </a:p>
        </p:txBody>
      </p:sp>
      <p:sp>
        <p:nvSpPr>
          <p:cNvPr id="130" name="TextBox 129">
            <a:extLst>
              <a:ext uri="{FF2B5EF4-FFF2-40B4-BE49-F238E27FC236}">
                <a16:creationId xmlns:a16="http://schemas.microsoft.com/office/drawing/2014/main" id="{301BEE38-7AA4-4882-A272-0DD8F19B1F63}"/>
              </a:ext>
            </a:extLst>
          </p:cNvPr>
          <p:cNvSpPr txBox="1"/>
          <p:nvPr/>
        </p:nvSpPr>
        <p:spPr>
          <a:xfrm>
            <a:off x="1613707" y="6603453"/>
            <a:ext cx="440250" cy="169277"/>
          </a:xfrm>
          <a:prstGeom prst="rect">
            <a:avLst/>
          </a:prstGeom>
          <a:noFill/>
        </p:spPr>
        <p:txBody>
          <a:bodyPr wrap="square" rtlCol="0">
            <a:spAutoFit/>
          </a:bodyPr>
          <a:lstStyle/>
          <a:p>
            <a:r>
              <a:rPr lang="en-AU" sz="500" dirty="0">
                <a:latin typeface="Arial Narrow" panose="020B0606020202030204" pitchFamily="34" charset="0"/>
              </a:rPr>
              <a:t>H </a:t>
            </a:r>
          </a:p>
        </p:txBody>
      </p:sp>
      <p:sp>
        <p:nvSpPr>
          <p:cNvPr id="131" name="Rectangle 130">
            <a:extLst>
              <a:ext uri="{FF2B5EF4-FFF2-40B4-BE49-F238E27FC236}">
                <a16:creationId xmlns:a16="http://schemas.microsoft.com/office/drawing/2014/main" id="{CC4F322A-F359-40D9-B293-B03AE618A19D}"/>
              </a:ext>
            </a:extLst>
          </p:cNvPr>
          <p:cNvSpPr/>
          <p:nvPr/>
        </p:nvSpPr>
        <p:spPr>
          <a:xfrm>
            <a:off x="401509" y="6309655"/>
            <a:ext cx="6128515" cy="200055"/>
          </a:xfrm>
          <a:prstGeom prst="rect">
            <a:avLst/>
          </a:prstGeom>
        </p:spPr>
        <p:txBody>
          <a:bodyPr wrap="square">
            <a:spAutoFit/>
          </a:bodyPr>
          <a:lstStyle/>
          <a:p>
            <a:r>
              <a:rPr lang="en-AU" sz="700" b="1" dirty="0">
                <a:latin typeface="Arial Narrow" panose="020B0606020202030204" pitchFamily="34" charset="0"/>
              </a:rPr>
              <a:t>Remember: </a:t>
            </a:r>
            <a:r>
              <a:rPr lang="en-AU" sz="700" dirty="0">
                <a:latin typeface="Arial Narrow" panose="020B0606020202030204" pitchFamily="34" charset="0"/>
              </a:rPr>
              <a:t>wind always blows from a high (H) to a low (L). And, the Coriolis Effect steers wind to the left in the southern hemisphere and to the right in the northern hemisphere. </a:t>
            </a:r>
          </a:p>
        </p:txBody>
      </p:sp>
      <p:sp>
        <p:nvSpPr>
          <p:cNvPr id="66" name="Freeform: Shape 65">
            <a:extLst>
              <a:ext uri="{FF2B5EF4-FFF2-40B4-BE49-F238E27FC236}">
                <a16:creationId xmlns:a16="http://schemas.microsoft.com/office/drawing/2014/main" id="{03F9926A-B7A6-4561-8FD7-76EAC0898EBA}"/>
              </a:ext>
            </a:extLst>
          </p:cNvPr>
          <p:cNvSpPr/>
          <p:nvPr/>
        </p:nvSpPr>
        <p:spPr>
          <a:xfrm>
            <a:off x="2126419" y="7675471"/>
            <a:ext cx="215153" cy="251024"/>
          </a:xfrm>
          <a:custGeom>
            <a:avLst/>
            <a:gdLst>
              <a:gd name="connsiteX0" fmla="*/ 215153 w 215153"/>
              <a:gd name="connsiteY0" fmla="*/ 251024 h 251024"/>
              <a:gd name="connsiteX1" fmla="*/ 210671 w 215153"/>
              <a:gd name="connsiteY1" fmla="*/ 174824 h 251024"/>
              <a:gd name="connsiteX2" fmla="*/ 201706 w 215153"/>
              <a:gd name="connsiteY2" fmla="*/ 156894 h 251024"/>
              <a:gd name="connsiteX3" fmla="*/ 197224 w 215153"/>
              <a:gd name="connsiteY3" fmla="*/ 143447 h 251024"/>
              <a:gd name="connsiteX4" fmla="*/ 147918 w 215153"/>
              <a:gd name="connsiteY4" fmla="*/ 89659 h 251024"/>
              <a:gd name="connsiteX5" fmla="*/ 134471 w 215153"/>
              <a:gd name="connsiteY5" fmla="*/ 85176 h 251024"/>
              <a:gd name="connsiteX6" fmla="*/ 103094 w 215153"/>
              <a:gd name="connsiteY6" fmla="*/ 62765 h 251024"/>
              <a:gd name="connsiteX7" fmla="*/ 53789 w 215153"/>
              <a:gd name="connsiteY7" fmla="*/ 49318 h 251024"/>
              <a:gd name="connsiteX8" fmla="*/ 13447 w 215153"/>
              <a:gd name="connsiteY8" fmla="*/ 40353 h 251024"/>
              <a:gd name="connsiteX9" fmla="*/ 0 w 215153"/>
              <a:gd name="connsiteY9" fmla="*/ 44835 h 251024"/>
              <a:gd name="connsiteX10" fmla="*/ 13447 w 215153"/>
              <a:gd name="connsiteY10" fmla="*/ 62765 h 251024"/>
              <a:gd name="connsiteX11" fmla="*/ 17930 w 215153"/>
              <a:gd name="connsiteY11" fmla="*/ 80694 h 251024"/>
              <a:gd name="connsiteX12" fmla="*/ 31377 w 215153"/>
              <a:gd name="connsiteY12" fmla="*/ 94141 h 251024"/>
              <a:gd name="connsiteX13" fmla="*/ 22412 w 215153"/>
              <a:gd name="connsiteY13" fmla="*/ 76212 h 251024"/>
              <a:gd name="connsiteX14" fmla="*/ 17930 w 215153"/>
              <a:gd name="connsiteY14" fmla="*/ 58282 h 251024"/>
              <a:gd name="connsiteX15" fmla="*/ 13447 w 215153"/>
              <a:gd name="connsiteY15" fmla="*/ 35871 h 251024"/>
              <a:gd name="connsiteX16" fmla="*/ 0 w 215153"/>
              <a:gd name="connsiteY16" fmla="*/ 22424 h 251024"/>
              <a:gd name="connsiteX17" fmla="*/ 67236 w 215153"/>
              <a:gd name="connsiteY17" fmla="*/ 4494 h 251024"/>
              <a:gd name="connsiteX18" fmla="*/ 85165 w 215153"/>
              <a:gd name="connsiteY18" fmla="*/ 12 h 25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153" h="251024">
                <a:moveTo>
                  <a:pt x="215153" y="251024"/>
                </a:moveTo>
                <a:cubicBezTo>
                  <a:pt x="213659" y="225624"/>
                  <a:pt x="214269" y="200012"/>
                  <a:pt x="210671" y="174824"/>
                </a:cubicBezTo>
                <a:cubicBezTo>
                  <a:pt x="209726" y="168209"/>
                  <a:pt x="204338" y="163036"/>
                  <a:pt x="201706" y="156894"/>
                </a:cubicBezTo>
                <a:cubicBezTo>
                  <a:pt x="199845" y="152551"/>
                  <a:pt x="199337" y="147673"/>
                  <a:pt x="197224" y="143447"/>
                </a:cubicBezTo>
                <a:cubicBezTo>
                  <a:pt x="188568" y="126134"/>
                  <a:pt x="153740" y="91600"/>
                  <a:pt x="147918" y="89659"/>
                </a:cubicBezTo>
                <a:lnTo>
                  <a:pt x="134471" y="85176"/>
                </a:lnTo>
                <a:cubicBezTo>
                  <a:pt x="132054" y="83363"/>
                  <a:pt x="108464" y="65151"/>
                  <a:pt x="103094" y="62765"/>
                </a:cubicBezTo>
                <a:cubicBezTo>
                  <a:pt x="82098" y="53434"/>
                  <a:pt x="74885" y="54006"/>
                  <a:pt x="53789" y="49318"/>
                </a:cubicBezTo>
                <a:cubicBezTo>
                  <a:pt x="-3169" y="36660"/>
                  <a:pt x="81023" y="53867"/>
                  <a:pt x="13447" y="40353"/>
                </a:cubicBezTo>
                <a:cubicBezTo>
                  <a:pt x="8965" y="41847"/>
                  <a:pt x="0" y="40110"/>
                  <a:pt x="0" y="44835"/>
                </a:cubicBezTo>
                <a:cubicBezTo>
                  <a:pt x="0" y="52306"/>
                  <a:pt x="10106" y="56083"/>
                  <a:pt x="13447" y="62765"/>
                </a:cubicBezTo>
                <a:cubicBezTo>
                  <a:pt x="16202" y="68275"/>
                  <a:pt x="14874" y="75345"/>
                  <a:pt x="17930" y="80694"/>
                </a:cubicBezTo>
                <a:cubicBezTo>
                  <a:pt x="21075" y="86198"/>
                  <a:pt x="26895" y="98623"/>
                  <a:pt x="31377" y="94141"/>
                </a:cubicBezTo>
                <a:cubicBezTo>
                  <a:pt x="36102" y="89416"/>
                  <a:pt x="25400" y="82188"/>
                  <a:pt x="22412" y="76212"/>
                </a:cubicBezTo>
                <a:cubicBezTo>
                  <a:pt x="20918" y="70235"/>
                  <a:pt x="19266" y="64296"/>
                  <a:pt x="17930" y="58282"/>
                </a:cubicBezTo>
                <a:cubicBezTo>
                  <a:pt x="16277" y="50845"/>
                  <a:pt x="16854" y="42685"/>
                  <a:pt x="13447" y="35871"/>
                </a:cubicBezTo>
                <a:cubicBezTo>
                  <a:pt x="10612" y="30201"/>
                  <a:pt x="4482" y="26906"/>
                  <a:pt x="0" y="22424"/>
                </a:cubicBezTo>
                <a:cubicBezTo>
                  <a:pt x="22412" y="16447"/>
                  <a:pt x="45231" y="11828"/>
                  <a:pt x="67236" y="4494"/>
                </a:cubicBezTo>
                <a:cubicBezTo>
                  <a:pt x="82100" y="-460"/>
                  <a:pt x="75958" y="12"/>
                  <a:pt x="85165" y="12"/>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Freeform: Shape 133">
            <a:extLst>
              <a:ext uri="{FF2B5EF4-FFF2-40B4-BE49-F238E27FC236}">
                <a16:creationId xmlns:a16="http://schemas.microsoft.com/office/drawing/2014/main" id="{3CF6A00C-9365-44F0-B81F-C330B031372E}"/>
              </a:ext>
            </a:extLst>
          </p:cNvPr>
          <p:cNvSpPr/>
          <p:nvPr/>
        </p:nvSpPr>
        <p:spPr>
          <a:xfrm>
            <a:off x="1574263" y="7675471"/>
            <a:ext cx="215153" cy="251024"/>
          </a:xfrm>
          <a:custGeom>
            <a:avLst/>
            <a:gdLst>
              <a:gd name="connsiteX0" fmla="*/ 215153 w 215153"/>
              <a:gd name="connsiteY0" fmla="*/ 251024 h 251024"/>
              <a:gd name="connsiteX1" fmla="*/ 210671 w 215153"/>
              <a:gd name="connsiteY1" fmla="*/ 174824 h 251024"/>
              <a:gd name="connsiteX2" fmla="*/ 201706 w 215153"/>
              <a:gd name="connsiteY2" fmla="*/ 156894 h 251024"/>
              <a:gd name="connsiteX3" fmla="*/ 197224 w 215153"/>
              <a:gd name="connsiteY3" fmla="*/ 143447 h 251024"/>
              <a:gd name="connsiteX4" fmla="*/ 147918 w 215153"/>
              <a:gd name="connsiteY4" fmla="*/ 89659 h 251024"/>
              <a:gd name="connsiteX5" fmla="*/ 134471 w 215153"/>
              <a:gd name="connsiteY5" fmla="*/ 85176 h 251024"/>
              <a:gd name="connsiteX6" fmla="*/ 103094 w 215153"/>
              <a:gd name="connsiteY6" fmla="*/ 62765 h 251024"/>
              <a:gd name="connsiteX7" fmla="*/ 53789 w 215153"/>
              <a:gd name="connsiteY7" fmla="*/ 49318 h 251024"/>
              <a:gd name="connsiteX8" fmla="*/ 13447 w 215153"/>
              <a:gd name="connsiteY8" fmla="*/ 40353 h 251024"/>
              <a:gd name="connsiteX9" fmla="*/ 0 w 215153"/>
              <a:gd name="connsiteY9" fmla="*/ 44835 h 251024"/>
              <a:gd name="connsiteX10" fmla="*/ 13447 w 215153"/>
              <a:gd name="connsiteY10" fmla="*/ 62765 h 251024"/>
              <a:gd name="connsiteX11" fmla="*/ 17930 w 215153"/>
              <a:gd name="connsiteY11" fmla="*/ 80694 h 251024"/>
              <a:gd name="connsiteX12" fmla="*/ 31377 w 215153"/>
              <a:gd name="connsiteY12" fmla="*/ 94141 h 251024"/>
              <a:gd name="connsiteX13" fmla="*/ 22412 w 215153"/>
              <a:gd name="connsiteY13" fmla="*/ 76212 h 251024"/>
              <a:gd name="connsiteX14" fmla="*/ 17930 w 215153"/>
              <a:gd name="connsiteY14" fmla="*/ 58282 h 251024"/>
              <a:gd name="connsiteX15" fmla="*/ 13447 w 215153"/>
              <a:gd name="connsiteY15" fmla="*/ 35871 h 251024"/>
              <a:gd name="connsiteX16" fmla="*/ 0 w 215153"/>
              <a:gd name="connsiteY16" fmla="*/ 22424 h 251024"/>
              <a:gd name="connsiteX17" fmla="*/ 67236 w 215153"/>
              <a:gd name="connsiteY17" fmla="*/ 4494 h 251024"/>
              <a:gd name="connsiteX18" fmla="*/ 85165 w 215153"/>
              <a:gd name="connsiteY18" fmla="*/ 12 h 25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153" h="251024">
                <a:moveTo>
                  <a:pt x="215153" y="251024"/>
                </a:moveTo>
                <a:cubicBezTo>
                  <a:pt x="213659" y="225624"/>
                  <a:pt x="214269" y="200012"/>
                  <a:pt x="210671" y="174824"/>
                </a:cubicBezTo>
                <a:cubicBezTo>
                  <a:pt x="209726" y="168209"/>
                  <a:pt x="204338" y="163036"/>
                  <a:pt x="201706" y="156894"/>
                </a:cubicBezTo>
                <a:cubicBezTo>
                  <a:pt x="199845" y="152551"/>
                  <a:pt x="199337" y="147673"/>
                  <a:pt x="197224" y="143447"/>
                </a:cubicBezTo>
                <a:cubicBezTo>
                  <a:pt x="188568" y="126134"/>
                  <a:pt x="153740" y="91600"/>
                  <a:pt x="147918" y="89659"/>
                </a:cubicBezTo>
                <a:lnTo>
                  <a:pt x="134471" y="85176"/>
                </a:lnTo>
                <a:cubicBezTo>
                  <a:pt x="132054" y="83363"/>
                  <a:pt x="108464" y="65151"/>
                  <a:pt x="103094" y="62765"/>
                </a:cubicBezTo>
                <a:cubicBezTo>
                  <a:pt x="82098" y="53434"/>
                  <a:pt x="74885" y="54006"/>
                  <a:pt x="53789" y="49318"/>
                </a:cubicBezTo>
                <a:cubicBezTo>
                  <a:pt x="-3169" y="36660"/>
                  <a:pt x="81023" y="53867"/>
                  <a:pt x="13447" y="40353"/>
                </a:cubicBezTo>
                <a:cubicBezTo>
                  <a:pt x="8965" y="41847"/>
                  <a:pt x="0" y="40110"/>
                  <a:pt x="0" y="44835"/>
                </a:cubicBezTo>
                <a:cubicBezTo>
                  <a:pt x="0" y="52306"/>
                  <a:pt x="10106" y="56083"/>
                  <a:pt x="13447" y="62765"/>
                </a:cubicBezTo>
                <a:cubicBezTo>
                  <a:pt x="16202" y="68275"/>
                  <a:pt x="14874" y="75345"/>
                  <a:pt x="17930" y="80694"/>
                </a:cubicBezTo>
                <a:cubicBezTo>
                  <a:pt x="21075" y="86198"/>
                  <a:pt x="26895" y="98623"/>
                  <a:pt x="31377" y="94141"/>
                </a:cubicBezTo>
                <a:cubicBezTo>
                  <a:pt x="36102" y="89416"/>
                  <a:pt x="25400" y="82188"/>
                  <a:pt x="22412" y="76212"/>
                </a:cubicBezTo>
                <a:cubicBezTo>
                  <a:pt x="20918" y="70235"/>
                  <a:pt x="19266" y="64296"/>
                  <a:pt x="17930" y="58282"/>
                </a:cubicBezTo>
                <a:cubicBezTo>
                  <a:pt x="16277" y="50845"/>
                  <a:pt x="16854" y="42685"/>
                  <a:pt x="13447" y="35871"/>
                </a:cubicBezTo>
                <a:cubicBezTo>
                  <a:pt x="10612" y="30201"/>
                  <a:pt x="4482" y="26906"/>
                  <a:pt x="0" y="22424"/>
                </a:cubicBezTo>
                <a:cubicBezTo>
                  <a:pt x="22412" y="16447"/>
                  <a:pt x="45231" y="11828"/>
                  <a:pt x="67236" y="4494"/>
                </a:cubicBezTo>
                <a:cubicBezTo>
                  <a:pt x="82100" y="-460"/>
                  <a:pt x="75958" y="12"/>
                  <a:pt x="85165" y="12"/>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Freeform: Shape 103">
            <a:extLst>
              <a:ext uri="{FF2B5EF4-FFF2-40B4-BE49-F238E27FC236}">
                <a16:creationId xmlns:a16="http://schemas.microsoft.com/office/drawing/2014/main" id="{A5540055-EA44-4FEA-9444-756F77C39179}"/>
              </a:ext>
            </a:extLst>
          </p:cNvPr>
          <p:cNvSpPr/>
          <p:nvPr/>
        </p:nvSpPr>
        <p:spPr>
          <a:xfrm>
            <a:off x="2148831" y="7334825"/>
            <a:ext cx="233082" cy="244624"/>
          </a:xfrm>
          <a:custGeom>
            <a:avLst/>
            <a:gdLst>
              <a:gd name="connsiteX0" fmla="*/ 233082 w 233082"/>
              <a:gd name="connsiteY0" fmla="*/ 0 h 264459"/>
              <a:gd name="connsiteX1" fmla="*/ 224118 w 233082"/>
              <a:gd name="connsiteY1" fmla="*/ 58271 h 264459"/>
              <a:gd name="connsiteX2" fmla="*/ 215153 w 233082"/>
              <a:gd name="connsiteY2" fmla="*/ 94129 h 264459"/>
              <a:gd name="connsiteX3" fmla="*/ 201706 w 233082"/>
              <a:gd name="connsiteY3" fmla="*/ 107576 h 264459"/>
              <a:gd name="connsiteX4" fmla="*/ 179294 w 233082"/>
              <a:gd name="connsiteY4" fmla="*/ 134471 h 264459"/>
              <a:gd name="connsiteX5" fmla="*/ 156882 w 233082"/>
              <a:gd name="connsiteY5" fmla="*/ 156882 h 264459"/>
              <a:gd name="connsiteX6" fmla="*/ 129988 w 233082"/>
              <a:gd name="connsiteY6" fmla="*/ 183776 h 264459"/>
              <a:gd name="connsiteX7" fmla="*/ 98612 w 233082"/>
              <a:gd name="connsiteY7" fmla="*/ 201706 h 264459"/>
              <a:gd name="connsiteX8" fmla="*/ 22412 w 233082"/>
              <a:gd name="connsiteY8" fmla="*/ 206188 h 264459"/>
              <a:gd name="connsiteX9" fmla="*/ 13447 w 233082"/>
              <a:gd name="connsiteY9" fmla="*/ 174812 h 264459"/>
              <a:gd name="connsiteX10" fmla="*/ 22412 w 233082"/>
              <a:gd name="connsiteY10" fmla="*/ 147918 h 264459"/>
              <a:gd name="connsiteX11" fmla="*/ 35859 w 233082"/>
              <a:gd name="connsiteY11" fmla="*/ 242047 h 264459"/>
              <a:gd name="connsiteX12" fmla="*/ 40341 w 233082"/>
              <a:gd name="connsiteY12" fmla="*/ 255494 h 264459"/>
              <a:gd name="connsiteX13" fmla="*/ 67235 w 233082"/>
              <a:gd name="connsiteY13" fmla="*/ 264459 h 264459"/>
              <a:gd name="connsiteX14" fmla="*/ 22412 w 233082"/>
              <a:gd name="connsiteY14" fmla="*/ 228600 h 264459"/>
              <a:gd name="connsiteX15" fmla="*/ 0 w 233082"/>
              <a:gd name="connsiteY15" fmla="*/ 210671 h 26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082" h="264459">
                <a:moveTo>
                  <a:pt x="233082" y="0"/>
                </a:moveTo>
                <a:cubicBezTo>
                  <a:pt x="222802" y="51406"/>
                  <a:pt x="234978" y="-12315"/>
                  <a:pt x="224118" y="58271"/>
                </a:cubicBezTo>
                <a:cubicBezTo>
                  <a:pt x="223666" y="61209"/>
                  <a:pt x="218969" y="88404"/>
                  <a:pt x="215153" y="94129"/>
                </a:cubicBezTo>
                <a:cubicBezTo>
                  <a:pt x="211637" y="99403"/>
                  <a:pt x="205917" y="102838"/>
                  <a:pt x="201706" y="107576"/>
                </a:cubicBezTo>
                <a:cubicBezTo>
                  <a:pt x="193953" y="116298"/>
                  <a:pt x="185986" y="124911"/>
                  <a:pt x="179294" y="134471"/>
                </a:cubicBezTo>
                <a:cubicBezTo>
                  <a:pt x="162437" y="158553"/>
                  <a:pt x="180756" y="148925"/>
                  <a:pt x="156882" y="156882"/>
                </a:cubicBezTo>
                <a:cubicBezTo>
                  <a:pt x="138104" y="181920"/>
                  <a:pt x="151165" y="168650"/>
                  <a:pt x="129988" y="183776"/>
                </a:cubicBezTo>
                <a:cubicBezTo>
                  <a:pt x="119351" y="191374"/>
                  <a:pt x="112143" y="200353"/>
                  <a:pt x="98612" y="201706"/>
                </a:cubicBezTo>
                <a:cubicBezTo>
                  <a:pt x="73294" y="204238"/>
                  <a:pt x="47812" y="204694"/>
                  <a:pt x="22412" y="206188"/>
                </a:cubicBezTo>
                <a:cubicBezTo>
                  <a:pt x="1605" y="199253"/>
                  <a:pt x="5761" y="205557"/>
                  <a:pt x="13447" y="174812"/>
                </a:cubicBezTo>
                <a:cubicBezTo>
                  <a:pt x="15739" y="165645"/>
                  <a:pt x="22412" y="147918"/>
                  <a:pt x="22412" y="147918"/>
                </a:cubicBezTo>
                <a:cubicBezTo>
                  <a:pt x="16292" y="215245"/>
                  <a:pt x="11978" y="179954"/>
                  <a:pt x="35859" y="242047"/>
                </a:cubicBezTo>
                <a:cubicBezTo>
                  <a:pt x="37555" y="246457"/>
                  <a:pt x="36496" y="252748"/>
                  <a:pt x="40341" y="255494"/>
                </a:cubicBezTo>
                <a:cubicBezTo>
                  <a:pt x="48030" y="260987"/>
                  <a:pt x="67235" y="264459"/>
                  <a:pt x="67235" y="264459"/>
                </a:cubicBezTo>
                <a:cubicBezTo>
                  <a:pt x="32518" y="229741"/>
                  <a:pt x="49891" y="237759"/>
                  <a:pt x="22412" y="228600"/>
                </a:cubicBezTo>
                <a:cubicBezTo>
                  <a:pt x="6603" y="212791"/>
                  <a:pt x="14635" y="217988"/>
                  <a:pt x="0" y="210671"/>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Freeform: Shape 135">
            <a:extLst>
              <a:ext uri="{FF2B5EF4-FFF2-40B4-BE49-F238E27FC236}">
                <a16:creationId xmlns:a16="http://schemas.microsoft.com/office/drawing/2014/main" id="{917DC86A-956F-4301-947C-96B39EE9B1CF}"/>
              </a:ext>
            </a:extLst>
          </p:cNvPr>
          <p:cNvSpPr/>
          <p:nvPr/>
        </p:nvSpPr>
        <p:spPr>
          <a:xfrm>
            <a:off x="1674442" y="7336449"/>
            <a:ext cx="233082" cy="244624"/>
          </a:xfrm>
          <a:custGeom>
            <a:avLst/>
            <a:gdLst>
              <a:gd name="connsiteX0" fmla="*/ 233082 w 233082"/>
              <a:gd name="connsiteY0" fmla="*/ 0 h 264459"/>
              <a:gd name="connsiteX1" fmla="*/ 224118 w 233082"/>
              <a:gd name="connsiteY1" fmla="*/ 58271 h 264459"/>
              <a:gd name="connsiteX2" fmla="*/ 215153 w 233082"/>
              <a:gd name="connsiteY2" fmla="*/ 94129 h 264459"/>
              <a:gd name="connsiteX3" fmla="*/ 201706 w 233082"/>
              <a:gd name="connsiteY3" fmla="*/ 107576 h 264459"/>
              <a:gd name="connsiteX4" fmla="*/ 179294 w 233082"/>
              <a:gd name="connsiteY4" fmla="*/ 134471 h 264459"/>
              <a:gd name="connsiteX5" fmla="*/ 156882 w 233082"/>
              <a:gd name="connsiteY5" fmla="*/ 156882 h 264459"/>
              <a:gd name="connsiteX6" fmla="*/ 129988 w 233082"/>
              <a:gd name="connsiteY6" fmla="*/ 183776 h 264459"/>
              <a:gd name="connsiteX7" fmla="*/ 98612 w 233082"/>
              <a:gd name="connsiteY7" fmla="*/ 201706 h 264459"/>
              <a:gd name="connsiteX8" fmla="*/ 22412 w 233082"/>
              <a:gd name="connsiteY8" fmla="*/ 206188 h 264459"/>
              <a:gd name="connsiteX9" fmla="*/ 13447 w 233082"/>
              <a:gd name="connsiteY9" fmla="*/ 174812 h 264459"/>
              <a:gd name="connsiteX10" fmla="*/ 22412 w 233082"/>
              <a:gd name="connsiteY10" fmla="*/ 147918 h 264459"/>
              <a:gd name="connsiteX11" fmla="*/ 35859 w 233082"/>
              <a:gd name="connsiteY11" fmla="*/ 242047 h 264459"/>
              <a:gd name="connsiteX12" fmla="*/ 40341 w 233082"/>
              <a:gd name="connsiteY12" fmla="*/ 255494 h 264459"/>
              <a:gd name="connsiteX13" fmla="*/ 67235 w 233082"/>
              <a:gd name="connsiteY13" fmla="*/ 264459 h 264459"/>
              <a:gd name="connsiteX14" fmla="*/ 22412 w 233082"/>
              <a:gd name="connsiteY14" fmla="*/ 228600 h 264459"/>
              <a:gd name="connsiteX15" fmla="*/ 0 w 233082"/>
              <a:gd name="connsiteY15" fmla="*/ 210671 h 26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082" h="264459">
                <a:moveTo>
                  <a:pt x="233082" y="0"/>
                </a:moveTo>
                <a:cubicBezTo>
                  <a:pt x="222802" y="51406"/>
                  <a:pt x="234978" y="-12315"/>
                  <a:pt x="224118" y="58271"/>
                </a:cubicBezTo>
                <a:cubicBezTo>
                  <a:pt x="223666" y="61209"/>
                  <a:pt x="218969" y="88404"/>
                  <a:pt x="215153" y="94129"/>
                </a:cubicBezTo>
                <a:cubicBezTo>
                  <a:pt x="211637" y="99403"/>
                  <a:pt x="205917" y="102838"/>
                  <a:pt x="201706" y="107576"/>
                </a:cubicBezTo>
                <a:cubicBezTo>
                  <a:pt x="193953" y="116298"/>
                  <a:pt x="185986" y="124911"/>
                  <a:pt x="179294" y="134471"/>
                </a:cubicBezTo>
                <a:cubicBezTo>
                  <a:pt x="162437" y="158553"/>
                  <a:pt x="180756" y="148925"/>
                  <a:pt x="156882" y="156882"/>
                </a:cubicBezTo>
                <a:cubicBezTo>
                  <a:pt x="138104" y="181920"/>
                  <a:pt x="151165" y="168650"/>
                  <a:pt x="129988" y="183776"/>
                </a:cubicBezTo>
                <a:cubicBezTo>
                  <a:pt x="119351" y="191374"/>
                  <a:pt x="112143" y="200353"/>
                  <a:pt x="98612" y="201706"/>
                </a:cubicBezTo>
                <a:cubicBezTo>
                  <a:pt x="73294" y="204238"/>
                  <a:pt x="47812" y="204694"/>
                  <a:pt x="22412" y="206188"/>
                </a:cubicBezTo>
                <a:cubicBezTo>
                  <a:pt x="1605" y="199253"/>
                  <a:pt x="5761" y="205557"/>
                  <a:pt x="13447" y="174812"/>
                </a:cubicBezTo>
                <a:cubicBezTo>
                  <a:pt x="15739" y="165645"/>
                  <a:pt x="22412" y="147918"/>
                  <a:pt x="22412" y="147918"/>
                </a:cubicBezTo>
                <a:cubicBezTo>
                  <a:pt x="16292" y="215245"/>
                  <a:pt x="11978" y="179954"/>
                  <a:pt x="35859" y="242047"/>
                </a:cubicBezTo>
                <a:cubicBezTo>
                  <a:pt x="37555" y="246457"/>
                  <a:pt x="36496" y="252748"/>
                  <a:pt x="40341" y="255494"/>
                </a:cubicBezTo>
                <a:cubicBezTo>
                  <a:pt x="48030" y="260987"/>
                  <a:pt x="67235" y="264459"/>
                  <a:pt x="67235" y="264459"/>
                </a:cubicBezTo>
                <a:cubicBezTo>
                  <a:pt x="32518" y="229741"/>
                  <a:pt x="49891" y="237759"/>
                  <a:pt x="22412" y="228600"/>
                </a:cubicBezTo>
                <a:cubicBezTo>
                  <a:pt x="6603" y="212791"/>
                  <a:pt x="14635" y="217988"/>
                  <a:pt x="0" y="210671"/>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Freeform: Shape 137">
            <a:extLst>
              <a:ext uri="{FF2B5EF4-FFF2-40B4-BE49-F238E27FC236}">
                <a16:creationId xmlns:a16="http://schemas.microsoft.com/office/drawing/2014/main" id="{9E904FCE-3963-47DB-AD80-F9687E51F85C}"/>
              </a:ext>
            </a:extLst>
          </p:cNvPr>
          <p:cNvSpPr/>
          <p:nvPr/>
        </p:nvSpPr>
        <p:spPr>
          <a:xfrm>
            <a:off x="1942268" y="7045201"/>
            <a:ext cx="259977" cy="192741"/>
          </a:xfrm>
          <a:custGeom>
            <a:avLst/>
            <a:gdLst>
              <a:gd name="connsiteX0" fmla="*/ 0 w 259977"/>
              <a:gd name="connsiteY0" fmla="*/ 192741 h 192741"/>
              <a:gd name="connsiteX1" fmla="*/ 13447 w 259977"/>
              <a:gd name="connsiteY1" fmla="*/ 170329 h 192741"/>
              <a:gd name="connsiteX2" fmla="*/ 26895 w 259977"/>
              <a:gd name="connsiteY2" fmla="*/ 161365 h 192741"/>
              <a:gd name="connsiteX3" fmla="*/ 40342 w 259977"/>
              <a:gd name="connsiteY3" fmla="*/ 116541 h 192741"/>
              <a:gd name="connsiteX4" fmla="*/ 67236 w 259977"/>
              <a:gd name="connsiteY4" fmla="*/ 94129 h 192741"/>
              <a:gd name="connsiteX5" fmla="*/ 94130 w 259977"/>
              <a:gd name="connsiteY5" fmla="*/ 71718 h 192741"/>
              <a:gd name="connsiteX6" fmla="*/ 125506 w 259977"/>
              <a:gd name="connsiteY6" fmla="*/ 58270 h 192741"/>
              <a:gd name="connsiteX7" fmla="*/ 156883 w 259977"/>
              <a:gd name="connsiteY7" fmla="*/ 44823 h 192741"/>
              <a:gd name="connsiteX8" fmla="*/ 255495 w 259977"/>
              <a:gd name="connsiteY8" fmla="*/ 35859 h 192741"/>
              <a:gd name="connsiteX9" fmla="*/ 237565 w 259977"/>
              <a:gd name="connsiteY9" fmla="*/ 22412 h 192741"/>
              <a:gd name="connsiteX10" fmla="*/ 224118 w 259977"/>
              <a:gd name="connsiteY10" fmla="*/ 17929 h 192741"/>
              <a:gd name="connsiteX11" fmla="*/ 197224 w 259977"/>
              <a:gd name="connsiteY11" fmla="*/ 0 h 192741"/>
              <a:gd name="connsiteX12" fmla="*/ 224118 w 259977"/>
              <a:gd name="connsiteY12" fmla="*/ 13447 h 192741"/>
              <a:gd name="connsiteX13" fmla="*/ 237565 w 259977"/>
              <a:gd name="connsiteY13" fmla="*/ 22412 h 192741"/>
              <a:gd name="connsiteX14" fmla="*/ 259977 w 259977"/>
              <a:gd name="connsiteY14" fmla="*/ 26894 h 192741"/>
              <a:gd name="connsiteX15" fmla="*/ 206189 w 259977"/>
              <a:gd name="connsiteY15" fmla="*/ 76200 h 192741"/>
              <a:gd name="connsiteX16" fmla="*/ 201706 w 259977"/>
              <a:gd name="connsiteY16" fmla="*/ 98612 h 192741"/>
              <a:gd name="connsiteX17" fmla="*/ 215153 w 259977"/>
              <a:gd name="connsiteY17" fmla="*/ 76200 h 192741"/>
              <a:gd name="connsiteX18" fmla="*/ 242047 w 259977"/>
              <a:gd name="connsiteY18" fmla="*/ 49306 h 192741"/>
              <a:gd name="connsiteX19" fmla="*/ 255495 w 259977"/>
              <a:gd name="connsiteY19" fmla="*/ 35859 h 19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9977" h="192741">
                <a:moveTo>
                  <a:pt x="0" y="192741"/>
                </a:moveTo>
                <a:cubicBezTo>
                  <a:pt x="4482" y="185270"/>
                  <a:pt x="7777" y="176944"/>
                  <a:pt x="13447" y="170329"/>
                </a:cubicBezTo>
                <a:cubicBezTo>
                  <a:pt x="16953" y="166239"/>
                  <a:pt x="23907" y="165847"/>
                  <a:pt x="26895" y="161365"/>
                </a:cubicBezTo>
                <a:cubicBezTo>
                  <a:pt x="34074" y="150598"/>
                  <a:pt x="28808" y="124231"/>
                  <a:pt x="40342" y="116541"/>
                </a:cubicBezTo>
                <a:cubicBezTo>
                  <a:pt x="54175" y="107319"/>
                  <a:pt x="55732" y="107550"/>
                  <a:pt x="67236" y="94129"/>
                </a:cubicBezTo>
                <a:cubicBezTo>
                  <a:pt x="86774" y="71335"/>
                  <a:pt x="71537" y="79249"/>
                  <a:pt x="94130" y="71718"/>
                </a:cubicBezTo>
                <a:cubicBezTo>
                  <a:pt x="121377" y="53553"/>
                  <a:pt x="92432" y="70673"/>
                  <a:pt x="125506" y="58270"/>
                </a:cubicBezTo>
                <a:cubicBezTo>
                  <a:pt x="142155" y="52027"/>
                  <a:pt x="140991" y="48002"/>
                  <a:pt x="156883" y="44823"/>
                </a:cubicBezTo>
                <a:cubicBezTo>
                  <a:pt x="187514" y="38697"/>
                  <a:pt x="226578" y="37787"/>
                  <a:pt x="255495" y="35859"/>
                </a:cubicBezTo>
                <a:cubicBezTo>
                  <a:pt x="249518" y="31377"/>
                  <a:pt x="244051" y="26119"/>
                  <a:pt x="237565" y="22412"/>
                </a:cubicBezTo>
                <a:cubicBezTo>
                  <a:pt x="233463" y="20068"/>
                  <a:pt x="228248" y="20224"/>
                  <a:pt x="224118" y="17929"/>
                </a:cubicBezTo>
                <a:cubicBezTo>
                  <a:pt x="214700" y="12697"/>
                  <a:pt x="197224" y="0"/>
                  <a:pt x="197224" y="0"/>
                </a:cubicBezTo>
                <a:cubicBezTo>
                  <a:pt x="235762" y="25693"/>
                  <a:pt x="187003" y="-5111"/>
                  <a:pt x="224118" y="13447"/>
                </a:cubicBezTo>
                <a:cubicBezTo>
                  <a:pt x="228936" y="15856"/>
                  <a:pt x="232521" y="20520"/>
                  <a:pt x="237565" y="22412"/>
                </a:cubicBezTo>
                <a:cubicBezTo>
                  <a:pt x="244699" y="25087"/>
                  <a:pt x="252506" y="25400"/>
                  <a:pt x="259977" y="26894"/>
                </a:cubicBezTo>
                <a:cubicBezTo>
                  <a:pt x="215827" y="71044"/>
                  <a:pt x="235459" y="56686"/>
                  <a:pt x="206189" y="76200"/>
                </a:cubicBezTo>
                <a:cubicBezTo>
                  <a:pt x="204695" y="83671"/>
                  <a:pt x="203359" y="91175"/>
                  <a:pt x="201706" y="98612"/>
                </a:cubicBezTo>
                <a:cubicBezTo>
                  <a:pt x="192858" y="138428"/>
                  <a:pt x="196627" y="103989"/>
                  <a:pt x="215153" y="76200"/>
                </a:cubicBezTo>
                <a:cubicBezTo>
                  <a:pt x="222185" y="65651"/>
                  <a:pt x="233624" y="58782"/>
                  <a:pt x="242047" y="49306"/>
                </a:cubicBezTo>
                <a:cubicBezTo>
                  <a:pt x="255105" y="34616"/>
                  <a:pt x="244719" y="35859"/>
                  <a:pt x="255495" y="35859"/>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Freeform: Shape 139">
            <a:extLst>
              <a:ext uri="{FF2B5EF4-FFF2-40B4-BE49-F238E27FC236}">
                <a16:creationId xmlns:a16="http://schemas.microsoft.com/office/drawing/2014/main" id="{22F634BB-71FF-4887-8BAF-266E72585B48}"/>
              </a:ext>
            </a:extLst>
          </p:cNvPr>
          <p:cNvSpPr/>
          <p:nvPr/>
        </p:nvSpPr>
        <p:spPr>
          <a:xfrm>
            <a:off x="1825683" y="8033676"/>
            <a:ext cx="273423" cy="198644"/>
          </a:xfrm>
          <a:custGeom>
            <a:avLst/>
            <a:gdLst>
              <a:gd name="connsiteX0" fmla="*/ 0 w 273423"/>
              <a:gd name="connsiteY0" fmla="*/ 0 h 198644"/>
              <a:gd name="connsiteX1" fmla="*/ 4482 w 273423"/>
              <a:gd name="connsiteY1" fmla="*/ 40341 h 198644"/>
              <a:gd name="connsiteX2" fmla="*/ 17929 w 273423"/>
              <a:gd name="connsiteY2" fmla="*/ 58271 h 198644"/>
              <a:gd name="connsiteX3" fmla="*/ 26894 w 273423"/>
              <a:gd name="connsiteY3" fmla="*/ 71718 h 198644"/>
              <a:gd name="connsiteX4" fmla="*/ 44823 w 273423"/>
              <a:gd name="connsiteY4" fmla="*/ 94129 h 198644"/>
              <a:gd name="connsiteX5" fmla="*/ 53788 w 273423"/>
              <a:gd name="connsiteY5" fmla="*/ 107577 h 198644"/>
              <a:gd name="connsiteX6" fmla="*/ 80682 w 273423"/>
              <a:gd name="connsiteY6" fmla="*/ 121024 h 198644"/>
              <a:gd name="connsiteX7" fmla="*/ 89647 w 273423"/>
              <a:gd name="connsiteY7" fmla="*/ 134471 h 198644"/>
              <a:gd name="connsiteX8" fmla="*/ 170329 w 273423"/>
              <a:gd name="connsiteY8" fmla="*/ 147918 h 198644"/>
              <a:gd name="connsiteX9" fmla="*/ 259976 w 273423"/>
              <a:gd name="connsiteY9" fmla="*/ 156882 h 198644"/>
              <a:gd name="connsiteX10" fmla="*/ 273423 w 273423"/>
              <a:gd name="connsiteY10" fmla="*/ 152400 h 198644"/>
              <a:gd name="connsiteX11" fmla="*/ 264458 w 273423"/>
              <a:gd name="connsiteY11" fmla="*/ 107577 h 198644"/>
              <a:gd name="connsiteX12" fmla="*/ 251011 w 273423"/>
              <a:gd name="connsiteY12" fmla="*/ 94129 h 198644"/>
              <a:gd name="connsiteX13" fmla="*/ 242047 w 273423"/>
              <a:gd name="connsiteY13" fmla="*/ 107577 h 198644"/>
              <a:gd name="connsiteX14" fmla="*/ 259976 w 273423"/>
              <a:gd name="connsiteY14" fmla="*/ 147918 h 198644"/>
              <a:gd name="connsiteX15" fmla="*/ 273423 w 273423"/>
              <a:gd name="connsiteY15" fmla="*/ 152400 h 198644"/>
              <a:gd name="connsiteX16" fmla="*/ 268941 w 273423"/>
              <a:gd name="connsiteY16" fmla="*/ 174812 h 198644"/>
              <a:gd name="connsiteX17" fmla="*/ 251011 w 273423"/>
              <a:gd name="connsiteY17" fmla="*/ 179294 h 198644"/>
              <a:gd name="connsiteX18" fmla="*/ 233082 w 273423"/>
              <a:gd name="connsiteY18" fmla="*/ 188259 h 198644"/>
              <a:gd name="connsiteX19" fmla="*/ 206188 w 273423"/>
              <a:gd name="connsiteY19" fmla="*/ 197224 h 198644"/>
              <a:gd name="connsiteX20" fmla="*/ 233082 w 273423"/>
              <a:gd name="connsiteY20" fmla="*/ 179294 h 198644"/>
              <a:gd name="connsiteX21" fmla="*/ 251011 w 273423"/>
              <a:gd name="connsiteY21" fmla="*/ 165847 h 19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3423" h="198644">
                <a:moveTo>
                  <a:pt x="0" y="0"/>
                </a:moveTo>
                <a:cubicBezTo>
                  <a:pt x="1494" y="13447"/>
                  <a:pt x="503" y="27410"/>
                  <a:pt x="4482" y="40341"/>
                </a:cubicBezTo>
                <a:cubicBezTo>
                  <a:pt x="6679" y="47481"/>
                  <a:pt x="13587" y="52192"/>
                  <a:pt x="17929" y="58271"/>
                </a:cubicBezTo>
                <a:cubicBezTo>
                  <a:pt x="21060" y="62655"/>
                  <a:pt x="23662" y="67408"/>
                  <a:pt x="26894" y="71718"/>
                </a:cubicBezTo>
                <a:cubicBezTo>
                  <a:pt x="32634" y="79371"/>
                  <a:pt x="39083" y="86476"/>
                  <a:pt x="44823" y="94129"/>
                </a:cubicBezTo>
                <a:cubicBezTo>
                  <a:pt x="48055" y="98439"/>
                  <a:pt x="49979" y="103768"/>
                  <a:pt x="53788" y="107577"/>
                </a:cubicBezTo>
                <a:cubicBezTo>
                  <a:pt x="62475" y="116264"/>
                  <a:pt x="69747" y="117379"/>
                  <a:pt x="80682" y="121024"/>
                </a:cubicBezTo>
                <a:cubicBezTo>
                  <a:pt x="83670" y="125506"/>
                  <a:pt x="85079" y="131616"/>
                  <a:pt x="89647" y="134471"/>
                </a:cubicBezTo>
                <a:cubicBezTo>
                  <a:pt x="109936" y="147151"/>
                  <a:pt x="152198" y="146407"/>
                  <a:pt x="170329" y="147918"/>
                </a:cubicBezTo>
                <a:cubicBezTo>
                  <a:pt x="206489" y="156958"/>
                  <a:pt x="201576" y="156882"/>
                  <a:pt x="259976" y="156882"/>
                </a:cubicBezTo>
                <a:cubicBezTo>
                  <a:pt x="264701" y="156882"/>
                  <a:pt x="268941" y="153894"/>
                  <a:pt x="273423" y="152400"/>
                </a:cubicBezTo>
                <a:cubicBezTo>
                  <a:pt x="273042" y="149736"/>
                  <a:pt x="270149" y="116114"/>
                  <a:pt x="264458" y="107577"/>
                </a:cubicBezTo>
                <a:cubicBezTo>
                  <a:pt x="260942" y="102302"/>
                  <a:pt x="255493" y="98612"/>
                  <a:pt x="251011" y="94129"/>
                </a:cubicBezTo>
                <a:cubicBezTo>
                  <a:pt x="248023" y="98612"/>
                  <a:pt x="242047" y="102190"/>
                  <a:pt x="242047" y="107577"/>
                </a:cubicBezTo>
                <a:cubicBezTo>
                  <a:pt x="242047" y="113605"/>
                  <a:pt x="251851" y="141418"/>
                  <a:pt x="259976" y="147918"/>
                </a:cubicBezTo>
                <a:cubicBezTo>
                  <a:pt x="263665" y="150869"/>
                  <a:pt x="268941" y="150906"/>
                  <a:pt x="273423" y="152400"/>
                </a:cubicBezTo>
                <a:cubicBezTo>
                  <a:pt x="271929" y="159871"/>
                  <a:pt x="273818" y="168959"/>
                  <a:pt x="268941" y="174812"/>
                </a:cubicBezTo>
                <a:cubicBezTo>
                  <a:pt x="264997" y="179545"/>
                  <a:pt x="256779" y="177131"/>
                  <a:pt x="251011" y="179294"/>
                </a:cubicBezTo>
                <a:cubicBezTo>
                  <a:pt x="244755" y="181640"/>
                  <a:pt x="239286" y="185777"/>
                  <a:pt x="233082" y="188259"/>
                </a:cubicBezTo>
                <a:cubicBezTo>
                  <a:pt x="224308" y="191769"/>
                  <a:pt x="198326" y="202466"/>
                  <a:pt x="206188" y="197224"/>
                </a:cubicBezTo>
                <a:cubicBezTo>
                  <a:pt x="215153" y="191247"/>
                  <a:pt x="224463" y="185759"/>
                  <a:pt x="233082" y="179294"/>
                </a:cubicBezTo>
                <a:lnTo>
                  <a:pt x="251011" y="165847"/>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1" name="Freeform: Shape 140">
            <a:extLst>
              <a:ext uri="{FF2B5EF4-FFF2-40B4-BE49-F238E27FC236}">
                <a16:creationId xmlns:a16="http://schemas.microsoft.com/office/drawing/2014/main" id="{2981A902-D8ED-4756-A3B3-112F76E7FD60}"/>
              </a:ext>
            </a:extLst>
          </p:cNvPr>
          <p:cNvSpPr/>
          <p:nvPr/>
        </p:nvSpPr>
        <p:spPr>
          <a:xfrm>
            <a:off x="1511199" y="8323568"/>
            <a:ext cx="207459" cy="202872"/>
          </a:xfrm>
          <a:custGeom>
            <a:avLst/>
            <a:gdLst>
              <a:gd name="connsiteX0" fmla="*/ 215153 w 215153"/>
              <a:gd name="connsiteY0" fmla="*/ 251024 h 251024"/>
              <a:gd name="connsiteX1" fmla="*/ 210671 w 215153"/>
              <a:gd name="connsiteY1" fmla="*/ 174824 h 251024"/>
              <a:gd name="connsiteX2" fmla="*/ 201706 w 215153"/>
              <a:gd name="connsiteY2" fmla="*/ 156894 h 251024"/>
              <a:gd name="connsiteX3" fmla="*/ 197224 w 215153"/>
              <a:gd name="connsiteY3" fmla="*/ 143447 h 251024"/>
              <a:gd name="connsiteX4" fmla="*/ 147918 w 215153"/>
              <a:gd name="connsiteY4" fmla="*/ 89659 h 251024"/>
              <a:gd name="connsiteX5" fmla="*/ 134471 w 215153"/>
              <a:gd name="connsiteY5" fmla="*/ 85176 h 251024"/>
              <a:gd name="connsiteX6" fmla="*/ 103094 w 215153"/>
              <a:gd name="connsiteY6" fmla="*/ 62765 h 251024"/>
              <a:gd name="connsiteX7" fmla="*/ 53789 w 215153"/>
              <a:gd name="connsiteY7" fmla="*/ 49318 h 251024"/>
              <a:gd name="connsiteX8" fmla="*/ 13447 w 215153"/>
              <a:gd name="connsiteY8" fmla="*/ 40353 h 251024"/>
              <a:gd name="connsiteX9" fmla="*/ 0 w 215153"/>
              <a:gd name="connsiteY9" fmla="*/ 44835 h 251024"/>
              <a:gd name="connsiteX10" fmla="*/ 13447 w 215153"/>
              <a:gd name="connsiteY10" fmla="*/ 62765 h 251024"/>
              <a:gd name="connsiteX11" fmla="*/ 17930 w 215153"/>
              <a:gd name="connsiteY11" fmla="*/ 80694 h 251024"/>
              <a:gd name="connsiteX12" fmla="*/ 31377 w 215153"/>
              <a:gd name="connsiteY12" fmla="*/ 94141 h 251024"/>
              <a:gd name="connsiteX13" fmla="*/ 22412 w 215153"/>
              <a:gd name="connsiteY13" fmla="*/ 76212 h 251024"/>
              <a:gd name="connsiteX14" fmla="*/ 17930 w 215153"/>
              <a:gd name="connsiteY14" fmla="*/ 58282 h 251024"/>
              <a:gd name="connsiteX15" fmla="*/ 13447 w 215153"/>
              <a:gd name="connsiteY15" fmla="*/ 35871 h 251024"/>
              <a:gd name="connsiteX16" fmla="*/ 0 w 215153"/>
              <a:gd name="connsiteY16" fmla="*/ 22424 h 251024"/>
              <a:gd name="connsiteX17" fmla="*/ 67236 w 215153"/>
              <a:gd name="connsiteY17" fmla="*/ 4494 h 251024"/>
              <a:gd name="connsiteX18" fmla="*/ 85165 w 215153"/>
              <a:gd name="connsiteY18" fmla="*/ 12 h 25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153" h="251024">
                <a:moveTo>
                  <a:pt x="215153" y="251024"/>
                </a:moveTo>
                <a:cubicBezTo>
                  <a:pt x="213659" y="225624"/>
                  <a:pt x="214269" y="200012"/>
                  <a:pt x="210671" y="174824"/>
                </a:cubicBezTo>
                <a:cubicBezTo>
                  <a:pt x="209726" y="168209"/>
                  <a:pt x="204338" y="163036"/>
                  <a:pt x="201706" y="156894"/>
                </a:cubicBezTo>
                <a:cubicBezTo>
                  <a:pt x="199845" y="152551"/>
                  <a:pt x="199337" y="147673"/>
                  <a:pt x="197224" y="143447"/>
                </a:cubicBezTo>
                <a:cubicBezTo>
                  <a:pt x="188568" y="126134"/>
                  <a:pt x="153740" y="91600"/>
                  <a:pt x="147918" y="89659"/>
                </a:cubicBezTo>
                <a:lnTo>
                  <a:pt x="134471" y="85176"/>
                </a:lnTo>
                <a:cubicBezTo>
                  <a:pt x="132054" y="83363"/>
                  <a:pt x="108464" y="65151"/>
                  <a:pt x="103094" y="62765"/>
                </a:cubicBezTo>
                <a:cubicBezTo>
                  <a:pt x="82098" y="53434"/>
                  <a:pt x="74885" y="54006"/>
                  <a:pt x="53789" y="49318"/>
                </a:cubicBezTo>
                <a:cubicBezTo>
                  <a:pt x="-3169" y="36660"/>
                  <a:pt x="81023" y="53867"/>
                  <a:pt x="13447" y="40353"/>
                </a:cubicBezTo>
                <a:cubicBezTo>
                  <a:pt x="8965" y="41847"/>
                  <a:pt x="0" y="40110"/>
                  <a:pt x="0" y="44835"/>
                </a:cubicBezTo>
                <a:cubicBezTo>
                  <a:pt x="0" y="52306"/>
                  <a:pt x="10106" y="56083"/>
                  <a:pt x="13447" y="62765"/>
                </a:cubicBezTo>
                <a:cubicBezTo>
                  <a:pt x="16202" y="68275"/>
                  <a:pt x="14874" y="75345"/>
                  <a:pt x="17930" y="80694"/>
                </a:cubicBezTo>
                <a:cubicBezTo>
                  <a:pt x="21075" y="86198"/>
                  <a:pt x="26895" y="98623"/>
                  <a:pt x="31377" y="94141"/>
                </a:cubicBezTo>
                <a:cubicBezTo>
                  <a:pt x="36102" y="89416"/>
                  <a:pt x="25400" y="82188"/>
                  <a:pt x="22412" y="76212"/>
                </a:cubicBezTo>
                <a:cubicBezTo>
                  <a:pt x="20918" y="70235"/>
                  <a:pt x="19266" y="64296"/>
                  <a:pt x="17930" y="58282"/>
                </a:cubicBezTo>
                <a:cubicBezTo>
                  <a:pt x="16277" y="50845"/>
                  <a:pt x="16854" y="42685"/>
                  <a:pt x="13447" y="35871"/>
                </a:cubicBezTo>
                <a:cubicBezTo>
                  <a:pt x="10612" y="30201"/>
                  <a:pt x="4482" y="26906"/>
                  <a:pt x="0" y="22424"/>
                </a:cubicBezTo>
                <a:cubicBezTo>
                  <a:pt x="22412" y="16447"/>
                  <a:pt x="45231" y="11828"/>
                  <a:pt x="67236" y="4494"/>
                </a:cubicBezTo>
                <a:cubicBezTo>
                  <a:pt x="82100" y="-460"/>
                  <a:pt x="75958" y="12"/>
                  <a:pt x="85165" y="12"/>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Freeform: Shape 142">
            <a:extLst>
              <a:ext uri="{FF2B5EF4-FFF2-40B4-BE49-F238E27FC236}">
                <a16:creationId xmlns:a16="http://schemas.microsoft.com/office/drawing/2014/main" id="{53E0D890-8746-4077-8AE9-9A4C8E32E4D1}"/>
              </a:ext>
            </a:extLst>
          </p:cNvPr>
          <p:cNvSpPr/>
          <p:nvPr/>
        </p:nvSpPr>
        <p:spPr>
          <a:xfrm rot="20937185">
            <a:off x="1547421" y="6782286"/>
            <a:ext cx="199343" cy="159008"/>
          </a:xfrm>
          <a:custGeom>
            <a:avLst/>
            <a:gdLst>
              <a:gd name="connsiteX0" fmla="*/ 233082 w 233082"/>
              <a:gd name="connsiteY0" fmla="*/ 0 h 264459"/>
              <a:gd name="connsiteX1" fmla="*/ 224118 w 233082"/>
              <a:gd name="connsiteY1" fmla="*/ 58271 h 264459"/>
              <a:gd name="connsiteX2" fmla="*/ 215153 w 233082"/>
              <a:gd name="connsiteY2" fmla="*/ 94129 h 264459"/>
              <a:gd name="connsiteX3" fmla="*/ 201706 w 233082"/>
              <a:gd name="connsiteY3" fmla="*/ 107576 h 264459"/>
              <a:gd name="connsiteX4" fmla="*/ 179294 w 233082"/>
              <a:gd name="connsiteY4" fmla="*/ 134471 h 264459"/>
              <a:gd name="connsiteX5" fmla="*/ 156882 w 233082"/>
              <a:gd name="connsiteY5" fmla="*/ 156882 h 264459"/>
              <a:gd name="connsiteX6" fmla="*/ 129988 w 233082"/>
              <a:gd name="connsiteY6" fmla="*/ 183776 h 264459"/>
              <a:gd name="connsiteX7" fmla="*/ 98612 w 233082"/>
              <a:gd name="connsiteY7" fmla="*/ 201706 h 264459"/>
              <a:gd name="connsiteX8" fmla="*/ 22412 w 233082"/>
              <a:gd name="connsiteY8" fmla="*/ 206188 h 264459"/>
              <a:gd name="connsiteX9" fmla="*/ 13447 w 233082"/>
              <a:gd name="connsiteY9" fmla="*/ 174812 h 264459"/>
              <a:gd name="connsiteX10" fmla="*/ 22412 w 233082"/>
              <a:gd name="connsiteY10" fmla="*/ 147918 h 264459"/>
              <a:gd name="connsiteX11" fmla="*/ 35859 w 233082"/>
              <a:gd name="connsiteY11" fmla="*/ 242047 h 264459"/>
              <a:gd name="connsiteX12" fmla="*/ 40341 w 233082"/>
              <a:gd name="connsiteY12" fmla="*/ 255494 h 264459"/>
              <a:gd name="connsiteX13" fmla="*/ 67235 w 233082"/>
              <a:gd name="connsiteY13" fmla="*/ 264459 h 264459"/>
              <a:gd name="connsiteX14" fmla="*/ 22412 w 233082"/>
              <a:gd name="connsiteY14" fmla="*/ 228600 h 264459"/>
              <a:gd name="connsiteX15" fmla="*/ 0 w 233082"/>
              <a:gd name="connsiteY15" fmla="*/ 210671 h 26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082" h="264459">
                <a:moveTo>
                  <a:pt x="233082" y="0"/>
                </a:moveTo>
                <a:cubicBezTo>
                  <a:pt x="222802" y="51406"/>
                  <a:pt x="234978" y="-12315"/>
                  <a:pt x="224118" y="58271"/>
                </a:cubicBezTo>
                <a:cubicBezTo>
                  <a:pt x="223666" y="61209"/>
                  <a:pt x="218969" y="88404"/>
                  <a:pt x="215153" y="94129"/>
                </a:cubicBezTo>
                <a:cubicBezTo>
                  <a:pt x="211637" y="99403"/>
                  <a:pt x="205917" y="102838"/>
                  <a:pt x="201706" y="107576"/>
                </a:cubicBezTo>
                <a:cubicBezTo>
                  <a:pt x="193953" y="116298"/>
                  <a:pt x="185986" y="124911"/>
                  <a:pt x="179294" y="134471"/>
                </a:cubicBezTo>
                <a:cubicBezTo>
                  <a:pt x="162437" y="158553"/>
                  <a:pt x="180756" y="148925"/>
                  <a:pt x="156882" y="156882"/>
                </a:cubicBezTo>
                <a:cubicBezTo>
                  <a:pt x="138104" y="181920"/>
                  <a:pt x="151165" y="168650"/>
                  <a:pt x="129988" y="183776"/>
                </a:cubicBezTo>
                <a:cubicBezTo>
                  <a:pt x="119351" y="191374"/>
                  <a:pt x="112143" y="200353"/>
                  <a:pt x="98612" y="201706"/>
                </a:cubicBezTo>
                <a:cubicBezTo>
                  <a:pt x="73294" y="204238"/>
                  <a:pt x="47812" y="204694"/>
                  <a:pt x="22412" y="206188"/>
                </a:cubicBezTo>
                <a:cubicBezTo>
                  <a:pt x="1605" y="199253"/>
                  <a:pt x="5761" y="205557"/>
                  <a:pt x="13447" y="174812"/>
                </a:cubicBezTo>
                <a:cubicBezTo>
                  <a:pt x="15739" y="165645"/>
                  <a:pt x="22412" y="147918"/>
                  <a:pt x="22412" y="147918"/>
                </a:cubicBezTo>
                <a:cubicBezTo>
                  <a:pt x="16292" y="215245"/>
                  <a:pt x="11978" y="179954"/>
                  <a:pt x="35859" y="242047"/>
                </a:cubicBezTo>
                <a:cubicBezTo>
                  <a:pt x="37555" y="246457"/>
                  <a:pt x="36496" y="252748"/>
                  <a:pt x="40341" y="255494"/>
                </a:cubicBezTo>
                <a:cubicBezTo>
                  <a:pt x="48030" y="260987"/>
                  <a:pt x="67235" y="264459"/>
                  <a:pt x="67235" y="264459"/>
                </a:cubicBezTo>
                <a:cubicBezTo>
                  <a:pt x="32518" y="229741"/>
                  <a:pt x="49891" y="237759"/>
                  <a:pt x="22412" y="228600"/>
                </a:cubicBezTo>
                <a:cubicBezTo>
                  <a:pt x="6603" y="212791"/>
                  <a:pt x="14635" y="217988"/>
                  <a:pt x="0" y="210671"/>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4" name="TextBox 143">
            <a:extLst>
              <a:ext uri="{FF2B5EF4-FFF2-40B4-BE49-F238E27FC236}">
                <a16:creationId xmlns:a16="http://schemas.microsoft.com/office/drawing/2014/main" id="{8A1A5806-2F53-46C3-A8C4-E22D22EED963}"/>
              </a:ext>
            </a:extLst>
          </p:cNvPr>
          <p:cNvSpPr txBox="1"/>
          <p:nvPr/>
        </p:nvSpPr>
        <p:spPr>
          <a:xfrm>
            <a:off x="711059" y="7703395"/>
            <a:ext cx="1152538" cy="215444"/>
          </a:xfrm>
          <a:prstGeom prst="rect">
            <a:avLst/>
          </a:prstGeom>
          <a:noFill/>
        </p:spPr>
        <p:txBody>
          <a:bodyPr wrap="square" rtlCol="0">
            <a:spAutoFit/>
          </a:bodyPr>
          <a:lstStyle/>
          <a:p>
            <a:r>
              <a:rPr lang="en-AU" sz="800" dirty="0">
                <a:solidFill>
                  <a:schemeClr val="tx1">
                    <a:lumMod val="65000"/>
                    <a:lumOff val="35000"/>
                  </a:schemeClr>
                </a:solidFill>
                <a:latin typeface="Comic Sans MS" panose="030F0702030302020204" pitchFamily="66" charset="0"/>
              </a:rPr>
              <a:t>SE Trade Winds</a:t>
            </a:r>
          </a:p>
        </p:txBody>
      </p:sp>
      <p:sp>
        <p:nvSpPr>
          <p:cNvPr id="145" name="TextBox 144">
            <a:extLst>
              <a:ext uri="{FF2B5EF4-FFF2-40B4-BE49-F238E27FC236}">
                <a16:creationId xmlns:a16="http://schemas.microsoft.com/office/drawing/2014/main" id="{0CCB620B-C78E-4E39-840A-E2BDA881BCD1}"/>
              </a:ext>
            </a:extLst>
          </p:cNvPr>
          <p:cNvSpPr txBox="1"/>
          <p:nvPr/>
        </p:nvSpPr>
        <p:spPr>
          <a:xfrm>
            <a:off x="706534" y="7348919"/>
            <a:ext cx="1020307" cy="215444"/>
          </a:xfrm>
          <a:prstGeom prst="rect">
            <a:avLst/>
          </a:prstGeom>
          <a:noFill/>
        </p:spPr>
        <p:txBody>
          <a:bodyPr wrap="square" rtlCol="0">
            <a:spAutoFit/>
          </a:bodyPr>
          <a:lstStyle/>
          <a:p>
            <a:r>
              <a:rPr lang="en-AU" sz="800" dirty="0">
                <a:solidFill>
                  <a:schemeClr val="tx1">
                    <a:lumMod val="65000"/>
                    <a:lumOff val="35000"/>
                  </a:schemeClr>
                </a:solidFill>
                <a:latin typeface="Comic Sans MS" panose="030F0702030302020204" pitchFamily="66" charset="0"/>
              </a:rPr>
              <a:t>NE Trade Winds</a:t>
            </a:r>
          </a:p>
        </p:txBody>
      </p:sp>
      <p:sp>
        <p:nvSpPr>
          <p:cNvPr id="146" name="TextBox 145">
            <a:extLst>
              <a:ext uri="{FF2B5EF4-FFF2-40B4-BE49-F238E27FC236}">
                <a16:creationId xmlns:a16="http://schemas.microsoft.com/office/drawing/2014/main" id="{839EA558-9571-477F-AEEE-B4FF329BE614}"/>
              </a:ext>
            </a:extLst>
          </p:cNvPr>
          <p:cNvSpPr txBox="1"/>
          <p:nvPr/>
        </p:nvSpPr>
        <p:spPr>
          <a:xfrm>
            <a:off x="878791" y="8022486"/>
            <a:ext cx="1152538" cy="215444"/>
          </a:xfrm>
          <a:prstGeom prst="rect">
            <a:avLst/>
          </a:prstGeom>
          <a:noFill/>
        </p:spPr>
        <p:txBody>
          <a:bodyPr wrap="square" rtlCol="0">
            <a:spAutoFit/>
          </a:bodyPr>
          <a:lstStyle/>
          <a:p>
            <a:r>
              <a:rPr lang="en-AU" sz="800" dirty="0">
                <a:solidFill>
                  <a:schemeClr val="tx1">
                    <a:lumMod val="65000"/>
                    <a:lumOff val="35000"/>
                  </a:schemeClr>
                </a:solidFill>
                <a:latin typeface="Comic Sans MS" panose="030F0702030302020204" pitchFamily="66" charset="0"/>
              </a:rPr>
              <a:t>Westerlies</a:t>
            </a:r>
          </a:p>
        </p:txBody>
      </p:sp>
      <p:sp>
        <p:nvSpPr>
          <p:cNvPr id="147" name="TextBox 146">
            <a:extLst>
              <a:ext uri="{FF2B5EF4-FFF2-40B4-BE49-F238E27FC236}">
                <a16:creationId xmlns:a16="http://schemas.microsoft.com/office/drawing/2014/main" id="{7FED3DE3-E742-42FB-9934-5762DD5168CF}"/>
              </a:ext>
            </a:extLst>
          </p:cNvPr>
          <p:cNvSpPr txBox="1"/>
          <p:nvPr/>
        </p:nvSpPr>
        <p:spPr>
          <a:xfrm>
            <a:off x="1159085" y="8255973"/>
            <a:ext cx="1152538" cy="215444"/>
          </a:xfrm>
          <a:prstGeom prst="rect">
            <a:avLst/>
          </a:prstGeom>
          <a:noFill/>
        </p:spPr>
        <p:txBody>
          <a:bodyPr wrap="square" rtlCol="0">
            <a:spAutoFit/>
          </a:bodyPr>
          <a:lstStyle/>
          <a:p>
            <a:r>
              <a:rPr lang="en-AU" sz="800" dirty="0">
                <a:solidFill>
                  <a:schemeClr val="tx1">
                    <a:lumMod val="65000"/>
                    <a:lumOff val="35000"/>
                  </a:schemeClr>
                </a:solidFill>
                <a:latin typeface="Comic Sans MS" panose="030F0702030302020204" pitchFamily="66" charset="0"/>
              </a:rPr>
              <a:t>Polar       Easterlies</a:t>
            </a:r>
          </a:p>
        </p:txBody>
      </p:sp>
      <p:sp>
        <p:nvSpPr>
          <p:cNvPr id="148" name="TextBox 147">
            <a:extLst>
              <a:ext uri="{FF2B5EF4-FFF2-40B4-BE49-F238E27FC236}">
                <a16:creationId xmlns:a16="http://schemas.microsoft.com/office/drawing/2014/main" id="{758E7B0B-9306-43C1-BC65-879EE63D6558}"/>
              </a:ext>
            </a:extLst>
          </p:cNvPr>
          <p:cNvSpPr txBox="1"/>
          <p:nvPr/>
        </p:nvSpPr>
        <p:spPr>
          <a:xfrm>
            <a:off x="901419" y="7014771"/>
            <a:ext cx="1152538" cy="215444"/>
          </a:xfrm>
          <a:prstGeom prst="rect">
            <a:avLst/>
          </a:prstGeom>
          <a:noFill/>
        </p:spPr>
        <p:txBody>
          <a:bodyPr wrap="square" rtlCol="0">
            <a:spAutoFit/>
          </a:bodyPr>
          <a:lstStyle/>
          <a:p>
            <a:r>
              <a:rPr lang="en-AU" sz="800" dirty="0">
                <a:solidFill>
                  <a:schemeClr val="tx1">
                    <a:lumMod val="65000"/>
                    <a:lumOff val="35000"/>
                  </a:schemeClr>
                </a:solidFill>
                <a:latin typeface="Comic Sans MS" panose="030F0702030302020204" pitchFamily="66" charset="0"/>
              </a:rPr>
              <a:t>Westerlies</a:t>
            </a:r>
          </a:p>
        </p:txBody>
      </p:sp>
      <p:sp>
        <p:nvSpPr>
          <p:cNvPr id="149" name="TextBox 148">
            <a:extLst>
              <a:ext uri="{FF2B5EF4-FFF2-40B4-BE49-F238E27FC236}">
                <a16:creationId xmlns:a16="http://schemas.microsoft.com/office/drawing/2014/main" id="{AF21BD47-A67E-40C3-9712-1C7C3957A802}"/>
              </a:ext>
            </a:extLst>
          </p:cNvPr>
          <p:cNvSpPr txBox="1"/>
          <p:nvPr/>
        </p:nvSpPr>
        <p:spPr>
          <a:xfrm>
            <a:off x="1224703" y="6770975"/>
            <a:ext cx="1296305" cy="215444"/>
          </a:xfrm>
          <a:prstGeom prst="rect">
            <a:avLst/>
          </a:prstGeom>
          <a:noFill/>
        </p:spPr>
        <p:txBody>
          <a:bodyPr wrap="square" rtlCol="0">
            <a:spAutoFit/>
          </a:bodyPr>
          <a:lstStyle/>
          <a:p>
            <a:r>
              <a:rPr lang="en-AU" sz="800" dirty="0">
                <a:solidFill>
                  <a:schemeClr val="tx1">
                    <a:lumMod val="65000"/>
                    <a:lumOff val="35000"/>
                  </a:schemeClr>
                </a:solidFill>
                <a:latin typeface="Comic Sans MS" panose="030F0702030302020204" pitchFamily="66" charset="0"/>
              </a:rPr>
              <a:t>Polar     Easterlies</a:t>
            </a:r>
          </a:p>
        </p:txBody>
      </p:sp>
      <p:sp>
        <p:nvSpPr>
          <p:cNvPr id="109" name="TextBox 108">
            <a:extLst>
              <a:ext uri="{FF2B5EF4-FFF2-40B4-BE49-F238E27FC236}">
                <a16:creationId xmlns:a16="http://schemas.microsoft.com/office/drawing/2014/main" id="{53C3FE7E-AD19-4E46-BA93-0A09EDCF499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
            <a:extLst>
              <a:ext uri="{FF2B5EF4-FFF2-40B4-BE49-F238E27FC236}">
                <a16:creationId xmlns:a16="http://schemas.microsoft.com/office/drawing/2014/main" id="{ADCF3F0A-62FC-42B8-9D12-C16FBD5D48C1}"/>
              </a:ext>
            </a:extLst>
          </p:cNvPr>
          <p:cNvSpPr txBox="1"/>
          <p:nvPr/>
        </p:nvSpPr>
        <p:spPr>
          <a:xfrm rot="16200000">
            <a:off x="2823739" y="3012502"/>
            <a:ext cx="1210816" cy="261610"/>
          </a:xfrm>
          <a:prstGeom prst="rect">
            <a:avLst/>
          </a:prstGeom>
          <a:noFill/>
        </p:spPr>
        <p:txBody>
          <a:bodyPr wrap="square" rtlCol="0">
            <a:spAutoFit/>
          </a:bodyPr>
          <a:lstStyle/>
          <a:p>
            <a:r>
              <a:rPr lang="en-AU" sz="1050" dirty="0">
                <a:latin typeface="Arial Narrow" panose="020B0606020202030204" pitchFamily="34" charset="0"/>
              </a:rPr>
              <a:t>same day</a:t>
            </a:r>
          </a:p>
        </p:txBody>
      </p:sp>
      <p:sp>
        <p:nvSpPr>
          <p:cNvPr id="110" name="Oval 109">
            <a:extLst>
              <a:ext uri="{FF2B5EF4-FFF2-40B4-BE49-F238E27FC236}">
                <a16:creationId xmlns:a16="http://schemas.microsoft.com/office/drawing/2014/main" id="{694BC9A1-F0B0-4E11-AFB8-602B1CBB5158}"/>
              </a:ext>
            </a:extLst>
          </p:cNvPr>
          <p:cNvSpPr/>
          <p:nvPr/>
        </p:nvSpPr>
        <p:spPr>
          <a:xfrm>
            <a:off x="2673579" y="778657"/>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1" name="TextBox 120">
            <a:extLst>
              <a:ext uri="{FF2B5EF4-FFF2-40B4-BE49-F238E27FC236}">
                <a16:creationId xmlns:a16="http://schemas.microsoft.com/office/drawing/2014/main" id="{857142D3-9ECB-4B05-99AD-8FF9FC2A808D}"/>
              </a:ext>
            </a:extLst>
          </p:cNvPr>
          <p:cNvSpPr txBox="1"/>
          <p:nvPr/>
        </p:nvSpPr>
        <p:spPr>
          <a:xfrm>
            <a:off x="2590362" y="760852"/>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T130</a:t>
            </a:r>
          </a:p>
        </p:txBody>
      </p:sp>
    </p:spTree>
    <p:extLst>
      <p:ext uri="{BB962C8B-B14F-4D97-AF65-F5344CB8AC3E}">
        <p14:creationId xmlns:p14="http://schemas.microsoft.com/office/powerpoint/2010/main" val="2562076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76474" y="8805118"/>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122</a:t>
            </a:r>
            <a:endParaRPr lang="en-AU" sz="1100" dirty="0">
              <a:latin typeface="Arial Narrow" pitchFamily="34" charset="0"/>
            </a:endParaRPr>
          </a:p>
        </p:txBody>
      </p:sp>
      <p:sp>
        <p:nvSpPr>
          <p:cNvPr id="57" name="TextBox 36"/>
          <p:cNvSpPr txBox="1"/>
          <p:nvPr/>
        </p:nvSpPr>
        <p:spPr>
          <a:xfrm>
            <a:off x="463269" y="88106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512308" y="8799620"/>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B264008-6C7F-4A00-8D97-650DEB67FC62}"/>
              </a:ext>
            </a:extLst>
          </p:cNvPr>
          <p:cNvSpPr/>
          <p:nvPr/>
        </p:nvSpPr>
        <p:spPr>
          <a:xfrm>
            <a:off x="517820" y="1042172"/>
            <a:ext cx="5860437" cy="460258"/>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2" name="Rectangle 1">
            <a:extLst>
              <a:ext uri="{FF2B5EF4-FFF2-40B4-BE49-F238E27FC236}">
                <a16:creationId xmlns:a16="http://schemas.microsoft.com/office/drawing/2014/main" id="{E2CB8118-AC84-45A1-ADF7-0FA3B16A66D5}"/>
              </a:ext>
            </a:extLst>
          </p:cNvPr>
          <p:cNvSpPr/>
          <p:nvPr/>
        </p:nvSpPr>
        <p:spPr>
          <a:xfrm>
            <a:off x="478361" y="1021033"/>
            <a:ext cx="5935696" cy="461665"/>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Activity: In the space below, draw a mind map to consolidate your understanding of the impact of increasing CO</a:t>
            </a:r>
            <a:r>
              <a:rPr lang="en-AU" sz="1000" b="1" dirty="0">
                <a:solidFill>
                  <a:schemeClr val="bg1"/>
                </a:solidFill>
                <a:latin typeface="Arial Narrow" panose="020B0606020202030204" pitchFamily="34" charset="0"/>
              </a:rPr>
              <a:t>2 </a:t>
            </a:r>
            <a:r>
              <a:rPr lang="en-AU" sz="1200" b="1" dirty="0">
                <a:solidFill>
                  <a:schemeClr val="bg1"/>
                </a:solidFill>
                <a:latin typeface="Arial Narrow" panose="020B0606020202030204" pitchFamily="34" charset="0"/>
              </a:rPr>
              <a:t>on the physical, chemical and biological parameters of the ocean</a:t>
            </a:r>
          </a:p>
        </p:txBody>
      </p:sp>
      <p:sp>
        <p:nvSpPr>
          <p:cNvPr id="4" name="Rectangle 3">
            <a:extLst>
              <a:ext uri="{FF2B5EF4-FFF2-40B4-BE49-F238E27FC236}">
                <a16:creationId xmlns:a16="http://schemas.microsoft.com/office/drawing/2014/main" id="{6B307FE6-A914-41F6-B08C-90F548A2B254}"/>
              </a:ext>
            </a:extLst>
          </p:cNvPr>
          <p:cNvSpPr/>
          <p:nvPr/>
        </p:nvSpPr>
        <p:spPr>
          <a:xfrm>
            <a:off x="504824" y="1583153"/>
            <a:ext cx="5877685" cy="715599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3939FD5D-905D-4E69-8296-F1FE44F46C5D}"/>
              </a:ext>
            </a:extLst>
          </p:cNvPr>
          <p:cNvSpPr/>
          <p:nvPr/>
        </p:nvSpPr>
        <p:spPr>
          <a:xfrm>
            <a:off x="592338" y="1653338"/>
            <a:ext cx="5711400" cy="702311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a:t>
            </a:r>
          </a:p>
        </p:txBody>
      </p:sp>
      <p:sp>
        <p:nvSpPr>
          <p:cNvPr id="59" name="TextBox 58">
            <a:extLst>
              <a:ext uri="{FF2B5EF4-FFF2-40B4-BE49-F238E27FC236}">
                <a16:creationId xmlns:a16="http://schemas.microsoft.com/office/drawing/2014/main" id="{B47AF8B6-8FB8-4F6E-8771-2ABC2CA0462D}"/>
              </a:ext>
            </a:extLst>
          </p:cNvPr>
          <p:cNvSpPr txBox="1"/>
          <p:nvPr/>
        </p:nvSpPr>
        <p:spPr>
          <a:xfrm>
            <a:off x="1374209" y="82118"/>
            <a:ext cx="4076422" cy="1038746"/>
          </a:xfrm>
          <a:prstGeom prst="rect">
            <a:avLst/>
          </a:prstGeom>
          <a:noFill/>
        </p:spPr>
        <p:txBody>
          <a:bodyPr wrap="square" rtlCol="0">
            <a:spAutoFit/>
          </a:bodyPr>
          <a:lstStyle/>
          <a:p>
            <a:r>
              <a:rPr lang="en-US" b="1" dirty="0">
                <a:latin typeface="Arial Narrow" pitchFamily="34" charset="0"/>
              </a:rPr>
              <a:t>Our Changing Climate in a Nutshell – </a:t>
            </a:r>
            <a:r>
              <a:rPr lang="en-AU" sz="1050" dirty="0">
                <a:latin typeface="Arial Narrow" panose="020B0606020202030204" pitchFamily="34" charset="0"/>
              </a:rPr>
              <a:t>Understand that average global temperature increases impact on marine environments by altering thermal regimes and changing physical and chemical parameters of the ocean (e.g. aragonite saturation levels and rising sea levels) </a:t>
            </a:r>
          </a:p>
          <a:p>
            <a:endParaRPr lang="en-US" sz="1200" i="1" dirty="0">
              <a:latin typeface="Arial Narrow" pitchFamily="34" charset="0"/>
            </a:endParaRPr>
          </a:p>
        </p:txBody>
      </p:sp>
      <p:sp>
        <p:nvSpPr>
          <p:cNvPr id="60" name="TextBox 36">
            <a:extLst>
              <a:ext uri="{FF2B5EF4-FFF2-40B4-BE49-F238E27FC236}">
                <a16:creationId xmlns:a16="http://schemas.microsoft.com/office/drawing/2014/main" id="{6DC2C05C-35D8-49B4-804A-8B8A559A864A}"/>
              </a:ext>
            </a:extLst>
          </p:cNvPr>
          <p:cNvSpPr txBox="1"/>
          <p:nvPr/>
        </p:nvSpPr>
        <p:spPr>
          <a:xfrm>
            <a:off x="2286712" y="8805118"/>
            <a:ext cx="373457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Subject Matter: Future Scenarios</a:t>
            </a:r>
            <a:endParaRPr lang="en-AU" sz="1100" b="1" dirty="0">
              <a:latin typeface="Arial Narrow" pitchFamily="34" charset="0"/>
            </a:endParaRPr>
          </a:p>
        </p:txBody>
      </p:sp>
      <p:sp>
        <p:nvSpPr>
          <p:cNvPr id="6" name="Arrow: Down 5">
            <a:extLst>
              <a:ext uri="{FF2B5EF4-FFF2-40B4-BE49-F238E27FC236}">
                <a16:creationId xmlns:a16="http://schemas.microsoft.com/office/drawing/2014/main" id="{4CB6DA3E-1C0C-4C3B-ABDB-3B8858DA6552}"/>
              </a:ext>
            </a:extLst>
          </p:cNvPr>
          <p:cNvSpPr/>
          <p:nvPr/>
        </p:nvSpPr>
        <p:spPr>
          <a:xfrm>
            <a:off x="1772816" y="2433803"/>
            <a:ext cx="3319720" cy="607323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a:extLst>
              <a:ext uri="{FF2B5EF4-FFF2-40B4-BE49-F238E27FC236}">
                <a16:creationId xmlns:a16="http://schemas.microsoft.com/office/drawing/2014/main" id="{9E527D65-05D8-483E-981C-715DD140266C}"/>
              </a:ext>
            </a:extLst>
          </p:cNvPr>
          <p:cNvSpPr txBox="1"/>
          <p:nvPr/>
        </p:nvSpPr>
        <p:spPr>
          <a:xfrm>
            <a:off x="1433326" y="1875185"/>
            <a:ext cx="4264900" cy="584775"/>
          </a:xfrm>
          <a:prstGeom prst="rect">
            <a:avLst/>
          </a:prstGeom>
          <a:noFill/>
        </p:spPr>
        <p:txBody>
          <a:bodyPr wrap="square" rtlCol="0">
            <a:spAutoFit/>
          </a:bodyPr>
          <a:lstStyle/>
          <a:p>
            <a:pPr algn="ctr"/>
            <a:r>
              <a:rPr lang="en-AU" sz="1600" dirty="0">
                <a:latin typeface="Comic Sans MS" panose="030F0702030302020204" pitchFamily="66" charset="0"/>
              </a:rPr>
              <a:t>CO</a:t>
            </a:r>
            <a:r>
              <a:rPr lang="en-AU" sz="1200" dirty="0">
                <a:latin typeface="Comic Sans MS" panose="030F0702030302020204" pitchFamily="66" charset="0"/>
              </a:rPr>
              <a:t>2</a:t>
            </a:r>
            <a:r>
              <a:rPr lang="en-AU" sz="1600" dirty="0">
                <a:latin typeface="Comic Sans MS" panose="030F0702030302020204" pitchFamily="66" charset="0"/>
              </a:rPr>
              <a:t> increases at an alarming rate, </a:t>
            </a:r>
            <a:br>
              <a:rPr lang="en-AU" sz="1600" dirty="0">
                <a:latin typeface="Comic Sans MS" panose="030F0702030302020204" pitchFamily="66" charset="0"/>
              </a:rPr>
            </a:br>
            <a:r>
              <a:rPr lang="en-AU" sz="1600" dirty="0">
                <a:latin typeface="Comic Sans MS" panose="030F0702030302020204" pitchFamily="66" charset="0"/>
              </a:rPr>
              <a:t>mainly from burning fossil fuels for energy</a:t>
            </a:r>
          </a:p>
        </p:txBody>
      </p:sp>
      <p:sp>
        <p:nvSpPr>
          <p:cNvPr id="39" name="TextBox 38">
            <a:extLst>
              <a:ext uri="{FF2B5EF4-FFF2-40B4-BE49-F238E27FC236}">
                <a16:creationId xmlns:a16="http://schemas.microsoft.com/office/drawing/2014/main" id="{A0F2A614-A9D9-49F4-BE05-AB76C7A52822}"/>
              </a:ext>
            </a:extLst>
          </p:cNvPr>
          <p:cNvSpPr txBox="1"/>
          <p:nvPr/>
        </p:nvSpPr>
        <p:spPr>
          <a:xfrm>
            <a:off x="608711" y="3228528"/>
            <a:ext cx="4059641" cy="338554"/>
          </a:xfrm>
          <a:prstGeom prst="rect">
            <a:avLst/>
          </a:prstGeom>
          <a:noFill/>
        </p:spPr>
        <p:txBody>
          <a:bodyPr wrap="square" rtlCol="0">
            <a:spAutoFit/>
          </a:bodyPr>
          <a:lstStyle/>
          <a:p>
            <a:r>
              <a:rPr lang="en-AU" sz="1600" dirty="0">
                <a:latin typeface="Comic Sans MS" panose="030F0702030302020204" pitchFamily="66" charset="0"/>
              </a:rPr>
              <a:t>Greenhouse Effect intensifies </a:t>
            </a:r>
          </a:p>
        </p:txBody>
      </p:sp>
      <p:sp>
        <p:nvSpPr>
          <p:cNvPr id="40" name="TextBox 39">
            <a:extLst>
              <a:ext uri="{FF2B5EF4-FFF2-40B4-BE49-F238E27FC236}">
                <a16:creationId xmlns:a16="http://schemas.microsoft.com/office/drawing/2014/main" id="{8755D842-D2BC-4ED9-AAA6-4F176799D780}"/>
              </a:ext>
            </a:extLst>
          </p:cNvPr>
          <p:cNvSpPr txBox="1"/>
          <p:nvPr/>
        </p:nvSpPr>
        <p:spPr>
          <a:xfrm>
            <a:off x="595710" y="3597728"/>
            <a:ext cx="2410952" cy="830997"/>
          </a:xfrm>
          <a:prstGeom prst="rect">
            <a:avLst/>
          </a:prstGeom>
          <a:noFill/>
        </p:spPr>
        <p:txBody>
          <a:bodyPr wrap="square" rtlCol="0">
            <a:spAutoFit/>
          </a:bodyPr>
          <a:lstStyle/>
          <a:p>
            <a:r>
              <a:rPr lang="en-AU" sz="1600" dirty="0">
                <a:latin typeface="Comic Sans MS" panose="030F0702030302020204" pitchFamily="66" charset="0"/>
              </a:rPr>
              <a:t>Sea surface temperatures (SSTs) increase</a:t>
            </a:r>
          </a:p>
        </p:txBody>
      </p:sp>
      <p:sp>
        <p:nvSpPr>
          <p:cNvPr id="41" name="TextBox 40">
            <a:extLst>
              <a:ext uri="{FF2B5EF4-FFF2-40B4-BE49-F238E27FC236}">
                <a16:creationId xmlns:a16="http://schemas.microsoft.com/office/drawing/2014/main" id="{C87BC950-3C0E-4FEC-B7E8-A2090B52AEE5}"/>
              </a:ext>
            </a:extLst>
          </p:cNvPr>
          <p:cNvSpPr txBox="1"/>
          <p:nvPr/>
        </p:nvSpPr>
        <p:spPr>
          <a:xfrm>
            <a:off x="1639037" y="4393410"/>
            <a:ext cx="2095584" cy="338554"/>
          </a:xfrm>
          <a:prstGeom prst="rect">
            <a:avLst/>
          </a:prstGeom>
          <a:noFill/>
        </p:spPr>
        <p:txBody>
          <a:bodyPr wrap="square" rtlCol="0">
            <a:spAutoFit/>
          </a:bodyPr>
          <a:lstStyle/>
          <a:p>
            <a:r>
              <a:rPr lang="en-AU" sz="1600" dirty="0">
                <a:latin typeface="Comic Sans MS" panose="030F0702030302020204" pitchFamily="66" charset="0"/>
              </a:rPr>
              <a:t>Bleaching occurs </a:t>
            </a:r>
          </a:p>
        </p:txBody>
      </p:sp>
      <p:sp>
        <p:nvSpPr>
          <p:cNvPr id="42" name="TextBox 41">
            <a:extLst>
              <a:ext uri="{FF2B5EF4-FFF2-40B4-BE49-F238E27FC236}">
                <a16:creationId xmlns:a16="http://schemas.microsoft.com/office/drawing/2014/main" id="{15EACB16-ED50-4D64-9982-0CECB60DDB61}"/>
              </a:ext>
            </a:extLst>
          </p:cNvPr>
          <p:cNvSpPr txBox="1"/>
          <p:nvPr/>
        </p:nvSpPr>
        <p:spPr>
          <a:xfrm>
            <a:off x="571054" y="6994011"/>
            <a:ext cx="5749477" cy="584775"/>
          </a:xfrm>
          <a:prstGeom prst="rect">
            <a:avLst/>
          </a:prstGeom>
          <a:noFill/>
        </p:spPr>
        <p:txBody>
          <a:bodyPr wrap="square" rtlCol="0">
            <a:spAutoFit/>
          </a:bodyPr>
          <a:lstStyle/>
          <a:p>
            <a:pPr algn="ctr"/>
            <a:r>
              <a:rPr lang="en-AU" sz="1600" dirty="0">
                <a:latin typeface="Comic Sans MS" panose="030F0702030302020204" pitchFamily="66" charset="0"/>
              </a:rPr>
              <a:t>Loss of habitat </a:t>
            </a:r>
            <a:br>
              <a:rPr lang="en-AU" sz="1600" dirty="0">
                <a:latin typeface="Comic Sans MS" panose="030F0702030302020204" pitchFamily="66" charset="0"/>
              </a:rPr>
            </a:br>
            <a:r>
              <a:rPr lang="en-AU" sz="1600" dirty="0">
                <a:latin typeface="Comic Sans MS" panose="030F0702030302020204" pitchFamily="66" charset="0"/>
              </a:rPr>
              <a:t>(phase shifts, reef erosion exceeds reef accretion) </a:t>
            </a:r>
          </a:p>
        </p:txBody>
      </p:sp>
      <p:sp>
        <p:nvSpPr>
          <p:cNvPr id="43" name="TextBox 42">
            <a:extLst>
              <a:ext uri="{FF2B5EF4-FFF2-40B4-BE49-F238E27FC236}">
                <a16:creationId xmlns:a16="http://schemas.microsoft.com/office/drawing/2014/main" id="{4B9C24FA-2F01-4A41-8CF3-42C92EC86635}"/>
              </a:ext>
            </a:extLst>
          </p:cNvPr>
          <p:cNvSpPr txBox="1"/>
          <p:nvPr/>
        </p:nvSpPr>
        <p:spPr>
          <a:xfrm>
            <a:off x="3201637" y="2499583"/>
            <a:ext cx="3085603" cy="338554"/>
          </a:xfrm>
          <a:prstGeom prst="rect">
            <a:avLst/>
          </a:prstGeom>
          <a:noFill/>
        </p:spPr>
        <p:txBody>
          <a:bodyPr wrap="square" rtlCol="0">
            <a:spAutoFit/>
          </a:bodyPr>
          <a:lstStyle/>
          <a:p>
            <a:pPr algn="r"/>
            <a:r>
              <a:rPr lang="en-AU" sz="1600" dirty="0">
                <a:latin typeface="Comic Sans MS" panose="030F0702030302020204" pitchFamily="66" charset="0"/>
              </a:rPr>
              <a:t>CO</a:t>
            </a:r>
            <a:r>
              <a:rPr lang="en-AU" sz="1200" dirty="0">
                <a:latin typeface="Comic Sans MS" panose="030F0702030302020204" pitchFamily="66" charset="0"/>
              </a:rPr>
              <a:t>2</a:t>
            </a:r>
            <a:r>
              <a:rPr lang="en-AU" sz="1600" dirty="0">
                <a:latin typeface="Comic Sans MS" panose="030F0702030302020204" pitchFamily="66" charset="0"/>
              </a:rPr>
              <a:t> is absorbed by the ocean</a:t>
            </a:r>
          </a:p>
        </p:txBody>
      </p:sp>
      <p:sp>
        <p:nvSpPr>
          <p:cNvPr id="44" name="TextBox 43">
            <a:extLst>
              <a:ext uri="{FF2B5EF4-FFF2-40B4-BE49-F238E27FC236}">
                <a16:creationId xmlns:a16="http://schemas.microsoft.com/office/drawing/2014/main" id="{F94104A8-F6C1-4ACB-B68C-94FC8F04210D}"/>
              </a:ext>
            </a:extLst>
          </p:cNvPr>
          <p:cNvSpPr txBox="1"/>
          <p:nvPr/>
        </p:nvSpPr>
        <p:spPr>
          <a:xfrm>
            <a:off x="2286712" y="2862245"/>
            <a:ext cx="4014432" cy="584775"/>
          </a:xfrm>
          <a:prstGeom prst="rect">
            <a:avLst/>
          </a:prstGeom>
          <a:noFill/>
        </p:spPr>
        <p:txBody>
          <a:bodyPr wrap="square" rtlCol="0">
            <a:spAutoFit/>
          </a:bodyPr>
          <a:lstStyle/>
          <a:p>
            <a:pPr algn="r"/>
            <a:r>
              <a:rPr lang="en-AU" sz="1600" dirty="0">
                <a:latin typeface="Comic Sans MS" panose="030F0702030302020204" pitchFamily="66" charset="0"/>
              </a:rPr>
              <a:t>Carbonate buffer system overwhelmed by </a:t>
            </a:r>
            <a:r>
              <a:rPr lang="en-AU" sz="1600" i="1" dirty="0">
                <a:latin typeface="Comic Sans MS" panose="030F0702030302020204" pitchFamily="66" charset="0"/>
              </a:rPr>
              <a:t>rate </a:t>
            </a:r>
            <a:r>
              <a:rPr lang="en-AU" sz="1600" dirty="0">
                <a:latin typeface="Comic Sans MS" panose="030F0702030302020204" pitchFamily="66" charset="0"/>
              </a:rPr>
              <a:t>of CO</a:t>
            </a:r>
            <a:r>
              <a:rPr lang="en-AU" sz="1200" dirty="0">
                <a:latin typeface="Comic Sans MS" panose="030F0702030302020204" pitchFamily="66" charset="0"/>
              </a:rPr>
              <a:t>2 </a:t>
            </a:r>
            <a:r>
              <a:rPr lang="en-AU" sz="1600" dirty="0">
                <a:latin typeface="Comic Sans MS" panose="030F0702030302020204" pitchFamily="66" charset="0"/>
              </a:rPr>
              <a:t>input</a:t>
            </a:r>
          </a:p>
        </p:txBody>
      </p:sp>
      <p:sp>
        <p:nvSpPr>
          <p:cNvPr id="45" name="TextBox 44">
            <a:extLst>
              <a:ext uri="{FF2B5EF4-FFF2-40B4-BE49-F238E27FC236}">
                <a16:creationId xmlns:a16="http://schemas.microsoft.com/office/drawing/2014/main" id="{C5BF86D2-297A-4F4E-933D-3552DAB18DA7}"/>
              </a:ext>
            </a:extLst>
          </p:cNvPr>
          <p:cNvSpPr txBox="1"/>
          <p:nvPr/>
        </p:nvSpPr>
        <p:spPr>
          <a:xfrm>
            <a:off x="3276339" y="4694484"/>
            <a:ext cx="3319719" cy="338554"/>
          </a:xfrm>
          <a:prstGeom prst="rect">
            <a:avLst/>
          </a:prstGeom>
          <a:noFill/>
        </p:spPr>
        <p:txBody>
          <a:bodyPr wrap="square" rtlCol="0">
            <a:spAutoFit/>
          </a:bodyPr>
          <a:lstStyle/>
          <a:p>
            <a:r>
              <a:rPr lang="en-AU" sz="1600" dirty="0">
                <a:latin typeface="Comic Sans MS" panose="030F0702030302020204" pitchFamily="66" charset="0"/>
              </a:rPr>
              <a:t>Calcification rates decline</a:t>
            </a:r>
          </a:p>
        </p:txBody>
      </p:sp>
      <p:sp>
        <p:nvSpPr>
          <p:cNvPr id="46" name="TextBox 45">
            <a:extLst>
              <a:ext uri="{FF2B5EF4-FFF2-40B4-BE49-F238E27FC236}">
                <a16:creationId xmlns:a16="http://schemas.microsoft.com/office/drawing/2014/main" id="{1457774C-DD92-4C82-A8CF-CE5D4749C37E}"/>
              </a:ext>
            </a:extLst>
          </p:cNvPr>
          <p:cNvSpPr txBox="1"/>
          <p:nvPr/>
        </p:nvSpPr>
        <p:spPr>
          <a:xfrm>
            <a:off x="648302" y="5109611"/>
            <a:ext cx="3469386" cy="584775"/>
          </a:xfrm>
          <a:prstGeom prst="rect">
            <a:avLst/>
          </a:prstGeom>
          <a:noFill/>
        </p:spPr>
        <p:txBody>
          <a:bodyPr wrap="square" rtlCol="0">
            <a:spAutoFit/>
          </a:bodyPr>
          <a:lstStyle/>
          <a:p>
            <a:r>
              <a:rPr lang="en-AU" sz="1600" dirty="0">
                <a:latin typeface="Comic Sans MS" panose="030F0702030302020204" pitchFamily="66" charset="0"/>
              </a:rPr>
              <a:t>Severe weather events intensify in severity and frequency </a:t>
            </a:r>
          </a:p>
        </p:txBody>
      </p:sp>
      <p:sp>
        <p:nvSpPr>
          <p:cNvPr id="47" name="TextBox 46">
            <a:extLst>
              <a:ext uri="{FF2B5EF4-FFF2-40B4-BE49-F238E27FC236}">
                <a16:creationId xmlns:a16="http://schemas.microsoft.com/office/drawing/2014/main" id="{D564F2B6-8D9C-41F7-8803-1D2D5F459734}"/>
              </a:ext>
            </a:extLst>
          </p:cNvPr>
          <p:cNvSpPr txBox="1"/>
          <p:nvPr/>
        </p:nvSpPr>
        <p:spPr>
          <a:xfrm>
            <a:off x="636683" y="5776048"/>
            <a:ext cx="2980069" cy="584775"/>
          </a:xfrm>
          <a:prstGeom prst="rect">
            <a:avLst/>
          </a:prstGeom>
          <a:noFill/>
        </p:spPr>
        <p:txBody>
          <a:bodyPr wrap="square" rtlCol="0">
            <a:spAutoFit/>
          </a:bodyPr>
          <a:lstStyle/>
          <a:p>
            <a:r>
              <a:rPr lang="en-AU" sz="1600" dirty="0">
                <a:latin typeface="Comic Sans MS" panose="030F0702030302020204" pitchFamily="66" charset="0"/>
              </a:rPr>
              <a:t>Sea levels rise (from melting ice and thermal expansion)</a:t>
            </a:r>
          </a:p>
        </p:txBody>
      </p:sp>
      <p:sp>
        <p:nvSpPr>
          <p:cNvPr id="48" name="TextBox 47">
            <a:extLst>
              <a:ext uri="{FF2B5EF4-FFF2-40B4-BE49-F238E27FC236}">
                <a16:creationId xmlns:a16="http://schemas.microsoft.com/office/drawing/2014/main" id="{27C5D1DD-E976-45C6-88A6-C168B2693BE8}"/>
              </a:ext>
            </a:extLst>
          </p:cNvPr>
          <p:cNvSpPr txBox="1"/>
          <p:nvPr/>
        </p:nvSpPr>
        <p:spPr>
          <a:xfrm>
            <a:off x="1215790" y="7705608"/>
            <a:ext cx="4464496" cy="338554"/>
          </a:xfrm>
          <a:prstGeom prst="rect">
            <a:avLst/>
          </a:prstGeom>
          <a:noFill/>
        </p:spPr>
        <p:txBody>
          <a:bodyPr wrap="square" rtlCol="0">
            <a:spAutoFit/>
          </a:bodyPr>
          <a:lstStyle/>
          <a:p>
            <a:pPr algn="ctr"/>
            <a:r>
              <a:rPr lang="en-AU" sz="1600" dirty="0">
                <a:latin typeface="Comic Sans MS" panose="030F0702030302020204" pitchFamily="66" charset="0"/>
              </a:rPr>
              <a:t>Loss of Biodiversity (nature’s workforce)</a:t>
            </a:r>
          </a:p>
        </p:txBody>
      </p:sp>
      <p:sp>
        <p:nvSpPr>
          <p:cNvPr id="49" name="TextBox 48">
            <a:extLst>
              <a:ext uri="{FF2B5EF4-FFF2-40B4-BE49-F238E27FC236}">
                <a16:creationId xmlns:a16="http://schemas.microsoft.com/office/drawing/2014/main" id="{6FE07E71-9D03-49CC-8DD0-F65389879D5F}"/>
              </a:ext>
            </a:extLst>
          </p:cNvPr>
          <p:cNvSpPr txBox="1"/>
          <p:nvPr/>
        </p:nvSpPr>
        <p:spPr>
          <a:xfrm>
            <a:off x="1233730" y="8151101"/>
            <a:ext cx="4464496" cy="338554"/>
          </a:xfrm>
          <a:prstGeom prst="rect">
            <a:avLst/>
          </a:prstGeom>
          <a:noFill/>
        </p:spPr>
        <p:txBody>
          <a:bodyPr wrap="square" rtlCol="0">
            <a:spAutoFit/>
          </a:bodyPr>
          <a:lstStyle/>
          <a:p>
            <a:pPr algn="ctr"/>
            <a:r>
              <a:rPr lang="en-AU" sz="1600" dirty="0">
                <a:latin typeface="Comic Sans MS" panose="030F0702030302020204" pitchFamily="66" charset="0"/>
              </a:rPr>
              <a:t>Loss of ecosystem services </a:t>
            </a:r>
          </a:p>
        </p:txBody>
      </p:sp>
      <p:sp>
        <p:nvSpPr>
          <p:cNvPr id="50" name="TextBox 49">
            <a:extLst>
              <a:ext uri="{FF2B5EF4-FFF2-40B4-BE49-F238E27FC236}">
                <a16:creationId xmlns:a16="http://schemas.microsoft.com/office/drawing/2014/main" id="{00F7AD84-53DB-4A8D-95B6-271B8D6C5295}"/>
              </a:ext>
            </a:extLst>
          </p:cNvPr>
          <p:cNvSpPr txBox="1"/>
          <p:nvPr/>
        </p:nvSpPr>
        <p:spPr>
          <a:xfrm>
            <a:off x="4286689" y="5310459"/>
            <a:ext cx="1882938" cy="1077218"/>
          </a:xfrm>
          <a:prstGeom prst="rect">
            <a:avLst/>
          </a:prstGeom>
          <a:noFill/>
        </p:spPr>
        <p:txBody>
          <a:bodyPr wrap="square" rtlCol="0">
            <a:spAutoFit/>
          </a:bodyPr>
          <a:lstStyle/>
          <a:p>
            <a:r>
              <a:rPr lang="en-AU" sz="1600" dirty="0">
                <a:latin typeface="Comic Sans MS" panose="030F0702030302020204" pitchFamily="66" charset="0"/>
              </a:rPr>
              <a:t>Loss of Plankton (Pteropods, </a:t>
            </a:r>
            <a:r>
              <a:rPr lang="en-AU" sz="1600" dirty="0" err="1">
                <a:latin typeface="Comic Sans MS" panose="030F0702030302020204" pitchFamily="66" charset="0"/>
              </a:rPr>
              <a:t>Forams</a:t>
            </a:r>
            <a:r>
              <a:rPr lang="en-AU" sz="1600" dirty="0">
                <a:latin typeface="Comic Sans MS" panose="030F0702030302020204" pitchFamily="66" charset="0"/>
              </a:rPr>
              <a:t> and some Coccolithophores)</a:t>
            </a:r>
          </a:p>
        </p:txBody>
      </p:sp>
      <p:sp>
        <p:nvSpPr>
          <p:cNvPr id="52" name="TextBox 51">
            <a:extLst>
              <a:ext uri="{FF2B5EF4-FFF2-40B4-BE49-F238E27FC236}">
                <a16:creationId xmlns:a16="http://schemas.microsoft.com/office/drawing/2014/main" id="{8CB44DD9-B13B-4DDE-8D6F-7B2317153E0A}"/>
              </a:ext>
            </a:extLst>
          </p:cNvPr>
          <p:cNvSpPr txBox="1"/>
          <p:nvPr/>
        </p:nvSpPr>
        <p:spPr>
          <a:xfrm>
            <a:off x="633311" y="6459771"/>
            <a:ext cx="3606249" cy="338554"/>
          </a:xfrm>
          <a:prstGeom prst="rect">
            <a:avLst/>
          </a:prstGeom>
          <a:noFill/>
        </p:spPr>
        <p:txBody>
          <a:bodyPr wrap="square" rtlCol="0">
            <a:spAutoFit/>
          </a:bodyPr>
          <a:lstStyle/>
          <a:p>
            <a:r>
              <a:rPr lang="en-AU" sz="1600" dirty="0">
                <a:latin typeface="Comic Sans MS" panose="030F0702030302020204" pitchFamily="66" charset="0"/>
              </a:rPr>
              <a:t>Thermohaline circulation slows (?)</a:t>
            </a:r>
          </a:p>
        </p:txBody>
      </p:sp>
      <p:sp>
        <p:nvSpPr>
          <p:cNvPr id="53" name="TextBox 52">
            <a:extLst>
              <a:ext uri="{FF2B5EF4-FFF2-40B4-BE49-F238E27FC236}">
                <a16:creationId xmlns:a16="http://schemas.microsoft.com/office/drawing/2014/main" id="{00994F88-2A51-4887-84DB-DC652A730631}"/>
              </a:ext>
            </a:extLst>
          </p:cNvPr>
          <p:cNvSpPr txBox="1"/>
          <p:nvPr/>
        </p:nvSpPr>
        <p:spPr>
          <a:xfrm>
            <a:off x="613336" y="1618709"/>
            <a:ext cx="2095584" cy="338554"/>
          </a:xfrm>
          <a:prstGeom prst="rect">
            <a:avLst/>
          </a:prstGeom>
          <a:noFill/>
        </p:spPr>
        <p:txBody>
          <a:bodyPr wrap="square" rtlCol="0">
            <a:spAutoFit/>
          </a:bodyPr>
          <a:lstStyle/>
          <a:p>
            <a:r>
              <a:rPr lang="en-AU" sz="1600" u="sng" dirty="0">
                <a:latin typeface="Comic Sans MS" panose="030F0702030302020204" pitchFamily="66" charset="0"/>
              </a:rPr>
              <a:t>Physical</a:t>
            </a:r>
          </a:p>
        </p:txBody>
      </p:sp>
      <p:sp>
        <p:nvSpPr>
          <p:cNvPr id="54" name="TextBox 53">
            <a:extLst>
              <a:ext uri="{FF2B5EF4-FFF2-40B4-BE49-F238E27FC236}">
                <a16:creationId xmlns:a16="http://schemas.microsoft.com/office/drawing/2014/main" id="{99FA40C6-EE5E-46A4-96FA-0403C2B4D048}"/>
              </a:ext>
            </a:extLst>
          </p:cNvPr>
          <p:cNvSpPr txBox="1"/>
          <p:nvPr/>
        </p:nvSpPr>
        <p:spPr>
          <a:xfrm>
            <a:off x="2918152" y="3659499"/>
            <a:ext cx="3366218" cy="830997"/>
          </a:xfrm>
          <a:prstGeom prst="rect">
            <a:avLst/>
          </a:prstGeom>
          <a:noFill/>
        </p:spPr>
        <p:txBody>
          <a:bodyPr wrap="square" rtlCol="0">
            <a:spAutoFit/>
          </a:bodyPr>
          <a:lstStyle/>
          <a:p>
            <a:pPr algn="r"/>
            <a:r>
              <a:rPr lang="en-AU" sz="1600" dirty="0">
                <a:latin typeface="Comic Sans MS" panose="030F0702030302020204" pitchFamily="66" charset="0"/>
              </a:rPr>
              <a:t>pH and aragonite and calcite saturation states (</a:t>
            </a:r>
            <a:r>
              <a:rPr lang="el-GR" sz="1600" dirty="0">
                <a:latin typeface="Comic Sans MS" panose="030F0702030302020204" pitchFamily="66" charset="0"/>
              </a:rPr>
              <a:t>Ω</a:t>
            </a:r>
            <a:r>
              <a:rPr lang="en-AU" sz="1600" dirty="0">
                <a:latin typeface="Comic Sans MS" panose="030F0702030302020204" pitchFamily="66" charset="0"/>
              </a:rPr>
              <a:t>) decline (ocean acidification)</a:t>
            </a:r>
          </a:p>
        </p:txBody>
      </p:sp>
      <p:sp>
        <p:nvSpPr>
          <p:cNvPr id="58" name="TextBox 57">
            <a:extLst>
              <a:ext uri="{FF2B5EF4-FFF2-40B4-BE49-F238E27FC236}">
                <a16:creationId xmlns:a16="http://schemas.microsoft.com/office/drawing/2014/main" id="{6BE74A22-DBB9-4E7E-980A-C6620538DCDE}"/>
              </a:ext>
            </a:extLst>
          </p:cNvPr>
          <p:cNvSpPr txBox="1"/>
          <p:nvPr/>
        </p:nvSpPr>
        <p:spPr>
          <a:xfrm>
            <a:off x="4243268" y="6475465"/>
            <a:ext cx="1922987" cy="584775"/>
          </a:xfrm>
          <a:prstGeom prst="rect">
            <a:avLst/>
          </a:prstGeom>
          <a:noFill/>
        </p:spPr>
        <p:txBody>
          <a:bodyPr wrap="square" rtlCol="0">
            <a:spAutoFit/>
          </a:bodyPr>
          <a:lstStyle/>
          <a:p>
            <a:pPr algn="r"/>
            <a:r>
              <a:rPr lang="en-AU" sz="1600" dirty="0">
                <a:latin typeface="Comic Sans MS" panose="030F0702030302020204" pitchFamily="66" charset="0"/>
              </a:rPr>
              <a:t>Shallowing of CCD and ACD</a:t>
            </a:r>
          </a:p>
        </p:txBody>
      </p:sp>
      <p:sp>
        <p:nvSpPr>
          <p:cNvPr id="33" name="TextBox 32">
            <a:extLst>
              <a:ext uri="{FF2B5EF4-FFF2-40B4-BE49-F238E27FC236}">
                <a16:creationId xmlns:a16="http://schemas.microsoft.com/office/drawing/2014/main" id="{E0560DBC-76D4-4783-A423-267B47FE9D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4" name="TextBox 33">
            <a:extLst>
              <a:ext uri="{FF2B5EF4-FFF2-40B4-BE49-F238E27FC236}">
                <a16:creationId xmlns:a16="http://schemas.microsoft.com/office/drawing/2014/main" id="{A8B00F6D-6409-4FB1-974E-32CCF145214A}"/>
              </a:ext>
            </a:extLst>
          </p:cNvPr>
          <p:cNvSpPr txBox="1"/>
          <p:nvPr/>
        </p:nvSpPr>
        <p:spPr>
          <a:xfrm>
            <a:off x="3933056" y="1636320"/>
            <a:ext cx="2585160" cy="338554"/>
          </a:xfrm>
          <a:prstGeom prst="rect">
            <a:avLst/>
          </a:prstGeom>
          <a:noFill/>
        </p:spPr>
        <p:txBody>
          <a:bodyPr wrap="square" rtlCol="0">
            <a:spAutoFit/>
          </a:bodyPr>
          <a:lstStyle/>
          <a:p>
            <a:r>
              <a:rPr lang="en-AU" sz="1600" u="sng" dirty="0">
                <a:latin typeface="Comic Sans MS" panose="030F0702030302020204" pitchFamily="66" charset="0"/>
              </a:rPr>
              <a:t>Chemical and Biological</a:t>
            </a:r>
          </a:p>
        </p:txBody>
      </p:sp>
      <p:sp>
        <p:nvSpPr>
          <p:cNvPr id="35" name="Oval 34">
            <a:extLst>
              <a:ext uri="{FF2B5EF4-FFF2-40B4-BE49-F238E27FC236}">
                <a16:creationId xmlns:a16="http://schemas.microsoft.com/office/drawing/2014/main" id="{68017466-4F94-4CFD-99F3-896765860362}"/>
              </a:ext>
            </a:extLst>
          </p:cNvPr>
          <p:cNvSpPr/>
          <p:nvPr/>
        </p:nvSpPr>
        <p:spPr>
          <a:xfrm>
            <a:off x="5292441" y="72409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6" name="TextBox 35">
            <a:extLst>
              <a:ext uri="{FF2B5EF4-FFF2-40B4-BE49-F238E27FC236}">
                <a16:creationId xmlns:a16="http://schemas.microsoft.com/office/drawing/2014/main" id="{4A07DC6B-DEEF-496C-96D4-0687A016F133}"/>
              </a:ext>
            </a:extLst>
          </p:cNvPr>
          <p:cNvSpPr txBox="1"/>
          <p:nvPr/>
        </p:nvSpPr>
        <p:spPr>
          <a:xfrm>
            <a:off x="5209224" y="70629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T131</a:t>
            </a:r>
          </a:p>
        </p:txBody>
      </p:sp>
    </p:spTree>
    <p:extLst>
      <p:ext uri="{BB962C8B-B14F-4D97-AF65-F5344CB8AC3E}">
        <p14:creationId xmlns:p14="http://schemas.microsoft.com/office/powerpoint/2010/main" val="247781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43976" y="64052"/>
            <a:ext cx="3929240" cy="1200329"/>
          </a:xfrm>
          <a:prstGeom prst="rect">
            <a:avLst/>
          </a:prstGeom>
          <a:noFill/>
        </p:spPr>
        <p:txBody>
          <a:bodyPr wrap="square" rtlCol="0">
            <a:spAutoFit/>
          </a:bodyPr>
          <a:lstStyle/>
          <a:p>
            <a:r>
              <a:rPr lang="en-US" b="1" dirty="0">
                <a:latin typeface="Arial Narrow" pitchFamily="34" charset="0"/>
              </a:rPr>
              <a:t>Under Pressure….Threats to Reefs – </a:t>
            </a:r>
            <a:r>
              <a:rPr lang="en-AU" sz="1200" dirty="0">
                <a:latin typeface="Arial Narrow" panose="020B0606020202030204" pitchFamily="34" charset="0"/>
              </a:rPr>
              <a:t>Describe the specific pressures affecting coral reefs (i.e. surface run-off, salinity fluctuations, climate change, cyclic crown-of-thorns outbreaks, overfishing, spills and improper ballast)</a:t>
            </a:r>
          </a:p>
          <a:p>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51101" y="8806471"/>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91</a:t>
            </a:r>
            <a:endParaRPr lang="en-AU" sz="1100" dirty="0">
              <a:latin typeface="Arial Narrow" pitchFamily="34" charset="0"/>
            </a:endParaRPr>
          </a:p>
        </p:txBody>
      </p:sp>
      <p:sp>
        <p:nvSpPr>
          <p:cNvPr id="57" name="TextBox 36"/>
          <p:cNvSpPr txBox="1"/>
          <p:nvPr/>
        </p:nvSpPr>
        <p:spPr>
          <a:xfrm>
            <a:off x="437896" y="8811969"/>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486935" y="8800973"/>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61340" y="8806471"/>
            <a:ext cx="34719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Anthropogenic change                        </a:t>
            </a:r>
            <a:endParaRPr lang="en-AU" sz="1100" b="1" dirty="0">
              <a:latin typeface="Arial Narrow" pitchFamily="34" charset="0"/>
            </a:endParaRPr>
          </a:p>
        </p:txBody>
      </p:sp>
      <p:sp>
        <p:nvSpPr>
          <p:cNvPr id="14" name="TextBox 13"/>
          <p:cNvSpPr txBox="1"/>
          <p:nvPr/>
        </p:nvSpPr>
        <p:spPr>
          <a:xfrm>
            <a:off x="426140" y="978612"/>
            <a:ext cx="5994050" cy="892552"/>
          </a:xfrm>
          <a:prstGeom prst="rect">
            <a:avLst/>
          </a:prstGeom>
          <a:noFill/>
        </p:spPr>
        <p:txBody>
          <a:bodyPr wrap="square" rtlCol="0">
            <a:spAutoFit/>
          </a:bodyPr>
          <a:lstStyle/>
          <a:p>
            <a:r>
              <a:rPr lang="en-AU" sz="1600" b="1" dirty="0">
                <a:latin typeface="Arial Narrow" panose="020B0606020202030204" pitchFamily="34" charset="0"/>
              </a:rPr>
              <a:t>What do coral reef MANAGERS perceive as the greatest</a:t>
            </a:r>
            <a:r>
              <a:rPr lang="en-AU" sz="1600" b="1" i="1" dirty="0">
                <a:latin typeface="Arial Narrow" panose="020B0606020202030204" pitchFamily="34" charset="0"/>
              </a:rPr>
              <a:t> local </a:t>
            </a:r>
            <a:r>
              <a:rPr lang="en-AU" sz="1600" b="1" dirty="0">
                <a:latin typeface="Arial Narrow" panose="020B0606020202030204" pitchFamily="34" charset="0"/>
              </a:rPr>
              <a:t>threats?  </a:t>
            </a:r>
          </a:p>
          <a:p>
            <a:r>
              <a:rPr lang="en-AU" sz="1200" dirty="0">
                <a:latin typeface="Arial Narrow" panose="020B0606020202030204" pitchFamily="34" charset="0"/>
              </a:rPr>
              <a:t>An email survey in 2016</a:t>
            </a:r>
            <a:r>
              <a:rPr lang="en-AU" sz="1200" baseline="30000" dirty="0">
                <a:latin typeface="Arial Narrow" panose="020B0606020202030204" pitchFamily="34" charset="0"/>
              </a:rPr>
              <a:t>[1]</a:t>
            </a:r>
            <a:r>
              <a:rPr lang="en-AU" sz="1200" dirty="0">
                <a:latin typeface="Arial Narrow" panose="020B0606020202030204" pitchFamily="34" charset="0"/>
              </a:rPr>
              <a:t> listed six threats to coral reefs (see x-axis) and asked coral reef </a:t>
            </a:r>
            <a:r>
              <a:rPr lang="en-AU" sz="1200" i="1" dirty="0">
                <a:latin typeface="Arial Narrow" panose="020B0606020202030204" pitchFamily="34" charset="0"/>
              </a:rPr>
              <a:t>managers to </a:t>
            </a:r>
            <a:r>
              <a:rPr lang="en-AU" sz="1200" dirty="0">
                <a:latin typeface="Arial Narrow" panose="020B0606020202030204" pitchFamily="34" charset="0"/>
              </a:rPr>
              <a:t>(a) rate the level each threat posed to reefs </a:t>
            </a:r>
            <a:r>
              <a:rPr lang="en-AU" sz="1200" i="1" dirty="0">
                <a:latin typeface="Arial Narrow" panose="020B0606020202030204" pitchFamily="34" charset="0"/>
              </a:rPr>
              <a:t>in their jurisdiction </a:t>
            </a:r>
            <a:r>
              <a:rPr lang="en-AU" sz="1200" dirty="0">
                <a:latin typeface="Arial Narrow" panose="020B0606020202030204" pitchFamily="34" charset="0"/>
              </a:rPr>
              <a:t>(0=no threat and 6=extreme threat) and </a:t>
            </a:r>
            <a:br>
              <a:rPr lang="en-AU" sz="1200" dirty="0">
                <a:latin typeface="Arial Narrow" panose="020B0606020202030204" pitchFamily="34" charset="0"/>
              </a:rPr>
            </a:br>
            <a:r>
              <a:rPr lang="en-AU" sz="1200" dirty="0">
                <a:latin typeface="Arial Narrow" panose="020B0606020202030204" pitchFamily="34" charset="0"/>
              </a:rPr>
              <a:t>(b) report on how much money (% of budget) is allocated to abate each threat. Below are the results.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835" b="57906"/>
          <a:stretch/>
        </p:blipFill>
        <p:spPr>
          <a:xfrm>
            <a:off x="479840" y="1972156"/>
            <a:ext cx="3116095" cy="1584176"/>
          </a:xfrm>
          <a:prstGeom prst="rect">
            <a:avLst/>
          </a:prstGeom>
        </p:spPr>
      </p:pic>
      <p:pic>
        <p:nvPicPr>
          <p:cNvPr id="17" name="Picture 16"/>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41129"/>
          <a:stretch/>
        </p:blipFill>
        <p:spPr>
          <a:xfrm>
            <a:off x="3445727" y="1901454"/>
            <a:ext cx="2882846" cy="2091209"/>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t="82388"/>
          <a:stretch/>
        </p:blipFill>
        <p:spPr>
          <a:xfrm>
            <a:off x="476751" y="3348738"/>
            <a:ext cx="3116095" cy="676231"/>
          </a:xfrm>
          <a:prstGeom prst="rect">
            <a:avLst/>
          </a:prstGeom>
        </p:spPr>
      </p:pic>
      <p:sp>
        <p:nvSpPr>
          <p:cNvPr id="20" name="TextBox 19"/>
          <p:cNvSpPr txBox="1"/>
          <p:nvPr/>
        </p:nvSpPr>
        <p:spPr>
          <a:xfrm>
            <a:off x="426140" y="3983632"/>
            <a:ext cx="5994050" cy="338554"/>
          </a:xfrm>
          <a:prstGeom prst="rect">
            <a:avLst/>
          </a:prstGeom>
          <a:noFill/>
        </p:spPr>
        <p:txBody>
          <a:bodyPr wrap="square" rtlCol="0">
            <a:spAutoFit/>
          </a:bodyPr>
          <a:lstStyle/>
          <a:p>
            <a:r>
              <a:rPr lang="en-AU" sz="800" b="1" dirty="0">
                <a:latin typeface="Arial Narrow" panose="020B0606020202030204" pitchFamily="34" charset="0"/>
              </a:rPr>
              <a:t>Figure 1: The results of an email survey asking coral reef managers to (a) rate their perceived threat level of six named threats to local coral reefs (threat rating scale of 0-6, with 0=no threat and 6=extreme threat) and (b) report on how much money (%) is allocated to abate each threat, n=110</a:t>
            </a:r>
            <a:r>
              <a:rPr lang="en-AU" sz="800" b="1" baseline="30000" dirty="0">
                <a:latin typeface="Arial Narrow" panose="020B0606020202030204" pitchFamily="34" charset="0"/>
              </a:rPr>
              <a:t>[1]</a:t>
            </a:r>
            <a:r>
              <a:rPr lang="en-AU" sz="800" b="1" dirty="0">
                <a:latin typeface="Arial Narrow" panose="020B0606020202030204" pitchFamily="34" charset="0"/>
              </a:rPr>
              <a:t>.  </a:t>
            </a:r>
          </a:p>
        </p:txBody>
      </p:sp>
      <p:sp>
        <p:nvSpPr>
          <p:cNvPr id="4" name="Rectangle 3"/>
          <p:cNvSpPr/>
          <p:nvPr/>
        </p:nvSpPr>
        <p:spPr>
          <a:xfrm>
            <a:off x="1441724" y="1924945"/>
            <a:ext cx="1264944" cy="21602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1376479" y="1894457"/>
            <a:ext cx="1395433" cy="276999"/>
          </a:xfrm>
          <a:prstGeom prst="rect">
            <a:avLst/>
          </a:prstGeom>
          <a:noFill/>
        </p:spPr>
        <p:txBody>
          <a:bodyPr wrap="square" rtlCol="0">
            <a:spAutoFit/>
          </a:bodyPr>
          <a:lstStyle/>
          <a:p>
            <a:pPr algn="ctr"/>
            <a:r>
              <a:rPr lang="en-AU" sz="1200" dirty="0">
                <a:latin typeface="Arial Narrow" panose="020B0606020202030204" pitchFamily="34" charset="0"/>
              </a:rPr>
              <a:t>Perceived Threat</a:t>
            </a:r>
          </a:p>
        </p:txBody>
      </p:sp>
      <p:sp>
        <p:nvSpPr>
          <p:cNvPr id="21" name="Rectangle 20"/>
          <p:cNvSpPr/>
          <p:nvPr/>
        </p:nvSpPr>
        <p:spPr>
          <a:xfrm>
            <a:off x="4416091" y="1925451"/>
            <a:ext cx="1446236" cy="21602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p:cNvSpPr txBox="1"/>
          <p:nvPr/>
        </p:nvSpPr>
        <p:spPr>
          <a:xfrm>
            <a:off x="4365104" y="1890580"/>
            <a:ext cx="1584176" cy="276999"/>
          </a:xfrm>
          <a:prstGeom prst="rect">
            <a:avLst/>
          </a:prstGeom>
          <a:noFill/>
        </p:spPr>
        <p:txBody>
          <a:bodyPr wrap="square" rtlCol="0">
            <a:spAutoFit/>
          </a:bodyPr>
          <a:lstStyle/>
          <a:p>
            <a:pPr algn="ctr"/>
            <a:r>
              <a:rPr lang="en-AU" sz="1200" dirty="0">
                <a:latin typeface="Arial Narrow" panose="020B0606020202030204" pitchFamily="34" charset="0"/>
              </a:rPr>
              <a:t>Budget allocated (%)</a:t>
            </a:r>
          </a:p>
        </p:txBody>
      </p:sp>
      <p:sp>
        <p:nvSpPr>
          <p:cNvPr id="23" name="Rectangle 22"/>
          <p:cNvSpPr/>
          <p:nvPr/>
        </p:nvSpPr>
        <p:spPr>
          <a:xfrm>
            <a:off x="486935" y="4314738"/>
            <a:ext cx="5875814" cy="32650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perceived as the greatest local threat in Figure 1? Ans. </a:t>
            </a:r>
          </a:p>
        </p:txBody>
      </p:sp>
      <p:sp>
        <p:nvSpPr>
          <p:cNvPr id="24" name="Rectangle 23"/>
          <p:cNvSpPr/>
          <p:nvPr/>
        </p:nvSpPr>
        <p:spPr>
          <a:xfrm>
            <a:off x="4505627" y="4356533"/>
            <a:ext cx="1813844" cy="2499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50000"/>
                    <a:lumOff val="50000"/>
                  </a:schemeClr>
                </a:solidFill>
                <a:latin typeface="Comic Sans MS" panose="030F0702030302020204" pitchFamily="66" charset="0"/>
              </a:rPr>
              <a:t>Overfishing</a:t>
            </a:r>
          </a:p>
        </p:txBody>
      </p:sp>
      <p:cxnSp>
        <p:nvCxnSpPr>
          <p:cNvPr id="27" name="Straight Connector 26"/>
          <p:cNvCxnSpPr/>
          <p:nvPr/>
        </p:nvCxnSpPr>
        <p:spPr>
          <a:xfrm flipH="1">
            <a:off x="506376" y="4703363"/>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193678834"/>
              </p:ext>
            </p:extLst>
          </p:nvPr>
        </p:nvGraphicFramePr>
        <p:xfrm>
          <a:off x="508863" y="5354207"/>
          <a:ext cx="5863485" cy="3250985"/>
        </p:xfrm>
        <a:graphic>
          <a:graphicData uri="http://schemas.openxmlformats.org/drawingml/2006/table">
            <a:tbl>
              <a:tblPr firstRow="1" bandRow="1">
                <a:tableStyleId>{5940675A-B579-460E-94D1-54222C63F5DA}</a:tableStyleId>
              </a:tblPr>
              <a:tblGrid>
                <a:gridCol w="1479977">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999132">
                  <a:extLst>
                    <a:ext uri="{9D8B030D-6E8A-4147-A177-3AD203B41FA5}">
                      <a16:colId xmlns:a16="http://schemas.microsoft.com/office/drawing/2014/main" val="20002"/>
                    </a:ext>
                  </a:extLst>
                </a:gridCol>
              </a:tblGrid>
              <a:tr h="475105">
                <a:tc>
                  <a:txBody>
                    <a:bodyPr/>
                    <a:lstStyle/>
                    <a:p>
                      <a:pPr algn="ctr"/>
                      <a:r>
                        <a:rPr lang="en-AU" sz="1200" b="1" baseline="0" dirty="0">
                          <a:latin typeface="Arial Narrow" panose="020B0606020202030204" pitchFamily="34" charset="0"/>
                        </a:rPr>
                        <a:t>Threat</a:t>
                      </a:r>
                      <a:endParaRPr lang="en-AU" sz="1200" b="1" dirty="0">
                        <a:latin typeface="Arial Narrow" panose="020B0606020202030204" pitchFamily="34" charset="0"/>
                      </a:endParaRPr>
                    </a:p>
                  </a:txBody>
                  <a:tcPr anchor="ctr">
                    <a:solidFill>
                      <a:schemeClr val="bg1">
                        <a:lumMod val="85000"/>
                      </a:schemeClr>
                    </a:solidFill>
                  </a:tcPr>
                </a:tc>
                <a:tc>
                  <a:txBody>
                    <a:bodyPr/>
                    <a:lstStyle/>
                    <a:p>
                      <a:pPr algn="ctr"/>
                      <a:r>
                        <a:rPr lang="en-AU" sz="1200" b="1" dirty="0">
                          <a:latin typeface="Arial Narrow" panose="020B0606020202030204" pitchFamily="34" charset="0"/>
                        </a:rPr>
                        <a:t>Describe</a:t>
                      </a:r>
                      <a:r>
                        <a:rPr lang="en-AU" sz="1200" b="1" baseline="0" dirty="0">
                          <a:latin typeface="Arial Narrow" panose="020B0606020202030204" pitchFamily="34" charset="0"/>
                        </a:rPr>
                        <a:t> the threat</a:t>
                      </a:r>
                      <a:endParaRPr lang="en-AU" sz="1200" b="1" dirty="0">
                        <a:latin typeface="Arial Narrow" panose="020B0606020202030204" pitchFamily="34" charset="0"/>
                      </a:endParaRPr>
                    </a:p>
                  </a:txBody>
                  <a:tcPr anchor="ctr">
                    <a:solidFill>
                      <a:schemeClr val="bg1">
                        <a:lumMod val="85000"/>
                      </a:schemeClr>
                    </a:solidFill>
                  </a:tcPr>
                </a:tc>
                <a:tc>
                  <a:txBody>
                    <a:bodyPr/>
                    <a:lstStyle/>
                    <a:p>
                      <a:pPr algn="ctr"/>
                      <a:r>
                        <a:rPr lang="en-AU" sz="1200" b="1" dirty="0">
                          <a:latin typeface="Arial Narrow" panose="020B0606020202030204" pitchFamily="34" charset="0"/>
                        </a:rPr>
                        <a:t>Rate the local threat (0-6)</a:t>
                      </a:r>
                    </a:p>
                  </a:txBody>
                  <a:tcPr anchor="ctr">
                    <a:solidFill>
                      <a:schemeClr val="bg1">
                        <a:lumMod val="85000"/>
                      </a:schemeClr>
                    </a:solidFill>
                  </a:tcPr>
                </a:tc>
                <a:extLst>
                  <a:ext uri="{0D108BD9-81ED-4DB2-BD59-A6C34878D82A}">
                    <a16:rowId xmlns:a16="http://schemas.microsoft.com/office/drawing/2014/main" val="10000"/>
                  </a:ext>
                </a:extLst>
              </a:tr>
              <a:tr h="378316">
                <a:tc>
                  <a:txBody>
                    <a:bodyPr/>
                    <a:lstStyle/>
                    <a:p>
                      <a:pPr algn="ctr"/>
                      <a:r>
                        <a:rPr lang="en-AU" sz="1200" b="1" dirty="0">
                          <a:latin typeface="Arial Narrow" panose="020B0606020202030204" pitchFamily="34" charset="0"/>
                        </a:rPr>
                        <a:t>Surface run-off</a:t>
                      </a: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Sedimentation reduces clarity and causes smothering. Increased nutrient input leads to disease, COTS, etc.</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1"/>
                  </a:ext>
                </a:extLst>
              </a:tr>
              <a:tr h="436479">
                <a:tc>
                  <a:txBody>
                    <a:bodyPr/>
                    <a:lstStyle/>
                    <a:p>
                      <a:pPr algn="ctr"/>
                      <a:r>
                        <a:rPr lang="en-AU" sz="1200" b="1" dirty="0">
                          <a:latin typeface="Arial Narrow" panose="020B0606020202030204" pitchFamily="34" charset="0"/>
                        </a:rPr>
                        <a:t>Salinity fluctuations</a:t>
                      </a: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Freshwater inundation causes corals to bleach</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2"/>
                  </a:ext>
                </a:extLst>
              </a:tr>
              <a:tr h="378316">
                <a:tc>
                  <a:txBody>
                    <a:bodyPr/>
                    <a:lstStyle/>
                    <a:p>
                      <a:pPr algn="ctr"/>
                      <a:r>
                        <a:rPr lang="en-AU" sz="1200" b="1" dirty="0">
                          <a:latin typeface="Arial Narrow" panose="020B0606020202030204" pitchFamily="34" charset="0"/>
                        </a:rPr>
                        <a:t>Climate</a:t>
                      </a:r>
                      <a:r>
                        <a:rPr lang="en-AU" sz="1200" b="1" baseline="0" dirty="0">
                          <a:latin typeface="Arial Narrow" panose="020B0606020202030204" pitchFamily="34" charset="0"/>
                        </a:rPr>
                        <a:t> change</a:t>
                      </a:r>
                      <a:endParaRPr lang="en-AU" sz="1200" b="1" dirty="0">
                        <a:latin typeface="Arial Narrow" panose="020B0606020202030204" pitchFamily="34" charset="0"/>
                      </a:endParaRP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Increasing temperatures causes corals to bleach</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394049">
                <a:tc>
                  <a:txBody>
                    <a:bodyPr/>
                    <a:lstStyle/>
                    <a:p>
                      <a:pPr algn="ctr"/>
                      <a:endParaRPr lang="en-AU" sz="1200" b="1" dirty="0">
                        <a:latin typeface="Arial Narrow" panose="020B0606020202030204" pitchFamily="34" charset="0"/>
                      </a:endParaRP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COTS (Crown of Thorns Starfish) eat corals </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4"/>
                  </a:ext>
                </a:extLst>
              </a:tr>
              <a:tr h="378316">
                <a:tc>
                  <a:txBody>
                    <a:bodyPr/>
                    <a:lstStyle/>
                    <a:p>
                      <a:pPr algn="ctr"/>
                      <a:r>
                        <a:rPr lang="en-AU" sz="1200" b="1" dirty="0">
                          <a:latin typeface="Arial Narrow" panose="020B0606020202030204" pitchFamily="34" charset="0"/>
                        </a:rPr>
                        <a:t>Overfishing</a:t>
                      </a: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Functional contributions of fish are lost </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5"/>
                  </a:ext>
                </a:extLst>
              </a:tr>
              <a:tr h="378316">
                <a:tc>
                  <a:txBody>
                    <a:bodyPr/>
                    <a:lstStyle/>
                    <a:p>
                      <a:pPr algn="ctr"/>
                      <a:r>
                        <a:rPr lang="en-AU" sz="1200" b="1" dirty="0">
                          <a:latin typeface="Arial Narrow" panose="020B0606020202030204" pitchFamily="34" charset="0"/>
                        </a:rPr>
                        <a:t>Oil</a:t>
                      </a:r>
                      <a:r>
                        <a:rPr lang="en-AU" sz="1200" b="1" baseline="0" dirty="0">
                          <a:latin typeface="Arial Narrow" panose="020B0606020202030204" pitchFamily="34" charset="0"/>
                        </a:rPr>
                        <a:t> spills</a:t>
                      </a:r>
                      <a:endParaRPr lang="en-AU" sz="1200" b="1" dirty="0">
                        <a:latin typeface="Arial Narrow" panose="020B0606020202030204" pitchFamily="34" charset="0"/>
                      </a:endParaRP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Large infrequent oil spills, and small chronic oil spills, impede coral growth, reproduction and much more…</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6"/>
                  </a:ext>
                </a:extLst>
              </a:tr>
              <a:tr h="378316">
                <a:tc>
                  <a:txBody>
                    <a:bodyPr/>
                    <a:lstStyle/>
                    <a:p>
                      <a:pPr algn="ctr"/>
                      <a:r>
                        <a:rPr lang="en-AU" sz="1200" b="1" dirty="0">
                          <a:latin typeface="Arial Narrow" panose="020B0606020202030204" pitchFamily="34" charset="0"/>
                        </a:rPr>
                        <a:t>Improper ballast</a:t>
                      </a: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Introduced species (entering via improper ballast water management) outcompete native species </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7"/>
                  </a:ext>
                </a:extLst>
              </a:tr>
            </a:tbl>
          </a:graphicData>
        </a:graphic>
      </p:graphicFrame>
      <p:sp>
        <p:nvSpPr>
          <p:cNvPr id="28" name="Rectangle 27"/>
          <p:cNvSpPr/>
          <p:nvPr/>
        </p:nvSpPr>
        <p:spPr>
          <a:xfrm>
            <a:off x="496533" y="4749387"/>
            <a:ext cx="5875814" cy="53320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Activity: Complete the table below.  Describe each threat. Then, rate the level each threat poses to a reef close to your location (0=no threat; 6 =extreme threat). Reef Name: </a:t>
            </a:r>
          </a:p>
        </p:txBody>
      </p:sp>
      <p:sp>
        <p:nvSpPr>
          <p:cNvPr id="29" name="Rectangle 28"/>
          <p:cNvSpPr/>
          <p:nvPr/>
        </p:nvSpPr>
        <p:spPr>
          <a:xfrm>
            <a:off x="437896" y="8607122"/>
            <a:ext cx="6375480" cy="196977"/>
          </a:xfrm>
          <a:prstGeom prst="rect">
            <a:avLst/>
          </a:prstGeom>
        </p:spPr>
        <p:txBody>
          <a:bodyPr wrap="square">
            <a:spAutoFit/>
          </a:bodyPr>
          <a:lstStyle/>
          <a:p>
            <a:r>
              <a:rPr lang="en-AU" sz="660" baseline="30000" dirty="0">
                <a:latin typeface="Arial Narrow" panose="020B0606020202030204" pitchFamily="34" charset="0"/>
              </a:rPr>
              <a:t>[1] </a:t>
            </a:r>
            <a:r>
              <a:rPr lang="en-AU" sz="660" dirty="0">
                <a:latin typeface="Arial Narrow" panose="020B0606020202030204" pitchFamily="34" charset="0"/>
              </a:rPr>
              <a:t>Adapted with permission from: Wear, S. L. (2016). Missing the boat: Critical threats to coral reefs are neglected at global scale. </a:t>
            </a:r>
            <a:r>
              <a:rPr lang="en-AU" sz="660" i="1" dirty="0">
                <a:latin typeface="Arial Narrow" panose="020B0606020202030204" pitchFamily="34" charset="0"/>
              </a:rPr>
              <a:t>Marine Policy 74: 153-157. DOI: 10.1016/j.marpol.2016.09.009. </a:t>
            </a:r>
            <a:endParaRPr lang="en-AU" sz="660" dirty="0">
              <a:latin typeface="Arial Narrow" panose="020B0606020202030204" pitchFamily="34" charset="0"/>
            </a:endParaRPr>
          </a:p>
        </p:txBody>
      </p:sp>
      <p:sp>
        <p:nvSpPr>
          <p:cNvPr id="8" name="TextBox 7">
            <a:extLst>
              <a:ext uri="{FF2B5EF4-FFF2-40B4-BE49-F238E27FC236}">
                <a16:creationId xmlns:a16="http://schemas.microsoft.com/office/drawing/2014/main" id="{977FFDF2-6848-4E3F-AF3B-DD7EC79C15FD}"/>
              </a:ext>
            </a:extLst>
          </p:cNvPr>
          <p:cNvSpPr txBox="1"/>
          <p:nvPr/>
        </p:nvSpPr>
        <p:spPr>
          <a:xfrm>
            <a:off x="469160" y="7114919"/>
            <a:ext cx="1687384" cy="276999"/>
          </a:xfrm>
          <a:prstGeom prst="rect">
            <a:avLst/>
          </a:prstGeom>
          <a:noFill/>
        </p:spPr>
        <p:txBody>
          <a:bodyPr wrap="square" rtlCol="0">
            <a:spAutoFit/>
          </a:bodyPr>
          <a:lstStyle/>
          <a:p>
            <a:r>
              <a:rPr lang="en-AU" sz="1200" b="1" dirty="0">
                <a:latin typeface="Arial Narrow" panose="020B0606020202030204" pitchFamily="34" charset="0"/>
              </a:rPr>
              <a:t>Cyclic COTS outbreaks</a:t>
            </a:r>
          </a:p>
        </p:txBody>
      </p:sp>
      <p:sp>
        <p:nvSpPr>
          <p:cNvPr id="9" name="Rectangle 8">
            <a:extLst>
              <a:ext uri="{FF2B5EF4-FFF2-40B4-BE49-F238E27FC236}">
                <a16:creationId xmlns:a16="http://schemas.microsoft.com/office/drawing/2014/main" id="{85507515-5360-4DB1-91D8-FF16AB4DA0CA}"/>
              </a:ext>
            </a:extLst>
          </p:cNvPr>
          <p:cNvSpPr/>
          <p:nvPr/>
        </p:nvSpPr>
        <p:spPr>
          <a:xfrm>
            <a:off x="5094285" y="5039260"/>
            <a:ext cx="1234287" cy="18609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a:extLst>
              <a:ext uri="{FF2B5EF4-FFF2-40B4-BE49-F238E27FC236}">
                <a16:creationId xmlns:a16="http://schemas.microsoft.com/office/drawing/2014/main" id="{6E1495BF-E114-4632-9D03-E8554D887E34}"/>
              </a:ext>
            </a:extLst>
          </p:cNvPr>
          <p:cNvCxnSpPr/>
          <p:nvPr/>
        </p:nvCxnSpPr>
        <p:spPr>
          <a:xfrm>
            <a:off x="850060" y="3332788"/>
            <a:ext cx="24482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6B7FBA1-6D38-4D34-BC7E-8CA4BB3E917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0" name="Oval 29">
            <a:extLst>
              <a:ext uri="{FF2B5EF4-FFF2-40B4-BE49-F238E27FC236}">
                <a16:creationId xmlns:a16="http://schemas.microsoft.com/office/drawing/2014/main" id="{8F584C4B-A7E3-403E-B6FB-F9F791BA5405}"/>
              </a:ext>
            </a:extLst>
          </p:cNvPr>
          <p:cNvSpPr/>
          <p:nvPr/>
        </p:nvSpPr>
        <p:spPr>
          <a:xfrm>
            <a:off x="4395146" y="75920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70E87ED7-D016-4581-B0E5-F71011C2B1DB}"/>
              </a:ext>
            </a:extLst>
          </p:cNvPr>
          <p:cNvSpPr txBox="1"/>
          <p:nvPr/>
        </p:nvSpPr>
        <p:spPr>
          <a:xfrm>
            <a:off x="4311929" y="741395"/>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T101</a:t>
            </a:r>
          </a:p>
        </p:txBody>
      </p:sp>
    </p:spTree>
    <p:extLst>
      <p:ext uri="{BB962C8B-B14F-4D97-AF65-F5344CB8AC3E}">
        <p14:creationId xmlns:p14="http://schemas.microsoft.com/office/powerpoint/2010/main" val="272798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443976" y="98510"/>
            <a:ext cx="4191130" cy="738664"/>
          </a:xfrm>
          <a:prstGeom prst="rect">
            <a:avLst/>
          </a:prstGeom>
          <a:noFill/>
        </p:spPr>
        <p:txBody>
          <a:bodyPr wrap="square" rtlCol="0">
            <a:spAutoFit/>
          </a:bodyPr>
          <a:lstStyle/>
          <a:p>
            <a:r>
              <a:rPr lang="en-US" b="1" dirty="0" err="1">
                <a:latin typeface="Arial Narrow" pitchFamily="34" charset="0"/>
              </a:rPr>
              <a:t>Sclerochronometer</a:t>
            </a:r>
            <a:r>
              <a:rPr lang="en-US" b="1" dirty="0">
                <a:latin typeface="Arial Narrow" pitchFamily="34" charset="0"/>
              </a:rPr>
              <a:t> Secrets – </a:t>
            </a:r>
            <a:r>
              <a:rPr lang="en-AU" sz="1200" dirty="0">
                <a:latin typeface="Arial Narrow" panose="020B0606020202030204" pitchFamily="34" charset="0"/>
              </a:rPr>
              <a:t>Recognise that during the Holocene no evidence of coral bleaching or ocean acidification (OA) can be found within coral cores dating back 6000 years</a:t>
            </a: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51101" y="8806471"/>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92</a:t>
            </a:r>
            <a:endParaRPr lang="en-AU" sz="1100" dirty="0">
              <a:latin typeface="Arial Narrow" pitchFamily="34" charset="0"/>
            </a:endParaRPr>
          </a:p>
        </p:txBody>
      </p:sp>
      <p:sp>
        <p:nvSpPr>
          <p:cNvPr id="57" name="TextBox 36"/>
          <p:cNvSpPr txBox="1"/>
          <p:nvPr/>
        </p:nvSpPr>
        <p:spPr>
          <a:xfrm>
            <a:off x="437896" y="8811969"/>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486935" y="8800973"/>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61340" y="8806471"/>
            <a:ext cx="34719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Anthropogenic change                        </a:t>
            </a:r>
            <a:endParaRPr lang="en-AU" sz="1100" b="1" dirty="0">
              <a:latin typeface="Arial Narrow" pitchFamily="34" charset="0"/>
            </a:endParaRPr>
          </a:p>
        </p:txBody>
      </p:sp>
      <p:sp>
        <p:nvSpPr>
          <p:cNvPr id="13" name="Rectangle 12"/>
          <p:cNvSpPr/>
          <p:nvPr/>
        </p:nvSpPr>
        <p:spPr>
          <a:xfrm>
            <a:off x="403911" y="8001516"/>
            <a:ext cx="6127191" cy="830997"/>
          </a:xfrm>
          <a:prstGeom prst="rect">
            <a:avLst/>
          </a:prstGeom>
        </p:spPr>
        <p:txBody>
          <a:bodyPr wrap="square">
            <a:spAutoFit/>
          </a:bodyPr>
          <a:lstStyle/>
          <a:p>
            <a:r>
              <a:rPr lang="en-AU" sz="600" baseline="30000" dirty="0">
                <a:latin typeface="Arial Narrow" panose="020B0606020202030204" pitchFamily="34" charset="0"/>
              </a:rPr>
              <a:t>[1]</a:t>
            </a:r>
            <a:r>
              <a:rPr lang="en-AU" sz="600" dirty="0">
                <a:latin typeface="Arial Narrow" panose="020B0606020202030204" pitchFamily="34" charset="0"/>
              </a:rPr>
              <a:t> Adapted with permission from: Wagg, G. (2015). </a:t>
            </a:r>
            <a:r>
              <a:rPr lang="en-AU" sz="600" i="1" dirty="0">
                <a:latin typeface="Arial Narrow" panose="020B0606020202030204" pitchFamily="34" charset="0"/>
              </a:rPr>
              <a:t>Lesson 1 – </a:t>
            </a:r>
            <a:r>
              <a:rPr lang="en-AU" sz="600" i="1" dirty="0" err="1">
                <a:latin typeface="Arial Narrow" panose="020B0606020202030204" pitchFamily="34" charset="0"/>
              </a:rPr>
              <a:t>Palaeoclimatology</a:t>
            </a:r>
            <a:r>
              <a:rPr lang="en-AU" sz="600" i="1" dirty="0">
                <a:latin typeface="Arial Narrow" panose="020B0606020202030204" pitchFamily="34" charset="0"/>
              </a:rPr>
              <a:t>. </a:t>
            </a:r>
            <a:r>
              <a:rPr lang="en-AU" sz="600" dirty="0" err="1">
                <a:latin typeface="Arial Narrow" panose="020B0606020202030204" pitchFamily="34" charset="0"/>
              </a:rPr>
              <a:t>Wordpress</a:t>
            </a:r>
            <a:r>
              <a:rPr lang="en-AU" sz="600" dirty="0">
                <a:latin typeface="Arial Narrow" panose="020B0606020202030204" pitchFamily="34" charset="0"/>
              </a:rPr>
              <a:t>. London. UK. Accessed 26.06.2019 from: https://mrgeogwagg.wordpress.com/2015/06/22/lesson-1-palaeoclimatology/</a:t>
            </a:r>
            <a:endParaRPr lang="en-AU" sz="600" dirty="0">
              <a:solidFill>
                <a:srgbClr val="FF0000"/>
              </a:solidFill>
              <a:latin typeface="Arial Narrow" panose="020B0606020202030204" pitchFamily="34" charset="0"/>
            </a:endParaRPr>
          </a:p>
          <a:p>
            <a:r>
              <a:rPr lang="en-AU" sz="600" baseline="30000" dirty="0">
                <a:latin typeface="Arial Narrow" panose="020B0606020202030204" pitchFamily="34" charset="0"/>
              </a:rPr>
              <a:t>[2]</a:t>
            </a:r>
            <a:r>
              <a:rPr lang="en-AU" sz="600" dirty="0">
                <a:latin typeface="Arial Narrow" panose="020B0606020202030204" pitchFamily="34" charset="0"/>
              </a:rPr>
              <a:t> Adapted with permission from: Barkley, H.C. and Cohen, A.L. (2016). Skeletal records of community-level bleaching in Porites corals from Palau. </a:t>
            </a:r>
            <a:r>
              <a:rPr lang="en-AU" sz="600" i="1" dirty="0">
                <a:latin typeface="Arial Narrow" panose="020B0606020202030204" pitchFamily="34" charset="0"/>
              </a:rPr>
              <a:t>Coral Reefs. DOI: 10.1007/s00338-016-1483-3</a:t>
            </a:r>
          </a:p>
          <a:p>
            <a:r>
              <a:rPr lang="en-AU" sz="600" baseline="30000" dirty="0">
                <a:latin typeface="Arial Narrow" panose="020B0606020202030204" pitchFamily="34" charset="0"/>
              </a:rPr>
              <a:t>[3] </a:t>
            </a:r>
            <a:r>
              <a:rPr lang="en-AU" sz="600" dirty="0">
                <a:latin typeface="Arial Narrow" panose="020B0606020202030204" pitchFamily="34" charset="0"/>
              </a:rPr>
              <a:t>Lough, J.M., Llewellyn, L.E., Lewis, S.E., Turney, C.S.M., Palmer, J.G., Cook, C.G. and Hogg, A.G. (2014). Evidence for suppressed mid-Holocene </a:t>
            </a:r>
            <a:r>
              <a:rPr lang="en-AU" sz="600" dirty="0" err="1">
                <a:latin typeface="Arial Narrow" panose="020B0606020202030204" pitchFamily="34" charset="0"/>
              </a:rPr>
              <a:t>northeastern</a:t>
            </a:r>
            <a:r>
              <a:rPr lang="en-AU" sz="600" dirty="0">
                <a:latin typeface="Arial Narrow" panose="020B0606020202030204" pitchFamily="34" charset="0"/>
              </a:rPr>
              <a:t> Australian monsoon variability from coral luminescence. </a:t>
            </a:r>
            <a:r>
              <a:rPr lang="en-AU" sz="600" i="1" dirty="0">
                <a:latin typeface="Arial Narrow" panose="020B0606020202030204" pitchFamily="34" charset="0"/>
              </a:rPr>
              <a:t>Paleoceanography, 29(6), 581–594. DOI: 10.1002/2014PA002630</a:t>
            </a:r>
          </a:p>
          <a:p>
            <a:r>
              <a:rPr lang="en-AU" sz="600" baseline="30000" dirty="0">
                <a:latin typeface="Arial Narrow" panose="020B0606020202030204" pitchFamily="34" charset="0"/>
              </a:rPr>
              <a:t>[4]</a:t>
            </a:r>
            <a:r>
              <a:rPr lang="en-AU" sz="600" dirty="0">
                <a:latin typeface="Arial Narrow" panose="020B0606020202030204" pitchFamily="34" charset="0"/>
              </a:rPr>
              <a:t> </a:t>
            </a:r>
            <a:r>
              <a:rPr lang="en-AU" sz="600" dirty="0" err="1">
                <a:latin typeface="Arial Narrow" panose="020B0606020202030204" pitchFamily="34" charset="0"/>
              </a:rPr>
              <a:t>Hoegh</a:t>
            </a:r>
            <a:r>
              <a:rPr lang="en-AU" sz="600" dirty="0">
                <a:latin typeface="Arial Narrow" panose="020B0606020202030204" pitchFamily="34" charset="0"/>
              </a:rPr>
              <a:t>-Guldberg, O. (1999). Climate change, coral bleaching and the future of the world’s coral reefs. </a:t>
            </a:r>
            <a:r>
              <a:rPr lang="en-AU" sz="600" i="1" dirty="0">
                <a:latin typeface="Arial Narrow" panose="020B0606020202030204" pitchFamily="34" charset="0"/>
              </a:rPr>
              <a:t>Marine Freshwater Research. Vol. 50, 839-66. DOI: 10.1071/mf99078</a:t>
            </a:r>
          </a:p>
          <a:p>
            <a:r>
              <a:rPr lang="en-AU" sz="600" baseline="30000" dirty="0">
                <a:latin typeface="Arial Narrow" panose="020B0606020202030204" pitchFamily="34" charset="0"/>
              </a:rPr>
              <a:t>[5] </a:t>
            </a:r>
            <a:r>
              <a:rPr lang="en-AU" sz="600" dirty="0">
                <a:latin typeface="Arial Narrow" panose="020B0606020202030204" pitchFamily="34" charset="0"/>
              </a:rPr>
              <a:t>From Hughes, T., Anderson, K.D., </a:t>
            </a:r>
            <a:r>
              <a:rPr lang="en-AU" sz="600" dirty="0" err="1">
                <a:latin typeface="Arial Narrow" panose="020B0606020202030204" pitchFamily="34" charset="0"/>
              </a:rPr>
              <a:t>Connonlly</a:t>
            </a:r>
            <a:r>
              <a:rPr lang="en-AU" sz="600" dirty="0">
                <a:latin typeface="Arial Narrow" panose="020B0606020202030204" pitchFamily="34" charset="0"/>
              </a:rPr>
              <a:t>, S., Heron, S.F., Kerry, J.R., Lough, J.M., Baird, A.H., Baum, J.K., </a:t>
            </a:r>
            <a:r>
              <a:rPr lang="en-AU" sz="600" dirty="0" err="1">
                <a:latin typeface="Arial Narrow" panose="020B0606020202030204" pitchFamily="34" charset="0"/>
              </a:rPr>
              <a:t>Berumen</a:t>
            </a:r>
            <a:r>
              <a:rPr lang="en-AU" sz="600" dirty="0">
                <a:latin typeface="Arial Narrow" panose="020B0606020202030204" pitchFamily="34" charset="0"/>
              </a:rPr>
              <a:t>, M.L., Bridge, T.C., </a:t>
            </a:r>
            <a:r>
              <a:rPr lang="en-AU" sz="600" dirty="0" err="1">
                <a:latin typeface="Arial Narrow" panose="020B0606020202030204" pitchFamily="34" charset="0"/>
              </a:rPr>
              <a:t>Claar</a:t>
            </a:r>
            <a:r>
              <a:rPr lang="en-AU" sz="600" dirty="0">
                <a:latin typeface="Arial Narrow" panose="020B0606020202030204" pitchFamily="34" charset="0"/>
              </a:rPr>
              <a:t>, D.C., Eakin, M., Gilmour, J.P., Graham, N.A.J., Harrison, H., </a:t>
            </a:r>
            <a:r>
              <a:rPr lang="en-AU" sz="600" dirty="0" err="1">
                <a:latin typeface="Arial Narrow" panose="020B0606020202030204" pitchFamily="34" charset="0"/>
              </a:rPr>
              <a:t>Hobb</a:t>
            </a:r>
            <a:r>
              <a:rPr lang="en-AU" sz="600" dirty="0">
                <a:latin typeface="Arial Narrow" panose="020B0606020202030204" pitchFamily="34" charset="0"/>
              </a:rPr>
              <a:t>, J.A., </a:t>
            </a:r>
            <a:r>
              <a:rPr lang="en-AU" sz="600" dirty="0" err="1">
                <a:latin typeface="Arial Narrow" panose="020B0606020202030204" pitchFamily="34" charset="0"/>
              </a:rPr>
              <a:t>Hoey</a:t>
            </a:r>
            <a:r>
              <a:rPr lang="en-AU" sz="600" dirty="0">
                <a:latin typeface="Arial Narrow" panose="020B0606020202030204" pitchFamily="34" charset="0"/>
              </a:rPr>
              <a:t>, A.S., </a:t>
            </a:r>
            <a:r>
              <a:rPr lang="en-AU" sz="600" dirty="0" err="1">
                <a:latin typeface="Arial Narrow" panose="020B0606020202030204" pitchFamily="34" charset="0"/>
              </a:rPr>
              <a:t>Hoogenboom</a:t>
            </a:r>
            <a:r>
              <a:rPr lang="en-AU" sz="600" dirty="0">
                <a:latin typeface="Arial Narrow" panose="020B0606020202030204" pitchFamily="34" charset="0"/>
              </a:rPr>
              <a:t>, M., Lowe, R.J., McCulloch, M., </a:t>
            </a:r>
            <a:r>
              <a:rPr lang="en-AU" sz="600" dirty="0" err="1">
                <a:latin typeface="Arial Narrow" panose="020B0606020202030204" pitchFamily="34" charset="0"/>
              </a:rPr>
              <a:t>Pandolfi</a:t>
            </a:r>
            <a:r>
              <a:rPr lang="en-AU" sz="600" dirty="0">
                <a:latin typeface="Arial Narrow" panose="020B0606020202030204" pitchFamily="34" charset="0"/>
              </a:rPr>
              <a:t>, J.M., Pratchett, M., </a:t>
            </a:r>
            <a:r>
              <a:rPr lang="en-AU" sz="600" dirty="0" err="1">
                <a:latin typeface="Arial Narrow" panose="020B0606020202030204" pitchFamily="34" charset="0"/>
              </a:rPr>
              <a:t>Schoepf</a:t>
            </a:r>
            <a:r>
              <a:rPr lang="en-AU" sz="600" dirty="0">
                <a:latin typeface="Arial Narrow" panose="020B0606020202030204" pitchFamily="34" charset="0"/>
              </a:rPr>
              <a:t>, V., </a:t>
            </a:r>
            <a:r>
              <a:rPr lang="en-AU" sz="600" dirty="0" err="1">
                <a:latin typeface="Arial Narrow" panose="020B0606020202030204" pitchFamily="34" charset="0"/>
              </a:rPr>
              <a:t>Torda</a:t>
            </a:r>
            <a:r>
              <a:rPr lang="en-AU" sz="600" dirty="0">
                <a:latin typeface="Arial Narrow" panose="020B0606020202030204" pitchFamily="34" charset="0"/>
              </a:rPr>
              <a:t>, G. and Wilson, S.K. (2018). Spatial and temporal patterns of mass bleaching of corals in the Anthropocene. </a:t>
            </a:r>
            <a:r>
              <a:rPr lang="en-AU" sz="600" i="1" dirty="0">
                <a:latin typeface="Arial Narrow" panose="020B0606020202030204" pitchFamily="34" charset="0"/>
              </a:rPr>
              <a:t>Science 359, 80-83</a:t>
            </a:r>
            <a:r>
              <a:rPr lang="en-AU" sz="600" dirty="0">
                <a:latin typeface="Arial Narrow" panose="020B0606020202030204" pitchFamily="34" charset="0"/>
              </a:rPr>
              <a:t>. </a:t>
            </a:r>
            <a:r>
              <a:rPr lang="en-AU" sz="600" i="1" dirty="0">
                <a:latin typeface="Arial Narrow" panose="020B0606020202030204" pitchFamily="34" charset="0"/>
              </a:rPr>
              <a:t>DOI: 10.1126/science.aan8048. </a:t>
            </a:r>
            <a:r>
              <a:rPr lang="en-AU" sz="600" dirty="0">
                <a:latin typeface="Arial Narrow" panose="020B0606020202030204" pitchFamily="34" charset="0"/>
              </a:rPr>
              <a:t>Reprinted with permission from AAAS. </a:t>
            </a:r>
            <a:endParaRPr lang="en-AU" sz="600" i="1" dirty="0">
              <a:latin typeface="Arial Narrow" panose="020B0606020202030204" pitchFamily="34" charset="0"/>
            </a:endParaRPr>
          </a:p>
        </p:txBody>
      </p:sp>
      <p:sp>
        <p:nvSpPr>
          <p:cNvPr id="4" name="Rectangle 3"/>
          <p:cNvSpPr/>
          <p:nvPr/>
        </p:nvSpPr>
        <p:spPr>
          <a:xfrm>
            <a:off x="514153" y="1035471"/>
            <a:ext cx="3202879" cy="7057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                        </a:t>
            </a:r>
          </a:p>
        </p:txBody>
      </p:sp>
      <p:cxnSp>
        <p:nvCxnSpPr>
          <p:cNvPr id="17" name="Straight Connector 16"/>
          <p:cNvCxnSpPr/>
          <p:nvPr/>
        </p:nvCxnSpPr>
        <p:spPr>
          <a:xfrm flipH="1">
            <a:off x="516347" y="274378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83527" y="2529418"/>
            <a:ext cx="2525241" cy="212366"/>
          </a:xfrm>
          <a:prstGeom prst="rect">
            <a:avLst/>
          </a:prstGeom>
          <a:noFill/>
        </p:spPr>
        <p:txBody>
          <a:bodyPr wrap="square" rtlCol="0">
            <a:spAutoFit/>
          </a:bodyPr>
          <a:lstStyle/>
          <a:p>
            <a:r>
              <a:rPr lang="en-AU" sz="780" b="1" dirty="0">
                <a:latin typeface="Arial Narrow" panose="020B0606020202030204" pitchFamily="34" charset="0"/>
              </a:rPr>
              <a:t>Fig. 1: Temperatures since the beginning of the Holocene</a:t>
            </a:r>
            <a:r>
              <a:rPr lang="en-AU" sz="780" b="1" baseline="30000" dirty="0">
                <a:latin typeface="Arial Narrow" panose="020B0606020202030204" pitchFamily="34" charset="0"/>
              </a:rPr>
              <a:t>[1]</a:t>
            </a:r>
            <a:r>
              <a:rPr lang="en-AU" sz="780" b="1" dirty="0">
                <a:latin typeface="Arial Narrow" panose="020B0606020202030204" pitchFamily="34" charset="0"/>
              </a:rPr>
              <a:t>.</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b="51681"/>
          <a:stretch/>
        </p:blipFill>
        <p:spPr>
          <a:xfrm>
            <a:off x="367445" y="5421346"/>
            <a:ext cx="3112751" cy="1354315"/>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785" t="48946" b="4530"/>
          <a:stretch/>
        </p:blipFill>
        <p:spPr>
          <a:xfrm>
            <a:off x="3422184" y="5465393"/>
            <a:ext cx="3071380" cy="1310065"/>
          </a:xfrm>
          <a:prstGeom prst="rect">
            <a:avLst/>
          </a:prstGeom>
        </p:spPr>
      </p:pic>
      <p:sp>
        <p:nvSpPr>
          <p:cNvPr id="24" name="TextBox 23"/>
          <p:cNvSpPr txBox="1"/>
          <p:nvPr/>
        </p:nvSpPr>
        <p:spPr>
          <a:xfrm>
            <a:off x="397816" y="6792358"/>
            <a:ext cx="6108822" cy="461665"/>
          </a:xfrm>
          <a:prstGeom prst="rect">
            <a:avLst/>
          </a:prstGeom>
          <a:noFill/>
        </p:spPr>
        <p:txBody>
          <a:bodyPr wrap="square" rtlCol="0">
            <a:spAutoFit/>
          </a:bodyPr>
          <a:lstStyle/>
          <a:p>
            <a:r>
              <a:rPr lang="en-AU" sz="780" b="1" dirty="0">
                <a:latin typeface="Arial Narrow" panose="020B0606020202030204" pitchFamily="34" charset="0"/>
              </a:rPr>
              <a:t>Fig. 3: Geographic variation in the timing and intensity of coral bleaching from 1980 to 2016. (A) Australasia (32 locations). (B) Indian Ocean (24 locations). (C) Pacific Ocean (22 locations). (D) Western Atlantic (22 locations). For each region, black bars indicate the % of locations that experienced severe bleaching, affecting &gt;30% of corals. White bars indicate the % of locations per region with additional moderate bleaching affecting &lt;30% of corals</a:t>
            </a:r>
            <a:r>
              <a:rPr lang="en-AU" sz="780" b="1" baseline="30000" dirty="0">
                <a:latin typeface="Arial Narrow" panose="020B0606020202030204" pitchFamily="34" charset="0"/>
              </a:rPr>
              <a:t>[5]</a:t>
            </a:r>
            <a:r>
              <a:rPr lang="en-AU" sz="780" b="1" dirty="0">
                <a:latin typeface="Arial Narrow" panose="020B0606020202030204" pitchFamily="34" charset="0"/>
              </a:rPr>
              <a:t>.</a:t>
            </a:r>
          </a:p>
        </p:txBody>
      </p:sp>
      <p:sp>
        <p:nvSpPr>
          <p:cNvPr id="26" name="Rectangle 25"/>
          <p:cNvSpPr/>
          <p:nvPr/>
        </p:nvSpPr>
        <p:spPr>
          <a:xfrm>
            <a:off x="486407" y="7258023"/>
            <a:ext cx="5875814" cy="35292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When was the first</a:t>
            </a:r>
            <a:r>
              <a:rPr lang="en-AU" sz="1200" b="1" i="1" dirty="0">
                <a:solidFill>
                  <a:schemeClr val="tx1"/>
                </a:solidFill>
                <a:latin typeface="Arial Narrow" panose="020B0606020202030204" pitchFamily="34" charset="0"/>
              </a:rPr>
              <a:t> severe </a:t>
            </a:r>
            <a:r>
              <a:rPr lang="en-AU" sz="1200" b="1" dirty="0">
                <a:solidFill>
                  <a:schemeClr val="tx1"/>
                </a:solidFill>
                <a:latin typeface="Arial Narrow" panose="020B0606020202030204" pitchFamily="34" charset="0"/>
              </a:rPr>
              <a:t>bleaching event in Figure 3? </a:t>
            </a:r>
            <a:r>
              <a:rPr lang="en-AU" sz="800" dirty="0">
                <a:solidFill>
                  <a:schemeClr val="tx1"/>
                </a:solidFill>
                <a:latin typeface="Arial Narrow" panose="020B0606020202030204" pitchFamily="34" charset="0"/>
              </a:rPr>
              <a:t>(</a:t>
            </a:r>
            <a:r>
              <a:rPr lang="en-AU" sz="800" i="1" dirty="0">
                <a:solidFill>
                  <a:schemeClr val="tx1"/>
                </a:solidFill>
                <a:latin typeface="Arial Narrow" panose="020B0606020202030204" pitchFamily="34" charset="0"/>
              </a:rPr>
              <a:t>hint: </a:t>
            </a:r>
            <a:r>
              <a:rPr lang="en-AU" sz="800" dirty="0">
                <a:solidFill>
                  <a:schemeClr val="tx1"/>
                </a:solidFill>
                <a:latin typeface="Arial Narrow" panose="020B0606020202030204" pitchFamily="34" charset="0"/>
              </a:rPr>
              <a:t>1st black line in all 4 graphs) </a:t>
            </a:r>
            <a:r>
              <a:rPr lang="en-AU" sz="1200" b="1" dirty="0">
                <a:solidFill>
                  <a:schemeClr val="tx1"/>
                </a:solidFill>
                <a:latin typeface="Arial Narrow" panose="020B0606020202030204" pitchFamily="34" charset="0"/>
              </a:rPr>
              <a:t>Ans. </a:t>
            </a:r>
          </a:p>
        </p:txBody>
      </p:sp>
      <p:sp>
        <p:nvSpPr>
          <p:cNvPr id="7" name="Rectangle 6"/>
          <p:cNvSpPr/>
          <p:nvPr/>
        </p:nvSpPr>
        <p:spPr>
          <a:xfrm>
            <a:off x="5628740" y="7294775"/>
            <a:ext cx="682519" cy="28256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1983</a:t>
            </a:r>
          </a:p>
        </p:txBody>
      </p:sp>
      <p:sp>
        <p:nvSpPr>
          <p:cNvPr id="27" name="Rectangle 26"/>
          <p:cNvSpPr/>
          <p:nvPr/>
        </p:nvSpPr>
        <p:spPr>
          <a:xfrm>
            <a:off x="480242" y="7656055"/>
            <a:ext cx="5875814" cy="35292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In what year did a </a:t>
            </a:r>
            <a:r>
              <a:rPr lang="en-AU" sz="1200" b="1" i="1" dirty="0">
                <a:solidFill>
                  <a:schemeClr val="tx1"/>
                </a:solidFill>
                <a:latin typeface="Arial Narrow" panose="020B0606020202030204" pitchFamily="34" charset="0"/>
              </a:rPr>
              <a:t>mass </a:t>
            </a:r>
            <a:r>
              <a:rPr lang="en-AU" sz="1200" b="1" dirty="0">
                <a:solidFill>
                  <a:schemeClr val="tx1"/>
                </a:solidFill>
                <a:latin typeface="Arial Narrow" panose="020B0606020202030204" pitchFamily="34" charset="0"/>
              </a:rPr>
              <a:t>coral bleaching event capture the world’s attention? Ans. </a:t>
            </a:r>
          </a:p>
        </p:txBody>
      </p:sp>
      <p:sp>
        <p:nvSpPr>
          <p:cNvPr id="29" name="Rectangle 28"/>
          <p:cNvSpPr/>
          <p:nvPr/>
        </p:nvSpPr>
        <p:spPr>
          <a:xfrm>
            <a:off x="5628740" y="7692807"/>
            <a:ext cx="676354" cy="28256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1998</a:t>
            </a:r>
          </a:p>
        </p:txBody>
      </p:sp>
      <p:sp>
        <p:nvSpPr>
          <p:cNvPr id="36" name="TextBox 35"/>
          <p:cNvSpPr txBox="1"/>
          <p:nvPr/>
        </p:nvSpPr>
        <p:spPr>
          <a:xfrm>
            <a:off x="437709" y="4806822"/>
            <a:ext cx="6243835" cy="523220"/>
          </a:xfrm>
          <a:prstGeom prst="rect">
            <a:avLst/>
          </a:prstGeom>
          <a:noFill/>
        </p:spPr>
        <p:txBody>
          <a:bodyPr wrap="square" rtlCol="0">
            <a:spAutoFit/>
          </a:bodyPr>
          <a:lstStyle/>
          <a:p>
            <a:r>
              <a:rPr lang="en-AU" sz="1600" b="1" dirty="0">
                <a:latin typeface="Arial Narrow" panose="020B0606020202030204" pitchFamily="34" charset="0"/>
              </a:rPr>
              <a:t>Mass Bleaching Events Timeline</a:t>
            </a:r>
          </a:p>
          <a:p>
            <a:r>
              <a:rPr lang="en-AU" sz="1200" dirty="0">
                <a:latin typeface="Arial Narrow" panose="020B0606020202030204" pitchFamily="34" charset="0"/>
              </a:rPr>
              <a:t>Prior to 1979, reports of coral bleaching events in the primary literature are virtually non-existent</a:t>
            </a:r>
            <a:r>
              <a:rPr lang="en-AU" sz="1200" baseline="30000" dirty="0">
                <a:latin typeface="Arial Narrow" panose="020B0606020202030204" pitchFamily="34" charset="0"/>
              </a:rPr>
              <a:t>[4]</a:t>
            </a:r>
            <a:r>
              <a:rPr lang="en-AU" sz="1200" dirty="0">
                <a:latin typeface="Arial Narrow" panose="020B0606020202030204" pitchFamily="34" charset="0"/>
              </a:rPr>
              <a:t>.</a:t>
            </a:r>
          </a:p>
        </p:txBody>
      </p:sp>
      <p:cxnSp>
        <p:nvCxnSpPr>
          <p:cNvPr id="37" name="Straight Connector 36"/>
          <p:cNvCxnSpPr/>
          <p:nvPr/>
        </p:nvCxnSpPr>
        <p:spPr>
          <a:xfrm flipH="1">
            <a:off x="517428" y="479149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44896" y="2745060"/>
            <a:ext cx="5068884" cy="1631216"/>
          </a:xfrm>
          <a:prstGeom prst="rect">
            <a:avLst/>
          </a:prstGeom>
          <a:noFill/>
        </p:spPr>
        <p:txBody>
          <a:bodyPr wrap="square" rtlCol="0">
            <a:spAutoFit/>
          </a:bodyPr>
          <a:lstStyle/>
          <a:p>
            <a:r>
              <a:rPr lang="en-AU" sz="1600" b="1" dirty="0">
                <a:latin typeface="Arial Narrow" panose="020B0606020202030204" pitchFamily="34" charset="0"/>
              </a:rPr>
              <a:t>Coral core climate records</a:t>
            </a:r>
          </a:p>
          <a:p>
            <a:r>
              <a:rPr lang="en-AU" sz="1200" dirty="0">
                <a:latin typeface="Arial Narrow" panose="020B0606020202030204" pitchFamily="34" charset="0"/>
              </a:rPr>
              <a:t>Coral cores provide a very handy record of coral bleaching events from the past. </a:t>
            </a:r>
            <a:br>
              <a:rPr lang="en-AU" sz="1200" dirty="0">
                <a:latin typeface="Arial Narrow" panose="020B0606020202030204" pitchFamily="34" charset="0"/>
              </a:rPr>
            </a:br>
            <a:r>
              <a:rPr lang="en-AU" sz="1200" dirty="0">
                <a:latin typeface="Arial Narrow" panose="020B0606020202030204" pitchFamily="34" charset="0"/>
              </a:rPr>
              <a:t>For example, any heat wave that causes a coral to become stressed, the coral records as a discrete, high density ‘stress band’ on its skeleton</a:t>
            </a:r>
            <a:r>
              <a:rPr lang="en-AU" sz="1200" baseline="30000" dirty="0">
                <a:latin typeface="Arial Narrow" panose="020B0606020202030204" pitchFamily="34" charset="0"/>
              </a:rPr>
              <a:t>[2]</a:t>
            </a:r>
            <a:r>
              <a:rPr lang="en-AU" sz="1200" dirty="0">
                <a:latin typeface="Arial Narrow" panose="020B0606020202030204" pitchFamily="34" charset="0"/>
              </a:rPr>
              <a:t> (see white line in Figure 2). Conveniently, the</a:t>
            </a:r>
            <a:r>
              <a:rPr lang="en-AU" sz="1200" i="1" dirty="0">
                <a:latin typeface="Arial Narrow" panose="020B0606020202030204" pitchFamily="34" charset="0"/>
              </a:rPr>
              <a:t> date </a:t>
            </a:r>
            <a:r>
              <a:rPr lang="en-AU" sz="1200" dirty="0">
                <a:latin typeface="Arial Narrow" panose="020B0606020202030204" pitchFamily="34" charset="0"/>
              </a:rPr>
              <a:t>of the stress band can be calculated using its position in </a:t>
            </a:r>
            <a:br>
              <a:rPr lang="en-AU" sz="1200" dirty="0">
                <a:latin typeface="Arial Narrow" panose="020B0606020202030204" pitchFamily="34" charset="0"/>
              </a:rPr>
            </a:br>
            <a:r>
              <a:rPr lang="en-AU" sz="1200" dirty="0">
                <a:latin typeface="Arial Narrow" panose="020B0606020202030204" pitchFamily="34" charset="0"/>
              </a:rPr>
              <a:t>relation to growth bands on the skeleton (which appear like the growth rings on a tree). </a:t>
            </a:r>
            <a:r>
              <a:rPr lang="en-AU" sz="1200" i="1" dirty="0">
                <a:latin typeface="Arial Narrow" panose="020B0606020202030204" pitchFamily="34" charset="0"/>
              </a:rPr>
              <a:t>Note:</a:t>
            </a:r>
            <a:r>
              <a:rPr lang="en-AU" sz="1200" dirty="0">
                <a:latin typeface="Arial Narrow" panose="020B0606020202030204" pitchFamily="34" charset="0"/>
              </a:rPr>
              <a:t> coral cores can be taken from</a:t>
            </a:r>
            <a:r>
              <a:rPr lang="en-AU" sz="1200" i="1" dirty="0">
                <a:latin typeface="Arial Narrow" panose="020B0606020202030204" pitchFamily="34" charset="0"/>
              </a:rPr>
              <a:t> live </a:t>
            </a:r>
            <a:r>
              <a:rPr lang="en-AU" sz="1200" dirty="0">
                <a:latin typeface="Arial Narrow" panose="020B0606020202030204" pitchFamily="34" charset="0"/>
              </a:rPr>
              <a:t>corals (see p. 98, Fig. 2) or from </a:t>
            </a:r>
            <a:r>
              <a:rPr lang="en-AU" sz="1200" i="1" dirty="0">
                <a:latin typeface="Arial Narrow" panose="020B0606020202030204" pitchFamily="34" charset="0"/>
              </a:rPr>
              <a:t>fossil </a:t>
            </a:r>
            <a:r>
              <a:rPr lang="en-AU" sz="1200" dirty="0">
                <a:latin typeface="Arial Narrow" panose="020B0606020202030204" pitchFamily="34" charset="0"/>
              </a:rPr>
              <a:t>corals whereby radiocarbon (</a:t>
            </a:r>
            <a:r>
              <a:rPr lang="en-AU" sz="1200" baseline="30000" dirty="0">
                <a:latin typeface="Arial Narrow" panose="020B0606020202030204" pitchFamily="34" charset="0"/>
              </a:rPr>
              <a:t>14</a:t>
            </a:r>
            <a:r>
              <a:rPr lang="en-AU" sz="1200" dirty="0">
                <a:latin typeface="Arial Narrow" panose="020B0606020202030204" pitchFamily="34" charset="0"/>
              </a:rPr>
              <a:t>C) dating is used to obtain the initial calendar age of the coral</a:t>
            </a:r>
            <a:r>
              <a:rPr lang="en-AU" sz="1200" baseline="30000" dirty="0">
                <a:latin typeface="Arial Narrow" panose="020B0606020202030204" pitchFamily="34" charset="0"/>
              </a:rPr>
              <a:t>[3]</a:t>
            </a:r>
            <a:r>
              <a:rPr lang="en-AU" sz="1200" dirty="0">
                <a:latin typeface="Arial Narrow" panose="020B0606020202030204" pitchFamily="34" charset="0"/>
              </a:rPr>
              <a:t>. </a:t>
            </a:r>
          </a:p>
        </p:txBody>
      </p:sp>
      <p:pic>
        <p:nvPicPr>
          <p:cNvPr id="46" name="Picture 45"/>
          <p:cNvPicPr>
            <a:picLocks noChangeAspect="1"/>
          </p:cNvPicPr>
          <p:nvPr/>
        </p:nvPicPr>
        <p:blipFill rotWithShape="1">
          <a:blip r:embed="rId3">
            <a:extLst>
              <a:ext uri="{28A0092B-C50C-407E-A947-70E740481C1C}">
                <a14:useLocalDpi xmlns:a14="http://schemas.microsoft.com/office/drawing/2010/main" val="0"/>
              </a:ext>
            </a:extLst>
          </a:blip>
          <a:srcRect l="78799" t="6986" r="5008" b="85307"/>
          <a:stretch/>
        </p:blipFill>
        <p:spPr>
          <a:xfrm>
            <a:off x="1333091" y="5628214"/>
            <a:ext cx="504056" cy="216024"/>
          </a:xfrm>
          <a:prstGeom prst="rect">
            <a:avLst/>
          </a:prstGeom>
        </p:spPr>
      </p:pic>
      <p:pic>
        <p:nvPicPr>
          <p:cNvPr id="47" name="Picture 46"/>
          <p:cNvPicPr>
            <a:picLocks noChangeAspect="1"/>
          </p:cNvPicPr>
          <p:nvPr/>
        </p:nvPicPr>
        <p:blipFill rotWithShape="1">
          <a:blip r:embed="rId3">
            <a:extLst>
              <a:ext uri="{28A0092B-C50C-407E-A947-70E740481C1C}">
                <a14:useLocalDpi xmlns:a14="http://schemas.microsoft.com/office/drawing/2010/main" val="0"/>
              </a:ext>
            </a:extLst>
          </a:blip>
          <a:srcRect l="78799" t="6986" r="5008" b="85307"/>
          <a:stretch/>
        </p:blipFill>
        <p:spPr>
          <a:xfrm>
            <a:off x="4424959" y="5628021"/>
            <a:ext cx="504056" cy="216024"/>
          </a:xfrm>
          <a:prstGeom prst="rect">
            <a:avLst/>
          </a:prstGeom>
        </p:spPr>
      </p:pic>
      <p:sp>
        <p:nvSpPr>
          <p:cNvPr id="42" name="Rectangle 41"/>
          <p:cNvSpPr/>
          <p:nvPr/>
        </p:nvSpPr>
        <p:spPr>
          <a:xfrm>
            <a:off x="3444033" y="5847713"/>
            <a:ext cx="58012" cy="501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524429" y="1040694"/>
            <a:ext cx="3202878" cy="461665"/>
          </a:xfrm>
          <a:prstGeom prst="rect">
            <a:avLst/>
          </a:prstGeom>
        </p:spPr>
        <p:txBody>
          <a:bodyPr wrap="square">
            <a:spAutoFit/>
          </a:bodyPr>
          <a:lstStyle/>
          <a:p>
            <a:r>
              <a:rPr lang="en-AU" sz="1200" b="1" dirty="0">
                <a:latin typeface="Arial Narrow" panose="020B0606020202030204" pitchFamily="34" charset="0"/>
              </a:rPr>
              <a:t>Q. Was the</a:t>
            </a:r>
            <a:r>
              <a:rPr lang="en-AU" sz="1200" b="1" i="1" dirty="0">
                <a:latin typeface="Arial Narrow" panose="020B0606020202030204" pitchFamily="34" charset="0"/>
              </a:rPr>
              <a:t> beginning </a:t>
            </a:r>
            <a:r>
              <a:rPr lang="en-AU" sz="1200" b="1" dirty="0">
                <a:latin typeface="Arial Narrow" panose="020B0606020202030204" pitchFamily="34" charset="0"/>
              </a:rPr>
              <a:t>of the Holocene associated with a period of global warming or cooling? Ans. </a:t>
            </a:r>
            <a:endParaRPr lang="en-AU" sz="1200" dirty="0">
              <a:latin typeface="Arial Narrow" panose="020B0606020202030204" pitchFamily="34" charset="0"/>
            </a:endParaRPr>
          </a:p>
        </p:txBody>
      </p:sp>
      <p:sp>
        <p:nvSpPr>
          <p:cNvPr id="9" name="Rectangle 8"/>
          <p:cNvSpPr/>
          <p:nvPr/>
        </p:nvSpPr>
        <p:spPr>
          <a:xfrm>
            <a:off x="564258" y="1476740"/>
            <a:ext cx="3088848" cy="21924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50000"/>
                    <a:lumOff val="50000"/>
                  </a:schemeClr>
                </a:solidFill>
                <a:latin typeface="Comic Sans MS" panose="030F0702030302020204" pitchFamily="66" charset="0"/>
              </a:rPr>
              <a:t>warming</a:t>
            </a:r>
          </a:p>
        </p:txBody>
      </p:sp>
      <p:sp>
        <p:nvSpPr>
          <p:cNvPr id="41" name="TextBox 40">
            <a:extLst>
              <a:ext uri="{FF2B5EF4-FFF2-40B4-BE49-F238E27FC236}">
                <a16:creationId xmlns:a16="http://schemas.microsoft.com/office/drawing/2014/main" id="{8E35EC5C-C5F4-44C5-B7D0-46E8158FB5FC}"/>
              </a:ext>
            </a:extLst>
          </p:cNvPr>
          <p:cNvSpPr txBox="1"/>
          <p:nvPr/>
        </p:nvSpPr>
        <p:spPr>
          <a:xfrm>
            <a:off x="5368318" y="3924938"/>
            <a:ext cx="1236610" cy="452432"/>
          </a:xfrm>
          <a:prstGeom prst="rect">
            <a:avLst/>
          </a:prstGeom>
          <a:noFill/>
        </p:spPr>
        <p:txBody>
          <a:bodyPr wrap="square" rtlCol="0">
            <a:spAutoFit/>
          </a:bodyPr>
          <a:lstStyle/>
          <a:p>
            <a:r>
              <a:rPr lang="en-AU" sz="780" b="1" dirty="0">
                <a:latin typeface="Arial Narrow" panose="020B0606020202030204" pitchFamily="34" charset="0"/>
              </a:rPr>
              <a:t>Fig. 2: Coral core stress band (in white) from the 2010 bleaching event</a:t>
            </a:r>
            <a:r>
              <a:rPr lang="en-AU" sz="780" b="1" baseline="30000" dirty="0">
                <a:latin typeface="Arial Narrow" panose="020B0606020202030204" pitchFamily="34" charset="0"/>
              </a:rPr>
              <a:t>[2]</a:t>
            </a:r>
            <a:r>
              <a:rPr lang="en-AU" sz="780" b="1" dirty="0">
                <a:latin typeface="Arial Narrow" panose="020B0606020202030204" pitchFamily="34" charset="0"/>
              </a:rPr>
              <a:t>.</a:t>
            </a:r>
          </a:p>
        </p:txBody>
      </p:sp>
      <p:sp>
        <p:nvSpPr>
          <p:cNvPr id="39" name="Rectangle 38">
            <a:extLst>
              <a:ext uri="{FF2B5EF4-FFF2-40B4-BE49-F238E27FC236}">
                <a16:creationId xmlns:a16="http://schemas.microsoft.com/office/drawing/2014/main" id="{043B7487-AD7D-4F9C-B052-6DBB328A3440}"/>
              </a:ext>
            </a:extLst>
          </p:cNvPr>
          <p:cNvSpPr/>
          <p:nvPr/>
        </p:nvSpPr>
        <p:spPr>
          <a:xfrm>
            <a:off x="524429" y="1794991"/>
            <a:ext cx="3210961" cy="47499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                        </a:t>
            </a:r>
          </a:p>
        </p:txBody>
      </p:sp>
      <p:sp>
        <p:nvSpPr>
          <p:cNvPr id="48" name="Rectangle 47">
            <a:extLst>
              <a:ext uri="{FF2B5EF4-FFF2-40B4-BE49-F238E27FC236}">
                <a16:creationId xmlns:a16="http://schemas.microsoft.com/office/drawing/2014/main" id="{20C19763-0F73-4B92-A2BA-F95A8FAFB6B2}"/>
              </a:ext>
            </a:extLst>
          </p:cNvPr>
          <p:cNvSpPr/>
          <p:nvPr/>
        </p:nvSpPr>
        <p:spPr>
          <a:xfrm>
            <a:off x="516345" y="1796637"/>
            <a:ext cx="3352689" cy="461665"/>
          </a:xfrm>
          <a:prstGeom prst="rect">
            <a:avLst/>
          </a:prstGeom>
        </p:spPr>
        <p:txBody>
          <a:bodyPr wrap="square">
            <a:spAutoFit/>
          </a:bodyPr>
          <a:lstStyle/>
          <a:p>
            <a:r>
              <a:rPr lang="en-AU" sz="1200" b="1" dirty="0">
                <a:latin typeface="Arial Narrow" panose="020B0606020202030204" pitchFamily="34" charset="0"/>
              </a:rPr>
              <a:t>Q. Was there a time during the Holocene when temperatures were warmer than today? Ans. </a:t>
            </a:r>
            <a:endParaRPr lang="en-AU" sz="1200" dirty="0">
              <a:latin typeface="Arial Narrow" panose="020B0606020202030204" pitchFamily="34" charset="0"/>
            </a:endParaRPr>
          </a:p>
        </p:txBody>
      </p:sp>
      <p:sp>
        <p:nvSpPr>
          <p:cNvPr id="49" name="Rectangle 48">
            <a:extLst>
              <a:ext uri="{FF2B5EF4-FFF2-40B4-BE49-F238E27FC236}">
                <a16:creationId xmlns:a16="http://schemas.microsoft.com/office/drawing/2014/main" id="{4D676391-8C36-42DB-BADB-0834631B8F37}"/>
              </a:ext>
            </a:extLst>
          </p:cNvPr>
          <p:cNvSpPr/>
          <p:nvPr/>
        </p:nvSpPr>
        <p:spPr>
          <a:xfrm>
            <a:off x="3282316" y="2033099"/>
            <a:ext cx="417412" cy="21200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10" name="Rectangle 9">
            <a:extLst>
              <a:ext uri="{FF2B5EF4-FFF2-40B4-BE49-F238E27FC236}">
                <a16:creationId xmlns:a16="http://schemas.microsoft.com/office/drawing/2014/main" id="{A6D7BB2F-AB3D-4C4D-9515-FDE4FC436C8F}"/>
              </a:ext>
            </a:extLst>
          </p:cNvPr>
          <p:cNvSpPr/>
          <p:nvPr/>
        </p:nvSpPr>
        <p:spPr>
          <a:xfrm>
            <a:off x="5446340" y="2794189"/>
            <a:ext cx="909716" cy="11400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50" name="Picture 49">
            <a:extLst>
              <a:ext uri="{FF2B5EF4-FFF2-40B4-BE49-F238E27FC236}">
                <a16:creationId xmlns:a16="http://schemas.microsoft.com/office/drawing/2014/main" id="{15BC2CF5-860B-48F7-A00B-CF9969FC1DC7}"/>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2116"/>
          <a:stretch/>
        </p:blipFill>
        <p:spPr>
          <a:xfrm>
            <a:off x="5513780" y="2806639"/>
            <a:ext cx="794811" cy="1131776"/>
          </a:xfrm>
          <a:prstGeom prst="rect">
            <a:avLst/>
          </a:prstGeom>
        </p:spPr>
      </p:pic>
      <p:sp>
        <p:nvSpPr>
          <p:cNvPr id="51" name="TextBox 50">
            <a:extLst>
              <a:ext uri="{FF2B5EF4-FFF2-40B4-BE49-F238E27FC236}">
                <a16:creationId xmlns:a16="http://schemas.microsoft.com/office/drawing/2014/main" id="{FFA5D87E-CE48-477E-AE89-863670EF3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3" name="Rectangle 52">
            <a:extLst>
              <a:ext uri="{FF2B5EF4-FFF2-40B4-BE49-F238E27FC236}">
                <a16:creationId xmlns:a16="http://schemas.microsoft.com/office/drawing/2014/main" id="{AB3D5411-8022-4F38-88C2-30C4BCD20389}"/>
              </a:ext>
            </a:extLst>
          </p:cNvPr>
          <p:cNvSpPr/>
          <p:nvPr/>
        </p:nvSpPr>
        <p:spPr>
          <a:xfrm>
            <a:off x="524429" y="4380276"/>
            <a:ext cx="5875814" cy="35292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does a high density ‘stress band’ indicate? Ans. </a:t>
            </a:r>
          </a:p>
        </p:txBody>
      </p:sp>
      <p:sp>
        <p:nvSpPr>
          <p:cNvPr id="55" name="Rectangle 54">
            <a:extLst>
              <a:ext uri="{FF2B5EF4-FFF2-40B4-BE49-F238E27FC236}">
                <a16:creationId xmlns:a16="http://schemas.microsoft.com/office/drawing/2014/main" id="{3AA778C0-115D-46AC-B974-5F9788AB9113}"/>
              </a:ext>
            </a:extLst>
          </p:cNvPr>
          <p:cNvSpPr/>
          <p:nvPr/>
        </p:nvSpPr>
        <p:spPr>
          <a:xfrm>
            <a:off x="4005064" y="4417687"/>
            <a:ext cx="2339656" cy="2769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56" name="TextBox 55">
            <a:extLst>
              <a:ext uri="{FF2B5EF4-FFF2-40B4-BE49-F238E27FC236}">
                <a16:creationId xmlns:a16="http://schemas.microsoft.com/office/drawing/2014/main" id="{5FAAEDDF-B051-4EC7-B526-FAB00C51C992}"/>
              </a:ext>
            </a:extLst>
          </p:cNvPr>
          <p:cNvSpPr txBox="1"/>
          <p:nvPr/>
        </p:nvSpPr>
        <p:spPr>
          <a:xfrm>
            <a:off x="4047015" y="4424726"/>
            <a:ext cx="2267050"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Past stress (e.g. bleaching)</a:t>
            </a:r>
          </a:p>
        </p:txBody>
      </p:sp>
      <p:sp>
        <p:nvSpPr>
          <p:cNvPr id="43" name="Oval 42">
            <a:extLst>
              <a:ext uri="{FF2B5EF4-FFF2-40B4-BE49-F238E27FC236}">
                <a16:creationId xmlns:a16="http://schemas.microsoft.com/office/drawing/2014/main" id="{0C3138F8-A1E4-4684-BA8E-E388785F297E}"/>
              </a:ext>
            </a:extLst>
          </p:cNvPr>
          <p:cNvSpPr/>
          <p:nvPr/>
        </p:nvSpPr>
        <p:spPr>
          <a:xfrm>
            <a:off x="4691457" y="644275"/>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4" name="TextBox 43">
            <a:extLst>
              <a:ext uri="{FF2B5EF4-FFF2-40B4-BE49-F238E27FC236}">
                <a16:creationId xmlns:a16="http://schemas.microsoft.com/office/drawing/2014/main" id="{1DD1F09C-1D02-4254-884F-236BA964C7B3}"/>
              </a:ext>
            </a:extLst>
          </p:cNvPr>
          <p:cNvSpPr txBox="1"/>
          <p:nvPr/>
        </p:nvSpPr>
        <p:spPr>
          <a:xfrm>
            <a:off x="4607458" y="622058"/>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T102</a:t>
            </a:r>
          </a:p>
        </p:txBody>
      </p:sp>
      <p:pic>
        <p:nvPicPr>
          <p:cNvPr id="1028" name="Picture 4" descr="Holocene Climate Change">
            <a:extLst>
              <a:ext uri="{FF2B5EF4-FFF2-40B4-BE49-F238E27FC236}">
                <a16:creationId xmlns:a16="http://schemas.microsoft.com/office/drawing/2014/main" id="{F3B57A33-40F5-4355-BC54-00BA05A3D38F}"/>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77091" y="1035471"/>
            <a:ext cx="2484831" cy="14955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854A3B-CB8F-4752-9C23-DDA129C42823}"/>
              </a:ext>
            </a:extLst>
          </p:cNvPr>
          <p:cNvSpPr txBox="1"/>
          <p:nvPr/>
        </p:nvSpPr>
        <p:spPr>
          <a:xfrm>
            <a:off x="3271665" y="1993083"/>
            <a:ext cx="463725" cy="276999"/>
          </a:xfrm>
          <a:prstGeom prst="rect">
            <a:avLst/>
          </a:prstGeom>
          <a:noFill/>
        </p:spPr>
        <p:txBody>
          <a:bodyPr wrap="square" rtlCol="0">
            <a:spAutoFit/>
          </a:bodyPr>
          <a:lstStyle/>
          <a:p>
            <a:r>
              <a:rPr lang="en-AU" sz="1200" dirty="0">
                <a:solidFill>
                  <a:schemeClr val="tx1">
                    <a:lumMod val="50000"/>
                    <a:lumOff val="50000"/>
                  </a:schemeClr>
                </a:solidFill>
                <a:latin typeface="Comic Sans MS" panose="030F0702030302020204" pitchFamily="66" charset="0"/>
              </a:rPr>
              <a:t>Yes</a:t>
            </a:r>
          </a:p>
        </p:txBody>
      </p:sp>
      <p:sp>
        <p:nvSpPr>
          <p:cNvPr id="45" name="Rectangle 44">
            <a:extLst>
              <a:ext uri="{FF2B5EF4-FFF2-40B4-BE49-F238E27FC236}">
                <a16:creationId xmlns:a16="http://schemas.microsoft.com/office/drawing/2014/main" id="{B6132ABF-8372-40BA-8E6B-E126B74F70DA}"/>
              </a:ext>
            </a:extLst>
          </p:cNvPr>
          <p:cNvSpPr/>
          <p:nvPr/>
        </p:nvSpPr>
        <p:spPr>
          <a:xfrm>
            <a:off x="530865" y="2322685"/>
            <a:ext cx="3210961" cy="36251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                        </a:t>
            </a:r>
          </a:p>
        </p:txBody>
      </p:sp>
      <p:sp>
        <p:nvSpPr>
          <p:cNvPr id="58" name="Rectangle 57">
            <a:extLst>
              <a:ext uri="{FF2B5EF4-FFF2-40B4-BE49-F238E27FC236}">
                <a16:creationId xmlns:a16="http://schemas.microsoft.com/office/drawing/2014/main" id="{4BB82F5E-546B-4A9D-881A-E786748C6AB2}"/>
              </a:ext>
            </a:extLst>
          </p:cNvPr>
          <p:cNvSpPr/>
          <p:nvPr/>
        </p:nvSpPr>
        <p:spPr>
          <a:xfrm>
            <a:off x="505512" y="2356583"/>
            <a:ext cx="3352689" cy="276999"/>
          </a:xfrm>
          <a:prstGeom prst="rect">
            <a:avLst/>
          </a:prstGeom>
        </p:spPr>
        <p:txBody>
          <a:bodyPr wrap="square">
            <a:spAutoFit/>
          </a:bodyPr>
          <a:lstStyle/>
          <a:p>
            <a:r>
              <a:rPr lang="en-AU" sz="1200" b="1" dirty="0">
                <a:latin typeface="Arial Narrow" panose="020B0606020202030204" pitchFamily="34" charset="0"/>
              </a:rPr>
              <a:t>Q. Is there evidence of bleaching then? Ans.     </a:t>
            </a:r>
            <a:endParaRPr lang="en-AU" sz="1200" dirty="0">
              <a:latin typeface="Arial Narrow" panose="020B0606020202030204" pitchFamily="34" charset="0"/>
            </a:endParaRPr>
          </a:p>
        </p:txBody>
      </p:sp>
      <p:sp>
        <p:nvSpPr>
          <p:cNvPr id="5" name="TextBox 4">
            <a:extLst>
              <a:ext uri="{FF2B5EF4-FFF2-40B4-BE49-F238E27FC236}">
                <a16:creationId xmlns:a16="http://schemas.microsoft.com/office/drawing/2014/main" id="{A03553E2-9B0F-48E2-88A8-5AE12FDA9DA9}"/>
              </a:ext>
            </a:extLst>
          </p:cNvPr>
          <p:cNvSpPr txBox="1"/>
          <p:nvPr/>
        </p:nvSpPr>
        <p:spPr>
          <a:xfrm>
            <a:off x="4322525" y="2399339"/>
            <a:ext cx="1089970" cy="184666"/>
          </a:xfrm>
          <a:prstGeom prst="rect">
            <a:avLst/>
          </a:prstGeom>
          <a:noFill/>
        </p:spPr>
        <p:txBody>
          <a:bodyPr wrap="square" rtlCol="0">
            <a:spAutoFit/>
          </a:bodyPr>
          <a:lstStyle/>
          <a:p>
            <a:r>
              <a:rPr lang="en-AU" sz="600" b="1" dirty="0">
                <a:solidFill>
                  <a:schemeClr val="tx1">
                    <a:lumMod val="65000"/>
                    <a:lumOff val="35000"/>
                  </a:schemeClr>
                </a:solidFill>
                <a:latin typeface="Arial Narrow" panose="020B0606020202030204" pitchFamily="34" charset="0"/>
              </a:rPr>
              <a:t>and beginning of Holocene</a:t>
            </a:r>
          </a:p>
        </p:txBody>
      </p:sp>
      <p:sp>
        <p:nvSpPr>
          <p:cNvPr id="52" name="Rectangle 51">
            <a:extLst>
              <a:ext uri="{FF2B5EF4-FFF2-40B4-BE49-F238E27FC236}">
                <a16:creationId xmlns:a16="http://schemas.microsoft.com/office/drawing/2014/main" id="{CF0A37DE-4762-4C51-BE47-9C4D51198939}"/>
              </a:ext>
            </a:extLst>
          </p:cNvPr>
          <p:cNvSpPr/>
          <p:nvPr/>
        </p:nvSpPr>
        <p:spPr>
          <a:xfrm>
            <a:off x="3405853" y="2373267"/>
            <a:ext cx="293875" cy="2698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54" name="TextBox 53">
            <a:extLst>
              <a:ext uri="{FF2B5EF4-FFF2-40B4-BE49-F238E27FC236}">
                <a16:creationId xmlns:a16="http://schemas.microsoft.com/office/drawing/2014/main" id="{810D7A51-5681-4FF4-A4B7-A4B621CAFDB5}"/>
              </a:ext>
            </a:extLst>
          </p:cNvPr>
          <p:cNvSpPr txBox="1"/>
          <p:nvPr/>
        </p:nvSpPr>
        <p:spPr>
          <a:xfrm>
            <a:off x="3367102" y="2395311"/>
            <a:ext cx="547344" cy="276999"/>
          </a:xfrm>
          <a:prstGeom prst="rect">
            <a:avLst/>
          </a:prstGeom>
          <a:noFill/>
        </p:spPr>
        <p:txBody>
          <a:bodyPr wrap="square" rtlCol="0">
            <a:spAutoFit/>
          </a:bodyPr>
          <a:lstStyle/>
          <a:p>
            <a:r>
              <a:rPr lang="en-AU" sz="1200" dirty="0">
                <a:solidFill>
                  <a:schemeClr val="tx1">
                    <a:lumMod val="50000"/>
                    <a:lumOff val="50000"/>
                  </a:schemeClr>
                </a:solidFill>
                <a:latin typeface="Comic Sans MS" panose="030F0702030302020204" pitchFamily="66" charset="0"/>
              </a:rPr>
              <a:t>No</a:t>
            </a:r>
          </a:p>
        </p:txBody>
      </p:sp>
      <p:cxnSp>
        <p:nvCxnSpPr>
          <p:cNvPr id="30" name="Straight Arrow Connector 29">
            <a:extLst>
              <a:ext uri="{FF2B5EF4-FFF2-40B4-BE49-F238E27FC236}">
                <a16:creationId xmlns:a16="http://schemas.microsoft.com/office/drawing/2014/main" id="{93457025-71DC-40B5-8D22-528419BD7C33}"/>
              </a:ext>
            </a:extLst>
          </p:cNvPr>
          <p:cNvCxnSpPr/>
          <p:nvPr/>
        </p:nvCxnSpPr>
        <p:spPr>
          <a:xfrm flipH="1" flipV="1">
            <a:off x="4349511" y="2357109"/>
            <a:ext cx="182499" cy="551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2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43976" y="98510"/>
            <a:ext cx="4191130" cy="1015663"/>
          </a:xfrm>
          <a:prstGeom prst="rect">
            <a:avLst/>
          </a:prstGeom>
          <a:noFill/>
        </p:spPr>
        <p:txBody>
          <a:bodyPr wrap="square" rtlCol="0">
            <a:spAutoFit/>
          </a:bodyPr>
          <a:lstStyle/>
          <a:p>
            <a:r>
              <a:rPr lang="en-US" b="1" dirty="0">
                <a:latin typeface="Arial Narrow" pitchFamily="34" charset="0"/>
              </a:rPr>
              <a:t>In Hot Water…How warm is too warm? – </a:t>
            </a:r>
            <a:r>
              <a:rPr lang="en-AU" sz="1200" dirty="0">
                <a:latin typeface="Arial Narrow" panose="020B0606020202030204" pitchFamily="34" charset="0"/>
              </a:rPr>
              <a:t>Explain the concept of coral bleaching in terms of Shelford’s Law of Tolerance</a:t>
            </a:r>
          </a:p>
          <a:p>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51101" y="8806471"/>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93</a:t>
            </a:r>
            <a:endParaRPr lang="en-AU" sz="1100" dirty="0">
              <a:latin typeface="Arial Narrow" pitchFamily="34" charset="0"/>
            </a:endParaRPr>
          </a:p>
        </p:txBody>
      </p:sp>
      <p:sp>
        <p:nvSpPr>
          <p:cNvPr id="57" name="TextBox 36"/>
          <p:cNvSpPr txBox="1"/>
          <p:nvPr/>
        </p:nvSpPr>
        <p:spPr>
          <a:xfrm>
            <a:off x="437896" y="8811969"/>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486935" y="8800973"/>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65196" y="984017"/>
            <a:ext cx="6062131" cy="1815882"/>
          </a:xfrm>
          <a:prstGeom prst="rect">
            <a:avLst/>
          </a:prstGeom>
          <a:noFill/>
        </p:spPr>
        <p:txBody>
          <a:bodyPr wrap="square" rtlCol="0">
            <a:spAutoFit/>
          </a:bodyPr>
          <a:lstStyle/>
          <a:p>
            <a:r>
              <a:rPr lang="en-AU" sz="1600" b="1" dirty="0">
                <a:latin typeface="Arial Narrow" panose="020B0606020202030204" pitchFamily="34" charset="0"/>
              </a:rPr>
              <a:t>Threshold Theatre </a:t>
            </a:r>
          </a:p>
          <a:p>
            <a:r>
              <a:rPr lang="en-AU" sz="1200" dirty="0">
                <a:latin typeface="Arial Narrow" panose="020B0606020202030204" pitchFamily="34" charset="0"/>
              </a:rPr>
              <a:t>The reason why there were so few bleaching events recorded prior to 1979 is because the</a:t>
            </a:r>
            <a:r>
              <a:rPr lang="en-AU" sz="1200" b="1" dirty="0">
                <a:latin typeface="Arial Narrow" panose="020B0606020202030204" pitchFamily="34" charset="0"/>
              </a:rPr>
              <a:t> sea surface temperature (SST)</a:t>
            </a:r>
            <a:r>
              <a:rPr lang="en-AU" sz="1200" dirty="0">
                <a:latin typeface="Arial Narrow" panose="020B0606020202030204" pitchFamily="34" charset="0"/>
              </a:rPr>
              <a:t> rarely exceeded the </a:t>
            </a:r>
            <a:r>
              <a:rPr lang="en-AU" sz="1200" i="1" dirty="0">
                <a:latin typeface="Arial Narrow" panose="020B0606020202030204" pitchFamily="34" charset="0"/>
              </a:rPr>
              <a:t>upper thermal limit </a:t>
            </a:r>
            <a:r>
              <a:rPr lang="en-AU" sz="1200" dirty="0">
                <a:latin typeface="Arial Narrow" panose="020B0606020202030204" pitchFamily="34" charset="0"/>
              </a:rPr>
              <a:t>of coral and zooxanthellae</a:t>
            </a:r>
            <a:r>
              <a:rPr lang="en-AU" sz="1200" baseline="30000" dirty="0">
                <a:latin typeface="Arial Narrow" panose="020B0606020202030204" pitchFamily="34" charset="0"/>
              </a:rPr>
              <a:t>[1]</a:t>
            </a:r>
            <a:r>
              <a:rPr lang="en-AU" sz="1200" dirty="0">
                <a:latin typeface="Arial Narrow" panose="020B0606020202030204" pitchFamily="34" charset="0"/>
              </a:rPr>
              <a:t>. The </a:t>
            </a:r>
            <a:r>
              <a:rPr lang="en-AU" sz="1200" i="1" dirty="0">
                <a:latin typeface="Arial Narrow" panose="020B0606020202030204" pitchFamily="34" charset="0"/>
              </a:rPr>
              <a:t>upper thermal limit </a:t>
            </a:r>
            <a:r>
              <a:rPr lang="en-AU" sz="1200" dirty="0">
                <a:latin typeface="Arial Narrow" panose="020B0606020202030204" pitchFamily="34" charset="0"/>
              </a:rPr>
              <a:t>(also called the </a:t>
            </a:r>
            <a:r>
              <a:rPr lang="en-AU" sz="1200" i="1" dirty="0">
                <a:latin typeface="Arial Narrow" panose="020B0606020202030204" pitchFamily="34" charset="0"/>
              </a:rPr>
              <a:t>thermal threshold, bleaching threshold </a:t>
            </a:r>
            <a:r>
              <a:rPr lang="en-AU" sz="1200" dirty="0">
                <a:latin typeface="Arial Narrow" panose="020B0606020202030204" pitchFamily="34" charset="0"/>
              </a:rPr>
              <a:t>or a combination of both) is the temperature that corals are likely to bleach. That temperature varies between species, location and time. But for modelling purposes, it is generally set to </a:t>
            </a:r>
            <a:r>
              <a:rPr lang="en-AU" sz="1200" b="1" dirty="0">
                <a:latin typeface="Arial Narrow" panose="020B0606020202030204" pitchFamily="34" charset="0"/>
              </a:rPr>
              <a:t>1°C above </a:t>
            </a:r>
            <a:r>
              <a:rPr lang="en-AU" sz="1200" dirty="0">
                <a:latin typeface="Arial Narrow" panose="020B0606020202030204" pitchFamily="34" charset="0"/>
              </a:rPr>
              <a:t>a long-term average for that month and location (e.g. maximum monthly mean or MMM + 1°C)</a:t>
            </a:r>
            <a:r>
              <a:rPr lang="en-AU" sz="1200" baseline="30000" dirty="0">
                <a:latin typeface="Arial Narrow" panose="020B0606020202030204" pitchFamily="34" charset="0"/>
              </a:rPr>
              <a:t>[2]</a:t>
            </a:r>
            <a:r>
              <a:rPr lang="en-AU" sz="1200" dirty="0">
                <a:latin typeface="Arial Narrow" panose="020B0606020202030204" pitchFamily="34" charset="0"/>
              </a:rPr>
              <a:t>. Whereby, any temperature above that threshold is considered as out of the ordinary, too warm, and likely to cause bleaching</a:t>
            </a:r>
            <a:r>
              <a:rPr lang="en-AU" sz="1200" baseline="30000" dirty="0">
                <a:latin typeface="Arial Narrow" panose="020B0606020202030204" pitchFamily="34" charset="0"/>
              </a:rPr>
              <a:t>[2]</a:t>
            </a:r>
            <a:r>
              <a:rPr lang="en-AU" sz="1200" dirty="0">
                <a:latin typeface="Arial Narrow" panose="020B0606020202030204" pitchFamily="34" charset="0"/>
              </a:rPr>
              <a:t>. Conversely, the </a:t>
            </a:r>
            <a:r>
              <a:rPr lang="en-AU" sz="1200" i="1" dirty="0">
                <a:latin typeface="Arial Narrow" panose="020B0606020202030204" pitchFamily="34" charset="0"/>
              </a:rPr>
              <a:t>optimal </a:t>
            </a:r>
            <a:r>
              <a:rPr lang="en-AU" sz="1200" dirty="0">
                <a:latin typeface="Arial Narrow" panose="020B0606020202030204" pitchFamily="34" charset="0"/>
              </a:rPr>
              <a:t>temperature for reef-building corals is ~2-4°C below its upper thermal limit</a:t>
            </a:r>
            <a:r>
              <a:rPr lang="en-AU" sz="1200" baseline="30000" dirty="0">
                <a:latin typeface="Arial Narrow" panose="020B0606020202030204" pitchFamily="34" charset="0"/>
              </a:rPr>
              <a:t>[3][5]</a:t>
            </a:r>
            <a:r>
              <a:rPr lang="en-AU" sz="1200" dirty="0">
                <a:latin typeface="Arial Narrow" panose="020B0606020202030204" pitchFamily="34" charset="0"/>
              </a:rPr>
              <a:t>.</a:t>
            </a:r>
            <a:endParaRPr lang="en-AU" sz="1200" dirty="0">
              <a:solidFill>
                <a:srgbClr val="FF0000"/>
              </a:solidFill>
              <a:latin typeface="Arial Narrow" panose="020B0606020202030204" pitchFamily="34" charset="0"/>
            </a:endParaRPr>
          </a:p>
        </p:txBody>
      </p:sp>
      <p:sp>
        <p:nvSpPr>
          <p:cNvPr id="11" name="TextBox 36"/>
          <p:cNvSpPr txBox="1"/>
          <p:nvPr/>
        </p:nvSpPr>
        <p:spPr>
          <a:xfrm>
            <a:off x="2261340" y="8806471"/>
            <a:ext cx="34719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Anthropogenic change                        </a:t>
            </a:r>
            <a:endParaRPr lang="en-AU" sz="1100" b="1" dirty="0">
              <a:latin typeface="Arial Narrow" pitchFamily="34" charset="0"/>
            </a:endParaRPr>
          </a:p>
        </p:txBody>
      </p:sp>
      <p:sp>
        <p:nvSpPr>
          <p:cNvPr id="13" name="Rectangle 12"/>
          <p:cNvSpPr/>
          <p:nvPr/>
        </p:nvSpPr>
        <p:spPr>
          <a:xfrm>
            <a:off x="429604" y="7893230"/>
            <a:ext cx="5981366" cy="923330"/>
          </a:xfrm>
          <a:prstGeom prst="rect">
            <a:avLst/>
          </a:prstGeom>
        </p:spPr>
        <p:txBody>
          <a:bodyPr wrap="square">
            <a:spAutoFit/>
          </a:bodyPr>
          <a:lstStyle/>
          <a:p>
            <a:r>
              <a:rPr lang="en-AU" sz="600" baseline="30000" dirty="0">
                <a:latin typeface="Arial Narrow" panose="020B0606020202030204" pitchFamily="34" charset="0"/>
              </a:rPr>
              <a:t>[1] </a:t>
            </a:r>
            <a:r>
              <a:rPr lang="en-AU" sz="600" dirty="0" err="1">
                <a:latin typeface="Arial Narrow" panose="020B0606020202030204" pitchFamily="34" charset="0"/>
              </a:rPr>
              <a:t>Hoegh</a:t>
            </a:r>
            <a:r>
              <a:rPr lang="en-AU" sz="600" dirty="0">
                <a:latin typeface="Arial Narrow" panose="020B0606020202030204" pitchFamily="34" charset="0"/>
              </a:rPr>
              <a:t>-Guldberg, O. (1999). Climate change, coral bleaching and the future of the world’s coral reefs. </a:t>
            </a:r>
            <a:r>
              <a:rPr lang="en-AU" sz="600" i="1" dirty="0">
                <a:latin typeface="Arial Narrow" panose="020B0606020202030204" pitchFamily="34" charset="0"/>
              </a:rPr>
              <a:t>Marine Freshwater Research. Vol. 50, 839-66</a:t>
            </a:r>
            <a:r>
              <a:rPr lang="en-AU" sz="600" dirty="0">
                <a:latin typeface="Arial Narrow" panose="020B0606020202030204" pitchFamily="34" charset="0"/>
              </a:rPr>
              <a:t>.</a:t>
            </a:r>
            <a:r>
              <a:rPr lang="en-AU" sz="600" i="1" dirty="0">
                <a:latin typeface="Arial Narrow" panose="020B0606020202030204" pitchFamily="34" charset="0"/>
              </a:rPr>
              <a:t> DOI: 10.1071/mf99078</a:t>
            </a:r>
            <a:endParaRPr lang="en-AU" sz="600" dirty="0">
              <a:latin typeface="Arial Narrow" panose="020B0606020202030204" pitchFamily="34" charset="0"/>
            </a:endParaRPr>
          </a:p>
          <a:p>
            <a:r>
              <a:rPr lang="en-AU" sz="600" baseline="30000" dirty="0">
                <a:latin typeface="Arial Narrow" panose="020B0606020202030204" pitchFamily="34" charset="0"/>
              </a:rPr>
              <a:t>[2] </a:t>
            </a:r>
            <a:r>
              <a:rPr lang="en-AU" sz="600" dirty="0">
                <a:latin typeface="Arial Narrow" panose="020B0606020202030204" pitchFamily="34" charset="0"/>
              </a:rPr>
              <a:t>Liu, G., Strong, A. E., </a:t>
            </a:r>
            <a:r>
              <a:rPr lang="en-AU" sz="600" dirty="0" err="1">
                <a:latin typeface="Arial Narrow" panose="020B0606020202030204" pitchFamily="34" charset="0"/>
              </a:rPr>
              <a:t>Skirving</a:t>
            </a:r>
            <a:r>
              <a:rPr lang="en-AU" sz="600" dirty="0">
                <a:latin typeface="Arial Narrow" panose="020B0606020202030204" pitchFamily="34" charset="0"/>
              </a:rPr>
              <a:t>, W. J. and </a:t>
            </a:r>
            <a:r>
              <a:rPr lang="en-AU" sz="600" dirty="0" err="1">
                <a:latin typeface="Arial Narrow" panose="020B0606020202030204" pitchFamily="34" charset="0"/>
              </a:rPr>
              <a:t>Arzayus</a:t>
            </a:r>
            <a:r>
              <a:rPr lang="en-AU" sz="600" dirty="0">
                <a:latin typeface="Arial Narrow" panose="020B0606020202030204" pitchFamily="34" charset="0"/>
              </a:rPr>
              <a:t>, F. (2006). </a:t>
            </a:r>
            <a:r>
              <a:rPr lang="en-AU" sz="600" i="1" dirty="0">
                <a:latin typeface="Arial Narrow" panose="020B0606020202030204" pitchFamily="34" charset="0"/>
              </a:rPr>
              <a:t>Overview of NOAA Coral Reef Watch Program’s Near-Real-Time Satellite Global Coral Bleaching Monitoring Activities. </a:t>
            </a:r>
            <a:r>
              <a:rPr lang="en-AU" sz="600" dirty="0">
                <a:latin typeface="Arial Narrow" panose="020B0606020202030204" pitchFamily="34" charset="0"/>
              </a:rPr>
              <a:t>Proceedings of the 10</a:t>
            </a:r>
            <a:r>
              <a:rPr lang="en-AU" sz="600" baseline="30000" dirty="0">
                <a:latin typeface="Arial Narrow" panose="020B0606020202030204" pitchFamily="34" charset="0"/>
              </a:rPr>
              <a:t>th</a:t>
            </a:r>
            <a:r>
              <a:rPr lang="en-AU" sz="600" dirty="0">
                <a:latin typeface="Arial Narrow" panose="020B0606020202030204" pitchFamily="34" charset="0"/>
              </a:rPr>
              <a:t> International Coral Reef Symposium, Okinawa: 1783-1793. Accessed 23.02.2019 from www.coralreefwatch.noaa.gov</a:t>
            </a:r>
          </a:p>
          <a:p>
            <a:r>
              <a:rPr lang="en-AU" sz="600" baseline="30000" dirty="0">
                <a:latin typeface="Arial Narrow" panose="020B0606020202030204" pitchFamily="34" charset="0"/>
              </a:rPr>
              <a:t>[3] </a:t>
            </a:r>
            <a:r>
              <a:rPr lang="en-AU" sz="600" dirty="0" err="1">
                <a:latin typeface="Arial Narrow" panose="020B0606020202030204" pitchFamily="34" charset="0"/>
              </a:rPr>
              <a:t>Langlais</a:t>
            </a:r>
            <a:r>
              <a:rPr lang="en-AU" sz="600" dirty="0">
                <a:latin typeface="Arial Narrow" panose="020B0606020202030204" pitchFamily="34" charset="0"/>
              </a:rPr>
              <a:t>, C., </a:t>
            </a:r>
            <a:r>
              <a:rPr lang="en-AU" sz="600" dirty="0" err="1">
                <a:latin typeface="Arial Narrow" panose="020B0606020202030204" pitchFamily="34" charset="0"/>
              </a:rPr>
              <a:t>Lenton</a:t>
            </a:r>
            <a:r>
              <a:rPr lang="en-AU" sz="600" dirty="0">
                <a:latin typeface="Arial Narrow" panose="020B0606020202030204" pitchFamily="34" charset="0"/>
              </a:rPr>
              <a:t>, A., </a:t>
            </a:r>
            <a:r>
              <a:rPr lang="en-AU" sz="600" dirty="0" err="1">
                <a:latin typeface="Arial Narrow" panose="020B0606020202030204" pitchFamily="34" charset="0"/>
              </a:rPr>
              <a:t>Evenhuis</a:t>
            </a:r>
            <a:r>
              <a:rPr lang="en-AU" sz="600" dirty="0">
                <a:latin typeface="Arial Narrow" panose="020B0606020202030204" pitchFamily="34" charset="0"/>
              </a:rPr>
              <a:t>, C., Gupta, A.S., Brown, J.N. and </a:t>
            </a:r>
            <a:r>
              <a:rPr lang="en-AU" sz="600" dirty="0" err="1">
                <a:latin typeface="Arial Narrow" panose="020B0606020202030204" pitchFamily="34" charset="0"/>
              </a:rPr>
              <a:t>Kuchinke</a:t>
            </a:r>
            <a:r>
              <a:rPr lang="en-AU" sz="600" dirty="0">
                <a:latin typeface="Arial Narrow" panose="020B0606020202030204" pitchFamily="34" charset="0"/>
              </a:rPr>
              <a:t>, M.</a:t>
            </a:r>
            <a:r>
              <a:rPr lang="en-AU" sz="600" i="1" dirty="0">
                <a:latin typeface="Arial Narrow" panose="020B0606020202030204" pitchFamily="34" charset="0"/>
              </a:rPr>
              <a:t> </a:t>
            </a:r>
            <a:r>
              <a:rPr lang="en-AU" sz="600" dirty="0">
                <a:latin typeface="Arial Narrow" panose="020B0606020202030204" pitchFamily="34" charset="0"/>
              </a:rPr>
              <a:t>(n.d.). </a:t>
            </a:r>
            <a:r>
              <a:rPr lang="en-AU" sz="600" i="1" dirty="0">
                <a:latin typeface="Arial Narrow" panose="020B0606020202030204" pitchFamily="34" charset="0"/>
              </a:rPr>
              <a:t>Local SST variability determines coral bleaching risk under global warming</a:t>
            </a:r>
            <a:r>
              <a:rPr lang="en-AU" sz="600" dirty="0">
                <a:latin typeface="Arial Narrow" panose="020B0606020202030204" pitchFamily="34" charset="0"/>
              </a:rPr>
              <a:t>. As: </a:t>
            </a:r>
            <a:r>
              <a:rPr lang="en-AU" sz="600" i="1" dirty="0">
                <a:latin typeface="Arial Narrow" panose="020B0606020202030204" pitchFamily="34" charset="0"/>
              </a:rPr>
              <a:t>Coral_variability_warming_MMM_resubmitted.docx</a:t>
            </a:r>
            <a:r>
              <a:rPr lang="en-AU" sz="600" i="1" baseline="30000" dirty="0">
                <a:solidFill>
                  <a:srgbClr val="FF0000"/>
                </a:solidFill>
                <a:latin typeface="Arial Narrow" panose="020B0606020202030204" pitchFamily="34" charset="0"/>
              </a:rPr>
              <a:t>   </a:t>
            </a:r>
            <a:r>
              <a:rPr lang="en-AU" sz="600" dirty="0">
                <a:latin typeface="Arial Narrow" panose="020B0606020202030204" pitchFamily="34" charset="0"/>
              </a:rPr>
              <a:t>In: </a:t>
            </a:r>
            <a:r>
              <a:rPr lang="en-AU" sz="600" dirty="0" err="1">
                <a:latin typeface="Arial Narrow" panose="020B0606020202030204" pitchFamily="34" charset="0"/>
              </a:rPr>
              <a:t>Langlais</a:t>
            </a:r>
            <a:r>
              <a:rPr lang="en-AU" sz="600" dirty="0">
                <a:latin typeface="Arial Narrow" panose="020B0606020202030204" pitchFamily="34" charset="0"/>
              </a:rPr>
              <a:t> </a:t>
            </a:r>
            <a:r>
              <a:rPr lang="en-AU" sz="600" i="1" dirty="0">
                <a:latin typeface="Arial Narrow" panose="020B0606020202030204" pitchFamily="34" charset="0"/>
              </a:rPr>
              <a:t>et al., </a:t>
            </a:r>
            <a:r>
              <a:rPr lang="en-AU" sz="600" dirty="0">
                <a:latin typeface="Arial Narrow" panose="020B0606020202030204" pitchFamily="34" charset="0"/>
              </a:rPr>
              <a:t>(2015). </a:t>
            </a:r>
            <a:r>
              <a:rPr lang="en-AU" sz="600" i="1" dirty="0">
                <a:latin typeface="Arial Narrow" panose="020B0606020202030204" pitchFamily="34" charset="0"/>
              </a:rPr>
              <a:t>Projections of coral bleaching risk in the Western Pacific under different levels sea surface temperature increases</a:t>
            </a:r>
            <a:r>
              <a:rPr lang="en-AU" sz="600" dirty="0">
                <a:latin typeface="Arial Narrow" panose="020B0606020202030204" pitchFamily="34" charset="0"/>
              </a:rPr>
              <a:t>. v1. CSIRO. Data Collection. </a:t>
            </a:r>
            <a:r>
              <a:rPr lang="en-AU" sz="600" i="1" dirty="0">
                <a:latin typeface="Arial Narrow" panose="020B0606020202030204" pitchFamily="34" charset="0"/>
              </a:rPr>
              <a:t>DOI: 10.4225/08/551413D6B8141 </a:t>
            </a:r>
          </a:p>
          <a:p>
            <a:r>
              <a:rPr lang="en-AU" sz="600" baseline="30000" dirty="0">
                <a:latin typeface="Arial Narrow" panose="020B0606020202030204" pitchFamily="34" charset="0"/>
              </a:rPr>
              <a:t>[4] </a:t>
            </a:r>
            <a:r>
              <a:rPr lang="en-AU" sz="600" dirty="0">
                <a:latin typeface="Arial Narrow" panose="020B0606020202030204" pitchFamily="34" charset="0"/>
              </a:rPr>
              <a:t>Adapted with permission from: Bainbridge, S. (2017). Temperature and light patterns at four reefs along the Great Barrier Reef during the 2015–2016 austral summer: understanding patterns of observed coral bleaching. </a:t>
            </a:r>
            <a:r>
              <a:rPr lang="en-AU" sz="600" i="1" dirty="0">
                <a:latin typeface="Arial Narrow" panose="020B0606020202030204" pitchFamily="34" charset="0"/>
              </a:rPr>
              <a:t>Journal of Operational Oceanography. 10:1. 16-29. DOI:10.1080/1755876X.2017.1290863. </a:t>
            </a:r>
            <a:r>
              <a:rPr lang="en-AU" sz="600" dirty="0">
                <a:latin typeface="Arial Narrow" panose="020B0606020202030204" pitchFamily="34" charset="0"/>
              </a:rPr>
              <a:t>Reproduced with permission.</a:t>
            </a:r>
          </a:p>
          <a:p>
            <a:r>
              <a:rPr lang="en-AU" sz="600" baseline="30000" dirty="0">
                <a:latin typeface="Arial Narrow" panose="020B0606020202030204" pitchFamily="34" charset="0"/>
              </a:rPr>
              <a:t>[5] </a:t>
            </a:r>
            <a:r>
              <a:rPr lang="en-AU" sz="600" dirty="0" err="1">
                <a:latin typeface="Arial Narrow" panose="020B0606020202030204" pitchFamily="34" charset="0"/>
              </a:rPr>
              <a:t>Cantin</a:t>
            </a:r>
            <a:r>
              <a:rPr lang="en-AU" sz="600" dirty="0">
                <a:latin typeface="Arial Narrow" panose="020B0606020202030204" pitchFamily="34" charset="0"/>
              </a:rPr>
              <a:t> N.E. and Lough, J.M. (2014). Surviving Coral Bleaching Events: Porites Growth Anomalies on the Great Barrier Reef. </a:t>
            </a:r>
            <a:r>
              <a:rPr lang="en-AU" sz="600" i="1" dirty="0" err="1">
                <a:latin typeface="Arial Narrow" panose="020B0606020202030204" pitchFamily="34" charset="0"/>
              </a:rPr>
              <a:t>PLoS</a:t>
            </a:r>
            <a:r>
              <a:rPr lang="en-AU" sz="600" i="1" dirty="0">
                <a:latin typeface="Arial Narrow" panose="020B0606020202030204" pitchFamily="34" charset="0"/>
              </a:rPr>
              <a:t> One. 9(2): e88720. DOI: 10.1371/journal.pone.0088720</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1503" y="2947778"/>
            <a:ext cx="3074580" cy="1094107"/>
          </a:xfrm>
          <a:prstGeom prst="rect">
            <a:avLst/>
          </a:prstGeom>
        </p:spPr>
      </p:pic>
      <p:sp>
        <p:nvSpPr>
          <p:cNvPr id="4" name="TextBox 3"/>
          <p:cNvSpPr txBox="1"/>
          <p:nvPr/>
        </p:nvSpPr>
        <p:spPr>
          <a:xfrm>
            <a:off x="3555951" y="2907684"/>
            <a:ext cx="2497688" cy="215444"/>
          </a:xfrm>
          <a:prstGeom prst="rect">
            <a:avLst/>
          </a:prstGeom>
          <a:noFill/>
        </p:spPr>
        <p:txBody>
          <a:bodyPr wrap="square" rtlCol="0">
            <a:spAutoFit/>
          </a:bodyPr>
          <a:lstStyle/>
          <a:p>
            <a:r>
              <a:rPr lang="en-AU" sz="800" dirty="0">
                <a:latin typeface="Arial Narrow" panose="020B0606020202030204" pitchFamily="34" charset="0"/>
              </a:rPr>
              <a:t>bleaching threshold (~31.3°C)</a:t>
            </a:r>
          </a:p>
        </p:txBody>
      </p:sp>
      <p:sp>
        <p:nvSpPr>
          <p:cNvPr id="17" name="TextBox 16"/>
          <p:cNvSpPr txBox="1"/>
          <p:nvPr/>
        </p:nvSpPr>
        <p:spPr>
          <a:xfrm>
            <a:off x="3491288" y="4045066"/>
            <a:ext cx="3086171" cy="338554"/>
          </a:xfrm>
          <a:prstGeom prst="rect">
            <a:avLst/>
          </a:prstGeom>
          <a:noFill/>
        </p:spPr>
        <p:txBody>
          <a:bodyPr wrap="square" rtlCol="0">
            <a:spAutoFit/>
          </a:bodyPr>
          <a:lstStyle/>
          <a:p>
            <a:r>
              <a:rPr lang="en-AU" sz="800" b="1" dirty="0">
                <a:latin typeface="Arial Narrow" panose="020B0606020202030204" pitchFamily="34" charset="0"/>
              </a:rPr>
              <a:t>Figure 2: </a:t>
            </a:r>
            <a:r>
              <a:rPr lang="en-AU" sz="800" dirty="0">
                <a:latin typeface="Arial Narrow" panose="020B0606020202030204" pitchFamily="34" charset="0"/>
              </a:rPr>
              <a:t>Thursday Island 2015-16 had 10 days above the thermal threshold and temperatures 2.6°C above normal (mid-March) causing bleaching</a:t>
            </a:r>
            <a:r>
              <a:rPr lang="en-AU" sz="800" baseline="30000" dirty="0">
                <a:latin typeface="Arial Narrow" panose="020B0606020202030204" pitchFamily="34" charset="0"/>
              </a:rPr>
              <a:t>[4]</a:t>
            </a:r>
            <a:r>
              <a:rPr lang="en-AU" sz="800" dirty="0">
                <a:latin typeface="Arial Narrow" panose="020B0606020202030204" pitchFamily="34" charset="0"/>
              </a:rPr>
              <a:t>. </a:t>
            </a:r>
          </a:p>
        </p:txBody>
      </p:sp>
      <p:sp>
        <p:nvSpPr>
          <p:cNvPr id="5" name="Rectangle 4"/>
          <p:cNvSpPr/>
          <p:nvPr/>
        </p:nvSpPr>
        <p:spPr>
          <a:xfrm>
            <a:off x="3336912" y="2947778"/>
            <a:ext cx="181313" cy="144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p:cNvSpPr/>
          <p:nvPr/>
        </p:nvSpPr>
        <p:spPr>
          <a:xfrm>
            <a:off x="516285" y="4870025"/>
            <a:ext cx="2865861" cy="302991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a:t>
            </a:r>
          </a:p>
        </p:txBody>
      </p:sp>
      <p:sp>
        <p:nvSpPr>
          <p:cNvPr id="37" name="Rectangle 36"/>
          <p:cNvSpPr/>
          <p:nvPr/>
        </p:nvSpPr>
        <p:spPr>
          <a:xfrm>
            <a:off x="538342" y="4877950"/>
            <a:ext cx="2887287" cy="646331"/>
          </a:xfrm>
          <a:prstGeom prst="rect">
            <a:avLst/>
          </a:prstGeom>
        </p:spPr>
        <p:txBody>
          <a:bodyPr wrap="square">
            <a:spAutoFit/>
          </a:bodyPr>
          <a:lstStyle/>
          <a:p>
            <a:r>
              <a:rPr lang="en-AU" sz="1200" b="1" dirty="0">
                <a:latin typeface="Arial Narrow" panose="020B0606020202030204" pitchFamily="34" charset="0"/>
              </a:rPr>
              <a:t>Activity: Draw a graph of Shelford’s Law of Tolerance. Indicate the approximate position of (</a:t>
            </a:r>
            <a:r>
              <a:rPr lang="en-AU" sz="1200" b="1" dirty="0" err="1">
                <a:latin typeface="Arial Narrow" panose="020B0606020202030204" pitchFamily="34" charset="0"/>
              </a:rPr>
              <a:t>i</a:t>
            </a:r>
            <a:r>
              <a:rPr lang="en-AU" sz="1200" b="1" dirty="0">
                <a:latin typeface="Arial Narrow" panose="020B0606020202030204" pitchFamily="34" charset="0"/>
              </a:rPr>
              <a:t>) MMM and (ii) the upper thermal limit.</a:t>
            </a:r>
          </a:p>
        </p:txBody>
      </p:sp>
      <p:sp>
        <p:nvSpPr>
          <p:cNvPr id="27" name="Rectangle 26"/>
          <p:cNvSpPr/>
          <p:nvPr/>
        </p:nvSpPr>
        <p:spPr>
          <a:xfrm>
            <a:off x="563681" y="5538979"/>
            <a:ext cx="2744382" cy="230444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lumMod val="65000"/>
                  <a:lumOff val="35000"/>
                </a:schemeClr>
              </a:solidFill>
              <a:latin typeface="Comic Sans MS" panose="030F0702030302020204" pitchFamily="66" charset="0"/>
            </a:endParaRPr>
          </a:p>
        </p:txBody>
      </p:sp>
      <p:sp>
        <p:nvSpPr>
          <p:cNvPr id="7" name="Rectangle 6"/>
          <p:cNvSpPr/>
          <p:nvPr/>
        </p:nvSpPr>
        <p:spPr>
          <a:xfrm>
            <a:off x="3351503" y="3015406"/>
            <a:ext cx="141049" cy="1026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p:cNvSpPr txBox="1"/>
          <p:nvPr/>
        </p:nvSpPr>
        <p:spPr>
          <a:xfrm rot="16200000">
            <a:off x="2774682" y="3271009"/>
            <a:ext cx="1368152" cy="169277"/>
          </a:xfrm>
          <a:prstGeom prst="rect">
            <a:avLst/>
          </a:prstGeom>
          <a:noFill/>
        </p:spPr>
        <p:txBody>
          <a:bodyPr wrap="square" rtlCol="0">
            <a:spAutoFit/>
          </a:bodyPr>
          <a:lstStyle/>
          <a:p>
            <a:r>
              <a:rPr lang="en-AU" sz="500" b="1" dirty="0">
                <a:latin typeface="Arial Narrow" panose="020B0606020202030204" pitchFamily="34" charset="0"/>
              </a:rPr>
              <a:t>Daily Average Water Temperature (°C)</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542" y="2762115"/>
            <a:ext cx="2724836" cy="1365204"/>
          </a:xfrm>
          <a:prstGeom prst="rect">
            <a:avLst/>
          </a:prstGeom>
        </p:spPr>
      </p:pic>
      <p:sp>
        <p:nvSpPr>
          <p:cNvPr id="9" name="Rectangle 8"/>
          <p:cNvSpPr/>
          <p:nvPr/>
        </p:nvSpPr>
        <p:spPr>
          <a:xfrm>
            <a:off x="550914" y="3259466"/>
            <a:ext cx="133124" cy="537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p:cNvSpPr txBox="1"/>
          <p:nvPr/>
        </p:nvSpPr>
        <p:spPr>
          <a:xfrm rot="16200000">
            <a:off x="262906" y="3272819"/>
            <a:ext cx="650360" cy="200055"/>
          </a:xfrm>
          <a:prstGeom prst="rect">
            <a:avLst/>
          </a:prstGeom>
          <a:noFill/>
        </p:spPr>
        <p:txBody>
          <a:bodyPr wrap="square" rtlCol="0">
            <a:spAutoFit/>
          </a:bodyPr>
          <a:lstStyle/>
          <a:p>
            <a:r>
              <a:rPr lang="en-AU" sz="700" b="1" dirty="0">
                <a:solidFill>
                  <a:schemeClr val="tx1">
                    <a:lumMod val="65000"/>
                    <a:lumOff val="35000"/>
                  </a:schemeClr>
                </a:solidFill>
                <a:latin typeface="Arial Narrow" panose="020B0606020202030204" pitchFamily="34" charset="0"/>
              </a:rPr>
              <a:t>SST (°C)</a:t>
            </a:r>
          </a:p>
        </p:txBody>
      </p:sp>
      <p:sp>
        <p:nvSpPr>
          <p:cNvPr id="33" name="Rectangle 32"/>
          <p:cNvSpPr/>
          <p:nvPr/>
        </p:nvSpPr>
        <p:spPr>
          <a:xfrm>
            <a:off x="508674" y="4436300"/>
            <a:ext cx="5856603" cy="35292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At what temperature are corals on Thursday Island likely to bleach (Fig. 2)? Ans. </a:t>
            </a:r>
          </a:p>
        </p:txBody>
      </p:sp>
      <p:sp>
        <p:nvSpPr>
          <p:cNvPr id="34" name="Rectangle 33"/>
          <p:cNvSpPr/>
          <p:nvPr/>
        </p:nvSpPr>
        <p:spPr>
          <a:xfrm>
            <a:off x="5579845" y="4467409"/>
            <a:ext cx="737240" cy="28256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35" name="TextBox 34"/>
          <p:cNvSpPr txBox="1"/>
          <p:nvPr/>
        </p:nvSpPr>
        <p:spPr>
          <a:xfrm>
            <a:off x="436129" y="4051839"/>
            <a:ext cx="3107268" cy="338554"/>
          </a:xfrm>
          <a:prstGeom prst="rect">
            <a:avLst/>
          </a:prstGeom>
          <a:noFill/>
        </p:spPr>
        <p:txBody>
          <a:bodyPr wrap="square" rtlCol="0">
            <a:spAutoFit/>
          </a:bodyPr>
          <a:lstStyle/>
          <a:p>
            <a:r>
              <a:rPr lang="en-AU" sz="800" b="1" dirty="0">
                <a:latin typeface="Arial Narrow" panose="020B0606020202030204" pitchFamily="34" charset="0"/>
              </a:rPr>
              <a:t>Figure 1: </a:t>
            </a:r>
            <a:r>
              <a:rPr lang="en-AU" sz="800" dirty="0">
                <a:latin typeface="Arial Narrow" panose="020B0606020202030204" pitchFamily="34" charset="0"/>
              </a:rPr>
              <a:t>The SST of Sombrero Reef being plotted against, and rising above, the MMM (dashed line) and the bleaching threshold (solid straight line)</a:t>
            </a:r>
            <a:r>
              <a:rPr lang="en-AU" sz="800" baseline="30000" dirty="0">
                <a:latin typeface="Arial Narrow" panose="020B0606020202030204" pitchFamily="34" charset="0"/>
              </a:rPr>
              <a:t>[2].</a:t>
            </a:r>
          </a:p>
        </p:txBody>
      </p:sp>
      <p:sp>
        <p:nvSpPr>
          <p:cNvPr id="10" name="Rectangle 9"/>
          <p:cNvSpPr/>
          <p:nvPr/>
        </p:nvSpPr>
        <p:spPr>
          <a:xfrm>
            <a:off x="5567964" y="4481304"/>
            <a:ext cx="774571" cy="276999"/>
          </a:xfrm>
          <a:prstGeom prst="rect">
            <a:avLst/>
          </a:prstGeom>
        </p:spPr>
        <p:txBody>
          <a:bodyPr wrap="none">
            <a:spAutoFit/>
          </a:bodyPr>
          <a:lstStyle/>
          <a:p>
            <a:r>
              <a:rPr lang="en-AU" sz="1150" dirty="0">
                <a:solidFill>
                  <a:schemeClr val="tx1">
                    <a:lumMod val="65000"/>
                    <a:lumOff val="35000"/>
                  </a:schemeClr>
                </a:solidFill>
                <a:latin typeface="Comic Sans MS" panose="030F0702030302020204" pitchFamily="66" charset="0"/>
              </a:rPr>
              <a:t>~31.3°C </a:t>
            </a:r>
          </a:p>
        </p:txBody>
      </p:sp>
      <p:sp>
        <p:nvSpPr>
          <p:cNvPr id="18" name="Left Arrow 17"/>
          <p:cNvSpPr/>
          <p:nvPr/>
        </p:nvSpPr>
        <p:spPr>
          <a:xfrm rot="2288830">
            <a:off x="1392763" y="3227634"/>
            <a:ext cx="843091" cy="424362"/>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p:cNvSpPr txBox="1"/>
          <p:nvPr/>
        </p:nvSpPr>
        <p:spPr>
          <a:xfrm rot="2320590">
            <a:off x="1491968" y="3387109"/>
            <a:ext cx="847769"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Bleaching alert!</a:t>
            </a:r>
          </a:p>
        </p:txBody>
      </p:sp>
      <p:cxnSp>
        <p:nvCxnSpPr>
          <p:cNvPr id="64" name="Straight Connector 63"/>
          <p:cNvCxnSpPr>
            <a:cxnSpLocks/>
          </p:cNvCxnSpPr>
          <p:nvPr/>
        </p:nvCxnSpPr>
        <p:spPr>
          <a:xfrm>
            <a:off x="1178145" y="5794961"/>
            <a:ext cx="0" cy="1213625"/>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26038" y="7052286"/>
            <a:ext cx="2449177" cy="246221"/>
          </a:xfrm>
          <a:prstGeom prst="rect">
            <a:avLst/>
          </a:prstGeom>
          <a:noFill/>
          <a:ln>
            <a:noFill/>
          </a:ln>
        </p:spPr>
        <p:txBody>
          <a:bodyPr wrap="square" rtlCol="0">
            <a:spAutoFit/>
          </a:bodyPr>
          <a:lstStyle/>
          <a:p>
            <a:pPr algn="ctr"/>
            <a:r>
              <a:rPr lang="en-AU" sz="1000" dirty="0">
                <a:solidFill>
                  <a:schemeClr val="tx1">
                    <a:lumMod val="65000"/>
                    <a:lumOff val="35000"/>
                  </a:schemeClr>
                </a:solidFill>
                <a:latin typeface="Comic Sans MS" panose="030F0702030302020204" pitchFamily="66" charset="0"/>
              </a:rPr>
              <a:t>Temperature °C</a:t>
            </a:r>
          </a:p>
        </p:txBody>
      </p:sp>
      <p:sp>
        <p:nvSpPr>
          <p:cNvPr id="68" name="TextBox 67"/>
          <p:cNvSpPr txBox="1"/>
          <p:nvPr/>
        </p:nvSpPr>
        <p:spPr>
          <a:xfrm rot="16200000">
            <a:off x="-68332" y="6003260"/>
            <a:ext cx="1396405" cy="246221"/>
          </a:xfrm>
          <a:prstGeom prst="rect">
            <a:avLst/>
          </a:prstGeom>
          <a:noFill/>
          <a:ln>
            <a:noFill/>
          </a:ln>
        </p:spPr>
        <p:txBody>
          <a:bodyPr wrap="square" rtlCol="0">
            <a:spAutoFit/>
          </a:bodyPr>
          <a:lstStyle/>
          <a:p>
            <a:r>
              <a:rPr lang="en-AU" sz="1000" dirty="0">
                <a:solidFill>
                  <a:schemeClr val="tx1">
                    <a:lumMod val="65000"/>
                    <a:lumOff val="35000"/>
                  </a:schemeClr>
                </a:solidFill>
                <a:latin typeface="Comic Sans MS" panose="030F0702030302020204" pitchFamily="66" charset="0"/>
              </a:rPr>
              <a:t>Abundance</a:t>
            </a:r>
          </a:p>
        </p:txBody>
      </p:sp>
      <p:cxnSp>
        <p:nvCxnSpPr>
          <p:cNvPr id="69" name="Straight Arrow Connector 68"/>
          <p:cNvCxnSpPr/>
          <p:nvPr/>
        </p:nvCxnSpPr>
        <p:spPr>
          <a:xfrm>
            <a:off x="1179578" y="5775743"/>
            <a:ext cx="1611736" cy="2529"/>
          </a:xfrm>
          <a:prstGeom prst="straightConnector1">
            <a:avLst/>
          </a:prstGeom>
          <a:ln w="28575">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93987" y="5560262"/>
            <a:ext cx="2467785" cy="215444"/>
          </a:xfrm>
          <a:prstGeom prst="rect">
            <a:avLst/>
          </a:prstGeom>
          <a:noFill/>
          <a:ln>
            <a:noFill/>
          </a:ln>
        </p:spPr>
        <p:txBody>
          <a:bodyPr wrap="square" rtlCol="0">
            <a:spAutoFit/>
          </a:bodyPr>
          <a:lstStyle/>
          <a:p>
            <a:pPr algn="ctr"/>
            <a:r>
              <a:rPr lang="en-AU" sz="800" dirty="0">
                <a:solidFill>
                  <a:schemeClr val="tx1">
                    <a:lumMod val="65000"/>
                    <a:lumOff val="35000"/>
                  </a:schemeClr>
                </a:solidFill>
                <a:latin typeface="Comic Sans MS" panose="030F0702030302020204" pitchFamily="66" charset="0"/>
              </a:rPr>
              <a:t>Range of Tolerance</a:t>
            </a:r>
          </a:p>
        </p:txBody>
      </p:sp>
      <p:cxnSp>
        <p:nvCxnSpPr>
          <p:cNvPr id="71" name="Straight Connector 70"/>
          <p:cNvCxnSpPr>
            <a:cxnSpLocks/>
          </p:cNvCxnSpPr>
          <p:nvPr/>
        </p:nvCxnSpPr>
        <p:spPr>
          <a:xfrm flipH="1">
            <a:off x="2764083" y="5765066"/>
            <a:ext cx="6925" cy="1236826"/>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E13D92D-7A06-4DCF-B587-CA977A0E8CAE}"/>
              </a:ext>
            </a:extLst>
          </p:cNvPr>
          <p:cNvCxnSpPr>
            <a:cxnSpLocks/>
          </p:cNvCxnSpPr>
          <p:nvPr/>
        </p:nvCxnSpPr>
        <p:spPr>
          <a:xfrm>
            <a:off x="2419558" y="6162980"/>
            <a:ext cx="11285" cy="85271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852B0BB-9FF4-48E1-B4D1-1F0D2A952D0D}"/>
              </a:ext>
            </a:extLst>
          </p:cNvPr>
          <p:cNvCxnSpPr>
            <a:cxnSpLocks/>
          </p:cNvCxnSpPr>
          <p:nvPr/>
        </p:nvCxnSpPr>
        <p:spPr>
          <a:xfrm flipV="1">
            <a:off x="718104" y="5736962"/>
            <a:ext cx="0" cy="1295238"/>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459090" y="4863252"/>
            <a:ext cx="2913257" cy="303668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a:t>
            </a:r>
          </a:p>
        </p:txBody>
      </p:sp>
      <p:sp>
        <p:nvSpPr>
          <p:cNvPr id="56" name="Rectangle 55"/>
          <p:cNvSpPr/>
          <p:nvPr/>
        </p:nvSpPr>
        <p:spPr>
          <a:xfrm>
            <a:off x="3435804" y="4854921"/>
            <a:ext cx="3033609" cy="461665"/>
          </a:xfrm>
          <a:prstGeom prst="rect">
            <a:avLst/>
          </a:prstGeom>
        </p:spPr>
        <p:txBody>
          <a:bodyPr wrap="square">
            <a:spAutoFit/>
          </a:bodyPr>
          <a:lstStyle/>
          <a:p>
            <a:r>
              <a:rPr lang="en-AU" sz="1200" b="1" dirty="0">
                <a:latin typeface="Arial Narrow" panose="020B0606020202030204" pitchFamily="34" charset="0"/>
              </a:rPr>
              <a:t>Activity: Explain the concept of coral bleaching in terms of Shelford’s Law of Tolerance</a:t>
            </a:r>
          </a:p>
        </p:txBody>
      </p:sp>
      <p:sp>
        <p:nvSpPr>
          <p:cNvPr id="58" name="Rectangle 57"/>
          <p:cNvSpPr/>
          <p:nvPr/>
        </p:nvSpPr>
        <p:spPr>
          <a:xfrm>
            <a:off x="3536033" y="5319609"/>
            <a:ext cx="2759370" cy="252381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lumMod val="65000"/>
                  <a:lumOff val="35000"/>
                </a:schemeClr>
              </a:solidFill>
              <a:latin typeface="Comic Sans MS" panose="030F0702030302020204" pitchFamily="66" charset="0"/>
            </a:endParaRPr>
          </a:p>
        </p:txBody>
      </p:sp>
      <p:cxnSp>
        <p:nvCxnSpPr>
          <p:cNvPr id="26" name="Straight Arrow Connector 25"/>
          <p:cNvCxnSpPr/>
          <p:nvPr/>
        </p:nvCxnSpPr>
        <p:spPr>
          <a:xfrm flipV="1">
            <a:off x="2415328" y="7061744"/>
            <a:ext cx="0" cy="14951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2543728" y="7055093"/>
            <a:ext cx="0" cy="14951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E13D92D-7A06-4DCF-B587-CA977A0E8CAE}"/>
              </a:ext>
            </a:extLst>
          </p:cNvPr>
          <p:cNvCxnSpPr>
            <a:cxnSpLocks/>
            <a:stCxn id="39" idx="9"/>
          </p:cNvCxnSpPr>
          <p:nvPr/>
        </p:nvCxnSpPr>
        <p:spPr>
          <a:xfrm>
            <a:off x="2489784" y="6236522"/>
            <a:ext cx="27859" cy="80922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 name="Freeform 38"/>
          <p:cNvSpPr/>
          <p:nvPr/>
        </p:nvSpPr>
        <p:spPr>
          <a:xfrm>
            <a:off x="1178145" y="6069711"/>
            <a:ext cx="1596452" cy="968785"/>
          </a:xfrm>
          <a:custGeom>
            <a:avLst/>
            <a:gdLst>
              <a:gd name="connsiteX0" fmla="*/ 0 w 1596452"/>
              <a:gd name="connsiteY0" fmla="*/ 938804 h 968785"/>
              <a:gd name="connsiteX1" fmla="*/ 134911 w 1596452"/>
              <a:gd name="connsiteY1" fmla="*/ 893834 h 968785"/>
              <a:gd name="connsiteX2" fmla="*/ 352269 w 1596452"/>
              <a:gd name="connsiteY2" fmla="*/ 803893 h 968785"/>
              <a:gd name="connsiteX3" fmla="*/ 554636 w 1596452"/>
              <a:gd name="connsiteY3" fmla="*/ 646496 h 968785"/>
              <a:gd name="connsiteX4" fmla="*/ 674557 w 1596452"/>
              <a:gd name="connsiteY4" fmla="*/ 444129 h 968785"/>
              <a:gd name="connsiteX5" fmla="*/ 749508 w 1596452"/>
              <a:gd name="connsiteY5" fmla="*/ 256752 h 968785"/>
              <a:gd name="connsiteX6" fmla="*/ 861934 w 1596452"/>
              <a:gd name="connsiteY6" fmla="*/ 69375 h 968785"/>
              <a:gd name="connsiteX7" fmla="*/ 996846 w 1596452"/>
              <a:gd name="connsiteY7" fmla="*/ 1919 h 968785"/>
              <a:gd name="connsiteX8" fmla="*/ 1176728 w 1596452"/>
              <a:gd name="connsiteY8" fmla="*/ 31899 h 968785"/>
              <a:gd name="connsiteX9" fmla="*/ 1311639 w 1596452"/>
              <a:gd name="connsiteY9" fmla="*/ 166811 h 968785"/>
              <a:gd name="connsiteX10" fmla="*/ 1364105 w 1596452"/>
              <a:gd name="connsiteY10" fmla="*/ 399158 h 968785"/>
              <a:gd name="connsiteX11" fmla="*/ 1386590 w 1596452"/>
              <a:gd name="connsiteY11" fmla="*/ 564050 h 968785"/>
              <a:gd name="connsiteX12" fmla="*/ 1431560 w 1596452"/>
              <a:gd name="connsiteY12" fmla="*/ 743932 h 968785"/>
              <a:gd name="connsiteX13" fmla="*/ 1506511 w 1596452"/>
              <a:gd name="connsiteY13" fmla="*/ 863853 h 968785"/>
              <a:gd name="connsiteX14" fmla="*/ 1573967 w 1596452"/>
              <a:gd name="connsiteY14" fmla="*/ 946299 h 968785"/>
              <a:gd name="connsiteX15" fmla="*/ 1596452 w 1596452"/>
              <a:gd name="connsiteY15" fmla="*/ 968785 h 9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452" h="968785">
                <a:moveTo>
                  <a:pt x="0" y="938804"/>
                </a:moveTo>
                <a:cubicBezTo>
                  <a:pt x="38100" y="927561"/>
                  <a:pt x="76200" y="916319"/>
                  <a:pt x="134911" y="893834"/>
                </a:cubicBezTo>
                <a:cubicBezTo>
                  <a:pt x="193623" y="871349"/>
                  <a:pt x="282315" y="845116"/>
                  <a:pt x="352269" y="803893"/>
                </a:cubicBezTo>
                <a:cubicBezTo>
                  <a:pt x="422223" y="762670"/>
                  <a:pt x="500921" y="706457"/>
                  <a:pt x="554636" y="646496"/>
                </a:cubicBezTo>
                <a:cubicBezTo>
                  <a:pt x="608351" y="586535"/>
                  <a:pt x="642078" y="509086"/>
                  <a:pt x="674557" y="444129"/>
                </a:cubicBezTo>
                <a:cubicBezTo>
                  <a:pt x="707036" y="379172"/>
                  <a:pt x="718279" y="319211"/>
                  <a:pt x="749508" y="256752"/>
                </a:cubicBezTo>
                <a:cubicBezTo>
                  <a:pt x="780737" y="194293"/>
                  <a:pt x="820711" y="111847"/>
                  <a:pt x="861934" y="69375"/>
                </a:cubicBezTo>
                <a:cubicBezTo>
                  <a:pt x="903157" y="26903"/>
                  <a:pt x="944380" y="8165"/>
                  <a:pt x="996846" y="1919"/>
                </a:cubicBezTo>
                <a:cubicBezTo>
                  <a:pt x="1049312" y="-4327"/>
                  <a:pt x="1124263" y="4417"/>
                  <a:pt x="1176728" y="31899"/>
                </a:cubicBezTo>
                <a:cubicBezTo>
                  <a:pt x="1229194" y="59381"/>
                  <a:pt x="1280410" y="105601"/>
                  <a:pt x="1311639" y="166811"/>
                </a:cubicBezTo>
                <a:cubicBezTo>
                  <a:pt x="1342868" y="228021"/>
                  <a:pt x="1351613" y="332952"/>
                  <a:pt x="1364105" y="399158"/>
                </a:cubicBezTo>
                <a:cubicBezTo>
                  <a:pt x="1376597" y="465364"/>
                  <a:pt x="1375348" y="506588"/>
                  <a:pt x="1386590" y="564050"/>
                </a:cubicBezTo>
                <a:cubicBezTo>
                  <a:pt x="1397833" y="621512"/>
                  <a:pt x="1411573" y="693965"/>
                  <a:pt x="1431560" y="743932"/>
                </a:cubicBezTo>
                <a:cubicBezTo>
                  <a:pt x="1451547" y="793899"/>
                  <a:pt x="1482777" y="830125"/>
                  <a:pt x="1506511" y="863853"/>
                </a:cubicBezTo>
                <a:cubicBezTo>
                  <a:pt x="1530246" y="897581"/>
                  <a:pt x="1558977" y="928810"/>
                  <a:pt x="1573967" y="946299"/>
                </a:cubicBezTo>
                <a:cubicBezTo>
                  <a:pt x="1588957" y="963788"/>
                  <a:pt x="1596452" y="968785"/>
                  <a:pt x="1596452" y="968785"/>
                </a:cubicBezTo>
              </a:path>
            </a:pathLst>
          </a:cu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cxnSp>
        <p:nvCxnSpPr>
          <p:cNvPr id="52" name="Straight Arrow Connector 51">
            <a:extLst>
              <a:ext uri="{FF2B5EF4-FFF2-40B4-BE49-F238E27FC236}">
                <a16:creationId xmlns:a16="http://schemas.microsoft.com/office/drawing/2014/main" id="{D4206D3D-408F-4AE6-A309-59DD74C39065}"/>
              </a:ext>
            </a:extLst>
          </p:cNvPr>
          <p:cNvCxnSpPr>
            <a:cxnSpLocks/>
          </p:cNvCxnSpPr>
          <p:nvPr/>
        </p:nvCxnSpPr>
        <p:spPr>
          <a:xfrm flipV="1">
            <a:off x="695267" y="7026160"/>
            <a:ext cx="2545644" cy="1647"/>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38DE6F8-9705-404A-A1D9-0F01595C017A}"/>
              </a:ext>
            </a:extLst>
          </p:cNvPr>
          <p:cNvSpPr/>
          <p:nvPr/>
        </p:nvSpPr>
        <p:spPr>
          <a:xfrm>
            <a:off x="2057285" y="5772580"/>
            <a:ext cx="295121" cy="1251051"/>
          </a:xfrm>
          <a:prstGeom prst="rect">
            <a:avLst/>
          </a:prstGeom>
          <a:noFill/>
          <a:ln>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93C8F88B-2711-439F-984B-20DF92AC70B5}"/>
              </a:ext>
            </a:extLst>
          </p:cNvPr>
          <p:cNvSpPr txBox="1"/>
          <p:nvPr/>
        </p:nvSpPr>
        <p:spPr>
          <a:xfrm>
            <a:off x="2278750" y="7168560"/>
            <a:ext cx="520417" cy="215444"/>
          </a:xfrm>
          <a:prstGeom prst="rect">
            <a:avLst/>
          </a:prstGeom>
          <a:noFill/>
        </p:spPr>
        <p:txBody>
          <a:bodyPr wrap="square" rtlCol="0">
            <a:spAutoFit/>
          </a:bodyPr>
          <a:lstStyle/>
          <a:p>
            <a:r>
              <a:rPr lang="en-AU" sz="800" dirty="0">
                <a:solidFill>
                  <a:schemeClr val="tx1">
                    <a:lumMod val="65000"/>
                    <a:lumOff val="35000"/>
                  </a:schemeClr>
                </a:solidFill>
                <a:latin typeface="Comic Sans MS" panose="030F0702030302020204" pitchFamily="66" charset="0"/>
              </a:rPr>
              <a:t>(</a:t>
            </a:r>
            <a:r>
              <a:rPr lang="en-AU" sz="800" dirty="0" err="1">
                <a:solidFill>
                  <a:schemeClr val="tx1">
                    <a:lumMod val="65000"/>
                    <a:lumOff val="35000"/>
                  </a:schemeClr>
                </a:solidFill>
                <a:latin typeface="Comic Sans MS" panose="030F0702030302020204" pitchFamily="66" charset="0"/>
              </a:rPr>
              <a:t>i</a:t>
            </a:r>
            <a:r>
              <a:rPr lang="en-AU" sz="800" dirty="0">
                <a:solidFill>
                  <a:schemeClr val="tx1">
                    <a:lumMod val="65000"/>
                    <a:lumOff val="35000"/>
                  </a:schemeClr>
                </a:solidFill>
                <a:latin typeface="Comic Sans MS" panose="030F0702030302020204" pitchFamily="66" charset="0"/>
              </a:rPr>
              <a:t>)</a:t>
            </a:r>
          </a:p>
        </p:txBody>
      </p:sp>
      <p:sp>
        <p:nvSpPr>
          <p:cNvPr id="60" name="TextBox 59">
            <a:extLst>
              <a:ext uri="{FF2B5EF4-FFF2-40B4-BE49-F238E27FC236}">
                <a16:creationId xmlns:a16="http://schemas.microsoft.com/office/drawing/2014/main" id="{5FA64DCE-904E-4341-9D9A-783A1808AFEA}"/>
              </a:ext>
            </a:extLst>
          </p:cNvPr>
          <p:cNvSpPr txBox="1"/>
          <p:nvPr/>
        </p:nvSpPr>
        <p:spPr>
          <a:xfrm>
            <a:off x="2387082" y="7164936"/>
            <a:ext cx="368017" cy="215444"/>
          </a:xfrm>
          <a:prstGeom prst="rect">
            <a:avLst/>
          </a:prstGeom>
          <a:noFill/>
        </p:spPr>
        <p:txBody>
          <a:bodyPr wrap="square" rtlCol="0">
            <a:spAutoFit/>
          </a:bodyPr>
          <a:lstStyle/>
          <a:p>
            <a:r>
              <a:rPr lang="en-AU" sz="800" dirty="0">
                <a:solidFill>
                  <a:schemeClr val="tx1">
                    <a:lumMod val="65000"/>
                    <a:lumOff val="35000"/>
                  </a:schemeClr>
                </a:solidFill>
                <a:latin typeface="Comic Sans MS" panose="030F0702030302020204" pitchFamily="66" charset="0"/>
              </a:rPr>
              <a:t>(ii)</a:t>
            </a:r>
          </a:p>
        </p:txBody>
      </p:sp>
      <p:sp>
        <p:nvSpPr>
          <p:cNvPr id="62" name="TextBox 61">
            <a:extLst>
              <a:ext uri="{FF2B5EF4-FFF2-40B4-BE49-F238E27FC236}">
                <a16:creationId xmlns:a16="http://schemas.microsoft.com/office/drawing/2014/main" id="{71F03883-6450-45BE-83B1-448CF311D6CC}"/>
              </a:ext>
            </a:extLst>
          </p:cNvPr>
          <p:cNvSpPr txBox="1"/>
          <p:nvPr/>
        </p:nvSpPr>
        <p:spPr>
          <a:xfrm>
            <a:off x="1854460" y="5774983"/>
            <a:ext cx="696519" cy="276999"/>
          </a:xfrm>
          <a:prstGeom prst="rect">
            <a:avLst/>
          </a:prstGeom>
          <a:noFill/>
          <a:ln>
            <a:noFill/>
          </a:ln>
        </p:spPr>
        <p:txBody>
          <a:bodyPr wrap="square" rtlCol="0">
            <a:spAutoFit/>
          </a:bodyPr>
          <a:lstStyle/>
          <a:p>
            <a:pPr algn="ctr"/>
            <a:r>
              <a:rPr lang="en-AU" sz="600" dirty="0">
                <a:solidFill>
                  <a:schemeClr val="tx1">
                    <a:lumMod val="65000"/>
                    <a:lumOff val="35000"/>
                  </a:schemeClr>
                </a:solidFill>
                <a:latin typeface="Comic Sans MS" panose="030F0702030302020204" pitchFamily="66" charset="0"/>
              </a:rPr>
              <a:t>Optimum Range</a:t>
            </a:r>
          </a:p>
        </p:txBody>
      </p:sp>
      <p:sp>
        <p:nvSpPr>
          <p:cNvPr id="63" name="TextBox 62">
            <a:extLst>
              <a:ext uri="{FF2B5EF4-FFF2-40B4-BE49-F238E27FC236}">
                <a16:creationId xmlns:a16="http://schemas.microsoft.com/office/drawing/2014/main" id="{A4BA7A41-CDFE-42C6-BA90-4E122A6038DB}"/>
              </a:ext>
            </a:extLst>
          </p:cNvPr>
          <p:cNvSpPr txBox="1"/>
          <p:nvPr/>
        </p:nvSpPr>
        <p:spPr>
          <a:xfrm>
            <a:off x="1260142" y="5777386"/>
            <a:ext cx="696519" cy="276999"/>
          </a:xfrm>
          <a:prstGeom prst="rect">
            <a:avLst/>
          </a:prstGeom>
          <a:noFill/>
          <a:ln>
            <a:noFill/>
          </a:ln>
        </p:spPr>
        <p:txBody>
          <a:bodyPr wrap="square" rtlCol="0">
            <a:spAutoFit/>
          </a:bodyPr>
          <a:lstStyle/>
          <a:p>
            <a:pPr algn="ctr"/>
            <a:r>
              <a:rPr lang="en-AU" sz="600" dirty="0">
                <a:solidFill>
                  <a:schemeClr val="tx1">
                    <a:lumMod val="65000"/>
                    <a:lumOff val="35000"/>
                  </a:schemeClr>
                </a:solidFill>
                <a:latin typeface="Comic Sans MS" panose="030F0702030302020204" pitchFamily="66" charset="0"/>
              </a:rPr>
              <a:t>Zone of Stress</a:t>
            </a:r>
          </a:p>
        </p:txBody>
      </p:sp>
      <p:sp>
        <p:nvSpPr>
          <p:cNvPr id="65" name="TextBox 64">
            <a:extLst>
              <a:ext uri="{FF2B5EF4-FFF2-40B4-BE49-F238E27FC236}">
                <a16:creationId xmlns:a16="http://schemas.microsoft.com/office/drawing/2014/main" id="{0EDDB3F5-07AB-4426-9AE7-B0CC862E39F1}"/>
              </a:ext>
            </a:extLst>
          </p:cNvPr>
          <p:cNvSpPr txBox="1"/>
          <p:nvPr/>
        </p:nvSpPr>
        <p:spPr>
          <a:xfrm>
            <a:off x="2256317" y="5783867"/>
            <a:ext cx="696519" cy="276999"/>
          </a:xfrm>
          <a:prstGeom prst="rect">
            <a:avLst/>
          </a:prstGeom>
          <a:noFill/>
          <a:ln>
            <a:noFill/>
          </a:ln>
        </p:spPr>
        <p:txBody>
          <a:bodyPr wrap="square" rtlCol="0">
            <a:spAutoFit/>
          </a:bodyPr>
          <a:lstStyle/>
          <a:p>
            <a:pPr algn="ctr"/>
            <a:r>
              <a:rPr lang="en-AU" sz="600" dirty="0">
                <a:solidFill>
                  <a:schemeClr val="tx1">
                    <a:lumMod val="65000"/>
                    <a:lumOff val="35000"/>
                  </a:schemeClr>
                </a:solidFill>
                <a:latin typeface="Comic Sans MS" panose="030F0702030302020204" pitchFamily="66" charset="0"/>
              </a:rPr>
              <a:t>Zone of Stress</a:t>
            </a:r>
          </a:p>
        </p:txBody>
      </p:sp>
      <p:sp>
        <p:nvSpPr>
          <p:cNvPr id="66" name="TextBox 65">
            <a:extLst>
              <a:ext uri="{FF2B5EF4-FFF2-40B4-BE49-F238E27FC236}">
                <a16:creationId xmlns:a16="http://schemas.microsoft.com/office/drawing/2014/main" id="{6274BEFE-8BDF-4C94-80AC-6C3DC3070965}"/>
              </a:ext>
            </a:extLst>
          </p:cNvPr>
          <p:cNvSpPr txBox="1"/>
          <p:nvPr/>
        </p:nvSpPr>
        <p:spPr>
          <a:xfrm>
            <a:off x="2677256" y="5789841"/>
            <a:ext cx="696519" cy="276999"/>
          </a:xfrm>
          <a:prstGeom prst="rect">
            <a:avLst/>
          </a:prstGeom>
          <a:noFill/>
          <a:ln>
            <a:noFill/>
          </a:ln>
        </p:spPr>
        <p:txBody>
          <a:bodyPr wrap="square" rtlCol="0">
            <a:spAutoFit/>
          </a:bodyPr>
          <a:lstStyle/>
          <a:p>
            <a:pPr algn="ctr"/>
            <a:r>
              <a:rPr lang="en-AU" sz="600" dirty="0">
                <a:solidFill>
                  <a:schemeClr val="tx1">
                    <a:lumMod val="65000"/>
                    <a:lumOff val="35000"/>
                  </a:schemeClr>
                </a:solidFill>
                <a:latin typeface="Comic Sans MS" panose="030F0702030302020204" pitchFamily="66" charset="0"/>
              </a:rPr>
              <a:t>Zone of Intolerance</a:t>
            </a:r>
          </a:p>
        </p:txBody>
      </p:sp>
      <p:sp>
        <p:nvSpPr>
          <p:cNvPr id="72" name="TextBox 71">
            <a:extLst>
              <a:ext uri="{FF2B5EF4-FFF2-40B4-BE49-F238E27FC236}">
                <a16:creationId xmlns:a16="http://schemas.microsoft.com/office/drawing/2014/main" id="{B85BC7A5-2556-4928-A35A-5F9828A0B9FA}"/>
              </a:ext>
            </a:extLst>
          </p:cNvPr>
          <p:cNvSpPr txBox="1"/>
          <p:nvPr/>
        </p:nvSpPr>
        <p:spPr>
          <a:xfrm>
            <a:off x="603145" y="5782399"/>
            <a:ext cx="696519" cy="276999"/>
          </a:xfrm>
          <a:prstGeom prst="rect">
            <a:avLst/>
          </a:prstGeom>
          <a:noFill/>
          <a:ln>
            <a:noFill/>
          </a:ln>
        </p:spPr>
        <p:txBody>
          <a:bodyPr wrap="square" rtlCol="0">
            <a:spAutoFit/>
          </a:bodyPr>
          <a:lstStyle/>
          <a:p>
            <a:pPr algn="ctr"/>
            <a:r>
              <a:rPr lang="en-AU" sz="600" dirty="0">
                <a:solidFill>
                  <a:schemeClr val="tx1">
                    <a:lumMod val="65000"/>
                    <a:lumOff val="35000"/>
                  </a:schemeClr>
                </a:solidFill>
                <a:latin typeface="Comic Sans MS" panose="030F0702030302020204" pitchFamily="66" charset="0"/>
              </a:rPr>
              <a:t>Zone of Intolerance</a:t>
            </a:r>
          </a:p>
        </p:txBody>
      </p:sp>
      <p:sp>
        <p:nvSpPr>
          <p:cNvPr id="6" name="Rectangle 5">
            <a:extLst>
              <a:ext uri="{FF2B5EF4-FFF2-40B4-BE49-F238E27FC236}">
                <a16:creationId xmlns:a16="http://schemas.microsoft.com/office/drawing/2014/main" id="{16D573F5-63EB-463F-A3AD-A5E897E70E4B}"/>
              </a:ext>
            </a:extLst>
          </p:cNvPr>
          <p:cNvSpPr/>
          <p:nvPr/>
        </p:nvSpPr>
        <p:spPr>
          <a:xfrm>
            <a:off x="3559714" y="5298896"/>
            <a:ext cx="2733524" cy="2569934"/>
          </a:xfrm>
          <a:prstGeom prst="rect">
            <a:avLst/>
          </a:prstGeom>
        </p:spPr>
        <p:txBody>
          <a:bodyPr wrap="square">
            <a:spAutoFit/>
          </a:bodyPr>
          <a:lstStyle/>
          <a:p>
            <a:r>
              <a:rPr lang="en-AU" sz="1150" dirty="0">
                <a:solidFill>
                  <a:schemeClr val="tx1">
                    <a:lumMod val="65000"/>
                    <a:lumOff val="35000"/>
                  </a:schemeClr>
                </a:solidFill>
                <a:latin typeface="Comic Sans MS" panose="030F0702030302020204" pitchFamily="66" charset="0"/>
              </a:rPr>
              <a:t>Corals live close to their upper thermal limit. Therefore, water temperatures only need to warm up a few degrees before corals start to expel their zooxanthellae and turn white, known as ‘coral bleaching’.</a:t>
            </a:r>
            <a:br>
              <a:rPr lang="en-AU" sz="1150" dirty="0">
                <a:solidFill>
                  <a:schemeClr val="tx1">
                    <a:lumMod val="65000"/>
                    <a:lumOff val="35000"/>
                  </a:schemeClr>
                </a:solidFill>
                <a:latin typeface="Comic Sans MS" panose="030F0702030302020204" pitchFamily="66" charset="0"/>
              </a:rPr>
            </a:br>
            <a:r>
              <a:rPr lang="en-AU" sz="1150" i="1" dirty="0">
                <a:solidFill>
                  <a:schemeClr val="tx1">
                    <a:lumMod val="65000"/>
                    <a:lumOff val="35000"/>
                  </a:schemeClr>
                </a:solidFill>
                <a:latin typeface="Comic Sans MS" panose="030F0702030302020204" pitchFamily="66" charset="0"/>
              </a:rPr>
              <a:t>Note: </a:t>
            </a:r>
            <a:r>
              <a:rPr lang="en-AU" sz="1150" dirty="0">
                <a:solidFill>
                  <a:schemeClr val="tx1">
                    <a:lumMod val="65000"/>
                    <a:lumOff val="35000"/>
                  </a:schemeClr>
                </a:solidFill>
                <a:latin typeface="Comic Sans MS" panose="030F0702030302020204" pitchFamily="66" charset="0"/>
              </a:rPr>
              <a:t>the damaging effects of high temperatures are also </a:t>
            </a:r>
            <a:r>
              <a:rPr lang="en-AU" sz="1150" i="1" dirty="0">
                <a:solidFill>
                  <a:schemeClr val="tx1">
                    <a:lumMod val="65000"/>
                    <a:lumOff val="35000"/>
                  </a:schemeClr>
                </a:solidFill>
                <a:latin typeface="Comic Sans MS" panose="030F0702030302020204" pitchFamily="66" charset="0"/>
              </a:rPr>
              <a:t>time</a:t>
            </a:r>
            <a:r>
              <a:rPr lang="en-AU" sz="1150" dirty="0">
                <a:solidFill>
                  <a:schemeClr val="tx1">
                    <a:lumMod val="65000"/>
                    <a:lumOff val="35000"/>
                  </a:schemeClr>
                </a:solidFill>
                <a:latin typeface="Comic Sans MS" panose="030F0702030302020204" pitchFamily="66" charset="0"/>
              </a:rPr>
              <a:t> dependent (see next page). Hence, it is not possible to cite a single </a:t>
            </a:r>
            <a:r>
              <a:rPr lang="en-AU" sz="1150" i="1" dirty="0">
                <a:solidFill>
                  <a:schemeClr val="tx1">
                    <a:lumMod val="65000"/>
                    <a:lumOff val="35000"/>
                  </a:schemeClr>
                </a:solidFill>
                <a:latin typeface="Comic Sans MS" panose="030F0702030302020204" pitchFamily="66" charset="0"/>
              </a:rPr>
              <a:t>lethal </a:t>
            </a:r>
            <a:r>
              <a:rPr lang="en-AU" sz="1150" dirty="0">
                <a:solidFill>
                  <a:schemeClr val="tx1">
                    <a:lumMod val="65000"/>
                    <a:lumOff val="35000"/>
                  </a:schemeClr>
                </a:solidFill>
                <a:latin typeface="Comic Sans MS" panose="030F0702030302020204" pitchFamily="66" charset="0"/>
              </a:rPr>
              <a:t>temperature without specifying the exposure period (unless it is </a:t>
            </a:r>
            <a:r>
              <a:rPr lang="en-AU" sz="1150" i="1" dirty="0">
                <a:solidFill>
                  <a:schemeClr val="tx1">
                    <a:lumMod val="65000"/>
                    <a:lumOff val="35000"/>
                  </a:schemeClr>
                </a:solidFill>
                <a:latin typeface="Comic Sans MS" panose="030F0702030302020204" pitchFamily="66" charset="0"/>
              </a:rPr>
              <a:t>ridiculously</a:t>
            </a:r>
            <a:r>
              <a:rPr lang="en-AU" sz="1150" dirty="0">
                <a:solidFill>
                  <a:schemeClr val="tx1">
                    <a:lumMod val="65000"/>
                    <a:lumOff val="35000"/>
                  </a:schemeClr>
                </a:solidFill>
                <a:latin typeface="Comic Sans MS" panose="030F0702030302020204" pitchFamily="66" charset="0"/>
              </a:rPr>
              <a:t> warm and the corals simply cook to death).  </a:t>
            </a:r>
          </a:p>
        </p:txBody>
      </p:sp>
      <p:sp>
        <p:nvSpPr>
          <p:cNvPr id="14" name="TextBox 13">
            <a:extLst>
              <a:ext uri="{FF2B5EF4-FFF2-40B4-BE49-F238E27FC236}">
                <a16:creationId xmlns:a16="http://schemas.microsoft.com/office/drawing/2014/main" id="{142B31E1-A7D9-4EF7-81CB-4B60D8676E79}"/>
              </a:ext>
            </a:extLst>
          </p:cNvPr>
          <p:cNvSpPr txBox="1"/>
          <p:nvPr/>
        </p:nvSpPr>
        <p:spPr>
          <a:xfrm>
            <a:off x="488247" y="7566425"/>
            <a:ext cx="2940753" cy="276999"/>
          </a:xfrm>
          <a:prstGeom prst="rect">
            <a:avLst/>
          </a:prstGeom>
          <a:noFill/>
        </p:spPr>
        <p:txBody>
          <a:bodyPr wrap="square" rtlCol="0">
            <a:spAutoFit/>
          </a:bodyPr>
          <a:lstStyle/>
          <a:p>
            <a:r>
              <a:rPr lang="en-AU" sz="600" dirty="0">
                <a:solidFill>
                  <a:schemeClr val="tx1">
                    <a:lumMod val="65000"/>
                    <a:lumOff val="35000"/>
                  </a:schemeClr>
                </a:solidFill>
                <a:latin typeface="Comic Sans MS" panose="030F0702030302020204" pitchFamily="66" charset="0"/>
              </a:rPr>
              <a:t>Adapted from: </a:t>
            </a:r>
            <a:r>
              <a:rPr lang="en-US" sz="600" dirty="0" err="1">
                <a:solidFill>
                  <a:schemeClr val="tx1">
                    <a:lumMod val="65000"/>
                    <a:lumOff val="35000"/>
                  </a:schemeClr>
                </a:solidFill>
                <a:latin typeface="Comic Sans MS" panose="030F0702030302020204" pitchFamily="66" charset="0"/>
              </a:rPr>
              <a:t>Buddemeier</a:t>
            </a:r>
            <a:r>
              <a:rPr lang="en-US" sz="600" dirty="0">
                <a:solidFill>
                  <a:schemeClr val="tx1">
                    <a:lumMod val="65000"/>
                    <a:lumOff val="35000"/>
                  </a:schemeClr>
                </a:solidFill>
                <a:latin typeface="Comic Sans MS" panose="030F0702030302020204" pitchFamily="66" charset="0"/>
              </a:rPr>
              <a:t>, R. W. and Smith, S. V. (1999). Coral Adaptation and Acclimatization: A Most Ingenious Paradox. Amer. Zool., 39(1):1-9</a:t>
            </a:r>
            <a:endParaRPr lang="en-AU" sz="600" dirty="0">
              <a:solidFill>
                <a:schemeClr val="tx1">
                  <a:lumMod val="65000"/>
                  <a:lumOff val="35000"/>
                </a:schemeClr>
              </a:solidFill>
              <a:latin typeface="Comic Sans MS" panose="030F0702030302020204" pitchFamily="66" charset="0"/>
            </a:endParaRPr>
          </a:p>
        </p:txBody>
      </p:sp>
      <p:sp>
        <p:nvSpPr>
          <p:cNvPr id="73" name="TextBox 72">
            <a:extLst>
              <a:ext uri="{FF2B5EF4-FFF2-40B4-BE49-F238E27FC236}">
                <a16:creationId xmlns:a16="http://schemas.microsoft.com/office/drawing/2014/main" id="{C9DFCE31-3A86-4B8D-A030-6D62E50B0B6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9" name="Oval 58">
            <a:extLst>
              <a:ext uri="{FF2B5EF4-FFF2-40B4-BE49-F238E27FC236}">
                <a16:creationId xmlns:a16="http://schemas.microsoft.com/office/drawing/2014/main" id="{0713C13A-24FF-40A5-B5AC-43C92CAAE2BF}"/>
              </a:ext>
            </a:extLst>
          </p:cNvPr>
          <p:cNvSpPr/>
          <p:nvPr/>
        </p:nvSpPr>
        <p:spPr>
          <a:xfrm>
            <a:off x="2145465" y="65603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4" name="TextBox 73">
            <a:extLst>
              <a:ext uri="{FF2B5EF4-FFF2-40B4-BE49-F238E27FC236}">
                <a16:creationId xmlns:a16="http://schemas.microsoft.com/office/drawing/2014/main" id="{DA4B01D3-24D4-4635-8C1C-C0A74F4D470A}"/>
              </a:ext>
            </a:extLst>
          </p:cNvPr>
          <p:cNvSpPr txBox="1"/>
          <p:nvPr/>
        </p:nvSpPr>
        <p:spPr>
          <a:xfrm>
            <a:off x="2062248" y="638234"/>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T103</a:t>
            </a:r>
          </a:p>
        </p:txBody>
      </p:sp>
      <p:cxnSp>
        <p:nvCxnSpPr>
          <p:cNvPr id="23" name="Straight Connector 22">
            <a:extLst>
              <a:ext uri="{FF2B5EF4-FFF2-40B4-BE49-F238E27FC236}">
                <a16:creationId xmlns:a16="http://schemas.microsoft.com/office/drawing/2014/main" id="{47431A8A-C8BE-4781-AB35-5D5D19AE7AA0}"/>
              </a:ext>
            </a:extLst>
          </p:cNvPr>
          <p:cNvCxnSpPr/>
          <p:nvPr/>
        </p:nvCxnSpPr>
        <p:spPr>
          <a:xfrm>
            <a:off x="3645024" y="3082358"/>
            <a:ext cx="26482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Left Arrow 39">
            <a:extLst>
              <a:ext uri="{FF2B5EF4-FFF2-40B4-BE49-F238E27FC236}">
                <a16:creationId xmlns:a16="http://schemas.microsoft.com/office/drawing/2014/main" id="{83A77323-3113-4360-875B-F481E8D25EA7}"/>
              </a:ext>
            </a:extLst>
          </p:cNvPr>
          <p:cNvSpPr/>
          <p:nvPr/>
        </p:nvSpPr>
        <p:spPr>
          <a:xfrm rot="20697846">
            <a:off x="5541228" y="2731432"/>
            <a:ext cx="814473" cy="424362"/>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TextBox 75">
            <a:extLst>
              <a:ext uri="{FF2B5EF4-FFF2-40B4-BE49-F238E27FC236}">
                <a16:creationId xmlns:a16="http://schemas.microsoft.com/office/drawing/2014/main" id="{52C29F7E-F702-4757-9C06-65D4C812F702}"/>
              </a:ext>
            </a:extLst>
          </p:cNvPr>
          <p:cNvSpPr txBox="1"/>
          <p:nvPr/>
        </p:nvSpPr>
        <p:spPr>
          <a:xfrm rot="20746047">
            <a:off x="5640528" y="2794463"/>
            <a:ext cx="847769"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Bleaching alert!</a:t>
            </a:r>
          </a:p>
        </p:txBody>
      </p:sp>
    </p:spTree>
    <p:extLst>
      <p:ext uri="{BB962C8B-B14F-4D97-AF65-F5344CB8AC3E}">
        <p14:creationId xmlns:p14="http://schemas.microsoft.com/office/powerpoint/2010/main" val="1330738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431733" y="68107"/>
            <a:ext cx="4191130" cy="1200329"/>
          </a:xfrm>
          <a:prstGeom prst="rect">
            <a:avLst/>
          </a:prstGeom>
          <a:noFill/>
        </p:spPr>
        <p:txBody>
          <a:bodyPr wrap="square" rtlCol="0">
            <a:spAutoFit/>
          </a:bodyPr>
          <a:lstStyle/>
          <a:p>
            <a:r>
              <a:rPr lang="en-US" b="1" dirty="0">
                <a:latin typeface="Arial Narrow" pitchFamily="34" charset="0"/>
              </a:rPr>
              <a:t>In Hot Water...How long is too long? – </a:t>
            </a:r>
            <a:r>
              <a:rPr lang="en-AU" sz="1200" dirty="0">
                <a:latin typeface="Arial Narrow" panose="020B0606020202030204" pitchFamily="34" charset="0"/>
              </a:rPr>
              <a:t>Interpret thermal threshold data for reefs in the northern, central and southern sections of the Great Barrier Reef in relation to the likelihood of a bleaching event</a:t>
            </a:r>
          </a:p>
          <a:p>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32899" y="218160"/>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51101" y="8806471"/>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94</a:t>
            </a:r>
            <a:endParaRPr lang="en-AU" sz="1100" dirty="0">
              <a:latin typeface="Arial Narrow" pitchFamily="34" charset="0"/>
            </a:endParaRPr>
          </a:p>
        </p:txBody>
      </p:sp>
      <p:sp>
        <p:nvSpPr>
          <p:cNvPr id="57" name="TextBox 36"/>
          <p:cNvSpPr txBox="1"/>
          <p:nvPr/>
        </p:nvSpPr>
        <p:spPr>
          <a:xfrm>
            <a:off x="437896" y="8811969"/>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486935" y="8800973"/>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61340" y="8806471"/>
            <a:ext cx="34719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Anthropogenic change                        </a:t>
            </a:r>
            <a:endParaRPr lang="en-AU" sz="1100" b="1" dirty="0">
              <a:latin typeface="Arial Narrow" pitchFamily="34" charset="0"/>
            </a:endParaRPr>
          </a:p>
        </p:txBody>
      </p:sp>
      <p:sp>
        <p:nvSpPr>
          <p:cNvPr id="13" name="TextBox 12"/>
          <p:cNvSpPr txBox="1"/>
          <p:nvPr/>
        </p:nvSpPr>
        <p:spPr>
          <a:xfrm>
            <a:off x="374443" y="4218852"/>
            <a:ext cx="6132323" cy="1931298"/>
          </a:xfrm>
          <a:prstGeom prst="rect">
            <a:avLst/>
          </a:prstGeom>
          <a:noFill/>
        </p:spPr>
        <p:txBody>
          <a:bodyPr wrap="square" rtlCol="0">
            <a:spAutoFit/>
          </a:bodyPr>
          <a:lstStyle/>
          <a:p>
            <a:r>
              <a:rPr lang="en-AU" sz="1600" b="1" dirty="0">
                <a:latin typeface="Arial Narrow" panose="020B0606020202030204" pitchFamily="34" charset="0"/>
              </a:rPr>
              <a:t>Bleaching Alert!</a:t>
            </a:r>
          </a:p>
          <a:p>
            <a:r>
              <a:rPr lang="en-AU" sz="1150" dirty="0">
                <a:latin typeface="Arial Narrow" panose="020B0606020202030204" pitchFamily="34" charset="0"/>
              </a:rPr>
              <a:t>The severity of a mass bleaching event largely depends on how warm the water gets, and for how long. </a:t>
            </a:r>
            <a:br>
              <a:rPr lang="en-AU" sz="1150" dirty="0">
                <a:latin typeface="Arial Narrow" panose="020B0606020202030204" pitchFamily="34" charset="0"/>
              </a:rPr>
            </a:br>
            <a:r>
              <a:rPr lang="en-AU" sz="1150" b="1" dirty="0">
                <a:latin typeface="Arial Narrow" panose="020B0606020202030204" pitchFamily="34" charset="0"/>
              </a:rPr>
              <a:t>Degree Heating Days (DHD) </a:t>
            </a:r>
            <a:r>
              <a:rPr lang="en-AU" sz="1150" dirty="0">
                <a:latin typeface="Arial Narrow" panose="020B0606020202030204" pitchFamily="34" charset="0"/>
              </a:rPr>
              <a:t>is a measure of the accumulated heat stress over time (usually over 12 weeks). </a:t>
            </a:r>
            <a:br>
              <a:rPr lang="en-AU" sz="1150" dirty="0">
                <a:latin typeface="Arial Narrow" panose="020B0606020202030204" pitchFamily="34" charset="0"/>
              </a:rPr>
            </a:br>
            <a:r>
              <a:rPr lang="en-AU" sz="1150" dirty="0">
                <a:latin typeface="Arial Narrow" panose="020B0606020202030204" pitchFamily="34" charset="0"/>
              </a:rPr>
              <a:t>It is used to monitor the GBR for bleaching, and to issue bleaching alerts. For example, at 1DHD, the water has exceeded its thermal threshold temperature for 1 day</a:t>
            </a:r>
            <a:r>
              <a:rPr lang="en-AU" sz="1150" baseline="30000" dirty="0">
                <a:latin typeface="Arial Narrow" panose="020B0606020202030204" pitchFamily="34" charset="0"/>
              </a:rPr>
              <a:t>*</a:t>
            </a:r>
            <a:r>
              <a:rPr lang="en-AU" sz="1150" dirty="0">
                <a:latin typeface="Arial Narrow" panose="020B0606020202030204" pitchFamily="34" charset="0"/>
              </a:rPr>
              <a:t>. Whereby, &lt;60DHDs initiates a </a:t>
            </a:r>
            <a:r>
              <a:rPr lang="en-AU" sz="1150" b="1" dirty="0">
                <a:latin typeface="Arial Narrow" panose="020B0606020202030204" pitchFamily="34" charset="0"/>
              </a:rPr>
              <a:t>mild </a:t>
            </a:r>
            <a:r>
              <a:rPr lang="en-AU" sz="1150" dirty="0">
                <a:latin typeface="Arial Narrow" panose="020B0606020202030204" pitchFamily="34" charset="0"/>
              </a:rPr>
              <a:t>bleaching alert (&lt;25% of reef affected), 61-100DHDs initiates a </a:t>
            </a:r>
            <a:r>
              <a:rPr lang="en-AU" sz="1150" b="1" dirty="0">
                <a:latin typeface="Arial Narrow" panose="020B0606020202030204" pitchFamily="34" charset="0"/>
              </a:rPr>
              <a:t>moderate</a:t>
            </a:r>
            <a:r>
              <a:rPr lang="en-AU" sz="1150" dirty="0">
                <a:latin typeface="Arial Narrow" panose="020B0606020202030204" pitchFamily="34" charset="0"/>
              </a:rPr>
              <a:t> bleaching alert (26-50% of reefs affected), and &gt;100DHDs initiates a </a:t>
            </a:r>
            <a:r>
              <a:rPr lang="en-AU" sz="1150" b="1" dirty="0">
                <a:latin typeface="Arial Narrow" panose="020B0606020202030204" pitchFamily="34" charset="0"/>
              </a:rPr>
              <a:t>severe </a:t>
            </a:r>
            <a:r>
              <a:rPr lang="en-AU" sz="1150" dirty="0">
                <a:latin typeface="Arial Narrow" panose="020B0606020202030204" pitchFamily="34" charset="0"/>
              </a:rPr>
              <a:t>bleaching alert (&gt;50% of reefs affected)</a:t>
            </a:r>
            <a:r>
              <a:rPr lang="en-AU" sz="1150" baseline="30000" dirty="0">
                <a:latin typeface="Arial Narrow" panose="020B0606020202030204" pitchFamily="34" charset="0"/>
              </a:rPr>
              <a:t>[2]</a:t>
            </a:r>
            <a:r>
              <a:rPr lang="en-AU" sz="1150" dirty="0">
                <a:latin typeface="Arial Narrow" panose="020B0606020202030204" pitchFamily="34" charset="0"/>
              </a:rPr>
              <a:t>. Similarly, NOAA in the USA also issue bleaching alerts. But instead of DHD, NOAA use </a:t>
            </a:r>
            <a:r>
              <a:rPr lang="en-AU" sz="1150" b="1" dirty="0">
                <a:latin typeface="Arial Narrow" panose="020B0606020202030204" pitchFamily="34" charset="0"/>
              </a:rPr>
              <a:t>Degree Heating Weeks (DHW or °C-weeks). </a:t>
            </a:r>
            <a:r>
              <a:rPr lang="en-AU" sz="1150" dirty="0">
                <a:latin typeface="Arial Narrow" panose="020B0606020202030204" pitchFamily="34" charset="0"/>
              </a:rPr>
              <a:t>Whereby, 4DHW initiates a </a:t>
            </a:r>
            <a:r>
              <a:rPr lang="en-AU" sz="1150" b="1" dirty="0">
                <a:latin typeface="Arial Narrow" panose="020B0606020202030204" pitchFamily="34" charset="0"/>
              </a:rPr>
              <a:t>Level I </a:t>
            </a:r>
            <a:r>
              <a:rPr lang="en-AU" sz="1150" dirty="0">
                <a:latin typeface="Arial Narrow" panose="020B0606020202030204" pitchFamily="34" charset="0"/>
              </a:rPr>
              <a:t>alert to indicate that mass bleaching may be occurring, and 8DHW initiates a </a:t>
            </a:r>
            <a:r>
              <a:rPr lang="en-AU" sz="1150" b="1" dirty="0">
                <a:latin typeface="Arial Narrow" panose="020B0606020202030204" pitchFamily="34" charset="0"/>
              </a:rPr>
              <a:t>Level II </a:t>
            </a:r>
            <a:r>
              <a:rPr lang="en-AU" sz="1150" dirty="0">
                <a:latin typeface="Arial Narrow" panose="020B0606020202030204" pitchFamily="34" charset="0"/>
              </a:rPr>
              <a:t>alert to indicate that severe mass coral bleaching with some associated coral mortality may be occurring</a:t>
            </a:r>
            <a:r>
              <a:rPr lang="en-AU" sz="1150" baseline="30000" dirty="0">
                <a:latin typeface="Arial Narrow" panose="020B0606020202030204" pitchFamily="34" charset="0"/>
              </a:rPr>
              <a:t>[3]</a:t>
            </a:r>
            <a:r>
              <a:rPr lang="en-AU" sz="1150" dirty="0">
                <a:latin typeface="Arial Narrow" panose="020B0606020202030204" pitchFamily="34" charset="0"/>
              </a:rPr>
              <a:t>.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857" t="51585" b="21476"/>
          <a:stretch/>
        </p:blipFill>
        <p:spPr>
          <a:xfrm>
            <a:off x="557469" y="958652"/>
            <a:ext cx="3495826" cy="852159"/>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81928"/>
          <a:stretch/>
        </p:blipFill>
        <p:spPr>
          <a:xfrm>
            <a:off x="390317" y="3585871"/>
            <a:ext cx="3360672" cy="535897"/>
          </a:xfrm>
          <a:prstGeom prst="rect">
            <a:avLst/>
          </a:prstGeom>
        </p:spPr>
      </p:pic>
      <p:cxnSp>
        <p:nvCxnSpPr>
          <p:cNvPr id="20" name="Straight Connector 19"/>
          <p:cNvCxnSpPr>
            <a:cxnSpLocks/>
          </p:cNvCxnSpPr>
          <p:nvPr/>
        </p:nvCxnSpPr>
        <p:spPr>
          <a:xfrm flipH="1">
            <a:off x="467553" y="4211960"/>
            <a:ext cx="59047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08701" y="8106338"/>
            <a:ext cx="6161518" cy="720197"/>
          </a:xfrm>
          <a:prstGeom prst="rect">
            <a:avLst/>
          </a:prstGeom>
        </p:spPr>
        <p:txBody>
          <a:bodyPr wrap="square">
            <a:spAutoFit/>
          </a:bodyPr>
          <a:lstStyle/>
          <a:p>
            <a:r>
              <a:rPr lang="en-AU" sz="700" baseline="30000" dirty="0">
                <a:latin typeface="Arial Narrow" panose="020B0606020202030204" pitchFamily="34" charset="0"/>
              </a:rPr>
              <a:t>[1] </a:t>
            </a:r>
            <a:r>
              <a:rPr lang="en-AU" sz="680" dirty="0" err="1">
                <a:latin typeface="Arial Narrow" panose="020B0606020202030204" pitchFamily="34" charset="0"/>
              </a:rPr>
              <a:t>Hoegh</a:t>
            </a:r>
            <a:r>
              <a:rPr lang="en-AU" sz="680" dirty="0">
                <a:latin typeface="Arial Narrow" panose="020B0606020202030204" pitchFamily="34" charset="0"/>
              </a:rPr>
              <a:t>-Guldberg, O. (1999). Climate change, coral bleaching and the future of the world’s coral reefs. </a:t>
            </a:r>
            <a:r>
              <a:rPr lang="en-AU" sz="680" i="1" dirty="0">
                <a:latin typeface="Arial Narrow" panose="020B0606020202030204" pitchFamily="34" charset="0"/>
              </a:rPr>
              <a:t>Marine Freshwater Research. Vol. 50, 839-66</a:t>
            </a:r>
            <a:r>
              <a:rPr lang="en-AU" sz="680" dirty="0">
                <a:latin typeface="Arial Narrow" panose="020B0606020202030204" pitchFamily="34" charset="0"/>
              </a:rPr>
              <a:t>.</a:t>
            </a:r>
            <a:r>
              <a:rPr lang="en-AU" sz="680" i="1" dirty="0">
                <a:latin typeface="Arial Narrow" panose="020B0606020202030204" pitchFamily="34" charset="0"/>
              </a:rPr>
              <a:t> DOI: 10.1071/mf99078</a:t>
            </a:r>
            <a:endParaRPr lang="en-AU" sz="680" dirty="0">
              <a:latin typeface="Arial Narrow" panose="020B0606020202030204" pitchFamily="34" charset="0"/>
            </a:endParaRPr>
          </a:p>
          <a:p>
            <a:r>
              <a:rPr lang="en-AU" sz="680" baseline="30000" dirty="0">
                <a:latin typeface="Arial Narrow" panose="020B0606020202030204" pitchFamily="34" charset="0"/>
              </a:rPr>
              <a:t>[2] </a:t>
            </a:r>
            <a:r>
              <a:rPr lang="en-AU" sz="680" dirty="0">
                <a:latin typeface="Arial Narrow" panose="020B0606020202030204" pitchFamily="34" charset="0"/>
              </a:rPr>
              <a:t>Maynard, J. A. (2008). </a:t>
            </a:r>
            <a:r>
              <a:rPr lang="en-AU" sz="680" i="1" dirty="0" err="1">
                <a:latin typeface="Arial Narrow" panose="020B0606020202030204" pitchFamily="34" charset="0"/>
              </a:rPr>
              <a:t>ReefTemp</a:t>
            </a:r>
            <a:r>
              <a:rPr lang="en-AU" sz="680" dirty="0">
                <a:latin typeface="Arial Narrow" panose="020B0606020202030204" pitchFamily="34" charset="0"/>
              </a:rPr>
              <a:t>: An interactive monitoring system for coral bleaching using high-resolution SST and improved stress predictors. </a:t>
            </a:r>
            <a:r>
              <a:rPr lang="en-AU" sz="680" i="1" dirty="0">
                <a:latin typeface="Arial Narrow" panose="020B0606020202030204" pitchFamily="34" charset="0"/>
              </a:rPr>
              <a:t>Geophysical Research Letters (35)</a:t>
            </a:r>
          </a:p>
          <a:p>
            <a:r>
              <a:rPr lang="en-AU" sz="680" baseline="30000" dirty="0">
                <a:latin typeface="Arial Narrow" panose="020B0606020202030204" pitchFamily="34" charset="0"/>
              </a:rPr>
              <a:t>[3] </a:t>
            </a:r>
            <a:r>
              <a:rPr lang="en-AU" sz="680" dirty="0">
                <a:latin typeface="Arial Narrow" panose="020B0606020202030204" pitchFamily="34" charset="0"/>
              </a:rPr>
              <a:t>Liu, G., Strong, A.E., </a:t>
            </a:r>
            <a:r>
              <a:rPr lang="en-AU" sz="680" dirty="0" err="1">
                <a:latin typeface="Arial Narrow" panose="020B0606020202030204" pitchFamily="34" charset="0"/>
              </a:rPr>
              <a:t>Skirving</a:t>
            </a:r>
            <a:r>
              <a:rPr lang="en-AU" sz="680" dirty="0">
                <a:latin typeface="Arial Narrow" panose="020B0606020202030204" pitchFamily="34" charset="0"/>
              </a:rPr>
              <a:t>, W. and </a:t>
            </a:r>
            <a:r>
              <a:rPr lang="en-AU" sz="680" dirty="0" err="1">
                <a:latin typeface="Arial Narrow" panose="020B0606020202030204" pitchFamily="34" charset="0"/>
              </a:rPr>
              <a:t>Arzayus</a:t>
            </a:r>
            <a:r>
              <a:rPr lang="en-AU" sz="680" dirty="0">
                <a:latin typeface="Arial Narrow" panose="020B0606020202030204" pitchFamily="34" charset="0"/>
              </a:rPr>
              <a:t>, L.F. (2006). </a:t>
            </a:r>
            <a:r>
              <a:rPr lang="en-AU" sz="680" i="1" dirty="0">
                <a:latin typeface="Arial Narrow" panose="020B0606020202030204" pitchFamily="34" charset="0"/>
              </a:rPr>
              <a:t>Overview of NOAA Coral Reef Watch Program’s Near-Real-Time Satellite Global Coral Bleaching Monitoring Activities. </a:t>
            </a:r>
            <a:r>
              <a:rPr lang="en-AU" sz="680" dirty="0">
                <a:latin typeface="Arial Narrow" panose="020B0606020202030204" pitchFamily="34" charset="0"/>
              </a:rPr>
              <a:t>Proceedings of the 10th International Coral Reef Symposium, Okinawa. June 28-July 2, 2004. 1783-1793. Accessed 23.02.2019 from www.coralreefwatch.noaa.gov</a:t>
            </a:r>
          </a:p>
          <a:p>
            <a:r>
              <a:rPr lang="en-AU" sz="680" baseline="30000" dirty="0">
                <a:latin typeface="Arial Narrow" panose="020B0606020202030204" pitchFamily="34" charset="0"/>
              </a:rPr>
              <a:t>[4] </a:t>
            </a:r>
            <a:r>
              <a:rPr lang="en-AU" sz="680" dirty="0">
                <a:latin typeface="Arial Narrow" panose="020B0606020202030204" pitchFamily="34" charset="0"/>
              </a:rPr>
              <a:t>Bureau of Meteorology (2019). </a:t>
            </a:r>
            <a:r>
              <a:rPr lang="en-AU" sz="680" i="1" dirty="0" err="1">
                <a:latin typeface="Arial Narrow" panose="020B0606020202030204" pitchFamily="34" charset="0"/>
              </a:rPr>
              <a:t>ReefTemp</a:t>
            </a:r>
            <a:r>
              <a:rPr lang="en-AU" sz="680" i="1" dirty="0">
                <a:latin typeface="Arial Narrow" panose="020B0606020202030204" pitchFamily="34" charset="0"/>
              </a:rPr>
              <a:t> Next Generation </a:t>
            </a:r>
            <a:r>
              <a:rPr lang="en-AU" sz="680" dirty="0">
                <a:latin typeface="Arial Narrow" panose="020B0606020202030204" pitchFamily="34" charset="0"/>
              </a:rPr>
              <a:t>(BOM&gt;Environmental Information&gt;Coastal Information). URL: www.bom.gov.au/environment/activities/reeftemp/reeftemp.shtml</a:t>
            </a:r>
          </a:p>
          <a:p>
            <a:r>
              <a:rPr lang="en-AU" sz="680" baseline="30000" dirty="0">
                <a:latin typeface="Arial Narrow" panose="020B0606020202030204" pitchFamily="34" charset="0"/>
              </a:rPr>
              <a:t>[5] </a:t>
            </a:r>
            <a:r>
              <a:rPr lang="en-AU" sz="680" dirty="0">
                <a:latin typeface="Arial Narrow" panose="020B0606020202030204" pitchFamily="34" charset="0"/>
              </a:rPr>
              <a:t>NOAA Satellite and Information Service (2019). </a:t>
            </a:r>
            <a:r>
              <a:rPr lang="en-AU" sz="680" i="1" dirty="0">
                <a:latin typeface="Arial Narrow" panose="020B0606020202030204" pitchFamily="34" charset="0"/>
              </a:rPr>
              <a:t>Coral Reef Watch Home Page. </a:t>
            </a:r>
            <a:r>
              <a:rPr lang="en-AU" sz="680" dirty="0">
                <a:latin typeface="Arial Narrow" panose="020B0606020202030204" pitchFamily="34" charset="0"/>
              </a:rPr>
              <a:t>URL: https://coralreefwatch.noaa.gov/satellite/index.php</a:t>
            </a:r>
          </a:p>
        </p:txBody>
      </p:sp>
      <p:graphicFrame>
        <p:nvGraphicFramePr>
          <p:cNvPr id="5" name="Table 4"/>
          <p:cNvGraphicFramePr>
            <a:graphicFrameLocks noGrp="1"/>
          </p:cNvGraphicFramePr>
          <p:nvPr>
            <p:extLst>
              <p:ext uri="{D42A27DB-BD31-4B8C-83A1-F6EECF244321}">
                <p14:modId xmlns:p14="http://schemas.microsoft.com/office/powerpoint/2010/main" val="3396043009"/>
              </p:ext>
            </p:extLst>
          </p:nvPr>
        </p:nvGraphicFramePr>
        <p:xfrm>
          <a:off x="490289" y="6809545"/>
          <a:ext cx="5869649" cy="1310412"/>
        </p:xfrm>
        <a:graphic>
          <a:graphicData uri="http://schemas.openxmlformats.org/drawingml/2006/table">
            <a:tbl>
              <a:tblPr firstRow="1" bandRow="1">
                <a:tableStyleId>{5940675A-B579-460E-94D1-54222C63F5DA}</a:tableStyleId>
              </a:tblPr>
              <a:tblGrid>
                <a:gridCol w="910077">
                  <a:extLst>
                    <a:ext uri="{9D8B030D-6E8A-4147-A177-3AD203B41FA5}">
                      <a16:colId xmlns:a16="http://schemas.microsoft.com/office/drawing/2014/main" val="20000"/>
                    </a:ext>
                  </a:extLst>
                </a:gridCol>
                <a:gridCol w="1005929">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859530">
                  <a:extLst>
                    <a:ext uri="{9D8B030D-6E8A-4147-A177-3AD203B41FA5}">
                      <a16:colId xmlns:a16="http://schemas.microsoft.com/office/drawing/2014/main" val="20004"/>
                    </a:ext>
                  </a:extLst>
                </a:gridCol>
                <a:gridCol w="580630">
                  <a:extLst>
                    <a:ext uri="{9D8B030D-6E8A-4147-A177-3AD203B41FA5}">
                      <a16:colId xmlns:a16="http://schemas.microsoft.com/office/drawing/2014/main" val="20005"/>
                    </a:ext>
                  </a:extLst>
                </a:gridCol>
                <a:gridCol w="713283">
                  <a:extLst>
                    <a:ext uri="{9D8B030D-6E8A-4147-A177-3AD203B41FA5}">
                      <a16:colId xmlns:a16="http://schemas.microsoft.com/office/drawing/2014/main" val="20006"/>
                    </a:ext>
                  </a:extLst>
                </a:gridCol>
              </a:tblGrid>
              <a:tr h="403203">
                <a:tc>
                  <a:txBody>
                    <a:bodyPr/>
                    <a:lstStyle/>
                    <a:p>
                      <a:r>
                        <a:rPr lang="en-AU" sz="1000" b="1" dirty="0">
                          <a:latin typeface="Arial Narrow" panose="020B0606020202030204" pitchFamily="34" charset="0"/>
                        </a:rPr>
                        <a:t>Region</a:t>
                      </a:r>
                    </a:p>
                  </a:txBody>
                  <a:tcPr>
                    <a:solidFill>
                      <a:schemeClr val="bg1">
                        <a:lumMod val="85000"/>
                      </a:schemeClr>
                    </a:solidFill>
                  </a:tcPr>
                </a:tc>
                <a:tc>
                  <a:txBody>
                    <a:bodyPr/>
                    <a:lstStyle/>
                    <a:p>
                      <a:endParaRPr lang="en-AU" sz="1000" b="1" dirty="0">
                        <a:latin typeface="Arial Narrow" panose="020B0606020202030204" pitchFamily="34" charset="0"/>
                      </a:endParaRPr>
                    </a:p>
                  </a:txBody>
                  <a:tcPr>
                    <a:solidFill>
                      <a:schemeClr val="bg1">
                        <a:lumMod val="85000"/>
                      </a:schemeClr>
                    </a:solidFill>
                  </a:tcPr>
                </a:tc>
                <a:tc>
                  <a:txBody>
                    <a:bodyPr/>
                    <a:lstStyle/>
                    <a:p>
                      <a:endParaRPr lang="en-AU" sz="1000" b="1" dirty="0">
                        <a:latin typeface="Arial Narrow" panose="020B0606020202030204" pitchFamily="34" charset="0"/>
                      </a:endParaRPr>
                    </a:p>
                  </a:txBody>
                  <a:tcPr>
                    <a:solidFill>
                      <a:schemeClr val="bg1">
                        <a:lumMod val="85000"/>
                      </a:schemeClr>
                    </a:solidFill>
                  </a:tcPr>
                </a:tc>
                <a:tc>
                  <a:txBody>
                    <a:bodyPr/>
                    <a:lstStyle/>
                    <a:p>
                      <a:pPr algn="ctr"/>
                      <a:endParaRPr lang="en-AU" sz="1000" b="1" dirty="0">
                        <a:latin typeface="Arial Narrow" panose="020B0606020202030204" pitchFamily="34" charset="0"/>
                      </a:endParaRPr>
                    </a:p>
                  </a:txBody>
                  <a:tcPr>
                    <a:solidFill>
                      <a:schemeClr val="bg1">
                        <a:lumMod val="85000"/>
                      </a:schemeClr>
                    </a:solidFill>
                  </a:tcPr>
                </a:tc>
                <a:tc>
                  <a:txBody>
                    <a:bodyPr/>
                    <a:lstStyle/>
                    <a:p>
                      <a:pPr algn="ctr"/>
                      <a:endParaRPr lang="en-AU" sz="600" b="1" dirty="0">
                        <a:latin typeface="Arial Narrow" panose="020B0606020202030204" pitchFamily="34" charset="0"/>
                      </a:endParaRPr>
                    </a:p>
                  </a:txBody>
                  <a:tcPr>
                    <a:solidFill>
                      <a:schemeClr val="bg1">
                        <a:lumMod val="85000"/>
                      </a:schemeClr>
                    </a:solidFill>
                  </a:tcPr>
                </a:tc>
                <a:tc>
                  <a:txBody>
                    <a:bodyPr/>
                    <a:lstStyle/>
                    <a:p>
                      <a:endParaRPr lang="en-AU" dirty="0"/>
                    </a:p>
                  </a:txBody>
                  <a:tcPr>
                    <a:solidFill>
                      <a:schemeClr val="bg1">
                        <a:lumMod val="85000"/>
                      </a:schemeClr>
                    </a:solidFill>
                  </a:tcPr>
                </a:tc>
                <a:tc>
                  <a:txBody>
                    <a:bodyPr/>
                    <a:lstStyle/>
                    <a:p>
                      <a:endParaRPr lang="en-AU" dirty="0"/>
                    </a:p>
                  </a:txBody>
                  <a:tcPr>
                    <a:solidFill>
                      <a:schemeClr val="bg1">
                        <a:lumMod val="85000"/>
                      </a:schemeClr>
                    </a:solidFill>
                  </a:tcPr>
                </a:tc>
                <a:extLst>
                  <a:ext uri="{0D108BD9-81ED-4DB2-BD59-A6C34878D82A}">
                    <a16:rowId xmlns:a16="http://schemas.microsoft.com/office/drawing/2014/main" val="10000"/>
                  </a:ext>
                </a:extLst>
              </a:tr>
              <a:tr h="302403">
                <a:tc>
                  <a:txBody>
                    <a:bodyPr/>
                    <a:lstStyle/>
                    <a:p>
                      <a:r>
                        <a:rPr lang="en-AU" sz="1000" b="1" dirty="0">
                          <a:latin typeface="Arial Narrow" panose="020B0606020202030204" pitchFamily="34" charset="0"/>
                        </a:rPr>
                        <a:t>Northern GBR</a:t>
                      </a:r>
                    </a:p>
                  </a:txBody>
                  <a:tcPr>
                    <a:solidFill>
                      <a:schemeClr val="bg1">
                        <a:lumMod val="85000"/>
                      </a:schemeClr>
                    </a:solidFill>
                  </a:tcPr>
                </a:tc>
                <a:tc>
                  <a:txBody>
                    <a:bodyPr/>
                    <a:lstStyle/>
                    <a:p>
                      <a:pPr algn="ctr"/>
                      <a:r>
                        <a:rPr lang="en-AU" sz="1200" dirty="0">
                          <a:solidFill>
                            <a:schemeClr val="tx1"/>
                          </a:solidFill>
                          <a:latin typeface="Arial Narrow" panose="020B0606020202030204" pitchFamily="34" charset="0"/>
                        </a:rPr>
                        <a:t>29.0°C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lumMod val="65000"/>
                              <a:lumOff val="35000"/>
                            </a:schemeClr>
                          </a:solidFill>
                          <a:latin typeface="Comic Sans MS" panose="030F0702030302020204" pitchFamily="66" charset="0"/>
                        </a:rPr>
                        <a:t>30.0°C </a:t>
                      </a:r>
                    </a:p>
                  </a:txBody>
                  <a:tcPr/>
                </a:tc>
                <a:tc>
                  <a:txBody>
                    <a:bodyPr/>
                    <a:lstStyle/>
                    <a:p>
                      <a:pPr algn="ctr"/>
                      <a:endParaRPr lang="en-AU" sz="1200" dirty="0">
                        <a:latin typeface="Arial Narrow" panose="020B0606020202030204" pitchFamily="34" charset="0"/>
                      </a:endParaRPr>
                    </a:p>
                  </a:txBody>
                  <a:tcPr/>
                </a:tc>
                <a:tc>
                  <a:txBody>
                    <a:bodyPr/>
                    <a:lstStyle/>
                    <a:p>
                      <a:pPr algn="ctr"/>
                      <a:endParaRPr lang="en-AU" sz="1200" dirty="0">
                        <a:latin typeface="Arial Narrow" panose="020B0606020202030204" pitchFamily="34" charset="0"/>
                      </a:endParaRPr>
                    </a:p>
                  </a:txBody>
                  <a:tcPr/>
                </a:tc>
                <a:tc>
                  <a:txBody>
                    <a:bodyPr/>
                    <a:lstStyle/>
                    <a:p>
                      <a:pPr algn="ctr"/>
                      <a:endParaRPr lang="en-AU" sz="1200" dirty="0">
                        <a:latin typeface="Arial Narrow" panose="020B0606020202030204" pitchFamily="34" charset="0"/>
                      </a:endParaRPr>
                    </a:p>
                  </a:txBody>
                  <a:tcPr/>
                </a:tc>
                <a:tc>
                  <a:txBody>
                    <a:bodyPr/>
                    <a:lstStyle/>
                    <a:p>
                      <a:pPr algn="ctr"/>
                      <a:endParaRPr lang="en-AU" sz="1200" dirty="0">
                        <a:latin typeface="Arial Narrow" panose="020B0606020202030204" pitchFamily="34" charset="0"/>
                      </a:endParaRPr>
                    </a:p>
                  </a:txBody>
                  <a:tcPr/>
                </a:tc>
                <a:extLst>
                  <a:ext uri="{0D108BD9-81ED-4DB2-BD59-A6C34878D82A}">
                    <a16:rowId xmlns:a16="http://schemas.microsoft.com/office/drawing/2014/main" val="10001"/>
                  </a:ext>
                </a:extLst>
              </a:tr>
              <a:tr h="302403">
                <a:tc>
                  <a:txBody>
                    <a:bodyPr/>
                    <a:lstStyle/>
                    <a:p>
                      <a:r>
                        <a:rPr lang="en-AU" sz="1000" b="1" dirty="0">
                          <a:latin typeface="Arial Narrow" panose="020B0606020202030204" pitchFamily="34" charset="0"/>
                        </a:rPr>
                        <a:t>Central GBR</a:t>
                      </a:r>
                    </a:p>
                  </a:txBody>
                  <a:tcPr>
                    <a:solidFill>
                      <a:schemeClr val="bg1">
                        <a:lumMod val="85000"/>
                      </a:schemeClr>
                    </a:solidFill>
                  </a:tcPr>
                </a:tc>
                <a:tc>
                  <a:txBody>
                    <a:bodyPr/>
                    <a:lstStyle/>
                    <a:p>
                      <a:pPr algn="ctr"/>
                      <a:r>
                        <a:rPr lang="en-AU" sz="1200" dirty="0">
                          <a:solidFill>
                            <a:schemeClr val="tx1"/>
                          </a:solidFill>
                          <a:latin typeface="Arial Narrow" panose="020B0606020202030204" pitchFamily="34" charset="0"/>
                        </a:rPr>
                        <a:t>28.1°C</a:t>
                      </a:r>
                    </a:p>
                  </a:txBody>
                  <a:tcPr/>
                </a:tc>
                <a:tc>
                  <a:txBody>
                    <a:bodyPr/>
                    <a:lstStyle/>
                    <a:p>
                      <a:pPr algn="ctr"/>
                      <a:r>
                        <a:rPr lang="en-AU" sz="1200" dirty="0">
                          <a:solidFill>
                            <a:schemeClr val="tx1">
                              <a:lumMod val="65000"/>
                              <a:lumOff val="35000"/>
                            </a:schemeClr>
                          </a:solidFill>
                          <a:latin typeface="Comic Sans MS" panose="030F0702030302020204" pitchFamily="66" charset="0"/>
                        </a:rPr>
                        <a:t>29.1°C</a:t>
                      </a:r>
                    </a:p>
                  </a:txBody>
                  <a:tcPr/>
                </a:tc>
                <a:tc>
                  <a:txBody>
                    <a:bodyPr/>
                    <a:lstStyle/>
                    <a:p>
                      <a:pPr algn="ctr"/>
                      <a:endParaRPr lang="en-AU" sz="1200" dirty="0">
                        <a:latin typeface="Arial Narrow" panose="020B0606020202030204" pitchFamily="34" charset="0"/>
                      </a:endParaRPr>
                    </a:p>
                  </a:txBody>
                  <a:tcPr/>
                </a:tc>
                <a:tc>
                  <a:txBody>
                    <a:bodyPr/>
                    <a:lstStyle/>
                    <a:p>
                      <a:pPr algn="ctr"/>
                      <a:endParaRPr lang="en-AU" sz="1200" dirty="0">
                        <a:latin typeface="Arial Narrow" panose="020B0606020202030204" pitchFamily="34" charset="0"/>
                      </a:endParaRPr>
                    </a:p>
                  </a:txBody>
                  <a:tcPr/>
                </a:tc>
                <a:tc>
                  <a:txBody>
                    <a:bodyPr/>
                    <a:lstStyle/>
                    <a:p>
                      <a:pPr algn="ctr"/>
                      <a:endParaRPr lang="en-AU" sz="1200" dirty="0">
                        <a:latin typeface="Arial Narrow" panose="020B0606020202030204" pitchFamily="34" charset="0"/>
                      </a:endParaRPr>
                    </a:p>
                  </a:txBody>
                  <a:tcPr/>
                </a:tc>
                <a:tc>
                  <a:txBody>
                    <a:bodyPr/>
                    <a:lstStyle/>
                    <a:p>
                      <a:pPr algn="ctr"/>
                      <a:endParaRPr lang="en-AU" sz="1200" dirty="0">
                        <a:latin typeface="Arial Narrow" panose="020B0606020202030204" pitchFamily="34" charset="0"/>
                      </a:endParaRPr>
                    </a:p>
                  </a:txBody>
                  <a:tcPr/>
                </a:tc>
                <a:extLst>
                  <a:ext uri="{0D108BD9-81ED-4DB2-BD59-A6C34878D82A}">
                    <a16:rowId xmlns:a16="http://schemas.microsoft.com/office/drawing/2014/main" val="10002"/>
                  </a:ext>
                </a:extLst>
              </a:tr>
              <a:tr h="302403">
                <a:tc>
                  <a:txBody>
                    <a:bodyPr/>
                    <a:lstStyle/>
                    <a:p>
                      <a:r>
                        <a:rPr lang="en-AU" sz="1000" b="1" dirty="0">
                          <a:latin typeface="Arial Narrow" panose="020B0606020202030204" pitchFamily="34" charset="0"/>
                        </a:rPr>
                        <a:t>Southern GBR</a:t>
                      </a:r>
                    </a:p>
                  </a:txBody>
                  <a:tcPr>
                    <a:solidFill>
                      <a:schemeClr val="bg1">
                        <a:lumMod val="85000"/>
                      </a:schemeClr>
                    </a:solidFill>
                  </a:tcPr>
                </a:tc>
                <a:tc>
                  <a:txBody>
                    <a:bodyPr/>
                    <a:lstStyle/>
                    <a:p>
                      <a:pPr algn="ctr"/>
                      <a:r>
                        <a:rPr lang="en-AU" sz="1200" dirty="0">
                          <a:solidFill>
                            <a:schemeClr val="tx1"/>
                          </a:solidFill>
                          <a:latin typeface="Arial Narrow" panose="020B0606020202030204" pitchFamily="34" charset="0"/>
                        </a:rPr>
                        <a:t>27.2°C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lumMod val="65000"/>
                              <a:lumOff val="35000"/>
                            </a:schemeClr>
                          </a:solidFill>
                          <a:latin typeface="Comic Sans MS" panose="030F0702030302020204" pitchFamily="66" charset="0"/>
                        </a:rPr>
                        <a:t>28.2°C</a:t>
                      </a:r>
                    </a:p>
                  </a:txBody>
                  <a:tcPr/>
                </a:tc>
                <a:tc>
                  <a:txBody>
                    <a:bodyPr/>
                    <a:lstStyle/>
                    <a:p>
                      <a:pPr algn="ctr"/>
                      <a:endParaRPr lang="en-AU" sz="1200" dirty="0">
                        <a:latin typeface="Arial Narrow" panose="020B0606020202030204" pitchFamily="34" charset="0"/>
                      </a:endParaRPr>
                    </a:p>
                  </a:txBody>
                  <a:tcPr/>
                </a:tc>
                <a:tc>
                  <a:txBody>
                    <a:bodyPr/>
                    <a:lstStyle/>
                    <a:p>
                      <a:pPr algn="ctr"/>
                      <a:endParaRPr lang="en-AU" sz="1200" dirty="0">
                        <a:latin typeface="Arial Narrow" panose="020B0606020202030204" pitchFamily="34" charset="0"/>
                      </a:endParaRPr>
                    </a:p>
                  </a:txBody>
                  <a:tcPr/>
                </a:tc>
                <a:tc>
                  <a:txBody>
                    <a:bodyPr/>
                    <a:lstStyle/>
                    <a:p>
                      <a:pPr algn="ctr"/>
                      <a:endParaRPr lang="en-AU" sz="1200" dirty="0">
                        <a:latin typeface="Arial Narrow" panose="020B0606020202030204" pitchFamily="34" charset="0"/>
                      </a:endParaRPr>
                    </a:p>
                  </a:txBody>
                  <a:tcPr/>
                </a:tc>
                <a:tc>
                  <a:txBody>
                    <a:bodyPr/>
                    <a:lstStyle/>
                    <a:p>
                      <a:pPr algn="ctr"/>
                      <a:endParaRPr lang="en-AU" sz="1200" dirty="0">
                        <a:latin typeface="Arial Narrow" panose="020B0606020202030204" pitchFamily="34" charset="0"/>
                      </a:endParaRPr>
                    </a:p>
                  </a:txBody>
                  <a:tcPr/>
                </a:tc>
                <a:extLst>
                  <a:ext uri="{0D108BD9-81ED-4DB2-BD59-A6C34878D82A}">
                    <a16:rowId xmlns:a16="http://schemas.microsoft.com/office/drawing/2014/main" val="10003"/>
                  </a:ext>
                </a:extLst>
              </a:tr>
            </a:tbl>
          </a:graphicData>
        </a:graphic>
      </p:graphicFrame>
      <p:sp>
        <p:nvSpPr>
          <p:cNvPr id="21" name="Rectangle 20"/>
          <p:cNvSpPr/>
          <p:nvPr/>
        </p:nvSpPr>
        <p:spPr>
          <a:xfrm>
            <a:off x="486935" y="6327741"/>
            <a:ext cx="5864970" cy="430887"/>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r="95240" b="16884"/>
          <a:stretch/>
        </p:blipFill>
        <p:spPr>
          <a:xfrm>
            <a:off x="401912" y="1012777"/>
            <a:ext cx="173065" cy="2629235"/>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81" t="25575" b="47109"/>
          <a:stretch/>
        </p:blipFill>
        <p:spPr>
          <a:xfrm>
            <a:off x="592488" y="1784936"/>
            <a:ext cx="3473115" cy="864096"/>
          </a:xfrm>
          <a:prstGeom prst="rect">
            <a:avLst/>
          </a:prstGeom>
        </p:spPr>
      </p:pic>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4481" t="-1740" b="74424"/>
          <a:stretch/>
        </p:blipFill>
        <p:spPr>
          <a:xfrm>
            <a:off x="592487" y="2571340"/>
            <a:ext cx="3473115" cy="864095"/>
          </a:xfrm>
          <a:prstGeom prst="rect">
            <a:avLst/>
          </a:prstGeom>
        </p:spPr>
      </p:pic>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t="77931" b="16884"/>
          <a:stretch/>
        </p:blipFill>
        <p:spPr>
          <a:xfrm>
            <a:off x="436529" y="3454577"/>
            <a:ext cx="3636043" cy="164024"/>
          </a:xfrm>
          <a:prstGeom prst="rect">
            <a:avLst/>
          </a:prstGeom>
        </p:spPr>
      </p:pic>
      <p:sp>
        <p:nvSpPr>
          <p:cNvPr id="27" name="TextBox 26"/>
          <p:cNvSpPr txBox="1"/>
          <p:nvPr/>
        </p:nvSpPr>
        <p:spPr>
          <a:xfrm>
            <a:off x="3735115" y="964789"/>
            <a:ext cx="2751479" cy="1400383"/>
          </a:xfrm>
          <a:prstGeom prst="rect">
            <a:avLst/>
          </a:prstGeom>
          <a:noFill/>
        </p:spPr>
        <p:txBody>
          <a:bodyPr wrap="square" rtlCol="0">
            <a:spAutoFit/>
          </a:bodyPr>
          <a:lstStyle/>
          <a:p>
            <a:r>
              <a:rPr lang="en-AU" sz="1600" b="1" dirty="0">
                <a:latin typeface="Arial Narrow" panose="020B0606020202030204" pitchFamily="34" charset="0"/>
              </a:rPr>
              <a:t>Temperature Time Bomb</a:t>
            </a:r>
          </a:p>
          <a:p>
            <a:r>
              <a:rPr lang="en-AU" sz="1150" dirty="0">
                <a:latin typeface="Arial Narrow" panose="020B0606020202030204" pitchFamily="34" charset="0"/>
              </a:rPr>
              <a:t>The graph pictured left</a:t>
            </a:r>
            <a:r>
              <a:rPr lang="en-AU" sz="1150" baseline="30000" dirty="0">
                <a:latin typeface="Arial Narrow" panose="020B0606020202030204" pitchFamily="34" charset="0"/>
              </a:rPr>
              <a:t>[1]</a:t>
            </a:r>
            <a:r>
              <a:rPr lang="en-AU" sz="1150" dirty="0">
                <a:latin typeface="Arial Narrow" panose="020B0606020202030204" pitchFamily="34" charset="0"/>
              </a:rPr>
              <a:t> was published in a paper by Professor Ove </a:t>
            </a:r>
            <a:r>
              <a:rPr lang="en-AU" sz="1150" dirty="0" err="1">
                <a:latin typeface="Arial Narrow" panose="020B0606020202030204" pitchFamily="34" charset="0"/>
              </a:rPr>
              <a:t>Hoegh</a:t>
            </a:r>
            <a:r>
              <a:rPr lang="en-AU" sz="1150" dirty="0">
                <a:latin typeface="Arial Narrow" panose="020B0606020202030204" pitchFamily="34" charset="0"/>
              </a:rPr>
              <a:t>-Guldberg in 1999 - a paper that has been referenced &gt;3000 times. The horizontal lines indicate the thermal threshold of corals for sites in the northern, central and southern locations of the GBR. </a:t>
            </a:r>
          </a:p>
        </p:txBody>
      </p:sp>
      <p:sp>
        <p:nvSpPr>
          <p:cNvPr id="28" name="Rectangle 27"/>
          <p:cNvSpPr/>
          <p:nvPr/>
        </p:nvSpPr>
        <p:spPr>
          <a:xfrm>
            <a:off x="3789040" y="2397122"/>
            <a:ext cx="2547659" cy="174269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p:cNvSpPr txBox="1"/>
          <p:nvPr/>
        </p:nvSpPr>
        <p:spPr>
          <a:xfrm>
            <a:off x="3836132" y="2398252"/>
            <a:ext cx="2465886" cy="646331"/>
          </a:xfrm>
          <a:prstGeom prst="rect">
            <a:avLst/>
          </a:prstGeom>
          <a:noFill/>
        </p:spPr>
        <p:txBody>
          <a:bodyPr wrap="square" rtlCol="0">
            <a:spAutoFit/>
          </a:bodyPr>
          <a:lstStyle/>
          <a:p>
            <a:r>
              <a:rPr lang="en-AU" sz="1200" b="1" dirty="0">
                <a:latin typeface="Arial Narrow" panose="020B0606020202030204" pitchFamily="34" charset="0"/>
              </a:rPr>
              <a:t>Activity: Estimate the likelihood of a bleaching event in 1950 vs. 2100 for each region of the Great Barrier Reef</a:t>
            </a:r>
          </a:p>
        </p:txBody>
      </p:sp>
      <p:graphicFrame>
        <p:nvGraphicFramePr>
          <p:cNvPr id="30" name="Table 29"/>
          <p:cNvGraphicFramePr>
            <a:graphicFrameLocks noGrp="1"/>
          </p:cNvGraphicFramePr>
          <p:nvPr>
            <p:extLst>
              <p:ext uri="{D42A27DB-BD31-4B8C-83A1-F6EECF244321}">
                <p14:modId xmlns:p14="http://schemas.microsoft.com/office/powerpoint/2010/main" val="2462791369"/>
              </p:ext>
            </p:extLst>
          </p:nvPr>
        </p:nvGraphicFramePr>
        <p:xfrm>
          <a:off x="3889013" y="3044583"/>
          <a:ext cx="2347711" cy="1005840"/>
        </p:xfrm>
        <a:graphic>
          <a:graphicData uri="http://schemas.openxmlformats.org/drawingml/2006/table">
            <a:tbl>
              <a:tblPr firstRow="1" bandRow="1">
                <a:tableStyleId>{5940675A-B579-460E-94D1-54222C63F5DA}</a:tableStyleId>
              </a:tblPr>
              <a:tblGrid>
                <a:gridCol w="746531">
                  <a:extLst>
                    <a:ext uri="{9D8B030D-6E8A-4147-A177-3AD203B41FA5}">
                      <a16:colId xmlns:a16="http://schemas.microsoft.com/office/drawing/2014/main" val="20000"/>
                    </a:ext>
                  </a:extLst>
                </a:gridCol>
                <a:gridCol w="776129">
                  <a:extLst>
                    <a:ext uri="{9D8B030D-6E8A-4147-A177-3AD203B41FA5}">
                      <a16:colId xmlns:a16="http://schemas.microsoft.com/office/drawing/2014/main" val="20001"/>
                    </a:ext>
                  </a:extLst>
                </a:gridCol>
                <a:gridCol w="825051">
                  <a:extLst>
                    <a:ext uri="{9D8B030D-6E8A-4147-A177-3AD203B41FA5}">
                      <a16:colId xmlns:a16="http://schemas.microsoft.com/office/drawing/2014/main" val="20002"/>
                    </a:ext>
                  </a:extLst>
                </a:gridCol>
              </a:tblGrid>
              <a:tr h="208327">
                <a:tc>
                  <a:txBody>
                    <a:bodyPr/>
                    <a:lstStyle/>
                    <a:p>
                      <a:pPr algn="l"/>
                      <a:r>
                        <a:rPr lang="en-AU" sz="1050" b="1" dirty="0">
                          <a:latin typeface="Arial Narrow" panose="020B0606020202030204" pitchFamily="34" charset="0"/>
                        </a:rPr>
                        <a:t>Region </a:t>
                      </a:r>
                      <a:endParaRPr lang="en-AU" sz="800" b="0" dirty="0">
                        <a:latin typeface="Arial Narrow" panose="020B0606020202030204" pitchFamily="34" charset="0"/>
                      </a:endParaRPr>
                    </a:p>
                  </a:txBody>
                  <a:tcPr>
                    <a:solidFill>
                      <a:schemeClr val="bg1"/>
                    </a:solidFill>
                  </a:tcPr>
                </a:tc>
                <a:tc>
                  <a:txBody>
                    <a:bodyPr/>
                    <a:lstStyle/>
                    <a:p>
                      <a:pPr algn="ctr"/>
                      <a:r>
                        <a:rPr lang="en-AU" sz="1050" b="1" dirty="0">
                          <a:latin typeface="Arial Narrow" panose="020B0606020202030204" pitchFamily="34" charset="0"/>
                        </a:rPr>
                        <a:t>1950</a:t>
                      </a:r>
                    </a:p>
                  </a:txBody>
                  <a:tcPr>
                    <a:solidFill>
                      <a:schemeClr val="bg1"/>
                    </a:solidFill>
                  </a:tcPr>
                </a:tc>
                <a:tc>
                  <a:txBody>
                    <a:bodyPr/>
                    <a:lstStyle/>
                    <a:p>
                      <a:pPr algn="ctr"/>
                      <a:r>
                        <a:rPr lang="en-AU" sz="1050" b="1" dirty="0">
                          <a:latin typeface="Arial Narrow" panose="020B0606020202030204" pitchFamily="34" charset="0"/>
                        </a:rPr>
                        <a:t>2100</a:t>
                      </a:r>
                    </a:p>
                  </a:txBody>
                  <a:tcPr>
                    <a:solidFill>
                      <a:schemeClr val="bg1"/>
                    </a:solidFill>
                  </a:tcPr>
                </a:tc>
                <a:extLst>
                  <a:ext uri="{0D108BD9-81ED-4DB2-BD59-A6C34878D82A}">
                    <a16:rowId xmlns:a16="http://schemas.microsoft.com/office/drawing/2014/main" val="10000"/>
                  </a:ext>
                </a:extLst>
              </a:tr>
              <a:tr h="208327">
                <a:tc>
                  <a:txBody>
                    <a:bodyPr/>
                    <a:lstStyle/>
                    <a:p>
                      <a:pPr algn="l"/>
                      <a:r>
                        <a:rPr lang="en-AU" sz="1050" b="1" dirty="0">
                          <a:latin typeface="Arial Narrow" panose="020B0606020202030204" pitchFamily="34" charset="0"/>
                        </a:rPr>
                        <a:t>Northern </a:t>
                      </a:r>
                      <a:endParaRPr lang="en-AU" sz="800" b="0" dirty="0">
                        <a:latin typeface="Arial Narrow" panose="020B0606020202030204" pitchFamily="34" charset="0"/>
                      </a:endParaRPr>
                    </a:p>
                  </a:txBody>
                  <a:tcPr>
                    <a:solidFill>
                      <a:schemeClr val="bg1"/>
                    </a:solidFill>
                  </a:tcPr>
                </a:tc>
                <a:tc>
                  <a:txBody>
                    <a:bodyPr/>
                    <a:lstStyle/>
                    <a:p>
                      <a:pPr algn="ctr"/>
                      <a:r>
                        <a:rPr lang="en-AU" sz="1050" dirty="0">
                          <a:solidFill>
                            <a:schemeClr val="tx1"/>
                          </a:solidFill>
                          <a:latin typeface="Arial Narrow" panose="020B0606020202030204" pitchFamily="34" charset="0"/>
                        </a:rPr>
                        <a:t>Very Low</a:t>
                      </a:r>
                    </a:p>
                  </a:txBody>
                  <a:tcPr>
                    <a:solidFill>
                      <a:schemeClr val="bg1"/>
                    </a:solidFill>
                  </a:tcPr>
                </a:tc>
                <a:tc>
                  <a:txBody>
                    <a:bodyPr/>
                    <a:lstStyle/>
                    <a:p>
                      <a:pPr algn="ctr"/>
                      <a:r>
                        <a:rPr lang="en-AU" sz="1050" dirty="0">
                          <a:solidFill>
                            <a:schemeClr val="tx1"/>
                          </a:solidFill>
                          <a:latin typeface="Arial Narrow" panose="020B0606020202030204" pitchFamily="34" charset="0"/>
                        </a:rPr>
                        <a:t>Very High</a:t>
                      </a:r>
                    </a:p>
                  </a:txBody>
                  <a:tcPr>
                    <a:solidFill>
                      <a:schemeClr val="bg1"/>
                    </a:solidFill>
                  </a:tcPr>
                </a:tc>
                <a:extLst>
                  <a:ext uri="{0D108BD9-81ED-4DB2-BD59-A6C34878D82A}">
                    <a16:rowId xmlns:a16="http://schemas.microsoft.com/office/drawing/2014/main" val="10001"/>
                  </a:ext>
                </a:extLst>
              </a:tr>
              <a:tr h="208327">
                <a:tc>
                  <a:txBody>
                    <a:bodyPr/>
                    <a:lstStyle/>
                    <a:p>
                      <a:pPr algn="l"/>
                      <a:r>
                        <a:rPr lang="en-AU" sz="1050" b="1" dirty="0">
                          <a:latin typeface="Arial Narrow" panose="020B0606020202030204" pitchFamily="34" charset="0"/>
                        </a:rPr>
                        <a:t>Central</a:t>
                      </a:r>
                    </a:p>
                  </a:txBody>
                  <a:tcPr>
                    <a:solidFill>
                      <a:schemeClr val="bg1"/>
                    </a:solidFill>
                  </a:tcPr>
                </a:tc>
                <a:tc>
                  <a:txBody>
                    <a:bodyPr/>
                    <a:lstStyle/>
                    <a:p>
                      <a:pPr algn="ctr"/>
                      <a:r>
                        <a:rPr lang="en-AU" sz="1050" dirty="0">
                          <a:solidFill>
                            <a:schemeClr val="tx1">
                              <a:lumMod val="65000"/>
                              <a:lumOff val="35000"/>
                            </a:schemeClr>
                          </a:solidFill>
                          <a:latin typeface="Comic Sans MS" panose="030F0702030302020204" pitchFamily="66" charset="0"/>
                        </a:rPr>
                        <a:t>Very Low</a:t>
                      </a:r>
                    </a:p>
                  </a:txBody>
                  <a:tcPr>
                    <a:solidFill>
                      <a:schemeClr val="bg1"/>
                    </a:solidFill>
                  </a:tcPr>
                </a:tc>
                <a:tc>
                  <a:txBody>
                    <a:bodyPr/>
                    <a:lstStyle/>
                    <a:p>
                      <a:pPr algn="ctr"/>
                      <a:r>
                        <a:rPr lang="en-AU" sz="1050" dirty="0">
                          <a:solidFill>
                            <a:schemeClr val="tx1">
                              <a:lumMod val="65000"/>
                              <a:lumOff val="35000"/>
                            </a:schemeClr>
                          </a:solidFill>
                          <a:latin typeface="Comic Sans MS" panose="030F0702030302020204" pitchFamily="66" charset="0"/>
                        </a:rPr>
                        <a:t>Very High</a:t>
                      </a:r>
                    </a:p>
                  </a:txBody>
                  <a:tcPr>
                    <a:solidFill>
                      <a:schemeClr val="bg1"/>
                    </a:solidFill>
                  </a:tcPr>
                </a:tc>
                <a:extLst>
                  <a:ext uri="{0D108BD9-81ED-4DB2-BD59-A6C34878D82A}">
                    <a16:rowId xmlns:a16="http://schemas.microsoft.com/office/drawing/2014/main" val="10002"/>
                  </a:ext>
                </a:extLst>
              </a:tr>
              <a:tr h="208327">
                <a:tc>
                  <a:txBody>
                    <a:bodyPr/>
                    <a:lstStyle/>
                    <a:p>
                      <a:pPr algn="l"/>
                      <a:r>
                        <a:rPr lang="en-AU" sz="1050" b="1" dirty="0">
                          <a:latin typeface="Arial Narrow" panose="020B0606020202030204" pitchFamily="34" charset="0"/>
                        </a:rPr>
                        <a:t>Southern </a:t>
                      </a:r>
                    </a:p>
                  </a:txBody>
                  <a:tcPr>
                    <a:solidFill>
                      <a:schemeClr val="bg1"/>
                    </a:solidFill>
                  </a:tcPr>
                </a:tc>
                <a:tc>
                  <a:txBody>
                    <a:bodyPr/>
                    <a:lstStyle/>
                    <a:p>
                      <a:pPr algn="ctr"/>
                      <a:r>
                        <a:rPr lang="en-AU" sz="1050" dirty="0">
                          <a:solidFill>
                            <a:schemeClr val="tx1">
                              <a:lumMod val="65000"/>
                              <a:lumOff val="35000"/>
                            </a:schemeClr>
                          </a:solidFill>
                          <a:latin typeface="Comic Sans MS" panose="030F0702030302020204" pitchFamily="66" charset="0"/>
                        </a:rPr>
                        <a:t>Very Low</a:t>
                      </a:r>
                    </a:p>
                  </a:txBody>
                  <a:tcPr>
                    <a:solidFill>
                      <a:schemeClr val="bg1"/>
                    </a:solidFill>
                  </a:tcPr>
                </a:tc>
                <a:tc>
                  <a:txBody>
                    <a:bodyPr/>
                    <a:lstStyle/>
                    <a:p>
                      <a:pPr algn="ctr"/>
                      <a:r>
                        <a:rPr lang="en-AU" sz="1050" dirty="0">
                          <a:solidFill>
                            <a:schemeClr val="tx1">
                              <a:lumMod val="65000"/>
                              <a:lumOff val="35000"/>
                            </a:schemeClr>
                          </a:solidFill>
                          <a:latin typeface="Comic Sans MS" panose="030F0702030302020204" pitchFamily="66" charset="0"/>
                        </a:rPr>
                        <a:t>Very High</a:t>
                      </a:r>
                    </a:p>
                  </a:txBody>
                  <a:tcPr>
                    <a:solidFill>
                      <a:schemeClr val="bg1"/>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2361078" y="6808270"/>
            <a:ext cx="1238636" cy="338554"/>
          </a:xfrm>
          <a:prstGeom prst="rect">
            <a:avLst/>
          </a:prstGeom>
          <a:noFill/>
        </p:spPr>
        <p:txBody>
          <a:bodyPr wrap="square" rtlCol="0">
            <a:spAutoFit/>
          </a:bodyPr>
          <a:lstStyle/>
          <a:p>
            <a:r>
              <a:rPr lang="en-AU" sz="1000" b="1" dirty="0">
                <a:latin typeface="Arial Narrow" panose="020B0606020202030204" pitchFamily="34" charset="0"/>
              </a:rPr>
              <a:t>Thermal Threshold</a:t>
            </a:r>
          </a:p>
          <a:p>
            <a:pPr algn="ctr"/>
            <a:r>
              <a:rPr lang="en-AU" sz="600" dirty="0">
                <a:latin typeface="Arial Narrow" panose="020B0606020202030204" pitchFamily="34" charset="0"/>
              </a:rPr>
              <a:t>MMM + 1°C</a:t>
            </a:r>
          </a:p>
        </p:txBody>
      </p:sp>
      <p:sp>
        <p:nvSpPr>
          <p:cNvPr id="31" name="TextBox 30"/>
          <p:cNvSpPr txBox="1"/>
          <p:nvPr/>
        </p:nvSpPr>
        <p:spPr>
          <a:xfrm>
            <a:off x="1126083" y="6811463"/>
            <a:ext cx="1496590" cy="430887"/>
          </a:xfrm>
          <a:prstGeom prst="rect">
            <a:avLst/>
          </a:prstGeom>
          <a:noFill/>
        </p:spPr>
        <p:txBody>
          <a:bodyPr wrap="square" rtlCol="0">
            <a:spAutoFit/>
          </a:bodyPr>
          <a:lstStyle/>
          <a:p>
            <a:pPr algn="ctr"/>
            <a:r>
              <a:rPr lang="en-AU" sz="1000" b="1" dirty="0">
                <a:latin typeface="Arial Narrow" panose="020B0606020202030204" pitchFamily="34" charset="0"/>
              </a:rPr>
              <a:t>MMM</a:t>
            </a:r>
          </a:p>
          <a:p>
            <a:pPr algn="ctr"/>
            <a:r>
              <a:rPr lang="en-AU" sz="600" dirty="0">
                <a:latin typeface="Arial Narrow" panose="020B0606020202030204" pitchFamily="34" charset="0"/>
              </a:rPr>
              <a:t>(long-term mean SST for </a:t>
            </a:r>
          </a:p>
          <a:p>
            <a:pPr algn="ctr"/>
            <a:r>
              <a:rPr lang="en-AU" sz="600" dirty="0">
                <a:latin typeface="Arial Narrow" panose="020B0606020202030204" pitchFamily="34" charset="0"/>
              </a:rPr>
              <a:t>hottest month of the year)</a:t>
            </a:r>
          </a:p>
        </p:txBody>
      </p:sp>
      <p:sp>
        <p:nvSpPr>
          <p:cNvPr id="32" name="TextBox 31"/>
          <p:cNvSpPr txBox="1"/>
          <p:nvPr/>
        </p:nvSpPr>
        <p:spPr>
          <a:xfrm>
            <a:off x="3253746" y="6808270"/>
            <a:ext cx="1152128" cy="338554"/>
          </a:xfrm>
          <a:prstGeom prst="rect">
            <a:avLst/>
          </a:prstGeom>
          <a:noFill/>
        </p:spPr>
        <p:txBody>
          <a:bodyPr wrap="square" rtlCol="0">
            <a:spAutoFit/>
          </a:bodyPr>
          <a:lstStyle/>
          <a:p>
            <a:pPr algn="ctr"/>
            <a:r>
              <a:rPr lang="en-AU" sz="1000" b="1" dirty="0">
                <a:latin typeface="Arial Narrow" panose="020B0606020202030204" pitchFamily="34" charset="0"/>
              </a:rPr>
              <a:t>DHD</a:t>
            </a:r>
          </a:p>
          <a:p>
            <a:pPr algn="ctr"/>
            <a:r>
              <a:rPr lang="en-AU" sz="600" dirty="0">
                <a:latin typeface="Arial Narrow" panose="020B0606020202030204" pitchFamily="34" charset="0"/>
              </a:rPr>
              <a:t>(read from map)</a:t>
            </a:r>
          </a:p>
        </p:txBody>
      </p:sp>
      <p:sp>
        <p:nvSpPr>
          <p:cNvPr id="33" name="TextBox 32"/>
          <p:cNvSpPr txBox="1"/>
          <p:nvPr/>
        </p:nvSpPr>
        <p:spPr>
          <a:xfrm>
            <a:off x="4945041" y="6808270"/>
            <a:ext cx="792088" cy="338554"/>
          </a:xfrm>
          <a:prstGeom prst="rect">
            <a:avLst/>
          </a:prstGeom>
          <a:noFill/>
        </p:spPr>
        <p:txBody>
          <a:bodyPr wrap="square" rtlCol="0">
            <a:spAutoFit/>
          </a:bodyPr>
          <a:lstStyle/>
          <a:p>
            <a:pPr algn="ctr"/>
            <a:r>
              <a:rPr lang="en-AU" sz="1000" b="1" dirty="0">
                <a:latin typeface="Arial Narrow" panose="020B0606020202030204" pitchFamily="34" charset="0"/>
              </a:rPr>
              <a:t>DHW</a:t>
            </a:r>
          </a:p>
          <a:p>
            <a:pPr algn="ctr"/>
            <a:r>
              <a:rPr lang="en-AU" sz="600" dirty="0">
                <a:latin typeface="Arial Narrow" panose="020B0606020202030204" pitchFamily="34" charset="0"/>
              </a:rPr>
              <a:t>(read from map)</a:t>
            </a:r>
          </a:p>
        </p:txBody>
      </p:sp>
      <p:sp>
        <p:nvSpPr>
          <p:cNvPr id="34" name="TextBox 33"/>
          <p:cNvSpPr txBox="1"/>
          <p:nvPr/>
        </p:nvSpPr>
        <p:spPr>
          <a:xfrm>
            <a:off x="4138881" y="6808270"/>
            <a:ext cx="976761" cy="430887"/>
          </a:xfrm>
          <a:prstGeom prst="rect">
            <a:avLst/>
          </a:prstGeom>
          <a:noFill/>
        </p:spPr>
        <p:txBody>
          <a:bodyPr wrap="square" rtlCol="0">
            <a:spAutoFit/>
          </a:bodyPr>
          <a:lstStyle/>
          <a:p>
            <a:pPr algn="ctr"/>
            <a:r>
              <a:rPr lang="en-AU" sz="1000" b="1" dirty="0">
                <a:latin typeface="Arial Narrow" panose="020B0606020202030204" pitchFamily="34" charset="0"/>
              </a:rPr>
              <a:t>Alert Level</a:t>
            </a:r>
          </a:p>
          <a:p>
            <a:pPr algn="ctr"/>
            <a:r>
              <a:rPr lang="en-AU" sz="600" dirty="0">
                <a:latin typeface="Arial Narrow" panose="020B0606020202030204" pitchFamily="34" charset="0"/>
              </a:rPr>
              <a:t>(no alert, mild alert, moderate alert, severe alert)</a:t>
            </a:r>
          </a:p>
        </p:txBody>
      </p:sp>
      <p:sp>
        <p:nvSpPr>
          <p:cNvPr id="35" name="TextBox 34"/>
          <p:cNvSpPr txBox="1"/>
          <p:nvPr/>
        </p:nvSpPr>
        <p:spPr>
          <a:xfrm>
            <a:off x="5552320" y="6802387"/>
            <a:ext cx="883793" cy="430887"/>
          </a:xfrm>
          <a:prstGeom prst="rect">
            <a:avLst/>
          </a:prstGeom>
          <a:noFill/>
        </p:spPr>
        <p:txBody>
          <a:bodyPr wrap="square" rtlCol="0">
            <a:spAutoFit/>
          </a:bodyPr>
          <a:lstStyle/>
          <a:p>
            <a:pPr algn="ctr"/>
            <a:r>
              <a:rPr lang="en-AU" sz="1000" b="1" dirty="0">
                <a:latin typeface="Arial Narrow" panose="020B0606020202030204" pitchFamily="34" charset="0"/>
              </a:rPr>
              <a:t>Alert Level</a:t>
            </a:r>
          </a:p>
          <a:p>
            <a:pPr algn="ctr"/>
            <a:r>
              <a:rPr lang="en-AU" sz="600" dirty="0">
                <a:latin typeface="Arial Narrow" panose="020B0606020202030204" pitchFamily="34" charset="0"/>
              </a:rPr>
              <a:t>(no alert, alert Level I, alert Level II)</a:t>
            </a:r>
          </a:p>
        </p:txBody>
      </p:sp>
      <p:sp>
        <p:nvSpPr>
          <p:cNvPr id="4" name="Rectangle 3"/>
          <p:cNvSpPr/>
          <p:nvPr/>
        </p:nvSpPr>
        <p:spPr>
          <a:xfrm>
            <a:off x="467553" y="6308771"/>
            <a:ext cx="5760642" cy="461665"/>
          </a:xfrm>
          <a:prstGeom prst="rect">
            <a:avLst/>
          </a:prstGeom>
        </p:spPr>
        <p:txBody>
          <a:bodyPr wrap="square">
            <a:spAutoFit/>
          </a:bodyPr>
          <a:lstStyle/>
          <a:p>
            <a:r>
              <a:rPr lang="en-AU" sz="1200" b="1" dirty="0">
                <a:solidFill>
                  <a:schemeClr val="bg1"/>
                </a:solidFill>
                <a:latin typeface="Arial Narrow" panose="020B0606020202030204" pitchFamily="34" charset="0"/>
              </a:rPr>
              <a:t>Activity: Complete the table below for today’s date, using real-time data from </a:t>
            </a:r>
            <a:r>
              <a:rPr lang="en-AU" sz="1200" b="1" i="1" dirty="0" err="1">
                <a:solidFill>
                  <a:schemeClr val="bg1"/>
                </a:solidFill>
                <a:latin typeface="Arial Narrow" panose="020B0606020202030204" pitchFamily="34" charset="0"/>
              </a:rPr>
              <a:t>ReefTemp</a:t>
            </a:r>
            <a:r>
              <a:rPr lang="en-AU" sz="1200" b="1" i="1" dirty="0">
                <a:solidFill>
                  <a:schemeClr val="bg1"/>
                </a:solidFill>
                <a:latin typeface="Arial Narrow" panose="020B0606020202030204" pitchFamily="34" charset="0"/>
              </a:rPr>
              <a:t> and </a:t>
            </a:r>
            <a:r>
              <a:rPr lang="en-AU" sz="1200" b="1" i="1" dirty="0" err="1">
                <a:solidFill>
                  <a:schemeClr val="bg1"/>
                </a:solidFill>
                <a:latin typeface="Arial Narrow" panose="020B0606020202030204" pitchFamily="34" charset="0"/>
              </a:rPr>
              <a:t>eReefs</a:t>
            </a:r>
            <a:r>
              <a:rPr lang="en-AU" sz="1200" b="1" i="1"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on the Bureau of Meteorology</a:t>
            </a:r>
            <a:r>
              <a:rPr lang="en-AU" sz="1200" b="1" baseline="30000" dirty="0">
                <a:solidFill>
                  <a:schemeClr val="bg1"/>
                </a:solidFill>
                <a:latin typeface="Arial Narrow" panose="020B0606020202030204" pitchFamily="34" charset="0"/>
              </a:rPr>
              <a:t>[4] </a:t>
            </a:r>
            <a:r>
              <a:rPr lang="en-AU" sz="1200" b="1" dirty="0">
                <a:solidFill>
                  <a:schemeClr val="bg1"/>
                </a:solidFill>
                <a:latin typeface="Arial Narrow" panose="020B0606020202030204" pitchFamily="34" charset="0"/>
              </a:rPr>
              <a:t>and </a:t>
            </a:r>
            <a:r>
              <a:rPr lang="en-AU" sz="1200" b="1" i="1" dirty="0">
                <a:solidFill>
                  <a:schemeClr val="bg1"/>
                </a:solidFill>
                <a:latin typeface="Arial Narrow" panose="020B0606020202030204" pitchFamily="34" charset="0"/>
              </a:rPr>
              <a:t>Coral Reef Watch </a:t>
            </a:r>
            <a:r>
              <a:rPr lang="en-AU" sz="1200" b="1" dirty="0">
                <a:solidFill>
                  <a:schemeClr val="bg1"/>
                </a:solidFill>
                <a:latin typeface="Arial Narrow" panose="020B0606020202030204" pitchFamily="34" charset="0"/>
              </a:rPr>
              <a:t>on NOAA</a:t>
            </a:r>
            <a:r>
              <a:rPr lang="en-AU" sz="1200" b="1" baseline="30000" dirty="0">
                <a:solidFill>
                  <a:schemeClr val="bg1"/>
                </a:solidFill>
                <a:latin typeface="Arial Narrow" panose="020B0606020202030204" pitchFamily="34" charset="0"/>
              </a:rPr>
              <a:t>[5]</a:t>
            </a:r>
            <a:endParaRPr lang="en-AU" sz="1200" b="1" dirty="0">
              <a:solidFill>
                <a:schemeClr val="bg1"/>
              </a:solidFill>
              <a:latin typeface="Arial Narrow" panose="020B0606020202030204" pitchFamily="34" charset="0"/>
            </a:endParaRPr>
          </a:p>
        </p:txBody>
      </p:sp>
      <p:sp>
        <p:nvSpPr>
          <p:cNvPr id="8" name="TextBox 7">
            <a:extLst>
              <a:ext uri="{FF2B5EF4-FFF2-40B4-BE49-F238E27FC236}">
                <a16:creationId xmlns:a16="http://schemas.microsoft.com/office/drawing/2014/main" id="{5D1B1E32-9CDF-4155-BA08-55D5FA5F56E6}"/>
              </a:ext>
            </a:extLst>
          </p:cNvPr>
          <p:cNvSpPr txBox="1"/>
          <p:nvPr/>
        </p:nvSpPr>
        <p:spPr>
          <a:xfrm>
            <a:off x="401515" y="4045722"/>
            <a:ext cx="1748341" cy="184666"/>
          </a:xfrm>
          <a:prstGeom prst="rect">
            <a:avLst/>
          </a:prstGeom>
          <a:noFill/>
        </p:spPr>
        <p:txBody>
          <a:bodyPr wrap="square" rtlCol="0">
            <a:spAutoFit/>
          </a:bodyPr>
          <a:lstStyle/>
          <a:p>
            <a:r>
              <a:rPr lang="en-AU" sz="600" b="1" dirty="0">
                <a:latin typeface="Arial Narrow" panose="020B0606020202030204" pitchFamily="34" charset="0"/>
              </a:rPr>
              <a:t>Reproduced with Permission</a:t>
            </a:r>
            <a:r>
              <a:rPr lang="en-AU" sz="600" b="1" baseline="30000" dirty="0">
                <a:latin typeface="Arial Narrow" panose="020B0606020202030204" pitchFamily="34" charset="0"/>
              </a:rPr>
              <a:t>[1]</a:t>
            </a:r>
            <a:r>
              <a:rPr lang="en-AU" sz="600" b="1" dirty="0">
                <a:latin typeface="Arial Narrow" panose="020B0606020202030204" pitchFamily="34" charset="0"/>
              </a:rPr>
              <a:t>.</a:t>
            </a:r>
          </a:p>
        </p:txBody>
      </p:sp>
      <p:sp>
        <p:nvSpPr>
          <p:cNvPr id="37" name="TextBox 36">
            <a:extLst>
              <a:ext uri="{FF2B5EF4-FFF2-40B4-BE49-F238E27FC236}">
                <a16:creationId xmlns:a16="http://schemas.microsoft.com/office/drawing/2014/main" id="{F5E81BBA-930E-420F-B2D5-D9CE5187EEB0}"/>
              </a:ext>
            </a:extLst>
          </p:cNvPr>
          <p:cNvSpPr txBox="1"/>
          <p:nvPr/>
        </p:nvSpPr>
        <p:spPr>
          <a:xfrm rot="16200000">
            <a:off x="-87802" y="317386"/>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 name="Rectangle 5">
            <a:extLst>
              <a:ext uri="{FF2B5EF4-FFF2-40B4-BE49-F238E27FC236}">
                <a16:creationId xmlns:a16="http://schemas.microsoft.com/office/drawing/2014/main" id="{F3D016FD-5089-4B65-B723-441D962056FB}"/>
              </a:ext>
            </a:extLst>
          </p:cNvPr>
          <p:cNvSpPr/>
          <p:nvPr/>
        </p:nvSpPr>
        <p:spPr>
          <a:xfrm>
            <a:off x="387786" y="6096010"/>
            <a:ext cx="6182433" cy="215444"/>
          </a:xfrm>
          <a:prstGeom prst="rect">
            <a:avLst/>
          </a:prstGeom>
        </p:spPr>
        <p:txBody>
          <a:bodyPr wrap="square">
            <a:spAutoFit/>
          </a:bodyPr>
          <a:lstStyle/>
          <a:p>
            <a:r>
              <a:rPr lang="en-AU" sz="800" i="1" dirty="0">
                <a:latin typeface="Arial Narrow" panose="020B0606020202030204" pitchFamily="34" charset="0"/>
              </a:rPr>
              <a:t>* </a:t>
            </a:r>
            <a:r>
              <a:rPr lang="en-AU" sz="700" i="1" dirty="0">
                <a:latin typeface="Arial Narrow" panose="020B0606020202030204" pitchFamily="34" charset="0"/>
              </a:rPr>
              <a:t>Note:</a:t>
            </a:r>
            <a:r>
              <a:rPr lang="en-AU" sz="700" dirty="0">
                <a:latin typeface="Arial Narrow" panose="020B0606020202030204" pitchFamily="34" charset="0"/>
              </a:rPr>
              <a:t> 1DHD could denote 1°C over the local long-term monthly average temperature for one day, or 2°C above the local long-term monthly average temperature, for half a day. </a:t>
            </a:r>
            <a:endParaRPr lang="en-AU" sz="800" dirty="0">
              <a:latin typeface="Arial Narrow" panose="020B0606020202030204" pitchFamily="34" charset="0"/>
            </a:endParaRPr>
          </a:p>
        </p:txBody>
      </p:sp>
      <p:sp>
        <p:nvSpPr>
          <p:cNvPr id="36" name="Oval 35">
            <a:extLst>
              <a:ext uri="{FF2B5EF4-FFF2-40B4-BE49-F238E27FC236}">
                <a16:creationId xmlns:a16="http://schemas.microsoft.com/office/drawing/2014/main" id="{EAF3CAE1-E0F1-4A8E-ABBF-4F9493EF0403}"/>
              </a:ext>
            </a:extLst>
          </p:cNvPr>
          <p:cNvSpPr/>
          <p:nvPr/>
        </p:nvSpPr>
        <p:spPr>
          <a:xfrm>
            <a:off x="2470306" y="763235"/>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8" name="TextBox 37">
            <a:extLst>
              <a:ext uri="{FF2B5EF4-FFF2-40B4-BE49-F238E27FC236}">
                <a16:creationId xmlns:a16="http://schemas.microsoft.com/office/drawing/2014/main" id="{B79D219D-15AE-4BFC-B95F-5CE0589E530B}"/>
              </a:ext>
            </a:extLst>
          </p:cNvPr>
          <p:cNvSpPr txBox="1"/>
          <p:nvPr/>
        </p:nvSpPr>
        <p:spPr>
          <a:xfrm>
            <a:off x="2387089" y="745430"/>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T104</a:t>
            </a:r>
          </a:p>
        </p:txBody>
      </p:sp>
      <p:cxnSp>
        <p:nvCxnSpPr>
          <p:cNvPr id="39" name="Straight Connector 38">
            <a:extLst>
              <a:ext uri="{FF2B5EF4-FFF2-40B4-BE49-F238E27FC236}">
                <a16:creationId xmlns:a16="http://schemas.microsoft.com/office/drawing/2014/main" id="{6C435AC2-2DD1-4071-B44F-26752B81B92F}"/>
              </a:ext>
            </a:extLst>
          </p:cNvPr>
          <p:cNvCxnSpPr>
            <a:cxnSpLocks/>
          </p:cNvCxnSpPr>
          <p:nvPr/>
        </p:nvCxnSpPr>
        <p:spPr>
          <a:xfrm flipH="1">
            <a:off x="467553" y="96414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760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43976" y="98510"/>
            <a:ext cx="4191130" cy="1015663"/>
          </a:xfrm>
          <a:prstGeom prst="rect">
            <a:avLst/>
          </a:prstGeom>
          <a:noFill/>
        </p:spPr>
        <p:txBody>
          <a:bodyPr wrap="square" rtlCol="0">
            <a:spAutoFit/>
          </a:bodyPr>
          <a:lstStyle/>
          <a:p>
            <a:r>
              <a:rPr lang="en-US" b="1" dirty="0">
                <a:latin typeface="Arial Narrow" pitchFamily="34" charset="0"/>
              </a:rPr>
              <a:t>What’s the Damage Bill? – </a:t>
            </a:r>
            <a:r>
              <a:rPr lang="en-AU" sz="1200" dirty="0">
                <a:latin typeface="Arial Narrow" panose="020B0606020202030204" pitchFamily="34" charset="0"/>
              </a:rPr>
              <a:t>Use a specific case study to evaluate the ecological effects on other organisms (e.g. fish) after a bleaching event has occurred</a:t>
            </a:r>
          </a:p>
          <a:p>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851101" y="8806471"/>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95</a:t>
            </a:r>
            <a:endParaRPr lang="en-AU" sz="1100" dirty="0">
              <a:latin typeface="Arial Narrow" pitchFamily="34" charset="0"/>
            </a:endParaRPr>
          </a:p>
        </p:txBody>
      </p:sp>
      <p:sp>
        <p:nvSpPr>
          <p:cNvPr id="57" name="TextBox 36"/>
          <p:cNvSpPr txBox="1"/>
          <p:nvPr/>
        </p:nvSpPr>
        <p:spPr>
          <a:xfrm>
            <a:off x="437896" y="8811969"/>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p:nvPr/>
        </p:nvCxnSpPr>
        <p:spPr>
          <a:xfrm flipH="1">
            <a:off x="486935" y="8800973"/>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61340" y="8806471"/>
            <a:ext cx="34719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Anthropogenic change                        </a:t>
            </a:r>
            <a:endParaRPr lang="en-AU" sz="1100" b="1" dirty="0">
              <a:latin typeface="Arial Narrow" pitchFamily="34" charset="0"/>
            </a:endParaRPr>
          </a:p>
        </p:txBody>
      </p:sp>
      <p:sp>
        <p:nvSpPr>
          <p:cNvPr id="22" name="Rectangle 21"/>
          <p:cNvSpPr/>
          <p:nvPr/>
        </p:nvSpPr>
        <p:spPr>
          <a:xfrm>
            <a:off x="431827" y="8282926"/>
            <a:ext cx="6161518" cy="553998"/>
          </a:xfrm>
          <a:prstGeom prst="rect">
            <a:avLst/>
          </a:prstGeom>
        </p:spPr>
        <p:txBody>
          <a:bodyPr wrap="square">
            <a:spAutoFit/>
          </a:bodyPr>
          <a:lstStyle/>
          <a:p>
            <a:r>
              <a:rPr lang="en-AU" sz="600" i="1" dirty="0">
                <a:latin typeface="Arial Narrow" panose="020B0606020202030204" pitchFamily="34" charset="0"/>
              </a:rPr>
              <a:t>* </a:t>
            </a:r>
            <a:r>
              <a:rPr lang="en-AU" sz="600" dirty="0">
                <a:latin typeface="Arial Narrow" panose="020B0606020202030204" pitchFamily="34" charset="0"/>
              </a:rPr>
              <a:t>However, Eakin </a:t>
            </a:r>
            <a:r>
              <a:rPr lang="en-AU" sz="600" i="1" dirty="0">
                <a:latin typeface="Arial Narrow" panose="020B0606020202030204" pitchFamily="34" charset="0"/>
              </a:rPr>
              <a:t>et al., </a:t>
            </a:r>
            <a:r>
              <a:rPr lang="en-AU" sz="600" dirty="0">
                <a:latin typeface="Arial Narrow" panose="020B0606020202030204" pitchFamily="34" charset="0"/>
              </a:rPr>
              <a:t>(2019)</a:t>
            </a:r>
            <a:r>
              <a:rPr lang="en-AU" sz="600" baseline="30000" dirty="0">
                <a:latin typeface="Arial Narrow" panose="020B0606020202030204" pitchFamily="34" charset="0"/>
              </a:rPr>
              <a:t>[3]</a:t>
            </a:r>
            <a:r>
              <a:rPr lang="en-AU" sz="600" dirty="0">
                <a:latin typeface="Arial Narrow" panose="020B0606020202030204" pitchFamily="34" charset="0"/>
              </a:rPr>
              <a:t> suggest bioerosion might be more rapid than previously understood, with a significant reduction in topographic complexity observed within </a:t>
            </a:r>
            <a:r>
              <a:rPr lang="en-AU" sz="600" u="sng" dirty="0">
                <a:latin typeface="Arial Narrow" panose="020B0606020202030204" pitchFamily="34" charset="0"/>
              </a:rPr>
              <a:t>less than a year</a:t>
            </a:r>
            <a:r>
              <a:rPr lang="en-AU" sz="600" dirty="0">
                <a:latin typeface="Arial Narrow" panose="020B0606020202030204" pitchFamily="34" charset="0"/>
              </a:rPr>
              <a:t> after bleaching.</a:t>
            </a:r>
            <a:endParaRPr lang="en-AU" sz="600" baseline="30000" dirty="0">
              <a:latin typeface="Arial Narrow" panose="020B0606020202030204" pitchFamily="34" charset="0"/>
            </a:endParaRPr>
          </a:p>
          <a:p>
            <a:r>
              <a:rPr lang="en-AU" sz="600" baseline="30000" dirty="0">
                <a:latin typeface="Arial Narrow" panose="020B0606020202030204" pitchFamily="34" charset="0"/>
              </a:rPr>
              <a:t>[1] </a:t>
            </a:r>
            <a:r>
              <a:rPr lang="en-AU" sz="600" dirty="0">
                <a:latin typeface="Arial Narrow" panose="020B0606020202030204" pitchFamily="34" charset="0"/>
              </a:rPr>
              <a:t>Coker, D. J. (2012). The importance of live coral habitat for reef fishes and its role in key ecological processes. </a:t>
            </a:r>
            <a:r>
              <a:rPr lang="en-AU" sz="600" i="1" dirty="0">
                <a:latin typeface="Arial Narrow" panose="020B0606020202030204" pitchFamily="34" charset="0"/>
              </a:rPr>
              <a:t>PhD thesis. James Cook University. </a:t>
            </a:r>
          </a:p>
          <a:p>
            <a:r>
              <a:rPr lang="en-AU" sz="600" baseline="30000" dirty="0">
                <a:latin typeface="Arial Narrow" panose="020B0606020202030204" pitchFamily="34" charset="0"/>
              </a:rPr>
              <a:t>[2] </a:t>
            </a:r>
            <a:r>
              <a:rPr lang="en-AU" sz="600" dirty="0">
                <a:latin typeface="Arial Narrow" panose="020B0606020202030204" pitchFamily="34" charset="0"/>
              </a:rPr>
              <a:t>Adapted with permission from: Pratchett, M. S., Munday, P. L., Wilson, S. K., Graham, N.A.J., </a:t>
            </a:r>
            <a:r>
              <a:rPr lang="en-AU" sz="600" dirty="0" err="1">
                <a:latin typeface="Arial Narrow" panose="020B0606020202030204" pitchFamily="34" charset="0"/>
              </a:rPr>
              <a:t>Cinner</a:t>
            </a:r>
            <a:r>
              <a:rPr lang="en-AU" sz="600" dirty="0">
                <a:latin typeface="Arial Narrow" panose="020B0606020202030204" pitchFamily="34" charset="0"/>
              </a:rPr>
              <a:t>, J. E., Bellwood, D.R., Jones, G.P., Polunin, N.V.C., and McClanahan, T.R.</a:t>
            </a:r>
            <a:r>
              <a:rPr lang="en-AU" sz="600" i="1" dirty="0">
                <a:latin typeface="Arial Narrow" panose="020B0606020202030204" pitchFamily="34" charset="0"/>
              </a:rPr>
              <a:t> </a:t>
            </a:r>
            <a:r>
              <a:rPr lang="en-AU" sz="600" dirty="0">
                <a:latin typeface="Arial Narrow" panose="020B0606020202030204" pitchFamily="34" charset="0"/>
              </a:rPr>
              <a:t>(2008). Effects of Climate-Induced Coral Bleaching on Coral Reef Fishes – Ecological and Economical Consequences. </a:t>
            </a:r>
            <a:r>
              <a:rPr lang="en-AU" sz="600" i="1" dirty="0">
                <a:latin typeface="Arial Narrow" panose="020B0606020202030204" pitchFamily="34" charset="0"/>
              </a:rPr>
              <a:t>Oceanography and Marine Biology: An Annual Review (46) 251-296. DOI: 10.1201/9781420065756.ch6</a:t>
            </a:r>
          </a:p>
          <a:p>
            <a:r>
              <a:rPr lang="en-AU" sz="600" baseline="30000" dirty="0">
                <a:latin typeface="Arial Narrow" panose="020B0606020202030204" pitchFamily="34" charset="0"/>
              </a:rPr>
              <a:t>[3] </a:t>
            </a:r>
            <a:r>
              <a:rPr lang="en-AU" sz="600" dirty="0">
                <a:latin typeface="Arial Narrow" panose="020B0606020202030204" pitchFamily="34" charset="0"/>
              </a:rPr>
              <a:t>Eakin, M.C., </a:t>
            </a:r>
            <a:r>
              <a:rPr lang="en-AU" sz="600" dirty="0" err="1">
                <a:latin typeface="Arial Narrow" panose="020B0606020202030204" pitchFamily="34" charset="0"/>
              </a:rPr>
              <a:t>Sweatman</a:t>
            </a:r>
            <a:r>
              <a:rPr lang="en-AU" sz="600" dirty="0">
                <a:latin typeface="Arial Narrow" panose="020B0606020202030204" pitchFamily="34" charset="0"/>
              </a:rPr>
              <a:t>, H.P.A. and Brainard, R.E. (2019). The 2014-2017 global-scale coral bleaching event: insights and impacts. </a:t>
            </a:r>
            <a:r>
              <a:rPr lang="en-AU" sz="600" i="1" dirty="0">
                <a:latin typeface="Arial Narrow" panose="020B0606020202030204" pitchFamily="34" charset="0"/>
              </a:rPr>
              <a:t>Coral Reefs. P. 1-7. DOI: 10.1007/s00338-019-01844-2</a:t>
            </a:r>
            <a:endParaRPr lang="en-AU" sz="600" i="1" baseline="30000" dirty="0">
              <a:latin typeface="Arial Narrow" panose="020B060602020203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49" t="47101" b="7813"/>
          <a:stretch/>
        </p:blipFill>
        <p:spPr>
          <a:xfrm>
            <a:off x="3832007" y="2978614"/>
            <a:ext cx="2742618" cy="1433505"/>
          </a:xfrm>
          <a:prstGeom prst="rect">
            <a:avLst/>
          </a:prstGeom>
        </p:spPr>
      </p:pic>
      <p:sp>
        <p:nvSpPr>
          <p:cNvPr id="23" name="Rectangle 22"/>
          <p:cNvSpPr/>
          <p:nvPr/>
        </p:nvSpPr>
        <p:spPr>
          <a:xfrm>
            <a:off x="497163" y="5118001"/>
            <a:ext cx="5907340" cy="317556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Use a specific case study to evaluate the ecological effects on other organisms </a:t>
            </a: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(e.g. fish) after a bleaching event has occurred. </a:t>
            </a:r>
            <a:r>
              <a:rPr lang="en-AU" sz="1200" b="1" i="1" dirty="0">
                <a:solidFill>
                  <a:schemeClr val="tx1"/>
                </a:solidFill>
                <a:latin typeface="Arial Narrow" panose="020B0606020202030204" pitchFamily="34" charset="0"/>
              </a:rPr>
              <a:t>Reference</a:t>
            </a:r>
            <a:r>
              <a:rPr lang="en-AU" sz="1200" b="1" dirty="0">
                <a:solidFill>
                  <a:schemeClr val="tx1"/>
                </a:solidFill>
                <a:latin typeface="Arial Narrow" panose="020B0606020202030204" pitchFamily="34" charset="0"/>
              </a:rPr>
              <a:t> the case study in the space provided.</a:t>
            </a:r>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t="-1" r="5579" b="55639"/>
          <a:stretch/>
        </p:blipFill>
        <p:spPr>
          <a:xfrm>
            <a:off x="519666" y="2982561"/>
            <a:ext cx="2801809" cy="1494790"/>
          </a:xfrm>
          <a:prstGeom prst="rect">
            <a:avLst/>
          </a:prstGeom>
        </p:spPr>
      </p:pic>
      <p:sp>
        <p:nvSpPr>
          <p:cNvPr id="28" name="TextBox 27"/>
          <p:cNvSpPr txBox="1"/>
          <p:nvPr/>
        </p:nvSpPr>
        <p:spPr>
          <a:xfrm>
            <a:off x="428252" y="4641617"/>
            <a:ext cx="5885490" cy="461665"/>
          </a:xfrm>
          <a:prstGeom prst="rect">
            <a:avLst/>
          </a:prstGeom>
          <a:noFill/>
        </p:spPr>
        <p:txBody>
          <a:bodyPr wrap="square" rtlCol="0">
            <a:spAutoFit/>
          </a:bodyPr>
          <a:lstStyle/>
          <a:p>
            <a:r>
              <a:rPr lang="en-AU" sz="800" b="1" dirty="0">
                <a:latin typeface="Arial Narrow" panose="020B0606020202030204" pitchFamily="34" charset="0"/>
              </a:rPr>
              <a:t>Figure 1: Conceptual diagram of changes in coral reef habitats and fish communities following climate-induced coral bleaching. </a:t>
            </a:r>
            <a:br>
              <a:rPr lang="en-AU" sz="800" b="1" dirty="0">
                <a:latin typeface="Arial Narrow" panose="020B0606020202030204" pitchFamily="34" charset="0"/>
              </a:rPr>
            </a:br>
            <a:r>
              <a:rPr lang="en-AU" sz="800" b="1" dirty="0">
                <a:latin typeface="Arial Narrow" panose="020B0606020202030204" pitchFamily="34" charset="0"/>
              </a:rPr>
              <a:t>(A) Timing and magnitude of proportional changes in macro-algal cover, topographic complexity and coral cover. </a:t>
            </a:r>
            <a:br>
              <a:rPr lang="en-AU" sz="800" b="1" dirty="0">
                <a:latin typeface="Arial Narrow" panose="020B0606020202030204" pitchFamily="34" charset="0"/>
              </a:rPr>
            </a:br>
            <a:r>
              <a:rPr lang="en-AU" sz="800" b="1" dirty="0">
                <a:latin typeface="Arial Narrow" panose="020B0606020202030204" pitchFamily="34" charset="0"/>
              </a:rPr>
              <a:t>(B) Response envelops for strongly coral-dependent fishes (e.g., obligate corallivores), habitat-associated fishes and herbivores</a:t>
            </a:r>
            <a:r>
              <a:rPr lang="en-AU" sz="800" b="1" baseline="30000" dirty="0">
                <a:latin typeface="Arial Narrow" panose="020B0606020202030204" pitchFamily="34" charset="0"/>
              </a:rPr>
              <a:t>[2]</a:t>
            </a:r>
            <a:r>
              <a:rPr lang="en-AU" sz="800" b="1" dirty="0">
                <a:latin typeface="Arial Narrow" panose="020B0606020202030204" pitchFamily="34" charset="0"/>
              </a:rPr>
              <a:t>. </a:t>
            </a:r>
          </a:p>
        </p:txBody>
      </p:sp>
      <p:sp>
        <p:nvSpPr>
          <p:cNvPr id="29" name="TextBox 28"/>
          <p:cNvSpPr txBox="1"/>
          <p:nvPr/>
        </p:nvSpPr>
        <p:spPr>
          <a:xfrm>
            <a:off x="430900" y="984916"/>
            <a:ext cx="6226386" cy="2000548"/>
          </a:xfrm>
          <a:prstGeom prst="rect">
            <a:avLst/>
          </a:prstGeom>
          <a:noFill/>
        </p:spPr>
        <p:txBody>
          <a:bodyPr wrap="square" rtlCol="0">
            <a:spAutoFit/>
          </a:bodyPr>
          <a:lstStyle/>
          <a:p>
            <a:r>
              <a:rPr lang="en-AU" sz="1600" b="1" dirty="0">
                <a:latin typeface="Arial Narrow" panose="020B0606020202030204" pitchFamily="34" charset="0"/>
              </a:rPr>
              <a:t>Assessing the damage</a:t>
            </a:r>
          </a:p>
          <a:p>
            <a:r>
              <a:rPr lang="en-AU" sz="1200" dirty="0">
                <a:latin typeface="Arial Narrow" panose="020B0606020202030204" pitchFamily="34" charset="0"/>
              </a:rPr>
              <a:t>How organisms</a:t>
            </a:r>
            <a:r>
              <a:rPr lang="en-AU" sz="1200" i="1" dirty="0">
                <a:latin typeface="Arial Narrow" panose="020B0606020202030204" pitchFamily="34" charset="0"/>
              </a:rPr>
              <a:t> respond </a:t>
            </a:r>
            <a:r>
              <a:rPr lang="en-AU" sz="1200" dirty="0">
                <a:latin typeface="Arial Narrow" panose="020B0606020202030204" pitchFamily="34" charset="0"/>
              </a:rPr>
              <a:t>to bleaching events varies depending on the severity of the bleaching event, and the ecology and life-history of the species</a:t>
            </a:r>
            <a:r>
              <a:rPr lang="en-AU" sz="1200" baseline="30000" dirty="0">
                <a:latin typeface="Arial Narrow" panose="020B0606020202030204" pitchFamily="34" charset="0"/>
              </a:rPr>
              <a:t>[1]</a:t>
            </a:r>
            <a:r>
              <a:rPr lang="en-AU" sz="1200" dirty="0">
                <a:latin typeface="Arial Narrow" panose="020B0606020202030204" pitchFamily="34" charset="0"/>
              </a:rPr>
              <a:t>. For example, when a bleaching event is severe and lots of live coral dies, coral-dependent fishes (e.g. butterflyfish and damselfish) are most at risk because of their direct reliance on corals for food, habitat and recruitment</a:t>
            </a:r>
            <a:r>
              <a:rPr lang="en-AU" sz="1200" baseline="30000" dirty="0">
                <a:latin typeface="Arial Narrow" panose="020B0606020202030204" pitchFamily="34" charset="0"/>
              </a:rPr>
              <a:t>[1]</a:t>
            </a:r>
            <a:r>
              <a:rPr lang="en-AU" sz="1200" dirty="0">
                <a:latin typeface="Arial Narrow" panose="020B0606020202030204" pitchFamily="34" charset="0"/>
              </a:rPr>
              <a:t>. In particular, coral-dependent fish that depend on live coral for food (e.g. </a:t>
            </a:r>
            <a:r>
              <a:rPr lang="en-AU" sz="1200" i="1" dirty="0">
                <a:latin typeface="Arial Narrow" panose="020B0606020202030204" pitchFamily="34" charset="0"/>
              </a:rPr>
              <a:t>Chaetodon spp</a:t>
            </a:r>
            <a:r>
              <a:rPr lang="en-AU" sz="1200" dirty="0">
                <a:latin typeface="Arial Narrow" panose="020B0606020202030204" pitchFamily="34" charset="0"/>
              </a:rPr>
              <a:t>.) experience significant declines in abundance (although sometimes </a:t>
            </a:r>
            <a:br>
              <a:rPr lang="en-AU" sz="1200" dirty="0">
                <a:latin typeface="Arial Narrow" panose="020B0606020202030204" pitchFamily="34" charset="0"/>
              </a:rPr>
            </a:br>
            <a:r>
              <a:rPr lang="en-AU" sz="1200" dirty="0">
                <a:latin typeface="Arial Narrow" panose="020B0606020202030204" pitchFamily="34" charset="0"/>
              </a:rPr>
              <a:t>these declines are not observed for a few years)</a:t>
            </a:r>
            <a:r>
              <a:rPr lang="en-AU" sz="1200" baseline="30000" dirty="0">
                <a:latin typeface="Arial Narrow" panose="020B0606020202030204" pitchFamily="34" charset="0"/>
              </a:rPr>
              <a:t>[1].</a:t>
            </a:r>
            <a:r>
              <a:rPr lang="en-AU" sz="1200" dirty="0">
                <a:latin typeface="Arial Narrow" panose="020B0606020202030204" pitchFamily="34" charset="0"/>
              </a:rPr>
              <a:t> Importantly, if a hard coral colony is dead, it still remains structurally intact, contributing to the reef’s topographic complexity</a:t>
            </a:r>
            <a:r>
              <a:rPr lang="en-AU" sz="1200" baseline="30000" dirty="0">
                <a:latin typeface="Arial Narrow" panose="020B0606020202030204" pitchFamily="34" charset="0"/>
              </a:rPr>
              <a:t>[2]</a:t>
            </a:r>
            <a:r>
              <a:rPr lang="en-AU" sz="1200" dirty="0">
                <a:latin typeface="Arial Narrow" panose="020B0606020202030204" pitchFamily="34" charset="0"/>
              </a:rPr>
              <a:t>. It usually takes ~4 years* for the colony to break down from erosion and for a decline in topographic complexity to be observed (unless a cyclone hits before then). When the reef loses its topographic complexity, the effects are more widespread</a:t>
            </a:r>
            <a:r>
              <a:rPr lang="en-AU" sz="1200" baseline="30000" dirty="0">
                <a:latin typeface="Arial Narrow" panose="020B0606020202030204" pitchFamily="34" charset="0"/>
              </a:rPr>
              <a:t>[2]</a:t>
            </a:r>
            <a:r>
              <a:rPr lang="en-AU" sz="1200" dirty="0">
                <a:latin typeface="Arial Narrow" panose="020B0606020202030204" pitchFamily="34" charset="0"/>
              </a:rPr>
              <a:t>. </a:t>
            </a:r>
          </a:p>
        </p:txBody>
      </p:sp>
      <p:sp>
        <p:nvSpPr>
          <p:cNvPr id="7" name="TextBox 6"/>
          <p:cNvSpPr txBox="1"/>
          <p:nvPr/>
        </p:nvSpPr>
        <p:spPr>
          <a:xfrm>
            <a:off x="496741" y="2935267"/>
            <a:ext cx="200446" cy="338554"/>
          </a:xfrm>
          <a:prstGeom prst="rect">
            <a:avLst/>
          </a:prstGeom>
          <a:noFill/>
        </p:spPr>
        <p:txBody>
          <a:bodyPr wrap="square" rtlCol="0">
            <a:spAutoFit/>
          </a:bodyPr>
          <a:lstStyle/>
          <a:p>
            <a:r>
              <a:rPr lang="en-AU" sz="1600" b="1" dirty="0">
                <a:latin typeface="Arial Narrow" panose="020B0606020202030204" pitchFamily="34" charset="0"/>
              </a:rPr>
              <a:t>A</a:t>
            </a:r>
          </a:p>
        </p:txBody>
      </p:sp>
      <p:sp>
        <p:nvSpPr>
          <p:cNvPr id="30" name="TextBox 29"/>
          <p:cNvSpPr txBox="1"/>
          <p:nvPr/>
        </p:nvSpPr>
        <p:spPr>
          <a:xfrm>
            <a:off x="3583542" y="2966488"/>
            <a:ext cx="200446" cy="338554"/>
          </a:xfrm>
          <a:prstGeom prst="rect">
            <a:avLst/>
          </a:prstGeom>
          <a:noFill/>
        </p:spPr>
        <p:txBody>
          <a:bodyPr wrap="square" rtlCol="0">
            <a:spAutoFit/>
          </a:bodyPr>
          <a:lstStyle/>
          <a:p>
            <a:r>
              <a:rPr lang="en-AU" sz="1600" b="1" dirty="0">
                <a:latin typeface="Arial Narrow" panose="020B0606020202030204" pitchFamily="34" charset="0"/>
              </a:rPr>
              <a:t>B</a:t>
            </a:r>
          </a:p>
        </p:txBody>
      </p:sp>
      <p:sp>
        <p:nvSpPr>
          <p:cNvPr id="8" name="TextBox 7"/>
          <p:cNvSpPr txBox="1"/>
          <p:nvPr/>
        </p:nvSpPr>
        <p:spPr>
          <a:xfrm>
            <a:off x="1301466" y="4409608"/>
            <a:ext cx="1728192" cy="215444"/>
          </a:xfrm>
          <a:prstGeom prst="rect">
            <a:avLst/>
          </a:prstGeom>
          <a:noFill/>
        </p:spPr>
        <p:txBody>
          <a:bodyPr wrap="square" rtlCol="0">
            <a:spAutoFit/>
          </a:bodyPr>
          <a:lstStyle/>
          <a:p>
            <a:r>
              <a:rPr lang="en-AU" sz="800" b="1" dirty="0">
                <a:latin typeface="Arial Narrow" panose="020B0606020202030204" pitchFamily="34" charset="0"/>
              </a:rPr>
              <a:t>Time after mass bleaching (years) </a:t>
            </a:r>
          </a:p>
        </p:txBody>
      </p:sp>
      <p:sp>
        <p:nvSpPr>
          <p:cNvPr id="31" name="TextBox 30"/>
          <p:cNvSpPr txBox="1"/>
          <p:nvPr/>
        </p:nvSpPr>
        <p:spPr>
          <a:xfrm>
            <a:off x="4523538" y="4416008"/>
            <a:ext cx="1728192" cy="215444"/>
          </a:xfrm>
          <a:prstGeom prst="rect">
            <a:avLst/>
          </a:prstGeom>
          <a:noFill/>
        </p:spPr>
        <p:txBody>
          <a:bodyPr wrap="square" rtlCol="0">
            <a:spAutoFit/>
          </a:bodyPr>
          <a:lstStyle/>
          <a:p>
            <a:r>
              <a:rPr lang="en-AU" sz="800" b="1" dirty="0">
                <a:latin typeface="Arial Narrow" panose="020B0606020202030204" pitchFamily="34" charset="0"/>
              </a:rPr>
              <a:t>Time after mass bleaching (years) </a:t>
            </a:r>
          </a:p>
        </p:txBody>
      </p:sp>
      <p:sp>
        <p:nvSpPr>
          <p:cNvPr id="32" name="TextBox 31"/>
          <p:cNvSpPr txBox="1"/>
          <p:nvPr/>
        </p:nvSpPr>
        <p:spPr>
          <a:xfrm rot="16200000">
            <a:off x="80300" y="3619370"/>
            <a:ext cx="1064878" cy="215444"/>
          </a:xfrm>
          <a:prstGeom prst="rect">
            <a:avLst/>
          </a:prstGeom>
          <a:solidFill>
            <a:schemeClr val="bg1"/>
          </a:solidFill>
        </p:spPr>
        <p:txBody>
          <a:bodyPr wrap="square" rtlCol="0">
            <a:spAutoFit/>
          </a:bodyPr>
          <a:lstStyle/>
          <a:p>
            <a:r>
              <a:rPr lang="en-AU" sz="800" b="1" dirty="0">
                <a:latin typeface="Arial Narrow" panose="020B0606020202030204" pitchFamily="34" charset="0"/>
              </a:rPr>
              <a:t>Proportional change </a:t>
            </a:r>
          </a:p>
        </p:txBody>
      </p:sp>
      <p:sp>
        <p:nvSpPr>
          <p:cNvPr id="9" name="Rectangle 8"/>
          <p:cNvSpPr/>
          <p:nvPr/>
        </p:nvSpPr>
        <p:spPr>
          <a:xfrm>
            <a:off x="3820448" y="3209548"/>
            <a:ext cx="124017" cy="1100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Box 33"/>
          <p:cNvSpPr txBox="1"/>
          <p:nvPr/>
        </p:nvSpPr>
        <p:spPr>
          <a:xfrm rot="16200000">
            <a:off x="3222862" y="3620991"/>
            <a:ext cx="1064878" cy="338554"/>
          </a:xfrm>
          <a:prstGeom prst="rect">
            <a:avLst/>
          </a:prstGeom>
          <a:solidFill>
            <a:schemeClr val="bg1"/>
          </a:solidFill>
        </p:spPr>
        <p:txBody>
          <a:bodyPr wrap="square" rtlCol="0">
            <a:spAutoFit/>
          </a:bodyPr>
          <a:lstStyle/>
          <a:p>
            <a:pPr algn="ctr"/>
            <a:r>
              <a:rPr lang="en-AU" sz="800" b="1" dirty="0">
                <a:latin typeface="Arial Narrow" panose="020B0606020202030204" pitchFamily="34" charset="0"/>
              </a:rPr>
              <a:t>Proportional change in abundance </a:t>
            </a:r>
          </a:p>
        </p:txBody>
      </p:sp>
      <p:sp>
        <p:nvSpPr>
          <p:cNvPr id="10" name="Rectangle 9"/>
          <p:cNvSpPr/>
          <p:nvPr/>
        </p:nvSpPr>
        <p:spPr>
          <a:xfrm>
            <a:off x="1733514" y="4060405"/>
            <a:ext cx="43204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extBox 36"/>
          <p:cNvSpPr txBox="1"/>
          <p:nvPr/>
        </p:nvSpPr>
        <p:spPr>
          <a:xfrm>
            <a:off x="1398229" y="3972377"/>
            <a:ext cx="695326" cy="215444"/>
          </a:xfrm>
          <a:prstGeom prst="rect">
            <a:avLst/>
          </a:prstGeom>
          <a:noFill/>
        </p:spPr>
        <p:txBody>
          <a:bodyPr wrap="square" rtlCol="0">
            <a:spAutoFit/>
          </a:bodyPr>
          <a:lstStyle/>
          <a:p>
            <a:r>
              <a:rPr lang="en-AU" sz="800" b="1" dirty="0">
                <a:latin typeface="Arial Narrow" panose="020B0606020202030204" pitchFamily="34" charset="0"/>
              </a:rPr>
              <a:t>Coral Cover</a:t>
            </a:r>
          </a:p>
        </p:txBody>
      </p:sp>
      <p:sp>
        <p:nvSpPr>
          <p:cNvPr id="38" name="Rectangle 37"/>
          <p:cNvSpPr/>
          <p:nvPr/>
        </p:nvSpPr>
        <p:spPr>
          <a:xfrm>
            <a:off x="2092810" y="3865058"/>
            <a:ext cx="792831" cy="59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p:cNvSpPr/>
          <p:nvPr/>
        </p:nvSpPr>
        <p:spPr>
          <a:xfrm>
            <a:off x="2236827" y="3159123"/>
            <a:ext cx="792831" cy="101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TextBox 39"/>
          <p:cNvSpPr txBox="1"/>
          <p:nvPr/>
        </p:nvSpPr>
        <p:spPr>
          <a:xfrm>
            <a:off x="2012051" y="3783210"/>
            <a:ext cx="1396583" cy="215444"/>
          </a:xfrm>
          <a:prstGeom prst="rect">
            <a:avLst/>
          </a:prstGeom>
          <a:noFill/>
        </p:spPr>
        <p:txBody>
          <a:bodyPr wrap="square" rtlCol="0">
            <a:spAutoFit/>
          </a:bodyPr>
          <a:lstStyle/>
          <a:p>
            <a:r>
              <a:rPr lang="en-AU" sz="800" b="1" dirty="0">
                <a:latin typeface="Arial Narrow" panose="020B0606020202030204" pitchFamily="34" charset="0"/>
              </a:rPr>
              <a:t>Topographic Complexity</a:t>
            </a:r>
          </a:p>
        </p:txBody>
      </p:sp>
      <p:sp>
        <p:nvSpPr>
          <p:cNvPr id="41" name="TextBox 40"/>
          <p:cNvSpPr txBox="1"/>
          <p:nvPr/>
        </p:nvSpPr>
        <p:spPr>
          <a:xfrm>
            <a:off x="1927374" y="3078587"/>
            <a:ext cx="1396583" cy="215444"/>
          </a:xfrm>
          <a:prstGeom prst="rect">
            <a:avLst/>
          </a:prstGeom>
          <a:noFill/>
        </p:spPr>
        <p:txBody>
          <a:bodyPr wrap="square" rtlCol="0">
            <a:spAutoFit/>
          </a:bodyPr>
          <a:lstStyle/>
          <a:p>
            <a:r>
              <a:rPr lang="en-AU" sz="800" b="1" dirty="0">
                <a:latin typeface="Arial Narrow" panose="020B0606020202030204" pitchFamily="34" charset="0"/>
              </a:rPr>
              <a:t>Macro-algal cover</a:t>
            </a:r>
          </a:p>
        </p:txBody>
      </p:sp>
      <p:sp>
        <p:nvSpPr>
          <p:cNvPr id="17" name="Rectangle 16"/>
          <p:cNvSpPr/>
          <p:nvPr/>
        </p:nvSpPr>
        <p:spPr>
          <a:xfrm>
            <a:off x="4594904" y="3310660"/>
            <a:ext cx="518311" cy="107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TextBox 42"/>
          <p:cNvSpPr txBox="1"/>
          <p:nvPr/>
        </p:nvSpPr>
        <p:spPr>
          <a:xfrm>
            <a:off x="4594904" y="3264763"/>
            <a:ext cx="792730" cy="184666"/>
          </a:xfrm>
          <a:prstGeom prst="rect">
            <a:avLst/>
          </a:prstGeom>
          <a:noFill/>
        </p:spPr>
        <p:txBody>
          <a:bodyPr wrap="square" rtlCol="0">
            <a:spAutoFit/>
          </a:bodyPr>
          <a:lstStyle/>
          <a:p>
            <a:r>
              <a:rPr lang="en-AU" sz="600" b="1" dirty="0">
                <a:latin typeface="Arial Narrow" panose="020B0606020202030204" pitchFamily="34" charset="0"/>
              </a:rPr>
              <a:t>Herbivores</a:t>
            </a:r>
          </a:p>
        </p:txBody>
      </p:sp>
      <p:sp>
        <p:nvSpPr>
          <p:cNvPr id="49" name="Rectangle 48"/>
          <p:cNvSpPr/>
          <p:nvPr/>
        </p:nvSpPr>
        <p:spPr>
          <a:xfrm>
            <a:off x="5652153" y="3974666"/>
            <a:ext cx="548366" cy="2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TextBox 49"/>
          <p:cNvSpPr txBox="1"/>
          <p:nvPr/>
        </p:nvSpPr>
        <p:spPr>
          <a:xfrm>
            <a:off x="5588130" y="3943749"/>
            <a:ext cx="792730" cy="276999"/>
          </a:xfrm>
          <a:prstGeom prst="rect">
            <a:avLst/>
          </a:prstGeom>
          <a:noFill/>
        </p:spPr>
        <p:txBody>
          <a:bodyPr wrap="square" rtlCol="0">
            <a:spAutoFit/>
          </a:bodyPr>
          <a:lstStyle/>
          <a:p>
            <a:r>
              <a:rPr lang="en-AU" sz="600" b="1" dirty="0">
                <a:latin typeface="Arial Narrow" panose="020B0606020202030204" pitchFamily="34" charset="0"/>
              </a:rPr>
              <a:t>Habitat-</a:t>
            </a:r>
          </a:p>
          <a:p>
            <a:r>
              <a:rPr lang="en-AU" sz="600" b="1" dirty="0">
                <a:latin typeface="Arial Narrow" panose="020B0606020202030204" pitchFamily="34" charset="0"/>
              </a:rPr>
              <a:t>associated fishes</a:t>
            </a:r>
          </a:p>
        </p:txBody>
      </p:sp>
      <p:sp>
        <p:nvSpPr>
          <p:cNvPr id="51" name="Rectangle 50"/>
          <p:cNvSpPr/>
          <p:nvPr/>
        </p:nvSpPr>
        <p:spPr>
          <a:xfrm>
            <a:off x="4475713" y="3988051"/>
            <a:ext cx="548366" cy="2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TextBox 52"/>
          <p:cNvSpPr txBox="1"/>
          <p:nvPr/>
        </p:nvSpPr>
        <p:spPr>
          <a:xfrm>
            <a:off x="4420690" y="3949744"/>
            <a:ext cx="792730" cy="276999"/>
          </a:xfrm>
          <a:prstGeom prst="rect">
            <a:avLst/>
          </a:prstGeom>
          <a:noFill/>
        </p:spPr>
        <p:txBody>
          <a:bodyPr wrap="square" rtlCol="0">
            <a:spAutoFit/>
          </a:bodyPr>
          <a:lstStyle/>
          <a:p>
            <a:r>
              <a:rPr lang="en-AU" sz="600" b="1" dirty="0">
                <a:latin typeface="Arial Narrow" panose="020B0606020202030204" pitchFamily="34" charset="0"/>
              </a:rPr>
              <a:t>Coral-dependent fishes</a:t>
            </a:r>
          </a:p>
        </p:txBody>
      </p:sp>
      <p:sp>
        <p:nvSpPr>
          <p:cNvPr id="6" name="Rectangle 5"/>
          <p:cNvSpPr/>
          <p:nvPr/>
        </p:nvSpPr>
        <p:spPr>
          <a:xfrm>
            <a:off x="579392" y="5610912"/>
            <a:ext cx="5742882" cy="206623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p:cNvSpPr/>
          <p:nvPr/>
        </p:nvSpPr>
        <p:spPr>
          <a:xfrm>
            <a:off x="1282772" y="7761007"/>
            <a:ext cx="5045555" cy="46028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516078" y="7805280"/>
            <a:ext cx="1072273" cy="276999"/>
          </a:xfrm>
          <a:prstGeom prst="rect">
            <a:avLst/>
          </a:prstGeom>
          <a:noFill/>
        </p:spPr>
        <p:txBody>
          <a:bodyPr wrap="square" rtlCol="0">
            <a:spAutoFit/>
          </a:bodyPr>
          <a:lstStyle/>
          <a:p>
            <a:r>
              <a:rPr lang="en-AU" sz="1200" b="1" dirty="0">
                <a:latin typeface="Arial Narrow" panose="020B0606020202030204" pitchFamily="34" charset="0"/>
              </a:rPr>
              <a:t>Reference</a:t>
            </a:r>
          </a:p>
        </p:txBody>
      </p:sp>
      <p:pic>
        <p:nvPicPr>
          <p:cNvPr id="13" name="Picture 12">
            <a:extLst>
              <a:ext uri="{FF2B5EF4-FFF2-40B4-BE49-F238E27FC236}">
                <a16:creationId xmlns:a16="http://schemas.microsoft.com/office/drawing/2014/main" id="{174F51EA-B889-4805-83F7-70D1E43E22C2}"/>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Lst>
          </a:blip>
          <a:srcRect t="3405" b="2962"/>
          <a:stretch/>
        </p:blipFill>
        <p:spPr>
          <a:xfrm>
            <a:off x="588246" y="5641375"/>
            <a:ext cx="3191618" cy="1978529"/>
          </a:xfrm>
          <a:prstGeom prst="rect">
            <a:avLst/>
          </a:prstGeom>
        </p:spPr>
      </p:pic>
      <p:sp>
        <p:nvSpPr>
          <p:cNvPr id="20" name="Rectangle 19">
            <a:extLst>
              <a:ext uri="{FF2B5EF4-FFF2-40B4-BE49-F238E27FC236}">
                <a16:creationId xmlns:a16="http://schemas.microsoft.com/office/drawing/2014/main" id="{95868DC2-11A9-45C2-952C-5E9272031951}"/>
              </a:ext>
            </a:extLst>
          </p:cNvPr>
          <p:cNvSpPr/>
          <p:nvPr/>
        </p:nvSpPr>
        <p:spPr>
          <a:xfrm>
            <a:off x="1246675" y="7765126"/>
            <a:ext cx="5022755" cy="461665"/>
          </a:xfrm>
          <a:prstGeom prst="rect">
            <a:avLst/>
          </a:prstGeom>
        </p:spPr>
        <p:txBody>
          <a:bodyPr wrap="square">
            <a:spAutoFit/>
          </a:bodyPr>
          <a:lstStyle/>
          <a:p>
            <a:r>
              <a:rPr lang="en-AU" sz="800" baseline="30000" dirty="0">
                <a:solidFill>
                  <a:schemeClr val="tx1">
                    <a:lumMod val="65000"/>
                    <a:lumOff val="35000"/>
                  </a:schemeClr>
                </a:solidFill>
                <a:latin typeface="Comic Sans MS" panose="030F0702030302020204" pitchFamily="66" charset="0"/>
              </a:rPr>
              <a:t>[2] </a:t>
            </a:r>
            <a:r>
              <a:rPr lang="en-AU" sz="800" dirty="0">
                <a:solidFill>
                  <a:schemeClr val="tx1">
                    <a:lumMod val="65000"/>
                    <a:lumOff val="35000"/>
                  </a:schemeClr>
                </a:solidFill>
                <a:latin typeface="Comic Sans MS" panose="030F0702030302020204" pitchFamily="66" charset="0"/>
              </a:rPr>
              <a:t>Pratchett, M. S. </a:t>
            </a:r>
            <a:r>
              <a:rPr lang="en-AU" sz="800" i="1" dirty="0">
                <a:solidFill>
                  <a:schemeClr val="tx1">
                    <a:lumMod val="65000"/>
                    <a:lumOff val="35000"/>
                  </a:schemeClr>
                </a:solidFill>
                <a:latin typeface="Comic Sans MS" panose="030F0702030302020204" pitchFamily="66" charset="0"/>
              </a:rPr>
              <a:t>et al., </a:t>
            </a:r>
            <a:r>
              <a:rPr lang="en-AU" sz="800" dirty="0">
                <a:solidFill>
                  <a:schemeClr val="tx1">
                    <a:lumMod val="65000"/>
                    <a:lumOff val="35000"/>
                  </a:schemeClr>
                </a:solidFill>
                <a:latin typeface="Comic Sans MS" panose="030F0702030302020204" pitchFamily="66" charset="0"/>
              </a:rPr>
              <a:t>(2008). Effects of Climate-Induced Coral Bleaching on Coral Reef Fishes – Ecological and Economical Consequences. </a:t>
            </a:r>
            <a:r>
              <a:rPr lang="en-AU" sz="800" i="1" dirty="0">
                <a:solidFill>
                  <a:schemeClr val="tx1">
                    <a:lumMod val="65000"/>
                    <a:lumOff val="35000"/>
                  </a:schemeClr>
                </a:solidFill>
                <a:latin typeface="Comic Sans MS" panose="030F0702030302020204" pitchFamily="66" charset="0"/>
              </a:rPr>
              <a:t>Oceanography and Marine Biology: An Annual Review (46) 251-296. DOI: 10.1201/9781420065756.ch6</a:t>
            </a:r>
            <a:endParaRPr lang="en-AU" sz="1100" i="1" dirty="0">
              <a:solidFill>
                <a:schemeClr val="tx1">
                  <a:lumMod val="65000"/>
                  <a:lumOff val="35000"/>
                </a:schemeClr>
              </a:solidFill>
              <a:latin typeface="Comic Sans MS" panose="030F0702030302020204" pitchFamily="66" charset="0"/>
            </a:endParaRPr>
          </a:p>
        </p:txBody>
      </p:sp>
      <p:sp>
        <p:nvSpPr>
          <p:cNvPr id="26" name="Rectangle 25">
            <a:extLst>
              <a:ext uri="{FF2B5EF4-FFF2-40B4-BE49-F238E27FC236}">
                <a16:creationId xmlns:a16="http://schemas.microsoft.com/office/drawing/2014/main" id="{FB13D322-E2FF-4C04-B796-E64AD7541309}"/>
              </a:ext>
            </a:extLst>
          </p:cNvPr>
          <p:cNvSpPr/>
          <p:nvPr/>
        </p:nvSpPr>
        <p:spPr>
          <a:xfrm>
            <a:off x="3670738" y="5606886"/>
            <a:ext cx="2690099" cy="2123658"/>
          </a:xfrm>
          <a:prstGeom prst="rect">
            <a:avLst/>
          </a:prstGeom>
        </p:spPr>
        <p:txBody>
          <a:bodyPr wrap="square">
            <a:spAutoFit/>
          </a:bodyPr>
          <a:lstStyle/>
          <a:p>
            <a:r>
              <a:rPr lang="en-US" sz="1200" dirty="0">
                <a:solidFill>
                  <a:schemeClr val="tx1">
                    <a:lumMod val="65000"/>
                    <a:lumOff val="35000"/>
                  </a:schemeClr>
                </a:solidFill>
                <a:latin typeface="Comic Sans MS" panose="030F0702030302020204" pitchFamily="66" charset="0"/>
              </a:rPr>
              <a:t>Figure 2: Changes in the abundance of coral reef fishes (corallivores in black, coral dwellers in grey, herbivores with dots, and others in white) 1-3 years following climate-induced coral bleaching. Data presented for 45 (of 116) species that exhibited significant changes in abundance following mass bleaching that caused &gt;50% coral loss</a:t>
            </a:r>
            <a:r>
              <a:rPr lang="en-US" sz="1200" baseline="30000" dirty="0">
                <a:solidFill>
                  <a:schemeClr val="tx1">
                    <a:lumMod val="65000"/>
                    <a:lumOff val="35000"/>
                  </a:schemeClr>
                </a:solidFill>
                <a:latin typeface="Comic Sans MS" panose="030F0702030302020204" pitchFamily="66" charset="0"/>
              </a:rPr>
              <a:t>[2]</a:t>
            </a:r>
            <a:r>
              <a:rPr lang="en-US" sz="1200" dirty="0">
                <a:solidFill>
                  <a:schemeClr val="tx1">
                    <a:lumMod val="65000"/>
                    <a:lumOff val="35000"/>
                  </a:schemeClr>
                </a:solidFill>
                <a:latin typeface="Comic Sans MS" panose="030F0702030302020204" pitchFamily="66" charset="0"/>
              </a:rPr>
              <a:t>.</a:t>
            </a:r>
            <a:endParaRPr lang="en-AU" sz="1200" dirty="0">
              <a:solidFill>
                <a:schemeClr val="tx1">
                  <a:lumMod val="65000"/>
                  <a:lumOff val="35000"/>
                </a:schemeClr>
              </a:solidFill>
              <a:latin typeface="Comic Sans MS" panose="030F0702030302020204" pitchFamily="66" charset="0"/>
            </a:endParaRPr>
          </a:p>
        </p:txBody>
      </p:sp>
      <p:sp>
        <p:nvSpPr>
          <p:cNvPr id="35" name="Rectangle 34">
            <a:extLst>
              <a:ext uri="{FF2B5EF4-FFF2-40B4-BE49-F238E27FC236}">
                <a16:creationId xmlns:a16="http://schemas.microsoft.com/office/drawing/2014/main" id="{F4F359EF-53F1-4CE2-97F9-9EF13396159C}"/>
              </a:ext>
            </a:extLst>
          </p:cNvPr>
          <p:cNvSpPr/>
          <p:nvPr/>
        </p:nvSpPr>
        <p:spPr>
          <a:xfrm>
            <a:off x="608615" y="5758534"/>
            <a:ext cx="107722" cy="1168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TextBox 54">
            <a:extLst>
              <a:ext uri="{FF2B5EF4-FFF2-40B4-BE49-F238E27FC236}">
                <a16:creationId xmlns:a16="http://schemas.microsoft.com/office/drawing/2014/main" id="{56C7D949-F477-4587-991C-212FCF2ABC35}"/>
              </a:ext>
            </a:extLst>
          </p:cNvPr>
          <p:cNvSpPr txBox="1"/>
          <p:nvPr/>
        </p:nvSpPr>
        <p:spPr>
          <a:xfrm rot="16200000">
            <a:off x="-164198" y="6040453"/>
            <a:ext cx="1643086" cy="184666"/>
          </a:xfrm>
          <a:prstGeom prst="rect">
            <a:avLst/>
          </a:prstGeom>
          <a:noFill/>
        </p:spPr>
        <p:txBody>
          <a:bodyPr wrap="square" rtlCol="0">
            <a:spAutoFit/>
          </a:bodyPr>
          <a:lstStyle/>
          <a:p>
            <a:r>
              <a:rPr lang="en-AU" sz="600" dirty="0">
                <a:solidFill>
                  <a:schemeClr val="tx1">
                    <a:lumMod val="65000"/>
                    <a:lumOff val="35000"/>
                  </a:schemeClr>
                </a:solidFill>
                <a:latin typeface="Comic Sans MS" panose="030F0702030302020204" pitchFamily="66" charset="0"/>
              </a:rPr>
              <a:t>Proportional change in abundance</a:t>
            </a:r>
          </a:p>
        </p:txBody>
      </p:sp>
      <p:sp>
        <p:nvSpPr>
          <p:cNvPr id="45" name="TextBox 44">
            <a:extLst>
              <a:ext uri="{FF2B5EF4-FFF2-40B4-BE49-F238E27FC236}">
                <a16:creationId xmlns:a16="http://schemas.microsoft.com/office/drawing/2014/main" id="{A481A84E-0557-417B-81FE-B5A6450B362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4" name="Oval 43">
            <a:extLst>
              <a:ext uri="{FF2B5EF4-FFF2-40B4-BE49-F238E27FC236}">
                <a16:creationId xmlns:a16="http://schemas.microsoft.com/office/drawing/2014/main" id="{2DD36924-4574-4D5B-8503-04D689D78AA5}"/>
              </a:ext>
            </a:extLst>
          </p:cNvPr>
          <p:cNvSpPr/>
          <p:nvPr/>
        </p:nvSpPr>
        <p:spPr>
          <a:xfrm>
            <a:off x="3264270" y="658633"/>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6" name="TextBox 45">
            <a:extLst>
              <a:ext uri="{FF2B5EF4-FFF2-40B4-BE49-F238E27FC236}">
                <a16:creationId xmlns:a16="http://schemas.microsoft.com/office/drawing/2014/main" id="{6BE87AE7-41E2-4A07-97A0-029E5F158E84}"/>
              </a:ext>
            </a:extLst>
          </p:cNvPr>
          <p:cNvSpPr txBox="1"/>
          <p:nvPr/>
        </p:nvSpPr>
        <p:spPr>
          <a:xfrm>
            <a:off x="3181053" y="640828"/>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T105</a:t>
            </a:r>
          </a:p>
        </p:txBody>
      </p:sp>
    </p:spTree>
    <p:extLst>
      <p:ext uri="{BB962C8B-B14F-4D97-AF65-F5344CB8AC3E}">
        <p14:creationId xmlns:p14="http://schemas.microsoft.com/office/powerpoint/2010/main" val="775246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7060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43976" y="98510"/>
            <a:ext cx="4191130" cy="553998"/>
          </a:xfrm>
          <a:prstGeom prst="rect">
            <a:avLst/>
          </a:prstGeom>
          <a:noFill/>
        </p:spPr>
        <p:txBody>
          <a:bodyPr wrap="square" rtlCol="0">
            <a:spAutoFit/>
          </a:bodyPr>
          <a:lstStyle/>
          <a:p>
            <a:r>
              <a:rPr lang="en-US" b="1" dirty="0">
                <a:latin typeface="Arial Narrow" pitchFamily="34" charset="0"/>
              </a:rPr>
              <a:t>Recipe for Rebuilding – </a:t>
            </a:r>
            <a:r>
              <a:rPr lang="en-AU" sz="1200" dirty="0">
                <a:latin typeface="Arial Narrow" panose="020B0606020202030204" pitchFamily="34" charset="0"/>
              </a:rPr>
              <a:t>Describe the conditions necessary for recovery from bleaching events</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36"/>
          <p:cNvSpPr txBox="1"/>
          <p:nvPr/>
        </p:nvSpPr>
        <p:spPr>
          <a:xfrm>
            <a:off x="5977498" y="8798424"/>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96</a:t>
            </a:r>
            <a:endParaRPr lang="en-AU" sz="1100" dirty="0">
              <a:latin typeface="Arial Narrow" pitchFamily="34" charset="0"/>
            </a:endParaRPr>
          </a:p>
        </p:txBody>
      </p:sp>
      <p:sp>
        <p:nvSpPr>
          <p:cNvPr id="57" name="TextBox 36"/>
          <p:cNvSpPr txBox="1"/>
          <p:nvPr/>
        </p:nvSpPr>
        <p:spPr>
          <a:xfrm>
            <a:off x="437896" y="8811969"/>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2019 	                                               </a:t>
            </a:r>
            <a:endParaRPr lang="en-AU" sz="1100" b="1" dirty="0">
              <a:latin typeface="Arial Narrow" pitchFamily="34" charset="0"/>
            </a:endParaRPr>
          </a:p>
        </p:txBody>
      </p:sp>
      <p:cxnSp>
        <p:nvCxnSpPr>
          <p:cNvPr id="19" name="Straight Connector 18"/>
          <p:cNvCxnSpPr>
            <a:cxnSpLocks/>
          </p:cNvCxnSpPr>
          <p:nvPr/>
        </p:nvCxnSpPr>
        <p:spPr>
          <a:xfrm flipH="1">
            <a:off x="486935" y="8805196"/>
            <a:ext cx="59578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261340" y="8806471"/>
            <a:ext cx="34719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Subject Matter: Anthropogenic change                        </a:t>
            </a:r>
            <a:endParaRPr lang="en-AU" sz="1100" b="1" dirty="0">
              <a:latin typeface="Arial Narrow" pitchFamily="34" charset="0"/>
            </a:endParaRPr>
          </a:p>
        </p:txBody>
      </p:sp>
      <p:sp>
        <p:nvSpPr>
          <p:cNvPr id="13" name="TextBox 12"/>
          <p:cNvSpPr txBox="1"/>
          <p:nvPr/>
        </p:nvSpPr>
        <p:spPr>
          <a:xfrm>
            <a:off x="432741" y="972827"/>
            <a:ext cx="6226624" cy="1261884"/>
          </a:xfrm>
          <a:prstGeom prst="rect">
            <a:avLst/>
          </a:prstGeom>
          <a:noFill/>
        </p:spPr>
        <p:txBody>
          <a:bodyPr wrap="square" rtlCol="0">
            <a:spAutoFit/>
          </a:bodyPr>
          <a:lstStyle/>
          <a:p>
            <a:r>
              <a:rPr lang="en-AU" sz="1600" b="1" dirty="0">
                <a:latin typeface="Arial Narrow" panose="020B0606020202030204" pitchFamily="34" charset="0"/>
              </a:rPr>
              <a:t>Reefs need zooxanthellae to come back – quickly</a:t>
            </a:r>
          </a:p>
          <a:p>
            <a:r>
              <a:rPr lang="en-AU" sz="1200" dirty="0">
                <a:latin typeface="Arial Narrow" panose="020B0606020202030204" pitchFamily="34" charset="0"/>
              </a:rPr>
              <a:t>Corals do</a:t>
            </a:r>
            <a:r>
              <a:rPr lang="en-AU" sz="1200" i="1" dirty="0">
                <a:latin typeface="Arial Narrow" panose="020B0606020202030204" pitchFamily="34" charset="0"/>
              </a:rPr>
              <a:t> not </a:t>
            </a:r>
            <a:r>
              <a:rPr lang="en-AU" sz="1200" dirty="0">
                <a:latin typeface="Arial Narrow" panose="020B0606020202030204" pitchFamily="34" charset="0"/>
              </a:rPr>
              <a:t>always die after they bleach. After the heat wave has passed, the zooxanthellae can ‘come back’ and re-establish their relationship with the coral to carry on living a happy life together. But, this only happens if (a) the water does not get too hot (cooking the corals to death)</a:t>
            </a:r>
            <a:r>
              <a:rPr lang="en-AU" sz="1200" baseline="30000" dirty="0">
                <a:latin typeface="Arial Narrow" panose="020B0606020202030204" pitchFamily="34" charset="0"/>
              </a:rPr>
              <a:t>[1]</a:t>
            </a:r>
            <a:r>
              <a:rPr lang="en-AU" sz="1200" dirty="0">
                <a:latin typeface="Arial Narrow" panose="020B0606020202030204" pitchFamily="34" charset="0"/>
              </a:rPr>
              <a:t> and (b) the heat wave passes within a </a:t>
            </a:r>
            <a:r>
              <a:rPr lang="en-AU" sz="1200" i="1" dirty="0">
                <a:latin typeface="Arial Narrow" panose="020B0606020202030204" pitchFamily="34" charset="0"/>
              </a:rPr>
              <a:t>short</a:t>
            </a:r>
            <a:r>
              <a:rPr lang="en-AU" sz="1200" dirty="0">
                <a:latin typeface="Arial Narrow" panose="020B0606020202030204" pitchFamily="34" charset="0"/>
              </a:rPr>
              <a:t> time frame (ensuring zooxanthellae return before the corals starve to death). Coral mortality starts at approximately 3-8 degree heating weeks</a:t>
            </a:r>
            <a:r>
              <a:rPr lang="en-AU" sz="1200" baseline="30000" dirty="0">
                <a:latin typeface="Arial Narrow" panose="020B0606020202030204" pitchFamily="34" charset="0"/>
              </a:rPr>
              <a:t>[2][3]</a:t>
            </a:r>
            <a:r>
              <a:rPr lang="en-AU" sz="1200" dirty="0">
                <a:latin typeface="Arial Narrow" panose="020B0606020202030204" pitchFamily="34" charset="0"/>
              </a:rPr>
              <a:t> (the number of DHWs varies between </a:t>
            </a:r>
            <a:r>
              <a:rPr lang="en-AU" sz="1200" i="1" dirty="0">
                <a:latin typeface="Arial Narrow" panose="020B0606020202030204" pitchFamily="34" charset="0"/>
              </a:rPr>
              <a:t>Genus species</a:t>
            </a:r>
            <a:r>
              <a:rPr lang="en-AU" sz="1200" dirty="0">
                <a:latin typeface="Arial Narrow" panose="020B0606020202030204" pitchFamily="34" charset="0"/>
              </a:rPr>
              <a:t>).</a:t>
            </a:r>
            <a:endParaRPr lang="en-AU" sz="1200" baseline="30000" dirty="0">
              <a:latin typeface="Arial Narrow" panose="020B0606020202030204" pitchFamily="34" charset="0"/>
            </a:endParaRPr>
          </a:p>
        </p:txBody>
      </p:sp>
      <p:sp>
        <p:nvSpPr>
          <p:cNvPr id="18" name="Rectangle 17"/>
          <p:cNvSpPr/>
          <p:nvPr/>
        </p:nvSpPr>
        <p:spPr>
          <a:xfrm>
            <a:off x="527991" y="2243224"/>
            <a:ext cx="5907340" cy="33074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Q. How many Degree Heating Weeks do reefs have before corals start dying? Ans.               DHW </a:t>
            </a:r>
          </a:p>
        </p:txBody>
      </p:sp>
      <p:sp>
        <p:nvSpPr>
          <p:cNvPr id="20" name="Rectangle 19"/>
          <p:cNvSpPr/>
          <p:nvPr/>
        </p:nvSpPr>
        <p:spPr>
          <a:xfrm>
            <a:off x="5537464" y="2278603"/>
            <a:ext cx="440034" cy="24266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sp>
        <p:nvSpPr>
          <p:cNvPr id="2" name="TextBox 1"/>
          <p:cNvSpPr txBox="1"/>
          <p:nvPr/>
        </p:nvSpPr>
        <p:spPr>
          <a:xfrm>
            <a:off x="5537464" y="2263635"/>
            <a:ext cx="473826"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3-8</a:t>
            </a:r>
          </a:p>
        </p:txBody>
      </p:sp>
      <p:sp>
        <p:nvSpPr>
          <p:cNvPr id="59" name="TextBox 58"/>
          <p:cNvSpPr txBox="1"/>
          <p:nvPr/>
        </p:nvSpPr>
        <p:spPr>
          <a:xfrm>
            <a:off x="471103" y="2573968"/>
            <a:ext cx="6163112" cy="523220"/>
          </a:xfrm>
          <a:prstGeom prst="rect">
            <a:avLst/>
          </a:prstGeom>
          <a:noFill/>
        </p:spPr>
        <p:txBody>
          <a:bodyPr wrap="square" rtlCol="0">
            <a:spAutoFit/>
          </a:bodyPr>
          <a:lstStyle/>
          <a:p>
            <a:r>
              <a:rPr lang="en-AU" sz="1600" b="1" dirty="0">
                <a:latin typeface="Arial Narrow" panose="020B0606020202030204" pitchFamily="34" charset="0"/>
              </a:rPr>
              <a:t>Reefs need lots of coral survivors</a:t>
            </a:r>
          </a:p>
          <a:p>
            <a:r>
              <a:rPr lang="en-AU" sz="1200" dirty="0">
                <a:latin typeface="Arial Narrow" panose="020B0606020202030204" pitchFamily="34" charset="0"/>
              </a:rPr>
              <a:t>Lots of coral survivors means lots of corals to regrow, reproduce and reseed affected areas. </a:t>
            </a:r>
          </a:p>
        </p:txBody>
      </p:sp>
      <p:sp>
        <p:nvSpPr>
          <p:cNvPr id="60" name="Rectangle 59"/>
          <p:cNvSpPr/>
          <p:nvPr/>
        </p:nvSpPr>
        <p:spPr>
          <a:xfrm>
            <a:off x="527991" y="3123895"/>
            <a:ext cx="5907340" cy="627387"/>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anose="020B0606020202030204" pitchFamily="34" charset="0"/>
              </a:rPr>
              <a:t>Q. WHY does it matter how many corals survive? Ans.   </a:t>
            </a:r>
          </a:p>
        </p:txBody>
      </p:sp>
      <p:sp>
        <p:nvSpPr>
          <p:cNvPr id="62" name="Rectangle 61"/>
          <p:cNvSpPr/>
          <p:nvPr/>
        </p:nvSpPr>
        <p:spPr>
          <a:xfrm>
            <a:off x="623743" y="3389455"/>
            <a:ext cx="5751659" cy="29351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sp>
        <p:nvSpPr>
          <p:cNvPr id="63" name="TextBox 62"/>
          <p:cNvSpPr txBox="1"/>
          <p:nvPr/>
        </p:nvSpPr>
        <p:spPr>
          <a:xfrm>
            <a:off x="623743" y="3389455"/>
            <a:ext cx="5541561"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Surviving corals regrow, reproduce and reseed affected areas</a:t>
            </a:r>
          </a:p>
        </p:txBody>
      </p:sp>
      <p:sp>
        <p:nvSpPr>
          <p:cNvPr id="65" name="TextBox 64"/>
          <p:cNvSpPr txBox="1"/>
          <p:nvPr/>
        </p:nvSpPr>
        <p:spPr>
          <a:xfrm>
            <a:off x="471587" y="3726901"/>
            <a:ext cx="6163112" cy="523220"/>
          </a:xfrm>
          <a:prstGeom prst="rect">
            <a:avLst/>
          </a:prstGeom>
          <a:noFill/>
        </p:spPr>
        <p:txBody>
          <a:bodyPr wrap="square" rtlCol="0">
            <a:spAutoFit/>
          </a:bodyPr>
          <a:lstStyle/>
          <a:p>
            <a:r>
              <a:rPr lang="en-AU" sz="1600" b="1" dirty="0">
                <a:latin typeface="Arial Narrow" panose="020B0606020202030204" pitchFamily="34" charset="0"/>
              </a:rPr>
              <a:t>Reefs need herbivores</a:t>
            </a:r>
          </a:p>
          <a:p>
            <a:r>
              <a:rPr lang="en-AU" sz="1200" dirty="0">
                <a:latin typeface="Arial Narrow" panose="020B0606020202030204" pitchFamily="34" charset="0"/>
              </a:rPr>
              <a:t>Reefs need herbivores to eat algae that would otherwise deter incoming larvae from settlement.     </a:t>
            </a:r>
          </a:p>
        </p:txBody>
      </p:sp>
      <p:sp>
        <p:nvSpPr>
          <p:cNvPr id="66" name="Rectangle 65"/>
          <p:cNvSpPr/>
          <p:nvPr/>
        </p:nvSpPr>
        <p:spPr>
          <a:xfrm>
            <a:off x="537491" y="4290068"/>
            <a:ext cx="5907340" cy="627387"/>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anose="020B0606020202030204" pitchFamily="34" charset="0"/>
              </a:rPr>
              <a:t>Q. How do herbivores keep reefs healthy and help them to recover after a bleaching event? Ans.   </a:t>
            </a:r>
          </a:p>
        </p:txBody>
      </p:sp>
      <p:sp>
        <p:nvSpPr>
          <p:cNvPr id="67" name="Rectangle 66"/>
          <p:cNvSpPr/>
          <p:nvPr/>
        </p:nvSpPr>
        <p:spPr>
          <a:xfrm>
            <a:off x="633243" y="4555628"/>
            <a:ext cx="5751659" cy="29351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sp>
        <p:nvSpPr>
          <p:cNvPr id="68" name="TextBox 67"/>
          <p:cNvSpPr txBox="1"/>
          <p:nvPr/>
        </p:nvSpPr>
        <p:spPr>
          <a:xfrm>
            <a:off x="633243" y="4555628"/>
            <a:ext cx="5751659"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They eat algae that would otherwise deter incoming larvae from settlement </a:t>
            </a:r>
          </a:p>
        </p:txBody>
      </p:sp>
      <p:sp>
        <p:nvSpPr>
          <p:cNvPr id="70" name="TextBox 69"/>
          <p:cNvSpPr txBox="1"/>
          <p:nvPr/>
        </p:nvSpPr>
        <p:spPr>
          <a:xfrm>
            <a:off x="471103" y="4921581"/>
            <a:ext cx="6163112" cy="523220"/>
          </a:xfrm>
          <a:prstGeom prst="rect">
            <a:avLst/>
          </a:prstGeom>
          <a:noFill/>
        </p:spPr>
        <p:txBody>
          <a:bodyPr wrap="square" rtlCol="0">
            <a:spAutoFit/>
          </a:bodyPr>
          <a:lstStyle/>
          <a:p>
            <a:r>
              <a:rPr lang="en-AU" sz="1600" b="1" dirty="0">
                <a:latin typeface="Arial Narrow" panose="020B0606020202030204" pitchFamily="34" charset="0"/>
              </a:rPr>
              <a:t>Reefs need time</a:t>
            </a:r>
          </a:p>
          <a:p>
            <a:r>
              <a:rPr lang="en-AU" sz="1200" dirty="0">
                <a:latin typeface="Arial Narrow" panose="020B0606020202030204" pitchFamily="34" charset="0"/>
              </a:rPr>
              <a:t>Reefs need enough time to recover before the next disturbance hits. </a:t>
            </a:r>
          </a:p>
        </p:txBody>
      </p:sp>
      <p:sp>
        <p:nvSpPr>
          <p:cNvPr id="85" name="TextBox 84"/>
          <p:cNvSpPr txBox="1"/>
          <p:nvPr/>
        </p:nvSpPr>
        <p:spPr>
          <a:xfrm>
            <a:off x="462510" y="5817492"/>
            <a:ext cx="3400823" cy="2185214"/>
          </a:xfrm>
          <a:prstGeom prst="rect">
            <a:avLst/>
          </a:prstGeom>
          <a:noFill/>
        </p:spPr>
        <p:txBody>
          <a:bodyPr wrap="square" rtlCol="0">
            <a:spAutoFit/>
          </a:bodyPr>
          <a:lstStyle/>
          <a:p>
            <a:r>
              <a:rPr lang="en-AU" sz="1600" b="1" dirty="0">
                <a:latin typeface="Arial Narrow" panose="020B0606020202030204" pitchFamily="34" charset="0"/>
              </a:rPr>
              <a:t>Reefs need structural complexity</a:t>
            </a:r>
            <a:endParaRPr lang="en-AU" sz="1200" b="1" dirty="0">
              <a:latin typeface="Arial Narrow" panose="020B0606020202030204" pitchFamily="34" charset="0"/>
            </a:endParaRPr>
          </a:p>
          <a:p>
            <a:pPr algn="just"/>
            <a:r>
              <a:rPr lang="en-AU" sz="1200" dirty="0">
                <a:latin typeface="Arial Narrow" panose="020B0606020202030204" pitchFamily="34" charset="0"/>
              </a:rPr>
              <a:t>Reefs need structural complexity to sustain the diversity </a:t>
            </a:r>
            <a:br>
              <a:rPr lang="en-AU" sz="1200" dirty="0">
                <a:latin typeface="Arial Narrow" panose="020B0606020202030204" pitchFamily="34" charset="0"/>
              </a:rPr>
            </a:br>
            <a:r>
              <a:rPr lang="en-AU" sz="1200" dirty="0">
                <a:latin typeface="Arial Narrow" panose="020B0606020202030204" pitchFamily="34" charset="0"/>
              </a:rPr>
              <a:t>of life that, in functioning, helps the reef to recover. </a:t>
            </a:r>
            <a:br>
              <a:rPr lang="en-AU" sz="1200" dirty="0">
                <a:latin typeface="Arial Narrow" panose="020B0606020202030204" pitchFamily="34" charset="0"/>
              </a:rPr>
            </a:br>
            <a:r>
              <a:rPr lang="en-AU" sz="1200" dirty="0">
                <a:latin typeface="Arial Narrow" panose="020B0606020202030204" pitchFamily="34" charset="0"/>
              </a:rPr>
              <a:t>Figure 1 illustrates the importance of complexity (and depth) to avoid a phase shift from a coral-dominated state to an algae-dominated state (which, as you know, is very difficult to reverse). For example, if the initial complexity is low (3.0), there is a high probability (0.9) that shallow sites (4.5m) will undergo a phase shift. Then, as the initial complexity increases (3.2), and the depth increases (6.3m), the probability of a phase shift decreases (0.2)</a:t>
            </a:r>
            <a:r>
              <a:rPr lang="en-AU" sz="1200" baseline="30000" dirty="0">
                <a:latin typeface="Arial Narrow" panose="020B0606020202030204" pitchFamily="34" charset="0"/>
              </a:rPr>
              <a:t>[4]</a:t>
            </a:r>
            <a:r>
              <a:rPr lang="en-AU" sz="1200" dirty="0">
                <a:latin typeface="Arial Narrow" panose="020B0606020202030204" pitchFamily="34" charset="0"/>
              </a:rPr>
              <a:t>.</a:t>
            </a:r>
            <a:endParaRPr lang="en-AU" sz="1200" baseline="30000" dirty="0">
              <a:latin typeface="Arial Narrow" panose="020B0606020202030204" pitchFamily="34" charset="0"/>
            </a:endParaRPr>
          </a:p>
        </p:txBody>
      </p:sp>
      <p:sp>
        <p:nvSpPr>
          <p:cNvPr id="87" name="Rectangle 86"/>
          <p:cNvSpPr/>
          <p:nvPr/>
        </p:nvSpPr>
        <p:spPr>
          <a:xfrm>
            <a:off x="497182" y="8036583"/>
            <a:ext cx="5938149" cy="31369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Q. True or False? As complexity increases, the probability of a phase shift decreases. Ans.   </a:t>
            </a:r>
          </a:p>
        </p:txBody>
      </p:sp>
      <p:sp>
        <p:nvSpPr>
          <p:cNvPr id="88" name="Rectangle 87"/>
          <p:cNvSpPr/>
          <p:nvPr/>
        </p:nvSpPr>
        <p:spPr>
          <a:xfrm>
            <a:off x="5998630" y="8067915"/>
            <a:ext cx="413968" cy="24483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sp>
        <p:nvSpPr>
          <p:cNvPr id="89" name="TextBox 88"/>
          <p:cNvSpPr txBox="1"/>
          <p:nvPr/>
        </p:nvSpPr>
        <p:spPr>
          <a:xfrm>
            <a:off x="5940767" y="8058600"/>
            <a:ext cx="562654"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True</a:t>
            </a:r>
          </a:p>
        </p:txBody>
      </p:sp>
      <p:sp>
        <p:nvSpPr>
          <p:cNvPr id="8" name="TextBox 7">
            <a:extLst>
              <a:ext uri="{FF2B5EF4-FFF2-40B4-BE49-F238E27FC236}">
                <a16:creationId xmlns:a16="http://schemas.microsoft.com/office/drawing/2014/main" id="{93FBF839-A966-4B72-86AC-3F056B05014B}"/>
              </a:ext>
            </a:extLst>
          </p:cNvPr>
          <p:cNvSpPr txBox="1"/>
          <p:nvPr/>
        </p:nvSpPr>
        <p:spPr>
          <a:xfrm>
            <a:off x="4287342" y="7762090"/>
            <a:ext cx="2043345" cy="276999"/>
          </a:xfrm>
          <a:prstGeom prst="rect">
            <a:avLst/>
          </a:prstGeom>
          <a:noFill/>
        </p:spPr>
        <p:txBody>
          <a:bodyPr wrap="square" rtlCol="0">
            <a:spAutoFit/>
          </a:bodyPr>
          <a:lstStyle/>
          <a:p>
            <a:r>
              <a:rPr lang="en-AU" sz="600" b="1" dirty="0">
                <a:latin typeface="Arial Narrow" panose="020B0606020202030204" pitchFamily="34" charset="0"/>
              </a:rPr>
              <a:t>Figure 1: Contour biplot of the probability of a phase shift based on initial structural complexity and water depth</a:t>
            </a:r>
            <a:r>
              <a:rPr lang="en-AU" sz="600" b="1" baseline="30000" dirty="0">
                <a:latin typeface="Arial Narrow" panose="020B0606020202030204" pitchFamily="34" charset="0"/>
              </a:rPr>
              <a:t>[4]</a:t>
            </a:r>
            <a:r>
              <a:rPr lang="en-AU" sz="600" b="1" dirty="0">
                <a:latin typeface="Arial Narrow" panose="020B0606020202030204" pitchFamily="34" charset="0"/>
              </a:rPr>
              <a:t>.</a:t>
            </a:r>
          </a:p>
        </p:txBody>
      </p:sp>
      <p:sp>
        <p:nvSpPr>
          <p:cNvPr id="41" name="TextBox 40">
            <a:extLst>
              <a:ext uri="{FF2B5EF4-FFF2-40B4-BE49-F238E27FC236}">
                <a16:creationId xmlns:a16="http://schemas.microsoft.com/office/drawing/2014/main" id="{FF9FAE4A-B305-45A5-A406-0EA2A501E09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7" name="Oval 36">
            <a:extLst>
              <a:ext uri="{FF2B5EF4-FFF2-40B4-BE49-F238E27FC236}">
                <a16:creationId xmlns:a16="http://schemas.microsoft.com/office/drawing/2014/main" id="{2AAE593A-0980-4E43-A048-1A1729E707DE}"/>
              </a:ext>
            </a:extLst>
          </p:cNvPr>
          <p:cNvSpPr/>
          <p:nvPr/>
        </p:nvSpPr>
        <p:spPr>
          <a:xfrm>
            <a:off x="4149080" y="447384"/>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8" name="TextBox 37">
            <a:extLst>
              <a:ext uri="{FF2B5EF4-FFF2-40B4-BE49-F238E27FC236}">
                <a16:creationId xmlns:a16="http://schemas.microsoft.com/office/drawing/2014/main" id="{1D47F9A1-6A5E-4C40-8B7C-DFFA73714C7D}"/>
              </a:ext>
            </a:extLst>
          </p:cNvPr>
          <p:cNvSpPr txBox="1"/>
          <p:nvPr/>
        </p:nvSpPr>
        <p:spPr>
          <a:xfrm>
            <a:off x="4065081" y="42516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T106</a:t>
            </a:r>
          </a:p>
        </p:txBody>
      </p:sp>
      <p:sp>
        <p:nvSpPr>
          <p:cNvPr id="69" name="Rectangle 68">
            <a:extLst>
              <a:ext uri="{FF2B5EF4-FFF2-40B4-BE49-F238E27FC236}">
                <a16:creationId xmlns:a16="http://schemas.microsoft.com/office/drawing/2014/main" id="{DB0AB337-3159-453D-A6F3-58B0ED263C00}"/>
              </a:ext>
            </a:extLst>
          </p:cNvPr>
          <p:cNvSpPr/>
          <p:nvPr/>
        </p:nvSpPr>
        <p:spPr>
          <a:xfrm>
            <a:off x="527991" y="5449375"/>
            <a:ext cx="5907340" cy="34102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Q. Is 4 years enough time to recover between </a:t>
            </a:r>
            <a:r>
              <a:rPr lang="en-AU" sz="1200" b="1" i="1" dirty="0">
                <a:solidFill>
                  <a:schemeClr val="bg1"/>
                </a:solidFill>
                <a:latin typeface="Arial Narrow" panose="020B0606020202030204" pitchFamily="34" charset="0"/>
              </a:rPr>
              <a:t>large</a:t>
            </a:r>
            <a:r>
              <a:rPr lang="en-AU" sz="1200" b="1" dirty="0">
                <a:solidFill>
                  <a:schemeClr val="bg1"/>
                </a:solidFill>
                <a:latin typeface="Arial Narrow" panose="020B0606020202030204" pitchFamily="34" charset="0"/>
              </a:rPr>
              <a:t> disturbance events? Ans.   </a:t>
            </a:r>
          </a:p>
        </p:txBody>
      </p:sp>
      <p:sp>
        <p:nvSpPr>
          <p:cNvPr id="74" name="Rectangle 73">
            <a:extLst>
              <a:ext uri="{FF2B5EF4-FFF2-40B4-BE49-F238E27FC236}">
                <a16:creationId xmlns:a16="http://schemas.microsoft.com/office/drawing/2014/main" id="{37B275B2-A9E6-4B49-A075-243BE33B18CF}"/>
              </a:ext>
            </a:extLst>
          </p:cNvPr>
          <p:cNvSpPr/>
          <p:nvPr/>
        </p:nvSpPr>
        <p:spPr>
          <a:xfrm>
            <a:off x="5283792" y="5491954"/>
            <a:ext cx="1099458" cy="24326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sp>
        <p:nvSpPr>
          <p:cNvPr id="75" name="TextBox 74">
            <a:extLst>
              <a:ext uri="{FF2B5EF4-FFF2-40B4-BE49-F238E27FC236}">
                <a16:creationId xmlns:a16="http://schemas.microsoft.com/office/drawing/2014/main" id="{FE451BDE-8CD5-4D29-9499-A5594202BB52}"/>
              </a:ext>
            </a:extLst>
          </p:cNvPr>
          <p:cNvSpPr txBox="1"/>
          <p:nvPr/>
        </p:nvSpPr>
        <p:spPr>
          <a:xfrm>
            <a:off x="5301207" y="5461207"/>
            <a:ext cx="1124051"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sp>
        <p:nvSpPr>
          <p:cNvPr id="76" name="TextBox 75">
            <a:extLst>
              <a:ext uri="{FF2B5EF4-FFF2-40B4-BE49-F238E27FC236}">
                <a16:creationId xmlns:a16="http://schemas.microsoft.com/office/drawing/2014/main" id="{65B53195-C0BF-4D90-A6EB-FEB11F850A84}"/>
              </a:ext>
            </a:extLst>
          </p:cNvPr>
          <p:cNvSpPr txBox="1"/>
          <p:nvPr/>
        </p:nvSpPr>
        <p:spPr>
          <a:xfrm>
            <a:off x="5833521" y="5470460"/>
            <a:ext cx="720080" cy="276999"/>
          </a:xfrm>
          <a:prstGeom prst="rect">
            <a:avLst/>
          </a:prstGeom>
          <a:noFill/>
        </p:spPr>
        <p:txBody>
          <a:bodyPr wrap="square" rtlCol="0">
            <a:spAutoFit/>
          </a:bodyPr>
          <a:lstStyle/>
          <a:p>
            <a:pPr algn="ctr"/>
            <a:r>
              <a:rPr lang="en-AU" sz="600" dirty="0">
                <a:latin typeface="Arial Narrow" panose="020B0606020202030204" pitchFamily="34" charset="0"/>
              </a:rPr>
              <a:t>Circle correct answer</a:t>
            </a:r>
          </a:p>
        </p:txBody>
      </p:sp>
      <p:sp>
        <p:nvSpPr>
          <p:cNvPr id="77" name="Oval 76">
            <a:extLst>
              <a:ext uri="{FF2B5EF4-FFF2-40B4-BE49-F238E27FC236}">
                <a16:creationId xmlns:a16="http://schemas.microsoft.com/office/drawing/2014/main" id="{B252495A-4465-47A5-B768-426E8E06DC0B}"/>
              </a:ext>
            </a:extLst>
          </p:cNvPr>
          <p:cNvSpPr/>
          <p:nvPr/>
        </p:nvSpPr>
        <p:spPr>
          <a:xfrm>
            <a:off x="5635106" y="5456315"/>
            <a:ext cx="367908" cy="299473"/>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Rectangle 135">
            <a:extLst>
              <a:ext uri="{FF2B5EF4-FFF2-40B4-BE49-F238E27FC236}">
                <a16:creationId xmlns:a16="http://schemas.microsoft.com/office/drawing/2014/main" id="{28D66CDF-AC7A-4C7C-AB5B-1B815944379E}"/>
              </a:ext>
            </a:extLst>
          </p:cNvPr>
          <p:cNvSpPr/>
          <p:nvPr/>
        </p:nvSpPr>
        <p:spPr>
          <a:xfrm>
            <a:off x="390599" y="8338985"/>
            <a:ext cx="6247681" cy="492443"/>
          </a:xfrm>
          <a:prstGeom prst="rect">
            <a:avLst/>
          </a:prstGeom>
        </p:spPr>
        <p:txBody>
          <a:bodyPr wrap="square">
            <a:spAutoFit/>
          </a:bodyPr>
          <a:lstStyle/>
          <a:p>
            <a:r>
              <a:rPr lang="en-AU" sz="520" baseline="30000" dirty="0">
                <a:latin typeface="Arial Narrow" panose="020B0606020202030204" pitchFamily="34" charset="0"/>
              </a:rPr>
              <a:t>[1] </a:t>
            </a:r>
            <a:r>
              <a:rPr lang="en-AU" sz="520" dirty="0">
                <a:latin typeface="Arial Narrow" panose="020B0606020202030204" pitchFamily="34" charset="0"/>
              </a:rPr>
              <a:t>Hughes, T., Kerry, J.T., Baird, A.H., Connolly, S. R., </a:t>
            </a:r>
            <a:r>
              <a:rPr lang="en-AU" sz="520" dirty="0" err="1">
                <a:latin typeface="Arial Narrow" panose="020B0606020202030204" pitchFamily="34" charset="0"/>
              </a:rPr>
              <a:t>Dietzel</a:t>
            </a:r>
            <a:r>
              <a:rPr lang="en-AU" sz="520" dirty="0">
                <a:latin typeface="Arial Narrow" panose="020B0606020202030204" pitchFamily="34" charset="0"/>
              </a:rPr>
              <a:t>, A., Eakin, C.M., Heron, S.F., </a:t>
            </a:r>
            <a:r>
              <a:rPr lang="en-AU" sz="520" dirty="0" err="1">
                <a:latin typeface="Arial Narrow" panose="020B0606020202030204" pitchFamily="34" charset="0"/>
              </a:rPr>
              <a:t>Hoey</a:t>
            </a:r>
            <a:r>
              <a:rPr lang="en-AU" sz="520" dirty="0">
                <a:latin typeface="Arial Narrow" panose="020B0606020202030204" pitchFamily="34" charset="0"/>
              </a:rPr>
              <a:t>, A.S., </a:t>
            </a:r>
            <a:r>
              <a:rPr lang="en-AU" sz="520" dirty="0" err="1">
                <a:latin typeface="Arial Narrow" panose="020B0606020202030204" pitchFamily="34" charset="0"/>
              </a:rPr>
              <a:t>Hoogenboom</a:t>
            </a:r>
            <a:r>
              <a:rPr lang="en-AU" sz="520" dirty="0">
                <a:latin typeface="Arial Narrow" panose="020B0606020202030204" pitchFamily="34" charset="0"/>
              </a:rPr>
              <a:t>, M.O., Liu, G., McWilliam, M.J., Pears, R.J., Pratchett, M.S., </a:t>
            </a:r>
            <a:r>
              <a:rPr lang="en-AU" sz="520" dirty="0" err="1">
                <a:latin typeface="Arial Narrow" panose="020B0606020202030204" pitchFamily="34" charset="0"/>
              </a:rPr>
              <a:t>Skirving</a:t>
            </a:r>
            <a:r>
              <a:rPr lang="en-AU" sz="520" dirty="0">
                <a:latin typeface="Arial Narrow" panose="020B0606020202030204" pitchFamily="34" charset="0"/>
              </a:rPr>
              <a:t>, W.J., Stella J.S. &amp; </a:t>
            </a:r>
            <a:r>
              <a:rPr lang="en-AU" sz="520" dirty="0" err="1">
                <a:latin typeface="Arial Narrow" panose="020B0606020202030204" pitchFamily="34" charset="0"/>
              </a:rPr>
              <a:t>Torda</a:t>
            </a:r>
            <a:r>
              <a:rPr lang="en-AU" sz="520" dirty="0">
                <a:latin typeface="Arial Narrow" panose="020B0606020202030204" pitchFamily="34" charset="0"/>
              </a:rPr>
              <a:t>, G. (2018). Global warming transforms coral reef assemblages. </a:t>
            </a:r>
            <a:r>
              <a:rPr lang="en-AU" sz="520" i="1" dirty="0">
                <a:latin typeface="Arial Narrow" panose="020B0606020202030204" pitchFamily="34" charset="0"/>
              </a:rPr>
              <a:t>Nature 556, 492-496. DOI: 10.1038/s41586-018-0041-2</a:t>
            </a:r>
          </a:p>
          <a:p>
            <a:r>
              <a:rPr lang="en-AU" sz="520" baseline="30000" dirty="0">
                <a:latin typeface="Arial Narrow" panose="020B0606020202030204" pitchFamily="34" charset="0"/>
              </a:rPr>
              <a:t>[2[ </a:t>
            </a:r>
            <a:r>
              <a:rPr lang="en-AU" sz="520" dirty="0">
                <a:latin typeface="Arial Narrow" panose="020B0606020202030204" pitchFamily="34" charset="0"/>
              </a:rPr>
              <a:t>De Carlo, T.M., Harrison, J., </a:t>
            </a:r>
            <a:r>
              <a:rPr lang="en-AU" sz="520" dirty="0" err="1">
                <a:latin typeface="Arial Narrow" panose="020B0606020202030204" pitchFamily="34" charset="0"/>
              </a:rPr>
              <a:t>Gajdzik</a:t>
            </a:r>
            <a:r>
              <a:rPr lang="en-AU" sz="520" dirty="0">
                <a:latin typeface="Arial Narrow" panose="020B0606020202030204" pitchFamily="34" charset="0"/>
              </a:rPr>
              <a:t>, L., </a:t>
            </a:r>
            <a:r>
              <a:rPr lang="en-AU" sz="520" dirty="0" err="1">
                <a:latin typeface="Arial Narrow" panose="020B0606020202030204" pitchFamily="34" charset="0"/>
              </a:rPr>
              <a:t>Alaguarda</a:t>
            </a:r>
            <a:r>
              <a:rPr lang="en-AU" sz="520" dirty="0">
                <a:latin typeface="Arial Narrow" panose="020B0606020202030204" pitchFamily="34" charset="0"/>
              </a:rPr>
              <a:t>, D., Rodolfo-</a:t>
            </a:r>
            <a:r>
              <a:rPr lang="en-AU" sz="520" dirty="0" err="1">
                <a:latin typeface="Arial Narrow" panose="020B0606020202030204" pitchFamily="34" charset="0"/>
              </a:rPr>
              <a:t>Metalpa</a:t>
            </a:r>
            <a:r>
              <a:rPr lang="en-AU" sz="520" dirty="0">
                <a:latin typeface="Arial Narrow" panose="020B0606020202030204" pitchFamily="34" charset="0"/>
              </a:rPr>
              <a:t>, R., </a:t>
            </a:r>
            <a:r>
              <a:rPr lang="en-AU" sz="520" dirty="0" err="1">
                <a:latin typeface="Arial Narrow" panose="020B0606020202030204" pitchFamily="34" charset="0"/>
              </a:rPr>
              <a:t>D’Olivo</a:t>
            </a:r>
            <a:r>
              <a:rPr lang="en-AU" sz="520" dirty="0">
                <a:latin typeface="Arial Narrow" panose="020B0606020202030204" pitchFamily="34" charset="0"/>
              </a:rPr>
              <a:t>, D., Liu, G., </a:t>
            </a:r>
            <a:r>
              <a:rPr lang="en-AU" sz="520" dirty="0" err="1">
                <a:latin typeface="Arial Narrow" panose="020B0606020202030204" pitchFamily="34" charset="0"/>
              </a:rPr>
              <a:t>Patalwala</a:t>
            </a:r>
            <a:r>
              <a:rPr lang="en-AU" sz="520" dirty="0">
                <a:latin typeface="Arial Narrow" panose="020B0606020202030204" pitchFamily="34" charset="0"/>
              </a:rPr>
              <a:t>, D. &amp; McCulloch, M.T. (2019). Acclimatization of massive reef-building corals to consecutive heatwaves. </a:t>
            </a:r>
            <a:r>
              <a:rPr lang="pl-PL" sz="520" i="1" dirty="0">
                <a:latin typeface="Arial Narrow" panose="020B0606020202030204" pitchFamily="34" charset="0"/>
              </a:rPr>
              <a:t>Proc. R. Soc. B</a:t>
            </a:r>
            <a:r>
              <a:rPr lang="en-AU" sz="520" i="1" dirty="0">
                <a:latin typeface="Arial Narrow" panose="020B0606020202030204" pitchFamily="34" charset="0"/>
              </a:rPr>
              <a:t>. </a:t>
            </a:r>
            <a:r>
              <a:rPr lang="pl-PL" sz="520" i="1" dirty="0">
                <a:latin typeface="Arial Narrow" panose="020B0606020202030204" pitchFamily="34" charset="0"/>
              </a:rPr>
              <a:t>286</a:t>
            </a:r>
            <a:r>
              <a:rPr lang="en-AU" sz="520" i="1" dirty="0">
                <a:latin typeface="Arial Narrow" panose="020B0606020202030204" pitchFamily="34" charset="0"/>
              </a:rPr>
              <a:t>. </a:t>
            </a:r>
          </a:p>
          <a:p>
            <a:r>
              <a:rPr lang="en-AU" sz="520" baseline="30000" dirty="0">
                <a:latin typeface="Arial Narrow" panose="020B0606020202030204" pitchFamily="34" charset="0"/>
              </a:rPr>
              <a:t>[3] </a:t>
            </a:r>
            <a:r>
              <a:rPr lang="en-AU" sz="520" dirty="0" err="1">
                <a:latin typeface="Arial Narrow" panose="020B0606020202030204" pitchFamily="34" charset="0"/>
              </a:rPr>
              <a:t>Kayanne</a:t>
            </a:r>
            <a:r>
              <a:rPr lang="en-AU" sz="520" dirty="0">
                <a:latin typeface="Arial Narrow" panose="020B0606020202030204" pitchFamily="34" charset="0"/>
              </a:rPr>
              <a:t>, H. (2017). Validation of degree heating weeks as a coral bleaching index in the </a:t>
            </a:r>
            <a:r>
              <a:rPr lang="en-AU" sz="520" dirty="0" err="1">
                <a:latin typeface="Arial Narrow" panose="020B0606020202030204" pitchFamily="34" charset="0"/>
              </a:rPr>
              <a:t>Northwestern</a:t>
            </a:r>
            <a:r>
              <a:rPr lang="en-AU" sz="520" dirty="0">
                <a:latin typeface="Arial Narrow" panose="020B0606020202030204" pitchFamily="34" charset="0"/>
              </a:rPr>
              <a:t> Pacific. </a:t>
            </a:r>
            <a:r>
              <a:rPr lang="en-AU" sz="520" i="1" dirty="0">
                <a:latin typeface="Arial Narrow" panose="020B0606020202030204" pitchFamily="34" charset="0"/>
              </a:rPr>
              <a:t>Coral Reefs. Vol. 36, Issue 1, pp 63-70. DOI:10.1007/s00338-016-1524-y</a:t>
            </a:r>
          </a:p>
          <a:p>
            <a:r>
              <a:rPr lang="en-AU" sz="520" baseline="30000" dirty="0">
                <a:latin typeface="Arial Narrow" panose="020B0606020202030204" pitchFamily="34" charset="0"/>
              </a:rPr>
              <a:t>[4] </a:t>
            </a:r>
            <a:r>
              <a:rPr lang="en-AU" sz="520" dirty="0">
                <a:latin typeface="Arial Narrow" panose="020B0606020202030204" pitchFamily="34" charset="0"/>
              </a:rPr>
              <a:t>Adapted by permission from Springer Nature Customer Service Centre GmbH: Nature. Predicting climate-driven regime shifts versus rebound potential in coral reefs. Graham, N.A.J., Jennings, S., MacNeil, M.A., </a:t>
            </a:r>
            <a:r>
              <a:rPr lang="en-AU" sz="520" dirty="0" err="1">
                <a:latin typeface="Arial Narrow" panose="020B0606020202030204" pitchFamily="34" charset="0"/>
              </a:rPr>
              <a:t>Mouillot</a:t>
            </a:r>
            <a:r>
              <a:rPr lang="en-AU" sz="520" dirty="0">
                <a:latin typeface="Arial Narrow" panose="020B0606020202030204" pitchFamily="34" charset="0"/>
              </a:rPr>
              <a:t>, D. &amp; Wilson, S.K., 2015. </a:t>
            </a:r>
            <a:endParaRPr lang="en-AU" sz="520" i="1" dirty="0">
              <a:latin typeface="Arial Narrow" panose="020B0606020202030204" pitchFamily="34" charset="0"/>
            </a:endParaRPr>
          </a:p>
        </p:txBody>
      </p:sp>
      <p:pic>
        <p:nvPicPr>
          <p:cNvPr id="4" name="Picture 3">
            <a:extLst>
              <a:ext uri="{FF2B5EF4-FFF2-40B4-BE49-F238E27FC236}">
                <a16:creationId xmlns:a16="http://schemas.microsoft.com/office/drawing/2014/main" id="{B64B883A-E595-448B-9904-3CEC9ACD97E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Effect>
                      <a14:brightnessContrast bright="20000" contrast="40000"/>
                    </a14:imgEffect>
                  </a14:imgLayer>
                </a14:imgProps>
              </a:ext>
            </a:extLst>
          </a:blip>
          <a:stretch>
            <a:fillRect/>
          </a:stretch>
        </p:blipFill>
        <p:spPr>
          <a:xfrm>
            <a:off x="4065081" y="5811499"/>
            <a:ext cx="2281421" cy="1970932"/>
          </a:xfrm>
          <a:prstGeom prst="rect">
            <a:avLst/>
          </a:prstGeom>
        </p:spPr>
      </p:pic>
      <p:sp>
        <p:nvSpPr>
          <p:cNvPr id="71" name="TextBox 70">
            <a:extLst>
              <a:ext uri="{FF2B5EF4-FFF2-40B4-BE49-F238E27FC236}">
                <a16:creationId xmlns:a16="http://schemas.microsoft.com/office/drawing/2014/main" id="{3C2B51CB-2921-4B8F-84E0-13DBF3AD76BE}"/>
              </a:ext>
            </a:extLst>
          </p:cNvPr>
          <p:cNvSpPr txBox="1"/>
          <p:nvPr/>
        </p:nvSpPr>
        <p:spPr>
          <a:xfrm rot="1191541">
            <a:off x="4297506" y="6361146"/>
            <a:ext cx="2057774" cy="215444"/>
          </a:xfrm>
          <a:prstGeom prst="rect">
            <a:avLst/>
          </a:prstGeom>
          <a:noFill/>
        </p:spPr>
        <p:txBody>
          <a:bodyPr wrap="square" rtlCol="0">
            <a:spAutoFit/>
          </a:bodyPr>
          <a:lstStyle/>
          <a:p>
            <a:r>
              <a:rPr lang="en-AU" sz="800" b="1" dirty="0">
                <a:latin typeface="Arial Narrow" panose="020B0606020202030204" pitchFamily="34" charset="0"/>
              </a:rPr>
              <a:t>Probability of a phase shift (whereby 1 = 100%)</a:t>
            </a:r>
          </a:p>
        </p:txBody>
      </p:sp>
      <p:sp>
        <p:nvSpPr>
          <p:cNvPr id="6" name="TextBox 5">
            <a:extLst>
              <a:ext uri="{FF2B5EF4-FFF2-40B4-BE49-F238E27FC236}">
                <a16:creationId xmlns:a16="http://schemas.microsoft.com/office/drawing/2014/main" id="{DE17602A-7F42-48ED-B2CC-67E7978D61C0}"/>
              </a:ext>
            </a:extLst>
          </p:cNvPr>
          <p:cNvSpPr txBox="1"/>
          <p:nvPr/>
        </p:nvSpPr>
        <p:spPr>
          <a:xfrm>
            <a:off x="5673739" y="5912946"/>
            <a:ext cx="562654" cy="215444"/>
          </a:xfrm>
          <a:prstGeom prst="rect">
            <a:avLst/>
          </a:prstGeom>
          <a:solidFill>
            <a:schemeClr val="bg1">
              <a:lumMod val="75000"/>
            </a:schemeClr>
          </a:solidFill>
        </p:spPr>
        <p:txBody>
          <a:bodyPr wrap="square" rtlCol="0">
            <a:spAutoFit/>
          </a:bodyPr>
          <a:lstStyle/>
          <a:p>
            <a:r>
              <a:rPr lang="en-AU" sz="800" b="1" dirty="0">
                <a:latin typeface="Arial Narrow" panose="020B0606020202030204" pitchFamily="34" charset="0"/>
              </a:rPr>
              <a:t>Recovery</a:t>
            </a:r>
          </a:p>
        </p:txBody>
      </p:sp>
      <p:sp>
        <p:nvSpPr>
          <p:cNvPr id="9" name="Rectangle 8">
            <a:extLst>
              <a:ext uri="{FF2B5EF4-FFF2-40B4-BE49-F238E27FC236}">
                <a16:creationId xmlns:a16="http://schemas.microsoft.com/office/drawing/2014/main" id="{66874892-429B-4A22-9929-BD65581114BC}"/>
              </a:ext>
            </a:extLst>
          </p:cNvPr>
          <p:cNvSpPr/>
          <p:nvPr/>
        </p:nvSpPr>
        <p:spPr>
          <a:xfrm>
            <a:off x="4359350" y="7214080"/>
            <a:ext cx="360040" cy="3051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B3B18CD8-8403-42F4-B6C0-1FD40CE3B22C}"/>
              </a:ext>
            </a:extLst>
          </p:cNvPr>
          <p:cNvSpPr txBox="1"/>
          <p:nvPr/>
        </p:nvSpPr>
        <p:spPr>
          <a:xfrm>
            <a:off x="4287342" y="7186052"/>
            <a:ext cx="504056" cy="338554"/>
          </a:xfrm>
          <a:prstGeom prst="rect">
            <a:avLst/>
          </a:prstGeom>
          <a:noFill/>
        </p:spPr>
        <p:txBody>
          <a:bodyPr wrap="square" rtlCol="0">
            <a:spAutoFit/>
          </a:bodyPr>
          <a:lstStyle/>
          <a:p>
            <a:pPr algn="ctr"/>
            <a:r>
              <a:rPr lang="en-AU" sz="800" b="1" dirty="0">
                <a:latin typeface="Arial Narrow" panose="020B0606020202030204" pitchFamily="34" charset="0"/>
              </a:rPr>
              <a:t>Phase Shift</a:t>
            </a:r>
          </a:p>
        </p:txBody>
      </p:sp>
      <p:sp>
        <p:nvSpPr>
          <p:cNvPr id="14" name="Rectangle 13">
            <a:extLst>
              <a:ext uri="{FF2B5EF4-FFF2-40B4-BE49-F238E27FC236}">
                <a16:creationId xmlns:a16="http://schemas.microsoft.com/office/drawing/2014/main" id="{7D5BB251-9E4C-42A2-B928-77312395F0D7}"/>
              </a:ext>
            </a:extLst>
          </p:cNvPr>
          <p:cNvSpPr/>
          <p:nvPr/>
        </p:nvSpPr>
        <p:spPr>
          <a:xfrm>
            <a:off x="4104348" y="6372200"/>
            <a:ext cx="83999" cy="772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TextBox 81">
            <a:extLst>
              <a:ext uri="{FF2B5EF4-FFF2-40B4-BE49-F238E27FC236}">
                <a16:creationId xmlns:a16="http://schemas.microsoft.com/office/drawing/2014/main" id="{92ABB150-0446-4FFA-BEA3-31F262DC71E2}"/>
              </a:ext>
            </a:extLst>
          </p:cNvPr>
          <p:cNvSpPr txBox="1"/>
          <p:nvPr/>
        </p:nvSpPr>
        <p:spPr>
          <a:xfrm rot="16200000">
            <a:off x="3467399" y="6608997"/>
            <a:ext cx="1195364" cy="215444"/>
          </a:xfrm>
          <a:prstGeom prst="rect">
            <a:avLst/>
          </a:prstGeom>
          <a:noFill/>
        </p:spPr>
        <p:txBody>
          <a:bodyPr wrap="square" rtlCol="0">
            <a:spAutoFit/>
          </a:bodyPr>
          <a:lstStyle/>
          <a:p>
            <a:pPr algn="ctr"/>
            <a:r>
              <a:rPr lang="en-AU" sz="800" b="1" dirty="0">
                <a:latin typeface="Arial Narrow" panose="020B0606020202030204" pitchFamily="34" charset="0"/>
              </a:rPr>
              <a:t>Initial complexity</a:t>
            </a:r>
          </a:p>
        </p:txBody>
      </p:sp>
      <p:sp>
        <p:nvSpPr>
          <p:cNvPr id="17" name="Rectangle 16">
            <a:extLst>
              <a:ext uri="{FF2B5EF4-FFF2-40B4-BE49-F238E27FC236}">
                <a16:creationId xmlns:a16="http://schemas.microsoft.com/office/drawing/2014/main" id="{9AF5865D-3482-4827-A0F4-C4F0871FB594}"/>
              </a:ext>
            </a:extLst>
          </p:cNvPr>
          <p:cNvSpPr/>
          <p:nvPr/>
        </p:nvSpPr>
        <p:spPr>
          <a:xfrm>
            <a:off x="5085184" y="7668344"/>
            <a:ext cx="588555" cy="86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TextBox 83">
            <a:extLst>
              <a:ext uri="{FF2B5EF4-FFF2-40B4-BE49-F238E27FC236}">
                <a16:creationId xmlns:a16="http://schemas.microsoft.com/office/drawing/2014/main" id="{279521F7-9567-492C-9E58-DA5574D45345}"/>
              </a:ext>
            </a:extLst>
          </p:cNvPr>
          <p:cNvSpPr txBox="1"/>
          <p:nvPr/>
        </p:nvSpPr>
        <p:spPr>
          <a:xfrm>
            <a:off x="4719390" y="7597999"/>
            <a:ext cx="1195364" cy="215444"/>
          </a:xfrm>
          <a:prstGeom prst="rect">
            <a:avLst/>
          </a:prstGeom>
          <a:noFill/>
        </p:spPr>
        <p:txBody>
          <a:bodyPr wrap="square" rtlCol="0">
            <a:spAutoFit/>
          </a:bodyPr>
          <a:lstStyle/>
          <a:p>
            <a:pPr algn="ctr"/>
            <a:r>
              <a:rPr lang="en-AU" sz="800" b="1" dirty="0">
                <a:latin typeface="Arial Narrow" panose="020B0606020202030204" pitchFamily="34" charset="0"/>
              </a:rPr>
              <a:t>Depth (m)</a:t>
            </a:r>
          </a:p>
        </p:txBody>
      </p:sp>
    </p:spTree>
    <p:extLst>
      <p:ext uri="{BB962C8B-B14F-4D97-AF65-F5344CB8AC3E}">
        <p14:creationId xmlns:p14="http://schemas.microsoft.com/office/powerpoint/2010/main" val="634030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143256</TotalTime>
  <Words>22371</Words>
  <Application>Microsoft Macintosh PowerPoint</Application>
  <PresentationFormat>On-screen Show (4:3)</PresentationFormat>
  <Paragraphs>1848</Paragraphs>
  <Slides>35</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Narrow</vt:lpstr>
      <vt:lpstr>Calibri</vt:lpstr>
      <vt:lpstr>Comic Sans MS</vt:lpstr>
      <vt:lpstr>Gabriola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daniellem</dc:creator>
  <cp:lastModifiedBy>Gail Riches</cp:lastModifiedBy>
  <cp:revision>18973</cp:revision>
  <cp:lastPrinted>2019-01-14T00:32:25Z</cp:lastPrinted>
  <dcterms:created xsi:type="dcterms:W3CDTF">2011-04-13T05:15:36Z</dcterms:created>
  <dcterms:modified xsi:type="dcterms:W3CDTF">2023-09-25T23:11:36Z</dcterms:modified>
</cp:coreProperties>
</file>