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738" r:id="rId2"/>
    <p:sldId id="739" r:id="rId3"/>
    <p:sldId id="740" r:id="rId4"/>
    <p:sldId id="741" r:id="rId5"/>
    <p:sldId id="742" r:id="rId6"/>
    <p:sldId id="746" r:id="rId7"/>
    <p:sldId id="745" r:id="rId8"/>
    <p:sldId id="764" r:id="rId9"/>
    <p:sldId id="765" r:id="rId10"/>
    <p:sldId id="763" r:id="rId11"/>
    <p:sldId id="756" r:id="rId12"/>
    <p:sldId id="748" r:id="rId13"/>
    <p:sldId id="768" r:id="rId14"/>
    <p:sldId id="766" r:id="rId15"/>
    <p:sldId id="758" r:id="rId16"/>
    <p:sldId id="783" r:id="rId17"/>
    <p:sldId id="757" r:id="rId18"/>
    <p:sldId id="750" r:id="rId19"/>
    <p:sldId id="752" r:id="rId20"/>
    <p:sldId id="784" r:id="rId21"/>
    <p:sldId id="759" r:id="rId22"/>
    <p:sldId id="754" r:id="rId23"/>
    <p:sldId id="789" r:id="rId24"/>
    <p:sldId id="790" r:id="rId25"/>
    <p:sldId id="785" r:id="rId26"/>
    <p:sldId id="775" r:id="rId27"/>
    <p:sldId id="755" r:id="rId28"/>
    <p:sldId id="777" r:id="rId29"/>
    <p:sldId id="753" r:id="rId30"/>
    <p:sldId id="772" r:id="rId31"/>
    <p:sldId id="773" r:id="rId32"/>
    <p:sldId id="770" r:id="rId33"/>
    <p:sldId id="782" r:id="rId34"/>
  </p:sldIdLst>
  <p:sldSz cx="6858000" cy="9144000" type="screen4x3"/>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il Riches" initials="GR"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22" autoAdjust="0"/>
    <p:restoredTop sz="93987" autoAdjust="0"/>
  </p:normalViewPr>
  <p:slideViewPr>
    <p:cSldViewPr>
      <p:cViewPr varScale="1">
        <p:scale>
          <a:sx n="76" d="100"/>
          <a:sy n="76" d="100"/>
        </p:scale>
        <p:origin x="3384" y="216"/>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2C16354-166A-B8C5-B87F-D925446256D5}"/>
              </a:ext>
            </a:extLst>
          </p:cNvPr>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8BC7A15-A5B3-22D5-E1DA-3EB2538878EB}"/>
              </a:ext>
            </a:extLst>
          </p:cNvPr>
          <p:cNvSpPr>
            <a:spLocks noGrp="1"/>
          </p:cNvSpPr>
          <p:nvPr>
            <p:ph type="dt" sz="quarter" idx="1"/>
          </p:nvPr>
        </p:nvSpPr>
        <p:spPr>
          <a:xfrm>
            <a:off x="3902075" y="0"/>
            <a:ext cx="2984500" cy="501650"/>
          </a:xfrm>
          <a:prstGeom prst="rect">
            <a:avLst/>
          </a:prstGeom>
        </p:spPr>
        <p:txBody>
          <a:bodyPr vert="horz" lIns="91440" tIns="45720" rIns="91440" bIns="45720" rtlCol="0"/>
          <a:lstStyle>
            <a:lvl1pPr algn="r">
              <a:defRPr sz="1200"/>
            </a:lvl1pPr>
          </a:lstStyle>
          <a:p>
            <a:fld id="{BAC64E0C-C1B0-7C48-B81B-819B1D2C10A2}" type="datetimeFigureOut">
              <a:rPr lang="en-US" smtClean="0"/>
              <a:t>11/26/22</a:t>
            </a:fld>
            <a:endParaRPr lang="en-US"/>
          </a:p>
        </p:txBody>
      </p:sp>
      <p:sp>
        <p:nvSpPr>
          <p:cNvPr id="4" name="Footer Placeholder 3">
            <a:extLst>
              <a:ext uri="{FF2B5EF4-FFF2-40B4-BE49-F238E27FC236}">
                <a16:creationId xmlns:a16="http://schemas.microsoft.com/office/drawing/2014/main" id="{3AEFC6F9-635B-9EB7-D28E-B5D78BAAAA53}"/>
              </a:ext>
            </a:extLst>
          </p:cNvPr>
          <p:cNvSpPr>
            <a:spLocks noGrp="1"/>
          </p:cNvSpPr>
          <p:nvPr>
            <p:ph type="ftr" sz="quarter" idx="2"/>
          </p:nvPr>
        </p:nvSpPr>
        <p:spPr>
          <a:xfrm>
            <a:off x="0" y="9517063"/>
            <a:ext cx="2984500" cy="5016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7C8FC4D-D515-D73C-BED9-7263B1A6AB7D}"/>
              </a:ext>
            </a:extLst>
          </p:cNvPr>
          <p:cNvSpPr>
            <a:spLocks noGrp="1"/>
          </p:cNvSpPr>
          <p:nvPr>
            <p:ph type="sldNum" sz="quarter" idx="3"/>
          </p:nvPr>
        </p:nvSpPr>
        <p:spPr>
          <a:xfrm>
            <a:off x="3902075" y="9517063"/>
            <a:ext cx="2984500" cy="501650"/>
          </a:xfrm>
          <a:prstGeom prst="rect">
            <a:avLst/>
          </a:prstGeom>
        </p:spPr>
        <p:txBody>
          <a:bodyPr vert="horz" lIns="91440" tIns="45720" rIns="91440" bIns="45720" rtlCol="0" anchor="b"/>
          <a:lstStyle>
            <a:lvl1pPr algn="r">
              <a:defRPr sz="1200"/>
            </a:lvl1pPr>
          </a:lstStyle>
          <a:p>
            <a:fld id="{0B36854A-479B-904A-A21C-D4B661F99DE7}" type="slidenum">
              <a:rPr lang="en-US" smtClean="0"/>
              <a:t>‹#›</a:t>
            </a:fld>
            <a:endParaRPr lang="en-US"/>
          </a:p>
        </p:txBody>
      </p:sp>
    </p:spTree>
    <p:extLst>
      <p:ext uri="{BB962C8B-B14F-4D97-AF65-F5344CB8AC3E}">
        <p14:creationId xmlns:p14="http://schemas.microsoft.com/office/powerpoint/2010/main" val="7738757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5406" cy="501257"/>
          </a:xfrm>
          <a:prstGeom prst="rect">
            <a:avLst/>
          </a:prstGeom>
        </p:spPr>
        <p:txBody>
          <a:bodyPr vert="horz" lIns="91420" tIns="45710" rIns="91420" bIns="45710" rtlCol="0"/>
          <a:lstStyle>
            <a:lvl1pPr algn="l">
              <a:defRPr sz="1200"/>
            </a:lvl1pPr>
          </a:lstStyle>
          <a:p>
            <a:endParaRPr lang="en-AU" dirty="0"/>
          </a:p>
        </p:txBody>
      </p:sp>
      <p:sp>
        <p:nvSpPr>
          <p:cNvPr id="3" name="Date Placeholder 2"/>
          <p:cNvSpPr>
            <a:spLocks noGrp="1"/>
          </p:cNvSpPr>
          <p:nvPr>
            <p:ph type="dt" idx="1"/>
          </p:nvPr>
        </p:nvSpPr>
        <p:spPr>
          <a:xfrm>
            <a:off x="3901148" y="0"/>
            <a:ext cx="2985406" cy="501257"/>
          </a:xfrm>
          <a:prstGeom prst="rect">
            <a:avLst/>
          </a:prstGeom>
        </p:spPr>
        <p:txBody>
          <a:bodyPr vert="horz" lIns="91420" tIns="45710" rIns="91420" bIns="45710" rtlCol="0"/>
          <a:lstStyle>
            <a:lvl1pPr algn="r">
              <a:defRPr sz="1200"/>
            </a:lvl1pPr>
          </a:lstStyle>
          <a:p>
            <a:fld id="{B311833B-65A7-4B04-9E13-7DEB37ED3333}" type="datetimeFigureOut">
              <a:rPr lang="en-AU" smtClean="0"/>
              <a:pPr/>
              <a:t>26/11/22</a:t>
            </a:fld>
            <a:endParaRPr lang="en-AU" dirty="0"/>
          </a:p>
        </p:txBody>
      </p:sp>
      <p:sp>
        <p:nvSpPr>
          <p:cNvPr id="4" name="Slide Image Placeholder 3"/>
          <p:cNvSpPr>
            <a:spLocks noGrp="1" noRot="1" noChangeAspect="1"/>
          </p:cNvSpPr>
          <p:nvPr>
            <p:ph type="sldImg" idx="2"/>
          </p:nvPr>
        </p:nvSpPr>
        <p:spPr>
          <a:xfrm>
            <a:off x="2033588" y="749300"/>
            <a:ext cx="2820987" cy="3759200"/>
          </a:xfrm>
          <a:prstGeom prst="rect">
            <a:avLst/>
          </a:prstGeom>
          <a:noFill/>
          <a:ln w="12700">
            <a:solidFill>
              <a:prstClr val="black"/>
            </a:solidFill>
          </a:ln>
        </p:spPr>
        <p:txBody>
          <a:bodyPr vert="horz" lIns="91420" tIns="45710" rIns="91420" bIns="45710" rtlCol="0" anchor="ctr"/>
          <a:lstStyle/>
          <a:p>
            <a:endParaRPr lang="en-AU" dirty="0"/>
          </a:p>
        </p:txBody>
      </p:sp>
      <p:sp>
        <p:nvSpPr>
          <p:cNvPr id="5" name="Notes Placeholder 4"/>
          <p:cNvSpPr>
            <a:spLocks noGrp="1"/>
          </p:cNvSpPr>
          <p:nvPr>
            <p:ph type="body" sz="quarter" idx="3"/>
          </p:nvPr>
        </p:nvSpPr>
        <p:spPr>
          <a:xfrm>
            <a:off x="688817" y="4759532"/>
            <a:ext cx="5510530" cy="4508101"/>
          </a:xfrm>
          <a:prstGeom prst="rect">
            <a:avLst/>
          </a:prstGeom>
        </p:spPr>
        <p:txBody>
          <a:bodyPr vert="horz" lIns="91420" tIns="45710" rIns="91420" bIns="4571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9515854"/>
            <a:ext cx="2985406" cy="501257"/>
          </a:xfrm>
          <a:prstGeom prst="rect">
            <a:avLst/>
          </a:prstGeom>
        </p:spPr>
        <p:txBody>
          <a:bodyPr vert="horz" lIns="91420" tIns="45710" rIns="91420" bIns="4571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901148" y="9515854"/>
            <a:ext cx="2985406" cy="501257"/>
          </a:xfrm>
          <a:prstGeom prst="rect">
            <a:avLst/>
          </a:prstGeom>
        </p:spPr>
        <p:txBody>
          <a:bodyPr vert="horz" lIns="91420" tIns="45710" rIns="91420" bIns="45710" rtlCol="0" anchor="b"/>
          <a:lstStyle>
            <a:lvl1pPr algn="r">
              <a:defRPr sz="1200"/>
            </a:lvl1pPr>
          </a:lstStyle>
          <a:p>
            <a:fld id="{E17E4790-4B88-4B3E-89CD-9E8426F404CC}" type="slidenum">
              <a:rPr lang="en-AU" smtClean="0"/>
              <a:pPr/>
              <a:t>‹#›</a:t>
            </a:fld>
            <a:endParaRPr lang="en-AU" dirty="0"/>
          </a:p>
        </p:txBody>
      </p:sp>
    </p:spTree>
    <p:extLst>
      <p:ext uri="{BB962C8B-B14F-4D97-AF65-F5344CB8AC3E}">
        <p14:creationId xmlns:p14="http://schemas.microsoft.com/office/powerpoint/2010/main" val="232176440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17E4790-4B88-4B3E-89CD-9E8426F404CC}" type="slidenum">
              <a:rPr lang="en-AU" smtClean="0"/>
              <a:pPr/>
              <a:t>1</a:t>
            </a:fld>
            <a:endParaRPr lang="en-AU"/>
          </a:p>
        </p:txBody>
      </p:sp>
    </p:spTree>
    <p:extLst>
      <p:ext uri="{BB962C8B-B14F-4D97-AF65-F5344CB8AC3E}">
        <p14:creationId xmlns:p14="http://schemas.microsoft.com/office/powerpoint/2010/main" val="3680843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7E4790-4B88-4B3E-89CD-9E8426F404CC}" type="slidenum">
              <a:rPr lang="en-AU" smtClean="0"/>
              <a:pPr/>
              <a:t>18</a:t>
            </a:fld>
            <a:endParaRPr lang="en-AU" dirty="0"/>
          </a:p>
        </p:txBody>
      </p:sp>
    </p:spTree>
    <p:extLst>
      <p:ext uri="{BB962C8B-B14F-4D97-AF65-F5344CB8AC3E}">
        <p14:creationId xmlns:p14="http://schemas.microsoft.com/office/powerpoint/2010/main" val="238566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AU"/>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E9C0BE03-7E6F-8B4C-B2EA-CC3987492DC1}" type="datetime1">
              <a:rPr lang="en-AU" smtClean="0"/>
              <a:t>26/11/22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00F11533-C339-4AC9-9FBB-5D0E827ECBD5}" type="slidenum">
              <a:rPr lang="en-AU" smtClean="0"/>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624B7976-EF7C-144F-8FD4-E91A9702912E}" type="datetime1">
              <a:rPr lang="en-AU" smtClean="0"/>
              <a:t>26/11/22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00F11533-C339-4AC9-9FBB-5D0E827ECBD5}" type="slidenum">
              <a:rPr lang="en-AU" smtClean="0"/>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15DB5829-6BB2-3048-AE87-1DDB91100E2A}" type="datetime1">
              <a:rPr lang="en-AU" smtClean="0"/>
              <a:t>26/11/22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00F11533-C339-4AC9-9FBB-5D0E827ECBD5}" type="slidenum">
              <a:rPr lang="en-AU" smtClean="0"/>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731BF81F-081D-EE41-ACD1-B15B30E2196A}" type="datetime1">
              <a:rPr lang="en-AU" smtClean="0"/>
              <a:t>26/11/22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00F11533-C339-4AC9-9FBB-5D0E827ECBD5}" type="slidenum">
              <a:rPr lang="en-AU" smtClean="0"/>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B7E001-5AFB-4F40-8553-86EE6A8572AF}" type="datetime1">
              <a:rPr lang="en-AU" smtClean="0"/>
              <a:t>26/11/22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00F11533-C339-4AC9-9FBB-5D0E827ECBD5}" type="slidenum">
              <a:rPr lang="en-AU" smtClean="0"/>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E8ADF880-D79B-8844-B7F8-606E21D39BA8}" type="datetime1">
              <a:rPr lang="en-AU" smtClean="0"/>
              <a:t>26/11/22</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00F11533-C339-4AC9-9FBB-5D0E827ECBD5}" type="slidenum">
              <a:rPr lang="en-AU" smtClean="0"/>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95E74CE3-3E02-9A4A-9B59-7F8D0B4A892B}" type="datetime1">
              <a:rPr lang="en-AU" smtClean="0"/>
              <a:t>26/11/22</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00F11533-C339-4AC9-9FBB-5D0E827ECBD5}" type="slidenum">
              <a:rPr lang="en-AU" smtClean="0"/>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EE6101B5-AA29-604C-9567-520B36FE89D4}" type="datetime1">
              <a:rPr lang="en-AU" smtClean="0"/>
              <a:t>26/11/22</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00F11533-C339-4AC9-9FBB-5D0E827ECBD5}" type="slidenum">
              <a:rPr lang="en-AU" smtClean="0"/>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BFC4C-DA8B-8943-A11B-43F87A3092CC}" type="datetime1">
              <a:rPr lang="en-AU" smtClean="0"/>
              <a:t>26/11/22</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00F11533-C339-4AC9-9FBB-5D0E827ECBD5}" type="slidenum">
              <a:rPr lang="en-AU" smtClean="0"/>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4FB940-EA2E-054F-BCB6-84ACC4F8D7EB}" type="datetime1">
              <a:rPr lang="en-AU" smtClean="0"/>
              <a:t>26/11/22</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00F11533-C339-4AC9-9FBB-5D0E827ECBD5}" type="slidenum">
              <a:rPr lang="en-AU" smtClean="0"/>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1ACD27B-DFE4-9942-933C-DCE3938FB8FD}" type="datetime1">
              <a:rPr lang="en-AU" smtClean="0"/>
              <a:t>26/11/22</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00F11533-C339-4AC9-9FBB-5D0E827ECBD5}" type="slidenum">
              <a:rPr lang="en-AU" smtClean="0"/>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AFC5AED-9A5E-5242-A4C3-6D44D84E28E8}" type="datetime1">
              <a:rPr lang="en-AU" smtClean="0"/>
              <a:t>26/11/22</a:t>
            </a:fld>
            <a:endParaRPr lang="en-AU"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0F11533-C339-4AC9-9FBB-5D0E827ECBD5}" type="slidenum">
              <a:rPr lang="en-AU" smtClean="0"/>
              <a:pPr/>
              <a:t>‹#›</a:t>
            </a:fld>
            <a:endParaRPr lang="en-A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6" Type="http://schemas.microsoft.com/office/2007/relationships/hdphoto" Target="../media/hdphoto2.wdp"/><Relationship Id="rId5" Type="http://schemas.openxmlformats.org/officeDocument/2006/relationships/image" Target="../media/image3.png"/><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Table 23">
            <a:extLst>
              <a:ext uri="{FF2B5EF4-FFF2-40B4-BE49-F238E27FC236}">
                <a16:creationId xmlns:a16="http://schemas.microsoft.com/office/drawing/2014/main" id="{BABB5B42-3B74-459A-8B72-B28B91AE9251}"/>
              </a:ext>
            </a:extLst>
          </p:cNvPr>
          <p:cNvGraphicFramePr>
            <a:graphicFrameLocks noGrp="1"/>
          </p:cNvGraphicFramePr>
          <p:nvPr>
            <p:extLst>
              <p:ext uri="{D42A27DB-BD31-4B8C-83A1-F6EECF244321}">
                <p14:modId xmlns:p14="http://schemas.microsoft.com/office/powerpoint/2010/main" val="1224818589"/>
              </p:ext>
            </p:extLst>
          </p:nvPr>
        </p:nvGraphicFramePr>
        <p:xfrm>
          <a:off x="577769" y="611560"/>
          <a:ext cx="5731550" cy="1153088"/>
        </p:xfrm>
        <a:graphic>
          <a:graphicData uri="http://schemas.openxmlformats.org/drawingml/2006/table">
            <a:tbl>
              <a:tblPr firstRow="1" bandRow="1"/>
              <a:tblGrid>
                <a:gridCol w="2865775">
                  <a:extLst>
                    <a:ext uri="{9D8B030D-6E8A-4147-A177-3AD203B41FA5}">
                      <a16:colId xmlns:a16="http://schemas.microsoft.com/office/drawing/2014/main" val="531311458"/>
                    </a:ext>
                  </a:extLst>
                </a:gridCol>
                <a:gridCol w="2865775">
                  <a:extLst>
                    <a:ext uri="{9D8B030D-6E8A-4147-A177-3AD203B41FA5}">
                      <a16:colId xmlns:a16="http://schemas.microsoft.com/office/drawing/2014/main" val="1231481709"/>
                    </a:ext>
                  </a:extLst>
                </a:gridCol>
              </a:tblGrid>
              <a:tr h="288032">
                <a:tc rowSpan="5">
                  <a:txBody>
                    <a:bodyPr/>
                    <a:lstStyle/>
                    <a:p>
                      <a:pPr algn="ctr">
                        <a:lnSpc>
                          <a:spcPct val="110000"/>
                        </a:lnSpc>
                      </a:pPr>
                      <a:r>
                        <a:rPr lang="en-AU" sz="1600" b="1" dirty="0">
                          <a:solidFill>
                            <a:srgbClr val="7030A0"/>
                          </a:solidFill>
                          <a:effectLst/>
                          <a:latin typeface="Arial" panose="020B0604020202020204" pitchFamily="34" charset="0"/>
                          <a:ea typeface="Arial" panose="020B0604020202020204" pitchFamily="34" charset="0"/>
                          <a:cs typeface="Arial" panose="020B0604020202020204" pitchFamily="34" charset="0"/>
                        </a:rPr>
                        <a:t>School LOGO</a:t>
                      </a:r>
                    </a:p>
                  </a:txBody>
                  <a:tcPr marL="71755" marR="71755" marT="0" marB="0" anchor="ctr">
                    <a:lnL w="12700" cap="flat" cmpd="sng" algn="ctr">
                      <a:solidFill>
                        <a:srgbClr val="A6A8AB"/>
                      </a:solidFill>
                      <a:prstDash val="solid"/>
                      <a:round/>
                      <a:headEnd type="none" w="med" len="med"/>
                      <a:tailEnd type="none" w="med" len="med"/>
                    </a:lnL>
                    <a:lnR w="12700" cap="flat" cmpd="sng" algn="ctr">
                      <a:solidFill>
                        <a:srgbClr val="A6A8AB"/>
                      </a:solidFill>
                      <a:prstDash val="solid"/>
                      <a:round/>
                      <a:headEnd type="none" w="med" len="med"/>
                      <a:tailEnd type="none" w="med" len="med"/>
                    </a:lnR>
                    <a:lnT w="12700" cap="flat" cmpd="sng" algn="ctr">
                      <a:solidFill>
                        <a:srgbClr val="A6A8AB"/>
                      </a:solidFill>
                      <a:prstDash val="solid"/>
                      <a:round/>
                      <a:headEnd type="none" w="med" len="med"/>
                      <a:tailEnd type="none" w="med" len="med"/>
                    </a:lnT>
                    <a:lnB w="12700" cap="flat" cmpd="sng" algn="ctr">
                      <a:solidFill>
                        <a:srgbClr val="A6A8AB"/>
                      </a:solidFill>
                      <a:prstDash val="solid"/>
                      <a:round/>
                      <a:headEnd type="none" w="med" len="med"/>
                      <a:tailEnd type="none" w="med" len="med"/>
                    </a:lnB>
                  </a:tcPr>
                </a:tc>
                <a:tc>
                  <a:txBody>
                    <a:bodyPr/>
                    <a:lstStyle/>
                    <a:p>
                      <a:pPr algn="l">
                        <a:lnSpc>
                          <a:spcPct val="110000"/>
                        </a:lnSpc>
                        <a:spcBef>
                          <a:spcPts val="1200"/>
                        </a:spcBef>
                        <a:spcAft>
                          <a:spcPts val="600"/>
                        </a:spcAft>
                      </a:pPr>
                      <a:r>
                        <a:rPr lang="en-AU" sz="1050" b="1" dirty="0">
                          <a:solidFill>
                            <a:srgbClr val="7030A0"/>
                          </a:solidFill>
                          <a:effectLst/>
                          <a:latin typeface="Arial" panose="020B0604020202020204" pitchFamily="34" charset="0"/>
                          <a:ea typeface="Times New Roman" panose="02020603050405020304" pitchFamily="18" charset="0"/>
                          <a:cs typeface="Times New Roman" panose="02020603050405020304" pitchFamily="18" charset="0"/>
                        </a:rPr>
                        <a:t>School name</a:t>
                      </a:r>
                    </a:p>
                  </a:txBody>
                  <a:tcPr marL="71755" marR="71755" marT="0" marB="0">
                    <a:lnL w="12700" cap="flat" cmpd="sng" algn="ctr">
                      <a:solidFill>
                        <a:srgbClr val="A6A8AB"/>
                      </a:solidFill>
                      <a:prstDash val="solid"/>
                      <a:round/>
                      <a:headEnd type="none" w="med" len="med"/>
                      <a:tailEnd type="none" w="med" len="med"/>
                    </a:lnL>
                    <a:lnR w="12700" cap="flat" cmpd="sng" algn="ctr">
                      <a:solidFill>
                        <a:srgbClr val="A6A8AB"/>
                      </a:solidFill>
                      <a:prstDash val="solid"/>
                      <a:round/>
                      <a:headEnd type="none" w="med" len="med"/>
                      <a:tailEnd type="none" w="med" len="med"/>
                    </a:lnR>
                    <a:lnT w="12700" cap="flat" cmpd="sng" algn="ctr">
                      <a:solidFill>
                        <a:srgbClr val="A6A8AB"/>
                      </a:solidFill>
                      <a:prstDash val="solid"/>
                      <a:round/>
                      <a:headEnd type="none" w="med" len="med"/>
                      <a:tailEnd type="none" w="med" len="med"/>
                    </a:lnT>
                    <a:lnB w="12700" cap="flat" cmpd="sng" algn="ctr">
                      <a:solidFill>
                        <a:srgbClr val="A6A8AB"/>
                      </a:solidFill>
                      <a:prstDash val="solid"/>
                      <a:round/>
                      <a:headEnd type="none" w="med" len="med"/>
                      <a:tailEnd type="none" w="med" len="med"/>
                    </a:lnB>
                  </a:tcPr>
                </a:tc>
                <a:extLst>
                  <a:ext uri="{0D108BD9-81ED-4DB2-BD59-A6C34878D82A}">
                    <a16:rowId xmlns:a16="http://schemas.microsoft.com/office/drawing/2014/main" val="992381958"/>
                  </a:ext>
                </a:extLst>
              </a:tr>
              <a:tr h="216264">
                <a:tc vMerge="1">
                  <a:txBody>
                    <a:bodyPr/>
                    <a:lstStyle/>
                    <a:p>
                      <a:endParaRPr lang="en-US"/>
                    </a:p>
                  </a:txBody>
                  <a:tcPr/>
                </a:tc>
                <a:tc>
                  <a:txBody>
                    <a:bodyPr/>
                    <a:lstStyle/>
                    <a:p>
                      <a:pPr>
                        <a:lnSpc>
                          <a:spcPct val="110000"/>
                        </a:lnSpc>
                      </a:pPr>
                      <a:r>
                        <a:rPr lang="en-AU" sz="105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Student name:</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71755" marR="71755" marT="0" marB="0" anchor="ctr">
                    <a:lnL w="12700" cap="flat" cmpd="sng" algn="ctr">
                      <a:solidFill>
                        <a:srgbClr val="A6A8AB"/>
                      </a:solidFill>
                      <a:prstDash val="solid"/>
                      <a:round/>
                      <a:headEnd type="none" w="med" len="med"/>
                      <a:tailEnd type="none" w="med" len="med"/>
                    </a:lnL>
                    <a:lnR w="12700" cap="flat" cmpd="sng" algn="ctr">
                      <a:solidFill>
                        <a:srgbClr val="A6A8AB"/>
                      </a:solidFill>
                      <a:prstDash val="solid"/>
                      <a:round/>
                      <a:headEnd type="none" w="med" len="med"/>
                      <a:tailEnd type="none" w="med" len="med"/>
                    </a:lnR>
                    <a:lnT w="12700" cap="flat" cmpd="sng" algn="ctr">
                      <a:solidFill>
                        <a:srgbClr val="A6A8AB"/>
                      </a:solidFill>
                      <a:prstDash val="solid"/>
                      <a:round/>
                      <a:headEnd type="none" w="med" len="med"/>
                      <a:tailEnd type="none" w="med" len="med"/>
                    </a:lnT>
                    <a:lnB w="12700" cap="flat" cmpd="sng" algn="ctr">
                      <a:solidFill>
                        <a:srgbClr val="A6A8AB"/>
                      </a:solidFill>
                      <a:prstDash val="solid"/>
                      <a:round/>
                      <a:headEnd type="none" w="med" len="med"/>
                      <a:tailEnd type="none" w="med" len="med"/>
                    </a:lnB>
                  </a:tcPr>
                </a:tc>
                <a:extLst>
                  <a:ext uri="{0D108BD9-81ED-4DB2-BD59-A6C34878D82A}">
                    <a16:rowId xmlns:a16="http://schemas.microsoft.com/office/drawing/2014/main" val="2237130499"/>
                  </a:ext>
                </a:extLst>
              </a:tr>
              <a:tr h="216264">
                <a:tc vMerge="1">
                  <a:txBody>
                    <a:bodyPr/>
                    <a:lstStyle/>
                    <a:p>
                      <a:endParaRPr lang="en-US"/>
                    </a:p>
                  </a:txBody>
                  <a:tcPr/>
                </a:tc>
                <a:tc>
                  <a:txBody>
                    <a:bodyPr/>
                    <a:lstStyle/>
                    <a:p>
                      <a:pPr>
                        <a:lnSpc>
                          <a:spcPct val="110000"/>
                        </a:lnSpc>
                      </a:pPr>
                      <a:r>
                        <a:rPr lang="en-AU" sz="105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Teacher name:</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71755" marR="71755" marT="0" marB="0" anchor="ctr">
                    <a:lnL w="12700" cap="flat" cmpd="sng" algn="ctr">
                      <a:solidFill>
                        <a:srgbClr val="A6A8AB"/>
                      </a:solidFill>
                      <a:prstDash val="solid"/>
                      <a:round/>
                      <a:headEnd type="none" w="med" len="med"/>
                      <a:tailEnd type="none" w="med" len="med"/>
                    </a:lnL>
                    <a:lnR w="12700" cap="flat" cmpd="sng" algn="ctr">
                      <a:solidFill>
                        <a:srgbClr val="A6A8AB"/>
                      </a:solidFill>
                      <a:prstDash val="solid"/>
                      <a:round/>
                      <a:headEnd type="none" w="med" len="med"/>
                      <a:tailEnd type="none" w="med" len="med"/>
                    </a:lnR>
                    <a:lnT w="12700" cap="flat" cmpd="sng" algn="ctr">
                      <a:solidFill>
                        <a:srgbClr val="A6A8AB"/>
                      </a:solidFill>
                      <a:prstDash val="solid"/>
                      <a:round/>
                      <a:headEnd type="none" w="med" len="med"/>
                      <a:tailEnd type="none" w="med" len="med"/>
                    </a:lnT>
                    <a:lnB w="12700" cap="flat" cmpd="sng" algn="ctr">
                      <a:solidFill>
                        <a:srgbClr val="A6A8AB"/>
                      </a:solidFill>
                      <a:prstDash val="solid"/>
                      <a:round/>
                      <a:headEnd type="none" w="med" len="med"/>
                      <a:tailEnd type="none" w="med" len="med"/>
                    </a:lnB>
                  </a:tcPr>
                </a:tc>
                <a:extLst>
                  <a:ext uri="{0D108BD9-81ED-4DB2-BD59-A6C34878D82A}">
                    <a16:rowId xmlns:a16="http://schemas.microsoft.com/office/drawing/2014/main" val="1325383543"/>
                  </a:ext>
                </a:extLst>
              </a:tr>
              <a:tr h="216264">
                <a:tc vMerge="1">
                  <a:txBody>
                    <a:bodyPr/>
                    <a:lstStyle/>
                    <a:p>
                      <a:endParaRPr lang="en-US"/>
                    </a:p>
                  </a:txBody>
                  <a:tcPr/>
                </a:tc>
                <a:tc>
                  <a:txBody>
                    <a:bodyPr/>
                    <a:lstStyle/>
                    <a:p>
                      <a:pPr>
                        <a:lnSpc>
                          <a:spcPct val="110000"/>
                        </a:lnSpc>
                      </a:pPr>
                      <a:r>
                        <a:rPr lang="en-AU" sz="105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Date handed out:</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71755" marR="71755" marT="0" marB="0" anchor="ctr">
                    <a:lnL w="12700" cap="flat" cmpd="sng" algn="ctr">
                      <a:solidFill>
                        <a:srgbClr val="A6A8AB"/>
                      </a:solidFill>
                      <a:prstDash val="solid"/>
                      <a:round/>
                      <a:headEnd type="none" w="med" len="med"/>
                      <a:tailEnd type="none" w="med" len="med"/>
                    </a:lnL>
                    <a:lnR w="12700" cap="flat" cmpd="sng" algn="ctr">
                      <a:solidFill>
                        <a:srgbClr val="A6A8AB"/>
                      </a:solidFill>
                      <a:prstDash val="solid"/>
                      <a:round/>
                      <a:headEnd type="none" w="med" len="med"/>
                      <a:tailEnd type="none" w="med" len="med"/>
                    </a:lnR>
                    <a:lnT w="12700" cap="flat" cmpd="sng" algn="ctr">
                      <a:solidFill>
                        <a:srgbClr val="A6A8AB"/>
                      </a:solidFill>
                      <a:prstDash val="solid"/>
                      <a:round/>
                      <a:headEnd type="none" w="med" len="med"/>
                      <a:tailEnd type="none" w="med" len="med"/>
                    </a:lnT>
                    <a:lnB w="12700" cap="flat" cmpd="sng" algn="ctr">
                      <a:solidFill>
                        <a:srgbClr val="A6A8AB"/>
                      </a:solidFill>
                      <a:prstDash val="solid"/>
                      <a:round/>
                      <a:headEnd type="none" w="med" len="med"/>
                      <a:tailEnd type="none" w="med" len="med"/>
                    </a:lnB>
                  </a:tcPr>
                </a:tc>
                <a:extLst>
                  <a:ext uri="{0D108BD9-81ED-4DB2-BD59-A6C34878D82A}">
                    <a16:rowId xmlns:a16="http://schemas.microsoft.com/office/drawing/2014/main" val="618317962"/>
                  </a:ext>
                </a:extLst>
              </a:tr>
              <a:tr h="216264">
                <a:tc vMerge="1">
                  <a:txBody>
                    <a:bodyPr/>
                    <a:lstStyle/>
                    <a:p>
                      <a:pPr algn="ctr">
                        <a:lnSpc>
                          <a:spcPct val="110000"/>
                        </a:lnSpc>
                      </a:pPr>
                      <a:endParaRPr lang="en-AU" sz="950"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71755" marR="71755" marT="0" marB="0" anchor="ctr">
                    <a:lnL w="12700" cap="flat" cmpd="sng" algn="ctr">
                      <a:solidFill>
                        <a:srgbClr val="A6A8AB"/>
                      </a:solidFill>
                      <a:prstDash val="solid"/>
                      <a:round/>
                      <a:headEnd type="none" w="med" len="med"/>
                      <a:tailEnd type="none" w="med" len="med"/>
                    </a:lnL>
                    <a:lnR w="12700" cap="flat" cmpd="sng" algn="ctr">
                      <a:solidFill>
                        <a:srgbClr val="A6A8AB"/>
                      </a:solidFill>
                      <a:prstDash val="solid"/>
                      <a:round/>
                      <a:headEnd type="none" w="med" len="med"/>
                      <a:tailEnd type="none" w="med" len="med"/>
                    </a:lnR>
                    <a:lnT w="12700" cap="flat" cmpd="sng" algn="ctr">
                      <a:solidFill>
                        <a:srgbClr val="A6A8AB"/>
                      </a:solidFill>
                      <a:prstDash val="solid"/>
                      <a:round/>
                      <a:headEnd type="none" w="med" len="med"/>
                      <a:tailEnd type="none" w="med" len="med"/>
                    </a:lnT>
                    <a:lnB w="12700" cap="flat" cmpd="sng" algn="ctr">
                      <a:solidFill>
                        <a:srgbClr val="A6A8AB"/>
                      </a:solidFill>
                      <a:prstDash val="solid"/>
                      <a:round/>
                      <a:headEnd type="none" w="med" len="med"/>
                      <a:tailEnd type="none" w="med" len="med"/>
                    </a:lnB>
                  </a:tcPr>
                </a:tc>
                <a:tc>
                  <a:txBody>
                    <a:bodyPr/>
                    <a:lstStyle/>
                    <a:p>
                      <a:pPr>
                        <a:lnSpc>
                          <a:spcPct val="110000"/>
                        </a:lnSpc>
                      </a:pPr>
                      <a:r>
                        <a:rPr lang="en-AU" sz="1050" b="1" dirty="0">
                          <a:effectLst/>
                          <a:latin typeface="+mn-lt"/>
                          <a:ea typeface="Times New Roman" panose="02020603050405020304" pitchFamily="18" charset="0"/>
                          <a:cs typeface="Times New Roman" panose="02020603050405020304" pitchFamily="18" charset="0"/>
                        </a:rPr>
                        <a:t>DRAFT due:                     FINAL due:   </a:t>
                      </a:r>
                    </a:p>
                  </a:txBody>
                  <a:tcPr marL="71755" marR="71755" marT="0" marB="0" anchor="ctr">
                    <a:lnL w="12700" cap="flat" cmpd="sng" algn="ctr">
                      <a:solidFill>
                        <a:srgbClr val="A6A8AB"/>
                      </a:solidFill>
                      <a:prstDash val="solid"/>
                      <a:round/>
                      <a:headEnd type="none" w="med" len="med"/>
                      <a:tailEnd type="none" w="med" len="med"/>
                    </a:lnL>
                    <a:lnR w="12700" cap="flat" cmpd="sng" algn="ctr">
                      <a:solidFill>
                        <a:srgbClr val="A6A8AB"/>
                      </a:solidFill>
                      <a:prstDash val="solid"/>
                      <a:round/>
                      <a:headEnd type="none" w="med" len="med"/>
                      <a:tailEnd type="none" w="med" len="med"/>
                    </a:lnR>
                    <a:lnT w="12700" cap="flat" cmpd="sng" algn="ctr">
                      <a:solidFill>
                        <a:srgbClr val="A6A8AB"/>
                      </a:solidFill>
                      <a:prstDash val="solid"/>
                      <a:round/>
                      <a:headEnd type="none" w="med" len="med"/>
                      <a:tailEnd type="none" w="med" len="med"/>
                    </a:lnT>
                    <a:lnB w="12700" cap="flat" cmpd="sng" algn="ctr">
                      <a:solidFill>
                        <a:srgbClr val="A6A8AB"/>
                      </a:solidFill>
                      <a:prstDash val="solid"/>
                      <a:round/>
                      <a:headEnd type="none" w="med" len="med"/>
                      <a:tailEnd type="none" w="med" len="med"/>
                    </a:lnB>
                  </a:tcPr>
                </a:tc>
                <a:extLst>
                  <a:ext uri="{0D108BD9-81ED-4DB2-BD59-A6C34878D82A}">
                    <a16:rowId xmlns:a16="http://schemas.microsoft.com/office/drawing/2014/main" val="466645298"/>
                  </a:ext>
                </a:extLst>
              </a:tr>
            </a:tbl>
          </a:graphicData>
        </a:graphic>
      </p:graphicFrame>
      <p:graphicFrame>
        <p:nvGraphicFramePr>
          <p:cNvPr id="26" name="Table 25">
            <a:extLst>
              <a:ext uri="{FF2B5EF4-FFF2-40B4-BE49-F238E27FC236}">
                <a16:creationId xmlns:a16="http://schemas.microsoft.com/office/drawing/2014/main" id="{07A96E8A-175B-BE8A-4281-6A7AEE033D45}"/>
              </a:ext>
            </a:extLst>
          </p:cNvPr>
          <p:cNvGraphicFramePr>
            <a:graphicFrameLocks noGrp="1"/>
          </p:cNvGraphicFramePr>
          <p:nvPr>
            <p:extLst>
              <p:ext uri="{D42A27DB-BD31-4B8C-83A1-F6EECF244321}">
                <p14:modId xmlns:p14="http://schemas.microsoft.com/office/powerpoint/2010/main" val="3601968540"/>
              </p:ext>
            </p:extLst>
          </p:nvPr>
        </p:nvGraphicFramePr>
        <p:xfrm>
          <a:off x="577769" y="3059832"/>
          <a:ext cx="5731551" cy="5600164"/>
        </p:xfrm>
        <a:graphic>
          <a:graphicData uri="http://schemas.openxmlformats.org/drawingml/2006/table">
            <a:tbl>
              <a:tblPr firstRow="1" firstCol="1" bandRow="1"/>
              <a:tblGrid>
                <a:gridCol w="879579">
                  <a:extLst>
                    <a:ext uri="{9D8B030D-6E8A-4147-A177-3AD203B41FA5}">
                      <a16:colId xmlns:a16="http://schemas.microsoft.com/office/drawing/2014/main" val="3897667093"/>
                    </a:ext>
                  </a:extLst>
                </a:gridCol>
                <a:gridCol w="1983923">
                  <a:extLst>
                    <a:ext uri="{9D8B030D-6E8A-4147-A177-3AD203B41FA5}">
                      <a16:colId xmlns:a16="http://schemas.microsoft.com/office/drawing/2014/main" val="80725850"/>
                    </a:ext>
                  </a:extLst>
                </a:gridCol>
                <a:gridCol w="716525">
                  <a:extLst>
                    <a:ext uri="{9D8B030D-6E8A-4147-A177-3AD203B41FA5}">
                      <a16:colId xmlns:a16="http://schemas.microsoft.com/office/drawing/2014/main" val="1860613818"/>
                    </a:ext>
                  </a:extLst>
                </a:gridCol>
                <a:gridCol w="2151524">
                  <a:extLst>
                    <a:ext uri="{9D8B030D-6E8A-4147-A177-3AD203B41FA5}">
                      <a16:colId xmlns:a16="http://schemas.microsoft.com/office/drawing/2014/main" val="3081138889"/>
                    </a:ext>
                  </a:extLst>
                </a:gridCol>
              </a:tblGrid>
              <a:tr h="167593">
                <a:tc gridSpan="4">
                  <a:txBody>
                    <a:bodyPr/>
                    <a:lstStyle/>
                    <a:p>
                      <a:pPr algn="l">
                        <a:lnSpc>
                          <a:spcPct val="110000"/>
                        </a:lnSpc>
                      </a:pPr>
                      <a:r>
                        <a:rPr lang="en-AU" sz="105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Conditions</a:t>
                      </a:r>
                    </a:p>
                  </a:txBody>
                  <a:tcPr marL="68580" marR="68580" marT="0" marB="0" anchor="ctr">
                    <a:lnL w="12700" cap="flat" cmpd="sng" algn="ctr">
                      <a:solidFill>
                        <a:srgbClr val="A6A8AB"/>
                      </a:solidFill>
                      <a:prstDash val="solid"/>
                      <a:round/>
                      <a:headEnd type="none" w="med" len="med"/>
                      <a:tailEnd type="none" w="med" len="med"/>
                    </a:lnL>
                    <a:lnR w="12700" cap="flat" cmpd="sng" algn="ctr">
                      <a:solidFill>
                        <a:srgbClr val="A6A8AB"/>
                      </a:solidFill>
                      <a:prstDash val="solid"/>
                      <a:round/>
                      <a:headEnd type="none" w="med" len="med"/>
                      <a:tailEnd type="none" w="med" len="med"/>
                    </a:lnR>
                    <a:lnT w="19050" cap="flat" cmpd="sng" algn="ctr">
                      <a:solidFill>
                        <a:srgbClr val="4472C4"/>
                      </a:solidFill>
                      <a:prstDash val="solid"/>
                      <a:round/>
                      <a:headEnd type="none" w="med" len="med"/>
                      <a:tailEnd type="none" w="med" len="med"/>
                    </a:lnT>
                    <a:lnB w="12700" cap="flat" cmpd="sng" algn="ctr">
                      <a:solidFill>
                        <a:srgbClr val="A6A8AB"/>
                      </a:solidFill>
                      <a:prstDash val="solid"/>
                      <a:round/>
                      <a:headEnd type="none" w="med" len="med"/>
                      <a:tailEnd type="none" w="med" len="med"/>
                    </a:lnB>
                    <a:solidFill>
                      <a:srgbClr val="E6E7E8"/>
                    </a:solidFill>
                  </a:tcPr>
                </a:tc>
                <a:tc hMerge="1">
                  <a:txBody>
                    <a:bodyPr/>
                    <a:lstStyle/>
                    <a:p>
                      <a:endParaRPr lang="en-US"/>
                    </a:p>
                  </a:txBody>
                  <a:tcPr/>
                </a:tc>
                <a:tc hMerge="1">
                  <a:txBody>
                    <a:bodyPr/>
                    <a:lstStyle/>
                    <a:p>
                      <a:endParaRPr lang="en-US"/>
                    </a:p>
                  </a:txBody>
                  <a:tcPr>
                    <a:lnL w="12700" cap="flat" cmpd="sng" algn="ctr">
                      <a:solidFill>
                        <a:srgbClr val="A6A8AB"/>
                      </a:solidFill>
                      <a:prstDash val="solid"/>
                      <a:round/>
                      <a:headEnd type="none" w="med" len="med"/>
                      <a:tailEnd type="none" w="med" len="med"/>
                    </a:lnL>
                  </a:tcPr>
                </a:tc>
                <a:tc hMerge="1">
                  <a:txBody>
                    <a:bodyPr/>
                    <a:lstStyle/>
                    <a:p>
                      <a:endParaRPr lang="en-US"/>
                    </a:p>
                  </a:txBody>
                  <a:tcPr/>
                </a:tc>
                <a:extLst>
                  <a:ext uri="{0D108BD9-81ED-4DB2-BD59-A6C34878D82A}">
                    <a16:rowId xmlns:a16="http://schemas.microsoft.com/office/drawing/2014/main" val="3740092790"/>
                  </a:ext>
                </a:extLst>
              </a:tr>
              <a:tr h="317308">
                <a:tc>
                  <a:txBody>
                    <a:bodyPr/>
                    <a:lstStyle/>
                    <a:p>
                      <a:pPr>
                        <a:lnSpc>
                          <a:spcPct val="110000"/>
                        </a:lnSpc>
                      </a:pPr>
                      <a:r>
                        <a:rPr lang="en-AU" sz="105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Time</a:t>
                      </a:r>
                      <a:endParaRPr lang="en-AU" sz="105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A6A8AB"/>
                      </a:solidFill>
                      <a:prstDash val="solid"/>
                      <a:round/>
                      <a:headEnd type="none" w="med" len="med"/>
                      <a:tailEnd type="none" w="med" len="med"/>
                    </a:lnL>
                    <a:lnR w="12700" cap="flat" cmpd="sng" algn="ctr">
                      <a:solidFill>
                        <a:srgbClr val="A6A8AB"/>
                      </a:solidFill>
                      <a:prstDash val="solid"/>
                      <a:round/>
                      <a:headEnd type="none" w="med" len="med"/>
                      <a:tailEnd type="none" w="med" len="med"/>
                    </a:lnR>
                    <a:lnT w="12700" cap="flat" cmpd="sng" algn="ctr">
                      <a:solidFill>
                        <a:srgbClr val="A6A8AB"/>
                      </a:solidFill>
                      <a:prstDash val="solid"/>
                      <a:round/>
                      <a:headEnd type="none" w="med" len="med"/>
                      <a:tailEnd type="none" w="med" len="med"/>
                    </a:lnT>
                    <a:lnB w="12700" cap="flat" cmpd="sng" algn="ctr">
                      <a:solidFill>
                        <a:srgbClr val="A6A8AB"/>
                      </a:solidFill>
                      <a:prstDash val="solid"/>
                      <a:round/>
                      <a:headEnd type="none" w="med" len="med"/>
                      <a:tailEnd type="none" w="med" len="med"/>
                    </a:lnB>
                    <a:solidFill>
                      <a:schemeClr val="bg1">
                        <a:lumMod val="85000"/>
                      </a:schemeClr>
                    </a:solidFill>
                  </a:tcPr>
                </a:tc>
                <a:tc>
                  <a:txBody>
                    <a:bodyPr/>
                    <a:lstStyle/>
                    <a:p>
                      <a:pPr>
                        <a:lnSpc>
                          <a:spcPct val="110000"/>
                        </a:lnSpc>
                      </a:pPr>
                      <a:r>
                        <a:rPr lang="en-AU" sz="1050" dirty="0">
                          <a:effectLst/>
                          <a:latin typeface="Arial" panose="020B0604020202020204" pitchFamily="34" charset="0"/>
                          <a:ea typeface="Arial" panose="020B0604020202020204" pitchFamily="34" charset="0"/>
                          <a:cs typeface="Times New Roman" panose="02020603050405020304" pitchFamily="18" charset="0"/>
                        </a:rPr>
                        <a:t>6 weeks </a:t>
                      </a:r>
                    </a:p>
                    <a:p>
                      <a:pPr>
                        <a:lnSpc>
                          <a:spcPct val="110000"/>
                        </a:lnSpc>
                      </a:pPr>
                      <a:r>
                        <a:rPr lang="en-AU" sz="1050" dirty="0">
                          <a:effectLst/>
                          <a:latin typeface="Arial" panose="020B0604020202020204" pitchFamily="34" charset="0"/>
                          <a:ea typeface="Times New Roman" panose="02020603050405020304" pitchFamily="18" charset="0"/>
                          <a:cs typeface="Times New Roman" panose="02020603050405020304" pitchFamily="18" charset="0"/>
                        </a:rPr>
                        <a:t>Class time and at home</a:t>
                      </a:r>
                    </a:p>
                  </a:txBody>
                  <a:tcPr marL="68580" marR="68580" marT="0" marB="0">
                    <a:lnL w="12700" cap="flat" cmpd="sng" algn="ctr">
                      <a:solidFill>
                        <a:srgbClr val="A6A8AB"/>
                      </a:solidFill>
                      <a:prstDash val="solid"/>
                      <a:round/>
                      <a:headEnd type="none" w="med" len="med"/>
                      <a:tailEnd type="none" w="med" len="med"/>
                    </a:lnL>
                    <a:lnR w="12700" cap="flat" cmpd="sng" algn="ctr">
                      <a:solidFill>
                        <a:srgbClr val="A6A8AB"/>
                      </a:solidFill>
                      <a:prstDash val="solid"/>
                      <a:round/>
                      <a:headEnd type="none" w="med" len="med"/>
                      <a:tailEnd type="none" w="med" len="med"/>
                    </a:lnR>
                    <a:lnT w="12700" cap="flat" cmpd="sng" algn="ctr">
                      <a:solidFill>
                        <a:srgbClr val="A6A8AB"/>
                      </a:solidFill>
                      <a:prstDash val="solid"/>
                      <a:round/>
                      <a:headEnd type="none" w="med" len="med"/>
                      <a:tailEnd type="none" w="med" len="med"/>
                    </a:lnT>
                    <a:lnB w="12700" cap="flat" cmpd="sng" algn="ctr">
                      <a:solidFill>
                        <a:srgbClr val="A6A8AB"/>
                      </a:solidFill>
                      <a:prstDash val="solid"/>
                      <a:round/>
                      <a:headEnd type="none" w="med" len="med"/>
                      <a:tailEnd type="none" w="med" len="med"/>
                    </a:lnB>
                  </a:tcPr>
                </a:tc>
                <a:tc>
                  <a:txBody>
                    <a:bodyPr/>
                    <a:lstStyle/>
                    <a:p>
                      <a:pPr>
                        <a:lnSpc>
                          <a:spcPct val="110000"/>
                        </a:lnSpc>
                      </a:pPr>
                      <a:r>
                        <a:rPr lang="en-AU" sz="105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Length </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A6A8AB"/>
                      </a:solidFill>
                      <a:prstDash val="solid"/>
                      <a:round/>
                      <a:headEnd type="none" w="med" len="med"/>
                      <a:tailEnd type="none" w="med" len="med"/>
                    </a:lnL>
                    <a:lnR w="12700" cap="flat" cmpd="sng" algn="ctr">
                      <a:solidFill>
                        <a:srgbClr val="A6A8AB"/>
                      </a:solidFill>
                      <a:prstDash val="solid"/>
                      <a:round/>
                      <a:headEnd type="none" w="med" len="med"/>
                      <a:tailEnd type="none" w="med" len="med"/>
                    </a:lnR>
                    <a:lnB w="12700" cap="flat" cmpd="sng" algn="ctr">
                      <a:solidFill>
                        <a:srgbClr val="A6A8AB"/>
                      </a:solidFill>
                      <a:prstDash val="solid"/>
                      <a:round/>
                      <a:headEnd type="none" w="med" len="med"/>
                      <a:tailEnd type="none" w="med" len="med"/>
                    </a:lnB>
                    <a:solidFill>
                      <a:srgbClr val="E6E7E8"/>
                    </a:solidFill>
                  </a:tcPr>
                </a:tc>
                <a:tc>
                  <a:txBody>
                    <a:bodyPr/>
                    <a:lstStyle/>
                    <a:p>
                      <a:pPr>
                        <a:lnSpc>
                          <a:spcPct val="110000"/>
                        </a:lnSpc>
                      </a:pPr>
                      <a:r>
                        <a:rPr lang="en-AU" sz="1050" dirty="0">
                          <a:effectLst/>
                          <a:latin typeface="Arial" panose="020B0604020202020204" pitchFamily="34" charset="0"/>
                          <a:ea typeface="Arial" panose="020B0604020202020204" pitchFamily="34" charset="0"/>
                          <a:cs typeface="Times New Roman" panose="02020603050405020304" pitchFamily="18" charset="0"/>
                        </a:rPr>
                        <a:t>500-800 words</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A6A8AB"/>
                      </a:solidFill>
                      <a:prstDash val="solid"/>
                      <a:round/>
                      <a:headEnd type="none" w="med" len="med"/>
                      <a:tailEnd type="none" w="med" len="med"/>
                    </a:lnL>
                    <a:lnR w="12700" cap="flat" cmpd="sng" algn="ctr">
                      <a:solidFill>
                        <a:srgbClr val="A6A8AB"/>
                      </a:solidFill>
                      <a:prstDash val="solid"/>
                      <a:round/>
                      <a:headEnd type="none" w="med" len="med"/>
                      <a:tailEnd type="none" w="med" len="med"/>
                    </a:lnR>
                    <a:lnT w="12700" cap="flat" cmpd="sng" algn="ctr">
                      <a:solidFill>
                        <a:srgbClr val="A6A8AB"/>
                      </a:solidFill>
                      <a:prstDash val="solid"/>
                      <a:round/>
                      <a:headEnd type="none" w="med" len="med"/>
                      <a:tailEnd type="none" w="med" len="med"/>
                    </a:lnT>
                    <a:lnB w="12700" cap="flat" cmpd="sng" algn="ctr">
                      <a:solidFill>
                        <a:srgbClr val="A6A8AB"/>
                      </a:solidFill>
                      <a:prstDash val="solid"/>
                      <a:round/>
                      <a:headEnd type="none" w="med" len="med"/>
                      <a:tailEnd type="none" w="med" len="med"/>
                    </a:lnB>
                  </a:tcPr>
                </a:tc>
                <a:extLst>
                  <a:ext uri="{0D108BD9-81ED-4DB2-BD59-A6C34878D82A}">
                    <a16:rowId xmlns:a16="http://schemas.microsoft.com/office/drawing/2014/main" val="3267838119"/>
                  </a:ext>
                </a:extLst>
              </a:tr>
              <a:tr h="1967853">
                <a:tc>
                  <a:txBody>
                    <a:bodyPr/>
                    <a:lstStyle/>
                    <a:p>
                      <a:pPr>
                        <a:lnSpc>
                          <a:spcPct val="110000"/>
                        </a:lnSpc>
                      </a:pPr>
                      <a:r>
                        <a:rPr lang="en-AU" sz="105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Other</a:t>
                      </a:r>
                      <a:endParaRPr lang="en-AU" sz="105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A6A8AB"/>
                      </a:solidFill>
                      <a:prstDash val="solid"/>
                      <a:round/>
                      <a:headEnd type="none" w="med" len="med"/>
                      <a:tailEnd type="none" w="med" len="med"/>
                    </a:lnL>
                    <a:lnR w="12700" cap="flat" cmpd="sng" algn="ctr">
                      <a:solidFill>
                        <a:srgbClr val="A6A8AB"/>
                      </a:solidFill>
                      <a:prstDash val="solid"/>
                      <a:round/>
                      <a:headEnd type="none" w="med" len="med"/>
                      <a:tailEnd type="none" w="med" len="med"/>
                    </a:lnR>
                    <a:lnT w="12700" cap="flat" cmpd="sng" algn="ctr">
                      <a:solidFill>
                        <a:srgbClr val="A6A8AB"/>
                      </a:solidFill>
                      <a:prstDash val="solid"/>
                      <a:round/>
                      <a:headEnd type="none" w="med" len="med"/>
                      <a:tailEnd type="none" w="med" len="med"/>
                    </a:lnT>
                    <a:lnB w="12700" cap="flat" cmpd="sng" algn="ctr">
                      <a:solidFill>
                        <a:srgbClr val="A6A8AB"/>
                      </a:solidFill>
                      <a:prstDash val="solid"/>
                      <a:round/>
                      <a:headEnd type="none" w="med" len="med"/>
                      <a:tailEnd type="none" w="med" len="med"/>
                    </a:lnB>
                    <a:solidFill>
                      <a:schemeClr val="bg1">
                        <a:lumMod val="85000"/>
                      </a:schemeClr>
                    </a:solidFill>
                  </a:tcPr>
                </a:tc>
                <a:tc gridSpan="3">
                  <a:txBody>
                    <a:bodyPr/>
                    <a:lstStyle/>
                    <a:p>
                      <a:pPr>
                        <a:lnSpc>
                          <a:spcPct val="110000"/>
                        </a:lnSpc>
                      </a:pPr>
                      <a:r>
                        <a:rPr lang="en-AU" sz="1050" b="1" dirty="0">
                          <a:effectLst/>
                          <a:latin typeface="Arial" panose="020B0604020202020204" pitchFamily="34" charset="0"/>
                          <a:ea typeface="Times New Roman" panose="02020603050405020304" pitchFamily="18" charset="0"/>
                          <a:cs typeface="Arial" panose="020B0604020202020204" pitchFamily="34" charset="0"/>
                        </a:rPr>
                        <a:t>Group Work: </a:t>
                      </a:r>
                    </a:p>
                    <a:p>
                      <a:pPr>
                        <a:lnSpc>
                          <a:spcPct val="110000"/>
                        </a:lnSpc>
                      </a:pPr>
                      <a:r>
                        <a:rPr lang="en-AU" sz="1050" dirty="0">
                          <a:effectLst/>
                          <a:latin typeface="Arial" panose="020B0604020202020204" pitchFamily="34" charset="0"/>
                          <a:ea typeface="Times New Roman" panose="02020603050405020304" pitchFamily="18" charset="0"/>
                          <a:cs typeface="Arial" panose="020B0604020202020204" pitchFamily="34" charset="0"/>
                        </a:rPr>
                        <a:t>Develop a research question to be investigated</a:t>
                      </a:r>
                    </a:p>
                    <a:p>
                      <a:pPr>
                        <a:lnSpc>
                          <a:spcPct val="110000"/>
                        </a:lnSpc>
                      </a:pPr>
                      <a:r>
                        <a:rPr lang="en-AU" sz="1050" dirty="0">
                          <a:effectLst/>
                          <a:latin typeface="Arial" panose="020B0604020202020204" pitchFamily="34" charset="0"/>
                          <a:ea typeface="Times New Roman" panose="02020603050405020304" pitchFamily="18" charset="0"/>
                          <a:cs typeface="Arial" panose="020B0604020202020204" pitchFamily="34" charset="0"/>
                        </a:rPr>
                        <a:t>Conduct a risk assessment and account for risks in the methodology</a:t>
                      </a:r>
                    </a:p>
                    <a:p>
                      <a:pPr>
                        <a:lnSpc>
                          <a:spcPct val="110000"/>
                        </a:lnSpc>
                      </a:pPr>
                      <a:r>
                        <a:rPr lang="en-AU" sz="1050" dirty="0">
                          <a:effectLst/>
                          <a:latin typeface="Arial" panose="020B0604020202020204" pitchFamily="34" charset="0"/>
                          <a:ea typeface="Times New Roman" panose="02020603050405020304" pitchFamily="18" charset="0"/>
                          <a:cs typeface="Arial" panose="020B0604020202020204" pitchFamily="34" charset="0"/>
                        </a:rPr>
                        <a:t>Conduct the experiment</a:t>
                      </a:r>
                    </a:p>
                    <a:p>
                      <a:pPr>
                        <a:lnSpc>
                          <a:spcPct val="110000"/>
                        </a:lnSpc>
                      </a:pPr>
                      <a:r>
                        <a:rPr lang="en-AU" sz="1050" dirty="0">
                          <a:effectLst/>
                          <a:latin typeface="Arial" panose="020B0604020202020204" pitchFamily="34" charset="0"/>
                          <a:ea typeface="Times New Roman" panose="02020603050405020304" pitchFamily="18" charset="0"/>
                          <a:cs typeface="Arial" panose="020B0604020202020204" pitchFamily="34" charset="0"/>
                        </a:rPr>
                        <a:t>Collect sufficient and relevant data to address the research question</a:t>
                      </a:r>
                    </a:p>
                    <a:p>
                      <a:pPr>
                        <a:lnSpc>
                          <a:spcPct val="110000"/>
                        </a:lnSpc>
                      </a:pPr>
                      <a:r>
                        <a:rPr lang="en-AU" sz="1050" b="1" dirty="0">
                          <a:effectLst/>
                          <a:latin typeface="Arial" panose="020B0604020202020204" pitchFamily="34" charset="0"/>
                          <a:ea typeface="Times New Roman" panose="02020603050405020304" pitchFamily="18" charset="0"/>
                          <a:cs typeface="Arial" panose="020B0604020202020204" pitchFamily="34" charset="0"/>
                        </a:rPr>
                        <a:t>Individual Work: </a:t>
                      </a:r>
                    </a:p>
                    <a:p>
                      <a:pPr marL="0" marR="0" lvl="0" indent="0" algn="l" defTabSz="914400" rtl="0" eaLnBrk="1" fontAlgn="auto" latinLnBrk="0" hangingPunct="1">
                        <a:lnSpc>
                          <a:spcPct val="110000"/>
                        </a:lnSpc>
                        <a:spcBef>
                          <a:spcPts val="0"/>
                        </a:spcBef>
                        <a:spcAft>
                          <a:spcPts val="0"/>
                        </a:spcAft>
                        <a:buClrTx/>
                        <a:buSzTx/>
                        <a:buFontTx/>
                        <a:buNone/>
                        <a:tabLst/>
                        <a:defRPr/>
                      </a:pPr>
                      <a:r>
                        <a:rPr lang="en-AU" sz="1050" dirty="0">
                          <a:effectLst/>
                          <a:latin typeface="Arial" panose="020B0604020202020204" pitchFamily="34" charset="0"/>
                          <a:ea typeface="Times New Roman" panose="02020603050405020304" pitchFamily="18" charset="0"/>
                          <a:cs typeface="Arial" panose="020B0604020202020204" pitchFamily="34" charset="0"/>
                        </a:rPr>
                        <a:t>Process and present the data appropriately </a:t>
                      </a:r>
                    </a:p>
                    <a:p>
                      <a:pPr marL="0" marR="0" lvl="0" indent="0" algn="l" defTabSz="914400" rtl="0" eaLnBrk="1" fontAlgn="auto" latinLnBrk="0" hangingPunct="1">
                        <a:lnSpc>
                          <a:spcPct val="110000"/>
                        </a:lnSpc>
                        <a:spcBef>
                          <a:spcPts val="0"/>
                        </a:spcBef>
                        <a:spcAft>
                          <a:spcPts val="0"/>
                        </a:spcAft>
                        <a:buClrTx/>
                        <a:buSzTx/>
                        <a:buFontTx/>
                        <a:buNone/>
                        <a:tabLst/>
                        <a:defRPr/>
                      </a:pPr>
                      <a:r>
                        <a:rPr lang="en-AU" sz="1050" dirty="0">
                          <a:effectLst/>
                          <a:latin typeface="Arial" panose="020B0604020202020204" pitchFamily="34" charset="0"/>
                          <a:ea typeface="Times New Roman" panose="02020603050405020304" pitchFamily="18" charset="0"/>
                          <a:cs typeface="Arial" panose="020B0604020202020204" pitchFamily="34" charset="0"/>
                        </a:rPr>
                        <a:t>Analyse the evidence to identify trends, patterns and relationships</a:t>
                      </a:r>
                    </a:p>
                    <a:p>
                      <a:pPr marL="0" marR="0" lvl="0" indent="0" algn="l" defTabSz="914400" rtl="0" eaLnBrk="1" fontAlgn="auto" latinLnBrk="0" hangingPunct="1">
                        <a:lnSpc>
                          <a:spcPct val="110000"/>
                        </a:lnSpc>
                        <a:spcBef>
                          <a:spcPts val="0"/>
                        </a:spcBef>
                        <a:spcAft>
                          <a:spcPts val="0"/>
                        </a:spcAft>
                        <a:buClrTx/>
                        <a:buSzTx/>
                        <a:buFontTx/>
                        <a:buNone/>
                        <a:tabLst/>
                        <a:defRPr/>
                      </a:pPr>
                      <a:r>
                        <a:rPr lang="en-AU" sz="1050" dirty="0">
                          <a:effectLst/>
                          <a:latin typeface="Arial" panose="020B0604020202020204" pitchFamily="34" charset="0"/>
                          <a:ea typeface="Times New Roman" panose="02020603050405020304" pitchFamily="18" charset="0"/>
                          <a:cs typeface="Arial" panose="020B0604020202020204" pitchFamily="34" charset="0"/>
                        </a:rPr>
                        <a:t>Analyse the evidence to identify uncertainty and the limitations</a:t>
                      </a:r>
                    </a:p>
                    <a:p>
                      <a:pPr marL="0" marR="0" lvl="0" indent="0" algn="l" defTabSz="914400" rtl="0" eaLnBrk="1" fontAlgn="auto" latinLnBrk="0" hangingPunct="1">
                        <a:lnSpc>
                          <a:spcPct val="110000"/>
                        </a:lnSpc>
                        <a:spcBef>
                          <a:spcPts val="0"/>
                        </a:spcBef>
                        <a:spcAft>
                          <a:spcPts val="0"/>
                        </a:spcAft>
                        <a:buClrTx/>
                        <a:buSzTx/>
                        <a:buFontTx/>
                        <a:buNone/>
                        <a:tabLst/>
                        <a:defRPr/>
                      </a:pPr>
                      <a:r>
                        <a:rPr lang="en-AU" sz="1050" dirty="0">
                          <a:effectLst/>
                          <a:latin typeface="Arial" panose="020B0604020202020204" pitchFamily="34" charset="0"/>
                          <a:ea typeface="Times New Roman" panose="02020603050405020304" pitchFamily="18" charset="0"/>
                          <a:cs typeface="Arial" panose="020B0604020202020204" pitchFamily="34" charset="0"/>
                        </a:rPr>
                        <a:t>Interpret the evidence to draw conclusion/s to the research question </a:t>
                      </a:r>
                    </a:p>
                    <a:p>
                      <a:pPr marL="0" marR="0" lvl="0" indent="0" algn="l" defTabSz="914400" rtl="0" eaLnBrk="1" fontAlgn="auto" latinLnBrk="0" hangingPunct="1">
                        <a:lnSpc>
                          <a:spcPct val="110000"/>
                        </a:lnSpc>
                        <a:spcBef>
                          <a:spcPts val="0"/>
                        </a:spcBef>
                        <a:spcAft>
                          <a:spcPts val="0"/>
                        </a:spcAft>
                        <a:buClrTx/>
                        <a:buSzTx/>
                        <a:buFontTx/>
                        <a:buNone/>
                        <a:tabLst/>
                        <a:defRPr/>
                      </a:pPr>
                      <a:r>
                        <a:rPr lang="en-AU" sz="1050" dirty="0">
                          <a:effectLst/>
                          <a:latin typeface="Arial" panose="020B0604020202020204" pitchFamily="34" charset="0"/>
                          <a:ea typeface="Times New Roman" panose="02020603050405020304" pitchFamily="18" charset="0"/>
                          <a:cs typeface="Arial" panose="020B0604020202020204" pitchFamily="34" charset="0"/>
                        </a:rPr>
                        <a:t>Suggest possible improvements and extensions to the experiment</a:t>
                      </a:r>
                    </a:p>
                    <a:p>
                      <a:pPr marL="0" marR="0" lvl="0" indent="0" algn="l" defTabSz="914400" rtl="0" eaLnBrk="1" fontAlgn="auto" latinLnBrk="0" hangingPunct="1">
                        <a:lnSpc>
                          <a:spcPct val="110000"/>
                        </a:lnSpc>
                        <a:spcBef>
                          <a:spcPts val="0"/>
                        </a:spcBef>
                        <a:spcAft>
                          <a:spcPts val="0"/>
                        </a:spcAft>
                        <a:buClrTx/>
                        <a:buSzTx/>
                        <a:buFontTx/>
                        <a:buNone/>
                        <a:tabLst/>
                        <a:defRPr/>
                      </a:pPr>
                      <a:r>
                        <a:rPr lang="en-AU" sz="1050" dirty="0">
                          <a:effectLst/>
                          <a:latin typeface="Arial" panose="020B0604020202020204" pitchFamily="34" charset="0"/>
                          <a:ea typeface="Times New Roman" panose="02020603050405020304" pitchFamily="18" charset="0"/>
                          <a:cs typeface="Arial" panose="020B0604020202020204" pitchFamily="34" charset="0"/>
                        </a:rPr>
                        <a:t>Communicate findings in an appropriate scientific genre (i.e. scientific report)</a:t>
                      </a:r>
                    </a:p>
                  </a:txBody>
                  <a:tcPr marL="68580" marR="68580" marT="0" marB="0">
                    <a:lnL w="12700" cap="flat" cmpd="sng" algn="ctr">
                      <a:solidFill>
                        <a:srgbClr val="A6A8AB"/>
                      </a:solidFill>
                      <a:prstDash val="solid"/>
                      <a:round/>
                      <a:headEnd type="none" w="med" len="med"/>
                      <a:tailEnd type="none" w="med" len="med"/>
                    </a:lnL>
                    <a:lnR w="12700" cap="flat" cmpd="sng" algn="ctr">
                      <a:solidFill>
                        <a:srgbClr val="A6A8AB"/>
                      </a:solidFill>
                      <a:prstDash val="solid"/>
                      <a:round/>
                      <a:headEnd type="none" w="med" len="med"/>
                      <a:tailEnd type="none" w="med" len="med"/>
                    </a:lnR>
                    <a:lnT w="12700" cap="flat" cmpd="sng" algn="ctr">
                      <a:solidFill>
                        <a:srgbClr val="A6A8AB"/>
                      </a:solidFill>
                      <a:prstDash val="solid"/>
                      <a:round/>
                      <a:headEnd type="none" w="med" len="med"/>
                      <a:tailEnd type="none" w="med" len="med"/>
                    </a:lnT>
                    <a:lnB w="12700" cap="flat" cmpd="sng" algn="ctr">
                      <a:solidFill>
                        <a:srgbClr val="A6A8AB"/>
                      </a:solidFill>
                      <a:prstDash val="solid"/>
                      <a:round/>
                      <a:headEnd type="none" w="med" len="med"/>
                      <a:tailEnd type="none" w="med" len="med"/>
                    </a:lnB>
                  </a:tcPr>
                </a:tc>
                <a:tc hMerge="1">
                  <a:txBody>
                    <a:bodyPr/>
                    <a:lstStyle/>
                    <a:p>
                      <a:endParaRPr lang="en-US"/>
                    </a:p>
                  </a:txBody>
                  <a:tcPr>
                    <a:lnL w="12700" cap="flat" cmpd="sng" algn="ctr">
                      <a:solidFill>
                        <a:srgbClr val="A6A8AB"/>
                      </a:solidFill>
                      <a:prstDash val="solid"/>
                      <a:round/>
                      <a:headEnd type="none" w="med" len="med"/>
                      <a:tailEnd type="none" w="med" len="med"/>
                    </a:lnL>
                    <a:lnT w="12700" cap="flat" cmpd="sng" algn="ctr">
                      <a:solidFill>
                        <a:srgbClr val="A6A8AB"/>
                      </a:solidFill>
                      <a:prstDash val="solid"/>
                      <a:round/>
                      <a:headEnd type="none" w="med" len="med"/>
                      <a:tailEnd type="none" w="med" len="med"/>
                    </a:lnT>
                  </a:tcPr>
                </a:tc>
                <a:tc hMerge="1">
                  <a:txBody>
                    <a:bodyPr/>
                    <a:lstStyle/>
                    <a:p>
                      <a:endParaRPr lang="en-US"/>
                    </a:p>
                  </a:txBody>
                  <a:tcPr/>
                </a:tc>
                <a:extLst>
                  <a:ext uri="{0D108BD9-81ED-4DB2-BD59-A6C34878D82A}">
                    <a16:rowId xmlns:a16="http://schemas.microsoft.com/office/drawing/2014/main" val="1566573733"/>
                  </a:ext>
                </a:extLst>
              </a:tr>
              <a:tr h="317308">
                <a:tc>
                  <a:txBody>
                    <a:bodyPr/>
                    <a:lstStyle/>
                    <a:p>
                      <a:pPr>
                        <a:lnSpc>
                          <a:spcPct val="110000"/>
                        </a:lnSpc>
                      </a:pPr>
                      <a:r>
                        <a:rPr lang="en-AU" sz="1050" dirty="0">
                          <a:effectLst/>
                          <a:latin typeface="Arial" panose="020B0604020202020204" pitchFamily="34" charset="0"/>
                          <a:ea typeface="Times New Roman" panose="02020603050405020304" pitchFamily="18" charset="0"/>
                          <a:cs typeface="Times New Roman" panose="02020603050405020304" pitchFamily="18" charset="0"/>
                        </a:rPr>
                        <a:t>Context</a:t>
                      </a:r>
                    </a:p>
                  </a:txBody>
                  <a:tcPr marL="68580" marR="68580" marT="0" marB="0">
                    <a:lnL w="12700" cap="flat" cmpd="sng" algn="ctr">
                      <a:solidFill>
                        <a:srgbClr val="A6A8AB"/>
                      </a:solidFill>
                      <a:prstDash val="solid"/>
                      <a:round/>
                      <a:headEnd type="none" w="med" len="med"/>
                      <a:tailEnd type="none" w="med" len="med"/>
                    </a:lnL>
                    <a:lnR w="12700" cap="flat" cmpd="sng" algn="ctr">
                      <a:solidFill>
                        <a:srgbClr val="A6A8AB"/>
                      </a:solidFill>
                      <a:prstDash val="solid"/>
                      <a:round/>
                      <a:headEnd type="none" w="med" len="med"/>
                      <a:tailEnd type="none" w="med" len="med"/>
                    </a:lnR>
                    <a:lnT w="12700" cap="flat" cmpd="sng" algn="ctr">
                      <a:solidFill>
                        <a:srgbClr val="A6A8AB"/>
                      </a:solidFill>
                      <a:prstDash val="solid"/>
                      <a:round/>
                      <a:headEnd type="none" w="med" len="med"/>
                      <a:tailEnd type="none" w="med" len="med"/>
                    </a:lnT>
                    <a:lnB w="12700" cap="flat" cmpd="sng" algn="ctr">
                      <a:solidFill>
                        <a:srgbClr val="A6A8AB"/>
                      </a:solidFill>
                      <a:prstDash val="solid"/>
                      <a:round/>
                      <a:headEnd type="none" w="med" len="med"/>
                      <a:tailEnd type="none" w="med" len="med"/>
                    </a:lnB>
                    <a:solidFill>
                      <a:schemeClr val="bg1">
                        <a:lumMod val="85000"/>
                      </a:schemeClr>
                    </a:solidFill>
                  </a:tcPr>
                </a:tc>
                <a:tc gridSpan="3">
                  <a:txBody>
                    <a:bodyPr/>
                    <a:lstStyle/>
                    <a:p>
                      <a:pPr algn="just">
                        <a:lnSpc>
                          <a:spcPct val="110000"/>
                        </a:lnSpc>
                      </a:pPr>
                      <a:r>
                        <a:rPr lang="en-AU" sz="1050" dirty="0">
                          <a:effectLst/>
                          <a:latin typeface="Arial" panose="020B0604020202020204" pitchFamily="34" charset="0"/>
                          <a:ea typeface="Times New Roman" panose="02020603050405020304" pitchFamily="18" charset="0"/>
                          <a:cs typeface="Arial" panose="020B0604020202020204" pitchFamily="34" charset="0"/>
                        </a:rPr>
                        <a:t>A scientific report is designed to communicate the findings of an experiment that has been carried out using the scientific method. </a:t>
                      </a:r>
                    </a:p>
                  </a:txBody>
                  <a:tcPr marL="68580" marR="68580" marT="0" marB="0">
                    <a:lnL w="12700" cap="flat" cmpd="sng" algn="ctr">
                      <a:solidFill>
                        <a:srgbClr val="A6A8AB"/>
                      </a:solidFill>
                      <a:prstDash val="solid"/>
                      <a:round/>
                      <a:headEnd type="none" w="med" len="med"/>
                      <a:tailEnd type="none" w="med" len="med"/>
                    </a:lnL>
                    <a:lnR w="12700" cap="flat" cmpd="sng" algn="ctr">
                      <a:solidFill>
                        <a:srgbClr val="A6A8AB"/>
                      </a:solidFill>
                      <a:prstDash val="solid"/>
                      <a:round/>
                      <a:headEnd type="none" w="med" len="med"/>
                      <a:tailEnd type="none" w="med" len="med"/>
                    </a:lnR>
                    <a:lnT w="12700" cap="flat" cmpd="sng" algn="ctr">
                      <a:solidFill>
                        <a:srgbClr val="A6A8AB"/>
                      </a:solidFill>
                      <a:prstDash val="solid"/>
                      <a:round/>
                      <a:headEnd type="none" w="med" len="med"/>
                      <a:tailEnd type="none" w="med" len="med"/>
                    </a:lnT>
                    <a:lnB w="12700" cap="flat" cmpd="sng" algn="ctr">
                      <a:solidFill>
                        <a:srgbClr val="A6A8AB"/>
                      </a:solidFill>
                      <a:prstDash val="solid"/>
                      <a:round/>
                      <a:headEnd type="none" w="med" len="med"/>
                      <a:tailEnd type="none" w="med" len="med"/>
                    </a:lnB>
                  </a:tcPr>
                </a:tc>
                <a:tc hMerge="1">
                  <a:txBody>
                    <a:bodyPr/>
                    <a:lstStyle/>
                    <a:p>
                      <a:endParaRPr lang="en-US"/>
                    </a:p>
                  </a:txBody>
                  <a:tcPr>
                    <a:lnL w="12700" cap="flat" cmpd="sng" algn="ctr">
                      <a:solidFill>
                        <a:srgbClr val="A6A8AB"/>
                      </a:solidFill>
                      <a:prstDash val="solid"/>
                      <a:round/>
                      <a:headEnd type="none" w="med" len="med"/>
                      <a:tailEnd type="none" w="med" len="med"/>
                    </a:lnL>
                  </a:tcPr>
                </a:tc>
                <a:tc hMerge="1">
                  <a:txBody>
                    <a:bodyPr/>
                    <a:lstStyle/>
                    <a:p>
                      <a:endParaRPr lang="en-US"/>
                    </a:p>
                  </a:txBody>
                  <a:tcPr/>
                </a:tc>
                <a:extLst>
                  <a:ext uri="{0D108BD9-81ED-4DB2-BD59-A6C34878D82A}">
                    <a16:rowId xmlns:a16="http://schemas.microsoft.com/office/drawing/2014/main" val="1395371298"/>
                  </a:ext>
                </a:extLst>
              </a:tr>
              <a:tr h="1191883">
                <a:tc>
                  <a:txBody>
                    <a:bodyPr/>
                    <a:lstStyle/>
                    <a:p>
                      <a:pPr>
                        <a:lnSpc>
                          <a:spcPct val="110000"/>
                        </a:lnSpc>
                      </a:pPr>
                      <a:r>
                        <a:rPr lang="en-AU" sz="1050" dirty="0">
                          <a:effectLst/>
                          <a:latin typeface="Arial" panose="020B0604020202020204" pitchFamily="34" charset="0"/>
                          <a:ea typeface="Times New Roman" panose="02020603050405020304" pitchFamily="18" charset="0"/>
                          <a:cs typeface="Times New Roman" panose="02020603050405020304" pitchFamily="18" charset="0"/>
                        </a:rPr>
                        <a:t>Task</a:t>
                      </a:r>
                    </a:p>
                  </a:txBody>
                  <a:tcPr marL="68580" marR="68580" marT="0" marB="0">
                    <a:lnL w="12700" cap="flat" cmpd="sng" algn="ctr">
                      <a:solidFill>
                        <a:srgbClr val="A6A8AB"/>
                      </a:solidFill>
                      <a:prstDash val="solid"/>
                      <a:round/>
                      <a:headEnd type="none" w="med" len="med"/>
                      <a:tailEnd type="none" w="med" len="med"/>
                    </a:lnL>
                    <a:lnR w="12700" cap="flat" cmpd="sng" algn="ctr">
                      <a:solidFill>
                        <a:srgbClr val="A6A8AB"/>
                      </a:solidFill>
                      <a:prstDash val="solid"/>
                      <a:round/>
                      <a:headEnd type="none" w="med" len="med"/>
                      <a:tailEnd type="none" w="med" len="med"/>
                    </a:lnR>
                    <a:lnT w="12700" cap="flat" cmpd="sng" algn="ctr">
                      <a:solidFill>
                        <a:srgbClr val="A6A8AB"/>
                      </a:solidFill>
                      <a:prstDash val="solid"/>
                      <a:round/>
                      <a:headEnd type="none" w="med" len="med"/>
                      <a:tailEnd type="none" w="med" len="med"/>
                    </a:lnT>
                    <a:lnB w="12700" cap="flat" cmpd="sng" algn="ctr">
                      <a:solidFill>
                        <a:srgbClr val="A6A8AB"/>
                      </a:solidFill>
                      <a:prstDash val="solid"/>
                      <a:round/>
                      <a:headEnd type="none" w="med" len="med"/>
                      <a:tailEnd type="none" w="med" len="med"/>
                    </a:lnB>
                    <a:solidFill>
                      <a:schemeClr val="bg1">
                        <a:lumMod val="85000"/>
                      </a:schemeClr>
                    </a:solidFill>
                  </a:tcPr>
                </a:tc>
                <a:tc gridSpan="3">
                  <a:txBody>
                    <a:bodyPr/>
                    <a:lstStyle/>
                    <a:p>
                      <a:pPr marL="0" marR="0" lvl="0" indent="0" algn="l" defTabSz="914400" rtl="0" eaLnBrk="1" fontAlgn="auto" latinLnBrk="0" hangingPunct="1">
                        <a:lnSpc>
                          <a:spcPct val="110000"/>
                        </a:lnSpc>
                        <a:spcBef>
                          <a:spcPts val="600"/>
                        </a:spcBef>
                        <a:spcAft>
                          <a:spcPts val="300"/>
                        </a:spcAft>
                        <a:buClrTx/>
                        <a:buSzTx/>
                        <a:buFont typeface="+mj-lt"/>
                        <a:buNone/>
                        <a:tabLst/>
                        <a:defRPr/>
                      </a:pPr>
                      <a:r>
                        <a:rPr lang="en-AU" sz="1050" i="0" u="none" dirty="0">
                          <a:effectLst/>
                          <a:latin typeface="Arial" panose="020B0604020202020204" pitchFamily="34" charset="0"/>
                          <a:ea typeface="Times New Roman" panose="02020603050405020304" pitchFamily="18" charset="0"/>
                          <a:cs typeface="Arial" panose="020B0604020202020204" pitchFamily="34" charset="0"/>
                        </a:rPr>
                        <a:t>To complete this task, you need to first conduct a preliminary experiment using different chemicals to identify the best chemical to make a cold pack.</a:t>
                      </a:r>
                    </a:p>
                    <a:p>
                      <a:pPr marL="0" marR="0" lvl="0" indent="0" algn="l" defTabSz="914400" rtl="0" eaLnBrk="1" fontAlgn="auto" latinLnBrk="0" hangingPunct="1">
                        <a:lnSpc>
                          <a:spcPct val="110000"/>
                        </a:lnSpc>
                        <a:spcBef>
                          <a:spcPts val="600"/>
                        </a:spcBef>
                        <a:spcAft>
                          <a:spcPts val="300"/>
                        </a:spcAft>
                        <a:buClrTx/>
                        <a:buSzTx/>
                        <a:buFont typeface="+mj-lt"/>
                        <a:buNone/>
                        <a:tabLst/>
                        <a:defRPr/>
                      </a:pPr>
                      <a:r>
                        <a:rPr lang="en-AU" sz="1050" i="0" u="none" dirty="0">
                          <a:effectLst/>
                          <a:latin typeface="Arial" panose="020B0604020202020204" pitchFamily="34" charset="0"/>
                          <a:ea typeface="Times New Roman" panose="02020603050405020304" pitchFamily="18" charset="0"/>
                          <a:cs typeface="Arial" panose="020B0604020202020204" pitchFamily="34" charset="0"/>
                        </a:rPr>
                        <a:t>You will then need to extend this experiment by looking at a wider range of mass of the salt to address your research question.</a:t>
                      </a:r>
                    </a:p>
                    <a:p>
                      <a:pPr marL="0" marR="0" lvl="0" indent="0" algn="l" defTabSz="914400" rtl="0" eaLnBrk="1" fontAlgn="auto" latinLnBrk="0" hangingPunct="1">
                        <a:lnSpc>
                          <a:spcPct val="110000"/>
                        </a:lnSpc>
                        <a:spcBef>
                          <a:spcPts val="600"/>
                        </a:spcBef>
                        <a:spcAft>
                          <a:spcPts val="300"/>
                        </a:spcAft>
                        <a:buClrTx/>
                        <a:buSzTx/>
                        <a:buFont typeface="+mj-lt"/>
                        <a:buNone/>
                        <a:tabLst/>
                        <a:defRPr/>
                      </a:pPr>
                      <a:r>
                        <a:rPr lang="en-AU" sz="1050" i="0" u="none" dirty="0">
                          <a:effectLst/>
                          <a:latin typeface="Arial" panose="020B0604020202020204" pitchFamily="34" charset="0"/>
                          <a:ea typeface="Times New Roman" panose="02020603050405020304" pitchFamily="18" charset="0"/>
                          <a:cs typeface="Arial" panose="020B0604020202020204" pitchFamily="34" charset="0"/>
                        </a:rPr>
                        <a:t>You need to present you investigation, experimental design, results and its analysis as a scientific report by filling in the booklet.</a:t>
                      </a:r>
                    </a:p>
                  </a:txBody>
                  <a:tcPr marL="68580" marR="68580" marT="0" marB="0">
                    <a:lnL w="12700" cap="flat" cmpd="sng" algn="ctr">
                      <a:solidFill>
                        <a:srgbClr val="A6A8AB"/>
                      </a:solidFill>
                      <a:prstDash val="solid"/>
                      <a:round/>
                      <a:headEnd type="none" w="med" len="med"/>
                      <a:tailEnd type="none" w="med" len="med"/>
                    </a:lnL>
                    <a:lnR w="12700" cap="flat" cmpd="sng" algn="ctr">
                      <a:solidFill>
                        <a:srgbClr val="A6A8AB"/>
                      </a:solidFill>
                      <a:prstDash val="solid"/>
                      <a:round/>
                      <a:headEnd type="none" w="med" len="med"/>
                      <a:tailEnd type="none" w="med" len="med"/>
                    </a:lnR>
                    <a:lnT w="12700" cap="flat" cmpd="sng" algn="ctr">
                      <a:solidFill>
                        <a:srgbClr val="A6A8AB"/>
                      </a:solidFill>
                      <a:prstDash val="solid"/>
                      <a:round/>
                      <a:headEnd type="none" w="med" len="med"/>
                      <a:tailEnd type="none" w="med" len="med"/>
                    </a:lnT>
                    <a:lnB w="12700" cap="flat" cmpd="sng" algn="ctr">
                      <a:solidFill>
                        <a:srgbClr val="A6A8AB"/>
                      </a:solidFill>
                      <a:prstDash val="solid"/>
                      <a:round/>
                      <a:headEnd type="none" w="med" len="med"/>
                      <a:tailEnd type="none" w="med" len="med"/>
                    </a:lnB>
                  </a:tcPr>
                </a:tc>
                <a:tc hMerge="1">
                  <a:txBody>
                    <a:bodyPr/>
                    <a:lstStyle/>
                    <a:p>
                      <a:endParaRPr lang="en-US"/>
                    </a:p>
                  </a:txBody>
                  <a:tcPr>
                    <a:lnL w="12700" cap="flat" cmpd="sng" algn="ctr">
                      <a:solidFill>
                        <a:srgbClr val="A6A8AB"/>
                      </a:solidFill>
                      <a:prstDash val="solid"/>
                      <a:round/>
                      <a:headEnd type="none" w="med" len="med"/>
                      <a:tailEnd type="none" w="med" len="med"/>
                    </a:lnL>
                  </a:tcPr>
                </a:tc>
                <a:tc hMerge="1">
                  <a:txBody>
                    <a:bodyPr/>
                    <a:lstStyle/>
                    <a:p>
                      <a:endParaRPr lang="en-US"/>
                    </a:p>
                  </a:txBody>
                  <a:tcPr/>
                </a:tc>
                <a:extLst>
                  <a:ext uri="{0D108BD9-81ED-4DB2-BD59-A6C34878D82A}">
                    <a16:rowId xmlns:a16="http://schemas.microsoft.com/office/drawing/2014/main" val="1218849399"/>
                  </a:ext>
                </a:extLst>
              </a:tr>
              <a:tr h="167593">
                <a:tc gridSpan="4">
                  <a:txBody>
                    <a:bodyPr/>
                    <a:lstStyle/>
                    <a:p>
                      <a:pPr algn="l">
                        <a:lnSpc>
                          <a:spcPct val="110000"/>
                        </a:lnSpc>
                      </a:pPr>
                      <a:r>
                        <a:rPr lang="en-AU" sz="1050" b="1" dirty="0">
                          <a:effectLst/>
                          <a:latin typeface="Arial" panose="020B0604020202020204" pitchFamily="34" charset="0"/>
                          <a:ea typeface="Times New Roman" panose="02020603050405020304" pitchFamily="18" charset="0"/>
                          <a:cs typeface="Times New Roman" panose="02020603050405020304" pitchFamily="18" charset="0"/>
                        </a:rPr>
                        <a:t>Final Grade and Comments</a:t>
                      </a:r>
                    </a:p>
                  </a:txBody>
                  <a:tcPr marL="68580" marR="68580" marT="0" marB="0" anchor="ctr">
                    <a:lnL w="12700" cap="flat" cmpd="sng" algn="ctr">
                      <a:solidFill>
                        <a:srgbClr val="A6A8AB"/>
                      </a:solidFill>
                      <a:prstDash val="solid"/>
                      <a:round/>
                      <a:headEnd type="none" w="med" len="med"/>
                      <a:tailEnd type="none" w="med" len="med"/>
                    </a:lnL>
                    <a:lnR w="12700" cap="flat" cmpd="sng" algn="ctr">
                      <a:solidFill>
                        <a:srgbClr val="A6A8AB"/>
                      </a:solidFill>
                      <a:prstDash val="solid"/>
                      <a:round/>
                      <a:headEnd type="none" w="med" len="med"/>
                      <a:tailEnd type="none" w="med" len="med"/>
                    </a:lnR>
                    <a:lnT w="12700" cap="flat" cmpd="sng" algn="ctr">
                      <a:solidFill>
                        <a:srgbClr val="A6A8AB"/>
                      </a:solidFill>
                      <a:prstDash val="solid"/>
                      <a:round/>
                      <a:headEnd type="none" w="med" len="med"/>
                      <a:tailEnd type="none" w="med" len="med"/>
                    </a:lnT>
                    <a:lnB w="12700" cap="flat" cmpd="sng" algn="ctr">
                      <a:solidFill>
                        <a:srgbClr val="A6A8AB"/>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lnL w="12700" cap="flat" cmpd="sng" algn="ctr">
                      <a:solidFill>
                        <a:srgbClr val="A6A8AB"/>
                      </a:solidFill>
                      <a:prstDash val="solid"/>
                      <a:round/>
                      <a:headEnd type="none" w="med" len="med"/>
                      <a:tailEnd type="none" w="med" len="med"/>
                    </a:lnL>
                  </a:tcPr>
                </a:tc>
                <a:tc hMerge="1">
                  <a:txBody>
                    <a:bodyPr/>
                    <a:lstStyle/>
                    <a:p>
                      <a:endParaRPr lang="en-US"/>
                    </a:p>
                  </a:txBody>
                  <a:tcPr/>
                </a:tc>
                <a:extLst>
                  <a:ext uri="{0D108BD9-81ED-4DB2-BD59-A6C34878D82A}">
                    <a16:rowId xmlns:a16="http://schemas.microsoft.com/office/drawing/2014/main" val="1655416842"/>
                  </a:ext>
                </a:extLst>
              </a:tr>
              <a:tr h="297928">
                <a:tc gridSpan="4">
                  <a:txBody>
                    <a:bodyPr/>
                    <a:lstStyle/>
                    <a:p>
                      <a:pPr algn="l">
                        <a:lnSpc>
                          <a:spcPct val="110000"/>
                        </a:lnSpc>
                      </a:pP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p>
                      <a:pPr algn="l">
                        <a:lnSpc>
                          <a:spcPct val="110000"/>
                        </a:lnSpc>
                      </a:pP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p>
                      <a:pPr algn="l">
                        <a:lnSpc>
                          <a:spcPct val="110000"/>
                        </a:lnSpc>
                      </a:pP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p>
                      <a:pPr algn="l">
                        <a:lnSpc>
                          <a:spcPct val="110000"/>
                        </a:lnSpc>
                      </a:pP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p>
                      <a:pPr algn="l">
                        <a:lnSpc>
                          <a:spcPct val="110000"/>
                        </a:lnSpc>
                      </a:pP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p>
                      <a:pPr algn="l">
                        <a:lnSpc>
                          <a:spcPct val="110000"/>
                        </a:lnSpc>
                      </a:pP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p>
                      <a:pPr algn="l">
                        <a:lnSpc>
                          <a:spcPct val="110000"/>
                        </a:lnSpc>
                      </a:pP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6A8AB"/>
                      </a:solidFill>
                      <a:prstDash val="solid"/>
                      <a:round/>
                      <a:headEnd type="none" w="med" len="med"/>
                      <a:tailEnd type="none" w="med" len="med"/>
                    </a:lnL>
                    <a:lnR w="12700" cap="flat" cmpd="sng" algn="ctr">
                      <a:solidFill>
                        <a:srgbClr val="A6A8AB"/>
                      </a:solidFill>
                      <a:prstDash val="solid"/>
                      <a:round/>
                      <a:headEnd type="none" w="med" len="med"/>
                      <a:tailEnd type="none" w="med" len="med"/>
                    </a:lnR>
                    <a:lnT w="12700" cap="flat" cmpd="sng" algn="ctr">
                      <a:solidFill>
                        <a:srgbClr val="A6A8AB"/>
                      </a:solidFill>
                      <a:prstDash val="solid"/>
                      <a:round/>
                      <a:headEnd type="none" w="med" len="med"/>
                      <a:tailEnd type="none" w="med" len="med"/>
                    </a:lnT>
                    <a:lnB w="12700" cap="flat" cmpd="sng" algn="ctr">
                      <a:solidFill>
                        <a:srgbClr val="A6A8AB"/>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12700" cap="flat" cmpd="sng" algn="ctr">
                      <a:solidFill>
                        <a:srgbClr val="A6A8AB"/>
                      </a:solidFill>
                      <a:prstDash val="solid"/>
                      <a:round/>
                      <a:headEnd type="none" w="med" len="med"/>
                      <a:tailEnd type="none" w="med" len="med"/>
                    </a:lnL>
                  </a:tcPr>
                </a:tc>
                <a:tc hMerge="1">
                  <a:txBody>
                    <a:bodyPr/>
                    <a:lstStyle/>
                    <a:p>
                      <a:endParaRPr lang="en-US"/>
                    </a:p>
                  </a:txBody>
                  <a:tcPr/>
                </a:tc>
                <a:extLst>
                  <a:ext uri="{0D108BD9-81ED-4DB2-BD59-A6C34878D82A}">
                    <a16:rowId xmlns:a16="http://schemas.microsoft.com/office/drawing/2014/main" val="2597625"/>
                  </a:ext>
                </a:extLst>
              </a:tr>
            </a:tbl>
          </a:graphicData>
        </a:graphic>
      </p:graphicFrame>
      <p:graphicFrame>
        <p:nvGraphicFramePr>
          <p:cNvPr id="2" name="Table 2">
            <a:extLst>
              <a:ext uri="{FF2B5EF4-FFF2-40B4-BE49-F238E27FC236}">
                <a16:creationId xmlns:a16="http://schemas.microsoft.com/office/drawing/2014/main" id="{E9818B42-587A-F3EC-B6A0-7616B9BFFAD2}"/>
              </a:ext>
            </a:extLst>
          </p:cNvPr>
          <p:cNvGraphicFramePr>
            <a:graphicFrameLocks noGrp="1"/>
          </p:cNvGraphicFramePr>
          <p:nvPr>
            <p:extLst>
              <p:ext uri="{D42A27DB-BD31-4B8C-83A1-F6EECF244321}">
                <p14:modId xmlns:p14="http://schemas.microsoft.com/office/powerpoint/2010/main" val="2530797710"/>
              </p:ext>
            </p:extLst>
          </p:nvPr>
        </p:nvGraphicFramePr>
        <p:xfrm>
          <a:off x="577769" y="1902314"/>
          <a:ext cx="5731550" cy="1019852"/>
        </p:xfrm>
        <a:graphic>
          <a:graphicData uri="http://schemas.openxmlformats.org/drawingml/2006/table">
            <a:tbl>
              <a:tblPr firstRow="1" bandRow="1">
                <a:tableStyleId>{5940675A-B579-460E-94D1-54222C63F5DA}</a:tableStyleId>
              </a:tblPr>
              <a:tblGrid>
                <a:gridCol w="835007">
                  <a:extLst>
                    <a:ext uri="{9D8B030D-6E8A-4147-A177-3AD203B41FA5}">
                      <a16:colId xmlns:a16="http://schemas.microsoft.com/office/drawing/2014/main" val="4087266684"/>
                    </a:ext>
                  </a:extLst>
                </a:gridCol>
                <a:gridCol w="4896543">
                  <a:extLst>
                    <a:ext uri="{9D8B030D-6E8A-4147-A177-3AD203B41FA5}">
                      <a16:colId xmlns:a16="http://schemas.microsoft.com/office/drawing/2014/main" val="3484219324"/>
                    </a:ext>
                  </a:extLst>
                </a:gridCol>
              </a:tblGrid>
              <a:tr h="254963">
                <a:tc>
                  <a:txBody>
                    <a:bodyPr/>
                    <a:lstStyle/>
                    <a:p>
                      <a:r>
                        <a:rPr lang="en-US" sz="1050" dirty="0">
                          <a:latin typeface="+mn-lt"/>
                          <a:cs typeface="Arial" panose="020B0604020202020204" pitchFamily="34" charset="0"/>
                        </a:rPr>
                        <a:t>Subject</a:t>
                      </a:r>
                    </a:p>
                  </a:txBody>
                  <a:tcPr>
                    <a:solidFill>
                      <a:schemeClr val="bg1">
                        <a:lumMod val="85000"/>
                      </a:schemeClr>
                    </a:solidFill>
                  </a:tcPr>
                </a:tc>
                <a:tc>
                  <a:txBody>
                    <a:bodyPr/>
                    <a:lstStyle/>
                    <a:p>
                      <a:r>
                        <a:rPr lang="en-US" sz="1050" dirty="0">
                          <a:latin typeface="+mn-lt"/>
                          <a:cs typeface="Arial" panose="020B0604020202020204" pitchFamily="34" charset="0"/>
                        </a:rPr>
                        <a:t>Science</a:t>
                      </a:r>
                    </a:p>
                  </a:txBody>
                  <a:tcPr/>
                </a:tc>
                <a:extLst>
                  <a:ext uri="{0D108BD9-81ED-4DB2-BD59-A6C34878D82A}">
                    <a16:rowId xmlns:a16="http://schemas.microsoft.com/office/drawing/2014/main" val="1910137428"/>
                  </a:ext>
                </a:extLst>
              </a:tr>
              <a:tr h="254963">
                <a:tc>
                  <a:txBody>
                    <a:bodyPr/>
                    <a:lstStyle/>
                    <a:p>
                      <a:r>
                        <a:rPr lang="en-US" sz="1050" dirty="0">
                          <a:latin typeface="+mn-lt"/>
                          <a:cs typeface="Arial" panose="020B0604020202020204" pitchFamily="34" charset="0"/>
                        </a:rPr>
                        <a:t>Technique</a:t>
                      </a:r>
                    </a:p>
                  </a:txBody>
                  <a:tcPr>
                    <a:solidFill>
                      <a:schemeClr val="bg1">
                        <a:lumMod val="85000"/>
                      </a:schemeClr>
                    </a:solidFill>
                  </a:tcPr>
                </a:tc>
                <a:tc>
                  <a:txBody>
                    <a:bodyPr/>
                    <a:lstStyle/>
                    <a:p>
                      <a:r>
                        <a:rPr lang="en-US" sz="1050" dirty="0">
                          <a:latin typeface="+mn-lt"/>
                          <a:cs typeface="Arial" panose="020B0604020202020204" pitchFamily="34" charset="0"/>
                        </a:rPr>
                        <a:t>Student Experiment</a:t>
                      </a:r>
                    </a:p>
                  </a:txBody>
                  <a:tcPr/>
                </a:tc>
                <a:extLst>
                  <a:ext uri="{0D108BD9-81ED-4DB2-BD59-A6C34878D82A}">
                    <a16:rowId xmlns:a16="http://schemas.microsoft.com/office/drawing/2014/main" val="4282560410"/>
                  </a:ext>
                </a:extLst>
              </a:tr>
              <a:tr h="254963">
                <a:tc>
                  <a:txBody>
                    <a:bodyPr/>
                    <a:lstStyle/>
                    <a:p>
                      <a:r>
                        <a:rPr lang="en-US" sz="1050" dirty="0">
                          <a:latin typeface="+mn-lt"/>
                          <a:cs typeface="Arial" panose="020B0604020202020204" pitchFamily="34" charset="0"/>
                        </a:rPr>
                        <a:t>Unit</a:t>
                      </a:r>
                    </a:p>
                  </a:txBody>
                  <a:tcPr>
                    <a:solidFill>
                      <a:schemeClr val="bg1">
                        <a:lumMod val="85000"/>
                      </a:schemeClr>
                    </a:solidFill>
                  </a:tcPr>
                </a:tc>
                <a:tc>
                  <a:txBody>
                    <a:bodyPr/>
                    <a:lstStyle/>
                    <a:p>
                      <a:endParaRPr lang="en-US" sz="105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50394792"/>
                  </a:ext>
                </a:extLst>
              </a:tr>
              <a:tr h="254963">
                <a:tc>
                  <a:txBody>
                    <a:bodyPr/>
                    <a:lstStyle/>
                    <a:p>
                      <a:r>
                        <a:rPr lang="en-US" sz="1050" dirty="0">
                          <a:latin typeface="+mn-lt"/>
                          <a:cs typeface="Arial" panose="020B0604020202020204" pitchFamily="34" charset="0"/>
                        </a:rPr>
                        <a:t>Module</a:t>
                      </a:r>
                    </a:p>
                  </a:txBody>
                  <a:tcPr>
                    <a:solidFill>
                      <a:schemeClr val="bg1">
                        <a:lumMod val="85000"/>
                      </a:schemeClr>
                    </a:solidFill>
                  </a:tcPr>
                </a:tc>
                <a:tc>
                  <a:txBody>
                    <a:bodyPr/>
                    <a:lstStyle/>
                    <a:p>
                      <a:endParaRPr lang="en-US" sz="105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67855822"/>
                  </a:ext>
                </a:extLst>
              </a:tr>
            </a:tbl>
          </a:graphicData>
        </a:graphic>
      </p:graphicFrame>
    </p:spTree>
    <p:extLst>
      <p:ext uri="{BB962C8B-B14F-4D97-AF65-F5344CB8AC3E}">
        <p14:creationId xmlns:p14="http://schemas.microsoft.com/office/powerpoint/2010/main" val="1364621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 want to create a Column Graph with different positive and negative  standard error bars (calculated elsewhere). - FAQ 804 - GraphPad">
            <a:extLst>
              <a:ext uri="{FF2B5EF4-FFF2-40B4-BE49-F238E27FC236}">
                <a16:creationId xmlns:a16="http://schemas.microsoft.com/office/drawing/2014/main" id="{B233DD10-71E4-0477-BDE6-910FCE447F50}"/>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487573" y="845209"/>
            <a:ext cx="2725403" cy="194955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Funny Scientist Or Professor Holding A Pointer With Speech Bubble Royalty  Free SVG, Cliparts, Vectors, And Stock Illustration. Image 21699368.">
            <a:extLst>
              <a:ext uri="{FF2B5EF4-FFF2-40B4-BE49-F238E27FC236}">
                <a16:creationId xmlns:a16="http://schemas.microsoft.com/office/drawing/2014/main" id="{C0B2E3C2-30E3-2241-C51C-ED43401411F8}"/>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34710"/>
          <a:stretch/>
        </p:blipFill>
        <p:spPr bwMode="auto">
          <a:xfrm>
            <a:off x="716856" y="383544"/>
            <a:ext cx="744473" cy="600048"/>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ular Callout 5">
            <a:extLst>
              <a:ext uri="{FF2B5EF4-FFF2-40B4-BE49-F238E27FC236}">
                <a16:creationId xmlns:a16="http://schemas.microsoft.com/office/drawing/2014/main" id="{D7A1CF3E-F7BB-EE06-E4B6-B9D55ACBE42E}"/>
              </a:ext>
            </a:extLst>
          </p:cNvPr>
          <p:cNvSpPr/>
          <p:nvPr/>
        </p:nvSpPr>
        <p:spPr>
          <a:xfrm>
            <a:off x="1638723" y="323528"/>
            <a:ext cx="1227474" cy="600048"/>
          </a:xfrm>
          <a:prstGeom prst="wedgeRoundRectCallout">
            <a:avLst>
              <a:gd name="adj1" fmla="val 13100"/>
              <a:gd name="adj2" fmla="val 95498"/>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65C0A1C6-A1A7-93A4-C192-EAC3E97ADAC1}"/>
              </a:ext>
            </a:extLst>
          </p:cNvPr>
          <p:cNvSpPr txBox="1"/>
          <p:nvPr/>
        </p:nvSpPr>
        <p:spPr>
          <a:xfrm>
            <a:off x="1700808" y="383544"/>
            <a:ext cx="1165388" cy="461665"/>
          </a:xfrm>
          <a:prstGeom prst="rect">
            <a:avLst/>
          </a:prstGeom>
          <a:noFill/>
        </p:spPr>
        <p:txBody>
          <a:bodyPr wrap="square" rtlCol="0">
            <a:spAutoFit/>
          </a:bodyPr>
          <a:lstStyle/>
          <a:p>
            <a:pPr algn="ctr"/>
            <a:r>
              <a:rPr lang="en-US" sz="1200" b="1" dirty="0"/>
              <a:t>Error Bars look like this!</a:t>
            </a:r>
            <a:endParaRPr lang="en-US" sz="400" b="1" dirty="0"/>
          </a:p>
        </p:txBody>
      </p:sp>
      <p:pic>
        <p:nvPicPr>
          <p:cNvPr id="8" name="Picture 7" descr="Funny Scientist Or Professor Holding A Pointer With Speech Bubble Royalty  Free SVG, Cliparts, Vectors, And Stock Illustration. Image 21699368.">
            <a:extLst>
              <a:ext uri="{FF2B5EF4-FFF2-40B4-BE49-F238E27FC236}">
                <a16:creationId xmlns:a16="http://schemas.microsoft.com/office/drawing/2014/main" id="{229239BB-6EB9-36EC-90A6-05C9EE3E6CD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34710"/>
          <a:stretch/>
        </p:blipFill>
        <p:spPr bwMode="auto">
          <a:xfrm>
            <a:off x="4044998" y="447421"/>
            <a:ext cx="744473" cy="600048"/>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Connector 12">
            <a:extLst>
              <a:ext uri="{FF2B5EF4-FFF2-40B4-BE49-F238E27FC236}">
                <a16:creationId xmlns:a16="http://schemas.microsoft.com/office/drawing/2014/main" id="{F56F900B-5A3D-F15F-F490-EE9B6DC5F86F}"/>
              </a:ext>
            </a:extLst>
          </p:cNvPr>
          <p:cNvCxnSpPr>
            <a:cxnSpLocks/>
          </p:cNvCxnSpPr>
          <p:nvPr/>
        </p:nvCxnSpPr>
        <p:spPr>
          <a:xfrm flipH="1">
            <a:off x="1268760" y="5340104"/>
            <a:ext cx="855712"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44FA56B-EB07-550F-E211-824A25DDBAB7}"/>
              </a:ext>
            </a:extLst>
          </p:cNvPr>
          <p:cNvCxnSpPr>
            <a:cxnSpLocks/>
          </p:cNvCxnSpPr>
          <p:nvPr/>
        </p:nvCxnSpPr>
        <p:spPr>
          <a:xfrm flipH="1">
            <a:off x="1293589" y="7536349"/>
            <a:ext cx="855712"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Left Arrow 15">
            <a:extLst>
              <a:ext uri="{FF2B5EF4-FFF2-40B4-BE49-F238E27FC236}">
                <a16:creationId xmlns:a16="http://schemas.microsoft.com/office/drawing/2014/main" id="{67BCD125-4730-BB3D-7552-999E4E1E5E77}"/>
              </a:ext>
            </a:extLst>
          </p:cNvPr>
          <p:cNvSpPr/>
          <p:nvPr/>
        </p:nvSpPr>
        <p:spPr>
          <a:xfrm>
            <a:off x="1772816" y="6132192"/>
            <a:ext cx="2376252" cy="541450"/>
          </a:xfrm>
          <a:prstGeom prst="left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F544AA09-B6A0-D291-DC3E-8FCD05069B9E}"/>
              </a:ext>
            </a:extLst>
          </p:cNvPr>
          <p:cNvSpPr txBox="1"/>
          <p:nvPr/>
        </p:nvSpPr>
        <p:spPr>
          <a:xfrm>
            <a:off x="2106867" y="6258290"/>
            <a:ext cx="2042213" cy="276999"/>
          </a:xfrm>
          <a:prstGeom prst="rect">
            <a:avLst/>
          </a:prstGeom>
          <a:noFill/>
        </p:spPr>
        <p:txBody>
          <a:bodyPr wrap="square" rtlCol="0">
            <a:spAutoFit/>
          </a:bodyPr>
          <a:lstStyle/>
          <a:p>
            <a:r>
              <a:rPr lang="en-US" sz="1200" b="1" dirty="0"/>
              <a:t>The Mean goes in the middle</a:t>
            </a:r>
          </a:p>
        </p:txBody>
      </p:sp>
      <p:sp>
        <p:nvSpPr>
          <p:cNvPr id="18" name="Left Arrow 17">
            <a:extLst>
              <a:ext uri="{FF2B5EF4-FFF2-40B4-BE49-F238E27FC236}">
                <a16:creationId xmlns:a16="http://schemas.microsoft.com/office/drawing/2014/main" id="{11BDE9E6-1216-E3DB-50CF-B6491BCC35AB}"/>
              </a:ext>
            </a:extLst>
          </p:cNvPr>
          <p:cNvSpPr/>
          <p:nvPr/>
        </p:nvSpPr>
        <p:spPr>
          <a:xfrm>
            <a:off x="2336697" y="5065383"/>
            <a:ext cx="3110999" cy="541450"/>
          </a:xfrm>
          <a:prstGeom prst="left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FD55A20B-D3D6-C40C-44FC-E1DFBABC9126}"/>
              </a:ext>
            </a:extLst>
          </p:cNvPr>
          <p:cNvSpPr txBox="1"/>
          <p:nvPr/>
        </p:nvSpPr>
        <p:spPr>
          <a:xfrm>
            <a:off x="2643192" y="5196088"/>
            <a:ext cx="2357398" cy="276315"/>
          </a:xfrm>
          <a:prstGeom prst="rect">
            <a:avLst/>
          </a:prstGeom>
          <a:noFill/>
        </p:spPr>
        <p:txBody>
          <a:bodyPr wrap="square" rtlCol="0">
            <a:spAutoFit/>
          </a:bodyPr>
          <a:lstStyle/>
          <a:p>
            <a:r>
              <a:rPr lang="en-US" sz="1200" b="1" dirty="0"/>
              <a:t>The mean</a:t>
            </a:r>
            <a:r>
              <a:rPr lang="en-US" sz="1200" b="1" i="1" dirty="0"/>
              <a:t> plus </a:t>
            </a:r>
            <a:r>
              <a:rPr lang="en-US" sz="1200" b="1" dirty="0"/>
              <a:t>the margin of error</a:t>
            </a:r>
          </a:p>
        </p:txBody>
      </p:sp>
      <p:sp>
        <p:nvSpPr>
          <p:cNvPr id="24" name="Up-down Arrow 23">
            <a:extLst>
              <a:ext uri="{FF2B5EF4-FFF2-40B4-BE49-F238E27FC236}">
                <a16:creationId xmlns:a16="http://schemas.microsoft.com/office/drawing/2014/main" id="{1EF98224-AC94-816A-29D9-6E4CD223AF45}"/>
              </a:ext>
            </a:extLst>
          </p:cNvPr>
          <p:cNvSpPr/>
          <p:nvPr/>
        </p:nvSpPr>
        <p:spPr>
          <a:xfrm>
            <a:off x="751020" y="6438225"/>
            <a:ext cx="744473" cy="1074423"/>
          </a:xfrm>
          <a:prstGeom prst="upDown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3EE08FA0-F5D9-69AF-0F29-4C7BBA436C7A}"/>
              </a:ext>
            </a:extLst>
          </p:cNvPr>
          <p:cNvSpPr txBox="1"/>
          <p:nvPr/>
        </p:nvSpPr>
        <p:spPr>
          <a:xfrm rot="16200000">
            <a:off x="724207" y="6767686"/>
            <a:ext cx="798099" cy="415498"/>
          </a:xfrm>
          <a:prstGeom prst="rect">
            <a:avLst/>
          </a:prstGeom>
          <a:noFill/>
        </p:spPr>
        <p:txBody>
          <a:bodyPr wrap="square" rtlCol="0">
            <a:spAutoFit/>
          </a:bodyPr>
          <a:lstStyle/>
          <a:p>
            <a:pPr algn="ctr"/>
            <a:r>
              <a:rPr lang="en-US" sz="1050" b="1" dirty="0"/>
              <a:t>Margin of error</a:t>
            </a:r>
          </a:p>
        </p:txBody>
      </p:sp>
      <p:pic>
        <p:nvPicPr>
          <p:cNvPr id="32" name="Picture 31" descr="Funny Scientist Or Professor Holding A Pointer With Speech Bubble Royalty  Free SVG, Cliparts, Vectors, And Stock Illustration. Image 21699368.">
            <a:extLst>
              <a:ext uri="{FF2B5EF4-FFF2-40B4-BE49-F238E27FC236}">
                <a16:creationId xmlns:a16="http://schemas.microsoft.com/office/drawing/2014/main" id="{110A72CE-6D07-58CC-48BC-3F1BD6536A12}"/>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34710"/>
          <a:stretch/>
        </p:blipFill>
        <p:spPr bwMode="auto">
          <a:xfrm>
            <a:off x="5564847" y="5076395"/>
            <a:ext cx="744473" cy="600048"/>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32" descr="Funny Scientist Or Professor Holding A Pointer With Speech Bubble Royalty  Free SVG, Cliparts, Vectors, And Stock Illustration. Image 21699368.">
            <a:extLst>
              <a:ext uri="{FF2B5EF4-FFF2-40B4-BE49-F238E27FC236}">
                <a16:creationId xmlns:a16="http://schemas.microsoft.com/office/drawing/2014/main" id="{8B8AD8C6-B598-A8EC-52B0-5D20E87486F8}"/>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34710"/>
          <a:stretch/>
        </p:blipFill>
        <p:spPr bwMode="auto">
          <a:xfrm>
            <a:off x="4256230" y="6138202"/>
            <a:ext cx="744473" cy="600048"/>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33" descr="Funny Scientist Or Professor Holding A Pointer With Speech Bubble Royalty  Free SVG, Cliparts, Vectors, And Stock Illustration. Image 21699368.">
            <a:extLst>
              <a:ext uri="{FF2B5EF4-FFF2-40B4-BE49-F238E27FC236}">
                <a16:creationId xmlns:a16="http://schemas.microsoft.com/office/drawing/2014/main" id="{AB463376-8AE0-2B92-E1CF-F650728BE04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34710"/>
          <a:stretch/>
        </p:blipFill>
        <p:spPr bwMode="auto">
          <a:xfrm>
            <a:off x="5546489" y="7212312"/>
            <a:ext cx="744473" cy="600048"/>
          </a:xfrm>
          <a:prstGeom prst="rect">
            <a:avLst/>
          </a:prstGeom>
          <a:noFill/>
          <a:extLst>
            <a:ext uri="{909E8E84-426E-40DD-AFC4-6F175D3DCCD1}">
              <a14:hiddenFill xmlns:a14="http://schemas.microsoft.com/office/drawing/2010/main">
                <a:solidFill>
                  <a:srgbClr val="FFFFFF"/>
                </a:solidFill>
              </a14:hiddenFill>
            </a:ext>
          </a:extLst>
        </p:spPr>
      </p:pic>
      <p:sp>
        <p:nvSpPr>
          <p:cNvPr id="39" name="Rounded Rectangular Callout 38">
            <a:extLst>
              <a:ext uri="{FF2B5EF4-FFF2-40B4-BE49-F238E27FC236}">
                <a16:creationId xmlns:a16="http://schemas.microsoft.com/office/drawing/2014/main" id="{060AC750-14BE-A981-4178-41A2691B7781}"/>
              </a:ext>
            </a:extLst>
          </p:cNvPr>
          <p:cNvSpPr/>
          <p:nvPr/>
        </p:nvSpPr>
        <p:spPr>
          <a:xfrm>
            <a:off x="5063489" y="319775"/>
            <a:ext cx="1227474" cy="600048"/>
          </a:xfrm>
          <a:prstGeom prst="wedgeRoundRectCallout">
            <a:avLst>
              <a:gd name="adj1" fmla="val 5556"/>
              <a:gd name="adj2" fmla="val 83923"/>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52D082DC-E748-2F79-7BDB-103B8DA5843B}"/>
              </a:ext>
            </a:extLst>
          </p:cNvPr>
          <p:cNvSpPr txBox="1"/>
          <p:nvPr/>
        </p:nvSpPr>
        <p:spPr>
          <a:xfrm>
            <a:off x="5125574" y="379791"/>
            <a:ext cx="1165388" cy="461665"/>
          </a:xfrm>
          <a:prstGeom prst="rect">
            <a:avLst/>
          </a:prstGeom>
          <a:noFill/>
        </p:spPr>
        <p:txBody>
          <a:bodyPr wrap="square" rtlCol="0">
            <a:spAutoFit/>
          </a:bodyPr>
          <a:lstStyle/>
          <a:p>
            <a:pPr algn="ctr"/>
            <a:r>
              <a:rPr lang="en-US" sz="1200" b="1" dirty="0"/>
              <a:t>Error Bars also look like this!</a:t>
            </a:r>
            <a:endParaRPr lang="en-US" sz="400" b="1" dirty="0"/>
          </a:p>
        </p:txBody>
      </p:sp>
      <p:sp>
        <p:nvSpPr>
          <p:cNvPr id="41" name="Left Arrow 40">
            <a:extLst>
              <a:ext uri="{FF2B5EF4-FFF2-40B4-BE49-F238E27FC236}">
                <a16:creationId xmlns:a16="http://schemas.microsoft.com/office/drawing/2014/main" id="{74D10955-DEB2-A7AA-96B7-84AB3A43D699}"/>
              </a:ext>
            </a:extLst>
          </p:cNvPr>
          <p:cNvSpPr/>
          <p:nvPr/>
        </p:nvSpPr>
        <p:spPr>
          <a:xfrm>
            <a:off x="2348880" y="7231415"/>
            <a:ext cx="3080465" cy="541450"/>
          </a:xfrm>
          <a:prstGeom prst="left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EBBC9040-4E9E-6D1D-743C-20F41DABA187}"/>
              </a:ext>
            </a:extLst>
          </p:cNvPr>
          <p:cNvSpPr txBox="1"/>
          <p:nvPr/>
        </p:nvSpPr>
        <p:spPr>
          <a:xfrm>
            <a:off x="2647597" y="7358804"/>
            <a:ext cx="2879253" cy="276999"/>
          </a:xfrm>
          <a:prstGeom prst="rect">
            <a:avLst/>
          </a:prstGeom>
          <a:noFill/>
        </p:spPr>
        <p:txBody>
          <a:bodyPr wrap="square" rtlCol="0">
            <a:spAutoFit/>
          </a:bodyPr>
          <a:lstStyle/>
          <a:p>
            <a:r>
              <a:rPr lang="en-US" sz="1200" b="1" dirty="0"/>
              <a:t>The mean </a:t>
            </a:r>
            <a:r>
              <a:rPr lang="en-US" sz="1200" b="1" i="1" dirty="0"/>
              <a:t>minus</a:t>
            </a:r>
            <a:r>
              <a:rPr lang="en-US" sz="1200" b="1" dirty="0"/>
              <a:t> the margin of error</a:t>
            </a:r>
          </a:p>
        </p:txBody>
      </p:sp>
      <p:sp>
        <p:nvSpPr>
          <p:cNvPr id="43" name="TextBox 42">
            <a:extLst>
              <a:ext uri="{FF2B5EF4-FFF2-40B4-BE49-F238E27FC236}">
                <a16:creationId xmlns:a16="http://schemas.microsoft.com/office/drawing/2014/main" id="{6106A3D9-ACC3-1132-2E99-E9DD05A10D84}"/>
              </a:ext>
            </a:extLst>
          </p:cNvPr>
          <p:cNvSpPr txBox="1"/>
          <p:nvPr/>
        </p:nvSpPr>
        <p:spPr>
          <a:xfrm>
            <a:off x="606434" y="3779912"/>
            <a:ext cx="5846902" cy="1200329"/>
          </a:xfrm>
          <a:prstGeom prst="rect">
            <a:avLst/>
          </a:prstGeom>
          <a:noFill/>
        </p:spPr>
        <p:txBody>
          <a:bodyPr wrap="square" rtlCol="0">
            <a:spAutoFit/>
          </a:bodyPr>
          <a:lstStyle/>
          <a:p>
            <a:r>
              <a:rPr lang="en-US" sz="1200" dirty="0"/>
              <a:t>Each error bar has a top cap and a bottom cap. The mean always goes in the middle of the error bar. The </a:t>
            </a:r>
            <a:r>
              <a:rPr lang="en-US" sz="1200" i="1" dirty="0"/>
              <a:t>margin of error, </a:t>
            </a:r>
            <a:r>
              <a:rPr lang="en-US" sz="1200" dirty="0"/>
              <a:t>in this case, is </a:t>
            </a:r>
            <a:r>
              <a:rPr lang="en-US" sz="1200" b="1" dirty="0"/>
              <a:t>absolute uncertainty. </a:t>
            </a:r>
            <a:r>
              <a:rPr lang="en-US" sz="1200" dirty="0"/>
              <a:t>Hence, the top </a:t>
            </a:r>
            <a:r>
              <a:rPr lang="en-US" sz="1200" i="1" dirty="0"/>
              <a:t>half </a:t>
            </a:r>
            <a:r>
              <a:rPr lang="en-US" sz="1200" dirty="0"/>
              <a:t>of the error bar equals the mean </a:t>
            </a:r>
            <a:r>
              <a:rPr lang="en-US" sz="1200" b="1" i="1" dirty="0"/>
              <a:t>plus </a:t>
            </a:r>
            <a:r>
              <a:rPr lang="en-US" sz="1200" dirty="0"/>
              <a:t>absolute uncertainty. And the bottom </a:t>
            </a:r>
            <a:r>
              <a:rPr lang="en-US" sz="1200" i="1" dirty="0"/>
              <a:t>half </a:t>
            </a:r>
            <a:r>
              <a:rPr lang="en-US" sz="1200" dirty="0"/>
              <a:t>of the error bar equals the mean </a:t>
            </a:r>
            <a:r>
              <a:rPr lang="en-US" sz="1200" b="1" i="1" dirty="0"/>
              <a:t>minus</a:t>
            </a:r>
            <a:r>
              <a:rPr lang="en-US" sz="1200" dirty="0"/>
              <a:t> absolute uncertainty. </a:t>
            </a:r>
            <a:r>
              <a:rPr lang="en-US" sz="1200" i="1" dirty="0"/>
              <a:t>Note</a:t>
            </a:r>
            <a:r>
              <a:rPr lang="en-US" sz="1200" dirty="0"/>
              <a:t>: a large error bar means the repeats are far apart, so the results are not very reliable. As opposed to a small error bar whereby the repeats are close together and the results are much more reliable (with less </a:t>
            </a:r>
            <a:r>
              <a:rPr lang="en-US" sz="1200" i="1" dirty="0"/>
              <a:t>error</a:t>
            </a:r>
            <a:r>
              <a:rPr lang="en-US" sz="1200" dirty="0"/>
              <a:t>). </a:t>
            </a:r>
          </a:p>
        </p:txBody>
      </p:sp>
      <p:cxnSp>
        <p:nvCxnSpPr>
          <p:cNvPr id="48" name="Straight Connector 47">
            <a:extLst>
              <a:ext uri="{FF2B5EF4-FFF2-40B4-BE49-F238E27FC236}">
                <a16:creationId xmlns:a16="http://schemas.microsoft.com/office/drawing/2014/main" id="{E19B3CF7-4697-AB0E-F8CF-43CD9DB767A8}"/>
              </a:ext>
            </a:extLst>
          </p:cNvPr>
          <p:cNvCxnSpPr>
            <a:cxnSpLocks/>
          </p:cNvCxnSpPr>
          <p:nvPr/>
        </p:nvCxnSpPr>
        <p:spPr>
          <a:xfrm flipV="1">
            <a:off x="1688393" y="5340104"/>
            <a:ext cx="0" cy="2199709"/>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53" name="Rectangle 52">
            <a:extLst>
              <a:ext uri="{FF2B5EF4-FFF2-40B4-BE49-F238E27FC236}">
                <a16:creationId xmlns:a16="http://schemas.microsoft.com/office/drawing/2014/main" id="{89E2049C-D897-1358-F214-37DEEF818625}"/>
              </a:ext>
            </a:extLst>
          </p:cNvPr>
          <p:cNvSpPr/>
          <p:nvPr/>
        </p:nvSpPr>
        <p:spPr>
          <a:xfrm>
            <a:off x="487573" y="7987500"/>
            <a:ext cx="6048672" cy="64807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Go back to your graph and add the error bars!</a:t>
            </a:r>
          </a:p>
        </p:txBody>
      </p:sp>
      <p:pic>
        <p:nvPicPr>
          <p:cNvPr id="12292" name="Picture 4" descr="Add, change, or remove error bars in a chart">
            <a:extLst>
              <a:ext uri="{FF2B5EF4-FFF2-40B4-BE49-F238E27FC236}">
                <a16:creationId xmlns:a16="http://schemas.microsoft.com/office/drawing/2014/main" id="{BF022658-1354-03DF-BE76-8049C544A689}"/>
              </a:ext>
            </a:extLst>
          </p:cNvPr>
          <p:cNvPicPr>
            <a:picLocks noChangeAspect="1" noChangeArrowheads="1"/>
          </p:cNvPicPr>
          <p:nvPr/>
        </p:nvPicPr>
        <p:blipFill>
          <a:blip r:embed="rId5">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3144267" y="1315078"/>
            <a:ext cx="3290407" cy="2218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8962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a:extLst>
              <a:ext uri="{FF2B5EF4-FFF2-40B4-BE49-F238E27FC236}">
                <a16:creationId xmlns:a16="http://schemas.microsoft.com/office/drawing/2014/main" id="{B9ED7DC9-B69D-115F-6D06-85F1A07ED0B3}"/>
              </a:ext>
            </a:extLst>
          </p:cNvPr>
          <p:cNvSpPr/>
          <p:nvPr/>
        </p:nvSpPr>
        <p:spPr>
          <a:xfrm>
            <a:off x="2877608" y="4372013"/>
            <a:ext cx="3576469" cy="515739"/>
          </a:xfrm>
          <a:prstGeom prst="wedgeRoundRectCallout">
            <a:avLst>
              <a:gd name="adj1" fmla="val -56542"/>
              <a:gd name="adj2" fmla="val -38589"/>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E0B3F65-7C20-2A44-DED6-6D86B93863AA}"/>
              </a:ext>
            </a:extLst>
          </p:cNvPr>
          <p:cNvSpPr txBox="1"/>
          <p:nvPr/>
        </p:nvSpPr>
        <p:spPr>
          <a:xfrm>
            <a:off x="2930112" y="4372013"/>
            <a:ext cx="3572470" cy="461665"/>
          </a:xfrm>
          <a:prstGeom prst="rect">
            <a:avLst/>
          </a:prstGeom>
          <a:noFill/>
        </p:spPr>
        <p:txBody>
          <a:bodyPr wrap="square" rtlCol="0">
            <a:spAutoFit/>
          </a:bodyPr>
          <a:lstStyle/>
          <a:p>
            <a:r>
              <a:rPr lang="en-US" sz="1200" b="1" dirty="0"/>
              <a:t>Next, provide a </a:t>
            </a:r>
            <a:r>
              <a:rPr lang="en-US" sz="1200" b="1" i="1" dirty="0"/>
              <a:t>scientific</a:t>
            </a:r>
            <a:r>
              <a:rPr lang="en-US" sz="1200" b="1" dirty="0"/>
              <a:t> explanation for your results.</a:t>
            </a:r>
          </a:p>
          <a:p>
            <a:r>
              <a:rPr lang="en-US" sz="1200" b="1" dirty="0"/>
              <a:t>Include in-text citations as evidence you’re correct.</a:t>
            </a:r>
            <a:endParaRPr lang="en-US" sz="400" b="1" dirty="0"/>
          </a:p>
        </p:txBody>
      </p:sp>
      <p:sp>
        <p:nvSpPr>
          <p:cNvPr id="7" name="TextBox 6">
            <a:extLst>
              <a:ext uri="{FF2B5EF4-FFF2-40B4-BE49-F238E27FC236}">
                <a16:creationId xmlns:a16="http://schemas.microsoft.com/office/drawing/2014/main" id="{4CC3C9F0-A1E2-93ED-72CC-D748D4D07C41}"/>
              </a:ext>
            </a:extLst>
          </p:cNvPr>
          <p:cNvSpPr txBox="1"/>
          <p:nvPr/>
        </p:nvSpPr>
        <p:spPr>
          <a:xfrm>
            <a:off x="461304" y="5868144"/>
            <a:ext cx="6004659" cy="2092881"/>
          </a:xfrm>
          <a:prstGeom prst="rect">
            <a:avLst/>
          </a:prstGeom>
          <a:noFill/>
        </p:spPr>
        <p:txBody>
          <a:bodyPr wrap="square">
            <a:spAutoFit/>
          </a:bodyPr>
          <a:lstStyle/>
          <a:p>
            <a:pPr algn="ctr"/>
            <a:r>
              <a:rPr lang="en-US" sz="2400" i="1" dirty="0">
                <a:ea typeface="PMingLiU" panose="02020500000000000000" pitchFamily="18" charset="-120"/>
              </a:rPr>
              <a:t>This is BECAUSE….</a:t>
            </a:r>
            <a:endParaRPr lang="en-US" sz="1000" i="1" dirty="0">
              <a:ea typeface="PMingLiU" panose="02020500000000000000" pitchFamily="18" charset="-120"/>
            </a:endParaRPr>
          </a:p>
          <a:p>
            <a:pPr algn="ctr"/>
            <a:endParaRPr lang="en-US" sz="1000" i="1" dirty="0">
              <a:ea typeface="PMingLiU" panose="02020500000000000000" pitchFamily="18" charset="-120"/>
            </a:endParaRPr>
          </a:p>
          <a:p>
            <a:pPr algn="ctr"/>
            <a:r>
              <a:rPr lang="en-US" sz="1200" i="1" dirty="0">
                <a:ea typeface="PMingLiU" panose="02020500000000000000" pitchFamily="18" charset="-120"/>
              </a:rPr>
              <a:t>it absorbed the most energy when dissolved in the water. When salt dissolves, the bonds that keep salt ions together are broken apart. This separation of salt ions absorbs energy and the temperature of the solution drops. When those salt ions then bond with the water molecules, energy is released and the temperature of the solution rises. If there is more energy released than absorbed, the process is exothermic, making the solution feel warmer. In contrast, if there is more energy absorbed than released, the process is endothermic, making the solution feel cooler (author, date). </a:t>
            </a:r>
            <a:r>
              <a:rPr lang="en-US" sz="1200" i="1" dirty="0">
                <a:highlight>
                  <a:srgbClr val="FFFF00"/>
                </a:highlight>
                <a:ea typeface="PMingLiU" panose="02020500000000000000" pitchFamily="18" charset="-120"/>
              </a:rPr>
              <a:t>These results suggest </a:t>
            </a:r>
            <a:r>
              <a:rPr lang="en-US" sz="1200" i="1" dirty="0">
                <a:ea typeface="PMingLiU" panose="02020500000000000000" pitchFamily="18" charset="-120"/>
              </a:rPr>
              <a:t>there must have been more energy absorbed than released for [ </a:t>
            </a:r>
            <a:r>
              <a:rPr lang="en-US" sz="1200" i="1" u="sng" dirty="0">
                <a:ea typeface="PMingLiU" panose="02020500000000000000" pitchFamily="18" charset="-120"/>
              </a:rPr>
              <a:t>                                          </a:t>
            </a:r>
            <a:r>
              <a:rPr lang="en-US" sz="1200" i="1" dirty="0">
                <a:ea typeface="PMingLiU" panose="02020500000000000000" pitchFamily="18" charset="-120"/>
              </a:rPr>
              <a:t> ] than for the other two salt chemicals.</a:t>
            </a:r>
            <a:endParaRPr lang="en-US" sz="1400" i="1" dirty="0">
              <a:ea typeface="PMingLiU" panose="02020500000000000000" pitchFamily="18" charset="-120"/>
            </a:endParaRPr>
          </a:p>
        </p:txBody>
      </p:sp>
      <p:sp>
        <p:nvSpPr>
          <p:cNvPr id="9" name="Rectangle 8">
            <a:extLst>
              <a:ext uri="{FF2B5EF4-FFF2-40B4-BE49-F238E27FC236}">
                <a16:creationId xmlns:a16="http://schemas.microsoft.com/office/drawing/2014/main" id="{61BF7F88-9D5D-D0C7-B482-00BE99A0D6BD}"/>
              </a:ext>
            </a:extLst>
          </p:cNvPr>
          <p:cNvSpPr/>
          <p:nvPr/>
        </p:nvSpPr>
        <p:spPr>
          <a:xfrm>
            <a:off x="455703" y="5148064"/>
            <a:ext cx="6048672" cy="64807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Tell us </a:t>
            </a:r>
            <a:r>
              <a:rPr lang="en-US" sz="2400" b="1" u="sng" dirty="0">
                <a:solidFill>
                  <a:schemeClr val="bg1"/>
                </a:solidFill>
              </a:rPr>
              <a:t>WHY?!</a:t>
            </a:r>
            <a:r>
              <a:rPr lang="en-US" sz="2400" b="1" dirty="0">
                <a:solidFill>
                  <a:schemeClr val="bg1"/>
                </a:solidFill>
              </a:rPr>
              <a:t>  </a:t>
            </a:r>
            <a:r>
              <a:rPr lang="en-US" dirty="0">
                <a:solidFill>
                  <a:schemeClr val="bg1"/>
                </a:solidFill>
              </a:rPr>
              <a:t>(fill in the blank)</a:t>
            </a:r>
          </a:p>
        </p:txBody>
      </p:sp>
      <p:sp>
        <p:nvSpPr>
          <p:cNvPr id="10" name="TextBox 9">
            <a:extLst>
              <a:ext uri="{FF2B5EF4-FFF2-40B4-BE49-F238E27FC236}">
                <a16:creationId xmlns:a16="http://schemas.microsoft.com/office/drawing/2014/main" id="{C995FC68-03BA-CB7A-B04B-FF6E3D3D35A0}"/>
              </a:ext>
            </a:extLst>
          </p:cNvPr>
          <p:cNvSpPr txBox="1"/>
          <p:nvPr/>
        </p:nvSpPr>
        <p:spPr>
          <a:xfrm>
            <a:off x="453910" y="179512"/>
            <a:ext cx="6048672" cy="276999"/>
          </a:xfrm>
          <a:prstGeom prst="rect">
            <a:avLst/>
          </a:prstGeom>
          <a:noFill/>
        </p:spPr>
        <p:txBody>
          <a:bodyPr wrap="square" rtlCol="0">
            <a:spAutoFit/>
          </a:bodyPr>
          <a:lstStyle/>
          <a:p>
            <a:r>
              <a:rPr lang="en-US" sz="1200" b="1" u="sng" dirty="0"/>
              <a:t>Discussion:</a:t>
            </a:r>
          </a:p>
        </p:txBody>
      </p:sp>
      <p:sp>
        <p:nvSpPr>
          <p:cNvPr id="18" name="Rectangle 17">
            <a:extLst>
              <a:ext uri="{FF2B5EF4-FFF2-40B4-BE49-F238E27FC236}">
                <a16:creationId xmlns:a16="http://schemas.microsoft.com/office/drawing/2014/main" id="{9B416291-1755-9937-DD7F-5268D6FF345B}"/>
              </a:ext>
            </a:extLst>
          </p:cNvPr>
          <p:cNvSpPr/>
          <p:nvPr/>
        </p:nvSpPr>
        <p:spPr>
          <a:xfrm>
            <a:off x="448676" y="1568716"/>
            <a:ext cx="6017287" cy="64807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Restate the AIM and draw a conclusion</a:t>
            </a:r>
          </a:p>
        </p:txBody>
      </p:sp>
      <p:sp>
        <p:nvSpPr>
          <p:cNvPr id="19" name="TextBox 18">
            <a:extLst>
              <a:ext uri="{FF2B5EF4-FFF2-40B4-BE49-F238E27FC236}">
                <a16:creationId xmlns:a16="http://schemas.microsoft.com/office/drawing/2014/main" id="{4AF1F6B2-3C4D-538A-3476-470B7E7E01C4}"/>
              </a:ext>
            </a:extLst>
          </p:cNvPr>
          <p:cNvSpPr txBox="1"/>
          <p:nvPr/>
        </p:nvSpPr>
        <p:spPr>
          <a:xfrm>
            <a:off x="532795" y="2309427"/>
            <a:ext cx="6192688" cy="1200329"/>
          </a:xfrm>
          <a:prstGeom prst="rect">
            <a:avLst/>
          </a:prstGeom>
          <a:noFill/>
        </p:spPr>
        <p:txBody>
          <a:bodyPr wrap="square">
            <a:spAutoFit/>
          </a:bodyPr>
          <a:lstStyle/>
          <a:p>
            <a:r>
              <a:rPr lang="en-US" sz="1200" i="1" dirty="0">
                <a:effectLst/>
                <a:latin typeface="Calibri" panose="020F0502020204030204" pitchFamily="34" charset="0"/>
                <a:ea typeface="PMingLiU" panose="02020500000000000000" pitchFamily="18" charset="-120"/>
              </a:rPr>
              <a:t>The aim of this experiment </a:t>
            </a:r>
            <a:r>
              <a:rPr lang="en-US" sz="1200" i="1" dirty="0">
                <a:effectLst/>
                <a:highlight>
                  <a:srgbClr val="FFFF00"/>
                </a:highlight>
                <a:latin typeface="Calibri" panose="020F0502020204030204" pitchFamily="34" charset="0"/>
                <a:ea typeface="PMingLiU" panose="02020500000000000000" pitchFamily="18" charset="-120"/>
              </a:rPr>
              <a:t>was </a:t>
            </a:r>
            <a:r>
              <a:rPr lang="en-US" sz="1200" i="1" dirty="0">
                <a:effectLst/>
                <a:latin typeface="Calibri" panose="020F0502020204030204" pitchFamily="34" charset="0"/>
                <a:ea typeface="PMingLiU" panose="02020500000000000000" pitchFamily="18" charset="-120"/>
              </a:rPr>
              <a:t>to determine the most suitable </a:t>
            </a:r>
            <a:r>
              <a:rPr lang="en-US" sz="1200" i="1" dirty="0">
                <a:latin typeface="Calibri" panose="020F0502020204030204" pitchFamily="34" charset="0"/>
                <a:ea typeface="PMingLiU" panose="02020500000000000000" pitchFamily="18" charset="-120"/>
              </a:rPr>
              <a:t>salt chemical to make a COLD pack when added to a controlled amount of water (10mL). The salt chemicals to choose from </a:t>
            </a:r>
            <a:r>
              <a:rPr lang="en-US" sz="1200" i="1" dirty="0">
                <a:highlight>
                  <a:srgbClr val="FFFF00"/>
                </a:highlight>
                <a:latin typeface="Calibri" panose="020F0502020204030204" pitchFamily="34" charset="0"/>
                <a:ea typeface="PMingLiU" panose="02020500000000000000" pitchFamily="18" charset="-120"/>
              </a:rPr>
              <a:t>were</a:t>
            </a:r>
            <a:r>
              <a:rPr lang="en-US" sz="1200" i="1" dirty="0">
                <a:latin typeface="Calibri" panose="020F0502020204030204" pitchFamily="34" charset="0"/>
                <a:ea typeface="PMingLiU" panose="02020500000000000000" pitchFamily="18" charset="-120"/>
              </a:rPr>
              <a:t> </a:t>
            </a:r>
            <a:r>
              <a:rPr lang="en-US" sz="1200" i="1" dirty="0">
                <a:effectLst/>
                <a:latin typeface="Calibri" panose="020F0502020204030204" pitchFamily="34" charset="0"/>
                <a:ea typeface="PMingLiU" panose="02020500000000000000" pitchFamily="18" charset="-120"/>
              </a:rPr>
              <a:t>Potassium Chloride, Sodium Carbonate and Sodium Bicarbonate. </a:t>
            </a:r>
          </a:p>
          <a:p>
            <a:endParaRPr lang="en-US" sz="1200" i="1" dirty="0">
              <a:latin typeface="Calibri" panose="020F0502020204030204" pitchFamily="34" charset="0"/>
              <a:ea typeface="PMingLiU" panose="02020500000000000000" pitchFamily="18" charset="-120"/>
            </a:endParaRPr>
          </a:p>
          <a:p>
            <a:r>
              <a:rPr lang="en-US" sz="1200" i="1" dirty="0">
                <a:highlight>
                  <a:srgbClr val="FFFF00"/>
                </a:highlight>
                <a:ea typeface="PMingLiU" panose="02020500000000000000" pitchFamily="18" charset="-120"/>
              </a:rPr>
              <a:t>The results suggest </a:t>
            </a:r>
            <a:r>
              <a:rPr lang="en-US" sz="1200" i="1" dirty="0">
                <a:ea typeface="PMingLiU" panose="02020500000000000000" pitchFamily="18" charset="-120"/>
              </a:rPr>
              <a:t>[  </a:t>
            </a:r>
            <a:r>
              <a:rPr lang="en-US" sz="1200" i="1" u="sng" dirty="0">
                <a:ea typeface="PMingLiU" panose="02020500000000000000" pitchFamily="18" charset="-120"/>
              </a:rPr>
              <a:t>                                              </a:t>
            </a:r>
            <a:r>
              <a:rPr lang="en-US" sz="1200" i="1" dirty="0">
                <a:ea typeface="PMingLiU" panose="02020500000000000000" pitchFamily="18" charset="-120"/>
              </a:rPr>
              <a:t>  ] would be the most suitable salt chemical to make a COLD pack </a:t>
            </a:r>
            <a:r>
              <a:rPr lang="en-US" sz="1200" i="1" dirty="0">
                <a:highlight>
                  <a:srgbClr val="FFFF00"/>
                </a:highlight>
                <a:ea typeface="PMingLiU" panose="02020500000000000000" pitchFamily="18" charset="-120"/>
              </a:rPr>
              <a:t>because</a:t>
            </a:r>
            <a:r>
              <a:rPr lang="en-US" sz="1200" i="1" dirty="0">
                <a:ea typeface="PMingLiU" panose="02020500000000000000" pitchFamily="18" charset="-120"/>
              </a:rPr>
              <a:t> it had the greatest drop in temperature when mixed with water. </a:t>
            </a:r>
          </a:p>
        </p:txBody>
      </p:sp>
      <p:pic>
        <p:nvPicPr>
          <p:cNvPr id="20" name="Picture 2" descr="Funny Scientist Or Professor Holding A Pointer With Speech Bubble Royalty  Free SVG, Cliparts, Vectors, And Stock Illustration. Image 21699368.">
            <a:extLst>
              <a:ext uri="{FF2B5EF4-FFF2-40B4-BE49-F238E27FC236}">
                <a16:creationId xmlns:a16="http://schemas.microsoft.com/office/drawing/2014/main" id="{8C0B3B20-07D4-C7C4-882D-16589D9BD8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4710"/>
          <a:stretch/>
        </p:blipFill>
        <p:spPr bwMode="auto">
          <a:xfrm>
            <a:off x="499459" y="521018"/>
            <a:ext cx="744473" cy="600048"/>
          </a:xfrm>
          <a:prstGeom prst="rect">
            <a:avLst/>
          </a:prstGeom>
          <a:noFill/>
          <a:extLst>
            <a:ext uri="{909E8E84-426E-40DD-AFC4-6F175D3DCCD1}">
              <a14:hiddenFill xmlns:a14="http://schemas.microsoft.com/office/drawing/2010/main">
                <a:solidFill>
                  <a:srgbClr val="FFFFFF"/>
                </a:solidFill>
              </a14:hiddenFill>
            </a:ext>
          </a:extLst>
        </p:spPr>
      </p:pic>
      <p:sp>
        <p:nvSpPr>
          <p:cNvPr id="21" name="Rounded Rectangular Callout 20">
            <a:extLst>
              <a:ext uri="{FF2B5EF4-FFF2-40B4-BE49-F238E27FC236}">
                <a16:creationId xmlns:a16="http://schemas.microsoft.com/office/drawing/2014/main" id="{6172711C-47CB-851B-336F-1B951AF2F350}"/>
              </a:ext>
            </a:extLst>
          </p:cNvPr>
          <p:cNvSpPr/>
          <p:nvPr/>
        </p:nvSpPr>
        <p:spPr>
          <a:xfrm>
            <a:off x="1421325" y="461001"/>
            <a:ext cx="5044638" cy="961441"/>
          </a:xfrm>
          <a:prstGeom prst="wedgeRoundRectCallout">
            <a:avLst>
              <a:gd name="adj1" fmla="val -53851"/>
              <a:gd name="adj2" fmla="val -10595"/>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D97492F8-49EB-E634-F4E2-0EDF1CD8992A}"/>
              </a:ext>
            </a:extLst>
          </p:cNvPr>
          <p:cNvSpPr txBox="1"/>
          <p:nvPr/>
        </p:nvSpPr>
        <p:spPr>
          <a:xfrm>
            <a:off x="1494254" y="500910"/>
            <a:ext cx="5200545" cy="892552"/>
          </a:xfrm>
          <a:prstGeom prst="rect">
            <a:avLst/>
          </a:prstGeom>
          <a:noFill/>
        </p:spPr>
        <p:txBody>
          <a:bodyPr wrap="square" rtlCol="0">
            <a:spAutoFit/>
          </a:bodyPr>
          <a:lstStyle/>
          <a:p>
            <a:r>
              <a:rPr lang="en-US" sz="1200" b="1" dirty="0"/>
              <a:t>Start your discussion section by restating the aim and drawing a conclusion</a:t>
            </a:r>
          </a:p>
          <a:p>
            <a:endParaRPr lang="en-US" sz="400" b="1" dirty="0"/>
          </a:p>
          <a:p>
            <a:pPr marL="228600" indent="-228600">
              <a:buAutoNum type="arabicPeriod"/>
            </a:pPr>
            <a:r>
              <a:rPr lang="en-US" sz="1200" b="1" dirty="0"/>
              <a:t>Copy/paste the words from the aim (in the rationale)</a:t>
            </a:r>
          </a:p>
          <a:p>
            <a:pPr marL="228600" indent="-228600">
              <a:buAutoNum type="arabicPeriod"/>
            </a:pPr>
            <a:r>
              <a:rPr lang="en-US" sz="1200" b="1" dirty="0"/>
              <a:t>Edit the words to change to past tense.</a:t>
            </a:r>
          </a:p>
          <a:p>
            <a:pPr marL="228600" indent="-228600">
              <a:buAutoNum type="arabicPeriod"/>
            </a:pPr>
            <a:r>
              <a:rPr lang="en-US" sz="1200" b="1" dirty="0"/>
              <a:t>Draw a CONCLUSION (what did the results suggest and WHY?)</a:t>
            </a:r>
          </a:p>
        </p:txBody>
      </p:sp>
      <p:sp>
        <p:nvSpPr>
          <p:cNvPr id="24" name="Rounded Rectangular Callout 23">
            <a:extLst>
              <a:ext uri="{FF2B5EF4-FFF2-40B4-BE49-F238E27FC236}">
                <a16:creationId xmlns:a16="http://schemas.microsoft.com/office/drawing/2014/main" id="{83984E20-87C1-6A7D-AA4F-C0F192BDD274}"/>
              </a:ext>
            </a:extLst>
          </p:cNvPr>
          <p:cNvSpPr/>
          <p:nvPr/>
        </p:nvSpPr>
        <p:spPr>
          <a:xfrm>
            <a:off x="562526" y="3821595"/>
            <a:ext cx="1224136" cy="892553"/>
          </a:xfrm>
          <a:prstGeom prst="wedgeRoundRectCallout">
            <a:avLst>
              <a:gd name="adj1" fmla="val -14536"/>
              <a:gd name="adj2" fmla="val -69035"/>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5" name="TextBox 24">
            <a:extLst>
              <a:ext uri="{FF2B5EF4-FFF2-40B4-BE49-F238E27FC236}">
                <a16:creationId xmlns:a16="http://schemas.microsoft.com/office/drawing/2014/main" id="{3BF93E8D-ECF5-13C8-8F7D-9697CEE2B2ED}"/>
              </a:ext>
            </a:extLst>
          </p:cNvPr>
          <p:cNvSpPr txBox="1"/>
          <p:nvPr/>
        </p:nvSpPr>
        <p:spPr>
          <a:xfrm>
            <a:off x="546641" y="3854179"/>
            <a:ext cx="1224136" cy="892552"/>
          </a:xfrm>
          <a:prstGeom prst="rect">
            <a:avLst/>
          </a:prstGeom>
          <a:noFill/>
        </p:spPr>
        <p:txBody>
          <a:bodyPr wrap="square" rtlCol="0">
            <a:spAutoFit/>
          </a:bodyPr>
          <a:lstStyle/>
          <a:p>
            <a:pPr algn="ctr"/>
            <a:r>
              <a:rPr lang="en-US" sz="1200" b="1" dirty="0">
                <a:solidFill>
                  <a:schemeClr val="tx1"/>
                </a:solidFill>
              </a:rPr>
              <a:t>Never say ‘PROVE’. Instead say ‘the results suggest’…</a:t>
            </a:r>
          </a:p>
          <a:p>
            <a:endParaRPr lang="en-US" sz="400" b="1" dirty="0"/>
          </a:p>
        </p:txBody>
      </p:sp>
      <p:pic>
        <p:nvPicPr>
          <p:cNvPr id="27" name="Picture 26" descr="Funny Scientist Or Professor Holding A Pointer With Speech Bubble Royalty  Free SVG, Cliparts, Vectors, And Stock Illustration. Image 21699368.">
            <a:extLst>
              <a:ext uri="{FF2B5EF4-FFF2-40B4-BE49-F238E27FC236}">
                <a16:creationId xmlns:a16="http://schemas.microsoft.com/office/drawing/2014/main" id="{2E7F45E1-5B50-DAAB-2A60-28E3712FD2B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4710"/>
          <a:stretch/>
        </p:blipFill>
        <p:spPr bwMode="auto">
          <a:xfrm>
            <a:off x="1916832" y="4000431"/>
            <a:ext cx="744473" cy="60004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Funny Scientist Or Professor Holding A Pointer With Speech Bubble Royalty  Free SVG, Cliparts, Vectors, And Stock Illustration. Image 21699368.">
            <a:extLst>
              <a:ext uri="{FF2B5EF4-FFF2-40B4-BE49-F238E27FC236}">
                <a16:creationId xmlns:a16="http://schemas.microsoft.com/office/drawing/2014/main" id="{C4661903-C7B2-9C42-5AF1-580EF96824D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4710"/>
          <a:stretch/>
        </p:blipFill>
        <p:spPr bwMode="auto">
          <a:xfrm>
            <a:off x="532795" y="8074563"/>
            <a:ext cx="744473" cy="600048"/>
          </a:xfrm>
          <a:prstGeom prst="rect">
            <a:avLst/>
          </a:prstGeom>
          <a:noFill/>
          <a:extLst>
            <a:ext uri="{909E8E84-426E-40DD-AFC4-6F175D3DCCD1}">
              <a14:hiddenFill xmlns:a14="http://schemas.microsoft.com/office/drawing/2010/main">
                <a:solidFill>
                  <a:srgbClr val="FFFFFF"/>
                </a:solidFill>
              </a14:hiddenFill>
            </a:ext>
          </a:extLst>
        </p:spPr>
      </p:pic>
      <p:sp>
        <p:nvSpPr>
          <p:cNvPr id="8" name="Rounded Rectangular Callout 7">
            <a:extLst>
              <a:ext uri="{FF2B5EF4-FFF2-40B4-BE49-F238E27FC236}">
                <a16:creationId xmlns:a16="http://schemas.microsoft.com/office/drawing/2014/main" id="{76854DD8-5B2D-42BA-5FFE-C5C87C6EA7CA}"/>
              </a:ext>
            </a:extLst>
          </p:cNvPr>
          <p:cNvSpPr/>
          <p:nvPr/>
        </p:nvSpPr>
        <p:spPr>
          <a:xfrm>
            <a:off x="1864328" y="8160717"/>
            <a:ext cx="3576469" cy="515739"/>
          </a:xfrm>
          <a:prstGeom prst="wedgeRoundRectCallout">
            <a:avLst>
              <a:gd name="adj1" fmla="val -56542"/>
              <a:gd name="adj2" fmla="val -38589"/>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9C6B63E7-4ABF-0DDF-B94F-0496A5249FEB}"/>
              </a:ext>
            </a:extLst>
          </p:cNvPr>
          <p:cNvSpPr txBox="1"/>
          <p:nvPr/>
        </p:nvSpPr>
        <p:spPr>
          <a:xfrm>
            <a:off x="1988840" y="8187753"/>
            <a:ext cx="3572470" cy="461665"/>
          </a:xfrm>
          <a:prstGeom prst="rect">
            <a:avLst/>
          </a:prstGeom>
          <a:noFill/>
        </p:spPr>
        <p:txBody>
          <a:bodyPr wrap="square" rtlCol="0">
            <a:spAutoFit/>
          </a:bodyPr>
          <a:lstStyle/>
          <a:p>
            <a:r>
              <a:rPr lang="en-US" sz="1200" b="1" dirty="0"/>
              <a:t>Remember to include a bibliography section at the end of your report for all your in-text references!</a:t>
            </a:r>
            <a:endParaRPr lang="en-US" sz="400" b="1" dirty="0"/>
          </a:p>
        </p:txBody>
      </p:sp>
    </p:spTree>
    <p:extLst>
      <p:ext uri="{BB962C8B-B14F-4D97-AF65-F5344CB8AC3E}">
        <p14:creationId xmlns:p14="http://schemas.microsoft.com/office/powerpoint/2010/main" val="1712234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Funny Scientist Or Professor Holding A Pointer With Speech Bubble Royalty  Free SVG, Cliparts, Vectors, And Stock Illustration. Image 21699368.">
            <a:extLst>
              <a:ext uri="{FF2B5EF4-FFF2-40B4-BE49-F238E27FC236}">
                <a16:creationId xmlns:a16="http://schemas.microsoft.com/office/drawing/2014/main" id="{9F2EC15A-C13B-4F8E-1768-0BE07684EB0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4710"/>
          <a:stretch/>
        </p:blipFill>
        <p:spPr bwMode="auto">
          <a:xfrm>
            <a:off x="487573" y="383544"/>
            <a:ext cx="744473" cy="600048"/>
          </a:xfrm>
          <a:prstGeom prst="rect">
            <a:avLst/>
          </a:prstGeom>
          <a:noFill/>
          <a:extLst>
            <a:ext uri="{909E8E84-426E-40DD-AFC4-6F175D3DCCD1}">
              <a14:hiddenFill xmlns:a14="http://schemas.microsoft.com/office/drawing/2010/main">
                <a:solidFill>
                  <a:srgbClr val="FFFFFF"/>
                </a:solidFill>
              </a14:hiddenFill>
            </a:ext>
          </a:extLst>
        </p:spPr>
      </p:pic>
      <p:sp>
        <p:nvSpPr>
          <p:cNvPr id="12" name="Rounded Rectangular Callout 11">
            <a:extLst>
              <a:ext uri="{FF2B5EF4-FFF2-40B4-BE49-F238E27FC236}">
                <a16:creationId xmlns:a16="http://schemas.microsoft.com/office/drawing/2014/main" id="{C3D1D7F0-F8F7-5CC5-46C3-681C8A35B3D0}"/>
              </a:ext>
            </a:extLst>
          </p:cNvPr>
          <p:cNvSpPr/>
          <p:nvPr/>
        </p:nvSpPr>
        <p:spPr>
          <a:xfrm>
            <a:off x="1409438" y="379964"/>
            <a:ext cx="5116773" cy="735652"/>
          </a:xfrm>
          <a:prstGeom prst="wedgeRoundRectCallout">
            <a:avLst>
              <a:gd name="adj1" fmla="val -53851"/>
              <a:gd name="adj2" fmla="val -10595"/>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CD900EB-1021-3D7A-AE9F-29F210086EF6}"/>
              </a:ext>
            </a:extLst>
          </p:cNvPr>
          <p:cNvSpPr txBox="1"/>
          <p:nvPr/>
        </p:nvSpPr>
        <p:spPr>
          <a:xfrm>
            <a:off x="1430934" y="424624"/>
            <a:ext cx="5144972" cy="646331"/>
          </a:xfrm>
          <a:prstGeom prst="rect">
            <a:avLst/>
          </a:prstGeom>
          <a:noFill/>
        </p:spPr>
        <p:txBody>
          <a:bodyPr wrap="square" rtlCol="0">
            <a:spAutoFit/>
          </a:bodyPr>
          <a:lstStyle/>
          <a:p>
            <a:r>
              <a:rPr lang="en-US" sz="1200" b="1" dirty="0"/>
              <a:t>Next, EVALUATE the experimental design. </a:t>
            </a:r>
          </a:p>
          <a:p>
            <a:r>
              <a:rPr lang="en-US" sz="1200" b="1" dirty="0"/>
              <a:t>1. Discuss your margin of error (absolute uncertainty) values.</a:t>
            </a:r>
          </a:p>
          <a:p>
            <a:r>
              <a:rPr lang="en-US" sz="1200" b="1" dirty="0"/>
              <a:t>2. Discern the </a:t>
            </a:r>
            <a:r>
              <a:rPr lang="en-US" sz="1200" b="1" i="1" dirty="0"/>
              <a:t>reliability</a:t>
            </a:r>
            <a:r>
              <a:rPr lang="en-US" sz="1200" b="1" dirty="0"/>
              <a:t> of your results based on these values.</a:t>
            </a:r>
            <a:endParaRPr lang="en-US" sz="400" b="1" dirty="0"/>
          </a:p>
        </p:txBody>
      </p:sp>
      <p:pic>
        <p:nvPicPr>
          <p:cNvPr id="3" name="Picture 2" descr="Shape, circle&#10;&#10;Description automatically generated">
            <a:extLst>
              <a:ext uri="{FF2B5EF4-FFF2-40B4-BE49-F238E27FC236}">
                <a16:creationId xmlns:a16="http://schemas.microsoft.com/office/drawing/2014/main" id="{6E74975A-233E-BC1C-53FD-3B1BAE6888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89018" y="2528143"/>
            <a:ext cx="2391251" cy="1494532"/>
          </a:xfrm>
          <a:prstGeom prst="rect">
            <a:avLst/>
          </a:prstGeom>
          <a:ln>
            <a:noFill/>
          </a:ln>
        </p:spPr>
      </p:pic>
      <p:sp>
        <p:nvSpPr>
          <p:cNvPr id="8" name="Rounded Rectangular Callout 7">
            <a:extLst>
              <a:ext uri="{FF2B5EF4-FFF2-40B4-BE49-F238E27FC236}">
                <a16:creationId xmlns:a16="http://schemas.microsoft.com/office/drawing/2014/main" id="{D2CBDEC5-43B9-7FB5-9AD1-14FB4854EF0C}"/>
              </a:ext>
            </a:extLst>
          </p:cNvPr>
          <p:cNvSpPr/>
          <p:nvPr/>
        </p:nvSpPr>
        <p:spPr>
          <a:xfrm>
            <a:off x="5210297" y="4375555"/>
            <a:ext cx="1067441" cy="567854"/>
          </a:xfrm>
          <a:prstGeom prst="wedgeRoundRectCallout">
            <a:avLst>
              <a:gd name="adj1" fmla="val -22035"/>
              <a:gd name="adj2" fmla="val -107660"/>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F0F74FD-0C76-6C02-2DD8-87894A0A2156}"/>
              </a:ext>
            </a:extLst>
          </p:cNvPr>
          <p:cNvSpPr txBox="1"/>
          <p:nvPr/>
        </p:nvSpPr>
        <p:spPr>
          <a:xfrm>
            <a:off x="5159177" y="4434261"/>
            <a:ext cx="1209929" cy="430887"/>
          </a:xfrm>
          <a:prstGeom prst="rect">
            <a:avLst/>
          </a:prstGeom>
          <a:noFill/>
        </p:spPr>
        <p:txBody>
          <a:bodyPr wrap="square" rtlCol="0">
            <a:spAutoFit/>
          </a:bodyPr>
          <a:lstStyle/>
          <a:p>
            <a:pPr algn="ctr"/>
            <a:r>
              <a:rPr lang="en-US" sz="1100" b="1" i="1" dirty="0"/>
              <a:t>Large error bar. Unreliable. </a:t>
            </a:r>
          </a:p>
        </p:txBody>
      </p:sp>
      <p:pic>
        <p:nvPicPr>
          <p:cNvPr id="16" name="Picture 15" descr="Funny Scientist Or Professor Holding A Pointer With Speech Bubble Royalty  Free SVG, Cliparts, Vectors, And Stock Illustration. Image 21699368.">
            <a:extLst>
              <a:ext uri="{FF2B5EF4-FFF2-40B4-BE49-F238E27FC236}">
                <a16:creationId xmlns:a16="http://schemas.microsoft.com/office/drawing/2014/main" id="{6E57C74E-7996-BB89-B555-91F10A7AA0E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4710"/>
          <a:stretch/>
        </p:blipFill>
        <p:spPr bwMode="auto">
          <a:xfrm>
            <a:off x="4414704" y="4260276"/>
            <a:ext cx="744473" cy="60004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E95C4AFF-1B65-38A1-17EB-1B12F98A5739}"/>
              </a:ext>
            </a:extLst>
          </p:cNvPr>
          <p:cNvSpPr txBox="1"/>
          <p:nvPr/>
        </p:nvSpPr>
        <p:spPr>
          <a:xfrm>
            <a:off x="578755" y="1166805"/>
            <a:ext cx="5990719" cy="1384995"/>
          </a:xfrm>
          <a:prstGeom prst="rect">
            <a:avLst/>
          </a:prstGeom>
          <a:noFill/>
        </p:spPr>
        <p:txBody>
          <a:bodyPr wrap="square" rtlCol="0">
            <a:spAutoFit/>
          </a:bodyPr>
          <a:lstStyle/>
          <a:p>
            <a:r>
              <a:rPr lang="en-US" sz="1200" dirty="0"/>
              <a:t>The </a:t>
            </a:r>
            <a:r>
              <a:rPr lang="en-US" sz="1200" i="1" dirty="0"/>
              <a:t>absolute uncertainty </a:t>
            </a:r>
            <a:r>
              <a:rPr lang="en-US" sz="1200" dirty="0"/>
              <a:t>values - in your results table (range/2) - indicate a </a:t>
            </a:r>
            <a:r>
              <a:rPr lang="en-US" sz="1200" i="1" dirty="0"/>
              <a:t>margin of error</a:t>
            </a:r>
            <a:r>
              <a:rPr lang="en-US" sz="1200" dirty="0"/>
              <a:t>. </a:t>
            </a:r>
          </a:p>
          <a:p>
            <a:r>
              <a:rPr lang="en-US" sz="1200" dirty="0"/>
              <a:t>In other words, if an absolute uncertainty value is small, the error (and error bar) is small. For example, imagine a dart board with the </a:t>
            </a:r>
            <a:r>
              <a:rPr lang="en-US" sz="1200" i="1" dirty="0"/>
              <a:t>mean </a:t>
            </a:r>
            <a:r>
              <a:rPr lang="en-US" sz="1200" dirty="0"/>
              <a:t>as the target in the middle of the dartboard. Every dart that you throw at the dart board represents one repeat or trial. If all the darts hit the same spot, that dataset will have a </a:t>
            </a:r>
            <a:r>
              <a:rPr lang="en-US" sz="1200" i="1" dirty="0"/>
              <a:t>small</a:t>
            </a:r>
            <a:r>
              <a:rPr lang="en-US" sz="1200" dirty="0"/>
              <a:t> margin of error, </a:t>
            </a:r>
            <a:r>
              <a:rPr lang="en-US" sz="1200" i="1" dirty="0"/>
              <a:t>small</a:t>
            </a:r>
            <a:r>
              <a:rPr lang="en-US" sz="1200" dirty="0"/>
              <a:t> error bar, and is therefore </a:t>
            </a:r>
            <a:r>
              <a:rPr lang="en-US" sz="1200" u="sng" dirty="0"/>
              <a:t>reliable.</a:t>
            </a:r>
            <a:r>
              <a:rPr lang="en-US" sz="1200" dirty="0"/>
              <a:t> If, on the other hand, darts land all over the place, that dataset will have a </a:t>
            </a:r>
            <a:r>
              <a:rPr lang="en-US" sz="1200" i="1" dirty="0"/>
              <a:t>large </a:t>
            </a:r>
            <a:r>
              <a:rPr lang="en-US" sz="1200" dirty="0"/>
              <a:t>margin of error, </a:t>
            </a:r>
            <a:r>
              <a:rPr lang="en-US" sz="1200" i="1" dirty="0"/>
              <a:t>large </a:t>
            </a:r>
            <a:r>
              <a:rPr lang="en-US" sz="1200" dirty="0"/>
              <a:t>error bar, and is therefore </a:t>
            </a:r>
            <a:r>
              <a:rPr lang="en-US" sz="1200" u="sng" dirty="0"/>
              <a:t>unreliable.</a:t>
            </a:r>
            <a:endParaRPr lang="en-US" sz="1200" dirty="0"/>
          </a:p>
        </p:txBody>
      </p:sp>
      <p:pic>
        <p:nvPicPr>
          <p:cNvPr id="4" name="Picture 3" descr="Shape, circle&#10;&#10;Description automatically generated">
            <a:extLst>
              <a:ext uri="{FF2B5EF4-FFF2-40B4-BE49-F238E27FC236}">
                <a16:creationId xmlns:a16="http://schemas.microsoft.com/office/drawing/2014/main" id="{98435939-0B06-CF23-B201-E5E07A6A6ED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1600" y="2621291"/>
            <a:ext cx="2361203" cy="1431032"/>
          </a:xfrm>
          <a:prstGeom prst="rect">
            <a:avLst/>
          </a:prstGeom>
          <a:ln>
            <a:noFill/>
          </a:ln>
        </p:spPr>
      </p:pic>
      <p:sp>
        <p:nvSpPr>
          <p:cNvPr id="6" name="Rounded Rectangular Callout 5">
            <a:extLst>
              <a:ext uri="{FF2B5EF4-FFF2-40B4-BE49-F238E27FC236}">
                <a16:creationId xmlns:a16="http://schemas.microsoft.com/office/drawing/2014/main" id="{2B6CA430-EA09-91A9-877E-92B667AFC5CE}"/>
              </a:ext>
            </a:extLst>
          </p:cNvPr>
          <p:cNvSpPr/>
          <p:nvPr/>
        </p:nvSpPr>
        <p:spPr>
          <a:xfrm>
            <a:off x="1591327" y="4342834"/>
            <a:ext cx="1067441" cy="600048"/>
          </a:xfrm>
          <a:prstGeom prst="wedgeRoundRectCallout">
            <a:avLst>
              <a:gd name="adj1" fmla="val 24591"/>
              <a:gd name="adj2" fmla="val -105462"/>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1E532EA9-A4FF-6A72-D771-45BF22735001}"/>
              </a:ext>
            </a:extLst>
          </p:cNvPr>
          <p:cNvSpPr txBox="1"/>
          <p:nvPr/>
        </p:nvSpPr>
        <p:spPr>
          <a:xfrm>
            <a:off x="1540207" y="4434261"/>
            <a:ext cx="1209929" cy="430887"/>
          </a:xfrm>
          <a:prstGeom prst="rect">
            <a:avLst/>
          </a:prstGeom>
          <a:noFill/>
        </p:spPr>
        <p:txBody>
          <a:bodyPr wrap="square" rtlCol="0">
            <a:spAutoFit/>
          </a:bodyPr>
          <a:lstStyle/>
          <a:p>
            <a:pPr algn="ctr"/>
            <a:r>
              <a:rPr lang="en-US" sz="1100" b="1" i="1" dirty="0"/>
              <a:t>Small error bar.</a:t>
            </a:r>
          </a:p>
          <a:p>
            <a:pPr algn="ctr"/>
            <a:r>
              <a:rPr lang="en-US" sz="1100" b="1" i="1" dirty="0"/>
              <a:t>Reliable. </a:t>
            </a:r>
          </a:p>
        </p:txBody>
      </p:sp>
      <p:pic>
        <p:nvPicPr>
          <p:cNvPr id="19" name="Picture 18" descr="Funny Scientist Or Professor Holding A Pointer With Speech Bubble Royalty  Free SVG, Cliparts, Vectors, And Stock Illustration. Image 21699368.">
            <a:extLst>
              <a:ext uri="{FF2B5EF4-FFF2-40B4-BE49-F238E27FC236}">
                <a16:creationId xmlns:a16="http://schemas.microsoft.com/office/drawing/2014/main" id="{8FB5CF6A-0C76-FE55-EDE8-70898665E39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4710"/>
          <a:stretch/>
        </p:blipFill>
        <p:spPr bwMode="auto">
          <a:xfrm>
            <a:off x="656226" y="4280332"/>
            <a:ext cx="744473" cy="600048"/>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F16D389E-C171-F0BE-F4A0-2545D4A95B14}"/>
              </a:ext>
            </a:extLst>
          </p:cNvPr>
          <p:cNvSpPr txBox="1"/>
          <p:nvPr/>
        </p:nvSpPr>
        <p:spPr>
          <a:xfrm>
            <a:off x="635749" y="8100392"/>
            <a:ext cx="5940157" cy="646331"/>
          </a:xfrm>
          <a:prstGeom prst="rect">
            <a:avLst/>
          </a:prstGeom>
          <a:noFill/>
        </p:spPr>
        <p:txBody>
          <a:bodyPr wrap="square" rtlCol="0">
            <a:spAutoFit/>
          </a:bodyPr>
          <a:lstStyle/>
          <a:p>
            <a:r>
              <a:rPr lang="en-US" sz="1200" dirty="0"/>
              <a:t>If </a:t>
            </a:r>
            <a:r>
              <a:rPr lang="en-US" sz="1200" b="1" dirty="0"/>
              <a:t>ALL</a:t>
            </a:r>
            <a:r>
              <a:rPr lang="en-US" sz="1200" dirty="0"/>
              <a:t> the margins of error are small, then the answer to your research question is </a:t>
            </a:r>
            <a:r>
              <a:rPr lang="en-US" sz="1200" u="sng" dirty="0"/>
              <a:t>reliable</a:t>
            </a:r>
            <a:r>
              <a:rPr lang="en-US" sz="1200" dirty="0"/>
              <a:t>.   If </a:t>
            </a:r>
            <a:r>
              <a:rPr lang="en-US" sz="1200" b="1" dirty="0"/>
              <a:t>ALL</a:t>
            </a:r>
            <a:r>
              <a:rPr lang="en-US" sz="1200" dirty="0"/>
              <a:t> the margins of error are large, then the answer to your research question is </a:t>
            </a:r>
            <a:r>
              <a:rPr lang="en-US" sz="1200" u="sng" dirty="0"/>
              <a:t>unreliable</a:t>
            </a:r>
            <a:r>
              <a:rPr lang="en-US" sz="1200" dirty="0"/>
              <a:t>.            </a:t>
            </a:r>
            <a:r>
              <a:rPr lang="en-US" sz="1200" b="1" dirty="0"/>
              <a:t>Is the answer to your research question reliable?    [Yes]   [No]     </a:t>
            </a:r>
            <a:r>
              <a:rPr lang="en-US" sz="1200" dirty="0"/>
              <a:t>(select one). </a:t>
            </a:r>
            <a:endParaRPr lang="en-US" sz="1200" b="1" dirty="0"/>
          </a:p>
        </p:txBody>
      </p:sp>
      <p:sp>
        <p:nvSpPr>
          <p:cNvPr id="29" name="Rectangle 28">
            <a:extLst>
              <a:ext uri="{FF2B5EF4-FFF2-40B4-BE49-F238E27FC236}">
                <a16:creationId xmlns:a16="http://schemas.microsoft.com/office/drawing/2014/main" id="{093AE06C-8C0D-AFFB-0077-B94E7574BD61}"/>
              </a:ext>
            </a:extLst>
          </p:cNvPr>
          <p:cNvSpPr/>
          <p:nvPr/>
        </p:nvSpPr>
        <p:spPr>
          <a:xfrm>
            <a:off x="635749" y="2593787"/>
            <a:ext cx="5890463" cy="2554277"/>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C94FB015-D3A2-6AB4-4942-24E10ED41A21}"/>
              </a:ext>
            </a:extLst>
          </p:cNvPr>
          <p:cNvSpPr/>
          <p:nvPr/>
        </p:nvSpPr>
        <p:spPr>
          <a:xfrm>
            <a:off x="641173" y="6649298"/>
            <a:ext cx="5881257" cy="6973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3022EEB9-AC7A-93C3-DBF1-ABE30C6527EB}"/>
              </a:ext>
            </a:extLst>
          </p:cNvPr>
          <p:cNvSpPr/>
          <p:nvPr/>
        </p:nvSpPr>
        <p:spPr>
          <a:xfrm>
            <a:off x="641173" y="7430490"/>
            <a:ext cx="5881257" cy="6572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7F05C5B6-895B-5BF2-1CAA-95C3B6348B1C}"/>
              </a:ext>
            </a:extLst>
          </p:cNvPr>
          <p:cNvSpPr/>
          <p:nvPr/>
        </p:nvSpPr>
        <p:spPr>
          <a:xfrm>
            <a:off x="631967" y="5900226"/>
            <a:ext cx="5890463" cy="67752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ABEE01F6-86AB-67C2-D5E0-64F95FEE2EF6}"/>
              </a:ext>
            </a:extLst>
          </p:cNvPr>
          <p:cNvSpPr txBox="1"/>
          <p:nvPr/>
        </p:nvSpPr>
        <p:spPr>
          <a:xfrm>
            <a:off x="682192" y="5931422"/>
            <a:ext cx="5943240" cy="646331"/>
          </a:xfrm>
          <a:prstGeom prst="rect">
            <a:avLst/>
          </a:prstGeom>
          <a:noFill/>
        </p:spPr>
        <p:txBody>
          <a:bodyPr wrap="square" rtlCol="0">
            <a:spAutoFit/>
          </a:bodyPr>
          <a:lstStyle/>
          <a:p>
            <a:r>
              <a:rPr lang="en-US" sz="1200" dirty="0"/>
              <a:t>The absolute uncertainty value for the </a:t>
            </a:r>
            <a:r>
              <a:rPr lang="en-US" sz="1200" dirty="0">
                <a:latin typeface="Calibri" panose="020F0502020204030204" pitchFamily="34" charset="0"/>
                <a:ea typeface="PMingLiU" panose="02020500000000000000" pitchFamily="18" charset="-120"/>
              </a:rPr>
              <a:t>p</a:t>
            </a:r>
            <a:r>
              <a:rPr lang="en-US" sz="1200" dirty="0">
                <a:effectLst/>
                <a:latin typeface="Calibri" panose="020F0502020204030204" pitchFamily="34" charset="0"/>
                <a:ea typeface="PMingLiU" panose="02020500000000000000" pitchFamily="18" charset="-120"/>
              </a:rPr>
              <a:t>otassium chloride dataset is ___________________</a:t>
            </a:r>
            <a:endParaRPr lang="en-US" sz="700" dirty="0">
              <a:effectLst/>
              <a:latin typeface="Calibri" panose="020F0502020204030204" pitchFamily="34" charset="0"/>
              <a:ea typeface="PMingLiU" panose="02020500000000000000" pitchFamily="18" charset="-120"/>
            </a:endParaRPr>
          </a:p>
          <a:p>
            <a:r>
              <a:rPr lang="en-US" sz="1200" dirty="0">
                <a:latin typeface="Calibri" panose="020F0502020204030204" pitchFamily="34" charset="0"/>
                <a:ea typeface="PMingLiU" panose="02020500000000000000" pitchFamily="18" charset="-120"/>
              </a:rPr>
              <a:t>This margin of error is  </a:t>
            </a:r>
            <a:r>
              <a:rPr lang="en-US" sz="1200" b="1" dirty="0">
                <a:latin typeface="Calibri" panose="020F0502020204030204" pitchFamily="34" charset="0"/>
                <a:ea typeface="PMingLiU" panose="02020500000000000000" pitchFamily="18" charset="-120"/>
              </a:rPr>
              <a:t>[small]   [large]</a:t>
            </a:r>
            <a:r>
              <a:rPr lang="en-US" sz="1200" dirty="0">
                <a:latin typeface="Calibri" panose="020F0502020204030204" pitchFamily="34" charset="0"/>
                <a:ea typeface="PMingLiU" panose="02020500000000000000" pitchFamily="18" charset="-120"/>
              </a:rPr>
              <a:t> . Hence, the potassium chloride dataset is: </a:t>
            </a:r>
          </a:p>
          <a:p>
            <a:r>
              <a:rPr lang="en-US" sz="1200" b="1" dirty="0">
                <a:latin typeface="Calibri" panose="020F0502020204030204" pitchFamily="34" charset="0"/>
                <a:ea typeface="PMingLiU" panose="02020500000000000000" pitchFamily="18" charset="-120"/>
              </a:rPr>
              <a:t>[reliable]   [unreliable].  </a:t>
            </a:r>
            <a:r>
              <a:rPr lang="en-US" sz="1200" dirty="0">
                <a:latin typeface="Calibri" panose="020F0502020204030204" pitchFamily="34" charset="0"/>
                <a:ea typeface="PMingLiU" panose="02020500000000000000" pitchFamily="18" charset="-120"/>
              </a:rPr>
              <a:t>(select one) </a:t>
            </a:r>
            <a:r>
              <a:rPr lang="en-US" sz="1200" i="1" dirty="0">
                <a:latin typeface="Calibri" panose="020F0502020204030204" pitchFamily="34" charset="0"/>
                <a:ea typeface="PMingLiU" panose="02020500000000000000" pitchFamily="18" charset="-120"/>
              </a:rPr>
              <a:t>Hint: </a:t>
            </a:r>
            <a:r>
              <a:rPr lang="en-US" sz="1200" dirty="0">
                <a:latin typeface="Calibri" panose="020F0502020204030204" pitchFamily="34" charset="0"/>
                <a:ea typeface="PMingLiU" panose="02020500000000000000" pitchFamily="18" charset="-120"/>
              </a:rPr>
              <a:t>if margin or error is small, choose ‘reliable’.</a:t>
            </a:r>
            <a:endParaRPr lang="en-US" sz="1200" b="1" dirty="0">
              <a:latin typeface="Calibri" panose="020F0502020204030204" pitchFamily="34" charset="0"/>
              <a:ea typeface="PMingLiU" panose="02020500000000000000" pitchFamily="18" charset="-120"/>
            </a:endParaRPr>
          </a:p>
        </p:txBody>
      </p:sp>
      <p:sp>
        <p:nvSpPr>
          <p:cNvPr id="45" name="TextBox 44">
            <a:extLst>
              <a:ext uri="{FF2B5EF4-FFF2-40B4-BE49-F238E27FC236}">
                <a16:creationId xmlns:a16="http://schemas.microsoft.com/office/drawing/2014/main" id="{5392E39C-82B7-1B03-3361-2306C869D34A}"/>
              </a:ext>
            </a:extLst>
          </p:cNvPr>
          <p:cNvSpPr txBox="1"/>
          <p:nvPr/>
        </p:nvSpPr>
        <p:spPr>
          <a:xfrm>
            <a:off x="681600" y="6677008"/>
            <a:ext cx="5943240" cy="646331"/>
          </a:xfrm>
          <a:prstGeom prst="rect">
            <a:avLst/>
          </a:prstGeom>
          <a:noFill/>
        </p:spPr>
        <p:txBody>
          <a:bodyPr wrap="square" rtlCol="0">
            <a:spAutoFit/>
          </a:bodyPr>
          <a:lstStyle/>
          <a:p>
            <a:r>
              <a:rPr lang="en-US" sz="1200" dirty="0"/>
              <a:t>The absolute uncertainty value for the </a:t>
            </a:r>
            <a:r>
              <a:rPr lang="en-US" sz="1200" dirty="0">
                <a:latin typeface="Calibri" panose="020F0502020204030204" pitchFamily="34" charset="0"/>
                <a:ea typeface="PMingLiU" panose="02020500000000000000" pitchFamily="18" charset="-120"/>
              </a:rPr>
              <a:t>sodium carbonate dataset is ____________________</a:t>
            </a:r>
            <a:endParaRPr lang="en-US" sz="700" dirty="0">
              <a:effectLst/>
              <a:latin typeface="Calibri" panose="020F0502020204030204" pitchFamily="34" charset="0"/>
              <a:ea typeface="PMingLiU" panose="02020500000000000000" pitchFamily="18" charset="-120"/>
            </a:endParaRPr>
          </a:p>
          <a:p>
            <a:r>
              <a:rPr lang="en-US" sz="1200" dirty="0">
                <a:latin typeface="Calibri" panose="020F0502020204030204" pitchFamily="34" charset="0"/>
                <a:ea typeface="PMingLiU" panose="02020500000000000000" pitchFamily="18" charset="-120"/>
              </a:rPr>
              <a:t>This margin of error is  </a:t>
            </a:r>
            <a:r>
              <a:rPr lang="en-US" sz="1200" b="1" dirty="0">
                <a:latin typeface="Calibri" panose="020F0502020204030204" pitchFamily="34" charset="0"/>
                <a:ea typeface="PMingLiU" panose="02020500000000000000" pitchFamily="18" charset="-120"/>
              </a:rPr>
              <a:t>[small]   [large] </a:t>
            </a:r>
            <a:r>
              <a:rPr lang="en-US" sz="1200" dirty="0">
                <a:latin typeface="Calibri" panose="020F0502020204030204" pitchFamily="34" charset="0"/>
                <a:ea typeface="PMingLiU" panose="02020500000000000000" pitchFamily="18" charset="-120"/>
              </a:rPr>
              <a:t>. Hence, the sodium carbonate dataset is: </a:t>
            </a:r>
          </a:p>
          <a:p>
            <a:r>
              <a:rPr lang="en-US" sz="1200" dirty="0">
                <a:latin typeface="Calibri" panose="020F0502020204030204" pitchFamily="34" charset="0"/>
                <a:ea typeface="PMingLiU" panose="02020500000000000000" pitchFamily="18" charset="-120"/>
              </a:rPr>
              <a:t> </a:t>
            </a:r>
            <a:r>
              <a:rPr lang="en-US" sz="1200" b="1" dirty="0">
                <a:latin typeface="Calibri" panose="020F0502020204030204" pitchFamily="34" charset="0"/>
                <a:ea typeface="PMingLiU" panose="02020500000000000000" pitchFamily="18" charset="-120"/>
              </a:rPr>
              <a:t>[reliable]   [unreliable]. </a:t>
            </a:r>
            <a:r>
              <a:rPr lang="en-US" sz="1200" dirty="0">
                <a:latin typeface="Calibri" panose="020F0502020204030204" pitchFamily="34" charset="0"/>
                <a:ea typeface="PMingLiU" panose="02020500000000000000" pitchFamily="18" charset="-120"/>
              </a:rPr>
              <a:t>(select one)</a:t>
            </a:r>
            <a:endParaRPr lang="en-US" sz="1200" b="1" dirty="0">
              <a:latin typeface="Calibri" panose="020F0502020204030204" pitchFamily="34" charset="0"/>
              <a:ea typeface="PMingLiU" panose="02020500000000000000" pitchFamily="18" charset="-120"/>
            </a:endParaRPr>
          </a:p>
        </p:txBody>
      </p:sp>
      <p:sp>
        <p:nvSpPr>
          <p:cNvPr id="46" name="TextBox 45">
            <a:extLst>
              <a:ext uri="{FF2B5EF4-FFF2-40B4-BE49-F238E27FC236}">
                <a16:creationId xmlns:a16="http://schemas.microsoft.com/office/drawing/2014/main" id="{EBFD684A-BF84-5A0E-2297-2C1EEA580D1E}"/>
              </a:ext>
            </a:extLst>
          </p:cNvPr>
          <p:cNvSpPr txBox="1"/>
          <p:nvPr/>
        </p:nvSpPr>
        <p:spPr>
          <a:xfrm>
            <a:off x="681600" y="7430490"/>
            <a:ext cx="5943240" cy="646331"/>
          </a:xfrm>
          <a:prstGeom prst="rect">
            <a:avLst/>
          </a:prstGeom>
          <a:noFill/>
        </p:spPr>
        <p:txBody>
          <a:bodyPr wrap="square" rtlCol="0">
            <a:spAutoFit/>
          </a:bodyPr>
          <a:lstStyle/>
          <a:p>
            <a:r>
              <a:rPr lang="en-US" sz="1200" dirty="0"/>
              <a:t>The absolute uncertainty value for the </a:t>
            </a:r>
            <a:r>
              <a:rPr lang="en-US" sz="1200" dirty="0">
                <a:latin typeface="Calibri" panose="020F0502020204030204" pitchFamily="34" charset="0"/>
                <a:ea typeface="PMingLiU" panose="02020500000000000000" pitchFamily="18" charset="-120"/>
              </a:rPr>
              <a:t>sodium bicarbonate </a:t>
            </a:r>
            <a:r>
              <a:rPr lang="en-US" sz="1200" dirty="0">
                <a:effectLst/>
                <a:latin typeface="Calibri" panose="020F0502020204030204" pitchFamily="34" charset="0"/>
                <a:ea typeface="PMingLiU" panose="02020500000000000000" pitchFamily="18" charset="-120"/>
              </a:rPr>
              <a:t>dataset is __________________</a:t>
            </a:r>
            <a:endParaRPr lang="en-US" sz="700" dirty="0">
              <a:effectLst/>
              <a:latin typeface="Calibri" panose="020F0502020204030204" pitchFamily="34" charset="0"/>
              <a:ea typeface="PMingLiU" panose="02020500000000000000" pitchFamily="18" charset="-120"/>
            </a:endParaRPr>
          </a:p>
          <a:p>
            <a:r>
              <a:rPr lang="en-US" sz="1200" dirty="0">
                <a:latin typeface="Calibri" panose="020F0502020204030204" pitchFamily="34" charset="0"/>
                <a:ea typeface="PMingLiU" panose="02020500000000000000" pitchFamily="18" charset="-120"/>
              </a:rPr>
              <a:t>This margin of error is </a:t>
            </a:r>
            <a:r>
              <a:rPr lang="en-US" sz="1200" b="1" dirty="0">
                <a:latin typeface="Calibri" panose="020F0502020204030204" pitchFamily="34" charset="0"/>
                <a:ea typeface="PMingLiU" panose="02020500000000000000" pitchFamily="18" charset="-120"/>
              </a:rPr>
              <a:t> [small]   [large] </a:t>
            </a:r>
            <a:r>
              <a:rPr lang="en-US" sz="1200" dirty="0">
                <a:latin typeface="Calibri" panose="020F0502020204030204" pitchFamily="34" charset="0"/>
                <a:ea typeface="PMingLiU" panose="02020500000000000000" pitchFamily="18" charset="-120"/>
              </a:rPr>
              <a:t>. Hence, the sodium bicarbonate dataset is:  </a:t>
            </a:r>
          </a:p>
          <a:p>
            <a:r>
              <a:rPr lang="en-US" sz="1200" b="1" dirty="0">
                <a:latin typeface="Calibri" panose="020F0502020204030204" pitchFamily="34" charset="0"/>
                <a:ea typeface="PMingLiU" panose="02020500000000000000" pitchFamily="18" charset="-120"/>
              </a:rPr>
              <a:t>[reliable]  [unreliable]. </a:t>
            </a:r>
            <a:r>
              <a:rPr lang="en-US" sz="1200" dirty="0">
                <a:latin typeface="Calibri" panose="020F0502020204030204" pitchFamily="34" charset="0"/>
                <a:ea typeface="PMingLiU" panose="02020500000000000000" pitchFamily="18" charset="-120"/>
              </a:rPr>
              <a:t>(select one)</a:t>
            </a:r>
            <a:endParaRPr lang="en-US" sz="1200" b="1" dirty="0">
              <a:latin typeface="Calibri" panose="020F0502020204030204" pitchFamily="34" charset="0"/>
              <a:ea typeface="PMingLiU" panose="02020500000000000000" pitchFamily="18" charset="-120"/>
            </a:endParaRPr>
          </a:p>
        </p:txBody>
      </p:sp>
      <p:sp>
        <p:nvSpPr>
          <p:cNvPr id="47" name="Rectangle 46">
            <a:extLst>
              <a:ext uri="{FF2B5EF4-FFF2-40B4-BE49-F238E27FC236}">
                <a16:creationId xmlns:a16="http://schemas.microsoft.com/office/drawing/2014/main" id="{10F5092F-A65F-5C40-FDA3-F1F0D698C6D5}"/>
              </a:ext>
            </a:extLst>
          </p:cNvPr>
          <p:cNvSpPr/>
          <p:nvPr/>
        </p:nvSpPr>
        <p:spPr>
          <a:xfrm>
            <a:off x="628884" y="5277006"/>
            <a:ext cx="5890463" cy="51606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Complete the sentences below</a:t>
            </a:r>
          </a:p>
        </p:txBody>
      </p:sp>
      <p:sp>
        <p:nvSpPr>
          <p:cNvPr id="48" name="Rectangle 47">
            <a:extLst>
              <a:ext uri="{FF2B5EF4-FFF2-40B4-BE49-F238E27FC236}">
                <a16:creationId xmlns:a16="http://schemas.microsoft.com/office/drawing/2014/main" id="{E194807F-670F-F765-DD0C-D9BBF1A3F51B}"/>
              </a:ext>
            </a:extLst>
          </p:cNvPr>
          <p:cNvSpPr/>
          <p:nvPr/>
        </p:nvSpPr>
        <p:spPr>
          <a:xfrm>
            <a:off x="3132018" y="2586903"/>
            <a:ext cx="910450" cy="255427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06011489-AA2E-2CA9-FF58-EFA002C5E9C4}"/>
              </a:ext>
            </a:extLst>
          </p:cNvPr>
          <p:cNvSpPr txBox="1"/>
          <p:nvPr/>
        </p:nvSpPr>
        <p:spPr>
          <a:xfrm>
            <a:off x="3140968" y="2708419"/>
            <a:ext cx="899862" cy="2308324"/>
          </a:xfrm>
          <a:prstGeom prst="rect">
            <a:avLst/>
          </a:prstGeom>
          <a:noFill/>
        </p:spPr>
        <p:txBody>
          <a:bodyPr wrap="square" rtlCol="0">
            <a:spAutoFit/>
          </a:bodyPr>
          <a:lstStyle/>
          <a:p>
            <a:pPr algn="ctr"/>
            <a:r>
              <a:rPr lang="en-US" sz="1200" dirty="0"/>
              <a:t>Each dot (or throw of the dart) represents ONE repeat. </a:t>
            </a:r>
          </a:p>
          <a:p>
            <a:pPr algn="ctr"/>
            <a:endParaRPr lang="en-US" sz="1200" dirty="0"/>
          </a:p>
          <a:p>
            <a:pPr algn="ctr"/>
            <a:r>
              <a:rPr lang="en-US" sz="1200" dirty="0"/>
              <a:t>The </a:t>
            </a:r>
          </a:p>
          <a:p>
            <a:pPr algn="ctr"/>
            <a:r>
              <a:rPr lang="en-US" sz="1200" dirty="0"/>
              <a:t>bulls-eye </a:t>
            </a:r>
          </a:p>
          <a:p>
            <a:pPr algn="ctr"/>
            <a:r>
              <a:rPr lang="en-US" sz="1200" dirty="0"/>
              <a:t>represents the mean (average).</a:t>
            </a:r>
          </a:p>
        </p:txBody>
      </p:sp>
    </p:spTree>
    <p:extLst>
      <p:ext uri="{BB962C8B-B14F-4D97-AF65-F5344CB8AC3E}">
        <p14:creationId xmlns:p14="http://schemas.microsoft.com/office/powerpoint/2010/main" val="1869403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unny Scientist Or Professor Holding A Pointer With Speech Bubble Royalty  Free SVG, Cliparts, Vectors, And Stock Illustration. Image 21699368.">
            <a:extLst>
              <a:ext uri="{FF2B5EF4-FFF2-40B4-BE49-F238E27FC236}">
                <a16:creationId xmlns:a16="http://schemas.microsoft.com/office/drawing/2014/main" id="{C143B902-96C2-BD5D-C452-E9142D06703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4710"/>
          <a:stretch/>
        </p:blipFill>
        <p:spPr bwMode="auto">
          <a:xfrm>
            <a:off x="487573" y="383544"/>
            <a:ext cx="744473" cy="600048"/>
          </a:xfrm>
          <a:prstGeom prst="rect">
            <a:avLst/>
          </a:prstGeom>
          <a:noFill/>
          <a:extLst>
            <a:ext uri="{909E8E84-426E-40DD-AFC4-6F175D3DCCD1}">
              <a14:hiddenFill xmlns:a14="http://schemas.microsoft.com/office/drawing/2010/main">
                <a:solidFill>
                  <a:srgbClr val="FFFFFF"/>
                </a:solidFill>
              </a14:hiddenFill>
            </a:ext>
          </a:extLst>
        </p:spPr>
      </p:pic>
      <p:sp>
        <p:nvSpPr>
          <p:cNvPr id="3" name="Rounded Rectangular Callout 2">
            <a:extLst>
              <a:ext uri="{FF2B5EF4-FFF2-40B4-BE49-F238E27FC236}">
                <a16:creationId xmlns:a16="http://schemas.microsoft.com/office/drawing/2014/main" id="{9B8F7651-8F37-7CAF-185B-C25CBD24433F}"/>
              </a:ext>
            </a:extLst>
          </p:cNvPr>
          <p:cNvSpPr/>
          <p:nvPr/>
        </p:nvSpPr>
        <p:spPr>
          <a:xfrm>
            <a:off x="1409439" y="379964"/>
            <a:ext cx="5044638" cy="600048"/>
          </a:xfrm>
          <a:prstGeom prst="wedgeRoundRectCallout">
            <a:avLst>
              <a:gd name="adj1" fmla="val -53851"/>
              <a:gd name="adj2" fmla="val -10595"/>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44F92CD-DF18-76DC-69C8-3D0BE2EB9168}"/>
              </a:ext>
            </a:extLst>
          </p:cNvPr>
          <p:cNvSpPr txBox="1"/>
          <p:nvPr/>
        </p:nvSpPr>
        <p:spPr>
          <a:xfrm>
            <a:off x="1430934" y="437927"/>
            <a:ext cx="5044638" cy="461665"/>
          </a:xfrm>
          <a:prstGeom prst="rect">
            <a:avLst/>
          </a:prstGeom>
          <a:noFill/>
        </p:spPr>
        <p:txBody>
          <a:bodyPr wrap="square" rtlCol="0">
            <a:spAutoFit/>
          </a:bodyPr>
          <a:lstStyle/>
          <a:p>
            <a:r>
              <a:rPr lang="en-US" sz="1200" b="1" dirty="0"/>
              <a:t>3.  Identify any </a:t>
            </a:r>
            <a:r>
              <a:rPr lang="en-US" sz="1200" b="1" i="1" dirty="0"/>
              <a:t>anomaly</a:t>
            </a:r>
            <a:r>
              <a:rPr lang="en-US" sz="1200" b="1" dirty="0"/>
              <a:t>. </a:t>
            </a:r>
          </a:p>
          <a:p>
            <a:r>
              <a:rPr lang="en-US" sz="1200" b="1" dirty="0"/>
              <a:t>4.  Discuss if you decided to keep or delete the anomaly from the dataset.</a:t>
            </a:r>
            <a:endParaRPr lang="en-US" sz="400" b="1" dirty="0"/>
          </a:p>
        </p:txBody>
      </p:sp>
      <p:sp>
        <p:nvSpPr>
          <p:cNvPr id="8" name="TextBox 7">
            <a:extLst>
              <a:ext uri="{FF2B5EF4-FFF2-40B4-BE49-F238E27FC236}">
                <a16:creationId xmlns:a16="http://schemas.microsoft.com/office/drawing/2014/main" id="{BE4CD228-7E32-B046-B1C5-556D5E2B1100}"/>
              </a:ext>
            </a:extLst>
          </p:cNvPr>
          <p:cNvSpPr txBox="1"/>
          <p:nvPr/>
        </p:nvSpPr>
        <p:spPr>
          <a:xfrm>
            <a:off x="579470" y="1115616"/>
            <a:ext cx="5868890" cy="1754326"/>
          </a:xfrm>
          <a:prstGeom prst="rect">
            <a:avLst/>
          </a:prstGeom>
          <a:noFill/>
        </p:spPr>
        <p:txBody>
          <a:bodyPr wrap="square" rtlCol="0">
            <a:spAutoFit/>
          </a:bodyPr>
          <a:lstStyle/>
          <a:p>
            <a:r>
              <a:rPr lang="en-US" sz="1200" dirty="0"/>
              <a:t>An anomaly is a datapoint that will make your margin of error larger, reducing the reliability of your results. It is important to identify any anomaly because then you have to decide if you keep that datapoint in the analysis (to include in your calculation of mean and margin of error) or not. If you think the datapoint is incorrect and perhaps something went wrong when you recorded it, then you’re allowed to delete it (i.e. do</a:t>
            </a:r>
            <a:r>
              <a:rPr lang="en-US" sz="1200" i="1" dirty="0"/>
              <a:t> not </a:t>
            </a:r>
            <a:r>
              <a:rPr lang="en-US" sz="1200" dirty="0"/>
              <a:t>include it in your calculation of mean and margin of error). Whatever you decide to do (if you keep it or delete it) the anomaly still needs to be mentioned in the discussion section of your report. </a:t>
            </a:r>
          </a:p>
          <a:p>
            <a:r>
              <a:rPr lang="en-US" sz="1200" i="1" dirty="0"/>
              <a:t>Note: </a:t>
            </a:r>
            <a:r>
              <a:rPr lang="en-US" sz="1200" dirty="0"/>
              <a:t>with only two repeats in this pre-experiment, no anomalies can be identified because there were not enough repeats (need at least 3, ideally 5, to notice it in the first place). </a:t>
            </a:r>
          </a:p>
        </p:txBody>
      </p:sp>
      <p:pic>
        <p:nvPicPr>
          <p:cNvPr id="10" name="Picture 9" descr="Funny Scientist Or Professor Holding A Pointer With Speech Bubble Royalty  Free SVG, Cliparts, Vectors, And Stock Illustration. Image 21699368.">
            <a:extLst>
              <a:ext uri="{FF2B5EF4-FFF2-40B4-BE49-F238E27FC236}">
                <a16:creationId xmlns:a16="http://schemas.microsoft.com/office/drawing/2014/main" id="{1FC7E04E-9938-05FC-A83D-5B3D0703431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4710"/>
          <a:stretch/>
        </p:blipFill>
        <p:spPr bwMode="auto">
          <a:xfrm>
            <a:off x="610731" y="3162768"/>
            <a:ext cx="744473" cy="600048"/>
          </a:xfrm>
          <a:prstGeom prst="rect">
            <a:avLst/>
          </a:prstGeom>
          <a:noFill/>
          <a:extLst>
            <a:ext uri="{909E8E84-426E-40DD-AFC4-6F175D3DCCD1}">
              <a14:hiddenFill xmlns:a14="http://schemas.microsoft.com/office/drawing/2010/main">
                <a:solidFill>
                  <a:srgbClr val="FFFFFF"/>
                </a:solidFill>
              </a14:hiddenFill>
            </a:ext>
          </a:extLst>
        </p:spPr>
      </p:pic>
      <p:sp>
        <p:nvSpPr>
          <p:cNvPr id="11" name="Rounded Rectangular Callout 10">
            <a:extLst>
              <a:ext uri="{FF2B5EF4-FFF2-40B4-BE49-F238E27FC236}">
                <a16:creationId xmlns:a16="http://schemas.microsoft.com/office/drawing/2014/main" id="{FDB249F3-A249-2CF4-56AE-21994E36FC2A}"/>
              </a:ext>
            </a:extLst>
          </p:cNvPr>
          <p:cNvSpPr/>
          <p:nvPr/>
        </p:nvSpPr>
        <p:spPr>
          <a:xfrm>
            <a:off x="1532597" y="3159188"/>
            <a:ext cx="4942975" cy="600048"/>
          </a:xfrm>
          <a:prstGeom prst="wedgeRoundRectCallout">
            <a:avLst>
              <a:gd name="adj1" fmla="val -53851"/>
              <a:gd name="adj2" fmla="val -10595"/>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C79E0EBE-0B1A-0BD2-2411-F26E4E780CE2}"/>
              </a:ext>
            </a:extLst>
          </p:cNvPr>
          <p:cNvSpPr txBox="1"/>
          <p:nvPr/>
        </p:nvSpPr>
        <p:spPr>
          <a:xfrm>
            <a:off x="1626470" y="3331889"/>
            <a:ext cx="4755228" cy="276999"/>
          </a:xfrm>
          <a:prstGeom prst="rect">
            <a:avLst/>
          </a:prstGeom>
          <a:noFill/>
        </p:spPr>
        <p:txBody>
          <a:bodyPr wrap="square" rtlCol="0">
            <a:spAutoFit/>
          </a:bodyPr>
          <a:lstStyle/>
          <a:p>
            <a:r>
              <a:rPr lang="en-US" sz="1200" b="1" dirty="0"/>
              <a:t>5. Identify the </a:t>
            </a:r>
            <a:r>
              <a:rPr lang="en-US" sz="1200" b="1" i="1" dirty="0"/>
              <a:t>limitations</a:t>
            </a:r>
            <a:r>
              <a:rPr lang="en-US" sz="1200" b="1" dirty="0"/>
              <a:t> to your experiment</a:t>
            </a:r>
          </a:p>
        </p:txBody>
      </p:sp>
      <p:sp>
        <p:nvSpPr>
          <p:cNvPr id="15" name="TextBox 14">
            <a:extLst>
              <a:ext uri="{FF2B5EF4-FFF2-40B4-BE49-F238E27FC236}">
                <a16:creationId xmlns:a16="http://schemas.microsoft.com/office/drawing/2014/main" id="{E58ECDDF-3DA2-44E3-055B-B24317021B3C}"/>
              </a:ext>
            </a:extLst>
          </p:cNvPr>
          <p:cNvSpPr txBox="1"/>
          <p:nvPr/>
        </p:nvSpPr>
        <p:spPr>
          <a:xfrm>
            <a:off x="610731" y="4019808"/>
            <a:ext cx="5864841" cy="1569660"/>
          </a:xfrm>
          <a:prstGeom prst="rect">
            <a:avLst/>
          </a:prstGeom>
          <a:noFill/>
        </p:spPr>
        <p:txBody>
          <a:bodyPr wrap="square" rtlCol="0">
            <a:spAutoFit/>
          </a:bodyPr>
          <a:lstStyle/>
          <a:p>
            <a:r>
              <a:rPr lang="en-US" sz="1200" dirty="0"/>
              <a:t>No experiment is perfect. Every experiment has its limitations. A limitation is a criticism of the experiment. It is something about the experiment that might compromise the reliability of the results (e.g. cause an anomaly!). An example of a limitation is experimenter bias. </a:t>
            </a:r>
            <a:r>
              <a:rPr lang="en-US" sz="1200" b="1" dirty="0"/>
              <a:t>Experimenter bias </a:t>
            </a:r>
            <a:r>
              <a:rPr lang="en-US" sz="1200" dirty="0"/>
              <a:t>is when the experimenter favors doing something a certain way, either on purpose or by mistake. It can also be when the experimenter encourages a particular outcome by modifying the findings in order to present a favored result. Other examples of a limitation include </a:t>
            </a:r>
            <a:r>
              <a:rPr lang="en-US" sz="1200" b="1" dirty="0"/>
              <a:t>human error </a:t>
            </a:r>
            <a:r>
              <a:rPr lang="en-US" sz="1200" dirty="0"/>
              <a:t>or a </a:t>
            </a:r>
            <a:r>
              <a:rPr lang="en-US" sz="1200" b="1" dirty="0"/>
              <a:t>lack of reliable equipment</a:t>
            </a:r>
            <a:r>
              <a:rPr lang="en-US" sz="1200" dirty="0"/>
              <a:t>. Both these can affect the reliability of your answer to the research question.</a:t>
            </a:r>
          </a:p>
        </p:txBody>
      </p:sp>
      <p:sp>
        <p:nvSpPr>
          <p:cNvPr id="16" name="Rectangle 15">
            <a:extLst>
              <a:ext uri="{FF2B5EF4-FFF2-40B4-BE49-F238E27FC236}">
                <a16:creationId xmlns:a16="http://schemas.microsoft.com/office/drawing/2014/main" id="{8F2186A9-B030-1FF3-DACF-9B894D43F992}"/>
              </a:ext>
            </a:extLst>
          </p:cNvPr>
          <p:cNvSpPr/>
          <p:nvPr/>
        </p:nvSpPr>
        <p:spPr>
          <a:xfrm>
            <a:off x="620390" y="6411308"/>
            <a:ext cx="5837630" cy="229476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A9FB2F0-D08C-3171-FE20-4ED379220873}"/>
              </a:ext>
            </a:extLst>
          </p:cNvPr>
          <p:cNvSpPr/>
          <p:nvPr/>
        </p:nvSpPr>
        <p:spPr>
          <a:xfrm>
            <a:off x="610730" y="5732111"/>
            <a:ext cx="5837629" cy="6000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Below, list the limitations of your experiment </a:t>
            </a:r>
          </a:p>
        </p:txBody>
      </p:sp>
    </p:spTree>
    <p:extLst>
      <p:ext uri="{BB962C8B-B14F-4D97-AF65-F5344CB8AC3E}">
        <p14:creationId xmlns:p14="http://schemas.microsoft.com/office/powerpoint/2010/main" val="3345746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Funny Scientist Or Professor Holding A Pointer With Speech Bubble Royalty  Free SVG, Cliparts, Vectors, And Stock Illustration. Image 21699368.">
            <a:extLst>
              <a:ext uri="{FF2B5EF4-FFF2-40B4-BE49-F238E27FC236}">
                <a16:creationId xmlns:a16="http://schemas.microsoft.com/office/drawing/2014/main" id="{48896C1F-C940-52A1-86D9-51656C22CA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4710"/>
          <a:stretch/>
        </p:blipFill>
        <p:spPr bwMode="auto">
          <a:xfrm>
            <a:off x="462542" y="455552"/>
            <a:ext cx="744473" cy="600048"/>
          </a:xfrm>
          <a:prstGeom prst="rect">
            <a:avLst/>
          </a:prstGeom>
          <a:noFill/>
          <a:extLst>
            <a:ext uri="{909E8E84-426E-40DD-AFC4-6F175D3DCCD1}">
              <a14:hiddenFill xmlns:a14="http://schemas.microsoft.com/office/drawing/2010/main">
                <a:solidFill>
                  <a:srgbClr val="FFFFFF"/>
                </a:solidFill>
              </a14:hiddenFill>
            </a:ext>
          </a:extLst>
        </p:spPr>
      </p:pic>
      <p:sp>
        <p:nvSpPr>
          <p:cNvPr id="21" name="Rounded Rectangular Callout 20">
            <a:extLst>
              <a:ext uri="{FF2B5EF4-FFF2-40B4-BE49-F238E27FC236}">
                <a16:creationId xmlns:a16="http://schemas.microsoft.com/office/drawing/2014/main" id="{84116899-4667-720A-2346-2DEC45D25383}"/>
              </a:ext>
            </a:extLst>
          </p:cNvPr>
          <p:cNvSpPr/>
          <p:nvPr/>
        </p:nvSpPr>
        <p:spPr>
          <a:xfrm>
            <a:off x="1384408" y="395536"/>
            <a:ext cx="5044638" cy="600048"/>
          </a:xfrm>
          <a:prstGeom prst="wedgeRoundRectCallout">
            <a:avLst>
              <a:gd name="adj1" fmla="val -53851"/>
              <a:gd name="adj2" fmla="val -10595"/>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A1E2C710-F9A8-8AF7-1223-C7EEC1ABB896}"/>
              </a:ext>
            </a:extLst>
          </p:cNvPr>
          <p:cNvSpPr txBox="1"/>
          <p:nvPr/>
        </p:nvSpPr>
        <p:spPr>
          <a:xfrm>
            <a:off x="1446493" y="455552"/>
            <a:ext cx="4982553" cy="461665"/>
          </a:xfrm>
          <a:prstGeom prst="rect">
            <a:avLst/>
          </a:prstGeom>
          <a:noFill/>
        </p:spPr>
        <p:txBody>
          <a:bodyPr wrap="square" rtlCol="0">
            <a:spAutoFit/>
          </a:bodyPr>
          <a:lstStyle/>
          <a:p>
            <a:r>
              <a:rPr lang="en-US" sz="1200" b="1" dirty="0"/>
              <a:t>The second last part of the Discussion is to suggest how to </a:t>
            </a:r>
            <a:r>
              <a:rPr lang="en-US" sz="1200" b="1" i="1" dirty="0"/>
              <a:t>improve </a:t>
            </a:r>
            <a:r>
              <a:rPr lang="en-US" sz="1200" b="1" dirty="0"/>
              <a:t>the experiment as well as how to </a:t>
            </a:r>
            <a:r>
              <a:rPr lang="en-US" sz="1200" b="1" i="1" dirty="0"/>
              <a:t>extend </a:t>
            </a:r>
            <a:r>
              <a:rPr lang="en-US" sz="1200" b="1" dirty="0"/>
              <a:t>the experiment for the next person.  </a:t>
            </a:r>
            <a:endParaRPr lang="en-US" sz="400" b="1" dirty="0"/>
          </a:p>
        </p:txBody>
      </p:sp>
      <p:sp>
        <p:nvSpPr>
          <p:cNvPr id="24" name="TextBox 23">
            <a:extLst>
              <a:ext uri="{FF2B5EF4-FFF2-40B4-BE49-F238E27FC236}">
                <a16:creationId xmlns:a16="http://schemas.microsoft.com/office/drawing/2014/main" id="{00C58537-8912-367F-213C-BF1CC3797B28}"/>
              </a:ext>
            </a:extLst>
          </p:cNvPr>
          <p:cNvSpPr txBox="1"/>
          <p:nvPr/>
        </p:nvSpPr>
        <p:spPr>
          <a:xfrm>
            <a:off x="385371" y="1381815"/>
            <a:ext cx="6059762" cy="830997"/>
          </a:xfrm>
          <a:prstGeom prst="rect">
            <a:avLst/>
          </a:prstGeom>
          <a:noFill/>
        </p:spPr>
        <p:txBody>
          <a:bodyPr wrap="square" rtlCol="0">
            <a:spAutoFit/>
          </a:bodyPr>
          <a:lstStyle/>
          <a:p>
            <a:r>
              <a:rPr lang="en-US" sz="1200" dirty="0"/>
              <a:t>Any limitations of your experimental design can now get turned into a </a:t>
            </a:r>
            <a:r>
              <a:rPr lang="en-US" sz="1200" i="1" dirty="0"/>
              <a:t>suggestion </a:t>
            </a:r>
            <a:r>
              <a:rPr lang="en-US" sz="1200" dirty="0"/>
              <a:t>on how to reduce the margin of error, improve reliability, and thus improve the experiment. For example, if you listed ‘</a:t>
            </a:r>
            <a:r>
              <a:rPr lang="en-US" sz="1200" i="1" dirty="0"/>
              <a:t>not enough repeats’ </a:t>
            </a:r>
            <a:r>
              <a:rPr lang="en-US" sz="1200" dirty="0"/>
              <a:t>as a limitation, suggest more repeats! </a:t>
            </a:r>
            <a:r>
              <a:rPr lang="en-US" sz="1200" b="1" dirty="0"/>
              <a:t>Justify</a:t>
            </a:r>
            <a:r>
              <a:rPr lang="en-US" sz="1200" dirty="0"/>
              <a:t> all suggestions to explain how they improve the experiment. Add in-text citations (as support for your ideas). </a:t>
            </a:r>
          </a:p>
        </p:txBody>
      </p:sp>
      <p:sp>
        <p:nvSpPr>
          <p:cNvPr id="25" name="Rectangle 24">
            <a:extLst>
              <a:ext uri="{FF2B5EF4-FFF2-40B4-BE49-F238E27FC236}">
                <a16:creationId xmlns:a16="http://schemas.microsoft.com/office/drawing/2014/main" id="{01C086AE-7161-DD64-7A74-63579E250867}"/>
              </a:ext>
            </a:extLst>
          </p:cNvPr>
          <p:cNvSpPr/>
          <p:nvPr/>
        </p:nvSpPr>
        <p:spPr>
          <a:xfrm>
            <a:off x="462542" y="2267744"/>
            <a:ext cx="5966504" cy="6255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Below, link each limitation to a (justified) suggestion</a:t>
            </a:r>
          </a:p>
        </p:txBody>
      </p:sp>
      <p:sp>
        <p:nvSpPr>
          <p:cNvPr id="26" name="TextBox 25">
            <a:extLst>
              <a:ext uri="{FF2B5EF4-FFF2-40B4-BE49-F238E27FC236}">
                <a16:creationId xmlns:a16="http://schemas.microsoft.com/office/drawing/2014/main" id="{3F927360-B1C1-07A8-0014-D97D7BCD823F}"/>
              </a:ext>
            </a:extLst>
          </p:cNvPr>
          <p:cNvSpPr txBox="1"/>
          <p:nvPr/>
        </p:nvSpPr>
        <p:spPr>
          <a:xfrm>
            <a:off x="388414" y="1092935"/>
            <a:ext cx="6048672" cy="276999"/>
          </a:xfrm>
          <a:prstGeom prst="rect">
            <a:avLst/>
          </a:prstGeom>
          <a:noFill/>
        </p:spPr>
        <p:txBody>
          <a:bodyPr wrap="square" rtlCol="0">
            <a:spAutoFit/>
          </a:bodyPr>
          <a:lstStyle/>
          <a:p>
            <a:r>
              <a:rPr lang="en-US" sz="1200" b="1" u="sng" dirty="0"/>
              <a:t>Suggested Improvements:</a:t>
            </a:r>
          </a:p>
        </p:txBody>
      </p:sp>
      <p:sp>
        <p:nvSpPr>
          <p:cNvPr id="27" name="Rectangle 26">
            <a:extLst>
              <a:ext uri="{FF2B5EF4-FFF2-40B4-BE49-F238E27FC236}">
                <a16:creationId xmlns:a16="http://schemas.microsoft.com/office/drawing/2014/main" id="{ECF056C7-1DA8-645B-9F6B-BA1FC14DE03D}"/>
              </a:ext>
            </a:extLst>
          </p:cNvPr>
          <p:cNvSpPr/>
          <p:nvPr/>
        </p:nvSpPr>
        <p:spPr>
          <a:xfrm>
            <a:off x="486532" y="2948054"/>
            <a:ext cx="5945278" cy="22337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7E5B266A-F2F6-475A-60DD-320FC976307F}"/>
              </a:ext>
            </a:extLst>
          </p:cNvPr>
          <p:cNvSpPr txBox="1"/>
          <p:nvPr/>
        </p:nvSpPr>
        <p:spPr>
          <a:xfrm>
            <a:off x="462542" y="5248812"/>
            <a:ext cx="6048672" cy="276999"/>
          </a:xfrm>
          <a:prstGeom prst="rect">
            <a:avLst/>
          </a:prstGeom>
          <a:noFill/>
        </p:spPr>
        <p:txBody>
          <a:bodyPr wrap="square" rtlCol="0">
            <a:spAutoFit/>
          </a:bodyPr>
          <a:lstStyle/>
          <a:p>
            <a:r>
              <a:rPr lang="en-US" sz="1200" b="1" u="sng" dirty="0"/>
              <a:t>Extensions: </a:t>
            </a:r>
          </a:p>
        </p:txBody>
      </p:sp>
      <p:sp>
        <p:nvSpPr>
          <p:cNvPr id="29" name="TextBox 28">
            <a:extLst>
              <a:ext uri="{FF2B5EF4-FFF2-40B4-BE49-F238E27FC236}">
                <a16:creationId xmlns:a16="http://schemas.microsoft.com/office/drawing/2014/main" id="{5DAE5B53-DAD7-188B-6B9C-F641AE5C11DB}"/>
              </a:ext>
            </a:extLst>
          </p:cNvPr>
          <p:cNvSpPr txBox="1"/>
          <p:nvPr/>
        </p:nvSpPr>
        <p:spPr>
          <a:xfrm>
            <a:off x="462541" y="5535725"/>
            <a:ext cx="6059763" cy="1015663"/>
          </a:xfrm>
          <a:prstGeom prst="rect">
            <a:avLst/>
          </a:prstGeom>
          <a:noFill/>
        </p:spPr>
        <p:txBody>
          <a:bodyPr wrap="square" rtlCol="0">
            <a:spAutoFit/>
          </a:bodyPr>
          <a:lstStyle/>
          <a:p>
            <a:r>
              <a:rPr lang="en-US" sz="1200" dirty="0"/>
              <a:t>What’s next? Now you’ve completed this experiment, what more can you discover?! </a:t>
            </a:r>
            <a:endParaRPr lang="en-US" sz="300" dirty="0"/>
          </a:p>
          <a:p>
            <a:r>
              <a:rPr lang="en-US" sz="1200" dirty="0"/>
              <a:t>Examples of extensions include: </a:t>
            </a:r>
          </a:p>
          <a:p>
            <a:pPr marL="171450" indent="-171450">
              <a:buFont typeface="Arial" panose="020B0604020202020204" pitchFamily="34" charset="0"/>
              <a:buChar char="•"/>
            </a:pPr>
            <a:r>
              <a:rPr lang="en-US" sz="1200" dirty="0"/>
              <a:t>change the independent variable (e.g. change the mass instead of the type of salt) </a:t>
            </a:r>
          </a:p>
          <a:p>
            <a:pPr marL="171450" indent="-171450">
              <a:buFont typeface="Arial" panose="020B0604020202020204" pitchFamily="34" charset="0"/>
              <a:buChar char="•"/>
            </a:pPr>
            <a:r>
              <a:rPr lang="en-US" sz="1200" dirty="0"/>
              <a:t>changing the dependent variable (e.g. measure temperature every 10 seconds)</a:t>
            </a:r>
          </a:p>
          <a:p>
            <a:pPr marL="171450" indent="-171450">
              <a:buFont typeface="Arial" panose="020B0604020202020204" pitchFamily="34" charset="0"/>
              <a:buChar char="•"/>
            </a:pPr>
            <a:r>
              <a:rPr lang="en-US" sz="1200" dirty="0"/>
              <a:t>changing the aim (e.g. </a:t>
            </a:r>
            <a:r>
              <a:rPr lang="en-US" sz="1200" dirty="0">
                <a:effectLst/>
                <a:latin typeface="Calibri" panose="020F0502020204030204" pitchFamily="34" charset="0"/>
                <a:ea typeface="PMingLiU" panose="02020500000000000000" pitchFamily="18" charset="-120"/>
              </a:rPr>
              <a:t>determine the best </a:t>
            </a:r>
            <a:r>
              <a:rPr lang="en-US" sz="1200" dirty="0" err="1">
                <a:effectLst/>
                <a:latin typeface="Calibri" panose="020F0502020204030204" pitchFamily="34" charset="0"/>
                <a:ea typeface="PMingLiU" panose="02020500000000000000" pitchFamily="18" charset="-120"/>
              </a:rPr>
              <a:t>salt:water</a:t>
            </a:r>
            <a:r>
              <a:rPr lang="en-US" sz="1200" dirty="0">
                <a:effectLst/>
                <a:latin typeface="Calibri" panose="020F0502020204030204" pitchFamily="34" charset="0"/>
                <a:ea typeface="PMingLiU" panose="02020500000000000000" pitchFamily="18" charset="-120"/>
              </a:rPr>
              <a:t> ratio for a cold pack)</a:t>
            </a:r>
            <a:endParaRPr lang="en-US" sz="1200" dirty="0"/>
          </a:p>
        </p:txBody>
      </p:sp>
      <p:sp>
        <p:nvSpPr>
          <p:cNvPr id="30" name="Rectangle 29">
            <a:extLst>
              <a:ext uri="{FF2B5EF4-FFF2-40B4-BE49-F238E27FC236}">
                <a16:creationId xmlns:a16="http://schemas.microsoft.com/office/drawing/2014/main" id="{FF05DDB9-9FE6-7EEF-355D-CC6A9FA90065}"/>
              </a:ext>
            </a:extLst>
          </p:cNvPr>
          <p:cNvSpPr/>
          <p:nvPr/>
        </p:nvSpPr>
        <p:spPr>
          <a:xfrm>
            <a:off x="555801" y="6660232"/>
            <a:ext cx="5966504" cy="6255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Below, write one extension to the experiment</a:t>
            </a:r>
          </a:p>
        </p:txBody>
      </p:sp>
      <p:sp>
        <p:nvSpPr>
          <p:cNvPr id="31" name="Rectangle 30">
            <a:extLst>
              <a:ext uri="{FF2B5EF4-FFF2-40B4-BE49-F238E27FC236}">
                <a16:creationId xmlns:a16="http://schemas.microsoft.com/office/drawing/2014/main" id="{B1312ADC-3729-E905-99A0-8E09FB7FB3C7}"/>
              </a:ext>
            </a:extLst>
          </p:cNvPr>
          <p:cNvSpPr/>
          <p:nvPr/>
        </p:nvSpPr>
        <p:spPr>
          <a:xfrm>
            <a:off x="566414" y="7340542"/>
            <a:ext cx="5945278" cy="143189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6840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unny Scientist Or Professor Holding A Pointer With Speech Bubble Royalty  Free SVG, Cliparts, Vectors, And Stock Illustration. Image 21699368.">
            <a:extLst>
              <a:ext uri="{FF2B5EF4-FFF2-40B4-BE49-F238E27FC236}">
                <a16:creationId xmlns:a16="http://schemas.microsoft.com/office/drawing/2014/main" id="{3A2E3FBF-ACB7-CB28-669D-4B511483476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4710"/>
          <a:stretch/>
        </p:blipFill>
        <p:spPr bwMode="auto">
          <a:xfrm>
            <a:off x="274661" y="303079"/>
            <a:ext cx="744473" cy="600048"/>
          </a:xfrm>
          <a:prstGeom prst="rect">
            <a:avLst/>
          </a:prstGeom>
          <a:noFill/>
          <a:extLst>
            <a:ext uri="{909E8E84-426E-40DD-AFC4-6F175D3DCCD1}">
              <a14:hiddenFill xmlns:a14="http://schemas.microsoft.com/office/drawing/2010/main">
                <a:solidFill>
                  <a:srgbClr val="FFFFFF"/>
                </a:solidFill>
              </a14:hiddenFill>
            </a:ext>
          </a:extLst>
        </p:spPr>
      </p:pic>
      <p:sp>
        <p:nvSpPr>
          <p:cNvPr id="3" name="Rounded Rectangular Callout 2">
            <a:extLst>
              <a:ext uri="{FF2B5EF4-FFF2-40B4-BE49-F238E27FC236}">
                <a16:creationId xmlns:a16="http://schemas.microsoft.com/office/drawing/2014/main" id="{87443CBC-8E53-6BA8-D4AC-649973F8A778}"/>
              </a:ext>
            </a:extLst>
          </p:cNvPr>
          <p:cNvSpPr/>
          <p:nvPr/>
        </p:nvSpPr>
        <p:spPr>
          <a:xfrm>
            <a:off x="1232046" y="323528"/>
            <a:ext cx="5222031" cy="432048"/>
          </a:xfrm>
          <a:prstGeom prst="wedgeRoundRectCallout">
            <a:avLst>
              <a:gd name="adj1" fmla="val -53851"/>
              <a:gd name="adj2" fmla="val -10595"/>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FA8C5363-FE3C-67CF-131F-2E788DDCFDFC}"/>
              </a:ext>
            </a:extLst>
          </p:cNvPr>
          <p:cNvSpPr txBox="1"/>
          <p:nvPr/>
        </p:nvSpPr>
        <p:spPr>
          <a:xfrm>
            <a:off x="1303314" y="401052"/>
            <a:ext cx="5222030" cy="276999"/>
          </a:xfrm>
          <a:prstGeom prst="rect">
            <a:avLst/>
          </a:prstGeom>
          <a:noFill/>
        </p:spPr>
        <p:txBody>
          <a:bodyPr wrap="square" rtlCol="0">
            <a:spAutoFit/>
          </a:bodyPr>
          <a:lstStyle/>
          <a:p>
            <a:r>
              <a:rPr lang="en-US" sz="1200" b="1" dirty="0"/>
              <a:t>The final parts to a scientific report include the </a:t>
            </a:r>
            <a:r>
              <a:rPr lang="en-US" sz="1200" b="1" i="1" dirty="0"/>
              <a:t>Conclusion</a:t>
            </a:r>
            <a:r>
              <a:rPr lang="en-US" sz="1200" b="1" dirty="0"/>
              <a:t> and </a:t>
            </a:r>
            <a:r>
              <a:rPr lang="en-US" sz="1200" b="1" i="1" dirty="0"/>
              <a:t>Bibliography</a:t>
            </a:r>
            <a:endParaRPr lang="en-US" sz="400" b="1" i="1" dirty="0"/>
          </a:p>
        </p:txBody>
      </p:sp>
      <p:sp>
        <p:nvSpPr>
          <p:cNvPr id="5" name="TextBox 4">
            <a:extLst>
              <a:ext uri="{FF2B5EF4-FFF2-40B4-BE49-F238E27FC236}">
                <a16:creationId xmlns:a16="http://schemas.microsoft.com/office/drawing/2014/main" id="{9911E6E4-CB37-7671-1B1F-8DCBFEC54753}"/>
              </a:ext>
            </a:extLst>
          </p:cNvPr>
          <p:cNvSpPr txBox="1"/>
          <p:nvPr/>
        </p:nvSpPr>
        <p:spPr>
          <a:xfrm>
            <a:off x="388414" y="971600"/>
            <a:ext cx="6048672" cy="276999"/>
          </a:xfrm>
          <a:prstGeom prst="rect">
            <a:avLst/>
          </a:prstGeom>
          <a:noFill/>
        </p:spPr>
        <p:txBody>
          <a:bodyPr wrap="square" rtlCol="0">
            <a:spAutoFit/>
          </a:bodyPr>
          <a:lstStyle/>
          <a:p>
            <a:r>
              <a:rPr lang="en-US" sz="1200" b="1" u="sng" dirty="0"/>
              <a:t>Conclusion:</a:t>
            </a:r>
          </a:p>
        </p:txBody>
      </p:sp>
      <p:sp>
        <p:nvSpPr>
          <p:cNvPr id="6" name="Rectangle 5">
            <a:extLst>
              <a:ext uri="{FF2B5EF4-FFF2-40B4-BE49-F238E27FC236}">
                <a16:creationId xmlns:a16="http://schemas.microsoft.com/office/drawing/2014/main" id="{1097DBDE-7794-9AE1-8E9D-FB602E6CEBFF}"/>
              </a:ext>
            </a:extLst>
          </p:cNvPr>
          <p:cNvSpPr/>
          <p:nvPr/>
        </p:nvSpPr>
        <p:spPr>
          <a:xfrm>
            <a:off x="515078" y="1402617"/>
            <a:ext cx="432048" cy="36004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0CCA27A4-1A89-12BF-97E8-189FD6CDF316}"/>
              </a:ext>
            </a:extLst>
          </p:cNvPr>
          <p:cNvSpPr txBox="1"/>
          <p:nvPr/>
        </p:nvSpPr>
        <p:spPr>
          <a:xfrm>
            <a:off x="1019134" y="1416681"/>
            <a:ext cx="2160240" cy="338554"/>
          </a:xfrm>
          <a:prstGeom prst="rect">
            <a:avLst/>
          </a:prstGeom>
          <a:noFill/>
        </p:spPr>
        <p:txBody>
          <a:bodyPr wrap="square" rtlCol="0">
            <a:spAutoFit/>
          </a:bodyPr>
          <a:lstStyle/>
          <a:p>
            <a:r>
              <a:rPr lang="en-US" sz="1600" dirty="0"/>
              <a:t>‘</a:t>
            </a:r>
            <a:r>
              <a:rPr lang="en-US" sz="1600" i="1" dirty="0"/>
              <a:t>In conclusion, …..’</a:t>
            </a:r>
          </a:p>
        </p:txBody>
      </p:sp>
      <p:sp>
        <p:nvSpPr>
          <p:cNvPr id="8" name="TextBox 7">
            <a:extLst>
              <a:ext uri="{FF2B5EF4-FFF2-40B4-BE49-F238E27FC236}">
                <a16:creationId xmlns:a16="http://schemas.microsoft.com/office/drawing/2014/main" id="{E9BFC916-7B7B-4E9C-BAFB-246E00E6FF26}"/>
              </a:ext>
            </a:extLst>
          </p:cNvPr>
          <p:cNvSpPr txBox="1"/>
          <p:nvPr/>
        </p:nvSpPr>
        <p:spPr>
          <a:xfrm>
            <a:off x="1028538" y="1805085"/>
            <a:ext cx="2400462" cy="584775"/>
          </a:xfrm>
          <a:prstGeom prst="rect">
            <a:avLst/>
          </a:prstGeom>
          <a:noFill/>
        </p:spPr>
        <p:txBody>
          <a:bodyPr wrap="square" rtlCol="0">
            <a:spAutoFit/>
          </a:bodyPr>
          <a:lstStyle/>
          <a:p>
            <a:r>
              <a:rPr lang="en-US" sz="1600" dirty="0"/>
              <a:t>Restate key points (aim, research qu., conclusions)</a:t>
            </a:r>
          </a:p>
        </p:txBody>
      </p:sp>
      <p:sp>
        <p:nvSpPr>
          <p:cNvPr id="9" name="TextBox 8">
            <a:extLst>
              <a:ext uri="{FF2B5EF4-FFF2-40B4-BE49-F238E27FC236}">
                <a16:creationId xmlns:a16="http://schemas.microsoft.com/office/drawing/2014/main" id="{9589B50E-05D2-C6D5-55E8-CA98F4067C74}"/>
              </a:ext>
            </a:extLst>
          </p:cNvPr>
          <p:cNvSpPr txBox="1"/>
          <p:nvPr/>
        </p:nvSpPr>
        <p:spPr>
          <a:xfrm>
            <a:off x="515078" y="1402617"/>
            <a:ext cx="432048" cy="369332"/>
          </a:xfrm>
          <a:prstGeom prst="rect">
            <a:avLst/>
          </a:prstGeom>
          <a:solidFill>
            <a:schemeClr val="bg1">
              <a:lumMod val="85000"/>
            </a:schemeClr>
          </a:solidFill>
        </p:spPr>
        <p:txBody>
          <a:bodyPr wrap="square" rtlCol="0">
            <a:spAutoFit/>
          </a:bodyPr>
          <a:lstStyle/>
          <a:p>
            <a:pPr marL="285750" indent="-285750">
              <a:buFont typeface="Wingdings" pitchFamily="2" charset="2"/>
              <a:buChar char="ü"/>
            </a:pPr>
            <a:r>
              <a:rPr lang="en-US" dirty="0"/>
              <a:t> </a:t>
            </a:r>
          </a:p>
        </p:txBody>
      </p:sp>
      <p:sp>
        <p:nvSpPr>
          <p:cNvPr id="10" name="Rectangle 9">
            <a:extLst>
              <a:ext uri="{FF2B5EF4-FFF2-40B4-BE49-F238E27FC236}">
                <a16:creationId xmlns:a16="http://schemas.microsoft.com/office/drawing/2014/main" id="{66A24D49-C3D1-CD1C-C113-FC43BE93F2AD}"/>
              </a:ext>
            </a:extLst>
          </p:cNvPr>
          <p:cNvSpPr/>
          <p:nvPr/>
        </p:nvSpPr>
        <p:spPr>
          <a:xfrm>
            <a:off x="515078" y="1900510"/>
            <a:ext cx="432048" cy="360040"/>
          </a:xfrm>
          <a:prstGeom prst="rect">
            <a:avLst/>
          </a:prstGeom>
          <a:solidFill>
            <a:schemeClr val="bg1">
              <a:lumMod val="8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853D72CB-BD7D-D428-758B-A84EECE092FF}"/>
              </a:ext>
            </a:extLst>
          </p:cNvPr>
          <p:cNvSpPr txBox="1"/>
          <p:nvPr/>
        </p:nvSpPr>
        <p:spPr>
          <a:xfrm>
            <a:off x="515078" y="1900510"/>
            <a:ext cx="432048" cy="369332"/>
          </a:xfrm>
          <a:prstGeom prst="rect">
            <a:avLst/>
          </a:prstGeom>
          <a:solidFill>
            <a:schemeClr val="bg1">
              <a:lumMod val="85000"/>
            </a:schemeClr>
          </a:solidFill>
        </p:spPr>
        <p:txBody>
          <a:bodyPr wrap="square" rtlCol="0">
            <a:spAutoFit/>
          </a:bodyPr>
          <a:lstStyle/>
          <a:p>
            <a:pPr marL="285750" indent="-285750">
              <a:buFont typeface="Wingdings" pitchFamily="2" charset="2"/>
              <a:buChar char="ü"/>
            </a:pPr>
            <a:r>
              <a:rPr lang="en-US" dirty="0"/>
              <a:t> </a:t>
            </a:r>
          </a:p>
        </p:txBody>
      </p:sp>
      <p:sp>
        <p:nvSpPr>
          <p:cNvPr id="12" name="Rectangle 11">
            <a:extLst>
              <a:ext uri="{FF2B5EF4-FFF2-40B4-BE49-F238E27FC236}">
                <a16:creationId xmlns:a16="http://schemas.microsoft.com/office/drawing/2014/main" id="{25A869EC-5099-35C0-3F0F-5826826FB015}"/>
              </a:ext>
            </a:extLst>
          </p:cNvPr>
          <p:cNvSpPr/>
          <p:nvPr/>
        </p:nvSpPr>
        <p:spPr>
          <a:xfrm>
            <a:off x="3684845" y="1413233"/>
            <a:ext cx="432048" cy="36004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1D73A52-C75D-8491-6E89-777938048160}"/>
              </a:ext>
            </a:extLst>
          </p:cNvPr>
          <p:cNvSpPr txBox="1"/>
          <p:nvPr/>
        </p:nvSpPr>
        <p:spPr>
          <a:xfrm>
            <a:off x="3684845" y="1413233"/>
            <a:ext cx="432048" cy="369332"/>
          </a:xfrm>
          <a:prstGeom prst="rect">
            <a:avLst/>
          </a:prstGeom>
          <a:solidFill>
            <a:schemeClr val="bg1">
              <a:lumMod val="85000"/>
            </a:schemeClr>
          </a:solidFill>
        </p:spPr>
        <p:txBody>
          <a:bodyPr wrap="square" rtlCol="0">
            <a:spAutoFit/>
          </a:bodyPr>
          <a:lstStyle/>
          <a:p>
            <a:pPr marL="285750" indent="-285750">
              <a:buFont typeface="Wingdings" pitchFamily="2" charset="2"/>
              <a:buChar char="ü"/>
            </a:pPr>
            <a:r>
              <a:rPr lang="en-US" dirty="0"/>
              <a:t> </a:t>
            </a:r>
          </a:p>
        </p:txBody>
      </p:sp>
      <p:sp>
        <p:nvSpPr>
          <p:cNvPr id="14" name="TextBox 13">
            <a:extLst>
              <a:ext uri="{FF2B5EF4-FFF2-40B4-BE49-F238E27FC236}">
                <a16:creationId xmlns:a16="http://schemas.microsoft.com/office/drawing/2014/main" id="{51AC05F9-88DA-CA6A-015E-6259A460B8A0}"/>
              </a:ext>
            </a:extLst>
          </p:cNvPr>
          <p:cNvSpPr txBox="1"/>
          <p:nvPr/>
        </p:nvSpPr>
        <p:spPr>
          <a:xfrm>
            <a:off x="4168838" y="1412133"/>
            <a:ext cx="2174084" cy="338554"/>
          </a:xfrm>
          <a:prstGeom prst="rect">
            <a:avLst/>
          </a:prstGeom>
          <a:noFill/>
        </p:spPr>
        <p:txBody>
          <a:bodyPr wrap="square" rtlCol="0">
            <a:spAutoFit/>
          </a:bodyPr>
          <a:lstStyle/>
          <a:p>
            <a:r>
              <a:rPr lang="en-US" sz="1600" dirty="0"/>
              <a:t>NO new information</a:t>
            </a:r>
          </a:p>
        </p:txBody>
      </p:sp>
      <p:sp>
        <p:nvSpPr>
          <p:cNvPr id="15" name="Rectangle 14">
            <a:extLst>
              <a:ext uri="{FF2B5EF4-FFF2-40B4-BE49-F238E27FC236}">
                <a16:creationId xmlns:a16="http://schemas.microsoft.com/office/drawing/2014/main" id="{C8127F3D-93C5-3D0C-ABD7-202D6BDFB800}"/>
              </a:ext>
            </a:extLst>
          </p:cNvPr>
          <p:cNvSpPr/>
          <p:nvPr/>
        </p:nvSpPr>
        <p:spPr>
          <a:xfrm>
            <a:off x="3684845" y="1899073"/>
            <a:ext cx="432048" cy="36004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C1F0C230-E590-6959-D28B-6ECD5E1046D4}"/>
              </a:ext>
            </a:extLst>
          </p:cNvPr>
          <p:cNvSpPr txBox="1"/>
          <p:nvPr/>
        </p:nvSpPr>
        <p:spPr>
          <a:xfrm>
            <a:off x="3684845" y="1899073"/>
            <a:ext cx="432048" cy="369332"/>
          </a:xfrm>
          <a:prstGeom prst="rect">
            <a:avLst/>
          </a:prstGeom>
          <a:solidFill>
            <a:schemeClr val="bg1">
              <a:lumMod val="85000"/>
            </a:schemeClr>
          </a:solidFill>
        </p:spPr>
        <p:txBody>
          <a:bodyPr wrap="square" rtlCol="0">
            <a:spAutoFit/>
          </a:bodyPr>
          <a:lstStyle/>
          <a:p>
            <a:pPr marL="285750" indent="-285750">
              <a:buFont typeface="Wingdings" pitchFamily="2" charset="2"/>
              <a:buChar char="ü"/>
            </a:pPr>
            <a:r>
              <a:rPr lang="en-US" dirty="0"/>
              <a:t> </a:t>
            </a:r>
          </a:p>
        </p:txBody>
      </p:sp>
      <p:sp>
        <p:nvSpPr>
          <p:cNvPr id="17" name="TextBox 16">
            <a:extLst>
              <a:ext uri="{FF2B5EF4-FFF2-40B4-BE49-F238E27FC236}">
                <a16:creationId xmlns:a16="http://schemas.microsoft.com/office/drawing/2014/main" id="{A4827171-401A-7ECA-AA43-63F27AB54ECE}"/>
              </a:ext>
            </a:extLst>
          </p:cNvPr>
          <p:cNvSpPr txBox="1"/>
          <p:nvPr/>
        </p:nvSpPr>
        <p:spPr>
          <a:xfrm>
            <a:off x="4168838" y="1932353"/>
            <a:ext cx="2572530" cy="338554"/>
          </a:xfrm>
          <a:prstGeom prst="rect">
            <a:avLst/>
          </a:prstGeom>
          <a:noFill/>
        </p:spPr>
        <p:txBody>
          <a:bodyPr wrap="square" rtlCol="0">
            <a:spAutoFit/>
          </a:bodyPr>
          <a:lstStyle/>
          <a:p>
            <a:r>
              <a:rPr lang="en-US" sz="1600" dirty="0"/>
              <a:t>Allowed to copy/paste </a:t>
            </a:r>
          </a:p>
        </p:txBody>
      </p:sp>
      <p:sp>
        <p:nvSpPr>
          <p:cNvPr id="24" name="Rectangle 23">
            <a:extLst>
              <a:ext uri="{FF2B5EF4-FFF2-40B4-BE49-F238E27FC236}">
                <a16:creationId xmlns:a16="http://schemas.microsoft.com/office/drawing/2014/main" id="{AACAC941-8180-FFF8-53BD-E369854E93B8}"/>
              </a:ext>
            </a:extLst>
          </p:cNvPr>
          <p:cNvSpPr/>
          <p:nvPr/>
        </p:nvSpPr>
        <p:spPr>
          <a:xfrm>
            <a:off x="461205" y="2434441"/>
            <a:ext cx="6048672" cy="64807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Finish the paragraph below</a:t>
            </a:r>
          </a:p>
        </p:txBody>
      </p:sp>
      <p:sp>
        <p:nvSpPr>
          <p:cNvPr id="25" name="Rectangle 24">
            <a:extLst>
              <a:ext uri="{FF2B5EF4-FFF2-40B4-BE49-F238E27FC236}">
                <a16:creationId xmlns:a16="http://schemas.microsoft.com/office/drawing/2014/main" id="{EE13BC94-F232-B0AA-55DC-D642321C5A4D}"/>
              </a:ext>
            </a:extLst>
          </p:cNvPr>
          <p:cNvSpPr/>
          <p:nvPr/>
        </p:nvSpPr>
        <p:spPr>
          <a:xfrm>
            <a:off x="461205" y="3197810"/>
            <a:ext cx="5992872" cy="18289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6F362984-2CA1-E9C4-6D05-EA03C62DE3EF}"/>
              </a:ext>
            </a:extLst>
          </p:cNvPr>
          <p:cNvSpPr txBox="1"/>
          <p:nvPr/>
        </p:nvSpPr>
        <p:spPr>
          <a:xfrm>
            <a:off x="515078" y="3197810"/>
            <a:ext cx="5922008" cy="1938992"/>
          </a:xfrm>
          <a:prstGeom prst="rect">
            <a:avLst/>
          </a:prstGeom>
          <a:noFill/>
        </p:spPr>
        <p:txBody>
          <a:bodyPr wrap="square" rtlCol="0">
            <a:spAutoFit/>
          </a:bodyPr>
          <a:lstStyle/>
          <a:p>
            <a:r>
              <a:rPr lang="en-US" sz="1200" i="1" dirty="0"/>
              <a:t>In conclusion, the aim of this experiment was to determine the most suitable salt chemical to make a COLD pack when added to a controlled amount of water (10mL). The salt chemicals to choose from were Potassium Chloride, Sodium Carbonate and Sodium Bicarbonate. </a:t>
            </a:r>
          </a:p>
          <a:p>
            <a:endParaRPr lang="en-US" sz="1200" i="1" dirty="0"/>
          </a:p>
          <a:p>
            <a:r>
              <a:rPr lang="en-US" sz="1200" i="1" dirty="0"/>
              <a:t>The results suggest [  ____________________  ] would be the most suitable salt chemical to make a COLD pack because it had the greatest drop in temperature when mixed with water. </a:t>
            </a:r>
          </a:p>
          <a:p>
            <a:endParaRPr lang="en-US" sz="1200" i="1" dirty="0"/>
          </a:p>
          <a:p>
            <a:r>
              <a:rPr lang="en-US" sz="1200" i="1" dirty="0"/>
              <a:t>The values for absolute uncertainty suggest the answer to the research question is</a:t>
            </a:r>
          </a:p>
          <a:p>
            <a:r>
              <a:rPr lang="en-US" sz="1200" i="1" dirty="0"/>
              <a:t> </a:t>
            </a:r>
            <a:r>
              <a:rPr lang="en-US" sz="1200" b="1" i="1" dirty="0"/>
              <a:t>[reliable]   [unreliable]  </a:t>
            </a:r>
            <a:r>
              <a:rPr lang="en-US" sz="1200" dirty="0"/>
              <a:t>(select one). </a:t>
            </a:r>
          </a:p>
          <a:p>
            <a:r>
              <a:rPr lang="en-US" sz="1200" i="1" dirty="0"/>
              <a:t>  </a:t>
            </a:r>
          </a:p>
        </p:txBody>
      </p:sp>
      <p:sp>
        <p:nvSpPr>
          <p:cNvPr id="27" name="TextBox 26">
            <a:extLst>
              <a:ext uri="{FF2B5EF4-FFF2-40B4-BE49-F238E27FC236}">
                <a16:creationId xmlns:a16="http://schemas.microsoft.com/office/drawing/2014/main" id="{DABAB402-1122-50B1-7FFD-806D19EF0AE0}"/>
              </a:ext>
            </a:extLst>
          </p:cNvPr>
          <p:cNvSpPr txBox="1"/>
          <p:nvPr/>
        </p:nvSpPr>
        <p:spPr>
          <a:xfrm>
            <a:off x="388414" y="5076056"/>
            <a:ext cx="6048672" cy="276999"/>
          </a:xfrm>
          <a:prstGeom prst="rect">
            <a:avLst/>
          </a:prstGeom>
          <a:noFill/>
        </p:spPr>
        <p:txBody>
          <a:bodyPr wrap="square" rtlCol="0">
            <a:spAutoFit/>
          </a:bodyPr>
          <a:lstStyle/>
          <a:p>
            <a:r>
              <a:rPr lang="en-US" sz="1200" b="1" u="sng" dirty="0"/>
              <a:t>Bibliography:</a:t>
            </a:r>
          </a:p>
        </p:txBody>
      </p:sp>
      <p:sp>
        <p:nvSpPr>
          <p:cNvPr id="28" name="TextBox 27">
            <a:extLst>
              <a:ext uri="{FF2B5EF4-FFF2-40B4-BE49-F238E27FC236}">
                <a16:creationId xmlns:a16="http://schemas.microsoft.com/office/drawing/2014/main" id="{02DEB2F2-6263-CE9C-AFD6-ADE6A78B1898}"/>
              </a:ext>
            </a:extLst>
          </p:cNvPr>
          <p:cNvSpPr txBox="1"/>
          <p:nvPr/>
        </p:nvSpPr>
        <p:spPr>
          <a:xfrm>
            <a:off x="388413" y="5364088"/>
            <a:ext cx="6136932" cy="646331"/>
          </a:xfrm>
          <a:prstGeom prst="rect">
            <a:avLst/>
          </a:prstGeom>
          <a:noFill/>
        </p:spPr>
        <p:txBody>
          <a:bodyPr wrap="square" rtlCol="0">
            <a:spAutoFit/>
          </a:bodyPr>
          <a:lstStyle/>
          <a:p>
            <a:r>
              <a:rPr lang="en-US" sz="1200" dirty="0"/>
              <a:t>The bibliography is a list of all the sources (e.g. books, websites) used to write your assignment. Trinity College uses </a:t>
            </a:r>
            <a:r>
              <a:rPr lang="en-US" sz="1200" u="sng" dirty="0"/>
              <a:t>Harvard</a:t>
            </a:r>
            <a:r>
              <a:rPr lang="en-US" sz="1200" dirty="0"/>
              <a:t> style referencing. The list must be in </a:t>
            </a:r>
            <a:r>
              <a:rPr lang="en-US" sz="1200" b="1" dirty="0"/>
              <a:t>alphabetical order </a:t>
            </a:r>
            <a:r>
              <a:rPr lang="en-US" sz="1200" dirty="0"/>
              <a:t>by Author surname. It must include who, when, what and where you got it from in the following order:</a:t>
            </a:r>
          </a:p>
        </p:txBody>
      </p:sp>
      <p:sp>
        <p:nvSpPr>
          <p:cNvPr id="19" name="TextBox 18">
            <a:extLst>
              <a:ext uri="{FF2B5EF4-FFF2-40B4-BE49-F238E27FC236}">
                <a16:creationId xmlns:a16="http://schemas.microsoft.com/office/drawing/2014/main" id="{6F6884B7-96CE-F4B1-CFDF-37C98B6BBC6B}"/>
              </a:ext>
            </a:extLst>
          </p:cNvPr>
          <p:cNvSpPr txBox="1"/>
          <p:nvPr/>
        </p:nvSpPr>
        <p:spPr>
          <a:xfrm>
            <a:off x="482871" y="6084168"/>
            <a:ext cx="5971206" cy="307777"/>
          </a:xfrm>
          <a:prstGeom prst="rect">
            <a:avLst/>
          </a:prstGeom>
          <a:noFill/>
        </p:spPr>
        <p:txBody>
          <a:bodyPr wrap="square">
            <a:spAutoFit/>
          </a:bodyPr>
          <a:lstStyle/>
          <a:p>
            <a:pPr algn="ctr"/>
            <a:r>
              <a:rPr lang="en-US" sz="1400" dirty="0"/>
              <a:t>Author, Year, </a:t>
            </a:r>
            <a:r>
              <a:rPr lang="en-US" sz="1400" i="1" dirty="0"/>
              <a:t>Title, </a:t>
            </a:r>
            <a:r>
              <a:rPr lang="en-US" sz="1400" dirty="0"/>
              <a:t>Publisher</a:t>
            </a:r>
          </a:p>
        </p:txBody>
      </p:sp>
      <p:sp>
        <p:nvSpPr>
          <p:cNvPr id="22" name="Rounded Rectangular Callout 21">
            <a:extLst>
              <a:ext uri="{FF2B5EF4-FFF2-40B4-BE49-F238E27FC236}">
                <a16:creationId xmlns:a16="http://schemas.microsoft.com/office/drawing/2014/main" id="{9317074B-532B-A79A-2D90-B5ABA4C4CD83}"/>
              </a:ext>
            </a:extLst>
          </p:cNvPr>
          <p:cNvSpPr/>
          <p:nvPr/>
        </p:nvSpPr>
        <p:spPr>
          <a:xfrm>
            <a:off x="2409129" y="6589385"/>
            <a:ext cx="995554" cy="407367"/>
          </a:xfrm>
          <a:prstGeom prst="wedgeRoundRectCallout">
            <a:avLst>
              <a:gd name="adj1" fmla="val 21447"/>
              <a:gd name="adj2" fmla="val -101674"/>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F6F872AC-E29E-E7CE-9D71-2A0EE35BB4DC}"/>
              </a:ext>
            </a:extLst>
          </p:cNvPr>
          <p:cNvSpPr txBox="1"/>
          <p:nvPr/>
        </p:nvSpPr>
        <p:spPr>
          <a:xfrm>
            <a:off x="2323529" y="6589385"/>
            <a:ext cx="1166753" cy="430887"/>
          </a:xfrm>
          <a:prstGeom prst="rect">
            <a:avLst/>
          </a:prstGeom>
          <a:noFill/>
        </p:spPr>
        <p:txBody>
          <a:bodyPr wrap="square" rtlCol="0">
            <a:spAutoFit/>
          </a:bodyPr>
          <a:lstStyle/>
          <a:p>
            <a:pPr algn="ctr"/>
            <a:r>
              <a:rPr lang="en-US" sz="1100" b="1" i="1" dirty="0"/>
              <a:t>When (year it was published)</a:t>
            </a:r>
          </a:p>
        </p:txBody>
      </p:sp>
      <p:sp>
        <p:nvSpPr>
          <p:cNvPr id="29" name="Rounded Rectangular Callout 28">
            <a:extLst>
              <a:ext uri="{FF2B5EF4-FFF2-40B4-BE49-F238E27FC236}">
                <a16:creationId xmlns:a16="http://schemas.microsoft.com/office/drawing/2014/main" id="{502C7FA6-6483-386A-78CE-919244FC1FAE}"/>
              </a:ext>
            </a:extLst>
          </p:cNvPr>
          <p:cNvSpPr/>
          <p:nvPr/>
        </p:nvSpPr>
        <p:spPr>
          <a:xfrm>
            <a:off x="3503874" y="6589385"/>
            <a:ext cx="663405" cy="407367"/>
          </a:xfrm>
          <a:prstGeom prst="wedgeRoundRectCallout">
            <a:avLst>
              <a:gd name="adj1" fmla="val -29305"/>
              <a:gd name="adj2" fmla="val -101674"/>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81C37741-2BCD-4AE5-B86C-0027427095DC}"/>
              </a:ext>
            </a:extLst>
          </p:cNvPr>
          <p:cNvSpPr txBox="1"/>
          <p:nvPr/>
        </p:nvSpPr>
        <p:spPr>
          <a:xfrm>
            <a:off x="3400075" y="6589385"/>
            <a:ext cx="893021" cy="430887"/>
          </a:xfrm>
          <a:prstGeom prst="rect">
            <a:avLst/>
          </a:prstGeom>
          <a:noFill/>
        </p:spPr>
        <p:txBody>
          <a:bodyPr wrap="square" rtlCol="0">
            <a:spAutoFit/>
          </a:bodyPr>
          <a:lstStyle/>
          <a:p>
            <a:pPr algn="ctr"/>
            <a:r>
              <a:rPr lang="en-US" sz="1100" b="1" i="1" dirty="0"/>
              <a:t>What </a:t>
            </a:r>
          </a:p>
          <a:p>
            <a:pPr algn="ctr"/>
            <a:r>
              <a:rPr lang="en-US" sz="1100" b="1" i="1" dirty="0"/>
              <a:t>(in italics)</a:t>
            </a:r>
          </a:p>
        </p:txBody>
      </p:sp>
      <p:sp>
        <p:nvSpPr>
          <p:cNvPr id="31" name="Rounded Rectangular Callout 30">
            <a:extLst>
              <a:ext uri="{FF2B5EF4-FFF2-40B4-BE49-F238E27FC236}">
                <a16:creationId xmlns:a16="http://schemas.microsoft.com/office/drawing/2014/main" id="{18E0DB35-E3F2-7C7F-DCD3-279A00DF0579}"/>
              </a:ext>
            </a:extLst>
          </p:cNvPr>
          <p:cNvSpPr/>
          <p:nvPr/>
        </p:nvSpPr>
        <p:spPr>
          <a:xfrm>
            <a:off x="4252879" y="6587873"/>
            <a:ext cx="995554" cy="407367"/>
          </a:xfrm>
          <a:prstGeom prst="wedgeRoundRectCallout">
            <a:avLst>
              <a:gd name="adj1" fmla="val -58653"/>
              <a:gd name="adj2" fmla="val -104284"/>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8E4F2665-6D68-748A-665B-FE349A3BCB66}"/>
              </a:ext>
            </a:extLst>
          </p:cNvPr>
          <p:cNvSpPr txBox="1"/>
          <p:nvPr/>
        </p:nvSpPr>
        <p:spPr>
          <a:xfrm>
            <a:off x="4167279" y="6587873"/>
            <a:ext cx="1166753" cy="430887"/>
          </a:xfrm>
          <a:prstGeom prst="rect">
            <a:avLst/>
          </a:prstGeom>
          <a:noFill/>
        </p:spPr>
        <p:txBody>
          <a:bodyPr wrap="square" rtlCol="0">
            <a:spAutoFit/>
          </a:bodyPr>
          <a:lstStyle/>
          <a:p>
            <a:pPr algn="ctr"/>
            <a:r>
              <a:rPr lang="en-US" sz="1100" b="1" i="1" dirty="0"/>
              <a:t>Where (it was published)</a:t>
            </a:r>
          </a:p>
        </p:txBody>
      </p:sp>
      <p:pic>
        <p:nvPicPr>
          <p:cNvPr id="33" name="Picture 32" descr="Funny Scientist Or Professor Holding A Pointer With Speech Bubble Royalty  Free SVG, Cliparts, Vectors, And Stock Illustration. Image 21699368.">
            <a:extLst>
              <a:ext uri="{FF2B5EF4-FFF2-40B4-BE49-F238E27FC236}">
                <a16:creationId xmlns:a16="http://schemas.microsoft.com/office/drawing/2014/main" id="{BC69661B-6B16-161F-5984-16D3B258123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4710"/>
          <a:stretch/>
        </p:blipFill>
        <p:spPr bwMode="auto">
          <a:xfrm>
            <a:off x="5439029" y="6368352"/>
            <a:ext cx="744473" cy="600048"/>
          </a:xfrm>
          <a:prstGeom prst="rect">
            <a:avLst/>
          </a:prstGeom>
          <a:noFill/>
          <a:extLst>
            <a:ext uri="{909E8E84-426E-40DD-AFC4-6F175D3DCCD1}">
              <a14:hiddenFill xmlns:a14="http://schemas.microsoft.com/office/drawing/2010/main">
                <a:solidFill>
                  <a:srgbClr val="FFFFFF"/>
                </a:solidFill>
              </a14:hiddenFill>
            </a:ext>
          </a:extLst>
        </p:spPr>
      </p:pic>
      <p:sp>
        <p:nvSpPr>
          <p:cNvPr id="34" name="Rounded Rectangular Callout 33">
            <a:extLst>
              <a:ext uri="{FF2B5EF4-FFF2-40B4-BE49-F238E27FC236}">
                <a16:creationId xmlns:a16="http://schemas.microsoft.com/office/drawing/2014/main" id="{F948AE54-2501-4E1D-356D-76DB472A4DF0}"/>
              </a:ext>
            </a:extLst>
          </p:cNvPr>
          <p:cNvSpPr/>
          <p:nvPr/>
        </p:nvSpPr>
        <p:spPr>
          <a:xfrm>
            <a:off x="1299518" y="6589385"/>
            <a:ext cx="995554" cy="407367"/>
          </a:xfrm>
          <a:prstGeom prst="wedgeRoundRectCallout">
            <a:avLst>
              <a:gd name="adj1" fmla="val 60963"/>
              <a:gd name="adj2" fmla="val -104284"/>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83E26248-3C73-1E01-EF92-4CA4512A476B}"/>
              </a:ext>
            </a:extLst>
          </p:cNvPr>
          <p:cNvSpPr txBox="1"/>
          <p:nvPr/>
        </p:nvSpPr>
        <p:spPr>
          <a:xfrm>
            <a:off x="1213918" y="6589385"/>
            <a:ext cx="1166753" cy="430887"/>
          </a:xfrm>
          <a:prstGeom prst="rect">
            <a:avLst/>
          </a:prstGeom>
          <a:noFill/>
        </p:spPr>
        <p:txBody>
          <a:bodyPr wrap="square" rtlCol="0">
            <a:spAutoFit/>
          </a:bodyPr>
          <a:lstStyle/>
          <a:p>
            <a:pPr algn="ctr"/>
            <a:r>
              <a:rPr lang="en-US" sz="1100" b="1" i="1" dirty="0"/>
              <a:t>Who (Surname and initial)</a:t>
            </a:r>
          </a:p>
        </p:txBody>
      </p:sp>
      <p:pic>
        <p:nvPicPr>
          <p:cNvPr id="36" name="Picture 35" descr="Funny Scientist Or Professor Holding A Pointer With Speech Bubble Royalty  Free SVG, Cliparts, Vectors, And Stock Illustration. Image 21699368.">
            <a:extLst>
              <a:ext uri="{FF2B5EF4-FFF2-40B4-BE49-F238E27FC236}">
                <a16:creationId xmlns:a16="http://schemas.microsoft.com/office/drawing/2014/main" id="{5FEC1B03-1BA4-1B2E-8D77-8BC89ED709F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4710"/>
          <a:stretch/>
        </p:blipFill>
        <p:spPr bwMode="auto">
          <a:xfrm>
            <a:off x="574889" y="8050107"/>
            <a:ext cx="744473" cy="600048"/>
          </a:xfrm>
          <a:prstGeom prst="rect">
            <a:avLst/>
          </a:prstGeom>
          <a:noFill/>
          <a:extLst>
            <a:ext uri="{909E8E84-426E-40DD-AFC4-6F175D3DCCD1}">
              <a14:hiddenFill xmlns:a14="http://schemas.microsoft.com/office/drawing/2010/main">
                <a:solidFill>
                  <a:srgbClr val="FFFFFF"/>
                </a:solidFill>
              </a14:hiddenFill>
            </a:ext>
          </a:extLst>
        </p:spPr>
      </p:pic>
      <p:sp>
        <p:nvSpPr>
          <p:cNvPr id="37" name="Rounded Rectangular Callout 36">
            <a:extLst>
              <a:ext uri="{FF2B5EF4-FFF2-40B4-BE49-F238E27FC236}">
                <a16:creationId xmlns:a16="http://schemas.microsoft.com/office/drawing/2014/main" id="{1A086B37-6CF9-8819-A833-FE01FEB96CA2}"/>
              </a:ext>
            </a:extLst>
          </p:cNvPr>
          <p:cNvSpPr/>
          <p:nvPr/>
        </p:nvSpPr>
        <p:spPr>
          <a:xfrm>
            <a:off x="1505670" y="8076408"/>
            <a:ext cx="5004207" cy="600048"/>
          </a:xfrm>
          <a:prstGeom prst="wedgeRoundRectCallout">
            <a:avLst>
              <a:gd name="adj1" fmla="val -21343"/>
              <a:gd name="adj2" fmla="val -81473"/>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9BE11AE8-A6C6-2A31-4CA1-03677B79150B}"/>
              </a:ext>
            </a:extLst>
          </p:cNvPr>
          <p:cNvSpPr txBox="1"/>
          <p:nvPr/>
        </p:nvSpPr>
        <p:spPr>
          <a:xfrm>
            <a:off x="1567755" y="8136424"/>
            <a:ext cx="4869331" cy="461665"/>
          </a:xfrm>
          <a:prstGeom prst="rect">
            <a:avLst/>
          </a:prstGeom>
          <a:noFill/>
        </p:spPr>
        <p:txBody>
          <a:bodyPr wrap="square" rtlCol="0">
            <a:spAutoFit/>
          </a:bodyPr>
          <a:lstStyle/>
          <a:p>
            <a:r>
              <a:rPr lang="en-US" sz="1200" b="1" dirty="0"/>
              <a:t>If it’s a website, also include the date it was accessed (day, month, year) and the URL of the website (in pointed brackets). </a:t>
            </a:r>
            <a:endParaRPr lang="en-US" sz="400" b="1" dirty="0"/>
          </a:p>
        </p:txBody>
      </p:sp>
      <p:sp>
        <p:nvSpPr>
          <p:cNvPr id="39" name="TextBox 38">
            <a:extLst>
              <a:ext uri="{FF2B5EF4-FFF2-40B4-BE49-F238E27FC236}">
                <a16:creationId xmlns:a16="http://schemas.microsoft.com/office/drawing/2014/main" id="{B44C6E81-7911-415B-63AB-E4A0E75B4C8A}"/>
              </a:ext>
            </a:extLst>
          </p:cNvPr>
          <p:cNvSpPr txBox="1"/>
          <p:nvPr/>
        </p:nvSpPr>
        <p:spPr>
          <a:xfrm>
            <a:off x="556939" y="7243490"/>
            <a:ext cx="5971206" cy="738664"/>
          </a:xfrm>
          <a:prstGeom prst="rect">
            <a:avLst/>
          </a:prstGeom>
          <a:noFill/>
        </p:spPr>
        <p:txBody>
          <a:bodyPr wrap="square">
            <a:spAutoFit/>
          </a:bodyPr>
          <a:lstStyle/>
          <a:p>
            <a:pPr algn="ctr"/>
            <a:r>
              <a:rPr lang="en-US" sz="1400" dirty="0"/>
              <a:t>Accessed 14</a:t>
            </a:r>
            <a:r>
              <a:rPr lang="en-US" sz="1400" baseline="30000" dirty="0"/>
              <a:t>th</a:t>
            </a:r>
            <a:r>
              <a:rPr lang="en-US" sz="1400" dirty="0"/>
              <a:t> October 2022 </a:t>
            </a:r>
          </a:p>
          <a:p>
            <a:pPr algn="ctr"/>
            <a:r>
              <a:rPr lang="en-US" sz="1400" dirty="0"/>
              <a:t>&lt;www. https://</a:t>
            </a:r>
            <a:r>
              <a:rPr lang="en-US" sz="1400" dirty="0" err="1"/>
              <a:t>www.youtube.com</a:t>
            </a:r>
            <a:r>
              <a:rPr lang="en-US" sz="1400" dirty="0"/>
              <a:t>/user/</a:t>
            </a:r>
            <a:r>
              <a:rPr lang="en-US" sz="1400" dirty="0" err="1"/>
              <a:t>ScienceChannel</a:t>
            </a:r>
            <a:r>
              <a:rPr lang="en-US" sz="1400" dirty="0"/>
              <a:t>/videos&gt;</a:t>
            </a:r>
          </a:p>
          <a:p>
            <a:pPr algn="ctr"/>
            <a:endParaRPr lang="en-US" sz="1400" dirty="0"/>
          </a:p>
        </p:txBody>
      </p:sp>
    </p:spTree>
    <p:extLst>
      <p:ext uri="{BB962C8B-B14F-4D97-AF65-F5344CB8AC3E}">
        <p14:creationId xmlns:p14="http://schemas.microsoft.com/office/powerpoint/2010/main" val="4276917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118709A-7766-C2F1-3B03-1E58D3172797}"/>
              </a:ext>
            </a:extLst>
          </p:cNvPr>
          <p:cNvSpPr/>
          <p:nvPr/>
        </p:nvSpPr>
        <p:spPr>
          <a:xfrm>
            <a:off x="404664" y="395536"/>
            <a:ext cx="6048672" cy="64807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PART B: YOUR SCIENTIFIC REPORT</a:t>
            </a:r>
          </a:p>
        </p:txBody>
      </p:sp>
      <p:sp>
        <p:nvSpPr>
          <p:cNvPr id="14" name="TextBox 13">
            <a:extLst>
              <a:ext uri="{FF2B5EF4-FFF2-40B4-BE49-F238E27FC236}">
                <a16:creationId xmlns:a16="http://schemas.microsoft.com/office/drawing/2014/main" id="{8EA40E51-538A-4C0C-1B90-CC5A40CB702F}"/>
              </a:ext>
            </a:extLst>
          </p:cNvPr>
          <p:cNvSpPr txBox="1"/>
          <p:nvPr/>
        </p:nvSpPr>
        <p:spPr>
          <a:xfrm>
            <a:off x="332656" y="1086224"/>
            <a:ext cx="6234146" cy="1015663"/>
          </a:xfrm>
          <a:prstGeom prst="rect">
            <a:avLst/>
          </a:prstGeom>
          <a:noFill/>
        </p:spPr>
        <p:txBody>
          <a:bodyPr wrap="square" rtlCol="0">
            <a:spAutoFit/>
          </a:bodyPr>
          <a:lstStyle/>
          <a:p>
            <a:r>
              <a:rPr lang="en-US" sz="1200" dirty="0"/>
              <a:t>Your task is to modify the Part A preliminary experiment to determine the best </a:t>
            </a:r>
            <a:r>
              <a:rPr lang="en-US" sz="1200" i="1" dirty="0"/>
              <a:t>amount </a:t>
            </a:r>
            <a:r>
              <a:rPr lang="en-US" sz="1200" dirty="0"/>
              <a:t>of your chosen chemical to make your cold pack. You will need to ensure that your experiment allows for the collection of sufficient (enough) and relevant (appropriate to your research question) data.</a:t>
            </a:r>
          </a:p>
          <a:p>
            <a:endParaRPr lang="en-US" sz="1200" dirty="0"/>
          </a:p>
          <a:p>
            <a:endParaRPr lang="en-US" sz="1200" dirty="0"/>
          </a:p>
        </p:txBody>
      </p:sp>
      <p:pic>
        <p:nvPicPr>
          <p:cNvPr id="7" name="Picture 6">
            <a:extLst>
              <a:ext uri="{FF2B5EF4-FFF2-40B4-BE49-F238E27FC236}">
                <a16:creationId xmlns:a16="http://schemas.microsoft.com/office/drawing/2014/main" id="{B5221D08-FD30-DE16-0C31-9286E20F160C}"/>
              </a:ext>
            </a:extLst>
          </p:cNvPr>
          <p:cNvPicPr>
            <a:picLocks noChangeAspect="1"/>
          </p:cNvPicPr>
          <p:nvPr/>
        </p:nvPicPr>
        <p:blipFill>
          <a:blip r:embed="rId2"/>
          <a:stretch>
            <a:fillRect/>
          </a:stretch>
        </p:blipFill>
        <p:spPr>
          <a:xfrm>
            <a:off x="935154" y="1737388"/>
            <a:ext cx="5108600" cy="2880157"/>
          </a:xfrm>
          <a:prstGeom prst="rect">
            <a:avLst/>
          </a:prstGeom>
        </p:spPr>
      </p:pic>
      <p:sp>
        <p:nvSpPr>
          <p:cNvPr id="32" name="TextBox 31">
            <a:extLst>
              <a:ext uri="{FF2B5EF4-FFF2-40B4-BE49-F238E27FC236}">
                <a16:creationId xmlns:a16="http://schemas.microsoft.com/office/drawing/2014/main" id="{55A13861-1E9F-2693-6DA6-65494A9EADCE}"/>
              </a:ext>
            </a:extLst>
          </p:cNvPr>
          <p:cNvSpPr txBox="1"/>
          <p:nvPr/>
        </p:nvSpPr>
        <p:spPr>
          <a:xfrm>
            <a:off x="404664" y="4531321"/>
            <a:ext cx="6234146" cy="1384995"/>
          </a:xfrm>
          <a:prstGeom prst="rect">
            <a:avLst/>
          </a:prstGeom>
          <a:noFill/>
        </p:spPr>
        <p:txBody>
          <a:bodyPr wrap="square" rtlCol="0">
            <a:spAutoFit/>
          </a:bodyPr>
          <a:lstStyle/>
          <a:p>
            <a:r>
              <a:rPr lang="en-US" sz="1200" dirty="0"/>
              <a:t>To help you get started, the instructions you need to follow for this experiment have been done for you (see below). The introduction (next page) has also been done for you. </a:t>
            </a:r>
          </a:p>
          <a:p>
            <a:r>
              <a:rPr lang="en-US" sz="1200" dirty="0"/>
              <a:t>The purpose of this assignment is to build and assess your science inquiry skills. These are skills you need to carry out scientific experiments and write up scientific reports. All draft feedback will be provided to you via this booklet. Once corrections have been made (by you), submit this booklet as your final scientific report. Make sure you check the rubric before submission! </a:t>
            </a:r>
          </a:p>
          <a:p>
            <a:r>
              <a:rPr lang="en-US" sz="1200" dirty="0"/>
              <a:t>Once marked, you’ll be able to keep this booklet for future reference. </a:t>
            </a:r>
          </a:p>
        </p:txBody>
      </p:sp>
      <p:pic>
        <p:nvPicPr>
          <p:cNvPr id="33" name="Picture 32" descr="Funny Scientist Or Professor Holding A Pointer With Speech Bubble Royalty  Free SVG, Cliparts, Vectors, And Stock Illustration. Image 21699368.">
            <a:extLst>
              <a:ext uri="{FF2B5EF4-FFF2-40B4-BE49-F238E27FC236}">
                <a16:creationId xmlns:a16="http://schemas.microsoft.com/office/drawing/2014/main" id="{E5EE1F33-4E33-6F3E-A558-1611B5B107C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4710"/>
          <a:stretch/>
        </p:blipFill>
        <p:spPr bwMode="auto">
          <a:xfrm>
            <a:off x="562918" y="6060184"/>
            <a:ext cx="744473" cy="600048"/>
          </a:xfrm>
          <a:prstGeom prst="rect">
            <a:avLst/>
          </a:prstGeom>
          <a:noFill/>
          <a:extLst>
            <a:ext uri="{909E8E84-426E-40DD-AFC4-6F175D3DCCD1}">
              <a14:hiddenFill xmlns:a14="http://schemas.microsoft.com/office/drawing/2010/main">
                <a:solidFill>
                  <a:srgbClr val="FFFFFF"/>
                </a:solidFill>
              </a14:hiddenFill>
            </a:ext>
          </a:extLst>
        </p:spPr>
      </p:pic>
      <p:sp>
        <p:nvSpPr>
          <p:cNvPr id="34" name="Rounded Rectangular Callout 33">
            <a:extLst>
              <a:ext uri="{FF2B5EF4-FFF2-40B4-BE49-F238E27FC236}">
                <a16:creationId xmlns:a16="http://schemas.microsoft.com/office/drawing/2014/main" id="{697792BE-C554-D845-18CD-2116D709DDD9}"/>
              </a:ext>
            </a:extLst>
          </p:cNvPr>
          <p:cNvSpPr/>
          <p:nvPr/>
        </p:nvSpPr>
        <p:spPr>
          <a:xfrm>
            <a:off x="1484784" y="6056604"/>
            <a:ext cx="1454991" cy="600048"/>
          </a:xfrm>
          <a:prstGeom prst="wedgeRoundRectCallout">
            <a:avLst>
              <a:gd name="adj1" fmla="val -53851"/>
              <a:gd name="adj2" fmla="val -10595"/>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8E868637-928E-24B5-996D-540FDE6AA0F9}"/>
              </a:ext>
            </a:extLst>
          </p:cNvPr>
          <p:cNvSpPr txBox="1"/>
          <p:nvPr/>
        </p:nvSpPr>
        <p:spPr>
          <a:xfrm>
            <a:off x="1628799" y="6218128"/>
            <a:ext cx="1166959" cy="276999"/>
          </a:xfrm>
          <a:prstGeom prst="rect">
            <a:avLst/>
          </a:prstGeom>
          <a:noFill/>
        </p:spPr>
        <p:txBody>
          <a:bodyPr wrap="square" rtlCol="0">
            <a:spAutoFit/>
          </a:bodyPr>
          <a:lstStyle/>
          <a:p>
            <a:pPr algn="ctr"/>
            <a:r>
              <a:rPr lang="en-US" sz="1200" b="1" dirty="0"/>
              <a:t>Instructions</a:t>
            </a:r>
            <a:endParaRPr lang="en-US" sz="400" b="1" dirty="0"/>
          </a:p>
        </p:txBody>
      </p:sp>
      <p:graphicFrame>
        <p:nvGraphicFramePr>
          <p:cNvPr id="3" name="Table 2">
            <a:extLst>
              <a:ext uri="{FF2B5EF4-FFF2-40B4-BE49-F238E27FC236}">
                <a16:creationId xmlns:a16="http://schemas.microsoft.com/office/drawing/2014/main" id="{717F4D8A-212B-1575-09D8-001A344C26FE}"/>
              </a:ext>
            </a:extLst>
          </p:cNvPr>
          <p:cNvGraphicFramePr>
            <a:graphicFrameLocks noGrp="1"/>
          </p:cNvGraphicFramePr>
          <p:nvPr>
            <p:extLst>
              <p:ext uri="{D42A27DB-BD31-4B8C-83A1-F6EECF244321}">
                <p14:modId xmlns:p14="http://schemas.microsoft.com/office/powerpoint/2010/main" val="468396503"/>
              </p:ext>
            </p:extLst>
          </p:nvPr>
        </p:nvGraphicFramePr>
        <p:xfrm>
          <a:off x="1052736" y="6876256"/>
          <a:ext cx="5400600" cy="1981200"/>
        </p:xfrm>
        <a:graphic>
          <a:graphicData uri="http://schemas.openxmlformats.org/drawingml/2006/table">
            <a:tbl>
              <a:tblPr>
                <a:tableStyleId>{5C22544A-7EE6-4342-B048-85BDC9FD1C3A}</a:tableStyleId>
              </a:tblPr>
              <a:tblGrid>
                <a:gridCol w="5400600">
                  <a:extLst>
                    <a:ext uri="{9D8B030D-6E8A-4147-A177-3AD203B41FA5}">
                      <a16:colId xmlns:a16="http://schemas.microsoft.com/office/drawing/2014/main" val="11782179"/>
                    </a:ext>
                  </a:extLst>
                </a:gridCol>
              </a:tblGrid>
              <a:tr h="148702">
                <a:tc>
                  <a:txBody>
                    <a:bodyPr/>
                    <a:lstStyle/>
                    <a:p>
                      <a:pPr marL="342900" lvl="0" indent="-342900" algn="l">
                        <a:lnSpc>
                          <a:spcPct val="100000"/>
                        </a:lnSpc>
                        <a:buFont typeface="+mj-lt"/>
                        <a:buAutoNum type="arabicPeriod"/>
                      </a:pPr>
                      <a:r>
                        <a:rPr lang="en-AU" sz="1000" dirty="0">
                          <a:effectLst/>
                        </a:rPr>
                        <a:t>Collect equipment and put on safety equipment (lab coat, gloves, safety glasses). </a:t>
                      </a:r>
                    </a:p>
                    <a:p>
                      <a:pPr marL="342900" lvl="0" indent="-342900" algn="l">
                        <a:lnSpc>
                          <a:spcPct val="100000"/>
                        </a:lnSpc>
                        <a:buFont typeface="+mj-lt"/>
                        <a:buAutoNum type="arabicPeriod"/>
                      </a:pPr>
                      <a:r>
                        <a:rPr lang="en-AU" sz="1000" dirty="0">
                          <a:effectLst/>
                        </a:rPr>
                        <a:t>Measure 10mL of water with a measuring cylinder and add to a test tube.  </a:t>
                      </a:r>
                    </a:p>
                    <a:p>
                      <a:pPr marL="342900" lvl="0" indent="-342900" algn="l">
                        <a:lnSpc>
                          <a:spcPct val="100000"/>
                        </a:lnSpc>
                        <a:buFont typeface="+mj-lt"/>
                        <a:buAutoNum type="arabicPeriod"/>
                      </a:pPr>
                      <a:r>
                        <a:rPr lang="en-AU" sz="1000" dirty="0">
                          <a:effectLst/>
                        </a:rPr>
                        <a:t>Record the initial temperature of the water in your results table (zero seconds). </a:t>
                      </a:r>
                    </a:p>
                    <a:p>
                      <a:pPr marL="342900" lvl="0" indent="-342900" algn="l">
                        <a:lnSpc>
                          <a:spcPct val="100000"/>
                        </a:lnSpc>
                        <a:buFont typeface="+mj-lt"/>
                        <a:buAutoNum type="arabicPeriod"/>
                      </a:pPr>
                      <a:r>
                        <a:rPr lang="en-AU" sz="1000" dirty="0">
                          <a:effectLst/>
                        </a:rPr>
                        <a:t>Place </a:t>
                      </a:r>
                      <a:r>
                        <a:rPr lang="en-AU" sz="1000" i="1" dirty="0">
                          <a:effectLst/>
                        </a:rPr>
                        <a:t>patty paper </a:t>
                      </a:r>
                      <a:r>
                        <a:rPr lang="en-AU" sz="1000" dirty="0">
                          <a:effectLst/>
                        </a:rPr>
                        <a:t>on a balance. Press the TARE button so it reads 0.00 grams.  </a:t>
                      </a:r>
                    </a:p>
                    <a:p>
                      <a:pPr marL="342900" lvl="0" indent="-342900" algn="l">
                        <a:lnSpc>
                          <a:spcPct val="100000"/>
                        </a:lnSpc>
                        <a:buFont typeface="+mj-lt"/>
                        <a:buAutoNum type="arabicPeriod"/>
                      </a:pPr>
                      <a:r>
                        <a:rPr lang="en-AU" sz="1000" dirty="0">
                          <a:effectLst/>
                        </a:rPr>
                        <a:t>Weigh 0.5 g of </a:t>
                      </a:r>
                      <a:r>
                        <a:rPr lang="en-AU" sz="1000" dirty="0">
                          <a:effectLst/>
                          <a:highlight>
                            <a:srgbClr val="FFFF00"/>
                          </a:highlight>
                        </a:rPr>
                        <a:t>your chosen chemical </a:t>
                      </a:r>
                      <a:r>
                        <a:rPr lang="en-AU" sz="1000" dirty="0">
                          <a:effectLst/>
                        </a:rPr>
                        <a:t>(on top of the tared patty paper). </a:t>
                      </a:r>
                    </a:p>
                    <a:p>
                      <a:pPr marL="342900" lvl="0" indent="-342900" algn="l">
                        <a:lnSpc>
                          <a:spcPct val="100000"/>
                        </a:lnSpc>
                        <a:buFont typeface="+mj-lt"/>
                        <a:buAutoNum type="arabicPeriod"/>
                      </a:pPr>
                      <a:r>
                        <a:rPr lang="en-AU" sz="1000" dirty="0">
                          <a:effectLst/>
                        </a:rPr>
                        <a:t>Add that 0.5 grams to the water and immediately start the stopwatch.</a:t>
                      </a:r>
                    </a:p>
                    <a:p>
                      <a:pPr marL="342900" lvl="0" indent="-342900" algn="l">
                        <a:lnSpc>
                          <a:spcPct val="100000"/>
                        </a:lnSpc>
                        <a:buFont typeface="+mj-lt"/>
                        <a:buAutoNum type="arabicPeriod"/>
                      </a:pPr>
                      <a:r>
                        <a:rPr lang="en-AU" sz="1000" dirty="0">
                          <a:effectLst/>
                          <a:highlight>
                            <a:srgbClr val="FFFF00"/>
                          </a:highlight>
                        </a:rPr>
                        <a:t>Record the temperature every 10 seconds </a:t>
                      </a:r>
                      <a:r>
                        <a:rPr lang="en-AU" sz="1000" dirty="0">
                          <a:effectLst/>
                        </a:rPr>
                        <a:t>for 60 seconds.</a:t>
                      </a:r>
                    </a:p>
                    <a:p>
                      <a:pPr marL="342900" lvl="0" indent="-342900" algn="l">
                        <a:lnSpc>
                          <a:spcPct val="100000"/>
                        </a:lnSpc>
                        <a:buFont typeface="+mj-lt"/>
                        <a:buAutoNum type="arabicPeriod"/>
                      </a:pPr>
                      <a:r>
                        <a:rPr lang="en-AU" sz="1000" dirty="0">
                          <a:effectLst/>
                        </a:rPr>
                        <a:t>Repeat steps 5 – 7, adding more salt to the (same) test tube in 0.5 gram increments.</a:t>
                      </a:r>
                    </a:p>
                    <a:p>
                      <a:pPr marL="342900" lvl="0" indent="-342900" algn="l">
                        <a:lnSpc>
                          <a:spcPct val="100000"/>
                        </a:lnSpc>
                        <a:buFont typeface="+mj-lt"/>
                        <a:buAutoNum type="arabicPeriod"/>
                      </a:pPr>
                      <a:r>
                        <a:rPr lang="en-AU" sz="1000" dirty="0">
                          <a:effectLst/>
                        </a:rPr>
                        <a:t>Identify when the temperature </a:t>
                      </a:r>
                      <a:r>
                        <a:rPr lang="en-AU" sz="1000" dirty="0" err="1">
                          <a:effectLst/>
                        </a:rPr>
                        <a:t>stablised</a:t>
                      </a:r>
                      <a:r>
                        <a:rPr lang="en-AU" sz="1000" dirty="0">
                          <a:effectLst/>
                        </a:rPr>
                        <a:t>. </a:t>
                      </a:r>
                    </a:p>
                    <a:p>
                      <a:pPr marL="342900" lvl="0" indent="-342900" algn="l">
                        <a:lnSpc>
                          <a:spcPct val="100000"/>
                        </a:lnSpc>
                        <a:buFont typeface="+mj-lt"/>
                        <a:buAutoNum type="arabicPeriod"/>
                      </a:pPr>
                      <a:r>
                        <a:rPr lang="en-AU" sz="1000" dirty="0">
                          <a:effectLst/>
                          <a:highlight>
                            <a:srgbClr val="FFFF00"/>
                          </a:highlight>
                        </a:rPr>
                        <a:t>Continue to add 0.5 gram increments </a:t>
                      </a:r>
                      <a:r>
                        <a:rPr lang="en-AU" sz="1000" dirty="0">
                          <a:effectLst/>
                        </a:rPr>
                        <a:t>until you’ve added 3 grams in total.</a:t>
                      </a:r>
                    </a:p>
                    <a:p>
                      <a:pPr marL="342900" lvl="0" indent="-342900" algn="l">
                        <a:lnSpc>
                          <a:spcPct val="100000"/>
                        </a:lnSpc>
                        <a:buFont typeface="+mj-lt"/>
                        <a:buAutoNum type="arabicPeriod"/>
                      </a:pPr>
                      <a:r>
                        <a:rPr lang="en-AU" sz="1000" dirty="0">
                          <a:effectLst/>
                        </a:rPr>
                        <a:t>Repeat steps 2 – 9 a further two times (three trials in total)</a:t>
                      </a:r>
                    </a:p>
                    <a:p>
                      <a:pPr marL="342900" lvl="0" indent="-342900" algn="l">
                        <a:lnSpc>
                          <a:spcPct val="100000"/>
                        </a:lnSpc>
                        <a:buFont typeface="+mj-lt"/>
                        <a:buAutoNum type="arabicPeriod"/>
                      </a:pPr>
                      <a:r>
                        <a:rPr lang="en-AU" sz="1000" dirty="0">
                          <a:effectLst/>
                        </a:rPr>
                        <a:t>Calculate mean (average) and absolute uncertainty (range/2) for trials 1-3 lowest temp.</a:t>
                      </a:r>
                    </a:p>
                    <a:p>
                      <a:pPr marL="342900" lvl="0" indent="-342900" algn="l">
                        <a:lnSpc>
                          <a:spcPct val="100000"/>
                        </a:lnSpc>
                        <a:buFont typeface="+mj-lt"/>
                        <a:buAutoNum type="arabicPeriod"/>
                      </a:pPr>
                      <a:r>
                        <a:rPr lang="en-AU" sz="1000" dirty="0">
                          <a:effectLst/>
                        </a:rPr>
                        <a:t>Pack up your station - return all equipment and clean your lab bench. </a:t>
                      </a:r>
                      <a:endParaRPr lang="en-AU" sz="900" dirty="0">
                        <a:effectLst/>
                      </a:endParaRPr>
                    </a:p>
                  </a:txBody>
                  <a:tcPr marL="114300" marR="114300" marT="0" marB="0">
                    <a:noFill/>
                  </a:tcPr>
                </a:tc>
                <a:extLst>
                  <a:ext uri="{0D108BD9-81ED-4DB2-BD59-A6C34878D82A}">
                    <a16:rowId xmlns:a16="http://schemas.microsoft.com/office/drawing/2014/main" val="94786122"/>
                  </a:ext>
                </a:extLst>
              </a:tr>
            </a:tbl>
          </a:graphicData>
        </a:graphic>
      </p:graphicFrame>
    </p:spTree>
    <p:extLst>
      <p:ext uri="{BB962C8B-B14F-4D97-AF65-F5344CB8AC3E}">
        <p14:creationId xmlns:p14="http://schemas.microsoft.com/office/powerpoint/2010/main" val="3880493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0BC1D994-FA9C-B0DE-361E-747E87723ABD}"/>
              </a:ext>
            </a:extLst>
          </p:cNvPr>
          <p:cNvGraphicFramePr>
            <a:graphicFrameLocks noGrp="1"/>
          </p:cNvGraphicFramePr>
          <p:nvPr>
            <p:extLst>
              <p:ext uri="{D42A27DB-BD31-4B8C-83A1-F6EECF244321}">
                <p14:modId xmlns:p14="http://schemas.microsoft.com/office/powerpoint/2010/main" val="2124184301"/>
              </p:ext>
            </p:extLst>
          </p:nvPr>
        </p:nvGraphicFramePr>
        <p:xfrm>
          <a:off x="476672" y="7041584"/>
          <a:ext cx="5904656" cy="1706880"/>
        </p:xfrm>
        <a:graphic>
          <a:graphicData uri="http://schemas.openxmlformats.org/drawingml/2006/table">
            <a:tbl>
              <a:tblPr firstRow="1" bandRow="1">
                <a:tableStyleId>{5940675A-B579-460E-94D1-54222C63F5DA}</a:tableStyleId>
              </a:tblPr>
              <a:tblGrid>
                <a:gridCol w="432048">
                  <a:extLst>
                    <a:ext uri="{9D8B030D-6E8A-4147-A177-3AD203B41FA5}">
                      <a16:colId xmlns:a16="http://schemas.microsoft.com/office/drawing/2014/main" val="4013337458"/>
                    </a:ext>
                  </a:extLst>
                </a:gridCol>
                <a:gridCol w="5472608">
                  <a:extLst>
                    <a:ext uri="{9D8B030D-6E8A-4147-A177-3AD203B41FA5}">
                      <a16:colId xmlns:a16="http://schemas.microsoft.com/office/drawing/2014/main" val="4183690214"/>
                    </a:ext>
                  </a:extLst>
                </a:gridCol>
              </a:tblGrid>
              <a:tr h="182880">
                <a:tc>
                  <a:txBody>
                    <a:bodyPr/>
                    <a:lstStyle/>
                    <a:p>
                      <a:endParaRPr lang="en-US" sz="100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rPr>
                        <a:t>The title </a:t>
                      </a:r>
                      <a:r>
                        <a:rPr lang="en-US" sz="1000" dirty="0" err="1">
                          <a:solidFill>
                            <a:schemeClr val="tx1"/>
                          </a:solidFill>
                        </a:rPr>
                        <a:t>summarises</a:t>
                      </a:r>
                      <a:r>
                        <a:rPr lang="en-US" sz="1000" dirty="0">
                          <a:solidFill>
                            <a:schemeClr val="tx1"/>
                          </a:solidFill>
                        </a:rPr>
                        <a:t> the report</a:t>
                      </a:r>
                    </a:p>
                  </a:txBody>
                  <a:tcPr/>
                </a:tc>
                <a:extLst>
                  <a:ext uri="{0D108BD9-81ED-4DB2-BD59-A6C34878D82A}">
                    <a16:rowId xmlns:a16="http://schemas.microsoft.com/office/drawing/2014/main" val="3667304840"/>
                  </a:ext>
                </a:extLst>
              </a:tr>
              <a:tr h="182880">
                <a:tc>
                  <a:txBody>
                    <a:bodyPr/>
                    <a:lstStyle/>
                    <a:p>
                      <a:endParaRPr lang="en-US" sz="1000"/>
                    </a:p>
                  </a:txBody>
                  <a:tcPr/>
                </a:tc>
                <a:tc>
                  <a:txBody>
                    <a:bodyPr/>
                    <a:lstStyle/>
                    <a:p>
                      <a:r>
                        <a:rPr lang="en-US" sz="1000" dirty="0"/>
                        <a:t>Beneath the title is the name of the person who wrote it.</a:t>
                      </a:r>
                    </a:p>
                  </a:txBody>
                  <a:tcPr/>
                </a:tc>
                <a:extLst>
                  <a:ext uri="{0D108BD9-81ED-4DB2-BD59-A6C34878D82A}">
                    <a16:rowId xmlns:a16="http://schemas.microsoft.com/office/drawing/2014/main" val="2154146663"/>
                  </a:ext>
                </a:extLst>
              </a:tr>
              <a:tr h="182880">
                <a:tc>
                  <a:txBody>
                    <a:bodyPr/>
                    <a:lstStyle/>
                    <a:p>
                      <a:endParaRPr lang="en-US" sz="1000" dirty="0">
                        <a:solidFill>
                          <a:schemeClr val="bg1">
                            <a:lumMod val="65000"/>
                          </a:schemeClr>
                        </a:solidFill>
                      </a:endParaRPr>
                    </a:p>
                  </a:txBody>
                  <a:tcPr/>
                </a:tc>
                <a:tc>
                  <a:txBody>
                    <a:bodyPr/>
                    <a:lstStyle/>
                    <a:p>
                      <a:r>
                        <a:rPr lang="en-US" sz="1000" dirty="0">
                          <a:solidFill>
                            <a:schemeClr val="tx1">
                              <a:lumMod val="50000"/>
                              <a:lumOff val="50000"/>
                            </a:schemeClr>
                          </a:solidFill>
                        </a:rPr>
                        <a:t>The introduction introduces the contents within the report (this has been done for you already). </a:t>
                      </a:r>
                    </a:p>
                  </a:txBody>
                  <a:tcPr/>
                </a:tc>
                <a:extLst>
                  <a:ext uri="{0D108BD9-81ED-4DB2-BD59-A6C34878D82A}">
                    <a16:rowId xmlns:a16="http://schemas.microsoft.com/office/drawing/2014/main" val="1174021284"/>
                  </a:ext>
                </a:extLst>
              </a:tr>
              <a:tr h="182880">
                <a:tc>
                  <a:txBody>
                    <a:bodyPr/>
                    <a:lstStyle/>
                    <a:p>
                      <a:endParaRPr lang="en-US" sz="1000" dirty="0"/>
                    </a:p>
                  </a:txBody>
                  <a:tcPr/>
                </a:tc>
                <a:tc>
                  <a:txBody>
                    <a:bodyPr/>
                    <a:lstStyle/>
                    <a:p>
                      <a:r>
                        <a:rPr lang="en-US" sz="1000" dirty="0"/>
                        <a:t>The introduction includes the AIM. Is it worded, ‘</a:t>
                      </a:r>
                      <a:r>
                        <a:rPr lang="en-US" sz="1000" i="1" dirty="0"/>
                        <a:t>The aim of this report is to</a:t>
                      </a:r>
                      <a:r>
                        <a:rPr lang="en-US" sz="1000" dirty="0"/>
                        <a:t>…..’</a:t>
                      </a:r>
                    </a:p>
                  </a:txBody>
                  <a:tcPr/>
                </a:tc>
                <a:extLst>
                  <a:ext uri="{0D108BD9-81ED-4DB2-BD59-A6C34878D82A}">
                    <a16:rowId xmlns:a16="http://schemas.microsoft.com/office/drawing/2014/main" val="3794954421"/>
                  </a:ext>
                </a:extLst>
              </a:tr>
              <a:tr h="182880">
                <a:tc>
                  <a:txBody>
                    <a:bodyPr/>
                    <a:lstStyle/>
                    <a:p>
                      <a:endParaRPr lang="en-US" sz="1000"/>
                    </a:p>
                  </a:txBody>
                  <a:tcPr/>
                </a:tc>
                <a:tc>
                  <a:txBody>
                    <a:bodyPr/>
                    <a:lstStyle/>
                    <a:p>
                      <a:r>
                        <a:rPr lang="en-US" sz="1000" dirty="0">
                          <a:solidFill>
                            <a:schemeClr val="bg1">
                              <a:lumMod val="65000"/>
                            </a:schemeClr>
                          </a:solidFill>
                        </a:rPr>
                        <a:t>The introduction includes one or more in-text citations.</a:t>
                      </a:r>
                    </a:p>
                  </a:txBody>
                  <a:tcPr/>
                </a:tc>
                <a:extLst>
                  <a:ext uri="{0D108BD9-81ED-4DB2-BD59-A6C34878D82A}">
                    <a16:rowId xmlns:a16="http://schemas.microsoft.com/office/drawing/2014/main" val="1652763426"/>
                  </a:ext>
                </a:extLst>
              </a:tr>
              <a:tr h="182880">
                <a:tc>
                  <a:txBody>
                    <a:bodyPr/>
                    <a:lstStyle/>
                    <a:p>
                      <a:endParaRPr lang="en-US" sz="1000"/>
                    </a:p>
                  </a:txBody>
                  <a:tcPr/>
                </a:tc>
                <a:tc>
                  <a:txBody>
                    <a:bodyPr/>
                    <a:lstStyle/>
                    <a:p>
                      <a:r>
                        <a:rPr lang="en-US" sz="1000" dirty="0">
                          <a:solidFill>
                            <a:schemeClr val="bg1">
                              <a:lumMod val="65000"/>
                            </a:schemeClr>
                          </a:solidFill>
                        </a:rPr>
                        <a:t>The in-text citations are properly referenced (Author, date).</a:t>
                      </a:r>
                    </a:p>
                  </a:txBody>
                  <a:tcPr/>
                </a:tc>
                <a:extLst>
                  <a:ext uri="{0D108BD9-81ED-4DB2-BD59-A6C34878D82A}">
                    <a16:rowId xmlns:a16="http://schemas.microsoft.com/office/drawing/2014/main" val="1369514850"/>
                  </a:ext>
                </a:extLst>
              </a:tr>
              <a:tr h="182880">
                <a:tc>
                  <a:txBody>
                    <a:bodyPr/>
                    <a:lstStyle/>
                    <a:p>
                      <a:endParaRPr lang="en-US" sz="1000" dirty="0"/>
                    </a:p>
                  </a:txBody>
                  <a:tcPr/>
                </a:tc>
                <a:tc>
                  <a:txBody>
                    <a:bodyPr/>
                    <a:lstStyle/>
                    <a:p>
                      <a:r>
                        <a:rPr lang="en-US" sz="1000" dirty="0"/>
                        <a:t>The full stop is AFTER the end bracket of an in-text citation.</a:t>
                      </a:r>
                    </a:p>
                  </a:txBody>
                  <a:tcPr/>
                </a:tc>
                <a:extLst>
                  <a:ext uri="{0D108BD9-81ED-4DB2-BD59-A6C34878D82A}">
                    <a16:rowId xmlns:a16="http://schemas.microsoft.com/office/drawing/2014/main" val="2662926925"/>
                  </a:ext>
                </a:extLst>
              </a:tr>
            </a:tbl>
          </a:graphicData>
        </a:graphic>
      </p:graphicFrame>
      <p:sp>
        <p:nvSpPr>
          <p:cNvPr id="3" name="Rectangle 2">
            <a:extLst>
              <a:ext uri="{FF2B5EF4-FFF2-40B4-BE49-F238E27FC236}">
                <a16:creationId xmlns:a16="http://schemas.microsoft.com/office/drawing/2014/main" id="{2E265FD4-0A09-5CAF-24E3-88DE5351C307}"/>
              </a:ext>
            </a:extLst>
          </p:cNvPr>
          <p:cNvSpPr/>
          <p:nvPr/>
        </p:nvSpPr>
        <p:spPr>
          <a:xfrm>
            <a:off x="1412776" y="323528"/>
            <a:ext cx="4320480" cy="74319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B5CC3ECB-03D6-F50E-853F-1870442C0FBA}"/>
              </a:ext>
            </a:extLst>
          </p:cNvPr>
          <p:cNvSpPr/>
          <p:nvPr/>
        </p:nvSpPr>
        <p:spPr>
          <a:xfrm>
            <a:off x="2857128" y="1210738"/>
            <a:ext cx="1431776" cy="4956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976CF31-0DA9-1B3A-2FCD-B31FD435F978}"/>
              </a:ext>
            </a:extLst>
          </p:cNvPr>
          <p:cNvSpPr/>
          <p:nvPr/>
        </p:nvSpPr>
        <p:spPr>
          <a:xfrm>
            <a:off x="476672" y="2138458"/>
            <a:ext cx="5904656" cy="437775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CCA668EA-6948-2786-2D6D-3D30C9AEA990}"/>
              </a:ext>
            </a:extLst>
          </p:cNvPr>
          <p:cNvSpPr txBox="1"/>
          <p:nvPr/>
        </p:nvSpPr>
        <p:spPr>
          <a:xfrm>
            <a:off x="435396" y="6733807"/>
            <a:ext cx="4995936" cy="307777"/>
          </a:xfrm>
          <a:prstGeom prst="rect">
            <a:avLst/>
          </a:prstGeom>
          <a:noFill/>
        </p:spPr>
        <p:txBody>
          <a:bodyPr wrap="square" rtlCol="0">
            <a:spAutoFit/>
          </a:bodyPr>
          <a:lstStyle/>
          <a:p>
            <a:r>
              <a:rPr lang="en-US" sz="1400" b="1" dirty="0"/>
              <a:t>DRAFT FEEDBACK/CHECKLIST</a:t>
            </a:r>
          </a:p>
        </p:txBody>
      </p:sp>
      <p:sp>
        <p:nvSpPr>
          <p:cNvPr id="9" name="Rounded Rectangular Callout 8">
            <a:extLst>
              <a:ext uri="{FF2B5EF4-FFF2-40B4-BE49-F238E27FC236}">
                <a16:creationId xmlns:a16="http://schemas.microsoft.com/office/drawing/2014/main" id="{3C2D4DA6-FCA6-F3A7-713C-9EFE8259ECA8}"/>
              </a:ext>
            </a:extLst>
          </p:cNvPr>
          <p:cNvSpPr/>
          <p:nvPr/>
        </p:nvSpPr>
        <p:spPr>
          <a:xfrm>
            <a:off x="5894323" y="418650"/>
            <a:ext cx="619055" cy="407367"/>
          </a:xfrm>
          <a:prstGeom prst="wedgeRoundRectCallout">
            <a:avLst>
              <a:gd name="adj1" fmla="val -65628"/>
              <a:gd name="adj2" fmla="val -23967"/>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06DD70BF-D01C-A9DE-FCFE-2DB5CA3C59E5}"/>
              </a:ext>
            </a:extLst>
          </p:cNvPr>
          <p:cNvSpPr txBox="1"/>
          <p:nvPr/>
        </p:nvSpPr>
        <p:spPr>
          <a:xfrm>
            <a:off x="5877272" y="491528"/>
            <a:ext cx="653156" cy="261610"/>
          </a:xfrm>
          <a:prstGeom prst="rect">
            <a:avLst/>
          </a:prstGeom>
          <a:noFill/>
        </p:spPr>
        <p:txBody>
          <a:bodyPr wrap="square" rtlCol="0">
            <a:spAutoFit/>
          </a:bodyPr>
          <a:lstStyle/>
          <a:p>
            <a:pPr algn="ctr"/>
            <a:r>
              <a:rPr lang="en-US" sz="1100" b="1" dirty="0"/>
              <a:t>Title</a:t>
            </a:r>
          </a:p>
        </p:txBody>
      </p:sp>
      <p:sp>
        <p:nvSpPr>
          <p:cNvPr id="11" name="Rounded Rectangular Callout 10">
            <a:extLst>
              <a:ext uri="{FF2B5EF4-FFF2-40B4-BE49-F238E27FC236}">
                <a16:creationId xmlns:a16="http://schemas.microsoft.com/office/drawing/2014/main" id="{7C7C84C3-935C-6346-DE1B-2D06DA464868}"/>
              </a:ext>
            </a:extLst>
          </p:cNvPr>
          <p:cNvSpPr/>
          <p:nvPr/>
        </p:nvSpPr>
        <p:spPr>
          <a:xfrm>
            <a:off x="4598179" y="1235419"/>
            <a:ext cx="619055" cy="407367"/>
          </a:xfrm>
          <a:prstGeom prst="wedgeRoundRectCallout">
            <a:avLst>
              <a:gd name="adj1" fmla="val -65628"/>
              <a:gd name="adj2" fmla="val -23967"/>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F0E2DB05-27BF-DE4D-93FF-F537FB249FB2}"/>
              </a:ext>
            </a:extLst>
          </p:cNvPr>
          <p:cNvSpPr txBox="1"/>
          <p:nvPr/>
        </p:nvSpPr>
        <p:spPr>
          <a:xfrm>
            <a:off x="4590368" y="1223658"/>
            <a:ext cx="653156" cy="430887"/>
          </a:xfrm>
          <a:prstGeom prst="rect">
            <a:avLst/>
          </a:prstGeom>
          <a:noFill/>
        </p:spPr>
        <p:txBody>
          <a:bodyPr wrap="square" rtlCol="0">
            <a:spAutoFit/>
          </a:bodyPr>
          <a:lstStyle/>
          <a:p>
            <a:pPr algn="ctr"/>
            <a:r>
              <a:rPr lang="en-US" sz="1100" b="1" dirty="0"/>
              <a:t>Author (you)</a:t>
            </a:r>
          </a:p>
        </p:txBody>
      </p:sp>
      <p:sp>
        <p:nvSpPr>
          <p:cNvPr id="13" name="Rounded Rectangular Callout 12">
            <a:extLst>
              <a:ext uri="{FF2B5EF4-FFF2-40B4-BE49-F238E27FC236}">
                <a16:creationId xmlns:a16="http://schemas.microsoft.com/office/drawing/2014/main" id="{E3306E59-AB0D-F484-04B1-8F09DB62C8CC}"/>
              </a:ext>
            </a:extLst>
          </p:cNvPr>
          <p:cNvSpPr/>
          <p:nvPr/>
        </p:nvSpPr>
        <p:spPr>
          <a:xfrm>
            <a:off x="464707" y="1498770"/>
            <a:ext cx="1884173" cy="407367"/>
          </a:xfrm>
          <a:prstGeom prst="wedgeRoundRectCallout">
            <a:avLst>
              <a:gd name="adj1" fmla="val 20595"/>
              <a:gd name="adj2" fmla="val 85148"/>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F2A74784-66C9-34FB-91AA-9E24C33C2847}"/>
              </a:ext>
            </a:extLst>
          </p:cNvPr>
          <p:cNvSpPr txBox="1"/>
          <p:nvPr/>
        </p:nvSpPr>
        <p:spPr>
          <a:xfrm>
            <a:off x="464706" y="1571648"/>
            <a:ext cx="1884173" cy="261610"/>
          </a:xfrm>
          <a:prstGeom prst="rect">
            <a:avLst/>
          </a:prstGeom>
          <a:noFill/>
        </p:spPr>
        <p:txBody>
          <a:bodyPr wrap="square" rtlCol="0">
            <a:spAutoFit/>
          </a:bodyPr>
          <a:lstStyle/>
          <a:p>
            <a:pPr algn="ctr"/>
            <a:r>
              <a:rPr lang="en-US" sz="1100" b="1" dirty="0"/>
              <a:t>Introduction (including AIM)</a:t>
            </a:r>
          </a:p>
        </p:txBody>
      </p:sp>
      <p:sp>
        <p:nvSpPr>
          <p:cNvPr id="16" name="TextBox 15">
            <a:extLst>
              <a:ext uri="{FF2B5EF4-FFF2-40B4-BE49-F238E27FC236}">
                <a16:creationId xmlns:a16="http://schemas.microsoft.com/office/drawing/2014/main" id="{E782FC92-B378-E482-CF42-7BD7470BF487}"/>
              </a:ext>
            </a:extLst>
          </p:cNvPr>
          <p:cNvSpPr txBox="1"/>
          <p:nvPr/>
        </p:nvSpPr>
        <p:spPr>
          <a:xfrm>
            <a:off x="476672" y="2202082"/>
            <a:ext cx="5832648" cy="3385542"/>
          </a:xfrm>
          <a:prstGeom prst="rect">
            <a:avLst/>
          </a:prstGeom>
          <a:noFill/>
        </p:spPr>
        <p:txBody>
          <a:bodyPr wrap="square">
            <a:spAutoFit/>
          </a:bodyPr>
          <a:lstStyle/>
          <a:p>
            <a:r>
              <a:rPr lang="en-US" sz="1200" dirty="0">
                <a:solidFill>
                  <a:schemeClr val="bg1">
                    <a:lumMod val="50000"/>
                  </a:schemeClr>
                </a:solidFill>
              </a:rPr>
              <a:t>Have you ever used a hot pack to warm your hands or a cold pack on an injury? How can something produce heat or cold without any microwaving or refrigeration involved? The answer is: chemistry. Chemical reactions that produce heat are called exothermic. The burning of fuel in a car engine is an example of an exothermic reaction. Chemical reactions that absorb heat are called endothermic. As an example of an endothermic reaction, when the chemical potassium chloride is dissolved in water, the resulting solution is colder than either of the starting materials. This kind of endothermic process is used in instant cold packs. These cold packs have a strong outer plastic layer that holds a bag of water and a chemical, or mixture of chemicals, that result in an endothermic reaction when dissolved in water. When the cold pack is squeezed, the inner bag of water breaks and the water mixes with the chemicals. The cold pack starts to cool as soon as the inner bag is broken and stays cold for over an hour. There are many different chemicals used for instant cold packs, not just potassium chloride (Riches, 2022). </a:t>
            </a:r>
          </a:p>
          <a:p>
            <a:endParaRPr lang="en-US" sz="1200" dirty="0">
              <a:solidFill>
                <a:schemeClr val="bg1">
                  <a:lumMod val="50000"/>
                </a:schemeClr>
              </a:solidFill>
            </a:endParaRPr>
          </a:p>
          <a:p>
            <a:r>
              <a:rPr lang="en-US" sz="1200" dirty="0"/>
              <a:t>In the preliminary experiment it was found that </a:t>
            </a:r>
            <a:r>
              <a:rPr lang="en-US" sz="1200" b="1" dirty="0"/>
              <a:t>[__________] </a:t>
            </a:r>
            <a:r>
              <a:rPr lang="en-US" sz="1200" dirty="0"/>
              <a:t>was the best chemical (out of 3 tested) for a cold pack. But, how much of it do we need?</a:t>
            </a:r>
          </a:p>
          <a:p>
            <a:endParaRPr lang="en-US" sz="1000" dirty="0"/>
          </a:p>
          <a:p>
            <a:r>
              <a:rPr lang="en-US" sz="1200" b="1" dirty="0">
                <a:effectLst/>
                <a:latin typeface="Calibri" panose="020F0502020204030204" pitchFamily="34" charset="0"/>
                <a:ea typeface="PMingLiU" panose="02020500000000000000" pitchFamily="18" charset="-120"/>
              </a:rPr>
              <a:t>The aim of this experiment is to …. </a:t>
            </a:r>
            <a:r>
              <a:rPr lang="en-US" sz="1200" dirty="0">
                <a:effectLst/>
                <a:latin typeface="Calibri" panose="020F0502020204030204" pitchFamily="34" charset="0"/>
                <a:ea typeface="PMingLiU" panose="02020500000000000000" pitchFamily="18" charset="-120"/>
              </a:rPr>
              <a:t>(finish this sentence) </a:t>
            </a:r>
            <a:r>
              <a:rPr lang="en-US" sz="1200" b="1" dirty="0">
                <a:effectLst/>
                <a:latin typeface="Calibri" panose="020F0502020204030204" pitchFamily="34" charset="0"/>
                <a:ea typeface="PMingLiU" panose="02020500000000000000" pitchFamily="18" charset="-120"/>
              </a:rPr>
              <a:t>….</a:t>
            </a:r>
            <a:endParaRPr lang="en-US" sz="1200" dirty="0"/>
          </a:p>
        </p:txBody>
      </p:sp>
    </p:spTree>
    <p:extLst>
      <p:ext uri="{BB962C8B-B14F-4D97-AF65-F5344CB8AC3E}">
        <p14:creationId xmlns:p14="http://schemas.microsoft.com/office/powerpoint/2010/main" val="48561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0BC1D994-FA9C-B0DE-361E-747E87723ABD}"/>
              </a:ext>
            </a:extLst>
          </p:cNvPr>
          <p:cNvGraphicFramePr>
            <a:graphicFrameLocks noGrp="1"/>
          </p:cNvGraphicFramePr>
          <p:nvPr>
            <p:extLst>
              <p:ext uri="{D42A27DB-BD31-4B8C-83A1-F6EECF244321}">
                <p14:modId xmlns:p14="http://schemas.microsoft.com/office/powerpoint/2010/main" val="3794226993"/>
              </p:ext>
            </p:extLst>
          </p:nvPr>
        </p:nvGraphicFramePr>
        <p:xfrm>
          <a:off x="476548" y="6555516"/>
          <a:ext cx="5904656" cy="2194560"/>
        </p:xfrm>
        <a:graphic>
          <a:graphicData uri="http://schemas.openxmlformats.org/drawingml/2006/table">
            <a:tbl>
              <a:tblPr firstRow="1" bandRow="1">
                <a:tableStyleId>{5940675A-B579-460E-94D1-54222C63F5DA}</a:tableStyleId>
              </a:tblPr>
              <a:tblGrid>
                <a:gridCol w="432048">
                  <a:extLst>
                    <a:ext uri="{9D8B030D-6E8A-4147-A177-3AD203B41FA5}">
                      <a16:colId xmlns:a16="http://schemas.microsoft.com/office/drawing/2014/main" val="4013337458"/>
                    </a:ext>
                  </a:extLst>
                </a:gridCol>
                <a:gridCol w="5472608">
                  <a:extLst>
                    <a:ext uri="{9D8B030D-6E8A-4147-A177-3AD203B41FA5}">
                      <a16:colId xmlns:a16="http://schemas.microsoft.com/office/drawing/2014/main" val="4183690214"/>
                    </a:ext>
                  </a:extLst>
                </a:gridCol>
              </a:tblGrid>
              <a:tr h="182880">
                <a:tc>
                  <a:txBody>
                    <a:bodyPr/>
                    <a:lstStyle/>
                    <a:p>
                      <a:endParaRPr lang="en-US" sz="1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The research question includes the dependent variable (what you record as data on your results table)</a:t>
                      </a:r>
                    </a:p>
                  </a:txBody>
                  <a:tcPr/>
                </a:tc>
                <a:extLst>
                  <a:ext uri="{0D108BD9-81ED-4DB2-BD59-A6C34878D82A}">
                    <a16:rowId xmlns:a16="http://schemas.microsoft.com/office/drawing/2014/main" val="3667304840"/>
                  </a:ext>
                </a:extLst>
              </a:tr>
              <a:tr h="182880">
                <a:tc>
                  <a:txBody>
                    <a:bodyPr/>
                    <a:lstStyle/>
                    <a:p>
                      <a:endParaRPr lang="en-US" sz="1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The research question includes the independent variable (what changed in the experiment)</a:t>
                      </a:r>
                    </a:p>
                  </a:txBody>
                  <a:tcPr/>
                </a:tc>
                <a:extLst>
                  <a:ext uri="{0D108BD9-81ED-4DB2-BD59-A6C34878D82A}">
                    <a16:rowId xmlns:a16="http://schemas.microsoft.com/office/drawing/2014/main" val="1816489918"/>
                  </a:ext>
                </a:extLst>
              </a:tr>
              <a:tr h="182880">
                <a:tc>
                  <a:txBody>
                    <a:bodyPr/>
                    <a:lstStyle/>
                    <a:p>
                      <a:endParaRPr lang="en-US" sz="1000"/>
                    </a:p>
                  </a:txBody>
                  <a:tcPr/>
                </a:tc>
                <a:tc>
                  <a:txBody>
                    <a:bodyPr/>
                    <a:lstStyle/>
                    <a:p>
                      <a:r>
                        <a:rPr lang="en-US" sz="1000" dirty="0"/>
                        <a:t>The research question has a question mark.</a:t>
                      </a:r>
                    </a:p>
                  </a:txBody>
                  <a:tcPr/>
                </a:tc>
                <a:extLst>
                  <a:ext uri="{0D108BD9-81ED-4DB2-BD59-A6C34878D82A}">
                    <a16:rowId xmlns:a16="http://schemas.microsoft.com/office/drawing/2014/main" val="2154146663"/>
                  </a:ext>
                </a:extLst>
              </a:tr>
              <a:tr h="182880">
                <a:tc>
                  <a:txBody>
                    <a:bodyPr/>
                    <a:lstStyle/>
                    <a:p>
                      <a:endParaRPr lang="en-US" sz="1000"/>
                    </a:p>
                  </a:txBody>
                  <a:tcPr/>
                </a:tc>
                <a:tc>
                  <a:txBody>
                    <a:bodyPr/>
                    <a:lstStyle/>
                    <a:p>
                      <a:r>
                        <a:rPr lang="en-US" sz="1000" dirty="0"/>
                        <a:t>The research question is VERY specific.</a:t>
                      </a:r>
                    </a:p>
                  </a:txBody>
                  <a:tcPr/>
                </a:tc>
                <a:extLst>
                  <a:ext uri="{0D108BD9-81ED-4DB2-BD59-A6C34878D82A}">
                    <a16:rowId xmlns:a16="http://schemas.microsoft.com/office/drawing/2014/main" val="1174021284"/>
                  </a:ext>
                </a:extLst>
              </a:tr>
              <a:tr h="182880">
                <a:tc>
                  <a:txBody>
                    <a:bodyPr/>
                    <a:lstStyle/>
                    <a:p>
                      <a:endParaRPr lang="en-US" sz="1000" dirty="0"/>
                    </a:p>
                  </a:txBody>
                  <a:tcPr/>
                </a:tc>
                <a:tc>
                  <a:txBody>
                    <a:bodyPr/>
                    <a:lstStyle/>
                    <a:p>
                      <a:r>
                        <a:rPr lang="en-US" sz="1000" dirty="0"/>
                        <a:t>The research question has enough detail (e.g. exact amounts, etc.)</a:t>
                      </a:r>
                    </a:p>
                  </a:txBody>
                  <a:tcPr/>
                </a:tc>
                <a:extLst>
                  <a:ext uri="{0D108BD9-81ED-4DB2-BD59-A6C34878D82A}">
                    <a16:rowId xmlns:a16="http://schemas.microsoft.com/office/drawing/2014/main" val="3794954421"/>
                  </a:ext>
                </a:extLst>
              </a:tr>
              <a:tr h="182880">
                <a:tc>
                  <a:txBody>
                    <a:bodyPr/>
                    <a:lstStyle/>
                    <a:p>
                      <a:endParaRPr lang="en-US" sz="1000"/>
                    </a:p>
                  </a:txBody>
                  <a:tcPr/>
                </a:tc>
                <a:tc>
                  <a:txBody>
                    <a:bodyPr/>
                    <a:lstStyle/>
                    <a:p>
                      <a:r>
                        <a:rPr lang="en-US" sz="1000" dirty="0"/>
                        <a:t>The hypothesis is formatting using the words, ‘</a:t>
                      </a:r>
                      <a:r>
                        <a:rPr lang="en-US" sz="1000" i="1" dirty="0"/>
                        <a:t>if…..then….because….</a:t>
                      </a:r>
                      <a:r>
                        <a:rPr lang="en-US" sz="1000" dirty="0"/>
                        <a:t>..’</a:t>
                      </a:r>
                    </a:p>
                  </a:txBody>
                  <a:tcPr/>
                </a:tc>
                <a:extLst>
                  <a:ext uri="{0D108BD9-81ED-4DB2-BD59-A6C34878D82A}">
                    <a16:rowId xmlns:a16="http://schemas.microsoft.com/office/drawing/2014/main" val="1652763426"/>
                  </a:ext>
                </a:extLst>
              </a:tr>
              <a:tr h="182880">
                <a:tc>
                  <a:txBody>
                    <a:bodyPr/>
                    <a:lstStyle/>
                    <a:p>
                      <a:endParaRPr lang="en-US" sz="1000"/>
                    </a:p>
                  </a:txBody>
                  <a:tcPr/>
                </a:tc>
                <a:tc>
                  <a:txBody>
                    <a:bodyPr/>
                    <a:lstStyle/>
                    <a:p>
                      <a:r>
                        <a:rPr lang="en-US" sz="1000" dirty="0"/>
                        <a:t>The hypothesis answers the research question.</a:t>
                      </a:r>
                    </a:p>
                  </a:txBody>
                  <a:tcPr/>
                </a:tc>
                <a:extLst>
                  <a:ext uri="{0D108BD9-81ED-4DB2-BD59-A6C34878D82A}">
                    <a16:rowId xmlns:a16="http://schemas.microsoft.com/office/drawing/2014/main" val="1369514850"/>
                  </a:ext>
                </a:extLst>
              </a:tr>
              <a:tr h="182880">
                <a:tc>
                  <a:txBody>
                    <a:bodyPr/>
                    <a:lstStyle/>
                    <a:p>
                      <a:endParaRPr lang="en-US" sz="1000" dirty="0"/>
                    </a:p>
                  </a:txBody>
                  <a:tcPr/>
                </a:tc>
                <a:tc>
                  <a:txBody>
                    <a:bodyPr/>
                    <a:lstStyle/>
                    <a:p>
                      <a:r>
                        <a:rPr lang="en-US" sz="1000" dirty="0"/>
                        <a:t>The hypothesis states WHY (after ‘because…..’)</a:t>
                      </a:r>
                    </a:p>
                  </a:txBody>
                  <a:tcPr/>
                </a:tc>
                <a:extLst>
                  <a:ext uri="{0D108BD9-81ED-4DB2-BD59-A6C34878D82A}">
                    <a16:rowId xmlns:a16="http://schemas.microsoft.com/office/drawing/2014/main" val="2662926925"/>
                  </a:ext>
                </a:extLst>
              </a:tr>
              <a:tr h="182880">
                <a:tc>
                  <a:txBody>
                    <a:bodyPr/>
                    <a:lstStyle/>
                    <a:p>
                      <a:endParaRPr lang="en-US" sz="1000" dirty="0"/>
                    </a:p>
                  </a:txBody>
                  <a:tcPr/>
                </a:tc>
                <a:tc>
                  <a:txBody>
                    <a:bodyPr/>
                    <a:lstStyle/>
                    <a:p>
                      <a:r>
                        <a:rPr lang="en-US" sz="1000" dirty="0"/>
                        <a:t>The hypothesis features an in-text citation.</a:t>
                      </a:r>
                    </a:p>
                  </a:txBody>
                  <a:tcPr/>
                </a:tc>
                <a:extLst>
                  <a:ext uri="{0D108BD9-81ED-4DB2-BD59-A6C34878D82A}">
                    <a16:rowId xmlns:a16="http://schemas.microsoft.com/office/drawing/2014/main" val="3595130825"/>
                  </a:ext>
                </a:extLst>
              </a:tr>
            </a:tbl>
          </a:graphicData>
        </a:graphic>
      </p:graphicFrame>
      <p:sp>
        <p:nvSpPr>
          <p:cNvPr id="3" name="Rectangle 2">
            <a:extLst>
              <a:ext uri="{FF2B5EF4-FFF2-40B4-BE49-F238E27FC236}">
                <a16:creationId xmlns:a16="http://schemas.microsoft.com/office/drawing/2014/main" id="{2E265FD4-0A09-5CAF-24E3-88DE5351C307}"/>
              </a:ext>
            </a:extLst>
          </p:cNvPr>
          <p:cNvSpPr/>
          <p:nvPr/>
        </p:nvSpPr>
        <p:spPr>
          <a:xfrm>
            <a:off x="435396" y="1907704"/>
            <a:ext cx="5904656" cy="12961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976CF31-0DA9-1B3A-2FCD-B31FD435F978}"/>
              </a:ext>
            </a:extLst>
          </p:cNvPr>
          <p:cNvSpPr/>
          <p:nvPr/>
        </p:nvSpPr>
        <p:spPr>
          <a:xfrm>
            <a:off x="476672" y="4013538"/>
            <a:ext cx="5904656" cy="207063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CCA668EA-6948-2786-2D6D-3D30C9AEA990}"/>
              </a:ext>
            </a:extLst>
          </p:cNvPr>
          <p:cNvSpPr txBox="1"/>
          <p:nvPr/>
        </p:nvSpPr>
        <p:spPr>
          <a:xfrm>
            <a:off x="435396" y="6237867"/>
            <a:ext cx="4995936" cy="307777"/>
          </a:xfrm>
          <a:prstGeom prst="rect">
            <a:avLst/>
          </a:prstGeom>
          <a:noFill/>
        </p:spPr>
        <p:txBody>
          <a:bodyPr wrap="square" rtlCol="0">
            <a:spAutoFit/>
          </a:bodyPr>
          <a:lstStyle/>
          <a:p>
            <a:r>
              <a:rPr lang="en-US" sz="1400" b="1" dirty="0"/>
              <a:t>DRAFT FEEDBACK/CHECKLIST</a:t>
            </a:r>
          </a:p>
        </p:txBody>
      </p:sp>
      <p:sp>
        <p:nvSpPr>
          <p:cNvPr id="7" name="Rounded Rectangular Callout 6">
            <a:extLst>
              <a:ext uri="{FF2B5EF4-FFF2-40B4-BE49-F238E27FC236}">
                <a16:creationId xmlns:a16="http://schemas.microsoft.com/office/drawing/2014/main" id="{1A2FEF0A-83C5-523A-1DD7-8B6D7DCDE464}"/>
              </a:ext>
            </a:extLst>
          </p:cNvPr>
          <p:cNvSpPr/>
          <p:nvPr/>
        </p:nvSpPr>
        <p:spPr>
          <a:xfrm>
            <a:off x="541843" y="3407557"/>
            <a:ext cx="818893" cy="372355"/>
          </a:xfrm>
          <a:prstGeom prst="wedgeRoundRectCallout">
            <a:avLst>
              <a:gd name="adj1" fmla="val 16433"/>
              <a:gd name="adj2" fmla="val 72678"/>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960C2E6-8D70-70AF-0266-2B09DD75E025}"/>
              </a:ext>
            </a:extLst>
          </p:cNvPr>
          <p:cNvSpPr txBox="1"/>
          <p:nvPr/>
        </p:nvSpPr>
        <p:spPr>
          <a:xfrm>
            <a:off x="325818" y="3454192"/>
            <a:ext cx="1250941" cy="261610"/>
          </a:xfrm>
          <a:prstGeom prst="rect">
            <a:avLst/>
          </a:prstGeom>
          <a:noFill/>
        </p:spPr>
        <p:txBody>
          <a:bodyPr wrap="square" rtlCol="0">
            <a:spAutoFit/>
          </a:bodyPr>
          <a:lstStyle/>
          <a:p>
            <a:pPr algn="ctr"/>
            <a:r>
              <a:rPr lang="en-US" sz="1100" b="1" dirty="0"/>
              <a:t>Hypothesis</a:t>
            </a:r>
          </a:p>
        </p:txBody>
      </p:sp>
      <p:graphicFrame>
        <p:nvGraphicFramePr>
          <p:cNvPr id="4" name="Table 10">
            <a:extLst>
              <a:ext uri="{FF2B5EF4-FFF2-40B4-BE49-F238E27FC236}">
                <a16:creationId xmlns:a16="http://schemas.microsoft.com/office/drawing/2014/main" id="{D12093D4-5D85-7AA7-3ED2-154511013CA4}"/>
              </a:ext>
            </a:extLst>
          </p:cNvPr>
          <p:cNvGraphicFramePr>
            <a:graphicFrameLocks noGrp="1"/>
          </p:cNvGraphicFramePr>
          <p:nvPr>
            <p:extLst>
              <p:ext uri="{D42A27DB-BD31-4B8C-83A1-F6EECF244321}">
                <p14:modId xmlns:p14="http://schemas.microsoft.com/office/powerpoint/2010/main" val="1216501306"/>
              </p:ext>
            </p:extLst>
          </p:nvPr>
        </p:nvGraphicFramePr>
        <p:xfrm>
          <a:off x="435396" y="393924"/>
          <a:ext cx="5900216" cy="822960"/>
        </p:xfrm>
        <a:graphic>
          <a:graphicData uri="http://schemas.openxmlformats.org/drawingml/2006/table">
            <a:tbl>
              <a:tblPr firstRow="1" bandRow="1">
                <a:tableStyleId>{5940675A-B579-460E-94D1-54222C63F5DA}</a:tableStyleId>
              </a:tblPr>
              <a:tblGrid>
                <a:gridCol w="1693020">
                  <a:extLst>
                    <a:ext uri="{9D8B030D-6E8A-4147-A177-3AD203B41FA5}">
                      <a16:colId xmlns:a16="http://schemas.microsoft.com/office/drawing/2014/main" val="1058913560"/>
                    </a:ext>
                  </a:extLst>
                </a:gridCol>
                <a:gridCol w="4207196">
                  <a:extLst>
                    <a:ext uri="{9D8B030D-6E8A-4147-A177-3AD203B41FA5}">
                      <a16:colId xmlns:a16="http://schemas.microsoft.com/office/drawing/2014/main" val="1775243061"/>
                    </a:ext>
                  </a:extLst>
                </a:gridCol>
              </a:tblGrid>
              <a:tr h="167236">
                <a:tc>
                  <a:txBody>
                    <a:bodyPr/>
                    <a:lstStyle/>
                    <a:p>
                      <a:r>
                        <a:rPr lang="en-US" sz="1200" b="1" dirty="0"/>
                        <a:t>Independent Variable</a:t>
                      </a:r>
                    </a:p>
                  </a:txBody>
                  <a:tcPr>
                    <a:solidFill>
                      <a:schemeClr val="bg1">
                        <a:lumMod val="85000"/>
                      </a:schemeClr>
                    </a:solidFill>
                  </a:tcPr>
                </a:tc>
                <a:tc>
                  <a:txBody>
                    <a:bodyPr/>
                    <a:lstStyle/>
                    <a:p>
                      <a:endParaRPr lang="en-US" sz="1200" dirty="0"/>
                    </a:p>
                  </a:txBody>
                  <a:tcPr/>
                </a:tc>
                <a:extLst>
                  <a:ext uri="{0D108BD9-81ED-4DB2-BD59-A6C34878D82A}">
                    <a16:rowId xmlns:a16="http://schemas.microsoft.com/office/drawing/2014/main" val="1186963576"/>
                  </a:ext>
                </a:extLst>
              </a:tr>
              <a:tr h="167236">
                <a:tc>
                  <a:txBody>
                    <a:bodyPr/>
                    <a:lstStyle/>
                    <a:p>
                      <a:r>
                        <a:rPr lang="en-US" sz="1200" b="1" dirty="0"/>
                        <a:t>Dependent Variable</a:t>
                      </a:r>
                    </a:p>
                  </a:txBody>
                  <a:tcPr>
                    <a:solidFill>
                      <a:schemeClr val="bg1">
                        <a:lumMod val="85000"/>
                      </a:schemeClr>
                    </a:solidFill>
                  </a:tcPr>
                </a:tc>
                <a:tc>
                  <a:txBody>
                    <a:bodyPr/>
                    <a:lstStyle/>
                    <a:p>
                      <a:endParaRPr lang="en-US" sz="1200" dirty="0"/>
                    </a:p>
                  </a:txBody>
                  <a:tcPr/>
                </a:tc>
                <a:extLst>
                  <a:ext uri="{0D108BD9-81ED-4DB2-BD59-A6C34878D82A}">
                    <a16:rowId xmlns:a16="http://schemas.microsoft.com/office/drawing/2014/main" val="2457765980"/>
                  </a:ext>
                </a:extLst>
              </a:tr>
              <a:tr h="167236">
                <a:tc>
                  <a:txBody>
                    <a:bodyPr/>
                    <a:lstStyle/>
                    <a:p>
                      <a:r>
                        <a:rPr lang="en-US" sz="1200" b="1" dirty="0"/>
                        <a:t>Controlled variable/s</a:t>
                      </a:r>
                    </a:p>
                  </a:txBody>
                  <a:tcPr>
                    <a:solidFill>
                      <a:schemeClr val="bg1">
                        <a:lumMod val="85000"/>
                      </a:schemeClr>
                    </a:solidFill>
                  </a:tcPr>
                </a:tc>
                <a:tc>
                  <a:txBody>
                    <a:bodyPr/>
                    <a:lstStyle/>
                    <a:p>
                      <a:endParaRPr lang="en-US" sz="1200" dirty="0"/>
                    </a:p>
                  </a:txBody>
                  <a:tcPr/>
                </a:tc>
                <a:extLst>
                  <a:ext uri="{0D108BD9-81ED-4DB2-BD59-A6C34878D82A}">
                    <a16:rowId xmlns:a16="http://schemas.microsoft.com/office/drawing/2014/main" val="2502458465"/>
                  </a:ext>
                </a:extLst>
              </a:tr>
            </a:tbl>
          </a:graphicData>
        </a:graphic>
      </p:graphicFrame>
      <p:sp>
        <p:nvSpPr>
          <p:cNvPr id="11" name="Rounded Rectangular Callout 10">
            <a:extLst>
              <a:ext uri="{FF2B5EF4-FFF2-40B4-BE49-F238E27FC236}">
                <a16:creationId xmlns:a16="http://schemas.microsoft.com/office/drawing/2014/main" id="{41A3F03C-FAD2-175B-9BB4-6A94C020E6E5}"/>
              </a:ext>
            </a:extLst>
          </p:cNvPr>
          <p:cNvSpPr/>
          <p:nvPr/>
        </p:nvSpPr>
        <p:spPr>
          <a:xfrm>
            <a:off x="521875" y="1397276"/>
            <a:ext cx="1610981" cy="308245"/>
          </a:xfrm>
          <a:prstGeom prst="wedgeRoundRectCallout">
            <a:avLst>
              <a:gd name="adj1" fmla="val 16433"/>
              <a:gd name="adj2" fmla="val 72678"/>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ACADB72B-D8B7-3964-B42C-5B73616F9A9E}"/>
              </a:ext>
            </a:extLst>
          </p:cNvPr>
          <p:cNvSpPr txBox="1"/>
          <p:nvPr/>
        </p:nvSpPr>
        <p:spPr>
          <a:xfrm>
            <a:off x="435396" y="1420593"/>
            <a:ext cx="1827006" cy="261610"/>
          </a:xfrm>
          <a:prstGeom prst="rect">
            <a:avLst/>
          </a:prstGeom>
          <a:noFill/>
        </p:spPr>
        <p:txBody>
          <a:bodyPr wrap="square" rtlCol="0">
            <a:spAutoFit/>
          </a:bodyPr>
          <a:lstStyle/>
          <a:p>
            <a:pPr algn="ctr"/>
            <a:r>
              <a:rPr lang="en-US" sz="1100" b="1" dirty="0"/>
              <a:t>Research Question</a:t>
            </a:r>
          </a:p>
        </p:txBody>
      </p:sp>
      <p:sp>
        <p:nvSpPr>
          <p:cNvPr id="9" name="TextBox 8">
            <a:extLst>
              <a:ext uri="{FF2B5EF4-FFF2-40B4-BE49-F238E27FC236}">
                <a16:creationId xmlns:a16="http://schemas.microsoft.com/office/drawing/2014/main" id="{E6119205-49C3-AAE6-2515-B4AB5EEA9574}"/>
              </a:ext>
            </a:extLst>
          </p:cNvPr>
          <p:cNvSpPr txBox="1"/>
          <p:nvPr/>
        </p:nvSpPr>
        <p:spPr>
          <a:xfrm>
            <a:off x="1360736" y="3500865"/>
            <a:ext cx="4516537" cy="276999"/>
          </a:xfrm>
          <a:prstGeom prst="rect">
            <a:avLst/>
          </a:prstGeom>
          <a:noFill/>
        </p:spPr>
        <p:txBody>
          <a:bodyPr wrap="square" rtlCol="0">
            <a:spAutoFit/>
          </a:bodyPr>
          <a:lstStyle/>
          <a:p>
            <a:r>
              <a:rPr lang="en-US" sz="1200" dirty="0"/>
              <a:t>If…..then…..because…..(in-text citation). </a:t>
            </a:r>
          </a:p>
        </p:txBody>
      </p:sp>
      <p:sp>
        <p:nvSpPr>
          <p:cNvPr id="10" name="TextBox 9">
            <a:extLst>
              <a:ext uri="{FF2B5EF4-FFF2-40B4-BE49-F238E27FC236}">
                <a16:creationId xmlns:a16="http://schemas.microsoft.com/office/drawing/2014/main" id="{450FEA30-CD9D-89A9-5608-8811FE466B3F}"/>
              </a:ext>
            </a:extLst>
          </p:cNvPr>
          <p:cNvSpPr txBox="1"/>
          <p:nvPr/>
        </p:nvSpPr>
        <p:spPr>
          <a:xfrm>
            <a:off x="2262402" y="1239128"/>
            <a:ext cx="4032448" cy="646331"/>
          </a:xfrm>
          <a:prstGeom prst="rect">
            <a:avLst/>
          </a:prstGeom>
          <a:noFill/>
        </p:spPr>
        <p:txBody>
          <a:bodyPr wrap="square" rtlCol="0">
            <a:spAutoFit/>
          </a:bodyPr>
          <a:lstStyle/>
          <a:p>
            <a:r>
              <a:rPr lang="en-US" sz="1200" dirty="0">
                <a:effectLst/>
                <a:latin typeface="Calibri" panose="020F0502020204030204" pitchFamily="34" charset="0"/>
                <a:ea typeface="PMingLiU" panose="02020500000000000000" pitchFamily="18" charset="-120"/>
              </a:rPr>
              <a:t>What is your experiment is trying to answer? </a:t>
            </a:r>
            <a:r>
              <a:rPr lang="en-US" sz="1200" b="1" i="1" dirty="0">
                <a:effectLst/>
                <a:latin typeface="Calibri" panose="020F0502020204030204" pitchFamily="34" charset="0"/>
                <a:ea typeface="PMingLiU" panose="02020500000000000000" pitchFamily="18" charset="-120"/>
              </a:rPr>
              <a:t>Hint: </a:t>
            </a:r>
            <a:r>
              <a:rPr lang="en-US" sz="1200" dirty="0">
                <a:effectLst/>
                <a:latin typeface="Calibri" panose="020F0502020204030204" pitchFamily="34" charset="0"/>
                <a:ea typeface="PMingLiU" panose="02020500000000000000" pitchFamily="18" charset="-120"/>
              </a:rPr>
              <a:t>Needs to include the independent, dependent and controlled variables for your experiment. Try and make it as specific as possible.</a:t>
            </a:r>
            <a:r>
              <a:rPr lang="en-AU" sz="1200" dirty="0">
                <a:effectLst/>
              </a:rPr>
              <a:t> </a:t>
            </a:r>
            <a:endParaRPr lang="en-US" sz="1200" dirty="0"/>
          </a:p>
        </p:txBody>
      </p:sp>
    </p:spTree>
    <p:extLst>
      <p:ext uri="{BB962C8B-B14F-4D97-AF65-F5344CB8AC3E}">
        <p14:creationId xmlns:p14="http://schemas.microsoft.com/office/powerpoint/2010/main" val="16547544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50DBD73-73D6-68EA-D3DE-F49BBC942981}"/>
              </a:ext>
            </a:extLst>
          </p:cNvPr>
          <p:cNvSpPr/>
          <p:nvPr/>
        </p:nvSpPr>
        <p:spPr>
          <a:xfrm>
            <a:off x="446532" y="3635895"/>
            <a:ext cx="6017940" cy="366546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ular Callout 11">
            <a:extLst>
              <a:ext uri="{FF2B5EF4-FFF2-40B4-BE49-F238E27FC236}">
                <a16:creationId xmlns:a16="http://schemas.microsoft.com/office/drawing/2014/main" id="{B3B6CCE9-2990-0C2D-99E8-C811F558BB8E}"/>
              </a:ext>
            </a:extLst>
          </p:cNvPr>
          <p:cNvSpPr/>
          <p:nvPr/>
        </p:nvSpPr>
        <p:spPr>
          <a:xfrm>
            <a:off x="627037" y="2993310"/>
            <a:ext cx="818893" cy="451218"/>
          </a:xfrm>
          <a:prstGeom prst="wedgeRoundRectCallout">
            <a:avLst>
              <a:gd name="adj1" fmla="val 16433"/>
              <a:gd name="adj2" fmla="val 72678"/>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6D818A67-E9F5-C55E-9A95-DAF45332FF3A}"/>
              </a:ext>
            </a:extLst>
          </p:cNvPr>
          <p:cNvSpPr txBox="1"/>
          <p:nvPr/>
        </p:nvSpPr>
        <p:spPr>
          <a:xfrm>
            <a:off x="415800" y="3111317"/>
            <a:ext cx="1250941" cy="261610"/>
          </a:xfrm>
          <a:prstGeom prst="rect">
            <a:avLst/>
          </a:prstGeom>
          <a:noFill/>
        </p:spPr>
        <p:txBody>
          <a:bodyPr wrap="square" rtlCol="0">
            <a:spAutoFit/>
          </a:bodyPr>
          <a:lstStyle/>
          <a:p>
            <a:pPr algn="ctr"/>
            <a:r>
              <a:rPr lang="en-US" sz="1100" b="1" dirty="0"/>
              <a:t>Methods</a:t>
            </a:r>
          </a:p>
        </p:txBody>
      </p:sp>
      <p:sp>
        <p:nvSpPr>
          <p:cNvPr id="14" name="Rounded Rectangular Callout 13">
            <a:extLst>
              <a:ext uri="{FF2B5EF4-FFF2-40B4-BE49-F238E27FC236}">
                <a16:creationId xmlns:a16="http://schemas.microsoft.com/office/drawing/2014/main" id="{3961B880-677B-4889-690A-FB73675CBA91}"/>
              </a:ext>
            </a:extLst>
          </p:cNvPr>
          <p:cNvSpPr/>
          <p:nvPr/>
        </p:nvSpPr>
        <p:spPr>
          <a:xfrm>
            <a:off x="568200" y="323528"/>
            <a:ext cx="818893" cy="451218"/>
          </a:xfrm>
          <a:prstGeom prst="wedgeRoundRectCallout">
            <a:avLst>
              <a:gd name="adj1" fmla="val -22339"/>
              <a:gd name="adj2" fmla="val 78308"/>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0326FADE-B183-5E06-2775-68A8D5EB6335}"/>
              </a:ext>
            </a:extLst>
          </p:cNvPr>
          <p:cNvSpPr txBox="1"/>
          <p:nvPr/>
        </p:nvSpPr>
        <p:spPr>
          <a:xfrm>
            <a:off x="352175" y="418332"/>
            <a:ext cx="1250941" cy="261610"/>
          </a:xfrm>
          <a:prstGeom prst="rect">
            <a:avLst/>
          </a:prstGeom>
          <a:noFill/>
        </p:spPr>
        <p:txBody>
          <a:bodyPr wrap="square" rtlCol="0">
            <a:spAutoFit/>
          </a:bodyPr>
          <a:lstStyle/>
          <a:p>
            <a:pPr algn="ctr"/>
            <a:r>
              <a:rPr lang="en-US" sz="1100" b="1" dirty="0"/>
              <a:t>Materials</a:t>
            </a:r>
          </a:p>
        </p:txBody>
      </p:sp>
      <p:sp>
        <p:nvSpPr>
          <p:cNvPr id="16" name="Rectangle 15">
            <a:extLst>
              <a:ext uri="{FF2B5EF4-FFF2-40B4-BE49-F238E27FC236}">
                <a16:creationId xmlns:a16="http://schemas.microsoft.com/office/drawing/2014/main" id="{4C1E72E7-C3B2-9C6F-1BF2-6B96F780F054}"/>
              </a:ext>
            </a:extLst>
          </p:cNvPr>
          <p:cNvSpPr/>
          <p:nvPr/>
        </p:nvSpPr>
        <p:spPr>
          <a:xfrm>
            <a:off x="446532" y="1046223"/>
            <a:ext cx="6017940" cy="16841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5FBBE328-D92D-3809-79AE-03C9DE43BAD1}"/>
              </a:ext>
            </a:extLst>
          </p:cNvPr>
          <p:cNvSpPr txBox="1"/>
          <p:nvPr/>
        </p:nvSpPr>
        <p:spPr>
          <a:xfrm>
            <a:off x="588129" y="1227328"/>
            <a:ext cx="2650275" cy="1200329"/>
          </a:xfrm>
          <a:prstGeom prst="rect">
            <a:avLst/>
          </a:prstGeom>
          <a:noFill/>
        </p:spPr>
        <p:txBody>
          <a:bodyPr wrap="square" rtlCol="0">
            <a:spAutoFit/>
          </a:bodyPr>
          <a:lstStyle/>
          <a:p>
            <a:pPr marL="171450" indent="-171450">
              <a:buFont typeface="Arial" panose="020B0604020202020204" pitchFamily="34" charset="0"/>
              <a:buChar char="•"/>
            </a:pPr>
            <a:r>
              <a:rPr lang="en-US" sz="1200" dirty="0"/>
              <a:t>Measuring cylinder and pipette</a:t>
            </a:r>
          </a:p>
          <a:p>
            <a:pPr marL="171450" indent="-171450">
              <a:buFont typeface="Arial" panose="020B0604020202020204" pitchFamily="34" charset="0"/>
              <a:buChar char="•"/>
            </a:pPr>
            <a:r>
              <a:rPr lang="en-US" sz="1200" dirty="0"/>
              <a:t>test tube and test tube holder</a:t>
            </a:r>
          </a:p>
          <a:p>
            <a:pPr marL="171450" indent="-171450">
              <a:buFont typeface="Arial" panose="020B0604020202020204" pitchFamily="34" charset="0"/>
              <a:buChar char="•"/>
            </a:pPr>
            <a:r>
              <a:rPr lang="en-US" sz="1200" dirty="0"/>
              <a:t>thermometer</a:t>
            </a:r>
          </a:p>
          <a:p>
            <a:pPr marL="171450" indent="-171450">
              <a:buFont typeface="Arial" panose="020B0604020202020204" pitchFamily="34" charset="0"/>
              <a:buChar char="•"/>
            </a:pPr>
            <a:r>
              <a:rPr lang="en-US" sz="1200" dirty="0"/>
              <a:t>Cup cake patty paper</a:t>
            </a:r>
          </a:p>
          <a:p>
            <a:pPr marL="171450" indent="-171450">
              <a:buFont typeface="Arial" panose="020B0604020202020204" pitchFamily="34" charset="0"/>
              <a:buChar char="•"/>
            </a:pPr>
            <a:r>
              <a:rPr lang="en-US" sz="1200" dirty="0"/>
              <a:t>Electronic balance or scale</a:t>
            </a:r>
          </a:p>
          <a:p>
            <a:pPr marL="171450" indent="-171450">
              <a:buFont typeface="Arial" panose="020B0604020202020204" pitchFamily="34" charset="0"/>
              <a:buChar char="•"/>
            </a:pPr>
            <a:r>
              <a:rPr lang="en-US" sz="1200" dirty="0"/>
              <a:t>30mL Water</a:t>
            </a:r>
          </a:p>
        </p:txBody>
      </p:sp>
      <p:sp>
        <p:nvSpPr>
          <p:cNvPr id="18" name="TextBox 17">
            <a:extLst>
              <a:ext uri="{FF2B5EF4-FFF2-40B4-BE49-F238E27FC236}">
                <a16:creationId xmlns:a16="http://schemas.microsoft.com/office/drawing/2014/main" id="{A562E323-2B16-816E-C4D7-993408784F24}"/>
              </a:ext>
            </a:extLst>
          </p:cNvPr>
          <p:cNvSpPr txBox="1"/>
          <p:nvPr/>
        </p:nvSpPr>
        <p:spPr>
          <a:xfrm>
            <a:off x="3645024" y="1006341"/>
            <a:ext cx="1728192" cy="369332"/>
          </a:xfrm>
          <a:prstGeom prst="rect">
            <a:avLst/>
          </a:prstGeom>
          <a:noFill/>
        </p:spPr>
        <p:txBody>
          <a:bodyPr wrap="square" rtlCol="0">
            <a:spAutoFit/>
          </a:bodyPr>
          <a:lstStyle/>
          <a:p>
            <a:r>
              <a:rPr lang="en-US" dirty="0"/>
              <a:t>Chemical:</a:t>
            </a:r>
          </a:p>
        </p:txBody>
      </p:sp>
      <p:sp>
        <p:nvSpPr>
          <p:cNvPr id="19" name="Rounded Rectangle 18">
            <a:extLst>
              <a:ext uri="{FF2B5EF4-FFF2-40B4-BE49-F238E27FC236}">
                <a16:creationId xmlns:a16="http://schemas.microsoft.com/office/drawing/2014/main" id="{3E307C48-6627-AE5F-3048-EC595168A67B}"/>
              </a:ext>
            </a:extLst>
          </p:cNvPr>
          <p:cNvSpPr/>
          <p:nvPr/>
        </p:nvSpPr>
        <p:spPr>
          <a:xfrm>
            <a:off x="3400276" y="1382817"/>
            <a:ext cx="1656184" cy="1094760"/>
          </a:xfrm>
          <a:prstGeom prst="round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D7C962D8-1796-7573-3895-3520A52ADE43}"/>
              </a:ext>
            </a:extLst>
          </p:cNvPr>
          <p:cNvSpPr txBox="1"/>
          <p:nvPr/>
        </p:nvSpPr>
        <p:spPr>
          <a:xfrm>
            <a:off x="3564226" y="2451622"/>
            <a:ext cx="1440160" cy="215444"/>
          </a:xfrm>
          <a:prstGeom prst="rect">
            <a:avLst/>
          </a:prstGeom>
          <a:noFill/>
        </p:spPr>
        <p:txBody>
          <a:bodyPr wrap="square" rtlCol="0">
            <a:spAutoFit/>
          </a:bodyPr>
          <a:lstStyle/>
          <a:p>
            <a:r>
              <a:rPr lang="en-US" sz="800" dirty="0"/>
              <a:t>Write your chemical above</a:t>
            </a:r>
          </a:p>
        </p:txBody>
      </p:sp>
      <p:graphicFrame>
        <p:nvGraphicFramePr>
          <p:cNvPr id="22" name="Table 2">
            <a:extLst>
              <a:ext uri="{FF2B5EF4-FFF2-40B4-BE49-F238E27FC236}">
                <a16:creationId xmlns:a16="http://schemas.microsoft.com/office/drawing/2014/main" id="{B56A02BA-DC63-31B7-318B-FF2D3B3FBF20}"/>
              </a:ext>
            </a:extLst>
          </p:cNvPr>
          <p:cNvGraphicFramePr>
            <a:graphicFrameLocks noGrp="1"/>
          </p:cNvGraphicFramePr>
          <p:nvPr>
            <p:extLst>
              <p:ext uri="{D42A27DB-BD31-4B8C-83A1-F6EECF244321}">
                <p14:modId xmlns:p14="http://schemas.microsoft.com/office/powerpoint/2010/main" val="2081184939"/>
              </p:ext>
            </p:extLst>
          </p:nvPr>
        </p:nvGraphicFramePr>
        <p:xfrm>
          <a:off x="446532" y="7761183"/>
          <a:ext cx="6017940" cy="975360"/>
        </p:xfrm>
        <a:graphic>
          <a:graphicData uri="http://schemas.openxmlformats.org/drawingml/2006/table">
            <a:tbl>
              <a:tblPr firstRow="1" bandRow="1">
                <a:tableStyleId>{5940675A-B579-460E-94D1-54222C63F5DA}</a:tableStyleId>
              </a:tblPr>
              <a:tblGrid>
                <a:gridCol w="440337">
                  <a:extLst>
                    <a:ext uri="{9D8B030D-6E8A-4147-A177-3AD203B41FA5}">
                      <a16:colId xmlns:a16="http://schemas.microsoft.com/office/drawing/2014/main" val="4013337458"/>
                    </a:ext>
                  </a:extLst>
                </a:gridCol>
                <a:gridCol w="5577603">
                  <a:extLst>
                    <a:ext uri="{9D8B030D-6E8A-4147-A177-3AD203B41FA5}">
                      <a16:colId xmlns:a16="http://schemas.microsoft.com/office/drawing/2014/main" val="4183690214"/>
                    </a:ext>
                  </a:extLst>
                </a:gridCol>
              </a:tblGrid>
              <a:tr h="182880">
                <a:tc>
                  <a:txBody>
                    <a:bodyPr/>
                    <a:lstStyle/>
                    <a:p>
                      <a:endParaRPr lang="en-US" sz="1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rPr>
                        <a:t>The method is in third person (No ‘I’ or ‘We’)</a:t>
                      </a:r>
                    </a:p>
                  </a:txBody>
                  <a:tcPr/>
                </a:tc>
                <a:extLst>
                  <a:ext uri="{0D108BD9-81ED-4DB2-BD59-A6C34878D82A}">
                    <a16:rowId xmlns:a16="http://schemas.microsoft.com/office/drawing/2014/main" val="2473595442"/>
                  </a:ext>
                </a:extLst>
              </a:tr>
              <a:tr h="182880">
                <a:tc>
                  <a:txBody>
                    <a:bodyPr/>
                    <a:lstStyle/>
                    <a:p>
                      <a:endParaRPr lang="en-US" sz="1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rPr>
                        <a:t>The method is in past tense (as though it has already happened)</a:t>
                      </a:r>
                    </a:p>
                  </a:txBody>
                  <a:tcPr/>
                </a:tc>
                <a:extLst>
                  <a:ext uri="{0D108BD9-81ED-4DB2-BD59-A6C34878D82A}">
                    <a16:rowId xmlns:a16="http://schemas.microsoft.com/office/drawing/2014/main" val="3216834077"/>
                  </a:ext>
                </a:extLst>
              </a:tr>
              <a:tr h="182880">
                <a:tc>
                  <a:txBody>
                    <a:bodyPr/>
                    <a:lstStyle/>
                    <a:p>
                      <a:endParaRPr lang="en-US" sz="1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rPr>
                        <a:t>There is enough detail for someone else to repeat the exact same experiment based on your methods.</a:t>
                      </a:r>
                    </a:p>
                  </a:txBody>
                  <a:tcPr/>
                </a:tc>
                <a:extLst>
                  <a:ext uri="{0D108BD9-81ED-4DB2-BD59-A6C34878D82A}">
                    <a16:rowId xmlns:a16="http://schemas.microsoft.com/office/drawing/2014/main" val="845902910"/>
                  </a:ext>
                </a:extLst>
              </a:tr>
              <a:tr h="182880">
                <a:tc>
                  <a:txBody>
                    <a:bodyPr/>
                    <a:lstStyle/>
                    <a:p>
                      <a:endParaRPr lang="en-US" sz="1000" dirty="0"/>
                    </a:p>
                  </a:txBody>
                  <a:tcPr/>
                </a:tc>
                <a:tc>
                  <a:txBody>
                    <a:bodyPr/>
                    <a:lstStyle/>
                    <a:p>
                      <a:r>
                        <a:rPr lang="en-US" sz="1000" dirty="0">
                          <a:solidFill>
                            <a:schemeClr val="tx1"/>
                          </a:solidFill>
                        </a:rPr>
                        <a:t>The chosen chemical is suitable for this experiment and informed by pre-experiment results.</a:t>
                      </a:r>
                    </a:p>
                  </a:txBody>
                  <a:tcPr/>
                </a:tc>
                <a:extLst>
                  <a:ext uri="{0D108BD9-81ED-4DB2-BD59-A6C34878D82A}">
                    <a16:rowId xmlns:a16="http://schemas.microsoft.com/office/drawing/2014/main" val="2662926925"/>
                  </a:ext>
                </a:extLst>
              </a:tr>
            </a:tbl>
          </a:graphicData>
        </a:graphic>
      </p:graphicFrame>
      <p:sp>
        <p:nvSpPr>
          <p:cNvPr id="23" name="TextBox 22">
            <a:extLst>
              <a:ext uri="{FF2B5EF4-FFF2-40B4-BE49-F238E27FC236}">
                <a16:creationId xmlns:a16="http://schemas.microsoft.com/office/drawing/2014/main" id="{B50D4920-B602-9145-D515-986F9E3FABC8}"/>
              </a:ext>
            </a:extLst>
          </p:cNvPr>
          <p:cNvSpPr txBox="1"/>
          <p:nvPr/>
        </p:nvSpPr>
        <p:spPr>
          <a:xfrm>
            <a:off x="415800" y="7372964"/>
            <a:ext cx="4995936" cy="307777"/>
          </a:xfrm>
          <a:prstGeom prst="rect">
            <a:avLst/>
          </a:prstGeom>
          <a:noFill/>
        </p:spPr>
        <p:txBody>
          <a:bodyPr wrap="square" rtlCol="0">
            <a:spAutoFit/>
          </a:bodyPr>
          <a:lstStyle/>
          <a:p>
            <a:r>
              <a:rPr lang="en-US" sz="1400" b="1" dirty="0"/>
              <a:t>DRAFT FEEDBACK/CHECKLIST</a:t>
            </a:r>
          </a:p>
        </p:txBody>
      </p:sp>
      <p:sp>
        <p:nvSpPr>
          <p:cNvPr id="2" name="TextBox 1">
            <a:extLst>
              <a:ext uri="{FF2B5EF4-FFF2-40B4-BE49-F238E27FC236}">
                <a16:creationId xmlns:a16="http://schemas.microsoft.com/office/drawing/2014/main" id="{F8AAFF87-647D-356D-B348-CDAD88FFD5C2}"/>
              </a:ext>
            </a:extLst>
          </p:cNvPr>
          <p:cNvSpPr txBox="1"/>
          <p:nvPr/>
        </p:nvSpPr>
        <p:spPr>
          <a:xfrm>
            <a:off x="1666740" y="3011289"/>
            <a:ext cx="4797015" cy="461665"/>
          </a:xfrm>
          <a:prstGeom prst="rect">
            <a:avLst/>
          </a:prstGeom>
          <a:noFill/>
        </p:spPr>
        <p:txBody>
          <a:bodyPr wrap="square" rtlCol="0">
            <a:spAutoFit/>
          </a:bodyPr>
          <a:lstStyle/>
          <a:p>
            <a:r>
              <a:rPr lang="en-US" sz="1200" dirty="0"/>
              <a:t>Write your methodology using the instructions provided (3 pages back) .</a:t>
            </a:r>
          </a:p>
          <a:p>
            <a:r>
              <a:rPr lang="en-US" sz="1200" dirty="0"/>
              <a:t>Make sure it is in past tense and third person.</a:t>
            </a:r>
          </a:p>
        </p:txBody>
      </p:sp>
    </p:spTree>
    <p:extLst>
      <p:ext uri="{BB962C8B-B14F-4D97-AF65-F5344CB8AC3E}">
        <p14:creationId xmlns:p14="http://schemas.microsoft.com/office/powerpoint/2010/main" val="2444111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4591F9D5-68F3-492D-5477-26F42EF83EA8}"/>
              </a:ext>
            </a:extLst>
          </p:cNvPr>
          <p:cNvGraphicFramePr>
            <a:graphicFrameLocks noGrp="1"/>
          </p:cNvGraphicFramePr>
          <p:nvPr>
            <p:extLst>
              <p:ext uri="{D42A27DB-BD31-4B8C-83A1-F6EECF244321}">
                <p14:modId xmlns:p14="http://schemas.microsoft.com/office/powerpoint/2010/main" val="2805577036"/>
              </p:ext>
            </p:extLst>
          </p:nvPr>
        </p:nvGraphicFramePr>
        <p:xfrm>
          <a:off x="594939" y="395535"/>
          <a:ext cx="5824686" cy="4776388"/>
        </p:xfrm>
        <a:graphic>
          <a:graphicData uri="http://schemas.openxmlformats.org/drawingml/2006/table">
            <a:tbl>
              <a:tblPr firstRow="1" firstCol="1" bandRow="1"/>
              <a:tblGrid>
                <a:gridCol w="5824686">
                  <a:extLst>
                    <a:ext uri="{9D8B030D-6E8A-4147-A177-3AD203B41FA5}">
                      <a16:colId xmlns:a16="http://schemas.microsoft.com/office/drawing/2014/main" val="1769091755"/>
                    </a:ext>
                  </a:extLst>
                </a:gridCol>
              </a:tblGrid>
              <a:tr h="241665">
                <a:tc>
                  <a:txBody>
                    <a:bodyPr/>
                    <a:lstStyle/>
                    <a:p>
                      <a:pPr marL="71755">
                        <a:lnSpc>
                          <a:spcPct val="110000"/>
                        </a:lnSpc>
                      </a:pPr>
                      <a:r>
                        <a:rPr lang="en-AU" sz="1100" b="1" dirty="0">
                          <a:effectLst/>
                          <a:latin typeface="+mn-lt"/>
                          <a:ea typeface="Times New Roman" panose="02020603050405020304" pitchFamily="18" charset="0"/>
                          <a:cs typeface="Times New Roman" panose="02020603050405020304" pitchFamily="18" charset="0"/>
                        </a:rPr>
                        <a:t>General Tips</a:t>
                      </a:r>
                    </a:p>
                  </a:txBody>
                  <a:tcPr marL="71755" marR="71755" marT="36195" marB="36195">
                    <a:lnL w="12700" cap="flat" cmpd="sng" algn="ctr">
                      <a:solidFill>
                        <a:srgbClr val="A6A8AB"/>
                      </a:solidFill>
                      <a:prstDash val="solid"/>
                      <a:round/>
                      <a:headEnd type="none" w="med" len="med"/>
                      <a:tailEnd type="none" w="med" len="med"/>
                    </a:lnL>
                    <a:lnR w="12700" cap="flat" cmpd="sng" algn="ctr">
                      <a:solidFill>
                        <a:srgbClr val="A6A8AB"/>
                      </a:solidFill>
                      <a:prstDash val="solid"/>
                      <a:round/>
                      <a:headEnd type="none" w="med" len="med"/>
                      <a:tailEnd type="none" w="med" len="med"/>
                    </a:lnR>
                    <a:lnT w="12700" cap="flat" cmpd="sng" algn="ctr">
                      <a:solidFill>
                        <a:srgbClr val="A6A8AB"/>
                      </a:solidFill>
                      <a:prstDash val="solid"/>
                      <a:round/>
                      <a:headEnd type="none" w="med" len="med"/>
                      <a:tailEnd type="none" w="med" len="med"/>
                    </a:lnT>
                    <a:lnB w="12700" cap="flat" cmpd="sng" algn="ctr">
                      <a:solidFill>
                        <a:srgbClr val="A6A8AB"/>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465521174"/>
                  </a:ext>
                </a:extLst>
              </a:tr>
              <a:tr h="1400261">
                <a:tc>
                  <a:txBody>
                    <a:bodyPr/>
                    <a:lstStyle/>
                    <a:p>
                      <a:pPr marL="342900" marR="0" lvl="0" indent="-342900" algn="l" defTabSz="914400" rtl="0" eaLnBrk="1" fontAlgn="auto" latinLnBrk="0" hangingPunct="1">
                        <a:lnSpc>
                          <a:spcPct val="110000"/>
                        </a:lnSpc>
                        <a:spcBef>
                          <a:spcPts val="0"/>
                        </a:spcBef>
                        <a:spcAft>
                          <a:spcPts val="0"/>
                        </a:spcAft>
                        <a:buClrTx/>
                        <a:buSzPts val="1000"/>
                        <a:buFont typeface="Symbol" pitchFamily="2" charset="2"/>
                        <a:buChar char=""/>
                        <a:tabLst>
                          <a:tab pos="457200" algn="l"/>
                        </a:tabLst>
                        <a:defRPr/>
                      </a:pPr>
                      <a:r>
                        <a:rPr kumimoji="0" lang="en-AU" sz="105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Keep your writing impersonal; you may not use first person (i.e. I or we)</a:t>
                      </a:r>
                    </a:p>
                    <a:p>
                      <a:pPr marL="342900" marR="0" lvl="0" indent="-342900" algn="l" defTabSz="914400" rtl="0" eaLnBrk="1" fontAlgn="auto" latinLnBrk="0" hangingPunct="1">
                        <a:lnSpc>
                          <a:spcPct val="110000"/>
                        </a:lnSpc>
                        <a:spcBef>
                          <a:spcPts val="0"/>
                        </a:spcBef>
                        <a:spcAft>
                          <a:spcPts val="0"/>
                        </a:spcAft>
                        <a:buClrTx/>
                        <a:buSzPts val="1000"/>
                        <a:buFont typeface="Symbol" pitchFamily="2" charset="2"/>
                        <a:buChar char=""/>
                        <a:tabLst>
                          <a:tab pos="457200" algn="l"/>
                        </a:tabLst>
                        <a:defRPr/>
                      </a:pPr>
                      <a:r>
                        <a:rPr kumimoji="0" lang="en-AU" sz="105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Use the metric system of measurement and abbreviate measurements without periods (i.e. cm kg) spell out all numbers beginning sentences or less than 10 (i.e. "two explanations of six factors").</a:t>
                      </a:r>
                    </a:p>
                    <a:p>
                      <a:pPr marL="342900" marR="0" lvl="0" indent="-342900" algn="l" defTabSz="914400" rtl="0" eaLnBrk="1" fontAlgn="auto" latinLnBrk="0" hangingPunct="1">
                        <a:lnSpc>
                          <a:spcPct val="110000"/>
                        </a:lnSpc>
                        <a:spcBef>
                          <a:spcPts val="0"/>
                        </a:spcBef>
                        <a:spcAft>
                          <a:spcPts val="0"/>
                        </a:spcAft>
                        <a:buClrTx/>
                        <a:buSzPts val="1000"/>
                        <a:buFont typeface="Symbol" pitchFamily="2" charset="2"/>
                        <a:buChar char=""/>
                        <a:tabLst>
                          <a:tab pos="457200" algn="l"/>
                        </a:tabLst>
                        <a:defRPr/>
                      </a:pPr>
                      <a:r>
                        <a:rPr kumimoji="0" lang="en-AU" sz="105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Write numbers as numerals when greater than ten (i.e. 156) or associated with measurements (i.e. 6 mm or 2 g)</a:t>
                      </a:r>
                    </a:p>
                    <a:p>
                      <a:pPr marL="342900" marR="0" lvl="0" indent="-342900" algn="l" defTabSz="914400" rtl="0" eaLnBrk="1" fontAlgn="auto" latinLnBrk="0" hangingPunct="1">
                        <a:lnSpc>
                          <a:spcPct val="110000"/>
                        </a:lnSpc>
                        <a:spcBef>
                          <a:spcPts val="0"/>
                        </a:spcBef>
                        <a:spcAft>
                          <a:spcPts val="0"/>
                        </a:spcAft>
                        <a:buClrTx/>
                        <a:buSzPts val="1000"/>
                        <a:buFont typeface="Symbol" pitchFamily="2" charset="2"/>
                        <a:buChar char=""/>
                        <a:tabLst>
                          <a:tab pos="457200" algn="l"/>
                        </a:tabLst>
                        <a:defRPr/>
                      </a:pPr>
                      <a:r>
                        <a:rPr kumimoji="0" lang="en-AU" sz="105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Make sure you use key terms through-out your report.</a:t>
                      </a:r>
                    </a:p>
                    <a:p>
                      <a:pPr marL="342900" marR="0" lvl="0" indent="-342900" algn="l" defTabSz="914400" rtl="0" eaLnBrk="1" fontAlgn="auto" latinLnBrk="0" hangingPunct="1">
                        <a:lnSpc>
                          <a:spcPct val="110000"/>
                        </a:lnSpc>
                        <a:spcBef>
                          <a:spcPts val="0"/>
                        </a:spcBef>
                        <a:spcAft>
                          <a:spcPts val="0"/>
                        </a:spcAft>
                        <a:buClrTx/>
                        <a:buSzPts val="1000"/>
                        <a:buFont typeface="Symbol" pitchFamily="2" charset="2"/>
                        <a:buChar char=""/>
                        <a:tabLst>
                          <a:tab pos="457200" algn="l"/>
                        </a:tabLst>
                        <a:defRPr/>
                      </a:pPr>
                      <a:r>
                        <a:rPr kumimoji="0" lang="en-AU" sz="105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Have a neutral person review and critique your report before submission.</a:t>
                      </a:r>
                    </a:p>
                  </a:txBody>
                  <a:tcPr marL="71755" marR="71755" marT="36195" marB="36195">
                    <a:lnL w="12700" cap="flat" cmpd="sng" algn="ctr">
                      <a:solidFill>
                        <a:srgbClr val="A6A8AB"/>
                      </a:solidFill>
                      <a:prstDash val="solid"/>
                      <a:round/>
                      <a:headEnd type="none" w="med" len="med"/>
                      <a:tailEnd type="none" w="med" len="med"/>
                    </a:lnL>
                    <a:lnR w="12700" cap="flat" cmpd="sng" algn="ctr">
                      <a:solidFill>
                        <a:srgbClr val="A6A8AB"/>
                      </a:solidFill>
                      <a:prstDash val="solid"/>
                      <a:round/>
                      <a:headEnd type="none" w="med" len="med"/>
                      <a:tailEnd type="none" w="med" len="med"/>
                    </a:lnR>
                    <a:lnT w="12700" cap="flat" cmpd="sng" algn="ctr">
                      <a:solidFill>
                        <a:srgbClr val="A6A8AB"/>
                      </a:solidFill>
                      <a:prstDash val="solid"/>
                      <a:round/>
                      <a:headEnd type="none" w="med" len="med"/>
                      <a:tailEnd type="none" w="med" len="med"/>
                    </a:lnT>
                    <a:lnB w="12700" cap="flat" cmpd="sng" algn="ctr">
                      <a:solidFill>
                        <a:srgbClr val="A6A8AB"/>
                      </a:solidFill>
                      <a:prstDash val="solid"/>
                      <a:round/>
                      <a:headEnd type="none" w="med" len="med"/>
                      <a:tailEnd type="none" w="med" len="med"/>
                    </a:lnB>
                  </a:tcPr>
                </a:tc>
                <a:extLst>
                  <a:ext uri="{0D108BD9-81ED-4DB2-BD59-A6C34878D82A}">
                    <a16:rowId xmlns:a16="http://schemas.microsoft.com/office/drawing/2014/main" val="3814828802"/>
                  </a:ext>
                </a:extLst>
              </a:tr>
              <a:tr h="269221">
                <a:tc>
                  <a:txBody>
                    <a:bodyPr/>
                    <a:lstStyle/>
                    <a:p>
                      <a:pPr marL="71755">
                        <a:lnSpc>
                          <a:spcPct val="110000"/>
                        </a:lnSpc>
                        <a:spcBef>
                          <a:spcPts val="200"/>
                        </a:spcBef>
                        <a:spcAft>
                          <a:spcPts val="200"/>
                        </a:spcAft>
                      </a:pPr>
                      <a:r>
                        <a:rPr lang="en-AU" sz="11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Achievement Standard</a:t>
                      </a:r>
                      <a:endParaRPr lang="en-AU" sz="950" b="1">
                        <a:solidFill>
                          <a:srgbClr val="000000"/>
                        </a:solidFill>
                        <a:effectLst/>
                        <a:latin typeface="Calibri Light" panose="020F0302020204030204" pitchFamily="34" charset="0"/>
                        <a:ea typeface="Times New Roman" panose="02020603050405020304" pitchFamily="18" charset="0"/>
                        <a:cs typeface="Arial" panose="020B0604020202020204" pitchFamily="34" charset="0"/>
                      </a:endParaRPr>
                    </a:p>
                  </a:txBody>
                  <a:tcPr marL="71755" marR="71755" marT="36195" marB="36195">
                    <a:lnL w="12700" cap="flat" cmpd="sng" algn="ctr">
                      <a:solidFill>
                        <a:srgbClr val="A6A8AB"/>
                      </a:solidFill>
                      <a:prstDash val="solid"/>
                      <a:round/>
                      <a:headEnd type="none" w="med" len="med"/>
                      <a:tailEnd type="none" w="med" len="med"/>
                    </a:lnL>
                    <a:lnR w="12700" cap="flat" cmpd="sng" algn="ctr">
                      <a:solidFill>
                        <a:srgbClr val="A6A8AB"/>
                      </a:solidFill>
                      <a:prstDash val="solid"/>
                      <a:round/>
                      <a:headEnd type="none" w="med" len="med"/>
                      <a:tailEnd type="none" w="med" len="med"/>
                    </a:lnR>
                    <a:lnT w="12700" cap="flat" cmpd="sng" algn="ctr">
                      <a:solidFill>
                        <a:srgbClr val="A6A8AB"/>
                      </a:solidFill>
                      <a:prstDash val="solid"/>
                      <a:round/>
                      <a:headEnd type="none" w="med" len="med"/>
                      <a:tailEnd type="none" w="med" len="med"/>
                    </a:lnT>
                    <a:lnB w="12700" cap="flat" cmpd="sng" algn="ctr">
                      <a:solidFill>
                        <a:srgbClr val="A6A8AB"/>
                      </a:solidFill>
                      <a:prstDash val="solid"/>
                      <a:round/>
                      <a:headEnd type="none" w="med" len="med"/>
                      <a:tailEnd type="none" w="med" len="med"/>
                    </a:lnB>
                    <a:solidFill>
                      <a:srgbClr val="E7E6E6"/>
                    </a:solidFill>
                  </a:tcPr>
                </a:tc>
                <a:extLst>
                  <a:ext uri="{0D108BD9-81ED-4DB2-BD59-A6C34878D82A}">
                    <a16:rowId xmlns:a16="http://schemas.microsoft.com/office/drawing/2014/main" val="4255506709"/>
                  </a:ext>
                </a:extLst>
              </a:tr>
              <a:tr h="2665836">
                <a:tc>
                  <a:txBody>
                    <a:bodyPr/>
                    <a:lstStyle/>
                    <a:p>
                      <a:pPr marL="71755"/>
                      <a:r>
                        <a:rPr lang="en-AU" sz="105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By the end of Year 9, students explain chemical processes and natural radioactivity in terms of atoms and energy transfers and describe examples of important chemical reactions. They describe models of energy transfer and apply these to explain phenomena. They explain global features and events in terms of geological processes and timescales. They analyse how biological systems function and respond to external changes with reference to interdependencies, energy transfers and flows of matter. They describe social and technological factors that have influenced scientific developments and predict how future applications of science and technology may affect people’s lives.</a:t>
                      </a:r>
                    </a:p>
                    <a:p>
                      <a:pPr marL="71755"/>
                      <a:endParaRPr lang="en-AU" sz="1050" dirty="0">
                        <a:solidFill>
                          <a:srgbClr val="222222"/>
                        </a:solidFill>
                        <a:effectLst/>
                        <a:latin typeface="Arial" panose="020B0604020202020204" pitchFamily="34" charset="0"/>
                        <a:ea typeface="Times New Roman" panose="02020603050405020304" pitchFamily="18" charset="0"/>
                        <a:cs typeface="Arial" panose="020B0604020202020204" pitchFamily="34" charset="0"/>
                      </a:endParaRPr>
                    </a:p>
                    <a:p>
                      <a:pPr marL="71755"/>
                      <a:r>
                        <a:rPr lang="en-AU" sz="105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Students design questions that can be investigated using a range of inquiry skills. They design methods that include the control and accurate measurement of variables and systematic collection of data and describe how they considered ethics and safety. They analyse trends in data, identify relationships between variables and reveal inconsistencies in results. They analyse their methods and the quality of their data, and explain specific actions to improve the quality of their evidence. They evaluate others’ methods and explanations from a scientific perspective and use appropriate language and representations when communicating their findings and ideas to specific audiences.</a:t>
                      </a:r>
                      <a:endParaRPr lang="en-AU" sz="1050" dirty="0">
                        <a:effectLst/>
                        <a:highlight>
                          <a:srgbClr val="FFFF00"/>
                        </a:highlight>
                        <a:latin typeface="Arial" panose="020B0604020202020204" pitchFamily="34" charset="0"/>
                        <a:ea typeface="Times New Roman" panose="02020603050405020304" pitchFamily="18" charset="0"/>
                        <a:cs typeface="Arial" panose="020B0604020202020204" pitchFamily="34" charset="0"/>
                      </a:endParaRPr>
                    </a:p>
                  </a:txBody>
                  <a:tcPr marL="71755" marR="71755" marT="36195" marB="36195">
                    <a:lnL w="12700" cap="flat" cmpd="sng" algn="ctr">
                      <a:solidFill>
                        <a:srgbClr val="A6A8AB"/>
                      </a:solidFill>
                      <a:prstDash val="solid"/>
                      <a:round/>
                      <a:headEnd type="none" w="med" len="med"/>
                      <a:tailEnd type="none" w="med" len="med"/>
                    </a:lnL>
                    <a:lnR w="12700" cap="flat" cmpd="sng" algn="ctr">
                      <a:solidFill>
                        <a:srgbClr val="A6A8AB"/>
                      </a:solidFill>
                      <a:prstDash val="solid"/>
                      <a:round/>
                      <a:headEnd type="none" w="med" len="med"/>
                      <a:tailEnd type="none" w="med" len="med"/>
                    </a:lnR>
                    <a:lnT w="12700" cap="flat" cmpd="sng" algn="ctr">
                      <a:solidFill>
                        <a:srgbClr val="A6A8AB"/>
                      </a:solidFill>
                      <a:prstDash val="solid"/>
                      <a:round/>
                      <a:headEnd type="none" w="med" len="med"/>
                      <a:tailEnd type="none" w="med" len="med"/>
                    </a:lnT>
                    <a:lnB w="12700" cap="flat" cmpd="sng" algn="ctr">
                      <a:solidFill>
                        <a:srgbClr val="A6A8AB"/>
                      </a:solidFill>
                      <a:prstDash val="solid"/>
                      <a:round/>
                      <a:headEnd type="none" w="med" len="med"/>
                      <a:tailEnd type="none" w="med" len="med"/>
                    </a:lnB>
                  </a:tcPr>
                </a:tc>
                <a:extLst>
                  <a:ext uri="{0D108BD9-81ED-4DB2-BD59-A6C34878D82A}">
                    <a16:rowId xmlns:a16="http://schemas.microsoft.com/office/drawing/2014/main" val="2722300559"/>
                  </a:ext>
                </a:extLst>
              </a:tr>
            </a:tbl>
          </a:graphicData>
        </a:graphic>
      </p:graphicFrame>
      <p:graphicFrame>
        <p:nvGraphicFramePr>
          <p:cNvPr id="8" name="Table 7">
            <a:extLst>
              <a:ext uri="{FF2B5EF4-FFF2-40B4-BE49-F238E27FC236}">
                <a16:creationId xmlns:a16="http://schemas.microsoft.com/office/drawing/2014/main" id="{C6A30604-279D-8CD1-CF60-13C8A566C9D1}"/>
              </a:ext>
            </a:extLst>
          </p:cNvPr>
          <p:cNvGraphicFramePr>
            <a:graphicFrameLocks noGrp="1"/>
          </p:cNvGraphicFramePr>
          <p:nvPr>
            <p:extLst>
              <p:ext uri="{D42A27DB-BD31-4B8C-83A1-F6EECF244321}">
                <p14:modId xmlns:p14="http://schemas.microsoft.com/office/powerpoint/2010/main" val="1895565457"/>
              </p:ext>
            </p:extLst>
          </p:nvPr>
        </p:nvGraphicFramePr>
        <p:xfrm>
          <a:off x="590492" y="5292080"/>
          <a:ext cx="5824687" cy="1286002"/>
        </p:xfrm>
        <a:graphic>
          <a:graphicData uri="http://schemas.openxmlformats.org/drawingml/2006/table">
            <a:tbl>
              <a:tblPr firstCol="1" bandRow="1"/>
              <a:tblGrid>
                <a:gridCol w="5824687">
                  <a:extLst>
                    <a:ext uri="{9D8B030D-6E8A-4147-A177-3AD203B41FA5}">
                      <a16:colId xmlns:a16="http://schemas.microsoft.com/office/drawing/2014/main" val="2330488761"/>
                    </a:ext>
                  </a:extLst>
                </a:gridCol>
              </a:tblGrid>
              <a:tr h="405871">
                <a:tc>
                  <a:txBody>
                    <a:bodyPr/>
                    <a:lstStyle/>
                    <a:p>
                      <a:pPr>
                        <a:lnSpc>
                          <a:spcPct val="110000"/>
                        </a:lnSpc>
                        <a:spcAft>
                          <a:spcPts val="1200"/>
                        </a:spcAft>
                      </a:pPr>
                      <a:r>
                        <a:rPr lang="en-AU"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Parent Response:</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10000"/>
                        </a:lnSpc>
                        <a:spcAft>
                          <a:spcPts val="1200"/>
                        </a:spcAft>
                      </a:pPr>
                      <a:r>
                        <a:rPr lang="en-AU" sz="1000" dirty="0">
                          <a:solidFill>
                            <a:srgbClr val="000000"/>
                          </a:solidFill>
                          <a:effectLst/>
                          <a:latin typeface="Segoe UI Symbol" panose="020B0502040204020203" pitchFamily="34" charset="0"/>
                          <a:ea typeface="Calibri" panose="020F0502020204030204" pitchFamily="34" charset="0"/>
                          <a:cs typeface="Segoe UI Symbol" panose="020B0502040204020203" pitchFamily="34" charset="0"/>
                        </a:rPr>
                        <a:t>☐</a:t>
                      </a:r>
                      <a:r>
                        <a:rPr lang="en-AU"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I have read the feedback on this assessment task.</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10000"/>
                        </a:lnSpc>
                        <a:spcAft>
                          <a:spcPts val="1200"/>
                        </a:spcAft>
                      </a:pPr>
                      <a:r>
                        <a:rPr lang="en-AU"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10000"/>
                        </a:lnSpc>
                      </a:pPr>
                      <a:r>
                        <a:rPr lang="en-AU"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______________________________________                                ____________________________</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10000"/>
                        </a:lnSpc>
                      </a:pPr>
                      <a:r>
                        <a:rPr lang="en-AU"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Your Signature                                                                                          Date</a:t>
                      </a:r>
                      <a:endParaRPr lang="en-AU"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6A8AB"/>
                      </a:solidFill>
                      <a:prstDash val="solid"/>
                      <a:round/>
                      <a:headEnd type="none" w="med" len="med"/>
                      <a:tailEnd type="none" w="med" len="med"/>
                    </a:lnL>
                    <a:lnR w="12700" cap="flat" cmpd="sng" algn="ctr">
                      <a:solidFill>
                        <a:srgbClr val="A6A8AB"/>
                      </a:solidFill>
                      <a:prstDash val="solid"/>
                      <a:round/>
                      <a:headEnd type="none" w="med" len="med"/>
                      <a:tailEnd type="none" w="med" len="med"/>
                    </a:lnR>
                    <a:lnT w="12700" cap="flat" cmpd="sng" algn="ctr">
                      <a:solidFill>
                        <a:srgbClr val="A6A8AB"/>
                      </a:solidFill>
                      <a:prstDash val="solid"/>
                      <a:round/>
                      <a:headEnd type="none" w="med" len="med"/>
                      <a:tailEnd type="none" w="med" len="med"/>
                    </a:lnT>
                    <a:lnB w="12700" cap="flat" cmpd="sng" algn="ctr">
                      <a:solidFill>
                        <a:srgbClr val="A6A8AB"/>
                      </a:solidFill>
                      <a:prstDash val="solid"/>
                      <a:round/>
                      <a:headEnd type="none" w="med" len="med"/>
                      <a:tailEnd type="none" w="med" len="med"/>
                    </a:lnB>
                  </a:tcPr>
                </a:tc>
                <a:extLst>
                  <a:ext uri="{0D108BD9-81ED-4DB2-BD59-A6C34878D82A}">
                    <a16:rowId xmlns:a16="http://schemas.microsoft.com/office/drawing/2014/main" val="3433780190"/>
                  </a:ext>
                </a:extLst>
              </a:tr>
            </a:tbl>
          </a:graphicData>
        </a:graphic>
      </p:graphicFrame>
      <p:sp>
        <p:nvSpPr>
          <p:cNvPr id="11" name="Rectangle 6">
            <a:extLst>
              <a:ext uri="{FF2B5EF4-FFF2-40B4-BE49-F238E27FC236}">
                <a16:creationId xmlns:a16="http://schemas.microsoft.com/office/drawing/2014/main" id="{3282FDB8-B5CC-9B58-BC99-BD475916EC17}"/>
              </a:ext>
            </a:extLst>
          </p:cNvPr>
          <p:cNvSpPr>
            <a:spLocks noChangeArrowheads="1"/>
          </p:cNvSpPr>
          <p:nvPr/>
        </p:nvSpPr>
        <p:spPr bwMode="auto">
          <a:xfrm>
            <a:off x="628650" y="49641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5970950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78A9ADB-149A-96BB-902B-FD58B7CE8528}"/>
              </a:ext>
            </a:extLst>
          </p:cNvPr>
          <p:cNvSpPr txBox="1"/>
          <p:nvPr/>
        </p:nvSpPr>
        <p:spPr>
          <a:xfrm>
            <a:off x="493146" y="1130248"/>
            <a:ext cx="5982300" cy="646331"/>
          </a:xfrm>
          <a:prstGeom prst="rect">
            <a:avLst/>
          </a:prstGeom>
          <a:noFill/>
        </p:spPr>
        <p:txBody>
          <a:bodyPr wrap="square" rtlCol="0">
            <a:spAutoFit/>
          </a:bodyPr>
          <a:lstStyle/>
          <a:p>
            <a:r>
              <a:rPr lang="en-US" sz="1200" dirty="0"/>
              <a:t>The provided method is an alteration from the original one. It has been </a:t>
            </a:r>
            <a:r>
              <a:rPr lang="en-US" sz="1200" b="1" dirty="0"/>
              <a:t>redirected</a:t>
            </a:r>
            <a:r>
              <a:rPr lang="en-US" sz="1200" dirty="0"/>
              <a:t> (the aim has been changed to ensure the data answers the (new) research question) and it has been </a:t>
            </a:r>
            <a:r>
              <a:rPr lang="en-US" sz="1200" b="1" dirty="0"/>
              <a:t>refined</a:t>
            </a:r>
            <a:r>
              <a:rPr lang="en-US" sz="1200" dirty="0"/>
              <a:t> (the method changed to make the collected data more accurate and reliable).</a:t>
            </a:r>
          </a:p>
        </p:txBody>
      </p:sp>
      <p:sp>
        <p:nvSpPr>
          <p:cNvPr id="8" name="Rectangle 7">
            <a:extLst>
              <a:ext uri="{FF2B5EF4-FFF2-40B4-BE49-F238E27FC236}">
                <a16:creationId xmlns:a16="http://schemas.microsoft.com/office/drawing/2014/main" id="{5F844930-5252-C7DD-A67E-A8DDFB698132}"/>
              </a:ext>
            </a:extLst>
          </p:cNvPr>
          <p:cNvSpPr/>
          <p:nvPr/>
        </p:nvSpPr>
        <p:spPr>
          <a:xfrm>
            <a:off x="487573" y="3182413"/>
            <a:ext cx="5982300" cy="168654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3F166E5F-A0BD-DD93-D599-416BDF4AEA70}"/>
              </a:ext>
            </a:extLst>
          </p:cNvPr>
          <p:cNvSpPr txBox="1"/>
          <p:nvPr/>
        </p:nvSpPr>
        <p:spPr>
          <a:xfrm>
            <a:off x="487573" y="2500123"/>
            <a:ext cx="5982300" cy="646331"/>
          </a:xfrm>
          <a:prstGeom prst="rect">
            <a:avLst/>
          </a:prstGeom>
          <a:noFill/>
        </p:spPr>
        <p:txBody>
          <a:bodyPr wrap="square" rtlCol="0">
            <a:spAutoFit/>
          </a:bodyPr>
          <a:lstStyle/>
          <a:p>
            <a:r>
              <a:rPr lang="en-US" sz="1200" dirty="0"/>
              <a:t>The preliminary experiment has been redirected by changing the aim by changing both the independent and dependent variable. Explain what those changes to the variables are (specifically) below. Then, justify how these changes ‘redirect’ the preliminary experiment. </a:t>
            </a:r>
          </a:p>
        </p:txBody>
      </p:sp>
      <p:sp>
        <p:nvSpPr>
          <p:cNvPr id="14" name="TextBox 13">
            <a:extLst>
              <a:ext uri="{FF2B5EF4-FFF2-40B4-BE49-F238E27FC236}">
                <a16:creationId xmlns:a16="http://schemas.microsoft.com/office/drawing/2014/main" id="{8DAEC45B-A2CA-3492-82E7-FC8A330FEE05}"/>
              </a:ext>
            </a:extLst>
          </p:cNvPr>
          <p:cNvSpPr txBox="1"/>
          <p:nvPr/>
        </p:nvSpPr>
        <p:spPr>
          <a:xfrm>
            <a:off x="454387" y="5670492"/>
            <a:ext cx="5982300" cy="461665"/>
          </a:xfrm>
          <a:prstGeom prst="rect">
            <a:avLst/>
          </a:prstGeom>
          <a:noFill/>
        </p:spPr>
        <p:txBody>
          <a:bodyPr wrap="square" rtlCol="0">
            <a:spAutoFit/>
          </a:bodyPr>
          <a:lstStyle/>
          <a:p>
            <a:r>
              <a:rPr lang="en-US" sz="1200" dirty="0"/>
              <a:t>How has the preliminary experiment been refined? </a:t>
            </a:r>
            <a:r>
              <a:rPr lang="en-US" sz="1200" b="1" i="1" dirty="0"/>
              <a:t>Hint: </a:t>
            </a:r>
            <a:r>
              <a:rPr lang="en-US" sz="1200" dirty="0"/>
              <a:t>number of repeats/trials, different equipment used? How should these changes make the data more accurate and reliable?  </a:t>
            </a:r>
          </a:p>
        </p:txBody>
      </p:sp>
      <p:sp>
        <p:nvSpPr>
          <p:cNvPr id="15" name="Rectangle 14">
            <a:extLst>
              <a:ext uri="{FF2B5EF4-FFF2-40B4-BE49-F238E27FC236}">
                <a16:creationId xmlns:a16="http://schemas.microsoft.com/office/drawing/2014/main" id="{1499A021-D64D-4E90-95F7-BF55EC05C3FE}"/>
              </a:ext>
            </a:extLst>
          </p:cNvPr>
          <p:cNvSpPr/>
          <p:nvPr/>
        </p:nvSpPr>
        <p:spPr>
          <a:xfrm>
            <a:off x="487573" y="1835696"/>
            <a:ext cx="5982300" cy="64807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Explain and Justify how the method has been </a:t>
            </a:r>
            <a:r>
              <a:rPr lang="en-US" b="1" i="1" dirty="0">
                <a:solidFill>
                  <a:schemeClr val="bg1"/>
                </a:solidFill>
              </a:rPr>
              <a:t>redirected </a:t>
            </a:r>
          </a:p>
        </p:txBody>
      </p:sp>
      <p:pic>
        <p:nvPicPr>
          <p:cNvPr id="16" name="Picture 15" descr="Funny Scientist Or Professor Holding A Pointer With Speech Bubble Royalty  Free SVG, Cliparts, Vectors, And Stock Illustration. Image 21699368.">
            <a:extLst>
              <a:ext uri="{FF2B5EF4-FFF2-40B4-BE49-F238E27FC236}">
                <a16:creationId xmlns:a16="http://schemas.microsoft.com/office/drawing/2014/main" id="{4EA2B27B-44AB-65C1-6D6A-F7A3F36B96B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4710"/>
          <a:stretch/>
        </p:blipFill>
        <p:spPr bwMode="auto">
          <a:xfrm>
            <a:off x="487573" y="383544"/>
            <a:ext cx="744473" cy="600048"/>
          </a:xfrm>
          <a:prstGeom prst="rect">
            <a:avLst/>
          </a:prstGeom>
          <a:noFill/>
          <a:extLst>
            <a:ext uri="{909E8E84-426E-40DD-AFC4-6F175D3DCCD1}">
              <a14:hiddenFill xmlns:a14="http://schemas.microsoft.com/office/drawing/2010/main">
                <a:solidFill>
                  <a:srgbClr val="FFFFFF"/>
                </a:solidFill>
              </a14:hiddenFill>
            </a:ext>
          </a:extLst>
        </p:spPr>
      </p:pic>
      <p:sp>
        <p:nvSpPr>
          <p:cNvPr id="17" name="Rounded Rectangular Callout 16">
            <a:extLst>
              <a:ext uri="{FF2B5EF4-FFF2-40B4-BE49-F238E27FC236}">
                <a16:creationId xmlns:a16="http://schemas.microsoft.com/office/drawing/2014/main" id="{218C5B40-DDEF-AE6B-1852-2D01DF6EF7D7}"/>
              </a:ext>
            </a:extLst>
          </p:cNvPr>
          <p:cNvSpPr/>
          <p:nvPr/>
        </p:nvSpPr>
        <p:spPr>
          <a:xfrm>
            <a:off x="1409439" y="379964"/>
            <a:ext cx="2163577" cy="600048"/>
          </a:xfrm>
          <a:prstGeom prst="wedgeRoundRectCallout">
            <a:avLst>
              <a:gd name="adj1" fmla="val -53851"/>
              <a:gd name="adj2" fmla="val -10595"/>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486E40CB-341D-1C65-8E75-7D91D9DD169B}"/>
              </a:ext>
            </a:extLst>
          </p:cNvPr>
          <p:cNvSpPr txBox="1"/>
          <p:nvPr/>
        </p:nvSpPr>
        <p:spPr>
          <a:xfrm>
            <a:off x="1430934" y="437927"/>
            <a:ext cx="2142082" cy="276999"/>
          </a:xfrm>
          <a:prstGeom prst="rect">
            <a:avLst/>
          </a:prstGeom>
          <a:noFill/>
        </p:spPr>
        <p:txBody>
          <a:bodyPr wrap="square" rtlCol="0">
            <a:spAutoFit/>
          </a:bodyPr>
          <a:lstStyle/>
          <a:p>
            <a:r>
              <a:rPr lang="en-US" sz="1200" b="1" dirty="0"/>
              <a:t>Justification of Modifications</a:t>
            </a:r>
            <a:endParaRPr lang="en-US" sz="400" b="1" dirty="0"/>
          </a:p>
        </p:txBody>
      </p:sp>
      <p:sp>
        <p:nvSpPr>
          <p:cNvPr id="19" name="Rectangle 18">
            <a:extLst>
              <a:ext uri="{FF2B5EF4-FFF2-40B4-BE49-F238E27FC236}">
                <a16:creationId xmlns:a16="http://schemas.microsoft.com/office/drawing/2014/main" id="{466C546D-0F4D-8874-7519-BADCF9DAD3A9}"/>
              </a:ext>
            </a:extLst>
          </p:cNvPr>
          <p:cNvSpPr/>
          <p:nvPr/>
        </p:nvSpPr>
        <p:spPr>
          <a:xfrm>
            <a:off x="487573" y="5004048"/>
            <a:ext cx="5949114" cy="64807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Explain and Justify how the method has been</a:t>
            </a:r>
            <a:r>
              <a:rPr lang="en-US" b="1" i="1" dirty="0">
                <a:solidFill>
                  <a:schemeClr val="bg1"/>
                </a:solidFill>
              </a:rPr>
              <a:t> refined</a:t>
            </a:r>
          </a:p>
        </p:txBody>
      </p:sp>
      <p:sp>
        <p:nvSpPr>
          <p:cNvPr id="20" name="Rectangle 19">
            <a:extLst>
              <a:ext uri="{FF2B5EF4-FFF2-40B4-BE49-F238E27FC236}">
                <a16:creationId xmlns:a16="http://schemas.microsoft.com/office/drawing/2014/main" id="{F9732E42-5612-99F1-33F0-229DA1204C08}"/>
              </a:ext>
            </a:extLst>
          </p:cNvPr>
          <p:cNvSpPr/>
          <p:nvPr/>
        </p:nvSpPr>
        <p:spPr>
          <a:xfrm>
            <a:off x="487573" y="6240967"/>
            <a:ext cx="5982300" cy="16616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2" name="Table 2">
            <a:extLst>
              <a:ext uri="{FF2B5EF4-FFF2-40B4-BE49-F238E27FC236}">
                <a16:creationId xmlns:a16="http://schemas.microsoft.com/office/drawing/2014/main" id="{9ACC02EE-21C4-801B-9E77-247943D48505}"/>
              </a:ext>
            </a:extLst>
          </p:cNvPr>
          <p:cNvGraphicFramePr>
            <a:graphicFrameLocks noGrp="1"/>
          </p:cNvGraphicFramePr>
          <p:nvPr>
            <p:extLst>
              <p:ext uri="{D42A27DB-BD31-4B8C-83A1-F6EECF244321}">
                <p14:modId xmlns:p14="http://schemas.microsoft.com/office/powerpoint/2010/main" val="3249376708"/>
              </p:ext>
            </p:extLst>
          </p:nvPr>
        </p:nvGraphicFramePr>
        <p:xfrm>
          <a:off x="476548" y="8332792"/>
          <a:ext cx="5904656" cy="487680"/>
        </p:xfrm>
        <a:graphic>
          <a:graphicData uri="http://schemas.openxmlformats.org/drawingml/2006/table">
            <a:tbl>
              <a:tblPr firstRow="1" bandRow="1">
                <a:tableStyleId>{5940675A-B579-460E-94D1-54222C63F5DA}</a:tableStyleId>
              </a:tblPr>
              <a:tblGrid>
                <a:gridCol w="432048">
                  <a:extLst>
                    <a:ext uri="{9D8B030D-6E8A-4147-A177-3AD203B41FA5}">
                      <a16:colId xmlns:a16="http://schemas.microsoft.com/office/drawing/2014/main" val="4013337458"/>
                    </a:ext>
                  </a:extLst>
                </a:gridCol>
                <a:gridCol w="5472608">
                  <a:extLst>
                    <a:ext uri="{9D8B030D-6E8A-4147-A177-3AD203B41FA5}">
                      <a16:colId xmlns:a16="http://schemas.microsoft.com/office/drawing/2014/main" val="4183690214"/>
                    </a:ext>
                  </a:extLst>
                </a:gridCol>
              </a:tblGrid>
              <a:tr h="182880">
                <a:tc>
                  <a:txBody>
                    <a:bodyPr/>
                    <a:lstStyle/>
                    <a:p>
                      <a:endParaRPr lang="en-US" sz="1000"/>
                    </a:p>
                  </a:txBody>
                  <a:tcPr/>
                </a:tc>
                <a:tc>
                  <a:txBody>
                    <a:bodyPr/>
                    <a:lstStyle/>
                    <a:p>
                      <a:r>
                        <a:rPr lang="en-US" sz="1000" dirty="0"/>
                        <a:t>The method includes how the preliminary experiment was redirected and WHY</a:t>
                      </a:r>
                    </a:p>
                  </a:txBody>
                  <a:tcPr/>
                </a:tc>
                <a:extLst>
                  <a:ext uri="{0D108BD9-81ED-4DB2-BD59-A6C34878D82A}">
                    <a16:rowId xmlns:a16="http://schemas.microsoft.com/office/drawing/2014/main" val="1652763426"/>
                  </a:ext>
                </a:extLst>
              </a:tr>
              <a:tr h="182880">
                <a:tc>
                  <a:txBody>
                    <a:bodyPr/>
                    <a:lstStyle/>
                    <a:p>
                      <a:endParaRPr lang="en-US" sz="1000"/>
                    </a:p>
                  </a:txBody>
                  <a:tcPr/>
                </a:tc>
                <a:tc>
                  <a:txBody>
                    <a:bodyPr/>
                    <a:lstStyle/>
                    <a:p>
                      <a:r>
                        <a:rPr lang="en-US" sz="1000" dirty="0"/>
                        <a:t>The method includes how the preliminary experiment was refined and WHY </a:t>
                      </a:r>
                    </a:p>
                  </a:txBody>
                  <a:tcPr/>
                </a:tc>
                <a:extLst>
                  <a:ext uri="{0D108BD9-81ED-4DB2-BD59-A6C34878D82A}">
                    <a16:rowId xmlns:a16="http://schemas.microsoft.com/office/drawing/2014/main" val="1369514850"/>
                  </a:ext>
                </a:extLst>
              </a:tr>
            </a:tbl>
          </a:graphicData>
        </a:graphic>
      </p:graphicFrame>
      <p:sp>
        <p:nvSpPr>
          <p:cNvPr id="23" name="TextBox 22">
            <a:extLst>
              <a:ext uri="{FF2B5EF4-FFF2-40B4-BE49-F238E27FC236}">
                <a16:creationId xmlns:a16="http://schemas.microsoft.com/office/drawing/2014/main" id="{A26B2472-40DF-68F9-3FB2-8A8B37FE3D8F}"/>
              </a:ext>
            </a:extLst>
          </p:cNvPr>
          <p:cNvSpPr txBox="1"/>
          <p:nvPr/>
        </p:nvSpPr>
        <p:spPr>
          <a:xfrm>
            <a:off x="435396" y="7963833"/>
            <a:ext cx="4995936" cy="307777"/>
          </a:xfrm>
          <a:prstGeom prst="rect">
            <a:avLst/>
          </a:prstGeom>
          <a:noFill/>
        </p:spPr>
        <p:txBody>
          <a:bodyPr wrap="square" rtlCol="0">
            <a:spAutoFit/>
          </a:bodyPr>
          <a:lstStyle/>
          <a:p>
            <a:r>
              <a:rPr lang="en-US" sz="1400" b="1" dirty="0"/>
              <a:t>DRAFT FEEDBACK/CHECKLIST</a:t>
            </a:r>
          </a:p>
        </p:txBody>
      </p:sp>
    </p:spTree>
    <p:extLst>
      <p:ext uri="{BB962C8B-B14F-4D97-AF65-F5344CB8AC3E}">
        <p14:creationId xmlns:p14="http://schemas.microsoft.com/office/powerpoint/2010/main" val="15359050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0BC1D994-FA9C-B0DE-361E-747E87723ABD}"/>
              </a:ext>
            </a:extLst>
          </p:cNvPr>
          <p:cNvGraphicFramePr>
            <a:graphicFrameLocks noGrp="1"/>
          </p:cNvGraphicFramePr>
          <p:nvPr>
            <p:extLst>
              <p:ext uri="{D42A27DB-BD31-4B8C-83A1-F6EECF244321}">
                <p14:modId xmlns:p14="http://schemas.microsoft.com/office/powerpoint/2010/main" val="263643240"/>
              </p:ext>
            </p:extLst>
          </p:nvPr>
        </p:nvGraphicFramePr>
        <p:xfrm>
          <a:off x="476548" y="8016944"/>
          <a:ext cx="5904656" cy="731520"/>
        </p:xfrm>
        <a:graphic>
          <a:graphicData uri="http://schemas.openxmlformats.org/drawingml/2006/table">
            <a:tbl>
              <a:tblPr firstRow="1" bandRow="1">
                <a:tableStyleId>{5940675A-B579-460E-94D1-54222C63F5DA}</a:tableStyleId>
              </a:tblPr>
              <a:tblGrid>
                <a:gridCol w="432048">
                  <a:extLst>
                    <a:ext uri="{9D8B030D-6E8A-4147-A177-3AD203B41FA5}">
                      <a16:colId xmlns:a16="http://schemas.microsoft.com/office/drawing/2014/main" val="4013337458"/>
                    </a:ext>
                  </a:extLst>
                </a:gridCol>
                <a:gridCol w="5472608">
                  <a:extLst>
                    <a:ext uri="{9D8B030D-6E8A-4147-A177-3AD203B41FA5}">
                      <a16:colId xmlns:a16="http://schemas.microsoft.com/office/drawing/2014/main" val="4183690214"/>
                    </a:ext>
                  </a:extLst>
                </a:gridCol>
              </a:tblGrid>
              <a:tr h="182880">
                <a:tc>
                  <a:txBody>
                    <a:bodyPr/>
                    <a:lstStyle/>
                    <a:p>
                      <a:endParaRPr lang="en-US" sz="1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The method includes a</a:t>
                      </a:r>
                      <a:r>
                        <a:rPr lang="en-US" sz="1000" i="1" dirty="0"/>
                        <a:t> detailed </a:t>
                      </a:r>
                      <a:r>
                        <a:rPr lang="en-US" sz="1000" dirty="0"/>
                        <a:t>labelled diagram of the experimental design.</a:t>
                      </a:r>
                    </a:p>
                  </a:txBody>
                  <a:tcPr/>
                </a:tc>
                <a:extLst>
                  <a:ext uri="{0D108BD9-81ED-4DB2-BD59-A6C34878D82A}">
                    <a16:rowId xmlns:a16="http://schemas.microsoft.com/office/drawing/2014/main" val="2473595442"/>
                  </a:ext>
                </a:extLst>
              </a:tr>
              <a:tr h="182880">
                <a:tc>
                  <a:txBody>
                    <a:bodyPr/>
                    <a:lstStyle/>
                    <a:p>
                      <a:endParaRPr lang="en-US" sz="1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The labelled diagram includes a caption at the bottom of the diagram. </a:t>
                      </a:r>
                    </a:p>
                  </a:txBody>
                  <a:tcPr/>
                </a:tc>
                <a:extLst>
                  <a:ext uri="{0D108BD9-81ED-4DB2-BD59-A6C34878D82A}">
                    <a16:rowId xmlns:a16="http://schemas.microsoft.com/office/drawing/2014/main" val="845902910"/>
                  </a:ext>
                </a:extLst>
              </a:tr>
              <a:tr h="182880">
                <a:tc>
                  <a:txBody>
                    <a:bodyPr/>
                    <a:lstStyle/>
                    <a:p>
                      <a:endParaRPr lang="en-US" sz="1000" dirty="0"/>
                    </a:p>
                  </a:txBody>
                  <a:tcPr/>
                </a:tc>
                <a:tc>
                  <a:txBody>
                    <a:bodyPr/>
                    <a:lstStyle/>
                    <a:p>
                      <a:r>
                        <a:rPr lang="en-US" sz="1000" dirty="0"/>
                        <a:t>The method includes a risk assessment table outlining 3 possible risks, controls &amp; emergency actions.</a:t>
                      </a:r>
                    </a:p>
                  </a:txBody>
                  <a:tcPr/>
                </a:tc>
                <a:extLst>
                  <a:ext uri="{0D108BD9-81ED-4DB2-BD59-A6C34878D82A}">
                    <a16:rowId xmlns:a16="http://schemas.microsoft.com/office/drawing/2014/main" val="2662926925"/>
                  </a:ext>
                </a:extLst>
              </a:tr>
            </a:tbl>
          </a:graphicData>
        </a:graphic>
      </p:graphicFrame>
      <p:sp>
        <p:nvSpPr>
          <p:cNvPr id="3" name="Rectangle 2">
            <a:extLst>
              <a:ext uri="{FF2B5EF4-FFF2-40B4-BE49-F238E27FC236}">
                <a16:creationId xmlns:a16="http://schemas.microsoft.com/office/drawing/2014/main" id="{2E265FD4-0A09-5CAF-24E3-88DE5351C307}"/>
              </a:ext>
            </a:extLst>
          </p:cNvPr>
          <p:cNvSpPr/>
          <p:nvPr/>
        </p:nvSpPr>
        <p:spPr>
          <a:xfrm>
            <a:off x="435396" y="1115615"/>
            <a:ext cx="5945808" cy="35239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CCA668EA-6948-2786-2D6D-3D30C9AEA990}"/>
              </a:ext>
            </a:extLst>
          </p:cNvPr>
          <p:cNvSpPr txBox="1"/>
          <p:nvPr/>
        </p:nvSpPr>
        <p:spPr>
          <a:xfrm>
            <a:off x="431080" y="7709167"/>
            <a:ext cx="4995936" cy="307777"/>
          </a:xfrm>
          <a:prstGeom prst="rect">
            <a:avLst/>
          </a:prstGeom>
          <a:noFill/>
        </p:spPr>
        <p:txBody>
          <a:bodyPr wrap="square" rtlCol="0">
            <a:spAutoFit/>
          </a:bodyPr>
          <a:lstStyle/>
          <a:p>
            <a:r>
              <a:rPr lang="en-US" sz="1400" b="1" dirty="0"/>
              <a:t>DRAFT FEEDBACK/CHECKLIST</a:t>
            </a:r>
          </a:p>
        </p:txBody>
      </p:sp>
      <p:sp>
        <p:nvSpPr>
          <p:cNvPr id="7" name="Rounded Rectangular Callout 6">
            <a:extLst>
              <a:ext uri="{FF2B5EF4-FFF2-40B4-BE49-F238E27FC236}">
                <a16:creationId xmlns:a16="http://schemas.microsoft.com/office/drawing/2014/main" id="{1A2FEF0A-83C5-523A-1DD7-8B6D7DCDE464}"/>
              </a:ext>
            </a:extLst>
          </p:cNvPr>
          <p:cNvSpPr/>
          <p:nvPr/>
        </p:nvSpPr>
        <p:spPr>
          <a:xfrm>
            <a:off x="541843" y="4860032"/>
            <a:ext cx="1250941" cy="405703"/>
          </a:xfrm>
          <a:prstGeom prst="wedgeRoundRectCallout">
            <a:avLst>
              <a:gd name="adj1" fmla="val 16433"/>
              <a:gd name="adj2" fmla="val 72678"/>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960C2E6-8D70-70AF-0266-2B09DD75E025}"/>
              </a:ext>
            </a:extLst>
          </p:cNvPr>
          <p:cNvSpPr txBox="1"/>
          <p:nvPr/>
        </p:nvSpPr>
        <p:spPr>
          <a:xfrm>
            <a:off x="521875" y="4916822"/>
            <a:ext cx="1250941" cy="261610"/>
          </a:xfrm>
          <a:prstGeom prst="rect">
            <a:avLst/>
          </a:prstGeom>
          <a:noFill/>
        </p:spPr>
        <p:txBody>
          <a:bodyPr wrap="square" rtlCol="0">
            <a:spAutoFit/>
          </a:bodyPr>
          <a:lstStyle/>
          <a:p>
            <a:pPr algn="ctr"/>
            <a:r>
              <a:rPr lang="en-US" sz="1100" b="1" dirty="0"/>
              <a:t>Risk Assessment</a:t>
            </a:r>
          </a:p>
        </p:txBody>
      </p:sp>
      <p:graphicFrame>
        <p:nvGraphicFramePr>
          <p:cNvPr id="4" name="Table 10">
            <a:extLst>
              <a:ext uri="{FF2B5EF4-FFF2-40B4-BE49-F238E27FC236}">
                <a16:creationId xmlns:a16="http://schemas.microsoft.com/office/drawing/2014/main" id="{424446D6-7EB9-846E-082A-15619B43844C}"/>
              </a:ext>
            </a:extLst>
          </p:cNvPr>
          <p:cNvGraphicFramePr>
            <a:graphicFrameLocks noGrp="1"/>
          </p:cNvGraphicFramePr>
          <p:nvPr>
            <p:extLst>
              <p:ext uri="{D42A27DB-BD31-4B8C-83A1-F6EECF244321}">
                <p14:modId xmlns:p14="http://schemas.microsoft.com/office/powerpoint/2010/main" val="1497356021"/>
              </p:ext>
            </p:extLst>
          </p:nvPr>
        </p:nvGraphicFramePr>
        <p:xfrm>
          <a:off x="476548" y="5486208"/>
          <a:ext cx="5904657" cy="2110126"/>
        </p:xfrm>
        <a:graphic>
          <a:graphicData uri="http://schemas.openxmlformats.org/drawingml/2006/table">
            <a:tbl>
              <a:tblPr firstRow="1" bandRow="1">
                <a:tableStyleId>{5940675A-B579-460E-94D1-54222C63F5DA}</a:tableStyleId>
              </a:tblPr>
              <a:tblGrid>
                <a:gridCol w="1968219">
                  <a:extLst>
                    <a:ext uri="{9D8B030D-6E8A-4147-A177-3AD203B41FA5}">
                      <a16:colId xmlns:a16="http://schemas.microsoft.com/office/drawing/2014/main" val="2249047327"/>
                    </a:ext>
                  </a:extLst>
                </a:gridCol>
                <a:gridCol w="1968219">
                  <a:extLst>
                    <a:ext uri="{9D8B030D-6E8A-4147-A177-3AD203B41FA5}">
                      <a16:colId xmlns:a16="http://schemas.microsoft.com/office/drawing/2014/main" val="1115285632"/>
                    </a:ext>
                  </a:extLst>
                </a:gridCol>
                <a:gridCol w="1968219">
                  <a:extLst>
                    <a:ext uri="{9D8B030D-6E8A-4147-A177-3AD203B41FA5}">
                      <a16:colId xmlns:a16="http://schemas.microsoft.com/office/drawing/2014/main" val="2342925641"/>
                    </a:ext>
                  </a:extLst>
                </a:gridCol>
              </a:tblGrid>
              <a:tr h="337684">
                <a:tc>
                  <a:txBody>
                    <a:bodyPr/>
                    <a:lstStyle/>
                    <a:p>
                      <a:pPr algn="ctr"/>
                      <a:r>
                        <a:rPr lang="en-US" sz="1200" b="1" dirty="0"/>
                        <a:t>Risk</a:t>
                      </a:r>
                    </a:p>
                  </a:txBody>
                  <a:tcPr>
                    <a:solidFill>
                      <a:schemeClr val="bg1">
                        <a:lumMod val="85000"/>
                      </a:schemeClr>
                    </a:solidFill>
                  </a:tcPr>
                </a:tc>
                <a:tc>
                  <a:txBody>
                    <a:bodyPr/>
                    <a:lstStyle/>
                    <a:p>
                      <a:pPr algn="ctr"/>
                      <a:r>
                        <a:rPr lang="en-US" sz="1200" b="1" dirty="0"/>
                        <a:t>Control</a:t>
                      </a:r>
                    </a:p>
                  </a:txBody>
                  <a:tcPr>
                    <a:solidFill>
                      <a:schemeClr val="bg1">
                        <a:lumMod val="85000"/>
                      </a:schemeClr>
                    </a:solidFill>
                  </a:tcPr>
                </a:tc>
                <a:tc>
                  <a:txBody>
                    <a:bodyPr/>
                    <a:lstStyle/>
                    <a:p>
                      <a:pPr algn="ctr"/>
                      <a:r>
                        <a:rPr lang="en-US" sz="1200" b="1" dirty="0"/>
                        <a:t>Emergency Action</a:t>
                      </a:r>
                    </a:p>
                  </a:txBody>
                  <a:tcPr>
                    <a:solidFill>
                      <a:schemeClr val="bg1">
                        <a:lumMod val="85000"/>
                      </a:schemeClr>
                    </a:solidFill>
                  </a:tcPr>
                </a:tc>
                <a:extLst>
                  <a:ext uri="{0D108BD9-81ED-4DB2-BD59-A6C34878D82A}">
                    <a16:rowId xmlns:a16="http://schemas.microsoft.com/office/drawing/2014/main" val="1922962204"/>
                  </a:ext>
                </a:extLst>
              </a:tr>
              <a:tr h="590814">
                <a:tc>
                  <a:txBody>
                    <a:bodyPr/>
                    <a:lstStyle/>
                    <a:p>
                      <a:endParaRPr lang="en-US" sz="1200"/>
                    </a:p>
                  </a:txBody>
                  <a:tcPr/>
                </a:tc>
                <a:tc>
                  <a:txBody>
                    <a:bodyPr/>
                    <a:lstStyle/>
                    <a:p>
                      <a:endParaRPr lang="en-US" sz="1200"/>
                    </a:p>
                  </a:txBody>
                  <a:tcPr/>
                </a:tc>
                <a:tc>
                  <a:txBody>
                    <a:bodyPr/>
                    <a:lstStyle/>
                    <a:p>
                      <a:endParaRPr lang="en-US" sz="1200" dirty="0"/>
                    </a:p>
                  </a:txBody>
                  <a:tcPr/>
                </a:tc>
                <a:extLst>
                  <a:ext uri="{0D108BD9-81ED-4DB2-BD59-A6C34878D82A}">
                    <a16:rowId xmlns:a16="http://schemas.microsoft.com/office/drawing/2014/main" val="964717292"/>
                  </a:ext>
                </a:extLst>
              </a:tr>
              <a:tr h="590814">
                <a:tc>
                  <a:txBody>
                    <a:bodyPr/>
                    <a:lstStyle/>
                    <a:p>
                      <a:endParaRPr lang="en-US" sz="120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372357124"/>
                  </a:ext>
                </a:extLst>
              </a:tr>
              <a:tr h="590814">
                <a:tc>
                  <a:txBody>
                    <a:bodyPr/>
                    <a:lstStyle/>
                    <a:p>
                      <a:endParaRPr lang="en-US" sz="1200" dirty="0"/>
                    </a:p>
                  </a:txBody>
                  <a:tcPr/>
                </a:tc>
                <a:tc>
                  <a:txBody>
                    <a:bodyPr/>
                    <a:lstStyle/>
                    <a:p>
                      <a:endParaRPr lang="en-US" sz="1200"/>
                    </a:p>
                  </a:txBody>
                  <a:tcPr/>
                </a:tc>
                <a:tc>
                  <a:txBody>
                    <a:bodyPr/>
                    <a:lstStyle/>
                    <a:p>
                      <a:endParaRPr lang="en-US" sz="1200" dirty="0"/>
                    </a:p>
                  </a:txBody>
                  <a:tcPr/>
                </a:tc>
                <a:extLst>
                  <a:ext uri="{0D108BD9-81ED-4DB2-BD59-A6C34878D82A}">
                    <a16:rowId xmlns:a16="http://schemas.microsoft.com/office/drawing/2014/main" val="3069230809"/>
                  </a:ext>
                </a:extLst>
              </a:tr>
            </a:tbl>
          </a:graphicData>
        </a:graphic>
      </p:graphicFrame>
      <p:sp>
        <p:nvSpPr>
          <p:cNvPr id="11" name="Rounded Rectangular Callout 10">
            <a:extLst>
              <a:ext uri="{FF2B5EF4-FFF2-40B4-BE49-F238E27FC236}">
                <a16:creationId xmlns:a16="http://schemas.microsoft.com/office/drawing/2014/main" id="{6414281F-A1E9-9F4E-D66B-56C82C7E04C5}"/>
              </a:ext>
            </a:extLst>
          </p:cNvPr>
          <p:cNvSpPr/>
          <p:nvPr/>
        </p:nvSpPr>
        <p:spPr>
          <a:xfrm>
            <a:off x="507050" y="328538"/>
            <a:ext cx="1477925" cy="504644"/>
          </a:xfrm>
          <a:prstGeom prst="wedgeRoundRectCallout">
            <a:avLst>
              <a:gd name="adj1" fmla="val 16433"/>
              <a:gd name="adj2" fmla="val 72678"/>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31D96002-0CAE-8718-6A01-A10941805621}"/>
              </a:ext>
            </a:extLst>
          </p:cNvPr>
          <p:cNvSpPr txBox="1"/>
          <p:nvPr/>
        </p:nvSpPr>
        <p:spPr>
          <a:xfrm>
            <a:off x="541843" y="345647"/>
            <a:ext cx="1500256" cy="430887"/>
          </a:xfrm>
          <a:prstGeom prst="rect">
            <a:avLst/>
          </a:prstGeom>
          <a:noFill/>
        </p:spPr>
        <p:txBody>
          <a:bodyPr wrap="square" rtlCol="0">
            <a:spAutoFit/>
          </a:bodyPr>
          <a:lstStyle/>
          <a:p>
            <a:pPr algn="ctr"/>
            <a:r>
              <a:rPr lang="en-US" sz="1100" b="1" dirty="0"/>
              <a:t>Labelled diagram of experimental design</a:t>
            </a:r>
          </a:p>
        </p:txBody>
      </p:sp>
      <p:sp>
        <p:nvSpPr>
          <p:cNvPr id="5" name="TextBox 4">
            <a:extLst>
              <a:ext uri="{FF2B5EF4-FFF2-40B4-BE49-F238E27FC236}">
                <a16:creationId xmlns:a16="http://schemas.microsoft.com/office/drawing/2014/main" id="{C47D83D7-8F64-2082-F7C1-C83C5813A96A}"/>
              </a:ext>
            </a:extLst>
          </p:cNvPr>
          <p:cNvSpPr txBox="1"/>
          <p:nvPr/>
        </p:nvSpPr>
        <p:spPr>
          <a:xfrm>
            <a:off x="541843" y="4332047"/>
            <a:ext cx="5719355" cy="276999"/>
          </a:xfrm>
          <a:prstGeom prst="rect">
            <a:avLst/>
          </a:prstGeom>
          <a:noFill/>
        </p:spPr>
        <p:txBody>
          <a:bodyPr wrap="square" rtlCol="0">
            <a:spAutoFit/>
          </a:bodyPr>
          <a:lstStyle/>
          <a:p>
            <a:r>
              <a:rPr lang="en-US" sz="1200" b="1" dirty="0"/>
              <a:t>Figure 1: labelled diagram of experimental design</a:t>
            </a:r>
          </a:p>
        </p:txBody>
      </p:sp>
    </p:spTree>
    <p:extLst>
      <p:ext uri="{BB962C8B-B14F-4D97-AF65-F5344CB8AC3E}">
        <p14:creationId xmlns:p14="http://schemas.microsoft.com/office/powerpoint/2010/main" val="16274563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E265FD4-0A09-5CAF-24E3-88DE5351C307}"/>
              </a:ext>
            </a:extLst>
          </p:cNvPr>
          <p:cNvSpPr/>
          <p:nvPr/>
        </p:nvSpPr>
        <p:spPr>
          <a:xfrm>
            <a:off x="435396" y="899592"/>
            <a:ext cx="6017940" cy="784750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Table 15">
            <a:extLst>
              <a:ext uri="{FF2B5EF4-FFF2-40B4-BE49-F238E27FC236}">
                <a16:creationId xmlns:a16="http://schemas.microsoft.com/office/drawing/2014/main" id="{667B91E8-B580-04ED-11DA-6C555ADDCD95}"/>
              </a:ext>
            </a:extLst>
          </p:cNvPr>
          <p:cNvGraphicFramePr>
            <a:graphicFrameLocks noGrp="1"/>
          </p:cNvGraphicFramePr>
          <p:nvPr>
            <p:extLst>
              <p:ext uri="{D42A27DB-BD31-4B8C-83A1-F6EECF244321}">
                <p14:modId xmlns:p14="http://schemas.microsoft.com/office/powerpoint/2010/main" val="3364902050"/>
              </p:ext>
            </p:extLst>
          </p:nvPr>
        </p:nvGraphicFramePr>
        <p:xfrm>
          <a:off x="638942" y="1043608"/>
          <a:ext cx="5670376" cy="3159058"/>
        </p:xfrm>
        <a:graphic>
          <a:graphicData uri="http://schemas.openxmlformats.org/drawingml/2006/table">
            <a:tbl>
              <a:tblPr firstRow="1" bandRow="1">
                <a:tableStyleId>{5940675A-B579-460E-94D1-54222C63F5DA}</a:tableStyleId>
              </a:tblPr>
              <a:tblGrid>
                <a:gridCol w="656068">
                  <a:extLst>
                    <a:ext uri="{9D8B030D-6E8A-4147-A177-3AD203B41FA5}">
                      <a16:colId xmlns:a16="http://schemas.microsoft.com/office/drawing/2014/main" val="2321526677"/>
                    </a:ext>
                  </a:extLst>
                </a:gridCol>
                <a:gridCol w="1234058">
                  <a:extLst>
                    <a:ext uri="{9D8B030D-6E8A-4147-A177-3AD203B41FA5}">
                      <a16:colId xmlns:a16="http://schemas.microsoft.com/office/drawing/2014/main" val="2239625005"/>
                    </a:ext>
                  </a:extLst>
                </a:gridCol>
                <a:gridCol w="613608">
                  <a:extLst>
                    <a:ext uri="{9D8B030D-6E8A-4147-A177-3AD203B41FA5}">
                      <a16:colId xmlns:a16="http://schemas.microsoft.com/office/drawing/2014/main" val="625356677"/>
                    </a:ext>
                  </a:extLst>
                </a:gridCol>
                <a:gridCol w="1276517">
                  <a:extLst>
                    <a:ext uri="{9D8B030D-6E8A-4147-A177-3AD203B41FA5}">
                      <a16:colId xmlns:a16="http://schemas.microsoft.com/office/drawing/2014/main" val="552051344"/>
                    </a:ext>
                  </a:extLst>
                </a:gridCol>
                <a:gridCol w="668395">
                  <a:extLst>
                    <a:ext uri="{9D8B030D-6E8A-4147-A177-3AD203B41FA5}">
                      <a16:colId xmlns:a16="http://schemas.microsoft.com/office/drawing/2014/main" val="4170335750"/>
                    </a:ext>
                  </a:extLst>
                </a:gridCol>
                <a:gridCol w="1221730">
                  <a:extLst>
                    <a:ext uri="{9D8B030D-6E8A-4147-A177-3AD203B41FA5}">
                      <a16:colId xmlns:a16="http://schemas.microsoft.com/office/drawing/2014/main" val="1993891910"/>
                    </a:ext>
                  </a:extLst>
                </a:gridCol>
              </a:tblGrid>
              <a:tr h="327258">
                <a:tc gridSpan="6">
                  <a:txBody>
                    <a:bodyPr/>
                    <a:lstStyle/>
                    <a:p>
                      <a:pPr algn="ctr"/>
                      <a:r>
                        <a:rPr lang="en-US" sz="1200" b="1" dirty="0"/>
                        <a:t>Table 1:  0.5 gram of salt in 10mL of water</a:t>
                      </a:r>
                    </a:p>
                  </a:txBody>
                  <a:tcPr/>
                </a:tc>
                <a:tc hMerge="1">
                  <a:txBody>
                    <a:bodyPr/>
                    <a:lstStyle/>
                    <a:p>
                      <a:endParaRPr lang="en-US"/>
                    </a:p>
                  </a:txBody>
                  <a:tcPr/>
                </a:tc>
                <a:tc hMerge="1">
                  <a:txBody>
                    <a:bodyPr/>
                    <a:lstStyle/>
                    <a:p>
                      <a:pPr algn="ctr"/>
                      <a:endParaRPr lang="en-US" sz="1200" dirty="0"/>
                    </a:p>
                  </a:txBody>
                  <a:tcPr/>
                </a:tc>
                <a:tc hMerge="1">
                  <a:txBody>
                    <a:bodyPr/>
                    <a:lstStyle/>
                    <a:p>
                      <a:endParaRPr lang="en-US"/>
                    </a:p>
                  </a:txBody>
                  <a:tcPr/>
                </a:tc>
                <a:tc hMerge="1">
                  <a:txBody>
                    <a:bodyPr/>
                    <a:lstStyle/>
                    <a:p>
                      <a:pPr algn="ctr"/>
                      <a:endParaRPr lang="en-US" sz="1200" dirty="0"/>
                    </a:p>
                  </a:txBody>
                  <a:tcPr/>
                </a:tc>
                <a:tc hMerge="1">
                  <a:txBody>
                    <a:bodyPr/>
                    <a:lstStyle/>
                    <a:p>
                      <a:endParaRPr lang="en-US"/>
                    </a:p>
                  </a:txBody>
                  <a:tcPr/>
                </a:tc>
                <a:extLst>
                  <a:ext uri="{0D108BD9-81ED-4DB2-BD59-A6C34878D82A}">
                    <a16:rowId xmlns:a16="http://schemas.microsoft.com/office/drawing/2014/main" val="2453263555"/>
                  </a:ext>
                </a:extLst>
              </a:tr>
              <a:tr h="322822">
                <a:tc gridSpan="2">
                  <a:txBody>
                    <a:bodyPr/>
                    <a:lstStyle/>
                    <a:p>
                      <a:pPr algn="ctr"/>
                      <a:r>
                        <a:rPr lang="en-US" sz="1100" dirty="0"/>
                        <a:t>Trial 1</a:t>
                      </a:r>
                    </a:p>
                  </a:txBody>
                  <a:tcPr>
                    <a:solidFill>
                      <a:schemeClr val="bg1">
                        <a:lumMod val="85000"/>
                      </a:schemeClr>
                    </a:solidFill>
                  </a:tcPr>
                </a:tc>
                <a:tc hMerge="1">
                  <a:txBody>
                    <a:bodyPr/>
                    <a:lstStyle/>
                    <a:p>
                      <a:endParaRPr lang="en-US" dirty="0"/>
                    </a:p>
                  </a:txBody>
                  <a:tcPr/>
                </a:tc>
                <a:tc gridSpan="2">
                  <a:txBody>
                    <a:bodyPr/>
                    <a:lstStyle/>
                    <a:p>
                      <a:pPr algn="ctr"/>
                      <a:r>
                        <a:rPr lang="en-US" sz="1100" dirty="0"/>
                        <a:t>Trial 2</a:t>
                      </a:r>
                    </a:p>
                  </a:txBody>
                  <a:tcPr>
                    <a:solidFill>
                      <a:schemeClr val="bg1">
                        <a:lumMod val="85000"/>
                      </a:schemeClr>
                    </a:solidFill>
                  </a:tcPr>
                </a:tc>
                <a:tc hMerge="1">
                  <a:txBody>
                    <a:bodyPr/>
                    <a:lstStyle/>
                    <a:p>
                      <a:endParaRPr lang="en-US" dirty="0"/>
                    </a:p>
                  </a:txBody>
                  <a:tcPr/>
                </a:tc>
                <a:tc gridSpan="2">
                  <a:txBody>
                    <a:bodyPr/>
                    <a:lstStyle/>
                    <a:p>
                      <a:pPr algn="ctr"/>
                      <a:r>
                        <a:rPr lang="en-US" sz="1100" dirty="0"/>
                        <a:t>Trial 3</a:t>
                      </a:r>
                    </a:p>
                  </a:txBody>
                  <a:tcPr>
                    <a:solidFill>
                      <a:schemeClr val="bg1">
                        <a:lumMod val="85000"/>
                      </a:schemeClr>
                    </a:solidFill>
                  </a:tcPr>
                </a:tc>
                <a:tc hMerge="1">
                  <a:txBody>
                    <a:bodyPr/>
                    <a:lstStyle/>
                    <a:p>
                      <a:endParaRPr lang="en-US" dirty="0"/>
                    </a:p>
                  </a:txBody>
                  <a:tcPr/>
                </a:tc>
                <a:extLst>
                  <a:ext uri="{0D108BD9-81ED-4DB2-BD59-A6C34878D82A}">
                    <a16:rowId xmlns:a16="http://schemas.microsoft.com/office/drawing/2014/main" val="191555937"/>
                  </a:ext>
                </a:extLst>
              </a:tr>
              <a:tr h="472706">
                <a:tc>
                  <a:txBody>
                    <a:bodyPr/>
                    <a:lstStyle/>
                    <a:p>
                      <a:pPr algn="ctr"/>
                      <a:r>
                        <a:rPr lang="en-US" sz="1000" dirty="0"/>
                        <a:t>Time (sec)</a:t>
                      </a:r>
                    </a:p>
                  </a:txBody>
                  <a:tcPr/>
                </a:tc>
                <a:tc>
                  <a:txBody>
                    <a:bodyPr/>
                    <a:lstStyle/>
                    <a:p>
                      <a:pPr algn="ctr"/>
                      <a:r>
                        <a:rPr lang="en-US" sz="1000" dirty="0"/>
                        <a:t>Temperature (degrees C)</a:t>
                      </a:r>
                    </a:p>
                  </a:txBody>
                  <a:tcPr/>
                </a:tc>
                <a:tc>
                  <a:txBody>
                    <a:bodyPr/>
                    <a:lstStyle/>
                    <a:p>
                      <a:pPr algn="ctr"/>
                      <a:r>
                        <a:rPr lang="en-US" sz="1000" dirty="0"/>
                        <a:t>Time (sec)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Temperature (degrees C)</a:t>
                      </a:r>
                    </a:p>
                  </a:txBody>
                  <a:tcPr/>
                </a:tc>
                <a:tc>
                  <a:txBody>
                    <a:bodyPr/>
                    <a:lstStyle/>
                    <a:p>
                      <a:pPr algn="ctr"/>
                      <a:r>
                        <a:rPr lang="en-US" sz="1000" dirty="0"/>
                        <a:t>Time (sec)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Temperature (degrees C)</a:t>
                      </a:r>
                    </a:p>
                  </a:txBody>
                  <a:tcPr/>
                </a:tc>
                <a:extLst>
                  <a:ext uri="{0D108BD9-81ED-4DB2-BD59-A6C34878D82A}">
                    <a16:rowId xmlns:a16="http://schemas.microsoft.com/office/drawing/2014/main" val="2339295074"/>
                  </a:ext>
                </a:extLst>
              </a:tr>
              <a:tr h="290896">
                <a:tc>
                  <a:txBody>
                    <a:bodyPr/>
                    <a:lstStyle/>
                    <a:p>
                      <a:pPr algn="ctr"/>
                      <a:r>
                        <a:rPr lang="en-US" sz="1000" dirty="0"/>
                        <a:t>0</a:t>
                      </a:r>
                    </a:p>
                  </a:txBody>
                  <a:tcPr/>
                </a:tc>
                <a:tc>
                  <a:txBody>
                    <a:bodyPr/>
                    <a:lstStyle/>
                    <a:p>
                      <a:pPr algn="ctr"/>
                      <a:endParaRPr lang="en-US" sz="1000"/>
                    </a:p>
                  </a:txBody>
                  <a:tcPr/>
                </a:tc>
                <a:tc>
                  <a:txBody>
                    <a:bodyPr/>
                    <a:lstStyle/>
                    <a:p>
                      <a:pPr algn="ctr"/>
                      <a:r>
                        <a:rPr lang="en-US" sz="1000" dirty="0"/>
                        <a:t>0</a:t>
                      </a:r>
                    </a:p>
                  </a:txBody>
                  <a:tcPr/>
                </a:tc>
                <a:tc>
                  <a:txBody>
                    <a:bodyPr/>
                    <a:lstStyle/>
                    <a:p>
                      <a:pPr algn="ctr"/>
                      <a:endParaRPr lang="en-US" sz="1000" dirty="0"/>
                    </a:p>
                  </a:txBody>
                  <a:tcPr/>
                </a:tc>
                <a:tc>
                  <a:txBody>
                    <a:bodyPr/>
                    <a:lstStyle/>
                    <a:p>
                      <a:pPr algn="ctr"/>
                      <a:r>
                        <a:rPr lang="en-US" sz="1000" dirty="0"/>
                        <a:t>0</a:t>
                      </a:r>
                    </a:p>
                  </a:txBody>
                  <a:tcPr/>
                </a:tc>
                <a:tc>
                  <a:txBody>
                    <a:bodyPr/>
                    <a:lstStyle/>
                    <a:p>
                      <a:pPr algn="ctr"/>
                      <a:endParaRPr lang="en-US" sz="1000" dirty="0"/>
                    </a:p>
                  </a:txBody>
                  <a:tcPr/>
                </a:tc>
                <a:extLst>
                  <a:ext uri="{0D108BD9-81ED-4DB2-BD59-A6C34878D82A}">
                    <a16:rowId xmlns:a16="http://schemas.microsoft.com/office/drawing/2014/main" val="2399548912"/>
                  </a:ext>
                </a:extLst>
              </a:tr>
              <a:tr h="290896">
                <a:tc>
                  <a:txBody>
                    <a:bodyPr/>
                    <a:lstStyle/>
                    <a:p>
                      <a:pPr algn="ctr"/>
                      <a:r>
                        <a:rPr lang="en-US" sz="1000" dirty="0"/>
                        <a:t>10</a:t>
                      </a:r>
                    </a:p>
                  </a:txBody>
                  <a:tcPr/>
                </a:tc>
                <a:tc>
                  <a:txBody>
                    <a:bodyPr/>
                    <a:lstStyle/>
                    <a:p>
                      <a:pPr algn="ctr"/>
                      <a:endParaRPr lang="en-US" sz="1000"/>
                    </a:p>
                  </a:txBody>
                  <a:tcPr/>
                </a:tc>
                <a:tc>
                  <a:txBody>
                    <a:bodyPr/>
                    <a:lstStyle/>
                    <a:p>
                      <a:pPr algn="ctr"/>
                      <a:r>
                        <a:rPr lang="en-US" sz="1000" dirty="0"/>
                        <a:t>10</a:t>
                      </a:r>
                    </a:p>
                  </a:txBody>
                  <a:tcPr/>
                </a:tc>
                <a:tc>
                  <a:txBody>
                    <a:bodyPr/>
                    <a:lstStyle/>
                    <a:p>
                      <a:pPr algn="ctr"/>
                      <a:endParaRPr lang="en-US" sz="1000"/>
                    </a:p>
                  </a:txBody>
                  <a:tcPr/>
                </a:tc>
                <a:tc>
                  <a:txBody>
                    <a:bodyPr/>
                    <a:lstStyle/>
                    <a:p>
                      <a:pPr algn="ctr"/>
                      <a:r>
                        <a:rPr lang="en-US" sz="1000" dirty="0"/>
                        <a:t>10</a:t>
                      </a:r>
                    </a:p>
                  </a:txBody>
                  <a:tcPr/>
                </a:tc>
                <a:tc>
                  <a:txBody>
                    <a:bodyPr/>
                    <a:lstStyle/>
                    <a:p>
                      <a:pPr algn="ctr"/>
                      <a:endParaRPr lang="en-US" sz="1000" dirty="0"/>
                    </a:p>
                  </a:txBody>
                  <a:tcPr/>
                </a:tc>
                <a:extLst>
                  <a:ext uri="{0D108BD9-81ED-4DB2-BD59-A6C34878D82A}">
                    <a16:rowId xmlns:a16="http://schemas.microsoft.com/office/drawing/2014/main" val="1372388112"/>
                  </a:ext>
                </a:extLst>
              </a:tr>
              <a:tr h="290896">
                <a:tc>
                  <a:txBody>
                    <a:bodyPr/>
                    <a:lstStyle/>
                    <a:p>
                      <a:pPr algn="ctr"/>
                      <a:r>
                        <a:rPr lang="en-US" sz="1000" dirty="0"/>
                        <a:t>20</a:t>
                      </a:r>
                    </a:p>
                  </a:txBody>
                  <a:tcPr/>
                </a:tc>
                <a:tc>
                  <a:txBody>
                    <a:bodyPr/>
                    <a:lstStyle/>
                    <a:p>
                      <a:pPr algn="ctr"/>
                      <a:endParaRPr lang="en-US" sz="1000"/>
                    </a:p>
                  </a:txBody>
                  <a:tcPr/>
                </a:tc>
                <a:tc>
                  <a:txBody>
                    <a:bodyPr/>
                    <a:lstStyle/>
                    <a:p>
                      <a:pPr algn="ctr"/>
                      <a:r>
                        <a:rPr lang="en-US" sz="1000" dirty="0"/>
                        <a:t>20</a:t>
                      </a:r>
                    </a:p>
                  </a:txBody>
                  <a:tcPr/>
                </a:tc>
                <a:tc>
                  <a:txBody>
                    <a:bodyPr/>
                    <a:lstStyle/>
                    <a:p>
                      <a:pPr algn="ctr"/>
                      <a:endParaRPr lang="en-US" sz="1000"/>
                    </a:p>
                  </a:txBody>
                  <a:tcPr/>
                </a:tc>
                <a:tc>
                  <a:txBody>
                    <a:bodyPr/>
                    <a:lstStyle/>
                    <a:p>
                      <a:pPr algn="ctr"/>
                      <a:r>
                        <a:rPr lang="en-US" sz="1000" dirty="0"/>
                        <a:t>20</a:t>
                      </a:r>
                    </a:p>
                  </a:txBody>
                  <a:tcPr/>
                </a:tc>
                <a:tc>
                  <a:txBody>
                    <a:bodyPr/>
                    <a:lstStyle/>
                    <a:p>
                      <a:pPr algn="ctr"/>
                      <a:endParaRPr lang="en-US" sz="1000" dirty="0"/>
                    </a:p>
                  </a:txBody>
                  <a:tcPr/>
                </a:tc>
                <a:extLst>
                  <a:ext uri="{0D108BD9-81ED-4DB2-BD59-A6C34878D82A}">
                    <a16:rowId xmlns:a16="http://schemas.microsoft.com/office/drawing/2014/main" val="3575885243"/>
                  </a:ext>
                </a:extLst>
              </a:tr>
              <a:tr h="290896">
                <a:tc>
                  <a:txBody>
                    <a:bodyPr/>
                    <a:lstStyle/>
                    <a:p>
                      <a:pPr algn="ctr"/>
                      <a:r>
                        <a:rPr lang="en-US" sz="1000" dirty="0"/>
                        <a:t>30</a:t>
                      </a:r>
                    </a:p>
                  </a:txBody>
                  <a:tcPr/>
                </a:tc>
                <a:tc>
                  <a:txBody>
                    <a:bodyPr/>
                    <a:lstStyle/>
                    <a:p>
                      <a:pPr algn="ctr"/>
                      <a:endParaRPr lang="en-US" sz="1000"/>
                    </a:p>
                  </a:txBody>
                  <a:tcPr/>
                </a:tc>
                <a:tc>
                  <a:txBody>
                    <a:bodyPr/>
                    <a:lstStyle/>
                    <a:p>
                      <a:pPr algn="ctr"/>
                      <a:r>
                        <a:rPr lang="en-US" sz="1000" dirty="0"/>
                        <a:t>30</a:t>
                      </a:r>
                    </a:p>
                  </a:txBody>
                  <a:tcPr/>
                </a:tc>
                <a:tc>
                  <a:txBody>
                    <a:bodyPr/>
                    <a:lstStyle/>
                    <a:p>
                      <a:pPr algn="ctr"/>
                      <a:endParaRPr lang="en-US" sz="1000"/>
                    </a:p>
                  </a:txBody>
                  <a:tcPr/>
                </a:tc>
                <a:tc>
                  <a:txBody>
                    <a:bodyPr/>
                    <a:lstStyle/>
                    <a:p>
                      <a:pPr algn="ctr"/>
                      <a:r>
                        <a:rPr lang="en-US" sz="1000" dirty="0"/>
                        <a:t>30</a:t>
                      </a:r>
                    </a:p>
                  </a:txBody>
                  <a:tcPr/>
                </a:tc>
                <a:tc>
                  <a:txBody>
                    <a:bodyPr/>
                    <a:lstStyle/>
                    <a:p>
                      <a:pPr algn="ctr"/>
                      <a:endParaRPr lang="en-US" sz="1000" dirty="0"/>
                    </a:p>
                  </a:txBody>
                  <a:tcPr/>
                </a:tc>
                <a:extLst>
                  <a:ext uri="{0D108BD9-81ED-4DB2-BD59-A6C34878D82A}">
                    <a16:rowId xmlns:a16="http://schemas.microsoft.com/office/drawing/2014/main" val="274546324"/>
                  </a:ext>
                </a:extLst>
              </a:tr>
              <a:tr h="290896">
                <a:tc>
                  <a:txBody>
                    <a:bodyPr/>
                    <a:lstStyle/>
                    <a:p>
                      <a:pPr algn="ctr"/>
                      <a:r>
                        <a:rPr lang="en-US" sz="1000" dirty="0"/>
                        <a:t>40</a:t>
                      </a:r>
                    </a:p>
                  </a:txBody>
                  <a:tcPr/>
                </a:tc>
                <a:tc>
                  <a:txBody>
                    <a:bodyPr/>
                    <a:lstStyle/>
                    <a:p>
                      <a:pPr algn="ctr"/>
                      <a:endParaRPr lang="en-US" sz="1000"/>
                    </a:p>
                  </a:txBody>
                  <a:tcPr/>
                </a:tc>
                <a:tc>
                  <a:txBody>
                    <a:bodyPr/>
                    <a:lstStyle/>
                    <a:p>
                      <a:pPr algn="ctr"/>
                      <a:r>
                        <a:rPr lang="en-US" sz="1000" dirty="0"/>
                        <a:t>40</a:t>
                      </a:r>
                    </a:p>
                  </a:txBody>
                  <a:tcPr/>
                </a:tc>
                <a:tc>
                  <a:txBody>
                    <a:bodyPr/>
                    <a:lstStyle/>
                    <a:p>
                      <a:pPr algn="ctr"/>
                      <a:endParaRPr lang="en-US" sz="1000"/>
                    </a:p>
                  </a:txBody>
                  <a:tcPr/>
                </a:tc>
                <a:tc>
                  <a:txBody>
                    <a:bodyPr/>
                    <a:lstStyle/>
                    <a:p>
                      <a:pPr algn="ctr"/>
                      <a:r>
                        <a:rPr lang="en-US" sz="1000" dirty="0"/>
                        <a:t>40</a:t>
                      </a:r>
                    </a:p>
                  </a:txBody>
                  <a:tcPr/>
                </a:tc>
                <a:tc>
                  <a:txBody>
                    <a:bodyPr/>
                    <a:lstStyle/>
                    <a:p>
                      <a:pPr algn="ctr"/>
                      <a:endParaRPr lang="en-US" sz="1000" dirty="0"/>
                    </a:p>
                  </a:txBody>
                  <a:tcPr/>
                </a:tc>
                <a:extLst>
                  <a:ext uri="{0D108BD9-81ED-4DB2-BD59-A6C34878D82A}">
                    <a16:rowId xmlns:a16="http://schemas.microsoft.com/office/drawing/2014/main" val="130505639"/>
                  </a:ext>
                </a:extLst>
              </a:tr>
              <a:tr h="290896">
                <a:tc>
                  <a:txBody>
                    <a:bodyPr/>
                    <a:lstStyle/>
                    <a:p>
                      <a:pPr algn="ctr"/>
                      <a:r>
                        <a:rPr lang="en-US" sz="1000" dirty="0"/>
                        <a:t>50</a:t>
                      </a:r>
                    </a:p>
                  </a:txBody>
                  <a:tcPr/>
                </a:tc>
                <a:tc>
                  <a:txBody>
                    <a:bodyPr/>
                    <a:lstStyle/>
                    <a:p>
                      <a:pPr algn="ctr"/>
                      <a:endParaRPr lang="en-US" sz="1000"/>
                    </a:p>
                  </a:txBody>
                  <a:tcPr/>
                </a:tc>
                <a:tc>
                  <a:txBody>
                    <a:bodyPr/>
                    <a:lstStyle/>
                    <a:p>
                      <a:pPr algn="ctr"/>
                      <a:r>
                        <a:rPr lang="en-US" sz="1000" dirty="0"/>
                        <a:t>50</a:t>
                      </a:r>
                    </a:p>
                  </a:txBody>
                  <a:tcPr/>
                </a:tc>
                <a:tc>
                  <a:txBody>
                    <a:bodyPr/>
                    <a:lstStyle/>
                    <a:p>
                      <a:pPr algn="ctr"/>
                      <a:endParaRPr lang="en-US" sz="1000"/>
                    </a:p>
                  </a:txBody>
                  <a:tcPr/>
                </a:tc>
                <a:tc>
                  <a:txBody>
                    <a:bodyPr/>
                    <a:lstStyle/>
                    <a:p>
                      <a:pPr algn="ctr"/>
                      <a:r>
                        <a:rPr lang="en-US" sz="1000" dirty="0"/>
                        <a:t>50</a:t>
                      </a:r>
                    </a:p>
                  </a:txBody>
                  <a:tcPr/>
                </a:tc>
                <a:tc>
                  <a:txBody>
                    <a:bodyPr/>
                    <a:lstStyle/>
                    <a:p>
                      <a:pPr algn="ctr"/>
                      <a:endParaRPr lang="en-US" sz="1000" dirty="0"/>
                    </a:p>
                  </a:txBody>
                  <a:tcPr/>
                </a:tc>
                <a:extLst>
                  <a:ext uri="{0D108BD9-81ED-4DB2-BD59-A6C34878D82A}">
                    <a16:rowId xmlns:a16="http://schemas.microsoft.com/office/drawing/2014/main" val="208493484"/>
                  </a:ext>
                </a:extLst>
              </a:tr>
              <a:tr h="290896">
                <a:tc>
                  <a:txBody>
                    <a:bodyPr/>
                    <a:lstStyle/>
                    <a:p>
                      <a:pPr algn="ctr"/>
                      <a:r>
                        <a:rPr lang="en-US" sz="1000" dirty="0"/>
                        <a:t>60</a:t>
                      </a:r>
                    </a:p>
                  </a:txBody>
                  <a:tcPr/>
                </a:tc>
                <a:tc>
                  <a:txBody>
                    <a:bodyPr/>
                    <a:lstStyle/>
                    <a:p>
                      <a:pPr algn="ctr"/>
                      <a:endParaRPr lang="en-US" sz="1000"/>
                    </a:p>
                  </a:txBody>
                  <a:tcPr/>
                </a:tc>
                <a:tc>
                  <a:txBody>
                    <a:bodyPr/>
                    <a:lstStyle/>
                    <a:p>
                      <a:pPr algn="ctr"/>
                      <a:r>
                        <a:rPr lang="en-US" sz="1000" dirty="0"/>
                        <a:t>60</a:t>
                      </a:r>
                    </a:p>
                  </a:txBody>
                  <a:tcPr/>
                </a:tc>
                <a:tc>
                  <a:txBody>
                    <a:bodyPr/>
                    <a:lstStyle/>
                    <a:p>
                      <a:pPr algn="ctr"/>
                      <a:endParaRPr lang="en-US" sz="1000" dirty="0"/>
                    </a:p>
                  </a:txBody>
                  <a:tcPr/>
                </a:tc>
                <a:tc>
                  <a:txBody>
                    <a:bodyPr/>
                    <a:lstStyle/>
                    <a:p>
                      <a:pPr algn="ctr"/>
                      <a:r>
                        <a:rPr lang="en-US" sz="1000" dirty="0"/>
                        <a:t>60</a:t>
                      </a:r>
                    </a:p>
                  </a:txBody>
                  <a:tcPr/>
                </a:tc>
                <a:tc>
                  <a:txBody>
                    <a:bodyPr/>
                    <a:lstStyle/>
                    <a:p>
                      <a:pPr algn="ctr"/>
                      <a:endParaRPr lang="en-US" sz="1000" dirty="0"/>
                    </a:p>
                  </a:txBody>
                  <a:tcPr/>
                </a:tc>
                <a:extLst>
                  <a:ext uri="{0D108BD9-81ED-4DB2-BD59-A6C34878D82A}">
                    <a16:rowId xmlns:a16="http://schemas.microsoft.com/office/drawing/2014/main" val="713462893"/>
                  </a:ext>
                </a:extLst>
              </a:tr>
            </a:tbl>
          </a:graphicData>
        </a:graphic>
      </p:graphicFrame>
      <p:graphicFrame>
        <p:nvGraphicFramePr>
          <p:cNvPr id="16" name="Table 15">
            <a:extLst>
              <a:ext uri="{FF2B5EF4-FFF2-40B4-BE49-F238E27FC236}">
                <a16:creationId xmlns:a16="http://schemas.microsoft.com/office/drawing/2014/main" id="{8BB8543B-74B8-75F4-512A-E19602668F22}"/>
              </a:ext>
            </a:extLst>
          </p:cNvPr>
          <p:cNvGraphicFramePr>
            <a:graphicFrameLocks noGrp="1"/>
          </p:cNvGraphicFramePr>
          <p:nvPr>
            <p:extLst>
              <p:ext uri="{D42A27DB-BD31-4B8C-83A1-F6EECF244321}">
                <p14:modId xmlns:p14="http://schemas.microsoft.com/office/powerpoint/2010/main" val="781245801"/>
              </p:ext>
            </p:extLst>
          </p:nvPr>
        </p:nvGraphicFramePr>
        <p:xfrm>
          <a:off x="629814" y="4782308"/>
          <a:ext cx="5670375" cy="3462102"/>
        </p:xfrm>
        <a:graphic>
          <a:graphicData uri="http://schemas.openxmlformats.org/drawingml/2006/table">
            <a:tbl>
              <a:tblPr firstRow="1" bandRow="1">
                <a:tableStyleId>{5940675A-B579-460E-94D1-54222C63F5DA}</a:tableStyleId>
              </a:tblPr>
              <a:tblGrid>
                <a:gridCol w="656068">
                  <a:extLst>
                    <a:ext uri="{9D8B030D-6E8A-4147-A177-3AD203B41FA5}">
                      <a16:colId xmlns:a16="http://schemas.microsoft.com/office/drawing/2014/main" val="2321526677"/>
                    </a:ext>
                  </a:extLst>
                </a:gridCol>
                <a:gridCol w="1234057">
                  <a:extLst>
                    <a:ext uri="{9D8B030D-6E8A-4147-A177-3AD203B41FA5}">
                      <a16:colId xmlns:a16="http://schemas.microsoft.com/office/drawing/2014/main" val="2239625005"/>
                    </a:ext>
                  </a:extLst>
                </a:gridCol>
                <a:gridCol w="613608">
                  <a:extLst>
                    <a:ext uri="{9D8B030D-6E8A-4147-A177-3AD203B41FA5}">
                      <a16:colId xmlns:a16="http://schemas.microsoft.com/office/drawing/2014/main" val="625356677"/>
                    </a:ext>
                  </a:extLst>
                </a:gridCol>
                <a:gridCol w="1276517">
                  <a:extLst>
                    <a:ext uri="{9D8B030D-6E8A-4147-A177-3AD203B41FA5}">
                      <a16:colId xmlns:a16="http://schemas.microsoft.com/office/drawing/2014/main" val="552051344"/>
                    </a:ext>
                  </a:extLst>
                </a:gridCol>
                <a:gridCol w="668395">
                  <a:extLst>
                    <a:ext uri="{9D8B030D-6E8A-4147-A177-3AD203B41FA5}">
                      <a16:colId xmlns:a16="http://schemas.microsoft.com/office/drawing/2014/main" val="4170335750"/>
                    </a:ext>
                  </a:extLst>
                </a:gridCol>
                <a:gridCol w="1221730">
                  <a:extLst>
                    <a:ext uri="{9D8B030D-6E8A-4147-A177-3AD203B41FA5}">
                      <a16:colId xmlns:a16="http://schemas.microsoft.com/office/drawing/2014/main" val="1993891910"/>
                    </a:ext>
                  </a:extLst>
                </a:gridCol>
              </a:tblGrid>
              <a:tr h="346831">
                <a:tc gridSpan="6">
                  <a:txBody>
                    <a:bodyPr/>
                    <a:lstStyle/>
                    <a:p>
                      <a:pPr algn="ctr"/>
                      <a:r>
                        <a:rPr lang="en-US" sz="1200" b="1" dirty="0"/>
                        <a:t> Table 2: 1.0 gram of salt in 10mL of water (after adding another 0.5 grams)</a:t>
                      </a:r>
                    </a:p>
                  </a:txBody>
                  <a:tcPr/>
                </a:tc>
                <a:tc hMerge="1">
                  <a:txBody>
                    <a:bodyPr/>
                    <a:lstStyle/>
                    <a:p>
                      <a:endParaRPr lang="en-US"/>
                    </a:p>
                  </a:txBody>
                  <a:tcPr/>
                </a:tc>
                <a:tc hMerge="1">
                  <a:txBody>
                    <a:bodyPr/>
                    <a:lstStyle/>
                    <a:p>
                      <a:pPr algn="ctr"/>
                      <a:endParaRPr lang="en-US" sz="1200" dirty="0"/>
                    </a:p>
                  </a:txBody>
                  <a:tcPr/>
                </a:tc>
                <a:tc hMerge="1">
                  <a:txBody>
                    <a:bodyPr/>
                    <a:lstStyle/>
                    <a:p>
                      <a:endParaRPr lang="en-US"/>
                    </a:p>
                  </a:txBody>
                  <a:tcPr/>
                </a:tc>
                <a:tc hMerge="1">
                  <a:txBody>
                    <a:bodyPr/>
                    <a:lstStyle/>
                    <a:p>
                      <a:pPr algn="ctr"/>
                      <a:endParaRPr lang="en-US" sz="1200" dirty="0"/>
                    </a:p>
                  </a:txBody>
                  <a:tcPr/>
                </a:tc>
                <a:tc hMerge="1">
                  <a:txBody>
                    <a:bodyPr/>
                    <a:lstStyle/>
                    <a:p>
                      <a:endParaRPr lang="en-US"/>
                    </a:p>
                  </a:txBody>
                  <a:tcPr/>
                </a:tc>
                <a:extLst>
                  <a:ext uri="{0D108BD9-81ED-4DB2-BD59-A6C34878D82A}">
                    <a16:rowId xmlns:a16="http://schemas.microsoft.com/office/drawing/2014/main" val="2453263555"/>
                  </a:ext>
                </a:extLst>
              </a:tr>
              <a:tr h="361397">
                <a:tc gridSpan="2">
                  <a:txBody>
                    <a:bodyPr/>
                    <a:lstStyle/>
                    <a:p>
                      <a:pPr algn="ctr"/>
                      <a:r>
                        <a:rPr lang="en-US" sz="1100" dirty="0"/>
                        <a:t>Trial 1</a:t>
                      </a:r>
                    </a:p>
                  </a:txBody>
                  <a:tcPr>
                    <a:solidFill>
                      <a:schemeClr val="bg1">
                        <a:lumMod val="85000"/>
                      </a:schemeClr>
                    </a:solidFill>
                  </a:tcPr>
                </a:tc>
                <a:tc hMerge="1">
                  <a:txBody>
                    <a:bodyPr/>
                    <a:lstStyle/>
                    <a:p>
                      <a:endParaRPr lang="en-US" dirty="0"/>
                    </a:p>
                  </a:txBody>
                  <a:tcPr/>
                </a:tc>
                <a:tc gridSpan="2">
                  <a:txBody>
                    <a:bodyPr/>
                    <a:lstStyle/>
                    <a:p>
                      <a:pPr algn="ctr"/>
                      <a:r>
                        <a:rPr lang="en-US" sz="1100" dirty="0"/>
                        <a:t>Trial 2</a:t>
                      </a:r>
                    </a:p>
                  </a:txBody>
                  <a:tcPr>
                    <a:solidFill>
                      <a:schemeClr val="bg1">
                        <a:lumMod val="85000"/>
                      </a:schemeClr>
                    </a:solidFill>
                  </a:tcPr>
                </a:tc>
                <a:tc hMerge="1">
                  <a:txBody>
                    <a:bodyPr/>
                    <a:lstStyle/>
                    <a:p>
                      <a:endParaRPr lang="en-US" dirty="0"/>
                    </a:p>
                  </a:txBody>
                  <a:tcPr/>
                </a:tc>
                <a:tc gridSpan="2">
                  <a:txBody>
                    <a:bodyPr/>
                    <a:lstStyle/>
                    <a:p>
                      <a:pPr algn="ctr"/>
                      <a:r>
                        <a:rPr lang="en-US" sz="1100" dirty="0"/>
                        <a:t>Trial 3</a:t>
                      </a:r>
                    </a:p>
                  </a:txBody>
                  <a:tcPr>
                    <a:solidFill>
                      <a:schemeClr val="bg1">
                        <a:lumMod val="85000"/>
                      </a:schemeClr>
                    </a:solidFill>
                  </a:tcPr>
                </a:tc>
                <a:tc hMerge="1">
                  <a:txBody>
                    <a:bodyPr/>
                    <a:lstStyle/>
                    <a:p>
                      <a:endParaRPr lang="en-US" dirty="0"/>
                    </a:p>
                  </a:txBody>
                  <a:tcPr/>
                </a:tc>
                <a:extLst>
                  <a:ext uri="{0D108BD9-81ED-4DB2-BD59-A6C34878D82A}">
                    <a16:rowId xmlns:a16="http://schemas.microsoft.com/office/drawing/2014/main" val="191555937"/>
                  </a:ext>
                </a:extLst>
              </a:tr>
              <a:tr h="500980">
                <a:tc>
                  <a:txBody>
                    <a:bodyPr/>
                    <a:lstStyle/>
                    <a:p>
                      <a:pPr algn="ctr"/>
                      <a:r>
                        <a:rPr lang="en-US" sz="1000" dirty="0"/>
                        <a:t>Time (sec)</a:t>
                      </a:r>
                    </a:p>
                  </a:txBody>
                  <a:tcPr/>
                </a:tc>
                <a:tc>
                  <a:txBody>
                    <a:bodyPr/>
                    <a:lstStyle/>
                    <a:p>
                      <a:pPr algn="ctr"/>
                      <a:r>
                        <a:rPr lang="en-US" sz="1000" dirty="0"/>
                        <a:t>Temperature (degrees C)</a:t>
                      </a:r>
                    </a:p>
                  </a:txBody>
                  <a:tcPr/>
                </a:tc>
                <a:tc>
                  <a:txBody>
                    <a:bodyPr/>
                    <a:lstStyle/>
                    <a:p>
                      <a:pPr algn="ctr"/>
                      <a:r>
                        <a:rPr lang="en-US" sz="1000" dirty="0"/>
                        <a:t>Time (sec)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Temperature (degrees C)</a:t>
                      </a:r>
                    </a:p>
                  </a:txBody>
                  <a:tcPr/>
                </a:tc>
                <a:tc>
                  <a:txBody>
                    <a:bodyPr/>
                    <a:lstStyle/>
                    <a:p>
                      <a:pPr algn="ctr"/>
                      <a:r>
                        <a:rPr lang="en-US" sz="1000" dirty="0"/>
                        <a:t>Time (sec)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Temperature (degrees C)</a:t>
                      </a:r>
                    </a:p>
                  </a:txBody>
                  <a:tcPr/>
                </a:tc>
                <a:extLst>
                  <a:ext uri="{0D108BD9-81ED-4DB2-BD59-A6C34878D82A}">
                    <a16:rowId xmlns:a16="http://schemas.microsoft.com/office/drawing/2014/main" val="2339295074"/>
                  </a:ext>
                </a:extLst>
              </a:tr>
              <a:tr h="321842">
                <a:tc>
                  <a:txBody>
                    <a:bodyPr/>
                    <a:lstStyle/>
                    <a:p>
                      <a:pPr algn="ctr"/>
                      <a:r>
                        <a:rPr lang="en-US" sz="1000" dirty="0"/>
                        <a:t>0</a:t>
                      </a:r>
                    </a:p>
                  </a:txBody>
                  <a:tcPr/>
                </a:tc>
                <a:tc>
                  <a:txBody>
                    <a:bodyPr/>
                    <a:lstStyle/>
                    <a:p>
                      <a:pPr algn="ctr"/>
                      <a:endParaRPr lang="en-US" sz="1000"/>
                    </a:p>
                  </a:txBody>
                  <a:tcPr/>
                </a:tc>
                <a:tc>
                  <a:txBody>
                    <a:bodyPr/>
                    <a:lstStyle/>
                    <a:p>
                      <a:pPr algn="ctr"/>
                      <a:r>
                        <a:rPr lang="en-US" sz="1000" dirty="0"/>
                        <a:t>0</a:t>
                      </a:r>
                    </a:p>
                  </a:txBody>
                  <a:tcPr/>
                </a:tc>
                <a:tc>
                  <a:txBody>
                    <a:bodyPr/>
                    <a:lstStyle/>
                    <a:p>
                      <a:pPr algn="ctr"/>
                      <a:endParaRPr lang="en-US" sz="1000" dirty="0"/>
                    </a:p>
                  </a:txBody>
                  <a:tcPr/>
                </a:tc>
                <a:tc>
                  <a:txBody>
                    <a:bodyPr/>
                    <a:lstStyle/>
                    <a:p>
                      <a:pPr algn="ctr"/>
                      <a:r>
                        <a:rPr lang="en-US" sz="1000" dirty="0"/>
                        <a:t>0</a:t>
                      </a:r>
                    </a:p>
                  </a:txBody>
                  <a:tcPr/>
                </a:tc>
                <a:tc>
                  <a:txBody>
                    <a:bodyPr/>
                    <a:lstStyle/>
                    <a:p>
                      <a:pPr algn="ctr"/>
                      <a:endParaRPr lang="en-US" sz="1000" dirty="0"/>
                    </a:p>
                  </a:txBody>
                  <a:tcPr/>
                </a:tc>
                <a:extLst>
                  <a:ext uri="{0D108BD9-81ED-4DB2-BD59-A6C34878D82A}">
                    <a16:rowId xmlns:a16="http://schemas.microsoft.com/office/drawing/2014/main" val="2399548912"/>
                  </a:ext>
                </a:extLst>
              </a:tr>
              <a:tr h="321842">
                <a:tc>
                  <a:txBody>
                    <a:bodyPr/>
                    <a:lstStyle/>
                    <a:p>
                      <a:pPr algn="ctr"/>
                      <a:r>
                        <a:rPr lang="en-US" sz="1000" dirty="0"/>
                        <a:t>10</a:t>
                      </a:r>
                    </a:p>
                  </a:txBody>
                  <a:tcPr/>
                </a:tc>
                <a:tc>
                  <a:txBody>
                    <a:bodyPr/>
                    <a:lstStyle/>
                    <a:p>
                      <a:pPr algn="ctr"/>
                      <a:endParaRPr lang="en-US" sz="1000"/>
                    </a:p>
                  </a:txBody>
                  <a:tcPr/>
                </a:tc>
                <a:tc>
                  <a:txBody>
                    <a:bodyPr/>
                    <a:lstStyle/>
                    <a:p>
                      <a:pPr algn="ctr"/>
                      <a:r>
                        <a:rPr lang="en-US" sz="1000" dirty="0"/>
                        <a:t>10</a:t>
                      </a:r>
                    </a:p>
                  </a:txBody>
                  <a:tcPr/>
                </a:tc>
                <a:tc>
                  <a:txBody>
                    <a:bodyPr/>
                    <a:lstStyle/>
                    <a:p>
                      <a:pPr algn="ctr"/>
                      <a:endParaRPr lang="en-US" sz="1000"/>
                    </a:p>
                  </a:txBody>
                  <a:tcPr/>
                </a:tc>
                <a:tc>
                  <a:txBody>
                    <a:bodyPr/>
                    <a:lstStyle/>
                    <a:p>
                      <a:pPr algn="ctr"/>
                      <a:r>
                        <a:rPr lang="en-US" sz="1000" dirty="0"/>
                        <a:t>10</a:t>
                      </a:r>
                    </a:p>
                  </a:txBody>
                  <a:tcPr/>
                </a:tc>
                <a:tc>
                  <a:txBody>
                    <a:bodyPr/>
                    <a:lstStyle/>
                    <a:p>
                      <a:pPr algn="ctr"/>
                      <a:endParaRPr lang="en-US" sz="1000" dirty="0"/>
                    </a:p>
                  </a:txBody>
                  <a:tcPr/>
                </a:tc>
                <a:extLst>
                  <a:ext uri="{0D108BD9-81ED-4DB2-BD59-A6C34878D82A}">
                    <a16:rowId xmlns:a16="http://schemas.microsoft.com/office/drawing/2014/main" val="1372388112"/>
                  </a:ext>
                </a:extLst>
              </a:tr>
              <a:tr h="321842">
                <a:tc>
                  <a:txBody>
                    <a:bodyPr/>
                    <a:lstStyle/>
                    <a:p>
                      <a:pPr algn="ctr"/>
                      <a:r>
                        <a:rPr lang="en-US" sz="1000" dirty="0"/>
                        <a:t>20</a:t>
                      </a:r>
                    </a:p>
                  </a:txBody>
                  <a:tcPr/>
                </a:tc>
                <a:tc>
                  <a:txBody>
                    <a:bodyPr/>
                    <a:lstStyle/>
                    <a:p>
                      <a:pPr algn="ctr"/>
                      <a:endParaRPr lang="en-US" sz="1000"/>
                    </a:p>
                  </a:txBody>
                  <a:tcPr/>
                </a:tc>
                <a:tc>
                  <a:txBody>
                    <a:bodyPr/>
                    <a:lstStyle/>
                    <a:p>
                      <a:pPr algn="ctr"/>
                      <a:r>
                        <a:rPr lang="en-US" sz="1000" dirty="0"/>
                        <a:t>20</a:t>
                      </a:r>
                    </a:p>
                  </a:txBody>
                  <a:tcPr/>
                </a:tc>
                <a:tc>
                  <a:txBody>
                    <a:bodyPr/>
                    <a:lstStyle/>
                    <a:p>
                      <a:pPr algn="ctr"/>
                      <a:endParaRPr lang="en-US" sz="1000"/>
                    </a:p>
                  </a:txBody>
                  <a:tcPr/>
                </a:tc>
                <a:tc>
                  <a:txBody>
                    <a:bodyPr/>
                    <a:lstStyle/>
                    <a:p>
                      <a:pPr algn="ctr"/>
                      <a:r>
                        <a:rPr lang="en-US" sz="1000" dirty="0"/>
                        <a:t>20</a:t>
                      </a:r>
                    </a:p>
                  </a:txBody>
                  <a:tcPr/>
                </a:tc>
                <a:tc>
                  <a:txBody>
                    <a:bodyPr/>
                    <a:lstStyle/>
                    <a:p>
                      <a:pPr algn="ctr"/>
                      <a:endParaRPr lang="en-US" sz="1000" dirty="0"/>
                    </a:p>
                  </a:txBody>
                  <a:tcPr/>
                </a:tc>
                <a:extLst>
                  <a:ext uri="{0D108BD9-81ED-4DB2-BD59-A6C34878D82A}">
                    <a16:rowId xmlns:a16="http://schemas.microsoft.com/office/drawing/2014/main" val="3575885243"/>
                  </a:ext>
                </a:extLst>
              </a:tr>
              <a:tr h="321842">
                <a:tc>
                  <a:txBody>
                    <a:bodyPr/>
                    <a:lstStyle/>
                    <a:p>
                      <a:pPr algn="ctr"/>
                      <a:r>
                        <a:rPr lang="en-US" sz="1000" dirty="0"/>
                        <a:t>30</a:t>
                      </a:r>
                    </a:p>
                  </a:txBody>
                  <a:tcPr/>
                </a:tc>
                <a:tc>
                  <a:txBody>
                    <a:bodyPr/>
                    <a:lstStyle/>
                    <a:p>
                      <a:pPr algn="ctr"/>
                      <a:endParaRPr lang="en-US" sz="1000"/>
                    </a:p>
                  </a:txBody>
                  <a:tcPr/>
                </a:tc>
                <a:tc>
                  <a:txBody>
                    <a:bodyPr/>
                    <a:lstStyle/>
                    <a:p>
                      <a:pPr algn="ctr"/>
                      <a:r>
                        <a:rPr lang="en-US" sz="1000" dirty="0"/>
                        <a:t>30</a:t>
                      </a:r>
                    </a:p>
                  </a:txBody>
                  <a:tcPr/>
                </a:tc>
                <a:tc>
                  <a:txBody>
                    <a:bodyPr/>
                    <a:lstStyle/>
                    <a:p>
                      <a:pPr algn="ctr"/>
                      <a:endParaRPr lang="en-US" sz="1000"/>
                    </a:p>
                  </a:txBody>
                  <a:tcPr/>
                </a:tc>
                <a:tc>
                  <a:txBody>
                    <a:bodyPr/>
                    <a:lstStyle/>
                    <a:p>
                      <a:pPr algn="ctr"/>
                      <a:r>
                        <a:rPr lang="en-US" sz="1000" dirty="0"/>
                        <a:t>30</a:t>
                      </a:r>
                    </a:p>
                  </a:txBody>
                  <a:tcPr/>
                </a:tc>
                <a:tc>
                  <a:txBody>
                    <a:bodyPr/>
                    <a:lstStyle/>
                    <a:p>
                      <a:pPr algn="ctr"/>
                      <a:endParaRPr lang="en-US" sz="1000" dirty="0"/>
                    </a:p>
                  </a:txBody>
                  <a:tcPr/>
                </a:tc>
                <a:extLst>
                  <a:ext uri="{0D108BD9-81ED-4DB2-BD59-A6C34878D82A}">
                    <a16:rowId xmlns:a16="http://schemas.microsoft.com/office/drawing/2014/main" val="274546324"/>
                  </a:ext>
                </a:extLst>
              </a:tr>
              <a:tr h="321842">
                <a:tc>
                  <a:txBody>
                    <a:bodyPr/>
                    <a:lstStyle/>
                    <a:p>
                      <a:pPr algn="ctr"/>
                      <a:r>
                        <a:rPr lang="en-US" sz="1000" dirty="0"/>
                        <a:t>40</a:t>
                      </a:r>
                    </a:p>
                  </a:txBody>
                  <a:tcPr/>
                </a:tc>
                <a:tc>
                  <a:txBody>
                    <a:bodyPr/>
                    <a:lstStyle/>
                    <a:p>
                      <a:pPr algn="ctr"/>
                      <a:endParaRPr lang="en-US" sz="1000"/>
                    </a:p>
                  </a:txBody>
                  <a:tcPr/>
                </a:tc>
                <a:tc>
                  <a:txBody>
                    <a:bodyPr/>
                    <a:lstStyle/>
                    <a:p>
                      <a:pPr algn="ctr"/>
                      <a:r>
                        <a:rPr lang="en-US" sz="1000" dirty="0"/>
                        <a:t>40</a:t>
                      </a:r>
                    </a:p>
                  </a:txBody>
                  <a:tcPr/>
                </a:tc>
                <a:tc>
                  <a:txBody>
                    <a:bodyPr/>
                    <a:lstStyle/>
                    <a:p>
                      <a:pPr algn="ctr"/>
                      <a:endParaRPr lang="en-US" sz="1000" dirty="0"/>
                    </a:p>
                  </a:txBody>
                  <a:tcPr/>
                </a:tc>
                <a:tc>
                  <a:txBody>
                    <a:bodyPr/>
                    <a:lstStyle/>
                    <a:p>
                      <a:pPr algn="ctr"/>
                      <a:r>
                        <a:rPr lang="en-US" sz="1000" dirty="0"/>
                        <a:t>40</a:t>
                      </a:r>
                    </a:p>
                  </a:txBody>
                  <a:tcPr/>
                </a:tc>
                <a:tc>
                  <a:txBody>
                    <a:bodyPr/>
                    <a:lstStyle/>
                    <a:p>
                      <a:pPr algn="ctr"/>
                      <a:endParaRPr lang="en-US" sz="1000" dirty="0"/>
                    </a:p>
                  </a:txBody>
                  <a:tcPr/>
                </a:tc>
                <a:extLst>
                  <a:ext uri="{0D108BD9-81ED-4DB2-BD59-A6C34878D82A}">
                    <a16:rowId xmlns:a16="http://schemas.microsoft.com/office/drawing/2014/main" val="130505639"/>
                  </a:ext>
                </a:extLst>
              </a:tr>
              <a:tr h="321842">
                <a:tc>
                  <a:txBody>
                    <a:bodyPr/>
                    <a:lstStyle/>
                    <a:p>
                      <a:pPr algn="ctr"/>
                      <a:r>
                        <a:rPr lang="en-US" sz="1000" dirty="0"/>
                        <a:t>50</a:t>
                      </a:r>
                    </a:p>
                  </a:txBody>
                  <a:tcPr/>
                </a:tc>
                <a:tc>
                  <a:txBody>
                    <a:bodyPr/>
                    <a:lstStyle/>
                    <a:p>
                      <a:pPr algn="ctr"/>
                      <a:endParaRPr lang="en-US" sz="1000"/>
                    </a:p>
                  </a:txBody>
                  <a:tcPr/>
                </a:tc>
                <a:tc>
                  <a:txBody>
                    <a:bodyPr/>
                    <a:lstStyle/>
                    <a:p>
                      <a:pPr algn="ctr"/>
                      <a:r>
                        <a:rPr lang="en-US" sz="1000" dirty="0"/>
                        <a:t>50</a:t>
                      </a:r>
                    </a:p>
                  </a:txBody>
                  <a:tcPr/>
                </a:tc>
                <a:tc>
                  <a:txBody>
                    <a:bodyPr/>
                    <a:lstStyle/>
                    <a:p>
                      <a:pPr algn="ctr"/>
                      <a:endParaRPr lang="en-US" sz="1000"/>
                    </a:p>
                  </a:txBody>
                  <a:tcPr/>
                </a:tc>
                <a:tc>
                  <a:txBody>
                    <a:bodyPr/>
                    <a:lstStyle/>
                    <a:p>
                      <a:pPr algn="ctr"/>
                      <a:r>
                        <a:rPr lang="en-US" sz="1000" dirty="0"/>
                        <a:t>50</a:t>
                      </a:r>
                    </a:p>
                  </a:txBody>
                  <a:tcPr/>
                </a:tc>
                <a:tc>
                  <a:txBody>
                    <a:bodyPr/>
                    <a:lstStyle/>
                    <a:p>
                      <a:pPr algn="ctr"/>
                      <a:endParaRPr lang="en-US" sz="1000" dirty="0"/>
                    </a:p>
                  </a:txBody>
                  <a:tcPr/>
                </a:tc>
                <a:extLst>
                  <a:ext uri="{0D108BD9-81ED-4DB2-BD59-A6C34878D82A}">
                    <a16:rowId xmlns:a16="http://schemas.microsoft.com/office/drawing/2014/main" val="208493484"/>
                  </a:ext>
                </a:extLst>
              </a:tr>
              <a:tr h="321842">
                <a:tc>
                  <a:txBody>
                    <a:bodyPr/>
                    <a:lstStyle/>
                    <a:p>
                      <a:pPr algn="ctr"/>
                      <a:r>
                        <a:rPr lang="en-US" sz="1000" dirty="0"/>
                        <a:t>60</a:t>
                      </a:r>
                    </a:p>
                  </a:txBody>
                  <a:tcPr/>
                </a:tc>
                <a:tc>
                  <a:txBody>
                    <a:bodyPr/>
                    <a:lstStyle/>
                    <a:p>
                      <a:pPr algn="ctr"/>
                      <a:endParaRPr lang="en-US" sz="1000"/>
                    </a:p>
                  </a:txBody>
                  <a:tcPr/>
                </a:tc>
                <a:tc>
                  <a:txBody>
                    <a:bodyPr/>
                    <a:lstStyle/>
                    <a:p>
                      <a:pPr algn="ctr"/>
                      <a:r>
                        <a:rPr lang="en-US" sz="1000" dirty="0"/>
                        <a:t>60</a:t>
                      </a:r>
                    </a:p>
                  </a:txBody>
                  <a:tcPr/>
                </a:tc>
                <a:tc>
                  <a:txBody>
                    <a:bodyPr/>
                    <a:lstStyle/>
                    <a:p>
                      <a:pPr algn="ctr"/>
                      <a:endParaRPr lang="en-US" sz="1000"/>
                    </a:p>
                  </a:txBody>
                  <a:tcPr/>
                </a:tc>
                <a:tc>
                  <a:txBody>
                    <a:bodyPr/>
                    <a:lstStyle/>
                    <a:p>
                      <a:pPr algn="ctr"/>
                      <a:r>
                        <a:rPr lang="en-US" sz="1000" dirty="0"/>
                        <a:t>60</a:t>
                      </a:r>
                    </a:p>
                  </a:txBody>
                  <a:tcPr/>
                </a:tc>
                <a:tc>
                  <a:txBody>
                    <a:bodyPr/>
                    <a:lstStyle/>
                    <a:p>
                      <a:pPr algn="ctr"/>
                      <a:endParaRPr lang="en-US" sz="1000" dirty="0"/>
                    </a:p>
                  </a:txBody>
                  <a:tcPr/>
                </a:tc>
                <a:extLst>
                  <a:ext uri="{0D108BD9-81ED-4DB2-BD59-A6C34878D82A}">
                    <a16:rowId xmlns:a16="http://schemas.microsoft.com/office/drawing/2014/main" val="197458221"/>
                  </a:ext>
                </a:extLst>
              </a:tr>
            </a:tbl>
          </a:graphicData>
        </a:graphic>
      </p:graphicFrame>
      <p:sp>
        <p:nvSpPr>
          <p:cNvPr id="2" name="TextBox 1">
            <a:extLst>
              <a:ext uri="{FF2B5EF4-FFF2-40B4-BE49-F238E27FC236}">
                <a16:creationId xmlns:a16="http://schemas.microsoft.com/office/drawing/2014/main" id="{313FF8D4-A5FA-56AD-EFEC-60534D8D3E3F}"/>
              </a:ext>
            </a:extLst>
          </p:cNvPr>
          <p:cNvSpPr txBox="1"/>
          <p:nvPr/>
        </p:nvSpPr>
        <p:spPr>
          <a:xfrm>
            <a:off x="638942" y="4202668"/>
            <a:ext cx="5382346" cy="369332"/>
          </a:xfrm>
          <a:prstGeom prst="rect">
            <a:avLst/>
          </a:prstGeom>
          <a:noFill/>
        </p:spPr>
        <p:txBody>
          <a:bodyPr wrap="square" rtlCol="0">
            <a:spAutoFit/>
          </a:bodyPr>
          <a:lstStyle/>
          <a:p>
            <a:r>
              <a:rPr lang="en-US" dirty="0">
                <a:highlight>
                  <a:srgbClr val="FFFF00"/>
                </a:highlight>
              </a:rPr>
              <a:t>Highlight when the temperature </a:t>
            </a:r>
            <a:r>
              <a:rPr lang="en-US" dirty="0" err="1">
                <a:highlight>
                  <a:srgbClr val="FFFF00"/>
                </a:highlight>
              </a:rPr>
              <a:t>stablized</a:t>
            </a:r>
            <a:r>
              <a:rPr lang="en-US" dirty="0">
                <a:highlight>
                  <a:srgbClr val="FFFF00"/>
                </a:highlight>
              </a:rPr>
              <a:t>.</a:t>
            </a:r>
          </a:p>
        </p:txBody>
      </p:sp>
      <p:sp>
        <p:nvSpPr>
          <p:cNvPr id="4" name="TextBox 3">
            <a:extLst>
              <a:ext uri="{FF2B5EF4-FFF2-40B4-BE49-F238E27FC236}">
                <a16:creationId xmlns:a16="http://schemas.microsoft.com/office/drawing/2014/main" id="{887F12DA-54EA-AB47-D2F1-94F490ADF9AA}"/>
              </a:ext>
            </a:extLst>
          </p:cNvPr>
          <p:cNvSpPr txBox="1"/>
          <p:nvPr/>
        </p:nvSpPr>
        <p:spPr>
          <a:xfrm>
            <a:off x="638942" y="8307124"/>
            <a:ext cx="5382346" cy="369332"/>
          </a:xfrm>
          <a:prstGeom prst="rect">
            <a:avLst/>
          </a:prstGeom>
          <a:noFill/>
        </p:spPr>
        <p:txBody>
          <a:bodyPr wrap="square" rtlCol="0">
            <a:spAutoFit/>
          </a:bodyPr>
          <a:lstStyle/>
          <a:p>
            <a:r>
              <a:rPr lang="en-US" dirty="0">
                <a:highlight>
                  <a:srgbClr val="FFFF00"/>
                </a:highlight>
              </a:rPr>
              <a:t>Highlight when the temperature </a:t>
            </a:r>
            <a:r>
              <a:rPr lang="en-US" dirty="0" err="1">
                <a:highlight>
                  <a:srgbClr val="FFFF00"/>
                </a:highlight>
              </a:rPr>
              <a:t>stablized</a:t>
            </a:r>
            <a:r>
              <a:rPr lang="en-US" dirty="0">
                <a:highlight>
                  <a:srgbClr val="FFFF00"/>
                </a:highlight>
              </a:rPr>
              <a:t>.</a:t>
            </a:r>
          </a:p>
        </p:txBody>
      </p:sp>
      <p:sp>
        <p:nvSpPr>
          <p:cNvPr id="5" name="Rounded Rectangular Callout 4">
            <a:extLst>
              <a:ext uri="{FF2B5EF4-FFF2-40B4-BE49-F238E27FC236}">
                <a16:creationId xmlns:a16="http://schemas.microsoft.com/office/drawing/2014/main" id="{00FD55E6-B3BA-C2BA-0874-3DA31BBBECBE}"/>
              </a:ext>
            </a:extLst>
          </p:cNvPr>
          <p:cNvSpPr/>
          <p:nvPr/>
        </p:nvSpPr>
        <p:spPr>
          <a:xfrm>
            <a:off x="521875" y="381039"/>
            <a:ext cx="1250942" cy="308245"/>
          </a:xfrm>
          <a:prstGeom prst="wedgeRoundRectCallout">
            <a:avLst>
              <a:gd name="adj1" fmla="val 16433"/>
              <a:gd name="adj2" fmla="val 72678"/>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CC337715-6C5A-88DA-90FE-34A35CFCD9F7}"/>
              </a:ext>
            </a:extLst>
          </p:cNvPr>
          <p:cNvSpPr txBox="1"/>
          <p:nvPr/>
        </p:nvSpPr>
        <p:spPr>
          <a:xfrm>
            <a:off x="428574" y="396907"/>
            <a:ext cx="1429238" cy="261610"/>
          </a:xfrm>
          <a:prstGeom prst="rect">
            <a:avLst/>
          </a:prstGeom>
          <a:noFill/>
        </p:spPr>
        <p:txBody>
          <a:bodyPr wrap="square" rtlCol="0">
            <a:spAutoFit/>
          </a:bodyPr>
          <a:lstStyle/>
          <a:p>
            <a:pPr algn="ctr"/>
            <a:r>
              <a:rPr lang="en-US" sz="1100" b="1" dirty="0"/>
              <a:t>Results (raw data)</a:t>
            </a:r>
          </a:p>
        </p:txBody>
      </p:sp>
      <p:sp>
        <p:nvSpPr>
          <p:cNvPr id="7" name="TextBox 6">
            <a:extLst>
              <a:ext uri="{FF2B5EF4-FFF2-40B4-BE49-F238E27FC236}">
                <a16:creationId xmlns:a16="http://schemas.microsoft.com/office/drawing/2014/main" id="{F05D1E3A-48A4-09B6-372B-B799B3154519}"/>
              </a:ext>
            </a:extLst>
          </p:cNvPr>
          <p:cNvSpPr txBox="1"/>
          <p:nvPr/>
        </p:nvSpPr>
        <p:spPr>
          <a:xfrm>
            <a:off x="2060985" y="279103"/>
            <a:ext cx="4392351" cy="461665"/>
          </a:xfrm>
          <a:prstGeom prst="rect">
            <a:avLst/>
          </a:prstGeom>
          <a:noFill/>
        </p:spPr>
        <p:txBody>
          <a:bodyPr wrap="square" rtlCol="0">
            <a:spAutoFit/>
          </a:bodyPr>
          <a:lstStyle/>
          <a:p>
            <a:r>
              <a:rPr lang="en-US" sz="1200" i="1" dirty="0"/>
              <a:t>Note: </a:t>
            </a:r>
            <a:r>
              <a:rPr lang="en-US" sz="1200" dirty="0"/>
              <a:t>your first set of results will be recorded using the first column only in every table (going down) as this is TRIAL 1. </a:t>
            </a:r>
          </a:p>
        </p:txBody>
      </p:sp>
    </p:spTree>
    <p:extLst>
      <p:ext uri="{BB962C8B-B14F-4D97-AF65-F5344CB8AC3E}">
        <p14:creationId xmlns:p14="http://schemas.microsoft.com/office/powerpoint/2010/main" val="2996452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E265FD4-0A09-5CAF-24E3-88DE5351C307}"/>
              </a:ext>
            </a:extLst>
          </p:cNvPr>
          <p:cNvSpPr/>
          <p:nvPr/>
        </p:nvSpPr>
        <p:spPr>
          <a:xfrm>
            <a:off x="435396" y="899592"/>
            <a:ext cx="6017940" cy="784750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Table 15">
            <a:extLst>
              <a:ext uri="{FF2B5EF4-FFF2-40B4-BE49-F238E27FC236}">
                <a16:creationId xmlns:a16="http://schemas.microsoft.com/office/drawing/2014/main" id="{667B91E8-B580-04ED-11DA-6C555ADDCD95}"/>
              </a:ext>
            </a:extLst>
          </p:cNvPr>
          <p:cNvGraphicFramePr>
            <a:graphicFrameLocks noGrp="1"/>
          </p:cNvGraphicFramePr>
          <p:nvPr>
            <p:extLst>
              <p:ext uri="{D42A27DB-BD31-4B8C-83A1-F6EECF244321}">
                <p14:modId xmlns:p14="http://schemas.microsoft.com/office/powerpoint/2010/main" val="4124259776"/>
              </p:ext>
            </p:extLst>
          </p:nvPr>
        </p:nvGraphicFramePr>
        <p:xfrm>
          <a:off x="638942" y="1043608"/>
          <a:ext cx="5670376" cy="3159058"/>
        </p:xfrm>
        <a:graphic>
          <a:graphicData uri="http://schemas.openxmlformats.org/drawingml/2006/table">
            <a:tbl>
              <a:tblPr firstRow="1" bandRow="1">
                <a:tableStyleId>{5940675A-B579-460E-94D1-54222C63F5DA}</a:tableStyleId>
              </a:tblPr>
              <a:tblGrid>
                <a:gridCol w="656068">
                  <a:extLst>
                    <a:ext uri="{9D8B030D-6E8A-4147-A177-3AD203B41FA5}">
                      <a16:colId xmlns:a16="http://schemas.microsoft.com/office/drawing/2014/main" val="2321526677"/>
                    </a:ext>
                  </a:extLst>
                </a:gridCol>
                <a:gridCol w="1234058">
                  <a:extLst>
                    <a:ext uri="{9D8B030D-6E8A-4147-A177-3AD203B41FA5}">
                      <a16:colId xmlns:a16="http://schemas.microsoft.com/office/drawing/2014/main" val="2239625005"/>
                    </a:ext>
                  </a:extLst>
                </a:gridCol>
                <a:gridCol w="613608">
                  <a:extLst>
                    <a:ext uri="{9D8B030D-6E8A-4147-A177-3AD203B41FA5}">
                      <a16:colId xmlns:a16="http://schemas.microsoft.com/office/drawing/2014/main" val="625356677"/>
                    </a:ext>
                  </a:extLst>
                </a:gridCol>
                <a:gridCol w="1276517">
                  <a:extLst>
                    <a:ext uri="{9D8B030D-6E8A-4147-A177-3AD203B41FA5}">
                      <a16:colId xmlns:a16="http://schemas.microsoft.com/office/drawing/2014/main" val="552051344"/>
                    </a:ext>
                  </a:extLst>
                </a:gridCol>
                <a:gridCol w="668395">
                  <a:extLst>
                    <a:ext uri="{9D8B030D-6E8A-4147-A177-3AD203B41FA5}">
                      <a16:colId xmlns:a16="http://schemas.microsoft.com/office/drawing/2014/main" val="4170335750"/>
                    </a:ext>
                  </a:extLst>
                </a:gridCol>
                <a:gridCol w="1221730">
                  <a:extLst>
                    <a:ext uri="{9D8B030D-6E8A-4147-A177-3AD203B41FA5}">
                      <a16:colId xmlns:a16="http://schemas.microsoft.com/office/drawing/2014/main" val="1993891910"/>
                    </a:ext>
                  </a:extLst>
                </a:gridCol>
              </a:tblGrid>
              <a:tr h="327258">
                <a:tc gridSpan="6">
                  <a:txBody>
                    <a:bodyPr/>
                    <a:lstStyle/>
                    <a:p>
                      <a:pPr algn="ctr"/>
                      <a:r>
                        <a:rPr lang="en-US" sz="1200" b="1" dirty="0"/>
                        <a:t>Table 3:  1.5 gram of salt in 10mL of water (after adding another 0.5 grams)</a:t>
                      </a:r>
                    </a:p>
                  </a:txBody>
                  <a:tcPr/>
                </a:tc>
                <a:tc hMerge="1">
                  <a:txBody>
                    <a:bodyPr/>
                    <a:lstStyle/>
                    <a:p>
                      <a:endParaRPr lang="en-US"/>
                    </a:p>
                  </a:txBody>
                  <a:tcPr/>
                </a:tc>
                <a:tc hMerge="1">
                  <a:txBody>
                    <a:bodyPr/>
                    <a:lstStyle/>
                    <a:p>
                      <a:pPr algn="ctr"/>
                      <a:endParaRPr lang="en-US" sz="1200" dirty="0"/>
                    </a:p>
                  </a:txBody>
                  <a:tcPr/>
                </a:tc>
                <a:tc hMerge="1">
                  <a:txBody>
                    <a:bodyPr/>
                    <a:lstStyle/>
                    <a:p>
                      <a:endParaRPr lang="en-US"/>
                    </a:p>
                  </a:txBody>
                  <a:tcPr/>
                </a:tc>
                <a:tc hMerge="1">
                  <a:txBody>
                    <a:bodyPr/>
                    <a:lstStyle/>
                    <a:p>
                      <a:pPr algn="ctr"/>
                      <a:endParaRPr lang="en-US" sz="1200" dirty="0"/>
                    </a:p>
                  </a:txBody>
                  <a:tcPr/>
                </a:tc>
                <a:tc hMerge="1">
                  <a:txBody>
                    <a:bodyPr/>
                    <a:lstStyle/>
                    <a:p>
                      <a:endParaRPr lang="en-US"/>
                    </a:p>
                  </a:txBody>
                  <a:tcPr/>
                </a:tc>
                <a:extLst>
                  <a:ext uri="{0D108BD9-81ED-4DB2-BD59-A6C34878D82A}">
                    <a16:rowId xmlns:a16="http://schemas.microsoft.com/office/drawing/2014/main" val="2453263555"/>
                  </a:ext>
                </a:extLst>
              </a:tr>
              <a:tr h="322822">
                <a:tc gridSpan="2">
                  <a:txBody>
                    <a:bodyPr/>
                    <a:lstStyle/>
                    <a:p>
                      <a:pPr algn="ctr"/>
                      <a:r>
                        <a:rPr lang="en-US" sz="1100" dirty="0"/>
                        <a:t>Trial 1</a:t>
                      </a:r>
                    </a:p>
                  </a:txBody>
                  <a:tcPr>
                    <a:solidFill>
                      <a:schemeClr val="bg1">
                        <a:lumMod val="85000"/>
                      </a:schemeClr>
                    </a:solidFill>
                  </a:tcPr>
                </a:tc>
                <a:tc hMerge="1">
                  <a:txBody>
                    <a:bodyPr/>
                    <a:lstStyle/>
                    <a:p>
                      <a:endParaRPr lang="en-US" dirty="0"/>
                    </a:p>
                  </a:txBody>
                  <a:tcPr/>
                </a:tc>
                <a:tc gridSpan="2">
                  <a:txBody>
                    <a:bodyPr/>
                    <a:lstStyle/>
                    <a:p>
                      <a:pPr algn="ctr"/>
                      <a:r>
                        <a:rPr lang="en-US" sz="1100" dirty="0"/>
                        <a:t>Trial 2</a:t>
                      </a:r>
                    </a:p>
                  </a:txBody>
                  <a:tcPr>
                    <a:solidFill>
                      <a:schemeClr val="bg1">
                        <a:lumMod val="85000"/>
                      </a:schemeClr>
                    </a:solidFill>
                  </a:tcPr>
                </a:tc>
                <a:tc hMerge="1">
                  <a:txBody>
                    <a:bodyPr/>
                    <a:lstStyle/>
                    <a:p>
                      <a:endParaRPr lang="en-US" dirty="0"/>
                    </a:p>
                  </a:txBody>
                  <a:tcPr/>
                </a:tc>
                <a:tc gridSpan="2">
                  <a:txBody>
                    <a:bodyPr/>
                    <a:lstStyle/>
                    <a:p>
                      <a:pPr algn="ctr"/>
                      <a:r>
                        <a:rPr lang="en-US" sz="1100" dirty="0"/>
                        <a:t>Trial 3</a:t>
                      </a:r>
                    </a:p>
                  </a:txBody>
                  <a:tcPr>
                    <a:solidFill>
                      <a:schemeClr val="bg1">
                        <a:lumMod val="85000"/>
                      </a:schemeClr>
                    </a:solidFill>
                  </a:tcPr>
                </a:tc>
                <a:tc hMerge="1">
                  <a:txBody>
                    <a:bodyPr/>
                    <a:lstStyle/>
                    <a:p>
                      <a:endParaRPr lang="en-US" dirty="0"/>
                    </a:p>
                  </a:txBody>
                  <a:tcPr/>
                </a:tc>
                <a:extLst>
                  <a:ext uri="{0D108BD9-81ED-4DB2-BD59-A6C34878D82A}">
                    <a16:rowId xmlns:a16="http://schemas.microsoft.com/office/drawing/2014/main" val="191555937"/>
                  </a:ext>
                </a:extLst>
              </a:tr>
              <a:tr h="472706">
                <a:tc>
                  <a:txBody>
                    <a:bodyPr/>
                    <a:lstStyle/>
                    <a:p>
                      <a:pPr algn="ctr"/>
                      <a:r>
                        <a:rPr lang="en-US" sz="1000" dirty="0"/>
                        <a:t>Time (sec)</a:t>
                      </a:r>
                    </a:p>
                  </a:txBody>
                  <a:tcPr/>
                </a:tc>
                <a:tc>
                  <a:txBody>
                    <a:bodyPr/>
                    <a:lstStyle/>
                    <a:p>
                      <a:pPr algn="ctr"/>
                      <a:r>
                        <a:rPr lang="en-US" sz="1000" dirty="0"/>
                        <a:t>Temperature (degrees C)</a:t>
                      </a:r>
                    </a:p>
                  </a:txBody>
                  <a:tcPr/>
                </a:tc>
                <a:tc>
                  <a:txBody>
                    <a:bodyPr/>
                    <a:lstStyle/>
                    <a:p>
                      <a:pPr algn="ctr"/>
                      <a:r>
                        <a:rPr lang="en-US" sz="1000" dirty="0"/>
                        <a:t>Time (sec)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Temperature (degrees C)</a:t>
                      </a:r>
                    </a:p>
                  </a:txBody>
                  <a:tcPr/>
                </a:tc>
                <a:tc>
                  <a:txBody>
                    <a:bodyPr/>
                    <a:lstStyle/>
                    <a:p>
                      <a:pPr algn="ctr"/>
                      <a:r>
                        <a:rPr lang="en-US" sz="1000" dirty="0"/>
                        <a:t>Time (sec)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Temperature (degrees C)</a:t>
                      </a:r>
                    </a:p>
                  </a:txBody>
                  <a:tcPr/>
                </a:tc>
                <a:extLst>
                  <a:ext uri="{0D108BD9-81ED-4DB2-BD59-A6C34878D82A}">
                    <a16:rowId xmlns:a16="http://schemas.microsoft.com/office/drawing/2014/main" val="2339295074"/>
                  </a:ext>
                </a:extLst>
              </a:tr>
              <a:tr h="290896">
                <a:tc>
                  <a:txBody>
                    <a:bodyPr/>
                    <a:lstStyle/>
                    <a:p>
                      <a:pPr algn="ctr"/>
                      <a:r>
                        <a:rPr lang="en-US" sz="1000" dirty="0"/>
                        <a:t>0</a:t>
                      </a:r>
                    </a:p>
                  </a:txBody>
                  <a:tcPr/>
                </a:tc>
                <a:tc>
                  <a:txBody>
                    <a:bodyPr/>
                    <a:lstStyle/>
                    <a:p>
                      <a:pPr algn="ctr"/>
                      <a:endParaRPr lang="en-US" sz="1000"/>
                    </a:p>
                  </a:txBody>
                  <a:tcPr/>
                </a:tc>
                <a:tc>
                  <a:txBody>
                    <a:bodyPr/>
                    <a:lstStyle/>
                    <a:p>
                      <a:pPr algn="ctr"/>
                      <a:r>
                        <a:rPr lang="en-US" sz="1000" dirty="0"/>
                        <a:t>0</a:t>
                      </a:r>
                    </a:p>
                  </a:txBody>
                  <a:tcPr/>
                </a:tc>
                <a:tc>
                  <a:txBody>
                    <a:bodyPr/>
                    <a:lstStyle/>
                    <a:p>
                      <a:pPr algn="ctr"/>
                      <a:endParaRPr lang="en-US" sz="1000" dirty="0"/>
                    </a:p>
                  </a:txBody>
                  <a:tcPr/>
                </a:tc>
                <a:tc>
                  <a:txBody>
                    <a:bodyPr/>
                    <a:lstStyle/>
                    <a:p>
                      <a:pPr algn="ctr"/>
                      <a:r>
                        <a:rPr lang="en-US" sz="1000" dirty="0"/>
                        <a:t>0</a:t>
                      </a:r>
                    </a:p>
                  </a:txBody>
                  <a:tcPr/>
                </a:tc>
                <a:tc>
                  <a:txBody>
                    <a:bodyPr/>
                    <a:lstStyle/>
                    <a:p>
                      <a:pPr algn="ctr"/>
                      <a:endParaRPr lang="en-US" sz="1000" dirty="0"/>
                    </a:p>
                  </a:txBody>
                  <a:tcPr/>
                </a:tc>
                <a:extLst>
                  <a:ext uri="{0D108BD9-81ED-4DB2-BD59-A6C34878D82A}">
                    <a16:rowId xmlns:a16="http://schemas.microsoft.com/office/drawing/2014/main" val="2399548912"/>
                  </a:ext>
                </a:extLst>
              </a:tr>
              <a:tr h="290896">
                <a:tc>
                  <a:txBody>
                    <a:bodyPr/>
                    <a:lstStyle/>
                    <a:p>
                      <a:pPr algn="ctr"/>
                      <a:r>
                        <a:rPr lang="en-US" sz="1000" dirty="0"/>
                        <a:t>10</a:t>
                      </a:r>
                    </a:p>
                  </a:txBody>
                  <a:tcPr/>
                </a:tc>
                <a:tc>
                  <a:txBody>
                    <a:bodyPr/>
                    <a:lstStyle/>
                    <a:p>
                      <a:pPr algn="ctr"/>
                      <a:endParaRPr lang="en-US" sz="1000"/>
                    </a:p>
                  </a:txBody>
                  <a:tcPr/>
                </a:tc>
                <a:tc>
                  <a:txBody>
                    <a:bodyPr/>
                    <a:lstStyle/>
                    <a:p>
                      <a:pPr algn="ctr"/>
                      <a:r>
                        <a:rPr lang="en-US" sz="1000" dirty="0"/>
                        <a:t>10</a:t>
                      </a:r>
                    </a:p>
                  </a:txBody>
                  <a:tcPr/>
                </a:tc>
                <a:tc>
                  <a:txBody>
                    <a:bodyPr/>
                    <a:lstStyle/>
                    <a:p>
                      <a:pPr algn="ctr"/>
                      <a:endParaRPr lang="en-US" sz="1000"/>
                    </a:p>
                  </a:txBody>
                  <a:tcPr/>
                </a:tc>
                <a:tc>
                  <a:txBody>
                    <a:bodyPr/>
                    <a:lstStyle/>
                    <a:p>
                      <a:pPr algn="ctr"/>
                      <a:r>
                        <a:rPr lang="en-US" sz="1000" dirty="0"/>
                        <a:t>10</a:t>
                      </a:r>
                    </a:p>
                  </a:txBody>
                  <a:tcPr/>
                </a:tc>
                <a:tc>
                  <a:txBody>
                    <a:bodyPr/>
                    <a:lstStyle/>
                    <a:p>
                      <a:pPr algn="ctr"/>
                      <a:endParaRPr lang="en-US" sz="1000" dirty="0"/>
                    </a:p>
                  </a:txBody>
                  <a:tcPr/>
                </a:tc>
                <a:extLst>
                  <a:ext uri="{0D108BD9-81ED-4DB2-BD59-A6C34878D82A}">
                    <a16:rowId xmlns:a16="http://schemas.microsoft.com/office/drawing/2014/main" val="1372388112"/>
                  </a:ext>
                </a:extLst>
              </a:tr>
              <a:tr h="290896">
                <a:tc>
                  <a:txBody>
                    <a:bodyPr/>
                    <a:lstStyle/>
                    <a:p>
                      <a:pPr algn="ctr"/>
                      <a:r>
                        <a:rPr lang="en-US" sz="1000" dirty="0"/>
                        <a:t>20</a:t>
                      </a:r>
                    </a:p>
                  </a:txBody>
                  <a:tcPr/>
                </a:tc>
                <a:tc>
                  <a:txBody>
                    <a:bodyPr/>
                    <a:lstStyle/>
                    <a:p>
                      <a:pPr algn="ctr"/>
                      <a:endParaRPr lang="en-US" sz="1000"/>
                    </a:p>
                  </a:txBody>
                  <a:tcPr/>
                </a:tc>
                <a:tc>
                  <a:txBody>
                    <a:bodyPr/>
                    <a:lstStyle/>
                    <a:p>
                      <a:pPr algn="ctr"/>
                      <a:r>
                        <a:rPr lang="en-US" sz="1000" dirty="0"/>
                        <a:t>20</a:t>
                      </a:r>
                    </a:p>
                  </a:txBody>
                  <a:tcPr/>
                </a:tc>
                <a:tc>
                  <a:txBody>
                    <a:bodyPr/>
                    <a:lstStyle/>
                    <a:p>
                      <a:pPr algn="ctr"/>
                      <a:endParaRPr lang="en-US" sz="1000"/>
                    </a:p>
                  </a:txBody>
                  <a:tcPr/>
                </a:tc>
                <a:tc>
                  <a:txBody>
                    <a:bodyPr/>
                    <a:lstStyle/>
                    <a:p>
                      <a:pPr algn="ctr"/>
                      <a:r>
                        <a:rPr lang="en-US" sz="1000" dirty="0"/>
                        <a:t>20</a:t>
                      </a:r>
                    </a:p>
                  </a:txBody>
                  <a:tcPr/>
                </a:tc>
                <a:tc>
                  <a:txBody>
                    <a:bodyPr/>
                    <a:lstStyle/>
                    <a:p>
                      <a:pPr algn="ctr"/>
                      <a:endParaRPr lang="en-US" sz="1000" dirty="0"/>
                    </a:p>
                  </a:txBody>
                  <a:tcPr/>
                </a:tc>
                <a:extLst>
                  <a:ext uri="{0D108BD9-81ED-4DB2-BD59-A6C34878D82A}">
                    <a16:rowId xmlns:a16="http://schemas.microsoft.com/office/drawing/2014/main" val="3575885243"/>
                  </a:ext>
                </a:extLst>
              </a:tr>
              <a:tr h="290896">
                <a:tc>
                  <a:txBody>
                    <a:bodyPr/>
                    <a:lstStyle/>
                    <a:p>
                      <a:pPr algn="ctr"/>
                      <a:r>
                        <a:rPr lang="en-US" sz="1000" dirty="0"/>
                        <a:t>30</a:t>
                      </a:r>
                    </a:p>
                  </a:txBody>
                  <a:tcPr/>
                </a:tc>
                <a:tc>
                  <a:txBody>
                    <a:bodyPr/>
                    <a:lstStyle/>
                    <a:p>
                      <a:pPr algn="ctr"/>
                      <a:endParaRPr lang="en-US" sz="1000"/>
                    </a:p>
                  </a:txBody>
                  <a:tcPr/>
                </a:tc>
                <a:tc>
                  <a:txBody>
                    <a:bodyPr/>
                    <a:lstStyle/>
                    <a:p>
                      <a:pPr algn="ctr"/>
                      <a:r>
                        <a:rPr lang="en-US" sz="1000" dirty="0"/>
                        <a:t>30</a:t>
                      </a:r>
                    </a:p>
                  </a:txBody>
                  <a:tcPr/>
                </a:tc>
                <a:tc>
                  <a:txBody>
                    <a:bodyPr/>
                    <a:lstStyle/>
                    <a:p>
                      <a:pPr algn="ctr"/>
                      <a:endParaRPr lang="en-US" sz="1000"/>
                    </a:p>
                  </a:txBody>
                  <a:tcPr/>
                </a:tc>
                <a:tc>
                  <a:txBody>
                    <a:bodyPr/>
                    <a:lstStyle/>
                    <a:p>
                      <a:pPr algn="ctr"/>
                      <a:r>
                        <a:rPr lang="en-US" sz="1000" dirty="0"/>
                        <a:t>30</a:t>
                      </a:r>
                    </a:p>
                  </a:txBody>
                  <a:tcPr/>
                </a:tc>
                <a:tc>
                  <a:txBody>
                    <a:bodyPr/>
                    <a:lstStyle/>
                    <a:p>
                      <a:pPr algn="ctr"/>
                      <a:endParaRPr lang="en-US" sz="1000" dirty="0"/>
                    </a:p>
                  </a:txBody>
                  <a:tcPr/>
                </a:tc>
                <a:extLst>
                  <a:ext uri="{0D108BD9-81ED-4DB2-BD59-A6C34878D82A}">
                    <a16:rowId xmlns:a16="http://schemas.microsoft.com/office/drawing/2014/main" val="274546324"/>
                  </a:ext>
                </a:extLst>
              </a:tr>
              <a:tr h="290896">
                <a:tc>
                  <a:txBody>
                    <a:bodyPr/>
                    <a:lstStyle/>
                    <a:p>
                      <a:pPr algn="ctr"/>
                      <a:r>
                        <a:rPr lang="en-US" sz="1000" dirty="0"/>
                        <a:t>40</a:t>
                      </a:r>
                    </a:p>
                  </a:txBody>
                  <a:tcPr/>
                </a:tc>
                <a:tc>
                  <a:txBody>
                    <a:bodyPr/>
                    <a:lstStyle/>
                    <a:p>
                      <a:pPr algn="ctr"/>
                      <a:endParaRPr lang="en-US" sz="1000"/>
                    </a:p>
                  </a:txBody>
                  <a:tcPr/>
                </a:tc>
                <a:tc>
                  <a:txBody>
                    <a:bodyPr/>
                    <a:lstStyle/>
                    <a:p>
                      <a:pPr algn="ctr"/>
                      <a:r>
                        <a:rPr lang="en-US" sz="1000" dirty="0"/>
                        <a:t>40</a:t>
                      </a:r>
                    </a:p>
                  </a:txBody>
                  <a:tcPr/>
                </a:tc>
                <a:tc>
                  <a:txBody>
                    <a:bodyPr/>
                    <a:lstStyle/>
                    <a:p>
                      <a:pPr algn="ctr"/>
                      <a:endParaRPr lang="en-US" sz="1000"/>
                    </a:p>
                  </a:txBody>
                  <a:tcPr/>
                </a:tc>
                <a:tc>
                  <a:txBody>
                    <a:bodyPr/>
                    <a:lstStyle/>
                    <a:p>
                      <a:pPr algn="ctr"/>
                      <a:r>
                        <a:rPr lang="en-US" sz="1000" dirty="0"/>
                        <a:t>40</a:t>
                      </a:r>
                    </a:p>
                  </a:txBody>
                  <a:tcPr/>
                </a:tc>
                <a:tc>
                  <a:txBody>
                    <a:bodyPr/>
                    <a:lstStyle/>
                    <a:p>
                      <a:pPr algn="ctr"/>
                      <a:endParaRPr lang="en-US" sz="1000" dirty="0"/>
                    </a:p>
                  </a:txBody>
                  <a:tcPr/>
                </a:tc>
                <a:extLst>
                  <a:ext uri="{0D108BD9-81ED-4DB2-BD59-A6C34878D82A}">
                    <a16:rowId xmlns:a16="http://schemas.microsoft.com/office/drawing/2014/main" val="130505639"/>
                  </a:ext>
                </a:extLst>
              </a:tr>
              <a:tr h="290896">
                <a:tc>
                  <a:txBody>
                    <a:bodyPr/>
                    <a:lstStyle/>
                    <a:p>
                      <a:pPr algn="ctr"/>
                      <a:r>
                        <a:rPr lang="en-US" sz="1000" dirty="0"/>
                        <a:t>50</a:t>
                      </a:r>
                    </a:p>
                  </a:txBody>
                  <a:tcPr/>
                </a:tc>
                <a:tc>
                  <a:txBody>
                    <a:bodyPr/>
                    <a:lstStyle/>
                    <a:p>
                      <a:pPr algn="ctr"/>
                      <a:endParaRPr lang="en-US" sz="1000"/>
                    </a:p>
                  </a:txBody>
                  <a:tcPr/>
                </a:tc>
                <a:tc>
                  <a:txBody>
                    <a:bodyPr/>
                    <a:lstStyle/>
                    <a:p>
                      <a:pPr algn="ctr"/>
                      <a:r>
                        <a:rPr lang="en-US" sz="1000" dirty="0"/>
                        <a:t>50</a:t>
                      </a:r>
                    </a:p>
                  </a:txBody>
                  <a:tcPr/>
                </a:tc>
                <a:tc>
                  <a:txBody>
                    <a:bodyPr/>
                    <a:lstStyle/>
                    <a:p>
                      <a:pPr algn="ctr"/>
                      <a:endParaRPr lang="en-US" sz="1000"/>
                    </a:p>
                  </a:txBody>
                  <a:tcPr/>
                </a:tc>
                <a:tc>
                  <a:txBody>
                    <a:bodyPr/>
                    <a:lstStyle/>
                    <a:p>
                      <a:pPr algn="ctr"/>
                      <a:r>
                        <a:rPr lang="en-US" sz="1000" dirty="0"/>
                        <a:t>50</a:t>
                      </a:r>
                    </a:p>
                  </a:txBody>
                  <a:tcPr/>
                </a:tc>
                <a:tc>
                  <a:txBody>
                    <a:bodyPr/>
                    <a:lstStyle/>
                    <a:p>
                      <a:pPr algn="ctr"/>
                      <a:endParaRPr lang="en-US" sz="1000" dirty="0"/>
                    </a:p>
                  </a:txBody>
                  <a:tcPr/>
                </a:tc>
                <a:extLst>
                  <a:ext uri="{0D108BD9-81ED-4DB2-BD59-A6C34878D82A}">
                    <a16:rowId xmlns:a16="http://schemas.microsoft.com/office/drawing/2014/main" val="208493484"/>
                  </a:ext>
                </a:extLst>
              </a:tr>
              <a:tr h="290896">
                <a:tc>
                  <a:txBody>
                    <a:bodyPr/>
                    <a:lstStyle/>
                    <a:p>
                      <a:pPr algn="ctr"/>
                      <a:r>
                        <a:rPr lang="en-US" sz="1000" dirty="0"/>
                        <a:t>60</a:t>
                      </a:r>
                    </a:p>
                  </a:txBody>
                  <a:tcPr/>
                </a:tc>
                <a:tc>
                  <a:txBody>
                    <a:bodyPr/>
                    <a:lstStyle/>
                    <a:p>
                      <a:pPr algn="ctr"/>
                      <a:endParaRPr lang="en-US" sz="1000"/>
                    </a:p>
                  </a:txBody>
                  <a:tcPr/>
                </a:tc>
                <a:tc>
                  <a:txBody>
                    <a:bodyPr/>
                    <a:lstStyle/>
                    <a:p>
                      <a:pPr algn="ctr"/>
                      <a:r>
                        <a:rPr lang="en-US" sz="1000" dirty="0"/>
                        <a:t>60</a:t>
                      </a:r>
                    </a:p>
                  </a:txBody>
                  <a:tcPr/>
                </a:tc>
                <a:tc>
                  <a:txBody>
                    <a:bodyPr/>
                    <a:lstStyle/>
                    <a:p>
                      <a:pPr algn="ctr"/>
                      <a:endParaRPr lang="en-US" sz="1000" dirty="0"/>
                    </a:p>
                  </a:txBody>
                  <a:tcPr/>
                </a:tc>
                <a:tc>
                  <a:txBody>
                    <a:bodyPr/>
                    <a:lstStyle/>
                    <a:p>
                      <a:pPr algn="ctr"/>
                      <a:r>
                        <a:rPr lang="en-US" sz="1000" dirty="0"/>
                        <a:t>60</a:t>
                      </a:r>
                    </a:p>
                  </a:txBody>
                  <a:tcPr/>
                </a:tc>
                <a:tc>
                  <a:txBody>
                    <a:bodyPr/>
                    <a:lstStyle/>
                    <a:p>
                      <a:pPr algn="ctr"/>
                      <a:endParaRPr lang="en-US" sz="1000" dirty="0"/>
                    </a:p>
                  </a:txBody>
                  <a:tcPr/>
                </a:tc>
                <a:extLst>
                  <a:ext uri="{0D108BD9-81ED-4DB2-BD59-A6C34878D82A}">
                    <a16:rowId xmlns:a16="http://schemas.microsoft.com/office/drawing/2014/main" val="713462893"/>
                  </a:ext>
                </a:extLst>
              </a:tr>
            </a:tbl>
          </a:graphicData>
        </a:graphic>
      </p:graphicFrame>
      <p:graphicFrame>
        <p:nvGraphicFramePr>
          <p:cNvPr id="16" name="Table 15">
            <a:extLst>
              <a:ext uri="{FF2B5EF4-FFF2-40B4-BE49-F238E27FC236}">
                <a16:creationId xmlns:a16="http://schemas.microsoft.com/office/drawing/2014/main" id="{8BB8543B-74B8-75F4-512A-E19602668F22}"/>
              </a:ext>
            </a:extLst>
          </p:cNvPr>
          <p:cNvGraphicFramePr>
            <a:graphicFrameLocks noGrp="1"/>
          </p:cNvGraphicFramePr>
          <p:nvPr>
            <p:extLst>
              <p:ext uri="{D42A27DB-BD31-4B8C-83A1-F6EECF244321}">
                <p14:modId xmlns:p14="http://schemas.microsoft.com/office/powerpoint/2010/main" val="3177566448"/>
              </p:ext>
            </p:extLst>
          </p:nvPr>
        </p:nvGraphicFramePr>
        <p:xfrm>
          <a:off x="629814" y="4782308"/>
          <a:ext cx="5670375" cy="3462102"/>
        </p:xfrm>
        <a:graphic>
          <a:graphicData uri="http://schemas.openxmlformats.org/drawingml/2006/table">
            <a:tbl>
              <a:tblPr firstRow="1" bandRow="1">
                <a:tableStyleId>{5940675A-B579-460E-94D1-54222C63F5DA}</a:tableStyleId>
              </a:tblPr>
              <a:tblGrid>
                <a:gridCol w="656068">
                  <a:extLst>
                    <a:ext uri="{9D8B030D-6E8A-4147-A177-3AD203B41FA5}">
                      <a16:colId xmlns:a16="http://schemas.microsoft.com/office/drawing/2014/main" val="2321526677"/>
                    </a:ext>
                  </a:extLst>
                </a:gridCol>
                <a:gridCol w="1234057">
                  <a:extLst>
                    <a:ext uri="{9D8B030D-6E8A-4147-A177-3AD203B41FA5}">
                      <a16:colId xmlns:a16="http://schemas.microsoft.com/office/drawing/2014/main" val="2239625005"/>
                    </a:ext>
                  </a:extLst>
                </a:gridCol>
                <a:gridCol w="613608">
                  <a:extLst>
                    <a:ext uri="{9D8B030D-6E8A-4147-A177-3AD203B41FA5}">
                      <a16:colId xmlns:a16="http://schemas.microsoft.com/office/drawing/2014/main" val="625356677"/>
                    </a:ext>
                  </a:extLst>
                </a:gridCol>
                <a:gridCol w="1276517">
                  <a:extLst>
                    <a:ext uri="{9D8B030D-6E8A-4147-A177-3AD203B41FA5}">
                      <a16:colId xmlns:a16="http://schemas.microsoft.com/office/drawing/2014/main" val="552051344"/>
                    </a:ext>
                  </a:extLst>
                </a:gridCol>
                <a:gridCol w="668395">
                  <a:extLst>
                    <a:ext uri="{9D8B030D-6E8A-4147-A177-3AD203B41FA5}">
                      <a16:colId xmlns:a16="http://schemas.microsoft.com/office/drawing/2014/main" val="4170335750"/>
                    </a:ext>
                  </a:extLst>
                </a:gridCol>
                <a:gridCol w="1221730">
                  <a:extLst>
                    <a:ext uri="{9D8B030D-6E8A-4147-A177-3AD203B41FA5}">
                      <a16:colId xmlns:a16="http://schemas.microsoft.com/office/drawing/2014/main" val="1993891910"/>
                    </a:ext>
                  </a:extLst>
                </a:gridCol>
              </a:tblGrid>
              <a:tr h="346831">
                <a:tc gridSpan="6">
                  <a:txBody>
                    <a:bodyPr/>
                    <a:lstStyle/>
                    <a:p>
                      <a:pPr algn="ctr"/>
                      <a:r>
                        <a:rPr lang="en-US" sz="1200" b="1" dirty="0"/>
                        <a:t> Table 4: 2.0 gram of salt in 10mL of water (after adding another 0.5 grams)</a:t>
                      </a:r>
                    </a:p>
                  </a:txBody>
                  <a:tcPr/>
                </a:tc>
                <a:tc hMerge="1">
                  <a:txBody>
                    <a:bodyPr/>
                    <a:lstStyle/>
                    <a:p>
                      <a:endParaRPr lang="en-US"/>
                    </a:p>
                  </a:txBody>
                  <a:tcPr/>
                </a:tc>
                <a:tc hMerge="1">
                  <a:txBody>
                    <a:bodyPr/>
                    <a:lstStyle/>
                    <a:p>
                      <a:pPr algn="ctr"/>
                      <a:endParaRPr lang="en-US" sz="1200" dirty="0"/>
                    </a:p>
                  </a:txBody>
                  <a:tcPr/>
                </a:tc>
                <a:tc hMerge="1">
                  <a:txBody>
                    <a:bodyPr/>
                    <a:lstStyle/>
                    <a:p>
                      <a:endParaRPr lang="en-US"/>
                    </a:p>
                  </a:txBody>
                  <a:tcPr/>
                </a:tc>
                <a:tc hMerge="1">
                  <a:txBody>
                    <a:bodyPr/>
                    <a:lstStyle/>
                    <a:p>
                      <a:pPr algn="ctr"/>
                      <a:endParaRPr lang="en-US" sz="1200" dirty="0"/>
                    </a:p>
                  </a:txBody>
                  <a:tcPr/>
                </a:tc>
                <a:tc hMerge="1">
                  <a:txBody>
                    <a:bodyPr/>
                    <a:lstStyle/>
                    <a:p>
                      <a:endParaRPr lang="en-US"/>
                    </a:p>
                  </a:txBody>
                  <a:tcPr/>
                </a:tc>
                <a:extLst>
                  <a:ext uri="{0D108BD9-81ED-4DB2-BD59-A6C34878D82A}">
                    <a16:rowId xmlns:a16="http://schemas.microsoft.com/office/drawing/2014/main" val="2453263555"/>
                  </a:ext>
                </a:extLst>
              </a:tr>
              <a:tr h="361397">
                <a:tc gridSpan="2">
                  <a:txBody>
                    <a:bodyPr/>
                    <a:lstStyle/>
                    <a:p>
                      <a:pPr algn="ctr"/>
                      <a:r>
                        <a:rPr lang="en-US" sz="1100" dirty="0"/>
                        <a:t>Trial 1</a:t>
                      </a:r>
                    </a:p>
                  </a:txBody>
                  <a:tcPr>
                    <a:solidFill>
                      <a:schemeClr val="bg1">
                        <a:lumMod val="85000"/>
                      </a:schemeClr>
                    </a:solidFill>
                  </a:tcPr>
                </a:tc>
                <a:tc hMerge="1">
                  <a:txBody>
                    <a:bodyPr/>
                    <a:lstStyle/>
                    <a:p>
                      <a:endParaRPr lang="en-US" dirty="0"/>
                    </a:p>
                  </a:txBody>
                  <a:tcPr/>
                </a:tc>
                <a:tc gridSpan="2">
                  <a:txBody>
                    <a:bodyPr/>
                    <a:lstStyle/>
                    <a:p>
                      <a:pPr algn="ctr"/>
                      <a:r>
                        <a:rPr lang="en-US" sz="1100" dirty="0"/>
                        <a:t>Trial 2</a:t>
                      </a:r>
                    </a:p>
                  </a:txBody>
                  <a:tcPr>
                    <a:solidFill>
                      <a:schemeClr val="bg1">
                        <a:lumMod val="85000"/>
                      </a:schemeClr>
                    </a:solidFill>
                  </a:tcPr>
                </a:tc>
                <a:tc hMerge="1">
                  <a:txBody>
                    <a:bodyPr/>
                    <a:lstStyle/>
                    <a:p>
                      <a:endParaRPr lang="en-US" dirty="0"/>
                    </a:p>
                  </a:txBody>
                  <a:tcPr/>
                </a:tc>
                <a:tc gridSpan="2">
                  <a:txBody>
                    <a:bodyPr/>
                    <a:lstStyle/>
                    <a:p>
                      <a:pPr algn="ctr"/>
                      <a:r>
                        <a:rPr lang="en-US" sz="1100" dirty="0"/>
                        <a:t>Trial 3</a:t>
                      </a:r>
                    </a:p>
                  </a:txBody>
                  <a:tcPr>
                    <a:solidFill>
                      <a:schemeClr val="bg1">
                        <a:lumMod val="85000"/>
                      </a:schemeClr>
                    </a:solidFill>
                  </a:tcPr>
                </a:tc>
                <a:tc hMerge="1">
                  <a:txBody>
                    <a:bodyPr/>
                    <a:lstStyle/>
                    <a:p>
                      <a:endParaRPr lang="en-US" dirty="0"/>
                    </a:p>
                  </a:txBody>
                  <a:tcPr/>
                </a:tc>
                <a:extLst>
                  <a:ext uri="{0D108BD9-81ED-4DB2-BD59-A6C34878D82A}">
                    <a16:rowId xmlns:a16="http://schemas.microsoft.com/office/drawing/2014/main" val="191555937"/>
                  </a:ext>
                </a:extLst>
              </a:tr>
              <a:tr h="500980">
                <a:tc>
                  <a:txBody>
                    <a:bodyPr/>
                    <a:lstStyle/>
                    <a:p>
                      <a:pPr algn="ctr"/>
                      <a:r>
                        <a:rPr lang="en-US" sz="1000" dirty="0"/>
                        <a:t>Time (sec)</a:t>
                      </a:r>
                    </a:p>
                  </a:txBody>
                  <a:tcPr/>
                </a:tc>
                <a:tc>
                  <a:txBody>
                    <a:bodyPr/>
                    <a:lstStyle/>
                    <a:p>
                      <a:pPr algn="ctr"/>
                      <a:r>
                        <a:rPr lang="en-US" sz="1000" dirty="0"/>
                        <a:t>Temperature (degrees C)</a:t>
                      </a:r>
                    </a:p>
                  </a:txBody>
                  <a:tcPr/>
                </a:tc>
                <a:tc>
                  <a:txBody>
                    <a:bodyPr/>
                    <a:lstStyle/>
                    <a:p>
                      <a:pPr algn="ctr"/>
                      <a:r>
                        <a:rPr lang="en-US" sz="1000" dirty="0"/>
                        <a:t>Time (sec)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Temperature (degrees C)</a:t>
                      </a:r>
                    </a:p>
                  </a:txBody>
                  <a:tcPr/>
                </a:tc>
                <a:tc>
                  <a:txBody>
                    <a:bodyPr/>
                    <a:lstStyle/>
                    <a:p>
                      <a:pPr algn="ctr"/>
                      <a:r>
                        <a:rPr lang="en-US" sz="1000" dirty="0"/>
                        <a:t>Time (sec)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Temperature (degrees C)</a:t>
                      </a:r>
                    </a:p>
                  </a:txBody>
                  <a:tcPr/>
                </a:tc>
                <a:extLst>
                  <a:ext uri="{0D108BD9-81ED-4DB2-BD59-A6C34878D82A}">
                    <a16:rowId xmlns:a16="http://schemas.microsoft.com/office/drawing/2014/main" val="2339295074"/>
                  </a:ext>
                </a:extLst>
              </a:tr>
              <a:tr h="321842">
                <a:tc>
                  <a:txBody>
                    <a:bodyPr/>
                    <a:lstStyle/>
                    <a:p>
                      <a:pPr algn="ctr"/>
                      <a:r>
                        <a:rPr lang="en-US" sz="1000" dirty="0"/>
                        <a:t>0</a:t>
                      </a:r>
                    </a:p>
                  </a:txBody>
                  <a:tcPr/>
                </a:tc>
                <a:tc>
                  <a:txBody>
                    <a:bodyPr/>
                    <a:lstStyle/>
                    <a:p>
                      <a:pPr algn="ctr"/>
                      <a:endParaRPr lang="en-US" sz="1000"/>
                    </a:p>
                  </a:txBody>
                  <a:tcPr/>
                </a:tc>
                <a:tc>
                  <a:txBody>
                    <a:bodyPr/>
                    <a:lstStyle/>
                    <a:p>
                      <a:pPr algn="ctr"/>
                      <a:r>
                        <a:rPr lang="en-US" sz="1000" dirty="0"/>
                        <a:t>0</a:t>
                      </a:r>
                    </a:p>
                  </a:txBody>
                  <a:tcPr/>
                </a:tc>
                <a:tc>
                  <a:txBody>
                    <a:bodyPr/>
                    <a:lstStyle/>
                    <a:p>
                      <a:pPr algn="ctr"/>
                      <a:endParaRPr lang="en-US" sz="1000" dirty="0"/>
                    </a:p>
                  </a:txBody>
                  <a:tcPr/>
                </a:tc>
                <a:tc>
                  <a:txBody>
                    <a:bodyPr/>
                    <a:lstStyle/>
                    <a:p>
                      <a:pPr algn="ctr"/>
                      <a:r>
                        <a:rPr lang="en-US" sz="1000" dirty="0"/>
                        <a:t>0</a:t>
                      </a:r>
                    </a:p>
                  </a:txBody>
                  <a:tcPr/>
                </a:tc>
                <a:tc>
                  <a:txBody>
                    <a:bodyPr/>
                    <a:lstStyle/>
                    <a:p>
                      <a:pPr algn="ctr"/>
                      <a:endParaRPr lang="en-US" sz="1000" dirty="0"/>
                    </a:p>
                  </a:txBody>
                  <a:tcPr/>
                </a:tc>
                <a:extLst>
                  <a:ext uri="{0D108BD9-81ED-4DB2-BD59-A6C34878D82A}">
                    <a16:rowId xmlns:a16="http://schemas.microsoft.com/office/drawing/2014/main" val="2399548912"/>
                  </a:ext>
                </a:extLst>
              </a:tr>
              <a:tr h="321842">
                <a:tc>
                  <a:txBody>
                    <a:bodyPr/>
                    <a:lstStyle/>
                    <a:p>
                      <a:pPr algn="ctr"/>
                      <a:r>
                        <a:rPr lang="en-US" sz="1000" dirty="0"/>
                        <a:t>10</a:t>
                      </a:r>
                    </a:p>
                  </a:txBody>
                  <a:tcPr/>
                </a:tc>
                <a:tc>
                  <a:txBody>
                    <a:bodyPr/>
                    <a:lstStyle/>
                    <a:p>
                      <a:pPr algn="ctr"/>
                      <a:endParaRPr lang="en-US" sz="1000"/>
                    </a:p>
                  </a:txBody>
                  <a:tcPr/>
                </a:tc>
                <a:tc>
                  <a:txBody>
                    <a:bodyPr/>
                    <a:lstStyle/>
                    <a:p>
                      <a:pPr algn="ctr"/>
                      <a:r>
                        <a:rPr lang="en-US" sz="1000" dirty="0"/>
                        <a:t>10</a:t>
                      </a:r>
                    </a:p>
                  </a:txBody>
                  <a:tcPr/>
                </a:tc>
                <a:tc>
                  <a:txBody>
                    <a:bodyPr/>
                    <a:lstStyle/>
                    <a:p>
                      <a:pPr algn="ctr"/>
                      <a:endParaRPr lang="en-US" sz="1000"/>
                    </a:p>
                  </a:txBody>
                  <a:tcPr/>
                </a:tc>
                <a:tc>
                  <a:txBody>
                    <a:bodyPr/>
                    <a:lstStyle/>
                    <a:p>
                      <a:pPr algn="ctr"/>
                      <a:r>
                        <a:rPr lang="en-US" sz="1000" dirty="0"/>
                        <a:t>10</a:t>
                      </a:r>
                    </a:p>
                  </a:txBody>
                  <a:tcPr/>
                </a:tc>
                <a:tc>
                  <a:txBody>
                    <a:bodyPr/>
                    <a:lstStyle/>
                    <a:p>
                      <a:pPr algn="ctr"/>
                      <a:endParaRPr lang="en-US" sz="1000" dirty="0"/>
                    </a:p>
                  </a:txBody>
                  <a:tcPr/>
                </a:tc>
                <a:extLst>
                  <a:ext uri="{0D108BD9-81ED-4DB2-BD59-A6C34878D82A}">
                    <a16:rowId xmlns:a16="http://schemas.microsoft.com/office/drawing/2014/main" val="1372388112"/>
                  </a:ext>
                </a:extLst>
              </a:tr>
              <a:tr h="321842">
                <a:tc>
                  <a:txBody>
                    <a:bodyPr/>
                    <a:lstStyle/>
                    <a:p>
                      <a:pPr algn="ctr"/>
                      <a:r>
                        <a:rPr lang="en-US" sz="1000" dirty="0"/>
                        <a:t>20</a:t>
                      </a:r>
                    </a:p>
                  </a:txBody>
                  <a:tcPr/>
                </a:tc>
                <a:tc>
                  <a:txBody>
                    <a:bodyPr/>
                    <a:lstStyle/>
                    <a:p>
                      <a:pPr algn="ctr"/>
                      <a:endParaRPr lang="en-US" sz="1000"/>
                    </a:p>
                  </a:txBody>
                  <a:tcPr/>
                </a:tc>
                <a:tc>
                  <a:txBody>
                    <a:bodyPr/>
                    <a:lstStyle/>
                    <a:p>
                      <a:pPr algn="ctr"/>
                      <a:r>
                        <a:rPr lang="en-US" sz="1000" dirty="0"/>
                        <a:t>20</a:t>
                      </a:r>
                    </a:p>
                  </a:txBody>
                  <a:tcPr/>
                </a:tc>
                <a:tc>
                  <a:txBody>
                    <a:bodyPr/>
                    <a:lstStyle/>
                    <a:p>
                      <a:pPr algn="ctr"/>
                      <a:endParaRPr lang="en-US" sz="1000"/>
                    </a:p>
                  </a:txBody>
                  <a:tcPr/>
                </a:tc>
                <a:tc>
                  <a:txBody>
                    <a:bodyPr/>
                    <a:lstStyle/>
                    <a:p>
                      <a:pPr algn="ctr"/>
                      <a:r>
                        <a:rPr lang="en-US" sz="1000" dirty="0"/>
                        <a:t>20</a:t>
                      </a:r>
                    </a:p>
                  </a:txBody>
                  <a:tcPr/>
                </a:tc>
                <a:tc>
                  <a:txBody>
                    <a:bodyPr/>
                    <a:lstStyle/>
                    <a:p>
                      <a:pPr algn="ctr"/>
                      <a:endParaRPr lang="en-US" sz="1000" dirty="0"/>
                    </a:p>
                  </a:txBody>
                  <a:tcPr/>
                </a:tc>
                <a:extLst>
                  <a:ext uri="{0D108BD9-81ED-4DB2-BD59-A6C34878D82A}">
                    <a16:rowId xmlns:a16="http://schemas.microsoft.com/office/drawing/2014/main" val="3575885243"/>
                  </a:ext>
                </a:extLst>
              </a:tr>
              <a:tr h="321842">
                <a:tc>
                  <a:txBody>
                    <a:bodyPr/>
                    <a:lstStyle/>
                    <a:p>
                      <a:pPr algn="ctr"/>
                      <a:r>
                        <a:rPr lang="en-US" sz="1000" dirty="0"/>
                        <a:t>30</a:t>
                      </a:r>
                    </a:p>
                  </a:txBody>
                  <a:tcPr/>
                </a:tc>
                <a:tc>
                  <a:txBody>
                    <a:bodyPr/>
                    <a:lstStyle/>
                    <a:p>
                      <a:pPr algn="ctr"/>
                      <a:endParaRPr lang="en-US" sz="1000"/>
                    </a:p>
                  </a:txBody>
                  <a:tcPr/>
                </a:tc>
                <a:tc>
                  <a:txBody>
                    <a:bodyPr/>
                    <a:lstStyle/>
                    <a:p>
                      <a:pPr algn="ctr"/>
                      <a:r>
                        <a:rPr lang="en-US" sz="1000" dirty="0"/>
                        <a:t>30</a:t>
                      </a:r>
                    </a:p>
                  </a:txBody>
                  <a:tcPr/>
                </a:tc>
                <a:tc>
                  <a:txBody>
                    <a:bodyPr/>
                    <a:lstStyle/>
                    <a:p>
                      <a:pPr algn="ctr"/>
                      <a:endParaRPr lang="en-US" sz="1000"/>
                    </a:p>
                  </a:txBody>
                  <a:tcPr/>
                </a:tc>
                <a:tc>
                  <a:txBody>
                    <a:bodyPr/>
                    <a:lstStyle/>
                    <a:p>
                      <a:pPr algn="ctr"/>
                      <a:r>
                        <a:rPr lang="en-US" sz="1000" dirty="0"/>
                        <a:t>30</a:t>
                      </a:r>
                    </a:p>
                  </a:txBody>
                  <a:tcPr/>
                </a:tc>
                <a:tc>
                  <a:txBody>
                    <a:bodyPr/>
                    <a:lstStyle/>
                    <a:p>
                      <a:pPr algn="ctr"/>
                      <a:endParaRPr lang="en-US" sz="1000" dirty="0"/>
                    </a:p>
                  </a:txBody>
                  <a:tcPr/>
                </a:tc>
                <a:extLst>
                  <a:ext uri="{0D108BD9-81ED-4DB2-BD59-A6C34878D82A}">
                    <a16:rowId xmlns:a16="http://schemas.microsoft.com/office/drawing/2014/main" val="274546324"/>
                  </a:ext>
                </a:extLst>
              </a:tr>
              <a:tr h="321842">
                <a:tc>
                  <a:txBody>
                    <a:bodyPr/>
                    <a:lstStyle/>
                    <a:p>
                      <a:pPr algn="ctr"/>
                      <a:r>
                        <a:rPr lang="en-US" sz="1000" dirty="0"/>
                        <a:t>40</a:t>
                      </a:r>
                    </a:p>
                  </a:txBody>
                  <a:tcPr/>
                </a:tc>
                <a:tc>
                  <a:txBody>
                    <a:bodyPr/>
                    <a:lstStyle/>
                    <a:p>
                      <a:pPr algn="ctr"/>
                      <a:endParaRPr lang="en-US" sz="1000"/>
                    </a:p>
                  </a:txBody>
                  <a:tcPr/>
                </a:tc>
                <a:tc>
                  <a:txBody>
                    <a:bodyPr/>
                    <a:lstStyle/>
                    <a:p>
                      <a:pPr algn="ctr"/>
                      <a:r>
                        <a:rPr lang="en-US" sz="1000" dirty="0"/>
                        <a:t>40</a:t>
                      </a:r>
                    </a:p>
                  </a:txBody>
                  <a:tcPr/>
                </a:tc>
                <a:tc>
                  <a:txBody>
                    <a:bodyPr/>
                    <a:lstStyle/>
                    <a:p>
                      <a:pPr algn="ctr"/>
                      <a:endParaRPr lang="en-US" sz="1000" dirty="0"/>
                    </a:p>
                  </a:txBody>
                  <a:tcPr/>
                </a:tc>
                <a:tc>
                  <a:txBody>
                    <a:bodyPr/>
                    <a:lstStyle/>
                    <a:p>
                      <a:pPr algn="ctr"/>
                      <a:r>
                        <a:rPr lang="en-US" sz="1000" dirty="0"/>
                        <a:t>40</a:t>
                      </a:r>
                    </a:p>
                  </a:txBody>
                  <a:tcPr/>
                </a:tc>
                <a:tc>
                  <a:txBody>
                    <a:bodyPr/>
                    <a:lstStyle/>
                    <a:p>
                      <a:pPr algn="ctr"/>
                      <a:endParaRPr lang="en-US" sz="1000" dirty="0"/>
                    </a:p>
                  </a:txBody>
                  <a:tcPr/>
                </a:tc>
                <a:extLst>
                  <a:ext uri="{0D108BD9-81ED-4DB2-BD59-A6C34878D82A}">
                    <a16:rowId xmlns:a16="http://schemas.microsoft.com/office/drawing/2014/main" val="130505639"/>
                  </a:ext>
                </a:extLst>
              </a:tr>
              <a:tr h="321842">
                <a:tc>
                  <a:txBody>
                    <a:bodyPr/>
                    <a:lstStyle/>
                    <a:p>
                      <a:pPr algn="ctr"/>
                      <a:r>
                        <a:rPr lang="en-US" sz="1000" dirty="0"/>
                        <a:t>50</a:t>
                      </a:r>
                    </a:p>
                  </a:txBody>
                  <a:tcPr/>
                </a:tc>
                <a:tc>
                  <a:txBody>
                    <a:bodyPr/>
                    <a:lstStyle/>
                    <a:p>
                      <a:pPr algn="ctr"/>
                      <a:endParaRPr lang="en-US" sz="1000"/>
                    </a:p>
                  </a:txBody>
                  <a:tcPr/>
                </a:tc>
                <a:tc>
                  <a:txBody>
                    <a:bodyPr/>
                    <a:lstStyle/>
                    <a:p>
                      <a:pPr algn="ctr"/>
                      <a:r>
                        <a:rPr lang="en-US" sz="1000" dirty="0"/>
                        <a:t>50</a:t>
                      </a:r>
                    </a:p>
                  </a:txBody>
                  <a:tcPr/>
                </a:tc>
                <a:tc>
                  <a:txBody>
                    <a:bodyPr/>
                    <a:lstStyle/>
                    <a:p>
                      <a:pPr algn="ctr"/>
                      <a:endParaRPr lang="en-US" sz="1000"/>
                    </a:p>
                  </a:txBody>
                  <a:tcPr/>
                </a:tc>
                <a:tc>
                  <a:txBody>
                    <a:bodyPr/>
                    <a:lstStyle/>
                    <a:p>
                      <a:pPr algn="ctr"/>
                      <a:r>
                        <a:rPr lang="en-US" sz="1000" dirty="0"/>
                        <a:t>50</a:t>
                      </a:r>
                    </a:p>
                  </a:txBody>
                  <a:tcPr/>
                </a:tc>
                <a:tc>
                  <a:txBody>
                    <a:bodyPr/>
                    <a:lstStyle/>
                    <a:p>
                      <a:pPr algn="ctr"/>
                      <a:endParaRPr lang="en-US" sz="1000" dirty="0"/>
                    </a:p>
                  </a:txBody>
                  <a:tcPr/>
                </a:tc>
                <a:extLst>
                  <a:ext uri="{0D108BD9-81ED-4DB2-BD59-A6C34878D82A}">
                    <a16:rowId xmlns:a16="http://schemas.microsoft.com/office/drawing/2014/main" val="208493484"/>
                  </a:ext>
                </a:extLst>
              </a:tr>
              <a:tr h="321842">
                <a:tc>
                  <a:txBody>
                    <a:bodyPr/>
                    <a:lstStyle/>
                    <a:p>
                      <a:pPr algn="ctr"/>
                      <a:r>
                        <a:rPr lang="en-US" sz="1000" dirty="0"/>
                        <a:t>60</a:t>
                      </a:r>
                    </a:p>
                  </a:txBody>
                  <a:tcPr/>
                </a:tc>
                <a:tc>
                  <a:txBody>
                    <a:bodyPr/>
                    <a:lstStyle/>
                    <a:p>
                      <a:pPr algn="ctr"/>
                      <a:endParaRPr lang="en-US" sz="1000"/>
                    </a:p>
                  </a:txBody>
                  <a:tcPr/>
                </a:tc>
                <a:tc>
                  <a:txBody>
                    <a:bodyPr/>
                    <a:lstStyle/>
                    <a:p>
                      <a:pPr algn="ctr"/>
                      <a:r>
                        <a:rPr lang="en-US" sz="1000" dirty="0"/>
                        <a:t>60</a:t>
                      </a:r>
                    </a:p>
                  </a:txBody>
                  <a:tcPr/>
                </a:tc>
                <a:tc>
                  <a:txBody>
                    <a:bodyPr/>
                    <a:lstStyle/>
                    <a:p>
                      <a:pPr algn="ctr"/>
                      <a:endParaRPr lang="en-US" sz="1000"/>
                    </a:p>
                  </a:txBody>
                  <a:tcPr/>
                </a:tc>
                <a:tc>
                  <a:txBody>
                    <a:bodyPr/>
                    <a:lstStyle/>
                    <a:p>
                      <a:pPr algn="ctr"/>
                      <a:r>
                        <a:rPr lang="en-US" sz="1000" dirty="0"/>
                        <a:t>60</a:t>
                      </a:r>
                    </a:p>
                  </a:txBody>
                  <a:tcPr/>
                </a:tc>
                <a:tc>
                  <a:txBody>
                    <a:bodyPr/>
                    <a:lstStyle/>
                    <a:p>
                      <a:pPr algn="ctr"/>
                      <a:endParaRPr lang="en-US" sz="1000" dirty="0"/>
                    </a:p>
                  </a:txBody>
                  <a:tcPr/>
                </a:tc>
                <a:extLst>
                  <a:ext uri="{0D108BD9-81ED-4DB2-BD59-A6C34878D82A}">
                    <a16:rowId xmlns:a16="http://schemas.microsoft.com/office/drawing/2014/main" val="197458221"/>
                  </a:ext>
                </a:extLst>
              </a:tr>
            </a:tbl>
          </a:graphicData>
        </a:graphic>
      </p:graphicFrame>
      <p:sp>
        <p:nvSpPr>
          <p:cNvPr id="2" name="TextBox 1">
            <a:extLst>
              <a:ext uri="{FF2B5EF4-FFF2-40B4-BE49-F238E27FC236}">
                <a16:creationId xmlns:a16="http://schemas.microsoft.com/office/drawing/2014/main" id="{313FF8D4-A5FA-56AD-EFEC-60534D8D3E3F}"/>
              </a:ext>
            </a:extLst>
          </p:cNvPr>
          <p:cNvSpPr txBox="1"/>
          <p:nvPr/>
        </p:nvSpPr>
        <p:spPr>
          <a:xfrm>
            <a:off x="638942" y="4202668"/>
            <a:ext cx="5382346" cy="369332"/>
          </a:xfrm>
          <a:prstGeom prst="rect">
            <a:avLst/>
          </a:prstGeom>
          <a:noFill/>
        </p:spPr>
        <p:txBody>
          <a:bodyPr wrap="square" rtlCol="0">
            <a:spAutoFit/>
          </a:bodyPr>
          <a:lstStyle/>
          <a:p>
            <a:r>
              <a:rPr lang="en-US" dirty="0">
                <a:highlight>
                  <a:srgbClr val="FFFF00"/>
                </a:highlight>
              </a:rPr>
              <a:t>Highlight when the temperature </a:t>
            </a:r>
            <a:r>
              <a:rPr lang="en-US" dirty="0" err="1">
                <a:highlight>
                  <a:srgbClr val="FFFF00"/>
                </a:highlight>
              </a:rPr>
              <a:t>stablized</a:t>
            </a:r>
            <a:r>
              <a:rPr lang="en-US" dirty="0">
                <a:highlight>
                  <a:srgbClr val="FFFF00"/>
                </a:highlight>
              </a:rPr>
              <a:t>.</a:t>
            </a:r>
          </a:p>
        </p:txBody>
      </p:sp>
      <p:sp>
        <p:nvSpPr>
          <p:cNvPr id="4" name="TextBox 3">
            <a:extLst>
              <a:ext uri="{FF2B5EF4-FFF2-40B4-BE49-F238E27FC236}">
                <a16:creationId xmlns:a16="http://schemas.microsoft.com/office/drawing/2014/main" id="{887F12DA-54EA-AB47-D2F1-94F490ADF9AA}"/>
              </a:ext>
            </a:extLst>
          </p:cNvPr>
          <p:cNvSpPr txBox="1"/>
          <p:nvPr/>
        </p:nvSpPr>
        <p:spPr>
          <a:xfrm>
            <a:off x="638942" y="8307124"/>
            <a:ext cx="5382346" cy="369332"/>
          </a:xfrm>
          <a:prstGeom prst="rect">
            <a:avLst/>
          </a:prstGeom>
          <a:noFill/>
        </p:spPr>
        <p:txBody>
          <a:bodyPr wrap="square" rtlCol="0">
            <a:spAutoFit/>
          </a:bodyPr>
          <a:lstStyle/>
          <a:p>
            <a:r>
              <a:rPr lang="en-US" dirty="0">
                <a:highlight>
                  <a:srgbClr val="FFFF00"/>
                </a:highlight>
              </a:rPr>
              <a:t>Highlight when the temperature </a:t>
            </a:r>
            <a:r>
              <a:rPr lang="en-US" dirty="0" err="1">
                <a:highlight>
                  <a:srgbClr val="FFFF00"/>
                </a:highlight>
              </a:rPr>
              <a:t>stablized</a:t>
            </a:r>
            <a:r>
              <a:rPr lang="en-US" dirty="0">
                <a:highlight>
                  <a:srgbClr val="FFFF00"/>
                </a:highlight>
              </a:rPr>
              <a:t>.</a:t>
            </a:r>
          </a:p>
        </p:txBody>
      </p:sp>
      <p:sp>
        <p:nvSpPr>
          <p:cNvPr id="5" name="Rounded Rectangular Callout 4">
            <a:extLst>
              <a:ext uri="{FF2B5EF4-FFF2-40B4-BE49-F238E27FC236}">
                <a16:creationId xmlns:a16="http://schemas.microsoft.com/office/drawing/2014/main" id="{00FD55E6-B3BA-C2BA-0874-3DA31BBBECBE}"/>
              </a:ext>
            </a:extLst>
          </p:cNvPr>
          <p:cNvSpPr/>
          <p:nvPr/>
        </p:nvSpPr>
        <p:spPr>
          <a:xfrm>
            <a:off x="521875" y="381039"/>
            <a:ext cx="1250942" cy="308245"/>
          </a:xfrm>
          <a:prstGeom prst="wedgeRoundRectCallout">
            <a:avLst>
              <a:gd name="adj1" fmla="val 16433"/>
              <a:gd name="adj2" fmla="val 72678"/>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CC337715-6C5A-88DA-90FE-34A35CFCD9F7}"/>
              </a:ext>
            </a:extLst>
          </p:cNvPr>
          <p:cNvSpPr txBox="1"/>
          <p:nvPr/>
        </p:nvSpPr>
        <p:spPr>
          <a:xfrm>
            <a:off x="428574" y="396907"/>
            <a:ext cx="1429238" cy="261610"/>
          </a:xfrm>
          <a:prstGeom prst="rect">
            <a:avLst/>
          </a:prstGeom>
          <a:noFill/>
        </p:spPr>
        <p:txBody>
          <a:bodyPr wrap="square" rtlCol="0">
            <a:spAutoFit/>
          </a:bodyPr>
          <a:lstStyle/>
          <a:p>
            <a:pPr algn="ctr"/>
            <a:r>
              <a:rPr lang="en-US" sz="1100" b="1" dirty="0"/>
              <a:t>Results (raw data)</a:t>
            </a:r>
          </a:p>
        </p:txBody>
      </p:sp>
    </p:spTree>
    <p:extLst>
      <p:ext uri="{BB962C8B-B14F-4D97-AF65-F5344CB8AC3E}">
        <p14:creationId xmlns:p14="http://schemas.microsoft.com/office/powerpoint/2010/main" val="29917656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E265FD4-0A09-5CAF-24E3-88DE5351C307}"/>
              </a:ext>
            </a:extLst>
          </p:cNvPr>
          <p:cNvSpPr/>
          <p:nvPr/>
        </p:nvSpPr>
        <p:spPr>
          <a:xfrm>
            <a:off x="435396" y="899592"/>
            <a:ext cx="6017940" cy="784750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Table 15">
            <a:extLst>
              <a:ext uri="{FF2B5EF4-FFF2-40B4-BE49-F238E27FC236}">
                <a16:creationId xmlns:a16="http://schemas.microsoft.com/office/drawing/2014/main" id="{667B91E8-B580-04ED-11DA-6C555ADDCD95}"/>
              </a:ext>
            </a:extLst>
          </p:cNvPr>
          <p:cNvGraphicFramePr>
            <a:graphicFrameLocks noGrp="1"/>
          </p:cNvGraphicFramePr>
          <p:nvPr>
            <p:extLst>
              <p:ext uri="{D42A27DB-BD31-4B8C-83A1-F6EECF244321}">
                <p14:modId xmlns:p14="http://schemas.microsoft.com/office/powerpoint/2010/main" val="1656298137"/>
              </p:ext>
            </p:extLst>
          </p:nvPr>
        </p:nvGraphicFramePr>
        <p:xfrm>
          <a:off x="638942" y="1043608"/>
          <a:ext cx="5670376" cy="3159058"/>
        </p:xfrm>
        <a:graphic>
          <a:graphicData uri="http://schemas.openxmlformats.org/drawingml/2006/table">
            <a:tbl>
              <a:tblPr firstRow="1" bandRow="1">
                <a:tableStyleId>{5940675A-B579-460E-94D1-54222C63F5DA}</a:tableStyleId>
              </a:tblPr>
              <a:tblGrid>
                <a:gridCol w="656068">
                  <a:extLst>
                    <a:ext uri="{9D8B030D-6E8A-4147-A177-3AD203B41FA5}">
                      <a16:colId xmlns:a16="http://schemas.microsoft.com/office/drawing/2014/main" val="2321526677"/>
                    </a:ext>
                  </a:extLst>
                </a:gridCol>
                <a:gridCol w="1234058">
                  <a:extLst>
                    <a:ext uri="{9D8B030D-6E8A-4147-A177-3AD203B41FA5}">
                      <a16:colId xmlns:a16="http://schemas.microsoft.com/office/drawing/2014/main" val="2239625005"/>
                    </a:ext>
                  </a:extLst>
                </a:gridCol>
                <a:gridCol w="613608">
                  <a:extLst>
                    <a:ext uri="{9D8B030D-6E8A-4147-A177-3AD203B41FA5}">
                      <a16:colId xmlns:a16="http://schemas.microsoft.com/office/drawing/2014/main" val="625356677"/>
                    </a:ext>
                  </a:extLst>
                </a:gridCol>
                <a:gridCol w="1276517">
                  <a:extLst>
                    <a:ext uri="{9D8B030D-6E8A-4147-A177-3AD203B41FA5}">
                      <a16:colId xmlns:a16="http://schemas.microsoft.com/office/drawing/2014/main" val="552051344"/>
                    </a:ext>
                  </a:extLst>
                </a:gridCol>
                <a:gridCol w="668395">
                  <a:extLst>
                    <a:ext uri="{9D8B030D-6E8A-4147-A177-3AD203B41FA5}">
                      <a16:colId xmlns:a16="http://schemas.microsoft.com/office/drawing/2014/main" val="4170335750"/>
                    </a:ext>
                  </a:extLst>
                </a:gridCol>
                <a:gridCol w="1221730">
                  <a:extLst>
                    <a:ext uri="{9D8B030D-6E8A-4147-A177-3AD203B41FA5}">
                      <a16:colId xmlns:a16="http://schemas.microsoft.com/office/drawing/2014/main" val="1993891910"/>
                    </a:ext>
                  </a:extLst>
                </a:gridCol>
              </a:tblGrid>
              <a:tr h="327258">
                <a:tc gridSpan="6">
                  <a:txBody>
                    <a:bodyPr/>
                    <a:lstStyle/>
                    <a:p>
                      <a:pPr algn="ctr"/>
                      <a:r>
                        <a:rPr lang="en-US" sz="1200" b="1" dirty="0"/>
                        <a:t>Table 5:  2.5 gram of salt in 10mL of water (after adding another 0.5 grams)</a:t>
                      </a:r>
                    </a:p>
                  </a:txBody>
                  <a:tcPr/>
                </a:tc>
                <a:tc hMerge="1">
                  <a:txBody>
                    <a:bodyPr/>
                    <a:lstStyle/>
                    <a:p>
                      <a:endParaRPr lang="en-US"/>
                    </a:p>
                  </a:txBody>
                  <a:tcPr/>
                </a:tc>
                <a:tc hMerge="1">
                  <a:txBody>
                    <a:bodyPr/>
                    <a:lstStyle/>
                    <a:p>
                      <a:pPr algn="ctr"/>
                      <a:endParaRPr lang="en-US" sz="1200" dirty="0"/>
                    </a:p>
                  </a:txBody>
                  <a:tcPr/>
                </a:tc>
                <a:tc hMerge="1">
                  <a:txBody>
                    <a:bodyPr/>
                    <a:lstStyle/>
                    <a:p>
                      <a:endParaRPr lang="en-US"/>
                    </a:p>
                  </a:txBody>
                  <a:tcPr/>
                </a:tc>
                <a:tc hMerge="1">
                  <a:txBody>
                    <a:bodyPr/>
                    <a:lstStyle/>
                    <a:p>
                      <a:pPr algn="ctr"/>
                      <a:endParaRPr lang="en-US" sz="1200" dirty="0"/>
                    </a:p>
                  </a:txBody>
                  <a:tcPr/>
                </a:tc>
                <a:tc hMerge="1">
                  <a:txBody>
                    <a:bodyPr/>
                    <a:lstStyle/>
                    <a:p>
                      <a:endParaRPr lang="en-US"/>
                    </a:p>
                  </a:txBody>
                  <a:tcPr/>
                </a:tc>
                <a:extLst>
                  <a:ext uri="{0D108BD9-81ED-4DB2-BD59-A6C34878D82A}">
                    <a16:rowId xmlns:a16="http://schemas.microsoft.com/office/drawing/2014/main" val="2453263555"/>
                  </a:ext>
                </a:extLst>
              </a:tr>
              <a:tr h="322822">
                <a:tc gridSpan="2">
                  <a:txBody>
                    <a:bodyPr/>
                    <a:lstStyle/>
                    <a:p>
                      <a:pPr algn="ctr"/>
                      <a:r>
                        <a:rPr lang="en-US" sz="1100" dirty="0"/>
                        <a:t>Trial 1</a:t>
                      </a:r>
                    </a:p>
                  </a:txBody>
                  <a:tcPr>
                    <a:solidFill>
                      <a:schemeClr val="bg1">
                        <a:lumMod val="85000"/>
                      </a:schemeClr>
                    </a:solidFill>
                  </a:tcPr>
                </a:tc>
                <a:tc hMerge="1">
                  <a:txBody>
                    <a:bodyPr/>
                    <a:lstStyle/>
                    <a:p>
                      <a:endParaRPr lang="en-US" dirty="0"/>
                    </a:p>
                  </a:txBody>
                  <a:tcPr/>
                </a:tc>
                <a:tc gridSpan="2">
                  <a:txBody>
                    <a:bodyPr/>
                    <a:lstStyle/>
                    <a:p>
                      <a:pPr algn="ctr"/>
                      <a:r>
                        <a:rPr lang="en-US" sz="1100" dirty="0"/>
                        <a:t>Trial 2</a:t>
                      </a:r>
                    </a:p>
                  </a:txBody>
                  <a:tcPr>
                    <a:solidFill>
                      <a:schemeClr val="bg1">
                        <a:lumMod val="85000"/>
                      </a:schemeClr>
                    </a:solidFill>
                  </a:tcPr>
                </a:tc>
                <a:tc hMerge="1">
                  <a:txBody>
                    <a:bodyPr/>
                    <a:lstStyle/>
                    <a:p>
                      <a:endParaRPr lang="en-US" dirty="0"/>
                    </a:p>
                  </a:txBody>
                  <a:tcPr/>
                </a:tc>
                <a:tc gridSpan="2">
                  <a:txBody>
                    <a:bodyPr/>
                    <a:lstStyle/>
                    <a:p>
                      <a:pPr algn="ctr"/>
                      <a:r>
                        <a:rPr lang="en-US" sz="1100" dirty="0"/>
                        <a:t>Trial 3</a:t>
                      </a:r>
                    </a:p>
                  </a:txBody>
                  <a:tcPr>
                    <a:solidFill>
                      <a:schemeClr val="bg1">
                        <a:lumMod val="85000"/>
                      </a:schemeClr>
                    </a:solidFill>
                  </a:tcPr>
                </a:tc>
                <a:tc hMerge="1">
                  <a:txBody>
                    <a:bodyPr/>
                    <a:lstStyle/>
                    <a:p>
                      <a:endParaRPr lang="en-US" dirty="0"/>
                    </a:p>
                  </a:txBody>
                  <a:tcPr/>
                </a:tc>
                <a:extLst>
                  <a:ext uri="{0D108BD9-81ED-4DB2-BD59-A6C34878D82A}">
                    <a16:rowId xmlns:a16="http://schemas.microsoft.com/office/drawing/2014/main" val="191555937"/>
                  </a:ext>
                </a:extLst>
              </a:tr>
              <a:tr h="472706">
                <a:tc>
                  <a:txBody>
                    <a:bodyPr/>
                    <a:lstStyle/>
                    <a:p>
                      <a:pPr algn="ctr"/>
                      <a:r>
                        <a:rPr lang="en-US" sz="1000" dirty="0"/>
                        <a:t>Time (sec)</a:t>
                      </a:r>
                    </a:p>
                  </a:txBody>
                  <a:tcPr/>
                </a:tc>
                <a:tc>
                  <a:txBody>
                    <a:bodyPr/>
                    <a:lstStyle/>
                    <a:p>
                      <a:pPr algn="ctr"/>
                      <a:r>
                        <a:rPr lang="en-US" sz="1000" dirty="0"/>
                        <a:t>Temperature (degrees C)</a:t>
                      </a:r>
                    </a:p>
                  </a:txBody>
                  <a:tcPr/>
                </a:tc>
                <a:tc>
                  <a:txBody>
                    <a:bodyPr/>
                    <a:lstStyle/>
                    <a:p>
                      <a:pPr algn="ctr"/>
                      <a:r>
                        <a:rPr lang="en-US" sz="1000" dirty="0"/>
                        <a:t>Time (sec)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Temperature (degrees C)</a:t>
                      </a:r>
                    </a:p>
                  </a:txBody>
                  <a:tcPr/>
                </a:tc>
                <a:tc>
                  <a:txBody>
                    <a:bodyPr/>
                    <a:lstStyle/>
                    <a:p>
                      <a:pPr algn="ctr"/>
                      <a:r>
                        <a:rPr lang="en-US" sz="1000" dirty="0"/>
                        <a:t>Time (sec)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Temperature (degrees C)</a:t>
                      </a:r>
                    </a:p>
                  </a:txBody>
                  <a:tcPr/>
                </a:tc>
                <a:extLst>
                  <a:ext uri="{0D108BD9-81ED-4DB2-BD59-A6C34878D82A}">
                    <a16:rowId xmlns:a16="http://schemas.microsoft.com/office/drawing/2014/main" val="2339295074"/>
                  </a:ext>
                </a:extLst>
              </a:tr>
              <a:tr h="290896">
                <a:tc>
                  <a:txBody>
                    <a:bodyPr/>
                    <a:lstStyle/>
                    <a:p>
                      <a:pPr algn="ctr"/>
                      <a:r>
                        <a:rPr lang="en-US" sz="1000" dirty="0"/>
                        <a:t>0</a:t>
                      </a:r>
                    </a:p>
                  </a:txBody>
                  <a:tcPr/>
                </a:tc>
                <a:tc>
                  <a:txBody>
                    <a:bodyPr/>
                    <a:lstStyle/>
                    <a:p>
                      <a:pPr algn="ctr"/>
                      <a:endParaRPr lang="en-US" sz="1000"/>
                    </a:p>
                  </a:txBody>
                  <a:tcPr/>
                </a:tc>
                <a:tc>
                  <a:txBody>
                    <a:bodyPr/>
                    <a:lstStyle/>
                    <a:p>
                      <a:pPr algn="ctr"/>
                      <a:r>
                        <a:rPr lang="en-US" sz="1000" dirty="0"/>
                        <a:t>0</a:t>
                      </a:r>
                    </a:p>
                  </a:txBody>
                  <a:tcPr/>
                </a:tc>
                <a:tc>
                  <a:txBody>
                    <a:bodyPr/>
                    <a:lstStyle/>
                    <a:p>
                      <a:pPr algn="ctr"/>
                      <a:endParaRPr lang="en-US" sz="1000" dirty="0"/>
                    </a:p>
                  </a:txBody>
                  <a:tcPr/>
                </a:tc>
                <a:tc>
                  <a:txBody>
                    <a:bodyPr/>
                    <a:lstStyle/>
                    <a:p>
                      <a:pPr algn="ctr"/>
                      <a:r>
                        <a:rPr lang="en-US" sz="1000" dirty="0"/>
                        <a:t>0</a:t>
                      </a:r>
                    </a:p>
                  </a:txBody>
                  <a:tcPr/>
                </a:tc>
                <a:tc>
                  <a:txBody>
                    <a:bodyPr/>
                    <a:lstStyle/>
                    <a:p>
                      <a:pPr algn="ctr"/>
                      <a:endParaRPr lang="en-US" sz="1000" dirty="0"/>
                    </a:p>
                  </a:txBody>
                  <a:tcPr/>
                </a:tc>
                <a:extLst>
                  <a:ext uri="{0D108BD9-81ED-4DB2-BD59-A6C34878D82A}">
                    <a16:rowId xmlns:a16="http://schemas.microsoft.com/office/drawing/2014/main" val="2399548912"/>
                  </a:ext>
                </a:extLst>
              </a:tr>
              <a:tr h="290896">
                <a:tc>
                  <a:txBody>
                    <a:bodyPr/>
                    <a:lstStyle/>
                    <a:p>
                      <a:pPr algn="ctr"/>
                      <a:r>
                        <a:rPr lang="en-US" sz="1000" dirty="0"/>
                        <a:t>10</a:t>
                      </a:r>
                    </a:p>
                  </a:txBody>
                  <a:tcPr/>
                </a:tc>
                <a:tc>
                  <a:txBody>
                    <a:bodyPr/>
                    <a:lstStyle/>
                    <a:p>
                      <a:pPr algn="ctr"/>
                      <a:endParaRPr lang="en-US" sz="1000"/>
                    </a:p>
                  </a:txBody>
                  <a:tcPr/>
                </a:tc>
                <a:tc>
                  <a:txBody>
                    <a:bodyPr/>
                    <a:lstStyle/>
                    <a:p>
                      <a:pPr algn="ctr"/>
                      <a:r>
                        <a:rPr lang="en-US" sz="1000" dirty="0"/>
                        <a:t>10</a:t>
                      </a:r>
                    </a:p>
                  </a:txBody>
                  <a:tcPr/>
                </a:tc>
                <a:tc>
                  <a:txBody>
                    <a:bodyPr/>
                    <a:lstStyle/>
                    <a:p>
                      <a:pPr algn="ctr"/>
                      <a:endParaRPr lang="en-US" sz="1000"/>
                    </a:p>
                  </a:txBody>
                  <a:tcPr/>
                </a:tc>
                <a:tc>
                  <a:txBody>
                    <a:bodyPr/>
                    <a:lstStyle/>
                    <a:p>
                      <a:pPr algn="ctr"/>
                      <a:r>
                        <a:rPr lang="en-US" sz="1000" dirty="0"/>
                        <a:t>10</a:t>
                      </a:r>
                    </a:p>
                  </a:txBody>
                  <a:tcPr/>
                </a:tc>
                <a:tc>
                  <a:txBody>
                    <a:bodyPr/>
                    <a:lstStyle/>
                    <a:p>
                      <a:pPr algn="ctr"/>
                      <a:endParaRPr lang="en-US" sz="1000" dirty="0"/>
                    </a:p>
                  </a:txBody>
                  <a:tcPr/>
                </a:tc>
                <a:extLst>
                  <a:ext uri="{0D108BD9-81ED-4DB2-BD59-A6C34878D82A}">
                    <a16:rowId xmlns:a16="http://schemas.microsoft.com/office/drawing/2014/main" val="1372388112"/>
                  </a:ext>
                </a:extLst>
              </a:tr>
              <a:tr h="290896">
                <a:tc>
                  <a:txBody>
                    <a:bodyPr/>
                    <a:lstStyle/>
                    <a:p>
                      <a:pPr algn="ctr"/>
                      <a:r>
                        <a:rPr lang="en-US" sz="1000" dirty="0"/>
                        <a:t>20</a:t>
                      </a:r>
                    </a:p>
                  </a:txBody>
                  <a:tcPr/>
                </a:tc>
                <a:tc>
                  <a:txBody>
                    <a:bodyPr/>
                    <a:lstStyle/>
                    <a:p>
                      <a:pPr algn="ctr"/>
                      <a:endParaRPr lang="en-US" sz="1000"/>
                    </a:p>
                  </a:txBody>
                  <a:tcPr/>
                </a:tc>
                <a:tc>
                  <a:txBody>
                    <a:bodyPr/>
                    <a:lstStyle/>
                    <a:p>
                      <a:pPr algn="ctr"/>
                      <a:r>
                        <a:rPr lang="en-US" sz="1000" dirty="0"/>
                        <a:t>20</a:t>
                      </a:r>
                    </a:p>
                  </a:txBody>
                  <a:tcPr/>
                </a:tc>
                <a:tc>
                  <a:txBody>
                    <a:bodyPr/>
                    <a:lstStyle/>
                    <a:p>
                      <a:pPr algn="ctr"/>
                      <a:endParaRPr lang="en-US" sz="1000"/>
                    </a:p>
                  </a:txBody>
                  <a:tcPr/>
                </a:tc>
                <a:tc>
                  <a:txBody>
                    <a:bodyPr/>
                    <a:lstStyle/>
                    <a:p>
                      <a:pPr algn="ctr"/>
                      <a:r>
                        <a:rPr lang="en-US" sz="1000" dirty="0"/>
                        <a:t>20</a:t>
                      </a:r>
                    </a:p>
                  </a:txBody>
                  <a:tcPr/>
                </a:tc>
                <a:tc>
                  <a:txBody>
                    <a:bodyPr/>
                    <a:lstStyle/>
                    <a:p>
                      <a:pPr algn="ctr"/>
                      <a:endParaRPr lang="en-US" sz="1000" dirty="0"/>
                    </a:p>
                  </a:txBody>
                  <a:tcPr/>
                </a:tc>
                <a:extLst>
                  <a:ext uri="{0D108BD9-81ED-4DB2-BD59-A6C34878D82A}">
                    <a16:rowId xmlns:a16="http://schemas.microsoft.com/office/drawing/2014/main" val="3575885243"/>
                  </a:ext>
                </a:extLst>
              </a:tr>
              <a:tr h="290896">
                <a:tc>
                  <a:txBody>
                    <a:bodyPr/>
                    <a:lstStyle/>
                    <a:p>
                      <a:pPr algn="ctr"/>
                      <a:r>
                        <a:rPr lang="en-US" sz="1000" dirty="0"/>
                        <a:t>30</a:t>
                      </a:r>
                    </a:p>
                  </a:txBody>
                  <a:tcPr/>
                </a:tc>
                <a:tc>
                  <a:txBody>
                    <a:bodyPr/>
                    <a:lstStyle/>
                    <a:p>
                      <a:pPr algn="ctr"/>
                      <a:endParaRPr lang="en-US" sz="1000"/>
                    </a:p>
                  </a:txBody>
                  <a:tcPr/>
                </a:tc>
                <a:tc>
                  <a:txBody>
                    <a:bodyPr/>
                    <a:lstStyle/>
                    <a:p>
                      <a:pPr algn="ctr"/>
                      <a:r>
                        <a:rPr lang="en-US" sz="1000" dirty="0"/>
                        <a:t>30</a:t>
                      </a:r>
                    </a:p>
                  </a:txBody>
                  <a:tcPr/>
                </a:tc>
                <a:tc>
                  <a:txBody>
                    <a:bodyPr/>
                    <a:lstStyle/>
                    <a:p>
                      <a:pPr algn="ctr"/>
                      <a:endParaRPr lang="en-US" sz="1000"/>
                    </a:p>
                  </a:txBody>
                  <a:tcPr/>
                </a:tc>
                <a:tc>
                  <a:txBody>
                    <a:bodyPr/>
                    <a:lstStyle/>
                    <a:p>
                      <a:pPr algn="ctr"/>
                      <a:r>
                        <a:rPr lang="en-US" sz="1000" dirty="0"/>
                        <a:t>30</a:t>
                      </a:r>
                    </a:p>
                  </a:txBody>
                  <a:tcPr/>
                </a:tc>
                <a:tc>
                  <a:txBody>
                    <a:bodyPr/>
                    <a:lstStyle/>
                    <a:p>
                      <a:pPr algn="ctr"/>
                      <a:endParaRPr lang="en-US" sz="1000" dirty="0"/>
                    </a:p>
                  </a:txBody>
                  <a:tcPr/>
                </a:tc>
                <a:extLst>
                  <a:ext uri="{0D108BD9-81ED-4DB2-BD59-A6C34878D82A}">
                    <a16:rowId xmlns:a16="http://schemas.microsoft.com/office/drawing/2014/main" val="274546324"/>
                  </a:ext>
                </a:extLst>
              </a:tr>
              <a:tr h="290896">
                <a:tc>
                  <a:txBody>
                    <a:bodyPr/>
                    <a:lstStyle/>
                    <a:p>
                      <a:pPr algn="ctr"/>
                      <a:r>
                        <a:rPr lang="en-US" sz="1000" dirty="0"/>
                        <a:t>40</a:t>
                      </a:r>
                    </a:p>
                  </a:txBody>
                  <a:tcPr/>
                </a:tc>
                <a:tc>
                  <a:txBody>
                    <a:bodyPr/>
                    <a:lstStyle/>
                    <a:p>
                      <a:pPr algn="ctr"/>
                      <a:endParaRPr lang="en-US" sz="1000"/>
                    </a:p>
                  </a:txBody>
                  <a:tcPr/>
                </a:tc>
                <a:tc>
                  <a:txBody>
                    <a:bodyPr/>
                    <a:lstStyle/>
                    <a:p>
                      <a:pPr algn="ctr"/>
                      <a:r>
                        <a:rPr lang="en-US" sz="1000" dirty="0"/>
                        <a:t>40</a:t>
                      </a:r>
                    </a:p>
                  </a:txBody>
                  <a:tcPr/>
                </a:tc>
                <a:tc>
                  <a:txBody>
                    <a:bodyPr/>
                    <a:lstStyle/>
                    <a:p>
                      <a:pPr algn="ctr"/>
                      <a:endParaRPr lang="en-US" sz="1000"/>
                    </a:p>
                  </a:txBody>
                  <a:tcPr/>
                </a:tc>
                <a:tc>
                  <a:txBody>
                    <a:bodyPr/>
                    <a:lstStyle/>
                    <a:p>
                      <a:pPr algn="ctr"/>
                      <a:r>
                        <a:rPr lang="en-US" sz="1000" dirty="0"/>
                        <a:t>40</a:t>
                      </a:r>
                    </a:p>
                  </a:txBody>
                  <a:tcPr/>
                </a:tc>
                <a:tc>
                  <a:txBody>
                    <a:bodyPr/>
                    <a:lstStyle/>
                    <a:p>
                      <a:pPr algn="ctr"/>
                      <a:endParaRPr lang="en-US" sz="1000" dirty="0"/>
                    </a:p>
                  </a:txBody>
                  <a:tcPr/>
                </a:tc>
                <a:extLst>
                  <a:ext uri="{0D108BD9-81ED-4DB2-BD59-A6C34878D82A}">
                    <a16:rowId xmlns:a16="http://schemas.microsoft.com/office/drawing/2014/main" val="130505639"/>
                  </a:ext>
                </a:extLst>
              </a:tr>
              <a:tr h="290896">
                <a:tc>
                  <a:txBody>
                    <a:bodyPr/>
                    <a:lstStyle/>
                    <a:p>
                      <a:pPr algn="ctr"/>
                      <a:r>
                        <a:rPr lang="en-US" sz="1000" dirty="0"/>
                        <a:t>50</a:t>
                      </a:r>
                    </a:p>
                  </a:txBody>
                  <a:tcPr/>
                </a:tc>
                <a:tc>
                  <a:txBody>
                    <a:bodyPr/>
                    <a:lstStyle/>
                    <a:p>
                      <a:pPr algn="ctr"/>
                      <a:endParaRPr lang="en-US" sz="1000"/>
                    </a:p>
                  </a:txBody>
                  <a:tcPr/>
                </a:tc>
                <a:tc>
                  <a:txBody>
                    <a:bodyPr/>
                    <a:lstStyle/>
                    <a:p>
                      <a:pPr algn="ctr"/>
                      <a:r>
                        <a:rPr lang="en-US" sz="1000" dirty="0"/>
                        <a:t>50</a:t>
                      </a:r>
                    </a:p>
                  </a:txBody>
                  <a:tcPr/>
                </a:tc>
                <a:tc>
                  <a:txBody>
                    <a:bodyPr/>
                    <a:lstStyle/>
                    <a:p>
                      <a:pPr algn="ctr"/>
                      <a:endParaRPr lang="en-US" sz="1000"/>
                    </a:p>
                  </a:txBody>
                  <a:tcPr/>
                </a:tc>
                <a:tc>
                  <a:txBody>
                    <a:bodyPr/>
                    <a:lstStyle/>
                    <a:p>
                      <a:pPr algn="ctr"/>
                      <a:r>
                        <a:rPr lang="en-US" sz="1000" dirty="0"/>
                        <a:t>50</a:t>
                      </a:r>
                    </a:p>
                  </a:txBody>
                  <a:tcPr/>
                </a:tc>
                <a:tc>
                  <a:txBody>
                    <a:bodyPr/>
                    <a:lstStyle/>
                    <a:p>
                      <a:pPr algn="ctr"/>
                      <a:endParaRPr lang="en-US" sz="1000" dirty="0"/>
                    </a:p>
                  </a:txBody>
                  <a:tcPr/>
                </a:tc>
                <a:extLst>
                  <a:ext uri="{0D108BD9-81ED-4DB2-BD59-A6C34878D82A}">
                    <a16:rowId xmlns:a16="http://schemas.microsoft.com/office/drawing/2014/main" val="208493484"/>
                  </a:ext>
                </a:extLst>
              </a:tr>
              <a:tr h="290896">
                <a:tc>
                  <a:txBody>
                    <a:bodyPr/>
                    <a:lstStyle/>
                    <a:p>
                      <a:pPr algn="ctr"/>
                      <a:r>
                        <a:rPr lang="en-US" sz="1000" dirty="0"/>
                        <a:t>60</a:t>
                      </a:r>
                    </a:p>
                  </a:txBody>
                  <a:tcPr/>
                </a:tc>
                <a:tc>
                  <a:txBody>
                    <a:bodyPr/>
                    <a:lstStyle/>
                    <a:p>
                      <a:pPr algn="ctr"/>
                      <a:endParaRPr lang="en-US" sz="1000"/>
                    </a:p>
                  </a:txBody>
                  <a:tcPr/>
                </a:tc>
                <a:tc>
                  <a:txBody>
                    <a:bodyPr/>
                    <a:lstStyle/>
                    <a:p>
                      <a:pPr algn="ctr"/>
                      <a:r>
                        <a:rPr lang="en-US" sz="1000" dirty="0"/>
                        <a:t>60</a:t>
                      </a:r>
                    </a:p>
                  </a:txBody>
                  <a:tcPr/>
                </a:tc>
                <a:tc>
                  <a:txBody>
                    <a:bodyPr/>
                    <a:lstStyle/>
                    <a:p>
                      <a:pPr algn="ctr"/>
                      <a:endParaRPr lang="en-US" sz="1000" dirty="0"/>
                    </a:p>
                  </a:txBody>
                  <a:tcPr/>
                </a:tc>
                <a:tc>
                  <a:txBody>
                    <a:bodyPr/>
                    <a:lstStyle/>
                    <a:p>
                      <a:pPr algn="ctr"/>
                      <a:r>
                        <a:rPr lang="en-US" sz="1000" dirty="0"/>
                        <a:t>60</a:t>
                      </a:r>
                    </a:p>
                  </a:txBody>
                  <a:tcPr/>
                </a:tc>
                <a:tc>
                  <a:txBody>
                    <a:bodyPr/>
                    <a:lstStyle/>
                    <a:p>
                      <a:pPr algn="ctr"/>
                      <a:endParaRPr lang="en-US" sz="1000" dirty="0"/>
                    </a:p>
                  </a:txBody>
                  <a:tcPr/>
                </a:tc>
                <a:extLst>
                  <a:ext uri="{0D108BD9-81ED-4DB2-BD59-A6C34878D82A}">
                    <a16:rowId xmlns:a16="http://schemas.microsoft.com/office/drawing/2014/main" val="713462893"/>
                  </a:ext>
                </a:extLst>
              </a:tr>
            </a:tbl>
          </a:graphicData>
        </a:graphic>
      </p:graphicFrame>
      <p:graphicFrame>
        <p:nvGraphicFramePr>
          <p:cNvPr id="16" name="Table 15">
            <a:extLst>
              <a:ext uri="{FF2B5EF4-FFF2-40B4-BE49-F238E27FC236}">
                <a16:creationId xmlns:a16="http://schemas.microsoft.com/office/drawing/2014/main" id="{8BB8543B-74B8-75F4-512A-E19602668F22}"/>
              </a:ext>
            </a:extLst>
          </p:cNvPr>
          <p:cNvGraphicFramePr>
            <a:graphicFrameLocks noGrp="1"/>
          </p:cNvGraphicFramePr>
          <p:nvPr>
            <p:extLst>
              <p:ext uri="{D42A27DB-BD31-4B8C-83A1-F6EECF244321}">
                <p14:modId xmlns:p14="http://schemas.microsoft.com/office/powerpoint/2010/main" val="2941903621"/>
              </p:ext>
            </p:extLst>
          </p:nvPr>
        </p:nvGraphicFramePr>
        <p:xfrm>
          <a:off x="629814" y="4782308"/>
          <a:ext cx="5670375" cy="3462102"/>
        </p:xfrm>
        <a:graphic>
          <a:graphicData uri="http://schemas.openxmlformats.org/drawingml/2006/table">
            <a:tbl>
              <a:tblPr firstRow="1" bandRow="1">
                <a:tableStyleId>{5940675A-B579-460E-94D1-54222C63F5DA}</a:tableStyleId>
              </a:tblPr>
              <a:tblGrid>
                <a:gridCol w="656068">
                  <a:extLst>
                    <a:ext uri="{9D8B030D-6E8A-4147-A177-3AD203B41FA5}">
                      <a16:colId xmlns:a16="http://schemas.microsoft.com/office/drawing/2014/main" val="2321526677"/>
                    </a:ext>
                  </a:extLst>
                </a:gridCol>
                <a:gridCol w="1234057">
                  <a:extLst>
                    <a:ext uri="{9D8B030D-6E8A-4147-A177-3AD203B41FA5}">
                      <a16:colId xmlns:a16="http://schemas.microsoft.com/office/drawing/2014/main" val="2239625005"/>
                    </a:ext>
                  </a:extLst>
                </a:gridCol>
                <a:gridCol w="613608">
                  <a:extLst>
                    <a:ext uri="{9D8B030D-6E8A-4147-A177-3AD203B41FA5}">
                      <a16:colId xmlns:a16="http://schemas.microsoft.com/office/drawing/2014/main" val="625356677"/>
                    </a:ext>
                  </a:extLst>
                </a:gridCol>
                <a:gridCol w="1276517">
                  <a:extLst>
                    <a:ext uri="{9D8B030D-6E8A-4147-A177-3AD203B41FA5}">
                      <a16:colId xmlns:a16="http://schemas.microsoft.com/office/drawing/2014/main" val="552051344"/>
                    </a:ext>
                  </a:extLst>
                </a:gridCol>
                <a:gridCol w="668395">
                  <a:extLst>
                    <a:ext uri="{9D8B030D-6E8A-4147-A177-3AD203B41FA5}">
                      <a16:colId xmlns:a16="http://schemas.microsoft.com/office/drawing/2014/main" val="4170335750"/>
                    </a:ext>
                  </a:extLst>
                </a:gridCol>
                <a:gridCol w="1221730">
                  <a:extLst>
                    <a:ext uri="{9D8B030D-6E8A-4147-A177-3AD203B41FA5}">
                      <a16:colId xmlns:a16="http://schemas.microsoft.com/office/drawing/2014/main" val="1993891910"/>
                    </a:ext>
                  </a:extLst>
                </a:gridCol>
              </a:tblGrid>
              <a:tr h="346831">
                <a:tc gridSpan="6">
                  <a:txBody>
                    <a:bodyPr/>
                    <a:lstStyle/>
                    <a:p>
                      <a:pPr algn="ctr"/>
                      <a:r>
                        <a:rPr lang="en-US" sz="1200" b="1" dirty="0"/>
                        <a:t> Table 6: 3.0 gram of salt in 10mL of water (after adding another 0.5 grams)</a:t>
                      </a:r>
                    </a:p>
                  </a:txBody>
                  <a:tcPr/>
                </a:tc>
                <a:tc hMerge="1">
                  <a:txBody>
                    <a:bodyPr/>
                    <a:lstStyle/>
                    <a:p>
                      <a:endParaRPr lang="en-US"/>
                    </a:p>
                  </a:txBody>
                  <a:tcPr/>
                </a:tc>
                <a:tc hMerge="1">
                  <a:txBody>
                    <a:bodyPr/>
                    <a:lstStyle/>
                    <a:p>
                      <a:pPr algn="ctr"/>
                      <a:endParaRPr lang="en-US" sz="1200" dirty="0"/>
                    </a:p>
                  </a:txBody>
                  <a:tcPr/>
                </a:tc>
                <a:tc hMerge="1">
                  <a:txBody>
                    <a:bodyPr/>
                    <a:lstStyle/>
                    <a:p>
                      <a:endParaRPr lang="en-US"/>
                    </a:p>
                  </a:txBody>
                  <a:tcPr/>
                </a:tc>
                <a:tc hMerge="1">
                  <a:txBody>
                    <a:bodyPr/>
                    <a:lstStyle/>
                    <a:p>
                      <a:pPr algn="ctr"/>
                      <a:endParaRPr lang="en-US" sz="1200" dirty="0"/>
                    </a:p>
                  </a:txBody>
                  <a:tcPr/>
                </a:tc>
                <a:tc hMerge="1">
                  <a:txBody>
                    <a:bodyPr/>
                    <a:lstStyle/>
                    <a:p>
                      <a:endParaRPr lang="en-US"/>
                    </a:p>
                  </a:txBody>
                  <a:tcPr/>
                </a:tc>
                <a:extLst>
                  <a:ext uri="{0D108BD9-81ED-4DB2-BD59-A6C34878D82A}">
                    <a16:rowId xmlns:a16="http://schemas.microsoft.com/office/drawing/2014/main" val="2453263555"/>
                  </a:ext>
                </a:extLst>
              </a:tr>
              <a:tr h="361397">
                <a:tc gridSpan="2">
                  <a:txBody>
                    <a:bodyPr/>
                    <a:lstStyle/>
                    <a:p>
                      <a:pPr algn="ctr"/>
                      <a:r>
                        <a:rPr lang="en-US" sz="1100" dirty="0"/>
                        <a:t>Trial 1</a:t>
                      </a:r>
                    </a:p>
                  </a:txBody>
                  <a:tcPr>
                    <a:solidFill>
                      <a:schemeClr val="bg1">
                        <a:lumMod val="85000"/>
                      </a:schemeClr>
                    </a:solidFill>
                  </a:tcPr>
                </a:tc>
                <a:tc hMerge="1">
                  <a:txBody>
                    <a:bodyPr/>
                    <a:lstStyle/>
                    <a:p>
                      <a:endParaRPr lang="en-US" dirty="0"/>
                    </a:p>
                  </a:txBody>
                  <a:tcPr/>
                </a:tc>
                <a:tc gridSpan="2">
                  <a:txBody>
                    <a:bodyPr/>
                    <a:lstStyle/>
                    <a:p>
                      <a:pPr algn="ctr"/>
                      <a:r>
                        <a:rPr lang="en-US" sz="1100" dirty="0"/>
                        <a:t>Trial 2</a:t>
                      </a:r>
                    </a:p>
                  </a:txBody>
                  <a:tcPr>
                    <a:solidFill>
                      <a:schemeClr val="bg1">
                        <a:lumMod val="85000"/>
                      </a:schemeClr>
                    </a:solidFill>
                  </a:tcPr>
                </a:tc>
                <a:tc hMerge="1">
                  <a:txBody>
                    <a:bodyPr/>
                    <a:lstStyle/>
                    <a:p>
                      <a:endParaRPr lang="en-US" dirty="0"/>
                    </a:p>
                  </a:txBody>
                  <a:tcPr/>
                </a:tc>
                <a:tc gridSpan="2">
                  <a:txBody>
                    <a:bodyPr/>
                    <a:lstStyle/>
                    <a:p>
                      <a:pPr algn="ctr"/>
                      <a:r>
                        <a:rPr lang="en-US" sz="1100" dirty="0"/>
                        <a:t>Trial 3</a:t>
                      </a:r>
                    </a:p>
                  </a:txBody>
                  <a:tcPr>
                    <a:solidFill>
                      <a:schemeClr val="bg1">
                        <a:lumMod val="85000"/>
                      </a:schemeClr>
                    </a:solidFill>
                  </a:tcPr>
                </a:tc>
                <a:tc hMerge="1">
                  <a:txBody>
                    <a:bodyPr/>
                    <a:lstStyle/>
                    <a:p>
                      <a:endParaRPr lang="en-US" dirty="0"/>
                    </a:p>
                  </a:txBody>
                  <a:tcPr/>
                </a:tc>
                <a:extLst>
                  <a:ext uri="{0D108BD9-81ED-4DB2-BD59-A6C34878D82A}">
                    <a16:rowId xmlns:a16="http://schemas.microsoft.com/office/drawing/2014/main" val="191555937"/>
                  </a:ext>
                </a:extLst>
              </a:tr>
              <a:tr h="500980">
                <a:tc>
                  <a:txBody>
                    <a:bodyPr/>
                    <a:lstStyle/>
                    <a:p>
                      <a:pPr algn="ctr"/>
                      <a:r>
                        <a:rPr lang="en-US" sz="1000" dirty="0"/>
                        <a:t>Time (sec)</a:t>
                      </a:r>
                    </a:p>
                  </a:txBody>
                  <a:tcPr/>
                </a:tc>
                <a:tc>
                  <a:txBody>
                    <a:bodyPr/>
                    <a:lstStyle/>
                    <a:p>
                      <a:pPr algn="ctr"/>
                      <a:r>
                        <a:rPr lang="en-US" sz="1000" dirty="0"/>
                        <a:t>Temperature (degrees C)</a:t>
                      </a:r>
                    </a:p>
                  </a:txBody>
                  <a:tcPr/>
                </a:tc>
                <a:tc>
                  <a:txBody>
                    <a:bodyPr/>
                    <a:lstStyle/>
                    <a:p>
                      <a:pPr algn="ctr"/>
                      <a:r>
                        <a:rPr lang="en-US" sz="1000" dirty="0"/>
                        <a:t>Time (sec)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Temperature (degrees C)</a:t>
                      </a:r>
                    </a:p>
                  </a:txBody>
                  <a:tcPr/>
                </a:tc>
                <a:tc>
                  <a:txBody>
                    <a:bodyPr/>
                    <a:lstStyle/>
                    <a:p>
                      <a:pPr algn="ctr"/>
                      <a:r>
                        <a:rPr lang="en-US" sz="1000" dirty="0"/>
                        <a:t>Time (sec)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Temperature (degrees C)</a:t>
                      </a:r>
                    </a:p>
                  </a:txBody>
                  <a:tcPr/>
                </a:tc>
                <a:extLst>
                  <a:ext uri="{0D108BD9-81ED-4DB2-BD59-A6C34878D82A}">
                    <a16:rowId xmlns:a16="http://schemas.microsoft.com/office/drawing/2014/main" val="2339295074"/>
                  </a:ext>
                </a:extLst>
              </a:tr>
              <a:tr h="321842">
                <a:tc>
                  <a:txBody>
                    <a:bodyPr/>
                    <a:lstStyle/>
                    <a:p>
                      <a:pPr algn="ctr"/>
                      <a:r>
                        <a:rPr lang="en-US" sz="1000" dirty="0"/>
                        <a:t>0</a:t>
                      </a:r>
                    </a:p>
                  </a:txBody>
                  <a:tcPr/>
                </a:tc>
                <a:tc>
                  <a:txBody>
                    <a:bodyPr/>
                    <a:lstStyle/>
                    <a:p>
                      <a:pPr algn="ctr"/>
                      <a:endParaRPr lang="en-US" sz="1000"/>
                    </a:p>
                  </a:txBody>
                  <a:tcPr/>
                </a:tc>
                <a:tc>
                  <a:txBody>
                    <a:bodyPr/>
                    <a:lstStyle/>
                    <a:p>
                      <a:pPr algn="ctr"/>
                      <a:r>
                        <a:rPr lang="en-US" sz="1000" dirty="0"/>
                        <a:t>0</a:t>
                      </a:r>
                    </a:p>
                  </a:txBody>
                  <a:tcPr/>
                </a:tc>
                <a:tc>
                  <a:txBody>
                    <a:bodyPr/>
                    <a:lstStyle/>
                    <a:p>
                      <a:pPr algn="ctr"/>
                      <a:endParaRPr lang="en-US" sz="1000" dirty="0"/>
                    </a:p>
                  </a:txBody>
                  <a:tcPr/>
                </a:tc>
                <a:tc>
                  <a:txBody>
                    <a:bodyPr/>
                    <a:lstStyle/>
                    <a:p>
                      <a:pPr algn="ctr"/>
                      <a:r>
                        <a:rPr lang="en-US" sz="1000" dirty="0"/>
                        <a:t>0</a:t>
                      </a:r>
                    </a:p>
                  </a:txBody>
                  <a:tcPr/>
                </a:tc>
                <a:tc>
                  <a:txBody>
                    <a:bodyPr/>
                    <a:lstStyle/>
                    <a:p>
                      <a:pPr algn="ctr"/>
                      <a:endParaRPr lang="en-US" sz="1000" dirty="0"/>
                    </a:p>
                  </a:txBody>
                  <a:tcPr/>
                </a:tc>
                <a:extLst>
                  <a:ext uri="{0D108BD9-81ED-4DB2-BD59-A6C34878D82A}">
                    <a16:rowId xmlns:a16="http://schemas.microsoft.com/office/drawing/2014/main" val="2399548912"/>
                  </a:ext>
                </a:extLst>
              </a:tr>
              <a:tr h="321842">
                <a:tc>
                  <a:txBody>
                    <a:bodyPr/>
                    <a:lstStyle/>
                    <a:p>
                      <a:pPr algn="ctr"/>
                      <a:r>
                        <a:rPr lang="en-US" sz="1000" dirty="0"/>
                        <a:t>10</a:t>
                      </a:r>
                    </a:p>
                  </a:txBody>
                  <a:tcPr/>
                </a:tc>
                <a:tc>
                  <a:txBody>
                    <a:bodyPr/>
                    <a:lstStyle/>
                    <a:p>
                      <a:pPr algn="ctr"/>
                      <a:endParaRPr lang="en-US" sz="1000"/>
                    </a:p>
                  </a:txBody>
                  <a:tcPr/>
                </a:tc>
                <a:tc>
                  <a:txBody>
                    <a:bodyPr/>
                    <a:lstStyle/>
                    <a:p>
                      <a:pPr algn="ctr"/>
                      <a:r>
                        <a:rPr lang="en-US" sz="1000" dirty="0"/>
                        <a:t>10</a:t>
                      </a:r>
                    </a:p>
                  </a:txBody>
                  <a:tcPr/>
                </a:tc>
                <a:tc>
                  <a:txBody>
                    <a:bodyPr/>
                    <a:lstStyle/>
                    <a:p>
                      <a:pPr algn="ctr"/>
                      <a:endParaRPr lang="en-US" sz="1000"/>
                    </a:p>
                  </a:txBody>
                  <a:tcPr/>
                </a:tc>
                <a:tc>
                  <a:txBody>
                    <a:bodyPr/>
                    <a:lstStyle/>
                    <a:p>
                      <a:pPr algn="ctr"/>
                      <a:r>
                        <a:rPr lang="en-US" sz="1000" dirty="0"/>
                        <a:t>10</a:t>
                      </a:r>
                    </a:p>
                  </a:txBody>
                  <a:tcPr/>
                </a:tc>
                <a:tc>
                  <a:txBody>
                    <a:bodyPr/>
                    <a:lstStyle/>
                    <a:p>
                      <a:pPr algn="ctr"/>
                      <a:endParaRPr lang="en-US" sz="1000" dirty="0"/>
                    </a:p>
                  </a:txBody>
                  <a:tcPr/>
                </a:tc>
                <a:extLst>
                  <a:ext uri="{0D108BD9-81ED-4DB2-BD59-A6C34878D82A}">
                    <a16:rowId xmlns:a16="http://schemas.microsoft.com/office/drawing/2014/main" val="1372388112"/>
                  </a:ext>
                </a:extLst>
              </a:tr>
              <a:tr h="321842">
                <a:tc>
                  <a:txBody>
                    <a:bodyPr/>
                    <a:lstStyle/>
                    <a:p>
                      <a:pPr algn="ctr"/>
                      <a:r>
                        <a:rPr lang="en-US" sz="1000" dirty="0"/>
                        <a:t>20</a:t>
                      </a:r>
                    </a:p>
                  </a:txBody>
                  <a:tcPr/>
                </a:tc>
                <a:tc>
                  <a:txBody>
                    <a:bodyPr/>
                    <a:lstStyle/>
                    <a:p>
                      <a:pPr algn="ctr"/>
                      <a:endParaRPr lang="en-US" sz="1000"/>
                    </a:p>
                  </a:txBody>
                  <a:tcPr/>
                </a:tc>
                <a:tc>
                  <a:txBody>
                    <a:bodyPr/>
                    <a:lstStyle/>
                    <a:p>
                      <a:pPr algn="ctr"/>
                      <a:r>
                        <a:rPr lang="en-US" sz="1000" dirty="0"/>
                        <a:t>20</a:t>
                      </a:r>
                    </a:p>
                  </a:txBody>
                  <a:tcPr/>
                </a:tc>
                <a:tc>
                  <a:txBody>
                    <a:bodyPr/>
                    <a:lstStyle/>
                    <a:p>
                      <a:pPr algn="ctr"/>
                      <a:endParaRPr lang="en-US" sz="1000"/>
                    </a:p>
                  </a:txBody>
                  <a:tcPr/>
                </a:tc>
                <a:tc>
                  <a:txBody>
                    <a:bodyPr/>
                    <a:lstStyle/>
                    <a:p>
                      <a:pPr algn="ctr"/>
                      <a:r>
                        <a:rPr lang="en-US" sz="1000" dirty="0"/>
                        <a:t>20</a:t>
                      </a:r>
                    </a:p>
                  </a:txBody>
                  <a:tcPr/>
                </a:tc>
                <a:tc>
                  <a:txBody>
                    <a:bodyPr/>
                    <a:lstStyle/>
                    <a:p>
                      <a:pPr algn="ctr"/>
                      <a:endParaRPr lang="en-US" sz="1000" dirty="0"/>
                    </a:p>
                  </a:txBody>
                  <a:tcPr/>
                </a:tc>
                <a:extLst>
                  <a:ext uri="{0D108BD9-81ED-4DB2-BD59-A6C34878D82A}">
                    <a16:rowId xmlns:a16="http://schemas.microsoft.com/office/drawing/2014/main" val="3575885243"/>
                  </a:ext>
                </a:extLst>
              </a:tr>
              <a:tr h="321842">
                <a:tc>
                  <a:txBody>
                    <a:bodyPr/>
                    <a:lstStyle/>
                    <a:p>
                      <a:pPr algn="ctr"/>
                      <a:r>
                        <a:rPr lang="en-US" sz="1000" dirty="0"/>
                        <a:t>30</a:t>
                      </a:r>
                    </a:p>
                  </a:txBody>
                  <a:tcPr/>
                </a:tc>
                <a:tc>
                  <a:txBody>
                    <a:bodyPr/>
                    <a:lstStyle/>
                    <a:p>
                      <a:pPr algn="ctr"/>
                      <a:endParaRPr lang="en-US" sz="1000"/>
                    </a:p>
                  </a:txBody>
                  <a:tcPr/>
                </a:tc>
                <a:tc>
                  <a:txBody>
                    <a:bodyPr/>
                    <a:lstStyle/>
                    <a:p>
                      <a:pPr algn="ctr"/>
                      <a:r>
                        <a:rPr lang="en-US" sz="1000" dirty="0"/>
                        <a:t>30</a:t>
                      </a:r>
                    </a:p>
                  </a:txBody>
                  <a:tcPr/>
                </a:tc>
                <a:tc>
                  <a:txBody>
                    <a:bodyPr/>
                    <a:lstStyle/>
                    <a:p>
                      <a:pPr algn="ctr"/>
                      <a:endParaRPr lang="en-US" sz="1000"/>
                    </a:p>
                  </a:txBody>
                  <a:tcPr/>
                </a:tc>
                <a:tc>
                  <a:txBody>
                    <a:bodyPr/>
                    <a:lstStyle/>
                    <a:p>
                      <a:pPr algn="ctr"/>
                      <a:r>
                        <a:rPr lang="en-US" sz="1000" dirty="0"/>
                        <a:t>30</a:t>
                      </a:r>
                    </a:p>
                  </a:txBody>
                  <a:tcPr/>
                </a:tc>
                <a:tc>
                  <a:txBody>
                    <a:bodyPr/>
                    <a:lstStyle/>
                    <a:p>
                      <a:pPr algn="ctr"/>
                      <a:endParaRPr lang="en-US" sz="1000" dirty="0"/>
                    </a:p>
                  </a:txBody>
                  <a:tcPr/>
                </a:tc>
                <a:extLst>
                  <a:ext uri="{0D108BD9-81ED-4DB2-BD59-A6C34878D82A}">
                    <a16:rowId xmlns:a16="http://schemas.microsoft.com/office/drawing/2014/main" val="274546324"/>
                  </a:ext>
                </a:extLst>
              </a:tr>
              <a:tr h="321842">
                <a:tc>
                  <a:txBody>
                    <a:bodyPr/>
                    <a:lstStyle/>
                    <a:p>
                      <a:pPr algn="ctr"/>
                      <a:r>
                        <a:rPr lang="en-US" sz="1000" dirty="0"/>
                        <a:t>40</a:t>
                      </a:r>
                    </a:p>
                  </a:txBody>
                  <a:tcPr/>
                </a:tc>
                <a:tc>
                  <a:txBody>
                    <a:bodyPr/>
                    <a:lstStyle/>
                    <a:p>
                      <a:pPr algn="ctr"/>
                      <a:endParaRPr lang="en-US" sz="1000"/>
                    </a:p>
                  </a:txBody>
                  <a:tcPr/>
                </a:tc>
                <a:tc>
                  <a:txBody>
                    <a:bodyPr/>
                    <a:lstStyle/>
                    <a:p>
                      <a:pPr algn="ctr"/>
                      <a:r>
                        <a:rPr lang="en-US" sz="1000" dirty="0"/>
                        <a:t>40</a:t>
                      </a:r>
                    </a:p>
                  </a:txBody>
                  <a:tcPr/>
                </a:tc>
                <a:tc>
                  <a:txBody>
                    <a:bodyPr/>
                    <a:lstStyle/>
                    <a:p>
                      <a:pPr algn="ctr"/>
                      <a:endParaRPr lang="en-US" sz="1000" dirty="0"/>
                    </a:p>
                  </a:txBody>
                  <a:tcPr/>
                </a:tc>
                <a:tc>
                  <a:txBody>
                    <a:bodyPr/>
                    <a:lstStyle/>
                    <a:p>
                      <a:pPr algn="ctr"/>
                      <a:r>
                        <a:rPr lang="en-US" sz="1000" dirty="0"/>
                        <a:t>40</a:t>
                      </a:r>
                    </a:p>
                  </a:txBody>
                  <a:tcPr/>
                </a:tc>
                <a:tc>
                  <a:txBody>
                    <a:bodyPr/>
                    <a:lstStyle/>
                    <a:p>
                      <a:pPr algn="ctr"/>
                      <a:endParaRPr lang="en-US" sz="1000" dirty="0"/>
                    </a:p>
                  </a:txBody>
                  <a:tcPr/>
                </a:tc>
                <a:extLst>
                  <a:ext uri="{0D108BD9-81ED-4DB2-BD59-A6C34878D82A}">
                    <a16:rowId xmlns:a16="http://schemas.microsoft.com/office/drawing/2014/main" val="130505639"/>
                  </a:ext>
                </a:extLst>
              </a:tr>
              <a:tr h="321842">
                <a:tc>
                  <a:txBody>
                    <a:bodyPr/>
                    <a:lstStyle/>
                    <a:p>
                      <a:pPr algn="ctr"/>
                      <a:r>
                        <a:rPr lang="en-US" sz="1000" dirty="0"/>
                        <a:t>50</a:t>
                      </a:r>
                    </a:p>
                  </a:txBody>
                  <a:tcPr/>
                </a:tc>
                <a:tc>
                  <a:txBody>
                    <a:bodyPr/>
                    <a:lstStyle/>
                    <a:p>
                      <a:pPr algn="ctr"/>
                      <a:endParaRPr lang="en-US" sz="1000"/>
                    </a:p>
                  </a:txBody>
                  <a:tcPr/>
                </a:tc>
                <a:tc>
                  <a:txBody>
                    <a:bodyPr/>
                    <a:lstStyle/>
                    <a:p>
                      <a:pPr algn="ctr"/>
                      <a:r>
                        <a:rPr lang="en-US" sz="1000" dirty="0"/>
                        <a:t>50</a:t>
                      </a:r>
                    </a:p>
                  </a:txBody>
                  <a:tcPr/>
                </a:tc>
                <a:tc>
                  <a:txBody>
                    <a:bodyPr/>
                    <a:lstStyle/>
                    <a:p>
                      <a:pPr algn="ctr"/>
                      <a:endParaRPr lang="en-US" sz="1000"/>
                    </a:p>
                  </a:txBody>
                  <a:tcPr/>
                </a:tc>
                <a:tc>
                  <a:txBody>
                    <a:bodyPr/>
                    <a:lstStyle/>
                    <a:p>
                      <a:pPr algn="ctr"/>
                      <a:r>
                        <a:rPr lang="en-US" sz="1000" dirty="0"/>
                        <a:t>50</a:t>
                      </a:r>
                    </a:p>
                  </a:txBody>
                  <a:tcPr/>
                </a:tc>
                <a:tc>
                  <a:txBody>
                    <a:bodyPr/>
                    <a:lstStyle/>
                    <a:p>
                      <a:pPr algn="ctr"/>
                      <a:endParaRPr lang="en-US" sz="1000" dirty="0"/>
                    </a:p>
                  </a:txBody>
                  <a:tcPr/>
                </a:tc>
                <a:extLst>
                  <a:ext uri="{0D108BD9-81ED-4DB2-BD59-A6C34878D82A}">
                    <a16:rowId xmlns:a16="http://schemas.microsoft.com/office/drawing/2014/main" val="208493484"/>
                  </a:ext>
                </a:extLst>
              </a:tr>
              <a:tr h="321842">
                <a:tc>
                  <a:txBody>
                    <a:bodyPr/>
                    <a:lstStyle/>
                    <a:p>
                      <a:pPr algn="ctr"/>
                      <a:r>
                        <a:rPr lang="en-US" sz="1000" dirty="0"/>
                        <a:t>60</a:t>
                      </a:r>
                    </a:p>
                  </a:txBody>
                  <a:tcPr/>
                </a:tc>
                <a:tc>
                  <a:txBody>
                    <a:bodyPr/>
                    <a:lstStyle/>
                    <a:p>
                      <a:pPr algn="ctr"/>
                      <a:endParaRPr lang="en-US" sz="1000"/>
                    </a:p>
                  </a:txBody>
                  <a:tcPr/>
                </a:tc>
                <a:tc>
                  <a:txBody>
                    <a:bodyPr/>
                    <a:lstStyle/>
                    <a:p>
                      <a:pPr algn="ctr"/>
                      <a:r>
                        <a:rPr lang="en-US" sz="1000" dirty="0"/>
                        <a:t>60</a:t>
                      </a:r>
                    </a:p>
                  </a:txBody>
                  <a:tcPr/>
                </a:tc>
                <a:tc>
                  <a:txBody>
                    <a:bodyPr/>
                    <a:lstStyle/>
                    <a:p>
                      <a:pPr algn="ctr"/>
                      <a:endParaRPr lang="en-US" sz="1000"/>
                    </a:p>
                  </a:txBody>
                  <a:tcPr/>
                </a:tc>
                <a:tc>
                  <a:txBody>
                    <a:bodyPr/>
                    <a:lstStyle/>
                    <a:p>
                      <a:pPr algn="ctr"/>
                      <a:r>
                        <a:rPr lang="en-US" sz="1000" dirty="0"/>
                        <a:t>60</a:t>
                      </a:r>
                    </a:p>
                  </a:txBody>
                  <a:tcPr/>
                </a:tc>
                <a:tc>
                  <a:txBody>
                    <a:bodyPr/>
                    <a:lstStyle/>
                    <a:p>
                      <a:pPr algn="ctr"/>
                      <a:endParaRPr lang="en-US" sz="1000" dirty="0"/>
                    </a:p>
                  </a:txBody>
                  <a:tcPr/>
                </a:tc>
                <a:extLst>
                  <a:ext uri="{0D108BD9-81ED-4DB2-BD59-A6C34878D82A}">
                    <a16:rowId xmlns:a16="http://schemas.microsoft.com/office/drawing/2014/main" val="197458221"/>
                  </a:ext>
                </a:extLst>
              </a:tr>
            </a:tbl>
          </a:graphicData>
        </a:graphic>
      </p:graphicFrame>
      <p:sp>
        <p:nvSpPr>
          <p:cNvPr id="2" name="TextBox 1">
            <a:extLst>
              <a:ext uri="{FF2B5EF4-FFF2-40B4-BE49-F238E27FC236}">
                <a16:creationId xmlns:a16="http://schemas.microsoft.com/office/drawing/2014/main" id="{313FF8D4-A5FA-56AD-EFEC-60534D8D3E3F}"/>
              </a:ext>
            </a:extLst>
          </p:cNvPr>
          <p:cNvSpPr txBox="1"/>
          <p:nvPr/>
        </p:nvSpPr>
        <p:spPr>
          <a:xfrm>
            <a:off x="638942" y="4202668"/>
            <a:ext cx="5382346" cy="369332"/>
          </a:xfrm>
          <a:prstGeom prst="rect">
            <a:avLst/>
          </a:prstGeom>
          <a:noFill/>
        </p:spPr>
        <p:txBody>
          <a:bodyPr wrap="square" rtlCol="0">
            <a:spAutoFit/>
          </a:bodyPr>
          <a:lstStyle/>
          <a:p>
            <a:r>
              <a:rPr lang="en-US" dirty="0">
                <a:highlight>
                  <a:srgbClr val="FFFF00"/>
                </a:highlight>
              </a:rPr>
              <a:t>Highlight when the temperature </a:t>
            </a:r>
            <a:r>
              <a:rPr lang="en-US" dirty="0" err="1">
                <a:highlight>
                  <a:srgbClr val="FFFF00"/>
                </a:highlight>
              </a:rPr>
              <a:t>stablized</a:t>
            </a:r>
            <a:r>
              <a:rPr lang="en-US" dirty="0">
                <a:highlight>
                  <a:srgbClr val="FFFF00"/>
                </a:highlight>
              </a:rPr>
              <a:t>.</a:t>
            </a:r>
          </a:p>
        </p:txBody>
      </p:sp>
      <p:sp>
        <p:nvSpPr>
          <p:cNvPr id="4" name="TextBox 3">
            <a:extLst>
              <a:ext uri="{FF2B5EF4-FFF2-40B4-BE49-F238E27FC236}">
                <a16:creationId xmlns:a16="http://schemas.microsoft.com/office/drawing/2014/main" id="{887F12DA-54EA-AB47-D2F1-94F490ADF9AA}"/>
              </a:ext>
            </a:extLst>
          </p:cNvPr>
          <p:cNvSpPr txBox="1"/>
          <p:nvPr/>
        </p:nvSpPr>
        <p:spPr>
          <a:xfrm>
            <a:off x="638942" y="8307124"/>
            <a:ext cx="5382346" cy="369332"/>
          </a:xfrm>
          <a:prstGeom prst="rect">
            <a:avLst/>
          </a:prstGeom>
          <a:noFill/>
        </p:spPr>
        <p:txBody>
          <a:bodyPr wrap="square" rtlCol="0">
            <a:spAutoFit/>
          </a:bodyPr>
          <a:lstStyle/>
          <a:p>
            <a:r>
              <a:rPr lang="en-US" dirty="0">
                <a:highlight>
                  <a:srgbClr val="FFFF00"/>
                </a:highlight>
              </a:rPr>
              <a:t>Highlight when the temperature </a:t>
            </a:r>
            <a:r>
              <a:rPr lang="en-US" dirty="0" err="1">
                <a:highlight>
                  <a:srgbClr val="FFFF00"/>
                </a:highlight>
              </a:rPr>
              <a:t>stablized</a:t>
            </a:r>
            <a:r>
              <a:rPr lang="en-US" dirty="0">
                <a:highlight>
                  <a:srgbClr val="FFFF00"/>
                </a:highlight>
              </a:rPr>
              <a:t>.</a:t>
            </a:r>
          </a:p>
        </p:txBody>
      </p:sp>
      <p:sp>
        <p:nvSpPr>
          <p:cNvPr id="5" name="Rounded Rectangular Callout 4">
            <a:extLst>
              <a:ext uri="{FF2B5EF4-FFF2-40B4-BE49-F238E27FC236}">
                <a16:creationId xmlns:a16="http://schemas.microsoft.com/office/drawing/2014/main" id="{00FD55E6-B3BA-C2BA-0874-3DA31BBBECBE}"/>
              </a:ext>
            </a:extLst>
          </p:cNvPr>
          <p:cNvSpPr/>
          <p:nvPr/>
        </p:nvSpPr>
        <p:spPr>
          <a:xfrm>
            <a:off x="521875" y="381039"/>
            <a:ext cx="1250942" cy="308245"/>
          </a:xfrm>
          <a:prstGeom prst="wedgeRoundRectCallout">
            <a:avLst>
              <a:gd name="adj1" fmla="val 16433"/>
              <a:gd name="adj2" fmla="val 72678"/>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CC337715-6C5A-88DA-90FE-34A35CFCD9F7}"/>
              </a:ext>
            </a:extLst>
          </p:cNvPr>
          <p:cNvSpPr txBox="1"/>
          <p:nvPr/>
        </p:nvSpPr>
        <p:spPr>
          <a:xfrm>
            <a:off x="428574" y="396907"/>
            <a:ext cx="1429238" cy="261610"/>
          </a:xfrm>
          <a:prstGeom prst="rect">
            <a:avLst/>
          </a:prstGeom>
          <a:noFill/>
        </p:spPr>
        <p:txBody>
          <a:bodyPr wrap="square" rtlCol="0">
            <a:spAutoFit/>
          </a:bodyPr>
          <a:lstStyle/>
          <a:p>
            <a:pPr algn="ctr"/>
            <a:r>
              <a:rPr lang="en-US" sz="1100" b="1" dirty="0"/>
              <a:t>Results (raw data)</a:t>
            </a:r>
          </a:p>
        </p:txBody>
      </p:sp>
    </p:spTree>
    <p:extLst>
      <p:ext uri="{BB962C8B-B14F-4D97-AF65-F5344CB8AC3E}">
        <p14:creationId xmlns:p14="http://schemas.microsoft.com/office/powerpoint/2010/main" val="42561595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E265FD4-0A09-5CAF-24E3-88DE5351C307}"/>
              </a:ext>
            </a:extLst>
          </p:cNvPr>
          <p:cNvSpPr/>
          <p:nvPr/>
        </p:nvSpPr>
        <p:spPr>
          <a:xfrm>
            <a:off x="435396" y="899592"/>
            <a:ext cx="6017940" cy="784750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ular Callout 8">
            <a:extLst>
              <a:ext uri="{FF2B5EF4-FFF2-40B4-BE49-F238E27FC236}">
                <a16:creationId xmlns:a16="http://schemas.microsoft.com/office/drawing/2014/main" id="{3C2D4DA6-FCA6-F3A7-713C-9EFE8259ECA8}"/>
              </a:ext>
            </a:extLst>
          </p:cNvPr>
          <p:cNvSpPr/>
          <p:nvPr/>
        </p:nvSpPr>
        <p:spPr>
          <a:xfrm>
            <a:off x="521875" y="381039"/>
            <a:ext cx="1394958" cy="308245"/>
          </a:xfrm>
          <a:prstGeom prst="wedgeRoundRectCallout">
            <a:avLst>
              <a:gd name="adj1" fmla="val 16433"/>
              <a:gd name="adj2" fmla="val 72678"/>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06DD70BF-D01C-A9DE-FCFE-2DB5CA3C59E5}"/>
              </a:ext>
            </a:extLst>
          </p:cNvPr>
          <p:cNvSpPr txBox="1"/>
          <p:nvPr/>
        </p:nvSpPr>
        <p:spPr>
          <a:xfrm>
            <a:off x="404664" y="396907"/>
            <a:ext cx="1704282" cy="261610"/>
          </a:xfrm>
          <a:prstGeom prst="rect">
            <a:avLst/>
          </a:prstGeom>
          <a:noFill/>
        </p:spPr>
        <p:txBody>
          <a:bodyPr wrap="square" rtlCol="0">
            <a:spAutoFit/>
          </a:bodyPr>
          <a:lstStyle/>
          <a:p>
            <a:pPr algn="ctr"/>
            <a:r>
              <a:rPr lang="en-US" sz="1100" b="1" dirty="0"/>
              <a:t>Processed Results </a:t>
            </a:r>
          </a:p>
        </p:txBody>
      </p:sp>
      <p:graphicFrame>
        <p:nvGraphicFramePr>
          <p:cNvPr id="12" name="Table 15">
            <a:extLst>
              <a:ext uri="{FF2B5EF4-FFF2-40B4-BE49-F238E27FC236}">
                <a16:creationId xmlns:a16="http://schemas.microsoft.com/office/drawing/2014/main" id="{667B91E8-B580-04ED-11DA-6C555ADDCD95}"/>
              </a:ext>
            </a:extLst>
          </p:cNvPr>
          <p:cNvGraphicFramePr>
            <a:graphicFrameLocks noGrp="1"/>
          </p:cNvGraphicFramePr>
          <p:nvPr>
            <p:extLst>
              <p:ext uri="{D42A27DB-BD31-4B8C-83A1-F6EECF244321}">
                <p14:modId xmlns:p14="http://schemas.microsoft.com/office/powerpoint/2010/main" val="4233239823"/>
              </p:ext>
            </p:extLst>
          </p:nvPr>
        </p:nvGraphicFramePr>
        <p:xfrm>
          <a:off x="638942" y="1579583"/>
          <a:ext cx="5670377" cy="3784506"/>
        </p:xfrm>
        <a:graphic>
          <a:graphicData uri="http://schemas.openxmlformats.org/drawingml/2006/table">
            <a:tbl>
              <a:tblPr firstRow="1" bandRow="1">
                <a:tableStyleId>{5940675A-B579-460E-94D1-54222C63F5DA}</a:tableStyleId>
              </a:tblPr>
              <a:tblGrid>
                <a:gridCol w="492051">
                  <a:extLst>
                    <a:ext uri="{9D8B030D-6E8A-4147-A177-3AD203B41FA5}">
                      <a16:colId xmlns:a16="http://schemas.microsoft.com/office/drawing/2014/main" val="2321526677"/>
                    </a:ext>
                  </a:extLst>
                </a:gridCol>
                <a:gridCol w="925544">
                  <a:extLst>
                    <a:ext uri="{9D8B030D-6E8A-4147-A177-3AD203B41FA5}">
                      <a16:colId xmlns:a16="http://schemas.microsoft.com/office/drawing/2014/main" val="2239625005"/>
                    </a:ext>
                  </a:extLst>
                </a:gridCol>
                <a:gridCol w="460206">
                  <a:extLst>
                    <a:ext uri="{9D8B030D-6E8A-4147-A177-3AD203B41FA5}">
                      <a16:colId xmlns:a16="http://schemas.microsoft.com/office/drawing/2014/main" val="625356677"/>
                    </a:ext>
                  </a:extLst>
                </a:gridCol>
                <a:gridCol w="957388">
                  <a:extLst>
                    <a:ext uri="{9D8B030D-6E8A-4147-A177-3AD203B41FA5}">
                      <a16:colId xmlns:a16="http://schemas.microsoft.com/office/drawing/2014/main" val="552051344"/>
                    </a:ext>
                  </a:extLst>
                </a:gridCol>
                <a:gridCol w="501296">
                  <a:extLst>
                    <a:ext uri="{9D8B030D-6E8A-4147-A177-3AD203B41FA5}">
                      <a16:colId xmlns:a16="http://schemas.microsoft.com/office/drawing/2014/main" val="4170335750"/>
                    </a:ext>
                  </a:extLst>
                </a:gridCol>
                <a:gridCol w="916298">
                  <a:extLst>
                    <a:ext uri="{9D8B030D-6E8A-4147-A177-3AD203B41FA5}">
                      <a16:colId xmlns:a16="http://schemas.microsoft.com/office/drawing/2014/main" val="1993891910"/>
                    </a:ext>
                  </a:extLst>
                </a:gridCol>
                <a:gridCol w="615320">
                  <a:extLst>
                    <a:ext uri="{9D8B030D-6E8A-4147-A177-3AD203B41FA5}">
                      <a16:colId xmlns:a16="http://schemas.microsoft.com/office/drawing/2014/main" val="1612708275"/>
                    </a:ext>
                  </a:extLst>
                </a:gridCol>
                <a:gridCol w="802274">
                  <a:extLst>
                    <a:ext uri="{9D8B030D-6E8A-4147-A177-3AD203B41FA5}">
                      <a16:colId xmlns:a16="http://schemas.microsoft.com/office/drawing/2014/main" val="2417914298"/>
                    </a:ext>
                  </a:extLst>
                </a:gridCol>
              </a:tblGrid>
              <a:tr h="358136">
                <a:tc gridSpan="8">
                  <a:txBody>
                    <a:bodyPr/>
                    <a:lstStyle/>
                    <a:p>
                      <a:pPr algn="ctr"/>
                      <a:r>
                        <a:rPr lang="en-US" sz="1200" b="1" dirty="0"/>
                        <a:t>Table 7: When the temperature </a:t>
                      </a:r>
                      <a:r>
                        <a:rPr lang="en-US" sz="1200" b="1" dirty="0" err="1"/>
                        <a:t>stablized</a:t>
                      </a:r>
                      <a:r>
                        <a:rPr lang="en-US" sz="1200" b="1" dirty="0"/>
                        <a:t> </a:t>
                      </a:r>
                    </a:p>
                  </a:txBody>
                  <a:tcPr/>
                </a:tc>
                <a:tc hMerge="1">
                  <a:txBody>
                    <a:bodyPr/>
                    <a:lstStyle/>
                    <a:p>
                      <a:endParaRPr lang="en-US"/>
                    </a:p>
                  </a:txBody>
                  <a:tcPr/>
                </a:tc>
                <a:tc hMerge="1">
                  <a:txBody>
                    <a:bodyPr/>
                    <a:lstStyle/>
                    <a:p>
                      <a:pPr algn="ctr"/>
                      <a:endParaRPr lang="en-US" sz="1200" dirty="0"/>
                    </a:p>
                  </a:txBody>
                  <a:tcPr/>
                </a:tc>
                <a:tc hMerge="1">
                  <a:txBody>
                    <a:bodyPr/>
                    <a:lstStyle/>
                    <a:p>
                      <a:endParaRPr lang="en-US"/>
                    </a:p>
                  </a:txBody>
                  <a:tcPr/>
                </a:tc>
                <a:tc hMerge="1">
                  <a:txBody>
                    <a:bodyPr/>
                    <a:lstStyle/>
                    <a:p>
                      <a:pPr algn="ctr"/>
                      <a:endParaRPr lang="en-US" sz="1200" dirty="0"/>
                    </a:p>
                  </a:txBody>
                  <a:tcPr/>
                </a:tc>
                <a:tc hMerge="1">
                  <a:txBody>
                    <a:bodyPr/>
                    <a:lstStyle/>
                    <a:p>
                      <a:endParaRPr lang="en-US"/>
                    </a:p>
                  </a:txBody>
                  <a:tcPr/>
                </a:tc>
                <a:tc hMerge="1">
                  <a:txBody>
                    <a:bodyPr/>
                    <a:lstStyle/>
                    <a:p>
                      <a:pPr algn="ctr"/>
                      <a:endParaRPr lang="en-US" sz="1200" dirty="0"/>
                    </a:p>
                  </a:txBody>
                  <a:tcPr/>
                </a:tc>
                <a:tc hMerge="1">
                  <a:txBody>
                    <a:bodyPr/>
                    <a:lstStyle/>
                    <a:p>
                      <a:pPr algn="ctr"/>
                      <a:endParaRPr lang="en-US" sz="1200" dirty="0"/>
                    </a:p>
                  </a:txBody>
                  <a:tcPr/>
                </a:tc>
                <a:extLst>
                  <a:ext uri="{0D108BD9-81ED-4DB2-BD59-A6C34878D82A}">
                    <a16:rowId xmlns:a16="http://schemas.microsoft.com/office/drawing/2014/main" val="2453263555"/>
                  </a:ext>
                </a:extLst>
              </a:tr>
              <a:tr h="459709">
                <a:tc gridSpan="2">
                  <a:txBody>
                    <a:bodyPr/>
                    <a:lstStyle/>
                    <a:p>
                      <a:pPr algn="ctr"/>
                      <a:r>
                        <a:rPr lang="en-US" sz="1100" b="1" dirty="0"/>
                        <a:t>Trial 1</a:t>
                      </a:r>
                    </a:p>
                  </a:txBody>
                  <a:tcPr>
                    <a:solidFill>
                      <a:schemeClr val="bg1">
                        <a:lumMod val="85000"/>
                      </a:schemeClr>
                    </a:solidFill>
                  </a:tcPr>
                </a:tc>
                <a:tc hMerge="1">
                  <a:txBody>
                    <a:bodyPr/>
                    <a:lstStyle/>
                    <a:p>
                      <a:endParaRPr lang="en-US" dirty="0"/>
                    </a:p>
                  </a:txBody>
                  <a:tcPr/>
                </a:tc>
                <a:tc gridSpan="2">
                  <a:txBody>
                    <a:bodyPr/>
                    <a:lstStyle/>
                    <a:p>
                      <a:pPr algn="ctr"/>
                      <a:r>
                        <a:rPr lang="en-US" sz="1100" b="1" dirty="0"/>
                        <a:t>Trial 2</a:t>
                      </a:r>
                    </a:p>
                  </a:txBody>
                  <a:tcPr>
                    <a:solidFill>
                      <a:schemeClr val="bg1">
                        <a:lumMod val="85000"/>
                      </a:schemeClr>
                    </a:solidFill>
                  </a:tcPr>
                </a:tc>
                <a:tc hMerge="1">
                  <a:txBody>
                    <a:bodyPr/>
                    <a:lstStyle/>
                    <a:p>
                      <a:endParaRPr lang="en-US" dirty="0"/>
                    </a:p>
                  </a:txBody>
                  <a:tcPr/>
                </a:tc>
                <a:tc gridSpan="2">
                  <a:txBody>
                    <a:bodyPr/>
                    <a:lstStyle/>
                    <a:p>
                      <a:pPr algn="ctr"/>
                      <a:r>
                        <a:rPr lang="en-US" sz="1100" b="1" dirty="0"/>
                        <a:t>Trial 3</a:t>
                      </a:r>
                    </a:p>
                  </a:txBody>
                  <a:tcPr>
                    <a:solidFill>
                      <a:schemeClr val="bg1">
                        <a:lumMod val="85000"/>
                      </a:schemeClr>
                    </a:solidFill>
                  </a:tcPr>
                </a:tc>
                <a:tc hMerge="1">
                  <a:txBody>
                    <a:bodyPr/>
                    <a:lstStyle/>
                    <a:p>
                      <a:endParaRPr lang="en-US" dirty="0"/>
                    </a:p>
                  </a:txBody>
                  <a:tcPr/>
                </a:tc>
                <a:tc>
                  <a:txBody>
                    <a:bodyPr/>
                    <a:lstStyle/>
                    <a:p>
                      <a:pPr algn="ctr"/>
                      <a:r>
                        <a:rPr lang="en-US" sz="1100" b="1" dirty="0">
                          <a:solidFill>
                            <a:schemeClr val="bg1"/>
                          </a:solidFill>
                        </a:rPr>
                        <a:t>Mean</a:t>
                      </a:r>
                    </a:p>
                  </a:txBody>
                  <a:tcPr>
                    <a:solidFill>
                      <a:schemeClr val="bg1">
                        <a:lumMod val="50000"/>
                      </a:schemeClr>
                    </a:solidFill>
                  </a:tcPr>
                </a:tc>
                <a:tc>
                  <a:txBody>
                    <a:bodyPr/>
                    <a:lstStyle/>
                    <a:p>
                      <a:pPr algn="ctr"/>
                      <a:r>
                        <a:rPr lang="en-US" sz="1000" b="1" dirty="0">
                          <a:solidFill>
                            <a:schemeClr val="bg1"/>
                          </a:solidFill>
                        </a:rPr>
                        <a:t>Absolute uncertainty</a:t>
                      </a:r>
                    </a:p>
                  </a:txBody>
                  <a:tcPr>
                    <a:solidFill>
                      <a:schemeClr val="bg1">
                        <a:lumMod val="50000"/>
                      </a:schemeClr>
                    </a:solidFill>
                  </a:tcPr>
                </a:tc>
                <a:extLst>
                  <a:ext uri="{0D108BD9-81ED-4DB2-BD59-A6C34878D82A}">
                    <a16:rowId xmlns:a16="http://schemas.microsoft.com/office/drawing/2014/main" val="191555937"/>
                  </a:ext>
                </a:extLst>
              </a:tr>
              <a:tr h="459709">
                <a:tc>
                  <a:txBody>
                    <a:bodyPr/>
                    <a:lstStyle/>
                    <a:p>
                      <a:pPr algn="ctr"/>
                      <a:r>
                        <a:rPr lang="en-US" sz="1000" dirty="0"/>
                        <a:t>Mass (g)</a:t>
                      </a:r>
                    </a:p>
                  </a:txBody>
                  <a:tcPr/>
                </a:tc>
                <a:tc>
                  <a:txBody>
                    <a:bodyPr/>
                    <a:lstStyle/>
                    <a:p>
                      <a:pPr algn="ctr"/>
                      <a:r>
                        <a:rPr lang="en-US" sz="1000" dirty="0"/>
                        <a:t>Lowest temp. (degrees C)</a:t>
                      </a:r>
                    </a:p>
                  </a:txBody>
                  <a:tcPr/>
                </a:tc>
                <a:tc>
                  <a:txBody>
                    <a:bodyPr/>
                    <a:lstStyle/>
                    <a:p>
                      <a:pPr algn="ctr"/>
                      <a:r>
                        <a:rPr lang="en-US" sz="1000" dirty="0"/>
                        <a:t>Mass (g)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Lowest temp. (degrees C)</a:t>
                      </a:r>
                    </a:p>
                  </a:txBody>
                  <a:tcPr/>
                </a:tc>
                <a:tc>
                  <a:txBody>
                    <a:bodyPr/>
                    <a:lstStyle/>
                    <a:p>
                      <a:pPr algn="ctr"/>
                      <a:r>
                        <a:rPr lang="en-US" sz="1000" dirty="0"/>
                        <a:t>Mass (g)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Lowest temp. (degrees 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a:t>Lowest Temp.</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b="1" dirty="0"/>
                        <a:t>Range/2</a:t>
                      </a:r>
                    </a:p>
                  </a:txBody>
                  <a:tcPr anchor="ctr"/>
                </a:tc>
                <a:extLst>
                  <a:ext uri="{0D108BD9-81ED-4DB2-BD59-A6C34878D82A}">
                    <a16:rowId xmlns:a16="http://schemas.microsoft.com/office/drawing/2014/main" val="2339295074"/>
                  </a:ext>
                </a:extLst>
              </a:tr>
              <a:tr h="358136">
                <a:tc>
                  <a:txBody>
                    <a:bodyPr/>
                    <a:lstStyle/>
                    <a:p>
                      <a:pPr algn="ctr"/>
                      <a:r>
                        <a:rPr lang="en-US" sz="1000" dirty="0"/>
                        <a:t>0</a:t>
                      </a:r>
                    </a:p>
                  </a:txBody>
                  <a:tcPr/>
                </a:tc>
                <a:tc>
                  <a:txBody>
                    <a:bodyPr/>
                    <a:lstStyle/>
                    <a:p>
                      <a:pPr algn="ctr"/>
                      <a:endParaRPr lang="en-US" sz="1000" dirty="0"/>
                    </a:p>
                  </a:txBody>
                  <a:tcPr/>
                </a:tc>
                <a:tc>
                  <a:txBody>
                    <a:bodyPr/>
                    <a:lstStyle/>
                    <a:p>
                      <a:pPr algn="ctr"/>
                      <a:r>
                        <a:rPr lang="en-US" sz="1000" dirty="0"/>
                        <a:t>0</a:t>
                      </a:r>
                    </a:p>
                  </a:txBody>
                  <a:tcPr/>
                </a:tc>
                <a:tc>
                  <a:txBody>
                    <a:bodyPr/>
                    <a:lstStyle/>
                    <a:p>
                      <a:pPr algn="ctr"/>
                      <a:endParaRPr lang="en-US" sz="1000" dirty="0"/>
                    </a:p>
                  </a:txBody>
                  <a:tcPr/>
                </a:tc>
                <a:tc>
                  <a:txBody>
                    <a:bodyPr/>
                    <a:lstStyle/>
                    <a:p>
                      <a:pPr algn="ctr"/>
                      <a:r>
                        <a:rPr lang="en-US" sz="1000" dirty="0"/>
                        <a:t>0</a:t>
                      </a:r>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50" dirty="0"/>
                    </a:p>
                  </a:txBody>
                  <a:tcPr/>
                </a:tc>
                <a:extLst>
                  <a:ext uri="{0D108BD9-81ED-4DB2-BD59-A6C34878D82A}">
                    <a16:rowId xmlns:a16="http://schemas.microsoft.com/office/drawing/2014/main" val="2399548912"/>
                  </a:ext>
                </a:extLst>
              </a:tr>
              <a:tr h="358136">
                <a:tc>
                  <a:txBody>
                    <a:bodyPr/>
                    <a:lstStyle/>
                    <a:p>
                      <a:pPr algn="ctr"/>
                      <a:r>
                        <a:rPr lang="en-US" sz="1000" dirty="0"/>
                        <a:t>0.5</a:t>
                      </a:r>
                    </a:p>
                  </a:txBody>
                  <a:tcPr/>
                </a:tc>
                <a:tc>
                  <a:txBody>
                    <a:bodyPr/>
                    <a:lstStyle/>
                    <a:p>
                      <a:pPr algn="ctr"/>
                      <a:endParaRPr lang="en-US" sz="1000" dirty="0"/>
                    </a:p>
                  </a:txBody>
                  <a:tcPr/>
                </a:tc>
                <a:tc>
                  <a:txBody>
                    <a:bodyPr/>
                    <a:lstStyle/>
                    <a:p>
                      <a:pPr algn="ctr"/>
                      <a:r>
                        <a:rPr lang="en-US" sz="1000" dirty="0"/>
                        <a:t>0.5</a:t>
                      </a:r>
                    </a:p>
                  </a:txBody>
                  <a:tcPr/>
                </a:tc>
                <a:tc>
                  <a:txBody>
                    <a:bodyPr/>
                    <a:lstStyle/>
                    <a:p>
                      <a:pPr algn="ctr"/>
                      <a:endParaRPr lang="en-US" sz="1000" dirty="0"/>
                    </a:p>
                  </a:txBody>
                  <a:tcPr/>
                </a:tc>
                <a:tc>
                  <a:txBody>
                    <a:bodyPr/>
                    <a:lstStyle/>
                    <a:p>
                      <a:pPr algn="ctr"/>
                      <a:r>
                        <a:rPr lang="en-US" sz="1000" dirty="0"/>
                        <a:t>0.5</a:t>
                      </a:r>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50" dirty="0"/>
                    </a:p>
                  </a:txBody>
                  <a:tcPr/>
                </a:tc>
                <a:extLst>
                  <a:ext uri="{0D108BD9-81ED-4DB2-BD59-A6C34878D82A}">
                    <a16:rowId xmlns:a16="http://schemas.microsoft.com/office/drawing/2014/main" val="1372388112"/>
                  </a:ext>
                </a:extLst>
              </a:tr>
              <a:tr h="358136">
                <a:tc>
                  <a:txBody>
                    <a:bodyPr/>
                    <a:lstStyle/>
                    <a:p>
                      <a:pPr algn="ctr"/>
                      <a:r>
                        <a:rPr lang="en-US" sz="1000" dirty="0"/>
                        <a:t>1</a:t>
                      </a:r>
                    </a:p>
                  </a:txBody>
                  <a:tcPr/>
                </a:tc>
                <a:tc>
                  <a:txBody>
                    <a:bodyPr/>
                    <a:lstStyle/>
                    <a:p>
                      <a:pPr algn="ctr"/>
                      <a:endParaRPr lang="en-US" sz="1000" dirty="0"/>
                    </a:p>
                  </a:txBody>
                  <a:tcPr/>
                </a:tc>
                <a:tc>
                  <a:txBody>
                    <a:bodyPr/>
                    <a:lstStyle/>
                    <a:p>
                      <a:pPr algn="ctr"/>
                      <a:r>
                        <a:rPr lang="en-US" sz="1000" dirty="0"/>
                        <a:t>1</a:t>
                      </a:r>
                    </a:p>
                  </a:txBody>
                  <a:tcPr/>
                </a:tc>
                <a:tc>
                  <a:txBody>
                    <a:bodyPr/>
                    <a:lstStyle/>
                    <a:p>
                      <a:pPr algn="ctr"/>
                      <a:endParaRPr lang="en-US" sz="1000"/>
                    </a:p>
                  </a:txBody>
                  <a:tcPr/>
                </a:tc>
                <a:tc>
                  <a:txBody>
                    <a:bodyPr/>
                    <a:lstStyle/>
                    <a:p>
                      <a:pPr algn="ctr"/>
                      <a:r>
                        <a:rPr lang="en-US" sz="1000" dirty="0"/>
                        <a:t>20</a:t>
                      </a:r>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50" dirty="0"/>
                    </a:p>
                  </a:txBody>
                  <a:tcPr/>
                </a:tc>
                <a:extLst>
                  <a:ext uri="{0D108BD9-81ED-4DB2-BD59-A6C34878D82A}">
                    <a16:rowId xmlns:a16="http://schemas.microsoft.com/office/drawing/2014/main" val="3575885243"/>
                  </a:ext>
                </a:extLst>
              </a:tr>
              <a:tr h="358136">
                <a:tc>
                  <a:txBody>
                    <a:bodyPr/>
                    <a:lstStyle/>
                    <a:p>
                      <a:pPr algn="ctr"/>
                      <a:r>
                        <a:rPr lang="en-US" sz="1000" dirty="0"/>
                        <a:t>1.5</a:t>
                      </a:r>
                    </a:p>
                  </a:txBody>
                  <a:tcPr/>
                </a:tc>
                <a:tc>
                  <a:txBody>
                    <a:bodyPr/>
                    <a:lstStyle/>
                    <a:p>
                      <a:pPr algn="ctr"/>
                      <a:endParaRPr lang="en-US" sz="1000" dirty="0"/>
                    </a:p>
                  </a:txBody>
                  <a:tcPr/>
                </a:tc>
                <a:tc>
                  <a:txBody>
                    <a:bodyPr/>
                    <a:lstStyle/>
                    <a:p>
                      <a:pPr algn="ctr"/>
                      <a:r>
                        <a:rPr lang="en-US" sz="1000" dirty="0"/>
                        <a:t>1.5</a:t>
                      </a:r>
                    </a:p>
                  </a:txBody>
                  <a:tcPr/>
                </a:tc>
                <a:tc>
                  <a:txBody>
                    <a:bodyPr/>
                    <a:lstStyle/>
                    <a:p>
                      <a:pPr algn="ctr"/>
                      <a:endParaRPr lang="en-US" sz="1000" dirty="0"/>
                    </a:p>
                  </a:txBody>
                  <a:tcPr/>
                </a:tc>
                <a:tc>
                  <a:txBody>
                    <a:bodyPr/>
                    <a:lstStyle/>
                    <a:p>
                      <a:pPr algn="ctr"/>
                      <a:r>
                        <a:rPr lang="en-US" sz="1000" dirty="0"/>
                        <a:t>1.5</a:t>
                      </a:r>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50" dirty="0"/>
                    </a:p>
                  </a:txBody>
                  <a:tcPr/>
                </a:tc>
                <a:extLst>
                  <a:ext uri="{0D108BD9-81ED-4DB2-BD59-A6C34878D82A}">
                    <a16:rowId xmlns:a16="http://schemas.microsoft.com/office/drawing/2014/main" val="274546324"/>
                  </a:ext>
                </a:extLst>
              </a:tr>
              <a:tr h="358136">
                <a:tc>
                  <a:txBody>
                    <a:bodyPr/>
                    <a:lstStyle/>
                    <a:p>
                      <a:pPr algn="ctr"/>
                      <a:r>
                        <a:rPr lang="en-US" sz="1000" dirty="0"/>
                        <a:t>2</a:t>
                      </a:r>
                    </a:p>
                  </a:txBody>
                  <a:tcPr/>
                </a:tc>
                <a:tc>
                  <a:txBody>
                    <a:bodyPr/>
                    <a:lstStyle/>
                    <a:p>
                      <a:pPr algn="ctr"/>
                      <a:endParaRPr lang="en-US" sz="1000" dirty="0"/>
                    </a:p>
                  </a:txBody>
                  <a:tcPr/>
                </a:tc>
                <a:tc>
                  <a:txBody>
                    <a:bodyPr/>
                    <a:lstStyle/>
                    <a:p>
                      <a:pPr algn="ctr"/>
                      <a:r>
                        <a:rPr lang="en-US" sz="1000" dirty="0"/>
                        <a:t>2</a:t>
                      </a:r>
                    </a:p>
                  </a:txBody>
                  <a:tcPr/>
                </a:tc>
                <a:tc>
                  <a:txBody>
                    <a:bodyPr/>
                    <a:lstStyle/>
                    <a:p>
                      <a:pPr algn="ctr"/>
                      <a:endParaRPr lang="en-US" sz="1000" dirty="0"/>
                    </a:p>
                  </a:txBody>
                  <a:tcPr/>
                </a:tc>
                <a:tc>
                  <a:txBody>
                    <a:bodyPr/>
                    <a:lstStyle/>
                    <a:p>
                      <a:pPr algn="ctr"/>
                      <a:r>
                        <a:rPr lang="en-US" sz="1000" dirty="0"/>
                        <a:t>2</a:t>
                      </a:r>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50" dirty="0"/>
                    </a:p>
                  </a:txBody>
                  <a:tcPr/>
                </a:tc>
                <a:extLst>
                  <a:ext uri="{0D108BD9-81ED-4DB2-BD59-A6C34878D82A}">
                    <a16:rowId xmlns:a16="http://schemas.microsoft.com/office/drawing/2014/main" val="130505639"/>
                  </a:ext>
                </a:extLst>
              </a:tr>
              <a:tr h="358136">
                <a:tc>
                  <a:txBody>
                    <a:bodyPr/>
                    <a:lstStyle/>
                    <a:p>
                      <a:pPr algn="ctr"/>
                      <a:r>
                        <a:rPr lang="en-US" sz="1000" dirty="0"/>
                        <a:t>2.5</a:t>
                      </a:r>
                    </a:p>
                  </a:txBody>
                  <a:tcPr/>
                </a:tc>
                <a:tc>
                  <a:txBody>
                    <a:bodyPr/>
                    <a:lstStyle/>
                    <a:p>
                      <a:pPr algn="ctr"/>
                      <a:endParaRPr lang="en-US" sz="1000" dirty="0"/>
                    </a:p>
                  </a:txBody>
                  <a:tcPr/>
                </a:tc>
                <a:tc>
                  <a:txBody>
                    <a:bodyPr/>
                    <a:lstStyle/>
                    <a:p>
                      <a:pPr algn="ctr"/>
                      <a:r>
                        <a:rPr lang="en-US" sz="1000" dirty="0"/>
                        <a:t>2.5</a:t>
                      </a:r>
                    </a:p>
                  </a:txBody>
                  <a:tcPr/>
                </a:tc>
                <a:tc>
                  <a:txBody>
                    <a:bodyPr/>
                    <a:lstStyle/>
                    <a:p>
                      <a:pPr algn="ctr"/>
                      <a:endParaRPr lang="en-US" sz="1000" dirty="0"/>
                    </a:p>
                  </a:txBody>
                  <a:tcPr/>
                </a:tc>
                <a:tc>
                  <a:txBody>
                    <a:bodyPr/>
                    <a:lstStyle/>
                    <a:p>
                      <a:pPr algn="ctr"/>
                      <a:r>
                        <a:rPr lang="en-US" sz="1000" dirty="0"/>
                        <a:t>2.5</a:t>
                      </a:r>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50" dirty="0"/>
                    </a:p>
                  </a:txBody>
                  <a:tcPr/>
                </a:tc>
                <a:extLst>
                  <a:ext uri="{0D108BD9-81ED-4DB2-BD59-A6C34878D82A}">
                    <a16:rowId xmlns:a16="http://schemas.microsoft.com/office/drawing/2014/main" val="208493484"/>
                  </a:ext>
                </a:extLst>
              </a:tr>
              <a:tr h="358136">
                <a:tc>
                  <a:txBody>
                    <a:bodyPr/>
                    <a:lstStyle/>
                    <a:p>
                      <a:pPr algn="ctr"/>
                      <a:r>
                        <a:rPr lang="en-US" sz="1000" dirty="0"/>
                        <a:t>3</a:t>
                      </a:r>
                    </a:p>
                  </a:txBody>
                  <a:tcPr/>
                </a:tc>
                <a:tc>
                  <a:txBody>
                    <a:bodyPr/>
                    <a:lstStyle/>
                    <a:p>
                      <a:pPr algn="ctr"/>
                      <a:endParaRPr lang="en-US" sz="1000" dirty="0"/>
                    </a:p>
                  </a:txBody>
                  <a:tcPr/>
                </a:tc>
                <a:tc>
                  <a:txBody>
                    <a:bodyPr/>
                    <a:lstStyle/>
                    <a:p>
                      <a:pPr algn="ctr"/>
                      <a:r>
                        <a:rPr lang="en-US" sz="1000" dirty="0"/>
                        <a:t>3</a:t>
                      </a:r>
                    </a:p>
                  </a:txBody>
                  <a:tcPr/>
                </a:tc>
                <a:tc>
                  <a:txBody>
                    <a:bodyPr/>
                    <a:lstStyle/>
                    <a:p>
                      <a:pPr algn="ctr"/>
                      <a:endParaRPr lang="en-US" sz="1000" dirty="0"/>
                    </a:p>
                  </a:txBody>
                  <a:tcPr/>
                </a:tc>
                <a:tc>
                  <a:txBody>
                    <a:bodyPr/>
                    <a:lstStyle/>
                    <a:p>
                      <a:pPr algn="ctr"/>
                      <a:r>
                        <a:rPr lang="en-US" sz="1000" dirty="0"/>
                        <a:t>3</a:t>
                      </a:r>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50" dirty="0"/>
                    </a:p>
                  </a:txBody>
                  <a:tcPr/>
                </a:tc>
                <a:extLst>
                  <a:ext uri="{0D108BD9-81ED-4DB2-BD59-A6C34878D82A}">
                    <a16:rowId xmlns:a16="http://schemas.microsoft.com/office/drawing/2014/main" val="713462893"/>
                  </a:ext>
                </a:extLst>
              </a:tr>
            </a:tbl>
          </a:graphicData>
        </a:graphic>
      </p:graphicFrame>
      <p:sp>
        <p:nvSpPr>
          <p:cNvPr id="5" name="TextBox 4">
            <a:extLst>
              <a:ext uri="{FF2B5EF4-FFF2-40B4-BE49-F238E27FC236}">
                <a16:creationId xmlns:a16="http://schemas.microsoft.com/office/drawing/2014/main" id="{6596C34B-4D28-A7F8-95AA-EAC389380364}"/>
              </a:ext>
            </a:extLst>
          </p:cNvPr>
          <p:cNvSpPr txBox="1"/>
          <p:nvPr/>
        </p:nvSpPr>
        <p:spPr>
          <a:xfrm>
            <a:off x="1460014" y="5868144"/>
            <a:ext cx="4225656" cy="276999"/>
          </a:xfrm>
          <a:prstGeom prst="rect">
            <a:avLst/>
          </a:prstGeom>
          <a:noFill/>
        </p:spPr>
        <p:txBody>
          <a:bodyPr wrap="square" rtlCol="0">
            <a:spAutoFit/>
          </a:bodyPr>
          <a:lstStyle/>
          <a:p>
            <a:pPr algn="ctr"/>
            <a:r>
              <a:rPr lang="en-US" sz="1200" b="1" dirty="0"/>
              <a:t>Table 8: Mean lowest temperature for each mass of salt</a:t>
            </a:r>
          </a:p>
        </p:txBody>
      </p:sp>
      <p:graphicFrame>
        <p:nvGraphicFramePr>
          <p:cNvPr id="6" name="Table 6">
            <a:extLst>
              <a:ext uri="{FF2B5EF4-FFF2-40B4-BE49-F238E27FC236}">
                <a16:creationId xmlns:a16="http://schemas.microsoft.com/office/drawing/2014/main" id="{9B3DA679-00DF-71FE-B21C-3A8FD8B2F997}"/>
              </a:ext>
            </a:extLst>
          </p:cNvPr>
          <p:cNvGraphicFramePr>
            <a:graphicFrameLocks noGrp="1"/>
          </p:cNvGraphicFramePr>
          <p:nvPr>
            <p:extLst>
              <p:ext uri="{D42A27DB-BD31-4B8C-83A1-F6EECF244321}">
                <p14:modId xmlns:p14="http://schemas.microsoft.com/office/powerpoint/2010/main" val="586756389"/>
              </p:ext>
            </p:extLst>
          </p:nvPr>
        </p:nvGraphicFramePr>
        <p:xfrm>
          <a:off x="614171" y="6211824"/>
          <a:ext cx="5670378" cy="1615724"/>
        </p:xfrm>
        <a:graphic>
          <a:graphicData uri="http://schemas.openxmlformats.org/drawingml/2006/table">
            <a:tbl>
              <a:tblPr firstRow="1" bandRow="1">
                <a:tableStyleId>{5940675A-B579-460E-94D1-54222C63F5DA}</a:tableStyleId>
              </a:tblPr>
              <a:tblGrid>
                <a:gridCol w="1260084">
                  <a:extLst>
                    <a:ext uri="{9D8B030D-6E8A-4147-A177-3AD203B41FA5}">
                      <a16:colId xmlns:a16="http://schemas.microsoft.com/office/drawing/2014/main" val="1084749233"/>
                    </a:ext>
                  </a:extLst>
                </a:gridCol>
                <a:gridCol w="630042">
                  <a:extLst>
                    <a:ext uri="{9D8B030D-6E8A-4147-A177-3AD203B41FA5}">
                      <a16:colId xmlns:a16="http://schemas.microsoft.com/office/drawing/2014/main" val="355384504"/>
                    </a:ext>
                  </a:extLst>
                </a:gridCol>
                <a:gridCol w="630042">
                  <a:extLst>
                    <a:ext uri="{9D8B030D-6E8A-4147-A177-3AD203B41FA5}">
                      <a16:colId xmlns:a16="http://schemas.microsoft.com/office/drawing/2014/main" val="1798838962"/>
                    </a:ext>
                  </a:extLst>
                </a:gridCol>
                <a:gridCol w="630042">
                  <a:extLst>
                    <a:ext uri="{9D8B030D-6E8A-4147-A177-3AD203B41FA5}">
                      <a16:colId xmlns:a16="http://schemas.microsoft.com/office/drawing/2014/main" val="3679908382"/>
                    </a:ext>
                  </a:extLst>
                </a:gridCol>
                <a:gridCol w="630042">
                  <a:extLst>
                    <a:ext uri="{9D8B030D-6E8A-4147-A177-3AD203B41FA5}">
                      <a16:colId xmlns:a16="http://schemas.microsoft.com/office/drawing/2014/main" val="4238766777"/>
                    </a:ext>
                  </a:extLst>
                </a:gridCol>
                <a:gridCol w="630042">
                  <a:extLst>
                    <a:ext uri="{9D8B030D-6E8A-4147-A177-3AD203B41FA5}">
                      <a16:colId xmlns:a16="http://schemas.microsoft.com/office/drawing/2014/main" val="2210345736"/>
                    </a:ext>
                  </a:extLst>
                </a:gridCol>
                <a:gridCol w="630042">
                  <a:extLst>
                    <a:ext uri="{9D8B030D-6E8A-4147-A177-3AD203B41FA5}">
                      <a16:colId xmlns:a16="http://schemas.microsoft.com/office/drawing/2014/main" val="3768226859"/>
                    </a:ext>
                  </a:extLst>
                </a:gridCol>
                <a:gridCol w="630042">
                  <a:extLst>
                    <a:ext uri="{9D8B030D-6E8A-4147-A177-3AD203B41FA5}">
                      <a16:colId xmlns:a16="http://schemas.microsoft.com/office/drawing/2014/main" val="355326163"/>
                    </a:ext>
                  </a:extLst>
                </a:gridCol>
              </a:tblGrid>
              <a:tr h="807862">
                <a:tc>
                  <a:txBody>
                    <a:bodyPr/>
                    <a:lstStyle/>
                    <a:p>
                      <a:pPr algn="ctr"/>
                      <a:r>
                        <a:rPr lang="en-US" sz="1400" b="1" dirty="0"/>
                        <a:t>Mass (g)</a:t>
                      </a:r>
                    </a:p>
                    <a:p>
                      <a:pPr algn="ctr"/>
                      <a:r>
                        <a:rPr lang="en-US" sz="1100" b="0" dirty="0"/>
                        <a:t>(x-axis)</a:t>
                      </a:r>
                    </a:p>
                  </a:txBody>
                  <a:tcPr anchor="ctr">
                    <a:solidFill>
                      <a:schemeClr val="bg1">
                        <a:lumMod val="85000"/>
                      </a:schemeClr>
                    </a:solidFill>
                  </a:tcPr>
                </a:tc>
                <a:tc>
                  <a:txBody>
                    <a:bodyPr/>
                    <a:lstStyle/>
                    <a:p>
                      <a:pPr algn="ctr"/>
                      <a:r>
                        <a:rPr lang="en-US" sz="1600" b="1" dirty="0"/>
                        <a:t>0</a:t>
                      </a:r>
                    </a:p>
                  </a:txBody>
                  <a:tcPr anchor="ctr">
                    <a:solidFill>
                      <a:schemeClr val="bg1">
                        <a:lumMod val="85000"/>
                      </a:schemeClr>
                    </a:solidFill>
                  </a:tcPr>
                </a:tc>
                <a:tc>
                  <a:txBody>
                    <a:bodyPr/>
                    <a:lstStyle/>
                    <a:p>
                      <a:pPr algn="ctr"/>
                      <a:r>
                        <a:rPr lang="en-US" sz="1600" b="1" dirty="0"/>
                        <a:t>0.5</a:t>
                      </a:r>
                    </a:p>
                  </a:txBody>
                  <a:tcPr anchor="ctr">
                    <a:solidFill>
                      <a:schemeClr val="bg1">
                        <a:lumMod val="85000"/>
                      </a:schemeClr>
                    </a:solidFill>
                  </a:tcPr>
                </a:tc>
                <a:tc>
                  <a:txBody>
                    <a:bodyPr/>
                    <a:lstStyle/>
                    <a:p>
                      <a:pPr algn="ctr"/>
                      <a:r>
                        <a:rPr lang="en-US" sz="1600" b="1" dirty="0"/>
                        <a:t>1</a:t>
                      </a:r>
                    </a:p>
                  </a:txBody>
                  <a:tcPr anchor="ctr">
                    <a:solidFill>
                      <a:schemeClr val="bg1">
                        <a:lumMod val="85000"/>
                      </a:schemeClr>
                    </a:solidFill>
                  </a:tcPr>
                </a:tc>
                <a:tc>
                  <a:txBody>
                    <a:bodyPr/>
                    <a:lstStyle/>
                    <a:p>
                      <a:pPr algn="ctr"/>
                      <a:r>
                        <a:rPr lang="en-US" sz="1600" b="1" dirty="0"/>
                        <a:t>1.5</a:t>
                      </a:r>
                    </a:p>
                  </a:txBody>
                  <a:tcPr anchor="ctr">
                    <a:solidFill>
                      <a:schemeClr val="bg1">
                        <a:lumMod val="85000"/>
                      </a:schemeClr>
                    </a:solidFill>
                  </a:tcPr>
                </a:tc>
                <a:tc>
                  <a:txBody>
                    <a:bodyPr/>
                    <a:lstStyle/>
                    <a:p>
                      <a:pPr algn="ctr"/>
                      <a:r>
                        <a:rPr lang="en-US" sz="1600" b="1" dirty="0"/>
                        <a:t>2</a:t>
                      </a:r>
                    </a:p>
                  </a:txBody>
                  <a:tcPr anchor="ctr">
                    <a:solidFill>
                      <a:schemeClr val="bg1">
                        <a:lumMod val="85000"/>
                      </a:schemeClr>
                    </a:solidFill>
                  </a:tcPr>
                </a:tc>
                <a:tc>
                  <a:txBody>
                    <a:bodyPr/>
                    <a:lstStyle/>
                    <a:p>
                      <a:pPr algn="ctr"/>
                      <a:r>
                        <a:rPr lang="en-US" sz="1600" b="1" dirty="0"/>
                        <a:t>2.5</a:t>
                      </a:r>
                    </a:p>
                  </a:txBody>
                  <a:tcPr anchor="ctr">
                    <a:solidFill>
                      <a:schemeClr val="bg1">
                        <a:lumMod val="85000"/>
                      </a:schemeClr>
                    </a:solidFill>
                  </a:tcPr>
                </a:tc>
                <a:tc>
                  <a:txBody>
                    <a:bodyPr/>
                    <a:lstStyle/>
                    <a:p>
                      <a:pPr algn="ctr"/>
                      <a:r>
                        <a:rPr lang="en-US" sz="1600" b="1" dirty="0"/>
                        <a:t>3</a:t>
                      </a:r>
                    </a:p>
                  </a:txBody>
                  <a:tcPr anchor="ctr">
                    <a:solidFill>
                      <a:schemeClr val="bg1">
                        <a:lumMod val="85000"/>
                      </a:schemeClr>
                    </a:solidFill>
                  </a:tcPr>
                </a:tc>
                <a:extLst>
                  <a:ext uri="{0D108BD9-81ED-4DB2-BD59-A6C34878D82A}">
                    <a16:rowId xmlns:a16="http://schemas.microsoft.com/office/drawing/2014/main" val="1939206243"/>
                  </a:ext>
                </a:extLst>
              </a:tr>
              <a:tr h="807862">
                <a:tc>
                  <a:txBody>
                    <a:bodyPr/>
                    <a:lstStyle/>
                    <a:p>
                      <a:pPr algn="ctr"/>
                      <a:r>
                        <a:rPr lang="en-US" sz="1400" b="1" dirty="0"/>
                        <a:t>Mean Lowest Temp. (deg. C)</a:t>
                      </a:r>
                    </a:p>
                    <a:p>
                      <a:pPr algn="ctr"/>
                      <a:r>
                        <a:rPr lang="en-US" sz="1100" b="0" dirty="0"/>
                        <a:t>(y-axis)</a:t>
                      </a:r>
                    </a:p>
                  </a:txBody>
                  <a:tcPr anchor="ctr">
                    <a:solidFill>
                      <a:schemeClr val="bg1">
                        <a:lumMod val="85000"/>
                      </a:schemeClr>
                    </a:solidFill>
                  </a:tcPr>
                </a:tc>
                <a:tc>
                  <a:txBody>
                    <a:bodyPr/>
                    <a:lstStyle/>
                    <a:p>
                      <a:pPr algn="ctr"/>
                      <a:endParaRPr lang="en-US" sz="1600" dirty="0"/>
                    </a:p>
                  </a:txBody>
                  <a:tcPr anchor="ctr"/>
                </a:tc>
                <a:tc>
                  <a:txBody>
                    <a:bodyPr/>
                    <a:lstStyle/>
                    <a:p>
                      <a:pPr algn="ctr"/>
                      <a:endParaRPr lang="en-US" sz="1600"/>
                    </a:p>
                  </a:txBody>
                  <a:tcPr anchor="ctr"/>
                </a:tc>
                <a:tc>
                  <a:txBody>
                    <a:bodyPr/>
                    <a:lstStyle/>
                    <a:p>
                      <a:pPr algn="ctr"/>
                      <a:endParaRPr lang="en-US" sz="1600" dirty="0"/>
                    </a:p>
                  </a:txBody>
                  <a:tcPr anchor="ctr"/>
                </a:tc>
                <a:tc>
                  <a:txBody>
                    <a:bodyPr/>
                    <a:lstStyle/>
                    <a:p>
                      <a:pPr algn="ctr"/>
                      <a:endParaRPr lang="en-US" sz="1600" dirty="0"/>
                    </a:p>
                  </a:txBody>
                  <a:tcPr anchor="ctr"/>
                </a:tc>
                <a:tc>
                  <a:txBody>
                    <a:bodyPr/>
                    <a:lstStyle/>
                    <a:p>
                      <a:pPr algn="ctr"/>
                      <a:endParaRPr lang="en-US" sz="1600" dirty="0"/>
                    </a:p>
                  </a:txBody>
                  <a:tcPr anchor="ctr"/>
                </a:tc>
                <a:tc>
                  <a:txBody>
                    <a:bodyPr/>
                    <a:lstStyle/>
                    <a:p>
                      <a:pPr algn="ctr"/>
                      <a:endParaRPr lang="en-US" sz="1600" dirty="0"/>
                    </a:p>
                  </a:txBody>
                  <a:tcPr anchor="ctr"/>
                </a:tc>
                <a:tc>
                  <a:txBody>
                    <a:bodyPr/>
                    <a:lstStyle/>
                    <a:p>
                      <a:pPr algn="ctr"/>
                      <a:endParaRPr lang="en-US" sz="1600" dirty="0"/>
                    </a:p>
                  </a:txBody>
                  <a:tcPr anchor="ctr"/>
                </a:tc>
                <a:extLst>
                  <a:ext uri="{0D108BD9-81ED-4DB2-BD59-A6C34878D82A}">
                    <a16:rowId xmlns:a16="http://schemas.microsoft.com/office/drawing/2014/main" val="3007413316"/>
                  </a:ext>
                </a:extLst>
              </a:tr>
            </a:tbl>
          </a:graphicData>
        </a:graphic>
      </p:graphicFrame>
      <p:sp>
        <p:nvSpPr>
          <p:cNvPr id="8" name="TextBox 7">
            <a:extLst>
              <a:ext uri="{FF2B5EF4-FFF2-40B4-BE49-F238E27FC236}">
                <a16:creationId xmlns:a16="http://schemas.microsoft.com/office/drawing/2014/main" id="{166D424B-1B33-3532-2187-A9AC76B3FF3D}"/>
              </a:ext>
            </a:extLst>
          </p:cNvPr>
          <p:cNvSpPr txBox="1"/>
          <p:nvPr/>
        </p:nvSpPr>
        <p:spPr>
          <a:xfrm>
            <a:off x="476672" y="1092276"/>
            <a:ext cx="6133339" cy="276999"/>
          </a:xfrm>
          <a:prstGeom prst="rect">
            <a:avLst/>
          </a:prstGeom>
          <a:noFill/>
        </p:spPr>
        <p:txBody>
          <a:bodyPr wrap="square" rtlCol="0">
            <a:spAutoFit/>
          </a:bodyPr>
          <a:lstStyle/>
          <a:p>
            <a:r>
              <a:rPr lang="en-US" sz="1200" b="1" dirty="0">
                <a:highlight>
                  <a:srgbClr val="FFFF00"/>
                </a:highlight>
              </a:rPr>
              <a:t>Copy the highlighted data from Tables 1-6 (when temperature stabilized) into Table 7 below.</a:t>
            </a:r>
          </a:p>
        </p:txBody>
      </p:sp>
      <p:sp>
        <p:nvSpPr>
          <p:cNvPr id="11" name="TextBox 10">
            <a:extLst>
              <a:ext uri="{FF2B5EF4-FFF2-40B4-BE49-F238E27FC236}">
                <a16:creationId xmlns:a16="http://schemas.microsoft.com/office/drawing/2014/main" id="{2CE316E4-C615-846A-9582-D4336E1794CA}"/>
              </a:ext>
            </a:extLst>
          </p:cNvPr>
          <p:cNvSpPr txBox="1"/>
          <p:nvPr/>
        </p:nvSpPr>
        <p:spPr>
          <a:xfrm>
            <a:off x="521875" y="5463153"/>
            <a:ext cx="5881009" cy="276999"/>
          </a:xfrm>
          <a:prstGeom prst="rect">
            <a:avLst/>
          </a:prstGeom>
          <a:noFill/>
        </p:spPr>
        <p:txBody>
          <a:bodyPr wrap="square" rtlCol="0">
            <a:spAutoFit/>
          </a:bodyPr>
          <a:lstStyle/>
          <a:p>
            <a:r>
              <a:rPr lang="en-US" sz="1200" b="1" dirty="0">
                <a:highlight>
                  <a:srgbClr val="FFFF00"/>
                </a:highlight>
              </a:rPr>
              <a:t>Copy the mean lowest temperature values for each mass from Table 7 into Table 8 below.</a:t>
            </a:r>
          </a:p>
        </p:txBody>
      </p:sp>
      <p:pic>
        <p:nvPicPr>
          <p:cNvPr id="13" name="Picture 12" descr="Funny Scientist Or Professor Holding A Pointer With Speech Bubble Royalty  Free SVG, Cliparts, Vectors, And Stock Illustration. Image 21699368.">
            <a:extLst>
              <a:ext uri="{FF2B5EF4-FFF2-40B4-BE49-F238E27FC236}">
                <a16:creationId xmlns:a16="http://schemas.microsoft.com/office/drawing/2014/main" id="{B836D469-4B2E-13DF-58B3-A88AE6C2404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4710"/>
          <a:stretch/>
        </p:blipFill>
        <p:spPr bwMode="auto">
          <a:xfrm>
            <a:off x="807163" y="8050107"/>
            <a:ext cx="744473" cy="600048"/>
          </a:xfrm>
          <a:prstGeom prst="rect">
            <a:avLst/>
          </a:prstGeom>
          <a:noFill/>
          <a:extLst>
            <a:ext uri="{909E8E84-426E-40DD-AFC4-6F175D3DCCD1}">
              <a14:hiddenFill xmlns:a14="http://schemas.microsoft.com/office/drawing/2010/main">
                <a:solidFill>
                  <a:srgbClr val="FFFFFF"/>
                </a:solidFill>
              </a14:hiddenFill>
            </a:ext>
          </a:extLst>
        </p:spPr>
      </p:pic>
      <p:sp>
        <p:nvSpPr>
          <p:cNvPr id="14" name="Rounded Rectangular Callout 13">
            <a:extLst>
              <a:ext uri="{FF2B5EF4-FFF2-40B4-BE49-F238E27FC236}">
                <a16:creationId xmlns:a16="http://schemas.microsoft.com/office/drawing/2014/main" id="{9CB088DD-DC7A-96C2-BE75-34202D2FA399}"/>
              </a:ext>
            </a:extLst>
          </p:cNvPr>
          <p:cNvSpPr/>
          <p:nvPr/>
        </p:nvSpPr>
        <p:spPr>
          <a:xfrm>
            <a:off x="1737945" y="8076408"/>
            <a:ext cx="4371602" cy="456032"/>
          </a:xfrm>
          <a:prstGeom prst="wedgeRoundRectCallout">
            <a:avLst>
              <a:gd name="adj1" fmla="val -21343"/>
              <a:gd name="adj2" fmla="val -81473"/>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6FDC9F75-9997-CF25-3BA7-A215AE905249}"/>
              </a:ext>
            </a:extLst>
          </p:cNvPr>
          <p:cNvSpPr txBox="1"/>
          <p:nvPr/>
        </p:nvSpPr>
        <p:spPr>
          <a:xfrm>
            <a:off x="1800029" y="8136424"/>
            <a:ext cx="4869331" cy="276999"/>
          </a:xfrm>
          <a:prstGeom prst="rect">
            <a:avLst/>
          </a:prstGeom>
          <a:noFill/>
        </p:spPr>
        <p:txBody>
          <a:bodyPr wrap="square" rtlCol="0">
            <a:spAutoFit/>
          </a:bodyPr>
          <a:lstStyle/>
          <a:p>
            <a:r>
              <a:rPr lang="en-US" sz="1200" b="1" dirty="0"/>
              <a:t>Look! These are the (</a:t>
            </a:r>
            <a:r>
              <a:rPr lang="en-US" sz="1200" b="1" dirty="0" err="1"/>
              <a:t>x:y</a:t>
            </a:r>
            <a:r>
              <a:rPr lang="en-US" sz="1200" b="1" dirty="0"/>
              <a:t>) co-ordinates for your scatterplot graph!</a:t>
            </a:r>
            <a:endParaRPr lang="en-US" sz="400" b="1" dirty="0"/>
          </a:p>
        </p:txBody>
      </p:sp>
    </p:spTree>
    <p:extLst>
      <p:ext uri="{BB962C8B-B14F-4D97-AF65-F5344CB8AC3E}">
        <p14:creationId xmlns:p14="http://schemas.microsoft.com/office/powerpoint/2010/main" val="33823735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E265FD4-0A09-5CAF-24E3-88DE5351C307}"/>
              </a:ext>
            </a:extLst>
          </p:cNvPr>
          <p:cNvSpPr/>
          <p:nvPr/>
        </p:nvSpPr>
        <p:spPr>
          <a:xfrm>
            <a:off x="435396" y="899593"/>
            <a:ext cx="6089948" cy="31683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ular Callout 8">
            <a:extLst>
              <a:ext uri="{FF2B5EF4-FFF2-40B4-BE49-F238E27FC236}">
                <a16:creationId xmlns:a16="http://schemas.microsoft.com/office/drawing/2014/main" id="{3C2D4DA6-FCA6-F3A7-713C-9EFE8259ECA8}"/>
              </a:ext>
            </a:extLst>
          </p:cNvPr>
          <p:cNvSpPr/>
          <p:nvPr/>
        </p:nvSpPr>
        <p:spPr>
          <a:xfrm>
            <a:off x="521874" y="381039"/>
            <a:ext cx="2403069" cy="308245"/>
          </a:xfrm>
          <a:prstGeom prst="wedgeRoundRectCallout">
            <a:avLst>
              <a:gd name="adj1" fmla="val 16433"/>
              <a:gd name="adj2" fmla="val 72678"/>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06DD70BF-D01C-A9DE-FCFE-2DB5CA3C59E5}"/>
              </a:ext>
            </a:extLst>
          </p:cNvPr>
          <p:cNvSpPr txBox="1"/>
          <p:nvPr/>
        </p:nvSpPr>
        <p:spPr>
          <a:xfrm>
            <a:off x="487594" y="396907"/>
            <a:ext cx="2403069" cy="261610"/>
          </a:xfrm>
          <a:prstGeom prst="rect">
            <a:avLst/>
          </a:prstGeom>
          <a:noFill/>
        </p:spPr>
        <p:txBody>
          <a:bodyPr wrap="square" rtlCol="0">
            <a:spAutoFit/>
          </a:bodyPr>
          <a:lstStyle/>
          <a:p>
            <a:pPr algn="ctr"/>
            <a:r>
              <a:rPr lang="en-US" sz="1100" b="1" dirty="0"/>
              <a:t>Results (description of observations)</a:t>
            </a:r>
          </a:p>
        </p:txBody>
      </p:sp>
      <p:graphicFrame>
        <p:nvGraphicFramePr>
          <p:cNvPr id="4" name="Table 2">
            <a:extLst>
              <a:ext uri="{FF2B5EF4-FFF2-40B4-BE49-F238E27FC236}">
                <a16:creationId xmlns:a16="http://schemas.microsoft.com/office/drawing/2014/main" id="{C8F5328E-D453-ECC0-30E7-B12939138F7D}"/>
              </a:ext>
            </a:extLst>
          </p:cNvPr>
          <p:cNvGraphicFramePr>
            <a:graphicFrameLocks noGrp="1"/>
          </p:cNvGraphicFramePr>
          <p:nvPr>
            <p:extLst>
              <p:ext uri="{D42A27DB-BD31-4B8C-83A1-F6EECF244321}">
                <p14:modId xmlns:p14="http://schemas.microsoft.com/office/powerpoint/2010/main" val="4166660699"/>
              </p:ext>
            </p:extLst>
          </p:nvPr>
        </p:nvGraphicFramePr>
        <p:xfrm>
          <a:off x="449088" y="7113592"/>
          <a:ext cx="6076256" cy="1706880"/>
        </p:xfrm>
        <a:graphic>
          <a:graphicData uri="http://schemas.openxmlformats.org/drawingml/2006/table">
            <a:tbl>
              <a:tblPr firstRow="1" bandRow="1">
                <a:tableStyleId>{5940675A-B579-460E-94D1-54222C63F5DA}</a:tableStyleId>
              </a:tblPr>
              <a:tblGrid>
                <a:gridCol w="444604">
                  <a:extLst>
                    <a:ext uri="{9D8B030D-6E8A-4147-A177-3AD203B41FA5}">
                      <a16:colId xmlns:a16="http://schemas.microsoft.com/office/drawing/2014/main" val="4013337458"/>
                    </a:ext>
                  </a:extLst>
                </a:gridCol>
                <a:gridCol w="5631652">
                  <a:extLst>
                    <a:ext uri="{9D8B030D-6E8A-4147-A177-3AD203B41FA5}">
                      <a16:colId xmlns:a16="http://schemas.microsoft.com/office/drawing/2014/main" val="4183690214"/>
                    </a:ext>
                  </a:extLst>
                </a:gridCol>
              </a:tblGrid>
              <a:tr h="182880">
                <a:tc>
                  <a:txBody>
                    <a:bodyPr/>
                    <a:lstStyle/>
                    <a:p>
                      <a:endParaRPr lang="en-US" sz="1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Every table has a title (and is numbered correctly) stating the correct amount of salt added.</a:t>
                      </a:r>
                      <a:endParaRPr lang="en-US" sz="1000" b="1" i="1" dirty="0"/>
                    </a:p>
                  </a:txBody>
                  <a:tcPr/>
                </a:tc>
                <a:extLst>
                  <a:ext uri="{0D108BD9-81ED-4DB2-BD59-A6C34878D82A}">
                    <a16:rowId xmlns:a16="http://schemas.microsoft.com/office/drawing/2014/main" val="897427721"/>
                  </a:ext>
                </a:extLst>
              </a:tr>
              <a:tr h="182880">
                <a:tc>
                  <a:txBody>
                    <a:bodyPr/>
                    <a:lstStyle/>
                    <a:p>
                      <a:endParaRPr lang="en-US" sz="1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The tables of results includes </a:t>
                      </a:r>
                      <a:r>
                        <a:rPr lang="en-US" sz="1000" i="1" dirty="0"/>
                        <a:t>all </a:t>
                      </a:r>
                      <a:r>
                        <a:rPr lang="en-US" sz="1000" dirty="0"/>
                        <a:t>the raw data that was collected. </a:t>
                      </a:r>
                    </a:p>
                  </a:txBody>
                  <a:tcPr/>
                </a:tc>
                <a:extLst>
                  <a:ext uri="{0D108BD9-81ED-4DB2-BD59-A6C34878D82A}">
                    <a16:rowId xmlns:a16="http://schemas.microsoft.com/office/drawing/2014/main" val="1816489918"/>
                  </a:ext>
                </a:extLst>
              </a:tr>
              <a:tr h="182880">
                <a:tc>
                  <a:txBody>
                    <a:bodyPr/>
                    <a:lstStyle/>
                    <a:p>
                      <a:endParaRPr lang="en-US" sz="1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The mean (average) has been calculated and is correct.</a:t>
                      </a:r>
                    </a:p>
                  </a:txBody>
                  <a:tcPr/>
                </a:tc>
                <a:extLst>
                  <a:ext uri="{0D108BD9-81ED-4DB2-BD59-A6C34878D82A}">
                    <a16:rowId xmlns:a16="http://schemas.microsoft.com/office/drawing/2014/main" val="2654679191"/>
                  </a:ext>
                </a:extLst>
              </a:tr>
              <a:tr h="182880">
                <a:tc>
                  <a:txBody>
                    <a:bodyPr/>
                    <a:lstStyle/>
                    <a:p>
                      <a:endParaRPr lang="en-US" sz="1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Absolute uncertainty has been calculated and is correct (absolute uncertainty = range / 2).</a:t>
                      </a:r>
                    </a:p>
                  </a:txBody>
                  <a:tcPr/>
                </a:tc>
                <a:extLst>
                  <a:ext uri="{0D108BD9-81ED-4DB2-BD59-A6C34878D82A}">
                    <a16:rowId xmlns:a16="http://schemas.microsoft.com/office/drawing/2014/main" val="3369888127"/>
                  </a:ext>
                </a:extLst>
              </a:tr>
              <a:tr h="182880">
                <a:tc>
                  <a:txBody>
                    <a:bodyPr/>
                    <a:lstStyle/>
                    <a:p>
                      <a:endParaRPr lang="en-US" sz="1000" dirty="0"/>
                    </a:p>
                  </a:txBody>
                  <a:tcPr/>
                </a:tc>
                <a:tc>
                  <a:txBody>
                    <a:bodyPr/>
                    <a:lstStyle/>
                    <a:p>
                      <a:r>
                        <a:rPr lang="en-US" sz="1000" dirty="0"/>
                        <a:t>The results include quantitative data (tables) as well as qualitative (observational) data. </a:t>
                      </a:r>
                    </a:p>
                  </a:txBody>
                  <a:tcPr/>
                </a:tc>
                <a:extLst>
                  <a:ext uri="{0D108BD9-81ED-4DB2-BD59-A6C34878D82A}">
                    <a16:rowId xmlns:a16="http://schemas.microsoft.com/office/drawing/2014/main" val="2154146663"/>
                  </a:ext>
                </a:extLst>
              </a:tr>
              <a:tr h="182880">
                <a:tc>
                  <a:txBody>
                    <a:bodyPr/>
                    <a:lstStyle/>
                    <a:p>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The results (text) start with the answer to the research question.</a:t>
                      </a:r>
                    </a:p>
                  </a:txBody>
                  <a:tcPr/>
                </a:tc>
                <a:extLst>
                  <a:ext uri="{0D108BD9-81ED-4DB2-BD59-A6C34878D82A}">
                    <a16:rowId xmlns:a16="http://schemas.microsoft.com/office/drawing/2014/main" val="1408932062"/>
                  </a:ext>
                </a:extLst>
              </a:tr>
              <a:tr h="182880">
                <a:tc>
                  <a:txBody>
                    <a:bodyPr/>
                    <a:lstStyle/>
                    <a:p>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The results (text) state if the hypothesis was correct or incorrect.</a:t>
                      </a:r>
                    </a:p>
                  </a:txBody>
                  <a:tcPr/>
                </a:tc>
                <a:extLst>
                  <a:ext uri="{0D108BD9-81ED-4DB2-BD59-A6C34878D82A}">
                    <a16:rowId xmlns:a16="http://schemas.microsoft.com/office/drawing/2014/main" val="4122001105"/>
                  </a:ext>
                </a:extLst>
              </a:tr>
            </a:tbl>
          </a:graphicData>
        </a:graphic>
      </p:graphicFrame>
      <p:sp>
        <p:nvSpPr>
          <p:cNvPr id="5" name="TextBox 4">
            <a:extLst>
              <a:ext uri="{FF2B5EF4-FFF2-40B4-BE49-F238E27FC236}">
                <a16:creationId xmlns:a16="http://schemas.microsoft.com/office/drawing/2014/main" id="{E5510EDB-785B-608E-0A1D-5562E00E1B38}"/>
              </a:ext>
            </a:extLst>
          </p:cNvPr>
          <p:cNvSpPr txBox="1"/>
          <p:nvPr/>
        </p:nvSpPr>
        <p:spPr>
          <a:xfrm>
            <a:off x="426975" y="6805815"/>
            <a:ext cx="4995936" cy="307777"/>
          </a:xfrm>
          <a:prstGeom prst="rect">
            <a:avLst/>
          </a:prstGeom>
          <a:noFill/>
        </p:spPr>
        <p:txBody>
          <a:bodyPr wrap="square" rtlCol="0">
            <a:spAutoFit/>
          </a:bodyPr>
          <a:lstStyle/>
          <a:p>
            <a:r>
              <a:rPr lang="en-US" sz="1400" b="1" dirty="0"/>
              <a:t>DRAFT FEEDBACK/CHECKLIST</a:t>
            </a:r>
          </a:p>
        </p:txBody>
      </p:sp>
      <p:sp>
        <p:nvSpPr>
          <p:cNvPr id="7" name="Rounded Rectangular Callout 6">
            <a:extLst>
              <a:ext uri="{FF2B5EF4-FFF2-40B4-BE49-F238E27FC236}">
                <a16:creationId xmlns:a16="http://schemas.microsoft.com/office/drawing/2014/main" id="{F81C75C4-162F-FB88-9B43-CF837FBCFAB1}"/>
              </a:ext>
            </a:extLst>
          </p:cNvPr>
          <p:cNvSpPr/>
          <p:nvPr/>
        </p:nvSpPr>
        <p:spPr>
          <a:xfrm>
            <a:off x="513454" y="4211960"/>
            <a:ext cx="1034916" cy="308245"/>
          </a:xfrm>
          <a:prstGeom prst="wedgeRoundRectCallout">
            <a:avLst>
              <a:gd name="adj1" fmla="val 16433"/>
              <a:gd name="adj2" fmla="val 72678"/>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DF1B74E3-54F3-39F3-D933-78A834277895}"/>
              </a:ext>
            </a:extLst>
          </p:cNvPr>
          <p:cNvSpPr txBox="1"/>
          <p:nvPr/>
        </p:nvSpPr>
        <p:spPr>
          <a:xfrm>
            <a:off x="426975" y="4235277"/>
            <a:ext cx="1250941" cy="261610"/>
          </a:xfrm>
          <a:prstGeom prst="rect">
            <a:avLst/>
          </a:prstGeom>
          <a:noFill/>
        </p:spPr>
        <p:txBody>
          <a:bodyPr wrap="square" rtlCol="0">
            <a:spAutoFit/>
          </a:bodyPr>
          <a:lstStyle/>
          <a:p>
            <a:pPr algn="ctr"/>
            <a:r>
              <a:rPr lang="en-US" sz="1100" b="1" dirty="0"/>
              <a:t>Results (text)</a:t>
            </a:r>
          </a:p>
        </p:txBody>
      </p:sp>
      <p:sp>
        <p:nvSpPr>
          <p:cNvPr id="12" name="Rectangle 11">
            <a:extLst>
              <a:ext uri="{FF2B5EF4-FFF2-40B4-BE49-F238E27FC236}">
                <a16:creationId xmlns:a16="http://schemas.microsoft.com/office/drawing/2014/main" id="{AEDE2D14-D3A0-21E0-25C5-A4C2170749F4}"/>
              </a:ext>
            </a:extLst>
          </p:cNvPr>
          <p:cNvSpPr/>
          <p:nvPr/>
        </p:nvSpPr>
        <p:spPr>
          <a:xfrm>
            <a:off x="427756" y="4664221"/>
            <a:ext cx="6089948" cy="21182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C8DD1795-718E-E6D6-F7EB-DEFAB0E5EF9C}"/>
              </a:ext>
            </a:extLst>
          </p:cNvPr>
          <p:cNvSpPr txBox="1"/>
          <p:nvPr/>
        </p:nvSpPr>
        <p:spPr>
          <a:xfrm>
            <a:off x="1916832" y="4144888"/>
            <a:ext cx="4248472" cy="461665"/>
          </a:xfrm>
          <a:prstGeom prst="rect">
            <a:avLst/>
          </a:prstGeom>
          <a:noFill/>
        </p:spPr>
        <p:txBody>
          <a:bodyPr wrap="square" rtlCol="0">
            <a:spAutoFit/>
          </a:bodyPr>
          <a:lstStyle/>
          <a:p>
            <a:r>
              <a:rPr lang="en-US" sz="1200" dirty="0"/>
              <a:t>What was the answer to the research question? </a:t>
            </a:r>
          </a:p>
          <a:p>
            <a:r>
              <a:rPr lang="en-US" sz="1200" dirty="0"/>
              <a:t>Was the hypothesis correct or incorrect?</a:t>
            </a:r>
          </a:p>
        </p:txBody>
      </p:sp>
    </p:spTree>
    <p:extLst>
      <p:ext uri="{BB962C8B-B14F-4D97-AF65-F5344CB8AC3E}">
        <p14:creationId xmlns:p14="http://schemas.microsoft.com/office/powerpoint/2010/main" val="25803355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0BC1D994-FA9C-B0DE-361E-747E87723ABD}"/>
              </a:ext>
            </a:extLst>
          </p:cNvPr>
          <p:cNvGraphicFramePr>
            <a:graphicFrameLocks noGrp="1"/>
          </p:cNvGraphicFramePr>
          <p:nvPr>
            <p:extLst>
              <p:ext uri="{D42A27DB-BD31-4B8C-83A1-F6EECF244321}">
                <p14:modId xmlns:p14="http://schemas.microsoft.com/office/powerpoint/2010/main" val="264179796"/>
              </p:ext>
            </p:extLst>
          </p:nvPr>
        </p:nvGraphicFramePr>
        <p:xfrm>
          <a:off x="476670" y="7113592"/>
          <a:ext cx="5904657" cy="1706880"/>
        </p:xfrm>
        <a:graphic>
          <a:graphicData uri="http://schemas.openxmlformats.org/drawingml/2006/table">
            <a:tbl>
              <a:tblPr firstRow="1" bandRow="1">
                <a:tableStyleId>{5940675A-B579-460E-94D1-54222C63F5DA}</a:tableStyleId>
              </a:tblPr>
              <a:tblGrid>
                <a:gridCol w="432048">
                  <a:extLst>
                    <a:ext uri="{9D8B030D-6E8A-4147-A177-3AD203B41FA5}">
                      <a16:colId xmlns:a16="http://schemas.microsoft.com/office/drawing/2014/main" val="4013337458"/>
                    </a:ext>
                  </a:extLst>
                </a:gridCol>
                <a:gridCol w="5472609">
                  <a:extLst>
                    <a:ext uri="{9D8B030D-6E8A-4147-A177-3AD203B41FA5}">
                      <a16:colId xmlns:a16="http://schemas.microsoft.com/office/drawing/2014/main" val="4183690214"/>
                    </a:ext>
                  </a:extLst>
                </a:gridCol>
              </a:tblGrid>
              <a:tr h="182880">
                <a:tc>
                  <a:txBody>
                    <a:bodyPr/>
                    <a:lstStyle/>
                    <a:p>
                      <a:endParaRPr lang="en-US" sz="1000"/>
                    </a:p>
                  </a:txBody>
                  <a:tcPr/>
                </a:tc>
                <a:tc>
                  <a:txBody>
                    <a:bodyPr/>
                    <a:lstStyle/>
                    <a:p>
                      <a:r>
                        <a:rPr lang="en-US" sz="1000" dirty="0"/>
                        <a:t>The graph is the correct choice of graph for answering the research question (i.e. scatterplot graph)</a:t>
                      </a:r>
                    </a:p>
                  </a:txBody>
                  <a:tcPr/>
                </a:tc>
                <a:extLst>
                  <a:ext uri="{0D108BD9-81ED-4DB2-BD59-A6C34878D82A}">
                    <a16:rowId xmlns:a16="http://schemas.microsoft.com/office/drawing/2014/main" val="2154146663"/>
                  </a:ext>
                </a:extLst>
              </a:tr>
              <a:tr h="182880">
                <a:tc>
                  <a:txBody>
                    <a:bodyPr/>
                    <a:lstStyle/>
                    <a:p>
                      <a:endParaRPr lang="en-US" sz="1000"/>
                    </a:p>
                  </a:txBody>
                  <a:tcPr/>
                </a:tc>
                <a:tc>
                  <a:txBody>
                    <a:bodyPr/>
                    <a:lstStyle/>
                    <a:p>
                      <a:r>
                        <a:rPr lang="en-US" sz="1000" dirty="0"/>
                        <a:t>The graph presents the averages, NOT the raw data.</a:t>
                      </a:r>
                    </a:p>
                  </a:txBody>
                  <a:tcPr/>
                </a:tc>
                <a:extLst>
                  <a:ext uri="{0D108BD9-81ED-4DB2-BD59-A6C34878D82A}">
                    <a16:rowId xmlns:a16="http://schemas.microsoft.com/office/drawing/2014/main" val="1174021284"/>
                  </a:ext>
                </a:extLst>
              </a:tr>
              <a:tr h="182880">
                <a:tc>
                  <a:txBody>
                    <a:bodyPr/>
                    <a:lstStyle/>
                    <a:p>
                      <a:endParaRPr lang="en-US" sz="1000"/>
                    </a:p>
                  </a:txBody>
                  <a:tcPr/>
                </a:tc>
                <a:tc>
                  <a:txBody>
                    <a:bodyPr/>
                    <a:lstStyle/>
                    <a:p>
                      <a:r>
                        <a:rPr lang="en-US" sz="1000" dirty="0"/>
                        <a:t>The graph includes error bars that represent the values calculated for absolute uncertainty.</a:t>
                      </a:r>
                    </a:p>
                  </a:txBody>
                  <a:tcPr/>
                </a:tc>
                <a:extLst>
                  <a:ext uri="{0D108BD9-81ED-4DB2-BD59-A6C34878D82A}">
                    <a16:rowId xmlns:a16="http://schemas.microsoft.com/office/drawing/2014/main" val="902627586"/>
                  </a:ext>
                </a:extLst>
              </a:tr>
              <a:tr h="182880">
                <a:tc>
                  <a:txBody>
                    <a:bodyPr/>
                    <a:lstStyle/>
                    <a:p>
                      <a:endParaRPr lang="en-US" sz="1000"/>
                    </a:p>
                  </a:txBody>
                  <a:tcPr/>
                </a:tc>
                <a:tc>
                  <a:txBody>
                    <a:bodyPr/>
                    <a:lstStyle/>
                    <a:p>
                      <a:r>
                        <a:rPr lang="en-US" sz="1000" dirty="0"/>
                        <a:t>The scale (numbering) on the x-axis and y-axis is appropriate for communicating the results.</a:t>
                      </a:r>
                    </a:p>
                  </a:txBody>
                  <a:tcPr/>
                </a:tc>
                <a:extLst>
                  <a:ext uri="{0D108BD9-81ED-4DB2-BD59-A6C34878D82A}">
                    <a16:rowId xmlns:a16="http://schemas.microsoft.com/office/drawing/2014/main" val="1007086838"/>
                  </a:ext>
                </a:extLst>
              </a:tr>
              <a:tr h="182880">
                <a:tc>
                  <a:txBody>
                    <a:bodyPr/>
                    <a:lstStyle/>
                    <a:p>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The graph has a caption (at the bottom of the graph) outlining what is in the graph. Figure 2: _______</a:t>
                      </a:r>
                    </a:p>
                  </a:txBody>
                  <a:tcPr/>
                </a:tc>
                <a:extLst>
                  <a:ext uri="{0D108BD9-81ED-4DB2-BD59-A6C34878D82A}">
                    <a16:rowId xmlns:a16="http://schemas.microsoft.com/office/drawing/2014/main" val="2662926925"/>
                  </a:ext>
                </a:extLst>
              </a:tr>
              <a:tr h="182880">
                <a:tc>
                  <a:txBody>
                    <a:bodyPr/>
                    <a:lstStyle/>
                    <a:p>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The graph has a chart title that is succinct, valid and accurate.</a:t>
                      </a:r>
                    </a:p>
                  </a:txBody>
                  <a:tcPr/>
                </a:tc>
                <a:extLst>
                  <a:ext uri="{0D108BD9-81ED-4DB2-BD59-A6C34878D82A}">
                    <a16:rowId xmlns:a16="http://schemas.microsoft.com/office/drawing/2014/main" val="4107388559"/>
                  </a:ext>
                </a:extLst>
              </a:tr>
              <a:tr h="182880">
                <a:tc>
                  <a:txBody>
                    <a:bodyPr/>
                    <a:lstStyle/>
                    <a:p>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The graph has all information necessary to be able to interpret the graph and is easy to read.</a:t>
                      </a:r>
                    </a:p>
                  </a:txBody>
                  <a:tcPr/>
                </a:tc>
                <a:extLst>
                  <a:ext uri="{0D108BD9-81ED-4DB2-BD59-A6C34878D82A}">
                    <a16:rowId xmlns:a16="http://schemas.microsoft.com/office/drawing/2014/main" val="1880988129"/>
                  </a:ext>
                </a:extLst>
              </a:tr>
            </a:tbl>
          </a:graphicData>
        </a:graphic>
      </p:graphicFrame>
      <p:sp>
        <p:nvSpPr>
          <p:cNvPr id="3" name="Rectangle 2">
            <a:extLst>
              <a:ext uri="{FF2B5EF4-FFF2-40B4-BE49-F238E27FC236}">
                <a16:creationId xmlns:a16="http://schemas.microsoft.com/office/drawing/2014/main" id="{2E265FD4-0A09-5CAF-24E3-88DE5351C307}"/>
              </a:ext>
            </a:extLst>
          </p:cNvPr>
          <p:cNvSpPr/>
          <p:nvPr/>
        </p:nvSpPr>
        <p:spPr>
          <a:xfrm>
            <a:off x="435396" y="899591"/>
            <a:ext cx="5904656" cy="583264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CCA668EA-6948-2786-2D6D-3D30C9AEA990}"/>
              </a:ext>
            </a:extLst>
          </p:cNvPr>
          <p:cNvSpPr txBox="1"/>
          <p:nvPr/>
        </p:nvSpPr>
        <p:spPr>
          <a:xfrm>
            <a:off x="435396" y="6827439"/>
            <a:ext cx="4995936" cy="307777"/>
          </a:xfrm>
          <a:prstGeom prst="rect">
            <a:avLst/>
          </a:prstGeom>
          <a:noFill/>
        </p:spPr>
        <p:txBody>
          <a:bodyPr wrap="square" rtlCol="0">
            <a:spAutoFit/>
          </a:bodyPr>
          <a:lstStyle/>
          <a:p>
            <a:r>
              <a:rPr lang="en-US" sz="1400" b="1" dirty="0"/>
              <a:t>DRAFT FEEDBACK/CHECKLIST</a:t>
            </a:r>
          </a:p>
        </p:txBody>
      </p:sp>
      <p:sp>
        <p:nvSpPr>
          <p:cNvPr id="9" name="Rounded Rectangular Callout 8">
            <a:extLst>
              <a:ext uri="{FF2B5EF4-FFF2-40B4-BE49-F238E27FC236}">
                <a16:creationId xmlns:a16="http://schemas.microsoft.com/office/drawing/2014/main" id="{3C2D4DA6-FCA6-F3A7-713C-9EFE8259ECA8}"/>
              </a:ext>
            </a:extLst>
          </p:cNvPr>
          <p:cNvSpPr/>
          <p:nvPr/>
        </p:nvSpPr>
        <p:spPr>
          <a:xfrm>
            <a:off x="521875" y="381039"/>
            <a:ext cx="1034916" cy="308245"/>
          </a:xfrm>
          <a:prstGeom prst="wedgeRoundRectCallout">
            <a:avLst>
              <a:gd name="adj1" fmla="val 16433"/>
              <a:gd name="adj2" fmla="val 72678"/>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06DD70BF-D01C-A9DE-FCFE-2DB5CA3C59E5}"/>
              </a:ext>
            </a:extLst>
          </p:cNvPr>
          <p:cNvSpPr txBox="1"/>
          <p:nvPr/>
        </p:nvSpPr>
        <p:spPr>
          <a:xfrm>
            <a:off x="435396" y="404356"/>
            <a:ext cx="1250941" cy="261610"/>
          </a:xfrm>
          <a:prstGeom prst="rect">
            <a:avLst/>
          </a:prstGeom>
          <a:noFill/>
        </p:spPr>
        <p:txBody>
          <a:bodyPr wrap="square" rtlCol="0">
            <a:spAutoFit/>
          </a:bodyPr>
          <a:lstStyle/>
          <a:p>
            <a:pPr algn="ctr"/>
            <a:r>
              <a:rPr lang="en-US" sz="1100" b="1" dirty="0"/>
              <a:t>Results (graph)</a:t>
            </a:r>
          </a:p>
        </p:txBody>
      </p:sp>
      <p:cxnSp>
        <p:nvCxnSpPr>
          <p:cNvPr id="8" name="Straight Arrow Connector 7">
            <a:extLst>
              <a:ext uri="{FF2B5EF4-FFF2-40B4-BE49-F238E27FC236}">
                <a16:creationId xmlns:a16="http://schemas.microsoft.com/office/drawing/2014/main" id="{030CD621-B7C6-A932-8DF0-868FDB00445E}"/>
              </a:ext>
            </a:extLst>
          </p:cNvPr>
          <p:cNvCxnSpPr>
            <a:cxnSpLocks/>
          </p:cNvCxnSpPr>
          <p:nvPr/>
        </p:nvCxnSpPr>
        <p:spPr>
          <a:xfrm>
            <a:off x="1539051" y="5243072"/>
            <a:ext cx="4410229"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5" name="Table 38">
            <a:extLst>
              <a:ext uri="{FF2B5EF4-FFF2-40B4-BE49-F238E27FC236}">
                <a16:creationId xmlns:a16="http://schemas.microsoft.com/office/drawing/2014/main" id="{A1DE77A3-3D14-0939-8DCA-37D127C71922}"/>
              </a:ext>
            </a:extLst>
          </p:cNvPr>
          <p:cNvGraphicFramePr>
            <a:graphicFrameLocks noGrp="1"/>
          </p:cNvGraphicFramePr>
          <p:nvPr>
            <p:extLst>
              <p:ext uri="{D42A27DB-BD31-4B8C-83A1-F6EECF244321}">
                <p14:modId xmlns:p14="http://schemas.microsoft.com/office/powerpoint/2010/main" val="2047111426"/>
              </p:ext>
            </p:extLst>
          </p:nvPr>
        </p:nvGraphicFramePr>
        <p:xfrm>
          <a:off x="1340768" y="1655201"/>
          <a:ext cx="208280" cy="3520440"/>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1368819297"/>
                    </a:ext>
                  </a:extLst>
                </a:gridCol>
              </a:tblGrid>
              <a:tr h="201597">
                <a:tc>
                  <a:txBody>
                    <a:bodyPr/>
                    <a:lstStyle/>
                    <a:p>
                      <a:endParaRPr lang="en-US" sz="1050" dirty="0"/>
                    </a:p>
                  </a:txBody>
                  <a:tcP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5214427"/>
                  </a:ext>
                </a:extLst>
              </a:tr>
              <a:tr h="201597">
                <a:tc>
                  <a:txBody>
                    <a:bodyPr/>
                    <a:lstStyle/>
                    <a:p>
                      <a:endParaRPr lang="en-US" sz="105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9268993"/>
                  </a:ext>
                </a:extLst>
              </a:tr>
              <a:tr h="201597">
                <a:tc>
                  <a:txBody>
                    <a:bodyPr/>
                    <a:lstStyle/>
                    <a:p>
                      <a:endParaRPr lang="en-US" sz="105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09740543"/>
                  </a:ext>
                </a:extLst>
              </a:tr>
              <a:tr h="201597">
                <a:tc>
                  <a:txBody>
                    <a:bodyPr/>
                    <a:lstStyle/>
                    <a:p>
                      <a:endParaRPr lang="en-US" sz="105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3592918"/>
                  </a:ext>
                </a:extLst>
              </a:tr>
              <a:tr h="201597">
                <a:tc>
                  <a:txBody>
                    <a:bodyPr/>
                    <a:lstStyle/>
                    <a:p>
                      <a:endParaRPr lang="en-US" sz="105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1516104"/>
                  </a:ext>
                </a:extLst>
              </a:tr>
              <a:tr h="201597">
                <a:tc>
                  <a:txBody>
                    <a:bodyPr/>
                    <a:lstStyle/>
                    <a:p>
                      <a:endParaRPr lang="en-US" sz="105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8009560"/>
                  </a:ext>
                </a:extLst>
              </a:tr>
              <a:tr h="201597">
                <a:tc>
                  <a:txBody>
                    <a:bodyPr/>
                    <a:lstStyle/>
                    <a:p>
                      <a:endParaRPr lang="en-US" sz="105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1502665"/>
                  </a:ext>
                </a:extLst>
              </a:tr>
              <a:tr h="201597">
                <a:tc>
                  <a:txBody>
                    <a:bodyPr/>
                    <a:lstStyle/>
                    <a:p>
                      <a:endParaRPr lang="en-US" sz="105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5598114"/>
                  </a:ext>
                </a:extLst>
              </a:tr>
              <a:tr h="201597">
                <a:tc>
                  <a:txBody>
                    <a:bodyPr/>
                    <a:lstStyle/>
                    <a:p>
                      <a:endParaRPr lang="en-US" sz="105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56712597"/>
                  </a:ext>
                </a:extLst>
              </a:tr>
              <a:tr h="201597">
                <a:tc>
                  <a:txBody>
                    <a:bodyPr/>
                    <a:lstStyle/>
                    <a:p>
                      <a:endParaRPr lang="en-US" sz="105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38241157"/>
                  </a:ext>
                </a:extLst>
              </a:tr>
              <a:tr h="201597">
                <a:tc>
                  <a:txBody>
                    <a:bodyPr/>
                    <a:lstStyle/>
                    <a:p>
                      <a:endParaRPr lang="en-US" sz="105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5654222"/>
                  </a:ext>
                </a:extLst>
              </a:tr>
              <a:tr h="201597">
                <a:tc>
                  <a:txBody>
                    <a:bodyPr/>
                    <a:lstStyle/>
                    <a:p>
                      <a:endParaRPr lang="en-US" sz="105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4857657"/>
                  </a:ext>
                </a:extLst>
              </a:tr>
              <a:tr h="201597">
                <a:tc>
                  <a:txBody>
                    <a:bodyPr/>
                    <a:lstStyle/>
                    <a:p>
                      <a:endParaRPr lang="en-US" sz="105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3361261"/>
                  </a:ext>
                </a:extLst>
              </a:tr>
              <a:tr h="201597">
                <a:tc>
                  <a:txBody>
                    <a:bodyPr/>
                    <a:lstStyle/>
                    <a:p>
                      <a:endParaRPr lang="en-US" sz="1050" dirty="0"/>
                    </a:p>
                  </a:txBody>
                  <a:tcP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58537222"/>
                  </a:ext>
                </a:extLst>
              </a:tr>
            </a:tbl>
          </a:graphicData>
        </a:graphic>
      </p:graphicFrame>
      <p:cxnSp>
        <p:nvCxnSpPr>
          <p:cNvPr id="16" name="Straight Arrow Connector 15">
            <a:extLst>
              <a:ext uri="{FF2B5EF4-FFF2-40B4-BE49-F238E27FC236}">
                <a16:creationId xmlns:a16="http://schemas.microsoft.com/office/drawing/2014/main" id="{AAAB700D-8035-B695-710E-F93A8248766B}"/>
              </a:ext>
            </a:extLst>
          </p:cNvPr>
          <p:cNvCxnSpPr>
            <a:cxnSpLocks/>
          </p:cNvCxnSpPr>
          <p:nvPr/>
        </p:nvCxnSpPr>
        <p:spPr>
          <a:xfrm flipV="1">
            <a:off x="1539049" y="1659281"/>
            <a:ext cx="0" cy="360127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44D85F3F-D604-73F3-707A-B9C3BCB71AFC}"/>
              </a:ext>
            </a:extLst>
          </p:cNvPr>
          <p:cNvSpPr txBox="1"/>
          <p:nvPr/>
        </p:nvSpPr>
        <p:spPr>
          <a:xfrm rot="16200000">
            <a:off x="-855718" y="2777319"/>
            <a:ext cx="3024331" cy="276999"/>
          </a:xfrm>
          <a:prstGeom prst="rect">
            <a:avLst/>
          </a:prstGeom>
          <a:noFill/>
        </p:spPr>
        <p:txBody>
          <a:bodyPr wrap="square" rtlCol="0">
            <a:spAutoFit/>
          </a:bodyPr>
          <a:lstStyle/>
          <a:p>
            <a:r>
              <a:rPr lang="en-US" sz="1200" dirty="0"/>
              <a:t>Mean lowest temperature (degrees C)</a:t>
            </a:r>
          </a:p>
        </p:txBody>
      </p:sp>
      <p:sp>
        <p:nvSpPr>
          <p:cNvPr id="21" name="TextBox 20">
            <a:extLst>
              <a:ext uri="{FF2B5EF4-FFF2-40B4-BE49-F238E27FC236}">
                <a16:creationId xmlns:a16="http://schemas.microsoft.com/office/drawing/2014/main" id="{F4372D10-F030-330F-E576-B3E0FED4A2BE}"/>
              </a:ext>
            </a:extLst>
          </p:cNvPr>
          <p:cNvSpPr txBox="1"/>
          <p:nvPr/>
        </p:nvSpPr>
        <p:spPr>
          <a:xfrm>
            <a:off x="517947" y="6167209"/>
            <a:ext cx="5719355" cy="276999"/>
          </a:xfrm>
          <a:prstGeom prst="rect">
            <a:avLst/>
          </a:prstGeom>
          <a:noFill/>
        </p:spPr>
        <p:txBody>
          <a:bodyPr wrap="square" rtlCol="0">
            <a:spAutoFit/>
          </a:bodyPr>
          <a:lstStyle/>
          <a:p>
            <a:r>
              <a:rPr lang="en-US" sz="1200" b="1" dirty="0">
                <a:solidFill>
                  <a:schemeClr val="tx1">
                    <a:lumMod val="50000"/>
                    <a:lumOff val="50000"/>
                  </a:schemeClr>
                </a:solidFill>
              </a:rPr>
              <a:t>Figure 2: _________________________________________________________</a:t>
            </a:r>
            <a:r>
              <a:rPr lang="en-US" sz="1200" b="1" dirty="0">
                <a:solidFill>
                  <a:schemeClr val="tx1">
                    <a:lumMod val="75000"/>
                    <a:lumOff val="25000"/>
                  </a:schemeClr>
                </a:solidFill>
              </a:rPr>
              <a:t>________ </a:t>
            </a:r>
          </a:p>
        </p:txBody>
      </p:sp>
      <p:graphicFrame>
        <p:nvGraphicFramePr>
          <p:cNvPr id="22" name="Table 22">
            <a:extLst>
              <a:ext uri="{FF2B5EF4-FFF2-40B4-BE49-F238E27FC236}">
                <a16:creationId xmlns:a16="http://schemas.microsoft.com/office/drawing/2014/main" id="{D4E01329-FB94-DFFD-005A-3F4F3F89F7AE}"/>
              </a:ext>
            </a:extLst>
          </p:cNvPr>
          <p:cNvGraphicFramePr>
            <a:graphicFrameLocks noGrp="1"/>
          </p:cNvGraphicFramePr>
          <p:nvPr>
            <p:extLst>
              <p:ext uri="{D42A27DB-BD31-4B8C-83A1-F6EECF244321}">
                <p14:modId xmlns:p14="http://schemas.microsoft.com/office/powerpoint/2010/main" val="2876679716"/>
              </p:ext>
            </p:extLst>
          </p:nvPr>
        </p:nvGraphicFramePr>
        <p:xfrm>
          <a:off x="1556788" y="5243071"/>
          <a:ext cx="4221448" cy="193025"/>
        </p:xfrm>
        <a:graphic>
          <a:graphicData uri="http://schemas.openxmlformats.org/drawingml/2006/table">
            <a:tbl>
              <a:tblPr firstRow="1" bandRow="1">
                <a:tableStyleId>{5940675A-B579-460E-94D1-54222C63F5DA}</a:tableStyleId>
              </a:tblPr>
              <a:tblGrid>
                <a:gridCol w="603064">
                  <a:extLst>
                    <a:ext uri="{9D8B030D-6E8A-4147-A177-3AD203B41FA5}">
                      <a16:colId xmlns:a16="http://schemas.microsoft.com/office/drawing/2014/main" val="1136656215"/>
                    </a:ext>
                  </a:extLst>
                </a:gridCol>
                <a:gridCol w="603064">
                  <a:extLst>
                    <a:ext uri="{9D8B030D-6E8A-4147-A177-3AD203B41FA5}">
                      <a16:colId xmlns:a16="http://schemas.microsoft.com/office/drawing/2014/main" val="2811947538"/>
                    </a:ext>
                  </a:extLst>
                </a:gridCol>
                <a:gridCol w="603064">
                  <a:extLst>
                    <a:ext uri="{9D8B030D-6E8A-4147-A177-3AD203B41FA5}">
                      <a16:colId xmlns:a16="http://schemas.microsoft.com/office/drawing/2014/main" val="2709884425"/>
                    </a:ext>
                  </a:extLst>
                </a:gridCol>
                <a:gridCol w="603064">
                  <a:extLst>
                    <a:ext uri="{9D8B030D-6E8A-4147-A177-3AD203B41FA5}">
                      <a16:colId xmlns:a16="http://schemas.microsoft.com/office/drawing/2014/main" val="2299188575"/>
                    </a:ext>
                  </a:extLst>
                </a:gridCol>
                <a:gridCol w="603064">
                  <a:extLst>
                    <a:ext uri="{9D8B030D-6E8A-4147-A177-3AD203B41FA5}">
                      <a16:colId xmlns:a16="http://schemas.microsoft.com/office/drawing/2014/main" val="2133546106"/>
                    </a:ext>
                  </a:extLst>
                </a:gridCol>
                <a:gridCol w="603064">
                  <a:extLst>
                    <a:ext uri="{9D8B030D-6E8A-4147-A177-3AD203B41FA5}">
                      <a16:colId xmlns:a16="http://schemas.microsoft.com/office/drawing/2014/main" val="4123369198"/>
                    </a:ext>
                  </a:extLst>
                </a:gridCol>
                <a:gridCol w="603064">
                  <a:extLst>
                    <a:ext uri="{9D8B030D-6E8A-4147-A177-3AD203B41FA5}">
                      <a16:colId xmlns:a16="http://schemas.microsoft.com/office/drawing/2014/main" val="1145409689"/>
                    </a:ext>
                  </a:extLst>
                </a:gridCol>
              </a:tblGrid>
              <a:tr h="193025">
                <a:tc>
                  <a:txBody>
                    <a:bodyPr/>
                    <a:lstStyle/>
                    <a:p>
                      <a:endParaRPr lang="en-US" sz="1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sz="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sz="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sz="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sz="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sz="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sz="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780532052"/>
                  </a:ext>
                </a:extLst>
              </a:tr>
            </a:tbl>
          </a:graphicData>
        </a:graphic>
      </p:graphicFrame>
      <p:sp>
        <p:nvSpPr>
          <p:cNvPr id="23" name="TextBox 22">
            <a:extLst>
              <a:ext uri="{FF2B5EF4-FFF2-40B4-BE49-F238E27FC236}">
                <a16:creationId xmlns:a16="http://schemas.microsoft.com/office/drawing/2014/main" id="{156EC68E-C46E-FE7D-5397-04A224C42D18}"/>
              </a:ext>
            </a:extLst>
          </p:cNvPr>
          <p:cNvSpPr txBox="1"/>
          <p:nvPr/>
        </p:nvSpPr>
        <p:spPr>
          <a:xfrm>
            <a:off x="2996957" y="5796136"/>
            <a:ext cx="1368147" cy="276999"/>
          </a:xfrm>
          <a:prstGeom prst="rect">
            <a:avLst/>
          </a:prstGeom>
          <a:noFill/>
        </p:spPr>
        <p:txBody>
          <a:bodyPr wrap="square" rtlCol="0">
            <a:spAutoFit/>
          </a:bodyPr>
          <a:lstStyle/>
          <a:p>
            <a:pPr algn="ctr"/>
            <a:r>
              <a:rPr lang="en-US" sz="1200" dirty="0"/>
              <a:t>Mass (grams)</a:t>
            </a:r>
          </a:p>
        </p:txBody>
      </p:sp>
      <p:sp>
        <p:nvSpPr>
          <p:cNvPr id="26" name="Freeform 25">
            <a:extLst>
              <a:ext uri="{FF2B5EF4-FFF2-40B4-BE49-F238E27FC236}">
                <a16:creationId xmlns:a16="http://schemas.microsoft.com/office/drawing/2014/main" id="{5CA2984C-07DB-D0F1-9B95-47C1CA71146D}"/>
              </a:ext>
            </a:extLst>
          </p:cNvPr>
          <p:cNvSpPr/>
          <p:nvPr/>
        </p:nvSpPr>
        <p:spPr>
          <a:xfrm>
            <a:off x="1411967" y="5046401"/>
            <a:ext cx="254163" cy="179388"/>
          </a:xfrm>
          <a:custGeom>
            <a:avLst/>
            <a:gdLst>
              <a:gd name="connsiteX0" fmla="*/ 71893 w 1041952"/>
              <a:gd name="connsiteY0" fmla="*/ 0 h 1709530"/>
              <a:gd name="connsiteX1" fmla="*/ 700046 w 1041952"/>
              <a:gd name="connsiteY1" fmla="*/ 15902 h 1709530"/>
              <a:gd name="connsiteX2" fmla="*/ 747754 w 1041952"/>
              <a:gd name="connsiteY2" fmla="*/ 31805 h 1709530"/>
              <a:gd name="connsiteX3" fmla="*/ 787511 w 1041952"/>
              <a:gd name="connsiteY3" fmla="*/ 39756 h 1709530"/>
              <a:gd name="connsiteX4" fmla="*/ 700046 w 1041952"/>
              <a:gd name="connsiteY4" fmla="*/ 71562 h 1709530"/>
              <a:gd name="connsiteX5" fmla="*/ 668241 w 1041952"/>
              <a:gd name="connsiteY5" fmla="*/ 79513 h 1709530"/>
              <a:gd name="connsiteX6" fmla="*/ 628485 w 1041952"/>
              <a:gd name="connsiteY6" fmla="*/ 103367 h 1709530"/>
              <a:gd name="connsiteX7" fmla="*/ 421751 w 1041952"/>
              <a:gd name="connsiteY7" fmla="*/ 174929 h 1709530"/>
              <a:gd name="connsiteX8" fmla="*/ 389946 w 1041952"/>
              <a:gd name="connsiteY8" fmla="*/ 182880 h 1709530"/>
              <a:gd name="connsiteX9" fmla="*/ 238871 w 1041952"/>
              <a:gd name="connsiteY9" fmla="*/ 222636 h 1709530"/>
              <a:gd name="connsiteX10" fmla="*/ 119601 w 1041952"/>
              <a:gd name="connsiteY10" fmla="*/ 246490 h 1709530"/>
              <a:gd name="connsiteX11" fmla="*/ 262725 w 1041952"/>
              <a:gd name="connsiteY11" fmla="*/ 262393 h 1709530"/>
              <a:gd name="connsiteX12" fmla="*/ 374043 w 1041952"/>
              <a:gd name="connsiteY12" fmla="*/ 278296 h 1709530"/>
              <a:gd name="connsiteX13" fmla="*/ 397897 w 1041952"/>
              <a:gd name="connsiteY13" fmla="*/ 286247 h 1709530"/>
              <a:gd name="connsiteX14" fmla="*/ 445605 w 1041952"/>
              <a:gd name="connsiteY14" fmla="*/ 294198 h 1709530"/>
              <a:gd name="connsiteX15" fmla="*/ 556923 w 1041952"/>
              <a:gd name="connsiteY15" fmla="*/ 310101 h 1709530"/>
              <a:gd name="connsiteX16" fmla="*/ 644387 w 1041952"/>
              <a:gd name="connsiteY16" fmla="*/ 326003 h 1709530"/>
              <a:gd name="connsiteX17" fmla="*/ 874975 w 1041952"/>
              <a:gd name="connsiteY17" fmla="*/ 333955 h 1709530"/>
              <a:gd name="connsiteX18" fmla="*/ 787511 w 1041952"/>
              <a:gd name="connsiteY18" fmla="*/ 373711 h 1709530"/>
              <a:gd name="connsiteX19" fmla="*/ 747754 w 1041952"/>
              <a:gd name="connsiteY19" fmla="*/ 389614 h 1709530"/>
              <a:gd name="connsiteX20" fmla="*/ 700046 w 1041952"/>
              <a:gd name="connsiteY20" fmla="*/ 421419 h 1709530"/>
              <a:gd name="connsiteX21" fmla="*/ 644387 w 1041952"/>
              <a:gd name="connsiteY21" fmla="*/ 445273 h 1709530"/>
              <a:gd name="connsiteX22" fmla="*/ 604631 w 1041952"/>
              <a:gd name="connsiteY22" fmla="*/ 477078 h 1709530"/>
              <a:gd name="connsiteX23" fmla="*/ 477410 w 1041952"/>
              <a:gd name="connsiteY23" fmla="*/ 540689 h 1709530"/>
              <a:gd name="connsiteX24" fmla="*/ 310432 w 1041952"/>
              <a:gd name="connsiteY24" fmla="*/ 644056 h 1709530"/>
              <a:gd name="connsiteX25" fmla="*/ 191163 w 1041952"/>
              <a:gd name="connsiteY25" fmla="*/ 723569 h 1709530"/>
              <a:gd name="connsiteX26" fmla="*/ 167309 w 1041952"/>
              <a:gd name="connsiteY26" fmla="*/ 731520 h 1709530"/>
              <a:gd name="connsiteX27" fmla="*/ 127552 w 1041952"/>
              <a:gd name="connsiteY27" fmla="*/ 755374 h 1709530"/>
              <a:gd name="connsiteX28" fmla="*/ 87796 w 1041952"/>
              <a:gd name="connsiteY28" fmla="*/ 771276 h 1709530"/>
              <a:gd name="connsiteX29" fmla="*/ 24186 w 1041952"/>
              <a:gd name="connsiteY29" fmla="*/ 803082 h 1709530"/>
              <a:gd name="connsiteX30" fmla="*/ 24186 w 1041952"/>
              <a:gd name="connsiteY30" fmla="*/ 811033 h 1709530"/>
              <a:gd name="connsiteX31" fmla="*/ 55991 w 1041952"/>
              <a:gd name="connsiteY31" fmla="*/ 803082 h 1709530"/>
              <a:gd name="connsiteX32" fmla="*/ 541020 w 1041952"/>
              <a:gd name="connsiteY32" fmla="*/ 811033 h 1709530"/>
              <a:gd name="connsiteX33" fmla="*/ 612582 w 1041952"/>
              <a:gd name="connsiteY33" fmla="*/ 826936 h 1709530"/>
              <a:gd name="connsiteX34" fmla="*/ 723900 w 1041952"/>
              <a:gd name="connsiteY34" fmla="*/ 842838 h 1709530"/>
              <a:gd name="connsiteX35" fmla="*/ 779559 w 1041952"/>
              <a:gd name="connsiteY35" fmla="*/ 858741 h 1709530"/>
              <a:gd name="connsiteX36" fmla="*/ 707998 w 1041952"/>
              <a:gd name="connsiteY36" fmla="*/ 882595 h 1709530"/>
              <a:gd name="connsiteX37" fmla="*/ 676192 w 1041952"/>
              <a:gd name="connsiteY37" fmla="*/ 898497 h 1709530"/>
              <a:gd name="connsiteX38" fmla="*/ 620533 w 1041952"/>
              <a:gd name="connsiteY38" fmla="*/ 914400 h 1709530"/>
              <a:gd name="connsiteX39" fmla="*/ 580777 w 1041952"/>
              <a:gd name="connsiteY39" fmla="*/ 930302 h 1709530"/>
              <a:gd name="connsiteX40" fmla="*/ 533069 w 1041952"/>
              <a:gd name="connsiteY40" fmla="*/ 954156 h 1709530"/>
              <a:gd name="connsiteX41" fmla="*/ 453556 w 1041952"/>
              <a:gd name="connsiteY41" fmla="*/ 970059 h 1709530"/>
              <a:gd name="connsiteX42" fmla="*/ 381994 w 1041952"/>
              <a:gd name="connsiteY42" fmla="*/ 1001864 h 1709530"/>
              <a:gd name="connsiteX43" fmla="*/ 350189 w 1041952"/>
              <a:gd name="connsiteY43" fmla="*/ 1017767 h 1709530"/>
              <a:gd name="connsiteX44" fmla="*/ 318384 w 1041952"/>
              <a:gd name="connsiteY44" fmla="*/ 1025718 h 1709530"/>
              <a:gd name="connsiteX45" fmla="*/ 278627 w 1041952"/>
              <a:gd name="connsiteY45" fmla="*/ 1041621 h 1709530"/>
              <a:gd name="connsiteX46" fmla="*/ 246822 w 1041952"/>
              <a:gd name="connsiteY46" fmla="*/ 1049572 h 1709530"/>
              <a:gd name="connsiteX47" fmla="*/ 222968 w 1041952"/>
              <a:gd name="connsiteY47" fmla="*/ 1057523 h 1709530"/>
              <a:gd name="connsiteX48" fmla="*/ 151406 w 1041952"/>
              <a:gd name="connsiteY48" fmla="*/ 1089329 h 1709530"/>
              <a:gd name="connsiteX49" fmla="*/ 127552 w 1041952"/>
              <a:gd name="connsiteY49" fmla="*/ 1097280 h 1709530"/>
              <a:gd name="connsiteX50" fmla="*/ 103699 w 1041952"/>
              <a:gd name="connsiteY50" fmla="*/ 1113182 h 1709530"/>
              <a:gd name="connsiteX51" fmla="*/ 167309 w 1041952"/>
              <a:gd name="connsiteY51" fmla="*/ 1121134 h 1709530"/>
              <a:gd name="connsiteX52" fmla="*/ 238871 w 1041952"/>
              <a:gd name="connsiteY52" fmla="*/ 1129085 h 1709530"/>
              <a:gd name="connsiteX53" fmla="*/ 342238 w 1041952"/>
              <a:gd name="connsiteY53" fmla="*/ 1144988 h 1709530"/>
              <a:gd name="connsiteX54" fmla="*/ 397897 w 1041952"/>
              <a:gd name="connsiteY54" fmla="*/ 1152939 h 1709530"/>
              <a:gd name="connsiteX55" fmla="*/ 556923 w 1041952"/>
              <a:gd name="connsiteY55" fmla="*/ 1192696 h 1709530"/>
              <a:gd name="connsiteX56" fmla="*/ 700046 w 1041952"/>
              <a:gd name="connsiteY56" fmla="*/ 1224501 h 1709530"/>
              <a:gd name="connsiteX57" fmla="*/ 795462 w 1041952"/>
              <a:gd name="connsiteY57" fmla="*/ 1240403 h 1709530"/>
              <a:gd name="connsiteX58" fmla="*/ 819316 w 1041952"/>
              <a:gd name="connsiteY58" fmla="*/ 1248355 h 1709530"/>
              <a:gd name="connsiteX59" fmla="*/ 851121 w 1041952"/>
              <a:gd name="connsiteY59" fmla="*/ 1256306 h 1709530"/>
              <a:gd name="connsiteX60" fmla="*/ 874975 w 1041952"/>
              <a:gd name="connsiteY60" fmla="*/ 1264257 h 1709530"/>
              <a:gd name="connsiteX61" fmla="*/ 1041952 w 1041952"/>
              <a:gd name="connsiteY61" fmla="*/ 1288111 h 1709530"/>
              <a:gd name="connsiteX62" fmla="*/ 994245 w 1041952"/>
              <a:gd name="connsiteY62" fmla="*/ 1304014 h 1709530"/>
              <a:gd name="connsiteX63" fmla="*/ 962439 w 1041952"/>
              <a:gd name="connsiteY63" fmla="*/ 1311965 h 1709530"/>
              <a:gd name="connsiteX64" fmla="*/ 890878 w 1041952"/>
              <a:gd name="connsiteY64" fmla="*/ 1343770 h 1709530"/>
              <a:gd name="connsiteX65" fmla="*/ 867024 w 1041952"/>
              <a:gd name="connsiteY65" fmla="*/ 1351722 h 1709530"/>
              <a:gd name="connsiteX66" fmla="*/ 827267 w 1041952"/>
              <a:gd name="connsiteY66" fmla="*/ 1367624 h 1709530"/>
              <a:gd name="connsiteX67" fmla="*/ 795462 w 1041952"/>
              <a:gd name="connsiteY67" fmla="*/ 1383527 h 1709530"/>
              <a:gd name="connsiteX68" fmla="*/ 715949 w 1041952"/>
              <a:gd name="connsiteY68" fmla="*/ 1415332 h 1709530"/>
              <a:gd name="connsiteX69" fmla="*/ 652339 w 1041952"/>
              <a:gd name="connsiteY69" fmla="*/ 1439186 h 1709530"/>
              <a:gd name="connsiteX70" fmla="*/ 604631 w 1041952"/>
              <a:gd name="connsiteY70" fmla="*/ 1463040 h 1709530"/>
              <a:gd name="connsiteX71" fmla="*/ 548972 w 1041952"/>
              <a:gd name="connsiteY71" fmla="*/ 1486894 h 1709530"/>
              <a:gd name="connsiteX72" fmla="*/ 485361 w 1041952"/>
              <a:gd name="connsiteY72" fmla="*/ 1526650 h 1709530"/>
              <a:gd name="connsiteX73" fmla="*/ 461507 w 1041952"/>
              <a:gd name="connsiteY73" fmla="*/ 1542553 h 1709530"/>
              <a:gd name="connsiteX74" fmla="*/ 437653 w 1041952"/>
              <a:gd name="connsiteY74" fmla="*/ 1550504 h 1709530"/>
              <a:gd name="connsiteX75" fmla="*/ 397897 w 1041952"/>
              <a:gd name="connsiteY75" fmla="*/ 1566407 h 1709530"/>
              <a:gd name="connsiteX76" fmla="*/ 374043 w 1041952"/>
              <a:gd name="connsiteY76" fmla="*/ 1574358 h 1709530"/>
              <a:gd name="connsiteX77" fmla="*/ 302481 w 1041952"/>
              <a:gd name="connsiteY77" fmla="*/ 1598212 h 1709530"/>
              <a:gd name="connsiteX78" fmla="*/ 262725 w 1041952"/>
              <a:gd name="connsiteY78" fmla="*/ 1614115 h 1709530"/>
              <a:gd name="connsiteX79" fmla="*/ 215017 w 1041952"/>
              <a:gd name="connsiteY79" fmla="*/ 1630017 h 1709530"/>
              <a:gd name="connsiteX80" fmla="*/ 461507 w 1041952"/>
              <a:gd name="connsiteY80" fmla="*/ 1653871 h 1709530"/>
              <a:gd name="connsiteX81" fmla="*/ 485361 w 1041952"/>
              <a:gd name="connsiteY81" fmla="*/ 1661822 h 1709530"/>
              <a:gd name="connsiteX82" fmla="*/ 580777 w 1041952"/>
              <a:gd name="connsiteY82" fmla="*/ 1677725 h 1709530"/>
              <a:gd name="connsiteX83" fmla="*/ 660290 w 1041952"/>
              <a:gd name="connsiteY83" fmla="*/ 1693628 h 1709530"/>
              <a:gd name="connsiteX84" fmla="*/ 723900 w 1041952"/>
              <a:gd name="connsiteY84" fmla="*/ 1709530 h 1709530"/>
              <a:gd name="connsiteX85" fmla="*/ 692095 w 1041952"/>
              <a:gd name="connsiteY85" fmla="*/ 1677725 h 1709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1041952" h="1709530">
                <a:moveTo>
                  <a:pt x="71893" y="0"/>
                </a:moveTo>
                <a:cubicBezTo>
                  <a:pt x="330151" y="36893"/>
                  <a:pt x="-30363" y="-12191"/>
                  <a:pt x="700046" y="15902"/>
                </a:cubicBezTo>
                <a:cubicBezTo>
                  <a:pt x="716797" y="16546"/>
                  <a:pt x="731317" y="28518"/>
                  <a:pt x="747754" y="31805"/>
                </a:cubicBezTo>
                <a:lnTo>
                  <a:pt x="787511" y="39756"/>
                </a:lnTo>
                <a:cubicBezTo>
                  <a:pt x="749576" y="54930"/>
                  <a:pt x="740876" y="59313"/>
                  <a:pt x="700046" y="71562"/>
                </a:cubicBezTo>
                <a:cubicBezTo>
                  <a:pt x="689579" y="74702"/>
                  <a:pt x="678843" y="76863"/>
                  <a:pt x="668241" y="79513"/>
                </a:cubicBezTo>
                <a:cubicBezTo>
                  <a:pt x="654989" y="87464"/>
                  <a:pt x="642607" y="97090"/>
                  <a:pt x="628485" y="103367"/>
                </a:cubicBezTo>
                <a:cubicBezTo>
                  <a:pt x="558832" y="134324"/>
                  <a:pt x="494622" y="153496"/>
                  <a:pt x="421751" y="174929"/>
                </a:cubicBezTo>
                <a:cubicBezTo>
                  <a:pt x="411267" y="178013"/>
                  <a:pt x="400237" y="179205"/>
                  <a:pt x="389946" y="182880"/>
                </a:cubicBezTo>
                <a:cubicBezTo>
                  <a:pt x="270415" y="225569"/>
                  <a:pt x="353713" y="209876"/>
                  <a:pt x="238871" y="222636"/>
                </a:cubicBezTo>
                <a:cubicBezTo>
                  <a:pt x="168394" y="246129"/>
                  <a:pt x="207823" y="236688"/>
                  <a:pt x="119601" y="246490"/>
                </a:cubicBezTo>
                <a:cubicBezTo>
                  <a:pt x="293797" y="261008"/>
                  <a:pt x="151856" y="246555"/>
                  <a:pt x="262725" y="262393"/>
                </a:cubicBezTo>
                <a:cubicBezTo>
                  <a:pt x="296441" y="267209"/>
                  <a:pt x="339882" y="270704"/>
                  <a:pt x="374043" y="278296"/>
                </a:cubicBezTo>
                <a:cubicBezTo>
                  <a:pt x="382225" y="280114"/>
                  <a:pt x="389715" y="284429"/>
                  <a:pt x="397897" y="286247"/>
                </a:cubicBezTo>
                <a:cubicBezTo>
                  <a:pt x="413635" y="289744"/>
                  <a:pt x="429743" y="291314"/>
                  <a:pt x="445605" y="294198"/>
                </a:cubicBezTo>
                <a:cubicBezTo>
                  <a:pt x="525175" y="308665"/>
                  <a:pt x="443018" y="297444"/>
                  <a:pt x="556923" y="310101"/>
                </a:cubicBezTo>
                <a:cubicBezTo>
                  <a:pt x="593882" y="322420"/>
                  <a:pt x="590732" y="323103"/>
                  <a:pt x="644387" y="326003"/>
                </a:cubicBezTo>
                <a:cubicBezTo>
                  <a:pt x="721183" y="330154"/>
                  <a:pt x="798112" y="331304"/>
                  <a:pt x="874975" y="333955"/>
                </a:cubicBezTo>
                <a:cubicBezTo>
                  <a:pt x="821091" y="351916"/>
                  <a:pt x="879946" y="331048"/>
                  <a:pt x="787511" y="373711"/>
                </a:cubicBezTo>
                <a:cubicBezTo>
                  <a:pt x="774551" y="379692"/>
                  <a:pt x="760284" y="382779"/>
                  <a:pt x="747754" y="389614"/>
                </a:cubicBezTo>
                <a:cubicBezTo>
                  <a:pt x="730975" y="398766"/>
                  <a:pt x="716874" y="412358"/>
                  <a:pt x="700046" y="421419"/>
                </a:cubicBezTo>
                <a:cubicBezTo>
                  <a:pt x="682274" y="430989"/>
                  <a:pt x="661822" y="435102"/>
                  <a:pt x="644387" y="445273"/>
                </a:cubicBezTo>
                <a:cubicBezTo>
                  <a:pt x="629728" y="453824"/>
                  <a:pt x="619366" y="468658"/>
                  <a:pt x="604631" y="477078"/>
                </a:cubicBezTo>
                <a:cubicBezTo>
                  <a:pt x="563465" y="500601"/>
                  <a:pt x="516392" y="513702"/>
                  <a:pt x="477410" y="540689"/>
                </a:cubicBezTo>
                <a:cubicBezTo>
                  <a:pt x="268510" y="685310"/>
                  <a:pt x="460199" y="559812"/>
                  <a:pt x="310432" y="644056"/>
                </a:cubicBezTo>
                <a:cubicBezTo>
                  <a:pt x="111675" y="755857"/>
                  <a:pt x="372772" y="614603"/>
                  <a:pt x="191163" y="723569"/>
                </a:cubicBezTo>
                <a:cubicBezTo>
                  <a:pt x="183976" y="727881"/>
                  <a:pt x="174806" y="727772"/>
                  <a:pt x="167309" y="731520"/>
                </a:cubicBezTo>
                <a:cubicBezTo>
                  <a:pt x="153486" y="738431"/>
                  <a:pt x="141375" y="748463"/>
                  <a:pt x="127552" y="755374"/>
                </a:cubicBezTo>
                <a:cubicBezTo>
                  <a:pt x="114786" y="761757"/>
                  <a:pt x="100273" y="764345"/>
                  <a:pt x="87796" y="771276"/>
                </a:cubicBezTo>
                <a:cubicBezTo>
                  <a:pt x="21442" y="808139"/>
                  <a:pt x="90128" y="786595"/>
                  <a:pt x="24186" y="803082"/>
                </a:cubicBezTo>
                <a:cubicBezTo>
                  <a:pt x="-11333" y="826761"/>
                  <a:pt x="-4619" y="819263"/>
                  <a:pt x="24186" y="811033"/>
                </a:cubicBezTo>
                <a:cubicBezTo>
                  <a:pt x="34693" y="808031"/>
                  <a:pt x="45389" y="805732"/>
                  <a:pt x="55991" y="803082"/>
                </a:cubicBezTo>
                <a:lnTo>
                  <a:pt x="541020" y="811033"/>
                </a:lnTo>
                <a:cubicBezTo>
                  <a:pt x="562641" y="811688"/>
                  <a:pt x="590995" y="823338"/>
                  <a:pt x="612582" y="826936"/>
                </a:cubicBezTo>
                <a:cubicBezTo>
                  <a:pt x="649555" y="833098"/>
                  <a:pt x="687536" y="833748"/>
                  <a:pt x="723900" y="842838"/>
                </a:cubicBezTo>
                <a:cubicBezTo>
                  <a:pt x="763837" y="852822"/>
                  <a:pt x="745339" y="847333"/>
                  <a:pt x="779559" y="858741"/>
                </a:cubicBezTo>
                <a:cubicBezTo>
                  <a:pt x="742636" y="867971"/>
                  <a:pt x="746499" y="865483"/>
                  <a:pt x="707998" y="882595"/>
                </a:cubicBezTo>
                <a:cubicBezTo>
                  <a:pt x="697166" y="887409"/>
                  <a:pt x="687087" y="893828"/>
                  <a:pt x="676192" y="898497"/>
                </a:cubicBezTo>
                <a:cubicBezTo>
                  <a:pt x="649376" y="909990"/>
                  <a:pt x="650816" y="904306"/>
                  <a:pt x="620533" y="914400"/>
                </a:cubicBezTo>
                <a:cubicBezTo>
                  <a:pt x="606993" y="918913"/>
                  <a:pt x="593770" y="924396"/>
                  <a:pt x="580777" y="930302"/>
                </a:cubicBezTo>
                <a:cubicBezTo>
                  <a:pt x="564591" y="937659"/>
                  <a:pt x="550039" y="948853"/>
                  <a:pt x="533069" y="954156"/>
                </a:cubicBezTo>
                <a:cubicBezTo>
                  <a:pt x="507270" y="962218"/>
                  <a:pt x="480060" y="964758"/>
                  <a:pt x="453556" y="970059"/>
                </a:cubicBezTo>
                <a:cubicBezTo>
                  <a:pt x="375261" y="1009208"/>
                  <a:pt x="473366" y="961255"/>
                  <a:pt x="381994" y="1001864"/>
                </a:cubicBezTo>
                <a:cubicBezTo>
                  <a:pt x="371162" y="1006678"/>
                  <a:pt x="361287" y="1013605"/>
                  <a:pt x="350189" y="1017767"/>
                </a:cubicBezTo>
                <a:cubicBezTo>
                  <a:pt x="339957" y="1021604"/>
                  <a:pt x="328751" y="1022262"/>
                  <a:pt x="318384" y="1025718"/>
                </a:cubicBezTo>
                <a:cubicBezTo>
                  <a:pt x="304843" y="1030232"/>
                  <a:pt x="292168" y="1037107"/>
                  <a:pt x="278627" y="1041621"/>
                </a:cubicBezTo>
                <a:cubicBezTo>
                  <a:pt x="268260" y="1045077"/>
                  <a:pt x="257329" y="1046570"/>
                  <a:pt x="246822" y="1049572"/>
                </a:cubicBezTo>
                <a:cubicBezTo>
                  <a:pt x="238763" y="1051874"/>
                  <a:pt x="230919" y="1054873"/>
                  <a:pt x="222968" y="1057523"/>
                </a:cubicBezTo>
                <a:cubicBezTo>
                  <a:pt x="185167" y="1082724"/>
                  <a:pt x="208179" y="1070405"/>
                  <a:pt x="151406" y="1089329"/>
                </a:cubicBezTo>
                <a:lnTo>
                  <a:pt x="127552" y="1097280"/>
                </a:lnTo>
                <a:cubicBezTo>
                  <a:pt x="119601" y="1102581"/>
                  <a:pt x="95505" y="1108266"/>
                  <a:pt x="103699" y="1113182"/>
                </a:cubicBezTo>
                <a:cubicBezTo>
                  <a:pt x="122022" y="1124176"/>
                  <a:pt x="146087" y="1118637"/>
                  <a:pt x="167309" y="1121134"/>
                </a:cubicBezTo>
                <a:lnTo>
                  <a:pt x="238871" y="1129085"/>
                </a:lnTo>
                <a:cubicBezTo>
                  <a:pt x="300385" y="1136774"/>
                  <a:pt x="284737" y="1136141"/>
                  <a:pt x="342238" y="1144988"/>
                </a:cubicBezTo>
                <a:cubicBezTo>
                  <a:pt x="360761" y="1147838"/>
                  <a:pt x="379477" y="1149485"/>
                  <a:pt x="397897" y="1152939"/>
                </a:cubicBezTo>
                <a:cubicBezTo>
                  <a:pt x="486065" y="1169471"/>
                  <a:pt x="461829" y="1169742"/>
                  <a:pt x="556923" y="1192696"/>
                </a:cubicBezTo>
                <a:cubicBezTo>
                  <a:pt x="604430" y="1204163"/>
                  <a:pt x="651666" y="1217590"/>
                  <a:pt x="700046" y="1224501"/>
                </a:cubicBezTo>
                <a:cubicBezTo>
                  <a:pt x="731458" y="1228988"/>
                  <a:pt x="764460" y="1232652"/>
                  <a:pt x="795462" y="1240403"/>
                </a:cubicBezTo>
                <a:cubicBezTo>
                  <a:pt x="803593" y="1242436"/>
                  <a:pt x="811257" y="1246052"/>
                  <a:pt x="819316" y="1248355"/>
                </a:cubicBezTo>
                <a:cubicBezTo>
                  <a:pt x="829823" y="1251357"/>
                  <a:pt x="840614" y="1253304"/>
                  <a:pt x="851121" y="1256306"/>
                </a:cubicBezTo>
                <a:cubicBezTo>
                  <a:pt x="859180" y="1258608"/>
                  <a:pt x="866696" y="1262950"/>
                  <a:pt x="874975" y="1264257"/>
                </a:cubicBezTo>
                <a:cubicBezTo>
                  <a:pt x="1125479" y="1303810"/>
                  <a:pt x="925544" y="1264830"/>
                  <a:pt x="1041952" y="1288111"/>
                </a:cubicBezTo>
                <a:cubicBezTo>
                  <a:pt x="1026050" y="1293412"/>
                  <a:pt x="1010507" y="1299949"/>
                  <a:pt x="994245" y="1304014"/>
                </a:cubicBezTo>
                <a:cubicBezTo>
                  <a:pt x="983643" y="1306664"/>
                  <a:pt x="972639" y="1308042"/>
                  <a:pt x="962439" y="1311965"/>
                </a:cubicBezTo>
                <a:cubicBezTo>
                  <a:pt x="938075" y="1321336"/>
                  <a:pt x="914973" y="1333730"/>
                  <a:pt x="890878" y="1343770"/>
                </a:cubicBezTo>
                <a:cubicBezTo>
                  <a:pt x="883141" y="1346994"/>
                  <a:pt x="874872" y="1348779"/>
                  <a:pt x="867024" y="1351722"/>
                </a:cubicBezTo>
                <a:cubicBezTo>
                  <a:pt x="853660" y="1356734"/>
                  <a:pt x="840310" y="1361827"/>
                  <a:pt x="827267" y="1367624"/>
                </a:cubicBezTo>
                <a:cubicBezTo>
                  <a:pt x="816435" y="1372438"/>
                  <a:pt x="806357" y="1378858"/>
                  <a:pt x="795462" y="1383527"/>
                </a:cubicBezTo>
                <a:cubicBezTo>
                  <a:pt x="769224" y="1394772"/>
                  <a:pt x="741481" y="1402566"/>
                  <a:pt x="715949" y="1415332"/>
                </a:cubicBezTo>
                <a:cubicBezTo>
                  <a:pt x="674370" y="1436122"/>
                  <a:pt x="695643" y="1428360"/>
                  <a:pt x="652339" y="1439186"/>
                </a:cubicBezTo>
                <a:cubicBezTo>
                  <a:pt x="583986" y="1484756"/>
                  <a:pt x="670463" y="1430126"/>
                  <a:pt x="604631" y="1463040"/>
                </a:cubicBezTo>
                <a:cubicBezTo>
                  <a:pt x="549717" y="1490496"/>
                  <a:pt x="615169" y="1470343"/>
                  <a:pt x="548972" y="1486894"/>
                </a:cubicBezTo>
                <a:cubicBezTo>
                  <a:pt x="527768" y="1500146"/>
                  <a:pt x="506166" y="1512780"/>
                  <a:pt x="485361" y="1526650"/>
                </a:cubicBezTo>
                <a:cubicBezTo>
                  <a:pt x="477410" y="1531951"/>
                  <a:pt x="470054" y="1538279"/>
                  <a:pt x="461507" y="1542553"/>
                </a:cubicBezTo>
                <a:cubicBezTo>
                  <a:pt x="454010" y="1546301"/>
                  <a:pt x="445501" y="1547561"/>
                  <a:pt x="437653" y="1550504"/>
                </a:cubicBezTo>
                <a:cubicBezTo>
                  <a:pt x="424289" y="1555516"/>
                  <a:pt x="411261" y="1561395"/>
                  <a:pt x="397897" y="1566407"/>
                </a:cubicBezTo>
                <a:cubicBezTo>
                  <a:pt x="390049" y="1569350"/>
                  <a:pt x="381747" y="1571056"/>
                  <a:pt x="374043" y="1574358"/>
                </a:cubicBezTo>
                <a:cubicBezTo>
                  <a:pt x="316432" y="1599049"/>
                  <a:pt x="369502" y="1584808"/>
                  <a:pt x="302481" y="1598212"/>
                </a:cubicBezTo>
                <a:cubicBezTo>
                  <a:pt x="289229" y="1603513"/>
                  <a:pt x="276139" y="1609237"/>
                  <a:pt x="262725" y="1614115"/>
                </a:cubicBezTo>
                <a:cubicBezTo>
                  <a:pt x="246971" y="1619844"/>
                  <a:pt x="215017" y="1630017"/>
                  <a:pt x="215017" y="1630017"/>
                </a:cubicBezTo>
                <a:cubicBezTo>
                  <a:pt x="302087" y="1688065"/>
                  <a:pt x="218216" y="1638175"/>
                  <a:pt x="461507" y="1653871"/>
                </a:cubicBezTo>
                <a:cubicBezTo>
                  <a:pt x="469871" y="1654411"/>
                  <a:pt x="477142" y="1660178"/>
                  <a:pt x="485361" y="1661822"/>
                </a:cubicBezTo>
                <a:cubicBezTo>
                  <a:pt x="516979" y="1668146"/>
                  <a:pt x="549159" y="1671401"/>
                  <a:pt x="580777" y="1677725"/>
                </a:cubicBezTo>
                <a:cubicBezTo>
                  <a:pt x="607281" y="1683026"/>
                  <a:pt x="634068" y="1687073"/>
                  <a:pt x="660290" y="1693628"/>
                </a:cubicBezTo>
                <a:lnTo>
                  <a:pt x="723900" y="1709530"/>
                </a:lnTo>
                <a:lnTo>
                  <a:pt x="692095" y="1677725"/>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B9172F43-D457-4191-BFEA-67C67B0DB0CF}"/>
              </a:ext>
            </a:extLst>
          </p:cNvPr>
          <p:cNvSpPr txBox="1"/>
          <p:nvPr/>
        </p:nvSpPr>
        <p:spPr>
          <a:xfrm>
            <a:off x="1686337" y="332772"/>
            <a:ext cx="4736267" cy="461665"/>
          </a:xfrm>
          <a:prstGeom prst="rect">
            <a:avLst/>
          </a:prstGeom>
          <a:noFill/>
        </p:spPr>
        <p:txBody>
          <a:bodyPr wrap="square" rtlCol="0">
            <a:spAutoFit/>
          </a:bodyPr>
          <a:lstStyle/>
          <a:p>
            <a:r>
              <a:rPr lang="en-US" sz="1200" dirty="0"/>
              <a:t>Use the (</a:t>
            </a:r>
            <a:r>
              <a:rPr lang="en-US" sz="1200" dirty="0" err="1"/>
              <a:t>x,y</a:t>
            </a:r>
            <a:r>
              <a:rPr lang="en-US" sz="1200" dirty="0"/>
              <a:t>) co-ordinates on the previous page to make a scatterplot graph. Add a line of best fit (a straight line that goes through all the dots). </a:t>
            </a:r>
          </a:p>
        </p:txBody>
      </p:sp>
    </p:spTree>
    <p:extLst>
      <p:ext uri="{BB962C8B-B14F-4D97-AF65-F5344CB8AC3E}">
        <p14:creationId xmlns:p14="http://schemas.microsoft.com/office/powerpoint/2010/main" val="4024169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0BC1D994-FA9C-B0DE-361E-747E87723ABD}"/>
              </a:ext>
            </a:extLst>
          </p:cNvPr>
          <p:cNvGraphicFramePr>
            <a:graphicFrameLocks noGrp="1"/>
          </p:cNvGraphicFramePr>
          <p:nvPr>
            <p:extLst>
              <p:ext uri="{D42A27DB-BD31-4B8C-83A1-F6EECF244321}">
                <p14:modId xmlns:p14="http://schemas.microsoft.com/office/powerpoint/2010/main" val="2373720540"/>
              </p:ext>
            </p:extLst>
          </p:nvPr>
        </p:nvGraphicFramePr>
        <p:xfrm>
          <a:off x="449088" y="7520880"/>
          <a:ext cx="5904656" cy="1371600"/>
        </p:xfrm>
        <a:graphic>
          <a:graphicData uri="http://schemas.openxmlformats.org/drawingml/2006/table">
            <a:tbl>
              <a:tblPr firstRow="1" bandRow="1">
                <a:tableStyleId>{5940675A-B579-460E-94D1-54222C63F5DA}</a:tableStyleId>
              </a:tblPr>
              <a:tblGrid>
                <a:gridCol w="432048">
                  <a:extLst>
                    <a:ext uri="{9D8B030D-6E8A-4147-A177-3AD203B41FA5}">
                      <a16:colId xmlns:a16="http://schemas.microsoft.com/office/drawing/2014/main" val="4013337458"/>
                    </a:ext>
                  </a:extLst>
                </a:gridCol>
                <a:gridCol w="5472608">
                  <a:extLst>
                    <a:ext uri="{9D8B030D-6E8A-4147-A177-3AD203B41FA5}">
                      <a16:colId xmlns:a16="http://schemas.microsoft.com/office/drawing/2014/main" val="4183690214"/>
                    </a:ext>
                  </a:extLst>
                </a:gridCol>
              </a:tblGrid>
              <a:tr h="182880">
                <a:tc>
                  <a:txBody>
                    <a:bodyPr/>
                    <a:lstStyle/>
                    <a:p>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The results (text) identify any trends, patterns or relationships.</a:t>
                      </a:r>
                    </a:p>
                  </a:txBody>
                  <a:tcPr/>
                </a:tc>
                <a:extLst>
                  <a:ext uri="{0D108BD9-81ED-4DB2-BD59-A6C34878D82A}">
                    <a16:rowId xmlns:a16="http://schemas.microsoft.com/office/drawing/2014/main" val="3092910234"/>
                  </a:ext>
                </a:extLst>
              </a:tr>
              <a:tr h="182880">
                <a:tc>
                  <a:txBody>
                    <a:bodyPr/>
                    <a:lstStyle/>
                    <a:p>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The results (text) identify any anomalies (or states there were no anomalies). </a:t>
                      </a:r>
                    </a:p>
                  </a:txBody>
                  <a:tcPr/>
                </a:tc>
                <a:extLst>
                  <a:ext uri="{0D108BD9-81ED-4DB2-BD59-A6C34878D82A}">
                    <a16:rowId xmlns:a16="http://schemas.microsoft.com/office/drawing/2014/main" val="2662926925"/>
                  </a:ext>
                </a:extLst>
              </a:tr>
              <a:tr h="182880">
                <a:tc>
                  <a:txBody>
                    <a:bodyPr/>
                    <a:lstStyle/>
                    <a:p>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The results (text) state if an anomaly was deleted from the dataset or not (if applicable).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Remember, they must be deleted </a:t>
                      </a:r>
                      <a:r>
                        <a:rPr lang="en-US" sz="1000" i="1" dirty="0"/>
                        <a:t>before</a:t>
                      </a:r>
                      <a:r>
                        <a:rPr lang="en-US" sz="1000" dirty="0"/>
                        <a:t> the mean and absolute uncertainty values are calculated!</a:t>
                      </a:r>
                    </a:p>
                  </a:txBody>
                  <a:tcPr/>
                </a:tc>
                <a:extLst>
                  <a:ext uri="{0D108BD9-81ED-4DB2-BD59-A6C34878D82A}">
                    <a16:rowId xmlns:a16="http://schemas.microsoft.com/office/drawing/2014/main" val="3773896645"/>
                  </a:ext>
                </a:extLst>
              </a:tr>
              <a:tr h="182880">
                <a:tc>
                  <a:txBody>
                    <a:bodyPr/>
                    <a:lstStyle/>
                    <a:p>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The results (text) identify the margins of error (clearly stating all values for absolute uncertainty). </a:t>
                      </a:r>
                    </a:p>
                  </a:txBody>
                  <a:tcPr/>
                </a:tc>
                <a:extLst>
                  <a:ext uri="{0D108BD9-81ED-4DB2-BD59-A6C34878D82A}">
                    <a16:rowId xmlns:a16="http://schemas.microsoft.com/office/drawing/2014/main" val="2753436999"/>
                  </a:ext>
                </a:extLst>
              </a:tr>
              <a:tr h="182880">
                <a:tc>
                  <a:txBody>
                    <a:bodyPr/>
                    <a:lstStyle/>
                    <a:p>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The results do NOT explain WHY (that goes in the discussion). They only state WHAT happened.</a:t>
                      </a:r>
                    </a:p>
                  </a:txBody>
                  <a:tcPr/>
                </a:tc>
                <a:extLst>
                  <a:ext uri="{0D108BD9-81ED-4DB2-BD59-A6C34878D82A}">
                    <a16:rowId xmlns:a16="http://schemas.microsoft.com/office/drawing/2014/main" val="3233905687"/>
                  </a:ext>
                </a:extLst>
              </a:tr>
            </a:tbl>
          </a:graphicData>
        </a:graphic>
      </p:graphicFrame>
      <p:sp>
        <p:nvSpPr>
          <p:cNvPr id="6" name="TextBox 5">
            <a:extLst>
              <a:ext uri="{FF2B5EF4-FFF2-40B4-BE49-F238E27FC236}">
                <a16:creationId xmlns:a16="http://schemas.microsoft.com/office/drawing/2014/main" id="{CCA668EA-6948-2786-2D6D-3D30C9AEA990}"/>
              </a:ext>
            </a:extLst>
          </p:cNvPr>
          <p:cNvSpPr txBox="1"/>
          <p:nvPr/>
        </p:nvSpPr>
        <p:spPr>
          <a:xfrm>
            <a:off x="430327" y="7186642"/>
            <a:ext cx="4995936" cy="307777"/>
          </a:xfrm>
          <a:prstGeom prst="rect">
            <a:avLst/>
          </a:prstGeom>
          <a:noFill/>
        </p:spPr>
        <p:txBody>
          <a:bodyPr wrap="square" rtlCol="0">
            <a:spAutoFit/>
          </a:bodyPr>
          <a:lstStyle/>
          <a:p>
            <a:r>
              <a:rPr lang="en-US" sz="1400" b="1" dirty="0"/>
              <a:t>DRAFT FEEDBACK/CHECKLIST</a:t>
            </a:r>
          </a:p>
        </p:txBody>
      </p:sp>
      <p:sp>
        <p:nvSpPr>
          <p:cNvPr id="13" name="Rectangle 12">
            <a:extLst>
              <a:ext uri="{FF2B5EF4-FFF2-40B4-BE49-F238E27FC236}">
                <a16:creationId xmlns:a16="http://schemas.microsoft.com/office/drawing/2014/main" id="{187B88E8-C7B6-EC21-D1D5-3D3F1CEB8B21}"/>
              </a:ext>
            </a:extLst>
          </p:cNvPr>
          <p:cNvSpPr/>
          <p:nvPr/>
        </p:nvSpPr>
        <p:spPr>
          <a:xfrm>
            <a:off x="435396" y="916231"/>
            <a:ext cx="5904656" cy="61441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ular Callout 13">
            <a:extLst>
              <a:ext uri="{FF2B5EF4-FFF2-40B4-BE49-F238E27FC236}">
                <a16:creationId xmlns:a16="http://schemas.microsoft.com/office/drawing/2014/main" id="{F28A133C-3D7B-540E-98CC-09241ADC4A78}"/>
              </a:ext>
            </a:extLst>
          </p:cNvPr>
          <p:cNvSpPr/>
          <p:nvPr/>
        </p:nvSpPr>
        <p:spPr>
          <a:xfrm>
            <a:off x="535567" y="323528"/>
            <a:ext cx="1034916" cy="308245"/>
          </a:xfrm>
          <a:prstGeom prst="wedgeRoundRectCallout">
            <a:avLst>
              <a:gd name="adj1" fmla="val 16433"/>
              <a:gd name="adj2" fmla="val 72678"/>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F3622591-F167-3316-7A1C-98A92C2AD4BF}"/>
              </a:ext>
            </a:extLst>
          </p:cNvPr>
          <p:cNvSpPr txBox="1"/>
          <p:nvPr/>
        </p:nvSpPr>
        <p:spPr>
          <a:xfrm>
            <a:off x="449088" y="346845"/>
            <a:ext cx="1250941" cy="261610"/>
          </a:xfrm>
          <a:prstGeom prst="rect">
            <a:avLst/>
          </a:prstGeom>
          <a:noFill/>
        </p:spPr>
        <p:txBody>
          <a:bodyPr wrap="square" rtlCol="0">
            <a:spAutoFit/>
          </a:bodyPr>
          <a:lstStyle/>
          <a:p>
            <a:pPr algn="ctr"/>
            <a:r>
              <a:rPr lang="en-US" sz="1100" b="1" dirty="0"/>
              <a:t>Results (text)</a:t>
            </a:r>
          </a:p>
        </p:txBody>
      </p:sp>
      <p:sp>
        <p:nvSpPr>
          <p:cNvPr id="3" name="TextBox 2">
            <a:extLst>
              <a:ext uri="{FF2B5EF4-FFF2-40B4-BE49-F238E27FC236}">
                <a16:creationId xmlns:a16="http://schemas.microsoft.com/office/drawing/2014/main" id="{59487B98-6B9E-5D5D-D390-552D60364911}"/>
              </a:ext>
            </a:extLst>
          </p:cNvPr>
          <p:cNvSpPr txBox="1"/>
          <p:nvPr/>
        </p:nvSpPr>
        <p:spPr>
          <a:xfrm>
            <a:off x="1786508" y="285221"/>
            <a:ext cx="4378796" cy="461665"/>
          </a:xfrm>
          <a:prstGeom prst="rect">
            <a:avLst/>
          </a:prstGeom>
          <a:noFill/>
        </p:spPr>
        <p:txBody>
          <a:bodyPr wrap="square" rtlCol="0">
            <a:spAutoFit/>
          </a:bodyPr>
          <a:lstStyle/>
          <a:p>
            <a:r>
              <a:rPr lang="en-US" sz="1200" dirty="0"/>
              <a:t>Discuss trends, patterns, relationships, anomalies, margins or error. Do NOT explain WHY.</a:t>
            </a:r>
          </a:p>
        </p:txBody>
      </p:sp>
    </p:spTree>
    <p:extLst>
      <p:ext uri="{BB962C8B-B14F-4D97-AF65-F5344CB8AC3E}">
        <p14:creationId xmlns:p14="http://schemas.microsoft.com/office/powerpoint/2010/main" val="27260405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ular Callout 1">
            <a:extLst>
              <a:ext uri="{FF2B5EF4-FFF2-40B4-BE49-F238E27FC236}">
                <a16:creationId xmlns:a16="http://schemas.microsoft.com/office/drawing/2014/main" id="{5DC20317-329D-6461-8067-FCAD650F526C}"/>
              </a:ext>
            </a:extLst>
          </p:cNvPr>
          <p:cNvSpPr/>
          <p:nvPr/>
        </p:nvSpPr>
        <p:spPr>
          <a:xfrm>
            <a:off x="521875" y="381039"/>
            <a:ext cx="1034916" cy="308245"/>
          </a:xfrm>
          <a:prstGeom prst="wedgeRoundRectCallout">
            <a:avLst>
              <a:gd name="adj1" fmla="val 16433"/>
              <a:gd name="adj2" fmla="val 72678"/>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E5BA8D8-EA79-F6EA-2FD5-DE8B54312D06}"/>
              </a:ext>
            </a:extLst>
          </p:cNvPr>
          <p:cNvSpPr txBox="1"/>
          <p:nvPr/>
        </p:nvSpPr>
        <p:spPr>
          <a:xfrm>
            <a:off x="435396" y="404356"/>
            <a:ext cx="1250941" cy="261610"/>
          </a:xfrm>
          <a:prstGeom prst="rect">
            <a:avLst/>
          </a:prstGeom>
          <a:noFill/>
        </p:spPr>
        <p:txBody>
          <a:bodyPr wrap="square" rtlCol="0">
            <a:spAutoFit/>
          </a:bodyPr>
          <a:lstStyle/>
          <a:p>
            <a:pPr algn="ctr"/>
            <a:r>
              <a:rPr lang="en-US" sz="1100" b="1" dirty="0"/>
              <a:t>Discussion</a:t>
            </a:r>
          </a:p>
        </p:txBody>
      </p:sp>
      <p:graphicFrame>
        <p:nvGraphicFramePr>
          <p:cNvPr id="4" name="Table 2">
            <a:extLst>
              <a:ext uri="{FF2B5EF4-FFF2-40B4-BE49-F238E27FC236}">
                <a16:creationId xmlns:a16="http://schemas.microsoft.com/office/drawing/2014/main" id="{57E20674-83E9-9861-5E59-ADB06EC9C7EF}"/>
              </a:ext>
            </a:extLst>
          </p:cNvPr>
          <p:cNvGraphicFramePr>
            <a:graphicFrameLocks noGrp="1"/>
          </p:cNvGraphicFramePr>
          <p:nvPr>
            <p:extLst>
              <p:ext uri="{D42A27DB-BD31-4B8C-83A1-F6EECF244321}">
                <p14:modId xmlns:p14="http://schemas.microsoft.com/office/powerpoint/2010/main" val="1224941497"/>
              </p:ext>
            </p:extLst>
          </p:nvPr>
        </p:nvGraphicFramePr>
        <p:xfrm>
          <a:off x="476672" y="7845112"/>
          <a:ext cx="5863380" cy="975360"/>
        </p:xfrm>
        <a:graphic>
          <a:graphicData uri="http://schemas.openxmlformats.org/drawingml/2006/table">
            <a:tbl>
              <a:tblPr firstRow="1" bandRow="1">
                <a:tableStyleId>{5940675A-B579-460E-94D1-54222C63F5DA}</a:tableStyleId>
              </a:tblPr>
              <a:tblGrid>
                <a:gridCol w="429028">
                  <a:extLst>
                    <a:ext uri="{9D8B030D-6E8A-4147-A177-3AD203B41FA5}">
                      <a16:colId xmlns:a16="http://schemas.microsoft.com/office/drawing/2014/main" val="4013337458"/>
                    </a:ext>
                  </a:extLst>
                </a:gridCol>
                <a:gridCol w="5434352">
                  <a:extLst>
                    <a:ext uri="{9D8B030D-6E8A-4147-A177-3AD203B41FA5}">
                      <a16:colId xmlns:a16="http://schemas.microsoft.com/office/drawing/2014/main" val="4183690214"/>
                    </a:ext>
                  </a:extLst>
                </a:gridCol>
              </a:tblGrid>
              <a:tr h="240509">
                <a:tc>
                  <a:txBody>
                    <a:bodyPr/>
                    <a:lstStyle/>
                    <a:p>
                      <a:endParaRPr lang="en-US" sz="1000"/>
                    </a:p>
                  </a:txBody>
                  <a:tcPr/>
                </a:tc>
                <a:tc>
                  <a:txBody>
                    <a:bodyPr/>
                    <a:lstStyle/>
                    <a:p>
                      <a:r>
                        <a:rPr lang="en-US" sz="1000" dirty="0"/>
                        <a:t>The discussion restates the aim (converted to past tense) </a:t>
                      </a:r>
                    </a:p>
                  </a:txBody>
                  <a:tcPr/>
                </a:tc>
                <a:extLst>
                  <a:ext uri="{0D108BD9-81ED-4DB2-BD59-A6C34878D82A}">
                    <a16:rowId xmlns:a16="http://schemas.microsoft.com/office/drawing/2014/main" val="2154146663"/>
                  </a:ext>
                </a:extLst>
              </a:tr>
              <a:tr h="240509">
                <a:tc>
                  <a:txBody>
                    <a:bodyPr/>
                    <a:lstStyle/>
                    <a:p>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The discussion draws a conclusion (what the results suggest and WHY)</a:t>
                      </a:r>
                    </a:p>
                  </a:txBody>
                  <a:tcPr/>
                </a:tc>
                <a:extLst>
                  <a:ext uri="{0D108BD9-81ED-4DB2-BD59-A6C34878D82A}">
                    <a16:rowId xmlns:a16="http://schemas.microsoft.com/office/drawing/2014/main" val="1174021284"/>
                  </a:ext>
                </a:extLst>
              </a:tr>
              <a:tr h="240509">
                <a:tc>
                  <a:txBody>
                    <a:bodyPr/>
                    <a:lstStyle/>
                    <a:p>
                      <a:endParaRPr lang="en-US" sz="1000"/>
                    </a:p>
                  </a:txBody>
                  <a:tcPr/>
                </a:tc>
                <a:tc>
                  <a:txBody>
                    <a:bodyPr/>
                    <a:lstStyle/>
                    <a:p>
                      <a:r>
                        <a:rPr lang="en-US" sz="1000" dirty="0"/>
                        <a:t>The discussion provides a scientific explanation for the results.</a:t>
                      </a:r>
                    </a:p>
                  </a:txBody>
                  <a:tcPr/>
                </a:tc>
                <a:extLst>
                  <a:ext uri="{0D108BD9-81ED-4DB2-BD59-A6C34878D82A}">
                    <a16:rowId xmlns:a16="http://schemas.microsoft.com/office/drawing/2014/main" val="902627586"/>
                  </a:ext>
                </a:extLst>
              </a:tr>
              <a:tr h="240509">
                <a:tc>
                  <a:txBody>
                    <a:bodyPr/>
                    <a:lstStyle/>
                    <a:p>
                      <a:endParaRPr lang="en-US" sz="1000" dirty="0"/>
                    </a:p>
                  </a:txBody>
                  <a:tcPr/>
                </a:tc>
                <a:tc>
                  <a:txBody>
                    <a:bodyPr/>
                    <a:lstStyle/>
                    <a:p>
                      <a:r>
                        <a:rPr lang="en-US" sz="1000" dirty="0"/>
                        <a:t>The scientific explanations are supported by in-text citations (Author, date). </a:t>
                      </a:r>
                    </a:p>
                  </a:txBody>
                  <a:tcPr/>
                </a:tc>
                <a:extLst>
                  <a:ext uri="{0D108BD9-81ED-4DB2-BD59-A6C34878D82A}">
                    <a16:rowId xmlns:a16="http://schemas.microsoft.com/office/drawing/2014/main" val="3794954421"/>
                  </a:ext>
                </a:extLst>
              </a:tr>
            </a:tbl>
          </a:graphicData>
        </a:graphic>
      </p:graphicFrame>
      <p:sp>
        <p:nvSpPr>
          <p:cNvPr id="5" name="TextBox 4">
            <a:extLst>
              <a:ext uri="{FF2B5EF4-FFF2-40B4-BE49-F238E27FC236}">
                <a16:creationId xmlns:a16="http://schemas.microsoft.com/office/drawing/2014/main" id="{9957345E-1EDF-0443-C87C-31BC9BD82318}"/>
              </a:ext>
            </a:extLst>
          </p:cNvPr>
          <p:cNvSpPr txBox="1"/>
          <p:nvPr/>
        </p:nvSpPr>
        <p:spPr>
          <a:xfrm>
            <a:off x="435396" y="7449263"/>
            <a:ext cx="4995936" cy="307777"/>
          </a:xfrm>
          <a:prstGeom prst="rect">
            <a:avLst/>
          </a:prstGeom>
          <a:noFill/>
        </p:spPr>
        <p:txBody>
          <a:bodyPr wrap="square" rtlCol="0">
            <a:spAutoFit/>
          </a:bodyPr>
          <a:lstStyle/>
          <a:p>
            <a:r>
              <a:rPr lang="en-US" sz="1400" b="1" dirty="0"/>
              <a:t>DRAFT FEEDBACK/CHECKLIST</a:t>
            </a:r>
          </a:p>
        </p:txBody>
      </p:sp>
      <p:sp>
        <p:nvSpPr>
          <p:cNvPr id="6" name="Rectangle 5">
            <a:extLst>
              <a:ext uri="{FF2B5EF4-FFF2-40B4-BE49-F238E27FC236}">
                <a16:creationId xmlns:a16="http://schemas.microsoft.com/office/drawing/2014/main" id="{2EF86A3E-658C-A010-903A-54F21AAA6E52}"/>
              </a:ext>
            </a:extLst>
          </p:cNvPr>
          <p:cNvSpPr/>
          <p:nvPr/>
        </p:nvSpPr>
        <p:spPr>
          <a:xfrm>
            <a:off x="435396" y="899591"/>
            <a:ext cx="5904656" cy="64615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0760E66C-58C6-B71F-3457-137249041DC7}"/>
              </a:ext>
            </a:extLst>
          </p:cNvPr>
          <p:cNvSpPr txBox="1"/>
          <p:nvPr/>
        </p:nvSpPr>
        <p:spPr>
          <a:xfrm>
            <a:off x="1786508" y="285221"/>
            <a:ext cx="4248472" cy="461665"/>
          </a:xfrm>
          <a:prstGeom prst="rect">
            <a:avLst/>
          </a:prstGeom>
          <a:noFill/>
        </p:spPr>
        <p:txBody>
          <a:bodyPr wrap="square" rtlCol="0">
            <a:spAutoFit/>
          </a:bodyPr>
          <a:lstStyle/>
          <a:p>
            <a:r>
              <a:rPr lang="en-US" sz="1200" dirty="0"/>
              <a:t>Restate the aim. Draw your conclusion/s. Explain WHY. Provide scientific explanations for the results. Include in-text citations.</a:t>
            </a:r>
          </a:p>
        </p:txBody>
      </p:sp>
    </p:spTree>
    <p:extLst>
      <p:ext uri="{BB962C8B-B14F-4D97-AF65-F5344CB8AC3E}">
        <p14:creationId xmlns:p14="http://schemas.microsoft.com/office/powerpoint/2010/main" val="137480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C6099A-9E0D-4FD4-1D0E-E0CFC43A00D8}"/>
              </a:ext>
            </a:extLst>
          </p:cNvPr>
          <p:cNvSpPr/>
          <p:nvPr/>
        </p:nvSpPr>
        <p:spPr>
          <a:xfrm>
            <a:off x="404664" y="395536"/>
            <a:ext cx="6048672" cy="64807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PART A: Preliminary Experiment</a:t>
            </a:r>
          </a:p>
        </p:txBody>
      </p:sp>
      <p:sp>
        <p:nvSpPr>
          <p:cNvPr id="9" name="TextBox 8">
            <a:extLst>
              <a:ext uri="{FF2B5EF4-FFF2-40B4-BE49-F238E27FC236}">
                <a16:creationId xmlns:a16="http://schemas.microsoft.com/office/drawing/2014/main" id="{900A4F0C-38C6-6588-B5B2-F6CC17BC8314}"/>
              </a:ext>
            </a:extLst>
          </p:cNvPr>
          <p:cNvSpPr txBox="1"/>
          <p:nvPr/>
        </p:nvSpPr>
        <p:spPr>
          <a:xfrm>
            <a:off x="404664" y="1043608"/>
            <a:ext cx="6048672" cy="5539978"/>
          </a:xfrm>
          <a:prstGeom prst="rect">
            <a:avLst/>
          </a:prstGeom>
          <a:noFill/>
        </p:spPr>
        <p:txBody>
          <a:bodyPr wrap="square" rtlCol="0">
            <a:spAutoFit/>
          </a:bodyPr>
          <a:lstStyle/>
          <a:p>
            <a:r>
              <a:rPr lang="en-US" sz="1200" b="1" u="sng" dirty="0">
                <a:latin typeface="Calibri" panose="020F0502020204030204" pitchFamily="34" charset="0"/>
                <a:ea typeface="PMingLiU" panose="02020500000000000000" pitchFamily="18" charset="-120"/>
              </a:rPr>
              <a:t>Introduction</a:t>
            </a:r>
            <a:r>
              <a:rPr lang="en-US" sz="1200" u="sng" dirty="0">
                <a:effectLst/>
                <a:latin typeface="Calibri" panose="020F0502020204030204" pitchFamily="34" charset="0"/>
                <a:ea typeface="PMingLiU" panose="02020500000000000000" pitchFamily="18" charset="-120"/>
              </a:rPr>
              <a:t>: </a:t>
            </a:r>
          </a:p>
          <a:p>
            <a:endParaRPr lang="en-US" sz="1200" dirty="0">
              <a:latin typeface="Calibri" panose="020F0502020204030204" pitchFamily="34" charset="0"/>
              <a:ea typeface="PMingLiU" panose="02020500000000000000" pitchFamily="18" charset="-120"/>
            </a:endParaRPr>
          </a:p>
          <a:p>
            <a:r>
              <a:rPr lang="en-AU" sz="1200" dirty="0">
                <a:effectLst/>
                <a:ea typeface="Times New Roman" panose="02020603050405020304" pitchFamily="18" charset="0"/>
                <a:cs typeface="Times New Roman" panose="02020603050405020304" pitchFamily="18" charset="0"/>
              </a:rPr>
              <a:t>Have you ever used a hot pack to warm your hands or a cold pack on an injury? How can something produce heat or cold without any microwaving or refrigeration involved? The answer is: chemistry. Chemical reactions that produce heat are called </a:t>
            </a:r>
            <a:r>
              <a:rPr lang="en-AU" sz="1200" b="1" dirty="0">
                <a:effectLst/>
                <a:ea typeface="Times New Roman" panose="02020603050405020304" pitchFamily="18" charset="0"/>
                <a:cs typeface="Times New Roman" panose="02020603050405020304" pitchFamily="18" charset="0"/>
              </a:rPr>
              <a:t>exothermic</a:t>
            </a:r>
            <a:r>
              <a:rPr lang="en-AU" sz="1200" dirty="0">
                <a:effectLst/>
                <a:ea typeface="Times New Roman" panose="02020603050405020304" pitchFamily="18" charset="0"/>
                <a:cs typeface="Times New Roman" panose="02020603050405020304" pitchFamily="18" charset="0"/>
              </a:rPr>
              <a:t>. The burning of fuel in a car engine is an example of an </a:t>
            </a:r>
            <a:r>
              <a:rPr lang="en-AU" sz="1200" b="1" dirty="0">
                <a:effectLst/>
                <a:ea typeface="Times New Roman" panose="02020603050405020304" pitchFamily="18" charset="0"/>
                <a:cs typeface="Times New Roman" panose="02020603050405020304" pitchFamily="18" charset="0"/>
              </a:rPr>
              <a:t>exothermic</a:t>
            </a:r>
            <a:r>
              <a:rPr lang="en-AU" sz="1200" dirty="0">
                <a:effectLst/>
                <a:ea typeface="Times New Roman" panose="02020603050405020304" pitchFamily="18" charset="0"/>
                <a:cs typeface="Times New Roman" panose="02020603050405020304" pitchFamily="18" charset="0"/>
              </a:rPr>
              <a:t> reaction. Chemical reactions that absorb heat are called </a:t>
            </a:r>
            <a:r>
              <a:rPr lang="en-AU" sz="1200" b="1" dirty="0">
                <a:effectLst/>
                <a:ea typeface="Times New Roman" panose="02020603050405020304" pitchFamily="18" charset="0"/>
                <a:cs typeface="Times New Roman" panose="02020603050405020304" pitchFamily="18" charset="0"/>
              </a:rPr>
              <a:t>endothermic</a:t>
            </a:r>
            <a:r>
              <a:rPr lang="en-AU" sz="1200" dirty="0">
                <a:effectLst/>
                <a:ea typeface="Times New Roman" panose="02020603050405020304" pitchFamily="18" charset="0"/>
                <a:cs typeface="Times New Roman" panose="02020603050405020304" pitchFamily="18" charset="0"/>
              </a:rPr>
              <a:t>. As an example of an </a:t>
            </a:r>
            <a:r>
              <a:rPr lang="en-AU" sz="1200" b="1" dirty="0">
                <a:effectLst/>
                <a:ea typeface="Times New Roman" panose="02020603050405020304" pitchFamily="18" charset="0"/>
                <a:cs typeface="Times New Roman" panose="02020603050405020304" pitchFamily="18" charset="0"/>
              </a:rPr>
              <a:t>endothermic</a:t>
            </a:r>
            <a:r>
              <a:rPr lang="en-AU" sz="1200" dirty="0">
                <a:effectLst/>
                <a:ea typeface="Times New Roman" panose="02020603050405020304" pitchFamily="18" charset="0"/>
                <a:cs typeface="Times New Roman" panose="02020603050405020304" pitchFamily="18" charset="0"/>
              </a:rPr>
              <a:t> reaction, when the chemical potassium chloride is dissolved in water, the resulting solution is colder than either of the starting materials. This kind of endothermic process is used in instant cold packs. These cold packs have a strong outer plastic layer that holds a bag of water and a chemical, or mixture of chemicals, that result in an endothermic reaction when dissolved in water. When the cold pack is squeezed, the inner bag of water breaks and the water mixes with the chemicals. The cold pack starts to cool as soon as the inner bag is broken and stays cold for over an hour. There are </a:t>
            </a:r>
            <a:r>
              <a:rPr lang="en-AU" sz="1200" dirty="0">
                <a:ea typeface="Times New Roman" panose="02020603050405020304" pitchFamily="18" charset="0"/>
                <a:cs typeface="Times New Roman" panose="02020603050405020304" pitchFamily="18" charset="0"/>
              </a:rPr>
              <a:t>many different chemicals used for i</a:t>
            </a:r>
            <a:r>
              <a:rPr lang="en-AU" sz="1200" dirty="0">
                <a:effectLst/>
                <a:ea typeface="Times New Roman" panose="02020603050405020304" pitchFamily="18" charset="0"/>
                <a:cs typeface="Times New Roman" panose="02020603050405020304" pitchFamily="18" charset="0"/>
              </a:rPr>
              <a:t>nstant cold packs, not just potassium chloride. </a:t>
            </a:r>
          </a:p>
          <a:p>
            <a:endParaRPr lang="en-AU" dirty="0">
              <a:effectLst/>
              <a:ea typeface="Times New Roman" panose="02020603050405020304" pitchFamily="18" charset="0"/>
              <a:cs typeface="Times New Roman" panose="02020603050405020304" pitchFamily="18" charset="0"/>
            </a:endParaRPr>
          </a:p>
          <a:p>
            <a:endParaRPr lang="en-US" sz="1200" b="1" dirty="0">
              <a:latin typeface="Calibri" panose="020F0502020204030204" pitchFamily="34" charset="0"/>
              <a:ea typeface="PMingLiU" panose="02020500000000000000" pitchFamily="18" charset="-120"/>
            </a:endParaRPr>
          </a:p>
          <a:p>
            <a:r>
              <a:rPr lang="en-US" sz="1200" b="1" dirty="0">
                <a:effectLst/>
                <a:highlight>
                  <a:srgbClr val="FFFF00"/>
                </a:highlight>
                <a:latin typeface="Calibri" panose="020F0502020204030204" pitchFamily="34" charset="0"/>
                <a:ea typeface="PMingLiU" panose="02020500000000000000" pitchFamily="18" charset="-120"/>
              </a:rPr>
              <a:t>The aim of this experiment is to </a:t>
            </a:r>
            <a:r>
              <a:rPr lang="en-US" sz="1200" dirty="0">
                <a:effectLst/>
                <a:latin typeface="Calibri" panose="020F0502020204030204" pitchFamily="34" charset="0"/>
                <a:ea typeface="PMingLiU" panose="02020500000000000000" pitchFamily="18" charset="-120"/>
              </a:rPr>
              <a:t>determine the most suitable </a:t>
            </a:r>
            <a:r>
              <a:rPr lang="en-US" sz="1200" dirty="0">
                <a:latin typeface="Calibri" panose="020F0502020204030204" pitchFamily="34" charset="0"/>
                <a:ea typeface="PMingLiU" panose="02020500000000000000" pitchFamily="18" charset="-120"/>
              </a:rPr>
              <a:t>salt chemical to make a COLD pack when added to a controlled amount of water (10mL). The salt chemicals to choose from will be </a:t>
            </a:r>
            <a:r>
              <a:rPr lang="en-US" sz="1200" dirty="0">
                <a:effectLst/>
                <a:latin typeface="Calibri" panose="020F0502020204030204" pitchFamily="34" charset="0"/>
                <a:ea typeface="PMingLiU" panose="02020500000000000000" pitchFamily="18" charset="-120"/>
              </a:rPr>
              <a:t>Potassium Chloride, Sodium Carbonate (washing soda) and Sodium Bicarbonate (baking soda).</a:t>
            </a:r>
          </a:p>
          <a:p>
            <a:endParaRPr lang="en-US" sz="1200" dirty="0">
              <a:latin typeface="Calibri" panose="020F0502020204030204" pitchFamily="34" charset="0"/>
              <a:ea typeface="PMingLiU" panose="02020500000000000000" pitchFamily="18" charset="-120"/>
            </a:endParaRPr>
          </a:p>
          <a:p>
            <a:r>
              <a:rPr lang="en-US" sz="1200" b="1" u="sng" dirty="0">
                <a:latin typeface="Calibri" panose="020F0502020204030204" pitchFamily="34" charset="0"/>
                <a:ea typeface="PMingLiU" panose="02020500000000000000" pitchFamily="18" charset="-120"/>
              </a:rPr>
              <a:t>Research Question:</a:t>
            </a:r>
          </a:p>
          <a:p>
            <a:endParaRPr lang="en-US" sz="1200" b="1" dirty="0">
              <a:latin typeface="Calibri" panose="020F0502020204030204" pitchFamily="34" charset="0"/>
              <a:ea typeface="PMingLiU" panose="02020500000000000000" pitchFamily="18" charset="-120"/>
            </a:endParaRPr>
          </a:p>
          <a:p>
            <a:r>
              <a:rPr lang="en-US" sz="1200" dirty="0">
                <a:latin typeface="Calibri" panose="020F0502020204030204" pitchFamily="34" charset="0"/>
                <a:ea typeface="PMingLiU" panose="02020500000000000000" pitchFamily="18" charset="-120"/>
              </a:rPr>
              <a:t>Which </a:t>
            </a:r>
            <a:r>
              <a:rPr lang="en-US" sz="1200" dirty="0">
                <a:highlight>
                  <a:srgbClr val="FFFF00"/>
                </a:highlight>
                <a:latin typeface="Calibri" panose="020F0502020204030204" pitchFamily="34" charset="0"/>
                <a:ea typeface="PMingLiU" panose="02020500000000000000" pitchFamily="18" charset="-120"/>
              </a:rPr>
              <a:t>type of salt </a:t>
            </a:r>
            <a:r>
              <a:rPr lang="en-US" sz="1200" dirty="0">
                <a:latin typeface="Calibri" panose="020F0502020204030204" pitchFamily="34" charset="0"/>
                <a:ea typeface="PMingLiU" panose="02020500000000000000" pitchFamily="18" charset="-120"/>
              </a:rPr>
              <a:t>has the greatest </a:t>
            </a:r>
            <a:r>
              <a:rPr lang="en-US" sz="1200" dirty="0">
                <a:highlight>
                  <a:srgbClr val="FFFF00"/>
                </a:highlight>
                <a:latin typeface="Calibri" panose="020F0502020204030204" pitchFamily="34" charset="0"/>
                <a:ea typeface="PMingLiU" panose="02020500000000000000" pitchFamily="18" charset="-120"/>
              </a:rPr>
              <a:t>DROP in temperature </a:t>
            </a:r>
            <a:r>
              <a:rPr lang="en-US" sz="1200" dirty="0">
                <a:latin typeface="Calibri" panose="020F0502020204030204" pitchFamily="34" charset="0"/>
                <a:ea typeface="PMingLiU" panose="02020500000000000000" pitchFamily="18" charset="-120"/>
              </a:rPr>
              <a:t>when </a:t>
            </a:r>
            <a:r>
              <a:rPr lang="en-US" sz="1200" dirty="0">
                <a:highlight>
                  <a:srgbClr val="FFFF00"/>
                </a:highlight>
                <a:latin typeface="Calibri" panose="020F0502020204030204" pitchFamily="34" charset="0"/>
                <a:ea typeface="PMingLiU" panose="02020500000000000000" pitchFamily="18" charset="-120"/>
              </a:rPr>
              <a:t>2 grams </a:t>
            </a:r>
            <a:r>
              <a:rPr lang="en-US" sz="1200" dirty="0">
                <a:latin typeface="Calibri" panose="020F0502020204030204" pitchFamily="34" charset="0"/>
                <a:ea typeface="PMingLiU" panose="02020500000000000000" pitchFamily="18" charset="-120"/>
              </a:rPr>
              <a:t>is mixed with </a:t>
            </a:r>
            <a:r>
              <a:rPr lang="en-US" sz="1200" dirty="0">
                <a:highlight>
                  <a:srgbClr val="FFFF00"/>
                </a:highlight>
                <a:latin typeface="Calibri" panose="020F0502020204030204" pitchFamily="34" charset="0"/>
                <a:ea typeface="PMingLiU" panose="02020500000000000000" pitchFamily="18" charset="-120"/>
              </a:rPr>
              <a:t>10mL </a:t>
            </a:r>
            <a:r>
              <a:rPr lang="en-US" sz="1200" dirty="0">
                <a:latin typeface="Calibri" panose="020F0502020204030204" pitchFamily="34" charset="0"/>
                <a:ea typeface="PMingLiU" panose="02020500000000000000" pitchFamily="18" charset="-120"/>
              </a:rPr>
              <a:t>of water – </a:t>
            </a:r>
            <a:r>
              <a:rPr lang="en-US" sz="1200" dirty="0">
                <a:highlight>
                  <a:srgbClr val="FFFF00"/>
                </a:highlight>
                <a:latin typeface="Calibri" panose="020F0502020204030204" pitchFamily="34" charset="0"/>
                <a:ea typeface="PMingLiU" panose="02020500000000000000" pitchFamily="18" charset="-120"/>
              </a:rPr>
              <a:t>potassium chloride, sodium carbonate or sodium bicarbonate</a:t>
            </a:r>
            <a:r>
              <a:rPr lang="en-US" sz="1200" dirty="0">
                <a:latin typeface="Calibri" panose="020F0502020204030204" pitchFamily="34" charset="0"/>
                <a:ea typeface="PMingLiU" panose="02020500000000000000" pitchFamily="18" charset="-120"/>
              </a:rPr>
              <a:t>?</a:t>
            </a:r>
          </a:p>
          <a:p>
            <a:endParaRPr lang="en-US" sz="1200" dirty="0">
              <a:effectLst/>
              <a:latin typeface="Calibri" panose="020F0502020204030204" pitchFamily="34" charset="0"/>
              <a:ea typeface="PMingLiU" panose="02020500000000000000" pitchFamily="18" charset="-120"/>
            </a:endParaRPr>
          </a:p>
          <a:p>
            <a:r>
              <a:rPr lang="en-US" sz="1200" b="1" u="sng" dirty="0">
                <a:latin typeface="Calibri" panose="020F0502020204030204" pitchFamily="34" charset="0"/>
                <a:ea typeface="PMingLiU" panose="02020500000000000000" pitchFamily="18" charset="-120"/>
              </a:rPr>
              <a:t>Hypothesis:</a:t>
            </a:r>
          </a:p>
          <a:p>
            <a:endParaRPr lang="en-US" sz="1200" dirty="0">
              <a:effectLst/>
              <a:latin typeface="Calibri" panose="020F0502020204030204" pitchFamily="34" charset="0"/>
              <a:ea typeface="PMingLiU" panose="02020500000000000000" pitchFamily="18" charset="-120"/>
            </a:endParaRPr>
          </a:p>
          <a:p>
            <a:r>
              <a:rPr lang="en-US" sz="1200" i="1" dirty="0">
                <a:effectLst/>
                <a:latin typeface="Calibri" panose="020F0502020204030204" pitchFamily="34" charset="0"/>
                <a:ea typeface="PMingLiU" panose="02020500000000000000" pitchFamily="18" charset="-120"/>
              </a:rPr>
              <a:t>If….then…..because….</a:t>
            </a:r>
            <a:endParaRPr lang="en-US" sz="1200" dirty="0">
              <a:latin typeface="Calibri" panose="020F0502020204030204" pitchFamily="34" charset="0"/>
              <a:ea typeface="PMingLiU" panose="02020500000000000000" pitchFamily="18" charset="-120"/>
            </a:endParaRPr>
          </a:p>
        </p:txBody>
      </p:sp>
      <p:pic>
        <p:nvPicPr>
          <p:cNvPr id="25" name="Picture 2" descr="Funny Scientist Or Professor Holding A Pointer With Speech Bubble Royalty  Free SVG, Cliparts, Vectors, And Stock Illustration. Image 21699368.">
            <a:extLst>
              <a:ext uri="{FF2B5EF4-FFF2-40B4-BE49-F238E27FC236}">
                <a16:creationId xmlns:a16="http://schemas.microsoft.com/office/drawing/2014/main" id="{1D0B59A5-2AEE-ED13-7178-5E3577DCF2E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4710"/>
          <a:stretch/>
        </p:blipFill>
        <p:spPr bwMode="auto">
          <a:xfrm>
            <a:off x="5532264" y="8076585"/>
            <a:ext cx="744473" cy="600048"/>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 descr="Funny Scientist Or Professor Holding A Pointer With Speech Bubble Royalty  Free SVG, Cliparts, Vectors, And Stock Illustration. Image 21699368.">
            <a:extLst>
              <a:ext uri="{FF2B5EF4-FFF2-40B4-BE49-F238E27FC236}">
                <a16:creationId xmlns:a16="http://schemas.microsoft.com/office/drawing/2014/main" id="{F97F1D98-23B8-D19A-FFC5-706213B488F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4710"/>
          <a:stretch/>
        </p:blipFill>
        <p:spPr bwMode="auto">
          <a:xfrm>
            <a:off x="5764960" y="5628136"/>
            <a:ext cx="744473" cy="600048"/>
          </a:xfrm>
          <a:prstGeom prst="rect">
            <a:avLst/>
          </a:prstGeom>
          <a:noFill/>
          <a:extLst>
            <a:ext uri="{909E8E84-426E-40DD-AFC4-6F175D3DCCD1}">
              <a14:hiddenFill xmlns:a14="http://schemas.microsoft.com/office/drawing/2010/main">
                <a:solidFill>
                  <a:srgbClr val="FFFFFF"/>
                </a:solidFill>
              </a14:hiddenFill>
            </a:ext>
          </a:extLst>
        </p:spPr>
      </p:pic>
      <p:sp>
        <p:nvSpPr>
          <p:cNvPr id="28" name="Rounded Rectangular Callout 27">
            <a:extLst>
              <a:ext uri="{FF2B5EF4-FFF2-40B4-BE49-F238E27FC236}">
                <a16:creationId xmlns:a16="http://schemas.microsoft.com/office/drawing/2014/main" id="{59C16741-1E96-F9BB-69C2-709DD9A69816}"/>
              </a:ext>
            </a:extLst>
          </p:cNvPr>
          <p:cNvSpPr/>
          <p:nvPr/>
        </p:nvSpPr>
        <p:spPr>
          <a:xfrm>
            <a:off x="3140967" y="4816417"/>
            <a:ext cx="792089" cy="407367"/>
          </a:xfrm>
          <a:prstGeom prst="wedgeRoundRectCallout">
            <a:avLst>
              <a:gd name="adj1" fmla="val -29451"/>
              <a:gd name="adj2" fmla="val 72738"/>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8EC9A9A2-C252-CDF2-02F0-308463748366}"/>
              </a:ext>
            </a:extLst>
          </p:cNvPr>
          <p:cNvSpPr txBox="1"/>
          <p:nvPr/>
        </p:nvSpPr>
        <p:spPr>
          <a:xfrm>
            <a:off x="2922333" y="4804656"/>
            <a:ext cx="1209929" cy="430887"/>
          </a:xfrm>
          <a:prstGeom prst="rect">
            <a:avLst/>
          </a:prstGeom>
          <a:noFill/>
        </p:spPr>
        <p:txBody>
          <a:bodyPr wrap="square" rtlCol="0">
            <a:spAutoFit/>
          </a:bodyPr>
          <a:lstStyle/>
          <a:p>
            <a:pPr algn="ctr"/>
            <a:r>
              <a:rPr lang="en-US" sz="1100" b="1" i="1" dirty="0"/>
              <a:t>Dependent Variable</a:t>
            </a:r>
          </a:p>
        </p:txBody>
      </p:sp>
      <p:sp>
        <p:nvSpPr>
          <p:cNvPr id="30" name="Rounded Rectangular Callout 29">
            <a:extLst>
              <a:ext uri="{FF2B5EF4-FFF2-40B4-BE49-F238E27FC236}">
                <a16:creationId xmlns:a16="http://schemas.microsoft.com/office/drawing/2014/main" id="{D716EEA5-5182-6649-E59C-280DA7110807}"/>
              </a:ext>
            </a:extLst>
          </p:cNvPr>
          <p:cNvSpPr/>
          <p:nvPr/>
        </p:nvSpPr>
        <p:spPr>
          <a:xfrm>
            <a:off x="5484411" y="4816417"/>
            <a:ext cx="619055" cy="407367"/>
          </a:xfrm>
          <a:prstGeom prst="wedgeRoundRectCallout">
            <a:avLst>
              <a:gd name="adj1" fmla="val 30253"/>
              <a:gd name="adj2" fmla="val 78421"/>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C0301507-72E5-67F8-B0E3-D942450A53DA}"/>
              </a:ext>
            </a:extLst>
          </p:cNvPr>
          <p:cNvSpPr txBox="1"/>
          <p:nvPr/>
        </p:nvSpPr>
        <p:spPr>
          <a:xfrm>
            <a:off x="5467360" y="4889295"/>
            <a:ext cx="653156" cy="261610"/>
          </a:xfrm>
          <a:prstGeom prst="rect">
            <a:avLst/>
          </a:prstGeom>
          <a:noFill/>
        </p:spPr>
        <p:txBody>
          <a:bodyPr wrap="square" rtlCol="0">
            <a:spAutoFit/>
          </a:bodyPr>
          <a:lstStyle/>
          <a:p>
            <a:pPr algn="ctr"/>
            <a:r>
              <a:rPr lang="en-US" sz="1100" b="1" i="1" dirty="0"/>
              <a:t>Specific</a:t>
            </a:r>
          </a:p>
        </p:txBody>
      </p:sp>
      <p:sp>
        <p:nvSpPr>
          <p:cNvPr id="32" name="Rounded Rectangular Callout 31">
            <a:extLst>
              <a:ext uri="{FF2B5EF4-FFF2-40B4-BE49-F238E27FC236}">
                <a16:creationId xmlns:a16="http://schemas.microsoft.com/office/drawing/2014/main" id="{B68A256B-9833-A58A-7054-131F1BBA4305}"/>
              </a:ext>
            </a:extLst>
          </p:cNvPr>
          <p:cNvSpPr/>
          <p:nvPr/>
        </p:nvSpPr>
        <p:spPr>
          <a:xfrm>
            <a:off x="4655116" y="4819790"/>
            <a:ext cx="619055" cy="407367"/>
          </a:xfrm>
          <a:prstGeom prst="wedgeRoundRectCallout">
            <a:avLst>
              <a:gd name="adj1" fmla="val -37058"/>
              <a:gd name="adj2" fmla="val 78421"/>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21A8C2A6-7179-51F1-3E26-FC1CAE1D318B}"/>
              </a:ext>
            </a:extLst>
          </p:cNvPr>
          <p:cNvSpPr txBox="1"/>
          <p:nvPr/>
        </p:nvSpPr>
        <p:spPr>
          <a:xfrm>
            <a:off x="4638065" y="4892668"/>
            <a:ext cx="653156" cy="261610"/>
          </a:xfrm>
          <a:prstGeom prst="rect">
            <a:avLst/>
          </a:prstGeom>
          <a:noFill/>
        </p:spPr>
        <p:txBody>
          <a:bodyPr wrap="square" rtlCol="0">
            <a:spAutoFit/>
          </a:bodyPr>
          <a:lstStyle/>
          <a:p>
            <a:pPr algn="ctr"/>
            <a:r>
              <a:rPr lang="en-US" sz="1100" b="1" i="1" dirty="0"/>
              <a:t>Specific</a:t>
            </a:r>
          </a:p>
        </p:txBody>
      </p:sp>
      <p:sp>
        <p:nvSpPr>
          <p:cNvPr id="36" name="Rounded Rectangular Callout 35">
            <a:extLst>
              <a:ext uri="{FF2B5EF4-FFF2-40B4-BE49-F238E27FC236}">
                <a16:creationId xmlns:a16="http://schemas.microsoft.com/office/drawing/2014/main" id="{F774D885-B7B6-1A4B-11DC-61471DC8BAEC}"/>
              </a:ext>
            </a:extLst>
          </p:cNvPr>
          <p:cNvSpPr/>
          <p:nvPr/>
        </p:nvSpPr>
        <p:spPr>
          <a:xfrm>
            <a:off x="5102235" y="5693234"/>
            <a:ext cx="619055" cy="407367"/>
          </a:xfrm>
          <a:prstGeom prst="wedgeRoundRectCallout">
            <a:avLst>
              <a:gd name="adj1" fmla="val -87541"/>
              <a:gd name="adj2" fmla="val -40915"/>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76C45B79-F483-6868-1D9E-7582A3D0D611}"/>
              </a:ext>
            </a:extLst>
          </p:cNvPr>
          <p:cNvSpPr txBox="1"/>
          <p:nvPr/>
        </p:nvSpPr>
        <p:spPr>
          <a:xfrm>
            <a:off x="5085184" y="5766112"/>
            <a:ext cx="653156" cy="261610"/>
          </a:xfrm>
          <a:prstGeom prst="rect">
            <a:avLst/>
          </a:prstGeom>
          <a:noFill/>
        </p:spPr>
        <p:txBody>
          <a:bodyPr wrap="square" rtlCol="0">
            <a:spAutoFit/>
          </a:bodyPr>
          <a:lstStyle/>
          <a:p>
            <a:pPr algn="ctr"/>
            <a:r>
              <a:rPr lang="en-US" sz="1100" b="1" i="1" dirty="0"/>
              <a:t>Specific</a:t>
            </a:r>
          </a:p>
        </p:txBody>
      </p:sp>
      <p:sp>
        <p:nvSpPr>
          <p:cNvPr id="38" name="Rounded Rectangular Callout 37">
            <a:extLst>
              <a:ext uri="{FF2B5EF4-FFF2-40B4-BE49-F238E27FC236}">
                <a16:creationId xmlns:a16="http://schemas.microsoft.com/office/drawing/2014/main" id="{E27ED30A-7E6A-9E65-9EB7-FF894656F5C1}"/>
              </a:ext>
            </a:extLst>
          </p:cNvPr>
          <p:cNvSpPr/>
          <p:nvPr/>
        </p:nvSpPr>
        <p:spPr>
          <a:xfrm>
            <a:off x="1961802" y="4816417"/>
            <a:ext cx="837739" cy="407367"/>
          </a:xfrm>
          <a:prstGeom prst="wedgeRoundRectCallout">
            <a:avLst>
              <a:gd name="adj1" fmla="val -87481"/>
              <a:gd name="adj2" fmla="val 75579"/>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023C4BCB-B255-91CF-CBAD-18EC422FADDB}"/>
              </a:ext>
            </a:extLst>
          </p:cNvPr>
          <p:cNvSpPr txBox="1"/>
          <p:nvPr/>
        </p:nvSpPr>
        <p:spPr>
          <a:xfrm>
            <a:off x="1788818" y="4804656"/>
            <a:ext cx="1209929" cy="430887"/>
          </a:xfrm>
          <a:prstGeom prst="rect">
            <a:avLst/>
          </a:prstGeom>
          <a:noFill/>
        </p:spPr>
        <p:txBody>
          <a:bodyPr wrap="square" rtlCol="0">
            <a:spAutoFit/>
          </a:bodyPr>
          <a:lstStyle/>
          <a:p>
            <a:pPr algn="ctr"/>
            <a:r>
              <a:rPr lang="en-US" sz="1100" b="1" i="1" dirty="0"/>
              <a:t>Independent Variable</a:t>
            </a:r>
          </a:p>
        </p:txBody>
      </p:sp>
      <p:sp>
        <p:nvSpPr>
          <p:cNvPr id="43" name="Rounded Rectangular Callout 42">
            <a:extLst>
              <a:ext uri="{FF2B5EF4-FFF2-40B4-BE49-F238E27FC236}">
                <a16:creationId xmlns:a16="http://schemas.microsoft.com/office/drawing/2014/main" id="{CA6D3880-6DCE-4431-F6CB-12ED98BA5FD0}"/>
              </a:ext>
            </a:extLst>
          </p:cNvPr>
          <p:cNvSpPr/>
          <p:nvPr/>
        </p:nvSpPr>
        <p:spPr>
          <a:xfrm>
            <a:off x="2612805" y="3755928"/>
            <a:ext cx="2184347" cy="261611"/>
          </a:xfrm>
          <a:prstGeom prst="wedgeRoundRectCallout">
            <a:avLst>
              <a:gd name="adj1" fmla="val -62478"/>
              <a:gd name="adj2" fmla="val 47450"/>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BBC039E2-3D9D-4D47-0296-7AA41F9DC1B0}"/>
              </a:ext>
            </a:extLst>
          </p:cNvPr>
          <p:cNvSpPr txBox="1"/>
          <p:nvPr/>
        </p:nvSpPr>
        <p:spPr>
          <a:xfrm>
            <a:off x="2603504" y="3755929"/>
            <a:ext cx="2265655" cy="261610"/>
          </a:xfrm>
          <a:prstGeom prst="rect">
            <a:avLst/>
          </a:prstGeom>
          <a:noFill/>
        </p:spPr>
        <p:txBody>
          <a:bodyPr wrap="square" rtlCol="0">
            <a:spAutoFit/>
          </a:bodyPr>
          <a:lstStyle/>
          <a:p>
            <a:pPr algn="ctr"/>
            <a:r>
              <a:rPr lang="en-US" sz="1100" b="1" i="1" dirty="0"/>
              <a:t>'the aim of this experiment is to…'</a:t>
            </a:r>
          </a:p>
        </p:txBody>
      </p:sp>
      <p:sp>
        <p:nvSpPr>
          <p:cNvPr id="2" name="Rectangle 1">
            <a:extLst>
              <a:ext uri="{FF2B5EF4-FFF2-40B4-BE49-F238E27FC236}">
                <a16:creationId xmlns:a16="http://schemas.microsoft.com/office/drawing/2014/main" id="{AF5085DB-FA84-4FFD-F3D9-AA23A26628C7}"/>
              </a:ext>
            </a:extLst>
          </p:cNvPr>
          <p:cNvSpPr/>
          <p:nvPr/>
        </p:nvSpPr>
        <p:spPr>
          <a:xfrm>
            <a:off x="404664" y="6588224"/>
            <a:ext cx="5901095" cy="13909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05DE1D7-154D-B722-680D-E78403AB4F7B}"/>
              </a:ext>
            </a:extLst>
          </p:cNvPr>
          <p:cNvSpPr txBox="1"/>
          <p:nvPr/>
        </p:nvSpPr>
        <p:spPr>
          <a:xfrm>
            <a:off x="620688" y="6666280"/>
            <a:ext cx="5656049" cy="1200329"/>
          </a:xfrm>
          <a:prstGeom prst="rect">
            <a:avLst/>
          </a:prstGeom>
          <a:noFill/>
        </p:spPr>
        <p:txBody>
          <a:bodyPr wrap="square" rtlCol="0">
            <a:spAutoFit/>
          </a:bodyPr>
          <a:lstStyle/>
          <a:p>
            <a:r>
              <a:rPr lang="en-US" sz="1600" b="1" dirty="0"/>
              <a:t>If </a:t>
            </a:r>
            <a:r>
              <a:rPr lang="en-US" sz="1200" dirty="0"/>
              <a:t>2 grams of potassium chloride, sodium carbonate and sodium bicarbonate are each added to 10mL of water, </a:t>
            </a:r>
            <a:r>
              <a:rPr lang="en-US" sz="1600" b="1" dirty="0"/>
              <a:t>then </a:t>
            </a:r>
            <a:r>
              <a:rPr lang="en-US" sz="1200" dirty="0"/>
              <a:t>potassium chloride will have the greatest drop in temperature </a:t>
            </a:r>
            <a:r>
              <a:rPr lang="en-US" sz="1600" b="1" dirty="0"/>
              <a:t>because </a:t>
            </a:r>
            <a:r>
              <a:rPr lang="en-US" sz="1200" dirty="0"/>
              <a:t>whilst the chemical properties of potassium and sodium are similar (both in group 1 on the periodic table) potassium is considerably more reactive (</a:t>
            </a:r>
            <a:r>
              <a:rPr lang="en-US" sz="1200" dirty="0" err="1"/>
              <a:t>Tikkanen</a:t>
            </a:r>
            <a:r>
              <a:rPr lang="en-US" sz="1200" dirty="0"/>
              <a:t>, 2022). </a:t>
            </a:r>
            <a:endParaRPr lang="en-US" dirty="0"/>
          </a:p>
        </p:txBody>
      </p:sp>
      <p:sp>
        <p:nvSpPr>
          <p:cNvPr id="4" name="Rounded Rectangular Callout 3">
            <a:extLst>
              <a:ext uri="{FF2B5EF4-FFF2-40B4-BE49-F238E27FC236}">
                <a16:creationId xmlns:a16="http://schemas.microsoft.com/office/drawing/2014/main" id="{9E778161-9CD2-12C6-1871-A8BE200E4583}"/>
              </a:ext>
            </a:extLst>
          </p:cNvPr>
          <p:cNvSpPr/>
          <p:nvPr/>
        </p:nvSpPr>
        <p:spPr>
          <a:xfrm>
            <a:off x="1050156" y="8317635"/>
            <a:ext cx="4224015" cy="261610"/>
          </a:xfrm>
          <a:prstGeom prst="wedgeRoundRectCallout">
            <a:avLst>
              <a:gd name="adj1" fmla="val -34438"/>
              <a:gd name="adj2" fmla="val -122459"/>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4FB9912D-DFD6-438C-367A-AF1811002415}"/>
              </a:ext>
            </a:extLst>
          </p:cNvPr>
          <p:cNvSpPr txBox="1"/>
          <p:nvPr/>
        </p:nvSpPr>
        <p:spPr>
          <a:xfrm>
            <a:off x="548680" y="8317634"/>
            <a:ext cx="5181015" cy="261610"/>
          </a:xfrm>
          <a:prstGeom prst="rect">
            <a:avLst/>
          </a:prstGeom>
          <a:noFill/>
        </p:spPr>
        <p:txBody>
          <a:bodyPr wrap="square" rtlCol="0">
            <a:spAutoFit/>
          </a:bodyPr>
          <a:lstStyle/>
          <a:p>
            <a:pPr algn="ctr"/>
            <a:r>
              <a:rPr lang="en-US" sz="1100" b="1" i="1" dirty="0"/>
              <a:t>Don’t forget to reference your justification using an in-text citation!</a:t>
            </a:r>
          </a:p>
        </p:txBody>
      </p:sp>
    </p:spTree>
    <p:extLst>
      <p:ext uri="{BB962C8B-B14F-4D97-AF65-F5344CB8AC3E}">
        <p14:creationId xmlns:p14="http://schemas.microsoft.com/office/powerpoint/2010/main" val="20842203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ular Callout 1">
            <a:extLst>
              <a:ext uri="{FF2B5EF4-FFF2-40B4-BE49-F238E27FC236}">
                <a16:creationId xmlns:a16="http://schemas.microsoft.com/office/drawing/2014/main" id="{5DC20317-329D-6461-8067-FCAD650F526C}"/>
              </a:ext>
            </a:extLst>
          </p:cNvPr>
          <p:cNvSpPr/>
          <p:nvPr/>
        </p:nvSpPr>
        <p:spPr>
          <a:xfrm>
            <a:off x="521875" y="381039"/>
            <a:ext cx="2187046" cy="284927"/>
          </a:xfrm>
          <a:prstGeom prst="wedgeRoundRectCallout">
            <a:avLst>
              <a:gd name="adj1" fmla="val 16433"/>
              <a:gd name="adj2" fmla="val 72678"/>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E5BA8D8-EA79-F6EA-2FD5-DE8B54312D06}"/>
              </a:ext>
            </a:extLst>
          </p:cNvPr>
          <p:cNvSpPr txBox="1"/>
          <p:nvPr/>
        </p:nvSpPr>
        <p:spPr>
          <a:xfrm>
            <a:off x="521875" y="395536"/>
            <a:ext cx="2187045" cy="261610"/>
          </a:xfrm>
          <a:prstGeom prst="rect">
            <a:avLst/>
          </a:prstGeom>
          <a:noFill/>
        </p:spPr>
        <p:txBody>
          <a:bodyPr wrap="square" rtlCol="0">
            <a:spAutoFit/>
          </a:bodyPr>
          <a:lstStyle/>
          <a:p>
            <a:pPr algn="ctr"/>
            <a:r>
              <a:rPr lang="en-US" sz="1100" b="1" dirty="0"/>
              <a:t>Evaluation of Experimental Design</a:t>
            </a:r>
          </a:p>
        </p:txBody>
      </p:sp>
      <p:graphicFrame>
        <p:nvGraphicFramePr>
          <p:cNvPr id="4" name="Table 2">
            <a:extLst>
              <a:ext uri="{FF2B5EF4-FFF2-40B4-BE49-F238E27FC236}">
                <a16:creationId xmlns:a16="http://schemas.microsoft.com/office/drawing/2014/main" id="{57E20674-83E9-9861-5E59-ADB06EC9C7EF}"/>
              </a:ext>
            </a:extLst>
          </p:cNvPr>
          <p:cNvGraphicFramePr>
            <a:graphicFrameLocks noGrp="1"/>
          </p:cNvGraphicFramePr>
          <p:nvPr>
            <p:extLst>
              <p:ext uri="{D42A27DB-BD31-4B8C-83A1-F6EECF244321}">
                <p14:modId xmlns:p14="http://schemas.microsoft.com/office/powerpoint/2010/main" val="4066750577"/>
              </p:ext>
            </p:extLst>
          </p:nvPr>
        </p:nvGraphicFramePr>
        <p:xfrm>
          <a:off x="476672" y="8088952"/>
          <a:ext cx="5904656" cy="731520"/>
        </p:xfrm>
        <a:graphic>
          <a:graphicData uri="http://schemas.openxmlformats.org/drawingml/2006/table">
            <a:tbl>
              <a:tblPr firstRow="1" bandRow="1">
                <a:tableStyleId>{5940675A-B579-460E-94D1-54222C63F5DA}</a:tableStyleId>
              </a:tblPr>
              <a:tblGrid>
                <a:gridCol w="432048">
                  <a:extLst>
                    <a:ext uri="{9D8B030D-6E8A-4147-A177-3AD203B41FA5}">
                      <a16:colId xmlns:a16="http://schemas.microsoft.com/office/drawing/2014/main" val="4013337458"/>
                    </a:ext>
                  </a:extLst>
                </a:gridCol>
                <a:gridCol w="5472608">
                  <a:extLst>
                    <a:ext uri="{9D8B030D-6E8A-4147-A177-3AD203B41FA5}">
                      <a16:colId xmlns:a16="http://schemas.microsoft.com/office/drawing/2014/main" val="4183690214"/>
                    </a:ext>
                  </a:extLst>
                </a:gridCol>
              </a:tblGrid>
              <a:tr h="240509">
                <a:tc>
                  <a:txBody>
                    <a:bodyPr/>
                    <a:lstStyle/>
                    <a:p>
                      <a:endParaRPr lang="en-US" sz="1000"/>
                    </a:p>
                  </a:txBody>
                  <a:tcPr/>
                </a:tc>
                <a:tc>
                  <a:txBody>
                    <a:bodyPr/>
                    <a:lstStyle/>
                    <a:p>
                      <a:r>
                        <a:rPr lang="en-US" sz="1000" dirty="0"/>
                        <a:t>The discussion talks about the reliability of the results, referencing margin of error (range/2) values. </a:t>
                      </a:r>
                    </a:p>
                  </a:txBody>
                  <a:tcPr/>
                </a:tc>
                <a:extLst>
                  <a:ext uri="{0D108BD9-81ED-4DB2-BD59-A6C34878D82A}">
                    <a16:rowId xmlns:a16="http://schemas.microsoft.com/office/drawing/2014/main" val="2154146663"/>
                  </a:ext>
                </a:extLst>
              </a:tr>
              <a:tr h="240509">
                <a:tc>
                  <a:txBody>
                    <a:bodyPr/>
                    <a:lstStyle/>
                    <a:p>
                      <a:endParaRPr lang="en-US" sz="1000"/>
                    </a:p>
                  </a:txBody>
                  <a:tcPr/>
                </a:tc>
                <a:tc>
                  <a:txBody>
                    <a:bodyPr/>
                    <a:lstStyle/>
                    <a:p>
                      <a:r>
                        <a:rPr lang="en-US" sz="1000" dirty="0"/>
                        <a:t>The discussion states if any anomalies were deleted (if applicable) and WHY.</a:t>
                      </a:r>
                    </a:p>
                  </a:txBody>
                  <a:tcPr/>
                </a:tc>
                <a:extLst>
                  <a:ext uri="{0D108BD9-81ED-4DB2-BD59-A6C34878D82A}">
                    <a16:rowId xmlns:a16="http://schemas.microsoft.com/office/drawing/2014/main" val="1174021284"/>
                  </a:ext>
                </a:extLst>
              </a:tr>
              <a:tr h="240509">
                <a:tc>
                  <a:txBody>
                    <a:bodyPr/>
                    <a:lstStyle/>
                    <a:p>
                      <a:endParaRPr lang="en-US" sz="1000"/>
                    </a:p>
                  </a:txBody>
                  <a:tcPr/>
                </a:tc>
                <a:tc>
                  <a:txBody>
                    <a:bodyPr/>
                    <a:lstStyle/>
                    <a:p>
                      <a:r>
                        <a:rPr lang="en-US" sz="1000" dirty="0"/>
                        <a:t>The discussion identifies all the limitations of the experiment (in detail).</a:t>
                      </a:r>
                    </a:p>
                  </a:txBody>
                  <a:tcPr/>
                </a:tc>
                <a:extLst>
                  <a:ext uri="{0D108BD9-81ED-4DB2-BD59-A6C34878D82A}">
                    <a16:rowId xmlns:a16="http://schemas.microsoft.com/office/drawing/2014/main" val="902627586"/>
                  </a:ext>
                </a:extLst>
              </a:tr>
            </a:tbl>
          </a:graphicData>
        </a:graphic>
      </p:graphicFrame>
      <p:sp>
        <p:nvSpPr>
          <p:cNvPr id="5" name="TextBox 4">
            <a:extLst>
              <a:ext uri="{FF2B5EF4-FFF2-40B4-BE49-F238E27FC236}">
                <a16:creationId xmlns:a16="http://schemas.microsoft.com/office/drawing/2014/main" id="{9957345E-1EDF-0443-C87C-31BC9BD82318}"/>
              </a:ext>
            </a:extLst>
          </p:cNvPr>
          <p:cNvSpPr txBox="1"/>
          <p:nvPr/>
        </p:nvSpPr>
        <p:spPr>
          <a:xfrm>
            <a:off x="435396" y="7693103"/>
            <a:ext cx="4995936" cy="307777"/>
          </a:xfrm>
          <a:prstGeom prst="rect">
            <a:avLst/>
          </a:prstGeom>
          <a:noFill/>
        </p:spPr>
        <p:txBody>
          <a:bodyPr wrap="square" rtlCol="0">
            <a:spAutoFit/>
          </a:bodyPr>
          <a:lstStyle/>
          <a:p>
            <a:r>
              <a:rPr lang="en-US" sz="1400" b="1" dirty="0"/>
              <a:t>DRAFT FEEDBACK/CHECKLIST</a:t>
            </a:r>
          </a:p>
        </p:txBody>
      </p:sp>
      <p:sp>
        <p:nvSpPr>
          <p:cNvPr id="6" name="Rectangle 5">
            <a:extLst>
              <a:ext uri="{FF2B5EF4-FFF2-40B4-BE49-F238E27FC236}">
                <a16:creationId xmlns:a16="http://schemas.microsoft.com/office/drawing/2014/main" id="{2EF86A3E-658C-A010-903A-54F21AAA6E52}"/>
              </a:ext>
            </a:extLst>
          </p:cNvPr>
          <p:cNvSpPr/>
          <p:nvPr/>
        </p:nvSpPr>
        <p:spPr>
          <a:xfrm>
            <a:off x="435396" y="899591"/>
            <a:ext cx="5904656" cy="67054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81592DDC-A5B6-76F7-FF40-57A6B2848C32}"/>
              </a:ext>
            </a:extLst>
          </p:cNvPr>
          <p:cNvSpPr txBox="1"/>
          <p:nvPr/>
        </p:nvSpPr>
        <p:spPr>
          <a:xfrm>
            <a:off x="2852936" y="285221"/>
            <a:ext cx="3569668" cy="461665"/>
          </a:xfrm>
          <a:prstGeom prst="rect">
            <a:avLst/>
          </a:prstGeom>
          <a:noFill/>
        </p:spPr>
        <p:txBody>
          <a:bodyPr wrap="square" rtlCol="0">
            <a:spAutoFit/>
          </a:bodyPr>
          <a:lstStyle/>
          <a:p>
            <a:r>
              <a:rPr lang="en-US" sz="1200" dirty="0"/>
              <a:t>Discuss the RELIABILITY of your results. </a:t>
            </a:r>
          </a:p>
          <a:p>
            <a:r>
              <a:rPr lang="en-US" sz="1200" dirty="0"/>
              <a:t>Identify all limitations of the experiment (in detail).</a:t>
            </a:r>
          </a:p>
        </p:txBody>
      </p:sp>
    </p:spTree>
    <p:extLst>
      <p:ext uri="{BB962C8B-B14F-4D97-AF65-F5344CB8AC3E}">
        <p14:creationId xmlns:p14="http://schemas.microsoft.com/office/powerpoint/2010/main" val="33381202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ular Callout 1">
            <a:extLst>
              <a:ext uri="{FF2B5EF4-FFF2-40B4-BE49-F238E27FC236}">
                <a16:creationId xmlns:a16="http://schemas.microsoft.com/office/drawing/2014/main" id="{5DC20317-329D-6461-8067-FCAD650F526C}"/>
              </a:ext>
            </a:extLst>
          </p:cNvPr>
          <p:cNvSpPr/>
          <p:nvPr/>
        </p:nvSpPr>
        <p:spPr>
          <a:xfrm>
            <a:off x="521875" y="381039"/>
            <a:ext cx="2187046" cy="284927"/>
          </a:xfrm>
          <a:prstGeom prst="wedgeRoundRectCallout">
            <a:avLst>
              <a:gd name="adj1" fmla="val 16433"/>
              <a:gd name="adj2" fmla="val 72678"/>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E5BA8D8-EA79-F6EA-2FD5-DE8B54312D06}"/>
              </a:ext>
            </a:extLst>
          </p:cNvPr>
          <p:cNvSpPr txBox="1"/>
          <p:nvPr/>
        </p:nvSpPr>
        <p:spPr>
          <a:xfrm>
            <a:off x="521875" y="404356"/>
            <a:ext cx="2187045" cy="261610"/>
          </a:xfrm>
          <a:prstGeom prst="rect">
            <a:avLst/>
          </a:prstGeom>
          <a:noFill/>
        </p:spPr>
        <p:txBody>
          <a:bodyPr wrap="square" rtlCol="0">
            <a:spAutoFit/>
          </a:bodyPr>
          <a:lstStyle/>
          <a:p>
            <a:pPr algn="ctr"/>
            <a:r>
              <a:rPr lang="en-US" sz="1100" b="1" dirty="0"/>
              <a:t>Suggested Improvements</a:t>
            </a:r>
          </a:p>
        </p:txBody>
      </p:sp>
      <p:graphicFrame>
        <p:nvGraphicFramePr>
          <p:cNvPr id="4" name="Table 2">
            <a:extLst>
              <a:ext uri="{FF2B5EF4-FFF2-40B4-BE49-F238E27FC236}">
                <a16:creationId xmlns:a16="http://schemas.microsoft.com/office/drawing/2014/main" id="{57E20674-83E9-9861-5E59-ADB06EC9C7EF}"/>
              </a:ext>
            </a:extLst>
          </p:cNvPr>
          <p:cNvGraphicFramePr>
            <a:graphicFrameLocks noGrp="1"/>
          </p:cNvGraphicFramePr>
          <p:nvPr>
            <p:extLst>
              <p:ext uri="{D42A27DB-BD31-4B8C-83A1-F6EECF244321}">
                <p14:modId xmlns:p14="http://schemas.microsoft.com/office/powerpoint/2010/main" val="120756286"/>
              </p:ext>
            </p:extLst>
          </p:nvPr>
        </p:nvGraphicFramePr>
        <p:xfrm>
          <a:off x="476672" y="7357432"/>
          <a:ext cx="5904656" cy="1463040"/>
        </p:xfrm>
        <a:graphic>
          <a:graphicData uri="http://schemas.openxmlformats.org/drawingml/2006/table">
            <a:tbl>
              <a:tblPr firstRow="1" bandRow="1">
                <a:tableStyleId>{5940675A-B579-460E-94D1-54222C63F5DA}</a:tableStyleId>
              </a:tblPr>
              <a:tblGrid>
                <a:gridCol w="432048">
                  <a:extLst>
                    <a:ext uri="{9D8B030D-6E8A-4147-A177-3AD203B41FA5}">
                      <a16:colId xmlns:a16="http://schemas.microsoft.com/office/drawing/2014/main" val="4013337458"/>
                    </a:ext>
                  </a:extLst>
                </a:gridCol>
                <a:gridCol w="5472608">
                  <a:extLst>
                    <a:ext uri="{9D8B030D-6E8A-4147-A177-3AD203B41FA5}">
                      <a16:colId xmlns:a16="http://schemas.microsoft.com/office/drawing/2014/main" val="4183690214"/>
                    </a:ext>
                  </a:extLst>
                </a:gridCol>
              </a:tblGrid>
              <a:tr h="240509">
                <a:tc>
                  <a:txBody>
                    <a:bodyPr/>
                    <a:lstStyle/>
                    <a:p>
                      <a:endParaRPr lang="en-US" sz="1000"/>
                    </a:p>
                  </a:txBody>
                  <a:tcPr/>
                </a:tc>
                <a:tc>
                  <a:txBody>
                    <a:bodyPr/>
                    <a:lstStyle/>
                    <a:p>
                      <a:r>
                        <a:rPr lang="en-US" sz="1000" dirty="0"/>
                        <a:t>The discussion provides </a:t>
                      </a:r>
                      <a:r>
                        <a:rPr lang="en-US" sz="1000" i="1" dirty="0"/>
                        <a:t>valid </a:t>
                      </a:r>
                      <a:r>
                        <a:rPr lang="en-US" sz="1000" dirty="0"/>
                        <a:t>suggested improvements for the experiment.</a:t>
                      </a:r>
                    </a:p>
                  </a:txBody>
                  <a:tcPr/>
                </a:tc>
                <a:extLst>
                  <a:ext uri="{0D108BD9-81ED-4DB2-BD59-A6C34878D82A}">
                    <a16:rowId xmlns:a16="http://schemas.microsoft.com/office/drawing/2014/main" val="2154146663"/>
                  </a:ext>
                </a:extLst>
              </a:tr>
              <a:tr h="240509">
                <a:tc>
                  <a:txBody>
                    <a:bodyPr/>
                    <a:lstStyle/>
                    <a:p>
                      <a:endParaRPr lang="en-US" sz="1000"/>
                    </a:p>
                  </a:txBody>
                  <a:tcPr/>
                </a:tc>
                <a:tc>
                  <a:txBody>
                    <a:bodyPr/>
                    <a:lstStyle/>
                    <a:p>
                      <a:r>
                        <a:rPr lang="en-US" sz="1000" dirty="0"/>
                        <a:t>Each suggested improvement is justified (WHY it will improve the experiment).</a:t>
                      </a:r>
                    </a:p>
                  </a:txBody>
                  <a:tcPr/>
                </a:tc>
                <a:extLst>
                  <a:ext uri="{0D108BD9-81ED-4DB2-BD59-A6C34878D82A}">
                    <a16:rowId xmlns:a16="http://schemas.microsoft.com/office/drawing/2014/main" val="1174021284"/>
                  </a:ext>
                </a:extLst>
              </a:tr>
              <a:tr h="240509">
                <a:tc>
                  <a:txBody>
                    <a:bodyPr/>
                    <a:lstStyle/>
                    <a:p>
                      <a:endParaRPr lang="en-US" sz="1000"/>
                    </a:p>
                  </a:txBody>
                  <a:tcPr/>
                </a:tc>
                <a:tc>
                  <a:txBody>
                    <a:bodyPr/>
                    <a:lstStyle/>
                    <a:p>
                      <a:r>
                        <a:rPr lang="en-US" sz="1000" dirty="0"/>
                        <a:t>The justifications for the suggested improvements are supported by </a:t>
                      </a:r>
                      <a:r>
                        <a:rPr lang="en-US" sz="1000" b="1" dirty="0"/>
                        <a:t>in-text citations.</a:t>
                      </a:r>
                    </a:p>
                  </a:txBody>
                  <a:tcPr/>
                </a:tc>
                <a:extLst>
                  <a:ext uri="{0D108BD9-81ED-4DB2-BD59-A6C34878D82A}">
                    <a16:rowId xmlns:a16="http://schemas.microsoft.com/office/drawing/2014/main" val="902627586"/>
                  </a:ext>
                </a:extLst>
              </a:tr>
              <a:tr h="240509">
                <a:tc>
                  <a:txBody>
                    <a:bodyPr/>
                    <a:lstStyle/>
                    <a:p>
                      <a:endParaRPr lang="en-US" sz="1000" dirty="0"/>
                    </a:p>
                  </a:txBody>
                  <a:tcPr/>
                </a:tc>
                <a:tc>
                  <a:txBody>
                    <a:bodyPr/>
                    <a:lstStyle/>
                    <a:p>
                      <a:r>
                        <a:rPr lang="en-US" sz="1000" dirty="0"/>
                        <a:t>The discussion provides one or more valid extensions to the experiment.</a:t>
                      </a:r>
                    </a:p>
                  </a:txBody>
                  <a:tcPr/>
                </a:tc>
                <a:extLst>
                  <a:ext uri="{0D108BD9-81ED-4DB2-BD59-A6C34878D82A}">
                    <a16:rowId xmlns:a16="http://schemas.microsoft.com/office/drawing/2014/main" val="3794954421"/>
                  </a:ext>
                </a:extLst>
              </a:tr>
              <a:tr h="240509">
                <a:tc>
                  <a:txBody>
                    <a:bodyPr/>
                    <a:lstStyle/>
                    <a:p>
                      <a:endParaRPr lang="en-US" sz="1000"/>
                    </a:p>
                  </a:txBody>
                  <a:tcPr/>
                </a:tc>
                <a:tc>
                  <a:txBody>
                    <a:bodyPr/>
                    <a:lstStyle/>
                    <a:p>
                      <a:r>
                        <a:rPr lang="en-US" sz="1000" dirty="0"/>
                        <a:t>Each extension is justified.</a:t>
                      </a:r>
                    </a:p>
                  </a:txBody>
                  <a:tcPr/>
                </a:tc>
                <a:extLst>
                  <a:ext uri="{0D108BD9-81ED-4DB2-BD59-A6C34878D82A}">
                    <a16:rowId xmlns:a16="http://schemas.microsoft.com/office/drawing/2014/main" val="1652763426"/>
                  </a:ext>
                </a:extLst>
              </a:tr>
              <a:tr h="240509">
                <a:tc>
                  <a:txBody>
                    <a:bodyPr/>
                    <a:lstStyle/>
                    <a:p>
                      <a:endParaRPr lang="en-US" sz="1000"/>
                    </a:p>
                  </a:txBody>
                  <a:tcPr/>
                </a:tc>
                <a:tc>
                  <a:txBody>
                    <a:bodyPr/>
                    <a:lstStyle/>
                    <a:p>
                      <a:r>
                        <a:rPr lang="en-US" sz="1000" dirty="0"/>
                        <a:t>The justifications for the extensions are supported by </a:t>
                      </a:r>
                      <a:r>
                        <a:rPr lang="en-US" sz="1000" b="1" dirty="0"/>
                        <a:t>in-text citations.</a:t>
                      </a:r>
                    </a:p>
                  </a:txBody>
                  <a:tcPr/>
                </a:tc>
                <a:extLst>
                  <a:ext uri="{0D108BD9-81ED-4DB2-BD59-A6C34878D82A}">
                    <a16:rowId xmlns:a16="http://schemas.microsoft.com/office/drawing/2014/main" val="1369514850"/>
                  </a:ext>
                </a:extLst>
              </a:tr>
            </a:tbl>
          </a:graphicData>
        </a:graphic>
      </p:graphicFrame>
      <p:sp>
        <p:nvSpPr>
          <p:cNvPr id="5" name="TextBox 4">
            <a:extLst>
              <a:ext uri="{FF2B5EF4-FFF2-40B4-BE49-F238E27FC236}">
                <a16:creationId xmlns:a16="http://schemas.microsoft.com/office/drawing/2014/main" id="{9957345E-1EDF-0443-C87C-31BC9BD82318}"/>
              </a:ext>
            </a:extLst>
          </p:cNvPr>
          <p:cNvSpPr txBox="1"/>
          <p:nvPr/>
        </p:nvSpPr>
        <p:spPr>
          <a:xfrm>
            <a:off x="435396" y="6961583"/>
            <a:ext cx="4995936" cy="307777"/>
          </a:xfrm>
          <a:prstGeom prst="rect">
            <a:avLst/>
          </a:prstGeom>
          <a:noFill/>
        </p:spPr>
        <p:txBody>
          <a:bodyPr wrap="square" rtlCol="0">
            <a:spAutoFit/>
          </a:bodyPr>
          <a:lstStyle/>
          <a:p>
            <a:r>
              <a:rPr lang="en-US" sz="1400" b="1" dirty="0"/>
              <a:t>DRAFT FEEDBACK/CHECKLIST</a:t>
            </a:r>
          </a:p>
        </p:txBody>
      </p:sp>
      <p:sp>
        <p:nvSpPr>
          <p:cNvPr id="6" name="Rectangle 5">
            <a:extLst>
              <a:ext uri="{FF2B5EF4-FFF2-40B4-BE49-F238E27FC236}">
                <a16:creationId xmlns:a16="http://schemas.microsoft.com/office/drawing/2014/main" id="{2EF86A3E-658C-A010-903A-54F21AAA6E52}"/>
              </a:ext>
            </a:extLst>
          </p:cNvPr>
          <p:cNvSpPr/>
          <p:nvPr/>
        </p:nvSpPr>
        <p:spPr>
          <a:xfrm>
            <a:off x="435396" y="899592"/>
            <a:ext cx="5904656"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ular Callout 6">
            <a:extLst>
              <a:ext uri="{FF2B5EF4-FFF2-40B4-BE49-F238E27FC236}">
                <a16:creationId xmlns:a16="http://schemas.microsoft.com/office/drawing/2014/main" id="{A885BEF6-BD78-389D-F5A6-5689D6ADF5F2}"/>
              </a:ext>
            </a:extLst>
          </p:cNvPr>
          <p:cNvSpPr/>
          <p:nvPr/>
        </p:nvSpPr>
        <p:spPr>
          <a:xfrm>
            <a:off x="617627" y="4416805"/>
            <a:ext cx="1034916" cy="308245"/>
          </a:xfrm>
          <a:prstGeom prst="wedgeRoundRectCallout">
            <a:avLst>
              <a:gd name="adj1" fmla="val 16433"/>
              <a:gd name="adj2" fmla="val 72678"/>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1E1DF533-9B06-8C2A-9B58-9FD1771AA3F6}"/>
              </a:ext>
            </a:extLst>
          </p:cNvPr>
          <p:cNvSpPr txBox="1"/>
          <p:nvPr/>
        </p:nvSpPr>
        <p:spPr>
          <a:xfrm>
            <a:off x="531148" y="4440122"/>
            <a:ext cx="1250941" cy="261610"/>
          </a:xfrm>
          <a:prstGeom prst="rect">
            <a:avLst/>
          </a:prstGeom>
          <a:noFill/>
        </p:spPr>
        <p:txBody>
          <a:bodyPr wrap="square" rtlCol="0">
            <a:spAutoFit/>
          </a:bodyPr>
          <a:lstStyle/>
          <a:p>
            <a:pPr algn="ctr"/>
            <a:r>
              <a:rPr lang="en-US" sz="1100" b="1" dirty="0"/>
              <a:t>Extension/s</a:t>
            </a:r>
          </a:p>
        </p:txBody>
      </p:sp>
      <p:sp>
        <p:nvSpPr>
          <p:cNvPr id="9" name="Rectangle 8">
            <a:extLst>
              <a:ext uri="{FF2B5EF4-FFF2-40B4-BE49-F238E27FC236}">
                <a16:creationId xmlns:a16="http://schemas.microsoft.com/office/drawing/2014/main" id="{9D88B508-254E-CE43-7A66-DB23BDC624CA}"/>
              </a:ext>
            </a:extLst>
          </p:cNvPr>
          <p:cNvSpPr/>
          <p:nvPr/>
        </p:nvSpPr>
        <p:spPr>
          <a:xfrm>
            <a:off x="476672" y="4953211"/>
            <a:ext cx="5904656" cy="19202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EFCC0539-C2C8-BC9C-CD2E-291CC9527C4B}"/>
              </a:ext>
            </a:extLst>
          </p:cNvPr>
          <p:cNvSpPr txBox="1"/>
          <p:nvPr/>
        </p:nvSpPr>
        <p:spPr>
          <a:xfrm>
            <a:off x="2852936" y="285221"/>
            <a:ext cx="3569668" cy="461665"/>
          </a:xfrm>
          <a:prstGeom prst="rect">
            <a:avLst/>
          </a:prstGeom>
          <a:noFill/>
        </p:spPr>
        <p:txBody>
          <a:bodyPr wrap="square" rtlCol="0">
            <a:spAutoFit/>
          </a:bodyPr>
          <a:lstStyle/>
          <a:p>
            <a:r>
              <a:rPr lang="en-US" sz="1200" dirty="0"/>
              <a:t>Make a suggestion for each limitation previously mentioned. </a:t>
            </a:r>
          </a:p>
        </p:txBody>
      </p:sp>
      <p:sp>
        <p:nvSpPr>
          <p:cNvPr id="11" name="TextBox 10">
            <a:extLst>
              <a:ext uri="{FF2B5EF4-FFF2-40B4-BE49-F238E27FC236}">
                <a16:creationId xmlns:a16="http://schemas.microsoft.com/office/drawing/2014/main" id="{84886995-7C1E-BC8F-544A-D63C5E8D96AC}"/>
              </a:ext>
            </a:extLst>
          </p:cNvPr>
          <p:cNvSpPr txBox="1"/>
          <p:nvPr/>
        </p:nvSpPr>
        <p:spPr>
          <a:xfrm>
            <a:off x="2132856" y="4365806"/>
            <a:ext cx="4248472" cy="461665"/>
          </a:xfrm>
          <a:prstGeom prst="rect">
            <a:avLst/>
          </a:prstGeom>
          <a:noFill/>
        </p:spPr>
        <p:txBody>
          <a:bodyPr wrap="square" rtlCol="0">
            <a:spAutoFit/>
          </a:bodyPr>
          <a:lstStyle/>
          <a:p>
            <a:r>
              <a:rPr lang="en-US" sz="1200" dirty="0"/>
              <a:t>You have done a pre-liminary experiment (part A) and a modified experiment (part B)…what is another experiment you could do?!</a:t>
            </a:r>
          </a:p>
        </p:txBody>
      </p:sp>
    </p:spTree>
    <p:extLst>
      <p:ext uri="{BB962C8B-B14F-4D97-AF65-F5344CB8AC3E}">
        <p14:creationId xmlns:p14="http://schemas.microsoft.com/office/powerpoint/2010/main" val="13966047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ular Callout 1">
            <a:extLst>
              <a:ext uri="{FF2B5EF4-FFF2-40B4-BE49-F238E27FC236}">
                <a16:creationId xmlns:a16="http://schemas.microsoft.com/office/drawing/2014/main" id="{5DC20317-329D-6461-8067-FCAD650F526C}"/>
              </a:ext>
            </a:extLst>
          </p:cNvPr>
          <p:cNvSpPr/>
          <p:nvPr/>
        </p:nvSpPr>
        <p:spPr>
          <a:xfrm>
            <a:off x="521875" y="381039"/>
            <a:ext cx="1034916" cy="308245"/>
          </a:xfrm>
          <a:prstGeom prst="wedgeRoundRectCallout">
            <a:avLst>
              <a:gd name="adj1" fmla="val 16433"/>
              <a:gd name="adj2" fmla="val 72678"/>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E5BA8D8-EA79-F6EA-2FD5-DE8B54312D06}"/>
              </a:ext>
            </a:extLst>
          </p:cNvPr>
          <p:cNvSpPr txBox="1"/>
          <p:nvPr/>
        </p:nvSpPr>
        <p:spPr>
          <a:xfrm>
            <a:off x="435396" y="404356"/>
            <a:ext cx="1250941" cy="261610"/>
          </a:xfrm>
          <a:prstGeom prst="rect">
            <a:avLst/>
          </a:prstGeom>
          <a:noFill/>
        </p:spPr>
        <p:txBody>
          <a:bodyPr wrap="square" rtlCol="0">
            <a:spAutoFit/>
          </a:bodyPr>
          <a:lstStyle/>
          <a:p>
            <a:pPr algn="ctr"/>
            <a:r>
              <a:rPr lang="en-US" sz="1100" b="1" dirty="0"/>
              <a:t>Conclusion</a:t>
            </a:r>
          </a:p>
        </p:txBody>
      </p:sp>
      <p:sp>
        <p:nvSpPr>
          <p:cNvPr id="4" name="Rounded Rectangular Callout 3">
            <a:extLst>
              <a:ext uri="{FF2B5EF4-FFF2-40B4-BE49-F238E27FC236}">
                <a16:creationId xmlns:a16="http://schemas.microsoft.com/office/drawing/2014/main" id="{7D78A5AB-B4C4-E408-3A99-485D4C3CB797}"/>
              </a:ext>
            </a:extLst>
          </p:cNvPr>
          <p:cNvSpPr/>
          <p:nvPr/>
        </p:nvSpPr>
        <p:spPr>
          <a:xfrm>
            <a:off x="608354" y="3923928"/>
            <a:ext cx="1034916" cy="308245"/>
          </a:xfrm>
          <a:prstGeom prst="wedgeRoundRectCallout">
            <a:avLst>
              <a:gd name="adj1" fmla="val 16433"/>
              <a:gd name="adj2" fmla="val 72678"/>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C100B6F6-11EE-662B-4C00-EC0E9B2AAD93}"/>
              </a:ext>
            </a:extLst>
          </p:cNvPr>
          <p:cNvSpPr txBox="1"/>
          <p:nvPr/>
        </p:nvSpPr>
        <p:spPr>
          <a:xfrm>
            <a:off x="521875" y="3947245"/>
            <a:ext cx="1250941" cy="261610"/>
          </a:xfrm>
          <a:prstGeom prst="rect">
            <a:avLst/>
          </a:prstGeom>
          <a:noFill/>
        </p:spPr>
        <p:txBody>
          <a:bodyPr wrap="square" rtlCol="0">
            <a:spAutoFit/>
          </a:bodyPr>
          <a:lstStyle/>
          <a:p>
            <a:pPr algn="ctr"/>
            <a:r>
              <a:rPr lang="en-US" sz="1100" b="1" dirty="0"/>
              <a:t>Bibliography</a:t>
            </a:r>
          </a:p>
        </p:txBody>
      </p:sp>
      <p:sp>
        <p:nvSpPr>
          <p:cNvPr id="6" name="Rectangle 5">
            <a:extLst>
              <a:ext uri="{FF2B5EF4-FFF2-40B4-BE49-F238E27FC236}">
                <a16:creationId xmlns:a16="http://schemas.microsoft.com/office/drawing/2014/main" id="{ED7091E2-A093-F892-ACED-4DE9FB51EE92}"/>
              </a:ext>
            </a:extLst>
          </p:cNvPr>
          <p:cNvSpPr/>
          <p:nvPr/>
        </p:nvSpPr>
        <p:spPr>
          <a:xfrm>
            <a:off x="435396" y="899592"/>
            <a:ext cx="5904656" cy="28803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0F54CCE2-12C7-5B21-ABAF-7995319B7C2C}"/>
              </a:ext>
            </a:extLst>
          </p:cNvPr>
          <p:cNvSpPr/>
          <p:nvPr/>
        </p:nvSpPr>
        <p:spPr>
          <a:xfrm>
            <a:off x="456619" y="4429173"/>
            <a:ext cx="5904656" cy="20463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Table 2">
            <a:extLst>
              <a:ext uri="{FF2B5EF4-FFF2-40B4-BE49-F238E27FC236}">
                <a16:creationId xmlns:a16="http://schemas.microsoft.com/office/drawing/2014/main" id="{A66D2EB7-615E-9D9C-76CD-37DF551F4F39}"/>
              </a:ext>
            </a:extLst>
          </p:cNvPr>
          <p:cNvGraphicFramePr>
            <a:graphicFrameLocks noGrp="1"/>
          </p:cNvGraphicFramePr>
          <p:nvPr>
            <p:extLst>
              <p:ext uri="{D42A27DB-BD31-4B8C-83A1-F6EECF244321}">
                <p14:modId xmlns:p14="http://schemas.microsoft.com/office/powerpoint/2010/main" val="1910925266"/>
              </p:ext>
            </p:extLst>
          </p:nvPr>
        </p:nvGraphicFramePr>
        <p:xfrm>
          <a:off x="476672" y="6912065"/>
          <a:ext cx="5904656" cy="1859280"/>
        </p:xfrm>
        <a:graphic>
          <a:graphicData uri="http://schemas.openxmlformats.org/drawingml/2006/table">
            <a:tbl>
              <a:tblPr firstRow="1" bandRow="1">
                <a:tableStyleId>{5940675A-B579-460E-94D1-54222C63F5DA}</a:tableStyleId>
              </a:tblPr>
              <a:tblGrid>
                <a:gridCol w="432048">
                  <a:extLst>
                    <a:ext uri="{9D8B030D-6E8A-4147-A177-3AD203B41FA5}">
                      <a16:colId xmlns:a16="http://schemas.microsoft.com/office/drawing/2014/main" val="4013337458"/>
                    </a:ext>
                  </a:extLst>
                </a:gridCol>
                <a:gridCol w="5472608">
                  <a:extLst>
                    <a:ext uri="{9D8B030D-6E8A-4147-A177-3AD203B41FA5}">
                      <a16:colId xmlns:a16="http://schemas.microsoft.com/office/drawing/2014/main" val="4183690214"/>
                    </a:ext>
                  </a:extLst>
                </a:gridCol>
              </a:tblGrid>
              <a:tr h="240509">
                <a:tc>
                  <a:txBody>
                    <a:bodyPr/>
                    <a:lstStyle/>
                    <a:p>
                      <a:endParaRPr lang="en-US" sz="1000"/>
                    </a:p>
                  </a:txBody>
                  <a:tcPr/>
                </a:tc>
                <a:tc>
                  <a:txBody>
                    <a:bodyPr/>
                    <a:lstStyle/>
                    <a:p>
                      <a:r>
                        <a:rPr lang="en-US" sz="1000" dirty="0"/>
                        <a:t>The conclusion starts with the words, ‘</a:t>
                      </a:r>
                      <a:r>
                        <a:rPr lang="en-US" sz="1000" i="1" dirty="0"/>
                        <a:t>In conclusion</a:t>
                      </a:r>
                      <a:r>
                        <a:rPr lang="en-US" sz="1000" dirty="0"/>
                        <a:t>, ……’</a:t>
                      </a:r>
                    </a:p>
                  </a:txBody>
                  <a:tcPr/>
                </a:tc>
                <a:extLst>
                  <a:ext uri="{0D108BD9-81ED-4DB2-BD59-A6C34878D82A}">
                    <a16:rowId xmlns:a16="http://schemas.microsoft.com/office/drawing/2014/main" val="2154146663"/>
                  </a:ext>
                </a:extLst>
              </a:tr>
              <a:tr h="240509">
                <a:tc>
                  <a:txBody>
                    <a:bodyPr/>
                    <a:lstStyle/>
                    <a:p>
                      <a:endParaRPr lang="en-US" sz="1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The conclusion includes no new information.</a:t>
                      </a:r>
                    </a:p>
                  </a:txBody>
                  <a:tcPr/>
                </a:tc>
                <a:extLst>
                  <a:ext uri="{0D108BD9-81ED-4DB2-BD59-A6C34878D82A}">
                    <a16:rowId xmlns:a16="http://schemas.microsoft.com/office/drawing/2014/main" val="1174021284"/>
                  </a:ext>
                </a:extLst>
              </a:tr>
              <a:tr h="240509">
                <a:tc>
                  <a:txBody>
                    <a:bodyPr/>
                    <a:lstStyle/>
                    <a:p>
                      <a:endParaRPr lang="en-US" sz="1000"/>
                    </a:p>
                  </a:txBody>
                  <a:tcPr/>
                </a:tc>
                <a:tc>
                  <a:txBody>
                    <a:bodyPr/>
                    <a:lstStyle/>
                    <a:p>
                      <a:r>
                        <a:rPr lang="en-US" sz="1000" dirty="0"/>
                        <a:t>The conclusion restates key pieces of information from the report:- the aim and/or research question and/or conclusion. </a:t>
                      </a:r>
                    </a:p>
                  </a:txBody>
                  <a:tcPr/>
                </a:tc>
                <a:extLst>
                  <a:ext uri="{0D108BD9-81ED-4DB2-BD59-A6C34878D82A}">
                    <a16:rowId xmlns:a16="http://schemas.microsoft.com/office/drawing/2014/main" val="902627586"/>
                  </a:ext>
                </a:extLst>
              </a:tr>
              <a:tr h="240509">
                <a:tc>
                  <a:txBody>
                    <a:bodyPr/>
                    <a:lstStyle/>
                    <a:p>
                      <a:endParaRPr lang="en-US" sz="1000" dirty="0"/>
                    </a:p>
                  </a:txBody>
                  <a:tcPr/>
                </a:tc>
                <a:tc>
                  <a:txBody>
                    <a:bodyPr/>
                    <a:lstStyle/>
                    <a:p>
                      <a:r>
                        <a:rPr lang="en-US" sz="1000" dirty="0"/>
                        <a:t>The conclusion has copy/paste from the report (may have minor edits, e.g. to convert to past tense). </a:t>
                      </a:r>
                    </a:p>
                  </a:txBody>
                  <a:tcPr/>
                </a:tc>
                <a:extLst>
                  <a:ext uri="{0D108BD9-81ED-4DB2-BD59-A6C34878D82A}">
                    <a16:rowId xmlns:a16="http://schemas.microsoft.com/office/drawing/2014/main" val="3794954421"/>
                  </a:ext>
                </a:extLst>
              </a:tr>
              <a:tr h="240509">
                <a:tc>
                  <a:txBody>
                    <a:bodyPr/>
                    <a:lstStyle/>
                    <a:p>
                      <a:endParaRPr lang="en-US" sz="1000"/>
                    </a:p>
                  </a:txBody>
                  <a:tcPr/>
                </a:tc>
                <a:tc>
                  <a:txBody>
                    <a:bodyPr/>
                    <a:lstStyle/>
                    <a:p>
                      <a:r>
                        <a:rPr lang="en-US" sz="1000" dirty="0"/>
                        <a:t>The bibliography is formatted correctly using Harvard style formatting.</a:t>
                      </a:r>
                    </a:p>
                  </a:txBody>
                  <a:tcPr/>
                </a:tc>
                <a:extLst>
                  <a:ext uri="{0D108BD9-81ED-4DB2-BD59-A6C34878D82A}">
                    <a16:rowId xmlns:a16="http://schemas.microsoft.com/office/drawing/2014/main" val="1652763426"/>
                  </a:ext>
                </a:extLst>
              </a:tr>
              <a:tr h="240509">
                <a:tc>
                  <a:txBody>
                    <a:bodyPr/>
                    <a:lstStyle/>
                    <a:p>
                      <a:endParaRPr lang="en-US" sz="1000"/>
                    </a:p>
                  </a:txBody>
                  <a:tcPr/>
                </a:tc>
                <a:tc>
                  <a:txBody>
                    <a:bodyPr/>
                    <a:lstStyle/>
                    <a:p>
                      <a:r>
                        <a:rPr lang="en-US" sz="1000" dirty="0"/>
                        <a:t>The bibliography is in alphabetical order as per author surname.</a:t>
                      </a:r>
                    </a:p>
                  </a:txBody>
                  <a:tcPr/>
                </a:tc>
                <a:extLst>
                  <a:ext uri="{0D108BD9-81ED-4DB2-BD59-A6C34878D82A}">
                    <a16:rowId xmlns:a16="http://schemas.microsoft.com/office/drawing/2014/main" val="1369514850"/>
                  </a:ext>
                </a:extLst>
              </a:tr>
              <a:tr h="240509">
                <a:tc>
                  <a:txBody>
                    <a:bodyPr/>
                    <a:lstStyle/>
                    <a:p>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The bibliography includes all sources of information that were provided as in-text citations.</a:t>
                      </a:r>
                    </a:p>
                  </a:txBody>
                  <a:tcPr/>
                </a:tc>
                <a:extLst>
                  <a:ext uri="{0D108BD9-81ED-4DB2-BD59-A6C34878D82A}">
                    <a16:rowId xmlns:a16="http://schemas.microsoft.com/office/drawing/2014/main" val="2662926925"/>
                  </a:ext>
                </a:extLst>
              </a:tr>
            </a:tbl>
          </a:graphicData>
        </a:graphic>
      </p:graphicFrame>
      <p:sp>
        <p:nvSpPr>
          <p:cNvPr id="9" name="TextBox 8">
            <a:extLst>
              <a:ext uri="{FF2B5EF4-FFF2-40B4-BE49-F238E27FC236}">
                <a16:creationId xmlns:a16="http://schemas.microsoft.com/office/drawing/2014/main" id="{AA5E0EF9-F131-5A87-45C4-8EDCEFCA971E}"/>
              </a:ext>
            </a:extLst>
          </p:cNvPr>
          <p:cNvSpPr txBox="1"/>
          <p:nvPr/>
        </p:nvSpPr>
        <p:spPr>
          <a:xfrm>
            <a:off x="435396" y="6516216"/>
            <a:ext cx="4995936" cy="307777"/>
          </a:xfrm>
          <a:prstGeom prst="rect">
            <a:avLst/>
          </a:prstGeom>
          <a:noFill/>
        </p:spPr>
        <p:txBody>
          <a:bodyPr wrap="square" rtlCol="0">
            <a:spAutoFit/>
          </a:bodyPr>
          <a:lstStyle/>
          <a:p>
            <a:r>
              <a:rPr lang="en-US" sz="1400" b="1" dirty="0"/>
              <a:t>DRAFT FEEDBACK/CHECKLIST</a:t>
            </a:r>
          </a:p>
        </p:txBody>
      </p:sp>
      <p:sp>
        <p:nvSpPr>
          <p:cNvPr id="10" name="TextBox 9">
            <a:extLst>
              <a:ext uri="{FF2B5EF4-FFF2-40B4-BE49-F238E27FC236}">
                <a16:creationId xmlns:a16="http://schemas.microsoft.com/office/drawing/2014/main" id="{618A36DA-2A28-F3D9-7134-72894947EEE7}"/>
              </a:ext>
            </a:extLst>
          </p:cNvPr>
          <p:cNvSpPr txBox="1"/>
          <p:nvPr/>
        </p:nvSpPr>
        <p:spPr>
          <a:xfrm>
            <a:off x="2060848" y="285221"/>
            <a:ext cx="4361756" cy="461665"/>
          </a:xfrm>
          <a:prstGeom prst="rect">
            <a:avLst/>
          </a:prstGeom>
          <a:noFill/>
        </p:spPr>
        <p:txBody>
          <a:bodyPr wrap="square" rtlCol="0">
            <a:spAutoFit/>
          </a:bodyPr>
          <a:lstStyle/>
          <a:p>
            <a:r>
              <a:rPr lang="en-US" sz="1200" dirty="0"/>
              <a:t>Restate the aim and/or research question and the conclusion (key results from this experiment). Literally COPY/PASTE!</a:t>
            </a:r>
          </a:p>
        </p:txBody>
      </p:sp>
      <p:sp>
        <p:nvSpPr>
          <p:cNvPr id="11" name="TextBox 10">
            <a:extLst>
              <a:ext uri="{FF2B5EF4-FFF2-40B4-BE49-F238E27FC236}">
                <a16:creationId xmlns:a16="http://schemas.microsoft.com/office/drawing/2014/main" id="{F15378C2-BB5D-2DAD-8D0A-F2E77C00CDFC}"/>
              </a:ext>
            </a:extLst>
          </p:cNvPr>
          <p:cNvSpPr txBox="1"/>
          <p:nvPr/>
        </p:nvSpPr>
        <p:spPr>
          <a:xfrm>
            <a:off x="1974369" y="3870286"/>
            <a:ext cx="4361756" cy="461665"/>
          </a:xfrm>
          <a:prstGeom prst="rect">
            <a:avLst/>
          </a:prstGeom>
          <a:noFill/>
        </p:spPr>
        <p:txBody>
          <a:bodyPr wrap="square" rtlCol="0">
            <a:spAutoFit/>
          </a:bodyPr>
          <a:lstStyle/>
          <a:p>
            <a:r>
              <a:rPr lang="en-US" sz="1200" dirty="0"/>
              <a:t>List in alphabetical order as per author surname. </a:t>
            </a:r>
          </a:p>
          <a:p>
            <a:r>
              <a:rPr lang="en-US" sz="1200" dirty="0"/>
              <a:t>Include ALL in text citations.</a:t>
            </a:r>
          </a:p>
        </p:txBody>
      </p:sp>
    </p:spTree>
    <p:extLst>
      <p:ext uri="{BB962C8B-B14F-4D97-AF65-F5344CB8AC3E}">
        <p14:creationId xmlns:p14="http://schemas.microsoft.com/office/powerpoint/2010/main" val="8883957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EE94E71C-046F-33C1-6F5E-C133A9653D07}"/>
              </a:ext>
            </a:extLst>
          </p:cNvPr>
          <p:cNvGraphicFramePr>
            <a:graphicFrameLocks noGrp="1"/>
          </p:cNvGraphicFramePr>
          <p:nvPr/>
        </p:nvGraphicFramePr>
        <p:xfrm>
          <a:off x="337778" y="395536"/>
          <a:ext cx="6182444" cy="8280921"/>
        </p:xfrm>
        <a:graphic>
          <a:graphicData uri="http://schemas.openxmlformats.org/drawingml/2006/table">
            <a:tbl>
              <a:tblPr firstRow="1" firstCol="1" bandRow="1"/>
              <a:tblGrid>
                <a:gridCol w="205780">
                  <a:extLst>
                    <a:ext uri="{9D8B030D-6E8A-4147-A177-3AD203B41FA5}">
                      <a16:colId xmlns:a16="http://schemas.microsoft.com/office/drawing/2014/main" val="2691083456"/>
                    </a:ext>
                  </a:extLst>
                </a:gridCol>
                <a:gridCol w="324036">
                  <a:extLst>
                    <a:ext uri="{9D8B030D-6E8A-4147-A177-3AD203B41FA5}">
                      <a16:colId xmlns:a16="http://schemas.microsoft.com/office/drawing/2014/main" val="1911368612"/>
                    </a:ext>
                  </a:extLst>
                </a:gridCol>
                <a:gridCol w="324036">
                  <a:extLst>
                    <a:ext uri="{9D8B030D-6E8A-4147-A177-3AD203B41FA5}">
                      <a16:colId xmlns:a16="http://schemas.microsoft.com/office/drawing/2014/main" val="4163329413"/>
                    </a:ext>
                  </a:extLst>
                </a:gridCol>
                <a:gridCol w="1517290">
                  <a:extLst>
                    <a:ext uri="{9D8B030D-6E8A-4147-A177-3AD203B41FA5}">
                      <a16:colId xmlns:a16="http://schemas.microsoft.com/office/drawing/2014/main" val="1787454219"/>
                    </a:ext>
                  </a:extLst>
                </a:gridCol>
                <a:gridCol w="1296144">
                  <a:extLst>
                    <a:ext uri="{9D8B030D-6E8A-4147-A177-3AD203B41FA5}">
                      <a16:colId xmlns:a16="http://schemas.microsoft.com/office/drawing/2014/main" val="743862120"/>
                    </a:ext>
                  </a:extLst>
                </a:gridCol>
                <a:gridCol w="1080120">
                  <a:extLst>
                    <a:ext uri="{9D8B030D-6E8A-4147-A177-3AD203B41FA5}">
                      <a16:colId xmlns:a16="http://schemas.microsoft.com/office/drawing/2014/main" val="419870629"/>
                    </a:ext>
                  </a:extLst>
                </a:gridCol>
                <a:gridCol w="864096">
                  <a:extLst>
                    <a:ext uri="{9D8B030D-6E8A-4147-A177-3AD203B41FA5}">
                      <a16:colId xmlns:a16="http://schemas.microsoft.com/office/drawing/2014/main" val="693004046"/>
                    </a:ext>
                  </a:extLst>
                </a:gridCol>
                <a:gridCol w="570942">
                  <a:extLst>
                    <a:ext uri="{9D8B030D-6E8A-4147-A177-3AD203B41FA5}">
                      <a16:colId xmlns:a16="http://schemas.microsoft.com/office/drawing/2014/main" val="3708169272"/>
                    </a:ext>
                  </a:extLst>
                </a:gridCol>
              </a:tblGrid>
              <a:tr h="196370">
                <a:tc gridSpan="3">
                  <a:txBody>
                    <a:bodyPr/>
                    <a:lstStyle/>
                    <a:p>
                      <a:pPr algn="ctr" fontAlgn="base" hangingPunct="0"/>
                      <a:r>
                        <a:rPr lang="en-AU" sz="800" b="1" dirty="0">
                          <a:effectLst/>
                          <a:latin typeface="+mn-lt"/>
                          <a:ea typeface="Times New Roman" panose="02020603050405020304" pitchFamily="18" charset="0"/>
                          <a:cs typeface="Times New Roman" panose="02020603050405020304" pitchFamily="18" charset="0"/>
                        </a:rPr>
                        <a:t> </a:t>
                      </a:r>
                      <a:r>
                        <a:rPr lang="en-AU" sz="800" b="1" dirty="0">
                          <a:effectLst/>
                          <a:latin typeface="+mn-lt"/>
                          <a:cs typeface="Times New Roman" panose="02020603050405020304" pitchFamily="18" charset="0"/>
                        </a:rPr>
                        <a:t>Task</a:t>
                      </a:r>
                      <a:endParaRPr lang="en-AU" sz="800" dirty="0">
                        <a:effectLst/>
                        <a:latin typeface="+mn-lt"/>
                        <a:ea typeface="SimSun" panose="02010600030101010101" pitchFamily="2" charset="-122"/>
                        <a:cs typeface="Times New Roman" panose="02020603050405020304" pitchFamily="18" charset="0"/>
                      </a:endParaRPr>
                    </a:p>
                  </a:txBody>
                  <a:tcPr marL="33568" marR="33568"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ase" hangingPunct="0"/>
                      <a:r>
                        <a:rPr lang="en-AU" sz="800" b="1" dirty="0">
                          <a:effectLst/>
                          <a:latin typeface="+mn-lt"/>
                          <a:ea typeface="Times New Roman" panose="02020603050405020304" pitchFamily="18" charset="0"/>
                          <a:cs typeface="Times New Roman" panose="02020603050405020304" pitchFamily="18" charset="0"/>
                        </a:rPr>
                        <a:t>Task</a:t>
                      </a:r>
                      <a:endParaRPr lang="en-AU" sz="800" dirty="0">
                        <a:effectLst/>
                        <a:latin typeface="+mn-lt"/>
                        <a:ea typeface="SimSun" panose="02010600030101010101" pitchFamily="2" charset="-122"/>
                        <a:cs typeface="Times New Roman" panose="02020603050405020304" pitchFamily="18" charset="0"/>
                      </a:endParaRPr>
                    </a:p>
                  </a:txBody>
                  <a:tcPr marL="33568" marR="33568"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ase" hangingPunct="0"/>
                      <a:r>
                        <a:rPr lang="en-AU" sz="800" b="1">
                          <a:effectLst/>
                          <a:latin typeface="+mn-lt"/>
                          <a:ea typeface="Times New Roman" panose="02020603050405020304" pitchFamily="18" charset="0"/>
                          <a:cs typeface="Times New Roman" panose="02020603050405020304" pitchFamily="18" charset="0"/>
                        </a:rPr>
                        <a:t>A</a:t>
                      </a:r>
                      <a:endParaRPr lang="en-AU" sz="800">
                        <a:effectLst/>
                        <a:latin typeface="+mn-lt"/>
                        <a:ea typeface="SimSun" panose="02010600030101010101" pitchFamily="2" charset="-122"/>
                        <a:cs typeface="Times New Roman" panose="02020603050405020304" pitchFamily="18" charset="0"/>
                      </a:endParaRPr>
                    </a:p>
                  </a:txBody>
                  <a:tcPr marL="33568" marR="33568" marT="0" marB="0">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r>
                        <a:rPr lang="en-AU" sz="800" b="1">
                          <a:effectLst/>
                          <a:latin typeface="+mn-lt"/>
                          <a:ea typeface="Times New Roman" panose="02020603050405020304" pitchFamily="18" charset="0"/>
                          <a:cs typeface="Times New Roman" panose="02020603050405020304" pitchFamily="18" charset="0"/>
                        </a:rPr>
                        <a:t>B</a:t>
                      </a:r>
                      <a:endParaRPr lang="en-AU" sz="800">
                        <a:effectLst/>
                        <a:latin typeface="+mn-lt"/>
                        <a:ea typeface="SimSun" panose="02010600030101010101" pitchFamily="2" charset="-122"/>
                        <a:cs typeface="Times New Roman" panose="02020603050405020304" pitchFamily="18" charset="0"/>
                      </a:endParaRPr>
                    </a:p>
                  </a:txBody>
                  <a:tcPr marL="33568" marR="33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r>
                        <a:rPr lang="en-AU" sz="800" b="1">
                          <a:effectLst/>
                          <a:latin typeface="+mn-lt"/>
                          <a:ea typeface="Times New Roman" panose="02020603050405020304" pitchFamily="18" charset="0"/>
                          <a:cs typeface="Times New Roman" panose="02020603050405020304" pitchFamily="18" charset="0"/>
                        </a:rPr>
                        <a:t>C</a:t>
                      </a:r>
                      <a:endParaRPr lang="en-AU" sz="800">
                        <a:effectLst/>
                        <a:latin typeface="+mn-lt"/>
                        <a:ea typeface="SimSun" panose="02010600030101010101" pitchFamily="2" charset="-122"/>
                        <a:cs typeface="Times New Roman" panose="02020603050405020304" pitchFamily="18" charset="0"/>
                      </a:endParaRPr>
                    </a:p>
                  </a:txBody>
                  <a:tcPr marL="33568" marR="33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r>
                        <a:rPr lang="en-AU" sz="800" b="1">
                          <a:effectLst/>
                          <a:latin typeface="+mn-lt"/>
                          <a:ea typeface="Times New Roman" panose="02020603050405020304" pitchFamily="18" charset="0"/>
                          <a:cs typeface="Times New Roman" panose="02020603050405020304" pitchFamily="18" charset="0"/>
                        </a:rPr>
                        <a:t>D</a:t>
                      </a:r>
                      <a:endParaRPr lang="en-AU" sz="800">
                        <a:effectLst/>
                        <a:latin typeface="+mn-lt"/>
                        <a:ea typeface="SimSun" panose="02010600030101010101" pitchFamily="2" charset="-122"/>
                        <a:cs typeface="Times New Roman" panose="02020603050405020304" pitchFamily="18" charset="0"/>
                      </a:endParaRPr>
                    </a:p>
                  </a:txBody>
                  <a:tcPr marL="33568" marR="33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r>
                        <a:rPr lang="en-AU" sz="800" b="1">
                          <a:effectLst/>
                          <a:latin typeface="+mn-lt"/>
                          <a:ea typeface="Times New Roman" panose="02020603050405020304" pitchFamily="18" charset="0"/>
                          <a:cs typeface="Times New Roman" panose="02020603050405020304" pitchFamily="18" charset="0"/>
                        </a:rPr>
                        <a:t>E</a:t>
                      </a:r>
                      <a:endParaRPr lang="en-AU" sz="800">
                        <a:effectLst/>
                        <a:latin typeface="+mn-lt"/>
                        <a:ea typeface="SimSun" panose="02010600030101010101" pitchFamily="2" charset="-122"/>
                        <a:cs typeface="Times New Roman" panose="02020603050405020304" pitchFamily="18" charset="0"/>
                      </a:endParaRPr>
                    </a:p>
                  </a:txBody>
                  <a:tcPr marL="33568" marR="33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1646439"/>
                  </a:ext>
                </a:extLst>
              </a:tr>
              <a:tr h="797919">
                <a:tc rowSpan="7">
                  <a:txBody>
                    <a:bodyPr/>
                    <a:lstStyle/>
                    <a:p>
                      <a:pPr marL="71755" marR="71755" algn="ctr">
                        <a:spcAft>
                          <a:spcPts val="0"/>
                        </a:spcAft>
                      </a:pPr>
                      <a:r>
                        <a:rPr lang="en-AU" sz="800" b="1" dirty="0">
                          <a:effectLst/>
                          <a:latin typeface="+mn-lt"/>
                          <a:ea typeface="Times New Roman" panose="02020603050405020304" pitchFamily="18" charset="0"/>
                          <a:cs typeface="Times New Roman" panose="02020603050405020304" pitchFamily="18" charset="0"/>
                        </a:rPr>
                        <a:t>Science Inquiry Skills (SIS)</a:t>
                      </a:r>
                      <a:endParaRPr lang="en-AU" sz="800" dirty="0">
                        <a:effectLst/>
                        <a:latin typeface="+mn-lt"/>
                        <a:ea typeface="SimSun" panose="02010600030101010101" pitchFamily="2" charset="-122"/>
                        <a:cs typeface="Times New Roman" panose="02020603050405020304" pitchFamily="18" charset="0"/>
                      </a:endParaRPr>
                    </a:p>
                  </a:txBody>
                  <a:tcPr marL="33568" marR="33568"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r>
                        <a:rPr lang="en-AU" sz="800" b="1" dirty="0">
                          <a:effectLst/>
                          <a:latin typeface="+mn-lt"/>
                          <a:ea typeface="SimSun" panose="02010600030101010101" pitchFamily="2" charset="-122"/>
                          <a:cs typeface="MyriadPro-Regular"/>
                        </a:rPr>
                        <a:t>Questioning</a:t>
                      </a:r>
                      <a:r>
                        <a:rPr lang="en-AU" sz="800" b="0" dirty="0">
                          <a:effectLst/>
                          <a:latin typeface="+mn-lt"/>
                          <a:ea typeface="SimSun" panose="02010600030101010101" pitchFamily="2" charset="-122"/>
                          <a:cs typeface="Times New Roman" panose="02020603050405020304" pitchFamily="18" charset="0"/>
                        </a:rPr>
                        <a:t> </a:t>
                      </a:r>
                      <a:r>
                        <a:rPr lang="en-AU" sz="800" b="1" dirty="0">
                          <a:effectLst/>
                          <a:latin typeface="+mn-lt"/>
                          <a:ea typeface="SimSun" panose="02010600030101010101" pitchFamily="2" charset="-122"/>
                          <a:cs typeface="Times New Roman" panose="02020603050405020304" pitchFamily="18" charset="0"/>
                        </a:rPr>
                        <a:t>and</a:t>
                      </a:r>
                      <a:r>
                        <a:rPr lang="en-AU" sz="800" b="0" dirty="0">
                          <a:effectLst/>
                          <a:latin typeface="+mn-lt"/>
                          <a:ea typeface="SimSun" panose="02010600030101010101" pitchFamily="2" charset="-122"/>
                          <a:cs typeface="Times New Roman" panose="02020603050405020304" pitchFamily="18" charset="0"/>
                        </a:rPr>
                        <a:t> </a:t>
                      </a:r>
                      <a:r>
                        <a:rPr lang="en-AU" sz="800" b="1" dirty="0">
                          <a:effectLst/>
                          <a:latin typeface="+mn-lt"/>
                          <a:ea typeface="SimSun" panose="02010600030101010101" pitchFamily="2" charset="-122"/>
                          <a:cs typeface="MyriadPro-Regular"/>
                        </a:rPr>
                        <a:t>predicting</a:t>
                      </a:r>
                    </a:p>
                    <a:p>
                      <a:pPr algn="ctr"/>
                      <a:r>
                        <a:rPr lang="en-AU" sz="800" b="0" dirty="0">
                          <a:effectLst/>
                          <a:latin typeface="+mn-lt"/>
                          <a:ea typeface="SimSun" panose="02010600030101010101" pitchFamily="2" charset="-122"/>
                          <a:cs typeface="Times New Roman" panose="02020603050405020304" pitchFamily="18" charset="0"/>
                        </a:rPr>
                        <a:t>(Aim, Research Question and Hypothesis)</a:t>
                      </a:r>
                    </a:p>
                  </a:txBody>
                  <a:tcPr marL="33568" marR="33568"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a:r>
                        <a:rPr lang="en-AU" sz="800" dirty="0">
                          <a:effectLst/>
                          <a:latin typeface="+mn-lt"/>
                          <a:ea typeface="SimSun" panose="02010600030101010101" pitchFamily="2" charset="-122"/>
                          <a:cs typeface="Verdana" panose="020B0604030504040204" pitchFamily="34" charset="0"/>
                        </a:rPr>
                        <a:t>Formulated an aim and </a:t>
                      </a:r>
                      <a:r>
                        <a:rPr lang="en-AU" sz="800" dirty="0">
                          <a:effectLst/>
                          <a:highlight>
                            <a:srgbClr val="FFFF00"/>
                          </a:highlight>
                          <a:latin typeface="+mn-lt"/>
                          <a:ea typeface="SimSun" panose="02010600030101010101" pitchFamily="2" charset="-122"/>
                          <a:cs typeface="Verdana" panose="020B0604030504040204" pitchFamily="34" charset="0"/>
                        </a:rPr>
                        <a:t>specific and detailed</a:t>
                      </a:r>
                      <a:r>
                        <a:rPr lang="en-AU" sz="800" dirty="0">
                          <a:effectLst/>
                          <a:latin typeface="+mn-lt"/>
                          <a:ea typeface="SimSun" panose="02010600030101010101" pitchFamily="2" charset="-122"/>
                          <a:cs typeface="Verdana" panose="020B0604030504040204" pitchFamily="34" charset="0"/>
                        </a:rPr>
                        <a:t> research question and </a:t>
                      </a:r>
                      <a:r>
                        <a:rPr lang="en-AU" sz="800" dirty="0">
                          <a:effectLst/>
                          <a:highlight>
                            <a:srgbClr val="FFFF00"/>
                          </a:highlight>
                          <a:latin typeface="+mn-lt"/>
                          <a:ea typeface="SimSun" panose="02010600030101010101" pitchFamily="2" charset="-122"/>
                          <a:cs typeface="Verdana" panose="020B0604030504040204" pitchFamily="34" charset="0"/>
                        </a:rPr>
                        <a:t>justified </a:t>
                      </a:r>
                      <a:r>
                        <a:rPr lang="en-AU" sz="800" dirty="0">
                          <a:effectLst/>
                          <a:latin typeface="+mn-lt"/>
                          <a:ea typeface="SimSun" panose="02010600030101010101" pitchFamily="2" charset="-122"/>
                          <a:cs typeface="Verdana" panose="020B0604030504040204" pitchFamily="34" charset="0"/>
                        </a:rPr>
                        <a:t>hypothesis that can be investigated scientifically</a:t>
                      </a:r>
                      <a:endParaRPr lang="en-AU" sz="800" dirty="0">
                        <a:effectLst/>
                        <a:latin typeface="+mn-lt"/>
                        <a:ea typeface="SimSun" panose="02010600030101010101" pitchFamily="2" charset="-122"/>
                        <a:cs typeface="Times New Roman" panose="02020603050405020304" pitchFamily="18" charset="0"/>
                      </a:endParaRPr>
                    </a:p>
                  </a:txBody>
                  <a:tcPr marL="33568" marR="33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AU" sz="800" dirty="0">
                          <a:effectLst/>
                          <a:latin typeface="+mn-lt"/>
                          <a:ea typeface="SimSun" panose="02010600030101010101" pitchFamily="2" charset="-122"/>
                          <a:cs typeface="Verdana" panose="020B0604030504040204" pitchFamily="34" charset="0"/>
                        </a:rPr>
                        <a:t>Formulated an aim and research question and </a:t>
                      </a:r>
                      <a:r>
                        <a:rPr lang="en-AU" sz="800" dirty="0">
                          <a:effectLst/>
                          <a:highlight>
                            <a:srgbClr val="FFFF00"/>
                          </a:highlight>
                          <a:latin typeface="+mn-lt"/>
                          <a:ea typeface="SimSun" panose="02010600030101010101" pitchFamily="2" charset="-122"/>
                          <a:cs typeface="Verdana" panose="020B0604030504040204" pitchFamily="34" charset="0"/>
                        </a:rPr>
                        <a:t>informed </a:t>
                      </a:r>
                      <a:r>
                        <a:rPr lang="en-AU" sz="800" dirty="0">
                          <a:effectLst/>
                          <a:latin typeface="+mn-lt"/>
                          <a:ea typeface="SimSun" panose="02010600030101010101" pitchFamily="2" charset="-122"/>
                          <a:cs typeface="Verdana" panose="020B0604030504040204" pitchFamily="34" charset="0"/>
                        </a:rPr>
                        <a:t>hypothesis that can be investigated scientifically</a:t>
                      </a:r>
                      <a:endParaRPr lang="en-AU" sz="800" dirty="0">
                        <a:effectLst/>
                        <a:latin typeface="+mn-lt"/>
                        <a:ea typeface="SimSun" panose="02010600030101010101" pitchFamily="2" charset="-122"/>
                        <a:cs typeface="Times New Roman" panose="02020603050405020304" pitchFamily="18" charset="0"/>
                      </a:endParaRPr>
                    </a:p>
                  </a:txBody>
                  <a:tcPr marL="33568" marR="33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AU" sz="800" dirty="0">
                          <a:effectLst/>
                          <a:latin typeface="+mn-lt"/>
                          <a:ea typeface="SimSun" panose="02010600030101010101" pitchFamily="2" charset="-122"/>
                          <a:cs typeface="Verdana" panose="020B0604030504040204" pitchFamily="34" charset="0"/>
                        </a:rPr>
                        <a:t>Formulated an aim and research question and hypothesis that can be investigated scientifically</a:t>
                      </a:r>
                      <a:endParaRPr lang="en-AU" sz="800" dirty="0">
                        <a:effectLst/>
                        <a:latin typeface="+mn-lt"/>
                        <a:ea typeface="SimSun" panose="02010600030101010101" pitchFamily="2" charset="-122"/>
                        <a:cs typeface="Times New Roman" panose="02020603050405020304" pitchFamily="18" charset="0"/>
                      </a:endParaRPr>
                    </a:p>
                  </a:txBody>
                  <a:tcPr marL="33568" marR="33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AU" sz="800" dirty="0">
                          <a:effectLst/>
                          <a:highlight>
                            <a:srgbClr val="FFFF00"/>
                          </a:highlight>
                          <a:latin typeface="+mn-lt"/>
                          <a:ea typeface="SimSun" panose="02010600030101010101" pitchFamily="2" charset="-122"/>
                          <a:cs typeface="Times New Roman" panose="02020603050405020304" pitchFamily="18" charset="0"/>
                        </a:rPr>
                        <a:t>Partially </a:t>
                      </a:r>
                      <a:r>
                        <a:rPr lang="en-AU" sz="800" dirty="0">
                          <a:effectLst/>
                          <a:latin typeface="+mn-lt"/>
                          <a:ea typeface="SimSun" panose="02010600030101010101" pitchFamily="2" charset="-122"/>
                          <a:cs typeface="Times New Roman" panose="02020603050405020304" pitchFamily="18" charset="0"/>
                        </a:rPr>
                        <a:t>formulated an aim and research question and/or hypothesis </a:t>
                      </a:r>
                    </a:p>
                  </a:txBody>
                  <a:tcPr marL="33568" marR="33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800" dirty="0">
                          <a:effectLst/>
                          <a:highlight>
                            <a:srgbClr val="FFFF00"/>
                          </a:highlight>
                          <a:latin typeface="+mn-lt"/>
                          <a:ea typeface="SimSun" panose="02010600030101010101" pitchFamily="2" charset="-122"/>
                          <a:cs typeface="Times New Roman" panose="02020603050405020304" pitchFamily="18" charset="0"/>
                        </a:rPr>
                        <a:t>Mentioned </a:t>
                      </a:r>
                      <a:r>
                        <a:rPr lang="en-AU" sz="800" dirty="0">
                          <a:effectLst/>
                          <a:latin typeface="+mn-lt"/>
                          <a:ea typeface="SimSun" panose="02010600030101010101" pitchFamily="2" charset="-122"/>
                          <a:cs typeface="Times New Roman" panose="02020603050405020304" pitchFamily="18" charset="0"/>
                        </a:rPr>
                        <a:t>an aim or research question or hypothesis</a:t>
                      </a:r>
                    </a:p>
                  </a:txBody>
                  <a:tcPr marL="33568" marR="33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9196994"/>
                  </a:ext>
                </a:extLst>
              </a:tr>
              <a:tr h="1562170">
                <a:tc vMerge="1">
                  <a:txBody>
                    <a:bodyPr/>
                    <a:lstStyle/>
                    <a:p>
                      <a:endParaRPr lang="en-US"/>
                    </a:p>
                  </a:txBody>
                  <a:tcPr/>
                </a:tc>
                <a:tc rowSpan="2">
                  <a:txBody>
                    <a:bodyPr/>
                    <a:lstStyle/>
                    <a:p>
                      <a:pPr algn="ctr"/>
                      <a:r>
                        <a:rPr lang="en-AU" sz="800" b="1" dirty="0">
                          <a:effectLst/>
                          <a:latin typeface="+mn-lt"/>
                          <a:ea typeface="SimSun" panose="02010600030101010101" pitchFamily="2" charset="-122"/>
                          <a:cs typeface="MyriadPro-Regular"/>
                        </a:rPr>
                        <a:t>Planning and Conducting</a:t>
                      </a:r>
                    </a:p>
                  </a:txBody>
                  <a:tcPr marL="33568" marR="33568"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800" b="0" dirty="0">
                          <a:effectLst/>
                          <a:latin typeface="+mn-lt"/>
                          <a:ea typeface="SimSun" panose="02010600030101010101" pitchFamily="2" charset="-122"/>
                          <a:cs typeface="Times New Roman" panose="02020603050405020304" pitchFamily="18" charset="0"/>
                        </a:rPr>
                        <a:t>(Methods)</a:t>
                      </a:r>
                    </a:p>
                  </a:txBody>
                  <a:tcPr marL="33568" marR="33568"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600"/>
                        </a:spcAft>
                      </a:pPr>
                      <a:r>
                        <a:rPr lang="en-AU" sz="800" dirty="0">
                          <a:effectLst/>
                          <a:highlight>
                            <a:srgbClr val="FFFF00"/>
                          </a:highlight>
                          <a:latin typeface="+mn-lt"/>
                          <a:ea typeface="SimSun" panose="02010600030101010101" pitchFamily="2" charset="-122"/>
                          <a:cs typeface="Times New Roman" panose="02020603050405020304" pitchFamily="18" charset="0"/>
                        </a:rPr>
                        <a:t>Succinct and detailed </a:t>
                      </a:r>
                      <a:r>
                        <a:rPr lang="en-AU" sz="800" dirty="0">
                          <a:effectLst/>
                          <a:latin typeface="+mn-lt"/>
                          <a:ea typeface="SimSun" panose="02010600030101010101" pitchFamily="2" charset="-122"/>
                          <a:cs typeface="Times New Roman" panose="02020603050405020304" pitchFamily="18" charset="0"/>
                        </a:rPr>
                        <a:t>description of methods that outline how to collect and record data </a:t>
                      </a:r>
                      <a:r>
                        <a:rPr lang="en-AU" sz="800" dirty="0">
                          <a:effectLst/>
                          <a:highlight>
                            <a:srgbClr val="FFFF00"/>
                          </a:highlight>
                          <a:latin typeface="+mn-lt"/>
                          <a:ea typeface="SimSun" panose="02010600030101010101" pitchFamily="2" charset="-122"/>
                          <a:cs typeface="Times New Roman" panose="02020603050405020304" pitchFamily="18" charset="0"/>
                        </a:rPr>
                        <a:t>systematically and accurately. </a:t>
                      </a:r>
                    </a:p>
                    <a:p>
                      <a:pPr algn="l">
                        <a:spcAft>
                          <a:spcPts val="600"/>
                        </a:spcAft>
                      </a:pPr>
                      <a:r>
                        <a:rPr lang="en-AU" sz="800" dirty="0">
                          <a:effectLst/>
                          <a:highlight>
                            <a:srgbClr val="FFFF00"/>
                          </a:highlight>
                          <a:latin typeface="+mn-lt"/>
                          <a:ea typeface="SimSun" panose="02010600030101010101" pitchFamily="2" charset="-122"/>
                          <a:cs typeface="Times New Roman" panose="02020603050405020304" pitchFamily="18" charset="0"/>
                        </a:rPr>
                        <a:t>Detailed and labelled </a:t>
                      </a:r>
                      <a:r>
                        <a:rPr lang="en-AU" sz="800" dirty="0">
                          <a:effectLst/>
                          <a:latin typeface="+mn-lt"/>
                          <a:ea typeface="SimSun" panose="02010600030101010101" pitchFamily="2" charset="-122"/>
                          <a:cs typeface="Times New Roman" panose="02020603050405020304" pitchFamily="18" charset="0"/>
                        </a:rPr>
                        <a:t>diagram of experimental design</a:t>
                      </a:r>
                    </a:p>
                    <a:p>
                      <a:pPr algn="l">
                        <a:spcAft>
                          <a:spcPts val="600"/>
                        </a:spcAft>
                      </a:pPr>
                      <a:r>
                        <a:rPr lang="en-AU" sz="800" dirty="0">
                          <a:effectLst/>
                          <a:highlight>
                            <a:srgbClr val="FFFF00"/>
                          </a:highlight>
                          <a:latin typeface="+mn-lt"/>
                          <a:ea typeface="SimSun" panose="02010600030101010101" pitchFamily="2" charset="-122"/>
                          <a:cs typeface="Times New Roman" panose="02020603050405020304" pitchFamily="18" charset="0"/>
                        </a:rPr>
                        <a:t>Relevant and detailed</a:t>
                      </a:r>
                      <a:r>
                        <a:rPr lang="en-AU" sz="800" dirty="0">
                          <a:effectLst/>
                          <a:latin typeface="+mn-lt"/>
                          <a:ea typeface="SimSun" panose="02010600030101010101" pitchFamily="2" charset="-122"/>
                          <a:cs typeface="Times New Roman" panose="02020603050405020304" pitchFamily="18" charset="0"/>
                        </a:rPr>
                        <a:t> risk assessment.</a:t>
                      </a:r>
                    </a:p>
                    <a:p>
                      <a:pPr algn="l">
                        <a:spcAft>
                          <a:spcPts val="600"/>
                        </a:spcAft>
                      </a:pPr>
                      <a:r>
                        <a:rPr lang="en-AU" sz="800" dirty="0">
                          <a:effectLst/>
                          <a:highlight>
                            <a:srgbClr val="FFFF00"/>
                          </a:highlight>
                          <a:latin typeface="+mn-lt"/>
                          <a:ea typeface="SimSun" panose="02010600030101010101" pitchFamily="2" charset="-122"/>
                          <a:cs typeface="Times New Roman" panose="02020603050405020304" pitchFamily="18" charset="0"/>
                        </a:rPr>
                        <a:t>Detailed</a:t>
                      </a:r>
                      <a:r>
                        <a:rPr lang="en-AU" sz="800" dirty="0">
                          <a:effectLst/>
                          <a:latin typeface="+mn-lt"/>
                          <a:ea typeface="SimSun" panose="02010600030101010101" pitchFamily="2" charset="-122"/>
                          <a:cs typeface="Times New Roman" panose="02020603050405020304" pitchFamily="18" charset="0"/>
                        </a:rPr>
                        <a:t> methodology in past tense </a:t>
                      </a:r>
                      <a:r>
                        <a:rPr lang="en-AU" sz="800" dirty="0">
                          <a:effectLst/>
                          <a:highlight>
                            <a:srgbClr val="FFFF00"/>
                          </a:highlight>
                          <a:latin typeface="+mn-lt"/>
                          <a:ea typeface="SimSun" panose="02010600030101010101" pitchFamily="2" charset="-122"/>
                          <a:cs typeface="Times New Roman" panose="02020603050405020304" pitchFamily="18" charset="0"/>
                        </a:rPr>
                        <a:t>and</a:t>
                      </a:r>
                      <a:r>
                        <a:rPr lang="en-AU" sz="800" dirty="0">
                          <a:effectLst/>
                          <a:latin typeface="+mn-lt"/>
                          <a:ea typeface="SimSun" panose="02010600030101010101" pitchFamily="2" charset="-122"/>
                          <a:cs typeface="Times New Roman" panose="02020603050405020304" pitchFamily="18" charset="0"/>
                        </a:rPr>
                        <a:t> third person.</a:t>
                      </a:r>
                    </a:p>
                  </a:txBody>
                  <a:tcPr marL="33568" marR="33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base" latinLnBrk="0" hangingPunct="0">
                        <a:lnSpc>
                          <a:spcPct val="100000"/>
                        </a:lnSpc>
                        <a:spcBef>
                          <a:spcPts val="0"/>
                        </a:spcBef>
                        <a:spcAft>
                          <a:spcPts val="600"/>
                        </a:spcAft>
                        <a:buClrTx/>
                        <a:buSzTx/>
                        <a:buFontTx/>
                        <a:buNone/>
                        <a:tabLst/>
                        <a:defRPr/>
                      </a:pPr>
                      <a:r>
                        <a:rPr lang="en-AU" sz="800" dirty="0">
                          <a:effectLst/>
                          <a:highlight>
                            <a:srgbClr val="FFFF00"/>
                          </a:highlight>
                          <a:latin typeface="+mn-lt"/>
                          <a:ea typeface="SimSun" panose="02010600030101010101" pitchFamily="2" charset="-122"/>
                          <a:cs typeface="Times New Roman" panose="02020603050405020304" pitchFamily="18" charset="0"/>
                        </a:rPr>
                        <a:t>Detailed</a:t>
                      </a:r>
                      <a:r>
                        <a:rPr lang="en-AU" sz="800" dirty="0">
                          <a:effectLst/>
                          <a:latin typeface="+mn-lt"/>
                          <a:ea typeface="SimSun" panose="02010600030101010101" pitchFamily="2" charset="-122"/>
                          <a:cs typeface="Times New Roman" panose="02020603050405020304" pitchFamily="18" charset="0"/>
                        </a:rPr>
                        <a:t> description of methods that outline how to collect and record data </a:t>
                      </a:r>
                      <a:r>
                        <a:rPr lang="en-AU" sz="800" dirty="0">
                          <a:effectLst/>
                          <a:highlight>
                            <a:srgbClr val="FFFF00"/>
                          </a:highlight>
                          <a:latin typeface="+mn-lt"/>
                          <a:ea typeface="SimSun" panose="02010600030101010101" pitchFamily="2" charset="-122"/>
                          <a:cs typeface="Times New Roman" panose="02020603050405020304" pitchFamily="18" charset="0"/>
                        </a:rPr>
                        <a:t>systematically and accurately.</a:t>
                      </a:r>
                    </a:p>
                    <a:p>
                      <a:pPr marL="0" marR="0" lvl="0" indent="0" algn="l" defTabSz="914400" rtl="0" eaLnBrk="1" fontAlgn="base" latinLnBrk="0" hangingPunct="0">
                        <a:lnSpc>
                          <a:spcPct val="100000"/>
                        </a:lnSpc>
                        <a:spcBef>
                          <a:spcPts val="0"/>
                        </a:spcBef>
                        <a:spcAft>
                          <a:spcPts val="600"/>
                        </a:spcAft>
                        <a:buClrTx/>
                        <a:buSzTx/>
                        <a:buFontTx/>
                        <a:buNone/>
                        <a:tabLst/>
                        <a:defRPr/>
                      </a:pPr>
                      <a:r>
                        <a:rPr lang="en-AU" sz="800" dirty="0">
                          <a:effectLst/>
                          <a:highlight>
                            <a:srgbClr val="FFFF00"/>
                          </a:highlight>
                          <a:latin typeface="+mn-lt"/>
                          <a:ea typeface="SimSun" panose="02010600030101010101" pitchFamily="2" charset="-122"/>
                          <a:cs typeface="Times New Roman" panose="02020603050405020304" pitchFamily="18" charset="0"/>
                        </a:rPr>
                        <a:t>Labelled</a:t>
                      </a:r>
                      <a:r>
                        <a:rPr lang="en-AU" sz="800" dirty="0">
                          <a:effectLst/>
                          <a:latin typeface="+mn-lt"/>
                          <a:ea typeface="SimSun" panose="02010600030101010101" pitchFamily="2" charset="-122"/>
                          <a:cs typeface="Times New Roman" panose="02020603050405020304" pitchFamily="18" charset="0"/>
                        </a:rPr>
                        <a:t> diagram of experimental design</a:t>
                      </a:r>
                    </a:p>
                    <a:p>
                      <a:pPr marL="0" marR="0" lvl="0" indent="0" algn="l" defTabSz="914400" rtl="0" eaLnBrk="1" fontAlgn="base" latinLnBrk="0" hangingPunct="0">
                        <a:lnSpc>
                          <a:spcPct val="100000"/>
                        </a:lnSpc>
                        <a:spcBef>
                          <a:spcPts val="0"/>
                        </a:spcBef>
                        <a:spcAft>
                          <a:spcPts val="600"/>
                        </a:spcAft>
                        <a:buClrTx/>
                        <a:buSzTx/>
                        <a:buFontTx/>
                        <a:buNone/>
                        <a:tabLst/>
                        <a:defRPr/>
                      </a:pPr>
                      <a:r>
                        <a:rPr lang="en-AU" sz="800" dirty="0">
                          <a:effectLst/>
                          <a:highlight>
                            <a:srgbClr val="FFFF00"/>
                          </a:highlight>
                          <a:latin typeface="+mn-lt"/>
                          <a:ea typeface="SimSun" panose="02010600030101010101" pitchFamily="2" charset="-122"/>
                          <a:cs typeface="Times New Roman" panose="02020603050405020304" pitchFamily="18" charset="0"/>
                        </a:rPr>
                        <a:t>Detailed</a:t>
                      </a:r>
                      <a:r>
                        <a:rPr lang="en-AU" sz="800" dirty="0">
                          <a:effectLst/>
                          <a:latin typeface="+mn-lt"/>
                          <a:ea typeface="SimSun" panose="02010600030101010101" pitchFamily="2" charset="-122"/>
                          <a:cs typeface="Times New Roman" panose="02020603050405020304" pitchFamily="18" charset="0"/>
                        </a:rPr>
                        <a:t> risk assessment.</a:t>
                      </a:r>
                    </a:p>
                    <a:p>
                      <a:pPr marL="0" marR="0" lvl="0" indent="0" algn="l" defTabSz="914400" rtl="0" eaLnBrk="1" fontAlgn="base" latinLnBrk="0" hangingPunct="0">
                        <a:lnSpc>
                          <a:spcPct val="100000"/>
                        </a:lnSpc>
                        <a:spcBef>
                          <a:spcPts val="0"/>
                        </a:spcBef>
                        <a:spcAft>
                          <a:spcPts val="600"/>
                        </a:spcAft>
                        <a:buClrTx/>
                        <a:buSzTx/>
                        <a:buFontTx/>
                        <a:buNone/>
                        <a:tabLst/>
                        <a:defRPr/>
                      </a:pPr>
                      <a:r>
                        <a:rPr lang="en-AU" sz="800" dirty="0">
                          <a:effectLst/>
                          <a:latin typeface="+mn-lt"/>
                          <a:ea typeface="SimSun" panose="02010600030101010101" pitchFamily="2" charset="-122"/>
                          <a:cs typeface="Times New Roman" panose="02020603050405020304" pitchFamily="18" charset="0"/>
                        </a:rPr>
                        <a:t>Methodology in past tense</a:t>
                      </a:r>
                      <a:r>
                        <a:rPr lang="en-AU" sz="800" dirty="0">
                          <a:effectLst/>
                          <a:highlight>
                            <a:srgbClr val="FFFF00"/>
                          </a:highlight>
                          <a:latin typeface="+mn-lt"/>
                          <a:ea typeface="SimSun" panose="02010600030101010101" pitchFamily="2" charset="-122"/>
                          <a:cs typeface="Times New Roman" panose="02020603050405020304" pitchFamily="18" charset="0"/>
                        </a:rPr>
                        <a:t> or </a:t>
                      </a:r>
                      <a:r>
                        <a:rPr lang="en-AU" sz="800" dirty="0">
                          <a:effectLst/>
                          <a:latin typeface="+mn-lt"/>
                          <a:ea typeface="SimSun" panose="02010600030101010101" pitchFamily="2" charset="-122"/>
                          <a:cs typeface="Times New Roman" panose="02020603050405020304" pitchFamily="18" charset="0"/>
                        </a:rPr>
                        <a:t>third person.</a:t>
                      </a:r>
                    </a:p>
                  </a:txBody>
                  <a:tcPr marL="33568" marR="33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base" latinLnBrk="0" hangingPunct="0">
                        <a:lnSpc>
                          <a:spcPct val="100000"/>
                        </a:lnSpc>
                        <a:spcBef>
                          <a:spcPts val="0"/>
                        </a:spcBef>
                        <a:spcAft>
                          <a:spcPts val="600"/>
                        </a:spcAft>
                        <a:buClrTx/>
                        <a:buSzTx/>
                        <a:buFontTx/>
                        <a:buNone/>
                        <a:tabLst/>
                        <a:defRPr/>
                      </a:pPr>
                      <a:r>
                        <a:rPr lang="en-AU" sz="800" dirty="0">
                          <a:effectLst/>
                          <a:latin typeface="+mn-lt"/>
                          <a:ea typeface="SimSun" panose="02010600030101010101" pitchFamily="2" charset="-122"/>
                          <a:cs typeface="Times New Roman" panose="02020603050405020304" pitchFamily="18" charset="0"/>
                        </a:rPr>
                        <a:t>Description of methods that outline how to collect and record data.</a:t>
                      </a:r>
                    </a:p>
                    <a:p>
                      <a:pPr marL="0" marR="0" lvl="0" indent="0" algn="l" defTabSz="914400" rtl="0" eaLnBrk="1" fontAlgn="base" latinLnBrk="0" hangingPunct="0">
                        <a:lnSpc>
                          <a:spcPct val="100000"/>
                        </a:lnSpc>
                        <a:spcBef>
                          <a:spcPts val="0"/>
                        </a:spcBef>
                        <a:spcAft>
                          <a:spcPts val="600"/>
                        </a:spcAft>
                        <a:buClrTx/>
                        <a:buSzTx/>
                        <a:buFontTx/>
                        <a:buNone/>
                        <a:tabLst/>
                        <a:defRPr/>
                      </a:pPr>
                      <a:r>
                        <a:rPr lang="en-AU" sz="800" dirty="0">
                          <a:effectLst/>
                          <a:latin typeface="+mn-lt"/>
                          <a:ea typeface="SimSun" panose="02010600030101010101" pitchFamily="2" charset="-122"/>
                          <a:cs typeface="Times New Roman" panose="02020603050405020304" pitchFamily="18" charset="0"/>
                        </a:rPr>
                        <a:t>Diagram of experimental design </a:t>
                      </a:r>
                    </a:p>
                    <a:p>
                      <a:pPr marL="0" marR="0" lvl="0" indent="0" algn="l" defTabSz="914400" rtl="0" eaLnBrk="1" fontAlgn="base" latinLnBrk="0" hangingPunct="0">
                        <a:lnSpc>
                          <a:spcPct val="100000"/>
                        </a:lnSpc>
                        <a:spcBef>
                          <a:spcPts val="0"/>
                        </a:spcBef>
                        <a:spcAft>
                          <a:spcPts val="600"/>
                        </a:spcAft>
                        <a:buClrTx/>
                        <a:buSzTx/>
                        <a:buFontTx/>
                        <a:buNone/>
                        <a:tabLst/>
                        <a:defRPr/>
                      </a:pPr>
                      <a:r>
                        <a:rPr lang="en-AU" sz="800" dirty="0">
                          <a:effectLst/>
                          <a:highlight>
                            <a:srgbClr val="FFFF00"/>
                          </a:highlight>
                          <a:latin typeface="+mn-lt"/>
                          <a:ea typeface="SimSun" panose="02010600030101010101" pitchFamily="2" charset="-122"/>
                          <a:cs typeface="Times New Roman" panose="02020603050405020304" pitchFamily="18" charset="0"/>
                        </a:rPr>
                        <a:t>Completed</a:t>
                      </a:r>
                      <a:r>
                        <a:rPr lang="en-AU" sz="800" dirty="0">
                          <a:effectLst/>
                          <a:latin typeface="+mn-lt"/>
                          <a:ea typeface="SimSun" panose="02010600030101010101" pitchFamily="2" charset="-122"/>
                          <a:cs typeface="Times New Roman" panose="02020603050405020304" pitchFamily="18" charset="0"/>
                        </a:rPr>
                        <a:t> risk assessment.</a:t>
                      </a:r>
                    </a:p>
                    <a:p>
                      <a:pPr marL="0" marR="0" lvl="0" indent="0" algn="l" defTabSz="914400" rtl="0" eaLnBrk="1" fontAlgn="base" latinLnBrk="0" hangingPunct="0">
                        <a:lnSpc>
                          <a:spcPct val="100000"/>
                        </a:lnSpc>
                        <a:spcBef>
                          <a:spcPts val="0"/>
                        </a:spcBef>
                        <a:spcAft>
                          <a:spcPts val="600"/>
                        </a:spcAft>
                        <a:buClrTx/>
                        <a:buSzTx/>
                        <a:buFontTx/>
                        <a:buNone/>
                        <a:tabLst/>
                        <a:defRPr/>
                      </a:pPr>
                      <a:r>
                        <a:rPr lang="en-AU" sz="800" dirty="0">
                          <a:effectLst/>
                          <a:latin typeface="+mn-lt"/>
                          <a:ea typeface="SimSun" panose="02010600030101010101" pitchFamily="2" charset="-122"/>
                          <a:cs typeface="Times New Roman" panose="02020603050405020304" pitchFamily="18" charset="0"/>
                        </a:rPr>
                        <a:t>Methodology complete.</a:t>
                      </a:r>
                    </a:p>
                  </a:txBody>
                  <a:tcPr marL="33568" marR="33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AU" sz="800" dirty="0">
                          <a:effectLst/>
                          <a:latin typeface="+mn-lt"/>
                          <a:ea typeface="SimSun" panose="02010600030101010101" pitchFamily="2" charset="-122"/>
                          <a:cs typeface="Times New Roman" panose="02020603050405020304" pitchFamily="18" charset="0"/>
                        </a:rPr>
                        <a:t>List of Instructions and/or materials.</a:t>
                      </a:r>
                    </a:p>
                    <a:p>
                      <a:pPr algn="l"/>
                      <a:endParaRPr lang="en-AU" sz="800" dirty="0">
                        <a:effectLst/>
                        <a:latin typeface="+mn-lt"/>
                        <a:ea typeface="SimSun" panose="02010600030101010101" pitchFamily="2" charset="-122"/>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800" dirty="0">
                          <a:effectLst/>
                          <a:highlight>
                            <a:srgbClr val="FFFF00"/>
                          </a:highlight>
                          <a:latin typeface="+mn-lt"/>
                          <a:ea typeface="SimSun" panose="02010600030101010101" pitchFamily="2" charset="-122"/>
                          <a:cs typeface="Times New Roman" panose="02020603050405020304" pitchFamily="18" charset="0"/>
                        </a:rPr>
                        <a:t>Partially completed</a:t>
                      </a:r>
                      <a:r>
                        <a:rPr lang="en-AU" sz="800" dirty="0">
                          <a:effectLst/>
                          <a:latin typeface="+mn-lt"/>
                          <a:ea typeface="SimSun" panose="02010600030101010101" pitchFamily="2" charset="-122"/>
                          <a:cs typeface="Times New Roman" panose="02020603050405020304" pitchFamily="18" charset="0"/>
                        </a:rPr>
                        <a:t> methodology.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800" dirty="0">
                        <a:effectLst/>
                        <a:latin typeface="+mn-lt"/>
                        <a:ea typeface="SimSun" panose="02010600030101010101" pitchFamily="2" charset="-122"/>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800" dirty="0">
                          <a:effectLst/>
                          <a:highlight>
                            <a:srgbClr val="FFFF00"/>
                          </a:highlight>
                          <a:latin typeface="+mn-lt"/>
                          <a:ea typeface="SimSun" panose="02010600030101010101" pitchFamily="2" charset="-122"/>
                          <a:cs typeface="Times New Roman" panose="02020603050405020304" pitchFamily="18" charset="0"/>
                        </a:rPr>
                        <a:t>Partially completed</a:t>
                      </a:r>
                      <a:r>
                        <a:rPr lang="en-AU" sz="800" dirty="0">
                          <a:effectLst/>
                          <a:latin typeface="+mn-lt"/>
                          <a:ea typeface="SimSun" panose="02010600030101010101" pitchFamily="2" charset="-122"/>
                          <a:cs typeface="Times New Roman" panose="02020603050405020304" pitchFamily="18" charset="0"/>
                        </a:rPr>
                        <a:t> assessment.</a:t>
                      </a:r>
                    </a:p>
                  </a:txBody>
                  <a:tcPr marL="33568" marR="33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base" latinLnBrk="0" hangingPunct="0">
                        <a:lnSpc>
                          <a:spcPct val="100000"/>
                        </a:lnSpc>
                        <a:spcBef>
                          <a:spcPts val="0"/>
                        </a:spcBef>
                        <a:spcAft>
                          <a:spcPts val="0"/>
                        </a:spcAft>
                        <a:buClrTx/>
                        <a:buSzTx/>
                        <a:buFontTx/>
                        <a:buNone/>
                        <a:tabLst/>
                        <a:defRPr/>
                      </a:pPr>
                      <a:r>
                        <a:rPr lang="en-AU" sz="800" dirty="0">
                          <a:effectLst/>
                          <a:latin typeface="+mn-lt"/>
                          <a:ea typeface="SimSun" panose="02010600030101010101" pitchFamily="2" charset="-122"/>
                          <a:cs typeface="Times New Roman" panose="02020603050405020304" pitchFamily="18" charset="0"/>
                        </a:rPr>
                        <a:t>Incomplete list of instructions and/or materials.</a:t>
                      </a:r>
                    </a:p>
                    <a:p>
                      <a:pPr algn="l" fontAlgn="base" hangingPunct="0"/>
                      <a:endParaRPr lang="en-AU" sz="800" dirty="0">
                        <a:effectLst/>
                        <a:latin typeface="+mn-lt"/>
                        <a:ea typeface="SimSun" panose="02010600030101010101" pitchFamily="2" charset="-122"/>
                        <a:cs typeface="Times New Roman" panose="02020603050405020304" pitchFamily="18" charset="0"/>
                      </a:endParaRPr>
                    </a:p>
                  </a:txBody>
                  <a:tcPr marL="33568" marR="33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4109531"/>
                  </a:ext>
                </a:extLst>
              </a:tr>
              <a:tr h="1085297">
                <a:tc vMerge="1">
                  <a:txBody>
                    <a:bodyPr/>
                    <a:lstStyle/>
                    <a:p>
                      <a:endParaRPr lang="en-US"/>
                    </a:p>
                  </a:txBody>
                  <a:tcPr/>
                </a:tc>
                <a:tc vMerge="1">
                  <a:txBody>
                    <a:bodyPr/>
                    <a:lstStyle/>
                    <a:p>
                      <a:pPr algn="ctr"/>
                      <a:endParaRPr lang="en-AU" sz="800" b="0" dirty="0">
                        <a:effectLst/>
                        <a:latin typeface="+mn-lt"/>
                        <a:ea typeface="SimSun" panose="02010600030101010101" pitchFamily="2" charset="-122"/>
                        <a:cs typeface="Times New Roman" panose="02020603050405020304" pitchFamily="18" charset="0"/>
                      </a:endParaRPr>
                    </a:p>
                  </a:txBody>
                  <a:tcPr marL="33568" marR="33568"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800" b="0" dirty="0">
                          <a:effectLst/>
                          <a:latin typeface="+mn-lt"/>
                          <a:ea typeface="SimSun" panose="02010600030101010101" pitchFamily="2" charset="-122"/>
                          <a:cs typeface="Times New Roman" panose="02020603050405020304" pitchFamily="18" charset="0"/>
                        </a:rPr>
                        <a:t>(Results)</a:t>
                      </a:r>
                    </a:p>
                  </a:txBody>
                  <a:tcPr marL="33568" marR="33568"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600"/>
                        </a:spcAft>
                      </a:pPr>
                      <a:r>
                        <a:rPr lang="en-AU" sz="800" dirty="0">
                          <a:effectLst/>
                          <a:latin typeface="+mn-lt"/>
                          <a:ea typeface="SimSun" panose="02010600030101010101" pitchFamily="2" charset="-122"/>
                          <a:cs typeface="Times New Roman" panose="02020603050405020304" pitchFamily="18" charset="0"/>
                        </a:rPr>
                        <a:t>The </a:t>
                      </a:r>
                      <a:r>
                        <a:rPr lang="en-AU" sz="800" dirty="0">
                          <a:effectLst/>
                          <a:highlight>
                            <a:srgbClr val="FFFF00"/>
                          </a:highlight>
                          <a:latin typeface="+mn-lt"/>
                          <a:ea typeface="SimSun" panose="02010600030101010101" pitchFamily="2" charset="-122"/>
                          <a:cs typeface="Times New Roman" panose="02020603050405020304" pitchFamily="18" charset="0"/>
                        </a:rPr>
                        <a:t>systematic and accurate </a:t>
                      </a:r>
                      <a:r>
                        <a:rPr lang="en-AU" sz="800" dirty="0">
                          <a:effectLst/>
                          <a:latin typeface="+mn-lt"/>
                          <a:ea typeface="SimSun" panose="02010600030101010101" pitchFamily="2" charset="-122"/>
                          <a:cs typeface="Times New Roman" panose="02020603050405020304" pitchFamily="18" charset="0"/>
                        </a:rPr>
                        <a:t>collection and recording of all </a:t>
                      </a:r>
                      <a:r>
                        <a:rPr lang="en-AU" sz="800" dirty="0">
                          <a:effectLst/>
                          <a:highlight>
                            <a:srgbClr val="FFFF00"/>
                          </a:highlight>
                          <a:latin typeface="+mn-lt"/>
                          <a:ea typeface="SimSun" panose="02010600030101010101" pitchFamily="2" charset="-122"/>
                          <a:cs typeface="Times New Roman" panose="02020603050405020304" pitchFamily="18" charset="0"/>
                        </a:rPr>
                        <a:t>quantitative data </a:t>
                      </a:r>
                      <a:r>
                        <a:rPr lang="en-AU" sz="800" dirty="0">
                          <a:effectLst/>
                          <a:latin typeface="+mn-lt"/>
                          <a:ea typeface="SimSun" panose="02010600030101010101" pitchFamily="2" charset="-122"/>
                          <a:cs typeface="Times New Roman" panose="02020603050405020304" pitchFamily="18" charset="0"/>
                        </a:rPr>
                        <a:t>(Table of results) </a:t>
                      </a:r>
                      <a:r>
                        <a:rPr lang="en-AU" sz="800" dirty="0">
                          <a:effectLst/>
                          <a:highlight>
                            <a:srgbClr val="FFFF00"/>
                          </a:highlight>
                          <a:latin typeface="+mn-lt"/>
                          <a:ea typeface="SimSun" panose="02010600030101010101" pitchFamily="2" charset="-122"/>
                          <a:cs typeface="Times New Roman" panose="02020603050405020304" pitchFamily="18" charset="0"/>
                        </a:rPr>
                        <a:t>and qualitative </a:t>
                      </a:r>
                      <a:r>
                        <a:rPr lang="en-AU" sz="800" dirty="0">
                          <a:effectLst/>
                          <a:latin typeface="+mn-lt"/>
                          <a:ea typeface="SimSun" panose="02010600030101010101" pitchFamily="2" charset="-122"/>
                          <a:cs typeface="Times New Roman" panose="02020603050405020304" pitchFamily="18" charset="0"/>
                        </a:rPr>
                        <a:t>data (observations).</a:t>
                      </a:r>
                    </a:p>
                    <a:p>
                      <a:pPr algn="l">
                        <a:spcAft>
                          <a:spcPts val="600"/>
                        </a:spcAft>
                      </a:pPr>
                      <a:r>
                        <a:rPr lang="en-AU" sz="800" dirty="0">
                          <a:effectLst/>
                          <a:highlight>
                            <a:srgbClr val="FFFF00"/>
                          </a:highlight>
                          <a:latin typeface="+mn-lt"/>
                          <a:ea typeface="SimSun" panose="02010600030101010101" pitchFamily="2" charset="-122"/>
                          <a:cs typeface="Times New Roman" panose="02020603050405020304" pitchFamily="18" charset="0"/>
                        </a:rPr>
                        <a:t>Low</a:t>
                      </a:r>
                      <a:r>
                        <a:rPr lang="en-AU" sz="800" dirty="0">
                          <a:effectLst/>
                          <a:latin typeface="+mn-lt"/>
                          <a:ea typeface="SimSun" panose="02010600030101010101" pitchFamily="2" charset="-122"/>
                          <a:cs typeface="Times New Roman" panose="02020603050405020304" pitchFamily="18" charset="0"/>
                        </a:rPr>
                        <a:t> margins of error.</a:t>
                      </a:r>
                    </a:p>
                    <a:p>
                      <a:pPr algn="l">
                        <a:spcAft>
                          <a:spcPts val="600"/>
                        </a:spcAft>
                      </a:pPr>
                      <a:r>
                        <a:rPr lang="en-AU" sz="800" dirty="0">
                          <a:effectLst/>
                          <a:highlight>
                            <a:srgbClr val="FFFF00"/>
                          </a:highlight>
                          <a:latin typeface="+mn-lt"/>
                          <a:ea typeface="SimSun" panose="02010600030101010101" pitchFamily="2" charset="-122"/>
                          <a:cs typeface="Times New Roman" panose="02020603050405020304" pitchFamily="18" charset="0"/>
                        </a:rPr>
                        <a:t>Zero</a:t>
                      </a:r>
                      <a:r>
                        <a:rPr lang="en-AU" sz="800" dirty="0">
                          <a:effectLst/>
                          <a:latin typeface="+mn-lt"/>
                          <a:ea typeface="SimSun" panose="02010600030101010101" pitchFamily="2" charset="-122"/>
                          <a:cs typeface="Times New Roman" panose="02020603050405020304" pitchFamily="18" charset="0"/>
                        </a:rPr>
                        <a:t> anomalies.</a:t>
                      </a:r>
                    </a:p>
                  </a:txBody>
                  <a:tcPr marL="33568" marR="33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base" latinLnBrk="0" hangingPunct="0">
                        <a:lnSpc>
                          <a:spcPct val="100000"/>
                        </a:lnSpc>
                        <a:spcBef>
                          <a:spcPts val="0"/>
                        </a:spcBef>
                        <a:spcAft>
                          <a:spcPts val="600"/>
                        </a:spcAft>
                        <a:buClrTx/>
                        <a:buSzTx/>
                        <a:buFontTx/>
                        <a:buNone/>
                        <a:tabLst/>
                        <a:defRPr/>
                      </a:pPr>
                      <a:r>
                        <a:rPr lang="en-AU" sz="800" dirty="0">
                          <a:effectLst/>
                          <a:latin typeface="+mn-lt"/>
                          <a:ea typeface="SimSun" panose="02010600030101010101" pitchFamily="2" charset="-122"/>
                          <a:cs typeface="Times New Roman" panose="02020603050405020304" pitchFamily="18" charset="0"/>
                        </a:rPr>
                        <a:t>The </a:t>
                      </a:r>
                      <a:r>
                        <a:rPr lang="en-AU" sz="800" dirty="0">
                          <a:effectLst/>
                          <a:highlight>
                            <a:srgbClr val="FFFF00"/>
                          </a:highlight>
                          <a:latin typeface="+mn-lt"/>
                          <a:ea typeface="SimSun" panose="02010600030101010101" pitchFamily="2" charset="-122"/>
                          <a:cs typeface="Times New Roman" panose="02020603050405020304" pitchFamily="18" charset="0"/>
                        </a:rPr>
                        <a:t>accurate </a:t>
                      </a:r>
                      <a:r>
                        <a:rPr lang="en-AU" sz="800" dirty="0">
                          <a:effectLst/>
                          <a:latin typeface="+mn-lt"/>
                          <a:ea typeface="SimSun" panose="02010600030101010101" pitchFamily="2" charset="-122"/>
                          <a:cs typeface="Times New Roman" panose="02020603050405020304" pitchFamily="18" charset="0"/>
                        </a:rPr>
                        <a:t>collection and recording of all quantitative data (Table of results).</a:t>
                      </a:r>
                    </a:p>
                    <a:p>
                      <a:pPr marL="0" marR="0" lvl="0" indent="0" algn="l" defTabSz="914400" rtl="0" eaLnBrk="1" fontAlgn="base" latinLnBrk="0" hangingPunct="0">
                        <a:lnSpc>
                          <a:spcPct val="100000"/>
                        </a:lnSpc>
                        <a:spcBef>
                          <a:spcPts val="0"/>
                        </a:spcBef>
                        <a:spcAft>
                          <a:spcPts val="600"/>
                        </a:spcAft>
                        <a:buClrTx/>
                        <a:buSzTx/>
                        <a:buFontTx/>
                        <a:buNone/>
                        <a:tabLst/>
                        <a:defRPr/>
                      </a:pPr>
                      <a:r>
                        <a:rPr lang="en-AU" sz="800" dirty="0">
                          <a:effectLst/>
                          <a:highlight>
                            <a:srgbClr val="FFFF00"/>
                          </a:highlight>
                          <a:latin typeface="+mn-lt"/>
                          <a:ea typeface="SimSun" panose="02010600030101010101" pitchFamily="2" charset="-122"/>
                          <a:cs typeface="Times New Roman" panose="02020603050405020304" pitchFamily="18" charset="0"/>
                        </a:rPr>
                        <a:t>Low to medium </a:t>
                      </a:r>
                      <a:r>
                        <a:rPr lang="en-AU" sz="800" dirty="0">
                          <a:effectLst/>
                          <a:latin typeface="+mn-lt"/>
                          <a:ea typeface="SimSun" panose="02010600030101010101" pitchFamily="2" charset="-122"/>
                          <a:cs typeface="Times New Roman" panose="02020603050405020304" pitchFamily="18" charset="0"/>
                        </a:rPr>
                        <a:t>margins of error.</a:t>
                      </a:r>
                    </a:p>
                    <a:p>
                      <a:pPr marL="0" marR="0" lvl="0" indent="0" algn="l" defTabSz="914400" rtl="0" eaLnBrk="1" fontAlgn="base" latinLnBrk="0" hangingPunct="0">
                        <a:lnSpc>
                          <a:spcPct val="100000"/>
                        </a:lnSpc>
                        <a:spcBef>
                          <a:spcPts val="0"/>
                        </a:spcBef>
                        <a:spcAft>
                          <a:spcPts val="600"/>
                        </a:spcAft>
                        <a:buClrTx/>
                        <a:buSzTx/>
                        <a:buFontTx/>
                        <a:buNone/>
                        <a:tabLst/>
                        <a:defRPr/>
                      </a:pPr>
                      <a:r>
                        <a:rPr lang="en-AU" sz="800" dirty="0">
                          <a:effectLst/>
                          <a:highlight>
                            <a:srgbClr val="FFFF00"/>
                          </a:highlight>
                          <a:latin typeface="+mn-lt"/>
                          <a:ea typeface="SimSun" panose="02010600030101010101" pitchFamily="2" charset="-122"/>
                          <a:cs typeface="Times New Roman" panose="02020603050405020304" pitchFamily="18" charset="0"/>
                        </a:rPr>
                        <a:t>One</a:t>
                      </a:r>
                      <a:r>
                        <a:rPr lang="en-AU" sz="800" dirty="0">
                          <a:effectLst/>
                          <a:latin typeface="+mn-lt"/>
                          <a:ea typeface="SimSun" panose="02010600030101010101" pitchFamily="2" charset="-122"/>
                          <a:cs typeface="Times New Roman" panose="02020603050405020304" pitchFamily="18" charset="0"/>
                        </a:rPr>
                        <a:t> anomaly.</a:t>
                      </a:r>
                    </a:p>
                  </a:txBody>
                  <a:tcPr marL="33568" marR="33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800" dirty="0">
                          <a:effectLst/>
                          <a:latin typeface="+mn-lt"/>
                          <a:ea typeface="SimSun" panose="02010600030101010101" pitchFamily="2" charset="-122"/>
                          <a:cs typeface="Times New Roman" panose="02020603050405020304" pitchFamily="18" charset="0"/>
                        </a:rPr>
                        <a:t>The collection and recording of all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800" dirty="0">
                        <a:effectLst/>
                        <a:latin typeface="+mn-lt"/>
                        <a:ea typeface="SimSun" panose="02010600030101010101" pitchFamily="2" charset="-122"/>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800" dirty="0">
                          <a:effectLst/>
                          <a:highlight>
                            <a:srgbClr val="FFFF00"/>
                          </a:highlight>
                          <a:latin typeface="+mn-lt"/>
                          <a:ea typeface="SimSun" panose="02010600030101010101" pitchFamily="2" charset="-122"/>
                          <a:cs typeface="Times New Roman" panose="02020603050405020304" pitchFamily="18" charset="0"/>
                        </a:rPr>
                        <a:t>Large</a:t>
                      </a:r>
                      <a:r>
                        <a:rPr lang="en-AU" sz="800" dirty="0">
                          <a:effectLst/>
                          <a:latin typeface="+mn-lt"/>
                          <a:ea typeface="SimSun" panose="02010600030101010101" pitchFamily="2" charset="-122"/>
                          <a:cs typeface="Times New Roman" panose="02020603050405020304" pitchFamily="18" charset="0"/>
                        </a:rPr>
                        <a:t> margins of error.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800" dirty="0">
                        <a:effectLst/>
                        <a:latin typeface="+mn-lt"/>
                        <a:ea typeface="SimSun" panose="02010600030101010101" pitchFamily="2" charset="-122"/>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800" dirty="0">
                          <a:effectLst/>
                          <a:highlight>
                            <a:srgbClr val="FFFF00"/>
                          </a:highlight>
                          <a:latin typeface="+mn-lt"/>
                          <a:ea typeface="SimSun" panose="02010600030101010101" pitchFamily="2" charset="-122"/>
                          <a:cs typeface="Times New Roman" panose="02020603050405020304" pitchFamily="18" charset="0"/>
                        </a:rPr>
                        <a:t>Two or more </a:t>
                      </a:r>
                      <a:r>
                        <a:rPr lang="en-AU" sz="800" dirty="0">
                          <a:effectLst/>
                          <a:latin typeface="+mn-lt"/>
                          <a:ea typeface="SimSun" panose="02010600030101010101" pitchFamily="2" charset="-122"/>
                          <a:cs typeface="Times New Roman" panose="02020603050405020304" pitchFamily="18" charset="0"/>
                        </a:rPr>
                        <a:t>anomalies.</a:t>
                      </a:r>
                    </a:p>
                  </a:txBody>
                  <a:tcPr marL="33568" marR="33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AU" sz="800" dirty="0">
                          <a:effectLst/>
                          <a:latin typeface="+mn-lt"/>
                          <a:ea typeface="SimSun" panose="02010600030101010101" pitchFamily="2" charset="-122"/>
                          <a:cs typeface="Times New Roman" panose="02020603050405020304" pitchFamily="18" charset="0"/>
                        </a:rPr>
                        <a:t>The </a:t>
                      </a:r>
                      <a:r>
                        <a:rPr lang="en-AU" sz="800" dirty="0">
                          <a:effectLst/>
                          <a:highlight>
                            <a:srgbClr val="FFFF00"/>
                          </a:highlight>
                          <a:latin typeface="+mn-lt"/>
                          <a:ea typeface="SimSun" panose="02010600030101010101" pitchFamily="2" charset="-122"/>
                          <a:cs typeface="Times New Roman" panose="02020603050405020304" pitchFamily="18" charset="0"/>
                        </a:rPr>
                        <a:t>partial</a:t>
                      </a:r>
                      <a:r>
                        <a:rPr lang="en-AU" sz="800" dirty="0">
                          <a:effectLst/>
                          <a:latin typeface="+mn-lt"/>
                          <a:ea typeface="SimSun" panose="02010600030101010101" pitchFamily="2" charset="-122"/>
                          <a:cs typeface="Times New Roman" panose="02020603050405020304" pitchFamily="18" charset="0"/>
                        </a:rPr>
                        <a:t> collection and recording of data.</a:t>
                      </a:r>
                    </a:p>
                    <a:p>
                      <a:pPr algn="l"/>
                      <a:endParaRPr lang="en-AU" sz="800" dirty="0">
                        <a:effectLst/>
                        <a:latin typeface="+mn-lt"/>
                        <a:ea typeface="SimSun" panose="02010600030101010101" pitchFamily="2" charset="-122"/>
                        <a:cs typeface="Times New Roman" panose="02020603050405020304" pitchFamily="18" charset="0"/>
                      </a:endParaRPr>
                    </a:p>
                    <a:p>
                      <a:pPr algn="l"/>
                      <a:endParaRPr lang="en-AU" sz="800" dirty="0">
                        <a:effectLst/>
                        <a:latin typeface="+mn-lt"/>
                        <a:ea typeface="SimSun" panose="02010600030101010101" pitchFamily="2" charset="-122"/>
                        <a:cs typeface="Times New Roman" panose="02020603050405020304" pitchFamily="18" charset="0"/>
                      </a:endParaRPr>
                    </a:p>
                    <a:p>
                      <a:pPr algn="l"/>
                      <a:endParaRPr lang="en-AU" sz="800" dirty="0">
                        <a:effectLst/>
                        <a:latin typeface="+mn-lt"/>
                        <a:ea typeface="SimSun" panose="02010600030101010101" pitchFamily="2" charset="-122"/>
                        <a:cs typeface="Times New Roman" panose="02020603050405020304" pitchFamily="18" charset="0"/>
                      </a:endParaRPr>
                    </a:p>
                    <a:p>
                      <a:pPr algn="l"/>
                      <a:endParaRPr lang="en-AU" sz="800" dirty="0">
                        <a:effectLst/>
                        <a:latin typeface="+mn-lt"/>
                        <a:ea typeface="SimSun" panose="02010600030101010101" pitchFamily="2" charset="-122"/>
                        <a:cs typeface="Times New Roman" panose="02020603050405020304" pitchFamily="18" charset="0"/>
                      </a:endParaRPr>
                    </a:p>
                  </a:txBody>
                  <a:tcPr marL="33568" marR="33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hangingPunct="0"/>
                      <a:r>
                        <a:rPr lang="en-AU" sz="800" dirty="0">
                          <a:effectLst/>
                          <a:highlight>
                            <a:srgbClr val="FFFF00"/>
                          </a:highlight>
                          <a:latin typeface="+mn-lt"/>
                          <a:ea typeface="SimSun" panose="02010600030101010101" pitchFamily="2" charset="-122"/>
                          <a:cs typeface="Times New Roman" panose="02020603050405020304" pitchFamily="18" charset="0"/>
                        </a:rPr>
                        <a:t> Limited </a:t>
                      </a:r>
                      <a:r>
                        <a:rPr lang="en-AU" sz="800" dirty="0">
                          <a:effectLst/>
                          <a:latin typeface="+mn-lt"/>
                          <a:ea typeface="SimSun" panose="02010600030101010101" pitchFamily="2" charset="-122"/>
                          <a:cs typeface="Times New Roman" panose="02020603050405020304" pitchFamily="18" charset="0"/>
                        </a:rPr>
                        <a:t>data collection.</a:t>
                      </a:r>
                    </a:p>
                  </a:txBody>
                  <a:tcPr marL="33568" marR="33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9471460"/>
                  </a:ext>
                </a:extLst>
              </a:tr>
              <a:tr h="1578614">
                <a:tc vMerge="1">
                  <a:txBody>
                    <a:bodyPr/>
                    <a:lstStyle/>
                    <a:p>
                      <a:endParaRPr lang="en-US"/>
                    </a:p>
                  </a:txBody>
                  <a:tcPr/>
                </a:tc>
                <a:tc rowSpan="2">
                  <a:txBody>
                    <a:bodyPr/>
                    <a:lstStyle/>
                    <a:p>
                      <a:pPr algn="ctr"/>
                      <a:r>
                        <a:rPr lang="en-AU" sz="800" b="1" dirty="0">
                          <a:effectLst/>
                          <a:latin typeface="+mn-lt"/>
                          <a:ea typeface="SimSun" panose="02010600030101010101" pitchFamily="2" charset="-122"/>
                          <a:cs typeface="MyriadPro-Regular"/>
                        </a:rPr>
                        <a:t> </a:t>
                      </a:r>
                      <a:r>
                        <a:rPr lang="en-AU" sz="800" b="1" dirty="0">
                          <a:effectLst/>
                          <a:latin typeface="+mn-lt"/>
                          <a:ea typeface="SimSun" panose="02010600030101010101" pitchFamily="2" charset="-122"/>
                        </a:rPr>
                        <a:t>Processing and</a:t>
                      </a:r>
                      <a:r>
                        <a:rPr lang="en-AU" sz="800" b="0" dirty="0">
                          <a:effectLst/>
                          <a:latin typeface="+mn-lt"/>
                          <a:ea typeface="SimSun" panose="02010600030101010101" pitchFamily="2" charset="-122"/>
                          <a:cs typeface="Times New Roman" panose="02020603050405020304" pitchFamily="18" charset="0"/>
                        </a:rPr>
                        <a:t> </a:t>
                      </a:r>
                      <a:r>
                        <a:rPr lang="en-AU" sz="800" b="1" dirty="0">
                          <a:effectLst/>
                          <a:latin typeface="+mn-lt"/>
                          <a:ea typeface="SimSun" panose="02010600030101010101" pitchFamily="2" charset="-122"/>
                        </a:rPr>
                        <a:t>analysing data and information </a:t>
                      </a:r>
                    </a:p>
                    <a:p>
                      <a:pPr algn="ctr"/>
                      <a:r>
                        <a:rPr lang="en-AU" sz="800" b="1" dirty="0">
                          <a:effectLst/>
                          <a:latin typeface="+mn-lt"/>
                          <a:ea typeface="SimSun" panose="02010600030101010101" pitchFamily="2" charset="-122"/>
                        </a:rPr>
                        <a:t> </a:t>
                      </a:r>
                      <a:endParaRPr lang="en-AU" sz="800" dirty="0">
                        <a:effectLst/>
                        <a:latin typeface="+mn-lt"/>
                        <a:ea typeface="SimSun" panose="02010600030101010101" pitchFamily="2" charset="-122"/>
                        <a:cs typeface="Times New Roman" panose="02020603050405020304" pitchFamily="18" charset="0"/>
                      </a:endParaRPr>
                    </a:p>
                    <a:p>
                      <a:pPr algn="ctr"/>
                      <a:r>
                        <a:rPr lang="en-AU" sz="800" b="1" dirty="0">
                          <a:effectLst/>
                          <a:latin typeface="+mn-lt"/>
                          <a:ea typeface="SimSun" panose="02010600030101010101" pitchFamily="2" charset="-122"/>
                        </a:rPr>
                        <a:t> </a:t>
                      </a:r>
                      <a:endParaRPr lang="en-AU" sz="800" dirty="0">
                        <a:effectLst/>
                        <a:latin typeface="+mn-lt"/>
                        <a:ea typeface="SimSun" panose="02010600030101010101" pitchFamily="2" charset="-122"/>
                        <a:cs typeface="Times New Roman" panose="02020603050405020304" pitchFamily="18" charset="0"/>
                      </a:endParaRPr>
                    </a:p>
                    <a:p>
                      <a:pPr algn="l"/>
                      <a:r>
                        <a:rPr lang="en-AU" sz="800" b="1" dirty="0">
                          <a:effectLst/>
                          <a:latin typeface="+mn-lt"/>
                          <a:ea typeface="SimSun" panose="02010600030101010101" pitchFamily="2" charset="-122"/>
                          <a:cs typeface="Times New Roman" panose="02020603050405020304" pitchFamily="18" charset="0"/>
                        </a:rPr>
                        <a:t> </a:t>
                      </a:r>
                      <a:endParaRPr lang="en-AU" sz="800" dirty="0">
                        <a:effectLst/>
                        <a:latin typeface="+mn-lt"/>
                        <a:ea typeface="SimSun" panose="02010600030101010101" pitchFamily="2" charset="-122"/>
                        <a:cs typeface="Times New Roman" panose="02020603050405020304" pitchFamily="18" charset="0"/>
                      </a:endParaRPr>
                    </a:p>
                  </a:txBody>
                  <a:tcPr marL="33568" marR="33568"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800" b="0" dirty="0">
                          <a:effectLst/>
                          <a:latin typeface="+mn-lt"/>
                          <a:ea typeface="SimSun" panose="02010600030101010101" pitchFamily="2" charset="-122"/>
                          <a:cs typeface="Times New Roman" panose="02020603050405020304" pitchFamily="18" charset="0"/>
                        </a:rPr>
                        <a:t>(Results)</a:t>
                      </a:r>
                      <a:endParaRPr lang="en-US" dirty="0"/>
                    </a:p>
                  </a:txBody>
                  <a:tcPr marL="33568" marR="33568"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lgn="l">
                        <a:buFontTx/>
                        <a:buNone/>
                      </a:pPr>
                      <a:r>
                        <a:rPr lang="en-AU" sz="800" dirty="0">
                          <a:effectLst/>
                          <a:highlight>
                            <a:srgbClr val="FFFF00"/>
                          </a:highlight>
                          <a:latin typeface="+mn-lt"/>
                          <a:ea typeface="SimSun" panose="02010600030101010101" pitchFamily="2" charset="-122"/>
                          <a:cs typeface="Times New Roman" panose="02020603050405020304" pitchFamily="18" charset="0"/>
                        </a:rPr>
                        <a:t>Thorough</a:t>
                      </a:r>
                      <a:r>
                        <a:rPr lang="en-AU" sz="800" dirty="0">
                          <a:effectLst/>
                          <a:latin typeface="+mn-lt"/>
                          <a:ea typeface="SimSun" panose="02010600030101010101" pitchFamily="2" charset="-122"/>
                          <a:cs typeface="Times New Roman" panose="02020603050405020304" pitchFamily="18" charset="0"/>
                        </a:rPr>
                        <a:t> analysis of trends and patterns in data, including a</a:t>
                      </a:r>
                      <a:r>
                        <a:rPr lang="en-AU" sz="800" dirty="0">
                          <a:effectLst/>
                          <a:highlight>
                            <a:srgbClr val="FFFF00"/>
                          </a:highlight>
                          <a:latin typeface="+mn-lt"/>
                          <a:ea typeface="SimSun" panose="02010600030101010101" pitchFamily="2" charset="-122"/>
                          <a:cs typeface="Times New Roman" panose="02020603050405020304" pitchFamily="18" charset="0"/>
                        </a:rPr>
                        <a:t> detailed and accurate </a:t>
                      </a:r>
                      <a:r>
                        <a:rPr lang="en-AU" sz="800" dirty="0">
                          <a:effectLst/>
                          <a:latin typeface="+mn-lt"/>
                          <a:ea typeface="SimSun" panose="02010600030101010101" pitchFamily="2" charset="-122"/>
                          <a:cs typeface="Times New Roman" panose="02020603050405020304" pitchFamily="18" charset="0"/>
                        </a:rPr>
                        <a:t>description of the relationship between mass and temperature.</a:t>
                      </a:r>
                    </a:p>
                    <a:p>
                      <a:pPr marL="0" lvl="0" indent="0" algn="l">
                        <a:buFontTx/>
                        <a:buNone/>
                      </a:pPr>
                      <a:endParaRPr lang="en-AU" sz="800" dirty="0">
                        <a:effectLst/>
                        <a:latin typeface="+mn-lt"/>
                        <a:ea typeface="SimSun" panose="02010600030101010101" pitchFamily="2" charset="-122"/>
                        <a:cs typeface="Times New Roman" panose="02020603050405020304" pitchFamily="18" charset="0"/>
                      </a:endParaRPr>
                    </a:p>
                    <a:p>
                      <a:pPr marL="0" lvl="0" indent="0" algn="l">
                        <a:buFontTx/>
                        <a:buNone/>
                      </a:pPr>
                      <a:r>
                        <a:rPr lang="en-AU" sz="800" dirty="0">
                          <a:effectLst/>
                          <a:highlight>
                            <a:srgbClr val="FFFF00"/>
                          </a:highlight>
                          <a:latin typeface="+mn-lt"/>
                          <a:ea typeface="SimSun" panose="02010600030101010101" pitchFamily="2" charset="-122"/>
                          <a:cs typeface="Times New Roman" panose="02020603050405020304" pitchFamily="18" charset="0"/>
                        </a:rPr>
                        <a:t>Consistent and accurate </a:t>
                      </a:r>
                      <a:r>
                        <a:rPr lang="en-AU" sz="800" dirty="0">
                          <a:effectLst/>
                          <a:latin typeface="+mn-lt"/>
                          <a:ea typeface="SimSun" panose="02010600030101010101" pitchFamily="2" charset="-122"/>
                          <a:cs typeface="Times New Roman" panose="02020603050405020304" pitchFamily="18" charset="0"/>
                        </a:rPr>
                        <a:t>calculation of mean and absolute uncertainty for </a:t>
                      </a:r>
                      <a:r>
                        <a:rPr lang="en-AU" sz="800" dirty="0">
                          <a:effectLst/>
                          <a:highlight>
                            <a:srgbClr val="FFFF00"/>
                          </a:highlight>
                          <a:latin typeface="+mn-lt"/>
                          <a:ea typeface="SimSun" panose="02010600030101010101" pitchFamily="2" charset="-122"/>
                          <a:cs typeface="Times New Roman" panose="02020603050405020304" pitchFamily="18" charset="0"/>
                        </a:rPr>
                        <a:t>all</a:t>
                      </a:r>
                      <a:r>
                        <a:rPr lang="en-AU" sz="800" dirty="0">
                          <a:effectLst/>
                          <a:latin typeface="+mn-lt"/>
                          <a:ea typeface="SimSun" panose="02010600030101010101" pitchFamily="2" charset="-122"/>
                          <a:cs typeface="Times New Roman" panose="02020603050405020304" pitchFamily="18" charset="0"/>
                        </a:rPr>
                        <a:t> mass amounts.</a:t>
                      </a:r>
                    </a:p>
                    <a:p>
                      <a:pPr marL="0" lvl="0" indent="0" algn="l">
                        <a:buFontTx/>
                        <a:buNone/>
                      </a:pPr>
                      <a:endParaRPr lang="en-AU" sz="800" dirty="0">
                        <a:effectLst/>
                        <a:latin typeface="+mn-lt"/>
                        <a:ea typeface="SimSun" panose="02010600030101010101" pitchFamily="2" charset="-122"/>
                        <a:cs typeface="Times New Roman" panose="02020603050405020304" pitchFamily="18" charset="0"/>
                      </a:endParaRPr>
                    </a:p>
                    <a:p>
                      <a:pPr marL="0" lvl="0" indent="0" algn="l">
                        <a:buFontTx/>
                        <a:buNone/>
                      </a:pPr>
                      <a:r>
                        <a:rPr lang="en-AU" sz="800" dirty="0">
                          <a:effectLst/>
                          <a:highlight>
                            <a:srgbClr val="FFFF00"/>
                          </a:highlight>
                          <a:latin typeface="+mn-lt"/>
                          <a:ea typeface="SimSun" panose="02010600030101010101" pitchFamily="2" charset="-122"/>
                          <a:cs typeface="Times New Roman" panose="02020603050405020304" pitchFamily="18" charset="0"/>
                        </a:rPr>
                        <a:t>Comprehensive, relevant and accurate </a:t>
                      </a:r>
                      <a:r>
                        <a:rPr lang="en-AU" sz="800" dirty="0">
                          <a:effectLst/>
                          <a:latin typeface="+mn-lt"/>
                          <a:ea typeface="SimSun" panose="02010600030101010101" pitchFamily="2" charset="-122"/>
                          <a:cs typeface="Times New Roman" panose="02020603050405020304" pitchFamily="18" charset="0"/>
                        </a:rPr>
                        <a:t>graph, </a:t>
                      </a:r>
                      <a:r>
                        <a:rPr lang="en-AU" sz="800" dirty="0">
                          <a:effectLst/>
                          <a:highlight>
                            <a:srgbClr val="FFFF00"/>
                          </a:highlight>
                          <a:latin typeface="+mn-lt"/>
                          <a:ea typeface="SimSun" panose="02010600030101010101" pitchFamily="2" charset="-122"/>
                          <a:cs typeface="Times New Roman" panose="02020603050405020304" pitchFamily="18" charset="0"/>
                        </a:rPr>
                        <a:t>easy </a:t>
                      </a:r>
                      <a:r>
                        <a:rPr lang="en-AU" sz="800" dirty="0">
                          <a:effectLst/>
                          <a:latin typeface="+mn-lt"/>
                          <a:ea typeface="SimSun" panose="02010600030101010101" pitchFamily="2" charset="-122"/>
                          <a:cs typeface="Times New Roman" panose="02020603050405020304" pitchFamily="18" charset="0"/>
                        </a:rPr>
                        <a:t>to interpret.</a:t>
                      </a:r>
                    </a:p>
                  </a:txBody>
                  <a:tcPr marL="33568" marR="33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800" dirty="0">
                          <a:effectLst/>
                          <a:highlight>
                            <a:srgbClr val="FFFF00"/>
                          </a:highlight>
                          <a:latin typeface="+mn-lt"/>
                          <a:ea typeface="SimSun" panose="02010600030101010101" pitchFamily="2" charset="-122"/>
                          <a:cs typeface="Times New Roman" panose="02020603050405020304" pitchFamily="18" charset="0"/>
                        </a:rPr>
                        <a:t>Informed </a:t>
                      </a:r>
                      <a:r>
                        <a:rPr lang="en-AU" sz="800" dirty="0">
                          <a:effectLst/>
                          <a:latin typeface="+mn-lt"/>
                          <a:ea typeface="SimSun" panose="02010600030101010101" pitchFamily="2" charset="-122"/>
                          <a:cs typeface="Times New Roman" panose="02020603050405020304" pitchFamily="18" charset="0"/>
                        </a:rPr>
                        <a:t>analysis of trends and patterns in data, including an </a:t>
                      </a:r>
                      <a:r>
                        <a:rPr lang="en-AU" sz="800" dirty="0">
                          <a:effectLst/>
                          <a:highlight>
                            <a:srgbClr val="FFFF00"/>
                          </a:highlight>
                          <a:latin typeface="+mn-lt"/>
                          <a:ea typeface="SimSun" panose="02010600030101010101" pitchFamily="2" charset="-122"/>
                          <a:cs typeface="Times New Roman" panose="02020603050405020304" pitchFamily="18" charset="0"/>
                        </a:rPr>
                        <a:t>accurate </a:t>
                      </a:r>
                      <a:r>
                        <a:rPr lang="en-AU" sz="800" dirty="0">
                          <a:effectLst/>
                          <a:latin typeface="+mn-lt"/>
                          <a:ea typeface="SimSun" panose="02010600030101010101" pitchFamily="2" charset="-122"/>
                          <a:cs typeface="Times New Roman" panose="02020603050405020304" pitchFamily="18" charset="0"/>
                        </a:rPr>
                        <a:t>description of the relationship between mass and temperature.</a:t>
                      </a:r>
                    </a:p>
                    <a:p>
                      <a:pPr marL="0" lvl="0" indent="0" algn="l">
                        <a:buFontTx/>
                        <a:buNone/>
                      </a:pPr>
                      <a:endParaRPr lang="en-AU" sz="800" dirty="0">
                        <a:effectLst/>
                        <a:latin typeface="+mn-lt"/>
                        <a:ea typeface="SimSun" panose="02010600030101010101" pitchFamily="2" charset="-122"/>
                        <a:cs typeface="Times New Roman" panose="02020603050405020304" pitchFamily="18" charset="0"/>
                      </a:endParaRPr>
                    </a:p>
                    <a:p>
                      <a:pPr marL="0" lvl="0" indent="0" algn="l">
                        <a:buFontTx/>
                        <a:buNone/>
                      </a:pPr>
                      <a:r>
                        <a:rPr lang="en-AU" sz="800" dirty="0">
                          <a:effectLst/>
                          <a:highlight>
                            <a:srgbClr val="FFFF00"/>
                          </a:highlight>
                          <a:latin typeface="+mn-lt"/>
                          <a:ea typeface="SimSun" panose="02010600030101010101" pitchFamily="2" charset="-122"/>
                          <a:cs typeface="Times New Roman" panose="02020603050405020304" pitchFamily="18" charset="0"/>
                        </a:rPr>
                        <a:t>Accurate</a:t>
                      </a:r>
                      <a:r>
                        <a:rPr lang="en-AU" sz="800" dirty="0">
                          <a:effectLst/>
                          <a:latin typeface="+mn-lt"/>
                          <a:ea typeface="SimSun" panose="02010600030101010101" pitchFamily="2" charset="-122"/>
                          <a:cs typeface="Times New Roman" panose="02020603050405020304" pitchFamily="18" charset="0"/>
                        </a:rPr>
                        <a:t> calculation of mean and absolute uncertainty for </a:t>
                      </a:r>
                      <a:r>
                        <a:rPr lang="en-AU" sz="800" dirty="0">
                          <a:effectLst/>
                          <a:highlight>
                            <a:srgbClr val="FFFF00"/>
                          </a:highlight>
                          <a:latin typeface="+mn-lt"/>
                          <a:ea typeface="SimSun" panose="02010600030101010101" pitchFamily="2" charset="-122"/>
                          <a:cs typeface="Times New Roman" panose="02020603050405020304" pitchFamily="18" charset="0"/>
                        </a:rPr>
                        <a:t>most </a:t>
                      </a:r>
                      <a:r>
                        <a:rPr lang="en-AU" sz="800" dirty="0">
                          <a:effectLst/>
                          <a:latin typeface="+mn-lt"/>
                          <a:ea typeface="SimSun" panose="02010600030101010101" pitchFamily="2" charset="-122"/>
                          <a:cs typeface="Times New Roman" panose="02020603050405020304" pitchFamily="18" charset="0"/>
                        </a:rPr>
                        <a:t>mass amounts.</a:t>
                      </a:r>
                    </a:p>
                    <a:p>
                      <a:pPr marL="0" lvl="0" indent="0" algn="l">
                        <a:buFontTx/>
                        <a:buNone/>
                      </a:pPr>
                      <a:endParaRPr lang="en-AU" sz="800" dirty="0">
                        <a:effectLst/>
                        <a:latin typeface="+mn-lt"/>
                        <a:ea typeface="SimSun" panose="02010600030101010101" pitchFamily="2" charset="-122"/>
                        <a:cs typeface="Times New Roman" panose="02020603050405020304" pitchFamily="18" charset="0"/>
                      </a:endParaRPr>
                    </a:p>
                    <a:p>
                      <a:pPr marL="0" lvl="0" indent="0" algn="l">
                        <a:buFontTx/>
                        <a:buNone/>
                      </a:pPr>
                      <a:r>
                        <a:rPr lang="en-AU" sz="800" dirty="0">
                          <a:effectLst/>
                          <a:highlight>
                            <a:srgbClr val="FFFF00"/>
                          </a:highlight>
                          <a:latin typeface="+mn-lt"/>
                          <a:ea typeface="SimSun" panose="02010600030101010101" pitchFamily="2" charset="-122"/>
                          <a:cs typeface="Times New Roman" panose="02020603050405020304" pitchFamily="18" charset="0"/>
                        </a:rPr>
                        <a:t>Explanatory </a:t>
                      </a:r>
                      <a:r>
                        <a:rPr lang="en-AU" sz="800" dirty="0">
                          <a:effectLst/>
                          <a:latin typeface="+mn-lt"/>
                          <a:ea typeface="SimSun" panose="02010600030101010101" pitchFamily="2" charset="-122"/>
                          <a:cs typeface="Times New Roman" panose="02020603050405020304" pitchFamily="18" charset="0"/>
                        </a:rPr>
                        <a:t>graph.</a:t>
                      </a:r>
                    </a:p>
                  </a:txBody>
                  <a:tcPr marL="33568" marR="33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AU" sz="800" dirty="0">
                          <a:effectLst/>
                          <a:latin typeface="+mn-lt"/>
                          <a:ea typeface="SimSun" panose="02010600030101010101" pitchFamily="2" charset="-122"/>
                          <a:cs typeface="Times New Roman" panose="02020603050405020304" pitchFamily="18" charset="0"/>
                        </a:rPr>
                        <a:t>Analysis of trends and/or patterns in data, including a description of the relationship between mass and temperature.</a:t>
                      </a:r>
                    </a:p>
                    <a:p>
                      <a:pPr marL="0" marR="0" lvl="0" indent="0" algn="l" defTabSz="914400" rtl="0" eaLnBrk="1" fontAlgn="auto" latinLnBrk="0" hangingPunct="1">
                        <a:lnSpc>
                          <a:spcPct val="100000"/>
                        </a:lnSpc>
                        <a:spcBef>
                          <a:spcPts val="0"/>
                        </a:spcBef>
                        <a:spcAft>
                          <a:spcPts val="600"/>
                        </a:spcAft>
                        <a:buClrTx/>
                        <a:buSzTx/>
                        <a:buFontTx/>
                        <a:buNone/>
                        <a:tabLst/>
                        <a:defRPr/>
                      </a:pPr>
                      <a:r>
                        <a:rPr lang="en-AU" sz="800" dirty="0">
                          <a:effectLst/>
                          <a:latin typeface="+mn-lt"/>
                          <a:ea typeface="SimSun" panose="02010600030101010101" pitchFamily="2" charset="-122"/>
                          <a:cs typeface="Times New Roman" panose="02020603050405020304" pitchFamily="18" charset="0"/>
                        </a:rPr>
                        <a:t>Calculation of mean and absolute uncertainty.</a:t>
                      </a:r>
                    </a:p>
                    <a:p>
                      <a:pPr marL="0" marR="0" lvl="0" indent="0" algn="l" defTabSz="914400" rtl="0" eaLnBrk="1" fontAlgn="auto" latinLnBrk="0" hangingPunct="1">
                        <a:lnSpc>
                          <a:spcPct val="100000"/>
                        </a:lnSpc>
                        <a:spcBef>
                          <a:spcPts val="0"/>
                        </a:spcBef>
                        <a:spcAft>
                          <a:spcPts val="600"/>
                        </a:spcAft>
                        <a:buClrTx/>
                        <a:buSzTx/>
                        <a:buFontTx/>
                        <a:buNone/>
                        <a:tabLst/>
                        <a:defRPr/>
                      </a:pPr>
                      <a:r>
                        <a:rPr lang="en-AU" sz="800" dirty="0">
                          <a:effectLst/>
                          <a:latin typeface="+mn-lt"/>
                          <a:ea typeface="SimSun" panose="02010600030101010101" pitchFamily="2" charset="-122"/>
                          <a:cs typeface="Times New Roman" panose="02020603050405020304" pitchFamily="18" charset="0"/>
                        </a:rPr>
                        <a:t>Graph.</a:t>
                      </a:r>
                    </a:p>
                  </a:txBody>
                  <a:tcPr marL="33568" marR="33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base" latinLnBrk="0" hangingPunct="0">
                        <a:lnSpc>
                          <a:spcPct val="100000"/>
                        </a:lnSpc>
                        <a:spcBef>
                          <a:spcPts val="0"/>
                        </a:spcBef>
                        <a:spcAft>
                          <a:spcPts val="600"/>
                        </a:spcAft>
                        <a:buClrTx/>
                        <a:buSzTx/>
                        <a:buFontTx/>
                        <a:buNone/>
                        <a:tabLst/>
                        <a:defRPr/>
                      </a:pPr>
                      <a:r>
                        <a:rPr lang="en-AU" sz="800" dirty="0">
                          <a:effectLst/>
                          <a:latin typeface="+mn-lt"/>
                          <a:ea typeface="SimSun" panose="02010600030101010101" pitchFamily="2" charset="-122"/>
                          <a:cs typeface="Times New Roman" panose="02020603050405020304" pitchFamily="18" charset="0"/>
                        </a:rPr>
                        <a:t>Trends, patterns and/or relationships </a:t>
                      </a:r>
                      <a:r>
                        <a:rPr lang="en-AU" sz="800" dirty="0">
                          <a:effectLst/>
                          <a:highlight>
                            <a:srgbClr val="FFFF00"/>
                          </a:highlight>
                          <a:latin typeface="+mn-lt"/>
                          <a:ea typeface="SimSun" panose="02010600030101010101" pitchFamily="2" charset="-122"/>
                          <a:cs typeface="Times New Roman" panose="02020603050405020304" pitchFamily="18" charset="0"/>
                        </a:rPr>
                        <a:t>identified.</a:t>
                      </a:r>
                    </a:p>
                    <a:p>
                      <a:pPr marL="0" marR="0" lvl="0" indent="0" algn="l" defTabSz="914400" rtl="0" eaLnBrk="1" fontAlgn="base" latinLnBrk="0" hangingPunct="0">
                        <a:lnSpc>
                          <a:spcPct val="100000"/>
                        </a:lnSpc>
                        <a:spcBef>
                          <a:spcPts val="0"/>
                        </a:spcBef>
                        <a:spcAft>
                          <a:spcPts val="600"/>
                        </a:spcAft>
                        <a:buClrTx/>
                        <a:buSzTx/>
                        <a:buFontTx/>
                        <a:buNone/>
                        <a:tabLst/>
                        <a:defRPr/>
                      </a:pPr>
                      <a:r>
                        <a:rPr lang="en-AU" sz="800" dirty="0">
                          <a:effectLst/>
                          <a:highlight>
                            <a:srgbClr val="FFFF00"/>
                          </a:highlight>
                          <a:latin typeface="+mn-lt"/>
                          <a:ea typeface="SimSun" panose="02010600030101010101" pitchFamily="2" charset="-122"/>
                          <a:cs typeface="Times New Roman" panose="02020603050405020304" pitchFamily="18" charset="0"/>
                        </a:rPr>
                        <a:t>Attempted</a:t>
                      </a:r>
                      <a:r>
                        <a:rPr lang="en-AU" sz="800" dirty="0">
                          <a:effectLst/>
                          <a:latin typeface="+mn-lt"/>
                          <a:ea typeface="SimSun" panose="02010600030101010101" pitchFamily="2" charset="-122"/>
                          <a:cs typeface="Times New Roman" panose="02020603050405020304" pitchFamily="18" charset="0"/>
                        </a:rPr>
                        <a:t> calculation of mean and/or absolute uncertainty.</a:t>
                      </a:r>
                    </a:p>
                    <a:p>
                      <a:pPr marL="0" marR="0" lvl="0" indent="0" algn="l" defTabSz="914400" rtl="0" eaLnBrk="1" fontAlgn="base" latinLnBrk="0" hangingPunct="0">
                        <a:lnSpc>
                          <a:spcPct val="100000"/>
                        </a:lnSpc>
                        <a:spcBef>
                          <a:spcPts val="0"/>
                        </a:spcBef>
                        <a:spcAft>
                          <a:spcPts val="600"/>
                        </a:spcAft>
                        <a:buClrTx/>
                        <a:buSzTx/>
                        <a:buFontTx/>
                        <a:buNone/>
                        <a:tabLst/>
                        <a:defRPr/>
                      </a:pPr>
                      <a:r>
                        <a:rPr lang="en-AU" sz="800" dirty="0">
                          <a:effectLst/>
                          <a:highlight>
                            <a:srgbClr val="FFFF00"/>
                          </a:highlight>
                          <a:latin typeface="+mn-lt"/>
                          <a:ea typeface="SimSun" panose="02010600030101010101" pitchFamily="2" charset="-122"/>
                          <a:cs typeface="Times New Roman" panose="02020603050405020304" pitchFamily="18" charset="0"/>
                        </a:rPr>
                        <a:t>Confusing</a:t>
                      </a:r>
                      <a:r>
                        <a:rPr lang="en-AU" sz="800" dirty="0">
                          <a:effectLst/>
                          <a:latin typeface="+mn-lt"/>
                          <a:ea typeface="SimSun" panose="02010600030101010101" pitchFamily="2" charset="-122"/>
                          <a:cs typeface="Times New Roman" panose="02020603050405020304" pitchFamily="18" charset="0"/>
                        </a:rPr>
                        <a:t> Graph.</a:t>
                      </a:r>
                    </a:p>
                  </a:txBody>
                  <a:tcPr marL="33568" marR="33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hangingPunct="0"/>
                      <a:r>
                        <a:rPr lang="en-AU" sz="800" dirty="0">
                          <a:effectLst/>
                          <a:latin typeface="+mn-lt"/>
                          <a:ea typeface="SimSun" panose="02010600030101010101" pitchFamily="2" charset="-122"/>
                          <a:cs typeface="Times New Roman" panose="02020603050405020304" pitchFamily="18" charset="0"/>
                        </a:rPr>
                        <a:t>Data is mentioned</a:t>
                      </a:r>
                    </a:p>
                  </a:txBody>
                  <a:tcPr marL="33568" marR="33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3304307"/>
                  </a:ext>
                </a:extLst>
              </a:tr>
              <a:tr h="692629">
                <a:tc vMerge="1">
                  <a:txBody>
                    <a:bodyPr/>
                    <a:lstStyle/>
                    <a:p>
                      <a:endParaRPr lang="en-US"/>
                    </a:p>
                  </a:txBody>
                  <a:tcPr/>
                </a:tc>
                <a:tc vMerge="1">
                  <a:txBody>
                    <a:bodyPr/>
                    <a:lstStyle/>
                    <a:p>
                      <a:pPr algn="ctr"/>
                      <a:r>
                        <a:rPr lang="en-AU" sz="800" b="1" dirty="0">
                          <a:effectLst/>
                          <a:latin typeface="+mn-lt"/>
                          <a:ea typeface="SimSun" panose="02010600030101010101" pitchFamily="2" charset="-122"/>
                          <a:cs typeface="MyriadPro-Regular"/>
                        </a:rPr>
                        <a:t>Processing and</a:t>
                      </a:r>
                      <a:r>
                        <a:rPr lang="en-AU" sz="800" b="0" dirty="0">
                          <a:effectLst/>
                          <a:latin typeface="+mn-lt"/>
                          <a:ea typeface="SimSun" panose="02010600030101010101" pitchFamily="2" charset="-122"/>
                          <a:cs typeface="Times New Roman" panose="02020603050405020304" pitchFamily="18" charset="0"/>
                        </a:rPr>
                        <a:t> </a:t>
                      </a:r>
                      <a:r>
                        <a:rPr lang="en-AU" sz="800" b="1" dirty="0">
                          <a:effectLst/>
                          <a:latin typeface="+mn-lt"/>
                          <a:ea typeface="SimSun" panose="02010600030101010101" pitchFamily="2" charset="-122"/>
                          <a:cs typeface="MyriadPro-Regular"/>
                        </a:rPr>
                        <a:t>analysing data</a:t>
                      </a:r>
                      <a:endParaRPr lang="en-AU" sz="800" dirty="0">
                        <a:effectLst/>
                        <a:latin typeface="+mn-lt"/>
                        <a:ea typeface="SimSun" panose="02010600030101010101" pitchFamily="2" charset="-122"/>
                        <a:cs typeface="Times New Roman" panose="02020603050405020304" pitchFamily="18" charset="0"/>
                      </a:endParaRPr>
                    </a:p>
                    <a:p>
                      <a:pPr algn="ctr"/>
                      <a:r>
                        <a:rPr lang="en-AU" sz="800" b="1" dirty="0">
                          <a:effectLst/>
                          <a:latin typeface="+mn-lt"/>
                          <a:ea typeface="SimSun" panose="02010600030101010101" pitchFamily="2" charset="-122"/>
                          <a:cs typeface="MyriadPro-Regular"/>
                        </a:rPr>
                        <a:t>and information </a:t>
                      </a:r>
                    </a:p>
                    <a:p>
                      <a:pPr algn="ctr"/>
                      <a:r>
                        <a:rPr lang="en-AU" sz="800" b="1" dirty="0">
                          <a:effectLst/>
                          <a:latin typeface="+mn-lt"/>
                          <a:ea typeface="SimSun" panose="02010600030101010101" pitchFamily="2" charset="-122"/>
                          <a:cs typeface="MyriadPro-Regular"/>
                        </a:rPr>
                        <a:t> </a:t>
                      </a:r>
                      <a:endParaRPr lang="en-AU" sz="800" dirty="0">
                        <a:effectLst/>
                        <a:latin typeface="+mn-lt"/>
                        <a:ea typeface="SimSun" panose="02010600030101010101" pitchFamily="2" charset="-122"/>
                        <a:cs typeface="Times New Roman" panose="02020603050405020304" pitchFamily="18" charset="0"/>
                      </a:endParaRPr>
                    </a:p>
                    <a:p>
                      <a:pPr algn="ctr"/>
                      <a:r>
                        <a:rPr lang="en-AU" sz="800" b="1" dirty="0">
                          <a:effectLst/>
                          <a:latin typeface="+mn-lt"/>
                          <a:ea typeface="SimSun" panose="02010600030101010101" pitchFamily="2" charset="-122"/>
                          <a:cs typeface="MyriadPro-Regular"/>
                        </a:rPr>
                        <a:t> </a:t>
                      </a:r>
                      <a:endParaRPr lang="en-AU" sz="800" dirty="0">
                        <a:effectLst/>
                        <a:latin typeface="+mn-lt"/>
                        <a:ea typeface="SimSun" panose="02010600030101010101" pitchFamily="2" charset="-122"/>
                        <a:cs typeface="Times New Roman" panose="02020603050405020304" pitchFamily="18" charset="0"/>
                      </a:endParaRPr>
                    </a:p>
                    <a:p>
                      <a:pPr algn="l"/>
                      <a:r>
                        <a:rPr lang="en-AU" sz="800" b="1" dirty="0">
                          <a:effectLst/>
                          <a:latin typeface="+mn-lt"/>
                          <a:ea typeface="SimSun" panose="02010600030101010101" pitchFamily="2" charset="-122"/>
                          <a:cs typeface="Times New Roman" panose="02020603050405020304" pitchFamily="18" charset="0"/>
                        </a:rPr>
                        <a:t> </a:t>
                      </a:r>
                      <a:endParaRPr lang="en-AU" sz="800" dirty="0">
                        <a:effectLst/>
                        <a:latin typeface="+mn-lt"/>
                        <a:ea typeface="SimSun" panose="02010600030101010101" pitchFamily="2" charset="-122"/>
                        <a:cs typeface="Times New Roman" panose="02020603050405020304" pitchFamily="18" charset="0"/>
                      </a:endParaRPr>
                    </a:p>
                  </a:txBody>
                  <a:tcPr marL="33568" marR="33568"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800" b="0" dirty="0">
                          <a:effectLst/>
                          <a:latin typeface="+mn-lt"/>
                          <a:ea typeface="SimSun" panose="02010600030101010101" pitchFamily="2" charset="-122"/>
                          <a:cs typeface="Times New Roman" panose="02020603050405020304" pitchFamily="18" charset="0"/>
                        </a:rPr>
                        <a:t>(Discussion)</a:t>
                      </a:r>
                      <a:endParaRPr lang="en-US" dirty="0"/>
                    </a:p>
                  </a:txBody>
                  <a:tcPr marL="33568" marR="33568"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lgn="l">
                        <a:buFontTx/>
                        <a:buNone/>
                      </a:pPr>
                      <a:r>
                        <a:rPr lang="en-AU" sz="800" dirty="0">
                          <a:effectLst/>
                          <a:highlight>
                            <a:srgbClr val="FFFF00"/>
                          </a:highlight>
                          <a:latin typeface="+mn-lt"/>
                          <a:ea typeface="SimSun" panose="02010600030101010101" pitchFamily="2" charset="-122"/>
                          <a:cs typeface="Times New Roman" panose="02020603050405020304" pitchFamily="18" charset="0"/>
                        </a:rPr>
                        <a:t>Justified</a:t>
                      </a:r>
                      <a:r>
                        <a:rPr lang="en-AU" sz="800" dirty="0">
                          <a:effectLst/>
                          <a:latin typeface="+mn-lt"/>
                          <a:ea typeface="SimSun" panose="02010600030101010101" pitchFamily="2" charset="-122"/>
                          <a:cs typeface="Times New Roman" panose="02020603050405020304" pitchFamily="18" charset="0"/>
                        </a:rPr>
                        <a:t> conclusion/s with </a:t>
                      </a:r>
                      <a:r>
                        <a:rPr lang="en-AU" sz="800" dirty="0">
                          <a:effectLst/>
                          <a:highlight>
                            <a:srgbClr val="FFFF00"/>
                          </a:highlight>
                          <a:latin typeface="+mn-lt"/>
                          <a:ea typeface="SimSun" panose="02010600030101010101" pitchFamily="2" charset="-122"/>
                          <a:cs typeface="Times New Roman" panose="02020603050405020304" pitchFamily="18" charset="0"/>
                        </a:rPr>
                        <a:t>scientific </a:t>
                      </a:r>
                      <a:r>
                        <a:rPr lang="en-AU" sz="800" dirty="0">
                          <a:effectLst/>
                          <a:latin typeface="+mn-lt"/>
                          <a:ea typeface="SimSun" panose="02010600030101010101" pitchFamily="2" charset="-122"/>
                          <a:cs typeface="Times New Roman" panose="02020603050405020304" pitchFamily="18" charset="0"/>
                        </a:rPr>
                        <a:t>explanation/s of results.</a:t>
                      </a:r>
                    </a:p>
                    <a:p>
                      <a:pPr marL="0" lvl="0" indent="0" algn="l">
                        <a:buFontTx/>
                        <a:buNone/>
                      </a:pPr>
                      <a:endParaRPr lang="en-AU" sz="800" dirty="0">
                        <a:effectLst/>
                        <a:latin typeface="+mn-lt"/>
                        <a:ea typeface="SimSun" panose="02010600030101010101" pitchFamily="2" charset="-122"/>
                        <a:cs typeface="Times New Roman" panose="02020603050405020304" pitchFamily="18" charset="0"/>
                      </a:endParaRPr>
                    </a:p>
                    <a:p>
                      <a:pPr marL="0" lvl="0" indent="0" algn="l">
                        <a:buFontTx/>
                        <a:buNone/>
                      </a:pPr>
                      <a:r>
                        <a:rPr lang="en-AU" sz="800" dirty="0">
                          <a:effectLst/>
                          <a:latin typeface="+mn-lt"/>
                          <a:ea typeface="SimSun" panose="02010600030101010101" pitchFamily="2" charset="-122"/>
                          <a:cs typeface="Times New Roman" panose="02020603050405020304" pitchFamily="18" charset="0"/>
                        </a:rPr>
                        <a:t>Conclusions consistent with evidence.</a:t>
                      </a:r>
                    </a:p>
                  </a:txBody>
                  <a:tcPr marL="33568" marR="33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800" dirty="0">
                          <a:effectLst/>
                          <a:latin typeface="+mn-lt"/>
                          <a:ea typeface="SimSun" panose="02010600030101010101" pitchFamily="2" charset="-122"/>
                          <a:cs typeface="Times New Roman" panose="02020603050405020304" pitchFamily="18" charset="0"/>
                        </a:rPr>
                        <a:t>Conclusion/s with explanation/s of results.</a:t>
                      </a:r>
                    </a:p>
                  </a:txBody>
                  <a:tcPr marL="33568" marR="33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AU" sz="800" dirty="0">
                          <a:effectLst/>
                          <a:latin typeface="+mn-lt"/>
                          <a:ea typeface="SimSun" panose="02010600030101010101" pitchFamily="2" charset="-122"/>
                          <a:cs typeface="Times New Roman" panose="02020603050405020304" pitchFamily="18" charset="0"/>
                        </a:rPr>
                        <a:t>Explanation of results.</a:t>
                      </a:r>
                    </a:p>
                    <a:p>
                      <a:pPr algn="l">
                        <a:spcAft>
                          <a:spcPts val="600"/>
                        </a:spcAft>
                      </a:pPr>
                      <a:r>
                        <a:rPr lang="en-AU" sz="800" dirty="0">
                          <a:effectLst/>
                          <a:latin typeface="+mn-lt"/>
                          <a:ea typeface="SimSun" panose="02010600030101010101" pitchFamily="2" charset="-122"/>
                          <a:cs typeface="Times New Roman" panose="02020603050405020304" pitchFamily="18" charset="0"/>
                        </a:rPr>
                        <a:t> </a:t>
                      </a:r>
                    </a:p>
                  </a:txBody>
                  <a:tcPr marL="33568" marR="33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hangingPunct="0">
                        <a:spcAft>
                          <a:spcPts val="600"/>
                        </a:spcAft>
                      </a:pPr>
                      <a:r>
                        <a:rPr lang="en-AU" sz="800" dirty="0">
                          <a:effectLst/>
                          <a:latin typeface="+mn-lt"/>
                          <a:ea typeface="SimSun" panose="02010600030101010101" pitchFamily="2" charset="-122"/>
                          <a:cs typeface="Times New Roman" panose="02020603050405020304" pitchFamily="18" charset="0"/>
                        </a:rPr>
                        <a:t>Statement about the results</a:t>
                      </a:r>
                    </a:p>
                  </a:txBody>
                  <a:tcPr marL="33568" marR="33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hangingPunct="0"/>
                      <a:r>
                        <a:rPr lang="en-AU" sz="800" dirty="0">
                          <a:effectLst/>
                          <a:latin typeface="+mn-lt"/>
                          <a:ea typeface="SimSun" panose="02010600030101010101" pitchFamily="2" charset="-122"/>
                          <a:cs typeface="Times New Roman" panose="02020603050405020304" pitchFamily="18" charset="0"/>
                        </a:rPr>
                        <a:t>Results are mentioned elsewhere</a:t>
                      </a:r>
                    </a:p>
                  </a:txBody>
                  <a:tcPr marL="33568" marR="33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6613745"/>
                  </a:ext>
                </a:extLst>
              </a:tr>
              <a:tr h="1183961">
                <a:tc vMerge="1">
                  <a:txBody>
                    <a:bodyPr/>
                    <a:lstStyle/>
                    <a:p>
                      <a:endParaRPr lang="en-US"/>
                    </a:p>
                  </a:txBody>
                  <a:tcPr/>
                </a:tc>
                <a:tc gridSpan="2">
                  <a:txBody>
                    <a:bodyPr/>
                    <a:lstStyle/>
                    <a:p>
                      <a:pPr algn="ctr"/>
                      <a:r>
                        <a:rPr lang="en-AU" sz="800" b="1" dirty="0">
                          <a:effectLst/>
                          <a:latin typeface="+mn-lt"/>
                          <a:ea typeface="SimSun" panose="02010600030101010101" pitchFamily="2" charset="-122"/>
                          <a:cs typeface="MyriadPro-Regular"/>
                        </a:rPr>
                        <a:t>Evaluating</a:t>
                      </a:r>
                    </a:p>
                    <a:p>
                      <a:pPr algn="ctr"/>
                      <a:r>
                        <a:rPr lang="en-AU" sz="800" b="0" dirty="0">
                          <a:effectLst/>
                          <a:latin typeface="+mn-lt"/>
                          <a:ea typeface="SimSun" panose="02010600030101010101" pitchFamily="2" charset="-122"/>
                          <a:cs typeface="Times New Roman" panose="02020603050405020304" pitchFamily="18" charset="0"/>
                        </a:rPr>
                        <a:t>(Discussion)</a:t>
                      </a:r>
                    </a:p>
                  </a:txBody>
                  <a:tcPr marL="33568" marR="33568"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a:r>
                        <a:rPr lang="en-AU" sz="800" dirty="0">
                          <a:effectLst/>
                          <a:highlight>
                            <a:srgbClr val="FFFF00"/>
                          </a:highlight>
                          <a:latin typeface="+mn-lt"/>
                          <a:ea typeface="SimSun" panose="02010600030101010101" pitchFamily="2" charset="-122"/>
                          <a:cs typeface="Times New Roman" panose="02020603050405020304" pitchFamily="18" charset="0"/>
                        </a:rPr>
                        <a:t>Critical evaluation </a:t>
                      </a:r>
                      <a:r>
                        <a:rPr lang="en-AU" sz="800" dirty="0">
                          <a:effectLst/>
                          <a:latin typeface="+mn-lt"/>
                          <a:ea typeface="SimSun" panose="02010600030101010101" pitchFamily="2" charset="-122"/>
                          <a:cs typeface="Times New Roman" panose="02020603050405020304" pitchFamily="18" charset="0"/>
                        </a:rPr>
                        <a:t>of the reliability of the experiment.</a:t>
                      </a:r>
                    </a:p>
                    <a:p>
                      <a:pPr algn="l"/>
                      <a:endParaRPr lang="en-AU" sz="800" dirty="0">
                        <a:effectLst/>
                        <a:latin typeface="+mn-lt"/>
                        <a:ea typeface="SimSun" panose="02010600030101010101" pitchFamily="2" charset="-122"/>
                        <a:cs typeface="Times New Roman" panose="02020603050405020304" pitchFamily="18" charset="0"/>
                      </a:endParaRPr>
                    </a:p>
                    <a:p>
                      <a:pPr algn="l"/>
                      <a:r>
                        <a:rPr lang="en-AU" sz="800" dirty="0">
                          <a:effectLst/>
                          <a:highlight>
                            <a:srgbClr val="FFFF00"/>
                          </a:highlight>
                          <a:latin typeface="+mn-lt"/>
                          <a:ea typeface="SimSun" panose="02010600030101010101" pitchFamily="2" charset="-122"/>
                          <a:cs typeface="Times New Roman" panose="02020603050405020304" pitchFamily="18" charset="0"/>
                        </a:rPr>
                        <a:t>&gt;2 valid </a:t>
                      </a:r>
                      <a:r>
                        <a:rPr lang="en-AU" sz="800" dirty="0">
                          <a:effectLst/>
                          <a:latin typeface="+mn-lt"/>
                          <a:ea typeface="SimSun" panose="02010600030101010101" pitchFamily="2" charset="-122"/>
                          <a:cs typeface="Times New Roman" panose="02020603050405020304" pitchFamily="18" charset="0"/>
                        </a:rPr>
                        <a:t>limitations </a:t>
                      </a:r>
                    </a:p>
                    <a:p>
                      <a:pPr algn="l"/>
                      <a:r>
                        <a:rPr lang="en-AU" sz="800" dirty="0">
                          <a:effectLst/>
                          <a:highlight>
                            <a:srgbClr val="FFFF00"/>
                          </a:highlight>
                          <a:latin typeface="+mn-lt"/>
                          <a:ea typeface="SimSun" panose="02010600030101010101" pitchFamily="2" charset="-122"/>
                          <a:cs typeface="Times New Roman" panose="02020603050405020304" pitchFamily="18" charset="0"/>
                        </a:rPr>
                        <a:t>&gt;2 valid and justified </a:t>
                      </a:r>
                      <a:r>
                        <a:rPr lang="en-AU" sz="800" dirty="0">
                          <a:effectLst/>
                          <a:latin typeface="+mn-lt"/>
                          <a:ea typeface="SimSun" panose="02010600030101010101" pitchFamily="2" charset="-122"/>
                          <a:cs typeface="Times New Roman" panose="02020603050405020304" pitchFamily="18" charset="0"/>
                        </a:rPr>
                        <a:t>suggested improvements.</a:t>
                      </a:r>
                    </a:p>
                    <a:p>
                      <a:pPr algn="l"/>
                      <a:endParaRPr lang="en-AU" sz="800" dirty="0">
                        <a:effectLst/>
                        <a:latin typeface="+mn-lt"/>
                        <a:ea typeface="SimSun" panose="02010600030101010101" pitchFamily="2" charset="-122"/>
                        <a:cs typeface="Times New Roman" panose="02020603050405020304" pitchFamily="18" charset="0"/>
                      </a:endParaRPr>
                    </a:p>
                    <a:p>
                      <a:pPr algn="l"/>
                      <a:r>
                        <a:rPr lang="en-AU" sz="800" dirty="0">
                          <a:effectLst/>
                          <a:highlight>
                            <a:srgbClr val="FFFF00"/>
                          </a:highlight>
                          <a:latin typeface="+mn-lt"/>
                          <a:ea typeface="SimSun" panose="02010600030101010101" pitchFamily="2" charset="-122"/>
                          <a:cs typeface="Times New Roman" panose="02020603050405020304" pitchFamily="18" charset="0"/>
                        </a:rPr>
                        <a:t>1 valid and justified </a:t>
                      </a:r>
                      <a:r>
                        <a:rPr lang="en-AU" sz="800" dirty="0">
                          <a:effectLst/>
                          <a:latin typeface="+mn-lt"/>
                          <a:ea typeface="SimSun" panose="02010600030101010101" pitchFamily="2" charset="-122"/>
                          <a:cs typeface="Times New Roman" panose="02020603050405020304" pitchFamily="18" charset="0"/>
                        </a:rPr>
                        <a:t>extension.</a:t>
                      </a:r>
                    </a:p>
                    <a:p>
                      <a:pPr algn="l"/>
                      <a:endParaRPr lang="en-AU" sz="800" dirty="0">
                        <a:effectLst/>
                        <a:latin typeface="+mn-lt"/>
                        <a:ea typeface="SimSun" panose="02010600030101010101" pitchFamily="2" charset="-122"/>
                        <a:cs typeface="Times New Roman" panose="02020603050405020304" pitchFamily="18" charset="0"/>
                      </a:endParaRPr>
                    </a:p>
                  </a:txBody>
                  <a:tcPr marL="33568" marR="33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AU" sz="800" dirty="0">
                          <a:effectLst/>
                          <a:highlight>
                            <a:srgbClr val="FFFF00"/>
                          </a:highlight>
                          <a:latin typeface="+mn-lt"/>
                          <a:ea typeface="SimSun" panose="02010600030101010101" pitchFamily="2" charset="-122"/>
                          <a:cs typeface="Times New Roman" panose="02020603050405020304" pitchFamily="18" charset="0"/>
                        </a:rPr>
                        <a:t>Informed evaluation</a:t>
                      </a:r>
                      <a:r>
                        <a:rPr lang="en-AU" sz="800" dirty="0">
                          <a:effectLst/>
                          <a:latin typeface="+mn-lt"/>
                          <a:ea typeface="SimSun" panose="02010600030101010101" pitchFamily="2" charset="-122"/>
                          <a:cs typeface="Times New Roman" panose="02020603050405020304" pitchFamily="18" charset="0"/>
                        </a:rPr>
                        <a:t> of the reliability of the experiment.</a:t>
                      </a:r>
                    </a:p>
                    <a:p>
                      <a:pPr marL="0" marR="0" lvl="0" indent="0" algn="l" defTabSz="914400" rtl="0" eaLnBrk="1" fontAlgn="auto" latinLnBrk="0" hangingPunct="1">
                        <a:lnSpc>
                          <a:spcPct val="100000"/>
                        </a:lnSpc>
                        <a:spcBef>
                          <a:spcPts val="0"/>
                        </a:spcBef>
                        <a:spcAft>
                          <a:spcPts val="600"/>
                        </a:spcAft>
                        <a:buClrTx/>
                        <a:buSzTx/>
                        <a:buFontTx/>
                        <a:buNone/>
                        <a:tabLst/>
                        <a:defRPr/>
                      </a:pPr>
                      <a:r>
                        <a:rPr lang="en-AU" sz="800" dirty="0">
                          <a:effectLst/>
                          <a:highlight>
                            <a:srgbClr val="FFFF00"/>
                          </a:highlight>
                          <a:latin typeface="+mn-lt"/>
                          <a:ea typeface="SimSun" panose="02010600030101010101" pitchFamily="2" charset="-122"/>
                          <a:cs typeface="Times New Roman" panose="02020603050405020304" pitchFamily="18" charset="0"/>
                        </a:rPr>
                        <a:t>1-2 valid </a:t>
                      </a:r>
                      <a:r>
                        <a:rPr lang="en-AU" sz="800" dirty="0">
                          <a:effectLst/>
                          <a:latin typeface="+mn-lt"/>
                          <a:ea typeface="SimSun" panose="02010600030101010101" pitchFamily="2" charset="-122"/>
                          <a:cs typeface="Times New Roman" panose="02020603050405020304" pitchFamily="18" charset="0"/>
                        </a:rPr>
                        <a:t>limitations </a:t>
                      </a:r>
                    </a:p>
                    <a:p>
                      <a:pPr marL="0" marR="0" lvl="0" indent="0" algn="l" defTabSz="914400" rtl="0" eaLnBrk="1" fontAlgn="auto" latinLnBrk="0" hangingPunct="1">
                        <a:lnSpc>
                          <a:spcPct val="100000"/>
                        </a:lnSpc>
                        <a:spcBef>
                          <a:spcPts val="0"/>
                        </a:spcBef>
                        <a:spcAft>
                          <a:spcPts val="600"/>
                        </a:spcAft>
                        <a:buClrTx/>
                        <a:buSzTx/>
                        <a:buFontTx/>
                        <a:buNone/>
                        <a:tabLst/>
                        <a:defRPr/>
                      </a:pPr>
                      <a:r>
                        <a:rPr lang="en-AU" sz="800" dirty="0">
                          <a:effectLst/>
                          <a:highlight>
                            <a:srgbClr val="FFFF00"/>
                          </a:highlight>
                          <a:latin typeface="+mn-lt"/>
                          <a:ea typeface="SimSun" panose="02010600030101010101" pitchFamily="2" charset="-122"/>
                          <a:cs typeface="Times New Roman" panose="02020603050405020304" pitchFamily="18" charset="0"/>
                        </a:rPr>
                        <a:t>1-2 valid </a:t>
                      </a:r>
                      <a:r>
                        <a:rPr lang="en-AU" sz="800" dirty="0">
                          <a:effectLst/>
                          <a:latin typeface="+mn-lt"/>
                          <a:ea typeface="SimSun" panose="02010600030101010101" pitchFamily="2" charset="-122"/>
                          <a:cs typeface="Times New Roman" panose="02020603050405020304" pitchFamily="18" charset="0"/>
                        </a:rPr>
                        <a:t>suggested improvements</a:t>
                      </a:r>
                    </a:p>
                    <a:p>
                      <a:pPr marL="0" marR="0" lvl="0" indent="0" algn="l" defTabSz="914400" rtl="0" eaLnBrk="1" fontAlgn="auto" latinLnBrk="0" hangingPunct="1">
                        <a:lnSpc>
                          <a:spcPct val="100000"/>
                        </a:lnSpc>
                        <a:spcBef>
                          <a:spcPts val="0"/>
                        </a:spcBef>
                        <a:spcAft>
                          <a:spcPts val="600"/>
                        </a:spcAft>
                        <a:buClrTx/>
                        <a:buSzTx/>
                        <a:buFontTx/>
                        <a:buNone/>
                        <a:tabLst/>
                        <a:defRPr/>
                      </a:pPr>
                      <a:r>
                        <a:rPr lang="en-AU" sz="800" dirty="0">
                          <a:effectLst/>
                          <a:highlight>
                            <a:srgbClr val="FFFF00"/>
                          </a:highlight>
                          <a:latin typeface="+mn-lt"/>
                          <a:ea typeface="SimSun" panose="02010600030101010101" pitchFamily="2" charset="-122"/>
                          <a:cs typeface="Times New Roman" panose="02020603050405020304" pitchFamily="18" charset="0"/>
                        </a:rPr>
                        <a:t>1 valid </a:t>
                      </a:r>
                      <a:r>
                        <a:rPr lang="en-AU" sz="800" dirty="0">
                          <a:effectLst/>
                          <a:latin typeface="+mn-lt"/>
                          <a:ea typeface="SimSun" panose="02010600030101010101" pitchFamily="2" charset="-122"/>
                          <a:cs typeface="Times New Roman" panose="02020603050405020304" pitchFamily="18" charset="0"/>
                        </a:rPr>
                        <a:t>extension</a:t>
                      </a:r>
                    </a:p>
                  </a:txBody>
                  <a:tcPr marL="33568" marR="33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lgn="l">
                        <a:buFontTx/>
                        <a:buNone/>
                      </a:pPr>
                      <a:r>
                        <a:rPr lang="en-AU" sz="800" dirty="0">
                          <a:effectLst/>
                          <a:highlight>
                            <a:srgbClr val="FFFF00"/>
                          </a:highlight>
                          <a:latin typeface="+mn-lt"/>
                          <a:ea typeface="SimSun" panose="02010600030101010101" pitchFamily="2" charset="-122"/>
                          <a:cs typeface="Times New Roman" panose="02020603050405020304" pitchFamily="18" charset="0"/>
                        </a:rPr>
                        <a:t>Evaluation</a:t>
                      </a:r>
                      <a:r>
                        <a:rPr lang="en-AU" sz="800" dirty="0">
                          <a:effectLst/>
                          <a:latin typeface="+mn-lt"/>
                          <a:ea typeface="SimSun" panose="02010600030101010101" pitchFamily="2" charset="-122"/>
                          <a:cs typeface="Times New Roman" panose="02020603050405020304" pitchFamily="18" charset="0"/>
                        </a:rPr>
                        <a:t> of the reliability of the experiment.</a:t>
                      </a:r>
                    </a:p>
                    <a:p>
                      <a:pPr marL="0" lvl="0" indent="0" algn="l">
                        <a:buFontTx/>
                        <a:buNone/>
                      </a:pPr>
                      <a:endParaRPr lang="en-AU" sz="800" dirty="0">
                        <a:effectLst/>
                        <a:latin typeface="+mn-lt"/>
                        <a:ea typeface="SimSun" panose="02010600030101010101" pitchFamily="2" charset="-122"/>
                        <a:cs typeface="Times New Roman" panose="02020603050405020304" pitchFamily="18" charset="0"/>
                      </a:endParaRPr>
                    </a:p>
                    <a:p>
                      <a:pPr marL="0" lvl="0" indent="0" algn="l">
                        <a:buFontTx/>
                        <a:buNone/>
                      </a:pPr>
                      <a:r>
                        <a:rPr lang="en-AU" sz="800" dirty="0">
                          <a:effectLst/>
                          <a:highlight>
                            <a:srgbClr val="FFFF00"/>
                          </a:highlight>
                          <a:latin typeface="+mn-lt"/>
                          <a:ea typeface="SimSun" panose="02010600030101010101" pitchFamily="2" charset="-122"/>
                          <a:cs typeface="Times New Roman" panose="02020603050405020304" pitchFamily="18" charset="0"/>
                        </a:rPr>
                        <a:t>1</a:t>
                      </a:r>
                      <a:r>
                        <a:rPr lang="en-AU" sz="800" dirty="0">
                          <a:effectLst/>
                          <a:latin typeface="+mn-lt"/>
                          <a:ea typeface="SimSun" panose="02010600030101010101" pitchFamily="2" charset="-122"/>
                          <a:cs typeface="Times New Roman" panose="02020603050405020304" pitchFamily="18" charset="0"/>
                        </a:rPr>
                        <a:t> limitation</a:t>
                      </a:r>
                    </a:p>
                    <a:p>
                      <a:pPr marL="0" lvl="0" indent="0" algn="l">
                        <a:buFontTx/>
                        <a:buNone/>
                      </a:pPr>
                      <a:r>
                        <a:rPr lang="en-AU" sz="800" dirty="0">
                          <a:effectLst/>
                          <a:highlight>
                            <a:srgbClr val="FFFF00"/>
                          </a:highlight>
                          <a:latin typeface="+mn-lt"/>
                          <a:ea typeface="SimSun" panose="02010600030101010101" pitchFamily="2" charset="-122"/>
                          <a:cs typeface="Times New Roman" panose="02020603050405020304" pitchFamily="18" charset="0"/>
                        </a:rPr>
                        <a:t>1</a:t>
                      </a:r>
                      <a:r>
                        <a:rPr lang="en-AU" sz="800" dirty="0">
                          <a:effectLst/>
                          <a:latin typeface="+mn-lt"/>
                          <a:ea typeface="SimSun" panose="02010600030101010101" pitchFamily="2" charset="-122"/>
                          <a:cs typeface="Times New Roman" panose="02020603050405020304" pitchFamily="18" charset="0"/>
                        </a:rPr>
                        <a:t> suggested improvement.</a:t>
                      </a:r>
                    </a:p>
                    <a:p>
                      <a:pPr marL="0" lvl="0" indent="0" algn="l">
                        <a:buFontTx/>
                        <a:buNone/>
                      </a:pPr>
                      <a:r>
                        <a:rPr lang="en-AU" sz="800" dirty="0">
                          <a:effectLst/>
                          <a:highlight>
                            <a:srgbClr val="FFFF00"/>
                          </a:highlight>
                          <a:latin typeface="+mn-lt"/>
                          <a:ea typeface="SimSun" panose="02010600030101010101" pitchFamily="2" charset="-122"/>
                          <a:cs typeface="Times New Roman" panose="02020603050405020304" pitchFamily="18" charset="0"/>
                        </a:rPr>
                        <a:t>1</a:t>
                      </a:r>
                      <a:r>
                        <a:rPr lang="en-AU" sz="800" dirty="0">
                          <a:effectLst/>
                          <a:latin typeface="+mn-lt"/>
                          <a:ea typeface="SimSun" panose="02010600030101010101" pitchFamily="2" charset="-122"/>
                          <a:cs typeface="Times New Roman" panose="02020603050405020304" pitchFamily="18" charset="0"/>
                        </a:rPr>
                        <a:t> extension.</a:t>
                      </a:r>
                    </a:p>
                  </a:txBody>
                  <a:tcPr marL="33568" marR="33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hangingPunct="0">
                        <a:spcAft>
                          <a:spcPts val="600"/>
                        </a:spcAft>
                      </a:pPr>
                      <a:endParaRPr lang="en-AU" sz="800" dirty="0">
                        <a:effectLst/>
                        <a:latin typeface="+mn-lt"/>
                        <a:ea typeface="SimSun" panose="02010600030101010101" pitchFamily="2" charset="-122"/>
                        <a:cs typeface="Times New Roman" panose="02020603050405020304" pitchFamily="18" charset="0"/>
                      </a:endParaRPr>
                    </a:p>
                  </a:txBody>
                  <a:tcPr marL="33568" marR="33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hangingPunct="0"/>
                      <a:r>
                        <a:rPr lang="en-AU" sz="800" dirty="0">
                          <a:effectLst/>
                          <a:highlight>
                            <a:srgbClr val="FFFF00"/>
                          </a:highlight>
                          <a:latin typeface="+mn-lt"/>
                          <a:ea typeface="Times New Roman" panose="02020603050405020304" pitchFamily="18" charset="0"/>
                          <a:cs typeface="Times New Roman" panose="02020603050405020304" pitchFamily="18" charset="0"/>
                        </a:rPr>
                        <a:t>Statements</a:t>
                      </a:r>
                      <a:r>
                        <a:rPr lang="en-AU" sz="800" dirty="0">
                          <a:effectLst/>
                          <a:latin typeface="+mn-lt"/>
                          <a:ea typeface="Times New Roman" panose="02020603050405020304" pitchFamily="18" charset="0"/>
                          <a:cs typeface="Times New Roman" panose="02020603050405020304" pitchFamily="18" charset="0"/>
                        </a:rPr>
                        <a:t> about methods and data</a:t>
                      </a:r>
                      <a:endParaRPr lang="en-AU" sz="800" dirty="0">
                        <a:effectLst/>
                        <a:latin typeface="+mn-lt"/>
                        <a:ea typeface="SimSun" panose="02010600030101010101" pitchFamily="2" charset="-122"/>
                        <a:cs typeface="Times New Roman" panose="02020603050405020304" pitchFamily="18" charset="0"/>
                      </a:endParaRPr>
                    </a:p>
                  </a:txBody>
                  <a:tcPr marL="33568" marR="33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1832313"/>
                  </a:ext>
                </a:extLst>
              </a:tr>
              <a:tr h="1183961">
                <a:tc vMerge="1">
                  <a:txBody>
                    <a:bodyPr/>
                    <a:lstStyle/>
                    <a:p>
                      <a:endParaRPr lang="en-US"/>
                    </a:p>
                  </a:txBody>
                  <a:tcPr/>
                </a:tc>
                <a:tc gridSpan="2">
                  <a:txBody>
                    <a:bodyPr/>
                    <a:lstStyle/>
                    <a:p>
                      <a:pPr algn="ctr"/>
                      <a:r>
                        <a:rPr lang="en-AU" sz="800" b="1" dirty="0">
                          <a:effectLst/>
                          <a:latin typeface="+mn-lt"/>
                          <a:ea typeface="SimSun" panose="02010600030101010101" pitchFamily="2" charset="-122"/>
                          <a:cs typeface="MyriadPro-Regular"/>
                        </a:rPr>
                        <a:t> Communicating</a:t>
                      </a:r>
                    </a:p>
                    <a:p>
                      <a:pPr algn="ctr"/>
                      <a:r>
                        <a:rPr lang="en-AU" sz="800" b="0" dirty="0">
                          <a:effectLst/>
                          <a:latin typeface="+mn-lt"/>
                          <a:ea typeface="SimSun" panose="02010600030101010101" pitchFamily="2" charset="-122"/>
                          <a:cs typeface="MyriadPro-Regular"/>
                        </a:rPr>
                        <a:t>(Conclusion, Bibliography &amp; language throughout) </a:t>
                      </a:r>
                      <a:endParaRPr lang="en-AU" sz="800" b="0" dirty="0">
                        <a:effectLst/>
                        <a:latin typeface="+mn-lt"/>
                        <a:ea typeface="SimSun" panose="02010600030101010101" pitchFamily="2" charset="-122"/>
                        <a:cs typeface="Times New Roman" panose="02020603050405020304" pitchFamily="18" charset="0"/>
                      </a:endParaRPr>
                    </a:p>
                    <a:p>
                      <a:pPr algn="l"/>
                      <a:r>
                        <a:rPr lang="en-AU" sz="800" b="1" dirty="0">
                          <a:effectLst/>
                          <a:latin typeface="+mn-lt"/>
                          <a:ea typeface="SimSun" panose="02010600030101010101" pitchFamily="2" charset="-122"/>
                          <a:cs typeface="MyriadPro-Regular"/>
                        </a:rPr>
                        <a:t> </a:t>
                      </a:r>
                      <a:endParaRPr lang="en-AU" sz="800" b="1" dirty="0">
                        <a:effectLst/>
                        <a:latin typeface="+mn-lt"/>
                        <a:ea typeface="SimSun" panose="02010600030101010101" pitchFamily="2" charset="-122"/>
                        <a:cs typeface="Times New Roman" panose="02020603050405020304" pitchFamily="18" charset="0"/>
                      </a:endParaRPr>
                    </a:p>
                  </a:txBody>
                  <a:tcPr marL="33568" marR="33568"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ase" hangingPunct="0"/>
                      <a:r>
                        <a:rPr lang="en-AU" sz="800" dirty="0">
                          <a:effectLst/>
                          <a:highlight>
                            <a:srgbClr val="FFFF00"/>
                          </a:highlight>
                          <a:latin typeface="+mn-lt"/>
                          <a:ea typeface="SimSun" panose="02010600030101010101" pitchFamily="2" charset="-122"/>
                          <a:cs typeface="Times New Roman" panose="02020603050405020304" pitchFamily="18" charset="0"/>
                        </a:rPr>
                        <a:t>Concise and accurate </a:t>
                      </a:r>
                      <a:r>
                        <a:rPr lang="en-AU" sz="800" dirty="0">
                          <a:effectLst/>
                          <a:latin typeface="+mn-lt"/>
                          <a:ea typeface="SimSun" panose="02010600030101010101" pitchFamily="2" charset="-122"/>
                          <a:cs typeface="Times New Roman" panose="02020603050405020304" pitchFamily="18" charset="0"/>
                        </a:rPr>
                        <a:t>conclusion.</a:t>
                      </a:r>
                    </a:p>
                    <a:p>
                      <a:pPr algn="l" fontAlgn="base" hangingPunct="0"/>
                      <a:r>
                        <a:rPr lang="en-AU" sz="800" dirty="0">
                          <a:effectLst/>
                          <a:highlight>
                            <a:srgbClr val="FFFF00"/>
                          </a:highlight>
                          <a:latin typeface="+mn-lt"/>
                          <a:ea typeface="SimSun" panose="02010600030101010101" pitchFamily="2" charset="-122"/>
                          <a:cs typeface="Times New Roman" panose="02020603050405020304" pitchFamily="18" charset="0"/>
                        </a:rPr>
                        <a:t>Correctly formatted </a:t>
                      </a:r>
                      <a:r>
                        <a:rPr lang="en-AU" sz="800" dirty="0">
                          <a:effectLst/>
                          <a:latin typeface="+mn-lt"/>
                          <a:ea typeface="SimSun" panose="02010600030101010101" pitchFamily="2" charset="-122"/>
                          <a:cs typeface="Times New Roman" panose="02020603050405020304" pitchFamily="18" charset="0"/>
                        </a:rPr>
                        <a:t>bibliography and in-text citations from </a:t>
                      </a:r>
                      <a:r>
                        <a:rPr lang="en-AU" sz="800" dirty="0">
                          <a:effectLst/>
                          <a:highlight>
                            <a:srgbClr val="FFFF00"/>
                          </a:highlight>
                          <a:latin typeface="+mn-lt"/>
                          <a:ea typeface="SimSun" panose="02010600030101010101" pitchFamily="2" charset="-122"/>
                          <a:cs typeface="Times New Roman" panose="02020603050405020304" pitchFamily="18" charset="0"/>
                        </a:rPr>
                        <a:t>3-4</a:t>
                      </a:r>
                      <a:r>
                        <a:rPr lang="en-AU" sz="800" baseline="30000" dirty="0">
                          <a:effectLst/>
                          <a:highlight>
                            <a:srgbClr val="FFFF00"/>
                          </a:highlight>
                          <a:latin typeface="+mn-lt"/>
                          <a:ea typeface="SimSun" panose="02010600030101010101" pitchFamily="2" charset="-122"/>
                          <a:cs typeface="Times New Roman" panose="02020603050405020304" pitchFamily="18" charset="0"/>
                        </a:rPr>
                        <a:t>+</a:t>
                      </a:r>
                      <a:r>
                        <a:rPr lang="en-AU" sz="800" dirty="0">
                          <a:effectLst/>
                          <a:highlight>
                            <a:srgbClr val="FFFF00"/>
                          </a:highlight>
                          <a:latin typeface="+mn-lt"/>
                          <a:ea typeface="SimSun" panose="02010600030101010101" pitchFamily="2" charset="-122"/>
                          <a:cs typeface="Times New Roman" panose="02020603050405020304" pitchFamily="18" charset="0"/>
                        </a:rPr>
                        <a:t> valid and trustworthy</a:t>
                      </a:r>
                      <a:r>
                        <a:rPr lang="en-AU" sz="800" dirty="0">
                          <a:effectLst/>
                          <a:latin typeface="+mn-lt"/>
                          <a:ea typeface="SimSun" panose="02010600030101010101" pitchFamily="2" charset="-122"/>
                          <a:cs typeface="Times New Roman" panose="02020603050405020304" pitchFamily="18" charset="0"/>
                        </a:rPr>
                        <a:t> sources.</a:t>
                      </a:r>
                    </a:p>
                    <a:p>
                      <a:pPr algn="l" fontAlgn="base" hangingPunct="0"/>
                      <a:r>
                        <a:rPr lang="en-AU" sz="800" dirty="0">
                          <a:effectLst/>
                          <a:latin typeface="+mn-lt"/>
                          <a:ea typeface="SimSun" panose="02010600030101010101" pitchFamily="2" charset="-122"/>
                          <a:cs typeface="Times New Roman" panose="02020603050405020304" pitchFamily="18" charset="0"/>
                        </a:rPr>
                        <a:t>Concise (short) sentences. </a:t>
                      </a:r>
                    </a:p>
                    <a:p>
                      <a:pPr marL="0" marR="0" lvl="0" indent="0" algn="l" defTabSz="914400" rtl="0" eaLnBrk="1" fontAlgn="base" latinLnBrk="0" hangingPunct="0">
                        <a:lnSpc>
                          <a:spcPct val="100000"/>
                        </a:lnSpc>
                        <a:spcBef>
                          <a:spcPts val="0"/>
                        </a:spcBef>
                        <a:spcAft>
                          <a:spcPts val="0"/>
                        </a:spcAft>
                        <a:buClrTx/>
                        <a:buSzTx/>
                        <a:buFontTx/>
                        <a:buNone/>
                        <a:tabLst/>
                        <a:defRPr/>
                      </a:pPr>
                      <a:r>
                        <a:rPr lang="en-AU" sz="800" dirty="0">
                          <a:effectLst/>
                          <a:highlight>
                            <a:srgbClr val="FFFF00"/>
                          </a:highlight>
                          <a:latin typeface="+mn-lt"/>
                          <a:ea typeface="SimSun" panose="02010600030101010101" pitchFamily="2" charset="-122"/>
                          <a:cs typeface="Times New Roman" panose="02020603050405020304" pitchFamily="18" charset="0"/>
                        </a:rPr>
                        <a:t>Concise and coherent </a:t>
                      </a:r>
                      <a:r>
                        <a:rPr lang="en-AU" sz="800" dirty="0">
                          <a:effectLst/>
                          <a:latin typeface="+mn-lt"/>
                          <a:ea typeface="SimSun" panose="02010600030101010101" pitchFamily="2" charset="-122"/>
                          <a:cs typeface="Times New Roman" panose="02020603050405020304" pitchFamily="18" charset="0"/>
                        </a:rPr>
                        <a:t>use of </a:t>
                      </a:r>
                      <a:r>
                        <a:rPr lang="en-AU" sz="800" dirty="0">
                          <a:effectLst/>
                          <a:highlight>
                            <a:srgbClr val="FFFF00"/>
                          </a:highlight>
                          <a:latin typeface="+mn-lt"/>
                          <a:ea typeface="SimSun" panose="02010600030101010101" pitchFamily="2" charset="-122"/>
                          <a:cs typeface="Times New Roman" panose="02020603050405020304" pitchFamily="18" charset="0"/>
                        </a:rPr>
                        <a:t>appropriate</a:t>
                      </a:r>
                      <a:r>
                        <a:rPr lang="en-AU" sz="800" dirty="0">
                          <a:effectLst/>
                          <a:latin typeface="+mn-lt"/>
                          <a:ea typeface="SimSun" panose="02010600030101010101" pitchFamily="2" charset="-122"/>
                          <a:cs typeface="Times New Roman" panose="02020603050405020304" pitchFamily="18" charset="0"/>
                        </a:rPr>
                        <a:t> language and </a:t>
                      </a:r>
                      <a:r>
                        <a:rPr lang="en-AU" sz="800" dirty="0">
                          <a:effectLst/>
                          <a:highlight>
                            <a:srgbClr val="FFFF00"/>
                          </a:highlight>
                          <a:latin typeface="+mn-lt"/>
                          <a:ea typeface="SimSun" panose="02010600030101010101" pitchFamily="2" charset="-122"/>
                          <a:cs typeface="Times New Roman" panose="02020603050405020304" pitchFamily="18" charset="0"/>
                        </a:rPr>
                        <a:t>accurate</a:t>
                      </a:r>
                      <a:r>
                        <a:rPr lang="en-AU" sz="800" dirty="0">
                          <a:effectLst/>
                          <a:latin typeface="+mn-lt"/>
                          <a:ea typeface="SimSun" panose="02010600030101010101" pitchFamily="2" charset="-122"/>
                          <a:cs typeface="Times New Roman" panose="02020603050405020304" pitchFamily="18" charset="0"/>
                        </a:rPr>
                        <a:t> representations when communicating findings and ideas.</a:t>
                      </a:r>
                    </a:p>
                  </a:txBody>
                  <a:tcPr marL="33568" marR="33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hangingPunct="0"/>
                      <a:r>
                        <a:rPr lang="en-AU" sz="800" dirty="0">
                          <a:effectLst/>
                          <a:highlight>
                            <a:srgbClr val="FFFF00"/>
                          </a:highlight>
                          <a:latin typeface="+mn-lt"/>
                          <a:ea typeface="SimSun" panose="02010600030101010101" pitchFamily="2" charset="-122"/>
                          <a:cs typeface="Times New Roman" panose="02020603050405020304" pitchFamily="18" charset="0"/>
                        </a:rPr>
                        <a:t>Accurate </a:t>
                      </a:r>
                      <a:r>
                        <a:rPr lang="en-AU" sz="800" dirty="0">
                          <a:effectLst/>
                          <a:latin typeface="+mn-lt"/>
                          <a:ea typeface="SimSun" panose="02010600030101010101" pitchFamily="2" charset="-122"/>
                          <a:cs typeface="Times New Roman" panose="02020603050405020304" pitchFamily="18" charset="0"/>
                        </a:rPr>
                        <a:t>conclusion.</a:t>
                      </a:r>
                    </a:p>
                    <a:p>
                      <a:pPr algn="l" fontAlgn="base" hangingPunct="0"/>
                      <a:r>
                        <a:rPr lang="en-AU" sz="800" dirty="0">
                          <a:effectLst/>
                          <a:latin typeface="+mn-lt"/>
                          <a:ea typeface="SimSun" panose="02010600030101010101" pitchFamily="2" charset="-122"/>
                          <a:cs typeface="Times New Roman" panose="02020603050405020304" pitchFamily="18" charset="0"/>
                        </a:rPr>
                        <a:t>Bibliography and in-text citations from </a:t>
                      </a:r>
                      <a:r>
                        <a:rPr lang="en-AU" sz="800" dirty="0">
                          <a:effectLst/>
                          <a:highlight>
                            <a:srgbClr val="FFFF00"/>
                          </a:highlight>
                          <a:latin typeface="+mn-lt"/>
                          <a:ea typeface="SimSun" panose="02010600030101010101" pitchFamily="2" charset="-122"/>
                          <a:cs typeface="Times New Roman" panose="02020603050405020304" pitchFamily="18" charset="0"/>
                        </a:rPr>
                        <a:t>3-4</a:t>
                      </a:r>
                      <a:r>
                        <a:rPr lang="en-AU" sz="800" dirty="0">
                          <a:effectLst/>
                          <a:latin typeface="+mn-lt"/>
                          <a:ea typeface="SimSun" panose="02010600030101010101" pitchFamily="2" charset="-122"/>
                          <a:cs typeface="Times New Roman" panose="02020603050405020304" pitchFamily="18" charset="0"/>
                        </a:rPr>
                        <a:t> sources.</a:t>
                      </a:r>
                    </a:p>
                    <a:p>
                      <a:pPr marL="0" marR="0" lvl="0" indent="0" algn="l" defTabSz="914400" rtl="0" eaLnBrk="1" fontAlgn="base" latinLnBrk="0" hangingPunct="0">
                        <a:lnSpc>
                          <a:spcPct val="100000"/>
                        </a:lnSpc>
                        <a:spcBef>
                          <a:spcPts val="0"/>
                        </a:spcBef>
                        <a:spcAft>
                          <a:spcPts val="0"/>
                        </a:spcAft>
                        <a:buClrTx/>
                        <a:buSzTx/>
                        <a:buFontTx/>
                        <a:buNone/>
                        <a:tabLst/>
                        <a:defRPr/>
                      </a:pPr>
                      <a:r>
                        <a:rPr lang="en-AU" sz="800" dirty="0">
                          <a:effectLst/>
                          <a:highlight>
                            <a:srgbClr val="FFFF00"/>
                          </a:highlight>
                          <a:latin typeface="+mn-lt"/>
                          <a:ea typeface="SimSun" panose="02010600030101010101" pitchFamily="2" charset="-122"/>
                          <a:cs typeface="Times New Roman" panose="02020603050405020304" pitchFamily="18" charset="0"/>
                        </a:rPr>
                        <a:t>Coherent </a:t>
                      </a:r>
                      <a:r>
                        <a:rPr lang="en-AU" sz="800" dirty="0">
                          <a:effectLst/>
                          <a:latin typeface="+mn-lt"/>
                          <a:ea typeface="SimSun" panose="02010600030101010101" pitchFamily="2" charset="-122"/>
                          <a:cs typeface="Times New Roman" panose="02020603050405020304" pitchFamily="18" charset="0"/>
                        </a:rPr>
                        <a:t>use of </a:t>
                      </a:r>
                      <a:r>
                        <a:rPr lang="en-AU" sz="800" dirty="0">
                          <a:effectLst/>
                          <a:highlight>
                            <a:srgbClr val="FFFF00"/>
                          </a:highlight>
                          <a:latin typeface="+mn-lt"/>
                          <a:ea typeface="SimSun" panose="02010600030101010101" pitchFamily="2" charset="-122"/>
                          <a:cs typeface="Times New Roman" panose="02020603050405020304" pitchFamily="18" charset="0"/>
                        </a:rPr>
                        <a:t>appropriate</a:t>
                      </a:r>
                      <a:r>
                        <a:rPr lang="en-AU" sz="800" dirty="0">
                          <a:effectLst/>
                          <a:latin typeface="+mn-lt"/>
                          <a:ea typeface="SimSun" panose="02010600030101010101" pitchFamily="2" charset="-122"/>
                          <a:cs typeface="Times New Roman" panose="02020603050405020304" pitchFamily="18" charset="0"/>
                        </a:rPr>
                        <a:t> language and </a:t>
                      </a:r>
                      <a:r>
                        <a:rPr lang="en-AU" sz="800" dirty="0">
                          <a:effectLst/>
                          <a:highlight>
                            <a:srgbClr val="FFFF00"/>
                          </a:highlight>
                          <a:latin typeface="+mn-lt"/>
                          <a:ea typeface="SimSun" panose="02010600030101010101" pitchFamily="2" charset="-122"/>
                          <a:cs typeface="Times New Roman" panose="02020603050405020304" pitchFamily="18" charset="0"/>
                        </a:rPr>
                        <a:t>accurate</a:t>
                      </a:r>
                      <a:r>
                        <a:rPr lang="en-AU" sz="800" dirty="0">
                          <a:effectLst/>
                          <a:latin typeface="+mn-lt"/>
                          <a:ea typeface="SimSun" panose="02010600030101010101" pitchFamily="2" charset="-122"/>
                          <a:cs typeface="Times New Roman" panose="02020603050405020304" pitchFamily="18" charset="0"/>
                        </a:rPr>
                        <a:t> representations when communicating findings and ideas.</a:t>
                      </a:r>
                    </a:p>
                  </a:txBody>
                  <a:tcPr marL="33568" marR="33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hangingPunct="0"/>
                      <a:r>
                        <a:rPr lang="en-AU" sz="800" dirty="0">
                          <a:effectLst/>
                          <a:latin typeface="+mn-lt"/>
                          <a:ea typeface="SimSun" panose="02010600030101010101" pitchFamily="2" charset="-122"/>
                          <a:cs typeface="Times New Roman" panose="02020603050405020304" pitchFamily="18" charset="0"/>
                        </a:rPr>
                        <a:t>Conclusion.</a:t>
                      </a:r>
                    </a:p>
                    <a:p>
                      <a:pPr algn="l" fontAlgn="base" hangingPunct="0"/>
                      <a:r>
                        <a:rPr lang="en-AU" sz="800" dirty="0">
                          <a:effectLst/>
                          <a:latin typeface="+mn-lt"/>
                          <a:ea typeface="SimSun" panose="02010600030101010101" pitchFamily="2" charset="-122"/>
                          <a:cs typeface="Times New Roman" panose="02020603050405020304" pitchFamily="18" charset="0"/>
                        </a:rPr>
                        <a:t>Bibliography and/or in-text citations from </a:t>
                      </a:r>
                      <a:r>
                        <a:rPr lang="en-AU" sz="800" dirty="0">
                          <a:effectLst/>
                          <a:highlight>
                            <a:srgbClr val="FFFF00"/>
                          </a:highlight>
                          <a:latin typeface="+mn-lt"/>
                          <a:ea typeface="SimSun" panose="02010600030101010101" pitchFamily="2" charset="-122"/>
                          <a:cs typeface="Times New Roman" panose="02020603050405020304" pitchFamily="18" charset="0"/>
                        </a:rPr>
                        <a:t>1-2 </a:t>
                      </a:r>
                      <a:r>
                        <a:rPr lang="en-AU" sz="800" dirty="0">
                          <a:effectLst/>
                          <a:latin typeface="+mn-lt"/>
                          <a:ea typeface="SimSun" panose="02010600030101010101" pitchFamily="2" charset="-122"/>
                          <a:cs typeface="Times New Roman" panose="02020603050405020304" pitchFamily="18" charset="0"/>
                        </a:rPr>
                        <a:t> sources.</a:t>
                      </a:r>
                    </a:p>
                    <a:p>
                      <a:pPr algn="l" fontAlgn="base" hangingPunct="0"/>
                      <a:r>
                        <a:rPr lang="en-AU" sz="800" dirty="0">
                          <a:effectLst/>
                          <a:latin typeface="+mn-lt"/>
                          <a:ea typeface="SimSun" panose="02010600030101010101" pitchFamily="2" charset="-122"/>
                          <a:cs typeface="Times New Roman" panose="02020603050405020304" pitchFamily="18" charset="0"/>
                        </a:rPr>
                        <a:t>Use of a</a:t>
                      </a:r>
                      <a:r>
                        <a:rPr lang="en-AU" sz="800" dirty="0">
                          <a:effectLst/>
                          <a:highlight>
                            <a:srgbClr val="FFFF00"/>
                          </a:highlight>
                          <a:latin typeface="+mn-lt"/>
                          <a:ea typeface="SimSun" panose="02010600030101010101" pitchFamily="2" charset="-122"/>
                          <a:cs typeface="Times New Roman" panose="02020603050405020304" pitchFamily="18" charset="0"/>
                        </a:rPr>
                        <a:t>ppropriate</a:t>
                      </a:r>
                      <a:r>
                        <a:rPr lang="en-AU" sz="800" dirty="0">
                          <a:effectLst/>
                          <a:latin typeface="+mn-lt"/>
                          <a:ea typeface="SimSun" panose="02010600030101010101" pitchFamily="2" charset="-122"/>
                          <a:cs typeface="Times New Roman" panose="02020603050405020304" pitchFamily="18" charset="0"/>
                        </a:rPr>
                        <a:t> language and representations when communicating findings and ideas.</a:t>
                      </a:r>
                    </a:p>
                  </a:txBody>
                  <a:tcPr marL="33568" marR="33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hangingPunct="0"/>
                      <a:r>
                        <a:rPr lang="en-AU" sz="800" dirty="0">
                          <a:effectLst/>
                          <a:latin typeface="+mn-lt"/>
                          <a:ea typeface="Times New Roman" panose="02020603050405020304" pitchFamily="18" charset="0"/>
                          <a:cs typeface="Times New Roman" panose="02020603050405020304" pitchFamily="18" charset="0"/>
                        </a:rPr>
                        <a:t>Use of </a:t>
                      </a:r>
                      <a:r>
                        <a:rPr lang="en-AU" sz="800" dirty="0">
                          <a:effectLst/>
                          <a:highlight>
                            <a:srgbClr val="FFFF00"/>
                          </a:highlight>
                          <a:latin typeface="+mn-lt"/>
                          <a:ea typeface="Times New Roman" panose="02020603050405020304" pitchFamily="18" charset="0"/>
                          <a:cs typeface="Times New Roman" panose="02020603050405020304" pitchFamily="18" charset="0"/>
                        </a:rPr>
                        <a:t>everyday</a:t>
                      </a:r>
                      <a:r>
                        <a:rPr lang="en-AU" sz="800" dirty="0">
                          <a:effectLst/>
                          <a:latin typeface="+mn-lt"/>
                          <a:ea typeface="Times New Roman" panose="02020603050405020304" pitchFamily="18" charset="0"/>
                          <a:cs typeface="Times New Roman" panose="02020603050405020304" pitchFamily="18" charset="0"/>
                        </a:rPr>
                        <a:t> language and representations when communicating findings and ideas.</a:t>
                      </a:r>
                      <a:endParaRPr lang="en-AU" sz="800" dirty="0">
                        <a:effectLst/>
                        <a:latin typeface="+mn-lt"/>
                        <a:ea typeface="SimSun" panose="02010600030101010101" pitchFamily="2" charset="-122"/>
                        <a:cs typeface="Times New Roman" panose="02020603050405020304" pitchFamily="18" charset="0"/>
                      </a:endParaRPr>
                    </a:p>
                  </a:txBody>
                  <a:tcPr marL="33568" marR="33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ase" hangingPunct="0"/>
                      <a:r>
                        <a:rPr lang="en-AU" sz="800" dirty="0">
                          <a:effectLst/>
                          <a:highlight>
                            <a:srgbClr val="FFFF00"/>
                          </a:highlight>
                          <a:latin typeface="+mn-lt"/>
                          <a:ea typeface="Times New Roman" panose="02020603050405020304" pitchFamily="18" charset="0"/>
                          <a:cs typeface="Times New Roman" panose="02020603050405020304" pitchFamily="18" charset="0"/>
                        </a:rPr>
                        <a:t>Fragmented</a:t>
                      </a:r>
                      <a:r>
                        <a:rPr lang="en-AU" sz="800" dirty="0">
                          <a:effectLst/>
                          <a:latin typeface="+mn-lt"/>
                          <a:ea typeface="Times New Roman" panose="02020603050405020304" pitchFamily="18" charset="0"/>
                          <a:cs typeface="Times New Roman" panose="02020603050405020304" pitchFamily="18" charset="0"/>
                        </a:rPr>
                        <a:t> use of language and representations.</a:t>
                      </a:r>
                      <a:endParaRPr lang="en-AU" sz="800" dirty="0">
                        <a:effectLst/>
                        <a:latin typeface="+mn-lt"/>
                        <a:ea typeface="SimSun" panose="02010600030101010101" pitchFamily="2" charset="-122"/>
                        <a:cs typeface="Times New Roman" panose="02020603050405020304" pitchFamily="18" charset="0"/>
                      </a:endParaRPr>
                    </a:p>
                  </a:txBody>
                  <a:tcPr marL="33568" marR="335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3024981"/>
                  </a:ext>
                </a:extLst>
              </a:tr>
            </a:tbl>
          </a:graphicData>
        </a:graphic>
      </p:graphicFrame>
      <p:sp>
        <p:nvSpPr>
          <p:cNvPr id="7" name="TextBox 6">
            <a:extLst>
              <a:ext uri="{FF2B5EF4-FFF2-40B4-BE49-F238E27FC236}">
                <a16:creationId xmlns:a16="http://schemas.microsoft.com/office/drawing/2014/main" id="{9330CD0E-3381-459A-65D7-696864F2BE4D}"/>
              </a:ext>
            </a:extLst>
          </p:cNvPr>
          <p:cNvSpPr txBox="1"/>
          <p:nvPr/>
        </p:nvSpPr>
        <p:spPr>
          <a:xfrm>
            <a:off x="0" y="115522"/>
            <a:ext cx="6597352" cy="264111"/>
          </a:xfrm>
          <a:prstGeom prst="rect">
            <a:avLst/>
          </a:prstGeom>
          <a:noFill/>
        </p:spPr>
        <p:txBody>
          <a:bodyPr wrap="square">
            <a:spAutoFit/>
          </a:bodyPr>
          <a:lstStyle/>
          <a:p>
            <a:pPr algn="ctr">
              <a:lnSpc>
                <a:spcPct val="110000"/>
              </a:lnSpc>
              <a:spcAft>
                <a:spcPts val="600"/>
              </a:spcAft>
            </a:pPr>
            <a:r>
              <a:rPr lang="en-AU" sz="1100" b="1" dirty="0">
                <a:latin typeface="Arial" panose="020B0604020202020204" pitchFamily="34" charset="0"/>
                <a:ea typeface="Times New Roman" panose="02020603050405020304" pitchFamily="18" charset="0"/>
                <a:cs typeface="Times New Roman" panose="02020603050405020304" pitchFamily="18" charset="0"/>
              </a:rPr>
              <a:t>Year 9 Science (Chemistry) Marking Criteria Sheet</a:t>
            </a:r>
            <a:endParaRPr lang="en-AU" sz="9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6275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BE915DE-F86E-A3F0-C939-8F28929736D8}"/>
              </a:ext>
            </a:extLst>
          </p:cNvPr>
          <p:cNvSpPr txBox="1"/>
          <p:nvPr/>
        </p:nvSpPr>
        <p:spPr>
          <a:xfrm>
            <a:off x="404664" y="323528"/>
            <a:ext cx="4205869" cy="4524315"/>
          </a:xfrm>
          <a:prstGeom prst="rect">
            <a:avLst/>
          </a:prstGeom>
          <a:noFill/>
        </p:spPr>
        <p:txBody>
          <a:bodyPr wrap="square" rtlCol="0">
            <a:spAutoFit/>
          </a:bodyPr>
          <a:lstStyle/>
          <a:p>
            <a:r>
              <a:rPr lang="en-US" sz="1200" b="1" u="sng" dirty="0">
                <a:latin typeface="Calibri" panose="020F0502020204030204" pitchFamily="34" charset="0"/>
                <a:ea typeface="PMingLiU" panose="02020500000000000000" pitchFamily="18" charset="-120"/>
              </a:rPr>
              <a:t>Method</a:t>
            </a:r>
            <a:r>
              <a:rPr lang="en-US" sz="1200" b="1" u="sng" dirty="0">
                <a:effectLst/>
                <a:latin typeface="Calibri" panose="020F0502020204030204" pitchFamily="34" charset="0"/>
                <a:ea typeface="PMingLiU" panose="02020500000000000000" pitchFamily="18" charset="-120"/>
              </a:rPr>
              <a:t>:</a:t>
            </a:r>
          </a:p>
          <a:p>
            <a:endParaRPr lang="en-US" sz="1200" dirty="0">
              <a:latin typeface="Calibri" panose="020F0502020204030204" pitchFamily="34" charset="0"/>
              <a:ea typeface="PMingLiU" panose="02020500000000000000" pitchFamily="18" charset="-120"/>
            </a:endParaRPr>
          </a:p>
          <a:p>
            <a:pPr marL="228600" indent="-228600">
              <a:buFont typeface="+mj-lt"/>
              <a:buAutoNum type="arabicPeriod"/>
            </a:pPr>
            <a:r>
              <a:rPr lang="en-US" sz="1200" dirty="0">
                <a:effectLst/>
                <a:latin typeface="Calibri" panose="020F0502020204030204" pitchFamily="34" charset="0"/>
                <a:ea typeface="PMingLiU" panose="02020500000000000000" pitchFamily="18" charset="-120"/>
              </a:rPr>
              <a:t>Add 10mL of water to a 50mL beaker.</a:t>
            </a:r>
          </a:p>
          <a:p>
            <a:pPr marL="228600" indent="-228600">
              <a:buFont typeface="+mj-lt"/>
              <a:buAutoNum type="arabicPeriod"/>
            </a:pPr>
            <a:r>
              <a:rPr lang="en-US" sz="1200" dirty="0">
                <a:effectLst/>
                <a:latin typeface="Calibri" panose="020F0502020204030204" pitchFamily="34" charset="0"/>
                <a:ea typeface="PMingLiU" panose="02020500000000000000" pitchFamily="18" charset="-120"/>
              </a:rPr>
              <a:t>Measure and record the initial temperature of the water.</a:t>
            </a:r>
          </a:p>
          <a:p>
            <a:pPr marL="228600" indent="-228600">
              <a:buFont typeface="+mj-lt"/>
              <a:buAutoNum type="arabicPeriod"/>
            </a:pPr>
            <a:r>
              <a:rPr lang="en-US" sz="1200" dirty="0">
                <a:latin typeface="Calibri" panose="020F0502020204030204" pitchFamily="34" charset="0"/>
                <a:ea typeface="PMingLiU" panose="02020500000000000000" pitchFamily="18" charset="-120"/>
              </a:rPr>
              <a:t>Tare patty paper on a balance (0.00g).</a:t>
            </a:r>
          </a:p>
          <a:p>
            <a:pPr marL="228600" indent="-228600">
              <a:buFont typeface="+mj-lt"/>
              <a:buAutoNum type="arabicPeriod"/>
            </a:pPr>
            <a:r>
              <a:rPr lang="en-US" sz="1200" dirty="0">
                <a:effectLst/>
                <a:latin typeface="Calibri" panose="020F0502020204030204" pitchFamily="34" charset="0"/>
                <a:ea typeface="PMingLiU" panose="02020500000000000000" pitchFamily="18" charset="-120"/>
              </a:rPr>
              <a:t>Weight 2 grams of potassium c</a:t>
            </a:r>
            <a:r>
              <a:rPr lang="en-US" sz="1200" dirty="0">
                <a:latin typeface="Calibri" panose="020F0502020204030204" pitchFamily="34" charset="0"/>
                <a:ea typeface="PMingLiU" panose="02020500000000000000" pitchFamily="18" charset="-120"/>
              </a:rPr>
              <a:t>hloride (on the patty paper).</a:t>
            </a:r>
          </a:p>
          <a:p>
            <a:pPr marL="228600" indent="-228600">
              <a:buFont typeface="+mj-lt"/>
              <a:buAutoNum type="arabicPeriod"/>
            </a:pPr>
            <a:r>
              <a:rPr lang="en-US" sz="1200" dirty="0">
                <a:effectLst/>
                <a:latin typeface="Calibri" panose="020F0502020204030204" pitchFamily="34" charset="0"/>
                <a:ea typeface="PMingLiU" panose="02020500000000000000" pitchFamily="18" charset="-120"/>
              </a:rPr>
              <a:t>Add the 2 grams of p</a:t>
            </a:r>
            <a:r>
              <a:rPr lang="en-US" sz="1200" dirty="0">
                <a:latin typeface="Calibri" panose="020F0502020204030204" pitchFamily="34" charset="0"/>
                <a:ea typeface="PMingLiU" panose="02020500000000000000" pitchFamily="18" charset="-120"/>
              </a:rPr>
              <a:t>otassium chloride to the 10mL water and start the stopwatch.</a:t>
            </a:r>
          </a:p>
          <a:p>
            <a:pPr marL="228600" indent="-228600">
              <a:buFont typeface="+mj-lt"/>
              <a:buAutoNum type="arabicPeriod"/>
            </a:pPr>
            <a:r>
              <a:rPr lang="en-US" sz="1200" dirty="0">
                <a:effectLst/>
                <a:latin typeface="Calibri" panose="020F0502020204030204" pitchFamily="34" charset="0"/>
                <a:ea typeface="PMingLiU" panose="02020500000000000000" pitchFamily="18" charset="-120"/>
              </a:rPr>
              <a:t>S</a:t>
            </a:r>
            <a:r>
              <a:rPr lang="en-US" sz="1200" dirty="0">
                <a:latin typeface="Calibri" panose="020F0502020204030204" pitchFamily="34" charset="0"/>
                <a:ea typeface="PMingLiU" panose="02020500000000000000" pitchFamily="18" charset="-120"/>
              </a:rPr>
              <a:t>tir with the thermometer.</a:t>
            </a:r>
          </a:p>
          <a:p>
            <a:pPr marL="228600" indent="-228600">
              <a:buFont typeface="+mj-lt"/>
              <a:buAutoNum type="arabicPeriod"/>
            </a:pPr>
            <a:r>
              <a:rPr lang="en-US" sz="1200" dirty="0">
                <a:latin typeface="Calibri" panose="020F0502020204030204" pitchFamily="34" charset="0"/>
                <a:ea typeface="PMingLiU" panose="02020500000000000000" pitchFamily="18" charset="-120"/>
              </a:rPr>
              <a:t>Wait</a:t>
            </a:r>
            <a:r>
              <a:rPr lang="en-US" sz="1200" dirty="0">
                <a:effectLst/>
                <a:latin typeface="Calibri" panose="020F0502020204030204" pitchFamily="34" charset="0"/>
                <a:ea typeface="PMingLiU" panose="02020500000000000000" pitchFamily="18" charset="-120"/>
              </a:rPr>
              <a:t> until the temperature becomes stable.</a:t>
            </a:r>
          </a:p>
          <a:p>
            <a:pPr marL="228600" indent="-228600">
              <a:buFont typeface="+mj-lt"/>
              <a:buAutoNum type="arabicPeriod"/>
            </a:pPr>
            <a:r>
              <a:rPr lang="en-US" sz="1200" dirty="0">
                <a:latin typeface="Calibri" panose="020F0502020204030204" pitchFamily="34" charset="0"/>
                <a:ea typeface="PMingLiU" panose="02020500000000000000" pitchFamily="18" charset="-120"/>
              </a:rPr>
              <a:t>Record the final temperature to one decimal place.</a:t>
            </a:r>
          </a:p>
          <a:p>
            <a:pPr marL="228600" indent="-228600">
              <a:buFont typeface="+mj-lt"/>
              <a:buAutoNum type="arabicPeriod"/>
            </a:pPr>
            <a:r>
              <a:rPr lang="en-US" sz="1200" dirty="0">
                <a:effectLst/>
                <a:latin typeface="Calibri" panose="020F0502020204030204" pitchFamily="34" charset="0"/>
                <a:ea typeface="PMingLiU" panose="02020500000000000000" pitchFamily="18" charset="-120"/>
              </a:rPr>
              <a:t>Calculate the temperature change by subtracting the </a:t>
            </a:r>
            <a:r>
              <a:rPr lang="en-US" sz="1200" dirty="0">
                <a:latin typeface="Calibri" panose="020F0502020204030204" pitchFamily="34" charset="0"/>
                <a:ea typeface="PMingLiU" panose="02020500000000000000" pitchFamily="18" charset="-120"/>
              </a:rPr>
              <a:t>final temperature from the initial temperature</a:t>
            </a:r>
          </a:p>
          <a:p>
            <a:pPr marL="228600" indent="-228600">
              <a:buFont typeface="+mj-lt"/>
              <a:buAutoNum type="arabicPeriod"/>
            </a:pPr>
            <a:r>
              <a:rPr lang="en-US" sz="1200" dirty="0">
                <a:effectLst/>
                <a:latin typeface="Calibri" panose="020F0502020204030204" pitchFamily="34" charset="0"/>
                <a:ea typeface="PMingLiU" panose="02020500000000000000" pitchFamily="18" charset="-120"/>
              </a:rPr>
              <a:t>Repeat a second time</a:t>
            </a:r>
            <a:r>
              <a:rPr lang="en-US" sz="1200" dirty="0">
                <a:latin typeface="Calibri" panose="020F0502020204030204" pitchFamily="34" charset="0"/>
                <a:ea typeface="PMingLiU" panose="02020500000000000000" pitchFamily="18" charset="-120"/>
              </a:rPr>
              <a:t>. Calculate mean (average) and absolute uncertainty (range / 2).</a:t>
            </a:r>
            <a:endParaRPr lang="en-US" sz="1200" dirty="0">
              <a:effectLst/>
              <a:latin typeface="Calibri" panose="020F0502020204030204" pitchFamily="34" charset="0"/>
              <a:ea typeface="PMingLiU" panose="02020500000000000000" pitchFamily="18" charset="-120"/>
            </a:endParaRPr>
          </a:p>
          <a:p>
            <a:pPr marL="228600" indent="-228600">
              <a:buFont typeface="+mj-lt"/>
              <a:buAutoNum type="arabicPeriod"/>
            </a:pPr>
            <a:r>
              <a:rPr lang="en-US" sz="1200" dirty="0">
                <a:latin typeface="Calibri" panose="020F0502020204030204" pitchFamily="34" charset="0"/>
                <a:ea typeface="PMingLiU" panose="02020500000000000000" pitchFamily="18" charset="-120"/>
              </a:rPr>
              <a:t>Repeat steps 1-10</a:t>
            </a:r>
            <a:r>
              <a:rPr lang="en-US" sz="1200" dirty="0">
                <a:effectLst/>
                <a:latin typeface="Calibri" panose="020F0502020204030204" pitchFamily="34" charset="0"/>
                <a:ea typeface="PMingLiU" panose="02020500000000000000" pitchFamily="18" charset="-120"/>
              </a:rPr>
              <a:t> for the other two chemical salts                   – Sodium carbonate and Sodium bicarbonate.</a:t>
            </a:r>
          </a:p>
          <a:p>
            <a:endParaRPr lang="en-US" sz="1200" dirty="0">
              <a:latin typeface="Calibri" panose="020F0502020204030204" pitchFamily="34" charset="0"/>
              <a:ea typeface="PMingLiU" panose="02020500000000000000" pitchFamily="18" charset="-120"/>
            </a:endParaRPr>
          </a:p>
          <a:p>
            <a:r>
              <a:rPr lang="en-US" sz="1200" dirty="0">
                <a:latin typeface="Calibri" panose="020F0502020204030204" pitchFamily="34" charset="0"/>
                <a:ea typeface="PMingLiU" panose="02020500000000000000" pitchFamily="18" charset="-120"/>
              </a:rPr>
              <a:t>“</a:t>
            </a:r>
            <a:r>
              <a:rPr lang="en-US" sz="1200" i="1" dirty="0">
                <a:latin typeface="Calibri" panose="020F0502020204030204" pitchFamily="34" charset="0"/>
                <a:ea typeface="PMingLiU" panose="02020500000000000000" pitchFamily="18" charset="-120"/>
              </a:rPr>
              <a:t>2 grams of Potassium chloride was added to 10mL of water and stirred. The initial temperature was subtracted from the final temperature. This was repeated a second time. Average and absolute uncertainty was calculated. The above steps were repeated for sodium carbonate and sodium bicarbonate.  Safety was managed by wearing safety glasses, gloves and a lab coat.” </a:t>
            </a:r>
            <a:endParaRPr lang="en-US" sz="1200" i="1" dirty="0">
              <a:effectLst/>
              <a:latin typeface="Calibri" panose="020F0502020204030204" pitchFamily="34" charset="0"/>
              <a:ea typeface="PMingLiU" panose="02020500000000000000" pitchFamily="18" charset="-120"/>
            </a:endParaRPr>
          </a:p>
        </p:txBody>
      </p:sp>
      <p:sp>
        <p:nvSpPr>
          <p:cNvPr id="3" name="Rectangle 2">
            <a:extLst>
              <a:ext uri="{FF2B5EF4-FFF2-40B4-BE49-F238E27FC236}">
                <a16:creationId xmlns:a16="http://schemas.microsoft.com/office/drawing/2014/main" id="{1600E9CE-A84A-379A-8808-CEEF0801A77C}"/>
              </a:ext>
            </a:extLst>
          </p:cNvPr>
          <p:cNvSpPr/>
          <p:nvPr/>
        </p:nvSpPr>
        <p:spPr>
          <a:xfrm>
            <a:off x="404664" y="5076056"/>
            <a:ext cx="6048672" cy="64807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Draw a labelled diagram of the experimental design</a:t>
            </a:r>
          </a:p>
        </p:txBody>
      </p:sp>
      <p:sp>
        <p:nvSpPr>
          <p:cNvPr id="4" name="Rectangle 3">
            <a:extLst>
              <a:ext uri="{FF2B5EF4-FFF2-40B4-BE49-F238E27FC236}">
                <a16:creationId xmlns:a16="http://schemas.microsoft.com/office/drawing/2014/main" id="{DD8232D1-EAE4-F2F4-A3A9-D64DC5DF3BF0}"/>
              </a:ext>
            </a:extLst>
          </p:cNvPr>
          <p:cNvSpPr/>
          <p:nvPr/>
        </p:nvSpPr>
        <p:spPr>
          <a:xfrm>
            <a:off x="404664" y="5852541"/>
            <a:ext cx="6048672" cy="245188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6964E5E3-6B70-1373-D7B0-5793A644DFD9}"/>
              </a:ext>
            </a:extLst>
          </p:cNvPr>
          <p:cNvSpPr txBox="1"/>
          <p:nvPr/>
        </p:nvSpPr>
        <p:spPr>
          <a:xfrm>
            <a:off x="401103" y="8365858"/>
            <a:ext cx="5904656" cy="261610"/>
          </a:xfrm>
          <a:prstGeom prst="rect">
            <a:avLst/>
          </a:prstGeom>
          <a:noFill/>
        </p:spPr>
        <p:txBody>
          <a:bodyPr wrap="square" rtlCol="0">
            <a:spAutoFit/>
          </a:bodyPr>
          <a:lstStyle/>
          <a:p>
            <a:r>
              <a:rPr lang="en-US" sz="1050" b="1" dirty="0"/>
              <a:t>Figure 1: the experimental design</a:t>
            </a:r>
          </a:p>
        </p:txBody>
      </p:sp>
      <p:sp>
        <p:nvSpPr>
          <p:cNvPr id="16" name="Rounded Rectangular Callout 15">
            <a:extLst>
              <a:ext uri="{FF2B5EF4-FFF2-40B4-BE49-F238E27FC236}">
                <a16:creationId xmlns:a16="http://schemas.microsoft.com/office/drawing/2014/main" id="{F2D490B8-08A3-0618-EB65-C25050FD1865}"/>
              </a:ext>
            </a:extLst>
          </p:cNvPr>
          <p:cNvSpPr/>
          <p:nvPr/>
        </p:nvSpPr>
        <p:spPr>
          <a:xfrm>
            <a:off x="2819810" y="8404409"/>
            <a:ext cx="1492410" cy="272047"/>
          </a:xfrm>
          <a:prstGeom prst="wedgeRoundRectCallout">
            <a:avLst>
              <a:gd name="adj1" fmla="val -64162"/>
              <a:gd name="adj2" fmla="val -15773"/>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90ABA454-B0A5-2A3C-EB3F-10B47E8CC59D}"/>
              </a:ext>
            </a:extLst>
          </p:cNvPr>
          <p:cNvSpPr txBox="1"/>
          <p:nvPr/>
        </p:nvSpPr>
        <p:spPr>
          <a:xfrm>
            <a:off x="2636912" y="8401519"/>
            <a:ext cx="1898333" cy="261610"/>
          </a:xfrm>
          <a:prstGeom prst="rect">
            <a:avLst/>
          </a:prstGeom>
          <a:noFill/>
        </p:spPr>
        <p:txBody>
          <a:bodyPr wrap="square" rtlCol="0">
            <a:spAutoFit/>
          </a:bodyPr>
          <a:lstStyle/>
          <a:p>
            <a:pPr algn="ctr"/>
            <a:r>
              <a:rPr lang="en-US" sz="1100" b="1" i="1" dirty="0"/>
              <a:t>Remember the caption!</a:t>
            </a:r>
          </a:p>
        </p:txBody>
      </p:sp>
      <p:pic>
        <p:nvPicPr>
          <p:cNvPr id="25" name="Picture 2" descr="Funny Scientist Or Professor Holding A Pointer With Speech Bubble Royalty  Free SVG, Cliparts, Vectors, And Stock Illustration. Image 21699368.">
            <a:extLst>
              <a:ext uri="{FF2B5EF4-FFF2-40B4-BE49-F238E27FC236}">
                <a16:creationId xmlns:a16="http://schemas.microsoft.com/office/drawing/2014/main" id="{03ECA088-D552-A7B5-98C5-82E7A278643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4710"/>
          <a:stretch/>
        </p:blipFill>
        <p:spPr bwMode="auto">
          <a:xfrm>
            <a:off x="4163008" y="305223"/>
            <a:ext cx="744473" cy="600048"/>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 descr="Funny Scientist Or Professor Holding A Pointer With Speech Bubble Royalty  Free SVG, Cliparts, Vectors, And Stock Illustration. Image 21699368.">
            <a:extLst>
              <a:ext uri="{FF2B5EF4-FFF2-40B4-BE49-F238E27FC236}">
                <a16:creationId xmlns:a16="http://schemas.microsoft.com/office/drawing/2014/main" id="{BFFAB55C-F512-884B-5E7F-FA09AD75025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4710"/>
          <a:stretch/>
        </p:blipFill>
        <p:spPr bwMode="auto">
          <a:xfrm>
            <a:off x="4389095" y="8340085"/>
            <a:ext cx="744473" cy="600048"/>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59802AD0-0AA5-9DFA-C36E-1A858B0CFD26}"/>
              </a:ext>
            </a:extLst>
          </p:cNvPr>
          <p:cNvSpPr/>
          <p:nvPr/>
        </p:nvSpPr>
        <p:spPr>
          <a:xfrm>
            <a:off x="4797152" y="2123727"/>
            <a:ext cx="1656184" cy="24482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7F7F927D-9086-95C8-EE8F-70566E38E4A5}"/>
              </a:ext>
            </a:extLst>
          </p:cNvPr>
          <p:cNvSpPr txBox="1"/>
          <p:nvPr/>
        </p:nvSpPr>
        <p:spPr>
          <a:xfrm>
            <a:off x="4718545" y="2186732"/>
            <a:ext cx="1813398" cy="2385268"/>
          </a:xfrm>
          <a:prstGeom prst="rect">
            <a:avLst/>
          </a:prstGeom>
          <a:noFill/>
        </p:spPr>
        <p:txBody>
          <a:bodyPr wrap="square" rtlCol="0">
            <a:spAutoFit/>
          </a:bodyPr>
          <a:lstStyle/>
          <a:p>
            <a:pPr algn="ctr"/>
            <a:r>
              <a:rPr lang="en-US" sz="1200" b="1" u="sng" dirty="0"/>
              <a:t>Materials:</a:t>
            </a:r>
          </a:p>
          <a:p>
            <a:pPr algn="ctr"/>
            <a:endParaRPr lang="en-US" sz="500" dirty="0"/>
          </a:p>
          <a:p>
            <a:pPr algn="ctr"/>
            <a:r>
              <a:rPr lang="en-US" sz="1200" b="1" dirty="0"/>
              <a:t>50mL Beaker</a:t>
            </a:r>
          </a:p>
          <a:p>
            <a:pPr algn="ctr"/>
            <a:r>
              <a:rPr lang="en-US" sz="1200" b="1" dirty="0"/>
              <a:t>10mL Water</a:t>
            </a:r>
          </a:p>
          <a:p>
            <a:pPr algn="ctr"/>
            <a:r>
              <a:rPr lang="en-US" sz="1200" b="1" dirty="0"/>
              <a:t>Measuring Cylinder </a:t>
            </a:r>
          </a:p>
          <a:p>
            <a:pPr algn="ctr"/>
            <a:r>
              <a:rPr lang="en-US" sz="1200" b="1" dirty="0"/>
              <a:t>Disposable Pipette</a:t>
            </a:r>
          </a:p>
          <a:p>
            <a:pPr algn="ctr"/>
            <a:r>
              <a:rPr lang="en-US" sz="1200" b="1" dirty="0"/>
              <a:t>Thermometer</a:t>
            </a:r>
          </a:p>
          <a:p>
            <a:pPr algn="ctr"/>
            <a:r>
              <a:rPr lang="en-US" sz="1200" b="1" dirty="0"/>
              <a:t>Cup Cake Patty Paper </a:t>
            </a:r>
          </a:p>
          <a:p>
            <a:pPr algn="ctr"/>
            <a:r>
              <a:rPr lang="en-US" sz="1200" b="1" dirty="0"/>
              <a:t>Balance/Scale</a:t>
            </a:r>
          </a:p>
          <a:p>
            <a:pPr algn="ctr"/>
            <a:r>
              <a:rPr lang="en-US" sz="1200" b="1" dirty="0"/>
              <a:t>2 grams </a:t>
            </a:r>
            <a:r>
              <a:rPr lang="en-US" sz="1200" b="1" dirty="0" err="1"/>
              <a:t>KCl</a:t>
            </a:r>
            <a:endParaRPr lang="en-US" sz="1200" b="1" dirty="0"/>
          </a:p>
          <a:p>
            <a:pPr algn="ctr"/>
            <a:r>
              <a:rPr lang="en-US" sz="1200" b="1" dirty="0"/>
              <a:t>2 grams </a:t>
            </a:r>
            <a:r>
              <a:rPr lang="en-US" sz="1200" b="1" dirty="0">
                <a:latin typeface="Calibri" panose="020F0502020204030204" pitchFamily="34" charset="0"/>
                <a:ea typeface="PMingLiU" panose="02020500000000000000" pitchFamily="18" charset="-120"/>
              </a:rPr>
              <a:t>Na</a:t>
            </a:r>
            <a:r>
              <a:rPr lang="en-US" sz="1200" b="1" baseline="-25000" dirty="0">
                <a:latin typeface="Calibri" panose="020F0502020204030204" pitchFamily="34" charset="0"/>
                <a:ea typeface="PMingLiU" panose="02020500000000000000" pitchFamily="18" charset="-120"/>
              </a:rPr>
              <a:t>2</a:t>
            </a:r>
            <a:r>
              <a:rPr lang="en-US" sz="1200" b="1" dirty="0">
                <a:latin typeface="Calibri" panose="020F0502020204030204" pitchFamily="34" charset="0"/>
                <a:ea typeface="PMingLiU" panose="02020500000000000000" pitchFamily="18" charset="-120"/>
              </a:rPr>
              <a:t>CO</a:t>
            </a:r>
            <a:r>
              <a:rPr lang="en-US" sz="1200" b="1" baseline="-25000" dirty="0">
                <a:latin typeface="Calibri" panose="020F0502020204030204" pitchFamily="34" charset="0"/>
                <a:ea typeface="PMingLiU" panose="02020500000000000000" pitchFamily="18" charset="-120"/>
              </a:rPr>
              <a:t>3</a:t>
            </a:r>
          </a:p>
          <a:p>
            <a:pPr algn="ctr"/>
            <a:r>
              <a:rPr lang="en-US" sz="1200" b="1" dirty="0">
                <a:latin typeface="Calibri" panose="020F0502020204030204" pitchFamily="34" charset="0"/>
                <a:ea typeface="PMingLiU" panose="02020500000000000000" pitchFamily="18" charset="-120"/>
              </a:rPr>
              <a:t>2 grams NaHCO</a:t>
            </a:r>
            <a:r>
              <a:rPr lang="en-US" sz="1200" b="1" baseline="-25000" dirty="0">
                <a:latin typeface="Calibri" panose="020F0502020204030204" pitchFamily="34" charset="0"/>
                <a:ea typeface="PMingLiU" panose="02020500000000000000" pitchFamily="18" charset="-120"/>
              </a:rPr>
              <a:t>3</a:t>
            </a:r>
          </a:p>
          <a:p>
            <a:pPr algn="ctr"/>
            <a:r>
              <a:rPr lang="en-US" sz="1200" b="1" dirty="0">
                <a:latin typeface="Calibri" panose="020F0502020204030204" pitchFamily="34" charset="0"/>
                <a:ea typeface="PMingLiU" panose="02020500000000000000" pitchFamily="18" charset="-120"/>
              </a:rPr>
              <a:t>Spatula</a:t>
            </a:r>
          </a:p>
        </p:txBody>
      </p:sp>
      <p:sp>
        <p:nvSpPr>
          <p:cNvPr id="8" name="Rounded Rectangular Callout 7">
            <a:extLst>
              <a:ext uri="{FF2B5EF4-FFF2-40B4-BE49-F238E27FC236}">
                <a16:creationId xmlns:a16="http://schemas.microsoft.com/office/drawing/2014/main" id="{3AD0D3CB-D45A-FD0E-6F24-AB12E4FF8F35}"/>
              </a:ext>
            </a:extLst>
          </p:cNvPr>
          <p:cNvSpPr/>
          <p:nvPr/>
        </p:nvSpPr>
        <p:spPr>
          <a:xfrm>
            <a:off x="4797152" y="755577"/>
            <a:ext cx="1656184" cy="1023844"/>
          </a:xfrm>
          <a:prstGeom prst="wedgeRoundRectCallout">
            <a:avLst>
              <a:gd name="adj1" fmla="val -35574"/>
              <a:gd name="adj2" fmla="val -68709"/>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FBA64FBE-D281-588F-ED2E-8FB9EE3F33F9}"/>
              </a:ext>
            </a:extLst>
          </p:cNvPr>
          <p:cNvSpPr txBox="1"/>
          <p:nvPr/>
        </p:nvSpPr>
        <p:spPr>
          <a:xfrm>
            <a:off x="4797152" y="840701"/>
            <a:ext cx="1728192" cy="938719"/>
          </a:xfrm>
          <a:prstGeom prst="rect">
            <a:avLst/>
          </a:prstGeom>
          <a:noFill/>
        </p:spPr>
        <p:txBody>
          <a:bodyPr wrap="square" rtlCol="0">
            <a:spAutoFit/>
          </a:bodyPr>
          <a:lstStyle/>
          <a:p>
            <a:pPr algn="ctr"/>
            <a:r>
              <a:rPr lang="en-US" sz="1100" b="1" i="1" dirty="0"/>
              <a:t>Make sure there is enough detail for the experiment to be repeated by someone else based on your methods!</a:t>
            </a:r>
          </a:p>
        </p:txBody>
      </p:sp>
    </p:spTree>
    <p:extLst>
      <p:ext uri="{BB962C8B-B14F-4D97-AF65-F5344CB8AC3E}">
        <p14:creationId xmlns:p14="http://schemas.microsoft.com/office/powerpoint/2010/main" val="2254423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C5DFE42-D076-3E62-6E1F-25FD35831523}"/>
              </a:ext>
            </a:extLst>
          </p:cNvPr>
          <p:cNvSpPr txBox="1"/>
          <p:nvPr/>
        </p:nvSpPr>
        <p:spPr>
          <a:xfrm>
            <a:off x="388414" y="1092935"/>
            <a:ext cx="6048672" cy="276999"/>
          </a:xfrm>
          <a:prstGeom prst="rect">
            <a:avLst/>
          </a:prstGeom>
          <a:noFill/>
        </p:spPr>
        <p:txBody>
          <a:bodyPr wrap="square" rtlCol="0">
            <a:spAutoFit/>
          </a:bodyPr>
          <a:lstStyle/>
          <a:p>
            <a:r>
              <a:rPr lang="en-US" sz="1200" b="1" u="sng" dirty="0"/>
              <a:t>Results:</a:t>
            </a:r>
          </a:p>
        </p:txBody>
      </p:sp>
      <p:sp>
        <p:nvSpPr>
          <p:cNvPr id="3" name="Rectangle 2">
            <a:extLst>
              <a:ext uri="{FF2B5EF4-FFF2-40B4-BE49-F238E27FC236}">
                <a16:creationId xmlns:a16="http://schemas.microsoft.com/office/drawing/2014/main" id="{373E4B88-FDE9-8EE0-292A-775003642416}"/>
              </a:ext>
            </a:extLst>
          </p:cNvPr>
          <p:cNvSpPr/>
          <p:nvPr/>
        </p:nvSpPr>
        <p:spPr>
          <a:xfrm>
            <a:off x="404664" y="395536"/>
            <a:ext cx="6048672" cy="64807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Complete the Results Table below</a:t>
            </a:r>
          </a:p>
        </p:txBody>
      </p:sp>
      <p:sp>
        <p:nvSpPr>
          <p:cNvPr id="6" name="Rounded Rectangular Callout 5">
            <a:extLst>
              <a:ext uri="{FF2B5EF4-FFF2-40B4-BE49-F238E27FC236}">
                <a16:creationId xmlns:a16="http://schemas.microsoft.com/office/drawing/2014/main" id="{F200BBAB-7448-68E5-8E3D-7D5A10875A81}"/>
              </a:ext>
            </a:extLst>
          </p:cNvPr>
          <p:cNvSpPr/>
          <p:nvPr/>
        </p:nvSpPr>
        <p:spPr>
          <a:xfrm>
            <a:off x="4535798" y="1341069"/>
            <a:ext cx="1728192" cy="564231"/>
          </a:xfrm>
          <a:prstGeom prst="wedgeRoundRectCallout">
            <a:avLst>
              <a:gd name="adj1" fmla="val -32704"/>
              <a:gd name="adj2" fmla="val 67974"/>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A4789AD-10D3-A156-73D3-7025A1D0E626}"/>
              </a:ext>
            </a:extLst>
          </p:cNvPr>
          <p:cNvSpPr txBox="1"/>
          <p:nvPr/>
        </p:nvSpPr>
        <p:spPr>
          <a:xfrm>
            <a:off x="4535798" y="1389833"/>
            <a:ext cx="1728192" cy="430887"/>
          </a:xfrm>
          <a:prstGeom prst="rect">
            <a:avLst/>
          </a:prstGeom>
          <a:noFill/>
        </p:spPr>
        <p:txBody>
          <a:bodyPr wrap="square" rtlCol="0">
            <a:spAutoFit/>
          </a:bodyPr>
          <a:lstStyle/>
          <a:p>
            <a:pPr algn="ctr"/>
            <a:r>
              <a:rPr lang="en-US" sz="1100" b="1" i="1" dirty="0"/>
              <a:t>’D’ for DATA </a:t>
            </a:r>
          </a:p>
          <a:p>
            <a:pPr algn="ctr"/>
            <a:r>
              <a:rPr lang="en-US" sz="1100" b="1" i="1" dirty="0"/>
              <a:t>’D’ for dependent variable</a:t>
            </a:r>
          </a:p>
        </p:txBody>
      </p:sp>
      <p:sp>
        <p:nvSpPr>
          <p:cNvPr id="8" name="TextBox 7">
            <a:extLst>
              <a:ext uri="{FF2B5EF4-FFF2-40B4-BE49-F238E27FC236}">
                <a16:creationId xmlns:a16="http://schemas.microsoft.com/office/drawing/2014/main" id="{B3B7F052-DFA6-389F-B3BE-ECE52507DFF3}"/>
              </a:ext>
            </a:extLst>
          </p:cNvPr>
          <p:cNvSpPr txBox="1"/>
          <p:nvPr/>
        </p:nvSpPr>
        <p:spPr>
          <a:xfrm>
            <a:off x="332656" y="1792963"/>
            <a:ext cx="6048672" cy="276999"/>
          </a:xfrm>
          <a:prstGeom prst="rect">
            <a:avLst/>
          </a:prstGeom>
          <a:noFill/>
        </p:spPr>
        <p:txBody>
          <a:bodyPr wrap="square" rtlCol="0">
            <a:spAutoFit/>
          </a:bodyPr>
          <a:lstStyle/>
          <a:p>
            <a:r>
              <a:rPr lang="en-US" sz="1200" b="1" dirty="0"/>
              <a:t>Table 1: Results</a:t>
            </a:r>
          </a:p>
        </p:txBody>
      </p:sp>
      <p:pic>
        <p:nvPicPr>
          <p:cNvPr id="9" name="Picture 2" descr="Funny Scientist Or Professor Holding A Pointer With Speech Bubble Royalty  Free SVG, Cliparts, Vectors, And Stock Illustration. Image 21699368.">
            <a:extLst>
              <a:ext uri="{FF2B5EF4-FFF2-40B4-BE49-F238E27FC236}">
                <a16:creationId xmlns:a16="http://schemas.microsoft.com/office/drawing/2014/main" id="{5244482A-8CC8-39EC-9FC9-556FEAA7D5F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4710"/>
          <a:stretch/>
        </p:blipFill>
        <p:spPr bwMode="auto">
          <a:xfrm>
            <a:off x="3332634" y="4355976"/>
            <a:ext cx="744473" cy="600048"/>
          </a:xfrm>
          <a:prstGeom prst="rect">
            <a:avLst/>
          </a:prstGeom>
          <a:noFill/>
          <a:extLst>
            <a:ext uri="{909E8E84-426E-40DD-AFC4-6F175D3DCCD1}">
              <a14:hiddenFill xmlns:a14="http://schemas.microsoft.com/office/drawing/2010/main">
                <a:solidFill>
                  <a:srgbClr val="FFFFFF"/>
                </a:solidFill>
              </a14:hiddenFill>
            </a:ext>
          </a:extLst>
        </p:spPr>
      </p:pic>
      <p:sp>
        <p:nvSpPr>
          <p:cNvPr id="10" name="Rounded Rectangular Callout 9">
            <a:extLst>
              <a:ext uri="{FF2B5EF4-FFF2-40B4-BE49-F238E27FC236}">
                <a16:creationId xmlns:a16="http://schemas.microsoft.com/office/drawing/2014/main" id="{B4844944-6431-09F2-F527-DFFEE8B601DB}"/>
              </a:ext>
            </a:extLst>
          </p:cNvPr>
          <p:cNvSpPr/>
          <p:nvPr/>
        </p:nvSpPr>
        <p:spPr>
          <a:xfrm>
            <a:off x="1700808" y="1563649"/>
            <a:ext cx="1492410" cy="272047"/>
          </a:xfrm>
          <a:prstGeom prst="wedgeRoundRectCallout">
            <a:avLst>
              <a:gd name="adj1" fmla="val -60255"/>
              <a:gd name="adj2" fmla="val 49046"/>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B7E1F265-5985-CDE5-D6BA-D9430A5D2A9F}"/>
              </a:ext>
            </a:extLst>
          </p:cNvPr>
          <p:cNvSpPr txBox="1"/>
          <p:nvPr/>
        </p:nvSpPr>
        <p:spPr>
          <a:xfrm>
            <a:off x="1484784" y="1574086"/>
            <a:ext cx="1898333" cy="261610"/>
          </a:xfrm>
          <a:prstGeom prst="rect">
            <a:avLst/>
          </a:prstGeom>
          <a:noFill/>
        </p:spPr>
        <p:txBody>
          <a:bodyPr wrap="square" rtlCol="0">
            <a:spAutoFit/>
          </a:bodyPr>
          <a:lstStyle/>
          <a:p>
            <a:pPr algn="ctr"/>
            <a:r>
              <a:rPr lang="en-US" sz="1100" b="1" i="1" dirty="0"/>
              <a:t>Remember the caption!</a:t>
            </a:r>
          </a:p>
        </p:txBody>
      </p:sp>
      <p:pic>
        <p:nvPicPr>
          <p:cNvPr id="12" name="Picture 2" descr="Funny Scientist Or Professor Holding A Pointer With Speech Bubble Royalty  Free SVG, Cliparts, Vectors, And Stock Illustration. Image 21699368.">
            <a:extLst>
              <a:ext uri="{FF2B5EF4-FFF2-40B4-BE49-F238E27FC236}">
                <a16:creationId xmlns:a16="http://schemas.microsoft.com/office/drawing/2014/main" id="{9869542E-295A-DC1F-2CF5-C0E0CF555E4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4710"/>
          <a:stretch/>
        </p:blipFill>
        <p:spPr bwMode="auto">
          <a:xfrm>
            <a:off x="3474885" y="1291374"/>
            <a:ext cx="744473" cy="60004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5" name="Table 15">
            <a:extLst>
              <a:ext uri="{FF2B5EF4-FFF2-40B4-BE49-F238E27FC236}">
                <a16:creationId xmlns:a16="http://schemas.microsoft.com/office/drawing/2014/main" id="{DA501777-B519-ED73-5A09-2AD7BA7CBADB}"/>
              </a:ext>
            </a:extLst>
          </p:cNvPr>
          <p:cNvGraphicFramePr>
            <a:graphicFrameLocks noGrp="1"/>
          </p:cNvGraphicFramePr>
          <p:nvPr>
            <p:extLst>
              <p:ext uri="{D42A27DB-BD31-4B8C-83A1-F6EECF244321}">
                <p14:modId xmlns:p14="http://schemas.microsoft.com/office/powerpoint/2010/main" val="2147346281"/>
              </p:ext>
            </p:extLst>
          </p:nvPr>
        </p:nvGraphicFramePr>
        <p:xfrm>
          <a:off x="388414" y="2103734"/>
          <a:ext cx="6064922" cy="2164080"/>
        </p:xfrm>
        <a:graphic>
          <a:graphicData uri="http://schemas.openxmlformats.org/drawingml/2006/table">
            <a:tbl>
              <a:tblPr firstRow="1" bandRow="1">
                <a:tableStyleId>{5940675A-B579-460E-94D1-54222C63F5DA}</a:tableStyleId>
              </a:tblPr>
              <a:tblGrid>
                <a:gridCol w="1384402">
                  <a:extLst>
                    <a:ext uri="{9D8B030D-6E8A-4147-A177-3AD203B41FA5}">
                      <a16:colId xmlns:a16="http://schemas.microsoft.com/office/drawing/2014/main" val="676531577"/>
                    </a:ext>
                  </a:extLst>
                </a:gridCol>
                <a:gridCol w="576064">
                  <a:extLst>
                    <a:ext uri="{9D8B030D-6E8A-4147-A177-3AD203B41FA5}">
                      <a16:colId xmlns:a16="http://schemas.microsoft.com/office/drawing/2014/main" val="1589717937"/>
                    </a:ext>
                  </a:extLst>
                </a:gridCol>
                <a:gridCol w="576064">
                  <a:extLst>
                    <a:ext uri="{9D8B030D-6E8A-4147-A177-3AD203B41FA5}">
                      <a16:colId xmlns:a16="http://schemas.microsoft.com/office/drawing/2014/main" val="951320259"/>
                    </a:ext>
                  </a:extLst>
                </a:gridCol>
                <a:gridCol w="576064">
                  <a:extLst>
                    <a:ext uri="{9D8B030D-6E8A-4147-A177-3AD203B41FA5}">
                      <a16:colId xmlns:a16="http://schemas.microsoft.com/office/drawing/2014/main" val="3175862501"/>
                    </a:ext>
                  </a:extLst>
                </a:gridCol>
                <a:gridCol w="576064">
                  <a:extLst>
                    <a:ext uri="{9D8B030D-6E8A-4147-A177-3AD203B41FA5}">
                      <a16:colId xmlns:a16="http://schemas.microsoft.com/office/drawing/2014/main" val="1262475271"/>
                    </a:ext>
                  </a:extLst>
                </a:gridCol>
                <a:gridCol w="576064">
                  <a:extLst>
                    <a:ext uri="{9D8B030D-6E8A-4147-A177-3AD203B41FA5}">
                      <a16:colId xmlns:a16="http://schemas.microsoft.com/office/drawing/2014/main" val="3640448031"/>
                    </a:ext>
                  </a:extLst>
                </a:gridCol>
                <a:gridCol w="648072">
                  <a:extLst>
                    <a:ext uri="{9D8B030D-6E8A-4147-A177-3AD203B41FA5}">
                      <a16:colId xmlns:a16="http://schemas.microsoft.com/office/drawing/2014/main" val="3323811770"/>
                    </a:ext>
                  </a:extLst>
                </a:gridCol>
                <a:gridCol w="576064">
                  <a:extLst>
                    <a:ext uri="{9D8B030D-6E8A-4147-A177-3AD203B41FA5}">
                      <a16:colId xmlns:a16="http://schemas.microsoft.com/office/drawing/2014/main" val="3984612731"/>
                    </a:ext>
                  </a:extLst>
                </a:gridCol>
                <a:gridCol w="576064">
                  <a:extLst>
                    <a:ext uri="{9D8B030D-6E8A-4147-A177-3AD203B41FA5}">
                      <a16:colId xmlns:a16="http://schemas.microsoft.com/office/drawing/2014/main" val="4276368812"/>
                    </a:ext>
                  </a:extLst>
                </a:gridCol>
              </a:tblGrid>
              <a:tr h="370840">
                <a:tc rowSpan="2">
                  <a:txBody>
                    <a:bodyPr/>
                    <a:lstStyle/>
                    <a:p>
                      <a:pPr algn="ctr"/>
                      <a:r>
                        <a:rPr lang="en-US" sz="1000" b="1" dirty="0"/>
                        <a:t>Chemical Added</a:t>
                      </a:r>
                    </a:p>
                  </a:txBody>
                  <a:tcPr anchor="ctr">
                    <a:solidFill>
                      <a:schemeClr val="bg1">
                        <a:lumMod val="85000"/>
                      </a:schemeClr>
                    </a:solidFill>
                  </a:tcPr>
                </a:tc>
                <a:tc gridSpan="2">
                  <a:txBody>
                    <a:bodyPr/>
                    <a:lstStyle/>
                    <a:p>
                      <a:pPr algn="ctr"/>
                      <a:r>
                        <a:rPr lang="en-US" sz="1000" b="1" dirty="0"/>
                        <a:t>Initial Temperature </a:t>
                      </a:r>
                    </a:p>
                  </a:txBody>
                  <a:tcPr anchor="ctr">
                    <a:solidFill>
                      <a:schemeClr val="bg1">
                        <a:lumMod val="85000"/>
                      </a:schemeClr>
                    </a:solidFill>
                  </a:tcPr>
                </a:tc>
                <a:tc hMerge="1">
                  <a:txBody>
                    <a:bodyPr/>
                    <a:lstStyle/>
                    <a:p>
                      <a:endParaRPr lang="en-US"/>
                    </a:p>
                  </a:txBody>
                  <a:tcPr/>
                </a:tc>
                <a:tc gridSpan="2">
                  <a:txBody>
                    <a:bodyPr/>
                    <a:lstStyle/>
                    <a:p>
                      <a:pPr algn="ctr"/>
                      <a:r>
                        <a:rPr lang="en-US" sz="1000" b="1" dirty="0"/>
                        <a:t>Final Temperature</a:t>
                      </a:r>
                    </a:p>
                  </a:txBody>
                  <a:tcPr anchor="ctr">
                    <a:solidFill>
                      <a:schemeClr val="bg1">
                        <a:lumMod val="85000"/>
                      </a:schemeClr>
                    </a:solidFill>
                  </a:tcPr>
                </a:tc>
                <a:tc hMerge="1">
                  <a:txBody>
                    <a:bodyPr/>
                    <a:lstStyle/>
                    <a:p>
                      <a:endParaRPr lang="en-US"/>
                    </a:p>
                  </a:txBody>
                  <a:tcPr/>
                </a:tc>
                <a:tc gridSpan="2">
                  <a:txBody>
                    <a:bodyPr/>
                    <a:lstStyle/>
                    <a:p>
                      <a:pPr algn="ctr"/>
                      <a:r>
                        <a:rPr lang="en-US" sz="1000" b="1" dirty="0"/>
                        <a:t>Temp. change</a:t>
                      </a:r>
                    </a:p>
                    <a:p>
                      <a:pPr algn="ctr"/>
                      <a:r>
                        <a:rPr lang="en-US" sz="1000" b="1" dirty="0"/>
                        <a:t>(Initial – Final Temperature)</a:t>
                      </a:r>
                    </a:p>
                  </a:txBody>
                  <a:tcPr anchor="ctr">
                    <a:solidFill>
                      <a:schemeClr val="bg1">
                        <a:lumMod val="85000"/>
                      </a:schemeClr>
                    </a:solidFill>
                  </a:tcPr>
                </a:tc>
                <a:tc hMerge="1">
                  <a:txBody>
                    <a:bodyPr/>
                    <a:lstStyle/>
                    <a:p>
                      <a:endParaRPr lang="en-US"/>
                    </a:p>
                  </a:txBody>
                  <a:tcPr/>
                </a:tc>
                <a:tc>
                  <a:txBody>
                    <a:bodyPr/>
                    <a:lstStyle/>
                    <a:p>
                      <a:pPr algn="ctr"/>
                      <a:r>
                        <a:rPr lang="en-US" sz="1000" b="1" i="1" dirty="0"/>
                        <a:t>Mean </a:t>
                      </a:r>
                      <a:r>
                        <a:rPr lang="en-US" sz="1000" b="1" dirty="0"/>
                        <a:t>temp. change</a:t>
                      </a:r>
                    </a:p>
                  </a:txBody>
                  <a:tcPr anchor="ctr">
                    <a:solidFill>
                      <a:schemeClr val="bg1">
                        <a:lumMod val="85000"/>
                      </a:schemeClr>
                    </a:solidFill>
                  </a:tcPr>
                </a:tc>
                <a:tc>
                  <a:txBody>
                    <a:bodyPr/>
                    <a:lstStyle/>
                    <a:p>
                      <a:pPr algn="ctr"/>
                      <a:r>
                        <a:rPr lang="en-US" sz="1000" b="1" u="sng" dirty="0"/>
                        <a:t>Range</a:t>
                      </a:r>
                    </a:p>
                    <a:p>
                      <a:pPr algn="ctr"/>
                      <a:r>
                        <a:rPr lang="en-US" sz="1000" b="1" dirty="0"/>
                        <a:t>2</a:t>
                      </a:r>
                    </a:p>
                  </a:txBody>
                  <a:tcPr anchor="ctr">
                    <a:solidFill>
                      <a:schemeClr val="bg1">
                        <a:lumMod val="85000"/>
                      </a:schemeClr>
                    </a:solidFill>
                  </a:tcPr>
                </a:tc>
                <a:extLst>
                  <a:ext uri="{0D108BD9-81ED-4DB2-BD59-A6C34878D82A}">
                    <a16:rowId xmlns:a16="http://schemas.microsoft.com/office/drawing/2014/main" val="1318932175"/>
                  </a:ext>
                </a:extLst>
              </a:tr>
              <a:tr h="313354">
                <a:tc vMerge="1">
                  <a:txBody>
                    <a:bodyPr/>
                    <a:lstStyle/>
                    <a:p>
                      <a:pPr algn="ctr"/>
                      <a:endParaRPr lang="en-US" sz="1100" b="1" dirty="0">
                        <a:latin typeface="Calibri" panose="020F0502020204030204" pitchFamily="34" charset="0"/>
                        <a:ea typeface="PMingLiU" panose="02020500000000000000" pitchFamily="18" charset="-120"/>
                      </a:endParaRPr>
                    </a:p>
                  </a:txBody>
                  <a:tcPr>
                    <a:solidFill>
                      <a:schemeClr val="bg1">
                        <a:lumMod val="85000"/>
                      </a:schemeClr>
                    </a:solidFill>
                  </a:tcPr>
                </a:tc>
                <a:tc>
                  <a:txBody>
                    <a:bodyPr/>
                    <a:lstStyle/>
                    <a:p>
                      <a:r>
                        <a:rPr lang="en-US" sz="1100" dirty="0"/>
                        <a:t>Trial 1</a:t>
                      </a:r>
                    </a:p>
                  </a:txBody>
                  <a:tcPr>
                    <a:solidFill>
                      <a:schemeClr val="bg1">
                        <a:lumMod val="85000"/>
                      </a:schemeClr>
                    </a:solidFill>
                  </a:tcPr>
                </a:tc>
                <a:tc>
                  <a:txBody>
                    <a:bodyPr/>
                    <a:lstStyle/>
                    <a:p>
                      <a:r>
                        <a:rPr lang="en-US" sz="1100" dirty="0"/>
                        <a:t>Trial 2</a:t>
                      </a:r>
                    </a:p>
                  </a:txBody>
                  <a:tcPr>
                    <a:solidFill>
                      <a:schemeClr val="bg1">
                        <a:lumMod val="85000"/>
                      </a:schemeClr>
                    </a:solidFill>
                  </a:tcPr>
                </a:tc>
                <a:tc>
                  <a:txBody>
                    <a:bodyPr/>
                    <a:lstStyle/>
                    <a:p>
                      <a:r>
                        <a:rPr lang="en-US" sz="1100" dirty="0"/>
                        <a:t>Trial 1</a:t>
                      </a:r>
                    </a:p>
                  </a:txBody>
                  <a:tcPr>
                    <a:solidFill>
                      <a:schemeClr val="bg1">
                        <a:lumMod val="85000"/>
                      </a:schemeClr>
                    </a:solidFill>
                  </a:tcPr>
                </a:tc>
                <a:tc>
                  <a:txBody>
                    <a:bodyPr/>
                    <a:lstStyle/>
                    <a:p>
                      <a:r>
                        <a:rPr lang="en-US" sz="1100" dirty="0"/>
                        <a:t>Trial 2</a:t>
                      </a:r>
                    </a:p>
                  </a:txBody>
                  <a:tcPr>
                    <a:solidFill>
                      <a:schemeClr val="bg1">
                        <a:lumMod val="85000"/>
                      </a:schemeClr>
                    </a:solidFill>
                  </a:tcPr>
                </a:tc>
                <a:tc>
                  <a:txBody>
                    <a:bodyPr/>
                    <a:lstStyle/>
                    <a:p>
                      <a:pPr algn="ctr"/>
                      <a:r>
                        <a:rPr lang="en-US" sz="1100" dirty="0"/>
                        <a:t>Trial 1</a:t>
                      </a:r>
                    </a:p>
                  </a:txBody>
                  <a:tcPr>
                    <a:solidFill>
                      <a:schemeClr val="bg1">
                        <a:lumMod val="85000"/>
                      </a:schemeClr>
                    </a:solidFill>
                  </a:tcPr>
                </a:tc>
                <a:tc>
                  <a:txBody>
                    <a:bodyPr/>
                    <a:lstStyle/>
                    <a:p>
                      <a:pPr algn="ctr"/>
                      <a:r>
                        <a:rPr lang="en-US" sz="1100" dirty="0"/>
                        <a:t>Trial 2</a:t>
                      </a:r>
                    </a:p>
                  </a:txBody>
                  <a:tcPr>
                    <a:solidFill>
                      <a:schemeClr val="bg1">
                        <a:lumMod val="85000"/>
                      </a:schemeClr>
                    </a:solidFill>
                  </a:tcPr>
                </a:tc>
                <a:tc>
                  <a:txBody>
                    <a:bodyPr/>
                    <a:lstStyle/>
                    <a:p>
                      <a:pPr algn="ctr"/>
                      <a:r>
                        <a:rPr lang="en-US" sz="1100" dirty="0"/>
                        <a:t>Trial 1&amp;2</a:t>
                      </a:r>
                    </a:p>
                  </a:txBody>
                  <a:tcPr>
                    <a:solidFill>
                      <a:schemeClr val="bg1">
                        <a:lumMod val="85000"/>
                      </a:schemeClr>
                    </a:solidFill>
                  </a:tcPr>
                </a:tc>
                <a:tc>
                  <a:txBody>
                    <a:bodyPr/>
                    <a:lstStyle/>
                    <a:p>
                      <a:pPr algn="ctr"/>
                      <a:r>
                        <a:rPr lang="en-US" sz="1100" dirty="0"/>
                        <a:t>Trial 1&amp;2</a:t>
                      </a:r>
                    </a:p>
                  </a:txBody>
                  <a:tcPr>
                    <a:solidFill>
                      <a:schemeClr val="bg1">
                        <a:lumMod val="85000"/>
                      </a:schemeClr>
                    </a:solidFill>
                  </a:tcPr>
                </a:tc>
                <a:extLst>
                  <a:ext uri="{0D108BD9-81ED-4DB2-BD59-A6C34878D82A}">
                    <a16:rowId xmlns:a16="http://schemas.microsoft.com/office/drawing/2014/main" val="2893068397"/>
                  </a:ext>
                </a:extLst>
              </a:tr>
              <a:tr h="370840">
                <a:tc>
                  <a:txBody>
                    <a:bodyPr/>
                    <a:lstStyle/>
                    <a:p>
                      <a:pPr algn="ctr"/>
                      <a:r>
                        <a:rPr lang="en-US" sz="1000" b="1" dirty="0">
                          <a:latin typeface="Calibri" panose="020F0502020204030204" pitchFamily="34" charset="0"/>
                          <a:ea typeface="PMingLiU" panose="02020500000000000000" pitchFamily="18" charset="-120"/>
                        </a:rPr>
                        <a:t>Potassium chloride </a:t>
                      </a:r>
                    </a:p>
                    <a:p>
                      <a:pPr algn="ctr"/>
                      <a:r>
                        <a:rPr lang="en-US" sz="1000" b="1" dirty="0" err="1">
                          <a:latin typeface="Calibri" panose="020F0502020204030204" pitchFamily="34" charset="0"/>
                          <a:ea typeface="PMingLiU" panose="02020500000000000000" pitchFamily="18" charset="-120"/>
                        </a:rPr>
                        <a:t>KCl</a:t>
                      </a:r>
                      <a:endParaRPr lang="en-US" sz="1000" b="1" dirty="0">
                        <a:latin typeface="Calibri" panose="020F0502020204030204" pitchFamily="34" charset="0"/>
                        <a:ea typeface="PMingLiU" panose="02020500000000000000" pitchFamily="18" charset="-120"/>
                      </a:endParaRPr>
                    </a:p>
                  </a:txBody>
                  <a:tcPr>
                    <a:solidFill>
                      <a:schemeClr val="bg1">
                        <a:lumMod val="85000"/>
                      </a:schemeClr>
                    </a:solidFill>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3490728937"/>
                  </a:ext>
                </a:extLst>
              </a:tr>
              <a:tr h="370840">
                <a:tc>
                  <a:txBody>
                    <a:bodyPr/>
                    <a:lstStyle/>
                    <a:p>
                      <a:pPr algn="ctr"/>
                      <a:r>
                        <a:rPr lang="en-US" sz="1000" b="1" dirty="0">
                          <a:latin typeface="Calibri" panose="020F0502020204030204" pitchFamily="34" charset="0"/>
                          <a:ea typeface="PMingLiU" panose="02020500000000000000" pitchFamily="18" charset="-120"/>
                        </a:rPr>
                        <a:t>Sodium carbonate Na</a:t>
                      </a:r>
                      <a:r>
                        <a:rPr lang="en-US" sz="1000" b="1" baseline="-25000" dirty="0">
                          <a:latin typeface="Calibri" panose="020F0502020204030204" pitchFamily="34" charset="0"/>
                          <a:ea typeface="PMingLiU" panose="02020500000000000000" pitchFamily="18" charset="-120"/>
                        </a:rPr>
                        <a:t>2</a:t>
                      </a:r>
                      <a:r>
                        <a:rPr lang="en-US" sz="1000" b="1" dirty="0">
                          <a:latin typeface="Calibri" panose="020F0502020204030204" pitchFamily="34" charset="0"/>
                          <a:ea typeface="PMingLiU" panose="02020500000000000000" pitchFamily="18" charset="-120"/>
                        </a:rPr>
                        <a:t>CO</a:t>
                      </a:r>
                      <a:r>
                        <a:rPr lang="en-US" sz="1000" b="1" baseline="-25000" dirty="0">
                          <a:latin typeface="Calibri" panose="020F0502020204030204" pitchFamily="34" charset="0"/>
                          <a:ea typeface="PMingLiU" panose="02020500000000000000" pitchFamily="18" charset="-120"/>
                        </a:rPr>
                        <a:t>3</a:t>
                      </a:r>
                      <a:endParaRPr lang="en-US" sz="1000" b="1" baseline="-25000" dirty="0"/>
                    </a:p>
                  </a:txBody>
                  <a:tcPr>
                    <a:solidFill>
                      <a:schemeClr val="bg1">
                        <a:lumMod val="85000"/>
                      </a:schemeClr>
                    </a:solidFill>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3395485301"/>
                  </a:ext>
                </a:extLst>
              </a:tr>
              <a:tr h="370840">
                <a:tc>
                  <a:txBody>
                    <a:bodyPr/>
                    <a:lstStyle/>
                    <a:p>
                      <a:pPr algn="ctr"/>
                      <a:r>
                        <a:rPr lang="en-US" sz="1000" b="1" dirty="0">
                          <a:latin typeface="Calibri" panose="020F0502020204030204" pitchFamily="34" charset="0"/>
                          <a:ea typeface="PMingLiU" panose="02020500000000000000" pitchFamily="18" charset="-120"/>
                        </a:rPr>
                        <a:t>Sodium bicarbonate</a:t>
                      </a:r>
                    </a:p>
                    <a:p>
                      <a:pPr algn="ctr"/>
                      <a:r>
                        <a:rPr lang="en-US" sz="1000" b="1" dirty="0">
                          <a:latin typeface="Calibri" panose="020F0502020204030204" pitchFamily="34" charset="0"/>
                          <a:ea typeface="PMingLiU" panose="02020500000000000000" pitchFamily="18" charset="-120"/>
                        </a:rPr>
                        <a:t>NaHCO</a:t>
                      </a:r>
                      <a:r>
                        <a:rPr lang="en-US" sz="1000" b="1" baseline="-25000" dirty="0">
                          <a:latin typeface="Calibri" panose="020F0502020204030204" pitchFamily="34" charset="0"/>
                          <a:ea typeface="PMingLiU" panose="02020500000000000000" pitchFamily="18" charset="-120"/>
                        </a:rPr>
                        <a:t>3</a:t>
                      </a:r>
                      <a:endParaRPr lang="en-US" sz="1000" b="1" baseline="-25000" dirty="0"/>
                    </a:p>
                  </a:txBody>
                  <a:tcPr>
                    <a:solidFill>
                      <a:schemeClr val="bg1">
                        <a:lumMod val="85000"/>
                      </a:schemeClr>
                    </a:solidFill>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3057315268"/>
                  </a:ext>
                </a:extLst>
              </a:tr>
            </a:tbl>
          </a:graphicData>
        </a:graphic>
      </p:graphicFrame>
      <p:sp>
        <p:nvSpPr>
          <p:cNvPr id="16" name="Rounded Rectangular Callout 15">
            <a:extLst>
              <a:ext uri="{FF2B5EF4-FFF2-40B4-BE49-F238E27FC236}">
                <a16:creationId xmlns:a16="http://schemas.microsoft.com/office/drawing/2014/main" id="{005F7F41-9FCE-B64C-38E4-6D67BF91068A}"/>
              </a:ext>
            </a:extLst>
          </p:cNvPr>
          <p:cNvSpPr/>
          <p:nvPr/>
        </p:nvSpPr>
        <p:spPr>
          <a:xfrm>
            <a:off x="908720" y="4439817"/>
            <a:ext cx="1728192" cy="564231"/>
          </a:xfrm>
          <a:prstGeom prst="wedgeRoundRectCallout">
            <a:avLst>
              <a:gd name="adj1" fmla="val 73118"/>
              <a:gd name="adj2" fmla="val -55110"/>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1F2FA933-5C88-1EFA-344B-BB8632FF8EDD}"/>
              </a:ext>
            </a:extLst>
          </p:cNvPr>
          <p:cNvSpPr txBox="1"/>
          <p:nvPr/>
        </p:nvSpPr>
        <p:spPr>
          <a:xfrm>
            <a:off x="908720" y="4488581"/>
            <a:ext cx="1728192" cy="430887"/>
          </a:xfrm>
          <a:prstGeom prst="rect">
            <a:avLst/>
          </a:prstGeom>
          <a:noFill/>
        </p:spPr>
        <p:txBody>
          <a:bodyPr wrap="square" rtlCol="0">
            <a:spAutoFit/>
          </a:bodyPr>
          <a:lstStyle/>
          <a:p>
            <a:pPr algn="ctr"/>
            <a:r>
              <a:rPr lang="en-US" sz="1100" b="1" i="1" dirty="0"/>
              <a:t>Quantitative </a:t>
            </a:r>
            <a:r>
              <a:rPr lang="en-US" sz="1100" b="1" dirty="0"/>
              <a:t>Data uses ‘numbers’</a:t>
            </a:r>
          </a:p>
        </p:txBody>
      </p:sp>
      <p:sp>
        <p:nvSpPr>
          <p:cNvPr id="18" name="Rectangle 17">
            <a:extLst>
              <a:ext uri="{FF2B5EF4-FFF2-40B4-BE49-F238E27FC236}">
                <a16:creationId xmlns:a16="http://schemas.microsoft.com/office/drawing/2014/main" id="{DA62DAE9-FE3C-3375-3F18-12A476C36B55}"/>
              </a:ext>
            </a:extLst>
          </p:cNvPr>
          <p:cNvSpPr/>
          <p:nvPr/>
        </p:nvSpPr>
        <p:spPr>
          <a:xfrm>
            <a:off x="476790" y="5220072"/>
            <a:ext cx="6048672" cy="64807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DESCRIBE your observations below</a:t>
            </a:r>
          </a:p>
        </p:txBody>
      </p:sp>
      <p:sp>
        <p:nvSpPr>
          <p:cNvPr id="19" name="Rounded Rectangular Callout 18">
            <a:extLst>
              <a:ext uri="{FF2B5EF4-FFF2-40B4-BE49-F238E27FC236}">
                <a16:creationId xmlns:a16="http://schemas.microsoft.com/office/drawing/2014/main" id="{A61D26BA-C2F8-D872-7846-45FB574532B0}"/>
              </a:ext>
            </a:extLst>
          </p:cNvPr>
          <p:cNvSpPr/>
          <p:nvPr/>
        </p:nvSpPr>
        <p:spPr>
          <a:xfrm>
            <a:off x="4437112" y="4439817"/>
            <a:ext cx="1728192" cy="564231"/>
          </a:xfrm>
          <a:prstGeom prst="wedgeRoundRectCallout">
            <a:avLst>
              <a:gd name="adj1" fmla="val -37736"/>
              <a:gd name="adj2" fmla="val 69029"/>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F9DFB091-88AF-DD13-E6A3-E893954D8EEE}"/>
              </a:ext>
            </a:extLst>
          </p:cNvPr>
          <p:cNvSpPr txBox="1"/>
          <p:nvPr/>
        </p:nvSpPr>
        <p:spPr>
          <a:xfrm>
            <a:off x="4437112" y="4488581"/>
            <a:ext cx="1728192" cy="430887"/>
          </a:xfrm>
          <a:prstGeom prst="rect">
            <a:avLst/>
          </a:prstGeom>
          <a:noFill/>
        </p:spPr>
        <p:txBody>
          <a:bodyPr wrap="square" rtlCol="0">
            <a:spAutoFit/>
          </a:bodyPr>
          <a:lstStyle/>
          <a:p>
            <a:pPr algn="ctr"/>
            <a:r>
              <a:rPr lang="en-US" sz="1100" b="1" i="1" dirty="0"/>
              <a:t>Qualitative </a:t>
            </a:r>
            <a:r>
              <a:rPr lang="en-US" sz="1100" b="1" dirty="0"/>
              <a:t>Data uses ‘words’</a:t>
            </a:r>
          </a:p>
        </p:txBody>
      </p:sp>
      <p:sp>
        <p:nvSpPr>
          <p:cNvPr id="21" name="Rectangle 20">
            <a:extLst>
              <a:ext uri="{FF2B5EF4-FFF2-40B4-BE49-F238E27FC236}">
                <a16:creationId xmlns:a16="http://schemas.microsoft.com/office/drawing/2014/main" id="{A6786D8A-44E9-4392-0FD6-44D3487E44B8}"/>
              </a:ext>
            </a:extLst>
          </p:cNvPr>
          <p:cNvSpPr/>
          <p:nvPr/>
        </p:nvSpPr>
        <p:spPr>
          <a:xfrm>
            <a:off x="476790" y="5951985"/>
            <a:ext cx="6048672" cy="225743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DCF9D44D-BD66-1B0D-DC29-54D3E5CC6AC8}"/>
              </a:ext>
            </a:extLst>
          </p:cNvPr>
          <p:cNvSpPr txBox="1"/>
          <p:nvPr/>
        </p:nvSpPr>
        <p:spPr>
          <a:xfrm>
            <a:off x="404664" y="8251000"/>
            <a:ext cx="5904656" cy="261610"/>
          </a:xfrm>
          <a:prstGeom prst="rect">
            <a:avLst/>
          </a:prstGeom>
          <a:noFill/>
        </p:spPr>
        <p:txBody>
          <a:bodyPr wrap="square" rtlCol="0">
            <a:spAutoFit/>
          </a:bodyPr>
          <a:lstStyle/>
          <a:p>
            <a:r>
              <a:rPr lang="en-US" sz="1050" b="1" dirty="0"/>
              <a:t>Figure 2: Observations</a:t>
            </a:r>
          </a:p>
        </p:txBody>
      </p:sp>
      <p:sp>
        <p:nvSpPr>
          <p:cNvPr id="23" name="Rounded Rectangular Callout 22">
            <a:extLst>
              <a:ext uri="{FF2B5EF4-FFF2-40B4-BE49-F238E27FC236}">
                <a16:creationId xmlns:a16="http://schemas.microsoft.com/office/drawing/2014/main" id="{899AAF9B-5210-35FA-F421-D2A214737AE8}"/>
              </a:ext>
            </a:extLst>
          </p:cNvPr>
          <p:cNvSpPr/>
          <p:nvPr/>
        </p:nvSpPr>
        <p:spPr>
          <a:xfrm>
            <a:off x="2361672" y="8378031"/>
            <a:ext cx="1492410" cy="272047"/>
          </a:xfrm>
          <a:prstGeom prst="wedgeRoundRectCallout">
            <a:avLst>
              <a:gd name="adj1" fmla="val -64162"/>
              <a:gd name="adj2" fmla="val -41301"/>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30163414-1D0F-C88F-15BF-B3B9A6FF9976}"/>
              </a:ext>
            </a:extLst>
          </p:cNvPr>
          <p:cNvSpPr txBox="1"/>
          <p:nvPr/>
        </p:nvSpPr>
        <p:spPr>
          <a:xfrm>
            <a:off x="2178774" y="8397162"/>
            <a:ext cx="1898333" cy="261610"/>
          </a:xfrm>
          <a:prstGeom prst="rect">
            <a:avLst/>
          </a:prstGeom>
          <a:noFill/>
        </p:spPr>
        <p:txBody>
          <a:bodyPr wrap="square" rtlCol="0">
            <a:spAutoFit/>
          </a:bodyPr>
          <a:lstStyle/>
          <a:p>
            <a:pPr algn="ctr"/>
            <a:r>
              <a:rPr lang="en-US" sz="1100" b="1" i="1" dirty="0"/>
              <a:t>Remember the caption!</a:t>
            </a:r>
          </a:p>
        </p:txBody>
      </p:sp>
      <p:pic>
        <p:nvPicPr>
          <p:cNvPr id="25" name="Picture 2" descr="Funny Scientist Or Professor Holding A Pointer With Speech Bubble Royalty  Free SVG, Cliparts, Vectors, And Stock Illustration. Image 21699368.">
            <a:extLst>
              <a:ext uri="{FF2B5EF4-FFF2-40B4-BE49-F238E27FC236}">
                <a16:creationId xmlns:a16="http://schemas.microsoft.com/office/drawing/2014/main" id="{1299398A-811F-70F4-26D4-9EB865CB528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4710"/>
          <a:stretch/>
        </p:blipFill>
        <p:spPr bwMode="auto">
          <a:xfrm>
            <a:off x="4080987" y="8301066"/>
            <a:ext cx="744473" cy="600048"/>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8A7019CF-21AA-9954-BEAD-F075FEAF363C}"/>
              </a:ext>
            </a:extLst>
          </p:cNvPr>
          <p:cNvSpPr txBox="1"/>
          <p:nvPr/>
        </p:nvSpPr>
        <p:spPr>
          <a:xfrm>
            <a:off x="548680" y="5951985"/>
            <a:ext cx="5888406" cy="276999"/>
          </a:xfrm>
          <a:prstGeom prst="rect">
            <a:avLst/>
          </a:prstGeom>
          <a:noFill/>
        </p:spPr>
        <p:txBody>
          <a:bodyPr wrap="square" rtlCol="0">
            <a:spAutoFit/>
          </a:bodyPr>
          <a:lstStyle/>
          <a:p>
            <a:r>
              <a:rPr lang="en-US" sz="1200" i="1" dirty="0"/>
              <a:t>My observations were…</a:t>
            </a:r>
          </a:p>
        </p:txBody>
      </p:sp>
    </p:spTree>
    <p:extLst>
      <p:ext uri="{BB962C8B-B14F-4D97-AF65-F5344CB8AC3E}">
        <p14:creationId xmlns:p14="http://schemas.microsoft.com/office/powerpoint/2010/main" val="1621203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7DF0ABF-F289-668B-8201-B3A4D984F344}"/>
              </a:ext>
            </a:extLst>
          </p:cNvPr>
          <p:cNvSpPr txBox="1"/>
          <p:nvPr/>
        </p:nvSpPr>
        <p:spPr>
          <a:xfrm>
            <a:off x="404664" y="1115616"/>
            <a:ext cx="6048672" cy="276999"/>
          </a:xfrm>
          <a:prstGeom prst="rect">
            <a:avLst/>
          </a:prstGeom>
          <a:noFill/>
        </p:spPr>
        <p:txBody>
          <a:bodyPr wrap="square" rtlCol="0">
            <a:spAutoFit/>
          </a:bodyPr>
          <a:lstStyle/>
          <a:p>
            <a:r>
              <a:rPr lang="en-US" sz="1200" b="1" dirty="0"/>
              <a:t>Table 2: Exothermic or Endothermic? </a:t>
            </a:r>
          </a:p>
        </p:txBody>
      </p:sp>
      <p:graphicFrame>
        <p:nvGraphicFramePr>
          <p:cNvPr id="3" name="Table 15">
            <a:extLst>
              <a:ext uri="{FF2B5EF4-FFF2-40B4-BE49-F238E27FC236}">
                <a16:creationId xmlns:a16="http://schemas.microsoft.com/office/drawing/2014/main" id="{C49D5A76-36A9-2186-7400-634AF11DD4D5}"/>
              </a:ext>
            </a:extLst>
          </p:cNvPr>
          <p:cNvGraphicFramePr>
            <a:graphicFrameLocks noGrp="1"/>
          </p:cNvGraphicFramePr>
          <p:nvPr>
            <p:extLst>
              <p:ext uri="{D42A27DB-BD31-4B8C-83A1-F6EECF244321}">
                <p14:modId xmlns:p14="http://schemas.microsoft.com/office/powerpoint/2010/main" val="3215135697"/>
              </p:ext>
            </p:extLst>
          </p:nvPr>
        </p:nvGraphicFramePr>
        <p:xfrm>
          <a:off x="476789" y="1392615"/>
          <a:ext cx="5960295" cy="1483360"/>
        </p:xfrm>
        <a:graphic>
          <a:graphicData uri="http://schemas.openxmlformats.org/drawingml/2006/table">
            <a:tbl>
              <a:tblPr firstRow="1" bandRow="1">
                <a:tableStyleId>{5940675A-B579-460E-94D1-54222C63F5DA}</a:tableStyleId>
              </a:tblPr>
              <a:tblGrid>
                <a:gridCol w="2448155">
                  <a:extLst>
                    <a:ext uri="{9D8B030D-6E8A-4147-A177-3AD203B41FA5}">
                      <a16:colId xmlns:a16="http://schemas.microsoft.com/office/drawing/2014/main" val="676531577"/>
                    </a:ext>
                  </a:extLst>
                </a:gridCol>
                <a:gridCol w="3512140">
                  <a:extLst>
                    <a:ext uri="{9D8B030D-6E8A-4147-A177-3AD203B41FA5}">
                      <a16:colId xmlns:a16="http://schemas.microsoft.com/office/drawing/2014/main" val="3640448031"/>
                    </a:ext>
                  </a:extLst>
                </a:gridCol>
              </a:tblGrid>
              <a:tr h="370840">
                <a:tc>
                  <a:txBody>
                    <a:bodyPr/>
                    <a:lstStyle/>
                    <a:p>
                      <a:pPr algn="ctr"/>
                      <a:r>
                        <a:rPr lang="en-US" sz="1400" b="1" dirty="0"/>
                        <a:t>Chemical Added</a:t>
                      </a:r>
                    </a:p>
                  </a:txBody>
                  <a:tcPr anchor="ctr">
                    <a:solidFill>
                      <a:schemeClr val="bg1">
                        <a:lumMod val="85000"/>
                      </a:schemeClr>
                    </a:solidFill>
                  </a:tcPr>
                </a:tc>
                <a:tc>
                  <a:txBody>
                    <a:bodyPr/>
                    <a:lstStyle/>
                    <a:p>
                      <a:pPr algn="ctr"/>
                      <a:r>
                        <a:rPr lang="en-US" sz="1400" b="1" dirty="0"/>
                        <a:t>Exothermic or Endothermic?</a:t>
                      </a:r>
                    </a:p>
                  </a:txBody>
                  <a:tcPr anchor="ctr">
                    <a:solidFill>
                      <a:schemeClr val="bg1">
                        <a:lumMod val="85000"/>
                      </a:schemeClr>
                    </a:solidFill>
                  </a:tcPr>
                </a:tc>
                <a:extLst>
                  <a:ext uri="{0D108BD9-81ED-4DB2-BD59-A6C34878D82A}">
                    <a16:rowId xmlns:a16="http://schemas.microsoft.com/office/drawing/2014/main" val="1318932175"/>
                  </a:ext>
                </a:extLst>
              </a:tr>
              <a:tr h="370840">
                <a:tc>
                  <a:txBody>
                    <a:bodyPr/>
                    <a:lstStyle/>
                    <a:p>
                      <a:pPr algn="ctr"/>
                      <a:r>
                        <a:rPr lang="en-US" sz="1400" b="1" dirty="0">
                          <a:latin typeface="Calibri" panose="020F0502020204030204" pitchFamily="34" charset="0"/>
                          <a:ea typeface="PMingLiU" panose="02020500000000000000" pitchFamily="18" charset="-120"/>
                        </a:rPr>
                        <a:t>Potassium chloride </a:t>
                      </a:r>
                      <a:r>
                        <a:rPr lang="en-US" sz="1400" b="1" dirty="0" err="1">
                          <a:latin typeface="Calibri" panose="020F0502020204030204" pitchFamily="34" charset="0"/>
                          <a:ea typeface="PMingLiU" panose="02020500000000000000" pitchFamily="18" charset="-120"/>
                        </a:rPr>
                        <a:t>KCl</a:t>
                      </a:r>
                      <a:endParaRPr lang="en-US" sz="1400" b="1" dirty="0">
                        <a:latin typeface="Calibri" panose="020F0502020204030204" pitchFamily="34" charset="0"/>
                        <a:ea typeface="PMingLiU" panose="02020500000000000000" pitchFamily="18" charset="-120"/>
                      </a:endParaRPr>
                    </a:p>
                  </a:txBody>
                  <a:tcPr>
                    <a:solidFill>
                      <a:schemeClr val="bg1">
                        <a:lumMod val="85000"/>
                      </a:schemeClr>
                    </a:solidFill>
                  </a:tcPr>
                </a:tc>
                <a:tc>
                  <a:txBody>
                    <a:bodyPr/>
                    <a:lstStyle/>
                    <a:p>
                      <a:endParaRPr lang="en-US" sz="1400" dirty="0"/>
                    </a:p>
                  </a:txBody>
                  <a:tcPr/>
                </a:tc>
                <a:extLst>
                  <a:ext uri="{0D108BD9-81ED-4DB2-BD59-A6C34878D82A}">
                    <a16:rowId xmlns:a16="http://schemas.microsoft.com/office/drawing/2014/main" val="3490728937"/>
                  </a:ext>
                </a:extLst>
              </a:tr>
              <a:tr h="370840">
                <a:tc>
                  <a:txBody>
                    <a:bodyPr/>
                    <a:lstStyle/>
                    <a:p>
                      <a:pPr algn="ctr"/>
                      <a:r>
                        <a:rPr lang="en-US" sz="1400" b="1" dirty="0">
                          <a:latin typeface="Calibri" panose="020F0502020204030204" pitchFamily="34" charset="0"/>
                          <a:ea typeface="PMingLiU" panose="02020500000000000000" pitchFamily="18" charset="-120"/>
                        </a:rPr>
                        <a:t>Sodium carbonate Na</a:t>
                      </a:r>
                      <a:r>
                        <a:rPr lang="en-US" sz="1400" b="1" baseline="-25000" dirty="0">
                          <a:latin typeface="Calibri" panose="020F0502020204030204" pitchFamily="34" charset="0"/>
                          <a:ea typeface="PMingLiU" panose="02020500000000000000" pitchFamily="18" charset="-120"/>
                        </a:rPr>
                        <a:t>2</a:t>
                      </a:r>
                      <a:r>
                        <a:rPr lang="en-US" sz="1400" b="1" dirty="0">
                          <a:latin typeface="Calibri" panose="020F0502020204030204" pitchFamily="34" charset="0"/>
                          <a:ea typeface="PMingLiU" panose="02020500000000000000" pitchFamily="18" charset="-120"/>
                        </a:rPr>
                        <a:t>CO</a:t>
                      </a:r>
                      <a:r>
                        <a:rPr lang="en-US" sz="1400" b="1" baseline="-25000" dirty="0">
                          <a:latin typeface="Calibri" panose="020F0502020204030204" pitchFamily="34" charset="0"/>
                          <a:ea typeface="PMingLiU" panose="02020500000000000000" pitchFamily="18" charset="-120"/>
                        </a:rPr>
                        <a:t>3</a:t>
                      </a:r>
                      <a:endParaRPr lang="en-US" sz="1400" b="1" baseline="-25000" dirty="0"/>
                    </a:p>
                  </a:txBody>
                  <a:tcPr>
                    <a:solidFill>
                      <a:schemeClr val="bg1">
                        <a:lumMod val="85000"/>
                      </a:schemeClr>
                    </a:solidFill>
                  </a:tcPr>
                </a:tc>
                <a:tc>
                  <a:txBody>
                    <a:bodyPr/>
                    <a:lstStyle/>
                    <a:p>
                      <a:endParaRPr lang="en-US" sz="1400" dirty="0"/>
                    </a:p>
                  </a:txBody>
                  <a:tcPr/>
                </a:tc>
                <a:extLst>
                  <a:ext uri="{0D108BD9-81ED-4DB2-BD59-A6C34878D82A}">
                    <a16:rowId xmlns:a16="http://schemas.microsoft.com/office/drawing/2014/main" val="3395485301"/>
                  </a:ext>
                </a:extLst>
              </a:tr>
              <a:tr h="370840">
                <a:tc>
                  <a:txBody>
                    <a:bodyPr/>
                    <a:lstStyle/>
                    <a:p>
                      <a:pPr algn="ctr"/>
                      <a:r>
                        <a:rPr lang="en-US" sz="1400" b="1" dirty="0">
                          <a:latin typeface="Calibri" panose="020F0502020204030204" pitchFamily="34" charset="0"/>
                          <a:ea typeface="PMingLiU" panose="02020500000000000000" pitchFamily="18" charset="-120"/>
                        </a:rPr>
                        <a:t>Sodium bicarbonate NaHCO</a:t>
                      </a:r>
                      <a:r>
                        <a:rPr lang="en-US" sz="1400" b="1" baseline="-25000" dirty="0">
                          <a:latin typeface="Calibri" panose="020F0502020204030204" pitchFamily="34" charset="0"/>
                          <a:ea typeface="PMingLiU" panose="02020500000000000000" pitchFamily="18" charset="-120"/>
                        </a:rPr>
                        <a:t>3</a:t>
                      </a:r>
                      <a:endParaRPr lang="en-US" sz="1400" b="1" baseline="-25000" dirty="0"/>
                    </a:p>
                  </a:txBody>
                  <a:tcPr>
                    <a:solidFill>
                      <a:schemeClr val="bg1">
                        <a:lumMod val="85000"/>
                      </a:schemeClr>
                    </a:solidFill>
                  </a:tcPr>
                </a:tc>
                <a:tc>
                  <a:txBody>
                    <a:bodyPr/>
                    <a:lstStyle/>
                    <a:p>
                      <a:endParaRPr lang="en-US" sz="1400" dirty="0"/>
                    </a:p>
                  </a:txBody>
                  <a:tcPr/>
                </a:tc>
                <a:extLst>
                  <a:ext uri="{0D108BD9-81ED-4DB2-BD59-A6C34878D82A}">
                    <a16:rowId xmlns:a16="http://schemas.microsoft.com/office/drawing/2014/main" val="3057315268"/>
                  </a:ext>
                </a:extLst>
              </a:tr>
            </a:tbl>
          </a:graphicData>
        </a:graphic>
      </p:graphicFrame>
      <p:sp>
        <p:nvSpPr>
          <p:cNvPr id="4" name="Rectangle 3">
            <a:extLst>
              <a:ext uri="{FF2B5EF4-FFF2-40B4-BE49-F238E27FC236}">
                <a16:creationId xmlns:a16="http://schemas.microsoft.com/office/drawing/2014/main" id="{99446E11-B78A-CB37-EA48-0C080244669B}"/>
              </a:ext>
            </a:extLst>
          </p:cNvPr>
          <p:cNvSpPr/>
          <p:nvPr/>
        </p:nvSpPr>
        <p:spPr>
          <a:xfrm>
            <a:off x="404664" y="395536"/>
            <a:ext cx="6048672" cy="64807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Complete the (second) Results Table below</a:t>
            </a:r>
          </a:p>
        </p:txBody>
      </p:sp>
      <p:pic>
        <p:nvPicPr>
          <p:cNvPr id="5" name="Picture 2" descr="Funny Scientist Or Professor Holding A Pointer With Speech Bubble Royalty  Free SVG, Cliparts, Vectors, And Stock Illustration. Image 21699368.">
            <a:extLst>
              <a:ext uri="{FF2B5EF4-FFF2-40B4-BE49-F238E27FC236}">
                <a16:creationId xmlns:a16="http://schemas.microsoft.com/office/drawing/2014/main" id="{817AB980-7DBE-77B0-947F-89E0DFAC6B3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4710"/>
          <a:stretch/>
        </p:blipFill>
        <p:spPr bwMode="auto">
          <a:xfrm>
            <a:off x="2978125" y="3131840"/>
            <a:ext cx="744473" cy="600048"/>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ular Callout 5">
            <a:extLst>
              <a:ext uri="{FF2B5EF4-FFF2-40B4-BE49-F238E27FC236}">
                <a16:creationId xmlns:a16="http://schemas.microsoft.com/office/drawing/2014/main" id="{83036B72-1FBE-842B-5F22-592043D2E24C}"/>
              </a:ext>
            </a:extLst>
          </p:cNvPr>
          <p:cNvSpPr/>
          <p:nvPr/>
        </p:nvSpPr>
        <p:spPr>
          <a:xfrm>
            <a:off x="3801236" y="3149749"/>
            <a:ext cx="2635849" cy="564231"/>
          </a:xfrm>
          <a:prstGeom prst="wedgeRoundRectCallout">
            <a:avLst>
              <a:gd name="adj1" fmla="val 31627"/>
              <a:gd name="adj2" fmla="val -75624"/>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62D81394-97E4-4C49-C4F3-C9016C39956D}"/>
              </a:ext>
            </a:extLst>
          </p:cNvPr>
          <p:cNvSpPr txBox="1"/>
          <p:nvPr/>
        </p:nvSpPr>
        <p:spPr>
          <a:xfrm>
            <a:off x="3790999" y="3199848"/>
            <a:ext cx="2664296" cy="430887"/>
          </a:xfrm>
          <a:prstGeom prst="rect">
            <a:avLst/>
          </a:prstGeom>
          <a:noFill/>
        </p:spPr>
        <p:txBody>
          <a:bodyPr wrap="square" rtlCol="0">
            <a:spAutoFit/>
          </a:bodyPr>
          <a:lstStyle/>
          <a:p>
            <a:pPr algn="ctr"/>
            <a:r>
              <a:rPr lang="en-US" sz="1100" b="1" i="1" dirty="0"/>
              <a:t>Exothermic = the temperature increases</a:t>
            </a:r>
          </a:p>
          <a:p>
            <a:pPr algn="ctr"/>
            <a:r>
              <a:rPr lang="en-US" sz="1100" b="1" i="1" dirty="0"/>
              <a:t>Endothermic = the temperature decreases</a:t>
            </a:r>
            <a:endParaRPr lang="en-US" sz="1100" b="1" dirty="0"/>
          </a:p>
        </p:txBody>
      </p:sp>
      <p:sp>
        <p:nvSpPr>
          <p:cNvPr id="8" name="Rectangle 7">
            <a:extLst>
              <a:ext uri="{FF2B5EF4-FFF2-40B4-BE49-F238E27FC236}">
                <a16:creationId xmlns:a16="http://schemas.microsoft.com/office/drawing/2014/main" id="{34108C1C-B727-71F2-E5DA-33A57179A422}"/>
              </a:ext>
            </a:extLst>
          </p:cNvPr>
          <p:cNvSpPr/>
          <p:nvPr/>
        </p:nvSpPr>
        <p:spPr>
          <a:xfrm>
            <a:off x="476789" y="3956754"/>
            <a:ext cx="6048672" cy="64807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Re-state your Results (as text)</a:t>
            </a:r>
          </a:p>
        </p:txBody>
      </p:sp>
      <p:sp>
        <p:nvSpPr>
          <p:cNvPr id="9" name="Rectangle 8">
            <a:extLst>
              <a:ext uri="{FF2B5EF4-FFF2-40B4-BE49-F238E27FC236}">
                <a16:creationId xmlns:a16="http://schemas.microsoft.com/office/drawing/2014/main" id="{03E914C3-2C62-9FD4-DC90-9E8C6DE72698}"/>
              </a:ext>
            </a:extLst>
          </p:cNvPr>
          <p:cNvSpPr/>
          <p:nvPr/>
        </p:nvSpPr>
        <p:spPr>
          <a:xfrm>
            <a:off x="476789" y="5771705"/>
            <a:ext cx="6048672" cy="11045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A64A328-42E7-0A18-F675-9AE7265CC92D}"/>
              </a:ext>
            </a:extLst>
          </p:cNvPr>
          <p:cNvSpPr txBox="1"/>
          <p:nvPr/>
        </p:nvSpPr>
        <p:spPr>
          <a:xfrm>
            <a:off x="520801" y="5813925"/>
            <a:ext cx="6004659" cy="984885"/>
          </a:xfrm>
          <a:prstGeom prst="rect">
            <a:avLst/>
          </a:prstGeom>
          <a:noFill/>
        </p:spPr>
        <p:txBody>
          <a:bodyPr wrap="square">
            <a:spAutoFit/>
          </a:bodyPr>
          <a:lstStyle/>
          <a:p>
            <a:pPr algn="ctr"/>
            <a:r>
              <a:rPr lang="en-US" sz="1400" i="1" dirty="0">
                <a:latin typeface="Chalkboard SE" panose="03050602040202020205" pitchFamily="66" charset="77"/>
                <a:ea typeface="PMingLiU" panose="02020500000000000000" pitchFamily="18" charset="-120"/>
              </a:rPr>
              <a:t>The type of salt that had the greatest DROP in temperature when 2 grams was mixed with 10mL of water was…….</a:t>
            </a:r>
            <a:r>
              <a:rPr lang="en-US" sz="1400" dirty="0">
                <a:solidFill>
                  <a:schemeClr val="bg1"/>
                </a:solidFill>
                <a:highlight>
                  <a:srgbClr val="000000"/>
                </a:highlight>
                <a:latin typeface="Chalkboard SE" panose="03050602040202020205" pitchFamily="66" charset="77"/>
                <a:ea typeface="PMingLiU" panose="02020500000000000000" pitchFamily="18" charset="-120"/>
              </a:rPr>
              <a:t>(indicate correct answer)</a:t>
            </a:r>
          </a:p>
          <a:p>
            <a:pPr algn="ctr"/>
            <a:endParaRPr lang="en-US" sz="1400" dirty="0">
              <a:latin typeface="Chalkboard SE" panose="03050602040202020205" pitchFamily="66" charset="77"/>
              <a:ea typeface="PMingLiU" panose="02020500000000000000" pitchFamily="18" charset="-120"/>
            </a:endParaRPr>
          </a:p>
          <a:p>
            <a:pPr algn="ctr"/>
            <a:r>
              <a:rPr lang="en-US" sz="1400" dirty="0">
                <a:latin typeface="Chalkboard SE" panose="03050602040202020205" pitchFamily="66" charset="77"/>
                <a:ea typeface="PMingLiU" panose="02020500000000000000" pitchFamily="18" charset="-120"/>
              </a:rPr>
              <a:t> </a:t>
            </a:r>
            <a:r>
              <a:rPr lang="en-US" sz="1600" i="1" dirty="0">
                <a:latin typeface="Chalkboard SE" panose="03050602040202020205" pitchFamily="66" charset="77"/>
                <a:ea typeface="PMingLiU" panose="02020500000000000000" pitchFamily="18" charset="-120"/>
              </a:rPr>
              <a:t>[potassium chloride] [sodium carbonate] [sodium bicarbonate]</a:t>
            </a:r>
            <a:endParaRPr lang="en-US" sz="1400" i="1" dirty="0">
              <a:latin typeface="Chalkboard SE" panose="03050602040202020205" pitchFamily="66" charset="77"/>
              <a:ea typeface="PMingLiU" panose="02020500000000000000" pitchFamily="18" charset="-120"/>
            </a:endParaRPr>
          </a:p>
        </p:txBody>
      </p:sp>
      <p:pic>
        <p:nvPicPr>
          <p:cNvPr id="19" name="Picture 2" descr="Funny Scientist Or Professor Holding A Pointer With Speech Bubble Royalty  Free SVG, Cliparts, Vectors, And Stock Illustration. Image 21699368.">
            <a:extLst>
              <a:ext uri="{FF2B5EF4-FFF2-40B4-BE49-F238E27FC236}">
                <a16:creationId xmlns:a16="http://schemas.microsoft.com/office/drawing/2014/main" id="{F5839AF3-E91A-C448-B735-B16BD7C7B89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4710"/>
          <a:stretch/>
        </p:blipFill>
        <p:spPr bwMode="auto">
          <a:xfrm>
            <a:off x="558957" y="4848041"/>
            <a:ext cx="744473" cy="600048"/>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descr="Funny Scientist Or Professor Holding A Pointer With Speech Bubble Royalty  Free SVG, Cliparts, Vectors, And Stock Illustration. Image 21699368.">
            <a:extLst>
              <a:ext uri="{FF2B5EF4-FFF2-40B4-BE49-F238E27FC236}">
                <a16:creationId xmlns:a16="http://schemas.microsoft.com/office/drawing/2014/main" id="{A8333416-AC06-0182-D35D-E4E6B7277B5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4710"/>
          <a:stretch/>
        </p:blipFill>
        <p:spPr bwMode="auto">
          <a:xfrm>
            <a:off x="558956" y="7003249"/>
            <a:ext cx="744473" cy="600048"/>
          </a:xfrm>
          <a:prstGeom prst="rect">
            <a:avLst/>
          </a:prstGeom>
          <a:noFill/>
          <a:extLst>
            <a:ext uri="{909E8E84-426E-40DD-AFC4-6F175D3DCCD1}">
              <a14:hiddenFill xmlns:a14="http://schemas.microsoft.com/office/drawing/2010/main">
                <a:solidFill>
                  <a:srgbClr val="FFFFFF"/>
                </a:solidFill>
              </a14:hiddenFill>
            </a:ext>
          </a:extLst>
        </p:spPr>
      </p:pic>
      <p:sp>
        <p:nvSpPr>
          <p:cNvPr id="25" name="Rectangle 24">
            <a:extLst>
              <a:ext uri="{FF2B5EF4-FFF2-40B4-BE49-F238E27FC236}">
                <a16:creationId xmlns:a16="http://schemas.microsoft.com/office/drawing/2014/main" id="{DD8925B2-E627-2446-4646-7BCDBEF0FFD8}"/>
              </a:ext>
            </a:extLst>
          </p:cNvPr>
          <p:cNvSpPr/>
          <p:nvPr/>
        </p:nvSpPr>
        <p:spPr>
          <a:xfrm>
            <a:off x="476789" y="7715921"/>
            <a:ext cx="6048672" cy="11045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30ED7B64-F7E9-3F14-5476-2455F80D56FF}"/>
              </a:ext>
            </a:extLst>
          </p:cNvPr>
          <p:cNvSpPr txBox="1"/>
          <p:nvPr/>
        </p:nvSpPr>
        <p:spPr>
          <a:xfrm>
            <a:off x="520802" y="7941170"/>
            <a:ext cx="5816396" cy="769441"/>
          </a:xfrm>
          <a:prstGeom prst="rect">
            <a:avLst/>
          </a:prstGeom>
          <a:noFill/>
        </p:spPr>
        <p:txBody>
          <a:bodyPr wrap="square">
            <a:spAutoFit/>
          </a:bodyPr>
          <a:lstStyle/>
          <a:p>
            <a:pPr algn="ctr"/>
            <a:r>
              <a:rPr lang="en-US" sz="1400" i="1" dirty="0">
                <a:latin typeface="Chalkboard SE" panose="03050602040202020205" pitchFamily="66" charset="77"/>
                <a:ea typeface="PMingLiU" panose="02020500000000000000" pitchFamily="18" charset="-120"/>
              </a:rPr>
              <a:t>The hypothesis was.....</a:t>
            </a:r>
            <a:r>
              <a:rPr lang="en-US" sz="1400" i="1" dirty="0">
                <a:highlight>
                  <a:srgbClr val="000000"/>
                </a:highlight>
                <a:latin typeface="Chalkboard SE" panose="03050602040202020205" pitchFamily="66" charset="77"/>
                <a:ea typeface="PMingLiU" panose="02020500000000000000" pitchFamily="18" charset="-120"/>
              </a:rPr>
              <a:t> </a:t>
            </a:r>
            <a:r>
              <a:rPr lang="en-US" sz="1400" dirty="0">
                <a:solidFill>
                  <a:schemeClr val="bg1"/>
                </a:solidFill>
                <a:highlight>
                  <a:srgbClr val="000000"/>
                </a:highlight>
                <a:latin typeface="Chalkboard SE" panose="03050602040202020205" pitchFamily="66" charset="77"/>
                <a:ea typeface="PMingLiU" panose="02020500000000000000" pitchFamily="18" charset="-120"/>
              </a:rPr>
              <a:t>(indicate correct answer)</a:t>
            </a:r>
          </a:p>
          <a:p>
            <a:pPr algn="ctr"/>
            <a:endParaRPr lang="en-US" sz="1400" dirty="0">
              <a:latin typeface="Chalkboard SE" panose="03050602040202020205" pitchFamily="66" charset="77"/>
              <a:ea typeface="PMingLiU" panose="02020500000000000000" pitchFamily="18" charset="-120"/>
            </a:endParaRPr>
          </a:p>
          <a:p>
            <a:pPr algn="ctr"/>
            <a:r>
              <a:rPr lang="en-US" sz="1400" dirty="0">
                <a:latin typeface="Chalkboard SE" panose="03050602040202020205" pitchFamily="66" charset="77"/>
                <a:ea typeface="PMingLiU" panose="02020500000000000000" pitchFamily="18" charset="-120"/>
              </a:rPr>
              <a:t> </a:t>
            </a:r>
            <a:r>
              <a:rPr lang="en-US" sz="1600" i="1" dirty="0">
                <a:latin typeface="Chalkboard SE" panose="03050602040202020205" pitchFamily="66" charset="77"/>
                <a:ea typeface="PMingLiU" panose="02020500000000000000" pitchFamily="18" charset="-120"/>
              </a:rPr>
              <a:t>[supported]   [not supported]</a:t>
            </a:r>
            <a:endParaRPr lang="en-US" sz="1400" i="1" dirty="0">
              <a:latin typeface="Chalkboard SE" panose="03050602040202020205" pitchFamily="66" charset="77"/>
              <a:ea typeface="PMingLiU" panose="02020500000000000000" pitchFamily="18" charset="-120"/>
            </a:endParaRPr>
          </a:p>
        </p:txBody>
      </p:sp>
      <p:sp>
        <p:nvSpPr>
          <p:cNvPr id="27" name="Rounded Rectangular Callout 26">
            <a:extLst>
              <a:ext uri="{FF2B5EF4-FFF2-40B4-BE49-F238E27FC236}">
                <a16:creationId xmlns:a16="http://schemas.microsoft.com/office/drawing/2014/main" id="{7CD953A5-0AE8-C10A-99FC-BAF9B60A684D}"/>
              </a:ext>
            </a:extLst>
          </p:cNvPr>
          <p:cNvSpPr/>
          <p:nvPr/>
        </p:nvSpPr>
        <p:spPr>
          <a:xfrm>
            <a:off x="1480823" y="4788024"/>
            <a:ext cx="5044638" cy="816847"/>
          </a:xfrm>
          <a:prstGeom prst="wedgeRoundRectCallout">
            <a:avLst>
              <a:gd name="adj1" fmla="val -53851"/>
              <a:gd name="adj2" fmla="val -10595"/>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D8F065D9-1E89-8460-3A8C-D84FDDBB486F}"/>
              </a:ext>
            </a:extLst>
          </p:cNvPr>
          <p:cNvSpPr txBox="1"/>
          <p:nvPr/>
        </p:nvSpPr>
        <p:spPr>
          <a:xfrm>
            <a:off x="1627743" y="4847600"/>
            <a:ext cx="5200545" cy="723275"/>
          </a:xfrm>
          <a:prstGeom prst="rect">
            <a:avLst/>
          </a:prstGeom>
          <a:noFill/>
        </p:spPr>
        <p:txBody>
          <a:bodyPr wrap="square" rtlCol="0">
            <a:spAutoFit/>
          </a:bodyPr>
          <a:lstStyle/>
          <a:p>
            <a:r>
              <a:rPr lang="en-US" sz="1200" b="1" dirty="0"/>
              <a:t>Always start your results section by answering the research question!</a:t>
            </a:r>
          </a:p>
          <a:p>
            <a:endParaRPr lang="en-US" sz="400" b="1" dirty="0"/>
          </a:p>
          <a:p>
            <a:pPr marL="228600" indent="-228600">
              <a:buAutoNum type="arabicPeriod"/>
            </a:pPr>
            <a:r>
              <a:rPr lang="en-US" sz="1200" b="1" dirty="0"/>
              <a:t>Copy/paste the words from the research question</a:t>
            </a:r>
          </a:p>
          <a:p>
            <a:pPr marL="228600" indent="-228600">
              <a:buAutoNum type="arabicPeriod"/>
            </a:pPr>
            <a:r>
              <a:rPr lang="en-US" sz="1200" b="1" dirty="0"/>
              <a:t>Edit the words to change the format from a question to an answer</a:t>
            </a:r>
          </a:p>
        </p:txBody>
      </p:sp>
      <p:sp>
        <p:nvSpPr>
          <p:cNvPr id="29" name="Rounded Rectangular Callout 28">
            <a:extLst>
              <a:ext uri="{FF2B5EF4-FFF2-40B4-BE49-F238E27FC236}">
                <a16:creationId xmlns:a16="http://schemas.microsoft.com/office/drawing/2014/main" id="{1BB8DEAA-62BD-AD14-681E-A69D75C37790}"/>
              </a:ext>
            </a:extLst>
          </p:cNvPr>
          <p:cNvSpPr/>
          <p:nvPr/>
        </p:nvSpPr>
        <p:spPr>
          <a:xfrm>
            <a:off x="1494630" y="7075138"/>
            <a:ext cx="5030830" cy="463440"/>
          </a:xfrm>
          <a:prstGeom prst="wedgeRoundRectCallout">
            <a:avLst>
              <a:gd name="adj1" fmla="val -53851"/>
              <a:gd name="adj2" fmla="val -10595"/>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CE143C6C-C31D-38F3-0C67-6AACCCAB56A4}"/>
              </a:ext>
            </a:extLst>
          </p:cNvPr>
          <p:cNvSpPr txBox="1"/>
          <p:nvPr/>
        </p:nvSpPr>
        <p:spPr>
          <a:xfrm>
            <a:off x="1514949" y="7157589"/>
            <a:ext cx="5230256" cy="276999"/>
          </a:xfrm>
          <a:prstGeom prst="rect">
            <a:avLst/>
          </a:prstGeom>
          <a:noFill/>
        </p:spPr>
        <p:txBody>
          <a:bodyPr wrap="square" rtlCol="0">
            <a:spAutoFit/>
          </a:bodyPr>
          <a:lstStyle/>
          <a:p>
            <a:r>
              <a:rPr lang="en-US" sz="1200" b="1" dirty="0"/>
              <a:t>NEXT, state if the hypothesis was supported or not supported by your results</a:t>
            </a:r>
          </a:p>
        </p:txBody>
      </p:sp>
    </p:spTree>
    <p:extLst>
      <p:ext uri="{BB962C8B-B14F-4D97-AF65-F5344CB8AC3E}">
        <p14:creationId xmlns:p14="http://schemas.microsoft.com/office/powerpoint/2010/main" val="1023491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9446E11-B78A-CB37-EA48-0C080244669B}"/>
              </a:ext>
            </a:extLst>
          </p:cNvPr>
          <p:cNvSpPr/>
          <p:nvPr/>
        </p:nvSpPr>
        <p:spPr>
          <a:xfrm>
            <a:off x="390428" y="731593"/>
            <a:ext cx="6048672" cy="64807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Complete the Column Chart below</a:t>
            </a:r>
          </a:p>
        </p:txBody>
      </p:sp>
      <p:sp>
        <p:nvSpPr>
          <p:cNvPr id="14" name="Rectangle 13">
            <a:extLst>
              <a:ext uri="{FF2B5EF4-FFF2-40B4-BE49-F238E27FC236}">
                <a16:creationId xmlns:a16="http://schemas.microsoft.com/office/drawing/2014/main" id="{B88DFD68-8C7A-7251-12E2-7A67BF846FBE}"/>
              </a:ext>
            </a:extLst>
          </p:cNvPr>
          <p:cNvSpPr/>
          <p:nvPr/>
        </p:nvSpPr>
        <p:spPr>
          <a:xfrm>
            <a:off x="404663" y="1475656"/>
            <a:ext cx="6034437" cy="69127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6F675FD5-51A4-47F2-4D5D-186410A4BBA2}"/>
              </a:ext>
            </a:extLst>
          </p:cNvPr>
          <p:cNvSpPr txBox="1"/>
          <p:nvPr/>
        </p:nvSpPr>
        <p:spPr>
          <a:xfrm>
            <a:off x="310581" y="8382075"/>
            <a:ext cx="6301299" cy="415498"/>
          </a:xfrm>
          <a:prstGeom prst="rect">
            <a:avLst/>
          </a:prstGeom>
          <a:noFill/>
        </p:spPr>
        <p:txBody>
          <a:bodyPr wrap="square" rtlCol="0">
            <a:spAutoFit/>
          </a:bodyPr>
          <a:lstStyle/>
          <a:p>
            <a:r>
              <a:rPr lang="en-US" sz="1050" b="1" dirty="0"/>
              <a:t>Figure 3: The mean temperature change (deg C) when 2g of potassium chloride (</a:t>
            </a:r>
            <a:r>
              <a:rPr lang="en-US" sz="1050" b="1" dirty="0" err="1"/>
              <a:t>KCl</a:t>
            </a:r>
            <a:r>
              <a:rPr lang="en-US" sz="1050" b="1" dirty="0"/>
              <a:t>), 2g of sodium bicarbonate (</a:t>
            </a:r>
            <a:r>
              <a:rPr lang="en-US" sz="1050" b="1" dirty="0">
                <a:latin typeface="Calibri" panose="020F0502020204030204" pitchFamily="34" charset="0"/>
                <a:ea typeface="PMingLiU" panose="02020500000000000000" pitchFamily="18" charset="-120"/>
              </a:rPr>
              <a:t>Na</a:t>
            </a:r>
            <a:r>
              <a:rPr lang="en-US" sz="1050" b="1" baseline="-25000" dirty="0">
                <a:latin typeface="Calibri" panose="020F0502020204030204" pitchFamily="34" charset="0"/>
                <a:ea typeface="PMingLiU" panose="02020500000000000000" pitchFamily="18" charset="-120"/>
              </a:rPr>
              <a:t>2</a:t>
            </a:r>
            <a:r>
              <a:rPr lang="en-US" sz="1050" b="1" dirty="0">
                <a:latin typeface="Calibri" panose="020F0502020204030204" pitchFamily="34" charset="0"/>
                <a:ea typeface="PMingLiU" panose="02020500000000000000" pitchFamily="18" charset="-120"/>
              </a:rPr>
              <a:t>CO</a:t>
            </a:r>
            <a:r>
              <a:rPr lang="en-US" sz="1050" b="1" baseline="-25000" dirty="0">
                <a:latin typeface="Calibri" panose="020F0502020204030204" pitchFamily="34" charset="0"/>
                <a:ea typeface="PMingLiU" panose="02020500000000000000" pitchFamily="18" charset="-120"/>
              </a:rPr>
              <a:t>3</a:t>
            </a:r>
            <a:r>
              <a:rPr lang="en-US" sz="1050" b="1" dirty="0"/>
              <a:t>) and 2g of sodium bicarbonate (</a:t>
            </a:r>
            <a:r>
              <a:rPr lang="en-US" sz="1050" b="1" dirty="0">
                <a:latin typeface="Calibri" panose="020F0502020204030204" pitchFamily="34" charset="0"/>
                <a:ea typeface="PMingLiU" panose="02020500000000000000" pitchFamily="18" charset="-120"/>
              </a:rPr>
              <a:t>NaHCO</a:t>
            </a:r>
            <a:r>
              <a:rPr lang="en-US" sz="1050" b="1" baseline="-25000" dirty="0">
                <a:latin typeface="Calibri" panose="020F0502020204030204" pitchFamily="34" charset="0"/>
                <a:ea typeface="PMingLiU" panose="02020500000000000000" pitchFamily="18" charset="-120"/>
              </a:rPr>
              <a:t>3</a:t>
            </a:r>
            <a:r>
              <a:rPr lang="en-US" sz="1050" b="1" dirty="0"/>
              <a:t>) is added to 10mL of water each. </a:t>
            </a:r>
          </a:p>
        </p:txBody>
      </p:sp>
      <p:sp>
        <p:nvSpPr>
          <p:cNvPr id="26" name="Rectangle 25">
            <a:extLst>
              <a:ext uri="{FF2B5EF4-FFF2-40B4-BE49-F238E27FC236}">
                <a16:creationId xmlns:a16="http://schemas.microsoft.com/office/drawing/2014/main" id="{C994A3D2-4506-A094-17AF-F0D50EF4B5C6}"/>
              </a:ext>
            </a:extLst>
          </p:cNvPr>
          <p:cNvSpPr/>
          <p:nvPr/>
        </p:nvSpPr>
        <p:spPr>
          <a:xfrm>
            <a:off x="2060848" y="1619672"/>
            <a:ext cx="3240360" cy="6480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4C86EEA6-BF17-DAAC-8226-7D93AE2D31D3}"/>
              </a:ext>
            </a:extLst>
          </p:cNvPr>
          <p:cNvSpPr/>
          <p:nvPr/>
        </p:nvSpPr>
        <p:spPr>
          <a:xfrm rot="16200000">
            <a:off x="-930199" y="4366576"/>
            <a:ext cx="3744416" cy="6480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ounded Rectangular Callout 32">
            <a:extLst>
              <a:ext uri="{FF2B5EF4-FFF2-40B4-BE49-F238E27FC236}">
                <a16:creationId xmlns:a16="http://schemas.microsoft.com/office/drawing/2014/main" id="{4D7F2B26-6DB0-F50D-790D-983DBA3801D5}"/>
              </a:ext>
            </a:extLst>
          </p:cNvPr>
          <p:cNvSpPr/>
          <p:nvPr/>
        </p:nvSpPr>
        <p:spPr>
          <a:xfrm>
            <a:off x="570896" y="6804248"/>
            <a:ext cx="752033" cy="625013"/>
          </a:xfrm>
          <a:prstGeom prst="wedgeRoundRectCallout">
            <a:avLst>
              <a:gd name="adj1" fmla="val 22029"/>
              <a:gd name="adj2" fmla="val -63080"/>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8495F31A-0192-E0C6-6A80-3FD281EEC59C}"/>
              </a:ext>
            </a:extLst>
          </p:cNvPr>
          <p:cNvSpPr txBox="1"/>
          <p:nvPr/>
        </p:nvSpPr>
        <p:spPr>
          <a:xfrm>
            <a:off x="434951" y="6829097"/>
            <a:ext cx="1069559" cy="600164"/>
          </a:xfrm>
          <a:prstGeom prst="rect">
            <a:avLst/>
          </a:prstGeom>
          <a:noFill/>
        </p:spPr>
        <p:txBody>
          <a:bodyPr wrap="square" rtlCol="0">
            <a:spAutoFit/>
          </a:bodyPr>
          <a:lstStyle/>
          <a:p>
            <a:pPr algn="ctr"/>
            <a:r>
              <a:rPr lang="en-US" sz="1100" b="1" dirty="0"/>
              <a:t>y-axis = dependent variable</a:t>
            </a:r>
          </a:p>
        </p:txBody>
      </p:sp>
      <p:sp>
        <p:nvSpPr>
          <p:cNvPr id="35" name="Rounded Rectangular Callout 34">
            <a:extLst>
              <a:ext uri="{FF2B5EF4-FFF2-40B4-BE49-F238E27FC236}">
                <a16:creationId xmlns:a16="http://schemas.microsoft.com/office/drawing/2014/main" id="{97ACEDED-FA96-FA4B-3420-5A81798F65C2}"/>
              </a:ext>
            </a:extLst>
          </p:cNvPr>
          <p:cNvSpPr/>
          <p:nvPr/>
        </p:nvSpPr>
        <p:spPr>
          <a:xfrm>
            <a:off x="5472210" y="1640246"/>
            <a:ext cx="904124" cy="276058"/>
          </a:xfrm>
          <a:prstGeom prst="wedgeRoundRectCallout">
            <a:avLst>
              <a:gd name="adj1" fmla="val -64162"/>
              <a:gd name="adj2" fmla="val -15773"/>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EF139034-CED0-61F9-7944-CA48DCE3A75C}"/>
              </a:ext>
            </a:extLst>
          </p:cNvPr>
          <p:cNvSpPr txBox="1"/>
          <p:nvPr/>
        </p:nvSpPr>
        <p:spPr>
          <a:xfrm>
            <a:off x="5389492" y="1647470"/>
            <a:ext cx="1069559" cy="261610"/>
          </a:xfrm>
          <a:prstGeom prst="rect">
            <a:avLst/>
          </a:prstGeom>
          <a:noFill/>
        </p:spPr>
        <p:txBody>
          <a:bodyPr wrap="square" rtlCol="0">
            <a:spAutoFit/>
          </a:bodyPr>
          <a:lstStyle/>
          <a:p>
            <a:pPr algn="ctr"/>
            <a:r>
              <a:rPr lang="en-US" sz="1100" b="1" dirty="0"/>
              <a:t>Chart Title</a:t>
            </a:r>
          </a:p>
        </p:txBody>
      </p:sp>
      <p:graphicFrame>
        <p:nvGraphicFramePr>
          <p:cNvPr id="38" name="Table 38">
            <a:extLst>
              <a:ext uri="{FF2B5EF4-FFF2-40B4-BE49-F238E27FC236}">
                <a16:creationId xmlns:a16="http://schemas.microsoft.com/office/drawing/2014/main" id="{31BF928F-649B-7108-1DA0-10FF945B153A}"/>
              </a:ext>
            </a:extLst>
          </p:cNvPr>
          <p:cNvGraphicFramePr>
            <a:graphicFrameLocks noGrp="1"/>
          </p:cNvGraphicFramePr>
          <p:nvPr>
            <p:extLst>
              <p:ext uri="{D42A27DB-BD31-4B8C-83A1-F6EECF244321}">
                <p14:modId xmlns:p14="http://schemas.microsoft.com/office/powerpoint/2010/main" val="2312329575"/>
              </p:ext>
            </p:extLst>
          </p:nvPr>
        </p:nvGraphicFramePr>
        <p:xfrm>
          <a:off x="1914106" y="2401660"/>
          <a:ext cx="208280" cy="5120640"/>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1368819297"/>
                    </a:ext>
                  </a:extLst>
                </a:gridCol>
              </a:tblGrid>
              <a:tr h="252028">
                <a:tc>
                  <a:txBody>
                    <a:bodyPr/>
                    <a:lstStyle/>
                    <a:p>
                      <a:endParaRPr lang="en-US" dirty="0"/>
                    </a:p>
                  </a:txBody>
                  <a:tcP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5214427"/>
                  </a:ext>
                </a:extLst>
              </a:tr>
              <a:tr h="252028">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7640575"/>
                  </a:ext>
                </a:extLst>
              </a:tr>
              <a:tr h="252028">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56471560"/>
                  </a:ext>
                </a:extLst>
              </a:tr>
              <a:tr h="252028">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9268993"/>
                  </a:ext>
                </a:extLst>
              </a:tr>
              <a:tr h="252028">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1516104"/>
                  </a:ext>
                </a:extLst>
              </a:tr>
              <a:tr h="252028">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8009560"/>
                  </a:ext>
                </a:extLst>
              </a:tr>
              <a:tr h="252028">
                <a:tc>
                  <a:txBody>
                    <a:bodyPr/>
                    <a:lstStyle/>
                    <a:p>
                      <a:endParaRPr 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1502665"/>
                  </a:ext>
                </a:extLst>
              </a:tr>
              <a:tr h="252028">
                <a:tc>
                  <a:txBody>
                    <a:bodyPr/>
                    <a:lstStyle/>
                    <a:p>
                      <a:endParaRPr 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5598114"/>
                  </a:ext>
                </a:extLst>
              </a:tr>
              <a:tr h="252028">
                <a:tc>
                  <a:txBody>
                    <a:bodyPr/>
                    <a:lstStyle/>
                    <a:p>
                      <a:endParaRPr 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56712597"/>
                  </a:ext>
                </a:extLst>
              </a:tr>
              <a:tr h="252028">
                <a:tc>
                  <a:txBody>
                    <a:bodyPr/>
                    <a:lstStyle/>
                    <a:p>
                      <a:endParaRPr 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38241157"/>
                  </a:ext>
                </a:extLst>
              </a:tr>
              <a:tr h="252028">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5654222"/>
                  </a:ext>
                </a:extLst>
              </a:tr>
              <a:tr h="252028">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4857657"/>
                  </a:ext>
                </a:extLst>
              </a:tr>
              <a:tr h="252028">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3361261"/>
                  </a:ext>
                </a:extLst>
              </a:tr>
              <a:tr h="252028">
                <a:tc>
                  <a:txBody>
                    <a:bodyPr/>
                    <a:lstStyle/>
                    <a:p>
                      <a:endParaRPr lang="en-US" dirty="0"/>
                    </a:p>
                  </a:txBody>
                  <a:tcP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58537222"/>
                  </a:ext>
                </a:extLst>
              </a:tr>
            </a:tbl>
          </a:graphicData>
        </a:graphic>
      </p:graphicFrame>
      <p:cxnSp>
        <p:nvCxnSpPr>
          <p:cNvPr id="39" name="Straight Arrow Connector 38">
            <a:extLst>
              <a:ext uri="{FF2B5EF4-FFF2-40B4-BE49-F238E27FC236}">
                <a16:creationId xmlns:a16="http://schemas.microsoft.com/office/drawing/2014/main" id="{3E1C1CEB-3BD8-422A-E03C-976DD1AB34D2}"/>
              </a:ext>
            </a:extLst>
          </p:cNvPr>
          <p:cNvCxnSpPr>
            <a:cxnSpLocks/>
          </p:cNvCxnSpPr>
          <p:nvPr/>
        </p:nvCxnSpPr>
        <p:spPr>
          <a:xfrm flipV="1">
            <a:off x="2097143" y="2509006"/>
            <a:ext cx="9977" cy="465528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E2F3D156-47E6-3614-9486-4A3C486F10CF}"/>
              </a:ext>
            </a:extLst>
          </p:cNvPr>
          <p:cNvCxnSpPr>
            <a:cxnSpLocks/>
          </p:cNvCxnSpPr>
          <p:nvPr/>
        </p:nvCxnSpPr>
        <p:spPr>
          <a:xfrm>
            <a:off x="2070825" y="7164288"/>
            <a:ext cx="4099769"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FC1F2A67-F52D-595C-478E-A661A8DCB1C6}"/>
              </a:ext>
            </a:extLst>
          </p:cNvPr>
          <p:cNvSpPr txBox="1"/>
          <p:nvPr/>
        </p:nvSpPr>
        <p:spPr>
          <a:xfrm rot="16200000">
            <a:off x="-771416" y="4423943"/>
            <a:ext cx="3465678" cy="369332"/>
          </a:xfrm>
          <a:prstGeom prst="rect">
            <a:avLst/>
          </a:prstGeom>
          <a:noFill/>
        </p:spPr>
        <p:txBody>
          <a:bodyPr wrap="square" rtlCol="0">
            <a:spAutoFit/>
          </a:bodyPr>
          <a:lstStyle/>
          <a:p>
            <a:r>
              <a:rPr lang="en-US" dirty="0">
                <a:highlight>
                  <a:srgbClr val="FFFF00"/>
                </a:highlight>
              </a:rPr>
              <a:t>Mean</a:t>
            </a:r>
            <a:r>
              <a:rPr lang="en-US" dirty="0"/>
              <a:t> Temperature Change (</a:t>
            </a:r>
            <a:r>
              <a:rPr lang="en-US" dirty="0">
                <a:highlight>
                  <a:srgbClr val="FFFF00"/>
                </a:highlight>
              </a:rPr>
              <a:t>deg C</a:t>
            </a:r>
            <a:r>
              <a:rPr lang="en-US" dirty="0"/>
              <a:t>)</a:t>
            </a:r>
          </a:p>
        </p:txBody>
      </p:sp>
      <p:sp>
        <p:nvSpPr>
          <p:cNvPr id="45" name="Rounded Rectangular Callout 44">
            <a:extLst>
              <a:ext uri="{FF2B5EF4-FFF2-40B4-BE49-F238E27FC236}">
                <a16:creationId xmlns:a16="http://schemas.microsoft.com/office/drawing/2014/main" id="{0E50F013-D5E5-643C-AACD-5FB977851CD7}"/>
              </a:ext>
            </a:extLst>
          </p:cNvPr>
          <p:cNvSpPr/>
          <p:nvPr/>
        </p:nvSpPr>
        <p:spPr>
          <a:xfrm>
            <a:off x="577620" y="1838337"/>
            <a:ext cx="1027322" cy="645431"/>
          </a:xfrm>
          <a:prstGeom prst="wedgeRoundRectCallout">
            <a:avLst>
              <a:gd name="adj1" fmla="val -24145"/>
              <a:gd name="adj2" fmla="val 78254"/>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8FA40EFF-57B5-5126-A6C6-0BBDD1F14286}"/>
              </a:ext>
            </a:extLst>
          </p:cNvPr>
          <p:cNvSpPr txBox="1"/>
          <p:nvPr/>
        </p:nvSpPr>
        <p:spPr>
          <a:xfrm>
            <a:off x="548680" y="1837655"/>
            <a:ext cx="1069559" cy="600164"/>
          </a:xfrm>
          <a:prstGeom prst="rect">
            <a:avLst/>
          </a:prstGeom>
          <a:noFill/>
        </p:spPr>
        <p:txBody>
          <a:bodyPr wrap="square" rtlCol="0">
            <a:spAutoFit/>
          </a:bodyPr>
          <a:lstStyle/>
          <a:p>
            <a:pPr algn="ctr"/>
            <a:r>
              <a:rPr lang="en-US" sz="1100" b="1" dirty="0"/>
              <a:t>Don’t forget the units of measurement!</a:t>
            </a:r>
          </a:p>
        </p:txBody>
      </p:sp>
      <p:graphicFrame>
        <p:nvGraphicFramePr>
          <p:cNvPr id="47" name="Table 38">
            <a:extLst>
              <a:ext uri="{FF2B5EF4-FFF2-40B4-BE49-F238E27FC236}">
                <a16:creationId xmlns:a16="http://schemas.microsoft.com/office/drawing/2014/main" id="{A7220775-522B-2CFE-7AC0-B2007F382323}"/>
              </a:ext>
            </a:extLst>
          </p:cNvPr>
          <p:cNvGraphicFramePr>
            <a:graphicFrameLocks noGrp="1"/>
          </p:cNvGraphicFramePr>
          <p:nvPr>
            <p:extLst>
              <p:ext uri="{D42A27DB-BD31-4B8C-83A1-F6EECF244321}">
                <p14:modId xmlns:p14="http://schemas.microsoft.com/office/powerpoint/2010/main" val="152684048"/>
              </p:ext>
            </p:extLst>
          </p:nvPr>
        </p:nvGraphicFramePr>
        <p:xfrm>
          <a:off x="1386000" y="2578378"/>
          <a:ext cx="648072" cy="4754880"/>
        </p:xfrm>
        <a:graphic>
          <a:graphicData uri="http://schemas.openxmlformats.org/drawingml/2006/table">
            <a:tbl>
              <a:tblPr firstRow="1" bandRow="1">
                <a:tableStyleId>{5C22544A-7EE6-4342-B048-85BDC9FD1C3A}</a:tableStyleId>
              </a:tblPr>
              <a:tblGrid>
                <a:gridCol w="648072">
                  <a:extLst>
                    <a:ext uri="{9D8B030D-6E8A-4147-A177-3AD203B41FA5}">
                      <a16:colId xmlns:a16="http://schemas.microsoft.com/office/drawing/2014/main" val="1368819297"/>
                    </a:ext>
                  </a:extLst>
                </a:gridCol>
              </a:tblGrid>
              <a:tr h="252028">
                <a:tc>
                  <a:txBody>
                    <a:bodyPr/>
                    <a:lstStyle/>
                    <a:p>
                      <a:pPr algn="ctr"/>
                      <a:r>
                        <a:rPr lang="en-US" b="0" dirty="0">
                          <a:solidFill>
                            <a:schemeClr val="tx1"/>
                          </a:solidFill>
                        </a:rPr>
                        <a:t>6.0</a:t>
                      </a: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9862172"/>
                  </a:ext>
                </a:extLst>
              </a:tr>
              <a:tr h="252028">
                <a:tc>
                  <a:txBody>
                    <a:bodyPr/>
                    <a:lstStyle/>
                    <a:p>
                      <a:pPr algn="ctr"/>
                      <a:r>
                        <a:rPr lang="en-US" b="0" dirty="0">
                          <a:solidFill>
                            <a:schemeClr val="tx1"/>
                          </a:solidFill>
                        </a:rPr>
                        <a:t>5.5</a:t>
                      </a: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5214427"/>
                  </a:ext>
                </a:extLst>
              </a:tr>
              <a:tr h="252028">
                <a:tc>
                  <a:txBody>
                    <a:bodyPr/>
                    <a:lstStyle/>
                    <a:p>
                      <a:pPr algn="ctr"/>
                      <a:r>
                        <a:rPr lang="en-US" dirty="0">
                          <a:solidFill>
                            <a:schemeClr val="tx1"/>
                          </a:solidFill>
                        </a:rPr>
                        <a:t>5.0</a:t>
                      </a: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29268993"/>
                  </a:ext>
                </a:extLst>
              </a:tr>
              <a:tr h="252028">
                <a:tc>
                  <a:txBody>
                    <a:bodyPr/>
                    <a:lstStyle/>
                    <a:p>
                      <a:pPr algn="ctr"/>
                      <a:r>
                        <a:rPr lang="en-US" dirty="0"/>
                        <a:t>4.5</a:t>
                      </a: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1516104"/>
                  </a:ext>
                </a:extLst>
              </a:tr>
              <a:tr h="252028">
                <a:tc>
                  <a:txBody>
                    <a:bodyPr/>
                    <a:lstStyle/>
                    <a:p>
                      <a:pPr algn="ctr"/>
                      <a:r>
                        <a:rPr lang="en-US" dirty="0"/>
                        <a:t>4.0</a:t>
                      </a: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18009560"/>
                  </a:ext>
                </a:extLst>
              </a:tr>
              <a:tr h="290435">
                <a:tc>
                  <a:txBody>
                    <a:bodyPr/>
                    <a:lstStyle/>
                    <a:p>
                      <a:pPr algn="ctr"/>
                      <a:r>
                        <a:rPr lang="en-US" dirty="0"/>
                        <a:t>3.5</a:t>
                      </a: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11502665"/>
                  </a:ext>
                </a:extLst>
              </a:tr>
              <a:tr h="252028">
                <a:tc>
                  <a:txBody>
                    <a:bodyPr/>
                    <a:lstStyle/>
                    <a:p>
                      <a:pPr algn="ctr"/>
                      <a:r>
                        <a:rPr lang="en-US" dirty="0"/>
                        <a:t>3.0</a:t>
                      </a: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75598114"/>
                  </a:ext>
                </a:extLst>
              </a:tr>
              <a:tr h="252028">
                <a:tc>
                  <a:txBody>
                    <a:bodyPr/>
                    <a:lstStyle/>
                    <a:p>
                      <a:pPr algn="ctr"/>
                      <a:r>
                        <a:rPr lang="en-US" dirty="0"/>
                        <a:t>2.5</a:t>
                      </a: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56712597"/>
                  </a:ext>
                </a:extLst>
              </a:tr>
              <a:tr h="252028">
                <a:tc>
                  <a:txBody>
                    <a:bodyPr/>
                    <a:lstStyle/>
                    <a:p>
                      <a:pPr algn="ctr"/>
                      <a:r>
                        <a:rPr lang="en-US" dirty="0"/>
                        <a:t>2.0</a:t>
                      </a: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38241157"/>
                  </a:ext>
                </a:extLst>
              </a:tr>
              <a:tr h="252028">
                <a:tc>
                  <a:txBody>
                    <a:bodyPr/>
                    <a:lstStyle/>
                    <a:p>
                      <a:pPr algn="ctr"/>
                      <a:r>
                        <a:rPr lang="en-US" dirty="0"/>
                        <a:t>1.5</a:t>
                      </a: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55654222"/>
                  </a:ext>
                </a:extLst>
              </a:tr>
              <a:tr h="252028">
                <a:tc>
                  <a:txBody>
                    <a:bodyPr/>
                    <a:lstStyle/>
                    <a:p>
                      <a:pPr algn="ctr"/>
                      <a:r>
                        <a:rPr lang="en-US" dirty="0"/>
                        <a:t>1.0</a:t>
                      </a: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14857657"/>
                  </a:ext>
                </a:extLst>
              </a:tr>
              <a:tr h="252028">
                <a:tc>
                  <a:txBody>
                    <a:bodyPr/>
                    <a:lstStyle/>
                    <a:p>
                      <a:pPr algn="ctr"/>
                      <a:r>
                        <a:rPr lang="en-US" dirty="0"/>
                        <a:t>0.5</a:t>
                      </a: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93361261"/>
                  </a:ext>
                </a:extLst>
              </a:tr>
              <a:tr h="252028">
                <a:tc>
                  <a:txBody>
                    <a:bodyPr/>
                    <a:lstStyle/>
                    <a:p>
                      <a:pPr algn="ctr"/>
                      <a:r>
                        <a:rPr lang="en-US" dirty="0"/>
                        <a:t>0</a:t>
                      </a: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8537222"/>
                  </a:ext>
                </a:extLst>
              </a:tr>
            </a:tbl>
          </a:graphicData>
        </a:graphic>
      </p:graphicFrame>
      <p:sp>
        <p:nvSpPr>
          <p:cNvPr id="48" name="TextBox 47">
            <a:extLst>
              <a:ext uri="{FF2B5EF4-FFF2-40B4-BE49-F238E27FC236}">
                <a16:creationId xmlns:a16="http://schemas.microsoft.com/office/drawing/2014/main" id="{E30EC173-9428-103D-8E9A-6E0CF6C92F15}"/>
              </a:ext>
            </a:extLst>
          </p:cNvPr>
          <p:cNvSpPr txBox="1"/>
          <p:nvPr/>
        </p:nvSpPr>
        <p:spPr>
          <a:xfrm>
            <a:off x="1953610" y="1604432"/>
            <a:ext cx="3474458" cy="646331"/>
          </a:xfrm>
          <a:prstGeom prst="rect">
            <a:avLst/>
          </a:prstGeom>
          <a:noFill/>
        </p:spPr>
        <p:txBody>
          <a:bodyPr wrap="square" rtlCol="0">
            <a:spAutoFit/>
          </a:bodyPr>
          <a:lstStyle/>
          <a:p>
            <a:pPr algn="ctr"/>
            <a:r>
              <a:rPr lang="en-US" dirty="0"/>
              <a:t>Mean temperature change when </a:t>
            </a:r>
          </a:p>
          <a:p>
            <a:pPr algn="ctr"/>
            <a:r>
              <a:rPr lang="en-US" dirty="0"/>
              <a:t>2g salt is added to 10mL water</a:t>
            </a:r>
          </a:p>
        </p:txBody>
      </p:sp>
      <p:sp>
        <p:nvSpPr>
          <p:cNvPr id="52" name="Rounded Rectangular Callout 51">
            <a:extLst>
              <a:ext uri="{FF2B5EF4-FFF2-40B4-BE49-F238E27FC236}">
                <a16:creationId xmlns:a16="http://schemas.microsoft.com/office/drawing/2014/main" id="{439E7721-C38F-D64E-4184-49B9E1D488A5}"/>
              </a:ext>
            </a:extLst>
          </p:cNvPr>
          <p:cNvSpPr/>
          <p:nvPr/>
        </p:nvSpPr>
        <p:spPr>
          <a:xfrm>
            <a:off x="1331783" y="291762"/>
            <a:ext cx="4599588" cy="281642"/>
          </a:xfrm>
          <a:prstGeom prst="wedgeRoundRectCallout">
            <a:avLst>
              <a:gd name="adj1" fmla="val -54854"/>
              <a:gd name="adj2" fmla="val -14417"/>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F34130EB-274D-3660-E2CC-523E4D1150D1}"/>
              </a:ext>
            </a:extLst>
          </p:cNvPr>
          <p:cNvSpPr txBox="1"/>
          <p:nvPr/>
        </p:nvSpPr>
        <p:spPr>
          <a:xfrm>
            <a:off x="1391297" y="301866"/>
            <a:ext cx="4476031" cy="261610"/>
          </a:xfrm>
          <a:prstGeom prst="rect">
            <a:avLst/>
          </a:prstGeom>
          <a:noFill/>
        </p:spPr>
        <p:txBody>
          <a:bodyPr wrap="square" rtlCol="0">
            <a:spAutoFit/>
          </a:bodyPr>
          <a:lstStyle/>
          <a:p>
            <a:pPr algn="ctr"/>
            <a:r>
              <a:rPr lang="en-US" sz="1100" b="1" dirty="0"/>
              <a:t>Make sure your choice of graph can answer your research question!</a:t>
            </a:r>
          </a:p>
        </p:txBody>
      </p:sp>
      <p:pic>
        <p:nvPicPr>
          <p:cNvPr id="55" name="Picture 2" descr="Funny Scientist Or Professor Holding A Pointer With Speech Bubble Royalty  Free SVG, Cliparts, Vectors, And Stock Illustration. Image 21699368.">
            <a:extLst>
              <a:ext uri="{FF2B5EF4-FFF2-40B4-BE49-F238E27FC236}">
                <a16:creationId xmlns:a16="http://schemas.microsoft.com/office/drawing/2014/main" id="{96FAF95D-66C4-D6EB-7295-B2237707CF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4710"/>
          <a:stretch/>
        </p:blipFill>
        <p:spPr bwMode="auto">
          <a:xfrm>
            <a:off x="597489" y="245975"/>
            <a:ext cx="444281" cy="35809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182E7AF5-4C8D-E4B0-25BC-4BA72ED1799A}"/>
              </a:ext>
            </a:extLst>
          </p:cNvPr>
          <p:cNvSpPr txBox="1"/>
          <p:nvPr/>
        </p:nvSpPr>
        <p:spPr>
          <a:xfrm>
            <a:off x="3446702" y="7164288"/>
            <a:ext cx="1214192" cy="523220"/>
          </a:xfrm>
          <a:prstGeom prst="rect">
            <a:avLst/>
          </a:prstGeom>
          <a:noFill/>
        </p:spPr>
        <p:txBody>
          <a:bodyPr wrap="square">
            <a:spAutoFit/>
          </a:bodyPr>
          <a:lstStyle/>
          <a:p>
            <a:pPr algn="ctr"/>
            <a:r>
              <a:rPr lang="en-US" sz="1400" dirty="0">
                <a:effectLst/>
                <a:latin typeface="Calibri" panose="020F0502020204030204" pitchFamily="34" charset="0"/>
                <a:ea typeface="PMingLiU" panose="02020500000000000000" pitchFamily="18" charset="-120"/>
              </a:rPr>
              <a:t>Sodium carbonate </a:t>
            </a:r>
            <a:endParaRPr lang="en-US" sz="1400" dirty="0">
              <a:latin typeface="Calibri" panose="020F0502020204030204" pitchFamily="34" charset="0"/>
              <a:ea typeface="PMingLiU" panose="02020500000000000000" pitchFamily="18" charset="-120"/>
            </a:endParaRPr>
          </a:p>
        </p:txBody>
      </p:sp>
      <p:sp>
        <p:nvSpPr>
          <p:cNvPr id="10" name="Rounded Rectangular Callout 9">
            <a:extLst>
              <a:ext uri="{FF2B5EF4-FFF2-40B4-BE49-F238E27FC236}">
                <a16:creationId xmlns:a16="http://schemas.microsoft.com/office/drawing/2014/main" id="{9A7102D5-52A6-5BB4-FEA2-97273556C916}"/>
              </a:ext>
            </a:extLst>
          </p:cNvPr>
          <p:cNvSpPr/>
          <p:nvPr/>
        </p:nvSpPr>
        <p:spPr>
          <a:xfrm>
            <a:off x="830955" y="7618223"/>
            <a:ext cx="887978" cy="625013"/>
          </a:xfrm>
          <a:prstGeom prst="wedgeRoundRectCallout">
            <a:avLst>
              <a:gd name="adj1" fmla="val 67651"/>
              <a:gd name="adj2" fmla="val -24190"/>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F8F4E884-C957-4824-2FEC-3447F9999621}"/>
              </a:ext>
            </a:extLst>
          </p:cNvPr>
          <p:cNvSpPr txBox="1"/>
          <p:nvPr/>
        </p:nvSpPr>
        <p:spPr>
          <a:xfrm>
            <a:off x="776756" y="7630661"/>
            <a:ext cx="1069559" cy="600164"/>
          </a:xfrm>
          <a:prstGeom prst="rect">
            <a:avLst/>
          </a:prstGeom>
          <a:noFill/>
        </p:spPr>
        <p:txBody>
          <a:bodyPr wrap="square" rtlCol="0">
            <a:spAutoFit/>
          </a:bodyPr>
          <a:lstStyle/>
          <a:p>
            <a:pPr algn="ctr"/>
            <a:r>
              <a:rPr lang="en-US" sz="1100" b="1" dirty="0"/>
              <a:t>x-axis = independent variable</a:t>
            </a:r>
          </a:p>
        </p:txBody>
      </p:sp>
      <p:sp>
        <p:nvSpPr>
          <p:cNvPr id="12" name="TextBox 11">
            <a:extLst>
              <a:ext uri="{FF2B5EF4-FFF2-40B4-BE49-F238E27FC236}">
                <a16:creationId xmlns:a16="http://schemas.microsoft.com/office/drawing/2014/main" id="{506F5AB8-8610-A203-3F6A-4992F7B6BF4B}"/>
              </a:ext>
            </a:extLst>
          </p:cNvPr>
          <p:cNvSpPr txBox="1"/>
          <p:nvPr/>
        </p:nvSpPr>
        <p:spPr>
          <a:xfrm>
            <a:off x="4653136" y="7164288"/>
            <a:ext cx="1214192" cy="523220"/>
          </a:xfrm>
          <a:prstGeom prst="rect">
            <a:avLst/>
          </a:prstGeom>
          <a:noFill/>
        </p:spPr>
        <p:txBody>
          <a:bodyPr wrap="square">
            <a:spAutoFit/>
          </a:bodyPr>
          <a:lstStyle/>
          <a:p>
            <a:pPr algn="ctr"/>
            <a:r>
              <a:rPr lang="en-US" sz="1400" dirty="0">
                <a:effectLst/>
                <a:latin typeface="Calibri" panose="020F0502020204030204" pitchFamily="34" charset="0"/>
                <a:ea typeface="PMingLiU" panose="02020500000000000000" pitchFamily="18" charset="-120"/>
              </a:rPr>
              <a:t>Sodium bicarbonate </a:t>
            </a:r>
            <a:endParaRPr lang="en-US" sz="1400" dirty="0">
              <a:latin typeface="Calibri" panose="020F0502020204030204" pitchFamily="34" charset="0"/>
              <a:ea typeface="PMingLiU" panose="02020500000000000000" pitchFamily="18" charset="-120"/>
            </a:endParaRPr>
          </a:p>
        </p:txBody>
      </p:sp>
      <p:sp>
        <p:nvSpPr>
          <p:cNvPr id="13" name="TextBox 12">
            <a:extLst>
              <a:ext uri="{FF2B5EF4-FFF2-40B4-BE49-F238E27FC236}">
                <a16:creationId xmlns:a16="http://schemas.microsoft.com/office/drawing/2014/main" id="{498BC158-FEA4-9167-E866-7ABFED79F78A}"/>
              </a:ext>
            </a:extLst>
          </p:cNvPr>
          <p:cNvSpPr txBox="1"/>
          <p:nvPr/>
        </p:nvSpPr>
        <p:spPr>
          <a:xfrm>
            <a:off x="2247039" y="7164288"/>
            <a:ext cx="1214192" cy="523220"/>
          </a:xfrm>
          <a:prstGeom prst="rect">
            <a:avLst/>
          </a:prstGeom>
          <a:noFill/>
        </p:spPr>
        <p:txBody>
          <a:bodyPr wrap="square">
            <a:spAutoFit/>
          </a:bodyPr>
          <a:lstStyle/>
          <a:p>
            <a:pPr algn="ctr"/>
            <a:r>
              <a:rPr lang="en-US" sz="1400" dirty="0">
                <a:effectLst/>
                <a:latin typeface="Calibri" panose="020F0502020204030204" pitchFamily="34" charset="0"/>
                <a:ea typeface="PMingLiU" panose="02020500000000000000" pitchFamily="18" charset="-120"/>
              </a:rPr>
              <a:t>Potassium chloride</a:t>
            </a:r>
            <a:endParaRPr lang="en-US" sz="1400" dirty="0">
              <a:latin typeface="Calibri" panose="020F0502020204030204" pitchFamily="34" charset="0"/>
              <a:ea typeface="PMingLiU" panose="02020500000000000000" pitchFamily="18" charset="-120"/>
            </a:endParaRPr>
          </a:p>
        </p:txBody>
      </p:sp>
      <p:sp>
        <p:nvSpPr>
          <p:cNvPr id="17" name="Rectangle 16">
            <a:extLst>
              <a:ext uri="{FF2B5EF4-FFF2-40B4-BE49-F238E27FC236}">
                <a16:creationId xmlns:a16="http://schemas.microsoft.com/office/drawing/2014/main" id="{06F49A6F-79D5-C2A3-1F37-187596E19701}"/>
              </a:ext>
            </a:extLst>
          </p:cNvPr>
          <p:cNvSpPr/>
          <p:nvPr/>
        </p:nvSpPr>
        <p:spPr>
          <a:xfrm>
            <a:off x="2786262" y="7826430"/>
            <a:ext cx="2585509" cy="4361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CC5DC501-F6AE-B64F-0E20-238A485AB184}"/>
              </a:ext>
            </a:extLst>
          </p:cNvPr>
          <p:cNvSpPr txBox="1"/>
          <p:nvPr/>
        </p:nvSpPr>
        <p:spPr>
          <a:xfrm>
            <a:off x="3832810" y="7869939"/>
            <a:ext cx="748701" cy="369332"/>
          </a:xfrm>
          <a:prstGeom prst="rect">
            <a:avLst/>
          </a:prstGeom>
          <a:noFill/>
        </p:spPr>
        <p:txBody>
          <a:bodyPr wrap="square" rtlCol="0">
            <a:spAutoFit/>
          </a:bodyPr>
          <a:lstStyle/>
          <a:p>
            <a:r>
              <a:rPr lang="en-US" dirty="0"/>
              <a:t>Salt</a:t>
            </a:r>
          </a:p>
        </p:txBody>
      </p:sp>
      <p:cxnSp>
        <p:nvCxnSpPr>
          <p:cNvPr id="20" name="Straight Connector 19">
            <a:extLst>
              <a:ext uri="{FF2B5EF4-FFF2-40B4-BE49-F238E27FC236}">
                <a16:creationId xmlns:a16="http://schemas.microsoft.com/office/drawing/2014/main" id="{F18AAA61-7032-BD0E-0D7A-0DBDF8D7AA24}"/>
              </a:ext>
            </a:extLst>
          </p:cNvPr>
          <p:cNvCxnSpPr/>
          <p:nvPr/>
        </p:nvCxnSpPr>
        <p:spPr>
          <a:xfrm flipV="1">
            <a:off x="2420888" y="6732240"/>
            <a:ext cx="0" cy="396939"/>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1" name="Straight Connector 20">
            <a:extLst>
              <a:ext uri="{FF2B5EF4-FFF2-40B4-BE49-F238E27FC236}">
                <a16:creationId xmlns:a16="http://schemas.microsoft.com/office/drawing/2014/main" id="{D8743AC1-1387-1020-626C-FE6847603ED5}"/>
              </a:ext>
            </a:extLst>
          </p:cNvPr>
          <p:cNvCxnSpPr/>
          <p:nvPr/>
        </p:nvCxnSpPr>
        <p:spPr>
          <a:xfrm flipV="1">
            <a:off x="3140968" y="6732240"/>
            <a:ext cx="0" cy="396939"/>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2" name="Straight Connector 21">
            <a:extLst>
              <a:ext uri="{FF2B5EF4-FFF2-40B4-BE49-F238E27FC236}">
                <a16:creationId xmlns:a16="http://schemas.microsoft.com/office/drawing/2014/main" id="{C91A8A42-F606-7A99-E09D-B63345D779F7}"/>
              </a:ext>
            </a:extLst>
          </p:cNvPr>
          <p:cNvCxnSpPr>
            <a:cxnSpLocks/>
          </p:cNvCxnSpPr>
          <p:nvPr/>
        </p:nvCxnSpPr>
        <p:spPr>
          <a:xfrm flipV="1">
            <a:off x="3690839" y="6930709"/>
            <a:ext cx="0" cy="233579"/>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4" name="Straight Connector 23">
            <a:extLst>
              <a:ext uri="{FF2B5EF4-FFF2-40B4-BE49-F238E27FC236}">
                <a16:creationId xmlns:a16="http://schemas.microsoft.com/office/drawing/2014/main" id="{D529629A-6AE9-6A7A-F3FC-4C4E6B11BA5A}"/>
              </a:ext>
            </a:extLst>
          </p:cNvPr>
          <p:cNvCxnSpPr>
            <a:cxnSpLocks/>
          </p:cNvCxnSpPr>
          <p:nvPr/>
        </p:nvCxnSpPr>
        <p:spPr>
          <a:xfrm flipV="1">
            <a:off x="4365104" y="6942729"/>
            <a:ext cx="0" cy="233579"/>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9" name="Straight Connector 28">
            <a:extLst>
              <a:ext uri="{FF2B5EF4-FFF2-40B4-BE49-F238E27FC236}">
                <a16:creationId xmlns:a16="http://schemas.microsoft.com/office/drawing/2014/main" id="{64510503-8B6E-2E4E-1BC0-7EF7C384FB50}"/>
              </a:ext>
            </a:extLst>
          </p:cNvPr>
          <p:cNvCxnSpPr>
            <a:cxnSpLocks/>
          </p:cNvCxnSpPr>
          <p:nvPr/>
        </p:nvCxnSpPr>
        <p:spPr>
          <a:xfrm flipV="1">
            <a:off x="4941168" y="6942729"/>
            <a:ext cx="0" cy="233579"/>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0" name="Straight Connector 29">
            <a:extLst>
              <a:ext uri="{FF2B5EF4-FFF2-40B4-BE49-F238E27FC236}">
                <a16:creationId xmlns:a16="http://schemas.microsoft.com/office/drawing/2014/main" id="{439B4208-B5FE-72CE-82EA-933FD5AA5CCD}"/>
              </a:ext>
            </a:extLst>
          </p:cNvPr>
          <p:cNvCxnSpPr>
            <a:cxnSpLocks/>
          </p:cNvCxnSpPr>
          <p:nvPr/>
        </p:nvCxnSpPr>
        <p:spPr>
          <a:xfrm flipV="1">
            <a:off x="5589240" y="6943619"/>
            <a:ext cx="0" cy="233579"/>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665284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Funny Scientist Or Professor Holding A Pointer With Speech Bubble Royalty  Free SVG, Cliparts, Vectors, And Stock Illustration. Image 21699368.">
            <a:extLst>
              <a:ext uri="{FF2B5EF4-FFF2-40B4-BE49-F238E27FC236}">
                <a16:creationId xmlns:a16="http://schemas.microsoft.com/office/drawing/2014/main" id="{A715268E-64A6-A25D-7645-056893F84C5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4710"/>
          <a:stretch/>
        </p:blipFill>
        <p:spPr bwMode="auto">
          <a:xfrm>
            <a:off x="487573" y="383544"/>
            <a:ext cx="744473" cy="600048"/>
          </a:xfrm>
          <a:prstGeom prst="rect">
            <a:avLst/>
          </a:prstGeom>
          <a:noFill/>
          <a:extLst>
            <a:ext uri="{909E8E84-426E-40DD-AFC4-6F175D3DCCD1}">
              <a14:hiddenFill xmlns:a14="http://schemas.microsoft.com/office/drawing/2010/main">
                <a:solidFill>
                  <a:srgbClr val="FFFFFF"/>
                </a:solidFill>
              </a14:hiddenFill>
            </a:ext>
          </a:extLst>
        </p:spPr>
      </p:pic>
      <p:sp>
        <p:nvSpPr>
          <p:cNvPr id="15" name="Rounded Rectangular Callout 14">
            <a:extLst>
              <a:ext uri="{FF2B5EF4-FFF2-40B4-BE49-F238E27FC236}">
                <a16:creationId xmlns:a16="http://schemas.microsoft.com/office/drawing/2014/main" id="{825A4E85-97FC-85B6-9979-B774A75B581C}"/>
              </a:ext>
            </a:extLst>
          </p:cNvPr>
          <p:cNvSpPr/>
          <p:nvPr/>
        </p:nvSpPr>
        <p:spPr>
          <a:xfrm>
            <a:off x="1409439" y="323528"/>
            <a:ext cx="5044638" cy="644097"/>
          </a:xfrm>
          <a:prstGeom prst="wedgeRoundRectCallout">
            <a:avLst>
              <a:gd name="adj1" fmla="val -53851"/>
              <a:gd name="adj2" fmla="val -10595"/>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A25F2D3F-0AEA-3079-36FC-6A36A41723E4}"/>
              </a:ext>
            </a:extLst>
          </p:cNvPr>
          <p:cNvSpPr txBox="1"/>
          <p:nvPr/>
        </p:nvSpPr>
        <p:spPr>
          <a:xfrm>
            <a:off x="1543792" y="433092"/>
            <a:ext cx="4982553" cy="461665"/>
          </a:xfrm>
          <a:prstGeom prst="rect">
            <a:avLst/>
          </a:prstGeom>
          <a:noFill/>
        </p:spPr>
        <p:txBody>
          <a:bodyPr wrap="square" rtlCol="0">
            <a:spAutoFit/>
          </a:bodyPr>
          <a:lstStyle/>
          <a:p>
            <a:r>
              <a:rPr lang="en-US" sz="1200" b="1" dirty="0"/>
              <a:t>For the last part of your RESULTS section, IDENTIFY any trends, patterns, relationships as well as any anomalies and margins of error. </a:t>
            </a:r>
          </a:p>
        </p:txBody>
      </p:sp>
      <p:sp>
        <p:nvSpPr>
          <p:cNvPr id="3" name="TextBox 2">
            <a:extLst>
              <a:ext uri="{FF2B5EF4-FFF2-40B4-BE49-F238E27FC236}">
                <a16:creationId xmlns:a16="http://schemas.microsoft.com/office/drawing/2014/main" id="{7480EDE8-3072-0A5F-A83A-3B49C3431CF7}"/>
              </a:ext>
            </a:extLst>
          </p:cNvPr>
          <p:cNvSpPr txBox="1"/>
          <p:nvPr/>
        </p:nvSpPr>
        <p:spPr>
          <a:xfrm>
            <a:off x="487572" y="2054622"/>
            <a:ext cx="6109779" cy="1261884"/>
          </a:xfrm>
          <a:prstGeom prst="rect">
            <a:avLst/>
          </a:prstGeom>
          <a:noFill/>
        </p:spPr>
        <p:txBody>
          <a:bodyPr wrap="square" rtlCol="0">
            <a:spAutoFit/>
          </a:bodyPr>
          <a:lstStyle/>
          <a:p>
            <a:r>
              <a:rPr lang="en-AU" sz="1600" b="1" dirty="0"/>
              <a:t>Trends</a:t>
            </a:r>
            <a:r>
              <a:rPr lang="en-AU" sz="1200" dirty="0"/>
              <a:t> </a:t>
            </a:r>
            <a:r>
              <a:rPr lang="en-AU" sz="1200" b="1" dirty="0"/>
              <a:t>are changes that move in a particular direction. </a:t>
            </a:r>
          </a:p>
          <a:p>
            <a:r>
              <a:rPr lang="en-AU" sz="1200" dirty="0"/>
              <a:t>Look for these things:</a:t>
            </a:r>
          </a:p>
          <a:p>
            <a:pPr marL="285750" indent="-285750">
              <a:buFont typeface="Arial" panose="020B0604020202020204" pitchFamily="34" charset="0"/>
              <a:buChar char="•"/>
            </a:pPr>
            <a:r>
              <a:rPr lang="en-AU" sz="1200" dirty="0"/>
              <a:t>An overall change in the data across the graph (i.e. the change may be an increase or a decrease. Other times, the lack of change may be a trend worth noting).</a:t>
            </a:r>
          </a:p>
          <a:p>
            <a:pPr marL="285750" indent="-285750">
              <a:buFont typeface="Arial" panose="020B0604020202020204" pitchFamily="34" charset="0"/>
              <a:buChar char="•"/>
            </a:pPr>
            <a:r>
              <a:rPr lang="en-AU" sz="1200" dirty="0"/>
              <a:t>For example, is the line on a line graph (or scatterplot) going in one particular direction?</a:t>
            </a:r>
          </a:p>
          <a:p>
            <a:pPr marL="285750" indent="-285750">
              <a:buFont typeface="Arial" panose="020B0604020202020204" pitchFamily="34" charset="0"/>
              <a:buChar char="•"/>
            </a:pPr>
            <a:r>
              <a:rPr lang="en-AU" sz="1200" dirty="0"/>
              <a:t>Identifying a trend makes it easier to then make predictions.</a:t>
            </a:r>
          </a:p>
        </p:txBody>
      </p:sp>
      <p:sp>
        <p:nvSpPr>
          <p:cNvPr id="4" name="Rounded Rectangular Callout 3">
            <a:extLst>
              <a:ext uri="{FF2B5EF4-FFF2-40B4-BE49-F238E27FC236}">
                <a16:creationId xmlns:a16="http://schemas.microsoft.com/office/drawing/2014/main" id="{B89B992D-2C97-31C1-A57F-EE18F159F7B0}"/>
              </a:ext>
            </a:extLst>
          </p:cNvPr>
          <p:cNvSpPr/>
          <p:nvPr/>
        </p:nvSpPr>
        <p:spPr>
          <a:xfrm>
            <a:off x="594694" y="1381871"/>
            <a:ext cx="818893" cy="504644"/>
          </a:xfrm>
          <a:prstGeom prst="wedgeRoundRectCallout">
            <a:avLst>
              <a:gd name="adj1" fmla="val 16433"/>
              <a:gd name="adj2" fmla="val 72678"/>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0B3D34CA-959D-8F2F-A65E-CFFC7D6D3319}"/>
              </a:ext>
            </a:extLst>
          </p:cNvPr>
          <p:cNvSpPr txBox="1"/>
          <p:nvPr/>
        </p:nvSpPr>
        <p:spPr>
          <a:xfrm>
            <a:off x="488755" y="1418749"/>
            <a:ext cx="1030770" cy="430887"/>
          </a:xfrm>
          <a:prstGeom prst="rect">
            <a:avLst/>
          </a:prstGeom>
          <a:noFill/>
        </p:spPr>
        <p:txBody>
          <a:bodyPr wrap="square" rtlCol="0">
            <a:spAutoFit/>
          </a:bodyPr>
          <a:lstStyle/>
          <a:p>
            <a:pPr algn="ctr"/>
            <a:r>
              <a:rPr lang="en-US" sz="1100" b="1" dirty="0"/>
              <a:t>What is a TREND?</a:t>
            </a:r>
          </a:p>
        </p:txBody>
      </p:sp>
      <p:sp>
        <p:nvSpPr>
          <p:cNvPr id="6" name="Rounded Rectangular Callout 5">
            <a:extLst>
              <a:ext uri="{FF2B5EF4-FFF2-40B4-BE49-F238E27FC236}">
                <a16:creationId xmlns:a16="http://schemas.microsoft.com/office/drawing/2014/main" id="{20D1D168-01EC-8C97-C11F-57B6EED1FC14}"/>
              </a:ext>
            </a:extLst>
          </p:cNvPr>
          <p:cNvSpPr/>
          <p:nvPr/>
        </p:nvSpPr>
        <p:spPr>
          <a:xfrm>
            <a:off x="590546" y="3420551"/>
            <a:ext cx="818893" cy="504644"/>
          </a:xfrm>
          <a:prstGeom prst="wedgeRoundRectCallout">
            <a:avLst>
              <a:gd name="adj1" fmla="val 16433"/>
              <a:gd name="adj2" fmla="val 72678"/>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6DBD422C-C374-1A0A-8AC7-9CB7715698F4}"/>
              </a:ext>
            </a:extLst>
          </p:cNvPr>
          <p:cNvSpPr txBox="1"/>
          <p:nvPr/>
        </p:nvSpPr>
        <p:spPr>
          <a:xfrm>
            <a:off x="484607" y="3457429"/>
            <a:ext cx="1030770" cy="430887"/>
          </a:xfrm>
          <a:prstGeom prst="rect">
            <a:avLst/>
          </a:prstGeom>
          <a:noFill/>
        </p:spPr>
        <p:txBody>
          <a:bodyPr wrap="square" rtlCol="0">
            <a:spAutoFit/>
          </a:bodyPr>
          <a:lstStyle/>
          <a:p>
            <a:pPr algn="ctr"/>
            <a:r>
              <a:rPr lang="en-US" sz="1100" b="1" dirty="0"/>
              <a:t>What is a PATTERN?</a:t>
            </a:r>
          </a:p>
        </p:txBody>
      </p:sp>
      <p:sp>
        <p:nvSpPr>
          <p:cNvPr id="8" name="TextBox 7">
            <a:extLst>
              <a:ext uri="{FF2B5EF4-FFF2-40B4-BE49-F238E27FC236}">
                <a16:creationId xmlns:a16="http://schemas.microsoft.com/office/drawing/2014/main" id="{8456B1E6-6699-55A6-9550-523F1657E17F}"/>
              </a:ext>
            </a:extLst>
          </p:cNvPr>
          <p:cNvSpPr txBox="1"/>
          <p:nvPr/>
        </p:nvSpPr>
        <p:spPr>
          <a:xfrm>
            <a:off x="487573" y="4152146"/>
            <a:ext cx="5966504" cy="707886"/>
          </a:xfrm>
          <a:prstGeom prst="rect">
            <a:avLst/>
          </a:prstGeom>
          <a:noFill/>
        </p:spPr>
        <p:txBody>
          <a:bodyPr wrap="square" rtlCol="0">
            <a:spAutoFit/>
          </a:bodyPr>
          <a:lstStyle/>
          <a:p>
            <a:r>
              <a:rPr lang="en-AU" sz="1600" b="1" dirty="0"/>
              <a:t>Patterns </a:t>
            </a:r>
            <a:r>
              <a:rPr lang="en-AU" sz="1200" b="1" dirty="0"/>
              <a:t>are changes that occur more than once. Look for a repeating PATTERN. </a:t>
            </a:r>
          </a:p>
          <a:p>
            <a:pPr marL="171450" indent="-171450">
              <a:buFont typeface="Arial" panose="020B0604020202020204" pitchFamily="34" charset="0"/>
              <a:buChar char="•"/>
            </a:pPr>
            <a:r>
              <a:rPr lang="en-AU" sz="1200" dirty="0"/>
              <a:t>For example, the amount of something may increase or decrease regularly (e.g. the temperature where you live usually goes up during the day and down during the night). </a:t>
            </a:r>
          </a:p>
        </p:txBody>
      </p:sp>
      <p:sp>
        <p:nvSpPr>
          <p:cNvPr id="9" name="Rounded Rectangular Callout 8">
            <a:extLst>
              <a:ext uri="{FF2B5EF4-FFF2-40B4-BE49-F238E27FC236}">
                <a16:creationId xmlns:a16="http://schemas.microsoft.com/office/drawing/2014/main" id="{3691E767-D9E4-2A05-3BAB-6CE8D139538B}"/>
              </a:ext>
            </a:extLst>
          </p:cNvPr>
          <p:cNvSpPr/>
          <p:nvPr/>
        </p:nvSpPr>
        <p:spPr>
          <a:xfrm>
            <a:off x="590546" y="5148174"/>
            <a:ext cx="1030770" cy="504644"/>
          </a:xfrm>
          <a:prstGeom prst="wedgeRoundRectCallout">
            <a:avLst>
              <a:gd name="adj1" fmla="val 16433"/>
              <a:gd name="adj2" fmla="val 72678"/>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1C3E340C-DA78-D339-4283-76932DA16B0D}"/>
              </a:ext>
            </a:extLst>
          </p:cNvPr>
          <p:cNvSpPr txBox="1"/>
          <p:nvPr/>
        </p:nvSpPr>
        <p:spPr>
          <a:xfrm>
            <a:off x="548680" y="5178611"/>
            <a:ext cx="1136709" cy="430887"/>
          </a:xfrm>
          <a:prstGeom prst="rect">
            <a:avLst/>
          </a:prstGeom>
          <a:noFill/>
        </p:spPr>
        <p:txBody>
          <a:bodyPr wrap="square" rtlCol="0">
            <a:spAutoFit/>
          </a:bodyPr>
          <a:lstStyle/>
          <a:p>
            <a:pPr algn="ctr"/>
            <a:r>
              <a:rPr lang="en-US" sz="1100" b="1" dirty="0"/>
              <a:t>What is a RELATIONSHIP?</a:t>
            </a:r>
          </a:p>
        </p:txBody>
      </p:sp>
      <p:sp>
        <p:nvSpPr>
          <p:cNvPr id="11" name="TextBox 10">
            <a:extLst>
              <a:ext uri="{FF2B5EF4-FFF2-40B4-BE49-F238E27FC236}">
                <a16:creationId xmlns:a16="http://schemas.microsoft.com/office/drawing/2014/main" id="{A673794F-4BB7-FBC4-D97E-F1E748F93655}"/>
              </a:ext>
            </a:extLst>
          </p:cNvPr>
          <p:cNvSpPr txBox="1"/>
          <p:nvPr/>
        </p:nvSpPr>
        <p:spPr>
          <a:xfrm>
            <a:off x="495446" y="5880338"/>
            <a:ext cx="5966504" cy="707886"/>
          </a:xfrm>
          <a:prstGeom prst="rect">
            <a:avLst/>
          </a:prstGeom>
          <a:noFill/>
        </p:spPr>
        <p:txBody>
          <a:bodyPr wrap="square" rtlCol="0">
            <a:spAutoFit/>
          </a:bodyPr>
          <a:lstStyle/>
          <a:p>
            <a:r>
              <a:rPr lang="en-AU" sz="1200" b="1" dirty="0"/>
              <a:t>A </a:t>
            </a:r>
            <a:r>
              <a:rPr lang="en-AU" sz="1600" b="1" dirty="0"/>
              <a:t>relationship</a:t>
            </a:r>
            <a:r>
              <a:rPr lang="en-AU" sz="1200" b="1" dirty="0"/>
              <a:t> refers to the correspondence between two variables</a:t>
            </a:r>
            <a:r>
              <a:rPr lang="en-AU" sz="1600" b="1" dirty="0"/>
              <a:t>.</a:t>
            </a:r>
          </a:p>
          <a:p>
            <a:pPr marL="171450" indent="-171450">
              <a:buFont typeface="Arial" panose="020B0604020202020204" pitchFamily="34" charset="0"/>
              <a:buChar char="•"/>
            </a:pPr>
            <a:r>
              <a:rPr lang="en-AU" sz="1200" dirty="0"/>
              <a:t>Whereby, one of the variables is on the x-axis and the other variable is on the y-axis. </a:t>
            </a:r>
          </a:p>
          <a:p>
            <a:pPr marL="171450" indent="-171450">
              <a:buFont typeface="Arial" panose="020B0604020202020204" pitchFamily="34" charset="0"/>
              <a:buChar char="•"/>
            </a:pPr>
            <a:r>
              <a:rPr lang="en-AU" sz="1200" dirty="0"/>
              <a:t>If one variable increases, does the other variable increase or decrease? </a:t>
            </a:r>
          </a:p>
        </p:txBody>
      </p:sp>
      <p:sp>
        <p:nvSpPr>
          <p:cNvPr id="12" name="Rounded Rectangular Callout 11">
            <a:extLst>
              <a:ext uri="{FF2B5EF4-FFF2-40B4-BE49-F238E27FC236}">
                <a16:creationId xmlns:a16="http://schemas.microsoft.com/office/drawing/2014/main" id="{43D39679-C1A5-391B-1DD5-ACC1D3A04061}"/>
              </a:ext>
            </a:extLst>
          </p:cNvPr>
          <p:cNvSpPr/>
          <p:nvPr/>
        </p:nvSpPr>
        <p:spPr>
          <a:xfrm>
            <a:off x="631961" y="6862818"/>
            <a:ext cx="818893" cy="504644"/>
          </a:xfrm>
          <a:prstGeom prst="wedgeRoundRectCallout">
            <a:avLst>
              <a:gd name="adj1" fmla="val 16433"/>
              <a:gd name="adj2" fmla="val 72678"/>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152DA084-1695-1EAF-5C7C-231782804AC5}"/>
              </a:ext>
            </a:extLst>
          </p:cNvPr>
          <p:cNvSpPr txBox="1"/>
          <p:nvPr/>
        </p:nvSpPr>
        <p:spPr>
          <a:xfrm>
            <a:off x="526022" y="6899696"/>
            <a:ext cx="1030770" cy="430887"/>
          </a:xfrm>
          <a:prstGeom prst="rect">
            <a:avLst/>
          </a:prstGeom>
          <a:noFill/>
        </p:spPr>
        <p:txBody>
          <a:bodyPr wrap="square" rtlCol="0">
            <a:spAutoFit/>
          </a:bodyPr>
          <a:lstStyle/>
          <a:p>
            <a:pPr algn="ctr"/>
            <a:r>
              <a:rPr lang="en-US" sz="1100" b="1" dirty="0"/>
              <a:t>What is an ANOMALY?</a:t>
            </a:r>
          </a:p>
        </p:txBody>
      </p:sp>
      <p:sp>
        <p:nvSpPr>
          <p:cNvPr id="19" name="TextBox 18">
            <a:extLst>
              <a:ext uri="{FF2B5EF4-FFF2-40B4-BE49-F238E27FC236}">
                <a16:creationId xmlns:a16="http://schemas.microsoft.com/office/drawing/2014/main" id="{ED88B0DF-3301-601B-0608-F77DE2CC8E13}"/>
              </a:ext>
            </a:extLst>
          </p:cNvPr>
          <p:cNvSpPr txBox="1"/>
          <p:nvPr/>
        </p:nvSpPr>
        <p:spPr>
          <a:xfrm>
            <a:off x="527680" y="7536522"/>
            <a:ext cx="5966504" cy="1077218"/>
          </a:xfrm>
          <a:prstGeom prst="rect">
            <a:avLst/>
          </a:prstGeom>
          <a:noFill/>
        </p:spPr>
        <p:txBody>
          <a:bodyPr wrap="square" rtlCol="0">
            <a:spAutoFit/>
          </a:bodyPr>
          <a:lstStyle/>
          <a:p>
            <a:r>
              <a:rPr lang="en-AU" sz="1200" b="1" dirty="0"/>
              <a:t>An </a:t>
            </a:r>
            <a:r>
              <a:rPr lang="en-AU" sz="1600" b="1" dirty="0"/>
              <a:t>anomaly</a:t>
            </a:r>
            <a:r>
              <a:rPr lang="en-AU" sz="1200" b="1" dirty="0"/>
              <a:t> is an observation</a:t>
            </a:r>
            <a:r>
              <a:rPr lang="en-AU" sz="1600" b="1" dirty="0"/>
              <a:t> </a:t>
            </a:r>
            <a:r>
              <a:rPr lang="en-AU" sz="1200" b="1" dirty="0"/>
              <a:t>that differs from what you were expecting.</a:t>
            </a:r>
          </a:p>
          <a:p>
            <a:pPr marL="171450" indent="-171450">
              <a:buFont typeface="Arial" panose="020B0604020202020204" pitchFamily="34" charset="0"/>
              <a:buChar char="•"/>
            </a:pPr>
            <a:r>
              <a:rPr lang="en-AU" sz="1200" dirty="0"/>
              <a:t>The odd one out. Something that does not fit the general trend. Perhaps a mistake?</a:t>
            </a:r>
          </a:p>
          <a:p>
            <a:pPr marL="171450" indent="-171450">
              <a:buFont typeface="Arial" panose="020B0604020202020204" pitchFamily="34" charset="0"/>
              <a:buChar char="•"/>
            </a:pPr>
            <a:r>
              <a:rPr lang="en-AU" sz="1200" dirty="0"/>
              <a:t>For example, all measurements are the same except for one. That ‘one’ is the anomaly.</a:t>
            </a:r>
          </a:p>
          <a:p>
            <a:pPr marL="171450" indent="-171450">
              <a:buFont typeface="Arial" panose="020B0604020202020204" pitchFamily="34" charset="0"/>
              <a:buChar char="•"/>
            </a:pPr>
            <a:r>
              <a:rPr lang="en-AU" sz="1200" dirty="0"/>
              <a:t>Sometimes, it’s better to delete the anomaly from your dataset (particularly if you think it is wrong). </a:t>
            </a:r>
          </a:p>
        </p:txBody>
      </p:sp>
    </p:spTree>
    <p:extLst>
      <p:ext uri="{BB962C8B-B14F-4D97-AF65-F5344CB8AC3E}">
        <p14:creationId xmlns:p14="http://schemas.microsoft.com/office/powerpoint/2010/main" val="1098429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582711C8-58E3-D418-8C50-1B0466103DB0}"/>
              </a:ext>
            </a:extLst>
          </p:cNvPr>
          <p:cNvSpPr txBox="1"/>
          <p:nvPr/>
        </p:nvSpPr>
        <p:spPr>
          <a:xfrm>
            <a:off x="445748" y="1115616"/>
            <a:ext cx="6151604" cy="1631216"/>
          </a:xfrm>
          <a:prstGeom prst="rect">
            <a:avLst/>
          </a:prstGeom>
          <a:noFill/>
        </p:spPr>
        <p:txBody>
          <a:bodyPr wrap="square" rtlCol="0">
            <a:spAutoFit/>
          </a:bodyPr>
          <a:lstStyle/>
          <a:p>
            <a:r>
              <a:rPr lang="en-AU" sz="1200" b="1" dirty="0"/>
              <a:t>The Margin of </a:t>
            </a:r>
            <a:r>
              <a:rPr lang="en-AU" sz="1600" b="1" dirty="0"/>
              <a:t>ERROR</a:t>
            </a:r>
            <a:r>
              <a:rPr lang="en-AU" sz="1200" dirty="0"/>
              <a:t> </a:t>
            </a:r>
            <a:r>
              <a:rPr lang="en-AU" sz="1200" b="1" dirty="0"/>
              <a:t>quantifies the range of uncertainty in your result (chance of an error).</a:t>
            </a:r>
          </a:p>
          <a:p>
            <a:r>
              <a:rPr lang="en-AU" sz="1200" dirty="0"/>
              <a:t>Very few experiments produce perfect results. Every experiment should have at least 3 repeats or ’trials’ (you may have noticed, this preliminary experiment only had two trials). It is important to have at least 3 repeats because it helps to identify any anomalies in your dataset. For example, if you only measure something once, with no repeats, how can you be sure it is correct? If you measure it twice,</a:t>
            </a:r>
            <a:r>
              <a:rPr lang="en-AU" sz="1200" i="1" dirty="0"/>
              <a:t> and </a:t>
            </a:r>
            <a:r>
              <a:rPr lang="en-AU" sz="1200" dirty="0"/>
              <a:t>they are both different, how do you know which one is correct and which one is incorrect? If you measure something three times, you can easily see if </a:t>
            </a:r>
          </a:p>
          <a:p>
            <a:r>
              <a:rPr lang="en-AU" sz="1200" dirty="0"/>
              <a:t>a value might be wrong (the anomaly) because you have two others to compare it to. </a:t>
            </a:r>
          </a:p>
        </p:txBody>
      </p:sp>
      <p:sp>
        <p:nvSpPr>
          <p:cNvPr id="10" name="Rounded Rectangular Callout 9">
            <a:extLst>
              <a:ext uri="{FF2B5EF4-FFF2-40B4-BE49-F238E27FC236}">
                <a16:creationId xmlns:a16="http://schemas.microsoft.com/office/drawing/2014/main" id="{56E337EF-C0DC-847C-2768-001F7300A2DC}"/>
              </a:ext>
            </a:extLst>
          </p:cNvPr>
          <p:cNvSpPr/>
          <p:nvPr/>
        </p:nvSpPr>
        <p:spPr>
          <a:xfrm>
            <a:off x="552869" y="442865"/>
            <a:ext cx="1219947" cy="504644"/>
          </a:xfrm>
          <a:prstGeom prst="wedgeRoundRectCallout">
            <a:avLst>
              <a:gd name="adj1" fmla="val 16433"/>
              <a:gd name="adj2" fmla="val 72678"/>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29C2C00D-07B0-F714-F929-5BDB253A9F75}"/>
              </a:ext>
            </a:extLst>
          </p:cNvPr>
          <p:cNvSpPr txBox="1"/>
          <p:nvPr/>
        </p:nvSpPr>
        <p:spPr>
          <a:xfrm>
            <a:off x="518938" y="479743"/>
            <a:ext cx="1325886" cy="430887"/>
          </a:xfrm>
          <a:prstGeom prst="rect">
            <a:avLst/>
          </a:prstGeom>
          <a:noFill/>
        </p:spPr>
        <p:txBody>
          <a:bodyPr wrap="square" rtlCol="0">
            <a:spAutoFit/>
          </a:bodyPr>
          <a:lstStyle/>
          <a:p>
            <a:pPr algn="ctr"/>
            <a:r>
              <a:rPr lang="en-US" sz="1100" b="1" dirty="0"/>
              <a:t>What is a </a:t>
            </a:r>
          </a:p>
          <a:p>
            <a:pPr algn="ctr"/>
            <a:r>
              <a:rPr lang="en-US" sz="1100" b="1" dirty="0"/>
              <a:t>Margin of ERROR?</a:t>
            </a:r>
          </a:p>
        </p:txBody>
      </p:sp>
      <p:sp>
        <p:nvSpPr>
          <p:cNvPr id="12" name="TextBox 11">
            <a:extLst>
              <a:ext uri="{FF2B5EF4-FFF2-40B4-BE49-F238E27FC236}">
                <a16:creationId xmlns:a16="http://schemas.microsoft.com/office/drawing/2014/main" id="{5F5D1A40-9B0F-9B6E-F75F-E6BBD3D720B5}"/>
              </a:ext>
            </a:extLst>
          </p:cNvPr>
          <p:cNvSpPr txBox="1"/>
          <p:nvPr/>
        </p:nvSpPr>
        <p:spPr>
          <a:xfrm>
            <a:off x="445748" y="5128528"/>
            <a:ext cx="6151604" cy="2970044"/>
          </a:xfrm>
          <a:prstGeom prst="rect">
            <a:avLst/>
          </a:prstGeom>
          <a:noFill/>
        </p:spPr>
        <p:txBody>
          <a:bodyPr wrap="square" rtlCol="0">
            <a:spAutoFit/>
          </a:bodyPr>
          <a:lstStyle/>
          <a:p>
            <a:r>
              <a:rPr lang="en-AU" sz="1200" dirty="0"/>
              <a:t>What has this got to do with </a:t>
            </a:r>
            <a:r>
              <a:rPr lang="en-AU" sz="1200" i="1" dirty="0"/>
              <a:t>margin of error </a:t>
            </a:r>
            <a:r>
              <a:rPr lang="en-AU" sz="1200" dirty="0"/>
              <a:t>you ask? Remember, the margin of error </a:t>
            </a:r>
            <a:r>
              <a:rPr lang="en-AU" sz="1200" i="1" dirty="0"/>
              <a:t>quantifies</a:t>
            </a:r>
            <a:r>
              <a:rPr lang="en-AU" sz="1200" dirty="0"/>
              <a:t> (tells you using numbers) the </a:t>
            </a:r>
            <a:r>
              <a:rPr lang="en-AU" sz="1200" i="1" dirty="0"/>
              <a:t>range of uncertainty </a:t>
            </a:r>
            <a:r>
              <a:rPr lang="en-AU" sz="1200" dirty="0"/>
              <a:t>in your result. For example, each repeat is testing the exact same thing. Each repeat is set up to be exactly the same. Theoretically, each repeat should therefore produce the exact same result. If they do, the margin of error is zero. </a:t>
            </a:r>
          </a:p>
          <a:p>
            <a:r>
              <a:rPr lang="en-AU" sz="1200" dirty="0"/>
              <a:t>If each repeat is </a:t>
            </a:r>
            <a:r>
              <a:rPr lang="en-AU" sz="1200" i="1" dirty="0"/>
              <a:t>not</a:t>
            </a:r>
            <a:r>
              <a:rPr lang="en-AU" sz="1200" dirty="0"/>
              <a:t> exactly the same, your </a:t>
            </a:r>
            <a:r>
              <a:rPr lang="en-AU" sz="1200" i="1" dirty="0"/>
              <a:t>margin of error </a:t>
            </a:r>
            <a:r>
              <a:rPr lang="en-AU" sz="1200" dirty="0"/>
              <a:t>tells you by how much. </a:t>
            </a:r>
          </a:p>
          <a:p>
            <a:endParaRPr lang="en-AU" sz="1200" b="1" dirty="0"/>
          </a:p>
          <a:p>
            <a:r>
              <a:rPr lang="en-AU" sz="1200" dirty="0"/>
              <a:t>There are several ways to quantify the margin of error. Examples include: the range, absolute uncertainty and standard deviation. In this experiment we use ‘</a:t>
            </a:r>
            <a:r>
              <a:rPr lang="en-AU" sz="1200" b="1" dirty="0"/>
              <a:t>absolute uncertainty</a:t>
            </a:r>
            <a:r>
              <a:rPr lang="en-AU" sz="1200" dirty="0"/>
              <a:t>’. To calculate absolute uncertainty, simple divide the range by 2. What is the range? Remember </a:t>
            </a:r>
          </a:p>
          <a:p>
            <a:r>
              <a:rPr lang="en-AU" sz="1200" dirty="0"/>
              <a:t>from maths….the range is the difference between the highest and the lowest value in a </a:t>
            </a:r>
          </a:p>
          <a:p>
            <a:r>
              <a:rPr lang="en-AU" sz="1200" dirty="0"/>
              <a:t>dataset (in this case, the </a:t>
            </a:r>
            <a:r>
              <a:rPr lang="en-AU" sz="1200" i="1" dirty="0"/>
              <a:t>dataset </a:t>
            </a:r>
            <a:r>
              <a:rPr lang="en-AU" sz="1200" dirty="0"/>
              <a:t>includes all repeats testing the </a:t>
            </a:r>
            <a:r>
              <a:rPr lang="en-AU" sz="1200" i="1" dirty="0"/>
              <a:t>same </a:t>
            </a:r>
            <a:r>
              <a:rPr lang="en-AU" sz="1200" dirty="0"/>
              <a:t>thing). </a:t>
            </a:r>
          </a:p>
          <a:p>
            <a:endParaRPr lang="en-AU" sz="1200" dirty="0"/>
          </a:p>
          <a:p>
            <a:endParaRPr lang="en-AU" sz="1200" dirty="0"/>
          </a:p>
          <a:p>
            <a:r>
              <a:rPr lang="en-AU" sz="1200" b="1" dirty="0"/>
              <a:t>Absolute Uncertainty = Highest value – Lowest value</a:t>
            </a:r>
            <a:endParaRPr lang="en-AU" sz="1200" b="1" baseline="-25000" dirty="0"/>
          </a:p>
          <a:p>
            <a:r>
              <a:rPr lang="en-AU" sz="700" dirty="0"/>
              <a:t>	</a:t>
            </a:r>
            <a:r>
              <a:rPr lang="en-AU" sz="500" dirty="0"/>
              <a:t>	            </a:t>
            </a:r>
          </a:p>
          <a:p>
            <a:r>
              <a:rPr lang="en-AU" sz="1200" dirty="0"/>
              <a:t>	                                       </a:t>
            </a:r>
            <a:r>
              <a:rPr lang="en-AU" sz="1200" b="1" dirty="0"/>
              <a:t>2</a:t>
            </a:r>
          </a:p>
        </p:txBody>
      </p:sp>
      <p:sp>
        <p:nvSpPr>
          <p:cNvPr id="13" name="Rectangle 12">
            <a:extLst>
              <a:ext uri="{FF2B5EF4-FFF2-40B4-BE49-F238E27FC236}">
                <a16:creationId xmlns:a16="http://schemas.microsoft.com/office/drawing/2014/main" id="{033687F7-CDB3-8124-774D-AE5AF3034EE0}"/>
              </a:ext>
            </a:extLst>
          </p:cNvPr>
          <p:cNvSpPr/>
          <p:nvPr/>
        </p:nvSpPr>
        <p:spPr>
          <a:xfrm>
            <a:off x="463670" y="2809642"/>
            <a:ext cx="6048672" cy="64807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Why have at least 3 repeats? Answer in the box below.</a:t>
            </a:r>
          </a:p>
        </p:txBody>
      </p:sp>
      <p:sp>
        <p:nvSpPr>
          <p:cNvPr id="17" name="Rectangle 16">
            <a:extLst>
              <a:ext uri="{FF2B5EF4-FFF2-40B4-BE49-F238E27FC236}">
                <a16:creationId xmlns:a16="http://schemas.microsoft.com/office/drawing/2014/main" id="{4ED886F0-D888-496F-5894-F2498CA24664}"/>
              </a:ext>
            </a:extLst>
          </p:cNvPr>
          <p:cNvSpPr/>
          <p:nvPr/>
        </p:nvSpPr>
        <p:spPr>
          <a:xfrm>
            <a:off x="463670" y="3563888"/>
            <a:ext cx="6048672" cy="15214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a:extLst>
              <a:ext uri="{FF2B5EF4-FFF2-40B4-BE49-F238E27FC236}">
                <a16:creationId xmlns:a16="http://schemas.microsoft.com/office/drawing/2014/main" id="{49C52B75-D535-12AA-B6BB-8ABD79155147}"/>
              </a:ext>
            </a:extLst>
          </p:cNvPr>
          <p:cNvCxnSpPr>
            <a:cxnSpLocks/>
          </p:cNvCxnSpPr>
          <p:nvPr/>
        </p:nvCxnSpPr>
        <p:spPr>
          <a:xfrm>
            <a:off x="1988840" y="7790931"/>
            <a:ext cx="1944216"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pic>
        <p:nvPicPr>
          <p:cNvPr id="25" name="Picture 2" descr="Funny Scientist Or Professor Holding A Pointer With Speech Bubble Royalty  Free SVG, Cliparts, Vectors, And Stock Illustration. Image 21699368.">
            <a:extLst>
              <a:ext uri="{FF2B5EF4-FFF2-40B4-BE49-F238E27FC236}">
                <a16:creationId xmlns:a16="http://schemas.microsoft.com/office/drawing/2014/main" id="{DE24BE46-056A-2117-2DAC-6CBA05F26D0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4710"/>
          <a:stretch/>
        </p:blipFill>
        <p:spPr bwMode="auto">
          <a:xfrm>
            <a:off x="5060791" y="7391345"/>
            <a:ext cx="744473" cy="600048"/>
          </a:xfrm>
          <a:prstGeom prst="rect">
            <a:avLst/>
          </a:prstGeom>
          <a:noFill/>
          <a:extLst>
            <a:ext uri="{909E8E84-426E-40DD-AFC4-6F175D3DCCD1}">
              <a14:hiddenFill xmlns:a14="http://schemas.microsoft.com/office/drawing/2010/main">
                <a:solidFill>
                  <a:srgbClr val="FFFFFF"/>
                </a:solidFill>
              </a14:hiddenFill>
            </a:ext>
          </a:extLst>
        </p:spPr>
      </p:pic>
      <p:sp>
        <p:nvSpPr>
          <p:cNvPr id="26" name="Rounded Rectangular Callout 25">
            <a:extLst>
              <a:ext uri="{FF2B5EF4-FFF2-40B4-BE49-F238E27FC236}">
                <a16:creationId xmlns:a16="http://schemas.microsoft.com/office/drawing/2014/main" id="{7E964FDF-DE0D-FFA9-822A-D973DB139B33}"/>
              </a:ext>
            </a:extLst>
          </p:cNvPr>
          <p:cNvSpPr/>
          <p:nvPr/>
        </p:nvSpPr>
        <p:spPr>
          <a:xfrm>
            <a:off x="4238139" y="7456443"/>
            <a:ext cx="619055" cy="407367"/>
          </a:xfrm>
          <a:prstGeom prst="wedgeRoundRectCallout">
            <a:avLst>
              <a:gd name="adj1" fmla="val -87541"/>
              <a:gd name="adj2" fmla="val -15343"/>
              <a:gd name="adj3" fmla="val 1666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346ECE92-057B-52AB-0E6A-F5802D438E0D}"/>
              </a:ext>
            </a:extLst>
          </p:cNvPr>
          <p:cNvSpPr txBox="1"/>
          <p:nvPr/>
        </p:nvSpPr>
        <p:spPr>
          <a:xfrm>
            <a:off x="4221088" y="7529321"/>
            <a:ext cx="653156" cy="261610"/>
          </a:xfrm>
          <a:prstGeom prst="rect">
            <a:avLst/>
          </a:prstGeom>
          <a:noFill/>
        </p:spPr>
        <p:txBody>
          <a:bodyPr wrap="square" rtlCol="0">
            <a:spAutoFit/>
          </a:bodyPr>
          <a:lstStyle/>
          <a:p>
            <a:pPr algn="ctr"/>
            <a:r>
              <a:rPr lang="en-US" sz="1100" b="1" dirty="0"/>
              <a:t>Range</a:t>
            </a:r>
          </a:p>
        </p:txBody>
      </p:sp>
      <p:sp>
        <p:nvSpPr>
          <p:cNvPr id="28" name="TextBox 27">
            <a:extLst>
              <a:ext uri="{FF2B5EF4-FFF2-40B4-BE49-F238E27FC236}">
                <a16:creationId xmlns:a16="http://schemas.microsoft.com/office/drawing/2014/main" id="{E4CFD203-45EB-7E3C-8575-55E80FB82ECC}"/>
              </a:ext>
            </a:extLst>
          </p:cNvPr>
          <p:cNvSpPr txBox="1"/>
          <p:nvPr/>
        </p:nvSpPr>
        <p:spPr>
          <a:xfrm>
            <a:off x="463670" y="8255441"/>
            <a:ext cx="6151604" cy="276999"/>
          </a:xfrm>
          <a:prstGeom prst="rect">
            <a:avLst/>
          </a:prstGeom>
          <a:noFill/>
        </p:spPr>
        <p:txBody>
          <a:bodyPr wrap="square" rtlCol="0">
            <a:spAutoFit/>
          </a:bodyPr>
          <a:lstStyle/>
          <a:p>
            <a:r>
              <a:rPr lang="en-AU" sz="1200" dirty="0"/>
              <a:t>Once we have calculated our margin of error, we can plot it on our graph using ERROR BARS! </a:t>
            </a:r>
          </a:p>
        </p:txBody>
      </p:sp>
    </p:spTree>
    <p:extLst>
      <p:ext uri="{BB962C8B-B14F-4D97-AF65-F5344CB8AC3E}">
        <p14:creationId xmlns:p14="http://schemas.microsoft.com/office/powerpoint/2010/main" val="1641152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146689</TotalTime>
  <Words>7462</Words>
  <Application>Microsoft Macintosh PowerPoint</Application>
  <PresentationFormat>On-screen Show (4:3)</PresentationFormat>
  <Paragraphs>853</Paragraphs>
  <Slides>33</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Arial</vt:lpstr>
      <vt:lpstr>Calibri</vt:lpstr>
      <vt:lpstr>Calibri Light</vt:lpstr>
      <vt:lpstr>Chalkboard SE</vt:lpstr>
      <vt:lpstr>Segoe UI Symbol</vt:lpstr>
      <vt:lpstr>Symbol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daniellem</dc:creator>
  <cp:lastModifiedBy>Gail Riches</cp:lastModifiedBy>
  <cp:revision>19705</cp:revision>
  <cp:lastPrinted>2019-01-14T00:32:25Z</cp:lastPrinted>
  <dcterms:created xsi:type="dcterms:W3CDTF">2011-04-13T05:15:36Z</dcterms:created>
  <dcterms:modified xsi:type="dcterms:W3CDTF">2022-11-25T20:50:29Z</dcterms:modified>
</cp:coreProperties>
</file>