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64" r:id="rId5"/>
    <p:sldId id="276" r:id="rId6"/>
    <p:sldId id="266" r:id="rId7"/>
    <p:sldId id="268" r:id="rId8"/>
    <p:sldId id="280" r:id="rId9"/>
    <p:sldId id="281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280" autoAdjust="0"/>
  </p:normalViewPr>
  <p:slideViewPr>
    <p:cSldViewPr showGuides="1">
      <p:cViewPr varScale="1">
        <p:scale>
          <a:sx n="74" d="100"/>
          <a:sy n="74" d="100"/>
        </p:scale>
        <p:origin x="576" y="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2/16/2017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2/16/2017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2/16/2017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2/16/2017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2/16/2017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2/16/2017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2/16/2017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2/16/2017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2/16/2017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2/16/2017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2/16/2017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CURRENT TRENDS </a:t>
            </a:r>
            <a:br>
              <a:rPr lang="en-US" b="1" dirty="0" smtClean="0"/>
            </a:br>
            <a:r>
              <a:rPr lang="en-US" b="1" dirty="0" smtClean="0"/>
              <a:t>in</a:t>
            </a:r>
            <a:br>
              <a:rPr lang="en-US" b="1" dirty="0" smtClean="0"/>
            </a:br>
            <a:r>
              <a:rPr lang="en-US" b="1" dirty="0" smtClean="0"/>
              <a:t>COLLEGE ADMISSIONS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Dr. Thomas W. New</a:t>
            </a:r>
          </a:p>
          <a:p>
            <a:pPr algn="ctr"/>
            <a:r>
              <a:rPr lang="en-US" b="1" dirty="0" smtClean="0"/>
              <a:t>Academic Leaders of Memphis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-304800"/>
            <a:ext cx="10157354" cy="1549400"/>
          </a:xfrm>
        </p:spPr>
        <p:txBody>
          <a:bodyPr/>
          <a:lstStyle/>
          <a:p>
            <a:r>
              <a:rPr lang="en-US" b="1" dirty="0" smtClean="0"/>
              <a:t>Major Trends in Recent Years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35039" y="1244600"/>
            <a:ext cx="10157354" cy="5384800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“Explosion” in the number of applications being submitted by students causing selectivity levels to become </a:t>
            </a:r>
            <a:r>
              <a:rPr lang="en-US" sz="1600" b="1" dirty="0" smtClean="0"/>
              <a:t>even more </a:t>
            </a:r>
            <a:r>
              <a:rPr lang="en-US" sz="1600" b="1" dirty="0" smtClean="0"/>
              <a:t>discriminating at colleges and universities perceived as “selective”</a:t>
            </a:r>
          </a:p>
          <a:p>
            <a:pPr lvl="1"/>
            <a:r>
              <a:rPr lang="en-US" sz="1600" b="1" dirty="0" smtClean="0"/>
              <a:t>Common Application and Coalition Application</a:t>
            </a:r>
          </a:p>
          <a:p>
            <a:pPr lvl="1"/>
            <a:r>
              <a:rPr lang="en-US" sz="1600" b="1" dirty="0" smtClean="0"/>
              <a:t>Increasing Anxiety over Getting in a More Selective College (Parents and Students)</a:t>
            </a:r>
          </a:p>
          <a:p>
            <a:pPr lvl="1"/>
            <a:r>
              <a:rPr lang="en-US" sz="1600" b="1" dirty="0" smtClean="0"/>
              <a:t>Use of College Admission for “Bragging Rights”</a:t>
            </a:r>
            <a:endParaRPr lang="en-US" sz="1600" b="1" dirty="0"/>
          </a:p>
          <a:p>
            <a:r>
              <a:rPr lang="en-US" sz="1600" b="1" dirty="0" smtClean="0"/>
              <a:t>Highly dynamic hierarchy of selectivity among colleges</a:t>
            </a:r>
          </a:p>
          <a:p>
            <a:pPr lvl="1"/>
            <a:r>
              <a:rPr lang="en-US" sz="1600" b="1" dirty="0" smtClean="0"/>
              <a:t>Highly Selective (9% or less Acceptance rate)</a:t>
            </a:r>
          </a:p>
          <a:p>
            <a:pPr lvl="1"/>
            <a:r>
              <a:rPr lang="en-US" sz="1600" b="1" dirty="0" smtClean="0"/>
              <a:t>Very Selective (10 to 30%)</a:t>
            </a:r>
          </a:p>
          <a:p>
            <a:pPr lvl="1"/>
            <a:r>
              <a:rPr lang="en-US" sz="1600" b="1" dirty="0" smtClean="0"/>
              <a:t>Selective (31 to 75%)</a:t>
            </a:r>
          </a:p>
          <a:p>
            <a:pPr lvl="1"/>
            <a:r>
              <a:rPr lang="en-US" sz="1600" b="1" dirty="0" smtClean="0"/>
              <a:t>Minimally Selective (76 to 95%)</a:t>
            </a:r>
          </a:p>
          <a:p>
            <a:pPr lvl="1"/>
            <a:r>
              <a:rPr lang="en-US" sz="1600" b="1" dirty="0" smtClean="0"/>
              <a:t>Open Admission (very low chances of not being accepted with a 2.5 GPA and a ACT Score of 18)</a:t>
            </a:r>
            <a:endParaRPr lang="en-US" sz="1600" b="1" dirty="0"/>
          </a:p>
          <a:p>
            <a:r>
              <a:rPr lang="en-US" sz="1600" b="1" dirty="0" smtClean="0"/>
              <a:t>Substantial changes to SAT and to a lesser degree, the ACT</a:t>
            </a:r>
          </a:p>
          <a:p>
            <a:r>
              <a:rPr lang="en-US" sz="1600" b="1" dirty="0" smtClean="0"/>
              <a:t>Expectation from colleges that students will challenge themselves with their course selections</a:t>
            </a:r>
          </a:p>
          <a:p>
            <a:pPr marL="0" indent="0">
              <a:buNone/>
            </a:pPr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Why Students Should Take Both Tests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SAT vs. ACT: New Realities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66800"/>
          </a:xfrm>
        </p:spPr>
        <p:txBody>
          <a:bodyPr/>
          <a:lstStyle/>
          <a:p>
            <a:pPr algn="ctr"/>
            <a:r>
              <a:rPr lang="en-US" b="1" dirty="0" smtClean="0"/>
              <a:t>New Formats, SAT vs. ACT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21372" y="1371600"/>
            <a:ext cx="4973041" cy="533400"/>
          </a:xfrm>
        </p:spPr>
        <p:txBody>
          <a:bodyPr/>
          <a:lstStyle/>
          <a:p>
            <a:r>
              <a:rPr lang="en-US" sz="3600" u="sng" dirty="0" smtClean="0"/>
              <a:t>SAT Format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17309" y="1905000"/>
            <a:ext cx="4977104" cy="4267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3 Hours (Additional 50 minutes for optional Writing Section)</a:t>
            </a:r>
          </a:p>
          <a:p>
            <a:r>
              <a:rPr lang="en-US" sz="2400" b="1" dirty="0" smtClean="0"/>
              <a:t>154 Questions	</a:t>
            </a:r>
          </a:p>
          <a:p>
            <a:r>
              <a:rPr lang="en-US" sz="2400" b="1" dirty="0" smtClean="0"/>
              <a:t>1 minute and 10 seconds per question</a:t>
            </a:r>
          </a:p>
          <a:p>
            <a:r>
              <a:rPr lang="en-US" sz="2400" b="1" dirty="0" smtClean="0"/>
              <a:t>Math Sections—58 questions in 80 minutes; Reading Sections—52 questions in 60 minutes; Language Usage—44 questions in 35 minutes</a:t>
            </a:r>
            <a:endParaRPr lang="en-US" sz="24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301622" y="1371600"/>
            <a:ext cx="4973041" cy="533400"/>
          </a:xfrm>
        </p:spPr>
        <p:txBody>
          <a:bodyPr/>
          <a:lstStyle/>
          <a:p>
            <a:r>
              <a:rPr lang="en-US" sz="3600" u="sng" dirty="0" smtClean="0"/>
              <a:t>ACT Format</a:t>
            </a:r>
            <a:endParaRPr lang="en-US" sz="36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297559" y="1905000"/>
            <a:ext cx="4977104" cy="4267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2 Hours and 55 minutes (Additional 40 minutes for optional Writing Section)</a:t>
            </a:r>
          </a:p>
          <a:p>
            <a:r>
              <a:rPr lang="en-US" sz="2400" b="1" dirty="0" smtClean="0"/>
              <a:t>215 Questions</a:t>
            </a:r>
          </a:p>
          <a:p>
            <a:r>
              <a:rPr lang="en-US" sz="2400" b="1" dirty="0" smtClean="0"/>
              <a:t>49 seconds per question</a:t>
            </a:r>
          </a:p>
          <a:p>
            <a:r>
              <a:rPr lang="en-US" sz="2400" b="1" dirty="0" smtClean="0"/>
              <a:t>Math Section—60 questions in 60 minutes; Reading Section—40 questions in 35 minutes; Language Usage—75 questions in 45 minutes</a:t>
            </a:r>
          </a:p>
          <a:p>
            <a:r>
              <a:rPr lang="en-US" sz="2400" b="1" dirty="0" smtClean="0"/>
              <a:t>Has a Science Section with 40 questions in 35 minutes (Technical Reading and applied math)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Best Practices for Building Stronger Test Scores on the SAT and ACT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Time + Energy + Variety + Goals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Get started early with practice and exposure to Critical Reading, Effective Writing, and Comfort with the language of Math…My youngest students are in 7</a:t>
            </a:r>
            <a:r>
              <a:rPr lang="en-US" b="1" baseline="30000" dirty="0" smtClean="0"/>
              <a:t>th</a:t>
            </a:r>
            <a:r>
              <a:rPr lang="en-US" b="1" dirty="0" smtClean="0"/>
              <a:t> and 8</a:t>
            </a:r>
            <a:r>
              <a:rPr lang="en-US" b="1" baseline="30000" dirty="0" smtClean="0"/>
              <a:t>th</a:t>
            </a:r>
            <a:r>
              <a:rPr lang="en-US" b="1" dirty="0"/>
              <a:t> </a:t>
            </a:r>
            <a:r>
              <a:rPr lang="en-US" b="1" dirty="0" smtClean="0"/>
              <a:t>Grade</a:t>
            </a:r>
          </a:p>
          <a:p>
            <a:r>
              <a:rPr lang="en-US" b="1" dirty="0" smtClean="0"/>
              <a:t>Use a variety of methods to prepare and practice: One-on-One Directed Study; Practice with Effective Software and/or Texts (McGraw-Hill) along with </a:t>
            </a:r>
            <a:r>
              <a:rPr lang="en-US" b="1" dirty="0"/>
              <a:t>S</a:t>
            </a:r>
            <a:r>
              <a:rPr lang="en-US" b="1" dirty="0" smtClean="0"/>
              <a:t>ummer Small-Group Workshops.</a:t>
            </a:r>
          </a:p>
          <a:p>
            <a:r>
              <a:rPr lang="en-US" b="1" dirty="0" smtClean="0"/>
              <a:t>Read, then Read and when you have some spare time,…..Read! (Variety of types</a:t>
            </a:r>
            <a:r>
              <a:rPr lang="en-US" b="1" dirty="0"/>
              <a:t> </a:t>
            </a:r>
            <a:r>
              <a:rPr lang="en-US" b="1" dirty="0" smtClean="0"/>
              <a:t>and subjects).  One of the most effective sources of discrimination in both tests is found in the role of vocabulary in text, prompts and choices.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Best Practices for Building an Effective List of Schools for Hopeful Admission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Begin visiting prospective colleges </a:t>
            </a:r>
            <a:r>
              <a:rPr lang="en-US" b="1" dirty="0" smtClean="0"/>
              <a:t>early (at least 9</a:t>
            </a:r>
            <a:r>
              <a:rPr lang="en-US" b="1" baseline="30000" dirty="0" smtClean="0"/>
              <a:t>th</a:t>
            </a:r>
            <a:r>
              <a:rPr lang="en-US" b="1" dirty="0" smtClean="0"/>
              <a:t> Grade)</a:t>
            </a:r>
          </a:p>
          <a:p>
            <a:r>
              <a:rPr lang="en-US" b="1" u="sng" dirty="0" smtClean="0"/>
              <a:t>Use Questions </a:t>
            </a:r>
            <a:r>
              <a:rPr lang="en-US" b="1" dirty="0" smtClean="0"/>
              <a:t>during these visits (NSSE Website/Mobil App.)</a:t>
            </a:r>
          </a:p>
          <a:p>
            <a:r>
              <a:rPr lang="en-US" b="1" u="sng" dirty="0" smtClean="0"/>
              <a:t>Attend College Fairs </a:t>
            </a:r>
            <a:r>
              <a:rPr lang="en-US" b="1" dirty="0" smtClean="0"/>
              <a:t>in the Fall Semester; Take Pre-printed Cards with you that have your contact information/possible areas of interest</a:t>
            </a:r>
          </a:p>
          <a:p>
            <a:r>
              <a:rPr lang="en-US" b="1" u="sng" dirty="0" smtClean="0"/>
              <a:t>Build a College Admissions’ Resume </a:t>
            </a:r>
            <a:r>
              <a:rPr lang="en-US" b="1" dirty="0" smtClean="0"/>
              <a:t>that tells Admission Staff that you are bringing various talents, interests, areas of engagement, future participation and overall contributions to their college community</a:t>
            </a:r>
          </a:p>
          <a:p>
            <a:r>
              <a:rPr lang="en-US" b="1" u="sng" dirty="0" smtClean="0"/>
              <a:t>Use your summers </a:t>
            </a:r>
            <a:r>
              <a:rPr lang="en-US" b="1" dirty="0" smtClean="0"/>
              <a:t>to actively demonstrate your academic, athletic or civic interests (College sponsored Summer Workshops for HS Students) </a:t>
            </a:r>
          </a:p>
          <a:p>
            <a:r>
              <a:rPr lang="en-US" b="1" dirty="0" smtClean="0"/>
              <a:t>Build a list of colleges that has </a:t>
            </a:r>
            <a:r>
              <a:rPr lang="en-US" b="1" u="sng" dirty="0" smtClean="0"/>
              <a:t>balanced variety of </a:t>
            </a:r>
            <a:r>
              <a:rPr lang="en-US" b="1" u="sng" smtClean="0"/>
              <a:t>selectivity (3-6-3)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103732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146</TotalTime>
  <Words>496</Words>
  <Application>Microsoft Office PowerPoint</Application>
  <PresentationFormat>Custom</PresentationFormat>
  <Paragraphs>44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Books 16x9</vt:lpstr>
      <vt:lpstr>CURRENT TRENDS  in COLLEGE ADMISSIONS</vt:lpstr>
      <vt:lpstr>Major Trends in Recent Years</vt:lpstr>
      <vt:lpstr>Why Students Should Take Both Tests</vt:lpstr>
      <vt:lpstr>New Formats, SAT vs. ACT</vt:lpstr>
      <vt:lpstr>Best Practices for Building Stronger Test Scores on the SAT and ACT</vt:lpstr>
      <vt:lpstr>Best Practices for Building an Effective List of Schools for Hopeful Admission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TRENDS  in COLLEGE ADMISSIONS</dc:title>
  <dc:creator>thomas</dc:creator>
  <cp:lastModifiedBy>thomas</cp:lastModifiedBy>
  <cp:revision>27</cp:revision>
  <dcterms:created xsi:type="dcterms:W3CDTF">2017-01-16T19:48:01Z</dcterms:created>
  <dcterms:modified xsi:type="dcterms:W3CDTF">2017-02-16T22:47:06Z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