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61" r:id="rId5"/>
    <p:sldId id="266" r:id="rId6"/>
    <p:sldId id="264" r:id="rId7"/>
    <p:sldId id="262" r:id="rId8"/>
    <p:sldId id="278" r:id="rId9"/>
    <p:sldId id="269" r:id="rId10"/>
    <p:sldId id="270" r:id="rId11"/>
    <p:sldId id="271" r:id="rId12"/>
    <p:sldId id="273" r:id="rId13"/>
    <p:sldId id="267" r:id="rId14"/>
    <p:sldId id="268" r:id="rId15"/>
    <p:sldId id="272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Prussel" initials="JP" lastIdx="1" clrIdx="0">
    <p:extLst>
      <p:ext uri="{19B8F6BF-5375-455C-9EA6-DF929625EA0E}">
        <p15:presenceInfo xmlns:p15="http://schemas.microsoft.com/office/powerpoint/2012/main" userId="4df48bea8b8fe8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1BE"/>
    <a:srgbClr val="F8F6F4"/>
    <a:srgbClr val="816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9T09:58:05.545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F7E91-E440-4F02-A6BA-3FB55EB3E0A9}" type="doc">
      <dgm:prSet loTypeId="urn:microsoft.com/office/officeart/2005/8/layout/architecture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6B13AB9B-CC30-4655-9F6D-CB86BDDE4897}">
      <dgm:prSet phldrT="[Text]"/>
      <dgm:spPr>
        <a:gradFill rotWithShape="0">
          <a:gsLst>
            <a:gs pos="29000">
              <a:schemeClr val="bg1">
                <a:lumMod val="85000"/>
                <a:alpha val="36000"/>
              </a:schemeClr>
            </a:gs>
            <a:gs pos="0">
              <a:schemeClr val="bg1">
                <a:lumMod val="95000"/>
                <a:alpha val="39000"/>
              </a:schemeClr>
            </a:gs>
            <a:gs pos="53000">
              <a:schemeClr val="bg1">
                <a:lumMod val="75000"/>
                <a:alpha val="38000"/>
              </a:schemeClr>
            </a:gs>
            <a:gs pos="80000">
              <a:schemeClr val="bg1">
                <a:lumMod val="65000"/>
                <a:alpha val="56000"/>
              </a:schemeClr>
            </a:gs>
            <a:gs pos="100000">
              <a:schemeClr val="bg1">
                <a:lumMod val="50000"/>
                <a:alpha val="37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r>
            <a:rPr lang="en-US" dirty="0">
              <a:solidFill>
                <a:schemeClr val="bg1">
                  <a:lumMod val="50000"/>
                </a:schemeClr>
              </a:solidFill>
            </a:rPr>
            <a:t>1300+ UNITS IN 47 COUNTRIES - MULTIPLE ENVIRONMENTS</a:t>
          </a:r>
        </a:p>
      </dgm:t>
    </dgm:pt>
    <dgm:pt modelId="{5B15F0A3-09E6-4346-95CE-399EB032100F}" type="parTrans" cxnId="{CEEDA72B-4B44-4BD3-86AD-BACE3B3D80E8}">
      <dgm:prSet/>
      <dgm:spPr/>
      <dgm:t>
        <a:bodyPr/>
        <a:lstStyle/>
        <a:p>
          <a:endParaRPr lang="en-US"/>
        </a:p>
      </dgm:t>
    </dgm:pt>
    <dgm:pt modelId="{9ECF4664-F38A-42DA-8890-7B0065E95CEB}" type="sibTrans" cxnId="{CEEDA72B-4B44-4BD3-86AD-BACE3B3D80E8}">
      <dgm:prSet/>
      <dgm:spPr/>
      <dgm:t>
        <a:bodyPr/>
        <a:lstStyle/>
        <a:p>
          <a:endParaRPr lang="en-US"/>
        </a:p>
      </dgm:t>
    </dgm:pt>
    <dgm:pt modelId="{A2E1621B-8AF4-4BEB-8395-676F05DB44AF}" type="pres">
      <dgm:prSet presAssocID="{6A3F7E91-E440-4F02-A6BA-3FB55EB3E0A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428CF4-EE77-4E55-B043-F7DF704B1FE5}" type="pres">
      <dgm:prSet presAssocID="{6B13AB9B-CC30-4655-9F6D-CB86BDDE4897}" presName="vertOne" presStyleCnt="0"/>
      <dgm:spPr/>
    </dgm:pt>
    <dgm:pt modelId="{C6A603B6-BF25-4442-9168-AD30EB430DE3}" type="pres">
      <dgm:prSet presAssocID="{6B13AB9B-CC30-4655-9F6D-CB86BDDE4897}" presName="txOne" presStyleLbl="node0" presStyleIdx="0" presStyleCnt="1" custScaleX="100136" custLinFactNeighborX="-14640" custLinFactNeighborY="1551">
        <dgm:presLayoutVars>
          <dgm:chPref val="3"/>
        </dgm:presLayoutVars>
      </dgm:prSet>
      <dgm:spPr/>
    </dgm:pt>
    <dgm:pt modelId="{0A4C861A-33CC-40E7-A555-1161F5BF1561}" type="pres">
      <dgm:prSet presAssocID="{6B13AB9B-CC30-4655-9F6D-CB86BDDE4897}" presName="horzOne" presStyleCnt="0"/>
      <dgm:spPr/>
    </dgm:pt>
  </dgm:ptLst>
  <dgm:cxnLst>
    <dgm:cxn modelId="{CEEDA72B-4B44-4BD3-86AD-BACE3B3D80E8}" srcId="{6A3F7E91-E440-4F02-A6BA-3FB55EB3E0A9}" destId="{6B13AB9B-CC30-4655-9F6D-CB86BDDE4897}" srcOrd="0" destOrd="0" parTransId="{5B15F0A3-09E6-4346-95CE-399EB032100F}" sibTransId="{9ECF4664-F38A-42DA-8890-7B0065E95CEB}"/>
    <dgm:cxn modelId="{F43CE296-E837-488F-A7B2-D2AA859E9E17}" type="presOf" srcId="{6B13AB9B-CC30-4655-9F6D-CB86BDDE4897}" destId="{C6A603B6-BF25-4442-9168-AD30EB430DE3}" srcOrd="0" destOrd="0" presId="urn:microsoft.com/office/officeart/2005/8/layout/architecture"/>
    <dgm:cxn modelId="{8FA997F4-ECE7-4B0B-AB55-1AF757FC354E}" type="presOf" srcId="{6A3F7E91-E440-4F02-A6BA-3FB55EB3E0A9}" destId="{A2E1621B-8AF4-4BEB-8395-676F05DB44AF}" srcOrd="0" destOrd="0" presId="urn:microsoft.com/office/officeart/2005/8/layout/architecture"/>
    <dgm:cxn modelId="{C74DA30B-1512-4840-B145-BABDA613A099}" type="presParOf" srcId="{A2E1621B-8AF4-4BEB-8395-676F05DB44AF}" destId="{8A428CF4-EE77-4E55-B043-F7DF704B1FE5}" srcOrd="0" destOrd="0" presId="urn:microsoft.com/office/officeart/2005/8/layout/architecture"/>
    <dgm:cxn modelId="{D0DE3037-AA0B-4462-AF35-94920022F0C5}" type="presParOf" srcId="{8A428CF4-EE77-4E55-B043-F7DF704B1FE5}" destId="{C6A603B6-BF25-4442-9168-AD30EB430DE3}" srcOrd="0" destOrd="0" presId="urn:microsoft.com/office/officeart/2005/8/layout/architecture"/>
    <dgm:cxn modelId="{600F73A2-84EE-43F1-874E-3825D25E3F5D}" type="presParOf" srcId="{8A428CF4-EE77-4E55-B043-F7DF704B1FE5}" destId="{0A4C861A-33CC-40E7-A555-1161F5BF1561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603B6-BF25-4442-9168-AD30EB430DE3}">
      <dsp:nvSpPr>
        <dsp:cNvPr id="0" name=""/>
        <dsp:cNvSpPr/>
      </dsp:nvSpPr>
      <dsp:spPr>
        <a:xfrm>
          <a:off x="0" y="0"/>
          <a:ext cx="11329336" cy="1320508"/>
        </a:xfrm>
        <a:prstGeom prst="roundRect">
          <a:avLst>
            <a:gd name="adj" fmla="val 10000"/>
          </a:avLst>
        </a:prstGeom>
        <a:gradFill rotWithShape="0">
          <a:gsLst>
            <a:gs pos="29000">
              <a:schemeClr val="bg1">
                <a:lumMod val="85000"/>
                <a:alpha val="36000"/>
              </a:schemeClr>
            </a:gs>
            <a:gs pos="0">
              <a:schemeClr val="bg1">
                <a:lumMod val="95000"/>
                <a:alpha val="39000"/>
              </a:schemeClr>
            </a:gs>
            <a:gs pos="53000">
              <a:schemeClr val="bg1">
                <a:lumMod val="75000"/>
                <a:alpha val="38000"/>
              </a:schemeClr>
            </a:gs>
            <a:gs pos="80000">
              <a:schemeClr val="bg1">
                <a:lumMod val="65000"/>
                <a:alpha val="56000"/>
              </a:schemeClr>
            </a:gs>
            <a:gs pos="100000">
              <a:schemeClr val="bg1">
                <a:lumMod val="50000"/>
                <a:alpha val="37000"/>
              </a:schemeClr>
            </a:gs>
          </a:gsLst>
          <a:lin ang="5400000" scaled="1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bg1">
                  <a:lumMod val="50000"/>
                </a:schemeClr>
              </a:solidFill>
            </a:rPr>
            <a:t>1300+ UNITS IN 47 COUNTRIES - MULTIPLE ENVIRONMENTS</a:t>
          </a:r>
        </a:p>
      </dsp:txBody>
      <dsp:txXfrm>
        <a:off x="38676" y="38676"/>
        <a:ext cx="11251984" cy="1243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3D88-8C57-4E61-82EE-E09470CC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5BF11-859A-4839-A640-E2ACD4FDA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352C1-4159-4036-860A-4E5B8739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8A093-C139-4B15-AB9C-480489CC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D7D13-8BC3-4A72-A084-187F7EA0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F94-F562-4062-95D7-95C6D532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ADD99-42A7-4188-ACE9-F007D69E4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9225A-FB0B-42EA-9582-E497D2DA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5F3B1-DE30-4A88-A67A-C11133E6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E398B-8C2F-427A-BE64-C36DD2C7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1BCC8-A3D0-463F-9D98-45F123FBA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52662-B4F7-4428-9980-322712BFC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F0394-A9EF-4A2E-AF52-7A00CA17A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50333-DAB0-4429-A82E-52DE4540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9166-738B-4268-95B0-B2C5D522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948C-F8C6-4086-A558-785FC964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D0BFC-B640-429D-9DE7-B0DB48CE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8856E-70EC-400F-B901-4595E1FC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AE8C-F0BD-4A91-8F1E-1692A573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B3AE2-7C6C-4666-8D15-F9BC5250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42E1-8E74-452E-AF28-008D825A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6B8C3-96AF-407B-8975-C554B41E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C89A5-4139-4927-AA53-60F646F3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2AE61-3B61-4840-909A-347389FE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AED2B-F362-4E00-A4EA-B788D3AD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00CF-36D0-4191-A519-32A88163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5460-3FC5-4635-BD11-BDAC659F8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F2131-7842-4BBC-A8CD-A730F4ABB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95FAC-B1BD-4FBC-9731-7B55BE7E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E76A8-D4BC-46F7-B75C-3F6EEBB35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65B32-DB4F-48EB-9213-1FDAA637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4586-9E39-4A4B-84F8-56F602A4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989A-FB0F-425B-AB93-4EBBEB9F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432EF-AA9B-4103-A44A-CD4F8F445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F71D-3324-4B1A-AC9D-478A029FA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BA24F-77C3-4865-A2FB-550B2FFEC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D0BDEC-239D-4E53-88DC-FC9EE93F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DFEBD-3DA8-4942-B4A8-22828154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45F82-E5F4-4959-A127-97E3A21E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D6D5-452D-44B9-8E8C-0189FF869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6011C-2837-4EDE-A2AF-58E293AD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BBF0C-6CDD-45D0-BA45-BB3458BC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013C7-122F-41FC-9435-D4CA3CBD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8116A-8B07-4DF1-BCEB-844B10C8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894FD-1087-4D6E-A6A5-68E36354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90871-0118-4629-BA75-982DB93D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4AA9-73ED-4DBE-9224-84795EDF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73B7-D9DE-4C53-8068-DACC07DC1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DD03-AEE5-49D4-919A-6B411B850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3791-E55E-41E7-A383-402B31B41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ABE13-EE2C-4B45-8B56-F390A7ED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73058-16B9-4E6E-B319-32420157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CC58-C98E-4EC2-BA48-A9E04B7D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5103A-35EA-4A67-AB42-51D9D5C00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F6D77-31D0-48F2-AAD4-4A98AD358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A40B4-9758-43C4-A671-9D43E200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394F3-E441-48A4-A7E6-9131B341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E48C6-314B-4CC0-9D69-49BE1C9F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58143-6BBE-4AAA-8CC2-B7B4FC24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4CEE-A4B8-4792-82C4-D4F75693F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9ED2-EEF9-4A60-B8B5-91F2909C8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B1803-6876-49C7-9B24-43EB73F65B38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8B033-D667-4C91-9E72-4F4DD87C9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781BF-0152-4AE5-A304-509A4893B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1E467-2084-4F74-A015-FBE511A1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2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-407962"/>
            <a:ext cx="12192000" cy="199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4358299" cy="526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9CCB1-15C4-47CD-943D-0E8870D4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9" y="1589650"/>
            <a:ext cx="7833701" cy="52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436223" y="272097"/>
            <a:ext cx="6768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AIR MOBILE RESCUER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72D5E-67AC-4C1C-85BC-2252716F13B1}"/>
              </a:ext>
            </a:extLst>
          </p:cNvPr>
          <p:cNvSpPr txBox="1"/>
          <p:nvPr/>
        </p:nvSpPr>
        <p:spPr>
          <a:xfrm>
            <a:off x="578984" y="2211089"/>
            <a:ext cx="377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“Powerful… Portable… Efficient… Simple!”</a:t>
            </a:r>
          </a:p>
        </p:txBody>
      </p:sp>
    </p:spTree>
    <p:extLst>
      <p:ext uri="{BB962C8B-B14F-4D97-AF65-F5344CB8AC3E}">
        <p14:creationId xmlns:p14="http://schemas.microsoft.com/office/powerpoint/2010/main" val="2882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211999" y="5559269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TECHNICAL DATA SHEET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998" y="6065629"/>
            <a:ext cx="10342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(System specification, operating characteristics, and claims)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151731"/>
              </p:ext>
            </p:extLst>
          </p:nvPr>
        </p:nvGraphicFramePr>
        <p:xfrm>
          <a:off x="970534" y="105210"/>
          <a:ext cx="4619775" cy="521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Microccocus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candidus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6050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12,300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Microccocus sphaeroides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15,400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pt-PT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Mycobacterium tuberculosis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6200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10,000</a:t>
                      </a:r>
                      <a:endParaRPr lang="en-US" sz="11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Neisseria catarrhalis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8500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Phytomonas tumefaciens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8000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Proteus vulgaris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3000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sv-SE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Pseudomonas aeruginosa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5500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10,500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de-DE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Pseudomonas Fluorescens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3500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Salmonella enteritdis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4000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7600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Salmonella paratyphi </a:t>
                      </a: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– Enteric Fever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3200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6100</a:t>
                      </a:r>
                      <a:endParaRPr lang="en-US" sz="11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Salmonella typhosa- Typhoid Fever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2150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4100</a:t>
                      </a:r>
                      <a:endParaRPr lang="en-US" sz="11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sv-SE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Salmonella typhimurium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8000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15,200</a:t>
                      </a:r>
                      <a:endParaRPr lang="en-US" sz="11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1281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Sarcina Lutea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19,700</a:t>
                      </a:r>
                      <a:endParaRPr lang="en-US" sz="11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26,400</a:t>
                      </a:r>
                      <a:endParaRPr lang="en-US" sz="11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701544"/>
              </p:ext>
            </p:extLst>
          </p:nvPr>
        </p:nvGraphicFramePr>
        <p:xfrm>
          <a:off x="6093013" y="105211"/>
          <a:ext cx="4838223" cy="5305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5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Serratia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 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Marcesens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2420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6160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Shigella Dyseteriae-Dysentery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2200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4200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Shigella flexneri- Dysentery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1700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3400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Shigella paradysenteriae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1680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3400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Spirillum rubrum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6160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Staphylococcus </a:t>
                      </a:r>
                      <a:r>
                        <a:rPr lang="en-US" sz="1050" u="none" strike="noStrike" dirty="0" err="1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Albus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1840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5720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Staphylococcus Aerius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2600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Staphylococcus Hemolyticus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2160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5500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Staphylococcus Lactis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6150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8800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Staphylococcus Viridans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2000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3800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Vibrio Comma - Cholera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3375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6500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b="1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Molds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b="1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90%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b="1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100%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 err="1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Aspergillius</a:t>
                      </a: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 Flavus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60,000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99,000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104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Aspergillius Glaucus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44,000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88,000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669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de-DE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Aspergillius niger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132,000</a:t>
                      </a:r>
                      <a:endParaRPr lang="en-US" sz="105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5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330,000</a:t>
                      </a:r>
                      <a:endParaRPr lang="en-US" sz="105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51" y="6136223"/>
            <a:ext cx="615265" cy="5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211999" y="5559269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TECHNICAL DATA SHEET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998" y="6065629"/>
            <a:ext cx="10342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(System specification, operating characteristics, and claims)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163764"/>
              </p:ext>
            </p:extLst>
          </p:nvPr>
        </p:nvGraphicFramePr>
        <p:xfrm>
          <a:off x="638175" y="557125"/>
          <a:ext cx="5157785" cy="435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Mucor </a:t>
                      </a:r>
                      <a:r>
                        <a:rPr lang="en-US" sz="1200" u="none" strike="noStrike" dirty="0" err="1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racemosus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 A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17,000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35,200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Mucor racemosus B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17,000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35,200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nl-NL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Oospora lactis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5000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11,000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Penicillium Expansum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22,000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Penicillium Roqueforti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26,400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Penicillium Digitatum 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88,000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Rhisopus Nigricans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111,000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220,000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Protozoa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90%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100%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Chlorella Vulgaris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22,000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Nematode Eggs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92,000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045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pt-PT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Paramecium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11,000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20,000</a:t>
                      </a:r>
                      <a:endParaRPr lang="en-US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516665"/>
              </p:ext>
            </p:extLst>
          </p:nvPr>
        </p:nvGraphicFramePr>
        <p:xfrm>
          <a:off x="6096000" y="557125"/>
          <a:ext cx="5393091" cy="4389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103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Virus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90%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, serif"/>
                        </a:rPr>
                        <a:t>100%</a:t>
                      </a:r>
                      <a:endParaRPr lang="en-US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da-DK" sz="12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Bacteriopfage-E.Coli</a:t>
                      </a:r>
                      <a:endParaRPr lang="en-US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2600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Infectious Hepatitis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5800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Influenza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3400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Polivirus – Poliomyelitis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3150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Tobacco Mosaic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240000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440000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Yeast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90%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b="1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100%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Brewers Yeast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3300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6600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Common Yeast Cake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13200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232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Saccharomyces Carevisiae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13200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9232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Saccharomyces Ellipsoideus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6000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13200</a:t>
                      </a:r>
                      <a:endParaRPr lang="en-US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103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Saccharomyces spores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8000</a:t>
                      </a:r>
                      <a:endParaRPr lang="en-US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200" u="none" strike="noStrike" dirty="0">
                          <a:solidFill>
                            <a:srgbClr val="00000A"/>
                          </a:solidFill>
                          <a:effectLst/>
                          <a:latin typeface="Arial, serif"/>
                        </a:rPr>
                        <a:t>17600</a:t>
                      </a:r>
                      <a:endParaRPr lang="en-US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51" y="6136223"/>
            <a:ext cx="615265" cy="5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211999" y="5559269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TECHNICAL DATA SHEET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998" y="6065629"/>
            <a:ext cx="10342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(System specification, operating characteristics, and claims)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58190" y="770373"/>
            <a:ext cx="8870373" cy="4212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American, British and Hong Kong laboratories have tested the Dalton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Sterasyl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Cartridge (Stage 2 Function) with the following results….</a:t>
            </a:r>
            <a:endParaRPr lang="en-US" sz="700" dirty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7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NSF 42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– exceeds 85%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particle 0.05 through 1.0 Micron reduction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NSF 53-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meets 99.5%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cysts and 1.0 NTU turbidity reduction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Bacteria Reduction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– 99.99%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Removed 100%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Shigella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Dypenteriae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Salmonella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Typhi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and Vibrio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Cholerae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Heavy Metals Reduction 99.5% – 99.9%</a:t>
            </a:r>
          </a:p>
          <a:p>
            <a:pPr>
              <a:lnSpc>
                <a:spcPct val="150000"/>
              </a:lnSpc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Visit the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Doulton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Water Filter website at </a:t>
            </a:r>
            <a:r>
              <a:rPr lang="en-US" sz="1200" u="sng" dirty="0">
                <a:solidFill>
                  <a:schemeClr val="bg2">
                    <a:lumMod val="50000"/>
                  </a:schemeClr>
                </a:solidFill>
              </a:rPr>
              <a:t>www.DoultonUSA.com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for additional technical information and claims.</a:t>
            </a:r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23900" y="11813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715419"/>
              </p:ext>
            </p:extLst>
          </p:nvPr>
        </p:nvGraphicFramePr>
        <p:xfrm>
          <a:off x="1052943" y="1789449"/>
          <a:ext cx="4797419" cy="2316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57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9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27">
                <a:tc>
                  <a:txBody>
                    <a:bodyPr/>
                    <a:lstStyle/>
                    <a:p>
                      <a:r>
                        <a:rPr lang="en-US" sz="1600" b="1" dirty="0"/>
                        <a:t>POWER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dirty="0"/>
                        <a:t> 12V Or 110-240V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en-US" sz="1600" b="1" dirty="0"/>
                        <a:t>POWER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dirty="0"/>
                        <a:t> 54w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en-US" sz="1600" b="1" dirty="0"/>
                        <a:t>WATER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dirty="0"/>
                        <a:t> 20-25 Gph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r>
                        <a:rPr lang="en-US" sz="1600" b="1" dirty="0"/>
                        <a:t>DUTY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dirty="0"/>
                        <a:t> 8 Hours Recommended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56564"/>
              </p:ext>
            </p:extLst>
          </p:nvPr>
        </p:nvGraphicFramePr>
        <p:xfrm>
          <a:off x="5981700" y="1793538"/>
          <a:ext cx="5617738" cy="2316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0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27">
                <a:tc>
                  <a:txBody>
                    <a:bodyPr/>
                    <a:lstStyle/>
                    <a:p>
                      <a:r>
                        <a:rPr lang="en-US" sz="1600" b="1" dirty="0"/>
                        <a:t>LIFE CYCLE OF 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10,000 On /Off Cycles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en-US" sz="1600" b="1" dirty="0"/>
                        <a:t>UV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40,000 Microwatt </a:t>
                      </a:r>
                      <a:r>
                        <a:rPr lang="en-US" sz="1600" dirty="0" err="1"/>
                        <a:t>Ssc</a:t>
                      </a:r>
                      <a:endParaRPr lang="en-US" sz="1600" dirty="0"/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598">
                <a:tc>
                  <a:txBody>
                    <a:bodyPr/>
                    <a:lstStyle/>
                    <a:p>
                      <a:r>
                        <a:rPr lang="en-US" sz="1600" b="1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sz="1600" dirty="0"/>
                        <a:t> 26 </a:t>
                      </a:r>
                      <a:r>
                        <a:rPr lang="en-US" sz="1600" dirty="0" err="1"/>
                        <a:t>Lbs</a:t>
                      </a:r>
                      <a:r>
                        <a:rPr lang="en-US" sz="1600" dirty="0"/>
                        <a:t> Or 11.8 Kg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fr-FR" sz="1600" b="1" dirty="0"/>
                        <a:t>DIMENTIONS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fr-FR" sz="1600" dirty="0"/>
                        <a:t> 19.2” X 15.2” X 7.3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627635" y="775803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DATA SHEET</a:t>
            </a:r>
          </a:p>
        </p:txBody>
      </p:sp>
    </p:spTree>
    <p:extLst>
      <p:ext uri="{BB962C8B-B14F-4D97-AF65-F5344CB8AC3E}">
        <p14:creationId xmlns:p14="http://schemas.microsoft.com/office/powerpoint/2010/main" val="28048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1" y="1589650"/>
            <a:ext cx="12192000" cy="52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617245" y="794825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COMPONENT SERVICING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381946"/>
              </p:ext>
            </p:extLst>
          </p:nvPr>
        </p:nvGraphicFramePr>
        <p:xfrm>
          <a:off x="2120559" y="1790559"/>
          <a:ext cx="8128000" cy="3200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254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201">
                <a:tc>
                  <a:txBody>
                    <a:bodyPr/>
                    <a:lstStyle/>
                    <a:p>
                      <a:r>
                        <a:rPr lang="en-US" b="1" dirty="0"/>
                        <a:t>SUCTION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dirty="0"/>
                        <a:t>SERVICE NOT NEEDED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842">
                <a:tc>
                  <a:txBody>
                    <a:bodyPr/>
                    <a:lstStyle/>
                    <a:p>
                      <a:r>
                        <a:rPr lang="en-US" b="1" dirty="0"/>
                        <a:t>SUCTION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dirty="0"/>
                        <a:t>1000 GAL DEPENDING WATER QUALITY/PARTICULATE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842">
                <a:tc>
                  <a:txBody>
                    <a:bodyPr/>
                    <a:lstStyle/>
                    <a:p>
                      <a:r>
                        <a:rPr lang="en-US" b="1" dirty="0"/>
                        <a:t>CERAMIC PER-FILTER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dirty="0"/>
                        <a:t>CLEANABLE 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842">
                <a:tc>
                  <a:txBody>
                    <a:bodyPr/>
                    <a:lstStyle/>
                    <a:p>
                      <a:r>
                        <a:rPr lang="en-US" b="1" dirty="0"/>
                        <a:t>PURIFICATION LAMP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dirty="0"/>
                        <a:t>10,000 ON/OFF CYCLES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842">
                <a:tc>
                  <a:txBody>
                    <a:bodyPr/>
                    <a:lstStyle/>
                    <a:p>
                      <a:r>
                        <a:rPr lang="en-US" b="1" dirty="0"/>
                        <a:t>PURIFICATION LAMP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"/>
                        <a:tabLst/>
                        <a:defRPr/>
                      </a:pPr>
                      <a:r>
                        <a:rPr lang="en-US" dirty="0"/>
                        <a:t>10,000 GAL +</a:t>
                      </a:r>
                    </a:p>
                    <a:p>
                      <a:pPr marL="285750" indent="-285750">
                        <a:buFont typeface="Symbol" panose="05050102010706020507" pitchFamily="18" charset="2"/>
                        <a:buChar char="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8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71240" r="95209" b="24723"/>
          <a:stretch/>
        </p:blipFill>
        <p:spPr>
          <a:xfrm>
            <a:off x="0" y="5525813"/>
            <a:ext cx="12192000" cy="1273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48005" y="5546265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DIAGRAM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49938" y="0"/>
            <a:ext cx="5092123" cy="674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71240" r="95209" b="24723"/>
          <a:stretch/>
        </p:blipFill>
        <p:spPr>
          <a:xfrm>
            <a:off x="1" y="5549398"/>
            <a:ext cx="12192000" cy="1308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48005" y="5546265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DIAGRAM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7239" y="31775"/>
            <a:ext cx="574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828"/>
          <a:stretch/>
        </p:blipFill>
        <p:spPr bwMode="auto">
          <a:xfrm>
            <a:off x="6816146" y="165317"/>
            <a:ext cx="2628900" cy="370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72"/>
          <a:stretch/>
        </p:blipFill>
        <p:spPr bwMode="auto">
          <a:xfrm>
            <a:off x="9096853" y="2922378"/>
            <a:ext cx="2964874" cy="372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2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0" y="25452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 b="24906"/>
          <a:stretch/>
        </p:blipFill>
        <p:spPr>
          <a:xfrm>
            <a:off x="0" y="1562088"/>
            <a:ext cx="12192000" cy="5295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502129" y="787613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IN THE CASE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5909" y="1849585"/>
            <a:ext cx="3998046" cy="4980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International plug kit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3 Stabilizing Feet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Male 12v power plug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Female 12v power plug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Standard 110v plug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Gloves and scotch bright pad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Mushroom mesh filter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793970" y="1849585"/>
            <a:ext cx="3688773" cy="49808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charset="2"/>
              <a:buNone/>
              <a:defRPr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18508" y="1849585"/>
            <a:ext cx="3719848" cy="498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“Magic” tool kit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Ditch filter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Spare Ceramic Filter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2, 5’ 3/8” Tubing              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(standard &amp; silver impregnated)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Spout 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Strap wrench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Manual</a:t>
            </a: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l">
              <a:buFont typeface="Symbol" panose="05050102010706020507" pitchFamily="18" charset="2"/>
              <a:buChar char=""/>
              <a:defRPr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/>
          <a:stretch/>
        </p:blipFill>
        <p:spPr>
          <a:xfrm>
            <a:off x="8842664" y="-11430"/>
            <a:ext cx="3349336" cy="68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336691" y="794825"/>
            <a:ext cx="700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IN THE “MAGIC BOX” TOOL KIT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645" y="1430606"/>
            <a:ext cx="8870373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Within every “magic box” tool kit there is…</a:t>
            </a:r>
          </a:p>
          <a:p>
            <a:pPr>
              <a:lnSpc>
                <a:spcPct val="150000"/>
              </a:lnSpc>
              <a:defRPr/>
            </a:pP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O-rings- 2 ceramic filter, 1 main seal, 1 small carbon </a:t>
            </a:r>
          </a:p>
          <a:p>
            <a:pPr lvl="1"/>
            <a:r>
              <a:rPr lang="en-US" sz="2000" dirty="0"/>
              <a:t>    filter seal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John Guest Plug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Blue Cleaning tube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Clear tubing extension tube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John Guest tool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fr-FR" sz="2000" dirty="0"/>
              <a:t>Fuses- 2 2amp, 1 10amp, 1 5amp, 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fr-FR" sz="2000" dirty="0"/>
              <a:t>T</a:t>
            </a:r>
            <a:r>
              <a:rPr lang="en-US" sz="2000" dirty="0" err="1"/>
              <a:t>ools</a:t>
            </a:r>
            <a:r>
              <a:rPr lang="en-US" sz="2000" dirty="0"/>
              <a:t>- crescent wrench, screwdriver, pliers, syringe,</a:t>
            </a:r>
          </a:p>
          <a:p>
            <a:pPr marL="628650" lvl="1" indent="-171450">
              <a:buFont typeface="Symbol" panose="05050102010706020507" pitchFamily="18" charset="2"/>
              <a:buChar char=""/>
            </a:pPr>
            <a:r>
              <a:rPr lang="en-US" sz="2000" dirty="0"/>
              <a:t>USB- USB with manual and videos, USB adapters </a:t>
            </a:r>
          </a:p>
          <a:p>
            <a:pPr>
              <a:lnSpc>
                <a:spcPct val="150000"/>
              </a:lnSpc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2" b="8181"/>
          <a:stretch/>
        </p:blipFill>
        <p:spPr>
          <a:xfrm>
            <a:off x="6810620" y="1270186"/>
            <a:ext cx="5202796" cy="35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-36368" y="1589650"/>
            <a:ext cx="12192000" cy="52683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504" y="0"/>
            <a:ext cx="64849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400210" y="680525"/>
            <a:ext cx="36982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THANK YOU</a:t>
            </a:r>
          </a:p>
          <a:p>
            <a:pPr>
              <a:lnSpc>
                <a:spcPct val="150000"/>
              </a:lnSpc>
              <a:defRPr/>
            </a:pPr>
            <a:endParaRPr lang="en-US" sz="4800" dirty="0"/>
          </a:p>
          <a:p>
            <a:pPr>
              <a:lnSpc>
                <a:spcPct val="150000"/>
              </a:lnSpc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dirty="0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4482" y="2826890"/>
            <a:ext cx="6038193" cy="403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92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538" y="1439917"/>
            <a:ext cx="1034217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CLEAN WATER IS AN ABSOLUTE "NON-NEGOTIABLE".  </a:t>
            </a:r>
          </a:p>
          <a:p>
            <a:endParaRPr lang="en-US" dirty="0"/>
          </a:p>
          <a:p>
            <a:r>
              <a:rPr lang="en-US" dirty="0"/>
              <a:t>The lack of clean water will wipe out whole populations / stop armies / and, if left unchecked completely wipe out man-kind.</a:t>
            </a:r>
          </a:p>
          <a:p>
            <a:endParaRPr lang="en-US" dirty="0"/>
          </a:p>
          <a:p>
            <a:r>
              <a:rPr lang="en-US" dirty="0"/>
              <a:t>We have developed a HIGHLY PORTABLE MACHINE that will take the most contaminated water and make it pure on less electricity than a light bulb.  </a:t>
            </a:r>
          </a:p>
          <a:p>
            <a:endParaRPr lang="en-US" dirty="0"/>
          </a:p>
          <a:p>
            <a:r>
              <a:rPr lang="en-US" dirty="0"/>
              <a:t>You are about to learn about the "near miraculous" Air Mobile Rescuer water purifier.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8CE6EE5-A455-4E99-8863-77A945BE4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8" t="844" b="79807"/>
          <a:stretch/>
        </p:blipFill>
        <p:spPr>
          <a:xfrm>
            <a:off x="24201" y="2631930"/>
            <a:ext cx="12167799" cy="1329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5D2EF-26D7-4C7A-B367-5812A2A2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71"/>
          <a:stretch/>
        </p:blipFill>
        <p:spPr>
          <a:xfrm>
            <a:off x="-1971" y="71462"/>
            <a:ext cx="12193971" cy="2392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24201" y="-10775"/>
            <a:ext cx="12192000" cy="247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9CCB1-15C4-47CD-943D-0E8870D4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60" y="2463934"/>
            <a:ext cx="6096692" cy="410017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E72E2AE-F232-45D0-84A4-B12D2C590167}"/>
              </a:ext>
            </a:extLst>
          </p:cNvPr>
          <p:cNvSpPr txBox="1">
            <a:spLocks/>
          </p:cNvSpPr>
          <p:nvPr/>
        </p:nvSpPr>
        <p:spPr>
          <a:xfrm>
            <a:off x="222401" y="191702"/>
            <a:ext cx="5360281" cy="22514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PORTABLE</a:t>
            </a:r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 LBS / FITS INTO OVERHEAD BIN ON COMMERCIAL AIRLINER</a:t>
            </a:r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D710C3-7C77-4942-A06B-93EB27163647}"/>
              </a:ext>
            </a:extLst>
          </p:cNvPr>
          <p:cNvSpPr txBox="1">
            <a:spLocks/>
          </p:cNvSpPr>
          <p:nvPr/>
        </p:nvSpPr>
        <p:spPr>
          <a:xfrm>
            <a:off x="359477" y="5814047"/>
            <a:ext cx="3109360" cy="9724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RESCUER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8419504" y="2469224"/>
            <a:ext cx="4131973" cy="51542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SIMPLE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SETS UP IN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MINUTE</a:t>
            </a:r>
          </a:p>
          <a:p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740D25E-3FE8-44D8-A6E0-4F96457E510B}"/>
              </a:ext>
            </a:extLst>
          </p:cNvPr>
          <p:cNvSpPr txBox="1">
            <a:spLocks/>
          </p:cNvSpPr>
          <p:nvPr/>
        </p:nvSpPr>
        <p:spPr>
          <a:xfrm>
            <a:off x="-1971" y="2361079"/>
            <a:ext cx="3470808" cy="36579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POWERFUL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OZONE /UV 35,000 TIMES MORE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POWERFUL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THAN CHLORINE</a:t>
            </a:r>
          </a:p>
          <a:p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03C9BF1-6966-4423-9D94-250721744487}"/>
              </a:ext>
            </a:extLst>
          </p:cNvPr>
          <p:cNvSpPr txBox="1">
            <a:spLocks/>
          </p:cNvSpPr>
          <p:nvPr/>
        </p:nvSpPr>
        <p:spPr>
          <a:xfrm>
            <a:off x="6096000" y="256793"/>
            <a:ext cx="5315483" cy="51542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EFFICIENT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DELIVERS 20-25 GALLONS PER HOUR ON 54 WATTS!  (AC 120/60 240/50 - 12 VOLTS)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20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8CE6EE5-A455-4E99-8863-77A945BE4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8" t="844" b="79807"/>
          <a:stretch/>
        </p:blipFill>
        <p:spPr>
          <a:xfrm>
            <a:off x="24201" y="2631930"/>
            <a:ext cx="12167799" cy="1329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5D2EF-26D7-4C7A-B367-5812A2A2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71"/>
          <a:stretch/>
        </p:blipFill>
        <p:spPr>
          <a:xfrm>
            <a:off x="0" y="90470"/>
            <a:ext cx="12192000" cy="2392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-11222" y="-10814"/>
            <a:ext cx="12154663" cy="247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-13136" y="1800641"/>
            <a:ext cx="12192000" cy="52683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0D710C3-7C77-4942-A06B-93EB27163647}"/>
              </a:ext>
            </a:extLst>
          </p:cNvPr>
          <p:cNvSpPr txBox="1">
            <a:spLocks/>
          </p:cNvSpPr>
          <p:nvPr/>
        </p:nvSpPr>
        <p:spPr>
          <a:xfrm>
            <a:off x="310965" y="5837494"/>
            <a:ext cx="3109360" cy="9724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RESCUER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586E1-CB4F-4C49-B4A6-C729A3657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BFA"/>
              </a:clrFrom>
              <a:clrTo>
                <a:srgbClr val="FD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47" y="466205"/>
            <a:ext cx="1062199" cy="1226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2E2516-6807-4BEC-8202-F579DBE0B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BFA"/>
              </a:clrFrom>
              <a:clrTo>
                <a:srgbClr val="FD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48" y="2139026"/>
            <a:ext cx="1030521" cy="1190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6E3907-F534-4AD2-8F2B-145341C10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99410" b="28816"/>
          <a:stretch/>
        </p:blipFill>
        <p:spPr>
          <a:xfrm>
            <a:off x="24201" y="836907"/>
            <a:ext cx="1516732" cy="45029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B86E11-7E6E-44CC-9397-42347A8D4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BFA"/>
              </a:clrFrom>
              <a:clrTo>
                <a:srgbClr val="FD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47" y="3456252"/>
            <a:ext cx="1030521" cy="1190311"/>
          </a:xfrm>
          <a:prstGeom prst="rect">
            <a:avLst/>
          </a:prstGeom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id="{812BC67D-4F77-47D9-9A0D-265764480C85}"/>
              </a:ext>
            </a:extLst>
          </p:cNvPr>
          <p:cNvSpPr/>
          <p:nvPr/>
        </p:nvSpPr>
        <p:spPr>
          <a:xfrm>
            <a:off x="2368747" y="836907"/>
            <a:ext cx="527539" cy="575479"/>
          </a:xfrm>
          <a:prstGeom prst="mathEqual">
            <a:avLst>
              <a:gd name="adj1" fmla="val 15278"/>
              <a:gd name="adj2" fmla="val 178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Equals 22">
            <a:extLst>
              <a:ext uri="{FF2B5EF4-FFF2-40B4-BE49-F238E27FC236}">
                <a16:creationId xmlns:a16="http://schemas.microsoft.com/office/drawing/2014/main" id="{2066F15E-16E6-4144-860D-6F55C1BFD0C6}"/>
              </a:ext>
            </a:extLst>
          </p:cNvPr>
          <p:cNvSpPr/>
          <p:nvPr/>
        </p:nvSpPr>
        <p:spPr>
          <a:xfrm>
            <a:off x="2368746" y="2480215"/>
            <a:ext cx="527539" cy="575479"/>
          </a:xfrm>
          <a:prstGeom prst="mathEqual">
            <a:avLst>
              <a:gd name="adj1" fmla="val 15278"/>
              <a:gd name="adj2" fmla="val 178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Equals 23">
            <a:extLst>
              <a:ext uri="{FF2B5EF4-FFF2-40B4-BE49-F238E27FC236}">
                <a16:creationId xmlns:a16="http://schemas.microsoft.com/office/drawing/2014/main" id="{513AC00F-FF95-4606-8B43-D387F335F0E8}"/>
              </a:ext>
            </a:extLst>
          </p:cNvPr>
          <p:cNvSpPr/>
          <p:nvPr/>
        </p:nvSpPr>
        <p:spPr>
          <a:xfrm>
            <a:off x="2368746" y="3788873"/>
            <a:ext cx="527539" cy="575479"/>
          </a:xfrm>
          <a:prstGeom prst="mathEqual">
            <a:avLst>
              <a:gd name="adj1" fmla="val 15278"/>
              <a:gd name="adj2" fmla="val 178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3" y="587436"/>
            <a:ext cx="939945" cy="9399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90" y="597827"/>
            <a:ext cx="939945" cy="939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33" y="608834"/>
            <a:ext cx="939945" cy="939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68" y="1753630"/>
            <a:ext cx="515948" cy="5159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9" y="2316621"/>
            <a:ext cx="515948" cy="5159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9" y="2873321"/>
            <a:ext cx="515948" cy="5159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30" y="1750484"/>
            <a:ext cx="515948" cy="5159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81" y="2313475"/>
            <a:ext cx="515948" cy="5159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81" y="2870175"/>
            <a:ext cx="515948" cy="5159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96" y="1760875"/>
            <a:ext cx="515948" cy="5159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47" y="2323866"/>
            <a:ext cx="515948" cy="5159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47" y="2870175"/>
            <a:ext cx="515948" cy="5159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03" y="1769492"/>
            <a:ext cx="515948" cy="5159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332483"/>
            <a:ext cx="515948" cy="5159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878792"/>
            <a:ext cx="515948" cy="51594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78" y="1773600"/>
            <a:ext cx="515948" cy="5159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29" y="2346982"/>
            <a:ext cx="515948" cy="515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29" y="2882900"/>
            <a:ext cx="515948" cy="5159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42" y="1773600"/>
            <a:ext cx="515948" cy="5159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93" y="2336591"/>
            <a:ext cx="515948" cy="5159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93" y="2893291"/>
            <a:ext cx="515948" cy="5159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91" y="1779891"/>
            <a:ext cx="515948" cy="5159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42" y="2332491"/>
            <a:ext cx="515948" cy="5159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42" y="2889191"/>
            <a:ext cx="515948" cy="515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059095" y="3543292"/>
            <a:ext cx="409740" cy="46397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055068" y="4007262"/>
            <a:ext cx="409740" cy="46397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051041" y="4466488"/>
            <a:ext cx="409740" cy="46397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047883" y="4925714"/>
            <a:ext cx="409740" cy="46397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461650" y="3544560"/>
            <a:ext cx="409740" cy="46397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457623" y="4008530"/>
            <a:ext cx="409740" cy="46397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453596" y="4467756"/>
            <a:ext cx="409740" cy="46397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450438" y="4926982"/>
            <a:ext cx="409740" cy="46397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863368" y="3547708"/>
            <a:ext cx="409740" cy="46397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859341" y="4011678"/>
            <a:ext cx="409740" cy="46397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855314" y="4470904"/>
            <a:ext cx="409740" cy="46397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3852156" y="4930130"/>
            <a:ext cx="409740" cy="46397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264217" y="3550856"/>
            <a:ext cx="409740" cy="46397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260190" y="4014826"/>
            <a:ext cx="409740" cy="46397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256163" y="4474052"/>
            <a:ext cx="409740" cy="46397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253005" y="4933278"/>
            <a:ext cx="409740" cy="46397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663702" y="3550856"/>
            <a:ext cx="409740" cy="46397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659675" y="4014826"/>
            <a:ext cx="409740" cy="46397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655648" y="4474052"/>
            <a:ext cx="409740" cy="46397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4652490" y="4933278"/>
            <a:ext cx="409740" cy="46397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068179" y="3557884"/>
            <a:ext cx="409740" cy="46397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064152" y="4021854"/>
            <a:ext cx="409740" cy="46397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060125" y="4481080"/>
            <a:ext cx="409740" cy="46397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051425" y="4940306"/>
            <a:ext cx="409740" cy="46397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476276" y="3559152"/>
            <a:ext cx="409740" cy="46397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472249" y="4023122"/>
            <a:ext cx="409740" cy="46397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462680" y="4482348"/>
            <a:ext cx="409740" cy="46397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459522" y="4941574"/>
            <a:ext cx="409740" cy="46397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877994" y="3562300"/>
            <a:ext cx="409740" cy="46397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873967" y="4026270"/>
            <a:ext cx="409740" cy="46397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869940" y="4485496"/>
            <a:ext cx="409740" cy="46397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5861240" y="4944722"/>
            <a:ext cx="409740" cy="46397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278843" y="3565448"/>
            <a:ext cx="409740" cy="46397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274816" y="4029418"/>
            <a:ext cx="409740" cy="46397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270789" y="4488644"/>
            <a:ext cx="409740" cy="46397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267631" y="4947870"/>
            <a:ext cx="409740" cy="46397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678328" y="3565448"/>
            <a:ext cx="409740" cy="46397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674301" y="4029418"/>
            <a:ext cx="409740" cy="46397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670274" y="4488644"/>
            <a:ext cx="409740" cy="46397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6667116" y="4947870"/>
            <a:ext cx="409740" cy="46397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7075942" y="3566246"/>
            <a:ext cx="409740" cy="46397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7071915" y="4030216"/>
            <a:ext cx="409740" cy="46397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7"/>
          <a:srcRect l="28664" t="27032" r="50376" b="30777"/>
          <a:stretch/>
        </p:blipFill>
        <p:spPr>
          <a:xfrm>
            <a:off x="7067888" y="4489442"/>
            <a:ext cx="409740" cy="46397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7"/>
          <a:srcRect l="28664" t="27032" r="50376" b="39323"/>
          <a:stretch/>
        </p:blipFill>
        <p:spPr>
          <a:xfrm>
            <a:off x="7064730" y="4948668"/>
            <a:ext cx="409740" cy="3699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1845" r="81707" b="96836"/>
          <a:stretch/>
        </p:blipFill>
        <p:spPr>
          <a:xfrm>
            <a:off x="2312276" y="809306"/>
            <a:ext cx="94594" cy="672662"/>
          </a:xfrm>
          <a:prstGeom prst="rect">
            <a:avLst/>
          </a:prstGeom>
        </p:spPr>
      </p:pic>
      <p:sp>
        <p:nvSpPr>
          <p:cNvPr id="124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5439552" y="659725"/>
            <a:ext cx="3099834" cy="821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Pallets in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day</a:t>
            </a:r>
          </a:p>
          <a:p>
            <a:endParaRPr lang="en-US" dirty="0"/>
          </a:p>
        </p:txBody>
      </p:sp>
      <p:sp>
        <p:nvSpPr>
          <p:cNvPr id="125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6832656" y="2197978"/>
            <a:ext cx="3099834" cy="821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21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Pallets in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week</a:t>
            </a:r>
          </a:p>
          <a:p>
            <a:endParaRPr lang="en-US" dirty="0"/>
          </a:p>
        </p:txBody>
      </p:sp>
      <p:sp>
        <p:nvSpPr>
          <p:cNvPr id="126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7637932" y="3966872"/>
            <a:ext cx="3397930" cy="8210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1,095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Pallets in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year!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8492" t="56641" r="80230" b="19847"/>
          <a:stretch/>
        </p:blipFill>
        <p:spPr>
          <a:xfrm>
            <a:off x="2234046" y="1163782"/>
            <a:ext cx="155864" cy="58189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17654" r="99005" b="69026"/>
          <a:stretch/>
        </p:blipFill>
        <p:spPr>
          <a:xfrm>
            <a:off x="2222205" y="2732567"/>
            <a:ext cx="170121" cy="70174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44297" r="98804" b="38543"/>
          <a:stretch/>
        </p:blipFill>
        <p:spPr>
          <a:xfrm>
            <a:off x="2223654" y="4073235"/>
            <a:ext cx="176645" cy="904009"/>
          </a:xfrm>
          <a:prstGeom prst="rect">
            <a:avLst/>
          </a:prstGeom>
        </p:spPr>
      </p:pic>
      <p:sp>
        <p:nvSpPr>
          <p:cNvPr id="129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5587719" y="1106552"/>
            <a:ext cx="3099834" cy="8210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4,800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Lbs.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0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8077943" y="4398128"/>
            <a:ext cx="3099834" cy="8210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1,725,000 Lbs.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1" name="Text Placeholder 3">
            <a:extLst>
              <a:ext uri="{FF2B5EF4-FFF2-40B4-BE49-F238E27FC236}">
                <a16:creationId xmlns:a16="http://schemas.microsoft.com/office/drawing/2014/main" id="{468297A7-B9B2-414C-8D2D-CC0E8ED6778F}"/>
              </a:ext>
            </a:extLst>
          </p:cNvPr>
          <p:cNvSpPr txBox="1">
            <a:spLocks/>
          </p:cNvSpPr>
          <p:nvPr/>
        </p:nvSpPr>
        <p:spPr>
          <a:xfrm>
            <a:off x="7071915" y="2677889"/>
            <a:ext cx="3099834" cy="8210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33,600 Lbs.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0638"/>
            <a:ext cx="12192000" cy="526835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71" y="886344"/>
            <a:ext cx="7506458" cy="50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1" y="1589650"/>
            <a:ext cx="12192000" cy="5268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0E5EE7-46BF-48C3-A855-C33BB28FC1E1}"/>
              </a:ext>
            </a:extLst>
          </p:cNvPr>
          <p:cNvSpPr/>
          <p:nvPr/>
        </p:nvSpPr>
        <p:spPr>
          <a:xfrm rot="10800000">
            <a:off x="0" y="0"/>
            <a:ext cx="12192001" cy="5559658"/>
          </a:xfrm>
          <a:prstGeom prst="rect">
            <a:avLst/>
          </a:prstGeom>
          <a:gradFill>
            <a:gsLst>
              <a:gs pos="76000">
                <a:schemeClr val="bg1">
                  <a:lumMod val="65000"/>
                  <a:alpha val="58000"/>
                </a:schemeClr>
              </a:gs>
              <a:gs pos="29000">
                <a:schemeClr val="bg1">
                  <a:lumMod val="85000"/>
                  <a:alpha val="60000"/>
                </a:schemeClr>
              </a:gs>
              <a:gs pos="0">
                <a:schemeClr val="bg1">
                  <a:lumMod val="95000"/>
                  <a:alpha val="61000"/>
                </a:schemeClr>
              </a:gs>
              <a:gs pos="53000">
                <a:schemeClr val="bg1">
                  <a:lumMod val="75000"/>
                  <a:alpha val="56000"/>
                </a:schemeClr>
              </a:gs>
              <a:gs pos="100000">
                <a:schemeClr val="bg1">
                  <a:lumMod val="50000"/>
                  <a:alpha val="5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6FD10-4184-4B38-BC97-338A4B58B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" t="2521" r="2364" b="2171"/>
          <a:stretch/>
        </p:blipFill>
        <p:spPr>
          <a:xfrm>
            <a:off x="2179478" y="1232035"/>
            <a:ext cx="7367752" cy="41204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F64C96-AB3E-4FA7-B1B3-5231AE65B2D1}"/>
              </a:ext>
            </a:extLst>
          </p:cNvPr>
          <p:cNvGrpSpPr/>
          <p:nvPr/>
        </p:nvGrpSpPr>
        <p:grpSpPr>
          <a:xfrm>
            <a:off x="372434" y="41802"/>
            <a:ext cx="1393173" cy="1089834"/>
            <a:chOff x="17883" y="0"/>
            <a:chExt cx="940593" cy="1089834"/>
          </a:xfrm>
        </p:grpSpPr>
        <p:sp>
          <p:nvSpPr>
            <p:cNvPr id="12" name="Rectangle: Rounded Corners 23">
              <a:extLst>
                <a:ext uri="{FF2B5EF4-FFF2-40B4-BE49-F238E27FC236}">
                  <a16:creationId xmlns:a16="http://schemas.microsoft.com/office/drawing/2014/main" id="{392D2AF7-B28C-4EB0-B0AA-99E99187AA25}"/>
                </a:ext>
              </a:extLst>
            </p:cNvPr>
            <p:cNvSpPr/>
            <p:nvPr/>
          </p:nvSpPr>
          <p:spPr>
            <a:xfrm>
              <a:off x="17883" y="0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D4521053-3A86-493A-A5C9-357603EB7728}"/>
                </a:ext>
              </a:extLst>
            </p:cNvPr>
            <p:cNvSpPr txBox="1"/>
            <p:nvPr/>
          </p:nvSpPr>
          <p:spPr>
            <a:xfrm>
              <a:off x="51598" y="81619"/>
              <a:ext cx="885495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URBAN</a:t>
              </a:r>
              <a:r>
                <a:rPr lang="en-US" sz="1400" kern="1200" dirty="0"/>
                <a:t>     </a:t>
              </a:r>
              <a:r>
                <a:rPr lang="en-US" sz="1400" dirty="0"/>
                <a:t>             </a:t>
              </a:r>
              <a:r>
                <a:rPr lang="en-US" sz="1100" kern="1200" dirty="0"/>
                <a:t>NEW ORLEANS, INDIA, PAKISTAN (KARACHI) </a:t>
              </a:r>
              <a:endParaRPr lang="en-US" sz="14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01FEFB-385F-4228-B1E6-1DE88A5B31D2}"/>
              </a:ext>
            </a:extLst>
          </p:cNvPr>
          <p:cNvGrpSpPr/>
          <p:nvPr/>
        </p:nvGrpSpPr>
        <p:grpSpPr>
          <a:xfrm>
            <a:off x="372434" y="1210537"/>
            <a:ext cx="1398073" cy="851809"/>
            <a:chOff x="1037486" y="-36013"/>
            <a:chExt cx="940593" cy="1099326"/>
          </a:xfrm>
        </p:grpSpPr>
        <p:sp>
          <p:nvSpPr>
            <p:cNvPr id="15" name="Rectangle: Rounded Corners 21">
              <a:extLst>
                <a:ext uri="{FF2B5EF4-FFF2-40B4-BE49-F238E27FC236}">
                  <a16:creationId xmlns:a16="http://schemas.microsoft.com/office/drawing/2014/main" id="{F6BB6869-913A-4E9C-B542-7B44281EC78A}"/>
                </a:ext>
              </a:extLst>
            </p:cNvPr>
            <p:cNvSpPr/>
            <p:nvPr/>
          </p:nvSpPr>
          <p:spPr>
            <a:xfrm>
              <a:off x="1037486" y="0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E1FF22F7-A922-4181-83E3-FB11272C0E5D}"/>
                </a:ext>
              </a:extLst>
            </p:cNvPr>
            <p:cNvSpPr txBox="1"/>
            <p:nvPr/>
          </p:nvSpPr>
          <p:spPr>
            <a:xfrm>
              <a:off x="1065035" y="-36013"/>
              <a:ext cx="885495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DESERT      </a:t>
              </a:r>
              <a:r>
                <a:rPr lang="en-US" sz="1400" kern="1200" dirty="0"/>
                <a:t> </a:t>
              </a:r>
              <a:r>
                <a:rPr lang="en-US" sz="1200" kern="1200" dirty="0"/>
                <a:t>NORTH AFRICA</a:t>
              </a:r>
              <a:endParaRPr lang="en-US" sz="1400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6F8987-3484-47E5-8089-9E7479EEF26A}"/>
              </a:ext>
            </a:extLst>
          </p:cNvPr>
          <p:cNvGrpSpPr/>
          <p:nvPr/>
        </p:nvGrpSpPr>
        <p:grpSpPr>
          <a:xfrm>
            <a:off x="372434" y="2135274"/>
            <a:ext cx="1398074" cy="2116489"/>
            <a:chOff x="2057090" y="-12177"/>
            <a:chExt cx="940593" cy="1076518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E9B476BD-7E01-47BD-B9E0-38F56350957E}"/>
                </a:ext>
              </a:extLst>
            </p:cNvPr>
            <p:cNvSpPr/>
            <p:nvPr/>
          </p:nvSpPr>
          <p:spPr>
            <a:xfrm>
              <a:off x="2057090" y="1028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8">
              <a:extLst>
                <a:ext uri="{FF2B5EF4-FFF2-40B4-BE49-F238E27FC236}">
                  <a16:creationId xmlns:a16="http://schemas.microsoft.com/office/drawing/2014/main" id="{6A7A5D8D-B7EE-415A-A9BA-6118DA7AFDAE}"/>
                </a:ext>
              </a:extLst>
            </p:cNvPr>
            <p:cNvSpPr txBox="1"/>
            <p:nvPr/>
          </p:nvSpPr>
          <p:spPr>
            <a:xfrm>
              <a:off x="2108860" y="-12177"/>
              <a:ext cx="885495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MAJOR DISASTERS</a:t>
              </a:r>
              <a:r>
                <a:rPr lang="en-US" sz="1400" b="1" kern="1200" dirty="0"/>
                <a:t>                 </a:t>
              </a:r>
              <a:r>
                <a:rPr lang="en-US" sz="1050" kern="1200" dirty="0"/>
                <a:t>TSUNAMIS EARTHQUAKES  HURRICANES  CYCLONES </a:t>
              </a:r>
              <a:r>
                <a:rPr lang="en-US" sz="1050" dirty="0"/>
                <a:t>  </a:t>
              </a:r>
              <a:r>
                <a:rPr lang="en-US" sz="1050" kern="1200" dirty="0"/>
                <a:t> TYPHOONS  </a:t>
              </a:r>
              <a:r>
                <a:rPr lang="en-US" sz="1100" kern="1200" dirty="0"/>
                <a:t>FLOODING        FAMINE WAR etc.</a:t>
              </a:r>
              <a:endParaRPr lang="en-US" sz="28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83685A-671E-483A-A15E-7F73C7F87974}"/>
              </a:ext>
            </a:extLst>
          </p:cNvPr>
          <p:cNvGrpSpPr/>
          <p:nvPr/>
        </p:nvGrpSpPr>
        <p:grpSpPr>
          <a:xfrm>
            <a:off x="5164318" y="23369"/>
            <a:ext cx="1398073" cy="1063313"/>
            <a:chOff x="3076694" y="1028"/>
            <a:chExt cx="940593" cy="1063313"/>
          </a:xfrm>
        </p:grpSpPr>
        <p:sp>
          <p:nvSpPr>
            <p:cNvPr id="21" name="Rectangle: Rounded Corners 17">
              <a:extLst>
                <a:ext uri="{FF2B5EF4-FFF2-40B4-BE49-F238E27FC236}">
                  <a16:creationId xmlns:a16="http://schemas.microsoft.com/office/drawing/2014/main" id="{C1FCAEBB-93CF-411F-B807-93F42AD11462}"/>
                </a:ext>
              </a:extLst>
            </p:cNvPr>
            <p:cNvSpPr/>
            <p:nvPr/>
          </p:nvSpPr>
          <p:spPr>
            <a:xfrm>
              <a:off x="3076694" y="1028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AAD437F1-62B3-49F0-9098-A2C879BE8A31}"/>
                </a:ext>
              </a:extLst>
            </p:cNvPr>
            <p:cNvSpPr txBox="1"/>
            <p:nvPr/>
          </p:nvSpPr>
          <p:spPr>
            <a:xfrm>
              <a:off x="3094227" y="47696"/>
              <a:ext cx="887643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b="1" kern="1200" dirty="0"/>
                <a:t>JUNGLE</a:t>
              </a:r>
              <a:r>
                <a:rPr lang="it-IT" sz="1400" kern="1200" dirty="0"/>
                <a:t>              </a:t>
              </a:r>
              <a:r>
                <a:rPr lang="it-IT" sz="1200" kern="1200" dirty="0"/>
                <a:t>SOUTH AMERIC, INDONESIA INDIA</a:t>
              </a:r>
              <a:endParaRPr lang="en-US" sz="14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FB71DD-CE96-4D11-9F70-16C52F4F8E3C}"/>
              </a:ext>
            </a:extLst>
          </p:cNvPr>
          <p:cNvGrpSpPr/>
          <p:nvPr/>
        </p:nvGrpSpPr>
        <p:grpSpPr>
          <a:xfrm>
            <a:off x="7803244" y="41802"/>
            <a:ext cx="1398073" cy="1063313"/>
            <a:chOff x="4096297" y="1028"/>
            <a:chExt cx="940593" cy="1063313"/>
          </a:xfrm>
        </p:grpSpPr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2853541A-7632-4215-BC5C-CBCD1984782E}"/>
                </a:ext>
              </a:extLst>
            </p:cNvPr>
            <p:cNvSpPr/>
            <p:nvPr/>
          </p:nvSpPr>
          <p:spPr>
            <a:xfrm>
              <a:off x="4096297" y="1028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Rounded Corners 12">
              <a:extLst>
                <a:ext uri="{FF2B5EF4-FFF2-40B4-BE49-F238E27FC236}">
                  <a16:creationId xmlns:a16="http://schemas.microsoft.com/office/drawing/2014/main" id="{73AF736D-36DB-4ACD-84F8-6DF4A24B2E7E}"/>
                </a:ext>
              </a:extLst>
            </p:cNvPr>
            <p:cNvSpPr txBox="1"/>
            <p:nvPr/>
          </p:nvSpPr>
          <p:spPr>
            <a:xfrm>
              <a:off x="4123846" y="28577"/>
              <a:ext cx="885495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RAIN FOREST </a:t>
              </a:r>
              <a:r>
                <a:rPr lang="en-US" sz="1200" kern="1200" dirty="0"/>
                <a:t>SOUTH AMERICA,  SOUTHEAST ASIA</a:t>
              </a:r>
              <a:endParaRPr lang="en-US" sz="1400" kern="12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FA4FF4-14F3-4C17-963C-855E4F056FC2}"/>
              </a:ext>
            </a:extLst>
          </p:cNvPr>
          <p:cNvGrpSpPr/>
          <p:nvPr/>
        </p:nvGrpSpPr>
        <p:grpSpPr>
          <a:xfrm>
            <a:off x="10193842" y="25696"/>
            <a:ext cx="1398074" cy="1063313"/>
            <a:chOff x="5115901" y="1028"/>
            <a:chExt cx="940593" cy="1063313"/>
          </a:xfrm>
        </p:grpSpPr>
        <p:sp>
          <p:nvSpPr>
            <p:cNvPr id="27" name="Rectangle: Rounded Corners 12">
              <a:extLst>
                <a:ext uri="{FF2B5EF4-FFF2-40B4-BE49-F238E27FC236}">
                  <a16:creationId xmlns:a16="http://schemas.microsoft.com/office/drawing/2014/main" id="{5FEA12F0-3783-4F5F-9086-730B0E7FC4A5}"/>
                </a:ext>
              </a:extLst>
            </p:cNvPr>
            <p:cNvSpPr/>
            <p:nvPr/>
          </p:nvSpPr>
          <p:spPr>
            <a:xfrm>
              <a:off x="5115901" y="1028"/>
              <a:ext cx="940593" cy="106331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14">
              <a:extLst>
                <a:ext uri="{FF2B5EF4-FFF2-40B4-BE49-F238E27FC236}">
                  <a16:creationId xmlns:a16="http://schemas.microsoft.com/office/drawing/2014/main" id="{48910ACC-619E-45A0-B21C-2603D207954C}"/>
                </a:ext>
              </a:extLst>
            </p:cNvPr>
            <p:cNvSpPr txBox="1"/>
            <p:nvPr/>
          </p:nvSpPr>
          <p:spPr>
            <a:xfrm>
              <a:off x="5131975" y="56126"/>
              <a:ext cx="885495" cy="1008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HIGH ALTITUDE </a:t>
              </a:r>
              <a:r>
                <a:rPr lang="en-US" sz="1400" kern="1200" dirty="0"/>
                <a:t>NEPAL,  PAKISTAN</a:t>
              </a:r>
            </a:p>
          </p:txBody>
        </p:sp>
      </p:grp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460635E2-4C38-45F2-A223-1BAC01D9A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575542"/>
              </p:ext>
            </p:extLst>
          </p:nvPr>
        </p:nvGraphicFramePr>
        <p:xfrm>
          <a:off x="372434" y="5559658"/>
          <a:ext cx="11336090" cy="132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0193842" y="1232035"/>
            <a:ext cx="1388292" cy="972497"/>
            <a:chOff x="8350654" y="1047"/>
            <a:chExt cx="1506029" cy="972497"/>
          </a:xfrm>
        </p:grpSpPr>
        <p:sp>
          <p:nvSpPr>
            <p:cNvPr id="32" name="Rounded Rectangle 31"/>
            <p:cNvSpPr/>
            <p:nvPr/>
          </p:nvSpPr>
          <p:spPr>
            <a:xfrm>
              <a:off x="8350654" y="1047"/>
              <a:ext cx="1506029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/>
            <p:cNvSpPr/>
            <p:nvPr/>
          </p:nvSpPr>
          <p:spPr>
            <a:xfrm>
              <a:off x="8379137" y="29530"/>
              <a:ext cx="1449063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REFUGEE CAMPS </a:t>
              </a:r>
              <a:r>
                <a:rPr lang="en-US" sz="1400" kern="1200" dirty="0"/>
                <a:t> </a:t>
              </a:r>
              <a:r>
                <a:rPr lang="en-US" sz="1200" kern="1200" dirty="0"/>
                <a:t>SOUTH SUDAN, UGANDA, SYRIA</a:t>
              </a:r>
              <a:endParaRPr lang="en-US" sz="1400" kern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193842" y="2305741"/>
            <a:ext cx="1398074" cy="972497"/>
            <a:chOff x="8043470" y="1047"/>
            <a:chExt cx="1813229" cy="972497"/>
          </a:xfrm>
        </p:grpSpPr>
        <p:sp>
          <p:nvSpPr>
            <p:cNvPr id="35" name="Rounded Rectangle 34"/>
            <p:cNvSpPr/>
            <p:nvPr/>
          </p:nvSpPr>
          <p:spPr>
            <a:xfrm>
              <a:off x="8043470" y="1047"/>
              <a:ext cx="1813229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8071953" y="29530"/>
              <a:ext cx="1756263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HOSTILE </a:t>
              </a:r>
              <a:r>
                <a:rPr lang="en-US" sz="1400" kern="1200" dirty="0"/>
                <a:t>       </a:t>
              </a:r>
              <a:r>
                <a:rPr lang="en-US" sz="1200" kern="1200" dirty="0"/>
                <a:t>SOUTH SUDAN,  SYRIA, PAKISTAN, NORTH KOREA</a:t>
              </a:r>
              <a:endParaRPr lang="en-US" sz="1400" kern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193841" y="3374830"/>
            <a:ext cx="1400253" cy="972497"/>
            <a:chOff x="7578745" y="1047"/>
            <a:chExt cx="2277775" cy="972497"/>
          </a:xfrm>
        </p:grpSpPr>
        <p:sp>
          <p:nvSpPr>
            <p:cNvPr id="38" name="Rounded Rectangle 37"/>
            <p:cNvSpPr/>
            <p:nvPr/>
          </p:nvSpPr>
          <p:spPr>
            <a:xfrm>
              <a:off x="7578745" y="1047"/>
              <a:ext cx="2277775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4"/>
            <p:cNvSpPr/>
            <p:nvPr/>
          </p:nvSpPr>
          <p:spPr>
            <a:xfrm>
              <a:off x="7607228" y="29530"/>
              <a:ext cx="2220809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RADIATION</a:t>
              </a:r>
              <a:r>
                <a:rPr lang="en-US" sz="1400" kern="1200" dirty="0"/>
                <a:t> (FUKUSHIMA)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00679" y="98160"/>
            <a:ext cx="1463786" cy="972497"/>
            <a:chOff x="-16400" y="-1"/>
            <a:chExt cx="3060760" cy="972497"/>
          </a:xfrm>
        </p:grpSpPr>
        <p:sp>
          <p:nvSpPr>
            <p:cNvPr id="41" name="Rounded Rectangle 40"/>
            <p:cNvSpPr/>
            <p:nvPr/>
          </p:nvSpPr>
          <p:spPr>
            <a:xfrm>
              <a:off x="-16400" y="-1"/>
              <a:ext cx="3060760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28483" y="28483"/>
              <a:ext cx="3003793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400" b="1" kern="1200" dirty="0"/>
                <a:t>COLD</a:t>
              </a:r>
              <a:r>
                <a:rPr lang="fi-FI" sz="1400" kern="1200" dirty="0"/>
                <a:t>                       </a:t>
              </a:r>
              <a:r>
                <a:rPr lang="fi-FI" sz="1200" kern="1200" dirty="0"/>
                <a:t>JAPAN, NEPAL, PAKISTAN, ALASKA</a:t>
              </a:r>
              <a:endParaRPr lang="fi-FI" sz="1400" kern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5331" y="4325391"/>
            <a:ext cx="1420319" cy="983289"/>
            <a:chOff x="-46337" y="-10792"/>
            <a:chExt cx="4727959" cy="983289"/>
          </a:xfrm>
        </p:grpSpPr>
        <p:sp>
          <p:nvSpPr>
            <p:cNvPr id="44" name="Rounded Rectangle 43"/>
            <p:cNvSpPr/>
            <p:nvPr/>
          </p:nvSpPr>
          <p:spPr>
            <a:xfrm>
              <a:off x="13681" y="0"/>
              <a:ext cx="4667941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-46337" y="-10792"/>
              <a:ext cx="4610975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HOT                 </a:t>
              </a:r>
              <a:r>
                <a:rPr lang="en-US" sz="1200" kern="1200" dirty="0"/>
                <a:t>INDIA (125 DEGREES)</a:t>
              </a:r>
              <a:endParaRPr lang="en-US" sz="1400" kern="12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193841" y="4420053"/>
            <a:ext cx="1398073" cy="972497"/>
            <a:chOff x="1103234" y="1047"/>
            <a:chExt cx="7657521" cy="972497"/>
          </a:xfrm>
        </p:grpSpPr>
        <p:sp>
          <p:nvSpPr>
            <p:cNvPr id="47" name="Rounded Rectangle 46"/>
            <p:cNvSpPr/>
            <p:nvPr/>
          </p:nvSpPr>
          <p:spPr>
            <a:xfrm>
              <a:off x="1103234" y="1047"/>
              <a:ext cx="7657521" cy="972497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1131717" y="29530"/>
              <a:ext cx="7600555" cy="915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HUMID      </a:t>
              </a:r>
              <a:r>
                <a:rPr lang="en-US" sz="1200" kern="1200" dirty="0"/>
                <a:t>AMAZON, SOUTHEAST ASIA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9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0" y="0"/>
            <a:ext cx="12192000" cy="206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9650"/>
            <a:ext cx="12192000" cy="5268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031" y="5645616"/>
            <a:ext cx="423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PARTIAL CLIENT LIST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990392" y="321796"/>
            <a:ext cx="1901222" cy="4806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UNICEF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Doctors Without Borders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YWAM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East Coast Christian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New Life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Mission Aviation Fellowship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USAID</a:t>
            </a:r>
          </a:p>
          <a:p>
            <a:pPr lv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Pts val="1400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Remote Area Medical</a:t>
            </a:r>
          </a:p>
          <a:p>
            <a:pPr lv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472C4"/>
              </a:buClr>
              <a:buSzPts val="1400"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 pitchFamily="34" charset="0"/>
              </a:rPr>
              <a:t>The Great Outdoors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5414115" y="321796"/>
            <a:ext cx="2342657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Water For The World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Scores Of Individual Mission Organizations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Scores Of Individuals Who Fund Units For Free Deployments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Wycliffe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LDS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Food For The Poor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Harris Rosen</a:t>
            </a:r>
          </a:p>
          <a:p>
            <a:pPr lv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</a:pPr>
            <a:r>
              <a:rPr lang="en-US" altLang="en-US" dirty="0">
                <a:latin typeface="Calibri" panose="020F0502020204030204" pitchFamily="34" charset="0"/>
              </a:rPr>
              <a:t>Calvary Chapel</a:t>
            </a:r>
          </a:p>
          <a:p>
            <a:pPr lv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</a:pPr>
            <a:r>
              <a:rPr lang="en-US" altLang="en-US" dirty="0">
                <a:latin typeface="Calibri" panose="020F0502020204030204" pitchFamily="34" charset="0"/>
              </a:rPr>
              <a:t>South American Mission (SAM)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400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8279273" y="321796"/>
            <a:ext cx="2605416" cy="48053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PUMA (Pennsylvania United Medical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Philippine Air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OFNAC - Haiti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Luka - Thailand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Peruvian Air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Ecuador Air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Arica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Team Rubicon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ts val="1200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H.E.R.O.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9"/>
          <p:cNvSpPr>
            <a:spLocks noGrp="1" noChangeArrowheads="1"/>
          </p:cNvSpPr>
          <p:nvPr>
            <p:ph idx="4294967295"/>
          </p:nvPr>
        </p:nvSpPr>
        <p:spPr bwMode="auto">
          <a:xfrm>
            <a:off x="468821" y="321796"/>
            <a:ext cx="2073713" cy="522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International Red Cross 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Samaritans Purse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UN World Food Program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Operation Blessing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Christian Broadcasting Network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Christian Television Network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Reach Out To Haiti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World Compassion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ABC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4472C4"/>
              </a:buClr>
              <a:buSzPts val="1400"/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Love A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</a:rPr>
              <a:t>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hild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4472C4"/>
              </a:buClr>
              <a:buSzPts val="1400"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 panose="020F0502020204030204" pitchFamily="34" charset="0"/>
              </a:rPr>
              <a:t>International Mission Board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0" y="-2672"/>
            <a:ext cx="12192000" cy="206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728130"/>
            <a:ext cx="12192000" cy="5268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71" y="638535"/>
            <a:ext cx="616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BASICS OF A UV/OZONE VESSEL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</a:blip>
          <a:srcRect l="21733" t="30152" r="61307" b="10454"/>
          <a:stretch/>
        </p:blipFill>
        <p:spPr>
          <a:xfrm>
            <a:off x="8837721" y="40223"/>
            <a:ext cx="2877526" cy="5668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AEFF3"/>
              </a:clrFrom>
              <a:clrTo>
                <a:srgbClr val="EAEFF3">
                  <a:alpha val="0"/>
                </a:srgbClr>
              </a:clrTo>
            </a:clrChange>
          </a:blip>
          <a:srcRect l="45512" t="42273" r="22102" b="28636"/>
          <a:stretch/>
        </p:blipFill>
        <p:spPr>
          <a:xfrm>
            <a:off x="1332504" y="2467278"/>
            <a:ext cx="5039522" cy="2546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188" y="1522129"/>
            <a:ext cx="460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5-Way Purification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109209" y="1586537"/>
            <a:ext cx="654939" cy="473492"/>
          </a:xfrm>
          <a:prstGeom prst="rightArrow">
            <a:avLst>
              <a:gd name="adj1" fmla="val 30942"/>
              <a:gd name="adj2" fmla="val 3570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A5DF0B-CB22-4C18-A7FD-9C57590F8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9"/>
          <a:stretch/>
        </p:blipFill>
        <p:spPr>
          <a:xfrm>
            <a:off x="1" y="0"/>
            <a:ext cx="12192000" cy="1589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CBB1E-70EF-42BD-8197-AA970EBC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7"/>
          <a:stretch/>
        </p:blipFill>
        <p:spPr>
          <a:xfrm>
            <a:off x="0" y="1589650"/>
            <a:ext cx="12192000" cy="52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7BC4E-9D9D-4C3B-9DC4-E812A28546CA}"/>
              </a:ext>
            </a:extLst>
          </p:cNvPr>
          <p:cNvSpPr txBox="1"/>
          <p:nvPr/>
        </p:nvSpPr>
        <p:spPr>
          <a:xfrm>
            <a:off x="0" y="5560693"/>
            <a:ext cx="676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Gulim" panose="020B0503020000020004" pitchFamily="34" charset="-127"/>
                <a:cs typeface="Helvetica" panose="020B0604020202020204" pitchFamily="34" charset="0"/>
              </a:rPr>
              <a:t>TECHNICAL DATA SHEET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73297"/>
            <a:ext cx="10342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(System specification, operating characteristics, and claims)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064308"/>
              </p:ext>
            </p:extLst>
          </p:nvPr>
        </p:nvGraphicFramePr>
        <p:xfrm>
          <a:off x="1661030" y="144536"/>
          <a:ext cx="8869940" cy="5289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441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00" u="none" strike="noStrike" dirty="0">
                          <a:effectLst/>
                        </a:rPr>
                        <a:t>Organisms</a:t>
                      </a:r>
                      <a:endParaRPr lang="en-US" sz="10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1000" u="none" strike="noStrike" dirty="0">
                          <a:effectLst/>
                        </a:rPr>
                        <a:t>Energy dosage of ultraviolet radiation in µW/cm need to kill factor</a:t>
                      </a:r>
                      <a:endParaRPr lang="en-US" sz="10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b="1" u="none" strike="noStrike" dirty="0">
                          <a:effectLst/>
                        </a:rPr>
                        <a:t>Bacteria</a:t>
                      </a:r>
                      <a:endParaRPr lang="en-US" sz="800" b="1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b="1" u="none" strike="noStrike" dirty="0">
                          <a:effectLst/>
                        </a:rPr>
                        <a:t>90%</a:t>
                      </a:r>
                      <a:endParaRPr lang="en-US" sz="800" b="1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b="1" u="none" strike="noStrike" dirty="0">
                          <a:effectLst/>
                        </a:rPr>
                        <a:t>100%</a:t>
                      </a:r>
                      <a:endParaRPr lang="en-US" sz="800" b="1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 dirty="0">
                          <a:effectLst/>
                        </a:rPr>
                        <a:t>Bacillus anthracis-Anthrax</a:t>
                      </a:r>
                      <a:endParaRPr lang="en-US" sz="8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4520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 dirty="0">
                          <a:effectLst/>
                        </a:rPr>
                        <a:t>8700</a:t>
                      </a:r>
                      <a:endParaRPr lang="en-US" sz="8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Bacillus anthracis spores-Anthrax spors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24,320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46,200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Bacillus magaterium sp. (spors)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 dirty="0">
                          <a:effectLst/>
                        </a:rPr>
                        <a:t>2730</a:t>
                      </a:r>
                      <a:endParaRPr lang="en-US" sz="8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5200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Bacillus magaterium sp. (veg.)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1300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2500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800" u="none" strike="noStrike">
                          <a:effectLst/>
                        </a:rPr>
                        <a:t>Bacillus paratyphusus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3200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6100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800" u="none" strike="noStrike">
                          <a:effectLst/>
                        </a:rPr>
                        <a:t>Bacillus subtilis spores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11,600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22,000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fr-FR" sz="800" u="none" strike="noStrike">
                          <a:effectLst/>
                        </a:rPr>
                        <a:t>Bacillus subtilis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 dirty="0">
                          <a:effectLst/>
                        </a:rPr>
                        <a:t>5800</a:t>
                      </a:r>
                      <a:endParaRPr lang="en-US" sz="8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11,000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sv-SE" sz="800" u="none" strike="noStrike">
                          <a:effectLst/>
                        </a:rPr>
                        <a:t>Clostridium Tetani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13,000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22,000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Corynebacterium Diphtheriae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3370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6510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Ebertelia typhosa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2140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4100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800" u="none" strike="noStrike">
                          <a:effectLst/>
                        </a:rPr>
                        <a:t>Escherichia coli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6600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800" u="none" strike="noStrike">
                          <a:effectLst/>
                        </a:rPr>
                        <a:t>Legionella bozemanil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3500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7000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800" u="none" strike="noStrike">
                          <a:effectLst/>
                        </a:rPr>
                        <a:t>Legionella dumoffii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5500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11,000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Legionella gormanii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4900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9800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sv-SE" sz="800" u="none" strike="noStrike">
                          <a:effectLst/>
                        </a:rPr>
                        <a:t>Legionella micdadei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3100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3100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800" u="none" strike="noStrike">
                          <a:effectLst/>
                        </a:rPr>
                        <a:t>Legionella longbeachee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2900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5800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it-IT" sz="800" u="none" strike="noStrike">
                          <a:effectLst/>
                        </a:rPr>
                        <a:t>Legionella pneumophila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3800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7600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006">
                <a:tc>
                  <a:txBody>
                    <a:bodyPr/>
                    <a:lstStyle/>
                    <a:p>
                      <a:pPr algn="l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Leptospiracanicola-Infectious Jaundice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>
                          <a:effectLst/>
                        </a:rPr>
                        <a:t>3150</a:t>
                      </a:r>
                      <a:endParaRPr lang="en-US" sz="800" u="none" strike="noStrike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  <a:spcAft>
                          <a:spcPts val="720"/>
                        </a:spcAft>
                      </a:pPr>
                      <a:r>
                        <a:rPr lang="en-US" sz="800" u="none" strike="noStrike" dirty="0">
                          <a:effectLst/>
                        </a:rPr>
                        <a:t>6000</a:t>
                      </a:r>
                      <a:endParaRPr lang="en-US" sz="800" u="none" strike="noStrike" dirty="0">
                        <a:solidFill>
                          <a:srgbClr val="00000A"/>
                        </a:solidFill>
                        <a:effectLst/>
                      </a:endParaRPr>
                    </a:p>
                  </a:txBody>
                  <a:tcPr marL="45720" marR="54864" marT="54864" marB="5486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534" y="660080"/>
            <a:ext cx="1295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following is a UV industrial standard table showing the kill factor of the UV germicidal lamp contained in the Air Mobile rescuer emits a 40,000 energy dose.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85817" y="5765520"/>
            <a:ext cx="55455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According to this table the lamp kills 100% 53 known bacteria, viruses, protozoa, yeast, and molds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053" y="6136223"/>
            <a:ext cx="615265" cy="5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1127</Words>
  <Application>Microsoft Office PowerPoint</Application>
  <PresentationFormat>Widescreen</PresentationFormat>
  <Paragraphs>372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Arial, serif</vt:lpstr>
      <vt:lpstr>Calibri</vt:lpstr>
      <vt:lpstr>Calibri Light</vt:lpstr>
      <vt:lpstr>Helvetica</vt:lpstr>
      <vt:lpstr>Symbol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Sage Prussel</dc:creator>
  <cp:lastModifiedBy>Yahn Gray</cp:lastModifiedBy>
  <cp:revision>57</cp:revision>
  <dcterms:created xsi:type="dcterms:W3CDTF">2019-02-24T22:35:05Z</dcterms:created>
  <dcterms:modified xsi:type="dcterms:W3CDTF">2021-04-02T20:05:52Z</dcterms:modified>
</cp:coreProperties>
</file>