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6" name="Shape 1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4" name="Shape 18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2" name="Shape 19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8" name="Shape 10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5" name="Shape 11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3" name="Shape 13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1" name="Shape 1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9" name="Shape 14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7" name="Shape 15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5" name="Shape 16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1371600"/>
            <a:ext cx="7848600" cy="1927225"/>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dk2"/>
              </a:buClr>
              <a:buSzPts val="5400"/>
              <a:buFont typeface="Arial"/>
              <a:buNone/>
              <a:defRPr b="0" i="0" sz="54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Shape 17"/>
          <p:cNvSpPr txBox="1"/>
          <p:nvPr>
            <p:ph idx="1" type="subTitle"/>
          </p:nvPr>
        </p:nvSpPr>
        <p:spPr>
          <a:xfrm>
            <a:off x="685800" y="3505200"/>
            <a:ext cx="6400800" cy="1752600"/>
          </a:xfrm>
          <a:prstGeom prst="rect">
            <a:avLst/>
          </a:prstGeom>
          <a:noFill/>
          <a:ln>
            <a:noFill/>
          </a:ln>
        </p:spPr>
        <p:txBody>
          <a:bodyPr anchorCtr="0" anchor="t" bIns="91425" lIns="91425" spcFirstLastPara="1" rIns="91425" wrap="square" tIns="91425"/>
          <a:lstStyle>
            <a:lvl1pPr lvl="0" marR="0" rtl="0" algn="l">
              <a:spcBef>
                <a:spcPts val="480"/>
              </a:spcBef>
              <a:spcAft>
                <a:spcPts val="0"/>
              </a:spcAft>
              <a:buClr>
                <a:schemeClr val="accent1"/>
              </a:buClr>
              <a:buSzPts val="2040"/>
              <a:buFont typeface="Arial"/>
              <a:buNone/>
              <a:defRPr b="0" i="0" sz="2400" u="none" cap="none" strike="noStrike">
                <a:solidFill>
                  <a:srgbClr val="55556F"/>
                </a:solidFill>
                <a:latin typeface="Arial"/>
                <a:ea typeface="Arial"/>
                <a:cs typeface="Arial"/>
                <a:sym typeface="Arial"/>
              </a:defRPr>
            </a:lvl1pPr>
            <a:lvl2pPr lvl="1" marR="0" rtl="0" algn="ctr">
              <a:spcBef>
                <a:spcPts val="400"/>
              </a:spcBef>
              <a:spcAft>
                <a:spcPts val="0"/>
              </a:spcAft>
              <a:buClr>
                <a:schemeClr val="accent1"/>
              </a:buClr>
              <a:buSzPts val="1700"/>
              <a:buFont typeface="Arial"/>
              <a:buNone/>
              <a:defRPr b="0" i="0" sz="2000" u="none" cap="none" strike="noStrike">
                <a:solidFill>
                  <a:srgbClr val="8B8B8D"/>
                </a:solidFill>
                <a:latin typeface="Arial"/>
                <a:ea typeface="Arial"/>
                <a:cs typeface="Arial"/>
                <a:sym typeface="Arial"/>
              </a:defRPr>
            </a:lvl2pPr>
            <a:lvl3pPr lvl="2" marR="0" rtl="0" algn="ctr">
              <a:spcBef>
                <a:spcPts val="360"/>
              </a:spcBef>
              <a:spcAft>
                <a:spcPts val="0"/>
              </a:spcAft>
              <a:buClr>
                <a:schemeClr val="accent1"/>
              </a:buClr>
              <a:buSzPts val="1620"/>
              <a:buFont typeface="Arial"/>
              <a:buNone/>
              <a:defRPr b="0" i="0" sz="1800" u="none" cap="none" strike="noStrike">
                <a:solidFill>
                  <a:srgbClr val="8B8B8D"/>
                </a:solidFill>
                <a:latin typeface="Arial"/>
                <a:ea typeface="Arial"/>
                <a:cs typeface="Arial"/>
                <a:sym typeface="Arial"/>
              </a:defRPr>
            </a:lvl3pPr>
            <a:lvl4pPr lvl="3" marR="0" rtl="0" algn="ctr">
              <a:spcBef>
                <a:spcPts val="320"/>
              </a:spcBef>
              <a:spcAft>
                <a:spcPts val="0"/>
              </a:spcAft>
              <a:buClr>
                <a:schemeClr val="accent1"/>
              </a:buClr>
              <a:buSzPts val="1600"/>
              <a:buFont typeface="Arial"/>
              <a:buNone/>
              <a:defRPr b="0" i="0" sz="1600" u="none" cap="none" strike="noStrike">
                <a:solidFill>
                  <a:srgbClr val="8B8B8D"/>
                </a:solidFill>
                <a:latin typeface="Arial"/>
                <a:ea typeface="Arial"/>
                <a:cs typeface="Arial"/>
                <a:sym typeface="Arial"/>
              </a:defRPr>
            </a:lvl4pPr>
            <a:lvl5pPr lvl="4" marR="0" rtl="0" algn="ctr">
              <a:spcBef>
                <a:spcPts val="280"/>
              </a:spcBef>
              <a:spcAft>
                <a:spcPts val="0"/>
              </a:spcAft>
              <a:buClr>
                <a:schemeClr val="accent1"/>
              </a:buClr>
              <a:buSzPts val="1400"/>
              <a:buFont typeface="Arial"/>
              <a:buNone/>
              <a:defRPr b="0" i="0" sz="1400" u="none" cap="none" strike="noStrike">
                <a:solidFill>
                  <a:srgbClr val="8B8B8D"/>
                </a:solidFill>
                <a:latin typeface="Arial"/>
                <a:ea typeface="Arial"/>
                <a:cs typeface="Arial"/>
                <a:sym typeface="Arial"/>
              </a:defRPr>
            </a:lvl5pPr>
            <a:lvl6pPr lvl="5" marR="0" rtl="0" algn="ctr">
              <a:spcBef>
                <a:spcPts val="260"/>
              </a:spcBef>
              <a:spcAft>
                <a:spcPts val="0"/>
              </a:spcAft>
              <a:buClr>
                <a:schemeClr val="accent1"/>
              </a:buClr>
              <a:buSzPts val="1300"/>
              <a:buFont typeface="Arial"/>
              <a:buNone/>
              <a:defRPr b="0" i="0" sz="1300" u="none" cap="none" strike="noStrike">
                <a:solidFill>
                  <a:srgbClr val="8B8B8D"/>
                </a:solidFill>
                <a:latin typeface="Arial"/>
                <a:ea typeface="Arial"/>
                <a:cs typeface="Arial"/>
                <a:sym typeface="Arial"/>
              </a:defRPr>
            </a:lvl6pPr>
            <a:lvl7pPr lvl="6" marR="0" rtl="0" algn="ctr">
              <a:spcBef>
                <a:spcPts val="260"/>
              </a:spcBef>
              <a:spcAft>
                <a:spcPts val="0"/>
              </a:spcAft>
              <a:buClr>
                <a:schemeClr val="accent1"/>
              </a:buClr>
              <a:buSzPts val="1300"/>
              <a:buFont typeface="Arial"/>
              <a:buNone/>
              <a:defRPr b="0" i="0" sz="1300" u="none" cap="none" strike="noStrike">
                <a:solidFill>
                  <a:srgbClr val="8B8B8D"/>
                </a:solidFill>
                <a:latin typeface="Arial"/>
                <a:ea typeface="Arial"/>
                <a:cs typeface="Arial"/>
                <a:sym typeface="Arial"/>
              </a:defRPr>
            </a:lvl7pPr>
            <a:lvl8pPr lvl="7" marR="0" rtl="0" algn="ctr">
              <a:spcBef>
                <a:spcPts val="260"/>
              </a:spcBef>
              <a:spcAft>
                <a:spcPts val="0"/>
              </a:spcAft>
              <a:buClr>
                <a:schemeClr val="accent1"/>
              </a:buClr>
              <a:buSzPts val="1300"/>
              <a:buFont typeface="Arial"/>
              <a:buNone/>
              <a:defRPr b="0" i="0" sz="1300" u="none" cap="none" strike="noStrike">
                <a:solidFill>
                  <a:srgbClr val="8B8B8D"/>
                </a:solidFill>
                <a:latin typeface="Arial"/>
                <a:ea typeface="Arial"/>
                <a:cs typeface="Arial"/>
                <a:sym typeface="Arial"/>
              </a:defRPr>
            </a:lvl8pPr>
            <a:lvl9pPr lvl="8" marR="0" rtl="0" algn="ctr">
              <a:spcBef>
                <a:spcPts val="260"/>
              </a:spcBef>
              <a:spcAft>
                <a:spcPts val="0"/>
              </a:spcAft>
              <a:buClr>
                <a:schemeClr val="accent1"/>
              </a:buClr>
              <a:buSzPts val="1300"/>
              <a:buFont typeface="Arial"/>
              <a:buNone/>
              <a:defRPr b="0" i="0" sz="1300" u="none" cap="none" strike="noStrike">
                <a:solidFill>
                  <a:srgbClr val="8B8B8D"/>
                </a:solidFill>
                <a:latin typeface="Arial"/>
                <a:ea typeface="Arial"/>
                <a:cs typeface="Arial"/>
                <a:sym typeface="Arial"/>
              </a:defRPr>
            </a:lvl9pPr>
          </a:lstStyle>
          <a:p/>
        </p:txBody>
      </p:sp>
      <p:sp>
        <p:nvSpPr>
          <p:cNvPr id="18" name="Shape 18"/>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9" name="Shape 19"/>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0" name="Shape 20"/>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i="0" lang="en-US" sz="1400" u="none" cap="none" strike="noStrike">
                <a:solidFill>
                  <a:srgbClr val="FFFFFF"/>
                </a:solidFill>
                <a:latin typeface="Arial"/>
                <a:ea typeface="Arial"/>
                <a:cs typeface="Arial"/>
                <a:sym typeface="Arial"/>
              </a:rPr>
              <a:t>‹#›</a:t>
            </a:fld>
            <a:endParaRPr b="1" i="0" sz="1400" u="none" cap="none" strike="noStrike">
              <a:solidFill>
                <a:srgbClr val="FFFFFF"/>
              </a:solidFill>
              <a:latin typeface="Arial"/>
              <a:ea typeface="Arial"/>
              <a:cs typeface="Arial"/>
              <a:sym typeface="Arial"/>
            </a:endParaRPr>
          </a:p>
        </p:txBody>
      </p:sp>
      <p:cxnSp>
        <p:nvCxnSpPr>
          <p:cNvPr id="21" name="Shape 21"/>
          <p:cNvCxnSpPr/>
          <p:nvPr/>
        </p:nvCxnSpPr>
        <p:spPr>
          <a:xfrm>
            <a:off x="685800" y="3398520"/>
            <a:ext cx="7848600" cy="1588"/>
          </a:xfrm>
          <a:prstGeom prst="straightConnector1">
            <a:avLst/>
          </a:prstGeom>
          <a:noFill/>
          <a:ln cap="flat" cmpd="sng" w="19050">
            <a:solidFill>
              <a:schemeClr val="dk2"/>
            </a:solidFill>
            <a:prstDash val="solid"/>
            <a:round/>
            <a:headEnd len="med" w="med" type="none"/>
            <a:tailEnd len="med" w="med"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79" name="Shape 79"/>
        <p:cNvGrpSpPr/>
        <p:nvPr/>
      </p:nvGrpSpPr>
      <p:grpSpPr>
        <a:xfrm>
          <a:off x="0" y="0"/>
          <a:ext cx="0" cy="0"/>
          <a:chOff x="0" y="0"/>
          <a:chExt cx="0" cy="0"/>
        </a:xfrm>
      </p:grpSpPr>
      <p:sp>
        <p:nvSpPr>
          <p:cNvPr id="80" name="Shape 80"/>
          <p:cNvSpPr txBox="1"/>
          <p:nvPr>
            <p:ph type="title"/>
          </p:nvPr>
        </p:nvSpPr>
        <p:spPr>
          <a:xfrm>
            <a:off x="457200" y="792480"/>
            <a:ext cx="2142680" cy="126492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dk2"/>
              </a:buClr>
              <a:buSzPts val="2400"/>
              <a:buFont typeface="Arial"/>
              <a:buNone/>
              <a:defRPr b="0" i="0" sz="24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1" name="Shape 81"/>
          <p:cNvSpPr/>
          <p:nvPr>
            <p:ph idx="2" type="pic"/>
          </p:nvPr>
        </p:nvSpPr>
        <p:spPr>
          <a:xfrm>
            <a:off x="2858610" y="838201"/>
            <a:ext cx="5904390" cy="5500456"/>
          </a:xfrm>
          <a:prstGeom prst="rect">
            <a:avLst/>
          </a:prstGeom>
          <a:solidFill>
            <a:schemeClr val="lt2"/>
          </a:solidFill>
          <a:ln cap="flat" cmpd="sng" w="76200">
            <a:solidFill>
              <a:srgbClr val="FFFFFF"/>
            </a:solidFill>
            <a:prstDash val="solid"/>
            <a:miter lim="800000"/>
            <a:headEnd len="med" w="med" type="none"/>
            <a:tailEnd len="med" w="med" type="none"/>
          </a:ln>
          <a:effectLst>
            <a:outerShdw blurRad="50800" rotWithShape="0" algn="t" dir="5400000" dist="12700">
              <a:srgbClr val="000000">
                <a:alpha val="58823"/>
              </a:srgbClr>
            </a:outerShdw>
          </a:effectLst>
        </p:spPr>
        <p:txBody>
          <a:bodyPr anchorCtr="0" anchor="t" bIns="91425" lIns="91425" spcFirstLastPara="1" rIns="91425" wrap="square" tIns="91425"/>
          <a:lstStyle>
            <a:lvl1pPr lvl="0" marR="0" rtl="0" algn="l">
              <a:spcBef>
                <a:spcPts val="640"/>
              </a:spcBef>
              <a:spcAft>
                <a:spcPts val="0"/>
              </a:spcAft>
              <a:buClr>
                <a:schemeClr val="accent1"/>
              </a:buClr>
              <a:buSzPts val="272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accent1"/>
              </a:buClr>
              <a:buSzPts val="238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accent1"/>
              </a:buClr>
              <a:buSzPts val="216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82" name="Shape 82"/>
          <p:cNvSpPr txBox="1"/>
          <p:nvPr>
            <p:ph idx="1" type="body"/>
          </p:nvPr>
        </p:nvSpPr>
        <p:spPr>
          <a:xfrm>
            <a:off x="457200" y="2133600"/>
            <a:ext cx="2139696" cy="4242816"/>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accent1"/>
              </a:buClr>
              <a:buSzPts val="119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accent1"/>
              </a:buClr>
              <a:buSzPts val="102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accent1"/>
              </a:buClr>
              <a:buSzPts val="9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83" name="Shape 83"/>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4" name="Shape 84"/>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5" name="Shape 85"/>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lang="en-US" sz="1400">
                <a:solidFill>
                  <a:srgbClr val="FFFFFF"/>
                </a:solidFill>
                <a:latin typeface="Arial"/>
                <a:ea typeface="Arial"/>
                <a:cs typeface="Arial"/>
                <a:sym typeface="Arial"/>
              </a:rPr>
              <a:t>‹#›</a:t>
            </a:fld>
            <a:endParaRPr b="1" sz="1400">
              <a:solidFill>
                <a:srgbClr val="FFFFFF"/>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86" name="Shape 86"/>
        <p:cNvGrpSpPr/>
        <p:nvPr/>
      </p:nvGrpSpPr>
      <p:grpSpPr>
        <a:xfrm>
          <a:off x="0" y="0"/>
          <a:ext cx="0" cy="0"/>
          <a:chOff x="0" y="0"/>
          <a:chExt cx="0" cy="0"/>
        </a:xfrm>
      </p:grpSpPr>
      <p:sp>
        <p:nvSpPr>
          <p:cNvPr id="87" name="Shape 87"/>
          <p:cNvSpPr txBox="1"/>
          <p:nvPr>
            <p:ph type="title"/>
          </p:nvPr>
        </p:nvSpPr>
        <p:spPr>
          <a:xfrm>
            <a:off x="457200" y="1143000"/>
            <a:ext cx="8229600" cy="9144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8" name="Shape 88"/>
          <p:cNvSpPr txBox="1"/>
          <p:nvPr>
            <p:ph idx="1" type="body"/>
          </p:nvPr>
        </p:nvSpPr>
        <p:spPr>
          <a:xfrm rot="5400000">
            <a:off x="2400300" y="190500"/>
            <a:ext cx="4343400" cy="8229600"/>
          </a:xfrm>
          <a:prstGeom prst="rect">
            <a:avLst/>
          </a:prstGeom>
          <a:noFill/>
          <a:ln>
            <a:noFill/>
          </a:ln>
        </p:spPr>
        <p:txBody>
          <a:bodyPr anchorCtr="0" anchor="t" bIns="91425" lIns="91425" spcFirstLastPara="1" rIns="91425" wrap="square" tIns="91425"/>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89" name="Shape 89"/>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0" name="Shape 90"/>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1" name="Shape 91"/>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lang="en-US" sz="1400">
                <a:solidFill>
                  <a:srgbClr val="FFFFFF"/>
                </a:solidFill>
                <a:latin typeface="Arial"/>
                <a:ea typeface="Arial"/>
                <a:cs typeface="Arial"/>
                <a:sym typeface="Arial"/>
              </a:rPr>
              <a:t>‹#›</a:t>
            </a:fld>
            <a:endParaRPr b="1" sz="1400">
              <a:solidFill>
                <a:srgbClr val="FFFFFF"/>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92" name="Shape 92"/>
        <p:cNvGrpSpPr/>
        <p:nvPr/>
      </p:nvGrpSpPr>
      <p:grpSpPr>
        <a:xfrm>
          <a:off x="0" y="0"/>
          <a:ext cx="0" cy="0"/>
          <a:chOff x="0" y="0"/>
          <a:chExt cx="0" cy="0"/>
        </a:xfrm>
      </p:grpSpPr>
      <p:sp>
        <p:nvSpPr>
          <p:cNvPr id="93" name="Shape 93"/>
          <p:cNvSpPr txBox="1"/>
          <p:nvPr>
            <p:ph type="title"/>
          </p:nvPr>
        </p:nvSpPr>
        <p:spPr>
          <a:xfrm rot="5400000">
            <a:off x="4724400" y="2514600"/>
            <a:ext cx="5867400" cy="205740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4" name="Shape 94"/>
          <p:cNvSpPr txBox="1"/>
          <p:nvPr>
            <p:ph idx="1" type="body"/>
          </p:nvPr>
        </p:nvSpPr>
        <p:spPr>
          <a:xfrm rot="5400000">
            <a:off x="533400" y="533400"/>
            <a:ext cx="5867400" cy="6019800"/>
          </a:xfrm>
          <a:prstGeom prst="rect">
            <a:avLst/>
          </a:prstGeom>
          <a:noFill/>
          <a:ln>
            <a:noFill/>
          </a:ln>
        </p:spPr>
        <p:txBody>
          <a:bodyPr anchorCtr="0" anchor="t" bIns="91425" lIns="91425" spcFirstLastPara="1" rIns="91425" wrap="square" tIns="91425"/>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95" name="Shape 95"/>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6" name="Shape 96"/>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7" name="Shape 97"/>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lang="en-US" sz="1400">
                <a:solidFill>
                  <a:srgbClr val="FFFFFF"/>
                </a:solidFill>
                <a:latin typeface="Arial"/>
                <a:ea typeface="Arial"/>
                <a:cs typeface="Arial"/>
                <a:sym typeface="Arial"/>
              </a:rPr>
              <a:t>‹#›</a:t>
            </a:fld>
            <a:endParaRPr b="1" sz="1400">
              <a:solidFill>
                <a:srgbClr val="FFFFFF"/>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Quote-slide">
    <p:spTree>
      <p:nvGrpSpPr>
        <p:cNvPr id="22" name="Shape 22"/>
        <p:cNvGrpSpPr/>
        <p:nvPr/>
      </p:nvGrpSpPr>
      <p:grpSpPr>
        <a:xfrm>
          <a:off x="0" y="0"/>
          <a:ext cx="0" cy="0"/>
          <a:chOff x="0" y="0"/>
          <a:chExt cx="0" cy="0"/>
        </a:xfrm>
      </p:grpSpPr>
      <p:sp>
        <p:nvSpPr>
          <p:cNvPr id="23" name="Shape 23"/>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4" name="Shape 24"/>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5" name="Shape 25"/>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i="0" lang="en-US" sz="1400" u="none" cap="none" strike="noStrike">
                <a:solidFill>
                  <a:srgbClr val="FFFFFF"/>
                </a:solidFill>
                <a:latin typeface="Arial"/>
                <a:ea typeface="Arial"/>
                <a:cs typeface="Arial"/>
                <a:sym typeface="Arial"/>
              </a:rPr>
              <a:t>‹#›</a:t>
            </a:fld>
            <a:endParaRPr b="1" i="0" sz="1400" u="none" cap="none" strike="noStrike">
              <a:solidFill>
                <a:srgbClr val="FFFFFF"/>
              </a:solidFill>
              <a:latin typeface="Arial"/>
              <a:ea typeface="Arial"/>
              <a:cs typeface="Arial"/>
              <a:sym typeface="Arial"/>
            </a:endParaRPr>
          </a:p>
        </p:txBody>
      </p:sp>
      <p:sp>
        <p:nvSpPr>
          <p:cNvPr id="26" name="Shape 26"/>
          <p:cNvSpPr txBox="1"/>
          <p:nvPr>
            <p:ph type="title"/>
          </p:nvPr>
        </p:nvSpPr>
        <p:spPr>
          <a:xfrm>
            <a:off x="3429000" y="381000"/>
            <a:ext cx="5638800" cy="6096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Clr>
                <a:schemeClr val="lt1"/>
              </a:buClr>
              <a:buSzPts val="2800"/>
              <a:buFont typeface="Arial"/>
              <a:buNone/>
              <a:defRPr b="1" i="0" sz="28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7" name="Shape 27"/>
          <p:cNvSpPr txBox="1"/>
          <p:nvPr>
            <p:ph idx="1" type="body"/>
          </p:nvPr>
        </p:nvSpPr>
        <p:spPr>
          <a:xfrm>
            <a:off x="152400" y="5943600"/>
            <a:ext cx="8915400" cy="762000"/>
          </a:xfrm>
          <a:prstGeom prst="rect">
            <a:avLst/>
          </a:prstGeom>
          <a:noFill/>
          <a:ln>
            <a:noFill/>
          </a:ln>
        </p:spPr>
        <p:txBody>
          <a:bodyPr anchorCtr="0" anchor="t" bIns="91425" lIns="91425" spcFirstLastPara="1" rIns="91425" wrap="square" tIns="91425"/>
          <a:lstStyle>
            <a:lvl1pPr indent="-228600" lvl="0" marL="457200" marR="0" rtl="0" algn="l">
              <a:spcBef>
                <a:spcPts val="360"/>
              </a:spcBef>
              <a:spcAft>
                <a:spcPts val="0"/>
              </a:spcAft>
              <a:buClr>
                <a:schemeClr val="accent1"/>
              </a:buClr>
              <a:buSzPts val="1530"/>
              <a:buFont typeface="Arial"/>
              <a:buNone/>
              <a:defRPr b="0" i="1" sz="18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28" name="Shape 28"/>
          <p:cNvSpPr txBox="1"/>
          <p:nvPr>
            <p:ph idx="2" type="body"/>
          </p:nvPr>
        </p:nvSpPr>
        <p:spPr>
          <a:xfrm>
            <a:off x="4800600" y="6400800"/>
            <a:ext cx="4267200" cy="304800"/>
          </a:xfrm>
          <a:prstGeom prst="rect">
            <a:avLst/>
          </a:prstGeom>
          <a:noFill/>
          <a:ln>
            <a:noFill/>
          </a:ln>
        </p:spPr>
        <p:txBody>
          <a:bodyPr anchorCtr="0" anchor="t" bIns="91425" lIns="91425" spcFirstLastPara="1" rIns="91425" wrap="square" tIns="91425"/>
          <a:lstStyle>
            <a:lvl1pPr indent="-228600" lvl="0" marL="457200" marR="0" rtl="0" algn="r">
              <a:spcBef>
                <a:spcPts val="320"/>
              </a:spcBef>
              <a:spcAft>
                <a:spcPts val="0"/>
              </a:spcAft>
              <a:buClr>
                <a:schemeClr val="accent1"/>
              </a:buClr>
              <a:buSzPts val="1360"/>
              <a:buFont typeface="Arial"/>
              <a:buNone/>
              <a:defRPr b="0" i="0" sz="16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29" name="Shape 29"/>
          <p:cNvSpPr txBox="1"/>
          <p:nvPr>
            <p:ph idx="3" type="body"/>
          </p:nvPr>
        </p:nvSpPr>
        <p:spPr>
          <a:xfrm>
            <a:off x="152400" y="1143000"/>
            <a:ext cx="8839200" cy="4724400"/>
          </a:xfrm>
          <a:prstGeom prst="rect">
            <a:avLst/>
          </a:prstGeom>
          <a:noFill/>
          <a:ln>
            <a:noFill/>
          </a:ln>
        </p:spPr>
        <p:txBody>
          <a:bodyPr anchorCtr="0" anchor="t" bIns="91425" lIns="91425" spcFirstLastPara="1" rIns="91425" wrap="square" tIns="91425"/>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30" name="Shape 30"/>
        <p:cNvGrpSpPr/>
        <p:nvPr/>
      </p:nvGrpSpPr>
      <p:grpSpPr>
        <a:xfrm>
          <a:off x="0" y="0"/>
          <a:ext cx="0" cy="0"/>
          <a:chOff x="0" y="0"/>
          <a:chExt cx="0" cy="0"/>
        </a:xfrm>
      </p:grpSpPr>
      <p:sp>
        <p:nvSpPr>
          <p:cNvPr id="31" name="Shape 31"/>
          <p:cNvSpPr txBox="1"/>
          <p:nvPr>
            <p:ph type="title"/>
          </p:nvPr>
        </p:nvSpPr>
        <p:spPr>
          <a:xfrm>
            <a:off x="457200" y="1143000"/>
            <a:ext cx="8229600" cy="9144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2" name="Shape 32"/>
          <p:cNvSpPr txBox="1"/>
          <p:nvPr>
            <p:ph idx="1" type="body"/>
          </p:nvPr>
        </p:nvSpPr>
        <p:spPr>
          <a:xfrm>
            <a:off x="457200" y="2133600"/>
            <a:ext cx="8229600" cy="4343400"/>
          </a:xfrm>
          <a:prstGeom prst="rect">
            <a:avLst/>
          </a:prstGeom>
          <a:noFill/>
          <a:ln>
            <a:noFill/>
          </a:ln>
        </p:spPr>
        <p:txBody>
          <a:bodyPr anchorCtr="0" anchor="t" bIns="91425" lIns="91425" spcFirstLastPara="1" rIns="91425" wrap="square" tIns="91425"/>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33" name="Shape 33"/>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4" name="Shape 34"/>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5" name="Shape 35"/>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lang="en-US" sz="1400">
                <a:solidFill>
                  <a:srgbClr val="FFFFFF"/>
                </a:solidFill>
                <a:latin typeface="Arial"/>
                <a:ea typeface="Arial"/>
                <a:cs typeface="Arial"/>
                <a:sym typeface="Arial"/>
              </a:rPr>
              <a:t>‹#›</a:t>
            </a:fld>
            <a:endParaRPr b="1" sz="1400">
              <a:solidFill>
                <a:srgbClr val="FFFFFF"/>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722313" y="2362200"/>
            <a:ext cx="7772400" cy="2200275"/>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lt2"/>
              </a:buClr>
              <a:buSzPts val="4800"/>
              <a:buFont typeface="Arial"/>
              <a:buNone/>
              <a:defRPr b="0" i="0" sz="4800" u="none" cap="none" strike="noStrik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Shape 38"/>
          <p:cNvSpPr txBox="1"/>
          <p:nvPr>
            <p:ph idx="1" type="body"/>
          </p:nvPr>
        </p:nvSpPr>
        <p:spPr>
          <a:xfrm>
            <a:off x="722313" y="4626864"/>
            <a:ext cx="7772400" cy="1500187"/>
          </a:xfrm>
          <a:prstGeom prst="rect">
            <a:avLst/>
          </a:prstGeom>
          <a:noFill/>
          <a:ln>
            <a:noFill/>
          </a:ln>
        </p:spPr>
        <p:txBody>
          <a:bodyPr anchorCtr="0" anchor="t" bIns="91425" lIns="91425" spcFirstLastPara="1" rIns="91425" wrap="square" tIns="91425"/>
          <a:lstStyle>
            <a:lvl1pPr indent="-228600" lvl="0" marL="457200" marR="0" rtl="0" algn="l">
              <a:spcBef>
                <a:spcPts val="480"/>
              </a:spcBef>
              <a:spcAft>
                <a:spcPts val="0"/>
              </a:spcAft>
              <a:buClr>
                <a:schemeClr val="accent1"/>
              </a:buClr>
              <a:buSzPts val="2040"/>
              <a:buFont typeface="Arial"/>
              <a:buNone/>
              <a:defRPr b="0" i="0" sz="2400" u="none" cap="none" strike="noStrike">
                <a:solidFill>
                  <a:schemeClr val="lt2"/>
                </a:solidFill>
                <a:latin typeface="Arial"/>
                <a:ea typeface="Arial"/>
                <a:cs typeface="Arial"/>
                <a:sym typeface="Arial"/>
              </a:defRPr>
            </a:lvl1pPr>
            <a:lvl2pPr indent="-228600" lvl="1" marL="914400" marR="0" rtl="0" algn="l">
              <a:spcBef>
                <a:spcPts val="360"/>
              </a:spcBef>
              <a:spcAft>
                <a:spcPts val="0"/>
              </a:spcAft>
              <a:buClr>
                <a:schemeClr val="accent1"/>
              </a:buClr>
              <a:buSzPts val="1530"/>
              <a:buFont typeface="Arial"/>
              <a:buNone/>
              <a:defRPr b="0" i="0" sz="1800" u="none" cap="none" strike="noStrike">
                <a:solidFill>
                  <a:schemeClr val="lt1"/>
                </a:solidFill>
                <a:latin typeface="Arial"/>
                <a:ea typeface="Arial"/>
                <a:cs typeface="Arial"/>
                <a:sym typeface="Arial"/>
              </a:defRPr>
            </a:lvl2pPr>
            <a:lvl3pPr indent="-228600" lvl="2" marL="1371600" marR="0" rtl="0" algn="l">
              <a:spcBef>
                <a:spcPts val="320"/>
              </a:spcBef>
              <a:spcAft>
                <a:spcPts val="0"/>
              </a:spcAft>
              <a:buClr>
                <a:schemeClr val="accent1"/>
              </a:buClr>
              <a:buSzPts val="1440"/>
              <a:buFont typeface="Arial"/>
              <a:buNone/>
              <a:defRPr b="0" i="0" sz="1600" u="none" cap="none" strike="noStrike">
                <a:solidFill>
                  <a:schemeClr val="lt1"/>
                </a:solidFill>
                <a:latin typeface="Arial"/>
                <a:ea typeface="Arial"/>
                <a:cs typeface="Arial"/>
                <a:sym typeface="Arial"/>
              </a:defRPr>
            </a:lvl3pPr>
            <a:lvl4pPr indent="-228600" lvl="3" marL="18288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4pPr>
            <a:lvl5pPr indent="-228600" lvl="4" marL="22860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5pPr>
            <a:lvl6pPr indent="-228600" lvl="5" marL="27432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6pPr>
            <a:lvl7pPr indent="-228600" lvl="6" marL="32004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7pPr>
            <a:lvl8pPr indent="-228600" lvl="7" marL="36576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8pPr>
            <a:lvl9pPr indent="-228600" lvl="8" marL="41148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9pPr>
          </a:lstStyle>
          <a:p/>
        </p:txBody>
      </p:sp>
      <p:sp>
        <p:nvSpPr>
          <p:cNvPr id="39" name="Shape 39"/>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0" name="Shape 40"/>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1" name="Shape 41"/>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lang="en-US" sz="1400">
                <a:solidFill>
                  <a:srgbClr val="FFFFFF"/>
                </a:solidFill>
                <a:latin typeface="Arial"/>
                <a:ea typeface="Arial"/>
                <a:cs typeface="Arial"/>
                <a:sym typeface="Arial"/>
              </a:rPr>
              <a:t>‹#›</a:t>
            </a:fld>
            <a:endParaRPr b="1" sz="1400">
              <a:solidFill>
                <a:srgbClr val="FFFFFF"/>
              </a:solidFill>
              <a:latin typeface="Arial"/>
              <a:ea typeface="Arial"/>
              <a:cs typeface="Arial"/>
              <a:sym typeface="Arial"/>
            </a:endParaRPr>
          </a:p>
        </p:txBody>
      </p:sp>
      <p:cxnSp>
        <p:nvCxnSpPr>
          <p:cNvPr id="42" name="Shape 42"/>
          <p:cNvCxnSpPr/>
          <p:nvPr/>
        </p:nvCxnSpPr>
        <p:spPr>
          <a:xfrm>
            <a:off x="731520" y="4599432"/>
            <a:ext cx="7848600" cy="1588"/>
          </a:xfrm>
          <a:prstGeom prst="straightConnector1">
            <a:avLst/>
          </a:prstGeom>
          <a:noFill/>
          <a:ln cap="flat" cmpd="sng" w="19050">
            <a:solidFill>
              <a:schemeClr val="lt2"/>
            </a:solidFill>
            <a:prstDash val="solid"/>
            <a:round/>
            <a:headEnd len="med" w="med" type="none"/>
            <a:tailEnd len="med" w="med"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43" name="Shape 43"/>
        <p:cNvGrpSpPr/>
        <p:nvPr/>
      </p:nvGrpSpPr>
      <p:grpSpPr>
        <a:xfrm>
          <a:off x="0" y="0"/>
          <a:ext cx="0" cy="0"/>
          <a:chOff x="0" y="0"/>
          <a:chExt cx="0" cy="0"/>
        </a:xfrm>
      </p:grpSpPr>
      <p:sp>
        <p:nvSpPr>
          <p:cNvPr id="44" name="Shape 44"/>
          <p:cNvSpPr txBox="1"/>
          <p:nvPr>
            <p:ph type="title"/>
          </p:nvPr>
        </p:nvSpPr>
        <p:spPr>
          <a:xfrm>
            <a:off x="457200" y="1143000"/>
            <a:ext cx="8229600" cy="9144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5" name="Shape 45"/>
          <p:cNvSpPr txBox="1"/>
          <p:nvPr>
            <p:ph idx="1" type="body"/>
          </p:nvPr>
        </p:nvSpPr>
        <p:spPr>
          <a:xfrm>
            <a:off x="457200" y="1673352"/>
            <a:ext cx="4038600" cy="4718304"/>
          </a:xfrm>
          <a:prstGeom prst="rect">
            <a:avLst/>
          </a:prstGeom>
          <a:noFill/>
          <a:ln>
            <a:noFill/>
          </a:ln>
        </p:spPr>
        <p:txBody>
          <a:bodyPr anchorCtr="0" anchor="t" bIns="91425" lIns="91425" spcFirstLastPara="1" rIns="91425" wrap="square" tIns="91425"/>
          <a:lstStyle>
            <a:lvl1pPr indent="-379730" lvl="0" marL="457200" marR="0" rtl="0" algn="l">
              <a:spcBef>
                <a:spcPts val="560"/>
              </a:spcBef>
              <a:spcAft>
                <a:spcPts val="0"/>
              </a:spcAft>
              <a:buClr>
                <a:schemeClr val="accent1"/>
              </a:buClr>
              <a:buSzPts val="2380"/>
              <a:buFont typeface="Arial"/>
              <a:buChar char="•"/>
              <a:defRPr b="0" i="0" sz="2800" u="none" cap="none" strike="noStrike">
                <a:solidFill>
                  <a:schemeClr val="dk1"/>
                </a:solidFill>
                <a:latin typeface="Arial"/>
                <a:ea typeface="Arial"/>
                <a:cs typeface="Arial"/>
                <a:sym typeface="Arial"/>
              </a:defRPr>
            </a:lvl1pPr>
            <a:lvl2pPr indent="-358140" lvl="1" marL="9144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2pPr>
            <a:lvl3pPr indent="-342900" lvl="2" marL="1371600" marR="0" rtl="0" algn="l">
              <a:spcBef>
                <a:spcPts val="400"/>
              </a:spcBef>
              <a:spcAft>
                <a:spcPts val="0"/>
              </a:spcAft>
              <a:buClr>
                <a:schemeClr val="accent1"/>
              </a:buClr>
              <a:buSzPts val="18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Shape 46"/>
          <p:cNvSpPr txBox="1"/>
          <p:nvPr>
            <p:ph idx="2" type="body"/>
          </p:nvPr>
        </p:nvSpPr>
        <p:spPr>
          <a:xfrm>
            <a:off x="4648200" y="1673352"/>
            <a:ext cx="4038600" cy="4718304"/>
          </a:xfrm>
          <a:prstGeom prst="rect">
            <a:avLst/>
          </a:prstGeom>
          <a:noFill/>
          <a:ln>
            <a:noFill/>
          </a:ln>
        </p:spPr>
        <p:txBody>
          <a:bodyPr anchorCtr="0" anchor="t" bIns="91425" lIns="91425" spcFirstLastPara="1" rIns="91425" wrap="square" tIns="91425"/>
          <a:lstStyle>
            <a:lvl1pPr indent="-379730" lvl="0" marL="457200" marR="0" rtl="0" algn="l">
              <a:spcBef>
                <a:spcPts val="560"/>
              </a:spcBef>
              <a:spcAft>
                <a:spcPts val="0"/>
              </a:spcAft>
              <a:buClr>
                <a:schemeClr val="accent1"/>
              </a:buClr>
              <a:buSzPts val="2380"/>
              <a:buFont typeface="Arial"/>
              <a:buChar char="•"/>
              <a:defRPr b="0" i="0" sz="2800" u="none" cap="none" strike="noStrike">
                <a:solidFill>
                  <a:schemeClr val="dk1"/>
                </a:solidFill>
                <a:latin typeface="Arial"/>
                <a:ea typeface="Arial"/>
                <a:cs typeface="Arial"/>
                <a:sym typeface="Arial"/>
              </a:defRPr>
            </a:lvl1pPr>
            <a:lvl2pPr indent="-358140" lvl="1" marL="9144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2pPr>
            <a:lvl3pPr indent="-342900" lvl="2" marL="1371600" marR="0" rtl="0" algn="l">
              <a:spcBef>
                <a:spcPts val="400"/>
              </a:spcBef>
              <a:spcAft>
                <a:spcPts val="0"/>
              </a:spcAft>
              <a:buClr>
                <a:schemeClr val="accent1"/>
              </a:buClr>
              <a:buSzPts val="18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accent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Shape 47"/>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8" name="Shape 48"/>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9" name="Shape 49"/>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lang="en-US" sz="1400">
                <a:solidFill>
                  <a:srgbClr val="FFFFFF"/>
                </a:solidFill>
                <a:latin typeface="Arial"/>
                <a:ea typeface="Arial"/>
                <a:cs typeface="Arial"/>
                <a:sym typeface="Arial"/>
              </a:rPr>
              <a:t>‹#›</a:t>
            </a:fld>
            <a:endParaRPr b="1" sz="1400">
              <a:solidFill>
                <a:srgbClr val="FFFFFF"/>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50" name="Shape 50"/>
        <p:cNvGrpSpPr/>
        <p:nvPr/>
      </p:nvGrpSpPr>
      <p:grpSpPr>
        <a:xfrm>
          <a:off x="0" y="0"/>
          <a:ext cx="0" cy="0"/>
          <a:chOff x="0" y="0"/>
          <a:chExt cx="0" cy="0"/>
        </a:xfrm>
      </p:grpSpPr>
      <p:sp>
        <p:nvSpPr>
          <p:cNvPr id="51" name="Shape 51"/>
          <p:cNvSpPr txBox="1"/>
          <p:nvPr>
            <p:ph type="title"/>
          </p:nvPr>
        </p:nvSpPr>
        <p:spPr>
          <a:xfrm>
            <a:off x="457200" y="1143000"/>
            <a:ext cx="8229600" cy="9144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Shape 52"/>
          <p:cNvSpPr txBox="1"/>
          <p:nvPr>
            <p:ph idx="1" type="body"/>
          </p:nvPr>
        </p:nvSpPr>
        <p:spPr>
          <a:xfrm>
            <a:off x="457200" y="1676400"/>
            <a:ext cx="3931920" cy="639762"/>
          </a:xfrm>
          <a:prstGeom prst="rect">
            <a:avLst/>
          </a:prstGeom>
          <a:noFill/>
          <a:ln>
            <a:noFill/>
          </a:ln>
        </p:spPr>
        <p:txBody>
          <a:bodyPr anchorCtr="0" anchor="ctr" bIns="91425" lIns="91425" spcFirstLastPara="1" rIns="91425" wrap="square" tIns="91425"/>
          <a:lstStyle>
            <a:lvl1pPr indent="-228600" lvl="0" marL="457200" marR="0" rtl="0" algn="ctr">
              <a:spcBef>
                <a:spcPts val="400"/>
              </a:spcBef>
              <a:spcAft>
                <a:spcPts val="0"/>
              </a:spcAft>
              <a:buClr>
                <a:schemeClr val="accent1"/>
              </a:buClr>
              <a:buSzPts val="1700"/>
              <a:buFont typeface="Arial"/>
              <a:buNone/>
              <a:defRPr b="0" i="0" sz="2000" u="none" cap="none" strike="noStrike">
                <a:solidFill>
                  <a:schemeClr val="dk2"/>
                </a:solidFill>
                <a:latin typeface="Arial"/>
                <a:ea typeface="Arial"/>
                <a:cs typeface="Arial"/>
                <a:sym typeface="Arial"/>
              </a:defRPr>
            </a:lvl1pPr>
            <a:lvl2pPr indent="-228600" lvl="1" marL="914400" marR="0" rtl="0" algn="l">
              <a:spcBef>
                <a:spcPts val="400"/>
              </a:spcBef>
              <a:spcAft>
                <a:spcPts val="0"/>
              </a:spcAft>
              <a:buClr>
                <a:schemeClr val="accent1"/>
              </a:buClr>
              <a:buSzPts val="17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accent1"/>
              </a:buClr>
              <a:buSzPts val="162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53" name="Shape 53"/>
          <p:cNvSpPr txBox="1"/>
          <p:nvPr>
            <p:ph idx="2" type="body"/>
          </p:nvPr>
        </p:nvSpPr>
        <p:spPr>
          <a:xfrm>
            <a:off x="457200" y="2438400"/>
            <a:ext cx="3931920" cy="3951288"/>
          </a:xfrm>
          <a:prstGeom prst="rect">
            <a:avLst/>
          </a:prstGeom>
          <a:noFill/>
          <a:ln>
            <a:noFill/>
          </a:ln>
        </p:spPr>
        <p:txBody>
          <a:bodyPr anchorCtr="0" anchor="t" bIns="91425" lIns="91425" spcFirstLastPara="1" rIns="91425" wrap="square" tIns="91425"/>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54" name="Shape 54"/>
          <p:cNvSpPr txBox="1"/>
          <p:nvPr>
            <p:ph idx="3" type="body"/>
          </p:nvPr>
        </p:nvSpPr>
        <p:spPr>
          <a:xfrm>
            <a:off x="4754880" y="1676400"/>
            <a:ext cx="3931920" cy="639762"/>
          </a:xfrm>
          <a:prstGeom prst="rect">
            <a:avLst/>
          </a:prstGeom>
          <a:noFill/>
          <a:ln>
            <a:noFill/>
          </a:ln>
        </p:spPr>
        <p:txBody>
          <a:bodyPr anchorCtr="0" anchor="ctr" bIns="91425" lIns="91425" spcFirstLastPara="1" rIns="91425" wrap="square" tIns="91425"/>
          <a:lstStyle>
            <a:lvl1pPr indent="-228600" lvl="0" marL="457200" marR="0" rtl="0" algn="ctr">
              <a:spcBef>
                <a:spcPts val="400"/>
              </a:spcBef>
              <a:spcAft>
                <a:spcPts val="0"/>
              </a:spcAft>
              <a:buClr>
                <a:schemeClr val="accent1"/>
              </a:buClr>
              <a:buSzPts val="1700"/>
              <a:buFont typeface="Arial"/>
              <a:buNone/>
              <a:defRPr b="0" i="0" sz="2000" u="none" cap="none" strike="noStrike">
                <a:solidFill>
                  <a:schemeClr val="dk2"/>
                </a:solidFill>
                <a:latin typeface="Arial"/>
                <a:ea typeface="Arial"/>
                <a:cs typeface="Arial"/>
                <a:sym typeface="Arial"/>
              </a:defRPr>
            </a:lvl1pPr>
            <a:lvl2pPr indent="-228600" lvl="1" marL="914400" marR="0" rtl="0" algn="l">
              <a:spcBef>
                <a:spcPts val="400"/>
              </a:spcBef>
              <a:spcAft>
                <a:spcPts val="0"/>
              </a:spcAft>
              <a:buClr>
                <a:schemeClr val="accent1"/>
              </a:buClr>
              <a:buSzPts val="17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accent1"/>
              </a:buClr>
              <a:buSzPts val="162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accent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55" name="Shape 55"/>
          <p:cNvSpPr txBox="1"/>
          <p:nvPr>
            <p:ph idx="4" type="body"/>
          </p:nvPr>
        </p:nvSpPr>
        <p:spPr>
          <a:xfrm>
            <a:off x="4754880" y="2438400"/>
            <a:ext cx="3931920" cy="3951288"/>
          </a:xfrm>
          <a:prstGeom prst="rect">
            <a:avLst/>
          </a:prstGeom>
          <a:noFill/>
          <a:ln>
            <a:noFill/>
          </a:ln>
        </p:spPr>
        <p:txBody>
          <a:bodyPr anchorCtr="0" anchor="t" bIns="91425" lIns="91425" spcFirstLastPara="1" rIns="91425" wrap="square" tIns="91425"/>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56" name="Shape 56"/>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7" name="Shape 57"/>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8" name="Shape 58"/>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lang="en-US" sz="1400">
                <a:solidFill>
                  <a:srgbClr val="FFFFFF"/>
                </a:solidFill>
                <a:latin typeface="Arial"/>
                <a:ea typeface="Arial"/>
                <a:cs typeface="Arial"/>
                <a:sym typeface="Arial"/>
              </a:rPr>
              <a:t>‹#›</a:t>
            </a:fld>
            <a:endParaRPr b="1" sz="1400">
              <a:solidFill>
                <a:srgbClr val="FFFFFF"/>
              </a:solidFill>
              <a:latin typeface="Arial"/>
              <a:ea typeface="Arial"/>
              <a:cs typeface="Arial"/>
              <a:sym typeface="Arial"/>
            </a:endParaRPr>
          </a:p>
        </p:txBody>
      </p:sp>
      <p:cxnSp>
        <p:nvCxnSpPr>
          <p:cNvPr id="59" name="Shape 59"/>
          <p:cNvCxnSpPr/>
          <p:nvPr/>
        </p:nvCxnSpPr>
        <p:spPr>
          <a:xfrm rot="5400000">
            <a:off x="2217817" y="4045823"/>
            <a:ext cx="4709160" cy="794"/>
          </a:xfrm>
          <a:prstGeom prst="straightConnector1">
            <a:avLst/>
          </a:prstGeom>
          <a:noFill/>
          <a:ln cap="flat" cmpd="sng" w="19050">
            <a:solidFill>
              <a:schemeClr val="dk2"/>
            </a:solidFill>
            <a:prstDash val="solid"/>
            <a:round/>
            <a:headEnd len="med" w="med" type="none"/>
            <a:tailEnd len="med" w="med" type="none"/>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0" name="Shape 60"/>
        <p:cNvGrpSpPr/>
        <p:nvPr/>
      </p:nvGrpSpPr>
      <p:grpSpPr>
        <a:xfrm>
          <a:off x="0" y="0"/>
          <a:ext cx="0" cy="0"/>
          <a:chOff x="0" y="0"/>
          <a:chExt cx="0" cy="0"/>
        </a:xfrm>
      </p:grpSpPr>
      <p:sp>
        <p:nvSpPr>
          <p:cNvPr id="61" name="Shape 61"/>
          <p:cNvSpPr txBox="1"/>
          <p:nvPr>
            <p:ph type="title"/>
          </p:nvPr>
        </p:nvSpPr>
        <p:spPr>
          <a:xfrm>
            <a:off x="457200" y="1143000"/>
            <a:ext cx="8229600" cy="9144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Shape 62"/>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3" name="Shape 63"/>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4" name="Shape 64"/>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lang="en-US" sz="1400">
                <a:solidFill>
                  <a:srgbClr val="FFFFFF"/>
                </a:solidFill>
                <a:latin typeface="Arial"/>
                <a:ea typeface="Arial"/>
                <a:cs typeface="Arial"/>
                <a:sym typeface="Arial"/>
              </a:rPr>
              <a:t>‹#›</a:t>
            </a:fld>
            <a:endParaRPr b="1" sz="1400">
              <a:solidFill>
                <a:srgbClr val="FFFFFF"/>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lank">
    <p:spTree>
      <p:nvGrpSpPr>
        <p:cNvPr id="65" name="Shape 65"/>
        <p:cNvGrpSpPr/>
        <p:nvPr/>
      </p:nvGrpSpPr>
      <p:grpSpPr>
        <a:xfrm>
          <a:off x="0" y="0"/>
          <a:ext cx="0" cy="0"/>
          <a:chOff x="0" y="0"/>
          <a:chExt cx="0" cy="0"/>
        </a:xfrm>
      </p:grpSpPr>
      <p:sp>
        <p:nvSpPr>
          <p:cNvPr id="66" name="Shape 66"/>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7" name="Shape 67"/>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8" name="Shape 68"/>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lang="en-US" sz="1400">
                <a:solidFill>
                  <a:srgbClr val="FFFFFF"/>
                </a:solidFill>
                <a:latin typeface="Arial"/>
                <a:ea typeface="Arial"/>
                <a:cs typeface="Arial"/>
                <a:sym typeface="Arial"/>
              </a:rPr>
              <a:t>‹#›</a:t>
            </a:fld>
            <a:endParaRPr b="1" sz="1400">
              <a:solidFill>
                <a:srgbClr val="FFFFFF"/>
              </a:solidFill>
              <a:latin typeface="Arial"/>
              <a:ea typeface="Arial"/>
              <a:cs typeface="Arial"/>
              <a:sym typeface="Arial"/>
            </a:endParaRPr>
          </a:p>
        </p:txBody>
      </p:sp>
      <p:sp>
        <p:nvSpPr>
          <p:cNvPr id="69" name="Shape 69"/>
          <p:cNvSpPr txBox="1"/>
          <p:nvPr>
            <p:ph type="title"/>
          </p:nvPr>
        </p:nvSpPr>
        <p:spPr>
          <a:xfrm>
            <a:off x="3429000" y="381000"/>
            <a:ext cx="5638800" cy="6096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Clr>
                <a:schemeClr val="lt1"/>
              </a:buClr>
              <a:buSzPts val="2800"/>
              <a:buFont typeface="Arial"/>
              <a:buNone/>
              <a:defRPr b="1" i="0" sz="28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Shape 70"/>
          <p:cNvSpPr txBox="1"/>
          <p:nvPr>
            <p:ph idx="1" type="body"/>
          </p:nvPr>
        </p:nvSpPr>
        <p:spPr>
          <a:xfrm>
            <a:off x="152400" y="1143000"/>
            <a:ext cx="8839200" cy="5334000"/>
          </a:xfrm>
          <a:prstGeom prst="rect">
            <a:avLst/>
          </a:prstGeom>
          <a:noFill/>
          <a:ln>
            <a:noFill/>
          </a:ln>
        </p:spPr>
        <p:txBody>
          <a:bodyPr anchorCtr="0" anchor="t" bIns="91425" lIns="91425" spcFirstLastPara="1" rIns="91425" wrap="square" tIns="91425"/>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71" name="Shape 71"/>
        <p:cNvGrpSpPr/>
        <p:nvPr/>
      </p:nvGrpSpPr>
      <p:grpSpPr>
        <a:xfrm>
          <a:off x="0" y="0"/>
          <a:ext cx="0" cy="0"/>
          <a:chOff x="0" y="0"/>
          <a:chExt cx="0" cy="0"/>
        </a:xfrm>
      </p:grpSpPr>
      <p:sp>
        <p:nvSpPr>
          <p:cNvPr id="72" name="Shape 72"/>
          <p:cNvSpPr txBox="1"/>
          <p:nvPr>
            <p:ph type="title"/>
          </p:nvPr>
        </p:nvSpPr>
        <p:spPr>
          <a:xfrm>
            <a:off x="457200" y="792080"/>
            <a:ext cx="2139696" cy="1261872"/>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dk2"/>
              </a:buClr>
              <a:buSzPts val="2400"/>
              <a:buFont typeface="Arial"/>
              <a:buNone/>
              <a:defRPr b="0" i="0" sz="24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3" name="Shape 73"/>
          <p:cNvSpPr txBox="1"/>
          <p:nvPr>
            <p:ph idx="1" type="body"/>
          </p:nvPr>
        </p:nvSpPr>
        <p:spPr>
          <a:xfrm>
            <a:off x="2971800" y="792080"/>
            <a:ext cx="5715000" cy="5577840"/>
          </a:xfrm>
          <a:prstGeom prst="rect">
            <a:avLst/>
          </a:prstGeom>
          <a:noFill/>
          <a:ln>
            <a:noFill/>
          </a:ln>
        </p:spPr>
        <p:txBody>
          <a:bodyPr anchorCtr="0" anchor="t" bIns="91425" lIns="91425" spcFirstLastPara="1" rIns="91425" wrap="square" tIns="91425"/>
          <a:lstStyle>
            <a:lvl1pPr indent="-401320" lvl="0" marL="457200" marR="0" rtl="0" algn="l">
              <a:spcBef>
                <a:spcPts val="640"/>
              </a:spcBef>
              <a:spcAft>
                <a:spcPts val="0"/>
              </a:spcAft>
              <a:buClr>
                <a:schemeClr val="accent1"/>
              </a:buClr>
              <a:buSzPts val="2720"/>
              <a:buFont typeface="Arial"/>
              <a:buChar char="•"/>
              <a:defRPr b="0" i="0" sz="3200" u="none" cap="none" strike="noStrike">
                <a:solidFill>
                  <a:schemeClr val="dk1"/>
                </a:solidFill>
                <a:latin typeface="Arial"/>
                <a:ea typeface="Arial"/>
                <a:cs typeface="Arial"/>
                <a:sym typeface="Arial"/>
              </a:defRPr>
            </a:lvl1pPr>
            <a:lvl2pPr indent="-379730" lvl="1" marL="914400" marR="0" rtl="0" algn="l">
              <a:spcBef>
                <a:spcPts val="560"/>
              </a:spcBef>
              <a:spcAft>
                <a:spcPts val="0"/>
              </a:spcAft>
              <a:buClr>
                <a:schemeClr val="accent1"/>
              </a:buClr>
              <a:buSzPts val="2380"/>
              <a:buFont typeface="Arial"/>
              <a:buChar char="•"/>
              <a:defRPr b="0" i="0" sz="28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accent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accent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accent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accent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74" name="Shape 74"/>
          <p:cNvSpPr txBox="1"/>
          <p:nvPr>
            <p:ph idx="2" type="body"/>
          </p:nvPr>
        </p:nvSpPr>
        <p:spPr>
          <a:xfrm>
            <a:off x="457201" y="2130552"/>
            <a:ext cx="2139696" cy="4243615"/>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accent1"/>
              </a:buClr>
              <a:buSzPts val="119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accent1"/>
              </a:buClr>
              <a:buSzPts val="102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accent1"/>
              </a:buClr>
              <a:buSzPts val="9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accent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75" name="Shape 75"/>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6" name="Shape 76"/>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sz="1200">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7" name="Shape 77"/>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lang="en-US" sz="1400">
                <a:solidFill>
                  <a:srgbClr val="FFFFFF"/>
                </a:solidFill>
                <a:latin typeface="Arial"/>
                <a:ea typeface="Arial"/>
                <a:cs typeface="Arial"/>
                <a:sym typeface="Arial"/>
              </a:rPr>
              <a:t>‹#›</a:t>
            </a:fld>
            <a:endParaRPr b="1" sz="1400">
              <a:solidFill>
                <a:srgbClr val="FFFFFF"/>
              </a:solidFill>
              <a:latin typeface="Arial"/>
              <a:ea typeface="Arial"/>
              <a:cs typeface="Arial"/>
              <a:sym typeface="Arial"/>
            </a:endParaRPr>
          </a:p>
        </p:txBody>
      </p:sp>
      <p:cxnSp>
        <p:nvCxnSpPr>
          <p:cNvPr id="78" name="Shape 78"/>
          <p:cNvCxnSpPr/>
          <p:nvPr/>
        </p:nvCxnSpPr>
        <p:spPr>
          <a:xfrm rot="5400000">
            <a:off x="-13116" y="3580206"/>
            <a:ext cx="5577840" cy="1588"/>
          </a:xfrm>
          <a:prstGeom prst="straightConnector1">
            <a:avLst/>
          </a:prstGeom>
          <a:noFill/>
          <a:ln cap="flat" cmpd="sng" w="19050">
            <a:solidFill>
              <a:schemeClr val="dk2"/>
            </a:solidFill>
            <a:prstDash val="solid"/>
            <a:round/>
            <a:headEnd len="med" w="med" type="none"/>
            <a:tailEnd len="med" w="med" type="none"/>
          </a:ln>
        </p:spPr>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theme" Target="../theme/theme1.xml"/><Relationship Id="rId14" Type="http://schemas.openxmlformats.org/officeDocument/2006/relationships/slideLayout" Target="../slideLayouts/slideLayout1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p:nvPr/>
        </p:nvSpPr>
        <p:spPr>
          <a:xfrm>
            <a:off x="0" y="220786"/>
            <a:ext cx="9144000" cy="2286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 name="Shape 7"/>
          <p:cNvSpPr txBox="1"/>
          <p:nvPr>
            <p:ph type="title"/>
          </p:nvPr>
        </p:nvSpPr>
        <p:spPr>
          <a:xfrm>
            <a:off x="457200" y="1143000"/>
            <a:ext cx="8229600" cy="9144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Shape 8"/>
          <p:cNvSpPr txBox="1"/>
          <p:nvPr>
            <p:ph idx="1" type="body"/>
          </p:nvPr>
        </p:nvSpPr>
        <p:spPr>
          <a:xfrm>
            <a:off x="457200" y="2133600"/>
            <a:ext cx="8229600" cy="4343400"/>
          </a:xfrm>
          <a:prstGeom prst="rect">
            <a:avLst/>
          </a:prstGeom>
          <a:noFill/>
          <a:ln>
            <a:noFill/>
          </a:ln>
        </p:spPr>
        <p:txBody>
          <a:bodyPr anchorCtr="0" anchor="t" bIns="91425" lIns="91425" spcFirstLastPara="1" rIns="91425" wrap="square" tIns="91425"/>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31469" lvl="2" marL="1371600" marR="0" rtl="0" algn="l">
              <a:spcBef>
                <a:spcPts val="360"/>
              </a:spcBef>
              <a:spcAft>
                <a:spcPts val="0"/>
              </a:spcAft>
              <a:buClr>
                <a:schemeClr val="accent1"/>
              </a:buClr>
              <a:buSzPts val="162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9" name="Shape 9"/>
          <p:cNvSpPr/>
          <p:nvPr/>
        </p:nvSpPr>
        <p:spPr>
          <a:xfrm>
            <a:off x="0" y="0"/>
            <a:ext cx="9144000" cy="36576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 name="Shape 10"/>
          <p:cNvSpPr txBox="1"/>
          <p:nvPr>
            <p:ph idx="10" type="dt"/>
          </p:nvPr>
        </p:nvSpPr>
        <p:spPr>
          <a:xfrm>
            <a:off x="457200" y="18288"/>
            <a:ext cx="2895600" cy="329184"/>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Shape 11"/>
          <p:cNvSpPr txBox="1"/>
          <p:nvPr>
            <p:ph idx="11" type="ftr"/>
          </p:nvPr>
        </p:nvSpPr>
        <p:spPr>
          <a:xfrm>
            <a:off x="3429000" y="18288"/>
            <a:ext cx="4114800" cy="329184"/>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Shape 12"/>
          <p:cNvSpPr txBox="1"/>
          <p:nvPr>
            <p:ph idx="12" type="sldNum"/>
          </p:nvPr>
        </p:nvSpPr>
        <p:spPr>
          <a:xfrm>
            <a:off x="7620000" y="18288"/>
            <a:ext cx="1066800" cy="32918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1" i="0" lang="en-US" sz="1400" u="none" cap="none" strike="noStrike">
                <a:solidFill>
                  <a:srgbClr val="FFFFFF"/>
                </a:solidFill>
                <a:latin typeface="Arial"/>
                <a:ea typeface="Arial"/>
                <a:cs typeface="Arial"/>
                <a:sym typeface="Arial"/>
              </a:rPr>
              <a:t>‹#›</a:t>
            </a:fld>
            <a:endParaRPr b="1" i="0" sz="1400" u="none" cap="none" strike="noStrike">
              <a:solidFill>
                <a:srgbClr val="FFFFFF"/>
              </a:solidFill>
              <a:latin typeface="Arial"/>
              <a:ea typeface="Arial"/>
              <a:cs typeface="Arial"/>
              <a:sym typeface="Arial"/>
            </a:endParaRPr>
          </a:p>
        </p:txBody>
      </p:sp>
      <p:pic>
        <p:nvPicPr>
          <p:cNvPr id="13" name="Shape 13"/>
          <p:cNvPicPr preferRelativeResize="0"/>
          <p:nvPr/>
        </p:nvPicPr>
        <p:blipFill rotWithShape="1">
          <a:blip r:embed="rId1">
            <a:alphaModFix/>
          </a:blip>
          <a:srcRect b="0" l="0" r="0" t="0"/>
          <a:stretch/>
        </p:blipFill>
        <p:spPr>
          <a:xfrm>
            <a:off x="0" y="0"/>
            <a:ext cx="9144000" cy="1066799"/>
          </a:xfrm>
          <a:prstGeom prst="rect">
            <a:avLst/>
          </a:prstGeom>
          <a:noFill/>
          <a:ln>
            <a:noFill/>
          </a:ln>
        </p:spPr>
      </p:pic>
      <p:pic>
        <p:nvPicPr>
          <p:cNvPr id="14" name="Shape 14"/>
          <p:cNvPicPr preferRelativeResize="0"/>
          <p:nvPr/>
        </p:nvPicPr>
        <p:blipFill rotWithShape="1">
          <a:blip r:embed="rId2">
            <a:alphaModFix/>
          </a:blip>
          <a:srcRect b="0" l="0" r="0" t="0"/>
          <a:stretch/>
        </p:blipFill>
        <p:spPr>
          <a:xfrm>
            <a:off x="0" y="6743700"/>
            <a:ext cx="9144000" cy="1143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theguardian.com/global-development-professionals-network/2015/jun/10/the-microfinance-delusion-who-really-win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www.kiva.org/about/due-diligen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pic>
        <p:nvPicPr>
          <p:cNvPr id="102" name="Shape 102"/>
          <p:cNvPicPr preferRelativeResize="0"/>
          <p:nvPr/>
        </p:nvPicPr>
        <p:blipFill rotWithShape="1">
          <a:blip r:embed="rId3">
            <a:alphaModFix/>
          </a:blip>
          <a:srcRect b="0" l="0" r="0" t="0"/>
          <a:stretch/>
        </p:blipFill>
        <p:spPr>
          <a:xfrm>
            <a:off x="0" y="3200400"/>
            <a:ext cx="9144000" cy="3429000"/>
          </a:xfrm>
          <a:prstGeom prst="rect">
            <a:avLst/>
          </a:prstGeom>
          <a:noFill/>
          <a:ln>
            <a:noFill/>
          </a:ln>
        </p:spPr>
      </p:pic>
      <p:sp>
        <p:nvSpPr>
          <p:cNvPr id="103" name="Shape 103"/>
          <p:cNvSpPr txBox="1"/>
          <p:nvPr>
            <p:ph type="ctrTitle"/>
          </p:nvPr>
        </p:nvSpPr>
        <p:spPr>
          <a:xfrm>
            <a:off x="2743200" y="1914938"/>
            <a:ext cx="6324600" cy="860400"/>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Clr>
                <a:srgbClr val="00B050"/>
              </a:buClr>
              <a:buSzPts val="5400"/>
              <a:buFont typeface="Arial"/>
              <a:buNone/>
            </a:pPr>
            <a:r>
              <a:t/>
            </a:r>
            <a:endParaRPr b="1">
              <a:solidFill>
                <a:srgbClr val="00B050"/>
              </a:solidFill>
            </a:endParaRPr>
          </a:p>
          <a:p>
            <a:pPr indent="0" lvl="0" marL="0" marR="0" rtl="0" algn="ctr">
              <a:spcBef>
                <a:spcPts val="0"/>
              </a:spcBef>
              <a:spcAft>
                <a:spcPts val="0"/>
              </a:spcAft>
              <a:buClr>
                <a:srgbClr val="00B050"/>
              </a:buClr>
              <a:buSzPts val="5400"/>
              <a:buFont typeface="Arial"/>
              <a:buNone/>
            </a:pPr>
            <a:r>
              <a:t/>
            </a:r>
            <a:endParaRPr b="1">
              <a:solidFill>
                <a:srgbClr val="00B050"/>
              </a:solidFill>
            </a:endParaRPr>
          </a:p>
          <a:p>
            <a:pPr indent="0" lvl="0" marL="0" marR="0" rtl="0" algn="ctr">
              <a:spcBef>
                <a:spcPts val="0"/>
              </a:spcBef>
              <a:spcAft>
                <a:spcPts val="0"/>
              </a:spcAft>
              <a:buClr>
                <a:srgbClr val="00B050"/>
              </a:buClr>
              <a:buSzPts val="5400"/>
              <a:buFont typeface="Arial"/>
              <a:buNone/>
            </a:pPr>
            <a:r>
              <a:t/>
            </a:r>
            <a:endParaRPr b="1">
              <a:solidFill>
                <a:srgbClr val="00B050"/>
              </a:solidFill>
            </a:endParaRPr>
          </a:p>
          <a:p>
            <a:pPr indent="0" lvl="0" marL="0" marR="0" rtl="0" algn="ctr">
              <a:spcBef>
                <a:spcPts val="0"/>
              </a:spcBef>
              <a:spcAft>
                <a:spcPts val="0"/>
              </a:spcAft>
              <a:buClr>
                <a:srgbClr val="00B050"/>
              </a:buClr>
              <a:buSzPts val="5400"/>
              <a:buFont typeface="Arial"/>
              <a:buNone/>
            </a:pPr>
            <a:r>
              <a:t/>
            </a:r>
            <a:endParaRPr b="1">
              <a:solidFill>
                <a:srgbClr val="00B050"/>
              </a:solidFill>
            </a:endParaRPr>
          </a:p>
          <a:p>
            <a:pPr indent="0" lvl="0" marL="0" marR="0" rtl="0" algn="ctr">
              <a:spcBef>
                <a:spcPts val="0"/>
              </a:spcBef>
              <a:spcAft>
                <a:spcPts val="0"/>
              </a:spcAft>
              <a:buClr>
                <a:srgbClr val="00B050"/>
              </a:buClr>
              <a:buSzPts val="5400"/>
              <a:buFont typeface="Arial"/>
              <a:buNone/>
            </a:pPr>
            <a:r>
              <a:rPr b="1" i="0" lang="en-US" sz="5400" u="none" cap="none" strike="noStrike">
                <a:solidFill>
                  <a:srgbClr val="00B050"/>
                </a:solidFill>
                <a:latin typeface="Arial"/>
                <a:ea typeface="Arial"/>
                <a:cs typeface="Arial"/>
                <a:sym typeface="Arial"/>
              </a:rPr>
              <a:t>KIVA CASE STUDY</a:t>
            </a:r>
            <a:endParaRPr b="1" i="0" sz="5400" u="none" cap="none" strike="noStrike">
              <a:solidFill>
                <a:srgbClr val="00B050"/>
              </a:solidFill>
              <a:latin typeface="Arial"/>
              <a:ea typeface="Arial"/>
              <a:cs typeface="Arial"/>
              <a:sym typeface="Arial"/>
            </a:endParaRPr>
          </a:p>
        </p:txBody>
      </p:sp>
      <p:sp>
        <p:nvSpPr>
          <p:cNvPr id="104" name="Shape 104"/>
          <p:cNvSpPr txBox="1"/>
          <p:nvPr>
            <p:ph idx="1" type="subTitle"/>
          </p:nvPr>
        </p:nvSpPr>
        <p:spPr>
          <a:xfrm>
            <a:off x="152400" y="1175775"/>
            <a:ext cx="2590800" cy="17526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accent1"/>
              </a:buClr>
              <a:buSzPts val="1887"/>
              <a:buFont typeface="Arial"/>
              <a:buNone/>
            </a:pPr>
            <a:r>
              <a:rPr b="1" i="0" lang="en-US" sz="2220" u="none" cap="none" strike="noStrike">
                <a:solidFill>
                  <a:srgbClr val="55556F"/>
                </a:solidFill>
                <a:latin typeface="Arial"/>
                <a:ea typeface="Arial"/>
                <a:cs typeface="Arial"/>
                <a:sym typeface="Arial"/>
              </a:rPr>
              <a:t>Angele Mainhart</a:t>
            </a:r>
            <a:endParaRPr/>
          </a:p>
          <a:p>
            <a:pPr indent="0" lvl="0" marL="0" marR="0" rtl="0" algn="l">
              <a:lnSpc>
                <a:spcPct val="80000"/>
              </a:lnSpc>
              <a:spcBef>
                <a:spcPts val="444"/>
              </a:spcBef>
              <a:spcAft>
                <a:spcPts val="0"/>
              </a:spcAft>
              <a:buClr>
                <a:schemeClr val="accent1"/>
              </a:buClr>
              <a:buSzPts val="1887"/>
              <a:buFont typeface="Arial"/>
              <a:buNone/>
            </a:pPr>
            <a:r>
              <a:rPr b="1" i="0" lang="en-US" sz="2220" u="none" cap="none" strike="noStrike">
                <a:solidFill>
                  <a:srgbClr val="55556F"/>
                </a:solidFill>
                <a:latin typeface="Arial"/>
                <a:ea typeface="Arial"/>
                <a:cs typeface="Arial"/>
                <a:sym typeface="Arial"/>
              </a:rPr>
              <a:t>Marti Mongiello</a:t>
            </a:r>
            <a:endParaRPr b="1" i="0" sz="2220" u="none" cap="none" strike="noStrike">
              <a:solidFill>
                <a:srgbClr val="55556F"/>
              </a:solidFill>
              <a:latin typeface="Arial"/>
              <a:ea typeface="Arial"/>
              <a:cs typeface="Arial"/>
              <a:sym typeface="Arial"/>
            </a:endParaRPr>
          </a:p>
          <a:p>
            <a:pPr indent="0" lvl="0" marL="0" marR="0" rtl="0" algn="l">
              <a:lnSpc>
                <a:spcPct val="80000"/>
              </a:lnSpc>
              <a:spcBef>
                <a:spcPts val="444"/>
              </a:spcBef>
              <a:spcAft>
                <a:spcPts val="0"/>
              </a:spcAft>
              <a:buClr>
                <a:schemeClr val="accent1"/>
              </a:buClr>
              <a:buSzPts val="1887"/>
              <a:buFont typeface="Arial"/>
              <a:buNone/>
            </a:pPr>
            <a:r>
              <a:rPr b="1" i="0" lang="en-US" sz="2220" u="none" cap="none" strike="noStrike">
                <a:solidFill>
                  <a:srgbClr val="55556F"/>
                </a:solidFill>
                <a:latin typeface="Arial"/>
                <a:ea typeface="Arial"/>
                <a:cs typeface="Arial"/>
                <a:sym typeface="Arial"/>
              </a:rPr>
              <a:t>Amy Jackson</a:t>
            </a:r>
            <a:endParaRPr/>
          </a:p>
          <a:p>
            <a:pPr indent="0" lvl="0" marL="0" marR="0" rtl="0" algn="l">
              <a:lnSpc>
                <a:spcPct val="80000"/>
              </a:lnSpc>
              <a:spcBef>
                <a:spcPts val="444"/>
              </a:spcBef>
              <a:spcAft>
                <a:spcPts val="0"/>
              </a:spcAft>
              <a:buClr>
                <a:schemeClr val="accent1"/>
              </a:buClr>
              <a:buSzPts val="1887"/>
              <a:buFont typeface="Arial"/>
              <a:buNone/>
            </a:pPr>
            <a:r>
              <a:rPr b="1" i="0" lang="en-US" sz="2220" u="none" cap="none" strike="noStrike">
                <a:solidFill>
                  <a:srgbClr val="55556F"/>
                </a:solidFill>
                <a:latin typeface="Arial"/>
                <a:ea typeface="Arial"/>
                <a:cs typeface="Arial"/>
                <a:sym typeface="Arial"/>
              </a:rPr>
              <a:t>Mike Gempe</a:t>
            </a:r>
            <a:endParaRPr/>
          </a:p>
          <a:p>
            <a:pPr indent="0" lvl="0" marL="0" marR="0" rtl="0" algn="l">
              <a:lnSpc>
                <a:spcPct val="80000"/>
              </a:lnSpc>
              <a:spcBef>
                <a:spcPts val="444"/>
              </a:spcBef>
              <a:spcAft>
                <a:spcPts val="0"/>
              </a:spcAft>
              <a:buClr>
                <a:schemeClr val="accent1"/>
              </a:buClr>
              <a:buSzPts val="1887"/>
              <a:buFont typeface="Arial"/>
              <a:buNone/>
            </a:pPr>
            <a:r>
              <a:rPr b="1" i="0" lang="en-US" sz="2220" u="none" cap="none" strike="noStrike">
                <a:solidFill>
                  <a:srgbClr val="55556F"/>
                </a:solidFill>
                <a:latin typeface="Arial"/>
                <a:ea typeface="Arial"/>
                <a:cs typeface="Arial"/>
                <a:sym typeface="Arial"/>
              </a:rPr>
              <a:t>Bill Osborne</a:t>
            </a:r>
            <a:endParaRPr/>
          </a:p>
        </p:txBody>
      </p:sp>
      <p:sp>
        <p:nvSpPr>
          <p:cNvPr id="105" name="Shape 105"/>
          <p:cNvSpPr txBox="1"/>
          <p:nvPr/>
        </p:nvSpPr>
        <p:spPr>
          <a:xfrm>
            <a:off x="2713275" y="2607000"/>
            <a:ext cx="6324600" cy="523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2800">
                <a:solidFill>
                  <a:srgbClr val="00B050"/>
                </a:solidFill>
              </a:rPr>
              <a:t>BUS 506</a:t>
            </a:r>
            <a:r>
              <a:rPr b="0" i="0" lang="en-US" sz="2800" u="none" cap="none" strike="noStrike">
                <a:solidFill>
                  <a:srgbClr val="00B050"/>
                </a:solidFill>
                <a:latin typeface="Arial"/>
                <a:ea typeface="Arial"/>
                <a:cs typeface="Arial"/>
                <a:sym typeface="Arial"/>
              </a:rPr>
              <a:t> Funding Social Enterprise</a:t>
            </a:r>
            <a:endParaRPr b="0" i="0" sz="2800" u="none" cap="none" strike="noStrike">
              <a:solidFill>
                <a:srgbClr val="00B05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3429000" y="381000"/>
            <a:ext cx="5638800" cy="6096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i="0" lang="en-US" sz="2800" u="none" cap="none" strike="noStrike">
                <a:solidFill>
                  <a:schemeClr val="lt1"/>
                </a:solidFill>
                <a:latin typeface="Arial"/>
                <a:ea typeface="Arial"/>
                <a:cs typeface="Arial"/>
                <a:sym typeface="Arial"/>
              </a:rPr>
              <a:t>Recommendation</a:t>
            </a:r>
            <a:endParaRPr b="1" i="0" sz="2800" u="none" cap="none" strike="noStrike">
              <a:solidFill>
                <a:schemeClr val="lt1"/>
              </a:solidFill>
              <a:latin typeface="Arial"/>
              <a:ea typeface="Arial"/>
              <a:cs typeface="Arial"/>
              <a:sym typeface="Arial"/>
            </a:endParaRPr>
          </a:p>
        </p:txBody>
      </p:sp>
      <p:sp>
        <p:nvSpPr>
          <p:cNvPr id="179" name="Shape 179"/>
          <p:cNvSpPr txBox="1"/>
          <p:nvPr>
            <p:ph idx="1" type="body"/>
          </p:nvPr>
        </p:nvSpPr>
        <p:spPr>
          <a:xfrm>
            <a:off x="152400" y="5867400"/>
            <a:ext cx="8915400" cy="762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accent1"/>
              </a:buClr>
              <a:buSzPts val="1415"/>
              <a:buFont typeface="Arial"/>
              <a:buNone/>
            </a:pPr>
            <a:r>
              <a:rPr b="0" i="1" lang="en-US" sz="1665" u="none" cap="none" strike="noStrike">
                <a:solidFill>
                  <a:schemeClr val="dk1"/>
                </a:solidFill>
                <a:latin typeface="Arial"/>
                <a:ea typeface="Arial"/>
                <a:cs typeface="Arial"/>
                <a:sym typeface="Arial"/>
              </a:rPr>
              <a:t>“Repayment rates in the microfinance industry are much higher than for U.S. domestic loan lending. That’s because microfinance institutions are lending to people for whom getting a loan is their only shot at anything”</a:t>
            </a:r>
            <a:endParaRPr/>
          </a:p>
        </p:txBody>
      </p:sp>
      <p:sp>
        <p:nvSpPr>
          <p:cNvPr id="180" name="Shape 180"/>
          <p:cNvSpPr txBox="1"/>
          <p:nvPr>
            <p:ph idx="2" type="body"/>
          </p:nvPr>
        </p:nvSpPr>
        <p:spPr>
          <a:xfrm>
            <a:off x="4800600" y="6400800"/>
            <a:ext cx="42672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accent1"/>
              </a:buClr>
              <a:buSzPts val="1360"/>
              <a:buFont typeface="Arial"/>
              <a:buNone/>
            </a:pPr>
            <a:r>
              <a:rPr b="0" i="0" lang="en-US" sz="1600" u="none" cap="none" strike="noStrike">
                <a:solidFill>
                  <a:schemeClr val="dk1"/>
                </a:solidFill>
                <a:latin typeface="Arial"/>
                <a:ea typeface="Arial"/>
                <a:cs typeface="Arial"/>
                <a:sym typeface="Arial"/>
              </a:rPr>
              <a:t>K</a:t>
            </a:r>
            <a:r>
              <a:rPr lang="en-US"/>
              <a:t>i</a:t>
            </a:r>
            <a:r>
              <a:rPr b="0" i="0" lang="en-US" sz="1600" u="none" cap="none" strike="noStrike">
                <a:solidFill>
                  <a:schemeClr val="dk1"/>
                </a:solidFill>
                <a:latin typeface="Arial"/>
                <a:ea typeface="Arial"/>
                <a:cs typeface="Arial"/>
                <a:sym typeface="Arial"/>
              </a:rPr>
              <a:t>va.org</a:t>
            </a:r>
            <a:endParaRPr b="0" i="0" sz="1600" u="none" cap="none" strike="noStrike">
              <a:solidFill>
                <a:schemeClr val="dk1"/>
              </a:solidFill>
              <a:latin typeface="Arial"/>
              <a:ea typeface="Arial"/>
              <a:cs typeface="Arial"/>
              <a:sym typeface="Arial"/>
            </a:endParaRPr>
          </a:p>
        </p:txBody>
      </p:sp>
      <p:sp>
        <p:nvSpPr>
          <p:cNvPr id="181" name="Shape 181"/>
          <p:cNvSpPr txBox="1"/>
          <p:nvPr>
            <p:ph idx="3" type="body"/>
          </p:nvPr>
        </p:nvSpPr>
        <p:spPr>
          <a:xfrm>
            <a:off x="152400" y="1346175"/>
            <a:ext cx="8839200" cy="4521300"/>
          </a:xfrm>
          <a:prstGeom prst="rect">
            <a:avLst/>
          </a:prstGeom>
          <a:noFill/>
          <a:ln>
            <a:noFill/>
          </a:ln>
        </p:spPr>
        <p:txBody>
          <a:bodyPr anchorCtr="0" anchor="t" bIns="45700" lIns="91425" spcFirstLastPara="1" rIns="91425" wrap="square" tIns="45700">
            <a:noAutofit/>
          </a:bodyPr>
          <a:lstStyle/>
          <a:p>
            <a:pPr indent="-193040" lvl="0" marL="182880" marR="0" rtl="0" algn="l">
              <a:lnSpc>
                <a:spcPct val="90000"/>
              </a:lnSpc>
              <a:spcBef>
                <a:spcPts val="0"/>
              </a:spcBef>
              <a:spcAft>
                <a:spcPts val="0"/>
              </a:spcAft>
              <a:buClr>
                <a:schemeClr val="accent1"/>
              </a:buClr>
              <a:buSzPts val="2200"/>
              <a:buFont typeface="Arial"/>
              <a:buChar char="•"/>
            </a:pPr>
            <a:r>
              <a:rPr b="0" i="0" lang="en-US" sz="2200" u="none" cap="none" strike="noStrike">
                <a:solidFill>
                  <a:schemeClr val="dk1"/>
                </a:solidFill>
                <a:latin typeface="Arial"/>
                <a:ea typeface="Arial"/>
                <a:cs typeface="Arial"/>
                <a:sym typeface="Arial"/>
              </a:rPr>
              <a:t>Amy - YES! </a:t>
            </a:r>
            <a:r>
              <a:rPr b="0" i="1" lang="en-US" sz="2200" u="none" cap="none" strike="noStrike">
                <a:solidFill>
                  <a:schemeClr val="dk1"/>
                </a:solidFill>
                <a:latin typeface="Arial"/>
                <a:ea typeface="Arial"/>
                <a:cs typeface="Arial"/>
                <a:sym typeface="Arial"/>
              </a:rPr>
              <a:t>“This is risky for everyone, but if no risks are taken, there is no room for growth.”</a:t>
            </a:r>
            <a:endParaRPr b="0" i="1" sz="2200" u="none" cap="none" strike="noStrike">
              <a:solidFill>
                <a:schemeClr val="dk1"/>
              </a:solidFill>
              <a:latin typeface="Arial"/>
              <a:ea typeface="Arial"/>
              <a:cs typeface="Arial"/>
              <a:sym typeface="Arial"/>
            </a:endParaRPr>
          </a:p>
          <a:p>
            <a:pPr indent="-193040" lvl="0" marL="182880" marR="0" rtl="0" algn="l">
              <a:lnSpc>
                <a:spcPct val="90000"/>
              </a:lnSpc>
              <a:spcBef>
                <a:spcPts val="480"/>
              </a:spcBef>
              <a:spcAft>
                <a:spcPts val="0"/>
              </a:spcAft>
              <a:buClr>
                <a:schemeClr val="accent1"/>
              </a:buClr>
              <a:buSzPts val="2200"/>
              <a:buFont typeface="Arial"/>
              <a:buChar char="•"/>
            </a:pPr>
            <a:r>
              <a:rPr b="0" i="0" lang="en-US" sz="2200" u="none" cap="none" strike="noStrike">
                <a:solidFill>
                  <a:schemeClr val="dk1"/>
                </a:solidFill>
                <a:latin typeface="Arial"/>
                <a:ea typeface="Arial"/>
                <a:cs typeface="Arial"/>
                <a:sym typeface="Arial"/>
              </a:rPr>
              <a:t>Angele - YES! </a:t>
            </a:r>
            <a:r>
              <a:rPr b="0" i="1" lang="en-US" sz="2200" u="none" cap="none" strike="noStrike">
                <a:solidFill>
                  <a:schemeClr val="dk1"/>
                </a:solidFill>
                <a:latin typeface="Arial"/>
                <a:ea typeface="Arial"/>
                <a:cs typeface="Arial"/>
                <a:sym typeface="Arial"/>
              </a:rPr>
              <a:t>“Part of what makes Kiva worth the risk are the causes behind it.”</a:t>
            </a:r>
            <a:endParaRPr sz="2200"/>
          </a:p>
          <a:p>
            <a:pPr indent="-193040" lvl="0" marL="182880" marR="0" rtl="0" algn="l">
              <a:lnSpc>
                <a:spcPct val="90000"/>
              </a:lnSpc>
              <a:spcBef>
                <a:spcPts val="480"/>
              </a:spcBef>
              <a:spcAft>
                <a:spcPts val="0"/>
              </a:spcAft>
              <a:buClr>
                <a:schemeClr val="accent1"/>
              </a:buClr>
              <a:buSzPts val="2200"/>
              <a:buFont typeface="Arial"/>
              <a:buChar char="•"/>
            </a:pPr>
            <a:r>
              <a:rPr b="0" i="0" lang="en-US" sz="2200" u="none" cap="none" strike="noStrike">
                <a:solidFill>
                  <a:schemeClr val="dk1"/>
                </a:solidFill>
                <a:latin typeface="Arial"/>
                <a:ea typeface="Arial"/>
                <a:cs typeface="Arial"/>
                <a:sym typeface="Arial"/>
              </a:rPr>
              <a:t>Bill - NO! </a:t>
            </a:r>
            <a:r>
              <a:rPr b="0" i="1" lang="en-US" sz="2200" u="none" cap="none" strike="noStrike">
                <a:solidFill>
                  <a:schemeClr val="dk1"/>
                </a:solidFill>
                <a:latin typeface="Arial"/>
                <a:ea typeface="Arial"/>
                <a:cs typeface="Arial"/>
                <a:sym typeface="Arial"/>
              </a:rPr>
              <a:t>“The “middlemen” are making a return by charging interest and fees to “cover their costs”.  </a:t>
            </a:r>
            <a:endParaRPr b="0" i="1" sz="2200" u="none" cap="none" strike="noStrike">
              <a:solidFill>
                <a:schemeClr val="dk1"/>
              </a:solidFill>
              <a:latin typeface="Arial"/>
              <a:ea typeface="Arial"/>
              <a:cs typeface="Arial"/>
              <a:sym typeface="Arial"/>
            </a:endParaRPr>
          </a:p>
          <a:p>
            <a:pPr indent="-193040" lvl="0" marL="182880" marR="0" rtl="0" algn="l">
              <a:lnSpc>
                <a:spcPct val="90000"/>
              </a:lnSpc>
              <a:spcBef>
                <a:spcPts val="480"/>
              </a:spcBef>
              <a:spcAft>
                <a:spcPts val="0"/>
              </a:spcAft>
              <a:buClr>
                <a:schemeClr val="accent1"/>
              </a:buClr>
              <a:buSzPts val="2200"/>
              <a:buFont typeface="Arial"/>
              <a:buChar char="•"/>
            </a:pPr>
            <a:r>
              <a:rPr b="0" i="0" lang="en-US" sz="2200" u="none" cap="none" strike="noStrike">
                <a:solidFill>
                  <a:schemeClr val="dk1"/>
                </a:solidFill>
                <a:latin typeface="Arial"/>
                <a:ea typeface="Arial"/>
                <a:cs typeface="Arial"/>
                <a:sym typeface="Arial"/>
              </a:rPr>
              <a:t>Marti – WITH CAUTION. </a:t>
            </a:r>
            <a:r>
              <a:rPr b="0" i="1" lang="en-US" sz="2200" u="none" cap="none" strike="noStrike">
                <a:solidFill>
                  <a:schemeClr val="dk1"/>
                </a:solidFill>
                <a:latin typeface="Arial"/>
                <a:ea typeface="Arial"/>
                <a:cs typeface="Arial"/>
                <a:sym typeface="Arial"/>
              </a:rPr>
              <a:t>“Their marketing lead-in can be disarming as the imagery initially offers to help in Africa and quickly diverts from there. They have a rather, one-size-fits-all approach. </a:t>
            </a:r>
            <a:endParaRPr b="0" i="1" sz="2200" u="none" cap="none" strike="noStrike">
              <a:solidFill>
                <a:schemeClr val="dk1"/>
              </a:solidFill>
              <a:latin typeface="Arial"/>
              <a:ea typeface="Arial"/>
              <a:cs typeface="Arial"/>
              <a:sym typeface="Arial"/>
            </a:endParaRPr>
          </a:p>
          <a:p>
            <a:pPr indent="-193040" lvl="0" marL="182880" marR="0" rtl="0" algn="l">
              <a:lnSpc>
                <a:spcPct val="90000"/>
              </a:lnSpc>
              <a:spcBef>
                <a:spcPts val="480"/>
              </a:spcBef>
              <a:spcAft>
                <a:spcPts val="0"/>
              </a:spcAft>
              <a:buClr>
                <a:schemeClr val="accent1"/>
              </a:buClr>
              <a:buSzPts val="2200"/>
              <a:buFont typeface="Arial"/>
              <a:buChar char="•"/>
            </a:pPr>
            <a:r>
              <a:rPr b="0" i="0" lang="en-US" sz="2200" u="none" cap="none" strike="noStrike">
                <a:solidFill>
                  <a:schemeClr val="dk1"/>
                </a:solidFill>
                <a:latin typeface="Arial"/>
                <a:ea typeface="Arial"/>
                <a:cs typeface="Arial"/>
                <a:sym typeface="Arial"/>
              </a:rPr>
              <a:t>Mike – YES! </a:t>
            </a:r>
            <a:r>
              <a:rPr b="0" i="1" lang="en-US" sz="2200" u="none" cap="none" strike="noStrike">
                <a:solidFill>
                  <a:schemeClr val="dk1"/>
                </a:solidFill>
                <a:latin typeface="Arial"/>
                <a:ea typeface="Arial"/>
                <a:cs typeface="Arial"/>
                <a:sym typeface="Arial"/>
              </a:rPr>
              <a:t>“Their due-diligence and vetting of MFIs is strong.  As a recipient of the money you also receive other benefits like financial education.”</a:t>
            </a:r>
            <a:endParaRPr b="0" i="1" sz="22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Shape 186"/>
          <p:cNvSpPr txBox="1"/>
          <p:nvPr>
            <p:ph type="title"/>
          </p:nvPr>
        </p:nvSpPr>
        <p:spPr>
          <a:xfrm>
            <a:off x="3429000" y="381000"/>
            <a:ext cx="5638800" cy="6096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i="0" lang="en-US" sz="2800" u="none" cap="none" strike="noStrike">
                <a:solidFill>
                  <a:schemeClr val="lt1"/>
                </a:solidFill>
                <a:latin typeface="Arial"/>
                <a:ea typeface="Arial"/>
                <a:cs typeface="Arial"/>
                <a:sym typeface="Arial"/>
              </a:rPr>
              <a:t>In Conclusion</a:t>
            </a:r>
            <a:endParaRPr b="1" i="0" sz="2800" u="none" cap="none" strike="noStrike">
              <a:solidFill>
                <a:schemeClr val="lt1"/>
              </a:solidFill>
              <a:latin typeface="Arial"/>
              <a:ea typeface="Arial"/>
              <a:cs typeface="Arial"/>
              <a:sym typeface="Arial"/>
            </a:endParaRPr>
          </a:p>
        </p:txBody>
      </p:sp>
      <p:sp>
        <p:nvSpPr>
          <p:cNvPr id="187" name="Shape 187"/>
          <p:cNvSpPr txBox="1"/>
          <p:nvPr>
            <p:ph idx="1" type="body"/>
          </p:nvPr>
        </p:nvSpPr>
        <p:spPr>
          <a:xfrm>
            <a:off x="152400" y="5943600"/>
            <a:ext cx="8915400" cy="762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accent1"/>
              </a:buClr>
              <a:buSzPts val="1187"/>
              <a:buFont typeface="Arial"/>
              <a:buNone/>
            </a:pPr>
            <a:r>
              <a:rPr b="0" i="0" lang="en-US" sz="1397" u="none" cap="none" strike="noStrike">
                <a:solidFill>
                  <a:schemeClr val="dk1"/>
                </a:solidFill>
                <a:latin typeface="Arial"/>
                <a:ea typeface="Arial"/>
                <a:cs typeface="Arial"/>
                <a:sym typeface="Arial"/>
              </a:rPr>
              <a:t>2016 saw 40.6 million people in poverty in the US, according to the US Census Bureau. Plenty of US citizens do not have access to traditional loans in the same way that people in developing countries experience.</a:t>
            </a:r>
            <a:endParaRPr b="0" i="1" sz="1397" u="none" cap="none" strike="noStrike">
              <a:solidFill>
                <a:schemeClr val="dk1"/>
              </a:solidFill>
              <a:latin typeface="Arial"/>
              <a:ea typeface="Arial"/>
              <a:cs typeface="Arial"/>
              <a:sym typeface="Arial"/>
            </a:endParaRPr>
          </a:p>
          <a:p>
            <a:pPr indent="0" lvl="0" marL="0" marR="0" rtl="0" algn="l">
              <a:lnSpc>
                <a:spcPct val="80000"/>
              </a:lnSpc>
              <a:spcBef>
                <a:spcPts val="117"/>
              </a:spcBef>
              <a:spcAft>
                <a:spcPts val="0"/>
              </a:spcAft>
              <a:buClr>
                <a:schemeClr val="accent1"/>
              </a:buClr>
              <a:buSzPts val="497"/>
              <a:buFont typeface="Arial"/>
              <a:buNone/>
            </a:pPr>
            <a:br>
              <a:rPr b="0" i="1" lang="en-US" sz="585" u="none" cap="none" strike="noStrike">
                <a:solidFill>
                  <a:schemeClr val="dk1"/>
                </a:solidFill>
                <a:latin typeface="Arial"/>
                <a:ea typeface="Arial"/>
                <a:cs typeface="Arial"/>
                <a:sym typeface="Arial"/>
              </a:rPr>
            </a:br>
            <a:endParaRPr b="0" i="1" sz="585" u="none" cap="none" strike="noStrike">
              <a:solidFill>
                <a:schemeClr val="dk1"/>
              </a:solidFill>
              <a:latin typeface="Arial"/>
              <a:ea typeface="Arial"/>
              <a:cs typeface="Arial"/>
              <a:sym typeface="Arial"/>
            </a:endParaRPr>
          </a:p>
        </p:txBody>
      </p:sp>
      <p:sp>
        <p:nvSpPr>
          <p:cNvPr id="188" name="Shape 188"/>
          <p:cNvSpPr txBox="1"/>
          <p:nvPr>
            <p:ph idx="2" type="body"/>
          </p:nvPr>
        </p:nvSpPr>
        <p:spPr>
          <a:xfrm>
            <a:off x="4800600" y="6400800"/>
            <a:ext cx="42672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accent1"/>
              </a:buClr>
              <a:buSzPts val="1360"/>
              <a:buFont typeface="Arial"/>
              <a:buNone/>
            </a:pPr>
            <a:r>
              <a:rPr b="0" i="0" lang="en-US" sz="1600" u="none" cap="none" strike="noStrike">
                <a:solidFill>
                  <a:schemeClr val="dk1"/>
                </a:solidFill>
                <a:latin typeface="Arial"/>
                <a:ea typeface="Arial"/>
                <a:cs typeface="Arial"/>
                <a:sym typeface="Arial"/>
              </a:rPr>
              <a:t>United States Census Bureau 2016</a:t>
            </a:r>
            <a:endParaRPr b="0" i="0" sz="1600" u="none" cap="none" strike="noStrike">
              <a:solidFill>
                <a:schemeClr val="dk1"/>
              </a:solidFill>
              <a:latin typeface="Arial"/>
              <a:ea typeface="Arial"/>
              <a:cs typeface="Arial"/>
              <a:sym typeface="Arial"/>
            </a:endParaRPr>
          </a:p>
        </p:txBody>
      </p:sp>
      <p:sp>
        <p:nvSpPr>
          <p:cNvPr id="189" name="Shape 189"/>
          <p:cNvSpPr txBox="1"/>
          <p:nvPr>
            <p:ph idx="3" type="body"/>
          </p:nvPr>
        </p:nvSpPr>
        <p:spPr>
          <a:xfrm>
            <a:off x="152400" y="1143000"/>
            <a:ext cx="8839200" cy="4724400"/>
          </a:xfrm>
          <a:prstGeom prst="rect">
            <a:avLst/>
          </a:prstGeom>
          <a:noFill/>
          <a:ln>
            <a:noFill/>
          </a:ln>
        </p:spPr>
        <p:txBody>
          <a:bodyPr anchorCtr="0" anchor="t" bIns="45700" lIns="91425" spcFirstLastPara="1" rIns="91425" wrap="square" tIns="45700">
            <a:noAutofit/>
          </a:bodyPr>
          <a:lstStyle/>
          <a:p>
            <a:pPr indent="-182880" lvl="0" marL="182880" marR="0" rtl="0" algn="l">
              <a:lnSpc>
                <a:spcPct val="90000"/>
              </a:lnSpc>
              <a:spcBef>
                <a:spcPts val="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Kiva has grown from the original focus on Africa and Kiva is helping pave the way for impact.</a:t>
            </a:r>
            <a:endParaRPr/>
          </a:p>
          <a:p>
            <a:pPr indent="-182880" lvl="0" marL="18288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There are opportunities in the United States and other Western Countries.</a:t>
            </a:r>
            <a:endParaRPr/>
          </a:p>
          <a:p>
            <a:pPr indent="-182880" lvl="0" marL="18288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We all could have been born into poverty just as simply as we were not.</a:t>
            </a:r>
            <a:endParaRPr/>
          </a:p>
          <a:p>
            <a:pPr indent="-182880" lvl="0" marL="18288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In 2015, 37,000 people in Asheville lived in poverty (Walton, 2016).  This is our community right here and now</a:t>
            </a:r>
            <a:endParaRPr/>
          </a:p>
          <a:p>
            <a:pPr indent="-182880" lvl="0" marL="18288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Is Kiva in too many places to really have a powerful, life changing effect?</a:t>
            </a:r>
            <a:endParaRPr/>
          </a:p>
          <a:p>
            <a:pPr indent="-182880" lvl="0" marL="18288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Although the effects of microfinance seem to be over-hyped, the evidence paints a picture of modest success.</a:t>
            </a:r>
            <a:endParaRPr/>
          </a:p>
          <a:p>
            <a:pPr indent="-53339" lvl="0" marL="182880" marR="0" rtl="0" algn="l">
              <a:lnSpc>
                <a:spcPct val="90000"/>
              </a:lnSpc>
              <a:spcBef>
                <a:spcPts val="480"/>
              </a:spcBef>
              <a:spcAft>
                <a:spcPts val="0"/>
              </a:spcAft>
              <a:buClr>
                <a:schemeClr val="accent1"/>
              </a:buClr>
              <a:buSzPts val="204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pic>
        <p:nvPicPr>
          <p:cNvPr id="194" name="Shape 194"/>
          <p:cNvPicPr preferRelativeResize="0"/>
          <p:nvPr/>
        </p:nvPicPr>
        <p:blipFill rotWithShape="1">
          <a:blip r:embed="rId3">
            <a:alphaModFix/>
          </a:blip>
          <a:srcRect b="0" l="0" r="0" t="0"/>
          <a:stretch/>
        </p:blipFill>
        <p:spPr>
          <a:xfrm>
            <a:off x="0" y="3200400"/>
            <a:ext cx="9144000" cy="3429000"/>
          </a:xfrm>
          <a:prstGeom prst="rect">
            <a:avLst/>
          </a:prstGeom>
          <a:noFill/>
          <a:ln>
            <a:noFill/>
          </a:ln>
        </p:spPr>
      </p:pic>
      <p:sp>
        <p:nvSpPr>
          <p:cNvPr id="195" name="Shape 195"/>
          <p:cNvSpPr txBox="1"/>
          <p:nvPr>
            <p:ph type="ctrTitle"/>
          </p:nvPr>
        </p:nvSpPr>
        <p:spPr>
          <a:xfrm>
            <a:off x="76200" y="1654175"/>
            <a:ext cx="8991600" cy="860425"/>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Clr>
                <a:srgbClr val="00B050"/>
              </a:buClr>
              <a:buSzPts val="5400"/>
              <a:buFont typeface="Arial"/>
              <a:buNone/>
            </a:pPr>
            <a:r>
              <a:rPr b="1" i="0" lang="en-US" sz="5400" u="none" cap="none" strike="noStrike">
                <a:solidFill>
                  <a:srgbClr val="00B050"/>
                </a:solidFill>
                <a:latin typeface="Arial"/>
                <a:ea typeface="Arial"/>
                <a:cs typeface="Arial"/>
                <a:sym typeface="Arial"/>
              </a:rPr>
              <a:t>QUESTIONS?</a:t>
            </a:r>
            <a:endParaRPr b="1" i="0" sz="5400" u="none" cap="none" strike="noStrike">
              <a:solidFill>
                <a:srgbClr val="00B05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3429000" y="381000"/>
            <a:ext cx="5638800" cy="6096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i="0" lang="en-US" sz="2800" u="none" cap="none" strike="noStrike">
                <a:solidFill>
                  <a:schemeClr val="lt1"/>
                </a:solidFill>
                <a:latin typeface="Arial"/>
                <a:ea typeface="Arial"/>
                <a:cs typeface="Arial"/>
                <a:sym typeface="Arial"/>
              </a:rPr>
              <a:t>Microfinance</a:t>
            </a:r>
            <a:endParaRPr b="1" i="0" sz="2800" u="none" cap="none" strike="noStrike">
              <a:solidFill>
                <a:schemeClr val="lt1"/>
              </a:solidFill>
              <a:latin typeface="Arial"/>
              <a:ea typeface="Arial"/>
              <a:cs typeface="Arial"/>
              <a:sym typeface="Arial"/>
            </a:endParaRPr>
          </a:p>
        </p:txBody>
      </p:sp>
      <p:sp>
        <p:nvSpPr>
          <p:cNvPr id="111" name="Shape 111"/>
          <p:cNvSpPr txBox="1"/>
          <p:nvPr>
            <p:ph idx="1" type="body"/>
          </p:nvPr>
        </p:nvSpPr>
        <p:spPr>
          <a:xfrm>
            <a:off x="1181100" y="4263375"/>
            <a:ext cx="6781800" cy="1716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accent1"/>
              </a:buClr>
              <a:buSzPts val="2380"/>
              <a:buFont typeface="Arial"/>
              <a:buNone/>
            </a:pPr>
            <a:r>
              <a:rPr b="0" i="0" lang="en-US" sz="2800" u="none" cap="none" strike="noStrike">
                <a:solidFill>
                  <a:srgbClr val="009B47"/>
                </a:solidFill>
                <a:latin typeface="Arial"/>
                <a:ea typeface="Arial"/>
                <a:cs typeface="Arial"/>
                <a:sym typeface="Arial"/>
              </a:rPr>
              <a:t>“We envision a world where all people hold the power to create opportunity for themselves and others.”</a:t>
            </a:r>
            <a:endParaRPr/>
          </a:p>
          <a:p>
            <a:pPr indent="0" lvl="0" marL="0" marR="0" rtl="0" algn="ctr">
              <a:spcBef>
                <a:spcPts val="560"/>
              </a:spcBef>
              <a:spcAft>
                <a:spcPts val="0"/>
              </a:spcAft>
              <a:buClr>
                <a:schemeClr val="accent1"/>
              </a:buClr>
              <a:buSzPts val="2380"/>
              <a:buFont typeface="Arial"/>
              <a:buNone/>
            </a:pPr>
            <a:r>
              <a:rPr b="0" i="0" lang="en-US" sz="2800" u="none" cap="none" strike="noStrike">
                <a:solidFill>
                  <a:srgbClr val="009B47"/>
                </a:solidFill>
                <a:latin typeface="Arial"/>
                <a:ea typeface="Arial"/>
                <a:cs typeface="Arial"/>
                <a:sym typeface="Arial"/>
              </a:rPr>
              <a:t>Kiva.org</a:t>
            </a:r>
            <a:endParaRPr b="0" i="1" sz="2800" u="none" cap="none" strike="noStrike">
              <a:solidFill>
                <a:srgbClr val="009B47"/>
              </a:solidFill>
              <a:latin typeface="Arial"/>
              <a:ea typeface="Arial"/>
              <a:cs typeface="Arial"/>
              <a:sym typeface="Arial"/>
            </a:endParaRPr>
          </a:p>
        </p:txBody>
      </p:sp>
      <p:sp>
        <p:nvSpPr>
          <p:cNvPr id="112" name="Shape 112"/>
          <p:cNvSpPr txBox="1"/>
          <p:nvPr>
            <p:ph idx="3" type="body"/>
          </p:nvPr>
        </p:nvSpPr>
        <p:spPr>
          <a:xfrm>
            <a:off x="321450" y="1839775"/>
            <a:ext cx="8272500" cy="2034600"/>
          </a:xfrm>
          <a:prstGeom prst="rect">
            <a:avLst/>
          </a:prstGeom>
          <a:noFill/>
          <a:ln>
            <a:noFill/>
          </a:ln>
        </p:spPr>
        <p:txBody>
          <a:bodyPr anchorCtr="0" anchor="t" bIns="45700" lIns="91425" spcFirstLastPara="1" rIns="91425" wrap="square" tIns="45700">
            <a:noAutofit/>
          </a:bodyPr>
          <a:lstStyle/>
          <a:p>
            <a:pPr indent="-182880" lvl="0" marL="182880" marR="0" rtl="0" algn="l">
              <a:spcBef>
                <a:spcPts val="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Banking service providing small loans.</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For individuals and businesses unable to access traditional loans or financial services.</a:t>
            </a:r>
            <a:endParaRPr/>
          </a:p>
          <a:p>
            <a:pPr indent="-182880" lvl="0" marL="182880" marR="0" rtl="0" algn="l">
              <a:spcBef>
                <a:spcPts val="480"/>
              </a:spcBef>
              <a:spcAft>
                <a:spcPts val="0"/>
              </a:spcAft>
              <a:buClr>
                <a:schemeClr val="accent1"/>
              </a:buClr>
              <a:buSzPts val="2040"/>
              <a:buFont typeface="Arial"/>
              <a:buChar char="•"/>
            </a:pPr>
            <a:r>
              <a:rPr b="1" i="0" lang="en-US" sz="2400" u="none" cap="none" strike="noStrike">
                <a:solidFill>
                  <a:schemeClr val="dk1"/>
                </a:solidFill>
                <a:latin typeface="Arial"/>
                <a:ea typeface="Arial"/>
                <a:cs typeface="Arial"/>
                <a:sym typeface="Arial"/>
              </a:rPr>
              <a:t>Goal: </a:t>
            </a:r>
            <a:r>
              <a:rPr b="0" i="0" lang="en-US" sz="2400" u="none" cap="none" strike="noStrike">
                <a:solidFill>
                  <a:schemeClr val="dk1"/>
                </a:solidFill>
                <a:latin typeface="Arial"/>
                <a:ea typeface="Arial"/>
                <a:cs typeface="Arial"/>
                <a:sym typeface="Arial"/>
              </a:rPr>
              <a:t>build up the business to become self-sufficient.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3429000" y="381000"/>
            <a:ext cx="5638800" cy="6096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2520"/>
              <a:buFont typeface="Arial"/>
              <a:buNone/>
            </a:pPr>
            <a:r>
              <a:rPr b="1" i="0" lang="en-US" sz="2520" u="none" cap="none" strike="noStrike">
                <a:solidFill>
                  <a:schemeClr val="lt1"/>
                </a:solidFill>
                <a:latin typeface="Arial"/>
                <a:ea typeface="Arial"/>
                <a:cs typeface="Arial"/>
                <a:sym typeface="Arial"/>
              </a:rPr>
              <a:t>Microfinance Process &amp; Social Benefit</a:t>
            </a:r>
            <a:endParaRPr/>
          </a:p>
        </p:txBody>
      </p:sp>
      <p:sp>
        <p:nvSpPr>
          <p:cNvPr id="118" name="Shape 118"/>
          <p:cNvSpPr txBox="1"/>
          <p:nvPr>
            <p:ph idx="1" type="body"/>
          </p:nvPr>
        </p:nvSpPr>
        <p:spPr>
          <a:xfrm>
            <a:off x="152400" y="5943600"/>
            <a:ext cx="8915400" cy="762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1530"/>
              <a:buFont typeface="Arial"/>
              <a:buNone/>
            </a:pPr>
            <a:r>
              <a:rPr b="0" i="1" lang="en-US" sz="1800" u="none" cap="none" strike="noStrike">
                <a:solidFill>
                  <a:schemeClr val="dk1"/>
                </a:solidFill>
                <a:latin typeface="Arial"/>
                <a:ea typeface="Arial"/>
                <a:cs typeface="Arial"/>
                <a:sym typeface="Arial"/>
              </a:rPr>
              <a:t>“Beyond charity, rethinking how we give”</a:t>
            </a:r>
            <a:endParaRPr b="0" i="1" sz="1800" u="none" cap="none" strike="noStrike">
              <a:solidFill>
                <a:schemeClr val="dk1"/>
              </a:solidFill>
              <a:latin typeface="Arial"/>
              <a:ea typeface="Arial"/>
              <a:cs typeface="Arial"/>
              <a:sym typeface="Arial"/>
            </a:endParaRPr>
          </a:p>
          <a:p>
            <a:pPr indent="0" lvl="0" marL="0" marR="0" rtl="0" algn="l">
              <a:spcBef>
                <a:spcPts val="360"/>
              </a:spcBef>
              <a:spcAft>
                <a:spcPts val="0"/>
              </a:spcAft>
              <a:buClr>
                <a:schemeClr val="accent1"/>
              </a:buClr>
              <a:buSzPts val="1530"/>
              <a:buFont typeface="Arial"/>
              <a:buNone/>
            </a:pPr>
            <a:r>
              <a:t/>
            </a:r>
            <a:endParaRPr b="0" i="1" sz="1800" u="none" cap="none" strike="noStrike">
              <a:solidFill>
                <a:schemeClr val="dk1"/>
              </a:solidFill>
              <a:latin typeface="Arial"/>
              <a:ea typeface="Arial"/>
              <a:cs typeface="Arial"/>
              <a:sym typeface="Arial"/>
            </a:endParaRPr>
          </a:p>
        </p:txBody>
      </p:sp>
      <p:sp>
        <p:nvSpPr>
          <p:cNvPr id="119" name="Shape 119"/>
          <p:cNvSpPr txBox="1"/>
          <p:nvPr>
            <p:ph idx="2" type="body"/>
          </p:nvPr>
        </p:nvSpPr>
        <p:spPr>
          <a:xfrm>
            <a:off x="4800600" y="6400800"/>
            <a:ext cx="42672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accent1"/>
              </a:buClr>
              <a:buSzPts val="1360"/>
              <a:buFont typeface="Arial"/>
              <a:buNone/>
            </a:pPr>
            <a:r>
              <a:rPr b="0" i="0" lang="en-US" sz="1600" u="none" cap="none" strike="noStrike">
                <a:solidFill>
                  <a:schemeClr val="dk1"/>
                </a:solidFill>
                <a:latin typeface="Arial"/>
                <a:ea typeface="Arial"/>
                <a:cs typeface="Arial"/>
                <a:sym typeface="Arial"/>
              </a:rPr>
              <a:t>Kiva.org</a:t>
            </a:r>
            <a:endParaRPr b="0" i="0" sz="1600" u="none" cap="none" strike="noStrike">
              <a:solidFill>
                <a:schemeClr val="dk1"/>
              </a:solidFill>
              <a:latin typeface="Arial"/>
              <a:ea typeface="Arial"/>
              <a:cs typeface="Arial"/>
              <a:sym typeface="Arial"/>
            </a:endParaRPr>
          </a:p>
        </p:txBody>
      </p:sp>
      <p:sp>
        <p:nvSpPr>
          <p:cNvPr id="120" name="Shape 120"/>
          <p:cNvSpPr txBox="1"/>
          <p:nvPr>
            <p:ph idx="3" type="body"/>
          </p:nvPr>
        </p:nvSpPr>
        <p:spPr>
          <a:xfrm>
            <a:off x="152400" y="1877150"/>
            <a:ext cx="8839200" cy="3990300"/>
          </a:xfrm>
          <a:prstGeom prst="rect">
            <a:avLst/>
          </a:prstGeom>
          <a:noFill/>
          <a:ln>
            <a:noFill/>
          </a:ln>
        </p:spPr>
        <p:txBody>
          <a:bodyPr anchorCtr="0" anchor="t" bIns="45700" lIns="91425" spcFirstLastPara="1" rIns="91425" wrap="square" tIns="45700">
            <a:noAutofit/>
          </a:bodyPr>
          <a:lstStyle/>
          <a:p>
            <a:pPr indent="-182880" lvl="0" marL="182880" marR="0" rtl="0" algn="l">
              <a:spcBef>
                <a:spcPts val="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Investors make small loans to borrowers to support their business.</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In many instances, borrowers receive education to help ensure success.</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Borrowers are expected to pay back loan.</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Often required to help finance another loan.</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Borrower is seen as an equal in business.</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Goal is to make the business self-sufficient.</a:t>
            </a:r>
            <a:endParaRPr/>
          </a:p>
          <a:p>
            <a:pPr indent="-53339" lvl="0" marL="182880" marR="0" rtl="0" algn="l">
              <a:spcBef>
                <a:spcPts val="480"/>
              </a:spcBef>
              <a:spcAft>
                <a:spcPts val="0"/>
              </a:spcAft>
              <a:buClr>
                <a:schemeClr val="accent1"/>
              </a:buClr>
              <a:buSzPts val="204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429000" y="381000"/>
            <a:ext cx="5638800" cy="6096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i="0" lang="en-US" sz="2800" u="none" cap="none" strike="noStrike">
                <a:solidFill>
                  <a:schemeClr val="lt1"/>
                </a:solidFill>
                <a:latin typeface="Arial"/>
                <a:ea typeface="Arial"/>
                <a:cs typeface="Arial"/>
                <a:sym typeface="Arial"/>
              </a:rPr>
              <a:t>Culture in Microfinance</a:t>
            </a:r>
            <a:endParaRPr b="1" i="0" sz="2800" u="none" cap="none" strike="noStrike">
              <a:solidFill>
                <a:schemeClr val="lt1"/>
              </a:solidFill>
              <a:latin typeface="Arial"/>
              <a:ea typeface="Arial"/>
              <a:cs typeface="Arial"/>
              <a:sym typeface="Arial"/>
            </a:endParaRPr>
          </a:p>
        </p:txBody>
      </p:sp>
      <p:sp>
        <p:nvSpPr>
          <p:cNvPr id="126" name="Shape 126"/>
          <p:cNvSpPr txBox="1"/>
          <p:nvPr>
            <p:ph idx="1" type="body"/>
          </p:nvPr>
        </p:nvSpPr>
        <p:spPr>
          <a:xfrm>
            <a:off x="152400" y="5943600"/>
            <a:ext cx="8915400" cy="762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accent1"/>
              </a:buClr>
              <a:buSzPts val="612"/>
              <a:buFont typeface="Arial"/>
              <a:buNone/>
            </a:pPr>
            <a:r>
              <a:rPr b="0" i="0" lang="en-US" sz="720" u="none" cap="none" strike="noStrike">
                <a:solidFill>
                  <a:schemeClr val="dk1"/>
                </a:solidFill>
                <a:latin typeface="Arial"/>
                <a:ea typeface="Arial"/>
                <a:cs typeface="Arial"/>
                <a:sym typeface="Arial"/>
              </a:rPr>
              <a:t>Akula, V. (2010). A fistful of rice: My unexpected quest to end poverty through profitability: Harvard Business Press, 16-17.</a:t>
            </a:r>
            <a:endParaRPr b="0" i="1" sz="720" u="none" cap="none" strike="noStrike">
              <a:solidFill>
                <a:schemeClr val="dk1"/>
              </a:solidFill>
              <a:latin typeface="Arial"/>
              <a:ea typeface="Arial"/>
              <a:cs typeface="Arial"/>
              <a:sym typeface="Arial"/>
            </a:endParaRPr>
          </a:p>
          <a:p>
            <a:pPr indent="0" lvl="0" marL="0" marR="0" rtl="0" algn="l">
              <a:lnSpc>
                <a:spcPct val="80000"/>
              </a:lnSpc>
              <a:spcBef>
                <a:spcPts val="144"/>
              </a:spcBef>
              <a:spcAft>
                <a:spcPts val="0"/>
              </a:spcAft>
              <a:buClr>
                <a:schemeClr val="accent1"/>
              </a:buClr>
              <a:buSzPts val="612"/>
              <a:buFont typeface="Arial"/>
              <a:buNone/>
            </a:pPr>
            <a:r>
              <a:rPr b="0" i="0" lang="en-US" sz="720" u="none" cap="none" strike="noStrike">
                <a:solidFill>
                  <a:schemeClr val="dk1"/>
                </a:solidFill>
                <a:latin typeface="Arial"/>
                <a:ea typeface="Arial"/>
                <a:cs typeface="Arial"/>
                <a:sym typeface="Arial"/>
              </a:rPr>
              <a:t>UKEssays. (2015, March 23). Analysing various culture and microfinance practices. Retrieved January 20, 2018, from https://www.ukessays.com/essays/business/analysing-various-culture-and-microfinance-practices-business-essay.php</a:t>
            </a:r>
            <a:endParaRPr b="0" i="1" sz="720" u="none" cap="none" strike="noStrike">
              <a:solidFill>
                <a:schemeClr val="dk1"/>
              </a:solidFill>
              <a:latin typeface="Arial"/>
              <a:ea typeface="Arial"/>
              <a:cs typeface="Arial"/>
              <a:sym typeface="Arial"/>
            </a:endParaRPr>
          </a:p>
          <a:p>
            <a:pPr indent="0" lvl="0" marL="0" marR="0" rtl="0" algn="l">
              <a:lnSpc>
                <a:spcPct val="80000"/>
              </a:lnSpc>
              <a:spcBef>
                <a:spcPts val="144"/>
              </a:spcBef>
              <a:spcAft>
                <a:spcPts val="0"/>
              </a:spcAft>
              <a:buClr>
                <a:schemeClr val="accent1"/>
              </a:buClr>
              <a:buSzPts val="612"/>
              <a:buFont typeface="Arial"/>
              <a:buNone/>
            </a:pPr>
            <a:r>
              <a:rPr b="0" i="0" lang="en-US" sz="720" u="none" cap="none" strike="noStrike">
                <a:solidFill>
                  <a:schemeClr val="dk1"/>
                </a:solidFill>
                <a:latin typeface="Arial"/>
                <a:ea typeface="Arial"/>
                <a:cs typeface="Arial"/>
                <a:sym typeface="Arial"/>
              </a:rPr>
              <a:t>Woller, G. (2002). From market failure to marketing failure: Market orientation as the key to deep outreach in microfinance. Journal of International Development, 14(3), 305-324. </a:t>
            </a:r>
            <a:endParaRPr b="0" i="1" sz="720" u="none" cap="none" strike="noStrike">
              <a:solidFill>
                <a:schemeClr val="dk1"/>
              </a:solidFill>
              <a:latin typeface="Arial"/>
              <a:ea typeface="Arial"/>
              <a:cs typeface="Arial"/>
              <a:sym typeface="Arial"/>
            </a:endParaRPr>
          </a:p>
          <a:p>
            <a:pPr indent="0" lvl="0" marL="0" marR="0" rtl="0" algn="l">
              <a:lnSpc>
                <a:spcPct val="80000"/>
              </a:lnSpc>
              <a:spcBef>
                <a:spcPts val="144"/>
              </a:spcBef>
              <a:spcAft>
                <a:spcPts val="0"/>
              </a:spcAft>
              <a:buClr>
                <a:schemeClr val="accent1"/>
              </a:buClr>
              <a:buSzPts val="612"/>
              <a:buFont typeface="Arial"/>
              <a:buNone/>
            </a:pPr>
            <a:br>
              <a:rPr b="0" i="1" lang="en-US" sz="720" u="none" cap="none" strike="noStrike">
                <a:solidFill>
                  <a:schemeClr val="dk1"/>
                </a:solidFill>
                <a:latin typeface="Arial"/>
                <a:ea typeface="Arial"/>
                <a:cs typeface="Arial"/>
                <a:sym typeface="Arial"/>
              </a:rPr>
            </a:br>
            <a:endParaRPr b="0" i="1" sz="720" u="none" cap="none" strike="noStrike">
              <a:solidFill>
                <a:schemeClr val="dk1"/>
              </a:solidFill>
              <a:latin typeface="Arial"/>
              <a:ea typeface="Arial"/>
              <a:cs typeface="Arial"/>
              <a:sym typeface="Arial"/>
            </a:endParaRPr>
          </a:p>
        </p:txBody>
      </p:sp>
      <p:sp>
        <p:nvSpPr>
          <p:cNvPr id="127" name="Shape 127"/>
          <p:cNvSpPr txBox="1"/>
          <p:nvPr>
            <p:ph idx="2" type="body"/>
          </p:nvPr>
        </p:nvSpPr>
        <p:spPr>
          <a:xfrm>
            <a:off x="4800600" y="6400800"/>
            <a:ext cx="42672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accent1"/>
              </a:buClr>
              <a:buSzPts val="1360"/>
              <a:buFont typeface="Arial"/>
              <a:buNone/>
            </a:pPr>
            <a:r>
              <a:rPr b="0" i="0" lang="en-US" sz="1600" u="none" cap="none" strike="noStrike">
                <a:solidFill>
                  <a:schemeClr val="dk1"/>
                </a:solidFill>
                <a:latin typeface="Arial"/>
                <a:ea typeface="Arial"/>
                <a:cs typeface="Arial"/>
                <a:sym typeface="Arial"/>
              </a:rPr>
              <a:t> </a:t>
            </a:r>
            <a:endParaRPr b="0" i="0" sz="1600" u="none" cap="none" strike="noStrike">
              <a:solidFill>
                <a:schemeClr val="dk1"/>
              </a:solidFill>
              <a:latin typeface="Arial"/>
              <a:ea typeface="Arial"/>
              <a:cs typeface="Arial"/>
              <a:sym typeface="Arial"/>
            </a:endParaRPr>
          </a:p>
        </p:txBody>
      </p:sp>
      <p:sp>
        <p:nvSpPr>
          <p:cNvPr id="128" name="Shape 128"/>
          <p:cNvSpPr txBox="1"/>
          <p:nvPr>
            <p:ph idx="3" type="body"/>
          </p:nvPr>
        </p:nvSpPr>
        <p:spPr>
          <a:xfrm>
            <a:off x="152400" y="1538925"/>
            <a:ext cx="8839200" cy="3962400"/>
          </a:xfrm>
          <a:prstGeom prst="rect">
            <a:avLst/>
          </a:prstGeom>
          <a:noFill/>
          <a:ln>
            <a:noFill/>
          </a:ln>
        </p:spPr>
        <p:txBody>
          <a:bodyPr anchorCtr="0" anchor="t" bIns="45700" lIns="91425" spcFirstLastPara="1" rIns="91425" wrap="square" tIns="45700">
            <a:noAutofit/>
          </a:bodyPr>
          <a:lstStyle/>
          <a:p>
            <a:pPr indent="-182880" lvl="0" marL="182880" marR="0" rtl="0" algn="l">
              <a:lnSpc>
                <a:spcPct val="90000"/>
              </a:lnSpc>
              <a:spcBef>
                <a:spcPts val="444"/>
              </a:spcBef>
              <a:spcAft>
                <a:spcPts val="0"/>
              </a:spcAft>
              <a:buClr>
                <a:schemeClr val="accent1"/>
              </a:buClr>
              <a:buSzPts val="1887"/>
              <a:buFont typeface="Arial"/>
              <a:buChar char="•"/>
            </a:pPr>
            <a:r>
              <a:rPr lang="en-US" sz="2220"/>
              <a:t>Investors in this culture realize that people want to be able to provide for their families, not just rely on charity. It often is a matter of pride not to fail, to provide well, and not welch on repayment.</a:t>
            </a:r>
            <a:endParaRPr sz="2220"/>
          </a:p>
          <a:p>
            <a:pPr indent="-182880" lvl="0" marL="182880" marR="0" rtl="0" algn="l">
              <a:lnSpc>
                <a:spcPct val="90000"/>
              </a:lnSpc>
              <a:spcBef>
                <a:spcPts val="444"/>
              </a:spcBef>
              <a:spcAft>
                <a:spcPts val="0"/>
              </a:spcAft>
              <a:buClr>
                <a:schemeClr val="accent1"/>
              </a:buClr>
              <a:buSzPts val="1887"/>
              <a:buFont typeface="Arial"/>
              <a:buChar char="•"/>
            </a:pPr>
            <a:r>
              <a:rPr lang="en-US" sz="2220"/>
              <a:t>Complaints of the culture are it has been too narrow and focused on institutional needs or returns.</a:t>
            </a:r>
            <a:endParaRPr sz="2220"/>
          </a:p>
          <a:p>
            <a:pPr indent="-182880" lvl="0" marL="182880" marR="0" rtl="0" algn="l">
              <a:lnSpc>
                <a:spcPct val="90000"/>
              </a:lnSpc>
              <a:spcBef>
                <a:spcPts val="444"/>
              </a:spcBef>
              <a:spcAft>
                <a:spcPts val="0"/>
              </a:spcAft>
              <a:buClr>
                <a:schemeClr val="accent1"/>
              </a:buClr>
              <a:buSzPts val="1887"/>
              <a:buFont typeface="Arial"/>
              <a:buChar char="•"/>
            </a:pPr>
            <a:r>
              <a:rPr lang="en-US" sz="2220"/>
              <a:t>Group payments have been successful as the groups of entrepreneurs work together.</a:t>
            </a:r>
            <a:endParaRPr sz="2220"/>
          </a:p>
          <a:p>
            <a:pPr indent="-182880" lvl="0" marL="182880" marR="0" rtl="0" algn="l">
              <a:lnSpc>
                <a:spcPct val="90000"/>
              </a:lnSpc>
              <a:spcBef>
                <a:spcPts val="444"/>
              </a:spcBef>
              <a:spcAft>
                <a:spcPts val="0"/>
              </a:spcAft>
              <a:buClr>
                <a:schemeClr val="accent1"/>
              </a:buClr>
              <a:buSzPts val="1887"/>
              <a:buFont typeface="Arial"/>
              <a:buChar char="•"/>
            </a:pPr>
            <a:r>
              <a:rPr lang="en-US" sz="2220"/>
              <a:t>Trust is an essential element.</a:t>
            </a:r>
            <a:endParaRPr sz="2220"/>
          </a:p>
          <a:p>
            <a:pPr indent="-182880" lvl="0" marL="182880" marR="0" rtl="0" algn="l">
              <a:lnSpc>
                <a:spcPct val="90000"/>
              </a:lnSpc>
              <a:spcBef>
                <a:spcPts val="444"/>
              </a:spcBef>
              <a:spcAft>
                <a:spcPts val="0"/>
              </a:spcAft>
              <a:buClr>
                <a:schemeClr val="accent1"/>
              </a:buClr>
              <a:buSzPts val="1887"/>
              <a:buFont typeface="Arial"/>
              <a:buChar char="•"/>
            </a:pPr>
            <a:r>
              <a:rPr lang="en-US" sz="2220"/>
              <a:t>Great, international success.</a:t>
            </a:r>
            <a:endParaRPr sz="2220"/>
          </a:p>
          <a:p>
            <a:pPr indent="0" lvl="0" marL="0" marR="0" rtl="0" algn="l">
              <a:lnSpc>
                <a:spcPct val="90000"/>
              </a:lnSpc>
              <a:spcBef>
                <a:spcPts val="444"/>
              </a:spcBef>
              <a:spcAft>
                <a:spcPts val="0"/>
              </a:spcAft>
              <a:buNone/>
            </a:pPr>
            <a:br>
              <a:rPr b="0" i="0" lang="en-US" sz="2220" u="none" cap="none" strike="noStrike">
                <a:solidFill>
                  <a:schemeClr val="dk1"/>
                </a:solidFill>
                <a:latin typeface="Arial"/>
                <a:ea typeface="Arial"/>
                <a:cs typeface="Arial"/>
                <a:sym typeface="Arial"/>
              </a:rPr>
            </a:br>
            <a:endParaRPr b="0" i="0" sz="2220" u="none" cap="none" strike="noStrike">
              <a:solidFill>
                <a:schemeClr val="dk1"/>
              </a:solidFill>
              <a:latin typeface="Arial"/>
              <a:ea typeface="Arial"/>
              <a:cs typeface="Arial"/>
              <a:sym typeface="Arial"/>
            </a:endParaRPr>
          </a:p>
        </p:txBody>
      </p:sp>
      <p:sp>
        <p:nvSpPr>
          <p:cNvPr id="129" name="Shape 129"/>
          <p:cNvSpPr txBox="1"/>
          <p:nvPr/>
        </p:nvSpPr>
        <p:spPr>
          <a:xfrm>
            <a:off x="114300" y="1538932"/>
            <a:ext cx="8915400" cy="64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br>
              <a:rPr b="0" i="0" lang="en-US" sz="1800" u="none" cap="none" strike="noStrike">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pic>
        <p:nvPicPr>
          <p:cNvPr descr="https://lh4.googleusercontent.com/YJIdyVn5LPhnBvU8Uy5mR9HPrBW33MwuXvZ83D_seX16shbPMuKYpI9dWFieZkdMJwhyK7q5VH-QpfppGfOZwiANHLSFh3RZOWcibImasuDTwmUb6lrxO2CrYggR49r-Ap84XYKWbQ" id="130" name="Shape 130"/>
          <p:cNvPicPr preferRelativeResize="0"/>
          <p:nvPr/>
        </p:nvPicPr>
        <p:blipFill rotWithShape="1">
          <a:blip r:embed="rId3">
            <a:alphaModFix/>
          </a:blip>
          <a:srcRect b="0" l="0" r="0" t="0"/>
          <a:stretch/>
        </p:blipFill>
        <p:spPr>
          <a:xfrm>
            <a:off x="5180775" y="4105925"/>
            <a:ext cx="2972019" cy="167176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429000" y="381000"/>
            <a:ext cx="5638800" cy="6096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i="0" lang="en-US" sz="2800" u="none" cap="none" strike="noStrike">
                <a:solidFill>
                  <a:schemeClr val="lt1"/>
                </a:solidFill>
                <a:latin typeface="Arial"/>
                <a:ea typeface="Arial"/>
                <a:cs typeface="Arial"/>
                <a:sym typeface="Arial"/>
              </a:rPr>
              <a:t>Risks and Controversies</a:t>
            </a:r>
            <a:endParaRPr b="1" i="0" sz="2800" u="none" cap="none" strike="noStrike">
              <a:solidFill>
                <a:schemeClr val="lt1"/>
              </a:solidFill>
              <a:latin typeface="Arial"/>
              <a:ea typeface="Arial"/>
              <a:cs typeface="Arial"/>
              <a:sym typeface="Arial"/>
            </a:endParaRPr>
          </a:p>
        </p:txBody>
      </p:sp>
      <p:sp>
        <p:nvSpPr>
          <p:cNvPr id="136" name="Shape 136"/>
          <p:cNvSpPr txBox="1"/>
          <p:nvPr>
            <p:ph idx="1" type="body"/>
          </p:nvPr>
        </p:nvSpPr>
        <p:spPr>
          <a:xfrm>
            <a:off x="152400" y="5943600"/>
            <a:ext cx="8915400" cy="762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accent1"/>
              </a:buClr>
              <a:buSzPts val="841"/>
              <a:buFont typeface="Arial"/>
              <a:buNone/>
            </a:pPr>
            <a:r>
              <a:rPr b="0" i="0" lang="en-US" sz="989" u="none" cap="none" strike="noStrike">
                <a:solidFill>
                  <a:schemeClr val="dk1"/>
                </a:solidFill>
                <a:latin typeface="Arial"/>
                <a:ea typeface="Arial"/>
                <a:cs typeface="Arial"/>
                <a:sym typeface="Arial"/>
              </a:rPr>
              <a:t>Hickel, J. (2015, June 10). The microfinance delusion: who really wins? Retrieved January 20, 2018, from</a:t>
            </a:r>
            <a:r>
              <a:rPr b="0" i="0" lang="en-US" sz="989" u="sng" cap="none" strike="noStrike">
                <a:solidFill>
                  <a:schemeClr val="hlink"/>
                </a:solidFill>
                <a:latin typeface="Arial"/>
                <a:ea typeface="Arial"/>
                <a:cs typeface="Arial"/>
                <a:sym typeface="Arial"/>
                <a:hlinkClick r:id="rId3"/>
              </a:rPr>
              <a:t> https://www.theguardian.com/global-development-professionals-network/2015/jun/10/the-microfinance-delusion-who-really-wins</a:t>
            </a:r>
            <a:endParaRPr b="0" i="1" sz="989" u="none" cap="none" strike="noStrike">
              <a:solidFill>
                <a:schemeClr val="dk1"/>
              </a:solidFill>
              <a:latin typeface="Arial"/>
              <a:ea typeface="Arial"/>
              <a:cs typeface="Arial"/>
              <a:sym typeface="Arial"/>
            </a:endParaRPr>
          </a:p>
          <a:p>
            <a:pPr indent="0" lvl="0" marL="0" marR="0" rtl="0" algn="l">
              <a:lnSpc>
                <a:spcPct val="80000"/>
              </a:lnSpc>
              <a:spcBef>
                <a:spcPts val="198"/>
              </a:spcBef>
              <a:spcAft>
                <a:spcPts val="0"/>
              </a:spcAft>
              <a:buClr>
                <a:schemeClr val="accent1"/>
              </a:buClr>
              <a:buSzPts val="841"/>
              <a:buFont typeface="Arial"/>
              <a:buNone/>
            </a:pPr>
            <a:r>
              <a:rPr b="0" i="0" lang="en-US" sz="989" u="none" cap="none" strike="noStrike">
                <a:solidFill>
                  <a:schemeClr val="dk1"/>
                </a:solidFill>
                <a:latin typeface="Arial"/>
                <a:ea typeface="Arial"/>
                <a:cs typeface="Arial"/>
                <a:sym typeface="Arial"/>
              </a:rPr>
              <a:t>Zuehlke, E. (2014). Microfinance Banana Skins 2014: The CSFI Survey of Microfinance Risk. Retrieved January 24, 2018, from</a:t>
            </a:r>
            <a:endParaRPr b="0" i="1" sz="989" u="none" cap="none" strike="noStrike">
              <a:solidFill>
                <a:schemeClr val="dk1"/>
              </a:solidFill>
              <a:latin typeface="Arial"/>
              <a:ea typeface="Arial"/>
              <a:cs typeface="Arial"/>
              <a:sym typeface="Arial"/>
            </a:endParaRPr>
          </a:p>
          <a:p>
            <a:pPr indent="0" lvl="0" marL="0" marR="0" rtl="0" algn="l">
              <a:lnSpc>
                <a:spcPct val="80000"/>
              </a:lnSpc>
              <a:spcBef>
                <a:spcPts val="198"/>
              </a:spcBef>
              <a:spcAft>
                <a:spcPts val="0"/>
              </a:spcAft>
              <a:buClr>
                <a:schemeClr val="accent1"/>
              </a:buClr>
              <a:buSzPts val="841"/>
              <a:buFont typeface="Arial"/>
              <a:buNone/>
            </a:pPr>
            <a:br>
              <a:rPr b="0" i="1" lang="en-US" sz="989" u="none" cap="none" strike="noStrike">
                <a:solidFill>
                  <a:schemeClr val="dk1"/>
                </a:solidFill>
                <a:latin typeface="Arial"/>
                <a:ea typeface="Arial"/>
                <a:cs typeface="Arial"/>
                <a:sym typeface="Arial"/>
              </a:rPr>
            </a:br>
            <a:endParaRPr b="0" i="1" sz="989" u="none" cap="none" strike="noStrike">
              <a:solidFill>
                <a:schemeClr val="dk1"/>
              </a:solidFill>
              <a:latin typeface="Arial"/>
              <a:ea typeface="Arial"/>
              <a:cs typeface="Arial"/>
              <a:sym typeface="Arial"/>
            </a:endParaRPr>
          </a:p>
        </p:txBody>
      </p:sp>
      <p:sp>
        <p:nvSpPr>
          <p:cNvPr id="137" name="Shape 137"/>
          <p:cNvSpPr txBox="1"/>
          <p:nvPr>
            <p:ph idx="2" type="body"/>
          </p:nvPr>
        </p:nvSpPr>
        <p:spPr>
          <a:xfrm>
            <a:off x="4800600" y="6400800"/>
            <a:ext cx="42672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accent1"/>
              </a:buClr>
              <a:buSzPts val="1360"/>
              <a:buFont typeface="Arial"/>
              <a:buNone/>
            </a:pPr>
            <a:r>
              <a:rPr b="0" i="0" lang="en-US" sz="1600" u="none" cap="none" strike="noStrike">
                <a:solidFill>
                  <a:schemeClr val="dk1"/>
                </a:solidFill>
                <a:latin typeface="Arial"/>
                <a:ea typeface="Arial"/>
                <a:cs typeface="Arial"/>
                <a:sym typeface="Arial"/>
              </a:rPr>
              <a:t> </a:t>
            </a:r>
            <a:endParaRPr b="0" i="0" sz="1600" u="none" cap="none" strike="noStrike">
              <a:solidFill>
                <a:schemeClr val="dk1"/>
              </a:solidFill>
              <a:latin typeface="Arial"/>
              <a:ea typeface="Arial"/>
              <a:cs typeface="Arial"/>
              <a:sym typeface="Arial"/>
            </a:endParaRPr>
          </a:p>
        </p:txBody>
      </p:sp>
      <p:sp>
        <p:nvSpPr>
          <p:cNvPr id="138" name="Shape 138"/>
          <p:cNvSpPr txBox="1"/>
          <p:nvPr>
            <p:ph idx="3" type="body"/>
          </p:nvPr>
        </p:nvSpPr>
        <p:spPr>
          <a:xfrm>
            <a:off x="152400" y="1143000"/>
            <a:ext cx="8839200" cy="4724400"/>
          </a:xfrm>
          <a:prstGeom prst="rect">
            <a:avLst/>
          </a:prstGeom>
          <a:noFill/>
          <a:ln>
            <a:noFill/>
          </a:ln>
        </p:spPr>
        <p:txBody>
          <a:bodyPr anchorCtr="0" anchor="t" bIns="45700" lIns="91425" spcFirstLastPara="1" rIns="91425" wrap="square" tIns="45700">
            <a:noAutofit/>
          </a:bodyPr>
          <a:lstStyle/>
          <a:p>
            <a:pPr indent="-63055" lvl="0" marL="182880" marR="0" rtl="0" algn="l">
              <a:lnSpc>
                <a:spcPct val="90000"/>
              </a:lnSpc>
              <a:spcBef>
                <a:spcPts val="0"/>
              </a:spcBef>
              <a:spcAft>
                <a:spcPts val="0"/>
              </a:spcAft>
              <a:buClr>
                <a:schemeClr val="accent1"/>
              </a:buClr>
              <a:buSzPts val="1887"/>
              <a:buFont typeface="Arial"/>
              <a:buNone/>
            </a:pPr>
            <a:r>
              <a:t/>
            </a:r>
            <a:endParaRPr b="0" i="0" sz="2220" u="none" cap="none" strike="noStrike">
              <a:solidFill>
                <a:schemeClr val="dk1"/>
              </a:solidFill>
              <a:latin typeface="Arial"/>
              <a:ea typeface="Arial"/>
              <a:cs typeface="Arial"/>
              <a:sym typeface="Arial"/>
            </a:endParaRPr>
          </a:p>
          <a:p>
            <a:pPr indent="0" lvl="0" marL="0" marR="0" rtl="0" algn="l">
              <a:lnSpc>
                <a:spcPct val="90000"/>
              </a:lnSpc>
              <a:spcBef>
                <a:spcPts val="500"/>
              </a:spcBef>
              <a:spcAft>
                <a:spcPts val="0"/>
              </a:spcAft>
              <a:buClr>
                <a:schemeClr val="accent1"/>
              </a:buClr>
              <a:buSzPts val="1415"/>
              <a:buFont typeface="Arial"/>
              <a:buNone/>
            </a:pPr>
            <a:r>
              <a:rPr b="0" i="1" lang="en-US" sz="1665" u="none" cap="none" strike="noStrike">
                <a:solidFill>
                  <a:srgbClr val="000000"/>
                </a:solidFill>
                <a:latin typeface="Arial"/>
                <a:ea typeface="Arial"/>
                <a:cs typeface="Arial"/>
                <a:sym typeface="Arial"/>
              </a:rPr>
              <a:t>“In the past we would have called such people loan sharks, but today they’re called microfinance providers”</a:t>
            </a:r>
            <a:r>
              <a:rPr b="0" i="0" lang="en-US" sz="1665" u="none" cap="none" strike="noStrike">
                <a:solidFill>
                  <a:srgbClr val="000000"/>
                </a:solidFill>
                <a:latin typeface="Arial"/>
                <a:ea typeface="Arial"/>
                <a:cs typeface="Arial"/>
                <a:sym typeface="Arial"/>
              </a:rPr>
              <a:t> (Hickel, 2015)</a:t>
            </a:r>
            <a:endParaRPr b="0" i="0" sz="2220" u="none" cap="none" strike="noStrike">
              <a:solidFill>
                <a:schemeClr val="dk1"/>
              </a:solidFill>
              <a:latin typeface="Arial"/>
              <a:ea typeface="Arial"/>
              <a:cs typeface="Arial"/>
              <a:sym typeface="Arial"/>
            </a:endParaRPr>
          </a:p>
          <a:p>
            <a:pPr indent="0" lvl="0" marL="0" marR="0" rtl="0" algn="l">
              <a:lnSpc>
                <a:spcPct val="90000"/>
              </a:lnSpc>
              <a:spcBef>
                <a:spcPts val="500"/>
              </a:spcBef>
              <a:spcAft>
                <a:spcPts val="0"/>
              </a:spcAft>
              <a:buClr>
                <a:schemeClr val="accent1"/>
              </a:buClr>
              <a:buSzPts val="1887"/>
              <a:buFont typeface="Arial"/>
              <a:buNone/>
            </a:pPr>
            <a:r>
              <a:rPr b="0" i="0" lang="en-US" sz="2220" u="none" cap="none" strike="noStrike">
                <a:solidFill>
                  <a:srgbClr val="000000"/>
                </a:solidFill>
                <a:latin typeface="Arial"/>
                <a:ea typeface="Arial"/>
                <a:cs typeface="Arial"/>
                <a:sym typeface="Arial"/>
              </a:rPr>
              <a:t>Microfinance can be viewed as a controversial topic in that some see it as only an investment strategy - with not enough agreed upon ideas for repayment. Overindebtedness is the top concern identified by two-thirds of practitioners and close observers from 70 countries according to a survey by the Study of Financial Institutions (</a:t>
            </a:r>
            <a:r>
              <a:rPr b="0" i="0" lang="en-US" sz="2220" u="none" cap="none" strike="noStrike">
                <a:solidFill>
                  <a:srgbClr val="333333"/>
                </a:solidFill>
                <a:latin typeface="Arial"/>
                <a:ea typeface="Arial"/>
                <a:cs typeface="Arial"/>
                <a:sym typeface="Arial"/>
              </a:rPr>
              <a:t>Zuehlke, 2014)</a:t>
            </a:r>
            <a:r>
              <a:rPr b="0" i="0" lang="en-US" sz="2220" u="none" cap="none" strike="noStrike">
                <a:solidFill>
                  <a:srgbClr val="000000"/>
                </a:solidFill>
                <a:latin typeface="Arial"/>
                <a:ea typeface="Arial"/>
                <a:cs typeface="Arial"/>
                <a:sym typeface="Arial"/>
              </a:rPr>
              <a:t>.</a:t>
            </a:r>
            <a:endParaRPr b="0" i="0" sz="2220" u="none" cap="none" strike="noStrike">
              <a:solidFill>
                <a:srgbClr val="000000"/>
              </a:solidFill>
              <a:latin typeface="Arial"/>
              <a:ea typeface="Arial"/>
              <a:cs typeface="Arial"/>
              <a:sym typeface="Arial"/>
            </a:endParaRPr>
          </a:p>
          <a:p>
            <a:pPr indent="0" lvl="0" marL="0" marR="0" rtl="0" algn="l">
              <a:lnSpc>
                <a:spcPct val="90000"/>
              </a:lnSpc>
              <a:spcBef>
                <a:spcPts val="500"/>
              </a:spcBef>
              <a:spcAft>
                <a:spcPts val="0"/>
              </a:spcAft>
              <a:buClr>
                <a:schemeClr val="accent1"/>
              </a:buClr>
              <a:buSzPts val="1887"/>
              <a:buFont typeface="Arial"/>
              <a:buNone/>
            </a:pPr>
            <a:r>
              <a:t/>
            </a:r>
            <a:endParaRPr sz="2220">
              <a:solidFill>
                <a:srgbClr val="000000"/>
              </a:solidFill>
            </a:endParaRPr>
          </a:p>
          <a:p>
            <a:pPr indent="-369570" lvl="0" marL="457200" marR="0" rtl="0" algn="l">
              <a:lnSpc>
                <a:spcPct val="90000"/>
              </a:lnSpc>
              <a:spcBef>
                <a:spcPts val="0"/>
              </a:spcBef>
              <a:spcAft>
                <a:spcPts val="0"/>
              </a:spcAft>
              <a:buSzPts val="2220"/>
              <a:buFont typeface="Arial"/>
              <a:buChar char="•"/>
            </a:pPr>
            <a:r>
              <a:rPr b="0" i="0" lang="en-US" sz="2220" u="none" cap="none" strike="noStrike">
                <a:solidFill>
                  <a:srgbClr val="000000"/>
                </a:solidFill>
                <a:latin typeface="Arial"/>
                <a:ea typeface="Arial"/>
                <a:cs typeface="Arial"/>
                <a:sym typeface="Arial"/>
              </a:rPr>
              <a:t>Do these models work in the long-run?</a:t>
            </a:r>
            <a:endParaRPr sz="2220">
              <a:solidFill>
                <a:srgbClr val="000000"/>
              </a:solidFill>
            </a:endParaRPr>
          </a:p>
          <a:p>
            <a:pPr indent="-369570" lvl="0" marL="457200" marR="0" rtl="0" algn="l">
              <a:lnSpc>
                <a:spcPct val="90000"/>
              </a:lnSpc>
              <a:spcBef>
                <a:spcPts val="0"/>
              </a:spcBef>
              <a:spcAft>
                <a:spcPts val="0"/>
              </a:spcAft>
              <a:buClr>
                <a:srgbClr val="000000"/>
              </a:buClr>
              <a:buSzPts val="2220"/>
              <a:buFont typeface="Arial"/>
              <a:buChar char="•"/>
            </a:pPr>
            <a:r>
              <a:rPr b="0" i="0" lang="en-US" sz="2220" u="none" cap="none" strike="noStrike">
                <a:solidFill>
                  <a:srgbClr val="000000"/>
                </a:solidFill>
                <a:latin typeface="Arial"/>
                <a:ea typeface="Arial"/>
                <a:cs typeface="Arial"/>
                <a:sym typeface="Arial"/>
              </a:rPr>
              <a:t>Do they actually end up reducing poverty?</a:t>
            </a:r>
            <a:endParaRPr b="0" i="0" sz="2220" u="none" cap="none" strike="noStrike">
              <a:solidFill>
                <a:schemeClr val="dk1"/>
              </a:solidFill>
              <a:latin typeface="Arial"/>
              <a:ea typeface="Arial"/>
              <a:cs typeface="Arial"/>
              <a:sym typeface="Arial"/>
            </a:endParaRPr>
          </a:p>
          <a:p>
            <a:pPr indent="0" lvl="0" marL="0" marR="0" rtl="0" algn="l">
              <a:lnSpc>
                <a:spcPct val="90000"/>
              </a:lnSpc>
              <a:spcBef>
                <a:spcPts val="444"/>
              </a:spcBef>
              <a:spcAft>
                <a:spcPts val="0"/>
              </a:spcAft>
              <a:buClr>
                <a:schemeClr val="accent1"/>
              </a:buClr>
              <a:buSzPts val="1887"/>
              <a:buFont typeface="Arial"/>
              <a:buNone/>
            </a:pPr>
            <a:br>
              <a:rPr b="0" i="0" lang="en-US" sz="2220" u="none" cap="none" strike="noStrike">
                <a:solidFill>
                  <a:schemeClr val="dk1"/>
                </a:solidFill>
                <a:latin typeface="Arial"/>
                <a:ea typeface="Arial"/>
                <a:cs typeface="Arial"/>
                <a:sym typeface="Arial"/>
              </a:rPr>
            </a:br>
            <a:endParaRPr b="0" i="0" sz="222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3429000" y="381000"/>
            <a:ext cx="5638800" cy="6096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i="0" lang="en-US" sz="2800" u="none" cap="none" strike="noStrike">
                <a:solidFill>
                  <a:schemeClr val="lt1"/>
                </a:solidFill>
                <a:latin typeface="Arial"/>
                <a:ea typeface="Arial"/>
                <a:cs typeface="Arial"/>
                <a:sym typeface="Arial"/>
              </a:rPr>
              <a:t>Description of Kiva</a:t>
            </a:r>
            <a:endParaRPr b="1" i="0" sz="2800" u="none" cap="none" strike="noStrike">
              <a:solidFill>
                <a:schemeClr val="lt1"/>
              </a:solidFill>
              <a:latin typeface="Arial"/>
              <a:ea typeface="Arial"/>
              <a:cs typeface="Arial"/>
              <a:sym typeface="Arial"/>
            </a:endParaRPr>
          </a:p>
        </p:txBody>
      </p:sp>
      <p:sp>
        <p:nvSpPr>
          <p:cNvPr id="144" name="Shape 144"/>
          <p:cNvSpPr txBox="1"/>
          <p:nvPr>
            <p:ph idx="1" type="body"/>
          </p:nvPr>
        </p:nvSpPr>
        <p:spPr>
          <a:xfrm>
            <a:off x="152400" y="5771600"/>
            <a:ext cx="8915400" cy="762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accent1"/>
              </a:buClr>
              <a:buSzPts val="1071"/>
              <a:buFont typeface="Arial"/>
              <a:buNone/>
            </a:pPr>
            <a:r>
              <a:rPr b="0" i="1" lang="en-US" sz="1260" u="none" cap="none" strike="noStrike">
                <a:solidFill>
                  <a:schemeClr val="dk1"/>
                </a:solidFill>
                <a:latin typeface="Arial"/>
                <a:ea typeface="Arial"/>
                <a:cs typeface="Arial"/>
                <a:sym typeface="Arial"/>
              </a:rPr>
              <a:t>“It was an early goal to appeal to a mass market audience. Rather than try to attract the most capital as fast as we could, we were interested in engaging average income people to unlock a new type of more connected capital. Thus, from the start, we weren’t trying to compete in the commercial investment fund game. Rather, we wanted to get individuals who had never even heard of microfinance into the mix,”</a:t>
            </a:r>
            <a:endParaRPr/>
          </a:p>
        </p:txBody>
      </p:sp>
      <p:sp>
        <p:nvSpPr>
          <p:cNvPr id="145" name="Shape 145"/>
          <p:cNvSpPr txBox="1"/>
          <p:nvPr>
            <p:ph idx="2" type="body"/>
          </p:nvPr>
        </p:nvSpPr>
        <p:spPr>
          <a:xfrm>
            <a:off x="4800600" y="6400800"/>
            <a:ext cx="42672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accent1"/>
              </a:buClr>
              <a:buSzPts val="1360"/>
              <a:buFont typeface="Arial"/>
              <a:buNone/>
            </a:pPr>
            <a:r>
              <a:rPr b="0" i="0" lang="en-US" sz="1600" u="none" cap="none" strike="noStrike">
                <a:solidFill>
                  <a:schemeClr val="dk1"/>
                </a:solidFill>
                <a:latin typeface="Arial"/>
                <a:ea typeface="Arial"/>
                <a:cs typeface="Arial"/>
                <a:sym typeface="Arial"/>
              </a:rPr>
              <a:t>(Flannery, 2007)</a:t>
            </a:r>
            <a:endParaRPr b="0" i="0" sz="1600" u="none" cap="none" strike="noStrike">
              <a:solidFill>
                <a:schemeClr val="dk1"/>
              </a:solidFill>
              <a:latin typeface="Arial"/>
              <a:ea typeface="Arial"/>
              <a:cs typeface="Arial"/>
              <a:sym typeface="Arial"/>
            </a:endParaRPr>
          </a:p>
          <a:p>
            <a:pPr indent="0" lvl="0" marL="0" marR="0" rtl="0" algn="r">
              <a:spcBef>
                <a:spcPts val="320"/>
              </a:spcBef>
              <a:spcAft>
                <a:spcPts val="0"/>
              </a:spcAft>
              <a:buClr>
                <a:schemeClr val="accent1"/>
              </a:buClr>
              <a:buSzPts val="1360"/>
              <a:buFont typeface="Arial"/>
              <a:buNone/>
            </a:pPr>
            <a:r>
              <a:t/>
            </a:r>
            <a:endParaRPr b="0" i="0" sz="1600" u="none" cap="none" strike="noStrike">
              <a:solidFill>
                <a:schemeClr val="dk1"/>
              </a:solidFill>
              <a:latin typeface="Arial"/>
              <a:ea typeface="Arial"/>
              <a:cs typeface="Arial"/>
              <a:sym typeface="Arial"/>
            </a:endParaRPr>
          </a:p>
        </p:txBody>
      </p:sp>
      <p:sp>
        <p:nvSpPr>
          <p:cNvPr id="146" name="Shape 146"/>
          <p:cNvSpPr txBox="1"/>
          <p:nvPr>
            <p:ph idx="3" type="body"/>
          </p:nvPr>
        </p:nvSpPr>
        <p:spPr>
          <a:xfrm>
            <a:off x="152400" y="1547263"/>
            <a:ext cx="8839200" cy="4320000"/>
          </a:xfrm>
          <a:prstGeom prst="rect">
            <a:avLst/>
          </a:prstGeom>
          <a:noFill/>
          <a:ln>
            <a:noFill/>
          </a:ln>
        </p:spPr>
        <p:txBody>
          <a:bodyPr anchorCtr="0" anchor="t" bIns="45700" lIns="91425" spcFirstLastPara="1" rIns="91425" wrap="square" tIns="45700">
            <a:noAutofit/>
          </a:bodyPr>
          <a:lstStyle/>
          <a:p>
            <a:pPr indent="-182880" lvl="0" marL="182880" marR="0" rtl="0" algn="l">
              <a:spcBef>
                <a:spcPts val="0"/>
              </a:spcBef>
              <a:spcAft>
                <a:spcPts val="0"/>
              </a:spcAft>
              <a:buClr>
                <a:srgbClr val="93A299"/>
              </a:buClr>
              <a:buSzPts val="2040"/>
              <a:buFont typeface="Arial"/>
              <a:buChar char="•"/>
            </a:pPr>
            <a:r>
              <a:rPr b="0" i="0" lang="en-US" sz="2400" u="none" cap="none" strike="noStrike">
                <a:solidFill>
                  <a:srgbClr val="292934"/>
                </a:solidFill>
                <a:latin typeface="Arial"/>
                <a:ea typeface="Arial"/>
                <a:cs typeface="Arial"/>
                <a:sym typeface="Arial"/>
              </a:rPr>
              <a:t>Founded by Jessica and Matt Flannery (2005).</a:t>
            </a:r>
            <a:endParaRPr/>
          </a:p>
          <a:p>
            <a:pPr indent="-182880" lvl="0" marL="182880" marR="0" rtl="0" algn="l">
              <a:spcBef>
                <a:spcPts val="480"/>
              </a:spcBef>
              <a:spcAft>
                <a:spcPts val="0"/>
              </a:spcAft>
              <a:buClr>
                <a:srgbClr val="93A299"/>
              </a:buClr>
              <a:buSzPts val="2040"/>
              <a:buFont typeface="Arial"/>
              <a:buChar char="•"/>
            </a:pPr>
            <a:r>
              <a:rPr b="0" i="0" lang="en-US" sz="2400" u="none" cap="none" strike="noStrike">
                <a:solidFill>
                  <a:srgbClr val="292934"/>
                </a:solidFill>
                <a:latin typeface="Arial"/>
                <a:ea typeface="Arial"/>
                <a:cs typeface="Arial"/>
                <a:sym typeface="Arial"/>
              </a:rPr>
              <a:t>Based out of San Francisco, California.</a:t>
            </a:r>
            <a:endParaRPr/>
          </a:p>
          <a:p>
            <a:pPr indent="-182880" lvl="0" marL="182880" marR="0" rtl="0" algn="l">
              <a:spcBef>
                <a:spcPts val="480"/>
              </a:spcBef>
              <a:spcAft>
                <a:spcPts val="0"/>
              </a:spcAft>
              <a:buClr>
                <a:srgbClr val="93A299"/>
              </a:buClr>
              <a:buSzPts val="2040"/>
              <a:buFont typeface="Arial"/>
              <a:buChar char="•"/>
            </a:pPr>
            <a:r>
              <a:rPr b="0" i="0" lang="en-US" sz="2400" u="none" cap="none" strike="noStrike">
                <a:solidFill>
                  <a:srgbClr val="292934"/>
                </a:solidFill>
                <a:latin typeface="Arial"/>
                <a:ea typeface="Arial"/>
                <a:cs typeface="Arial"/>
                <a:sym typeface="Arial"/>
              </a:rPr>
              <a:t>International lender in more than 80 countries.</a:t>
            </a:r>
            <a:endParaRPr/>
          </a:p>
          <a:p>
            <a:pPr indent="-182880" lvl="0" marL="182880" marR="0" rtl="0" algn="l">
              <a:spcBef>
                <a:spcPts val="480"/>
              </a:spcBef>
              <a:spcAft>
                <a:spcPts val="0"/>
              </a:spcAft>
              <a:buClr>
                <a:srgbClr val="93A299"/>
              </a:buClr>
              <a:buSzPts val="2040"/>
              <a:buFont typeface="Arial"/>
              <a:buChar char="•"/>
            </a:pPr>
            <a:r>
              <a:rPr b="0" i="0" lang="en-US" sz="2400" u="none" cap="none" strike="noStrike">
                <a:solidFill>
                  <a:srgbClr val="292934"/>
                </a:solidFill>
                <a:latin typeface="Arial"/>
                <a:ea typeface="Arial"/>
                <a:cs typeface="Arial"/>
                <a:sym typeface="Arial"/>
              </a:rPr>
              <a:t>Purpose to support entrepreneurs living in poverty.</a:t>
            </a:r>
            <a:endParaRPr/>
          </a:p>
          <a:p>
            <a:pPr indent="-182880" lvl="0" marL="182880" marR="0" rtl="0" algn="l">
              <a:spcBef>
                <a:spcPts val="480"/>
              </a:spcBef>
              <a:spcAft>
                <a:spcPts val="0"/>
              </a:spcAft>
              <a:buClr>
                <a:srgbClr val="93A299"/>
              </a:buClr>
              <a:buSzPts val="2040"/>
              <a:buFont typeface="Arial"/>
              <a:buChar char="•"/>
            </a:pPr>
            <a:r>
              <a:rPr b="0" i="0" lang="en-US" sz="2400" u="none" cap="none" strike="noStrike">
                <a:solidFill>
                  <a:srgbClr val="292934"/>
                </a:solidFill>
                <a:latin typeface="Arial"/>
                <a:ea typeface="Arial"/>
                <a:cs typeface="Arial"/>
                <a:sym typeface="Arial"/>
              </a:rPr>
              <a:t>Model of Lend vs. Donate.</a:t>
            </a:r>
            <a:endParaRPr/>
          </a:p>
          <a:p>
            <a:pPr indent="-182880" lvl="1" marL="457200" marR="0" rtl="0" algn="l">
              <a:spcBef>
                <a:spcPts val="400"/>
              </a:spcBef>
              <a:spcAft>
                <a:spcPts val="0"/>
              </a:spcAft>
              <a:buClr>
                <a:srgbClr val="93A299"/>
              </a:buClr>
              <a:buSzPts val="1700"/>
              <a:buFont typeface="Arial"/>
              <a:buChar char="•"/>
            </a:pPr>
            <a:r>
              <a:rPr b="0" i="0" lang="en-US" sz="2000" u="none" cap="none" strike="noStrike">
                <a:solidFill>
                  <a:srgbClr val="292934"/>
                </a:solidFill>
                <a:latin typeface="Arial"/>
                <a:ea typeface="Arial"/>
                <a:cs typeface="Arial"/>
                <a:sym typeface="Arial"/>
              </a:rPr>
              <a:t>Create business relationship</a:t>
            </a:r>
            <a:endParaRPr/>
          </a:p>
          <a:p>
            <a:pPr indent="-182880" lvl="1" marL="457200" marR="0" rtl="0" algn="l">
              <a:spcBef>
                <a:spcPts val="400"/>
              </a:spcBef>
              <a:spcAft>
                <a:spcPts val="0"/>
              </a:spcAft>
              <a:buClr>
                <a:srgbClr val="93A299"/>
              </a:buClr>
              <a:buSzPts val="1700"/>
              <a:buFont typeface="Arial"/>
              <a:buChar char="•"/>
            </a:pPr>
            <a:r>
              <a:rPr b="0" i="0" lang="en-US" sz="2000" u="none" cap="none" strike="noStrike">
                <a:solidFill>
                  <a:srgbClr val="292934"/>
                </a:solidFill>
                <a:latin typeface="Arial"/>
                <a:ea typeface="Arial"/>
                <a:cs typeface="Arial"/>
                <a:sym typeface="Arial"/>
              </a:rPr>
              <a:t>Loans as little as $25</a:t>
            </a:r>
            <a:endParaRPr/>
          </a:p>
          <a:p>
            <a:pPr indent="-182880" lvl="1" marL="457200" marR="0" rtl="0" algn="l">
              <a:spcBef>
                <a:spcPts val="400"/>
              </a:spcBef>
              <a:spcAft>
                <a:spcPts val="0"/>
              </a:spcAft>
              <a:buClr>
                <a:srgbClr val="93A299"/>
              </a:buClr>
              <a:buSzPts val="1700"/>
              <a:buFont typeface="Arial"/>
              <a:buChar char="•"/>
            </a:pPr>
            <a:r>
              <a:rPr b="0" i="0" lang="en-US" sz="2000" u="none" cap="none" strike="noStrike">
                <a:solidFill>
                  <a:srgbClr val="292934"/>
                </a:solidFill>
                <a:latin typeface="Arial"/>
                <a:ea typeface="Arial"/>
                <a:cs typeface="Arial"/>
                <a:sym typeface="Arial"/>
              </a:rPr>
              <a:t>100% goes to funding loans</a:t>
            </a:r>
            <a:endParaRPr/>
          </a:p>
          <a:p>
            <a:pPr indent="-182880" lvl="0" marL="182880" marR="0" rtl="0" algn="l">
              <a:spcBef>
                <a:spcPts val="480"/>
              </a:spcBef>
              <a:spcAft>
                <a:spcPts val="0"/>
              </a:spcAft>
              <a:buClr>
                <a:srgbClr val="93A299"/>
              </a:buClr>
              <a:buSzPts val="2040"/>
              <a:buFont typeface="Arial"/>
              <a:buChar char="•"/>
            </a:pPr>
            <a:r>
              <a:rPr b="0" i="0" lang="en-US" sz="2400" u="none" cap="none" strike="noStrike">
                <a:solidFill>
                  <a:srgbClr val="292934"/>
                </a:solidFill>
                <a:latin typeface="Arial"/>
                <a:ea typeface="Arial"/>
                <a:cs typeface="Arial"/>
                <a:sym typeface="Arial"/>
              </a:rPr>
              <a:t>Borrower loan process.</a:t>
            </a:r>
            <a:endParaRPr/>
          </a:p>
          <a:p>
            <a:pPr indent="-182880" lvl="1" marL="457200" marR="0" rtl="0" algn="l">
              <a:spcBef>
                <a:spcPts val="400"/>
              </a:spcBef>
              <a:spcAft>
                <a:spcPts val="0"/>
              </a:spcAft>
              <a:buClr>
                <a:srgbClr val="93A299"/>
              </a:buClr>
              <a:buSzPts val="1700"/>
              <a:buFont typeface="Arial"/>
              <a:buChar char="•"/>
            </a:pPr>
            <a:r>
              <a:rPr b="0" i="0" lang="en-US" sz="2000" u="none" cap="none" strike="noStrike">
                <a:solidFill>
                  <a:srgbClr val="292934"/>
                </a:solidFill>
                <a:latin typeface="Arial"/>
                <a:ea typeface="Arial"/>
                <a:cs typeface="Arial"/>
                <a:sym typeface="Arial"/>
              </a:rPr>
              <a:t>Apply, Approval Process, Posted, Funded, Awarded, Repayment</a:t>
            </a:r>
            <a:endParaRPr/>
          </a:p>
          <a:p>
            <a:pPr indent="-53339" lvl="0" marL="182880" marR="0" rtl="0" algn="l">
              <a:spcBef>
                <a:spcPts val="480"/>
              </a:spcBef>
              <a:spcAft>
                <a:spcPts val="0"/>
              </a:spcAft>
              <a:buClr>
                <a:schemeClr val="accent1"/>
              </a:buClr>
              <a:buSzPts val="204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3429000" y="381000"/>
            <a:ext cx="5638800" cy="6096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2520"/>
              <a:buFont typeface="Arial"/>
              <a:buNone/>
            </a:pPr>
            <a:r>
              <a:rPr b="1" i="0" lang="en-US" sz="2520" u="none" cap="none" strike="noStrike">
                <a:solidFill>
                  <a:schemeClr val="lt1"/>
                </a:solidFill>
                <a:latin typeface="Arial"/>
                <a:ea typeface="Arial"/>
                <a:cs typeface="Arial"/>
                <a:sym typeface="Arial"/>
              </a:rPr>
              <a:t>Impact (social-environmental-financial)</a:t>
            </a:r>
            <a:endParaRPr b="1" i="0" sz="2520" u="none" cap="none" strike="noStrike">
              <a:solidFill>
                <a:schemeClr val="lt1"/>
              </a:solidFill>
              <a:latin typeface="Arial"/>
              <a:ea typeface="Arial"/>
              <a:cs typeface="Arial"/>
              <a:sym typeface="Arial"/>
            </a:endParaRPr>
          </a:p>
        </p:txBody>
      </p:sp>
      <p:sp>
        <p:nvSpPr>
          <p:cNvPr id="152" name="Shape 152"/>
          <p:cNvSpPr txBox="1"/>
          <p:nvPr>
            <p:ph idx="1" type="body"/>
          </p:nvPr>
        </p:nvSpPr>
        <p:spPr>
          <a:xfrm>
            <a:off x="152400" y="5943600"/>
            <a:ext cx="8915400" cy="7620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accent1"/>
              </a:buClr>
              <a:buSzPts val="1415"/>
              <a:buFont typeface="Arial"/>
              <a:buNone/>
            </a:pPr>
            <a:r>
              <a:rPr b="0" i="0" lang="en-US" sz="1665" u="none" cap="none" strike="noStrike">
                <a:solidFill>
                  <a:schemeClr val="dk1"/>
                </a:solidFill>
                <a:latin typeface="Arial"/>
                <a:ea typeface="Arial"/>
                <a:cs typeface="Arial"/>
                <a:sym typeface="Arial"/>
              </a:rPr>
              <a:t>“…</a:t>
            </a:r>
            <a:r>
              <a:rPr b="0" i="1" lang="en-US" sz="1665" u="none" cap="none" strike="noStrike">
                <a:solidFill>
                  <a:schemeClr val="dk1"/>
                </a:solidFill>
                <a:latin typeface="Arial"/>
                <a:ea typeface="Arial"/>
                <a:cs typeface="Arial"/>
                <a:sym typeface="Arial"/>
              </a:rPr>
              <a:t>a just, enlightened, healthy and democratic society free from hunger, poverty, environmental degradation and all forms of exploitation based on age, sex, religion and ethnicity. </a:t>
            </a:r>
            <a:r>
              <a:rPr b="0" i="0" lang="en-US" sz="1665" u="none" cap="none" strike="noStrike">
                <a:solidFill>
                  <a:schemeClr val="dk1"/>
                </a:solidFill>
                <a:latin typeface="Arial"/>
                <a:ea typeface="Arial"/>
                <a:cs typeface="Arial"/>
                <a:sym typeface="Arial"/>
              </a:rPr>
              <a:t>“</a:t>
            </a:r>
            <a:endParaRPr b="0" i="1" sz="1665" u="none" cap="none" strike="noStrike">
              <a:solidFill>
                <a:schemeClr val="dk1"/>
              </a:solidFill>
              <a:latin typeface="Arial"/>
              <a:ea typeface="Arial"/>
              <a:cs typeface="Arial"/>
              <a:sym typeface="Arial"/>
            </a:endParaRPr>
          </a:p>
        </p:txBody>
      </p:sp>
      <p:sp>
        <p:nvSpPr>
          <p:cNvPr id="153" name="Shape 153"/>
          <p:cNvSpPr txBox="1"/>
          <p:nvPr>
            <p:ph idx="2" type="body"/>
          </p:nvPr>
        </p:nvSpPr>
        <p:spPr>
          <a:xfrm>
            <a:off x="4800600" y="6400800"/>
            <a:ext cx="42672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accent1"/>
              </a:buClr>
              <a:buSzPts val="1360"/>
              <a:buFont typeface="Arial"/>
              <a:buNone/>
            </a:pPr>
            <a:r>
              <a:rPr b="0" i="0" lang="en-US" sz="1600" u="none" cap="none" strike="noStrike">
                <a:solidFill>
                  <a:schemeClr val="dk1"/>
                </a:solidFill>
                <a:latin typeface="Arial"/>
                <a:ea typeface="Arial"/>
                <a:cs typeface="Arial"/>
                <a:sym typeface="Arial"/>
              </a:rPr>
              <a:t>Kiva.org</a:t>
            </a:r>
            <a:endParaRPr b="0" i="0" sz="1600" u="none" cap="none" strike="noStrike">
              <a:solidFill>
                <a:schemeClr val="dk1"/>
              </a:solidFill>
              <a:latin typeface="Arial"/>
              <a:ea typeface="Arial"/>
              <a:cs typeface="Arial"/>
              <a:sym typeface="Arial"/>
            </a:endParaRPr>
          </a:p>
        </p:txBody>
      </p:sp>
      <p:sp>
        <p:nvSpPr>
          <p:cNvPr id="154" name="Shape 154"/>
          <p:cNvSpPr txBox="1"/>
          <p:nvPr>
            <p:ph idx="3" type="body"/>
          </p:nvPr>
        </p:nvSpPr>
        <p:spPr>
          <a:xfrm>
            <a:off x="152400" y="1143000"/>
            <a:ext cx="8839200" cy="4724400"/>
          </a:xfrm>
          <a:prstGeom prst="rect">
            <a:avLst/>
          </a:prstGeom>
          <a:noFill/>
          <a:ln>
            <a:noFill/>
          </a:ln>
        </p:spPr>
        <p:txBody>
          <a:bodyPr anchorCtr="0" anchor="t" bIns="45700" lIns="91425" spcFirstLastPara="1" rIns="91425" wrap="square" tIns="45700">
            <a:noAutofit/>
          </a:bodyPr>
          <a:lstStyle/>
          <a:p>
            <a:pPr indent="-182880" lvl="0" marL="182880" marR="0" rtl="0" algn="l">
              <a:spcBef>
                <a:spcPts val="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Crowdfund an average of $2.5M weekly.</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Lent $1.0B since 2005.</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Over 28,000 educational loans.</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Clean energy and water projects.</a:t>
            </a:r>
            <a:endParaRPr/>
          </a:p>
          <a:p>
            <a:pPr indent="-182880" lvl="1" marL="457200" marR="0" rtl="0" algn="l">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Currently over 100 to choose from.</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Social Performance through community partnering.</a:t>
            </a:r>
            <a:endParaRPr/>
          </a:p>
          <a:p>
            <a:pPr indent="-182880" lvl="1" marL="457200" marR="0" rtl="0" algn="l">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Reward and recognize organizations with “Badges”.</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Access to products that reduce pollution, provide solar energy, and/or promote recycling.</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Global reach.</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Employs over 100 plus many volunteer opportunities.</a:t>
            </a:r>
            <a:endParaRPr/>
          </a:p>
          <a:p>
            <a:pPr indent="-53339" lvl="0" marL="182880" marR="0" rtl="0" algn="l">
              <a:spcBef>
                <a:spcPts val="480"/>
              </a:spcBef>
              <a:spcAft>
                <a:spcPts val="0"/>
              </a:spcAft>
              <a:buClr>
                <a:schemeClr val="accent1"/>
              </a:buClr>
              <a:buSzPts val="204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3429000" y="381000"/>
            <a:ext cx="5638800" cy="6096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i="0" lang="en-US" sz="2800" u="none" cap="none" strike="noStrike">
                <a:solidFill>
                  <a:schemeClr val="lt1"/>
                </a:solidFill>
                <a:latin typeface="Arial"/>
                <a:ea typeface="Arial"/>
                <a:cs typeface="Arial"/>
                <a:sym typeface="Arial"/>
              </a:rPr>
              <a:t>Due Diligence</a:t>
            </a:r>
            <a:endParaRPr b="1" i="0" sz="2800" u="none" cap="none" strike="noStrike">
              <a:solidFill>
                <a:schemeClr val="lt1"/>
              </a:solidFill>
              <a:latin typeface="Arial"/>
              <a:ea typeface="Arial"/>
              <a:cs typeface="Arial"/>
              <a:sym typeface="Arial"/>
            </a:endParaRPr>
          </a:p>
        </p:txBody>
      </p:sp>
      <p:sp>
        <p:nvSpPr>
          <p:cNvPr id="160" name="Shape 160"/>
          <p:cNvSpPr txBox="1"/>
          <p:nvPr>
            <p:ph idx="1" type="body"/>
          </p:nvPr>
        </p:nvSpPr>
        <p:spPr>
          <a:xfrm>
            <a:off x="152400" y="5943600"/>
            <a:ext cx="8915400" cy="762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1530"/>
              <a:buFont typeface="Arial"/>
              <a:buNone/>
            </a:pPr>
            <a:r>
              <a:rPr b="0" i="1" lang="en-US" sz="1800" u="none" cap="none" strike="noStrike">
                <a:solidFill>
                  <a:schemeClr val="dk1"/>
                </a:solidFill>
                <a:latin typeface="Arial"/>
                <a:ea typeface="Arial"/>
                <a:cs typeface="Arial"/>
                <a:sym typeface="Arial"/>
              </a:rPr>
              <a:t>“Kiva has different levels of due diligence to ensure we can reach a broad range of borrowers through our Field Partners.” </a:t>
            </a:r>
            <a:endParaRPr/>
          </a:p>
        </p:txBody>
      </p:sp>
      <p:sp>
        <p:nvSpPr>
          <p:cNvPr id="161" name="Shape 161"/>
          <p:cNvSpPr txBox="1"/>
          <p:nvPr>
            <p:ph idx="2" type="body"/>
          </p:nvPr>
        </p:nvSpPr>
        <p:spPr>
          <a:xfrm>
            <a:off x="4800600" y="6400800"/>
            <a:ext cx="42672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accent1"/>
              </a:buClr>
              <a:buSzPts val="1360"/>
              <a:buFont typeface="Arial"/>
              <a:buNone/>
            </a:pPr>
            <a:r>
              <a:rPr b="0" i="0" lang="en-US" sz="1600" u="none" cap="none" strike="noStrike">
                <a:solidFill>
                  <a:schemeClr val="dk1"/>
                </a:solidFill>
                <a:latin typeface="Arial"/>
                <a:ea typeface="Arial"/>
                <a:cs typeface="Arial"/>
                <a:sym typeface="Arial"/>
              </a:rPr>
              <a:t>Kiva.org</a:t>
            </a:r>
            <a:endParaRPr b="0" i="0" sz="1600" u="none" cap="none" strike="noStrike">
              <a:solidFill>
                <a:schemeClr val="dk1"/>
              </a:solidFill>
              <a:latin typeface="Arial"/>
              <a:ea typeface="Arial"/>
              <a:cs typeface="Arial"/>
              <a:sym typeface="Arial"/>
            </a:endParaRPr>
          </a:p>
        </p:txBody>
      </p:sp>
      <p:sp>
        <p:nvSpPr>
          <p:cNvPr id="162" name="Shape 162"/>
          <p:cNvSpPr txBox="1"/>
          <p:nvPr>
            <p:ph idx="3" type="body"/>
          </p:nvPr>
        </p:nvSpPr>
        <p:spPr>
          <a:xfrm>
            <a:off x="152400" y="1143000"/>
            <a:ext cx="8839200" cy="4724400"/>
          </a:xfrm>
          <a:prstGeom prst="rect">
            <a:avLst/>
          </a:prstGeom>
          <a:noFill/>
          <a:ln>
            <a:noFill/>
          </a:ln>
        </p:spPr>
        <p:txBody>
          <a:bodyPr anchorCtr="0" anchor="t" bIns="45700" lIns="91425" spcFirstLastPara="1" rIns="91425" wrap="square" tIns="45700">
            <a:noAutofit/>
          </a:bodyPr>
          <a:lstStyle/>
          <a:p>
            <a:pPr indent="-182880" lvl="0" marL="182880" marR="0" rtl="0" algn="l">
              <a:lnSpc>
                <a:spcPct val="90000"/>
              </a:lnSpc>
              <a:spcBef>
                <a:spcPts val="0"/>
              </a:spcBef>
              <a:spcAft>
                <a:spcPts val="0"/>
              </a:spcAft>
              <a:buClr>
                <a:schemeClr val="accent1"/>
              </a:buClr>
              <a:buSzPts val="2040"/>
              <a:buFont typeface="Arial"/>
              <a:buChar char="•"/>
            </a:pPr>
            <a:r>
              <a:rPr b="0" i="0" lang="en-US" sz="2400" u="sng" cap="none" strike="noStrike">
                <a:solidFill>
                  <a:schemeClr val="hlink"/>
                </a:solidFill>
                <a:latin typeface="Arial"/>
                <a:ea typeface="Arial"/>
                <a:cs typeface="Arial"/>
                <a:sym typeface="Arial"/>
                <a:hlinkClick r:id="rId3"/>
              </a:rPr>
              <a:t>Due Diligence</a:t>
            </a:r>
            <a:r>
              <a:rPr b="0" i="0" lang="en-US" sz="2400" u="none" cap="none" strike="noStrike">
                <a:solidFill>
                  <a:schemeClr val="dk1"/>
                </a:solidFill>
                <a:latin typeface="Arial"/>
                <a:ea typeface="Arial"/>
                <a:cs typeface="Arial"/>
                <a:sym typeface="Arial"/>
              </a:rPr>
              <a:t> page easily found on Kiva.org.</a:t>
            </a:r>
            <a:endParaRPr b="0" i="0" sz="2400" u="none" cap="none" strike="noStrike">
              <a:solidFill>
                <a:schemeClr val="dk1"/>
              </a:solidFill>
              <a:latin typeface="Arial"/>
              <a:ea typeface="Arial"/>
              <a:cs typeface="Arial"/>
              <a:sym typeface="Arial"/>
            </a:endParaRPr>
          </a:p>
          <a:p>
            <a:pPr indent="-182880" lvl="0" marL="18288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General.</a:t>
            </a:r>
            <a:endParaRPr/>
          </a:p>
          <a:p>
            <a:pPr indent="-182880" lvl="1" marL="457200" marR="0" rtl="0" algn="l">
              <a:lnSpc>
                <a:spcPct val="90000"/>
              </a:lnSpc>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Lenders should learn of risks.</a:t>
            </a:r>
            <a:endParaRPr/>
          </a:p>
          <a:p>
            <a:pPr indent="-182880" lvl="1" marL="457200" marR="0" rtl="0" algn="l">
              <a:lnSpc>
                <a:spcPct val="90000"/>
              </a:lnSpc>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Local Partner foreign loans have 4 step process.</a:t>
            </a:r>
            <a:endParaRPr/>
          </a:p>
          <a:p>
            <a:pPr indent="-182880" lvl="1" marL="457200" marR="0" rtl="0" algn="l">
              <a:lnSpc>
                <a:spcPct val="90000"/>
              </a:lnSpc>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Direct loans in US are reviewed but riskier</a:t>
            </a:r>
            <a:r>
              <a:rPr lang="en-US"/>
              <a:t>.</a:t>
            </a:r>
            <a:endParaRPr/>
          </a:p>
          <a:p>
            <a:pPr indent="-182880" lvl="0" marL="18288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There is an ongoing monitoring process.</a:t>
            </a:r>
            <a:endParaRPr/>
          </a:p>
          <a:p>
            <a:pPr indent="-182880" lvl="0" marL="18288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Controversial requests are addressed.</a:t>
            </a:r>
            <a:endParaRPr/>
          </a:p>
          <a:p>
            <a:pPr indent="-182880" lvl="1" marL="457200" marR="0" rtl="0" algn="l">
              <a:lnSpc>
                <a:spcPct val="90000"/>
              </a:lnSpc>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Cockfighting.</a:t>
            </a:r>
            <a:endParaRPr/>
          </a:p>
          <a:p>
            <a:pPr indent="-182880" lvl="1" marL="457200" marR="0" rtl="0" algn="l">
              <a:lnSpc>
                <a:spcPct val="90000"/>
              </a:lnSpc>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Strathmore University.</a:t>
            </a:r>
            <a:endParaRPr/>
          </a:p>
          <a:p>
            <a:pPr indent="-182880" lvl="0" marL="18288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Borrower Due Diligence.</a:t>
            </a:r>
            <a:endParaRPr/>
          </a:p>
          <a:p>
            <a:pPr indent="-182880" lvl="1" marL="457200" marR="0" rtl="0" algn="l">
              <a:lnSpc>
                <a:spcPct val="90000"/>
              </a:lnSpc>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Repayment schedules.</a:t>
            </a:r>
            <a:endParaRPr/>
          </a:p>
          <a:p>
            <a:pPr indent="-182880" lvl="1" marL="457200" marR="0" rtl="0" algn="l">
              <a:lnSpc>
                <a:spcPct val="90000"/>
              </a:lnSpc>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Lender notifications.</a:t>
            </a:r>
            <a:endParaRPr/>
          </a:p>
          <a:p>
            <a:pPr indent="-53339" lvl="0" marL="182880" marR="0" rtl="0" algn="l">
              <a:lnSpc>
                <a:spcPct val="90000"/>
              </a:lnSpc>
              <a:spcBef>
                <a:spcPts val="480"/>
              </a:spcBef>
              <a:spcAft>
                <a:spcPts val="0"/>
              </a:spcAft>
              <a:buClr>
                <a:schemeClr val="accent1"/>
              </a:buClr>
              <a:buSzPts val="204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3429000" y="381000"/>
            <a:ext cx="5638800" cy="6096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i="0" lang="en-US" sz="2800" u="none" cap="none" strike="noStrike">
                <a:solidFill>
                  <a:schemeClr val="lt1"/>
                </a:solidFill>
                <a:latin typeface="Arial"/>
                <a:ea typeface="Arial"/>
                <a:cs typeface="Arial"/>
                <a:sym typeface="Arial"/>
              </a:rPr>
              <a:t>Pros and Cons</a:t>
            </a:r>
            <a:endParaRPr b="1" i="0" sz="2800" u="none" cap="none" strike="noStrike">
              <a:solidFill>
                <a:schemeClr val="lt1"/>
              </a:solidFill>
              <a:latin typeface="Arial"/>
              <a:ea typeface="Arial"/>
              <a:cs typeface="Arial"/>
              <a:sym typeface="Arial"/>
            </a:endParaRPr>
          </a:p>
        </p:txBody>
      </p:sp>
      <p:sp>
        <p:nvSpPr>
          <p:cNvPr id="168" name="Shape 168"/>
          <p:cNvSpPr txBox="1"/>
          <p:nvPr>
            <p:ph idx="1" type="body"/>
          </p:nvPr>
        </p:nvSpPr>
        <p:spPr>
          <a:xfrm>
            <a:off x="152400" y="5943600"/>
            <a:ext cx="8915400" cy="762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1530"/>
              <a:buFont typeface="Arial"/>
              <a:buNone/>
            </a:pPr>
            <a:r>
              <a:rPr b="0" i="1" lang="en-US" sz="1800" u="none" cap="none" strike="noStrike">
                <a:solidFill>
                  <a:schemeClr val="dk1"/>
                </a:solidFill>
                <a:latin typeface="Arial"/>
                <a:ea typeface="Arial"/>
                <a:cs typeface="Arial"/>
                <a:sym typeface="Arial"/>
              </a:rPr>
              <a:t>“If clients are only interested in securing a loan (and not in the range of support services) they need to prove that their business is or will be sustainable.”</a:t>
            </a:r>
            <a:endParaRPr b="0" i="1" sz="1800" u="none" cap="none" strike="noStrike">
              <a:solidFill>
                <a:schemeClr val="dk1"/>
              </a:solidFill>
              <a:latin typeface="Arial"/>
              <a:ea typeface="Arial"/>
              <a:cs typeface="Arial"/>
              <a:sym typeface="Arial"/>
            </a:endParaRPr>
          </a:p>
        </p:txBody>
      </p:sp>
      <p:sp>
        <p:nvSpPr>
          <p:cNvPr id="169" name="Shape 169"/>
          <p:cNvSpPr txBox="1"/>
          <p:nvPr>
            <p:ph idx="2" type="body"/>
          </p:nvPr>
        </p:nvSpPr>
        <p:spPr>
          <a:xfrm>
            <a:off x="4800600" y="6400800"/>
            <a:ext cx="4267200" cy="304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accent1"/>
              </a:buClr>
              <a:buSzPts val="1360"/>
              <a:buFont typeface="Arial"/>
              <a:buNone/>
            </a:pPr>
            <a:r>
              <a:rPr b="0" i="0" lang="en-US" sz="1600" u="none" cap="none" strike="noStrike">
                <a:solidFill>
                  <a:schemeClr val="dk1"/>
                </a:solidFill>
                <a:latin typeface="Arial"/>
                <a:ea typeface="Arial"/>
                <a:cs typeface="Arial"/>
                <a:sym typeface="Arial"/>
              </a:rPr>
              <a:t>Hamilton, 2011</a:t>
            </a:r>
            <a:endParaRPr b="0" i="0" sz="1600" u="none" cap="none" strike="noStrike">
              <a:solidFill>
                <a:schemeClr val="dk1"/>
              </a:solidFill>
              <a:latin typeface="Arial"/>
              <a:ea typeface="Arial"/>
              <a:cs typeface="Arial"/>
              <a:sym typeface="Arial"/>
            </a:endParaRPr>
          </a:p>
        </p:txBody>
      </p:sp>
      <p:sp>
        <p:nvSpPr>
          <p:cNvPr id="170" name="Shape 170"/>
          <p:cNvSpPr txBox="1"/>
          <p:nvPr>
            <p:ph idx="3" type="body"/>
          </p:nvPr>
        </p:nvSpPr>
        <p:spPr>
          <a:xfrm>
            <a:off x="152400" y="1828800"/>
            <a:ext cx="4267200" cy="4267200"/>
          </a:xfrm>
          <a:prstGeom prst="rect">
            <a:avLst/>
          </a:prstGeom>
          <a:noFill/>
          <a:ln>
            <a:noFill/>
          </a:ln>
        </p:spPr>
        <p:txBody>
          <a:bodyPr anchorCtr="0" anchor="t" bIns="45700" lIns="91425" spcFirstLastPara="1" rIns="91425" wrap="square" tIns="45700">
            <a:noAutofit/>
          </a:bodyPr>
          <a:lstStyle/>
          <a:p>
            <a:pPr indent="-182880" lvl="0" marL="182880" marR="0" rtl="0" algn="l">
              <a:spcBef>
                <a:spcPts val="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Scalable in loan size</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Make money available globally (80+ countries)</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Promote a cycle of lending</a:t>
            </a:r>
            <a:endParaRPr/>
          </a:p>
          <a:p>
            <a:pPr indent="-182880" lvl="0" marL="182880" marR="0" rtl="0" algn="l">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Provide other services </a:t>
            </a:r>
            <a:endParaRPr/>
          </a:p>
          <a:p>
            <a:pPr indent="-182880" lvl="1" marL="457200" marR="0" rtl="0" algn="l">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Insurance</a:t>
            </a:r>
            <a:endParaRPr/>
          </a:p>
          <a:p>
            <a:pPr indent="-182880" lvl="1" marL="457200" marR="0" rtl="0" algn="l">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Education</a:t>
            </a:r>
            <a:endParaRPr/>
          </a:p>
          <a:p>
            <a:pPr indent="-182880" lvl="1" marL="457200" marR="0" rtl="0" algn="l">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Financial training</a:t>
            </a:r>
            <a:endParaRPr/>
          </a:p>
        </p:txBody>
      </p:sp>
      <p:sp>
        <p:nvSpPr>
          <p:cNvPr id="171" name="Shape 171"/>
          <p:cNvSpPr txBox="1"/>
          <p:nvPr/>
        </p:nvSpPr>
        <p:spPr>
          <a:xfrm>
            <a:off x="4572000" y="1776948"/>
            <a:ext cx="4343400" cy="3785652"/>
          </a:xfrm>
          <a:prstGeom prst="rect">
            <a:avLst/>
          </a:prstGeom>
          <a:noFill/>
          <a:ln>
            <a:noFill/>
          </a:ln>
        </p:spPr>
        <p:txBody>
          <a:bodyPr anchorCtr="0" anchor="t" bIns="45700" lIns="91425" spcFirstLastPara="1" rIns="91425" wrap="square" tIns="45700">
            <a:noAutofit/>
          </a:bodyPr>
          <a:lstStyle/>
          <a:p>
            <a:pPr indent="-182880" lvl="0" marL="182880" marR="0" rtl="0" algn="l">
              <a:spcBef>
                <a:spcPts val="0"/>
              </a:spcBef>
              <a:spcAft>
                <a:spcPts val="0"/>
              </a:spcAft>
              <a:buClr>
                <a:schemeClr val="accent1"/>
              </a:buClr>
              <a:buSzPts val="2040"/>
              <a:buFont typeface="Arial"/>
              <a:buChar char="•"/>
            </a:pPr>
            <a:r>
              <a:rPr lang="en-US" sz="2400">
                <a:solidFill>
                  <a:schemeClr val="dk1"/>
                </a:solidFill>
                <a:latin typeface="Arial"/>
                <a:ea typeface="Arial"/>
                <a:cs typeface="Arial"/>
                <a:sym typeface="Arial"/>
              </a:rPr>
              <a:t>Transparency of interest rates paid by borrowers</a:t>
            </a:r>
            <a:endParaRPr/>
          </a:p>
          <a:p>
            <a:pPr indent="-182880" lvl="0" marL="182880" marR="0" rtl="0" algn="l">
              <a:spcBef>
                <a:spcPts val="480"/>
              </a:spcBef>
              <a:spcAft>
                <a:spcPts val="0"/>
              </a:spcAft>
              <a:buClr>
                <a:schemeClr val="accent1"/>
              </a:buClr>
              <a:buSzPts val="2040"/>
              <a:buFont typeface="Arial"/>
              <a:buChar char="•"/>
            </a:pPr>
            <a:r>
              <a:rPr lang="en-US" sz="2400">
                <a:solidFill>
                  <a:schemeClr val="dk1"/>
                </a:solidFill>
                <a:latin typeface="Arial"/>
                <a:ea typeface="Arial"/>
                <a:cs typeface="Arial"/>
                <a:sym typeface="Arial"/>
              </a:rPr>
              <a:t>Loans could be risky</a:t>
            </a:r>
            <a:endParaRPr/>
          </a:p>
          <a:p>
            <a:pPr indent="-182880" lvl="0" marL="182880" marR="0" rtl="0" algn="l">
              <a:spcBef>
                <a:spcPts val="480"/>
              </a:spcBef>
              <a:spcAft>
                <a:spcPts val="0"/>
              </a:spcAft>
              <a:buClr>
                <a:schemeClr val="accent1"/>
              </a:buClr>
              <a:buSzPts val="2040"/>
              <a:buFont typeface="Arial"/>
              <a:buChar char="•"/>
            </a:pPr>
            <a:r>
              <a:rPr lang="en-US" sz="2400">
                <a:solidFill>
                  <a:schemeClr val="dk1"/>
                </a:solidFill>
                <a:latin typeface="Arial"/>
                <a:ea typeface="Arial"/>
                <a:cs typeface="Arial"/>
                <a:sym typeface="Arial"/>
              </a:rPr>
              <a:t>Potential for “Controversial” Loans</a:t>
            </a:r>
            <a:endParaRPr/>
          </a:p>
          <a:p>
            <a:pPr indent="-182880" lvl="0" marL="182880" marR="0" rtl="0" algn="l">
              <a:spcBef>
                <a:spcPts val="480"/>
              </a:spcBef>
              <a:spcAft>
                <a:spcPts val="0"/>
              </a:spcAft>
              <a:buClr>
                <a:schemeClr val="accent1"/>
              </a:buClr>
              <a:buSzPts val="2040"/>
              <a:buFont typeface="Arial"/>
              <a:buChar char="•"/>
            </a:pPr>
            <a:r>
              <a:rPr lang="en-US" sz="2400">
                <a:solidFill>
                  <a:schemeClr val="dk1"/>
                </a:solidFill>
                <a:latin typeface="Arial"/>
                <a:ea typeface="Arial"/>
                <a:cs typeface="Arial"/>
                <a:sym typeface="Arial"/>
              </a:rPr>
              <a:t>Individual Support vs. Societal Support</a:t>
            </a:r>
            <a:endParaRPr/>
          </a:p>
          <a:p>
            <a:pPr indent="-182880" lvl="0" marL="182880" marR="0" rtl="0" algn="l">
              <a:spcBef>
                <a:spcPts val="480"/>
              </a:spcBef>
              <a:spcAft>
                <a:spcPts val="0"/>
              </a:spcAft>
              <a:buClr>
                <a:schemeClr val="accent1"/>
              </a:buClr>
              <a:buSzPts val="2040"/>
              <a:buFont typeface="Arial"/>
              <a:buChar char="•"/>
            </a:pPr>
            <a:r>
              <a:rPr lang="en-US" sz="2400">
                <a:solidFill>
                  <a:schemeClr val="dk1"/>
                </a:solidFill>
                <a:latin typeface="Arial"/>
                <a:ea typeface="Arial"/>
                <a:cs typeface="Arial"/>
                <a:sym typeface="Arial"/>
              </a:rPr>
              <a:t>No profit to lender </a:t>
            </a:r>
            <a:endParaRPr/>
          </a:p>
          <a:p>
            <a:pPr indent="-182880" lvl="2" marL="640080" marR="0" rtl="0" algn="l">
              <a:spcBef>
                <a:spcPts val="4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Only lending partners</a:t>
            </a:r>
            <a:endParaRPr b="0" i="0" sz="2000" u="none" cap="none" strike="noStrike">
              <a:solidFill>
                <a:schemeClr val="dk1"/>
              </a:solidFill>
              <a:latin typeface="Arial"/>
              <a:ea typeface="Arial"/>
              <a:cs typeface="Arial"/>
              <a:sym typeface="Arial"/>
            </a:endParaRPr>
          </a:p>
        </p:txBody>
      </p:sp>
      <p:sp>
        <p:nvSpPr>
          <p:cNvPr id="172" name="Shape 172"/>
          <p:cNvSpPr txBox="1"/>
          <p:nvPr/>
        </p:nvSpPr>
        <p:spPr>
          <a:xfrm>
            <a:off x="152400" y="1230868"/>
            <a:ext cx="31242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dk1"/>
                </a:solidFill>
                <a:latin typeface="Arial"/>
                <a:ea typeface="Arial"/>
                <a:cs typeface="Arial"/>
                <a:sym typeface="Arial"/>
              </a:rPr>
              <a:t>PROS</a:t>
            </a:r>
            <a:endParaRPr b="1" sz="1800">
              <a:solidFill>
                <a:schemeClr val="dk1"/>
              </a:solidFill>
              <a:latin typeface="Arial"/>
              <a:ea typeface="Arial"/>
              <a:cs typeface="Arial"/>
              <a:sym typeface="Arial"/>
            </a:endParaRPr>
          </a:p>
        </p:txBody>
      </p:sp>
      <p:sp>
        <p:nvSpPr>
          <p:cNvPr id="173" name="Shape 173"/>
          <p:cNvSpPr txBox="1"/>
          <p:nvPr/>
        </p:nvSpPr>
        <p:spPr>
          <a:xfrm>
            <a:off x="4572000" y="1219200"/>
            <a:ext cx="31242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dk1"/>
                </a:solidFill>
                <a:latin typeface="Arial"/>
                <a:ea typeface="Arial"/>
                <a:cs typeface="Arial"/>
                <a:sym typeface="Arial"/>
              </a:rPr>
              <a:t>CONS</a:t>
            </a:r>
            <a:endParaRPr b="1" sz="24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