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5" roundtripDataSignature="AMtx7mhXpLw6kVhUkfUMA+xjAJIBziOh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4f3a92dc6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4f3a92dc6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4f3a92dc69_0_3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24f3a92dc69_0_3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4f3a92dc69_0_3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24f3a92dc69_0_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502e47d581_1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2502e47d581_1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502e47d581_1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2502e47d581_1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3.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4.png"/><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hyperlink" Target="http://www.samhe.org.uk" TargetMode="External"/><Relationship Id="rId9" Type="http://schemas.openxmlformats.org/officeDocument/2006/relationships/image" Target="../media/image22.png"/><Relationship Id="rId5" Type="http://schemas.openxmlformats.org/officeDocument/2006/relationships/hyperlink" Target="mailto:hello@samhe.org.uk" TargetMode="External"/><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2"/>
          <p:cNvSpPr/>
          <p:nvPr/>
        </p:nvSpPr>
        <p:spPr>
          <a:xfrm>
            <a:off x="0" y="-50"/>
            <a:ext cx="58341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
          <p:cNvSpPr txBox="1"/>
          <p:nvPr>
            <p:ph idx="1" type="subTitle"/>
          </p:nvPr>
        </p:nvSpPr>
        <p:spPr>
          <a:xfrm>
            <a:off x="186450" y="2698250"/>
            <a:ext cx="3592500" cy="747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sz="1800">
                <a:solidFill>
                  <a:srgbClr val="303B71"/>
                </a:solidFill>
                <a:latin typeface="Arial Rounded"/>
                <a:ea typeface="Arial Rounded"/>
                <a:cs typeface="Arial Rounded"/>
                <a:sym typeface="Arial Rounded"/>
              </a:rPr>
              <a:t>Dr. Sarah West</a:t>
            </a:r>
            <a:endParaRPr b="1" sz="1800">
              <a:solidFill>
                <a:srgbClr val="303B71"/>
              </a:solidFill>
              <a:latin typeface="Arial Rounded"/>
              <a:ea typeface="Arial Rounded"/>
              <a:cs typeface="Arial Rounded"/>
              <a:sym typeface="Arial Rounded"/>
            </a:endParaRPr>
          </a:p>
          <a:p>
            <a:pPr indent="0" lvl="0" marL="0" rtl="0" algn="l">
              <a:lnSpc>
                <a:spcPct val="100000"/>
              </a:lnSpc>
              <a:spcBef>
                <a:spcPts val="0"/>
              </a:spcBef>
              <a:spcAft>
                <a:spcPts val="0"/>
              </a:spcAft>
              <a:buSzPts val="2800"/>
              <a:buNone/>
            </a:pPr>
            <a:r>
              <a:rPr b="1" lang="en" sz="1800">
                <a:solidFill>
                  <a:srgbClr val="303B71"/>
                </a:solidFill>
                <a:latin typeface="Arial Rounded"/>
                <a:ea typeface="Arial Rounded"/>
                <a:cs typeface="Arial Rounded"/>
                <a:sym typeface="Arial Rounded"/>
              </a:rPr>
              <a:t>SEI York / University of York</a:t>
            </a:r>
            <a:endParaRPr b="1" sz="1800">
              <a:solidFill>
                <a:srgbClr val="303B71"/>
              </a:solidFill>
              <a:latin typeface="Arial Rounded"/>
              <a:ea typeface="Arial Rounded"/>
              <a:cs typeface="Arial Rounded"/>
              <a:sym typeface="Arial Rounded"/>
            </a:endParaRPr>
          </a:p>
        </p:txBody>
      </p:sp>
      <p:pic>
        <p:nvPicPr>
          <p:cNvPr id="56" name="Google Shape;56;p2"/>
          <p:cNvPicPr preferRelativeResize="0"/>
          <p:nvPr/>
        </p:nvPicPr>
        <p:blipFill rotWithShape="1">
          <a:blip r:embed="rId3">
            <a:alphaModFix/>
          </a:blip>
          <a:srcRect b="0" l="0" r="0" t="0"/>
          <a:stretch/>
        </p:blipFill>
        <p:spPr>
          <a:xfrm>
            <a:off x="4663000" y="-480350"/>
            <a:ext cx="4282100" cy="5531201"/>
          </a:xfrm>
          <a:prstGeom prst="rect">
            <a:avLst/>
          </a:prstGeom>
          <a:noFill/>
          <a:ln>
            <a:noFill/>
          </a:ln>
        </p:spPr>
      </p:pic>
      <p:sp>
        <p:nvSpPr>
          <p:cNvPr id="57" name="Google Shape;57;p2"/>
          <p:cNvSpPr txBox="1"/>
          <p:nvPr>
            <p:ph type="ctrTitle"/>
          </p:nvPr>
        </p:nvSpPr>
        <p:spPr>
          <a:xfrm>
            <a:off x="186450" y="1697350"/>
            <a:ext cx="4438500" cy="10644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SzPct val="160493"/>
              <a:buNone/>
            </a:pPr>
            <a:r>
              <a:rPr b="1" lang="en" sz="3600">
                <a:solidFill>
                  <a:srgbClr val="B52BD8"/>
                </a:solidFill>
                <a:latin typeface="Arial Rounded"/>
                <a:ea typeface="Arial Rounded"/>
                <a:cs typeface="Arial Rounded"/>
                <a:sym typeface="Arial Rounded"/>
              </a:rPr>
              <a:t>Schools’ Air quality Monitoring for Health and Education</a:t>
            </a:r>
            <a:endParaRPr b="1" sz="3600">
              <a:solidFill>
                <a:srgbClr val="B52BD8"/>
              </a:solidFill>
              <a:latin typeface="Arial Rounded"/>
              <a:ea typeface="Arial Rounded"/>
              <a:cs typeface="Arial Rounded"/>
              <a:sym typeface="Arial Rounded"/>
            </a:endParaRPr>
          </a:p>
        </p:txBody>
      </p:sp>
      <p:pic>
        <p:nvPicPr>
          <p:cNvPr id="58" name="Google Shape;58;p2"/>
          <p:cNvPicPr preferRelativeResize="0"/>
          <p:nvPr/>
        </p:nvPicPr>
        <p:blipFill rotWithShape="1">
          <a:blip r:embed="rId4">
            <a:alphaModFix/>
          </a:blip>
          <a:srcRect b="0" l="0" r="0" t="0"/>
          <a:stretch/>
        </p:blipFill>
        <p:spPr>
          <a:xfrm>
            <a:off x="226699" y="4282875"/>
            <a:ext cx="1719726" cy="708700"/>
          </a:xfrm>
          <a:prstGeom prst="rect">
            <a:avLst/>
          </a:prstGeom>
          <a:noFill/>
          <a:ln>
            <a:noFill/>
          </a:ln>
        </p:spPr>
      </p:pic>
      <p:pic>
        <p:nvPicPr>
          <p:cNvPr id="59" name="Google Shape;59;p2"/>
          <p:cNvPicPr preferRelativeResize="0"/>
          <p:nvPr/>
        </p:nvPicPr>
        <p:blipFill rotWithShape="1">
          <a:blip r:embed="rId5">
            <a:alphaModFix/>
          </a:blip>
          <a:srcRect b="0" l="0" r="0" t="0"/>
          <a:stretch/>
        </p:blipFill>
        <p:spPr>
          <a:xfrm>
            <a:off x="7864170" y="3979356"/>
            <a:ext cx="1334655" cy="708700"/>
          </a:xfrm>
          <a:prstGeom prst="rect">
            <a:avLst/>
          </a:prstGeom>
          <a:noFill/>
          <a:ln>
            <a:noFill/>
          </a:ln>
        </p:spPr>
      </p:pic>
      <p:pic>
        <p:nvPicPr>
          <p:cNvPr id="60" name="Google Shape;60;p2"/>
          <p:cNvPicPr preferRelativeResize="0"/>
          <p:nvPr/>
        </p:nvPicPr>
        <p:blipFill rotWithShape="1">
          <a:blip r:embed="rId6">
            <a:alphaModFix/>
          </a:blip>
          <a:srcRect b="0" l="0" r="0" t="0"/>
          <a:stretch/>
        </p:blipFill>
        <p:spPr>
          <a:xfrm>
            <a:off x="8007350" y="4619300"/>
            <a:ext cx="1048301" cy="524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3"/>
          <p:cNvPicPr preferRelativeResize="0"/>
          <p:nvPr/>
        </p:nvPicPr>
        <p:blipFill rotWithShape="1">
          <a:blip r:embed="rId3">
            <a:alphaModFix amt="5000"/>
          </a:blip>
          <a:srcRect b="0" l="0" r="0" t="0"/>
          <a:stretch/>
        </p:blipFill>
        <p:spPr>
          <a:xfrm>
            <a:off x="7072268" y="-151925"/>
            <a:ext cx="3981966" cy="5143501"/>
          </a:xfrm>
          <a:prstGeom prst="rect">
            <a:avLst/>
          </a:prstGeom>
          <a:noFill/>
          <a:ln>
            <a:noFill/>
          </a:ln>
        </p:spPr>
      </p:pic>
      <p:pic>
        <p:nvPicPr>
          <p:cNvPr id="66" name="Google Shape;66;p3"/>
          <p:cNvPicPr preferRelativeResize="0"/>
          <p:nvPr/>
        </p:nvPicPr>
        <p:blipFill rotWithShape="1">
          <a:blip r:embed="rId4">
            <a:alphaModFix/>
          </a:blip>
          <a:srcRect b="0" l="16712" r="35346" t="0"/>
          <a:stretch/>
        </p:blipFill>
        <p:spPr>
          <a:xfrm>
            <a:off x="123" y="-6750"/>
            <a:ext cx="3709501" cy="5157001"/>
          </a:xfrm>
          <a:prstGeom prst="rect">
            <a:avLst/>
          </a:prstGeom>
          <a:noFill/>
          <a:ln>
            <a:noFill/>
          </a:ln>
        </p:spPr>
      </p:pic>
      <p:pic>
        <p:nvPicPr>
          <p:cNvPr id="67" name="Google Shape;67;p3"/>
          <p:cNvPicPr preferRelativeResize="0"/>
          <p:nvPr/>
        </p:nvPicPr>
        <p:blipFill rotWithShape="1">
          <a:blip r:embed="rId5">
            <a:alphaModFix/>
          </a:blip>
          <a:srcRect b="0" l="10888" r="10880" t="0"/>
          <a:stretch/>
        </p:blipFill>
        <p:spPr>
          <a:xfrm rot="-5400000">
            <a:off x="-724587" y="709287"/>
            <a:ext cx="5158925" cy="3709500"/>
          </a:xfrm>
          <a:prstGeom prst="rect">
            <a:avLst/>
          </a:prstGeom>
          <a:noFill/>
          <a:ln>
            <a:noFill/>
          </a:ln>
        </p:spPr>
      </p:pic>
      <p:sp>
        <p:nvSpPr>
          <p:cNvPr id="68" name="Google Shape;68;p3"/>
          <p:cNvSpPr txBox="1"/>
          <p:nvPr>
            <p:ph type="ctrTitle"/>
          </p:nvPr>
        </p:nvSpPr>
        <p:spPr>
          <a:xfrm>
            <a:off x="4194775" y="451800"/>
            <a:ext cx="4614000" cy="1064400"/>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SzPts val="5778"/>
              <a:buNone/>
            </a:pPr>
            <a:r>
              <a:rPr b="1" lang="en" sz="3600">
                <a:solidFill>
                  <a:srgbClr val="B52BD8"/>
                </a:solidFill>
                <a:latin typeface="Arial Rounded"/>
                <a:ea typeface="Arial Rounded"/>
                <a:cs typeface="Arial Rounded"/>
                <a:sym typeface="Arial Rounded"/>
              </a:rPr>
              <a:t>Citizen science</a:t>
            </a:r>
            <a:endParaRPr b="1" sz="3600">
              <a:solidFill>
                <a:srgbClr val="B52BD8"/>
              </a:solidFill>
              <a:latin typeface="Arial Rounded"/>
              <a:ea typeface="Arial Rounded"/>
              <a:cs typeface="Arial Rounded"/>
              <a:sym typeface="Arial Rounded"/>
            </a:endParaRPr>
          </a:p>
        </p:txBody>
      </p:sp>
      <p:sp>
        <p:nvSpPr>
          <p:cNvPr id="69" name="Google Shape;69;p3"/>
          <p:cNvSpPr txBox="1"/>
          <p:nvPr>
            <p:ph idx="1" type="subTitle"/>
          </p:nvPr>
        </p:nvSpPr>
        <p:spPr>
          <a:xfrm>
            <a:off x="4233325" y="1516200"/>
            <a:ext cx="4334400" cy="341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sz="1400">
                <a:solidFill>
                  <a:srgbClr val="303B71"/>
                </a:solidFill>
                <a:latin typeface="Arial Rounded"/>
                <a:ea typeface="Arial Rounded"/>
                <a:cs typeface="Arial Rounded"/>
                <a:sym typeface="Arial Rounded"/>
              </a:rPr>
              <a:t>Benefits for science and for participants</a:t>
            </a:r>
            <a:endParaRPr b="1" sz="1400">
              <a:solidFill>
                <a:srgbClr val="303B71"/>
              </a:solidFill>
              <a:latin typeface="Arial Rounded"/>
              <a:ea typeface="Arial Rounded"/>
              <a:cs typeface="Arial Rounded"/>
              <a:sym typeface="Arial Rounded"/>
            </a:endParaRPr>
          </a:p>
          <a:p>
            <a:pPr indent="0" lvl="0" marL="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3175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Pupils (and teachers) gain knowledge and understanding of air quality</a:t>
            </a:r>
            <a:endParaRPr b="1" sz="1400">
              <a:solidFill>
                <a:srgbClr val="303B71"/>
              </a:solidFill>
              <a:latin typeface="Arial Rounded"/>
              <a:ea typeface="Arial Rounded"/>
              <a:cs typeface="Arial Rounded"/>
              <a:sym typeface="Arial Rounded"/>
            </a:endParaRPr>
          </a:p>
          <a:p>
            <a:pPr indent="0" lvl="0" marL="45720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3175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Skills</a:t>
            </a:r>
            <a:endParaRPr b="1" sz="1400">
              <a:solidFill>
                <a:srgbClr val="303B71"/>
              </a:solidFill>
              <a:latin typeface="Arial Rounded"/>
              <a:ea typeface="Arial Rounded"/>
              <a:cs typeface="Arial Rounded"/>
              <a:sym typeface="Arial Rounded"/>
            </a:endParaRPr>
          </a:p>
          <a:p>
            <a:pPr indent="0" lvl="0" marL="45720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3175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Knowledge of what action to take</a:t>
            </a:r>
            <a:endParaRPr b="1" sz="1400">
              <a:solidFill>
                <a:srgbClr val="303B71"/>
              </a:solidFill>
              <a:latin typeface="Arial Rounded"/>
              <a:ea typeface="Arial Rounded"/>
              <a:cs typeface="Arial Rounded"/>
              <a:sym typeface="Arial Rounded"/>
            </a:endParaRPr>
          </a:p>
          <a:p>
            <a:pPr indent="0" lvl="0" marL="45720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4318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New data about air quality in schools (PM, TVOCs, temp, humidity, CO</a:t>
            </a:r>
            <a:r>
              <a:rPr b="1" baseline="-25000" lang="en" sz="1400">
                <a:solidFill>
                  <a:srgbClr val="303B71"/>
                </a:solidFill>
                <a:latin typeface="Arial Rounded"/>
                <a:ea typeface="Arial Rounded"/>
                <a:cs typeface="Arial Rounded"/>
                <a:sym typeface="Arial Rounded"/>
              </a:rPr>
              <a:t>2</a:t>
            </a:r>
            <a:r>
              <a:rPr b="1" lang="en" sz="1400">
                <a:solidFill>
                  <a:srgbClr val="303B71"/>
                </a:solidFill>
                <a:latin typeface="Arial Rounded"/>
                <a:ea typeface="Arial Rounded"/>
                <a:cs typeface="Arial Rounded"/>
                <a:sym typeface="Arial Rounded"/>
              </a:rPr>
              <a:t>)</a:t>
            </a:r>
            <a:endParaRPr b="1" sz="1400">
              <a:solidFill>
                <a:srgbClr val="303B71"/>
              </a:solidFill>
              <a:latin typeface="Arial Rounded"/>
              <a:ea typeface="Arial Rounded"/>
              <a:cs typeface="Arial Rounded"/>
              <a:sym typeface="Arial Rounded"/>
            </a:endParaRPr>
          </a:p>
        </p:txBody>
      </p:sp>
      <p:pic>
        <p:nvPicPr>
          <p:cNvPr id="70" name="Google Shape;70;p3"/>
          <p:cNvPicPr preferRelativeResize="0"/>
          <p:nvPr/>
        </p:nvPicPr>
        <p:blipFill rotWithShape="1">
          <a:blip r:embed="rId6">
            <a:alphaModFix/>
          </a:blip>
          <a:srcRect b="0" l="0" r="0" t="0"/>
          <a:stretch/>
        </p:blipFill>
        <p:spPr>
          <a:xfrm>
            <a:off x="226699" y="4282875"/>
            <a:ext cx="1719726" cy="708700"/>
          </a:xfrm>
          <a:prstGeom prst="rect">
            <a:avLst/>
          </a:prstGeom>
          <a:noFill/>
          <a:ln>
            <a:noFill/>
          </a:ln>
        </p:spPr>
      </p:pic>
      <p:pic>
        <p:nvPicPr>
          <p:cNvPr id="71" name="Google Shape;71;p3"/>
          <p:cNvPicPr preferRelativeResize="0"/>
          <p:nvPr/>
        </p:nvPicPr>
        <p:blipFill rotWithShape="1">
          <a:blip r:embed="rId7">
            <a:alphaModFix/>
          </a:blip>
          <a:srcRect b="0" l="0" r="0" t="0"/>
          <a:stretch/>
        </p:blipFill>
        <p:spPr>
          <a:xfrm>
            <a:off x="7809345" y="4434756"/>
            <a:ext cx="1334655" cy="708700"/>
          </a:xfrm>
          <a:prstGeom prst="rect">
            <a:avLst/>
          </a:prstGeom>
          <a:noFill/>
          <a:ln>
            <a:noFill/>
          </a:ln>
        </p:spPr>
      </p:pic>
      <p:pic>
        <p:nvPicPr>
          <p:cNvPr id="72" name="Google Shape;72;p3"/>
          <p:cNvPicPr preferRelativeResize="0"/>
          <p:nvPr/>
        </p:nvPicPr>
        <p:blipFill rotWithShape="1">
          <a:blip r:embed="rId8">
            <a:alphaModFix/>
          </a:blip>
          <a:srcRect b="0" l="0" r="0" t="0"/>
          <a:stretch/>
        </p:blipFill>
        <p:spPr>
          <a:xfrm>
            <a:off x="6696275" y="4527025"/>
            <a:ext cx="1048301" cy="524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24f3a92dc69_0_6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78" name="Google Shape;78;g24f3a92dc69_0_6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79" name="Google Shape;79;g24f3a92dc69_0_69"/>
          <p:cNvPicPr preferRelativeResize="0"/>
          <p:nvPr/>
        </p:nvPicPr>
        <p:blipFill>
          <a:blip r:embed="rId3">
            <a:alphaModFix/>
          </a:blip>
          <a:stretch>
            <a:fillRect/>
          </a:stretch>
        </p:blipFill>
        <p:spPr>
          <a:xfrm>
            <a:off x="0" y="500063"/>
            <a:ext cx="9144000" cy="4143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24f3a92dc69_0_359"/>
          <p:cNvSpPr txBox="1"/>
          <p:nvPr>
            <p:ph type="ctrTitle"/>
          </p:nvPr>
        </p:nvSpPr>
        <p:spPr>
          <a:xfrm>
            <a:off x="1098850" y="1785250"/>
            <a:ext cx="1918500" cy="8022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SzPct val="120368"/>
              <a:buNone/>
            </a:pPr>
            <a:r>
              <a:rPr b="1" lang="en" sz="4800">
                <a:solidFill>
                  <a:srgbClr val="B52BD8"/>
                </a:solidFill>
                <a:latin typeface="Arial Rounded"/>
                <a:ea typeface="Arial Rounded"/>
                <a:cs typeface="Arial Rounded"/>
                <a:sym typeface="Arial Rounded"/>
              </a:rPr>
              <a:t>123</a:t>
            </a:r>
            <a:endParaRPr b="1" sz="3300">
              <a:solidFill>
                <a:srgbClr val="B52BD8"/>
              </a:solidFill>
              <a:latin typeface="Arial Rounded"/>
              <a:ea typeface="Arial Rounded"/>
              <a:cs typeface="Arial Rounded"/>
              <a:sym typeface="Arial Rounded"/>
            </a:endParaRPr>
          </a:p>
        </p:txBody>
      </p:sp>
      <p:sp>
        <p:nvSpPr>
          <p:cNvPr id="85" name="Google Shape;85;g24f3a92dc69_0_359"/>
          <p:cNvSpPr txBox="1"/>
          <p:nvPr>
            <p:ph type="ctrTitle"/>
          </p:nvPr>
        </p:nvSpPr>
        <p:spPr>
          <a:xfrm>
            <a:off x="642900" y="2543250"/>
            <a:ext cx="1951800" cy="13371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90000"/>
              </a:lnSpc>
              <a:spcBef>
                <a:spcPts val="0"/>
              </a:spcBef>
              <a:spcAft>
                <a:spcPts val="0"/>
              </a:spcAft>
              <a:buSzPct val="247619"/>
              <a:buNone/>
            </a:pPr>
            <a:r>
              <a:rPr b="1" lang="en" sz="2100">
                <a:solidFill>
                  <a:srgbClr val="303B71"/>
                </a:solidFill>
                <a:latin typeface="Arial Rounded"/>
                <a:ea typeface="Arial Rounded"/>
                <a:cs typeface="Arial Rounded"/>
                <a:sym typeface="Arial Rounded"/>
              </a:rPr>
              <a:t>Schools in our Co-Design and Pioneer phases</a:t>
            </a:r>
            <a:endParaRPr b="1" sz="2100">
              <a:solidFill>
                <a:srgbClr val="303B71"/>
              </a:solidFill>
              <a:latin typeface="Arial Rounded"/>
              <a:ea typeface="Arial Rounded"/>
              <a:cs typeface="Arial Rounded"/>
              <a:sym typeface="Arial Rounded"/>
            </a:endParaRPr>
          </a:p>
        </p:txBody>
      </p:sp>
      <p:sp>
        <p:nvSpPr>
          <p:cNvPr id="86" name="Google Shape;86;g24f3a92dc69_0_359"/>
          <p:cNvSpPr txBox="1"/>
          <p:nvPr>
            <p:ph type="ctrTitle"/>
          </p:nvPr>
        </p:nvSpPr>
        <p:spPr>
          <a:xfrm>
            <a:off x="3863350" y="1785250"/>
            <a:ext cx="1563600" cy="8022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SzPct val="120368"/>
              <a:buNone/>
            </a:pPr>
            <a:r>
              <a:rPr b="1" lang="en" sz="4800">
                <a:solidFill>
                  <a:srgbClr val="2CC4D9"/>
                </a:solidFill>
                <a:latin typeface="Arial Rounded"/>
                <a:ea typeface="Arial Rounded"/>
                <a:cs typeface="Arial Rounded"/>
                <a:sym typeface="Arial Rounded"/>
              </a:rPr>
              <a:t>800</a:t>
            </a:r>
            <a:endParaRPr b="1" sz="3300">
              <a:solidFill>
                <a:srgbClr val="2CC4D9"/>
              </a:solidFill>
              <a:latin typeface="Arial Rounded"/>
              <a:ea typeface="Arial Rounded"/>
              <a:cs typeface="Arial Rounded"/>
              <a:sym typeface="Arial Rounded"/>
            </a:endParaRPr>
          </a:p>
        </p:txBody>
      </p:sp>
      <p:sp>
        <p:nvSpPr>
          <p:cNvPr id="87" name="Google Shape;87;g24f3a92dc69_0_359"/>
          <p:cNvSpPr txBox="1"/>
          <p:nvPr>
            <p:ph type="ctrTitle"/>
          </p:nvPr>
        </p:nvSpPr>
        <p:spPr>
          <a:xfrm>
            <a:off x="3439938" y="2543250"/>
            <a:ext cx="1951800" cy="1337100"/>
          </a:xfrm>
          <a:prstGeom prst="rect">
            <a:avLst/>
          </a:prstGeom>
          <a:noFill/>
          <a:ln>
            <a:noFill/>
          </a:ln>
        </p:spPr>
        <p:txBody>
          <a:bodyPr anchorCtr="0" anchor="b" bIns="91425" lIns="91425" spcFirstLastPara="1" rIns="91425" wrap="square" tIns="91425">
            <a:normAutofit/>
          </a:bodyPr>
          <a:lstStyle/>
          <a:p>
            <a:pPr indent="0" lvl="0" marL="0" rtl="0" algn="ctr">
              <a:lnSpc>
                <a:spcPct val="90000"/>
              </a:lnSpc>
              <a:spcBef>
                <a:spcPts val="0"/>
              </a:spcBef>
              <a:spcAft>
                <a:spcPts val="0"/>
              </a:spcAft>
              <a:buSzPts val="5200"/>
              <a:buNone/>
            </a:pPr>
            <a:r>
              <a:rPr b="1" lang="en" sz="2100">
                <a:solidFill>
                  <a:srgbClr val="303B71"/>
                </a:solidFill>
                <a:latin typeface="Arial Rounded"/>
                <a:ea typeface="Arial Rounded"/>
                <a:cs typeface="Arial Rounded"/>
                <a:sym typeface="Arial Rounded"/>
              </a:rPr>
              <a:t>Schools signed up so far</a:t>
            </a:r>
            <a:endParaRPr b="1" sz="2100">
              <a:solidFill>
                <a:srgbClr val="303B71"/>
              </a:solidFill>
              <a:latin typeface="Arial Rounded"/>
              <a:ea typeface="Arial Rounded"/>
              <a:cs typeface="Arial Rounded"/>
              <a:sym typeface="Arial Rounded"/>
            </a:endParaRPr>
          </a:p>
        </p:txBody>
      </p:sp>
      <p:sp>
        <p:nvSpPr>
          <p:cNvPr id="88" name="Google Shape;88;g24f3a92dc69_0_359"/>
          <p:cNvSpPr txBox="1"/>
          <p:nvPr>
            <p:ph type="ctrTitle"/>
          </p:nvPr>
        </p:nvSpPr>
        <p:spPr>
          <a:xfrm>
            <a:off x="6409125" y="1785250"/>
            <a:ext cx="1918500" cy="8022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SzPct val="120368"/>
              <a:buNone/>
            </a:pPr>
            <a:r>
              <a:rPr b="1" lang="en" sz="4800">
                <a:solidFill>
                  <a:srgbClr val="98D82A"/>
                </a:solidFill>
                <a:latin typeface="Arial Rounded"/>
                <a:ea typeface="Arial Rounded"/>
                <a:cs typeface="Arial Rounded"/>
                <a:sym typeface="Arial Rounded"/>
              </a:rPr>
              <a:t>2</a:t>
            </a:r>
            <a:r>
              <a:rPr b="1" lang="en" sz="4800">
                <a:solidFill>
                  <a:srgbClr val="98D82A"/>
                </a:solidFill>
                <a:latin typeface="Arial Rounded"/>
                <a:ea typeface="Arial Rounded"/>
                <a:cs typeface="Arial Rounded"/>
                <a:sym typeface="Arial Rounded"/>
              </a:rPr>
              <a:t>,000</a:t>
            </a:r>
            <a:endParaRPr b="1" sz="3300">
              <a:solidFill>
                <a:srgbClr val="98D82A"/>
              </a:solidFill>
              <a:latin typeface="Arial Rounded"/>
              <a:ea typeface="Arial Rounded"/>
              <a:cs typeface="Arial Rounded"/>
              <a:sym typeface="Arial Rounded"/>
            </a:endParaRPr>
          </a:p>
        </p:txBody>
      </p:sp>
      <p:sp>
        <p:nvSpPr>
          <p:cNvPr id="89" name="Google Shape;89;g24f3a92dc69_0_359"/>
          <p:cNvSpPr txBox="1"/>
          <p:nvPr>
            <p:ph type="ctrTitle"/>
          </p:nvPr>
        </p:nvSpPr>
        <p:spPr>
          <a:xfrm>
            <a:off x="6272975" y="2543250"/>
            <a:ext cx="1951800" cy="1337100"/>
          </a:xfrm>
          <a:prstGeom prst="rect">
            <a:avLst/>
          </a:prstGeom>
          <a:noFill/>
          <a:ln>
            <a:noFill/>
          </a:ln>
        </p:spPr>
        <p:txBody>
          <a:bodyPr anchorCtr="0" anchor="b" bIns="91425" lIns="91425" spcFirstLastPara="1" rIns="91425" wrap="square" tIns="91425">
            <a:normAutofit/>
          </a:bodyPr>
          <a:lstStyle/>
          <a:p>
            <a:pPr indent="0" lvl="0" marL="0" rtl="0" algn="ctr">
              <a:lnSpc>
                <a:spcPct val="90000"/>
              </a:lnSpc>
              <a:spcBef>
                <a:spcPts val="0"/>
              </a:spcBef>
              <a:spcAft>
                <a:spcPts val="0"/>
              </a:spcAft>
              <a:buSzPts val="5200"/>
              <a:buNone/>
            </a:pPr>
            <a:r>
              <a:rPr b="1" lang="en" sz="2100">
                <a:solidFill>
                  <a:srgbClr val="303B71"/>
                </a:solidFill>
                <a:latin typeface="Arial Rounded"/>
                <a:ea typeface="Arial Rounded"/>
                <a:cs typeface="Arial Rounded"/>
                <a:sym typeface="Arial Rounded"/>
              </a:rPr>
              <a:t>Target schools across the UK</a:t>
            </a:r>
            <a:endParaRPr b="1" sz="2100">
              <a:solidFill>
                <a:srgbClr val="303B71"/>
              </a:solidFill>
              <a:latin typeface="Arial Rounded"/>
              <a:ea typeface="Arial Rounded"/>
              <a:cs typeface="Arial Rounded"/>
              <a:sym typeface="Arial Rounded"/>
            </a:endParaRPr>
          </a:p>
        </p:txBody>
      </p:sp>
      <p:cxnSp>
        <p:nvCxnSpPr>
          <p:cNvPr id="90" name="Google Shape;90;g24f3a92dc69_0_359"/>
          <p:cNvCxnSpPr/>
          <p:nvPr/>
        </p:nvCxnSpPr>
        <p:spPr>
          <a:xfrm rot="10800000">
            <a:off x="3017325" y="1946875"/>
            <a:ext cx="0" cy="1806900"/>
          </a:xfrm>
          <a:prstGeom prst="straightConnector1">
            <a:avLst/>
          </a:prstGeom>
          <a:noFill/>
          <a:ln cap="flat" cmpd="sng" w="9525">
            <a:solidFill>
              <a:schemeClr val="dk2"/>
            </a:solidFill>
            <a:prstDash val="solid"/>
            <a:round/>
            <a:headEnd len="sm" w="sm" type="none"/>
            <a:tailEnd len="sm" w="sm" type="none"/>
          </a:ln>
        </p:spPr>
      </p:cxnSp>
      <p:cxnSp>
        <p:nvCxnSpPr>
          <p:cNvPr id="91" name="Google Shape;91;g24f3a92dc69_0_359"/>
          <p:cNvCxnSpPr/>
          <p:nvPr/>
        </p:nvCxnSpPr>
        <p:spPr>
          <a:xfrm rot="10800000">
            <a:off x="5814350" y="1946875"/>
            <a:ext cx="0" cy="1806900"/>
          </a:xfrm>
          <a:prstGeom prst="straightConnector1">
            <a:avLst/>
          </a:prstGeom>
          <a:noFill/>
          <a:ln cap="flat" cmpd="sng" w="9525">
            <a:solidFill>
              <a:schemeClr val="dk2"/>
            </a:solidFill>
            <a:prstDash val="solid"/>
            <a:round/>
            <a:headEnd len="sm" w="sm" type="none"/>
            <a:tailEnd len="sm" w="sm" type="none"/>
          </a:ln>
        </p:spPr>
      </p:cxnSp>
      <p:pic>
        <p:nvPicPr>
          <p:cNvPr id="92" name="Google Shape;92;g24f3a92dc69_0_359"/>
          <p:cNvPicPr preferRelativeResize="0"/>
          <p:nvPr/>
        </p:nvPicPr>
        <p:blipFill rotWithShape="1">
          <a:blip r:embed="rId3">
            <a:alphaModFix/>
          </a:blip>
          <a:srcRect b="0" l="0" r="0" t="0"/>
          <a:stretch/>
        </p:blipFill>
        <p:spPr>
          <a:xfrm>
            <a:off x="1107250" y="476775"/>
            <a:ext cx="1373251" cy="1373251"/>
          </a:xfrm>
          <a:prstGeom prst="rect">
            <a:avLst/>
          </a:prstGeom>
          <a:noFill/>
          <a:ln>
            <a:noFill/>
          </a:ln>
        </p:spPr>
      </p:pic>
      <p:pic>
        <p:nvPicPr>
          <p:cNvPr id="93" name="Google Shape;93;g24f3a92dc69_0_359"/>
          <p:cNvPicPr preferRelativeResize="0"/>
          <p:nvPr/>
        </p:nvPicPr>
        <p:blipFill rotWithShape="1">
          <a:blip r:embed="rId4">
            <a:alphaModFix/>
          </a:blip>
          <a:srcRect b="0" l="0" r="0" t="0"/>
          <a:stretch/>
        </p:blipFill>
        <p:spPr>
          <a:xfrm>
            <a:off x="3742337" y="476775"/>
            <a:ext cx="1373251" cy="1373251"/>
          </a:xfrm>
          <a:prstGeom prst="rect">
            <a:avLst/>
          </a:prstGeom>
          <a:noFill/>
          <a:ln>
            <a:noFill/>
          </a:ln>
        </p:spPr>
      </p:pic>
      <p:pic>
        <p:nvPicPr>
          <p:cNvPr id="94" name="Google Shape;94;g24f3a92dc69_0_359"/>
          <p:cNvPicPr preferRelativeResize="0"/>
          <p:nvPr/>
        </p:nvPicPr>
        <p:blipFill rotWithShape="1">
          <a:blip r:embed="rId5">
            <a:alphaModFix/>
          </a:blip>
          <a:srcRect b="0" l="0" r="0" t="0"/>
          <a:stretch/>
        </p:blipFill>
        <p:spPr>
          <a:xfrm>
            <a:off x="6562250" y="476775"/>
            <a:ext cx="1373251" cy="1373251"/>
          </a:xfrm>
          <a:prstGeom prst="rect">
            <a:avLst/>
          </a:prstGeom>
          <a:noFill/>
          <a:ln>
            <a:noFill/>
          </a:ln>
        </p:spPr>
      </p:pic>
      <p:pic>
        <p:nvPicPr>
          <p:cNvPr id="95" name="Google Shape;95;g24f3a92dc69_0_359"/>
          <p:cNvPicPr preferRelativeResize="0"/>
          <p:nvPr/>
        </p:nvPicPr>
        <p:blipFill rotWithShape="1">
          <a:blip r:embed="rId6">
            <a:alphaModFix/>
          </a:blip>
          <a:srcRect b="0" l="0" r="0" t="0"/>
          <a:stretch/>
        </p:blipFill>
        <p:spPr>
          <a:xfrm>
            <a:off x="226699" y="4282875"/>
            <a:ext cx="1719726" cy="70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g24f3a92dc69_0_350"/>
          <p:cNvPicPr preferRelativeResize="0"/>
          <p:nvPr/>
        </p:nvPicPr>
        <p:blipFill rotWithShape="1">
          <a:blip r:embed="rId3">
            <a:alphaModFix amt="8000"/>
          </a:blip>
          <a:srcRect b="0" l="0" r="49070" t="0"/>
          <a:stretch/>
        </p:blipFill>
        <p:spPr>
          <a:xfrm>
            <a:off x="291006" y="560675"/>
            <a:ext cx="2478901" cy="2133600"/>
          </a:xfrm>
          <a:prstGeom prst="rect">
            <a:avLst/>
          </a:prstGeom>
          <a:noFill/>
          <a:ln>
            <a:noFill/>
          </a:ln>
        </p:spPr>
      </p:pic>
      <p:pic>
        <p:nvPicPr>
          <p:cNvPr id="101" name="Google Shape;101;g24f3a92dc69_0_350"/>
          <p:cNvPicPr preferRelativeResize="0"/>
          <p:nvPr/>
        </p:nvPicPr>
        <p:blipFill rotWithShape="1">
          <a:blip r:embed="rId3">
            <a:alphaModFix amt="8000"/>
          </a:blip>
          <a:srcRect b="0" l="50478" r="-1405" t="0"/>
          <a:stretch/>
        </p:blipFill>
        <p:spPr>
          <a:xfrm>
            <a:off x="6397219" y="2449225"/>
            <a:ext cx="2478901" cy="2133600"/>
          </a:xfrm>
          <a:prstGeom prst="rect">
            <a:avLst/>
          </a:prstGeom>
          <a:noFill/>
          <a:ln>
            <a:noFill/>
          </a:ln>
        </p:spPr>
      </p:pic>
      <p:sp>
        <p:nvSpPr>
          <p:cNvPr id="102" name="Google Shape;102;g24f3a92dc69_0_350"/>
          <p:cNvSpPr txBox="1"/>
          <p:nvPr>
            <p:ph type="ctrTitle"/>
          </p:nvPr>
        </p:nvSpPr>
        <p:spPr>
          <a:xfrm>
            <a:off x="570325" y="2132850"/>
            <a:ext cx="8305800" cy="19107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90000"/>
              </a:lnSpc>
              <a:spcBef>
                <a:spcPts val="0"/>
              </a:spcBef>
              <a:spcAft>
                <a:spcPts val="0"/>
              </a:spcAft>
              <a:buSzPct val="164788"/>
              <a:buNone/>
            </a:pPr>
            <a:r>
              <a:rPr b="1" lang="en" sz="3155">
                <a:solidFill>
                  <a:srgbClr val="B52BD8"/>
                </a:solidFill>
                <a:latin typeface="Arial Rounded"/>
                <a:ea typeface="Arial Rounded"/>
                <a:cs typeface="Arial Rounded"/>
                <a:sym typeface="Arial Rounded"/>
              </a:rPr>
              <a:t>The SAMHE monitor and app have provided our Y4/5 science group with a wealth of data to interrogate and analyse. The children’s enthusiasm has been infectious and there is tangible excitement at being able to access the data in real time…We are now determined to continue, working towards earning all the achievement badges </a:t>
            </a:r>
            <a:endParaRPr b="1" sz="3155">
              <a:solidFill>
                <a:srgbClr val="B52BD8"/>
              </a:solidFill>
              <a:latin typeface="Arial Rounded"/>
              <a:ea typeface="Arial Rounded"/>
              <a:cs typeface="Arial Rounded"/>
              <a:sym typeface="Arial Rounded"/>
            </a:endParaRPr>
          </a:p>
          <a:p>
            <a:pPr indent="0" lvl="0" marL="0" rtl="0" algn="l">
              <a:lnSpc>
                <a:spcPct val="90000"/>
              </a:lnSpc>
              <a:spcBef>
                <a:spcPts val="0"/>
              </a:spcBef>
              <a:spcAft>
                <a:spcPts val="0"/>
              </a:spcAft>
              <a:buSzPct val="247619"/>
              <a:buNone/>
            </a:pPr>
            <a:r>
              <a:t/>
            </a:r>
            <a:endParaRPr b="1" sz="2100">
              <a:solidFill>
                <a:srgbClr val="B52BD8"/>
              </a:solidFill>
              <a:latin typeface="Arial Rounded"/>
              <a:ea typeface="Arial Rounded"/>
              <a:cs typeface="Arial Rounded"/>
              <a:sym typeface="Arial Rounded"/>
            </a:endParaRPr>
          </a:p>
        </p:txBody>
      </p:sp>
      <p:sp>
        <p:nvSpPr>
          <p:cNvPr id="103" name="Google Shape;103;g24f3a92dc69_0_350"/>
          <p:cNvSpPr txBox="1"/>
          <p:nvPr>
            <p:ph type="ctrTitle"/>
          </p:nvPr>
        </p:nvSpPr>
        <p:spPr>
          <a:xfrm>
            <a:off x="685950" y="3716275"/>
            <a:ext cx="7572000" cy="4530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90000"/>
              </a:lnSpc>
              <a:spcBef>
                <a:spcPts val="0"/>
              </a:spcBef>
              <a:spcAft>
                <a:spcPts val="0"/>
              </a:spcAft>
              <a:buClr>
                <a:schemeClr val="dk1"/>
              </a:buClr>
              <a:buSzPct val="52380"/>
              <a:buFont typeface="Arial"/>
              <a:buNone/>
            </a:pPr>
            <a:r>
              <a:rPr b="1" lang="en" sz="2100">
                <a:solidFill>
                  <a:srgbClr val="303B71"/>
                </a:solidFill>
                <a:latin typeface="Arial Rounded"/>
                <a:ea typeface="Arial Rounded"/>
                <a:cs typeface="Arial Rounded"/>
                <a:sym typeface="Arial Rounded"/>
              </a:rPr>
              <a:t>Teacher, SAMHE Co-Design school</a:t>
            </a:r>
            <a:endParaRPr b="1" sz="2100">
              <a:solidFill>
                <a:srgbClr val="303B71"/>
              </a:solidFill>
              <a:latin typeface="Arial Rounded"/>
              <a:ea typeface="Arial Rounded"/>
              <a:cs typeface="Arial Rounded"/>
              <a:sym typeface="Arial Rounded"/>
            </a:endParaRPr>
          </a:p>
        </p:txBody>
      </p:sp>
      <p:pic>
        <p:nvPicPr>
          <p:cNvPr id="104" name="Google Shape;104;g24f3a92dc69_0_350"/>
          <p:cNvPicPr preferRelativeResize="0"/>
          <p:nvPr/>
        </p:nvPicPr>
        <p:blipFill rotWithShape="1">
          <a:blip r:embed="rId4">
            <a:alphaModFix/>
          </a:blip>
          <a:srcRect b="0" l="0" r="0" t="0"/>
          <a:stretch/>
        </p:blipFill>
        <p:spPr>
          <a:xfrm>
            <a:off x="226699" y="4282875"/>
            <a:ext cx="1719726" cy="70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7"/>
          <p:cNvPicPr preferRelativeResize="0"/>
          <p:nvPr/>
        </p:nvPicPr>
        <p:blipFill rotWithShape="1">
          <a:blip r:embed="rId3">
            <a:alphaModFix/>
          </a:blip>
          <a:srcRect b="0" l="10888" r="10880" t="0"/>
          <a:stretch/>
        </p:blipFill>
        <p:spPr>
          <a:xfrm rot="-5400000">
            <a:off x="4709788" y="709287"/>
            <a:ext cx="5158925" cy="3709500"/>
          </a:xfrm>
          <a:prstGeom prst="rect">
            <a:avLst/>
          </a:prstGeom>
          <a:noFill/>
          <a:ln>
            <a:noFill/>
          </a:ln>
        </p:spPr>
      </p:pic>
      <p:sp>
        <p:nvSpPr>
          <p:cNvPr id="110" name="Google Shape;110;p7"/>
          <p:cNvSpPr txBox="1"/>
          <p:nvPr>
            <p:ph type="ctrTitle"/>
          </p:nvPr>
        </p:nvSpPr>
        <p:spPr>
          <a:xfrm>
            <a:off x="226700" y="451800"/>
            <a:ext cx="4680000" cy="10644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90000"/>
              </a:lnSpc>
              <a:spcBef>
                <a:spcPts val="0"/>
              </a:spcBef>
              <a:spcAft>
                <a:spcPts val="0"/>
              </a:spcAft>
              <a:buSzPct val="160500"/>
              <a:buNone/>
            </a:pPr>
            <a:r>
              <a:rPr b="1" lang="en" sz="3600">
                <a:solidFill>
                  <a:srgbClr val="B52BD8"/>
                </a:solidFill>
                <a:latin typeface="Arial Rounded"/>
                <a:ea typeface="Arial Rounded"/>
                <a:cs typeface="Arial Rounded"/>
                <a:sym typeface="Arial Rounded"/>
              </a:rPr>
              <a:t>Challenges for improving IAQ</a:t>
            </a:r>
            <a:endParaRPr b="1" sz="3600">
              <a:solidFill>
                <a:srgbClr val="B52BD8"/>
              </a:solidFill>
              <a:latin typeface="Arial Rounded"/>
              <a:ea typeface="Arial Rounded"/>
              <a:cs typeface="Arial Rounded"/>
              <a:sym typeface="Arial Rounded"/>
            </a:endParaRPr>
          </a:p>
        </p:txBody>
      </p:sp>
      <p:sp>
        <p:nvSpPr>
          <p:cNvPr id="111" name="Google Shape;111;p7"/>
          <p:cNvSpPr txBox="1"/>
          <p:nvPr>
            <p:ph idx="1" type="subTitle"/>
          </p:nvPr>
        </p:nvSpPr>
        <p:spPr>
          <a:xfrm>
            <a:off x="265250" y="1516200"/>
            <a:ext cx="4334400" cy="341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0" lvl="0" marL="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3175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Air quality is largely invisible</a:t>
            </a:r>
            <a:endParaRPr b="1" sz="1400">
              <a:solidFill>
                <a:srgbClr val="303B71"/>
              </a:solidFill>
              <a:latin typeface="Arial Rounded"/>
              <a:ea typeface="Arial Rounded"/>
              <a:cs typeface="Arial Rounded"/>
              <a:sym typeface="Arial Rounded"/>
            </a:endParaRPr>
          </a:p>
          <a:p>
            <a:pPr indent="0" lvl="0" marL="45720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3175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Children are particularly vulnerable</a:t>
            </a:r>
            <a:endParaRPr b="1" sz="1400">
              <a:solidFill>
                <a:srgbClr val="303B71"/>
              </a:solidFill>
              <a:latin typeface="Arial Rounded"/>
              <a:ea typeface="Arial Rounded"/>
              <a:cs typeface="Arial Rounded"/>
              <a:sym typeface="Arial Rounded"/>
            </a:endParaRPr>
          </a:p>
          <a:p>
            <a:pPr indent="0" lvl="0" marL="45720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3175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Ventilation is very important - but challenges with rising energy costs</a:t>
            </a:r>
            <a:endParaRPr b="1" sz="1400">
              <a:solidFill>
                <a:srgbClr val="303B71"/>
              </a:solidFill>
              <a:latin typeface="Arial Rounded"/>
              <a:ea typeface="Arial Rounded"/>
              <a:cs typeface="Arial Rounded"/>
              <a:sym typeface="Arial Rounded"/>
            </a:endParaRPr>
          </a:p>
          <a:p>
            <a:pPr indent="0" lvl="0" marL="45720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4318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Raising awareness is critical</a:t>
            </a:r>
            <a:endParaRPr b="1" sz="1400">
              <a:solidFill>
                <a:srgbClr val="303B71"/>
              </a:solidFill>
              <a:latin typeface="Arial Rounded"/>
              <a:ea typeface="Arial Rounded"/>
              <a:cs typeface="Arial Rounded"/>
              <a:sym typeface="Arial Rounded"/>
            </a:endParaRPr>
          </a:p>
          <a:p>
            <a:pPr indent="0" lvl="0" marL="45720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4318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Tailored advice about actions is needed</a:t>
            </a:r>
            <a:endParaRPr b="1" sz="1400">
              <a:solidFill>
                <a:srgbClr val="303B71"/>
              </a:solidFill>
              <a:latin typeface="Arial Rounded"/>
              <a:ea typeface="Arial Rounded"/>
              <a:cs typeface="Arial Rounded"/>
              <a:sym typeface="Arial Rounded"/>
            </a:endParaRPr>
          </a:p>
        </p:txBody>
      </p:sp>
      <p:pic>
        <p:nvPicPr>
          <p:cNvPr id="112" name="Google Shape;112;p7"/>
          <p:cNvPicPr preferRelativeResize="0"/>
          <p:nvPr/>
        </p:nvPicPr>
        <p:blipFill rotWithShape="1">
          <a:blip r:embed="rId4">
            <a:alphaModFix/>
          </a:blip>
          <a:srcRect b="0" l="0" r="0" t="0"/>
          <a:stretch/>
        </p:blipFill>
        <p:spPr>
          <a:xfrm>
            <a:off x="4937775" y="535550"/>
            <a:ext cx="3747323" cy="3747323"/>
          </a:xfrm>
          <a:prstGeom prst="rect">
            <a:avLst/>
          </a:prstGeom>
          <a:noFill/>
          <a:ln>
            <a:noFill/>
          </a:ln>
        </p:spPr>
      </p:pic>
      <p:pic>
        <p:nvPicPr>
          <p:cNvPr id="113" name="Google Shape;113;p7"/>
          <p:cNvPicPr preferRelativeResize="0"/>
          <p:nvPr/>
        </p:nvPicPr>
        <p:blipFill rotWithShape="1">
          <a:blip r:embed="rId5">
            <a:alphaModFix/>
          </a:blip>
          <a:srcRect b="0" l="0" r="0" t="0"/>
          <a:stretch/>
        </p:blipFill>
        <p:spPr>
          <a:xfrm>
            <a:off x="7240999" y="4282875"/>
            <a:ext cx="1719726" cy="708700"/>
          </a:xfrm>
          <a:prstGeom prst="rect">
            <a:avLst/>
          </a:prstGeom>
          <a:noFill/>
          <a:ln>
            <a:noFill/>
          </a:ln>
        </p:spPr>
      </p:pic>
      <p:pic>
        <p:nvPicPr>
          <p:cNvPr id="114" name="Google Shape;114;p7"/>
          <p:cNvPicPr preferRelativeResize="0"/>
          <p:nvPr/>
        </p:nvPicPr>
        <p:blipFill rotWithShape="1">
          <a:blip r:embed="rId6">
            <a:alphaModFix/>
          </a:blip>
          <a:srcRect b="0" l="0" r="0" t="0"/>
          <a:stretch/>
        </p:blipFill>
        <p:spPr>
          <a:xfrm>
            <a:off x="5809532" y="4282881"/>
            <a:ext cx="1334655" cy="708700"/>
          </a:xfrm>
          <a:prstGeom prst="rect">
            <a:avLst/>
          </a:prstGeom>
          <a:noFill/>
          <a:ln>
            <a:noFill/>
          </a:ln>
        </p:spPr>
      </p:pic>
      <p:pic>
        <p:nvPicPr>
          <p:cNvPr id="115" name="Google Shape;115;p7"/>
          <p:cNvPicPr preferRelativeResize="0"/>
          <p:nvPr/>
        </p:nvPicPr>
        <p:blipFill rotWithShape="1">
          <a:blip r:embed="rId7">
            <a:alphaModFix/>
          </a:blip>
          <a:srcRect b="0" l="0" r="0" t="0"/>
          <a:stretch/>
        </p:blipFill>
        <p:spPr>
          <a:xfrm>
            <a:off x="4696463" y="4375150"/>
            <a:ext cx="1048300" cy="524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2502e47d581_1_15"/>
          <p:cNvSpPr txBox="1"/>
          <p:nvPr>
            <p:ph type="ctrTitle"/>
          </p:nvPr>
        </p:nvSpPr>
        <p:spPr>
          <a:xfrm>
            <a:off x="153775" y="-300075"/>
            <a:ext cx="7999800" cy="1064400"/>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SzPts val="5778"/>
              <a:buNone/>
            </a:pPr>
            <a:r>
              <a:rPr b="1" lang="en" sz="3600">
                <a:solidFill>
                  <a:srgbClr val="B52BD8"/>
                </a:solidFill>
                <a:latin typeface="Arial Rounded"/>
                <a:ea typeface="Arial Rounded"/>
                <a:cs typeface="Arial Rounded"/>
                <a:sym typeface="Arial Rounded"/>
              </a:rPr>
              <a:t>CO</a:t>
            </a:r>
            <a:r>
              <a:rPr b="1" baseline="-25000" lang="en" sz="3600">
                <a:solidFill>
                  <a:srgbClr val="B52BD8"/>
                </a:solidFill>
                <a:latin typeface="Arial Rounded"/>
                <a:ea typeface="Arial Rounded"/>
                <a:cs typeface="Arial Rounded"/>
                <a:sym typeface="Arial Rounded"/>
              </a:rPr>
              <a:t>2 </a:t>
            </a:r>
            <a:r>
              <a:rPr b="1" lang="en" sz="3600">
                <a:solidFill>
                  <a:srgbClr val="B52BD8"/>
                </a:solidFill>
                <a:latin typeface="Arial Rounded"/>
                <a:ea typeface="Arial Rounded"/>
                <a:cs typeface="Arial Rounded"/>
                <a:sym typeface="Arial Rounded"/>
              </a:rPr>
              <a:t>data from 43 monitors</a:t>
            </a:r>
            <a:endParaRPr b="1" baseline="30000" sz="3600">
              <a:solidFill>
                <a:srgbClr val="B52BD8"/>
              </a:solidFill>
              <a:latin typeface="Arial Rounded"/>
              <a:ea typeface="Arial Rounded"/>
              <a:cs typeface="Arial Rounded"/>
              <a:sym typeface="Arial Rounded"/>
            </a:endParaRPr>
          </a:p>
        </p:txBody>
      </p:sp>
      <p:sp>
        <p:nvSpPr>
          <p:cNvPr id="121" name="Google Shape;121;g2502e47d581_1_15"/>
          <p:cNvSpPr txBox="1"/>
          <p:nvPr>
            <p:ph idx="1" type="subTitle"/>
          </p:nvPr>
        </p:nvSpPr>
        <p:spPr>
          <a:xfrm>
            <a:off x="265225" y="1225700"/>
            <a:ext cx="3984000" cy="341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0" lvl="0" marL="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3175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CO₂. daily means are largely below BB101 threshold of 1500 ppm for naturally ventilated classrooms.</a:t>
            </a:r>
            <a:endParaRPr b="1" sz="1400">
              <a:solidFill>
                <a:srgbClr val="303B71"/>
              </a:solidFill>
              <a:latin typeface="Arial Rounded"/>
              <a:ea typeface="Arial Rounded"/>
              <a:cs typeface="Arial Rounded"/>
              <a:sym typeface="Arial Rounded"/>
            </a:endParaRPr>
          </a:p>
          <a:p>
            <a:pPr indent="0" lvl="0" marL="0" rtl="0" algn="l">
              <a:lnSpc>
                <a:spcPct val="100000"/>
              </a:lnSpc>
              <a:spcBef>
                <a:spcPts val="0"/>
              </a:spcBef>
              <a:spcAft>
                <a:spcPts val="0"/>
              </a:spcAft>
              <a:buNone/>
            </a:pPr>
            <a:r>
              <a:t/>
            </a:r>
            <a:endParaRPr b="1" sz="1400">
              <a:solidFill>
                <a:srgbClr val="303B71"/>
              </a:solidFill>
              <a:latin typeface="Arial Rounded"/>
              <a:ea typeface="Arial Rounded"/>
              <a:cs typeface="Arial Rounded"/>
              <a:sym typeface="Arial Rounded"/>
            </a:endParaRPr>
          </a:p>
          <a:p>
            <a:pPr indent="-431800" lvl="0" marL="457200" rtl="0" algn="l">
              <a:lnSpc>
                <a:spcPct val="9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Daily mean CO₂ exceeds 1500 ppm on ~2.5% of sensor-days</a:t>
            </a:r>
            <a:endParaRPr b="1" sz="1400">
              <a:solidFill>
                <a:srgbClr val="303B71"/>
              </a:solidFill>
              <a:latin typeface="Arial Rounded"/>
              <a:ea typeface="Arial Rounded"/>
              <a:cs typeface="Arial Rounded"/>
              <a:sym typeface="Arial Rounded"/>
            </a:endParaRPr>
          </a:p>
        </p:txBody>
      </p:sp>
      <p:pic>
        <p:nvPicPr>
          <p:cNvPr id="122" name="Google Shape;122;g2502e47d581_1_15"/>
          <p:cNvPicPr preferRelativeResize="0"/>
          <p:nvPr/>
        </p:nvPicPr>
        <p:blipFill rotWithShape="1">
          <a:blip r:embed="rId3">
            <a:alphaModFix/>
          </a:blip>
          <a:srcRect b="0" l="0" r="0" t="0"/>
          <a:stretch/>
        </p:blipFill>
        <p:spPr>
          <a:xfrm>
            <a:off x="153774" y="4284475"/>
            <a:ext cx="1719726" cy="708700"/>
          </a:xfrm>
          <a:prstGeom prst="rect">
            <a:avLst/>
          </a:prstGeom>
          <a:noFill/>
          <a:ln>
            <a:noFill/>
          </a:ln>
        </p:spPr>
      </p:pic>
      <p:pic>
        <p:nvPicPr>
          <p:cNvPr id="123" name="Google Shape;123;g2502e47d581_1_15"/>
          <p:cNvPicPr preferRelativeResize="0"/>
          <p:nvPr/>
        </p:nvPicPr>
        <p:blipFill>
          <a:blip r:embed="rId4">
            <a:alphaModFix/>
          </a:blip>
          <a:stretch>
            <a:fillRect/>
          </a:stretch>
        </p:blipFill>
        <p:spPr>
          <a:xfrm>
            <a:off x="4249223" y="1009713"/>
            <a:ext cx="4894774" cy="3027775"/>
          </a:xfrm>
          <a:prstGeom prst="rect">
            <a:avLst/>
          </a:prstGeom>
          <a:noFill/>
          <a:ln>
            <a:noFill/>
          </a:ln>
        </p:spPr>
      </p:pic>
      <p:pic>
        <p:nvPicPr>
          <p:cNvPr id="124" name="Google Shape;124;g2502e47d581_1_15"/>
          <p:cNvPicPr preferRelativeResize="0"/>
          <p:nvPr/>
        </p:nvPicPr>
        <p:blipFill>
          <a:blip r:embed="rId5">
            <a:alphaModFix/>
          </a:blip>
          <a:stretch>
            <a:fillRect/>
          </a:stretch>
        </p:blipFill>
        <p:spPr>
          <a:xfrm>
            <a:off x="2295513" y="4037500"/>
            <a:ext cx="6848475" cy="1047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502e47d581_1_30"/>
          <p:cNvSpPr txBox="1"/>
          <p:nvPr>
            <p:ph type="ctrTitle"/>
          </p:nvPr>
        </p:nvSpPr>
        <p:spPr>
          <a:xfrm>
            <a:off x="153775" y="-300075"/>
            <a:ext cx="7999800" cy="1064400"/>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SzPts val="5778"/>
              <a:buNone/>
            </a:pPr>
            <a:r>
              <a:rPr b="1" lang="en" sz="3600">
                <a:solidFill>
                  <a:srgbClr val="B52BD8"/>
                </a:solidFill>
                <a:latin typeface="Arial Rounded"/>
                <a:ea typeface="Arial Rounded"/>
                <a:cs typeface="Arial Rounded"/>
                <a:sym typeface="Arial Rounded"/>
              </a:rPr>
              <a:t>PM</a:t>
            </a:r>
            <a:r>
              <a:rPr b="1" baseline="-25000" lang="en" sz="3600">
                <a:solidFill>
                  <a:srgbClr val="B52BD8"/>
                </a:solidFill>
                <a:latin typeface="Arial Rounded"/>
                <a:ea typeface="Arial Rounded"/>
                <a:cs typeface="Arial Rounded"/>
                <a:sym typeface="Arial Rounded"/>
              </a:rPr>
              <a:t>2.5 </a:t>
            </a:r>
            <a:r>
              <a:rPr b="1" lang="en" sz="3600">
                <a:solidFill>
                  <a:srgbClr val="B52BD8"/>
                </a:solidFill>
                <a:latin typeface="Arial Rounded"/>
                <a:ea typeface="Arial Rounded"/>
                <a:cs typeface="Arial Rounded"/>
                <a:sym typeface="Arial Rounded"/>
              </a:rPr>
              <a:t>data from 43 monitors</a:t>
            </a:r>
            <a:endParaRPr b="1" baseline="30000" sz="3600">
              <a:solidFill>
                <a:srgbClr val="B52BD8"/>
              </a:solidFill>
              <a:latin typeface="Arial Rounded"/>
              <a:ea typeface="Arial Rounded"/>
              <a:cs typeface="Arial Rounded"/>
              <a:sym typeface="Arial Rounded"/>
            </a:endParaRPr>
          </a:p>
        </p:txBody>
      </p:sp>
      <p:sp>
        <p:nvSpPr>
          <p:cNvPr id="130" name="Google Shape;130;g2502e47d581_1_30"/>
          <p:cNvSpPr txBox="1"/>
          <p:nvPr>
            <p:ph idx="1" type="subTitle"/>
          </p:nvPr>
        </p:nvSpPr>
        <p:spPr>
          <a:xfrm>
            <a:off x="265225" y="1225700"/>
            <a:ext cx="3814800" cy="341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0" lvl="0" marL="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317500" lvl="0" marL="457200" rtl="0" algn="l">
              <a:lnSpc>
                <a:spcPct val="10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PM</a:t>
            </a:r>
            <a:r>
              <a:rPr b="1" baseline="-25000" lang="en" sz="1400">
                <a:solidFill>
                  <a:srgbClr val="303B71"/>
                </a:solidFill>
                <a:latin typeface="Arial Rounded"/>
                <a:ea typeface="Arial Rounded"/>
                <a:cs typeface="Arial Rounded"/>
                <a:sym typeface="Arial Rounded"/>
              </a:rPr>
              <a:t>2.5</a:t>
            </a:r>
            <a:r>
              <a:rPr b="1" lang="en" sz="1400">
                <a:solidFill>
                  <a:srgbClr val="303B71"/>
                </a:solidFill>
                <a:latin typeface="Arial Rounded"/>
                <a:ea typeface="Arial Rounded"/>
                <a:cs typeface="Arial Rounded"/>
                <a:sym typeface="Arial Rounded"/>
              </a:rPr>
              <a:t> daily means generally below </a:t>
            </a:r>
            <a:r>
              <a:rPr b="1" lang="en" sz="1400">
                <a:solidFill>
                  <a:srgbClr val="303B71"/>
                </a:solidFill>
                <a:latin typeface="Arial Rounded"/>
                <a:ea typeface="Arial Rounded"/>
                <a:cs typeface="Arial Rounded"/>
                <a:sym typeface="Arial Rounded"/>
              </a:rPr>
              <a:t>15 μg/m³ guideline recommended by WHO</a:t>
            </a:r>
            <a:endParaRPr>
              <a:solidFill>
                <a:schemeClr val="dk1"/>
              </a:solidFill>
              <a:latin typeface="Calibri"/>
              <a:ea typeface="Calibri"/>
              <a:cs typeface="Calibri"/>
              <a:sym typeface="Calibri"/>
            </a:endParaRPr>
          </a:p>
          <a:p>
            <a:pPr indent="-431800" lvl="0" marL="457200" rtl="0" algn="l">
              <a:lnSpc>
                <a:spcPct val="90000"/>
              </a:lnSpc>
              <a:spcBef>
                <a:spcPts val="0"/>
              </a:spcBef>
              <a:spcAft>
                <a:spcPts val="0"/>
              </a:spcAft>
              <a:buClr>
                <a:srgbClr val="B52BD8"/>
              </a:buClr>
              <a:buSzPts val="1400"/>
              <a:buFont typeface="Arial Rounded"/>
              <a:buChar char="●"/>
            </a:pPr>
            <a:r>
              <a:rPr b="1" lang="en" sz="1400">
                <a:solidFill>
                  <a:srgbClr val="303B71"/>
                </a:solidFill>
                <a:latin typeface="Arial Rounded"/>
                <a:ea typeface="Arial Rounded"/>
                <a:cs typeface="Arial Rounded"/>
                <a:sym typeface="Arial Rounded"/>
              </a:rPr>
              <a:t>Daily mean PM</a:t>
            </a:r>
            <a:r>
              <a:rPr b="1" baseline="-25000" lang="en" sz="1400">
                <a:solidFill>
                  <a:srgbClr val="303B71"/>
                </a:solidFill>
                <a:latin typeface="Arial Rounded"/>
                <a:ea typeface="Arial Rounded"/>
                <a:cs typeface="Arial Rounded"/>
                <a:sym typeface="Arial Rounded"/>
              </a:rPr>
              <a:t>2.5</a:t>
            </a:r>
            <a:r>
              <a:rPr b="1" lang="en" sz="1400">
                <a:solidFill>
                  <a:srgbClr val="303B71"/>
                </a:solidFill>
                <a:latin typeface="Arial Rounded"/>
                <a:ea typeface="Arial Rounded"/>
                <a:cs typeface="Arial Rounded"/>
                <a:sym typeface="Arial Rounded"/>
              </a:rPr>
              <a:t> exceeds 15 μg/m³  on ~4% of sensor-days.</a:t>
            </a:r>
            <a:endParaRPr>
              <a:solidFill>
                <a:schemeClr val="dk1"/>
              </a:solidFill>
              <a:latin typeface="Calibri"/>
              <a:ea typeface="Calibri"/>
              <a:cs typeface="Calibri"/>
              <a:sym typeface="Calibri"/>
            </a:endParaRPr>
          </a:p>
          <a:p>
            <a:pPr indent="0" lvl="0" marL="457200" rtl="0" algn="l">
              <a:lnSpc>
                <a:spcPct val="90000"/>
              </a:lnSpc>
              <a:spcBef>
                <a:spcPts val="0"/>
              </a:spcBef>
              <a:spcAft>
                <a:spcPts val="0"/>
              </a:spcAft>
              <a:buNone/>
            </a:pPr>
            <a:r>
              <a:t/>
            </a:r>
            <a:endParaRPr b="1" sz="1400">
              <a:solidFill>
                <a:srgbClr val="303B71"/>
              </a:solidFill>
              <a:latin typeface="Arial Rounded"/>
              <a:ea typeface="Arial Rounded"/>
              <a:cs typeface="Arial Rounded"/>
              <a:sym typeface="Arial Rounded"/>
            </a:endParaRPr>
          </a:p>
        </p:txBody>
      </p:sp>
      <p:pic>
        <p:nvPicPr>
          <p:cNvPr id="131" name="Google Shape;131;g2502e47d581_1_30"/>
          <p:cNvPicPr preferRelativeResize="0"/>
          <p:nvPr/>
        </p:nvPicPr>
        <p:blipFill rotWithShape="1">
          <a:blip r:embed="rId3">
            <a:alphaModFix/>
          </a:blip>
          <a:srcRect b="0" l="0" r="0" t="0"/>
          <a:stretch/>
        </p:blipFill>
        <p:spPr>
          <a:xfrm>
            <a:off x="153774" y="4284475"/>
            <a:ext cx="1719726" cy="708700"/>
          </a:xfrm>
          <a:prstGeom prst="rect">
            <a:avLst/>
          </a:prstGeom>
          <a:noFill/>
          <a:ln>
            <a:noFill/>
          </a:ln>
        </p:spPr>
      </p:pic>
      <p:pic>
        <p:nvPicPr>
          <p:cNvPr id="132" name="Google Shape;132;g2502e47d581_1_30"/>
          <p:cNvPicPr preferRelativeResize="0"/>
          <p:nvPr/>
        </p:nvPicPr>
        <p:blipFill>
          <a:blip r:embed="rId4">
            <a:alphaModFix/>
          </a:blip>
          <a:stretch>
            <a:fillRect/>
          </a:stretch>
        </p:blipFill>
        <p:spPr>
          <a:xfrm>
            <a:off x="4079957" y="840525"/>
            <a:ext cx="5064043" cy="3120774"/>
          </a:xfrm>
          <a:prstGeom prst="rect">
            <a:avLst/>
          </a:prstGeom>
          <a:noFill/>
          <a:ln>
            <a:noFill/>
          </a:ln>
        </p:spPr>
      </p:pic>
      <p:pic>
        <p:nvPicPr>
          <p:cNvPr id="133" name="Google Shape;133;g2502e47d581_1_30"/>
          <p:cNvPicPr preferRelativeResize="0"/>
          <p:nvPr/>
        </p:nvPicPr>
        <p:blipFill>
          <a:blip r:embed="rId5">
            <a:alphaModFix/>
          </a:blip>
          <a:stretch>
            <a:fillRect/>
          </a:stretch>
        </p:blipFill>
        <p:spPr>
          <a:xfrm>
            <a:off x="2295513" y="4037500"/>
            <a:ext cx="6848475" cy="1047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8"/>
          <p:cNvPicPr preferRelativeResize="0"/>
          <p:nvPr/>
        </p:nvPicPr>
        <p:blipFill rotWithShape="1">
          <a:blip r:embed="rId3">
            <a:alphaModFix amt="10000"/>
          </a:blip>
          <a:srcRect b="0" l="0" r="0" t="0"/>
          <a:stretch/>
        </p:blipFill>
        <p:spPr>
          <a:xfrm>
            <a:off x="5277550" y="-832950"/>
            <a:ext cx="7035501" cy="9087749"/>
          </a:xfrm>
          <a:prstGeom prst="rect">
            <a:avLst/>
          </a:prstGeom>
          <a:noFill/>
          <a:ln>
            <a:noFill/>
          </a:ln>
        </p:spPr>
      </p:pic>
      <p:sp>
        <p:nvSpPr>
          <p:cNvPr id="139" name="Google Shape;139;p8"/>
          <p:cNvSpPr txBox="1"/>
          <p:nvPr>
            <p:ph type="ctrTitle"/>
          </p:nvPr>
        </p:nvSpPr>
        <p:spPr>
          <a:xfrm>
            <a:off x="158000" y="1221975"/>
            <a:ext cx="4590600" cy="1064400"/>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SzPts val="5778"/>
              <a:buNone/>
            </a:pPr>
            <a:r>
              <a:rPr b="1" lang="en" sz="3600">
                <a:solidFill>
                  <a:srgbClr val="B52BD8"/>
                </a:solidFill>
                <a:latin typeface="Arial Rounded"/>
                <a:ea typeface="Arial Rounded"/>
                <a:cs typeface="Arial Rounded"/>
                <a:sym typeface="Arial Rounded"/>
              </a:rPr>
              <a:t>Get in touch!</a:t>
            </a:r>
            <a:endParaRPr b="1" sz="3600">
              <a:solidFill>
                <a:srgbClr val="B52BD8"/>
              </a:solidFill>
              <a:latin typeface="Arial Rounded"/>
              <a:ea typeface="Arial Rounded"/>
              <a:cs typeface="Arial Rounded"/>
              <a:sym typeface="Arial Rounded"/>
            </a:endParaRPr>
          </a:p>
        </p:txBody>
      </p:sp>
      <p:sp>
        <p:nvSpPr>
          <p:cNvPr id="140" name="Google Shape;140;p8"/>
          <p:cNvSpPr txBox="1"/>
          <p:nvPr>
            <p:ph idx="1" type="subTitle"/>
          </p:nvPr>
        </p:nvSpPr>
        <p:spPr>
          <a:xfrm>
            <a:off x="196550" y="2286363"/>
            <a:ext cx="4334400" cy="1310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en" sz="2400" u="sng">
                <a:solidFill>
                  <a:schemeClr val="hlink"/>
                </a:solidFill>
                <a:latin typeface="Arial Rounded"/>
                <a:ea typeface="Arial Rounded"/>
                <a:cs typeface="Arial Rounded"/>
                <a:sym typeface="Arial Rounded"/>
                <a:hlinkClick r:id="rId4"/>
              </a:rPr>
              <a:t>www.samhe.org.uk</a:t>
            </a:r>
            <a:r>
              <a:rPr b="1" lang="en" sz="2400">
                <a:solidFill>
                  <a:srgbClr val="303B71"/>
                </a:solidFill>
                <a:latin typeface="Arial Rounded"/>
                <a:ea typeface="Arial Rounded"/>
                <a:cs typeface="Arial Rounded"/>
                <a:sym typeface="Arial Rounded"/>
              </a:rPr>
              <a:t> </a:t>
            </a:r>
            <a:endParaRPr b="1" sz="2400">
              <a:solidFill>
                <a:srgbClr val="303B71"/>
              </a:solidFill>
              <a:latin typeface="Arial Rounded"/>
              <a:ea typeface="Arial Rounded"/>
              <a:cs typeface="Arial Rounded"/>
              <a:sym typeface="Arial Rounded"/>
            </a:endParaRPr>
          </a:p>
          <a:p>
            <a:pPr indent="0" lvl="0" marL="0" rtl="0" algn="l">
              <a:lnSpc>
                <a:spcPct val="100000"/>
              </a:lnSpc>
              <a:spcBef>
                <a:spcPts val="0"/>
              </a:spcBef>
              <a:spcAft>
                <a:spcPts val="0"/>
              </a:spcAft>
              <a:buSzPts val="2800"/>
              <a:buNone/>
            </a:pPr>
            <a:r>
              <a:t/>
            </a:r>
            <a:endParaRPr b="1" sz="1400">
              <a:solidFill>
                <a:srgbClr val="303B71"/>
              </a:solidFill>
              <a:latin typeface="Arial Rounded"/>
              <a:ea typeface="Arial Rounded"/>
              <a:cs typeface="Arial Rounded"/>
              <a:sym typeface="Arial Rounded"/>
            </a:endParaRPr>
          </a:p>
          <a:p>
            <a:pPr indent="0" lvl="0" marL="0" rtl="0" algn="l">
              <a:lnSpc>
                <a:spcPct val="100000"/>
              </a:lnSpc>
              <a:spcBef>
                <a:spcPts val="0"/>
              </a:spcBef>
              <a:spcAft>
                <a:spcPts val="0"/>
              </a:spcAft>
              <a:buSzPts val="2800"/>
              <a:buNone/>
            </a:pPr>
            <a:r>
              <a:rPr b="1" lang="en" sz="1400" u="sng">
                <a:solidFill>
                  <a:schemeClr val="hlink"/>
                </a:solidFill>
                <a:latin typeface="Arial Rounded"/>
                <a:ea typeface="Arial Rounded"/>
                <a:cs typeface="Arial Rounded"/>
                <a:sym typeface="Arial Rounded"/>
                <a:hlinkClick r:id="rId5"/>
              </a:rPr>
              <a:t>hello@samhe.org.uk</a:t>
            </a:r>
            <a:r>
              <a:rPr b="1" lang="en" sz="1400">
                <a:solidFill>
                  <a:srgbClr val="303B71"/>
                </a:solidFill>
                <a:latin typeface="Arial Rounded"/>
                <a:ea typeface="Arial Rounded"/>
                <a:cs typeface="Arial Rounded"/>
                <a:sym typeface="Arial Rounded"/>
              </a:rPr>
              <a:t>, sarah.west@york.ac.uk</a:t>
            </a:r>
            <a:endParaRPr b="1" sz="1400">
              <a:solidFill>
                <a:srgbClr val="303B71"/>
              </a:solidFill>
              <a:latin typeface="Arial Rounded"/>
              <a:ea typeface="Arial Rounded"/>
              <a:cs typeface="Arial Rounded"/>
              <a:sym typeface="Arial Rounded"/>
            </a:endParaRPr>
          </a:p>
        </p:txBody>
      </p:sp>
      <p:pic>
        <p:nvPicPr>
          <p:cNvPr id="141" name="Google Shape;141;p8"/>
          <p:cNvPicPr preferRelativeResize="0"/>
          <p:nvPr/>
        </p:nvPicPr>
        <p:blipFill rotWithShape="1">
          <a:blip r:embed="rId6">
            <a:alphaModFix/>
          </a:blip>
          <a:srcRect b="0" l="0" r="0" t="0"/>
          <a:stretch/>
        </p:blipFill>
        <p:spPr>
          <a:xfrm>
            <a:off x="226699" y="4282875"/>
            <a:ext cx="1719726" cy="708700"/>
          </a:xfrm>
          <a:prstGeom prst="rect">
            <a:avLst/>
          </a:prstGeom>
          <a:noFill/>
          <a:ln>
            <a:noFill/>
          </a:ln>
        </p:spPr>
      </p:pic>
      <p:pic>
        <p:nvPicPr>
          <p:cNvPr id="142" name="Google Shape;142;p8"/>
          <p:cNvPicPr preferRelativeResize="0"/>
          <p:nvPr/>
        </p:nvPicPr>
        <p:blipFill rotWithShape="1">
          <a:blip r:embed="rId7">
            <a:alphaModFix/>
          </a:blip>
          <a:srcRect b="0" l="0" r="0" t="0"/>
          <a:stretch/>
        </p:blipFill>
        <p:spPr>
          <a:xfrm>
            <a:off x="3352848" y="4104150"/>
            <a:ext cx="1473153" cy="826401"/>
          </a:xfrm>
          <a:prstGeom prst="rect">
            <a:avLst/>
          </a:prstGeom>
          <a:noFill/>
          <a:ln>
            <a:noFill/>
          </a:ln>
        </p:spPr>
      </p:pic>
      <p:pic>
        <p:nvPicPr>
          <p:cNvPr id="143" name="Google Shape;143;p8"/>
          <p:cNvPicPr preferRelativeResize="0"/>
          <p:nvPr/>
        </p:nvPicPr>
        <p:blipFill rotWithShape="1">
          <a:blip r:embed="rId8">
            <a:alphaModFix/>
          </a:blip>
          <a:srcRect b="0" l="0" r="0" t="0"/>
          <a:stretch/>
        </p:blipFill>
        <p:spPr>
          <a:xfrm>
            <a:off x="2124275" y="4211743"/>
            <a:ext cx="1157084" cy="611200"/>
          </a:xfrm>
          <a:prstGeom prst="rect">
            <a:avLst/>
          </a:prstGeom>
          <a:noFill/>
          <a:ln>
            <a:noFill/>
          </a:ln>
        </p:spPr>
      </p:pic>
      <p:pic>
        <p:nvPicPr>
          <p:cNvPr id="144" name="Google Shape;144;p8"/>
          <p:cNvPicPr preferRelativeResize="0"/>
          <p:nvPr/>
        </p:nvPicPr>
        <p:blipFill rotWithShape="1">
          <a:blip r:embed="rId9">
            <a:alphaModFix/>
          </a:blip>
          <a:srcRect b="0" l="0" r="0" t="0"/>
          <a:stretch/>
        </p:blipFill>
        <p:spPr>
          <a:xfrm>
            <a:off x="7818035" y="3991708"/>
            <a:ext cx="1099266" cy="10992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