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5" r:id="rId2"/>
    <p:sldId id="282" r:id="rId3"/>
    <p:sldId id="271" r:id="rId4"/>
    <p:sldId id="281" r:id="rId5"/>
    <p:sldId id="272" r:id="rId6"/>
    <p:sldId id="268" r:id="rId7"/>
    <p:sldId id="283" r:id="rId8"/>
    <p:sldId id="285" r:id="rId9"/>
    <p:sldId id="280" r:id="rId10"/>
    <p:sldId id="279" r:id="rId11"/>
    <p:sldId id="286" r:id="rId12"/>
    <p:sldId id="284" r:id="rId13"/>
    <p:sldId id="27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B83E"/>
    <a:srgbClr val="FEFE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74405B-EA70-4834-BE79-4D59C56AD5B5}" v="6" dt="2023-02-07T12:44:48.4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ing Zhang" userId="b5c76ebb-bdcb-46ad-bbb7-40cbe1d38e12" providerId="ADAL" clId="{0074405B-EA70-4834-BE79-4D59C56AD5B5}"/>
    <pc:docChg chg="undo custSel modSld sldOrd">
      <pc:chgData name="Ying Zhang" userId="b5c76ebb-bdcb-46ad-bbb7-40cbe1d38e12" providerId="ADAL" clId="{0074405B-EA70-4834-BE79-4D59C56AD5B5}" dt="2023-02-07T13:38:12.726" v="940" actId="1076"/>
      <pc:docMkLst>
        <pc:docMk/>
      </pc:docMkLst>
      <pc:sldChg chg="modSp mod">
        <pc:chgData name="Ying Zhang" userId="b5c76ebb-bdcb-46ad-bbb7-40cbe1d38e12" providerId="ADAL" clId="{0074405B-EA70-4834-BE79-4D59C56AD5B5}" dt="2023-02-07T13:38:12.726" v="940" actId="1076"/>
        <pc:sldMkLst>
          <pc:docMk/>
          <pc:sldMk cId="648783405" sldId="265"/>
        </pc:sldMkLst>
        <pc:spChg chg="mod">
          <ac:chgData name="Ying Zhang" userId="b5c76ebb-bdcb-46ad-bbb7-40cbe1d38e12" providerId="ADAL" clId="{0074405B-EA70-4834-BE79-4D59C56AD5B5}" dt="2023-02-07T13:38:00.570" v="938" actId="1076"/>
          <ac:spMkLst>
            <pc:docMk/>
            <pc:sldMk cId="648783405" sldId="265"/>
            <ac:spMk id="10" creationId="{4AF4B2D5-C3B7-7329-D3E4-DB469EA02A67}"/>
          </ac:spMkLst>
        </pc:spChg>
        <pc:picChg chg="mod">
          <ac:chgData name="Ying Zhang" userId="b5c76ebb-bdcb-46ad-bbb7-40cbe1d38e12" providerId="ADAL" clId="{0074405B-EA70-4834-BE79-4D59C56AD5B5}" dt="2023-02-07T13:38:05.779" v="939" actId="1076"/>
          <ac:picMkLst>
            <pc:docMk/>
            <pc:sldMk cId="648783405" sldId="265"/>
            <ac:picMk id="4" creationId="{8DA0ED5E-C009-53EB-CB4A-B1E93A26FF80}"/>
          </ac:picMkLst>
        </pc:picChg>
        <pc:picChg chg="mod">
          <ac:chgData name="Ying Zhang" userId="b5c76ebb-bdcb-46ad-bbb7-40cbe1d38e12" providerId="ADAL" clId="{0074405B-EA70-4834-BE79-4D59C56AD5B5}" dt="2023-02-07T13:38:12.726" v="940" actId="1076"/>
          <ac:picMkLst>
            <pc:docMk/>
            <pc:sldMk cId="648783405" sldId="265"/>
            <ac:picMk id="8" creationId="{8C3AF839-C2EA-1089-4BCF-B5451EEA7E5E}"/>
          </ac:picMkLst>
        </pc:picChg>
      </pc:sldChg>
      <pc:sldChg chg="ord">
        <pc:chgData name="Ying Zhang" userId="b5c76ebb-bdcb-46ad-bbb7-40cbe1d38e12" providerId="ADAL" clId="{0074405B-EA70-4834-BE79-4D59C56AD5B5}" dt="2023-02-05T21:32:52.002" v="1"/>
        <pc:sldMkLst>
          <pc:docMk/>
          <pc:sldMk cId="2327712966" sldId="271"/>
        </pc:sldMkLst>
      </pc:sldChg>
      <pc:sldChg chg="modSp mod">
        <pc:chgData name="Ying Zhang" userId="b5c76ebb-bdcb-46ad-bbb7-40cbe1d38e12" providerId="ADAL" clId="{0074405B-EA70-4834-BE79-4D59C56AD5B5}" dt="2023-02-07T12:43:58.622" v="897" actId="20577"/>
        <pc:sldMkLst>
          <pc:docMk/>
          <pc:sldMk cId="3888981593" sldId="280"/>
        </pc:sldMkLst>
        <pc:spChg chg="mod">
          <ac:chgData name="Ying Zhang" userId="b5c76ebb-bdcb-46ad-bbb7-40cbe1d38e12" providerId="ADAL" clId="{0074405B-EA70-4834-BE79-4D59C56AD5B5}" dt="2023-02-07T12:43:58.622" v="897" actId="20577"/>
          <ac:spMkLst>
            <pc:docMk/>
            <pc:sldMk cId="3888981593" sldId="280"/>
            <ac:spMk id="7" creationId="{41212829-60C1-49E5-D7EC-469F618B0AEB}"/>
          </ac:spMkLst>
        </pc:spChg>
        <pc:graphicFrameChg chg="mod modGraphic">
          <ac:chgData name="Ying Zhang" userId="b5c76ebb-bdcb-46ad-bbb7-40cbe1d38e12" providerId="ADAL" clId="{0074405B-EA70-4834-BE79-4D59C56AD5B5}" dt="2023-02-07T12:43:34.197" v="872" actId="1076"/>
          <ac:graphicFrameMkLst>
            <pc:docMk/>
            <pc:sldMk cId="3888981593" sldId="280"/>
            <ac:graphicFrameMk id="2" creationId="{C84F8F40-93C6-ED5A-34E9-736297035839}"/>
          </ac:graphicFrameMkLst>
        </pc:graphicFrameChg>
      </pc:sldChg>
      <pc:sldChg chg="ord">
        <pc:chgData name="Ying Zhang" userId="b5c76ebb-bdcb-46ad-bbb7-40cbe1d38e12" providerId="ADAL" clId="{0074405B-EA70-4834-BE79-4D59C56AD5B5}" dt="2023-02-05T21:32:55.464" v="3"/>
        <pc:sldMkLst>
          <pc:docMk/>
          <pc:sldMk cId="725752171" sldId="281"/>
        </pc:sldMkLst>
      </pc:sldChg>
      <pc:sldChg chg="modSp mod">
        <pc:chgData name="Ying Zhang" userId="b5c76ebb-bdcb-46ad-bbb7-40cbe1d38e12" providerId="ADAL" clId="{0074405B-EA70-4834-BE79-4D59C56AD5B5}" dt="2023-02-07T12:00:27.772" v="871" actId="20577"/>
        <pc:sldMkLst>
          <pc:docMk/>
          <pc:sldMk cId="3641710284" sldId="282"/>
        </pc:sldMkLst>
        <pc:spChg chg="mod">
          <ac:chgData name="Ying Zhang" userId="b5c76ebb-bdcb-46ad-bbb7-40cbe1d38e12" providerId="ADAL" clId="{0074405B-EA70-4834-BE79-4D59C56AD5B5}" dt="2023-02-07T12:00:27.772" v="871" actId="20577"/>
          <ac:spMkLst>
            <pc:docMk/>
            <pc:sldMk cId="3641710284" sldId="282"/>
            <ac:spMk id="3" creationId="{89CE039C-8098-ADFB-EDC2-D90B2B2A5D53}"/>
          </ac:spMkLst>
        </pc:spChg>
      </pc:sldChg>
      <pc:sldChg chg="modSp mod">
        <pc:chgData name="Ying Zhang" userId="b5c76ebb-bdcb-46ad-bbb7-40cbe1d38e12" providerId="ADAL" clId="{0074405B-EA70-4834-BE79-4D59C56AD5B5}" dt="2023-02-07T12:46:44.898" v="931" actId="20577"/>
        <pc:sldMkLst>
          <pc:docMk/>
          <pc:sldMk cId="3194935323" sldId="284"/>
        </pc:sldMkLst>
        <pc:spChg chg="mod">
          <ac:chgData name="Ying Zhang" userId="b5c76ebb-bdcb-46ad-bbb7-40cbe1d38e12" providerId="ADAL" clId="{0074405B-EA70-4834-BE79-4D59C56AD5B5}" dt="2023-02-07T12:46:44.898" v="931" actId="20577"/>
          <ac:spMkLst>
            <pc:docMk/>
            <pc:sldMk cId="3194935323" sldId="284"/>
            <ac:spMk id="4" creationId="{440D57EF-E508-1252-6097-FE2A6820DE18}"/>
          </ac:spMkLst>
        </pc:spChg>
        <pc:picChg chg="mod">
          <ac:chgData name="Ying Zhang" userId="b5c76ebb-bdcb-46ad-bbb7-40cbe1d38e12" providerId="ADAL" clId="{0074405B-EA70-4834-BE79-4D59C56AD5B5}" dt="2023-02-07T12:44:48.458" v="898" actId="1076"/>
          <ac:picMkLst>
            <pc:docMk/>
            <pc:sldMk cId="3194935323" sldId="284"/>
            <ac:picMk id="3074" creationId="{1B75B57A-686C-8171-E680-A16E9EB256A3}"/>
          </ac:picMkLst>
        </pc:picChg>
      </pc:sldChg>
      <pc:sldChg chg="modSp mod">
        <pc:chgData name="Ying Zhang" userId="b5c76ebb-bdcb-46ad-bbb7-40cbe1d38e12" providerId="ADAL" clId="{0074405B-EA70-4834-BE79-4D59C56AD5B5}" dt="2023-02-05T21:46:53.462" v="285" actId="20577"/>
        <pc:sldMkLst>
          <pc:docMk/>
          <pc:sldMk cId="1524318222" sldId="285"/>
        </pc:sldMkLst>
        <pc:graphicFrameChg chg="modGraphic">
          <ac:chgData name="Ying Zhang" userId="b5c76ebb-bdcb-46ad-bbb7-40cbe1d38e12" providerId="ADAL" clId="{0074405B-EA70-4834-BE79-4D59C56AD5B5}" dt="2023-02-05T21:46:53.462" v="285" actId="20577"/>
          <ac:graphicFrameMkLst>
            <pc:docMk/>
            <pc:sldMk cId="1524318222" sldId="285"/>
            <ac:graphicFrameMk id="2" creationId="{4FBED54A-546C-A053-ECB0-41349EB5E1F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2945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898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51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5109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242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24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2719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44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469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0623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908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E8B1934-551E-44A3-8C01-CACF58A95130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7F0CD88-EE3C-4DE9-95ED-0E9AF035301F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093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www.joinedupforfamilies.org/" TargetMode="External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21.png"/><Relationship Id="rId10" Type="http://schemas.openxmlformats.org/officeDocument/2006/relationships/image" Target="../media/image4.png"/><Relationship Id="rId4" Type="http://schemas.openxmlformats.org/officeDocument/2006/relationships/hyperlink" Target="mailto:ying.zhang@capitalcitypartnership.co.uk" TargetMode="External"/><Relationship Id="rId9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image" Target="../media/image5.jpeg"/><Relationship Id="rId7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atic1.squarespace.com/static/615c1bee105b4f55a98326d0/t/62386d153a44f16deeded565/1647865123617/Poverty+and+Ethnicity+in+Scotland+2020.pdf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DA0ED5E-C009-53EB-CB4A-B1E93A26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89" y="2819687"/>
            <a:ext cx="1574970" cy="154454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C3AF839-C2EA-1089-4BCF-B5451EEA7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2" y="146727"/>
            <a:ext cx="3268133" cy="828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F4B2D5-C3B7-7329-D3E4-DB469EA02A67}"/>
              </a:ext>
            </a:extLst>
          </p:cNvPr>
          <p:cNvSpPr txBox="1"/>
          <p:nvPr/>
        </p:nvSpPr>
        <p:spPr>
          <a:xfrm>
            <a:off x="1084707" y="1277644"/>
            <a:ext cx="10431207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latin typeface="Avenir Next LT Pro" panose="020B0604020202020204" pitchFamily="34" charset="0"/>
                <a:cs typeface="Angsana New" panose="020B0502040204020203" pitchFamily="18" charset="-34"/>
              </a:rPr>
              <a:t>Making Equality a Reality</a:t>
            </a:r>
          </a:p>
          <a:p>
            <a:pPr algn="ctr"/>
            <a:r>
              <a:rPr lang="en-GB" sz="6000" dirty="0">
                <a:latin typeface="Avenir Next LT Pro" panose="020B0604020202020204" pitchFamily="34" charset="0"/>
                <a:cs typeface="Angsana New" panose="020B0502040204020203" pitchFamily="18" charset="-34"/>
              </a:rPr>
              <a:t> </a:t>
            </a:r>
            <a:endParaRPr lang="en-GB" sz="2800" dirty="0">
              <a:latin typeface="Avenir Next LT Pro" panose="020B0604020202020204" pitchFamily="34" charset="0"/>
              <a:cs typeface="Angsana New" panose="020B0502040204020203" pitchFamily="18" charset="-34"/>
            </a:endParaRPr>
          </a:p>
          <a:p>
            <a:pPr algn="ctr"/>
            <a:r>
              <a:rPr lang="en-GB" sz="2800" dirty="0">
                <a:latin typeface="Avenir Next LT Pro" panose="020B0604020202020204" pitchFamily="34" charset="0"/>
                <a:cs typeface="Angsana New" panose="020B0502040204020203" pitchFamily="18" charset="-34"/>
              </a:rPr>
              <a:t>Ying Zhang &amp; Rania Qussasi</a:t>
            </a:r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D71C783A-64A1-4418-B2EC-7135B5760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566" y="5210945"/>
            <a:ext cx="1319847" cy="474028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078DE828-362E-04BC-8BA9-570442161CF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319" y="5210945"/>
            <a:ext cx="974725" cy="6229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A5A765F3-D5EE-79C8-8265-42CBDB7090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791" y="5210945"/>
            <a:ext cx="1094105" cy="49784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7DF2B6D9-0C07-CC31-BD4A-4601437DCA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08" y="5222851"/>
            <a:ext cx="1184275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B54C21D6-4DEA-BE2A-C336-3E6ABCFDAEA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649" y="5080929"/>
            <a:ext cx="1009650" cy="5816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783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F4B2D5-C3B7-7329-D3E4-DB469EA02A67}"/>
              </a:ext>
            </a:extLst>
          </p:cNvPr>
          <p:cNvSpPr txBox="1"/>
          <p:nvPr/>
        </p:nvSpPr>
        <p:spPr>
          <a:xfrm>
            <a:off x="1550172" y="197415"/>
            <a:ext cx="488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latin typeface="Avenir Next LT Pro" panose="020B0604020202020204" pitchFamily="34" charset="0"/>
                <a:cs typeface="Angsana New" panose="020B0502040204020203" pitchFamily="18" charset="-34"/>
              </a:rPr>
              <a:t>Citizens’ Panel</a:t>
            </a:r>
          </a:p>
        </p:txBody>
      </p:sp>
      <p:pic>
        <p:nvPicPr>
          <p:cNvPr id="3" name="Picture 2" descr="A picture containing person, wooden&#10;&#10;Description automatically generated">
            <a:extLst>
              <a:ext uri="{FF2B5EF4-FFF2-40B4-BE49-F238E27FC236}">
                <a16:creationId xmlns:a16="http://schemas.microsoft.com/office/drawing/2014/main" id="{ADA5B666-4729-C484-7AC0-081326C2B1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84" t="-1102" r="17740" b="1102"/>
          <a:stretch/>
        </p:blipFill>
        <p:spPr>
          <a:xfrm>
            <a:off x="7064943" y="-1"/>
            <a:ext cx="5127057" cy="63141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775A74-87CB-C233-DD33-7C445B189775}"/>
              </a:ext>
            </a:extLst>
          </p:cNvPr>
          <p:cNvSpPr txBox="1"/>
          <p:nvPr/>
        </p:nvSpPr>
        <p:spPr>
          <a:xfrm>
            <a:off x="2658191" y="543829"/>
            <a:ext cx="1497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venir Next LT Pro" panose="020B0504020202020204" pitchFamily="34" charset="0"/>
            </a:endParaRPr>
          </a:p>
          <a:p>
            <a:endParaRPr lang="en-GB" dirty="0">
              <a:latin typeface="Avenir Next LT Pro" panose="020B05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A8825B4-98A7-DBD2-BE61-B6BF4BBB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5" y="1122782"/>
            <a:ext cx="6793559" cy="5124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5447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" descr="Image">
            <a:extLst>
              <a:ext uri="{FF2B5EF4-FFF2-40B4-BE49-F238E27FC236}">
                <a16:creationId xmlns:a16="http://schemas.microsoft.com/office/drawing/2014/main" id="{9C21C1B9-7C6E-FECE-9372-EF9192A266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001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0049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0D57EF-E508-1252-6097-FE2A6820DE18}"/>
              </a:ext>
            </a:extLst>
          </p:cNvPr>
          <p:cNvSpPr txBox="1"/>
          <p:nvPr/>
        </p:nvSpPr>
        <p:spPr>
          <a:xfrm>
            <a:off x="0" y="319772"/>
            <a:ext cx="593344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Make Racial Equality a Reality </a:t>
            </a:r>
            <a:endParaRPr lang="en-GB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Approach (Joined up, culturally sensitive, trauma informed, rights focused and equitable support)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Cultural Shift (anti-racist organisational culture, participation and representation, conscious and unconscious bias)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Partnership and Allyship building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dirty="0"/>
              <a:t>Systemic Change (sustainable social and economic outcomes)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1B75B57A-686C-8171-E680-A16E9EB25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040" y="1199922"/>
            <a:ext cx="6156960" cy="403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4935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DA0ED5E-C009-53EB-CB4A-B1E93A26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265" y="3264729"/>
            <a:ext cx="1574970" cy="1544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F4B2D5-C3B7-7329-D3E4-DB469EA02A67}"/>
              </a:ext>
            </a:extLst>
          </p:cNvPr>
          <p:cNvSpPr txBox="1"/>
          <p:nvPr/>
        </p:nvSpPr>
        <p:spPr>
          <a:xfrm>
            <a:off x="929501" y="1028300"/>
            <a:ext cx="488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venir Next LT Pro" panose="020B0604020202020204" pitchFamily="34" charset="0"/>
                <a:cs typeface="Angsana New" panose="020B0502040204020203" pitchFamily="18" charset="-34"/>
              </a:rPr>
              <a:t>Thank you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BEC20D8-63A6-D269-5734-32116CDD9F80}"/>
              </a:ext>
            </a:extLst>
          </p:cNvPr>
          <p:cNvSpPr txBox="1">
            <a:spLocks/>
          </p:cNvSpPr>
          <p:nvPr/>
        </p:nvSpPr>
        <p:spPr>
          <a:xfrm>
            <a:off x="929501" y="2083602"/>
            <a:ext cx="5166499" cy="251588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dirty="0">
                <a:latin typeface="Avenir Next LT Pro" panose="020B0504020202020204" pitchFamily="34" charset="0"/>
                <a:hlinkClick r:id="rId3"/>
              </a:rPr>
              <a:t>www.joinedupforfamilies.org</a:t>
            </a:r>
            <a:endParaRPr lang="en-GB" sz="1800" dirty="0">
              <a:latin typeface="Avenir Next LT Pro" panose="020B0504020202020204" pitchFamily="34" charset="0"/>
            </a:endParaRPr>
          </a:p>
          <a:p>
            <a:pPr algn="ctr"/>
            <a:r>
              <a:rPr lang="en-GB" sz="1800" dirty="0">
                <a:latin typeface="Avenir Next LT Pro" panose="020B0504020202020204" pitchFamily="34" charset="0"/>
                <a:hlinkClick r:id="rId4"/>
              </a:rPr>
              <a:t>ying.zhang@capitalcitypartnership.co.uk</a:t>
            </a:r>
            <a:r>
              <a:rPr lang="en-GB" sz="1800" dirty="0">
                <a:latin typeface="Avenir Next LT Pro" panose="020B0504020202020204" pitchFamily="34" charset="0"/>
              </a:rPr>
              <a:t> </a:t>
            </a:r>
          </a:p>
        </p:txBody>
      </p:sp>
      <p:pic>
        <p:nvPicPr>
          <p:cNvPr id="3" name="Picture 2" descr="A picture containing tree, person, outdoor&#10;&#10;Description automatically generated">
            <a:extLst>
              <a:ext uri="{FF2B5EF4-FFF2-40B4-BE49-F238E27FC236}">
                <a16:creationId xmlns:a16="http://schemas.microsoft.com/office/drawing/2014/main" id="{FF87B340-5257-9DF7-77AC-CD64B63AD4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0" r="42858" b="7936"/>
          <a:stretch/>
        </p:blipFill>
        <p:spPr>
          <a:xfrm>
            <a:off x="6727371" y="0"/>
            <a:ext cx="5464629" cy="6313714"/>
          </a:xfrm>
          <a:prstGeom prst="rect">
            <a:avLst/>
          </a:prstGeom>
        </p:spPr>
      </p:pic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FFB8800A-8842-9346-9DAE-94CE304AD8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15" y="5614932"/>
            <a:ext cx="1009650" cy="58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0E7DD74-EE7A-0923-7FB4-45732F26013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92" y="5733359"/>
            <a:ext cx="1184275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7DF0512F-2337-0BCF-8629-57E83AF95F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284" y="5733359"/>
            <a:ext cx="1094105" cy="497840"/>
          </a:xfrm>
          <a:prstGeom prst="rect">
            <a:avLst/>
          </a:prstGeom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F566722E-47FA-0808-BC99-852F843666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366" y="5690779"/>
            <a:ext cx="974725" cy="622935"/>
          </a:xfrm>
          <a:prstGeom prst="rect">
            <a:avLst/>
          </a:prstGeom>
        </p:spPr>
      </p:pic>
      <p:pic>
        <p:nvPicPr>
          <p:cNvPr id="9" name="Picture 8" descr="A picture containing qr code&#10;&#10;Description automatically generated">
            <a:extLst>
              <a:ext uri="{FF2B5EF4-FFF2-40B4-BE49-F238E27FC236}">
                <a16:creationId xmlns:a16="http://schemas.microsoft.com/office/drawing/2014/main" id="{12550DB7-E7F4-5026-F6C9-FC66E8B79A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13" y="5689385"/>
            <a:ext cx="1319847" cy="47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2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E039C-8098-ADFB-EDC2-D90B2B2A5D53}"/>
              </a:ext>
            </a:extLst>
          </p:cNvPr>
          <p:cNvSpPr txBox="1"/>
          <p:nvPr/>
        </p:nvSpPr>
        <p:spPr>
          <a:xfrm>
            <a:off x="466724" y="251310"/>
            <a:ext cx="11542395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800" b="1" dirty="0"/>
          </a:p>
          <a:p>
            <a:r>
              <a:rPr lang="en-GB" sz="2800" b="1" dirty="0"/>
              <a:t>Who we are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Whole Family Equality Project is funded by the Robertson Trust Partners in Change Fund, the National Lottery Young Start Fund, Scottish Government and City of Edinburgh Council.</a:t>
            </a:r>
          </a:p>
          <a:p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800" b="1" dirty="0"/>
              <a:t>What we do</a:t>
            </a:r>
          </a:p>
          <a:p>
            <a:endParaRPr lang="en-GB" dirty="0">
              <a:solidFill>
                <a:srgbClr val="00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Family Well-being support to 120 families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Youth Engagement and Employment support to 70 young people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Income Maximisation Advice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Employability support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Participatory Budgeting Projects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Citizen’s Panel</a:t>
            </a:r>
          </a:p>
          <a:p>
            <a:endParaRPr lang="en-GB" sz="2800" dirty="0"/>
          </a:p>
          <a:p>
            <a:endParaRPr lang="en-GB" sz="2800" dirty="0"/>
          </a:p>
          <a:p>
            <a:endParaRPr lang="en-GB" sz="2800" dirty="0"/>
          </a:p>
        </p:txBody>
      </p:sp>
      <p:pic>
        <p:nvPicPr>
          <p:cNvPr id="2" name="Picture 1" descr="A picture containing qr code&#10;&#10;Description automatically generated">
            <a:extLst>
              <a:ext uri="{FF2B5EF4-FFF2-40B4-BE49-F238E27FC236}">
                <a16:creationId xmlns:a16="http://schemas.microsoft.com/office/drawing/2014/main" id="{D3AA9548-2144-FCF9-E827-2A4E263554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764" y="1454408"/>
            <a:ext cx="1319847" cy="474028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98A799A0-FF0A-5B33-DA3B-5A6F5B1A14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556" y="1379954"/>
            <a:ext cx="974725" cy="622935"/>
          </a:xfrm>
          <a:prstGeom prst="rect">
            <a:avLst/>
          </a:prstGeom>
        </p:spPr>
      </p:pic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5BB6A19C-0228-057E-B13C-ECC121F87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922" y="1430596"/>
            <a:ext cx="1094105" cy="497840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D4D942F-FF19-EC78-28F7-3615473E70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960" y="1443712"/>
            <a:ext cx="1184275" cy="3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7531F1-9119-DFB8-4D6C-76FD29E8F9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328" y="1326555"/>
            <a:ext cx="1009650" cy="581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6EC6D29B-DE71-C7C2-344B-4B9B8A89228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279" y="251310"/>
            <a:ext cx="1574970" cy="1544540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BD4F7BB0-9AFC-2ECB-BFDD-52C0203B869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209" y="5347435"/>
            <a:ext cx="3268133" cy="82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1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AF4B2D5-C3B7-7329-D3E4-DB469EA02A67}"/>
              </a:ext>
            </a:extLst>
          </p:cNvPr>
          <p:cNvSpPr txBox="1"/>
          <p:nvPr/>
        </p:nvSpPr>
        <p:spPr>
          <a:xfrm>
            <a:off x="294416" y="408392"/>
            <a:ext cx="1164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venir Next LT Pro" panose="020B0504020202020204" pitchFamily="34" charset="0"/>
              </a:rPr>
              <a:t>Social and Economic Disparities between Minority Ethnic and White Population </a:t>
            </a:r>
          </a:p>
        </p:txBody>
      </p:sp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D8F7AE27-1644-BCAF-08A8-819DBBD2D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16" y="1176225"/>
            <a:ext cx="5137846" cy="4686300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18ADC81E-D1B5-99A5-7092-3439B1738C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050" y="3720378"/>
            <a:ext cx="5757867" cy="258015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6BCC4B44-A5F3-4FD0-7D61-FADDADA759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7850" y="1035139"/>
            <a:ext cx="5834067" cy="2580156"/>
          </a:xfrm>
          <a:prstGeom prst="rect">
            <a:avLst/>
          </a:prstGeom>
          <a:ln w="12700">
            <a:solidFill>
              <a:schemeClr val="accent1">
                <a:lumMod val="75000"/>
              </a:schemeClr>
            </a:solidFill>
            <a:miter lim="400000"/>
          </a:ln>
        </p:spPr>
      </p:pic>
    </p:spTree>
    <p:extLst>
      <p:ext uri="{BB962C8B-B14F-4D97-AF65-F5344CB8AC3E}">
        <p14:creationId xmlns:p14="http://schemas.microsoft.com/office/powerpoint/2010/main" val="23277129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" descr="Image">
            <a:extLst>
              <a:ext uri="{FF2B5EF4-FFF2-40B4-BE49-F238E27FC236}">
                <a16:creationId xmlns:a16="http://schemas.microsoft.com/office/drawing/2014/main" id="{D5D45ABE-BF41-FC13-B434-078F013F5DF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53"/>
          <a:stretch>
            <a:fillRect/>
          </a:stretch>
        </p:blipFill>
        <p:spPr>
          <a:xfrm>
            <a:off x="6000749" y="390526"/>
            <a:ext cx="5162550" cy="21808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Image" descr="Image">
            <a:extLst>
              <a:ext uri="{FF2B5EF4-FFF2-40B4-BE49-F238E27FC236}">
                <a16:creationId xmlns:a16="http://schemas.microsoft.com/office/drawing/2014/main" id="{DF1CC56B-C4B3-BA77-4827-6CC07F71D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0" y="2814582"/>
            <a:ext cx="5162550" cy="294417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" descr="Image">
            <a:extLst>
              <a:ext uri="{FF2B5EF4-FFF2-40B4-BE49-F238E27FC236}">
                <a16:creationId xmlns:a16="http://schemas.microsoft.com/office/drawing/2014/main" id="{F953E668-20C9-3560-98AD-7DE643039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5" y="323850"/>
            <a:ext cx="5305425" cy="25719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>
            <a:extLst>
              <a:ext uri="{FF2B5EF4-FFF2-40B4-BE49-F238E27FC236}">
                <a16:creationId xmlns:a16="http://schemas.microsoft.com/office/drawing/2014/main" id="{F77C08B1-AFAC-67B1-CD49-8090EB668A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275" y="2895786"/>
            <a:ext cx="5476875" cy="2944178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F323CE4-9746-485E-FAE4-EB14903A7C6A}"/>
              </a:ext>
            </a:extLst>
          </p:cNvPr>
          <p:cNvSpPr txBox="1"/>
          <p:nvPr/>
        </p:nvSpPr>
        <p:spPr>
          <a:xfrm>
            <a:off x="154918" y="6026824"/>
            <a:ext cx="7337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Available at </a:t>
            </a:r>
            <a:r>
              <a:rPr lang="en-GB" dirty="0">
                <a:hlinkClick r:id="rId6"/>
              </a:rPr>
              <a:t>CRER Ethnicity and Poverty in Scotland 2020 (squarespace.com)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575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8DA0ED5E-C009-53EB-CB4A-B1E93A26FF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16" y="4599489"/>
            <a:ext cx="1574970" cy="154454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8C3AF839-C2EA-1089-4BCF-B5451EEA7E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17" y="319616"/>
            <a:ext cx="3268133" cy="82842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AF4B2D5-C3B7-7329-D3E4-DB469EA02A67}"/>
              </a:ext>
            </a:extLst>
          </p:cNvPr>
          <p:cNvSpPr txBox="1"/>
          <p:nvPr/>
        </p:nvSpPr>
        <p:spPr>
          <a:xfrm>
            <a:off x="1207618" y="713971"/>
            <a:ext cx="488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Avenir Next LT Pro" panose="020B0604020202020204" pitchFamily="34" charset="0"/>
                <a:cs typeface="Angsana New" panose="020B0502040204020203" pitchFamily="18" charset="-34"/>
              </a:rPr>
              <a:t>Strategic Objectives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C30323-A198-003F-A7B7-B15B534380DE}"/>
              </a:ext>
            </a:extLst>
          </p:cNvPr>
          <p:cNvSpPr txBox="1"/>
          <p:nvPr/>
        </p:nvSpPr>
        <p:spPr>
          <a:xfrm>
            <a:off x="1669002" y="1583808"/>
            <a:ext cx="9552628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000" dirty="0"/>
              <a:t>To maximise</a:t>
            </a:r>
            <a:r>
              <a:rPr lang="en-GB" sz="2000" b="1" dirty="0"/>
              <a:t> equitable support and impact </a:t>
            </a:r>
            <a:r>
              <a:rPr lang="en-GB" sz="2000" dirty="0"/>
              <a:t>for minority ethnic families and communities through a joined-up whole family support model of delivery.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To </a:t>
            </a:r>
            <a:r>
              <a:rPr lang="en-GB" sz="2000" b="1" dirty="0"/>
              <a:t>reduce racial disparities </a:t>
            </a:r>
            <a:r>
              <a:rPr lang="en-GB" sz="2000" dirty="0"/>
              <a:t>through improvement of minority ethnic family well-being, skills and employment, social and economic outcomes.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To improve </a:t>
            </a:r>
            <a:r>
              <a:rPr lang="en-GB" sz="2000" b="1" dirty="0"/>
              <a:t>participation and representation </a:t>
            </a:r>
            <a:r>
              <a:rPr lang="en-GB" sz="2000" dirty="0"/>
              <a:t>through elevating the voices of minority ethnic families and communities.</a:t>
            </a:r>
          </a:p>
          <a:p>
            <a:pPr marL="457200" indent="-457200">
              <a:buAutoNum type="arabicPeriod"/>
            </a:pPr>
            <a:endParaRPr lang="en-GB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To make racial equality </a:t>
            </a:r>
            <a:r>
              <a:rPr lang="en-GB" sz="2000" b="1" dirty="0"/>
              <a:t>an</a:t>
            </a:r>
            <a:r>
              <a:rPr lang="en-GB" sz="2000" dirty="0"/>
              <a:t> </a:t>
            </a:r>
            <a:r>
              <a:rPr lang="en-GB" sz="2000" b="1" dirty="0"/>
              <a:t>everyday accountability </a:t>
            </a:r>
            <a:r>
              <a:rPr lang="en-GB" sz="2000" dirty="0"/>
              <a:t>through securing change at system and structural level. </a:t>
            </a:r>
          </a:p>
          <a:p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187931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F21B1B3D-FFFF-7F41-C961-03A38B0E17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6059" y="0"/>
            <a:ext cx="9143999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686AF4-005E-7D83-2BEA-8190DF0580A9}"/>
              </a:ext>
            </a:extLst>
          </p:cNvPr>
          <p:cNvSpPr txBox="1"/>
          <p:nvPr/>
        </p:nvSpPr>
        <p:spPr>
          <a:xfrm>
            <a:off x="8200518" y="479937"/>
            <a:ext cx="3659246" cy="530795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7500" lnSpcReduction="20000"/>
          </a:bodyPr>
          <a:lstStyle/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000" b="1" spc="-5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Delivery model</a:t>
            </a:r>
          </a:p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GB" sz="4400" i="0" dirty="0">
              <a:solidFill>
                <a:schemeClr val="bg1"/>
              </a:solidFill>
              <a:effectLst/>
              <a:latin typeface="-apple-system"/>
            </a:endParaRP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r>
              <a:rPr lang="en-GB" sz="4400" i="0" dirty="0">
                <a:solidFill>
                  <a:schemeClr val="bg1"/>
                </a:solidFill>
                <a:effectLst/>
                <a:latin typeface="-apple-system"/>
              </a:rPr>
              <a:t>Fundamentals of the delivery model: </a:t>
            </a:r>
          </a:p>
          <a:p>
            <a:pPr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</a:pPr>
            <a:endParaRPr lang="en-GB" sz="4400" i="0" dirty="0">
              <a:solidFill>
                <a:schemeClr val="bg1"/>
              </a:solidFill>
              <a:effectLst/>
              <a:latin typeface="-apple-system"/>
            </a:endParaRPr>
          </a:p>
          <a:p>
            <a:pPr marL="571500" indent="-5715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i="0" dirty="0">
                <a:solidFill>
                  <a:schemeClr val="bg1"/>
                </a:solidFill>
                <a:effectLst/>
                <a:latin typeface="-apple-system"/>
              </a:rPr>
              <a:t>Voices of family and communities</a:t>
            </a:r>
          </a:p>
          <a:p>
            <a:pPr marL="571500" indent="-5715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i="0" dirty="0">
                <a:solidFill>
                  <a:schemeClr val="bg1"/>
                </a:solidFill>
                <a:effectLst/>
                <a:latin typeface="-apple-system"/>
              </a:rPr>
              <a:t>A joined-up whole family approach</a:t>
            </a:r>
          </a:p>
          <a:p>
            <a:pPr marL="571500" indent="-5715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latin typeface="-apple-system"/>
              </a:rPr>
              <a:t>E</a:t>
            </a:r>
            <a:r>
              <a:rPr lang="en-GB" sz="4400" i="0" dirty="0">
                <a:solidFill>
                  <a:schemeClr val="bg1"/>
                </a:solidFill>
                <a:effectLst/>
                <a:latin typeface="-apple-system"/>
              </a:rPr>
              <a:t>quity of support</a:t>
            </a:r>
          </a:p>
          <a:p>
            <a:pPr marL="571500" indent="-5715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i="0" dirty="0">
                <a:solidFill>
                  <a:schemeClr val="bg1"/>
                </a:solidFill>
                <a:effectLst/>
                <a:latin typeface="-apple-system"/>
              </a:rPr>
              <a:t>Relationship based</a:t>
            </a:r>
          </a:p>
          <a:p>
            <a:pPr marL="571500" indent="-5715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latin typeface="-apple-system"/>
              </a:rPr>
              <a:t>Ri</a:t>
            </a:r>
            <a:r>
              <a:rPr lang="en-GB" sz="4400" i="0" dirty="0">
                <a:solidFill>
                  <a:schemeClr val="bg1"/>
                </a:solidFill>
                <a:effectLst/>
                <a:latin typeface="-apple-system"/>
              </a:rPr>
              <a:t>ghts focused </a:t>
            </a:r>
          </a:p>
          <a:p>
            <a:pPr marL="571500" indent="-571500" defTabSz="914400">
              <a:lnSpc>
                <a:spcPct val="120000"/>
              </a:lnSpc>
              <a:spcBef>
                <a:spcPct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4400" dirty="0">
                <a:solidFill>
                  <a:schemeClr val="bg1"/>
                </a:solidFill>
                <a:latin typeface="-apple-system"/>
              </a:rPr>
              <a:t>T</a:t>
            </a:r>
            <a:r>
              <a:rPr lang="en-GB" sz="4400" i="0" dirty="0">
                <a:solidFill>
                  <a:schemeClr val="bg1"/>
                </a:solidFill>
                <a:effectLst/>
                <a:latin typeface="-apple-system"/>
              </a:rPr>
              <a:t>rauma informed</a:t>
            </a:r>
            <a:endParaRPr lang="en-US" sz="4400" spc="-5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4185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7613486" y="0"/>
            <a:ext cx="458473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E72E8B9A-FD89-813C-1A46-53DF0E49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310" y="2094199"/>
            <a:ext cx="4142816" cy="2926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4400" b="1" i="0" u="none" strike="noStrike" cap="none" spc="-50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Progress Update</a:t>
            </a:r>
          </a:p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44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Family Well Being (reached out to 44 families)</a:t>
            </a:r>
          </a:p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altLang="en-US" sz="4400" b="1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spc="-50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Intensive Family Support (17)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spc="-50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Drop-in Service Support (12)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4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outreach (14)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4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 identified (3)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4400" b="0" i="0" u="none" strike="noStrike" cap="none" spc="-50" normalizeH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4400" b="0" i="0" u="none" strike="noStrike" cap="none" spc="-50" normalizeH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06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ED54A-546C-A053-ECB0-41349EB5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707186"/>
              </p:ext>
            </p:extLst>
          </p:nvPr>
        </p:nvGraphicFramePr>
        <p:xfrm>
          <a:off x="314961" y="459676"/>
          <a:ext cx="6956550" cy="6195126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170855">
                  <a:extLst>
                    <a:ext uri="{9D8B030D-6E8A-4147-A177-3AD203B41FA5}">
                      <a16:colId xmlns:a16="http://schemas.microsoft.com/office/drawing/2014/main" val="2227365924"/>
                    </a:ext>
                  </a:extLst>
                </a:gridCol>
                <a:gridCol w="2909503">
                  <a:extLst>
                    <a:ext uri="{9D8B030D-6E8A-4147-A177-3AD203B41FA5}">
                      <a16:colId xmlns:a16="http://schemas.microsoft.com/office/drawing/2014/main" val="3088401431"/>
                    </a:ext>
                  </a:extLst>
                </a:gridCol>
                <a:gridCol w="1876192">
                  <a:extLst>
                    <a:ext uri="{9D8B030D-6E8A-4147-A177-3AD203B41FA5}">
                      <a16:colId xmlns:a16="http://schemas.microsoft.com/office/drawing/2014/main" val="301140269"/>
                    </a:ext>
                  </a:extLst>
                </a:gridCol>
              </a:tblGrid>
              <a:tr h="288551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WFEP Family Well-Being Service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Target Reached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76151871"/>
                  </a:ext>
                </a:extLst>
              </a:tr>
              <a:tr h="288551">
                <a:tc rowSpan="1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Family Support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No. of families with intensive support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17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427763956"/>
                  </a:ext>
                </a:extLst>
              </a:tr>
              <a:tr h="534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No. individuals (adults/Children)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20 adults/ 38 children, YP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586483230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Intensive outreach support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26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772802962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Safe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6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969441420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Health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595518941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Achieving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422807117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Nurtured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692764237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Active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2996531169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Respected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990398666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Responsible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2043235136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Included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447788620"/>
                  </a:ext>
                </a:extLst>
              </a:tr>
              <a:tr h="288551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Youth Engagement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No. young people referred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036473642"/>
                  </a:ext>
                </a:extLst>
              </a:tr>
              <a:tr h="2885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No. young people accessed service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425071090"/>
                  </a:ext>
                </a:extLst>
              </a:tr>
              <a:tr h="288551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Income Maximisation Advice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No. families/ individuals referred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210629383"/>
                  </a:ext>
                </a:extLst>
              </a:tr>
              <a:tr h="53440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No.  families /individuals accessed service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819241988"/>
                  </a:ext>
                </a:extLst>
              </a:tr>
              <a:tr h="420379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Employability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No. families/ individuals referred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2050960436"/>
                  </a:ext>
                </a:extLst>
              </a:tr>
              <a:tr h="66623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No families/ individuals accessed service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3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72967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93684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E72E8B9A-FD89-813C-1A46-53DF0E49EA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06310" y="2094199"/>
            <a:ext cx="4142816" cy="292608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b" anchorCtr="0" compatLnSpc="1">
            <a:prstTxWarp prst="textNoShape">
              <a:avLst/>
            </a:prstTxWarp>
            <a:normAutofit fontScale="55000" lnSpcReduction="20000"/>
          </a:bodyPr>
          <a:lstStyle/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kumimoji="0" lang="en-US" altLang="en-US" sz="4400" b="1" i="0" u="none" strike="noStrike" cap="none" spc="-50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Progress Update</a:t>
            </a:r>
          </a:p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r>
              <a:rPr lang="en-US" altLang="en-US" sz="44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Family Well Being (reached out to 44 families)</a:t>
            </a:r>
          </a:p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lang="en-US" altLang="en-US" sz="4400" b="1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spc="-50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Intensive Family Support (17)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4400" b="0" i="0" u="none" strike="noStrike" cap="none" spc="-50" normalizeH="0" dirty="0">
                <a:ln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Drop-in Service Support (12)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4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outreach (14)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altLang="en-US" sz="44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Service identified (3)</a:t>
            </a:r>
          </a:p>
          <a:p>
            <a:pPr marL="571500" marR="0" lvl="0" indent="-57150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n-US" sz="4400" b="0" i="0" u="none" strike="noStrike" cap="none" spc="-50" normalizeH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  <a:p>
            <a:pPr marL="0" marR="0" lvl="0" indent="0" defTabSz="914400" fontAlgn="base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</a:pPr>
            <a:endParaRPr kumimoji="0" lang="en-US" altLang="en-US" sz="4400" b="0" i="0" u="none" strike="noStrike" cap="none" spc="-50" normalizeH="0" dirty="0">
              <a:ln>
                <a:noFill/>
              </a:ln>
              <a:solidFill>
                <a:srgbClr val="FFFFFF"/>
              </a:solidFill>
              <a:effectLst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FBED54A-546C-A053-ECB0-41349EB5E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828896"/>
              </p:ext>
            </p:extLst>
          </p:nvPr>
        </p:nvGraphicFramePr>
        <p:xfrm>
          <a:off x="558265" y="144379"/>
          <a:ext cx="10982426" cy="6063911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237890">
                  <a:extLst>
                    <a:ext uri="{9D8B030D-6E8A-4147-A177-3AD203B41FA5}">
                      <a16:colId xmlns:a16="http://schemas.microsoft.com/office/drawing/2014/main" val="2227365924"/>
                    </a:ext>
                  </a:extLst>
                </a:gridCol>
                <a:gridCol w="4708355">
                  <a:extLst>
                    <a:ext uri="{9D8B030D-6E8A-4147-A177-3AD203B41FA5}">
                      <a16:colId xmlns:a16="http://schemas.microsoft.com/office/drawing/2014/main" val="3088401431"/>
                    </a:ext>
                  </a:extLst>
                </a:gridCol>
                <a:gridCol w="3036181">
                  <a:extLst>
                    <a:ext uri="{9D8B030D-6E8A-4147-A177-3AD203B41FA5}">
                      <a16:colId xmlns:a16="http://schemas.microsoft.com/office/drawing/2014/main" val="301140269"/>
                    </a:ext>
                  </a:extLst>
                </a:gridCol>
              </a:tblGrid>
              <a:tr h="394842">
                <a:tc gridSpan="2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Youth Engagement </a:t>
                      </a:r>
                    </a:p>
                  </a:txBody>
                  <a:tcPr marL="46837" marR="46837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Target Reached 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76151871"/>
                  </a:ext>
                </a:extLst>
              </a:tr>
              <a:tr h="330595">
                <a:tc rowSpan="1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 </a:t>
                      </a:r>
                      <a:endParaRPr lang="en-GB" sz="2400" dirty="0">
                        <a:effectLst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Young people supported (61)</a:t>
                      </a: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No. of young people with intensive individual support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16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427763956"/>
                  </a:ext>
                </a:extLst>
              </a:tr>
              <a:tr h="6122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No. YP supported in group settings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586483230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No. YP supported on an outreach basis </a:t>
                      </a: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772802962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Safe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969441420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Health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595518941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Achieving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422807117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>
                          <a:effectLst/>
                        </a:rPr>
                        <a:t>Nurtured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8/16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692764237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Active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9/16</a:t>
                      </a: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2996531169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Respected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 vMerge="1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990398666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Responsible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2043235136"/>
                  </a:ext>
                </a:extLst>
              </a:tr>
              <a:tr h="33059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Included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447788620"/>
                  </a:ext>
                </a:extLst>
              </a:tr>
              <a:tr h="330595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</a:rPr>
                        <a:t>Youth Engagement (Hard Outcomes )</a:t>
                      </a: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Progressed into further education/ apprenticeship</a:t>
                      </a: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036473642"/>
                  </a:ext>
                </a:extLst>
              </a:tr>
              <a:tr h="47739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Progressed into voluntary role </a:t>
                      </a: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1/16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425071090"/>
                  </a:ext>
                </a:extLst>
              </a:tr>
              <a:tr h="330595">
                <a:tc rowSpan="2"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Participation and Community Engagement </a:t>
                      </a: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No. of YP reached out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45/61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3210629383"/>
                  </a:ext>
                </a:extLst>
              </a:tr>
              <a:tr h="61226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</a:rPr>
                        <a:t>No.  Of YP supported in community engagement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837" marR="46837" marT="0" marB="0"/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45/61</a:t>
                      </a:r>
                    </a:p>
                  </a:txBody>
                  <a:tcPr marL="46837" marR="46837" marT="0" marB="0"/>
                </a:tc>
                <a:extLst>
                  <a:ext uri="{0D108BD9-81ED-4DB2-BD59-A6C34878D82A}">
                    <a16:rowId xmlns:a16="http://schemas.microsoft.com/office/drawing/2014/main" val="1819241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4318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CE039C-8098-ADFB-EDC2-D90B2B2A5D53}"/>
              </a:ext>
            </a:extLst>
          </p:cNvPr>
          <p:cNvSpPr txBox="1"/>
          <p:nvPr/>
        </p:nvSpPr>
        <p:spPr>
          <a:xfrm>
            <a:off x="723665" y="618925"/>
            <a:ext cx="7331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1"/>
                </a:solidFill>
              </a:rPr>
              <a:t>Intersectionality and Multiple Barriers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78B5EA-43F0-77D9-709C-3E4774633632}"/>
              </a:ext>
            </a:extLst>
          </p:cNvPr>
          <p:cNvSpPr txBox="1"/>
          <p:nvPr/>
        </p:nvSpPr>
        <p:spPr>
          <a:xfrm>
            <a:off x="1676400" y="1762124"/>
            <a:ext cx="6267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84F8F40-93C6-ED5A-34E9-736297035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0005161"/>
              </p:ext>
            </p:extLst>
          </p:nvPr>
        </p:nvGraphicFramePr>
        <p:xfrm>
          <a:off x="857250" y="1327637"/>
          <a:ext cx="8101662" cy="49114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5416">
                  <a:extLst>
                    <a:ext uri="{9D8B030D-6E8A-4147-A177-3AD203B41FA5}">
                      <a16:colId xmlns:a16="http://schemas.microsoft.com/office/drawing/2014/main" val="1922993867"/>
                    </a:ext>
                  </a:extLst>
                </a:gridCol>
                <a:gridCol w="2025116">
                  <a:extLst>
                    <a:ext uri="{9D8B030D-6E8A-4147-A177-3AD203B41FA5}">
                      <a16:colId xmlns:a16="http://schemas.microsoft.com/office/drawing/2014/main" val="3402516545"/>
                    </a:ext>
                  </a:extLst>
                </a:gridCol>
                <a:gridCol w="2025714">
                  <a:extLst>
                    <a:ext uri="{9D8B030D-6E8A-4147-A177-3AD203B41FA5}">
                      <a16:colId xmlns:a16="http://schemas.microsoft.com/office/drawing/2014/main" val="3460750208"/>
                    </a:ext>
                  </a:extLst>
                </a:gridCol>
                <a:gridCol w="2025416">
                  <a:extLst>
                    <a:ext uri="{9D8B030D-6E8A-4147-A177-3AD203B41FA5}">
                      <a16:colId xmlns:a16="http://schemas.microsoft.com/office/drawing/2014/main" val="2140188810"/>
                    </a:ext>
                  </a:extLst>
                </a:gridCol>
              </a:tblGrid>
              <a:tr h="797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Ethnically Diverse Families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17/17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Emotional/ Mental Health issues </a:t>
                      </a:r>
                      <a:endParaRPr lang="en-GB" sz="1400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15/17 (88%)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9223370"/>
                  </a:ext>
                </a:extLst>
              </a:tr>
              <a:tr h="8109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Lone Parent Families 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15/17 (14 female, 1 male)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 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Economically inactive 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13/17 (76%)</a:t>
                      </a:r>
                      <a:endParaRPr lang="en-GB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53794493"/>
                  </a:ext>
                </a:extLst>
              </a:tr>
              <a:tr h="10528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Large Families (3+Children)</a:t>
                      </a: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9/17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Victim of Violence (gender based, honour based, racially aggravated 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10/17 (59%)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27374774"/>
                  </a:ext>
                </a:extLst>
              </a:tr>
              <a:tr h="7974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Families with a disable adult or child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9/17</a:t>
                      </a:r>
                      <a:endParaRPr lang="en-GB" sz="1400" b="1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Temporary accommodation </a:t>
                      </a:r>
                      <a:endParaRPr lang="en-GB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7/17 (41%)</a:t>
                      </a:r>
                      <a:endParaRPr lang="en-GB" sz="1400" b="1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0472480"/>
                  </a:ext>
                </a:extLst>
              </a:tr>
              <a:tr h="87415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Families with a younger mother under 25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4/17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No recourse to public funds 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7/17 (41%)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7524896"/>
                  </a:ext>
                </a:extLst>
              </a:tr>
              <a:tr h="5784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Families with a child under 1</a:t>
                      </a:r>
                      <a:endParaRPr lang="en-GB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0/17</a:t>
                      </a:r>
                      <a:endParaRPr lang="en-GB" sz="14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Substance misuse 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1/17 (6%)</a:t>
                      </a:r>
                      <a:endParaRPr lang="en-GB" sz="14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0171101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41212829-60C1-49E5-D7EC-469F618B0AEB}"/>
              </a:ext>
            </a:extLst>
          </p:cNvPr>
          <p:cNvSpPr txBox="1"/>
          <p:nvPr/>
        </p:nvSpPr>
        <p:spPr>
          <a:xfrm>
            <a:off x="9232900" y="1479878"/>
            <a:ext cx="2565400" cy="4628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families (100% -</a:t>
            </a: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 /17) fall into two categories of priority family groups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50% families (53% -9 /17) fall into three categories of priority family groups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 a third families (35% -6/17) fall into four categories of priority family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98159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9734</TotalTime>
  <Words>703</Words>
  <Application>Microsoft Office PowerPoint</Application>
  <PresentationFormat>Widescreen</PresentationFormat>
  <Paragraphs>181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Avenir Next LT Pro</vt:lpstr>
      <vt:lpstr>Calibri</vt:lpstr>
      <vt:lpstr>Calibri Light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Whole Family Equality Project</dc:title>
  <dc:creator>Ying Zhang</dc:creator>
  <cp:lastModifiedBy>Ying Zhang</cp:lastModifiedBy>
  <cp:revision>17</cp:revision>
  <dcterms:created xsi:type="dcterms:W3CDTF">2022-06-15T07:50:21Z</dcterms:created>
  <dcterms:modified xsi:type="dcterms:W3CDTF">2023-02-07T13:38:20Z</dcterms:modified>
</cp:coreProperties>
</file>