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83" r:id="rId4"/>
    <p:sldId id="284" r:id="rId5"/>
    <p:sldId id="270" r:id="rId6"/>
    <p:sldId id="269" r:id="rId7"/>
    <p:sldId id="286" r:id="rId8"/>
    <p:sldId id="272" r:id="rId9"/>
    <p:sldId id="274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68" r:id="rId18"/>
    <p:sldId id="261" r:id="rId19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heSans B5 Plain" pitchFamily="32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2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24F7"/>
    <a:srgbClr val="0066FF"/>
    <a:srgbClr val="4A4AF4"/>
    <a:srgbClr val="070FB9"/>
    <a:srgbClr val="1C3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34" autoAdjust="0"/>
    <p:restoredTop sz="94631"/>
  </p:normalViewPr>
  <p:slideViewPr>
    <p:cSldViewPr>
      <p:cViewPr varScale="1">
        <p:scale>
          <a:sx n="97" d="100"/>
          <a:sy n="97" d="100"/>
        </p:scale>
        <p:origin x="172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08"/>
        <p:guide pos="22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1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02" tIns="46351" rIns="92702" bIns="46351" anchor="ctr"/>
          <a:lstStyle/>
          <a:p>
            <a:endParaRPr lang="it-IT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0"/>
            <a:ext cx="2945444" cy="4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02" tIns="46351" rIns="92702" bIns="46351" anchor="ctr"/>
          <a:lstStyle/>
          <a:p>
            <a:endParaRPr lang="it-IT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850613" y="0"/>
            <a:ext cx="2945444" cy="4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02" tIns="46351" rIns="92702" bIns="46351" anchor="ctr"/>
          <a:lstStyle/>
          <a:p>
            <a:endParaRPr lang="it-IT"/>
          </a:p>
        </p:txBody>
      </p:sp>
      <p:sp>
        <p:nvSpPr>
          <p:cNvPr id="512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56175" cy="37179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788" y="4715674"/>
            <a:ext cx="4980860" cy="446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77" tIns="45621" rIns="90877" bIns="45621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0" y="9431347"/>
            <a:ext cx="2945444" cy="4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02" tIns="46351" rIns="92702" bIns="46351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613" y="9431348"/>
            <a:ext cx="2943824" cy="4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77" tIns="45621" rIns="90877" bIns="45621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pPr>
              <a:defRPr/>
            </a:pPr>
            <a:fld id="{0DED7DAE-73F9-47E8-943F-381ABE29D02D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3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7D7B8263-5A96-4593-AA59-82F2E7F967D5}" type="slidenum">
              <a:rPr lang="de-DE" sz="1200">
                <a:solidFill>
                  <a:srgbClr val="000000"/>
                </a:solidFill>
              </a:rPr>
              <a:pPr eaLnBrk="1" hangingPunct="1"/>
              <a:t>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7D7B8263-5A96-4593-AA59-82F2E7F967D5}" type="slidenum">
              <a:rPr lang="de-DE" sz="1200">
                <a:solidFill>
                  <a:srgbClr val="000000"/>
                </a:solidFill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7D7B8263-5A96-4593-AA59-82F2E7F967D5}" type="slidenum">
              <a:rPr lang="de-DE" sz="1200">
                <a:solidFill>
                  <a:srgbClr val="000000"/>
                </a:solidFill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7D7B8263-5A96-4593-AA59-82F2E7F967D5}" type="slidenum">
              <a:rPr lang="de-DE" sz="1200">
                <a:solidFill>
                  <a:srgbClr val="000000"/>
                </a:solidFill>
              </a:rPr>
              <a:pPr eaLnBrk="1" hangingPunct="1"/>
              <a:t>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7D7B8263-5A96-4593-AA59-82F2E7F967D5}" type="slidenum">
              <a:rPr lang="de-DE" sz="1200">
                <a:solidFill>
                  <a:srgbClr val="000000"/>
                </a:solidFill>
              </a:rPr>
              <a:pPr eaLnBrk="1" hangingPunct="1"/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7D7B8263-5A96-4593-AA59-82F2E7F967D5}" type="slidenum">
              <a:rPr lang="de-DE" sz="1200">
                <a:solidFill>
                  <a:srgbClr val="000000"/>
                </a:solidFill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7D7B8263-5A96-4593-AA59-82F2E7F967D5}" type="slidenum">
              <a:rPr lang="de-DE" sz="1200">
                <a:solidFill>
                  <a:srgbClr val="000000"/>
                </a:solidFill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7D7B8263-5A96-4593-AA59-82F2E7F967D5}" type="slidenum">
              <a:rPr lang="de-DE" sz="1200">
                <a:solidFill>
                  <a:srgbClr val="000000"/>
                </a:solidFill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4930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3012811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7632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939830" indent="-231755" defTabSz="4554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27019" algn="l"/>
                <a:tab pos="1854037" algn="l"/>
                <a:tab pos="2781056" algn="l"/>
                <a:tab pos="3708075" algn="l"/>
                <a:tab pos="4635094" algn="l"/>
                <a:tab pos="5562112" algn="l"/>
                <a:tab pos="6489131" algn="l"/>
                <a:tab pos="7416150" algn="l"/>
                <a:tab pos="8343168" algn="l"/>
                <a:tab pos="9270187" algn="l"/>
                <a:tab pos="10197206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/>
            <a:fld id="{6D36CC38-019C-472D-AC45-3C35F9C6DD14}" type="slidenum">
              <a:rPr lang="de-DE" sz="1200">
                <a:solidFill>
                  <a:srgbClr val="000000"/>
                </a:solidFill>
              </a:rPr>
              <a:pPr eaLnBrk="1" hangingPunct="1"/>
              <a:t>18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60938" cy="37195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789" y="4715674"/>
            <a:ext cx="4982479" cy="446722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1811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9419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32588" y="620713"/>
            <a:ext cx="2159000" cy="56149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0825" y="620713"/>
            <a:ext cx="6329363" cy="56149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0613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8949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834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2082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486025" y="1196975"/>
            <a:ext cx="2084388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03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5539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114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91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442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55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20713"/>
            <a:ext cx="86407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4319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heSans B6 SemiBold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heSans B6 SemiBold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heSans B6 SemiBold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heSans B6 SemiBold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heSans B6 SemiBold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heSans B6 SemiBold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heSans B6 SemiBold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heSans B6 SemiBold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presentation%20hrs/burro_virgilio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../../presentation%20hrs/mhc_.mp4" TargetMode="Externa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presentation%20hrs/depa.mp4" TargetMode="External"/><Relationship Id="rId3" Type="http://schemas.openxmlformats.org/officeDocument/2006/relationships/hyperlink" Target="../../presentation%20hrs/cem_.mp4" TargetMode="External"/><Relationship Id="rId7" Type="http://schemas.openxmlformats.org/officeDocument/2006/relationships/image" Target="../media/image35.jpe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jpeg"/><Relationship Id="rId5" Type="http://schemas.openxmlformats.org/officeDocument/2006/relationships/hyperlink" Target="../../presentation%20hrs/mcm_.mp4" TargetMode="External"/><Relationship Id="rId10" Type="http://schemas.openxmlformats.org/officeDocument/2006/relationships/hyperlink" Target="../../presentation%20hrs/pam_.mp4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../../presentation%20hrs/special%20solutions_hrs%20(with%20sound).mp4" TargetMode="Externa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34" y="1844824"/>
            <a:ext cx="4824933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4463B72-1F7A-49E6-838B-E3CA36C8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797152"/>
            <a:ext cx="763284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177800" indent="-176213">
              <a:buClrTx/>
              <a:buFontTx/>
              <a:buNone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2800" b="1" i="1" dirty="0" err="1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it-IT" sz="2800" b="1" i="1" dirty="0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i="1" dirty="0" err="1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handling</a:t>
            </a:r>
            <a:r>
              <a:rPr lang="it-IT" sz="2800" b="1" i="1" dirty="0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 know-how: </a:t>
            </a:r>
            <a:r>
              <a:rPr lang="it-IT" sz="2800" b="1" i="1" dirty="0" err="1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sure</a:t>
            </a:r>
            <a:r>
              <a:rPr lang="it-IT" sz="2800" b="1" i="1" dirty="0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 profit for </a:t>
            </a:r>
            <a:r>
              <a:rPr lang="it-IT" sz="2800" b="1" i="1" dirty="0" err="1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it-IT" sz="2800" b="1" i="1" dirty="0">
              <a:solidFill>
                <a:srgbClr val="0724F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71220A-1ACA-4404-A461-EF8546327203}"/>
              </a:ext>
            </a:extLst>
          </p:cNvPr>
          <p:cNvSpPr txBox="1"/>
          <p:nvPr/>
        </p:nvSpPr>
        <p:spPr>
          <a:xfrm>
            <a:off x="51976" y="6490851"/>
            <a:ext cx="243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HRSIntroEN13Jun18Rev04</a:t>
            </a:r>
          </a:p>
        </p:txBody>
      </p:sp>
    </p:spTree>
    <p:extLst>
      <p:ext uri="{BB962C8B-B14F-4D97-AF65-F5344CB8AC3E}">
        <p14:creationId xmlns:p14="http://schemas.microsoft.com/office/powerpoint/2010/main" val="262855338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MULTIFUNCTION HANDLING CENTER</a:t>
            </a: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55587" y="1462273"/>
            <a:ext cx="4820469" cy="39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MHC –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Multifunction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Handling Center</a:t>
            </a:r>
          </a:p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production speed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becomes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high and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product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Multifunction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Handling Center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best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 defTabSz="360000" eaLnBrk="1" hangingPunct="1">
              <a:spcBef>
                <a:spcPts val="750"/>
              </a:spcBef>
              <a:buClrTx/>
              <a:buFont typeface="Wingdings" pitchFamily="2" charset="2"/>
              <a:buChar char="ü"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Space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saving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360000" eaLnBrk="1" hangingPunct="1">
              <a:spcBef>
                <a:spcPts val="750"/>
              </a:spcBef>
              <a:buClrTx/>
              <a:buFont typeface="Wingdings" pitchFamily="2" charset="2"/>
              <a:buChar char="ü"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operator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supervise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multiple-task machine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360000" eaLnBrk="1" hangingPunct="1">
              <a:spcBef>
                <a:spcPts val="750"/>
              </a:spcBef>
              <a:buClrTx/>
              <a:buFont typeface="Wingdings" pitchFamily="2" charset="2"/>
              <a:buChar char="ü"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efficiency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360000" eaLnBrk="1" hangingPunct="1">
              <a:spcBef>
                <a:spcPts val="750"/>
              </a:spcBef>
              <a:buClrTx/>
              <a:buFont typeface="Wingdings" pitchFamily="2" charset="2"/>
              <a:buChar char="ü"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 time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production</a:t>
            </a:r>
          </a:p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design of the machine start from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Customer's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requirements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together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sequences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relevant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2880318" cy="15711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484783"/>
            <a:ext cx="2880319" cy="1544400"/>
          </a:xfrm>
          <a:prstGeom prst="rect">
            <a:avLst/>
          </a:prstGeom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4" y="3137448"/>
            <a:ext cx="2880318" cy="12996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238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DEPALLETIZER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8800"/>
            <a:ext cx="2304256" cy="1650480"/>
          </a:xfrm>
          <a:prstGeom prst="rect">
            <a:avLst/>
          </a:prstGeom>
          <a:ln>
            <a:noFill/>
          </a:ln>
        </p:spPr>
      </p:pic>
      <p:pic>
        <p:nvPicPr>
          <p:cNvPr id="10" name="Immagin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31312"/>
            <a:ext cx="2448272" cy="2478008"/>
          </a:xfrm>
          <a:prstGeom prst="rect">
            <a:avLst/>
          </a:prstGeom>
          <a:ln>
            <a:noFill/>
          </a:ln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A3575B36-2B2C-4913-A0CE-830C1A57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9" y="1378358"/>
            <a:ext cx="6188619" cy="521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DEM-R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Depalletizer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Robot</a:t>
            </a:r>
          </a:p>
          <a:p>
            <a:pPr algn="just">
              <a:spcBef>
                <a:spcPts val="750"/>
              </a:spcBef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speed: up to 550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/hour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Robot support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pedestal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made in Fe 360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steel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bolted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floor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perimeter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guard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Motorized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pallet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conveyors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rollers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Pallet film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removal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platform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(full pallet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point)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Column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removing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magazine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empty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pallet magazine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Containers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up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rows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antrophomophous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robot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Picking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head: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product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handled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control cabinet complete with top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luminous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beacon for machine status/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alarm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visualization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touch-screen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78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CARTON FORMER</a:t>
            </a: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535306"/>
            <a:ext cx="3025030" cy="1821686"/>
          </a:xfrm>
          <a:prstGeom prst="rect">
            <a:avLst/>
          </a:prstGeom>
        </p:spPr>
      </p:pic>
      <p:pic>
        <p:nvPicPr>
          <p:cNvPr id="17" name="Immagin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933055"/>
            <a:ext cx="3168351" cy="2088233"/>
          </a:xfrm>
          <a:prstGeom prst="rect">
            <a:avLst/>
          </a:prstGeom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AC38CC51-EC8C-4C3E-99C9-7A5D8791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9" y="1378358"/>
            <a:ext cx="5324523" cy="421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CEM-16-H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Former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speed: up to 16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/minute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machine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motions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controlled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a single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brushles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magazine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located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the side of the machine (easy access);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forward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double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motorized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belt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cups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(Venturi)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flaps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sealing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hot-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hot-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complete with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alarm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sensor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(low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spray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controlled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photocells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Pneumatically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flaps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pressing.</a:t>
            </a:r>
          </a:p>
        </p:txBody>
      </p:sp>
    </p:spTree>
    <p:extLst>
      <p:ext uri="{BB962C8B-B14F-4D97-AF65-F5344CB8AC3E}">
        <p14:creationId xmlns:p14="http://schemas.microsoft.com/office/powerpoint/2010/main" val="2354705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CARTON PACKER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16833"/>
            <a:ext cx="738184" cy="864096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1369553" cy="1872208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45" y="2924944"/>
            <a:ext cx="766534" cy="843432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2475398" cy="1872208"/>
          </a:xfrm>
          <a:prstGeom prst="rect">
            <a:avLst/>
          </a:prstGeom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1D636B2C-9785-40F3-B5F0-6C71057BD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9" y="1378358"/>
            <a:ext cx="5324523" cy="37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MCM-2T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Packer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(i.e. from 1T to 4T)</a:t>
            </a:r>
          </a:p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speed: up to 600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/hour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Incoming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containers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decelerating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sections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made in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welded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 360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profiles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hollow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desmodromic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track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profile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Picking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head: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product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handled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Pneumatic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centering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device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vith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vertical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stroke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65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PARTITION INSERTER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95282"/>
            <a:ext cx="3030489" cy="1893758"/>
          </a:xfrm>
          <a:prstGeom prst="rect">
            <a:avLst/>
          </a:prstGeom>
          <a:ln>
            <a:noFill/>
          </a:ln>
        </p:spPr>
      </p:pic>
      <p:pic>
        <p:nvPicPr>
          <p:cNvPr id="8" name="Immagin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3169047" cy="18728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F81D4E3F-0D16-493E-949E-6DF621DE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9" y="1378358"/>
            <a:ext cx="5324523" cy="502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PIM-1T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Partition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Inserter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(i.e. from 1T to 4T)</a:t>
            </a:r>
          </a:p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speed: up to 500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/hour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magazine:</a:t>
            </a:r>
          </a:p>
          <a:p>
            <a:pPr marL="534988" lvl="1" indent="-266700" algn="just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Horizontal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magazine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located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the back of the machine</a:t>
            </a:r>
          </a:p>
          <a:p>
            <a:pPr marL="534988" lvl="1" indent="-266700" algn="just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design: side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electropneumatic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frontal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containment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head:</a:t>
            </a:r>
          </a:p>
          <a:p>
            <a:pPr marL="534988" indent="-249238" algn="just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cups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(Venturi)</a:t>
            </a:r>
          </a:p>
          <a:p>
            <a:pPr marL="534988" indent="-249238" algn="just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Vertical plus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horizontal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motions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brushless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motors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4988" indent="-249238" algn="just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opening: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pneumatic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cylinder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system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Vibrating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rubber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conveyor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installed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downstream the machine.</a:t>
            </a:r>
          </a:p>
        </p:txBody>
      </p:sp>
    </p:spTree>
    <p:extLst>
      <p:ext uri="{BB962C8B-B14F-4D97-AF65-F5344CB8AC3E}">
        <p14:creationId xmlns:p14="http://schemas.microsoft.com/office/powerpoint/2010/main" val="17565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CARTON SEALER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88" y="1565677"/>
            <a:ext cx="2913958" cy="1863323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77072"/>
            <a:ext cx="2881015" cy="1944216"/>
          </a:xfrm>
          <a:prstGeom prst="rect">
            <a:avLst/>
          </a:prstGeom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8F53DE8D-FA87-4692-BBBF-4AC9E06C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9" y="1378358"/>
            <a:ext cx="5324523" cy="41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CSM-40-H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Sealer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speed: up to 40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/minute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guard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across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machine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lateral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prongs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incoming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spacing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vertical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roller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conveyor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flaps bending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fixed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pneumatically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stainless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rods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hot-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complete with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alarm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sensor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(low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 spray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controlled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photocells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across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machine)</a:t>
            </a:r>
          </a:p>
          <a:p>
            <a:pPr marL="28575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Spring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contrast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flaps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pressing.</a:t>
            </a:r>
          </a:p>
        </p:txBody>
      </p:sp>
    </p:spTree>
    <p:extLst>
      <p:ext uri="{BB962C8B-B14F-4D97-AF65-F5344CB8AC3E}">
        <p14:creationId xmlns:p14="http://schemas.microsoft.com/office/powerpoint/2010/main" val="245477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PALLETIZER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15" y="4227953"/>
            <a:ext cx="2736304" cy="1868871"/>
          </a:xfrm>
          <a:prstGeom prst="rect">
            <a:avLst/>
          </a:prstGeom>
          <a:ln w="5080">
            <a:noFill/>
          </a:ln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15" y="1560128"/>
            <a:ext cx="2736304" cy="1868871"/>
          </a:xfrm>
          <a:prstGeom prst="rect">
            <a:avLst/>
          </a:prstGeom>
          <a:ln>
            <a:noFill/>
          </a:ln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215BA2A0-FB70-4ECF-B026-A337DE3B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9" y="1378358"/>
            <a:ext cx="5828579" cy="55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PAM-R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Palletizer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Robot</a:t>
            </a:r>
          </a:p>
          <a:p>
            <a:pPr algn="just">
              <a:spcBef>
                <a:spcPts val="750"/>
              </a:spcBef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speed: up to 600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/hour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Robot support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pedestal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made in Fe 360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steel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bolted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floor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Metallic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perimeter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guard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Motorized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pallet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conveyors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rollers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Empty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pallet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up from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stack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placement on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palletization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station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Manual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loading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magazine,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located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inside the machine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perimeter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guard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preformation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area: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product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handled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antrophomophous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robot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Picking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head: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product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handled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control cabinet complete with top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luminous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beacon for machine status/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alarm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visualization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plc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touch-screen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02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255588" y="1340768"/>
            <a:ext cx="5010478" cy="49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lvl="0" eaLnBrk="1" hangingPunct="1">
              <a:tabLst/>
            </a:pP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HRS machine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designed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the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reduce to minimum standby and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maintenance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time,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thanks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the wide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adoption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high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long life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The HRS Service Team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case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disposal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to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quickly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help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request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Spare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Parts</a:t>
            </a:r>
            <a:endParaRPr lang="it-I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8288" lvl="1" indent="0"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Service Team for information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wear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tear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kits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emergency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spare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kit, etc. </a:t>
            </a:r>
          </a:p>
          <a:p>
            <a:r>
              <a:rPr lang="it-IT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Inspections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Planned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Maintenance</a:t>
            </a:r>
            <a:endParaRPr lang="it-IT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8288" lvl="1" indent="0"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Qualified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technicians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out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periodical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inspections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the machine and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maintenance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work.</a:t>
            </a:r>
          </a:p>
          <a:p>
            <a:pPr marL="268288"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Planned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maintenance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packages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directly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carried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out by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technicians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are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Remote service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8288">
              <a:tabLst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HRS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sophisticated remote service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to be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quickly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help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 of the world, 24 hours a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specialists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debug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software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installed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onboard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machines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6E3C7924-822A-43A4-8DEE-3B9D567DD4E1}"/>
              </a:ext>
            </a:extLst>
          </p:cNvPr>
          <p:cNvGrpSpPr/>
          <p:nvPr/>
        </p:nvGrpSpPr>
        <p:grpSpPr>
          <a:xfrm>
            <a:off x="5523382" y="1268760"/>
            <a:ext cx="3241055" cy="2279351"/>
            <a:chOff x="5508104" y="3952443"/>
            <a:chExt cx="3241055" cy="2279351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006B2B0-C868-4DB9-ADAC-756B3BECD308}"/>
                </a:ext>
              </a:extLst>
            </p:cNvPr>
            <p:cNvSpPr txBox="1"/>
            <p:nvPr/>
          </p:nvSpPr>
          <p:spPr>
            <a:xfrm>
              <a:off x="5796136" y="4108136"/>
              <a:ext cx="2811016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r>
                <a:rPr lang="it-IT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HRS SERVICE TEAM</a:t>
              </a:r>
            </a:p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endParaRPr lang="it-IT" sz="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r>
                <a:rPr lang="it-IT" sz="14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Alessandro </a:t>
              </a:r>
              <a:r>
                <a:rPr lang="it-IT" sz="1400" b="1" i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Busselli</a:t>
              </a:r>
              <a:endParaRPr lang="it-IT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r>
                <a:rPr lang="it-IT" sz="14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+39.331.758.5719</a:t>
              </a:r>
            </a:p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r>
                <a:rPr lang="it-IT" sz="14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alessandro.busselli@hrs-italy.it</a:t>
              </a:r>
            </a:p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endParaRPr lang="it-IT" sz="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r>
                <a:rPr lang="it-IT" sz="1400" b="1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Roberto Pezzini</a:t>
              </a:r>
            </a:p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r>
                <a:rPr lang="it-IT" sz="14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+39.331.758.5680</a:t>
              </a:r>
            </a:p>
            <a:p>
              <a:pPr algn="ctr"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r>
                <a:rPr lang="it-IT" sz="14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roberto.pezzini@hrs-italy.it</a:t>
              </a:r>
            </a:p>
            <a:p>
              <a:pPr>
                <a:tabLst>
                  <a:tab pos="177800" algn="l"/>
                  <a:tab pos="1609725" algn="l"/>
                  <a:tab pos="2921000" algn="l"/>
                  <a:tab pos="3835400" algn="l"/>
                  <a:tab pos="4749800" algn="l"/>
                  <a:tab pos="5664200" algn="l"/>
                  <a:tab pos="6578600" algn="l"/>
                  <a:tab pos="7493000" algn="l"/>
                  <a:tab pos="8407400" algn="l"/>
                  <a:tab pos="9321800" algn="l"/>
                  <a:tab pos="10236200" algn="l"/>
                </a:tabLst>
              </a:pPr>
              <a:endParaRPr lang="it-IT" i="1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2721A810-F707-4CC0-95D6-819512D6198D}"/>
                </a:ext>
              </a:extLst>
            </p:cNvPr>
            <p:cNvSpPr/>
            <p:nvPr/>
          </p:nvSpPr>
          <p:spPr bwMode="auto">
            <a:xfrm>
              <a:off x="5508104" y="3952443"/>
              <a:ext cx="3241055" cy="214085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heSans B5 Plain" pitchFamily="32" charset="0"/>
                <a:ea typeface="Microsoft YaHei" charset="-122"/>
              </a:endParaRPr>
            </a:p>
          </p:txBody>
        </p:sp>
      </p:grpSp>
      <p:pic>
        <p:nvPicPr>
          <p:cNvPr id="4098" name="Picture 2" descr="C:\Users\gianl\Desktop\CLEVERTECH\presentazione\logo service\logo manutenzi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548112"/>
            <a:ext cx="2448819" cy="18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ianl\Desktop\CLEVERTECH\presentazione\logo service\Services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40" y="4766484"/>
            <a:ext cx="2258808" cy="133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55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0825" y="456283"/>
            <a:ext cx="8637588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</a:rPr>
              <a:t>CONTACTS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955553" y="1146365"/>
            <a:ext cx="4360863" cy="49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7800" indent="-176213" eaLnBrk="0" hangingPunct="0"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HRS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S.r.l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- Robotic Handling Systems</a:t>
            </a:r>
            <a:endParaRPr lang="it-IT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Londra, 14</a:t>
            </a:r>
          </a:p>
          <a:p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46047 Porto Mantovano (MN)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Italy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VAT No. 02374160204</a:t>
            </a:r>
          </a:p>
          <a:p>
            <a:endParaRPr lang="it-IT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77800" algn="l"/>
                <a:tab pos="900113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Phone	+39.0376.1504665</a:t>
            </a:r>
          </a:p>
          <a:p>
            <a:pPr>
              <a:tabLst>
                <a:tab pos="177800" algn="l"/>
                <a:tab pos="900113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	+39.0376.1590981</a:t>
            </a:r>
          </a:p>
          <a:p>
            <a:pPr>
              <a:tabLst>
                <a:tab pos="177800" algn="l"/>
                <a:tab pos="900113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	www.hrs-italy.it</a:t>
            </a:r>
          </a:p>
          <a:p>
            <a:pPr>
              <a:tabLst>
                <a:tab pos="177800" algn="l"/>
                <a:tab pos="900113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endParaRPr lang="it-IT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Sales Rep.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PAOLO DOMENEGATI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+39.345.018.1416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paolo.domenegati@hrs-italy.it</a:t>
            </a:r>
          </a:p>
          <a:p>
            <a:pPr>
              <a:tabLst>
                <a:tab pos="177800" algn="l"/>
                <a:tab pos="900113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endParaRPr lang="it-IT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Office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PRIMO BUSSELLI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+39.331.758.5759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primo.busselli@hrs-italy.it</a:t>
            </a:r>
          </a:p>
          <a:p>
            <a:pPr>
              <a:tabLst>
                <a:tab pos="177800" algn="l"/>
                <a:tab pos="1255713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endParaRPr lang="it-IT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Automation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ROBERTO PEZZINI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+39.331.758.5680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roberto.pezzini@hrs-italy.it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endParaRPr lang="it-IT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	ALESSANDRO BUSSELLI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+39.331.758.5719</a:t>
            </a:r>
          </a:p>
          <a:p>
            <a:pPr>
              <a:tabLst>
                <a:tab pos="177800" algn="l"/>
                <a:tab pos="1609725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alessandro.busselli@hrs-italy.it</a:t>
            </a: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7" y="2060848"/>
            <a:ext cx="2641873" cy="126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76FC6DA-7E67-4CC2-B55A-D96C5864B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" y="3625057"/>
            <a:ext cx="2796198" cy="1864132"/>
          </a:xfrm>
          <a:prstGeom prst="rect">
            <a:avLst/>
          </a:prstGeom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094AC6-0672-4F2C-81E7-EA1495547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6225839"/>
            <a:ext cx="520470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177800" indent="-176213">
              <a:buClrTx/>
              <a:buFontTx/>
              <a:buNone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800" b="1" i="1" dirty="0" err="1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it-IT" sz="1800" b="1" i="1" dirty="0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handling</a:t>
            </a:r>
            <a:r>
              <a:rPr lang="it-IT" sz="1800" b="1" i="1" dirty="0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 know-how: </a:t>
            </a:r>
            <a:r>
              <a:rPr lang="it-IT" sz="1800" b="1" i="1" dirty="0" err="1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sure</a:t>
            </a:r>
            <a:r>
              <a:rPr lang="it-IT" sz="1800" b="1" i="1" dirty="0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 profit for </a:t>
            </a:r>
            <a:r>
              <a:rPr lang="it-IT" sz="1800" b="1" i="1" dirty="0" err="1">
                <a:solidFill>
                  <a:srgbClr val="0724F7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it-IT" sz="1800" b="1" i="1" dirty="0">
              <a:solidFill>
                <a:srgbClr val="0724F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5588" y="529655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4739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372794" y="1124744"/>
            <a:ext cx="8353177" cy="121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Welcome to HRS</a:t>
            </a:r>
          </a:p>
          <a:p>
            <a:pPr algn="just"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HRS design and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manufacture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innovative range of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secondary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packaging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machines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special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high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multifunction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handling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center,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blocks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4 or 6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antropomorphous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robot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standard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machines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66761" y="3933056"/>
            <a:ext cx="855161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algn="just" defTabSz="360000" eaLnBrk="1" hangingPunct="1">
              <a:spcBef>
                <a:spcPts val="0"/>
              </a:spcBef>
              <a:buClrTx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sectors in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consolidated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experience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more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25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are:</a:t>
            </a:r>
          </a:p>
          <a:p>
            <a:pPr defTabSz="360000" eaLnBrk="1" hangingPunct="1">
              <a:spcBef>
                <a:spcPts val="0"/>
              </a:spcBef>
              <a:buClrTx/>
              <a:tabLst/>
              <a:defRPr/>
            </a:pP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064DB19-7FE8-4A09-9E3D-F76DC5458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90" y="4509120"/>
            <a:ext cx="1093614" cy="919527"/>
          </a:xfrm>
          <a:prstGeom prst="rect">
            <a:avLst/>
          </a:prstGeom>
          <a:ln>
            <a:noFill/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4759CF5E-A11D-4B14-83F5-EF3E5D2EF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33" y="4641633"/>
            <a:ext cx="1287068" cy="1003038"/>
          </a:xfrm>
          <a:prstGeom prst="rect">
            <a:avLst/>
          </a:prstGeom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8B2DB0C8-6C66-4ADD-B7CB-018F0722B4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71" y="4694253"/>
            <a:ext cx="931657" cy="662386"/>
          </a:xfrm>
          <a:prstGeom prst="rect">
            <a:avLst/>
          </a:prstGeom>
          <a:ln>
            <a:noFill/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AFFDC8D-A97C-4BFB-BC49-2368FEFF6E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33" y="4641633"/>
            <a:ext cx="1212981" cy="878789"/>
          </a:xfrm>
          <a:prstGeom prst="rect">
            <a:avLst/>
          </a:prstGeom>
          <a:ln>
            <a:noFill/>
          </a:ln>
        </p:spPr>
      </p:pic>
      <p:pic>
        <p:nvPicPr>
          <p:cNvPr id="14" name="Picture 2" descr="C:\Users\gianl\Desktop\GIANLUCA HRS\presentazione hrs\presentazione hrs settote vino\immagini\sede hrs senza contorni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b="40733"/>
          <a:stretch/>
        </p:blipFill>
        <p:spPr bwMode="auto">
          <a:xfrm>
            <a:off x="3203848" y="2420888"/>
            <a:ext cx="2693071" cy="14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39552" y="5448414"/>
            <a:ext cx="129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FOOD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</a:rPr>
              <a:t>SECTOR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78833" y="5428646"/>
            <a:ext cx="129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BEVERAGE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</a:rPr>
              <a:t>SECTOR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851920" y="5428647"/>
            <a:ext cx="164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PHARMACEUTICAL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</a:rPr>
              <a:t>SECTOR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503686" y="5462478"/>
            <a:ext cx="144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COSMETIC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</a:rPr>
              <a:t>SECTOR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231878" y="5471038"/>
            <a:ext cx="144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CHEMICAL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</a:rPr>
              <a:t>SECTOR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0" y="4582299"/>
            <a:ext cx="1106763" cy="8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3713" y="5910079"/>
            <a:ext cx="1806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Canned</a:t>
            </a: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food</a:t>
            </a:r>
          </a:p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Pouches</a:t>
            </a: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Cups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085383" y="5910079"/>
            <a:ext cx="1910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Glass/</a:t>
            </a: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plastic</a:t>
            </a: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bottles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Cups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112064" y="5910079"/>
            <a:ext cx="11707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Vials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>
              <a:buFontTx/>
              <a:buChar char="-"/>
            </a:pP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Cases</a:t>
            </a:r>
          </a:p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Tubes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603657" y="5910079"/>
            <a:ext cx="15606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Plastic </a:t>
            </a: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bottles</a:t>
            </a: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>
              <a:buFontTx/>
              <a:buChar char="-"/>
            </a:pP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Cases</a:t>
            </a:r>
          </a:p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Tubes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289374" y="5910079"/>
            <a:ext cx="1377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Tx/>
              <a:buChar char="-"/>
            </a:pP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Plastic </a:t>
            </a: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bottles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>
              <a:buFontTx/>
              <a:buChar char="-"/>
            </a:pPr>
            <a:r>
              <a:rPr lang="it-IT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Cases</a:t>
            </a:r>
          </a:p>
          <a:p>
            <a:pPr marL="176213" indent="-176213">
              <a:buFontTx/>
              <a:buChar char="-"/>
            </a:pPr>
            <a:r>
              <a:rPr lang="it-IT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Cans</a:t>
            </a:r>
            <a:endParaRPr lang="it-IT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71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</a:rPr>
              <a:t>BACKGROUND</a:t>
            </a: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6" name="Gruppo 7"/>
          <p:cNvGrpSpPr>
            <a:grpSpLocks/>
          </p:cNvGrpSpPr>
          <p:nvPr/>
        </p:nvGrpSpPr>
        <p:grpSpPr bwMode="auto">
          <a:xfrm>
            <a:off x="295548" y="1045319"/>
            <a:ext cx="8884965" cy="5511382"/>
            <a:chOff x="296222" y="1052513"/>
            <a:chExt cx="8884255" cy="5511477"/>
          </a:xfrm>
        </p:grpSpPr>
        <p:sp>
          <p:nvSpPr>
            <p:cNvPr id="3080" name="Text Box 13"/>
            <p:cNvSpPr txBox="1">
              <a:spLocks noChangeArrowheads="1"/>
            </p:cNvSpPr>
            <p:nvPr/>
          </p:nvSpPr>
          <p:spPr bwMode="auto">
            <a:xfrm>
              <a:off x="1476954" y="1052513"/>
              <a:ext cx="7703523" cy="5511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chemeClr val="bg1"/>
                  </a:solidFill>
                  <a:latin typeface="TheSans B5 Plain" pitchFamily="32" charset="0"/>
                  <a:ea typeface="Microsoft YaHei" charset="-122"/>
                </a:defRPr>
              </a:lvl9pPr>
            </a:lstStyle>
            <a:p>
              <a:pPr defTabSz="360000" eaLnBrk="1" hangingPunct="1">
                <a:spcBef>
                  <a:spcPts val="750"/>
                </a:spcBef>
                <a:buClrTx/>
                <a:buFontTx/>
                <a:buNone/>
                <a:tabLst/>
                <a:defRPr/>
              </a:pPr>
              <a:r>
                <a:rPr lang="it-IT" sz="1200" b="1" i="1" dirty="0">
                  <a:solidFill>
                    <a:srgbClr val="000000"/>
                  </a:solidFill>
                </a:rPr>
                <a:t>Primo </a:t>
              </a:r>
              <a:r>
                <a:rPr lang="it-IT" sz="1200" b="1" i="1" dirty="0" err="1">
                  <a:solidFill>
                    <a:srgbClr val="000000"/>
                  </a:solidFill>
                </a:rPr>
                <a:t>Busselli</a:t>
              </a:r>
              <a:endParaRPr lang="it-IT" sz="1200" b="1" i="1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1983 – 1989	</a:t>
              </a:r>
              <a:r>
                <a:rPr lang="it-IT" sz="1200" dirty="0" err="1">
                  <a:solidFill>
                    <a:srgbClr val="000000"/>
                  </a:solidFill>
                </a:rPr>
                <a:t>Mechanical</a:t>
              </a:r>
              <a:r>
                <a:rPr lang="it-IT" sz="1200" dirty="0">
                  <a:solidFill>
                    <a:srgbClr val="000000"/>
                  </a:solidFill>
                </a:rPr>
                <a:t> Design </a:t>
              </a:r>
              <a:r>
                <a:rPr lang="it-IT" sz="1200" dirty="0" err="1">
                  <a:solidFill>
                    <a:srgbClr val="000000"/>
                  </a:solidFill>
                </a:rPr>
                <a:t>Engineer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indent="-74295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Alfa Costruzioni Meccaniche Spa					</a:t>
              </a:r>
              <a:r>
                <a:rPr lang="it-IT" sz="1200" dirty="0">
                  <a:solidFill>
                    <a:srgbClr val="000000"/>
                  </a:solidFill>
                </a:rPr>
                <a:t>Mantova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endParaRPr lang="it-IT" sz="400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1990 – 2000	Head of </a:t>
              </a:r>
              <a:r>
                <a:rPr lang="it-IT" sz="1200" dirty="0" err="1">
                  <a:solidFill>
                    <a:srgbClr val="000000"/>
                  </a:solidFill>
                </a:rPr>
                <a:t>Mechanical</a:t>
              </a:r>
              <a:r>
                <a:rPr lang="it-IT" sz="1200" dirty="0">
                  <a:solidFill>
                    <a:srgbClr val="000000"/>
                  </a:solidFill>
                </a:rPr>
                <a:t> Design </a:t>
              </a:r>
              <a:r>
                <a:rPr lang="it-IT" sz="1200" dirty="0" err="1">
                  <a:solidFill>
                    <a:srgbClr val="000000"/>
                  </a:solidFill>
                </a:rPr>
                <a:t>Dept</a:t>
              </a:r>
              <a:r>
                <a:rPr lang="it-IT" sz="1200" dirty="0">
                  <a:solidFill>
                    <a:srgbClr val="000000"/>
                  </a:solidFill>
                </a:rPr>
                <a:t>.</a:t>
              </a: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</a:t>
              </a:r>
              <a:r>
                <a:rPr lang="it-IT" sz="1200" b="1" dirty="0" err="1">
                  <a:solidFill>
                    <a:srgbClr val="000000"/>
                  </a:solidFill>
                </a:rPr>
                <a:t>Keber</a:t>
              </a:r>
              <a:r>
                <a:rPr lang="it-IT" sz="1200" b="1" dirty="0">
                  <a:solidFill>
                    <a:srgbClr val="000000"/>
                  </a:solidFill>
                </a:rPr>
                <a:t>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b="1" dirty="0">
                  <a:solidFill>
                    <a:srgbClr val="000000"/>
                  </a:solidFill>
                </a:rPr>
                <a:t>									</a:t>
              </a:r>
              <a:r>
                <a:rPr lang="it-IT" sz="1200" dirty="0">
                  <a:solidFill>
                    <a:srgbClr val="000000"/>
                  </a:solidFill>
                </a:rPr>
                <a:t>Roverbella (MN)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endParaRPr lang="it-IT" sz="400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2001 – 2012	</a:t>
              </a:r>
              <a:r>
                <a:rPr lang="it-IT" sz="1200" dirty="0" err="1">
                  <a:solidFill>
                    <a:srgbClr val="000000"/>
                  </a:solidFill>
                </a:rPr>
                <a:t>Director</a:t>
              </a:r>
              <a:r>
                <a:rPr lang="it-IT" sz="1200" dirty="0">
                  <a:solidFill>
                    <a:srgbClr val="000000"/>
                  </a:solidFill>
                </a:rPr>
                <a:t> – Mech. Design </a:t>
              </a:r>
              <a:r>
                <a:rPr lang="it-IT" sz="1200" dirty="0" err="1">
                  <a:solidFill>
                    <a:srgbClr val="000000"/>
                  </a:solidFill>
                </a:rPr>
                <a:t>Dept</a:t>
              </a:r>
              <a:r>
                <a:rPr lang="it-IT" sz="1200" dirty="0">
                  <a:solidFill>
                    <a:srgbClr val="000000"/>
                  </a:solidFill>
                </a:rPr>
                <a:t>. (company co-</a:t>
              </a:r>
              <a:r>
                <a:rPr lang="it-IT" sz="1200" dirty="0" err="1">
                  <a:solidFill>
                    <a:srgbClr val="000000"/>
                  </a:solidFill>
                </a:rPr>
                <a:t>founder</a:t>
              </a:r>
              <a:r>
                <a:rPr lang="it-IT" sz="1200" dirty="0">
                  <a:solidFill>
                    <a:srgbClr val="000000"/>
                  </a:solidFill>
                </a:rPr>
                <a:t>)</a:t>
              </a: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</a:t>
              </a:r>
              <a:r>
                <a:rPr lang="it-IT" sz="1200" b="1" dirty="0" err="1">
                  <a:solidFill>
                    <a:srgbClr val="000000"/>
                  </a:solidFill>
                </a:rPr>
                <a:t>Apsol</a:t>
              </a:r>
              <a:r>
                <a:rPr lang="it-IT" sz="1200" b="1" dirty="0">
                  <a:solidFill>
                    <a:srgbClr val="000000"/>
                  </a:solidFill>
                </a:rPr>
                <a:t>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b="1" dirty="0">
                  <a:solidFill>
                    <a:srgbClr val="000000"/>
                  </a:solidFill>
                </a:rPr>
                <a:t>									</a:t>
              </a:r>
              <a:r>
                <a:rPr lang="it-IT" sz="1200" dirty="0">
                  <a:solidFill>
                    <a:srgbClr val="000000"/>
                  </a:solidFill>
                </a:rPr>
                <a:t>Goito (MN)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endParaRPr lang="it-IT" sz="400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2013 –		</a:t>
              </a:r>
              <a:r>
                <a:rPr lang="it-IT" sz="1200" dirty="0" err="1">
                  <a:solidFill>
                    <a:srgbClr val="000000"/>
                  </a:solidFill>
                </a:rPr>
                <a:t>Director</a:t>
              </a:r>
              <a:r>
                <a:rPr lang="it-IT" sz="1200" dirty="0">
                  <a:solidFill>
                    <a:srgbClr val="000000"/>
                  </a:solidFill>
                </a:rPr>
                <a:t> – Mech. Design </a:t>
              </a:r>
              <a:r>
                <a:rPr lang="it-IT" sz="1200" dirty="0" err="1">
                  <a:solidFill>
                    <a:srgbClr val="000000"/>
                  </a:solidFill>
                </a:rPr>
                <a:t>Dept</a:t>
              </a:r>
              <a:r>
                <a:rPr lang="it-IT" sz="1200" dirty="0">
                  <a:solidFill>
                    <a:srgbClr val="000000"/>
                  </a:solidFill>
                </a:rPr>
                <a:t>. (company co-</a:t>
              </a:r>
              <a:r>
                <a:rPr lang="it-IT" sz="1200" dirty="0" err="1">
                  <a:solidFill>
                    <a:srgbClr val="000000"/>
                  </a:solidFill>
                </a:rPr>
                <a:t>founder</a:t>
              </a:r>
              <a:r>
                <a:rPr lang="it-IT" sz="1200" dirty="0">
                  <a:solidFill>
                    <a:srgbClr val="000000"/>
                  </a:solidFill>
                </a:rPr>
                <a:t>) </a:t>
              </a: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HRS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b="1" dirty="0">
                  <a:solidFill>
                    <a:srgbClr val="000000"/>
                  </a:solidFill>
                </a:rPr>
                <a:t> - </a:t>
              </a:r>
              <a:r>
                <a:rPr lang="it-IT" sz="1200" b="1" dirty="0" err="1">
                  <a:solidFill>
                    <a:srgbClr val="000000"/>
                  </a:solidFill>
                </a:rPr>
                <a:t>Robotic</a:t>
              </a:r>
              <a:r>
                <a:rPr lang="it-IT" sz="1200" b="1" dirty="0">
                  <a:solidFill>
                    <a:srgbClr val="000000"/>
                  </a:solidFill>
                </a:rPr>
                <a:t> Handling Systems				</a:t>
              </a:r>
              <a:r>
                <a:rPr lang="it-IT" sz="1200" dirty="0">
                  <a:solidFill>
                    <a:srgbClr val="000000"/>
                  </a:solidFill>
                </a:rPr>
                <a:t>Porto Mantovano (MN)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endParaRPr lang="it-IT" sz="1000" b="1" i="1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i="1" dirty="0">
                  <a:solidFill>
                    <a:srgbClr val="000000"/>
                  </a:solidFill>
                </a:rPr>
                <a:t>Roberto Pezzini</a:t>
              </a: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1986 – 1993	Automation </a:t>
              </a:r>
              <a:r>
                <a:rPr lang="it-IT" sz="1200" dirty="0" err="1">
                  <a:solidFill>
                    <a:srgbClr val="000000"/>
                  </a:solidFill>
                </a:rPr>
                <a:t>Engineer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			</a:t>
              </a:r>
              <a:r>
                <a:rPr lang="it-IT" sz="1200" b="1" dirty="0">
                  <a:solidFill>
                    <a:srgbClr val="000000"/>
                  </a:solidFill>
                </a:rPr>
                <a:t>Alfa Costruzioni Meccaniche Spa					</a:t>
              </a:r>
              <a:r>
                <a:rPr lang="it-IT" sz="1200" dirty="0">
                  <a:solidFill>
                    <a:srgbClr val="000000"/>
                  </a:solidFill>
                </a:rPr>
                <a:t>Mantova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endParaRPr lang="it-IT" sz="4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1993 – 2000	Head of Automation </a:t>
              </a:r>
              <a:r>
                <a:rPr lang="it-IT" sz="1200" dirty="0" err="1">
                  <a:solidFill>
                    <a:srgbClr val="000000"/>
                  </a:solidFill>
                </a:rPr>
                <a:t>Dept</a:t>
              </a:r>
              <a:r>
                <a:rPr lang="it-IT" sz="1200" dirty="0">
                  <a:solidFill>
                    <a:srgbClr val="000000"/>
                  </a:solidFill>
                </a:rPr>
                <a:t>.</a:t>
              </a: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</a:t>
              </a:r>
              <a:r>
                <a:rPr lang="it-IT" sz="1200" b="1" dirty="0" err="1">
                  <a:solidFill>
                    <a:srgbClr val="000000"/>
                  </a:solidFill>
                </a:rPr>
                <a:t>Keber</a:t>
              </a:r>
              <a:r>
                <a:rPr lang="it-IT" sz="1200" b="1" dirty="0">
                  <a:solidFill>
                    <a:srgbClr val="000000"/>
                  </a:solidFill>
                </a:rPr>
                <a:t>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b="1" dirty="0">
                  <a:solidFill>
                    <a:srgbClr val="000000"/>
                  </a:solidFill>
                </a:rPr>
                <a:t>									</a:t>
              </a:r>
              <a:r>
                <a:rPr lang="it-IT" sz="1200" dirty="0">
                  <a:solidFill>
                    <a:srgbClr val="000000"/>
                  </a:solidFill>
                </a:rPr>
                <a:t>Roverbella (MN) -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r>
                <a:rPr lang="it-IT" sz="1200" dirty="0">
                  <a:solidFill>
                    <a:srgbClr val="000000"/>
                  </a:solidFill>
                </a:rPr>
                <a:t> </a:t>
              </a: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endParaRPr lang="it-IT" sz="4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2001 – 2012	</a:t>
              </a:r>
              <a:r>
                <a:rPr lang="it-IT" sz="1200" dirty="0" err="1">
                  <a:solidFill>
                    <a:srgbClr val="000000"/>
                  </a:solidFill>
                </a:rPr>
                <a:t>Director</a:t>
              </a:r>
              <a:r>
                <a:rPr lang="it-IT" sz="1200" dirty="0">
                  <a:solidFill>
                    <a:srgbClr val="000000"/>
                  </a:solidFill>
                </a:rPr>
                <a:t> – Automation </a:t>
              </a:r>
              <a:r>
                <a:rPr lang="it-IT" sz="1200" dirty="0" err="1">
                  <a:solidFill>
                    <a:srgbClr val="000000"/>
                  </a:solidFill>
                </a:rPr>
                <a:t>Dept</a:t>
              </a:r>
              <a:r>
                <a:rPr lang="it-IT" sz="1200" dirty="0">
                  <a:solidFill>
                    <a:srgbClr val="000000"/>
                  </a:solidFill>
                </a:rPr>
                <a:t>. (company co-</a:t>
              </a:r>
              <a:r>
                <a:rPr lang="it-IT" sz="1200" dirty="0" err="1">
                  <a:solidFill>
                    <a:srgbClr val="000000"/>
                  </a:solidFill>
                </a:rPr>
                <a:t>founder</a:t>
              </a:r>
              <a:r>
                <a:rPr lang="it-IT" sz="1200" dirty="0">
                  <a:solidFill>
                    <a:srgbClr val="000000"/>
                  </a:solidFill>
                </a:rPr>
                <a:t>)</a:t>
              </a: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</a:t>
              </a:r>
              <a:r>
                <a:rPr lang="it-IT" sz="1200" b="1" dirty="0" err="1">
                  <a:solidFill>
                    <a:srgbClr val="000000"/>
                  </a:solidFill>
                </a:rPr>
                <a:t>Apsol</a:t>
              </a:r>
              <a:r>
                <a:rPr lang="it-IT" sz="1200" b="1" dirty="0">
                  <a:solidFill>
                    <a:srgbClr val="000000"/>
                  </a:solidFill>
                </a:rPr>
                <a:t>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b="1" dirty="0">
                  <a:solidFill>
                    <a:srgbClr val="000000"/>
                  </a:solidFill>
                </a:rPr>
                <a:t>									</a:t>
              </a:r>
              <a:r>
                <a:rPr lang="it-IT" sz="1200" dirty="0">
                  <a:solidFill>
                    <a:srgbClr val="000000"/>
                  </a:solidFill>
                </a:rPr>
                <a:t>Goito (MN)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endParaRPr lang="it-IT" sz="400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2013 –		</a:t>
              </a:r>
              <a:r>
                <a:rPr lang="it-IT" sz="1200" dirty="0" err="1">
                  <a:solidFill>
                    <a:srgbClr val="000000"/>
                  </a:solidFill>
                </a:rPr>
                <a:t>Director</a:t>
              </a:r>
              <a:r>
                <a:rPr lang="it-IT" sz="1200" dirty="0">
                  <a:solidFill>
                    <a:srgbClr val="000000"/>
                  </a:solidFill>
                </a:rPr>
                <a:t> – Automation </a:t>
              </a:r>
              <a:r>
                <a:rPr lang="it-IT" sz="1200" dirty="0" err="1">
                  <a:solidFill>
                    <a:srgbClr val="000000"/>
                  </a:solidFill>
                </a:rPr>
                <a:t>Dept</a:t>
              </a:r>
              <a:r>
                <a:rPr lang="it-IT" sz="1200" dirty="0">
                  <a:solidFill>
                    <a:srgbClr val="000000"/>
                  </a:solidFill>
                </a:rPr>
                <a:t>. (company co-</a:t>
              </a:r>
              <a:r>
                <a:rPr lang="it-IT" sz="1200" dirty="0" err="1">
                  <a:solidFill>
                    <a:srgbClr val="000000"/>
                  </a:solidFill>
                </a:rPr>
                <a:t>founder</a:t>
              </a:r>
              <a:r>
                <a:rPr lang="it-IT" sz="1200" dirty="0">
                  <a:solidFill>
                    <a:srgbClr val="000000"/>
                  </a:solidFill>
                </a:rPr>
                <a:t>) </a:t>
              </a: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HRS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b="1" dirty="0">
                  <a:solidFill>
                    <a:srgbClr val="000000"/>
                  </a:solidFill>
                </a:rPr>
                <a:t> - </a:t>
              </a:r>
              <a:r>
                <a:rPr lang="it-IT" sz="1200" b="1" dirty="0" err="1">
                  <a:solidFill>
                    <a:srgbClr val="000000"/>
                  </a:solidFill>
                </a:rPr>
                <a:t>Robotic</a:t>
              </a:r>
              <a:r>
                <a:rPr lang="it-IT" sz="1200" b="1" dirty="0">
                  <a:solidFill>
                    <a:srgbClr val="000000"/>
                  </a:solidFill>
                </a:rPr>
                <a:t> Handling Systems				</a:t>
              </a:r>
              <a:r>
                <a:rPr lang="it-IT" sz="1200" dirty="0">
                  <a:solidFill>
                    <a:srgbClr val="000000"/>
                  </a:solidFill>
                </a:rPr>
                <a:t>Porto Mantovano (MN)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endParaRPr lang="it-IT" sz="10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i="1" dirty="0">
                  <a:solidFill>
                    <a:srgbClr val="000000"/>
                  </a:solidFill>
                </a:rPr>
                <a:t>Alessandro </a:t>
              </a:r>
              <a:r>
                <a:rPr lang="it-IT" sz="1200" b="1" i="1" dirty="0" err="1">
                  <a:solidFill>
                    <a:srgbClr val="000000"/>
                  </a:solidFill>
                </a:rPr>
                <a:t>Busselli</a:t>
              </a:r>
              <a:endParaRPr lang="it-IT" sz="1200" b="1" i="1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1997 – 2000	Automation </a:t>
              </a:r>
              <a:r>
                <a:rPr lang="it-IT" sz="1200" dirty="0" err="1">
                  <a:solidFill>
                    <a:srgbClr val="000000"/>
                  </a:solidFill>
                </a:rPr>
                <a:t>Engineer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</a:t>
              </a:r>
              <a:r>
                <a:rPr lang="it-IT" sz="1200" b="1" dirty="0" err="1">
                  <a:solidFill>
                    <a:srgbClr val="000000"/>
                  </a:solidFill>
                </a:rPr>
                <a:t>Keber</a:t>
              </a:r>
              <a:r>
                <a:rPr lang="it-IT" sz="1200" b="1" dirty="0">
                  <a:solidFill>
                    <a:srgbClr val="000000"/>
                  </a:solidFill>
                </a:rPr>
                <a:t>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dirty="0">
                  <a:solidFill>
                    <a:srgbClr val="000000"/>
                  </a:solidFill>
                </a:rPr>
                <a:t>									Roverbella (MN) -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r>
                <a:rPr lang="it-IT" sz="1200" dirty="0">
                  <a:solidFill>
                    <a:srgbClr val="000000"/>
                  </a:solidFill>
                </a:rPr>
                <a:t> </a:t>
              </a: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endParaRPr lang="it-IT" sz="4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dirty="0">
                  <a:solidFill>
                    <a:srgbClr val="000000"/>
                  </a:solidFill>
                </a:rPr>
                <a:t>	2001 – 2012	</a:t>
              </a:r>
              <a:r>
                <a:rPr lang="it-IT" sz="1200" dirty="0" err="1">
                  <a:solidFill>
                    <a:srgbClr val="000000"/>
                  </a:solidFill>
                </a:rPr>
                <a:t>Director</a:t>
              </a:r>
              <a:r>
                <a:rPr lang="it-IT" sz="1200" dirty="0">
                  <a:solidFill>
                    <a:srgbClr val="000000"/>
                  </a:solidFill>
                </a:rPr>
                <a:t> – Service </a:t>
              </a:r>
              <a:r>
                <a:rPr lang="it-IT" sz="1200" dirty="0" err="1">
                  <a:solidFill>
                    <a:srgbClr val="000000"/>
                  </a:solidFill>
                </a:rPr>
                <a:t>Dept</a:t>
              </a:r>
              <a:r>
                <a:rPr lang="it-IT" sz="1200" dirty="0">
                  <a:solidFill>
                    <a:srgbClr val="000000"/>
                  </a:solidFill>
                </a:rPr>
                <a:t>. (company co-</a:t>
              </a:r>
              <a:r>
                <a:rPr lang="it-IT" sz="1200" dirty="0" err="1">
                  <a:solidFill>
                    <a:srgbClr val="000000"/>
                  </a:solidFill>
                </a:rPr>
                <a:t>founder</a:t>
              </a:r>
              <a:r>
                <a:rPr lang="it-IT" sz="1200" dirty="0">
                  <a:solidFill>
                    <a:srgbClr val="000000"/>
                  </a:solidFill>
                </a:rPr>
                <a:t>)</a:t>
              </a:r>
            </a:p>
            <a:p>
              <a:pPr defTabSz="360000" eaLnBrk="1" hangingPunct="1">
                <a:buClrTx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</a:t>
              </a:r>
              <a:r>
                <a:rPr lang="it-IT" sz="1200" b="1" dirty="0" err="1">
                  <a:solidFill>
                    <a:srgbClr val="000000"/>
                  </a:solidFill>
                </a:rPr>
                <a:t>Apsol</a:t>
              </a:r>
              <a:r>
                <a:rPr lang="it-IT" sz="1200" b="1" dirty="0">
                  <a:solidFill>
                    <a:srgbClr val="000000"/>
                  </a:solidFill>
                </a:rPr>
                <a:t>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b="1" dirty="0">
                  <a:solidFill>
                    <a:srgbClr val="000000"/>
                  </a:solidFill>
                </a:rPr>
                <a:t>									</a:t>
              </a:r>
              <a:r>
                <a:rPr lang="it-IT" sz="1200" dirty="0">
                  <a:solidFill>
                    <a:srgbClr val="000000"/>
                  </a:solidFill>
                </a:rPr>
                <a:t>Goito (MN)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endParaRPr lang="it-IT" sz="1200" dirty="0">
                <a:solidFill>
                  <a:srgbClr val="000000"/>
                </a:solidFill>
              </a:endParaRPr>
            </a:p>
            <a:p>
              <a:pPr defTabSz="360000" eaLnBrk="1" hangingPunct="1">
                <a:buClrTx/>
                <a:buFontTx/>
                <a:buNone/>
                <a:tabLst/>
                <a:defRPr/>
              </a:pPr>
              <a:endParaRPr lang="it-IT" sz="400" b="1" dirty="0">
                <a:solidFill>
                  <a:srgbClr val="000000"/>
                </a:solidFill>
              </a:endParaRP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</a:t>
              </a:r>
              <a:r>
                <a:rPr lang="it-IT" sz="1200" dirty="0">
                  <a:solidFill>
                    <a:srgbClr val="000000"/>
                  </a:solidFill>
                </a:rPr>
                <a:t>2013 -</a:t>
              </a:r>
              <a:r>
                <a:rPr lang="it-IT" sz="1200" b="1" dirty="0">
                  <a:solidFill>
                    <a:srgbClr val="000000"/>
                  </a:solidFill>
                </a:rPr>
                <a:t>		</a:t>
              </a:r>
              <a:r>
                <a:rPr lang="it-IT" sz="1200" dirty="0" err="1">
                  <a:solidFill>
                    <a:srgbClr val="000000"/>
                  </a:solidFill>
                </a:rPr>
                <a:t>Director</a:t>
              </a:r>
              <a:r>
                <a:rPr lang="it-IT" sz="1200" dirty="0">
                  <a:solidFill>
                    <a:srgbClr val="000000"/>
                  </a:solidFill>
                </a:rPr>
                <a:t> – Service </a:t>
              </a:r>
              <a:r>
                <a:rPr lang="it-IT" sz="1200" dirty="0" err="1">
                  <a:solidFill>
                    <a:srgbClr val="000000"/>
                  </a:solidFill>
                </a:rPr>
                <a:t>Dept</a:t>
              </a:r>
              <a:r>
                <a:rPr lang="it-IT" sz="1200" dirty="0">
                  <a:solidFill>
                    <a:srgbClr val="000000"/>
                  </a:solidFill>
                </a:rPr>
                <a:t>. (company co-</a:t>
              </a:r>
              <a:r>
                <a:rPr lang="it-IT" sz="1200" dirty="0" err="1">
                  <a:solidFill>
                    <a:srgbClr val="000000"/>
                  </a:solidFill>
                </a:rPr>
                <a:t>founder</a:t>
              </a:r>
              <a:r>
                <a:rPr lang="it-IT" sz="1200" dirty="0">
                  <a:solidFill>
                    <a:srgbClr val="000000"/>
                  </a:solidFill>
                </a:rPr>
                <a:t>) </a:t>
              </a:r>
            </a:p>
            <a:p>
              <a:pPr marL="0" lvl="1" indent="0" defTabSz="360000" eaLnBrk="1" hangingPunct="1">
                <a:buClrTx/>
                <a:buFontTx/>
                <a:buNone/>
                <a:tabLst/>
                <a:defRPr/>
              </a:pPr>
              <a:r>
                <a:rPr lang="it-IT" sz="1200" b="1" dirty="0">
                  <a:solidFill>
                    <a:srgbClr val="000000"/>
                  </a:solidFill>
                </a:rPr>
                <a:t>				HRS </a:t>
              </a:r>
              <a:r>
                <a:rPr lang="it-IT" sz="1200" b="1" dirty="0" err="1">
                  <a:solidFill>
                    <a:srgbClr val="000000"/>
                  </a:solidFill>
                </a:rPr>
                <a:t>Srl</a:t>
              </a:r>
              <a:r>
                <a:rPr lang="it-IT" sz="1200" b="1" dirty="0">
                  <a:solidFill>
                    <a:srgbClr val="000000"/>
                  </a:solidFill>
                </a:rPr>
                <a:t> - </a:t>
              </a:r>
              <a:r>
                <a:rPr lang="it-IT" sz="1200" b="1" dirty="0" err="1">
                  <a:solidFill>
                    <a:srgbClr val="000000"/>
                  </a:solidFill>
                </a:rPr>
                <a:t>Robotic</a:t>
              </a:r>
              <a:r>
                <a:rPr lang="it-IT" sz="1200" b="1" dirty="0">
                  <a:solidFill>
                    <a:srgbClr val="000000"/>
                  </a:solidFill>
                </a:rPr>
                <a:t> Handling Systems				</a:t>
              </a:r>
              <a:r>
                <a:rPr lang="it-IT" sz="1200" dirty="0">
                  <a:solidFill>
                    <a:srgbClr val="000000"/>
                  </a:solidFill>
                </a:rPr>
                <a:t>Porto Mantovano (MN) – </a:t>
              </a:r>
              <a:r>
                <a:rPr lang="it-IT" sz="1200" dirty="0" err="1">
                  <a:solidFill>
                    <a:srgbClr val="000000"/>
                  </a:solidFill>
                </a:rPr>
                <a:t>Italy</a:t>
              </a:r>
              <a:r>
                <a:rPr lang="it-IT" sz="1200" dirty="0">
                  <a:solidFill>
                    <a:srgbClr val="000000"/>
                  </a:solidFill>
                </a:rPr>
                <a:t>.</a:t>
              </a:r>
              <a:endParaRPr lang="it-IT" sz="1050" dirty="0">
                <a:solidFill>
                  <a:srgbClr val="000000"/>
                </a:solidFill>
              </a:endParaRPr>
            </a:p>
          </p:txBody>
        </p:sp>
        <p:pic>
          <p:nvPicPr>
            <p:cNvPr id="3078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60" y="1368064"/>
              <a:ext cx="1044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Immagine 5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2" y="3364226"/>
              <a:ext cx="1044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magin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99" y="5308475"/>
              <a:ext cx="996923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2415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</a:rPr>
              <a:t>OUR CUSTOMERS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C:\Users\gianl\Desktop\CLEVERTECH\presentazione\loghi clienti\logo-tuttosucameo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5" y="1510420"/>
            <a:ext cx="1317009" cy="12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ianl\Desktop\CLEVERTECH\presentazione\loghi clienti\bacard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89" y="1428274"/>
            <a:ext cx="1358725" cy="133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ianl\Desktop\CLEVERTECH\presentazione\loghi clienti\cav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37" y="1601353"/>
            <a:ext cx="1187231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ianl\Desktop\CLEVERTECH\presentazione\loghi clienti\consorzio-virgilio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91" y="1515315"/>
            <a:ext cx="1161313" cy="1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ianl\Desktop\CLEVERTECH\presentazione\loghi clienti\1200px-Gazprom-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51" y="1766749"/>
            <a:ext cx="1344121" cy="6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ianl\Desktop\CLEVERTECH\presentazione\loghi clienti\cropped-AMC-GROU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3" y="3110058"/>
            <a:ext cx="2070999" cy="4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gianl\Desktop\CLEVERTECH\presentazione\loghi clienti\i-provenzal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1340757" cy="13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gianl\Desktop\CLEVERTECH\presentazione\loghi clienti\kessler_main_logo_big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19" y="3166217"/>
            <a:ext cx="2070981" cy="3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gianl\Desktop\CLEVERTECH\presentazione\loghi clienti\lat soresin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66217"/>
            <a:ext cx="1771207" cy="4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gianl\Desktop\CLEVERTECH\presentazione\loghi clienti\Logo ICR Industrie Cosmetiche Riunit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4637"/>
            <a:ext cx="1656184" cy="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gianl\Desktop\CLEVERTECH\presentazione\loghi clienti\Logo_covap1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3" y="3903101"/>
            <a:ext cx="1182083" cy="11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gianl\Desktop\CLEVERTECH\presentazione\loghi clienti\LOGO_Le_G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51100"/>
            <a:ext cx="1392978" cy="6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gianl\Desktop\CLEVERTECH\presentazione\loghi clienti\Nefis oil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5" y="5249946"/>
            <a:ext cx="867051" cy="8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C:\Users\gianl\Desktop\CLEVERTECH\presentazione\loghi clienti\sism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33" y="5390179"/>
            <a:ext cx="1407807" cy="58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:\Users\gianl\Desktop\CLEVERTECH\presentazione\loghi clienti\relevi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32" y="5147745"/>
            <a:ext cx="1656184" cy="10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C:\Users\gianl\Desktop\CLEVERTECH\presentazione\loghi clienti\avgus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50992"/>
            <a:ext cx="1913745" cy="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C:\Users\gianl\Desktop\CLEVERTECH\presentazione\loghi clienti\client_logo_9-ng71ip5950rgqnsr6vg1xmfy886j93njxj5axrrsu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74" y="46353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92280" y="4243166"/>
            <a:ext cx="1411167" cy="4819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6" name="Picture 2" descr="C:\Users\gianl\Desktop\CLEVERTECH\presentazione\loghi clienti\in italy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6072"/>
            <a:ext cx="1615929" cy="3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ianl\Desktop\GIANLUCA HRS\presentazione hrs\presentazione istituzionale - Copia\hrs istituzionale\MRB settore pharma\immagini\GILBERT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5755"/>
            <a:ext cx="1800200" cy="72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42" y="1700808"/>
            <a:ext cx="151554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2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</a:rPr>
              <a:t>PRODUCT RANGE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99592" y="121823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MULTIFUNCTION ROBOT BLOCK</a:t>
            </a:r>
          </a:p>
        </p:txBody>
      </p:sp>
      <p:pic>
        <p:nvPicPr>
          <p:cNvPr id="15" name="Immagine 14">
            <a:hlinkClick r:id="rId3" action="ppaction://hlinkfile"/>
            <a:extLst>
              <a:ext uri="{FF2B5EF4-FFF2-40B4-BE49-F238E27FC236}">
                <a16:creationId xmlns:a16="http://schemas.microsoft.com/office/drawing/2014/main" id="{2BB139F4-4899-478F-98AD-647967D71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8" y="1511106"/>
            <a:ext cx="4228334" cy="2493958"/>
          </a:xfrm>
          <a:prstGeom prst="rect">
            <a:avLst/>
          </a:prstGeom>
          <a:ln>
            <a:noFill/>
          </a:ln>
        </p:spPr>
      </p:pic>
      <p:pic>
        <p:nvPicPr>
          <p:cNvPr id="20" name="Picture 2" descr="\\Server01\hrs azienda\Ufficio Commerciale HRS\01 Offerte\Foto_Covap\generale.jpg">
            <a:hlinkClick r:id="rId5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3515" r="4751" b="7714"/>
          <a:stretch/>
        </p:blipFill>
        <p:spPr bwMode="auto">
          <a:xfrm>
            <a:off x="4716016" y="3970232"/>
            <a:ext cx="3978722" cy="26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5008116" y="3738518"/>
            <a:ext cx="4028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MULTIFUNCTION HANDLING CENTER</a:t>
            </a:r>
          </a:p>
        </p:txBody>
      </p:sp>
    </p:spTree>
    <p:extLst>
      <p:ext uri="{BB962C8B-B14F-4D97-AF65-F5344CB8AC3E}">
        <p14:creationId xmlns:p14="http://schemas.microsoft.com/office/powerpoint/2010/main" val="15936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5588" y="529655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PRODUCT RANGE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4739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364088" y="148478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72008" y="1218238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 FORMER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555776" y="119675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PACKER</a:t>
            </a:r>
          </a:p>
        </p:txBody>
      </p:sp>
      <p:pic>
        <p:nvPicPr>
          <p:cNvPr id="16" name="Picture 4" descr="C:\Users\gianl\Desktop\Klever\presentazione\formacartoni-CEM-40-H-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6" y="1707728"/>
            <a:ext cx="2477500" cy="16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anl\Desktop\GIANLUCA HRS\presentazione hrs\presentazione istituzionale\incartonatrice.png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9"/>
          <a:stretch/>
        </p:blipFill>
        <p:spPr bwMode="auto">
          <a:xfrm>
            <a:off x="3347962" y="1508868"/>
            <a:ext cx="2376166" cy="18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6012160" y="1196752"/>
            <a:ext cx="2938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PARTITION INSERTER</a:t>
            </a:r>
          </a:p>
        </p:txBody>
      </p:sp>
      <p:pic>
        <p:nvPicPr>
          <p:cNvPr id="22" name="Picture 2" descr="C:\Users\gianl\Desktop\Klever\presentazione\Mettialveare-PIM-1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3260" r="3461" b="3851"/>
          <a:stretch/>
        </p:blipFill>
        <p:spPr bwMode="auto">
          <a:xfrm>
            <a:off x="6372200" y="1707727"/>
            <a:ext cx="2232248" cy="146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5508104" y="409855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DEPALLETIZER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901451" y="4121237"/>
            <a:ext cx="3345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PALLETIZER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-108520" y="409855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 SEALER</a:t>
            </a:r>
          </a:p>
        </p:txBody>
      </p:sp>
      <p:pic>
        <p:nvPicPr>
          <p:cNvPr id="26" name="Picture 3" descr="C:\Users\gianl\Desktop\Klever\presentazione\Depalettizzatore-Robot-DEM-03513-R-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90" y="4653136"/>
            <a:ext cx="22154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483266"/>
            <a:ext cx="2952108" cy="197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 descr="C:\Users\gianl\Desktop\GIANLUCA HRS\presentazione hrs\presentazione istituzionale - Copia\hrs istituzionale\chiudi cartoni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10014" r="32292" b="52898"/>
          <a:stretch/>
        </p:blipFill>
        <p:spPr bwMode="auto">
          <a:xfrm>
            <a:off x="35496" y="4401068"/>
            <a:ext cx="2880320" cy="17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8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</a:rPr>
              <a:t>PRODUCT RANGE - STRENGTHS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5588" y="1340768"/>
            <a:ext cx="8204844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Latest available automation technology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Simple mechanical construction – reduced components number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Multi-function machines with reduced footprint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Quick format change-over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Simple, intuitive operator interface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Easy access inside the machine (i.e. cleaning </a:t>
            </a:r>
            <a:r>
              <a:rPr lang="mr-IN" sz="2000" dirty="0">
                <a:solidFill>
                  <a:srgbClr val="000000"/>
                </a:solidFill>
              </a:rPr>
              <a:t>–</a:t>
            </a:r>
            <a:r>
              <a:rPr lang="en-GB" sz="2000" dirty="0">
                <a:solidFill>
                  <a:srgbClr val="000000"/>
                </a:solidFill>
              </a:rPr>
              <a:t> maintenance work)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24/7 remote service assistance.</a:t>
            </a:r>
          </a:p>
        </p:txBody>
      </p:sp>
    </p:spTree>
    <p:extLst>
      <p:ext uri="{BB962C8B-B14F-4D97-AF65-F5344CB8AC3E}">
        <p14:creationId xmlns:p14="http://schemas.microsoft.com/office/powerpoint/2010/main" val="334424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SPECIAL PROJECT</a:t>
            </a: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255588" y="1412776"/>
            <a:ext cx="4752653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algn="just"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 Project</a:t>
            </a:r>
          </a:p>
          <a:p>
            <a:pPr algn="just"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specialist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handling</a:t>
            </a:r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solutions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customized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systems for the treatment of products and packaging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such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 algn="just" defTabSz="360000" eaLnBrk="1" hangingPunct="1">
              <a:spcBef>
                <a:spcPts val="750"/>
              </a:spcBef>
              <a:buClrTx/>
              <a:buFont typeface="Wingdings" pitchFamily="2" charset="2"/>
              <a:buChar char="ü"/>
              <a:tabLst/>
              <a:defRPr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bottles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vials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jars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defTabSz="360000" eaLnBrk="1" hangingPunct="1">
              <a:spcBef>
                <a:spcPts val="750"/>
              </a:spcBef>
              <a:buClrTx/>
              <a:buFont typeface="Wingdings" pitchFamily="2" charset="2"/>
              <a:buChar char="ü"/>
              <a:tabLst/>
              <a:defRPr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pouches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 defTabSz="360000" eaLnBrk="1" hangingPunct="1">
              <a:spcBef>
                <a:spcPts val="750"/>
              </a:spcBef>
              <a:buClrTx/>
              <a:buFont typeface="Wingdings" pitchFamily="2" charset="2"/>
              <a:buChar char="ü"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boxes –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wrap-around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cartons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defTabSz="360000" eaLnBrk="1" hangingPunct="1">
              <a:spcBef>
                <a:spcPts val="750"/>
              </a:spcBef>
              <a:buClrTx/>
              <a:buFont typeface="Wingdings" pitchFamily="2" charset="2"/>
              <a:buChar char="ü"/>
              <a:tabLst/>
              <a:defRPr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display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boxes</a:t>
            </a:r>
          </a:p>
          <a:p>
            <a:pPr algn="just"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design and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high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a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stringent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sequences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time.</a:t>
            </a:r>
          </a:p>
        </p:txBody>
      </p:sp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51" y="4005064"/>
            <a:ext cx="3524324" cy="1944216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51" y="1628800"/>
            <a:ext cx="3524324" cy="18722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294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5588" y="528638"/>
            <a:ext cx="8637587" cy="452437"/>
          </a:xfrm>
          <a:prstGeom prst="rect">
            <a:avLst/>
          </a:prstGeom>
          <a:solidFill>
            <a:srgbClr val="0724F7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RANGE:  MULTIFUNCTION ROBOT BLOCK</a:t>
            </a: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333375"/>
            <a:ext cx="1804988" cy="862013"/>
          </a:xfrm>
          <a:prstGeom prst="rect">
            <a:avLst/>
          </a:prstGeom>
          <a:noFill/>
          <a:ln w="9525">
            <a:solidFill>
              <a:srgbClr val="0724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255589" y="1418428"/>
            <a:ext cx="5108499" cy="481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TheSans B5 Plain" pitchFamily="32" charset="0"/>
                <a:ea typeface="Microsoft YaHei" charset="-122"/>
              </a:defRPr>
            </a:lvl9pPr>
          </a:lstStyle>
          <a:p>
            <a:pPr defTabSz="360000" eaLnBrk="1" hangingPunct="1">
              <a:spcBef>
                <a:spcPts val="750"/>
              </a:spcBef>
              <a:buClrTx/>
              <a:tabLst/>
              <a:defRPr/>
            </a:pP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MRB –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Multifunction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Robot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Block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750"/>
              </a:spcBef>
            </a:pP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Easy to use –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footprint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machine; core of the system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anthropomorphous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robot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(4 or 6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carries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out the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machine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The robot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work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addition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assisted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"work </a:t>
            </a:r>
            <a:r>
              <a:rPr lang="it-IT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stations</a:t>
            </a:r>
            <a:r>
              <a:rPr lang="it-IT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":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transfer to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filling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station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Containers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pick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up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preparation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insertion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box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upper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flaps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sealing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(self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adhesive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tape or hot-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Finished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boxes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coding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(self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adhesive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label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print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apply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ink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-jet, etc.)</a:t>
            </a:r>
          </a:p>
          <a:p>
            <a:pPr marL="285750" lvl="0" indent="-285750" algn="just">
              <a:spcBef>
                <a:spcPts val="750"/>
              </a:spcBef>
              <a:buFont typeface="Wingdings" pitchFamily="2" charset="2"/>
              <a:buChar char="ü"/>
            </a:pP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Carton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boxes </a:t>
            </a:r>
            <a:r>
              <a:rPr lang="it-IT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palletization</a:t>
            </a:r>
            <a:r>
              <a:rPr lang="it-IT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(pallet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placed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floor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motorized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/roller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conveyor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ü"/>
            </a:pP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1602FAD-71EE-4B1D-8973-C209FE738F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53336"/>
            <a:ext cx="3126873" cy="1800000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E00C6DD-D9C6-416C-B80D-23090A81875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32047"/>
            <a:ext cx="1618015" cy="1405065"/>
          </a:xfrm>
          <a:prstGeom prst="rect">
            <a:avLst/>
          </a:prstGeom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BB139F4-4899-478F-98AD-647967D71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59714"/>
            <a:ext cx="3198881" cy="15932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16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heSans B6 SemiBold"/>
        <a:ea typeface="Microsoft YaHei"/>
        <a:cs typeface=""/>
      </a:majorFont>
      <a:minorFont>
        <a:latin typeface="TheSans B5 Plai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heSans B5 Plain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heSans B5 Plain" pitchFamily="32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1200</Words>
  <Application>Microsoft Macintosh PowerPoint</Application>
  <PresentationFormat>Presentazione su schermo (4:3)</PresentationFormat>
  <Paragraphs>231</Paragraphs>
  <Slides>18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TheSans B5 Plain</vt:lpstr>
      <vt:lpstr>TheSans B6 SemiBold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frigo</dc:creator>
  <cp:lastModifiedBy>paolo domenegati</cp:lastModifiedBy>
  <cp:revision>1170</cp:revision>
  <cp:lastPrinted>2018-06-27T08:15:13Z</cp:lastPrinted>
  <dcterms:created xsi:type="dcterms:W3CDTF">2010-06-16T07:06:18Z</dcterms:created>
  <dcterms:modified xsi:type="dcterms:W3CDTF">2019-03-13T08:48:02Z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igentümer">
    <vt:lpwstr>KRONES AG</vt:lpwstr>
  </property>
  <property fmtid="{D5CDD505-2E9C-101B-9397-08002B2CF9AE}" pid="3" name="Erstellt von">
    <vt:lpwstr>Sylvia Hospodsky</vt:lpwstr>
  </property>
</Properties>
</file>