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6" r:id="rId21"/>
    <p:sldId id="275"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198131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16928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70333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108528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469704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F703706-636C-47F3-BEA0-F563635DF2B5}"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4281729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F703706-636C-47F3-BEA0-F563635DF2B5}"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503291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F703706-636C-47F3-BEA0-F563635DF2B5}" type="datetimeFigureOut">
              <a:rPr lang="es-MX" smtClean="0"/>
              <a:t>24/01/2019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328429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F703706-636C-47F3-BEA0-F563635DF2B5}" type="datetimeFigureOut">
              <a:rPr lang="es-MX" smtClean="0"/>
              <a:t>24/01/2019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5278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F703706-636C-47F3-BEA0-F563635DF2B5}" type="datetimeFigureOut">
              <a:rPr lang="es-MX" smtClean="0"/>
              <a:t>24/01/2019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551909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703706-636C-47F3-BEA0-F563635DF2B5}"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94403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D4E03DA8-3BAD-45E7-8EB9-F80B88B99FF3}"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3110563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703706-636C-47F3-BEA0-F563635DF2B5}"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2988295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3479173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F703706-636C-47F3-BEA0-F563635DF2B5}"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174083C-6266-43E5-8466-50845984B24B}" type="slidenum">
              <a:rPr lang="es-MX" smtClean="0"/>
              <a:t>‹#›</a:t>
            </a:fld>
            <a:endParaRPr lang="es-MX"/>
          </a:p>
        </p:txBody>
      </p:sp>
    </p:spTree>
    <p:extLst>
      <p:ext uri="{BB962C8B-B14F-4D97-AF65-F5344CB8AC3E}">
        <p14:creationId xmlns:p14="http://schemas.microsoft.com/office/powerpoint/2010/main" val="131216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4E03DA8-3BAD-45E7-8EB9-F80B88B99FF3}" type="datetimeFigureOut">
              <a:rPr lang="es-MX" smtClean="0"/>
              <a:t>24/01/2019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66675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D4E03DA8-3BAD-45E7-8EB9-F80B88B99FF3}"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6282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4E03DA8-3BAD-45E7-8EB9-F80B88B99FF3}" type="datetimeFigureOut">
              <a:rPr lang="es-MX" smtClean="0"/>
              <a:t>24/01/2019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422915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D4E03DA8-3BAD-45E7-8EB9-F80B88B99FF3}" type="datetimeFigureOut">
              <a:rPr lang="es-MX" smtClean="0"/>
              <a:t>24/01/2019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77136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4E03DA8-3BAD-45E7-8EB9-F80B88B99FF3}" type="datetimeFigureOut">
              <a:rPr lang="es-MX" smtClean="0"/>
              <a:t>24/01/2019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341360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E03DA8-3BAD-45E7-8EB9-F80B88B99FF3}"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25678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4E03DA8-3BAD-45E7-8EB9-F80B88B99FF3}" type="datetimeFigureOut">
              <a:rPr lang="es-MX" smtClean="0"/>
              <a:t>24/01/2019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80171A0-2789-4034-A500-52DC5103DCDA}" type="slidenum">
              <a:rPr lang="es-MX" smtClean="0"/>
              <a:t>‹#›</a:t>
            </a:fld>
            <a:endParaRPr lang="es-MX"/>
          </a:p>
        </p:txBody>
      </p:sp>
    </p:spTree>
    <p:extLst>
      <p:ext uri="{BB962C8B-B14F-4D97-AF65-F5344CB8AC3E}">
        <p14:creationId xmlns:p14="http://schemas.microsoft.com/office/powerpoint/2010/main" val="87253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03DA8-3BAD-45E7-8EB9-F80B88B99FF3}" type="datetimeFigureOut">
              <a:rPr lang="es-MX" smtClean="0"/>
              <a:t>24/01/2019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171A0-2789-4034-A500-52DC5103DCDA}" type="slidenum">
              <a:rPr lang="es-MX" smtClean="0"/>
              <a:t>‹#›</a:t>
            </a:fld>
            <a:endParaRPr lang="es-MX"/>
          </a:p>
        </p:txBody>
      </p:sp>
    </p:spTree>
    <p:extLst>
      <p:ext uri="{BB962C8B-B14F-4D97-AF65-F5344CB8AC3E}">
        <p14:creationId xmlns:p14="http://schemas.microsoft.com/office/powerpoint/2010/main" val="316046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03706-636C-47F3-BEA0-F563635DF2B5}" type="datetimeFigureOut">
              <a:rPr lang="es-MX" smtClean="0"/>
              <a:t>24/01/2019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083C-6266-43E5-8466-50845984B24B}" type="slidenum">
              <a:rPr lang="es-MX" smtClean="0"/>
              <a:t>‹#›</a:t>
            </a:fld>
            <a:endParaRPr lang="es-MX"/>
          </a:p>
        </p:txBody>
      </p:sp>
    </p:spTree>
    <p:extLst>
      <p:ext uri="{BB962C8B-B14F-4D97-AF65-F5344CB8AC3E}">
        <p14:creationId xmlns:p14="http://schemas.microsoft.com/office/powerpoint/2010/main" val="640912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8490" y="2099257"/>
            <a:ext cx="9869510" cy="1378039"/>
          </a:xfrm>
        </p:spPr>
        <p:txBody>
          <a:bodyPr>
            <a:normAutofit/>
          </a:bodyPr>
          <a:lstStyle/>
          <a:p>
            <a:r>
              <a:rPr lang="es-MX" sz="2000" b="1" dirty="0">
                <a:latin typeface="Times New Roman" panose="02020603050405020304" pitchFamily="18" charset="0"/>
                <a:cs typeface="Times New Roman" panose="02020603050405020304" pitchFamily="18" charset="0"/>
              </a:rPr>
              <a:t>El  Papel de las ONG en el desarrollo sostenible: enfrentar los desequilibrios de la cambio en la cooperación entre los países de renta media y media alta (II)</a:t>
            </a:r>
            <a:br>
              <a:rPr lang="es-MX" sz="2000" b="1" dirty="0">
                <a:latin typeface="Times New Roman" panose="02020603050405020304" pitchFamily="18" charset="0"/>
                <a:cs typeface="Times New Roman" panose="02020603050405020304" pitchFamily="18" charset="0"/>
              </a:rPr>
            </a:br>
            <a:r>
              <a:rPr lang="es-MX" sz="2000" b="1" i="1" dirty="0" err="1"/>
              <a:t>Joint</a:t>
            </a:r>
            <a:r>
              <a:rPr lang="es-MX" sz="2000" b="1" i="1" dirty="0"/>
              <a:t> </a:t>
            </a:r>
            <a:r>
              <a:rPr lang="es-MX" sz="2000" b="1" i="1" dirty="0" err="1"/>
              <a:t>Presentation</a:t>
            </a:r>
            <a:r>
              <a:rPr lang="es-MX" sz="2000" b="1" i="1" dirty="0"/>
              <a:t> at </a:t>
            </a:r>
            <a:r>
              <a:rPr lang="es-MX" sz="2000" b="1" i="1" dirty="0" err="1"/>
              <a:t>the</a:t>
            </a:r>
            <a:r>
              <a:rPr lang="es-MX" sz="2000" b="1" i="1" dirty="0"/>
              <a:t> Inaugural </a:t>
            </a:r>
            <a:r>
              <a:rPr lang="es-MX" sz="2000" b="1" i="1" dirty="0" err="1"/>
              <a:t>Conference</a:t>
            </a:r>
            <a:r>
              <a:rPr lang="es-MX" sz="2000" b="1" i="1" dirty="0"/>
              <a:t> </a:t>
            </a:r>
            <a:r>
              <a:rPr lang="es-MX" sz="2000" b="1" i="1" dirty="0" err="1"/>
              <a:t>of</a:t>
            </a:r>
            <a:r>
              <a:rPr lang="es-MX" sz="2000" b="1" i="1" dirty="0"/>
              <a:t> </a:t>
            </a:r>
            <a:r>
              <a:rPr lang="es-MX" sz="2000" b="1" i="1" dirty="0" err="1"/>
              <a:t>the</a:t>
            </a:r>
            <a:r>
              <a:rPr lang="es-MX" sz="2000" b="1" i="1" dirty="0"/>
              <a:t> Centre and </a:t>
            </a:r>
            <a:r>
              <a:rPr lang="es-MX" sz="2000" b="1" i="1" dirty="0" err="1"/>
              <a:t>Institute</a:t>
            </a:r>
            <a:r>
              <a:rPr lang="es-MX" sz="2000" b="1" i="1" dirty="0"/>
              <a:t> </a:t>
            </a:r>
            <a:r>
              <a:rPr lang="es-MX" sz="2000" b="1" i="1" dirty="0" err="1"/>
              <a:t>for</a:t>
            </a:r>
            <a:r>
              <a:rPr lang="es-MX" sz="2000" b="1" i="1" dirty="0"/>
              <a:t> </a:t>
            </a:r>
            <a:r>
              <a:rPr lang="es-MX" sz="2000" b="1" i="1" dirty="0" err="1"/>
              <a:t>Innovation</a:t>
            </a:r>
            <a:r>
              <a:rPr lang="es-MX" sz="2000" b="1" i="1" dirty="0"/>
              <a:t> and </a:t>
            </a:r>
            <a:r>
              <a:rPr lang="es-MX" sz="2000" b="1" i="1" dirty="0" err="1"/>
              <a:t>Sustainable</a:t>
            </a:r>
            <a:r>
              <a:rPr lang="es-MX" sz="2000" b="1" i="1" dirty="0"/>
              <a:t> </a:t>
            </a:r>
            <a:r>
              <a:rPr lang="es-MX" sz="2000" b="1" i="1" dirty="0" err="1"/>
              <a:t>Development</a:t>
            </a:r>
            <a:r>
              <a:rPr lang="es-MX" sz="2000" b="1" i="1" dirty="0"/>
              <a:t> , March 2019</a:t>
            </a:r>
          </a:p>
        </p:txBody>
      </p:sp>
      <p:sp>
        <p:nvSpPr>
          <p:cNvPr id="3" name="Subtítulo 2"/>
          <p:cNvSpPr>
            <a:spLocks noGrp="1"/>
          </p:cNvSpPr>
          <p:nvPr>
            <p:ph type="subTitle" idx="1"/>
          </p:nvPr>
        </p:nvSpPr>
        <p:spPr/>
        <p:txBody>
          <a:bodyPr/>
          <a:lstStyle/>
          <a:p>
            <a:endParaRPr lang="es-MX" dirty="0"/>
          </a:p>
          <a:p>
            <a:r>
              <a:rPr lang="es-MX" dirty="0"/>
              <a:t>PhD. Enriqueta Serrano Caballero</a:t>
            </a:r>
          </a:p>
          <a:p>
            <a:r>
              <a:rPr lang="es-MX" dirty="0"/>
              <a:t>Marianne Ojo PhD </a:t>
            </a:r>
          </a:p>
        </p:txBody>
      </p:sp>
      <p:pic>
        <p:nvPicPr>
          <p:cNvPr id="4" name="Imagen 3"/>
          <p:cNvPicPr>
            <a:picLocks noChangeAspect="1"/>
          </p:cNvPicPr>
          <p:nvPr/>
        </p:nvPicPr>
        <p:blipFill>
          <a:blip r:embed="rId2"/>
          <a:stretch>
            <a:fillRect/>
          </a:stretch>
        </p:blipFill>
        <p:spPr>
          <a:xfrm>
            <a:off x="901521" y="0"/>
            <a:ext cx="2421227" cy="2346794"/>
          </a:xfrm>
          <a:prstGeom prst="rect">
            <a:avLst/>
          </a:prstGeom>
        </p:spPr>
      </p:pic>
    </p:spTree>
    <p:extLst>
      <p:ext uri="{BB962C8B-B14F-4D97-AF65-F5344CB8AC3E}">
        <p14:creationId xmlns:p14="http://schemas.microsoft.com/office/powerpoint/2010/main" val="395885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0" y="1"/>
            <a:ext cx="12192000" cy="6858000"/>
          </a:xfrm>
        </p:spPr>
        <p:txBody>
          <a:bodyPr>
            <a:normAutofit/>
          </a:bodyPr>
          <a:lstStyle/>
          <a:p>
            <a:pPr algn="just">
              <a:lnSpc>
                <a:spcPct val="150000"/>
              </a:lnSpc>
            </a:pPr>
            <a:r>
              <a:rPr lang="es-MX" sz="1800" dirty="0">
                <a:latin typeface="+mj-lt"/>
              </a:rPr>
              <a:t>Conforme a lo estipulado en el Tratado de Lisboa (2009), cooperación internacional para el desarrollo es uno de los aspectos más importantes de la acción exterior de la </a:t>
            </a:r>
            <a:r>
              <a:rPr lang="es-MX" sz="1800" dirty="0" err="1">
                <a:latin typeface="+mj-lt"/>
              </a:rPr>
              <a:t>EU´s</a:t>
            </a:r>
            <a:r>
              <a:rPr lang="es-MX" sz="1800" dirty="0">
                <a:latin typeface="+mj-lt"/>
              </a:rPr>
              <a:t>. Se centra en la lucha contra la pobreza y la promoción de un crecimiento sostenible; Además, la lucha por los derechos humanos, la democracia y la igualdad de género es de primordial importancia.   </a:t>
            </a:r>
          </a:p>
          <a:p>
            <a:pPr algn="just">
              <a:lnSpc>
                <a:spcPct val="150000"/>
              </a:lnSpc>
            </a:pPr>
            <a:r>
              <a:rPr lang="es-MX" sz="1800" dirty="0">
                <a:latin typeface="+mj-lt"/>
              </a:rPr>
              <a:t>El principal objetivo de la política de la UE en este ámbito será la reducción y, finalmente, la erradicación de la pobreza, también persigue los objetivos de la acción exterior de la UE, en particular, las establecidas en el artículo 21 párrafo 2</a:t>
            </a:r>
          </a:p>
        </p:txBody>
      </p:sp>
      <p:pic>
        <p:nvPicPr>
          <p:cNvPr id="2" name="Imagen 1"/>
          <p:cNvPicPr>
            <a:picLocks noChangeAspect="1"/>
          </p:cNvPicPr>
          <p:nvPr/>
        </p:nvPicPr>
        <p:blipFill>
          <a:blip r:embed="rId2"/>
          <a:stretch>
            <a:fillRect/>
          </a:stretch>
        </p:blipFill>
        <p:spPr>
          <a:xfrm>
            <a:off x="1300784" y="2861272"/>
            <a:ext cx="8783374" cy="3996729"/>
          </a:xfrm>
          <a:prstGeom prst="rect">
            <a:avLst/>
          </a:prstGeom>
        </p:spPr>
      </p:pic>
    </p:spTree>
    <p:extLst>
      <p:ext uri="{BB962C8B-B14F-4D97-AF65-F5344CB8AC3E}">
        <p14:creationId xmlns:p14="http://schemas.microsoft.com/office/powerpoint/2010/main" val="160292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353800" cy="6176963"/>
          </a:xfrm>
        </p:spPr>
        <p:txBody>
          <a:bodyPr>
            <a:normAutofit/>
          </a:bodyPr>
          <a:lstStyle/>
          <a:p>
            <a:pPr algn="just">
              <a:lnSpc>
                <a:spcPct val="150000"/>
              </a:lnSpc>
            </a:pPr>
            <a:r>
              <a:rPr lang="es-MX" sz="1800" dirty="0">
                <a:latin typeface="+mj-lt"/>
              </a:rPr>
              <a:t>La UE planea basar su compromiso con el desarrollo sostenible en dos pilares principales: Gobierno y financiamiento. Los Estados (2016) de la Comisión Europea que el desarrollo sostenible debe considerarse como un problema de gobernabilidad que requiere de instrumentos adecuados para hacer coherencia política que en las diferentes áreas temáticas, así como entre la acción exterior de la UE y su otras políticas.  </a:t>
            </a:r>
          </a:p>
          <a:p>
            <a:pPr algn="just">
              <a:lnSpc>
                <a:spcPct val="150000"/>
              </a:lnSpc>
            </a:pPr>
            <a:endParaRPr lang="es-MX" sz="1800" dirty="0">
              <a:latin typeface="+mj-lt"/>
            </a:endParaRPr>
          </a:p>
          <a:p>
            <a:pPr algn="just">
              <a:lnSpc>
                <a:spcPct val="150000"/>
              </a:lnSpc>
            </a:pPr>
            <a:r>
              <a:rPr lang="es-MX" sz="1800" dirty="0">
                <a:latin typeface="+mj-lt"/>
              </a:rPr>
              <a:t> La Comisión ha incorporado las dimensiones económicas, sociales y ambientales que conforman el núcleo de los ODS, en el presupuesto de la UE y el gasto los programas</a:t>
            </a:r>
          </a:p>
        </p:txBody>
      </p:sp>
    </p:spTree>
    <p:extLst>
      <p:ext uri="{BB962C8B-B14F-4D97-AF65-F5344CB8AC3E}">
        <p14:creationId xmlns:p14="http://schemas.microsoft.com/office/powerpoint/2010/main" val="370353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858000"/>
          </a:xfrm>
        </p:spPr>
        <p:txBody>
          <a:bodyPr>
            <a:normAutofit/>
          </a:bodyPr>
          <a:lstStyle/>
          <a:p>
            <a:pPr algn="just">
              <a:lnSpc>
                <a:spcPct val="150000"/>
              </a:lnSpc>
            </a:pPr>
            <a:r>
              <a:rPr lang="es-MX" sz="1800" dirty="0">
                <a:latin typeface="+mj-lt"/>
              </a:rPr>
              <a:t>La UE reconoce que coordinación y apoyo entre todos los niveles de gobierno son de suma importancia si ODS han de lograrse. La sociedad civil también desempeña un papel en este esquema de colaboración como impulsores de la participación ciudadana y gobernabilidad.  </a:t>
            </a:r>
          </a:p>
          <a:p>
            <a:pPr algn="just">
              <a:lnSpc>
                <a:spcPct val="150000"/>
              </a:lnSpc>
            </a:pPr>
            <a:r>
              <a:rPr lang="es-MX" sz="1800" dirty="0">
                <a:latin typeface="+mj-lt"/>
              </a:rPr>
              <a:t> Las instituciones centrales de gobierno de la UE se compromete a incorporar a las organizaciones internacionales, organizaciones de la sociedad civil y los ciudadanos en la implementación de la Agenda 2030, tanto en Europa como fuera de las fronteras </a:t>
            </a:r>
            <a:r>
              <a:rPr lang="es-MX" sz="1800" dirty="0" err="1">
                <a:latin typeface="+mj-lt"/>
              </a:rPr>
              <a:t>Unios</a:t>
            </a:r>
            <a:r>
              <a:rPr lang="es-MX" sz="1800" dirty="0">
                <a:latin typeface="+mj-lt"/>
              </a:rPr>
              <a:t>.</a:t>
            </a:r>
          </a:p>
        </p:txBody>
      </p:sp>
      <p:pic>
        <p:nvPicPr>
          <p:cNvPr id="4" name="Imagen 3"/>
          <p:cNvPicPr>
            <a:picLocks noChangeAspect="1"/>
          </p:cNvPicPr>
          <p:nvPr/>
        </p:nvPicPr>
        <p:blipFill>
          <a:blip r:embed="rId2"/>
          <a:stretch>
            <a:fillRect/>
          </a:stretch>
        </p:blipFill>
        <p:spPr>
          <a:xfrm>
            <a:off x="3863662" y="3614548"/>
            <a:ext cx="6583116" cy="2419740"/>
          </a:xfrm>
          <a:prstGeom prst="rect">
            <a:avLst/>
          </a:prstGeom>
        </p:spPr>
      </p:pic>
    </p:spTree>
    <p:extLst>
      <p:ext uri="{BB962C8B-B14F-4D97-AF65-F5344CB8AC3E}">
        <p14:creationId xmlns:p14="http://schemas.microsoft.com/office/powerpoint/2010/main" val="122077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1800" b="1" dirty="0"/>
              <a:t>Las herramientas de cooperación UE en relación con la sociedad civil</a:t>
            </a:r>
          </a:p>
        </p:txBody>
      </p:sp>
      <p:sp>
        <p:nvSpPr>
          <p:cNvPr id="3" name="Marcador de contenido 2"/>
          <p:cNvSpPr>
            <a:spLocks noGrp="1"/>
          </p:cNvSpPr>
          <p:nvPr>
            <p:ph idx="1"/>
          </p:nvPr>
        </p:nvSpPr>
        <p:spPr>
          <a:xfrm>
            <a:off x="0" y="1413500"/>
            <a:ext cx="12192000" cy="5032375"/>
          </a:xfrm>
        </p:spPr>
        <p:txBody>
          <a:bodyPr/>
          <a:lstStyle/>
          <a:p>
            <a:pPr algn="just"/>
            <a:endParaRPr lang="en-US" dirty="0"/>
          </a:p>
          <a:p>
            <a:pPr algn="just"/>
            <a:endParaRPr lang="en-US" dirty="0"/>
          </a:p>
          <a:p>
            <a:pPr algn="just">
              <a:lnSpc>
                <a:spcPct val="150000"/>
              </a:lnSpc>
            </a:pPr>
            <a:r>
              <a:rPr lang="es-MX" sz="2000" dirty="0">
                <a:latin typeface="+mj-lt"/>
              </a:rPr>
              <a:t>Cada herramienta disponible para la UE viene con un conjunto de fortalezas y debilidades que deben tenerse en cuenta al hacer uso de ellos; Además, cada herramienta se refiere de una manera diferente a las partes involucradas en la cooperación para el desarrollo. El valor agregado que la sociedad civil, particularmente NGO´s, llevar a la mesa cuando se trata de cooperación para el desarrollo adquiere distintas dimensiones y potencialidades según su relación con las herramientas de cooperación vienen en contacto con.</a:t>
            </a:r>
          </a:p>
        </p:txBody>
      </p:sp>
    </p:spTree>
    <p:extLst>
      <p:ext uri="{BB962C8B-B14F-4D97-AF65-F5344CB8AC3E}">
        <p14:creationId xmlns:p14="http://schemas.microsoft.com/office/powerpoint/2010/main" val="241402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28788"/>
            <a:ext cx="12192000" cy="6729211"/>
          </a:xfrm>
        </p:spPr>
        <p:txBody>
          <a:bodyPr>
            <a:normAutofit/>
          </a:bodyPr>
          <a:lstStyle/>
          <a:p>
            <a:pPr>
              <a:lnSpc>
                <a:spcPct val="150000"/>
              </a:lnSpc>
            </a:pPr>
            <a:r>
              <a:rPr lang="es-MX" sz="1800" b="1" dirty="0">
                <a:latin typeface="+mj-lt"/>
              </a:rPr>
              <a:t>Dialogo Político :</a:t>
            </a:r>
          </a:p>
          <a:p>
            <a:pPr>
              <a:lnSpc>
                <a:spcPct val="150000"/>
              </a:lnSpc>
            </a:pPr>
            <a:endParaRPr lang="es-MX" sz="1800" dirty="0">
              <a:latin typeface="+mj-lt"/>
            </a:endParaRPr>
          </a:p>
          <a:p>
            <a:pPr algn="just">
              <a:lnSpc>
                <a:spcPct val="150000"/>
              </a:lnSpc>
            </a:pPr>
            <a:r>
              <a:rPr lang="es-MX" sz="1800" dirty="0">
                <a:latin typeface="+mj-lt"/>
              </a:rPr>
              <a:t>Diálogo político para el desarrollo puede ser una buena manera de establecer una visión común y una agenda más integral, especialmente cuando se trae una amplia gama de actores a la mesa; la sociedad civil, la academia, las empresas y los sindicatos podrían para ser aliados clave.  </a:t>
            </a:r>
          </a:p>
          <a:p>
            <a:pPr algn="just">
              <a:lnSpc>
                <a:spcPct val="150000"/>
              </a:lnSpc>
            </a:pPr>
            <a:r>
              <a:rPr lang="es-MX" sz="1800" dirty="0">
                <a:latin typeface="+mj-lt"/>
              </a:rPr>
              <a:t>Sin embargo, la UE tiene que ser lo suficientemente flexible como para adaptar su discurso y su intervención para el contexto específico en que el diálogo tiene lugar, en otras palabras, diferentes países tienen diferentes demandas y desafíos particulares existentes sostenible desarrollo.   </a:t>
            </a:r>
          </a:p>
          <a:p>
            <a:pPr algn="just">
              <a:lnSpc>
                <a:spcPct val="150000"/>
              </a:lnSpc>
            </a:pPr>
            <a:r>
              <a:rPr lang="es-MX" sz="1800" dirty="0">
                <a:latin typeface="+mj-lt"/>
              </a:rPr>
              <a:t>Hay varios ejemplos en los que la UE ha tenido éxito en combinar la asignación de presupuestos con creativa e incluyen diálogo político centrado en el desarrollo de políticas; según la Comisión Europea, historias exitosas pueden encontrarse en Camboya (educación), Paraguay (política social), Marruecos (sector privado).</a:t>
            </a:r>
          </a:p>
        </p:txBody>
      </p:sp>
    </p:spTree>
    <p:extLst>
      <p:ext uri="{BB962C8B-B14F-4D97-AF65-F5344CB8AC3E}">
        <p14:creationId xmlns:p14="http://schemas.microsoft.com/office/powerpoint/2010/main" val="214416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3031"/>
            <a:ext cx="11353800" cy="6073932"/>
          </a:xfrm>
        </p:spPr>
        <p:txBody>
          <a:bodyPr>
            <a:normAutofit/>
          </a:bodyPr>
          <a:lstStyle/>
          <a:p>
            <a:pPr marL="0" indent="0" algn="just">
              <a:lnSpc>
                <a:spcPct val="150000"/>
              </a:lnSpc>
              <a:buNone/>
            </a:pPr>
            <a:r>
              <a:rPr lang="en-US" sz="1800" b="1" dirty="0" err="1">
                <a:latin typeface="+mj-lt"/>
              </a:rPr>
              <a:t>Donaciones</a:t>
            </a:r>
            <a:r>
              <a:rPr lang="en-US" sz="1800" b="1" dirty="0">
                <a:latin typeface="+mj-lt"/>
              </a:rPr>
              <a:t> : </a:t>
            </a:r>
          </a:p>
          <a:p>
            <a:pPr marL="0" indent="0" algn="just">
              <a:lnSpc>
                <a:spcPct val="150000"/>
              </a:lnSpc>
              <a:buNone/>
            </a:pPr>
            <a:endParaRPr lang="en-US" sz="1800" dirty="0">
              <a:latin typeface="+mj-lt"/>
            </a:endParaRPr>
          </a:p>
          <a:p>
            <a:pPr algn="just">
              <a:lnSpc>
                <a:spcPct val="150000"/>
              </a:lnSpc>
            </a:pPr>
            <a:r>
              <a:rPr lang="es-MX" sz="1800" dirty="0">
                <a:latin typeface="+mj-lt"/>
              </a:rPr>
              <a:t>Mientras que ha disminuido el papel de ayudas económicas cuando se trata de la colaboración con la mayoría de los países de ingreso mediano (MIC) y renta media-alta países (UMIC) bien ubicado recursos pueden ir un largo camino, especialmente cuando se trata de apoyar a NGO´s locales. </a:t>
            </a:r>
          </a:p>
          <a:p>
            <a:pPr algn="just">
              <a:lnSpc>
                <a:spcPct val="150000"/>
              </a:lnSpc>
            </a:pPr>
            <a:endParaRPr lang="es-MX" sz="1800" dirty="0">
              <a:latin typeface="+mj-lt"/>
            </a:endParaRPr>
          </a:p>
          <a:p>
            <a:pPr algn="just">
              <a:lnSpc>
                <a:spcPct val="150000"/>
              </a:lnSpc>
            </a:pPr>
            <a:r>
              <a:rPr lang="es-MX" sz="1800" dirty="0">
                <a:latin typeface="+mj-lt"/>
              </a:rPr>
              <a:t> El uso estratégico de las subvenciones en apoyo de los actores más allá del estado son una manera viable de garantizar una transición sin problemas para los países que son graduarse de ayuda oficial al desarrollo y adquisición de un estatus de ingreso mediano.</a:t>
            </a:r>
          </a:p>
        </p:txBody>
      </p:sp>
    </p:spTree>
    <p:extLst>
      <p:ext uri="{BB962C8B-B14F-4D97-AF65-F5344CB8AC3E}">
        <p14:creationId xmlns:p14="http://schemas.microsoft.com/office/powerpoint/2010/main" val="163798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41668"/>
            <a:ext cx="12192000" cy="6716332"/>
          </a:xfrm>
        </p:spPr>
        <p:txBody>
          <a:bodyPr>
            <a:normAutofit/>
          </a:bodyPr>
          <a:lstStyle/>
          <a:p>
            <a:endParaRPr lang="en-US" dirty="0"/>
          </a:p>
          <a:p>
            <a:pPr marL="0" indent="0">
              <a:lnSpc>
                <a:spcPct val="150000"/>
              </a:lnSpc>
              <a:buNone/>
            </a:pPr>
            <a:r>
              <a:rPr lang="en-US" sz="1800" b="1" dirty="0">
                <a:latin typeface="+mj-lt"/>
              </a:rPr>
              <a:t>Blending: </a:t>
            </a:r>
          </a:p>
          <a:p>
            <a:pPr>
              <a:lnSpc>
                <a:spcPct val="150000"/>
              </a:lnSpc>
            </a:pPr>
            <a:endParaRPr lang="en-US" sz="1800" dirty="0">
              <a:latin typeface="+mj-lt"/>
            </a:endParaRPr>
          </a:p>
          <a:p>
            <a:pPr algn="just">
              <a:lnSpc>
                <a:spcPct val="150000"/>
              </a:lnSpc>
            </a:pPr>
            <a:r>
              <a:rPr lang="es-MX" sz="1800" dirty="0">
                <a:latin typeface="+mj-lt"/>
              </a:rPr>
              <a:t>La combinación de préstamos e inversiones de capital de los financiadores públicos y privados con UE subvenciones pueden ser de gran valor para el desarrollo de empresas creativas y para apoyar a sectores que tienen trabajo creando potenciales, también permite afrontar proyectos de mayor dimensiones que no hubiera sido posibles cuando depender de subvenciones solo.  </a:t>
            </a:r>
          </a:p>
          <a:p>
            <a:pPr algn="just">
              <a:lnSpc>
                <a:spcPct val="150000"/>
              </a:lnSpc>
            </a:pPr>
            <a:endParaRPr lang="es-MX" sz="1800" dirty="0">
              <a:latin typeface="+mj-lt"/>
            </a:endParaRPr>
          </a:p>
          <a:p>
            <a:pPr algn="just">
              <a:lnSpc>
                <a:spcPct val="150000"/>
              </a:lnSpc>
            </a:pPr>
            <a:r>
              <a:rPr lang="es-MX" sz="1800" dirty="0">
                <a:latin typeface="+mj-lt"/>
              </a:rPr>
              <a:t>Mezcla deberá acompañarse con la asistencia técnica y diálogo político para obtener un enfoque más coherente, así como, una cuidadosa consideración de los socios y mecanismos de rendición de cuentas sólido.</a:t>
            </a:r>
            <a:endParaRPr lang="en-CA" dirty="0"/>
          </a:p>
          <a:p>
            <a:pPr marL="0" indent="0" algn="just">
              <a:buNone/>
            </a:pPr>
            <a:endParaRPr lang="en-US" dirty="0"/>
          </a:p>
          <a:p>
            <a:pPr algn="just"/>
            <a:endParaRPr lang="es-MX" dirty="0"/>
          </a:p>
        </p:txBody>
      </p:sp>
    </p:spTree>
    <p:extLst>
      <p:ext uri="{BB962C8B-B14F-4D97-AF65-F5344CB8AC3E}">
        <p14:creationId xmlns:p14="http://schemas.microsoft.com/office/powerpoint/2010/main" val="320042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299324" cy="6858000"/>
          </a:xfrm>
        </p:spPr>
        <p:txBody>
          <a:bodyPr/>
          <a:lstStyle/>
          <a:p>
            <a:pPr marL="0" indent="0">
              <a:lnSpc>
                <a:spcPct val="150000"/>
              </a:lnSpc>
              <a:buNone/>
            </a:pPr>
            <a:r>
              <a:rPr lang="es-MX" sz="1800" b="1" dirty="0">
                <a:latin typeface="+mj-lt"/>
              </a:rPr>
              <a:t>Asistencia Técnica e Intercambio de Información  :</a:t>
            </a:r>
          </a:p>
          <a:p>
            <a:pPr>
              <a:lnSpc>
                <a:spcPct val="150000"/>
              </a:lnSpc>
            </a:pPr>
            <a:endParaRPr lang="es-MX" sz="1800" dirty="0">
              <a:latin typeface="+mj-lt"/>
            </a:endParaRPr>
          </a:p>
          <a:p>
            <a:pPr algn="just">
              <a:lnSpc>
                <a:spcPct val="150000"/>
              </a:lnSpc>
            </a:pPr>
            <a:r>
              <a:rPr lang="es-MX" sz="1800" dirty="0">
                <a:latin typeface="+mj-lt"/>
              </a:rPr>
              <a:t>Programas como UE MIEUX y </a:t>
            </a:r>
            <a:r>
              <a:rPr lang="es-MX" sz="1800" i="1" dirty="0" err="1">
                <a:latin typeface="+mj-lt"/>
              </a:rPr>
              <a:t>migration</a:t>
            </a:r>
            <a:r>
              <a:rPr lang="es-MX" sz="1800" i="1" dirty="0">
                <a:latin typeface="+mj-lt"/>
              </a:rPr>
              <a:t> </a:t>
            </a:r>
            <a:r>
              <a:rPr lang="es-MX" sz="1800" i="1" dirty="0" err="1">
                <a:latin typeface="+mj-lt"/>
              </a:rPr>
              <a:t>exchange</a:t>
            </a:r>
            <a:r>
              <a:rPr lang="es-MX" sz="1800" dirty="0">
                <a:latin typeface="+mj-lt"/>
              </a:rPr>
              <a:t>, SOCIEUX +, COM SSA/Pacto y PALOP-TL; han integrado el intercambio de conocimientos de EU en enfoques de colaboración eficientes y basada en las necesidades de vecinos países y países que solicitan ayuda en todo el mundo.  </a:t>
            </a:r>
          </a:p>
          <a:p>
            <a:pPr algn="just">
              <a:lnSpc>
                <a:spcPct val="150000"/>
              </a:lnSpc>
            </a:pPr>
            <a:endParaRPr lang="es-MX" sz="1800" dirty="0">
              <a:latin typeface="+mj-lt"/>
            </a:endParaRPr>
          </a:p>
          <a:p>
            <a:pPr algn="just">
              <a:lnSpc>
                <a:spcPct val="150000"/>
              </a:lnSpc>
            </a:pPr>
            <a:r>
              <a:rPr lang="es-MX" sz="1800" dirty="0">
                <a:latin typeface="+mj-lt"/>
              </a:rPr>
              <a:t> Las ventajas de este tipo de cooperación incluyen su capacidad de movilización rápida y la capacidad de ser personalizados a las necesidades específicas del contexto donde se va a insertar. Por otro lado, ha habido algunas dificultades al aplicar este enfoque, particularmente con respecto a la movilización del personal</a:t>
            </a:r>
            <a:endParaRPr lang="es-MX" dirty="0"/>
          </a:p>
          <a:p>
            <a:endParaRPr lang="es-MX" dirty="0"/>
          </a:p>
        </p:txBody>
      </p:sp>
    </p:spTree>
    <p:extLst>
      <p:ext uri="{BB962C8B-B14F-4D97-AF65-F5344CB8AC3E}">
        <p14:creationId xmlns:p14="http://schemas.microsoft.com/office/powerpoint/2010/main" val="3441119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967470"/>
          </a:xfrm>
        </p:spPr>
        <p:txBody>
          <a:bodyPr/>
          <a:lstStyle/>
          <a:p>
            <a:pPr marL="0" indent="0">
              <a:lnSpc>
                <a:spcPct val="150000"/>
              </a:lnSpc>
              <a:buNone/>
            </a:pPr>
            <a:r>
              <a:rPr lang="es-MX" sz="1800" b="1" dirty="0">
                <a:latin typeface="+mj-lt"/>
              </a:rPr>
              <a:t>Mediación:</a:t>
            </a:r>
          </a:p>
          <a:p>
            <a:pPr marL="0" indent="0">
              <a:lnSpc>
                <a:spcPct val="150000"/>
              </a:lnSpc>
              <a:buNone/>
            </a:pPr>
            <a:endParaRPr lang="es-MX" sz="1800" b="1" dirty="0">
              <a:latin typeface="+mj-lt"/>
            </a:endParaRPr>
          </a:p>
          <a:p>
            <a:pPr marL="0" indent="0" algn="just">
              <a:lnSpc>
                <a:spcPct val="150000"/>
              </a:lnSpc>
              <a:buNone/>
            </a:pPr>
            <a:r>
              <a:rPr lang="es-MX" sz="1800" dirty="0">
                <a:latin typeface="+mj-lt"/>
              </a:rPr>
              <a:t>La UE puede aprovechar siendo un facilitador del Sur – Sur y Cooperación Trilateral, para enfoques de esta cooperación, se han identificado como fundamentales para la implementación de la Agenda 2030.  </a:t>
            </a:r>
          </a:p>
          <a:p>
            <a:pPr marL="0" indent="0" algn="just">
              <a:lnSpc>
                <a:spcPct val="150000"/>
              </a:lnSpc>
              <a:buNone/>
            </a:pPr>
            <a:r>
              <a:rPr lang="es-MX" sz="1800" dirty="0">
                <a:latin typeface="+mj-lt"/>
              </a:rPr>
              <a:t> Este tipo de cooperación se caracteriza por los mayores niveles de propiedad y la horizontalidad que ello confiere, por el hecho de involucrar a dos países en desarrollo, que promueva el establecimiento de una relación más simétrica a la que ha caracterizado a la tradicional cooperación Norte-Sur y el impulso de las iniciativas a las necesidades de la pareja receptora. </a:t>
            </a:r>
          </a:p>
          <a:p>
            <a:pPr marL="0" indent="0" algn="just">
              <a:lnSpc>
                <a:spcPct val="150000"/>
              </a:lnSpc>
              <a:buNone/>
            </a:pPr>
            <a:endParaRPr lang="es-MX" sz="1800" dirty="0">
              <a:latin typeface="+mj-lt"/>
            </a:endParaRPr>
          </a:p>
          <a:p>
            <a:pPr marL="0" indent="0" algn="just">
              <a:lnSpc>
                <a:spcPct val="150000"/>
              </a:lnSpc>
              <a:buNone/>
            </a:pPr>
            <a:r>
              <a:rPr lang="es-MX" sz="1800" dirty="0">
                <a:latin typeface="+mj-lt"/>
              </a:rPr>
              <a:t> En este proceso, la participación de NGO´s que mejor están familiarizados con el contexto local puede traer una entrada más amplia que podría contrarrestar una situación asimétrica.</a:t>
            </a:r>
            <a:endParaRPr lang="es-MX" dirty="0"/>
          </a:p>
          <a:p>
            <a:pPr marL="0" indent="0">
              <a:buNone/>
            </a:pPr>
            <a:endParaRPr lang="es-MX" dirty="0"/>
          </a:p>
          <a:p>
            <a:endParaRPr lang="es-MX" dirty="0"/>
          </a:p>
          <a:p>
            <a:endParaRPr lang="es-MX" dirty="0"/>
          </a:p>
        </p:txBody>
      </p:sp>
    </p:spTree>
    <p:extLst>
      <p:ext uri="{BB962C8B-B14F-4D97-AF65-F5344CB8AC3E}">
        <p14:creationId xmlns:p14="http://schemas.microsoft.com/office/powerpoint/2010/main" val="256690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1353800" cy="6176963"/>
          </a:xfrm>
        </p:spPr>
        <p:txBody>
          <a:bodyPr>
            <a:normAutofit/>
          </a:bodyPr>
          <a:lstStyle/>
          <a:p>
            <a:pPr algn="just">
              <a:lnSpc>
                <a:spcPct val="150000"/>
              </a:lnSpc>
            </a:pPr>
            <a:r>
              <a:rPr lang="es-MX" sz="1800" dirty="0">
                <a:latin typeface="+mj-lt"/>
              </a:rPr>
              <a:t>El papel de la sociedad civil se plantea en el nuevo consenso para el desarrollo de la UE (2017) en temas como fortalecimiento de la resiliencia y sostenibilidad en la aplicación de soluciones duraderas a los desafíos globales más complejos. </a:t>
            </a:r>
          </a:p>
          <a:p>
            <a:pPr algn="just">
              <a:lnSpc>
                <a:spcPct val="150000"/>
              </a:lnSpc>
            </a:pPr>
            <a:endParaRPr lang="es-MX" sz="1800" dirty="0">
              <a:latin typeface="+mj-lt"/>
            </a:endParaRPr>
          </a:p>
          <a:p>
            <a:pPr algn="just">
              <a:lnSpc>
                <a:spcPct val="150000"/>
              </a:lnSpc>
            </a:pPr>
            <a:r>
              <a:rPr lang="es-MX" sz="1800" dirty="0">
                <a:latin typeface="+mj-lt"/>
              </a:rPr>
              <a:t> El nuevo consenso reconoce que uno de los retos fundamentales para la efectividad de los esfuerzos de desarrollo es la reducción de espacios para la participación de la sociedad civil.   </a:t>
            </a:r>
          </a:p>
          <a:p>
            <a:pPr algn="just">
              <a:lnSpc>
                <a:spcPct val="150000"/>
              </a:lnSpc>
            </a:pPr>
            <a:endParaRPr lang="es-MX" sz="1800" dirty="0">
              <a:latin typeface="+mj-lt"/>
            </a:endParaRPr>
          </a:p>
          <a:p>
            <a:pPr algn="just">
              <a:lnSpc>
                <a:spcPct val="150000"/>
              </a:lnSpc>
            </a:pPr>
            <a:r>
              <a:rPr lang="es-MX" sz="1800" dirty="0">
                <a:latin typeface="+mj-lt"/>
              </a:rPr>
              <a:t>Por lo tanto, la búsqueda de integrar sociedades responsables con las instituciones democráticas se propone, por lo tanto apoyo las iniciativas que promueven espacios abiertos y favorables para la participación de la sociedad civil y el diálogo político es uno de los más importantes herramientas para estas plataformas de acción y no sólo por los gobiernos socios.</a:t>
            </a:r>
          </a:p>
        </p:txBody>
      </p:sp>
    </p:spTree>
    <p:extLst>
      <p:ext uri="{BB962C8B-B14F-4D97-AF65-F5344CB8AC3E}">
        <p14:creationId xmlns:p14="http://schemas.microsoft.com/office/powerpoint/2010/main" val="354397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400" b="1" dirty="0" err="1">
                <a:latin typeface="Times New Roman" panose="02020603050405020304" pitchFamily="18" charset="0"/>
                <a:cs typeface="Times New Roman" panose="02020603050405020304" pitchFamily="18" charset="0"/>
              </a:rPr>
              <a:t>Introduction</a:t>
            </a:r>
            <a:endParaRPr lang="es-MX" sz="2400"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r>
              <a:rPr lang="es-MX" sz="2000" dirty="0">
                <a:latin typeface="Times New Roman" panose="02020603050405020304" pitchFamily="18" charset="0"/>
                <a:cs typeface="Times New Roman" panose="02020603050405020304" pitchFamily="18" charset="0"/>
              </a:rPr>
              <a:t>Las organizaciones no gubernamentales son reconocidas como un pilar para la ejecución de los objetivos de desarrollo sostenible (ODS), en el entendido de que el estado y sus instituciones no pueden lograr los objetivos de la Agenda 2030 por sí mismos.    </a:t>
            </a:r>
          </a:p>
          <a:p>
            <a:pPr algn="just">
              <a:lnSpc>
                <a:spcPct val="150000"/>
              </a:lnSpc>
            </a:pPr>
            <a:r>
              <a:rPr lang="es-MX" sz="2000" dirty="0">
                <a:latin typeface="Times New Roman" panose="02020603050405020304" pitchFamily="18" charset="0"/>
                <a:cs typeface="Times New Roman" panose="02020603050405020304" pitchFamily="18" charset="0"/>
              </a:rPr>
              <a:t> Esta situación se refleja en el propio diseño de la Agenda 2030, desde entonces, este sector tuvo un papel muy importante en el acompañamiento de las iniciativas, consultas temáticas, contribución en términos de insumos y experiencias, fue su participación en el proceso de generados en forma de coaliciones organizadas por sectores, países y regiones.</a:t>
            </a:r>
          </a:p>
        </p:txBody>
      </p:sp>
      <p:pic>
        <p:nvPicPr>
          <p:cNvPr id="4" name="Imagen 3"/>
          <p:cNvPicPr>
            <a:picLocks noChangeAspect="1"/>
          </p:cNvPicPr>
          <p:nvPr/>
        </p:nvPicPr>
        <p:blipFill>
          <a:blip r:embed="rId2"/>
          <a:stretch>
            <a:fillRect/>
          </a:stretch>
        </p:blipFill>
        <p:spPr>
          <a:xfrm>
            <a:off x="3136688" y="196975"/>
            <a:ext cx="1922225" cy="1850766"/>
          </a:xfrm>
          <a:prstGeom prst="rect">
            <a:avLst/>
          </a:prstGeom>
        </p:spPr>
      </p:pic>
    </p:spTree>
    <p:extLst>
      <p:ext uri="{BB962C8B-B14F-4D97-AF65-F5344CB8AC3E}">
        <p14:creationId xmlns:p14="http://schemas.microsoft.com/office/powerpoint/2010/main" val="1609156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1800" b="1" dirty="0"/>
              <a:t>Conclusiones</a:t>
            </a:r>
            <a:r>
              <a:rPr lang="es-MX" dirty="0"/>
              <a:t> </a:t>
            </a:r>
          </a:p>
        </p:txBody>
      </p:sp>
      <p:sp>
        <p:nvSpPr>
          <p:cNvPr id="3" name="Marcador de contenido 2"/>
          <p:cNvSpPr>
            <a:spLocks noGrp="1"/>
          </p:cNvSpPr>
          <p:nvPr>
            <p:ph idx="1"/>
          </p:nvPr>
        </p:nvSpPr>
        <p:spPr/>
        <p:txBody>
          <a:bodyPr/>
          <a:lstStyle/>
          <a:p>
            <a:pPr algn="just">
              <a:lnSpc>
                <a:spcPct val="150000"/>
              </a:lnSpc>
            </a:pPr>
            <a:r>
              <a:rPr lang="es-MX" sz="1800" dirty="0">
                <a:latin typeface="+mj-lt"/>
              </a:rPr>
              <a:t>La UE debe asegurarse que cada uno de los puntos establecidos en el consenso de desarrollo 2017, se tienen en cuenta cuando se adapta y propone soluciones para los problemas actuales en consonancia con la Agenda 2030. En este sentido, es necesario hacer un seguimiento de todos los mecanismos e instrumentos tanto dentro como fuera de la UE, en el que el trabajo de las ONG es uno de los ejes principales, en particular, la programación conjunta de la cooperación entre los asociados y el desarrollo de la Asociación modalidades y conocimientos de gestión que se derivan de buenas prácticas que podrían ser replicados.</a:t>
            </a:r>
            <a:endParaRPr lang="es-MX" dirty="0">
              <a:latin typeface="+mj-lt"/>
            </a:endParaRPr>
          </a:p>
        </p:txBody>
      </p:sp>
    </p:spTree>
    <p:extLst>
      <p:ext uri="{BB962C8B-B14F-4D97-AF65-F5344CB8AC3E}">
        <p14:creationId xmlns:p14="http://schemas.microsoft.com/office/powerpoint/2010/main" val="1810498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1820" y="180304"/>
            <a:ext cx="11121980" cy="4430333"/>
          </a:xfrm>
        </p:spPr>
        <p:txBody>
          <a:bodyPr>
            <a:normAutofit fontScale="77500" lnSpcReduction="20000"/>
          </a:bodyPr>
          <a:lstStyle/>
          <a:p>
            <a:pPr algn="just">
              <a:lnSpc>
                <a:spcPct val="160000"/>
              </a:lnSpc>
            </a:pPr>
            <a:r>
              <a:rPr lang="es-MX" sz="2900" dirty="0">
                <a:latin typeface="Times New Roman" panose="02020603050405020304" pitchFamily="18" charset="0"/>
                <a:cs typeface="Times New Roman" panose="02020603050405020304" pitchFamily="18" charset="0"/>
              </a:rPr>
              <a:t>Las ONG han jugado un papel importante en el cambio y la transformación de la sociedad. Desde un enfoque de trabajo basado en los derechos humanos, las ONG son un puente necesario entre los ciudadanos y las autoridades públicas, en la búsqueda de equilibrio entre las demandas sociales y la capacidad de respuesta de las autoridades públicas.     </a:t>
            </a:r>
          </a:p>
          <a:p>
            <a:pPr algn="just">
              <a:lnSpc>
                <a:spcPct val="160000"/>
              </a:lnSpc>
            </a:pPr>
            <a:r>
              <a:rPr lang="es-MX" sz="2900" dirty="0">
                <a:latin typeface="Times New Roman" panose="02020603050405020304" pitchFamily="18" charset="0"/>
                <a:cs typeface="Times New Roman" panose="02020603050405020304" pitchFamily="18" charset="0"/>
              </a:rPr>
              <a:t>Hay una necesidad de espacios en el que todos los actores involucrados en la implementación de los ODS pueden colaborar de forma permanente: Gobierno, sector empresarial y los pertenecientes a las organizaciones no gubernamentales, con varios objetivos:</a:t>
            </a:r>
            <a:endParaRPr lang="en-US" sz="2000" dirty="0">
              <a:latin typeface="Times New Roman" panose="02020603050405020304" pitchFamily="18" charset="0"/>
              <a:cs typeface="Times New Roman" panose="02020603050405020304" pitchFamily="18" charset="0"/>
            </a:endParaRPr>
          </a:p>
        </p:txBody>
      </p:sp>
      <p:sp>
        <p:nvSpPr>
          <p:cNvPr id="6" name="Rectángulo redondeado 5"/>
          <p:cNvSpPr/>
          <p:nvPr/>
        </p:nvSpPr>
        <p:spPr>
          <a:xfrm>
            <a:off x="450761" y="5112912"/>
            <a:ext cx="1790163" cy="10174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latin typeface="Times New Roman" panose="02020603050405020304" pitchFamily="18" charset="0"/>
                <a:cs typeface="Times New Roman" panose="02020603050405020304" pitchFamily="18" charset="0"/>
              </a:rPr>
              <a:t>Alineando las agendas globales, nacionales y locales</a:t>
            </a:r>
          </a:p>
        </p:txBody>
      </p:sp>
      <p:pic>
        <p:nvPicPr>
          <p:cNvPr id="7" name="Imagen 6"/>
          <p:cNvPicPr>
            <a:picLocks noChangeAspect="1"/>
          </p:cNvPicPr>
          <p:nvPr/>
        </p:nvPicPr>
        <p:blipFill>
          <a:blip r:embed="rId2"/>
          <a:stretch>
            <a:fillRect/>
          </a:stretch>
        </p:blipFill>
        <p:spPr>
          <a:xfrm>
            <a:off x="3061014" y="5031479"/>
            <a:ext cx="1798476" cy="1030313"/>
          </a:xfrm>
          <a:prstGeom prst="rect">
            <a:avLst/>
          </a:prstGeom>
        </p:spPr>
      </p:pic>
      <p:pic>
        <p:nvPicPr>
          <p:cNvPr id="8" name="Imagen 7"/>
          <p:cNvPicPr>
            <a:picLocks noChangeAspect="1"/>
          </p:cNvPicPr>
          <p:nvPr/>
        </p:nvPicPr>
        <p:blipFill>
          <a:blip r:embed="rId2"/>
          <a:stretch>
            <a:fillRect/>
          </a:stretch>
        </p:blipFill>
        <p:spPr>
          <a:xfrm>
            <a:off x="5456349" y="5053084"/>
            <a:ext cx="1798476" cy="1030313"/>
          </a:xfrm>
          <a:prstGeom prst="rect">
            <a:avLst/>
          </a:prstGeom>
        </p:spPr>
      </p:pic>
      <p:pic>
        <p:nvPicPr>
          <p:cNvPr id="9" name="Imagen 8"/>
          <p:cNvPicPr>
            <a:picLocks noChangeAspect="1"/>
          </p:cNvPicPr>
          <p:nvPr/>
        </p:nvPicPr>
        <p:blipFill>
          <a:blip r:embed="rId2"/>
          <a:stretch>
            <a:fillRect/>
          </a:stretch>
        </p:blipFill>
        <p:spPr>
          <a:xfrm>
            <a:off x="8120266" y="4952645"/>
            <a:ext cx="1798476" cy="1030313"/>
          </a:xfrm>
          <a:prstGeom prst="rect">
            <a:avLst/>
          </a:prstGeom>
        </p:spPr>
      </p:pic>
      <p:sp>
        <p:nvSpPr>
          <p:cNvPr id="12" name="CuadroTexto 11"/>
          <p:cNvSpPr txBox="1"/>
          <p:nvPr/>
        </p:nvSpPr>
        <p:spPr>
          <a:xfrm>
            <a:off x="3061014" y="5198908"/>
            <a:ext cx="1798476" cy="830997"/>
          </a:xfrm>
          <a:prstGeom prst="rect">
            <a:avLst/>
          </a:prstGeom>
          <a:noFill/>
        </p:spPr>
        <p:txBody>
          <a:bodyPr wrap="square" rtlCol="0">
            <a:spAutoFit/>
          </a:bodyPr>
          <a:lstStyle/>
          <a:p>
            <a:r>
              <a:rPr lang="en-US" sz="1600" dirty="0" err="1">
                <a:solidFill>
                  <a:schemeClr val="bg1"/>
                </a:solidFill>
                <a:latin typeface="Times New Roman" panose="02020603050405020304" pitchFamily="18" charset="0"/>
                <a:cs typeface="Times New Roman" panose="02020603050405020304" pitchFamily="18" charset="0"/>
              </a:rPr>
              <a:t>Retroalimentación</a:t>
            </a:r>
            <a:r>
              <a:rPr lang="en-US" sz="1600" dirty="0">
                <a:solidFill>
                  <a:schemeClr val="bg1"/>
                </a:solidFill>
                <a:latin typeface="Times New Roman" panose="02020603050405020304" pitchFamily="18" charset="0"/>
                <a:cs typeface="Times New Roman" panose="02020603050405020304" pitchFamily="18" charset="0"/>
              </a:rPr>
              <a:t> del </a:t>
            </a:r>
            <a:r>
              <a:rPr lang="en-US" sz="1600" dirty="0" err="1">
                <a:solidFill>
                  <a:schemeClr val="bg1"/>
                </a:solidFill>
                <a:latin typeface="Times New Roman" panose="02020603050405020304" pitchFamily="18" charset="0"/>
                <a:cs typeface="Times New Roman" panose="02020603050405020304" pitchFamily="18" charset="0"/>
              </a:rPr>
              <a:t>trabajo</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realizado</a:t>
            </a:r>
            <a:endParaRPr lang="es-MX" sz="1600" dirty="0">
              <a:solidFill>
                <a:schemeClr val="bg1"/>
              </a:solidFill>
              <a:latin typeface="Times New Roman" panose="02020603050405020304" pitchFamily="18" charset="0"/>
              <a:cs typeface="Times New Roman" panose="02020603050405020304" pitchFamily="18" charset="0"/>
            </a:endParaRPr>
          </a:p>
        </p:txBody>
      </p:sp>
      <p:sp>
        <p:nvSpPr>
          <p:cNvPr id="14" name="CuadroTexto 13"/>
          <p:cNvSpPr txBox="1"/>
          <p:nvPr/>
        </p:nvSpPr>
        <p:spPr>
          <a:xfrm>
            <a:off x="5529192" y="5198908"/>
            <a:ext cx="1652789" cy="738664"/>
          </a:xfrm>
          <a:prstGeom prst="rect">
            <a:avLst/>
          </a:prstGeom>
          <a:noFill/>
        </p:spPr>
        <p:txBody>
          <a:bodyPr wrap="square" rtlCol="0">
            <a:spAutoFit/>
          </a:bodyPr>
          <a:lstStyle/>
          <a:p>
            <a:pPr algn="just"/>
            <a:r>
              <a:rPr lang="es-MX" sz="1400" dirty="0">
                <a:solidFill>
                  <a:schemeClr val="bg1"/>
                </a:solidFill>
                <a:latin typeface="Times New Roman" panose="02020603050405020304" pitchFamily="18" charset="0"/>
                <a:ea typeface="Calibri" panose="020F0502020204030204" pitchFamily="34" charset="0"/>
              </a:rPr>
              <a:t>Establecer sinergias de acción alrededor de la Agenda 2030</a:t>
            </a:r>
            <a:endParaRPr lang="es-MX" sz="1400" dirty="0">
              <a:solidFill>
                <a:schemeClr val="bg1"/>
              </a:solidFill>
            </a:endParaRPr>
          </a:p>
        </p:txBody>
      </p:sp>
      <p:sp>
        <p:nvSpPr>
          <p:cNvPr id="15" name="CuadroTexto 14"/>
          <p:cNvSpPr txBox="1"/>
          <p:nvPr/>
        </p:nvSpPr>
        <p:spPr>
          <a:xfrm>
            <a:off x="8214574" y="5052302"/>
            <a:ext cx="1704168" cy="830997"/>
          </a:xfrm>
          <a:prstGeom prst="rect">
            <a:avLst/>
          </a:prstGeom>
          <a:noFill/>
        </p:spPr>
        <p:txBody>
          <a:bodyPr wrap="square" rtlCol="0">
            <a:spAutoFit/>
          </a:bodyPr>
          <a:lstStyle/>
          <a:p>
            <a:r>
              <a:rPr lang="es-MX" sz="1600" dirty="0">
                <a:solidFill>
                  <a:schemeClr val="bg1"/>
                </a:solidFill>
                <a:latin typeface="Times New Roman" panose="02020603050405020304" pitchFamily="18" charset="0"/>
                <a:ea typeface="Calibri" panose="020F0502020204030204" pitchFamily="34" charset="0"/>
              </a:rPr>
              <a:t>El fortalecimiento de sus capacidades</a:t>
            </a:r>
            <a:endParaRPr lang="es-MX" sz="1600" dirty="0">
              <a:solidFill>
                <a:schemeClr val="bg1"/>
              </a:solidFill>
            </a:endParaRPr>
          </a:p>
        </p:txBody>
      </p:sp>
    </p:spTree>
    <p:extLst>
      <p:ext uri="{BB962C8B-B14F-4D97-AF65-F5344CB8AC3E}">
        <p14:creationId xmlns:p14="http://schemas.microsoft.com/office/powerpoint/2010/main" val="221757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3335" y="193183"/>
            <a:ext cx="11070465" cy="5983780"/>
          </a:xfrm>
        </p:spPr>
        <p:txBody>
          <a:bodyPr>
            <a:normAutofit/>
          </a:bodyPr>
          <a:lstStyle/>
          <a:p>
            <a:pPr algn="just">
              <a:lnSpc>
                <a:spcPct val="150000"/>
              </a:lnSpc>
            </a:pPr>
            <a:r>
              <a:rPr lang="es-MX" sz="2000" dirty="0">
                <a:latin typeface="Times New Roman" panose="02020603050405020304" pitchFamily="18" charset="0"/>
                <a:cs typeface="Times New Roman" panose="02020603050405020304" pitchFamily="18" charset="0"/>
              </a:rPr>
              <a:t>Uno de los principales cambios en la nueva cooperación de la UE es la desaparición de la cooperación bilateral a países de ingreso mediano y los países de renta media alta; Por lo tanto, de la inclusión de nuevos actores para lograr la meta de desarrollo sostenible, este capítulo pretende explorar el papel y la participación de las ONG en los nuevos cambios, transformaciones y desequilibrios de este nuevo paradigma de cooperación internacional de la Unión Europea</a:t>
            </a:r>
            <a:endParaRPr lang="es-MX" sz="2000" b="1" dirty="0">
              <a:latin typeface="Times New Roman" panose="02020603050405020304" pitchFamily="18"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4546242" y="3352708"/>
            <a:ext cx="6265565" cy="3072729"/>
          </a:xfrm>
          <a:prstGeom prst="rect">
            <a:avLst/>
          </a:prstGeom>
        </p:spPr>
      </p:pic>
    </p:spTree>
    <p:extLst>
      <p:ext uri="{BB962C8B-B14F-4D97-AF65-F5344CB8AC3E}">
        <p14:creationId xmlns:p14="http://schemas.microsoft.com/office/powerpoint/2010/main" val="160092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400" b="1" dirty="0" err="1"/>
              <a:t>ONGs</a:t>
            </a:r>
            <a:r>
              <a:rPr lang="es-MX" sz="2400" b="1" dirty="0"/>
              <a:t> y el Desarrollo Sustentable </a:t>
            </a:r>
          </a:p>
        </p:txBody>
      </p:sp>
      <p:sp>
        <p:nvSpPr>
          <p:cNvPr id="3" name="Marcador de contenido 2"/>
          <p:cNvSpPr>
            <a:spLocks noGrp="1"/>
          </p:cNvSpPr>
          <p:nvPr>
            <p:ph idx="1"/>
          </p:nvPr>
        </p:nvSpPr>
        <p:spPr/>
        <p:txBody>
          <a:bodyPr>
            <a:normAutofit/>
          </a:bodyPr>
          <a:lstStyle/>
          <a:p>
            <a:pPr algn="just">
              <a:lnSpc>
                <a:spcPct val="150000"/>
              </a:lnSpc>
            </a:pPr>
            <a:r>
              <a:rPr lang="es-MX" sz="1800" dirty="0"/>
              <a:t>La nueva agenda internacional para el desarrollo se centra en la erradicación de la pobreza, la reducción de las desigualdades y el desarrollo sostenible como un todo indivisible, en el que los derechos humanos debe ser un pilar básico.  </a:t>
            </a:r>
          </a:p>
          <a:p>
            <a:pPr algn="just">
              <a:lnSpc>
                <a:spcPct val="150000"/>
              </a:lnSpc>
            </a:pPr>
            <a:r>
              <a:rPr lang="es-MX" sz="1800" dirty="0"/>
              <a:t> Las realidades actuales de gobernanza internacional han favorecido un aumento en la participación de actores no estatales en la elaboración de la política y sus estrategias de implementación en los diferentes niveles. El trabajo de las organizaciones del Tercer Sector ha sido intensa desde los ODS fueron puestos en su lugar, ya que constituyen un excepcional marco normativo para las demandas de este sector.</a:t>
            </a:r>
          </a:p>
        </p:txBody>
      </p:sp>
    </p:spTree>
    <p:extLst>
      <p:ext uri="{BB962C8B-B14F-4D97-AF65-F5344CB8AC3E}">
        <p14:creationId xmlns:p14="http://schemas.microsoft.com/office/powerpoint/2010/main" val="208318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4546" y="154546"/>
            <a:ext cx="12037454" cy="6703454"/>
          </a:xfrm>
        </p:spPr>
        <p:txBody>
          <a:bodyPr>
            <a:normAutofit/>
          </a:bodyPr>
          <a:lstStyle/>
          <a:p>
            <a:pPr algn="just">
              <a:lnSpc>
                <a:spcPct val="150000"/>
              </a:lnSpc>
            </a:pPr>
            <a:r>
              <a:rPr lang="es-MX" sz="1800" dirty="0"/>
              <a:t>Cuando se trata de la gobernanza internacional, </a:t>
            </a:r>
            <a:r>
              <a:rPr lang="es-MX" sz="1800" dirty="0" err="1"/>
              <a:t>NGOs</a:t>
            </a:r>
            <a:r>
              <a:rPr lang="es-MX" sz="1800" dirty="0"/>
              <a:t> tienen un papel crucial a jugar así. La importancia de la participación de la sociedad civil en las deliberaciones intergubernamentales y formulación de la política global se considera un componente indispensable de la acción global eficaz.  </a:t>
            </a:r>
          </a:p>
          <a:p>
            <a:pPr algn="just">
              <a:lnSpc>
                <a:spcPct val="150000"/>
              </a:lnSpc>
            </a:pPr>
            <a:r>
              <a:rPr lang="es-MX" sz="1800" dirty="0"/>
              <a:t> Las Naciones Unidas (ONU), después de la declaración de la 21 Agenda en la Cumbre de la tierra de 1992, reconoce que las organizaciones no gubernamentales (ONG) han estado jugando un papel crítico en ayudar al progreso socioeconómico en países con recursos del gobierno y el alcance no es suficiente para satisfacer las demandas.</a:t>
            </a:r>
          </a:p>
        </p:txBody>
      </p:sp>
      <p:pic>
        <p:nvPicPr>
          <p:cNvPr id="4" name="Imagen 3"/>
          <p:cNvPicPr>
            <a:picLocks noChangeAspect="1"/>
          </p:cNvPicPr>
          <p:nvPr/>
        </p:nvPicPr>
        <p:blipFill>
          <a:blip r:embed="rId2"/>
          <a:stretch>
            <a:fillRect/>
          </a:stretch>
        </p:blipFill>
        <p:spPr>
          <a:xfrm>
            <a:off x="8051509" y="4181475"/>
            <a:ext cx="4048125" cy="2676525"/>
          </a:xfrm>
          <a:prstGeom prst="rect">
            <a:avLst/>
          </a:prstGeom>
        </p:spPr>
      </p:pic>
    </p:spTree>
    <p:extLst>
      <p:ext uri="{BB962C8B-B14F-4D97-AF65-F5344CB8AC3E}">
        <p14:creationId xmlns:p14="http://schemas.microsoft.com/office/powerpoint/2010/main" val="86689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3030"/>
            <a:ext cx="12192000" cy="6754969"/>
          </a:xfrm>
        </p:spPr>
        <p:txBody>
          <a:bodyPr>
            <a:normAutofit/>
          </a:bodyPr>
          <a:lstStyle/>
          <a:p>
            <a:pPr marL="0" indent="0" algn="just">
              <a:buNone/>
            </a:pPr>
            <a:endParaRPr lang="en-US" sz="1600" dirty="0">
              <a:latin typeface="+mj-lt"/>
            </a:endParaRPr>
          </a:p>
          <a:p>
            <a:pPr marL="0" indent="0" algn="just">
              <a:lnSpc>
                <a:spcPct val="150000"/>
              </a:lnSpc>
              <a:buNone/>
            </a:pPr>
            <a:r>
              <a:rPr lang="es-MX" sz="1800" dirty="0">
                <a:latin typeface="+mj-lt"/>
              </a:rPr>
              <a:t>NGO´s trae varias ventajas a la dinámica de la cooperación internacional:</a:t>
            </a:r>
          </a:p>
          <a:p>
            <a:pPr marL="0" indent="0" algn="just">
              <a:lnSpc>
                <a:spcPct val="150000"/>
              </a:lnSpc>
              <a:buNone/>
            </a:pPr>
            <a:endParaRPr lang="es-MX" sz="1800" dirty="0">
              <a:latin typeface="+mj-lt"/>
            </a:endParaRPr>
          </a:p>
          <a:p>
            <a:pPr algn="just">
              <a:lnSpc>
                <a:spcPct val="150000"/>
              </a:lnSpc>
            </a:pPr>
            <a:r>
              <a:rPr lang="es-MX" sz="1800" dirty="0">
                <a:latin typeface="+mj-lt"/>
              </a:rPr>
              <a:t> proporcionan conocimientos del contexto local de la zona donde están activos y los desafíos presentan allí;   </a:t>
            </a:r>
          </a:p>
          <a:p>
            <a:pPr algn="just">
              <a:lnSpc>
                <a:spcPct val="150000"/>
              </a:lnSpc>
            </a:pPr>
            <a:r>
              <a:rPr lang="es-MX" sz="1800" dirty="0">
                <a:latin typeface="+mj-lt"/>
              </a:rPr>
              <a:t>pueden confiar en estrecho contacto con los actores locales claves para abordar estos problemas;   </a:t>
            </a:r>
          </a:p>
          <a:p>
            <a:pPr algn="just">
              <a:lnSpc>
                <a:spcPct val="150000"/>
              </a:lnSpc>
            </a:pPr>
            <a:r>
              <a:rPr lang="es-MX" sz="1800" dirty="0">
                <a:latin typeface="+mj-lt"/>
              </a:rPr>
              <a:t>tienen redes con otras organizaciones cívicas y otras instituciones de los sectores público y privado;   </a:t>
            </a:r>
          </a:p>
          <a:p>
            <a:pPr algn="just">
              <a:lnSpc>
                <a:spcPct val="150000"/>
              </a:lnSpc>
            </a:pPr>
            <a:r>
              <a:rPr lang="es-MX" sz="1800" dirty="0">
                <a:latin typeface="+mj-lt"/>
              </a:rPr>
              <a:t>son capaces de aportar conocimientos que no fácilmente accesible a los forasteros;   </a:t>
            </a:r>
          </a:p>
          <a:p>
            <a:pPr algn="just">
              <a:lnSpc>
                <a:spcPct val="150000"/>
              </a:lnSpc>
            </a:pPr>
            <a:r>
              <a:rPr lang="es-MX" sz="1800" dirty="0">
                <a:latin typeface="+mj-lt"/>
              </a:rPr>
              <a:t>están bien situados para realizar actividades que los gobiernos, empresas u organizaciones internacionales no pueden estar dispuestas a riesgo o no puede llevar a cabo; </a:t>
            </a:r>
          </a:p>
          <a:p>
            <a:pPr algn="just">
              <a:lnSpc>
                <a:spcPct val="150000"/>
              </a:lnSpc>
            </a:pPr>
            <a:r>
              <a:rPr lang="es-MX" sz="1800" dirty="0">
                <a:latin typeface="+mj-lt"/>
              </a:rPr>
              <a:t> contribuyen por cerrar la brecha entre la sociedad civil de los países desarrollados y países en desarrollo por solidarizan ellos y crear oportunidades para los movimientos de personas, ideas y recursos.</a:t>
            </a:r>
          </a:p>
        </p:txBody>
      </p:sp>
    </p:spTree>
    <p:extLst>
      <p:ext uri="{BB962C8B-B14F-4D97-AF65-F5344CB8AC3E}">
        <p14:creationId xmlns:p14="http://schemas.microsoft.com/office/powerpoint/2010/main" val="275617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2192000" cy="6858000"/>
          </a:xfrm>
        </p:spPr>
        <p:txBody>
          <a:bodyPr>
            <a:normAutofit/>
          </a:bodyPr>
          <a:lstStyle/>
          <a:p>
            <a:pPr marL="0" indent="0" algn="just">
              <a:lnSpc>
                <a:spcPct val="150000"/>
              </a:lnSpc>
              <a:buNone/>
            </a:pPr>
            <a:r>
              <a:rPr lang="es-MX" sz="1700" dirty="0">
                <a:latin typeface="+mj-lt"/>
              </a:rPr>
              <a:t>A pesar de todas estas ventajas, existen algunos aspectos a la propia naturaleza y funcionamiento de los NGO´s que potencialmente podrían limitar sus capacidades como actores internacionales en el contexto de la cooperación para el desarrollo sostenible:</a:t>
            </a:r>
          </a:p>
          <a:p>
            <a:pPr marL="0" indent="0" algn="just">
              <a:lnSpc>
                <a:spcPct val="150000"/>
              </a:lnSpc>
              <a:buNone/>
            </a:pPr>
            <a:endParaRPr lang="es-MX" sz="1700" dirty="0">
              <a:latin typeface="+mj-lt"/>
            </a:endParaRPr>
          </a:p>
          <a:p>
            <a:pPr algn="just">
              <a:lnSpc>
                <a:spcPct val="150000"/>
              </a:lnSpc>
            </a:pPr>
            <a:r>
              <a:rPr lang="es-MX" sz="1700" dirty="0">
                <a:latin typeface="+mj-lt"/>
              </a:rPr>
              <a:t> La falta de financiación suficiente o un inestable flujo de ingresos puede limitar su potencial para abordar los problemas globales a gran escala o por largo períodos de tiempo. </a:t>
            </a:r>
          </a:p>
          <a:p>
            <a:pPr algn="just">
              <a:lnSpc>
                <a:spcPct val="150000"/>
              </a:lnSpc>
            </a:pPr>
            <a:r>
              <a:rPr lang="es-MX" sz="1700" dirty="0">
                <a:latin typeface="+mj-lt"/>
              </a:rPr>
              <a:t> Debe haber un esfuerzo activo para evitar que las organizaciones más grandes para acumular todas las oportunidades para hacer un impacto y mantener espacios abiertos a las organizaciones más pequeñas.  </a:t>
            </a:r>
          </a:p>
          <a:p>
            <a:pPr algn="just">
              <a:lnSpc>
                <a:spcPct val="150000"/>
              </a:lnSpc>
            </a:pPr>
            <a:r>
              <a:rPr lang="es-MX" sz="1700" dirty="0">
                <a:latin typeface="+mj-lt"/>
              </a:rPr>
              <a:t>Las NGO´s también tienen estructuras de rendición de cuentas diferentes que varían grandemente y en algunos casos no son muy transparentes, que afecta negativamente a su capacidad de presentarse como legítimos representantes de la sociedad civil.  </a:t>
            </a:r>
          </a:p>
          <a:p>
            <a:pPr algn="just">
              <a:lnSpc>
                <a:spcPct val="150000"/>
              </a:lnSpc>
            </a:pPr>
            <a:r>
              <a:rPr lang="es-MX" sz="1700" dirty="0">
                <a:latin typeface="+mj-lt"/>
              </a:rPr>
              <a:t>Algunas personas sugieren que NGO´s podría interferir en las acciones de un gobierno elegido democráticamente que es responsable ante el pueblo de manera que estas organizaciones no son y de una manera que podría estar ...usurpando el lugar del gobierno.</a:t>
            </a:r>
            <a:endParaRPr lang="es-MX" dirty="0"/>
          </a:p>
        </p:txBody>
      </p:sp>
    </p:spTree>
    <p:extLst>
      <p:ext uri="{BB962C8B-B14F-4D97-AF65-F5344CB8AC3E}">
        <p14:creationId xmlns:p14="http://schemas.microsoft.com/office/powerpoint/2010/main" val="183658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48138" y="312451"/>
            <a:ext cx="10906539" cy="6664817"/>
          </a:xfrm>
        </p:spPr>
        <p:txBody>
          <a:bodyPr>
            <a:normAutofit/>
          </a:bodyPr>
          <a:lstStyle/>
          <a:p>
            <a:pPr algn="just">
              <a:lnSpc>
                <a:spcPct val="150000"/>
              </a:lnSpc>
            </a:pPr>
            <a:r>
              <a:rPr lang="es-MX" sz="2000" dirty="0"/>
              <a:t>NGO´s puede ser ese vínculo que proporciona a los intereses que están fuera del sector público y no se reflejan en la lógica del mercado, con la oportunidad de tener un asiento en la mesa de negociaciones y participar en la labor sobre el terreno.  Es no quiere decir que estas organizaciones deben considerarse como una panacea.  </a:t>
            </a:r>
          </a:p>
          <a:p>
            <a:pPr algn="just">
              <a:lnSpc>
                <a:spcPct val="150000"/>
              </a:lnSpc>
            </a:pPr>
            <a:endParaRPr lang="es-MX" sz="2000" dirty="0"/>
          </a:p>
          <a:p>
            <a:pPr algn="just">
              <a:lnSpc>
                <a:spcPct val="150000"/>
              </a:lnSpc>
            </a:pPr>
            <a:endParaRPr lang="es-MX" sz="2000" dirty="0"/>
          </a:p>
          <a:p>
            <a:pPr algn="just">
              <a:lnSpc>
                <a:spcPct val="150000"/>
              </a:lnSpc>
            </a:pPr>
            <a:r>
              <a:rPr lang="es-MX" sz="2000" dirty="0"/>
              <a:t>las expectativas sobre el papel que ellos juegan en este contexto deben ser realistas; cada ONG tiene muy diferentes capacidades, deseos y conveniencia para hacer un impacto. Hay ciertos problemas que superan las facultades de ´s ONG individuales y deben abordarse por entidades que son más apropiadas para hacer cambios estructurales.</a:t>
            </a:r>
          </a:p>
        </p:txBody>
      </p:sp>
    </p:spTree>
    <p:extLst>
      <p:ext uri="{BB962C8B-B14F-4D97-AF65-F5344CB8AC3E}">
        <p14:creationId xmlns:p14="http://schemas.microsoft.com/office/powerpoint/2010/main" val="2864006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empos nuevo romano-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2266</Words>
  <Application>Microsoft Office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Times New Roman</vt:lpstr>
      <vt:lpstr>Tema de Office</vt:lpstr>
      <vt:lpstr>Diseño personalizado</vt:lpstr>
      <vt:lpstr>El  Papel de las ONG en el desarrollo sostenible: enfrentar los desequilibrios de la cambio en la cooperación entre los países de renta media y media alta (II) Joint Presentation at the Inaugural Conference of the Centre and Institute for Innovation and Sustainable Development , March 2019</vt:lpstr>
      <vt:lpstr>Introduction</vt:lpstr>
      <vt:lpstr>PowerPoint Presentation</vt:lpstr>
      <vt:lpstr>PowerPoint Presentation</vt:lpstr>
      <vt:lpstr>ONGs y el Desarrollo Sustentable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Las herramientas de cooperación UE en relación con la sociedad civil</vt:lpstr>
      <vt:lpstr>PowerPoint Presentation</vt:lpstr>
      <vt:lpstr>PowerPoint Presentation</vt:lpstr>
      <vt:lpstr>PowerPoint Presentation</vt:lpstr>
      <vt:lpstr>PowerPoint Presentation</vt:lpstr>
      <vt:lpstr>PowerPoint Presentation</vt:lpstr>
      <vt:lpstr>PowerPoint Presentation</vt:lpstr>
      <vt:lpstr>Conclusiones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NGOs in Sustainable Development: Addressing Imbalances from the Shift in the Cooperation between Middle and Upper-Middle Income Countries (II)</dc:title>
  <dc:creator>User</dc:creator>
  <cp:lastModifiedBy>Marianne Ojo</cp:lastModifiedBy>
  <cp:revision>23</cp:revision>
  <dcterms:created xsi:type="dcterms:W3CDTF">2019-01-21T17:37:08Z</dcterms:created>
  <dcterms:modified xsi:type="dcterms:W3CDTF">2019-01-24T11:39:03Z</dcterms:modified>
</cp:coreProperties>
</file>