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0" r:id="rId5"/>
    <p:sldId id="261" r:id="rId6"/>
    <p:sldId id="262"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043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907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18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102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158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471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057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299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812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955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432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54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64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255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338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0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326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12/13/2018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829551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is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56A1-D6B8-4663-BF51-3E0309AC0166}"/>
              </a:ext>
            </a:extLst>
          </p:cNvPr>
          <p:cNvSpPr>
            <a:spLocks noGrp="1"/>
          </p:cNvSpPr>
          <p:nvPr>
            <p:ph type="ctrTitle"/>
          </p:nvPr>
        </p:nvSpPr>
        <p:spPr>
          <a:xfrm>
            <a:off x="6334539" y="219287"/>
            <a:ext cx="5505435" cy="3290677"/>
          </a:xfrm>
        </p:spPr>
        <p:txBody>
          <a:bodyPr/>
          <a:lstStyle/>
          <a:p>
            <a:r>
              <a:rPr lang="en-US" dirty="0"/>
              <a:t>                                           encouraging</a:t>
            </a:r>
          </a:p>
        </p:txBody>
      </p:sp>
      <p:sp>
        <p:nvSpPr>
          <p:cNvPr id="3" name="Subtitle 2">
            <a:extLst>
              <a:ext uri="{FF2B5EF4-FFF2-40B4-BE49-F238E27FC236}">
                <a16:creationId xmlns:a16="http://schemas.microsoft.com/office/drawing/2014/main" id="{CB60CC06-C299-4271-B4B3-5C9963ABF9D5}"/>
              </a:ext>
            </a:extLst>
          </p:cNvPr>
          <p:cNvSpPr>
            <a:spLocks noGrp="1"/>
          </p:cNvSpPr>
          <p:nvPr>
            <p:ph type="subTitle" idx="1"/>
          </p:nvPr>
        </p:nvSpPr>
        <p:spPr/>
        <p:txBody>
          <a:bodyPr>
            <a:normAutofit fontScale="55000" lnSpcReduction="20000"/>
          </a:bodyPr>
          <a:lstStyle/>
          <a:p>
            <a:endParaRPr lang="en-US" dirty="0"/>
          </a:p>
          <a:p>
            <a:endParaRPr lang="en-US" dirty="0"/>
          </a:p>
          <a:p>
            <a:r>
              <a:rPr lang="en-US" dirty="0"/>
              <a:t>Creativity, Excellence, Innovation, Knowledge and Justice</a:t>
            </a:r>
          </a:p>
          <a:p>
            <a:r>
              <a:rPr lang="en-US" dirty="0"/>
              <a:t>Across the Ages : Non Governmental </a:t>
            </a:r>
            <a:r>
              <a:rPr lang="en-US" dirty="0" err="1"/>
              <a:t>Organisations</a:t>
            </a:r>
            <a:r>
              <a:rPr lang="en-US" dirty="0"/>
              <a:t> and their Role in Sustainable Development</a:t>
            </a:r>
          </a:p>
          <a:p>
            <a:r>
              <a:rPr lang="en-US" i="1" dirty="0"/>
              <a:t>			</a:t>
            </a:r>
            <a:r>
              <a:rPr lang="en-US" i="1"/>
              <a:t>	 </a:t>
            </a:r>
            <a:r>
              <a:rPr lang="en-US" i="1" dirty="0"/>
              <a:t>Marianne Ojo</a:t>
            </a:r>
          </a:p>
        </p:txBody>
      </p:sp>
      <p:pic>
        <p:nvPicPr>
          <p:cNvPr id="5" name="Picture 4">
            <a:extLst>
              <a:ext uri="{FF2B5EF4-FFF2-40B4-BE49-F238E27FC236}">
                <a16:creationId xmlns:a16="http://schemas.microsoft.com/office/drawing/2014/main" id="{A4C993DF-E754-431E-B6CF-C1D0E12F570C}"/>
              </a:ext>
            </a:extLst>
          </p:cNvPr>
          <p:cNvPicPr>
            <a:picLocks noChangeAspect="1"/>
          </p:cNvPicPr>
          <p:nvPr/>
        </p:nvPicPr>
        <p:blipFill>
          <a:blip r:embed="rId2"/>
          <a:stretch>
            <a:fillRect/>
          </a:stretch>
        </p:blipFill>
        <p:spPr>
          <a:xfrm>
            <a:off x="6475094" y="1600199"/>
            <a:ext cx="5505435" cy="5065331"/>
          </a:xfrm>
          <a:prstGeom prst="rect">
            <a:avLst/>
          </a:prstGeom>
        </p:spPr>
      </p:pic>
      <p:pic>
        <p:nvPicPr>
          <p:cNvPr id="7" name="Picture 6">
            <a:extLst>
              <a:ext uri="{FF2B5EF4-FFF2-40B4-BE49-F238E27FC236}">
                <a16:creationId xmlns:a16="http://schemas.microsoft.com/office/drawing/2014/main" id="{F7D6F9B6-9415-4356-8D5C-C327DD345C61}"/>
              </a:ext>
            </a:extLst>
          </p:cNvPr>
          <p:cNvPicPr>
            <a:picLocks noChangeAspect="1"/>
          </p:cNvPicPr>
          <p:nvPr/>
        </p:nvPicPr>
        <p:blipFill>
          <a:blip r:embed="rId3"/>
          <a:stretch>
            <a:fillRect/>
          </a:stretch>
        </p:blipFill>
        <p:spPr>
          <a:xfrm>
            <a:off x="38705" y="219287"/>
            <a:ext cx="6010387" cy="4007261"/>
          </a:xfrm>
          <a:prstGeom prst="rect">
            <a:avLst/>
          </a:prstGeom>
        </p:spPr>
      </p:pic>
    </p:spTree>
    <p:extLst>
      <p:ext uri="{BB962C8B-B14F-4D97-AF65-F5344CB8AC3E}">
        <p14:creationId xmlns:p14="http://schemas.microsoft.com/office/powerpoint/2010/main" val="275864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7DBB-79D1-4AE7-9024-8BBA47F71818}"/>
              </a:ext>
            </a:extLst>
          </p:cNvPr>
          <p:cNvSpPr>
            <a:spLocks noGrp="1"/>
          </p:cNvSpPr>
          <p:nvPr>
            <p:ph type="title"/>
          </p:nvPr>
        </p:nvSpPr>
        <p:spPr/>
        <p:txBody>
          <a:bodyPr>
            <a:normAutofit fontScale="90000"/>
          </a:bodyPr>
          <a:lstStyle/>
          <a:p>
            <a:r>
              <a:rPr lang="en-US" dirty="0"/>
              <a:t>The Centre &amp; Institute for Innovation and Sustainable Development LLC: Goals and objectives</a:t>
            </a:r>
          </a:p>
        </p:txBody>
      </p:sp>
      <p:sp>
        <p:nvSpPr>
          <p:cNvPr id="3" name="Content Placeholder 2">
            <a:extLst>
              <a:ext uri="{FF2B5EF4-FFF2-40B4-BE49-F238E27FC236}">
                <a16:creationId xmlns:a16="http://schemas.microsoft.com/office/drawing/2014/main" id="{640BC9B3-854C-4B1C-B819-E3E1FE639A2D}"/>
              </a:ext>
            </a:extLst>
          </p:cNvPr>
          <p:cNvSpPr>
            <a:spLocks noGrp="1"/>
          </p:cNvSpPr>
          <p:nvPr>
            <p:ph idx="1"/>
          </p:nvPr>
        </p:nvSpPr>
        <p:spPr/>
        <p:txBody>
          <a:bodyPr>
            <a:normAutofit fontScale="70000" lnSpcReduction="20000"/>
          </a:bodyPr>
          <a:lstStyle/>
          <a:p>
            <a:r>
              <a:rPr lang="en-US" dirty="0"/>
              <a:t>The goals and objectives of the Centre &amp; Institute for Innovation and Sustainable Development (CIISD) include the following:</a:t>
            </a:r>
          </a:p>
          <a:p>
            <a:pPr algn="just"/>
            <a:r>
              <a:rPr lang="en-US" dirty="0"/>
              <a:t>To serve as a national and global forum for the facilitation of exchange of ideas, ground breaking research and innovative ideas for sustainable development  </a:t>
            </a:r>
          </a:p>
          <a:p>
            <a:pPr algn="just"/>
            <a:r>
              <a:rPr lang="en-US" dirty="0"/>
              <a:t>To enhance and promote collaborative exchanges between educational institutions, as well as financial institutions which are related to vital and topical matters which are currently making the headlines – as well as affecting economic growth, development at global levels – as well as global peace   </a:t>
            </a:r>
          </a:p>
          <a:p>
            <a:pPr algn="just"/>
            <a:r>
              <a:rPr lang="en-US" dirty="0"/>
              <a:t>To link publishers with educational institutions, academia, scholars and other related </a:t>
            </a:r>
            <a:r>
              <a:rPr lang="en-US" dirty="0" err="1"/>
              <a:t>organisations</a:t>
            </a:r>
            <a:r>
              <a:rPr lang="en-US" dirty="0"/>
              <a:t> who may be interested in promoting their products, services – as well as institutes and facets of innovative development.  </a:t>
            </a:r>
          </a:p>
          <a:p>
            <a:pPr algn="just"/>
            <a:r>
              <a:rPr lang="en-US" dirty="0">
                <a:effectLst/>
              </a:rPr>
              <a:t>To serve as paradigms, citadels and </a:t>
            </a:r>
            <a:r>
              <a:rPr lang="en-US" dirty="0" err="1">
                <a:effectLst/>
              </a:rPr>
              <a:t>centres</a:t>
            </a:r>
            <a:r>
              <a:rPr lang="en-US">
                <a:effectLst/>
              </a:rPr>
              <a:t> of excellence in relation to the related topics which conferences will focus on, as well as provide high quality educational services and products, facilitating the stimulation of greater growth within local economies primarily, through job creation. </a:t>
            </a:r>
          </a:p>
          <a:p>
            <a:pPr algn="just"/>
            <a:endParaRPr lang="en-US" dirty="0"/>
          </a:p>
        </p:txBody>
      </p:sp>
    </p:spTree>
    <p:extLst>
      <p:ext uri="{BB962C8B-B14F-4D97-AF65-F5344CB8AC3E}">
        <p14:creationId xmlns:p14="http://schemas.microsoft.com/office/powerpoint/2010/main" val="369568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C7C-AD76-4159-8448-1B7BF64B0AA4}"/>
              </a:ext>
            </a:extLst>
          </p:cNvPr>
          <p:cNvSpPr>
            <a:spLocks noGrp="1"/>
          </p:cNvSpPr>
          <p:nvPr>
            <p:ph type="title"/>
          </p:nvPr>
        </p:nvSpPr>
        <p:spPr/>
        <p:txBody>
          <a:bodyPr>
            <a:normAutofit fontScale="90000"/>
          </a:bodyPr>
          <a:lstStyle/>
          <a:p>
            <a:r>
              <a:rPr lang="en-US" dirty="0"/>
              <a:t>Facilitating access towards stimulating innovative and creative thinking</a:t>
            </a:r>
          </a:p>
        </p:txBody>
      </p:sp>
      <p:sp>
        <p:nvSpPr>
          <p:cNvPr id="3" name="Content Placeholder 2">
            <a:extLst>
              <a:ext uri="{FF2B5EF4-FFF2-40B4-BE49-F238E27FC236}">
                <a16:creationId xmlns:a16="http://schemas.microsoft.com/office/drawing/2014/main" id="{85F6D795-667D-47C6-B872-8B82050254FD}"/>
              </a:ext>
            </a:extLst>
          </p:cNvPr>
          <p:cNvSpPr>
            <a:spLocks noGrp="1"/>
          </p:cNvSpPr>
          <p:nvPr>
            <p:ph idx="1"/>
          </p:nvPr>
        </p:nvSpPr>
        <p:spPr/>
        <p:txBody>
          <a:bodyPr/>
          <a:lstStyle/>
          <a:p>
            <a:pPr algn="just"/>
            <a:endParaRPr lang="en-US" dirty="0"/>
          </a:p>
          <a:p>
            <a:pPr algn="just"/>
            <a:r>
              <a:rPr lang="en-US" dirty="0"/>
              <a:t>As well as providing high quality educational services and products, facilitating the stimulation of greater growth within local economies primarily, through job creation, the Institute also aims to deliver such services and products at the most competitive and affordable prices. This will be fostered and enhanced through channels which enable us to effectively maximize access to infrastructure and services which contribute to the competitive advantages inherent through our location and access to such facilities.</a:t>
            </a:r>
          </a:p>
          <a:p>
            <a:endParaRPr lang="en-US" dirty="0"/>
          </a:p>
        </p:txBody>
      </p:sp>
    </p:spTree>
    <p:extLst>
      <p:ext uri="{BB962C8B-B14F-4D97-AF65-F5344CB8AC3E}">
        <p14:creationId xmlns:p14="http://schemas.microsoft.com/office/powerpoint/2010/main" val="144840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C58-AECE-4136-8EF4-1C3ABE12D8EB}"/>
              </a:ext>
            </a:extLst>
          </p:cNvPr>
          <p:cNvSpPr>
            <a:spLocks noGrp="1"/>
          </p:cNvSpPr>
          <p:nvPr>
            <p:ph type="title"/>
          </p:nvPr>
        </p:nvSpPr>
        <p:spPr/>
        <p:txBody>
          <a:bodyPr/>
          <a:lstStyle/>
          <a:p>
            <a:r>
              <a:rPr lang="en-US" dirty="0"/>
              <a:t>Facilitating the exchange of ideas and innovative thinking</a:t>
            </a:r>
          </a:p>
        </p:txBody>
      </p:sp>
      <p:sp>
        <p:nvSpPr>
          <p:cNvPr id="3" name="Content Placeholder 2">
            <a:extLst>
              <a:ext uri="{FF2B5EF4-FFF2-40B4-BE49-F238E27FC236}">
                <a16:creationId xmlns:a16="http://schemas.microsoft.com/office/drawing/2014/main" id="{213AAE4E-8E93-4DE6-9547-2117F7E42E2A}"/>
              </a:ext>
            </a:extLst>
          </p:cNvPr>
          <p:cNvSpPr>
            <a:spLocks noGrp="1"/>
          </p:cNvSpPr>
          <p:nvPr>
            <p:ph idx="1"/>
          </p:nvPr>
        </p:nvSpPr>
        <p:spPr/>
        <p:txBody>
          <a:bodyPr>
            <a:normAutofit lnSpcReduction="10000"/>
          </a:bodyPr>
          <a:lstStyle/>
          <a:p>
            <a:endParaRPr lang="en-US" dirty="0"/>
          </a:p>
          <a:p>
            <a:pPr algn="just"/>
            <a:r>
              <a:rPr lang="en-US" dirty="0"/>
              <a:t>The Institute is currently accepting submissions for forthcoming based conferences focusing on the theme “Sustainable Development and Trade Relationships: The Need for a More Defining Role for Actors in a Progressive World” . Submissions are welcomed in relation to the afore mentioned conference theme, but not restricted to selected areas which will constitute the basis of future publications and discussions with academic affiliates. Whilst focusing on the theme, “Sustainable Development”, it will innovate the topic by giving due consideration to topical matters impacting and influencing current developments – particularly trade issues and their significance on economic development.</a:t>
            </a:r>
          </a:p>
        </p:txBody>
      </p:sp>
    </p:spTree>
    <p:extLst>
      <p:ext uri="{BB962C8B-B14F-4D97-AF65-F5344CB8AC3E}">
        <p14:creationId xmlns:p14="http://schemas.microsoft.com/office/powerpoint/2010/main" val="186062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1BA2-6309-491B-991E-CBE9F3C2E0AF}"/>
              </a:ext>
            </a:extLst>
          </p:cNvPr>
          <p:cNvSpPr>
            <a:spLocks noGrp="1"/>
          </p:cNvSpPr>
          <p:nvPr>
            <p:ph type="title"/>
          </p:nvPr>
        </p:nvSpPr>
        <p:spPr/>
        <p:txBody>
          <a:bodyPr/>
          <a:lstStyle/>
          <a:p>
            <a:r>
              <a:rPr lang="en-US" dirty="0"/>
              <a:t>Collaborative opportunities</a:t>
            </a:r>
          </a:p>
        </p:txBody>
      </p:sp>
      <p:sp>
        <p:nvSpPr>
          <p:cNvPr id="3" name="Content Placeholder 2">
            <a:extLst>
              <a:ext uri="{FF2B5EF4-FFF2-40B4-BE49-F238E27FC236}">
                <a16:creationId xmlns:a16="http://schemas.microsoft.com/office/drawing/2014/main" id="{FDA72EF5-53B2-446C-8210-332759B05B06}"/>
              </a:ext>
            </a:extLst>
          </p:cNvPr>
          <p:cNvSpPr>
            <a:spLocks noGrp="1"/>
          </p:cNvSpPr>
          <p:nvPr>
            <p:ph idx="1"/>
          </p:nvPr>
        </p:nvSpPr>
        <p:spPr/>
        <p:txBody>
          <a:bodyPr>
            <a:normAutofit/>
          </a:bodyPr>
          <a:lstStyle/>
          <a:p>
            <a:endParaRPr lang="en-US" dirty="0"/>
          </a:p>
          <a:p>
            <a:pPr algn="just"/>
            <a:r>
              <a:rPr lang="en-US" dirty="0"/>
              <a:t>In facilitating its goals and objectives, the Institute does not only hope to achieve these through conference organizing platforms for exchange of ideas, but also through vital links and affiliations with other non governmental </a:t>
            </a:r>
            <a:r>
              <a:rPr lang="en-US" dirty="0" err="1"/>
              <a:t>organisations</a:t>
            </a:r>
            <a:r>
              <a:rPr lang="en-US" dirty="0"/>
              <a:t> and institutions which are committed to the goal of promoting sustainable development.</a:t>
            </a:r>
          </a:p>
          <a:p>
            <a:pPr algn="just"/>
            <a:r>
              <a:rPr lang="en-US" dirty="0"/>
              <a:t>In promoting its logo of  facilitating  “Creativity, Excellence, Innovation, Knowledge and Justice , Across the Ages”, the Centre &amp; Institute for Innovation and Sustainable Development hopes to forge effective and productive relationships with other institutions which will </a:t>
            </a:r>
            <a:r>
              <a:rPr lang="en-US" dirty="0" err="1"/>
              <a:t>realise</a:t>
            </a:r>
            <a:r>
              <a:rPr lang="en-US" dirty="0"/>
              <a:t> these goals and objectives.</a:t>
            </a:r>
          </a:p>
        </p:txBody>
      </p:sp>
    </p:spTree>
    <p:extLst>
      <p:ext uri="{BB962C8B-B14F-4D97-AF65-F5344CB8AC3E}">
        <p14:creationId xmlns:p14="http://schemas.microsoft.com/office/powerpoint/2010/main" val="396121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B3C2-E739-485A-B550-00679C451812}"/>
              </a:ext>
            </a:extLst>
          </p:cNvPr>
          <p:cNvSpPr>
            <a:spLocks noGrp="1"/>
          </p:cNvSpPr>
          <p:nvPr>
            <p:ph type="title"/>
          </p:nvPr>
        </p:nvSpPr>
        <p:spPr/>
        <p:txBody>
          <a:bodyPr/>
          <a:lstStyle/>
          <a:p>
            <a:r>
              <a:rPr lang="en-US" dirty="0"/>
              <a:t>“Innovative programming” methods and techniques</a:t>
            </a:r>
          </a:p>
        </p:txBody>
      </p:sp>
      <p:sp>
        <p:nvSpPr>
          <p:cNvPr id="3" name="Content Placeholder 2">
            <a:extLst>
              <a:ext uri="{FF2B5EF4-FFF2-40B4-BE49-F238E27FC236}">
                <a16:creationId xmlns:a16="http://schemas.microsoft.com/office/drawing/2014/main" id="{EBDFB007-F396-44C6-86DA-727EDEDFB51F}"/>
              </a:ext>
            </a:extLst>
          </p:cNvPr>
          <p:cNvSpPr>
            <a:spLocks noGrp="1"/>
          </p:cNvSpPr>
          <p:nvPr>
            <p:ph idx="1"/>
          </p:nvPr>
        </p:nvSpPr>
        <p:spPr/>
        <p:txBody>
          <a:bodyPr/>
          <a:lstStyle/>
          <a:p>
            <a:pPr algn="just"/>
            <a:r>
              <a:rPr lang="en-US" dirty="0"/>
              <a:t>Other non governmental </a:t>
            </a:r>
            <a:r>
              <a:rPr lang="en-US" dirty="0" err="1"/>
              <a:t>organisations</a:t>
            </a:r>
            <a:r>
              <a:rPr lang="en-US" dirty="0"/>
              <a:t> have preferred to focus on issues such as “Climate Change and Fragile States” whilst identifying the following vital themes (IISD, 2011:13):</a:t>
            </a:r>
          </a:p>
          <a:p>
            <a:pPr algn="just"/>
            <a:r>
              <a:rPr lang="en-US" dirty="0"/>
              <a:t>“</a:t>
            </a:r>
            <a:r>
              <a:rPr lang="en-US" i="1" dirty="0"/>
              <a:t>The relationship between climate change and peacebuilding, especially with regard to climate-proofing peace-building efforts, could be further explored through research and through new, innovative programming that draw on lessons learned;  </a:t>
            </a:r>
          </a:p>
          <a:p>
            <a:pPr algn="just"/>
            <a:r>
              <a:rPr lang="en-US" i="1" dirty="0"/>
              <a:t> Adaptation to climate change needs to be conflict-sensitive; developing best practices in how to accomplish this could be of great value for practitioners;</a:t>
            </a:r>
          </a:p>
          <a:p>
            <a:endParaRPr lang="en-US" dirty="0"/>
          </a:p>
        </p:txBody>
      </p:sp>
    </p:spTree>
    <p:extLst>
      <p:ext uri="{BB962C8B-B14F-4D97-AF65-F5344CB8AC3E}">
        <p14:creationId xmlns:p14="http://schemas.microsoft.com/office/powerpoint/2010/main" val="273349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E0B7-7810-4B51-8565-C7A63B5290F1}"/>
              </a:ext>
            </a:extLst>
          </p:cNvPr>
          <p:cNvSpPr>
            <a:spLocks noGrp="1"/>
          </p:cNvSpPr>
          <p:nvPr>
            <p:ph type="title"/>
          </p:nvPr>
        </p:nvSpPr>
        <p:spPr/>
        <p:txBody>
          <a:bodyPr/>
          <a:lstStyle/>
          <a:p>
            <a:r>
              <a:rPr lang="en-US" dirty="0"/>
              <a:t>Coordination and cooperation</a:t>
            </a:r>
          </a:p>
        </p:txBody>
      </p:sp>
      <p:sp>
        <p:nvSpPr>
          <p:cNvPr id="3" name="Content Placeholder 2">
            <a:extLst>
              <a:ext uri="{FF2B5EF4-FFF2-40B4-BE49-F238E27FC236}">
                <a16:creationId xmlns:a16="http://schemas.microsoft.com/office/drawing/2014/main" id="{D557C80D-BE5A-4EDA-A6AB-D377E4D37351}"/>
              </a:ext>
            </a:extLst>
          </p:cNvPr>
          <p:cNvSpPr>
            <a:spLocks noGrp="1"/>
          </p:cNvSpPr>
          <p:nvPr>
            <p:ph idx="1"/>
          </p:nvPr>
        </p:nvSpPr>
        <p:spPr/>
        <p:txBody>
          <a:bodyPr/>
          <a:lstStyle/>
          <a:p>
            <a:pPr algn="just"/>
            <a:endParaRPr lang="en-US" dirty="0"/>
          </a:p>
          <a:p>
            <a:pPr algn="just"/>
            <a:r>
              <a:rPr lang="en-US" dirty="0"/>
              <a:t>Further, benefits of effective collaboration, local knowledge through workshops,  which “promote coordination and cooperation among practitioners” were also identified (IISD, 2011:13): </a:t>
            </a:r>
          </a:p>
          <a:p>
            <a:pPr algn="just"/>
            <a:r>
              <a:rPr lang="en-US" i="1" dirty="0"/>
              <a:t>“</a:t>
            </a:r>
            <a:r>
              <a:rPr lang="en-US" b="1" i="1" dirty="0"/>
              <a:t>Local knowledge and abilities are integral, so processes that can be shown to develop or strengthen local adaptive capacity could offer valuable lessons learned for other contexts.”</a:t>
            </a:r>
          </a:p>
        </p:txBody>
      </p:sp>
    </p:spTree>
    <p:extLst>
      <p:ext uri="{BB962C8B-B14F-4D97-AF65-F5344CB8AC3E}">
        <p14:creationId xmlns:p14="http://schemas.microsoft.com/office/powerpoint/2010/main" val="372662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9754-DC9F-4E89-9C1D-7AED7C8BC5F7}"/>
              </a:ext>
            </a:extLst>
          </p:cNvPr>
          <p:cNvSpPr>
            <a:spLocks noGrp="1"/>
          </p:cNvSpPr>
          <p:nvPr>
            <p:ph type="title"/>
          </p:nvPr>
        </p:nvSpPr>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18F233F1-729E-4D40-A41A-A9D30A98AFF9}"/>
              </a:ext>
            </a:extLst>
          </p:cNvPr>
          <p:cNvSpPr>
            <a:spLocks noGrp="1"/>
          </p:cNvSpPr>
          <p:nvPr>
            <p:ph idx="1"/>
          </p:nvPr>
        </p:nvSpPr>
        <p:spPr/>
        <p:txBody>
          <a:bodyPr/>
          <a:lstStyle/>
          <a:p>
            <a:pPr marL="0" indent="0">
              <a:buNone/>
            </a:pPr>
            <a:r>
              <a:rPr lang="en-US" dirty="0"/>
              <a:t>Centre &amp; Institute for Innovation and Sustainable Development LLC</a:t>
            </a:r>
          </a:p>
          <a:p>
            <a:r>
              <a:rPr lang="en-US" dirty="0"/>
              <a:t>Visit  https://ciinnovationsd.org/ </a:t>
            </a:r>
          </a:p>
          <a:p>
            <a:endParaRPr lang="en-US" dirty="0"/>
          </a:p>
          <a:p>
            <a:pPr marL="0" indent="0">
              <a:buNone/>
            </a:pPr>
            <a:r>
              <a:rPr lang="en-US" dirty="0"/>
              <a:t>International Institute for Sustainable Development (2011).  </a:t>
            </a:r>
            <a:r>
              <a:rPr lang="en-US" dirty="0" err="1"/>
              <a:t>Institut</a:t>
            </a:r>
            <a:r>
              <a:rPr lang="en-US" dirty="0"/>
              <a:t> International du </a:t>
            </a:r>
            <a:r>
              <a:rPr lang="en-US" dirty="0" err="1"/>
              <a:t>Developpement</a:t>
            </a:r>
            <a:r>
              <a:rPr lang="en-US" dirty="0"/>
              <a:t> Durable,  Climate Change and Fragile States Workshop  September 28-29, 2011</a:t>
            </a:r>
          </a:p>
          <a:p>
            <a:r>
              <a:rPr lang="en-US" dirty="0"/>
              <a:t>Visit </a:t>
            </a:r>
            <a:r>
              <a:rPr lang="en-US" dirty="0">
                <a:hlinkClick r:id="rId2"/>
              </a:rPr>
              <a:t>www.iisd.org</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262689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TM04033921[[fn=Damask]]</Template>
  <TotalTime>114</TotalTime>
  <Words>722</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                                           encouraging</vt:lpstr>
      <vt:lpstr>The Centre &amp; Institute for Innovation and Sustainable Development LLC: Goals and objectives</vt:lpstr>
      <vt:lpstr>Facilitating access towards stimulating innovative and creative thinking</vt:lpstr>
      <vt:lpstr>Facilitating the exchange of ideas and innovative thinking</vt:lpstr>
      <vt:lpstr>Collaborative opportunities</vt:lpstr>
      <vt:lpstr>“Innovative programming” methods and techniques</vt:lpstr>
      <vt:lpstr>Coordination and cooperation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Ojo</dc:creator>
  <cp:lastModifiedBy>Marianne Ojo</cp:lastModifiedBy>
  <cp:revision>16</cp:revision>
  <dcterms:created xsi:type="dcterms:W3CDTF">2018-12-11T23:08:21Z</dcterms:created>
  <dcterms:modified xsi:type="dcterms:W3CDTF">2018-12-13T22:38:55Z</dcterms:modified>
</cp:coreProperties>
</file>