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33"/>
  </p:notesMasterIdLst>
  <p:handoutMasterIdLst>
    <p:handoutMasterId r:id="rId34"/>
  </p:handoutMasterIdLst>
  <p:sldIdLst>
    <p:sldId id="473" r:id="rId2"/>
    <p:sldId id="480" r:id="rId3"/>
    <p:sldId id="434" r:id="rId4"/>
    <p:sldId id="461" r:id="rId5"/>
    <p:sldId id="463" r:id="rId6"/>
    <p:sldId id="462" r:id="rId7"/>
    <p:sldId id="464" r:id="rId8"/>
    <p:sldId id="465" r:id="rId9"/>
    <p:sldId id="467" r:id="rId10"/>
    <p:sldId id="474" r:id="rId11"/>
    <p:sldId id="468" r:id="rId12"/>
    <p:sldId id="481" r:id="rId13"/>
    <p:sldId id="482" r:id="rId14"/>
    <p:sldId id="483" r:id="rId15"/>
    <p:sldId id="484" r:id="rId16"/>
    <p:sldId id="485" r:id="rId17"/>
    <p:sldId id="470" r:id="rId18"/>
    <p:sldId id="471" r:id="rId19"/>
    <p:sldId id="458" r:id="rId20"/>
    <p:sldId id="459" r:id="rId21"/>
    <p:sldId id="475" r:id="rId22"/>
    <p:sldId id="486" r:id="rId23"/>
    <p:sldId id="491" r:id="rId24"/>
    <p:sldId id="494" r:id="rId25"/>
    <p:sldId id="496" r:id="rId26"/>
    <p:sldId id="497" r:id="rId27"/>
    <p:sldId id="498" r:id="rId28"/>
    <p:sldId id="499" r:id="rId29"/>
    <p:sldId id="492" r:id="rId30"/>
    <p:sldId id="493" r:id="rId31"/>
    <p:sldId id="479" r:id="rId3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D2CCD2"/>
    <a:srgbClr val="7F7F7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1" autoAdjust="0"/>
  </p:normalViewPr>
  <p:slideViewPr>
    <p:cSldViewPr>
      <p:cViewPr varScale="1">
        <p:scale>
          <a:sx n="63" d="100"/>
          <a:sy n="63" d="100"/>
        </p:scale>
        <p:origin x="112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1BF088ED-1075-4510-950D-40506156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6236"/>
            <a:ext cx="5437550" cy="446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93263F81-AB1F-4B51-A4CA-047E4929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tontrust.com/researcharchive/great-teachin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tontrust.com/researcharchive/great-teachin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tontrust.com/researcharchive/great-teachin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1</a:t>
            </a:fld>
            <a:endParaRPr 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61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Answers: </a:t>
            </a:r>
          </a:p>
          <a:p>
            <a:r>
              <a:rPr lang="en-GB" dirty="0" smtClean="0"/>
              <a:t>1: probably a;</a:t>
            </a:r>
            <a:r>
              <a:rPr lang="en-GB" baseline="0" dirty="0" smtClean="0"/>
              <a:t> best case for a research-validated, quality-assured, rigorous process is b</a:t>
            </a:r>
          </a:p>
          <a:p>
            <a:r>
              <a:rPr lang="en-GB" baseline="0" dirty="0" smtClean="0"/>
              <a:t>2: </a:t>
            </a:r>
            <a:r>
              <a:rPr lang="en-GB" dirty="0" smtClean="0"/>
              <a:t>probably a;</a:t>
            </a:r>
            <a:r>
              <a:rPr lang="en-GB" baseline="0" dirty="0" smtClean="0"/>
              <a:t> best case for a research-validated, quality-assured, rigorous process is b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See “Classroom observation: it’s harder than you think” http://www.cem.org/blog/414/ and my presentation to</a:t>
            </a:r>
          </a:p>
          <a:p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Teach First / Teacher Development Trust Event on Lesson Observation, 13 Jan 2014, London</a:t>
            </a:r>
          </a:p>
          <a:p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Powerpoint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(http://www.cem.org/attachments/Lesson%20Observation%2013Jan14.pptx)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 and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video</a:t>
            </a:r>
            <a:r>
              <a:rPr lang="en-GB" sz="1200" u="sng" kern="1200" baseline="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(http://www.l4l.co.uk/?p=13050)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https://www.gov.uk/government/publications/standard-for-teachers-professional-development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0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Developing Great Teaching: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The CPD Test: http://tdtrust.org/cpdtest/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77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Tschannen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-Moran, M., &amp; Hoy, W. K. (2000). A multidisciplinary analysis of the nature,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meaning, and measurement of trust.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Educational Research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70(4), 547-593.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59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Ericsson, K. A. &amp; Pool, R. (2016). </a:t>
            </a:r>
            <a:r>
              <a:rPr lang="en-GB" b="1" dirty="0" smtClean="0"/>
              <a:t>Peak: Secrets from the New Science of Expertise</a:t>
            </a:r>
            <a:r>
              <a:rPr lang="en-GB" dirty="0" smtClean="0"/>
              <a:t>. Boston, MA: Houghton Mifflin Harcourt</a:t>
            </a:r>
          </a:p>
          <a:p>
            <a:endParaRPr lang="en-GB" dirty="0" smtClean="0"/>
          </a:p>
          <a:p>
            <a:r>
              <a:rPr lang="en-GB" dirty="0" smtClean="0"/>
              <a:t>Deans for Impact (2016). </a:t>
            </a:r>
            <a:r>
              <a:rPr lang="en-GB" b="1" dirty="0" smtClean="0"/>
              <a:t>Practice with Purpose: The Emerging Science of Teacher Expertise</a:t>
            </a:r>
            <a:r>
              <a:rPr lang="en-GB" dirty="0" smtClean="0"/>
              <a:t>. Austin, TX: Deans for Impact.</a:t>
            </a:r>
          </a:p>
          <a:p>
            <a:r>
              <a:rPr lang="en-GB" dirty="0" smtClean="0"/>
              <a:t>https://deansforimpact.org/resources/practice-with-purpose/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Rob Coe EMC blog on </a:t>
            </a:r>
            <a:r>
              <a:rPr lang="en-GB" b="1" dirty="0" smtClean="0"/>
              <a:t>class size</a:t>
            </a:r>
            <a:r>
              <a:rPr lang="en-GB" dirty="0" smtClean="0"/>
              <a:t>: http://educationmediacentre.org/researchnews/whats-the-evidence-on-class-size/ </a:t>
            </a:r>
          </a:p>
          <a:p>
            <a:r>
              <a:rPr lang="en-GB" dirty="0" smtClean="0"/>
              <a:t>John Hattie on </a:t>
            </a:r>
            <a:r>
              <a:rPr lang="en-GB" b="1" dirty="0" smtClean="0"/>
              <a:t>individualisation</a:t>
            </a:r>
            <a:r>
              <a:rPr lang="en-GB" dirty="0" smtClean="0"/>
              <a:t> (</a:t>
            </a:r>
            <a:r>
              <a:rPr lang="en-GB" dirty="0" err="1" smtClean="0"/>
              <a:t>eg</a:t>
            </a:r>
            <a:r>
              <a:rPr lang="en-GB" dirty="0" smtClean="0"/>
              <a:t> https://cdn.auckland.ac.nz/assets/education/about/research/documents/influences-on-student-learning.pdf). </a:t>
            </a:r>
          </a:p>
          <a:p>
            <a:r>
              <a:rPr lang="en-GB" dirty="0" smtClean="0"/>
              <a:t>See also Harry Webb’s blog: ‘</a:t>
            </a:r>
            <a:r>
              <a:rPr lang="en-GB" b="1" dirty="0" smtClean="0"/>
              <a:t>The Evidence on Differentiation</a:t>
            </a:r>
            <a:r>
              <a:rPr lang="en-GB" dirty="0" smtClean="0"/>
              <a:t>’ http://websofsubstance.wordpress.com/2014/07/</a:t>
            </a:r>
          </a:p>
          <a:p>
            <a:r>
              <a:rPr lang="en-GB" dirty="0" smtClean="0"/>
              <a:t>Deborah </a:t>
            </a:r>
            <a:r>
              <a:rPr lang="en-GB" dirty="0" err="1" smtClean="0"/>
              <a:t>Stipek</a:t>
            </a:r>
            <a:r>
              <a:rPr lang="en-GB" baseline="0" dirty="0" smtClean="0"/>
              <a:t> on praise: </a:t>
            </a:r>
            <a:r>
              <a:rPr lang="en-GB" b="1" dirty="0" smtClean="0"/>
              <a:t>How Do Teachers' Expectations Affect Student Learning </a:t>
            </a:r>
            <a:r>
              <a:rPr lang="en-GB" b="0" dirty="0" smtClean="0"/>
              <a:t>http://www.education.com/reference/article/teachers-expectations-affect-learning/</a:t>
            </a:r>
            <a:endParaRPr lang="en-GB" b="0" baseline="0" dirty="0" smtClean="0"/>
          </a:p>
          <a:p>
            <a:r>
              <a:rPr lang="en-GB" baseline="0" dirty="0" smtClean="0"/>
              <a:t>Steve Higgins et </a:t>
            </a:r>
            <a:r>
              <a:rPr lang="en-GB" baseline="0" dirty="0" err="1" smtClean="0"/>
              <a:t>al’s</a:t>
            </a:r>
            <a:r>
              <a:rPr lang="en-GB" baseline="0" dirty="0" smtClean="0"/>
              <a:t> summary for EEF: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rPr>
              <a:t>The Impact of Digital Technology on Learning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rPr>
              <a:t>http://educationendowmentfoundation.org.uk/uploads/pdf/The_Impact_of_Digital_Technologies_on_Learning_FULL_REPORT_(2012).pdf</a:t>
            </a:r>
            <a:endParaRPr lang="en-GB" b="0" baseline="0" dirty="0" smtClean="0"/>
          </a:p>
          <a:p>
            <a:r>
              <a:rPr lang="en-GB" baseline="0" dirty="0" smtClean="0"/>
              <a:t>Stephen </a:t>
            </a:r>
            <a:r>
              <a:rPr lang="en-GB" baseline="0" dirty="0" err="1" smtClean="0"/>
              <a:t>Gorard</a:t>
            </a:r>
            <a:r>
              <a:rPr lang="en-GB" baseline="0" dirty="0" smtClean="0"/>
              <a:t> et al for JRF on aspirations: 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rPr>
              <a:t>The impact of attitudes and aspirations on educational attainment and participation http://www.jrf.org.uk/sites/files/jrf/education-young-people-parents-full.pdf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9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‘What makes great teaching? 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‘What makes great teaching? 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Katsipataki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M.,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Kokotsaki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D., Coleman, R., Major, L.E., &amp; Coe, R. (2013). The Sutton Trust-Education Endowment Foundation Teaching and Learning Toolkit. London: Education Endowment Foundation. [Available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http://www.educationendowmentfoundation.org.uk/toolkit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] </a:t>
            </a:r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ＭＳ Ｐゴシック" charset="0"/>
              </a:rPr>
              <a:t>Hattie, J. (2009)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ＭＳ Ｐゴシック" charset="0"/>
              </a:rPr>
              <a:t>Visible Learning: A synthesis of over 800 meta-analyses relating to achievement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ＭＳ Ｐゴシック" charset="0"/>
              </a:rPr>
              <a:t>. Abingdon: Routledge.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4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‘What makes great teaching? 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http://www.cem.org/blog/414/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cem logos\Alternative file formats\08 CEM (white cem-outline tick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888"/>
            <a:ext cx="3303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2276872"/>
            <a:ext cx="7632848" cy="15841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4437112"/>
            <a:ext cx="7597055" cy="744538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B49CB-6F09-4D0E-89AC-31683FA3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B5640-9DA8-40DF-9002-742E0A82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32313-E69E-47A9-9C49-1883B917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38163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3FD46-EB12-4CB1-962C-48781B94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772400" cy="3960664"/>
          </a:xfrm>
        </p:spPr>
        <p:txBody>
          <a:bodyPr/>
          <a:lstStyle>
            <a:lvl1pPr marL="457200" indent="-4572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E7F47-FE1A-48F9-9977-E098381F2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5F98A-EE3A-40E7-B8DF-E462FAD7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30AE0-9927-4D9C-AEE3-F952C8D78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CE814-C2DC-45CE-93EA-D4C220B08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38223-DECD-4EC9-9F4B-7F71D7672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C4787A-4008-4335-9C24-D5BB6A74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3364FD-A49C-4D3E-8965-9CF90CEE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510A3-9DA2-4580-8E5A-7565003A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663366"/>
                </a:solidFill>
              </a:rPr>
              <a:t>∂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Heading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49688" y="6275388"/>
            <a:ext cx="1905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AC3F4881-37B4-4727-BDA1-C4F696BB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sz="1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665788"/>
            <a:ext cx="1652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m.org/blog/41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mediacentre.org/researchnews/whats-the-evidence-on-class-size/" TargetMode="External"/><Relationship Id="rId7" Type="http://schemas.openxmlformats.org/officeDocument/2006/relationships/hyperlink" Target="http://www.jrf.org.uk/sites/files/jrf/education-young-people-parents-ful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cationendowmentfoundation.org.uk/uploads/pdf/The_Impact_of_Digital_Technologies_on_Learning_FULL_REPORT_(2012).pdf" TargetMode="External"/><Relationship Id="rId5" Type="http://schemas.openxmlformats.org/officeDocument/2006/relationships/hyperlink" Target="http://www.education.com/reference/article/teachers-expectations-affect-learning/" TargetMode="External"/><Relationship Id="rId4" Type="http://schemas.openxmlformats.org/officeDocument/2006/relationships/hyperlink" Target="https://cdn.auckland.ac.nz/assets/education/about/research/documents/influences-on-student-learning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2492897"/>
            <a:ext cx="8459787" cy="17997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6000" dirty="0" smtClean="0"/>
              <a:t>What makes great teaching?</a:t>
            </a:r>
            <a:endParaRPr lang="en-GB" sz="2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650" y="4581129"/>
            <a:ext cx="7596188" cy="935434"/>
          </a:xfrm>
        </p:spPr>
        <p:txBody>
          <a:bodyPr/>
          <a:lstStyle/>
          <a:p>
            <a:pPr>
              <a:defRPr/>
            </a:pPr>
            <a:r>
              <a:rPr lang="en-GB" sz="2400" b="0" dirty="0" smtClean="0"/>
              <a:t>Robert Coe</a:t>
            </a:r>
          </a:p>
          <a:p>
            <a:pPr>
              <a:defRPr/>
            </a:pPr>
            <a:r>
              <a:rPr lang="en-GB" b="0" dirty="0" smtClean="0"/>
              <a:t>Reflective Practice Conference, Durham, </a:t>
            </a:r>
            <a:r>
              <a:rPr lang="en-GB" b="0" dirty="0" smtClean="0"/>
              <a:t>January 2019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422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"/>
            <a:ext cx="12204847" cy="68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We don’t do that (hopefully)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Use praise lavishly</a:t>
            </a:r>
          </a:p>
          <a:p>
            <a:r>
              <a:rPr lang="en-GB" dirty="0" smtClean="0"/>
              <a:t>Allow learners to discover key ideas for themselves</a:t>
            </a:r>
          </a:p>
          <a:p>
            <a:r>
              <a:rPr lang="en-GB" dirty="0" smtClean="0"/>
              <a:t>Group learners by ability</a:t>
            </a:r>
          </a:p>
          <a:p>
            <a:r>
              <a:rPr lang="en-GB" dirty="0" smtClean="0"/>
              <a:t>Encourage re-reading and highlighting to memorise key ideas</a:t>
            </a:r>
          </a:p>
          <a:p>
            <a:r>
              <a:rPr lang="en-GB" dirty="0" smtClean="0"/>
              <a:t>Address issues of confidence and low aspirations before you try to teach content</a:t>
            </a:r>
          </a:p>
          <a:p>
            <a:r>
              <a:rPr lang="en-GB" dirty="0" smtClean="0"/>
              <a:t>Present information to learners in their preferred learning style </a:t>
            </a:r>
          </a:p>
          <a:p>
            <a:r>
              <a:rPr lang="en-GB" dirty="0" smtClean="0"/>
              <a:t>Ensure learners are always active, rather than listening passively, if you want them to remember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Evidence about the impact of interventions</a:t>
            </a:r>
            <a:endParaRPr lang="en-GB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060848"/>
            <a:ext cx="5027174" cy="3710138"/>
          </a:xfrm>
          <a:prstGeom prst="roundRect">
            <a:avLst>
              <a:gd name="adj" fmla="val 4119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942">
            <a:off x="649824" y="2227277"/>
            <a:ext cx="2430186" cy="3488305"/>
          </a:xfrm>
          <a:prstGeom prst="rect">
            <a:avLst/>
          </a:prstGeom>
          <a:noFill/>
          <a:ln>
            <a:noFill/>
          </a:ln>
          <a:effectLst>
            <a:outerShdw blurRad="2413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07904" y="1232756"/>
            <a:ext cx="5828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2800" kern="0" dirty="0" smtClean="0"/>
              <a:t>EEF Teaching and Learning Toolkit</a:t>
            </a:r>
            <a:br>
              <a:rPr lang="en-GB" sz="2800" kern="0" dirty="0" smtClean="0"/>
            </a:br>
            <a:r>
              <a:rPr lang="en-GB" sz="1800" kern="0" dirty="0" smtClean="0"/>
              <a:t>www.educationendowmentfoundation.org.uk/toolkit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25690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517" y="188640"/>
            <a:ext cx="8342451" cy="864096"/>
          </a:xfrm>
        </p:spPr>
        <p:txBody>
          <a:bodyPr/>
          <a:lstStyle/>
          <a:p>
            <a:r>
              <a:rPr lang="en-GB" dirty="0" smtClean="0"/>
              <a:t>Impact </a:t>
            </a:r>
            <a:r>
              <a:rPr lang="en-GB" dirty="0" err="1" smtClean="0"/>
              <a:t>vs</a:t>
            </a:r>
            <a:r>
              <a:rPr lang="en-GB" dirty="0" smtClean="0"/>
              <a:t> cost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1892" y="5470902"/>
            <a:ext cx="67882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1892" y="1658319"/>
            <a:ext cx="0" cy="3812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3594" y="5772727"/>
            <a:ext cx="268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 per pupil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617889" y="2928158"/>
            <a:ext cx="386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Effect Size (months gain)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3403" y="5470902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3402" y="1908718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1892" y="5470903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341" y="5536803"/>
            <a:ext cx="479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£0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501" y="5301625"/>
            <a:ext cx="33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12793" y="1739441"/>
            <a:ext cx="47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8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609785" y="5555687"/>
            <a:ext cx="88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£1000</a:t>
            </a:r>
            <a:endParaRPr lang="en-GB" sz="1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051496" y="5473539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083284" y="2117934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Meta-cognitive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00188" y="2761589"/>
            <a:ext cx="151852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Peer tutoring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80150" y="2722007"/>
            <a:ext cx="1339686" cy="4102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Early Years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83979" y="2847814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1-1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6829" y="2847814"/>
            <a:ext cx="1383358" cy="568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(Secondary)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26695" y="4682972"/>
            <a:ext cx="1128644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After school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70424" y="4857971"/>
            <a:ext cx="123936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Teaching assistants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89902" y="4848268"/>
            <a:ext cx="112864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Mentoring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61845" y="4487528"/>
            <a:ext cx="1128644" cy="462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Summer schools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61650" y="5267763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Aspirations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25502" y="5241673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Performance pay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3207" y="4037757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Smaller classes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33093" y="5423973"/>
            <a:ext cx="176551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Ability grouping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079" y="1077721"/>
            <a:ext cx="319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promising for raising attainment</a:t>
            </a:r>
            <a:endParaRPr lang="en-GB" sz="2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86728" y="1739441"/>
            <a:ext cx="162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be worth it</a:t>
            </a:r>
            <a:endParaRPr lang="en-GB" sz="20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0066" y="4644175"/>
            <a:ext cx="1453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 effects / high cost</a:t>
            </a:r>
            <a:endParaRPr lang="en-GB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53438" y="1874630"/>
            <a:ext cx="1265274" cy="356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Feedback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4283" y="3841054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Phonics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27145" y="4921358"/>
            <a:ext cx="1368880" cy="542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(Primary)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6829" y="3451905"/>
            <a:ext cx="1696495" cy="389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Collaborative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84355" y="3751129"/>
            <a:ext cx="1114809" cy="573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 </a:t>
            </a:r>
            <a:r>
              <a:rPr lang="en-GB" sz="1600" dirty="0" err="1" smtClean="0">
                <a:solidFill>
                  <a:schemeClr val="tx1"/>
                </a:solidFill>
              </a:rPr>
              <a:t>gp</a:t>
            </a:r>
            <a:r>
              <a:rPr lang="en-GB" sz="1600" dirty="0" smtClean="0">
                <a:solidFill>
                  <a:schemeClr val="tx1"/>
                </a:solidFill>
              </a:rPr>
              <a:t>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94949" y="3979350"/>
            <a:ext cx="1386601" cy="510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Parental involvement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084355" y="4558753"/>
            <a:ext cx="1482294" cy="451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Individualised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86483" y="4298255"/>
            <a:ext cx="875362" cy="288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99164" y="3585945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Behaviour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4283" y="4325418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Social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09650" y="2695214"/>
            <a:ext cx="8110185" cy="2682406"/>
          </a:xfrm>
          <a:custGeom>
            <a:avLst/>
            <a:gdLst>
              <a:gd name="connsiteX0" fmla="*/ 0 w 7162800"/>
              <a:gd name="connsiteY0" fmla="*/ 3314700 h 3330276"/>
              <a:gd name="connsiteX1" fmla="*/ 2228850 w 7162800"/>
              <a:gd name="connsiteY1" fmla="*/ 3200400 h 3330276"/>
              <a:gd name="connsiteX2" fmla="*/ 4495800 w 7162800"/>
              <a:gd name="connsiteY2" fmla="*/ 2362200 h 3330276"/>
              <a:gd name="connsiteX3" fmla="*/ 5924550 w 7162800"/>
              <a:gd name="connsiteY3" fmla="*/ 1562100 h 3330276"/>
              <a:gd name="connsiteX4" fmla="*/ 7162800 w 7162800"/>
              <a:gd name="connsiteY4" fmla="*/ 0 h 3330276"/>
              <a:gd name="connsiteX0" fmla="*/ 0 w 7162800"/>
              <a:gd name="connsiteY0" fmla="*/ 3314700 h 3317986"/>
              <a:gd name="connsiteX1" fmla="*/ 2209800 w 7162800"/>
              <a:gd name="connsiteY1" fmla="*/ 3086100 h 3317986"/>
              <a:gd name="connsiteX2" fmla="*/ 4495800 w 7162800"/>
              <a:gd name="connsiteY2" fmla="*/ 2362200 h 3317986"/>
              <a:gd name="connsiteX3" fmla="*/ 5924550 w 7162800"/>
              <a:gd name="connsiteY3" fmla="*/ 1562100 h 3317986"/>
              <a:gd name="connsiteX4" fmla="*/ 7162800 w 7162800"/>
              <a:gd name="connsiteY4" fmla="*/ 0 h 3317986"/>
              <a:gd name="connsiteX0" fmla="*/ 0 w 7162800"/>
              <a:gd name="connsiteY0" fmla="*/ 3409950 h 3411900"/>
              <a:gd name="connsiteX1" fmla="*/ 2209800 w 7162800"/>
              <a:gd name="connsiteY1" fmla="*/ 3086100 h 3411900"/>
              <a:gd name="connsiteX2" fmla="*/ 4495800 w 7162800"/>
              <a:gd name="connsiteY2" fmla="*/ 2362200 h 3411900"/>
              <a:gd name="connsiteX3" fmla="*/ 5924550 w 7162800"/>
              <a:gd name="connsiteY3" fmla="*/ 1562100 h 3411900"/>
              <a:gd name="connsiteX4" fmla="*/ 7162800 w 7162800"/>
              <a:gd name="connsiteY4" fmla="*/ 0 h 341190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924550 w 7162800"/>
              <a:gd name="connsiteY3" fmla="*/ 156210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791200 w 7565756"/>
              <a:gd name="connsiteY3" fmla="*/ 1340281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511298 w 7565756"/>
              <a:gd name="connsiteY2" fmla="*/ 2191719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884190 w 7705240"/>
              <a:gd name="connsiteY3" fmla="*/ 1386776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42295 w 7705240"/>
              <a:gd name="connsiteY2" fmla="*/ 217622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227" h="2619537">
                <a:moveTo>
                  <a:pt x="0" y="2619537"/>
                </a:moveTo>
                <a:cubicBezTo>
                  <a:pt x="835025" y="2527462"/>
                  <a:pt x="1452751" y="2436732"/>
                  <a:pt x="2209800" y="2295687"/>
                </a:cubicBezTo>
                <a:cubicBezTo>
                  <a:pt x="2966849" y="2154642"/>
                  <a:pt x="3904066" y="1973828"/>
                  <a:pt x="4542295" y="1773265"/>
                </a:cubicBezTo>
                <a:cubicBezTo>
                  <a:pt x="5180524" y="1572702"/>
                  <a:pt x="5506526" y="1358469"/>
                  <a:pt x="6039173" y="1092307"/>
                </a:cubicBezTo>
                <a:cubicBezTo>
                  <a:pt x="6618314" y="779651"/>
                  <a:pt x="7199877" y="460213"/>
                  <a:pt x="7829227" y="0"/>
                </a:cubicBez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2610" y="116632"/>
            <a:ext cx="57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www.educationendowmentfoundation.org.uk/toolkit</a:t>
            </a:r>
            <a:endParaRPr lang="en-GB" sz="1800" dirty="0"/>
          </a:p>
        </p:txBody>
      </p:sp>
      <p:sp>
        <p:nvSpPr>
          <p:cNvPr id="50" name="Rounded Rectangle 49"/>
          <p:cNvSpPr/>
          <p:nvPr/>
        </p:nvSpPr>
        <p:spPr>
          <a:xfrm>
            <a:off x="8028384" y="6384456"/>
            <a:ext cx="1285705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Repeating a year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67959" y="2511339"/>
            <a:ext cx="1185479" cy="3293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Mastery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901992" y="3128213"/>
            <a:ext cx="192943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Reading </a:t>
            </a:r>
            <a:r>
              <a:rPr lang="en-GB" sz="1600" dirty="0" err="1">
                <a:solidFill>
                  <a:schemeClr val="tx1"/>
                </a:solidFill>
              </a:rPr>
              <a:t>c</a:t>
            </a:r>
            <a:r>
              <a:rPr lang="en-GB" sz="1600" dirty="0" err="1" smtClean="0">
                <a:solidFill>
                  <a:schemeClr val="tx1"/>
                </a:solidFill>
              </a:rPr>
              <a:t>omprn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90600" y="1504949"/>
            <a:ext cx="3790950" cy="2884911"/>
          </a:xfrm>
          <a:custGeom>
            <a:avLst/>
            <a:gdLst>
              <a:gd name="connsiteX0" fmla="*/ 0 w 3771900"/>
              <a:gd name="connsiteY0" fmla="*/ 2457450 h 2479594"/>
              <a:gd name="connsiteX1" fmla="*/ 1428750 w 3771900"/>
              <a:gd name="connsiteY1" fmla="*/ 2324100 h 2479594"/>
              <a:gd name="connsiteX2" fmla="*/ 2857500 w 3771900"/>
              <a:gd name="connsiteY2" fmla="*/ 1295400 h 2479594"/>
              <a:gd name="connsiteX3" fmla="*/ 3771900 w 3771900"/>
              <a:gd name="connsiteY3" fmla="*/ 0 h 2479594"/>
              <a:gd name="connsiteX4" fmla="*/ 3771900 w 3771900"/>
              <a:gd name="connsiteY4" fmla="*/ 0 h 2479594"/>
              <a:gd name="connsiteX0" fmla="*/ 0 w 3714750"/>
              <a:gd name="connsiteY0" fmla="*/ 2476500 h 2494180"/>
              <a:gd name="connsiteX1" fmla="*/ 1371600 w 3714750"/>
              <a:gd name="connsiteY1" fmla="*/ 2324100 h 2494180"/>
              <a:gd name="connsiteX2" fmla="*/ 2800350 w 3714750"/>
              <a:gd name="connsiteY2" fmla="*/ 1295400 h 2494180"/>
              <a:gd name="connsiteX3" fmla="*/ 3714750 w 3714750"/>
              <a:gd name="connsiteY3" fmla="*/ 0 h 2494180"/>
              <a:gd name="connsiteX4" fmla="*/ 3714750 w 3714750"/>
              <a:gd name="connsiteY4" fmla="*/ 0 h 2494180"/>
              <a:gd name="connsiteX0" fmla="*/ 0 w 3714750"/>
              <a:gd name="connsiteY0" fmla="*/ 2476500 h 2476500"/>
              <a:gd name="connsiteX1" fmla="*/ 1371600 w 3714750"/>
              <a:gd name="connsiteY1" fmla="*/ 2324100 h 2476500"/>
              <a:gd name="connsiteX2" fmla="*/ 2800350 w 3714750"/>
              <a:gd name="connsiteY2" fmla="*/ 1295400 h 2476500"/>
              <a:gd name="connsiteX3" fmla="*/ 3714750 w 3714750"/>
              <a:gd name="connsiteY3" fmla="*/ 0 h 2476500"/>
              <a:gd name="connsiteX4" fmla="*/ 3714750 w 3714750"/>
              <a:gd name="connsiteY4" fmla="*/ 0 h 2476500"/>
              <a:gd name="connsiteX0" fmla="*/ 0 w 3714750"/>
              <a:gd name="connsiteY0" fmla="*/ 2571750 h 2571750"/>
              <a:gd name="connsiteX1" fmla="*/ 1371600 w 3714750"/>
              <a:gd name="connsiteY1" fmla="*/ 2324100 h 2571750"/>
              <a:gd name="connsiteX2" fmla="*/ 2800350 w 3714750"/>
              <a:gd name="connsiteY2" fmla="*/ 1295400 h 2571750"/>
              <a:gd name="connsiteX3" fmla="*/ 3714750 w 3714750"/>
              <a:gd name="connsiteY3" fmla="*/ 0 h 2571750"/>
              <a:gd name="connsiteX4" fmla="*/ 3714750 w 3714750"/>
              <a:gd name="connsiteY4" fmla="*/ 0 h 2571750"/>
              <a:gd name="connsiteX0" fmla="*/ 0 w 3790950"/>
              <a:gd name="connsiteY0" fmla="*/ 2590800 h 2590800"/>
              <a:gd name="connsiteX1" fmla="*/ 1447800 w 3790950"/>
              <a:gd name="connsiteY1" fmla="*/ 2324100 h 2590800"/>
              <a:gd name="connsiteX2" fmla="*/ 2876550 w 3790950"/>
              <a:gd name="connsiteY2" fmla="*/ 1295400 h 2590800"/>
              <a:gd name="connsiteX3" fmla="*/ 3790950 w 3790950"/>
              <a:gd name="connsiteY3" fmla="*/ 0 h 2590800"/>
              <a:gd name="connsiteX4" fmla="*/ 3790950 w 379095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2590800">
                <a:moveTo>
                  <a:pt x="0" y="2590800"/>
                </a:moveTo>
                <a:cubicBezTo>
                  <a:pt x="476250" y="2544762"/>
                  <a:pt x="968375" y="2540000"/>
                  <a:pt x="1447800" y="2324100"/>
                </a:cubicBezTo>
                <a:cubicBezTo>
                  <a:pt x="1927225" y="2108200"/>
                  <a:pt x="2486025" y="1682750"/>
                  <a:pt x="2876550" y="1295400"/>
                </a:cubicBezTo>
                <a:cubicBezTo>
                  <a:pt x="3267075" y="908050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en-GB" dirty="0" smtClean="0"/>
              <a:t>Poor Proxies for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Students </a:t>
            </a:r>
            <a:r>
              <a:rPr lang="en-US" dirty="0"/>
              <a:t>are busy: lots of work is done (especially written work)</a:t>
            </a:r>
          </a:p>
          <a:p>
            <a:r>
              <a:rPr lang="en-US" dirty="0" smtClean="0"/>
              <a:t>Students </a:t>
            </a:r>
            <a:r>
              <a:rPr lang="en-US" dirty="0"/>
              <a:t>are engaged, interested, motivated</a:t>
            </a:r>
          </a:p>
          <a:p>
            <a:r>
              <a:rPr lang="en-US" dirty="0" smtClean="0"/>
              <a:t>Students </a:t>
            </a:r>
            <a:r>
              <a:rPr lang="en-US" dirty="0"/>
              <a:t>are getting attention: feedback, explanations</a:t>
            </a:r>
          </a:p>
          <a:p>
            <a:r>
              <a:rPr lang="en-US" dirty="0" smtClean="0"/>
              <a:t>Classroom </a:t>
            </a:r>
            <a:r>
              <a:rPr lang="en-US" dirty="0"/>
              <a:t>is ordered, calm, under control</a:t>
            </a:r>
          </a:p>
          <a:p>
            <a:r>
              <a:rPr lang="en-US" dirty="0" smtClean="0"/>
              <a:t>Curriculum </a:t>
            </a:r>
            <a:r>
              <a:rPr lang="en-US" dirty="0"/>
              <a:t>has been ‘covered’ (</a:t>
            </a:r>
            <a:r>
              <a:rPr lang="en-US" dirty="0" err="1"/>
              <a:t>ie</a:t>
            </a:r>
            <a:r>
              <a:rPr lang="en-US" dirty="0"/>
              <a:t> presented to students in some form)</a:t>
            </a:r>
          </a:p>
          <a:p>
            <a:r>
              <a:rPr lang="en-US" dirty="0" smtClean="0"/>
              <a:t>(</a:t>
            </a:r>
            <a:r>
              <a:rPr lang="en-US" dirty="0"/>
              <a:t>At least some) students have supplied correct </a:t>
            </a:r>
            <a:r>
              <a:rPr lang="en-US" dirty="0" smtClean="0"/>
              <a:t>answers, even if they</a:t>
            </a:r>
          </a:p>
          <a:p>
            <a:pPr lvl="1"/>
            <a:r>
              <a:rPr lang="en-US" dirty="0" smtClean="0"/>
              <a:t>Have not </a:t>
            </a:r>
            <a:r>
              <a:rPr lang="en-US" dirty="0"/>
              <a:t>really understood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Could not </a:t>
            </a:r>
            <a:r>
              <a:rPr lang="en-US" dirty="0"/>
              <a:t>reproduce them </a:t>
            </a:r>
            <a:r>
              <a:rPr lang="en-US" dirty="0" smtClean="0"/>
              <a:t>independently</a:t>
            </a:r>
          </a:p>
          <a:p>
            <a:pPr lvl="1"/>
            <a:r>
              <a:rPr lang="en-US" dirty="0" smtClean="0"/>
              <a:t>Will have forgotten it by next week (tomorrow?)</a:t>
            </a:r>
          </a:p>
          <a:p>
            <a:pPr lvl="1"/>
            <a:r>
              <a:rPr lang="en-US" dirty="0" smtClean="0"/>
              <a:t>Already knew how to do this anyway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844824"/>
            <a:ext cx="5083968" cy="366385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5400" dirty="0" smtClean="0"/>
              <a:t>Learning happens when people have to think hard</a:t>
            </a:r>
            <a:endParaRPr lang="en-GB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better proxy for learning?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87" y="1772816"/>
            <a:ext cx="3375819" cy="33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Hard questions about your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minutes does an average student on an average day spend really thinking hard?</a:t>
            </a:r>
          </a:p>
          <a:p>
            <a:r>
              <a:rPr lang="en-GB" dirty="0" smtClean="0"/>
              <a:t>Do you really want students to be ‘stuck’ in your lessons?</a:t>
            </a:r>
          </a:p>
          <a:p>
            <a:r>
              <a:rPr lang="en-GB" dirty="0" smtClean="0"/>
              <a:t>If they knew the right answer but didn’t know why, how many students would care?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2. Identifying great practice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0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Methods of identifying effectiveness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classroom </a:t>
            </a:r>
            <a:r>
              <a:rPr lang="en-GB" dirty="0"/>
              <a:t>observations by peers, </a:t>
            </a:r>
            <a:r>
              <a:rPr lang="en-GB" dirty="0" smtClean="0"/>
              <a:t>school leaders </a:t>
            </a:r>
            <a:r>
              <a:rPr lang="en-GB" dirty="0"/>
              <a:t>or external evaluators</a:t>
            </a:r>
          </a:p>
          <a:p>
            <a:r>
              <a:rPr lang="en-GB" dirty="0" smtClean="0"/>
              <a:t>‘</a:t>
            </a:r>
            <a:r>
              <a:rPr lang="en-GB" dirty="0"/>
              <a:t>value-added’ models (assessing gains in student achievement)</a:t>
            </a:r>
          </a:p>
          <a:p>
            <a:r>
              <a:rPr lang="en-GB" dirty="0" smtClean="0"/>
              <a:t>student </a:t>
            </a:r>
            <a:r>
              <a:rPr lang="en-GB" dirty="0"/>
              <a:t>ratings</a:t>
            </a:r>
          </a:p>
          <a:p>
            <a:r>
              <a:rPr lang="en-GB" dirty="0" err="1" smtClean="0"/>
              <a:t>headteacher</a:t>
            </a:r>
            <a:r>
              <a:rPr lang="en-GB" dirty="0" smtClean="0"/>
              <a:t> </a:t>
            </a:r>
            <a:r>
              <a:rPr lang="en-GB" dirty="0"/>
              <a:t>judgement</a:t>
            </a:r>
          </a:p>
          <a:p>
            <a:r>
              <a:rPr lang="en-GB" dirty="0" smtClean="0"/>
              <a:t>teacher </a:t>
            </a:r>
            <a:r>
              <a:rPr lang="en-GB" dirty="0"/>
              <a:t>self-reports</a:t>
            </a:r>
          </a:p>
          <a:p>
            <a:r>
              <a:rPr lang="en-GB" dirty="0" smtClean="0"/>
              <a:t>analysis </a:t>
            </a:r>
            <a:r>
              <a:rPr lang="en-GB" dirty="0"/>
              <a:t>of classroom </a:t>
            </a:r>
            <a:r>
              <a:rPr lang="en-GB" dirty="0" smtClean="0"/>
              <a:t>artefacts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teacher portfolios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5902275" y="3004225"/>
            <a:ext cx="3149775" cy="3903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1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1745" r="11468"/>
          <a:stretch/>
        </p:blipFill>
        <p:spPr bwMode="auto">
          <a:xfrm>
            <a:off x="228047" y="2852936"/>
            <a:ext cx="8563458" cy="56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368152"/>
          </a:xfrm>
        </p:spPr>
        <p:txBody>
          <a:bodyPr/>
          <a:lstStyle/>
          <a:p>
            <a:r>
              <a:rPr lang="en-GB" dirty="0" smtClean="0"/>
              <a:t>Do we know a good lesson when we see one?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47" y="1124744"/>
            <a:ext cx="4281729" cy="42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213" y="23284"/>
            <a:ext cx="7772400" cy="1317484"/>
          </a:xfrm>
        </p:spPr>
        <p:txBody>
          <a:bodyPr/>
          <a:lstStyle/>
          <a:p>
            <a:r>
              <a:rPr lang="en-GB" dirty="0"/>
              <a:t>Reflective Practice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3960664"/>
          </a:xfrm>
        </p:spPr>
        <p:txBody>
          <a:bodyPr/>
          <a:lstStyle/>
          <a:p>
            <a:r>
              <a:rPr lang="en-GB" dirty="0" smtClean="0"/>
              <a:t>Why do children vary in their success in learning?</a:t>
            </a:r>
          </a:p>
          <a:p>
            <a:pPr lvl="1"/>
            <a:r>
              <a:rPr lang="en-GB" dirty="0" smtClean="0"/>
              <a:t>One important (but controversial) reason is that teaching varies in its effectiveness</a:t>
            </a:r>
          </a:p>
          <a:p>
            <a:r>
              <a:rPr lang="en-GB" dirty="0" smtClean="0"/>
              <a:t>Do we know which teaching practices produce the best learning?</a:t>
            </a:r>
          </a:p>
          <a:p>
            <a:pPr lvl="1"/>
            <a:r>
              <a:rPr lang="en-GB" dirty="0" smtClean="0"/>
              <a:t>There is a lot of good evidence about this, but interpreting it is quite complicated</a:t>
            </a:r>
          </a:p>
          <a:p>
            <a:r>
              <a:rPr lang="en-GB" dirty="0" smtClean="0"/>
              <a:t>Can all teachers learn to be more effective?</a:t>
            </a:r>
          </a:p>
          <a:p>
            <a:pPr lvl="1"/>
            <a:r>
              <a:rPr lang="en-GB" dirty="0" smtClean="0"/>
              <a:t>Yes!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5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 Observation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teachers observe the same lesson, one rates it ‘Inadequate’. What is the probability the other will agree?</a:t>
            </a:r>
          </a:p>
          <a:p>
            <a:pPr marL="457200" lvl="1" indent="0">
              <a:buNone/>
            </a:pPr>
            <a:r>
              <a:rPr lang="en-GB" dirty="0" smtClean="0"/>
              <a:t>a) 10%     b) 40%     c) 60%     d) 80%</a:t>
            </a:r>
          </a:p>
          <a:p>
            <a:r>
              <a:rPr lang="en-GB" dirty="0" smtClean="0"/>
              <a:t>An observer judges a lesson ‘Outstanding’. What is the probability that pupils are really making sustained, outstanding progress?</a:t>
            </a:r>
          </a:p>
          <a:p>
            <a:pPr marL="457200" lvl="1" indent="0">
              <a:buNone/>
            </a:pPr>
            <a:r>
              <a:rPr lang="en-GB" dirty="0" smtClean="0"/>
              <a:t>a) 5%     b) 30%     c) 50%     d) 70%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31840" y="5589240"/>
            <a:ext cx="270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+mn-lt"/>
                <a:hlinkClick r:id="rId3"/>
              </a:rPr>
              <a:t>www.cem.org/blog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1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Promoting and developing great practice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836712"/>
            <a:ext cx="3770706" cy="5296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7504" y="172750"/>
            <a:ext cx="8908504" cy="36933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www.gov.uk/government/publications/standard-for-teachers-professional-development</a:t>
            </a:r>
          </a:p>
        </p:txBody>
      </p:sp>
    </p:spTree>
    <p:extLst>
      <p:ext uri="{BB962C8B-B14F-4D97-AF65-F5344CB8AC3E}">
        <p14:creationId xmlns:p14="http://schemas.microsoft.com/office/powerpoint/2010/main" val="279981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Cordingley</a:t>
            </a:r>
            <a:r>
              <a:rPr lang="en-GB" dirty="0" smtClean="0">
                <a:latin typeface="+mn-lt"/>
              </a:rPr>
              <a:t> et al 2015</a:t>
            </a:r>
          </a:p>
          <a:p>
            <a:r>
              <a:rPr lang="en-GB" u="sng" dirty="0">
                <a:latin typeface="Arial" charset="0"/>
                <a:cs typeface="ＭＳ Ｐゴシック" charset="0"/>
                <a:hlinkClick r:id="rId3"/>
              </a:rPr>
              <a:t>http://tdtrust.org/about/dgt/</a:t>
            </a:r>
            <a:endParaRPr lang="en-GB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9469" r="26793"/>
          <a:stretch/>
        </p:blipFill>
        <p:spPr bwMode="auto">
          <a:xfrm>
            <a:off x="158096" y="2204864"/>
            <a:ext cx="8801100" cy="66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3780449" y="270604"/>
            <a:ext cx="4274021" cy="6120820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02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pitfalls of professional </a:t>
            </a:r>
            <a:r>
              <a:rPr lang="en-GB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53" y="1844824"/>
            <a:ext cx="7772400" cy="39606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</a:t>
            </a:r>
            <a:r>
              <a:rPr lang="en-GB" dirty="0" smtClean="0"/>
              <a:t>assume that teachers </a:t>
            </a:r>
            <a:r>
              <a:rPr lang="en-GB" dirty="0" smtClean="0"/>
              <a:t>learn differently from other people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underestimate the </a:t>
            </a:r>
            <a:br>
              <a:rPr lang="en-GB" dirty="0" smtClean="0"/>
            </a:br>
            <a:r>
              <a:rPr lang="en-GB" dirty="0" smtClean="0"/>
              <a:t>importance of trust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expect genuine </a:t>
            </a:r>
            <a:br>
              <a:rPr lang="en-GB" dirty="0" smtClean="0"/>
            </a:br>
            <a:r>
              <a:rPr lang="en-GB" dirty="0" smtClean="0"/>
              <a:t>change to be quick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 descr="Image result for pitfal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708920"/>
            <a:ext cx="3240360" cy="28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368152"/>
          </a:xfrm>
        </p:spPr>
        <p:txBody>
          <a:bodyPr/>
          <a:lstStyle/>
          <a:p>
            <a:r>
              <a:rPr lang="en-GB" dirty="0" smtClean="0"/>
              <a:t>1. </a:t>
            </a:r>
            <a:r>
              <a:rPr lang="en-GB" dirty="0"/>
              <a:t>T</a:t>
            </a:r>
            <a:r>
              <a:rPr lang="en-GB" dirty="0" smtClean="0"/>
              <a:t>eachers learn just like normal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08" y="2060848"/>
            <a:ext cx="7772400" cy="3456608"/>
          </a:xfrm>
        </p:spPr>
        <p:txBody>
          <a:bodyPr/>
          <a:lstStyle/>
          <a:p>
            <a:pPr marL="0" indent="0">
              <a:buNone/>
            </a:pPr>
            <a:r>
              <a:rPr lang="en-GB" sz="4400" b="1" dirty="0" smtClean="0"/>
              <a:t>You’re a teacher. </a:t>
            </a:r>
          </a:p>
          <a:p>
            <a:pPr marL="0" indent="0">
              <a:buNone/>
            </a:pPr>
            <a:r>
              <a:rPr lang="en-GB" sz="4400" b="1" dirty="0" smtClean="0"/>
              <a:t>You know how to help </a:t>
            </a:r>
            <a:br>
              <a:rPr lang="en-GB" sz="4400" b="1" dirty="0" smtClean="0"/>
            </a:br>
            <a:r>
              <a:rPr lang="en-GB" sz="4400" b="1" dirty="0" smtClean="0"/>
              <a:t>people learn hard stuff. </a:t>
            </a:r>
          </a:p>
          <a:p>
            <a:pPr marL="0" indent="0">
              <a:buNone/>
            </a:pPr>
            <a:r>
              <a:rPr lang="en-GB" sz="4400" b="1" dirty="0" smtClean="0"/>
              <a:t>Do that.</a:t>
            </a:r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en-GB" dirty="0" smtClean="0"/>
              <a:t>All good learning &amp; teaching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47664"/>
            <a:ext cx="7772400" cy="425782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Takes you from where you are at</a:t>
            </a:r>
          </a:p>
          <a:p>
            <a:r>
              <a:rPr lang="en-GB" dirty="0" smtClean="0"/>
              <a:t>Is clear what success looks like</a:t>
            </a:r>
          </a:p>
          <a:p>
            <a:r>
              <a:rPr lang="en-GB" dirty="0" smtClean="0"/>
              <a:t>Creates challenging expectations</a:t>
            </a:r>
          </a:p>
          <a:p>
            <a:r>
              <a:rPr lang="en-GB" dirty="0" smtClean="0"/>
              <a:t>Assesses and feeds back on the gap</a:t>
            </a:r>
          </a:p>
          <a:p>
            <a:r>
              <a:rPr lang="en-GB" dirty="0" smtClean="0"/>
              <a:t>Requires </a:t>
            </a:r>
            <a:r>
              <a:rPr lang="en-GB" dirty="0" smtClean="0"/>
              <a:t>exposition, modelling, scaffolding </a:t>
            </a:r>
            <a:r>
              <a:rPr lang="en-GB" dirty="0" smtClean="0"/>
              <a:t>and guidance from an expert</a:t>
            </a:r>
          </a:p>
          <a:p>
            <a:r>
              <a:rPr lang="en-GB" dirty="0" smtClean="0"/>
              <a:t>Requires a coaching &amp; mentoring role</a:t>
            </a:r>
          </a:p>
          <a:p>
            <a:r>
              <a:rPr lang="en-GB" dirty="0" smtClean="0"/>
              <a:t>Benefits from peer support</a:t>
            </a:r>
          </a:p>
          <a:p>
            <a:r>
              <a:rPr lang="en-GB" dirty="0" smtClean="0"/>
              <a:t>Requires trust: ‘OK to fail’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2. </a:t>
            </a:r>
            <a:r>
              <a:rPr lang="en-GB" dirty="0" smtClean="0"/>
              <a:t>Learning requires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966322"/>
            <a:ext cx="4176464" cy="5126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dirty="0" smtClean="0"/>
              <a:t>willingness to </a:t>
            </a:r>
            <a:r>
              <a:rPr lang="en-GB" dirty="0"/>
              <a:t>be vulnerable to another party based on the confidence that the latter </a:t>
            </a:r>
            <a:r>
              <a:rPr lang="en-GB" dirty="0" smtClean="0"/>
              <a:t>party is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a) benevolent,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b) reliable,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c) </a:t>
            </a:r>
            <a:r>
              <a:rPr lang="en-GB" dirty="0" smtClean="0"/>
              <a:t>competent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d) honest,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e) open” 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 err="1" smtClean="0"/>
              <a:t>Tschannen</a:t>
            </a:r>
            <a:r>
              <a:rPr lang="en-GB" sz="2000" dirty="0" smtClean="0"/>
              <a:t>-Moran &amp; Hoy, 2000)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2572" y="2147999"/>
            <a:ext cx="1944216" cy="864096"/>
          </a:xfrm>
          <a:prstGeom prst="wedgeRoundRectCallout">
            <a:avLst>
              <a:gd name="adj1" fmla="val 75894"/>
              <a:gd name="adj2" fmla="val -4529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anxiety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67802" y="966322"/>
            <a:ext cx="2071950" cy="1094526"/>
          </a:xfrm>
          <a:prstGeom prst="wedgeRoundRectCallout">
            <a:avLst>
              <a:gd name="adj1" fmla="val 68467"/>
              <a:gd name="adj2" fmla="val 15283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Inter-dependence,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 of harm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948263" y="1902426"/>
            <a:ext cx="1905789" cy="1480417"/>
          </a:xfrm>
          <a:prstGeom prst="wedgeRoundRectCallout">
            <a:avLst>
              <a:gd name="adj1" fmla="val -152125"/>
              <a:gd name="adj2" fmla="val 52314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intentions, would not exploit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72572" y="3209566"/>
            <a:ext cx="1944216" cy="1296144"/>
          </a:xfrm>
          <a:prstGeom prst="wedgeRoundRectCallout">
            <a:avLst>
              <a:gd name="adj1" fmla="val 74272"/>
              <a:gd name="adj2" fmla="val -6353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Predictability, consistency of behaviour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477789" y="3537012"/>
            <a:ext cx="2376264" cy="936104"/>
          </a:xfrm>
          <a:prstGeom prst="wedgeRoundRectCallout">
            <a:avLst>
              <a:gd name="adj1" fmla="val -115562"/>
              <a:gd name="adj2" fmla="val 23905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Skills, abilities,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477789" y="4653136"/>
            <a:ext cx="2376264" cy="1224136"/>
          </a:xfrm>
          <a:prstGeom prst="wedgeRoundRectCallout">
            <a:avLst>
              <a:gd name="adj1" fmla="val -138784"/>
              <a:gd name="adj2" fmla="val -50792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character, integrity,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authenticity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67802" y="4611778"/>
            <a:ext cx="1944216" cy="1553526"/>
          </a:xfrm>
          <a:prstGeom prst="wedgeRoundRectCallout">
            <a:avLst>
              <a:gd name="adj1" fmla="val 73461"/>
              <a:gd name="adj2" fmla="val -16501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Willing to share (personal) information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976664" cy="1296144"/>
          </a:xfrm>
        </p:spPr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/>
              <a:t>You have to work at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361" y="2348880"/>
            <a:ext cx="4889252" cy="3456608"/>
          </a:xfrm>
        </p:spPr>
        <p:txBody>
          <a:bodyPr/>
          <a:lstStyle/>
          <a:p>
            <a:r>
              <a:rPr lang="en-GB" dirty="0"/>
              <a:t>Deliberate practice</a:t>
            </a:r>
          </a:p>
          <a:p>
            <a:pPr lvl="1"/>
            <a:r>
              <a:rPr lang="en-GB" dirty="0" smtClean="0"/>
              <a:t>Challenge </a:t>
            </a:r>
          </a:p>
          <a:p>
            <a:pPr lvl="1"/>
            <a:r>
              <a:rPr lang="en-GB" dirty="0" smtClean="0"/>
              <a:t>Specific goals</a:t>
            </a:r>
          </a:p>
          <a:p>
            <a:pPr lvl="1"/>
            <a:r>
              <a:rPr lang="en-GB" dirty="0" smtClean="0"/>
              <a:t>Focus on sub-tasks</a:t>
            </a:r>
          </a:p>
          <a:p>
            <a:pPr lvl="1"/>
            <a:r>
              <a:rPr lang="en-GB" dirty="0" smtClean="0"/>
              <a:t>Feedback</a:t>
            </a:r>
          </a:p>
          <a:p>
            <a:pPr lvl="1"/>
            <a:r>
              <a:rPr lang="en-GB" dirty="0" smtClean="0"/>
              <a:t>Mental representations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2019697" cy="3026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0" y="3637558"/>
            <a:ext cx="2227584" cy="2852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757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Summary …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3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36104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772400" cy="39604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can research tell </a:t>
            </a:r>
            <a:r>
              <a:rPr lang="en-US" sz="3200" dirty="0" smtClean="0"/>
              <a:t>us about ‘great teaching’?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How can we tell whether we are doing (or seeing) it?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How do we get more of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648072"/>
          </a:xfrm>
        </p:spPr>
        <p:txBody>
          <a:bodyPr/>
          <a:lstStyle/>
          <a:p>
            <a:r>
              <a:rPr lang="en-GB" dirty="0" smtClean="0"/>
              <a:t>Take-home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56792"/>
            <a:ext cx="7772400" cy="453650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effectiveness of teaching depends on teachers’ knowledge, skills, judgement, intuition, etc.</a:t>
            </a:r>
          </a:p>
          <a:p>
            <a:r>
              <a:rPr lang="en-GB" dirty="0" smtClean="0"/>
              <a:t>An understanding of what is effective should be informed by research evidence (it is not obvious or universally practised)</a:t>
            </a:r>
          </a:p>
          <a:p>
            <a:r>
              <a:rPr lang="en-GB" dirty="0" smtClean="0"/>
              <a:t>Identifying effective pedagogy is harder than you think</a:t>
            </a:r>
          </a:p>
          <a:p>
            <a:r>
              <a:rPr lang="en-GB" dirty="0" smtClean="0"/>
              <a:t>Learning to develop effective knowledge, skills, judgement, intuition, etc., is hard, but every teacher can do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49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404664"/>
            <a:ext cx="7772400" cy="561662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“After 30 years of doing such work, I have concluded that classroom teaching…is perhaps the most complex, most challenging, and most demanding, subtle, nuanced, and frightening activity that our species has ever invented…The only time a physician could possibly encounter a situation of comparable complexity would be in the emergency room of a hospital during or after a natural disaster.” </a:t>
            </a:r>
            <a:endParaRPr lang="en-GB" sz="3200" dirty="0" smtClean="0"/>
          </a:p>
          <a:p>
            <a:pPr marL="0" indent="0" algn="r">
              <a:buNone/>
            </a:pPr>
            <a:r>
              <a:rPr lang="en-GB" sz="3200" dirty="0" smtClean="0"/>
              <a:t>Lee </a:t>
            </a:r>
            <a:r>
              <a:rPr lang="en-GB" sz="3200" dirty="0"/>
              <a:t>Shulman, The Wisdom of Practice</a:t>
            </a:r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36104"/>
          </a:xfrm>
        </p:spPr>
        <p:txBody>
          <a:bodyPr/>
          <a:lstStyle/>
          <a:p>
            <a:r>
              <a:rPr lang="en-GB" dirty="0" smtClean="0"/>
              <a:t>True or 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3927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Reducing class size is one of the most effective ways to increase learning </a:t>
            </a:r>
            <a:r>
              <a:rPr lang="en-GB" sz="1800" dirty="0" smtClean="0">
                <a:hlinkClick r:id="rId3"/>
              </a:rPr>
              <a:t>[evidence]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Differentiation and ‘personalised learning’ resources maximise learning </a:t>
            </a:r>
            <a:r>
              <a:rPr lang="en-GB" sz="1800" dirty="0" smtClean="0">
                <a:hlinkClick r:id="rId4"/>
              </a:rPr>
              <a:t>[evidence]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Praise encourages learners and helps them persist with hard tasks </a:t>
            </a:r>
            <a:r>
              <a:rPr lang="en-GB" sz="1800" dirty="0" smtClean="0">
                <a:hlinkClick r:id="rId5"/>
              </a:rPr>
              <a:t>[</a:t>
            </a:r>
            <a:r>
              <a:rPr lang="en-GB" sz="1800" dirty="0">
                <a:hlinkClick r:id="rId5"/>
              </a:rPr>
              <a:t>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Technology supports learning by engaging and motivating learners </a:t>
            </a:r>
            <a:r>
              <a:rPr lang="en-GB" sz="1800" dirty="0" smtClean="0">
                <a:hlinkClick r:id="rId6"/>
              </a:rPr>
              <a:t>[evidence]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best way to raise attainment is to enhance motivation and interest </a:t>
            </a:r>
            <a:r>
              <a:rPr lang="en-GB" sz="1800" dirty="0" smtClean="0">
                <a:hlinkClick r:id="rId7"/>
              </a:rPr>
              <a:t>[evidence]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1. Research-based practices: Pedagogy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1397782" y="-651841"/>
            <a:ext cx="6659906" cy="82535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Dimensions of great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4176464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(Pedagogical) content knowledge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Quality of instruction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Classroom management / behaviour / control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Classroom </a:t>
            </a:r>
            <a:r>
              <a:rPr lang="en-GB" dirty="0"/>
              <a:t>climate / relationships / expectations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Beliefs (theory) about subject, learning &amp; teaching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Wider professional elements: collegiality, PD, stakeholder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1. We do that already (don’t we?)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Reviewing previous learning</a:t>
            </a:r>
          </a:p>
          <a:p>
            <a:r>
              <a:rPr lang="en-GB" dirty="0" smtClean="0"/>
              <a:t>Setting high expectations</a:t>
            </a:r>
          </a:p>
          <a:p>
            <a:r>
              <a:rPr lang="en-GB" dirty="0" smtClean="0"/>
              <a:t>Using higher-order questions</a:t>
            </a:r>
          </a:p>
          <a:p>
            <a:r>
              <a:rPr lang="en-GB" dirty="0" smtClean="0"/>
              <a:t>Giving feedback to learners</a:t>
            </a:r>
          </a:p>
          <a:p>
            <a:r>
              <a:rPr lang="en-GB" dirty="0" smtClean="0"/>
              <a:t>Having deep subject knowledge</a:t>
            </a:r>
          </a:p>
          <a:p>
            <a:r>
              <a:rPr lang="en-GB" dirty="0" smtClean="0"/>
              <a:t>Understanding student misconceptions</a:t>
            </a:r>
          </a:p>
          <a:p>
            <a:r>
              <a:rPr lang="en-GB" dirty="0" smtClean="0"/>
              <a:t>Managing time and resources</a:t>
            </a:r>
          </a:p>
          <a:p>
            <a:r>
              <a:rPr lang="en-GB" dirty="0" smtClean="0"/>
              <a:t>Building relationships of trust and challenge</a:t>
            </a:r>
          </a:p>
          <a:p>
            <a:r>
              <a:rPr lang="en-GB" dirty="0" smtClean="0"/>
              <a:t>Dealing with disruption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2. Do we always do that?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Challenging students to identify the reason why an activity is taking place in the lesson</a:t>
            </a:r>
          </a:p>
          <a:p>
            <a:r>
              <a:rPr lang="en-GB" dirty="0" smtClean="0"/>
              <a:t>Asking a large number of questions and checking the responses of all students</a:t>
            </a:r>
          </a:p>
          <a:p>
            <a:r>
              <a:rPr lang="en-GB" dirty="0" smtClean="0"/>
              <a:t>Raising different types of questions (i.e., process and product) at appropriate difficulty level</a:t>
            </a:r>
          </a:p>
          <a:p>
            <a:r>
              <a:rPr lang="en-GB" dirty="0" smtClean="0"/>
              <a:t>Giving time for students to respond to questions</a:t>
            </a:r>
          </a:p>
          <a:p>
            <a:r>
              <a:rPr lang="en-GB" dirty="0" smtClean="0"/>
              <a:t>Spacing-out study or practice on a given topic, with gaps in between for forgetting</a:t>
            </a:r>
          </a:p>
          <a:p>
            <a:r>
              <a:rPr lang="en-GB" dirty="0" smtClean="0"/>
              <a:t>Making students take tests or generate answers, even before they have been taught the material</a:t>
            </a:r>
          </a:p>
          <a:p>
            <a:r>
              <a:rPr lang="en-GB" dirty="0" smtClean="0"/>
              <a:t>Engaging students in weekly and monthly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 CEM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 CEM</Template>
  <TotalTime>10231</TotalTime>
  <Words>1763</Words>
  <Application>Microsoft Office PowerPoint</Application>
  <PresentationFormat>On-screen Show (4:3)</PresentationFormat>
  <Paragraphs>244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MS PGothic</vt:lpstr>
      <vt:lpstr>Arial</vt:lpstr>
      <vt:lpstr>Tahoma</vt:lpstr>
      <vt:lpstr>Times</vt:lpstr>
      <vt:lpstr>Times New Roman</vt:lpstr>
      <vt:lpstr>Wingdings</vt:lpstr>
      <vt:lpstr>DU CEM</vt:lpstr>
      <vt:lpstr>What makes great teaching?</vt:lpstr>
      <vt:lpstr>Reflective Practice Conference</vt:lpstr>
      <vt:lpstr>Outline</vt:lpstr>
      <vt:lpstr>True or false?</vt:lpstr>
      <vt:lpstr>1. Research-based practices: Pedagogy</vt:lpstr>
      <vt:lpstr>PowerPoint Presentation</vt:lpstr>
      <vt:lpstr>Dimensions of great teaching</vt:lpstr>
      <vt:lpstr>1. We do that already (don’t we?)</vt:lpstr>
      <vt:lpstr>2. Do we always do that?</vt:lpstr>
      <vt:lpstr>PowerPoint Presentation</vt:lpstr>
      <vt:lpstr>3. We don’t do that (hopefully)</vt:lpstr>
      <vt:lpstr>Evidence about the impact of interventions</vt:lpstr>
      <vt:lpstr>Impact vs cost</vt:lpstr>
      <vt:lpstr>Poor Proxies for Learning</vt:lpstr>
      <vt:lpstr>A better proxy for learning?</vt:lpstr>
      <vt:lpstr>Hard questions about your students</vt:lpstr>
      <vt:lpstr>2. Identifying great practice</vt:lpstr>
      <vt:lpstr>Methods of identifying effectiveness</vt:lpstr>
      <vt:lpstr>Do we know a good lesson when we see one?</vt:lpstr>
      <vt:lpstr>Lesson Observation</vt:lpstr>
      <vt:lpstr>3. Promoting and developing great practice</vt:lpstr>
      <vt:lpstr>PowerPoint Presentation</vt:lpstr>
      <vt:lpstr>PowerPoint Presentation</vt:lpstr>
      <vt:lpstr>Some pitfalls of professional learning</vt:lpstr>
      <vt:lpstr>1. Teachers learn just like normal people</vt:lpstr>
      <vt:lpstr>All good learning &amp; teaching …</vt:lpstr>
      <vt:lpstr>2. Learning requires trust</vt:lpstr>
      <vt:lpstr>3. You have to work at it</vt:lpstr>
      <vt:lpstr>Summary …</vt:lpstr>
      <vt:lpstr>Take-home messages</vt:lpstr>
      <vt:lpstr>PowerPoint Presentation</vt:lpstr>
    </vt:vector>
  </TitlesOfParts>
  <Company>CEM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Education: A triumph of hope over experience</dc:title>
  <dc:creator>Robert Coe</dc:creator>
  <cp:lastModifiedBy>Robert Coe</cp:lastModifiedBy>
  <cp:revision>145</cp:revision>
  <cp:lastPrinted>2013-06-27T14:32:48Z</cp:lastPrinted>
  <dcterms:created xsi:type="dcterms:W3CDTF">2013-04-26T10:25:18Z</dcterms:created>
  <dcterms:modified xsi:type="dcterms:W3CDTF">2018-12-17T10:45:37Z</dcterms:modified>
</cp:coreProperties>
</file>