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4" r:id="rId4"/>
  </p:sldMasterIdLst>
  <p:notesMasterIdLst>
    <p:notesMasterId r:id="rId18"/>
  </p:notesMasterIdLst>
  <p:handoutMasterIdLst>
    <p:handoutMasterId r:id="rId19"/>
  </p:handoutMasterIdLst>
  <p:sldIdLst>
    <p:sldId id="296" r:id="rId5"/>
    <p:sldId id="1159" r:id="rId6"/>
    <p:sldId id="384" r:id="rId7"/>
    <p:sldId id="1160" r:id="rId8"/>
    <p:sldId id="1161" r:id="rId9"/>
    <p:sldId id="1162" r:id="rId10"/>
    <p:sldId id="1163" r:id="rId11"/>
    <p:sldId id="1164" r:id="rId12"/>
    <p:sldId id="1165" r:id="rId13"/>
    <p:sldId id="440" r:id="rId14"/>
    <p:sldId id="1167" r:id="rId15"/>
    <p:sldId id="1168" r:id="rId16"/>
    <p:sldId id="1166" r:id="rId1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016"/>
    <a:srgbClr val="000000"/>
    <a:srgbClr val="007E39"/>
    <a:srgbClr val="003E7E"/>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D0DF9B-8A9C-4705-9938-E13B90E5EF89}" v="40" dt="2020-05-11T08:55:53.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57" autoAdjust="0"/>
    <p:restoredTop sz="83666" autoAdjust="0"/>
  </p:normalViewPr>
  <p:slideViewPr>
    <p:cSldViewPr>
      <p:cViewPr varScale="1">
        <p:scale>
          <a:sx n="73" d="100"/>
          <a:sy n="73" d="100"/>
        </p:scale>
        <p:origin x="444" y="54"/>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Coe" userId="67bea0881ae6006b" providerId="LiveId" clId="{8BD0DF9B-8A9C-4705-9938-E13B90E5EF89}"/>
    <pc:docChg chg="undo custSel mod addSld delSld modSld modMainMaster">
      <pc:chgData name="Robert Coe" userId="67bea0881ae6006b" providerId="LiveId" clId="{8BD0DF9B-8A9C-4705-9938-E13B90E5EF89}" dt="2020-05-11T09:33:30.616" v="2943" actId="20577"/>
      <pc:docMkLst>
        <pc:docMk/>
      </pc:docMkLst>
      <pc:sldChg chg="del">
        <pc:chgData name="Robert Coe" userId="67bea0881ae6006b" providerId="LiveId" clId="{8BD0DF9B-8A9C-4705-9938-E13B90E5EF89}" dt="2020-05-09T06:40:30.910" v="55" actId="47"/>
        <pc:sldMkLst>
          <pc:docMk/>
          <pc:sldMk cId="3530737410" sldId="258"/>
        </pc:sldMkLst>
      </pc:sldChg>
      <pc:sldChg chg="del">
        <pc:chgData name="Robert Coe" userId="67bea0881ae6006b" providerId="LiveId" clId="{8BD0DF9B-8A9C-4705-9938-E13B90E5EF89}" dt="2020-05-09T06:40:30.910" v="55" actId="47"/>
        <pc:sldMkLst>
          <pc:docMk/>
          <pc:sldMk cId="2996206398" sldId="260"/>
        </pc:sldMkLst>
      </pc:sldChg>
      <pc:sldChg chg="del">
        <pc:chgData name="Robert Coe" userId="67bea0881ae6006b" providerId="LiveId" clId="{8BD0DF9B-8A9C-4705-9938-E13B90E5EF89}" dt="2020-05-09T06:40:30.910" v="55" actId="47"/>
        <pc:sldMkLst>
          <pc:docMk/>
          <pc:sldMk cId="3062858182" sldId="261"/>
        </pc:sldMkLst>
      </pc:sldChg>
      <pc:sldChg chg="modSp mod">
        <pc:chgData name="Robert Coe" userId="67bea0881ae6006b" providerId="LiveId" clId="{8BD0DF9B-8A9C-4705-9938-E13B90E5EF89}" dt="2020-05-09T06:35:15.476" v="54" actId="20577"/>
        <pc:sldMkLst>
          <pc:docMk/>
          <pc:sldMk cId="2514692329" sldId="296"/>
        </pc:sldMkLst>
        <pc:spChg chg="mod">
          <ac:chgData name="Robert Coe" userId="67bea0881ae6006b" providerId="LiveId" clId="{8BD0DF9B-8A9C-4705-9938-E13B90E5EF89}" dt="2020-05-09T06:34:56.279" v="39" actId="20577"/>
          <ac:spMkLst>
            <pc:docMk/>
            <pc:sldMk cId="2514692329" sldId="296"/>
            <ac:spMk id="2" creationId="{CA69A310-F02D-4C2E-947B-D5A343C46C06}"/>
          </ac:spMkLst>
        </pc:spChg>
        <pc:spChg chg="mod">
          <ac:chgData name="Robert Coe" userId="67bea0881ae6006b" providerId="LiveId" clId="{8BD0DF9B-8A9C-4705-9938-E13B90E5EF89}" dt="2020-05-09T06:35:15.476" v="54" actId="20577"/>
          <ac:spMkLst>
            <pc:docMk/>
            <pc:sldMk cId="2514692329" sldId="296"/>
            <ac:spMk id="3" creationId="{4EDBCF3C-531B-44D2-8790-10B443523079}"/>
          </ac:spMkLst>
        </pc:spChg>
      </pc:sldChg>
      <pc:sldChg chg="add">
        <pc:chgData name="Robert Coe" userId="67bea0881ae6006b" providerId="LiveId" clId="{8BD0DF9B-8A9C-4705-9938-E13B90E5EF89}" dt="2020-05-09T06:43:40.299" v="58"/>
        <pc:sldMkLst>
          <pc:docMk/>
          <pc:sldMk cId="3038696581" sldId="384"/>
        </pc:sldMkLst>
      </pc:sldChg>
      <pc:sldChg chg="addSp modSp add mod modAnim">
        <pc:chgData name="Robert Coe" userId="67bea0881ae6006b" providerId="LiveId" clId="{8BD0DF9B-8A9C-4705-9938-E13B90E5EF89}" dt="2020-05-11T08:14:23.652" v="2027" actId="14100"/>
        <pc:sldMkLst>
          <pc:docMk/>
          <pc:sldMk cId="1550743687" sldId="440"/>
        </pc:sldMkLst>
        <pc:spChg chg="mod">
          <ac:chgData name="Robert Coe" userId="67bea0881ae6006b" providerId="LiveId" clId="{8BD0DF9B-8A9C-4705-9938-E13B90E5EF89}" dt="2020-05-11T08:09:38.872" v="2023" actId="1076"/>
          <ac:spMkLst>
            <pc:docMk/>
            <pc:sldMk cId="1550743687" sldId="440"/>
            <ac:spMk id="3" creationId="{00000000-0000-0000-0000-000000000000}"/>
          </ac:spMkLst>
        </pc:spChg>
        <pc:picChg chg="add mod">
          <ac:chgData name="Robert Coe" userId="67bea0881ae6006b" providerId="LiveId" clId="{8BD0DF9B-8A9C-4705-9938-E13B90E5EF89}" dt="2020-05-11T08:14:23.652" v="2027" actId="14100"/>
          <ac:picMkLst>
            <pc:docMk/>
            <pc:sldMk cId="1550743687" sldId="440"/>
            <ac:picMk id="5" creationId="{B5F1D25E-5889-4C24-BF72-4A99890F1409}"/>
          </ac:picMkLst>
        </pc:picChg>
      </pc:sldChg>
      <pc:sldChg chg="del">
        <pc:chgData name="Robert Coe" userId="67bea0881ae6006b" providerId="LiveId" clId="{8BD0DF9B-8A9C-4705-9938-E13B90E5EF89}" dt="2020-05-09T06:40:30.910" v="55" actId="47"/>
        <pc:sldMkLst>
          <pc:docMk/>
          <pc:sldMk cId="632798605" sldId="518"/>
        </pc:sldMkLst>
      </pc:sldChg>
      <pc:sldChg chg="del">
        <pc:chgData name="Robert Coe" userId="67bea0881ae6006b" providerId="LiveId" clId="{8BD0DF9B-8A9C-4705-9938-E13B90E5EF89}" dt="2020-05-09T06:40:30.910" v="55" actId="47"/>
        <pc:sldMkLst>
          <pc:docMk/>
          <pc:sldMk cId="52346842" sldId="519"/>
        </pc:sldMkLst>
      </pc:sldChg>
      <pc:sldChg chg="del">
        <pc:chgData name="Robert Coe" userId="67bea0881ae6006b" providerId="LiveId" clId="{8BD0DF9B-8A9C-4705-9938-E13B90E5EF89}" dt="2020-05-09T06:40:30.910" v="55" actId="47"/>
        <pc:sldMkLst>
          <pc:docMk/>
          <pc:sldMk cId="3269589296" sldId="520"/>
        </pc:sldMkLst>
      </pc:sldChg>
      <pc:sldChg chg="del">
        <pc:chgData name="Robert Coe" userId="67bea0881ae6006b" providerId="LiveId" clId="{8BD0DF9B-8A9C-4705-9938-E13B90E5EF89}" dt="2020-05-09T06:40:30.910" v="55" actId="47"/>
        <pc:sldMkLst>
          <pc:docMk/>
          <pc:sldMk cId="3309963968" sldId="521"/>
        </pc:sldMkLst>
      </pc:sldChg>
      <pc:sldChg chg="del">
        <pc:chgData name="Robert Coe" userId="67bea0881ae6006b" providerId="LiveId" clId="{8BD0DF9B-8A9C-4705-9938-E13B90E5EF89}" dt="2020-05-09T06:40:30.910" v="55" actId="47"/>
        <pc:sldMkLst>
          <pc:docMk/>
          <pc:sldMk cId="1282408215" sldId="523"/>
        </pc:sldMkLst>
      </pc:sldChg>
      <pc:sldChg chg="del">
        <pc:chgData name="Robert Coe" userId="67bea0881ae6006b" providerId="LiveId" clId="{8BD0DF9B-8A9C-4705-9938-E13B90E5EF89}" dt="2020-05-09T06:40:30.910" v="55" actId="47"/>
        <pc:sldMkLst>
          <pc:docMk/>
          <pc:sldMk cId="1262704785" sldId="524"/>
        </pc:sldMkLst>
      </pc:sldChg>
      <pc:sldChg chg="add del">
        <pc:chgData name="Robert Coe" userId="67bea0881ae6006b" providerId="LiveId" clId="{8BD0DF9B-8A9C-4705-9938-E13B90E5EF89}" dt="2020-05-09T06:54:24.091" v="59" actId="47"/>
        <pc:sldMkLst>
          <pc:docMk/>
          <pc:sldMk cId="4053678562" sldId="550"/>
        </pc:sldMkLst>
      </pc:sldChg>
      <pc:sldChg chg="add">
        <pc:chgData name="Robert Coe" userId="67bea0881ae6006b" providerId="LiveId" clId="{8BD0DF9B-8A9C-4705-9938-E13B90E5EF89}" dt="2020-05-09T06:40:38.692" v="56"/>
        <pc:sldMkLst>
          <pc:docMk/>
          <pc:sldMk cId="3605902292" sldId="1159"/>
        </pc:sldMkLst>
      </pc:sldChg>
      <pc:sldChg chg="addSp modSp new mod">
        <pc:chgData name="Robert Coe" userId="67bea0881ae6006b" providerId="LiveId" clId="{8BD0DF9B-8A9C-4705-9938-E13B90E5EF89}" dt="2020-05-11T09:33:30.616" v="2943" actId="20577"/>
        <pc:sldMkLst>
          <pc:docMk/>
          <pc:sldMk cId="2712586989" sldId="1160"/>
        </pc:sldMkLst>
        <pc:spChg chg="mod">
          <ac:chgData name="Robert Coe" userId="67bea0881ae6006b" providerId="LiveId" clId="{8BD0DF9B-8A9C-4705-9938-E13B90E5EF89}" dt="2020-05-10T20:47:54.877" v="1017" actId="20577"/>
          <ac:spMkLst>
            <pc:docMk/>
            <pc:sldMk cId="2712586989" sldId="1160"/>
            <ac:spMk id="2" creationId="{B8A9EA36-3D86-4CF7-8FA9-F93DC4C11BD7}"/>
          </ac:spMkLst>
        </pc:spChg>
        <pc:spChg chg="mod">
          <ac:chgData name="Robert Coe" userId="67bea0881ae6006b" providerId="LiveId" clId="{8BD0DF9B-8A9C-4705-9938-E13B90E5EF89}" dt="2020-05-11T09:33:30.616" v="2943" actId="20577"/>
          <ac:spMkLst>
            <pc:docMk/>
            <pc:sldMk cId="2712586989" sldId="1160"/>
            <ac:spMk id="3" creationId="{3B95251E-7E1D-4558-BF40-42D76E7A051C}"/>
          </ac:spMkLst>
        </pc:spChg>
        <pc:spChg chg="add mod">
          <ac:chgData name="Robert Coe" userId="67bea0881ae6006b" providerId="LiveId" clId="{8BD0DF9B-8A9C-4705-9938-E13B90E5EF89}" dt="2020-05-11T08:07:53.890" v="2015"/>
          <ac:spMkLst>
            <pc:docMk/>
            <pc:sldMk cId="2712586989" sldId="1160"/>
            <ac:spMk id="5" creationId="{953F6634-9D65-48FD-B620-43850016E62D}"/>
          </ac:spMkLst>
        </pc:spChg>
      </pc:sldChg>
      <pc:sldChg chg="addSp modSp new mod">
        <pc:chgData name="Robert Coe" userId="67bea0881ae6006b" providerId="LiveId" clId="{8BD0DF9B-8A9C-4705-9938-E13B90E5EF89}" dt="2020-05-11T08:07:51.449" v="2014"/>
        <pc:sldMkLst>
          <pc:docMk/>
          <pc:sldMk cId="3913816900" sldId="1161"/>
        </pc:sldMkLst>
        <pc:spChg chg="mod">
          <ac:chgData name="Robert Coe" userId="67bea0881ae6006b" providerId="LiveId" clId="{8BD0DF9B-8A9C-4705-9938-E13B90E5EF89}" dt="2020-05-10T20:29:14.364" v="486" actId="20577"/>
          <ac:spMkLst>
            <pc:docMk/>
            <pc:sldMk cId="3913816900" sldId="1161"/>
            <ac:spMk id="2" creationId="{B489FC76-38D6-49EC-A4FE-B572D5F20DD4}"/>
          </ac:spMkLst>
        </pc:spChg>
        <pc:spChg chg="mod">
          <ac:chgData name="Robert Coe" userId="67bea0881ae6006b" providerId="LiveId" clId="{8BD0DF9B-8A9C-4705-9938-E13B90E5EF89}" dt="2020-05-10T21:08:52.030" v="1461" actId="20577"/>
          <ac:spMkLst>
            <pc:docMk/>
            <pc:sldMk cId="3913816900" sldId="1161"/>
            <ac:spMk id="3" creationId="{1A124637-4E27-4253-B6BE-80035357A322}"/>
          </ac:spMkLst>
        </pc:spChg>
        <pc:spChg chg="add mod">
          <ac:chgData name="Robert Coe" userId="67bea0881ae6006b" providerId="LiveId" clId="{8BD0DF9B-8A9C-4705-9938-E13B90E5EF89}" dt="2020-05-11T08:07:51.449" v="2014"/>
          <ac:spMkLst>
            <pc:docMk/>
            <pc:sldMk cId="3913816900" sldId="1161"/>
            <ac:spMk id="5" creationId="{3804D6DD-60BF-428B-98A4-75780F87716E}"/>
          </ac:spMkLst>
        </pc:spChg>
      </pc:sldChg>
      <pc:sldChg chg="addSp modSp new mod">
        <pc:chgData name="Robert Coe" userId="67bea0881ae6006b" providerId="LiveId" clId="{8BD0DF9B-8A9C-4705-9938-E13B90E5EF89}" dt="2020-05-11T08:07:49.867" v="2013"/>
        <pc:sldMkLst>
          <pc:docMk/>
          <pc:sldMk cId="598058909" sldId="1162"/>
        </pc:sldMkLst>
        <pc:spChg chg="mod">
          <ac:chgData name="Robert Coe" userId="67bea0881ae6006b" providerId="LiveId" clId="{8BD0DF9B-8A9C-4705-9938-E13B90E5EF89}" dt="2020-05-10T20:40:25.015" v="991" actId="20577"/>
          <ac:spMkLst>
            <pc:docMk/>
            <pc:sldMk cId="598058909" sldId="1162"/>
            <ac:spMk id="2" creationId="{4C2C5F22-C04B-4676-A6E3-00A0DF9B41D6}"/>
          </ac:spMkLst>
        </pc:spChg>
        <pc:spChg chg="mod">
          <ac:chgData name="Robert Coe" userId="67bea0881ae6006b" providerId="LiveId" clId="{8BD0DF9B-8A9C-4705-9938-E13B90E5EF89}" dt="2020-05-10T20:41:20.318" v="995" actId="20577"/>
          <ac:spMkLst>
            <pc:docMk/>
            <pc:sldMk cId="598058909" sldId="1162"/>
            <ac:spMk id="3" creationId="{8F5DB6D1-97A0-4E57-9C54-8A9E4EE6784B}"/>
          </ac:spMkLst>
        </pc:spChg>
        <pc:spChg chg="add mod">
          <ac:chgData name="Robert Coe" userId="67bea0881ae6006b" providerId="LiveId" clId="{8BD0DF9B-8A9C-4705-9938-E13B90E5EF89}" dt="2020-05-11T08:07:49.867" v="2013"/>
          <ac:spMkLst>
            <pc:docMk/>
            <pc:sldMk cId="598058909" sldId="1162"/>
            <ac:spMk id="5" creationId="{58F2D231-8039-465F-B198-992E46B85AFD}"/>
          </ac:spMkLst>
        </pc:spChg>
      </pc:sldChg>
      <pc:sldChg chg="addSp delSp modSp new mod">
        <pc:chgData name="Robert Coe" userId="67bea0881ae6006b" providerId="LiveId" clId="{8BD0DF9B-8A9C-4705-9938-E13B90E5EF89}" dt="2020-05-11T09:03:13.378" v="2904" actId="20577"/>
        <pc:sldMkLst>
          <pc:docMk/>
          <pc:sldMk cId="1657905760" sldId="1163"/>
        </pc:sldMkLst>
        <pc:spChg chg="mod">
          <ac:chgData name="Robert Coe" userId="67bea0881ae6006b" providerId="LiveId" clId="{8BD0DF9B-8A9C-4705-9938-E13B90E5EF89}" dt="2020-05-10T20:56:57.523" v="1280"/>
          <ac:spMkLst>
            <pc:docMk/>
            <pc:sldMk cId="1657905760" sldId="1163"/>
            <ac:spMk id="2" creationId="{EBFD38F0-DF13-4C2B-86A1-3C57340CC402}"/>
          </ac:spMkLst>
        </pc:spChg>
        <pc:spChg chg="mod">
          <ac:chgData name="Robert Coe" userId="67bea0881ae6006b" providerId="LiveId" clId="{8BD0DF9B-8A9C-4705-9938-E13B90E5EF89}" dt="2020-05-11T09:03:13.378" v="2904" actId="20577"/>
          <ac:spMkLst>
            <pc:docMk/>
            <pc:sldMk cId="1657905760" sldId="1163"/>
            <ac:spMk id="3" creationId="{1BC3872C-77F0-4FAB-A3FC-5768A98564DD}"/>
          </ac:spMkLst>
        </pc:spChg>
        <pc:spChg chg="mod">
          <ac:chgData name="Robert Coe" userId="67bea0881ae6006b" providerId="LiveId" clId="{8BD0DF9B-8A9C-4705-9938-E13B90E5EF89}" dt="2020-05-10T20:56:57.523" v="1280"/>
          <ac:spMkLst>
            <pc:docMk/>
            <pc:sldMk cId="1657905760" sldId="1163"/>
            <ac:spMk id="4" creationId="{1A6757B5-1D1D-4523-8EA5-EFA0AF5282DF}"/>
          </ac:spMkLst>
        </pc:spChg>
        <pc:spChg chg="add del mod">
          <ac:chgData name="Robert Coe" userId="67bea0881ae6006b" providerId="LiveId" clId="{8BD0DF9B-8A9C-4705-9938-E13B90E5EF89}" dt="2020-05-10T20:56:57.523" v="1280"/>
          <ac:spMkLst>
            <pc:docMk/>
            <pc:sldMk cId="1657905760" sldId="1163"/>
            <ac:spMk id="5" creationId="{61F5E5D8-1CB1-4AE2-B6C3-BA60B22C1718}"/>
          </ac:spMkLst>
        </pc:spChg>
        <pc:spChg chg="add del mod">
          <ac:chgData name="Robert Coe" userId="67bea0881ae6006b" providerId="LiveId" clId="{8BD0DF9B-8A9C-4705-9938-E13B90E5EF89}" dt="2020-05-10T20:56:57.523" v="1280"/>
          <ac:spMkLst>
            <pc:docMk/>
            <pc:sldMk cId="1657905760" sldId="1163"/>
            <ac:spMk id="6" creationId="{E2FDB742-0407-4AA6-9800-3A2EEE810772}"/>
          </ac:spMkLst>
        </pc:spChg>
        <pc:spChg chg="add del mod">
          <ac:chgData name="Robert Coe" userId="67bea0881ae6006b" providerId="LiveId" clId="{8BD0DF9B-8A9C-4705-9938-E13B90E5EF89}" dt="2020-05-10T20:56:57.523" v="1280"/>
          <ac:spMkLst>
            <pc:docMk/>
            <pc:sldMk cId="1657905760" sldId="1163"/>
            <ac:spMk id="7" creationId="{D520FEEE-EBB0-4CD0-A04A-3AECE4BD7943}"/>
          </ac:spMkLst>
        </pc:spChg>
        <pc:spChg chg="add mod">
          <ac:chgData name="Robert Coe" userId="67bea0881ae6006b" providerId="LiveId" clId="{8BD0DF9B-8A9C-4705-9938-E13B90E5EF89}" dt="2020-05-11T08:07:47.183" v="2012"/>
          <ac:spMkLst>
            <pc:docMk/>
            <pc:sldMk cId="1657905760" sldId="1163"/>
            <ac:spMk id="8" creationId="{E8C6B860-2464-4E58-A927-860ADC5E4899}"/>
          </ac:spMkLst>
        </pc:spChg>
      </pc:sldChg>
      <pc:sldChg chg="addSp modSp new mod">
        <pc:chgData name="Robert Coe" userId="67bea0881ae6006b" providerId="LiveId" clId="{8BD0DF9B-8A9C-4705-9938-E13B90E5EF89}" dt="2020-05-11T09:05:08.187" v="2934" actId="113"/>
        <pc:sldMkLst>
          <pc:docMk/>
          <pc:sldMk cId="2676569190" sldId="1164"/>
        </pc:sldMkLst>
        <pc:spChg chg="mod">
          <ac:chgData name="Robert Coe" userId="67bea0881ae6006b" providerId="LiveId" clId="{8BD0DF9B-8A9C-4705-9938-E13B90E5EF89}" dt="2020-05-11T09:05:08.187" v="2934" actId="113"/>
          <ac:spMkLst>
            <pc:docMk/>
            <pc:sldMk cId="2676569190" sldId="1164"/>
            <ac:spMk id="2" creationId="{AD77CB59-6184-488C-BDB1-55238A9892BF}"/>
          </ac:spMkLst>
        </pc:spChg>
        <pc:spChg chg="mod">
          <ac:chgData name="Robert Coe" userId="67bea0881ae6006b" providerId="LiveId" clId="{8BD0DF9B-8A9C-4705-9938-E13B90E5EF89}" dt="2020-05-11T09:04:51.788" v="2933" actId="1076"/>
          <ac:spMkLst>
            <pc:docMk/>
            <pc:sldMk cId="2676569190" sldId="1164"/>
            <ac:spMk id="3" creationId="{F80C0738-06E4-474D-9DF8-F9C1E0828AC3}"/>
          </ac:spMkLst>
        </pc:spChg>
        <pc:spChg chg="add mod">
          <ac:chgData name="Robert Coe" userId="67bea0881ae6006b" providerId="LiveId" clId="{8BD0DF9B-8A9C-4705-9938-E13B90E5EF89}" dt="2020-05-11T08:08:04.566" v="2016"/>
          <ac:spMkLst>
            <pc:docMk/>
            <pc:sldMk cId="2676569190" sldId="1164"/>
            <ac:spMk id="5" creationId="{2EE8BFD3-358C-4596-908B-C707927F7200}"/>
          </ac:spMkLst>
        </pc:spChg>
      </pc:sldChg>
      <pc:sldChg chg="addSp delSp modSp new mod">
        <pc:chgData name="Robert Coe" userId="67bea0881ae6006b" providerId="LiveId" clId="{8BD0DF9B-8A9C-4705-9938-E13B90E5EF89}" dt="2020-05-11T08:11:19.672" v="2026" actId="14100"/>
        <pc:sldMkLst>
          <pc:docMk/>
          <pc:sldMk cId="470235037" sldId="1165"/>
        </pc:sldMkLst>
        <pc:spChg chg="mod">
          <ac:chgData name="Robert Coe" userId="67bea0881ae6006b" providerId="LiveId" clId="{8BD0DF9B-8A9C-4705-9938-E13B90E5EF89}" dt="2020-05-10T21:35:20.086" v="2005" actId="20577"/>
          <ac:spMkLst>
            <pc:docMk/>
            <pc:sldMk cId="470235037" sldId="1165"/>
            <ac:spMk id="2" creationId="{7742D8BA-CA95-4B07-8FCD-44A54B5B0013}"/>
          </ac:spMkLst>
        </pc:spChg>
        <pc:spChg chg="del">
          <ac:chgData name="Robert Coe" userId="67bea0881ae6006b" providerId="LiveId" clId="{8BD0DF9B-8A9C-4705-9938-E13B90E5EF89}" dt="2020-05-10T21:28:56.239" v="1959"/>
          <ac:spMkLst>
            <pc:docMk/>
            <pc:sldMk cId="470235037" sldId="1165"/>
            <ac:spMk id="3" creationId="{4FFD1460-3AD7-4250-956C-E550AE4534C8}"/>
          </ac:spMkLst>
        </pc:spChg>
        <pc:spChg chg="add mod">
          <ac:chgData name="Robert Coe" userId="67bea0881ae6006b" providerId="LiveId" clId="{8BD0DF9B-8A9C-4705-9938-E13B90E5EF89}" dt="2020-05-11T08:08:07.020" v="2017"/>
          <ac:spMkLst>
            <pc:docMk/>
            <pc:sldMk cId="470235037" sldId="1165"/>
            <ac:spMk id="7" creationId="{75E4746C-A5DE-4583-818B-B0723D5C79A9}"/>
          </ac:spMkLst>
        </pc:spChg>
        <pc:picChg chg="add del">
          <ac:chgData name="Robert Coe" userId="67bea0881ae6006b" providerId="LiveId" clId="{8BD0DF9B-8A9C-4705-9938-E13B90E5EF89}" dt="2020-05-10T21:28:51.467" v="1958" actId="478"/>
          <ac:picMkLst>
            <pc:docMk/>
            <pc:sldMk cId="470235037" sldId="1165"/>
            <ac:picMk id="5" creationId="{910C29B1-EBA6-4805-ADB7-98C897C521D5}"/>
          </ac:picMkLst>
        </pc:picChg>
        <pc:picChg chg="add mod">
          <ac:chgData name="Robert Coe" userId="67bea0881ae6006b" providerId="LiveId" clId="{8BD0DF9B-8A9C-4705-9938-E13B90E5EF89}" dt="2020-05-11T08:11:19.672" v="2026" actId="14100"/>
          <ac:picMkLst>
            <pc:docMk/>
            <pc:sldMk cId="470235037" sldId="1165"/>
            <ac:picMk id="6" creationId="{8E006C65-9294-483D-AA14-95018FF331FE}"/>
          </ac:picMkLst>
        </pc:picChg>
      </pc:sldChg>
      <pc:sldChg chg="addSp modSp new mod">
        <pc:chgData name="Robert Coe" userId="67bea0881ae6006b" providerId="LiveId" clId="{8BD0DF9B-8A9C-4705-9938-E13B90E5EF89}" dt="2020-05-11T08:08:10.794" v="2018"/>
        <pc:sldMkLst>
          <pc:docMk/>
          <pc:sldMk cId="1625992348" sldId="1166"/>
        </pc:sldMkLst>
        <pc:spChg chg="mod">
          <ac:chgData name="Robert Coe" userId="67bea0881ae6006b" providerId="LiveId" clId="{8BD0DF9B-8A9C-4705-9938-E13B90E5EF89}" dt="2020-05-10T21:32:24.590" v="1984" actId="20577"/>
          <ac:spMkLst>
            <pc:docMk/>
            <pc:sldMk cId="1625992348" sldId="1166"/>
            <ac:spMk id="2" creationId="{89F8C1B6-0E7E-4E08-95DD-E86511DB1F29}"/>
          </ac:spMkLst>
        </pc:spChg>
        <pc:spChg chg="mod">
          <ac:chgData name="Robert Coe" userId="67bea0881ae6006b" providerId="LiveId" clId="{8BD0DF9B-8A9C-4705-9938-E13B90E5EF89}" dt="2020-05-10T21:33:45.826" v="1996" actId="403"/>
          <ac:spMkLst>
            <pc:docMk/>
            <pc:sldMk cId="1625992348" sldId="1166"/>
            <ac:spMk id="3" creationId="{ABCFA1F1-6F11-4107-9819-4CEE779AE712}"/>
          </ac:spMkLst>
        </pc:spChg>
        <pc:spChg chg="add mod">
          <ac:chgData name="Robert Coe" userId="67bea0881ae6006b" providerId="LiveId" clId="{8BD0DF9B-8A9C-4705-9938-E13B90E5EF89}" dt="2020-05-11T08:08:10.794" v="2018"/>
          <ac:spMkLst>
            <pc:docMk/>
            <pc:sldMk cId="1625992348" sldId="1166"/>
            <ac:spMk id="5" creationId="{19356B2A-095C-46CA-A668-A84C9BBB04FD}"/>
          </ac:spMkLst>
        </pc:spChg>
      </pc:sldChg>
      <pc:sldChg chg="addSp delSp modSp new mod modClrScheme chgLayout modNotesTx">
        <pc:chgData name="Robert Coe" userId="67bea0881ae6006b" providerId="LiveId" clId="{8BD0DF9B-8A9C-4705-9938-E13B90E5EF89}" dt="2020-05-11T08:41:02.634" v="2248" actId="6549"/>
        <pc:sldMkLst>
          <pc:docMk/>
          <pc:sldMk cId="419163815" sldId="1167"/>
        </pc:sldMkLst>
        <pc:spChg chg="mod">
          <ac:chgData name="Robert Coe" userId="67bea0881ae6006b" providerId="LiveId" clId="{8BD0DF9B-8A9C-4705-9938-E13B90E5EF89}" dt="2020-05-11T08:27:06.824" v="2068" actId="26606"/>
          <ac:spMkLst>
            <pc:docMk/>
            <pc:sldMk cId="419163815" sldId="1167"/>
            <ac:spMk id="2" creationId="{57E5277A-DEE8-46D6-8AC1-6C0F275E0454}"/>
          </ac:spMkLst>
        </pc:spChg>
        <pc:spChg chg="del">
          <ac:chgData name="Robert Coe" userId="67bea0881ae6006b" providerId="LiveId" clId="{8BD0DF9B-8A9C-4705-9938-E13B90E5EF89}" dt="2020-05-11T08:27:06.824" v="2068" actId="26606"/>
          <ac:spMkLst>
            <pc:docMk/>
            <pc:sldMk cId="419163815" sldId="1167"/>
            <ac:spMk id="3" creationId="{84156EDF-81EE-452A-A88A-8C77DC04B91B}"/>
          </ac:spMkLst>
        </pc:spChg>
        <pc:spChg chg="mod ord">
          <ac:chgData name="Robert Coe" userId="67bea0881ae6006b" providerId="LiveId" clId="{8BD0DF9B-8A9C-4705-9938-E13B90E5EF89}" dt="2020-05-11T08:27:22.845" v="2070" actId="1076"/>
          <ac:spMkLst>
            <pc:docMk/>
            <pc:sldMk cId="419163815" sldId="1167"/>
            <ac:spMk id="4" creationId="{45E7B465-AC10-4247-8CD5-47B3B881B0C6}"/>
          </ac:spMkLst>
        </pc:spChg>
        <pc:spChg chg="add mod">
          <ac:chgData name="Robert Coe" userId="67bea0881ae6006b" providerId="LiveId" clId="{8BD0DF9B-8A9C-4705-9938-E13B90E5EF89}" dt="2020-05-11T08:32:58.969" v="2246" actId="15"/>
          <ac:spMkLst>
            <pc:docMk/>
            <pc:sldMk cId="419163815" sldId="1167"/>
            <ac:spMk id="10" creationId="{6ACCE5A6-DE5D-48A7-8C53-2159B78B5C14}"/>
          </ac:spMkLst>
        </pc:spChg>
        <pc:picChg chg="add mod">
          <ac:chgData name="Robert Coe" userId="67bea0881ae6006b" providerId="LiveId" clId="{8BD0DF9B-8A9C-4705-9938-E13B90E5EF89}" dt="2020-05-11T08:27:10.573" v="2069" actId="27614"/>
          <ac:picMkLst>
            <pc:docMk/>
            <pc:sldMk cId="419163815" sldId="1167"/>
            <ac:picMk id="5" creationId="{C0EA455C-5C54-46DA-9453-EE176C38F49E}"/>
          </ac:picMkLst>
        </pc:picChg>
      </pc:sldChg>
      <pc:sldChg chg="addSp delSp modSp new mod">
        <pc:chgData name="Robert Coe" userId="67bea0881ae6006b" providerId="LiveId" clId="{8BD0DF9B-8A9C-4705-9938-E13B90E5EF89}" dt="2020-05-11T08:57:45.905" v="2890" actId="14100"/>
        <pc:sldMkLst>
          <pc:docMk/>
          <pc:sldMk cId="3113833528" sldId="1168"/>
        </pc:sldMkLst>
        <pc:spChg chg="del">
          <ac:chgData name="Robert Coe" userId="67bea0881ae6006b" providerId="LiveId" clId="{8BD0DF9B-8A9C-4705-9938-E13B90E5EF89}" dt="2020-05-11T08:46:26.613" v="2250"/>
          <ac:spMkLst>
            <pc:docMk/>
            <pc:sldMk cId="3113833528" sldId="1168"/>
            <ac:spMk id="2" creationId="{EC8474EE-B1EF-4D99-802B-5EDA86A1F30E}"/>
          </ac:spMkLst>
        </pc:spChg>
        <pc:spChg chg="del">
          <ac:chgData name="Robert Coe" userId="67bea0881ae6006b" providerId="LiveId" clId="{8BD0DF9B-8A9C-4705-9938-E13B90E5EF89}" dt="2020-05-11T08:46:26.613" v="2250"/>
          <ac:spMkLst>
            <pc:docMk/>
            <pc:sldMk cId="3113833528" sldId="1168"/>
            <ac:spMk id="3" creationId="{2DEC15CE-5A1E-4D2C-A71F-5AA0D0235A94}"/>
          </ac:spMkLst>
        </pc:spChg>
        <pc:spChg chg="del">
          <ac:chgData name="Robert Coe" userId="67bea0881ae6006b" providerId="LiveId" clId="{8BD0DF9B-8A9C-4705-9938-E13B90E5EF89}" dt="2020-05-11T08:46:26.613" v="2250"/>
          <ac:spMkLst>
            <pc:docMk/>
            <pc:sldMk cId="3113833528" sldId="1168"/>
            <ac:spMk id="4" creationId="{9E763D01-A141-4AC1-8FF8-C0C5DA4CE3B5}"/>
          </ac:spMkLst>
        </pc:spChg>
        <pc:spChg chg="mod">
          <ac:chgData name="Robert Coe" userId="67bea0881ae6006b" providerId="LiveId" clId="{8BD0DF9B-8A9C-4705-9938-E13B90E5EF89}" dt="2020-05-11T08:46:44.422" v="2254" actId="14100"/>
          <ac:spMkLst>
            <pc:docMk/>
            <pc:sldMk cId="3113833528" sldId="1168"/>
            <ac:spMk id="5" creationId="{1EE9B934-567C-47D7-A0DF-DF85C527A805}"/>
          </ac:spMkLst>
        </pc:spChg>
        <pc:spChg chg="add mod">
          <ac:chgData name="Robert Coe" userId="67bea0881ae6006b" providerId="LiveId" clId="{8BD0DF9B-8A9C-4705-9938-E13B90E5EF89}" dt="2020-05-11T08:47:01.243" v="2275" actId="20577"/>
          <ac:spMkLst>
            <pc:docMk/>
            <pc:sldMk cId="3113833528" sldId="1168"/>
            <ac:spMk id="6" creationId="{91C4C811-6005-49FF-9187-414284CB293C}"/>
          </ac:spMkLst>
        </pc:spChg>
        <pc:spChg chg="add mod">
          <ac:chgData name="Robert Coe" userId="67bea0881ae6006b" providerId="LiveId" clId="{8BD0DF9B-8A9C-4705-9938-E13B90E5EF89}" dt="2020-05-11T08:55:42.375" v="2775" actId="1076"/>
          <ac:spMkLst>
            <pc:docMk/>
            <pc:sldMk cId="3113833528" sldId="1168"/>
            <ac:spMk id="7" creationId="{B7E9CDD9-A970-4B66-8D91-E976DF125C84}"/>
          </ac:spMkLst>
        </pc:spChg>
        <pc:spChg chg="add mod">
          <ac:chgData name="Robert Coe" userId="67bea0881ae6006b" providerId="LiveId" clId="{8BD0DF9B-8A9C-4705-9938-E13B90E5EF89}" dt="2020-05-11T08:57:45.905" v="2890" actId="14100"/>
          <ac:spMkLst>
            <pc:docMk/>
            <pc:sldMk cId="3113833528" sldId="1168"/>
            <ac:spMk id="8" creationId="{4CFCC0D0-02D9-49BA-A054-595AE29A7CDD}"/>
          </ac:spMkLst>
        </pc:spChg>
      </pc:sldChg>
      <pc:sldMasterChg chg="modSldLayout">
        <pc:chgData name="Robert Coe" userId="67bea0881ae6006b" providerId="LiveId" clId="{8BD0DF9B-8A9C-4705-9938-E13B90E5EF89}" dt="2020-05-10T20:56:31.921" v="1278"/>
        <pc:sldMasterMkLst>
          <pc:docMk/>
          <pc:sldMasterMk cId="3165370393" sldId="2147483924"/>
        </pc:sldMasterMkLst>
        <pc:sldLayoutChg chg="modSp">
          <pc:chgData name="Robert Coe" userId="67bea0881ae6006b" providerId="LiveId" clId="{8BD0DF9B-8A9C-4705-9938-E13B90E5EF89}" dt="2020-05-10T20:56:31.921" v="1278"/>
          <pc:sldLayoutMkLst>
            <pc:docMk/>
            <pc:sldMasterMk cId="3165370393" sldId="2147483924"/>
            <pc:sldLayoutMk cId="842676326" sldId="2147483926"/>
          </pc:sldLayoutMkLst>
          <pc:spChg chg="mod">
            <ac:chgData name="Robert Coe" userId="67bea0881ae6006b" providerId="LiveId" clId="{8BD0DF9B-8A9C-4705-9938-E13B90E5EF89}" dt="2020-05-10T20:56:31.921" v="1278"/>
            <ac:spMkLst>
              <pc:docMk/>
              <pc:sldMasterMk cId="3165370393" sldId="2147483924"/>
              <pc:sldLayoutMk cId="842676326" sldId="2147483926"/>
              <ac:spMk id="6"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4" y="0"/>
            <a:ext cx="2971800" cy="457200"/>
          </a:xfrm>
          <a:prstGeom prst="rect">
            <a:avLst/>
          </a:prstGeom>
        </p:spPr>
        <p:txBody>
          <a:bodyPr vert="horz" lIns="91440" tIns="45720" rIns="91440" bIns="45720" rtlCol="0"/>
          <a:lstStyle>
            <a:lvl1pPr algn="r">
              <a:defRPr sz="1200"/>
            </a:lvl1pPr>
          </a:lstStyle>
          <a:p>
            <a:fld id="{A9CB92F7-204B-437C-84AA-BC40D6AA028E}" type="datetimeFigureOut">
              <a:rPr lang="en-GB" smtClean="0"/>
              <a:t>10/05/2020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4" y="8685213"/>
            <a:ext cx="2971800" cy="457200"/>
          </a:xfrm>
          <a:prstGeom prst="rect">
            <a:avLst/>
          </a:prstGeom>
        </p:spPr>
        <p:txBody>
          <a:bodyPr vert="horz" lIns="91440" tIns="45720" rIns="91440" bIns="45720" rtlCol="0" anchor="b"/>
          <a:lstStyle>
            <a:lvl1pPr algn="r">
              <a:defRPr sz="1200"/>
            </a:lvl1pPr>
          </a:lstStyle>
          <a:p>
            <a:fld id="{E9F04B3E-A2DD-4F33-AF28-8EE503C54A47}" type="slidenum">
              <a:rPr lang="en-GB" smtClean="0"/>
              <a:t>‹#›</a:t>
            </a:fld>
            <a:endParaRPr lang="en-GB"/>
          </a:p>
        </p:txBody>
      </p:sp>
    </p:spTree>
    <p:extLst>
      <p:ext uri="{BB962C8B-B14F-4D97-AF65-F5344CB8AC3E}">
        <p14:creationId xmlns:p14="http://schemas.microsoft.com/office/powerpoint/2010/main" val="4247521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4"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E69EE2D-81EA-4073-AD50-09A00A135D20}" type="datetimeFigureOut">
              <a:rPr lang="en-GB"/>
              <a:pPr>
                <a:defRPr/>
              </a:pPr>
              <a:t>10/05/2020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1"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91797FE-A716-4D08-B479-577596A0023D}" type="slidenum">
              <a:rPr lang="en-GB"/>
              <a:pPr>
                <a:defRPr/>
              </a:pPr>
              <a:t>‹#›</a:t>
            </a:fld>
            <a:endParaRPr lang="en-GB"/>
          </a:p>
        </p:txBody>
      </p:sp>
    </p:spTree>
    <p:extLst>
      <p:ext uri="{BB962C8B-B14F-4D97-AF65-F5344CB8AC3E}">
        <p14:creationId xmlns:p14="http://schemas.microsoft.com/office/powerpoint/2010/main" val="318716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uttontrust.com/researcharchive/great-teach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dtrust.org/wp-content/uploads/2015/10/DGT-Full-report.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teacherscholars.org/wp-content/uploads/2017/09/Effective_Teacher_Professional_Development_REPORT.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em.org/attachments/publications/ImprovingEducation2013.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vimeo.com/70471076"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Since the publication of the ‘What makes great teaching?’ report in 2014, the evidence has continued to build about what great teaching is and how we can recognise and promote it. About a year ago, a team at Evidence Based Education began to think about updating the report, but it grew into a more ambitious project: to develop a set of tools to help teachers understand, get feedback on, and improve the effectiveness of their teaching. The active ingredient is feedback: ordinarily it is hard for teachers to get reliable feedback about the impact of their teaching, but good feedback is a requirement for learning complex tasks. In this session, Rob will explain the development of our thinking, the aims and principles behind the work and how we hope it will be used.</a:t>
            </a:r>
          </a:p>
        </p:txBody>
      </p:sp>
      <p:sp>
        <p:nvSpPr>
          <p:cNvPr id="4" name="Slide Number Placeholder 3"/>
          <p:cNvSpPr>
            <a:spLocks noGrp="1"/>
          </p:cNvSpPr>
          <p:nvPr>
            <p:ph type="sldNum" sz="quarter" idx="5"/>
          </p:nvPr>
        </p:nvSpPr>
        <p:spPr/>
        <p:txBody>
          <a:bodyPr/>
          <a:lstStyle/>
          <a:p>
            <a:pPr>
              <a:defRPr/>
            </a:pPr>
            <a:fld id="{791797FE-A716-4D08-B479-577596A0023D}" type="slidenum">
              <a:rPr lang="en-GB" smtClean="0"/>
              <a:pPr>
                <a:defRPr/>
              </a:pPr>
              <a:t>1</a:t>
            </a:fld>
            <a:endParaRPr lang="en-GB"/>
          </a:p>
        </p:txBody>
      </p:sp>
    </p:spTree>
    <p:extLst>
      <p:ext uri="{BB962C8B-B14F-4D97-AF65-F5344CB8AC3E}">
        <p14:creationId xmlns:p14="http://schemas.microsoft.com/office/powerpoint/2010/main" val="1613333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S PGothic" pitchFamily="34" charset="-128"/>
                <a:cs typeface="ＭＳ Ｐゴシック" charset="0"/>
              </a:rPr>
              <a:t>Coe, R., </a:t>
            </a:r>
            <a:r>
              <a:rPr lang="en-GB" sz="1200" kern="1200" dirty="0" err="1">
                <a:solidFill>
                  <a:schemeClr val="tx1"/>
                </a:solidFill>
                <a:effectLst/>
                <a:latin typeface="Arial" charset="0"/>
                <a:ea typeface="MS PGothic" pitchFamily="34" charset="-128"/>
                <a:cs typeface="ＭＳ Ｐゴシック" charset="0"/>
              </a:rPr>
              <a:t>Aloisi</a:t>
            </a:r>
            <a:r>
              <a:rPr lang="en-GB" sz="1200" kern="1200" dirty="0">
                <a:solidFill>
                  <a:schemeClr val="tx1"/>
                </a:solidFill>
                <a:effectLst/>
                <a:latin typeface="Arial" charset="0"/>
                <a:ea typeface="MS PGothic" pitchFamily="34" charset="-128"/>
                <a:cs typeface="ＭＳ Ｐゴシック" charset="0"/>
              </a:rPr>
              <a:t>, C., Higgins, S. and Elliot Major, L. (2014) ‘What makes great teaching? Review of the underpinning research’. Sutton Trust, October 2014 </a:t>
            </a:r>
            <a:r>
              <a:rPr lang="en-GB" sz="1200" u="sng" kern="1200" dirty="0">
                <a:solidFill>
                  <a:schemeClr val="tx1"/>
                </a:solidFill>
                <a:effectLst/>
                <a:latin typeface="Arial" charset="0"/>
                <a:ea typeface="MS PGothic" pitchFamily="34" charset="-128"/>
                <a:cs typeface="ＭＳ Ｐゴシック" charset="0"/>
                <a:hlinkClick r:id="rId3"/>
              </a:rPr>
              <a:t>http://www.suttontrust.com/researcharchive/great-teaching/</a:t>
            </a:r>
            <a:r>
              <a:rPr lang="en-GB" sz="1200" kern="1200" dirty="0">
                <a:solidFill>
                  <a:schemeClr val="tx1"/>
                </a:solidFill>
                <a:effectLst/>
                <a:latin typeface="Arial" charset="0"/>
                <a:ea typeface="MS PGothic" pitchFamily="34" charset="-128"/>
                <a:cs typeface="ＭＳ Ｐゴシック" charset="0"/>
              </a:rPr>
              <a:t> </a:t>
            </a:r>
          </a:p>
          <a:p>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3</a:t>
            </a:fld>
            <a:endParaRPr lang="en-US"/>
          </a:p>
        </p:txBody>
      </p:sp>
    </p:spTree>
    <p:extLst>
      <p:ext uri="{BB962C8B-B14F-4D97-AF65-F5344CB8AC3E}">
        <p14:creationId xmlns:p14="http://schemas.microsoft.com/office/powerpoint/2010/main" val="3558869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Kraft, M. A., Blazar, D., &amp; Hogan, D. (2018). The effect of teacher coaching on instruction and achievement: A meta-analysis of the causal evidence. </a:t>
            </a:r>
            <a:r>
              <a:rPr lang="en-GB" sz="1200" i="1" kern="1200" dirty="0">
                <a:solidFill>
                  <a:schemeClr val="tx1"/>
                </a:solidFill>
                <a:effectLst/>
                <a:latin typeface="+mn-lt"/>
                <a:ea typeface="+mn-ea"/>
                <a:cs typeface="+mn-cs"/>
              </a:rPr>
              <a:t>Review of Educational Research</a:t>
            </a:r>
            <a:r>
              <a:rPr lang="en-GB" sz="1200" kern="1200" dirty="0">
                <a:solidFill>
                  <a:schemeClr val="tx1"/>
                </a:solidFill>
                <a:effectLst/>
                <a:latin typeface="+mn-lt"/>
                <a:ea typeface="+mn-ea"/>
                <a:cs typeface="+mn-cs"/>
              </a:rPr>
              <a:t>, 88(4), 547-588.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Cordingley, P., Higgins, S., Greany, T., Buckler, N., Coles-Jordan, D., Crisp, B., Saunders, L. &amp; Coe, R. (2015). Developing great teaching: lessons from the international reviews into effective professional development. Teacher Development Trust. Available at </a:t>
            </a:r>
            <a:r>
              <a:rPr lang="en-GB" sz="1200" u="sng" kern="1200" dirty="0">
                <a:solidFill>
                  <a:schemeClr val="tx1"/>
                </a:solidFill>
                <a:effectLst/>
                <a:latin typeface="+mn-lt"/>
                <a:ea typeface="+mn-ea"/>
                <a:cs typeface="+mn-cs"/>
                <a:hlinkClick r:id="rId3"/>
              </a:rPr>
              <a:t>https://tdtrust.org/wp-content/uploads/2015/10/DGT-Full-report.pdf</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Darling-Hammond, L., </a:t>
            </a:r>
            <a:r>
              <a:rPr lang="en-GB" sz="1200" kern="1200" dirty="0" err="1">
                <a:solidFill>
                  <a:schemeClr val="tx1"/>
                </a:solidFill>
                <a:effectLst/>
                <a:latin typeface="+mn-lt"/>
                <a:ea typeface="+mn-ea"/>
                <a:cs typeface="+mn-cs"/>
              </a:rPr>
              <a:t>Hyler</a:t>
            </a:r>
            <a:r>
              <a:rPr lang="en-GB" sz="1200" kern="1200" dirty="0">
                <a:solidFill>
                  <a:schemeClr val="tx1"/>
                </a:solidFill>
                <a:effectLst/>
                <a:latin typeface="+mn-lt"/>
                <a:ea typeface="+mn-ea"/>
                <a:cs typeface="+mn-cs"/>
              </a:rPr>
              <a:t>, M. E., &amp; Gardner, M. (2017). Effective teacher professional development. Palo Alto, CA: Learning Policy Institute. </a:t>
            </a:r>
            <a:r>
              <a:rPr lang="en-GB" sz="1200" u="sng" kern="1200" dirty="0">
                <a:solidFill>
                  <a:schemeClr val="tx1"/>
                </a:solidFill>
                <a:effectLst/>
                <a:latin typeface="+mn-lt"/>
                <a:ea typeface="+mn-ea"/>
                <a:cs typeface="+mn-cs"/>
                <a:hlinkClick r:id="rId4"/>
              </a:rPr>
              <a:t>https://www.teacherscholars.org/wp-content/uploads/2017/09/Effective_Teacher_Professional_Development_REPORT.pdf</a:t>
            </a:r>
            <a:endParaRPr lang="en-GB" sz="1200" u="sng"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Kennedy, M. M. (2016). How does professional development improve teaching? </a:t>
            </a:r>
            <a:r>
              <a:rPr lang="en-GB" sz="1200" i="1" kern="1200" dirty="0">
                <a:solidFill>
                  <a:schemeClr val="tx1"/>
                </a:solidFill>
                <a:effectLst/>
                <a:latin typeface="+mn-lt"/>
                <a:ea typeface="+mn-ea"/>
                <a:cs typeface="+mn-cs"/>
              </a:rPr>
              <a:t>Review of educational research</a:t>
            </a:r>
            <a:r>
              <a:rPr lang="en-GB" sz="1200" kern="1200" dirty="0">
                <a:solidFill>
                  <a:schemeClr val="tx1"/>
                </a:solidFill>
                <a:effectLst/>
                <a:latin typeface="+mn-lt"/>
                <a:ea typeface="+mn-ea"/>
                <a:cs typeface="+mn-cs"/>
              </a:rPr>
              <a:t>, 86(4), 945-980.</a:t>
            </a:r>
          </a:p>
          <a:p>
            <a:r>
              <a:rPr lang="en-GB" sz="1200" b="0" i="0" kern="1200" dirty="0">
                <a:solidFill>
                  <a:schemeClr val="tx1"/>
                </a:solidFill>
                <a:effectLst/>
                <a:latin typeface="+mn-lt"/>
                <a:ea typeface="+mn-ea"/>
                <a:cs typeface="+mn-cs"/>
              </a:rPr>
              <a:t>Allen, J. P., </a:t>
            </a:r>
            <a:r>
              <a:rPr lang="en-GB" sz="1200" b="0" i="0" kern="1200" dirty="0" err="1">
                <a:solidFill>
                  <a:schemeClr val="tx1"/>
                </a:solidFill>
                <a:effectLst/>
                <a:latin typeface="+mn-lt"/>
                <a:ea typeface="+mn-ea"/>
                <a:cs typeface="+mn-cs"/>
              </a:rPr>
              <a:t>Pianta</a:t>
            </a:r>
            <a:r>
              <a:rPr lang="en-GB" sz="1200" b="0" i="0" kern="1200" dirty="0">
                <a:solidFill>
                  <a:schemeClr val="tx1"/>
                </a:solidFill>
                <a:effectLst/>
                <a:latin typeface="+mn-lt"/>
                <a:ea typeface="+mn-ea"/>
                <a:cs typeface="+mn-cs"/>
              </a:rPr>
              <a:t>, R. C., Gregory, A., </a:t>
            </a:r>
            <a:r>
              <a:rPr lang="en-GB" sz="1200" b="0" i="0" kern="1200" dirty="0" err="1">
                <a:solidFill>
                  <a:schemeClr val="tx1"/>
                </a:solidFill>
                <a:effectLst/>
                <a:latin typeface="+mn-lt"/>
                <a:ea typeface="+mn-ea"/>
                <a:cs typeface="+mn-cs"/>
              </a:rPr>
              <a:t>Mikami</a:t>
            </a:r>
            <a:r>
              <a:rPr lang="en-GB" sz="1200" b="0" i="0" kern="1200" dirty="0">
                <a:solidFill>
                  <a:schemeClr val="tx1"/>
                </a:solidFill>
                <a:effectLst/>
                <a:latin typeface="+mn-lt"/>
                <a:ea typeface="+mn-ea"/>
                <a:cs typeface="+mn-cs"/>
              </a:rPr>
              <a:t>, A. Y., &amp; </a:t>
            </a:r>
            <a:r>
              <a:rPr lang="en-GB" sz="1200" b="0" i="0" kern="1200" dirty="0" err="1">
                <a:solidFill>
                  <a:schemeClr val="tx1"/>
                </a:solidFill>
                <a:effectLst/>
                <a:latin typeface="+mn-lt"/>
                <a:ea typeface="+mn-ea"/>
                <a:cs typeface="+mn-cs"/>
              </a:rPr>
              <a:t>Lun</a:t>
            </a:r>
            <a:r>
              <a:rPr lang="en-GB" sz="1200" b="0" i="0" kern="1200" dirty="0">
                <a:solidFill>
                  <a:schemeClr val="tx1"/>
                </a:solidFill>
                <a:effectLst/>
                <a:latin typeface="+mn-lt"/>
                <a:ea typeface="+mn-ea"/>
                <a:cs typeface="+mn-cs"/>
              </a:rPr>
              <a:t>, J. (2011). An interaction-based approach to enhancing secondary school instruction and student achievement. </a:t>
            </a:r>
            <a:r>
              <a:rPr lang="en-GB" sz="1200" b="0" i="1" kern="1200" dirty="0">
                <a:solidFill>
                  <a:schemeClr val="tx1"/>
                </a:solidFill>
                <a:effectLst/>
                <a:latin typeface="+mn-lt"/>
                <a:ea typeface="+mn-ea"/>
                <a:cs typeface="+mn-cs"/>
              </a:rPr>
              <a:t>Science</a:t>
            </a:r>
            <a:r>
              <a:rPr lang="en-GB" sz="1200" b="0" i="0" kern="1200" dirty="0">
                <a:solidFill>
                  <a:schemeClr val="tx1"/>
                </a:solidFill>
                <a:effectLst/>
                <a:latin typeface="+mn-lt"/>
                <a:ea typeface="+mn-ea"/>
                <a:cs typeface="+mn-cs"/>
              </a:rPr>
              <a:t>, </a:t>
            </a:r>
            <a:r>
              <a:rPr lang="en-GB" sz="1200" b="0" i="1" kern="1200" dirty="0">
                <a:solidFill>
                  <a:schemeClr val="tx1"/>
                </a:solidFill>
                <a:effectLst/>
                <a:latin typeface="+mn-lt"/>
                <a:ea typeface="+mn-ea"/>
                <a:cs typeface="+mn-cs"/>
              </a:rPr>
              <a:t>333</a:t>
            </a:r>
            <a:r>
              <a:rPr lang="en-GB" sz="1200" b="0" i="0" kern="1200" dirty="0">
                <a:solidFill>
                  <a:schemeClr val="tx1"/>
                </a:solidFill>
                <a:effectLst/>
                <a:latin typeface="+mn-lt"/>
                <a:ea typeface="+mn-ea"/>
                <a:cs typeface="+mn-cs"/>
              </a:rPr>
              <a:t>(6045), 1034-1037.</a:t>
            </a:r>
            <a:endParaRPr lang="en-GB" dirty="0"/>
          </a:p>
        </p:txBody>
      </p:sp>
      <p:sp>
        <p:nvSpPr>
          <p:cNvPr id="4" name="Slide Number Placeholder 3"/>
          <p:cNvSpPr>
            <a:spLocks noGrp="1"/>
          </p:cNvSpPr>
          <p:nvPr>
            <p:ph type="sldNum" sz="quarter" idx="5"/>
          </p:nvPr>
        </p:nvSpPr>
        <p:spPr/>
        <p:txBody>
          <a:bodyPr/>
          <a:lstStyle/>
          <a:p>
            <a:pPr>
              <a:defRPr/>
            </a:pPr>
            <a:fld id="{791797FE-A716-4D08-B479-577596A0023D}" type="slidenum">
              <a:rPr lang="en-GB" smtClean="0"/>
              <a:pPr>
                <a:defRPr/>
              </a:pPr>
              <a:t>4</a:t>
            </a:fld>
            <a:endParaRPr lang="en-GB"/>
          </a:p>
        </p:txBody>
      </p:sp>
    </p:spTree>
    <p:extLst>
      <p:ext uri="{BB962C8B-B14F-4D97-AF65-F5344CB8AC3E}">
        <p14:creationId xmlns:p14="http://schemas.microsoft.com/office/powerpoint/2010/main" val="161939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Coe, R. (1998). Can feedback improve teaching? A review of the social science literature with a view to identifying the conditions under which giving feedback to teachers will result in improved performance. Research Papers in Education, 13(1), 43–66. doi:10.1080/0267152980130104 </a:t>
            </a:r>
          </a:p>
        </p:txBody>
      </p:sp>
      <p:sp>
        <p:nvSpPr>
          <p:cNvPr id="4" name="Slide Number Placeholder 3"/>
          <p:cNvSpPr>
            <a:spLocks noGrp="1"/>
          </p:cNvSpPr>
          <p:nvPr>
            <p:ph type="sldNum" sz="quarter" idx="5"/>
          </p:nvPr>
        </p:nvSpPr>
        <p:spPr/>
        <p:txBody>
          <a:bodyPr/>
          <a:lstStyle/>
          <a:p>
            <a:pPr>
              <a:defRPr/>
            </a:pPr>
            <a:fld id="{791797FE-A716-4D08-B479-577596A0023D}" type="slidenum">
              <a:rPr lang="en-GB" smtClean="0"/>
              <a:pPr>
                <a:defRPr/>
              </a:pPr>
              <a:t>9</a:t>
            </a:fld>
            <a:endParaRPr lang="en-GB"/>
          </a:p>
        </p:txBody>
      </p:sp>
    </p:spTree>
    <p:extLst>
      <p:ext uri="{BB962C8B-B14F-4D97-AF65-F5344CB8AC3E}">
        <p14:creationId xmlns:p14="http://schemas.microsoft.com/office/powerpoint/2010/main" val="4256581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S PGothic" pitchFamily="34" charset="-128"/>
                <a:cs typeface="ＭＳ Ｐゴシック" charset="0"/>
              </a:rPr>
              <a:t>Coe, R. (2013) Improving Education: A triumph of hope over experience. Inaugural Lecture of Professor Robert Coe, Durham University, 18 June 2013. Essay version available at </a:t>
            </a:r>
            <a:r>
              <a:rPr lang="en-GB" sz="1200" u="sng" kern="1200" dirty="0">
                <a:solidFill>
                  <a:schemeClr val="tx1"/>
                </a:solidFill>
                <a:effectLst/>
                <a:latin typeface="Arial" charset="0"/>
                <a:ea typeface="MS PGothic" pitchFamily="34" charset="-128"/>
                <a:cs typeface="ＭＳ Ｐゴシック" charset="0"/>
                <a:hlinkClick r:id="rId3"/>
              </a:rPr>
              <a:t>http://www.cem.org/attachments/publications/ImprovingEducation2013.pdf</a:t>
            </a:r>
            <a:r>
              <a:rPr lang="en-GB" sz="1200" kern="1200" dirty="0">
                <a:solidFill>
                  <a:schemeClr val="tx1"/>
                </a:solidFill>
                <a:effectLst/>
                <a:latin typeface="Arial" charset="0"/>
                <a:ea typeface="MS PGothic" pitchFamily="34" charset="-128"/>
                <a:cs typeface="ＭＳ Ｐゴシック" charset="0"/>
              </a:rPr>
              <a:t> </a:t>
            </a:r>
            <a:br>
              <a:rPr lang="en-GB" sz="1200" kern="1200" dirty="0">
                <a:solidFill>
                  <a:schemeClr val="tx1"/>
                </a:solidFill>
                <a:effectLst/>
                <a:latin typeface="Arial" charset="0"/>
                <a:ea typeface="MS PGothic" pitchFamily="34" charset="-128"/>
                <a:cs typeface="ＭＳ Ｐゴシック" charset="0"/>
              </a:rPr>
            </a:br>
            <a:r>
              <a:rPr lang="en-GB" sz="1200" kern="1200" dirty="0">
                <a:solidFill>
                  <a:schemeClr val="tx1"/>
                </a:solidFill>
                <a:effectLst/>
                <a:latin typeface="Arial" charset="0"/>
                <a:ea typeface="MS PGothic" pitchFamily="34" charset="-128"/>
                <a:cs typeface="ＭＳ Ｐゴシック" charset="0"/>
              </a:rPr>
              <a:t>Video at </a:t>
            </a:r>
            <a:r>
              <a:rPr lang="en-GB" sz="1200" u="sng" kern="1200" dirty="0">
                <a:solidFill>
                  <a:schemeClr val="tx1"/>
                </a:solidFill>
                <a:effectLst/>
                <a:latin typeface="Arial" charset="0"/>
                <a:ea typeface="MS PGothic" pitchFamily="34" charset="-128"/>
                <a:cs typeface="ＭＳ Ｐゴシック" charset="0"/>
                <a:hlinkClick r:id="rId4"/>
              </a:rPr>
              <a:t>https://vimeo.com/70471076</a:t>
            </a:r>
            <a:r>
              <a:rPr lang="en-GB" sz="1200" kern="1200" dirty="0">
                <a:solidFill>
                  <a:schemeClr val="tx1"/>
                </a:solidFill>
                <a:effectLst/>
                <a:latin typeface="Arial" charset="0"/>
                <a:ea typeface="MS PGothic" pitchFamily="34" charset="-128"/>
                <a:cs typeface="ＭＳ Ｐゴシック" charset="0"/>
              </a:rPr>
              <a:t> </a:t>
            </a:r>
          </a:p>
          <a:p>
            <a:endParaRPr lang="en-GB" dirty="0"/>
          </a:p>
        </p:txBody>
      </p:sp>
      <p:sp>
        <p:nvSpPr>
          <p:cNvPr id="4" name="Slide Number Placeholder 3"/>
          <p:cNvSpPr>
            <a:spLocks noGrp="1"/>
          </p:cNvSpPr>
          <p:nvPr>
            <p:ph type="sldNum" sz="quarter" idx="5"/>
          </p:nvPr>
        </p:nvSpPr>
        <p:spPr/>
        <p:txBody>
          <a:bodyPr/>
          <a:lstStyle/>
          <a:p>
            <a:pPr>
              <a:defRPr/>
            </a:pPr>
            <a:fld id="{791797FE-A716-4D08-B479-577596A0023D}" type="slidenum">
              <a:rPr lang="en-GB" smtClean="0"/>
              <a:pPr>
                <a:defRPr/>
              </a:pPr>
              <a:t>10</a:t>
            </a:fld>
            <a:endParaRPr lang="en-GB"/>
          </a:p>
        </p:txBody>
      </p:sp>
    </p:spTree>
    <p:extLst>
      <p:ext uri="{BB962C8B-B14F-4D97-AF65-F5344CB8AC3E}">
        <p14:creationId xmlns:p14="http://schemas.microsoft.com/office/powerpoint/2010/main" val="3923657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Hogarth, R. M. (2001). </a:t>
            </a:r>
            <a:r>
              <a:rPr lang="en-GB" sz="1200" b="0" i="1" u="none" strike="noStrike" kern="1200" baseline="0" dirty="0">
                <a:solidFill>
                  <a:schemeClr val="tx1"/>
                </a:solidFill>
                <a:latin typeface="+mn-lt"/>
                <a:ea typeface="+mn-ea"/>
                <a:cs typeface="+mn-cs"/>
              </a:rPr>
              <a:t>Educating intuition</a:t>
            </a:r>
            <a:r>
              <a:rPr lang="en-GB" sz="1200" b="0" i="0" u="none" strike="noStrike" kern="1200" baseline="0" dirty="0">
                <a:solidFill>
                  <a:schemeClr val="tx1"/>
                </a:solidFill>
                <a:latin typeface="+mn-lt"/>
                <a:ea typeface="+mn-ea"/>
                <a:cs typeface="+mn-cs"/>
              </a:rPr>
              <a:t>. Chicago, IL: The University of Chicago Press.</a:t>
            </a:r>
            <a:endParaRPr lang="en-GB" dirty="0"/>
          </a:p>
        </p:txBody>
      </p:sp>
      <p:sp>
        <p:nvSpPr>
          <p:cNvPr id="4" name="Slide Number Placeholder 3"/>
          <p:cNvSpPr>
            <a:spLocks noGrp="1"/>
          </p:cNvSpPr>
          <p:nvPr>
            <p:ph type="sldNum" sz="quarter" idx="5"/>
          </p:nvPr>
        </p:nvSpPr>
        <p:spPr/>
        <p:txBody>
          <a:bodyPr/>
          <a:lstStyle/>
          <a:p>
            <a:pPr>
              <a:defRPr/>
            </a:pPr>
            <a:fld id="{791797FE-A716-4D08-B479-577596A0023D}" type="slidenum">
              <a:rPr lang="en-GB" smtClean="0"/>
              <a:pPr>
                <a:defRPr/>
              </a:pPr>
              <a:t>11</a:t>
            </a:fld>
            <a:endParaRPr lang="en-GB"/>
          </a:p>
        </p:txBody>
      </p:sp>
    </p:spTree>
    <p:extLst>
      <p:ext uri="{BB962C8B-B14F-4D97-AF65-F5344CB8AC3E}">
        <p14:creationId xmlns:p14="http://schemas.microsoft.com/office/powerpoint/2010/main" val="306362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91797FE-A716-4D08-B479-577596A0023D}" type="slidenum">
              <a:rPr lang="en-GB" smtClean="0"/>
              <a:pPr>
                <a:defRPr/>
              </a:pPr>
              <a:t>12</a:t>
            </a:fld>
            <a:endParaRPr lang="en-GB"/>
          </a:p>
        </p:txBody>
      </p:sp>
    </p:spTree>
    <p:extLst>
      <p:ext uri="{BB962C8B-B14F-4D97-AF65-F5344CB8AC3E}">
        <p14:creationId xmlns:p14="http://schemas.microsoft.com/office/powerpoint/2010/main" val="88591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84710"/>
            <a:ext cx="10515600" cy="2392362"/>
          </a:xfrm>
        </p:spPr>
        <p:txBody>
          <a:bodyPr anchor="b">
            <a:noAutofit/>
          </a:bodyPr>
          <a:lstStyle>
            <a:lvl1pPr algn="l">
              <a:defRPr sz="4400" b="0">
                <a:solidFill>
                  <a:schemeClr val="accent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838200" y="4102100"/>
            <a:ext cx="10515600" cy="1879600"/>
          </a:xfrm>
        </p:spPr>
        <p:txBody>
          <a:bodyPr/>
          <a:lstStyle>
            <a:lvl1pPr marL="0" indent="0" algn="l">
              <a:buNone/>
              <a:defRPr sz="1800">
                <a:solidFill>
                  <a:schemeClr val="accent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solidFill>
                  <a:schemeClr val="tx1"/>
                </a:solidFill>
              </a:defRPr>
            </a:lvl1pPr>
          </a:lstStyle>
          <a:p>
            <a:fld id="{E3C746C2-294B-4A70-82FC-8A95842F9587}" type="datetime1">
              <a:rPr lang="en-GB" smtClean="0"/>
              <a:t>10/05/2020</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a:t>© Evidence Based Education 2019</a:t>
            </a:r>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2E645EB-2237-46CB-A6BF-BCB6AC20B8FC}"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44624"/>
            <a:ext cx="1827682" cy="1647267"/>
          </a:xfrm>
          <a:prstGeom prst="rect">
            <a:avLst/>
          </a:prstGeom>
        </p:spPr>
      </p:pic>
    </p:spTree>
    <p:extLst>
      <p:ext uri="{BB962C8B-B14F-4D97-AF65-F5344CB8AC3E}">
        <p14:creationId xmlns:p14="http://schemas.microsoft.com/office/powerpoint/2010/main" val="305706476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0103233-6170-4695-8A83-7F95B4722077}" type="datetime1">
              <a:rPr lang="en-GB" smtClean="0"/>
              <a:t>10/05/2020</a:t>
            </a:fld>
            <a:endParaRPr lang="en-GB"/>
          </a:p>
        </p:txBody>
      </p:sp>
      <p:sp>
        <p:nvSpPr>
          <p:cNvPr id="4" name="Footer Placeholder 3"/>
          <p:cNvSpPr>
            <a:spLocks noGrp="1"/>
          </p:cNvSpPr>
          <p:nvPr>
            <p:ph type="ftr" sz="quarter" idx="11"/>
          </p:nvPr>
        </p:nvSpPr>
        <p:spPr/>
        <p:txBody>
          <a:bodyPr/>
          <a:lstStyle/>
          <a:p>
            <a:r>
              <a:rPr lang="en-GB"/>
              <a:t>© Evidence Based Education 2019</a:t>
            </a:r>
          </a:p>
        </p:txBody>
      </p:sp>
      <p:sp>
        <p:nvSpPr>
          <p:cNvPr id="5" name="Slide Number Placeholder 4"/>
          <p:cNvSpPr>
            <a:spLocks noGrp="1"/>
          </p:cNvSpPr>
          <p:nvPr>
            <p:ph type="sldNum" sz="quarter" idx="12"/>
          </p:nvPr>
        </p:nvSpPr>
        <p:spPr/>
        <p:txBody>
          <a:bodyPr/>
          <a:lstStyle/>
          <a:p>
            <a:fld id="{E2E645EB-2237-46CB-A6BF-BCB6AC20B8FC}" type="slidenum">
              <a:rPr lang="en-GB" smtClean="0"/>
              <a:t>‹#›</a:t>
            </a:fld>
            <a:endParaRPr lang="en-GB"/>
          </a:p>
        </p:txBody>
      </p:sp>
    </p:spTree>
    <p:extLst>
      <p:ext uri="{BB962C8B-B14F-4D97-AF65-F5344CB8AC3E}">
        <p14:creationId xmlns:p14="http://schemas.microsoft.com/office/powerpoint/2010/main" val="2071768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Jack Deverso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D8D1C-861A-47EB-AFB2-1D065A354568}" type="datetime1">
              <a:rPr lang="en-GB" smtClean="0"/>
              <a:t>10/05/2020</a:t>
            </a:fld>
            <a:endParaRPr lang="en-GB"/>
          </a:p>
        </p:txBody>
      </p:sp>
      <p:sp>
        <p:nvSpPr>
          <p:cNvPr id="3" name="Footer Placeholder 2"/>
          <p:cNvSpPr>
            <a:spLocks noGrp="1"/>
          </p:cNvSpPr>
          <p:nvPr>
            <p:ph type="ftr" sz="quarter" idx="11"/>
          </p:nvPr>
        </p:nvSpPr>
        <p:spPr/>
        <p:txBody>
          <a:bodyPr/>
          <a:lstStyle/>
          <a:p>
            <a:r>
              <a:rPr lang="en-GB"/>
              <a:t>© Evidence Based Education 2019</a:t>
            </a:r>
          </a:p>
        </p:txBody>
      </p:sp>
      <p:sp>
        <p:nvSpPr>
          <p:cNvPr id="4" name="Slide Number Placeholder 3"/>
          <p:cNvSpPr>
            <a:spLocks noGrp="1"/>
          </p:cNvSpPr>
          <p:nvPr>
            <p:ph type="sldNum" sz="quarter" idx="12"/>
          </p:nvPr>
        </p:nvSpPr>
        <p:spPr/>
        <p:txBody>
          <a:bodyPr/>
          <a:lstStyle/>
          <a:p>
            <a:fld id="{E2E645EB-2237-46CB-A6BF-BCB6AC20B8FC}" type="slidenum">
              <a:rPr lang="en-GB" smtClean="0"/>
              <a:t>‹#›</a:t>
            </a:fld>
            <a:endParaRPr lang="en-GB"/>
          </a:p>
        </p:txBody>
      </p:sp>
    </p:spTree>
    <p:extLst>
      <p:ext uri="{BB962C8B-B14F-4D97-AF65-F5344CB8AC3E}">
        <p14:creationId xmlns:p14="http://schemas.microsoft.com/office/powerpoint/2010/main" val="3077011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F08AC8E-86E7-4B3C-A400-229EE989DDEF}" type="datetime1">
              <a:rPr lang="en-GB" smtClean="0"/>
              <a:t>10/05/2020</a:t>
            </a:fld>
            <a:endParaRPr lang="en-GB"/>
          </a:p>
        </p:txBody>
      </p:sp>
      <p:sp>
        <p:nvSpPr>
          <p:cNvPr id="6" name="Footer Placeholder 5"/>
          <p:cNvSpPr>
            <a:spLocks noGrp="1"/>
          </p:cNvSpPr>
          <p:nvPr>
            <p:ph type="ftr" sz="quarter" idx="11"/>
          </p:nvPr>
        </p:nvSpPr>
        <p:spPr/>
        <p:txBody>
          <a:bodyPr/>
          <a:lstStyle/>
          <a:p>
            <a:r>
              <a:rPr lang="en-GB"/>
              <a:t>© Evidence Based Education 2019</a:t>
            </a:r>
          </a:p>
        </p:txBody>
      </p:sp>
      <p:sp>
        <p:nvSpPr>
          <p:cNvPr id="7" name="Slide Number Placeholder 6"/>
          <p:cNvSpPr>
            <a:spLocks noGrp="1"/>
          </p:cNvSpPr>
          <p:nvPr>
            <p:ph type="sldNum" sz="quarter" idx="12"/>
          </p:nvPr>
        </p:nvSpPr>
        <p:spPr/>
        <p:txBody>
          <a:bodyPr/>
          <a:lstStyle/>
          <a:p>
            <a:fld id="{E2E645EB-2237-46CB-A6BF-BCB6AC20B8FC}" type="slidenum">
              <a:rPr lang="en-GB" smtClean="0"/>
              <a:t>‹#›</a:t>
            </a:fld>
            <a:endParaRPr lang="en-GB"/>
          </a:p>
        </p:txBody>
      </p:sp>
    </p:spTree>
    <p:extLst>
      <p:ext uri="{BB962C8B-B14F-4D97-AF65-F5344CB8AC3E}">
        <p14:creationId xmlns:p14="http://schemas.microsoft.com/office/powerpoint/2010/main" val="1640005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E7EE109-43B1-4589-BB03-E8A30C5FD39C}" type="datetime1">
              <a:rPr lang="en-GB" smtClean="0"/>
              <a:t>10/05/2020</a:t>
            </a:fld>
            <a:endParaRPr lang="en-GB"/>
          </a:p>
        </p:txBody>
      </p:sp>
      <p:sp>
        <p:nvSpPr>
          <p:cNvPr id="6" name="Footer Placeholder 5"/>
          <p:cNvSpPr>
            <a:spLocks noGrp="1"/>
          </p:cNvSpPr>
          <p:nvPr>
            <p:ph type="ftr" sz="quarter" idx="11"/>
          </p:nvPr>
        </p:nvSpPr>
        <p:spPr/>
        <p:txBody>
          <a:bodyPr/>
          <a:lstStyle/>
          <a:p>
            <a:r>
              <a:rPr lang="en-GB"/>
              <a:t>© Evidence Based Education 2019</a:t>
            </a:r>
          </a:p>
        </p:txBody>
      </p:sp>
      <p:sp>
        <p:nvSpPr>
          <p:cNvPr id="7" name="Slide Number Placeholder 6"/>
          <p:cNvSpPr>
            <a:spLocks noGrp="1"/>
          </p:cNvSpPr>
          <p:nvPr>
            <p:ph type="sldNum" sz="quarter" idx="12"/>
          </p:nvPr>
        </p:nvSpPr>
        <p:spPr/>
        <p:txBody>
          <a:bodyPr/>
          <a:lstStyle/>
          <a:p>
            <a:fld id="{E2E645EB-2237-46CB-A6BF-BCB6AC20B8FC}" type="slidenum">
              <a:rPr lang="en-GB" smtClean="0"/>
              <a:t>‹#›</a:t>
            </a:fld>
            <a:endParaRPr lang="en-GB"/>
          </a:p>
        </p:txBody>
      </p:sp>
    </p:spTree>
    <p:extLst>
      <p:ext uri="{BB962C8B-B14F-4D97-AF65-F5344CB8AC3E}">
        <p14:creationId xmlns:p14="http://schemas.microsoft.com/office/powerpoint/2010/main" val="2111362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4F4154-1C25-4B6F-B42E-C2214F04EEC3}" type="datetime1">
              <a:rPr lang="en-GB" smtClean="0"/>
              <a:t>10/05/2020</a:t>
            </a:fld>
            <a:endParaRPr lang="en-GB"/>
          </a:p>
        </p:txBody>
      </p:sp>
      <p:sp>
        <p:nvSpPr>
          <p:cNvPr id="5" name="Footer Placeholder 4"/>
          <p:cNvSpPr>
            <a:spLocks noGrp="1"/>
          </p:cNvSpPr>
          <p:nvPr>
            <p:ph type="ftr" sz="quarter" idx="11"/>
          </p:nvPr>
        </p:nvSpPr>
        <p:spPr/>
        <p:txBody>
          <a:bodyPr/>
          <a:lstStyle/>
          <a:p>
            <a:r>
              <a:rPr lang="en-GB"/>
              <a:t>© Evidence Based Education 2019</a:t>
            </a:r>
          </a:p>
        </p:txBody>
      </p:sp>
      <p:sp>
        <p:nvSpPr>
          <p:cNvPr id="6" name="Slide Number Placeholder 5"/>
          <p:cNvSpPr>
            <a:spLocks noGrp="1"/>
          </p:cNvSpPr>
          <p:nvPr>
            <p:ph type="sldNum" sz="quarter" idx="12"/>
          </p:nvPr>
        </p:nvSpPr>
        <p:spPr/>
        <p:txBody>
          <a:bodyPr/>
          <a:lstStyle/>
          <a:p>
            <a:fld id="{E2E645EB-2237-46CB-A6BF-BCB6AC20B8FC}" type="slidenum">
              <a:rPr lang="en-GB" smtClean="0"/>
              <a:t>‹#›</a:t>
            </a:fld>
            <a:endParaRPr lang="en-GB"/>
          </a:p>
        </p:txBody>
      </p:sp>
    </p:spTree>
    <p:extLst>
      <p:ext uri="{BB962C8B-B14F-4D97-AF65-F5344CB8AC3E}">
        <p14:creationId xmlns:p14="http://schemas.microsoft.com/office/powerpoint/2010/main" val="486070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9769DF-946F-4315-A18C-3CCFD1879EE0}" type="datetime1">
              <a:rPr lang="en-GB" smtClean="0"/>
              <a:t>10/05/2020</a:t>
            </a:fld>
            <a:endParaRPr lang="en-GB"/>
          </a:p>
        </p:txBody>
      </p:sp>
      <p:sp>
        <p:nvSpPr>
          <p:cNvPr id="5" name="Footer Placeholder 4"/>
          <p:cNvSpPr>
            <a:spLocks noGrp="1"/>
          </p:cNvSpPr>
          <p:nvPr>
            <p:ph type="ftr" sz="quarter" idx="11"/>
          </p:nvPr>
        </p:nvSpPr>
        <p:spPr/>
        <p:txBody>
          <a:bodyPr/>
          <a:lstStyle/>
          <a:p>
            <a:r>
              <a:rPr lang="en-GB"/>
              <a:t>© Evidence Based Education 2019</a:t>
            </a:r>
          </a:p>
        </p:txBody>
      </p:sp>
      <p:sp>
        <p:nvSpPr>
          <p:cNvPr id="6" name="Slide Number Placeholder 5"/>
          <p:cNvSpPr>
            <a:spLocks noGrp="1"/>
          </p:cNvSpPr>
          <p:nvPr>
            <p:ph type="sldNum" sz="quarter" idx="12"/>
          </p:nvPr>
        </p:nvSpPr>
        <p:spPr/>
        <p:txBody>
          <a:bodyPr/>
          <a:lstStyle/>
          <a:p>
            <a:fld id="{E2E645EB-2237-46CB-A6BF-BCB6AC20B8FC}" type="slidenum">
              <a:rPr lang="en-GB" smtClean="0"/>
              <a:t>‹#›</a:t>
            </a:fld>
            <a:endParaRPr lang="en-GB"/>
          </a:p>
        </p:txBody>
      </p:sp>
    </p:spTree>
    <p:extLst>
      <p:ext uri="{BB962C8B-B14F-4D97-AF65-F5344CB8AC3E}">
        <p14:creationId xmlns:p14="http://schemas.microsoft.com/office/powerpoint/2010/main" val="210038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EM header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9A85EF-65AB-47C0-8DD5-45E8DFB81814}" type="datetime1">
              <a:rPr lang="en-GB" smtClean="0"/>
              <a:t>10/05/2020</a:t>
            </a:fld>
            <a:endParaRPr lang="en-GB"/>
          </a:p>
        </p:txBody>
      </p:sp>
      <p:sp>
        <p:nvSpPr>
          <p:cNvPr id="4" name="Footer Placeholder 3"/>
          <p:cNvSpPr>
            <a:spLocks noGrp="1"/>
          </p:cNvSpPr>
          <p:nvPr>
            <p:ph type="ftr" sz="quarter" idx="11"/>
          </p:nvPr>
        </p:nvSpPr>
        <p:spPr/>
        <p:txBody>
          <a:bodyPr/>
          <a:lstStyle/>
          <a:p>
            <a:r>
              <a:rPr lang="en-GB"/>
              <a:t>© Evidence Based Education 2019</a:t>
            </a:r>
            <a:endParaRPr lang="en-GB" dirty="0"/>
          </a:p>
        </p:txBody>
      </p:sp>
      <p:sp>
        <p:nvSpPr>
          <p:cNvPr id="5" name="Slide Number Placeholder 4"/>
          <p:cNvSpPr>
            <a:spLocks noGrp="1"/>
          </p:cNvSpPr>
          <p:nvPr>
            <p:ph type="sldNum" sz="quarter" idx="12"/>
          </p:nvPr>
        </p:nvSpPr>
        <p:spPr/>
        <p:txBody>
          <a:bodyPr/>
          <a:lstStyle/>
          <a:p>
            <a:fld id="{E2E645EB-2237-46CB-A6BF-BCB6AC20B8FC}" type="slidenum">
              <a:rPr lang="en-GB" smtClean="0"/>
              <a:pPr/>
              <a:t>‹#›</a:t>
            </a:fld>
            <a:endParaRPr lang="en-GB"/>
          </a:p>
        </p:txBody>
      </p:sp>
      <p:sp>
        <p:nvSpPr>
          <p:cNvPr id="6" name="Title 1"/>
          <p:cNvSpPr txBox="1">
            <a:spLocks/>
          </p:cNvSpPr>
          <p:nvPr userDrawn="1"/>
        </p:nvSpPr>
        <p:spPr>
          <a:xfrm>
            <a:off x="895643" y="2557705"/>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b="0" kern="1200">
                <a:solidFill>
                  <a:schemeClr val="tx1"/>
                </a:solidFill>
                <a:latin typeface="+mj-lt"/>
                <a:ea typeface="+mj-ea"/>
                <a:cs typeface="+mj-cs"/>
              </a:defRPr>
            </a:lvl1pPr>
          </a:lstStyle>
          <a:p>
            <a:pPr algn="ctr" fontAlgn="auto">
              <a:spcAft>
                <a:spcPts val="0"/>
              </a:spcAft>
            </a:pPr>
            <a:r>
              <a:rPr lang="en-GB" sz="2400"/>
              <a:t>The approved training provider for CEM assessments</a:t>
            </a:r>
            <a:endParaRPr lang="en-GB" sz="2400"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 r="50000" b="-10279"/>
          <a:stretch/>
        </p:blipFill>
        <p:spPr>
          <a:xfrm>
            <a:off x="1847528" y="3965349"/>
            <a:ext cx="3695284" cy="126385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36160" y="4018267"/>
            <a:ext cx="2685895" cy="1158017"/>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45372" y="808787"/>
            <a:ext cx="5065228" cy="1900133"/>
          </a:xfrm>
          <a:prstGeom prst="rect">
            <a:avLst/>
          </a:prstGeom>
        </p:spPr>
      </p:pic>
    </p:spTree>
    <p:extLst>
      <p:ext uri="{BB962C8B-B14F-4D97-AF65-F5344CB8AC3E}">
        <p14:creationId xmlns:p14="http://schemas.microsoft.com/office/powerpoint/2010/main" val="3183336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olding slid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E8E155-5DF9-4B95-ADFC-33E14D41C7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31704" y="836712"/>
            <a:ext cx="5142570" cy="1800200"/>
          </a:xfrm>
          <a:prstGeom prst="rect">
            <a:avLst/>
          </a:prstGeom>
        </p:spPr>
      </p:pic>
      <p:pic>
        <p:nvPicPr>
          <p:cNvPr id="9" name="Picture 8">
            <a:extLst>
              <a:ext uri="{FF2B5EF4-FFF2-40B4-BE49-F238E27FC236}">
                <a16:creationId xmlns:a16="http://schemas.microsoft.com/office/drawing/2014/main" id="{6DF9BC51-EE6C-4BAE-A437-0B814FE76B1D}"/>
              </a:ext>
            </a:extLst>
          </p:cNvPr>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5588304" y="2812557"/>
            <a:ext cx="1162147" cy="1627361"/>
          </a:xfrm>
          <a:prstGeom prst="rect">
            <a:avLst/>
          </a:prstGeom>
        </p:spPr>
      </p:pic>
      <p:sp>
        <p:nvSpPr>
          <p:cNvPr id="10" name="TextBox 9">
            <a:extLst>
              <a:ext uri="{FF2B5EF4-FFF2-40B4-BE49-F238E27FC236}">
                <a16:creationId xmlns:a16="http://schemas.microsoft.com/office/drawing/2014/main" id="{A68BD5D5-7AD2-4AC8-86FF-AE2F6F5BA923}"/>
              </a:ext>
            </a:extLst>
          </p:cNvPr>
          <p:cNvSpPr txBox="1"/>
          <p:nvPr userDrawn="1"/>
        </p:nvSpPr>
        <p:spPr>
          <a:xfrm>
            <a:off x="5017249" y="4510759"/>
            <a:ext cx="2304255" cy="1015663"/>
          </a:xfrm>
          <a:prstGeom prst="rect">
            <a:avLst/>
          </a:prstGeom>
          <a:noFill/>
        </p:spPr>
        <p:txBody>
          <a:bodyPr wrap="square" rtlCol="0">
            <a:spAutoFit/>
          </a:bodyPr>
          <a:lstStyle/>
          <a:p>
            <a:pPr algn="ctr"/>
            <a:r>
              <a:rPr lang="en-GB" sz="1200" dirty="0">
                <a:latin typeface="+mj-lt"/>
              </a:rPr>
              <a:t>Proud recipient of a </a:t>
            </a:r>
            <a:r>
              <a:rPr lang="en-GB" sz="1200" b="1" dirty="0">
                <a:latin typeface="+mj-lt"/>
              </a:rPr>
              <a:t>2019 Queen’s Award for Enterprise</a:t>
            </a:r>
            <a:r>
              <a:rPr lang="en-GB" sz="1200" b="0" dirty="0">
                <a:latin typeface="+mj-lt"/>
              </a:rPr>
              <a:t>, in the </a:t>
            </a:r>
            <a:r>
              <a:rPr lang="en-GB" sz="1200" b="1" dirty="0">
                <a:latin typeface="+mj-lt"/>
              </a:rPr>
              <a:t>Innovation</a:t>
            </a:r>
            <a:r>
              <a:rPr lang="en-GB" sz="1200" b="0" dirty="0">
                <a:latin typeface="+mj-lt"/>
              </a:rPr>
              <a:t> category, personally approved by HM The Queen.</a:t>
            </a:r>
          </a:p>
        </p:txBody>
      </p:sp>
      <p:sp>
        <p:nvSpPr>
          <p:cNvPr id="12" name="TextBox 11">
            <a:extLst>
              <a:ext uri="{FF2B5EF4-FFF2-40B4-BE49-F238E27FC236}">
                <a16:creationId xmlns:a16="http://schemas.microsoft.com/office/drawing/2014/main" id="{8AAA5E58-A5A6-4D76-838D-2A1CB18BD536}"/>
              </a:ext>
            </a:extLst>
          </p:cNvPr>
          <p:cNvSpPr txBox="1"/>
          <p:nvPr userDrawn="1"/>
        </p:nvSpPr>
        <p:spPr>
          <a:xfrm>
            <a:off x="1775520" y="4568161"/>
            <a:ext cx="2091073" cy="830997"/>
          </a:xfrm>
          <a:prstGeom prst="rect">
            <a:avLst/>
          </a:prstGeom>
          <a:noFill/>
        </p:spPr>
        <p:txBody>
          <a:bodyPr wrap="square" rtlCol="0">
            <a:spAutoFit/>
          </a:bodyPr>
          <a:lstStyle/>
          <a:p>
            <a:pPr algn="ctr"/>
            <a:r>
              <a:rPr lang="en-GB" sz="1200" b="1" dirty="0">
                <a:latin typeface="+mj-lt"/>
              </a:rPr>
              <a:t>2019 BETT Award Finalist</a:t>
            </a:r>
            <a:r>
              <a:rPr lang="en-GB" sz="1200" b="0" dirty="0">
                <a:latin typeface="+mj-lt"/>
              </a:rPr>
              <a:t>, in the category “Whole-school aids for learning, teaching and assessment”.</a:t>
            </a:r>
            <a:endParaRPr lang="en-GB" sz="1200" b="1" dirty="0">
              <a:latin typeface="+mj-lt"/>
            </a:endParaRPr>
          </a:p>
        </p:txBody>
      </p:sp>
      <p:pic>
        <p:nvPicPr>
          <p:cNvPr id="14" name="Picture 13">
            <a:extLst>
              <a:ext uri="{FF2B5EF4-FFF2-40B4-BE49-F238E27FC236}">
                <a16:creationId xmlns:a16="http://schemas.microsoft.com/office/drawing/2014/main" id="{9039BFB0-0C39-4A93-99B3-F6B57AC2395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34036" y="3166910"/>
            <a:ext cx="1174043" cy="1080120"/>
          </a:xfrm>
          <a:prstGeom prst="rect">
            <a:avLst/>
          </a:prstGeom>
        </p:spPr>
      </p:pic>
      <p:pic>
        <p:nvPicPr>
          <p:cNvPr id="29" name="Picture 28">
            <a:extLst>
              <a:ext uri="{FF2B5EF4-FFF2-40B4-BE49-F238E27FC236}">
                <a16:creationId xmlns:a16="http://schemas.microsoft.com/office/drawing/2014/main" id="{323A8959-08E2-4CF7-A490-3BFB871D416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50402"/>
          <a:stretch/>
        </p:blipFill>
        <p:spPr>
          <a:xfrm>
            <a:off x="8401624" y="3356992"/>
            <a:ext cx="2232248" cy="697923"/>
          </a:xfrm>
          <a:prstGeom prst="rect">
            <a:avLst/>
          </a:prstGeom>
        </p:spPr>
      </p:pic>
      <p:sp>
        <p:nvSpPr>
          <p:cNvPr id="30" name="TextBox 29">
            <a:extLst>
              <a:ext uri="{FF2B5EF4-FFF2-40B4-BE49-F238E27FC236}">
                <a16:creationId xmlns:a16="http://schemas.microsoft.com/office/drawing/2014/main" id="{5AAD9EB3-BA42-41BF-8489-7932B5449D6B}"/>
              </a:ext>
            </a:extLst>
          </p:cNvPr>
          <p:cNvSpPr txBox="1"/>
          <p:nvPr userDrawn="1"/>
        </p:nvSpPr>
        <p:spPr>
          <a:xfrm>
            <a:off x="8445887" y="4496153"/>
            <a:ext cx="2304255" cy="830997"/>
          </a:xfrm>
          <a:prstGeom prst="rect">
            <a:avLst/>
          </a:prstGeom>
          <a:noFill/>
        </p:spPr>
        <p:txBody>
          <a:bodyPr wrap="square" rtlCol="0">
            <a:spAutoFit/>
          </a:bodyPr>
          <a:lstStyle/>
          <a:p>
            <a:pPr algn="ctr"/>
            <a:r>
              <a:rPr lang="en-GB" sz="1200" dirty="0">
                <a:latin typeface="+mj-lt"/>
              </a:rPr>
              <a:t>The </a:t>
            </a:r>
            <a:r>
              <a:rPr lang="en-GB" sz="1200" b="1" dirty="0">
                <a:latin typeface="+mj-lt"/>
              </a:rPr>
              <a:t>approved training provider </a:t>
            </a:r>
            <a:r>
              <a:rPr lang="en-GB" sz="1200" dirty="0">
                <a:latin typeface="+mj-lt"/>
              </a:rPr>
              <a:t>for the assessments produced by Durham University’s Centre for Evaluation and Monitoring.</a:t>
            </a:r>
            <a:endParaRPr lang="en-GB" sz="1200" b="0" dirty="0">
              <a:latin typeface="+mj-lt"/>
            </a:endParaRPr>
          </a:p>
        </p:txBody>
      </p:sp>
    </p:spTree>
    <p:extLst>
      <p:ext uri="{BB962C8B-B14F-4D97-AF65-F5344CB8AC3E}">
        <p14:creationId xmlns:p14="http://schemas.microsoft.com/office/powerpoint/2010/main" val="39671389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estion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838200" y="2780928"/>
            <a:ext cx="3754554" cy="769441"/>
          </a:xfrm>
          <a:prstGeom prst="rect">
            <a:avLst/>
          </a:prstGeom>
        </p:spPr>
        <p:txBody>
          <a:bodyPr wrap="none">
            <a:spAutoFit/>
          </a:bodyPr>
          <a:lstStyle/>
          <a:p>
            <a:r>
              <a:rPr lang="en-GB" sz="4400" b="0" dirty="0">
                <a:solidFill>
                  <a:schemeClr val="accent4"/>
                </a:solidFill>
                <a:latin typeface="+mj-lt"/>
              </a:rPr>
              <a:t>Any questions?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44624"/>
            <a:ext cx="1827682" cy="1647267"/>
          </a:xfrm>
          <a:prstGeom prst="rect">
            <a:avLst/>
          </a:prstGeom>
        </p:spPr>
      </p:pic>
    </p:spTree>
    <p:extLst>
      <p:ext uri="{BB962C8B-B14F-4D97-AF65-F5344CB8AC3E}">
        <p14:creationId xmlns:p14="http://schemas.microsoft.com/office/powerpoint/2010/main" val="159646362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amp; contact">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233031" y="2487206"/>
            <a:ext cx="6096000" cy="1631216"/>
          </a:xfrm>
          <a:prstGeom prst="rect">
            <a:avLst/>
          </a:prstGeom>
        </p:spPr>
        <p:txBody>
          <a:bodyPr>
            <a:spAutoFit/>
          </a:bodyPr>
          <a:lstStyle/>
          <a:p>
            <a:pPr lvl="0"/>
            <a:r>
              <a:rPr lang="en-GB" sz="2000" dirty="0" err="1">
                <a:latin typeface="+mj-lt"/>
              </a:rPr>
              <a:t>www.evidencebased.education</a:t>
            </a:r>
            <a:endParaRPr lang="en-GB" sz="2000" dirty="0">
              <a:latin typeface="+mj-lt"/>
            </a:endParaRPr>
          </a:p>
          <a:p>
            <a:pPr lvl="0"/>
            <a:endParaRPr lang="en-GB" sz="2000" dirty="0">
              <a:latin typeface="+mj-lt"/>
            </a:endParaRPr>
          </a:p>
          <a:p>
            <a:pPr lvl="0"/>
            <a:r>
              <a:rPr lang="en-GB" sz="2000" dirty="0" err="1">
                <a:latin typeface="+mj-lt"/>
              </a:rPr>
              <a:t>rob@evidencebased.education</a:t>
            </a:r>
            <a:endParaRPr lang="en-GB" sz="2000" dirty="0">
              <a:latin typeface="+mj-lt"/>
            </a:endParaRPr>
          </a:p>
          <a:p>
            <a:pPr lvl="0"/>
            <a:endParaRPr lang="en-GB" sz="2000" dirty="0">
              <a:latin typeface="+mj-lt"/>
            </a:endParaRPr>
          </a:p>
          <a:p>
            <a:pPr lvl="0"/>
            <a:r>
              <a:rPr lang="en-GB" sz="2000" dirty="0">
                <a:latin typeface="+mj-lt"/>
              </a:rPr>
              <a:t>Twitter: @ProfCoe</a:t>
            </a:r>
          </a:p>
        </p:txBody>
      </p:sp>
      <p:sp>
        <p:nvSpPr>
          <p:cNvPr id="11" name="Rectangle 10"/>
          <p:cNvSpPr/>
          <p:nvPr userDrawn="1"/>
        </p:nvSpPr>
        <p:spPr>
          <a:xfrm>
            <a:off x="838200" y="764704"/>
            <a:ext cx="2577950" cy="707886"/>
          </a:xfrm>
          <a:prstGeom prst="rect">
            <a:avLst/>
          </a:prstGeom>
        </p:spPr>
        <p:txBody>
          <a:bodyPr wrap="none">
            <a:spAutoFit/>
          </a:bodyPr>
          <a:lstStyle/>
          <a:p>
            <a:r>
              <a:rPr lang="en-GB" sz="4000" b="0" dirty="0">
                <a:solidFill>
                  <a:schemeClr val="accent4"/>
                </a:solidFill>
                <a:latin typeface="+mj-lt"/>
              </a:rPr>
              <a:t>Thank you!</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031" y="1862631"/>
            <a:ext cx="3195834" cy="2880366"/>
          </a:xfrm>
          <a:prstGeom prst="rect">
            <a:avLst/>
          </a:prstGeom>
        </p:spPr>
      </p:pic>
    </p:spTree>
    <p:extLst>
      <p:ext uri="{BB962C8B-B14F-4D97-AF65-F5344CB8AC3E}">
        <p14:creationId xmlns:p14="http://schemas.microsoft.com/office/powerpoint/2010/main" val="370612100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0" y="6486797"/>
            <a:ext cx="2743200" cy="365125"/>
          </a:xfrm>
        </p:spPr>
        <p:txBody>
          <a:bodyPr/>
          <a:lstStyle>
            <a:lvl1pPr algn="l">
              <a:defRPr sz="1100"/>
            </a:lvl1pPr>
          </a:lstStyle>
          <a:p>
            <a:fld id="{1E58500C-6436-42D7-AC45-EC71FAA1BCBB}" type="slidenum">
              <a:rPr lang="en-GB" smtClean="0"/>
              <a:pPr/>
              <a:t>‹#›</a:t>
            </a:fld>
            <a:endParaRPr lang="en-GB" dirty="0"/>
          </a:p>
        </p:txBody>
      </p:sp>
      <p:sp>
        <p:nvSpPr>
          <p:cNvPr id="7" name="Footer Placeholder 3">
            <a:extLst>
              <a:ext uri="{FF2B5EF4-FFF2-40B4-BE49-F238E27FC236}">
                <a16:creationId xmlns:a16="http://schemas.microsoft.com/office/drawing/2014/main" id="{9D4EBDA4-CA61-4107-B28A-18B64B39B183}"/>
              </a:ext>
            </a:extLst>
          </p:cNvPr>
          <p:cNvSpPr>
            <a:spLocks noGrp="1"/>
          </p:cNvSpPr>
          <p:nvPr>
            <p:ph type="ftr" sz="quarter" idx="11"/>
          </p:nvPr>
        </p:nvSpPr>
        <p:spPr>
          <a:xfrm>
            <a:off x="10776520" y="6669360"/>
            <a:ext cx="1415480" cy="221109"/>
          </a:xfrm>
        </p:spPr>
        <p:txBody>
          <a:bodyPr/>
          <a:lstStyle/>
          <a:p>
            <a:pPr algn="r"/>
            <a:r>
              <a:rPr lang="en-GB" sz="600" dirty="0"/>
              <a:t>© Evidence Based Education 2020</a:t>
            </a:r>
          </a:p>
        </p:txBody>
      </p:sp>
    </p:spTree>
    <p:extLst>
      <p:ext uri="{BB962C8B-B14F-4D97-AF65-F5344CB8AC3E}">
        <p14:creationId xmlns:p14="http://schemas.microsoft.com/office/powerpoint/2010/main" val="842676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solidFill>
                  <a:schemeClr val="accent2"/>
                </a:solidFill>
              </a:defRPr>
            </a:lvl1pPr>
          </a:lstStyle>
          <a:p>
            <a:r>
              <a:rPr lang="en-US"/>
              <a:t>Click to edit Master title style</a:t>
            </a:r>
            <a:endParaRPr lang="en-GB"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mj-lt"/>
              </a:defRPr>
            </a:lvl1pPr>
          </a:lstStyle>
          <a:p>
            <a:fld id="{3D54797D-9BA3-46BA-9ED4-25FAD84B37A8}" type="datetime1">
              <a:rPr lang="en-GB" smtClean="0"/>
              <a:t>10/05/2020</a:t>
            </a:fld>
            <a:endParaRPr lang="en-GB" dirty="0"/>
          </a:p>
        </p:txBody>
      </p:sp>
      <p:sp>
        <p:nvSpPr>
          <p:cNvPr id="5" name="Footer Placeholder 4"/>
          <p:cNvSpPr>
            <a:spLocks noGrp="1"/>
          </p:cNvSpPr>
          <p:nvPr>
            <p:ph type="ftr" sz="quarter" idx="11"/>
          </p:nvPr>
        </p:nvSpPr>
        <p:spPr/>
        <p:txBody>
          <a:bodyPr/>
          <a:lstStyle>
            <a:lvl1pPr>
              <a:defRPr>
                <a:solidFill>
                  <a:schemeClr val="tx1"/>
                </a:solidFill>
                <a:latin typeface="+mj-lt"/>
              </a:defRPr>
            </a:lvl1pPr>
          </a:lstStyle>
          <a:p>
            <a:r>
              <a:rPr lang="en-GB"/>
              <a:t>© Evidence Based Education 2019</a:t>
            </a:r>
            <a:endParaRPr lang="en-GB" dirty="0"/>
          </a:p>
        </p:txBody>
      </p:sp>
      <p:sp>
        <p:nvSpPr>
          <p:cNvPr id="6" name="Slide Number Placeholder 5"/>
          <p:cNvSpPr>
            <a:spLocks noGrp="1"/>
          </p:cNvSpPr>
          <p:nvPr>
            <p:ph type="sldNum" sz="quarter" idx="12"/>
          </p:nvPr>
        </p:nvSpPr>
        <p:spPr/>
        <p:txBody>
          <a:bodyPr/>
          <a:lstStyle>
            <a:lvl1pPr>
              <a:defRPr>
                <a:solidFill>
                  <a:schemeClr val="tx1"/>
                </a:solidFill>
                <a:latin typeface="+mj-lt"/>
              </a:defRPr>
            </a:lvl1pPr>
          </a:lstStyle>
          <a:p>
            <a:fld id="{E2E645EB-2237-46CB-A6BF-BCB6AC20B8FC}" type="slidenum">
              <a:rPr lang="en-GB" smtClean="0"/>
              <a:pPr/>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44624"/>
            <a:ext cx="1827682" cy="1647267"/>
          </a:xfrm>
          <a:prstGeom prst="rect">
            <a:avLst/>
          </a:prstGeom>
        </p:spPr>
      </p:pic>
    </p:spTree>
    <p:extLst>
      <p:ext uri="{BB962C8B-B14F-4D97-AF65-F5344CB8AC3E}">
        <p14:creationId xmlns:p14="http://schemas.microsoft.com/office/powerpoint/2010/main" val="280514683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D84BE8C-4B0D-425A-B03D-E049B8EDD1DF}" type="datetime1">
              <a:rPr lang="en-GB" smtClean="0"/>
              <a:t>10/05/2020</a:t>
            </a:fld>
            <a:endParaRPr lang="en-GB"/>
          </a:p>
        </p:txBody>
      </p:sp>
      <p:sp>
        <p:nvSpPr>
          <p:cNvPr id="6" name="Footer Placeholder 5"/>
          <p:cNvSpPr>
            <a:spLocks noGrp="1"/>
          </p:cNvSpPr>
          <p:nvPr>
            <p:ph type="ftr" sz="quarter" idx="11"/>
          </p:nvPr>
        </p:nvSpPr>
        <p:spPr/>
        <p:txBody>
          <a:bodyPr/>
          <a:lstStyle/>
          <a:p>
            <a:r>
              <a:rPr lang="en-GB"/>
              <a:t>© Evidence Based Education 2019</a:t>
            </a:r>
          </a:p>
        </p:txBody>
      </p:sp>
      <p:sp>
        <p:nvSpPr>
          <p:cNvPr id="7" name="Slide Number Placeholder 6"/>
          <p:cNvSpPr>
            <a:spLocks noGrp="1"/>
          </p:cNvSpPr>
          <p:nvPr>
            <p:ph type="sldNum" sz="quarter" idx="12"/>
          </p:nvPr>
        </p:nvSpPr>
        <p:spPr/>
        <p:txBody>
          <a:bodyPr/>
          <a:lstStyle/>
          <a:p>
            <a:fld id="{E2E645EB-2237-46CB-A6BF-BCB6AC20B8FC}" type="slidenum">
              <a:rPr lang="en-GB" smtClean="0"/>
              <a:t>‹#›</a:t>
            </a:fld>
            <a:endParaRPr lang="en-GB"/>
          </a:p>
        </p:txBody>
      </p:sp>
    </p:spTree>
    <p:extLst>
      <p:ext uri="{BB962C8B-B14F-4D97-AF65-F5344CB8AC3E}">
        <p14:creationId xmlns:p14="http://schemas.microsoft.com/office/powerpoint/2010/main" val="1389909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B28C807-E76F-45BE-8246-1CB348296F1F}" type="datetime1">
              <a:rPr lang="en-GB" smtClean="0"/>
              <a:t>10/05/2020</a:t>
            </a:fld>
            <a:endParaRPr lang="en-GB"/>
          </a:p>
        </p:txBody>
      </p:sp>
      <p:sp>
        <p:nvSpPr>
          <p:cNvPr id="8" name="Footer Placeholder 7"/>
          <p:cNvSpPr>
            <a:spLocks noGrp="1"/>
          </p:cNvSpPr>
          <p:nvPr>
            <p:ph type="ftr" sz="quarter" idx="11"/>
          </p:nvPr>
        </p:nvSpPr>
        <p:spPr/>
        <p:txBody>
          <a:bodyPr/>
          <a:lstStyle/>
          <a:p>
            <a:r>
              <a:rPr lang="en-GB"/>
              <a:t>© Evidence Based Education 2019</a:t>
            </a:r>
          </a:p>
        </p:txBody>
      </p:sp>
      <p:sp>
        <p:nvSpPr>
          <p:cNvPr id="9" name="Slide Number Placeholder 8"/>
          <p:cNvSpPr>
            <a:spLocks noGrp="1"/>
          </p:cNvSpPr>
          <p:nvPr>
            <p:ph type="sldNum" sz="quarter" idx="12"/>
          </p:nvPr>
        </p:nvSpPr>
        <p:spPr/>
        <p:txBody>
          <a:bodyPr/>
          <a:lstStyle/>
          <a:p>
            <a:fld id="{E2E645EB-2237-46CB-A6BF-BCB6AC20B8FC}" type="slidenum">
              <a:rPr lang="en-GB" smtClean="0"/>
              <a:t>‹#›</a:t>
            </a:fld>
            <a:endParaRPr lang="en-GB"/>
          </a:p>
        </p:txBody>
      </p:sp>
    </p:spTree>
    <p:extLst>
      <p:ext uri="{BB962C8B-B14F-4D97-AF65-F5344CB8AC3E}">
        <p14:creationId xmlns:p14="http://schemas.microsoft.com/office/powerpoint/2010/main" val="353146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lumMod val="65000"/>
                    <a:lumOff val="35000"/>
                  </a:schemeClr>
                </a:solidFill>
                <a:latin typeface="+mj-lt"/>
              </a:defRPr>
            </a:lvl1pPr>
          </a:lstStyle>
          <a:p>
            <a:fld id="{3422AA79-9EFF-44F9-A86D-9856F5AE97CA}" type="datetime1">
              <a:rPr lang="en-GB" smtClean="0"/>
              <a:t>10/05/2020</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mj-lt"/>
              </a:defRPr>
            </a:lvl1pPr>
          </a:lstStyle>
          <a:p>
            <a:r>
              <a:rPr lang="en-GB"/>
              <a:t>© Evidence Based Education 2019</a:t>
            </a:r>
            <a:endParaRPr lang="en-GB"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00">
                <a:solidFill>
                  <a:schemeClr val="tx1">
                    <a:lumMod val="65000"/>
                    <a:lumOff val="35000"/>
                  </a:schemeClr>
                </a:solidFill>
                <a:latin typeface="+mj-lt"/>
              </a:defRPr>
            </a:lvl1pPr>
          </a:lstStyle>
          <a:p>
            <a:fld id="{E2E645EB-2237-46CB-A6BF-BCB6AC20B8FC}" type="slidenum">
              <a:rPr lang="en-GB" smtClean="0"/>
              <a:pPr/>
              <a:t>‹#›</a:t>
            </a:fld>
            <a:endParaRPr lang="en-GB"/>
          </a:p>
        </p:txBody>
      </p:sp>
      <p:pic>
        <p:nvPicPr>
          <p:cNvPr id="8" name="Picture 7">
            <a:extLst>
              <a:ext uri="{FF2B5EF4-FFF2-40B4-BE49-F238E27FC236}">
                <a16:creationId xmlns:a16="http://schemas.microsoft.com/office/drawing/2014/main" id="{E2FEA523-6DB6-4421-B820-637D29F3A91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424592" y="116632"/>
            <a:ext cx="608618" cy="608618"/>
          </a:xfrm>
          <a:prstGeom prst="rect">
            <a:avLst/>
          </a:prstGeom>
        </p:spPr>
      </p:pic>
    </p:spTree>
    <p:extLst>
      <p:ext uri="{BB962C8B-B14F-4D97-AF65-F5344CB8AC3E}">
        <p14:creationId xmlns:p14="http://schemas.microsoft.com/office/powerpoint/2010/main" val="3165370393"/>
      </p:ext>
    </p:extLst>
  </p:cSld>
  <p:clrMap bg1="lt1" tx1="dk1" bg2="lt2" tx2="dk2" accent1="accent1" accent2="accent2" accent3="accent3" accent4="accent4" accent5="accent5" accent6="accent6" hlink="hlink" folHlink="folHlink"/>
  <p:sldLayoutIdLst>
    <p:sldLayoutId id="2147483925" r:id="rId1"/>
    <p:sldLayoutId id="2147483962" r:id="rId2"/>
    <p:sldLayoutId id="2147483963" r:id="rId3"/>
    <p:sldLayoutId id="2147483942" r:id="rId4"/>
    <p:sldLayoutId id="2147483943"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Lst>
  <p:hf sldNum="0" hdr="0" dt="0"/>
  <p:txStyles>
    <p:titleStyle>
      <a:lvl1pPr algn="l" defTabSz="6858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A310-F02D-4C2E-947B-D5A343C46C06}"/>
              </a:ext>
            </a:extLst>
          </p:cNvPr>
          <p:cNvSpPr>
            <a:spLocks noGrp="1"/>
          </p:cNvSpPr>
          <p:nvPr>
            <p:ph type="ctrTitle"/>
          </p:nvPr>
        </p:nvSpPr>
        <p:spPr/>
        <p:txBody>
          <a:bodyPr/>
          <a:lstStyle/>
          <a:p>
            <a:pPr>
              <a:lnSpc>
                <a:spcPct val="120000"/>
              </a:lnSpc>
              <a:spcBef>
                <a:spcPts val="600"/>
              </a:spcBef>
              <a:spcAft>
                <a:spcPts val="600"/>
              </a:spcAft>
            </a:pPr>
            <a:r>
              <a:rPr lang="en-GB" sz="6000" dirty="0"/>
              <a:t>Shining a light on </a:t>
            </a:r>
            <a:br>
              <a:rPr lang="en-GB" sz="6000" dirty="0"/>
            </a:br>
            <a:r>
              <a:rPr lang="en-GB" sz="6000" dirty="0"/>
              <a:t>great teaching</a:t>
            </a:r>
            <a:endParaRPr lang="en-GB" sz="8800" dirty="0"/>
          </a:p>
        </p:txBody>
      </p:sp>
      <p:sp>
        <p:nvSpPr>
          <p:cNvPr id="3" name="Subtitle 2">
            <a:extLst>
              <a:ext uri="{FF2B5EF4-FFF2-40B4-BE49-F238E27FC236}">
                <a16:creationId xmlns:a16="http://schemas.microsoft.com/office/drawing/2014/main" id="{4EDBCF3C-531B-44D2-8790-10B443523079}"/>
              </a:ext>
            </a:extLst>
          </p:cNvPr>
          <p:cNvSpPr>
            <a:spLocks noGrp="1"/>
          </p:cNvSpPr>
          <p:nvPr>
            <p:ph type="subTitle" idx="1"/>
          </p:nvPr>
        </p:nvSpPr>
        <p:spPr>
          <a:xfrm>
            <a:off x="838200" y="4616186"/>
            <a:ext cx="10515600" cy="1328564"/>
          </a:xfrm>
        </p:spPr>
        <p:txBody>
          <a:bodyPr>
            <a:normAutofit/>
          </a:bodyPr>
          <a:lstStyle/>
          <a:p>
            <a:r>
              <a:rPr lang="en-GB" sz="3000" dirty="0"/>
              <a:t>Rob Coe</a:t>
            </a:r>
            <a:endParaRPr lang="en-GB" dirty="0"/>
          </a:p>
          <a:p>
            <a:r>
              <a:rPr lang="en-GB" dirty="0" err="1"/>
              <a:t>researchEd</a:t>
            </a:r>
            <a:r>
              <a:rPr lang="en-GB" dirty="0"/>
              <a:t> Home</a:t>
            </a:r>
          </a:p>
          <a:p>
            <a:r>
              <a:rPr lang="en-GB" dirty="0"/>
              <a:t>11 May 2020</a:t>
            </a:r>
          </a:p>
        </p:txBody>
      </p:sp>
      <p:pic>
        <p:nvPicPr>
          <p:cNvPr id="4" name="Picture 2">
            <a:extLst>
              <a:ext uri="{FF2B5EF4-FFF2-40B4-BE49-F238E27FC236}">
                <a16:creationId xmlns:a16="http://schemas.microsoft.com/office/drawing/2014/main" id="{B849A343-5B55-49DC-9A02-6D199FF4194A}"/>
              </a:ext>
            </a:extLst>
          </p:cNvPr>
          <p:cNvPicPr>
            <a:picLocks noChangeAspect="1" noChangeArrowheads="1"/>
          </p:cNvPicPr>
          <p:nvPr/>
        </p:nvPicPr>
        <p:blipFill>
          <a:blip r:embed="rId3" cstate="print">
            <a:biLevel thresh="25000"/>
            <a:extLst>
              <a:ext uri="{BEBA8EAE-BF5A-486C-A8C5-ECC9F3942E4B}">
                <a14:imgProps xmlns:a14="http://schemas.microsoft.com/office/drawing/2010/main">
                  <a14:imgLayer r:embed="rId4">
                    <a14:imgEffect>
                      <a14:backgroundRemoval t="10000" b="90000" l="10000" r="90000">
                        <a14:foregroundMark x1="32667" y1="43667" x2="54667" y2="52000"/>
                        <a14:foregroundMark x1="45667" y1="53000" x2="49000" y2="61333"/>
                      </a14:backgroundRemoval>
                    </a14:imgEffect>
                  </a14:imgLayer>
                </a14:imgProps>
              </a:ext>
              <a:ext uri="{28A0092B-C50C-407E-A947-70E740481C1C}">
                <a14:useLocalDpi xmlns:a14="http://schemas.microsoft.com/office/drawing/2010/main" val="0"/>
              </a:ext>
            </a:extLst>
          </a:blip>
          <a:srcRect/>
          <a:stretch>
            <a:fillRect/>
          </a:stretch>
        </p:blipFill>
        <p:spPr bwMode="auto">
          <a:xfrm>
            <a:off x="9980984" y="1577532"/>
            <a:ext cx="636662" cy="636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F31375D4-0C6B-4FC3-AC7F-337F667CC60D}"/>
              </a:ext>
            </a:extLst>
          </p:cNvPr>
          <p:cNvSpPr/>
          <p:nvPr/>
        </p:nvSpPr>
        <p:spPr>
          <a:xfrm>
            <a:off x="10416480" y="1601518"/>
            <a:ext cx="1675459" cy="523220"/>
          </a:xfrm>
          <a:prstGeom prst="rect">
            <a:avLst/>
          </a:prstGeom>
        </p:spPr>
        <p:txBody>
          <a:bodyPr wrap="none">
            <a:spAutoFit/>
          </a:bodyPr>
          <a:lstStyle/>
          <a:p>
            <a:r>
              <a:rPr lang="en-GB" sz="2800" dirty="0">
                <a:latin typeface="+mn-lt"/>
              </a:rPr>
              <a:t>@</a:t>
            </a:r>
            <a:r>
              <a:rPr lang="en-GB" sz="2800" dirty="0" err="1">
                <a:latin typeface="+mn-lt"/>
              </a:rPr>
              <a:t>ProfCoe</a:t>
            </a:r>
            <a:endParaRPr lang="en-GB" sz="2800" dirty="0">
              <a:latin typeface="+mn-lt"/>
            </a:endParaRPr>
          </a:p>
        </p:txBody>
      </p:sp>
    </p:spTree>
    <p:extLst>
      <p:ext uri="{BB962C8B-B14F-4D97-AF65-F5344CB8AC3E}">
        <p14:creationId xmlns:p14="http://schemas.microsoft.com/office/powerpoint/2010/main" val="2514692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568" y="404664"/>
            <a:ext cx="7772400" cy="864096"/>
          </a:xfrm>
        </p:spPr>
        <p:txBody>
          <a:bodyPr/>
          <a:lstStyle/>
          <a:p>
            <a:r>
              <a:rPr lang="en-GB" dirty="0"/>
              <a:t>Poor Proxies for Learning</a:t>
            </a:r>
          </a:p>
        </p:txBody>
      </p:sp>
      <p:sp>
        <p:nvSpPr>
          <p:cNvPr id="3" name="Content Placeholder 2"/>
          <p:cNvSpPr>
            <a:spLocks noGrp="1"/>
          </p:cNvSpPr>
          <p:nvPr>
            <p:ph idx="1"/>
          </p:nvPr>
        </p:nvSpPr>
        <p:spPr>
          <a:xfrm>
            <a:off x="4419600" y="1893818"/>
            <a:ext cx="7772400" cy="4680520"/>
          </a:xfrm>
        </p:spPr>
        <p:txBody>
          <a:bodyPr>
            <a:normAutofit fontScale="92500" lnSpcReduction="20000"/>
          </a:bodyPr>
          <a:lstStyle/>
          <a:p>
            <a:r>
              <a:rPr lang="en-US" dirty="0"/>
              <a:t>Students are busy: lots of work is done (especially written work)</a:t>
            </a:r>
          </a:p>
          <a:p>
            <a:r>
              <a:rPr lang="en-US" dirty="0"/>
              <a:t>Students are engaged, interested, motivated</a:t>
            </a:r>
          </a:p>
          <a:p>
            <a:r>
              <a:rPr lang="en-US" dirty="0"/>
              <a:t>Students are getting attention: feedback, explanations</a:t>
            </a:r>
          </a:p>
          <a:p>
            <a:r>
              <a:rPr lang="en-US" dirty="0"/>
              <a:t>Classroom is ordered, calm, under control</a:t>
            </a:r>
          </a:p>
          <a:p>
            <a:r>
              <a:rPr lang="en-US" dirty="0"/>
              <a:t>Curriculum has been ‘covered’ (</a:t>
            </a:r>
            <a:r>
              <a:rPr lang="en-US" dirty="0" err="1"/>
              <a:t>ie</a:t>
            </a:r>
            <a:r>
              <a:rPr lang="en-US" dirty="0"/>
              <a:t> presented to students in some form)</a:t>
            </a:r>
          </a:p>
          <a:p>
            <a:r>
              <a:rPr lang="en-US" dirty="0"/>
              <a:t>(At least some) students have supplied correct answers, even if they</a:t>
            </a:r>
          </a:p>
          <a:p>
            <a:pPr lvl="1"/>
            <a:r>
              <a:rPr lang="en-US" dirty="0"/>
              <a:t>Have not really understood them</a:t>
            </a:r>
          </a:p>
          <a:p>
            <a:pPr lvl="1"/>
            <a:r>
              <a:rPr lang="en-US" dirty="0"/>
              <a:t>Could not reproduce them independently</a:t>
            </a:r>
          </a:p>
          <a:p>
            <a:pPr lvl="1"/>
            <a:r>
              <a:rPr lang="en-US" dirty="0"/>
              <a:t>Will have forgotten it by next week (tomorrow?)</a:t>
            </a:r>
          </a:p>
          <a:p>
            <a:pPr lvl="1"/>
            <a:r>
              <a:rPr lang="en-US" dirty="0"/>
              <a:t>Already knew how to do this anyway</a:t>
            </a:r>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10</a:t>
            </a:fld>
            <a:endParaRPr lang="en-US" dirty="0"/>
          </a:p>
        </p:txBody>
      </p:sp>
      <p:pic>
        <p:nvPicPr>
          <p:cNvPr id="5" name="Picture 2">
            <a:extLst>
              <a:ext uri="{FF2B5EF4-FFF2-40B4-BE49-F238E27FC236}">
                <a16:creationId xmlns:a16="http://schemas.microsoft.com/office/drawing/2014/main" id="{B5F1D25E-5889-4C24-BF72-4A99890F14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292" r="30570"/>
          <a:stretch/>
        </p:blipFill>
        <p:spPr bwMode="auto">
          <a:xfrm rot="574678">
            <a:off x="398350" y="1403457"/>
            <a:ext cx="3426175" cy="49218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074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5277A-DEE8-46D6-8AC1-6C0F275E0454}"/>
              </a:ext>
            </a:extLst>
          </p:cNvPr>
          <p:cNvSpPr>
            <a:spLocks noGrp="1"/>
          </p:cNvSpPr>
          <p:nvPr>
            <p:ph type="title"/>
          </p:nvPr>
        </p:nvSpPr>
        <p:spPr>
          <a:xfrm>
            <a:off x="838200" y="365127"/>
            <a:ext cx="10515600" cy="1325563"/>
          </a:xfrm>
        </p:spPr>
        <p:txBody>
          <a:bodyPr anchor="ctr">
            <a:normAutofit/>
          </a:bodyPr>
          <a:lstStyle/>
          <a:p>
            <a:r>
              <a:rPr lang="en-GB" dirty="0"/>
              <a:t>Educating Intuition (Hogarth 2001)</a:t>
            </a:r>
          </a:p>
        </p:txBody>
      </p:sp>
      <p:sp>
        <p:nvSpPr>
          <p:cNvPr id="10" name="Content Placeholder 2">
            <a:extLst>
              <a:ext uri="{FF2B5EF4-FFF2-40B4-BE49-F238E27FC236}">
                <a16:creationId xmlns:a16="http://schemas.microsoft.com/office/drawing/2014/main" id="{6ACCE5A6-DE5D-48A7-8C53-2159B78B5C14}"/>
              </a:ext>
            </a:extLst>
          </p:cNvPr>
          <p:cNvSpPr>
            <a:spLocks noGrp="1"/>
          </p:cNvSpPr>
          <p:nvPr>
            <p:ph sz="half" idx="1"/>
          </p:nvPr>
        </p:nvSpPr>
        <p:spPr>
          <a:xfrm>
            <a:off x="838200" y="1825625"/>
            <a:ext cx="5181600" cy="4351338"/>
          </a:xfrm>
        </p:spPr>
        <p:txBody>
          <a:bodyPr/>
          <a:lstStyle/>
          <a:p>
            <a:r>
              <a:rPr lang="en-US" dirty="0"/>
              <a:t>Intuition is mostly recognition and can be learnt</a:t>
            </a:r>
          </a:p>
          <a:p>
            <a:r>
              <a:rPr lang="en-US" dirty="0"/>
              <a:t>To </a:t>
            </a:r>
            <a:r>
              <a:rPr lang="en-US" dirty="0" err="1"/>
              <a:t>maximise</a:t>
            </a:r>
            <a:r>
              <a:rPr lang="en-US" dirty="0"/>
              <a:t> learning</a:t>
            </a:r>
          </a:p>
          <a:p>
            <a:pPr lvl="1"/>
            <a:r>
              <a:rPr lang="en-US" dirty="0"/>
              <a:t>Design/choose ‘kind’ environments (“</a:t>
            </a:r>
            <a:r>
              <a:rPr lang="en-GB" dirty="0"/>
              <a:t>where the information tacitly processed leads to valid inferences”)</a:t>
            </a:r>
          </a:p>
          <a:p>
            <a:pPr lvl="1"/>
            <a:r>
              <a:rPr lang="en-GB" dirty="0"/>
              <a:t>Seek feedback</a:t>
            </a:r>
          </a:p>
          <a:p>
            <a:pPr lvl="1"/>
            <a:r>
              <a:rPr lang="en-GB" dirty="0"/>
              <a:t>Make scientific method intuitive</a:t>
            </a:r>
            <a:endParaRPr lang="en-US" dirty="0"/>
          </a:p>
        </p:txBody>
      </p:sp>
      <p:pic>
        <p:nvPicPr>
          <p:cNvPr id="5" name="Picture 4" descr="A close up of a sign&#10;&#10;Description automatically generated">
            <a:extLst>
              <a:ext uri="{FF2B5EF4-FFF2-40B4-BE49-F238E27FC236}">
                <a16:creationId xmlns:a16="http://schemas.microsoft.com/office/drawing/2014/main" id="{C0EA455C-5C54-46DA-9453-EE176C38F49E}"/>
              </a:ext>
            </a:extLst>
          </p:cNvPr>
          <p:cNvPicPr>
            <a:picLocks noChangeAspect="1"/>
          </p:cNvPicPr>
          <p:nvPr/>
        </p:nvPicPr>
        <p:blipFill>
          <a:blip r:embed="rId3"/>
          <a:stretch>
            <a:fillRect/>
          </a:stretch>
        </p:blipFill>
        <p:spPr>
          <a:xfrm>
            <a:off x="7321619" y="1825625"/>
            <a:ext cx="2882761" cy="4351338"/>
          </a:xfrm>
          <a:prstGeom prst="rect">
            <a:avLst/>
          </a:prstGeom>
          <a:noFill/>
        </p:spPr>
      </p:pic>
      <p:sp>
        <p:nvSpPr>
          <p:cNvPr id="4" name="Footer Placeholder 3">
            <a:extLst>
              <a:ext uri="{FF2B5EF4-FFF2-40B4-BE49-F238E27FC236}">
                <a16:creationId xmlns:a16="http://schemas.microsoft.com/office/drawing/2014/main" id="{45E7B465-AC10-4247-8CD5-47B3B881B0C6}"/>
              </a:ext>
            </a:extLst>
          </p:cNvPr>
          <p:cNvSpPr>
            <a:spLocks noGrp="1"/>
          </p:cNvSpPr>
          <p:nvPr>
            <p:ph type="ftr" sz="quarter" idx="11"/>
          </p:nvPr>
        </p:nvSpPr>
        <p:spPr>
          <a:xfrm>
            <a:off x="9048328" y="6492875"/>
            <a:ext cx="4114800" cy="365125"/>
          </a:xfrm>
        </p:spPr>
        <p:txBody>
          <a:bodyPr anchor="ctr">
            <a:normAutofit/>
          </a:bodyPr>
          <a:lstStyle/>
          <a:p>
            <a:pPr>
              <a:spcAft>
                <a:spcPts val="600"/>
              </a:spcAft>
            </a:pPr>
            <a:r>
              <a:rPr lang="en-GB" dirty="0"/>
              <a:t>© Evidence Based Education 2020</a:t>
            </a:r>
          </a:p>
        </p:txBody>
      </p:sp>
    </p:spTree>
    <p:extLst>
      <p:ext uri="{BB962C8B-B14F-4D97-AF65-F5344CB8AC3E}">
        <p14:creationId xmlns:p14="http://schemas.microsoft.com/office/powerpoint/2010/main" val="419163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C4C811-6005-49FF-9187-414284CB293C}"/>
              </a:ext>
            </a:extLst>
          </p:cNvPr>
          <p:cNvSpPr>
            <a:spLocks noGrp="1"/>
          </p:cNvSpPr>
          <p:nvPr>
            <p:ph type="title"/>
          </p:nvPr>
        </p:nvSpPr>
        <p:spPr/>
        <p:txBody>
          <a:bodyPr/>
          <a:lstStyle/>
          <a:p>
            <a:r>
              <a:rPr lang="en-GB" dirty="0"/>
              <a:t>Feedback for teachers</a:t>
            </a:r>
          </a:p>
        </p:txBody>
      </p:sp>
      <p:sp>
        <p:nvSpPr>
          <p:cNvPr id="7" name="Content Placeholder 6">
            <a:extLst>
              <a:ext uri="{FF2B5EF4-FFF2-40B4-BE49-F238E27FC236}">
                <a16:creationId xmlns:a16="http://schemas.microsoft.com/office/drawing/2014/main" id="{B7E9CDD9-A970-4B66-8D91-E976DF125C84}"/>
              </a:ext>
            </a:extLst>
          </p:cNvPr>
          <p:cNvSpPr>
            <a:spLocks noGrp="1"/>
          </p:cNvSpPr>
          <p:nvPr>
            <p:ph idx="1"/>
          </p:nvPr>
        </p:nvSpPr>
        <p:spPr>
          <a:xfrm>
            <a:off x="838200" y="1673895"/>
            <a:ext cx="10515600" cy="4351338"/>
          </a:xfrm>
        </p:spPr>
        <p:txBody>
          <a:bodyPr>
            <a:normAutofit lnSpcReduction="10000"/>
          </a:bodyPr>
          <a:lstStyle/>
          <a:p>
            <a:r>
              <a:rPr lang="en-GB" dirty="0"/>
              <a:t>Do students in your classroom feel</a:t>
            </a:r>
          </a:p>
          <a:p>
            <a:pPr lvl="1"/>
            <a:r>
              <a:rPr lang="en-GB" dirty="0"/>
              <a:t>Safe to learn?</a:t>
            </a:r>
          </a:p>
          <a:p>
            <a:pPr lvl="1"/>
            <a:r>
              <a:rPr lang="en-GB" dirty="0"/>
              <a:t>Motivated to learn?</a:t>
            </a:r>
          </a:p>
          <a:p>
            <a:pPr lvl="1"/>
            <a:r>
              <a:rPr lang="en-GB" dirty="0"/>
              <a:t>Respect for their teacher and fellow students?</a:t>
            </a:r>
          </a:p>
          <a:p>
            <a:r>
              <a:rPr lang="en-GB" dirty="0"/>
              <a:t>Can you predict where students will get stuck or misunderstand?</a:t>
            </a:r>
          </a:p>
          <a:p>
            <a:r>
              <a:rPr lang="en-GB" dirty="0"/>
              <a:t>Do you have a good repertoire of different ways of explaining a hard idea?</a:t>
            </a:r>
          </a:p>
          <a:p>
            <a:r>
              <a:rPr lang="en-GB" dirty="0"/>
              <a:t>How well did you respond to that potentially disruptive incident?</a:t>
            </a:r>
          </a:p>
          <a:p>
            <a:r>
              <a:rPr lang="en-GB" dirty="0"/>
              <a:t>How good is your classroom questioning of students?</a:t>
            </a:r>
          </a:p>
          <a:p>
            <a:r>
              <a:rPr lang="en-GB" dirty="0"/>
              <a:t>Are you helping students to embed their learning securely?</a:t>
            </a:r>
          </a:p>
        </p:txBody>
      </p:sp>
      <p:sp>
        <p:nvSpPr>
          <p:cNvPr id="5" name="Footer Placeholder 4">
            <a:extLst>
              <a:ext uri="{FF2B5EF4-FFF2-40B4-BE49-F238E27FC236}">
                <a16:creationId xmlns:a16="http://schemas.microsoft.com/office/drawing/2014/main" id="{1EE9B934-567C-47D7-A0DF-DF85C527A805}"/>
              </a:ext>
            </a:extLst>
          </p:cNvPr>
          <p:cNvSpPr>
            <a:spLocks noGrp="1"/>
          </p:cNvSpPr>
          <p:nvPr>
            <p:ph type="ftr" sz="quarter" idx="11"/>
          </p:nvPr>
        </p:nvSpPr>
        <p:spPr>
          <a:xfrm>
            <a:off x="10632504" y="6669360"/>
            <a:ext cx="1559496" cy="221109"/>
          </a:xfrm>
        </p:spPr>
        <p:txBody>
          <a:bodyPr/>
          <a:lstStyle/>
          <a:p>
            <a:r>
              <a:rPr lang="en-GB" sz="700" dirty="0"/>
              <a:t>© Evidence Based Education 2019</a:t>
            </a:r>
          </a:p>
        </p:txBody>
      </p:sp>
      <p:sp>
        <p:nvSpPr>
          <p:cNvPr id="8" name="TextBox 7">
            <a:extLst>
              <a:ext uri="{FF2B5EF4-FFF2-40B4-BE49-F238E27FC236}">
                <a16:creationId xmlns:a16="http://schemas.microsoft.com/office/drawing/2014/main" id="{4CFCC0D0-02D9-49BA-A054-595AE29A7CDD}"/>
              </a:ext>
            </a:extLst>
          </p:cNvPr>
          <p:cNvSpPr txBox="1"/>
          <p:nvPr/>
        </p:nvSpPr>
        <p:spPr>
          <a:xfrm>
            <a:off x="2207568" y="5899999"/>
            <a:ext cx="7272808" cy="830997"/>
          </a:xfrm>
          <a:prstGeom prst="rect">
            <a:avLst/>
          </a:prstGeom>
          <a:noFill/>
        </p:spPr>
        <p:txBody>
          <a:bodyPr wrap="square" rtlCol="0">
            <a:spAutoFit/>
          </a:bodyPr>
          <a:lstStyle/>
          <a:p>
            <a:r>
              <a:rPr lang="en-GB" sz="2400" i="1" dirty="0">
                <a:latin typeface="+mn-lt"/>
              </a:rPr>
              <a:t>In each case, not an evaluation, but ‘How could you do this better?’ and ‘Is this aspect improving?’ </a:t>
            </a:r>
          </a:p>
        </p:txBody>
      </p:sp>
    </p:spTree>
    <p:extLst>
      <p:ext uri="{BB962C8B-B14F-4D97-AF65-F5344CB8AC3E}">
        <p14:creationId xmlns:p14="http://schemas.microsoft.com/office/powerpoint/2010/main" val="3113833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8C1B6-0E7E-4E08-95DD-E86511DB1F29}"/>
              </a:ext>
            </a:extLst>
          </p:cNvPr>
          <p:cNvSpPr>
            <a:spLocks noGrp="1"/>
          </p:cNvSpPr>
          <p:nvPr>
            <p:ph type="title"/>
          </p:nvPr>
        </p:nvSpPr>
        <p:spPr/>
        <p:txBody>
          <a:bodyPr/>
          <a:lstStyle/>
          <a:p>
            <a:r>
              <a:rPr lang="en-GB" dirty="0"/>
              <a:t>Overview of our model</a:t>
            </a:r>
          </a:p>
        </p:txBody>
      </p:sp>
      <p:sp>
        <p:nvSpPr>
          <p:cNvPr id="3" name="Content Placeholder 2">
            <a:extLst>
              <a:ext uri="{FF2B5EF4-FFF2-40B4-BE49-F238E27FC236}">
                <a16:creationId xmlns:a16="http://schemas.microsoft.com/office/drawing/2014/main" id="{ABCFA1F1-6F11-4107-9819-4CEE779AE712}"/>
              </a:ext>
            </a:extLst>
          </p:cNvPr>
          <p:cNvSpPr>
            <a:spLocks noGrp="1"/>
          </p:cNvSpPr>
          <p:nvPr>
            <p:ph idx="1"/>
          </p:nvPr>
        </p:nvSpPr>
        <p:spPr/>
        <p:txBody>
          <a:bodyPr>
            <a:normAutofit fontScale="92500" lnSpcReduction="10000"/>
          </a:bodyPr>
          <a:lstStyle/>
          <a:p>
            <a:pPr marL="0" indent="0">
              <a:lnSpc>
                <a:spcPct val="110000"/>
              </a:lnSpc>
              <a:buNone/>
            </a:pPr>
            <a:r>
              <a:rPr lang="en-GB" sz="3600" i="1" dirty="0"/>
              <a:t>Great teachers: </a:t>
            </a:r>
          </a:p>
          <a:p>
            <a:pPr marL="514350" lvl="0" indent="-514350">
              <a:lnSpc>
                <a:spcPct val="110000"/>
              </a:lnSpc>
              <a:buFont typeface="+mj-lt"/>
              <a:buAutoNum type="arabicPeriod"/>
            </a:pPr>
            <a:r>
              <a:rPr lang="en-GB" sz="3600" i="1" dirty="0"/>
              <a:t>understand the content they are teaching and how it is learnt </a:t>
            </a:r>
            <a:endParaRPr lang="en-GB" sz="3600" dirty="0"/>
          </a:p>
          <a:p>
            <a:pPr marL="514350" lvl="0" indent="-514350">
              <a:lnSpc>
                <a:spcPct val="110000"/>
              </a:lnSpc>
              <a:buFont typeface="+mj-lt"/>
              <a:buAutoNum type="arabicPeriod"/>
            </a:pPr>
            <a:r>
              <a:rPr lang="en-GB" sz="3600" i="1" dirty="0"/>
              <a:t>create a supportive environment for learning</a:t>
            </a:r>
            <a:endParaRPr lang="en-GB" sz="3600" dirty="0"/>
          </a:p>
          <a:p>
            <a:pPr marL="514350" lvl="0" indent="-514350">
              <a:lnSpc>
                <a:spcPct val="110000"/>
              </a:lnSpc>
              <a:buFont typeface="+mj-lt"/>
              <a:buAutoNum type="arabicPeriod"/>
            </a:pPr>
            <a:r>
              <a:rPr lang="en-GB" sz="3600" i="1" dirty="0"/>
              <a:t>manage the classroom to maximise opportunity to learn</a:t>
            </a:r>
            <a:endParaRPr lang="en-GB" sz="3600" dirty="0"/>
          </a:p>
          <a:p>
            <a:pPr marL="514350" lvl="0" indent="-514350">
              <a:lnSpc>
                <a:spcPct val="110000"/>
              </a:lnSpc>
              <a:buFont typeface="+mj-lt"/>
              <a:buAutoNum type="arabicPeriod"/>
            </a:pPr>
            <a:r>
              <a:rPr lang="en-GB" sz="3600" i="1" dirty="0"/>
              <a:t>present content, activities and interactions that activate their students’ thinking</a:t>
            </a:r>
            <a:endParaRPr lang="en-GB" sz="3600" dirty="0"/>
          </a:p>
          <a:p>
            <a:pPr marL="0" indent="0">
              <a:lnSpc>
                <a:spcPct val="110000"/>
              </a:lnSpc>
              <a:buNone/>
            </a:pPr>
            <a:endParaRPr lang="en-GB" sz="3600" dirty="0"/>
          </a:p>
        </p:txBody>
      </p:sp>
      <p:sp>
        <p:nvSpPr>
          <p:cNvPr id="4" name="Footer Placeholder 3">
            <a:extLst>
              <a:ext uri="{FF2B5EF4-FFF2-40B4-BE49-F238E27FC236}">
                <a16:creationId xmlns:a16="http://schemas.microsoft.com/office/drawing/2014/main" id="{1296F378-7063-499A-9D91-E4AF5F5EF897}"/>
              </a:ext>
            </a:extLst>
          </p:cNvPr>
          <p:cNvSpPr>
            <a:spLocks noGrp="1"/>
          </p:cNvSpPr>
          <p:nvPr>
            <p:ph type="ftr" sz="quarter" idx="11"/>
          </p:nvPr>
        </p:nvSpPr>
        <p:spPr/>
        <p:txBody>
          <a:bodyPr/>
          <a:lstStyle/>
          <a:p>
            <a:pPr algn="r"/>
            <a:r>
              <a:rPr lang="en-GB" sz="600"/>
              <a:t>© Evidence Based Education 2020</a:t>
            </a:r>
            <a:endParaRPr lang="en-GB" sz="600" dirty="0"/>
          </a:p>
        </p:txBody>
      </p:sp>
      <p:sp>
        <p:nvSpPr>
          <p:cNvPr id="5" name="Slide Number Placeholder 3">
            <a:extLst>
              <a:ext uri="{FF2B5EF4-FFF2-40B4-BE49-F238E27FC236}">
                <a16:creationId xmlns:a16="http://schemas.microsoft.com/office/drawing/2014/main" id="{19356B2A-095C-46CA-A668-A84C9BBB04FD}"/>
              </a:ext>
            </a:extLst>
          </p:cNvPr>
          <p:cNvSpPr>
            <a:spLocks noGrp="1"/>
          </p:cNvSpPr>
          <p:nvPr>
            <p:ph type="sldNum" sz="quarter" idx="12"/>
          </p:nvPr>
        </p:nvSpPr>
        <p:spPr>
          <a:xfrm>
            <a:off x="0" y="6486797"/>
            <a:ext cx="2743200" cy="365125"/>
          </a:xfrm>
        </p:spPr>
        <p:txBody>
          <a:bodyPr/>
          <a:lstStyle/>
          <a:p>
            <a:pPr>
              <a:defRPr/>
            </a:pPr>
            <a:fld id="{B8CE7F47-FE1A-48F9-9977-E098381F23D1}" type="slidenum">
              <a:rPr lang="en-US" smtClean="0"/>
              <a:pPr>
                <a:defRPr/>
              </a:pPr>
              <a:t>13</a:t>
            </a:fld>
            <a:endParaRPr lang="en-US" dirty="0"/>
          </a:p>
        </p:txBody>
      </p:sp>
    </p:spTree>
    <p:extLst>
      <p:ext uri="{BB962C8B-B14F-4D97-AF65-F5344CB8AC3E}">
        <p14:creationId xmlns:p14="http://schemas.microsoft.com/office/powerpoint/2010/main" val="1625992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2014</a:t>
            </a:r>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2</a:t>
            </a:fld>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21421094">
            <a:off x="3416959" y="-199067"/>
            <a:ext cx="6128976" cy="759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902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Dimensions of great teaching</a:t>
            </a:r>
          </a:p>
        </p:txBody>
      </p:sp>
      <p:sp>
        <p:nvSpPr>
          <p:cNvPr id="3" name="Content Placeholder 2"/>
          <p:cNvSpPr>
            <a:spLocks noGrp="1"/>
          </p:cNvSpPr>
          <p:nvPr>
            <p:ph idx="1"/>
          </p:nvPr>
        </p:nvSpPr>
        <p:spPr>
          <a:xfrm>
            <a:off x="1991544" y="1628800"/>
            <a:ext cx="8568952" cy="4176464"/>
          </a:xfrm>
        </p:spPr>
        <p:txBody>
          <a:bodyPr/>
          <a:lstStyle/>
          <a:p>
            <a:pPr marL="514350" indent="-514350">
              <a:spcBef>
                <a:spcPts val="1200"/>
              </a:spcBef>
              <a:buFont typeface="+mj-lt"/>
              <a:buAutoNum type="arabicPeriod"/>
            </a:pPr>
            <a:r>
              <a:rPr lang="en-GB" dirty="0"/>
              <a:t>(Pedagogical) content knowledge (PCK)</a:t>
            </a:r>
          </a:p>
          <a:p>
            <a:pPr marL="514350" indent="-514350">
              <a:spcBef>
                <a:spcPts val="1200"/>
              </a:spcBef>
              <a:buFont typeface="+mj-lt"/>
              <a:buAutoNum type="arabicPeriod"/>
            </a:pPr>
            <a:r>
              <a:rPr lang="en-GB" dirty="0"/>
              <a:t>Quality of instruction</a:t>
            </a:r>
          </a:p>
          <a:p>
            <a:pPr marL="514350" indent="-514350">
              <a:spcBef>
                <a:spcPts val="1200"/>
              </a:spcBef>
              <a:buFont typeface="+mj-lt"/>
              <a:buAutoNum type="arabicPeriod"/>
            </a:pPr>
            <a:r>
              <a:rPr lang="en-GB" dirty="0"/>
              <a:t>Classroom management / behaviour / control</a:t>
            </a:r>
          </a:p>
          <a:p>
            <a:pPr marL="514350" indent="-514350">
              <a:spcBef>
                <a:spcPts val="1200"/>
              </a:spcBef>
              <a:buFont typeface="+mj-lt"/>
              <a:buAutoNum type="arabicPeriod"/>
            </a:pPr>
            <a:r>
              <a:rPr lang="en-GB" dirty="0"/>
              <a:t>Classroom climate / relationships / expectations</a:t>
            </a:r>
          </a:p>
          <a:p>
            <a:pPr marL="514350" indent="-514350">
              <a:spcBef>
                <a:spcPts val="1200"/>
              </a:spcBef>
              <a:buFont typeface="+mj-lt"/>
              <a:buAutoNum type="arabicPeriod"/>
            </a:pPr>
            <a:r>
              <a:rPr lang="en-GB" dirty="0"/>
              <a:t>Beliefs (theory) about subject, learning &amp; teaching</a:t>
            </a:r>
          </a:p>
          <a:p>
            <a:pPr marL="514350" indent="-514350">
              <a:spcBef>
                <a:spcPts val="1200"/>
              </a:spcBef>
              <a:buFont typeface="+mj-lt"/>
              <a:buAutoNum type="arabicPeriod"/>
            </a:pPr>
            <a:r>
              <a:rPr lang="en-GB" dirty="0"/>
              <a:t>Wider professional elements: collegiality, PD, stakeholder relationships</a:t>
            </a:r>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3</a:t>
            </a:fld>
            <a:endParaRPr lang="en-US"/>
          </a:p>
        </p:txBody>
      </p:sp>
    </p:spTree>
    <p:extLst>
      <p:ext uri="{BB962C8B-B14F-4D97-AF65-F5344CB8AC3E}">
        <p14:creationId xmlns:p14="http://schemas.microsoft.com/office/powerpoint/2010/main" val="3038696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EA36-3D86-4CF7-8FA9-F93DC4C11BD7}"/>
              </a:ext>
            </a:extLst>
          </p:cNvPr>
          <p:cNvSpPr>
            <a:spLocks noGrp="1"/>
          </p:cNvSpPr>
          <p:nvPr>
            <p:ph type="title"/>
          </p:nvPr>
        </p:nvSpPr>
        <p:spPr/>
        <p:txBody>
          <a:bodyPr/>
          <a:lstStyle/>
          <a:p>
            <a:r>
              <a:rPr lang="en-GB" dirty="0"/>
              <a:t>Why update the 2014 report?</a:t>
            </a:r>
          </a:p>
        </p:txBody>
      </p:sp>
      <p:sp>
        <p:nvSpPr>
          <p:cNvPr id="3" name="Content Placeholder 2">
            <a:extLst>
              <a:ext uri="{FF2B5EF4-FFF2-40B4-BE49-F238E27FC236}">
                <a16:creationId xmlns:a16="http://schemas.microsoft.com/office/drawing/2014/main" id="{3B95251E-7E1D-4558-BF40-42D76E7A051C}"/>
              </a:ext>
            </a:extLst>
          </p:cNvPr>
          <p:cNvSpPr>
            <a:spLocks noGrp="1"/>
          </p:cNvSpPr>
          <p:nvPr>
            <p:ph idx="1"/>
          </p:nvPr>
        </p:nvSpPr>
        <p:spPr>
          <a:xfrm>
            <a:off x="838200" y="1690690"/>
            <a:ext cx="10515600" cy="4486273"/>
          </a:xfrm>
        </p:spPr>
        <p:txBody>
          <a:bodyPr>
            <a:normAutofit lnSpcReduction="10000"/>
          </a:bodyPr>
          <a:lstStyle/>
          <a:p>
            <a:r>
              <a:rPr lang="en-GB" dirty="0"/>
              <a:t>Reviews of impact of CPD (</a:t>
            </a:r>
            <a:r>
              <a:rPr lang="en-GB" dirty="0" err="1"/>
              <a:t>eg</a:t>
            </a:r>
            <a:r>
              <a:rPr lang="en-GB" dirty="0"/>
              <a:t> Cordingley et al 2015; Kennedy 2016, 2019; Darling-Hammond et al, 2017)</a:t>
            </a:r>
          </a:p>
          <a:p>
            <a:r>
              <a:rPr lang="en-GB" dirty="0"/>
              <a:t>My Teaching Partner (Allen et al, 2011)</a:t>
            </a:r>
          </a:p>
          <a:p>
            <a:r>
              <a:rPr lang="en-GB" dirty="0"/>
              <a:t>Instructional coaching (</a:t>
            </a:r>
            <a:r>
              <a:rPr lang="en-GB" dirty="0" err="1"/>
              <a:t>eg</a:t>
            </a:r>
            <a:r>
              <a:rPr lang="en-GB" dirty="0"/>
              <a:t> Kraft et al, 2018)</a:t>
            </a:r>
          </a:p>
          <a:p>
            <a:r>
              <a:rPr lang="en-GB" dirty="0"/>
              <a:t>Development of expertise and deliberate practice (Ericsson)</a:t>
            </a:r>
          </a:p>
          <a:p>
            <a:r>
              <a:rPr lang="en-GB" dirty="0"/>
              <a:t>Research-based, internationally validated frameworks</a:t>
            </a:r>
          </a:p>
          <a:p>
            <a:pPr lvl="1"/>
            <a:r>
              <a:rPr lang="en-GB" dirty="0"/>
              <a:t>International System for Teacher Observation and Feedback (ISTOF)</a:t>
            </a:r>
          </a:p>
          <a:p>
            <a:pPr lvl="1"/>
            <a:r>
              <a:rPr lang="en-GB" dirty="0"/>
              <a:t>International Comparative Analysis of Learning and Teaching (ICALT)</a:t>
            </a:r>
          </a:p>
          <a:p>
            <a:pPr lvl="1"/>
            <a:r>
              <a:rPr lang="en-GB" dirty="0"/>
              <a:t>German 3-d model</a:t>
            </a:r>
          </a:p>
          <a:p>
            <a:pPr lvl="1"/>
            <a:r>
              <a:rPr lang="en-GB" dirty="0"/>
              <a:t>Teacher Education and Development Study in Mathematics (TEDS-M)</a:t>
            </a:r>
          </a:p>
          <a:p>
            <a:r>
              <a:rPr lang="en-GB" dirty="0"/>
              <a:t>Cognitive science, </a:t>
            </a:r>
            <a:r>
              <a:rPr lang="en-GB" dirty="0" err="1"/>
              <a:t>eg</a:t>
            </a:r>
            <a:r>
              <a:rPr lang="en-GB" dirty="0"/>
              <a:t> Cognitive Load Theory, dual coding</a:t>
            </a:r>
          </a:p>
        </p:txBody>
      </p:sp>
      <p:sp>
        <p:nvSpPr>
          <p:cNvPr id="4" name="Footer Placeholder 3">
            <a:extLst>
              <a:ext uri="{FF2B5EF4-FFF2-40B4-BE49-F238E27FC236}">
                <a16:creationId xmlns:a16="http://schemas.microsoft.com/office/drawing/2014/main" id="{CB3D38F2-1CC8-49E8-B838-9F7446026651}"/>
              </a:ext>
            </a:extLst>
          </p:cNvPr>
          <p:cNvSpPr>
            <a:spLocks noGrp="1"/>
          </p:cNvSpPr>
          <p:nvPr>
            <p:ph type="ftr" sz="quarter" idx="11"/>
          </p:nvPr>
        </p:nvSpPr>
        <p:spPr/>
        <p:txBody>
          <a:bodyPr/>
          <a:lstStyle/>
          <a:p>
            <a:pPr algn="r"/>
            <a:r>
              <a:rPr lang="en-GB" sz="600"/>
              <a:t>© Evidence Based Education 2020</a:t>
            </a:r>
            <a:endParaRPr lang="en-GB" sz="600" dirty="0"/>
          </a:p>
        </p:txBody>
      </p:sp>
      <p:sp>
        <p:nvSpPr>
          <p:cNvPr id="5" name="Slide Number Placeholder 3">
            <a:extLst>
              <a:ext uri="{FF2B5EF4-FFF2-40B4-BE49-F238E27FC236}">
                <a16:creationId xmlns:a16="http://schemas.microsoft.com/office/drawing/2014/main" id="{953F6634-9D65-48FD-B620-43850016E62D}"/>
              </a:ext>
            </a:extLst>
          </p:cNvPr>
          <p:cNvSpPr>
            <a:spLocks noGrp="1"/>
          </p:cNvSpPr>
          <p:nvPr>
            <p:ph type="sldNum" sz="quarter" idx="12"/>
          </p:nvPr>
        </p:nvSpPr>
        <p:spPr>
          <a:xfrm>
            <a:off x="0" y="6486797"/>
            <a:ext cx="2743200" cy="365125"/>
          </a:xfrm>
        </p:spPr>
        <p:txBody>
          <a:bodyPr/>
          <a:lstStyle/>
          <a:p>
            <a:pPr>
              <a:defRPr/>
            </a:pPr>
            <a:fld id="{B8CE7F47-FE1A-48F9-9977-E098381F23D1}" type="slidenum">
              <a:rPr lang="en-US" smtClean="0"/>
              <a:pPr>
                <a:defRPr/>
              </a:pPr>
              <a:t>4</a:t>
            </a:fld>
            <a:endParaRPr lang="en-US" dirty="0"/>
          </a:p>
        </p:txBody>
      </p:sp>
    </p:spTree>
    <p:extLst>
      <p:ext uri="{BB962C8B-B14F-4D97-AF65-F5344CB8AC3E}">
        <p14:creationId xmlns:p14="http://schemas.microsoft.com/office/powerpoint/2010/main" val="2712586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FC76-38D6-49EC-A4FE-B572D5F20DD4}"/>
              </a:ext>
            </a:extLst>
          </p:cNvPr>
          <p:cNvSpPr>
            <a:spLocks noGrp="1"/>
          </p:cNvSpPr>
          <p:nvPr>
            <p:ph type="title"/>
          </p:nvPr>
        </p:nvSpPr>
        <p:spPr/>
        <p:txBody>
          <a:bodyPr/>
          <a:lstStyle/>
          <a:p>
            <a:r>
              <a:rPr lang="en-GB" dirty="0"/>
              <a:t>What problem might this solve?</a:t>
            </a:r>
          </a:p>
        </p:txBody>
      </p:sp>
      <p:sp>
        <p:nvSpPr>
          <p:cNvPr id="3" name="Content Placeholder 2">
            <a:extLst>
              <a:ext uri="{FF2B5EF4-FFF2-40B4-BE49-F238E27FC236}">
                <a16:creationId xmlns:a16="http://schemas.microsoft.com/office/drawing/2014/main" id="{1A124637-4E27-4253-B6BE-80035357A322}"/>
              </a:ext>
            </a:extLst>
          </p:cNvPr>
          <p:cNvSpPr>
            <a:spLocks noGrp="1"/>
          </p:cNvSpPr>
          <p:nvPr>
            <p:ph idx="1"/>
          </p:nvPr>
        </p:nvSpPr>
        <p:spPr/>
        <p:txBody>
          <a:bodyPr/>
          <a:lstStyle/>
          <a:p>
            <a:r>
              <a:rPr lang="en-GB" dirty="0"/>
              <a:t>Many teachers and school leaders would value simple, clear advice about </a:t>
            </a:r>
          </a:p>
          <a:p>
            <a:pPr lvl="1"/>
            <a:r>
              <a:rPr lang="en-GB" dirty="0"/>
              <a:t>The characteristics of teaching that do (and do not) make a difference to learning</a:t>
            </a:r>
          </a:p>
          <a:p>
            <a:pPr lvl="1"/>
            <a:r>
              <a:rPr lang="en-GB" dirty="0"/>
              <a:t>Which ones are likely to be most important (for them)</a:t>
            </a:r>
          </a:p>
          <a:p>
            <a:pPr lvl="1"/>
            <a:r>
              <a:rPr lang="en-GB" dirty="0"/>
              <a:t>Whether (and how well) they are currently doing these things</a:t>
            </a:r>
          </a:p>
          <a:p>
            <a:pPr lvl="1"/>
            <a:r>
              <a:rPr lang="en-GB" dirty="0"/>
              <a:t>How to get better at these skills, behaviours, competencies</a:t>
            </a:r>
          </a:p>
        </p:txBody>
      </p:sp>
      <p:sp>
        <p:nvSpPr>
          <p:cNvPr id="4" name="Footer Placeholder 3">
            <a:extLst>
              <a:ext uri="{FF2B5EF4-FFF2-40B4-BE49-F238E27FC236}">
                <a16:creationId xmlns:a16="http://schemas.microsoft.com/office/drawing/2014/main" id="{64078DF5-BB52-4B39-AA22-83A7A0596748}"/>
              </a:ext>
            </a:extLst>
          </p:cNvPr>
          <p:cNvSpPr>
            <a:spLocks noGrp="1"/>
          </p:cNvSpPr>
          <p:nvPr>
            <p:ph type="ftr" sz="quarter" idx="11"/>
          </p:nvPr>
        </p:nvSpPr>
        <p:spPr/>
        <p:txBody>
          <a:bodyPr/>
          <a:lstStyle/>
          <a:p>
            <a:pPr algn="r"/>
            <a:r>
              <a:rPr lang="en-GB" sz="600"/>
              <a:t>© Evidence Based Education 2020</a:t>
            </a:r>
            <a:endParaRPr lang="en-GB" sz="600" dirty="0"/>
          </a:p>
        </p:txBody>
      </p:sp>
      <p:sp>
        <p:nvSpPr>
          <p:cNvPr id="5" name="Slide Number Placeholder 3">
            <a:extLst>
              <a:ext uri="{FF2B5EF4-FFF2-40B4-BE49-F238E27FC236}">
                <a16:creationId xmlns:a16="http://schemas.microsoft.com/office/drawing/2014/main" id="{3804D6DD-60BF-428B-98A4-75780F87716E}"/>
              </a:ext>
            </a:extLst>
          </p:cNvPr>
          <p:cNvSpPr>
            <a:spLocks noGrp="1"/>
          </p:cNvSpPr>
          <p:nvPr>
            <p:ph type="sldNum" sz="quarter" idx="12"/>
          </p:nvPr>
        </p:nvSpPr>
        <p:spPr>
          <a:xfrm>
            <a:off x="0" y="6486797"/>
            <a:ext cx="2743200" cy="365125"/>
          </a:xfrm>
        </p:spPr>
        <p:txBody>
          <a:bodyPr/>
          <a:lstStyle/>
          <a:p>
            <a:pPr>
              <a:defRPr/>
            </a:pPr>
            <a:fld id="{B8CE7F47-FE1A-48F9-9977-E098381F23D1}" type="slidenum">
              <a:rPr lang="en-US" smtClean="0"/>
              <a:pPr>
                <a:defRPr/>
              </a:pPr>
              <a:t>5</a:t>
            </a:fld>
            <a:endParaRPr lang="en-US" dirty="0"/>
          </a:p>
        </p:txBody>
      </p:sp>
    </p:spTree>
    <p:extLst>
      <p:ext uri="{BB962C8B-B14F-4D97-AF65-F5344CB8AC3E}">
        <p14:creationId xmlns:p14="http://schemas.microsoft.com/office/powerpoint/2010/main" val="3913816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5F22-C04B-4676-A6E3-00A0DF9B41D6}"/>
              </a:ext>
            </a:extLst>
          </p:cNvPr>
          <p:cNvSpPr>
            <a:spLocks noGrp="1"/>
          </p:cNvSpPr>
          <p:nvPr>
            <p:ph type="title"/>
          </p:nvPr>
        </p:nvSpPr>
        <p:spPr/>
        <p:txBody>
          <a:bodyPr/>
          <a:lstStyle/>
          <a:p>
            <a:r>
              <a:rPr lang="en-GB" dirty="0"/>
              <a:t>Can existing research and frameworks not tell us this?</a:t>
            </a:r>
          </a:p>
        </p:txBody>
      </p:sp>
      <p:sp>
        <p:nvSpPr>
          <p:cNvPr id="3" name="Content Placeholder 2">
            <a:extLst>
              <a:ext uri="{FF2B5EF4-FFF2-40B4-BE49-F238E27FC236}">
                <a16:creationId xmlns:a16="http://schemas.microsoft.com/office/drawing/2014/main" id="{8F5DB6D1-97A0-4E57-9C54-8A9E4EE6784B}"/>
              </a:ext>
            </a:extLst>
          </p:cNvPr>
          <p:cNvSpPr>
            <a:spLocks noGrp="1"/>
          </p:cNvSpPr>
          <p:nvPr>
            <p:ph idx="1"/>
          </p:nvPr>
        </p:nvSpPr>
        <p:spPr>
          <a:xfrm>
            <a:off x="838200" y="2204863"/>
            <a:ext cx="10515600" cy="3972099"/>
          </a:xfrm>
        </p:spPr>
        <p:txBody>
          <a:bodyPr/>
          <a:lstStyle/>
          <a:p>
            <a:pPr lvl="0"/>
            <a:r>
              <a:rPr lang="en-GB" dirty="0"/>
              <a:t>A lot of the evidence is correlational, so may not tell us that student learning is a consequence of teacher behaviours</a:t>
            </a:r>
          </a:p>
          <a:p>
            <a:pPr lvl="0"/>
            <a:r>
              <a:rPr lang="en-GB" dirty="0"/>
              <a:t>Most of the relationships between observed teacher competences and student outcomes are quite weak or inconsistently found</a:t>
            </a:r>
          </a:p>
          <a:p>
            <a:pPr lvl="0"/>
            <a:r>
              <a:rPr lang="en-GB" dirty="0"/>
              <a:t>Evidence supports, and existing frameworks contain, more things than anyone can work on at once, but the evidence about which ones they should prioritise is quite limited</a:t>
            </a:r>
          </a:p>
        </p:txBody>
      </p:sp>
      <p:sp>
        <p:nvSpPr>
          <p:cNvPr id="4" name="Footer Placeholder 3">
            <a:extLst>
              <a:ext uri="{FF2B5EF4-FFF2-40B4-BE49-F238E27FC236}">
                <a16:creationId xmlns:a16="http://schemas.microsoft.com/office/drawing/2014/main" id="{F983F262-4358-4AF4-B7C9-EE2210371AD9}"/>
              </a:ext>
            </a:extLst>
          </p:cNvPr>
          <p:cNvSpPr>
            <a:spLocks noGrp="1"/>
          </p:cNvSpPr>
          <p:nvPr>
            <p:ph type="ftr" sz="quarter" idx="11"/>
          </p:nvPr>
        </p:nvSpPr>
        <p:spPr/>
        <p:txBody>
          <a:bodyPr/>
          <a:lstStyle/>
          <a:p>
            <a:pPr algn="r"/>
            <a:r>
              <a:rPr lang="en-GB" sz="600"/>
              <a:t>© Evidence Based Education 2020</a:t>
            </a:r>
            <a:endParaRPr lang="en-GB" sz="600" dirty="0"/>
          </a:p>
        </p:txBody>
      </p:sp>
      <p:sp>
        <p:nvSpPr>
          <p:cNvPr id="5" name="Slide Number Placeholder 3">
            <a:extLst>
              <a:ext uri="{FF2B5EF4-FFF2-40B4-BE49-F238E27FC236}">
                <a16:creationId xmlns:a16="http://schemas.microsoft.com/office/drawing/2014/main" id="{58F2D231-8039-465F-B198-992E46B85AFD}"/>
              </a:ext>
            </a:extLst>
          </p:cNvPr>
          <p:cNvSpPr>
            <a:spLocks noGrp="1"/>
          </p:cNvSpPr>
          <p:nvPr>
            <p:ph type="sldNum" sz="quarter" idx="12"/>
          </p:nvPr>
        </p:nvSpPr>
        <p:spPr>
          <a:xfrm>
            <a:off x="0" y="6486797"/>
            <a:ext cx="2743200" cy="365125"/>
          </a:xfrm>
        </p:spPr>
        <p:txBody>
          <a:bodyPr/>
          <a:lstStyle/>
          <a:p>
            <a:pPr>
              <a:defRPr/>
            </a:pPr>
            <a:fld id="{B8CE7F47-FE1A-48F9-9977-E098381F23D1}" type="slidenum">
              <a:rPr lang="en-US" smtClean="0"/>
              <a:pPr>
                <a:defRPr/>
              </a:pPr>
              <a:t>6</a:t>
            </a:fld>
            <a:endParaRPr lang="en-US" dirty="0"/>
          </a:p>
        </p:txBody>
      </p:sp>
    </p:spTree>
    <p:extLst>
      <p:ext uri="{BB962C8B-B14F-4D97-AF65-F5344CB8AC3E}">
        <p14:creationId xmlns:p14="http://schemas.microsoft.com/office/powerpoint/2010/main" val="598058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D38F0-DF13-4C2B-86A1-3C57340CC402}"/>
              </a:ext>
            </a:extLst>
          </p:cNvPr>
          <p:cNvSpPr>
            <a:spLocks noGrp="1"/>
          </p:cNvSpPr>
          <p:nvPr>
            <p:ph type="title"/>
          </p:nvPr>
        </p:nvSpPr>
        <p:spPr/>
        <p:txBody>
          <a:bodyPr/>
          <a:lstStyle/>
          <a:p>
            <a:r>
              <a:rPr lang="en-GB" dirty="0"/>
              <a:t>Is another framework/summary the answer?</a:t>
            </a:r>
          </a:p>
        </p:txBody>
      </p:sp>
      <p:sp>
        <p:nvSpPr>
          <p:cNvPr id="3" name="Content Placeholder 2">
            <a:extLst>
              <a:ext uri="{FF2B5EF4-FFF2-40B4-BE49-F238E27FC236}">
                <a16:creationId xmlns:a16="http://schemas.microsoft.com/office/drawing/2014/main" id="{1BC3872C-77F0-4FAB-A3FC-5768A98564DD}"/>
              </a:ext>
            </a:extLst>
          </p:cNvPr>
          <p:cNvSpPr>
            <a:spLocks noGrp="1"/>
          </p:cNvSpPr>
          <p:nvPr>
            <p:ph idx="1"/>
          </p:nvPr>
        </p:nvSpPr>
        <p:spPr>
          <a:xfrm>
            <a:off x="838200" y="1825625"/>
            <a:ext cx="10515600" cy="4667248"/>
          </a:xfrm>
        </p:spPr>
        <p:txBody>
          <a:bodyPr>
            <a:normAutofit lnSpcReduction="10000"/>
          </a:bodyPr>
          <a:lstStyle/>
          <a:p>
            <a:r>
              <a:rPr lang="en-GB" dirty="0"/>
              <a:t>Teachers have to do something with the students they teach today; a simple model that weighs and summarises the evidence from multiple frameworks gives them a clear guide to current ‘best bets’</a:t>
            </a:r>
          </a:p>
          <a:p>
            <a:r>
              <a:rPr lang="en-GB" dirty="0"/>
              <a:t>In order to develop the evidence we need, we have to start with something that we can evaluate, improve and iterate</a:t>
            </a:r>
          </a:p>
          <a:p>
            <a:pPr lvl="1"/>
            <a:r>
              <a:rPr lang="en-GB" dirty="0"/>
              <a:t>How readily can these competencies be improved?</a:t>
            </a:r>
          </a:p>
          <a:p>
            <a:pPr lvl="1"/>
            <a:r>
              <a:rPr lang="en-GB" dirty="0"/>
              <a:t>How much impact on student attainment results (for a teacher with a given profile, in a given context)?</a:t>
            </a:r>
          </a:p>
          <a:p>
            <a:pPr lvl="1"/>
            <a:r>
              <a:rPr lang="en-GB" dirty="0"/>
              <a:t>For that we need good measures and good models</a:t>
            </a:r>
          </a:p>
          <a:p>
            <a:r>
              <a:rPr lang="en-GB" dirty="0"/>
              <a:t>The complexity of great teaching cannot be reduced to an atomised list of competences </a:t>
            </a:r>
          </a:p>
          <a:p>
            <a:pPr lvl="1"/>
            <a:r>
              <a:rPr lang="en-GB" dirty="0"/>
              <a:t>But the best way to become better may be to work on these skills</a:t>
            </a:r>
          </a:p>
        </p:txBody>
      </p:sp>
      <p:sp>
        <p:nvSpPr>
          <p:cNvPr id="4" name="Footer Placeholder 3">
            <a:extLst>
              <a:ext uri="{FF2B5EF4-FFF2-40B4-BE49-F238E27FC236}">
                <a16:creationId xmlns:a16="http://schemas.microsoft.com/office/drawing/2014/main" id="{1A6757B5-1D1D-4523-8EA5-EFA0AF5282DF}"/>
              </a:ext>
            </a:extLst>
          </p:cNvPr>
          <p:cNvSpPr>
            <a:spLocks noGrp="1"/>
          </p:cNvSpPr>
          <p:nvPr>
            <p:ph type="ftr" sz="quarter" idx="11"/>
          </p:nvPr>
        </p:nvSpPr>
        <p:spPr/>
        <p:txBody>
          <a:bodyPr/>
          <a:lstStyle/>
          <a:p>
            <a:pPr algn="r"/>
            <a:r>
              <a:rPr lang="en-GB" sz="600"/>
              <a:t>© Evidence Based Education 2020</a:t>
            </a:r>
            <a:endParaRPr lang="en-GB" sz="600" dirty="0"/>
          </a:p>
        </p:txBody>
      </p:sp>
      <p:sp>
        <p:nvSpPr>
          <p:cNvPr id="8" name="Slide Number Placeholder 3">
            <a:extLst>
              <a:ext uri="{FF2B5EF4-FFF2-40B4-BE49-F238E27FC236}">
                <a16:creationId xmlns:a16="http://schemas.microsoft.com/office/drawing/2014/main" id="{E8C6B860-2464-4E58-A927-860ADC5E4899}"/>
              </a:ext>
            </a:extLst>
          </p:cNvPr>
          <p:cNvSpPr>
            <a:spLocks noGrp="1"/>
          </p:cNvSpPr>
          <p:nvPr>
            <p:ph type="sldNum" sz="quarter" idx="12"/>
          </p:nvPr>
        </p:nvSpPr>
        <p:spPr>
          <a:xfrm>
            <a:off x="0" y="6486797"/>
            <a:ext cx="2743200" cy="365125"/>
          </a:xfrm>
        </p:spPr>
        <p:txBody>
          <a:bodyPr/>
          <a:lstStyle/>
          <a:p>
            <a:pPr>
              <a:defRPr/>
            </a:pPr>
            <a:fld id="{B8CE7F47-FE1A-48F9-9977-E098381F23D1}" type="slidenum">
              <a:rPr lang="en-US" smtClean="0"/>
              <a:pPr>
                <a:defRPr/>
              </a:pPr>
              <a:t>7</a:t>
            </a:fld>
            <a:endParaRPr lang="en-US" dirty="0"/>
          </a:p>
        </p:txBody>
      </p:sp>
    </p:spTree>
    <p:extLst>
      <p:ext uri="{BB962C8B-B14F-4D97-AF65-F5344CB8AC3E}">
        <p14:creationId xmlns:p14="http://schemas.microsoft.com/office/powerpoint/2010/main" val="1657905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7CB59-6184-488C-BDB1-55238A9892BF}"/>
              </a:ext>
            </a:extLst>
          </p:cNvPr>
          <p:cNvSpPr>
            <a:spLocks noGrp="1"/>
          </p:cNvSpPr>
          <p:nvPr>
            <p:ph type="title"/>
          </p:nvPr>
        </p:nvSpPr>
        <p:spPr/>
        <p:txBody>
          <a:bodyPr/>
          <a:lstStyle/>
          <a:p>
            <a:r>
              <a:rPr lang="en-GB" b="0" dirty="0"/>
              <a:t>A more ambitious project:</a:t>
            </a:r>
            <a:br>
              <a:rPr lang="en-GB" b="0" dirty="0"/>
            </a:br>
            <a:r>
              <a:rPr lang="en-GB" dirty="0"/>
              <a:t>The Great Teaching Toolkit</a:t>
            </a:r>
          </a:p>
        </p:txBody>
      </p:sp>
      <p:sp>
        <p:nvSpPr>
          <p:cNvPr id="3" name="Content Placeholder 2">
            <a:extLst>
              <a:ext uri="{FF2B5EF4-FFF2-40B4-BE49-F238E27FC236}">
                <a16:creationId xmlns:a16="http://schemas.microsoft.com/office/drawing/2014/main" id="{F80C0738-06E4-474D-9DF8-F9C1E0828AC3}"/>
              </a:ext>
            </a:extLst>
          </p:cNvPr>
          <p:cNvSpPr>
            <a:spLocks noGrp="1"/>
          </p:cNvSpPr>
          <p:nvPr>
            <p:ph idx="1"/>
          </p:nvPr>
        </p:nvSpPr>
        <p:spPr>
          <a:xfrm>
            <a:off x="838200" y="2004356"/>
            <a:ext cx="10515600" cy="4351338"/>
          </a:xfrm>
        </p:spPr>
        <p:txBody>
          <a:bodyPr/>
          <a:lstStyle/>
          <a:p>
            <a:pPr marL="514350" indent="-514350">
              <a:buFont typeface="+mj-lt"/>
              <a:buAutoNum type="arabicPeriod"/>
            </a:pPr>
            <a:r>
              <a:rPr lang="en-GB" dirty="0"/>
              <a:t>Develop a curriculum for teacher professional learning</a:t>
            </a:r>
          </a:p>
          <a:p>
            <a:pPr lvl="1"/>
            <a:r>
              <a:rPr lang="en-GB" dirty="0"/>
              <a:t>Based on the best available evidence</a:t>
            </a:r>
          </a:p>
          <a:p>
            <a:pPr marL="514350" indent="-514350">
              <a:buFont typeface="+mj-lt"/>
              <a:buAutoNum type="arabicPeriod"/>
            </a:pPr>
            <a:r>
              <a:rPr lang="en-GB" dirty="0"/>
              <a:t>Develop instruments and systems for creating actionable feedback for teachers</a:t>
            </a:r>
          </a:p>
          <a:p>
            <a:pPr lvl="1"/>
            <a:r>
              <a:rPr lang="en-GB" dirty="0"/>
              <a:t>Scalable measures of competencies and environmental proxies</a:t>
            </a:r>
          </a:p>
          <a:p>
            <a:pPr lvl="1"/>
            <a:r>
              <a:rPr lang="en-GB" dirty="0"/>
              <a:t>Validated against student learning growth</a:t>
            </a:r>
          </a:p>
          <a:p>
            <a:pPr marL="514350" indent="-514350">
              <a:buFont typeface="+mj-lt"/>
              <a:buAutoNum type="arabicPeriod"/>
            </a:pPr>
            <a:r>
              <a:rPr lang="en-GB" dirty="0"/>
              <a:t>Create networks and guidance to support improvement</a:t>
            </a:r>
          </a:p>
          <a:p>
            <a:pPr lvl="1"/>
            <a:r>
              <a:rPr lang="en-GB" dirty="0"/>
              <a:t>Coordinate peer and expert support</a:t>
            </a:r>
          </a:p>
          <a:p>
            <a:pPr lvl="1"/>
            <a:r>
              <a:rPr lang="en-GB" dirty="0"/>
              <a:t>Evaluate and promote effective programmes/models</a:t>
            </a:r>
          </a:p>
        </p:txBody>
      </p:sp>
      <p:sp>
        <p:nvSpPr>
          <p:cNvPr id="4" name="Footer Placeholder 3">
            <a:extLst>
              <a:ext uri="{FF2B5EF4-FFF2-40B4-BE49-F238E27FC236}">
                <a16:creationId xmlns:a16="http://schemas.microsoft.com/office/drawing/2014/main" id="{1C4423B7-8867-44F1-AE74-EA7390788122}"/>
              </a:ext>
            </a:extLst>
          </p:cNvPr>
          <p:cNvSpPr>
            <a:spLocks noGrp="1"/>
          </p:cNvSpPr>
          <p:nvPr>
            <p:ph type="ftr" sz="quarter" idx="11"/>
          </p:nvPr>
        </p:nvSpPr>
        <p:spPr/>
        <p:txBody>
          <a:bodyPr/>
          <a:lstStyle/>
          <a:p>
            <a:pPr algn="r"/>
            <a:r>
              <a:rPr lang="en-GB" sz="600"/>
              <a:t>© Evidence Based Education 2020</a:t>
            </a:r>
            <a:endParaRPr lang="en-GB" sz="600" dirty="0"/>
          </a:p>
        </p:txBody>
      </p:sp>
      <p:sp>
        <p:nvSpPr>
          <p:cNvPr id="5" name="Slide Number Placeholder 3">
            <a:extLst>
              <a:ext uri="{FF2B5EF4-FFF2-40B4-BE49-F238E27FC236}">
                <a16:creationId xmlns:a16="http://schemas.microsoft.com/office/drawing/2014/main" id="{2EE8BFD3-358C-4596-908B-C707927F7200}"/>
              </a:ext>
            </a:extLst>
          </p:cNvPr>
          <p:cNvSpPr>
            <a:spLocks noGrp="1"/>
          </p:cNvSpPr>
          <p:nvPr>
            <p:ph type="sldNum" sz="quarter" idx="12"/>
          </p:nvPr>
        </p:nvSpPr>
        <p:spPr>
          <a:xfrm>
            <a:off x="0" y="6486797"/>
            <a:ext cx="2743200" cy="365125"/>
          </a:xfrm>
        </p:spPr>
        <p:txBody>
          <a:bodyPr/>
          <a:lstStyle/>
          <a:p>
            <a:pPr>
              <a:defRPr/>
            </a:pPr>
            <a:fld id="{B8CE7F47-FE1A-48F9-9977-E098381F23D1}" type="slidenum">
              <a:rPr lang="en-US" smtClean="0"/>
              <a:pPr>
                <a:defRPr/>
              </a:pPr>
              <a:t>8</a:t>
            </a:fld>
            <a:endParaRPr lang="en-US" dirty="0"/>
          </a:p>
        </p:txBody>
      </p:sp>
    </p:spTree>
    <p:extLst>
      <p:ext uri="{BB962C8B-B14F-4D97-AF65-F5344CB8AC3E}">
        <p14:creationId xmlns:p14="http://schemas.microsoft.com/office/powerpoint/2010/main" val="2676569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2D8BA-CA95-4B07-8FCD-44A54B5B0013}"/>
              </a:ext>
            </a:extLst>
          </p:cNvPr>
          <p:cNvSpPr>
            <a:spLocks noGrp="1"/>
          </p:cNvSpPr>
          <p:nvPr>
            <p:ph type="title"/>
          </p:nvPr>
        </p:nvSpPr>
        <p:spPr/>
        <p:txBody>
          <a:bodyPr/>
          <a:lstStyle/>
          <a:p>
            <a:r>
              <a:rPr lang="en-GB" dirty="0"/>
              <a:t>Feedback</a:t>
            </a:r>
          </a:p>
        </p:txBody>
      </p:sp>
      <p:pic>
        <p:nvPicPr>
          <p:cNvPr id="6" name="Content Placeholder 5">
            <a:extLst>
              <a:ext uri="{FF2B5EF4-FFF2-40B4-BE49-F238E27FC236}">
                <a16:creationId xmlns:a16="http://schemas.microsoft.com/office/drawing/2014/main" id="{8E006C65-9294-483D-AA14-95018FF331FE}"/>
              </a:ext>
            </a:extLst>
          </p:cNvPr>
          <p:cNvPicPr>
            <a:picLocks noGrp="1" noChangeAspect="1"/>
          </p:cNvPicPr>
          <p:nvPr>
            <p:ph idx="1"/>
          </p:nvPr>
        </p:nvPicPr>
        <p:blipFill>
          <a:blip r:embed="rId3"/>
          <a:stretch>
            <a:fillRect/>
          </a:stretch>
        </p:blipFill>
        <p:spPr>
          <a:xfrm rot="429849">
            <a:off x="4788718" y="1293215"/>
            <a:ext cx="6430198" cy="5997847"/>
          </a:xfrm>
          <a:prstGeom prst="rect">
            <a:avLst/>
          </a:prstGeom>
          <a:ln>
            <a:noFill/>
          </a:ln>
          <a:effectLst>
            <a:outerShdw blurRad="63500" sx="102000" sy="102000" algn="ctr" rotWithShape="0">
              <a:prstClr val="black">
                <a:alpha val="40000"/>
              </a:prstClr>
            </a:outerShdw>
          </a:effectLst>
        </p:spPr>
      </p:pic>
      <p:sp>
        <p:nvSpPr>
          <p:cNvPr id="4" name="Footer Placeholder 3">
            <a:extLst>
              <a:ext uri="{FF2B5EF4-FFF2-40B4-BE49-F238E27FC236}">
                <a16:creationId xmlns:a16="http://schemas.microsoft.com/office/drawing/2014/main" id="{FF8097C0-E2C7-4575-9A8A-730D356F7E0F}"/>
              </a:ext>
            </a:extLst>
          </p:cNvPr>
          <p:cNvSpPr>
            <a:spLocks noGrp="1"/>
          </p:cNvSpPr>
          <p:nvPr>
            <p:ph type="ftr" sz="quarter" idx="11"/>
          </p:nvPr>
        </p:nvSpPr>
        <p:spPr/>
        <p:txBody>
          <a:bodyPr/>
          <a:lstStyle/>
          <a:p>
            <a:pPr algn="r"/>
            <a:r>
              <a:rPr lang="en-GB" sz="600"/>
              <a:t>© Evidence Based Education 2020</a:t>
            </a:r>
            <a:endParaRPr lang="en-GB" sz="600" dirty="0"/>
          </a:p>
        </p:txBody>
      </p:sp>
      <p:sp>
        <p:nvSpPr>
          <p:cNvPr id="7" name="Slide Number Placeholder 3">
            <a:extLst>
              <a:ext uri="{FF2B5EF4-FFF2-40B4-BE49-F238E27FC236}">
                <a16:creationId xmlns:a16="http://schemas.microsoft.com/office/drawing/2014/main" id="{75E4746C-A5DE-4583-818B-B0723D5C79A9}"/>
              </a:ext>
            </a:extLst>
          </p:cNvPr>
          <p:cNvSpPr>
            <a:spLocks noGrp="1"/>
          </p:cNvSpPr>
          <p:nvPr>
            <p:ph type="sldNum" sz="quarter" idx="12"/>
          </p:nvPr>
        </p:nvSpPr>
        <p:spPr>
          <a:xfrm>
            <a:off x="0" y="6486797"/>
            <a:ext cx="2743200" cy="365125"/>
          </a:xfrm>
        </p:spPr>
        <p:txBody>
          <a:bodyPr/>
          <a:lstStyle/>
          <a:p>
            <a:pPr>
              <a:defRPr/>
            </a:pPr>
            <a:fld id="{B8CE7F47-FE1A-48F9-9977-E098381F23D1}" type="slidenum">
              <a:rPr lang="en-US" smtClean="0"/>
              <a:pPr>
                <a:defRPr/>
              </a:pPr>
              <a:t>9</a:t>
            </a:fld>
            <a:endParaRPr lang="en-US" dirty="0"/>
          </a:p>
        </p:txBody>
      </p:sp>
    </p:spTree>
    <p:extLst>
      <p:ext uri="{BB962C8B-B14F-4D97-AF65-F5344CB8AC3E}">
        <p14:creationId xmlns:p14="http://schemas.microsoft.com/office/powerpoint/2010/main" val="470235037"/>
      </p:ext>
    </p:extLst>
  </p:cSld>
  <p:clrMapOvr>
    <a:masterClrMapping/>
  </p:clrMapOvr>
</p:sld>
</file>

<file path=ppt/theme/theme1.xml><?xml version="1.0" encoding="utf-8"?>
<a:theme xmlns:a="http://schemas.openxmlformats.org/drawingml/2006/main" name="Evidencebased.educatio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EBE New">
      <a:majorFont>
        <a:latin typeface="Futura LT"/>
        <a:ea typeface=""/>
        <a:cs typeface=""/>
      </a:majorFont>
      <a:minorFont>
        <a:latin typeface="Futura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videncebased.education" id="{686A8F30-2333-4573-BB68-69633E2F54A9}" vid="{5E8CAAA0-89DB-4376-8A29-EC1CEC24AB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FA280D3D66E14786AB9AC74A4FCEA6" ma:contentTypeVersion="10" ma:contentTypeDescription="Create a new document." ma:contentTypeScope="" ma:versionID="465043cf159d7b15a3438d01e94fbe9f">
  <xsd:schema xmlns:xsd="http://www.w3.org/2001/XMLSchema" xmlns:xs="http://www.w3.org/2001/XMLSchema" xmlns:p="http://schemas.microsoft.com/office/2006/metadata/properties" xmlns:ns2="a50d9db6-13ba-455c-8618-e8fbf2d5ede2" xmlns:ns3="3060de25-7549-43df-9768-56c8b16c0e71" targetNamespace="http://schemas.microsoft.com/office/2006/metadata/properties" ma:root="true" ma:fieldsID="90c02733b2eff8b667ff6a51e0bdda54" ns2:_="" ns3:_="">
    <xsd:import namespace="a50d9db6-13ba-455c-8618-e8fbf2d5ede2"/>
    <xsd:import namespace="3060de25-7549-43df-9768-56c8b16c0e7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0d9db6-13ba-455c-8618-e8fbf2d5ede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60de25-7549-43df-9768-56c8b16c0e7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6EC56E-DB89-4A03-AF29-23F1E3592A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0d9db6-13ba-455c-8618-e8fbf2d5ede2"/>
    <ds:schemaRef ds:uri="3060de25-7549-43df-9768-56c8b16c0e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F26A52-BFA4-47BA-B578-362D50FFD42D}">
  <ds:schemaRefs>
    <ds:schemaRef ds:uri="http://schemas.microsoft.com/sharepoint/v3/contenttype/forms"/>
  </ds:schemaRefs>
</ds:datastoreItem>
</file>

<file path=customXml/itemProps3.xml><?xml version="1.0" encoding="utf-8"?>
<ds:datastoreItem xmlns:ds="http://schemas.openxmlformats.org/officeDocument/2006/customXml" ds:itemID="{2980A381-B40E-4A23-A0D6-D3AAD9EEB72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66</TotalTime>
  <Words>1440</Words>
  <Application>Microsoft Office PowerPoint</Application>
  <PresentationFormat>Widescreen</PresentationFormat>
  <Paragraphs>122</Paragraphs>
  <Slides>13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Futura LT</vt:lpstr>
      <vt:lpstr>Evidencebased.education</vt:lpstr>
      <vt:lpstr>Shining a light on  great teaching</vt:lpstr>
      <vt:lpstr>2014</vt:lpstr>
      <vt:lpstr>Dimensions of great teaching</vt:lpstr>
      <vt:lpstr>Why update the 2014 report?</vt:lpstr>
      <vt:lpstr>What problem might this solve?</vt:lpstr>
      <vt:lpstr>Can existing research and frameworks not tell us this?</vt:lpstr>
      <vt:lpstr>Is another framework/summary the answer?</vt:lpstr>
      <vt:lpstr>A more ambitious project: The Great Teaching Toolkit</vt:lpstr>
      <vt:lpstr>Feedback</vt:lpstr>
      <vt:lpstr>Poor Proxies for Learning</vt:lpstr>
      <vt:lpstr>Educating Intuition (Hogarth 2001)</vt:lpstr>
      <vt:lpstr>Feedback for teachers</vt:lpstr>
      <vt:lpstr>Overview of our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Shining a light on  great teaching</dc:title>
  <dc:creator>Rob</dc:creator>
  <cp:lastModifiedBy>Rob</cp:lastModifiedBy>
  <cp:revision>1</cp:revision>
  <dcterms:created xsi:type="dcterms:W3CDTF">2020-05-11T08:27:06Z</dcterms:created>
  <dcterms:modified xsi:type="dcterms:W3CDTF">2020-05-11T09:33:32Z</dcterms:modified>
</cp:coreProperties>
</file>