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17"/>
  </p:notesMasterIdLst>
  <p:sldIdLst>
    <p:sldId id="1902" r:id="rId5"/>
    <p:sldId id="1898" r:id="rId6"/>
    <p:sldId id="1911" r:id="rId7"/>
    <p:sldId id="1909" r:id="rId8"/>
    <p:sldId id="1904" r:id="rId9"/>
    <p:sldId id="1907" r:id="rId10"/>
    <p:sldId id="1912" r:id="rId11"/>
    <p:sldId id="1910" r:id="rId12"/>
    <p:sldId id="1908" r:id="rId13"/>
    <p:sldId id="1906" r:id="rId14"/>
    <p:sldId id="1905" r:id="rId15"/>
    <p:sldId id="1900" r:id="rId16"/>
  </p:sldIdLst>
  <p:sldSz cx="12192000" cy="6858000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1" userDrawn="1">
          <p15:clr>
            <a:srgbClr val="A4A3A4"/>
          </p15:clr>
        </p15:guide>
        <p15:guide id="2" pos="7861" userDrawn="1">
          <p15:clr>
            <a:srgbClr val="A4A3A4"/>
          </p15:clr>
        </p15:guide>
        <p15:guide id="3" pos="8748" userDrawn="1">
          <p15:clr>
            <a:srgbClr val="A4A3A4"/>
          </p15:clr>
        </p15:guide>
        <p15:guide id="4" pos="8869" userDrawn="1">
          <p15:clr>
            <a:srgbClr val="A4A3A4"/>
          </p15:clr>
        </p15:guide>
        <p15:guide id="5" pos="9756" userDrawn="1">
          <p15:clr>
            <a:srgbClr val="A4A3A4"/>
          </p15:clr>
        </p15:guide>
        <p15:guide id="6" pos="5967" userDrawn="1">
          <p15:clr>
            <a:srgbClr val="A4A3A4"/>
          </p15:clr>
        </p15:guide>
        <p15:guide id="7" pos="57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Yang" initials="TY" lastIdx="1" clrIdx="0">
    <p:extLst>
      <p:ext uri="{19B8F6BF-5375-455C-9EA6-DF929625EA0E}">
        <p15:presenceInfo xmlns:p15="http://schemas.microsoft.com/office/powerpoint/2012/main" userId="ad8d2f6ccd6e35e7" providerId="Windows Live"/>
      </p:ext>
    </p:extLst>
  </p:cmAuthor>
  <p:cmAuthor id="2" name="Patrick Grogan" initials="PG" lastIdx="2" clrIdx="1">
    <p:extLst>
      <p:ext uri="{19B8F6BF-5375-455C-9EA6-DF929625EA0E}">
        <p15:presenceInfo xmlns:p15="http://schemas.microsoft.com/office/powerpoint/2012/main" userId="S::patrick.grogan@bobit.com::2ed55fe6-af79-4b21-8e8c-e4ed8b91bb34" providerId="AD"/>
      </p:ext>
    </p:extLst>
  </p:cmAuthor>
  <p:cmAuthor id="3" name="Paras Maniar" initials="PM" lastIdx="12" clrIdx="2">
    <p:extLst>
      <p:ext uri="{19B8F6BF-5375-455C-9EA6-DF929625EA0E}">
        <p15:presenceInfo xmlns:p15="http://schemas.microsoft.com/office/powerpoint/2012/main" userId="S::paras.maniar@bobit.com::b41dbfc5-e2e4-45f7-8cc0-1fe34f274ab5" providerId="AD"/>
      </p:ext>
    </p:extLst>
  </p:cmAuthor>
  <p:cmAuthor id="4" name="Erin Fields" initials="EF" lastIdx="1" clrIdx="3">
    <p:extLst>
      <p:ext uri="{19B8F6BF-5375-455C-9EA6-DF929625EA0E}">
        <p15:presenceInfo xmlns:p15="http://schemas.microsoft.com/office/powerpoint/2012/main" userId="S::erin.fields@bobit.com::c1160b52-c74a-414e-969a-abc92a1219f5" providerId="AD"/>
      </p:ext>
    </p:extLst>
  </p:cmAuthor>
  <p:cmAuthor id="5" name="Justin Sorensen" initials="JS" lastIdx="1" clrIdx="4">
    <p:extLst>
      <p:ext uri="{19B8F6BF-5375-455C-9EA6-DF929625EA0E}">
        <p15:presenceInfo xmlns:p15="http://schemas.microsoft.com/office/powerpoint/2012/main" userId="S::justin.sorensen@bobit.com::86558eec-5003-44a4-b1ba-6bf85740ae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3BA"/>
    <a:srgbClr val="142139"/>
    <a:srgbClr val="223F81"/>
    <a:srgbClr val="049DB4"/>
    <a:srgbClr val="1D373A"/>
    <a:srgbClr val="363544"/>
    <a:srgbClr val="292D2C"/>
    <a:srgbClr val="50504F"/>
    <a:srgbClr val="575554"/>
    <a:srgbClr val="57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27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791"/>
        <p:guide pos="7861"/>
        <p:guide pos="8748"/>
        <p:guide pos="8869"/>
        <p:guide pos="9756"/>
        <p:guide pos="5967"/>
        <p:guide pos="57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A9F470FE-8303-6B45-95C0-AB80C054DD91}" type="datetimeFigureOut">
              <a:rPr lang="en-AU" smtClean="0"/>
              <a:t>23/01/2023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B0601289-CE86-324C-ABEC-EFFB9FDF96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34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0940-5697-EB42-B50E-AFFC765B2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908" y="1122363"/>
            <a:ext cx="5726035" cy="2387600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EA539-582F-6C44-A3F3-C566FF33A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50406"/>
            <a:ext cx="5322439" cy="504497"/>
          </a:xfrm>
          <a:solidFill>
            <a:schemeClr val="tx1"/>
          </a:solidFill>
        </p:spPr>
        <p:txBody>
          <a:bodyPr anchor="ctr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7200D-FFBB-4D49-B391-F58FAD07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5533B-E42B-F144-A996-6952029C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3D2E2-F723-9640-99FE-03237F16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A759-D7B4-1342-912C-606C9B23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0E0FC-A8A4-3046-8FAE-732FDF5B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FB259-EBD9-1244-9C0C-5A46CE5A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ECBA0-2488-584E-919A-7066E140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5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FAC32-0A0A-E54C-8DAA-059A7433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840E9-851F-2641-A6E7-510601C3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EAD31-4336-3C42-A57D-5613C1B2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4E11-5944-AE44-9ABE-AC3868BA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538E3-85E7-9649-90FD-A759E03DC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A0B39-1BC2-F349-A894-C9037BE0D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565F6-C7C4-9F41-AFC1-25CC5327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DF0E6-4FE2-784C-8E46-6A068C2D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8ABBC-79B7-E94D-9497-8AA713D8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5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AB39-DC07-4C4B-8A45-DE320FFC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9A7F5-497B-EE45-AA53-566E46FA4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51102-40B3-0E4C-8111-F26160282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1A67C-EC4B-B345-9330-F23DF6D7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22368-122A-E941-A4C3-5AD507DD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94773-274B-234E-9544-A0C53AEB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9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4DB2-B115-864A-9D99-37C33DD4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3F798-FFF4-1B4A-A7E2-BFE0E4A04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43C8-90F6-BA47-82C2-953BA98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D4604-DAF0-8F48-A99F-0C1149F6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2FC5-27A6-794F-A823-E733C26B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0CA45-7EE3-234F-8636-E82147C6B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A4A9E-1F6F-3441-AE3D-01746404D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67051-D236-9B4E-8B30-C9988177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4AB59-7FD9-314A-BD1A-C815506E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6CC1-A2E8-9D42-884D-748A9552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68" imgH="568" progId="TCLayout.ActiveDocument.1">
                  <p:embed/>
                </p:oleObj>
              </mc:Choice>
              <mc:Fallback>
                <p:oleObj name="think-cell Slide" r:id="rId3" imgW="568" imgH="56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01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0940-5697-EB42-B50E-AFFC765B2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908" y="1122363"/>
            <a:ext cx="5726035" cy="2387600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EA539-582F-6C44-A3F3-C566FF33A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50406"/>
            <a:ext cx="5322439" cy="504497"/>
          </a:xfrm>
          <a:solidFill>
            <a:schemeClr val="tx1"/>
          </a:solidFill>
        </p:spPr>
        <p:txBody>
          <a:bodyPr anchor="ctr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7200D-FFBB-4D49-B391-F58FAD07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5533B-E42B-F144-A996-6952029C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3D2E2-F723-9640-99FE-03237F16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208E-BB28-4A4B-8DAC-6FFB3590E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55581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5071-EBF4-C148-A48C-AF3DA53D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466"/>
            <a:ext cx="10515600" cy="489049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7B474-EC9E-8042-AD03-659AE6C0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0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208E-BB28-4A4B-8DAC-6FFB3590E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990074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5071-EBF4-C148-A48C-AF3DA53D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7B474-EC9E-8042-AD03-659AE6C0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208E-BB28-4A4B-8DAC-6FFB3590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848" y="365125"/>
            <a:ext cx="744395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5071-EBF4-C148-A48C-AF3DA53D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846" y="1825625"/>
            <a:ext cx="7443953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7B474-EC9E-8042-AD03-659AE6C0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208E-BB28-4A4B-8DAC-6FFB3590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0" y="365125"/>
            <a:ext cx="806196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5071-EBF4-C148-A48C-AF3DA53D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38" y="1825625"/>
            <a:ext cx="8061961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7B474-EC9E-8042-AD03-659AE6C0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1893BF-0E58-1A4C-846D-8BB5C54518AF}"/>
              </a:ext>
            </a:extLst>
          </p:cNvPr>
          <p:cNvSpPr txBox="1">
            <a:spLocks/>
          </p:cNvSpPr>
          <p:nvPr userDrawn="1"/>
        </p:nvSpPr>
        <p:spPr>
          <a:xfrm>
            <a:off x="373117" y="500062"/>
            <a:ext cx="21430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806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B6D4-1A05-2F49-A691-B12CE239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9CF6A-72C3-C04B-A9AB-0F3AED03E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23F64-02C1-074B-BADF-C57BCCD1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E4841-5498-4A42-B613-CCF8A338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4AB8-BBD2-0E45-99CC-39FAC771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3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AA89C-23CC-D143-90DB-DFE73EF9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DF28-E0FE-F245-9045-C5EA37EDB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16158-DB9F-9440-A9ED-0B92883A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A54D6-32CC-B745-814B-9C6789DF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24F8-F3A7-E74D-B9F9-C81D5754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0691F-F700-BA4D-81A2-D7105621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3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8F20-E0CB-2B4F-9854-27D59934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C51FB-35F4-4C43-926E-9AC8F7092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E6930-3A5D-724E-B8F0-7629BFA1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3321E-99B1-F649-9BC6-F723D6329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F83540-C0AD-EC41-978E-25667CC15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09D8A-F08C-8642-A790-73A69DA8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4864F7-62B3-7743-B062-9BB7A316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F6835-FF8E-8C42-84AB-3E8DF7C9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D973-2A48-914F-90C2-0EB6BB69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AA00A-D1D7-EC48-8F15-D7C0635B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97641-56E9-064C-BFFF-C0A441AB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9261"/>
            <a:ext cx="10515600" cy="499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641D2-7E49-A042-A301-BDBD48394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FC0AC-7FC5-7543-8854-DF527C59B87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90618-6168-5C4F-BD23-CEAF0E099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6972-3870-044D-B896-B880C2579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9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D973-2A48-914F-90C2-0EB6BB69C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3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4" r:id="rId2"/>
    <p:sldLayoutId id="2147483690" r:id="rId3"/>
    <p:sldLayoutId id="2147483712" r:id="rId4"/>
    <p:sldLayoutId id="2147483711" r:id="rId5"/>
    <p:sldLayoutId id="2147483713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0" y="4343400"/>
            <a:ext cx="12192000" cy="25145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9B4095-4EF0-DB41-A90D-475EB238A959}"/>
              </a:ext>
            </a:extLst>
          </p:cNvPr>
          <p:cNvSpPr txBox="1">
            <a:spLocks/>
          </p:cNvSpPr>
          <p:nvPr/>
        </p:nvSpPr>
        <p:spPr>
          <a:xfrm>
            <a:off x="208156" y="4643162"/>
            <a:ext cx="1160470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Fleet information with the capacity to provide deeper understanding and drive sales growth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31EFF-C348-6D45-9BE9-6FE07FED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52969"/>
            <a:ext cx="12179300" cy="42904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E1CE92-9B91-1E42-AD6C-45901C5BEB20}"/>
              </a:ext>
            </a:extLst>
          </p:cNvPr>
          <p:cNvSpPr/>
          <p:nvPr/>
        </p:nvSpPr>
        <p:spPr>
          <a:xfrm>
            <a:off x="0" y="4237463"/>
            <a:ext cx="12192000" cy="105937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66061-919D-4FFB-A38D-CFB0EE8960A8}"/>
              </a:ext>
            </a:extLst>
          </p:cNvPr>
          <p:cNvSpPr txBox="1"/>
          <p:nvPr/>
        </p:nvSpPr>
        <p:spPr>
          <a:xfrm rot="10800000" flipH="1" flipV="1">
            <a:off x="2697112" y="307151"/>
            <a:ext cx="6988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Fleet Connection: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Fleet Insights Data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Powering Your Fleet Sales Pipeline</a:t>
            </a:r>
          </a:p>
        </p:txBody>
      </p:sp>
    </p:spTree>
    <p:extLst>
      <p:ext uri="{BB962C8B-B14F-4D97-AF65-F5344CB8AC3E}">
        <p14:creationId xmlns:p14="http://schemas.microsoft.com/office/powerpoint/2010/main" val="270398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0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Target Segments and Monthly Data Feeds available to support your internal campaigns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3437288" y="456225"/>
            <a:ext cx="6689125" cy="4846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83BA"/>
              </a:buClr>
            </a:pPr>
            <a:endParaRPr lang="en-US" sz="2000" dirty="0">
              <a:solidFill>
                <a:srgbClr val="142139"/>
              </a:solidFill>
            </a:endParaRPr>
          </a:p>
          <a:p>
            <a:pPr marL="0" indent="0">
              <a:buClr>
                <a:srgbClr val="0383BA"/>
              </a:buClr>
              <a:buNone/>
            </a:pPr>
            <a:r>
              <a:rPr lang="en-US" sz="2400" b="1" dirty="0">
                <a:solidFill>
                  <a:srgbClr val="142139"/>
                </a:solidFill>
              </a:rPr>
              <a:t>Target the right prospects at the right time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New Fleet File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10,000-12,000 newly registered fleets available each month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ELD/EOBR Violations 10,000 per month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Safety Violations and Accidents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10,000+ fleets each month that have had recent safety violations or experienced a significant crash or accident.    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Mechanical Violations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Lighting 5,000 violations per month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Brakes-15,000 per month</a:t>
            </a:r>
            <a:r>
              <a:rPr lang="en-US" sz="1200" dirty="0">
                <a:solidFill>
                  <a:srgbClr val="142139"/>
                </a:solidFill>
              </a:rPr>
              <a:t> 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Cargo related violations  5,000 per month</a:t>
            </a:r>
          </a:p>
          <a:p>
            <a:pPr marL="457200" lvl="1" indent="0">
              <a:buClr>
                <a:srgbClr val="0383BA"/>
              </a:buClr>
              <a:buNone/>
            </a:pPr>
            <a:endParaRPr lang="en-US" sz="400" dirty="0">
              <a:solidFill>
                <a:srgbClr val="142139"/>
              </a:solidFill>
            </a:endParaRPr>
          </a:p>
          <a:p>
            <a:endParaRPr lang="en-US" sz="2000" dirty="0">
              <a:solidFill>
                <a:srgbClr val="142139"/>
              </a:solidFill>
            </a:endParaRPr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284D2AB0-FBFD-5749-B056-B3A8C7AD0CBE}"/>
              </a:ext>
            </a:extLst>
          </p:cNvPr>
          <p:cNvSpPr/>
          <p:nvPr/>
        </p:nvSpPr>
        <p:spPr>
          <a:xfrm>
            <a:off x="0" y="5758554"/>
            <a:ext cx="5218771" cy="809515"/>
          </a:xfrm>
          <a:prstGeom prst="homePlate">
            <a:avLst/>
          </a:prstGeom>
          <a:solidFill>
            <a:srgbClr val="223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09433" y="5832896"/>
            <a:ext cx="51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9858D-9407-3948-85FB-4EBAAD81F668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7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0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Fleet Insight Reports Include</a:t>
            </a:r>
          </a:p>
          <a:p>
            <a:r>
              <a:rPr lang="en-US" sz="1800" dirty="0">
                <a:solidFill>
                  <a:schemeClr val="bg1"/>
                </a:solidFill>
              </a:rPr>
              <a:t>(but are not limited to)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3401547" y="456225"/>
            <a:ext cx="6689125" cy="4846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Contact &amp; company name, address, phone &amp; email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Secondary contact information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Fleet Size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SIC Code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Vehicle Classes</a:t>
            </a:r>
          </a:p>
          <a:p>
            <a:r>
              <a:rPr lang="en-US" sz="2000" dirty="0">
                <a:solidFill>
                  <a:srgbClr val="142139"/>
                </a:solidFill>
              </a:rPr>
              <a:t>Vehicle Brands</a:t>
            </a:r>
          </a:p>
          <a:p>
            <a:endParaRPr lang="en-US" sz="2000" dirty="0">
              <a:solidFill>
                <a:srgbClr val="142139"/>
              </a:solidFill>
            </a:endParaRPr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284D2AB0-FBFD-5749-B056-B3A8C7AD0CBE}"/>
              </a:ext>
            </a:extLst>
          </p:cNvPr>
          <p:cNvSpPr/>
          <p:nvPr/>
        </p:nvSpPr>
        <p:spPr>
          <a:xfrm>
            <a:off x="0" y="5758554"/>
            <a:ext cx="5218771" cy="809515"/>
          </a:xfrm>
          <a:prstGeom prst="homePlate">
            <a:avLst/>
          </a:prstGeom>
          <a:solidFill>
            <a:srgbClr val="223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09433" y="5832896"/>
            <a:ext cx="51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9858D-9407-3948-85FB-4EBAAD81F668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9848092-7F49-024C-8EF3-88A2EF225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02418"/>
            <a:ext cx="5569027" cy="3709639"/>
          </a:xfrm>
          <a:prstGeom prst="rect">
            <a:avLst/>
          </a:prstGeom>
          <a:ln w="25400">
            <a:solidFill>
              <a:srgbClr val="0383BA"/>
            </a:solidFill>
          </a:ln>
        </p:spPr>
      </p:pic>
    </p:spTree>
    <p:extLst>
      <p:ext uri="{BB962C8B-B14F-4D97-AF65-F5344CB8AC3E}">
        <p14:creationId xmlns:p14="http://schemas.microsoft.com/office/powerpoint/2010/main" val="90212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0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Custom prospect lists for your fleet sales team</a:t>
            </a:r>
            <a:endParaRPr lang="en-US" sz="2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4752026" y="460160"/>
            <a:ext cx="6689125" cy="4846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383BA"/>
                </a:solidFill>
              </a:rPr>
              <a:t>Email Marketing Support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We’ll email your content to the right fleets at the right time with our targeted campaigns.   Let us warm up your prospects and convert marketing leads into actionable sales leads.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383BA"/>
                </a:solidFill>
              </a:rPr>
              <a:t>Nationwide Coverage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142139"/>
                </a:solidFill>
              </a:rPr>
              <a:t>Target marketing qualified leads in your local area and nationwide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383BA"/>
                </a:solidFill>
              </a:rPr>
              <a:t>Save time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142139"/>
                </a:solidFill>
              </a:rPr>
              <a:t>No more searching through endless, outdated databases for the right businesses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14213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383BA"/>
                </a:solidFill>
              </a:rPr>
              <a:t>No Long-Term Commitment</a:t>
            </a:r>
            <a:r>
              <a:rPr lang="en-US" sz="2000" dirty="0">
                <a:solidFill>
                  <a:srgbClr val="0383BA"/>
                </a:solidFill>
              </a:rPr>
              <a:t>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142139"/>
                </a:solidFill>
              </a:rPr>
              <a:t>Boost your sales for a short time and revisit whenever you need to fill your sales pipeline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383BA"/>
                </a:solidFill>
                <a:cs typeface="Arial"/>
              </a:rPr>
              <a:t>Clean Data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142139"/>
                </a:solidFill>
                <a:cs typeface="Arial"/>
              </a:rPr>
              <a:t>Tested for telephone number accuracy, email &amp; postal deliverability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142139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142139"/>
              </a:solidFill>
            </a:endParaRPr>
          </a:p>
          <a:p>
            <a:endParaRPr lang="en-US" dirty="0">
              <a:solidFill>
                <a:srgbClr val="142139"/>
              </a:solidFill>
            </a:endParaRPr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284D2AB0-FBFD-5749-B056-B3A8C7AD0CBE}"/>
              </a:ext>
            </a:extLst>
          </p:cNvPr>
          <p:cNvSpPr/>
          <p:nvPr/>
        </p:nvSpPr>
        <p:spPr>
          <a:xfrm>
            <a:off x="0" y="5758554"/>
            <a:ext cx="5218771" cy="809515"/>
          </a:xfrm>
          <a:prstGeom prst="homePlate">
            <a:avLst/>
          </a:prstGeom>
          <a:solidFill>
            <a:srgbClr val="223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09433" y="5832896"/>
            <a:ext cx="51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4352F-8ED3-1143-B4C6-46D962315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49" y="2768310"/>
            <a:ext cx="912042" cy="912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7572F0-3EC5-D449-89A2-8B658BEAB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82" y="3934853"/>
            <a:ext cx="1127656" cy="976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EF886A-688C-AE41-9F37-6A1C7204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408" y="423499"/>
            <a:ext cx="1576694" cy="826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2717BA-B9D1-D14A-B0F5-D0FE698F4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389" y="1560308"/>
            <a:ext cx="982762" cy="91204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DB1648-BE63-3B4D-9197-32C5A6789141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9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4805AC-8C56-CF4B-AC25-6EFB1C55034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955B9BA-530E-D645-B5B1-CE605ED8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73224"/>
            <a:ext cx="86962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Fleet Insights provides fleet and owner contacts from multiple sources including our proprietary database. </a:t>
            </a:r>
            <a:endParaRPr kumimoji="0" lang="en-US" altLang="en-US" sz="9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*Recordable accidents include accidents that involve an injury, a fatality, or required a tow away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817E32-B6BF-CD40-AE40-456BE49DD676}"/>
              </a:ext>
            </a:extLst>
          </p:cNvPr>
          <p:cNvSpPr/>
          <p:nvPr/>
        </p:nvSpPr>
        <p:spPr>
          <a:xfrm>
            <a:off x="0" y="2"/>
            <a:ext cx="12192000" cy="133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452F6-5138-E948-8EC2-EF0BBA499D3A}"/>
              </a:ext>
            </a:extLst>
          </p:cNvPr>
          <p:cNvSpPr txBox="1">
            <a:spLocks/>
          </p:cNvSpPr>
          <p:nvPr/>
        </p:nvSpPr>
        <p:spPr>
          <a:xfrm>
            <a:off x="2924197" y="291994"/>
            <a:ext cx="8705939" cy="990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23F81"/>
                </a:solidFill>
                <a:cs typeface="Arial"/>
              </a:rPr>
              <a:t>Fleet Insights reports provide fleet and owner contact information from multiple sources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26D35-5638-7140-B201-F3692FE9EF0A}"/>
              </a:ext>
            </a:extLst>
          </p:cNvPr>
          <p:cNvSpPr/>
          <p:nvPr/>
        </p:nvSpPr>
        <p:spPr>
          <a:xfrm>
            <a:off x="561864" y="204946"/>
            <a:ext cx="2341758" cy="2341758"/>
          </a:xfrm>
          <a:prstGeom prst="ellipse">
            <a:avLst/>
          </a:prstGeom>
          <a:solidFill>
            <a:srgbClr val="049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4A4C7-8B73-0147-9C80-6B1AE1F70C1C}"/>
              </a:ext>
            </a:extLst>
          </p:cNvPr>
          <p:cNvSpPr txBox="1"/>
          <p:nvPr/>
        </p:nvSpPr>
        <p:spPr>
          <a:xfrm>
            <a:off x="2903622" y="1705514"/>
            <a:ext cx="4929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FLEET DEMOGRAPHICS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1455B78-3DEC-D34C-8C89-D3A1FFC4C624}"/>
              </a:ext>
            </a:extLst>
          </p:cNvPr>
          <p:cNvSpPr/>
          <p:nvPr/>
        </p:nvSpPr>
        <p:spPr>
          <a:xfrm rot="10800000">
            <a:off x="3162950" y="1091932"/>
            <a:ext cx="890620" cy="56778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8CF1C-7EC4-6F4C-BE77-32D660A0CD04}"/>
              </a:ext>
            </a:extLst>
          </p:cNvPr>
          <p:cNvSpPr txBox="1"/>
          <p:nvPr/>
        </p:nvSpPr>
        <p:spPr>
          <a:xfrm>
            <a:off x="602369" y="3722827"/>
            <a:ext cx="2194560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Vehicle Types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3E1C55-3961-EE45-A1DC-BA2FDDE6E640}"/>
              </a:ext>
            </a:extLst>
          </p:cNvPr>
          <p:cNvSpPr txBox="1"/>
          <p:nvPr/>
        </p:nvSpPr>
        <p:spPr>
          <a:xfrm>
            <a:off x="3448388" y="3722827"/>
            <a:ext cx="2194560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Vehicle brands in operation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E23A4-B9D6-0245-B8ED-59F59A0678FF}"/>
              </a:ext>
            </a:extLst>
          </p:cNvPr>
          <p:cNvSpPr txBox="1"/>
          <p:nvPr/>
        </p:nvSpPr>
        <p:spPr>
          <a:xfrm>
            <a:off x="6294407" y="3722827"/>
            <a:ext cx="2194560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Engine Types and Alternative Fuel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F9A9A8-C7C1-8646-A2EA-78FB8CF1BF39}"/>
              </a:ext>
            </a:extLst>
          </p:cNvPr>
          <p:cNvSpPr txBox="1"/>
          <p:nvPr/>
        </p:nvSpPr>
        <p:spPr>
          <a:xfrm>
            <a:off x="9140426" y="3722827"/>
            <a:ext cx="219456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Geographic Locations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571FC-49F4-2549-8AA6-51F95509428E}"/>
              </a:ext>
            </a:extLst>
          </p:cNvPr>
          <p:cNvSpPr txBox="1"/>
          <p:nvPr/>
        </p:nvSpPr>
        <p:spPr>
          <a:xfrm>
            <a:off x="602369" y="5655902"/>
            <a:ext cx="2194560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SIC Codes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6DFD5-9C93-914B-84C1-80CFE6E61C9A}"/>
              </a:ext>
            </a:extLst>
          </p:cNvPr>
          <p:cNvSpPr txBox="1"/>
          <p:nvPr/>
        </p:nvSpPr>
        <p:spPr>
          <a:xfrm>
            <a:off x="3448388" y="5655902"/>
            <a:ext cx="219456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Fleet Sizes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CF789E-31AC-6241-B7C5-96080FD26CD2}"/>
              </a:ext>
            </a:extLst>
          </p:cNvPr>
          <p:cNvSpPr txBox="1"/>
          <p:nvPr/>
        </p:nvSpPr>
        <p:spPr>
          <a:xfrm>
            <a:off x="6294407" y="5655902"/>
            <a:ext cx="2194560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 types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2C80F-3E12-5A47-9155-4998A5EED85F}"/>
              </a:ext>
            </a:extLst>
          </p:cNvPr>
          <p:cNvSpPr txBox="1"/>
          <p:nvPr/>
        </p:nvSpPr>
        <p:spPr>
          <a:xfrm>
            <a:off x="9140426" y="5655902"/>
            <a:ext cx="219456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3645BD3-8C56-EA4D-A5A6-141B30A5B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38" y="599012"/>
            <a:ext cx="1558433" cy="14766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073829-641A-4544-B069-8C09B5BA9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39" y="2741102"/>
            <a:ext cx="2341758" cy="9079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EBCA8C-4AE5-B744-8DA0-7667060E3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155" y="2702361"/>
            <a:ext cx="2633756" cy="9556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99D318A-C265-C24B-9104-AD5B60C64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8485" y="2892605"/>
            <a:ext cx="2002100" cy="7525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0B147F-B4EB-9C48-A8B4-1AFA29A1D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382" y="2546704"/>
            <a:ext cx="835821" cy="1052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F5C66F0-5C15-C340-841A-9D182BF1E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234" y="4593018"/>
            <a:ext cx="741842" cy="9427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E48273-28F7-D84B-9E17-02D0C58834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390" y="4635255"/>
            <a:ext cx="960556" cy="9005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D3E73B-4F6E-864D-82C4-A207490064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6260" y="4622583"/>
            <a:ext cx="815080" cy="95561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501514-DB23-6241-BD85-BB49E8EA1D95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62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-62144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chemeClr val="bg1"/>
                </a:solidFill>
              </a:rPr>
              <a:t>Fleet-Connection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  <a:cs typeface="Arial"/>
              </a:rPr>
              <a:t>Target fleets that are likely in-market for Used Trucks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3437288" y="456224"/>
            <a:ext cx="6689125" cy="5698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383BA"/>
              </a:buClr>
            </a:pPr>
            <a:r>
              <a:rPr lang="en-US" sz="3600" b="1" dirty="0">
                <a:solidFill>
                  <a:srgbClr val="142139"/>
                </a:solidFill>
              </a:rPr>
              <a:t>Fleet-Connection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Fleet Prospecting Solution for Used Equipment Dealers and Suppliers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fleets with the right fleet demographics for your used equipment messaging.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Over 10 million VINS.  Target fleets based on current fleet composition to find likely buyers.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Fleets that have had recent significant accidents or major mechanical issues that are likely in-market for replacement inventory.</a:t>
            </a:r>
            <a:endParaRPr lang="en-US" sz="1200" dirty="0">
              <a:solidFill>
                <a:srgbClr val="142139"/>
              </a:solidFill>
            </a:endParaRP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prospects by fleet size, SIC code, fuel types in operation, or GVW.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In-Depth firmographic and demographic detail available including addresses, phone numbers, email addresses, revenue, number of employees, along with full VIN level data on fleets.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Email marketing support also available if you want the Fleet-Connection team to produce and manage your lead gen campaigns</a:t>
            </a:r>
          </a:p>
          <a:p>
            <a:endParaRPr lang="en-US" sz="2000" dirty="0">
              <a:solidFill>
                <a:srgbClr val="1421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31735" y="4442727"/>
            <a:ext cx="236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9858D-9407-3948-85FB-4EBAAD81F668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9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-62144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chemeClr val="bg1"/>
                </a:solidFill>
              </a:rPr>
              <a:t>Trailer-Connection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  <a:cs typeface="Arial"/>
              </a:rPr>
              <a:t>Target fleets with trailers 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3437288" y="456224"/>
            <a:ext cx="6689125" cy="5698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383BA"/>
              </a:buClr>
            </a:pPr>
            <a:r>
              <a:rPr lang="en-US" sz="3600" b="1" dirty="0">
                <a:solidFill>
                  <a:srgbClr val="142139"/>
                </a:solidFill>
              </a:rPr>
              <a:t>Trailer-Connection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Fleet Prospecting Solution for trailer manufacturers, distributors, and dealers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800,000 fleets with over 4 million trailers in operation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12,000 HAZMAT Fleets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20,000 Reefer Trailer Operators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by brands of trailer in operation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Utility, Stoughton, East, Great Date, Wabash, Fontaine, Hyundai, Polar Tank</a:t>
            </a:r>
          </a:p>
          <a:p>
            <a:pPr lvl="2">
              <a:buClr>
                <a:srgbClr val="0383BA"/>
              </a:buClr>
            </a:pPr>
            <a:endParaRPr lang="en-US" sz="1200" dirty="0">
              <a:solidFill>
                <a:srgbClr val="142139"/>
              </a:solidFill>
            </a:endParaRP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by trailer types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Dry Box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Reefer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Flat Bed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Tanker</a:t>
            </a:r>
          </a:p>
          <a:p>
            <a:pPr lvl="2">
              <a:buClr>
                <a:srgbClr val="0383BA"/>
              </a:buClr>
            </a:pPr>
            <a:endParaRPr lang="en-US" sz="1200" dirty="0">
              <a:solidFill>
                <a:srgbClr val="142139"/>
              </a:solidFill>
            </a:endParaRP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prospects by fleet size, SIC code, fuel types in operation, or GVW.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In-Depth firmographic and demographic detail available including addresses, phone numbers, email addresses, revenue, number of employees, along with full VIN level data on fleets.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Email marketing support also available if you want the Fleet-Connection team to produce and manage your lead gen campaigns</a:t>
            </a:r>
          </a:p>
          <a:p>
            <a:endParaRPr lang="en-US" sz="2000" dirty="0">
              <a:solidFill>
                <a:srgbClr val="1421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31735" y="4442727"/>
            <a:ext cx="236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9858D-9407-3948-85FB-4EBAAD81F668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52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0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Target Segments and Monthly Data Feeds available to support your internal campaigns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3437288" y="456224"/>
            <a:ext cx="6689125" cy="5698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83BA"/>
              </a:buClr>
            </a:pPr>
            <a:endParaRPr lang="en-US" sz="2000" dirty="0">
              <a:solidFill>
                <a:srgbClr val="142139"/>
              </a:solidFill>
            </a:endParaRPr>
          </a:p>
          <a:p>
            <a:pPr marL="0" indent="0">
              <a:buClr>
                <a:srgbClr val="0383BA"/>
              </a:buClr>
              <a:buNone/>
            </a:pPr>
            <a:r>
              <a:rPr lang="en-US" sz="2400" b="1" dirty="0">
                <a:solidFill>
                  <a:srgbClr val="142139"/>
                </a:solidFill>
              </a:rPr>
              <a:t>Target the right prospects at the right time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chemeClr val="accent1"/>
                </a:solidFill>
              </a:rPr>
              <a:t>SMB Fleet File  200,000 Companies</a:t>
            </a:r>
          </a:p>
          <a:p>
            <a:pPr lvl="1">
              <a:buClr>
                <a:srgbClr val="0383BA"/>
              </a:buClr>
            </a:pPr>
            <a:r>
              <a:rPr lang="en-US" sz="1800" dirty="0">
                <a:solidFill>
                  <a:srgbClr val="142139"/>
                </a:solidFill>
              </a:rPr>
              <a:t>$40,000 with quarterly updates for $10,000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200,000 verified small and midsize businesses and public entities with fleets of 10-500 units in operation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350,000 verified email addresses with addresses and phone numbers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Complete firmographic and demographic details on each fleet including VINS, number of employees, revenue, SIC and NAICS code categories, and location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2 year history of all inspection/violation/accident data</a:t>
            </a:r>
          </a:p>
          <a:p>
            <a:pPr>
              <a:buClr>
                <a:srgbClr val="0383BA"/>
              </a:buClr>
            </a:pPr>
            <a:r>
              <a:rPr lang="en-US" sz="2000" dirty="0">
                <a:solidFill>
                  <a:srgbClr val="142139"/>
                </a:solidFill>
              </a:rPr>
              <a:t>Small Fleet File 800,000 Companies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$20,000 with quarterly updates for $5,000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800,000 verified small fleets and owner operators with 1-9 units in operation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Over 1 million email addresses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VIN level detail available for all registered DOT fleets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2 year history of all inspection/violation/accident data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Limited SIC/NAICS or firmographic detail</a:t>
            </a:r>
          </a:p>
          <a:p>
            <a:pPr lvl="1">
              <a:buClr>
                <a:srgbClr val="0383BA"/>
              </a:buClr>
            </a:pPr>
            <a:endParaRPr lang="en-US" sz="1600" dirty="0">
              <a:solidFill>
                <a:srgbClr val="142139"/>
              </a:solidFill>
            </a:endParaRPr>
          </a:p>
          <a:p>
            <a:endParaRPr lang="en-US" sz="2000" dirty="0">
              <a:solidFill>
                <a:srgbClr val="1421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31735" y="4442727"/>
            <a:ext cx="236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9858D-9407-3948-85FB-4EBAAD81F668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09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-62144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chemeClr val="bg1"/>
                </a:solidFill>
              </a:rPr>
              <a:t>Safety-Connection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  <a:cs typeface="Arial"/>
              </a:rPr>
              <a:t>Target fleets with recent accidents and safety violations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3437288" y="456224"/>
            <a:ext cx="6689125" cy="5698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383BA"/>
              </a:buClr>
            </a:pPr>
            <a:r>
              <a:rPr lang="en-US" sz="3600" b="1" dirty="0">
                <a:solidFill>
                  <a:srgbClr val="142139"/>
                </a:solidFill>
              </a:rPr>
              <a:t>Safety-Connection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Fleet Prospecting Solution for Fleet Safety Suppliers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fleets with recent accidents and safety violations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12,000 Fleets/month with reportable accidents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20,000 Fleets/month with significant safety violations </a:t>
            </a:r>
          </a:p>
          <a:p>
            <a:pPr lvl="3">
              <a:buClr>
                <a:srgbClr val="0383BA"/>
              </a:buClr>
            </a:pPr>
            <a:r>
              <a:rPr lang="en-US" sz="1000" dirty="0">
                <a:solidFill>
                  <a:srgbClr val="142139"/>
                </a:solidFill>
              </a:rPr>
              <a:t>Speeding</a:t>
            </a:r>
          </a:p>
          <a:p>
            <a:pPr lvl="3">
              <a:buClr>
                <a:srgbClr val="0383BA"/>
              </a:buClr>
            </a:pPr>
            <a:r>
              <a:rPr lang="en-US" sz="1000" dirty="0">
                <a:solidFill>
                  <a:srgbClr val="142139"/>
                </a:solidFill>
              </a:rPr>
              <a:t>ELD/EOBR violations</a:t>
            </a:r>
          </a:p>
          <a:p>
            <a:pPr lvl="3">
              <a:buClr>
                <a:srgbClr val="0383BA"/>
              </a:buClr>
            </a:pPr>
            <a:r>
              <a:rPr lang="en-US" sz="1000" dirty="0">
                <a:solidFill>
                  <a:srgbClr val="142139"/>
                </a:solidFill>
              </a:rPr>
              <a:t>Tires</a:t>
            </a:r>
          </a:p>
          <a:p>
            <a:pPr lvl="3">
              <a:buClr>
                <a:srgbClr val="0383BA"/>
              </a:buClr>
            </a:pPr>
            <a:r>
              <a:rPr lang="en-US" sz="1000" dirty="0">
                <a:solidFill>
                  <a:srgbClr val="142139"/>
                </a:solidFill>
              </a:rPr>
              <a:t>Lighting</a:t>
            </a:r>
          </a:p>
          <a:p>
            <a:pPr lvl="3">
              <a:buClr>
                <a:srgbClr val="0383BA"/>
              </a:buClr>
            </a:pPr>
            <a:r>
              <a:rPr lang="en-US" sz="1000" dirty="0">
                <a:solidFill>
                  <a:srgbClr val="142139"/>
                </a:solidFill>
              </a:rPr>
              <a:t>Cargo Securement</a:t>
            </a:r>
          </a:p>
          <a:p>
            <a:pPr lvl="2">
              <a:buClr>
                <a:srgbClr val="0383BA"/>
              </a:buClr>
            </a:pPr>
            <a:endParaRPr lang="en-US" sz="1200" dirty="0">
              <a:solidFill>
                <a:srgbClr val="142139"/>
              </a:solidFill>
            </a:endParaRP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prospects by fleet size, SIC code, fuel types in operation, or GVW.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In-Depth firmographic and demographic detail available including addresses, phone numbers, email addresses, revenue, number of employees, along with full VIN level data on fleets.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Email marketing support also available if you want the Fleet-Connection team to produce and manage your lead gen campaigns</a:t>
            </a:r>
          </a:p>
          <a:p>
            <a:endParaRPr lang="en-US" sz="2000" dirty="0">
              <a:solidFill>
                <a:srgbClr val="1421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31735" y="4442727"/>
            <a:ext cx="236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9858D-9407-3948-85FB-4EBAAD81F668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2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-62144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chemeClr val="bg1"/>
                </a:solidFill>
              </a:rPr>
              <a:t>Safety-Connection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  <a:cs typeface="Arial"/>
              </a:rPr>
              <a:t>Target fleets with recent accidents and safety violations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3437288" y="456224"/>
            <a:ext cx="6689125" cy="5698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383BA"/>
              </a:buClr>
            </a:pPr>
            <a:r>
              <a:rPr lang="en-US" sz="3600" b="1" dirty="0">
                <a:solidFill>
                  <a:srgbClr val="142139"/>
                </a:solidFill>
              </a:rPr>
              <a:t>Construction-Connection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Fleet Prospecting Solution </a:t>
            </a:r>
            <a:r>
              <a:rPr lang="en-US" sz="2000" b="1" dirty="0" err="1">
                <a:solidFill>
                  <a:srgbClr val="142139"/>
                </a:solidFill>
              </a:rPr>
              <a:t>supplers</a:t>
            </a:r>
            <a:r>
              <a:rPr lang="en-US" sz="2000" b="1" dirty="0">
                <a:solidFill>
                  <a:srgbClr val="142139"/>
                </a:solidFill>
              </a:rPr>
              <a:t> targeting the Construction industry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	Over 70,000 Fleets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		Construction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		Contractors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		Plumbing/HVAC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		</a:t>
            </a:r>
            <a:r>
              <a:rPr lang="en-US" sz="2000" b="1" dirty="0" err="1">
                <a:solidFill>
                  <a:srgbClr val="142139"/>
                </a:solidFill>
              </a:rPr>
              <a:t>Landscapting</a:t>
            </a:r>
            <a:endParaRPr lang="en-US" sz="1200" dirty="0">
              <a:solidFill>
                <a:srgbClr val="142139"/>
              </a:solidFill>
            </a:endParaRP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prospects by fleet size, SIC code, fuel types in operation, or GVW.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In-Depth firmographic and demographic detail available including addresses, phone numbers, email addresses, revenue, number of employees, along with full VIN level data on fleets.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Email marketing support also available if you want the Fleet-Connection team to produce and manage your lead gen campaigns</a:t>
            </a:r>
          </a:p>
          <a:p>
            <a:endParaRPr lang="en-US" sz="2000" dirty="0">
              <a:solidFill>
                <a:srgbClr val="1421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31735" y="4442727"/>
            <a:ext cx="236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9858D-9407-3948-85FB-4EBAAD81F668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-62144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chemeClr val="bg1"/>
                </a:solidFill>
              </a:rPr>
              <a:t>In Market Fleets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  <a:cs typeface="Arial"/>
              </a:rPr>
              <a:t>Target fleets that are actively searching for your products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3428410" y="477443"/>
            <a:ext cx="6689125" cy="5698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383BA"/>
              </a:buClr>
            </a:pPr>
            <a:r>
              <a:rPr lang="en-US" sz="3600" b="1" dirty="0">
                <a:solidFill>
                  <a:srgbClr val="142139"/>
                </a:solidFill>
              </a:rPr>
              <a:t>Lead-Connection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Fleet Prospecting Solution for suppliers looking for fleets that are actively searching for your solution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000" b="1" dirty="0">
                <a:solidFill>
                  <a:srgbClr val="142139"/>
                </a:solidFill>
              </a:rPr>
              <a:t>	Segments available</a:t>
            </a:r>
          </a:p>
          <a:p>
            <a:pPr lvl="2"/>
            <a:r>
              <a:rPr lang="en-US" sz="1200" dirty="0">
                <a:solidFill>
                  <a:srgbClr val="142139"/>
                </a:solidFill>
              </a:rPr>
              <a:t>Safety Products</a:t>
            </a:r>
          </a:p>
          <a:p>
            <a:pPr lvl="2"/>
            <a:r>
              <a:rPr lang="en-US" sz="1200" dirty="0">
                <a:solidFill>
                  <a:srgbClr val="142139"/>
                </a:solidFill>
              </a:rPr>
              <a:t>Dash Cams</a:t>
            </a:r>
          </a:p>
          <a:p>
            <a:pPr lvl="2"/>
            <a:r>
              <a:rPr lang="en-US" sz="1200" dirty="0">
                <a:solidFill>
                  <a:srgbClr val="142139"/>
                </a:solidFill>
              </a:rPr>
              <a:t>Trailers</a:t>
            </a:r>
          </a:p>
          <a:p>
            <a:pPr lvl="2"/>
            <a:r>
              <a:rPr lang="en-US" sz="1200" dirty="0">
                <a:solidFill>
                  <a:srgbClr val="142139"/>
                </a:solidFill>
              </a:rPr>
              <a:t>Vehicles</a:t>
            </a:r>
          </a:p>
          <a:p>
            <a:pPr lvl="2"/>
            <a:r>
              <a:rPr lang="en-US" sz="1200" dirty="0">
                <a:solidFill>
                  <a:srgbClr val="142139"/>
                </a:solidFill>
              </a:rPr>
              <a:t>Telematics</a:t>
            </a:r>
          </a:p>
          <a:p>
            <a:pPr lvl="2"/>
            <a:r>
              <a:rPr lang="en-US" sz="1200" dirty="0">
                <a:solidFill>
                  <a:srgbClr val="142139"/>
                </a:solidFill>
              </a:rPr>
              <a:t>Load Boards</a:t>
            </a:r>
          </a:p>
          <a:p>
            <a:pPr lvl="2"/>
            <a:r>
              <a:rPr lang="en-US" sz="1200" dirty="0">
                <a:solidFill>
                  <a:srgbClr val="142139"/>
                </a:solidFill>
              </a:rPr>
              <a:t>TMS Products</a:t>
            </a:r>
          </a:p>
          <a:p>
            <a:r>
              <a:rPr lang="en-US" sz="2000" dirty="0">
                <a:solidFill>
                  <a:srgbClr val="142139"/>
                </a:solidFill>
              </a:rPr>
              <a:t>Behavioral and demographic data to target fleets that are currently in market</a:t>
            </a:r>
          </a:p>
          <a:p>
            <a:r>
              <a:rPr lang="en-US" sz="2000" dirty="0">
                <a:solidFill>
                  <a:srgbClr val="142139"/>
                </a:solidFill>
              </a:rPr>
              <a:t>Minimum of 200 qualified leads per month </a:t>
            </a:r>
          </a:p>
          <a:p>
            <a:pPr lvl="1"/>
            <a:r>
              <a:rPr lang="en-US" sz="1600" dirty="0">
                <a:solidFill>
                  <a:srgbClr val="142139"/>
                </a:solidFill>
              </a:rPr>
              <a:t>$10-$40 per lead based on volume</a:t>
            </a:r>
          </a:p>
          <a:p>
            <a:pPr marL="457200" lvl="1" indent="0">
              <a:buNone/>
            </a:pPr>
            <a:endParaRPr lang="en-US" sz="1600" dirty="0">
              <a:solidFill>
                <a:srgbClr val="142139"/>
              </a:solidFill>
            </a:endParaRPr>
          </a:p>
          <a:p>
            <a:endParaRPr lang="en-US" sz="2000" dirty="0">
              <a:solidFill>
                <a:srgbClr val="1421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31735" y="4442727"/>
            <a:ext cx="236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9858D-9407-3948-85FB-4EBAAD81F668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98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25771-3395-2F43-A7A8-4C16E6A6B3E2}"/>
              </a:ext>
            </a:extLst>
          </p:cNvPr>
          <p:cNvSpPr/>
          <p:nvPr/>
        </p:nvSpPr>
        <p:spPr>
          <a:xfrm>
            <a:off x="-62144" y="0"/>
            <a:ext cx="2847278" cy="6857999"/>
          </a:xfrm>
          <a:prstGeom prst="rect">
            <a:avLst/>
          </a:prstGeom>
          <a:gradFill>
            <a:gsLst>
              <a:gs pos="0">
                <a:srgbClr val="049DB4"/>
              </a:gs>
              <a:gs pos="34000">
                <a:srgbClr val="0383BA"/>
              </a:gs>
              <a:gs pos="69000">
                <a:srgbClr val="223F81"/>
              </a:gs>
              <a:gs pos="100000">
                <a:srgbClr val="14213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9BC19-DE5C-BF43-A5D0-CD9D20C7E9DE}"/>
              </a:ext>
            </a:extLst>
          </p:cNvPr>
          <p:cNvSpPr txBox="1">
            <a:spLocks/>
          </p:cNvSpPr>
          <p:nvPr/>
        </p:nvSpPr>
        <p:spPr>
          <a:xfrm>
            <a:off x="131735" y="289931"/>
            <a:ext cx="2715543" cy="2408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chemeClr val="bg1"/>
                </a:solidFill>
              </a:rPr>
              <a:t>Clean-Connection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EV/Clean Transportation Targeting</a:t>
            </a:r>
            <a:endParaRPr lang="en-US" sz="1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73648-455B-9C47-BCAB-2475ED040B95}"/>
              </a:ext>
            </a:extLst>
          </p:cNvPr>
          <p:cNvSpPr txBox="1">
            <a:spLocks/>
          </p:cNvSpPr>
          <p:nvPr/>
        </p:nvSpPr>
        <p:spPr>
          <a:xfrm>
            <a:off x="3437288" y="456224"/>
            <a:ext cx="6689125" cy="56982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383BA"/>
              </a:buClr>
            </a:pPr>
            <a:r>
              <a:rPr lang="en-US" sz="3600" b="1" dirty="0">
                <a:solidFill>
                  <a:srgbClr val="142139"/>
                </a:solidFill>
              </a:rPr>
              <a:t>Clean-Connection</a:t>
            </a:r>
          </a:p>
          <a:p>
            <a:pPr marL="0" indent="0">
              <a:buClr>
                <a:srgbClr val="0383BA"/>
              </a:buClr>
              <a:buNone/>
            </a:pPr>
            <a:r>
              <a:rPr lang="en-US" sz="2400" b="1" dirty="0">
                <a:solidFill>
                  <a:srgbClr val="142139"/>
                </a:solidFill>
              </a:rPr>
              <a:t>EV-Clean Fleet Prospecting Tool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known EV/Clean Fleet intenders with our new Clean-Connection database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28,000 current owners and operators of EV/Hybrid/CNG/LNG powered vehicles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40,000 additional public and private sector fleets that have indicated that they are looking to purchase clean tech products in the next 6-12 months.</a:t>
            </a:r>
          </a:p>
          <a:p>
            <a:pPr lvl="2">
              <a:buClr>
                <a:srgbClr val="0383BA"/>
              </a:buClr>
            </a:pPr>
            <a:r>
              <a:rPr lang="en-US" sz="1200" dirty="0">
                <a:solidFill>
                  <a:srgbClr val="142139"/>
                </a:solidFill>
              </a:rPr>
              <a:t>Perfect for Vehicles Manufacturers and clean tech suppliers including those that provide charging infrastructure, fueling services, fleet management, and safety products</a:t>
            </a:r>
          </a:p>
          <a:p>
            <a:pPr lvl="2">
              <a:buClr>
                <a:srgbClr val="0383BA"/>
              </a:buClr>
            </a:pPr>
            <a:endParaRPr lang="en-US" sz="1200" dirty="0">
              <a:solidFill>
                <a:srgbClr val="142139"/>
              </a:solidFill>
            </a:endParaRP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Target prospects by fleet size, SIC code, fuel types in operation, or GVW.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In-Depth firmographic and demographic detail available including addresses, phone numbers, email addresses, revenue, number of employees, along with full VIN level data on fleets.</a:t>
            </a:r>
          </a:p>
          <a:p>
            <a:pPr lvl="1">
              <a:buClr>
                <a:srgbClr val="0383BA"/>
              </a:buClr>
            </a:pPr>
            <a:endParaRPr lang="en-US" sz="1600" dirty="0">
              <a:solidFill>
                <a:srgbClr val="142139"/>
              </a:solidFill>
            </a:endParaRP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List segments available for outright purchase </a:t>
            </a:r>
          </a:p>
          <a:p>
            <a:pPr lvl="1">
              <a:buClr>
                <a:srgbClr val="0383BA"/>
              </a:buClr>
            </a:pPr>
            <a:r>
              <a:rPr lang="en-US" sz="1600" dirty="0">
                <a:solidFill>
                  <a:srgbClr val="142139"/>
                </a:solidFill>
              </a:rPr>
              <a:t>Email marketing support also available if you want the Fleet-Connection team to produce and manage your lead gen campaigns</a:t>
            </a:r>
          </a:p>
          <a:p>
            <a:endParaRPr lang="en-US" sz="2000" dirty="0">
              <a:solidFill>
                <a:srgbClr val="1421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39920-D52E-884A-BEA1-AF6EA2E2B284}"/>
              </a:ext>
            </a:extLst>
          </p:cNvPr>
          <p:cNvSpPr txBox="1"/>
          <p:nvPr/>
        </p:nvSpPr>
        <p:spPr>
          <a:xfrm>
            <a:off x="131735" y="4442727"/>
            <a:ext cx="2365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Fill your sales pipeline with thousands of qualified sales leads each month!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39858D-9407-3948-85FB-4EBAAD81F668}"/>
              </a:ext>
            </a:extLst>
          </p:cNvPr>
          <p:cNvCxnSpPr>
            <a:cxnSpLocks/>
          </p:cNvCxnSpPr>
          <p:nvPr/>
        </p:nvCxnSpPr>
        <p:spPr>
          <a:xfrm flipH="1">
            <a:off x="10716423" y="6154482"/>
            <a:ext cx="1" cy="454474"/>
          </a:xfrm>
          <a:prstGeom prst="line">
            <a:avLst/>
          </a:prstGeom>
          <a:ln>
            <a:solidFill>
              <a:srgbClr val="1421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1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7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/%#m/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1.53899999999999992362E+00&quot;&gt;&lt;m_msothmcolidx val=&quot;0&quot;/&gt;&lt;m_rgb r=&quot;B3&quot; g=&quot;B3&quot; b=&quot;B3&quot;/&gt;&lt;m_nBrightness endver=&quot;26206&quot; val=&quot;0&quot;/&gt;&lt;/elem&gt;&lt;elem m_fUsage=&quot;1.00000000000000000000E+00&quot;&gt;&lt;m_msothmcolidx val=&quot;0&quot;/&gt;&lt;m_rgb r=&quot;DF&quot; g=&quot;DF&quot; b=&quot;DF&quot;/&gt;&lt;m_nBrightness endver=&quot;26206&quot; val=&quot;0&quot;/&gt;&lt;/elem&gt;&lt;elem m_fUsage=&quot;9.00000000000000022204E-01&quot;&gt;&lt;m_msothmcolidx val=&quot;0&quot;/&gt;&lt;m_rgb r=&quot;D1&quot; g=&quot;D1&quot; b=&quot;D1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Bobit Corporate">
      <a:dk1>
        <a:srgbClr val="28434C"/>
      </a:dk1>
      <a:lt1>
        <a:srgbClr val="FFFFFF"/>
      </a:lt1>
      <a:dk2>
        <a:srgbClr val="44546A"/>
      </a:dk2>
      <a:lt2>
        <a:srgbClr val="E7E6E6"/>
      </a:lt2>
      <a:accent1>
        <a:srgbClr val="14B795"/>
      </a:accent1>
      <a:accent2>
        <a:srgbClr val="01658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907E83ED04B478D1F3C0BA4EAA05A" ma:contentTypeVersion="12" ma:contentTypeDescription="Create a new document." ma:contentTypeScope="" ma:versionID="bfe67bc9588ec1929eec9dd2693d56f4">
  <xsd:schema xmlns:xsd="http://www.w3.org/2001/XMLSchema" xmlns:xs="http://www.w3.org/2001/XMLSchema" xmlns:p="http://schemas.microsoft.com/office/2006/metadata/properties" xmlns:ns2="3a2efbe5-0600-42b9-a26d-ceb5e7434f9e" xmlns:ns3="8b581ea5-c48b-477d-8392-346720116ec3" targetNamespace="http://schemas.microsoft.com/office/2006/metadata/properties" ma:root="true" ma:fieldsID="7df6809b01681cd713a6a990b4bcb7c4" ns2:_="" ns3:_="">
    <xsd:import namespace="3a2efbe5-0600-42b9-a26d-ceb5e7434f9e"/>
    <xsd:import namespace="8b581ea5-c48b-477d-8392-346720116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efbe5-0600-42b9-a26d-ceb5e7434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1ea5-c48b-477d-8392-346720116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BAE644-A43B-482C-864A-73B551DDA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2efbe5-0600-42b9-a26d-ceb5e7434f9e"/>
    <ds:schemaRef ds:uri="8b581ea5-c48b-477d-8392-346720116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4F5D58-DA14-4DC6-B78A-48F5ACF0E6D9}">
  <ds:schemaRefs>
    <ds:schemaRef ds:uri="http://purl.org/dc/terms/"/>
    <ds:schemaRef ds:uri="3a2efbe5-0600-42b9-a26d-ceb5e7434f9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b581ea5-c48b-477d-8392-346720116ec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7E3C38-17A4-4930-B859-00DC7902FA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75433</TotalTime>
  <Words>1298</Words>
  <Application>Microsoft Office PowerPoint</Application>
  <PresentationFormat>Widescreen</PresentationFormat>
  <Paragraphs>167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Sarah Heath</dc:creator>
  <cp:keywords/>
  <dc:description/>
  <cp:lastModifiedBy>sherb brown</cp:lastModifiedBy>
  <cp:revision>112</cp:revision>
  <cp:lastPrinted>2022-03-30T23:46:01Z</cp:lastPrinted>
  <dcterms:created xsi:type="dcterms:W3CDTF">2019-10-15T00:15:14Z</dcterms:created>
  <dcterms:modified xsi:type="dcterms:W3CDTF">2023-01-23T15:40:20Z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0x010100602907E83ED04B478D1F3C0BA4EAA05A</vt:lpwstr>
  </property>
</Properties>
</file>