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4"/>
  </p:notesMasterIdLst>
  <p:sldIdLst>
    <p:sldId id="378" r:id="rId3"/>
    <p:sldId id="321" r:id="rId4"/>
    <p:sldId id="313" r:id="rId5"/>
    <p:sldId id="318" r:id="rId6"/>
    <p:sldId id="325" r:id="rId7"/>
    <p:sldId id="377" r:id="rId8"/>
    <p:sldId id="342" r:id="rId9"/>
    <p:sldId id="326" r:id="rId10"/>
    <p:sldId id="315" r:id="rId11"/>
    <p:sldId id="382" r:id="rId12"/>
    <p:sldId id="341" r:id="rId13"/>
    <p:sldId id="356" r:id="rId14"/>
    <p:sldId id="389" r:id="rId15"/>
    <p:sldId id="316" r:id="rId16"/>
    <p:sldId id="331" r:id="rId17"/>
    <p:sldId id="375" r:id="rId18"/>
    <p:sldId id="332" r:id="rId19"/>
    <p:sldId id="390" r:id="rId20"/>
    <p:sldId id="355" r:id="rId21"/>
    <p:sldId id="383" r:id="rId22"/>
    <p:sldId id="344" r:id="rId23"/>
    <p:sldId id="317" r:id="rId24"/>
    <p:sldId id="338" r:id="rId25"/>
    <p:sldId id="385" r:id="rId26"/>
    <p:sldId id="391" r:id="rId27"/>
    <p:sldId id="392" r:id="rId28"/>
    <p:sldId id="376" r:id="rId29"/>
    <p:sldId id="347" r:id="rId30"/>
    <p:sldId id="350" r:id="rId31"/>
    <p:sldId id="358" r:id="rId32"/>
    <p:sldId id="351" r:id="rId33"/>
    <p:sldId id="352" r:id="rId34"/>
    <p:sldId id="359" r:id="rId35"/>
    <p:sldId id="360" r:id="rId36"/>
    <p:sldId id="361" r:id="rId37"/>
    <p:sldId id="362" r:id="rId38"/>
    <p:sldId id="363" r:id="rId39"/>
    <p:sldId id="364" r:id="rId40"/>
    <p:sldId id="365" r:id="rId41"/>
    <p:sldId id="366" r:id="rId42"/>
    <p:sldId id="367" r:id="rId43"/>
    <p:sldId id="368" r:id="rId44"/>
    <p:sldId id="369" r:id="rId45"/>
    <p:sldId id="372" r:id="rId46"/>
    <p:sldId id="373" r:id="rId47"/>
    <p:sldId id="370" r:id="rId48"/>
    <p:sldId id="371" r:id="rId49"/>
    <p:sldId id="336" r:id="rId50"/>
    <p:sldId id="397" r:id="rId51"/>
    <p:sldId id="398" r:id="rId52"/>
    <p:sldId id="27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86406" autoAdjust="0"/>
  </p:normalViewPr>
  <p:slideViewPr>
    <p:cSldViewPr>
      <p:cViewPr varScale="1">
        <p:scale>
          <a:sx n="72" d="100"/>
          <a:sy n="72" d="100"/>
        </p:scale>
        <p:origin x="1038" y="66"/>
      </p:cViewPr>
      <p:guideLst>
        <p:guide orient="horz" pos="2160"/>
        <p:guide pos="2880"/>
      </p:guideLst>
    </p:cSldViewPr>
  </p:slideViewPr>
  <p:outlineViewPr>
    <p:cViewPr>
      <p:scale>
        <a:sx n="33" d="100"/>
        <a:sy n="33" d="100"/>
      </p:scale>
      <p:origin x="0" y="445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5317E-088E-4515-AAF7-D9DF7E2C56C7}" type="datetimeFigureOut">
              <a:rPr lang="en-US" smtClean="0"/>
              <a:pPr/>
              <a:t>5/25/2021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71305-913B-45CF-BD98-1794747C1298}" type="slidenum">
              <a:rPr lang="en-US" smtClean="0"/>
              <a:pPr/>
              <a:t>‹#›</a:t>
            </a:fld>
            <a:endParaRPr lang="en-US"/>
          </a:p>
        </p:txBody>
      </p:sp>
    </p:spTree>
    <p:extLst>
      <p:ext uri="{BB962C8B-B14F-4D97-AF65-F5344CB8AC3E}">
        <p14:creationId xmlns:p14="http://schemas.microsoft.com/office/powerpoint/2010/main" val="157652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Guides people entering and leaving a space through the placement of entrances, exits, fences, landscaping and lighting.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Access control can decrease opportunities for criminal activity by denying criminals access to potential targets and creating a perception of risk for would-be offenders.</a:t>
            </a:r>
          </a:p>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10</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Guides people entering and leaving a space through the placement of entrances, exits, fences, landscaping and lighting.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Access control can decrease opportunities for criminal activity by denying criminals access to potential targets and creating a perception of risk for would-be offenders.</a:t>
            </a:r>
          </a:p>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11</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12</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13</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use of physical attributes that express ownership such as fences, signage, landscaping, pavement designs, defined property lines and clear distinctions between private and public spaces are examples of the application of territorial reinforcement.</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14</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15</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16</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17</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18</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19</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CPTED, (pronounced </a:t>
            </a:r>
            <a:r>
              <a:rPr lang="en-US" sz="1200" b="0" i="0" u="none" strike="noStrike" kern="1200" baseline="0" dirty="0" err="1">
                <a:solidFill>
                  <a:schemeClr val="tx1"/>
                </a:solidFill>
                <a:latin typeface="+mn-lt"/>
                <a:ea typeface="+mn-ea"/>
                <a:cs typeface="+mn-cs"/>
              </a:rPr>
              <a:t>sep</a:t>
            </a:r>
            <a:r>
              <a:rPr lang="en-US" sz="1200" b="0" i="0" u="none" strike="noStrike" kern="1200" baseline="0" dirty="0">
                <a:solidFill>
                  <a:schemeClr val="tx1"/>
                </a:solidFill>
                <a:latin typeface="+mn-lt"/>
                <a:ea typeface="+mn-ea"/>
                <a:cs typeface="+mn-cs"/>
              </a:rPr>
              <a:t>-ted), is an initiative that helps us create healthy, safe communities through well-planned design.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CPTED is based on the premise that the design of our environment directly affects our behavior. It influences both the opportunities for crime to take place and our fear of crime. This has an important impact on our quality of life.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CPTED enhances safety by altering physical design and encouraging positive social interaction.</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20</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21</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well kept area tends to make someone feel like they will be observed by neighbors or business owners who care about the area. Without proper care, “grime leads to crime”.</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22</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23</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24</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25</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26</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27</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28</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29</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30</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31</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32</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33</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34</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35</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36</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37</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38</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39</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40</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41</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42</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43</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44</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45</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46</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47</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48</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49</a:t>
            </a:fld>
            <a:endParaRPr lang="en-US"/>
          </a:p>
        </p:txBody>
      </p:sp>
    </p:spTree>
    <p:extLst>
      <p:ext uri="{BB962C8B-B14F-4D97-AF65-F5344CB8AC3E}">
        <p14:creationId xmlns:p14="http://schemas.microsoft.com/office/powerpoint/2010/main" val="245424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Encouraging activities, such as art/community events, in public spaces that are intended for use by residents and other legitimate users discourages criminal acts</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5</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50</a:t>
            </a:fld>
            <a:endParaRPr lang="en-US"/>
          </a:p>
        </p:txBody>
      </p:sp>
    </p:spTree>
    <p:extLst>
      <p:ext uri="{BB962C8B-B14F-4D97-AF65-F5344CB8AC3E}">
        <p14:creationId xmlns:p14="http://schemas.microsoft.com/office/powerpoint/2010/main" val="676031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51</a:t>
            </a:fld>
            <a:endParaRPr lang="en-US"/>
          </a:p>
        </p:txBody>
      </p:sp>
    </p:spTree>
    <p:extLst>
      <p:ext uri="{BB962C8B-B14F-4D97-AF65-F5344CB8AC3E}">
        <p14:creationId xmlns:p14="http://schemas.microsoft.com/office/powerpoint/2010/main" val="61577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Encouraging activities, such as art/community events, in public spaces that are intended for use by residents and other legitimate users discourages criminal acts</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6</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Encouraging activities, such as art/community events, in public spaces that are intended for use by residents and other legitimate users discourages criminal acts</a:t>
            </a:r>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7</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8</a:t>
            </a:fld>
            <a:endParaRPr lang="en-US"/>
          </a:p>
        </p:txBody>
      </p:sp>
    </p:spTree>
    <p:extLst>
      <p:ext uri="{BB962C8B-B14F-4D97-AF65-F5344CB8AC3E}">
        <p14:creationId xmlns:p14="http://schemas.microsoft.com/office/powerpoint/2010/main" val="407672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Guides people entering and leaving a space through the placement of entrances, exits, fences, landscaping and lighting.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Access control can decrease opportunities for criminal activity by denying criminals access to potential targets and creating a perception of risk for would-be offenders.</a:t>
            </a:r>
          </a:p>
          <a:p>
            <a:endParaRPr lang="en-US" dirty="0"/>
          </a:p>
        </p:txBody>
      </p:sp>
      <p:sp>
        <p:nvSpPr>
          <p:cNvPr id="4" name="Slide Number Placeholder 3"/>
          <p:cNvSpPr>
            <a:spLocks noGrp="1"/>
          </p:cNvSpPr>
          <p:nvPr>
            <p:ph type="sldNum" sz="quarter" idx="10"/>
          </p:nvPr>
        </p:nvSpPr>
        <p:spPr/>
        <p:txBody>
          <a:bodyPr/>
          <a:lstStyle/>
          <a:p>
            <a:fld id="{CD571305-913B-45CF-BD98-1794747C1298}" type="slidenum">
              <a:rPr lang="en-US" smtClean="0"/>
              <a:pPr/>
              <a:t>9</a:t>
            </a:fld>
            <a:endParaRPr lang="en-US"/>
          </a:p>
        </p:txBody>
      </p:sp>
    </p:spTree>
    <p:extLst>
      <p:ext uri="{BB962C8B-B14F-4D97-AF65-F5344CB8AC3E}">
        <p14:creationId xmlns:p14="http://schemas.microsoft.com/office/powerpoint/2010/main" val="407672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372135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86351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68985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798091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bg2">
                  <a:lumMod val="100000"/>
                </a:schemeClr>
              </a:gs>
              <a:gs pos="100000">
                <a:schemeClr val="bg2">
                  <a:lumMod val="80000"/>
                  <a:alpha val="30000"/>
                </a:schemeClr>
              </a:gs>
            </a:gsLst>
            <a:path path="circle">
              <a:fillToRect r="100000" b="100000"/>
            </a:path>
          </a:gradFill>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048894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308432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9832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2085D-15CE-42AF-8154-9A2159874395}" type="datetimeFigureOut">
              <a:rPr lang="en-US" smtClean="0"/>
              <a:pPr/>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463836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2085D-15CE-42AF-8154-9A2159874395}" type="datetimeFigureOut">
              <a:rPr lang="en-US" smtClean="0"/>
              <a:pPr/>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36647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2085D-15CE-42AF-8154-9A2159874395}" type="datetimeFigureOut">
              <a:rPr lang="en-US" smtClean="0"/>
              <a:pPr/>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901378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89668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3114968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47738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52904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5642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2085D-15CE-42AF-8154-9A2159874395}" type="datetimeFigureOut">
              <a:rPr lang="en-US" smtClean="0"/>
              <a:pPr/>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33868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14124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2085D-15CE-42AF-8154-9A2159874395}" type="datetimeFigureOut">
              <a:rPr lang="en-US" smtClean="0"/>
              <a:pPr/>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48963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2085D-15CE-42AF-8154-9A2159874395}" type="datetimeFigureOut">
              <a:rPr lang="en-US" smtClean="0"/>
              <a:pPr/>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811712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2085D-15CE-42AF-8154-9A2159874395}" type="datetimeFigureOut">
              <a:rPr lang="en-US" smtClean="0"/>
              <a:pPr/>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4405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175534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2085D-15CE-42AF-8154-9A2159874395}" type="datetimeFigureOut">
              <a:rPr lang="en-US" smtClean="0"/>
              <a:pPr/>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37C17-D2AB-4F4A-A002-33A0509FAC01}" type="slidenum">
              <a:rPr lang="en-US" smtClean="0"/>
              <a:pPr/>
              <a:t>‹#›</a:t>
            </a:fld>
            <a:endParaRPr lang="en-US"/>
          </a:p>
        </p:txBody>
      </p:sp>
    </p:spTree>
    <p:extLst>
      <p:ext uri="{BB962C8B-B14F-4D97-AF65-F5344CB8AC3E}">
        <p14:creationId xmlns:p14="http://schemas.microsoft.com/office/powerpoint/2010/main" val="210568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gradFill>
            <a:gsLst>
              <a:gs pos="0">
                <a:schemeClr val="bg2">
                  <a:lumMod val="100000"/>
                </a:schemeClr>
              </a:gs>
              <a:gs pos="100000">
                <a:schemeClr val="bg2">
                  <a:lumMod val="80000"/>
                  <a:lumOff val="20000"/>
                  <a:alpha val="30000"/>
                </a:schemeClr>
              </a:gs>
            </a:gsLst>
            <a:path path="circle">
              <a:fillToRect t="100000" r="100000"/>
            </a:path>
          </a:gra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2085D-15CE-42AF-8154-9A2159874395}" type="datetimeFigureOut">
              <a:rPr lang="en-US" smtClean="0"/>
              <a:pPr/>
              <a:t>5/25/2021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37C17-D2AB-4F4A-A002-33A0509FAC01}" type="slidenum">
              <a:rPr lang="en-US" smtClean="0"/>
              <a:pPr/>
              <a:t>‹#›</a:t>
            </a:fld>
            <a:endParaRPr lang="en-US"/>
          </a:p>
        </p:txBody>
      </p:sp>
      <p:pic>
        <p:nvPicPr>
          <p:cNvPr id="8" name="Content Placeholder 3"/>
          <p:cNvPicPr>
            <a:picLocks noChangeAspect="1"/>
          </p:cNvPicPr>
          <p:nvPr userDrawn="1"/>
        </p:nvPicPr>
        <p:blipFill rotWithShape="1">
          <a:blip r:embed="rId13">
            <a:grayscl/>
            <a:extLst>
              <a:ext uri="{28A0092B-C50C-407E-A947-70E740481C1C}">
                <a14:useLocalDpi xmlns:a14="http://schemas.microsoft.com/office/drawing/2010/main" val="0"/>
              </a:ext>
            </a:extLst>
          </a:blip>
          <a:srcRect t="3166" b="15165"/>
          <a:stretch/>
        </p:blipFill>
        <p:spPr>
          <a:xfrm>
            <a:off x="457200" y="1600200"/>
            <a:ext cx="8254803" cy="4536226"/>
          </a:xfrm>
          <a:prstGeom prst="rect">
            <a:avLst/>
          </a:prstGeom>
        </p:spPr>
      </p:pic>
      <p:sp>
        <p:nvSpPr>
          <p:cNvPr id="9" name="Rectangle 8"/>
          <p:cNvSpPr/>
          <p:nvPr userDrawn="1"/>
        </p:nvSpPr>
        <p:spPr>
          <a:xfrm>
            <a:off x="457200" y="1588168"/>
            <a:ext cx="8254803" cy="4572000"/>
          </a:xfrm>
          <a:prstGeom prst="rect">
            <a:avLst/>
          </a:prstGeom>
          <a:solidFill>
            <a:schemeClr val="bg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1314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gradFill flip="none" rotWithShape="1">
            <a:gsLst>
              <a:gs pos="0">
                <a:schemeClr val="bg2">
                  <a:lumMod val="100000"/>
                </a:schemeClr>
              </a:gs>
              <a:gs pos="100000">
                <a:schemeClr val="bg2">
                  <a:lumMod val="80000"/>
                  <a:alpha val="30000"/>
                </a:schemeClr>
              </a:gs>
            </a:gsLst>
            <a:path path="circle">
              <a:fillToRect t="100000" r="100000"/>
            </a:path>
            <a:tileRect l="-100000" b="-100000"/>
          </a:gra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2085D-15CE-42AF-8154-9A2159874395}" type="datetimeFigureOut">
              <a:rPr lang="en-US" smtClean="0"/>
              <a:pPr/>
              <a:t>5/25/2021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37C17-D2AB-4F4A-A002-33A0509FAC01}" type="slidenum">
              <a:rPr lang="en-US" smtClean="0"/>
              <a:pPr/>
              <a:t>‹#›</a:t>
            </a:fld>
            <a:endParaRPr lang="en-US"/>
          </a:p>
        </p:txBody>
      </p:sp>
    </p:spTree>
    <p:extLst>
      <p:ext uri="{BB962C8B-B14F-4D97-AF65-F5344CB8AC3E}">
        <p14:creationId xmlns:p14="http://schemas.microsoft.com/office/powerpoint/2010/main" val="60343612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0.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0.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7.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9.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2.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3.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49.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5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1.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52.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3.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56.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a:bodyPr>
          <a:lstStyle/>
          <a:p>
            <a:r>
              <a:rPr lang="en-US" dirty="0">
                <a:cs typeface="Times New Roman" pitchFamily="18" charset="0"/>
              </a:rPr>
              <a:t>Pro-active empowerment</a:t>
            </a:r>
            <a:endParaRPr lang="en-US" dirty="0"/>
          </a:p>
        </p:txBody>
      </p:sp>
      <p:sp>
        <p:nvSpPr>
          <p:cNvPr id="5" name="Content Placeholder 4"/>
          <p:cNvSpPr>
            <a:spLocks noGrp="1"/>
          </p:cNvSpPr>
          <p:nvPr>
            <p:ph idx="1"/>
          </p:nvPr>
        </p:nvSpPr>
        <p:spPr>
          <a:xfrm>
            <a:off x="1295400" y="2147875"/>
            <a:ext cx="7429500" cy="3795725"/>
          </a:xfrm>
          <a:solidFill>
            <a:schemeClr val="bg1">
              <a:lumMod val="75000"/>
              <a:lumOff val="25000"/>
              <a:alpha val="70000"/>
            </a:schemeClr>
          </a:solidFill>
          <a:ln>
            <a:noFill/>
          </a:ln>
        </p:spPr>
        <p:txBody>
          <a:bodyPr/>
          <a:lstStyle/>
          <a:p>
            <a:pPr marL="137160" indent="0" algn="ctr">
              <a:buNone/>
            </a:pPr>
            <a:endParaRPr lang="en-US" dirty="0"/>
          </a:p>
          <a:p>
            <a:pPr marL="137160" indent="0" algn="ctr">
              <a:buNone/>
            </a:pPr>
            <a:r>
              <a:rPr lang="en-US" dirty="0"/>
              <a:t>The </a:t>
            </a:r>
            <a:r>
              <a:rPr lang="en-US" b="1" i="1" dirty="0"/>
              <a:t>proper design </a:t>
            </a:r>
            <a:r>
              <a:rPr lang="en-US" dirty="0"/>
              <a:t>and </a:t>
            </a:r>
            <a:r>
              <a:rPr lang="en-US" b="1" i="1" dirty="0"/>
              <a:t>effective use </a:t>
            </a:r>
            <a:r>
              <a:rPr lang="en-US" dirty="0"/>
              <a:t>of the built environment that can lead to a reduction in the fear and incidence of crime and an improvement in the quality of life.</a:t>
            </a:r>
            <a:endParaRPr lang="en-US" dirty="0">
              <a:latin typeface="Times New Roman" pitchFamily="18" charset="0"/>
              <a:cs typeface="Times New Roman" pitchFamily="18" charset="0"/>
            </a:endParaRPr>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endParaRPr lang="en-US" sz="3200" dirty="0">
              <a:solidFill>
                <a:schemeClr val="bg2">
                  <a:lumMod val="75000"/>
                </a:schemeClr>
              </a:solidFill>
              <a:latin typeface="+mj-lt"/>
              <a:ea typeface="+mj-ea"/>
              <a:cs typeface="Times New Roman" pitchFamily="18"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8" name="Content Placeholder 4"/>
          <p:cNvSpPr txBox="1">
            <a:spLocks/>
          </p:cNvSpPr>
          <p:nvPr/>
        </p:nvSpPr>
        <p:spPr>
          <a:xfrm>
            <a:off x="421595" y="1563101"/>
            <a:ext cx="8298543" cy="4946882"/>
          </a:xfrm>
          <a:prstGeom prst="rect">
            <a:avLst/>
          </a:prstGeom>
          <a:solidFill>
            <a:schemeClr val="bg1">
              <a:lumMod val="75000"/>
              <a:lumOff val="25000"/>
              <a:alpha val="70000"/>
            </a:schemeClr>
          </a:solid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0" algn="ctr">
              <a:buFont typeface="Arial" pitchFamily="34" charset="0"/>
              <a:buNone/>
            </a:pPr>
            <a:endParaRPr lang="en-US" dirty="0"/>
          </a:p>
          <a:p>
            <a:pPr marL="0" indent="0" algn="ctr">
              <a:buNone/>
            </a:pPr>
            <a:endParaRPr lang="en-US" sz="4800" dirty="0">
              <a:latin typeface="+mj-lt"/>
              <a:ea typeface="+mj-ea"/>
              <a:cs typeface="Times New Roman" pitchFamily="18" charset="0"/>
            </a:endParaRPr>
          </a:p>
          <a:p>
            <a:pPr marL="0" indent="0" algn="ctr">
              <a:buNone/>
            </a:pPr>
            <a:r>
              <a:rPr lang="en-US" sz="4800" dirty="0">
                <a:latin typeface="+mj-lt"/>
                <a:ea typeface="+mj-ea"/>
                <a:cs typeface="Times New Roman" pitchFamily="18" charset="0"/>
              </a:rPr>
              <a:t>Crime Prevention Through Environmental Design</a:t>
            </a:r>
          </a:p>
          <a:p>
            <a:pPr marL="0" indent="0" algn="ctr">
              <a:buNone/>
            </a:pPr>
            <a:r>
              <a:rPr lang="en-US" sz="4800" dirty="0">
                <a:latin typeface="+mj-lt"/>
                <a:ea typeface="+mj-ea"/>
                <a:cs typeface="Times New Roman" pitchFamily="18" charset="0"/>
              </a:rPr>
              <a:t>(CPTED)</a:t>
            </a:r>
          </a:p>
        </p:txBody>
      </p:sp>
    </p:spTree>
    <p:extLst>
      <p:ext uri="{BB962C8B-B14F-4D97-AF65-F5344CB8AC3E}">
        <p14:creationId xmlns:p14="http://schemas.microsoft.com/office/powerpoint/2010/main" val="415541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Access Control</a:t>
            </a:r>
          </a:p>
        </p:txBody>
      </p:sp>
      <p:sp>
        <p:nvSpPr>
          <p:cNvPr id="9" name="Content Placeholder 3"/>
          <p:cNvSpPr txBox="1">
            <a:spLocks/>
          </p:cNvSpPr>
          <p:nvPr/>
        </p:nvSpPr>
        <p:spPr>
          <a:xfrm>
            <a:off x="421595" y="2147875"/>
            <a:ext cx="8283007"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latin typeface="Times New Roman" pitchFamily="18" charset="0"/>
              <a:cs typeface="Times New Roman" pitchFamily="18" charset="0"/>
            </a:endParaRPr>
          </a:p>
        </p:txBody>
      </p:sp>
      <p:sp>
        <p:nvSpPr>
          <p:cNvPr id="3" name="Rectangle 2"/>
          <p:cNvSpPr/>
          <p:nvPr/>
        </p:nvSpPr>
        <p:spPr>
          <a:xfrm>
            <a:off x="1143000" y="2209801"/>
            <a:ext cx="70104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132" y="2286000"/>
            <a:ext cx="3511251" cy="263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8908" y="3810000"/>
            <a:ext cx="3377817" cy="253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52600" y="3971925"/>
            <a:ext cx="304800" cy="228600"/>
          </a:xfrm>
          <a:prstGeom prst="rect">
            <a:avLst/>
          </a:prstGeom>
          <a:pattFill prst="pct5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58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Access Control</a:t>
            </a:r>
          </a:p>
        </p:txBody>
      </p:sp>
      <p:sp>
        <p:nvSpPr>
          <p:cNvPr id="9" name="Content Placeholder 3"/>
          <p:cNvSpPr txBox="1">
            <a:spLocks/>
          </p:cNvSpPr>
          <p:nvPr/>
        </p:nvSpPr>
        <p:spPr>
          <a:xfrm>
            <a:off x="421595" y="2147875"/>
            <a:ext cx="8283007"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latin typeface="Times New Roman" pitchFamily="18" charset="0"/>
              <a:cs typeface="Times New Roman" pitchFamily="18" charset="0"/>
            </a:endParaRPr>
          </a:p>
          <a:p>
            <a:pPr marL="0" indent="0" algn="just">
              <a:buNone/>
            </a:pPr>
            <a:endParaRPr lang="en-US" dirty="0"/>
          </a:p>
        </p:txBody>
      </p:sp>
      <p:sp>
        <p:nvSpPr>
          <p:cNvPr id="3" name="Rectangle 2"/>
          <p:cNvSpPr/>
          <p:nvPr/>
        </p:nvSpPr>
        <p:spPr>
          <a:xfrm>
            <a:off x="609600" y="2209800"/>
            <a:ext cx="7848600" cy="419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PDRH1103PC\Desktop\North Coronado Heights CPTED\pics\IMG_03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2271527"/>
            <a:ext cx="76962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89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Access Control</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 y="2207101"/>
            <a:ext cx="3344029" cy="419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140" y="2211415"/>
            <a:ext cx="3124200" cy="423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24840" y="2211415"/>
            <a:ext cx="3344029" cy="41893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30140" y="2211415"/>
            <a:ext cx="3124200" cy="42350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0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Access Control</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latin typeface="Times New Roman" pitchFamily="18" charset="0"/>
              <a:cs typeface="Times New Roman" pitchFamily="18" charset="0"/>
            </a:endParaRPr>
          </a:p>
        </p:txBody>
      </p:sp>
      <p:sp>
        <p:nvSpPr>
          <p:cNvPr id="5" name="Rectangle 4"/>
          <p:cNvSpPr/>
          <p:nvPr/>
        </p:nvSpPr>
        <p:spPr>
          <a:xfrm>
            <a:off x="461316" y="2238537"/>
            <a:ext cx="4110684" cy="420790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24400" y="2238538"/>
            <a:ext cx="3886200" cy="420790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s://gait.co.nz/ic/581896676/ez210balss%20double%20cylinder%20deadbo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41" y="2327610"/>
            <a:ext cx="4007233" cy="407621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327609"/>
            <a:ext cx="3733800" cy="207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446440"/>
            <a:ext cx="3733800" cy="195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11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88709"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lgn="just">
              <a:buNone/>
            </a:pPr>
            <a:r>
              <a:rPr lang="en-US" sz="3500" dirty="0">
                <a:latin typeface="Times New Roman" pitchFamily="18" charset="0"/>
                <a:cs typeface="Times New Roman" pitchFamily="18" charset="0"/>
              </a:rPr>
              <a:t>Features such as sidewalks, landscaping, and porches that help to distinguish between public and private areas, which create displays of “ownership” that send a “hands off” message to would-be offenders.</a:t>
            </a:r>
            <a:br>
              <a:rPr lang="en-US" dirty="0">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222882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3" name="Rectangle 2"/>
          <p:cNvSpPr/>
          <p:nvPr/>
        </p:nvSpPr>
        <p:spPr>
          <a:xfrm>
            <a:off x="990600" y="2286000"/>
            <a:ext cx="7162800" cy="411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1" y="2315948"/>
            <a:ext cx="7000132" cy="400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55783" y="4762500"/>
            <a:ext cx="152400" cy="762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77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pic>
        <p:nvPicPr>
          <p:cNvPr id="4098" name="Picture 2" descr="C:\Users\PDRH1103PC\Desktop\LDC Photos\101NIKON\DSCN04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286000"/>
            <a:ext cx="7162800" cy="40431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286000"/>
            <a:ext cx="7162800" cy="404317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se with a fence around it&#10;&#10;Description automatically generated with low confidence">
            <a:extLst>
              <a:ext uri="{FF2B5EF4-FFF2-40B4-BE49-F238E27FC236}">
                <a16:creationId xmlns:a16="http://schemas.microsoft.com/office/drawing/2014/main" id="{08E049CA-E64C-460B-9595-DB9F457FBD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26" y="2137936"/>
            <a:ext cx="8330982" cy="4572000"/>
          </a:xfrm>
          <a:prstGeom prst="rect">
            <a:avLst/>
          </a:prstGeom>
        </p:spPr>
      </p:pic>
    </p:spTree>
    <p:extLst>
      <p:ext uri="{BB962C8B-B14F-4D97-AF65-F5344CB8AC3E}">
        <p14:creationId xmlns:p14="http://schemas.microsoft.com/office/powerpoint/2010/main" val="425154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88710"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321694"/>
            <a:ext cx="7848600" cy="400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9600" y="2286000"/>
            <a:ext cx="7924800" cy="411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5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88710"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609600" y="2286000"/>
            <a:ext cx="7924800" cy="411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C:\Users\PDRH1103PC\Desktop\North Coronado Heights CPTED\pics\DSCN04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102" y="2342925"/>
            <a:ext cx="7798098" cy="398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76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47875"/>
            <a:ext cx="8288710"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3" name="Rectangle 2"/>
          <p:cNvSpPr/>
          <p:nvPr/>
        </p:nvSpPr>
        <p:spPr>
          <a:xfrm>
            <a:off x="762000" y="2242953"/>
            <a:ext cx="7543799" cy="41719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83" y="2319227"/>
            <a:ext cx="3200400" cy="40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C:\Users\PDRH1103PC\Desktop\North Coronado Heights CPTED\pics\DSCN044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8171" y="2319227"/>
            <a:ext cx="3980654" cy="401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1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5" name="Content Placeholder 4"/>
          <p:cNvSpPr>
            <a:spLocks noGrp="1"/>
          </p:cNvSpPr>
          <p:nvPr>
            <p:ph idx="1"/>
          </p:nvPr>
        </p:nvSpPr>
        <p:spPr>
          <a:xfrm>
            <a:off x="1295400" y="2147875"/>
            <a:ext cx="7429500" cy="3795725"/>
          </a:xfrm>
          <a:solidFill>
            <a:schemeClr val="bg1">
              <a:lumMod val="75000"/>
              <a:lumOff val="25000"/>
              <a:alpha val="70000"/>
            </a:schemeClr>
          </a:solidFill>
          <a:ln>
            <a:noFill/>
          </a:ln>
        </p:spPr>
        <p:txBody>
          <a:bodyPr/>
          <a:lstStyle/>
          <a:p>
            <a:pPr marL="137160" indent="0" algn="ctr">
              <a:buNone/>
            </a:pPr>
            <a:endParaRPr lang="en-US" dirty="0"/>
          </a:p>
          <a:p>
            <a:pPr marL="137160" indent="0" algn="ctr">
              <a:buNone/>
            </a:pPr>
            <a:r>
              <a:rPr lang="en-US" dirty="0"/>
              <a:t>The </a:t>
            </a:r>
            <a:r>
              <a:rPr lang="en-US" b="1" i="1" dirty="0"/>
              <a:t>proper design </a:t>
            </a:r>
            <a:r>
              <a:rPr lang="en-US" dirty="0"/>
              <a:t>and </a:t>
            </a:r>
            <a:r>
              <a:rPr lang="en-US" b="1" i="1" dirty="0"/>
              <a:t>effective use </a:t>
            </a:r>
            <a:r>
              <a:rPr lang="en-US" dirty="0"/>
              <a:t>of the built environment that can lead to a reduction in the fear and incidence of crime and an improvement in the quality of life.</a:t>
            </a:r>
            <a:endParaRPr lang="en-US" dirty="0">
              <a:latin typeface="Times New Roman" pitchFamily="18" charset="0"/>
              <a:cs typeface="Times New Roman" pitchFamily="18" charset="0"/>
            </a:endParaRPr>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Defined</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8" name="Content Placeholder 4"/>
          <p:cNvSpPr txBox="1">
            <a:spLocks/>
          </p:cNvSpPr>
          <p:nvPr/>
        </p:nvSpPr>
        <p:spPr>
          <a:xfrm>
            <a:off x="404504" y="2160385"/>
            <a:ext cx="8305800" cy="4405326"/>
          </a:xfrm>
          <a:prstGeom prst="rect">
            <a:avLst/>
          </a:prstGeom>
          <a:solidFill>
            <a:schemeClr val="bg1">
              <a:lumMod val="75000"/>
              <a:lumOff val="25000"/>
              <a:alpha val="70000"/>
            </a:schemeClr>
          </a:solid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0" algn="ctr">
              <a:buFont typeface="Arial" pitchFamily="34" charset="0"/>
              <a:buNone/>
            </a:pPr>
            <a:endParaRPr lang="en-US" dirty="0"/>
          </a:p>
          <a:p>
            <a:pPr marL="137160" indent="0" algn="ctr">
              <a:buFont typeface="Arial" pitchFamily="34" charset="0"/>
              <a:buNone/>
            </a:pPr>
            <a:r>
              <a:rPr lang="en-US" dirty="0"/>
              <a:t>The </a:t>
            </a:r>
            <a:r>
              <a:rPr lang="en-US" b="1" i="1" dirty="0"/>
              <a:t>proper design </a:t>
            </a:r>
            <a:r>
              <a:rPr lang="en-US" dirty="0"/>
              <a:t>and </a:t>
            </a:r>
            <a:r>
              <a:rPr lang="en-US" b="1" i="1" dirty="0"/>
              <a:t>effective use </a:t>
            </a:r>
            <a:r>
              <a:rPr lang="en-US" dirty="0"/>
              <a:t>of the built environment that can lead to a reduction in the fear and incidence of crime and an improvement in the quality of life.  The perception of the environment for the most part dictates criminal behavior.</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86544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1595" y="2133600"/>
            <a:ext cx="8288710" cy="437638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3" name="Rectangle 2"/>
          <p:cNvSpPr/>
          <p:nvPr/>
        </p:nvSpPr>
        <p:spPr>
          <a:xfrm>
            <a:off x="762000" y="2242953"/>
            <a:ext cx="7543799" cy="41719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DRH1103PC\Desktop\North Coronado Heights CPTED\pics\DSCN04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285999"/>
            <a:ext cx="3962400" cy="297213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820734"/>
            <a:ext cx="3124200" cy="255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46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Territorial Reinforcement</a:t>
            </a:r>
          </a:p>
        </p:txBody>
      </p:sp>
      <p:sp>
        <p:nvSpPr>
          <p:cNvPr id="9" name="Content Placeholder 3"/>
          <p:cNvSpPr txBox="1">
            <a:spLocks/>
          </p:cNvSpPr>
          <p:nvPr/>
        </p:nvSpPr>
        <p:spPr>
          <a:xfrm>
            <a:off x="423863" y="2147875"/>
            <a:ext cx="8286442" cy="4362108"/>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pic>
        <p:nvPicPr>
          <p:cNvPr id="8" name="Picture 2" descr="C:\Users\PDRH1103PC\Desktop\LDC Photos\101NIKON\DSCN04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286000"/>
            <a:ext cx="3244721"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DRH1103PC\Desktop\LDC Photos\101NIKON\DSCN04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1" y="2286000"/>
            <a:ext cx="3847842"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2209800"/>
            <a:ext cx="7239000" cy="419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76400" y="2819400"/>
            <a:ext cx="2057400" cy="5334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3048000"/>
            <a:ext cx="1676400" cy="5334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Proper upkeep (mowing grass, trimming trees and landscaping, picking up trash, repairing broken windows and light fixtures, and painting over graffiti) signal location is well cared for and that owner/manager/neighbor is watching out for property and could spot illegal behavior.</a:t>
            </a:r>
          </a:p>
          <a:p>
            <a:pPr marL="0" indent="0">
              <a:buNone/>
            </a:pPr>
            <a:br>
              <a:rPr lang="en-US" dirty="0">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3354411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1594" y="2147876"/>
            <a:ext cx="8298543" cy="436736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pic>
        <p:nvPicPr>
          <p:cNvPr id="3" name="Picture 2" descr="C:\Users\PDRS1035PC\Desktop\Safe OK Grant CPTED Pics\DSCN00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2268119"/>
            <a:ext cx="5540642" cy="4167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52600" y="2209800"/>
            <a:ext cx="5715000" cy="4300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859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370432" y="2171696"/>
            <a:ext cx="8339872" cy="436736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Rectangle 4"/>
          <p:cNvSpPr/>
          <p:nvPr/>
        </p:nvSpPr>
        <p:spPr>
          <a:xfrm>
            <a:off x="1752600" y="2209800"/>
            <a:ext cx="5715000" cy="4300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36922"/>
            <a:ext cx="5562600" cy="423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93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370432" y="2171696"/>
            <a:ext cx="8339872" cy="436736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Rectangle 4"/>
          <p:cNvSpPr/>
          <p:nvPr/>
        </p:nvSpPr>
        <p:spPr>
          <a:xfrm>
            <a:off x="1752600" y="2209800"/>
            <a:ext cx="5715000" cy="4300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Users\PDRH1103PC\Desktop\North Coronado Heights CPTED\pics\IMG_03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2247900"/>
            <a:ext cx="5534212" cy="415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143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370432" y="2171696"/>
            <a:ext cx="8339872" cy="436736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Rectangle 4"/>
          <p:cNvSpPr/>
          <p:nvPr/>
        </p:nvSpPr>
        <p:spPr>
          <a:xfrm>
            <a:off x="685800" y="2209800"/>
            <a:ext cx="7848600" cy="4300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PDRH1103PC\Desktop\North Coronado Heights CPTED\pics\IMG_03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286001"/>
            <a:ext cx="35814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DRH1103PC\Desktop\North Coronado Heights CPTED\pics\IMG_037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409950"/>
            <a:ext cx="4019356" cy="301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49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1595" y="2147876"/>
            <a:ext cx="8298543" cy="4367362"/>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Rectangle 4"/>
          <p:cNvSpPr/>
          <p:nvPr/>
        </p:nvSpPr>
        <p:spPr>
          <a:xfrm>
            <a:off x="914400" y="2209800"/>
            <a:ext cx="7391400" cy="4300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208" y="2286000"/>
            <a:ext cx="71455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581400" y="3657600"/>
            <a:ext cx="228600" cy="228600"/>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368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Rectangle 4"/>
          <p:cNvSpPr/>
          <p:nvPr/>
        </p:nvSpPr>
        <p:spPr>
          <a:xfrm>
            <a:off x="1066800" y="2240664"/>
            <a:ext cx="7010400" cy="4143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19200" y="4800600"/>
            <a:ext cx="4572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898" y="2297672"/>
            <a:ext cx="6870102" cy="402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076113">
            <a:off x="1612487" y="5771972"/>
            <a:ext cx="304800" cy="23143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56044" y="4312437"/>
            <a:ext cx="177556" cy="10716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9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35088"/>
            <a:ext cx="7239000" cy="415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14400" y="2147876"/>
            <a:ext cx="7391400" cy="432912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261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CPTED Principles</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r>
              <a:rPr lang="en-US" sz="4000" b="1" dirty="0">
                <a:latin typeface="Times New Roman" pitchFamily="18" charset="0"/>
                <a:cs typeface="Times New Roman" pitchFamily="18" charset="0"/>
              </a:rPr>
              <a:t>Natural Surveillance </a:t>
            </a:r>
          </a:p>
          <a:p>
            <a:r>
              <a:rPr lang="en-US" sz="4000" b="1" dirty="0">
                <a:latin typeface="Times New Roman" pitchFamily="18" charset="0"/>
                <a:cs typeface="Times New Roman" pitchFamily="18" charset="0"/>
              </a:rPr>
              <a:t>Access Control</a:t>
            </a:r>
            <a:endParaRPr lang="en-US" sz="4000" dirty="0">
              <a:latin typeface="Times New Roman" pitchFamily="18" charset="0"/>
              <a:cs typeface="Times New Roman" pitchFamily="18" charset="0"/>
            </a:endParaRPr>
          </a:p>
          <a:p>
            <a:r>
              <a:rPr lang="en-US" sz="4000" b="1" dirty="0">
                <a:latin typeface="Times New Roman" pitchFamily="18" charset="0"/>
                <a:cs typeface="Times New Roman" pitchFamily="18" charset="0"/>
              </a:rPr>
              <a:t>Territorial Reinforcement</a:t>
            </a:r>
            <a:endParaRPr lang="en-US" sz="4000" dirty="0">
              <a:latin typeface="Times New Roman" pitchFamily="18" charset="0"/>
              <a:cs typeface="Times New Roman" pitchFamily="18" charset="0"/>
            </a:endParaRPr>
          </a:p>
          <a:p>
            <a:r>
              <a:rPr lang="en-US" sz="4000" b="1" dirty="0">
                <a:latin typeface="Times New Roman" pitchFamily="18" charset="0"/>
                <a:cs typeface="Times New Roman" pitchFamily="18" charset="0"/>
              </a:rPr>
              <a:t>Maintenance</a:t>
            </a:r>
            <a:br>
              <a:rPr lang="en-US" dirty="0">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420756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77" r="9034" b="2844"/>
          <a:stretch/>
        </p:blipFill>
        <p:spPr bwMode="auto">
          <a:xfrm>
            <a:off x="509583" y="2438400"/>
            <a:ext cx="811273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0600" y="6096000"/>
            <a:ext cx="2590800" cy="307777"/>
          </a:xfrm>
          <a:prstGeom prst="rect">
            <a:avLst/>
          </a:prstGeom>
          <a:noFill/>
          <a:ln w="25400">
            <a:solidFill>
              <a:schemeClr val="tx1"/>
            </a:solidFill>
          </a:ln>
        </p:spPr>
        <p:txBody>
          <a:bodyPr wrap="square" rtlCol="0">
            <a:spAutoFit/>
          </a:bodyPr>
          <a:lstStyle/>
          <a:p>
            <a:pPr algn="ctr"/>
            <a:r>
              <a:rPr lang="en-US" sz="1400" dirty="0"/>
              <a:t>Power</a:t>
            </a:r>
            <a:r>
              <a:rPr lang="en-US" sz="1100" dirty="0"/>
              <a:t> </a:t>
            </a:r>
            <a:r>
              <a:rPr lang="en-US" sz="1400" dirty="0"/>
              <a:t>Consumption 150W</a:t>
            </a:r>
            <a:endParaRPr lang="en-US" sz="1100" dirty="0"/>
          </a:p>
        </p:txBody>
      </p:sp>
      <p:sp>
        <p:nvSpPr>
          <p:cNvPr id="6" name="TextBox 5"/>
          <p:cNvSpPr txBox="1"/>
          <p:nvPr/>
        </p:nvSpPr>
        <p:spPr>
          <a:xfrm>
            <a:off x="5791200" y="6096000"/>
            <a:ext cx="2438400" cy="307777"/>
          </a:xfrm>
          <a:prstGeom prst="rect">
            <a:avLst/>
          </a:prstGeom>
          <a:noFill/>
          <a:ln w="25400">
            <a:solidFill>
              <a:schemeClr val="tx1"/>
            </a:solidFill>
          </a:ln>
        </p:spPr>
        <p:txBody>
          <a:bodyPr wrap="square" rtlCol="0">
            <a:spAutoFit/>
          </a:bodyPr>
          <a:lstStyle/>
          <a:p>
            <a:r>
              <a:rPr lang="en-US" sz="1400" dirty="0"/>
              <a:t>Power Consumption 18W</a:t>
            </a:r>
          </a:p>
        </p:txBody>
      </p:sp>
    </p:spTree>
    <p:extLst>
      <p:ext uri="{BB962C8B-B14F-4D97-AF65-F5344CB8AC3E}">
        <p14:creationId xmlns:p14="http://schemas.microsoft.com/office/powerpoint/2010/main" val="2162360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29125"/>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3862" y="2147875"/>
            <a:ext cx="8296276" cy="4329125"/>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219200" y="2286000"/>
            <a:ext cx="2667000" cy="369332"/>
          </a:xfrm>
          <a:prstGeom prst="rect">
            <a:avLst/>
          </a:prstGeom>
          <a:noFill/>
          <a:ln w="25400">
            <a:solidFill>
              <a:schemeClr val="tx1"/>
            </a:solidFill>
          </a:ln>
        </p:spPr>
        <p:txBody>
          <a:bodyPr wrap="square" rtlCol="0">
            <a:spAutoFit/>
          </a:bodyPr>
          <a:lstStyle/>
          <a:p>
            <a:pPr algn="ctr"/>
            <a:r>
              <a:rPr lang="en-US" dirty="0"/>
              <a:t>High Pressure Sodium</a:t>
            </a:r>
          </a:p>
        </p:txBody>
      </p:sp>
      <p:sp>
        <p:nvSpPr>
          <p:cNvPr id="14" name="TextBox 13"/>
          <p:cNvSpPr txBox="1"/>
          <p:nvPr/>
        </p:nvSpPr>
        <p:spPr>
          <a:xfrm>
            <a:off x="6248400" y="2286000"/>
            <a:ext cx="838200" cy="369332"/>
          </a:xfrm>
          <a:prstGeom prst="rect">
            <a:avLst/>
          </a:prstGeom>
          <a:noFill/>
          <a:ln w="25400">
            <a:solidFill>
              <a:schemeClr val="tx1"/>
            </a:solidFill>
          </a:ln>
        </p:spPr>
        <p:txBody>
          <a:bodyPr wrap="square" rtlCol="0">
            <a:spAutoFit/>
          </a:bodyPr>
          <a:lstStyle/>
          <a:p>
            <a:pPr algn="ctr"/>
            <a:r>
              <a:rPr lang="en-US" dirty="0"/>
              <a:t>LED</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17" y="2743201"/>
            <a:ext cx="8207299" cy="365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56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Maintenance</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79" y="2819400"/>
            <a:ext cx="803024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2362200"/>
            <a:ext cx="2514600" cy="369332"/>
          </a:xfrm>
          <a:prstGeom prst="rect">
            <a:avLst/>
          </a:prstGeom>
          <a:noFill/>
        </p:spPr>
        <p:txBody>
          <a:bodyPr wrap="square" rtlCol="0">
            <a:spAutoFit/>
          </a:bodyPr>
          <a:lstStyle/>
          <a:p>
            <a:r>
              <a:rPr lang="en-US" dirty="0"/>
              <a:t>High Pressure Sodium</a:t>
            </a:r>
          </a:p>
        </p:txBody>
      </p:sp>
      <p:sp>
        <p:nvSpPr>
          <p:cNvPr id="6" name="TextBox 5"/>
          <p:cNvSpPr txBox="1"/>
          <p:nvPr/>
        </p:nvSpPr>
        <p:spPr>
          <a:xfrm>
            <a:off x="6172200" y="2362200"/>
            <a:ext cx="685800" cy="369332"/>
          </a:xfrm>
          <a:prstGeom prst="rect">
            <a:avLst/>
          </a:prstGeom>
          <a:noFill/>
        </p:spPr>
        <p:txBody>
          <a:bodyPr wrap="square" rtlCol="0">
            <a:spAutoFit/>
          </a:bodyPr>
          <a:lstStyle/>
          <a:p>
            <a:r>
              <a:rPr lang="en-US" dirty="0"/>
              <a:t>LED</a:t>
            </a:r>
          </a:p>
        </p:txBody>
      </p:sp>
    </p:spTree>
    <p:extLst>
      <p:ext uri="{BB962C8B-B14F-4D97-AF65-F5344CB8AC3E}">
        <p14:creationId xmlns:p14="http://schemas.microsoft.com/office/powerpoint/2010/main" val="2818624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1295400" y="2359608"/>
            <a:ext cx="1976438" cy="4055090"/>
          </a:xfrm>
          <a:prstGeom prst="rect">
            <a:avLst/>
          </a:prstGeom>
        </p:spPr>
      </p:pic>
      <p:pic>
        <p:nvPicPr>
          <p:cNvPr id="11" name="Picture 10"/>
          <p:cNvPicPr/>
          <p:nvPr/>
        </p:nvPicPr>
        <p:blipFill>
          <a:blip r:embed="rId6">
            <a:extLst>
              <a:ext uri="{28A0092B-C50C-407E-A947-70E740481C1C}">
                <a14:useLocalDpi xmlns:a14="http://schemas.microsoft.com/office/drawing/2010/main" val="0"/>
              </a:ext>
            </a:extLst>
          </a:blip>
          <a:stretch>
            <a:fillRect/>
          </a:stretch>
        </p:blipFill>
        <p:spPr>
          <a:xfrm>
            <a:off x="5257800" y="2359609"/>
            <a:ext cx="2133600" cy="4055090"/>
          </a:xfrm>
          <a:prstGeom prst="rect">
            <a:avLst/>
          </a:prstGeom>
        </p:spPr>
      </p:pic>
    </p:spTree>
    <p:extLst>
      <p:ext uri="{BB962C8B-B14F-4D97-AF65-F5344CB8AC3E}">
        <p14:creationId xmlns:p14="http://schemas.microsoft.com/office/powerpoint/2010/main" val="1582704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685800" y="2347558"/>
            <a:ext cx="2214563" cy="3962740"/>
          </a:xfrm>
          <a:prstGeom prst="rect">
            <a:avLst/>
          </a:prstGeom>
        </p:spPr>
      </p:pic>
      <p:pic>
        <p:nvPicPr>
          <p:cNvPr id="13" name="Picture 12"/>
          <p:cNvPicPr/>
          <p:nvPr/>
        </p:nvPicPr>
        <p:blipFill>
          <a:blip r:embed="rId6">
            <a:extLst>
              <a:ext uri="{28A0092B-C50C-407E-A947-70E740481C1C}">
                <a14:useLocalDpi xmlns:a14="http://schemas.microsoft.com/office/drawing/2010/main" val="0"/>
              </a:ext>
            </a:extLst>
          </a:blip>
          <a:stretch>
            <a:fillRect/>
          </a:stretch>
        </p:blipFill>
        <p:spPr>
          <a:xfrm>
            <a:off x="3429000" y="2347559"/>
            <a:ext cx="1981200" cy="3962740"/>
          </a:xfrm>
          <a:prstGeom prst="rect">
            <a:avLst/>
          </a:prstGeom>
        </p:spPr>
      </p:pic>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6096000" y="2347559"/>
            <a:ext cx="2008822" cy="3962740"/>
          </a:xfrm>
          <a:prstGeom prst="rect">
            <a:avLst/>
          </a:prstGeom>
        </p:spPr>
      </p:pic>
    </p:spTree>
    <p:extLst>
      <p:ext uri="{BB962C8B-B14F-4D97-AF65-F5344CB8AC3E}">
        <p14:creationId xmlns:p14="http://schemas.microsoft.com/office/powerpoint/2010/main" val="1508292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rotWithShape="1">
          <a:blip r:embed="rId5">
            <a:extLst>
              <a:ext uri="{28A0092B-C50C-407E-A947-70E740481C1C}">
                <a14:useLocalDpi xmlns:a14="http://schemas.microsoft.com/office/drawing/2010/main" val="0"/>
              </a:ext>
            </a:extLst>
          </a:blip>
          <a:srcRect t="4878" r="-97" b="4134"/>
          <a:stretch/>
        </p:blipFill>
        <p:spPr>
          <a:xfrm>
            <a:off x="2286000" y="2270986"/>
            <a:ext cx="4114799" cy="4215364"/>
          </a:xfrm>
          <a:prstGeom prst="rect">
            <a:avLst/>
          </a:prstGeom>
        </p:spPr>
      </p:pic>
    </p:spTree>
    <p:extLst>
      <p:ext uri="{BB962C8B-B14F-4D97-AF65-F5344CB8AC3E}">
        <p14:creationId xmlns:p14="http://schemas.microsoft.com/office/powerpoint/2010/main" val="2104059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p:nvPr/>
        </p:nvPicPr>
        <p:blipFill rotWithShape="1">
          <a:blip r:embed="rId5">
            <a:extLst>
              <a:ext uri="{28A0092B-C50C-407E-A947-70E740481C1C}">
                <a14:useLocalDpi xmlns:a14="http://schemas.microsoft.com/office/drawing/2010/main" val="0"/>
              </a:ext>
            </a:extLst>
          </a:blip>
          <a:srcRect t="2395" b="7555"/>
          <a:stretch/>
        </p:blipFill>
        <p:spPr>
          <a:xfrm>
            <a:off x="2038871" y="2270986"/>
            <a:ext cx="5130564" cy="4222504"/>
          </a:xfrm>
          <a:prstGeom prst="rect">
            <a:avLst/>
          </a:prstGeom>
        </p:spPr>
      </p:pic>
    </p:spTree>
    <p:extLst>
      <p:ext uri="{BB962C8B-B14F-4D97-AF65-F5344CB8AC3E}">
        <p14:creationId xmlns:p14="http://schemas.microsoft.com/office/powerpoint/2010/main" val="3946080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1219200" y="2272805"/>
            <a:ext cx="6400800" cy="4220685"/>
          </a:xfrm>
          <a:prstGeom prst="rect">
            <a:avLst/>
          </a:prstGeom>
        </p:spPr>
      </p:pic>
    </p:spTree>
    <p:extLst>
      <p:ext uri="{BB962C8B-B14F-4D97-AF65-F5344CB8AC3E}">
        <p14:creationId xmlns:p14="http://schemas.microsoft.com/office/powerpoint/2010/main" val="4240171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7254" y="2519270"/>
            <a:ext cx="7849491" cy="3619314"/>
          </a:xfrm>
          <a:prstGeom prst="rect">
            <a:avLst/>
          </a:prstGeom>
        </p:spPr>
      </p:pic>
    </p:spTree>
    <p:extLst>
      <p:ext uri="{BB962C8B-B14F-4D97-AF65-F5344CB8AC3E}">
        <p14:creationId xmlns:p14="http://schemas.microsoft.com/office/powerpoint/2010/main" val="2168403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29125"/>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474054" y="2926463"/>
            <a:ext cx="8183790" cy="2804928"/>
          </a:xfrm>
          <a:prstGeom prst="rect">
            <a:avLst/>
          </a:prstGeom>
        </p:spPr>
      </p:pic>
    </p:spTree>
    <p:extLst>
      <p:ext uri="{BB962C8B-B14F-4D97-AF65-F5344CB8AC3E}">
        <p14:creationId xmlns:p14="http://schemas.microsoft.com/office/powerpoint/2010/main" val="336188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Natural Surveillance</a:t>
            </a:r>
          </a:p>
        </p:txBody>
      </p:sp>
      <p:sp>
        <p:nvSpPr>
          <p:cNvPr id="9" name="Content Placeholder 3"/>
          <p:cNvSpPr txBox="1">
            <a:spLocks/>
          </p:cNvSpPr>
          <p:nvPr/>
        </p:nvSpPr>
        <p:spPr>
          <a:xfrm>
            <a:off x="421596" y="2147875"/>
            <a:ext cx="8300810" cy="4362106"/>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838200" y="2200914"/>
            <a:ext cx="7467599" cy="41998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DRH1103PC\Desktop\100CANON\IMG_0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87" y="2233903"/>
            <a:ext cx="7309524" cy="413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06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371600" y="2329973"/>
            <a:ext cx="6172199" cy="4143235"/>
          </a:xfrm>
          <a:prstGeom prst="rect">
            <a:avLst/>
          </a:prstGeom>
        </p:spPr>
      </p:pic>
    </p:spTree>
    <p:extLst>
      <p:ext uri="{BB962C8B-B14F-4D97-AF65-F5344CB8AC3E}">
        <p14:creationId xmlns:p14="http://schemas.microsoft.com/office/powerpoint/2010/main" val="26760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447800" y="2335109"/>
            <a:ext cx="6096000" cy="4121273"/>
          </a:xfrm>
          <a:prstGeom prst="rect">
            <a:avLst/>
          </a:prstGeom>
        </p:spPr>
      </p:pic>
    </p:spTree>
    <p:extLst>
      <p:ext uri="{BB962C8B-B14F-4D97-AF65-F5344CB8AC3E}">
        <p14:creationId xmlns:p14="http://schemas.microsoft.com/office/powerpoint/2010/main" val="895823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6400" y="2330794"/>
            <a:ext cx="5638800" cy="4107274"/>
          </a:xfrm>
          <a:prstGeom prst="rect">
            <a:avLst/>
          </a:prstGeom>
        </p:spPr>
      </p:pic>
    </p:spTree>
    <p:extLst>
      <p:ext uri="{BB962C8B-B14F-4D97-AF65-F5344CB8AC3E}">
        <p14:creationId xmlns:p14="http://schemas.microsoft.com/office/powerpoint/2010/main" val="1615166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697386" y="2351774"/>
            <a:ext cx="5617813" cy="4049026"/>
          </a:xfrm>
          <a:prstGeom prst="rect">
            <a:avLst/>
          </a:prstGeom>
        </p:spPr>
      </p:pic>
    </p:spTree>
    <p:extLst>
      <p:ext uri="{BB962C8B-B14F-4D97-AF65-F5344CB8AC3E}">
        <p14:creationId xmlns:p14="http://schemas.microsoft.com/office/powerpoint/2010/main" val="2592641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Users\PDRH1103PC\AppData\Local\Microsoft\Windows\Temporary Internet Files\Content.Outlook\6DGLX4UB\IMG_3298.JPG"/>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000" y="2270986"/>
            <a:ext cx="7620000" cy="4244114"/>
          </a:xfrm>
          <a:prstGeom prst="rect">
            <a:avLst/>
          </a:prstGeom>
          <a:noFill/>
          <a:ln>
            <a:noFill/>
          </a:ln>
        </p:spPr>
      </p:pic>
    </p:spTree>
    <p:extLst>
      <p:ext uri="{BB962C8B-B14F-4D97-AF65-F5344CB8AC3E}">
        <p14:creationId xmlns:p14="http://schemas.microsoft.com/office/powerpoint/2010/main" val="4179177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C:\Users\PDRH1103PC\AppData\Local\Microsoft\Windows\Temporary Internet Files\Content.Outlook\6DGLX4UB\IMG_329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349" y="2438400"/>
            <a:ext cx="8077200" cy="3962400"/>
          </a:xfrm>
          <a:prstGeom prst="rect">
            <a:avLst/>
          </a:prstGeom>
          <a:noFill/>
          <a:ln>
            <a:noFill/>
          </a:ln>
        </p:spPr>
      </p:pic>
    </p:spTree>
    <p:extLst>
      <p:ext uri="{BB962C8B-B14F-4D97-AF65-F5344CB8AC3E}">
        <p14:creationId xmlns:p14="http://schemas.microsoft.com/office/powerpoint/2010/main" val="1310572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gvprvATUYMukvTAR5g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825" y="2655474"/>
            <a:ext cx="3456175" cy="334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o9P8ZbciMw8YvNUqDyq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964" y="2655475"/>
            <a:ext cx="4016636" cy="334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34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707886"/>
          </a:xfrm>
          <a:prstGeom prst="rect">
            <a:avLst/>
          </a:prstGeom>
          <a:solidFill>
            <a:schemeClr val="tx1">
              <a:lumMod val="95000"/>
              <a:alpha val="70000"/>
            </a:schemeClr>
          </a:solidFill>
        </p:spPr>
        <p:txBody>
          <a:bodyPr wrap="square" rtlCol="0">
            <a:spAutoFit/>
          </a:bodyPr>
          <a:lstStyle/>
          <a:p>
            <a:pPr algn="ctr"/>
            <a:r>
              <a:rPr lang="en-US" sz="4000" b="1" dirty="0">
                <a:solidFill>
                  <a:schemeClr val="bg2">
                    <a:lumMod val="75000"/>
                  </a:schemeClr>
                </a:solidFill>
                <a:latin typeface="Bradley Hand ITC" panose="03070402050302030203" pitchFamily="66" charset="0"/>
                <a:ea typeface="+mj-ea"/>
                <a:cs typeface="Times New Roman" pitchFamily="18" charset="0"/>
              </a:rPr>
              <a:t>CPTED Public Art</a:t>
            </a:r>
          </a:p>
        </p:txBody>
      </p:sp>
      <p:sp>
        <p:nvSpPr>
          <p:cNvPr id="9" name="Content Placeholder 3"/>
          <p:cNvSpPr txBox="1">
            <a:spLocks/>
          </p:cNvSpPr>
          <p:nvPr/>
        </p:nvSpPr>
        <p:spPr>
          <a:xfrm>
            <a:off x="423862" y="2147875"/>
            <a:ext cx="8296276"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sp>
        <p:nvSpPr>
          <p:cNvPr id="5" name="AutoShape 2"/>
          <p:cNvSpPr>
            <a:spLocks noChangeAspect="1" noChangeArrowheads="1"/>
          </p:cNvSpPr>
          <p:nvPr/>
        </p:nvSpPr>
        <p:spPr bwMode="auto">
          <a:xfrm>
            <a:off x="63500" y="-136525"/>
            <a:ext cx="18135600" cy="681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yui_3_16_0_1_1427211412320_17215" descr="NvZh7Mo0mUDEHZ4zhik7"/>
          <p:cNvPicPr>
            <a:picLocks noChangeAspect="1" noChangeArrowheads="1"/>
          </p:cNvPicPr>
          <p:nvPr/>
        </p:nvPicPr>
        <p:blipFill rotWithShape="1">
          <a:blip r:embed="rId5">
            <a:extLst>
              <a:ext uri="{28A0092B-C50C-407E-A947-70E740481C1C}">
                <a14:useLocalDpi xmlns:a14="http://schemas.microsoft.com/office/drawing/2010/main" val="0"/>
              </a:ext>
            </a:extLst>
          </a:blip>
          <a:srcRect t="25461"/>
          <a:stretch/>
        </p:blipFill>
        <p:spPr bwMode="auto">
          <a:xfrm>
            <a:off x="1714500" y="2340397"/>
            <a:ext cx="5600700" cy="405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689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CPTED Principles</a:t>
            </a:r>
          </a:p>
        </p:txBody>
      </p:sp>
      <p:sp>
        <p:nvSpPr>
          <p:cNvPr id="9" name="Content Placeholder 3"/>
          <p:cNvSpPr txBox="1">
            <a:spLocks/>
          </p:cNvSpPr>
          <p:nvPr/>
        </p:nvSpPr>
        <p:spPr>
          <a:xfrm>
            <a:off x="421595" y="2147875"/>
            <a:ext cx="8288709"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r>
              <a:rPr lang="en-US" sz="4000" b="1" dirty="0">
                <a:latin typeface="Times New Roman" pitchFamily="18" charset="0"/>
                <a:cs typeface="Times New Roman" pitchFamily="18" charset="0"/>
              </a:rPr>
              <a:t>Natural Surveillance </a:t>
            </a:r>
          </a:p>
          <a:p>
            <a:r>
              <a:rPr lang="en-US" sz="4000" b="1" dirty="0">
                <a:latin typeface="Times New Roman" pitchFamily="18" charset="0"/>
                <a:cs typeface="Times New Roman" pitchFamily="18" charset="0"/>
              </a:rPr>
              <a:t>Access Control</a:t>
            </a:r>
            <a:endParaRPr lang="en-US" sz="4000" dirty="0">
              <a:latin typeface="Times New Roman" pitchFamily="18" charset="0"/>
              <a:cs typeface="Times New Roman" pitchFamily="18" charset="0"/>
            </a:endParaRPr>
          </a:p>
          <a:p>
            <a:r>
              <a:rPr lang="en-US" sz="4000" b="1" dirty="0">
                <a:latin typeface="Times New Roman" pitchFamily="18" charset="0"/>
                <a:cs typeface="Times New Roman" pitchFamily="18" charset="0"/>
              </a:rPr>
              <a:t>Territorial Reinforcement</a:t>
            </a:r>
            <a:endParaRPr lang="en-US" sz="4000" dirty="0">
              <a:latin typeface="Times New Roman" pitchFamily="18" charset="0"/>
              <a:cs typeface="Times New Roman" pitchFamily="18" charset="0"/>
            </a:endParaRPr>
          </a:p>
          <a:p>
            <a:r>
              <a:rPr lang="en-US" sz="4000" b="1" dirty="0">
                <a:latin typeface="Times New Roman" pitchFamily="18" charset="0"/>
                <a:cs typeface="Times New Roman" pitchFamily="18" charset="0"/>
              </a:rPr>
              <a:t>Maintenance</a:t>
            </a:r>
            <a:br>
              <a:rPr lang="en-US" dirty="0">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3566021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CPTED Principles</a:t>
            </a:r>
          </a:p>
        </p:txBody>
      </p:sp>
      <p:sp>
        <p:nvSpPr>
          <p:cNvPr id="9" name="Content Placeholder 3"/>
          <p:cNvSpPr txBox="1">
            <a:spLocks/>
          </p:cNvSpPr>
          <p:nvPr/>
        </p:nvSpPr>
        <p:spPr>
          <a:xfrm>
            <a:off x="416832" y="2143112"/>
            <a:ext cx="8288709"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a:p>
            <a:pPr marL="0" indent="0">
              <a:buNone/>
            </a:pPr>
            <a:br>
              <a:rPr lang="en-US" dirty="0">
                <a:latin typeface="Times New Roman" pitchFamily="18" charset="0"/>
                <a:cs typeface="Times New Roman" pitchFamily="18" charset="0"/>
              </a:rPr>
            </a:br>
            <a:endParaRPr lang="en-US" dirty="0"/>
          </a:p>
        </p:txBody>
      </p:sp>
      <p:pic>
        <p:nvPicPr>
          <p:cNvPr id="1026" name="gmail-m_5654377608696045191x_gmail-m_1210162456458960574x_gmail-m_6133525577785543038x_gmail-m_-5233216662077337140Picture 2">
            <a:extLst>
              <a:ext uri="{FF2B5EF4-FFF2-40B4-BE49-F238E27FC236}">
                <a16:creationId xmlns:a16="http://schemas.microsoft.com/office/drawing/2014/main" id="{C097196D-F6BF-4885-8AB3-2A7714141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89769"/>
            <a:ext cx="3520452" cy="262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gmail-m_5654377608696045191x_gmail-m_1210162456458960574x_gmail-m_6133525577785543038x_gmail-m_-5233216662077337140Picture 5">
            <a:extLst>
              <a:ext uri="{FF2B5EF4-FFF2-40B4-BE49-F238E27FC236}">
                <a16:creationId xmlns:a16="http://schemas.microsoft.com/office/drawing/2014/main" id="{2001A730-47F5-490B-ABE7-0566A4FD2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96" y="4819294"/>
            <a:ext cx="43053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gmail-m_5654377608696045191x_gmail-m_1210162456458960574x_gmail-m_6133525577785543038x_gmail-m_-5233216662077337140Picture 4">
            <a:extLst>
              <a:ext uri="{FF2B5EF4-FFF2-40B4-BE49-F238E27FC236}">
                <a16:creationId xmlns:a16="http://schemas.microsoft.com/office/drawing/2014/main" id="{8CC143A8-EF36-4008-92DA-C654C3F5A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8996" y="2320748"/>
            <a:ext cx="3983409"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25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Natural Surveillance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485" y="2230704"/>
            <a:ext cx="6828927" cy="419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66801" y="2147875"/>
            <a:ext cx="7010400" cy="4362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05000" y="4572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00400" y="5562600"/>
            <a:ext cx="3124200" cy="646331"/>
          </a:xfrm>
          <a:prstGeom prst="rect">
            <a:avLst/>
          </a:prstGeom>
          <a:noFill/>
        </p:spPr>
        <p:txBody>
          <a:bodyPr wrap="square" rtlCol="0">
            <a:spAutoFit/>
          </a:bodyPr>
          <a:lstStyle/>
          <a:p>
            <a:r>
              <a:rPr lang="en-US" sz="3600" b="1" dirty="0">
                <a:solidFill>
                  <a:srgbClr val="FF0000"/>
                </a:solidFill>
              </a:rPr>
              <a:t>Before CPTED</a:t>
            </a:r>
          </a:p>
        </p:txBody>
      </p:sp>
    </p:spTree>
    <p:extLst>
      <p:ext uri="{BB962C8B-B14F-4D97-AF65-F5344CB8AC3E}">
        <p14:creationId xmlns:p14="http://schemas.microsoft.com/office/powerpoint/2010/main" val="39095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CPTED Principles</a:t>
            </a:r>
          </a:p>
        </p:txBody>
      </p:sp>
      <p:sp>
        <p:nvSpPr>
          <p:cNvPr id="9" name="Content Placeholder 3"/>
          <p:cNvSpPr txBox="1">
            <a:spLocks/>
          </p:cNvSpPr>
          <p:nvPr/>
        </p:nvSpPr>
        <p:spPr>
          <a:xfrm>
            <a:off x="421595" y="2147875"/>
            <a:ext cx="8288709"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pic>
        <p:nvPicPr>
          <p:cNvPr id="2050" name="gmail-m_5654377608696045191x_gmail-m_1210162456458960574x_gmail-m_6133525577785543038x_gmail-m_-5233216662077337140Picture 6">
            <a:extLst>
              <a:ext uri="{FF2B5EF4-FFF2-40B4-BE49-F238E27FC236}">
                <a16:creationId xmlns:a16="http://schemas.microsoft.com/office/drawing/2014/main" id="{F0BA2C48-2B9A-4235-AEA4-4C1AF23C7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11" y="2204682"/>
            <a:ext cx="33432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mail-m_5654377608696045191x_gmail-m_1210162456458960574x_gmail-m_6133525577785543038x_gmail-m_-5233216662077337140Picture 8">
            <a:extLst>
              <a:ext uri="{FF2B5EF4-FFF2-40B4-BE49-F238E27FC236}">
                <a16:creationId xmlns:a16="http://schemas.microsoft.com/office/drawing/2014/main" id="{2A1E1388-AFA1-47DA-8E1B-69C4C2B43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62" y="2438400"/>
            <a:ext cx="476436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502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6" name="Content Placeholder 5"/>
          <p:cNvSpPr>
            <a:spLocks noGrp="1"/>
          </p:cNvSpPr>
          <p:nvPr>
            <p:ph idx="1"/>
          </p:nvPr>
        </p:nvSpPr>
        <p:spPr>
          <a:xfrm>
            <a:off x="457200" y="1600200"/>
            <a:ext cx="8229600" cy="4572000"/>
          </a:xfrm>
        </p:spPr>
        <p:txBody>
          <a:bodyPr anchor="b">
            <a:normAutofit/>
          </a:bodyPr>
          <a:lstStyle/>
          <a:p>
            <a:pPr marL="0" indent="0" algn="ctr">
              <a:buNone/>
            </a:pPr>
            <a:r>
              <a:rPr lang="en-US" sz="4400" dirty="0">
                <a:latin typeface="+mj-lt"/>
                <a:ea typeface="+mj-ea"/>
                <a:cs typeface="+mj-cs"/>
              </a:rPr>
              <a:t>Questions?</a:t>
            </a:r>
          </a:p>
          <a:p>
            <a:pPr marL="0" indent="0" algn="ctr">
              <a:buNone/>
            </a:pPr>
            <a:endParaRPr lang="en-US" sz="4400" dirty="0">
              <a:latin typeface="+mj-lt"/>
              <a:ea typeface="+mj-ea"/>
              <a:cs typeface="+mj-cs"/>
            </a:endParaRPr>
          </a:p>
          <a:p>
            <a:pPr marL="0" indent="0" algn="r">
              <a:buNone/>
            </a:pPr>
            <a:endParaRPr lang="en-US" dirty="0"/>
          </a:p>
          <a:p>
            <a:pPr marL="0" indent="0" algn="r">
              <a:spcBef>
                <a:spcPts val="0"/>
              </a:spcBef>
              <a:buNone/>
            </a:pPr>
            <a:r>
              <a:rPr lang="en-US" sz="2000" dirty="0"/>
              <a:t>MSgt. Robert Skalla</a:t>
            </a:r>
          </a:p>
          <a:p>
            <a:pPr marL="0" indent="0" algn="r">
              <a:spcBef>
                <a:spcPts val="0"/>
              </a:spcBef>
              <a:buNone/>
            </a:pPr>
            <a:r>
              <a:rPr lang="en-US" sz="2000" dirty="0"/>
              <a:t>Hefner Division</a:t>
            </a:r>
          </a:p>
          <a:p>
            <a:pPr marL="0" indent="0" algn="r">
              <a:spcBef>
                <a:spcPts val="0"/>
              </a:spcBef>
              <a:buNone/>
            </a:pPr>
            <a:r>
              <a:rPr lang="en-US" sz="2000" dirty="0"/>
              <a:t>(405) 316-5035</a:t>
            </a:r>
          </a:p>
          <a:p>
            <a:pPr marL="0" indent="0" algn="r">
              <a:spcBef>
                <a:spcPts val="0"/>
              </a:spcBef>
              <a:buNone/>
            </a:pPr>
            <a:r>
              <a:rPr lang="en-US" sz="2000" dirty="0"/>
              <a:t>Robert.Skalla@okc.gov</a:t>
            </a:r>
          </a:p>
        </p:txBody>
      </p:sp>
      <p:sp>
        <p:nvSpPr>
          <p:cNvPr id="3" name="TextBox 2"/>
          <p:cNvSpPr txBox="1"/>
          <p:nvPr/>
        </p:nvSpPr>
        <p:spPr>
          <a:xfrm>
            <a:off x="762000" y="4724400"/>
            <a:ext cx="3810000" cy="1323439"/>
          </a:xfrm>
          <a:prstGeom prst="rect">
            <a:avLst/>
          </a:prstGeom>
          <a:noFill/>
        </p:spPr>
        <p:txBody>
          <a:bodyPr wrap="square" rtlCol="0">
            <a:spAutoFit/>
          </a:bodyPr>
          <a:lstStyle/>
          <a:p>
            <a:r>
              <a:rPr lang="en-US" sz="2000" dirty="0"/>
              <a:t>MSgt. Robert Henderson</a:t>
            </a:r>
          </a:p>
          <a:p>
            <a:r>
              <a:rPr lang="en-US" sz="2000" dirty="0"/>
              <a:t>Hefner Division</a:t>
            </a:r>
          </a:p>
          <a:p>
            <a:r>
              <a:rPr lang="en-US" sz="2000" dirty="0"/>
              <a:t>(405) 316-5103</a:t>
            </a:r>
          </a:p>
          <a:p>
            <a:r>
              <a:rPr lang="en-US" sz="2000" dirty="0"/>
              <a:t>Robert.Henderson@OKC.gov</a:t>
            </a:r>
          </a:p>
        </p:txBody>
      </p:sp>
    </p:spTree>
    <p:extLst>
      <p:ext uri="{BB962C8B-B14F-4D97-AF65-F5344CB8AC3E}">
        <p14:creationId xmlns:p14="http://schemas.microsoft.com/office/powerpoint/2010/main" val="731971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Natural Surveillance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1066801" y="2147875"/>
            <a:ext cx="7010400" cy="436210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948" y="2203601"/>
            <a:ext cx="6858002" cy="422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00800" y="5105400"/>
            <a:ext cx="304800" cy="1524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24200" y="5562600"/>
            <a:ext cx="2971800" cy="646331"/>
          </a:xfrm>
          <a:prstGeom prst="rect">
            <a:avLst/>
          </a:prstGeom>
          <a:noFill/>
        </p:spPr>
        <p:txBody>
          <a:bodyPr wrap="square" rtlCol="0">
            <a:spAutoFit/>
          </a:bodyPr>
          <a:lstStyle/>
          <a:p>
            <a:r>
              <a:rPr lang="en-US" sz="3600" b="1" dirty="0">
                <a:solidFill>
                  <a:srgbClr val="00B050"/>
                </a:solidFill>
              </a:rPr>
              <a:t>After CPTED</a:t>
            </a:r>
          </a:p>
        </p:txBody>
      </p:sp>
    </p:spTree>
    <p:extLst>
      <p:ext uri="{BB962C8B-B14F-4D97-AF65-F5344CB8AC3E}">
        <p14:creationId xmlns:p14="http://schemas.microsoft.com/office/powerpoint/2010/main" val="145633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Natural Surveillance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3" name="Rectangle 2"/>
          <p:cNvSpPr/>
          <p:nvPr/>
        </p:nvSpPr>
        <p:spPr>
          <a:xfrm>
            <a:off x="1066801" y="2147876"/>
            <a:ext cx="6934200" cy="415347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DRH1103PC\Desktop\North Coronado Heights CPTED\pics\DSCN0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410" y="2193457"/>
            <a:ext cx="6771976" cy="4107896"/>
          </a:xfrm>
          <a:prstGeom prst="rect">
            <a:avLst/>
          </a:prstGeom>
          <a:solidFill>
            <a:schemeClr val="tx1"/>
          </a:solidFill>
        </p:spPr>
      </p:pic>
      <p:sp>
        <p:nvSpPr>
          <p:cNvPr id="6" name="Rectangle 5"/>
          <p:cNvSpPr/>
          <p:nvPr/>
        </p:nvSpPr>
        <p:spPr>
          <a:xfrm>
            <a:off x="5120636" y="3886200"/>
            <a:ext cx="45719" cy="2286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75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Natural Surveillance</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1371600" y="2147876"/>
            <a:ext cx="6781800" cy="436210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43639" y="3124200"/>
            <a:ext cx="361761" cy="228600"/>
          </a:xfrm>
          <a:prstGeom prst="rect">
            <a:avLst/>
          </a:prstGeom>
          <a:noFill/>
          <a:ln>
            <a:noFill/>
          </a:ln>
          <a:effectLst>
            <a:reflection blurRad="901700" stA="45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43639" y="3124200"/>
            <a:ext cx="361761" cy="228600"/>
          </a:xfrm>
          <a:prstGeom prst="rect">
            <a:avLst/>
          </a:prstGeom>
          <a:gradFill>
            <a:gsLst>
              <a:gs pos="0">
                <a:schemeClr val="accent1">
                  <a:tint val="66000"/>
                  <a:satMod val="160000"/>
                  <a:alpha val="32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DRH1103PC\Desktop\Sky Line Photos\DSCN02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00" y="2183513"/>
            <a:ext cx="6705600" cy="429082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019800" y="41148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04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t="12624" b="17205"/>
          <a:stretch/>
        </p:blipFill>
        <p:spPr>
          <a:xfrm>
            <a:off x="421595" y="2147875"/>
            <a:ext cx="8288709" cy="4362107"/>
          </a:xfrm>
          <a:prstGeom prst="rect">
            <a:avLst/>
          </a:prstGeom>
        </p:spPr>
      </p:pic>
      <p:sp>
        <p:nvSpPr>
          <p:cNvPr id="4" name="Title 3"/>
          <p:cNvSpPr>
            <a:spLocks noGrp="1"/>
          </p:cNvSpPr>
          <p:nvPr>
            <p:ph type="title"/>
          </p:nvPr>
        </p:nvSpPr>
        <p:spPr>
          <a:xfrm>
            <a:off x="423862" y="274638"/>
            <a:ext cx="8296276" cy="1143000"/>
          </a:xfrm>
          <a:gradFill>
            <a:gsLst>
              <a:gs pos="0">
                <a:schemeClr val="bg2">
                  <a:lumMod val="100000"/>
                </a:schemeClr>
              </a:gs>
              <a:gs pos="100000">
                <a:schemeClr val="bg2">
                  <a:lumMod val="80000"/>
                  <a:alpha val="30000"/>
                </a:schemeClr>
              </a:gs>
            </a:gsLst>
          </a:gradFill>
        </p:spPr>
        <p:txBody>
          <a:bodyPr>
            <a:normAutofit fontScale="90000"/>
          </a:bodyPr>
          <a:lstStyle/>
          <a:p>
            <a:r>
              <a:rPr lang="en-US" dirty="0">
                <a:cs typeface="Times New Roman" pitchFamily="18" charset="0"/>
              </a:rPr>
              <a:t>Crime Prevention Through Environmental Design (CPTED)</a:t>
            </a:r>
            <a:endParaRPr lang="en-US" dirty="0"/>
          </a:p>
        </p:txBody>
      </p:sp>
      <p:sp>
        <p:nvSpPr>
          <p:cNvPr id="2" name="TextBox 1"/>
          <p:cNvSpPr txBox="1"/>
          <p:nvPr/>
        </p:nvSpPr>
        <p:spPr>
          <a:xfrm>
            <a:off x="423862" y="1563100"/>
            <a:ext cx="8296276" cy="584775"/>
          </a:xfrm>
          <a:prstGeom prst="rect">
            <a:avLst/>
          </a:prstGeom>
          <a:solidFill>
            <a:schemeClr val="tx1">
              <a:lumMod val="95000"/>
              <a:alpha val="70000"/>
            </a:schemeClr>
          </a:solidFill>
        </p:spPr>
        <p:txBody>
          <a:bodyPr wrap="square" rtlCol="0">
            <a:spAutoFit/>
          </a:bodyPr>
          <a:lstStyle/>
          <a:p>
            <a:pPr algn="ctr"/>
            <a:r>
              <a:rPr lang="en-US" sz="3200" dirty="0">
                <a:solidFill>
                  <a:schemeClr val="bg2">
                    <a:lumMod val="75000"/>
                  </a:schemeClr>
                </a:solidFill>
                <a:latin typeface="+mj-lt"/>
                <a:ea typeface="+mj-ea"/>
                <a:cs typeface="Times New Roman" pitchFamily="18" charset="0"/>
              </a:rPr>
              <a:t>Access Control</a:t>
            </a:r>
          </a:p>
        </p:txBody>
      </p:sp>
      <p:sp>
        <p:nvSpPr>
          <p:cNvPr id="9" name="Content Placeholder 3"/>
          <p:cNvSpPr txBox="1">
            <a:spLocks/>
          </p:cNvSpPr>
          <p:nvPr/>
        </p:nvSpPr>
        <p:spPr>
          <a:xfrm>
            <a:off x="421595" y="2147875"/>
            <a:ext cx="8298543" cy="4362107"/>
          </a:xfrm>
          <a:prstGeom prst="rect">
            <a:avLst/>
          </a:prstGeom>
          <a:solidFill>
            <a:schemeClr val="bg1">
              <a:lumMod val="75000"/>
              <a:lumOff val="25000"/>
              <a:alpha val="7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latin typeface="Times New Roman" pitchFamily="18" charset="0"/>
              <a:cs typeface="Times New Roman" pitchFamily="18" charset="0"/>
            </a:endParaRPr>
          </a:p>
          <a:p>
            <a:pPr marL="0" indent="0" algn="just">
              <a:buNone/>
            </a:pPr>
            <a:r>
              <a:rPr lang="en-US" dirty="0"/>
              <a:t>Relies on doors, fences, shrubs, and other physical elements to keep unauthorized persons out of a particular place.  Access Control can  be achieved in individual dwellings or commercial property by the use of adequate locks, doors and window barriers.</a:t>
            </a:r>
          </a:p>
        </p:txBody>
      </p:sp>
    </p:spTree>
    <p:extLst>
      <p:ext uri="{BB962C8B-B14F-4D97-AF65-F5344CB8AC3E}">
        <p14:creationId xmlns:p14="http://schemas.microsoft.com/office/powerpoint/2010/main" val="26888768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7171</TotalTime>
  <Words>1314</Words>
  <Application>Microsoft Office PowerPoint</Application>
  <PresentationFormat>On-screen Show (4:3)</PresentationFormat>
  <Paragraphs>281</Paragraphs>
  <Slides>51</Slides>
  <Notes>51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Book Antiqua</vt:lpstr>
      <vt:lpstr>Bradley Hand ITC</vt:lpstr>
      <vt:lpstr>Calibri</vt:lpstr>
      <vt:lpstr>Century Gothic</vt:lpstr>
      <vt:lpstr>Times New Roman</vt:lpstr>
      <vt:lpstr>Custom Design</vt:lpstr>
      <vt:lpstr>1_Custom Design</vt:lpstr>
      <vt:lpstr>Pro-active empowerment</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Crime Prevention Through Environmental Design (CPTED)</vt:lpstr>
      <vt:lpstr>Q &amp; A</vt:lpstr>
    </vt:vector>
  </TitlesOfParts>
  <Company>City of Oklahoma City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slide will be on as citizens arrive.)  It should say, “Community Meeting” and “November 4, 2013.”</dc:title>
  <dc:creator>Becker, Jeffrey A</dc:creator>
  <cp:lastModifiedBy>Skalla, Robert W</cp:lastModifiedBy>
  <cp:revision>311</cp:revision>
  <dcterms:created xsi:type="dcterms:W3CDTF">2013-10-28T13:52:43Z</dcterms:created>
  <dcterms:modified xsi:type="dcterms:W3CDTF">2021-05-25T21:05:30Z</dcterms:modified>
</cp:coreProperties>
</file>