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73" r:id="rId2"/>
    <p:sldId id="266" r:id="rId3"/>
    <p:sldId id="270" r:id="rId4"/>
    <p:sldId id="256" r:id="rId5"/>
    <p:sldId id="272" r:id="rId6"/>
    <p:sldId id="271" r:id="rId7"/>
    <p:sldId id="257" r:id="rId8"/>
    <p:sldId id="263" r:id="rId9"/>
    <p:sldId id="260" r:id="rId10"/>
    <p:sldId id="265" r:id="rId11"/>
    <p:sldId id="261" r:id="rId12"/>
    <p:sldId id="262"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C6"/>
    <a:srgbClr val="FFFFFF"/>
    <a:srgbClr val="5B8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D8C81-9D1E-4A75-8316-990200B54DD8}" v="91" dt="2024-11-26T15:14:13.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p:restoredTop sz="94674"/>
  </p:normalViewPr>
  <p:slideViewPr>
    <p:cSldViewPr snapToGrid="0">
      <p:cViewPr varScale="1">
        <p:scale>
          <a:sx n="103" d="100"/>
          <a:sy n="103"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D620B-62DB-AB4B-92DC-1AA64693E735}" type="doc">
      <dgm:prSet loTypeId="urn:microsoft.com/office/officeart/2005/8/layout/pyramid4" loCatId="" qsTypeId="urn:microsoft.com/office/officeart/2005/8/quickstyle/simple2" qsCatId="simple" csTypeId="urn:microsoft.com/office/officeart/2005/8/colors/accent0_3" csCatId="mainScheme" phldr="1"/>
      <dgm:spPr/>
      <dgm:t>
        <a:bodyPr/>
        <a:lstStyle/>
        <a:p>
          <a:endParaRPr lang="en-US"/>
        </a:p>
      </dgm:t>
    </dgm:pt>
    <dgm:pt modelId="{7B7539D0-F822-5943-B78F-3DB8C57663A2}">
      <dgm:prSet phldrT="[Text]" custT="1"/>
      <dgm:spPr>
        <a:solidFill>
          <a:schemeClr val="bg1"/>
        </a:solidFill>
        <a:ln>
          <a:solidFill>
            <a:srgbClr val="FFFF00"/>
          </a:solidFill>
        </a:ln>
      </dgm:spPr>
      <dgm:t>
        <a:bodyPr/>
        <a:lstStyle/>
        <a:p>
          <a:r>
            <a:rPr lang="en-US" sz="1600" dirty="0">
              <a:solidFill>
                <a:schemeClr val="tx1"/>
              </a:solidFill>
              <a:latin typeface="Abadi" panose="020B0604020104020204" pitchFamily="34" charset="0"/>
            </a:rPr>
            <a:t>Acahk</a:t>
          </a:r>
        </a:p>
        <a:p>
          <a:r>
            <a:rPr lang="en-US" sz="1600" dirty="0"/>
            <a:t> </a:t>
          </a:r>
          <a:r>
            <a:rPr lang="en-US" sz="1800" b="1" dirty="0"/>
            <a:t> </a:t>
          </a:r>
          <a:r>
            <a:rPr lang="en-US" sz="1800" b="1" dirty="0">
              <a:solidFill>
                <a:schemeClr val="tx1"/>
              </a:solidFill>
            </a:rPr>
            <a:t>spirit</a:t>
          </a:r>
          <a:r>
            <a:rPr lang="en-US" sz="1800" b="1" dirty="0"/>
            <a:t>  </a:t>
          </a:r>
          <a:r>
            <a:rPr lang="en-US" sz="700" dirty="0"/>
            <a:t>(</a:t>
          </a:r>
        </a:p>
      </dgm:t>
    </dgm:pt>
    <dgm:pt modelId="{96BD09D1-64AB-EC42-8022-91F2CE6086A0}" type="parTrans" cxnId="{B6CFD602-1929-3546-B947-20021627B350}">
      <dgm:prSet/>
      <dgm:spPr/>
      <dgm:t>
        <a:bodyPr/>
        <a:lstStyle/>
        <a:p>
          <a:endParaRPr lang="en-US"/>
        </a:p>
      </dgm:t>
    </dgm:pt>
    <dgm:pt modelId="{6CB469F2-ECDA-A844-9E19-8B5A030A8CA3}" type="sibTrans" cxnId="{B6CFD602-1929-3546-B947-20021627B350}">
      <dgm:prSet/>
      <dgm:spPr/>
      <dgm:t>
        <a:bodyPr/>
        <a:lstStyle/>
        <a:p>
          <a:endParaRPr lang="en-US"/>
        </a:p>
      </dgm:t>
    </dgm:pt>
    <dgm:pt modelId="{ACFC323F-8E16-104F-A0EB-4B7B7562D057}">
      <dgm:prSet phldrT="[Text]" custT="1"/>
      <dgm:spPr>
        <a:solidFill>
          <a:srgbClr val="FF0000"/>
        </a:solidFill>
        <a:ln>
          <a:solidFill>
            <a:srgbClr val="FF0000"/>
          </a:solidFill>
        </a:ln>
      </dgm:spPr>
      <dgm:t>
        <a:bodyPr/>
        <a:lstStyle/>
        <a:p>
          <a:r>
            <a:rPr lang="en-US" sz="1600" dirty="0">
              <a:solidFill>
                <a:schemeClr val="tx1"/>
              </a:solidFill>
              <a:latin typeface="Abadi" panose="020B0604020104020204" pitchFamily="34" charset="0"/>
            </a:rPr>
            <a:t>Mīyaw</a:t>
          </a:r>
        </a:p>
        <a:p>
          <a:r>
            <a:rPr lang="en-US" sz="1800" b="1" dirty="0">
              <a:solidFill>
                <a:schemeClr val="tx1"/>
              </a:solidFill>
              <a:latin typeface="Abadi" panose="020B0604020104020204" pitchFamily="34" charset="0"/>
            </a:rPr>
            <a:t>body</a:t>
          </a:r>
          <a:endParaRPr lang="en-US" sz="1800" b="1" dirty="0">
            <a:latin typeface="Abadi" panose="020B0604020104020204" pitchFamily="34" charset="0"/>
          </a:endParaRPr>
        </a:p>
      </dgm:t>
    </dgm:pt>
    <dgm:pt modelId="{A4498D6B-8F96-7249-9C79-A8F0C545BAF8}" type="parTrans" cxnId="{BC76B22E-7761-1E4E-9766-B41EF518F137}">
      <dgm:prSet/>
      <dgm:spPr/>
      <dgm:t>
        <a:bodyPr/>
        <a:lstStyle/>
        <a:p>
          <a:endParaRPr lang="en-US"/>
        </a:p>
      </dgm:t>
    </dgm:pt>
    <dgm:pt modelId="{7A224ED9-9451-7A45-96F4-38BA342EB555}" type="sibTrans" cxnId="{BC76B22E-7761-1E4E-9766-B41EF518F137}">
      <dgm:prSet/>
      <dgm:spPr/>
      <dgm:t>
        <a:bodyPr/>
        <a:lstStyle/>
        <a:p>
          <a:endParaRPr lang="en-US"/>
        </a:p>
      </dgm:t>
    </dgm:pt>
    <dgm:pt modelId="{C03BC1B4-E318-7246-AEE8-89D7FB8F974C}">
      <dgm:prSet phldrT="[Text]" custT="1"/>
      <dgm:spPr>
        <a:solidFill>
          <a:srgbClr val="00B050"/>
        </a:solidFill>
        <a:ln>
          <a:solidFill>
            <a:srgbClr val="00B050"/>
          </a:solidFill>
        </a:ln>
      </dgm:spPr>
      <dgm:t>
        <a:bodyPr/>
        <a:lstStyle/>
        <a:p>
          <a:r>
            <a:rPr lang="en-US" sz="1600" dirty="0">
              <a:solidFill>
                <a:schemeClr val="tx1"/>
              </a:solidFill>
              <a:latin typeface="Abadi" panose="020B0604020104020204" pitchFamily="34" charset="0"/>
            </a:rPr>
            <a:t>Itahamacihōwin</a:t>
          </a:r>
        </a:p>
        <a:p>
          <a:r>
            <a:rPr lang="en-US" sz="1800" b="1" dirty="0">
              <a:solidFill>
                <a:schemeClr val="tx1"/>
              </a:solidFill>
              <a:latin typeface="Abadi" panose="020B0604020104020204" pitchFamily="34" charset="0"/>
            </a:rPr>
            <a:t>emotion</a:t>
          </a:r>
          <a:endParaRPr lang="en-US" sz="1800" b="1" dirty="0">
            <a:latin typeface="Abadi" panose="020B0604020104020204" pitchFamily="34" charset="0"/>
          </a:endParaRPr>
        </a:p>
      </dgm:t>
    </dgm:pt>
    <dgm:pt modelId="{785DC965-29D5-D545-B877-ABC22254E2E8}" type="parTrans" cxnId="{447C29DB-F4D0-394C-BF5E-471FD78481D1}">
      <dgm:prSet/>
      <dgm:spPr/>
      <dgm:t>
        <a:bodyPr/>
        <a:lstStyle/>
        <a:p>
          <a:endParaRPr lang="en-US"/>
        </a:p>
      </dgm:t>
    </dgm:pt>
    <dgm:pt modelId="{AA1A484B-90B8-1242-BA22-AD26B4DCEA9E}" type="sibTrans" cxnId="{447C29DB-F4D0-394C-BF5E-471FD78481D1}">
      <dgm:prSet/>
      <dgm:spPr/>
      <dgm:t>
        <a:bodyPr/>
        <a:lstStyle/>
        <a:p>
          <a:endParaRPr lang="en-US"/>
        </a:p>
      </dgm:t>
    </dgm:pt>
    <dgm:pt modelId="{3C005BE0-BCEA-1A4A-87BA-C380D8A5770F}">
      <dgm:prSet phldrT="[Text]" custT="1"/>
      <dgm:spPr>
        <a:solidFill>
          <a:srgbClr val="00B0F0"/>
        </a:solidFill>
        <a:ln>
          <a:solidFill>
            <a:srgbClr val="00B0F0"/>
          </a:solidFill>
        </a:ln>
      </dgm:spPr>
      <dgm:t>
        <a:bodyPr/>
        <a:lstStyle/>
        <a:p>
          <a:r>
            <a:rPr lang="en-US" sz="1600" dirty="0">
              <a:solidFill>
                <a:schemeClr val="tx1"/>
              </a:solidFill>
              <a:latin typeface="Abadi" panose="020B0604020104020204" pitchFamily="34" charset="0"/>
            </a:rPr>
            <a:t>Mamitonīcikan</a:t>
          </a:r>
        </a:p>
        <a:p>
          <a:r>
            <a:rPr lang="en-US" sz="1800" b="1" dirty="0">
              <a:solidFill>
                <a:schemeClr val="tx1"/>
              </a:solidFill>
              <a:latin typeface="Abadi" panose="020B0604020104020204" pitchFamily="34" charset="0"/>
            </a:rPr>
            <a:t>mind</a:t>
          </a:r>
          <a:endParaRPr lang="en-US" sz="1800" b="1" dirty="0"/>
        </a:p>
      </dgm:t>
    </dgm:pt>
    <dgm:pt modelId="{EB5D8C54-0798-664A-B60A-2FF7975E988E}" type="parTrans" cxnId="{6F23A9DB-317D-CF44-A463-6215DF2110D3}">
      <dgm:prSet/>
      <dgm:spPr/>
      <dgm:t>
        <a:bodyPr/>
        <a:lstStyle/>
        <a:p>
          <a:endParaRPr lang="en-US"/>
        </a:p>
      </dgm:t>
    </dgm:pt>
    <dgm:pt modelId="{9F5EC865-E81D-A945-B1DD-0021EC4B8492}" type="sibTrans" cxnId="{6F23A9DB-317D-CF44-A463-6215DF2110D3}">
      <dgm:prSet/>
      <dgm:spPr/>
      <dgm:t>
        <a:bodyPr/>
        <a:lstStyle/>
        <a:p>
          <a:endParaRPr lang="en-US"/>
        </a:p>
      </dgm:t>
    </dgm:pt>
    <dgm:pt modelId="{9713B671-D00A-4F4B-8714-0D79DF6D2480}" type="pres">
      <dgm:prSet presAssocID="{8A4D620B-62DB-AB4B-92DC-1AA64693E735}" presName="compositeShape" presStyleCnt="0">
        <dgm:presLayoutVars>
          <dgm:chMax val="9"/>
          <dgm:dir/>
          <dgm:resizeHandles val="exact"/>
        </dgm:presLayoutVars>
      </dgm:prSet>
      <dgm:spPr/>
    </dgm:pt>
    <dgm:pt modelId="{D9FA9702-63E9-0440-8D61-C258974BE9EA}" type="pres">
      <dgm:prSet presAssocID="{8A4D620B-62DB-AB4B-92DC-1AA64693E735}" presName="triangle1" presStyleLbl="node1" presStyleIdx="0" presStyleCnt="4" custLinFactNeighborX="944" custLinFactNeighborY="-1479">
        <dgm:presLayoutVars>
          <dgm:bulletEnabled val="1"/>
        </dgm:presLayoutVars>
      </dgm:prSet>
      <dgm:spPr/>
    </dgm:pt>
    <dgm:pt modelId="{023B1F85-1DF5-1049-86D7-3453C96D2C01}" type="pres">
      <dgm:prSet presAssocID="{8A4D620B-62DB-AB4B-92DC-1AA64693E735}" presName="triangle2" presStyleLbl="node1" presStyleIdx="1" presStyleCnt="4" custScaleX="101697">
        <dgm:presLayoutVars>
          <dgm:bulletEnabled val="1"/>
        </dgm:presLayoutVars>
      </dgm:prSet>
      <dgm:spPr/>
    </dgm:pt>
    <dgm:pt modelId="{DBA9F226-A3A1-BE41-BD25-DDF8D579B77F}" type="pres">
      <dgm:prSet presAssocID="{8A4D620B-62DB-AB4B-92DC-1AA64693E735}" presName="triangle3" presStyleLbl="node1" presStyleIdx="2" presStyleCnt="4" custLinFactNeighborX="0" custLinFactNeighborY="-634">
        <dgm:presLayoutVars>
          <dgm:bulletEnabled val="1"/>
        </dgm:presLayoutVars>
      </dgm:prSet>
      <dgm:spPr/>
    </dgm:pt>
    <dgm:pt modelId="{7A389ED6-D632-834E-978E-3257D330F069}" type="pres">
      <dgm:prSet presAssocID="{8A4D620B-62DB-AB4B-92DC-1AA64693E735}" presName="triangle4" presStyleLbl="node1" presStyleIdx="3" presStyleCnt="4" custLinFactNeighborX="815" custLinFactNeighborY="3468">
        <dgm:presLayoutVars>
          <dgm:bulletEnabled val="1"/>
        </dgm:presLayoutVars>
      </dgm:prSet>
      <dgm:spPr/>
    </dgm:pt>
  </dgm:ptLst>
  <dgm:cxnLst>
    <dgm:cxn modelId="{B6CFD602-1929-3546-B947-20021627B350}" srcId="{8A4D620B-62DB-AB4B-92DC-1AA64693E735}" destId="{7B7539D0-F822-5943-B78F-3DB8C57663A2}" srcOrd="0" destOrd="0" parTransId="{96BD09D1-64AB-EC42-8022-91F2CE6086A0}" sibTransId="{6CB469F2-ECDA-A844-9E19-8B5A030A8CA3}"/>
    <dgm:cxn modelId="{E5EFBA15-73B3-4946-B6BD-26A77C6B8A4A}" type="presOf" srcId="{8A4D620B-62DB-AB4B-92DC-1AA64693E735}" destId="{9713B671-D00A-4F4B-8714-0D79DF6D2480}" srcOrd="0" destOrd="0" presId="urn:microsoft.com/office/officeart/2005/8/layout/pyramid4"/>
    <dgm:cxn modelId="{BC76B22E-7761-1E4E-9766-B41EF518F137}" srcId="{8A4D620B-62DB-AB4B-92DC-1AA64693E735}" destId="{ACFC323F-8E16-104F-A0EB-4B7B7562D057}" srcOrd="1" destOrd="0" parTransId="{A4498D6B-8F96-7249-9C79-A8F0C545BAF8}" sibTransId="{7A224ED9-9451-7A45-96F4-38BA342EB555}"/>
    <dgm:cxn modelId="{0B907552-3D7B-5240-BF1F-A65D1D0E492B}" type="presOf" srcId="{3C005BE0-BCEA-1A4A-87BA-C380D8A5770F}" destId="{7A389ED6-D632-834E-978E-3257D330F069}" srcOrd="0" destOrd="0" presId="urn:microsoft.com/office/officeart/2005/8/layout/pyramid4"/>
    <dgm:cxn modelId="{73A69E52-E63F-444A-9482-E9BFA208357E}" type="presOf" srcId="{C03BC1B4-E318-7246-AEE8-89D7FB8F974C}" destId="{DBA9F226-A3A1-BE41-BD25-DDF8D579B77F}" srcOrd="0" destOrd="0" presId="urn:microsoft.com/office/officeart/2005/8/layout/pyramid4"/>
    <dgm:cxn modelId="{FCA0E1A9-2E78-2241-82C3-FE68CA1E5171}" type="presOf" srcId="{7B7539D0-F822-5943-B78F-3DB8C57663A2}" destId="{D9FA9702-63E9-0440-8D61-C258974BE9EA}" srcOrd="0" destOrd="0" presId="urn:microsoft.com/office/officeart/2005/8/layout/pyramid4"/>
    <dgm:cxn modelId="{54F161B1-BF2A-B643-A43D-D4FDB7116C5C}" type="presOf" srcId="{ACFC323F-8E16-104F-A0EB-4B7B7562D057}" destId="{023B1F85-1DF5-1049-86D7-3453C96D2C01}" srcOrd="0" destOrd="0" presId="urn:microsoft.com/office/officeart/2005/8/layout/pyramid4"/>
    <dgm:cxn modelId="{447C29DB-F4D0-394C-BF5E-471FD78481D1}" srcId="{8A4D620B-62DB-AB4B-92DC-1AA64693E735}" destId="{C03BC1B4-E318-7246-AEE8-89D7FB8F974C}" srcOrd="2" destOrd="0" parTransId="{785DC965-29D5-D545-B877-ABC22254E2E8}" sibTransId="{AA1A484B-90B8-1242-BA22-AD26B4DCEA9E}"/>
    <dgm:cxn modelId="{6F23A9DB-317D-CF44-A463-6215DF2110D3}" srcId="{8A4D620B-62DB-AB4B-92DC-1AA64693E735}" destId="{3C005BE0-BCEA-1A4A-87BA-C380D8A5770F}" srcOrd="3" destOrd="0" parTransId="{EB5D8C54-0798-664A-B60A-2FF7975E988E}" sibTransId="{9F5EC865-E81D-A945-B1DD-0021EC4B8492}"/>
    <dgm:cxn modelId="{456CA8CE-08A4-E94A-BD35-DFFE2D53D225}" type="presParOf" srcId="{9713B671-D00A-4F4B-8714-0D79DF6D2480}" destId="{D9FA9702-63E9-0440-8D61-C258974BE9EA}" srcOrd="0" destOrd="0" presId="urn:microsoft.com/office/officeart/2005/8/layout/pyramid4"/>
    <dgm:cxn modelId="{8A0DF700-3A72-8F46-8A5F-38956C622DB1}" type="presParOf" srcId="{9713B671-D00A-4F4B-8714-0D79DF6D2480}" destId="{023B1F85-1DF5-1049-86D7-3453C96D2C01}" srcOrd="1" destOrd="0" presId="urn:microsoft.com/office/officeart/2005/8/layout/pyramid4"/>
    <dgm:cxn modelId="{EF999896-E520-324D-801A-307CF9444E84}" type="presParOf" srcId="{9713B671-D00A-4F4B-8714-0D79DF6D2480}" destId="{DBA9F226-A3A1-BE41-BD25-DDF8D579B77F}" srcOrd="2" destOrd="0" presId="urn:microsoft.com/office/officeart/2005/8/layout/pyramid4"/>
    <dgm:cxn modelId="{C2DCA843-50C5-F448-A114-35CCAB706DBA}" type="presParOf" srcId="{9713B671-D00A-4F4B-8714-0D79DF6D2480}" destId="{7A389ED6-D632-834E-978E-3257D330F069}"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8D3AD-AE93-0B46-9B98-B1D4DE77BB72}" type="doc">
      <dgm:prSet loTypeId="urn:microsoft.com/office/officeart/2005/8/layout/pyramid2" loCatId="" qsTypeId="urn:microsoft.com/office/officeart/2005/8/quickstyle/3d2" qsCatId="3D" csTypeId="urn:microsoft.com/office/officeart/2005/8/colors/accent0_3" csCatId="mainScheme" phldr="1"/>
      <dgm:spPr/>
      <dgm:t>
        <a:bodyPr/>
        <a:lstStyle/>
        <a:p>
          <a:endParaRPr lang="en-US"/>
        </a:p>
      </dgm:t>
    </dgm:pt>
    <dgm:pt modelId="{A37F6820-7252-6C4F-855E-6C0B069208C3}">
      <dgm:prSet custT="1"/>
      <dgm:spPr>
        <a:solidFill>
          <a:srgbClr val="FFFF00">
            <a:alpha val="90000"/>
          </a:srgbClr>
        </a:solidFill>
      </dgm:spPr>
      <dgm:t>
        <a:bodyPr/>
        <a:lstStyle/>
        <a:p>
          <a:r>
            <a:rPr lang="en-US" sz="1600" dirty="0">
              <a:latin typeface="Abadi" panose="020B0604020104020204" pitchFamily="34" charset="0"/>
            </a:rPr>
            <a:t>Ohtinkēwin</a:t>
          </a:r>
        </a:p>
        <a:p>
          <a:r>
            <a:rPr lang="en-US" sz="1800" dirty="0">
              <a:latin typeface="Abadi" panose="020B0604020104020204" pitchFamily="34" charset="0"/>
            </a:rPr>
            <a:t>To</a:t>
          </a:r>
          <a:r>
            <a:rPr lang="en-US" sz="1600" dirty="0">
              <a:latin typeface="Abadi" panose="020B0604020104020204" pitchFamily="34" charset="0"/>
            </a:rPr>
            <a:t> absorb </a:t>
          </a:r>
        </a:p>
      </dgm:t>
    </dgm:pt>
    <dgm:pt modelId="{559508B7-B161-1948-9D49-81947C1221FB}" type="parTrans" cxnId="{2BE9D9E6-A41D-5845-A818-67B70FB6A500}">
      <dgm:prSet/>
      <dgm:spPr/>
      <dgm:t>
        <a:bodyPr/>
        <a:lstStyle/>
        <a:p>
          <a:endParaRPr lang="en-US"/>
        </a:p>
      </dgm:t>
    </dgm:pt>
    <dgm:pt modelId="{03EF48E1-897D-744D-BF88-1EF0BF34EB31}" type="sibTrans" cxnId="{2BE9D9E6-A41D-5845-A818-67B70FB6A500}">
      <dgm:prSet/>
      <dgm:spPr/>
      <dgm:t>
        <a:bodyPr/>
        <a:lstStyle/>
        <a:p>
          <a:endParaRPr lang="en-US"/>
        </a:p>
      </dgm:t>
    </dgm:pt>
    <dgm:pt modelId="{4C051DEE-B71C-8D46-A0DE-41BE67BED6F1}">
      <dgm:prSet/>
      <dgm:spPr>
        <a:solidFill>
          <a:srgbClr val="00B050">
            <a:alpha val="90000"/>
          </a:srgbClr>
        </a:solidFill>
      </dgm:spPr>
      <dgm:t>
        <a:bodyPr/>
        <a:lstStyle/>
        <a:p>
          <a:r>
            <a:rPr lang="en-US" dirty="0">
              <a:latin typeface="Abadi" panose="020B0604020104020204" pitchFamily="34" charset="0"/>
            </a:rPr>
            <a:t>Ayihsinakēwin</a:t>
          </a:r>
        </a:p>
        <a:p>
          <a:r>
            <a:rPr lang="en-US" dirty="0">
              <a:latin typeface="Abadi" panose="020B0604020104020204" pitchFamily="34" charset="0"/>
            </a:rPr>
            <a:t>To Mimic, copy</a:t>
          </a:r>
        </a:p>
      </dgm:t>
    </dgm:pt>
    <dgm:pt modelId="{3CC40B62-BB67-224F-A120-99C1B427BFAE}" type="parTrans" cxnId="{B4AA6D91-17D6-214F-9412-9BC3CB3644A9}">
      <dgm:prSet/>
      <dgm:spPr/>
      <dgm:t>
        <a:bodyPr/>
        <a:lstStyle/>
        <a:p>
          <a:endParaRPr lang="en-US"/>
        </a:p>
      </dgm:t>
    </dgm:pt>
    <dgm:pt modelId="{C8C9D0EB-C9AC-6048-8B46-35DC3A8875F3}" type="sibTrans" cxnId="{B4AA6D91-17D6-214F-9412-9BC3CB3644A9}">
      <dgm:prSet/>
      <dgm:spPr/>
      <dgm:t>
        <a:bodyPr/>
        <a:lstStyle/>
        <a:p>
          <a:endParaRPr lang="en-US"/>
        </a:p>
      </dgm:t>
    </dgm:pt>
    <dgm:pt modelId="{E3D54F78-9A0F-CE42-874D-832A9AFE6E9B}">
      <dgm:prSet/>
      <dgm:spPr>
        <a:solidFill>
          <a:srgbClr val="0070C0">
            <a:alpha val="90000"/>
          </a:srgbClr>
        </a:solidFill>
      </dgm:spPr>
      <dgm:t>
        <a:bodyPr/>
        <a:lstStyle/>
        <a:p>
          <a:r>
            <a:rPr lang="en-US" dirty="0">
              <a:latin typeface="Abadi" panose="020B0604020104020204" pitchFamily="34" charset="0"/>
            </a:rPr>
            <a:t>Wahwītamōwin</a:t>
          </a:r>
        </a:p>
        <a:p>
          <a:r>
            <a:rPr lang="en-US" dirty="0">
              <a:latin typeface="Abadi" panose="020B0604020104020204" pitchFamily="34" charset="0"/>
            </a:rPr>
            <a:t>Starts to value</a:t>
          </a:r>
        </a:p>
      </dgm:t>
    </dgm:pt>
    <dgm:pt modelId="{9FBE4F2C-D0F3-4F40-A475-A164D49FD36C}" type="parTrans" cxnId="{8DCD8352-BBED-9F44-8259-012E56D80A4D}">
      <dgm:prSet/>
      <dgm:spPr/>
      <dgm:t>
        <a:bodyPr/>
        <a:lstStyle/>
        <a:p>
          <a:endParaRPr lang="en-US"/>
        </a:p>
      </dgm:t>
    </dgm:pt>
    <dgm:pt modelId="{FAD66048-6B02-DB40-A120-4B7BF892FC2A}" type="sibTrans" cxnId="{8DCD8352-BBED-9F44-8259-012E56D80A4D}">
      <dgm:prSet/>
      <dgm:spPr/>
      <dgm:t>
        <a:bodyPr/>
        <a:lstStyle/>
        <a:p>
          <a:endParaRPr lang="en-US"/>
        </a:p>
      </dgm:t>
    </dgm:pt>
    <dgm:pt modelId="{52AF2D80-77C7-A44B-8215-8ED506406ED2}">
      <dgm:prSet/>
      <dgm:spPr>
        <a:solidFill>
          <a:srgbClr val="FF0000">
            <a:alpha val="90000"/>
          </a:srgbClr>
        </a:solidFill>
      </dgm:spPr>
      <dgm:t>
        <a:bodyPr/>
        <a:lstStyle/>
        <a:p>
          <a:r>
            <a:rPr lang="en-US" dirty="0">
              <a:latin typeface="Abadi" panose="020B0604020104020204" pitchFamily="34" charset="0"/>
            </a:rPr>
            <a:t>Kīsītamōwin</a:t>
          </a:r>
        </a:p>
        <a:p>
          <a:r>
            <a:rPr lang="en-US" dirty="0">
              <a:latin typeface="Abadi" panose="020B0604020104020204" pitchFamily="34" charset="0"/>
            </a:rPr>
            <a:t>To value</a:t>
          </a:r>
          <a:r>
            <a:rPr lang="en-US" dirty="0"/>
            <a:t> highly</a:t>
          </a:r>
        </a:p>
      </dgm:t>
    </dgm:pt>
    <dgm:pt modelId="{BD13F445-4987-3A4A-8418-5F70E0C1333A}" type="parTrans" cxnId="{63E9CE7A-61FE-2547-810A-2655D9A82A48}">
      <dgm:prSet/>
      <dgm:spPr/>
      <dgm:t>
        <a:bodyPr/>
        <a:lstStyle/>
        <a:p>
          <a:endParaRPr lang="en-US"/>
        </a:p>
      </dgm:t>
    </dgm:pt>
    <dgm:pt modelId="{7A29F52A-11C0-4446-B7DB-DF50545304FF}" type="sibTrans" cxnId="{63E9CE7A-61FE-2547-810A-2655D9A82A48}">
      <dgm:prSet/>
      <dgm:spPr/>
      <dgm:t>
        <a:bodyPr/>
        <a:lstStyle/>
        <a:p>
          <a:endParaRPr lang="en-US"/>
        </a:p>
      </dgm:t>
    </dgm:pt>
    <dgm:pt modelId="{C3BF2F2B-0548-9149-8560-8C880FAC7231}">
      <dgm:prSet/>
      <dgm:spPr>
        <a:solidFill>
          <a:schemeClr val="accent2">
            <a:lumMod val="75000"/>
          </a:schemeClr>
        </a:solidFill>
      </dgm:spPr>
      <dgm:t>
        <a:bodyPr/>
        <a:lstStyle/>
        <a:p>
          <a:r>
            <a:rPr lang="en-US" dirty="0">
              <a:latin typeface="Abadi" panose="020B0604020104020204" pitchFamily="34" charset="0"/>
            </a:rPr>
            <a:t>Ītasōwin</a:t>
          </a:r>
        </a:p>
        <a:p>
          <a:r>
            <a:rPr lang="en-US" dirty="0">
              <a:latin typeface="Abadi" panose="020B0604020104020204" pitchFamily="34" charset="0"/>
            </a:rPr>
            <a:t>Beliefs, faith, experience</a:t>
          </a:r>
        </a:p>
      </dgm:t>
    </dgm:pt>
    <dgm:pt modelId="{64C6E8F4-A3B9-1741-B454-E7D39EFFA21E}" type="parTrans" cxnId="{3D57FE4C-3FAD-0F4B-B3F9-D2162E36FA2F}">
      <dgm:prSet/>
      <dgm:spPr/>
      <dgm:t>
        <a:bodyPr/>
        <a:lstStyle/>
        <a:p>
          <a:endParaRPr lang="en-US"/>
        </a:p>
      </dgm:t>
    </dgm:pt>
    <dgm:pt modelId="{AF705735-4FA0-8244-808A-96EEF8F51233}" type="sibTrans" cxnId="{3D57FE4C-3FAD-0F4B-B3F9-D2162E36FA2F}">
      <dgm:prSet/>
      <dgm:spPr/>
      <dgm:t>
        <a:bodyPr/>
        <a:lstStyle/>
        <a:p>
          <a:endParaRPr lang="en-US"/>
        </a:p>
      </dgm:t>
    </dgm:pt>
    <dgm:pt modelId="{CBCF8F93-9561-2E4A-994F-99C650FD00A9}" type="pres">
      <dgm:prSet presAssocID="{D828D3AD-AE93-0B46-9B98-B1D4DE77BB72}" presName="compositeShape" presStyleCnt="0">
        <dgm:presLayoutVars>
          <dgm:dir/>
          <dgm:resizeHandles/>
        </dgm:presLayoutVars>
      </dgm:prSet>
      <dgm:spPr/>
    </dgm:pt>
    <dgm:pt modelId="{83309083-3E6C-5E43-B156-162563B92031}" type="pres">
      <dgm:prSet presAssocID="{D828D3AD-AE93-0B46-9B98-B1D4DE77BB72}" presName="pyramid" presStyleLbl="node1" presStyleIdx="0" presStyleCnt="1"/>
      <dgm:spPr/>
    </dgm:pt>
    <dgm:pt modelId="{535734A1-0CE6-334E-A9DC-707CCA0AE74D}" type="pres">
      <dgm:prSet presAssocID="{D828D3AD-AE93-0B46-9B98-B1D4DE77BB72}" presName="theList" presStyleCnt="0"/>
      <dgm:spPr/>
    </dgm:pt>
    <dgm:pt modelId="{8A58735D-8EF4-F94C-83C3-F3D35C14FD71}" type="pres">
      <dgm:prSet presAssocID="{A37F6820-7252-6C4F-855E-6C0B069208C3}" presName="aNode" presStyleLbl="fgAcc1" presStyleIdx="0" presStyleCnt="5" custScaleX="51491" custScaleY="178349" custLinFactY="-83110" custLinFactNeighborX="-48729" custLinFactNeighborY="-100000">
        <dgm:presLayoutVars>
          <dgm:bulletEnabled val="1"/>
        </dgm:presLayoutVars>
      </dgm:prSet>
      <dgm:spPr/>
    </dgm:pt>
    <dgm:pt modelId="{45856609-6811-0A46-872A-0BEF0962F205}" type="pres">
      <dgm:prSet presAssocID="{A37F6820-7252-6C4F-855E-6C0B069208C3}" presName="aSpace" presStyleCnt="0"/>
      <dgm:spPr/>
    </dgm:pt>
    <dgm:pt modelId="{CD03CF93-0ED0-764F-81E9-DB0688BCD650}" type="pres">
      <dgm:prSet presAssocID="{4C051DEE-B71C-8D46-A0DE-41BE67BED6F1}" presName="aNode" presStyleLbl="fgAcc1" presStyleIdx="1" presStyleCnt="5" custScaleX="69784" custScaleY="176302" custLinFactY="-38896" custLinFactNeighborX="-51294" custLinFactNeighborY="-100000">
        <dgm:presLayoutVars>
          <dgm:bulletEnabled val="1"/>
        </dgm:presLayoutVars>
      </dgm:prSet>
      <dgm:spPr/>
    </dgm:pt>
    <dgm:pt modelId="{AD007C6A-C008-A145-9B5E-30B1675C76EE}" type="pres">
      <dgm:prSet presAssocID="{4C051DEE-B71C-8D46-A0DE-41BE67BED6F1}" presName="aSpace" presStyleCnt="0"/>
      <dgm:spPr/>
    </dgm:pt>
    <dgm:pt modelId="{699DF351-553E-5B46-82BE-876D9A3FD693}" type="pres">
      <dgm:prSet presAssocID="{E3D54F78-9A0F-CE42-874D-832A9AFE6E9B}" presName="aNode" presStyleLbl="fgAcc1" presStyleIdx="2" presStyleCnt="5" custScaleX="85713" custScaleY="200071" custLinFactY="1587" custLinFactNeighborX="-51333" custLinFactNeighborY="100000">
        <dgm:presLayoutVars>
          <dgm:bulletEnabled val="1"/>
        </dgm:presLayoutVars>
      </dgm:prSet>
      <dgm:spPr/>
    </dgm:pt>
    <dgm:pt modelId="{6703366F-6DA8-5D45-BC43-893DD4D23110}" type="pres">
      <dgm:prSet presAssocID="{E3D54F78-9A0F-CE42-874D-832A9AFE6E9B}" presName="aSpace" presStyleCnt="0"/>
      <dgm:spPr/>
    </dgm:pt>
    <dgm:pt modelId="{22AF641E-98A6-0847-AAF1-A0039095FFE9}" type="pres">
      <dgm:prSet presAssocID="{52AF2D80-77C7-A44B-8215-8ED506406ED2}" presName="aNode" presStyleLbl="fgAcc1" presStyleIdx="3" presStyleCnt="5" custScaleX="117575" custScaleY="161742" custLinFactY="38691" custLinFactNeighborX="-53103" custLinFactNeighborY="100000">
        <dgm:presLayoutVars>
          <dgm:bulletEnabled val="1"/>
        </dgm:presLayoutVars>
      </dgm:prSet>
      <dgm:spPr/>
    </dgm:pt>
    <dgm:pt modelId="{253A8061-F5F0-C442-97C9-9D341EA8E4CD}" type="pres">
      <dgm:prSet presAssocID="{52AF2D80-77C7-A44B-8215-8ED506406ED2}" presName="aSpace" presStyleCnt="0"/>
      <dgm:spPr/>
    </dgm:pt>
    <dgm:pt modelId="{3431A1BB-E3D0-B54C-8765-B0B022EDE4B7}" type="pres">
      <dgm:prSet presAssocID="{C3BF2F2B-0548-9149-8560-8C880FAC7231}" presName="aNode" presStyleLbl="fgAcc1" presStyleIdx="4" presStyleCnt="5" custScaleX="146729" custScaleY="170157" custLinFactY="98445" custLinFactNeighborX="-51934" custLinFactNeighborY="100000">
        <dgm:presLayoutVars>
          <dgm:bulletEnabled val="1"/>
        </dgm:presLayoutVars>
      </dgm:prSet>
      <dgm:spPr/>
    </dgm:pt>
    <dgm:pt modelId="{6F585679-8DF7-CB46-8C0A-B28398A72FD3}" type="pres">
      <dgm:prSet presAssocID="{C3BF2F2B-0548-9149-8560-8C880FAC7231}" presName="aSpace" presStyleCnt="0"/>
      <dgm:spPr/>
    </dgm:pt>
  </dgm:ptLst>
  <dgm:cxnLst>
    <dgm:cxn modelId="{D89A2804-B32F-5840-BE7A-6846B8E8FFF9}" type="presOf" srcId="{4C051DEE-B71C-8D46-A0DE-41BE67BED6F1}" destId="{CD03CF93-0ED0-764F-81E9-DB0688BCD650}" srcOrd="0" destOrd="0" presId="urn:microsoft.com/office/officeart/2005/8/layout/pyramid2"/>
    <dgm:cxn modelId="{4C476F15-55D1-7F4B-8DEE-345BB25E98BA}" type="presOf" srcId="{D828D3AD-AE93-0B46-9B98-B1D4DE77BB72}" destId="{CBCF8F93-9561-2E4A-994F-99C650FD00A9}" srcOrd="0" destOrd="0" presId="urn:microsoft.com/office/officeart/2005/8/layout/pyramid2"/>
    <dgm:cxn modelId="{97BFC53C-CC25-554D-94BF-A2FC9FF37502}" type="presOf" srcId="{52AF2D80-77C7-A44B-8215-8ED506406ED2}" destId="{22AF641E-98A6-0847-AAF1-A0039095FFE9}" srcOrd="0" destOrd="0" presId="urn:microsoft.com/office/officeart/2005/8/layout/pyramid2"/>
    <dgm:cxn modelId="{3D57FE4C-3FAD-0F4B-B3F9-D2162E36FA2F}" srcId="{D828D3AD-AE93-0B46-9B98-B1D4DE77BB72}" destId="{C3BF2F2B-0548-9149-8560-8C880FAC7231}" srcOrd="4" destOrd="0" parTransId="{64C6E8F4-A3B9-1741-B454-E7D39EFFA21E}" sibTransId="{AF705735-4FA0-8244-808A-96EEF8F51233}"/>
    <dgm:cxn modelId="{8DCD8352-BBED-9F44-8259-012E56D80A4D}" srcId="{D828D3AD-AE93-0B46-9B98-B1D4DE77BB72}" destId="{E3D54F78-9A0F-CE42-874D-832A9AFE6E9B}" srcOrd="2" destOrd="0" parTransId="{9FBE4F2C-D0F3-4F40-A475-A164D49FD36C}" sibTransId="{FAD66048-6B02-DB40-A120-4B7BF892FC2A}"/>
    <dgm:cxn modelId="{8505CA75-EDED-C241-B4A0-D676AA4BEDA0}" type="presOf" srcId="{C3BF2F2B-0548-9149-8560-8C880FAC7231}" destId="{3431A1BB-E3D0-B54C-8765-B0B022EDE4B7}" srcOrd="0" destOrd="0" presId="urn:microsoft.com/office/officeart/2005/8/layout/pyramid2"/>
    <dgm:cxn modelId="{63E9CE7A-61FE-2547-810A-2655D9A82A48}" srcId="{D828D3AD-AE93-0B46-9B98-B1D4DE77BB72}" destId="{52AF2D80-77C7-A44B-8215-8ED506406ED2}" srcOrd="3" destOrd="0" parTransId="{BD13F445-4987-3A4A-8418-5F70E0C1333A}" sibTransId="{7A29F52A-11C0-4446-B7DB-DF50545304FF}"/>
    <dgm:cxn modelId="{64CD177B-BF17-4247-B903-ED01687A72CE}" type="presOf" srcId="{E3D54F78-9A0F-CE42-874D-832A9AFE6E9B}" destId="{699DF351-553E-5B46-82BE-876D9A3FD693}" srcOrd="0" destOrd="0" presId="urn:microsoft.com/office/officeart/2005/8/layout/pyramid2"/>
    <dgm:cxn modelId="{B4AA6D91-17D6-214F-9412-9BC3CB3644A9}" srcId="{D828D3AD-AE93-0B46-9B98-B1D4DE77BB72}" destId="{4C051DEE-B71C-8D46-A0DE-41BE67BED6F1}" srcOrd="1" destOrd="0" parTransId="{3CC40B62-BB67-224F-A120-99C1B427BFAE}" sibTransId="{C8C9D0EB-C9AC-6048-8B46-35DC3A8875F3}"/>
    <dgm:cxn modelId="{612180D1-FD27-754E-A266-96B48A89C537}" type="presOf" srcId="{A37F6820-7252-6C4F-855E-6C0B069208C3}" destId="{8A58735D-8EF4-F94C-83C3-F3D35C14FD71}" srcOrd="0" destOrd="0" presId="urn:microsoft.com/office/officeart/2005/8/layout/pyramid2"/>
    <dgm:cxn modelId="{2BE9D9E6-A41D-5845-A818-67B70FB6A500}" srcId="{D828D3AD-AE93-0B46-9B98-B1D4DE77BB72}" destId="{A37F6820-7252-6C4F-855E-6C0B069208C3}" srcOrd="0" destOrd="0" parTransId="{559508B7-B161-1948-9D49-81947C1221FB}" sibTransId="{03EF48E1-897D-744D-BF88-1EF0BF34EB31}"/>
    <dgm:cxn modelId="{D172A75C-EAEC-9349-BEB9-AE04DF2C2B4B}" type="presParOf" srcId="{CBCF8F93-9561-2E4A-994F-99C650FD00A9}" destId="{83309083-3E6C-5E43-B156-162563B92031}" srcOrd="0" destOrd="0" presId="urn:microsoft.com/office/officeart/2005/8/layout/pyramid2"/>
    <dgm:cxn modelId="{3AF6D008-619C-DF4F-9CB8-41198E97E5BA}" type="presParOf" srcId="{CBCF8F93-9561-2E4A-994F-99C650FD00A9}" destId="{535734A1-0CE6-334E-A9DC-707CCA0AE74D}" srcOrd="1" destOrd="0" presId="urn:microsoft.com/office/officeart/2005/8/layout/pyramid2"/>
    <dgm:cxn modelId="{C061A57E-53D7-354B-B34B-4D1CFE8170BA}" type="presParOf" srcId="{535734A1-0CE6-334E-A9DC-707CCA0AE74D}" destId="{8A58735D-8EF4-F94C-83C3-F3D35C14FD71}" srcOrd="0" destOrd="0" presId="urn:microsoft.com/office/officeart/2005/8/layout/pyramid2"/>
    <dgm:cxn modelId="{9AD2A2E0-B904-3A4B-8114-980BBDF6CE56}" type="presParOf" srcId="{535734A1-0CE6-334E-A9DC-707CCA0AE74D}" destId="{45856609-6811-0A46-872A-0BEF0962F205}" srcOrd="1" destOrd="0" presId="urn:microsoft.com/office/officeart/2005/8/layout/pyramid2"/>
    <dgm:cxn modelId="{38BF1929-9FF5-9A40-80A6-8022579B7011}" type="presParOf" srcId="{535734A1-0CE6-334E-A9DC-707CCA0AE74D}" destId="{CD03CF93-0ED0-764F-81E9-DB0688BCD650}" srcOrd="2" destOrd="0" presId="urn:microsoft.com/office/officeart/2005/8/layout/pyramid2"/>
    <dgm:cxn modelId="{61FA6044-C5B9-F14C-8E8F-E67DD4A2E9F9}" type="presParOf" srcId="{535734A1-0CE6-334E-A9DC-707CCA0AE74D}" destId="{AD007C6A-C008-A145-9B5E-30B1675C76EE}" srcOrd="3" destOrd="0" presId="urn:microsoft.com/office/officeart/2005/8/layout/pyramid2"/>
    <dgm:cxn modelId="{0D63620F-8F30-0145-B185-D2EC66283947}" type="presParOf" srcId="{535734A1-0CE6-334E-A9DC-707CCA0AE74D}" destId="{699DF351-553E-5B46-82BE-876D9A3FD693}" srcOrd="4" destOrd="0" presId="urn:microsoft.com/office/officeart/2005/8/layout/pyramid2"/>
    <dgm:cxn modelId="{CF53DA66-9865-6B48-A419-6DE6F4F89B2B}" type="presParOf" srcId="{535734A1-0CE6-334E-A9DC-707CCA0AE74D}" destId="{6703366F-6DA8-5D45-BC43-893DD4D23110}" srcOrd="5" destOrd="0" presId="urn:microsoft.com/office/officeart/2005/8/layout/pyramid2"/>
    <dgm:cxn modelId="{8913254C-5259-304E-9C22-E9556B6FFF61}" type="presParOf" srcId="{535734A1-0CE6-334E-A9DC-707CCA0AE74D}" destId="{22AF641E-98A6-0847-AAF1-A0039095FFE9}" srcOrd="6" destOrd="0" presId="urn:microsoft.com/office/officeart/2005/8/layout/pyramid2"/>
    <dgm:cxn modelId="{F8A1BFD8-FE79-314D-94E8-1357F9B761C5}" type="presParOf" srcId="{535734A1-0CE6-334E-A9DC-707CCA0AE74D}" destId="{253A8061-F5F0-C442-97C9-9D341EA8E4CD}" srcOrd="7" destOrd="0" presId="urn:microsoft.com/office/officeart/2005/8/layout/pyramid2"/>
    <dgm:cxn modelId="{0B59068B-140E-7B4E-B7CE-FCFB4B9ADFD0}" type="presParOf" srcId="{535734A1-0CE6-334E-A9DC-707CCA0AE74D}" destId="{3431A1BB-E3D0-B54C-8765-B0B022EDE4B7}" srcOrd="8" destOrd="0" presId="urn:microsoft.com/office/officeart/2005/8/layout/pyramid2"/>
    <dgm:cxn modelId="{6369378B-123E-A243-BB21-CA03709DB79F}" type="presParOf" srcId="{535734A1-0CE6-334E-A9DC-707CCA0AE74D}" destId="{6F585679-8DF7-CB46-8C0A-B28398A72FD3}" srcOrd="9" destOrd="0" presId="urn:microsoft.com/office/officeart/2005/8/layout/pyramid2"/>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A9702-63E9-0440-8D61-C258974BE9EA}">
      <dsp:nvSpPr>
        <dsp:cNvPr id="0" name=""/>
        <dsp:cNvSpPr/>
      </dsp:nvSpPr>
      <dsp:spPr>
        <a:xfrm>
          <a:off x="1928550" y="0"/>
          <a:ext cx="2531962" cy="2531962"/>
        </a:xfrm>
        <a:prstGeom prst="triangle">
          <a:avLst/>
        </a:prstGeom>
        <a:solidFill>
          <a:schemeClr val="bg1"/>
        </a:solidFill>
        <a:ln w="25400" cap="flat" cmpd="sng" algn="ctr">
          <a:solidFill>
            <a:srgbClr val="FFFF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badi" panose="020B0604020104020204" pitchFamily="34" charset="0"/>
            </a:rPr>
            <a:t>Acahk</a:t>
          </a:r>
        </a:p>
        <a:p>
          <a:pPr marL="0" lvl="0" indent="0" algn="ctr" defTabSz="711200">
            <a:lnSpc>
              <a:spcPct val="90000"/>
            </a:lnSpc>
            <a:spcBef>
              <a:spcPct val="0"/>
            </a:spcBef>
            <a:spcAft>
              <a:spcPct val="35000"/>
            </a:spcAft>
            <a:buNone/>
          </a:pPr>
          <a:r>
            <a:rPr lang="en-US" sz="1600" kern="1200" dirty="0"/>
            <a:t> </a:t>
          </a:r>
          <a:r>
            <a:rPr lang="en-US" sz="1800" b="1" kern="1200" dirty="0"/>
            <a:t> </a:t>
          </a:r>
          <a:r>
            <a:rPr lang="en-US" sz="1800" b="1" kern="1200" dirty="0">
              <a:solidFill>
                <a:schemeClr val="tx1"/>
              </a:solidFill>
            </a:rPr>
            <a:t>spirit</a:t>
          </a:r>
          <a:r>
            <a:rPr lang="en-US" sz="1800" b="1" kern="1200" dirty="0"/>
            <a:t>  </a:t>
          </a:r>
          <a:r>
            <a:rPr lang="en-US" sz="700" kern="1200" dirty="0"/>
            <a:t>(</a:t>
          </a:r>
        </a:p>
      </dsp:txBody>
      <dsp:txXfrm>
        <a:off x="2561541" y="1265981"/>
        <a:ext cx="1265981" cy="1265981"/>
      </dsp:txXfrm>
    </dsp:sp>
    <dsp:sp modelId="{023B1F85-1DF5-1049-86D7-3453C96D2C01}">
      <dsp:nvSpPr>
        <dsp:cNvPr id="0" name=""/>
        <dsp:cNvSpPr/>
      </dsp:nvSpPr>
      <dsp:spPr>
        <a:xfrm>
          <a:off x="617184" y="2531962"/>
          <a:ext cx="2574929" cy="2531962"/>
        </a:xfrm>
        <a:prstGeom prst="triangle">
          <a:avLst/>
        </a:prstGeom>
        <a:solidFill>
          <a:srgbClr val="FF0000"/>
        </a:solidFill>
        <a:ln w="254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badi" panose="020B0604020104020204" pitchFamily="34" charset="0"/>
            </a:rPr>
            <a:t>Mīyaw</a:t>
          </a:r>
        </a:p>
        <a:p>
          <a:pPr marL="0" lvl="0" indent="0" algn="ctr" defTabSz="711200">
            <a:lnSpc>
              <a:spcPct val="90000"/>
            </a:lnSpc>
            <a:spcBef>
              <a:spcPct val="0"/>
            </a:spcBef>
            <a:spcAft>
              <a:spcPct val="35000"/>
            </a:spcAft>
            <a:buNone/>
          </a:pPr>
          <a:r>
            <a:rPr lang="en-US" sz="1800" b="1" kern="1200" dirty="0">
              <a:solidFill>
                <a:schemeClr val="tx1"/>
              </a:solidFill>
              <a:latin typeface="Abadi" panose="020B0604020104020204" pitchFamily="34" charset="0"/>
            </a:rPr>
            <a:t>body</a:t>
          </a:r>
          <a:endParaRPr lang="en-US" sz="1800" b="1" kern="1200" dirty="0">
            <a:latin typeface="Abadi" panose="020B0604020104020204" pitchFamily="34" charset="0"/>
          </a:endParaRPr>
        </a:p>
      </dsp:txBody>
      <dsp:txXfrm>
        <a:off x="1260916" y="3797943"/>
        <a:ext cx="1287465" cy="1265981"/>
      </dsp:txXfrm>
    </dsp:sp>
    <dsp:sp modelId="{DBA9F226-A3A1-BE41-BD25-DDF8D579B77F}">
      <dsp:nvSpPr>
        <dsp:cNvPr id="0" name=""/>
        <dsp:cNvSpPr/>
      </dsp:nvSpPr>
      <dsp:spPr>
        <a:xfrm rot="10800000">
          <a:off x="1904648" y="2515909"/>
          <a:ext cx="2531962" cy="2531962"/>
        </a:xfrm>
        <a:prstGeom prst="triangle">
          <a:avLst/>
        </a:prstGeom>
        <a:solidFill>
          <a:srgbClr val="00B050"/>
        </a:solidFill>
        <a:ln w="25400" cap="flat" cmpd="sng" algn="ctr">
          <a:solidFill>
            <a:srgbClr val="00B05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badi" panose="020B0604020104020204" pitchFamily="34" charset="0"/>
            </a:rPr>
            <a:t>Itahamacihōwin</a:t>
          </a:r>
        </a:p>
        <a:p>
          <a:pPr marL="0" lvl="0" indent="0" algn="ctr" defTabSz="711200">
            <a:lnSpc>
              <a:spcPct val="90000"/>
            </a:lnSpc>
            <a:spcBef>
              <a:spcPct val="0"/>
            </a:spcBef>
            <a:spcAft>
              <a:spcPct val="35000"/>
            </a:spcAft>
            <a:buNone/>
          </a:pPr>
          <a:r>
            <a:rPr lang="en-US" sz="1800" b="1" kern="1200" dirty="0">
              <a:solidFill>
                <a:schemeClr val="tx1"/>
              </a:solidFill>
              <a:latin typeface="Abadi" panose="020B0604020104020204" pitchFamily="34" charset="0"/>
            </a:rPr>
            <a:t>emotion</a:t>
          </a:r>
          <a:endParaRPr lang="en-US" sz="1800" b="1" kern="1200" dirty="0">
            <a:latin typeface="Abadi" panose="020B0604020104020204" pitchFamily="34" charset="0"/>
          </a:endParaRPr>
        </a:p>
      </dsp:txBody>
      <dsp:txXfrm rot="10800000">
        <a:off x="2537638" y="2515909"/>
        <a:ext cx="1265981" cy="1265981"/>
      </dsp:txXfrm>
    </dsp:sp>
    <dsp:sp modelId="{7A389ED6-D632-834E-978E-3257D330F069}">
      <dsp:nvSpPr>
        <dsp:cNvPr id="0" name=""/>
        <dsp:cNvSpPr/>
      </dsp:nvSpPr>
      <dsp:spPr>
        <a:xfrm>
          <a:off x="3191265" y="2531962"/>
          <a:ext cx="2531962" cy="2531962"/>
        </a:xfrm>
        <a:prstGeom prst="triangle">
          <a:avLst/>
        </a:prstGeom>
        <a:solidFill>
          <a:srgbClr val="00B0F0"/>
        </a:solidFill>
        <a:ln w="25400" cap="flat" cmpd="sng" algn="ctr">
          <a:solidFill>
            <a:srgbClr val="00B0F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badi" panose="020B0604020104020204" pitchFamily="34" charset="0"/>
            </a:rPr>
            <a:t>Mamitonīcikan</a:t>
          </a:r>
        </a:p>
        <a:p>
          <a:pPr marL="0" lvl="0" indent="0" algn="ctr" defTabSz="711200">
            <a:lnSpc>
              <a:spcPct val="90000"/>
            </a:lnSpc>
            <a:spcBef>
              <a:spcPct val="0"/>
            </a:spcBef>
            <a:spcAft>
              <a:spcPct val="35000"/>
            </a:spcAft>
            <a:buNone/>
          </a:pPr>
          <a:r>
            <a:rPr lang="en-US" sz="1800" b="1" kern="1200" dirty="0">
              <a:solidFill>
                <a:schemeClr val="tx1"/>
              </a:solidFill>
              <a:latin typeface="Abadi" panose="020B0604020104020204" pitchFamily="34" charset="0"/>
            </a:rPr>
            <a:t>mind</a:t>
          </a:r>
          <a:endParaRPr lang="en-US" sz="1800" b="1" kern="1200" dirty="0"/>
        </a:p>
      </dsp:txBody>
      <dsp:txXfrm>
        <a:off x="3824256" y="3797943"/>
        <a:ext cx="1265981" cy="1265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9083-3E6C-5E43-B156-162563B92031}">
      <dsp:nvSpPr>
        <dsp:cNvPr id="0" name=""/>
        <dsp:cNvSpPr/>
      </dsp:nvSpPr>
      <dsp:spPr>
        <a:xfrm>
          <a:off x="917159" y="0"/>
          <a:ext cx="5418667" cy="5418667"/>
        </a:xfrm>
        <a:prstGeom prst="triangl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58735D-8EF4-F94C-83C3-F3D35C14FD71}">
      <dsp:nvSpPr>
        <dsp:cNvPr id="0" name=""/>
        <dsp:cNvSpPr/>
      </dsp:nvSpPr>
      <dsp:spPr>
        <a:xfrm>
          <a:off x="2764467" y="105530"/>
          <a:ext cx="1813581" cy="814467"/>
        </a:xfrm>
        <a:prstGeom prst="roundRect">
          <a:avLst/>
        </a:prstGeom>
        <a:solidFill>
          <a:srgbClr val="FFFF00">
            <a:alpha val="90000"/>
          </a:srgb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Ohtinkēwin</a:t>
          </a:r>
        </a:p>
        <a:p>
          <a:pPr marL="0" lvl="0" indent="0" algn="ctr" defTabSz="711200">
            <a:lnSpc>
              <a:spcPct val="90000"/>
            </a:lnSpc>
            <a:spcBef>
              <a:spcPct val="0"/>
            </a:spcBef>
            <a:spcAft>
              <a:spcPct val="35000"/>
            </a:spcAft>
            <a:buNone/>
          </a:pPr>
          <a:r>
            <a:rPr lang="en-US" sz="1800" kern="1200" dirty="0">
              <a:latin typeface="Abadi" panose="020B0604020104020204" pitchFamily="34" charset="0"/>
            </a:rPr>
            <a:t>To</a:t>
          </a:r>
          <a:r>
            <a:rPr lang="en-US" sz="1600" kern="1200" dirty="0">
              <a:latin typeface="Abadi" panose="020B0604020104020204" pitchFamily="34" charset="0"/>
            </a:rPr>
            <a:t> absorb </a:t>
          </a:r>
        </a:p>
      </dsp:txBody>
      <dsp:txXfrm>
        <a:off x="2804226" y="145289"/>
        <a:ext cx="1734063" cy="734949"/>
      </dsp:txXfrm>
    </dsp:sp>
    <dsp:sp modelId="{CD03CF93-0ED0-764F-81E9-DB0688BCD650}">
      <dsp:nvSpPr>
        <dsp:cNvPr id="0" name=""/>
        <dsp:cNvSpPr/>
      </dsp:nvSpPr>
      <dsp:spPr>
        <a:xfrm>
          <a:off x="2351973" y="1178995"/>
          <a:ext cx="2457885" cy="805119"/>
        </a:xfrm>
        <a:prstGeom prst="roundRect">
          <a:avLst/>
        </a:prstGeom>
        <a:solidFill>
          <a:srgbClr val="00B050">
            <a:alpha val="90000"/>
          </a:srgb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Ayihsinakēwin</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To Mimic, copy</a:t>
          </a:r>
        </a:p>
      </dsp:txBody>
      <dsp:txXfrm>
        <a:off x="2391276" y="1218298"/>
        <a:ext cx="2379279" cy="726513"/>
      </dsp:txXfrm>
    </dsp:sp>
    <dsp:sp modelId="{699DF351-553E-5B46-82BE-876D9A3FD693}">
      <dsp:nvSpPr>
        <dsp:cNvPr id="0" name=""/>
        <dsp:cNvSpPr/>
      </dsp:nvSpPr>
      <dsp:spPr>
        <a:xfrm>
          <a:off x="2070079" y="2340240"/>
          <a:ext cx="3018926" cy="913665"/>
        </a:xfrm>
        <a:prstGeom prst="roundRect">
          <a:avLst/>
        </a:prstGeom>
        <a:solidFill>
          <a:srgbClr val="0070C0">
            <a:alpha val="90000"/>
          </a:srgb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Wahwītamōwin</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Starts to value</a:t>
          </a:r>
        </a:p>
      </dsp:txBody>
      <dsp:txXfrm>
        <a:off x="2114680" y="2384841"/>
        <a:ext cx="2929724" cy="824463"/>
      </dsp:txXfrm>
    </dsp:sp>
    <dsp:sp modelId="{22AF641E-98A6-0847-AAF1-A0039095FFE9}">
      <dsp:nvSpPr>
        <dsp:cNvPr id="0" name=""/>
        <dsp:cNvSpPr/>
      </dsp:nvSpPr>
      <dsp:spPr>
        <a:xfrm>
          <a:off x="1446626" y="3480433"/>
          <a:ext cx="4141148" cy="738628"/>
        </a:xfrm>
        <a:prstGeom prst="roundRect">
          <a:avLst/>
        </a:prstGeom>
        <a:solidFill>
          <a:srgbClr val="FF0000">
            <a:alpha val="90000"/>
          </a:srgb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Kīsītamōwin</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To value</a:t>
          </a:r>
          <a:r>
            <a:rPr lang="en-US" sz="1600" kern="1200" dirty="0"/>
            <a:t> highly</a:t>
          </a:r>
        </a:p>
      </dsp:txBody>
      <dsp:txXfrm>
        <a:off x="1482683" y="3516490"/>
        <a:ext cx="4069034" cy="666514"/>
      </dsp:txXfrm>
    </dsp:sp>
    <dsp:sp modelId="{3431A1BB-E3D0-B54C-8765-B0B022EDE4B7}">
      <dsp:nvSpPr>
        <dsp:cNvPr id="0" name=""/>
        <dsp:cNvSpPr/>
      </dsp:nvSpPr>
      <dsp:spPr>
        <a:xfrm>
          <a:off x="974378" y="4549025"/>
          <a:ext cx="5167991" cy="777057"/>
        </a:xfrm>
        <a:prstGeom prst="roundRect">
          <a:avLst/>
        </a:prstGeom>
        <a:solidFill>
          <a:schemeClr val="accent2">
            <a:lumMod val="7500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Ītasōwin</a:t>
          </a:r>
        </a:p>
        <a:p>
          <a:pPr marL="0" lvl="0" indent="0" algn="ctr" defTabSz="711200">
            <a:lnSpc>
              <a:spcPct val="90000"/>
            </a:lnSpc>
            <a:spcBef>
              <a:spcPct val="0"/>
            </a:spcBef>
            <a:spcAft>
              <a:spcPct val="35000"/>
            </a:spcAft>
            <a:buNone/>
          </a:pPr>
          <a:r>
            <a:rPr lang="en-US" sz="1600" kern="1200" dirty="0">
              <a:latin typeface="Abadi" panose="020B0604020104020204" pitchFamily="34" charset="0"/>
            </a:rPr>
            <a:t>Beliefs, faith, experience</a:t>
          </a:r>
        </a:p>
      </dsp:txBody>
      <dsp:txXfrm>
        <a:off x="1012311" y="4586958"/>
        <a:ext cx="5092125" cy="7011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95C01-8409-5743-969C-2E5981FFF64A}"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707A0-3796-074A-8F7A-9FA2B5C81F7E}" type="slidenum">
              <a:rPr lang="en-US" smtClean="0"/>
              <a:t>‹#›</a:t>
            </a:fld>
            <a:endParaRPr lang="en-US"/>
          </a:p>
        </p:txBody>
      </p:sp>
    </p:spTree>
    <p:extLst>
      <p:ext uri="{BB962C8B-B14F-4D97-AF65-F5344CB8AC3E}">
        <p14:creationId xmlns:p14="http://schemas.microsoft.com/office/powerpoint/2010/main" val="50599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Miyo </a:t>
            </a:r>
            <a:r>
              <a:rPr lang="en-CA" dirty="0" err="1"/>
              <a:t>Pimatiowin</a:t>
            </a:r>
            <a:r>
              <a:rPr lang="en-CA" dirty="0"/>
              <a:t>, Miyo </a:t>
            </a:r>
            <a:r>
              <a:rPr lang="en-CA" dirty="0" err="1"/>
              <a:t>atisowin</a:t>
            </a:r>
            <a:r>
              <a:rPr lang="en-CA" dirty="0"/>
              <a:t>, </a:t>
            </a:r>
          </a:p>
        </p:txBody>
      </p:sp>
      <p:sp>
        <p:nvSpPr>
          <p:cNvPr id="4" name="Slide Number Placeholder 3"/>
          <p:cNvSpPr>
            <a:spLocks noGrp="1"/>
          </p:cNvSpPr>
          <p:nvPr>
            <p:ph type="sldNum" sz="quarter" idx="5"/>
          </p:nvPr>
        </p:nvSpPr>
        <p:spPr/>
        <p:txBody>
          <a:bodyPr/>
          <a:lstStyle/>
          <a:p>
            <a:fld id="{F6E707A0-3796-074A-8F7A-9FA2B5C81F7E}" type="slidenum">
              <a:rPr lang="en-US" smtClean="0"/>
              <a:t>2</a:t>
            </a:fld>
            <a:endParaRPr lang="en-US"/>
          </a:p>
        </p:txBody>
      </p:sp>
    </p:spTree>
    <p:extLst>
      <p:ext uri="{BB962C8B-B14F-4D97-AF65-F5344CB8AC3E}">
        <p14:creationId xmlns:p14="http://schemas.microsoft.com/office/powerpoint/2010/main" val="72321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u="none" strike="noStrike" dirty="0">
              <a:solidFill>
                <a:srgbClr val="202124"/>
              </a:solidFill>
              <a:effectLst/>
              <a:latin typeface="arial" panose="020B0604020202020204" pitchFamily="34" charset="0"/>
            </a:endParaRPr>
          </a:p>
          <a:p>
            <a:pPr algn="l"/>
            <a:r>
              <a:rPr lang="en-CA" b="0" i="0" u="none" strike="noStrike" dirty="0">
                <a:solidFill>
                  <a:srgbClr val="202124"/>
                </a:solidFill>
                <a:effectLst/>
                <a:latin typeface="arial" panose="020B0604020202020204" pitchFamily="34" charset="0"/>
              </a:rPr>
              <a:t>n. 1. </a:t>
            </a:r>
            <a:r>
              <a:rPr lang="en-CA" b="1" i="0" u="none" strike="noStrike" dirty="0">
                <a:solidFill>
                  <a:srgbClr val="202124"/>
                </a:solidFill>
                <a:effectLst/>
                <a:latin typeface="arial" panose="020B0604020202020204" pitchFamily="34" charset="0"/>
              </a:rPr>
              <a:t>A group of three</a:t>
            </a:r>
            <a:r>
              <a:rPr lang="en-CA" b="0" i="0" u="none" strike="noStrike" dirty="0">
                <a:solidFill>
                  <a:srgbClr val="202124"/>
                </a:solidFill>
                <a:effectLst/>
                <a:latin typeface="arial" panose="020B0604020202020204" pitchFamily="34" charset="0"/>
              </a:rPr>
              <a:t>. 2. Music A chord of three tones, especially one built on a given root tone plus a major or minor third and a perfect fifth.</a:t>
            </a:r>
          </a:p>
          <a:p>
            <a:endParaRPr lang="en-US" dirty="0"/>
          </a:p>
          <a:p>
            <a:r>
              <a:rPr lang="en-US" dirty="0"/>
              <a:t>Kiskinahamakīwin – </a:t>
            </a:r>
            <a:r>
              <a:rPr lang="en-US" dirty="0" err="1"/>
              <a:t>kiskih</a:t>
            </a:r>
            <a:r>
              <a:rPr lang="en-US" dirty="0"/>
              <a:t> = to remember / </a:t>
            </a:r>
            <a:r>
              <a:rPr lang="en-US" dirty="0" err="1"/>
              <a:t>nahama</a:t>
            </a:r>
            <a:r>
              <a:rPr lang="en-US" dirty="0"/>
              <a:t> = to role model and explain as you go forward/ </a:t>
            </a:r>
            <a:r>
              <a:rPr lang="en-US" dirty="0" err="1"/>
              <a:t>kiwin</a:t>
            </a:r>
            <a:r>
              <a:rPr lang="en-US" dirty="0"/>
              <a:t> = for health, mind or body balancing</a:t>
            </a:r>
          </a:p>
          <a:p>
            <a:endParaRPr lang="en-US" dirty="0"/>
          </a:p>
        </p:txBody>
      </p:sp>
      <p:sp>
        <p:nvSpPr>
          <p:cNvPr id="4" name="Slide Number Placeholder 3"/>
          <p:cNvSpPr>
            <a:spLocks noGrp="1"/>
          </p:cNvSpPr>
          <p:nvPr>
            <p:ph type="sldNum" sz="quarter" idx="5"/>
          </p:nvPr>
        </p:nvSpPr>
        <p:spPr/>
        <p:txBody>
          <a:bodyPr/>
          <a:lstStyle/>
          <a:p>
            <a:fld id="{F6E707A0-3796-074A-8F7A-9FA2B5C81F7E}" type="slidenum">
              <a:rPr lang="en-US" smtClean="0"/>
              <a:t>4</a:t>
            </a:fld>
            <a:endParaRPr lang="en-US"/>
          </a:p>
        </p:txBody>
      </p:sp>
    </p:spTree>
    <p:extLst>
      <p:ext uri="{BB962C8B-B14F-4D97-AF65-F5344CB8AC3E}">
        <p14:creationId xmlns:p14="http://schemas.microsoft.com/office/powerpoint/2010/main" val="310183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Energies attract to the </a:t>
            </a:r>
            <a:r>
              <a:rPr lang="en-US" dirty="0" err="1"/>
              <a:t>centre</a:t>
            </a:r>
            <a:r>
              <a:rPr lang="en-US" dirty="0"/>
              <a:t> </a:t>
            </a:r>
          </a:p>
          <a:p>
            <a:r>
              <a:rPr lang="en-US" dirty="0" err="1"/>
              <a:t>tīpakopatisowin</a:t>
            </a:r>
            <a:endParaRPr lang="en-US" dirty="0"/>
          </a:p>
          <a:p>
            <a:endParaRPr lang="en-CA" dirty="0"/>
          </a:p>
        </p:txBody>
      </p:sp>
      <p:sp>
        <p:nvSpPr>
          <p:cNvPr id="4" name="Slide Number Placeholder 3"/>
          <p:cNvSpPr>
            <a:spLocks noGrp="1"/>
          </p:cNvSpPr>
          <p:nvPr>
            <p:ph type="sldNum" sz="quarter" idx="5"/>
          </p:nvPr>
        </p:nvSpPr>
        <p:spPr/>
        <p:txBody>
          <a:bodyPr/>
          <a:lstStyle/>
          <a:p>
            <a:fld id="{F6E707A0-3796-074A-8F7A-9FA2B5C81F7E}" type="slidenum">
              <a:rPr lang="en-US" smtClean="0"/>
              <a:t>5</a:t>
            </a:fld>
            <a:endParaRPr lang="en-US"/>
          </a:p>
        </p:txBody>
      </p:sp>
    </p:spTree>
    <p:extLst>
      <p:ext uri="{BB962C8B-B14F-4D97-AF65-F5344CB8AC3E}">
        <p14:creationId xmlns:p14="http://schemas.microsoft.com/office/powerpoint/2010/main" val="325648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Kiskih</a:t>
            </a:r>
            <a:r>
              <a:rPr lang="en-US" dirty="0"/>
              <a:t> = to remember and follow/ </a:t>
            </a:r>
            <a:r>
              <a:rPr lang="en-US" dirty="0" err="1"/>
              <a:t>naham</a:t>
            </a:r>
            <a:r>
              <a:rPr lang="en-US" dirty="0"/>
              <a:t> to show explain and tell/ </a:t>
            </a:r>
            <a:r>
              <a:rPr lang="en-US" dirty="0" err="1"/>
              <a:t>owaso</a:t>
            </a:r>
            <a:r>
              <a:rPr lang="en-US" dirty="0"/>
              <a:t> = is to be in relation to the energy.  </a:t>
            </a:r>
          </a:p>
        </p:txBody>
      </p:sp>
      <p:sp>
        <p:nvSpPr>
          <p:cNvPr id="4" name="Slide Number Placeholder 3"/>
          <p:cNvSpPr>
            <a:spLocks noGrp="1"/>
          </p:cNvSpPr>
          <p:nvPr>
            <p:ph type="sldNum" sz="quarter" idx="5"/>
          </p:nvPr>
        </p:nvSpPr>
        <p:spPr/>
        <p:txBody>
          <a:bodyPr/>
          <a:lstStyle/>
          <a:p>
            <a:fld id="{F6E707A0-3796-074A-8F7A-9FA2B5C81F7E}" type="slidenum">
              <a:rPr lang="en-US" smtClean="0"/>
              <a:t>7</a:t>
            </a:fld>
            <a:endParaRPr lang="en-US"/>
          </a:p>
        </p:txBody>
      </p:sp>
    </p:spTree>
    <p:extLst>
      <p:ext uri="{BB962C8B-B14F-4D97-AF65-F5344CB8AC3E}">
        <p14:creationId xmlns:p14="http://schemas.microsoft.com/office/powerpoint/2010/main" val="354295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6E707A0-3796-074A-8F7A-9FA2B5C81F7E}" type="slidenum">
              <a:rPr lang="en-US" smtClean="0"/>
              <a:t>8</a:t>
            </a:fld>
            <a:endParaRPr lang="en-US"/>
          </a:p>
        </p:txBody>
      </p:sp>
    </p:spTree>
    <p:extLst>
      <p:ext uri="{BB962C8B-B14F-4D97-AF65-F5344CB8AC3E}">
        <p14:creationId xmlns:p14="http://schemas.microsoft.com/office/powerpoint/2010/main" val="337452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E707A0-3796-074A-8F7A-9FA2B5C81F7E}" type="slidenum">
              <a:rPr lang="en-US" smtClean="0"/>
              <a:t>9</a:t>
            </a:fld>
            <a:endParaRPr lang="en-US"/>
          </a:p>
        </p:txBody>
      </p:sp>
    </p:spTree>
    <p:extLst>
      <p:ext uri="{BB962C8B-B14F-4D97-AF65-F5344CB8AC3E}">
        <p14:creationId xmlns:p14="http://schemas.microsoft.com/office/powerpoint/2010/main" val="381896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2121"/>
                </a:solidFill>
                <a:effectLst/>
                <a:latin typeface="ArialMT"/>
              </a:rPr>
              <a:t>Flowers need water and light to grow and people are no different. Our physical bodies are like sponges, soaking up the environment. </a:t>
            </a:r>
            <a:r>
              <a:rPr lang="en-CA" sz="1800" i="1" dirty="0">
                <a:solidFill>
                  <a:srgbClr val="212121"/>
                </a:solidFill>
                <a:effectLst/>
                <a:latin typeface="Arial" panose="020B0604020202020204" pitchFamily="34" charset="0"/>
              </a:rPr>
              <a:t>“This is exactly why there are certain people who feel uncomfortable in specific group settings where there is a mix of energy and emotions,” </a:t>
            </a:r>
            <a:r>
              <a:rPr lang="en-CA" sz="1800" dirty="0">
                <a:solidFill>
                  <a:srgbClr val="212121"/>
                </a:solidFill>
                <a:effectLst/>
                <a:latin typeface="ArialMT"/>
              </a:rPr>
              <a:t>said psychologist and energy healer Dr. Olivia Bader-Lee. </a:t>
            </a: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F6E707A0-3796-074A-8F7A-9FA2B5C81F7E}" type="slidenum">
              <a:rPr lang="en-US" smtClean="0"/>
              <a:t>12</a:t>
            </a:fld>
            <a:endParaRPr lang="en-US"/>
          </a:p>
        </p:txBody>
      </p:sp>
    </p:spTree>
    <p:extLst>
      <p:ext uri="{BB962C8B-B14F-4D97-AF65-F5344CB8AC3E}">
        <p14:creationId xmlns:p14="http://schemas.microsoft.com/office/powerpoint/2010/main" val="355238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C460DF-A7FF-B541-89BC-05CD7D037C8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DC3E-5EBC-3F4B-8A8F-FE1B6E2DDC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77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460DF-A7FF-B541-89BC-05CD7D037C8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196874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460DF-A7FF-B541-89BC-05CD7D037C8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106455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460DF-A7FF-B541-89BC-05CD7D037C8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137060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460DF-A7FF-B541-89BC-05CD7D037C81}"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8DC3E-5EBC-3F4B-8A8F-FE1B6E2DDC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46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C460DF-A7FF-B541-89BC-05CD7D037C81}"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193648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460DF-A7FF-B541-89BC-05CD7D037C81}"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315538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C460DF-A7FF-B541-89BC-05CD7D037C81}"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118938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C460DF-A7FF-B541-89BC-05CD7D037C81}" type="datetimeFigureOut">
              <a:rPr lang="en-US" smtClean="0"/>
              <a:t>12/5/2024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323379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C460DF-A7FF-B541-89BC-05CD7D037C81}" type="datetimeFigureOut">
              <a:rPr lang="en-US" smtClean="0"/>
              <a:t>12/5/2024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D8DC3E-5EBC-3F4B-8A8F-FE1B6E2DDC1C}" type="slidenum">
              <a:rPr lang="en-US" smtClean="0"/>
              <a:t>‹#›</a:t>
            </a:fld>
            <a:endParaRPr lang="en-US"/>
          </a:p>
        </p:txBody>
      </p:sp>
    </p:spTree>
    <p:extLst>
      <p:ext uri="{BB962C8B-B14F-4D97-AF65-F5344CB8AC3E}">
        <p14:creationId xmlns:p14="http://schemas.microsoft.com/office/powerpoint/2010/main" val="101122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C460DF-A7FF-B541-89BC-05CD7D037C81}"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8DC3E-5EBC-3F4B-8A8F-FE1B6E2DDC1C}" type="slidenum">
              <a:rPr lang="en-US" smtClean="0"/>
              <a:t>‹#›</a:t>
            </a:fld>
            <a:endParaRPr lang="en-US"/>
          </a:p>
        </p:txBody>
      </p:sp>
    </p:spTree>
    <p:extLst>
      <p:ext uri="{BB962C8B-B14F-4D97-AF65-F5344CB8AC3E}">
        <p14:creationId xmlns:p14="http://schemas.microsoft.com/office/powerpoint/2010/main" val="21813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C460DF-A7FF-B541-89BC-05CD7D037C81}" type="datetimeFigureOut">
              <a:rPr lang="en-US" smtClean="0"/>
              <a:t>12/5/2024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4D8DC3E-5EBC-3F4B-8A8F-FE1B6E2DDC1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210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campusontario.pressbooks.pub/movementtowardsreconciliation/chapter/medicine-wheel-teachings/"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hyperlink" Target="https://mappingignorance.org/2018/04/26/the-7-states-of-condensed-matter-at-room-temperature/" TargetMode="External"/><Relationship Id="rId5" Type="http://schemas.openxmlformats.org/officeDocument/2006/relationships/image" Target="../media/image16.jpg"/><Relationship Id="rId10" Type="http://schemas.openxmlformats.org/officeDocument/2006/relationships/hyperlink" Target="https://www.flickr.com/photos/donkeyhotey/5679642883/" TargetMode="External"/><Relationship Id="rId4" Type="http://schemas.openxmlformats.org/officeDocument/2006/relationships/hyperlink" Target="https://pixabay.com/en/sound-audio-waves-equalizer-495859/" TargetMode="External"/><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lickr.com/photos/ideaablaze/5885777082" TargetMode="External"/><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ruththeory.com/2017/06/28/tobacco-actually-good-shamanism-says-yes-science-says-maybe/" TargetMode="External"/><Relationship Id="rId5" Type="http://schemas.openxmlformats.org/officeDocument/2006/relationships/image" Target="../media/image21.jpg"/><Relationship Id="rId10" Type="http://schemas.openxmlformats.org/officeDocument/2006/relationships/hyperlink" Target="https://www.muiniskw.org/pgCulture2a.htm" TargetMode="External"/><Relationship Id="rId4" Type="http://schemas.openxmlformats.org/officeDocument/2006/relationships/hyperlink" Target="https://desperadophilosophy.net/2021/05/21/the-pulse-of-animacy/" TargetMode="External"/><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Raven" TargetMode="Externa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D2EE08-B831-B4C8-C188-42E367F0D6FE}"/>
              </a:ext>
            </a:extLst>
          </p:cNvPr>
          <p:cNvPicPr>
            <a:picLocks noChangeAspect="1"/>
          </p:cNvPicPr>
          <p:nvPr/>
        </p:nvPicPr>
        <p:blipFill>
          <a:blip r:embed="rId2"/>
          <a:stretch>
            <a:fillRect/>
          </a:stretch>
        </p:blipFill>
        <p:spPr>
          <a:xfrm>
            <a:off x="6983276" y="558978"/>
            <a:ext cx="3480823" cy="3480823"/>
          </a:xfrm>
          <a:prstGeom prst="rect">
            <a:avLst/>
          </a:prstGeom>
        </p:spPr>
      </p:pic>
      <p:pic>
        <p:nvPicPr>
          <p:cNvPr id="7" name="Graphic 6" descr="Arrow circle with solid fill">
            <a:extLst>
              <a:ext uri="{FF2B5EF4-FFF2-40B4-BE49-F238E27FC236}">
                <a16:creationId xmlns:a16="http://schemas.microsoft.com/office/drawing/2014/main" id="{25197FFD-B3D7-39B4-F20A-FCA864CD5D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9822" y="859313"/>
            <a:ext cx="2879271" cy="2645229"/>
          </a:xfrm>
          <a:prstGeom prst="rect">
            <a:avLst/>
          </a:prstGeom>
        </p:spPr>
      </p:pic>
      <p:pic>
        <p:nvPicPr>
          <p:cNvPr id="9" name="Graphic 8" descr="Close with solid fill">
            <a:extLst>
              <a:ext uri="{FF2B5EF4-FFF2-40B4-BE49-F238E27FC236}">
                <a16:creationId xmlns:a16="http://schemas.microsoft.com/office/drawing/2014/main" id="{AB40B975-B212-E73C-08E8-1D7ED93DDD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0142" y="3504542"/>
            <a:ext cx="1838632" cy="1838632"/>
          </a:xfrm>
          <a:prstGeom prst="rect">
            <a:avLst/>
          </a:prstGeom>
        </p:spPr>
      </p:pic>
      <p:sp>
        <p:nvSpPr>
          <p:cNvPr id="10" name="TextBox 9">
            <a:extLst>
              <a:ext uri="{FF2B5EF4-FFF2-40B4-BE49-F238E27FC236}">
                <a16:creationId xmlns:a16="http://schemas.microsoft.com/office/drawing/2014/main" id="{6768FEC6-6ADA-0AAD-5206-496D1F85EB52}"/>
              </a:ext>
            </a:extLst>
          </p:cNvPr>
          <p:cNvSpPr txBox="1"/>
          <p:nvPr/>
        </p:nvSpPr>
        <p:spPr>
          <a:xfrm>
            <a:off x="875071" y="93444"/>
            <a:ext cx="11071123" cy="707886"/>
          </a:xfrm>
          <a:prstGeom prst="rect">
            <a:avLst/>
          </a:prstGeom>
          <a:noFill/>
        </p:spPr>
        <p:txBody>
          <a:bodyPr wrap="square" rtlCol="0">
            <a:spAutoFit/>
          </a:bodyPr>
          <a:lstStyle/>
          <a:p>
            <a:r>
              <a:rPr lang="en-CA" sz="2000" dirty="0"/>
              <a:t>Waw</a:t>
            </a:r>
            <a:r>
              <a:rPr lang="en-CA" sz="2000" dirty="0">
                <a:latin typeface="Calibri" panose="020F0502020204030204" pitchFamily="34" charset="0"/>
                <a:ea typeface="Calibri" panose="020F0502020204030204" pitchFamily="34" charset="0"/>
                <a:cs typeface="Calibri" panose="020F0502020204030204" pitchFamily="34" charset="0"/>
              </a:rPr>
              <a:t>ē</a:t>
            </a:r>
            <a:r>
              <a:rPr lang="en-CA" sz="2000" dirty="0"/>
              <a:t>hisowin nosisim, kayas nehiyawewin takot</a:t>
            </a:r>
            <a:r>
              <a:rPr lang="en-CA" sz="2000" dirty="0">
                <a:latin typeface="Calibri" panose="020F0502020204030204" pitchFamily="34" charset="0"/>
                <a:ea typeface="Calibri" panose="020F0502020204030204" pitchFamily="34" charset="0"/>
                <a:cs typeface="Calibri" panose="020F0502020204030204" pitchFamily="34" charset="0"/>
              </a:rPr>
              <a:t>îmakan </a:t>
            </a:r>
            <a:r>
              <a:rPr lang="en-CA" sz="2000" dirty="0"/>
              <a:t>– prepare yourself grandchild, the old way is here!” </a:t>
            </a:r>
          </a:p>
        </p:txBody>
      </p:sp>
      <p:pic>
        <p:nvPicPr>
          <p:cNvPr id="4" name="Picture 3">
            <a:extLst>
              <a:ext uri="{FF2B5EF4-FFF2-40B4-BE49-F238E27FC236}">
                <a16:creationId xmlns:a16="http://schemas.microsoft.com/office/drawing/2014/main" id="{769B72A4-6DE6-DCC8-D4FD-B9DE2B98B3F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83276" y="3352799"/>
            <a:ext cx="3239904" cy="2703871"/>
          </a:xfrm>
          <a:prstGeom prst="rect">
            <a:avLst/>
          </a:prstGeom>
        </p:spPr>
      </p:pic>
    </p:spTree>
    <p:extLst>
      <p:ext uri="{BB962C8B-B14F-4D97-AF65-F5344CB8AC3E}">
        <p14:creationId xmlns:p14="http://schemas.microsoft.com/office/powerpoint/2010/main" val="223372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4" name="Rectangle 23">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6" name="Straight Connector 25">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EA58D-F3A7-C658-1A58-F40650DDD9A5}"/>
              </a:ext>
            </a:extLst>
          </p:cNvPr>
          <p:cNvSpPr>
            <a:spLocks noGrp="1"/>
          </p:cNvSpPr>
          <p:nvPr>
            <p:ph type="title"/>
          </p:nvPr>
        </p:nvSpPr>
        <p:spPr>
          <a:xfrm>
            <a:off x="226711" y="4055893"/>
            <a:ext cx="12015932" cy="1041093"/>
          </a:xfrm>
        </p:spPr>
        <p:txBody>
          <a:bodyPr vert="horz" lIns="91440" tIns="45720" rIns="91440" bIns="45720" rtlCol="0" anchor="b">
            <a:normAutofit fontScale="90000"/>
          </a:bodyPr>
          <a:lstStyle/>
          <a:p>
            <a:r>
              <a:rPr lang="en-US" sz="2400" b="1" dirty="0">
                <a:solidFill>
                  <a:schemeClr val="tx1">
                    <a:lumMod val="85000"/>
                    <a:lumOff val="15000"/>
                  </a:schemeClr>
                </a:solidFill>
                <a:latin typeface="Abadi" panose="020B0604020104020204" pitchFamily="34" charset="0"/>
              </a:rPr>
              <a:t>   MuskihkÎwin                                  Nabokiwin                                        Nahakesôwin                     </a:t>
            </a:r>
            <a:br>
              <a:rPr lang="en-US" sz="2400" b="1" dirty="0">
                <a:solidFill>
                  <a:schemeClr val="tx1">
                    <a:lumMod val="85000"/>
                    <a:lumOff val="15000"/>
                  </a:schemeClr>
                </a:solidFill>
                <a:latin typeface="Abadi" panose="020B0604020104020204" pitchFamily="34" charset="0"/>
              </a:rPr>
            </a:br>
            <a:r>
              <a:rPr lang="en-US" sz="2400" b="1" dirty="0">
                <a:solidFill>
                  <a:schemeClr val="tx1">
                    <a:lumMod val="85000"/>
                    <a:lumOff val="15000"/>
                  </a:schemeClr>
                </a:solidFill>
                <a:latin typeface="Abadi" panose="020B0604020104020204" pitchFamily="34" charset="0"/>
              </a:rPr>
              <a:t>Health/Medicine                           Wisdom/Knowledge                           Awareness/Safety</a:t>
            </a:r>
            <a:br>
              <a:rPr lang="en-US" sz="2400" b="1" dirty="0">
                <a:solidFill>
                  <a:schemeClr val="tx1">
                    <a:lumMod val="85000"/>
                    <a:lumOff val="15000"/>
                  </a:schemeClr>
                </a:solidFill>
                <a:latin typeface="Abadi" panose="020B0604020104020204" pitchFamily="34" charset="0"/>
              </a:rPr>
            </a:br>
            <a:r>
              <a:rPr lang="en-US" sz="2400" b="1" dirty="0">
                <a:solidFill>
                  <a:schemeClr val="tx1">
                    <a:lumMod val="85000"/>
                    <a:lumOff val="15000"/>
                  </a:schemeClr>
                </a:solidFill>
                <a:latin typeface="Abadi" panose="020B0604020104020204" pitchFamily="34" charset="0"/>
              </a:rPr>
              <a:t>      Muskwa                                                     Mostos                                                     </a:t>
            </a:r>
            <a:r>
              <a:rPr lang="en-US" sz="2400" b="1" dirty="0" err="1">
                <a:solidFill>
                  <a:schemeClr val="tx1">
                    <a:lumMod val="85000"/>
                    <a:lumOff val="15000"/>
                  </a:schemeClr>
                </a:solidFill>
                <a:latin typeface="Abadi" panose="020B0604020104020204" pitchFamily="34" charset="0"/>
              </a:rPr>
              <a:t>Mahekan</a:t>
            </a:r>
            <a:r>
              <a:rPr lang="en-US" sz="2400" b="1" dirty="0">
                <a:solidFill>
                  <a:schemeClr val="tx1">
                    <a:lumMod val="85000"/>
                    <a:lumOff val="15000"/>
                  </a:schemeClr>
                </a:solidFill>
                <a:latin typeface="Abadi" panose="020B0604020104020204" pitchFamily="34" charset="0"/>
              </a:rPr>
              <a:t> </a:t>
            </a:r>
          </a:p>
        </p:txBody>
      </p:sp>
      <p:pic>
        <p:nvPicPr>
          <p:cNvPr id="6" name="Picture 5" descr="A bear standing on its hind legs with cubs in the grass&#10;&#10;Description automatically generated">
            <a:extLst>
              <a:ext uri="{FF2B5EF4-FFF2-40B4-BE49-F238E27FC236}">
                <a16:creationId xmlns:a16="http://schemas.microsoft.com/office/drawing/2014/main" id="{BE7E104D-7F6E-2889-AA64-04C6096C72E2}"/>
              </a:ext>
            </a:extLst>
          </p:cNvPr>
          <p:cNvPicPr>
            <a:picLocks noChangeAspect="1"/>
          </p:cNvPicPr>
          <p:nvPr/>
        </p:nvPicPr>
        <p:blipFill>
          <a:blip r:embed="rId2"/>
          <a:stretch>
            <a:fillRect/>
          </a:stretch>
        </p:blipFill>
        <p:spPr>
          <a:xfrm>
            <a:off x="309838" y="785056"/>
            <a:ext cx="3638404" cy="3312784"/>
          </a:xfrm>
          <a:prstGeom prst="rect">
            <a:avLst/>
          </a:prstGeom>
        </p:spPr>
      </p:pic>
      <p:sp>
        <p:nvSpPr>
          <p:cNvPr id="33" name="Rectangle 32">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aby buffalo and a buffalo&#10;&#10;Description automatically generated">
            <a:extLst>
              <a:ext uri="{FF2B5EF4-FFF2-40B4-BE49-F238E27FC236}">
                <a16:creationId xmlns:a16="http://schemas.microsoft.com/office/drawing/2014/main" id="{9DF622A8-BC60-D875-BA4B-AA11E97169B2}"/>
              </a:ext>
            </a:extLst>
          </p:cNvPr>
          <p:cNvPicPr>
            <a:picLocks noGrp="1" noChangeAspect="1"/>
          </p:cNvPicPr>
          <p:nvPr>
            <p:ph idx="1"/>
          </p:nvPr>
        </p:nvPicPr>
        <p:blipFill>
          <a:blip r:embed="rId3"/>
          <a:stretch>
            <a:fillRect/>
          </a:stretch>
        </p:blipFill>
        <p:spPr>
          <a:xfrm>
            <a:off x="4236032" y="785056"/>
            <a:ext cx="3719937" cy="3312784"/>
          </a:xfrm>
          <a:prstGeom prst="rect">
            <a:avLst/>
          </a:prstGeom>
        </p:spPr>
      </p:pic>
      <p:sp>
        <p:nvSpPr>
          <p:cNvPr id="35" name="Rectangle 34">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animals running through a snowy mountain&#10;&#10;Description automatically generated">
            <a:extLst>
              <a:ext uri="{FF2B5EF4-FFF2-40B4-BE49-F238E27FC236}">
                <a16:creationId xmlns:a16="http://schemas.microsoft.com/office/drawing/2014/main" id="{B16F96E3-EE67-5855-DE0A-36430B3F40B0}"/>
              </a:ext>
            </a:extLst>
          </p:cNvPr>
          <p:cNvPicPr>
            <a:picLocks noChangeAspect="1"/>
          </p:cNvPicPr>
          <p:nvPr/>
        </p:nvPicPr>
        <p:blipFill>
          <a:blip r:embed="rId4"/>
          <a:stretch>
            <a:fillRect/>
          </a:stretch>
        </p:blipFill>
        <p:spPr>
          <a:xfrm>
            <a:off x="8171903" y="785056"/>
            <a:ext cx="4070740" cy="3312783"/>
          </a:xfrm>
          <a:prstGeom prst="rect">
            <a:avLst/>
          </a:prstGeom>
        </p:spPr>
      </p:pic>
      <p:cxnSp>
        <p:nvCxnSpPr>
          <p:cNvPr id="27" name="Straight Connector 26">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TextBox 2">
            <a:extLst>
              <a:ext uri="{FF2B5EF4-FFF2-40B4-BE49-F238E27FC236}">
                <a16:creationId xmlns:a16="http://schemas.microsoft.com/office/drawing/2014/main" id="{2B2381CE-CF7C-B692-0C95-46F798CDCA52}"/>
              </a:ext>
            </a:extLst>
          </p:cNvPr>
          <p:cNvSpPr txBox="1"/>
          <p:nvPr/>
        </p:nvSpPr>
        <p:spPr>
          <a:xfrm>
            <a:off x="4476430" y="25524"/>
            <a:ext cx="5208608" cy="738664"/>
          </a:xfrm>
          <a:prstGeom prst="rect">
            <a:avLst/>
          </a:prstGeom>
          <a:noFill/>
        </p:spPr>
        <p:txBody>
          <a:bodyPr wrap="square" rtlCol="0">
            <a:spAutoFit/>
          </a:bodyPr>
          <a:lstStyle/>
          <a:p>
            <a:r>
              <a:rPr lang="en-US" sz="2400" b="1" dirty="0">
                <a:solidFill>
                  <a:schemeClr val="tx1">
                    <a:lumMod val="85000"/>
                    <a:lumOff val="15000"/>
                  </a:schemeClr>
                </a:solidFill>
                <a:latin typeface="Abadi" panose="020B0604020104020204" pitchFamily="34" charset="0"/>
              </a:rPr>
              <a:t>Ohpikināhawasōwin </a:t>
            </a:r>
            <a:br>
              <a:rPr lang="en-US" sz="1800" b="1" dirty="0">
                <a:solidFill>
                  <a:schemeClr val="tx1">
                    <a:lumMod val="85000"/>
                    <a:lumOff val="15000"/>
                  </a:schemeClr>
                </a:solidFill>
                <a:latin typeface="Abadi" panose="020B0604020104020204" pitchFamily="34" charset="0"/>
              </a:rPr>
            </a:br>
            <a:r>
              <a:rPr lang="en-US" sz="1800" b="1" dirty="0">
                <a:solidFill>
                  <a:schemeClr val="tx1">
                    <a:lumMod val="85000"/>
                    <a:lumOff val="15000"/>
                  </a:schemeClr>
                </a:solidFill>
                <a:latin typeface="Abadi" panose="020B0604020104020204" pitchFamily="34" charset="0"/>
              </a:rPr>
              <a:t>     blessing each gives us:</a:t>
            </a:r>
            <a:endParaRPr lang="en-CA" dirty="0">
              <a:latin typeface="Abadi" panose="020B0604020104020204" pitchFamily="34" charset="0"/>
            </a:endParaRPr>
          </a:p>
        </p:txBody>
      </p:sp>
    </p:spTree>
    <p:extLst>
      <p:ext uri="{BB962C8B-B14F-4D97-AF65-F5344CB8AC3E}">
        <p14:creationId xmlns:p14="http://schemas.microsoft.com/office/powerpoint/2010/main" val="369375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2" name="Straight Connector 3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6A3F7-80CE-1E1D-037E-7274CD74DBF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dirty="0" err="1">
                <a:solidFill>
                  <a:schemeClr val="tx1">
                    <a:lumMod val="85000"/>
                    <a:lumOff val="15000"/>
                  </a:schemeClr>
                </a:solidFill>
                <a:latin typeface="Abadi" panose="020B0604020104020204" pitchFamily="34" charset="0"/>
              </a:rPr>
              <a:t>Kihkīwin</a:t>
            </a:r>
            <a:r>
              <a:rPr lang="en-US" sz="4600" dirty="0">
                <a:solidFill>
                  <a:schemeClr val="tx1">
                    <a:lumMod val="85000"/>
                    <a:lumOff val="15000"/>
                  </a:schemeClr>
                </a:solidFill>
                <a:latin typeface="Abadi" panose="020B0604020104020204" pitchFamily="34" charset="0"/>
              </a:rPr>
              <a:t> = process of working with matter</a:t>
            </a:r>
            <a:br>
              <a:rPr lang="en-US" sz="4600" dirty="0">
                <a:solidFill>
                  <a:schemeClr val="tx1">
                    <a:lumMod val="85000"/>
                    <a:lumOff val="15000"/>
                  </a:schemeClr>
                </a:solidFill>
                <a:latin typeface="Abadi" panose="020B0604020104020204" pitchFamily="34" charset="0"/>
              </a:rPr>
            </a:br>
            <a:r>
              <a:rPr lang="en-US" sz="4600" dirty="0">
                <a:solidFill>
                  <a:schemeClr val="tx1">
                    <a:lumMod val="85000"/>
                    <a:lumOff val="15000"/>
                  </a:schemeClr>
                </a:solidFill>
                <a:latin typeface="Abadi" panose="020B0604020104020204" pitchFamily="34" charset="0"/>
              </a:rPr>
              <a:t>                              </a:t>
            </a:r>
            <a:r>
              <a:rPr lang="en-US" sz="4600" dirty="0" err="1">
                <a:solidFill>
                  <a:schemeClr val="tx1">
                    <a:lumMod val="85000"/>
                    <a:lumOff val="15000"/>
                  </a:schemeClr>
                </a:solidFill>
                <a:latin typeface="Abadi" panose="020B0604020104020204" pitchFamily="34" charset="0"/>
              </a:rPr>
              <a:t>Maskihkīwin</a:t>
            </a:r>
            <a:r>
              <a:rPr lang="en-US" sz="4600" dirty="0">
                <a:solidFill>
                  <a:schemeClr val="tx1">
                    <a:lumMod val="85000"/>
                    <a:lumOff val="15000"/>
                  </a:schemeClr>
                </a:solidFill>
                <a:latin typeface="Abadi" panose="020B0604020104020204" pitchFamily="34" charset="0"/>
              </a:rPr>
              <a:t> </a:t>
            </a:r>
          </a:p>
        </p:txBody>
      </p:sp>
      <p:pic>
        <p:nvPicPr>
          <p:cNvPr id="4" name="Content Placeholder 3" descr="Hands holding a small plant&#10;&#10;Description automatically generated">
            <a:extLst>
              <a:ext uri="{FF2B5EF4-FFF2-40B4-BE49-F238E27FC236}">
                <a16:creationId xmlns:a16="http://schemas.microsoft.com/office/drawing/2014/main" id="{7361B30B-C491-26BE-DCD8-E031B3C12E82}"/>
              </a:ext>
            </a:extLst>
          </p:cNvPr>
          <p:cNvPicPr>
            <a:picLocks noGrp="1" noChangeAspect="1"/>
          </p:cNvPicPr>
          <p:nvPr>
            <p:ph idx="1"/>
          </p:nvPr>
        </p:nvPicPr>
        <p:blipFill>
          <a:blip r:embed="rId2"/>
          <a:stretch>
            <a:fillRect/>
          </a:stretch>
        </p:blipFill>
        <p:spPr>
          <a:xfrm>
            <a:off x="686635" y="640081"/>
            <a:ext cx="6806944" cy="5054156"/>
          </a:xfrm>
          <a:prstGeom prst="rect">
            <a:avLst/>
          </a:prstGeom>
        </p:spPr>
      </p:pic>
      <p:cxnSp>
        <p:nvCxnSpPr>
          <p:cNvPr id="34" name="Straight Connector 3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6" name="Rectangle 3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53407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5" name="Rectangle 1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7" name="Straight Connector 1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86871-51D0-F45B-85C8-779AD42BAD6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                   </a:t>
            </a:r>
            <a:r>
              <a:rPr lang="en-US" sz="3300" dirty="0">
                <a:solidFill>
                  <a:schemeClr val="tx1">
                    <a:lumMod val="85000"/>
                    <a:lumOff val="15000"/>
                  </a:schemeClr>
                </a:solidFill>
                <a:latin typeface="Abadi" panose="020B0604020104020204" pitchFamily="34" charset="0"/>
              </a:rPr>
              <a:t>matōwin = water flowing out</a:t>
            </a:r>
            <a:br>
              <a:rPr lang="en-US" sz="3300" dirty="0">
                <a:solidFill>
                  <a:schemeClr val="tx1">
                    <a:lumMod val="85000"/>
                    <a:lumOff val="15000"/>
                  </a:schemeClr>
                </a:solidFill>
                <a:latin typeface="Abadi" panose="020B0604020104020204" pitchFamily="34" charset="0"/>
              </a:rPr>
            </a:br>
            <a:r>
              <a:rPr lang="en-US" sz="3300" dirty="0">
                <a:solidFill>
                  <a:schemeClr val="tx1">
                    <a:lumMod val="85000"/>
                    <a:lumOff val="15000"/>
                  </a:schemeClr>
                </a:solidFill>
                <a:latin typeface="Abadi" panose="020B0604020104020204" pitchFamily="34" charset="0"/>
              </a:rPr>
              <a:t>                          Kiskinahamatōwin</a:t>
            </a:r>
          </a:p>
        </p:txBody>
      </p:sp>
      <p:pic>
        <p:nvPicPr>
          <p:cNvPr id="6" name="Content Placeholder 5" descr="A tree in the middle of a body of water&#10;&#10;Description automatically generated">
            <a:extLst>
              <a:ext uri="{FF2B5EF4-FFF2-40B4-BE49-F238E27FC236}">
                <a16:creationId xmlns:a16="http://schemas.microsoft.com/office/drawing/2014/main" id="{240C4F33-30D9-D51B-04B4-8C5D190817E6}"/>
              </a:ext>
            </a:extLst>
          </p:cNvPr>
          <p:cNvPicPr>
            <a:picLocks noGrp="1" noChangeAspect="1"/>
          </p:cNvPicPr>
          <p:nvPr>
            <p:ph idx="1"/>
          </p:nvPr>
        </p:nvPicPr>
        <p:blipFill>
          <a:blip r:embed="rId3"/>
          <a:stretch>
            <a:fillRect/>
          </a:stretch>
        </p:blipFill>
        <p:spPr>
          <a:xfrm>
            <a:off x="635457" y="998171"/>
            <a:ext cx="5131653" cy="2886554"/>
          </a:xfrm>
          <a:prstGeom prst="rect">
            <a:avLst/>
          </a:prstGeom>
        </p:spPr>
      </p:pic>
      <p:sp>
        <p:nvSpPr>
          <p:cNvPr id="21" name="Rectangle 20">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rop of water falling into water&#10;&#10;Description automatically generated">
            <a:extLst>
              <a:ext uri="{FF2B5EF4-FFF2-40B4-BE49-F238E27FC236}">
                <a16:creationId xmlns:a16="http://schemas.microsoft.com/office/drawing/2014/main" id="{B245A8FD-34B5-F0C9-8FE9-137D7476207A}"/>
              </a:ext>
            </a:extLst>
          </p:cNvPr>
          <p:cNvPicPr>
            <a:picLocks noChangeAspect="1"/>
          </p:cNvPicPr>
          <p:nvPr/>
        </p:nvPicPr>
        <p:blipFill>
          <a:blip r:embed="rId4"/>
          <a:stretch>
            <a:fillRect/>
          </a:stretch>
        </p:blipFill>
        <p:spPr>
          <a:xfrm>
            <a:off x="6424891" y="733255"/>
            <a:ext cx="5118182" cy="3416386"/>
          </a:xfrm>
          <a:prstGeom prst="rect">
            <a:avLst/>
          </a:prstGeom>
        </p:spPr>
      </p:pic>
      <p:cxnSp>
        <p:nvCxnSpPr>
          <p:cNvPr id="23" name="Straight Connector 22">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11839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F32F3-4134-BED0-AB8B-9DC99E10AF61}"/>
              </a:ext>
            </a:extLst>
          </p:cNvPr>
          <p:cNvSpPr>
            <a:spLocks noGrp="1"/>
          </p:cNvSpPr>
          <p:nvPr>
            <p:ph type="title" idx="4294967295"/>
          </p:nvPr>
        </p:nvSpPr>
        <p:spPr>
          <a:xfrm>
            <a:off x="6752844" y="485715"/>
            <a:ext cx="3402012" cy="1854200"/>
          </a:xfrm>
        </p:spPr>
        <p:txBody>
          <a:bodyPr vert="horz" lIns="91440" tIns="45720" rIns="91440" bIns="45720" rtlCol="0" anchor="b">
            <a:normAutofit/>
          </a:bodyPr>
          <a:lstStyle/>
          <a:p>
            <a:r>
              <a:rPr lang="en-US" sz="2600" dirty="0" err="1">
                <a:solidFill>
                  <a:schemeClr val="tx1">
                    <a:lumMod val="85000"/>
                    <a:lumOff val="15000"/>
                  </a:schemeClr>
                </a:solidFill>
                <a:latin typeface="Abadi" panose="020B0604020104020204" pitchFamily="34" charset="0"/>
              </a:rPr>
              <a:t>isōwin</a:t>
            </a:r>
            <a:r>
              <a:rPr lang="en-US" sz="2600" dirty="0">
                <a:solidFill>
                  <a:schemeClr val="tx1">
                    <a:lumMod val="85000"/>
                    <a:lumOff val="15000"/>
                  </a:schemeClr>
                </a:solidFill>
                <a:latin typeface="Abadi" panose="020B0604020104020204" pitchFamily="34" charset="0"/>
              </a:rPr>
              <a:t> = energy </a:t>
            </a:r>
            <a:br>
              <a:rPr lang="en-US" sz="2600" dirty="0">
                <a:solidFill>
                  <a:schemeClr val="tx1">
                    <a:lumMod val="85000"/>
                    <a:lumOff val="15000"/>
                  </a:schemeClr>
                </a:solidFill>
                <a:latin typeface="Abadi" panose="020B0604020104020204" pitchFamily="34" charset="0"/>
              </a:rPr>
            </a:br>
            <a:r>
              <a:rPr lang="en-US" sz="2600" dirty="0">
                <a:solidFill>
                  <a:schemeClr val="tx1">
                    <a:lumMod val="85000"/>
                    <a:lumOff val="15000"/>
                  </a:schemeClr>
                </a:solidFill>
                <a:latin typeface="Abadi" panose="020B0604020104020204" pitchFamily="34" charset="0"/>
              </a:rPr>
              <a:t>                     </a:t>
            </a:r>
            <a:r>
              <a:rPr lang="en-US" sz="2600" dirty="0" err="1">
                <a:solidFill>
                  <a:schemeClr val="tx1">
                    <a:lumMod val="85000"/>
                    <a:lumOff val="15000"/>
                  </a:schemeClr>
                </a:solidFill>
                <a:latin typeface="Abadi" panose="020B0604020104020204" pitchFamily="34" charset="0"/>
              </a:rPr>
              <a:t>Kiskinahamawasōwin</a:t>
            </a:r>
            <a:r>
              <a:rPr lang="en-US" sz="2600" dirty="0">
                <a:solidFill>
                  <a:schemeClr val="tx1">
                    <a:lumMod val="85000"/>
                    <a:lumOff val="15000"/>
                  </a:schemeClr>
                </a:solidFill>
                <a:latin typeface="Abadi" panose="020B0604020104020204" pitchFamily="34" charset="0"/>
              </a:rPr>
              <a:t> </a:t>
            </a:r>
          </a:p>
        </p:txBody>
      </p:sp>
      <p:pic>
        <p:nvPicPr>
          <p:cNvPr id="2050" name="Picture 2" descr="See related image detail. Paramao Oil order here">
            <a:extLst>
              <a:ext uri="{FF2B5EF4-FFF2-40B4-BE49-F238E27FC236}">
                <a16:creationId xmlns:a16="http://schemas.microsoft.com/office/drawing/2014/main" id="{02CDA8C1-D700-F801-98A4-5F41F952FC7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52425" y="200989"/>
            <a:ext cx="5743575" cy="5781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olorful logo on a black background&#10;&#10;Description automatically generated">
            <a:extLst>
              <a:ext uri="{FF2B5EF4-FFF2-40B4-BE49-F238E27FC236}">
                <a16:creationId xmlns:a16="http://schemas.microsoft.com/office/drawing/2014/main" id="{09BC6C45-302F-262C-ADA2-DD833DC048C1}"/>
              </a:ext>
            </a:extLst>
          </p:cNvPr>
          <p:cNvPicPr>
            <a:picLocks noChangeAspect="1"/>
          </p:cNvPicPr>
          <p:nvPr/>
        </p:nvPicPr>
        <p:blipFill>
          <a:blip r:embed="rId3"/>
          <a:stretch>
            <a:fillRect/>
          </a:stretch>
        </p:blipFill>
        <p:spPr>
          <a:xfrm>
            <a:off x="3224212" y="1412815"/>
            <a:ext cx="8103841" cy="5451675"/>
          </a:xfrm>
          <a:prstGeom prst="rect">
            <a:avLst/>
          </a:prstGeom>
        </p:spPr>
      </p:pic>
    </p:spTree>
    <p:extLst>
      <p:ext uri="{BB962C8B-B14F-4D97-AF65-F5344CB8AC3E}">
        <p14:creationId xmlns:p14="http://schemas.microsoft.com/office/powerpoint/2010/main" val="50715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35B2F-97C8-93DB-78C1-F0B89F97A480}"/>
              </a:ext>
            </a:extLst>
          </p:cNvPr>
          <p:cNvSpPr>
            <a:spLocks noGrp="1"/>
          </p:cNvSpPr>
          <p:nvPr>
            <p:ph type="title"/>
          </p:nvPr>
        </p:nvSpPr>
        <p:spPr>
          <a:xfrm>
            <a:off x="5181601" y="57150"/>
            <a:ext cx="6368142" cy="2028554"/>
          </a:xfrm>
        </p:spPr>
        <p:txBody>
          <a:bodyPr>
            <a:normAutofit fontScale="90000"/>
          </a:bodyPr>
          <a:lstStyle/>
          <a:p>
            <a:r>
              <a:rPr lang="en-US" sz="3400" dirty="0">
                <a:latin typeface="Abadi" panose="020B0604020104020204" pitchFamily="34" charset="0"/>
              </a:rPr>
              <a:t>Miyo – Pimatisowin: to live a good life</a:t>
            </a:r>
            <a:br>
              <a:rPr lang="en-US" sz="3400" dirty="0">
                <a:latin typeface="Abadi" panose="020B0604020104020204" pitchFamily="34" charset="0"/>
              </a:rPr>
            </a:br>
            <a:r>
              <a:rPr lang="en-US" sz="3400" dirty="0" err="1">
                <a:latin typeface="Abadi" panose="020B0604020104020204" pitchFamily="34" charset="0"/>
              </a:rPr>
              <a:t>Isōwin</a:t>
            </a:r>
            <a:r>
              <a:rPr lang="en-US" sz="3400" dirty="0">
                <a:latin typeface="Abadi" panose="020B0604020104020204" pitchFamily="34" charset="0"/>
              </a:rPr>
              <a:t> = energy </a:t>
            </a:r>
            <a:br>
              <a:rPr lang="en-US" sz="3400" dirty="0">
                <a:latin typeface="Abadi" panose="020B0604020104020204" pitchFamily="34" charset="0"/>
              </a:rPr>
            </a:br>
            <a:r>
              <a:rPr lang="en-US" sz="3400" dirty="0">
                <a:latin typeface="Abadi" panose="020B0604020104020204" pitchFamily="34" charset="0"/>
              </a:rPr>
              <a:t>it can neither be created or destroyed, it can only be converted</a:t>
            </a:r>
          </a:p>
        </p:txBody>
      </p:sp>
      <p:pic>
        <p:nvPicPr>
          <p:cNvPr id="16" name="Picture 15" descr="Bonfire at beach at sunset">
            <a:extLst>
              <a:ext uri="{FF2B5EF4-FFF2-40B4-BE49-F238E27FC236}">
                <a16:creationId xmlns:a16="http://schemas.microsoft.com/office/drawing/2014/main" id="{047A2124-C7CD-C970-ED9E-51FC91BBA605}"/>
              </a:ext>
            </a:extLst>
          </p:cNvPr>
          <p:cNvPicPr>
            <a:picLocks noChangeAspect="1"/>
          </p:cNvPicPr>
          <p:nvPr/>
        </p:nvPicPr>
        <p:blipFill>
          <a:blip r:embed="rId3"/>
          <a:srcRect l="15544" r="39405" b="2"/>
          <a:stretch/>
        </p:blipFill>
        <p:spPr>
          <a:xfrm>
            <a:off x="20" y="-12128"/>
            <a:ext cx="4654276" cy="6870127"/>
          </a:xfrm>
          <a:prstGeom prst="rect">
            <a:avLst/>
          </a:prstGeom>
        </p:spPr>
      </p:pic>
      <p:cxnSp>
        <p:nvCxnSpPr>
          <p:cNvPr id="28" name="Straight Connector 2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2137D7-9299-9AB3-61C1-5C84948829E5}"/>
              </a:ext>
            </a:extLst>
          </p:cNvPr>
          <p:cNvSpPr>
            <a:spLocks noGrp="1"/>
          </p:cNvSpPr>
          <p:nvPr>
            <p:ph idx="1"/>
          </p:nvPr>
        </p:nvSpPr>
        <p:spPr>
          <a:xfrm>
            <a:off x="5181601" y="2198913"/>
            <a:ext cx="6368142" cy="3889369"/>
          </a:xfrm>
        </p:spPr>
        <p:txBody>
          <a:bodyPr>
            <a:normAutofit fontScale="92500" lnSpcReduction="10000"/>
          </a:bodyPr>
          <a:lstStyle/>
          <a:p>
            <a:pPr marL="0" indent="0">
              <a:buNone/>
            </a:pPr>
            <a:r>
              <a:rPr lang="en-US" sz="1700" dirty="0">
                <a:latin typeface="Abadi" panose="020B0604020104020204" pitchFamily="34" charset="0"/>
              </a:rPr>
              <a:t>Natural Laws are all energies; when one is used, they all connect and work together, connecting to the universal laws that govern the spiritual and physical spaces. </a:t>
            </a:r>
          </a:p>
          <a:p>
            <a:pPr marL="0" indent="0">
              <a:buNone/>
            </a:pPr>
            <a:r>
              <a:rPr lang="en-US" sz="1700" dirty="0">
                <a:latin typeface="Abadi" panose="020B0604020104020204" pitchFamily="34" charset="0"/>
              </a:rPr>
              <a:t>Nistotamowin is a triad process of knowing in nehiyawewin - the Cree understanding of life:</a:t>
            </a:r>
          </a:p>
          <a:p>
            <a:pPr marL="0" indent="0">
              <a:buNone/>
            </a:pPr>
            <a:r>
              <a:rPr lang="en-US" sz="1700" dirty="0">
                <a:latin typeface="Abadi" panose="020B0604020104020204" pitchFamily="34" charset="0"/>
              </a:rPr>
              <a:t>Triad elements are: </a:t>
            </a:r>
          </a:p>
          <a:p>
            <a:pPr>
              <a:buClr>
                <a:schemeClr val="accent3"/>
              </a:buClr>
              <a:buBlip>
                <a:blip r:embed="rId4">
                  <a:extLst>
                    <a:ext uri="{96DAC541-7B7A-43D3-8B79-37D633B846F1}">
                      <asvg:svgBlip xmlns:asvg="http://schemas.microsoft.com/office/drawing/2016/SVG/main" r:embed="rId5"/>
                    </a:ext>
                  </a:extLst>
                </a:blip>
              </a:buBlip>
            </a:pPr>
            <a:r>
              <a:rPr lang="en-US" sz="1700" dirty="0">
                <a:latin typeface="Abadi" panose="020B0604020104020204" pitchFamily="34" charset="0"/>
              </a:rPr>
              <a:t> iskotew - Fire produces 3 parts: kwakotew, kaskaskihsī, pihko. </a:t>
            </a:r>
          </a:p>
          <a:p>
            <a:pPr>
              <a:buClr>
                <a:schemeClr val="accent3"/>
              </a:buClr>
              <a:buBlip>
                <a:blip r:embed="rId4">
                  <a:extLst>
                    <a:ext uri="{96DAC541-7B7A-43D3-8B79-37D633B846F1}">
                      <asvg:svgBlip xmlns:asvg="http://schemas.microsoft.com/office/drawing/2016/SVG/main" r:embed="rId5"/>
                    </a:ext>
                  </a:extLst>
                </a:blip>
              </a:buBlip>
            </a:pPr>
            <a:r>
              <a:rPr lang="en-US" sz="1700" dirty="0">
                <a:latin typeface="Abadi" panose="020B0604020104020204" pitchFamily="34" charset="0"/>
              </a:rPr>
              <a:t> Nipī - Water produces 3 parts: 2 hydrogens and one </a:t>
            </a:r>
            <a:r>
              <a:rPr lang="en-US" sz="1700" dirty="0" err="1">
                <a:latin typeface="Abadi" panose="020B0604020104020204" pitchFamily="34" charset="0"/>
              </a:rPr>
              <a:t>nih</a:t>
            </a:r>
            <a:r>
              <a:rPr lang="en-US" sz="1700" dirty="0" err="1">
                <a:latin typeface="Abadi" panose="020B0604020104020204" pitchFamily="34" charset="0"/>
                <a:ea typeface="Calibri" panose="020F0502020204030204" pitchFamily="34" charset="0"/>
                <a:cs typeface="Calibri" panose="020F0502020204030204" pitchFamily="34" charset="0"/>
              </a:rPr>
              <a:t>ī</a:t>
            </a:r>
            <a:r>
              <a:rPr lang="en-US" sz="1700" dirty="0" err="1">
                <a:latin typeface="Abadi" panose="020B0604020104020204" pitchFamily="34" charset="0"/>
              </a:rPr>
              <a:t>win</a:t>
            </a:r>
            <a:r>
              <a:rPr lang="en-US" sz="1700" dirty="0">
                <a:latin typeface="Abadi" panose="020B0604020104020204" pitchFamily="34" charset="0"/>
              </a:rPr>
              <a:t> – oxygen atom. H2o</a:t>
            </a:r>
          </a:p>
          <a:p>
            <a:pPr>
              <a:buClr>
                <a:schemeClr val="accent3"/>
              </a:buClr>
              <a:buBlip>
                <a:blip r:embed="rId4">
                  <a:extLst>
                    <a:ext uri="{96DAC541-7B7A-43D3-8B79-37D633B846F1}">
                      <asvg:svgBlip xmlns:asvg="http://schemas.microsoft.com/office/drawing/2016/SVG/main" r:embed="rId5"/>
                    </a:ext>
                  </a:extLst>
                </a:blip>
              </a:buBlip>
            </a:pPr>
            <a:r>
              <a:rPr lang="en-US" sz="1700" b="1" dirty="0">
                <a:latin typeface="Abadi" panose="020B0604020104020204" pitchFamily="34" charset="0"/>
              </a:rPr>
              <a:t> </a:t>
            </a:r>
            <a:r>
              <a:rPr lang="en-US" sz="1700" dirty="0">
                <a:latin typeface="Abadi" panose="020B0604020104020204" pitchFamily="34" charset="0"/>
              </a:rPr>
              <a:t>yotin. The wind is formed from 3 parts: waskatkotew, eyahitatinak, ekwa pīsim </a:t>
            </a:r>
            <a:r>
              <a:rPr lang="en-US" sz="1700" dirty="0" err="1">
                <a:latin typeface="Abadi" panose="020B0604020104020204" pitchFamily="34" charset="0"/>
              </a:rPr>
              <a:t>okiseywatisowin,,,the</a:t>
            </a:r>
            <a:r>
              <a:rPr lang="en-US" sz="1700" dirty="0">
                <a:latin typeface="Abadi" panose="020B0604020104020204" pitchFamily="34" charset="0"/>
              </a:rPr>
              <a:t> sun’s compassionate heat. </a:t>
            </a:r>
          </a:p>
          <a:p>
            <a:pPr>
              <a:buClr>
                <a:schemeClr val="accent3"/>
              </a:buClr>
              <a:buBlip>
                <a:blip r:embed="rId4">
                  <a:extLst>
                    <a:ext uri="{96DAC541-7B7A-43D3-8B79-37D633B846F1}">
                      <asvg:svgBlip xmlns:asvg="http://schemas.microsoft.com/office/drawing/2016/SVG/main" r:embed="rId5"/>
                    </a:ext>
                  </a:extLst>
                </a:blip>
              </a:buBlip>
            </a:pPr>
            <a:r>
              <a:rPr lang="en-US" sz="1700" b="1" dirty="0">
                <a:latin typeface="Abadi" panose="020B0604020104020204" pitchFamily="34" charset="0"/>
              </a:rPr>
              <a:t> askiy</a:t>
            </a:r>
            <a:r>
              <a:rPr lang="en-US" sz="1700" dirty="0">
                <a:latin typeface="Abadi" panose="020B0604020104020204" pitchFamily="34" charset="0"/>
              </a:rPr>
              <a:t> -</a:t>
            </a:r>
            <a:r>
              <a:rPr lang="en-US" sz="1700" dirty="0"/>
              <a:t> The</a:t>
            </a:r>
            <a:r>
              <a:rPr lang="en-US" sz="1700" b="1" dirty="0"/>
              <a:t> miteh </a:t>
            </a:r>
            <a:r>
              <a:rPr lang="en-US" sz="1700" dirty="0"/>
              <a:t>is the core, The </a:t>
            </a:r>
            <a:r>
              <a:rPr lang="en-US" sz="1700" b="1" dirty="0"/>
              <a:t>miskan </a:t>
            </a:r>
            <a:r>
              <a:rPr lang="en-US" sz="1700" dirty="0"/>
              <a:t>is the mantel, the</a:t>
            </a:r>
            <a:r>
              <a:rPr lang="en-US" sz="1700" b="1" dirty="0"/>
              <a:t> musakiy</a:t>
            </a:r>
            <a:r>
              <a:rPr lang="en-US" sz="1700" dirty="0"/>
              <a:t>, the </a:t>
            </a:r>
            <a:r>
              <a:rPr lang="en-US" sz="1700" b="1" dirty="0"/>
              <a:t>mihko</a:t>
            </a:r>
            <a:r>
              <a:rPr lang="en-US" sz="1700" dirty="0"/>
              <a:t>, and the </a:t>
            </a:r>
            <a:r>
              <a:rPr lang="en-US" sz="1700" b="1" dirty="0"/>
              <a:t>oyas</a:t>
            </a:r>
            <a:r>
              <a:rPr lang="en-US" sz="1700" dirty="0"/>
              <a:t> are the crust and surface. </a:t>
            </a:r>
          </a:p>
          <a:p>
            <a:pPr marL="0" indent="0">
              <a:buNone/>
            </a:pPr>
            <a:endParaRPr lang="en-US" sz="1700" dirty="0"/>
          </a:p>
          <a:p>
            <a:endParaRPr lang="en-US" sz="1700" dirty="0"/>
          </a:p>
          <a:p>
            <a:endParaRPr lang="en-US" sz="1700" dirty="0"/>
          </a:p>
          <a:p>
            <a:pPr marL="0" indent="0">
              <a:buNone/>
            </a:pPr>
            <a:endParaRPr lang="en-US" sz="1700" dirty="0"/>
          </a:p>
        </p:txBody>
      </p:sp>
      <p:sp>
        <p:nvSpPr>
          <p:cNvPr id="4" name="TextBox 3">
            <a:extLst>
              <a:ext uri="{FF2B5EF4-FFF2-40B4-BE49-F238E27FC236}">
                <a16:creationId xmlns:a16="http://schemas.microsoft.com/office/drawing/2014/main" id="{0FF59957-9D15-C17E-29A5-58E8CBD042BD}"/>
              </a:ext>
            </a:extLst>
          </p:cNvPr>
          <p:cNvSpPr txBox="1"/>
          <p:nvPr/>
        </p:nvSpPr>
        <p:spPr>
          <a:xfrm>
            <a:off x="554804" y="19315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9827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llustration of galaxy in space">
            <a:extLst>
              <a:ext uri="{FF2B5EF4-FFF2-40B4-BE49-F238E27FC236}">
                <a16:creationId xmlns:a16="http://schemas.microsoft.com/office/drawing/2014/main" id="{141F8793-D37C-DE49-2E33-3024BADF08DB}"/>
              </a:ext>
            </a:extLst>
          </p:cNvPr>
          <p:cNvPicPr>
            <a:picLocks noChangeAspect="1"/>
          </p:cNvPicPr>
          <p:nvPr/>
        </p:nvPicPr>
        <p:blipFill>
          <a:blip r:embed="rId2">
            <a:alphaModFix amt="70000"/>
          </a:blip>
          <a:stretch>
            <a:fillRect/>
          </a:stretch>
        </p:blipFill>
        <p:spPr>
          <a:xfrm>
            <a:off x="8689416" y="-156258"/>
            <a:ext cx="3618330" cy="2569580"/>
          </a:xfrm>
          <a:prstGeom prst="ellipse">
            <a:avLst/>
          </a:prstGeom>
          <a:ln>
            <a:noFill/>
          </a:ln>
          <a:effectLst>
            <a:softEdge rad="112500"/>
          </a:effectLst>
        </p:spPr>
      </p:pic>
      <p:sp>
        <p:nvSpPr>
          <p:cNvPr id="2" name="Title 1">
            <a:extLst>
              <a:ext uri="{FF2B5EF4-FFF2-40B4-BE49-F238E27FC236}">
                <a16:creationId xmlns:a16="http://schemas.microsoft.com/office/drawing/2014/main" id="{F612E8C3-0E6E-D9E4-AC57-CC370129990D}"/>
              </a:ext>
            </a:extLst>
          </p:cNvPr>
          <p:cNvSpPr>
            <a:spLocks noGrp="1"/>
          </p:cNvSpPr>
          <p:nvPr>
            <p:ph type="title" idx="4294967295"/>
          </p:nvPr>
        </p:nvSpPr>
        <p:spPr>
          <a:xfrm>
            <a:off x="0" y="-304800"/>
            <a:ext cx="10515600" cy="2261705"/>
          </a:xfrm>
        </p:spPr>
        <p:txBody>
          <a:bodyPr>
            <a:normAutofit fontScale="90000"/>
          </a:bodyPr>
          <a:lstStyle/>
          <a:p>
            <a:br>
              <a:rPr lang="en-CA" sz="4400" b="1" dirty="0">
                <a:effectLst/>
                <a:latin typeface="Abadi" panose="020B0604020104020204" pitchFamily="34" charset="0"/>
                <a:ea typeface="Calibri" panose="020F0502020204030204" pitchFamily="34" charset="0"/>
                <a:cs typeface="Times New Roman" panose="02020603050405020304" pitchFamily="18" charset="0"/>
              </a:rPr>
            </a:br>
            <a:r>
              <a:rPr lang="en-CA" sz="4400" b="1" dirty="0">
                <a:effectLst/>
                <a:latin typeface="Abadi" panose="020B0604020104020204" pitchFamily="34" charset="0"/>
                <a:ea typeface="Calibri" panose="020F0502020204030204" pitchFamily="34" charset="0"/>
                <a:cs typeface="Times New Roman" panose="02020603050405020304" pitchFamily="18" charset="0"/>
              </a:rPr>
              <a:t>The Kihci oyas</a:t>
            </a:r>
            <a:r>
              <a:rPr lang="en-CA" sz="4400" b="1" dirty="0">
                <a:effectLst/>
                <a:latin typeface="Calibri" panose="020F0502020204030204" pitchFamily="34" charset="0"/>
                <a:ea typeface="Calibri" panose="020F0502020204030204" pitchFamily="34" charset="0"/>
                <a:cs typeface="Calibri" panose="020F0502020204030204" pitchFamily="34" charset="0"/>
              </a:rPr>
              <a:t>ô</a:t>
            </a:r>
            <a:r>
              <a:rPr lang="en-CA" sz="4400" b="1" dirty="0">
                <a:effectLst/>
                <a:latin typeface="Abadi" panose="020B0604020104020204" pitchFamily="34" charset="0"/>
                <a:ea typeface="Calibri" panose="020F0502020204030204" pitchFamily="34" charset="0"/>
                <a:cs typeface="Times New Roman" panose="02020603050405020304" pitchFamily="18" charset="0"/>
              </a:rPr>
              <a:t>w</a:t>
            </a:r>
            <a:r>
              <a:rPr lang="en-CA" sz="4400" b="1" dirty="0">
                <a:latin typeface="Calibri" panose="020F0502020204030204" pitchFamily="34" charset="0"/>
                <a:ea typeface="Calibri" panose="020F0502020204030204" pitchFamily="34" charset="0"/>
                <a:cs typeface="Calibri" panose="020F0502020204030204" pitchFamily="34" charset="0"/>
              </a:rPr>
              <a:t>ê</a:t>
            </a:r>
            <a:r>
              <a:rPr lang="en-CA" sz="4400" b="1" dirty="0">
                <a:effectLst/>
                <a:latin typeface="Abadi" panose="020B0604020104020204" pitchFamily="34" charset="0"/>
                <a:ea typeface="Calibri" panose="020F0502020204030204" pitchFamily="34" charset="0"/>
                <a:cs typeface="Times New Roman" panose="02020603050405020304" pitchFamily="18" charset="0"/>
              </a:rPr>
              <a:t>winan</a:t>
            </a:r>
            <a:r>
              <a:rPr lang="en-CA" sz="4400" b="1" dirty="0">
                <a:latin typeface="Abadi" panose="020B0604020104020204" pitchFamily="34" charset="0"/>
                <a:ea typeface="Calibri" panose="020F0502020204030204" pitchFamily="34" charset="0"/>
                <a:cs typeface="Times New Roman" panose="02020603050405020304" pitchFamily="18" charset="0"/>
              </a:rPr>
              <a:t>: </a:t>
            </a:r>
            <a:r>
              <a:rPr lang="en-CA" sz="4400" b="1" dirty="0">
                <a:effectLst/>
                <a:latin typeface="Abadi" panose="020B0604020104020204" pitchFamily="34" charset="0"/>
                <a:ea typeface="Calibri" panose="020F0502020204030204" pitchFamily="34" charset="0"/>
                <a:cs typeface="Times New Roman" panose="02020603050405020304" pitchFamily="18" charset="0"/>
              </a:rPr>
              <a:t>Sacred Natural Laws of the </a:t>
            </a:r>
            <a:r>
              <a:rPr lang="en-CA" sz="4400" b="1" dirty="0">
                <a:latin typeface="Abadi" panose="020B0604020104020204" pitchFamily="34" charset="0"/>
                <a:ea typeface="Calibri" panose="020F0502020204030204" pitchFamily="34" charset="0"/>
                <a:cs typeface="Times New Roman" panose="02020603050405020304" pitchFamily="18" charset="0"/>
              </a:rPr>
              <a:t>n</a:t>
            </a:r>
            <a:r>
              <a:rPr lang="en-CA" sz="4400" b="1" dirty="0">
                <a:effectLst/>
                <a:latin typeface="Abadi" panose="020B0604020104020204" pitchFamily="34" charset="0"/>
                <a:ea typeface="Calibri" panose="020F0502020204030204" pitchFamily="34" charset="0"/>
                <a:cs typeface="Times New Roman" panose="02020603050405020304" pitchFamily="18" charset="0"/>
              </a:rPr>
              <a:t>ēhiyaw</a:t>
            </a:r>
            <a:r>
              <a:rPr lang="en-CA" sz="4400" b="1" dirty="0">
                <a:latin typeface="Abadi" panose="020B0604020104020204" pitchFamily="34" charset="0"/>
                <a:ea typeface="Calibri" panose="020F0502020204030204" pitchFamily="34" charset="0"/>
                <a:cs typeface="Times New Roman" panose="02020603050405020304" pitchFamily="18" charset="0"/>
              </a:rPr>
              <a:t>, Kimosominawak </a:t>
            </a:r>
            <a:r>
              <a:rPr lang="en-CA" sz="4400" b="1" dirty="0" err="1">
                <a:latin typeface="Abadi" panose="020B0604020104020204" pitchFamily="34" charset="0"/>
                <a:ea typeface="Calibri" panose="020F0502020204030204" pitchFamily="34" charset="0"/>
                <a:cs typeface="Times New Roman" panose="02020603050405020304" pitchFamily="18" charset="0"/>
              </a:rPr>
              <a:t>okiskinawasokim</a:t>
            </a:r>
            <a:r>
              <a:rPr lang="en-CA" sz="4400" b="1" dirty="0" err="1">
                <a:latin typeface="Calibri" panose="020F0502020204030204" pitchFamily="34" charset="0"/>
                <a:ea typeface="Calibri" panose="020F0502020204030204" pitchFamily="34" charset="0"/>
                <a:cs typeface="Calibri" panose="020F0502020204030204" pitchFamily="34" charset="0"/>
              </a:rPr>
              <a:t>ô</a:t>
            </a:r>
            <a:r>
              <a:rPr lang="en-CA" sz="4400" b="1" dirty="0" err="1">
                <a:latin typeface="Abadi" panose="020B0604020104020204" pitchFamily="34" charset="0"/>
                <a:ea typeface="Calibri" panose="020F0502020204030204" pitchFamily="34" charset="0"/>
                <a:cs typeface="Times New Roman" panose="02020603050405020304" pitchFamily="18" charset="0"/>
              </a:rPr>
              <a:t>win</a:t>
            </a:r>
            <a:r>
              <a:rPr lang="en-CA" sz="4400" b="1" dirty="0" err="1">
                <a:latin typeface="Calibri" panose="020F0502020204030204" pitchFamily="34" charset="0"/>
                <a:ea typeface="Calibri" panose="020F0502020204030204" pitchFamily="34" charset="0"/>
                <a:cs typeface="Calibri" panose="020F0502020204030204" pitchFamily="34" charset="0"/>
              </a:rPr>
              <a:t>ô</a:t>
            </a:r>
            <a:r>
              <a:rPr lang="en-CA" sz="4400" b="1" dirty="0" err="1">
                <a:latin typeface="Abadi" panose="020B0604020104020204" pitchFamily="34" charset="0"/>
                <a:ea typeface="Calibri" panose="020F0502020204030204" pitchFamily="34" charset="0"/>
                <a:cs typeface="Times New Roman" panose="02020603050405020304" pitchFamily="18" charset="0"/>
              </a:rPr>
              <a:t>wawa</a:t>
            </a:r>
            <a:r>
              <a:rPr lang="en-CA" sz="4400" b="1" dirty="0">
                <a:latin typeface="Abadi" panose="020B0604020104020204" pitchFamily="34" charset="0"/>
                <a:ea typeface="Calibri" panose="020F0502020204030204" pitchFamily="34" charset="0"/>
                <a:cs typeface="Times New Roman" panose="02020603050405020304" pitchFamily="18" charset="0"/>
              </a:rPr>
              <a:t>. </a:t>
            </a:r>
            <a:r>
              <a:rPr lang="en-CA" sz="4400" b="1" dirty="0">
                <a:effectLst/>
                <a:latin typeface="Abadi" panose="020B0604020104020204" pitchFamily="34" charset="0"/>
                <a:ea typeface="Calibri" panose="020F0502020204030204" pitchFamily="34" charset="0"/>
                <a:cs typeface="Times New Roman" panose="02020603050405020304" pitchFamily="18" charset="0"/>
              </a:rPr>
              <a:t>          </a:t>
            </a:r>
            <a:br>
              <a:rPr lang="en-CA" sz="4400" dirty="0">
                <a:effectLst/>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A755A4B-5ADA-DC17-6669-6BD3300F839D}"/>
              </a:ext>
            </a:extLst>
          </p:cNvPr>
          <p:cNvSpPr>
            <a:spLocks noGrp="1"/>
          </p:cNvSpPr>
          <p:nvPr>
            <p:ph idx="4294967295"/>
          </p:nvPr>
        </p:nvSpPr>
        <p:spPr>
          <a:xfrm>
            <a:off x="2168525" y="2152650"/>
            <a:ext cx="10023475" cy="4024313"/>
          </a:xfrm>
        </p:spPr>
        <p:txBody>
          <a:bodyPr>
            <a:normAutofit/>
          </a:bodyPr>
          <a:lstStyle/>
          <a:p>
            <a:pPr marL="0" indent="0">
              <a:buNone/>
            </a:pPr>
            <a:endParaRPr lang="en-CA" sz="2800" dirty="0">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endParaRPr lang="en-CA" sz="2800"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C08EB04-C51E-E086-3BDE-6C9DA52F6BF8}"/>
              </a:ext>
            </a:extLst>
          </p:cNvPr>
          <p:cNvSpPr txBox="1"/>
          <p:nvPr/>
        </p:nvSpPr>
        <p:spPr>
          <a:xfrm>
            <a:off x="147725" y="1438069"/>
            <a:ext cx="11406851" cy="4801314"/>
          </a:xfrm>
          <a:prstGeom prst="rect">
            <a:avLst/>
          </a:prstGeom>
          <a:noFill/>
        </p:spPr>
        <p:txBody>
          <a:bodyPr wrap="square" rtlCol="0">
            <a:spAutoFit/>
          </a:bodyPr>
          <a:lstStyle/>
          <a:p>
            <a:pPr marL="0" indent="0">
              <a:buNone/>
            </a:pPr>
            <a:r>
              <a:rPr lang="en-CA" sz="1800" dirty="0">
                <a:effectLst/>
                <a:latin typeface="Abadi" panose="020B0604020104020204" pitchFamily="34" charset="0"/>
                <a:ea typeface="Calibri" panose="020F0502020204030204" pitchFamily="34" charset="0"/>
                <a:cs typeface="Times New Roman" panose="02020603050405020304" pitchFamily="18" charset="0"/>
              </a:rPr>
              <a:t>These sacred laws - ancient teachings show us how to live and lead a good life.</a:t>
            </a:r>
          </a:p>
          <a:p>
            <a:pPr marL="0" indent="0">
              <a:buNone/>
            </a:pPr>
            <a:endParaRPr lang="en-CA" sz="1800" dirty="0">
              <a:effectLst/>
              <a:latin typeface="Abadi" panose="020B0604020104020204" pitchFamily="34" charset="0"/>
              <a:ea typeface="Calibri" panose="020F0502020204030204" pitchFamily="34" charset="0"/>
              <a:cs typeface="Times New Roman" panose="02020603050405020304" pitchFamily="18" charset="0"/>
            </a:endParaRPr>
          </a:p>
          <a:p>
            <a:r>
              <a:rPr lang="en-CA" dirty="0">
                <a:latin typeface="Abadi" panose="020B0604020104020204" pitchFamily="34" charset="0"/>
                <a:ea typeface="Calibri" panose="020F0502020204030204" pitchFamily="34" charset="0"/>
                <a:cs typeface="Times New Roman" panose="02020603050405020304" pitchFamily="18" charset="0"/>
              </a:rPr>
              <a:t>Truth</a:t>
            </a:r>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tapowewin</a:t>
            </a:r>
            <a:r>
              <a:rPr lang="en-CA" dirty="0">
                <a:latin typeface="Abadi Extra Light" panose="020B0204020104020204" pitchFamily="34" charset="0"/>
                <a:ea typeface="Calibri" panose="020F0502020204030204" pitchFamily="34" charset="0"/>
                <a:cs typeface="Times New Roman" panose="02020603050405020304" pitchFamily="18" charset="0"/>
              </a:rPr>
              <a:t>, tapwetamowin, and tapihsikototamowin with energy</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 </a:t>
            </a:r>
          </a:p>
          <a:p>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panose="020B0604020104020204" pitchFamily="34" charset="0"/>
                <a:ea typeface="Calibri" panose="020F0502020204030204" pitchFamily="34" charset="0"/>
                <a:cs typeface="Times New Roman" panose="02020603050405020304" pitchFamily="18" charset="0"/>
              </a:rPr>
              <a:t>Honesty</a:t>
            </a:r>
            <a:r>
              <a:rPr lang="en-CA" sz="1800" dirty="0">
                <a:effectLst/>
                <a:latin typeface="Abadi" panose="020B0604020104020204" pitchFamily="34" charset="0"/>
                <a:ea typeface="Calibri" panose="020F0502020204030204" pitchFamily="34" charset="0"/>
                <a:cs typeface="Times New Roman" panose="02020603050405020304" pitchFamily="18" charset="0"/>
              </a:rPr>
              <a:t>:</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 kwayaskatisowin, kwayaskititamowin, kwayaskotiwin with energy</a:t>
            </a:r>
          </a:p>
          <a:p>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panose="020B0604020104020204" pitchFamily="34" charset="0"/>
                <a:ea typeface="Calibri" panose="020F0502020204030204" pitchFamily="34" charset="0"/>
                <a:cs typeface="Times New Roman" panose="02020603050405020304" pitchFamily="18" charset="0"/>
              </a:rPr>
              <a:t>Love</a:t>
            </a:r>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Extra Light" panose="020B0204020104020204" pitchFamily="34" charset="0"/>
                <a:ea typeface="Calibri" panose="020F0502020204030204" pitchFamily="34" charset="0"/>
                <a:cs typeface="Times New Roman" panose="02020603050405020304" pitchFamily="18" charset="0"/>
              </a:rPr>
              <a:t>sakitasôwin, sakihitôwin, sak</a:t>
            </a:r>
            <a:r>
              <a:rPr lang="en-CA" dirty="0">
                <a:latin typeface="Calibri" panose="020F0502020204030204" pitchFamily="34" charset="0"/>
                <a:ea typeface="Calibri" panose="020F0502020204030204" pitchFamily="34" charset="0"/>
                <a:cs typeface="Calibri" panose="020F0502020204030204" pitchFamily="34" charset="0"/>
              </a:rPr>
              <a:t>î</a:t>
            </a:r>
            <a:r>
              <a:rPr lang="en-CA" dirty="0">
                <a:latin typeface="Abadi Extra Light" panose="020B0204020104020204" pitchFamily="34" charset="0"/>
                <a:ea typeface="Calibri" panose="020F0502020204030204" pitchFamily="34" charset="0"/>
                <a:cs typeface="Times New Roman" panose="02020603050405020304" pitchFamily="18" charset="0"/>
              </a:rPr>
              <a:t>w</a:t>
            </a:r>
            <a:r>
              <a:rPr lang="en-CA" dirty="0">
                <a:latin typeface="Calibri" panose="020F0502020204030204" pitchFamily="34" charset="0"/>
                <a:ea typeface="Calibri" panose="020F0502020204030204" pitchFamily="34" charset="0"/>
                <a:cs typeface="Calibri" panose="020F0502020204030204" pitchFamily="34" charset="0"/>
              </a:rPr>
              <a:t>ē</a:t>
            </a:r>
            <a:r>
              <a:rPr lang="en-CA" dirty="0">
                <a:latin typeface="Abadi Extra Light" panose="020B0204020104020204" pitchFamily="34" charset="0"/>
                <a:ea typeface="Calibri" panose="020F0502020204030204" pitchFamily="34" charset="0"/>
                <a:cs typeface="Times New Roman" panose="02020603050405020304" pitchFamily="18" charset="0"/>
              </a:rPr>
              <a:t>totak</a:t>
            </a:r>
            <a:r>
              <a:rPr lang="en-CA" dirty="0">
                <a:latin typeface="Calibri" panose="020F0502020204030204" pitchFamily="34" charset="0"/>
                <a:ea typeface="Calibri" panose="020F0502020204030204" pitchFamily="34" charset="0"/>
                <a:cs typeface="Calibri" panose="020F0502020204030204" pitchFamily="34" charset="0"/>
              </a:rPr>
              <a:t>î</a:t>
            </a:r>
            <a:r>
              <a:rPr lang="en-CA" dirty="0">
                <a:latin typeface="Abadi Extra Light" panose="020B0204020104020204" pitchFamily="34" charset="0"/>
                <a:ea typeface="Calibri" panose="020F0502020204030204" pitchFamily="34" charset="0"/>
                <a:cs typeface="Times New Roman" panose="02020603050405020304" pitchFamily="18" charset="0"/>
              </a:rPr>
              <a:t>win with energy. </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 </a:t>
            </a:r>
          </a:p>
          <a:p>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panose="020B0604020104020204" pitchFamily="34" charset="0"/>
                <a:ea typeface="Calibri" panose="020F0502020204030204" pitchFamily="34" charset="0"/>
                <a:cs typeface="Times New Roman" panose="02020603050405020304" pitchFamily="18" charset="0"/>
              </a:rPr>
              <a:t>Respect</a:t>
            </a:r>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Extra Light" panose="020B0204020104020204" pitchFamily="34" charset="0"/>
                <a:ea typeface="Calibri" panose="020F0502020204030204" pitchFamily="34" charset="0"/>
                <a:cs typeface="Times New Roman" panose="02020603050405020304" pitchFamily="18" charset="0"/>
              </a:rPr>
              <a:t>Manacisôwin, manacihowewin, manacimakanak with energy. </a:t>
            </a:r>
          </a:p>
          <a:p>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panose="020B0604020104020204" pitchFamily="34" charset="0"/>
                <a:ea typeface="Calibri" panose="020F0502020204030204" pitchFamily="34" charset="0"/>
                <a:cs typeface="Times New Roman" panose="02020603050405020304" pitchFamily="18" charset="0"/>
              </a:rPr>
              <a:t>Courage</a:t>
            </a:r>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sokihtīhēwin, sokimowin, sakitasôwin with energy. </a:t>
            </a:r>
          </a:p>
          <a:p>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panose="020B0604020104020204" pitchFamily="34" charset="0"/>
                <a:ea typeface="Calibri" panose="020F0502020204030204" pitchFamily="34" charset="0"/>
                <a:cs typeface="Times New Roman" panose="02020603050405020304" pitchFamily="18" charset="0"/>
              </a:rPr>
              <a:t>Humility</a:t>
            </a:r>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tapahtimisôwin, Tapatīmōwin</a:t>
            </a:r>
            <a:r>
              <a:rPr lang="en-CA" dirty="0">
                <a:latin typeface="Abadi Extra Light" panose="020B0204020104020204" pitchFamily="34" charset="0"/>
                <a:ea typeface="Calibri" panose="020F0502020204030204" pitchFamily="34" charset="0"/>
                <a:cs typeface="Times New Roman" panose="02020603050405020304" pitchFamily="18" charset="0"/>
              </a:rPr>
              <a:t>, tapatatisôwin with energy</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 </a:t>
            </a:r>
          </a:p>
          <a:p>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panose="020B0604020104020204" pitchFamily="34" charset="0"/>
                <a:ea typeface="Calibri" panose="020F0502020204030204" pitchFamily="34" charset="0"/>
                <a:cs typeface="Times New Roman" panose="02020603050405020304" pitchFamily="18" charset="0"/>
              </a:rPr>
              <a:t>Wisdom</a:t>
            </a:r>
            <a:r>
              <a:rPr lang="en-CA" sz="1800" dirty="0">
                <a:effectLst/>
                <a:latin typeface="Abadi" panose="020B0604020104020204" pitchFamily="34" charset="0"/>
                <a:ea typeface="Calibri" panose="020F0502020204030204" pitchFamily="34" charset="0"/>
                <a:cs typeface="Times New Roman" panose="02020603050405020304" pitchFamily="18" charset="0"/>
              </a:rPr>
              <a:t>: </a:t>
            </a:r>
            <a:r>
              <a:rPr lang="en-CA" dirty="0">
                <a:latin typeface="Abadi Extra Light" panose="020B0204020104020204" pitchFamily="34" charset="0"/>
                <a:ea typeface="Calibri" panose="020F0502020204030204" pitchFamily="34" charset="0"/>
                <a:cs typeface="Times New Roman" panose="02020603050405020304" pitchFamily="18" charset="0"/>
              </a:rPr>
              <a:t>Nabonisowin, Nobontowin, Nabokîwin</a:t>
            </a:r>
            <a:r>
              <a:rPr lang="en-CA" sz="1800" dirty="0">
                <a:effectLst/>
                <a:latin typeface="Abadi Extra Light" panose="020B0204020104020204" pitchFamily="34" charset="0"/>
                <a:ea typeface="Calibri" panose="020F0502020204030204" pitchFamily="34" charset="0"/>
                <a:cs typeface="Times New Roman" panose="02020603050405020304" pitchFamily="18" charset="0"/>
              </a:rPr>
              <a:t> with energy.  </a:t>
            </a:r>
          </a:p>
          <a:p>
            <a:pPr marL="0" indent="0">
              <a:buNone/>
            </a:pPr>
            <a:endParaRPr lang="en-CA" sz="1800" dirty="0">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r>
              <a:rPr lang="en-CA" sz="1800" dirty="0">
                <a:effectLst/>
                <a:latin typeface="Abadi" panose="020B0604020104020204" pitchFamily="34" charset="0"/>
                <a:ea typeface="Calibri" panose="020F0502020204030204" pitchFamily="34" charset="0"/>
                <a:cs typeface="Times New Roman" panose="02020603050405020304" pitchFamily="18" charset="0"/>
              </a:rPr>
              <a:t>The knowledge that ancient nēhiyaw people used comes from the study of nature, cosmos, and cycles of the seasons and how life, within all species, maintains the natural states to live in harmony to these natural laws. </a:t>
            </a:r>
          </a:p>
          <a:p>
            <a:pPr marL="0" indent="0">
              <a:buNone/>
            </a:pPr>
            <a:endParaRPr lang="en-CA" sz="1800" dirty="0">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r>
              <a:rPr lang="en-CA" sz="1800" dirty="0">
                <a:effectLst/>
                <a:latin typeface="Abadi" panose="020B0604020104020204" pitchFamily="34" charset="0"/>
                <a:ea typeface="Calibri" panose="020F0502020204030204" pitchFamily="34" charset="0"/>
                <a:cs typeface="Times New Roman" panose="02020603050405020304" pitchFamily="18" charset="0"/>
              </a:rPr>
              <a:t>For the nehiyaw, a good life was measured by how you walked on Mother Earth. This meant having knowledge of the other 6 life forms – fish, insects, plants and trees, the four-legged, and the flyers, and how these life forms maintained and lived in balance with their environment. </a:t>
            </a:r>
          </a:p>
          <a:p>
            <a:endParaRPr lang="en-CA" dirty="0"/>
          </a:p>
        </p:txBody>
      </p:sp>
    </p:spTree>
    <p:extLst>
      <p:ext uri="{BB962C8B-B14F-4D97-AF65-F5344CB8AC3E}">
        <p14:creationId xmlns:p14="http://schemas.microsoft.com/office/powerpoint/2010/main" val="230247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23DA-6611-C0BB-6064-B8051EECFF7E}"/>
              </a:ext>
            </a:extLst>
          </p:cNvPr>
          <p:cNvSpPr>
            <a:spLocks noGrp="1"/>
          </p:cNvSpPr>
          <p:nvPr>
            <p:ph type="ctrTitle" idx="4294967295"/>
          </p:nvPr>
        </p:nvSpPr>
        <p:spPr>
          <a:xfrm>
            <a:off x="0" y="331788"/>
            <a:ext cx="10053638" cy="1260475"/>
          </a:xfrm>
        </p:spPr>
        <p:txBody>
          <a:bodyPr>
            <a:normAutofit fontScale="90000"/>
          </a:bodyPr>
          <a:lstStyle/>
          <a:p>
            <a:br>
              <a:rPr lang="en-US" dirty="0"/>
            </a:br>
            <a:br>
              <a:rPr lang="en-US" dirty="0"/>
            </a:br>
            <a:br>
              <a:rPr lang="en-US" dirty="0"/>
            </a:br>
            <a:endParaRPr lang="en-US" dirty="0"/>
          </a:p>
        </p:txBody>
      </p:sp>
      <p:sp>
        <p:nvSpPr>
          <p:cNvPr id="13" name="TextBox 12">
            <a:extLst>
              <a:ext uri="{FF2B5EF4-FFF2-40B4-BE49-F238E27FC236}">
                <a16:creationId xmlns:a16="http://schemas.microsoft.com/office/drawing/2014/main" id="{00FC2BBA-E5AC-E326-5C59-58DA95F620DF}"/>
              </a:ext>
            </a:extLst>
          </p:cNvPr>
          <p:cNvSpPr txBox="1"/>
          <p:nvPr/>
        </p:nvSpPr>
        <p:spPr>
          <a:xfrm>
            <a:off x="-1317164" y="3337437"/>
            <a:ext cx="10856580" cy="646331"/>
          </a:xfrm>
          <a:prstGeom prst="rect">
            <a:avLst/>
          </a:prstGeom>
          <a:noFill/>
        </p:spPr>
        <p:txBody>
          <a:bodyPr wrap="square" rtlCol="0">
            <a:spAutoFit/>
          </a:bodyPr>
          <a:lstStyle/>
          <a:p>
            <a:r>
              <a:rPr lang="en-US" dirty="0">
                <a:latin typeface="Abadi" panose="020B0604020104020204" pitchFamily="34" charset="0"/>
              </a:rPr>
              <a:t>                                                                                           MIYO – PIMATISŌWIN</a:t>
            </a:r>
          </a:p>
          <a:p>
            <a:r>
              <a:rPr lang="en-US" dirty="0">
                <a:latin typeface="Abadi" panose="020B0604020104020204" pitchFamily="34" charset="0"/>
              </a:rPr>
              <a:t>                                                                         KIMĪKOWAPIM - YOU ARE THE FIRST CEREMONY                              </a:t>
            </a:r>
          </a:p>
        </p:txBody>
      </p:sp>
      <p:pic>
        <p:nvPicPr>
          <p:cNvPr id="15" name="Picture 14">
            <a:extLst>
              <a:ext uri="{FF2B5EF4-FFF2-40B4-BE49-F238E27FC236}">
                <a16:creationId xmlns:a16="http://schemas.microsoft.com/office/drawing/2014/main" id="{D535D91A-1AB7-490A-F11B-DE5084D540A5}"/>
              </a:ext>
            </a:extLst>
          </p:cNvPr>
          <p:cNvPicPr>
            <a:picLocks noChangeAspect="1"/>
          </p:cNvPicPr>
          <p:nvPr/>
        </p:nvPicPr>
        <p:blipFill>
          <a:blip r:embed="rId3"/>
          <a:stretch>
            <a:fillRect/>
          </a:stretch>
        </p:blipFill>
        <p:spPr>
          <a:xfrm>
            <a:off x="32347" y="-737982"/>
            <a:ext cx="12127306" cy="4075419"/>
          </a:xfrm>
          <a:prstGeom prst="rect">
            <a:avLst/>
          </a:prstGeom>
        </p:spPr>
      </p:pic>
      <p:sp>
        <p:nvSpPr>
          <p:cNvPr id="17" name="TextBox 16">
            <a:extLst>
              <a:ext uri="{FF2B5EF4-FFF2-40B4-BE49-F238E27FC236}">
                <a16:creationId xmlns:a16="http://schemas.microsoft.com/office/drawing/2014/main" id="{18D1D7E2-5E9E-BDBE-62A2-3F3B4A572E19}"/>
              </a:ext>
            </a:extLst>
          </p:cNvPr>
          <p:cNvSpPr txBox="1"/>
          <p:nvPr/>
        </p:nvSpPr>
        <p:spPr>
          <a:xfrm>
            <a:off x="23219" y="3945542"/>
            <a:ext cx="10201436" cy="923330"/>
          </a:xfrm>
          <a:prstGeom prst="rect">
            <a:avLst/>
          </a:prstGeom>
          <a:noFill/>
        </p:spPr>
        <p:txBody>
          <a:bodyPr wrap="square" rtlCol="0">
            <a:spAutoFit/>
          </a:bodyPr>
          <a:lstStyle/>
          <a:p>
            <a:endParaRPr lang="en-US" dirty="0"/>
          </a:p>
          <a:p>
            <a:r>
              <a:rPr lang="en-US" dirty="0"/>
              <a:t>pikiskwewin--------Nabokîwin--------askīyowin ------- KIYA -------Kihk</a:t>
            </a:r>
            <a:r>
              <a:rPr lang="en-US" dirty="0">
                <a:latin typeface="Calibri" panose="020F0502020204030204" pitchFamily="34" charset="0"/>
                <a:ea typeface="Calibri" panose="020F0502020204030204" pitchFamily="34" charset="0"/>
                <a:cs typeface="Calibri" panose="020F0502020204030204" pitchFamily="34" charset="0"/>
              </a:rPr>
              <a:t>î</a:t>
            </a:r>
            <a:r>
              <a:rPr lang="en-US" dirty="0"/>
              <a:t>win--------sāwīmikosōwin-------ospokan</a:t>
            </a:r>
          </a:p>
          <a:p>
            <a:r>
              <a:rPr lang="en-US" dirty="0"/>
              <a:t>                                                                                      Medicine</a:t>
            </a:r>
          </a:p>
        </p:txBody>
      </p:sp>
      <p:sp>
        <p:nvSpPr>
          <p:cNvPr id="4" name="TextBox 3">
            <a:extLst>
              <a:ext uri="{FF2B5EF4-FFF2-40B4-BE49-F238E27FC236}">
                <a16:creationId xmlns:a16="http://schemas.microsoft.com/office/drawing/2014/main" id="{0A5A8EE1-67C1-BA08-5E82-916AD397D2C3}"/>
              </a:ext>
            </a:extLst>
          </p:cNvPr>
          <p:cNvSpPr txBox="1"/>
          <p:nvPr/>
        </p:nvSpPr>
        <p:spPr>
          <a:xfrm>
            <a:off x="1699995" y="4459450"/>
            <a:ext cx="1443326" cy="584775"/>
          </a:xfrm>
          <a:prstGeom prst="rect">
            <a:avLst/>
          </a:prstGeom>
          <a:noFill/>
        </p:spPr>
        <p:txBody>
          <a:bodyPr wrap="square" rtlCol="0">
            <a:spAutoFit/>
          </a:bodyPr>
          <a:lstStyle/>
          <a:p>
            <a:r>
              <a:rPr lang="en-US" sz="1600" dirty="0">
                <a:latin typeface="Abadi" panose="020B0604020104020204" pitchFamily="34" charset="0"/>
              </a:rPr>
              <a:t>Intelligence/</a:t>
            </a:r>
          </a:p>
          <a:p>
            <a:r>
              <a:rPr lang="en-US" sz="1600" dirty="0">
                <a:latin typeface="Abadi" panose="020B0604020104020204" pitchFamily="34" charset="0"/>
              </a:rPr>
              <a:t>Intellect </a:t>
            </a:r>
          </a:p>
        </p:txBody>
      </p:sp>
      <p:sp>
        <p:nvSpPr>
          <p:cNvPr id="6" name="TextBox 5">
            <a:extLst>
              <a:ext uri="{FF2B5EF4-FFF2-40B4-BE49-F238E27FC236}">
                <a16:creationId xmlns:a16="http://schemas.microsoft.com/office/drawing/2014/main" id="{035ADD27-5E05-E96E-ECF3-227EF2CB2520}"/>
              </a:ext>
            </a:extLst>
          </p:cNvPr>
          <p:cNvSpPr txBox="1"/>
          <p:nvPr/>
        </p:nvSpPr>
        <p:spPr>
          <a:xfrm>
            <a:off x="5934742" y="5090392"/>
            <a:ext cx="1305001" cy="861774"/>
          </a:xfrm>
          <a:prstGeom prst="rect">
            <a:avLst/>
          </a:prstGeom>
          <a:noFill/>
        </p:spPr>
        <p:txBody>
          <a:bodyPr wrap="square" rtlCol="0">
            <a:spAutoFit/>
          </a:bodyPr>
          <a:lstStyle/>
          <a:p>
            <a:r>
              <a:rPr lang="en-US" sz="1600" dirty="0">
                <a:latin typeface="Abadi" panose="020B0604020104020204" pitchFamily="34" charset="0"/>
              </a:rPr>
              <a:t>Healthy balance</a:t>
            </a:r>
            <a:endParaRPr lang="en-US" dirty="0">
              <a:latin typeface="Abadi" panose="020B0604020104020204" pitchFamily="34" charset="0"/>
            </a:endParaRPr>
          </a:p>
          <a:p>
            <a:endParaRPr lang="en-US" dirty="0"/>
          </a:p>
        </p:txBody>
      </p:sp>
      <p:sp>
        <p:nvSpPr>
          <p:cNvPr id="7" name="TextBox 6">
            <a:extLst>
              <a:ext uri="{FF2B5EF4-FFF2-40B4-BE49-F238E27FC236}">
                <a16:creationId xmlns:a16="http://schemas.microsoft.com/office/drawing/2014/main" id="{14CD83F9-2C88-DE2D-3094-58274B00DB75}"/>
              </a:ext>
            </a:extLst>
          </p:cNvPr>
          <p:cNvSpPr txBox="1"/>
          <p:nvPr/>
        </p:nvSpPr>
        <p:spPr>
          <a:xfrm>
            <a:off x="7245385" y="4668392"/>
            <a:ext cx="1443326" cy="830997"/>
          </a:xfrm>
          <a:prstGeom prst="rect">
            <a:avLst/>
          </a:prstGeom>
          <a:noFill/>
        </p:spPr>
        <p:txBody>
          <a:bodyPr wrap="square" rtlCol="0">
            <a:spAutoFit/>
          </a:bodyPr>
          <a:lstStyle/>
          <a:p>
            <a:r>
              <a:rPr lang="en-US" sz="1600" dirty="0">
                <a:latin typeface="Abadi" panose="020B0604020104020204" pitchFamily="34" charset="0"/>
              </a:rPr>
              <a:t>Blessings from all energies</a:t>
            </a:r>
            <a:endParaRPr lang="en-US" dirty="0">
              <a:latin typeface="Abadi" panose="020B0604020104020204" pitchFamily="34" charset="0"/>
            </a:endParaRPr>
          </a:p>
        </p:txBody>
      </p:sp>
      <p:sp>
        <p:nvSpPr>
          <p:cNvPr id="9" name="TextBox 8">
            <a:extLst>
              <a:ext uri="{FF2B5EF4-FFF2-40B4-BE49-F238E27FC236}">
                <a16:creationId xmlns:a16="http://schemas.microsoft.com/office/drawing/2014/main" id="{9FB24AAC-48E9-C67E-8696-BEF843262A54}"/>
              </a:ext>
            </a:extLst>
          </p:cNvPr>
          <p:cNvSpPr txBox="1"/>
          <p:nvPr/>
        </p:nvSpPr>
        <p:spPr>
          <a:xfrm>
            <a:off x="8838114" y="4936545"/>
            <a:ext cx="1137630" cy="923330"/>
          </a:xfrm>
          <a:prstGeom prst="rect">
            <a:avLst/>
          </a:prstGeom>
          <a:noFill/>
        </p:spPr>
        <p:txBody>
          <a:bodyPr wrap="square" rtlCol="0">
            <a:spAutoFit/>
          </a:bodyPr>
          <a:lstStyle/>
          <a:p>
            <a:r>
              <a:rPr lang="en-US" dirty="0"/>
              <a:t>Laws </a:t>
            </a:r>
          </a:p>
          <a:p>
            <a:r>
              <a:rPr lang="en-US" dirty="0"/>
              <a:t>Of the sacred </a:t>
            </a:r>
          </a:p>
        </p:txBody>
      </p:sp>
      <p:sp>
        <p:nvSpPr>
          <p:cNvPr id="11" name="TextBox 10">
            <a:extLst>
              <a:ext uri="{FF2B5EF4-FFF2-40B4-BE49-F238E27FC236}">
                <a16:creationId xmlns:a16="http://schemas.microsoft.com/office/drawing/2014/main" id="{5784EA70-0684-0BBC-7A42-88816376C218}"/>
              </a:ext>
            </a:extLst>
          </p:cNvPr>
          <p:cNvSpPr txBox="1"/>
          <p:nvPr/>
        </p:nvSpPr>
        <p:spPr>
          <a:xfrm>
            <a:off x="3206901" y="5329773"/>
            <a:ext cx="1305000" cy="584775"/>
          </a:xfrm>
          <a:prstGeom prst="rect">
            <a:avLst/>
          </a:prstGeom>
          <a:noFill/>
        </p:spPr>
        <p:txBody>
          <a:bodyPr wrap="square" rtlCol="0">
            <a:spAutoFit/>
          </a:bodyPr>
          <a:lstStyle/>
          <a:p>
            <a:r>
              <a:rPr lang="en-US" sz="1600" dirty="0">
                <a:latin typeface="Abadi" panose="020B0604020104020204" pitchFamily="34" charset="0"/>
              </a:rPr>
              <a:t>Land life</a:t>
            </a:r>
          </a:p>
          <a:p>
            <a:r>
              <a:rPr lang="en-US" sz="1600" dirty="0">
                <a:latin typeface="Abadi" panose="020B0604020104020204" pitchFamily="34" charset="0"/>
              </a:rPr>
              <a:t>Relativity</a:t>
            </a:r>
          </a:p>
        </p:txBody>
      </p:sp>
      <p:sp>
        <p:nvSpPr>
          <p:cNvPr id="12" name="TextBox 11">
            <a:extLst>
              <a:ext uri="{FF2B5EF4-FFF2-40B4-BE49-F238E27FC236}">
                <a16:creationId xmlns:a16="http://schemas.microsoft.com/office/drawing/2014/main" id="{2F7D88B4-199D-DA6F-884A-70310140DABB}"/>
              </a:ext>
            </a:extLst>
          </p:cNvPr>
          <p:cNvSpPr txBox="1"/>
          <p:nvPr/>
        </p:nvSpPr>
        <p:spPr>
          <a:xfrm>
            <a:off x="23219" y="4751838"/>
            <a:ext cx="1390705" cy="584775"/>
          </a:xfrm>
          <a:prstGeom prst="rect">
            <a:avLst/>
          </a:prstGeom>
          <a:noFill/>
        </p:spPr>
        <p:txBody>
          <a:bodyPr wrap="square" rtlCol="0">
            <a:spAutoFit/>
          </a:bodyPr>
          <a:lstStyle/>
          <a:p>
            <a:r>
              <a:rPr lang="en-US" sz="1600" dirty="0">
                <a:latin typeface="Abadi" panose="020B0604020104020204" pitchFamily="34" charset="0"/>
              </a:rPr>
              <a:t>Language</a:t>
            </a:r>
          </a:p>
          <a:p>
            <a:r>
              <a:rPr lang="en-US" sz="1600" dirty="0">
                <a:latin typeface="Abadi" panose="020B0604020104020204" pitchFamily="34" charset="0"/>
              </a:rPr>
              <a:t>Frequency </a:t>
            </a:r>
          </a:p>
        </p:txBody>
      </p:sp>
      <p:cxnSp>
        <p:nvCxnSpPr>
          <p:cNvPr id="5" name="Straight Connector 4">
            <a:extLst>
              <a:ext uri="{FF2B5EF4-FFF2-40B4-BE49-F238E27FC236}">
                <a16:creationId xmlns:a16="http://schemas.microsoft.com/office/drawing/2014/main" id="{8FAB85E8-9E28-6753-C421-3624A60900AF}"/>
              </a:ext>
            </a:extLst>
          </p:cNvPr>
          <p:cNvCxnSpPr>
            <a:cxnSpLocks/>
          </p:cNvCxnSpPr>
          <p:nvPr/>
        </p:nvCxnSpPr>
        <p:spPr>
          <a:xfrm flipV="1">
            <a:off x="1056070" y="4594911"/>
            <a:ext cx="1171235" cy="550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74B7B0-24E2-7141-83E1-132FD0DB7EB5}"/>
              </a:ext>
            </a:extLst>
          </p:cNvPr>
          <p:cNvCxnSpPr>
            <a:cxnSpLocks/>
          </p:cNvCxnSpPr>
          <p:nvPr/>
        </p:nvCxnSpPr>
        <p:spPr>
          <a:xfrm>
            <a:off x="2248284" y="4591873"/>
            <a:ext cx="1110058" cy="1114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4E9A5B-4925-B243-7AD3-C91FAA568747}"/>
              </a:ext>
            </a:extLst>
          </p:cNvPr>
          <p:cNvCxnSpPr>
            <a:cxnSpLocks/>
          </p:cNvCxnSpPr>
          <p:nvPr/>
        </p:nvCxnSpPr>
        <p:spPr>
          <a:xfrm flipV="1">
            <a:off x="3644413" y="4751838"/>
            <a:ext cx="1160343" cy="105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DAF07E-C439-3DFB-14D3-0679E2C35E8F}"/>
              </a:ext>
            </a:extLst>
          </p:cNvPr>
          <p:cNvCxnSpPr>
            <a:cxnSpLocks/>
          </p:cNvCxnSpPr>
          <p:nvPr/>
        </p:nvCxnSpPr>
        <p:spPr>
          <a:xfrm>
            <a:off x="4771992" y="4751837"/>
            <a:ext cx="1404364" cy="393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39F166-475F-6D52-B920-B8789FC61636}"/>
              </a:ext>
            </a:extLst>
          </p:cNvPr>
          <p:cNvCxnSpPr>
            <a:cxnSpLocks/>
          </p:cNvCxnSpPr>
          <p:nvPr/>
        </p:nvCxnSpPr>
        <p:spPr>
          <a:xfrm flipV="1">
            <a:off x="6197335" y="4591873"/>
            <a:ext cx="1592729" cy="553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7CE0B15-9829-7301-B8A7-4BE995DE7B75}"/>
              </a:ext>
            </a:extLst>
          </p:cNvPr>
          <p:cNvCxnSpPr>
            <a:cxnSpLocks/>
          </p:cNvCxnSpPr>
          <p:nvPr/>
        </p:nvCxnSpPr>
        <p:spPr>
          <a:xfrm>
            <a:off x="7811043" y="4591873"/>
            <a:ext cx="1216579" cy="6893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64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9D04A48-C5D6-72F7-4316-1BBEF6F8E11E}"/>
              </a:ext>
            </a:extLst>
          </p:cNvPr>
          <p:cNvGraphicFramePr/>
          <p:nvPr>
            <p:extLst>
              <p:ext uri="{D42A27DB-BD31-4B8C-83A1-F6EECF244321}">
                <p14:modId xmlns:p14="http://schemas.microsoft.com/office/powerpoint/2010/main" val="2951145714"/>
              </p:ext>
            </p:extLst>
          </p:nvPr>
        </p:nvGraphicFramePr>
        <p:xfrm>
          <a:off x="2955952" y="317938"/>
          <a:ext cx="6319776" cy="5063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E5CCF1FA-7EE0-84C7-B0EE-2064BFFD99B9}"/>
              </a:ext>
            </a:extLst>
          </p:cNvPr>
          <p:cNvGrpSpPr/>
          <p:nvPr/>
        </p:nvGrpSpPr>
        <p:grpSpPr>
          <a:xfrm>
            <a:off x="9188794" y="74470"/>
            <a:ext cx="3142102" cy="1868146"/>
            <a:chOff x="7740775" y="-8322"/>
            <a:chExt cx="2916272" cy="1662496"/>
          </a:xfrm>
        </p:grpSpPr>
        <p:sp>
          <p:nvSpPr>
            <p:cNvPr id="4" name="Oval 3">
              <a:extLst>
                <a:ext uri="{FF2B5EF4-FFF2-40B4-BE49-F238E27FC236}">
                  <a16:creationId xmlns:a16="http://schemas.microsoft.com/office/drawing/2014/main" id="{93F1D46E-1FCF-514F-8B58-0B4E8C9B82A4}"/>
                </a:ext>
              </a:extLst>
            </p:cNvPr>
            <p:cNvSpPr/>
            <p:nvPr/>
          </p:nvSpPr>
          <p:spPr>
            <a:xfrm>
              <a:off x="7740775" y="-8322"/>
              <a:ext cx="2916272" cy="1662496"/>
            </a:xfrm>
            <a:prstGeom prst="ellipse">
              <a:avLst/>
            </a:prstGeom>
            <a:solidFill>
              <a:srgbClr val="92D050"/>
            </a:solidFill>
            <a:ln>
              <a:solidFill>
                <a:srgbClr val="92D050"/>
              </a:solidFill>
            </a:ln>
          </p:spPr>
          <p:style>
            <a:lnRef idx="2">
              <a:schemeClr val="lt1">
                <a:hueOff val="0"/>
                <a:satOff val="0"/>
                <a:lumOff val="0"/>
                <a:alphaOff val="0"/>
              </a:schemeClr>
            </a:lnRef>
            <a:fillRef idx="1">
              <a:schemeClr val="accent5">
                <a:hueOff val="709040"/>
                <a:satOff val="-7964"/>
                <a:lumOff val="-1699"/>
                <a:alphaOff val="0"/>
              </a:schemeClr>
            </a:fillRef>
            <a:effectRef idx="0">
              <a:schemeClr val="accent5">
                <a:hueOff val="709040"/>
                <a:satOff val="-7964"/>
                <a:lumOff val="-1699"/>
                <a:alphaOff val="0"/>
              </a:schemeClr>
            </a:effectRef>
            <a:fontRef idx="minor">
              <a:schemeClr val="lt1"/>
            </a:fontRef>
          </p:style>
          <p:txBody>
            <a:bodyPr/>
            <a:lstStyle/>
            <a:p>
              <a:endParaRPr lang="en-CA"/>
            </a:p>
          </p:txBody>
        </p:sp>
        <p:sp>
          <p:nvSpPr>
            <p:cNvPr id="5" name="Oval 4">
              <a:extLst>
                <a:ext uri="{FF2B5EF4-FFF2-40B4-BE49-F238E27FC236}">
                  <a16:creationId xmlns:a16="http://schemas.microsoft.com/office/drawing/2014/main" id="{1557E92B-A39C-E343-82B0-7E4C0049B577}"/>
                </a:ext>
              </a:extLst>
            </p:cNvPr>
            <p:cNvSpPr txBox="1"/>
            <p:nvPr/>
          </p:nvSpPr>
          <p:spPr>
            <a:xfrm>
              <a:off x="8167853" y="208344"/>
              <a:ext cx="2062116" cy="1175562"/>
            </a:xfrm>
            <a:prstGeom prst="rect">
              <a:avLst/>
            </a:prstGeom>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1600" kern="1200" dirty="0">
                  <a:solidFill>
                    <a:schemeClr val="tx1"/>
                  </a:solidFill>
                </a:rPr>
                <a:t>Sakitasôwin</a:t>
              </a:r>
            </a:p>
            <a:p>
              <a:pPr marL="0" lvl="0" indent="0" algn="ctr" defTabSz="1377950">
                <a:lnSpc>
                  <a:spcPct val="90000"/>
                </a:lnSpc>
                <a:spcBef>
                  <a:spcPct val="0"/>
                </a:spcBef>
                <a:spcAft>
                  <a:spcPct val="35000"/>
                </a:spcAft>
                <a:buNone/>
              </a:pPr>
              <a:r>
                <a:rPr lang="en-US" sz="1600" dirty="0">
                  <a:solidFill>
                    <a:schemeClr val="tx1"/>
                  </a:solidFill>
                </a:rPr>
                <a:t>Sãkihitōwin</a:t>
              </a:r>
            </a:p>
            <a:p>
              <a:pPr marL="0" lvl="0" indent="0" algn="ctr" defTabSz="1377950">
                <a:lnSpc>
                  <a:spcPct val="90000"/>
                </a:lnSpc>
                <a:spcBef>
                  <a:spcPct val="0"/>
                </a:spcBef>
                <a:spcAft>
                  <a:spcPct val="35000"/>
                </a:spcAft>
                <a:buNone/>
              </a:pPr>
              <a:r>
                <a:rPr lang="en-US" sz="1600" kern="1200" dirty="0">
                  <a:solidFill>
                    <a:schemeClr val="tx1"/>
                  </a:solidFill>
                </a:rPr>
                <a:t>sakiw</a:t>
              </a:r>
              <a:r>
                <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î</a:t>
              </a:r>
              <a:r>
                <a:rPr lang="en-US" sz="1600" kern="1200" dirty="0">
                  <a:solidFill>
                    <a:schemeClr val="tx1"/>
                  </a:solidFill>
                </a:rPr>
                <a:t>totatowin</a:t>
              </a:r>
            </a:p>
            <a:p>
              <a:pPr marL="0" lvl="0" indent="0" algn="ctr" defTabSz="1377950">
                <a:lnSpc>
                  <a:spcPct val="90000"/>
                </a:lnSpc>
                <a:spcBef>
                  <a:spcPct val="0"/>
                </a:spcBef>
                <a:spcAft>
                  <a:spcPct val="35000"/>
                </a:spcAft>
                <a:buNone/>
              </a:pPr>
              <a:r>
                <a:rPr lang="en-US" sz="3100" dirty="0">
                  <a:solidFill>
                    <a:schemeClr val="tx1"/>
                  </a:solidFill>
                </a:rPr>
                <a:t>love</a:t>
              </a:r>
              <a:endParaRPr lang="en-US" sz="3100" kern="1200" dirty="0">
                <a:solidFill>
                  <a:schemeClr val="tx1"/>
                </a:solidFill>
              </a:endParaRPr>
            </a:p>
          </p:txBody>
        </p:sp>
      </p:grpSp>
      <p:grpSp>
        <p:nvGrpSpPr>
          <p:cNvPr id="6" name="Group 5">
            <a:extLst>
              <a:ext uri="{FF2B5EF4-FFF2-40B4-BE49-F238E27FC236}">
                <a16:creationId xmlns:a16="http://schemas.microsoft.com/office/drawing/2014/main" id="{5DD403C9-F00A-A06D-5A71-8A33D7DB3D41}"/>
              </a:ext>
            </a:extLst>
          </p:cNvPr>
          <p:cNvGrpSpPr/>
          <p:nvPr/>
        </p:nvGrpSpPr>
        <p:grpSpPr>
          <a:xfrm>
            <a:off x="9275728" y="2174854"/>
            <a:ext cx="3142102" cy="1906262"/>
            <a:chOff x="8024617" y="1983780"/>
            <a:chExt cx="2865989" cy="1735690"/>
          </a:xfrm>
        </p:grpSpPr>
        <p:sp>
          <p:nvSpPr>
            <p:cNvPr id="7" name="Oval 6">
              <a:extLst>
                <a:ext uri="{FF2B5EF4-FFF2-40B4-BE49-F238E27FC236}">
                  <a16:creationId xmlns:a16="http://schemas.microsoft.com/office/drawing/2014/main" id="{0333A7EE-E569-440B-2656-EAA67509D3D8}"/>
                </a:ext>
              </a:extLst>
            </p:cNvPr>
            <p:cNvSpPr/>
            <p:nvPr/>
          </p:nvSpPr>
          <p:spPr>
            <a:xfrm>
              <a:off x="8024617" y="1983780"/>
              <a:ext cx="2865989" cy="1735690"/>
            </a:xfrm>
            <a:prstGeom prst="ellipse">
              <a:avLst/>
            </a:prstGeom>
            <a:solidFill>
              <a:srgbClr val="FFFF00"/>
            </a:solidFill>
          </p:spPr>
          <p:style>
            <a:lnRef idx="2">
              <a:schemeClr val="lt1">
                <a:hueOff val="0"/>
                <a:satOff val="0"/>
                <a:lumOff val="0"/>
                <a:alphaOff val="0"/>
              </a:schemeClr>
            </a:lnRef>
            <a:fillRef idx="1">
              <a:schemeClr val="accent5">
                <a:hueOff val="1418080"/>
                <a:satOff val="-15927"/>
                <a:lumOff val="-3399"/>
                <a:alphaOff val="0"/>
              </a:schemeClr>
            </a:fillRef>
            <a:effectRef idx="0">
              <a:schemeClr val="accent5">
                <a:hueOff val="1418080"/>
                <a:satOff val="-15927"/>
                <a:lumOff val="-3399"/>
                <a:alphaOff val="0"/>
              </a:schemeClr>
            </a:effectRef>
            <a:fontRef idx="minor">
              <a:schemeClr val="lt1"/>
            </a:fontRef>
          </p:style>
          <p:txBody>
            <a:bodyPr/>
            <a:lstStyle/>
            <a:p>
              <a:endParaRPr lang="en-CA"/>
            </a:p>
          </p:txBody>
        </p:sp>
        <p:sp>
          <p:nvSpPr>
            <p:cNvPr id="8" name="Oval 4">
              <a:extLst>
                <a:ext uri="{FF2B5EF4-FFF2-40B4-BE49-F238E27FC236}">
                  <a16:creationId xmlns:a16="http://schemas.microsoft.com/office/drawing/2014/main" id="{7254A90B-90A5-D2D3-7DA8-623E5F2212F4}"/>
                </a:ext>
              </a:extLst>
            </p:cNvPr>
            <p:cNvSpPr txBox="1"/>
            <p:nvPr/>
          </p:nvSpPr>
          <p:spPr>
            <a:xfrm>
              <a:off x="8444331" y="2237966"/>
              <a:ext cx="2026561" cy="1227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1600" dirty="0">
                  <a:solidFill>
                    <a:schemeClr val="tx1"/>
                  </a:solidFill>
                </a:rPr>
                <a:t>Wīcitasōwin</a:t>
              </a:r>
              <a:endParaRPr lang="en-US" sz="1600" kern="1200" dirty="0">
                <a:solidFill>
                  <a:schemeClr val="tx1"/>
                </a:solidFill>
              </a:endParaRPr>
            </a:p>
            <a:p>
              <a:pPr marL="0" lvl="0" indent="0" algn="ctr" defTabSz="1377950">
                <a:lnSpc>
                  <a:spcPct val="90000"/>
                </a:lnSpc>
                <a:spcBef>
                  <a:spcPct val="0"/>
                </a:spcBef>
                <a:spcAft>
                  <a:spcPct val="35000"/>
                </a:spcAft>
                <a:buNone/>
              </a:pPr>
              <a:r>
                <a:rPr lang="en-US" sz="1600" dirty="0">
                  <a:solidFill>
                    <a:schemeClr val="tx1"/>
                  </a:solidFill>
                </a:rPr>
                <a:t>wîcihitowin</a:t>
              </a:r>
            </a:p>
            <a:p>
              <a:pPr marL="0" lvl="0" indent="0" algn="ctr" defTabSz="1377950">
                <a:lnSpc>
                  <a:spcPct val="90000"/>
                </a:lnSpc>
                <a:spcBef>
                  <a:spcPct val="0"/>
                </a:spcBef>
                <a:spcAft>
                  <a:spcPct val="35000"/>
                </a:spcAft>
                <a:buNone/>
              </a:pPr>
              <a:r>
                <a:rPr lang="en-US" sz="1600" kern="1200" dirty="0">
                  <a:solidFill>
                    <a:schemeClr val="tx1"/>
                  </a:solidFill>
                </a:rPr>
                <a:t>wic</a:t>
              </a:r>
              <a:r>
                <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ô</a:t>
              </a:r>
              <a:r>
                <a:rPr lang="en-US" sz="1600" kern="1200" dirty="0">
                  <a:solidFill>
                    <a:schemeClr val="tx1"/>
                  </a:solidFill>
                </a:rPr>
                <a:t>kamak</a:t>
              </a:r>
              <a:r>
                <a: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rPr>
                <a:t>î</a:t>
              </a:r>
              <a:r>
                <a:rPr lang="en-US" sz="1600" kern="1200" dirty="0">
                  <a:solidFill>
                    <a:schemeClr val="tx1"/>
                  </a:solidFill>
                </a:rPr>
                <a:t>win</a:t>
              </a:r>
            </a:p>
            <a:p>
              <a:pPr marL="0" lvl="0" indent="0" algn="ctr" defTabSz="1377950">
                <a:lnSpc>
                  <a:spcPct val="90000"/>
                </a:lnSpc>
                <a:spcBef>
                  <a:spcPct val="0"/>
                </a:spcBef>
                <a:spcAft>
                  <a:spcPct val="35000"/>
                </a:spcAft>
                <a:buNone/>
              </a:pPr>
              <a:r>
                <a:rPr lang="en-US" sz="3100" dirty="0">
                  <a:solidFill>
                    <a:schemeClr val="tx1"/>
                  </a:solidFill>
                </a:rPr>
                <a:t>service</a:t>
              </a:r>
              <a:endParaRPr lang="en-US" sz="3100" kern="1200" dirty="0">
                <a:solidFill>
                  <a:schemeClr val="tx1"/>
                </a:solidFill>
              </a:endParaRPr>
            </a:p>
          </p:txBody>
        </p:sp>
      </p:grpSp>
      <p:grpSp>
        <p:nvGrpSpPr>
          <p:cNvPr id="9" name="Group 8">
            <a:extLst>
              <a:ext uri="{FF2B5EF4-FFF2-40B4-BE49-F238E27FC236}">
                <a16:creationId xmlns:a16="http://schemas.microsoft.com/office/drawing/2014/main" id="{B4FAA91D-D161-65C2-0C35-44686374E774}"/>
              </a:ext>
            </a:extLst>
          </p:cNvPr>
          <p:cNvGrpSpPr/>
          <p:nvPr/>
        </p:nvGrpSpPr>
        <p:grpSpPr>
          <a:xfrm>
            <a:off x="9201757" y="4216806"/>
            <a:ext cx="3142103" cy="1844292"/>
            <a:chOff x="7291850" y="4041857"/>
            <a:chExt cx="3142103" cy="1844292"/>
          </a:xfrm>
          <a:solidFill>
            <a:srgbClr val="FFC000"/>
          </a:solidFill>
        </p:grpSpPr>
        <p:sp>
          <p:nvSpPr>
            <p:cNvPr id="10" name="Oval 9">
              <a:extLst>
                <a:ext uri="{FF2B5EF4-FFF2-40B4-BE49-F238E27FC236}">
                  <a16:creationId xmlns:a16="http://schemas.microsoft.com/office/drawing/2014/main" id="{8594C7D0-81FC-0877-C483-D140C73423A0}"/>
                </a:ext>
              </a:extLst>
            </p:cNvPr>
            <p:cNvSpPr/>
            <p:nvPr/>
          </p:nvSpPr>
          <p:spPr>
            <a:xfrm>
              <a:off x="7291850" y="4041857"/>
              <a:ext cx="3142103" cy="1844292"/>
            </a:xfrm>
            <a:prstGeom prst="ellipse">
              <a:avLst/>
            </a:prstGeom>
            <a:grpFill/>
          </p:spPr>
          <p:style>
            <a:lnRef idx="2">
              <a:schemeClr val="lt1">
                <a:hueOff val="0"/>
                <a:satOff val="0"/>
                <a:lumOff val="0"/>
                <a:alphaOff val="0"/>
              </a:schemeClr>
            </a:lnRef>
            <a:fillRef idx="1">
              <a:schemeClr val="accent5">
                <a:hueOff val="2127120"/>
                <a:satOff val="-23891"/>
                <a:lumOff val="-5098"/>
                <a:alphaOff val="0"/>
              </a:schemeClr>
            </a:fillRef>
            <a:effectRef idx="0">
              <a:schemeClr val="accent5">
                <a:hueOff val="2127120"/>
                <a:satOff val="-23891"/>
                <a:lumOff val="-5098"/>
                <a:alphaOff val="0"/>
              </a:schemeClr>
            </a:effectRef>
            <a:fontRef idx="minor">
              <a:schemeClr val="lt1"/>
            </a:fontRef>
          </p:style>
          <p:txBody>
            <a:bodyPr/>
            <a:lstStyle/>
            <a:p>
              <a:endParaRPr lang="en-CA"/>
            </a:p>
          </p:txBody>
        </p:sp>
        <p:sp>
          <p:nvSpPr>
            <p:cNvPr id="11" name="Oval 4">
              <a:extLst>
                <a:ext uri="{FF2B5EF4-FFF2-40B4-BE49-F238E27FC236}">
                  <a16:creationId xmlns:a16="http://schemas.microsoft.com/office/drawing/2014/main" id="{62B73D7F-67C8-7672-5260-989DBEFC90D2}"/>
                </a:ext>
              </a:extLst>
            </p:cNvPr>
            <p:cNvSpPr txBox="1"/>
            <p:nvPr/>
          </p:nvSpPr>
          <p:spPr>
            <a:xfrm>
              <a:off x="7782504" y="4311947"/>
              <a:ext cx="2221803" cy="13041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kern="1200" dirty="0">
                <a:solidFill>
                  <a:schemeClr val="tx1"/>
                </a:solidFill>
              </a:endParaRPr>
            </a:p>
            <a:p>
              <a:pPr marL="0" lvl="0" indent="0" algn="ctr" defTabSz="1377950">
                <a:lnSpc>
                  <a:spcPct val="90000"/>
                </a:lnSpc>
                <a:spcBef>
                  <a:spcPct val="0"/>
                </a:spcBef>
                <a:spcAft>
                  <a:spcPct val="35000"/>
                </a:spcAft>
                <a:buNone/>
              </a:pPr>
              <a:r>
                <a:rPr lang="en-US" dirty="0" err="1">
                  <a:solidFill>
                    <a:schemeClr val="tx1"/>
                  </a:solidFill>
                </a:rPr>
                <a:t>m</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ē</a:t>
              </a:r>
              <a:r>
                <a:rPr lang="en-US" kern="1200" dirty="0" err="1">
                  <a:solidFill>
                    <a:schemeClr val="tx1"/>
                  </a:solidFill>
                </a:rPr>
                <a:t>kinasōwin</a:t>
              </a:r>
              <a:endParaRPr lang="en-US" kern="1200" dirty="0">
                <a:solidFill>
                  <a:schemeClr val="tx1"/>
                </a:solidFill>
              </a:endParaRPr>
            </a:p>
            <a:p>
              <a:pPr marL="0" lvl="0" indent="0" algn="ctr" defTabSz="1377950">
                <a:lnSpc>
                  <a:spcPct val="90000"/>
                </a:lnSpc>
                <a:spcBef>
                  <a:spcPct val="0"/>
                </a:spcBef>
                <a:spcAft>
                  <a:spcPct val="35000"/>
                </a:spcAft>
                <a:buNone/>
              </a:pPr>
              <a:r>
                <a:rPr lang="en-US" dirty="0" err="1">
                  <a:solidFill>
                    <a:schemeClr val="tx1"/>
                  </a:solidFill>
                </a:rPr>
                <a:t>mêkinamat</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ô</a:t>
              </a:r>
              <a:r>
                <a:rPr lang="en-US" dirty="0" err="1">
                  <a:solidFill>
                    <a:schemeClr val="tx1"/>
                  </a:solidFill>
                </a:rPr>
                <a:t>win</a:t>
              </a:r>
              <a:endParaRPr lang="en-US" kern="1200" dirty="0">
                <a:solidFill>
                  <a:schemeClr val="tx1"/>
                </a:solidFill>
              </a:endParaRPr>
            </a:p>
            <a:p>
              <a:pPr marL="0" lvl="0" indent="0" algn="ctr" defTabSz="1377950">
                <a:lnSpc>
                  <a:spcPct val="90000"/>
                </a:lnSpc>
                <a:spcBef>
                  <a:spcPct val="0"/>
                </a:spcBef>
                <a:spcAft>
                  <a:spcPct val="35000"/>
                </a:spcAft>
                <a:buNone/>
              </a:pPr>
              <a:r>
                <a:rPr lang="en-US" dirty="0" err="1">
                  <a:solidFill>
                    <a:schemeClr val="tx1"/>
                  </a:solidFill>
                </a:rPr>
                <a:t>m</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ē</a:t>
              </a:r>
              <a:r>
                <a:rPr lang="en-US" dirty="0" err="1">
                  <a:solidFill>
                    <a:schemeClr val="tx1"/>
                  </a:solidFill>
                </a:rPr>
                <a:t>kastiyihikiwin</a:t>
              </a:r>
              <a:endParaRPr lang="en-US" kern="1200" dirty="0">
                <a:solidFill>
                  <a:schemeClr val="tx1"/>
                </a:solidFill>
              </a:endParaRPr>
            </a:p>
            <a:p>
              <a:pPr marL="0" lvl="0" indent="0" algn="ctr" defTabSz="1377950">
                <a:lnSpc>
                  <a:spcPct val="90000"/>
                </a:lnSpc>
                <a:spcBef>
                  <a:spcPct val="0"/>
                </a:spcBef>
                <a:spcAft>
                  <a:spcPct val="35000"/>
                </a:spcAft>
                <a:buNone/>
              </a:pPr>
              <a:r>
                <a:rPr lang="en-US" sz="2400" dirty="0">
                  <a:solidFill>
                    <a:schemeClr val="tx1"/>
                  </a:solidFill>
                </a:rPr>
                <a:t>Gift giving</a:t>
              </a:r>
              <a:endParaRPr lang="en-US" sz="2400" kern="1200" dirty="0">
                <a:solidFill>
                  <a:schemeClr val="tx1"/>
                </a:solidFill>
              </a:endParaRPr>
            </a:p>
          </p:txBody>
        </p:sp>
      </p:grpSp>
      <p:grpSp>
        <p:nvGrpSpPr>
          <p:cNvPr id="15" name="Group 14">
            <a:extLst>
              <a:ext uri="{FF2B5EF4-FFF2-40B4-BE49-F238E27FC236}">
                <a16:creationId xmlns:a16="http://schemas.microsoft.com/office/drawing/2014/main" id="{436B1067-D219-4825-8DE1-D99BA169B664}"/>
              </a:ext>
            </a:extLst>
          </p:cNvPr>
          <p:cNvGrpSpPr/>
          <p:nvPr/>
        </p:nvGrpSpPr>
        <p:grpSpPr>
          <a:xfrm>
            <a:off x="-14262" y="2174854"/>
            <a:ext cx="3286915" cy="1888796"/>
            <a:chOff x="7740775" y="-8322"/>
            <a:chExt cx="2916272" cy="1662496"/>
          </a:xfrm>
          <a:solidFill>
            <a:srgbClr val="FFFF00"/>
          </a:solidFill>
        </p:grpSpPr>
        <p:sp>
          <p:nvSpPr>
            <p:cNvPr id="16" name="Oval 15">
              <a:extLst>
                <a:ext uri="{FF2B5EF4-FFF2-40B4-BE49-F238E27FC236}">
                  <a16:creationId xmlns:a16="http://schemas.microsoft.com/office/drawing/2014/main" id="{0212EBCD-61D9-9068-CA88-7166963C814E}"/>
                </a:ext>
              </a:extLst>
            </p:cNvPr>
            <p:cNvSpPr/>
            <p:nvPr/>
          </p:nvSpPr>
          <p:spPr>
            <a:xfrm>
              <a:off x="7740775" y="-8322"/>
              <a:ext cx="2916272" cy="1662496"/>
            </a:xfrm>
            <a:prstGeom prst="ellipse">
              <a:avLst/>
            </a:prstGeom>
            <a:grpFill/>
          </p:spPr>
          <p:style>
            <a:lnRef idx="2">
              <a:schemeClr val="lt1">
                <a:hueOff val="0"/>
                <a:satOff val="0"/>
                <a:lumOff val="0"/>
                <a:alphaOff val="0"/>
              </a:schemeClr>
            </a:lnRef>
            <a:fillRef idx="1">
              <a:schemeClr val="accent5">
                <a:hueOff val="709040"/>
                <a:satOff val="-7964"/>
                <a:lumOff val="-1699"/>
                <a:alphaOff val="0"/>
              </a:schemeClr>
            </a:fillRef>
            <a:effectRef idx="0">
              <a:schemeClr val="accent5">
                <a:hueOff val="709040"/>
                <a:satOff val="-7964"/>
                <a:lumOff val="-1699"/>
                <a:alphaOff val="0"/>
              </a:schemeClr>
            </a:effectRef>
            <a:fontRef idx="minor">
              <a:schemeClr val="lt1"/>
            </a:fontRef>
          </p:style>
          <p:txBody>
            <a:bodyPr/>
            <a:lstStyle/>
            <a:p>
              <a:endParaRPr lang="en-CA"/>
            </a:p>
          </p:txBody>
        </p:sp>
        <p:sp>
          <p:nvSpPr>
            <p:cNvPr id="17" name="Oval 4">
              <a:extLst>
                <a:ext uri="{FF2B5EF4-FFF2-40B4-BE49-F238E27FC236}">
                  <a16:creationId xmlns:a16="http://schemas.microsoft.com/office/drawing/2014/main" id="{AC3D3041-93E1-88A4-A752-47307FF39D53}"/>
                </a:ext>
              </a:extLst>
            </p:cNvPr>
            <p:cNvSpPr txBox="1"/>
            <p:nvPr/>
          </p:nvSpPr>
          <p:spPr>
            <a:xfrm>
              <a:off x="8154275" y="166895"/>
              <a:ext cx="2062116" cy="1175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1600" dirty="0">
                  <a:solidFill>
                    <a:schemeClr val="tx1"/>
                  </a:solidFill>
                </a:rPr>
                <a:t>Nabokīwin</a:t>
              </a:r>
            </a:p>
            <a:p>
              <a:pPr marL="0" lvl="0" indent="0" algn="ctr" defTabSz="1377950">
                <a:lnSpc>
                  <a:spcPct val="90000"/>
                </a:lnSpc>
                <a:spcBef>
                  <a:spcPct val="0"/>
                </a:spcBef>
                <a:spcAft>
                  <a:spcPct val="35000"/>
                </a:spcAft>
                <a:buNone/>
              </a:pPr>
              <a:r>
                <a:rPr lang="en-US" sz="1600" dirty="0">
                  <a:solidFill>
                    <a:schemeClr val="tx1"/>
                  </a:solidFill>
                </a:rPr>
                <a:t>Nabonik</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î</a:t>
              </a:r>
              <a:r>
                <a:rPr lang="en-US" sz="1600" dirty="0">
                  <a:solidFill>
                    <a:schemeClr val="tx1"/>
                  </a:solidFill>
                </a:rPr>
                <a:t>win</a:t>
              </a:r>
            </a:p>
            <a:p>
              <a:pPr marL="0" lvl="0" indent="0" algn="ctr" defTabSz="1377950">
                <a:lnSpc>
                  <a:spcPct val="90000"/>
                </a:lnSpc>
                <a:spcBef>
                  <a:spcPct val="0"/>
                </a:spcBef>
                <a:spcAft>
                  <a:spcPct val="35000"/>
                </a:spcAft>
                <a:buNone/>
              </a:pPr>
              <a:r>
                <a:rPr lang="en-US" sz="1600" dirty="0">
                  <a:solidFill>
                    <a:schemeClr val="tx1"/>
                  </a:solidFill>
                </a:rPr>
                <a:t>Nabotisowin</a:t>
              </a:r>
            </a:p>
            <a:p>
              <a:pPr marL="0" lvl="0" indent="0" algn="ctr" defTabSz="1377950">
                <a:lnSpc>
                  <a:spcPct val="90000"/>
                </a:lnSpc>
                <a:spcBef>
                  <a:spcPct val="0"/>
                </a:spcBef>
                <a:spcAft>
                  <a:spcPct val="35000"/>
                </a:spcAft>
                <a:buNone/>
              </a:pPr>
              <a:r>
                <a:rPr lang="en-US" sz="2800" kern="1200" dirty="0">
                  <a:solidFill>
                    <a:schemeClr val="tx1"/>
                  </a:solidFill>
                </a:rPr>
                <a:t>mastery</a:t>
              </a:r>
              <a:endParaRPr lang="en-US" sz="3100" kern="1200" dirty="0">
                <a:solidFill>
                  <a:schemeClr val="tx1"/>
                </a:solidFill>
              </a:endParaRPr>
            </a:p>
          </p:txBody>
        </p:sp>
      </p:grpSp>
      <p:grpSp>
        <p:nvGrpSpPr>
          <p:cNvPr id="18" name="Group 17">
            <a:extLst>
              <a:ext uri="{FF2B5EF4-FFF2-40B4-BE49-F238E27FC236}">
                <a16:creationId xmlns:a16="http://schemas.microsoft.com/office/drawing/2014/main" id="{73A766A4-3787-FA3C-733A-A885CD4522F6}"/>
              </a:ext>
            </a:extLst>
          </p:cNvPr>
          <p:cNvGrpSpPr/>
          <p:nvPr/>
        </p:nvGrpSpPr>
        <p:grpSpPr>
          <a:xfrm>
            <a:off x="-29565" y="168996"/>
            <a:ext cx="3390986" cy="1868147"/>
            <a:chOff x="7740775" y="-8322"/>
            <a:chExt cx="2916272" cy="1662496"/>
          </a:xfrm>
          <a:solidFill>
            <a:srgbClr val="FFC000"/>
          </a:solidFill>
        </p:grpSpPr>
        <p:sp>
          <p:nvSpPr>
            <p:cNvPr id="19" name="Oval 18">
              <a:extLst>
                <a:ext uri="{FF2B5EF4-FFF2-40B4-BE49-F238E27FC236}">
                  <a16:creationId xmlns:a16="http://schemas.microsoft.com/office/drawing/2014/main" id="{A6F84240-215F-93E1-A777-1BBF1B96105D}"/>
                </a:ext>
              </a:extLst>
            </p:cNvPr>
            <p:cNvSpPr/>
            <p:nvPr/>
          </p:nvSpPr>
          <p:spPr>
            <a:xfrm>
              <a:off x="7740775" y="-8322"/>
              <a:ext cx="2916272" cy="1662496"/>
            </a:xfrm>
            <a:prstGeom prst="ellipse">
              <a:avLst/>
            </a:prstGeom>
            <a:grpFill/>
          </p:spPr>
          <p:style>
            <a:lnRef idx="2">
              <a:schemeClr val="lt1">
                <a:hueOff val="0"/>
                <a:satOff val="0"/>
                <a:lumOff val="0"/>
                <a:alphaOff val="0"/>
              </a:schemeClr>
            </a:lnRef>
            <a:fillRef idx="1">
              <a:schemeClr val="accent5">
                <a:hueOff val="709040"/>
                <a:satOff val="-7964"/>
                <a:lumOff val="-1699"/>
                <a:alphaOff val="0"/>
              </a:schemeClr>
            </a:fillRef>
            <a:effectRef idx="0">
              <a:schemeClr val="accent5">
                <a:hueOff val="709040"/>
                <a:satOff val="-7964"/>
                <a:lumOff val="-1699"/>
                <a:alphaOff val="0"/>
              </a:schemeClr>
            </a:effectRef>
            <a:fontRef idx="minor">
              <a:schemeClr val="lt1"/>
            </a:fontRef>
          </p:style>
          <p:txBody>
            <a:bodyPr/>
            <a:lstStyle/>
            <a:p>
              <a:endParaRPr lang="en-CA"/>
            </a:p>
          </p:txBody>
        </p:sp>
        <p:sp>
          <p:nvSpPr>
            <p:cNvPr id="20" name="Oval 4">
              <a:extLst>
                <a:ext uri="{FF2B5EF4-FFF2-40B4-BE49-F238E27FC236}">
                  <a16:creationId xmlns:a16="http://schemas.microsoft.com/office/drawing/2014/main" id="{89DC5198-7FDC-EE54-C661-D35696C034B1}"/>
                </a:ext>
              </a:extLst>
            </p:cNvPr>
            <p:cNvSpPr txBox="1"/>
            <p:nvPr/>
          </p:nvSpPr>
          <p:spPr>
            <a:xfrm>
              <a:off x="8246224" y="355005"/>
              <a:ext cx="2062116" cy="1175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1600" dirty="0">
                  <a:solidFill>
                    <a:schemeClr val="tx1"/>
                  </a:solidFill>
                </a:rPr>
                <a:t>Kiskīmisowin</a:t>
              </a:r>
            </a:p>
            <a:p>
              <a:pPr marL="0" lvl="0" indent="0" algn="ctr" defTabSz="1377950">
                <a:lnSpc>
                  <a:spcPct val="90000"/>
                </a:lnSpc>
                <a:spcBef>
                  <a:spcPct val="0"/>
                </a:spcBef>
                <a:spcAft>
                  <a:spcPct val="35000"/>
                </a:spcAft>
                <a:buNone/>
              </a:pPr>
              <a:r>
                <a:rPr lang="en-US" sz="1600" dirty="0">
                  <a:solidFill>
                    <a:schemeClr val="tx1"/>
                  </a:solidFill>
                </a:rPr>
                <a:t>Kistētamōwin</a:t>
              </a:r>
            </a:p>
            <a:p>
              <a:pPr marL="0" lvl="0" indent="0" algn="ctr" defTabSz="1377950">
                <a:lnSpc>
                  <a:spcPct val="90000"/>
                </a:lnSpc>
                <a:spcBef>
                  <a:spcPct val="0"/>
                </a:spcBef>
                <a:spcAft>
                  <a:spcPct val="35000"/>
                </a:spcAft>
                <a:buNone/>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kiskisokîmowin</a:t>
              </a:r>
              <a:endParaRPr lang="en-US" sz="1600" dirty="0">
                <a:solidFill>
                  <a:schemeClr val="tx1"/>
                </a:solidFill>
              </a:endParaRPr>
            </a:p>
            <a:p>
              <a:pPr marL="0" lvl="0" indent="0" algn="ctr" defTabSz="1377950">
                <a:lnSpc>
                  <a:spcPct val="90000"/>
                </a:lnSpc>
                <a:spcBef>
                  <a:spcPct val="0"/>
                </a:spcBef>
                <a:spcAft>
                  <a:spcPct val="35000"/>
                </a:spcAft>
                <a:buNone/>
              </a:pPr>
              <a:r>
                <a:rPr lang="en-US" sz="3200" dirty="0">
                  <a:solidFill>
                    <a:schemeClr val="tx1"/>
                  </a:solidFill>
                </a:rPr>
                <a:t>freedom</a:t>
              </a:r>
              <a:endParaRPr lang="en-US" sz="3100" kern="1200" dirty="0">
                <a:solidFill>
                  <a:schemeClr val="tx1"/>
                </a:solidFill>
              </a:endParaRPr>
            </a:p>
          </p:txBody>
        </p:sp>
      </p:grpSp>
      <p:grpSp>
        <p:nvGrpSpPr>
          <p:cNvPr id="21" name="Group 20">
            <a:extLst>
              <a:ext uri="{FF2B5EF4-FFF2-40B4-BE49-F238E27FC236}">
                <a16:creationId xmlns:a16="http://schemas.microsoft.com/office/drawing/2014/main" id="{0DEAD848-80D3-5F9F-B58E-0DE35AEA5054}"/>
              </a:ext>
            </a:extLst>
          </p:cNvPr>
          <p:cNvGrpSpPr/>
          <p:nvPr/>
        </p:nvGrpSpPr>
        <p:grpSpPr>
          <a:xfrm>
            <a:off x="-29565" y="4283375"/>
            <a:ext cx="3286915" cy="1888796"/>
            <a:chOff x="7740775" y="-8322"/>
            <a:chExt cx="2916272" cy="1662496"/>
          </a:xfrm>
          <a:solidFill>
            <a:srgbClr val="92D050"/>
          </a:solidFill>
        </p:grpSpPr>
        <p:sp>
          <p:nvSpPr>
            <p:cNvPr id="22" name="Oval 21">
              <a:extLst>
                <a:ext uri="{FF2B5EF4-FFF2-40B4-BE49-F238E27FC236}">
                  <a16:creationId xmlns:a16="http://schemas.microsoft.com/office/drawing/2014/main" id="{85958C22-94D8-25F4-B5D0-43D0491F903D}"/>
                </a:ext>
              </a:extLst>
            </p:cNvPr>
            <p:cNvSpPr/>
            <p:nvPr/>
          </p:nvSpPr>
          <p:spPr>
            <a:xfrm>
              <a:off x="7740775" y="-8322"/>
              <a:ext cx="2916272" cy="1662496"/>
            </a:xfrm>
            <a:prstGeom prst="ellipse">
              <a:avLst/>
            </a:prstGeom>
            <a:grpFill/>
          </p:spPr>
          <p:style>
            <a:lnRef idx="2">
              <a:schemeClr val="lt1">
                <a:hueOff val="0"/>
                <a:satOff val="0"/>
                <a:lumOff val="0"/>
                <a:alphaOff val="0"/>
              </a:schemeClr>
            </a:lnRef>
            <a:fillRef idx="1">
              <a:schemeClr val="accent5">
                <a:hueOff val="709040"/>
                <a:satOff val="-7964"/>
                <a:lumOff val="-1699"/>
                <a:alphaOff val="0"/>
              </a:schemeClr>
            </a:fillRef>
            <a:effectRef idx="0">
              <a:schemeClr val="accent5">
                <a:hueOff val="709040"/>
                <a:satOff val="-7964"/>
                <a:lumOff val="-1699"/>
                <a:alphaOff val="0"/>
              </a:schemeClr>
            </a:effectRef>
            <a:fontRef idx="minor">
              <a:schemeClr val="lt1"/>
            </a:fontRef>
          </p:style>
          <p:txBody>
            <a:bodyPr/>
            <a:lstStyle/>
            <a:p>
              <a:endParaRPr lang="en-CA"/>
            </a:p>
          </p:txBody>
        </p:sp>
        <p:sp>
          <p:nvSpPr>
            <p:cNvPr id="23" name="Oval 4">
              <a:extLst>
                <a:ext uri="{FF2B5EF4-FFF2-40B4-BE49-F238E27FC236}">
                  <a16:creationId xmlns:a16="http://schemas.microsoft.com/office/drawing/2014/main" id="{0838E4C4-FEEC-C8A0-57E3-A3689ED5C841}"/>
                </a:ext>
              </a:extLst>
            </p:cNvPr>
            <p:cNvSpPr txBox="1"/>
            <p:nvPr/>
          </p:nvSpPr>
          <p:spPr>
            <a:xfrm>
              <a:off x="8167853" y="235145"/>
              <a:ext cx="2062116" cy="1175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1600" dirty="0">
                  <a:solidFill>
                    <a:schemeClr val="tx1"/>
                  </a:solidFill>
                </a:rPr>
                <a:t>Wakotōwin</a:t>
              </a:r>
            </a:p>
            <a:p>
              <a:pPr marL="0" lvl="0" indent="0" algn="ctr" defTabSz="1377950">
                <a:lnSpc>
                  <a:spcPct val="90000"/>
                </a:lnSpc>
                <a:spcBef>
                  <a:spcPct val="0"/>
                </a:spcBef>
                <a:spcAft>
                  <a:spcPct val="35000"/>
                </a:spcAft>
                <a:buNone/>
              </a:pPr>
              <a:r>
                <a:rPr lang="en-US" sz="1600" dirty="0">
                  <a:solidFill>
                    <a:schemeClr val="tx1"/>
                  </a:solidFill>
                </a:rPr>
                <a:t>Wîtisanitowin</a:t>
              </a:r>
            </a:p>
            <a:p>
              <a:pPr marL="0" lvl="0" indent="0" algn="ctr" defTabSz="1377950">
                <a:lnSpc>
                  <a:spcPct val="90000"/>
                </a:lnSpc>
                <a:spcBef>
                  <a:spcPct val="0"/>
                </a:spcBef>
                <a:spcAft>
                  <a:spcPct val="35000"/>
                </a:spcAft>
                <a:buNone/>
              </a:pPr>
              <a:r>
                <a:rPr lang="en-US" sz="1600" dirty="0">
                  <a:solidFill>
                    <a:schemeClr val="tx1"/>
                  </a:solidFill>
                </a:rPr>
                <a:t>wêkokîwin</a:t>
              </a:r>
            </a:p>
            <a:p>
              <a:pPr marL="0" lvl="0" indent="0" algn="ctr" defTabSz="1377950">
                <a:lnSpc>
                  <a:spcPct val="90000"/>
                </a:lnSpc>
                <a:spcBef>
                  <a:spcPct val="0"/>
                </a:spcBef>
                <a:spcAft>
                  <a:spcPct val="35000"/>
                </a:spcAft>
                <a:buNone/>
              </a:pPr>
              <a:r>
                <a:rPr lang="en-US" sz="2800" kern="1200" dirty="0">
                  <a:solidFill>
                    <a:schemeClr val="tx1"/>
                  </a:solidFill>
                </a:rPr>
                <a:t>unity</a:t>
              </a:r>
              <a:endParaRPr lang="en-US" sz="3100" kern="1200" dirty="0">
                <a:solidFill>
                  <a:schemeClr val="tx1"/>
                </a:solidFill>
              </a:endParaRPr>
            </a:p>
          </p:txBody>
        </p:sp>
      </p:grpSp>
    </p:spTree>
    <p:extLst>
      <p:ext uri="{BB962C8B-B14F-4D97-AF65-F5344CB8AC3E}">
        <p14:creationId xmlns:p14="http://schemas.microsoft.com/office/powerpoint/2010/main" val="124753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nfire at beach at sunset">
            <a:extLst>
              <a:ext uri="{FF2B5EF4-FFF2-40B4-BE49-F238E27FC236}">
                <a16:creationId xmlns:a16="http://schemas.microsoft.com/office/drawing/2014/main" id="{05F6F1F7-31C8-87E2-791F-ABD82641E1A7}"/>
              </a:ext>
            </a:extLst>
          </p:cNvPr>
          <p:cNvPicPr>
            <a:picLocks noChangeAspect="1"/>
          </p:cNvPicPr>
          <p:nvPr/>
        </p:nvPicPr>
        <p:blipFill>
          <a:blip r:embed="rId2"/>
          <a:stretch>
            <a:fillRect/>
          </a:stretch>
        </p:blipFill>
        <p:spPr>
          <a:xfrm>
            <a:off x="9156729" y="2459397"/>
            <a:ext cx="3043188" cy="2020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6D0DEBC-0FA5-488C-B965-E22090D65C6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55135" y="2442593"/>
            <a:ext cx="2829351" cy="2037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426CC972-74A2-7FA0-5851-35DBFC57B40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96000" y="4666035"/>
            <a:ext cx="3868926" cy="21919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E81E069E-1014-CF60-C1D0-030BBF87B18D}"/>
              </a:ext>
            </a:extLst>
          </p:cNvPr>
          <p:cNvSpPr txBox="1"/>
          <p:nvPr/>
        </p:nvSpPr>
        <p:spPr>
          <a:xfrm>
            <a:off x="312515" y="613458"/>
            <a:ext cx="5272269" cy="1508105"/>
          </a:xfrm>
          <a:prstGeom prst="rect">
            <a:avLst/>
          </a:prstGeom>
          <a:noFill/>
        </p:spPr>
        <p:txBody>
          <a:bodyPr wrap="square" rtlCol="0">
            <a:spAutoFit/>
          </a:bodyPr>
          <a:lstStyle/>
          <a:p>
            <a:r>
              <a:rPr lang="en-US" sz="2000" dirty="0">
                <a:latin typeface="Abadi" panose="020B0604020104020204" pitchFamily="34" charset="0"/>
              </a:rPr>
              <a:t>Opikowin</a:t>
            </a:r>
            <a:r>
              <a:rPr lang="en-US" dirty="0">
                <a:latin typeface="Abadi" panose="020B0604020104020204" pitchFamily="34" charset="0"/>
              </a:rPr>
              <a:t> = </a:t>
            </a:r>
            <a:r>
              <a:rPr lang="en-US" sz="1600" b="1" dirty="0">
                <a:latin typeface="Abadi Extra Light" panose="020B0204020104020204" pitchFamily="34" charset="0"/>
              </a:rPr>
              <a:t>(Oh) </a:t>
            </a:r>
            <a:r>
              <a:rPr lang="en-US" dirty="0">
                <a:latin typeface="Abadi Extra Light" panose="020B0204020104020204" pitchFamily="34" charset="0"/>
              </a:rPr>
              <a:t>is up </a:t>
            </a:r>
            <a:r>
              <a:rPr lang="en-US" sz="1600" b="1" dirty="0">
                <a:latin typeface="Abadi Extra Light" panose="020B0204020104020204" pitchFamily="34" charset="0"/>
              </a:rPr>
              <a:t>(pi) </a:t>
            </a:r>
            <a:r>
              <a:rPr lang="en-US" dirty="0">
                <a:latin typeface="Abadi Extra Light" panose="020B0204020104020204" pitchFamily="34" charset="0"/>
              </a:rPr>
              <a:t>is extend </a:t>
            </a:r>
            <a:r>
              <a:rPr lang="en-US" sz="1600" b="1" dirty="0">
                <a:latin typeface="Abadi Extra Light" panose="020B0204020104020204" pitchFamily="34" charset="0"/>
              </a:rPr>
              <a:t>(ko) </a:t>
            </a:r>
            <a:r>
              <a:rPr lang="en-US" dirty="0">
                <a:latin typeface="Abadi Extra Light" panose="020B0204020104020204" pitchFamily="34" charset="0"/>
              </a:rPr>
              <a:t>inward place</a:t>
            </a:r>
          </a:p>
          <a:p>
            <a:endParaRPr lang="en-US" dirty="0">
              <a:latin typeface="Abadi" panose="020B0604020104020204" pitchFamily="34" charset="0"/>
            </a:endParaRPr>
          </a:p>
          <a:p>
            <a:br>
              <a:rPr lang="en-US" dirty="0">
                <a:latin typeface="Abadi" panose="020B0604020104020204" pitchFamily="34" charset="0"/>
              </a:rPr>
            </a:br>
            <a:r>
              <a:rPr lang="en-US" sz="1800" dirty="0">
                <a:latin typeface="Abadi" panose="020B0604020104020204" pitchFamily="34" charset="0"/>
              </a:rPr>
              <a:t>itīcikan/</a:t>
            </a:r>
            <a:r>
              <a:rPr lang="en-US" sz="1800" dirty="0" err="1">
                <a:latin typeface="Abadi" panose="020B0604020104020204" pitchFamily="34" charset="0"/>
              </a:rPr>
              <a:t>p</a:t>
            </a:r>
            <a:r>
              <a:rPr lang="en-US" sz="1800" dirty="0" err="1">
                <a:latin typeface="Calibri" panose="020F0502020204030204" pitchFamily="34" charset="0"/>
                <a:ea typeface="Calibri" panose="020F0502020204030204" pitchFamily="34" charset="0"/>
                <a:cs typeface="Calibri" panose="020F0502020204030204" pitchFamily="34" charset="0"/>
              </a:rPr>
              <a:t>ī</a:t>
            </a:r>
            <a:r>
              <a:rPr lang="en-US" sz="1800" dirty="0" err="1">
                <a:latin typeface="Abadi" panose="020B0604020104020204" pitchFamily="34" charset="0"/>
              </a:rPr>
              <a:t>tahkwan</a:t>
            </a:r>
            <a:r>
              <a:rPr lang="en-US" sz="1800" dirty="0">
                <a:latin typeface="Abadi" panose="020B0604020104020204" pitchFamily="34" charset="0"/>
              </a:rPr>
              <a:t>/is</a:t>
            </a:r>
            <a:r>
              <a:rPr lang="en-US" dirty="0">
                <a:latin typeface="Abadi" panose="020B0604020104020204" pitchFamily="34" charset="0"/>
                <a:ea typeface="Calibri" panose="020F0502020204030204" pitchFamily="34" charset="0"/>
                <a:cs typeface="Calibri" panose="020F0502020204030204" pitchFamily="34" charset="0"/>
              </a:rPr>
              <a:t>ô</a:t>
            </a:r>
            <a:r>
              <a:rPr lang="en-US" sz="1800" dirty="0">
                <a:latin typeface="Abadi" panose="020B0604020104020204" pitchFamily="34" charset="0"/>
              </a:rPr>
              <a:t>win/asiskew</a:t>
            </a:r>
            <a:br>
              <a:rPr lang="en-US" sz="1800" dirty="0">
                <a:latin typeface="Abadi" panose="020B0604020104020204" pitchFamily="34" charset="0"/>
              </a:rPr>
            </a:br>
            <a:r>
              <a:rPr lang="en-US" sz="1800" dirty="0">
                <a:latin typeface="Abadi" panose="020B0604020104020204" pitchFamily="34" charset="0"/>
              </a:rPr>
              <a:t>(thought/sound/energy/matter)</a:t>
            </a:r>
            <a:endParaRPr lang="en-CA" dirty="0"/>
          </a:p>
        </p:txBody>
      </p:sp>
      <p:pic>
        <p:nvPicPr>
          <p:cNvPr id="16" name="Graphic 15" descr="Thought with solid fill">
            <a:extLst>
              <a:ext uri="{FF2B5EF4-FFF2-40B4-BE49-F238E27FC236}">
                <a16:creationId xmlns:a16="http://schemas.microsoft.com/office/drawing/2014/main" id="{B2705037-A01E-712E-A7D2-6633D7FCAE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7782" y="2387218"/>
            <a:ext cx="2278817" cy="2278817"/>
          </a:xfrm>
          <a:prstGeom prst="rect">
            <a:avLst/>
          </a:prstGeom>
        </p:spPr>
      </p:pic>
      <p:pic>
        <p:nvPicPr>
          <p:cNvPr id="24" name="Picture 23" descr="A close-up of the earth">
            <a:extLst>
              <a:ext uri="{FF2B5EF4-FFF2-40B4-BE49-F238E27FC236}">
                <a16:creationId xmlns:a16="http://schemas.microsoft.com/office/drawing/2014/main" id="{4B1A4644-A53D-B566-2BE6-F2DCC706FEA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798041" y="-16637"/>
            <a:ext cx="2459230" cy="2459230"/>
          </a:xfrm>
          <a:prstGeom prst="rect">
            <a:avLst/>
          </a:prstGeom>
        </p:spPr>
      </p:pic>
      <p:sp>
        <p:nvSpPr>
          <p:cNvPr id="27" name="TextBox 26">
            <a:extLst>
              <a:ext uri="{FF2B5EF4-FFF2-40B4-BE49-F238E27FC236}">
                <a16:creationId xmlns:a16="http://schemas.microsoft.com/office/drawing/2014/main" id="{8F43BE01-BD26-B8AB-021E-2ED7AD3ECFED}"/>
              </a:ext>
            </a:extLst>
          </p:cNvPr>
          <p:cNvSpPr txBox="1"/>
          <p:nvPr/>
        </p:nvSpPr>
        <p:spPr>
          <a:xfrm>
            <a:off x="9045127" y="78263"/>
            <a:ext cx="1169043" cy="646331"/>
          </a:xfrm>
          <a:prstGeom prst="rect">
            <a:avLst/>
          </a:prstGeom>
          <a:noFill/>
        </p:spPr>
        <p:txBody>
          <a:bodyPr wrap="square" rtlCol="0">
            <a:spAutoFit/>
          </a:bodyPr>
          <a:lstStyle/>
          <a:p>
            <a:r>
              <a:rPr lang="en-US" dirty="0">
                <a:latin typeface="Abadi" panose="020B0604020104020204" pitchFamily="34" charset="0"/>
              </a:rPr>
              <a:t>a</a:t>
            </a:r>
            <a:r>
              <a:rPr lang="en-US" sz="1800" dirty="0">
                <a:latin typeface="Abadi" panose="020B0604020104020204" pitchFamily="34" charset="0"/>
              </a:rPr>
              <a:t>siskew (earth)</a:t>
            </a:r>
            <a:endParaRPr lang="en-CA" dirty="0"/>
          </a:p>
        </p:txBody>
      </p:sp>
      <p:sp>
        <p:nvSpPr>
          <p:cNvPr id="28" name="TextBox 27">
            <a:extLst>
              <a:ext uri="{FF2B5EF4-FFF2-40B4-BE49-F238E27FC236}">
                <a16:creationId xmlns:a16="http://schemas.microsoft.com/office/drawing/2014/main" id="{23CD8A54-01E4-ACDE-A013-160AEF99E657}"/>
              </a:ext>
            </a:extLst>
          </p:cNvPr>
          <p:cNvSpPr txBox="1"/>
          <p:nvPr/>
        </p:nvSpPr>
        <p:spPr>
          <a:xfrm>
            <a:off x="11180192" y="1798397"/>
            <a:ext cx="1169043" cy="646331"/>
          </a:xfrm>
          <a:prstGeom prst="rect">
            <a:avLst/>
          </a:prstGeom>
          <a:noFill/>
        </p:spPr>
        <p:txBody>
          <a:bodyPr wrap="square" rtlCol="0">
            <a:spAutoFit/>
          </a:bodyPr>
          <a:lstStyle/>
          <a:p>
            <a:r>
              <a:rPr lang="en-US" dirty="0">
                <a:latin typeface="Abadi" panose="020B0604020104020204" pitchFamily="34" charset="0"/>
              </a:rPr>
              <a:t>i</a:t>
            </a:r>
            <a:r>
              <a:rPr lang="en-US" sz="1800" dirty="0">
                <a:latin typeface="Abadi" panose="020B0604020104020204" pitchFamily="34" charset="0"/>
              </a:rPr>
              <a:t>skotew (Fire)</a:t>
            </a:r>
            <a:endParaRPr lang="en-CA" dirty="0"/>
          </a:p>
        </p:txBody>
      </p:sp>
      <p:sp>
        <p:nvSpPr>
          <p:cNvPr id="29" name="TextBox 28">
            <a:extLst>
              <a:ext uri="{FF2B5EF4-FFF2-40B4-BE49-F238E27FC236}">
                <a16:creationId xmlns:a16="http://schemas.microsoft.com/office/drawing/2014/main" id="{C15836BC-C711-18DD-525F-52E4A8ACD316}"/>
              </a:ext>
            </a:extLst>
          </p:cNvPr>
          <p:cNvSpPr txBox="1"/>
          <p:nvPr/>
        </p:nvSpPr>
        <p:spPr>
          <a:xfrm>
            <a:off x="10011149" y="5624466"/>
            <a:ext cx="1169043" cy="646331"/>
          </a:xfrm>
          <a:prstGeom prst="rect">
            <a:avLst/>
          </a:prstGeom>
          <a:noFill/>
        </p:spPr>
        <p:txBody>
          <a:bodyPr wrap="square" rtlCol="0">
            <a:spAutoFit/>
          </a:bodyPr>
          <a:lstStyle/>
          <a:p>
            <a:r>
              <a:rPr lang="en-US" sz="1800" dirty="0">
                <a:latin typeface="Abadi" panose="020B0604020104020204" pitchFamily="34" charset="0"/>
              </a:rPr>
              <a:t>nipī (water)</a:t>
            </a:r>
            <a:endParaRPr lang="en-CA" dirty="0"/>
          </a:p>
        </p:txBody>
      </p:sp>
      <p:sp>
        <p:nvSpPr>
          <p:cNvPr id="30" name="TextBox 29">
            <a:extLst>
              <a:ext uri="{FF2B5EF4-FFF2-40B4-BE49-F238E27FC236}">
                <a16:creationId xmlns:a16="http://schemas.microsoft.com/office/drawing/2014/main" id="{EA64763E-C47E-2553-706E-0564D897A9BD}"/>
              </a:ext>
            </a:extLst>
          </p:cNvPr>
          <p:cNvSpPr txBox="1"/>
          <p:nvPr/>
        </p:nvSpPr>
        <p:spPr>
          <a:xfrm>
            <a:off x="5106456" y="1775965"/>
            <a:ext cx="1386941" cy="646331"/>
          </a:xfrm>
          <a:prstGeom prst="rect">
            <a:avLst/>
          </a:prstGeom>
          <a:noFill/>
        </p:spPr>
        <p:txBody>
          <a:bodyPr wrap="square" rtlCol="0">
            <a:spAutoFit/>
          </a:bodyPr>
          <a:lstStyle/>
          <a:p>
            <a:r>
              <a:rPr lang="en-US" sz="1800" dirty="0">
                <a:latin typeface="Abadi" panose="020B0604020104020204" pitchFamily="34" charset="0"/>
              </a:rPr>
              <a:t>p</a:t>
            </a:r>
            <a:r>
              <a:rPr lang="en-US" sz="1800" dirty="0">
                <a:latin typeface="Calibri" panose="020F0502020204030204" pitchFamily="34" charset="0"/>
                <a:ea typeface="Calibri" panose="020F0502020204030204" pitchFamily="34" charset="0"/>
                <a:cs typeface="Calibri" panose="020F0502020204030204" pitchFamily="34" charset="0"/>
              </a:rPr>
              <a:t>î</a:t>
            </a:r>
            <a:r>
              <a:rPr lang="en-US" sz="1800" dirty="0">
                <a:latin typeface="Abadi" panose="020B0604020104020204" pitchFamily="34" charset="0"/>
              </a:rPr>
              <a:t>tahkwan (sound)</a:t>
            </a:r>
            <a:endParaRPr lang="en-CA" dirty="0"/>
          </a:p>
        </p:txBody>
      </p:sp>
      <p:sp>
        <p:nvSpPr>
          <p:cNvPr id="31" name="TextBox 30">
            <a:extLst>
              <a:ext uri="{FF2B5EF4-FFF2-40B4-BE49-F238E27FC236}">
                <a16:creationId xmlns:a16="http://schemas.microsoft.com/office/drawing/2014/main" id="{EE5991A2-3E53-94F7-4949-EE01B6F114CC}"/>
              </a:ext>
            </a:extLst>
          </p:cNvPr>
          <p:cNvSpPr txBox="1"/>
          <p:nvPr/>
        </p:nvSpPr>
        <p:spPr>
          <a:xfrm>
            <a:off x="7651709" y="2603296"/>
            <a:ext cx="1505020" cy="923330"/>
          </a:xfrm>
          <a:prstGeom prst="rect">
            <a:avLst/>
          </a:prstGeom>
          <a:noFill/>
        </p:spPr>
        <p:txBody>
          <a:bodyPr wrap="square" rtlCol="0">
            <a:spAutoFit/>
          </a:bodyPr>
          <a:lstStyle/>
          <a:p>
            <a:r>
              <a:rPr lang="en-US" sz="1800" dirty="0">
                <a:solidFill>
                  <a:schemeClr val="bg1"/>
                </a:solidFill>
                <a:latin typeface="Abadi" panose="020B0604020104020204" pitchFamily="34" charset="0"/>
              </a:rPr>
              <a:t>itīcikan (thought with spirit</a:t>
            </a:r>
            <a:r>
              <a:rPr lang="en-US" sz="1800" dirty="0">
                <a:latin typeface="Abadi" panose="020B0604020104020204" pitchFamily="34" charset="0"/>
              </a:rPr>
              <a:t>)</a:t>
            </a:r>
            <a:endParaRPr lang="en-CA" dirty="0"/>
          </a:p>
        </p:txBody>
      </p:sp>
    </p:spTree>
    <p:extLst>
      <p:ext uri="{BB962C8B-B14F-4D97-AF65-F5344CB8AC3E}">
        <p14:creationId xmlns:p14="http://schemas.microsoft.com/office/powerpoint/2010/main" val="32898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2844F-DD2D-9538-3ACD-3926D4F55058}"/>
              </a:ext>
            </a:extLst>
          </p:cNvPr>
          <p:cNvSpPr>
            <a:spLocks noGrp="1"/>
          </p:cNvSpPr>
          <p:nvPr>
            <p:ph idx="4294967295"/>
          </p:nvPr>
        </p:nvSpPr>
        <p:spPr>
          <a:xfrm>
            <a:off x="0" y="280988"/>
            <a:ext cx="11939286" cy="5856287"/>
          </a:xfrm>
        </p:spPr>
        <p:txBody>
          <a:bodyPr/>
          <a:lstStyle/>
          <a:p>
            <a:pPr marL="0" indent="0">
              <a:buNone/>
            </a:pPr>
            <a:r>
              <a:rPr lang="en-US" dirty="0"/>
              <a:t>                                              </a:t>
            </a:r>
          </a:p>
        </p:txBody>
      </p:sp>
      <p:sp>
        <p:nvSpPr>
          <p:cNvPr id="6" name="TextBox 5">
            <a:extLst>
              <a:ext uri="{FF2B5EF4-FFF2-40B4-BE49-F238E27FC236}">
                <a16:creationId xmlns:a16="http://schemas.microsoft.com/office/drawing/2014/main" id="{DB2691B9-D68B-28FB-8B02-D753C90C4F19}"/>
              </a:ext>
            </a:extLst>
          </p:cNvPr>
          <p:cNvSpPr txBox="1"/>
          <p:nvPr/>
        </p:nvSpPr>
        <p:spPr>
          <a:xfrm>
            <a:off x="404246" y="351340"/>
            <a:ext cx="9238517" cy="369332"/>
          </a:xfrm>
          <a:prstGeom prst="rect">
            <a:avLst/>
          </a:prstGeom>
          <a:noFill/>
        </p:spPr>
        <p:txBody>
          <a:bodyPr wrap="square" rtlCol="0">
            <a:spAutoFit/>
          </a:bodyPr>
          <a:lstStyle/>
          <a:p>
            <a:r>
              <a:rPr lang="en-US" dirty="0"/>
              <a:t> </a:t>
            </a:r>
          </a:p>
        </p:txBody>
      </p:sp>
      <p:graphicFrame>
        <p:nvGraphicFramePr>
          <p:cNvPr id="8" name="Diagram 7">
            <a:extLst>
              <a:ext uri="{FF2B5EF4-FFF2-40B4-BE49-F238E27FC236}">
                <a16:creationId xmlns:a16="http://schemas.microsoft.com/office/drawing/2014/main" id="{4B99D480-474E-D95F-CD61-F3BA017A6C18}"/>
              </a:ext>
            </a:extLst>
          </p:cNvPr>
          <p:cNvGraphicFramePr/>
          <p:nvPr>
            <p:extLst>
              <p:ext uri="{D42A27DB-BD31-4B8C-83A1-F6EECF244321}">
                <p14:modId xmlns:p14="http://schemas.microsoft.com/office/powerpoint/2010/main" val="1266361929"/>
              </p:ext>
            </p:extLst>
          </p:nvPr>
        </p:nvGraphicFramePr>
        <p:xfrm>
          <a:off x="2032000" y="719666"/>
          <a:ext cx="88887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EE08E5F-7057-89E0-0A0C-C4F567453A70}"/>
              </a:ext>
            </a:extLst>
          </p:cNvPr>
          <p:cNvSpPr txBox="1"/>
          <p:nvPr/>
        </p:nvSpPr>
        <p:spPr>
          <a:xfrm>
            <a:off x="160819" y="73838"/>
            <a:ext cx="4474842" cy="923330"/>
          </a:xfrm>
          <a:prstGeom prst="rect">
            <a:avLst/>
          </a:prstGeom>
          <a:noFill/>
        </p:spPr>
        <p:txBody>
          <a:bodyPr wrap="square" rtlCol="0">
            <a:spAutoFit/>
          </a:bodyPr>
          <a:lstStyle/>
          <a:p>
            <a:r>
              <a:rPr lang="en-US" b="1" dirty="0">
                <a:latin typeface="Abadi" panose="020B0604020104020204" pitchFamily="34" charset="0"/>
              </a:rPr>
              <a:t>5 STAGES OF NEHIYAW PIMATISIWIN</a:t>
            </a:r>
          </a:p>
          <a:p>
            <a:r>
              <a:rPr lang="en-US" dirty="0">
                <a:latin typeface="Abadi" panose="020B0604020104020204" pitchFamily="34" charset="0"/>
              </a:rPr>
              <a:t> (Journey of Life Energy with </a:t>
            </a:r>
            <a:r>
              <a:rPr lang="en-US" dirty="0" err="1">
                <a:latin typeface="Abadi" panose="020B0604020104020204" pitchFamily="34" charset="0"/>
              </a:rPr>
              <a:t>Cipakop</a:t>
            </a:r>
            <a:r>
              <a:rPr lang="en-US" dirty="0">
                <a:latin typeface="Abadi" panose="020B0604020104020204" pitchFamily="34" charset="0"/>
              </a:rPr>
              <a:t> – 7) </a:t>
            </a:r>
          </a:p>
          <a:p>
            <a:r>
              <a:rPr lang="en-US" dirty="0"/>
              <a:t> </a:t>
            </a:r>
          </a:p>
        </p:txBody>
      </p:sp>
      <p:sp>
        <p:nvSpPr>
          <p:cNvPr id="2" name="TextBox 1">
            <a:extLst>
              <a:ext uri="{FF2B5EF4-FFF2-40B4-BE49-F238E27FC236}">
                <a16:creationId xmlns:a16="http://schemas.microsoft.com/office/drawing/2014/main" id="{49628C03-C12C-8670-33D4-A35D80C410C7}"/>
              </a:ext>
            </a:extLst>
          </p:cNvPr>
          <p:cNvSpPr txBox="1"/>
          <p:nvPr/>
        </p:nvSpPr>
        <p:spPr>
          <a:xfrm>
            <a:off x="6744442" y="1042831"/>
            <a:ext cx="2898321" cy="646331"/>
          </a:xfrm>
          <a:prstGeom prst="rect">
            <a:avLst/>
          </a:prstGeom>
          <a:noFill/>
        </p:spPr>
        <p:txBody>
          <a:bodyPr wrap="square" rtlCol="0">
            <a:spAutoFit/>
          </a:bodyPr>
          <a:lstStyle/>
          <a:p>
            <a:r>
              <a:rPr lang="en-US"/>
              <a:t>At this stage, the spirit learns how to absorb energy.</a:t>
            </a:r>
            <a:endParaRPr lang="en-US" dirty="0"/>
          </a:p>
        </p:txBody>
      </p:sp>
      <p:cxnSp>
        <p:nvCxnSpPr>
          <p:cNvPr id="5" name="Straight Arrow Connector 4">
            <a:extLst>
              <a:ext uri="{FF2B5EF4-FFF2-40B4-BE49-F238E27FC236}">
                <a16:creationId xmlns:a16="http://schemas.microsoft.com/office/drawing/2014/main" id="{85ECF8C0-9C9A-5D2D-FBA7-1B8E8D9FA105}"/>
              </a:ext>
            </a:extLst>
          </p:cNvPr>
          <p:cNvCxnSpPr>
            <a:endCxn id="2" idx="1"/>
          </p:cNvCxnSpPr>
          <p:nvPr/>
        </p:nvCxnSpPr>
        <p:spPr>
          <a:xfrm>
            <a:off x="6253843" y="1365996"/>
            <a:ext cx="490599"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F63A006-BDD4-8E5B-5E31-E667D6135B2E}"/>
              </a:ext>
            </a:extLst>
          </p:cNvPr>
          <p:cNvCxnSpPr>
            <a:cxnSpLocks/>
          </p:cNvCxnSpPr>
          <p:nvPr/>
        </p:nvCxnSpPr>
        <p:spPr>
          <a:xfrm>
            <a:off x="6564086" y="2220686"/>
            <a:ext cx="87357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28AFFC-44FC-85DB-499D-97FE5B47F1A0}"/>
              </a:ext>
            </a:extLst>
          </p:cNvPr>
          <p:cNvCxnSpPr>
            <a:cxnSpLocks/>
          </p:cNvCxnSpPr>
          <p:nvPr/>
        </p:nvCxnSpPr>
        <p:spPr>
          <a:xfrm>
            <a:off x="6744442" y="3208941"/>
            <a:ext cx="96264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061F582-8AD3-8882-373D-9B12DEA2C588}"/>
              </a:ext>
            </a:extLst>
          </p:cNvPr>
          <p:cNvCxnSpPr>
            <a:cxnSpLocks/>
          </p:cNvCxnSpPr>
          <p:nvPr/>
        </p:nvCxnSpPr>
        <p:spPr>
          <a:xfrm>
            <a:off x="7307036" y="4488469"/>
            <a:ext cx="8865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CFD42B-8848-DF95-FEBD-3D5ED469D5E4}"/>
              </a:ext>
            </a:extLst>
          </p:cNvPr>
          <p:cNvCxnSpPr>
            <a:cxnSpLocks/>
          </p:cNvCxnSpPr>
          <p:nvPr/>
        </p:nvCxnSpPr>
        <p:spPr>
          <a:xfrm>
            <a:off x="7837714" y="5690507"/>
            <a:ext cx="70212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35BD7A-454A-FAC7-6702-07F255E23A4F}"/>
              </a:ext>
            </a:extLst>
          </p:cNvPr>
          <p:cNvSpPr txBox="1"/>
          <p:nvPr/>
        </p:nvSpPr>
        <p:spPr>
          <a:xfrm>
            <a:off x="7437664" y="2006904"/>
            <a:ext cx="2722336" cy="923330"/>
          </a:xfrm>
          <a:prstGeom prst="rect">
            <a:avLst/>
          </a:prstGeom>
          <a:noFill/>
        </p:spPr>
        <p:txBody>
          <a:bodyPr wrap="square" rtlCol="0">
            <a:spAutoFit/>
          </a:bodyPr>
          <a:lstStyle/>
          <a:p>
            <a:r>
              <a:rPr lang="en-US" dirty="0"/>
              <a:t>At this stage, the spirit starts using askiy) energy and explores</a:t>
            </a:r>
          </a:p>
        </p:txBody>
      </p:sp>
      <p:sp>
        <p:nvSpPr>
          <p:cNvPr id="22" name="TextBox 21">
            <a:extLst>
              <a:ext uri="{FF2B5EF4-FFF2-40B4-BE49-F238E27FC236}">
                <a16:creationId xmlns:a16="http://schemas.microsoft.com/office/drawing/2014/main" id="{251B4C03-9462-92D0-8378-9409558B285F}"/>
              </a:ext>
            </a:extLst>
          </p:cNvPr>
          <p:cNvSpPr txBox="1"/>
          <p:nvPr/>
        </p:nvSpPr>
        <p:spPr>
          <a:xfrm>
            <a:off x="7649936" y="3059668"/>
            <a:ext cx="3197358" cy="1200329"/>
          </a:xfrm>
          <a:prstGeom prst="rect">
            <a:avLst/>
          </a:prstGeom>
          <a:noFill/>
        </p:spPr>
        <p:txBody>
          <a:bodyPr wrap="square" rtlCol="0">
            <a:noAutofit/>
            <a:scene3d>
              <a:camera prst="orthographicFront"/>
              <a:lightRig rig="morning" dir="t"/>
            </a:scene3d>
            <a:sp3d extrusionH="57150" prstMaterial="legacyWireframe">
              <a:bevelT w="38100" h="38100" prst="angle"/>
              <a:bevelB w="38100" h="38100"/>
            </a:sp3d>
          </a:bodyPr>
          <a:lstStyle/>
          <a:p>
            <a:r>
              <a:rPr lang="en-US" sz="1600" dirty="0">
                <a:solidFill>
                  <a:schemeClr val="bg1"/>
                </a:solidFill>
              </a:rPr>
              <a:t>At this point, the spirit embarks on an exciting journey of choices, carefully selecting the energies it wishes to harness.</a:t>
            </a:r>
          </a:p>
        </p:txBody>
      </p:sp>
      <p:sp>
        <p:nvSpPr>
          <p:cNvPr id="23" name="TextBox 22">
            <a:extLst>
              <a:ext uri="{FF2B5EF4-FFF2-40B4-BE49-F238E27FC236}">
                <a16:creationId xmlns:a16="http://schemas.microsoft.com/office/drawing/2014/main" id="{22F02180-E415-673E-BF98-CE38266C5C1E}"/>
              </a:ext>
            </a:extLst>
          </p:cNvPr>
          <p:cNvSpPr txBox="1"/>
          <p:nvPr/>
        </p:nvSpPr>
        <p:spPr>
          <a:xfrm>
            <a:off x="8188778" y="4304267"/>
            <a:ext cx="2136750" cy="923330"/>
          </a:xfrm>
          <a:prstGeom prst="rect">
            <a:avLst/>
          </a:prstGeom>
          <a:noFill/>
        </p:spPr>
        <p:txBody>
          <a:bodyPr wrap="square" rtlCol="0">
            <a:spAutoFit/>
          </a:bodyPr>
          <a:lstStyle/>
          <a:p>
            <a:r>
              <a:rPr lang="en-US" dirty="0"/>
              <a:t>At this stage the spirit knows what energies to use</a:t>
            </a:r>
          </a:p>
        </p:txBody>
      </p:sp>
      <p:sp>
        <p:nvSpPr>
          <p:cNvPr id="24" name="TextBox 23">
            <a:extLst>
              <a:ext uri="{FF2B5EF4-FFF2-40B4-BE49-F238E27FC236}">
                <a16:creationId xmlns:a16="http://schemas.microsoft.com/office/drawing/2014/main" id="{E15E905A-08C8-CF00-EE7C-BD7643FF4A05}"/>
              </a:ext>
            </a:extLst>
          </p:cNvPr>
          <p:cNvSpPr txBox="1"/>
          <p:nvPr/>
        </p:nvSpPr>
        <p:spPr>
          <a:xfrm>
            <a:off x="8445358" y="5195549"/>
            <a:ext cx="2222140" cy="923330"/>
          </a:xfrm>
          <a:prstGeom prst="rect">
            <a:avLst/>
          </a:prstGeom>
          <a:noFill/>
        </p:spPr>
        <p:txBody>
          <a:bodyPr wrap="square" rtlCol="0">
            <a:spAutoFit/>
          </a:bodyPr>
          <a:lstStyle/>
          <a:p>
            <a:r>
              <a:rPr lang="en-US" dirty="0"/>
              <a:t>At this stage the</a:t>
            </a:r>
          </a:p>
          <a:p>
            <a:r>
              <a:rPr lang="en-US" dirty="0"/>
              <a:t>spirit is the way </a:t>
            </a:r>
          </a:p>
          <a:p>
            <a:r>
              <a:rPr lang="en-US" dirty="0"/>
              <a:t>they are.</a:t>
            </a:r>
          </a:p>
        </p:txBody>
      </p:sp>
    </p:spTree>
    <p:extLst>
      <p:ext uri="{BB962C8B-B14F-4D97-AF65-F5344CB8AC3E}">
        <p14:creationId xmlns:p14="http://schemas.microsoft.com/office/powerpoint/2010/main" val="392877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628DDF-65BF-4C8D-9FE0-D02158378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B116EFE6-AA29-4179-8372-BCE2CA97B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 name="Straight Connector 13">
            <a:extLst>
              <a:ext uri="{FF2B5EF4-FFF2-40B4-BE49-F238E27FC236}">
                <a16:creationId xmlns:a16="http://schemas.microsoft.com/office/drawing/2014/main" id="{F4BDD6CA-80C0-4861-B6B6-E3B928D629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73BE8FA1-D975-4919-839F-43567519E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FFE1B0-D747-45A5-B44F-A70ADC75E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59326" y="0"/>
            <a:ext cx="593889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3430A75B-18D5-6C33-2F5C-FBC3371DAAC7}"/>
              </a:ext>
            </a:extLst>
          </p:cNvPr>
          <p:cNvSpPr>
            <a:spLocks noGrp="1"/>
          </p:cNvSpPr>
          <p:nvPr>
            <p:ph type="title"/>
          </p:nvPr>
        </p:nvSpPr>
        <p:spPr>
          <a:xfrm>
            <a:off x="3385751" y="996779"/>
            <a:ext cx="3913634" cy="3476604"/>
          </a:xfrm>
        </p:spPr>
        <p:txBody>
          <a:bodyPr vert="horz" lIns="91440" tIns="45720" rIns="91440" bIns="45720" rtlCol="0" anchor="b">
            <a:normAutofit fontScale="90000"/>
          </a:bodyPr>
          <a:lstStyle/>
          <a:p>
            <a:r>
              <a:rPr lang="en-US" sz="5100" dirty="0">
                <a:solidFill>
                  <a:srgbClr val="FFFFFF"/>
                </a:solidFill>
              </a:rPr>
              <a:t> </a:t>
            </a:r>
            <a:r>
              <a:rPr lang="en-US" sz="3100" b="1" dirty="0" err="1">
                <a:solidFill>
                  <a:srgbClr val="FFFFFF"/>
                </a:solidFill>
              </a:rPr>
              <a:t>miya</a:t>
            </a:r>
            <a:r>
              <a:rPr lang="en-US" sz="3100" b="1" dirty="0">
                <a:solidFill>
                  <a:srgbClr val="FFFFFF"/>
                </a:solidFill>
              </a:rPr>
              <a:t> </a:t>
            </a:r>
            <a:r>
              <a:rPr lang="en-US" sz="3100" b="1" dirty="0" err="1">
                <a:solidFill>
                  <a:srgbClr val="FFFFFF"/>
                </a:solidFill>
              </a:rPr>
              <a:t>kasihk</a:t>
            </a:r>
            <a:r>
              <a:rPr lang="en-US" sz="3100" b="1" dirty="0" err="1">
                <a:solidFill>
                  <a:srgbClr val="FFFFFF"/>
                </a:solidFill>
                <a:latin typeface="Calibri" panose="020F0502020204030204" pitchFamily="34" charset="0"/>
                <a:ea typeface="Calibri" panose="020F0502020204030204" pitchFamily="34" charset="0"/>
                <a:cs typeface="Calibri" panose="020F0502020204030204" pitchFamily="34" charset="0"/>
              </a:rPr>
              <a:t>î</a:t>
            </a:r>
            <a:r>
              <a:rPr lang="en-US" sz="3100" b="1" dirty="0" err="1">
                <a:solidFill>
                  <a:srgbClr val="FFFFFF"/>
                </a:solidFill>
              </a:rPr>
              <a:t>win</a:t>
            </a:r>
            <a:r>
              <a:rPr lang="en-US" sz="3100" b="1" dirty="0">
                <a:solidFill>
                  <a:srgbClr val="FFFFFF"/>
                </a:solidFill>
              </a:rPr>
              <a:t> = to balance energy</a:t>
            </a:r>
            <a:br>
              <a:rPr lang="en-US" sz="5100" dirty="0">
                <a:solidFill>
                  <a:srgbClr val="FFFFFF"/>
                </a:solidFill>
              </a:rPr>
            </a:br>
            <a:br>
              <a:rPr lang="en-US" sz="2200" dirty="0">
                <a:solidFill>
                  <a:srgbClr val="FFFFFF"/>
                </a:solidFill>
              </a:rPr>
            </a:br>
            <a:r>
              <a:rPr lang="en-US" sz="2200" dirty="0">
                <a:solidFill>
                  <a:srgbClr val="FFFFFF"/>
                </a:solidFill>
              </a:rPr>
              <a:t>Napakasihtak                  </a:t>
            </a:r>
            <a:br>
              <a:rPr lang="en-US" sz="2200" dirty="0">
                <a:solidFill>
                  <a:srgbClr val="FFFFFF"/>
                </a:solidFill>
              </a:rPr>
            </a:br>
            <a:r>
              <a:rPr lang="en-US" sz="2200" dirty="0">
                <a:solidFill>
                  <a:srgbClr val="FFFFFF"/>
                </a:solidFill>
              </a:rPr>
              <a:t>motos weekusk</a:t>
            </a:r>
            <a:br>
              <a:rPr lang="en-US" sz="2200" dirty="0">
                <a:solidFill>
                  <a:srgbClr val="FFFFFF"/>
                </a:solidFill>
              </a:rPr>
            </a:br>
            <a:br>
              <a:rPr lang="en-US" sz="2200" dirty="0">
                <a:solidFill>
                  <a:srgbClr val="FFFFFF"/>
                </a:solidFill>
              </a:rPr>
            </a:br>
            <a:br>
              <a:rPr lang="en-US" sz="2200" dirty="0">
                <a:solidFill>
                  <a:srgbClr val="FFFFFF"/>
                </a:solidFill>
              </a:rPr>
            </a:br>
            <a:r>
              <a:rPr lang="en-US" sz="2200" dirty="0">
                <a:solidFill>
                  <a:srgbClr val="FFFFFF"/>
                </a:solidFill>
              </a:rPr>
              <a:t> </a:t>
            </a:r>
            <a:br>
              <a:rPr lang="en-US" sz="2200" dirty="0">
                <a:solidFill>
                  <a:srgbClr val="FFFFFF"/>
                </a:solidFill>
              </a:rPr>
            </a:br>
            <a:br>
              <a:rPr lang="en-US" sz="5100" dirty="0">
                <a:solidFill>
                  <a:srgbClr val="FFFFFF"/>
                </a:solidFill>
              </a:rPr>
            </a:br>
            <a:br>
              <a:rPr lang="en-US" sz="5100" dirty="0">
                <a:solidFill>
                  <a:srgbClr val="FFFFFF"/>
                </a:solidFill>
              </a:rPr>
            </a:br>
            <a:endParaRPr lang="en-US" sz="5100" dirty="0">
              <a:solidFill>
                <a:srgbClr val="FFFFFF"/>
              </a:solidFill>
            </a:endParaRPr>
          </a:p>
        </p:txBody>
      </p:sp>
      <p:pic>
        <p:nvPicPr>
          <p:cNvPr id="3" name="Picture 2">
            <a:extLst>
              <a:ext uri="{FF2B5EF4-FFF2-40B4-BE49-F238E27FC236}">
                <a16:creationId xmlns:a16="http://schemas.microsoft.com/office/drawing/2014/main" id="{F649BCCF-1365-14CC-DC7B-7C5F9152313D}"/>
              </a:ext>
            </a:extLst>
          </p:cNvPr>
          <p:cNvPicPr>
            <a:picLocks noChangeAspect="1"/>
          </p:cNvPicPr>
          <p:nvPr/>
        </p:nvPicPr>
        <p:blipFill>
          <a:blip r:embed="rId3">
            <a:extLst>
              <a:ext uri="{837473B0-CC2E-450A-ABE3-18F120FF3D39}">
                <a1611:picAttrSrcUrl xmlns:a1611="http://schemas.microsoft.com/office/drawing/2016/11/main" r:id="rId4"/>
              </a:ext>
            </a:extLst>
          </a:blip>
          <a:srcRect t="23958" b="23958"/>
          <a:stretch/>
        </p:blipFill>
        <p:spPr>
          <a:xfrm>
            <a:off x="-3742" y="3438589"/>
            <a:ext cx="6256848" cy="3580271"/>
          </a:xfrm>
          <a:prstGeom prst="rect">
            <a:avLst/>
          </a:prstGeom>
        </p:spPr>
      </p:pic>
      <p:sp>
        <p:nvSpPr>
          <p:cNvPr id="20" name="Rectangle 19">
            <a:extLst>
              <a:ext uri="{FF2B5EF4-FFF2-40B4-BE49-F238E27FC236}">
                <a16:creationId xmlns:a16="http://schemas.microsoft.com/office/drawing/2014/main" id="{E98119AF-4A47-4CC2-80F8-37D335D4C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21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2" name="Straight Connector 21">
            <a:extLst>
              <a:ext uri="{FF2B5EF4-FFF2-40B4-BE49-F238E27FC236}">
                <a16:creationId xmlns:a16="http://schemas.microsoft.com/office/drawing/2014/main" id="{FB26D9C9-0009-453F-806F-C5929E52AB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48765" y="3913426"/>
            <a:ext cx="4937760"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837B357-01CA-76E6-8498-02310AE05AD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220" y="-189954"/>
            <a:ext cx="6214956" cy="3618589"/>
          </a:xfrm>
          <a:prstGeom prst="rect">
            <a:avLst/>
          </a:prstGeom>
        </p:spPr>
      </p:pic>
      <p:sp>
        <p:nvSpPr>
          <p:cNvPr id="17" name="TextBox 16">
            <a:extLst>
              <a:ext uri="{FF2B5EF4-FFF2-40B4-BE49-F238E27FC236}">
                <a16:creationId xmlns:a16="http://schemas.microsoft.com/office/drawing/2014/main" id="{F511C2B1-09E2-ABFE-5B1B-85D7F57BA817}"/>
              </a:ext>
            </a:extLst>
          </p:cNvPr>
          <p:cNvSpPr txBox="1"/>
          <p:nvPr/>
        </p:nvSpPr>
        <p:spPr>
          <a:xfrm>
            <a:off x="543698" y="545068"/>
            <a:ext cx="1474571" cy="461665"/>
          </a:xfrm>
          <a:prstGeom prst="rect">
            <a:avLst/>
          </a:prstGeom>
          <a:noFill/>
        </p:spPr>
        <p:txBody>
          <a:bodyPr wrap="square">
            <a:spAutoFit/>
          </a:bodyPr>
          <a:lstStyle/>
          <a:p>
            <a:r>
              <a:rPr lang="en-US" sz="2400" dirty="0">
                <a:solidFill>
                  <a:srgbClr val="FFFFFF"/>
                </a:solidFill>
              </a:rPr>
              <a:t>Cistiymow</a:t>
            </a:r>
            <a:endParaRPr lang="en-CA" sz="2400" dirty="0"/>
          </a:p>
        </p:txBody>
      </p:sp>
      <p:sp>
        <p:nvSpPr>
          <p:cNvPr id="21" name="TextBox 20">
            <a:extLst>
              <a:ext uri="{FF2B5EF4-FFF2-40B4-BE49-F238E27FC236}">
                <a16:creationId xmlns:a16="http://schemas.microsoft.com/office/drawing/2014/main" id="{76DBEA9B-0F93-F5DB-00F8-128B40235D31}"/>
              </a:ext>
            </a:extLst>
          </p:cNvPr>
          <p:cNvSpPr txBox="1"/>
          <p:nvPr/>
        </p:nvSpPr>
        <p:spPr>
          <a:xfrm>
            <a:off x="1758778" y="4492192"/>
            <a:ext cx="1626973" cy="461665"/>
          </a:xfrm>
          <a:prstGeom prst="rect">
            <a:avLst/>
          </a:prstGeom>
          <a:noFill/>
        </p:spPr>
        <p:txBody>
          <a:bodyPr wrap="square">
            <a:spAutoFit/>
          </a:bodyPr>
          <a:lstStyle/>
          <a:p>
            <a:r>
              <a:rPr lang="en-US" sz="2400" dirty="0" err="1">
                <a:solidFill>
                  <a:schemeClr val="bg1"/>
                </a:solidFill>
                <a:highlight>
                  <a:srgbClr val="808000"/>
                </a:highlight>
              </a:rPr>
              <a:t>w</a:t>
            </a:r>
            <a:r>
              <a:rPr lang="en-US" sz="2400" dirty="0" err="1">
                <a:solidFill>
                  <a:schemeClr val="bg1"/>
                </a:solidFill>
                <a:highlight>
                  <a:srgbClr val="808000"/>
                </a:highlight>
                <a:latin typeface="Calibri" panose="020F0502020204030204" pitchFamily="34" charset="0"/>
                <a:ea typeface="Calibri" panose="020F0502020204030204" pitchFamily="34" charset="0"/>
                <a:cs typeface="Calibri" panose="020F0502020204030204" pitchFamily="34" charset="0"/>
              </a:rPr>
              <a:t>ē</a:t>
            </a:r>
            <a:r>
              <a:rPr lang="en-US" sz="2400" dirty="0" err="1">
                <a:solidFill>
                  <a:schemeClr val="bg1"/>
                </a:solidFill>
                <a:highlight>
                  <a:srgbClr val="808000"/>
                </a:highlight>
              </a:rPr>
              <a:t>kusk</a:t>
            </a:r>
            <a:endParaRPr lang="en-CA" sz="2400" dirty="0">
              <a:solidFill>
                <a:schemeClr val="bg1"/>
              </a:solidFill>
              <a:highlight>
                <a:srgbClr val="808000"/>
              </a:highlight>
            </a:endParaRPr>
          </a:p>
        </p:txBody>
      </p:sp>
      <p:pic>
        <p:nvPicPr>
          <p:cNvPr id="24" name="Picture 23">
            <a:extLst>
              <a:ext uri="{FF2B5EF4-FFF2-40B4-BE49-F238E27FC236}">
                <a16:creationId xmlns:a16="http://schemas.microsoft.com/office/drawing/2014/main" id="{9ACA01DB-9754-0DFE-7CEF-5878DD94B92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230213" y="3428635"/>
            <a:ext cx="5951849" cy="3352434"/>
          </a:xfrm>
          <a:prstGeom prst="rect">
            <a:avLst/>
          </a:prstGeom>
        </p:spPr>
      </p:pic>
      <p:pic>
        <p:nvPicPr>
          <p:cNvPr id="36" name="Picture 35">
            <a:extLst>
              <a:ext uri="{FF2B5EF4-FFF2-40B4-BE49-F238E27FC236}">
                <a16:creationId xmlns:a16="http://schemas.microsoft.com/office/drawing/2014/main" id="{CC5BC5F7-7E74-EDF0-0597-FD894A37F5F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230212" y="-2475"/>
            <a:ext cx="5961787" cy="3431110"/>
          </a:xfrm>
          <a:prstGeom prst="rect">
            <a:avLst/>
          </a:prstGeom>
        </p:spPr>
      </p:pic>
      <p:sp>
        <p:nvSpPr>
          <p:cNvPr id="38" name="TextBox 37">
            <a:extLst>
              <a:ext uri="{FF2B5EF4-FFF2-40B4-BE49-F238E27FC236}">
                <a16:creationId xmlns:a16="http://schemas.microsoft.com/office/drawing/2014/main" id="{463F8933-14B7-A3A7-586D-0D4E68633F41}"/>
              </a:ext>
            </a:extLst>
          </p:cNvPr>
          <p:cNvSpPr txBox="1"/>
          <p:nvPr/>
        </p:nvSpPr>
        <p:spPr>
          <a:xfrm>
            <a:off x="7050987" y="1030872"/>
            <a:ext cx="2549720" cy="461665"/>
          </a:xfrm>
          <a:prstGeom prst="rect">
            <a:avLst/>
          </a:prstGeom>
          <a:noFill/>
        </p:spPr>
        <p:txBody>
          <a:bodyPr wrap="square" rtlCol="0">
            <a:spAutoFit/>
          </a:bodyPr>
          <a:lstStyle/>
          <a:p>
            <a:r>
              <a:rPr lang="en-CA" sz="2400" dirty="0">
                <a:solidFill>
                  <a:schemeClr val="bg1"/>
                </a:solidFill>
              </a:rPr>
              <a:t>Napakasihtak</a:t>
            </a:r>
          </a:p>
        </p:txBody>
      </p:sp>
      <p:sp>
        <p:nvSpPr>
          <p:cNvPr id="39" name="TextBox 38">
            <a:extLst>
              <a:ext uri="{FF2B5EF4-FFF2-40B4-BE49-F238E27FC236}">
                <a16:creationId xmlns:a16="http://schemas.microsoft.com/office/drawing/2014/main" id="{A719BDEA-A43D-5B30-164B-68491EFF221B}"/>
              </a:ext>
            </a:extLst>
          </p:cNvPr>
          <p:cNvSpPr txBox="1"/>
          <p:nvPr/>
        </p:nvSpPr>
        <p:spPr>
          <a:xfrm>
            <a:off x="6467614" y="4795104"/>
            <a:ext cx="2650031" cy="461665"/>
          </a:xfrm>
          <a:prstGeom prst="rect">
            <a:avLst/>
          </a:prstGeom>
          <a:noFill/>
        </p:spPr>
        <p:txBody>
          <a:bodyPr wrap="square" rtlCol="0">
            <a:spAutoFit/>
          </a:bodyPr>
          <a:lstStyle/>
          <a:p>
            <a:r>
              <a:rPr lang="en-CA" sz="2400" dirty="0">
                <a:solidFill>
                  <a:schemeClr val="bg1"/>
                </a:solidFill>
              </a:rPr>
              <a:t>Mostos </a:t>
            </a:r>
            <a:r>
              <a:rPr lang="en-CA" sz="2400" dirty="0" err="1">
                <a:solidFill>
                  <a:schemeClr val="bg1"/>
                </a:solidFill>
              </a:rPr>
              <a:t>w</a:t>
            </a:r>
            <a:r>
              <a:rPr lang="en-CA"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ē</a:t>
            </a:r>
            <a:r>
              <a:rPr lang="en-CA" sz="2400" dirty="0" err="1">
                <a:solidFill>
                  <a:schemeClr val="bg1"/>
                </a:solidFill>
              </a:rPr>
              <a:t>kuskwa</a:t>
            </a:r>
            <a:endParaRPr lang="en-CA" sz="2400" dirty="0">
              <a:solidFill>
                <a:schemeClr val="bg1"/>
              </a:solidFill>
            </a:endParaRPr>
          </a:p>
        </p:txBody>
      </p:sp>
    </p:spTree>
    <p:extLst>
      <p:ext uri="{BB962C8B-B14F-4D97-AF65-F5344CB8AC3E}">
        <p14:creationId xmlns:p14="http://schemas.microsoft.com/office/powerpoint/2010/main" val="310791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C7828F4-4003-AA5C-8EA0-98D68FB75AB7}"/>
              </a:ext>
            </a:extLst>
          </p:cNvPr>
          <p:cNvSpPr>
            <a:spLocks noGrp="1"/>
          </p:cNvSpPr>
          <p:nvPr>
            <p:ph type="title"/>
          </p:nvPr>
        </p:nvSpPr>
        <p:spPr>
          <a:xfrm>
            <a:off x="464494" y="1741346"/>
            <a:ext cx="3276548" cy="4023360"/>
          </a:xfrm>
        </p:spPr>
        <p:txBody>
          <a:bodyPr>
            <a:normAutofit fontScale="90000"/>
          </a:bodyPr>
          <a:lstStyle/>
          <a:p>
            <a:r>
              <a:rPr lang="en-US" sz="3100" dirty="0" err="1">
                <a:solidFill>
                  <a:srgbClr val="FFFFFF"/>
                </a:solidFill>
              </a:rPr>
              <a:t>Kīhew</a:t>
            </a:r>
            <a:r>
              <a:rPr lang="en-US" sz="3100" dirty="0">
                <a:solidFill>
                  <a:srgbClr val="FFFFFF"/>
                </a:solidFill>
              </a:rPr>
              <a:t> comes from the word </a:t>
            </a:r>
            <a:r>
              <a:rPr lang="en-US" sz="3100" dirty="0" err="1">
                <a:solidFill>
                  <a:srgbClr val="FFFFFF"/>
                </a:solidFill>
              </a:rPr>
              <a:t>okiheyokew</a:t>
            </a:r>
            <a:br>
              <a:rPr lang="en-US" sz="3100" dirty="0">
                <a:solidFill>
                  <a:srgbClr val="FFFFFF"/>
                </a:solidFill>
              </a:rPr>
            </a:br>
            <a:r>
              <a:rPr lang="en-US" sz="3100" dirty="0">
                <a:solidFill>
                  <a:srgbClr val="FFFFFF"/>
                </a:solidFill>
              </a:rPr>
              <a:t>messenger for the creator and people</a:t>
            </a:r>
            <a:br>
              <a:rPr lang="en-US" sz="3100" dirty="0">
                <a:solidFill>
                  <a:srgbClr val="FFFFFF"/>
                </a:solidFill>
              </a:rPr>
            </a:br>
            <a:br>
              <a:rPr lang="en-US" sz="3100" dirty="0">
                <a:solidFill>
                  <a:srgbClr val="FFFFFF"/>
                </a:solidFill>
              </a:rPr>
            </a:br>
            <a:r>
              <a:rPr lang="en-US" sz="3100" dirty="0">
                <a:solidFill>
                  <a:srgbClr val="FFFFFF"/>
                </a:solidFill>
              </a:rPr>
              <a:t>“This mosom eagle works for the pīsim and brings messages”</a:t>
            </a:r>
            <a:br>
              <a:rPr lang="en-US" sz="3100" dirty="0">
                <a:solidFill>
                  <a:srgbClr val="FFFFFF"/>
                </a:solidFill>
              </a:rPr>
            </a:br>
            <a:br>
              <a:rPr lang="en-US" sz="3100" dirty="0">
                <a:solidFill>
                  <a:srgbClr val="FFFFFF"/>
                </a:solidFill>
              </a:rPr>
            </a:br>
            <a:br>
              <a:rPr lang="en-US" sz="3100" dirty="0">
                <a:solidFill>
                  <a:srgbClr val="FFFFFF"/>
                </a:solidFill>
              </a:rPr>
            </a:br>
            <a:r>
              <a:rPr lang="en-US" sz="3100" dirty="0">
                <a:solidFill>
                  <a:srgbClr val="FFFFFF"/>
                </a:solidFill>
              </a:rPr>
              <a:t>“Kahkako” </a:t>
            </a:r>
            <a:r>
              <a:rPr lang="en-US" sz="3100" dirty="0" err="1">
                <a:solidFill>
                  <a:srgbClr val="FFFFFF"/>
                </a:solidFill>
              </a:rPr>
              <a:t>okap</a:t>
            </a:r>
            <a:r>
              <a:rPr lang="en-US" sz="3100" dirty="0" err="1">
                <a:solidFill>
                  <a:srgbClr val="FFFFFF"/>
                </a:solidFill>
                <a:latin typeface="Calibri" panose="020F0502020204030204" pitchFamily="34" charset="0"/>
                <a:ea typeface="Calibri" panose="020F0502020204030204" pitchFamily="34" charset="0"/>
                <a:cs typeface="Calibri" panose="020F0502020204030204" pitchFamily="34" charset="0"/>
              </a:rPr>
              <a:t>ī</a:t>
            </a:r>
            <a:r>
              <a:rPr lang="en-US" sz="3100" dirty="0" err="1">
                <a:solidFill>
                  <a:srgbClr val="FFFFFF"/>
                </a:solidFill>
              </a:rPr>
              <a:t>s</a:t>
            </a:r>
            <a:r>
              <a:rPr lang="en-US" sz="3100" dirty="0">
                <a:solidFill>
                  <a:srgbClr val="FFFFFF"/>
                </a:solidFill>
              </a:rPr>
              <a:t> – this mosom works for the eagle, prepares before and after the message.</a:t>
            </a:r>
          </a:p>
        </p:txBody>
      </p:sp>
      <p:pic>
        <p:nvPicPr>
          <p:cNvPr id="4" name="Content Placeholder 3" descr="A bald eagle flying with a fish in its mouth&#10;&#10;Description automatically generated">
            <a:extLst>
              <a:ext uri="{FF2B5EF4-FFF2-40B4-BE49-F238E27FC236}">
                <a16:creationId xmlns:a16="http://schemas.microsoft.com/office/drawing/2014/main" id="{93E80804-2DED-FEAE-5296-6377E42B4EE4}"/>
              </a:ext>
            </a:extLst>
          </p:cNvPr>
          <p:cNvPicPr>
            <a:picLocks noChangeAspect="1"/>
          </p:cNvPicPr>
          <p:nvPr/>
        </p:nvPicPr>
        <p:blipFill>
          <a:blip r:embed="rId3"/>
          <a:srcRect l="10016" r="23454"/>
          <a:stretch/>
        </p:blipFill>
        <p:spPr>
          <a:xfrm>
            <a:off x="7517055" y="-91424"/>
            <a:ext cx="4654742" cy="3665541"/>
          </a:xfrm>
          <a:prstGeom prst="rect">
            <a:avLst/>
          </a:prstGeom>
        </p:spPr>
      </p:pic>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Picture 4">
            <a:extLst>
              <a:ext uri="{FF2B5EF4-FFF2-40B4-BE49-F238E27FC236}">
                <a16:creationId xmlns:a16="http://schemas.microsoft.com/office/drawing/2014/main" id="{DD021BE8-7F97-0337-76A9-6D41F779A90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99569" y="3574132"/>
            <a:ext cx="4689714" cy="3283868"/>
          </a:xfrm>
          <a:prstGeom prst="rect">
            <a:avLst/>
          </a:prstGeom>
        </p:spPr>
      </p:pic>
      <p:sp>
        <p:nvSpPr>
          <p:cNvPr id="6" name="TextBox 5">
            <a:extLst>
              <a:ext uri="{FF2B5EF4-FFF2-40B4-BE49-F238E27FC236}">
                <a16:creationId xmlns:a16="http://schemas.microsoft.com/office/drawing/2014/main" id="{5D4A834E-11A7-F82A-3039-E49506C869EF}"/>
              </a:ext>
            </a:extLst>
          </p:cNvPr>
          <p:cNvSpPr txBox="1"/>
          <p:nvPr/>
        </p:nvSpPr>
        <p:spPr>
          <a:xfrm>
            <a:off x="946063" y="6858000"/>
            <a:ext cx="7879886" cy="230832"/>
          </a:xfrm>
          <a:prstGeom prst="rect">
            <a:avLst/>
          </a:prstGeom>
          <a:noFill/>
        </p:spPr>
        <p:txBody>
          <a:bodyPr wrap="square" rtlCol="0">
            <a:spAutoFit/>
          </a:bodyPr>
          <a:lstStyle/>
          <a:p>
            <a:r>
              <a:rPr lang="en-CA" sz="900">
                <a:hlinkClick r:id="rId5" tooltip="https://en.wikipedia.org/wiki/Raven"/>
              </a:rPr>
              <a:t>This Photo</a:t>
            </a:r>
            <a:r>
              <a:rPr lang="en-CA" sz="900"/>
              <a:t> by Unknown Author is licensed under </a:t>
            </a:r>
            <a:r>
              <a:rPr lang="en-CA" sz="900">
                <a:hlinkClick r:id="rId6" tooltip="https://creativecommons.org/licenses/by-sa/3.0/"/>
              </a:rPr>
              <a:t>CC BY-SA</a:t>
            </a:r>
            <a:endParaRPr lang="en-CA" sz="900"/>
          </a:p>
        </p:txBody>
      </p:sp>
    </p:spTree>
    <p:extLst>
      <p:ext uri="{BB962C8B-B14F-4D97-AF65-F5344CB8AC3E}">
        <p14:creationId xmlns:p14="http://schemas.microsoft.com/office/powerpoint/2010/main" val="39301338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2501</TotalTime>
  <Words>959</Words>
  <Application>Microsoft Office PowerPoint</Application>
  <PresentationFormat>Widescreen</PresentationFormat>
  <Paragraphs>132</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Abadi</vt:lpstr>
      <vt:lpstr>Abadi Extra Light</vt:lpstr>
      <vt:lpstr>Arial</vt:lpstr>
      <vt:lpstr>Arial</vt:lpstr>
      <vt:lpstr>ArialMT</vt:lpstr>
      <vt:lpstr>Calibri</vt:lpstr>
      <vt:lpstr>Calibri Light</vt:lpstr>
      <vt:lpstr>Retrospect</vt:lpstr>
      <vt:lpstr>PowerPoint Presentation</vt:lpstr>
      <vt:lpstr>Miyo – Pimatisowin: to live a good life Isōwin = energy  it can neither be created or destroyed, it can only be converted</vt:lpstr>
      <vt:lpstr> The Kihci oyasôwêwinan: Sacred Natural Laws of the nēhiyaw, Kimosominawak okiskinawasokimôwinôwawa.            </vt:lpstr>
      <vt:lpstr>   </vt:lpstr>
      <vt:lpstr>PowerPoint Presentation</vt:lpstr>
      <vt:lpstr>PowerPoint Presentation</vt:lpstr>
      <vt:lpstr>PowerPoint Presentation</vt:lpstr>
      <vt:lpstr> miya kasihkîwin = to balance energy  Napakasihtak                   motos weekusk       </vt:lpstr>
      <vt:lpstr>Kīhew comes from the word okiheyokew messenger for the creator and people  “This mosom eagle works for the pīsim and brings messages”   “Kahkako” okapīs – this mosom works for the eagle, prepares before and after the message.</vt:lpstr>
      <vt:lpstr>   MuskihkÎwin                                  Nabokiwin                                        Nahakesôwin                      Health/Medicine                           Wisdom/Knowledge                           Awareness/Safety       Muskwa                                                     Mostos                                                     Mahekan </vt:lpstr>
      <vt:lpstr>Kihkīwin = process of working with matter                               Maskihkīwin </vt:lpstr>
      <vt:lpstr>                   matōwin = water flowing out                           Kiskinahamatōwin</vt:lpstr>
      <vt:lpstr>isōwin = energy                       Kiskinahamawasōwin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Wakotowin otoskīwin is diactic</dc:title>
  <dc:creator>Ralph Morin</dc:creator>
  <cp:lastModifiedBy>Victoria Cruz Morin</cp:lastModifiedBy>
  <cp:revision>23</cp:revision>
  <dcterms:created xsi:type="dcterms:W3CDTF">2022-09-01T15:54:25Z</dcterms:created>
  <dcterms:modified xsi:type="dcterms:W3CDTF">2024-12-05T20:53:43Z</dcterms:modified>
</cp:coreProperties>
</file>