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72" r:id="rId1"/>
  </p:sldMasterIdLst>
  <p:notesMasterIdLst>
    <p:notesMasterId r:id="rId34"/>
  </p:notesMasterIdLst>
  <p:sldIdLst>
    <p:sldId id="256" r:id="rId2"/>
    <p:sldId id="300" r:id="rId3"/>
    <p:sldId id="308" r:id="rId4"/>
    <p:sldId id="312" r:id="rId5"/>
    <p:sldId id="313" r:id="rId6"/>
    <p:sldId id="314" r:id="rId7"/>
    <p:sldId id="301" r:id="rId8"/>
    <p:sldId id="302" r:id="rId9"/>
    <p:sldId id="303" r:id="rId10"/>
    <p:sldId id="321" r:id="rId11"/>
    <p:sldId id="334" r:id="rId12"/>
    <p:sldId id="335" r:id="rId13"/>
    <p:sldId id="259" r:id="rId14"/>
    <p:sldId id="304" r:id="rId15"/>
    <p:sldId id="305" r:id="rId16"/>
    <p:sldId id="323" r:id="rId17"/>
    <p:sldId id="324" r:id="rId18"/>
    <p:sldId id="325" r:id="rId19"/>
    <p:sldId id="330" r:id="rId20"/>
    <p:sldId id="332" r:id="rId21"/>
    <p:sldId id="331" r:id="rId22"/>
    <p:sldId id="333" r:id="rId23"/>
    <p:sldId id="315" r:id="rId24"/>
    <p:sldId id="319" r:id="rId25"/>
    <p:sldId id="317" r:id="rId26"/>
    <p:sldId id="318" r:id="rId27"/>
    <p:sldId id="326" r:id="rId28"/>
    <p:sldId id="327" r:id="rId29"/>
    <p:sldId id="328" r:id="rId30"/>
    <p:sldId id="297" r:id="rId31"/>
    <p:sldId id="307" r:id="rId32"/>
    <p:sldId id="306"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D9FF"/>
    <a:srgbClr val="2F5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6" autoAdjust="0"/>
    <p:restoredTop sz="94910" autoAdjust="0"/>
  </p:normalViewPr>
  <p:slideViewPr>
    <p:cSldViewPr>
      <p:cViewPr>
        <p:scale>
          <a:sx n="33" d="100"/>
          <a:sy n="33" d="100"/>
        </p:scale>
        <p:origin x="1747" y="6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26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970938" y="0"/>
            <a:ext cx="3037840" cy="46426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1B472B8-4428-4F75-9DD7-348433F676C5}" type="datetimeFigureOut">
              <a:rPr lang="en-CA"/>
              <a:pPr>
                <a:defRPr/>
              </a:pPr>
              <a:t>02/11/2018</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701040" y="4416068"/>
            <a:ext cx="5608320" cy="418314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830551"/>
            <a:ext cx="3037840" cy="46426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970938" y="8830551"/>
            <a:ext cx="3037840" cy="46426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138FC62-B5D9-4CF1-A4B1-0E33D11C65D4}" type="slidenum">
              <a:rPr lang="en-CA"/>
              <a:pPr>
                <a:defRPr/>
              </a:pPr>
              <a:t>‹#›</a:t>
            </a:fld>
            <a:endParaRPr lang="en-CA"/>
          </a:p>
        </p:txBody>
      </p:sp>
    </p:spTree>
    <p:extLst>
      <p:ext uri="{BB962C8B-B14F-4D97-AF65-F5344CB8AC3E}">
        <p14:creationId xmlns:p14="http://schemas.microsoft.com/office/powerpoint/2010/main" val="90692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C9F318-6FC5-400C-B448-90FF1CD225BF}" type="slidenum">
              <a:rPr lang="en-CA" smtClean="0"/>
              <a:pPr fontAlgn="base">
                <a:spcBef>
                  <a:spcPct val="0"/>
                </a:spcBef>
                <a:spcAft>
                  <a:spcPct val="0"/>
                </a:spcAft>
                <a:defRPr/>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C9F318-6FC5-400C-B448-90FF1CD225BF}" type="slidenum">
              <a:rPr lang="en-CA" smtClean="0"/>
              <a:pPr fontAlgn="base">
                <a:spcBef>
                  <a:spcPct val="0"/>
                </a:spcBef>
                <a:spcAft>
                  <a:spcPct val="0"/>
                </a:spcAft>
                <a:defRPr/>
              </a:pPr>
              <a:t>32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5721E746-1BFA-4299-AE96-7D51318B008F}" type="datetimeFigureOut">
              <a:rPr lang="en-CA"/>
              <a:pPr>
                <a:defRPr/>
              </a:pPr>
              <a:t>02/11/2018</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4966C141-39AC-4345-98E7-A5737312FBA6}" type="slidenum">
              <a:rPr lang="en-CA"/>
              <a:pPr>
                <a:defRPr/>
              </a:pPr>
              <a:t>‹#›</a:t>
            </a:fld>
            <a:endParaRPr lang="en-CA"/>
          </a:p>
        </p:txBody>
      </p:sp>
    </p:spTree>
    <p:extLst>
      <p:ext uri="{BB962C8B-B14F-4D97-AF65-F5344CB8AC3E}">
        <p14:creationId xmlns:p14="http://schemas.microsoft.com/office/powerpoint/2010/main" val="179383172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E60FD96-8890-4DE7-B7DC-25890FCAD968}" type="datetimeFigureOut">
              <a:rPr lang="en-CA"/>
              <a:pPr>
                <a:defRPr/>
              </a:pPr>
              <a:t>02/11/2018</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6067D97B-3EFA-40C7-9C1F-AB7F43083850}" type="slidenum">
              <a:rPr lang="en-CA"/>
              <a:pPr>
                <a:defRPr/>
              </a:pPr>
              <a:t>‹#›</a:t>
            </a:fld>
            <a:endParaRPr lang="en-CA"/>
          </a:p>
        </p:txBody>
      </p:sp>
    </p:spTree>
    <p:extLst>
      <p:ext uri="{BB962C8B-B14F-4D97-AF65-F5344CB8AC3E}">
        <p14:creationId xmlns:p14="http://schemas.microsoft.com/office/powerpoint/2010/main" val="94314806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C13C609-B9AA-42B7-B11B-F582CA5DDA05}" type="datetimeFigureOut">
              <a:rPr lang="en-CA"/>
              <a:pPr>
                <a:defRPr/>
              </a:pPr>
              <a:t>02/11/2018</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65F15EFA-FEF2-4707-99B7-6CCBBC59860D}" type="slidenum">
              <a:rPr lang="en-CA"/>
              <a:pPr>
                <a:defRPr/>
              </a:pPr>
              <a:t>‹#›</a:t>
            </a:fld>
            <a:endParaRPr lang="en-CA"/>
          </a:p>
        </p:txBody>
      </p:sp>
    </p:spTree>
    <p:extLst>
      <p:ext uri="{BB962C8B-B14F-4D97-AF65-F5344CB8AC3E}">
        <p14:creationId xmlns:p14="http://schemas.microsoft.com/office/powerpoint/2010/main" val="374424447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FAE71BC-626B-4D8F-AC2C-5D7F0A21E982}" type="datetimeFigureOut">
              <a:rPr lang="en-CA"/>
              <a:pPr>
                <a:defRPr/>
              </a:pPr>
              <a:t>02/11/2018</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725920C5-8BC2-48F3-920B-7BE81DE8A835}" type="slidenum">
              <a:rPr lang="en-CA"/>
              <a:pPr>
                <a:defRPr/>
              </a:pPr>
              <a:t>‹#›</a:t>
            </a:fld>
            <a:endParaRPr lang="en-CA"/>
          </a:p>
        </p:txBody>
      </p:sp>
    </p:spTree>
    <p:extLst>
      <p:ext uri="{BB962C8B-B14F-4D97-AF65-F5344CB8AC3E}">
        <p14:creationId xmlns:p14="http://schemas.microsoft.com/office/powerpoint/2010/main" val="201794869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01C1DFC2-1600-4890-AF52-2BE33567632A}" type="datetimeFigureOut">
              <a:rPr lang="en-CA"/>
              <a:pPr>
                <a:defRPr/>
              </a:pPr>
              <a:t>02/11/2018</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6B1ADA0D-06EE-4050-946D-DF70222D08D3}" type="slidenum">
              <a:rPr lang="en-CA"/>
              <a:pPr>
                <a:defRPr/>
              </a:pPr>
              <a:t>‹#›</a:t>
            </a:fld>
            <a:endParaRPr lang="en-CA"/>
          </a:p>
        </p:txBody>
      </p:sp>
    </p:spTree>
    <p:extLst>
      <p:ext uri="{BB962C8B-B14F-4D97-AF65-F5344CB8AC3E}">
        <p14:creationId xmlns:p14="http://schemas.microsoft.com/office/powerpoint/2010/main" val="138969347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6B5371E-892A-4811-8526-8BD72799A54C}" type="datetimeFigureOut">
              <a:rPr lang="en-CA"/>
              <a:pPr>
                <a:defRPr/>
              </a:pPr>
              <a:t>02/11/2018</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091C86C5-1B0E-4CD3-808A-7758F92630E2}" type="slidenum">
              <a:rPr lang="en-CA"/>
              <a:pPr>
                <a:defRPr/>
              </a:pPr>
              <a:t>‹#›</a:t>
            </a:fld>
            <a:endParaRPr lang="en-CA"/>
          </a:p>
        </p:txBody>
      </p:sp>
    </p:spTree>
    <p:extLst>
      <p:ext uri="{BB962C8B-B14F-4D97-AF65-F5344CB8AC3E}">
        <p14:creationId xmlns:p14="http://schemas.microsoft.com/office/powerpoint/2010/main" val="228715982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CEB294C7-5E26-4203-A718-1DB184501B00}" type="datetimeFigureOut">
              <a:rPr lang="en-CA"/>
              <a:pPr>
                <a:defRPr/>
              </a:pPr>
              <a:t>02/11/2018</a:t>
            </a:fld>
            <a:endParaRPr lang="en-CA"/>
          </a:p>
        </p:txBody>
      </p:sp>
      <p:sp>
        <p:nvSpPr>
          <p:cNvPr id="8" name="Footer Placeholder 21"/>
          <p:cNvSpPr>
            <a:spLocks noGrp="1"/>
          </p:cNvSpPr>
          <p:nvPr>
            <p:ph type="ftr" sz="quarter" idx="11"/>
          </p:nvPr>
        </p:nvSpPr>
        <p:spPr/>
        <p:txBody>
          <a:bodyPr/>
          <a:lstStyle>
            <a:lvl1pPr>
              <a:defRPr/>
            </a:lvl1pPr>
          </a:lstStyle>
          <a:p>
            <a:pPr>
              <a:defRPr/>
            </a:pPr>
            <a:endParaRPr lang="en-CA"/>
          </a:p>
        </p:txBody>
      </p:sp>
      <p:sp>
        <p:nvSpPr>
          <p:cNvPr id="9" name="Slide Number Placeholder 17"/>
          <p:cNvSpPr>
            <a:spLocks noGrp="1"/>
          </p:cNvSpPr>
          <p:nvPr>
            <p:ph type="sldNum" sz="quarter" idx="12"/>
          </p:nvPr>
        </p:nvSpPr>
        <p:spPr/>
        <p:txBody>
          <a:bodyPr/>
          <a:lstStyle>
            <a:lvl1pPr>
              <a:defRPr/>
            </a:lvl1pPr>
          </a:lstStyle>
          <a:p>
            <a:pPr>
              <a:defRPr/>
            </a:pPr>
            <a:fld id="{4E84A883-2527-4CE3-B212-0D3DF4FC3C5F}" type="slidenum">
              <a:rPr lang="en-CA"/>
              <a:pPr>
                <a:defRPr/>
              </a:pPr>
              <a:t>‹#›</a:t>
            </a:fld>
            <a:endParaRPr lang="en-CA"/>
          </a:p>
        </p:txBody>
      </p:sp>
    </p:spTree>
    <p:extLst>
      <p:ext uri="{BB962C8B-B14F-4D97-AF65-F5344CB8AC3E}">
        <p14:creationId xmlns:p14="http://schemas.microsoft.com/office/powerpoint/2010/main" val="217270475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C4A4DB6A-0F77-40D7-8DA8-CC1F4881C789}" type="datetimeFigureOut">
              <a:rPr lang="en-CA"/>
              <a:pPr>
                <a:defRPr/>
              </a:pPr>
              <a:t>02/11/2018</a:t>
            </a:fld>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pPr>
              <a:defRPr/>
            </a:pPr>
            <a:fld id="{15CA9E31-470B-4BAB-AB2F-5009920C50ED}" type="slidenum">
              <a:rPr lang="en-CA"/>
              <a:pPr>
                <a:defRPr/>
              </a:pPr>
              <a:t>‹#›</a:t>
            </a:fld>
            <a:endParaRPr lang="en-CA"/>
          </a:p>
        </p:txBody>
      </p:sp>
    </p:spTree>
    <p:extLst>
      <p:ext uri="{BB962C8B-B14F-4D97-AF65-F5344CB8AC3E}">
        <p14:creationId xmlns:p14="http://schemas.microsoft.com/office/powerpoint/2010/main" val="20008196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B105A03-104E-4B2E-86B6-8E9C322DBFD8}" type="datetimeFigureOut">
              <a:rPr lang="en-CA"/>
              <a:pPr>
                <a:defRPr/>
              </a:pPr>
              <a:t>02/11/2018</a:t>
            </a:fld>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pPr>
              <a:defRPr/>
            </a:pPr>
            <a:fld id="{60A694E9-8DCF-43BE-8215-C8DD7BBB3481}" type="slidenum">
              <a:rPr lang="en-CA"/>
              <a:pPr>
                <a:defRPr/>
              </a:pPr>
              <a:t>‹#›</a:t>
            </a:fld>
            <a:endParaRPr lang="en-CA"/>
          </a:p>
        </p:txBody>
      </p:sp>
    </p:spTree>
    <p:extLst>
      <p:ext uri="{BB962C8B-B14F-4D97-AF65-F5344CB8AC3E}">
        <p14:creationId xmlns:p14="http://schemas.microsoft.com/office/powerpoint/2010/main" val="188361983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BCA418B3-CA63-4EBC-9E81-98BD6F31BDCC}" type="datetimeFigureOut">
              <a:rPr lang="en-CA"/>
              <a:pPr>
                <a:defRPr/>
              </a:pPr>
              <a:t>02/11/2018</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D8ABBFD9-B81E-42FA-B2CA-25140BC1B77F}" type="slidenum">
              <a:rPr lang="en-CA"/>
              <a:pPr>
                <a:defRPr/>
              </a:pPr>
              <a:t>‹#›</a:t>
            </a:fld>
            <a:endParaRPr lang="en-CA"/>
          </a:p>
        </p:txBody>
      </p:sp>
    </p:spTree>
    <p:extLst>
      <p:ext uri="{BB962C8B-B14F-4D97-AF65-F5344CB8AC3E}">
        <p14:creationId xmlns:p14="http://schemas.microsoft.com/office/powerpoint/2010/main" val="89069373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39F3BF7-D300-4901-8091-337BC6420675}" type="datetimeFigureOut">
              <a:rPr lang="en-CA"/>
              <a:pPr>
                <a:defRPr/>
              </a:pPr>
              <a:t>02/11/2018</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1089B67-C8FE-4225-B84D-8E25354CBED8}" type="slidenum">
              <a:rPr lang="en-CA"/>
              <a:pPr>
                <a:defRPr/>
              </a:pPr>
              <a:t>‹#›</a:t>
            </a:fld>
            <a:endParaRPr lang="en-CA"/>
          </a:p>
        </p:txBody>
      </p:sp>
    </p:spTree>
    <p:extLst>
      <p:ext uri="{BB962C8B-B14F-4D97-AF65-F5344CB8AC3E}">
        <p14:creationId xmlns:p14="http://schemas.microsoft.com/office/powerpoint/2010/main" val="73888587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8284E378-A9FF-4BF1-A39E-25E6B1CC8F20}" type="datetimeFigureOut">
              <a:rPr lang="en-CA"/>
              <a:pPr>
                <a:defRPr/>
              </a:pPr>
              <a:t>02/11/2018</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5687B0E-24AC-416B-B3D9-490D5E4E238B}" type="slidenum">
              <a:rPr lang="en-CA"/>
              <a:pPr>
                <a:defRPr/>
              </a:pPr>
              <a:t>‹#›</a:t>
            </a:fld>
            <a:endParaRPr lang="en-CA"/>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9" r:id="rId9"/>
    <p:sldLayoutId id="2147483777" r:id="rId10"/>
    <p:sldLayoutId id="2147483778" r:id="rId11"/>
  </p:sldLayoutIdLst>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oleObject" Target="../embeddings/oleObject1.bin"/><Relationship Id="rId7" Type="http://schemas.openxmlformats.org/officeDocument/2006/relationships/slide" Target="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oleObject" Target="../embeddings/oleObject2.bin"/><Relationship Id="rId7" Type="http://schemas.openxmlformats.org/officeDocument/2006/relationships/slide" Target="slide1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17.xml"/><Relationship Id="rId5" Type="http://schemas.openxmlformats.org/officeDocument/2006/relationships/slide" Target="slide14.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18.emf"/><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13000"/>
          </a:srgbClr>
        </a:solidFill>
        <a:effectLst/>
      </p:bgPr>
    </p:bg>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700808"/>
            <a:ext cx="5259710" cy="35035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860" y="2096276"/>
            <a:ext cx="3263920" cy="14100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4616556"/>
            <a:ext cx="3015264" cy="16960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419495"/>
            <a:ext cx="2736304" cy="177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1664228"/>
            <a:ext cx="2778132" cy="16779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1052736"/>
            <a:ext cx="2808312" cy="17636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Subtitle 2"/>
          <p:cNvSpPr txBox="1">
            <a:spLocks/>
          </p:cNvSpPr>
          <p:nvPr/>
        </p:nvSpPr>
        <p:spPr bwMode="auto">
          <a:xfrm>
            <a:off x="1114821" y="45120"/>
            <a:ext cx="6985571"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n-CA" sz="4400" b="1" dirty="0">
                <a:latin typeface="+mj-lt"/>
              </a:rPr>
              <a:t>Lindsey Quality Solutions Inc.</a:t>
            </a:r>
          </a:p>
        </p:txBody>
      </p:sp>
      <p:sp>
        <p:nvSpPr>
          <p:cNvPr id="2" name="TextBox 1"/>
          <p:cNvSpPr txBox="1"/>
          <p:nvPr/>
        </p:nvSpPr>
        <p:spPr>
          <a:xfrm>
            <a:off x="4355976" y="6236295"/>
            <a:ext cx="4752528" cy="577081"/>
          </a:xfrm>
          <a:prstGeom prst="rect">
            <a:avLst/>
          </a:prstGeom>
          <a:noFill/>
        </p:spPr>
        <p:txBody>
          <a:bodyPr wrap="square" rtlCol="0">
            <a:spAutoFit/>
          </a:bodyPr>
          <a:lstStyle/>
          <a:p>
            <a:pPr algn="r"/>
            <a:r>
              <a:rPr lang="en-CA" sz="1050" b="1" dirty="0">
                <a:solidFill>
                  <a:schemeClr val="bg1">
                    <a:lumMod val="50000"/>
                  </a:schemeClr>
                </a:solidFill>
                <a:latin typeface="+mj-lt"/>
              </a:rPr>
              <a:t>Member of:</a:t>
            </a:r>
          </a:p>
          <a:p>
            <a:pPr algn="r"/>
            <a:r>
              <a:rPr lang="en-CA" sz="1050" b="1" dirty="0">
                <a:solidFill>
                  <a:schemeClr val="bg1">
                    <a:lumMod val="50000"/>
                  </a:schemeClr>
                </a:solidFill>
                <a:latin typeface="+mj-lt"/>
              </a:rPr>
              <a:t>American Society for Quality</a:t>
            </a:r>
          </a:p>
          <a:p>
            <a:pPr algn="r"/>
            <a:r>
              <a:rPr lang="en-CA" sz="1050" b="1" dirty="0">
                <a:solidFill>
                  <a:schemeClr val="bg1">
                    <a:lumMod val="50000"/>
                  </a:schemeClr>
                </a:solidFill>
                <a:latin typeface="+mj-lt"/>
              </a:rPr>
              <a:t>International Register of Certificated Auditors</a:t>
            </a:r>
          </a:p>
        </p:txBody>
      </p:sp>
      <p:sp>
        <p:nvSpPr>
          <p:cNvPr id="3" name="TextBox 2"/>
          <p:cNvSpPr txBox="1"/>
          <p:nvPr/>
        </p:nvSpPr>
        <p:spPr>
          <a:xfrm>
            <a:off x="6839404" y="1294896"/>
            <a:ext cx="1116972" cy="369332"/>
          </a:xfrm>
          <a:prstGeom prst="rect">
            <a:avLst/>
          </a:prstGeom>
          <a:noFill/>
        </p:spPr>
        <p:txBody>
          <a:bodyPr wrap="none" rtlCol="0">
            <a:spAutoFit/>
          </a:bodyPr>
          <a:lstStyle/>
          <a:p>
            <a:r>
              <a:rPr lang="en-CA" b="1" dirty="0">
                <a:latin typeface="+mj-lt"/>
              </a:rPr>
              <a:t>Tunneling</a:t>
            </a:r>
          </a:p>
        </p:txBody>
      </p:sp>
      <p:sp>
        <p:nvSpPr>
          <p:cNvPr id="4" name="TextBox 3"/>
          <p:cNvSpPr txBox="1"/>
          <p:nvPr/>
        </p:nvSpPr>
        <p:spPr>
          <a:xfrm>
            <a:off x="515607" y="1294896"/>
            <a:ext cx="2400209" cy="369332"/>
          </a:xfrm>
          <a:prstGeom prst="rect">
            <a:avLst/>
          </a:prstGeom>
          <a:noFill/>
        </p:spPr>
        <p:txBody>
          <a:bodyPr wrap="none" rtlCol="0">
            <a:spAutoFit/>
          </a:bodyPr>
          <a:lstStyle/>
          <a:p>
            <a:r>
              <a:rPr lang="en-CA" b="1" dirty="0">
                <a:latin typeface="+mj-lt"/>
              </a:rPr>
              <a:t>Light Rail/Rapid Transit</a:t>
            </a:r>
          </a:p>
        </p:txBody>
      </p:sp>
      <p:sp>
        <p:nvSpPr>
          <p:cNvPr id="5" name="TextBox 4"/>
          <p:cNvSpPr txBox="1"/>
          <p:nvPr/>
        </p:nvSpPr>
        <p:spPr>
          <a:xfrm>
            <a:off x="251520" y="5552660"/>
            <a:ext cx="2757037" cy="369332"/>
          </a:xfrm>
          <a:prstGeom prst="rect">
            <a:avLst/>
          </a:prstGeom>
          <a:noFill/>
        </p:spPr>
        <p:txBody>
          <a:bodyPr wrap="none" rtlCol="0">
            <a:spAutoFit/>
          </a:bodyPr>
          <a:lstStyle/>
          <a:p>
            <a:r>
              <a:rPr lang="en-CA" b="1" dirty="0">
                <a:latin typeface="+mj-lt"/>
              </a:rPr>
              <a:t>Bridges, Roads &amp; Highways</a:t>
            </a:r>
          </a:p>
        </p:txBody>
      </p:sp>
      <p:sp>
        <p:nvSpPr>
          <p:cNvPr id="6" name="TextBox 5"/>
          <p:cNvSpPr txBox="1"/>
          <p:nvPr/>
        </p:nvSpPr>
        <p:spPr>
          <a:xfrm>
            <a:off x="7020272" y="5615376"/>
            <a:ext cx="1053494" cy="369332"/>
          </a:xfrm>
          <a:prstGeom prst="rect">
            <a:avLst/>
          </a:prstGeom>
          <a:noFill/>
        </p:spPr>
        <p:txBody>
          <a:bodyPr wrap="none" rtlCol="0">
            <a:spAutoFit/>
          </a:bodyPr>
          <a:lstStyle/>
          <a:p>
            <a:r>
              <a:rPr lang="en-CA" b="1" dirty="0">
                <a:latin typeface="+mj-lt"/>
              </a:rPr>
              <a:t>Buildings</a:t>
            </a:r>
          </a:p>
        </p:txBody>
      </p:sp>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7117" y="3680452"/>
            <a:ext cx="3131387" cy="15469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27584" y="703729"/>
            <a:ext cx="7773090" cy="276999"/>
          </a:xfrm>
          <a:prstGeom prst="rect">
            <a:avLst/>
          </a:prstGeom>
          <a:noFill/>
        </p:spPr>
        <p:txBody>
          <a:bodyPr wrap="none" rtlCol="0">
            <a:spAutoFit/>
          </a:bodyPr>
          <a:lstStyle/>
          <a:p>
            <a:r>
              <a:rPr lang="en-CA" sz="1200" dirty="0">
                <a:latin typeface="+mj-lt"/>
              </a:rPr>
              <a:t>“Providing quality management solutions to Public Private Partnerships, design/build projects and general construction”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circle(in)">
                                      <p:cBhvr>
                                        <p:cTn id="7" dur="2000"/>
                                        <p:tgtEl>
                                          <p:spTgt spid="103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ppt_x"/>
                                          </p:val>
                                        </p:tav>
                                        <p:tav tm="100000">
                                          <p:val>
                                            <p:strVal val="#ppt_x"/>
                                          </p:val>
                                        </p:tav>
                                      </p:tavLst>
                                    </p:anim>
                                    <p:anim calcmode="lin" valueType="num">
                                      <p:cBhvr additive="base">
                                        <p:cTn id="22" dur="500" fill="hold"/>
                                        <p:tgtEl>
                                          <p:spTgt spid="1027"/>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1029"/>
                                        </p:tgtEl>
                                        <p:attrNameLst>
                                          <p:attrName>style.visibility</p:attrName>
                                        </p:attrNameLst>
                                      </p:cBhvr>
                                      <p:to>
                                        <p:strVal val="visible"/>
                                      </p:to>
                                    </p:set>
                                    <p:anim calcmode="lin" valueType="num">
                                      <p:cBhvr additive="base">
                                        <p:cTn id="26" dur="500" fill="hold"/>
                                        <p:tgtEl>
                                          <p:spTgt spid="1029"/>
                                        </p:tgtEl>
                                        <p:attrNameLst>
                                          <p:attrName>ppt_x</p:attrName>
                                        </p:attrNameLst>
                                      </p:cBhvr>
                                      <p:tavLst>
                                        <p:tav tm="0">
                                          <p:val>
                                            <p:strVal val="#ppt_x"/>
                                          </p:val>
                                        </p:tav>
                                        <p:tav tm="100000">
                                          <p:val>
                                            <p:strVal val="#ppt_x"/>
                                          </p:val>
                                        </p:tav>
                                      </p:tavLst>
                                    </p:anim>
                                    <p:anim calcmode="lin" valueType="num">
                                      <p:cBhvr additive="base">
                                        <p:cTn id="27" dur="500" fill="hold"/>
                                        <p:tgtEl>
                                          <p:spTgt spid="1029"/>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ppt_x"/>
                                          </p:val>
                                        </p:tav>
                                        <p:tav tm="100000">
                                          <p:val>
                                            <p:strVal val="#ppt_x"/>
                                          </p:val>
                                        </p:tav>
                                      </p:tavLst>
                                    </p:anim>
                                    <p:anim calcmode="lin" valueType="num">
                                      <p:cBhvr additive="base">
                                        <p:cTn id="32" dur="500" fill="hold"/>
                                        <p:tgtEl>
                                          <p:spTgt spid="1032"/>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additive="base">
                                        <p:cTn id="36" dur="500" fill="hold"/>
                                        <p:tgtEl>
                                          <p:spTgt spid="1028"/>
                                        </p:tgtEl>
                                        <p:attrNameLst>
                                          <p:attrName>ppt_x</p:attrName>
                                        </p:attrNameLst>
                                      </p:cBhvr>
                                      <p:tavLst>
                                        <p:tav tm="0">
                                          <p:val>
                                            <p:strVal val="#ppt_x"/>
                                          </p:val>
                                        </p:tav>
                                        <p:tav tm="100000">
                                          <p:val>
                                            <p:strVal val="#ppt_x"/>
                                          </p:val>
                                        </p:tav>
                                      </p:tavLst>
                                    </p:anim>
                                    <p:anim calcmode="lin" valueType="num">
                                      <p:cBhvr additive="base">
                                        <p:cTn id="37" dur="500" fill="hold"/>
                                        <p:tgtEl>
                                          <p:spTgt spid="1028"/>
                                        </p:tgtEl>
                                        <p:attrNameLst>
                                          <p:attrName>ppt_y</p:attrName>
                                        </p:attrNameLst>
                                      </p:cBhvr>
                                      <p:tavLst>
                                        <p:tav tm="0">
                                          <p:val>
                                            <p:strVal val="1+#ppt_h/2"/>
                                          </p:val>
                                        </p:tav>
                                        <p:tav tm="100000">
                                          <p:val>
                                            <p:strVal val="#ppt_y"/>
                                          </p:val>
                                        </p:tav>
                                      </p:tavLst>
                                    </p:anim>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834"/>
            <a:ext cx="8229600" cy="563910"/>
          </a:xfrm>
        </p:spPr>
        <p:txBody>
          <a:bodyPr/>
          <a:lstStyle/>
          <a:p>
            <a:pPr algn="ctr"/>
            <a:r>
              <a:rPr lang="en-CA" sz="3200" b="1" dirty="0">
                <a:solidFill>
                  <a:srgbClr val="0070C0"/>
                </a:solidFill>
              </a:rPr>
              <a:t>SPSCEP Design/Builder – PCL Constructors </a:t>
            </a:r>
            <a:r>
              <a:rPr lang="en-CA" sz="3200" b="1" dirty="0" err="1">
                <a:solidFill>
                  <a:srgbClr val="0070C0"/>
                </a:solidFill>
              </a:rPr>
              <a:t>Westcoast</a:t>
            </a:r>
            <a:r>
              <a:rPr lang="en-CA" sz="3200" b="1" dirty="0">
                <a:solidFill>
                  <a:srgbClr val="0070C0"/>
                </a:solidFill>
              </a:rPr>
              <a:t> Inc.</a:t>
            </a:r>
          </a:p>
        </p:txBody>
      </p:sp>
      <p:sp>
        <p:nvSpPr>
          <p:cNvPr id="3" name="Content Placeholder 2"/>
          <p:cNvSpPr>
            <a:spLocks noGrp="1"/>
          </p:cNvSpPr>
          <p:nvPr>
            <p:ph idx="1"/>
          </p:nvPr>
        </p:nvSpPr>
        <p:spPr>
          <a:xfrm>
            <a:off x="457200" y="1112591"/>
            <a:ext cx="8229600" cy="2460425"/>
          </a:xfrm>
        </p:spPr>
        <p:txBody>
          <a:bodyPr/>
          <a:lstStyle/>
          <a:p>
            <a:r>
              <a:rPr lang="en-CA" dirty="0"/>
              <a:t>Scope of Services - provide Quality Advisor services for the Surrey Pretrial Services Centre Expansion Project in Surrey. </a:t>
            </a:r>
          </a:p>
          <a:p>
            <a:r>
              <a:rPr lang="en-CA" dirty="0"/>
              <a:t>This project includes construction of a high-security, state-of-the-art 216-cell expansion to the existing Surrey Pretrial Services Centre, together with associated renovations to the existing facility.</a:t>
            </a:r>
          </a:p>
          <a:p>
            <a:pPr marL="0" indent="0">
              <a:buNone/>
            </a:pPr>
            <a:endParaRPr lang="en-CA" dirty="0"/>
          </a:p>
        </p:txBody>
      </p:sp>
      <p:sp>
        <p:nvSpPr>
          <p:cNvPr id="5" name="Curved Left Arrow 4">
            <a:hlinkClick r:id="rId2" action="ppaction://hlinksldjump"/>
          </p:cNvPr>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748" y="4149080"/>
            <a:ext cx="4762500" cy="23526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028384" y="6510536"/>
            <a:ext cx="1140056" cy="230832"/>
          </a:xfrm>
          <a:prstGeom prst="rect">
            <a:avLst/>
          </a:prstGeom>
          <a:noFill/>
        </p:spPr>
        <p:txBody>
          <a:bodyPr wrap="none" rtlCol="0">
            <a:spAutoFit/>
          </a:bodyPr>
          <a:lstStyle/>
          <a:p>
            <a:r>
              <a:rPr lang="en-CA" sz="900" b="1" dirty="0">
                <a:solidFill>
                  <a:schemeClr val="accent1"/>
                </a:solidFill>
                <a:latin typeface="+mj-lt"/>
              </a:rPr>
              <a:t>Back to Current PPP</a:t>
            </a:r>
          </a:p>
        </p:txBody>
      </p:sp>
      <p:sp>
        <p:nvSpPr>
          <p:cNvPr id="7" name="Rounded Rectangle 6">
            <a:hlinkClick r:id="rId2" action="ppaction://hlinksldjump"/>
          </p:cNvPr>
          <p:cNvSpPr/>
          <p:nvPr/>
        </p:nvSpPr>
        <p:spPr>
          <a:xfrm>
            <a:off x="8028384" y="6021288"/>
            <a:ext cx="1080120" cy="72008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22416358"/>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834"/>
            <a:ext cx="8229600" cy="563910"/>
          </a:xfrm>
        </p:spPr>
        <p:txBody>
          <a:bodyPr/>
          <a:lstStyle/>
          <a:p>
            <a:pPr algn="ctr"/>
            <a:r>
              <a:rPr lang="en-CA" sz="3200" b="1" dirty="0">
                <a:solidFill>
                  <a:srgbClr val="0070C0"/>
                </a:solidFill>
              </a:rPr>
              <a:t>Ottawa Light Rapid Transit </a:t>
            </a:r>
          </a:p>
        </p:txBody>
      </p:sp>
      <p:sp>
        <p:nvSpPr>
          <p:cNvPr id="3" name="Content Placeholder 2"/>
          <p:cNvSpPr>
            <a:spLocks noGrp="1"/>
          </p:cNvSpPr>
          <p:nvPr>
            <p:ph idx="1"/>
          </p:nvPr>
        </p:nvSpPr>
        <p:spPr>
          <a:xfrm>
            <a:off x="457200" y="1112591"/>
            <a:ext cx="8229600" cy="2460425"/>
          </a:xfrm>
        </p:spPr>
        <p:txBody>
          <a:bodyPr/>
          <a:lstStyle/>
          <a:p>
            <a:r>
              <a:rPr lang="en-CA" dirty="0"/>
              <a:t>Scope of Services – Stage 2 Procurement Phase – IMS Advisory Services </a:t>
            </a:r>
          </a:p>
          <a:p>
            <a:r>
              <a:rPr lang="en-CA" dirty="0"/>
              <a:t>Development of IMS and related schedules for the Trillium Line and Confederation Line Extension </a:t>
            </a:r>
          </a:p>
        </p:txBody>
      </p:sp>
      <p:sp>
        <p:nvSpPr>
          <p:cNvPr id="5" name="Curved Left Arrow 4">
            <a:hlinkClick r:id="rId2" action="ppaction://hlinksldjump"/>
          </p:cNvPr>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a:off x="8028384" y="6510536"/>
            <a:ext cx="1140056" cy="230832"/>
          </a:xfrm>
          <a:prstGeom prst="rect">
            <a:avLst/>
          </a:prstGeom>
          <a:noFill/>
        </p:spPr>
        <p:txBody>
          <a:bodyPr wrap="none" rtlCol="0">
            <a:spAutoFit/>
          </a:bodyPr>
          <a:lstStyle/>
          <a:p>
            <a:r>
              <a:rPr lang="en-CA" sz="900" b="1" dirty="0">
                <a:solidFill>
                  <a:schemeClr val="accent1"/>
                </a:solidFill>
                <a:latin typeface="+mj-lt"/>
              </a:rPr>
              <a:t>Back to Current PPP</a:t>
            </a:r>
          </a:p>
        </p:txBody>
      </p:sp>
      <p:sp>
        <p:nvSpPr>
          <p:cNvPr id="7" name="Rounded Rectangle 6">
            <a:hlinkClick r:id="rId2" action="ppaction://hlinksldjump"/>
          </p:cNvPr>
          <p:cNvSpPr/>
          <p:nvPr/>
        </p:nvSpPr>
        <p:spPr>
          <a:xfrm>
            <a:off x="8028384" y="6021288"/>
            <a:ext cx="1080120" cy="72008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30B912E2-3BDA-481F-AD23-076F030FAAC3}"/>
              </a:ext>
            </a:extLst>
          </p:cNvPr>
          <p:cNvPicPr>
            <a:picLocks noChangeAspect="1"/>
          </p:cNvPicPr>
          <p:nvPr/>
        </p:nvPicPr>
        <p:blipFill>
          <a:blip r:embed="rId3"/>
          <a:stretch>
            <a:fillRect/>
          </a:stretch>
        </p:blipFill>
        <p:spPr>
          <a:xfrm>
            <a:off x="1885276" y="3002940"/>
            <a:ext cx="5368768" cy="3018347"/>
          </a:xfrm>
          <a:prstGeom prst="rect">
            <a:avLst/>
          </a:prstGeom>
        </p:spPr>
      </p:pic>
    </p:spTree>
    <p:extLst>
      <p:ext uri="{BB962C8B-B14F-4D97-AF65-F5344CB8AC3E}">
        <p14:creationId xmlns:p14="http://schemas.microsoft.com/office/powerpoint/2010/main" val="28930689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834"/>
            <a:ext cx="8229600" cy="563910"/>
          </a:xfrm>
        </p:spPr>
        <p:txBody>
          <a:bodyPr/>
          <a:lstStyle/>
          <a:p>
            <a:pPr algn="ctr"/>
            <a:r>
              <a:rPr lang="en-CA" sz="3200" b="1" dirty="0">
                <a:solidFill>
                  <a:srgbClr val="0070C0"/>
                </a:solidFill>
              </a:rPr>
              <a:t>Regina By Pass Project</a:t>
            </a:r>
          </a:p>
        </p:txBody>
      </p:sp>
      <p:sp>
        <p:nvSpPr>
          <p:cNvPr id="3" name="Content Placeholder 2"/>
          <p:cNvSpPr>
            <a:spLocks noGrp="1"/>
          </p:cNvSpPr>
          <p:nvPr>
            <p:ph idx="1"/>
          </p:nvPr>
        </p:nvSpPr>
        <p:spPr>
          <a:xfrm>
            <a:off x="457200" y="1112591"/>
            <a:ext cx="8229600" cy="2460425"/>
          </a:xfrm>
        </p:spPr>
        <p:txBody>
          <a:bodyPr/>
          <a:lstStyle/>
          <a:p>
            <a:r>
              <a:rPr lang="en-CA" dirty="0"/>
              <a:t>Scope of Services – Development and implementation of the Integrated Management System during design, construction, operation and maintenance stages.</a:t>
            </a:r>
          </a:p>
        </p:txBody>
      </p:sp>
      <p:sp>
        <p:nvSpPr>
          <p:cNvPr id="5" name="Curved Left Arrow 4">
            <a:hlinkClick r:id="rId2" action="ppaction://hlinksldjump"/>
          </p:cNvPr>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a:off x="8028384" y="6510536"/>
            <a:ext cx="1140056" cy="230832"/>
          </a:xfrm>
          <a:prstGeom prst="rect">
            <a:avLst/>
          </a:prstGeom>
          <a:noFill/>
        </p:spPr>
        <p:txBody>
          <a:bodyPr wrap="none" rtlCol="0">
            <a:spAutoFit/>
          </a:bodyPr>
          <a:lstStyle/>
          <a:p>
            <a:r>
              <a:rPr lang="en-CA" sz="900" b="1" dirty="0">
                <a:solidFill>
                  <a:schemeClr val="accent1"/>
                </a:solidFill>
                <a:latin typeface="+mj-lt"/>
              </a:rPr>
              <a:t>Back to Current PPP</a:t>
            </a:r>
          </a:p>
        </p:txBody>
      </p:sp>
      <p:sp>
        <p:nvSpPr>
          <p:cNvPr id="7" name="Rounded Rectangle 6">
            <a:hlinkClick r:id="rId2" action="ppaction://hlinksldjump"/>
          </p:cNvPr>
          <p:cNvSpPr/>
          <p:nvPr/>
        </p:nvSpPr>
        <p:spPr>
          <a:xfrm>
            <a:off x="8028384" y="6021288"/>
            <a:ext cx="1080120" cy="72008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2057140A-1A2C-4DC2-A0D4-711883C48F54}"/>
              </a:ext>
            </a:extLst>
          </p:cNvPr>
          <p:cNvPicPr>
            <a:picLocks noChangeAspect="1"/>
          </p:cNvPicPr>
          <p:nvPr/>
        </p:nvPicPr>
        <p:blipFill>
          <a:blip r:embed="rId3"/>
          <a:stretch>
            <a:fillRect/>
          </a:stretch>
        </p:blipFill>
        <p:spPr>
          <a:xfrm>
            <a:off x="2195736" y="2626236"/>
            <a:ext cx="4821324" cy="3615993"/>
          </a:xfrm>
          <a:prstGeom prst="rect">
            <a:avLst/>
          </a:prstGeom>
        </p:spPr>
      </p:pic>
    </p:spTree>
    <p:extLst>
      <p:ext uri="{BB962C8B-B14F-4D97-AF65-F5344CB8AC3E}">
        <p14:creationId xmlns:p14="http://schemas.microsoft.com/office/powerpoint/2010/main" val="7910298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24520589"/>
              </p:ext>
            </p:extLst>
          </p:nvPr>
        </p:nvGraphicFramePr>
        <p:xfrm>
          <a:off x="279400" y="692696"/>
          <a:ext cx="8585200" cy="5164138"/>
        </p:xfrm>
        <a:graphic>
          <a:graphicData uri="http://schemas.openxmlformats.org/presentationml/2006/ole">
            <mc:AlternateContent xmlns:mc="http://schemas.openxmlformats.org/markup-compatibility/2006">
              <mc:Choice xmlns:v="urn:schemas-microsoft-com:vml" Requires="v">
                <p:oleObj spid="_x0000_s2089" name="Visio" r:id="rId3" imgW="8886993" imgH="5163559" progId="Visio.Drawing.11">
                  <p:embed/>
                </p:oleObj>
              </mc:Choice>
              <mc:Fallback>
                <p:oleObj name="Visio" r:id="rId3" imgW="8886993" imgH="5163559" progId="Visio.Drawing.11">
                  <p:embed/>
                  <p:pic>
                    <p:nvPicPr>
                      <p:cNvPr id="0" name=""/>
                      <p:cNvPicPr/>
                      <p:nvPr/>
                    </p:nvPicPr>
                    <p:blipFill>
                      <a:blip r:embed="rId4"/>
                      <a:stretch>
                        <a:fillRect/>
                      </a:stretch>
                    </p:blipFill>
                    <p:spPr>
                      <a:xfrm>
                        <a:off x="279400" y="692696"/>
                        <a:ext cx="8585200" cy="5164138"/>
                      </a:xfrm>
                      <a:prstGeom prst="rect">
                        <a:avLst/>
                      </a:prstGeom>
                    </p:spPr>
                  </p:pic>
                </p:oleObj>
              </mc:Fallback>
            </mc:AlternateContent>
          </a:graphicData>
        </a:graphic>
      </p:graphicFrame>
      <p:sp>
        <p:nvSpPr>
          <p:cNvPr id="3" name="Rounded Rectangle 2">
            <a:hlinkClick r:id="rId5" action="ppaction://hlinksldjump"/>
          </p:cNvPr>
          <p:cNvSpPr/>
          <p:nvPr/>
        </p:nvSpPr>
        <p:spPr>
          <a:xfrm>
            <a:off x="251520" y="1772816"/>
            <a:ext cx="1368152" cy="576064"/>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a:hlinkClick r:id="rId6" action="ppaction://hlinksldjump"/>
          </p:cNvPr>
          <p:cNvSpPr/>
          <p:nvPr/>
        </p:nvSpPr>
        <p:spPr>
          <a:xfrm>
            <a:off x="7236296" y="4005064"/>
            <a:ext cx="1368152" cy="576064"/>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a:hlinkClick r:id="rId7" action="ppaction://hlinksldjump"/>
          </p:cNvPr>
          <p:cNvSpPr/>
          <p:nvPr/>
        </p:nvSpPr>
        <p:spPr>
          <a:xfrm>
            <a:off x="251520" y="2890292"/>
            <a:ext cx="1368152" cy="576064"/>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a:hlinkClick r:id="rId8" action="ppaction://hlinksldjump"/>
          </p:cNvPr>
          <p:cNvSpPr/>
          <p:nvPr/>
        </p:nvSpPr>
        <p:spPr>
          <a:xfrm>
            <a:off x="7236296" y="5085184"/>
            <a:ext cx="1368152" cy="576064"/>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a:hlinkClick r:id="rId8" action="ppaction://hlinksldjump"/>
          </p:cNvPr>
          <p:cNvSpPr/>
          <p:nvPr/>
        </p:nvSpPr>
        <p:spPr>
          <a:xfrm>
            <a:off x="251942" y="5013176"/>
            <a:ext cx="1368152" cy="576064"/>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a:hlinkClick r:id="rId6" action="ppaction://hlinksldjump"/>
          </p:cNvPr>
          <p:cNvSpPr/>
          <p:nvPr/>
        </p:nvSpPr>
        <p:spPr>
          <a:xfrm>
            <a:off x="251520" y="4005064"/>
            <a:ext cx="1368152" cy="576064"/>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a:hlinkClick r:id="rId5" action="ppaction://hlinksldjump"/>
          </p:cNvPr>
          <p:cNvSpPr/>
          <p:nvPr/>
        </p:nvSpPr>
        <p:spPr>
          <a:xfrm>
            <a:off x="7236296" y="1772816"/>
            <a:ext cx="1368152" cy="576064"/>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a:hlinkClick r:id="rId7" action="ppaction://hlinksldjump"/>
          </p:cNvPr>
          <p:cNvSpPr/>
          <p:nvPr/>
        </p:nvSpPr>
        <p:spPr>
          <a:xfrm>
            <a:off x="7236296" y="2924944"/>
            <a:ext cx="1368152" cy="576064"/>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560834"/>
            <a:ext cx="8229600" cy="635918"/>
          </a:xfrm>
        </p:spPr>
        <p:txBody>
          <a:bodyPr/>
          <a:lstStyle/>
          <a:p>
            <a:pPr algn="ctr"/>
            <a:r>
              <a:rPr lang="en-CA" sz="3600" b="1" dirty="0">
                <a:solidFill>
                  <a:srgbClr val="2F5897"/>
                </a:solidFill>
              </a:rPr>
              <a:t>Contractor PCL – BC Place Stadium Roof Replacement and Structural Upgrade</a:t>
            </a:r>
          </a:p>
        </p:txBody>
      </p:sp>
      <p:sp>
        <p:nvSpPr>
          <p:cNvPr id="3" name="Content Placeholder 2"/>
          <p:cNvSpPr>
            <a:spLocks noGrp="1"/>
          </p:cNvSpPr>
          <p:nvPr>
            <p:ph idx="1"/>
          </p:nvPr>
        </p:nvSpPr>
        <p:spPr>
          <a:xfrm>
            <a:off x="467544" y="1268760"/>
            <a:ext cx="8229600" cy="3960440"/>
          </a:xfrm>
        </p:spPr>
        <p:txBody>
          <a:bodyPr/>
          <a:lstStyle/>
          <a:p>
            <a:r>
              <a:rPr lang="en-CA" sz="2400" dirty="0"/>
              <a:t>Scope of Services – provide Quality Manager services for the BC Place Roof replacement project in Vancouver. Offsite inspections done globally for procured materials. Developed the Project Quality Plan and supporting documents, as well as conducted reviews and acceptance of subcontractor quality plans. Inspection locations throughout North America, Europe and Asia. </a:t>
            </a:r>
          </a:p>
          <a:p>
            <a:r>
              <a:rPr lang="en-CA" sz="2400" dirty="0"/>
              <a:t>Overall Project Value $458 Million.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611960"/>
            <a:ext cx="4762500" cy="2057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Left Arrow 4"/>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a:off x="7668344" y="6487452"/>
            <a:ext cx="1561646" cy="246221"/>
          </a:xfrm>
          <a:prstGeom prst="rect">
            <a:avLst/>
          </a:prstGeom>
          <a:noFill/>
        </p:spPr>
        <p:txBody>
          <a:bodyPr wrap="none" rtlCol="0">
            <a:spAutoFit/>
          </a:bodyPr>
          <a:lstStyle/>
          <a:p>
            <a:r>
              <a:rPr lang="en-CA" sz="1000" b="1" dirty="0">
                <a:solidFill>
                  <a:schemeClr val="accent1"/>
                </a:solidFill>
              </a:rPr>
              <a:t>Back to Other Projects</a:t>
            </a:r>
          </a:p>
        </p:txBody>
      </p:sp>
      <p:sp>
        <p:nvSpPr>
          <p:cNvPr id="4" name="Rounded Rectangle 3">
            <a:hlinkClick r:id="rId3" action="ppaction://hlinksldjump"/>
          </p:cNvPr>
          <p:cNvSpPr/>
          <p:nvPr/>
        </p:nvSpPr>
        <p:spPr>
          <a:xfrm>
            <a:off x="7740352" y="5949280"/>
            <a:ext cx="1403648" cy="908720"/>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0437907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818"/>
            <a:ext cx="8291264" cy="635918"/>
          </a:xfrm>
        </p:spPr>
        <p:txBody>
          <a:bodyPr/>
          <a:lstStyle/>
          <a:p>
            <a:r>
              <a:rPr lang="en-CA" sz="3200" b="1" dirty="0" err="1">
                <a:solidFill>
                  <a:srgbClr val="2F5897"/>
                </a:solidFill>
              </a:rPr>
              <a:t>Aecon</a:t>
            </a:r>
            <a:r>
              <a:rPr lang="en-CA" sz="3200" b="1" dirty="0">
                <a:solidFill>
                  <a:srgbClr val="2F5897"/>
                </a:solidFill>
              </a:rPr>
              <a:t> – Toronto-York </a:t>
            </a:r>
            <a:r>
              <a:rPr lang="en-CA" sz="3200" b="1" dirty="0" err="1">
                <a:solidFill>
                  <a:srgbClr val="2F5897"/>
                </a:solidFill>
              </a:rPr>
              <a:t>Spadina</a:t>
            </a:r>
            <a:r>
              <a:rPr lang="en-CA" sz="3200" b="1" dirty="0">
                <a:solidFill>
                  <a:srgbClr val="2F5897"/>
                </a:solidFill>
              </a:rPr>
              <a:t> Subway Extension</a:t>
            </a:r>
          </a:p>
        </p:txBody>
      </p:sp>
      <p:sp>
        <p:nvSpPr>
          <p:cNvPr id="3" name="Content Placeholder 2"/>
          <p:cNvSpPr>
            <a:spLocks noGrp="1"/>
          </p:cNvSpPr>
          <p:nvPr>
            <p:ph idx="1"/>
          </p:nvPr>
        </p:nvSpPr>
        <p:spPr>
          <a:xfrm>
            <a:off x="467544" y="1124744"/>
            <a:ext cx="8229600" cy="2664296"/>
          </a:xfrm>
        </p:spPr>
        <p:txBody>
          <a:bodyPr/>
          <a:lstStyle/>
          <a:p>
            <a:r>
              <a:rPr lang="en-CA" dirty="0"/>
              <a:t>Scope of Services - Providing Quality Management Support services through System Preparedness Audits; and Quality, Environmental, Health &amp; Safety Audits. </a:t>
            </a:r>
          </a:p>
          <a:p>
            <a:r>
              <a:rPr lang="en-CA" dirty="0"/>
              <a:t>This project includes the Sheppard West Station and Southern Tunnels. Total estimated cost of the overall extension project is $2.6 billion.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678510"/>
            <a:ext cx="4762500" cy="2990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Left Arrow 4"/>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a:off x="7668344" y="6487452"/>
            <a:ext cx="1561646" cy="246221"/>
          </a:xfrm>
          <a:prstGeom prst="rect">
            <a:avLst/>
          </a:prstGeom>
          <a:noFill/>
        </p:spPr>
        <p:txBody>
          <a:bodyPr wrap="none" rtlCol="0">
            <a:spAutoFit/>
          </a:bodyPr>
          <a:lstStyle/>
          <a:p>
            <a:r>
              <a:rPr lang="en-CA" sz="1000" b="1" dirty="0">
                <a:solidFill>
                  <a:schemeClr val="accent1"/>
                </a:solidFill>
              </a:rPr>
              <a:t>Back to Other Projects</a:t>
            </a:r>
          </a:p>
        </p:txBody>
      </p:sp>
      <p:sp>
        <p:nvSpPr>
          <p:cNvPr id="7" name="Rounded Rectangle 6">
            <a:hlinkClick r:id="rId3" action="ppaction://hlinksldjump"/>
          </p:cNvPr>
          <p:cNvSpPr/>
          <p:nvPr/>
        </p:nvSpPr>
        <p:spPr>
          <a:xfrm>
            <a:off x="7740352" y="5949280"/>
            <a:ext cx="1403648" cy="908720"/>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94470915"/>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818"/>
            <a:ext cx="8291264" cy="635918"/>
          </a:xfrm>
        </p:spPr>
        <p:txBody>
          <a:bodyPr/>
          <a:lstStyle/>
          <a:p>
            <a:pPr algn="ctr"/>
            <a:r>
              <a:rPr lang="en-CA" sz="3200" b="1" dirty="0">
                <a:solidFill>
                  <a:srgbClr val="2F5897"/>
                </a:solidFill>
              </a:rPr>
              <a:t>McNally-</a:t>
            </a:r>
            <a:r>
              <a:rPr lang="en-CA" sz="3200" b="1" dirty="0" err="1">
                <a:solidFill>
                  <a:srgbClr val="2F5897"/>
                </a:solidFill>
              </a:rPr>
              <a:t>Aecon</a:t>
            </a:r>
            <a:r>
              <a:rPr lang="en-CA" sz="3200" b="1" dirty="0">
                <a:solidFill>
                  <a:srgbClr val="2F5897"/>
                </a:solidFill>
              </a:rPr>
              <a:t> - Port Mann Water Supply Tunnel</a:t>
            </a:r>
          </a:p>
        </p:txBody>
      </p:sp>
      <p:sp>
        <p:nvSpPr>
          <p:cNvPr id="3" name="Content Placeholder 2"/>
          <p:cNvSpPr>
            <a:spLocks noGrp="1"/>
          </p:cNvSpPr>
          <p:nvPr>
            <p:ph idx="1"/>
          </p:nvPr>
        </p:nvSpPr>
        <p:spPr>
          <a:xfrm>
            <a:off x="467544" y="1124744"/>
            <a:ext cx="8229600" cy="2664296"/>
          </a:xfrm>
        </p:spPr>
        <p:txBody>
          <a:bodyPr/>
          <a:lstStyle/>
          <a:p>
            <a:r>
              <a:rPr lang="en-CA" sz="2000" dirty="0"/>
              <a:t>Scope of Services - Providing Quality Management Advisory and Support services.</a:t>
            </a:r>
          </a:p>
          <a:p>
            <a:r>
              <a:rPr lang="en-CA" sz="2000" dirty="0"/>
              <a:t>Construction of a new water supply main under the Fraser River, just downstream of the Port Mann Bridge. The water main will be constructed in a tunnel driven through soil, underneath the riverbed. It will cross between Surrey on the south side of the river, and </a:t>
            </a:r>
            <a:r>
              <a:rPr lang="en-CA" sz="2000" dirty="0" err="1"/>
              <a:t>Maquabeak</a:t>
            </a:r>
            <a:r>
              <a:rPr lang="en-CA" sz="2000" dirty="0"/>
              <a:t> Park in Coquitlam on the north side of the river.</a:t>
            </a:r>
          </a:p>
          <a:p>
            <a:r>
              <a:rPr lang="en-CA" sz="2000" dirty="0"/>
              <a:t>When complete, this new, larger water main will help ensure the continued, reliable delivery of clean, safe drinking water to municipalities.</a:t>
            </a:r>
          </a:p>
          <a:p>
            <a:r>
              <a:rPr lang="en-CA" sz="2000" dirty="0"/>
              <a:t>Total estimated cost of this project is $170 million.</a:t>
            </a:r>
          </a:p>
        </p:txBody>
      </p:sp>
      <p:sp>
        <p:nvSpPr>
          <p:cNvPr id="5" name="Curved Left Arrow 4"/>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782206"/>
            <a:ext cx="3876278" cy="20311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68344" y="6487452"/>
            <a:ext cx="1561646" cy="246221"/>
          </a:xfrm>
          <a:prstGeom prst="rect">
            <a:avLst/>
          </a:prstGeom>
          <a:noFill/>
        </p:spPr>
        <p:txBody>
          <a:bodyPr wrap="none" rtlCol="0">
            <a:spAutoFit/>
          </a:bodyPr>
          <a:lstStyle/>
          <a:p>
            <a:r>
              <a:rPr lang="en-CA" sz="1000" b="1" dirty="0">
                <a:solidFill>
                  <a:schemeClr val="accent1"/>
                </a:solidFill>
              </a:rPr>
              <a:t>Back to Other Projects</a:t>
            </a:r>
          </a:p>
        </p:txBody>
      </p:sp>
      <p:sp>
        <p:nvSpPr>
          <p:cNvPr id="8" name="Rounded Rectangle 7">
            <a:hlinkClick r:id="rId3" action="ppaction://hlinksldjump"/>
          </p:cNvPr>
          <p:cNvSpPr/>
          <p:nvPr/>
        </p:nvSpPr>
        <p:spPr>
          <a:xfrm>
            <a:off x="7740352" y="5949280"/>
            <a:ext cx="1403648" cy="908720"/>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481509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818"/>
            <a:ext cx="8291264" cy="635918"/>
          </a:xfrm>
        </p:spPr>
        <p:txBody>
          <a:bodyPr/>
          <a:lstStyle/>
          <a:p>
            <a:pPr algn="ctr"/>
            <a:r>
              <a:rPr lang="en-CA" sz="3600" b="1" dirty="0" err="1">
                <a:solidFill>
                  <a:srgbClr val="2F5897"/>
                </a:solidFill>
              </a:rPr>
              <a:t>Freyssinet</a:t>
            </a:r>
            <a:r>
              <a:rPr lang="en-CA" sz="3600" b="1" dirty="0">
                <a:solidFill>
                  <a:srgbClr val="2F5897"/>
                </a:solidFill>
              </a:rPr>
              <a:t> - CONSOL Energy Wingtip Bridge</a:t>
            </a:r>
          </a:p>
        </p:txBody>
      </p:sp>
      <p:sp>
        <p:nvSpPr>
          <p:cNvPr id="3" name="Content Placeholder 2"/>
          <p:cNvSpPr>
            <a:spLocks noGrp="1"/>
          </p:cNvSpPr>
          <p:nvPr>
            <p:ph idx="1"/>
          </p:nvPr>
        </p:nvSpPr>
        <p:spPr>
          <a:xfrm>
            <a:off x="467544" y="1340768"/>
            <a:ext cx="8229600" cy="2664296"/>
          </a:xfrm>
        </p:spPr>
        <p:txBody>
          <a:bodyPr/>
          <a:lstStyle/>
          <a:p>
            <a:r>
              <a:rPr lang="en-CA" sz="2000" dirty="0"/>
              <a:t>Scope of Services - Providing Fabrication Quality Control, Quality Assurance and Production/Progress Monitoring services in Malaysia.</a:t>
            </a:r>
          </a:p>
          <a:p>
            <a:r>
              <a:rPr lang="en-CA" sz="2000" dirty="0"/>
              <a:t>The CONSOL Energy Wingtip Bridge will be at The Summit Bechtel Family National Scout Reserve in West Virginia, USA. The bridge, more than 230 metres long above a massive ravine, will connect the main activity area to the eastern half of the property.</a:t>
            </a:r>
          </a:p>
          <a:p>
            <a:r>
              <a:rPr lang="en-CA" sz="2000" dirty="0"/>
              <a:t>This one-of-a-kind bridge utilizes splayed wooden piers to support the main cables. The timber poles fan out radially to gently redirect the main cables. The resulting form is reminiscent of feathers at an eagle’s wing tip.</a:t>
            </a:r>
          </a:p>
        </p:txBody>
      </p:sp>
      <p:sp>
        <p:nvSpPr>
          <p:cNvPr id="5" name="Curved Left Arrow 4"/>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5122" name="Picture 2" descr="C:\Users\Eric.Tetley\Documents\LQSINC\HOME(LQSINC)\Slideshow\brid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108" y="4774126"/>
            <a:ext cx="3812084" cy="19337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68344" y="6487452"/>
            <a:ext cx="1561646" cy="246221"/>
          </a:xfrm>
          <a:prstGeom prst="rect">
            <a:avLst/>
          </a:prstGeom>
          <a:noFill/>
        </p:spPr>
        <p:txBody>
          <a:bodyPr wrap="none" rtlCol="0">
            <a:spAutoFit/>
          </a:bodyPr>
          <a:lstStyle/>
          <a:p>
            <a:r>
              <a:rPr lang="en-CA" sz="1000" b="1" dirty="0">
                <a:solidFill>
                  <a:schemeClr val="accent1"/>
                </a:solidFill>
              </a:rPr>
              <a:t>Back to Other Projects</a:t>
            </a:r>
          </a:p>
        </p:txBody>
      </p:sp>
      <p:sp>
        <p:nvSpPr>
          <p:cNvPr id="7" name="Rounded Rectangle 6">
            <a:hlinkClick r:id="rId3" action="ppaction://hlinksldjump"/>
          </p:cNvPr>
          <p:cNvSpPr/>
          <p:nvPr/>
        </p:nvSpPr>
        <p:spPr>
          <a:xfrm>
            <a:off x="7740352" y="5949280"/>
            <a:ext cx="1403648" cy="908720"/>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75218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285396543"/>
              </p:ext>
            </p:extLst>
          </p:nvPr>
        </p:nvGraphicFramePr>
        <p:xfrm>
          <a:off x="323528" y="476250"/>
          <a:ext cx="8585200" cy="5905500"/>
        </p:xfrm>
        <a:graphic>
          <a:graphicData uri="http://schemas.openxmlformats.org/presentationml/2006/ole">
            <mc:AlternateContent xmlns:mc="http://schemas.openxmlformats.org/markup-compatibility/2006">
              <mc:Choice xmlns:v="urn:schemas-microsoft-com:vml" Requires="v">
                <p:oleObj spid="_x0000_s3107" name="Visio" r:id="rId3" imgW="8585199" imgH="5905607" progId="Visio.Drawing.11">
                  <p:embed/>
                </p:oleObj>
              </mc:Choice>
              <mc:Fallback>
                <p:oleObj name="Visio" r:id="rId3" imgW="8585199" imgH="5905607" progId="Visio.Drawing.11">
                  <p:embed/>
                  <p:pic>
                    <p:nvPicPr>
                      <p:cNvPr id="0" name=""/>
                      <p:cNvPicPr/>
                      <p:nvPr/>
                    </p:nvPicPr>
                    <p:blipFill>
                      <a:blip r:embed="rId4"/>
                      <a:stretch>
                        <a:fillRect/>
                      </a:stretch>
                    </p:blipFill>
                    <p:spPr>
                      <a:xfrm>
                        <a:off x="323528" y="476250"/>
                        <a:ext cx="8585200" cy="5905500"/>
                      </a:xfrm>
                      <a:prstGeom prst="rect">
                        <a:avLst/>
                      </a:prstGeom>
                    </p:spPr>
                  </p:pic>
                </p:oleObj>
              </mc:Fallback>
            </mc:AlternateContent>
          </a:graphicData>
        </a:graphic>
      </p:graphicFrame>
      <p:sp>
        <p:nvSpPr>
          <p:cNvPr id="5" name="Rounded Rectangle 4">
            <a:hlinkClick r:id="rId5" action="ppaction://hlinksldjump"/>
          </p:cNvPr>
          <p:cNvSpPr/>
          <p:nvPr/>
        </p:nvSpPr>
        <p:spPr>
          <a:xfrm>
            <a:off x="323528" y="1844824"/>
            <a:ext cx="1368152" cy="648072"/>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a:hlinkClick r:id="rId6" action="ppaction://hlinksldjump"/>
          </p:cNvPr>
          <p:cNvSpPr/>
          <p:nvPr/>
        </p:nvSpPr>
        <p:spPr>
          <a:xfrm>
            <a:off x="7524328" y="5517232"/>
            <a:ext cx="1368152" cy="648072"/>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a:hlinkClick r:id="rId6" action="ppaction://hlinksldjump"/>
          </p:cNvPr>
          <p:cNvSpPr/>
          <p:nvPr/>
        </p:nvSpPr>
        <p:spPr>
          <a:xfrm>
            <a:off x="307182" y="5517232"/>
            <a:ext cx="1368152" cy="648072"/>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a:hlinkClick r:id="rId7" action="ppaction://hlinksldjump"/>
          </p:cNvPr>
          <p:cNvSpPr/>
          <p:nvPr/>
        </p:nvSpPr>
        <p:spPr>
          <a:xfrm>
            <a:off x="7524328" y="4434272"/>
            <a:ext cx="1368152" cy="648072"/>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a:hlinkClick r:id="rId7" action="ppaction://hlinksldjump"/>
          </p:cNvPr>
          <p:cNvSpPr/>
          <p:nvPr/>
        </p:nvSpPr>
        <p:spPr>
          <a:xfrm>
            <a:off x="307182" y="4437112"/>
            <a:ext cx="1368152" cy="648072"/>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a:hlinkClick r:id="rId8" action="ppaction://hlinksldjump"/>
          </p:cNvPr>
          <p:cNvSpPr/>
          <p:nvPr/>
        </p:nvSpPr>
        <p:spPr>
          <a:xfrm>
            <a:off x="307182" y="3261581"/>
            <a:ext cx="1368152" cy="648072"/>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a:hlinkClick r:id="rId8" action="ppaction://hlinksldjump"/>
          </p:cNvPr>
          <p:cNvSpPr/>
          <p:nvPr/>
        </p:nvSpPr>
        <p:spPr>
          <a:xfrm>
            <a:off x="7520558" y="3254896"/>
            <a:ext cx="1368152" cy="648072"/>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a:hlinkClick r:id="rId5" action="ppaction://hlinksldjump"/>
          </p:cNvPr>
          <p:cNvSpPr/>
          <p:nvPr/>
        </p:nvSpPr>
        <p:spPr>
          <a:xfrm>
            <a:off x="7524328" y="1806352"/>
            <a:ext cx="1368152" cy="648072"/>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320234" y="1484784"/>
            <a:ext cx="2209451" cy="338554"/>
          </a:xfrm>
          <a:prstGeom prst="rect">
            <a:avLst/>
          </a:prstGeom>
          <a:noFill/>
        </p:spPr>
        <p:txBody>
          <a:bodyPr wrap="none" rtlCol="0">
            <a:spAutoFit/>
          </a:bodyPr>
          <a:lstStyle/>
          <a:p>
            <a:r>
              <a:rPr lang="en-CA" sz="1600" b="1" dirty="0">
                <a:solidFill>
                  <a:srgbClr val="FF0000"/>
                </a:solidFill>
                <a:latin typeface="+mj-lt"/>
              </a:rPr>
              <a:t>Construction Complete!</a:t>
            </a:r>
          </a:p>
        </p:txBody>
      </p:sp>
    </p:spTree>
    <p:extLst>
      <p:ext uri="{BB962C8B-B14F-4D97-AF65-F5344CB8AC3E}">
        <p14:creationId xmlns:p14="http://schemas.microsoft.com/office/powerpoint/2010/main" val="150007107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818"/>
            <a:ext cx="8291264" cy="635918"/>
          </a:xfrm>
        </p:spPr>
        <p:txBody>
          <a:bodyPr/>
          <a:lstStyle/>
          <a:p>
            <a:r>
              <a:rPr lang="en-CA" sz="3200" b="1" dirty="0">
                <a:solidFill>
                  <a:srgbClr val="2F5897"/>
                </a:solidFill>
              </a:rPr>
              <a:t>Offsite Inspection Work</a:t>
            </a:r>
          </a:p>
        </p:txBody>
      </p:sp>
      <p:sp>
        <p:nvSpPr>
          <p:cNvPr id="3" name="Content Placeholder 2"/>
          <p:cNvSpPr>
            <a:spLocks noGrp="1"/>
          </p:cNvSpPr>
          <p:nvPr>
            <p:ph idx="1"/>
          </p:nvPr>
        </p:nvSpPr>
        <p:spPr>
          <a:xfrm>
            <a:off x="467544" y="1124743"/>
            <a:ext cx="8352928" cy="5362709"/>
          </a:xfrm>
        </p:spPr>
        <p:txBody>
          <a:bodyPr/>
          <a:lstStyle/>
          <a:p>
            <a:pPr marL="0" indent="0">
              <a:buNone/>
            </a:pPr>
            <a:r>
              <a:rPr lang="en-CA" sz="1400" dirty="0"/>
              <a:t>Lindsey Quality Solutions Inc. is a lean, progressive, company involved with approximately $10 Billion (CDN) of design, construction, operations, maintenance and rehabilitation projects across Canada and abroad. </a:t>
            </a:r>
          </a:p>
          <a:p>
            <a:pPr marL="0" indent="0">
              <a:buNone/>
            </a:pPr>
            <a:r>
              <a:rPr lang="en-CA" sz="1400" dirty="0"/>
              <a:t>For more than 30 years the founder and President of Lindsey Quality Solutions Inc. has been involved with major industrial and infrastructure projects around the globe. The President has worked internationally for more than 25 years on a variety of leading edge projects from transportation infrastructure to oil &amp; gas industry, power industry, stadium, and the pulp and paper industry.</a:t>
            </a:r>
          </a:p>
          <a:p>
            <a:pPr marL="0" indent="0">
              <a:buNone/>
            </a:pPr>
            <a:r>
              <a:rPr lang="en-CA" sz="1400" dirty="0"/>
              <a:t>Key services:</a:t>
            </a:r>
          </a:p>
          <a:p>
            <a:r>
              <a:rPr lang="en-CA" sz="1400" dirty="0"/>
              <a:t>Integrated Management System (IMS) development and implementation (combined HSQE and or discipline specific management plans, procedures and ITPs)</a:t>
            </a:r>
          </a:p>
          <a:p>
            <a:r>
              <a:rPr lang="en-CA" sz="1400" dirty="0"/>
              <a:t>•IMS contract requirements development</a:t>
            </a:r>
          </a:p>
          <a:p>
            <a:r>
              <a:rPr lang="en-CA" sz="1400" dirty="0"/>
              <a:t>•IMS implementation and auditing</a:t>
            </a:r>
          </a:p>
          <a:p>
            <a:r>
              <a:rPr lang="en-CA" sz="1400" dirty="0"/>
              <a:t>•Corporate, subcontractor and supplier evaluations, and auditing (wide range of products and services globally)</a:t>
            </a:r>
          </a:p>
          <a:p>
            <a:r>
              <a:rPr lang="en-CA" sz="1400" dirty="0"/>
              <a:t>•Quality Surveillance at facilities producing products globally </a:t>
            </a:r>
          </a:p>
          <a:p>
            <a:r>
              <a:rPr lang="en-CA" sz="1400" dirty="0"/>
              <a:t>•Training and mentoring of IMS personnel</a:t>
            </a:r>
          </a:p>
          <a:p>
            <a:pPr marL="0" indent="0">
              <a:buNone/>
            </a:pPr>
            <a:r>
              <a:rPr lang="en-CA" sz="1400" dirty="0"/>
              <a:t>Off-site Fabrication Inspections completed:</a:t>
            </a:r>
          </a:p>
          <a:p>
            <a:r>
              <a:rPr lang="en-CA" sz="1400" dirty="0"/>
              <a:t>Kevin Lindsey started conducting supplier inspections in 1989 in Indonesia and since then he has visited many shops in a number of countries. Following is a brief summary of those countries and types of manufacture/fabrication facilities he has conducted quality assessments, quality audits, product and facility inspections, expediting (progress estimating type) visits, and pre-shipping inspections-audits (note: a portion of the inspections noted below where conducted for the construction of the Malampaya Concrete Gravity Structure in the Philippines):</a:t>
            </a:r>
          </a:p>
          <a:p>
            <a:endParaRPr lang="en-CA" sz="1400" dirty="0"/>
          </a:p>
        </p:txBody>
      </p:sp>
      <p:sp>
        <p:nvSpPr>
          <p:cNvPr id="5" name="Curved Left Arrow 4"/>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a:off x="7668344" y="6487452"/>
            <a:ext cx="1561646" cy="246221"/>
          </a:xfrm>
          <a:prstGeom prst="rect">
            <a:avLst/>
          </a:prstGeom>
          <a:noFill/>
        </p:spPr>
        <p:txBody>
          <a:bodyPr wrap="none" rtlCol="0">
            <a:spAutoFit/>
          </a:bodyPr>
          <a:lstStyle/>
          <a:p>
            <a:r>
              <a:rPr lang="en-CA" sz="1000" b="1" dirty="0">
                <a:solidFill>
                  <a:schemeClr val="accent1"/>
                </a:solidFill>
              </a:rPr>
              <a:t>Back to Other Projects</a:t>
            </a:r>
          </a:p>
        </p:txBody>
      </p:sp>
      <p:sp>
        <p:nvSpPr>
          <p:cNvPr id="7" name="Rounded Rectangle 6">
            <a:hlinkClick r:id="rId2" action="ppaction://hlinksldjump"/>
          </p:cNvPr>
          <p:cNvSpPr/>
          <p:nvPr/>
        </p:nvSpPr>
        <p:spPr>
          <a:xfrm>
            <a:off x="7740352" y="5949280"/>
            <a:ext cx="1403648" cy="908720"/>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8140752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51942"/>
          </a:xfrm>
        </p:spPr>
        <p:txBody>
          <a:bodyPr/>
          <a:lstStyle/>
          <a:p>
            <a:pPr algn="ctr"/>
            <a:r>
              <a:rPr lang="en-CA" b="1" dirty="0">
                <a:solidFill>
                  <a:srgbClr val="0070C0"/>
                </a:solidFill>
              </a:rPr>
              <a:t>Mission Statement</a:t>
            </a:r>
          </a:p>
        </p:txBody>
      </p:sp>
      <p:sp>
        <p:nvSpPr>
          <p:cNvPr id="3" name="Content Placeholder 2"/>
          <p:cNvSpPr>
            <a:spLocks noGrp="1"/>
          </p:cNvSpPr>
          <p:nvPr>
            <p:ph idx="1"/>
          </p:nvPr>
        </p:nvSpPr>
        <p:spPr>
          <a:xfrm>
            <a:off x="457200" y="2132855"/>
            <a:ext cx="8229600" cy="4191745"/>
          </a:xfrm>
        </p:spPr>
        <p:txBody>
          <a:bodyPr/>
          <a:lstStyle/>
          <a:p>
            <a:pPr marL="0" indent="0" algn="ctr">
              <a:buNone/>
            </a:pPr>
            <a:r>
              <a:rPr lang="en-CA" sz="3600" dirty="0"/>
              <a:t>Lindsey Quality Solutions Inc. is committed to providing value added services to it's clients with a goal of achieving mutual success and customer satisfaction.</a:t>
            </a:r>
            <a:endParaRPr lang="en-CA" dirty="0"/>
          </a:p>
        </p:txBody>
      </p:sp>
    </p:spTree>
    <p:extLst>
      <p:ext uri="{BB962C8B-B14F-4D97-AF65-F5344CB8AC3E}">
        <p14:creationId xmlns:p14="http://schemas.microsoft.com/office/powerpoint/2010/main" val="789309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818"/>
            <a:ext cx="8291264" cy="635918"/>
          </a:xfrm>
        </p:spPr>
        <p:txBody>
          <a:bodyPr/>
          <a:lstStyle/>
          <a:p>
            <a:r>
              <a:rPr lang="en-CA" sz="3200" b="1" dirty="0">
                <a:solidFill>
                  <a:srgbClr val="2F5897"/>
                </a:solidFill>
              </a:rPr>
              <a:t>Offsite Inspection Work (2)</a:t>
            </a:r>
          </a:p>
        </p:txBody>
      </p:sp>
      <p:sp>
        <p:nvSpPr>
          <p:cNvPr id="3" name="Content Placeholder 2"/>
          <p:cNvSpPr>
            <a:spLocks noGrp="1"/>
          </p:cNvSpPr>
          <p:nvPr>
            <p:ph idx="1"/>
          </p:nvPr>
        </p:nvSpPr>
        <p:spPr>
          <a:xfrm>
            <a:off x="467544" y="1124743"/>
            <a:ext cx="8352928" cy="5362709"/>
          </a:xfrm>
        </p:spPr>
        <p:txBody>
          <a:bodyPr/>
          <a:lstStyle/>
          <a:p>
            <a:pPr marL="0" indent="0">
              <a:buNone/>
            </a:pPr>
            <a:r>
              <a:rPr lang="en-CA" sz="1400" dirty="0"/>
              <a:t>Indonesia: Concrete block manufacture, Structural steel fabrication (approx. 6 shops), Steel Coating (painting) application shops (approx. 3), concrete pile manufacture (approx. 4 shops), Cement manufacturer (2), Concrete batching plants (8), HMAC batching plants (4), Fly ash facility (1), Concrete aggregate manufacture (approx. 10) </a:t>
            </a:r>
          </a:p>
          <a:p>
            <a:pPr marL="0" indent="0">
              <a:buNone/>
            </a:pPr>
            <a:r>
              <a:rPr lang="en-CA" sz="1400" dirty="0"/>
              <a:t>Malaysia: Structural steel fabrication (approx. 4 shops), Hot dip galvanizing plants (2), Steel pile manufacturers (longitudinal seam and spiral welded – 2 shops), Steel Coating (painting) application shops (2 supplier), Rebar fabrication shops (approx. 4), Pre-cast concrete shops (bridge segments) (1), Cement manufacturer (2), Fly ash facility (2), Concrete batching plants (4)</a:t>
            </a:r>
          </a:p>
          <a:p>
            <a:pPr marL="0" indent="0">
              <a:buNone/>
            </a:pPr>
            <a:r>
              <a:rPr lang="en-CA" sz="1400" dirty="0"/>
              <a:t>Philippines: Structural steel fabrication (approx. 6), Rebar fabrication shops (2), Large diameter fibre reinforced pipe manufacture (FRP and GRP) (2), Concrete pile manufacture shops (2), Cement manufacturer (2), Concrete batching plants (4), Fabric roof panel fabricator (1)</a:t>
            </a:r>
          </a:p>
          <a:p>
            <a:pPr marL="0" indent="0">
              <a:buNone/>
            </a:pPr>
            <a:r>
              <a:rPr lang="en-CA" sz="1400" dirty="0"/>
              <a:t>Thailand: Structural steel fabrication shops (2), Steel Coating (painting) application shops (2), Fabric roof membrane fabrication shop (1) Singapore: Structural steel fabrication shops (2)</a:t>
            </a:r>
          </a:p>
          <a:p>
            <a:pPr marL="0" indent="0">
              <a:buNone/>
            </a:pPr>
            <a:r>
              <a:rPr lang="en-CA" sz="1400" dirty="0"/>
              <a:t>Japan: Stressing strand manufacture India: Structural steel fabrication shops (3), Hot dip galvanizing plants (3), Steel pile (longitudinal seam)(2), Concrete block manufacture (2), Concrete batching plants (2), Concrete aggregate manufacture (4) </a:t>
            </a:r>
          </a:p>
          <a:p>
            <a:pPr marL="0" indent="0">
              <a:buNone/>
            </a:pPr>
            <a:r>
              <a:rPr lang="en-CA" sz="1400" dirty="0"/>
              <a:t>China: Structural steel welding shops (6), Large diameter plate rolling shop (1), Aluminum extrusion plant (1), Heavy steel machining shops (2), Hot dip galvanizing plant (1)</a:t>
            </a:r>
          </a:p>
          <a:p>
            <a:pPr marL="0" indent="0">
              <a:buNone/>
            </a:pPr>
            <a:r>
              <a:rPr lang="en-CA" sz="1400" dirty="0"/>
              <a:t>France: Foundry for cable clamp castings (2 suppliers), Machining shops (cable clamps) (2 suppliers)</a:t>
            </a:r>
          </a:p>
          <a:p>
            <a:pPr marL="0" indent="0">
              <a:buNone/>
            </a:pPr>
            <a:r>
              <a:rPr lang="en-CA" sz="1400" dirty="0"/>
              <a:t>Switzerland: Cable manufacture (1 supplier ) </a:t>
            </a:r>
          </a:p>
          <a:p>
            <a:pPr marL="0" indent="0">
              <a:buNone/>
            </a:pPr>
            <a:r>
              <a:rPr lang="en-CA" sz="1400" dirty="0"/>
              <a:t>Italy: Large diameter cable manufacture (1  supplier )</a:t>
            </a:r>
          </a:p>
          <a:p>
            <a:pPr marL="0" indent="0">
              <a:buNone/>
            </a:pPr>
            <a:r>
              <a:rPr lang="en-CA" sz="1400" dirty="0"/>
              <a:t>Netherlands: Fabric roof panel fabricator (1) Spain: Specialized welding of plate steel to casting for cable clamps (1 supplier ) Turkey: Foundry (custom cable clamps), Steel machining shop (1 supplier)</a:t>
            </a:r>
          </a:p>
        </p:txBody>
      </p:sp>
      <p:sp>
        <p:nvSpPr>
          <p:cNvPr id="5" name="Curved Left Arrow 4"/>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a:off x="7668344" y="6487452"/>
            <a:ext cx="1561646" cy="246221"/>
          </a:xfrm>
          <a:prstGeom prst="rect">
            <a:avLst/>
          </a:prstGeom>
          <a:noFill/>
        </p:spPr>
        <p:txBody>
          <a:bodyPr wrap="none" rtlCol="0">
            <a:spAutoFit/>
          </a:bodyPr>
          <a:lstStyle/>
          <a:p>
            <a:r>
              <a:rPr lang="en-CA" sz="1000" b="1" dirty="0">
                <a:solidFill>
                  <a:schemeClr val="accent1"/>
                </a:solidFill>
              </a:rPr>
              <a:t>Back to Other Projects</a:t>
            </a:r>
          </a:p>
        </p:txBody>
      </p:sp>
      <p:sp>
        <p:nvSpPr>
          <p:cNvPr id="7" name="Rounded Rectangle 6">
            <a:hlinkClick r:id="rId2" action="ppaction://hlinksldjump"/>
          </p:cNvPr>
          <p:cNvSpPr/>
          <p:nvPr/>
        </p:nvSpPr>
        <p:spPr>
          <a:xfrm>
            <a:off x="7740352" y="5949280"/>
            <a:ext cx="1403648" cy="908720"/>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215497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818"/>
            <a:ext cx="8291264" cy="635918"/>
          </a:xfrm>
        </p:spPr>
        <p:txBody>
          <a:bodyPr/>
          <a:lstStyle/>
          <a:p>
            <a:r>
              <a:rPr lang="en-CA" sz="3200" b="1" dirty="0">
                <a:solidFill>
                  <a:srgbClr val="2F5897"/>
                </a:solidFill>
              </a:rPr>
              <a:t>Offsite Inspection Work (3)</a:t>
            </a:r>
          </a:p>
        </p:txBody>
      </p:sp>
      <p:sp>
        <p:nvSpPr>
          <p:cNvPr id="3" name="Content Placeholder 2"/>
          <p:cNvSpPr>
            <a:spLocks noGrp="1"/>
          </p:cNvSpPr>
          <p:nvPr>
            <p:ph idx="1"/>
          </p:nvPr>
        </p:nvSpPr>
        <p:spPr>
          <a:xfrm>
            <a:off x="467544" y="1124743"/>
            <a:ext cx="8352928" cy="5362709"/>
          </a:xfrm>
        </p:spPr>
        <p:txBody>
          <a:bodyPr/>
          <a:lstStyle/>
          <a:p>
            <a:pPr marL="0" indent="0">
              <a:buNone/>
            </a:pPr>
            <a:r>
              <a:rPr lang="en-CA" sz="1400" dirty="0"/>
              <a:t>Canada: Structural steel fabrication (approx. 20), Steel Coating (painting) application shops (approx. 15), Heavy steel machining shops (approx. 6), Hot dip galvanizing plant (2), Pre-cast concrete shops (bridge segments and girders and transit guideway  segments) (approx.12), Concrete pile manufacture shops (2), Rebar fabrication shops (approx. 6), Concrete batching plants (approx. 15), Rail welding facilities (portable)(4), Sliding and spherical bearing manufacture (1 supplier),  Concrete aggregate manufacture (approx. 15)</a:t>
            </a:r>
          </a:p>
          <a:p>
            <a:pPr marL="0" indent="0">
              <a:buNone/>
            </a:pPr>
            <a:r>
              <a:rPr lang="en-CA" sz="1400" dirty="0"/>
              <a:t>USA: Structural steel fabrication (2), Fabric roof membrane fabrication shop (1)</a:t>
            </a:r>
          </a:p>
          <a:p>
            <a:pPr marL="0" indent="0">
              <a:buNone/>
            </a:pPr>
            <a:endParaRPr lang="en-CA" sz="1400" dirty="0"/>
          </a:p>
          <a:p>
            <a:pPr marL="0" indent="0">
              <a:buNone/>
            </a:pPr>
            <a:r>
              <a:rPr lang="en-CA" sz="1400" dirty="0"/>
              <a:t>Non-Destructive Examination of Welded Steel Products:</a:t>
            </a:r>
          </a:p>
          <a:p>
            <a:pPr marL="0" indent="0">
              <a:buNone/>
            </a:pPr>
            <a:r>
              <a:rPr lang="en-CA" sz="1400" dirty="0"/>
              <a:t>LQS Inc. is very familiar with the fabrication of steel products and has conducted inspections, tests, examinations and audits of steel products globally. For specialized NDE subcontractors are engaged to perform these activities. Currently our metallurgy specialist is working on a project in Ottawa, and our AWS Certified Welding Inspector is certifying welders in the Philippines.</a:t>
            </a:r>
          </a:p>
          <a:p>
            <a:pPr marL="0" indent="0">
              <a:buNone/>
            </a:pPr>
            <a:r>
              <a:rPr lang="en-CA" sz="1400" dirty="0"/>
              <a:t>Onsite Concrete Batching and Material Production:</a:t>
            </a:r>
          </a:p>
          <a:p>
            <a:pPr marL="0" indent="0">
              <a:buNone/>
            </a:pPr>
            <a:r>
              <a:rPr lang="en-CA" sz="1400" dirty="0"/>
              <a:t>Established and managed the on-site concrete laboratories for 2 major projects:</a:t>
            </a:r>
          </a:p>
          <a:p>
            <a:pPr marL="0" indent="0">
              <a:buNone/>
            </a:pPr>
            <a:r>
              <a:rPr lang="en-CA" sz="1400" dirty="0"/>
              <a:t>1. </a:t>
            </a:r>
            <a:r>
              <a:rPr lang="en-CA" sz="1400" dirty="0" err="1"/>
              <a:t>Kiani</a:t>
            </a:r>
            <a:r>
              <a:rPr lang="en-CA" sz="1400" dirty="0"/>
              <a:t> </a:t>
            </a:r>
            <a:r>
              <a:rPr lang="en-CA" sz="1400" dirty="0" err="1"/>
              <a:t>Kertas</a:t>
            </a:r>
            <a:r>
              <a:rPr lang="en-CA" sz="1400" dirty="0"/>
              <a:t> Pulp Mill – Indonesia – Approx. 300,000m3 of concrete batched from 2 onsite batch plants</a:t>
            </a:r>
          </a:p>
          <a:p>
            <a:pPr marL="0" indent="0">
              <a:buNone/>
            </a:pPr>
            <a:r>
              <a:rPr lang="en-CA" sz="1400" dirty="0"/>
              <a:t>2. </a:t>
            </a:r>
            <a:r>
              <a:rPr lang="en-CA" sz="1400" dirty="0" err="1"/>
              <a:t>Malapaya</a:t>
            </a:r>
            <a:r>
              <a:rPr lang="en-CA" sz="1400" dirty="0"/>
              <a:t> Concrete Gravity Structure – Philippines – 34,000m3 concrete produced from 2 on-site batch plants</a:t>
            </a:r>
          </a:p>
          <a:p>
            <a:pPr marL="0" indent="0">
              <a:buNone/>
            </a:pPr>
            <a:r>
              <a:rPr lang="en-CA" sz="1400" dirty="0"/>
              <a:t>100% of the concrete sampling and testing was performed under the overall supervision of Kevin Lindsey for these projects. A laboratory subcontractor was hired to perform the testing work</a:t>
            </a:r>
          </a:p>
          <a:p>
            <a:pPr marL="0" indent="0">
              <a:buNone/>
            </a:pPr>
            <a:endParaRPr lang="en-CA" sz="1400" dirty="0"/>
          </a:p>
          <a:p>
            <a:pPr marL="0" indent="0">
              <a:buNone/>
            </a:pPr>
            <a:endParaRPr lang="en-CA" sz="1400" dirty="0"/>
          </a:p>
        </p:txBody>
      </p:sp>
      <p:sp>
        <p:nvSpPr>
          <p:cNvPr id="5" name="Curved Left Arrow 4"/>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a:off x="7668344" y="6487452"/>
            <a:ext cx="1561646" cy="246221"/>
          </a:xfrm>
          <a:prstGeom prst="rect">
            <a:avLst/>
          </a:prstGeom>
          <a:noFill/>
        </p:spPr>
        <p:txBody>
          <a:bodyPr wrap="none" rtlCol="0">
            <a:spAutoFit/>
          </a:bodyPr>
          <a:lstStyle/>
          <a:p>
            <a:r>
              <a:rPr lang="en-CA" sz="1000" b="1" dirty="0">
                <a:solidFill>
                  <a:schemeClr val="accent1"/>
                </a:solidFill>
              </a:rPr>
              <a:t>Back to Other Projects</a:t>
            </a:r>
          </a:p>
        </p:txBody>
      </p:sp>
      <p:sp>
        <p:nvSpPr>
          <p:cNvPr id="7" name="Rounded Rectangle 6">
            <a:hlinkClick r:id="rId2" action="ppaction://hlinksldjump"/>
          </p:cNvPr>
          <p:cNvSpPr/>
          <p:nvPr/>
        </p:nvSpPr>
        <p:spPr>
          <a:xfrm>
            <a:off x="7740352" y="5949280"/>
            <a:ext cx="1403648" cy="908720"/>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39641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818"/>
            <a:ext cx="8291264" cy="635918"/>
          </a:xfrm>
        </p:spPr>
        <p:txBody>
          <a:bodyPr/>
          <a:lstStyle/>
          <a:p>
            <a:r>
              <a:rPr lang="en-CA" sz="3200" b="1" dirty="0">
                <a:solidFill>
                  <a:srgbClr val="2F5897"/>
                </a:solidFill>
              </a:rPr>
              <a:t>Offsite Inspection Work (4)</a:t>
            </a:r>
          </a:p>
        </p:txBody>
      </p:sp>
      <p:sp>
        <p:nvSpPr>
          <p:cNvPr id="3" name="Content Placeholder 2"/>
          <p:cNvSpPr>
            <a:spLocks noGrp="1"/>
          </p:cNvSpPr>
          <p:nvPr>
            <p:ph idx="1"/>
          </p:nvPr>
        </p:nvSpPr>
        <p:spPr>
          <a:xfrm>
            <a:off x="467544" y="1124743"/>
            <a:ext cx="8352928" cy="5362709"/>
          </a:xfrm>
        </p:spPr>
        <p:txBody>
          <a:bodyPr/>
          <a:lstStyle/>
          <a:p>
            <a:pPr marL="0" indent="0">
              <a:buNone/>
            </a:pPr>
            <a:r>
              <a:rPr lang="en-CA" sz="1400" dirty="0"/>
              <a:t>Pre-cast Concrete Technology:</a:t>
            </a:r>
          </a:p>
          <a:p>
            <a:pPr marL="0" indent="0">
              <a:buNone/>
            </a:pPr>
            <a:r>
              <a:rPr lang="en-CA" sz="1400" dirty="0"/>
              <a:t>Some of the quality interactions we have had with precast are:</a:t>
            </a:r>
          </a:p>
          <a:p>
            <a:pPr marL="0" indent="0">
              <a:buNone/>
            </a:pPr>
            <a:r>
              <a:rPr lang="en-CA" sz="1400" dirty="0"/>
              <a:t>•Development and implementation of quality systems and procedures for short line segment casting, girders, and tunnel liner segments </a:t>
            </a:r>
          </a:p>
          <a:p>
            <a:pPr marL="0" indent="0">
              <a:buNone/>
            </a:pPr>
            <a:r>
              <a:rPr lang="en-CA" sz="1400" dirty="0"/>
              <a:t>•Auditing of the shop drawing preparation and approval processes including red line record drawing preparation</a:t>
            </a:r>
          </a:p>
          <a:p>
            <a:pPr marL="0" indent="0">
              <a:buNone/>
            </a:pPr>
            <a:r>
              <a:rPr lang="en-CA" sz="1400" dirty="0"/>
              <a:t>Auditing of raw materials used to meet mix design  properties including fine aggregate, course aggregate cement, cementitious materials including fly ash and silica fume and chemical additives</a:t>
            </a:r>
          </a:p>
          <a:p>
            <a:pPr marL="0" indent="0">
              <a:buNone/>
            </a:pPr>
            <a:r>
              <a:rPr lang="en-CA" sz="1400" dirty="0"/>
              <a:t>Auditing and reviewing of the concrete batching processes</a:t>
            </a:r>
          </a:p>
          <a:p>
            <a:pPr marL="0" indent="0">
              <a:buNone/>
            </a:pPr>
            <a:r>
              <a:rPr lang="en-CA" sz="1400" dirty="0"/>
              <a:t>•Auditing calibrations of batching equipment and measure / testing equipment</a:t>
            </a:r>
          </a:p>
          <a:p>
            <a:pPr marL="0" indent="0">
              <a:buNone/>
            </a:pPr>
            <a:r>
              <a:rPr lang="en-CA" sz="1400" dirty="0"/>
              <a:t>•Assessment of sampling and testing methods of fresh and hardened concrete samples including mix design control (including RCPT requirements and processes)</a:t>
            </a:r>
          </a:p>
          <a:p>
            <a:pPr marL="0" indent="0">
              <a:buNone/>
            </a:pPr>
            <a:r>
              <a:rPr lang="en-CA" sz="1400" dirty="0"/>
              <a:t>•Pre-pour inspections including reinforcing, mechanical embedment's placing and geometric control</a:t>
            </a:r>
          </a:p>
          <a:p>
            <a:pPr marL="0" indent="0">
              <a:buNone/>
            </a:pPr>
            <a:r>
              <a:rPr lang="en-CA" sz="1400" dirty="0"/>
              <a:t>•Assessment of the concrete placing and consolidation methods</a:t>
            </a:r>
          </a:p>
          <a:p>
            <a:pPr marL="0" indent="0">
              <a:buNone/>
            </a:pPr>
            <a:r>
              <a:rPr lang="en-CA" sz="1400" dirty="0"/>
              <a:t>•Post casting inspection, identification, tracking and repair of issues and non-conformances that arise with pre-casting operations</a:t>
            </a:r>
          </a:p>
          <a:p>
            <a:pPr marL="0" indent="0">
              <a:buNone/>
            </a:pPr>
            <a:r>
              <a:rPr lang="en-CA" sz="1400" dirty="0"/>
              <a:t>•Review and auditing of testing information related to concrete, pre-stressing and post tensioning</a:t>
            </a:r>
          </a:p>
          <a:p>
            <a:pPr marL="0" indent="0">
              <a:buNone/>
            </a:pPr>
            <a:r>
              <a:rPr lang="en-CA" sz="1400" dirty="0"/>
              <a:t>•Review and auditing of curing methods and curing temperature control</a:t>
            </a:r>
          </a:p>
          <a:p>
            <a:pPr marL="0" indent="0">
              <a:buNone/>
            </a:pPr>
            <a:r>
              <a:rPr lang="en-CA" sz="1400" dirty="0"/>
              <a:t>•Compilation and review of pre-cast “Birth Certificates”</a:t>
            </a:r>
          </a:p>
          <a:p>
            <a:pPr marL="0" indent="0">
              <a:buNone/>
            </a:pPr>
            <a:r>
              <a:rPr lang="en-CA" sz="1400" dirty="0"/>
              <a:t>•Training and mentoring of QA and QC personnel assigned with pre-casting operations</a:t>
            </a:r>
          </a:p>
          <a:p>
            <a:pPr marL="0" indent="0">
              <a:buNone/>
            </a:pPr>
            <a:r>
              <a:rPr lang="en-CA" sz="1400" dirty="0"/>
              <a:t>•Auditing the implementation of quality processes for pre-casting operations and assisting with the implementation of process improvements</a:t>
            </a:r>
          </a:p>
          <a:p>
            <a:pPr marL="0" indent="0">
              <a:buNone/>
            </a:pPr>
            <a:endParaRPr lang="en-CA" sz="1400" dirty="0"/>
          </a:p>
          <a:p>
            <a:pPr marL="0" indent="0">
              <a:buNone/>
            </a:pPr>
            <a:endParaRPr lang="en-CA" sz="1400" dirty="0"/>
          </a:p>
        </p:txBody>
      </p:sp>
      <p:sp>
        <p:nvSpPr>
          <p:cNvPr id="5" name="Curved Left Arrow 4"/>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a:off x="7668344" y="6487452"/>
            <a:ext cx="1561646" cy="246221"/>
          </a:xfrm>
          <a:prstGeom prst="rect">
            <a:avLst/>
          </a:prstGeom>
          <a:noFill/>
        </p:spPr>
        <p:txBody>
          <a:bodyPr wrap="none" rtlCol="0">
            <a:spAutoFit/>
          </a:bodyPr>
          <a:lstStyle/>
          <a:p>
            <a:r>
              <a:rPr lang="en-CA" sz="1000" b="1" dirty="0">
                <a:solidFill>
                  <a:schemeClr val="accent1"/>
                </a:solidFill>
              </a:rPr>
              <a:t>Back to Other Projects</a:t>
            </a:r>
          </a:p>
        </p:txBody>
      </p:sp>
      <p:sp>
        <p:nvSpPr>
          <p:cNvPr id="7" name="Rounded Rectangle 6">
            <a:hlinkClick r:id="rId2" action="ppaction://hlinksldjump"/>
          </p:cNvPr>
          <p:cNvSpPr/>
          <p:nvPr/>
        </p:nvSpPr>
        <p:spPr>
          <a:xfrm>
            <a:off x="7740352" y="5949280"/>
            <a:ext cx="1403648" cy="908720"/>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6711541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548680"/>
            <a:ext cx="3227784" cy="5445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16632"/>
            <a:ext cx="8229600" cy="864096"/>
          </a:xfrm>
        </p:spPr>
        <p:txBody>
          <a:bodyPr/>
          <a:lstStyle/>
          <a:p>
            <a:r>
              <a:rPr lang="en-CA" b="1" dirty="0">
                <a:solidFill>
                  <a:srgbClr val="0070C0"/>
                </a:solidFill>
              </a:rPr>
              <a:t>Kevin Lindsey</a:t>
            </a:r>
          </a:p>
        </p:txBody>
      </p:sp>
      <p:sp>
        <p:nvSpPr>
          <p:cNvPr id="3" name="Content Placeholder 2"/>
          <p:cNvSpPr>
            <a:spLocks noGrp="1"/>
          </p:cNvSpPr>
          <p:nvPr>
            <p:ph idx="1"/>
          </p:nvPr>
        </p:nvSpPr>
        <p:spPr>
          <a:xfrm>
            <a:off x="395536" y="1071067"/>
            <a:ext cx="5557192" cy="4014117"/>
          </a:xfrm>
        </p:spPr>
        <p:txBody>
          <a:bodyPr/>
          <a:lstStyle/>
          <a:p>
            <a:pPr marL="0" indent="0">
              <a:buNone/>
            </a:pPr>
            <a:r>
              <a:rPr lang="en-CA" sz="1400" dirty="0">
                <a:latin typeface="+mj-lt"/>
              </a:rPr>
              <a:t>Project experience includes industrial and transportation infrastructure projects in Canada and internationally such as with elevated, at grade, cut &amp; cover tunnel, and bored tunnel construction for light rapid transit installations in Canada, road works in Canada, Indonesia and Malaysia, major bridge installations in Canada, and Malaysia, railway installations in Canada and Indonesia, airport construction in Canada, and Industrial construction in Indonesia, India, Malaysia, the Philippines, The Netherlands and Canada.</a:t>
            </a:r>
          </a:p>
          <a:p>
            <a:pPr marL="0" indent="0">
              <a:buNone/>
            </a:pPr>
            <a:endParaRPr lang="en-CA" sz="1600" dirty="0">
              <a:latin typeface="+mj-lt"/>
            </a:endParaRPr>
          </a:p>
          <a:p>
            <a:pPr marL="0" indent="0">
              <a:buNone/>
            </a:pPr>
            <a:r>
              <a:rPr lang="en-CA" sz="1400" b="1" dirty="0">
                <a:latin typeface="+mj-lt"/>
              </a:rPr>
              <a:t>Qualifications and Training</a:t>
            </a:r>
          </a:p>
          <a:p>
            <a:pPr marL="0" indent="0">
              <a:buNone/>
            </a:pPr>
            <a:endParaRPr lang="en-CA" sz="1200" dirty="0">
              <a:latin typeface="+mj-lt"/>
            </a:endParaRPr>
          </a:p>
          <a:p>
            <a:r>
              <a:rPr lang="en-CA" sz="1200" dirty="0">
                <a:latin typeface="+mj-lt"/>
              </a:rPr>
              <a:t>ISO 14001: Environmental Management Systems Lead Auditor</a:t>
            </a:r>
          </a:p>
          <a:p>
            <a:r>
              <a:rPr lang="en-CA" sz="1200" dirty="0">
                <a:latin typeface="+mj-lt"/>
              </a:rPr>
              <a:t>Certified Manager  of Quality/Organizational Excellence</a:t>
            </a:r>
          </a:p>
          <a:p>
            <a:r>
              <a:rPr lang="en-CA" sz="1200" dirty="0">
                <a:latin typeface="+mj-lt"/>
              </a:rPr>
              <a:t>Certified Quality Auditor</a:t>
            </a:r>
          </a:p>
          <a:p>
            <a:r>
              <a:rPr lang="en-CA" sz="1200" dirty="0">
                <a:latin typeface="+mj-lt"/>
              </a:rPr>
              <a:t>IRCA ISO 9000:2000 Auditor</a:t>
            </a:r>
          </a:p>
          <a:p>
            <a:r>
              <a:rPr lang="en-CA" sz="1200" dirty="0">
                <a:latin typeface="+mj-lt"/>
              </a:rPr>
              <a:t>ISO 9000:2000 Series  Auditor/Lead Auditor</a:t>
            </a:r>
          </a:p>
          <a:p>
            <a:r>
              <a:rPr lang="en-CA" sz="1200" dirty="0">
                <a:latin typeface="+mj-lt"/>
              </a:rPr>
              <a:t>Quality Assurance Auditing and Process Auditing</a:t>
            </a:r>
          </a:p>
          <a:p>
            <a:r>
              <a:rPr lang="en-CA" sz="1200" dirty="0">
                <a:latin typeface="+mj-lt"/>
              </a:rPr>
              <a:t>Quality Assurance Management</a:t>
            </a:r>
          </a:p>
          <a:p>
            <a:r>
              <a:rPr lang="en-CA" sz="1200" dirty="0">
                <a:latin typeface="+mj-lt"/>
              </a:rPr>
              <a:t>Civil and Public Works Inspection</a:t>
            </a:r>
          </a:p>
          <a:p>
            <a:r>
              <a:rPr lang="en-CA" sz="1200" dirty="0">
                <a:latin typeface="+mj-lt"/>
              </a:rPr>
              <a:t>Auto CAD</a:t>
            </a:r>
          </a:p>
          <a:p>
            <a:r>
              <a:rPr lang="en-CA" sz="1200" dirty="0">
                <a:latin typeface="+mj-lt"/>
              </a:rPr>
              <a:t>Materials Testing</a:t>
            </a:r>
          </a:p>
          <a:p>
            <a:r>
              <a:rPr lang="en-CA" sz="1200" dirty="0">
                <a:latin typeface="+mj-lt"/>
              </a:rPr>
              <a:t>Survey Technology</a:t>
            </a:r>
          </a:p>
        </p:txBody>
      </p:sp>
      <p:sp>
        <p:nvSpPr>
          <p:cNvPr id="4" name="Curved Left Arrow 3">
            <a:hlinkClick r:id="rId3" action="ppaction://hlinksldjump"/>
          </p:cNvPr>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TextBox 4"/>
          <p:cNvSpPr txBox="1"/>
          <p:nvPr/>
        </p:nvSpPr>
        <p:spPr>
          <a:xfrm>
            <a:off x="8008651" y="6453336"/>
            <a:ext cx="1027845" cy="230832"/>
          </a:xfrm>
          <a:prstGeom prst="rect">
            <a:avLst/>
          </a:prstGeom>
          <a:noFill/>
        </p:spPr>
        <p:txBody>
          <a:bodyPr wrap="none" rtlCol="0">
            <a:spAutoFit/>
          </a:bodyPr>
          <a:lstStyle/>
          <a:p>
            <a:r>
              <a:rPr lang="en-CA" sz="900" b="1" dirty="0">
                <a:solidFill>
                  <a:schemeClr val="accent1"/>
                </a:solidFill>
                <a:latin typeface="+mj-lt"/>
              </a:rPr>
              <a:t>Back to Org Chart</a:t>
            </a:r>
          </a:p>
        </p:txBody>
      </p:sp>
      <p:sp>
        <p:nvSpPr>
          <p:cNvPr id="6" name="Rounded Rectangle 5">
            <a:hlinkClick r:id="rId3" action="ppaction://hlinksldjump"/>
          </p:cNvPr>
          <p:cNvSpPr/>
          <p:nvPr/>
        </p:nvSpPr>
        <p:spPr>
          <a:xfrm>
            <a:off x="8008651" y="5949280"/>
            <a:ext cx="1027845"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4139952" y="4102621"/>
            <a:ext cx="2808312" cy="1846659"/>
          </a:xfrm>
          <a:prstGeom prst="rect">
            <a:avLst/>
          </a:prstGeom>
          <a:noFill/>
        </p:spPr>
        <p:txBody>
          <a:bodyPr wrap="square" rtlCol="0">
            <a:spAutoFit/>
          </a:bodyPr>
          <a:lstStyle/>
          <a:p>
            <a:r>
              <a:rPr lang="en-CA" sz="1400" b="1" dirty="0">
                <a:latin typeface="+mj-lt"/>
              </a:rPr>
              <a:t>Award Winning Projects</a:t>
            </a:r>
          </a:p>
          <a:p>
            <a:endParaRPr lang="en-CA" sz="1400" b="1" dirty="0">
              <a:latin typeface="+mj-lt"/>
            </a:endParaRPr>
          </a:p>
          <a:p>
            <a:pPr marL="171450" indent="-171450">
              <a:buFont typeface="Arial" pitchFamily="34" charset="0"/>
              <a:buChar char="•"/>
            </a:pPr>
            <a:r>
              <a:rPr lang="en-CA" sz="1200" dirty="0">
                <a:latin typeface="+mj-lt"/>
              </a:rPr>
              <a:t>The </a:t>
            </a:r>
            <a:r>
              <a:rPr lang="en-CA" sz="1200" dirty="0" err="1">
                <a:latin typeface="+mj-lt"/>
              </a:rPr>
              <a:t>Cambie</a:t>
            </a:r>
            <a:r>
              <a:rPr lang="en-CA" sz="1200" dirty="0">
                <a:latin typeface="+mj-lt"/>
              </a:rPr>
              <a:t> Street Bridge in Vancouver, BC, Canada</a:t>
            </a:r>
          </a:p>
          <a:p>
            <a:pPr marL="171450" indent="-171450">
              <a:buFont typeface="Arial" pitchFamily="34" charset="0"/>
              <a:buChar char="•"/>
            </a:pPr>
            <a:r>
              <a:rPr lang="en-CA" sz="1200" dirty="0">
                <a:latin typeface="+mj-lt"/>
              </a:rPr>
              <a:t>The Number 2 Road Bridge in Richmond, BC, Canada; </a:t>
            </a:r>
          </a:p>
          <a:p>
            <a:pPr marL="171450" indent="-171450">
              <a:buFont typeface="Arial" pitchFamily="34" charset="0"/>
              <a:buChar char="•"/>
            </a:pPr>
            <a:r>
              <a:rPr lang="en-CA" sz="1200" dirty="0">
                <a:latin typeface="+mj-lt"/>
              </a:rPr>
              <a:t>The </a:t>
            </a:r>
            <a:r>
              <a:rPr lang="en-CA" sz="1200" dirty="0" err="1">
                <a:latin typeface="+mj-lt"/>
              </a:rPr>
              <a:t>Malampaya</a:t>
            </a:r>
            <a:r>
              <a:rPr lang="en-CA" sz="1200" dirty="0">
                <a:latin typeface="+mj-lt"/>
              </a:rPr>
              <a:t> Concrete Gravity Structure in Subic Bay, Philippines;</a:t>
            </a:r>
          </a:p>
          <a:p>
            <a:pPr marL="285750" indent="-285750">
              <a:buFont typeface="Arial" pitchFamily="34" charset="0"/>
              <a:buChar char="•"/>
            </a:pPr>
            <a:endParaRPr lang="en-CA" sz="1400" b="1" dirty="0">
              <a:latin typeface="+mj-lt"/>
            </a:endParaRPr>
          </a:p>
        </p:txBody>
      </p:sp>
      <p:sp>
        <p:nvSpPr>
          <p:cNvPr id="8" name="TextBox 7"/>
          <p:cNvSpPr txBox="1"/>
          <p:nvPr/>
        </p:nvSpPr>
        <p:spPr>
          <a:xfrm>
            <a:off x="2851052" y="5930696"/>
            <a:ext cx="3304303" cy="646331"/>
          </a:xfrm>
          <a:prstGeom prst="rect">
            <a:avLst/>
          </a:prstGeom>
          <a:noFill/>
        </p:spPr>
        <p:txBody>
          <a:bodyPr wrap="none" rtlCol="0">
            <a:spAutoFit/>
          </a:bodyPr>
          <a:lstStyle/>
          <a:p>
            <a:r>
              <a:rPr lang="en-CA" sz="1200" b="1" dirty="0">
                <a:latin typeface="+mj-lt"/>
              </a:rPr>
              <a:t>Member of these reputable organizations:</a:t>
            </a:r>
          </a:p>
          <a:p>
            <a:pPr marL="285750" indent="-285750">
              <a:buFont typeface="Arial" pitchFamily="34" charset="0"/>
              <a:buChar char="•"/>
            </a:pPr>
            <a:r>
              <a:rPr lang="en-CA" sz="1200" dirty="0">
                <a:latin typeface="+mj-lt"/>
              </a:rPr>
              <a:t>American Society for Quality</a:t>
            </a:r>
          </a:p>
          <a:p>
            <a:pPr marL="285750" indent="-285750">
              <a:buFont typeface="Arial" pitchFamily="34" charset="0"/>
              <a:buChar char="•"/>
            </a:pPr>
            <a:r>
              <a:rPr lang="en-CA" sz="1200" dirty="0">
                <a:latin typeface="+mj-lt"/>
              </a:rPr>
              <a:t>International Register of Certificated Auditors</a:t>
            </a:r>
          </a:p>
        </p:txBody>
      </p:sp>
    </p:spTree>
    <p:extLst>
      <p:ext uri="{BB962C8B-B14F-4D97-AF65-F5344CB8AC3E}">
        <p14:creationId xmlns:p14="http://schemas.microsoft.com/office/powerpoint/2010/main" val="386725164"/>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786"/>
            <a:ext cx="8229600" cy="1143000"/>
          </a:xfrm>
        </p:spPr>
        <p:txBody>
          <a:bodyPr/>
          <a:lstStyle/>
          <a:p>
            <a:r>
              <a:rPr lang="en-CA" b="1" dirty="0">
                <a:solidFill>
                  <a:srgbClr val="0070C0"/>
                </a:solidFill>
              </a:rPr>
              <a:t>Jim Starkey</a:t>
            </a:r>
          </a:p>
        </p:txBody>
      </p:sp>
      <p:sp>
        <p:nvSpPr>
          <p:cNvPr id="3" name="Content Placeholder 2"/>
          <p:cNvSpPr>
            <a:spLocks noGrp="1"/>
          </p:cNvSpPr>
          <p:nvPr>
            <p:ph idx="1"/>
          </p:nvPr>
        </p:nvSpPr>
        <p:spPr>
          <a:xfrm>
            <a:off x="457200" y="1359099"/>
            <a:ext cx="8229600" cy="989781"/>
          </a:xfrm>
        </p:spPr>
        <p:txBody>
          <a:bodyPr/>
          <a:lstStyle/>
          <a:p>
            <a:pPr marL="0" indent="0">
              <a:buNone/>
            </a:pPr>
            <a:r>
              <a:rPr lang="en-CA" dirty="0"/>
              <a:t>Is currently the Quality Advisor for the Port Mann Water Supply Tunnel Project.</a:t>
            </a:r>
          </a:p>
        </p:txBody>
      </p:sp>
      <p:sp>
        <p:nvSpPr>
          <p:cNvPr id="4" name="Curved Left Arrow 3">
            <a:hlinkClick r:id="rId2" action="ppaction://hlinksldjump"/>
          </p:cNvPr>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TextBox 4"/>
          <p:cNvSpPr txBox="1"/>
          <p:nvPr/>
        </p:nvSpPr>
        <p:spPr>
          <a:xfrm>
            <a:off x="8008651" y="6453336"/>
            <a:ext cx="1027845" cy="230832"/>
          </a:xfrm>
          <a:prstGeom prst="rect">
            <a:avLst/>
          </a:prstGeom>
          <a:noFill/>
        </p:spPr>
        <p:txBody>
          <a:bodyPr wrap="none" rtlCol="0">
            <a:spAutoFit/>
          </a:bodyPr>
          <a:lstStyle/>
          <a:p>
            <a:r>
              <a:rPr lang="en-CA" sz="900" b="1" dirty="0">
                <a:solidFill>
                  <a:schemeClr val="accent1"/>
                </a:solidFill>
                <a:latin typeface="+mj-lt"/>
              </a:rPr>
              <a:t>Back to Org Chart</a:t>
            </a:r>
          </a:p>
        </p:txBody>
      </p:sp>
      <p:sp>
        <p:nvSpPr>
          <p:cNvPr id="6" name="Rounded Rectangle 5">
            <a:hlinkClick r:id="rId2" action="ppaction://hlinksldjump"/>
          </p:cNvPr>
          <p:cNvSpPr/>
          <p:nvPr/>
        </p:nvSpPr>
        <p:spPr>
          <a:xfrm>
            <a:off x="8008651" y="5949280"/>
            <a:ext cx="1027845"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467545" y="2379652"/>
            <a:ext cx="3456383" cy="3785652"/>
          </a:xfrm>
          <a:prstGeom prst="rect">
            <a:avLst/>
          </a:prstGeom>
          <a:noFill/>
        </p:spPr>
        <p:txBody>
          <a:bodyPr wrap="square" rtlCol="0">
            <a:spAutoFit/>
          </a:bodyPr>
          <a:lstStyle/>
          <a:p>
            <a:pPr marL="0" indent="0">
              <a:buNone/>
            </a:pPr>
            <a:r>
              <a:rPr lang="en-CA" sz="1600" b="1" dirty="0">
                <a:solidFill>
                  <a:srgbClr val="0070C0"/>
                </a:solidFill>
                <a:latin typeface="+mj-lt"/>
              </a:rPr>
              <a:t>Bio:</a:t>
            </a:r>
          </a:p>
          <a:p>
            <a:pPr marL="0" indent="0">
              <a:buNone/>
            </a:pPr>
            <a:endParaRPr lang="en-CA" sz="1600" b="1" dirty="0">
              <a:solidFill>
                <a:srgbClr val="0070C0"/>
              </a:solidFill>
              <a:latin typeface="+mj-lt"/>
            </a:endParaRPr>
          </a:p>
          <a:p>
            <a:pPr marL="285750" indent="-285750">
              <a:buFont typeface="Arial" pitchFamily="34" charset="0"/>
              <a:buChar char="•"/>
            </a:pPr>
            <a:r>
              <a:rPr lang="en-CA" sz="1600" dirty="0">
                <a:solidFill>
                  <a:srgbClr val="0070C0"/>
                </a:solidFill>
                <a:latin typeface="+mj-lt"/>
              </a:rPr>
              <a:t>A skilled professional with design, supervisory and managerial experienced combining over 25 years in the manufacturing and service industries. </a:t>
            </a:r>
          </a:p>
          <a:p>
            <a:pPr marL="285750" indent="-285750">
              <a:buFont typeface="Arial" pitchFamily="34" charset="0"/>
              <a:buChar char="•"/>
            </a:pPr>
            <a:r>
              <a:rPr lang="en-CA" sz="1600" dirty="0">
                <a:solidFill>
                  <a:srgbClr val="0070C0"/>
                </a:solidFill>
                <a:latin typeface="+mj-lt"/>
              </a:rPr>
              <a:t>Effective at interfacing with specialists and all managerial levels. </a:t>
            </a:r>
          </a:p>
          <a:p>
            <a:pPr marL="285750" indent="-285750">
              <a:buFont typeface="Arial" pitchFamily="34" charset="0"/>
              <a:buChar char="•"/>
            </a:pPr>
            <a:r>
              <a:rPr lang="en-CA" sz="1600" dirty="0">
                <a:solidFill>
                  <a:srgbClr val="0070C0"/>
                </a:solidFill>
                <a:latin typeface="+mj-lt"/>
              </a:rPr>
              <a:t>Particular expertise in planning and coordinating activities, analyzing and troubleshooting, developing policies and procedures within the quality audit functions.</a:t>
            </a:r>
          </a:p>
          <a:p>
            <a:endParaRPr lang="en-CA" sz="1600" dirty="0">
              <a:solidFill>
                <a:srgbClr val="0070C0"/>
              </a:solidFill>
              <a:latin typeface="+mj-lt"/>
            </a:endParaRPr>
          </a:p>
        </p:txBody>
      </p:sp>
      <p:sp>
        <p:nvSpPr>
          <p:cNvPr id="8" name="TextBox 7"/>
          <p:cNvSpPr txBox="1"/>
          <p:nvPr/>
        </p:nvSpPr>
        <p:spPr>
          <a:xfrm>
            <a:off x="4324353" y="2379652"/>
            <a:ext cx="4680519" cy="3293209"/>
          </a:xfrm>
          <a:prstGeom prst="rect">
            <a:avLst/>
          </a:prstGeom>
          <a:noFill/>
        </p:spPr>
        <p:txBody>
          <a:bodyPr wrap="square" rtlCol="0">
            <a:spAutoFit/>
          </a:bodyPr>
          <a:lstStyle/>
          <a:p>
            <a:r>
              <a:rPr lang="en-CA" sz="1600" b="1" dirty="0">
                <a:solidFill>
                  <a:srgbClr val="00B050"/>
                </a:solidFill>
                <a:latin typeface="+mj-lt"/>
              </a:rPr>
              <a:t>Qualifications and Training:</a:t>
            </a:r>
          </a:p>
          <a:p>
            <a:endParaRPr lang="en-CA" sz="1600" dirty="0">
              <a:solidFill>
                <a:srgbClr val="00B050"/>
              </a:solidFill>
              <a:latin typeface="+mj-lt"/>
            </a:endParaRPr>
          </a:p>
          <a:p>
            <a:pPr marL="285750" indent="-285750">
              <a:buFont typeface="Arial" pitchFamily="34" charset="0"/>
              <a:buChar char="•"/>
            </a:pPr>
            <a:r>
              <a:rPr lang="en-CA" sz="1600" dirty="0">
                <a:solidFill>
                  <a:srgbClr val="00B050"/>
                </a:solidFill>
                <a:latin typeface="+mj-lt"/>
              </a:rPr>
              <a:t>ISO 9001 Auditor/Lead Auditor </a:t>
            </a:r>
          </a:p>
          <a:p>
            <a:pPr marL="285750" indent="-285750">
              <a:buFont typeface="Arial" pitchFamily="34" charset="0"/>
              <a:buChar char="•"/>
            </a:pPr>
            <a:r>
              <a:rPr lang="en-CA" sz="1600" dirty="0">
                <a:solidFill>
                  <a:srgbClr val="00B050"/>
                </a:solidFill>
                <a:latin typeface="+mj-lt"/>
              </a:rPr>
              <a:t>Masters Degree in Business Administration</a:t>
            </a:r>
          </a:p>
          <a:p>
            <a:pPr marL="285750" indent="-285750">
              <a:buFont typeface="Arial" pitchFamily="34" charset="0"/>
              <a:buChar char="•"/>
            </a:pPr>
            <a:r>
              <a:rPr lang="en-CA" sz="1600" dirty="0">
                <a:solidFill>
                  <a:srgbClr val="00B050"/>
                </a:solidFill>
                <a:latin typeface="+mj-lt"/>
              </a:rPr>
              <a:t>APENS examination and thesis</a:t>
            </a:r>
          </a:p>
          <a:p>
            <a:pPr marL="285750" indent="-285750">
              <a:buFont typeface="Arial" pitchFamily="34" charset="0"/>
              <a:buChar char="•"/>
            </a:pPr>
            <a:r>
              <a:rPr lang="en-CA" sz="1600" dirty="0">
                <a:solidFill>
                  <a:srgbClr val="00B050"/>
                </a:solidFill>
                <a:latin typeface="+mj-lt"/>
              </a:rPr>
              <a:t>Higher National Diploma &amp; Diploma of Mechanical Engineering</a:t>
            </a:r>
          </a:p>
          <a:p>
            <a:pPr marL="285750" indent="-285750">
              <a:buFont typeface="Arial" pitchFamily="34" charset="0"/>
              <a:buChar char="•"/>
            </a:pPr>
            <a:r>
              <a:rPr lang="en-CA" sz="1600" dirty="0">
                <a:solidFill>
                  <a:srgbClr val="00B050"/>
                </a:solidFill>
                <a:latin typeface="+mj-lt"/>
              </a:rPr>
              <a:t>Member of: </a:t>
            </a:r>
          </a:p>
          <a:p>
            <a:pPr marL="1200150" lvl="2" indent="-285750">
              <a:buFont typeface="Arial" pitchFamily="34" charset="0"/>
              <a:buChar char="•"/>
            </a:pPr>
            <a:r>
              <a:rPr lang="en-CA" sz="1600" dirty="0">
                <a:solidFill>
                  <a:srgbClr val="00B050"/>
                </a:solidFill>
                <a:latin typeface="+mj-lt"/>
              </a:rPr>
              <a:t>Association of Professional Engineers and Geoscientists of BC(non-practicing/life member)</a:t>
            </a:r>
          </a:p>
          <a:p>
            <a:pPr marL="1200150" lvl="2" indent="-285750">
              <a:buFont typeface="Arial" pitchFamily="34" charset="0"/>
              <a:buChar char="•"/>
            </a:pPr>
            <a:r>
              <a:rPr lang="en-CA" sz="1600" dirty="0">
                <a:solidFill>
                  <a:srgbClr val="00B050"/>
                </a:solidFill>
                <a:latin typeface="+mj-lt"/>
              </a:rPr>
              <a:t>Toastmasters International/Past President (White Rock)</a:t>
            </a:r>
          </a:p>
        </p:txBody>
      </p:sp>
    </p:spTree>
    <p:extLst>
      <p:ext uri="{BB962C8B-B14F-4D97-AF65-F5344CB8AC3E}">
        <p14:creationId xmlns:p14="http://schemas.microsoft.com/office/powerpoint/2010/main" val="20985734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CA" b="1" dirty="0">
                <a:solidFill>
                  <a:srgbClr val="0070C0"/>
                </a:solidFill>
              </a:rPr>
              <a:t>Haydee Salvador, BSCE</a:t>
            </a:r>
          </a:p>
        </p:txBody>
      </p:sp>
      <p:sp>
        <p:nvSpPr>
          <p:cNvPr id="3" name="Content Placeholder 2"/>
          <p:cNvSpPr>
            <a:spLocks noGrp="1"/>
          </p:cNvSpPr>
          <p:nvPr>
            <p:ph idx="1"/>
          </p:nvPr>
        </p:nvSpPr>
        <p:spPr>
          <a:xfrm>
            <a:off x="457200" y="927051"/>
            <a:ext cx="8229600" cy="917773"/>
          </a:xfrm>
        </p:spPr>
        <p:txBody>
          <a:bodyPr/>
          <a:lstStyle/>
          <a:p>
            <a:pPr marL="0" indent="0">
              <a:buNone/>
            </a:pPr>
            <a:r>
              <a:rPr lang="en-CA" dirty="0"/>
              <a:t>Is an Auditor for Lindsey Quality Solutions Inc. that has involvement currently with: </a:t>
            </a:r>
          </a:p>
        </p:txBody>
      </p:sp>
      <p:sp>
        <p:nvSpPr>
          <p:cNvPr id="4" name="Curved Left Arrow 3"/>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TextBox 4"/>
          <p:cNvSpPr txBox="1"/>
          <p:nvPr/>
        </p:nvSpPr>
        <p:spPr>
          <a:xfrm>
            <a:off x="8008651" y="6453336"/>
            <a:ext cx="1027845" cy="230832"/>
          </a:xfrm>
          <a:prstGeom prst="rect">
            <a:avLst/>
          </a:prstGeom>
          <a:noFill/>
        </p:spPr>
        <p:txBody>
          <a:bodyPr wrap="none" rtlCol="0">
            <a:spAutoFit/>
          </a:bodyPr>
          <a:lstStyle/>
          <a:p>
            <a:r>
              <a:rPr lang="en-CA" sz="900" b="1" dirty="0">
                <a:solidFill>
                  <a:schemeClr val="accent1"/>
                </a:solidFill>
                <a:latin typeface="+mj-lt"/>
              </a:rPr>
              <a:t>Back to Org Chart</a:t>
            </a:r>
          </a:p>
        </p:txBody>
      </p:sp>
      <p:sp>
        <p:nvSpPr>
          <p:cNvPr id="6" name="Rounded Rectangle 5">
            <a:hlinkClick r:id="rId2" action="ppaction://hlinksldjump"/>
          </p:cNvPr>
          <p:cNvSpPr/>
          <p:nvPr/>
        </p:nvSpPr>
        <p:spPr>
          <a:xfrm>
            <a:off x="8008651" y="5949280"/>
            <a:ext cx="1027845"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95536" y="1844824"/>
            <a:ext cx="3776675" cy="2677656"/>
          </a:xfrm>
          <a:prstGeom prst="rect">
            <a:avLst/>
          </a:prstGeom>
          <a:noFill/>
        </p:spPr>
        <p:txBody>
          <a:bodyPr wrap="none" rtlCol="0">
            <a:spAutoFit/>
          </a:bodyPr>
          <a:lstStyle/>
          <a:p>
            <a:r>
              <a:rPr lang="en-CA" sz="1600" b="1" dirty="0">
                <a:solidFill>
                  <a:srgbClr val="00B0F0"/>
                </a:solidFill>
                <a:latin typeface="+mj-lt"/>
              </a:rPr>
              <a:t>Current Project Involvement:</a:t>
            </a:r>
          </a:p>
          <a:p>
            <a:endParaRPr lang="en-CA" sz="800" b="1" dirty="0">
              <a:solidFill>
                <a:srgbClr val="00B0F0"/>
              </a:solidFill>
              <a:latin typeface="+mj-lt"/>
            </a:endParaRPr>
          </a:p>
          <a:p>
            <a:pPr marL="285750" indent="-285750">
              <a:buFont typeface="Arial" pitchFamily="34" charset="0"/>
              <a:buChar char="•"/>
            </a:pPr>
            <a:r>
              <a:rPr lang="en-CA" sz="1600" dirty="0">
                <a:solidFill>
                  <a:srgbClr val="00B0F0"/>
                </a:solidFill>
                <a:latin typeface="+mj-lt"/>
              </a:rPr>
              <a:t>South Fraser Perimeter Road Project</a:t>
            </a:r>
          </a:p>
          <a:p>
            <a:pPr marL="742950" lvl="1" indent="-285750">
              <a:buFont typeface="Arial" pitchFamily="34" charset="0"/>
              <a:buChar char="•"/>
            </a:pPr>
            <a:r>
              <a:rPr lang="en-CA" sz="1600" dirty="0">
                <a:solidFill>
                  <a:srgbClr val="00B0F0"/>
                </a:solidFill>
                <a:latin typeface="+mj-lt"/>
              </a:rPr>
              <a:t>QMS Monitoring</a:t>
            </a:r>
          </a:p>
          <a:p>
            <a:pPr marL="742950" lvl="1" indent="-285750">
              <a:buFont typeface="Arial" pitchFamily="34" charset="0"/>
              <a:buChar char="•"/>
            </a:pPr>
            <a:r>
              <a:rPr lang="en-CA" sz="1600" dirty="0">
                <a:solidFill>
                  <a:srgbClr val="00B0F0"/>
                </a:solidFill>
                <a:latin typeface="+mj-lt"/>
              </a:rPr>
              <a:t>Monthly Reporting </a:t>
            </a:r>
          </a:p>
          <a:p>
            <a:pPr marL="285750" indent="-285750">
              <a:buFont typeface="Arial" pitchFamily="34" charset="0"/>
              <a:buChar char="•"/>
            </a:pPr>
            <a:r>
              <a:rPr lang="en-CA" sz="1600" dirty="0">
                <a:solidFill>
                  <a:srgbClr val="00B0F0"/>
                </a:solidFill>
                <a:latin typeface="+mj-lt"/>
              </a:rPr>
              <a:t>Windsor Essex Parkway Project</a:t>
            </a:r>
          </a:p>
          <a:p>
            <a:pPr marL="742950" lvl="1" indent="-285750">
              <a:buFont typeface="Arial" pitchFamily="34" charset="0"/>
              <a:buChar char="•"/>
            </a:pPr>
            <a:r>
              <a:rPr lang="en-CA" sz="1600" dirty="0">
                <a:solidFill>
                  <a:srgbClr val="00B0F0"/>
                </a:solidFill>
                <a:latin typeface="+mj-lt"/>
              </a:rPr>
              <a:t>QMS Monitoring</a:t>
            </a:r>
          </a:p>
          <a:p>
            <a:pPr marL="285750" indent="-285750">
              <a:buFont typeface="Arial" pitchFamily="34" charset="0"/>
              <a:buChar char="•"/>
            </a:pPr>
            <a:r>
              <a:rPr lang="en-CA" sz="1600" dirty="0">
                <a:solidFill>
                  <a:srgbClr val="00B0F0"/>
                </a:solidFill>
                <a:latin typeface="+mj-lt"/>
              </a:rPr>
              <a:t>Canada Line</a:t>
            </a:r>
          </a:p>
          <a:p>
            <a:pPr marL="742950" lvl="1" indent="-285750">
              <a:buFont typeface="Arial" pitchFamily="34" charset="0"/>
              <a:buChar char="•"/>
            </a:pPr>
            <a:r>
              <a:rPr lang="en-CA" sz="1600" dirty="0">
                <a:solidFill>
                  <a:srgbClr val="00B0F0"/>
                </a:solidFill>
                <a:latin typeface="+mj-lt"/>
              </a:rPr>
              <a:t>Environmental Audits and Reports</a:t>
            </a:r>
          </a:p>
          <a:p>
            <a:pPr marL="285750" indent="-285750">
              <a:buFont typeface="Arial" pitchFamily="34" charset="0"/>
              <a:buChar char="•"/>
            </a:pPr>
            <a:r>
              <a:rPr lang="en-CA" sz="1600" dirty="0">
                <a:solidFill>
                  <a:srgbClr val="00B0F0"/>
                </a:solidFill>
                <a:latin typeface="+mj-lt"/>
              </a:rPr>
              <a:t>Fraser River Pile &amp; Dredge FRDP</a:t>
            </a:r>
          </a:p>
          <a:p>
            <a:pPr marL="742950" lvl="1" indent="-285750">
              <a:buFont typeface="Arial" pitchFamily="34" charset="0"/>
              <a:buChar char="•"/>
            </a:pPr>
            <a:r>
              <a:rPr lang="en-CA" sz="1600" dirty="0">
                <a:solidFill>
                  <a:srgbClr val="00B0F0"/>
                </a:solidFill>
                <a:latin typeface="+mj-lt"/>
              </a:rPr>
              <a:t>IMS documentation</a:t>
            </a:r>
          </a:p>
        </p:txBody>
      </p:sp>
      <p:sp>
        <p:nvSpPr>
          <p:cNvPr id="8" name="TextBox 7"/>
          <p:cNvSpPr txBox="1"/>
          <p:nvPr/>
        </p:nvSpPr>
        <p:spPr>
          <a:xfrm>
            <a:off x="4233875" y="1844824"/>
            <a:ext cx="4514589" cy="2554545"/>
          </a:xfrm>
          <a:prstGeom prst="rect">
            <a:avLst/>
          </a:prstGeom>
          <a:noFill/>
        </p:spPr>
        <p:txBody>
          <a:bodyPr wrap="square" rtlCol="0">
            <a:spAutoFit/>
          </a:bodyPr>
          <a:lstStyle/>
          <a:p>
            <a:r>
              <a:rPr lang="en-CA" sz="1600" dirty="0">
                <a:solidFill>
                  <a:srgbClr val="00B050"/>
                </a:solidFill>
                <a:latin typeface="+mj-lt"/>
              </a:rPr>
              <a:t>Qualifications:</a:t>
            </a:r>
          </a:p>
          <a:p>
            <a:pPr marL="285750" indent="-285750">
              <a:buFont typeface="Arial" panose="020B0604020202020204" pitchFamily="34" charset="0"/>
              <a:buChar char="•"/>
            </a:pPr>
            <a:r>
              <a:rPr lang="en-CA" sz="1600" dirty="0">
                <a:solidFill>
                  <a:srgbClr val="00B050"/>
                </a:solidFill>
                <a:latin typeface="+mj-lt"/>
              </a:rPr>
              <a:t>International Registered Certificated Auditor (IRCA) - Quality Management System Lead Auditor</a:t>
            </a:r>
          </a:p>
          <a:p>
            <a:pPr marL="285750" indent="-285750">
              <a:buFont typeface="Arial" panose="020B0604020202020204" pitchFamily="34" charset="0"/>
              <a:buChar char="•"/>
            </a:pPr>
            <a:r>
              <a:rPr lang="en-CA" sz="1600" dirty="0">
                <a:solidFill>
                  <a:srgbClr val="00B050"/>
                </a:solidFill>
                <a:latin typeface="+mj-lt"/>
              </a:rPr>
              <a:t>Certified Lead Auditor – Quality, Environmental and Health and Safety Management Systems</a:t>
            </a:r>
          </a:p>
          <a:p>
            <a:pPr marL="285750" indent="-285750">
              <a:buFont typeface="Arial" panose="020B0604020202020204" pitchFamily="34" charset="0"/>
              <a:buChar char="•"/>
            </a:pPr>
            <a:r>
              <a:rPr lang="en-CA" sz="1600" dirty="0">
                <a:solidFill>
                  <a:srgbClr val="00B050"/>
                </a:solidFill>
                <a:latin typeface="+mj-lt"/>
              </a:rPr>
              <a:t>Management of various </a:t>
            </a:r>
            <a:r>
              <a:rPr lang="en-CA" sz="1600" dirty="0" err="1">
                <a:solidFill>
                  <a:srgbClr val="00B050"/>
                </a:solidFill>
                <a:latin typeface="+mj-lt"/>
              </a:rPr>
              <a:t>omputer</a:t>
            </a:r>
            <a:r>
              <a:rPr lang="en-CA" sz="1600" dirty="0">
                <a:solidFill>
                  <a:srgbClr val="00B050"/>
                </a:solidFill>
                <a:latin typeface="+mj-lt"/>
              </a:rPr>
              <a:t> software document control such as </a:t>
            </a:r>
            <a:r>
              <a:rPr lang="en-CA" sz="1600" dirty="0" err="1">
                <a:solidFill>
                  <a:srgbClr val="00B050"/>
                </a:solidFill>
                <a:latin typeface="+mj-lt"/>
              </a:rPr>
              <a:t>Coreworx</a:t>
            </a:r>
            <a:r>
              <a:rPr lang="en-CA" sz="1600" dirty="0">
                <a:solidFill>
                  <a:srgbClr val="00B050"/>
                </a:solidFill>
                <a:latin typeface="+mj-lt"/>
              </a:rPr>
              <a:t>, Aconex, </a:t>
            </a:r>
            <a:r>
              <a:rPr lang="en-CA" sz="1600" dirty="0" err="1">
                <a:solidFill>
                  <a:srgbClr val="00B050"/>
                </a:solidFill>
                <a:latin typeface="+mj-lt"/>
              </a:rPr>
              <a:t>Sharepoint</a:t>
            </a:r>
            <a:r>
              <a:rPr lang="en-CA" sz="1600" dirty="0">
                <a:solidFill>
                  <a:srgbClr val="00B050"/>
                </a:solidFill>
                <a:latin typeface="+mj-lt"/>
              </a:rPr>
              <a:t>, OPUS, Procore and other project documents collaboration software.</a:t>
            </a:r>
          </a:p>
        </p:txBody>
      </p:sp>
      <p:sp>
        <p:nvSpPr>
          <p:cNvPr id="9" name="TextBox 8"/>
          <p:cNvSpPr txBox="1"/>
          <p:nvPr/>
        </p:nvSpPr>
        <p:spPr>
          <a:xfrm>
            <a:off x="683568" y="4817184"/>
            <a:ext cx="2952328" cy="1546577"/>
          </a:xfrm>
          <a:prstGeom prst="rect">
            <a:avLst/>
          </a:prstGeom>
          <a:noFill/>
        </p:spPr>
        <p:txBody>
          <a:bodyPr wrap="square" rtlCol="0">
            <a:spAutoFit/>
          </a:bodyPr>
          <a:lstStyle/>
          <a:p>
            <a:r>
              <a:rPr lang="en-CA" sz="1050" b="1" dirty="0">
                <a:latin typeface="+mj-lt"/>
              </a:rPr>
              <a:t>Previous Experience:</a:t>
            </a:r>
          </a:p>
          <a:p>
            <a:pPr marL="285750" indent="-285750">
              <a:buFont typeface="Arial" pitchFamily="34" charset="0"/>
              <a:buChar char="•"/>
            </a:pPr>
            <a:r>
              <a:rPr lang="en-CA" sz="1050" dirty="0">
                <a:latin typeface="+mj-lt"/>
              </a:rPr>
              <a:t>+12 years Civil Engineering &amp; Quantity Surveyor in the Philippines and Africa</a:t>
            </a:r>
          </a:p>
          <a:p>
            <a:pPr marL="285750" indent="-285750">
              <a:buFont typeface="Arial" pitchFamily="34" charset="0"/>
              <a:buChar char="•"/>
            </a:pPr>
            <a:r>
              <a:rPr lang="en-CA" sz="1050" dirty="0">
                <a:latin typeface="+mj-lt"/>
              </a:rPr>
              <a:t>Training: </a:t>
            </a:r>
          </a:p>
          <a:p>
            <a:pPr marL="742950" lvl="1" indent="-285750">
              <a:buFont typeface="Arial" pitchFamily="34" charset="0"/>
              <a:buChar char="•"/>
            </a:pPr>
            <a:r>
              <a:rPr lang="en-CA" sz="1050" dirty="0">
                <a:latin typeface="+mj-lt"/>
              </a:rPr>
              <a:t>Development Approval – Subdivision and Design</a:t>
            </a:r>
          </a:p>
          <a:p>
            <a:pPr marL="742950" lvl="1" indent="-285750">
              <a:buFont typeface="Arial" pitchFamily="34" charset="0"/>
              <a:buChar char="•"/>
            </a:pPr>
            <a:r>
              <a:rPr lang="en-CA" sz="1050" dirty="0">
                <a:latin typeface="+mj-lt"/>
              </a:rPr>
              <a:t>Computer Construction Estimating (Timberline)</a:t>
            </a:r>
          </a:p>
          <a:p>
            <a:pPr marL="742950" lvl="1" indent="-285750">
              <a:buFont typeface="Arial" pitchFamily="34" charset="0"/>
              <a:buChar char="•"/>
            </a:pPr>
            <a:r>
              <a:rPr lang="en-CA" sz="1050" dirty="0">
                <a:latin typeface="+mj-lt"/>
              </a:rPr>
              <a:t>Steel Fabrication Works</a:t>
            </a:r>
          </a:p>
        </p:txBody>
      </p:sp>
      <p:sp>
        <p:nvSpPr>
          <p:cNvPr id="11" name="TextBox 10"/>
          <p:cNvSpPr txBox="1"/>
          <p:nvPr/>
        </p:nvSpPr>
        <p:spPr>
          <a:xfrm>
            <a:off x="3822227" y="5373216"/>
            <a:ext cx="3774109" cy="830997"/>
          </a:xfrm>
          <a:prstGeom prst="rect">
            <a:avLst/>
          </a:prstGeom>
          <a:noFill/>
        </p:spPr>
        <p:txBody>
          <a:bodyPr wrap="square" rtlCol="0">
            <a:spAutoFit/>
          </a:bodyPr>
          <a:lstStyle/>
          <a:p>
            <a:r>
              <a:rPr lang="en-CA" sz="1600" b="1" dirty="0">
                <a:latin typeface="+mj-lt"/>
              </a:rPr>
              <a:t>Haydee has completed and certified to the following: ISO 9001:2015, ISO 14001:2015 ad ISO 45001 Lead Auditor Course</a:t>
            </a:r>
          </a:p>
        </p:txBody>
      </p:sp>
    </p:spTree>
    <p:extLst>
      <p:ext uri="{BB962C8B-B14F-4D97-AF65-F5344CB8AC3E}">
        <p14:creationId xmlns:p14="http://schemas.microsoft.com/office/powerpoint/2010/main" val="169102208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CA" b="1" dirty="0">
                <a:solidFill>
                  <a:srgbClr val="0070C0"/>
                </a:solidFill>
              </a:rPr>
              <a:t>Carmen Oraa</a:t>
            </a:r>
          </a:p>
        </p:txBody>
      </p:sp>
      <p:sp>
        <p:nvSpPr>
          <p:cNvPr id="4" name="Curved Left Arrow 3"/>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TextBox 4"/>
          <p:cNvSpPr txBox="1"/>
          <p:nvPr/>
        </p:nvSpPr>
        <p:spPr>
          <a:xfrm>
            <a:off x="8008651" y="6453336"/>
            <a:ext cx="1027845" cy="230832"/>
          </a:xfrm>
          <a:prstGeom prst="rect">
            <a:avLst/>
          </a:prstGeom>
          <a:noFill/>
        </p:spPr>
        <p:txBody>
          <a:bodyPr wrap="none" rtlCol="0">
            <a:spAutoFit/>
          </a:bodyPr>
          <a:lstStyle/>
          <a:p>
            <a:r>
              <a:rPr lang="en-CA" sz="900" b="1" dirty="0">
                <a:solidFill>
                  <a:schemeClr val="accent1"/>
                </a:solidFill>
                <a:latin typeface="+mj-lt"/>
              </a:rPr>
              <a:t>Back to Org Chart</a:t>
            </a:r>
          </a:p>
        </p:txBody>
      </p:sp>
      <p:sp>
        <p:nvSpPr>
          <p:cNvPr id="6" name="Rounded Rectangle 5">
            <a:hlinkClick r:id="rId2" action="ppaction://hlinksldjump"/>
          </p:cNvPr>
          <p:cNvSpPr/>
          <p:nvPr/>
        </p:nvSpPr>
        <p:spPr>
          <a:xfrm>
            <a:off x="8008651" y="5949280"/>
            <a:ext cx="1027845"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ontent Placeholder 2"/>
          <p:cNvSpPr>
            <a:spLocks noGrp="1"/>
          </p:cNvSpPr>
          <p:nvPr>
            <p:ph idx="1"/>
          </p:nvPr>
        </p:nvSpPr>
        <p:spPr>
          <a:xfrm>
            <a:off x="457200" y="1124744"/>
            <a:ext cx="8229600" cy="917773"/>
          </a:xfrm>
        </p:spPr>
        <p:txBody>
          <a:bodyPr/>
          <a:lstStyle/>
          <a:p>
            <a:pPr marL="0" indent="0">
              <a:buNone/>
            </a:pPr>
            <a:r>
              <a:rPr lang="en-CA" dirty="0"/>
              <a:t>Is an Auditor for Lindsey Quality Solutions Inc. that has involvement with: </a:t>
            </a:r>
          </a:p>
        </p:txBody>
      </p:sp>
      <p:sp>
        <p:nvSpPr>
          <p:cNvPr id="8" name="TextBox 7"/>
          <p:cNvSpPr txBox="1"/>
          <p:nvPr/>
        </p:nvSpPr>
        <p:spPr>
          <a:xfrm>
            <a:off x="457862" y="1988840"/>
            <a:ext cx="3724418" cy="1446550"/>
          </a:xfrm>
          <a:prstGeom prst="rect">
            <a:avLst/>
          </a:prstGeom>
          <a:noFill/>
        </p:spPr>
        <p:txBody>
          <a:bodyPr wrap="none" rtlCol="0">
            <a:spAutoFit/>
          </a:bodyPr>
          <a:lstStyle/>
          <a:p>
            <a:r>
              <a:rPr lang="en-CA" sz="1600" b="1" dirty="0">
                <a:solidFill>
                  <a:srgbClr val="00B0F0"/>
                </a:solidFill>
                <a:latin typeface="+mj-lt"/>
              </a:rPr>
              <a:t>Current Projects:</a:t>
            </a:r>
          </a:p>
          <a:p>
            <a:endParaRPr lang="en-CA" sz="800" b="1" dirty="0">
              <a:solidFill>
                <a:srgbClr val="00B0F0"/>
              </a:solidFill>
              <a:latin typeface="+mj-lt"/>
            </a:endParaRPr>
          </a:p>
          <a:p>
            <a:pPr marL="285750" indent="-285750">
              <a:buFont typeface="Arial" pitchFamily="34" charset="0"/>
              <a:buChar char="•"/>
            </a:pPr>
            <a:r>
              <a:rPr lang="en-CA" sz="1600" dirty="0">
                <a:solidFill>
                  <a:srgbClr val="00B0F0"/>
                </a:solidFill>
                <a:latin typeface="+mj-lt"/>
              </a:rPr>
              <a:t>Fraser River Pile &amp; Dredge</a:t>
            </a:r>
          </a:p>
          <a:p>
            <a:pPr marL="742950" lvl="1" indent="-285750">
              <a:buFont typeface="Arial" pitchFamily="34" charset="0"/>
              <a:buChar char="•"/>
            </a:pPr>
            <a:r>
              <a:rPr lang="en-CA" sz="1600" dirty="0">
                <a:solidFill>
                  <a:srgbClr val="00B0F0"/>
                </a:solidFill>
                <a:latin typeface="+mj-lt"/>
              </a:rPr>
              <a:t>Development of Integrated </a:t>
            </a:r>
          </a:p>
          <a:p>
            <a:pPr lvl="1"/>
            <a:r>
              <a:rPr lang="en-CA" sz="1600" dirty="0">
                <a:solidFill>
                  <a:srgbClr val="00B0F0"/>
                </a:solidFill>
                <a:latin typeface="+mj-lt"/>
              </a:rPr>
              <a:t>Management System documentation</a:t>
            </a:r>
          </a:p>
          <a:p>
            <a:pPr marL="742950" lvl="1" indent="-285750">
              <a:buFont typeface="Arial" panose="020B0604020202020204" pitchFamily="34" charset="0"/>
              <a:buChar char="•"/>
            </a:pPr>
            <a:r>
              <a:rPr lang="en-CA" sz="1600" dirty="0">
                <a:solidFill>
                  <a:srgbClr val="00B0F0"/>
                </a:solidFill>
                <a:latin typeface="+mj-lt"/>
              </a:rPr>
              <a:t>Document Control /management </a:t>
            </a:r>
          </a:p>
        </p:txBody>
      </p:sp>
      <p:sp>
        <p:nvSpPr>
          <p:cNvPr id="9" name="TextBox 8"/>
          <p:cNvSpPr txBox="1"/>
          <p:nvPr/>
        </p:nvSpPr>
        <p:spPr>
          <a:xfrm>
            <a:off x="4562390" y="1988840"/>
            <a:ext cx="4690130" cy="1692771"/>
          </a:xfrm>
          <a:prstGeom prst="rect">
            <a:avLst/>
          </a:prstGeom>
          <a:noFill/>
        </p:spPr>
        <p:txBody>
          <a:bodyPr wrap="none" rtlCol="0">
            <a:spAutoFit/>
          </a:bodyPr>
          <a:lstStyle/>
          <a:p>
            <a:r>
              <a:rPr lang="en-CA" sz="1600" b="1" dirty="0">
                <a:solidFill>
                  <a:srgbClr val="00B050"/>
                </a:solidFill>
                <a:latin typeface="+mj-lt"/>
              </a:rPr>
              <a:t>Other tasks including:</a:t>
            </a:r>
          </a:p>
          <a:p>
            <a:endParaRPr lang="en-CA" sz="800" dirty="0">
              <a:solidFill>
                <a:srgbClr val="00B050"/>
              </a:solidFill>
              <a:latin typeface="+mj-lt"/>
            </a:endParaRPr>
          </a:p>
          <a:p>
            <a:pPr marL="285750" indent="-285750">
              <a:buFont typeface="Arial" pitchFamily="34" charset="0"/>
              <a:buChar char="•"/>
            </a:pPr>
            <a:r>
              <a:rPr lang="en-CA" sz="1600" dirty="0">
                <a:solidFill>
                  <a:srgbClr val="00B050"/>
                </a:solidFill>
                <a:latin typeface="+mj-lt"/>
              </a:rPr>
              <a:t>Administrative and Document Control Support</a:t>
            </a:r>
          </a:p>
          <a:p>
            <a:pPr marL="285750" indent="-285750">
              <a:buFont typeface="Arial" pitchFamily="34" charset="0"/>
              <a:buChar char="•"/>
            </a:pPr>
            <a:r>
              <a:rPr lang="en-CA" sz="1600" dirty="0">
                <a:solidFill>
                  <a:srgbClr val="00B050"/>
                </a:solidFill>
                <a:latin typeface="+mj-lt"/>
              </a:rPr>
              <a:t>Quality &amp; Procedure Manual Development/Review</a:t>
            </a:r>
          </a:p>
          <a:p>
            <a:pPr marL="285750" indent="-285750">
              <a:buFont typeface="Arial" pitchFamily="34" charset="0"/>
              <a:buChar char="•"/>
            </a:pPr>
            <a:r>
              <a:rPr lang="en-CA" sz="1600" dirty="0">
                <a:solidFill>
                  <a:srgbClr val="00B050"/>
                </a:solidFill>
                <a:latin typeface="+mj-lt"/>
              </a:rPr>
              <a:t>Procedure/Work Method Draft Assist &amp; Review</a:t>
            </a:r>
          </a:p>
          <a:p>
            <a:pPr marL="285750" indent="-285750">
              <a:buFont typeface="Arial" pitchFamily="34" charset="0"/>
              <a:buChar char="•"/>
            </a:pPr>
            <a:r>
              <a:rPr lang="en-CA" sz="1600" dirty="0">
                <a:solidFill>
                  <a:srgbClr val="00B050"/>
                </a:solidFill>
                <a:latin typeface="+mj-lt"/>
              </a:rPr>
              <a:t>Quality Forms Development &amp; Maintenance</a:t>
            </a:r>
          </a:p>
          <a:p>
            <a:pPr marL="285750" indent="-285750">
              <a:buFont typeface="Arial" pitchFamily="34" charset="0"/>
              <a:buChar char="•"/>
            </a:pPr>
            <a:endParaRPr lang="en-CA" sz="1600" dirty="0">
              <a:solidFill>
                <a:srgbClr val="00B050"/>
              </a:solidFill>
              <a:latin typeface="+mj-lt"/>
            </a:endParaRPr>
          </a:p>
        </p:txBody>
      </p:sp>
      <p:sp>
        <p:nvSpPr>
          <p:cNvPr id="10" name="TextBox 9"/>
          <p:cNvSpPr txBox="1"/>
          <p:nvPr/>
        </p:nvSpPr>
        <p:spPr>
          <a:xfrm>
            <a:off x="531921" y="4299486"/>
            <a:ext cx="3464015" cy="1615827"/>
          </a:xfrm>
          <a:prstGeom prst="rect">
            <a:avLst/>
          </a:prstGeom>
          <a:noFill/>
        </p:spPr>
        <p:txBody>
          <a:bodyPr wrap="square" rtlCol="0">
            <a:spAutoFit/>
          </a:bodyPr>
          <a:lstStyle/>
          <a:p>
            <a:r>
              <a:rPr lang="en-CA" sz="1100" b="1" dirty="0">
                <a:latin typeface="+mj-lt"/>
              </a:rPr>
              <a:t>Previous Experience:</a:t>
            </a:r>
          </a:p>
          <a:p>
            <a:pPr marL="285750" indent="-285750">
              <a:buFont typeface="Arial" pitchFamily="34" charset="0"/>
              <a:buChar char="•"/>
            </a:pPr>
            <a:r>
              <a:rPr lang="en-CA" sz="1100" dirty="0">
                <a:latin typeface="+mj-lt"/>
              </a:rPr>
              <a:t>11+ years  as Quality Manager, SNC Lavalin Constructor Pacific</a:t>
            </a:r>
          </a:p>
          <a:p>
            <a:pPr marL="742950" lvl="1" indent="-285750">
              <a:buFont typeface="Arial" pitchFamily="34" charset="0"/>
              <a:buChar char="•"/>
            </a:pPr>
            <a:r>
              <a:rPr lang="en-CA" sz="1100" dirty="0">
                <a:latin typeface="+mj-lt"/>
              </a:rPr>
              <a:t>EGRT -  Environmental &amp; Traffic Quality Manager</a:t>
            </a:r>
          </a:p>
          <a:p>
            <a:pPr marL="742950" lvl="1" indent="-285750">
              <a:buFont typeface="Arial" pitchFamily="34" charset="0"/>
              <a:buChar char="•"/>
            </a:pPr>
            <a:r>
              <a:rPr lang="en-CA" sz="1100" dirty="0">
                <a:latin typeface="+mj-lt"/>
              </a:rPr>
              <a:t>CWLRT Project – QA Document Coordinator</a:t>
            </a:r>
          </a:p>
          <a:p>
            <a:pPr marL="742950" lvl="1" indent="-285750">
              <a:buFont typeface="Arial" pitchFamily="34" charset="0"/>
              <a:buChar char="•"/>
            </a:pPr>
            <a:r>
              <a:rPr lang="en-CA" sz="1100" dirty="0">
                <a:latin typeface="+mj-lt"/>
              </a:rPr>
              <a:t>Coast Meridian Bridge Project</a:t>
            </a:r>
          </a:p>
          <a:p>
            <a:pPr marL="742950" lvl="1" indent="-285750">
              <a:buFont typeface="Arial" pitchFamily="34" charset="0"/>
              <a:buChar char="•"/>
            </a:pPr>
            <a:r>
              <a:rPr lang="en-CA" sz="1100" dirty="0">
                <a:latin typeface="+mj-lt"/>
              </a:rPr>
              <a:t>Canada  Line Rapid Transit Project – QA Coordinator</a:t>
            </a:r>
          </a:p>
        </p:txBody>
      </p:sp>
      <p:sp>
        <p:nvSpPr>
          <p:cNvPr id="11" name="TextBox 10"/>
          <p:cNvSpPr txBox="1"/>
          <p:nvPr/>
        </p:nvSpPr>
        <p:spPr>
          <a:xfrm>
            <a:off x="4147583" y="5125834"/>
            <a:ext cx="3774109" cy="830997"/>
          </a:xfrm>
          <a:prstGeom prst="rect">
            <a:avLst/>
          </a:prstGeom>
          <a:noFill/>
        </p:spPr>
        <p:txBody>
          <a:bodyPr wrap="square" rtlCol="0">
            <a:spAutoFit/>
          </a:bodyPr>
          <a:lstStyle/>
          <a:p>
            <a:r>
              <a:rPr lang="en-CA" sz="1600" b="1" dirty="0">
                <a:latin typeface="+mj-lt"/>
              </a:rPr>
              <a:t>Carmen expertise</a:t>
            </a:r>
          </a:p>
          <a:p>
            <a:pPr marL="285750" indent="-285750">
              <a:buFont typeface="Arial" panose="020B0604020202020204" pitchFamily="34" charset="0"/>
              <a:buChar char="•"/>
            </a:pPr>
            <a:r>
              <a:rPr lang="en-CA" sz="1600" b="1" dirty="0">
                <a:latin typeface="+mj-lt"/>
              </a:rPr>
              <a:t>Transportation – Mass Transit Systems; Roads/ Highways </a:t>
            </a:r>
          </a:p>
        </p:txBody>
      </p:sp>
    </p:spTree>
    <p:extLst>
      <p:ext uri="{BB962C8B-B14F-4D97-AF65-F5344CB8AC3E}">
        <p14:creationId xmlns:p14="http://schemas.microsoft.com/office/powerpoint/2010/main" val="180387165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CA" b="1" dirty="0">
                <a:solidFill>
                  <a:srgbClr val="0070C0"/>
                </a:solidFill>
              </a:rPr>
              <a:t>Bita Ebadian</a:t>
            </a:r>
          </a:p>
        </p:txBody>
      </p:sp>
      <p:sp>
        <p:nvSpPr>
          <p:cNvPr id="4" name="Curved Left Arrow 3"/>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TextBox 4"/>
          <p:cNvSpPr txBox="1"/>
          <p:nvPr/>
        </p:nvSpPr>
        <p:spPr>
          <a:xfrm>
            <a:off x="8008651" y="6453336"/>
            <a:ext cx="1027845" cy="230832"/>
          </a:xfrm>
          <a:prstGeom prst="rect">
            <a:avLst/>
          </a:prstGeom>
          <a:noFill/>
        </p:spPr>
        <p:txBody>
          <a:bodyPr wrap="none" rtlCol="0">
            <a:spAutoFit/>
          </a:bodyPr>
          <a:lstStyle/>
          <a:p>
            <a:r>
              <a:rPr lang="en-CA" sz="900" b="1" dirty="0">
                <a:solidFill>
                  <a:schemeClr val="accent1"/>
                </a:solidFill>
                <a:latin typeface="+mj-lt"/>
              </a:rPr>
              <a:t>Back to Org Chart</a:t>
            </a:r>
          </a:p>
        </p:txBody>
      </p:sp>
      <p:sp>
        <p:nvSpPr>
          <p:cNvPr id="6" name="Rounded Rectangle 5">
            <a:hlinkClick r:id="rId2" action="ppaction://hlinksldjump"/>
          </p:cNvPr>
          <p:cNvSpPr/>
          <p:nvPr/>
        </p:nvSpPr>
        <p:spPr>
          <a:xfrm>
            <a:off x="8008651" y="5949280"/>
            <a:ext cx="1027845"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ontent Placeholder 2"/>
          <p:cNvSpPr>
            <a:spLocks noGrp="1"/>
          </p:cNvSpPr>
          <p:nvPr>
            <p:ph idx="1"/>
          </p:nvPr>
        </p:nvSpPr>
        <p:spPr>
          <a:xfrm>
            <a:off x="457200" y="1124744"/>
            <a:ext cx="8229600" cy="917773"/>
          </a:xfrm>
        </p:spPr>
        <p:txBody>
          <a:bodyPr/>
          <a:lstStyle/>
          <a:p>
            <a:pPr marL="0" indent="0">
              <a:buNone/>
            </a:pPr>
            <a:r>
              <a:rPr lang="en-CA" dirty="0"/>
              <a:t>Is an Auditor for Lindsey Quality Solutions Inc. that has involvement with: </a:t>
            </a:r>
          </a:p>
        </p:txBody>
      </p:sp>
      <p:sp>
        <p:nvSpPr>
          <p:cNvPr id="8" name="TextBox 7"/>
          <p:cNvSpPr txBox="1"/>
          <p:nvPr/>
        </p:nvSpPr>
        <p:spPr>
          <a:xfrm>
            <a:off x="457862" y="1988840"/>
            <a:ext cx="3718390" cy="1446550"/>
          </a:xfrm>
          <a:prstGeom prst="rect">
            <a:avLst/>
          </a:prstGeom>
          <a:noFill/>
        </p:spPr>
        <p:txBody>
          <a:bodyPr wrap="none" rtlCol="0">
            <a:spAutoFit/>
          </a:bodyPr>
          <a:lstStyle/>
          <a:p>
            <a:r>
              <a:rPr lang="en-CA" sz="1600" b="1" dirty="0">
                <a:solidFill>
                  <a:srgbClr val="00B0F0"/>
                </a:solidFill>
                <a:latin typeface="+mj-lt"/>
              </a:rPr>
              <a:t>Current Projects:</a:t>
            </a:r>
          </a:p>
          <a:p>
            <a:endParaRPr lang="en-CA" sz="800" b="1" dirty="0">
              <a:solidFill>
                <a:srgbClr val="00B0F0"/>
              </a:solidFill>
              <a:latin typeface="+mj-lt"/>
            </a:endParaRPr>
          </a:p>
          <a:p>
            <a:pPr marL="285750" indent="-285750">
              <a:buFont typeface="Arial" pitchFamily="34" charset="0"/>
              <a:buChar char="•"/>
            </a:pPr>
            <a:r>
              <a:rPr lang="en-CA" sz="1600" dirty="0">
                <a:solidFill>
                  <a:srgbClr val="00B0F0"/>
                </a:solidFill>
                <a:latin typeface="+mj-lt"/>
              </a:rPr>
              <a:t>South Fraser Perimeter Road SFPR</a:t>
            </a:r>
          </a:p>
          <a:p>
            <a:pPr marL="742950" lvl="1" indent="-285750">
              <a:buFont typeface="Arial" panose="020B0604020202020204" pitchFamily="34" charset="0"/>
              <a:buChar char="•"/>
            </a:pPr>
            <a:r>
              <a:rPr lang="en-CA" sz="1600" dirty="0">
                <a:solidFill>
                  <a:srgbClr val="00B0F0"/>
                </a:solidFill>
                <a:latin typeface="+mj-lt"/>
              </a:rPr>
              <a:t>Internal and External Auditing</a:t>
            </a:r>
          </a:p>
          <a:p>
            <a:pPr marL="285750" indent="-285750">
              <a:buFont typeface="Arial" panose="020B0604020202020204" pitchFamily="34" charset="0"/>
              <a:buChar char="•"/>
            </a:pPr>
            <a:r>
              <a:rPr lang="en-CA" sz="1600" dirty="0" err="1">
                <a:solidFill>
                  <a:srgbClr val="00B0F0"/>
                </a:solidFill>
                <a:latin typeface="+mj-lt"/>
              </a:rPr>
              <a:t>LQSInc</a:t>
            </a:r>
            <a:r>
              <a:rPr lang="en-CA" sz="1600" dirty="0">
                <a:solidFill>
                  <a:srgbClr val="00B0F0"/>
                </a:solidFill>
                <a:latin typeface="+mj-lt"/>
              </a:rPr>
              <a:t>.  Quality Manual and Procedure</a:t>
            </a:r>
          </a:p>
          <a:p>
            <a:pPr lvl="1"/>
            <a:r>
              <a:rPr lang="en-CA" sz="1600" dirty="0">
                <a:solidFill>
                  <a:srgbClr val="00B0F0"/>
                </a:solidFill>
                <a:latin typeface="+mj-lt"/>
              </a:rPr>
              <a:t>Development</a:t>
            </a:r>
          </a:p>
        </p:txBody>
      </p:sp>
      <p:sp>
        <p:nvSpPr>
          <p:cNvPr id="9" name="TextBox 8"/>
          <p:cNvSpPr txBox="1"/>
          <p:nvPr/>
        </p:nvSpPr>
        <p:spPr>
          <a:xfrm>
            <a:off x="4562390" y="1988840"/>
            <a:ext cx="4123748" cy="1446550"/>
          </a:xfrm>
          <a:prstGeom prst="rect">
            <a:avLst/>
          </a:prstGeom>
          <a:noFill/>
        </p:spPr>
        <p:txBody>
          <a:bodyPr wrap="square" rtlCol="0">
            <a:spAutoFit/>
          </a:bodyPr>
          <a:lstStyle/>
          <a:p>
            <a:r>
              <a:rPr lang="en-CA" sz="1600" b="1" dirty="0">
                <a:solidFill>
                  <a:srgbClr val="00B050"/>
                </a:solidFill>
                <a:latin typeface="+mj-lt"/>
              </a:rPr>
              <a:t>Qualifications:</a:t>
            </a:r>
          </a:p>
          <a:p>
            <a:endParaRPr lang="en-CA" sz="800" dirty="0">
              <a:solidFill>
                <a:srgbClr val="00B050"/>
              </a:solidFill>
              <a:latin typeface="+mj-lt"/>
            </a:endParaRPr>
          </a:p>
          <a:p>
            <a:r>
              <a:rPr lang="en-CA" sz="1600" dirty="0">
                <a:solidFill>
                  <a:srgbClr val="00B050"/>
                </a:solidFill>
                <a:latin typeface="+mj-lt"/>
              </a:rPr>
              <a:t>•Health and safety level 1 &amp; 2 .SNC- Lavalin</a:t>
            </a:r>
          </a:p>
          <a:p>
            <a:r>
              <a:rPr lang="en-CA" sz="1600" dirty="0">
                <a:solidFill>
                  <a:srgbClr val="00B050"/>
                </a:solidFill>
                <a:latin typeface="+mj-lt"/>
              </a:rPr>
              <a:t>•Environmental Risk Assessment and Management. •Environmental Law. </a:t>
            </a:r>
          </a:p>
          <a:p>
            <a:r>
              <a:rPr lang="en-CA" sz="1600" dirty="0">
                <a:solidFill>
                  <a:srgbClr val="00B050"/>
                </a:solidFill>
                <a:latin typeface="+mj-lt"/>
              </a:rPr>
              <a:t>•ISO 14001 Lead Auditor Certificate</a:t>
            </a:r>
          </a:p>
        </p:txBody>
      </p:sp>
      <p:sp>
        <p:nvSpPr>
          <p:cNvPr id="10" name="TextBox 9"/>
          <p:cNvSpPr txBox="1"/>
          <p:nvPr/>
        </p:nvSpPr>
        <p:spPr>
          <a:xfrm>
            <a:off x="531921" y="4299486"/>
            <a:ext cx="3464015" cy="769441"/>
          </a:xfrm>
          <a:prstGeom prst="rect">
            <a:avLst/>
          </a:prstGeom>
          <a:noFill/>
        </p:spPr>
        <p:txBody>
          <a:bodyPr wrap="square" rtlCol="0">
            <a:spAutoFit/>
          </a:bodyPr>
          <a:lstStyle/>
          <a:p>
            <a:r>
              <a:rPr lang="en-CA" sz="1100" b="1" dirty="0">
                <a:latin typeface="+mj-lt"/>
              </a:rPr>
              <a:t>Previous Experience:</a:t>
            </a:r>
          </a:p>
          <a:p>
            <a:pPr marL="285750" indent="-285750">
              <a:buFont typeface="Arial" pitchFamily="34" charset="0"/>
              <a:buChar char="•"/>
            </a:pPr>
            <a:r>
              <a:rPr lang="en-CA" sz="1100" dirty="0">
                <a:latin typeface="+mj-lt"/>
              </a:rPr>
              <a:t>10+ years  as quality and environmental management system consultant</a:t>
            </a:r>
          </a:p>
          <a:p>
            <a:pPr marL="285750" indent="-285750">
              <a:buFont typeface="Arial" pitchFamily="34" charset="0"/>
              <a:buChar char="•"/>
            </a:pPr>
            <a:r>
              <a:rPr lang="en-CA" sz="1100" dirty="0">
                <a:latin typeface="+mj-lt"/>
              </a:rPr>
              <a:t>ISO 14001 Registered – 3</a:t>
            </a:r>
            <a:r>
              <a:rPr lang="en-CA" sz="1100" baseline="30000" dirty="0">
                <a:latin typeface="+mj-lt"/>
              </a:rPr>
              <a:t>rd</a:t>
            </a:r>
            <a:r>
              <a:rPr lang="en-CA" sz="1100" dirty="0">
                <a:latin typeface="+mj-lt"/>
              </a:rPr>
              <a:t> Party Auditor</a:t>
            </a:r>
          </a:p>
        </p:txBody>
      </p:sp>
      <p:sp>
        <p:nvSpPr>
          <p:cNvPr id="11" name="TextBox 10"/>
          <p:cNvSpPr txBox="1"/>
          <p:nvPr/>
        </p:nvSpPr>
        <p:spPr>
          <a:xfrm>
            <a:off x="4147583" y="5125834"/>
            <a:ext cx="3774109" cy="1323439"/>
          </a:xfrm>
          <a:prstGeom prst="rect">
            <a:avLst/>
          </a:prstGeom>
          <a:noFill/>
        </p:spPr>
        <p:txBody>
          <a:bodyPr wrap="square" rtlCol="0">
            <a:spAutoFit/>
          </a:bodyPr>
          <a:lstStyle/>
          <a:p>
            <a:r>
              <a:rPr lang="en-CA" sz="1600" b="1" dirty="0" err="1">
                <a:latin typeface="+mj-lt"/>
              </a:rPr>
              <a:t>Bita’s</a:t>
            </a:r>
            <a:r>
              <a:rPr lang="en-CA" sz="1600" b="1" dirty="0">
                <a:latin typeface="+mj-lt"/>
              </a:rPr>
              <a:t> expertise</a:t>
            </a:r>
          </a:p>
          <a:p>
            <a:r>
              <a:rPr lang="en-CA" sz="1600" b="1" dirty="0">
                <a:latin typeface="+mj-lt"/>
              </a:rPr>
              <a:t>•Environmental Management system ISO14001</a:t>
            </a:r>
          </a:p>
          <a:p>
            <a:r>
              <a:rPr lang="en-CA" sz="1600" b="1" dirty="0">
                <a:latin typeface="+mj-lt"/>
              </a:rPr>
              <a:t>•BC Environmental law and Regulations  </a:t>
            </a:r>
          </a:p>
          <a:p>
            <a:r>
              <a:rPr lang="en-CA" sz="1600" b="1" dirty="0">
                <a:latin typeface="+mj-lt"/>
              </a:rPr>
              <a:t>•Environmental Inspection and Audit </a:t>
            </a:r>
          </a:p>
        </p:txBody>
      </p:sp>
    </p:spTree>
    <p:extLst>
      <p:ext uri="{BB962C8B-B14F-4D97-AF65-F5344CB8AC3E}">
        <p14:creationId xmlns:p14="http://schemas.microsoft.com/office/powerpoint/2010/main" val="422845225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CA" b="1" dirty="0">
                <a:solidFill>
                  <a:srgbClr val="0070C0"/>
                </a:solidFill>
              </a:rPr>
              <a:t>Jo-Ann Paquet</a:t>
            </a:r>
          </a:p>
        </p:txBody>
      </p:sp>
      <p:sp>
        <p:nvSpPr>
          <p:cNvPr id="4" name="Curved Left Arrow 3"/>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TextBox 4"/>
          <p:cNvSpPr txBox="1"/>
          <p:nvPr/>
        </p:nvSpPr>
        <p:spPr>
          <a:xfrm>
            <a:off x="8008651" y="6453336"/>
            <a:ext cx="1027845" cy="230832"/>
          </a:xfrm>
          <a:prstGeom prst="rect">
            <a:avLst/>
          </a:prstGeom>
          <a:noFill/>
        </p:spPr>
        <p:txBody>
          <a:bodyPr wrap="none" rtlCol="0">
            <a:spAutoFit/>
          </a:bodyPr>
          <a:lstStyle/>
          <a:p>
            <a:r>
              <a:rPr lang="en-CA" sz="900" b="1" dirty="0">
                <a:solidFill>
                  <a:schemeClr val="accent1"/>
                </a:solidFill>
                <a:latin typeface="+mj-lt"/>
              </a:rPr>
              <a:t>Back to Org Chart</a:t>
            </a:r>
          </a:p>
        </p:txBody>
      </p:sp>
      <p:sp>
        <p:nvSpPr>
          <p:cNvPr id="6" name="Rounded Rectangle 5">
            <a:hlinkClick r:id="rId2" action="ppaction://hlinksldjump"/>
          </p:cNvPr>
          <p:cNvSpPr/>
          <p:nvPr/>
        </p:nvSpPr>
        <p:spPr>
          <a:xfrm>
            <a:off x="8008651" y="5949280"/>
            <a:ext cx="1027845"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ontent Placeholder 2"/>
          <p:cNvSpPr>
            <a:spLocks noGrp="1"/>
          </p:cNvSpPr>
          <p:nvPr>
            <p:ph idx="1"/>
          </p:nvPr>
        </p:nvSpPr>
        <p:spPr>
          <a:xfrm>
            <a:off x="457200" y="1124744"/>
            <a:ext cx="8229600" cy="917773"/>
          </a:xfrm>
        </p:spPr>
        <p:txBody>
          <a:bodyPr/>
          <a:lstStyle/>
          <a:p>
            <a:pPr marL="0" indent="0">
              <a:buNone/>
            </a:pPr>
            <a:r>
              <a:rPr lang="en-CA" dirty="0"/>
              <a:t>Is an Auditor for Lindsey Quality Solutions Inc. that has involvement with: </a:t>
            </a:r>
          </a:p>
        </p:txBody>
      </p:sp>
      <p:sp>
        <p:nvSpPr>
          <p:cNvPr id="8" name="TextBox 7"/>
          <p:cNvSpPr txBox="1"/>
          <p:nvPr/>
        </p:nvSpPr>
        <p:spPr>
          <a:xfrm>
            <a:off x="457862" y="1988840"/>
            <a:ext cx="3120534" cy="954107"/>
          </a:xfrm>
          <a:prstGeom prst="rect">
            <a:avLst/>
          </a:prstGeom>
          <a:noFill/>
        </p:spPr>
        <p:txBody>
          <a:bodyPr wrap="none" rtlCol="0">
            <a:spAutoFit/>
          </a:bodyPr>
          <a:lstStyle/>
          <a:p>
            <a:r>
              <a:rPr lang="en-CA" sz="1600" b="1" dirty="0">
                <a:solidFill>
                  <a:srgbClr val="00B0F0"/>
                </a:solidFill>
                <a:latin typeface="+mj-lt"/>
              </a:rPr>
              <a:t>Current Projects:</a:t>
            </a:r>
          </a:p>
          <a:p>
            <a:endParaRPr lang="en-CA" sz="800" b="1" dirty="0">
              <a:solidFill>
                <a:srgbClr val="00B0F0"/>
              </a:solidFill>
              <a:latin typeface="+mj-lt"/>
            </a:endParaRPr>
          </a:p>
          <a:p>
            <a:pPr marL="285750" indent="-285750">
              <a:buFont typeface="Arial" pitchFamily="34" charset="0"/>
              <a:buChar char="•"/>
            </a:pPr>
            <a:r>
              <a:rPr lang="en-CA" sz="1600" dirty="0">
                <a:solidFill>
                  <a:srgbClr val="00B0F0"/>
                </a:solidFill>
                <a:latin typeface="+mj-lt"/>
              </a:rPr>
              <a:t>Ottawa Light Rail Transit Project</a:t>
            </a:r>
          </a:p>
          <a:p>
            <a:pPr marL="742950" lvl="1" indent="-285750">
              <a:buFont typeface="Arial" panose="020B0604020202020204" pitchFamily="34" charset="0"/>
              <a:buChar char="•"/>
            </a:pPr>
            <a:r>
              <a:rPr lang="en-CA" sz="1600" dirty="0">
                <a:solidFill>
                  <a:srgbClr val="00B0F0"/>
                </a:solidFill>
                <a:latin typeface="+mj-lt"/>
              </a:rPr>
              <a:t>Quality Director</a:t>
            </a:r>
          </a:p>
        </p:txBody>
      </p:sp>
      <p:sp>
        <p:nvSpPr>
          <p:cNvPr id="10" name="TextBox 9"/>
          <p:cNvSpPr txBox="1"/>
          <p:nvPr/>
        </p:nvSpPr>
        <p:spPr>
          <a:xfrm>
            <a:off x="531921" y="4299486"/>
            <a:ext cx="3464015" cy="1954381"/>
          </a:xfrm>
          <a:prstGeom prst="rect">
            <a:avLst/>
          </a:prstGeom>
          <a:noFill/>
        </p:spPr>
        <p:txBody>
          <a:bodyPr wrap="square" rtlCol="0">
            <a:spAutoFit/>
          </a:bodyPr>
          <a:lstStyle/>
          <a:p>
            <a:r>
              <a:rPr lang="en-CA" sz="1100" b="1" dirty="0">
                <a:latin typeface="+mj-lt"/>
              </a:rPr>
              <a:t>Qualifications:</a:t>
            </a:r>
          </a:p>
          <a:p>
            <a:endParaRPr lang="en-CA" sz="1100" b="1" dirty="0">
              <a:latin typeface="+mj-lt"/>
            </a:endParaRPr>
          </a:p>
          <a:p>
            <a:r>
              <a:rPr lang="en-CA" sz="1100" b="1" dirty="0">
                <a:latin typeface="+mj-lt"/>
              </a:rPr>
              <a:t>•Bachelor of applied science (metallurgical engineering), Laval University, Quebec, Canada.   • Member of the order of engineers of Quebec and member of its Board of Directors for three years.   • Member of the Committee responsible for drafting the Chilean version of the standard ISO 31000 (risk management). • Member of the ASQ.  • Lead auditor certification (ISO 9001: 2015). </a:t>
            </a:r>
          </a:p>
          <a:p>
            <a:pPr marL="285750" indent="-285750">
              <a:buFont typeface="Arial" pitchFamily="34" charset="0"/>
              <a:buChar char="•"/>
            </a:pPr>
            <a:endParaRPr lang="en-CA" sz="1100" dirty="0">
              <a:latin typeface="+mj-lt"/>
            </a:endParaRPr>
          </a:p>
        </p:txBody>
      </p:sp>
      <p:sp>
        <p:nvSpPr>
          <p:cNvPr id="11" name="TextBox 10"/>
          <p:cNvSpPr txBox="1"/>
          <p:nvPr/>
        </p:nvSpPr>
        <p:spPr>
          <a:xfrm>
            <a:off x="4355976" y="1914835"/>
            <a:ext cx="3774109" cy="2308324"/>
          </a:xfrm>
          <a:prstGeom prst="rect">
            <a:avLst/>
          </a:prstGeom>
          <a:noFill/>
        </p:spPr>
        <p:txBody>
          <a:bodyPr wrap="square" rtlCol="0">
            <a:spAutoFit/>
          </a:bodyPr>
          <a:lstStyle/>
          <a:p>
            <a:r>
              <a:rPr lang="en-CA" sz="1600" dirty="0">
                <a:latin typeface="+mj-lt"/>
              </a:rPr>
              <a:t>Jo-Ann expertise includes:</a:t>
            </a:r>
          </a:p>
          <a:p>
            <a:r>
              <a:rPr lang="en-CA" sz="1600" dirty="0">
                <a:latin typeface="+mj-lt"/>
              </a:rPr>
              <a:t>•Competence in auditing and preparation of lessons learned from a project • management • Leadership, mentoring and accompanying analytical skills • process improvement • relationships with stakeholders • Communications and reporting • Strategic planning and implementation • budget controls</a:t>
            </a:r>
          </a:p>
        </p:txBody>
      </p:sp>
    </p:spTree>
    <p:extLst>
      <p:ext uri="{BB962C8B-B14F-4D97-AF65-F5344CB8AC3E}">
        <p14:creationId xmlns:p14="http://schemas.microsoft.com/office/powerpoint/2010/main" val="54074155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CA" b="1" dirty="0">
                <a:solidFill>
                  <a:srgbClr val="0070C0"/>
                </a:solidFill>
              </a:rPr>
              <a:t>Sebastien </a:t>
            </a:r>
            <a:r>
              <a:rPr lang="en-CA" b="1" dirty="0" err="1">
                <a:solidFill>
                  <a:srgbClr val="0070C0"/>
                </a:solidFill>
              </a:rPr>
              <a:t>Regragui</a:t>
            </a:r>
            <a:endParaRPr lang="en-CA" b="1" dirty="0">
              <a:solidFill>
                <a:srgbClr val="0070C0"/>
              </a:solidFill>
            </a:endParaRPr>
          </a:p>
        </p:txBody>
      </p:sp>
      <p:sp>
        <p:nvSpPr>
          <p:cNvPr id="4" name="Curved Left Arrow 3"/>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TextBox 4"/>
          <p:cNvSpPr txBox="1"/>
          <p:nvPr/>
        </p:nvSpPr>
        <p:spPr>
          <a:xfrm>
            <a:off x="8008651" y="6453336"/>
            <a:ext cx="1027845" cy="230832"/>
          </a:xfrm>
          <a:prstGeom prst="rect">
            <a:avLst/>
          </a:prstGeom>
          <a:noFill/>
        </p:spPr>
        <p:txBody>
          <a:bodyPr wrap="none" rtlCol="0">
            <a:spAutoFit/>
          </a:bodyPr>
          <a:lstStyle/>
          <a:p>
            <a:r>
              <a:rPr lang="en-CA" sz="900" b="1" dirty="0">
                <a:solidFill>
                  <a:schemeClr val="accent1"/>
                </a:solidFill>
                <a:latin typeface="+mj-lt"/>
              </a:rPr>
              <a:t>Back to Org Chart</a:t>
            </a:r>
          </a:p>
        </p:txBody>
      </p:sp>
      <p:sp>
        <p:nvSpPr>
          <p:cNvPr id="6" name="Rounded Rectangle 5">
            <a:hlinkClick r:id="rId2" action="ppaction://hlinksldjump"/>
          </p:cNvPr>
          <p:cNvSpPr/>
          <p:nvPr/>
        </p:nvSpPr>
        <p:spPr>
          <a:xfrm>
            <a:off x="8008651" y="5949280"/>
            <a:ext cx="1027845"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ontent Placeholder 2"/>
          <p:cNvSpPr>
            <a:spLocks noGrp="1"/>
          </p:cNvSpPr>
          <p:nvPr>
            <p:ph idx="1"/>
          </p:nvPr>
        </p:nvSpPr>
        <p:spPr>
          <a:xfrm>
            <a:off x="457200" y="1124744"/>
            <a:ext cx="8229600" cy="917773"/>
          </a:xfrm>
        </p:spPr>
        <p:txBody>
          <a:bodyPr/>
          <a:lstStyle/>
          <a:p>
            <a:pPr marL="0" indent="0">
              <a:buNone/>
            </a:pPr>
            <a:r>
              <a:rPr lang="en-CA" dirty="0"/>
              <a:t>Is an Auditor and Project Coordinator for Lindsey Quality Solutions Inc. </a:t>
            </a:r>
          </a:p>
        </p:txBody>
      </p:sp>
      <p:sp>
        <p:nvSpPr>
          <p:cNvPr id="8" name="TextBox 7"/>
          <p:cNvSpPr txBox="1"/>
          <p:nvPr/>
        </p:nvSpPr>
        <p:spPr>
          <a:xfrm>
            <a:off x="457862" y="1988840"/>
            <a:ext cx="3538074" cy="2677656"/>
          </a:xfrm>
          <a:prstGeom prst="rect">
            <a:avLst/>
          </a:prstGeom>
          <a:noFill/>
        </p:spPr>
        <p:txBody>
          <a:bodyPr wrap="square" rtlCol="0">
            <a:spAutoFit/>
          </a:bodyPr>
          <a:lstStyle/>
          <a:p>
            <a:r>
              <a:rPr lang="en-CA" sz="1600" b="1" dirty="0">
                <a:solidFill>
                  <a:srgbClr val="00B0F0"/>
                </a:solidFill>
                <a:latin typeface="+mj-lt"/>
              </a:rPr>
              <a:t>Qualifications:</a:t>
            </a:r>
          </a:p>
          <a:p>
            <a:endParaRPr lang="en-CA" sz="800" b="1" dirty="0">
              <a:solidFill>
                <a:srgbClr val="00B0F0"/>
              </a:solidFill>
              <a:latin typeface="+mj-lt"/>
            </a:endParaRPr>
          </a:p>
          <a:p>
            <a:r>
              <a:rPr lang="en-CA" sz="1600" dirty="0">
                <a:solidFill>
                  <a:srgbClr val="00B0F0"/>
                </a:solidFill>
                <a:latin typeface="+mj-lt"/>
              </a:rPr>
              <a:t>•PMP certification preparation course</a:t>
            </a:r>
          </a:p>
          <a:p>
            <a:r>
              <a:rPr lang="en-CA" sz="1600" dirty="0">
                <a:solidFill>
                  <a:srgbClr val="00B0F0"/>
                </a:solidFill>
                <a:latin typeface="+mj-lt"/>
              </a:rPr>
              <a:t>•Contract negotiations</a:t>
            </a:r>
          </a:p>
          <a:p>
            <a:r>
              <a:rPr lang="en-CA" sz="1600" dirty="0">
                <a:solidFill>
                  <a:srgbClr val="00B0F0"/>
                </a:solidFill>
                <a:latin typeface="+mj-lt"/>
              </a:rPr>
              <a:t>•Contract administration, Scheduling, Cost control, Estimation</a:t>
            </a:r>
          </a:p>
          <a:p>
            <a:r>
              <a:rPr lang="en-CA" sz="1600" dirty="0">
                <a:solidFill>
                  <a:srgbClr val="00B0F0"/>
                </a:solidFill>
                <a:latin typeface="+mj-lt"/>
              </a:rPr>
              <a:t>•Member of the Quebec Order of Engineers (OIQ)</a:t>
            </a:r>
          </a:p>
          <a:p>
            <a:r>
              <a:rPr lang="en-CA" sz="1600" dirty="0">
                <a:solidFill>
                  <a:srgbClr val="00B0F0"/>
                </a:solidFill>
                <a:latin typeface="+mj-lt"/>
              </a:rPr>
              <a:t>•Mechanical Engineering Bachelor degree			</a:t>
            </a:r>
          </a:p>
          <a:p>
            <a:r>
              <a:rPr lang="en-CA" sz="1600" dirty="0">
                <a:solidFill>
                  <a:srgbClr val="00B0F0"/>
                </a:solidFill>
                <a:latin typeface="+mj-lt"/>
              </a:rPr>
              <a:t>•ASP Construction Certification,</a:t>
            </a:r>
          </a:p>
        </p:txBody>
      </p:sp>
      <p:sp>
        <p:nvSpPr>
          <p:cNvPr id="10" name="TextBox 9"/>
          <p:cNvSpPr txBox="1"/>
          <p:nvPr/>
        </p:nvSpPr>
        <p:spPr>
          <a:xfrm>
            <a:off x="4355976" y="3994899"/>
            <a:ext cx="3464015" cy="1446550"/>
          </a:xfrm>
          <a:prstGeom prst="rect">
            <a:avLst/>
          </a:prstGeom>
          <a:noFill/>
        </p:spPr>
        <p:txBody>
          <a:bodyPr wrap="square" rtlCol="0">
            <a:spAutoFit/>
          </a:bodyPr>
          <a:lstStyle/>
          <a:p>
            <a:r>
              <a:rPr lang="en-CA" sz="1100" b="1" dirty="0">
                <a:latin typeface="+mj-lt"/>
              </a:rPr>
              <a:t>Professional Experience::</a:t>
            </a:r>
          </a:p>
          <a:p>
            <a:pPr marL="171450" indent="-171450">
              <a:buFont typeface="Arial" panose="020B0604020202020204" pitchFamily="34" charset="0"/>
              <a:buChar char="•"/>
            </a:pPr>
            <a:r>
              <a:rPr lang="en-CA" sz="1100" b="1" dirty="0">
                <a:latin typeface="+mj-lt"/>
              </a:rPr>
              <a:t>Turner Construction Company – QA/QC &amp; Commissioning Site Engineer</a:t>
            </a:r>
          </a:p>
          <a:p>
            <a:pPr marL="171450" indent="-171450">
              <a:buFont typeface="Arial" panose="020B0604020202020204" pitchFamily="34" charset="0"/>
              <a:buChar char="•"/>
            </a:pPr>
            <a:r>
              <a:rPr lang="en-CA" sz="1100" b="1" dirty="0" err="1">
                <a:latin typeface="+mj-lt"/>
              </a:rPr>
              <a:t>Surgold</a:t>
            </a:r>
            <a:r>
              <a:rPr lang="en-CA" sz="1100" b="1" dirty="0">
                <a:latin typeface="+mj-lt"/>
              </a:rPr>
              <a:t> (Newmont), Suriname Jungle Camp- </a:t>
            </a:r>
            <a:r>
              <a:rPr lang="en-CA" sz="1100" b="1" dirty="0" err="1">
                <a:latin typeface="+mj-lt"/>
              </a:rPr>
              <a:t>Mechnaical</a:t>
            </a:r>
            <a:r>
              <a:rPr lang="en-CA" sz="1100" b="1" dirty="0">
                <a:latin typeface="+mj-lt"/>
              </a:rPr>
              <a:t> Site &amp; Commissioning Engineer</a:t>
            </a:r>
          </a:p>
          <a:p>
            <a:pPr marL="171450" indent="-171450">
              <a:buFont typeface="Arial" panose="020B0604020202020204" pitchFamily="34" charset="0"/>
              <a:buChar char="•"/>
            </a:pPr>
            <a:r>
              <a:rPr lang="en-CA" sz="1100" b="1" dirty="0" err="1">
                <a:latin typeface="+mj-lt"/>
              </a:rPr>
              <a:t>Merian</a:t>
            </a:r>
            <a:r>
              <a:rPr lang="en-CA" sz="1100" b="1" dirty="0">
                <a:latin typeface="+mj-lt"/>
              </a:rPr>
              <a:t> Gold Project – Mechanical team</a:t>
            </a:r>
          </a:p>
          <a:p>
            <a:pPr marL="171450" indent="-171450">
              <a:buFont typeface="Arial" panose="020B0604020202020204" pitchFamily="34" charset="0"/>
              <a:buChar char="•"/>
            </a:pPr>
            <a:r>
              <a:rPr lang="en-CA" sz="1100" b="1" dirty="0">
                <a:latin typeface="+mj-lt"/>
              </a:rPr>
              <a:t>GCM Consultants – Onsite Construction Manager</a:t>
            </a:r>
          </a:p>
          <a:p>
            <a:pPr marL="285750" indent="-285750">
              <a:buFont typeface="Arial" pitchFamily="34" charset="0"/>
              <a:buChar char="•"/>
            </a:pPr>
            <a:endParaRPr lang="en-CA" sz="1100" dirty="0">
              <a:latin typeface="+mj-lt"/>
            </a:endParaRPr>
          </a:p>
        </p:txBody>
      </p:sp>
      <p:sp>
        <p:nvSpPr>
          <p:cNvPr id="11" name="TextBox 10"/>
          <p:cNvSpPr txBox="1"/>
          <p:nvPr/>
        </p:nvSpPr>
        <p:spPr>
          <a:xfrm>
            <a:off x="4343563" y="2148769"/>
            <a:ext cx="3774109" cy="1569660"/>
          </a:xfrm>
          <a:prstGeom prst="rect">
            <a:avLst/>
          </a:prstGeom>
          <a:noFill/>
        </p:spPr>
        <p:txBody>
          <a:bodyPr wrap="square" rtlCol="0">
            <a:spAutoFit/>
          </a:bodyPr>
          <a:lstStyle/>
          <a:p>
            <a:r>
              <a:rPr lang="en-CA" sz="1600" dirty="0">
                <a:latin typeface="+mj-lt"/>
              </a:rPr>
              <a:t>Sebastien expertise includes:</a:t>
            </a:r>
          </a:p>
          <a:p>
            <a:r>
              <a:rPr lang="en-CA" sz="1600" dirty="0">
                <a:latin typeface="+mj-lt"/>
              </a:rPr>
              <a:t>•Project management and engineering</a:t>
            </a:r>
          </a:p>
          <a:p>
            <a:r>
              <a:rPr lang="en-CA" sz="1600" dirty="0">
                <a:latin typeface="+mj-lt"/>
              </a:rPr>
              <a:t>•Quality assurance and control</a:t>
            </a:r>
          </a:p>
          <a:p>
            <a:r>
              <a:rPr lang="en-CA" sz="1600" dirty="0">
                <a:latin typeface="+mj-lt"/>
              </a:rPr>
              <a:t>•Commissioning</a:t>
            </a:r>
          </a:p>
          <a:p>
            <a:r>
              <a:rPr lang="en-CA" sz="1600" dirty="0">
                <a:latin typeface="+mj-lt"/>
              </a:rPr>
              <a:t>•Cost Control</a:t>
            </a:r>
          </a:p>
          <a:p>
            <a:endParaRPr lang="en-CA" sz="1600" dirty="0">
              <a:latin typeface="+mj-lt"/>
            </a:endParaRPr>
          </a:p>
        </p:txBody>
      </p:sp>
    </p:spTree>
    <p:extLst>
      <p:ext uri="{BB962C8B-B14F-4D97-AF65-F5344CB8AC3E}">
        <p14:creationId xmlns:p14="http://schemas.microsoft.com/office/powerpoint/2010/main" val="322040979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35918"/>
          </a:xfrm>
        </p:spPr>
        <p:txBody>
          <a:bodyPr/>
          <a:lstStyle/>
          <a:p>
            <a:pPr algn="ctr"/>
            <a:r>
              <a:rPr lang="en-CA" sz="4000" b="1" dirty="0">
                <a:solidFill>
                  <a:srgbClr val="0070C0"/>
                </a:solidFill>
              </a:rPr>
              <a:t>Specialists in the delivery of:</a:t>
            </a:r>
          </a:p>
        </p:txBody>
      </p:sp>
      <p:sp>
        <p:nvSpPr>
          <p:cNvPr id="3" name="Content Placeholder 2"/>
          <p:cNvSpPr>
            <a:spLocks noGrp="1"/>
          </p:cNvSpPr>
          <p:nvPr>
            <p:ph idx="1"/>
          </p:nvPr>
        </p:nvSpPr>
        <p:spPr>
          <a:xfrm>
            <a:off x="518864" y="864096"/>
            <a:ext cx="8229600" cy="5877272"/>
          </a:xfrm>
        </p:spPr>
        <p:txBody>
          <a:bodyPr/>
          <a:lstStyle/>
          <a:p>
            <a:r>
              <a:rPr lang="en-CA" sz="1800" dirty="0"/>
              <a:t>Quality Director services to Concessionaires of Public Private Partnerships both during the initial Design/Build phase and throughout the Operations and Maintenance term.</a:t>
            </a:r>
          </a:p>
          <a:p>
            <a:r>
              <a:rPr lang="en-CA" sz="1800" dirty="0"/>
              <a:t>Development and implementation of Quality Management Systems for certification under the ISO 9001:2015 standard.</a:t>
            </a:r>
          </a:p>
          <a:p>
            <a:r>
              <a:rPr lang="en-CA" sz="1800" dirty="0"/>
              <a:t>Quality management services to all types of construction and operations maintenance including:</a:t>
            </a:r>
          </a:p>
          <a:p>
            <a:pPr marL="366713" lvl="1" indent="0">
              <a:buNone/>
            </a:pPr>
            <a:endParaRPr lang="en-CA" sz="800" dirty="0"/>
          </a:p>
          <a:p>
            <a:pPr marL="366713" lvl="1" indent="0">
              <a:buNone/>
            </a:pPr>
            <a:r>
              <a:rPr lang="en-CA" sz="1800" b="1" dirty="0"/>
              <a:t>Quality System Development</a:t>
            </a:r>
          </a:p>
          <a:p>
            <a:pPr marL="652463" lvl="1" indent="-285750"/>
            <a:r>
              <a:rPr lang="en-CA" sz="1800" dirty="0"/>
              <a:t>ISO 9001:2015compliant systems</a:t>
            </a:r>
          </a:p>
          <a:p>
            <a:pPr marL="652463" lvl="1" indent="-285750"/>
            <a:r>
              <a:rPr lang="en-CA" sz="1800" dirty="0"/>
              <a:t>Quality Manuals including quality statements</a:t>
            </a:r>
          </a:p>
          <a:p>
            <a:pPr marL="652463" lvl="1" indent="-285750"/>
            <a:r>
              <a:rPr lang="en-CA" sz="1800" dirty="0"/>
              <a:t>Quality Management Plans</a:t>
            </a:r>
          </a:p>
          <a:p>
            <a:pPr marL="652463" lvl="1" indent="-285750"/>
            <a:r>
              <a:rPr lang="en-CA" sz="1800" dirty="0"/>
              <a:t>Work Procedures</a:t>
            </a:r>
          </a:p>
          <a:p>
            <a:pPr marL="652463" lvl="1" indent="-285750"/>
            <a:r>
              <a:rPr lang="en-CA" sz="1800" dirty="0"/>
              <a:t>Work Methods</a:t>
            </a:r>
          </a:p>
          <a:p>
            <a:pPr marL="652463" lvl="1" indent="-285750"/>
            <a:r>
              <a:rPr lang="en-CA" sz="1800" dirty="0"/>
              <a:t>Inspection &amp; test plans</a:t>
            </a:r>
          </a:p>
          <a:p>
            <a:pPr marL="652463" lvl="1" indent="-285750"/>
            <a:r>
              <a:rPr lang="en-CA" sz="1800" dirty="0"/>
              <a:t>Checklists and reports</a:t>
            </a:r>
          </a:p>
          <a:p>
            <a:pPr marL="652463" lvl="1" indent="-285750"/>
            <a:r>
              <a:rPr lang="en-CA" sz="1800" dirty="0"/>
              <a:t>Systems for design/build phases</a:t>
            </a:r>
          </a:p>
          <a:p>
            <a:pPr marL="652463" lvl="1" indent="-285750"/>
            <a:r>
              <a:rPr lang="en-CA" sz="1800" dirty="0"/>
              <a:t>Systems for operation/maintenance phases</a:t>
            </a:r>
          </a:p>
        </p:txBody>
      </p:sp>
    </p:spTree>
    <p:extLst>
      <p:ext uri="{BB962C8B-B14F-4D97-AF65-F5344CB8AC3E}">
        <p14:creationId xmlns:p14="http://schemas.microsoft.com/office/powerpoint/2010/main" val="25408075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850"/>
            <a:ext cx="8229600" cy="707926"/>
          </a:xfrm>
        </p:spPr>
        <p:txBody>
          <a:bodyPr/>
          <a:lstStyle/>
          <a:p>
            <a:pPr algn="ctr"/>
            <a:r>
              <a:rPr lang="en-CA" b="1" dirty="0">
                <a:solidFill>
                  <a:srgbClr val="2F5897"/>
                </a:solidFill>
              </a:rPr>
              <a:t>Organizational Chart</a:t>
            </a:r>
          </a:p>
        </p:txBody>
      </p:sp>
      <p:sp>
        <p:nvSpPr>
          <p:cNvPr id="6" name="Content Placeholder 5"/>
          <p:cNvSpPr>
            <a:spLocks noGrp="1"/>
          </p:cNvSpPr>
          <p:nvPr>
            <p:ph idx="1"/>
          </p:nvPr>
        </p:nvSpPr>
        <p:spPr>
          <a:xfrm>
            <a:off x="457200" y="2279923"/>
            <a:ext cx="8229600" cy="4389437"/>
          </a:xfrm>
        </p:spPr>
        <p:txBody>
          <a:bodyPr/>
          <a:lstStyle/>
          <a:p>
            <a:endParaRPr lang="en-CA" dirty="0"/>
          </a:p>
          <a:p>
            <a:endParaRPr lang="en-CA" dirty="0"/>
          </a:p>
        </p:txBody>
      </p:sp>
      <p:sp>
        <p:nvSpPr>
          <p:cNvPr id="2" name="Rounded Rectangle 1">
            <a:hlinkClick r:id="rId2" action="ppaction://hlinksldjump"/>
          </p:cNvPr>
          <p:cNvSpPr/>
          <p:nvPr/>
        </p:nvSpPr>
        <p:spPr>
          <a:xfrm>
            <a:off x="3635896" y="2924944"/>
            <a:ext cx="1584176" cy="576064"/>
          </a:xfrm>
          <a:prstGeom prst="roundRect">
            <a:avLst/>
          </a:prstGeom>
          <a:solidFill>
            <a:srgbClr val="2F58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a:hlinkClick r:id="rId3" action="ppaction://hlinksldjump"/>
          </p:cNvPr>
          <p:cNvSpPr/>
          <p:nvPr/>
        </p:nvSpPr>
        <p:spPr>
          <a:xfrm>
            <a:off x="5148064" y="3861048"/>
            <a:ext cx="1368152" cy="576064"/>
          </a:xfrm>
          <a:prstGeom prst="roundRect">
            <a:avLst/>
          </a:prstGeom>
          <a:solidFill>
            <a:srgbClr val="0070C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a:hlinkClick r:id="rId4" action="ppaction://hlinksldjump"/>
          </p:cNvPr>
          <p:cNvSpPr/>
          <p:nvPr/>
        </p:nvSpPr>
        <p:spPr>
          <a:xfrm>
            <a:off x="613259" y="3861048"/>
            <a:ext cx="1368152" cy="576064"/>
          </a:xfrm>
          <a:prstGeom prst="roundRect">
            <a:avLst/>
          </a:prstGeom>
          <a:solidFill>
            <a:srgbClr val="0070C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a:hlinkClick r:id="rId5" action="ppaction://hlinksldjump"/>
          </p:cNvPr>
          <p:cNvSpPr/>
          <p:nvPr/>
        </p:nvSpPr>
        <p:spPr>
          <a:xfrm>
            <a:off x="2267744" y="3861048"/>
            <a:ext cx="1368152" cy="576064"/>
          </a:xfrm>
          <a:prstGeom prst="roundRect">
            <a:avLst/>
          </a:prstGeom>
          <a:solidFill>
            <a:srgbClr val="0070C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a:hlinkClick r:id="rId6" action="ppaction://hlinksldjump"/>
          </p:cNvPr>
          <p:cNvSpPr/>
          <p:nvPr/>
        </p:nvSpPr>
        <p:spPr>
          <a:xfrm>
            <a:off x="6804398" y="3861048"/>
            <a:ext cx="1368152" cy="576064"/>
          </a:xfrm>
          <a:prstGeom prst="roundRect">
            <a:avLst/>
          </a:prstGeom>
          <a:solidFill>
            <a:srgbClr val="0070C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57B9B1B5-50D2-45FC-9D10-4302369E40FB}"/>
              </a:ext>
            </a:extLst>
          </p:cNvPr>
          <p:cNvPicPr>
            <a:picLocks noChangeAspect="1"/>
          </p:cNvPicPr>
          <p:nvPr/>
        </p:nvPicPr>
        <p:blipFill>
          <a:blip r:embed="rId7"/>
          <a:stretch>
            <a:fillRect/>
          </a:stretch>
        </p:blipFill>
        <p:spPr>
          <a:xfrm>
            <a:off x="457200" y="1000567"/>
            <a:ext cx="8229600" cy="5720962"/>
          </a:xfrm>
          <a:prstGeom prst="rect">
            <a:avLst/>
          </a:prstGeom>
        </p:spPr>
      </p:pic>
    </p:spTree>
    <p:extLst>
      <p:ext uri="{BB962C8B-B14F-4D97-AF65-F5344CB8AC3E}">
        <p14:creationId xmlns:p14="http://schemas.microsoft.com/office/powerpoint/2010/main" val="259084266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35918"/>
          </a:xfrm>
        </p:spPr>
        <p:txBody>
          <a:bodyPr/>
          <a:lstStyle/>
          <a:p>
            <a:pPr algn="ctr"/>
            <a:r>
              <a:rPr lang="en-CA" b="1" dirty="0">
                <a:solidFill>
                  <a:srgbClr val="2F5897"/>
                </a:solidFill>
              </a:rPr>
              <a:t>What can we do for you?</a:t>
            </a:r>
          </a:p>
        </p:txBody>
      </p:sp>
      <p:sp>
        <p:nvSpPr>
          <p:cNvPr id="4" name="Rectangle 3"/>
          <p:cNvSpPr/>
          <p:nvPr/>
        </p:nvSpPr>
        <p:spPr>
          <a:xfrm>
            <a:off x="4499992" y="1613699"/>
            <a:ext cx="2718048" cy="369332"/>
          </a:xfrm>
          <a:prstGeom prst="rect">
            <a:avLst/>
          </a:prstGeom>
        </p:spPr>
        <p:txBody>
          <a:bodyPr wrap="square">
            <a:spAutoFit/>
          </a:bodyPr>
          <a:lstStyle/>
          <a:p>
            <a:r>
              <a:rPr lang="en-CA" dirty="0">
                <a:solidFill>
                  <a:srgbClr val="00B050"/>
                </a:solidFill>
                <a:latin typeface="+mj-lt"/>
              </a:rPr>
              <a:t>Quality Director Services</a:t>
            </a:r>
          </a:p>
        </p:txBody>
      </p:sp>
      <p:sp>
        <p:nvSpPr>
          <p:cNvPr id="5" name="TextBox 4"/>
          <p:cNvSpPr txBox="1"/>
          <p:nvPr/>
        </p:nvSpPr>
        <p:spPr>
          <a:xfrm>
            <a:off x="4716016" y="2505670"/>
            <a:ext cx="3588098" cy="923330"/>
          </a:xfrm>
          <a:prstGeom prst="rect">
            <a:avLst/>
          </a:prstGeom>
          <a:noFill/>
        </p:spPr>
        <p:txBody>
          <a:bodyPr wrap="none" rtlCol="0">
            <a:spAutoFit/>
          </a:bodyPr>
          <a:lstStyle/>
          <a:p>
            <a:r>
              <a:rPr lang="en-CA" dirty="0">
                <a:solidFill>
                  <a:schemeClr val="accent3">
                    <a:lumMod val="50000"/>
                  </a:schemeClr>
                </a:solidFill>
                <a:latin typeface="+mj-lt"/>
              </a:rPr>
              <a:t>Quality Management System – </a:t>
            </a:r>
          </a:p>
          <a:p>
            <a:r>
              <a:rPr lang="en-CA" dirty="0">
                <a:solidFill>
                  <a:schemeClr val="accent3">
                    <a:lumMod val="50000"/>
                  </a:schemeClr>
                </a:solidFill>
                <a:latin typeface="+mj-lt"/>
              </a:rPr>
              <a:t>Development, Implementation, and </a:t>
            </a:r>
          </a:p>
          <a:p>
            <a:r>
              <a:rPr lang="en-CA" dirty="0">
                <a:solidFill>
                  <a:schemeClr val="accent3">
                    <a:lumMod val="50000"/>
                  </a:schemeClr>
                </a:solidFill>
                <a:latin typeface="+mj-lt"/>
              </a:rPr>
              <a:t>Verification</a:t>
            </a:r>
          </a:p>
        </p:txBody>
      </p:sp>
      <p:sp>
        <p:nvSpPr>
          <p:cNvPr id="6" name="TextBox 5"/>
          <p:cNvSpPr txBox="1"/>
          <p:nvPr/>
        </p:nvSpPr>
        <p:spPr>
          <a:xfrm>
            <a:off x="611560" y="4211796"/>
            <a:ext cx="2392322" cy="369332"/>
          </a:xfrm>
          <a:prstGeom prst="rect">
            <a:avLst/>
          </a:prstGeom>
          <a:noFill/>
        </p:spPr>
        <p:txBody>
          <a:bodyPr wrap="none" rtlCol="0">
            <a:spAutoFit/>
          </a:bodyPr>
          <a:lstStyle/>
          <a:p>
            <a:r>
              <a:rPr lang="en-CA" dirty="0">
                <a:solidFill>
                  <a:srgbClr val="7030A0"/>
                </a:solidFill>
                <a:latin typeface="+mj-lt"/>
              </a:rPr>
              <a:t>Environmental Auditing</a:t>
            </a:r>
          </a:p>
        </p:txBody>
      </p:sp>
      <p:sp>
        <p:nvSpPr>
          <p:cNvPr id="7" name="TextBox 6"/>
          <p:cNvSpPr txBox="1"/>
          <p:nvPr/>
        </p:nvSpPr>
        <p:spPr>
          <a:xfrm>
            <a:off x="3635896" y="4509120"/>
            <a:ext cx="2991140" cy="369332"/>
          </a:xfrm>
          <a:prstGeom prst="rect">
            <a:avLst/>
          </a:prstGeom>
          <a:noFill/>
        </p:spPr>
        <p:txBody>
          <a:bodyPr wrap="none" rtlCol="0">
            <a:spAutoFit/>
          </a:bodyPr>
          <a:lstStyle/>
          <a:p>
            <a:r>
              <a:rPr lang="en-CA" dirty="0">
                <a:solidFill>
                  <a:schemeClr val="accent1">
                    <a:lumMod val="75000"/>
                  </a:schemeClr>
                </a:solidFill>
                <a:latin typeface="+mj-lt"/>
              </a:rPr>
              <a:t>System Preparedness Reviews</a:t>
            </a:r>
          </a:p>
        </p:txBody>
      </p:sp>
      <p:sp>
        <p:nvSpPr>
          <p:cNvPr id="8" name="TextBox 7"/>
          <p:cNvSpPr txBox="1"/>
          <p:nvPr/>
        </p:nvSpPr>
        <p:spPr>
          <a:xfrm>
            <a:off x="1691680" y="4787860"/>
            <a:ext cx="1702710" cy="369332"/>
          </a:xfrm>
          <a:prstGeom prst="rect">
            <a:avLst/>
          </a:prstGeom>
          <a:noFill/>
        </p:spPr>
        <p:txBody>
          <a:bodyPr wrap="none" rtlCol="0">
            <a:spAutoFit/>
          </a:bodyPr>
          <a:lstStyle/>
          <a:p>
            <a:r>
              <a:rPr lang="en-CA" dirty="0">
                <a:solidFill>
                  <a:srgbClr val="002060"/>
                </a:solidFill>
                <a:latin typeface="+mj-lt"/>
              </a:rPr>
              <a:t>Quality Auditing</a:t>
            </a:r>
          </a:p>
        </p:txBody>
      </p:sp>
      <p:sp>
        <p:nvSpPr>
          <p:cNvPr id="9" name="TextBox 8"/>
          <p:cNvSpPr txBox="1"/>
          <p:nvPr/>
        </p:nvSpPr>
        <p:spPr>
          <a:xfrm>
            <a:off x="6570619" y="3203684"/>
            <a:ext cx="1889813" cy="369332"/>
          </a:xfrm>
          <a:prstGeom prst="rect">
            <a:avLst/>
          </a:prstGeom>
          <a:noFill/>
        </p:spPr>
        <p:txBody>
          <a:bodyPr wrap="none" rtlCol="0">
            <a:spAutoFit/>
          </a:bodyPr>
          <a:lstStyle/>
          <a:p>
            <a:r>
              <a:rPr lang="en-CA" dirty="0">
                <a:solidFill>
                  <a:schemeClr val="accent1">
                    <a:lumMod val="75000"/>
                  </a:schemeClr>
                </a:solidFill>
                <a:latin typeface="+mj-lt"/>
              </a:rPr>
              <a:t>Document Review</a:t>
            </a:r>
          </a:p>
        </p:txBody>
      </p:sp>
      <p:sp>
        <p:nvSpPr>
          <p:cNvPr id="10" name="TextBox 9"/>
          <p:cNvSpPr txBox="1"/>
          <p:nvPr/>
        </p:nvSpPr>
        <p:spPr>
          <a:xfrm>
            <a:off x="991957" y="1613699"/>
            <a:ext cx="1499128" cy="369332"/>
          </a:xfrm>
          <a:prstGeom prst="rect">
            <a:avLst/>
          </a:prstGeom>
          <a:noFill/>
        </p:spPr>
        <p:txBody>
          <a:bodyPr wrap="none" rtlCol="0">
            <a:spAutoFit/>
          </a:bodyPr>
          <a:lstStyle/>
          <a:p>
            <a:r>
              <a:rPr lang="en-CA" dirty="0">
                <a:solidFill>
                  <a:srgbClr val="7030A0"/>
                </a:solidFill>
                <a:latin typeface="+mj-lt"/>
              </a:rPr>
              <a:t>ISO9001:2008</a:t>
            </a:r>
          </a:p>
        </p:txBody>
      </p:sp>
      <p:sp>
        <p:nvSpPr>
          <p:cNvPr id="11" name="TextBox 10"/>
          <p:cNvSpPr txBox="1"/>
          <p:nvPr/>
        </p:nvSpPr>
        <p:spPr>
          <a:xfrm>
            <a:off x="6719377" y="4139788"/>
            <a:ext cx="1669047" cy="369332"/>
          </a:xfrm>
          <a:prstGeom prst="rect">
            <a:avLst/>
          </a:prstGeom>
          <a:noFill/>
        </p:spPr>
        <p:txBody>
          <a:bodyPr wrap="none" rtlCol="0">
            <a:spAutoFit/>
          </a:bodyPr>
          <a:lstStyle/>
          <a:p>
            <a:r>
              <a:rPr lang="en-CA" dirty="0">
                <a:solidFill>
                  <a:srgbClr val="00B0F0"/>
                </a:solidFill>
                <a:latin typeface="+mj-lt"/>
              </a:rPr>
              <a:t>ISO 14001:2004</a:t>
            </a:r>
          </a:p>
        </p:txBody>
      </p:sp>
      <p:sp>
        <p:nvSpPr>
          <p:cNvPr id="13" name="TextBox 12"/>
          <p:cNvSpPr txBox="1"/>
          <p:nvPr/>
        </p:nvSpPr>
        <p:spPr>
          <a:xfrm>
            <a:off x="1234062" y="2123564"/>
            <a:ext cx="3752822" cy="369332"/>
          </a:xfrm>
          <a:prstGeom prst="rect">
            <a:avLst/>
          </a:prstGeom>
          <a:noFill/>
        </p:spPr>
        <p:txBody>
          <a:bodyPr wrap="none" rtlCol="0">
            <a:spAutoFit/>
          </a:bodyPr>
          <a:lstStyle/>
          <a:p>
            <a:r>
              <a:rPr lang="en-CA" dirty="0">
                <a:solidFill>
                  <a:srgbClr val="FF0000"/>
                </a:solidFill>
                <a:latin typeface="+mj-lt"/>
              </a:rPr>
              <a:t>Internal, Source, Surveillance Auditing</a:t>
            </a:r>
          </a:p>
        </p:txBody>
      </p:sp>
      <p:sp>
        <p:nvSpPr>
          <p:cNvPr id="14" name="TextBox 13"/>
          <p:cNvSpPr txBox="1"/>
          <p:nvPr/>
        </p:nvSpPr>
        <p:spPr>
          <a:xfrm>
            <a:off x="1325875" y="3059668"/>
            <a:ext cx="2701317" cy="369332"/>
          </a:xfrm>
          <a:prstGeom prst="rect">
            <a:avLst/>
          </a:prstGeom>
          <a:noFill/>
        </p:spPr>
        <p:txBody>
          <a:bodyPr wrap="none" rtlCol="0">
            <a:spAutoFit/>
          </a:bodyPr>
          <a:lstStyle/>
          <a:p>
            <a:r>
              <a:rPr lang="en-CA" dirty="0">
                <a:solidFill>
                  <a:srgbClr val="002060"/>
                </a:solidFill>
                <a:latin typeface="+mj-lt"/>
              </a:rPr>
              <a:t>Fabrication Quality Control</a:t>
            </a:r>
          </a:p>
        </p:txBody>
      </p:sp>
      <p:sp>
        <p:nvSpPr>
          <p:cNvPr id="15" name="TextBox 14"/>
          <p:cNvSpPr txBox="1"/>
          <p:nvPr/>
        </p:nvSpPr>
        <p:spPr>
          <a:xfrm>
            <a:off x="1259632" y="5435932"/>
            <a:ext cx="1867884" cy="369332"/>
          </a:xfrm>
          <a:prstGeom prst="rect">
            <a:avLst/>
          </a:prstGeom>
          <a:noFill/>
        </p:spPr>
        <p:txBody>
          <a:bodyPr wrap="none" rtlCol="0">
            <a:spAutoFit/>
          </a:bodyPr>
          <a:lstStyle/>
          <a:p>
            <a:r>
              <a:rPr lang="en-CA" dirty="0">
                <a:solidFill>
                  <a:srgbClr val="C00000"/>
                </a:solidFill>
                <a:latin typeface="+mj-lt"/>
              </a:rPr>
              <a:t>Quality Assurance</a:t>
            </a:r>
          </a:p>
        </p:txBody>
      </p:sp>
      <p:sp>
        <p:nvSpPr>
          <p:cNvPr id="16" name="TextBox 15"/>
          <p:cNvSpPr txBox="1"/>
          <p:nvPr/>
        </p:nvSpPr>
        <p:spPr>
          <a:xfrm>
            <a:off x="3737600" y="5147900"/>
            <a:ext cx="3379258" cy="369332"/>
          </a:xfrm>
          <a:prstGeom prst="rect">
            <a:avLst/>
          </a:prstGeom>
          <a:noFill/>
        </p:spPr>
        <p:txBody>
          <a:bodyPr wrap="none" rtlCol="0">
            <a:spAutoFit/>
          </a:bodyPr>
          <a:lstStyle/>
          <a:p>
            <a:r>
              <a:rPr lang="en-CA" dirty="0">
                <a:solidFill>
                  <a:srgbClr val="FF0000"/>
                </a:solidFill>
                <a:latin typeface="+mj-lt"/>
              </a:rPr>
              <a:t>Production/Monitoring/Reporting</a:t>
            </a:r>
          </a:p>
        </p:txBody>
      </p:sp>
      <p:sp>
        <p:nvSpPr>
          <p:cNvPr id="17" name="TextBox 16"/>
          <p:cNvSpPr txBox="1"/>
          <p:nvPr/>
        </p:nvSpPr>
        <p:spPr>
          <a:xfrm>
            <a:off x="899592" y="4365104"/>
            <a:ext cx="184731" cy="646331"/>
          </a:xfrm>
          <a:prstGeom prst="rect">
            <a:avLst/>
          </a:prstGeom>
          <a:noFill/>
        </p:spPr>
        <p:txBody>
          <a:bodyPr wrap="none" rtlCol="0">
            <a:spAutoFit/>
          </a:bodyPr>
          <a:lstStyle/>
          <a:p>
            <a:endParaRPr lang="en-CA" dirty="0">
              <a:solidFill>
                <a:srgbClr val="00B0F0"/>
              </a:solidFill>
              <a:latin typeface="+mj-lt"/>
            </a:endParaRPr>
          </a:p>
          <a:p>
            <a:endParaRPr lang="en-CA" dirty="0">
              <a:solidFill>
                <a:srgbClr val="00B0F0"/>
              </a:solidFill>
              <a:latin typeface="+mj-lt"/>
            </a:endParaRPr>
          </a:p>
        </p:txBody>
      </p:sp>
      <p:sp>
        <p:nvSpPr>
          <p:cNvPr id="18" name="TextBox 17"/>
          <p:cNvSpPr txBox="1"/>
          <p:nvPr/>
        </p:nvSpPr>
        <p:spPr>
          <a:xfrm>
            <a:off x="955821" y="3645024"/>
            <a:ext cx="3896195" cy="369332"/>
          </a:xfrm>
          <a:prstGeom prst="rect">
            <a:avLst/>
          </a:prstGeom>
          <a:noFill/>
        </p:spPr>
        <p:txBody>
          <a:bodyPr wrap="none" rtlCol="0">
            <a:spAutoFit/>
          </a:bodyPr>
          <a:lstStyle/>
          <a:p>
            <a:r>
              <a:rPr lang="en-CA" dirty="0">
                <a:solidFill>
                  <a:schemeClr val="bg2">
                    <a:lumMod val="50000"/>
                  </a:schemeClr>
                </a:solidFill>
                <a:latin typeface="+mj-lt"/>
              </a:rPr>
              <a:t>Quality System Management &amp; Training</a:t>
            </a:r>
          </a:p>
        </p:txBody>
      </p:sp>
      <p:sp>
        <p:nvSpPr>
          <p:cNvPr id="19" name="TextBox 18"/>
          <p:cNvSpPr txBox="1"/>
          <p:nvPr/>
        </p:nvSpPr>
        <p:spPr>
          <a:xfrm>
            <a:off x="4314210" y="5714672"/>
            <a:ext cx="2467342" cy="369332"/>
          </a:xfrm>
          <a:prstGeom prst="rect">
            <a:avLst/>
          </a:prstGeom>
          <a:noFill/>
        </p:spPr>
        <p:txBody>
          <a:bodyPr wrap="none" rtlCol="0">
            <a:spAutoFit/>
          </a:bodyPr>
          <a:lstStyle/>
          <a:p>
            <a:r>
              <a:rPr lang="en-CA" dirty="0">
                <a:solidFill>
                  <a:srgbClr val="7030A0"/>
                </a:solidFill>
                <a:latin typeface="+mj-lt"/>
              </a:rPr>
              <a:t>Continual Improvement </a:t>
            </a:r>
          </a:p>
        </p:txBody>
      </p:sp>
      <p:sp>
        <p:nvSpPr>
          <p:cNvPr id="20" name="TextBox 19"/>
          <p:cNvSpPr txBox="1"/>
          <p:nvPr/>
        </p:nvSpPr>
        <p:spPr>
          <a:xfrm>
            <a:off x="2202314" y="6011996"/>
            <a:ext cx="2226187" cy="369332"/>
          </a:xfrm>
          <a:prstGeom prst="rect">
            <a:avLst/>
          </a:prstGeom>
          <a:noFill/>
        </p:spPr>
        <p:txBody>
          <a:bodyPr wrap="none" rtlCol="0">
            <a:spAutoFit/>
          </a:bodyPr>
          <a:lstStyle/>
          <a:p>
            <a:r>
              <a:rPr lang="en-CA" dirty="0">
                <a:solidFill>
                  <a:srgbClr val="00B050"/>
                </a:solidFill>
                <a:latin typeface="+mj-lt"/>
              </a:rPr>
              <a:t>Customer Satisfaction</a:t>
            </a:r>
          </a:p>
        </p:txBody>
      </p:sp>
      <p:sp>
        <p:nvSpPr>
          <p:cNvPr id="21" name="TextBox 20"/>
          <p:cNvSpPr txBox="1"/>
          <p:nvPr/>
        </p:nvSpPr>
        <p:spPr>
          <a:xfrm>
            <a:off x="6075994" y="2060848"/>
            <a:ext cx="2168414" cy="369332"/>
          </a:xfrm>
          <a:prstGeom prst="rect">
            <a:avLst/>
          </a:prstGeom>
          <a:noFill/>
        </p:spPr>
        <p:txBody>
          <a:bodyPr wrap="none" rtlCol="0">
            <a:spAutoFit/>
          </a:bodyPr>
          <a:lstStyle/>
          <a:p>
            <a:r>
              <a:rPr lang="en-CA" dirty="0">
                <a:solidFill>
                  <a:schemeClr val="accent5">
                    <a:lumMod val="75000"/>
                  </a:schemeClr>
                </a:solidFill>
                <a:latin typeface="+mj-lt"/>
              </a:rPr>
              <a:t>Management Review</a:t>
            </a:r>
          </a:p>
        </p:txBody>
      </p:sp>
      <p:sp>
        <p:nvSpPr>
          <p:cNvPr id="22" name="TextBox 21"/>
          <p:cNvSpPr txBox="1"/>
          <p:nvPr/>
        </p:nvSpPr>
        <p:spPr>
          <a:xfrm>
            <a:off x="5328212" y="3704049"/>
            <a:ext cx="2124108" cy="369332"/>
          </a:xfrm>
          <a:prstGeom prst="rect">
            <a:avLst/>
          </a:prstGeom>
          <a:noFill/>
        </p:spPr>
        <p:txBody>
          <a:bodyPr wrap="none" rtlCol="0">
            <a:spAutoFit/>
          </a:bodyPr>
          <a:lstStyle/>
          <a:p>
            <a:r>
              <a:rPr lang="en-CA" dirty="0">
                <a:solidFill>
                  <a:srgbClr val="00B050"/>
                </a:solidFill>
                <a:latin typeface="+mj-lt"/>
              </a:rPr>
              <a:t>NCR Tracking System</a:t>
            </a:r>
          </a:p>
        </p:txBody>
      </p:sp>
      <p:sp>
        <p:nvSpPr>
          <p:cNvPr id="23" name="TextBox 22"/>
          <p:cNvSpPr txBox="1"/>
          <p:nvPr/>
        </p:nvSpPr>
        <p:spPr>
          <a:xfrm>
            <a:off x="657314" y="2596053"/>
            <a:ext cx="2802690" cy="369332"/>
          </a:xfrm>
          <a:prstGeom prst="rect">
            <a:avLst/>
          </a:prstGeom>
          <a:noFill/>
        </p:spPr>
        <p:txBody>
          <a:bodyPr wrap="none" rtlCol="0">
            <a:spAutoFit/>
          </a:bodyPr>
          <a:lstStyle/>
          <a:p>
            <a:r>
              <a:rPr lang="en-CA" dirty="0">
                <a:solidFill>
                  <a:srgbClr val="2F5897"/>
                </a:solidFill>
                <a:latin typeface="+mj-lt"/>
              </a:rPr>
              <a:t>Supplier Quality Evaluations</a:t>
            </a:r>
          </a:p>
        </p:txBody>
      </p:sp>
    </p:spTree>
    <p:extLst>
      <p:ext uri="{BB962C8B-B14F-4D97-AF65-F5344CB8AC3E}">
        <p14:creationId xmlns:p14="http://schemas.microsoft.com/office/powerpoint/2010/main" val="221586258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ppt_w</p:attrName>
                                        </p:attrNameLst>
                                      </p:cBhvr>
                                      <p:tavLst>
                                        <p:tav tm="0" fmla="#ppt_w*sin(2.5*pi*$)">
                                          <p:val>
                                            <p:fltVal val="0"/>
                                          </p:val>
                                        </p:tav>
                                        <p:tav tm="100000">
                                          <p:val>
                                            <p:fltVal val="1"/>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4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ppt_w</p:attrName>
                                        </p:attrNameLst>
                                      </p:cBhvr>
                                      <p:tavLst>
                                        <p:tav tm="0" fmla="#ppt_w*sin(2.5*pi*$)">
                                          <p:val>
                                            <p:fltVal val="0"/>
                                          </p:val>
                                        </p:tav>
                                        <p:tav tm="100000">
                                          <p:val>
                                            <p:fltVal val="1"/>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4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ppt_w</p:attrName>
                                        </p:attrNameLst>
                                      </p:cBhvr>
                                      <p:tavLst>
                                        <p:tav tm="0" fmla="#ppt_w*sin(2.5*pi*$)">
                                          <p:val>
                                            <p:fltVal val="0"/>
                                          </p:val>
                                        </p:tav>
                                        <p:tav tm="100000">
                                          <p:val>
                                            <p:fltVal val="1"/>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5"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ppt_w</p:attrName>
                                        </p:attrNameLst>
                                      </p:cBhvr>
                                      <p:tavLst>
                                        <p:tav tm="0" fmla="#ppt_w*sin(2.5*pi*$)">
                                          <p:val>
                                            <p:fltVal val="0"/>
                                          </p:val>
                                        </p:tav>
                                        <p:tav tm="100000">
                                          <p:val>
                                            <p:fltVal val="1"/>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ppt_w</p:attrName>
                                        </p:attrNameLst>
                                      </p:cBhvr>
                                      <p:tavLst>
                                        <p:tav tm="0" fmla="#ppt_w*sin(2.5*pi*$)">
                                          <p:val>
                                            <p:fltVal val="0"/>
                                          </p:val>
                                        </p:tav>
                                        <p:tav tm="100000">
                                          <p:val>
                                            <p:fltVal val="1"/>
                                          </p:val>
                                        </p:tav>
                                      </p:tavLst>
                                    </p:anim>
                                    <p:anim calcmode="lin" valueType="num">
                                      <p:cBhvr>
                                        <p:cTn id="39" dur="1000" fill="hold"/>
                                        <p:tgtEl>
                                          <p:spTgt spid="10"/>
                                        </p:tgtEl>
                                        <p:attrNameLst>
                                          <p:attrName>ppt_h</p:attrName>
                                        </p:attrNameLst>
                                      </p:cBhvr>
                                      <p:tavLst>
                                        <p:tav tm="0">
                                          <p:val>
                                            <p:strVal val="#ppt_h"/>
                                          </p:val>
                                        </p:tav>
                                        <p:tav tm="100000">
                                          <p:val>
                                            <p:strVal val="#ppt_h"/>
                                          </p:val>
                                        </p:tav>
                                      </p:tavLst>
                                    </p:anim>
                                  </p:childTnLst>
                                </p:cTn>
                              </p:par>
                            </p:childTnLst>
                          </p:cTn>
                        </p:par>
                        <p:par>
                          <p:cTn id="40" fill="hold">
                            <p:stCondLst>
                              <p:cond delay="6000"/>
                            </p:stCondLst>
                            <p:childTnLst>
                              <p:par>
                                <p:cTn id="41" presetID="45"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ppt_w</p:attrName>
                                        </p:attrNameLst>
                                      </p:cBhvr>
                                      <p:tavLst>
                                        <p:tav tm="0" fmla="#ppt_w*sin(2.5*pi*$)">
                                          <p:val>
                                            <p:fltVal val="0"/>
                                          </p:val>
                                        </p:tav>
                                        <p:tav tm="100000">
                                          <p:val>
                                            <p:fltVal val="1"/>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childTnLst>
                                </p:cTn>
                              </p:par>
                            </p:childTnLst>
                          </p:cTn>
                        </p:par>
                        <p:par>
                          <p:cTn id="46" fill="hold">
                            <p:stCondLst>
                              <p:cond delay="7000"/>
                            </p:stCondLst>
                            <p:childTnLst>
                              <p:par>
                                <p:cTn id="47" presetID="45"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ppt_w</p:attrName>
                                        </p:attrNameLst>
                                      </p:cBhvr>
                                      <p:tavLst>
                                        <p:tav tm="0" fmla="#ppt_w*sin(2.5*pi*$)">
                                          <p:val>
                                            <p:fltVal val="0"/>
                                          </p:val>
                                        </p:tav>
                                        <p:tav tm="100000">
                                          <p:val>
                                            <p:fltVal val="1"/>
                                          </p:val>
                                        </p:tav>
                                      </p:tavLst>
                                    </p:anim>
                                    <p:anim calcmode="lin" valueType="num">
                                      <p:cBhvr>
                                        <p:cTn id="51" dur="1000" fill="hold"/>
                                        <p:tgtEl>
                                          <p:spTgt spid="13"/>
                                        </p:tgtEl>
                                        <p:attrNameLst>
                                          <p:attrName>ppt_h</p:attrName>
                                        </p:attrNameLst>
                                      </p:cBhvr>
                                      <p:tavLst>
                                        <p:tav tm="0">
                                          <p:val>
                                            <p:strVal val="#ppt_h"/>
                                          </p:val>
                                        </p:tav>
                                        <p:tav tm="100000">
                                          <p:val>
                                            <p:strVal val="#ppt_h"/>
                                          </p:val>
                                        </p:tav>
                                      </p:tavLst>
                                    </p:anim>
                                  </p:childTnLst>
                                </p:cTn>
                              </p:par>
                            </p:childTnLst>
                          </p:cTn>
                        </p:par>
                        <p:par>
                          <p:cTn id="52" fill="hold">
                            <p:stCondLst>
                              <p:cond delay="8000"/>
                            </p:stCondLst>
                            <p:childTnLst>
                              <p:par>
                                <p:cTn id="53" presetID="45"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ppt_w</p:attrName>
                                        </p:attrNameLst>
                                      </p:cBhvr>
                                      <p:tavLst>
                                        <p:tav tm="0" fmla="#ppt_w*sin(2.5*pi*$)">
                                          <p:val>
                                            <p:fltVal val="0"/>
                                          </p:val>
                                        </p:tav>
                                        <p:tav tm="100000">
                                          <p:val>
                                            <p:fltVal val="1"/>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childTnLst>
                                </p:cTn>
                              </p:par>
                            </p:childTnLst>
                          </p:cTn>
                        </p:par>
                        <p:par>
                          <p:cTn id="58" fill="hold">
                            <p:stCondLst>
                              <p:cond delay="9000"/>
                            </p:stCondLst>
                            <p:childTnLst>
                              <p:par>
                                <p:cTn id="59" presetID="45"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ppt_w</p:attrName>
                                        </p:attrNameLst>
                                      </p:cBhvr>
                                      <p:tavLst>
                                        <p:tav tm="0" fmla="#ppt_w*sin(2.5*pi*$)">
                                          <p:val>
                                            <p:fltVal val="0"/>
                                          </p:val>
                                        </p:tav>
                                        <p:tav tm="100000">
                                          <p:val>
                                            <p:fltVal val="1"/>
                                          </p:val>
                                        </p:tav>
                                      </p:tavLst>
                                    </p:anim>
                                    <p:anim calcmode="lin" valueType="num">
                                      <p:cBhvr>
                                        <p:cTn id="63" dur="1000" fill="hold"/>
                                        <p:tgtEl>
                                          <p:spTgt spid="15"/>
                                        </p:tgtEl>
                                        <p:attrNameLst>
                                          <p:attrName>ppt_h</p:attrName>
                                        </p:attrNameLst>
                                      </p:cBhvr>
                                      <p:tavLst>
                                        <p:tav tm="0">
                                          <p:val>
                                            <p:strVal val="#ppt_h"/>
                                          </p:val>
                                        </p:tav>
                                        <p:tav tm="100000">
                                          <p:val>
                                            <p:strVal val="#ppt_h"/>
                                          </p:val>
                                        </p:tav>
                                      </p:tavLst>
                                    </p:anim>
                                  </p:childTnLst>
                                </p:cTn>
                              </p:par>
                            </p:childTnLst>
                          </p:cTn>
                        </p:par>
                        <p:par>
                          <p:cTn id="64" fill="hold">
                            <p:stCondLst>
                              <p:cond delay="10000"/>
                            </p:stCondLst>
                            <p:childTnLst>
                              <p:par>
                                <p:cTn id="65" presetID="45"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ppt_w</p:attrName>
                                        </p:attrNameLst>
                                      </p:cBhvr>
                                      <p:tavLst>
                                        <p:tav tm="0" fmla="#ppt_w*sin(2.5*pi*$)">
                                          <p:val>
                                            <p:fltVal val="0"/>
                                          </p:val>
                                        </p:tav>
                                        <p:tav tm="100000">
                                          <p:val>
                                            <p:fltVal val="1"/>
                                          </p:val>
                                        </p:tav>
                                      </p:tavLst>
                                    </p:anim>
                                    <p:anim calcmode="lin" valueType="num">
                                      <p:cBhvr>
                                        <p:cTn id="69" dur="1000" fill="hold"/>
                                        <p:tgtEl>
                                          <p:spTgt spid="16"/>
                                        </p:tgtEl>
                                        <p:attrNameLst>
                                          <p:attrName>ppt_h</p:attrName>
                                        </p:attrNameLst>
                                      </p:cBhvr>
                                      <p:tavLst>
                                        <p:tav tm="0">
                                          <p:val>
                                            <p:strVal val="#ppt_h"/>
                                          </p:val>
                                        </p:tav>
                                        <p:tav tm="100000">
                                          <p:val>
                                            <p:strVal val="#ppt_h"/>
                                          </p:val>
                                        </p:tav>
                                      </p:tavLst>
                                    </p:anim>
                                  </p:childTnLst>
                                </p:cTn>
                              </p:par>
                            </p:childTnLst>
                          </p:cTn>
                        </p:par>
                        <p:par>
                          <p:cTn id="70" fill="hold">
                            <p:stCondLst>
                              <p:cond delay="11000"/>
                            </p:stCondLst>
                            <p:childTnLst>
                              <p:par>
                                <p:cTn id="71" presetID="45" presetClass="entr" presetSubtype="0" fill="hold" grpId="0" nodeType="afterEffect" nodePh="1">
                                  <p:stCondLst>
                                    <p:cond delay="0"/>
                                  </p:stCondLst>
                                  <p:endCondLst>
                                    <p:cond evt="begin" delay="0">
                                      <p:tn val="71"/>
                                    </p:cond>
                                  </p:end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ppt_w</p:attrName>
                                        </p:attrNameLst>
                                      </p:cBhvr>
                                      <p:tavLst>
                                        <p:tav tm="0" fmla="#ppt_w*sin(2.5*pi*$)">
                                          <p:val>
                                            <p:fltVal val="0"/>
                                          </p:val>
                                        </p:tav>
                                        <p:tav tm="100000">
                                          <p:val>
                                            <p:fltVal val="1"/>
                                          </p:val>
                                        </p:tav>
                                      </p:tavLst>
                                    </p:anim>
                                    <p:anim calcmode="lin" valueType="num">
                                      <p:cBhvr>
                                        <p:cTn id="75" dur="1000" fill="hold"/>
                                        <p:tgtEl>
                                          <p:spTgt spid="17"/>
                                        </p:tgtEl>
                                        <p:attrNameLst>
                                          <p:attrName>ppt_h</p:attrName>
                                        </p:attrNameLst>
                                      </p:cBhvr>
                                      <p:tavLst>
                                        <p:tav tm="0">
                                          <p:val>
                                            <p:strVal val="#ppt_h"/>
                                          </p:val>
                                        </p:tav>
                                        <p:tav tm="100000">
                                          <p:val>
                                            <p:strVal val="#ppt_h"/>
                                          </p:val>
                                        </p:tav>
                                      </p:tavLst>
                                    </p:anim>
                                  </p:childTnLst>
                                </p:cTn>
                              </p:par>
                            </p:childTnLst>
                          </p:cTn>
                        </p:par>
                        <p:par>
                          <p:cTn id="76" fill="hold">
                            <p:stCondLst>
                              <p:cond delay="12000"/>
                            </p:stCondLst>
                            <p:childTnLst>
                              <p:par>
                                <p:cTn id="77" presetID="45"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ppt_w</p:attrName>
                                        </p:attrNameLst>
                                      </p:cBhvr>
                                      <p:tavLst>
                                        <p:tav tm="0" fmla="#ppt_w*sin(2.5*pi*$)">
                                          <p:val>
                                            <p:fltVal val="0"/>
                                          </p:val>
                                        </p:tav>
                                        <p:tav tm="100000">
                                          <p:val>
                                            <p:fltVal val="1"/>
                                          </p:val>
                                        </p:tav>
                                      </p:tavLst>
                                    </p:anim>
                                    <p:anim calcmode="lin" valueType="num">
                                      <p:cBhvr>
                                        <p:cTn id="81" dur="1000" fill="hold"/>
                                        <p:tgtEl>
                                          <p:spTgt spid="18"/>
                                        </p:tgtEl>
                                        <p:attrNameLst>
                                          <p:attrName>ppt_h</p:attrName>
                                        </p:attrNameLst>
                                      </p:cBhvr>
                                      <p:tavLst>
                                        <p:tav tm="0">
                                          <p:val>
                                            <p:strVal val="#ppt_h"/>
                                          </p:val>
                                        </p:tav>
                                        <p:tav tm="100000">
                                          <p:val>
                                            <p:strVal val="#ppt_h"/>
                                          </p:val>
                                        </p:tav>
                                      </p:tavLst>
                                    </p:anim>
                                  </p:childTnLst>
                                </p:cTn>
                              </p:par>
                            </p:childTnLst>
                          </p:cTn>
                        </p:par>
                        <p:par>
                          <p:cTn id="82" fill="hold">
                            <p:stCondLst>
                              <p:cond delay="13000"/>
                            </p:stCondLst>
                            <p:childTnLst>
                              <p:par>
                                <p:cTn id="83" presetID="45"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ppt_w</p:attrName>
                                        </p:attrNameLst>
                                      </p:cBhvr>
                                      <p:tavLst>
                                        <p:tav tm="0" fmla="#ppt_w*sin(2.5*pi*$)">
                                          <p:val>
                                            <p:fltVal val="0"/>
                                          </p:val>
                                        </p:tav>
                                        <p:tav tm="100000">
                                          <p:val>
                                            <p:fltVal val="1"/>
                                          </p:val>
                                        </p:tav>
                                      </p:tavLst>
                                    </p:anim>
                                    <p:anim calcmode="lin" valueType="num">
                                      <p:cBhvr>
                                        <p:cTn id="87" dur="1000" fill="hold"/>
                                        <p:tgtEl>
                                          <p:spTgt spid="19"/>
                                        </p:tgtEl>
                                        <p:attrNameLst>
                                          <p:attrName>ppt_h</p:attrName>
                                        </p:attrNameLst>
                                      </p:cBhvr>
                                      <p:tavLst>
                                        <p:tav tm="0">
                                          <p:val>
                                            <p:strVal val="#ppt_h"/>
                                          </p:val>
                                        </p:tav>
                                        <p:tav tm="100000">
                                          <p:val>
                                            <p:strVal val="#ppt_h"/>
                                          </p:val>
                                        </p:tav>
                                      </p:tavLst>
                                    </p:anim>
                                  </p:childTnLst>
                                </p:cTn>
                              </p:par>
                            </p:childTnLst>
                          </p:cTn>
                        </p:par>
                        <p:par>
                          <p:cTn id="88" fill="hold">
                            <p:stCondLst>
                              <p:cond delay="14000"/>
                            </p:stCondLst>
                            <p:childTnLst>
                              <p:par>
                                <p:cTn id="89" presetID="45"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ppt_w</p:attrName>
                                        </p:attrNameLst>
                                      </p:cBhvr>
                                      <p:tavLst>
                                        <p:tav tm="0" fmla="#ppt_w*sin(2.5*pi*$)">
                                          <p:val>
                                            <p:fltVal val="0"/>
                                          </p:val>
                                        </p:tav>
                                        <p:tav tm="100000">
                                          <p:val>
                                            <p:fltVal val="1"/>
                                          </p:val>
                                        </p:tav>
                                      </p:tavLst>
                                    </p:anim>
                                    <p:anim calcmode="lin" valueType="num">
                                      <p:cBhvr>
                                        <p:cTn id="93" dur="1000" fill="hold"/>
                                        <p:tgtEl>
                                          <p:spTgt spid="20"/>
                                        </p:tgtEl>
                                        <p:attrNameLst>
                                          <p:attrName>ppt_h</p:attrName>
                                        </p:attrNameLst>
                                      </p:cBhvr>
                                      <p:tavLst>
                                        <p:tav tm="0">
                                          <p:val>
                                            <p:strVal val="#ppt_h"/>
                                          </p:val>
                                        </p:tav>
                                        <p:tav tm="100000">
                                          <p:val>
                                            <p:strVal val="#ppt_h"/>
                                          </p:val>
                                        </p:tav>
                                      </p:tavLst>
                                    </p:anim>
                                  </p:childTnLst>
                                </p:cTn>
                              </p:par>
                            </p:childTnLst>
                          </p:cTn>
                        </p:par>
                        <p:par>
                          <p:cTn id="94" fill="hold">
                            <p:stCondLst>
                              <p:cond delay="15000"/>
                            </p:stCondLst>
                            <p:childTnLst>
                              <p:par>
                                <p:cTn id="95" presetID="45" presetClass="entr" presetSubtype="0" fill="hold" grpId="0" nodeType="after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1000"/>
                                        <p:tgtEl>
                                          <p:spTgt spid="5"/>
                                        </p:tgtEl>
                                      </p:cBhvr>
                                    </p:animEffect>
                                    <p:anim calcmode="lin" valueType="num">
                                      <p:cBhvr>
                                        <p:cTn id="98" dur="1000" fill="hold"/>
                                        <p:tgtEl>
                                          <p:spTgt spid="5"/>
                                        </p:tgtEl>
                                        <p:attrNameLst>
                                          <p:attrName>ppt_w</p:attrName>
                                        </p:attrNameLst>
                                      </p:cBhvr>
                                      <p:tavLst>
                                        <p:tav tm="0" fmla="#ppt_w*sin(2.5*pi*$)">
                                          <p:val>
                                            <p:fltVal val="0"/>
                                          </p:val>
                                        </p:tav>
                                        <p:tav tm="100000">
                                          <p:val>
                                            <p:fltVal val="1"/>
                                          </p:val>
                                        </p:tav>
                                      </p:tavLst>
                                    </p:anim>
                                    <p:anim calcmode="lin" valueType="num">
                                      <p:cBhvr>
                                        <p:cTn id="99" dur="1000" fill="hold"/>
                                        <p:tgtEl>
                                          <p:spTgt spid="5"/>
                                        </p:tgtEl>
                                        <p:attrNameLst>
                                          <p:attrName>ppt_h</p:attrName>
                                        </p:attrNameLst>
                                      </p:cBhvr>
                                      <p:tavLst>
                                        <p:tav tm="0">
                                          <p:val>
                                            <p:strVal val="#ppt_h"/>
                                          </p:val>
                                        </p:tav>
                                        <p:tav tm="100000">
                                          <p:val>
                                            <p:strVal val="#ppt_h"/>
                                          </p:val>
                                        </p:tav>
                                      </p:tavLst>
                                    </p:anim>
                                  </p:childTnLst>
                                </p:cTn>
                              </p:par>
                            </p:childTnLst>
                          </p:cTn>
                        </p:par>
                        <p:par>
                          <p:cTn id="100" fill="hold">
                            <p:stCondLst>
                              <p:cond delay="16000"/>
                            </p:stCondLst>
                            <p:childTnLst>
                              <p:par>
                                <p:cTn id="101" presetID="45"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ppt_w</p:attrName>
                                        </p:attrNameLst>
                                      </p:cBhvr>
                                      <p:tavLst>
                                        <p:tav tm="0" fmla="#ppt_w*sin(2.5*pi*$)">
                                          <p:val>
                                            <p:fltVal val="0"/>
                                          </p:val>
                                        </p:tav>
                                        <p:tav tm="100000">
                                          <p:val>
                                            <p:fltVal val="1"/>
                                          </p:val>
                                        </p:tav>
                                      </p:tavLst>
                                    </p:anim>
                                    <p:anim calcmode="lin" valueType="num">
                                      <p:cBhvr>
                                        <p:cTn id="105" dur="1000" fill="hold"/>
                                        <p:tgtEl>
                                          <p:spTgt spid="21"/>
                                        </p:tgtEl>
                                        <p:attrNameLst>
                                          <p:attrName>ppt_h</p:attrName>
                                        </p:attrNameLst>
                                      </p:cBhvr>
                                      <p:tavLst>
                                        <p:tav tm="0">
                                          <p:val>
                                            <p:strVal val="#ppt_h"/>
                                          </p:val>
                                        </p:tav>
                                        <p:tav tm="100000">
                                          <p:val>
                                            <p:strVal val="#ppt_h"/>
                                          </p:val>
                                        </p:tav>
                                      </p:tavLst>
                                    </p:anim>
                                  </p:childTnLst>
                                </p:cTn>
                              </p:par>
                            </p:childTnLst>
                          </p:cTn>
                        </p:par>
                        <p:par>
                          <p:cTn id="106" fill="hold">
                            <p:stCondLst>
                              <p:cond delay="17000"/>
                            </p:stCondLst>
                            <p:childTnLst>
                              <p:par>
                                <p:cTn id="107" presetID="45" presetClass="entr" presetSubtype="0"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1000"/>
                                        <p:tgtEl>
                                          <p:spTgt spid="22"/>
                                        </p:tgtEl>
                                      </p:cBhvr>
                                    </p:animEffect>
                                    <p:anim calcmode="lin" valueType="num">
                                      <p:cBhvr>
                                        <p:cTn id="110" dur="1000" fill="hold"/>
                                        <p:tgtEl>
                                          <p:spTgt spid="22"/>
                                        </p:tgtEl>
                                        <p:attrNameLst>
                                          <p:attrName>ppt_w</p:attrName>
                                        </p:attrNameLst>
                                      </p:cBhvr>
                                      <p:tavLst>
                                        <p:tav tm="0" fmla="#ppt_w*sin(2.5*pi*$)">
                                          <p:val>
                                            <p:fltVal val="0"/>
                                          </p:val>
                                        </p:tav>
                                        <p:tav tm="100000">
                                          <p:val>
                                            <p:fltVal val="1"/>
                                          </p:val>
                                        </p:tav>
                                      </p:tavLst>
                                    </p:anim>
                                    <p:anim calcmode="lin" valueType="num">
                                      <p:cBhvr>
                                        <p:cTn id="111" dur="1000" fill="hold"/>
                                        <p:tgtEl>
                                          <p:spTgt spid="22"/>
                                        </p:tgtEl>
                                        <p:attrNameLst>
                                          <p:attrName>ppt_h</p:attrName>
                                        </p:attrNameLst>
                                      </p:cBhvr>
                                      <p:tavLst>
                                        <p:tav tm="0">
                                          <p:val>
                                            <p:strVal val="#ppt_h"/>
                                          </p:val>
                                        </p:tav>
                                        <p:tav tm="100000">
                                          <p:val>
                                            <p:strVal val="#ppt_h"/>
                                          </p:val>
                                        </p:tav>
                                      </p:tavLst>
                                    </p:anim>
                                  </p:childTnLst>
                                </p:cTn>
                              </p:par>
                            </p:childTnLst>
                          </p:cTn>
                        </p:par>
                        <p:par>
                          <p:cTn id="112" fill="hold">
                            <p:stCondLst>
                              <p:cond delay="18000"/>
                            </p:stCondLst>
                            <p:childTnLst>
                              <p:par>
                                <p:cTn id="113" presetID="45"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ppt_w</p:attrName>
                                        </p:attrNameLst>
                                      </p:cBhvr>
                                      <p:tavLst>
                                        <p:tav tm="0" fmla="#ppt_w*sin(2.5*pi*$)">
                                          <p:val>
                                            <p:fltVal val="0"/>
                                          </p:val>
                                        </p:tav>
                                        <p:tav tm="100000">
                                          <p:val>
                                            <p:fltVal val="1"/>
                                          </p:val>
                                        </p:tav>
                                      </p:tavLst>
                                    </p:anim>
                                    <p:anim calcmode="lin" valueType="num">
                                      <p:cBhvr>
                                        <p:cTn id="117" dur="1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P spid="15" grpId="0"/>
      <p:bldP spid="16" grpId="0"/>
      <p:bldP spid="17" grpId="0"/>
      <p:bldP spid="18" grpId="0"/>
      <p:bldP spid="19" grpId="0"/>
      <p:bldP spid="20" grpId="0"/>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ric.Tetley\Documents\LQSINC\HOME(LQSINC)\Slideshow\DSCF0974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149" y="1190324"/>
            <a:ext cx="8602208" cy="4758956"/>
          </a:xfrm>
          <a:prstGeom prst="rect">
            <a:avLst/>
          </a:prstGeom>
          <a:noFill/>
          <a:effectLst>
            <a:softEdge rad="330200"/>
          </a:effectLst>
          <a:extLst>
            <a:ext uri="{909E8E84-426E-40DD-AFC4-6F175D3DCCD1}">
              <a14:hiddenFill xmlns:a14="http://schemas.microsoft.com/office/drawing/2010/main">
                <a:solidFill>
                  <a:srgbClr val="FFFFFF"/>
                </a:solidFill>
              </a14:hiddenFill>
            </a:ext>
          </a:extLst>
        </p:spPr>
      </p:pic>
      <p:sp>
        <p:nvSpPr>
          <p:cNvPr id="5124" name="Subtitle 2"/>
          <p:cNvSpPr txBox="1">
            <a:spLocks/>
          </p:cNvSpPr>
          <p:nvPr/>
        </p:nvSpPr>
        <p:spPr bwMode="auto">
          <a:xfrm>
            <a:off x="1110467" y="548680"/>
            <a:ext cx="6985571"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n-CA" sz="4400" b="1" dirty="0">
                <a:latin typeface="+mj-lt"/>
              </a:rPr>
              <a:t>Thank you!</a:t>
            </a:r>
          </a:p>
        </p:txBody>
      </p:sp>
      <p:sp>
        <p:nvSpPr>
          <p:cNvPr id="4" name="TextBox 3"/>
          <p:cNvSpPr txBox="1"/>
          <p:nvPr/>
        </p:nvSpPr>
        <p:spPr>
          <a:xfrm>
            <a:off x="1187624" y="1556792"/>
            <a:ext cx="2324675" cy="1077218"/>
          </a:xfrm>
          <a:prstGeom prst="rect">
            <a:avLst/>
          </a:prstGeom>
          <a:noFill/>
        </p:spPr>
        <p:txBody>
          <a:bodyPr wrap="none" rtlCol="0">
            <a:spAutoFit/>
          </a:bodyPr>
          <a:lstStyle/>
          <a:p>
            <a:r>
              <a:rPr lang="en-CA" sz="1600" b="1" dirty="0">
                <a:latin typeface="+mj-lt"/>
              </a:rPr>
              <a:t>Business Contact</a:t>
            </a:r>
          </a:p>
          <a:p>
            <a:r>
              <a:rPr lang="en-CA" sz="1600" dirty="0">
                <a:latin typeface="+mj-lt"/>
              </a:rPr>
              <a:t>Phone No.: 604-247-2224</a:t>
            </a:r>
          </a:p>
          <a:p>
            <a:r>
              <a:rPr lang="en-CA" sz="1600" dirty="0">
                <a:latin typeface="+mj-lt"/>
              </a:rPr>
              <a:t>Email: info@lqsinc.ca</a:t>
            </a:r>
          </a:p>
          <a:p>
            <a:r>
              <a:rPr lang="en-CA" sz="1600" dirty="0">
                <a:latin typeface="+mj-lt"/>
              </a:rPr>
              <a:t>Website: www.lqsinc.ca</a:t>
            </a:r>
          </a:p>
        </p:txBody>
      </p:sp>
      <p:sp>
        <p:nvSpPr>
          <p:cNvPr id="2" name="TextBox 1"/>
          <p:cNvSpPr txBox="1"/>
          <p:nvPr/>
        </p:nvSpPr>
        <p:spPr>
          <a:xfrm>
            <a:off x="3563888" y="1556792"/>
            <a:ext cx="2700355" cy="830997"/>
          </a:xfrm>
          <a:prstGeom prst="rect">
            <a:avLst/>
          </a:prstGeom>
          <a:noFill/>
        </p:spPr>
        <p:txBody>
          <a:bodyPr wrap="none" rtlCol="0">
            <a:spAutoFit/>
          </a:bodyPr>
          <a:lstStyle/>
          <a:p>
            <a:r>
              <a:rPr lang="en-CA" sz="1600" b="1" dirty="0">
                <a:latin typeface="+mj-lt"/>
              </a:rPr>
              <a:t>Kevin Lindsey Contact</a:t>
            </a:r>
          </a:p>
          <a:p>
            <a:r>
              <a:rPr lang="en-CA" sz="1600" dirty="0">
                <a:latin typeface="+mj-lt"/>
              </a:rPr>
              <a:t>Cell Phone: 604-785-4534</a:t>
            </a:r>
          </a:p>
          <a:p>
            <a:r>
              <a:rPr lang="en-CA" sz="1600" dirty="0">
                <a:latin typeface="+mj-lt"/>
              </a:rPr>
              <a:t>Email: kevin.lindsey@lqsinc.ca</a:t>
            </a:r>
          </a:p>
        </p:txBody>
      </p:sp>
      <p:sp>
        <p:nvSpPr>
          <p:cNvPr id="3" name="TextBox 2"/>
          <p:cNvSpPr txBox="1"/>
          <p:nvPr/>
        </p:nvSpPr>
        <p:spPr>
          <a:xfrm>
            <a:off x="2850080" y="5733256"/>
            <a:ext cx="3450112" cy="307777"/>
          </a:xfrm>
          <a:prstGeom prst="rect">
            <a:avLst/>
          </a:prstGeom>
          <a:noFill/>
        </p:spPr>
        <p:txBody>
          <a:bodyPr wrap="none" rtlCol="0">
            <a:spAutoFit/>
          </a:bodyPr>
          <a:lstStyle/>
          <a:p>
            <a:r>
              <a:rPr lang="en-CA" sz="1400" dirty="0">
                <a:solidFill>
                  <a:schemeClr val="tx1">
                    <a:lumMod val="65000"/>
                    <a:lumOff val="35000"/>
                  </a:schemeClr>
                </a:solidFill>
                <a:latin typeface="+mj-lt"/>
              </a:rPr>
              <a:t>Georgina Point Lighthouse, Mayne Island, BC</a:t>
            </a:r>
          </a:p>
        </p:txBody>
      </p:sp>
    </p:spTree>
    <p:extLst>
      <p:ext uri="{BB962C8B-B14F-4D97-AF65-F5344CB8AC3E}">
        <p14:creationId xmlns:p14="http://schemas.microsoft.com/office/powerpoint/2010/main" val="382747659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200794"/>
            <a:ext cx="8805664" cy="635918"/>
          </a:xfrm>
        </p:spPr>
        <p:txBody>
          <a:bodyPr/>
          <a:lstStyle/>
          <a:p>
            <a:pPr algn="ctr"/>
            <a:r>
              <a:rPr lang="en-CA" sz="4000" b="1" dirty="0">
                <a:solidFill>
                  <a:srgbClr val="0070C0"/>
                </a:solidFill>
              </a:rPr>
              <a:t>Specialists in the delivery of (continued):</a:t>
            </a:r>
          </a:p>
        </p:txBody>
      </p:sp>
      <p:sp>
        <p:nvSpPr>
          <p:cNvPr id="3" name="Content Placeholder 2"/>
          <p:cNvSpPr>
            <a:spLocks noGrp="1"/>
          </p:cNvSpPr>
          <p:nvPr>
            <p:ph idx="1"/>
          </p:nvPr>
        </p:nvSpPr>
        <p:spPr>
          <a:xfrm>
            <a:off x="395536" y="980728"/>
            <a:ext cx="8229600" cy="5112568"/>
          </a:xfrm>
        </p:spPr>
        <p:txBody>
          <a:bodyPr/>
          <a:lstStyle/>
          <a:p>
            <a:pPr marL="366713" lvl="1" indent="0">
              <a:buNone/>
            </a:pPr>
            <a:r>
              <a:rPr lang="en-CA" b="1" dirty="0"/>
              <a:t>Quality System Implementation</a:t>
            </a:r>
          </a:p>
          <a:p>
            <a:pPr marL="366713" lvl="1" indent="0">
              <a:buNone/>
            </a:pPr>
            <a:endParaRPr lang="en-CA" sz="1000" b="1" dirty="0"/>
          </a:p>
          <a:p>
            <a:pPr marL="652463" lvl="1" indent="-285750"/>
            <a:r>
              <a:rPr lang="en-CA" dirty="0"/>
              <a:t>Multi-level training and inductions</a:t>
            </a:r>
          </a:p>
          <a:p>
            <a:pPr marL="927100" lvl="2" indent="-285750"/>
            <a:r>
              <a:rPr lang="en-CA" sz="1800" dirty="0"/>
              <a:t>Owner’s Personnel </a:t>
            </a:r>
          </a:p>
          <a:p>
            <a:pPr marL="927100" lvl="2" indent="-285750"/>
            <a:r>
              <a:rPr lang="en-CA" sz="1800" dirty="0"/>
              <a:t>Concessionaire’s Personnel</a:t>
            </a:r>
          </a:p>
          <a:p>
            <a:pPr marL="927100" lvl="2" indent="-285750"/>
            <a:r>
              <a:rPr lang="en-CA" sz="1800" dirty="0"/>
              <a:t>Design Builder Personnel</a:t>
            </a:r>
          </a:p>
          <a:p>
            <a:pPr marL="927100" lvl="2" indent="-285750"/>
            <a:r>
              <a:rPr lang="en-CA" sz="1800" dirty="0"/>
              <a:t>Contractor Personnel</a:t>
            </a:r>
          </a:p>
          <a:p>
            <a:pPr marL="652463" lvl="1" indent="-285750"/>
            <a:r>
              <a:rPr lang="en-CA" dirty="0"/>
              <a:t>Plan, lead and follow through with management reviews.</a:t>
            </a:r>
          </a:p>
          <a:p>
            <a:pPr marL="652463" lvl="1" indent="-285750"/>
            <a:r>
              <a:rPr lang="en-CA" dirty="0"/>
              <a:t>Identify and carry out continual improvement initiatives and preventive actions.</a:t>
            </a:r>
          </a:p>
          <a:p>
            <a:pPr marL="652463" lvl="1" indent="-285750"/>
            <a:r>
              <a:rPr lang="en-CA" dirty="0"/>
              <a:t>Identify non-conformances and implement corrective actions.</a:t>
            </a:r>
          </a:p>
          <a:p>
            <a:pPr marL="652463" lvl="1" indent="-285750"/>
            <a:r>
              <a:rPr lang="en-CA" dirty="0"/>
              <a:t>Develop and implement non-conformance tracking systems.</a:t>
            </a:r>
          </a:p>
        </p:txBody>
      </p:sp>
    </p:spTree>
    <p:extLst>
      <p:ext uri="{BB962C8B-B14F-4D97-AF65-F5344CB8AC3E}">
        <p14:creationId xmlns:p14="http://schemas.microsoft.com/office/powerpoint/2010/main" val="38541523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128786"/>
            <a:ext cx="8805664" cy="635918"/>
          </a:xfrm>
        </p:spPr>
        <p:txBody>
          <a:bodyPr/>
          <a:lstStyle/>
          <a:p>
            <a:pPr algn="ctr"/>
            <a:r>
              <a:rPr lang="en-CA" sz="4000" b="1" dirty="0">
                <a:solidFill>
                  <a:srgbClr val="0070C0"/>
                </a:solidFill>
              </a:rPr>
              <a:t>Specialists in the delivery of (continued):</a:t>
            </a:r>
          </a:p>
        </p:txBody>
      </p:sp>
      <p:sp>
        <p:nvSpPr>
          <p:cNvPr id="3" name="Content Placeholder 2"/>
          <p:cNvSpPr>
            <a:spLocks noGrp="1"/>
          </p:cNvSpPr>
          <p:nvPr>
            <p:ph idx="1"/>
          </p:nvPr>
        </p:nvSpPr>
        <p:spPr>
          <a:xfrm>
            <a:off x="395536" y="851942"/>
            <a:ext cx="8229600" cy="4521274"/>
          </a:xfrm>
        </p:spPr>
        <p:txBody>
          <a:bodyPr/>
          <a:lstStyle/>
          <a:p>
            <a:pPr marL="366713" lvl="1" indent="0">
              <a:buNone/>
            </a:pPr>
            <a:r>
              <a:rPr lang="en-CA" b="1" dirty="0"/>
              <a:t>Verification Services</a:t>
            </a:r>
          </a:p>
          <a:p>
            <a:pPr marL="366713" lvl="1" indent="0">
              <a:buNone/>
            </a:pPr>
            <a:endParaRPr lang="en-CA" sz="1000" b="1" dirty="0"/>
          </a:p>
          <a:p>
            <a:pPr marL="652463" lvl="1" indent="-285750"/>
            <a:r>
              <a:rPr lang="en-CA" dirty="0"/>
              <a:t>Plan &amp; conduct management system audits including quality &amp; environmental.</a:t>
            </a:r>
          </a:p>
          <a:p>
            <a:pPr marL="652463" lvl="1" indent="-285750"/>
            <a:r>
              <a:rPr lang="en-CA" dirty="0"/>
              <a:t>Plan &amp; conduct surveillance audits on construction activities.</a:t>
            </a:r>
          </a:p>
          <a:p>
            <a:pPr marL="652463" lvl="1" indent="-285750"/>
            <a:r>
              <a:rPr lang="en-CA" dirty="0"/>
              <a:t>Quality evaluations of suppliers and subcontractors.</a:t>
            </a:r>
          </a:p>
          <a:p>
            <a:pPr marL="652463" lvl="1" indent="-285750"/>
            <a:r>
              <a:rPr lang="en-CA" dirty="0"/>
              <a:t>Shop/offsite inspections/audits of fabrication and manufacturing globally.</a:t>
            </a:r>
          </a:p>
          <a:p>
            <a:pPr marL="652463" lvl="1" indent="-285750"/>
            <a:r>
              <a:rPr lang="en-CA" dirty="0"/>
              <a:t>Progress monitoring/expediting services at fabrication and manufacture facilities globally.</a:t>
            </a:r>
          </a:p>
          <a:p>
            <a:pPr marL="652463" lvl="1" indent="-285750"/>
            <a:r>
              <a:rPr lang="en-CA" dirty="0"/>
              <a:t>Onsite works inspections.</a:t>
            </a:r>
          </a:p>
          <a:p>
            <a:pPr marL="652463" lvl="1" indent="-285750"/>
            <a:r>
              <a:rPr lang="en-CA" dirty="0"/>
              <a:t>Witnessing of tests performed as part of Inspection and Test Plans, including Factory Acceptance Tests (FATs)</a:t>
            </a:r>
          </a:p>
        </p:txBody>
      </p:sp>
    </p:spTree>
    <p:extLst>
      <p:ext uri="{BB962C8B-B14F-4D97-AF65-F5344CB8AC3E}">
        <p14:creationId xmlns:p14="http://schemas.microsoft.com/office/powerpoint/2010/main" val="4208797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620688"/>
            <a:ext cx="8805664" cy="635918"/>
          </a:xfrm>
        </p:spPr>
        <p:txBody>
          <a:bodyPr/>
          <a:lstStyle/>
          <a:p>
            <a:pPr algn="ctr"/>
            <a:r>
              <a:rPr lang="en-CA" sz="4000" b="1" dirty="0">
                <a:solidFill>
                  <a:srgbClr val="0070C0"/>
                </a:solidFill>
              </a:rPr>
              <a:t>Specialists in the delivery of (continued):</a:t>
            </a:r>
          </a:p>
        </p:txBody>
      </p:sp>
      <p:sp>
        <p:nvSpPr>
          <p:cNvPr id="3" name="Content Placeholder 2"/>
          <p:cNvSpPr>
            <a:spLocks noGrp="1"/>
          </p:cNvSpPr>
          <p:nvPr>
            <p:ph idx="1"/>
          </p:nvPr>
        </p:nvSpPr>
        <p:spPr>
          <a:xfrm>
            <a:off x="518864" y="1716038"/>
            <a:ext cx="8229600" cy="4521274"/>
          </a:xfrm>
        </p:spPr>
        <p:txBody>
          <a:bodyPr/>
          <a:lstStyle/>
          <a:p>
            <a:pPr marL="366713" lvl="1" indent="0">
              <a:buNone/>
            </a:pPr>
            <a:r>
              <a:rPr lang="en-CA" b="1" dirty="0"/>
              <a:t>Owner Liaison Services</a:t>
            </a:r>
          </a:p>
          <a:p>
            <a:pPr marL="366713" lvl="1" indent="0">
              <a:buNone/>
            </a:pPr>
            <a:endParaRPr lang="en-CA" sz="1000" b="1" dirty="0"/>
          </a:p>
          <a:p>
            <a:pPr marL="652463" lvl="1" indent="-285750"/>
            <a:r>
              <a:rPr lang="en-CA" dirty="0"/>
              <a:t>As part of Quality Director services act as the single point of contact with the Owner’s Representative for Public Private Partnerships and other project types.</a:t>
            </a:r>
          </a:p>
          <a:p>
            <a:pPr marL="652463" lvl="1" indent="-285750"/>
            <a:r>
              <a:rPr lang="en-CA" dirty="0"/>
              <a:t>Organize presentations; chair Quality meetings and arrange training inductions with Owners’ personnel.</a:t>
            </a:r>
          </a:p>
          <a:p>
            <a:pPr marL="652463" lvl="1" indent="-285750"/>
            <a:r>
              <a:rPr lang="en-CA" dirty="0"/>
              <a:t>Participate in partnering sessions with Owner’s personnel.</a:t>
            </a:r>
          </a:p>
        </p:txBody>
      </p:sp>
    </p:spTree>
    <p:extLst>
      <p:ext uri="{BB962C8B-B14F-4D97-AF65-F5344CB8AC3E}">
        <p14:creationId xmlns:p14="http://schemas.microsoft.com/office/powerpoint/2010/main" val="3601147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63910"/>
          </a:xfrm>
        </p:spPr>
        <p:txBody>
          <a:bodyPr/>
          <a:lstStyle/>
          <a:p>
            <a:pPr algn="ctr"/>
            <a:br>
              <a:rPr lang="en-CA" sz="3600" b="1" dirty="0">
                <a:solidFill>
                  <a:srgbClr val="0070C0"/>
                </a:solidFill>
              </a:rPr>
            </a:br>
            <a:r>
              <a:rPr lang="en-CA" sz="3600" b="1" dirty="0">
                <a:solidFill>
                  <a:srgbClr val="0070C0"/>
                </a:solidFill>
              </a:rPr>
              <a:t>Canada Line Rapid Transit </a:t>
            </a:r>
            <a:br>
              <a:rPr lang="en-CA" sz="3600" b="1" dirty="0">
                <a:solidFill>
                  <a:srgbClr val="0070C0"/>
                </a:solidFill>
              </a:rPr>
            </a:br>
            <a:r>
              <a:rPr lang="en-CA" sz="3600" b="1" dirty="0">
                <a:solidFill>
                  <a:srgbClr val="0070C0"/>
                </a:solidFill>
              </a:rPr>
              <a:t>Concessionaire – </a:t>
            </a:r>
            <a:r>
              <a:rPr lang="en-CA" sz="3600" b="1" dirty="0" err="1">
                <a:solidFill>
                  <a:srgbClr val="0070C0"/>
                </a:solidFill>
              </a:rPr>
              <a:t>InTransit</a:t>
            </a:r>
            <a:r>
              <a:rPr lang="en-CA" sz="3600" b="1" dirty="0">
                <a:solidFill>
                  <a:srgbClr val="0070C0"/>
                </a:solidFill>
              </a:rPr>
              <a:t> BC </a:t>
            </a:r>
          </a:p>
        </p:txBody>
      </p:sp>
      <p:sp>
        <p:nvSpPr>
          <p:cNvPr id="3" name="Content Placeholder 2"/>
          <p:cNvSpPr>
            <a:spLocks noGrp="1"/>
          </p:cNvSpPr>
          <p:nvPr>
            <p:ph idx="1"/>
          </p:nvPr>
        </p:nvSpPr>
        <p:spPr>
          <a:xfrm>
            <a:off x="457200" y="1484784"/>
            <a:ext cx="8219256" cy="2808312"/>
          </a:xfrm>
        </p:spPr>
        <p:txBody>
          <a:bodyPr/>
          <a:lstStyle/>
          <a:p>
            <a:r>
              <a:rPr lang="en-CA" sz="2400" dirty="0"/>
              <a:t>The Concessionaire is responsible for design, construction, operation and maintenance of 22km of Automated Light Rapid Transit(ALRT) for a 35 year concession period. </a:t>
            </a:r>
          </a:p>
          <a:p>
            <a:r>
              <a:rPr lang="en-CA" sz="2400" dirty="0"/>
              <a:t>Scope of Services - provide quality and environmental audit services for the Canada Line in Vancouver for the operations and maintenance period</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972804"/>
            <a:ext cx="4464496" cy="26965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Left Arrow 4">
            <a:hlinkClick r:id="rId3" action="ppaction://hlinksldjump"/>
          </p:cNvPr>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TextBox 3"/>
          <p:cNvSpPr txBox="1"/>
          <p:nvPr/>
        </p:nvSpPr>
        <p:spPr>
          <a:xfrm>
            <a:off x="8028384" y="6510536"/>
            <a:ext cx="1140056" cy="230832"/>
          </a:xfrm>
          <a:prstGeom prst="rect">
            <a:avLst/>
          </a:prstGeom>
          <a:noFill/>
        </p:spPr>
        <p:txBody>
          <a:bodyPr wrap="none" rtlCol="0">
            <a:spAutoFit/>
          </a:bodyPr>
          <a:lstStyle/>
          <a:p>
            <a:r>
              <a:rPr lang="en-CA" sz="900" b="1" dirty="0">
                <a:solidFill>
                  <a:schemeClr val="accent1"/>
                </a:solidFill>
                <a:latin typeface="+mj-lt"/>
              </a:rPr>
              <a:t>Back to Current PPP</a:t>
            </a:r>
          </a:p>
        </p:txBody>
      </p:sp>
      <p:sp>
        <p:nvSpPr>
          <p:cNvPr id="6" name="Rounded Rectangle 5">
            <a:hlinkClick r:id="rId3" action="ppaction://hlinksldjump"/>
          </p:cNvPr>
          <p:cNvSpPr/>
          <p:nvPr/>
        </p:nvSpPr>
        <p:spPr>
          <a:xfrm>
            <a:off x="8028384" y="6021288"/>
            <a:ext cx="1080120" cy="72008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940573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491902"/>
          </a:xfrm>
        </p:spPr>
        <p:txBody>
          <a:bodyPr/>
          <a:lstStyle/>
          <a:p>
            <a:pPr algn="ctr"/>
            <a:r>
              <a:rPr lang="en-CA" sz="3200" b="1" dirty="0">
                <a:solidFill>
                  <a:srgbClr val="0070C0"/>
                </a:solidFill>
              </a:rPr>
              <a:t>South Fraser Perimeter Road Concessionaire – Fraser Transportation Group Partnership </a:t>
            </a:r>
          </a:p>
        </p:txBody>
      </p:sp>
      <p:sp>
        <p:nvSpPr>
          <p:cNvPr id="3" name="Content Placeholder 2"/>
          <p:cNvSpPr>
            <a:spLocks noGrp="1"/>
          </p:cNvSpPr>
          <p:nvPr>
            <p:ph idx="1"/>
          </p:nvPr>
        </p:nvSpPr>
        <p:spPr>
          <a:xfrm>
            <a:off x="457200" y="1340769"/>
            <a:ext cx="8229600" cy="4983832"/>
          </a:xfrm>
        </p:spPr>
        <p:txBody>
          <a:bodyPr/>
          <a:lstStyle/>
          <a:p>
            <a:r>
              <a:rPr lang="en-CA" dirty="0"/>
              <a:t>Scope of Services - provide Quality Director services to the Concessionaire for the design, construction, operation, maintenance and rehabilitation of the SFPR project.</a:t>
            </a:r>
          </a:p>
          <a:p>
            <a:r>
              <a:rPr lang="en-CA" dirty="0"/>
              <a:t>This project includes 40km of new highway and associated bridges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962983"/>
            <a:ext cx="4176464" cy="27063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Left Arrow 4">
            <a:hlinkClick r:id="rId3" action="ppaction://hlinksldjump"/>
          </p:cNvPr>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a:off x="8028384" y="6510536"/>
            <a:ext cx="1140056" cy="230832"/>
          </a:xfrm>
          <a:prstGeom prst="rect">
            <a:avLst/>
          </a:prstGeom>
          <a:noFill/>
        </p:spPr>
        <p:txBody>
          <a:bodyPr wrap="none" rtlCol="0">
            <a:spAutoFit/>
          </a:bodyPr>
          <a:lstStyle/>
          <a:p>
            <a:r>
              <a:rPr lang="en-CA" sz="900" b="1" dirty="0">
                <a:solidFill>
                  <a:schemeClr val="accent1"/>
                </a:solidFill>
                <a:latin typeface="+mj-lt"/>
              </a:rPr>
              <a:t>Back to Current PPP</a:t>
            </a:r>
          </a:p>
        </p:txBody>
      </p:sp>
      <p:sp>
        <p:nvSpPr>
          <p:cNvPr id="7" name="Rounded Rectangle 6">
            <a:hlinkClick r:id="rId3" action="ppaction://hlinksldjump"/>
          </p:cNvPr>
          <p:cNvSpPr/>
          <p:nvPr/>
        </p:nvSpPr>
        <p:spPr>
          <a:xfrm>
            <a:off x="8028384" y="6021288"/>
            <a:ext cx="1080120" cy="72008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90684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834"/>
            <a:ext cx="8229600" cy="563910"/>
          </a:xfrm>
        </p:spPr>
        <p:txBody>
          <a:bodyPr/>
          <a:lstStyle/>
          <a:p>
            <a:pPr algn="ctr"/>
            <a:r>
              <a:rPr lang="en-CA" sz="3200" b="1" dirty="0">
                <a:solidFill>
                  <a:srgbClr val="0070C0"/>
                </a:solidFill>
              </a:rPr>
              <a:t>Windsor Essex Parkway Concessionaire – Windsor Essex Mobility Group</a:t>
            </a:r>
          </a:p>
        </p:txBody>
      </p:sp>
      <p:sp>
        <p:nvSpPr>
          <p:cNvPr id="3" name="Content Placeholder 2"/>
          <p:cNvSpPr>
            <a:spLocks noGrp="1"/>
          </p:cNvSpPr>
          <p:nvPr>
            <p:ph idx="1"/>
          </p:nvPr>
        </p:nvSpPr>
        <p:spPr>
          <a:xfrm>
            <a:off x="457200" y="1184599"/>
            <a:ext cx="8435280" cy="3036489"/>
          </a:xfrm>
        </p:spPr>
        <p:txBody>
          <a:bodyPr/>
          <a:lstStyle/>
          <a:p>
            <a:r>
              <a:rPr lang="en-CA" dirty="0"/>
              <a:t>Scope of Services - provide Quality Director services to the Concessionaire for the design, construction, operation, maintenance and rehabilitation of the Windsor Essex Parkway project. </a:t>
            </a:r>
          </a:p>
          <a:p>
            <a:r>
              <a:rPr lang="en-CA" dirty="0"/>
              <a:t>This project includes 11 </a:t>
            </a:r>
            <a:r>
              <a:rPr lang="en-CA" dirty="0" err="1"/>
              <a:t>kms</a:t>
            </a:r>
            <a:r>
              <a:rPr lang="en-CA" dirty="0"/>
              <a:t> of new 6 Lane highway connecting Ontario highway 401 with the US-Canadian border.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77072"/>
            <a:ext cx="4608512" cy="2592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Left Arrow 4">
            <a:hlinkClick r:id="rId3" action="ppaction://hlinksldjump"/>
          </p:cNvPr>
          <p:cNvSpPr/>
          <p:nvPr/>
        </p:nvSpPr>
        <p:spPr>
          <a:xfrm>
            <a:off x="8316416" y="6093296"/>
            <a:ext cx="504056"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a:off x="8028384" y="6510536"/>
            <a:ext cx="1140056" cy="230832"/>
          </a:xfrm>
          <a:prstGeom prst="rect">
            <a:avLst/>
          </a:prstGeom>
          <a:noFill/>
        </p:spPr>
        <p:txBody>
          <a:bodyPr wrap="none" rtlCol="0">
            <a:spAutoFit/>
          </a:bodyPr>
          <a:lstStyle/>
          <a:p>
            <a:r>
              <a:rPr lang="en-CA" sz="900" b="1" dirty="0">
                <a:solidFill>
                  <a:schemeClr val="accent1"/>
                </a:solidFill>
                <a:latin typeface="+mj-lt"/>
              </a:rPr>
              <a:t>Back to Current PPP</a:t>
            </a:r>
          </a:p>
        </p:txBody>
      </p:sp>
      <p:sp>
        <p:nvSpPr>
          <p:cNvPr id="7" name="Rounded Rectangle 6">
            <a:hlinkClick r:id="rId3" action="ppaction://hlinksldjump"/>
          </p:cNvPr>
          <p:cNvSpPr/>
          <p:nvPr/>
        </p:nvSpPr>
        <p:spPr>
          <a:xfrm>
            <a:off x="8028384" y="6021288"/>
            <a:ext cx="1080120" cy="720080"/>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6801332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3934</TotalTime>
  <Words>3341</Words>
  <Application>Microsoft Office PowerPoint</Application>
  <PresentationFormat>On-screen Show (4:3)</PresentationFormat>
  <Paragraphs>329</Paragraphs>
  <Slides>32</Slides>
  <Notes>2</Notes>
  <HiddenSlides>21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Calibri</vt:lpstr>
      <vt:lpstr>Constantia</vt:lpstr>
      <vt:lpstr>Wingdings 2</vt:lpstr>
      <vt:lpstr>Flow</vt:lpstr>
      <vt:lpstr>Visio</vt:lpstr>
      <vt:lpstr>PowerPoint Presentation</vt:lpstr>
      <vt:lpstr>Mission Statement</vt:lpstr>
      <vt:lpstr>Specialists in the delivery of:</vt:lpstr>
      <vt:lpstr>Specialists in the delivery of (continued):</vt:lpstr>
      <vt:lpstr>Specialists in the delivery of (continued):</vt:lpstr>
      <vt:lpstr>Specialists in the delivery of (continued):</vt:lpstr>
      <vt:lpstr> Canada Line Rapid Transit  Concessionaire – InTransit BC </vt:lpstr>
      <vt:lpstr>South Fraser Perimeter Road Concessionaire – Fraser Transportation Group Partnership </vt:lpstr>
      <vt:lpstr>Windsor Essex Parkway Concessionaire – Windsor Essex Mobility Group</vt:lpstr>
      <vt:lpstr>SPSCEP Design/Builder – PCL Constructors Westcoast Inc.</vt:lpstr>
      <vt:lpstr>Ottawa Light Rapid Transit </vt:lpstr>
      <vt:lpstr>Regina By Pass Project</vt:lpstr>
      <vt:lpstr>PowerPoint Presentation</vt:lpstr>
      <vt:lpstr>Contractor PCL – BC Place Stadium Roof Replacement and Structural Upgrade</vt:lpstr>
      <vt:lpstr>Aecon – Toronto-York Spadina Subway Extension</vt:lpstr>
      <vt:lpstr>McNally-Aecon - Port Mann Water Supply Tunnel</vt:lpstr>
      <vt:lpstr>Freyssinet - CONSOL Energy Wingtip Bridge</vt:lpstr>
      <vt:lpstr>PowerPoint Presentation</vt:lpstr>
      <vt:lpstr>Offsite Inspection Work</vt:lpstr>
      <vt:lpstr>Offsite Inspection Work (2)</vt:lpstr>
      <vt:lpstr>Offsite Inspection Work (3)</vt:lpstr>
      <vt:lpstr>Offsite Inspection Work (4)</vt:lpstr>
      <vt:lpstr>Kevin Lindsey</vt:lpstr>
      <vt:lpstr>Jim Starkey</vt:lpstr>
      <vt:lpstr>Haydee Salvador, BSCE</vt:lpstr>
      <vt:lpstr>Carmen Oraa</vt:lpstr>
      <vt:lpstr>Bita Ebadian</vt:lpstr>
      <vt:lpstr>Jo-Ann Paquet</vt:lpstr>
      <vt:lpstr>Sebastien Regragui</vt:lpstr>
      <vt:lpstr>Organizational Chart</vt:lpstr>
      <vt:lpstr>What can we do for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Plan Development</dc:title>
  <dc:creator>David</dc:creator>
  <cp:lastModifiedBy>HaydeeS</cp:lastModifiedBy>
  <cp:revision>239</cp:revision>
  <cp:lastPrinted>2012-02-13T16:20:26Z</cp:lastPrinted>
  <dcterms:created xsi:type="dcterms:W3CDTF">2011-01-05T15:25:18Z</dcterms:created>
  <dcterms:modified xsi:type="dcterms:W3CDTF">2018-11-02T23:25:08Z</dcterms:modified>
</cp:coreProperties>
</file>