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67" r:id="rId5"/>
    <p:sldId id="259" r:id="rId6"/>
    <p:sldId id="260" r:id="rId7"/>
    <p:sldId id="263" r:id="rId8"/>
    <p:sldId id="261" r:id="rId9"/>
    <p:sldId id="262" r:id="rId10"/>
    <p:sldId id="264" r:id="rId11"/>
    <p:sldId id="265" r:id="rId12"/>
  </p:sldIdLst>
  <p:sldSz cx="18288000" cy="10287000"/>
  <p:notesSz cx="7104063" cy="10234613"/>
  <p:embeddedFontLst>
    <p:embeddedFont>
      <p:font typeface="Jua" panose="020B0604020202020204" charset="-127"/>
      <p:regular r:id="rId14"/>
    </p:embeddedFont>
    <p:embeddedFont>
      <p:font typeface="Bernoru" panose="020B0604020202020204" charset="0"/>
      <p:regular r:id="rId15"/>
    </p:embeddedFont>
    <p:embeddedFont>
      <p:font typeface="Canva Sans Bold" panose="020B0604020202020204" charset="0"/>
      <p:regular r:id="rId16"/>
    </p:embeddedFont>
    <p:embeddedFont>
      <p:font typeface="Verdana Bold" panose="020B0804030504040204" pitchFamily="34" charset="0"/>
      <p:regular r:id="rId17"/>
      <p:bold r:id="rId18"/>
    </p:embeddedFont>
    <p:embeddedFont>
      <p:font typeface="Verdana Pro Bold" panose="020B0604020202020204"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3196" autoAdjust="0"/>
  </p:normalViewPr>
  <p:slideViewPr>
    <p:cSldViewPr>
      <p:cViewPr varScale="1">
        <p:scale>
          <a:sx n="31" d="100"/>
          <a:sy n="31" d="100"/>
        </p:scale>
        <p:origin x="14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04570" cy="383798"/>
          </a:xfrm>
          <a:prstGeom prst="rect">
            <a:avLst/>
          </a:prstGeom>
        </p:spPr>
        <p:txBody>
          <a:bodyPr vert="horz" lIns="99066" tIns="49534" rIns="99066" bIns="49534" rtlCol="0"/>
          <a:lstStyle>
            <a:lvl1pPr algn="l">
              <a:defRPr sz="1300"/>
            </a:lvl1pPr>
          </a:lstStyle>
          <a:p>
            <a:endParaRPr lang="cs-CZ"/>
          </a:p>
        </p:txBody>
      </p:sp>
      <p:sp>
        <p:nvSpPr>
          <p:cNvPr id="3" name="Date Placeholder 2"/>
          <p:cNvSpPr>
            <a:spLocks noGrp="1"/>
          </p:cNvSpPr>
          <p:nvPr>
            <p:ph type="dt" idx="1"/>
          </p:nvPr>
        </p:nvSpPr>
        <p:spPr>
          <a:xfrm>
            <a:off x="5365870" y="1"/>
            <a:ext cx="4104570" cy="383798"/>
          </a:xfrm>
          <a:prstGeom prst="rect">
            <a:avLst/>
          </a:prstGeom>
        </p:spPr>
        <p:txBody>
          <a:bodyPr vert="horz" lIns="99066" tIns="49534" rIns="99066" bIns="49534" rtlCol="0"/>
          <a:lstStyle>
            <a:lvl1pPr algn="r">
              <a:defRPr sz="1300"/>
            </a:lvl1pPr>
          </a:lstStyle>
          <a:p>
            <a:fld id="{B7268E1E-0E44-426D-905E-8AD9B19D2182}" type="datetimeFigureOut">
              <a:rPr lang="cs-CZ" smtClean="0"/>
              <a:t>05.03.2026</a:t>
            </a:fld>
            <a:endParaRPr lang="cs-CZ"/>
          </a:p>
        </p:txBody>
      </p:sp>
      <p:sp>
        <p:nvSpPr>
          <p:cNvPr id="4" name="Slide Image Placeholder 3"/>
          <p:cNvSpPr>
            <a:spLocks noGrp="1" noRot="1" noChangeAspect="1"/>
          </p:cNvSpPr>
          <p:nvPr>
            <p:ph type="sldImg" idx="2"/>
          </p:nvPr>
        </p:nvSpPr>
        <p:spPr>
          <a:xfrm>
            <a:off x="2182813" y="574675"/>
            <a:ext cx="5106987" cy="2871788"/>
          </a:xfrm>
          <a:prstGeom prst="rect">
            <a:avLst/>
          </a:prstGeom>
          <a:noFill/>
          <a:ln w="12700">
            <a:solidFill>
              <a:prstClr val="black"/>
            </a:solidFill>
          </a:ln>
        </p:spPr>
        <p:txBody>
          <a:bodyPr vert="horz" lIns="99066" tIns="49534" rIns="99066" bIns="49534" rtlCol="0" anchor="ctr"/>
          <a:lstStyle/>
          <a:p>
            <a:endParaRPr lang="cs-CZ"/>
          </a:p>
        </p:txBody>
      </p:sp>
      <p:sp>
        <p:nvSpPr>
          <p:cNvPr id="5" name="Notes Placeholder 4"/>
          <p:cNvSpPr>
            <a:spLocks noGrp="1"/>
          </p:cNvSpPr>
          <p:nvPr>
            <p:ph type="body" sz="quarter" idx="3"/>
          </p:nvPr>
        </p:nvSpPr>
        <p:spPr>
          <a:xfrm>
            <a:off x="947210" y="3638974"/>
            <a:ext cx="7577667" cy="3448852"/>
          </a:xfrm>
          <a:prstGeom prst="rect">
            <a:avLst/>
          </a:prstGeom>
        </p:spPr>
        <p:txBody>
          <a:bodyPr vert="horz" lIns="99066" tIns="49534" rIns="99066" bIns="49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277948"/>
            <a:ext cx="4104570" cy="382022"/>
          </a:xfrm>
          <a:prstGeom prst="rect">
            <a:avLst/>
          </a:prstGeom>
        </p:spPr>
        <p:txBody>
          <a:bodyPr vert="horz" lIns="99066" tIns="49534" rIns="99066" bIns="49534" rtlCol="0" anchor="b"/>
          <a:lstStyle>
            <a:lvl1pPr algn="l">
              <a:defRPr sz="1300"/>
            </a:lvl1pPr>
          </a:lstStyle>
          <a:p>
            <a:endParaRPr lang="cs-CZ"/>
          </a:p>
        </p:txBody>
      </p:sp>
      <p:sp>
        <p:nvSpPr>
          <p:cNvPr id="7" name="Slide Number Placeholder 6"/>
          <p:cNvSpPr>
            <a:spLocks noGrp="1"/>
          </p:cNvSpPr>
          <p:nvPr>
            <p:ph type="sldNum" sz="quarter" idx="5"/>
          </p:nvPr>
        </p:nvSpPr>
        <p:spPr>
          <a:xfrm>
            <a:off x="5365870" y="7277948"/>
            <a:ext cx="4104570" cy="382022"/>
          </a:xfrm>
          <a:prstGeom prst="rect">
            <a:avLst/>
          </a:prstGeom>
        </p:spPr>
        <p:txBody>
          <a:bodyPr vert="horz" lIns="99066" tIns="49534" rIns="99066" bIns="49534"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pPr eaLnBrk="1" hangingPunct="1">
              <a:spcBef>
                <a:spcPct val="0"/>
              </a:spcBef>
            </a:pPr>
            <a:r>
              <a:rPr lang="en-GB" altLang="en-US" dirty="0"/>
              <a:t>I Am Me Scotland is a Renfrewshire community charity that raises awareness of disability hate crime.  They have two key initiatives; I Am Me and Disability Friendly.  I Am Me is a package of resources which are used in schools to raise awareness of bullying, disabilities, hate crime, and much more.</a:t>
            </a:r>
          </a:p>
          <a:p>
            <a:pPr eaLnBrk="1" hangingPunct="1">
              <a:spcBef>
                <a:spcPct val="0"/>
              </a:spcBef>
            </a:pPr>
            <a:endParaRPr lang="en-GB" altLang="en-US" dirty="0"/>
          </a:p>
          <a:p>
            <a:pPr eaLnBrk="1" hangingPunct="1">
              <a:spcBef>
                <a:spcPct val="0"/>
              </a:spcBef>
            </a:pPr>
            <a:r>
              <a:rPr lang="en-GB" altLang="en-US" dirty="0"/>
              <a:t>Disability Friendly is a national network of places throughout Scotland where disabled and vulnerable people can feel valued, respected and included within their communities. All Disability Friendly places can be viewed on the Disability Friendly section of the I Am Me Scotland website; https://iammescotland.co.uk/disability-friendly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905206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pPr defTabSz="990670">
              <a:defRPr/>
            </a:pPr>
            <a:r>
              <a:rPr lang="en-GB" dirty="0"/>
              <a:t>What could you do with YPI funds if you win? You could help us to develop a Disability Ambassador programme for young people in Scotland.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554838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259469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pPr defTabSz="990670">
              <a:defRPr/>
            </a:pPr>
            <a:r>
              <a:rPr lang="en-GB" dirty="0"/>
              <a:t>I Am Me Scotland is a Charity based in Renfrewshire.  The charity has a small team of 4.  Click on the image to watch the short charity introduction.</a:t>
            </a:r>
          </a:p>
          <a:p>
            <a:endParaRPr lang="en-GB" dirty="0"/>
          </a:p>
          <a:p>
            <a:r>
              <a:rPr lang="en-GB" dirty="0"/>
              <a:t>Video YouTube link</a:t>
            </a:r>
            <a:r>
              <a:rPr lang="en-GB"/>
              <a:t>: https://www.youtube.com/watch?v=kGUsGedGDAo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119463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r>
              <a:rPr lang="en-GB" dirty="0"/>
              <a:t>I Am Me Scotland have 2 main initiatives. Education and Disability Friendly. </a:t>
            </a:r>
          </a:p>
          <a:p>
            <a:endParaRPr lang="en-GB" dirty="0"/>
          </a:p>
          <a:p>
            <a:r>
              <a:rPr lang="en-GB" dirty="0"/>
              <a:t>The I Am Me Scotland Online Education platform is available free for all teachers, police officers, health and social care, and any other practitioners that work with children, young people and vulnerable people. </a:t>
            </a:r>
          </a:p>
          <a:p>
            <a:endParaRPr lang="en-GB" dirty="0"/>
          </a:p>
          <a:p>
            <a:r>
              <a:rPr lang="en-GB" dirty="0"/>
              <a:t>The team work with children, young people, and people with lived and living experience to build lessons and training packages that raise awareness of different topics like disability, bullying, hate crime, children’s rights, alcohol &amp; substances (including smoking and vaping), anti-social behaviour and exploitation.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46776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pPr defTabSz="990670">
              <a:defRPr/>
            </a:pPr>
            <a:r>
              <a:rPr lang="en-GB" dirty="0"/>
              <a:t>Here are just a few of the projects I Am Me Scotland have available on the education platform. You can click on each of the pictures to watch the film or animation. </a:t>
            </a:r>
          </a:p>
          <a:p>
            <a:endParaRPr lang="en-GB" dirty="0"/>
          </a:p>
        </p:txBody>
      </p:sp>
      <p:sp>
        <p:nvSpPr>
          <p:cNvPr id="4" name="Slide Number Placeholder 3"/>
          <p:cNvSpPr>
            <a:spLocks noGrp="1"/>
          </p:cNvSpPr>
          <p:nvPr>
            <p:ph type="sldNum" sz="quarter" idx="5"/>
          </p:nvPr>
        </p:nvSpPr>
        <p:spPr/>
        <p:txBody>
          <a:bodyPr/>
          <a:lstStyle/>
          <a:p>
            <a:pPr defTabSz="990670">
              <a:defRPr/>
            </a:pPr>
            <a:fld id="{871B2431-D351-4C6E-A3CF-9DFAC0E3E050}" type="slidenum">
              <a:rPr lang="cs-CZ">
                <a:solidFill>
                  <a:prstClr val="black"/>
                </a:solidFill>
                <a:latin typeface="Calibri"/>
              </a:rPr>
              <a:pPr defTabSz="990670">
                <a:defRPr/>
              </a:pPr>
              <a:t>4</a:t>
            </a:fld>
            <a:endParaRPr lang="cs-CZ">
              <a:solidFill>
                <a:prstClr val="black"/>
              </a:solidFill>
              <a:latin typeface="Calibri"/>
            </a:endParaRPr>
          </a:p>
        </p:txBody>
      </p:sp>
    </p:spTree>
    <p:extLst>
      <p:ext uri="{BB962C8B-B14F-4D97-AF65-F5344CB8AC3E}">
        <p14:creationId xmlns:p14="http://schemas.microsoft.com/office/powerpoint/2010/main" val="325991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04570" cy="383798"/>
          </a:xfrm>
          <a:prstGeom prst="rect">
            <a:avLst/>
          </a:prstGeom>
        </p:spPr>
        <p:txBody>
          <a:bodyPr vert="horz" lIns="99066" tIns="49534" rIns="99066" bIns="49534" rtlCol="0"/>
          <a:lstStyle>
            <a:lvl1pPr algn="l">
              <a:defRPr sz="1300"/>
            </a:lvl1pPr>
          </a:lstStyle>
          <a:p>
            <a:endParaRPr/>
          </a:p>
        </p:txBody>
      </p:sp>
      <p:sp>
        <p:nvSpPr>
          <p:cNvPr id="3" name="Date Placeholder 2"/>
          <p:cNvSpPr>
            <a:spLocks noGrp="1"/>
          </p:cNvSpPr>
          <p:nvPr>
            <p:ph type="dt" idx="1"/>
          </p:nvPr>
        </p:nvSpPr>
        <p:spPr>
          <a:xfrm>
            <a:off x="5365870" y="1"/>
            <a:ext cx="4104570" cy="383798"/>
          </a:xfrm>
          <a:prstGeom prst="rect">
            <a:avLst/>
          </a:prstGeom>
        </p:spPr>
        <p:txBody>
          <a:bodyPr vert="horz" lIns="99066" tIns="49534" rIns="99066" bIns="49534"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182813" y="574675"/>
            <a:ext cx="5106987" cy="2871788"/>
          </a:xfrm>
          <a:prstGeom prst="rect">
            <a:avLst/>
          </a:prstGeom>
          <a:noFill/>
          <a:ln w="12700">
            <a:solidFill>
              <a:prstClr val="black"/>
            </a:solidFill>
          </a:ln>
        </p:spPr>
        <p:txBody>
          <a:bodyPr vert="horz" lIns="99066" tIns="49534" rIns="99066" bIns="49534" rtlCol="0" anchor="ctr"/>
          <a:lstStyle/>
          <a:p>
            <a:endParaRPr/>
          </a:p>
        </p:txBody>
      </p:sp>
      <p:sp>
        <p:nvSpPr>
          <p:cNvPr id="5" name="Notes Placeholder 4"/>
          <p:cNvSpPr>
            <a:spLocks noGrp="1"/>
          </p:cNvSpPr>
          <p:nvPr>
            <p:ph type="body" sz="quarter" idx="3"/>
          </p:nvPr>
        </p:nvSpPr>
        <p:spPr>
          <a:xfrm>
            <a:off x="947210" y="3638974"/>
            <a:ext cx="7577667" cy="3448852"/>
          </a:xfrm>
          <a:prstGeom prst="rect">
            <a:avLst/>
          </a:prstGeom>
        </p:spPr>
        <p:txBody>
          <a:bodyPr vert="horz" lIns="99066" tIns="49534" rIns="99066" bIns="49534" rtlCol="0"/>
          <a:lstStyle/>
          <a:p>
            <a:r>
              <a:rPr lang="en-GB" dirty="0"/>
              <a:t>So, what is disability friendly?  Disability friendly is an initiative that creates a network of places across Scotland, where disabled and vulnerable people can feel valued, respected and included within their communities.  Disability friendly places volunteer to receive staff training, helping them to be more inclusive and supportive, which helps people to remain socially active and independent across Scotland.  </a:t>
            </a:r>
          </a:p>
          <a:p>
            <a:endParaRPr lang="en-GB" dirty="0"/>
          </a:p>
          <a:p>
            <a:r>
              <a:rPr lang="en-US" dirty="0"/>
              <a:t>This is a short video that explains Disability Friendly.  </a:t>
            </a:r>
          </a:p>
          <a:p>
            <a:endParaRPr lang="en-US" dirty="0"/>
          </a:p>
          <a:p>
            <a:r>
              <a:rPr lang="en-US" dirty="0"/>
              <a:t>Video YouTube link: https://www.youtube.com/watch?v=S4dFthGgA4w </a:t>
            </a:r>
          </a:p>
        </p:txBody>
      </p:sp>
      <p:sp>
        <p:nvSpPr>
          <p:cNvPr id="6" name="Footer Placeholder 5"/>
          <p:cNvSpPr>
            <a:spLocks noGrp="1"/>
          </p:cNvSpPr>
          <p:nvPr>
            <p:ph type="ftr" sz="quarter" idx="4"/>
          </p:nvPr>
        </p:nvSpPr>
        <p:spPr>
          <a:xfrm>
            <a:off x="0" y="7277948"/>
            <a:ext cx="4104570" cy="382022"/>
          </a:xfrm>
          <a:prstGeom prst="rect">
            <a:avLst/>
          </a:prstGeom>
        </p:spPr>
        <p:txBody>
          <a:bodyPr vert="horz" lIns="99066" tIns="49534" rIns="99066" bIns="49534" rtlCol="0" anchor="b"/>
          <a:lstStyle>
            <a:lvl1pPr algn="l">
              <a:defRPr sz="1300"/>
            </a:lvl1pPr>
          </a:lstStyle>
          <a:p>
            <a:endParaRPr/>
          </a:p>
        </p:txBody>
      </p:sp>
      <p:sp>
        <p:nvSpPr>
          <p:cNvPr id="7" name="Slide Number Placeholder 6"/>
          <p:cNvSpPr>
            <a:spLocks noGrp="1"/>
          </p:cNvSpPr>
          <p:nvPr>
            <p:ph type="sldNum" sz="quarter" idx="5"/>
          </p:nvPr>
        </p:nvSpPr>
        <p:spPr>
          <a:xfrm>
            <a:off x="5365870" y="7277948"/>
            <a:ext cx="4104570" cy="382022"/>
          </a:xfrm>
          <a:prstGeom prst="rect">
            <a:avLst/>
          </a:prstGeom>
        </p:spPr>
        <p:txBody>
          <a:bodyPr vert="horz" lIns="99066" tIns="49534" rIns="99066" bIns="49534" rtlCol="0" anchor="b"/>
          <a:lstStyle>
            <a:lvl1pPr algn="r">
              <a:defRPr sz="13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pPr defTabSz="990670">
              <a:defRPr/>
            </a:pPr>
            <a:r>
              <a:rPr lang="en-GB" dirty="0"/>
              <a:t>So how is it used? Disability Friendly spaces should give people the confidence to enjoy a more relaxed community based social experience.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5972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r>
              <a:rPr lang="en-GB" dirty="0"/>
              <a:t>There are many benefits to Disability Friendly:</a:t>
            </a:r>
          </a:p>
          <a:p>
            <a:endParaRPr lang="en-GB" dirty="0"/>
          </a:p>
          <a:p>
            <a:pPr marL="185751" indent="-185751">
              <a:buFont typeface="Arial" panose="020B0604020202020204" pitchFamily="34" charset="0"/>
              <a:buChar char="•"/>
            </a:pPr>
            <a:r>
              <a:rPr lang="en-GB" dirty="0"/>
              <a:t>Disability friendly places help to promote social cohesion, this means that communities are working together to create more inclusive and welcoming spaces.</a:t>
            </a:r>
          </a:p>
          <a:p>
            <a:pPr marL="185751" indent="-185751">
              <a:buFont typeface="Arial" panose="020B0604020202020204" pitchFamily="34" charset="0"/>
              <a:buChar char="•"/>
            </a:pPr>
            <a:r>
              <a:rPr lang="en-GB" dirty="0"/>
              <a:t>The initiative also helps to support people to remain socially active and independent within their community.  Sometimes people may just need you to be a little more patient and if you understand some of the barriers that people may face, this helps you to provide a better service.</a:t>
            </a:r>
          </a:p>
          <a:p>
            <a:pPr marL="185751" indent="-185751">
              <a:buFont typeface="Arial" panose="020B0604020202020204" pitchFamily="34" charset="0"/>
              <a:buChar char="•"/>
            </a:pPr>
            <a:r>
              <a:rPr lang="en-GB" dirty="0"/>
              <a:t>The training will help you to better understand the range of disabilities.  </a:t>
            </a:r>
            <a:r>
              <a:rPr lang="en-GB" b="1" dirty="0"/>
              <a:t>Did you know that only around 7% of disabled people use a wheelchair?  Isn’t it interesting that this is the universal symbol for disability, though the majority of disabilities are non visible.</a:t>
            </a:r>
          </a:p>
          <a:p>
            <a:pPr marL="185751" indent="-185751">
              <a:buFont typeface="Arial" panose="020B0604020202020204" pitchFamily="34" charset="0"/>
              <a:buChar char="•"/>
            </a:pPr>
            <a:r>
              <a:rPr lang="en-GB" dirty="0"/>
              <a:t>Being part of the disability friendly network helps local organisations to be active in the community as the training helps staff and volunteers to better    understand the small adjustments that can be made to help make spaces more accessible and welcoming to disabled people.</a:t>
            </a:r>
          </a:p>
          <a:p>
            <a:pPr marL="185751" indent="-185751">
              <a:buFont typeface="Arial" panose="020B0604020202020204" pitchFamily="34" charset="0"/>
              <a:buChar char="•"/>
            </a:pPr>
            <a:r>
              <a:rPr lang="en-GB" dirty="0"/>
              <a:t>Finally, by supporting people in your community, you can help to tackle isolation and loneliness.</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04775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r>
              <a:rPr lang="en-GB" dirty="0"/>
              <a:t>Why do we need disability friendly spaces?  Recent Scottish Census data highlights that 24% of the Scottish population is registered as disabled or with a long-term illness.  That is approximately 1 in 4 of us.</a:t>
            </a:r>
          </a:p>
          <a:p>
            <a:endParaRPr lang="en-GB" dirty="0"/>
          </a:p>
          <a:p>
            <a:r>
              <a:rPr lang="en-GB" dirty="0"/>
              <a:t>This means 1 in 4 people in the community have a disability.</a:t>
            </a:r>
          </a:p>
          <a:p>
            <a:endParaRPr lang="en-GB" dirty="0"/>
          </a:p>
          <a:p>
            <a:r>
              <a:rPr lang="en-GB" dirty="0"/>
              <a:t>Some of the statistics include;</a:t>
            </a:r>
          </a:p>
          <a:p>
            <a:r>
              <a:rPr lang="en-GB" dirty="0"/>
              <a:t>3 out of 4 disabled people (72%) have experienced negative attitudes or behaviours towards them in the last 5 years.</a:t>
            </a:r>
          </a:p>
          <a:p>
            <a:r>
              <a:rPr lang="en-GB" dirty="0"/>
              <a:t>56% of disabled people say that they have experienced hostility, aggression or violence from a stranger because of their condition. </a:t>
            </a:r>
          </a:p>
          <a:p>
            <a:r>
              <a:rPr lang="en-GB" dirty="0"/>
              <a:t>9 out of 10 disabled people (87%) who had experienced negative attitudes or behaviour said it had a negative effect on their daily life.</a:t>
            </a:r>
          </a:p>
          <a:p>
            <a:r>
              <a:rPr lang="en-GB" dirty="0"/>
              <a:t>64% of adults have witnessed someone be rude to or about a person with a learning disability at some  point in their lifetime.</a:t>
            </a:r>
          </a:p>
          <a:p>
            <a:r>
              <a:rPr lang="en-GB" dirty="0"/>
              <a:t>62% of disabled people reported that concerns about other people's views have stopped them from going outside.</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55233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574675"/>
            <a:ext cx="5106987" cy="2871788"/>
          </a:xfrm>
        </p:spPr>
      </p:sp>
      <p:sp>
        <p:nvSpPr>
          <p:cNvPr id="3" name="Notes Placeholder 2"/>
          <p:cNvSpPr>
            <a:spLocks noGrp="1"/>
          </p:cNvSpPr>
          <p:nvPr>
            <p:ph type="body" idx="1"/>
          </p:nvPr>
        </p:nvSpPr>
        <p:spPr/>
        <p:txBody>
          <a:bodyPr/>
          <a:lstStyle/>
          <a:p>
            <a:r>
              <a:rPr lang="en-GB" dirty="0"/>
              <a:t>I Am Me Scotland have some resources which can help to support people in your community.  Their Understanding Disability booklet is free and provides links to a range of disability organisations across Scotland.  It helps to identify some of the barriers that people can face in the community and provides links to each organisation.  Their communication prompts are also free and can help to provide pictorial support to people, if they are having difficulty communicating.  Contact cards are also free and available for anyone in the community.  You can request any of the above by emailing Iammescotland@outlook.com.</a:t>
            </a:r>
          </a:p>
          <a:p>
            <a:endParaRPr lang="en-GB" dirty="0"/>
          </a:p>
          <a:p>
            <a:r>
              <a:rPr lang="en-GB" dirty="0"/>
              <a:t>Sensory packs can be customised for your individual settings and can be purchased via the I Am Me team.</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37068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E57ADCA0-31F3-AF34-134F-E27A4FA8C2D9}"/>
              </a:ext>
            </a:extLst>
          </p:cNvPr>
          <p:cNvSpPr txBox="1"/>
          <p:nvPr userDrawn="1">
            <p:extLst>
              <p:ext uri="{1162E1C5-73C7-4A58-AE30-91384D911F3F}">
                <p184:classification xmlns:p184="http://schemas.microsoft.com/office/powerpoint/2018/4/main" val="hdr"/>
              </p:ext>
            </p:extLst>
          </p:nvPr>
        </p:nvSpPr>
        <p:spPr>
          <a:xfrm>
            <a:off x="8533575" y="63500"/>
            <a:ext cx="1255712" cy="182880"/>
          </a:xfrm>
          <a:prstGeom prst="rect">
            <a:avLst/>
          </a:prstGeom>
        </p:spPr>
        <p:txBody>
          <a:bodyPr horzOverflow="overflow" lIns="0" tIns="0" rIns="0" bIns="0">
            <a:spAutoFit/>
          </a:bodyPr>
          <a:lstStyle/>
          <a:p>
            <a:pPr algn="l"/>
            <a:r>
              <a:rPr lang="en-GB"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OFFICIAL-SENSITIVE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2.svg"/><Relationship Id="rId2" Type="http://schemas.openxmlformats.org/officeDocument/2006/relationships/notesSlide" Target="../notesSlides/notesSlide11.xml"/><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59.svg"/><Relationship Id="rId4" Type="http://schemas.openxmlformats.org/officeDocument/2006/relationships/image" Target="../media/image4.svg"/><Relationship Id="rId9" Type="http://schemas.openxmlformats.org/officeDocument/2006/relationships/image" Target="../media/image58.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kGUsGedGDAo" TargetMode="External"/><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iammescotlandeducation.org.uk/register/"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youtu.be/fS-fdwNfg0o" TargetMode="External"/><Relationship Id="rId13" Type="http://schemas.openxmlformats.org/officeDocument/2006/relationships/image" Target="../media/image20.png"/><Relationship Id="rId18" Type="http://schemas.openxmlformats.org/officeDocument/2006/relationships/hyperlink" Target="https://youtu.be/5Jvd-x1kHng" TargetMode="External"/><Relationship Id="rId26" Type="http://schemas.openxmlformats.org/officeDocument/2006/relationships/hyperlink" Target="https://youtu.be/Nr2D5bMcr8k" TargetMode="External"/><Relationship Id="rId3" Type="http://schemas.openxmlformats.org/officeDocument/2006/relationships/image" Target="../media/image15.png"/><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hyperlink" Target="https://youtu.be/KevpjkZ9XV0" TargetMode="Externa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hyperlink" Target="https://youtu.be/KfKjnvmUFgE" TargetMode="External"/><Relationship Id="rId20" Type="http://schemas.openxmlformats.org/officeDocument/2006/relationships/hyperlink" Target="https://youtu.be/lHnssahA-YI" TargetMode="External"/><Relationship Id="rId1" Type="http://schemas.openxmlformats.org/officeDocument/2006/relationships/slideLayout" Target="../slideLayouts/slideLayout1.xml"/><Relationship Id="rId6" Type="http://schemas.openxmlformats.org/officeDocument/2006/relationships/hyperlink" Target="https://youtu.be/o8F3iZQ4SKU" TargetMode="External"/><Relationship Id="rId11" Type="http://schemas.openxmlformats.org/officeDocument/2006/relationships/image" Target="../media/image19.png"/><Relationship Id="rId24" Type="http://schemas.openxmlformats.org/officeDocument/2006/relationships/hyperlink" Target="https://youtu.be/o-tY4Z-jNaE" TargetMode="External"/><Relationship Id="rId5" Type="http://schemas.openxmlformats.org/officeDocument/2006/relationships/image" Target="../media/image16.png"/><Relationship Id="rId15" Type="http://schemas.openxmlformats.org/officeDocument/2006/relationships/image" Target="../media/image21.png"/><Relationship Id="rId23" Type="http://schemas.openxmlformats.org/officeDocument/2006/relationships/image" Target="../media/image25.png"/><Relationship Id="rId10" Type="http://schemas.openxmlformats.org/officeDocument/2006/relationships/hyperlink" Target="https://youtu.be/uiSa7WqIDlY" TargetMode="External"/><Relationship Id="rId19" Type="http://schemas.openxmlformats.org/officeDocument/2006/relationships/image" Target="../media/image23.png"/><Relationship Id="rId4" Type="http://schemas.openxmlformats.org/officeDocument/2006/relationships/hyperlink" Target="https://youtu.be/G51Kkww7hvE" TargetMode="External"/><Relationship Id="rId9" Type="http://schemas.openxmlformats.org/officeDocument/2006/relationships/image" Target="../media/image18.png"/><Relationship Id="rId14" Type="http://schemas.openxmlformats.org/officeDocument/2006/relationships/hyperlink" Target="https://youtu.be/ZMz5Esm9tRk" TargetMode="External"/><Relationship Id="rId22" Type="http://schemas.openxmlformats.org/officeDocument/2006/relationships/hyperlink" Target="https://youtu.be/C2ABomMMtss?si=-AM17bLDR2IvRr2T" TargetMode="External"/><Relationship Id="rId27"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hyperlink" Target="https://www.youtube.com/watch?v=S4dFthGgA4w"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sv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3.sv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3308087"/>
            <a:ext cx="16796688" cy="2851149"/>
          </a:xfrm>
          <a:prstGeom prst="rect">
            <a:avLst/>
          </a:prstGeom>
        </p:spPr>
        <p:txBody>
          <a:bodyPr lIns="0" tIns="0" rIns="0" bIns="0" rtlCol="0" anchor="t">
            <a:spAutoFit/>
          </a:bodyPr>
          <a:lstStyle/>
          <a:p>
            <a:pPr algn="ctr">
              <a:lnSpc>
                <a:spcPts val="10743"/>
              </a:lnSpc>
            </a:pPr>
            <a:r>
              <a:rPr lang="en-US" sz="12348" b="1">
                <a:solidFill>
                  <a:srgbClr val="202F5A"/>
                </a:solidFill>
                <a:latin typeface="Verdana Pro Bold"/>
                <a:ea typeface="Verdana Pro Bold"/>
                <a:cs typeface="Verdana Pro Bold"/>
                <a:sym typeface="Verdana Pro Bold"/>
              </a:rPr>
              <a:t>I Am Me/Disability Friendly</a:t>
            </a:r>
          </a:p>
        </p:txBody>
      </p:sp>
      <p:sp>
        <p:nvSpPr>
          <p:cNvPr id="3" name="Freeform 3"/>
          <p:cNvSpPr/>
          <p:nvPr/>
        </p:nvSpPr>
        <p:spPr>
          <a:xfrm>
            <a:off x="5892686" y="6646968"/>
            <a:ext cx="6502627" cy="1276141"/>
          </a:xfrm>
          <a:custGeom>
            <a:avLst/>
            <a:gdLst/>
            <a:ahLst/>
            <a:cxnLst/>
            <a:rect l="l" t="t" r="r" b="b"/>
            <a:pathLst>
              <a:path w="6502627" h="1276141">
                <a:moveTo>
                  <a:pt x="0" y="0"/>
                </a:moveTo>
                <a:lnTo>
                  <a:pt x="6502628" y="0"/>
                </a:lnTo>
                <a:lnTo>
                  <a:pt x="6502628" y="1276140"/>
                </a:lnTo>
                <a:lnTo>
                  <a:pt x="0" y="1276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268795" y="-21563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flipH="1" flipV="1">
            <a:off x="14262412" y="6387835"/>
            <a:ext cx="4294383" cy="4114800"/>
          </a:xfrm>
          <a:custGeom>
            <a:avLst/>
            <a:gdLst/>
            <a:ahLst/>
            <a:cxnLst/>
            <a:rect l="l" t="t" r="r" b="b"/>
            <a:pathLst>
              <a:path w="4294383" h="4114800">
                <a:moveTo>
                  <a:pt x="4294383" y="4114800"/>
                </a:moveTo>
                <a:lnTo>
                  <a:pt x="0" y="4114800"/>
                </a:lnTo>
                <a:lnTo>
                  <a:pt x="0" y="0"/>
                </a:lnTo>
                <a:lnTo>
                  <a:pt x="4294383" y="0"/>
                </a:lnTo>
                <a:lnTo>
                  <a:pt x="4294383"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rot="-4484483">
            <a:off x="4864042" y="6215359"/>
            <a:ext cx="969383" cy="863217"/>
          </a:xfrm>
          <a:custGeom>
            <a:avLst/>
            <a:gdLst/>
            <a:ahLst/>
            <a:cxnLst/>
            <a:rect l="l" t="t" r="r" b="b"/>
            <a:pathLst>
              <a:path w="969383" h="863217">
                <a:moveTo>
                  <a:pt x="0" y="0"/>
                </a:moveTo>
                <a:lnTo>
                  <a:pt x="969383" y="0"/>
                </a:lnTo>
                <a:lnTo>
                  <a:pt x="969383" y="863217"/>
                </a:lnTo>
                <a:lnTo>
                  <a:pt x="0" y="8632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rot="6136552">
            <a:off x="12136580" y="7635154"/>
            <a:ext cx="969383" cy="863217"/>
          </a:xfrm>
          <a:custGeom>
            <a:avLst/>
            <a:gdLst/>
            <a:ahLst/>
            <a:cxnLst/>
            <a:rect l="l" t="t" r="r" b="b"/>
            <a:pathLst>
              <a:path w="969383" h="863217">
                <a:moveTo>
                  <a:pt x="0" y="0"/>
                </a:moveTo>
                <a:lnTo>
                  <a:pt x="969383" y="0"/>
                </a:lnTo>
                <a:lnTo>
                  <a:pt x="969383" y="863217"/>
                </a:lnTo>
                <a:lnTo>
                  <a:pt x="0" y="8632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Freeform 8"/>
          <p:cNvSpPr/>
          <p:nvPr/>
        </p:nvSpPr>
        <p:spPr>
          <a:xfrm rot="587613">
            <a:off x="2224108" y="154272"/>
            <a:ext cx="1989530" cy="2049819"/>
          </a:xfrm>
          <a:custGeom>
            <a:avLst/>
            <a:gdLst/>
            <a:ahLst/>
            <a:cxnLst/>
            <a:rect l="l" t="t" r="r" b="b"/>
            <a:pathLst>
              <a:path w="1989530" h="2049819">
                <a:moveTo>
                  <a:pt x="0" y="0"/>
                </a:moveTo>
                <a:lnTo>
                  <a:pt x="1989530" y="0"/>
                </a:lnTo>
                <a:lnTo>
                  <a:pt x="1989530" y="2049819"/>
                </a:lnTo>
                <a:lnTo>
                  <a:pt x="0" y="20498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4353366" y="5284560"/>
            <a:ext cx="3010198" cy="3010198"/>
          </a:xfrm>
          <a:custGeom>
            <a:avLst/>
            <a:gdLst/>
            <a:ahLst/>
            <a:cxnLst/>
            <a:rect l="l" t="t" r="r" b="b"/>
            <a:pathLst>
              <a:path w="3010198" h="3010198">
                <a:moveTo>
                  <a:pt x="0" y="0"/>
                </a:moveTo>
                <a:lnTo>
                  <a:pt x="3010197" y="0"/>
                </a:lnTo>
                <a:lnTo>
                  <a:pt x="3010197" y="3010197"/>
                </a:lnTo>
                <a:lnTo>
                  <a:pt x="0" y="3010197"/>
                </a:lnTo>
                <a:lnTo>
                  <a:pt x="0" y="0"/>
                </a:lnTo>
                <a:close/>
              </a:path>
            </a:pathLst>
          </a:custGeom>
          <a:blipFill>
            <a:blip r:embed="rId11"/>
            <a:stretch>
              <a:fillRect/>
            </a:stretch>
          </a:blipFill>
        </p:spPr>
        <p:txBody>
          <a:bodyPr/>
          <a:lstStyle/>
          <a:p>
            <a:endParaRPr lang="en-GB"/>
          </a:p>
        </p:txBody>
      </p:sp>
      <p:sp>
        <p:nvSpPr>
          <p:cNvPr id="10" name="Freeform 10"/>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12"/>
            <a:stretch>
              <a:fillRect/>
            </a:stretch>
          </a:blipFill>
        </p:spPr>
        <p:txBody>
          <a:bodyPr/>
          <a:lstStyle/>
          <a:p>
            <a:endParaRPr lang="en-GB"/>
          </a:p>
        </p:txBody>
      </p:sp>
      <p:sp>
        <p:nvSpPr>
          <p:cNvPr id="11" name="TextBox 11"/>
          <p:cNvSpPr txBox="1"/>
          <p:nvPr/>
        </p:nvSpPr>
        <p:spPr>
          <a:xfrm>
            <a:off x="6466155" y="6712462"/>
            <a:ext cx="5355691" cy="1060169"/>
          </a:xfrm>
          <a:prstGeom prst="rect">
            <a:avLst/>
          </a:prstGeom>
        </p:spPr>
        <p:txBody>
          <a:bodyPr lIns="0" tIns="0" rIns="0" bIns="0" rtlCol="0" anchor="t">
            <a:spAutoFit/>
          </a:bodyPr>
          <a:lstStyle/>
          <a:p>
            <a:pPr algn="ctr">
              <a:lnSpc>
                <a:spcPts val="7610"/>
              </a:lnSpc>
            </a:pPr>
            <a:r>
              <a:rPr lang="en-US" sz="5435">
                <a:solidFill>
                  <a:srgbClr val="202F5A"/>
                </a:solidFill>
                <a:latin typeface="Jua"/>
                <a:ea typeface="Jua"/>
                <a:cs typeface="Jua"/>
                <a:sym typeface="Jua"/>
              </a:rPr>
              <a:t>YPI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51643" y="1894315"/>
            <a:ext cx="6648153" cy="6648153"/>
            <a:chOff x="0" y="0"/>
            <a:chExt cx="558800" cy="558800"/>
          </a:xfrm>
        </p:grpSpPr>
        <p:sp>
          <p:nvSpPr>
            <p:cNvPr id="3" name="Freeform 3"/>
            <p:cNvSpPr/>
            <p:nvPr/>
          </p:nvSpPr>
          <p:spPr>
            <a:xfrm>
              <a:off x="0" y="0"/>
              <a:ext cx="558800" cy="558800"/>
            </a:xfrm>
            <a:custGeom>
              <a:avLst/>
              <a:gdLst/>
              <a:ahLst/>
              <a:cxnLst/>
              <a:rect l="l" t="t" r="r" b="b"/>
              <a:pathLst>
                <a:path w="558800" h="558800">
                  <a:moveTo>
                    <a:pt x="33042" y="234291"/>
                  </a:moveTo>
                  <a:cubicBezTo>
                    <a:pt x="49299" y="253840"/>
                    <a:pt x="49332" y="305706"/>
                    <a:pt x="33167" y="325331"/>
                  </a:cubicBezTo>
                  <a:cubicBezTo>
                    <a:pt x="12843" y="350003"/>
                    <a:pt x="669" y="381568"/>
                    <a:pt x="669" y="415884"/>
                  </a:cubicBezTo>
                  <a:cubicBezTo>
                    <a:pt x="669" y="495135"/>
                    <a:pt x="64865" y="558800"/>
                    <a:pt x="143251" y="558800"/>
                  </a:cubicBezTo>
                  <a:cubicBezTo>
                    <a:pt x="177745" y="558800"/>
                    <a:pt x="209318" y="546669"/>
                    <a:pt x="233976" y="526404"/>
                  </a:cubicBezTo>
                  <a:cubicBezTo>
                    <a:pt x="253647" y="510238"/>
                    <a:pt x="305827" y="510235"/>
                    <a:pt x="325498" y="526401"/>
                  </a:cubicBezTo>
                  <a:cubicBezTo>
                    <a:pt x="350157" y="546668"/>
                    <a:pt x="381730" y="558800"/>
                    <a:pt x="416232" y="558800"/>
                  </a:cubicBezTo>
                  <a:cubicBezTo>
                    <a:pt x="494618" y="558800"/>
                    <a:pt x="558800" y="495135"/>
                    <a:pt x="558800" y="415884"/>
                  </a:cubicBezTo>
                  <a:cubicBezTo>
                    <a:pt x="558800" y="381312"/>
                    <a:pt x="546247" y="349534"/>
                    <a:pt x="525581" y="324782"/>
                  </a:cubicBezTo>
                  <a:cubicBezTo>
                    <a:pt x="509342" y="305335"/>
                    <a:pt x="509342" y="254131"/>
                    <a:pt x="525556" y="234663"/>
                  </a:cubicBezTo>
                  <a:cubicBezTo>
                    <a:pt x="546238" y="209831"/>
                    <a:pt x="558800" y="177872"/>
                    <a:pt x="558800" y="142916"/>
                  </a:cubicBezTo>
                  <a:cubicBezTo>
                    <a:pt x="558800" y="64349"/>
                    <a:pt x="494618" y="0"/>
                    <a:pt x="416232" y="0"/>
                  </a:cubicBezTo>
                  <a:cubicBezTo>
                    <a:pt x="382027" y="0"/>
                    <a:pt x="350824" y="11865"/>
                    <a:pt x="326295" y="31724"/>
                  </a:cubicBezTo>
                  <a:cubicBezTo>
                    <a:pt x="306327" y="47891"/>
                    <a:pt x="252153" y="47709"/>
                    <a:pt x="232185" y="31544"/>
                  </a:cubicBezTo>
                  <a:cubicBezTo>
                    <a:pt x="207787" y="11793"/>
                    <a:pt x="176670" y="0"/>
                    <a:pt x="142568" y="0"/>
                  </a:cubicBezTo>
                  <a:cubicBezTo>
                    <a:pt x="64181" y="0"/>
                    <a:pt x="0" y="64349"/>
                    <a:pt x="0" y="142916"/>
                  </a:cubicBezTo>
                  <a:cubicBezTo>
                    <a:pt x="0" y="177697"/>
                    <a:pt x="12437" y="209512"/>
                    <a:pt x="33042" y="234291"/>
                  </a:cubicBezTo>
                  <a:close/>
                </a:path>
              </a:pathLst>
            </a:custGeom>
            <a:solidFill>
              <a:srgbClr val="D7F7FF"/>
            </a:solidFill>
          </p:spPr>
          <p:txBody>
            <a:bodyPr/>
            <a:lstStyle/>
            <a:p>
              <a:endParaRPr lang="en-GB"/>
            </a:p>
          </p:txBody>
        </p:sp>
        <p:sp>
          <p:nvSpPr>
            <p:cNvPr id="4" name="TextBox 4"/>
            <p:cNvSpPr txBox="1"/>
            <p:nvPr/>
          </p:nvSpPr>
          <p:spPr>
            <a:xfrm>
              <a:off x="44450" y="-12700"/>
              <a:ext cx="469900" cy="527050"/>
            </a:xfrm>
            <a:prstGeom prst="rect">
              <a:avLst/>
            </a:prstGeom>
          </p:spPr>
          <p:txBody>
            <a:bodyPr lIns="50800" tIns="50800" rIns="50800" bIns="50800" rtlCol="0" anchor="ctr"/>
            <a:lstStyle/>
            <a:p>
              <a:pPr algn="ctr">
                <a:lnSpc>
                  <a:spcPts val="4759"/>
                </a:lnSpc>
                <a:spcBef>
                  <a:spcPct val="0"/>
                </a:spcBef>
              </a:pPr>
              <a:r>
                <a:rPr lang="en-US" sz="3399" b="1">
                  <a:solidFill>
                    <a:srgbClr val="000000"/>
                  </a:solidFill>
                  <a:latin typeface="Verdana Bold"/>
                  <a:ea typeface="Verdana Bold"/>
                  <a:cs typeface="Verdana Bold"/>
                  <a:sym typeface="Verdana Bold"/>
                </a:rPr>
                <a:t>You could help us develop a Disability Ambassador programme for young people in Scotland!</a:t>
              </a:r>
            </a:p>
          </p:txBody>
        </p:sp>
      </p:grpSp>
      <p:sp>
        <p:nvSpPr>
          <p:cNvPr id="5" name="Freeform 5"/>
          <p:cNvSpPr/>
          <p:nvPr/>
        </p:nvSpPr>
        <p:spPr>
          <a:xfrm>
            <a:off x="-604675" y="-2057400"/>
            <a:ext cx="2902804" cy="4114800"/>
          </a:xfrm>
          <a:custGeom>
            <a:avLst/>
            <a:gdLst/>
            <a:ahLst/>
            <a:cxnLst/>
            <a:rect l="l" t="t" r="r" b="b"/>
            <a:pathLst>
              <a:path w="2902804" h="4114800">
                <a:moveTo>
                  <a:pt x="0" y="0"/>
                </a:moveTo>
                <a:lnTo>
                  <a:pt x="2902804" y="0"/>
                </a:lnTo>
                <a:lnTo>
                  <a:pt x="29028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9053631" y="2427860"/>
            <a:ext cx="8596718" cy="5589685"/>
          </a:xfrm>
          <a:custGeom>
            <a:avLst/>
            <a:gdLst/>
            <a:ahLst/>
            <a:cxnLst/>
            <a:rect l="l" t="t" r="r" b="b"/>
            <a:pathLst>
              <a:path w="8596718" h="5589685">
                <a:moveTo>
                  <a:pt x="0" y="0"/>
                </a:moveTo>
                <a:lnTo>
                  <a:pt x="8596718" y="0"/>
                </a:lnTo>
                <a:lnTo>
                  <a:pt x="8596718" y="5589685"/>
                </a:lnTo>
                <a:lnTo>
                  <a:pt x="0" y="5589685"/>
                </a:lnTo>
                <a:lnTo>
                  <a:pt x="0" y="0"/>
                </a:lnTo>
                <a:close/>
              </a:path>
            </a:pathLst>
          </a:custGeom>
          <a:blipFill>
            <a:blip r:embed="rId5"/>
            <a:stretch>
              <a:fillRect/>
            </a:stretch>
          </a:blipFill>
        </p:spPr>
        <p:txBody>
          <a:bodyPr/>
          <a:lstStyle/>
          <a:p>
            <a:endParaRPr lang="en-GB"/>
          </a:p>
        </p:txBody>
      </p:sp>
      <p:grpSp>
        <p:nvGrpSpPr>
          <p:cNvPr id="7" name="Group 7"/>
          <p:cNvGrpSpPr/>
          <p:nvPr/>
        </p:nvGrpSpPr>
        <p:grpSpPr>
          <a:xfrm>
            <a:off x="9384179" y="2751274"/>
            <a:ext cx="1344534" cy="1344534"/>
            <a:chOff x="0" y="0"/>
            <a:chExt cx="1792712" cy="1792712"/>
          </a:xfrm>
        </p:grpSpPr>
        <p:sp>
          <p:nvSpPr>
            <p:cNvPr id="8" name="Freeform 8"/>
            <p:cNvSpPr/>
            <p:nvPr/>
          </p:nvSpPr>
          <p:spPr>
            <a:xfrm>
              <a:off x="0" y="0"/>
              <a:ext cx="1792712" cy="1792712"/>
            </a:xfrm>
            <a:custGeom>
              <a:avLst/>
              <a:gdLst/>
              <a:ahLst/>
              <a:cxnLst/>
              <a:rect l="l" t="t" r="r" b="b"/>
              <a:pathLst>
                <a:path w="1792712" h="1792712">
                  <a:moveTo>
                    <a:pt x="0" y="0"/>
                  </a:moveTo>
                  <a:lnTo>
                    <a:pt x="1792712" y="0"/>
                  </a:lnTo>
                  <a:lnTo>
                    <a:pt x="1792712" y="1792712"/>
                  </a:lnTo>
                  <a:lnTo>
                    <a:pt x="0" y="1792712"/>
                  </a:lnTo>
                  <a:lnTo>
                    <a:pt x="0" y="0"/>
                  </a:lnTo>
                  <a:close/>
                </a:path>
              </a:pathLst>
            </a:custGeom>
            <a:blipFill>
              <a:blip r:embed="rId6"/>
              <a:stretch>
                <a:fillRect/>
              </a:stretch>
            </a:blipFill>
          </p:spPr>
          <p:txBody>
            <a:bodyPr/>
            <a:lstStyle/>
            <a:p>
              <a:endParaRPr lang="en-GB"/>
            </a:p>
          </p:txBody>
        </p:sp>
        <p:sp>
          <p:nvSpPr>
            <p:cNvPr id="9" name="TextBox 9"/>
            <p:cNvSpPr txBox="1"/>
            <p:nvPr/>
          </p:nvSpPr>
          <p:spPr>
            <a:xfrm>
              <a:off x="577264" y="1479207"/>
              <a:ext cx="638183" cy="243569"/>
            </a:xfrm>
            <a:prstGeom prst="rect">
              <a:avLst/>
            </a:prstGeom>
          </p:spPr>
          <p:txBody>
            <a:bodyPr lIns="0" tIns="0" rIns="0" bIns="0" rtlCol="0" anchor="t">
              <a:spAutoFit/>
            </a:bodyPr>
            <a:lstStyle/>
            <a:p>
              <a:pPr algn="ctr">
                <a:lnSpc>
                  <a:spcPts val="1261"/>
                </a:lnSpc>
              </a:pPr>
              <a:r>
                <a:rPr lang="en-US" sz="900" b="1">
                  <a:solidFill>
                    <a:srgbClr val="FFFFFF"/>
                  </a:solidFill>
                  <a:latin typeface="Canva Sans Bold"/>
                  <a:ea typeface="Canva Sans Bold"/>
                  <a:cs typeface="Canva Sans Bold"/>
                  <a:sym typeface="Canva Sans Bold"/>
                </a:rPr>
                <a:t>I Am Me</a:t>
              </a:r>
            </a:p>
          </p:txBody>
        </p:sp>
      </p:grpSp>
      <p:sp>
        <p:nvSpPr>
          <p:cNvPr id="10" name="TextBox 10"/>
          <p:cNvSpPr txBox="1"/>
          <p:nvPr/>
        </p:nvSpPr>
        <p:spPr>
          <a:xfrm>
            <a:off x="1810364" y="546150"/>
            <a:ext cx="15839985" cy="869849"/>
          </a:xfrm>
          <a:prstGeom prst="rect">
            <a:avLst/>
          </a:prstGeom>
        </p:spPr>
        <p:txBody>
          <a:bodyPr lIns="0" tIns="0" rIns="0" bIns="0" rtlCol="0" anchor="t">
            <a:spAutoFit/>
          </a:bodyPr>
          <a:lstStyle/>
          <a:p>
            <a:pPr algn="ctr">
              <a:lnSpc>
                <a:spcPts val="7121"/>
              </a:lnSpc>
            </a:pPr>
            <a:r>
              <a:rPr lang="en-US" sz="5086" b="1">
                <a:solidFill>
                  <a:srgbClr val="1424A8"/>
                </a:solidFill>
                <a:latin typeface="Verdana Pro Bold"/>
                <a:ea typeface="Verdana Pro Bold"/>
                <a:cs typeface="Verdana Pro Bold"/>
                <a:sym typeface="Verdana Pro Bold"/>
              </a:rPr>
              <a:t>What can you do with YPI funds if you win?</a:t>
            </a:r>
          </a:p>
        </p:txBody>
      </p:sp>
      <p:sp>
        <p:nvSpPr>
          <p:cNvPr id="11" name="Freeform 11"/>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656" y="869290"/>
            <a:ext cx="16796688" cy="1489074"/>
          </a:xfrm>
          <a:prstGeom prst="rect">
            <a:avLst/>
          </a:prstGeom>
        </p:spPr>
        <p:txBody>
          <a:bodyPr lIns="0" tIns="0" rIns="0" bIns="0" rtlCol="0" anchor="t">
            <a:spAutoFit/>
          </a:bodyPr>
          <a:lstStyle/>
          <a:p>
            <a:pPr algn="ctr">
              <a:lnSpc>
                <a:spcPts val="10743"/>
              </a:lnSpc>
            </a:pPr>
            <a:r>
              <a:rPr lang="en-US" sz="12348" b="1">
                <a:solidFill>
                  <a:srgbClr val="202F5A"/>
                </a:solidFill>
                <a:latin typeface="Verdana Pro Bold"/>
                <a:ea typeface="Verdana Pro Bold"/>
                <a:cs typeface="Verdana Pro Bold"/>
                <a:sym typeface="Verdana Pro Bold"/>
              </a:rPr>
              <a:t>Thank-you!</a:t>
            </a:r>
          </a:p>
        </p:txBody>
      </p:sp>
      <p:sp>
        <p:nvSpPr>
          <p:cNvPr id="3" name="Freeform 3"/>
          <p:cNvSpPr/>
          <p:nvPr/>
        </p:nvSpPr>
        <p:spPr>
          <a:xfrm>
            <a:off x="-268795" y="-215635"/>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flipH="1" flipV="1">
            <a:off x="14262412" y="6387835"/>
            <a:ext cx="4294383" cy="4114800"/>
          </a:xfrm>
          <a:custGeom>
            <a:avLst/>
            <a:gdLst/>
            <a:ahLst/>
            <a:cxnLst/>
            <a:rect l="l" t="t" r="r" b="b"/>
            <a:pathLst>
              <a:path w="4294383" h="4114800">
                <a:moveTo>
                  <a:pt x="4294383" y="4114800"/>
                </a:moveTo>
                <a:lnTo>
                  <a:pt x="0" y="4114800"/>
                </a:lnTo>
                <a:lnTo>
                  <a:pt x="0" y="0"/>
                </a:lnTo>
                <a:lnTo>
                  <a:pt x="4294383" y="0"/>
                </a:lnTo>
                <a:lnTo>
                  <a:pt x="4294383"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587613">
            <a:off x="2224108" y="154272"/>
            <a:ext cx="1989530" cy="2049819"/>
          </a:xfrm>
          <a:custGeom>
            <a:avLst/>
            <a:gdLst/>
            <a:ahLst/>
            <a:cxnLst/>
            <a:rect l="l" t="t" r="r" b="b"/>
            <a:pathLst>
              <a:path w="1989530" h="2049819">
                <a:moveTo>
                  <a:pt x="0" y="0"/>
                </a:moveTo>
                <a:lnTo>
                  <a:pt x="1989530" y="0"/>
                </a:lnTo>
                <a:lnTo>
                  <a:pt x="1989530" y="2049819"/>
                </a:lnTo>
                <a:lnTo>
                  <a:pt x="0" y="20498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14816996" y="6865531"/>
            <a:ext cx="2442304" cy="1172306"/>
          </a:xfrm>
          <a:custGeom>
            <a:avLst/>
            <a:gdLst/>
            <a:ahLst/>
            <a:cxnLst/>
            <a:rect l="l" t="t" r="r" b="b"/>
            <a:pathLst>
              <a:path w="2442304" h="1172306">
                <a:moveTo>
                  <a:pt x="0" y="0"/>
                </a:moveTo>
                <a:lnTo>
                  <a:pt x="2442304" y="0"/>
                </a:lnTo>
                <a:lnTo>
                  <a:pt x="2442304" y="1172306"/>
                </a:lnTo>
                <a:lnTo>
                  <a:pt x="0" y="11723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13643512" y="-453361"/>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 name="Group 8"/>
          <p:cNvGrpSpPr/>
          <p:nvPr/>
        </p:nvGrpSpPr>
        <p:grpSpPr>
          <a:xfrm>
            <a:off x="3345637" y="2802615"/>
            <a:ext cx="11928079" cy="2340885"/>
            <a:chOff x="0" y="0"/>
            <a:chExt cx="15904105" cy="3121181"/>
          </a:xfrm>
        </p:grpSpPr>
        <p:sp>
          <p:nvSpPr>
            <p:cNvPr id="9" name="Freeform 9"/>
            <p:cNvSpPr/>
            <p:nvPr/>
          </p:nvSpPr>
          <p:spPr>
            <a:xfrm>
              <a:off x="0" y="0"/>
              <a:ext cx="15904105" cy="3121181"/>
            </a:xfrm>
            <a:custGeom>
              <a:avLst/>
              <a:gdLst/>
              <a:ahLst/>
              <a:cxnLst/>
              <a:rect l="l" t="t" r="r" b="b"/>
              <a:pathLst>
                <a:path w="15904105" h="3121181">
                  <a:moveTo>
                    <a:pt x="0" y="0"/>
                  </a:moveTo>
                  <a:lnTo>
                    <a:pt x="15904105" y="0"/>
                  </a:lnTo>
                  <a:lnTo>
                    <a:pt x="15904105" y="3121181"/>
                  </a:lnTo>
                  <a:lnTo>
                    <a:pt x="0" y="31211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 name="TextBox 10"/>
            <p:cNvSpPr txBox="1"/>
            <p:nvPr/>
          </p:nvSpPr>
          <p:spPr>
            <a:xfrm>
              <a:off x="1744548" y="425753"/>
              <a:ext cx="13550597" cy="1910267"/>
            </a:xfrm>
            <a:prstGeom prst="rect">
              <a:avLst/>
            </a:prstGeom>
          </p:spPr>
          <p:txBody>
            <a:bodyPr wrap="square" lIns="0" tIns="0" rIns="0" bIns="0" rtlCol="0" anchor="t">
              <a:spAutoFit/>
            </a:bodyPr>
            <a:lstStyle/>
            <a:p>
              <a:pPr algn="ctr">
                <a:lnSpc>
                  <a:spcPts val="12559"/>
                </a:lnSpc>
              </a:pPr>
              <a:r>
                <a:rPr lang="en-US" sz="8971" dirty="0">
                  <a:solidFill>
                    <a:srgbClr val="202F5A"/>
                  </a:solidFill>
                  <a:latin typeface="Jua"/>
                  <a:ea typeface="Jua"/>
                  <a:cs typeface="Jua"/>
                  <a:sym typeface="Jua"/>
                </a:rPr>
                <a:t>ANY QUESTIONS?</a:t>
              </a:r>
            </a:p>
          </p:txBody>
        </p:sp>
      </p:grpSp>
      <p:sp>
        <p:nvSpPr>
          <p:cNvPr id="11" name="Freeform 11"/>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13"/>
            <a:stretch>
              <a:fillRect/>
            </a:stretch>
          </a:blipFill>
        </p:spPr>
        <p:txBody>
          <a:bodyPr/>
          <a:lstStyle/>
          <a:p>
            <a:endParaRPr lang="en-GB"/>
          </a:p>
        </p:txBody>
      </p:sp>
      <p:sp>
        <p:nvSpPr>
          <p:cNvPr id="12" name="Freeform 12"/>
          <p:cNvSpPr/>
          <p:nvPr/>
        </p:nvSpPr>
        <p:spPr>
          <a:xfrm>
            <a:off x="7336511" y="5591175"/>
            <a:ext cx="3614978" cy="953450"/>
          </a:xfrm>
          <a:custGeom>
            <a:avLst/>
            <a:gdLst/>
            <a:ahLst/>
            <a:cxnLst/>
            <a:rect l="l" t="t" r="r" b="b"/>
            <a:pathLst>
              <a:path w="3614978" h="953450">
                <a:moveTo>
                  <a:pt x="0" y="0"/>
                </a:moveTo>
                <a:lnTo>
                  <a:pt x="3614978" y="0"/>
                </a:lnTo>
                <a:lnTo>
                  <a:pt x="3614978" y="953450"/>
                </a:lnTo>
                <a:lnTo>
                  <a:pt x="0" y="953450"/>
                </a:lnTo>
                <a:lnTo>
                  <a:pt x="0" y="0"/>
                </a:lnTo>
                <a:close/>
              </a:path>
            </a:pathLst>
          </a:custGeom>
          <a:blipFill>
            <a:blip r:embed="rId14"/>
            <a:stretch>
              <a:fillRect/>
            </a:stretch>
          </a:blipFill>
        </p:spPr>
        <p:txBody>
          <a:bodyPr/>
          <a:lstStyle/>
          <a:p>
            <a:endParaRPr lang="en-GB"/>
          </a:p>
        </p:txBody>
      </p:sp>
      <p:sp>
        <p:nvSpPr>
          <p:cNvPr id="13" name="Freeform 13"/>
          <p:cNvSpPr/>
          <p:nvPr/>
        </p:nvSpPr>
        <p:spPr>
          <a:xfrm>
            <a:off x="4885570" y="6865531"/>
            <a:ext cx="951877" cy="951877"/>
          </a:xfrm>
          <a:custGeom>
            <a:avLst/>
            <a:gdLst/>
            <a:ahLst/>
            <a:cxnLst/>
            <a:rect l="l" t="t" r="r" b="b"/>
            <a:pathLst>
              <a:path w="951877" h="951877">
                <a:moveTo>
                  <a:pt x="0" y="0"/>
                </a:moveTo>
                <a:lnTo>
                  <a:pt x="951877" y="0"/>
                </a:lnTo>
                <a:lnTo>
                  <a:pt x="951877" y="951877"/>
                </a:lnTo>
                <a:lnTo>
                  <a:pt x="0" y="9518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 name="TextBox 14"/>
          <p:cNvSpPr txBox="1"/>
          <p:nvPr/>
        </p:nvSpPr>
        <p:spPr>
          <a:xfrm>
            <a:off x="5970705" y="7027462"/>
            <a:ext cx="7190036" cy="570865"/>
          </a:xfrm>
          <a:prstGeom prst="rect">
            <a:avLst/>
          </a:prstGeom>
        </p:spPr>
        <p:txBody>
          <a:bodyPr lIns="0" tIns="0" rIns="0" bIns="0" rtlCol="0" anchor="t">
            <a:spAutoFit/>
          </a:bodyPr>
          <a:lstStyle/>
          <a:p>
            <a:pPr algn="ctr">
              <a:lnSpc>
                <a:spcPts val="4759"/>
              </a:lnSpc>
            </a:pPr>
            <a:r>
              <a:rPr lang="en-US" sz="3399" b="1">
                <a:solidFill>
                  <a:srgbClr val="202F5A"/>
                </a:solidFill>
                <a:latin typeface="Verdana Pro Bold"/>
                <a:ea typeface="Verdana Pro Bold"/>
                <a:cs typeface="Verdana Pro Bold"/>
                <a:sym typeface="Verdana Pro Bold"/>
              </a:rPr>
              <a:t>Iammescotland@outlook.com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4262412" y="6387835"/>
            <a:ext cx="4294383" cy="4114800"/>
          </a:xfrm>
          <a:custGeom>
            <a:avLst/>
            <a:gdLst/>
            <a:ahLst/>
            <a:cxnLst/>
            <a:rect l="l" t="t" r="r" b="b"/>
            <a:pathLst>
              <a:path w="4294383" h="4114800">
                <a:moveTo>
                  <a:pt x="4294383" y="4114800"/>
                </a:moveTo>
                <a:lnTo>
                  <a:pt x="0" y="4114800"/>
                </a:lnTo>
                <a:lnTo>
                  <a:pt x="0" y="0"/>
                </a:lnTo>
                <a:lnTo>
                  <a:pt x="4294383" y="0"/>
                </a:lnTo>
                <a:lnTo>
                  <a:pt x="4294383" y="41148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4816996" y="6865531"/>
            <a:ext cx="2442304" cy="1172306"/>
          </a:xfrm>
          <a:custGeom>
            <a:avLst/>
            <a:gdLst/>
            <a:ahLst/>
            <a:cxnLst/>
            <a:rect l="l" t="t" r="r" b="b"/>
            <a:pathLst>
              <a:path w="2442304" h="1172306">
                <a:moveTo>
                  <a:pt x="0" y="0"/>
                </a:moveTo>
                <a:lnTo>
                  <a:pt x="2442304" y="0"/>
                </a:lnTo>
                <a:lnTo>
                  <a:pt x="2442304" y="1172306"/>
                </a:lnTo>
                <a:lnTo>
                  <a:pt x="0" y="11723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TextBox 5"/>
          <p:cNvSpPr txBox="1"/>
          <p:nvPr/>
        </p:nvSpPr>
        <p:spPr>
          <a:xfrm>
            <a:off x="110759" y="611045"/>
            <a:ext cx="18446036" cy="1121060"/>
          </a:xfrm>
          <a:prstGeom prst="rect">
            <a:avLst/>
          </a:prstGeom>
        </p:spPr>
        <p:txBody>
          <a:bodyPr lIns="0" tIns="0" rIns="0" bIns="0" rtlCol="0" anchor="t">
            <a:spAutoFit/>
          </a:bodyPr>
          <a:lstStyle/>
          <a:p>
            <a:pPr algn="ctr">
              <a:lnSpc>
                <a:spcPts val="8046"/>
              </a:lnSpc>
            </a:pPr>
            <a:r>
              <a:rPr lang="en-US" sz="9249" b="1">
                <a:solidFill>
                  <a:srgbClr val="202F5A"/>
                </a:solidFill>
                <a:latin typeface="Verdana Pro Bold"/>
                <a:ea typeface="Verdana Pro Bold"/>
                <a:cs typeface="Verdana Pro Bold"/>
                <a:sym typeface="Verdana Pro Bold"/>
              </a:rPr>
              <a:t>What is I Am Me Scotland?</a:t>
            </a:r>
          </a:p>
        </p:txBody>
      </p:sp>
      <p:sp>
        <p:nvSpPr>
          <p:cNvPr id="6" name="Freeform 6"/>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7"/>
            <a:stretch>
              <a:fillRect/>
            </a:stretch>
          </a:blipFill>
        </p:spPr>
        <p:txBody>
          <a:bodyPr/>
          <a:lstStyle/>
          <a:p>
            <a:endParaRPr lang="en-GB"/>
          </a:p>
        </p:txBody>
      </p:sp>
      <p:pic>
        <p:nvPicPr>
          <p:cNvPr id="8" name="Picture 7" descr="A child running in a field&#10;&#10;AI-generated content may be incorrect.">
            <a:hlinkClick r:id="rId8"/>
            <a:extLst>
              <a:ext uri="{FF2B5EF4-FFF2-40B4-BE49-F238E27FC236}">
                <a16:creationId xmlns:a16="http://schemas.microsoft.com/office/drawing/2014/main" id="{F1AC2CC0-03BE-A337-5136-29E171F00B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3952" y="1839456"/>
            <a:ext cx="12439650" cy="70008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37111" y="4661192"/>
            <a:ext cx="9993332" cy="4359591"/>
          </a:xfrm>
          <a:custGeom>
            <a:avLst/>
            <a:gdLst/>
            <a:ahLst/>
            <a:cxnLst/>
            <a:rect l="l" t="t" r="r" b="b"/>
            <a:pathLst>
              <a:path w="9993332" h="4359591">
                <a:moveTo>
                  <a:pt x="0" y="0"/>
                </a:moveTo>
                <a:lnTo>
                  <a:pt x="9993332" y="0"/>
                </a:lnTo>
                <a:lnTo>
                  <a:pt x="9993332" y="4359591"/>
                </a:lnTo>
                <a:lnTo>
                  <a:pt x="0" y="4359591"/>
                </a:lnTo>
                <a:lnTo>
                  <a:pt x="0" y="0"/>
                </a:lnTo>
                <a:close/>
              </a:path>
            </a:pathLst>
          </a:custGeom>
          <a:blipFill>
            <a:blip r:embed="rId3"/>
            <a:stretch>
              <a:fillRect/>
            </a:stretch>
          </a:blipFill>
        </p:spPr>
        <p:txBody>
          <a:bodyPr/>
          <a:lstStyle/>
          <a:p>
            <a:endParaRPr lang="en-GB"/>
          </a:p>
        </p:txBody>
      </p:sp>
      <p:grpSp>
        <p:nvGrpSpPr>
          <p:cNvPr id="3" name="Group 3"/>
          <p:cNvGrpSpPr/>
          <p:nvPr/>
        </p:nvGrpSpPr>
        <p:grpSpPr>
          <a:xfrm>
            <a:off x="1195433" y="1579705"/>
            <a:ext cx="16591169" cy="2904893"/>
            <a:chOff x="0" y="0"/>
            <a:chExt cx="17778449" cy="3112770"/>
          </a:xfrm>
        </p:grpSpPr>
        <p:sp>
          <p:nvSpPr>
            <p:cNvPr id="4" name="Freeform 4"/>
            <p:cNvSpPr/>
            <p:nvPr/>
          </p:nvSpPr>
          <p:spPr>
            <a:xfrm>
              <a:off x="-417" y="-803"/>
              <a:ext cx="17779646" cy="3113483"/>
            </a:xfrm>
            <a:custGeom>
              <a:avLst/>
              <a:gdLst/>
              <a:ahLst/>
              <a:cxnLst/>
              <a:rect l="l" t="t" r="r" b="b"/>
              <a:pathLst>
                <a:path w="17779646" h="3113483">
                  <a:moveTo>
                    <a:pt x="16877165" y="3104683"/>
                  </a:moveTo>
                  <a:cubicBezTo>
                    <a:pt x="17363576" y="3163103"/>
                    <a:pt x="17578206" y="2921803"/>
                    <a:pt x="17683615" y="2643673"/>
                  </a:cubicBezTo>
                  <a:cubicBezTo>
                    <a:pt x="17847445" y="2214413"/>
                    <a:pt x="17747115" y="1688633"/>
                    <a:pt x="17768706" y="1233973"/>
                  </a:cubicBezTo>
                  <a:cubicBezTo>
                    <a:pt x="17778865" y="1014263"/>
                    <a:pt x="17795376" y="818683"/>
                    <a:pt x="17663295" y="645963"/>
                  </a:cubicBezTo>
                  <a:cubicBezTo>
                    <a:pt x="17548995" y="494833"/>
                    <a:pt x="17414376" y="341163"/>
                    <a:pt x="17277215" y="209083"/>
                  </a:cubicBezTo>
                  <a:cubicBezTo>
                    <a:pt x="17100685" y="40173"/>
                    <a:pt x="16962256" y="64303"/>
                    <a:pt x="16724765" y="54143"/>
                  </a:cubicBezTo>
                  <a:cubicBezTo>
                    <a:pt x="16375515" y="37633"/>
                    <a:pt x="16013565" y="32553"/>
                    <a:pt x="14944320" y="19853"/>
                  </a:cubicBezTo>
                  <a:cubicBezTo>
                    <a:pt x="9360871" y="3343"/>
                    <a:pt x="3792640" y="27473"/>
                    <a:pt x="1304707" y="17313"/>
                  </a:cubicBezTo>
                  <a:cubicBezTo>
                    <a:pt x="968157" y="9693"/>
                    <a:pt x="441107" y="-67777"/>
                    <a:pt x="162977" y="181143"/>
                  </a:cubicBezTo>
                  <a:cubicBezTo>
                    <a:pt x="-27523" y="350053"/>
                    <a:pt x="2957" y="587543"/>
                    <a:pt x="417" y="826303"/>
                  </a:cubicBezTo>
                  <a:cubicBezTo>
                    <a:pt x="-2123" y="1080303"/>
                    <a:pt x="32167" y="1331763"/>
                    <a:pt x="24547" y="1585763"/>
                  </a:cubicBezTo>
                  <a:cubicBezTo>
                    <a:pt x="16927" y="1915963"/>
                    <a:pt x="-49113" y="2215683"/>
                    <a:pt x="173137" y="2487463"/>
                  </a:cubicBezTo>
                  <a:cubicBezTo>
                    <a:pt x="336967" y="2688123"/>
                    <a:pt x="559217" y="2995463"/>
                    <a:pt x="820837" y="3069123"/>
                  </a:cubicBezTo>
                  <a:cubicBezTo>
                    <a:pt x="1090077" y="3145323"/>
                    <a:pt x="1201837" y="3090713"/>
                    <a:pt x="1492667" y="3090713"/>
                  </a:cubicBezTo>
                  <a:cubicBezTo>
                    <a:pt x="5207519" y="3090713"/>
                    <a:pt x="6576757" y="3125003"/>
                    <a:pt x="11642937" y="3095793"/>
                  </a:cubicBezTo>
                  <a:cubicBezTo>
                    <a:pt x="15819256" y="3064043"/>
                    <a:pt x="16666345" y="3080553"/>
                    <a:pt x="16877165" y="3104683"/>
                  </a:cubicBezTo>
                  <a:close/>
                </a:path>
              </a:pathLst>
            </a:custGeom>
            <a:solidFill>
              <a:srgbClr val="90BAD8"/>
            </a:solidFill>
          </p:spPr>
          <p:txBody>
            <a:bodyPr/>
            <a:lstStyle/>
            <a:p>
              <a:endParaRPr lang="en-GB"/>
            </a:p>
          </p:txBody>
        </p:sp>
      </p:grpSp>
      <p:sp>
        <p:nvSpPr>
          <p:cNvPr id="5" name="TextBox 5"/>
          <p:cNvSpPr txBox="1"/>
          <p:nvPr/>
        </p:nvSpPr>
        <p:spPr>
          <a:xfrm>
            <a:off x="110759" y="458645"/>
            <a:ext cx="18446036" cy="1121060"/>
          </a:xfrm>
          <a:prstGeom prst="rect">
            <a:avLst/>
          </a:prstGeom>
        </p:spPr>
        <p:txBody>
          <a:bodyPr lIns="0" tIns="0" rIns="0" bIns="0" rtlCol="0" anchor="t">
            <a:spAutoFit/>
          </a:bodyPr>
          <a:lstStyle/>
          <a:p>
            <a:pPr algn="ctr">
              <a:lnSpc>
                <a:spcPts val="8046"/>
              </a:lnSpc>
            </a:pPr>
            <a:r>
              <a:rPr lang="en-US" sz="9249" b="1">
                <a:solidFill>
                  <a:srgbClr val="202F5A"/>
                </a:solidFill>
                <a:latin typeface="Verdana Pro Bold"/>
                <a:ea typeface="Verdana Pro Bold"/>
                <a:cs typeface="Verdana Pro Bold"/>
                <a:sym typeface="Verdana Pro Bold"/>
              </a:rPr>
              <a:t>Education Platform</a:t>
            </a:r>
          </a:p>
        </p:txBody>
      </p:sp>
      <p:sp>
        <p:nvSpPr>
          <p:cNvPr id="6" name="TextBox 6"/>
          <p:cNvSpPr txBox="1"/>
          <p:nvPr/>
        </p:nvSpPr>
        <p:spPr>
          <a:xfrm>
            <a:off x="1772616" y="1823851"/>
            <a:ext cx="15456561" cy="3387499"/>
          </a:xfrm>
          <a:prstGeom prst="rect">
            <a:avLst/>
          </a:prstGeom>
        </p:spPr>
        <p:txBody>
          <a:bodyPr lIns="0" tIns="0" rIns="0" bIns="0" rtlCol="0" anchor="t">
            <a:spAutoFit/>
          </a:bodyPr>
          <a:lstStyle/>
          <a:p>
            <a:pPr algn="ctr">
              <a:lnSpc>
                <a:spcPts val="3862"/>
              </a:lnSpc>
            </a:pPr>
            <a:r>
              <a:rPr lang="en-US" sz="2758" b="1">
                <a:solidFill>
                  <a:srgbClr val="000000"/>
                </a:solidFill>
                <a:latin typeface="Verdana Pro Bold"/>
                <a:ea typeface="Verdana Pro Bold"/>
                <a:cs typeface="Verdana Pro Bold"/>
                <a:sym typeface="Verdana Pro Bold"/>
              </a:rPr>
              <a:t>Our Education Platform is being utilised in all 32 local authorities by police officers, teachers, health &amp; social care practitioners, and parents and carers. There are lessons and training resources on various topics. If you would like FREE access to the platform, you can register here</a:t>
            </a:r>
          </a:p>
          <a:p>
            <a:pPr algn="ctr">
              <a:lnSpc>
                <a:spcPts val="3862"/>
              </a:lnSpc>
            </a:pPr>
            <a:r>
              <a:rPr lang="en-US" sz="2758" b="1" u="sng">
                <a:solidFill>
                  <a:srgbClr val="182A57"/>
                </a:solidFill>
                <a:latin typeface="Verdana Pro Bold"/>
                <a:ea typeface="Verdana Pro Bold"/>
                <a:cs typeface="Verdana Pro Bold"/>
                <a:sym typeface="Verdana Pro Bold"/>
                <a:hlinkClick r:id="rId4" tooltip="https://iammescotlandeducation.org.uk/register/"/>
              </a:rPr>
              <a:t>https://iammescotlandeducation.org.uk/register/</a:t>
            </a:r>
          </a:p>
          <a:p>
            <a:pPr algn="ctr">
              <a:lnSpc>
                <a:spcPts val="3862"/>
              </a:lnSpc>
              <a:spcBef>
                <a:spcPct val="0"/>
              </a:spcBef>
            </a:pPr>
            <a:endParaRPr lang="en-US" sz="2758" b="1" u="sng">
              <a:solidFill>
                <a:srgbClr val="182A57"/>
              </a:solidFill>
              <a:latin typeface="Verdana Pro Bold"/>
              <a:ea typeface="Verdana Pro Bold"/>
              <a:cs typeface="Verdana Pro Bold"/>
              <a:sym typeface="Verdana Pro Bold"/>
              <a:hlinkClick r:id="rId4" tooltip="https://iammescotlandeducation.org.uk/register/"/>
            </a:endParaRPr>
          </a:p>
          <a:p>
            <a:pPr algn="ctr">
              <a:lnSpc>
                <a:spcPts val="3862"/>
              </a:lnSpc>
              <a:spcBef>
                <a:spcPct val="0"/>
              </a:spcBef>
            </a:pPr>
            <a:endParaRPr lang="en-US" sz="2758" b="1" u="sng">
              <a:solidFill>
                <a:srgbClr val="182A57"/>
              </a:solidFill>
              <a:latin typeface="Verdana Pro Bold"/>
              <a:ea typeface="Verdana Pro Bold"/>
              <a:cs typeface="Verdana Pro Bold"/>
              <a:sym typeface="Verdana Pro Bold"/>
              <a:hlinkClick r:id="rId4" tooltip="https://iammescotlandeducation.org.uk/register/"/>
            </a:endParaRPr>
          </a:p>
        </p:txBody>
      </p:sp>
      <p:sp>
        <p:nvSpPr>
          <p:cNvPr id="7" name="Freeform 7"/>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CB1D5-01B4-A348-EA28-B7D6AEF8D0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3" y="643"/>
            <a:ext cx="18285714" cy="10285714"/>
          </a:xfrm>
          <a:prstGeom prst="rect">
            <a:avLst/>
          </a:prstGeom>
          <a:ln>
            <a:solidFill>
              <a:schemeClr val="accent1"/>
            </a:solidFill>
          </a:ln>
        </p:spPr>
      </p:pic>
      <p:pic>
        <p:nvPicPr>
          <p:cNvPr id="17" name="Picture 16">
            <a:hlinkClick r:id="rId4"/>
            <a:extLst>
              <a:ext uri="{FF2B5EF4-FFF2-40B4-BE49-F238E27FC236}">
                <a16:creationId xmlns:a16="http://schemas.microsoft.com/office/drawing/2014/main" id="{F1080753-5625-1D6D-6D2F-3D57E5AE066B}"/>
              </a:ext>
            </a:extLst>
          </p:cNvPr>
          <p:cNvPicPr>
            <a:picLocks noChangeAspect="1"/>
          </p:cNvPicPr>
          <p:nvPr/>
        </p:nvPicPr>
        <p:blipFill>
          <a:blip r:embed="rId5"/>
          <a:srcRect l="11269" r="12618"/>
          <a:stretch>
            <a:fillRect/>
          </a:stretch>
        </p:blipFill>
        <p:spPr>
          <a:xfrm>
            <a:off x="6489843" y="6587256"/>
            <a:ext cx="5567292" cy="3399291"/>
          </a:xfrm>
          <a:prstGeom prst="rect">
            <a:avLst/>
          </a:prstGeom>
          <a:ln>
            <a:noFill/>
          </a:ln>
          <a:effectLst>
            <a:outerShdw blurRad="292100" dist="139700" dir="2700000" algn="tl" rotWithShape="0">
              <a:srgbClr val="333333">
                <a:alpha val="65000"/>
              </a:srgbClr>
            </a:outerShdw>
          </a:effectLst>
        </p:spPr>
      </p:pic>
      <p:pic>
        <p:nvPicPr>
          <p:cNvPr id="1030" name="Picture 6">
            <a:hlinkClick r:id="rId6"/>
            <a:extLst>
              <a:ext uri="{FF2B5EF4-FFF2-40B4-BE49-F238E27FC236}">
                <a16:creationId xmlns:a16="http://schemas.microsoft.com/office/drawing/2014/main" id="{FDA923FB-5BBC-EAE6-CD92-40390CBC3D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44400" y="4384459"/>
            <a:ext cx="5529593" cy="3047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A cartoon character with blonde hair and purple shirt&#10;&#10;AI-generated content may be incorrect.">
            <a:hlinkClick r:id="rId8"/>
            <a:extLst>
              <a:ext uri="{FF2B5EF4-FFF2-40B4-BE49-F238E27FC236}">
                <a16:creationId xmlns:a16="http://schemas.microsoft.com/office/drawing/2014/main" id="{2F925EA2-861A-4343-7111-01000D237D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980" y="6362700"/>
            <a:ext cx="2112405" cy="3601922"/>
          </a:xfrm>
          <a:prstGeom prst="rect">
            <a:avLst/>
          </a:prstGeom>
          <a:ln>
            <a:noFill/>
          </a:ln>
          <a:effectLst>
            <a:outerShdw blurRad="292100" dist="139700" dir="2700000" algn="tl" rotWithShape="0">
              <a:srgbClr val="333333">
                <a:alpha val="65000"/>
              </a:srgbClr>
            </a:outerShdw>
          </a:effectLst>
        </p:spPr>
      </p:pic>
      <p:pic>
        <p:nvPicPr>
          <p:cNvPr id="19" name="Picture 18">
            <a:hlinkClick r:id="rId10"/>
            <a:extLst>
              <a:ext uri="{FF2B5EF4-FFF2-40B4-BE49-F238E27FC236}">
                <a16:creationId xmlns:a16="http://schemas.microsoft.com/office/drawing/2014/main" id="{492AE2F7-7AF8-6EA7-E1F0-9BDC94E6979D}"/>
              </a:ext>
            </a:extLst>
          </p:cNvPr>
          <p:cNvPicPr>
            <a:picLocks noChangeAspect="1"/>
          </p:cNvPicPr>
          <p:nvPr/>
        </p:nvPicPr>
        <p:blipFill>
          <a:blip r:embed="rId11"/>
          <a:stretch>
            <a:fillRect/>
          </a:stretch>
        </p:blipFill>
        <p:spPr>
          <a:xfrm>
            <a:off x="2895600" y="3638251"/>
            <a:ext cx="5214947" cy="2870175"/>
          </a:xfrm>
          <a:prstGeom prst="rect">
            <a:avLst/>
          </a:prstGeom>
          <a:ln>
            <a:noFill/>
          </a:ln>
          <a:effectLst>
            <a:outerShdw blurRad="292100" dist="139700" dir="2700000" algn="tl" rotWithShape="0">
              <a:srgbClr val="333333">
                <a:alpha val="65000"/>
              </a:srgbClr>
            </a:outerShdw>
          </a:effectLst>
        </p:spPr>
      </p:pic>
      <p:pic>
        <p:nvPicPr>
          <p:cNvPr id="1026" name="ymail_attachmentIdad8d5e6f-13c0-4a20-8541-4255e529502a">
            <a:hlinkClick r:id="rId12"/>
            <a:extLst>
              <a:ext uri="{FF2B5EF4-FFF2-40B4-BE49-F238E27FC236}">
                <a16:creationId xmlns:a16="http://schemas.microsoft.com/office/drawing/2014/main" id="{9AA676BD-2BB5-B17A-FDC9-754531957E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3260852" y="266700"/>
            <a:ext cx="3160662" cy="3160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oup of cartoon characters&#10;&#10;AI-generated content may be incorrect.">
            <a:hlinkClick r:id="rId14"/>
            <a:extLst>
              <a:ext uri="{FF2B5EF4-FFF2-40B4-BE49-F238E27FC236}">
                <a16:creationId xmlns:a16="http://schemas.microsoft.com/office/drawing/2014/main" id="{19086BF6-71EC-0484-1417-C0704D647832}"/>
              </a:ext>
            </a:extLst>
          </p:cNvPr>
          <p:cNvPicPr>
            <a:picLocks noChangeAspect="1"/>
          </p:cNvPicPr>
          <p:nvPr/>
        </p:nvPicPr>
        <p:blipFill>
          <a:blip r:embed="rId15" cstate="print">
            <a:extLst>
              <a:ext uri="{28A0092B-C50C-407E-A947-70E740481C1C}">
                <a14:useLocalDpi xmlns:a14="http://schemas.microsoft.com/office/drawing/2010/main" val="0"/>
              </a:ext>
            </a:extLst>
          </a:blip>
          <a:srcRect b="24598"/>
          <a:stretch>
            <a:fillRect/>
          </a:stretch>
        </p:blipFill>
        <p:spPr>
          <a:xfrm>
            <a:off x="6324600" y="3649265"/>
            <a:ext cx="6961241" cy="2952513"/>
          </a:xfrm>
          <a:prstGeom prst="rect">
            <a:avLst/>
          </a:prstGeom>
          <a:ln>
            <a:noFill/>
          </a:ln>
          <a:effectLst>
            <a:outerShdw blurRad="292100" dist="139700" dir="2700000" algn="tl" rotWithShape="0">
              <a:srgbClr val="333333">
                <a:alpha val="65000"/>
              </a:srgbClr>
            </a:outerShdw>
          </a:effectLst>
        </p:spPr>
      </p:pic>
      <p:pic>
        <p:nvPicPr>
          <p:cNvPr id="1028" name="Picture 4">
            <a:hlinkClick r:id="rId16"/>
            <a:extLst>
              <a:ext uri="{FF2B5EF4-FFF2-40B4-BE49-F238E27FC236}">
                <a16:creationId xmlns:a16="http://schemas.microsoft.com/office/drawing/2014/main" id="{843EA8AB-AADF-63BD-77D0-3FF0CC67F8D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97545" y="251682"/>
            <a:ext cx="7044104" cy="35202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2">
            <a:hlinkClick r:id="rId18"/>
            <a:extLst>
              <a:ext uri="{FF2B5EF4-FFF2-40B4-BE49-F238E27FC236}">
                <a16:creationId xmlns:a16="http://schemas.microsoft.com/office/drawing/2014/main" id="{DCE34609-1647-D73F-FDBF-C33A3C12FE64}"/>
              </a:ext>
            </a:extLst>
          </p:cNvPr>
          <p:cNvPicPr>
            <a:picLocks noChangeAspect="1"/>
          </p:cNvPicPr>
          <p:nvPr/>
        </p:nvPicPr>
        <p:blipFill>
          <a:blip r:embed="rId19"/>
          <a:srcRect l="1480"/>
          <a:stretch>
            <a:fillRect/>
          </a:stretch>
        </p:blipFill>
        <p:spPr>
          <a:xfrm>
            <a:off x="12152890" y="6970733"/>
            <a:ext cx="5662724" cy="3047037"/>
          </a:xfrm>
          <a:prstGeom prst="rect">
            <a:avLst/>
          </a:prstGeom>
          <a:ln>
            <a:noFill/>
          </a:ln>
          <a:effectLst>
            <a:outerShdw blurRad="292100" dist="139700" dir="2700000" algn="tl" rotWithShape="0">
              <a:srgbClr val="333333">
                <a:alpha val="65000"/>
              </a:srgbClr>
            </a:outerShdw>
          </a:effectLst>
        </p:spPr>
      </p:pic>
      <p:pic>
        <p:nvPicPr>
          <p:cNvPr id="21" name="Picture 20" descr="A child holding a bouquet of flowers&#10;&#10;AI-generated content may be incorrect.">
            <a:hlinkClick r:id="rId20"/>
            <a:extLst>
              <a:ext uri="{FF2B5EF4-FFF2-40B4-BE49-F238E27FC236}">
                <a16:creationId xmlns:a16="http://schemas.microsoft.com/office/drawing/2014/main" id="{F807C0FC-B0F1-2CFC-089D-890DE45DF9F7}"/>
              </a:ext>
            </a:extLst>
          </p:cNvPr>
          <p:cNvPicPr>
            <a:picLocks noChangeAspect="1"/>
          </p:cNvPicPr>
          <p:nvPr/>
        </p:nvPicPr>
        <p:blipFill>
          <a:blip r:embed="rId21">
            <a:extLst>
              <a:ext uri="{28A0092B-C50C-407E-A947-70E740481C1C}">
                <a14:useLocalDpi xmlns:a14="http://schemas.microsoft.com/office/drawing/2010/main" val="0"/>
              </a:ext>
            </a:extLst>
          </a:blip>
          <a:srcRect l="3734" t="2374" r="4804" b="18592"/>
          <a:stretch>
            <a:fillRect/>
          </a:stretch>
        </p:blipFill>
        <p:spPr>
          <a:xfrm>
            <a:off x="284313" y="241191"/>
            <a:ext cx="3115878" cy="4153221"/>
          </a:xfrm>
          <a:prstGeom prst="rect">
            <a:avLst/>
          </a:prstGeom>
          <a:ln>
            <a:noFill/>
          </a:ln>
          <a:effectLst>
            <a:outerShdw blurRad="292100" dist="139700" dir="2700000" algn="tl" rotWithShape="0">
              <a:srgbClr val="333333">
                <a:alpha val="65000"/>
              </a:srgbClr>
            </a:outerShdw>
          </a:effectLst>
        </p:spPr>
      </p:pic>
      <p:pic>
        <p:nvPicPr>
          <p:cNvPr id="25" name="Picture 24">
            <a:hlinkClick r:id="rId22"/>
            <a:extLst>
              <a:ext uri="{FF2B5EF4-FFF2-40B4-BE49-F238E27FC236}">
                <a16:creationId xmlns:a16="http://schemas.microsoft.com/office/drawing/2014/main" id="{B10AAD89-D116-388C-94AD-A661A1E4A43C}"/>
              </a:ext>
            </a:extLst>
          </p:cNvPr>
          <p:cNvPicPr>
            <a:picLocks noChangeAspect="1"/>
          </p:cNvPicPr>
          <p:nvPr/>
        </p:nvPicPr>
        <p:blipFill>
          <a:blip r:embed="rId23"/>
          <a:stretch>
            <a:fillRect/>
          </a:stretch>
        </p:blipFill>
        <p:spPr>
          <a:xfrm>
            <a:off x="13335000" y="2486156"/>
            <a:ext cx="4535984" cy="1919069"/>
          </a:xfrm>
          <a:prstGeom prst="rect">
            <a:avLst/>
          </a:prstGeom>
          <a:ln>
            <a:noFill/>
          </a:ln>
          <a:effectLst>
            <a:outerShdw blurRad="292100" dist="139700" dir="2700000" algn="tl" rotWithShape="0">
              <a:srgbClr val="333333">
                <a:alpha val="65000"/>
              </a:srgbClr>
            </a:outerShdw>
          </a:effectLst>
        </p:spPr>
      </p:pic>
      <p:pic>
        <p:nvPicPr>
          <p:cNvPr id="27" name="Picture 26">
            <a:hlinkClick r:id="rId24"/>
            <a:extLst>
              <a:ext uri="{FF2B5EF4-FFF2-40B4-BE49-F238E27FC236}">
                <a16:creationId xmlns:a16="http://schemas.microsoft.com/office/drawing/2014/main" id="{C90BFB94-4704-975C-9D2B-584E4DBB96A0}"/>
              </a:ext>
            </a:extLst>
          </p:cNvPr>
          <p:cNvPicPr>
            <a:picLocks noChangeAspect="1"/>
          </p:cNvPicPr>
          <p:nvPr/>
        </p:nvPicPr>
        <p:blipFill>
          <a:blip r:embed="rId25"/>
          <a:stretch>
            <a:fillRect/>
          </a:stretch>
        </p:blipFill>
        <p:spPr>
          <a:xfrm>
            <a:off x="13335000" y="241191"/>
            <a:ext cx="4609265" cy="2463909"/>
          </a:xfrm>
          <a:prstGeom prst="rect">
            <a:avLst/>
          </a:prstGeom>
          <a:ln>
            <a:noFill/>
          </a:ln>
          <a:effectLst>
            <a:outerShdw blurRad="292100" dist="139700" dir="2700000" algn="tl" rotWithShape="0">
              <a:srgbClr val="333333">
                <a:alpha val="65000"/>
              </a:srgbClr>
            </a:outerShdw>
          </a:effectLst>
        </p:spPr>
      </p:pic>
      <p:pic>
        <p:nvPicPr>
          <p:cNvPr id="1032" name="Picture 8">
            <a:hlinkClick r:id="rId26"/>
            <a:extLst>
              <a:ext uri="{FF2B5EF4-FFF2-40B4-BE49-F238E27FC236}">
                <a16:creationId xmlns:a16="http://schemas.microsoft.com/office/drawing/2014/main" id="{EB027F70-4B6A-9F3D-CFE4-6DE5EDE0194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3051"/>
          <a:stretch>
            <a:fillRect/>
          </a:stretch>
        </p:blipFill>
        <p:spPr bwMode="auto">
          <a:xfrm>
            <a:off x="287322" y="4381500"/>
            <a:ext cx="2760174" cy="5595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352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BAD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965097" cy="3024556"/>
          </a:xfrm>
        </p:grpSpPr>
        <p:sp>
          <p:nvSpPr>
            <p:cNvPr id="3" name="Freeform 3"/>
            <p:cNvSpPr/>
            <p:nvPr/>
          </p:nvSpPr>
          <p:spPr>
            <a:xfrm>
              <a:off x="0" y="0"/>
              <a:ext cx="5965097" cy="3024556"/>
            </a:xfrm>
            <a:custGeom>
              <a:avLst/>
              <a:gdLst/>
              <a:ahLst/>
              <a:cxnLst/>
              <a:rect l="l" t="t" r="r" b="b"/>
              <a:pathLst>
                <a:path w="5965097" h="3024556">
                  <a:moveTo>
                    <a:pt x="0" y="0"/>
                  </a:moveTo>
                  <a:lnTo>
                    <a:pt x="5965097" y="0"/>
                  </a:lnTo>
                  <a:lnTo>
                    <a:pt x="5965097" y="3024556"/>
                  </a:lnTo>
                  <a:lnTo>
                    <a:pt x="0" y="3024556"/>
                  </a:lnTo>
                  <a:close/>
                </a:path>
              </a:pathLst>
            </a:custGeom>
            <a:solidFill>
              <a:srgbClr val="FFFFFF"/>
            </a:solidFill>
          </p:spPr>
          <p:txBody>
            <a:bodyPr/>
            <a:lstStyle/>
            <a:p>
              <a:endParaRPr lang="en-GB"/>
            </a:p>
          </p:txBody>
        </p:sp>
        <p:sp>
          <p:nvSpPr>
            <p:cNvPr id="4" name="TextBox 4"/>
            <p:cNvSpPr txBox="1"/>
            <p:nvPr/>
          </p:nvSpPr>
          <p:spPr>
            <a:xfrm>
              <a:off x="0" y="-28575"/>
              <a:ext cx="5965097" cy="3053131"/>
            </a:xfrm>
            <a:prstGeom prst="rect">
              <a:avLst/>
            </a:prstGeom>
          </p:spPr>
          <p:txBody>
            <a:bodyPr lIns="50800" tIns="50800" rIns="50800" bIns="50800" rtlCol="0" anchor="ctr"/>
            <a:lstStyle/>
            <a:p>
              <a:pPr algn="ctr">
                <a:lnSpc>
                  <a:spcPts val="1960"/>
                </a:lnSpc>
                <a:spcBef>
                  <a:spcPct val="0"/>
                </a:spcBef>
              </a:pPr>
              <a:endParaRPr/>
            </a:p>
          </p:txBody>
        </p:sp>
      </p:grpSp>
      <p:sp>
        <p:nvSpPr>
          <p:cNvPr id="6" name="TextBox 6"/>
          <p:cNvSpPr txBox="1"/>
          <p:nvPr/>
        </p:nvSpPr>
        <p:spPr>
          <a:xfrm>
            <a:off x="2175036" y="1511318"/>
            <a:ext cx="13937928" cy="1037043"/>
          </a:xfrm>
          <a:prstGeom prst="rect">
            <a:avLst/>
          </a:prstGeom>
        </p:spPr>
        <p:txBody>
          <a:bodyPr lIns="0" tIns="0" rIns="0" bIns="0" rtlCol="0" anchor="t">
            <a:spAutoFit/>
          </a:bodyPr>
          <a:lstStyle/>
          <a:p>
            <a:pPr algn="ctr">
              <a:lnSpc>
                <a:spcPts val="7809"/>
              </a:lnSpc>
            </a:pPr>
            <a:r>
              <a:rPr lang="en-US" sz="7437">
                <a:solidFill>
                  <a:srgbClr val="000000"/>
                </a:solidFill>
                <a:latin typeface="Bernoru"/>
                <a:ea typeface="Bernoru"/>
                <a:cs typeface="Bernoru"/>
                <a:sym typeface="Bernoru"/>
              </a:rPr>
              <a:t>DISABILITY FRIENDLY</a:t>
            </a:r>
          </a:p>
        </p:txBody>
      </p:sp>
      <p:sp>
        <p:nvSpPr>
          <p:cNvPr id="7" name="Freeform 7"/>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3"/>
            <a:stretch>
              <a:fillRect/>
            </a:stretch>
          </a:blipFill>
        </p:spPr>
        <p:txBody>
          <a:bodyPr/>
          <a:lstStyle/>
          <a:p>
            <a:endParaRPr lang="en-GB"/>
          </a:p>
        </p:txBody>
      </p:sp>
      <p:pic>
        <p:nvPicPr>
          <p:cNvPr id="9" name="Picture 8" descr="A hand drawing a logo&#10;&#10;AI-generated content may be incorrect.">
            <a:hlinkClick r:id="rId4"/>
            <a:extLst>
              <a:ext uri="{FF2B5EF4-FFF2-40B4-BE49-F238E27FC236}">
                <a16:creationId xmlns:a16="http://schemas.microsoft.com/office/drawing/2014/main" id="{E4391537-90AF-BCA3-EDE9-59B75D7A4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475" y="2765407"/>
            <a:ext cx="10687050" cy="60102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1468150"/>
            <a:ext cx="8636321" cy="8560753"/>
          </a:xfrm>
          <a:custGeom>
            <a:avLst/>
            <a:gdLst/>
            <a:ahLst/>
            <a:cxnLst/>
            <a:rect l="l" t="t" r="r" b="b"/>
            <a:pathLst>
              <a:path w="8636321" h="8560753">
                <a:moveTo>
                  <a:pt x="0" y="0"/>
                </a:moveTo>
                <a:lnTo>
                  <a:pt x="8636321" y="0"/>
                </a:lnTo>
                <a:lnTo>
                  <a:pt x="8636321" y="8560753"/>
                </a:lnTo>
                <a:lnTo>
                  <a:pt x="0" y="85607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1567053" y="2181604"/>
            <a:ext cx="6456131" cy="7133846"/>
          </a:xfrm>
          <a:custGeom>
            <a:avLst/>
            <a:gdLst/>
            <a:ahLst/>
            <a:cxnLst/>
            <a:rect l="l" t="t" r="r" b="b"/>
            <a:pathLst>
              <a:path w="6456131" h="7133846">
                <a:moveTo>
                  <a:pt x="0" y="0"/>
                </a:moveTo>
                <a:lnTo>
                  <a:pt x="6456131" y="0"/>
                </a:lnTo>
                <a:lnTo>
                  <a:pt x="6456131" y="7133846"/>
                </a:lnTo>
                <a:lnTo>
                  <a:pt x="0" y="71338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TextBox 4"/>
          <p:cNvSpPr txBox="1"/>
          <p:nvPr/>
        </p:nvSpPr>
        <p:spPr>
          <a:xfrm>
            <a:off x="762000" y="354180"/>
            <a:ext cx="10334474" cy="1566544"/>
          </a:xfrm>
          <a:prstGeom prst="rect">
            <a:avLst/>
          </a:prstGeom>
        </p:spPr>
        <p:txBody>
          <a:bodyPr wrap="square" lIns="0" tIns="0" rIns="0" bIns="0" rtlCol="0" anchor="t">
            <a:spAutoFit/>
          </a:bodyPr>
          <a:lstStyle/>
          <a:p>
            <a:pPr algn="ctr">
              <a:lnSpc>
                <a:spcPts val="12880"/>
              </a:lnSpc>
            </a:pPr>
            <a:r>
              <a:rPr lang="en-US" sz="9200" b="1" dirty="0">
                <a:solidFill>
                  <a:srgbClr val="2854A8"/>
                </a:solidFill>
                <a:latin typeface="Canva Sans Bold"/>
                <a:ea typeface="Canva Sans Bold"/>
                <a:cs typeface="Canva Sans Bold"/>
                <a:sym typeface="Canva Sans Bold"/>
              </a:rPr>
              <a:t>HOW IS IT USED?</a:t>
            </a:r>
          </a:p>
        </p:txBody>
      </p:sp>
      <p:sp>
        <p:nvSpPr>
          <p:cNvPr id="5" name="TextBox 5"/>
          <p:cNvSpPr txBox="1"/>
          <p:nvPr/>
        </p:nvSpPr>
        <p:spPr>
          <a:xfrm>
            <a:off x="9771047" y="2551302"/>
            <a:ext cx="7488253" cy="6318250"/>
          </a:xfrm>
          <a:prstGeom prst="rect">
            <a:avLst/>
          </a:prstGeom>
        </p:spPr>
        <p:txBody>
          <a:bodyPr lIns="0" tIns="0" rIns="0" bIns="0" rtlCol="0" anchor="t">
            <a:spAutoFit/>
          </a:bodyPr>
          <a:lstStyle/>
          <a:p>
            <a:pPr algn="ctr">
              <a:lnSpc>
                <a:spcPts val="5599"/>
              </a:lnSpc>
            </a:pPr>
            <a:r>
              <a:rPr lang="en-US" sz="3999" b="1">
                <a:solidFill>
                  <a:srgbClr val="FFFFFF"/>
                </a:solidFill>
                <a:latin typeface="Canva Sans Bold"/>
                <a:ea typeface="Canva Sans Bold"/>
                <a:cs typeface="Canva Sans Bold"/>
                <a:sym typeface="Canva Sans Bold"/>
              </a:rPr>
              <a:t>Create a network of places where disabled people feel welcome, are supported and feel confident that staff are disability aware.</a:t>
            </a:r>
          </a:p>
          <a:p>
            <a:pPr algn="ctr">
              <a:lnSpc>
                <a:spcPts val="5599"/>
              </a:lnSpc>
            </a:pPr>
            <a:endParaRPr lang="en-US" sz="3999" b="1">
              <a:solidFill>
                <a:srgbClr val="FFFFFF"/>
              </a:solidFill>
              <a:latin typeface="Canva Sans Bold"/>
              <a:ea typeface="Canva Sans Bold"/>
              <a:cs typeface="Canva Sans Bold"/>
              <a:sym typeface="Canva Sans Bold"/>
            </a:endParaRPr>
          </a:p>
          <a:p>
            <a:pPr algn="ctr">
              <a:lnSpc>
                <a:spcPts val="5599"/>
              </a:lnSpc>
            </a:pPr>
            <a:r>
              <a:rPr lang="en-US" sz="3999" b="1">
                <a:solidFill>
                  <a:srgbClr val="FFFFFF"/>
                </a:solidFill>
                <a:latin typeface="Canva Sans Bold"/>
                <a:ea typeface="Canva Sans Bold"/>
                <a:cs typeface="Canva Sans Bold"/>
                <a:sym typeface="Canva Sans Bold"/>
              </a:rPr>
              <a:t>To meet family friends and enjoy a more relaxed social experience.</a:t>
            </a:r>
          </a:p>
        </p:txBody>
      </p:sp>
      <p:sp>
        <p:nvSpPr>
          <p:cNvPr id="6" name="Freeform 6"/>
          <p:cNvSpPr/>
          <p:nvPr/>
        </p:nvSpPr>
        <p:spPr>
          <a:xfrm>
            <a:off x="3015394" y="6734037"/>
            <a:ext cx="835269" cy="835269"/>
          </a:xfrm>
          <a:custGeom>
            <a:avLst/>
            <a:gdLst/>
            <a:ahLst/>
            <a:cxnLst/>
            <a:rect l="l" t="t" r="r" b="b"/>
            <a:pathLst>
              <a:path w="835269" h="835269">
                <a:moveTo>
                  <a:pt x="0" y="0"/>
                </a:moveTo>
                <a:lnTo>
                  <a:pt x="835269" y="0"/>
                </a:lnTo>
                <a:lnTo>
                  <a:pt x="835269" y="835268"/>
                </a:lnTo>
                <a:lnTo>
                  <a:pt x="0" y="835268"/>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011555" y="4519181"/>
            <a:ext cx="5879213" cy="2204696"/>
          </a:xfrm>
          <a:custGeom>
            <a:avLst/>
            <a:gdLst/>
            <a:ahLst/>
            <a:cxnLst/>
            <a:rect l="l" t="t" r="r" b="b"/>
            <a:pathLst>
              <a:path w="5879213" h="2204696">
                <a:moveTo>
                  <a:pt x="0" y="0"/>
                </a:moveTo>
                <a:lnTo>
                  <a:pt x="5879213" y="0"/>
                </a:lnTo>
                <a:lnTo>
                  <a:pt x="5879213" y="2204696"/>
                </a:lnTo>
                <a:lnTo>
                  <a:pt x="0" y="2204696"/>
                </a:lnTo>
                <a:lnTo>
                  <a:pt x="0" y="0"/>
                </a:lnTo>
                <a:close/>
              </a:path>
            </a:pathLst>
          </a:custGeom>
          <a:blipFill>
            <a:blip r:embed="rId3"/>
            <a:stretch>
              <a:fillRect b="-88334"/>
            </a:stretch>
          </a:blipFill>
        </p:spPr>
        <p:txBody>
          <a:bodyPr/>
          <a:lstStyle/>
          <a:p>
            <a:endParaRPr lang="en-GB"/>
          </a:p>
        </p:txBody>
      </p:sp>
      <p:sp>
        <p:nvSpPr>
          <p:cNvPr id="3" name="Freeform 3"/>
          <p:cNvSpPr/>
          <p:nvPr/>
        </p:nvSpPr>
        <p:spPr>
          <a:xfrm>
            <a:off x="1725600" y="292618"/>
            <a:ext cx="1903971" cy="9701763"/>
          </a:xfrm>
          <a:custGeom>
            <a:avLst/>
            <a:gdLst/>
            <a:ahLst/>
            <a:cxnLst/>
            <a:rect l="l" t="t" r="r" b="b"/>
            <a:pathLst>
              <a:path w="1903971" h="9701763">
                <a:moveTo>
                  <a:pt x="0" y="0"/>
                </a:moveTo>
                <a:lnTo>
                  <a:pt x="1903971" y="0"/>
                </a:lnTo>
                <a:lnTo>
                  <a:pt x="1903971" y="9701764"/>
                </a:lnTo>
                <a:lnTo>
                  <a:pt x="0" y="9701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4" name="Picture 4"/>
          <p:cNvPicPr>
            <a:picLocks noChangeAspect="1"/>
          </p:cNvPicPr>
          <p:nvPr/>
        </p:nvPicPr>
        <p:blipFill>
          <a:blip r:embed="rId6"/>
          <a:srcRect/>
          <a:stretch>
            <a:fillRect/>
          </a:stretch>
        </p:blipFill>
        <p:spPr>
          <a:xfrm>
            <a:off x="15319281" y="360315"/>
            <a:ext cx="1940019" cy="1940019"/>
          </a:xfrm>
          <a:prstGeom prst="rect">
            <a:avLst/>
          </a:prstGeom>
        </p:spPr>
      </p:pic>
      <p:sp>
        <p:nvSpPr>
          <p:cNvPr id="5" name="TextBox 5"/>
          <p:cNvSpPr txBox="1"/>
          <p:nvPr/>
        </p:nvSpPr>
        <p:spPr>
          <a:xfrm>
            <a:off x="3629571" y="942975"/>
            <a:ext cx="6491387" cy="688974"/>
          </a:xfrm>
          <a:prstGeom prst="rect">
            <a:avLst/>
          </a:prstGeom>
        </p:spPr>
        <p:txBody>
          <a:bodyPr lIns="0" tIns="0" rIns="0" bIns="0" rtlCol="0" anchor="t">
            <a:spAutoFit/>
          </a:bodyPr>
          <a:lstStyle/>
          <a:p>
            <a:pPr algn="ctr">
              <a:lnSpc>
                <a:spcPts val="5600"/>
              </a:lnSpc>
            </a:pPr>
            <a:r>
              <a:rPr lang="en-US" sz="4000" b="1">
                <a:solidFill>
                  <a:srgbClr val="2E429A"/>
                </a:solidFill>
                <a:latin typeface="Canva Sans Bold"/>
                <a:ea typeface="Canva Sans Bold"/>
                <a:cs typeface="Canva Sans Bold"/>
                <a:sym typeface="Canva Sans Bold"/>
              </a:rPr>
              <a:t>Promotes Social Cohesion</a:t>
            </a:r>
          </a:p>
        </p:txBody>
      </p:sp>
      <p:sp>
        <p:nvSpPr>
          <p:cNvPr id="6" name="TextBox 6"/>
          <p:cNvSpPr txBox="1"/>
          <p:nvPr/>
        </p:nvSpPr>
        <p:spPr>
          <a:xfrm>
            <a:off x="3629571" y="2320935"/>
            <a:ext cx="14859000" cy="1393811"/>
          </a:xfrm>
          <a:prstGeom prst="rect">
            <a:avLst/>
          </a:prstGeom>
        </p:spPr>
        <p:txBody>
          <a:bodyPr lIns="0" tIns="0" rIns="0" bIns="0" rtlCol="0" anchor="t">
            <a:spAutoFit/>
          </a:bodyPr>
          <a:lstStyle/>
          <a:p>
            <a:pPr algn="l">
              <a:lnSpc>
                <a:spcPts val="5600"/>
              </a:lnSpc>
              <a:spcBef>
                <a:spcPct val="0"/>
              </a:spcBef>
            </a:pPr>
            <a:r>
              <a:rPr lang="en-US" sz="4000" b="1">
                <a:solidFill>
                  <a:srgbClr val="2E429A"/>
                </a:solidFill>
                <a:latin typeface="Canva Sans Bold"/>
                <a:ea typeface="Canva Sans Bold"/>
                <a:cs typeface="Canva Sans Bold"/>
                <a:sym typeface="Canva Sans Bold"/>
              </a:rPr>
              <a:t>Supports disabled people to remain socially active &amp; independent within their community.</a:t>
            </a:r>
          </a:p>
        </p:txBody>
      </p:sp>
      <p:sp>
        <p:nvSpPr>
          <p:cNvPr id="7" name="TextBox 7"/>
          <p:cNvSpPr txBox="1"/>
          <p:nvPr/>
        </p:nvSpPr>
        <p:spPr>
          <a:xfrm>
            <a:off x="3629571" y="4403732"/>
            <a:ext cx="13944600" cy="1393811"/>
          </a:xfrm>
          <a:prstGeom prst="rect">
            <a:avLst/>
          </a:prstGeom>
        </p:spPr>
        <p:txBody>
          <a:bodyPr lIns="0" tIns="0" rIns="0" bIns="0" rtlCol="0" anchor="t">
            <a:spAutoFit/>
          </a:bodyPr>
          <a:lstStyle/>
          <a:p>
            <a:pPr algn="l">
              <a:lnSpc>
                <a:spcPts val="5600"/>
              </a:lnSpc>
              <a:spcBef>
                <a:spcPct val="0"/>
              </a:spcBef>
            </a:pPr>
            <a:r>
              <a:rPr lang="en-US" sz="4000" b="1">
                <a:solidFill>
                  <a:srgbClr val="2E429A"/>
                </a:solidFill>
                <a:latin typeface="Canva Sans Bold"/>
                <a:ea typeface="Canva Sans Bold"/>
                <a:cs typeface="Canva Sans Bold"/>
                <a:sym typeface="Canva Sans Bold"/>
              </a:rPr>
              <a:t>Raises awareness of the range of disabilities, the impact of hate crime, and the importance of reporting.</a:t>
            </a:r>
          </a:p>
        </p:txBody>
      </p:sp>
      <p:sp>
        <p:nvSpPr>
          <p:cNvPr id="8" name="TextBox 8"/>
          <p:cNvSpPr txBox="1"/>
          <p:nvPr/>
        </p:nvSpPr>
        <p:spPr>
          <a:xfrm>
            <a:off x="3629571" y="6207118"/>
            <a:ext cx="14007405" cy="1393811"/>
          </a:xfrm>
          <a:prstGeom prst="rect">
            <a:avLst/>
          </a:prstGeom>
        </p:spPr>
        <p:txBody>
          <a:bodyPr lIns="0" tIns="0" rIns="0" bIns="0" rtlCol="0" anchor="t">
            <a:spAutoFit/>
          </a:bodyPr>
          <a:lstStyle/>
          <a:p>
            <a:pPr algn="l">
              <a:lnSpc>
                <a:spcPts val="5600"/>
              </a:lnSpc>
              <a:spcBef>
                <a:spcPct val="0"/>
              </a:spcBef>
            </a:pPr>
            <a:r>
              <a:rPr lang="en-US" sz="4000" b="1">
                <a:solidFill>
                  <a:srgbClr val="2E429A"/>
                </a:solidFill>
                <a:latin typeface="Canva Sans Bold"/>
                <a:ea typeface="Canva Sans Bold"/>
                <a:cs typeface="Canva Sans Bold"/>
                <a:sym typeface="Canva Sans Bold"/>
              </a:rPr>
              <a:t>Supports local businesses to be active in their local community.</a:t>
            </a:r>
          </a:p>
        </p:txBody>
      </p:sp>
      <p:sp>
        <p:nvSpPr>
          <p:cNvPr id="9" name="TextBox 9"/>
          <p:cNvSpPr txBox="1"/>
          <p:nvPr/>
        </p:nvSpPr>
        <p:spPr>
          <a:xfrm>
            <a:off x="3629571" y="7905232"/>
            <a:ext cx="13944600" cy="2089150"/>
          </a:xfrm>
          <a:prstGeom prst="rect">
            <a:avLst/>
          </a:prstGeom>
        </p:spPr>
        <p:txBody>
          <a:bodyPr lIns="0" tIns="0" rIns="0" bIns="0" rtlCol="0" anchor="t">
            <a:spAutoFit/>
          </a:bodyPr>
          <a:lstStyle/>
          <a:p>
            <a:pPr algn="l">
              <a:lnSpc>
                <a:spcPts val="5599"/>
              </a:lnSpc>
              <a:spcBef>
                <a:spcPct val="0"/>
              </a:spcBef>
            </a:pPr>
            <a:r>
              <a:rPr lang="en-US" sz="3999" b="1">
                <a:solidFill>
                  <a:srgbClr val="2E429A"/>
                </a:solidFill>
                <a:latin typeface="Canva Sans Bold"/>
                <a:ea typeface="Canva Sans Bold"/>
                <a:cs typeface="Canva Sans Bold"/>
                <a:sym typeface="Canva Sans Bold"/>
              </a:rPr>
              <a:t>Supports staff &amp; volunteers to better understand small adjustments that can be made to help make a place more accessible and welcoming to disabled people.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0" y="39877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4762500" y="39877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 name="Freeform 4"/>
          <p:cNvSpPr/>
          <p:nvPr/>
        </p:nvSpPr>
        <p:spPr>
          <a:xfrm>
            <a:off x="9334500" y="39877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 name="Freeform 5"/>
          <p:cNvSpPr/>
          <p:nvPr/>
        </p:nvSpPr>
        <p:spPr>
          <a:xfrm>
            <a:off x="13906500" y="398779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 name="Freeform 6"/>
          <p:cNvSpPr/>
          <p:nvPr/>
        </p:nvSpPr>
        <p:spPr>
          <a:xfrm>
            <a:off x="-144466" y="8102593"/>
            <a:ext cx="2346332" cy="2346332"/>
          </a:xfrm>
          <a:custGeom>
            <a:avLst/>
            <a:gdLst/>
            <a:ahLst/>
            <a:cxnLst/>
            <a:rect l="l" t="t" r="r" b="b"/>
            <a:pathLst>
              <a:path w="2346332" h="2346332">
                <a:moveTo>
                  <a:pt x="0" y="0"/>
                </a:moveTo>
                <a:lnTo>
                  <a:pt x="2346332" y="0"/>
                </a:lnTo>
                <a:lnTo>
                  <a:pt x="2346332" y="2346332"/>
                </a:lnTo>
                <a:lnTo>
                  <a:pt x="0" y="2346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7" name="Freeform 7"/>
          <p:cNvSpPr/>
          <p:nvPr/>
        </p:nvSpPr>
        <p:spPr>
          <a:xfrm>
            <a:off x="16372705" y="8455733"/>
            <a:ext cx="1648595" cy="1640053"/>
          </a:xfrm>
          <a:custGeom>
            <a:avLst/>
            <a:gdLst/>
            <a:ahLst/>
            <a:cxnLst/>
            <a:rect l="l" t="t" r="r" b="b"/>
            <a:pathLst>
              <a:path w="1648595" h="1640053">
                <a:moveTo>
                  <a:pt x="0" y="0"/>
                </a:moveTo>
                <a:lnTo>
                  <a:pt x="1648595" y="0"/>
                </a:lnTo>
                <a:lnTo>
                  <a:pt x="1648595" y="1640053"/>
                </a:lnTo>
                <a:lnTo>
                  <a:pt x="0" y="1640053"/>
                </a:lnTo>
                <a:lnTo>
                  <a:pt x="0" y="0"/>
                </a:lnTo>
                <a:close/>
              </a:path>
            </a:pathLst>
          </a:custGeom>
          <a:blipFill>
            <a:blip r:embed="rId13"/>
            <a:stretch>
              <a:fillRect/>
            </a:stretch>
          </a:blipFill>
        </p:spPr>
        <p:txBody>
          <a:bodyPr/>
          <a:lstStyle/>
          <a:p>
            <a:endParaRPr lang="en-GB"/>
          </a:p>
        </p:txBody>
      </p:sp>
      <p:sp>
        <p:nvSpPr>
          <p:cNvPr id="8" name="Freeform 8"/>
          <p:cNvSpPr/>
          <p:nvPr/>
        </p:nvSpPr>
        <p:spPr>
          <a:xfrm>
            <a:off x="16372705" y="8628059"/>
            <a:ext cx="1295400" cy="1295400"/>
          </a:xfrm>
          <a:custGeom>
            <a:avLst/>
            <a:gdLst/>
            <a:ahLst/>
            <a:cxnLst/>
            <a:rect l="l" t="t" r="r" b="b"/>
            <a:pathLst>
              <a:path w="1295400" h="1295400">
                <a:moveTo>
                  <a:pt x="0" y="0"/>
                </a:moveTo>
                <a:lnTo>
                  <a:pt x="1295400" y="0"/>
                </a:lnTo>
                <a:lnTo>
                  <a:pt x="1295400" y="1295400"/>
                </a:lnTo>
                <a:lnTo>
                  <a:pt x="0" y="1295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9" name="TextBox 9"/>
          <p:cNvSpPr txBox="1"/>
          <p:nvPr/>
        </p:nvSpPr>
        <p:spPr>
          <a:xfrm>
            <a:off x="381000" y="1184282"/>
            <a:ext cx="17640300" cy="2803511"/>
          </a:xfrm>
          <a:prstGeom prst="rect">
            <a:avLst/>
          </a:prstGeom>
        </p:spPr>
        <p:txBody>
          <a:bodyPr lIns="0" tIns="0" rIns="0" bIns="0" rtlCol="0" anchor="t">
            <a:spAutoFit/>
          </a:bodyPr>
          <a:lstStyle/>
          <a:p>
            <a:pPr algn="ctr">
              <a:lnSpc>
                <a:spcPts val="5600"/>
              </a:lnSpc>
              <a:spcBef>
                <a:spcPct val="0"/>
              </a:spcBef>
            </a:pPr>
            <a:r>
              <a:rPr lang="en-US" sz="4000" b="1" dirty="0">
                <a:solidFill>
                  <a:srgbClr val="2854A8"/>
                </a:solidFill>
                <a:latin typeface="Canva Sans Bold"/>
                <a:ea typeface="Canva Sans Bold"/>
                <a:cs typeface="Canva Sans Bold"/>
                <a:sym typeface="Canva Sans Bold"/>
              </a:rPr>
              <a:t>Approximately 1 in 4 people in Scotland have a disability, many of which may be hidden disabilities. This means that 1 in 4 people in the community, potentially 1 in 4 customers and clients will have a disability.</a:t>
            </a:r>
          </a:p>
        </p:txBody>
      </p:sp>
      <p:sp>
        <p:nvSpPr>
          <p:cNvPr id="10" name="TextBox 10"/>
          <p:cNvSpPr txBox="1"/>
          <p:nvPr/>
        </p:nvSpPr>
        <p:spPr>
          <a:xfrm>
            <a:off x="2208063" y="339739"/>
            <a:ext cx="14164642" cy="811517"/>
          </a:xfrm>
          <a:prstGeom prst="rect">
            <a:avLst/>
          </a:prstGeom>
        </p:spPr>
        <p:txBody>
          <a:bodyPr wrap="square" lIns="0" tIns="0" rIns="0" bIns="0" rtlCol="0" anchor="t">
            <a:spAutoFit/>
          </a:bodyPr>
          <a:lstStyle/>
          <a:p>
            <a:pPr algn="ctr">
              <a:lnSpc>
                <a:spcPts val="6720"/>
              </a:lnSpc>
              <a:spcBef>
                <a:spcPct val="0"/>
              </a:spcBef>
            </a:pPr>
            <a:r>
              <a:rPr lang="en-US" sz="4800" b="1" dirty="0">
                <a:solidFill>
                  <a:srgbClr val="2E429A"/>
                </a:solidFill>
                <a:latin typeface="Canva Sans Bold"/>
                <a:ea typeface="Canva Sans Bold"/>
                <a:cs typeface="Canva Sans Bold"/>
                <a:sym typeface="Canva Sans Bold"/>
              </a:rPr>
              <a:t>Why do we need Disability Friendly places?</a:t>
            </a:r>
          </a:p>
        </p:txBody>
      </p:sp>
      <p:sp>
        <p:nvSpPr>
          <p:cNvPr id="11" name="TextBox 11"/>
          <p:cNvSpPr txBox="1"/>
          <p:nvPr/>
        </p:nvSpPr>
        <p:spPr>
          <a:xfrm>
            <a:off x="571500" y="4224655"/>
            <a:ext cx="3733800" cy="3583926"/>
          </a:xfrm>
          <a:prstGeom prst="rect">
            <a:avLst/>
          </a:prstGeom>
        </p:spPr>
        <p:txBody>
          <a:bodyPr lIns="0" tIns="0" rIns="0" bIns="0" rtlCol="0" anchor="t">
            <a:spAutoFit/>
          </a:bodyPr>
          <a:lstStyle/>
          <a:p>
            <a:pPr algn="ctr">
              <a:lnSpc>
                <a:spcPts val="4060"/>
              </a:lnSpc>
              <a:spcBef>
                <a:spcPct val="0"/>
              </a:spcBef>
            </a:pPr>
            <a:r>
              <a:rPr lang="en-US" sz="2900" b="1">
                <a:solidFill>
                  <a:srgbClr val="FFFFFF"/>
                </a:solidFill>
                <a:latin typeface="Canva Sans Bold"/>
                <a:ea typeface="Canva Sans Bold"/>
                <a:cs typeface="Canva Sans Bold"/>
                <a:sym typeface="Canva Sans Bold"/>
              </a:rPr>
              <a:t>3 out of 4 disabled people (72%) have experienced negative attitudes or behaviour towards them in the last 5 years</a:t>
            </a:r>
          </a:p>
        </p:txBody>
      </p:sp>
      <p:sp>
        <p:nvSpPr>
          <p:cNvPr id="12" name="TextBox 12"/>
          <p:cNvSpPr txBox="1"/>
          <p:nvPr/>
        </p:nvSpPr>
        <p:spPr>
          <a:xfrm>
            <a:off x="4876800" y="4044943"/>
            <a:ext cx="3733800" cy="3815634"/>
          </a:xfrm>
          <a:prstGeom prst="rect">
            <a:avLst/>
          </a:prstGeom>
        </p:spPr>
        <p:txBody>
          <a:bodyPr lIns="0" tIns="0" rIns="0" bIns="0" rtlCol="0" anchor="t">
            <a:spAutoFit/>
          </a:bodyPr>
          <a:lstStyle/>
          <a:p>
            <a:pPr algn="ctr">
              <a:lnSpc>
                <a:spcPts val="4356"/>
              </a:lnSpc>
              <a:spcBef>
                <a:spcPct val="0"/>
              </a:spcBef>
            </a:pPr>
            <a:r>
              <a:rPr lang="en-US" sz="3111" b="1">
                <a:solidFill>
                  <a:srgbClr val="FFFFFF"/>
                </a:solidFill>
                <a:latin typeface="Canva Sans Bold"/>
                <a:ea typeface="Canva Sans Bold"/>
                <a:cs typeface="Canva Sans Bold"/>
                <a:sym typeface="Canva Sans Bold"/>
              </a:rPr>
              <a:t>3 out of 4 disabled people (72%) have experienced negative attitudes or behaviour towards them in the last 5 years</a:t>
            </a:r>
          </a:p>
        </p:txBody>
      </p:sp>
      <p:sp>
        <p:nvSpPr>
          <p:cNvPr id="13" name="TextBox 13"/>
          <p:cNvSpPr txBox="1"/>
          <p:nvPr/>
        </p:nvSpPr>
        <p:spPr>
          <a:xfrm>
            <a:off x="9800790" y="4224655"/>
            <a:ext cx="3334620" cy="3670286"/>
          </a:xfrm>
          <a:prstGeom prst="rect">
            <a:avLst/>
          </a:prstGeom>
        </p:spPr>
        <p:txBody>
          <a:bodyPr lIns="0" tIns="0" rIns="0" bIns="0" rtlCol="0" anchor="t">
            <a:spAutoFit/>
          </a:bodyPr>
          <a:lstStyle/>
          <a:p>
            <a:pPr algn="ctr">
              <a:lnSpc>
                <a:spcPts val="3654"/>
              </a:lnSpc>
              <a:spcBef>
                <a:spcPct val="0"/>
              </a:spcBef>
            </a:pPr>
            <a:r>
              <a:rPr lang="en-US" sz="2610" b="1">
                <a:solidFill>
                  <a:srgbClr val="FFFFFF"/>
                </a:solidFill>
                <a:latin typeface="Canva Sans Bold"/>
                <a:ea typeface="Canva Sans Bold"/>
                <a:cs typeface="Canva Sans Bold"/>
                <a:sym typeface="Canva Sans Bold"/>
              </a:rPr>
              <a:t>9 out of 10 disabled people (87%) who had experienced negative attitudes or behaviour said it had a negative effect on their daily life.</a:t>
            </a:r>
          </a:p>
        </p:txBody>
      </p:sp>
      <p:sp>
        <p:nvSpPr>
          <p:cNvPr id="14" name="TextBox 14"/>
          <p:cNvSpPr txBox="1"/>
          <p:nvPr/>
        </p:nvSpPr>
        <p:spPr>
          <a:xfrm>
            <a:off x="14463712" y="4201485"/>
            <a:ext cx="3000375" cy="3716627"/>
          </a:xfrm>
          <a:prstGeom prst="rect">
            <a:avLst/>
          </a:prstGeom>
        </p:spPr>
        <p:txBody>
          <a:bodyPr lIns="0" tIns="0" rIns="0" bIns="0" rtlCol="0" anchor="t">
            <a:spAutoFit/>
          </a:bodyPr>
          <a:lstStyle/>
          <a:p>
            <a:pPr algn="ctr">
              <a:lnSpc>
                <a:spcPts val="3701"/>
              </a:lnSpc>
              <a:spcBef>
                <a:spcPct val="0"/>
              </a:spcBef>
            </a:pPr>
            <a:r>
              <a:rPr lang="en-US" sz="2643" b="1">
                <a:solidFill>
                  <a:srgbClr val="2854A8"/>
                </a:solidFill>
                <a:latin typeface="Canva Sans Bold"/>
                <a:ea typeface="Canva Sans Bold"/>
                <a:cs typeface="Canva Sans Bold"/>
                <a:sym typeface="Canva Sans Bold"/>
              </a:rPr>
              <a:t>64% of adults have witnessed someone be rude to or about a person with a learning disability at some  point in their lifetime.</a:t>
            </a:r>
          </a:p>
        </p:txBody>
      </p:sp>
      <p:sp>
        <p:nvSpPr>
          <p:cNvPr id="15" name="TextBox 15"/>
          <p:cNvSpPr txBox="1"/>
          <p:nvPr/>
        </p:nvSpPr>
        <p:spPr>
          <a:xfrm>
            <a:off x="2171700" y="8518532"/>
            <a:ext cx="13792200" cy="1393811"/>
          </a:xfrm>
          <a:prstGeom prst="rect">
            <a:avLst/>
          </a:prstGeom>
        </p:spPr>
        <p:txBody>
          <a:bodyPr lIns="0" tIns="0" rIns="0" bIns="0" rtlCol="0" anchor="t">
            <a:spAutoFit/>
          </a:bodyPr>
          <a:lstStyle/>
          <a:p>
            <a:pPr algn="ctr">
              <a:lnSpc>
                <a:spcPts val="5600"/>
              </a:lnSpc>
              <a:spcBef>
                <a:spcPct val="0"/>
              </a:spcBef>
            </a:pPr>
            <a:r>
              <a:rPr lang="en-US" sz="4000" b="1">
                <a:solidFill>
                  <a:srgbClr val="15AAEA"/>
                </a:solidFill>
                <a:latin typeface="Canva Sans Bold"/>
                <a:ea typeface="Canva Sans Bold"/>
                <a:cs typeface="Canva Sans Bold"/>
                <a:sym typeface="Canva Sans Bold"/>
              </a:rPr>
              <a:t>of disabled people reported that concerns about other people's views have stopped them from going outside.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5066" y="1587706"/>
            <a:ext cx="14328823" cy="7433077"/>
          </a:xfrm>
          <a:custGeom>
            <a:avLst/>
            <a:gdLst/>
            <a:ahLst/>
            <a:cxnLst/>
            <a:rect l="l" t="t" r="r" b="b"/>
            <a:pathLst>
              <a:path w="14328823" h="7433077">
                <a:moveTo>
                  <a:pt x="0" y="0"/>
                </a:moveTo>
                <a:lnTo>
                  <a:pt x="14328823" y="0"/>
                </a:lnTo>
                <a:lnTo>
                  <a:pt x="14328823" y="7433077"/>
                </a:lnTo>
                <a:lnTo>
                  <a:pt x="0" y="7433077"/>
                </a:lnTo>
                <a:lnTo>
                  <a:pt x="0" y="0"/>
                </a:lnTo>
                <a:close/>
              </a:path>
            </a:pathLst>
          </a:custGeom>
          <a:blipFill>
            <a:blip r:embed="rId3"/>
            <a:stretch>
              <a:fillRect/>
            </a:stretch>
          </a:blipFill>
        </p:spPr>
        <p:txBody>
          <a:bodyPr/>
          <a:lstStyle/>
          <a:p>
            <a:endParaRPr lang="en-GB"/>
          </a:p>
        </p:txBody>
      </p:sp>
      <p:sp>
        <p:nvSpPr>
          <p:cNvPr id="3" name="Freeform 3"/>
          <p:cNvSpPr/>
          <p:nvPr/>
        </p:nvSpPr>
        <p:spPr>
          <a:xfrm>
            <a:off x="6948107" y="0"/>
            <a:ext cx="4142740" cy="1883064"/>
          </a:xfrm>
          <a:custGeom>
            <a:avLst/>
            <a:gdLst/>
            <a:ahLst/>
            <a:cxnLst/>
            <a:rect l="l" t="t" r="r" b="b"/>
            <a:pathLst>
              <a:path w="4142740" h="1883064">
                <a:moveTo>
                  <a:pt x="0" y="0"/>
                </a:moveTo>
                <a:lnTo>
                  <a:pt x="4142741" y="0"/>
                </a:lnTo>
                <a:lnTo>
                  <a:pt x="4142741" y="1883064"/>
                </a:lnTo>
                <a:lnTo>
                  <a:pt x="0" y="1883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0" y="9090599"/>
            <a:ext cx="18288000" cy="1257300"/>
          </a:xfrm>
          <a:custGeom>
            <a:avLst/>
            <a:gdLst/>
            <a:ahLst/>
            <a:cxnLst/>
            <a:rect l="l" t="t" r="r" b="b"/>
            <a:pathLst>
              <a:path w="18288000" h="1257300">
                <a:moveTo>
                  <a:pt x="0" y="0"/>
                </a:moveTo>
                <a:lnTo>
                  <a:pt x="18288000" y="0"/>
                </a:lnTo>
                <a:lnTo>
                  <a:pt x="18288000" y="1257300"/>
                </a:lnTo>
                <a:lnTo>
                  <a:pt x="0" y="1257300"/>
                </a:lnTo>
                <a:lnTo>
                  <a:pt x="0" y="0"/>
                </a:lnTo>
                <a:close/>
              </a:path>
            </a:pathLst>
          </a:custGeom>
          <a:blipFill>
            <a:blip r:embed="rId6"/>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1349</Words>
  <Application>Microsoft Office PowerPoint</Application>
  <PresentationFormat>Custom</PresentationFormat>
  <Paragraphs>80</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Calibri</vt:lpstr>
      <vt:lpstr>Arial</vt:lpstr>
      <vt:lpstr>Canva Sans Bold</vt:lpstr>
      <vt:lpstr>Verdana Bold</vt:lpstr>
      <vt:lpstr>Verdana Pro Bold</vt:lpstr>
      <vt:lpstr>Jua</vt:lpstr>
      <vt:lpstr>Bernoru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YPI</dc:title>
  <dc:creator>Aimee McLellan</dc:creator>
  <cp:lastModifiedBy>Carol Burt</cp:lastModifiedBy>
  <cp:revision>4</cp:revision>
  <dcterms:created xsi:type="dcterms:W3CDTF">2006-08-16T00:00:00Z</dcterms:created>
  <dcterms:modified xsi:type="dcterms:W3CDTF">2026-03-05T10:39:18Z</dcterms:modified>
  <dc:identifier>DAHC-WWLRv8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502b93d-cd47-488c-bee8-1d1e93f484c7_Enabled">
    <vt:lpwstr>true</vt:lpwstr>
  </property>
  <property fmtid="{D5CDD505-2E9C-101B-9397-08002B2CF9AE}" pid="3" name="MSIP_Label_c502b93d-cd47-488c-bee8-1d1e93f484c7_SetDate">
    <vt:lpwstr>2026-03-05T10:07:26Z</vt:lpwstr>
  </property>
  <property fmtid="{D5CDD505-2E9C-101B-9397-08002B2CF9AE}" pid="4" name="MSIP_Label_c502b93d-cd47-488c-bee8-1d1e93f484c7_Method">
    <vt:lpwstr>Privileged</vt:lpwstr>
  </property>
  <property fmtid="{D5CDD505-2E9C-101B-9397-08002B2CF9AE}" pid="5" name="MSIP_Label_c502b93d-cd47-488c-bee8-1d1e93f484c7_Name">
    <vt:lpwstr>Official Sensitive</vt:lpwstr>
  </property>
  <property fmtid="{D5CDD505-2E9C-101B-9397-08002B2CF9AE}" pid="6" name="MSIP_Label_c502b93d-cd47-488c-bee8-1d1e93f484c7_SiteId">
    <vt:lpwstr>ca295336-1aa6-4486-b2b2-cf7669625305</vt:lpwstr>
  </property>
  <property fmtid="{D5CDD505-2E9C-101B-9397-08002B2CF9AE}" pid="7" name="MSIP_Label_c502b93d-cd47-488c-bee8-1d1e93f484c7_ActionId">
    <vt:lpwstr>1eaf1a39-573d-4153-8fa3-9ce1f5450c29</vt:lpwstr>
  </property>
  <property fmtid="{D5CDD505-2E9C-101B-9397-08002B2CF9AE}" pid="8" name="MSIP_Label_c502b93d-cd47-488c-bee8-1d1e93f484c7_ContentBits">
    <vt:lpwstr>1</vt:lpwstr>
  </property>
  <property fmtid="{D5CDD505-2E9C-101B-9397-08002B2CF9AE}" pid="9" name="MSIP_Label_c502b93d-cd47-488c-bee8-1d1e93f484c7_Tag">
    <vt:lpwstr>10, 0, 1, 1</vt:lpwstr>
  </property>
  <property fmtid="{D5CDD505-2E9C-101B-9397-08002B2CF9AE}" pid="10" name="ClassificationContentMarkingHeaderLocations">
    <vt:lpwstr>Office Theme:8</vt:lpwstr>
  </property>
  <property fmtid="{D5CDD505-2E9C-101B-9397-08002B2CF9AE}" pid="11" name="ClassificationContentMarkingHeaderText">
    <vt:lpwstr>OFFICIAL-SENSITIVE</vt:lpwstr>
  </property>
</Properties>
</file>