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76" r:id="rId3"/>
    <p:sldId id="278" r:id="rId4"/>
    <p:sldId id="279" r:id="rId5"/>
    <p:sldId id="288" r:id="rId6"/>
    <p:sldId id="289" r:id="rId7"/>
    <p:sldId id="286" r:id="rId8"/>
    <p:sldId id="291" r:id="rId9"/>
    <p:sldId id="275" r:id="rId10"/>
    <p:sldId id="282" r:id="rId11"/>
    <p:sldId id="283" r:id="rId12"/>
    <p:sldId id="287" r:id="rId13"/>
    <p:sldId id="290" r:id="rId14"/>
    <p:sldId id="281" r:id="rId15"/>
    <p:sldId id="284" r:id="rId16"/>
    <p:sldId id="274"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0" d="100"/>
          <a:sy n="80" d="100"/>
        </p:scale>
        <p:origin x="1794" y="8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63A7-137E-4558-B0E3-BF8E1C5420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9C1B63-3B05-4F92-91D1-84E946A7C2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A21DD-8A55-4B18-A530-4598C9080899}"/>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5" name="Footer Placeholder 4">
            <a:extLst>
              <a:ext uri="{FF2B5EF4-FFF2-40B4-BE49-F238E27FC236}">
                <a16:creationId xmlns:a16="http://schemas.microsoft.com/office/drawing/2014/main" id="{FF95611F-C75B-4646-A806-74C5010566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D3B9A-0BC3-4FA1-BAC2-8C302605AAC0}"/>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179190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D389-1A21-4E5F-A2A6-A4B7C580C3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DA6FF1-9138-4121-82A9-4DCC77E635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5EE7A2-4220-43E4-9CB8-8C54CE503096}"/>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5" name="Footer Placeholder 4">
            <a:extLst>
              <a:ext uri="{FF2B5EF4-FFF2-40B4-BE49-F238E27FC236}">
                <a16:creationId xmlns:a16="http://schemas.microsoft.com/office/drawing/2014/main" id="{B38E2313-9B71-440A-B1AA-47D2F9585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7C5C2-F44C-4FB1-9732-749AC8741EEF}"/>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328948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753BD0-114A-406B-8825-03F69CAC53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F88D20-B8E4-4542-9926-DFCFB7173F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F2611A-2C34-4711-8C87-67F99163600C}"/>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5" name="Footer Placeholder 4">
            <a:extLst>
              <a:ext uri="{FF2B5EF4-FFF2-40B4-BE49-F238E27FC236}">
                <a16:creationId xmlns:a16="http://schemas.microsoft.com/office/drawing/2014/main" id="{CACD58B2-A72D-4A40-AB21-81002A88F3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19E36-4C6D-48A5-AB45-EEAE73F71D03}"/>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134021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5134A-50C2-497D-B618-0674C5CE9C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827E7A-0FC0-4B8D-BA47-1D545875E4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6D567-FCD9-45CE-8363-74FC26249591}"/>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5" name="Footer Placeholder 4">
            <a:extLst>
              <a:ext uri="{FF2B5EF4-FFF2-40B4-BE49-F238E27FC236}">
                <a16:creationId xmlns:a16="http://schemas.microsoft.com/office/drawing/2014/main" id="{2F80B67C-5A7E-4B99-B05D-D31AAC65B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EB5BF0-1236-4FE8-8F0C-D9C164CF5F07}"/>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354325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85B62-2967-49CD-9D7B-79D1168ABB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D79054-CA42-4BDC-BD79-BBC033C6EF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E8E25C-6D8A-454E-9841-EC74CC638378}"/>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5" name="Footer Placeholder 4">
            <a:extLst>
              <a:ext uri="{FF2B5EF4-FFF2-40B4-BE49-F238E27FC236}">
                <a16:creationId xmlns:a16="http://schemas.microsoft.com/office/drawing/2014/main" id="{38A5EEC3-7CD6-4EDE-A685-04F8C9622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7B53F-16BF-4882-B3F5-B2DF55515B2E}"/>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3527949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51AF-0BC6-4768-B0BA-D7C80AE4D9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C8399C-4946-442F-AC75-E0606C2156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7BC573-8DA4-4909-9287-F67E08ACE2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444C-12E5-4A78-8A4C-A92C2C4A4E21}"/>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6" name="Footer Placeholder 5">
            <a:extLst>
              <a:ext uri="{FF2B5EF4-FFF2-40B4-BE49-F238E27FC236}">
                <a16:creationId xmlns:a16="http://schemas.microsoft.com/office/drawing/2014/main" id="{563551C4-357A-4AB7-9167-52A3E81087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EA3EA5-10C4-4E54-8541-AF557C09F1DF}"/>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158027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89B4E-86F2-4CDD-915C-3B9906BD2D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BF9F4E-E691-4168-A139-7897D4E965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CDCBEC-6526-4E39-897E-82E31D654E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A4A5C3-D9DA-4C43-8708-F01F6DBAA7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99ABB6-34E4-49CA-838F-55E714CCFF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C2BB3B-C99E-420E-9025-9619D4FA038A}"/>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8" name="Footer Placeholder 7">
            <a:extLst>
              <a:ext uri="{FF2B5EF4-FFF2-40B4-BE49-F238E27FC236}">
                <a16:creationId xmlns:a16="http://schemas.microsoft.com/office/drawing/2014/main" id="{184EB64C-9926-4371-8D92-0C27778C50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CF118E-C0CE-40A8-9B61-4998BC15B495}"/>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3254843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CF7C2-4970-492E-980A-4C800E2328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E1DD2E-AAB6-4222-9118-A7D5B8F3E027}"/>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4" name="Footer Placeholder 3">
            <a:extLst>
              <a:ext uri="{FF2B5EF4-FFF2-40B4-BE49-F238E27FC236}">
                <a16:creationId xmlns:a16="http://schemas.microsoft.com/office/drawing/2014/main" id="{B36EFFA5-FA99-48F5-A93B-1EDA4808A0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0DEBB2-116F-44D5-BE69-8B6B7CDC9B9F}"/>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257993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EE02F5-5661-48D0-A07F-C06F011167FA}"/>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3" name="Footer Placeholder 2">
            <a:extLst>
              <a:ext uri="{FF2B5EF4-FFF2-40B4-BE49-F238E27FC236}">
                <a16:creationId xmlns:a16="http://schemas.microsoft.com/office/drawing/2014/main" id="{CC8679FD-34A7-4508-AEC9-E4D63730B5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B59437-08ED-4A9E-9507-0C895135794D}"/>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2600514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32113-52B6-4B75-96A7-58AD774D2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DC9BE8-AC60-4EEB-AF95-7247B76D8B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63543-A025-41A5-AE1B-45865ECF8C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424AA1-CBB8-4AB6-8D43-F87806B5BA31}"/>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6" name="Footer Placeholder 5">
            <a:extLst>
              <a:ext uri="{FF2B5EF4-FFF2-40B4-BE49-F238E27FC236}">
                <a16:creationId xmlns:a16="http://schemas.microsoft.com/office/drawing/2014/main" id="{DD1A63CB-5DCB-4CE5-A91F-5D026D9C6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339FC0-5594-4D39-A9CE-B930D8401D84}"/>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45159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BED4B-6684-4938-9CB8-95FDB400B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3D9A8F-1039-4DB3-A7CE-3852E70D34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FDA26A-101E-402C-9B16-52437A91B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17014-E8CF-412F-A8DA-87F5C8574B98}"/>
              </a:ext>
            </a:extLst>
          </p:cNvPr>
          <p:cNvSpPr>
            <a:spLocks noGrp="1"/>
          </p:cNvSpPr>
          <p:nvPr>
            <p:ph type="dt" sz="half" idx="10"/>
          </p:nvPr>
        </p:nvSpPr>
        <p:spPr/>
        <p:txBody>
          <a:bodyPr/>
          <a:lstStyle/>
          <a:p>
            <a:fld id="{3B3B9A0D-006D-49FC-B7C8-8312B51E0239}" type="datetimeFigureOut">
              <a:rPr lang="en-US" smtClean="0"/>
              <a:t>8/3/2019</a:t>
            </a:fld>
            <a:endParaRPr lang="en-US"/>
          </a:p>
        </p:txBody>
      </p:sp>
      <p:sp>
        <p:nvSpPr>
          <p:cNvPr id="6" name="Footer Placeholder 5">
            <a:extLst>
              <a:ext uri="{FF2B5EF4-FFF2-40B4-BE49-F238E27FC236}">
                <a16:creationId xmlns:a16="http://schemas.microsoft.com/office/drawing/2014/main" id="{EF4CEC01-B483-414E-B002-D37D901721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FFA7E-6362-4655-93D9-4C851B816D32}"/>
              </a:ext>
            </a:extLst>
          </p:cNvPr>
          <p:cNvSpPr>
            <a:spLocks noGrp="1"/>
          </p:cNvSpPr>
          <p:nvPr>
            <p:ph type="sldNum" sz="quarter" idx="12"/>
          </p:nvPr>
        </p:nvSpPr>
        <p:spPr/>
        <p:txBody>
          <a:bodyPr/>
          <a:lstStyle/>
          <a:p>
            <a:fld id="{3C0D8C77-CFB9-438B-B86D-28D6D8299D92}" type="slidenum">
              <a:rPr lang="en-US" smtClean="0"/>
              <a:t>‹#›</a:t>
            </a:fld>
            <a:endParaRPr lang="en-US"/>
          </a:p>
        </p:txBody>
      </p:sp>
    </p:spTree>
    <p:extLst>
      <p:ext uri="{BB962C8B-B14F-4D97-AF65-F5344CB8AC3E}">
        <p14:creationId xmlns:p14="http://schemas.microsoft.com/office/powerpoint/2010/main" val="2133463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DEF640-C558-459F-9CC4-99D9EA40E4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22F420-EC55-48E0-8943-4529C47F47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FA5590-4163-4717-BE7B-B0907EE183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B9A0D-006D-49FC-B7C8-8312B51E0239}" type="datetimeFigureOut">
              <a:rPr lang="en-US" smtClean="0"/>
              <a:t>8/3/2019</a:t>
            </a:fld>
            <a:endParaRPr lang="en-US"/>
          </a:p>
        </p:txBody>
      </p:sp>
      <p:sp>
        <p:nvSpPr>
          <p:cNvPr id="5" name="Footer Placeholder 4">
            <a:extLst>
              <a:ext uri="{FF2B5EF4-FFF2-40B4-BE49-F238E27FC236}">
                <a16:creationId xmlns:a16="http://schemas.microsoft.com/office/drawing/2014/main" id="{A8CF421C-1F79-4D19-B528-50FD7BAEF8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91C8D-0DBF-4464-B450-6407D01334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D8C77-CFB9-438B-B86D-28D6D8299D92}" type="slidenum">
              <a:rPr lang="en-US" smtClean="0"/>
              <a:t>‹#›</a:t>
            </a:fld>
            <a:endParaRPr lang="en-US"/>
          </a:p>
        </p:txBody>
      </p:sp>
    </p:spTree>
    <p:extLst>
      <p:ext uri="{BB962C8B-B14F-4D97-AF65-F5344CB8AC3E}">
        <p14:creationId xmlns:p14="http://schemas.microsoft.com/office/powerpoint/2010/main" val="1216392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adinsights.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06AE108E-DEE7-430E-A0EE-8FAD0D1A8706}"/>
              </a:ext>
            </a:extLst>
          </p:cNvPr>
          <p:cNvSpPr/>
          <p:nvPr/>
        </p:nvSpPr>
        <p:spPr>
          <a:xfrm>
            <a:off x="-2009775" y="-942975"/>
            <a:ext cx="7743825" cy="6581775"/>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24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pic>
        <p:nvPicPr>
          <p:cNvPr id="44" name="Picture 43">
            <a:extLst>
              <a:ext uri="{FF2B5EF4-FFF2-40B4-BE49-F238E27FC236}">
                <a16:creationId xmlns:a16="http://schemas.microsoft.com/office/drawing/2014/main" id="{2C1FE2BA-5F76-4535-8331-E8A525CF2755}"/>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2940834" y="1741436"/>
            <a:ext cx="1039043" cy="1003048"/>
          </a:xfrm>
          <a:prstGeom prst="rect">
            <a:avLst/>
          </a:prstGeom>
        </p:spPr>
      </p:pic>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cxnSp>
        <p:nvCxnSpPr>
          <p:cNvPr id="21" name="Straight Arrow Connector 20">
            <a:extLst>
              <a:ext uri="{FF2B5EF4-FFF2-40B4-BE49-F238E27FC236}">
                <a16:creationId xmlns:a16="http://schemas.microsoft.com/office/drawing/2014/main" id="{EE6D7E97-C138-4482-8444-80AE20020BA3}"/>
              </a:ext>
            </a:extLst>
          </p:cNvPr>
          <p:cNvCxnSpPr/>
          <p:nvPr/>
        </p:nvCxnSpPr>
        <p:spPr>
          <a:xfrm>
            <a:off x="4005384" y="2744484"/>
            <a:ext cx="656493" cy="567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8F3841AD-A0B2-4138-8B54-42F316B8E4E8}"/>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DD94F5D-CAED-496B-9959-4CC7977FC1EF}"/>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4260848-90B1-4F30-8D05-8D621DF20001}"/>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36E3C7D-9A79-4620-9EF6-4E02C025C2A0}"/>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D41B17-42C1-4738-864B-CE89964614EC}"/>
              </a:ext>
            </a:extLst>
          </p:cNvPr>
          <p:cNvSpPr/>
          <p:nvPr/>
        </p:nvSpPr>
        <p:spPr>
          <a:xfrm>
            <a:off x="7246528" y="3234929"/>
            <a:ext cx="871008" cy="369332"/>
          </a:xfrm>
          <a:prstGeom prst="rect">
            <a:avLst/>
          </a:prstGeom>
        </p:spPr>
        <p:txBody>
          <a:bodyPr wrap="none">
            <a:spAutoFit/>
          </a:bodyPr>
          <a:lstStyle/>
          <a:p>
            <a:r>
              <a:rPr lang="en-US" b="1" dirty="0">
                <a:solidFill>
                  <a:prstClr val="black"/>
                </a:solidFill>
              </a:rPr>
              <a:t>Biblical</a:t>
            </a:r>
            <a:endParaRPr lang="en-US" b="1" dirty="0"/>
          </a:p>
        </p:txBody>
      </p:sp>
      <p:sp>
        <p:nvSpPr>
          <p:cNvPr id="30" name="Rectangle 29">
            <a:extLst>
              <a:ext uri="{FF2B5EF4-FFF2-40B4-BE49-F238E27FC236}">
                <a16:creationId xmlns:a16="http://schemas.microsoft.com/office/drawing/2014/main" id="{E1776341-D6C2-4945-A0A9-127E5DBE44F3}"/>
              </a:ext>
            </a:extLst>
          </p:cNvPr>
          <p:cNvSpPr/>
          <p:nvPr/>
        </p:nvSpPr>
        <p:spPr>
          <a:xfrm>
            <a:off x="7246528" y="3693421"/>
            <a:ext cx="788036" cy="369332"/>
          </a:xfrm>
          <a:prstGeom prst="rect">
            <a:avLst/>
          </a:prstGeom>
        </p:spPr>
        <p:txBody>
          <a:bodyPr wrap="none">
            <a:spAutoFit/>
          </a:bodyPr>
          <a:lstStyle/>
          <a:p>
            <a:r>
              <a:rPr lang="en-US" b="1" dirty="0">
                <a:solidFill>
                  <a:prstClr val="black"/>
                </a:solidFill>
              </a:rPr>
              <a:t>Desire</a:t>
            </a:r>
            <a:endParaRPr lang="en-US" b="1" dirty="0"/>
          </a:p>
        </p:txBody>
      </p:sp>
      <p:sp>
        <p:nvSpPr>
          <p:cNvPr id="31" name="Rectangle 30">
            <a:extLst>
              <a:ext uri="{FF2B5EF4-FFF2-40B4-BE49-F238E27FC236}">
                <a16:creationId xmlns:a16="http://schemas.microsoft.com/office/drawing/2014/main" id="{164E0E13-46B1-42F3-9B9B-5FA21B423CE6}"/>
              </a:ext>
            </a:extLst>
          </p:cNvPr>
          <p:cNvSpPr/>
          <p:nvPr/>
        </p:nvSpPr>
        <p:spPr>
          <a:xfrm>
            <a:off x="7246528" y="4610405"/>
            <a:ext cx="1463799" cy="369332"/>
          </a:xfrm>
          <a:prstGeom prst="rect">
            <a:avLst/>
          </a:prstGeom>
        </p:spPr>
        <p:txBody>
          <a:bodyPr wrap="none">
            <a:spAutoFit/>
          </a:bodyPr>
          <a:lstStyle/>
          <a:p>
            <a:r>
              <a:rPr lang="en-US" b="1" dirty="0">
                <a:solidFill>
                  <a:prstClr val="black"/>
                </a:solidFill>
              </a:rPr>
              <a:t>Circumstance</a:t>
            </a:r>
            <a:endParaRPr lang="en-US" b="1" dirty="0"/>
          </a:p>
        </p:txBody>
      </p:sp>
      <p:sp>
        <p:nvSpPr>
          <p:cNvPr id="32" name="Rectangle 31">
            <a:extLst>
              <a:ext uri="{FF2B5EF4-FFF2-40B4-BE49-F238E27FC236}">
                <a16:creationId xmlns:a16="http://schemas.microsoft.com/office/drawing/2014/main" id="{28A1D7F1-DF93-45F0-9441-B9851449207B}"/>
              </a:ext>
            </a:extLst>
          </p:cNvPr>
          <p:cNvSpPr/>
          <p:nvPr/>
        </p:nvSpPr>
        <p:spPr>
          <a:xfrm>
            <a:off x="7246528" y="5068897"/>
            <a:ext cx="2137124" cy="369332"/>
          </a:xfrm>
          <a:prstGeom prst="rect">
            <a:avLst/>
          </a:prstGeom>
        </p:spPr>
        <p:txBody>
          <a:bodyPr wrap="none">
            <a:spAutoFit/>
          </a:bodyPr>
          <a:lstStyle/>
          <a:p>
            <a:r>
              <a:rPr lang="en-US" b="1" dirty="0">
                <a:solidFill>
                  <a:prstClr val="black"/>
                </a:solidFill>
              </a:rPr>
              <a:t>Wise, Godly Counsel</a:t>
            </a:r>
            <a:endParaRPr lang="en-US" b="1" dirty="0"/>
          </a:p>
        </p:txBody>
      </p:sp>
      <p:sp>
        <p:nvSpPr>
          <p:cNvPr id="33" name="Oval 32">
            <a:extLst>
              <a:ext uri="{FF2B5EF4-FFF2-40B4-BE49-F238E27FC236}">
                <a16:creationId xmlns:a16="http://schemas.microsoft.com/office/drawing/2014/main" id="{87C475C1-0A51-4634-B9C2-E9B7F27FCC8F}"/>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5D8F19-744C-4340-8693-3712FC583000}"/>
              </a:ext>
            </a:extLst>
          </p:cNvPr>
          <p:cNvSpPr/>
          <p:nvPr/>
        </p:nvSpPr>
        <p:spPr>
          <a:xfrm>
            <a:off x="7246528" y="5527389"/>
            <a:ext cx="1224374" cy="369332"/>
          </a:xfrm>
          <a:prstGeom prst="rect">
            <a:avLst/>
          </a:prstGeom>
        </p:spPr>
        <p:txBody>
          <a:bodyPr wrap="none">
            <a:spAutoFit/>
          </a:bodyPr>
          <a:lstStyle/>
          <a:p>
            <a:r>
              <a:rPr lang="en-US" b="1" dirty="0">
                <a:solidFill>
                  <a:prstClr val="black"/>
                </a:solidFill>
              </a:rPr>
              <a:t>Guts to act</a:t>
            </a:r>
            <a:endParaRPr lang="en-US" b="1" dirty="0"/>
          </a:p>
        </p:txBody>
      </p:sp>
      <p:sp>
        <p:nvSpPr>
          <p:cNvPr id="35" name="Oval 34">
            <a:extLst>
              <a:ext uri="{FF2B5EF4-FFF2-40B4-BE49-F238E27FC236}">
                <a16:creationId xmlns:a16="http://schemas.microsoft.com/office/drawing/2014/main" id="{6123A94B-6E42-4314-9CC8-F3AFA1B8E48B}"/>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7537C7D-8D25-4C4D-B190-60DB6915A6B2}"/>
              </a:ext>
            </a:extLst>
          </p:cNvPr>
          <p:cNvSpPr/>
          <p:nvPr/>
        </p:nvSpPr>
        <p:spPr>
          <a:xfrm>
            <a:off x="7246528" y="4151913"/>
            <a:ext cx="1736566" cy="369332"/>
          </a:xfrm>
          <a:prstGeom prst="rect">
            <a:avLst/>
          </a:prstGeom>
        </p:spPr>
        <p:txBody>
          <a:bodyPr wrap="none">
            <a:spAutoFit/>
          </a:bodyPr>
          <a:lstStyle/>
          <a:p>
            <a:r>
              <a:rPr lang="en-US" b="1" dirty="0">
                <a:solidFill>
                  <a:prstClr val="black"/>
                </a:solidFill>
              </a:rPr>
              <a:t>Prayer &amp; Fasting</a:t>
            </a:r>
            <a:endParaRPr lang="en-US" b="1" dirty="0"/>
          </a:p>
        </p:txBody>
      </p:sp>
    </p:spTree>
    <p:extLst>
      <p:ext uri="{BB962C8B-B14F-4D97-AF65-F5344CB8AC3E}">
        <p14:creationId xmlns:p14="http://schemas.microsoft.com/office/powerpoint/2010/main" val="250184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fade">
                                      <p:cBhvr>
                                        <p:cTn id="14" dur="1000"/>
                                        <p:tgtEl>
                                          <p:spTgt spid="30"/>
                                        </p:tgtEl>
                                      </p:cBhvr>
                                    </p:animEffect>
                                    <p:anim calcmode="lin" valueType="num">
                                      <p:cBhvr>
                                        <p:cTn id="15" dur="1000" fill="hold"/>
                                        <p:tgtEl>
                                          <p:spTgt spid="30"/>
                                        </p:tgtEl>
                                        <p:attrNameLst>
                                          <p:attrName>ppt_x</p:attrName>
                                        </p:attrNameLst>
                                      </p:cBhvr>
                                      <p:tavLst>
                                        <p:tav tm="0">
                                          <p:val>
                                            <p:strVal val="#ppt_x"/>
                                          </p:val>
                                        </p:tav>
                                        <p:tav tm="100000">
                                          <p:val>
                                            <p:strVal val="#ppt_x"/>
                                          </p:val>
                                        </p:tav>
                                      </p:tavLst>
                                    </p:anim>
                                    <p:anim calcmode="lin" valueType="num">
                                      <p:cBhvr>
                                        <p:cTn id="1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1000"/>
                                        <p:tgtEl>
                                          <p:spTgt spid="36"/>
                                        </p:tgtEl>
                                      </p:cBhvr>
                                    </p:animEffect>
                                    <p:anim calcmode="lin" valueType="num">
                                      <p:cBhvr>
                                        <p:cTn id="22" dur="1000" fill="hold"/>
                                        <p:tgtEl>
                                          <p:spTgt spid="36"/>
                                        </p:tgtEl>
                                        <p:attrNameLst>
                                          <p:attrName>ppt_x</p:attrName>
                                        </p:attrNameLst>
                                      </p:cBhvr>
                                      <p:tavLst>
                                        <p:tav tm="0">
                                          <p:val>
                                            <p:strVal val="#ppt_x"/>
                                          </p:val>
                                        </p:tav>
                                        <p:tav tm="100000">
                                          <p:val>
                                            <p:strVal val="#ppt_x"/>
                                          </p:val>
                                        </p:tav>
                                      </p:tavLst>
                                    </p:anim>
                                    <p:anim calcmode="lin" valueType="num">
                                      <p:cBhvr>
                                        <p:cTn id="2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1000"/>
                                        <p:tgtEl>
                                          <p:spTgt spid="31"/>
                                        </p:tgtEl>
                                      </p:cBhvr>
                                    </p:animEffect>
                                    <p:anim calcmode="lin" valueType="num">
                                      <p:cBhvr>
                                        <p:cTn id="29" dur="1000" fill="hold"/>
                                        <p:tgtEl>
                                          <p:spTgt spid="31"/>
                                        </p:tgtEl>
                                        <p:attrNameLst>
                                          <p:attrName>ppt_x</p:attrName>
                                        </p:attrNameLst>
                                      </p:cBhvr>
                                      <p:tavLst>
                                        <p:tav tm="0">
                                          <p:val>
                                            <p:strVal val="#ppt_x"/>
                                          </p:val>
                                        </p:tav>
                                        <p:tav tm="100000">
                                          <p:val>
                                            <p:strVal val="#ppt_x"/>
                                          </p:val>
                                        </p:tav>
                                      </p:tavLst>
                                    </p:anim>
                                    <p:anim calcmode="lin" valueType="num">
                                      <p:cBhvr>
                                        <p:cTn id="3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1000"/>
                                        <p:tgtEl>
                                          <p:spTgt spid="32"/>
                                        </p:tgtEl>
                                      </p:cBhvr>
                                    </p:animEffect>
                                    <p:anim calcmode="lin" valueType="num">
                                      <p:cBhvr>
                                        <p:cTn id="36" dur="1000" fill="hold"/>
                                        <p:tgtEl>
                                          <p:spTgt spid="32"/>
                                        </p:tgtEl>
                                        <p:attrNameLst>
                                          <p:attrName>ppt_x</p:attrName>
                                        </p:attrNameLst>
                                      </p:cBhvr>
                                      <p:tavLst>
                                        <p:tav tm="0">
                                          <p:val>
                                            <p:strVal val="#ppt_x"/>
                                          </p:val>
                                        </p:tav>
                                        <p:tav tm="100000">
                                          <p:val>
                                            <p:strVal val="#ppt_x"/>
                                          </p:val>
                                        </p:tav>
                                      </p:tavLst>
                                    </p:anim>
                                    <p:anim calcmode="lin" valueType="num">
                                      <p:cBhvr>
                                        <p:cTn id="3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4" grpId="0"/>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sp>
        <p:nvSpPr>
          <p:cNvPr id="25" name="Oval 24">
            <a:extLst>
              <a:ext uri="{FF2B5EF4-FFF2-40B4-BE49-F238E27FC236}">
                <a16:creationId xmlns:a16="http://schemas.microsoft.com/office/drawing/2014/main" id="{8F3841AD-A0B2-4138-8B54-42F316B8E4E8}"/>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DD94F5D-CAED-496B-9959-4CC7977FC1EF}"/>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4260848-90B1-4F30-8D05-8D621DF20001}"/>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36E3C7D-9A79-4620-9EF6-4E02C025C2A0}"/>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D41B17-42C1-4738-864B-CE89964614EC}"/>
              </a:ext>
            </a:extLst>
          </p:cNvPr>
          <p:cNvSpPr/>
          <p:nvPr/>
        </p:nvSpPr>
        <p:spPr>
          <a:xfrm>
            <a:off x="7246528" y="3234929"/>
            <a:ext cx="871008" cy="369332"/>
          </a:xfrm>
          <a:prstGeom prst="rect">
            <a:avLst/>
          </a:prstGeom>
        </p:spPr>
        <p:txBody>
          <a:bodyPr wrap="none">
            <a:spAutoFit/>
          </a:bodyPr>
          <a:lstStyle/>
          <a:p>
            <a:r>
              <a:rPr lang="en-US" b="1" dirty="0">
                <a:solidFill>
                  <a:prstClr val="black"/>
                </a:solidFill>
              </a:rPr>
              <a:t>Biblical</a:t>
            </a:r>
            <a:endParaRPr lang="en-US" b="1" dirty="0"/>
          </a:p>
        </p:txBody>
      </p:sp>
      <p:sp>
        <p:nvSpPr>
          <p:cNvPr id="30" name="Rectangle 29">
            <a:extLst>
              <a:ext uri="{FF2B5EF4-FFF2-40B4-BE49-F238E27FC236}">
                <a16:creationId xmlns:a16="http://schemas.microsoft.com/office/drawing/2014/main" id="{E1776341-D6C2-4945-A0A9-127E5DBE44F3}"/>
              </a:ext>
            </a:extLst>
          </p:cNvPr>
          <p:cNvSpPr/>
          <p:nvPr/>
        </p:nvSpPr>
        <p:spPr>
          <a:xfrm>
            <a:off x="7246528" y="3693421"/>
            <a:ext cx="788036" cy="369332"/>
          </a:xfrm>
          <a:prstGeom prst="rect">
            <a:avLst/>
          </a:prstGeom>
        </p:spPr>
        <p:txBody>
          <a:bodyPr wrap="none">
            <a:spAutoFit/>
          </a:bodyPr>
          <a:lstStyle/>
          <a:p>
            <a:r>
              <a:rPr lang="en-US" b="1" dirty="0">
                <a:solidFill>
                  <a:prstClr val="black"/>
                </a:solidFill>
              </a:rPr>
              <a:t>Desire</a:t>
            </a:r>
            <a:endParaRPr lang="en-US" b="1" dirty="0"/>
          </a:p>
        </p:txBody>
      </p:sp>
      <p:sp>
        <p:nvSpPr>
          <p:cNvPr id="31" name="Rectangle 30">
            <a:extLst>
              <a:ext uri="{FF2B5EF4-FFF2-40B4-BE49-F238E27FC236}">
                <a16:creationId xmlns:a16="http://schemas.microsoft.com/office/drawing/2014/main" id="{164E0E13-46B1-42F3-9B9B-5FA21B423CE6}"/>
              </a:ext>
            </a:extLst>
          </p:cNvPr>
          <p:cNvSpPr/>
          <p:nvPr/>
        </p:nvSpPr>
        <p:spPr>
          <a:xfrm>
            <a:off x="7246528" y="4610405"/>
            <a:ext cx="1463799" cy="369332"/>
          </a:xfrm>
          <a:prstGeom prst="rect">
            <a:avLst/>
          </a:prstGeom>
        </p:spPr>
        <p:txBody>
          <a:bodyPr wrap="none">
            <a:spAutoFit/>
          </a:bodyPr>
          <a:lstStyle/>
          <a:p>
            <a:r>
              <a:rPr lang="en-US" b="1" dirty="0">
                <a:solidFill>
                  <a:prstClr val="black"/>
                </a:solidFill>
              </a:rPr>
              <a:t>Circumstance</a:t>
            </a:r>
            <a:endParaRPr lang="en-US" b="1" dirty="0"/>
          </a:p>
        </p:txBody>
      </p:sp>
      <p:sp>
        <p:nvSpPr>
          <p:cNvPr id="32" name="Rectangle 31">
            <a:extLst>
              <a:ext uri="{FF2B5EF4-FFF2-40B4-BE49-F238E27FC236}">
                <a16:creationId xmlns:a16="http://schemas.microsoft.com/office/drawing/2014/main" id="{28A1D7F1-DF93-45F0-9441-B9851449207B}"/>
              </a:ext>
            </a:extLst>
          </p:cNvPr>
          <p:cNvSpPr/>
          <p:nvPr/>
        </p:nvSpPr>
        <p:spPr>
          <a:xfrm>
            <a:off x="7246528" y="5068897"/>
            <a:ext cx="2137124" cy="369332"/>
          </a:xfrm>
          <a:prstGeom prst="rect">
            <a:avLst/>
          </a:prstGeom>
        </p:spPr>
        <p:txBody>
          <a:bodyPr wrap="none">
            <a:spAutoFit/>
          </a:bodyPr>
          <a:lstStyle/>
          <a:p>
            <a:r>
              <a:rPr lang="en-US" b="1" dirty="0">
                <a:solidFill>
                  <a:prstClr val="black"/>
                </a:solidFill>
              </a:rPr>
              <a:t>Wise, Godly Counsel</a:t>
            </a:r>
            <a:endParaRPr lang="en-US" b="1" dirty="0"/>
          </a:p>
        </p:txBody>
      </p:sp>
      <p:sp>
        <p:nvSpPr>
          <p:cNvPr id="33" name="Oval 32">
            <a:extLst>
              <a:ext uri="{FF2B5EF4-FFF2-40B4-BE49-F238E27FC236}">
                <a16:creationId xmlns:a16="http://schemas.microsoft.com/office/drawing/2014/main" id="{87C475C1-0A51-4634-B9C2-E9B7F27FCC8F}"/>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5D8F19-744C-4340-8693-3712FC583000}"/>
              </a:ext>
            </a:extLst>
          </p:cNvPr>
          <p:cNvSpPr/>
          <p:nvPr/>
        </p:nvSpPr>
        <p:spPr>
          <a:xfrm>
            <a:off x="7246528" y="5527389"/>
            <a:ext cx="1224374" cy="369332"/>
          </a:xfrm>
          <a:prstGeom prst="rect">
            <a:avLst/>
          </a:prstGeom>
        </p:spPr>
        <p:txBody>
          <a:bodyPr wrap="none">
            <a:spAutoFit/>
          </a:bodyPr>
          <a:lstStyle/>
          <a:p>
            <a:r>
              <a:rPr lang="en-US" b="1" dirty="0">
                <a:solidFill>
                  <a:prstClr val="black"/>
                </a:solidFill>
              </a:rPr>
              <a:t>Guts to act</a:t>
            </a:r>
            <a:endParaRPr lang="en-US" b="1" dirty="0"/>
          </a:p>
        </p:txBody>
      </p:sp>
      <p:sp>
        <p:nvSpPr>
          <p:cNvPr id="35" name="Oval 34">
            <a:extLst>
              <a:ext uri="{FF2B5EF4-FFF2-40B4-BE49-F238E27FC236}">
                <a16:creationId xmlns:a16="http://schemas.microsoft.com/office/drawing/2014/main" id="{6123A94B-6E42-4314-9CC8-F3AFA1B8E48B}"/>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7537C7D-8D25-4C4D-B190-60DB6915A6B2}"/>
              </a:ext>
            </a:extLst>
          </p:cNvPr>
          <p:cNvSpPr/>
          <p:nvPr/>
        </p:nvSpPr>
        <p:spPr>
          <a:xfrm>
            <a:off x="7246528" y="4151913"/>
            <a:ext cx="1736566" cy="369332"/>
          </a:xfrm>
          <a:prstGeom prst="rect">
            <a:avLst/>
          </a:prstGeom>
        </p:spPr>
        <p:txBody>
          <a:bodyPr wrap="none">
            <a:spAutoFit/>
          </a:bodyPr>
          <a:lstStyle/>
          <a:p>
            <a:r>
              <a:rPr lang="en-US" b="1" dirty="0">
                <a:solidFill>
                  <a:prstClr val="black"/>
                </a:solidFill>
              </a:rPr>
              <a:t>Prayer &amp; Fasting</a:t>
            </a:r>
            <a:endParaRPr lang="en-US" b="1" dirty="0"/>
          </a:p>
        </p:txBody>
      </p:sp>
      <p:cxnSp>
        <p:nvCxnSpPr>
          <p:cNvPr id="23" name="Straight Arrow Connector 22">
            <a:extLst>
              <a:ext uri="{FF2B5EF4-FFF2-40B4-BE49-F238E27FC236}">
                <a16:creationId xmlns:a16="http://schemas.microsoft.com/office/drawing/2014/main" id="{6CE60965-D1E3-40A1-8B73-2E5BDD5F355E}"/>
              </a:ext>
            </a:extLst>
          </p:cNvPr>
          <p:cNvCxnSpPr>
            <a:cxnSpLocks/>
          </p:cNvCxnSpPr>
          <p:nvPr/>
        </p:nvCxnSpPr>
        <p:spPr>
          <a:xfrm>
            <a:off x="6994168" y="2820473"/>
            <a:ext cx="0" cy="38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BF119ED-C5C4-4DE5-91EA-D521AB7D42B3}"/>
              </a:ext>
            </a:extLst>
          </p:cNvPr>
          <p:cNvCxnSpPr>
            <a:cxnSpLocks/>
          </p:cNvCxnSpPr>
          <p:nvPr/>
        </p:nvCxnSpPr>
        <p:spPr>
          <a:xfrm flipV="1">
            <a:off x="6994168" y="1448393"/>
            <a:ext cx="0" cy="3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7C7E8DB1-B376-476D-BF2D-55E8E1007F33}"/>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6211135" y="1817425"/>
            <a:ext cx="1039043" cy="1003048"/>
          </a:xfrm>
          <a:prstGeom prst="rect">
            <a:avLst/>
          </a:prstGeom>
        </p:spPr>
      </p:pic>
    </p:spTree>
    <p:extLst>
      <p:ext uri="{BB962C8B-B14F-4D97-AF65-F5344CB8AC3E}">
        <p14:creationId xmlns:p14="http://schemas.microsoft.com/office/powerpoint/2010/main" val="1713766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8493AAED-523E-4A12-A8E1-61C4A71C4955}"/>
              </a:ext>
            </a:extLst>
          </p:cNvPr>
          <p:cNvCxnSpPr/>
          <p:nvPr/>
        </p:nvCxnSpPr>
        <p:spPr>
          <a:xfrm>
            <a:off x="1076327" y="1715688"/>
            <a:ext cx="5181600" cy="171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pic>
        <p:nvPicPr>
          <p:cNvPr id="44" name="Picture 43">
            <a:extLst>
              <a:ext uri="{FF2B5EF4-FFF2-40B4-BE49-F238E27FC236}">
                <a16:creationId xmlns:a16="http://schemas.microsoft.com/office/drawing/2014/main" id="{2C1FE2BA-5F76-4535-8331-E8A525CF2755}"/>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2940834" y="1741436"/>
            <a:ext cx="1039043" cy="1003048"/>
          </a:xfrm>
          <a:prstGeom prst="rect">
            <a:avLst/>
          </a:prstGeom>
        </p:spPr>
      </p:pic>
    </p:spTree>
    <p:extLst>
      <p:ext uri="{BB962C8B-B14F-4D97-AF65-F5344CB8AC3E}">
        <p14:creationId xmlns:p14="http://schemas.microsoft.com/office/powerpoint/2010/main" val="1704242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Insights</a:t>
            </a: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5488554"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 – Romans 12:2</a:t>
            </a:r>
          </a:p>
        </p:txBody>
      </p:sp>
      <p:sp>
        <p:nvSpPr>
          <p:cNvPr id="7" name="Rectangle 6">
            <a:extLst>
              <a:ext uri="{FF2B5EF4-FFF2-40B4-BE49-F238E27FC236}">
                <a16:creationId xmlns:a16="http://schemas.microsoft.com/office/drawing/2014/main" id="{456806F0-3EDD-4745-9E25-D05FCD4B74CD}"/>
              </a:ext>
            </a:extLst>
          </p:cNvPr>
          <p:cNvSpPr/>
          <p:nvPr/>
        </p:nvSpPr>
        <p:spPr>
          <a:xfrm>
            <a:off x="1296359" y="1256899"/>
            <a:ext cx="9302729" cy="2821285"/>
          </a:xfrm>
          <a:prstGeom prst="rect">
            <a:avLst/>
          </a:prstGeom>
        </p:spPr>
        <p:txBody>
          <a:bodyPr wrap="square">
            <a:spAutoFit/>
          </a:bodyPr>
          <a:lstStyle/>
          <a:p>
            <a:r>
              <a:rPr lang="en-US" sz="2800" b="1" i="0" baseline="30000" dirty="0">
                <a:solidFill>
                  <a:srgbClr val="000000"/>
                </a:solidFill>
                <a:effectLst/>
              </a:rPr>
              <a:t>Romans 12:2</a:t>
            </a:r>
          </a:p>
          <a:p>
            <a:endParaRPr lang="en-US" sz="2800" b="1" baseline="30000" dirty="0">
              <a:solidFill>
                <a:srgbClr val="000000"/>
              </a:solidFill>
            </a:endParaRPr>
          </a:p>
          <a:p>
            <a:r>
              <a:rPr lang="en-US" sz="2800" b="0" i="0" dirty="0">
                <a:solidFill>
                  <a:srgbClr val="000000"/>
                </a:solidFill>
                <a:effectLst/>
              </a:rPr>
              <a:t>Do not conform to the pattern of this world, but be transformed by the renewing of your mind. </a:t>
            </a:r>
          </a:p>
          <a:p>
            <a:endParaRPr lang="en-US" sz="2800" dirty="0">
              <a:solidFill>
                <a:srgbClr val="000000"/>
              </a:solidFill>
            </a:endParaRPr>
          </a:p>
          <a:p>
            <a:r>
              <a:rPr lang="en-US" sz="2800" b="0" i="0" dirty="0">
                <a:solidFill>
                  <a:srgbClr val="000000"/>
                </a:solidFill>
                <a:effectLst/>
              </a:rPr>
              <a:t>Then you will be able to test and approve what God’s will is —His good, pleasing and perfect will.</a:t>
            </a:r>
            <a:endParaRPr lang="en-US" sz="2800" dirty="0"/>
          </a:p>
        </p:txBody>
      </p:sp>
    </p:spTree>
    <p:extLst>
      <p:ext uri="{BB962C8B-B14F-4D97-AF65-F5344CB8AC3E}">
        <p14:creationId xmlns:p14="http://schemas.microsoft.com/office/powerpoint/2010/main" val="2762739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Insights</a:t>
            </a: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5488554" cy="523220"/>
          </a:xfrm>
          <a:prstGeom prst="rect">
            <a:avLst/>
          </a:prstGeom>
          <a:noFill/>
        </p:spPr>
        <p:txBody>
          <a:bodyPr wrap="none" rtlCol="0">
            <a:spAutoFit/>
          </a:bodyPr>
          <a:lstStyle/>
          <a:p>
            <a:pPr>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a:t>
            </a:r>
            <a:r>
              <a:rPr lang="en-US" sz="2800" dirty="0">
                <a:solidFill>
                  <a:prstClr val="black"/>
                </a:solidFill>
              </a:rPr>
              <a:t>Will – Romans 12:2</a:t>
            </a:r>
          </a:p>
        </p:txBody>
      </p:sp>
      <p:sp>
        <p:nvSpPr>
          <p:cNvPr id="7" name="Rectangle 6">
            <a:extLst>
              <a:ext uri="{FF2B5EF4-FFF2-40B4-BE49-F238E27FC236}">
                <a16:creationId xmlns:a16="http://schemas.microsoft.com/office/drawing/2014/main" id="{456806F0-3EDD-4745-9E25-D05FCD4B74CD}"/>
              </a:ext>
            </a:extLst>
          </p:cNvPr>
          <p:cNvSpPr/>
          <p:nvPr/>
        </p:nvSpPr>
        <p:spPr>
          <a:xfrm>
            <a:off x="1296359" y="1256899"/>
            <a:ext cx="9302729" cy="2821285"/>
          </a:xfrm>
          <a:prstGeom prst="rect">
            <a:avLst/>
          </a:prstGeom>
        </p:spPr>
        <p:txBody>
          <a:bodyPr wrap="square">
            <a:spAutoFit/>
          </a:bodyPr>
          <a:lstStyle/>
          <a:p>
            <a:r>
              <a:rPr lang="en-US" sz="2800" b="1" i="0" baseline="30000" dirty="0">
                <a:solidFill>
                  <a:srgbClr val="000000"/>
                </a:solidFill>
                <a:effectLst/>
              </a:rPr>
              <a:t>Romans 12:2</a:t>
            </a:r>
          </a:p>
          <a:p>
            <a:endParaRPr lang="en-US" sz="2800" b="1" baseline="30000" dirty="0">
              <a:solidFill>
                <a:srgbClr val="000000"/>
              </a:solidFill>
            </a:endParaRPr>
          </a:p>
          <a:p>
            <a:r>
              <a:rPr lang="en-US" sz="2800" b="0" i="0" dirty="0">
                <a:solidFill>
                  <a:srgbClr val="000000"/>
                </a:solidFill>
                <a:effectLst/>
              </a:rPr>
              <a:t>Do not conform to the pattern of this world, but be transformed by the renewing of your mind. </a:t>
            </a:r>
          </a:p>
          <a:p>
            <a:endParaRPr lang="en-US" sz="2800" dirty="0">
              <a:solidFill>
                <a:srgbClr val="000000"/>
              </a:solidFill>
            </a:endParaRPr>
          </a:p>
          <a:p>
            <a:r>
              <a:rPr lang="en-US" sz="2800" b="0" i="0" dirty="0">
                <a:solidFill>
                  <a:srgbClr val="000000"/>
                </a:solidFill>
                <a:effectLst/>
              </a:rPr>
              <a:t>Then you will be able to </a:t>
            </a:r>
            <a:r>
              <a:rPr lang="en-US" sz="2800" b="1" i="0" u="sng" dirty="0">
                <a:solidFill>
                  <a:srgbClr val="0070C0"/>
                </a:solidFill>
                <a:effectLst/>
              </a:rPr>
              <a:t>test and approve</a:t>
            </a:r>
            <a:r>
              <a:rPr lang="en-US" sz="2800" i="0" dirty="0">
                <a:solidFill>
                  <a:srgbClr val="0070C0"/>
                </a:solidFill>
                <a:effectLst/>
              </a:rPr>
              <a:t> </a:t>
            </a:r>
            <a:r>
              <a:rPr lang="en-US" sz="2800" b="0" i="0" dirty="0">
                <a:solidFill>
                  <a:srgbClr val="000000"/>
                </a:solidFill>
                <a:effectLst/>
              </a:rPr>
              <a:t>what God’s will is —His good, pleasing and perfect will.</a:t>
            </a:r>
            <a:endParaRPr lang="en-US" sz="2800" dirty="0"/>
          </a:p>
        </p:txBody>
      </p:sp>
    </p:spTree>
    <p:extLst>
      <p:ext uri="{BB962C8B-B14F-4D97-AF65-F5344CB8AC3E}">
        <p14:creationId xmlns:p14="http://schemas.microsoft.com/office/powerpoint/2010/main" val="661419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sp>
        <p:nvSpPr>
          <p:cNvPr id="25" name="Oval 24">
            <a:extLst>
              <a:ext uri="{FF2B5EF4-FFF2-40B4-BE49-F238E27FC236}">
                <a16:creationId xmlns:a16="http://schemas.microsoft.com/office/drawing/2014/main" id="{8F3841AD-A0B2-4138-8B54-42F316B8E4E8}"/>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DD94F5D-CAED-496B-9959-4CC7977FC1EF}"/>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4260848-90B1-4F30-8D05-8D621DF20001}"/>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36E3C7D-9A79-4620-9EF6-4E02C025C2A0}"/>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D41B17-42C1-4738-864B-CE89964614EC}"/>
              </a:ext>
            </a:extLst>
          </p:cNvPr>
          <p:cNvSpPr/>
          <p:nvPr/>
        </p:nvSpPr>
        <p:spPr>
          <a:xfrm>
            <a:off x="7246528" y="3234929"/>
            <a:ext cx="871008" cy="369332"/>
          </a:xfrm>
          <a:prstGeom prst="rect">
            <a:avLst/>
          </a:prstGeom>
        </p:spPr>
        <p:txBody>
          <a:bodyPr wrap="none">
            <a:spAutoFit/>
          </a:bodyPr>
          <a:lstStyle/>
          <a:p>
            <a:r>
              <a:rPr lang="en-US" b="1" dirty="0">
                <a:solidFill>
                  <a:prstClr val="black"/>
                </a:solidFill>
              </a:rPr>
              <a:t>Biblical</a:t>
            </a:r>
            <a:endParaRPr lang="en-US" b="1" dirty="0"/>
          </a:p>
        </p:txBody>
      </p:sp>
      <p:sp>
        <p:nvSpPr>
          <p:cNvPr id="30" name="Rectangle 29">
            <a:extLst>
              <a:ext uri="{FF2B5EF4-FFF2-40B4-BE49-F238E27FC236}">
                <a16:creationId xmlns:a16="http://schemas.microsoft.com/office/drawing/2014/main" id="{E1776341-D6C2-4945-A0A9-127E5DBE44F3}"/>
              </a:ext>
            </a:extLst>
          </p:cNvPr>
          <p:cNvSpPr/>
          <p:nvPr/>
        </p:nvSpPr>
        <p:spPr>
          <a:xfrm>
            <a:off x="7246528" y="3693421"/>
            <a:ext cx="788036" cy="369332"/>
          </a:xfrm>
          <a:prstGeom prst="rect">
            <a:avLst/>
          </a:prstGeom>
        </p:spPr>
        <p:txBody>
          <a:bodyPr wrap="none">
            <a:spAutoFit/>
          </a:bodyPr>
          <a:lstStyle/>
          <a:p>
            <a:r>
              <a:rPr lang="en-US" b="1" dirty="0">
                <a:solidFill>
                  <a:prstClr val="black"/>
                </a:solidFill>
              </a:rPr>
              <a:t>Desire</a:t>
            </a:r>
            <a:endParaRPr lang="en-US" b="1" dirty="0"/>
          </a:p>
        </p:txBody>
      </p:sp>
      <p:sp>
        <p:nvSpPr>
          <p:cNvPr id="31" name="Rectangle 30">
            <a:extLst>
              <a:ext uri="{FF2B5EF4-FFF2-40B4-BE49-F238E27FC236}">
                <a16:creationId xmlns:a16="http://schemas.microsoft.com/office/drawing/2014/main" id="{164E0E13-46B1-42F3-9B9B-5FA21B423CE6}"/>
              </a:ext>
            </a:extLst>
          </p:cNvPr>
          <p:cNvSpPr/>
          <p:nvPr/>
        </p:nvSpPr>
        <p:spPr>
          <a:xfrm>
            <a:off x="7246528" y="4610405"/>
            <a:ext cx="1463799" cy="369332"/>
          </a:xfrm>
          <a:prstGeom prst="rect">
            <a:avLst/>
          </a:prstGeom>
        </p:spPr>
        <p:txBody>
          <a:bodyPr wrap="none">
            <a:spAutoFit/>
          </a:bodyPr>
          <a:lstStyle/>
          <a:p>
            <a:r>
              <a:rPr lang="en-US" b="1" dirty="0">
                <a:solidFill>
                  <a:prstClr val="black"/>
                </a:solidFill>
              </a:rPr>
              <a:t>Circumstance</a:t>
            </a:r>
            <a:endParaRPr lang="en-US" b="1" dirty="0"/>
          </a:p>
        </p:txBody>
      </p:sp>
      <p:sp>
        <p:nvSpPr>
          <p:cNvPr id="32" name="Rectangle 31">
            <a:extLst>
              <a:ext uri="{FF2B5EF4-FFF2-40B4-BE49-F238E27FC236}">
                <a16:creationId xmlns:a16="http://schemas.microsoft.com/office/drawing/2014/main" id="{28A1D7F1-DF93-45F0-9441-B9851449207B}"/>
              </a:ext>
            </a:extLst>
          </p:cNvPr>
          <p:cNvSpPr/>
          <p:nvPr/>
        </p:nvSpPr>
        <p:spPr>
          <a:xfrm>
            <a:off x="7246528" y="5068897"/>
            <a:ext cx="2137124" cy="369332"/>
          </a:xfrm>
          <a:prstGeom prst="rect">
            <a:avLst/>
          </a:prstGeom>
        </p:spPr>
        <p:txBody>
          <a:bodyPr wrap="none">
            <a:spAutoFit/>
          </a:bodyPr>
          <a:lstStyle/>
          <a:p>
            <a:r>
              <a:rPr lang="en-US" b="1" dirty="0">
                <a:solidFill>
                  <a:prstClr val="black"/>
                </a:solidFill>
              </a:rPr>
              <a:t>Wise, Godly Counsel</a:t>
            </a:r>
            <a:endParaRPr lang="en-US" b="1" dirty="0"/>
          </a:p>
        </p:txBody>
      </p:sp>
      <p:sp>
        <p:nvSpPr>
          <p:cNvPr id="33" name="Oval 32">
            <a:extLst>
              <a:ext uri="{FF2B5EF4-FFF2-40B4-BE49-F238E27FC236}">
                <a16:creationId xmlns:a16="http://schemas.microsoft.com/office/drawing/2014/main" id="{87C475C1-0A51-4634-B9C2-E9B7F27FCC8F}"/>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5D8F19-744C-4340-8693-3712FC583000}"/>
              </a:ext>
            </a:extLst>
          </p:cNvPr>
          <p:cNvSpPr/>
          <p:nvPr/>
        </p:nvSpPr>
        <p:spPr>
          <a:xfrm>
            <a:off x="7246528" y="5527389"/>
            <a:ext cx="1224374" cy="369332"/>
          </a:xfrm>
          <a:prstGeom prst="rect">
            <a:avLst/>
          </a:prstGeom>
        </p:spPr>
        <p:txBody>
          <a:bodyPr wrap="none">
            <a:spAutoFit/>
          </a:bodyPr>
          <a:lstStyle/>
          <a:p>
            <a:r>
              <a:rPr lang="en-US" b="1" dirty="0">
                <a:solidFill>
                  <a:prstClr val="black"/>
                </a:solidFill>
              </a:rPr>
              <a:t>Guts to act</a:t>
            </a:r>
            <a:endParaRPr lang="en-US" b="1" dirty="0"/>
          </a:p>
        </p:txBody>
      </p:sp>
      <p:sp>
        <p:nvSpPr>
          <p:cNvPr id="35" name="Oval 34">
            <a:extLst>
              <a:ext uri="{FF2B5EF4-FFF2-40B4-BE49-F238E27FC236}">
                <a16:creationId xmlns:a16="http://schemas.microsoft.com/office/drawing/2014/main" id="{6123A94B-6E42-4314-9CC8-F3AFA1B8E48B}"/>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7537C7D-8D25-4C4D-B190-60DB6915A6B2}"/>
              </a:ext>
            </a:extLst>
          </p:cNvPr>
          <p:cNvSpPr/>
          <p:nvPr/>
        </p:nvSpPr>
        <p:spPr>
          <a:xfrm>
            <a:off x="7246528" y="4151913"/>
            <a:ext cx="1736566" cy="369332"/>
          </a:xfrm>
          <a:prstGeom prst="rect">
            <a:avLst/>
          </a:prstGeom>
        </p:spPr>
        <p:txBody>
          <a:bodyPr wrap="none">
            <a:spAutoFit/>
          </a:bodyPr>
          <a:lstStyle/>
          <a:p>
            <a:r>
              <a:rPr lang="en-US" b="1" dirty="0">
                <a:solidFill>
                  <a:prstClr val="black"/>
                </a:solidFill>
              </a:rPr>
              <a:t>Prayer &amp; Fasting</a:t>
            </a:r>
            <a:endParaRPr lang="en-US" b="1" dirty="0"/>
          </a:p>
        </p:txBody>
      </p:sp>
      <p:cxnSp>
        <p:nvCxnSpPr>
          <p:cNvPr id="23" name="Straight Arrow Connector 22">
            <a:extLst>
              <a:ext uri="{FF2B5EF4-FFF2-40B4-BE49-F238E27FC236}">
                <a16:creationId xmlns:a16="http://schemas.microsoft.com/office/drawing/2014/main" id="{6CE60965-D1E3-40A1-8B73-2E5BDD5F355E}"/>
              </a:ext>
            </a:extLst>
          </p:cNvPr>
          <p:cNvCxnSpPr>
            <a:cxnSpLocks/>
          </p:cNvCxnSpPr>
          <p:nvPr/>
        </p:nvCxnSpPr>
        <p:spPr>
          <a:xfrm>
            <a:off x="6994168" y="2820473"/>
            <a:ext cx="0" cy="38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BF119ED-C5C4-4DE5-91EA-D521AB7D42B3}"/>
              </a:ext>
            </a:extLst>
          </p:cNvPr>
          <p:cNvCxnSpPr>
            <a:cxnSpLocks/>
          </p:cNvCxnSpPr>
          <p:nvPr/>
        </p:nvCxnSpPr>
        <p:spPr>
          <a:xfrm flipV="1">
            <a:off x="6994168" y="1448393"/>
            <a:ext cx="0" cy="3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7C7E8DB1-B376-476D-BF2D-55E8E1007F33}"/>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6211135" y="1817425"/>
            <a:ext cx="1039043" cy="1003048"/>
          </a:xfrm>
          <a:prstGeom prst="rect">
            <a:avLst/>
          </a:prstGeom>
        </p:spPr>
      </p:pic>
    </p:spTree>
    <p:extLst>
      <p:ext uri="{BB962C8B-B14F-4D97-AF65-F5344CB8AC3E}">
        <p14:creationId xmlns:p14="http://schemas.microsoft.com/office/powerpoint/2010/main" val="2139797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Insights</a:t>
            </a: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pic>
        <p:nvPicPr>
          <p:cNvPr id="4" name="Picture 3">
            <a:extLst>
              <a:ext uri="{FF2B5EF4-FFF2-40B4-BE49-F238E27FC236}">
                <a16:creationId xmlns:a16="http://schemas.microsoft.com/office/drawing/2014/main" id="{DF3609A9-7D65-428C-B2F9-AEC191BFC733}"/>
              </a:ext>
            </a:extLst>
          </p:cNvPr>
          <p:cNvPicPr>
            <a:picLocks noChangeAspect="1"/>
          </p:cNvPicPr>
          <p:nvPr/>
        </p:nvPicPr>
        <p:blipFill>
          <a:blip r:embed="rId2"/>
          <a:stretch>
            <a:fillRect/>
          </a:stretch>
        </p:blipFill>
        <p:spPr>
          <a:xfrm>
            <a:off x="5735801" y="958866"/>
            <a:ext cx="3069511" cy="5008496"/>
          </a:xfrm>
          <a:prstGeom prst="rect">
            <a:avLst/>
          </a:prstGeom>
        </p:spPr>
      </p:pic>
      <p:sp>
        <p:nvSpPr>
          <p:cNvPr id="7" name="Rectangle 6">
            <a:extLst>
              <a:ext uri="{FF2B5EF4-FFF2-40B4-BE49-F238E27FC236}">
                <a16:creationId xmlns:a16="http://schemas.microsoft.com/office/drawing/2014/main" id="{456806F0-3EDD-4745-9E25-D05FCD4B74CD}"/>
              </a:ext>
            </a:extLst>
          </p:cNvPr>
          <p:cNvSpPr/>
          <p:nvPr/>
        </p:nvSpPr>
        <p:spPr>
          <a:xfrm>
            <a:off x="1114425" y="1569711"/>
            <a:ext cx="4286250" cy="1846659"/>
          </a:xfrm>
          <a:prstGeom prst="rect">
            <a:avLst/>
          </a:prstGeom>
        </p:spPr>
        <p:txBody>
          <a:bodyPr wrap="square">
            <a:spAutoFit/>
          </a:bodyPr>
          <a:lstStyle/>
          <a:p>
            <a:r>
              <a:rPr lang="en-US" b="1" i="0" baseline="30000" dirty="0">
                <a:solidFill>
                  <a:srgbClr val="000000"/>
                </a:solidFill>
                <a:effectLst/>
                <a:latin typeface="Arial" panose="020B0604020202020204" pitchFamily="34" charset="0"/>
              </a:rPr>
              <a:t>Romans 12:2</a:t>
            </a:r>
          </a:p>
          <a:p>
            <a:endParaRPr lang="en-US" b="1" baseline="30000" dirty="0">
              <a:solidFill>
                <a:srgbClr val="000000"/>
              </a:solidFill>
              <a:latin typeface="Arial" panose="020B0604020202020204" pitchFamily="34" charset="0"/>
            </a:endParaRPr>
          </a:p>
          <a:p>
            <a:r>
              <a:rPr lang="en-US" b="1" i="0" baseline="30000" dirty="0">
                <a:solidFill>
                  <a:srgbClr val="000000"/>
                </a:solidFill>
                <a:effectLst/>
                <a:latin typeface="Arial" panose="020B0604020202020204" pitchFamily="34" charset="0"/>
              </a:rPr>
              <a:t>2 </a:t>
            </a:r>
            <a:r>
              <a:rPr lang="en-US" b="0" i="0" dirty="0">
                <a:solidFill>
                  <a:srgbClr val="000000"/>
                </a:solidFill>
                <a:effectLst/>
                <a:latin typeface="Helvetica Neue"/>
              </a:rPr>
              <a:t>Do not conform to the pattern of this world, but be transformed by the renewing of your mind. Then you will be able to test and approve what God’s will is—his good, pleasing and perfect will.</a:t>
            </a:r>
            <a:endParaRPr lang="en-US" dirty="0"/>
          </a:p>
        </p:txBody>
      </p:sp>
      <p:sp>
        <p:nvSpPr>
          <p:cNvPr id="9" name="Rectangle 8">
            <a:extLst>
              <a:ext uri="{FF2B5EF4-FFF2-40B4-BE49-F238E27FC236}">
                <a16:creationId xmlns:a16="http://schemas.microsoft.com/office/drawing/2014/main" id="{F9D455E2-B39B-4764-BC2B-55C7910912BA}"/>
              </a:ext>
            </a:extLst>
          </p:cNvPr>
          <p:cNvSpPr/>
          <p:nvPr/>
        </p:nvSpPr>
        <p:spPr>
          <a:xfrm>
            <a:off x="1027128" y="3818107"/>
            <a:ext cx="4286250" cy="738664"/>
          </a:xfrm>
          <a:prstGeom prst="rect">
            <a:avLst/>
          </a:prstGeom>
        </p:spPr>
        <p:txBody>
          <a:bodyPr wrap="square">
            <a:spAutoFit/>
          </a:bodyPr>
          <a:lstStyle/>
          <a:p>
            <a:r>
              <a:rPr lang="en-US" b="1" i="0" baseline="30000" dirty="0">
                <a:solidFill>
                  <a:srgbClr val="000000"/>
                </a:solidFill>
                <a:effectLst/>
                <a:latin typeface="Arial" panose="020B0604020202020204" pitchFamily="34" charset="0"/>
              </a:rPr>
              <a:t>Theme of good versus best</a:t>
            </a:r>
          </a:p>
          <a:p>
            <a:endParaRPr lang="en-US" b="1" baseline="30000" dirty="0">
              <a:solidFill>
                <a:srgbClr val="000000"/>
              </a:solidFill>
              <a:latin typeface="Arial" panose="020B0604020202020204" pitchFamily="34" charset="0"/>
            </a:endParaRPr>
          </a:p>
          <a:p>
            <a:r>
              <a:rPr lang="en-US" b="1" baseline="30000" dirty="0">
                <a:solidFill>
                  <a:srgbClr val="000000"/>
                </a:solidFill>
                <a:latin typeface="Arial" panose="020B0604020202020204" pitchFamily="34" charset="0"/>
              </a:rPr>
              <a:t>My example</a:t>
            </a:r>
            <a:endParaRPr lang="en-US" dirty="0"/>
          </a:p>
        </p:txBody>
      </p:sp>
      <p:sp>
        <p:nvSpPr>
          <p:cNvPr id="10" name="Rectangle 9">
            <a:extLst>
              <a:ext uri="{FF2B5EF4-FFF2-40B4-BE49-F238E27FC236}">
                <a16:creationId xmlns:a16="http://schemas.microsoft.com/office/drawing/2014/main" id="{C27C3CC0-66F1-4B11-AE6E-CBE5F9E810B8}"/>
              </a:ext>
            </a:extLst>
          </p:cNvPr>
          <p:cNvSpPr/>
          <p:nvPr/>
        </p:nvSpPr>
        <p:spPr>
          <a:xfrm>
            <a:off x="400050" y="4908732"/>
            <a:ext cx="4410070" cy="14660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MASTER Catch All SLIDE</a:t>
            </a:r>
          </a:p>
        </p:txBody>
      </p:sp>
    </p:spTree>
    <p:extLst>
      <p:ext uri="{BB962C8B-B14F-4D97-AF65-F5344CB8AC3E}">
        <p14:creationId xmlns:p14="http://schemas.microsoft.com/office/powerpoint/2010/main" val="3105333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cxnSp>
        <p:nvCxnSpPr>
          <p:cNvPr id="11" name="Connector: Elbow 10">
            <a:extLst>
              <a:ext uri="{FF2B5EF4-FFF2-40B4-BE49-F238E27FC236}">
                <a16:creationId xmlns:a16="http://schemas.microsoft.com/office/drawing/2014/main" id="{A1D71889-5F48-495D-87B0-11A17CFDF321}"/>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5E39DC85-879B-49E9-A3A1-8D0BBB2D19B5}"/>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2D1EEFFE-0828-44A7-B61D-DB4F60154CDF}"/>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E9ADFDC9-D90C-4CBC-BF48-AC90C2B9927D}"/>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CA8B112B-429F-41F7-9CB9-8426CE17A738}"/>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CF1C3CB1-AB2C-4651-993A-5AC55BED1895}"/>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BE1131B-8FBD-4AFA-A9E7-73EE81B2B178}"/>
              </a:ext>
            </a:extLst>
          </p:cNvPr>
          <p:cNvSpPr/>
          <p:nvPr/>
        </p:nvSpPr>
        <p:spPr>
          <a:xfrm>
            <a:off x="7246528" y="3234929"/>
            <a:ext cx="871008" cy="369332"/>
          </a:xfrm>
          <a:prstGeom prst="rect">
            <a:avLst/>
          </a:prstGeom>
        </p:spPr>
        <p:txBody>
          <a:bodyPr wrap="none">
            <a:spAutoFit/>
          </a:bodyPr>
          <a:lstStyle/>
          <a:p>
            <a:r>
              <a:rPr lang="en-US" b="1" dirty="0">
                <a:solidFill>
                  <a:prstClr val="black"/>
                </a:solidFill>
              </a:rPr>
              <a:t>Biblical</a:t>
            </a:r>
            <a:endParaRPr lang="en-US" b="1" dirty="0"/>
          </a:p>
        </p:txBody>
      </p:sp>
      <p:sp>
        <p:nvSpPr>
          <p:cNvPr id="28" name="Rectangle 27">
            <a:extLst>
              <a:ext uri="{FF2B5EF4-FFF2-40B4-BE49-F238E27FC236}">
                <a16:creationId xmlns:a16="http://schemas.microsoft.com/office/drawing/2014/main" id="{097F0868-92EC-4B4A-818A-C10215B43879}"/>
              </a:ext>
            </a:extLst>
          </p:cNvPr>
          <p:cNvSpPr/>
          <p:nvPr/>
        </p:nvSpPr>
        <p:spPr>
          <a:xfrm>
            <a:off x="7246528" y="3693421"/>
            <a:ext cx="788036" cy="369332"/>
          </a:xfrm>
          <a:prstGeom prst="rect">
            <a:avLst/>
          </a:prstGeom>
        </p:spPr>
        <p:txBody>
          <a:bodyPr wrap="none">
            <a:spAutoFit/>
          </a:bodyPr>
          <a:lstStyle/>
          <a:p>
            <a:r>
              <a:rPr lang="en-US" b="1" dirty="0">
                <a:solidFill>
                  <a:prstClr val="black"/>
                </a:solidFill>
              </a:rPr>
              <a:t>Desire</a:t>
            </a:r>
            <a:endParaRPr lang="en-US" b="1" dirty="0"/>
          </a:p>
        </p:txBody>
      </p:sp>
      <p:sp>
        <p:nvSpPr>
          <p:cNvPr id="29" name="Rectangle 28">
            <a:extLst>
              <a:ext uri="{FF2B5EF4-FFF2-40B4-BE49-F238E27FC236}">
                <a16:creationId xmlns:a16="http://schemas.microsoft.com/office/drawing/2014/main" id="{F480B3AB-46B3-404A-9F5C-97103AD84326}"/>
              </a:ext>
            </a:extLst>
          </p:cNvPr>
          <p:cNvSpPr/>
          <p:nvPr/>
        </p:nvSpPr>
        <p:spPr>
          <a:xfrm>
            <a:off x="7246528" y="4610405"/>
            <a:ext cx="1463799" cy="369332"/>
          </a:xfrm>
          <a:prstGeom prst="rect">
            <a:avLst/>
          </a:prstGeom>
        </p:spPr>
        <p:txBody>
          <a:bodyPr wrap="none">
            <a:spAutoFit/>
          </a:bodyPr>
          <a:lstStyle/>
          <a:p>
            <a:r>
              <a:rPr lang="en-US" b="1" dirty="0">
                <a:solidFill>
                  <a:prstClr val="black"/>
                </a:solidFill>
              </a:rPr>
              <a:t>Circumstance</a:t>
            </a:r>
            <a:endParaRPr lang="en-US" b="1" dirty="0"/>
          </a:p>
        </p:txBody>
      </p:sp>
      <p:sp>
        <p:nvSpPr>
          <p:cNvPr id="30" name="Rectangle 29">
            <a:extLst>
              <a:ext uri="{FF2B5EF4-FFF2-40B4-BE49-F238E27FC236}">
                <a16:creationId xmlns:a16="http://schemas.microsoft.com/office/drawing/2014/main" id="{7CFE5D49-F8E1-458A-BD65-0B5C4E7F62B8}"/>
              </a:ext>
            </a:extLst>
          </p:cNvPr>
          <p:cNvSpPr/>
          <p:nvPr/>
        </p:nvSpPr>
        <p:spPr>
          <a:xfrm>
            <a:off x="7246528" y="5068897"/>
            <a:ext cx="2137124" cy="369332"/>
          </a:xfrm>
          <a:prstGeom prst="rect">
            <a:avLst/>
          </a:prstGeom>
        </p:spPr>
        <p:txBody>
          <a:bodyPr wrap="none">
            <a:spAutoFit/>
          </a:bodyPr>
          <a:lstStyle/>
          <a:p>
            <a:r>
              <a:rPr lang="en-US" b="1" dirty="0">
                <a:solidFill>
                  <a:prstClr val="black"/>
                </a:solidFill>
              </a:rPr>
              <a:t>Wise, Godly Counsel</a:t>
            </a:r>
            <a:endParaRPr lang="en-US" b="1" dirty="0"/>
          </a:p>
        </p:txBody>
      </p:sp>
      <p:sp>
        <p:nvSpPr>
          <p:cNvPr id="31" name="Oval 30">
            <a:extLst>
              <a:ext uri="{FF2B5EF4-FFF2-40B4-BE49-F238E27FC236}">
                <a16:creationId xmlns:a16="http://schemas.microsoft.com/office/drawing/2014/main" id="{E172D0D6-DA69-4485-8153-29C2D2518861}"/>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F6694DD6-A9A7-4603-96AB-4021784FAE14}"/>
              </a:ext>
            </a:extLst>
          </p:cNvPr>
          <p:cNvSpPr/>
          <p:nvPr/>
        </p:nvSpPr>
        <p:spPr>
          <a:xfrm>
            <a:off x="7246528" y="5527389"/>
            <a:ext cx="1224374" cy="369332"/>
          </a:xfrm>
          <a:prstGeom prst="rect">
            <a:avLst/>
          </a:prstGeom>
        </p:spPr>
        <p:txBody>
          <a:bodyPr wrap="none">
            <a:spAutoFit/>
          </a:bodyPr>
          <a:lstStyle/>
          <a:p>
            <a:r>
              <a:rPr lang="en-US" b="1" dirty="0">
                <a:solidFill>
                  <a:prstClr val="black"/>
                </a:solidFill>
              </a:rPr>
              <a:t>Guts to act</a:t>
            </a:r>
            <a:endParaRPr lang="en-US" b="1" dirty="0"/>
          </a:p>
        </p:txBody>
      </p:sp>
      <p:cxnSp>
        <p:nvCxnSpPr>
          <p:cNvPr id="36" name="Straight Arrow Connector 35">
            <a:extLst>
              <a:ext uri="{FF2B5EF4-FFF2-40B4-BE49-F238E27FC236}">
                <a16:creationId xmlns:a16="http://schemas.microsoft.com/office/drawing/2014/main" id="{8D95E333-1184-4072-BA59-840B0463C683}"/>
              </a:ext>
            </a:extLst>
          </p:cNvPr>
          <p:cNvCxnSpPr>
            <a:cxnSpLocks/>
          </p:cNvCxnSpPr>
          <p:nvPr/>
        </p:nvCxnSpPr>
        <p:spPr>
          <a:xfrm>
            <a:off x="6994168" y="2820473"/>
            <a:ext cx="0" cy="38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F62ECE7A-52A7-468D-B60C-A85F62669B66}"/>
              </a:ext>
            </a:extLst>
          </p:cNvPr>
          <p:cNvCxnSpPr>
            <a:cxnSpLocks/>
          </p:cNvCxnSpPr>
          <p:nvPr/>
        </p:nvCxnSpPr>
        <p:spPr>
          <a:xfrm flipV="1">
            <a:off x="6994168" y="1448393"/>
            <a:ext cx="0" cy="3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E1D3CDC2-F21C-436D-9243-944775A11122}"/>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pic>
        <p:nvPicPr>
          <p:cNvPr id="44" name="Picture 43">
            <a:extLst>
              <a:ext uri="{FF2B5EF4-FFF2-40B4-BE49-F238E27FC236}">
                <a16:creationId xmlns:a16="http://schemas.microsoft.com/office/drawing/2014/main" id="{2C1FE2BA-5F76-4535-8331-E8A525CF2755}"/>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2940834" y="1741436"/>
            <a:ext cx="1039043" cy="1003048"/>
          </a:xfrm>
          <a:prstGeom prst="rect">
            <a:avLst/>
          </a:prstGeom>
        </p:spPr>
      </p:pic>
      <p:pic>
        <p:nvPicPr>
          <p:cNvPr id="45" name="Picture 44">
            <a:extLst>
              <a:ext uri="{FF2B5EF4-FFF2-40B4-BE49-F238E27FC236}">
                <a16:creationId xmlns:a16="http://schemas.microsoft.com/office/drawing/2014/main" id="{454BEBC0-ACE7-49A4-A13F-B638FC576E4B}"/>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6211135" y="1817425"/>
            <a:ext cx="1039043" cy="1003048"/>
          </a:xfrm>
          <a:prstGeom prst="rect">
            <a:avLst/>
          </a:prstGeom>
        </p:spPr>
      </p:pic>
      <p:sp>
        <p:nvSpPr>
          <p:cNvPr id="46" name="Rectangle 45">
            <a:extLst>
              <a:ext uri="{FF2B5EF4-FFF2-40B4-BE49-F238E27FC236}">
                <a16:creationId xmlns:a16="http://schemas.microsoft.com/office/drawing/2014/main" id="{2D130ADF-58D4-4C06-8455-8EACDBAE2A0E}"/>
              </a:ext>
            </a:extLst>
          </p:cNvPr>
          <p:cNvSpPr/>
          <p:nvPr/>
        </p:nvSpPr>
        <p:spPr>
          <a:xfrm>
            <a:off x="342900" y="4229035"/>
            <a:ext cx="4410070" cy="14660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MASTER SLIDE</a:t>
            </a:r>
          </a:p>
        </p:txBody>
      </p:sp>
      <p:cxnSp>
        <p:nvCxnSpPr>
          <p:cNvPr id="47" name="Straight Arrow Connector 46">
            <a:extLst>
              <a:ext uri="{FF2B5EF4-FFF2-40B4-BE49-F238E27FC236}">
                <a16:creationId xmlns:a16="http://schemas.microsoft.com/office/drawing/2014/main" id="{72B75045-96BB-4F05-9569-2080FF23548F}"/>
              </a:ext>
            </a:extLst>
          </p:cNvPr>
          <p:cNvCxnSpPr/>
          <p:nvPr/>
        </p:nvCxnSpPr>
        <p:spPr>
          <a:xfrm>
            <a:off x="4005384" y="2744484"/>
            <a:ext cx="656493" cy="567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Oval 47">
            <a:extLst>
              <a:ext uri="{FF2B5EF4-FFF2-40B4-BE49-F238E27FC236}">
                <a16:creationId xmlns:a16="http://schemas.microsoft.com/office/drawing/2014/main" id="{65BC045D-8F88-47A8-B2CB-AA4FF1F0EEC8}"/>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C18E7F99-070B-44C0-BD85-823A6D81A57D}"/>
              </a:ext>
            </a:extLst>
          </p:cNvPr>
          <p:cNvSpPr/>
          <p:nvPr/>
        </p:nvSpPr>
        <p:spPr>
          <a:xfrm>
            <a:off x="7246528" y="4151913"/>
            <a:ext cx="1736566" cy="369332"/>
          </a:xfrm>
          <a:prstGeom prst="rect">
            <a:avLst/>
          </a:prstGeom>
        </p:spPr>
        <p:txBody>
          <a:bodyPr wrap="none">
            <a:spAutoFit/>
          </a:bodyPr>
          <a:lstStyle/>
          <a:p>
            <a:r>
              <a:rPr lang="en-US" b="1" dirty="0">
                <a:solidFill>
                  <a:prstClr val="black"/>
                </a:solidFill>
              </a:rPr>
              <a:t>Prayer &amp; Fasting</a:t>
            </a:r>
            <a:endParaRPr lang="en-US" b="1" dirty="0"/>
          </a:p>
        </p:txBody>
      </p:sp>
    </p:spTree>
    <p:extLst>
      <p:ext uri="{BB962C8B-B14F-4D97-AF65-F5344CB8AC3E}">
        <p14:creationId xmlns:p14="http://schemas.microsoft.com/office/powerpoint/2010/main" val="338045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Insights</a:t>
            </a: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sp>
        <p:nvSpPr>
          <p:cNvPr id="7" name="Rectangle 6">
            <a:extLst>
              <a:ext uri="{FF2B5EF4-FFF2-40B4-BE49-F238E27FC236}">
                <a16:creationId xmlns:a16="http://schemas.microsoft.com/office/drawing/2014/main" id="{456806F0-3EDD-4745-9E25-D05FCD4B74CD}"/>
              </a:ext>
            </a:extLst>
          </p:cNvPr>
          <p:cNvSpPr/>
          <p:nvPr/>
        </p:nvSpPr>
        <p:spPr>
          <a:xfrm>
            <a:off x="1296359" y="1580749"/>
            <a:ext cx="9302729" cy="3108543"/>
          </a:xfrm>
          <a:prstGeom prst="rect">
            <a:avLst/>
          </a:prstGeom>
        </p:spPr>
        <p:txBody>
          <a:bodyPr wrap="square">
            <a:spAutoFit/>
          </a:bodyPr>
          <a:lstStyle/>
          <a:p>
            <a:r>
              <a:rPr lang="en-US" sz="2800" b="1" i="0" u="sng" dirty="0">
                <a:solidFill>
                  <a:srgbClr val="000000"/>
                </a:solidFill>
                <a:effectLst/>
              </a:rPr>
              <a:t>Outline</a:t>
            </a:r>
          </a:p>
          <a:p>
            <a:endParaRPr lang="en-US" sz="2800" b="0" i="0" dirty="0">
              <a:solidFill>
                <a:srgbClr val="000000"/>
              </a:solidFill>
              <a:effectLst/>
            </a:endParaRPr>
          </a:p>
          <a:p>
            <a:pPr marL="457200" indent="-457200">
              <a:buFont typeface="Arial" panose="020B0604020202020204" pitchFamily="34" charset="0"/>
              <a:buChar char="•"/>
            </a:pPr>
            <a:r>
              <a:rPr lang="en-US" sz="2800" dirty="0">
                <a:solidFill>
                  <a:srgbClr val="000000"/>
                </a:solidFill>
              </a:rPr>
              <a:t>A Story</a:t>
            </a:r>
          </a:p>
          <a:p>
            <a:pPr marL="457200" indent="-457200">
              <a:buFont typeface="Arial" panose="020B0604020202020204" pitchFamily="34" charset="0"/>
              <a:buChar char="•"/>
            </a:pPr>
            <a:endParaRPr lang="en-US" sz="2800" dirty="0">
              <a:solidFill>
                <a:srgbClr val="000000"/>
              </a:solidFill>
            </a:endParaRPr>
          </a:p>
          <a:p>
            <a:pPr marL="457200" indent="-457200">
              <a:buFont typeface="Arial" panose="020B0604020202020204" pitchFamily="34" charset="0"/>
              <a:buChar char="•"/>
            </a:pPr>
            <a:r>
              <a:rPr lang="en-US" sz="2800" dirty="0">
                <a:solidFill>
                  <a:srgbClr val="000000"/>
                </a:solidFill>
              </a:rPr>
              <a:t>Decision Framework</a:t>
            </a:r>
          </a:p>
          <a:p>
            <a:pPr marL="457200" indent="-457200">
              <a:buFont typeface="Arial" panose="020B0604020202020204" pitchFamily="34" charset="0"/>
              <a:buChar char="•"/>
            </a:pPr>
            <a:endParaRPr lang="en-US" sz="2800" b="0" i="0" dirty="0">
              <a:solidFill>
                <a:srgbClr val="000000"/>
              </a:solidFill>
              <a:effectLst/>
            </a:endParaRPr>
          </a:p>
          <a:p>
            <a:pPr marL="457200" indent="-457200">
              <a:buFont typeface="Arial" panose="020B0604020202020204" pitchFamily="34" charset="0"/>
              <a:buChar char="•"/>
            </a:pPr>
            <a:r>
              <a:rPr lang="en-US" sz="2800" b="0" i="0" dirty="0">
                <a:solidFill>
                  <a:srgbClr val="000000"/>
                </a:solidFill>
                <a:effectLst/>
              </a:rPr>
              <a:t>Summary</a:t>
            </a:r>
          </a:p>
        </p:txBody>
      </p:sp>
    </p:spTree>
    <p:extLst>
      <p:ext uri="{BB962C8B-B14F-4D97-AF65-F5344CB8AC3E}">
        <p14:creationId xmlns:p14="http://schemas.microsoft.com/office/powerpoint/2010/main" val="245968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4646144"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 – A Story</a:t>
            </a:r>
          </a:p>
        </p:txBody>
      </p:sp>
      <p:pic>
        <p:nvPicPr>
          <p:cNvPr id="44" name="Picture 43">
            <a:extLst>
              <a:ext uri="{FF2B5EF4-FFF2-40B4-BE49-F238E27FC236}">
                <a16:creationId xmlns:a16="http://schemas.microsoft.com/office/drawing/2014/main" id="{2C1FE2BA-5F76-4535-8331-E8A525CF2755}"/>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3890890" y="1375421"/>
            <a:ext cx="4183866" cy="4038927"/>
          </a:xfrm>
          <a:prstGeom prst="rect">
            <a:avLst/>
          </a:prstGeom>
        </p:spPr>
      </p:pic>
    </p:spTree>
    <p:extLst>
      <p:ext uri="{BB962C8B-B14F-4D97-AF65-F5344CB8AC3E}">
        <p14:creationId xmlns:p14="http://schemas.microsoft.com/office/powerpoint/2010/main" val="90835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4727897" cy="523220"/>
          </a:xfrm>
          <a:prstGeom prst="rect">
            <a:avLst/>
          </a:prstGeom>
          <a:noFill/>
        </p:spPr>
        <p:txBody>
          <a:bodyPr wrap="none" rtlCol="0">
            <a:spAutoFit/>
          </a:bodyPr>
          <a:lstStyle/>
          <a:p>
            <a:pPr lvl="0">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a:t>
            </a:r>
            <a:r>
              <a:rPr lang="en-US" sz="2800" dirty="0">
                <a:solidFill>
                  <a:prstClr val="black"/>
                </a:solidFill>
              </a:rPr>
              <a:t>Will – A Story</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4" name="Picture 43">
            <a:extLst>
              <a:ext uri="{FF2B5EF4-FFF2-40B4-BE49-F238E27FC236}">
                <a16:creationId xmlns:a16="http://schemas.microsoft.com/office/drawing/2014/main" id="{2C1FE2BA-5F76-4535-8331-E8A525CF2755}"/>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2940834" y="1741436"/>
            <a:ext cx="1039043" cy="1003048"/>
          </a:xfrm>
          <a:prstGeom prst="rect">
            <a:avLst/>
          </a:prstGeom>
        </p:spPr>
      </p:pic>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cxnSp>
        <p:nvCxnSpPr>
          <p:cNvPr id="21" name="Straight Arrow Connector 20">
            <a:extLst>
              <a:ext uri="{FF2B5EF4-FFF2-40B4-BE49-F238E27FC236}">
                <a16:creationId xmlns:a16="http://schemas.microsoft.com/office/drawing/2014/main" id="{EE6D7E97-C138-4482-8444-80AE20020BA3}"/>
              </a:ext>
            </a:extLst>
          </p:cNvPr>
          <p:cNvCxnSpPr/>
          <p:nvPr/>
        </p:nvCxnSpPr>
        <p:spPr>
          <a:xfrm>
            <a:off x="4005384" y="2744484"/>
            <a:ext cx="656493" cy="567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E8AA2F0D-FCBF-4C0F-8319-CEEFEDFABCC7}"/>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580D0F19-3E41-4A24-9095-7715F43833B5}"/>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1312486-523C-47DD-80E4-5B03FBB3E479}"/>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4108C23-C047-478F-9030-97587CF046BD}"/>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2BAB1428-1705-4B42-99F6-2DFC93254671}"/>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C315360-90C3-499F-B9BC-0548C27530AB}"/>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620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5534785" cy="523220"/>
          </a:xfrm>
          <a:prstGeom prst="rect">
            <a:avLst/>
          </a:prstGeom>
          <a:noFill/>
        </p:spPr>
        <p:txBody>
          <a:bodyPr wrap="none" rtlCol="0">
            <a:spAutoFit/>
          </a:bodyPr>
          <a:lstStyle/>
          <a:p>
            <a:pPr lvl="0">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r>
              <a:rPr lang="en-US" sz="2800" dirty="0">
                <a:solidFill>
                  <a:prstClr val="black"/>
                </a:solidFill>
              </a:rPr>
              <a:t> – A Framework</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sp>
        <p:nvSpPr>
          <p:cNvPr id="28" name="Oval 27">
            <a:extLst>
              <a:ext uri="{FF2B5EF4-FFF2-40B4-BE49-F238E27FC236}">
                <a16:creationId xmlns:a16="http://schemas.microsoft.com/office/drawing/2014/main" id="{E8AA2F0D-FCBF-4C0F-8319-CEEFEDFABCC7}"/>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580D0F19-3E41-4A24-9095-7715F43833B5}"/>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1312486-523C-47DD-80E4-5B03FBB3E479}"/>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4108C23-C047-478F-9030-97587CF046BD}"/>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2BAB1428-1705-4B42-99F6-2DFC93254671}"/>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C315360-90C3-499F-B9BC-0548C27530AB}"/>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a:extLst>
              <a:ext uri="{FF2B5EF4-FFF2-40B4-BE49-F238E27FC236}">
                <a16:creationId xmlns:a16="http://schemas.microsoft.com/office/drawing/2014/main" id="{E0E62592-D210-42EC-A75A-67D4F6473A7C}"/>
              </a:ext>
            </a:extLst>
          </p:cNvPr>
          <p:cNvCxnSpPr>
            <a:cxnSpLocks/>
          </p:cNvCxnSpPr>
          <p:nvPr/>
        </p:nvCxnSpPr>
        <p:spPr>
          <a:xfrm>
            <a:off x="6994168" y="2820473"/>
            <a:ext cx="0" cy="38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CA0FEA5-C261-4958-A38D-96B4DC6DEE6B}"/>
              </a:ext>
            </a:extLst>
          </p:cNvPr>
          <p:cNvCxnSpPr>
            <a:cxnSpLocks/>
          </p:cNvCxnSpPr>
          <p:nvPr/>
        </p:nvCxnSpPr>
        <p:spPr>
          <a:xfrm flipV="1">
            <a:off x="6994168" y="1448393"/>
            <a:ext cx="0" cy="3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A8D4728F-485C-4893-8641-F87B92CB3736}"/>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6211135" y="1817425"/>
            <a:ext cx="1039043" cy="1003048"/>
          </a:xfrm>
          <a:prstGeom prst="rect">
            <a:avLst/>
          </a:prstGeom>
        </p:spPr>
      </p:pic>
    </p:spTree>
    <p:extLst>
      <p:ext uri="{BB962C8B-B14F-4D97-AF65-F5344CB8AC3E}">
        <p14:creationId xmlns:p14="http://schemas.microsoft.com/office/powerpoint/2010/main" val="27520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553478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 – A Framework</a:t>
            </a:r>
          </a:p>
        </p:txBody>
      </p:sp>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1039446" y="1164493"/>
            <a:ext cx="7244862" cy="547078"/>
          </a:xfrm>
          <a:prstGeom prst="bentConnector3">
            <a:avLst>
              <a:gd name="adj1" fmla="val 73948"/>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838831" y="1164493"/>
            <a:ext cx="3462215" cy="476738"/>
          </a:xfrm>
          <a:prstGeom prst="bentConnector3">
            <a:avLst>
              <a:gd name="adj1" fmla="val 1298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6951093" y="836076"/>
            <a:ext cx="843501" cy="369332"/>
          </a:xfrm>
          <a:prstGeom prst="rect">
            <a:avLst/>
          </a:prstGeom>
        </p:spPr>
        <p:txBody>
          <a:bodyPr wrap="none">
            <a:spAutoFit/>
          </a:bodyPr>
          <a:lstStyle/>
          <a:p>
            <a:r>
              <a:rPr lang="en-US" dirty="0">
                <a:solidFill>
                  <a:prstClr val="black"/>
                </a:solidFill>
              </a:rPr>
              <a:t>Harbor</a:t>
            </a:r>
            <a:endParaRPr lang="en-US" dirty="0"/>
          </a:p>
        </p:txBody>
      </p:sp>
      <p:sp>
        <p:nvSpPr>
          <p:cNvPr id="25" name="Oval 24">
            <a:extLst>
              <a:ext uri="{FF2B5EF4-FFF2-40B4-BE49-F238E27FC236}">
                <a16:creationId xmlns:a16="http://schemas.microsoft.com/office/drawing/2014/main" id="{8F3841AD-A0B2-4138-8B54-42F316B8E4E8}"/>
              </a:ext>
            </a:extLst>
          </p:cNvPr>
          <p:cNvSpPr/>
          <p:nvPr/>
        </p:nvSpPr>
        <p:spPr>
          <a:xfrm>
            <a:off x="6859653"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DD94F5D-CAED-496B-9959-4CC7977FC1EF}"/>
              </a:ext>
            </a:extLst>
          </p:cNvPr>
          <p:cNvSpPr/>
          <p:nvPr/>
        </p:nvSpPr>
        <p:spPr>
          <a:xfrm>
            <a:off x="6859653"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4260848-90B1-4F30-8D05-8D621DF20001}"/>
              </a:ext>
            </a:extLst>
          </p:cNvPr>
          <p:cNvSpPr/>
          <p:nvPr/>
        </p:nvSpPr>
        <p:spPr>
          <a:xfrm>
            <a:off x="6859653"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36E3C7D-9A79-4620-9EF6-4E02C025C2A0}"/>
              </a:ext>
            </a:extLst>
          </p:cNvPr>
          <p:cNvSpPr/>
          <p:nvPr/>
        </p:nvSpPr>
        <p:spPr>
          <a:xfrm>
            <a:off x="6859653"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D41B17-42C1-4738-864B-CE89964614EC}"/>
              </a:ext>
            </a:extLst>
          </p:cNvPr>
          <p:cNvSpPr/>
          <p:nvPr/>
        </p:nvSpPr>
        <p:spPr>
          <a:xfrm>
            <a:off x="7246528" y="3234929"/>
            <a:ext cx="871008" cy="369332"/>
          </a:xfrm>
          <a:prstGeom prst="rect">
            <a:avLst/>
          </a:prstGeom>
        </p:spPr>
        <p:txBody>
          <a:bodyPr wrap="none">
            <a:spAutoFit/>
          </a:bodyPr>
          <a:lstStyle/>
          <a:p>
            <a:r>
              <a:rPr lang="en-US" b="1" dirty="0">
                <a:solidFill>
                  <a:prstClr val="black"/>
                </a:solidFill>
              </a:rPr>
              <a:t>Biblical</a:t>
            </a:r>
            <a:endParaRPr lang="en-US" b="1" dirty="0"/>
          </a:p>
        </p:txBody>
      </p:sp>
      <p:sp>
        <p:nvSpPr>
          <p:cNvPr id="30" name="Rectangle 29">
            <a:extLst>
              <a:ext uri="{FF2B5EF4-FFF2-40B4-BE49-F238E27FC236}">
                <a16:creationId xmlns:a16="http://schemas.microsoft.com/office/drawing/2014/main" id="{E1776341-D6C2-4945-A0A9-127E5DBE44F3}"/>
              </a:ext>
            </a:extLst>
          </p:cNvPr>
          <p:cNvSpPr/>
          <p:nvPr/>
        </p:nvSpPr>
        <p:spPr>
          <a:xfrm>
            <a:off x="7246528" y="5068897"/>
            <a:ext cx="788036" cy="369332"/>
          </a:xfrm>
          <a:prstGeom prst="rect">
            <a:avLst/>
          </a:prstGeom>
        </p:spPr>
        <p:txBody>
          <a:bodyPr wrap="none">
            <a:spAutoFit/>
          </a:bodyPr>
          <a:lstStyle/>
          <a:p>
            <a:r>
              <a:rPr lang="en-US" b="1" dirty="0">
                <a:solidFill>
                  <a:prstClr val="black"/>
                </a:solidFill>
              </a:rPr>
              <a:t>Desire</a:t>
            </a:r>
            <a:endParaRPr lang="en-US" b="1" dirty="0"/>
          </a:p>
        </p:txBody>
      </p:sp>
      <p:sp>
        <p:nvSpPr>
          <p:cNvPr id="31" name="Rectangle 30">
            <a:extLst>
              <a:ext uri="{FF2B5EF4-FFF2-40B4-BE49-F238E27FC236}">
                <a16:creationId xmlns:a16="http://schemas.microsoft.com/office/drawing/2014/main" id="{164E0E13-46B1-42F3-9B9B-5FA21B423CE6}"/>
              </a:ext>
            </a:extLst>
          </p:cNvPr>
          <p:cNvSpPr/>
          <p:nvPr/>
        </p:nvSpPr>
        <p:spPr>
          <a:xfrm>
            <a:off x="7246528" y="4151913"/>
            <a:ext cx="1463799" cy="369332"/>
          </a:xfrm>
          <a:prstGeom prst="rect">
            <a:avLst/>
          </a:prstGeom>
        </p:spPr>
        <p:txBody>
          <a:bodyPr wrap="none">
            <a:spAutoFit/>
          </a:bodyPr>
          <a:lstStyle/>
          <a:p>
            <a:r>
              <a:rPr lang="en-US" b="1" dirty="0">
                <a:solidFill>
                  <a:prstClr val="black"/>
                </a:solidFill>
              </a:rPr>
              <a:t>Circumstance</a:t>
            </a:r>
            <a:endParaRPr lang="en-US" b="1" dirty="0"/>
          </a:p>
        </p:txBody>
      </p:sp>
      <p:sp>
        <p:nvSpPr>
          <p:cNvPr id="32" name="Rectangle 31">
            <a:extLst>
              <a:ext uri="{FF2B5EF4-FFF2-40B4-BE49-F238E27FC236}">
                <a16:creationId xmlns:a16="http://schemas.microsoft.com/office/drawing/2014/main" id="{28A1D7F1-DF93-45F0-9441-B9851449207B}"/>
              </a:ext>
            </a:extLst>
          </p:cNvPr>
          <p:cNvSpPr/>
          <p:nvPr/>
        </p:nvSpPr>
        <p:spPr>
          <a:xfrm>
            <a:off x="7246528" y="4610405"/>
            <a:ext cx="2137124" cy="369332"/>
          </a:xfrm>
          <a:prstGeom prst="rect">
            <a:avLst/>
          </a:prstGeom>
        </p:spPr>
        <p:txBody>
          <a:bodyPr wrap="none">
            <a:spAutoFit/>
          </a:bodyPr>
          <a:lstStyle/>
          <a:p>
            <a:r>
              <a:rPr lang="en-US" b="1" dirty="0">
                <a:solidFill>
                  <a:prstClr val="black"/>
                </a:solidFill>
              </a:rPr>
              <a:t>Wise, Godly Counsel</a:t>
            </a:r>
            <a:endParaRPr lang="en-US" b="1" dirty="0"/>
          </a:p>
        </p:txBody>
      </p:sp>
      <p:sp>
        <p:nvSpPr>
          <p:cNvPr id="33" name="Oval 32">
            <a:extLst>
              <a:ext uri="{FF2B5EF4-FFF2-40B4-BE49-F238E27FC236}">
                <a16:creationId xmlns:a16="http://schemas.microsoft.com/office/drawing/2014/main" id="{87C475C1-0A51-4634-B9C2-E9B7F27FCC8F}"/>
              </a:ext>
            </a:extLst>
          </p:cNvPr>
          <p:cNvSpPr/>
          <p:nvPr/>
        </p:nvSpPr>
        <p:spPr>
          <a:xfrm>
            <a:off x="6859653"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5D8F19-744C-4340-8693-3712FC583000}"/>
              </a:ext>
            </a:extLst>
          </p:cNvPr>
          <p:cNvSpPr/>
          <p:nvPr/>
        </p:nvSpPr>
        <p:spPr>
          <a:xfrm>
            <a:off x="7246528" y="5527389"/>
            <a:ext cx="1224374" cy="369332"/>
          </a:xfrm>
          <a:prstGeom prst="rect">
            <a:avLst/>
          </a:prstGeom>
        </p:spPr>
        <p:txBody>
          <a:bodyPr wrap="none">
            <a:spAutoFit/>
          </a:bodyPr>
          <a:lstStyle/>
          <a:p>
            <a:r>
              <a:rPr lang="en-US" b="1" dirty="0">
                <a:solidFill>
                  <a:prstClr val="black"/>
                </a:solidFill>
              </a:rPr>
              <a:t>Guts to act</a:t>
            </a:r>
            <a:endParaRPr lang="en-US" b="1" dirty="0"/>
          </a:p>
        </p:txBody>
      </p:sp>
      <p:sp>
        <p:nvSpPr>
          <p:cNvPr id="35" name="Oval 34">
            <a:extLst>
              <a:ext uri="{FF2B5EF4-FFF2-40B4-BE49-F238E27FC236}">
                <a16:creationId xmlns:a16="http://schemas.microsoft.com/office/drawing/2014/main" id="{6123A94B-6E42-4314-9CC8-F3AFA1B8E48B}"/>
              </a:ext>
            </a:extLst>
          </p:cNvPr>
          <p:cNvSpPr/>
          <p:nvPr/>
        </p:nvSpPr>
        <p:spPr>
          <a:xfrm>
            <a:off x="6857385"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7537C7D-8D25-4C4D-B190-60DB6915A6B2}"/>
              </a:ext>
            </a:extLst>
          </p:cNvPr>
          <p:cNvSpPr/>
          <p:nvPr/>
        </p:nvSpPr>
        <p:spPr>
          <a:xfrm>
            <a:off x="7246528" y="3693421"/>
            <a:ext cx="1736566" cy="369332"/>
          </a:xfrm>
          <a:prstGeom prst="rect">
            <a:avLst/>
          </a:prstGeom>
        </p:spPr>
        <p:txBody>
          <a:bodyPr wrap="none">
            <a:spAutoFit/>
          </a:bodyPr>
          <a:lstStyle/>
          <a:p>
            <a:r>
              <a:rPr lang="en-US" b="1" dirty="0">
                <a:solidFill>
                  <a:prstClr val="black"/>
                </a:solidFill>
              </a:rPr>
              <a:t>Prayer &amp; Fasting</a:t>
            </a:r>
            <a:endParaRPr lang="en-US" b="1" dirty="0"/>
          </a:p>
        </p:txBody>
      </p:sp>
      <p:cxnSp>
        <p:nvCxnSpPr>
          <p:cNvPr id="23" name="Straight Arrow Connector 22">
            <a:extLst>
              <a:ext uri="{FF2B5EF4-FFF2-40B4-BE49-F238E27FC236}">
                <a16:creationId xmlns:a16="http://schemas.microsoft.com/office/drawing/2014/main" id="{C2AF5967-DC38-4A57-A2DB-D89D7FB8DA62}"/>
              </a:ext>
            </a:extLst>
          </p:cNvPr>
          <p:cNvCxnSpPr>
            <a:cxnSpLocks/>
          </p:cNvCxnSpPr>
          <p:nvPr/>
        </p:nvCxnSpPr>
        <p:spPr>
          <a:xfrm>
            <a:off x="6994168" y="2820473"/>
            <a:ext cx="0" cy="38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ABCECA8-3B0E-4CF5-9844-0872D34FAE40}"/>
              </a:ext>
            </a:extLst>
          </p:cNvPr>
          <p:cNvCxnSpPr>
            <a:cxnSpLocks/>
          </p:cNvCxnSpPr>
          <p:nvPr/>
        </p:nvCxnSpPr>
        <p:spPr>
          <a:xfrm flipV="1">
            <a:off x="6994168" y="1448393"/>
            <a:ext cx="0" cy="3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4FAD530B-5099-4872-976B-417232DD6D9D}"/>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6211135" y="1817425"/>
            <a:ext cx="1039043" cy="1003048"/>
          </a:xfrm>
          <a:prstGeom prst="rect">
            <a:avLst/>
          </a:prstGeom>
        </p:spPr>
      </p:pic>
    </p:spTree>
    <p:extLst>
      <p:ext uri="{BB962C8B-B14F-4D97-AF65-F5344CB8AC3E}">
        <p14:creationId xmlns:p14="http://schemas.microsoft.com/office/powerpoint/2010/main" val="142703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fade">
                                      <p:cBhvr>
                                        <p:cTn id="14" dur="1000"/>
                                        <p:tgtEl>
                                          <p:spTgt spid="36"/>
                                        </p:tgtEl>
                                      </p:cBhvr>
                                    </p:animEffect>
                                    <p:anim calcmode="lin" valueType="num">
                                      <p:cBhvr>
                                        <p:cTn id="15" dur="1000" fill="hold"/>
                                        <p:tgtEl>
                                          <p:spTgt spid="36"/>
                                        </p:tgtEl>
                                        <p:attrNameLst>
                                          <p:attrName>ppt_x</p:attrName>
                                        </p:attrNameLst>
                                      </p:cBhvr>
                                      <p:tavLst>
                                        <p:tav tm="0">
                                          <p:val>
                                            <p:strVal val="#ppt_x"/>
                                          </p:val>
                                        </p:tav>
                                        <p:tav tm="100000">
                                          <p:val>
                                            <p:strVal val="#ppt_x"/>
                                          </p:val>
                                        </p:tav>
                                      </p:tavLst>
                                    </p:anim>
                                    <p:anim calcmode="lin" valueType="num">
                                      <p:cBhvr>
                                        <p:cTn id="1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1000"/>
                                        <p:tgtEl>
                                          <p:spTgt spid="32"/>
                                        </p:tgtEl>
                                      </p:cBhvr>
                                    </p:animEffect>
                                    <p:anim calcmode="lin" valueType="num">
                                      <p:cBhvr>
                                        <p:cTn id="29" dur="1000" fill="hold"/>
                                        <p:tgtEl>
                                          <p:spTgt spid="32"/>
                                        </p:tgtEl>
                                        <p:attrNameLst>
                                          <p:attrName>ppt_x</p:attrName>
                                        </p:attrNameLst>
                                      </p:cBhvr>
                                      <p:tavLst>
                                        <p:tav tm="0">
                                          <p:val>
                                            <p:strVal val="#ppt_x"/>
                                          </p:val>
                                        </p:tav>
                                        <p:tav tm="100000">
                                          <p:val>
                                            <p:strVal val="#ppt_x"/>
                                          </p:val>
                                        </p:tav>
                                      </p:tavLst>
                                    </p:anim>
                                    <p:anim calcmode="lin" valueType="num">
                                      <p:cBhvr>
                                        <p:cTn id="3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4"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a:t>
            </a:r>
            <a:r>
              <a:rPr lang="en-US" dirty="0">
                <a:solidFill>
                  <a:srgbClr val="4472C4"/>
                </a:solidFill>
                <a:latin typeface="Calibri Light" panose="020F0302020204030204"/>
              </a:rPr>
              <a:t>Insights</a:t>
            </a:r>
            <a:endPar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endParaRP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491576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 - Summary</a:t>
            </a:r>
          </a:p>
        </p:txBody>
      </p:sp>
      <p:cxnSp>
        <p:nvCxnSpPr>
          <p:cNvPr id="14" name="Connector: Elbow 13">
            <a:extLst>
              <a:ext uri="{FF2B5EF4-FFF2-40B4-BE49-F238E27FC236}">
                <a16:creationId xmlns:a16="http://schemas.microsoft.com/office/drawing/2014/main" id="{4EFD25E5-0AF7-4E83-BAA9-C58BF7D9DEE8}"/>
              </a:ext>
            </a:extLst>
          </p:cNvPr>
          <p:cNvCxnSpPr>
            <a:cxnSpLocks/>
          </p:cNvCxnSpPr>
          <p:nvPr/>
        </p:nvCxnSpPr>
        <p:spPr>
          <a:xfrm flipV="1">
            <a:off x="5924550" y="1164493"/>
            <a:ext cx="2359758" cy="476738"/>
          </a:xfrm>
          <a:prstGeom prst="bentConnector3">
            <a:avLst>
              <a:gd name="adj1" fmla="val 81484"/>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991131CC-0303-415F-8D5F-B5561DE9CA56}"/>
              </a:ext>
            </a:extLst>
          </p:cNvPr>
          <p:cNvCxnSpPr>
            <a:cxnSpLocks/>
          </p:cNvCxnSpPr>
          <p:nvPr/>
        </p:nvCxnSpPr>
        <p:spPr>
          <a:xfrm>
            <a:off x="7924800" y="1164493"/>
            <a:ext cx="3376246" cy="476738"/>
          </a:xfrm>
          <a:prstGeom prst="bentConnector3">
            <a:avLst>
              <a:gd name="adj1" fmla="val 61567"/>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725AA7-9787-4723-AA78-D0DFD89EFBE3}"/>
              </a:ext>
            </a:extLst>
          </p:cNvPr>
          <p:cNvSpPr/>
          <p:nvPr/>
        </p:nvSpPr>
        <p:spPr>
          <a:xfrm>
            <a:off x="8551293" y="836076"/>
            <a:ext cx="843501" cy="369332"/>
          </a:xfrm>
          <a:prstGeom prst="rect">
            <a:avLst/>
          </a:prstGeom>
        </p:spPr>
        <p:txBody>
          <a:bodyPr wrap="none">
            <a:spAutoFit/>
          </a:bodyPr>
          <a:lstStyle/>
          <a:p>
            <a:r>
              <a:rPr lang="en-US" dirty="0">
                <a:solidFill>
                  <a:prstClr val="black"/>
                </a:solidFill>
              </a:rPr>
              <a:t>Harbor</a:t>
            </a:r>
            <a:endParaRPr lang="en-US" dirty="0"/>
          </a:p>
        </p:txBody>
      </p:sp>
      <p:sp>
        <p:nvSpPr>
          <p:cNvPr id="25" name="Oval 24">
            <a:extLst>
              <a:ext uri="{FF2B5EF4-FFF2-40B4-BE49-F238E27FC236}">
                <a16:creationId xmlns:a16="http://schemas.microsoft.com/office/drawing/2014/main" id="{8F3841AD-A0B2-4138-8B54-42F316B8E4E8}"/>
              </a:ext>
            </a:extLst>
          </p:cNvPr>
          <p:cNvSpPr/>
          <p:nvPr/>
        </p:nvSpPr>
        <p:spPr>
          <a:xfrm>
            <a:off x="8202678" y="333073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DD94F5D-CAED-496B-9959-4CC7977FC1EF}"/>
              </a:ext>
            </a:extLst>
          </p:cNvPr>
          <p:cNvSpPr/>
          <p:nvPr/>
        </p:nvSpPr>
        <p:spPr>
          <a:xfrm>
            <a:off x="8202678" y="378700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4260848-90B1-4F30-8D05-8D621DF20001}"/>
              </a:ext>
            </a:extLst>
          </p:cNvPr>
          <p:cNvSpPr/>
          <p:nvPr/>
        </p:nvSpPr>
        <p:spPr>
          <a:xfrm>
            <a:off x="8202678" y="4699534"/>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D36E3C7D-9A79-4620-9EF6-4E02C025C2A0}"/>
              </a:ext>
            </a:extLst>
          </p:cNvPr>
          <p:cNvSpPr/>
          <p:nvPr/>
        </p:nvSpPr>
        <p:spPr>
          <a:xfrm>
            <a:off x="8202678" y="515579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D41B17-42C1-4738-864B-CE89964614EC}"/>
              </a:ext>
            </a:extLst>
          </p:cNvPr>
          <p:cNvSpPr/>
          <p:nvPr/>
        </p:nvSpPr>
        <p:spPr>
          <a:xfrm>
            <a:off x="8589553" y="3234929"/>
            <a:ext cx="871008" cy="369332"/>
          </a:xfrm>
          <a:prstGeom prst="rect">
            <a:avLst/>
          </a:prstGeom>
        </p:spPr>
        <p:txBody>
          <a:bodyPr wrap="none">
            <a:spAutoFit/>
          </a:bodyPr>
          <a:lstStyle/>
          <a:p>
            <a:r>
              <a:rPr lang="en-US" b="1" dirty="0">
                <a:solidFill>
                  <a:prstClr val="black"/>
                </a:solidFill>
              </a:rPr>
              <a:t>Biblical</a:t>
            </a:r>
            <a:endParaRPr lang="en-US" b="1" dirty="0"/>
          </a:p>
        </p:txBody>
      </p:sp>
      <p:sp>
        <p:nvSpPr>
          <p:cNvPr id="30" name="Rectangle 29">
            <a:extLst>
              <a:ext uri="{FF2B5EF4-FFF2-40B4-BE49-F238E27FC236}">
                <a16:creationId xmlns:a16="http://schemas.microsoft.com/office/drawing/2014/main" id="{E1776341-D6C2-4945-A0A9-127E5DBE44F3}"/>
              </a:ext>
            </a:extLst>
          </p:cNvPr>
          <p:cNvSpPr/>
          <p:nvPr/>
        </p:nvSpPr>
        <p:spPr>
          <a:xfrm>
            <a:off x="8589553" y="3693421"/>
            <a:ext cx="788036" cy="369332"/>
          </a:xfrm>
          <a:prstGeom prst="rect">
            <a:avLst/>
          </a:prstGeom>
        </p:spPr>
        <p:txBody>
          <a:bodyPr wrap="none">
            <a:spAutoFit/>
          </a:bodyPr>
          <a:lstStyle/>
          <a:p>
            <a:r>
              <a:rPr lang="en-US" b="1" dirty="0">
                <a:solidFill>
                  <a:prstClr val="black"/>
                </a:solidFill>
              </a:rPr>
              <a:t>Desire</a:t>
            </a:r>
            <a:endParaRPr lang="en-US" b="1" dirty="0"/>
          </a:p>
        </p:txBody>
      </p:sp>
      <p:sp>
        <p:nvSpPr>
          <p:cNvPr id="31" name="Rectangle 30">
            <a:extLst>
              <a:ext uri="{FF2B5EF4-FFF2-40B4-BE49-F238E27FC236}">
                <a16:creationId xmlns:a16="http://schemas.microsoft.com/office/drawing/2014/main" id="{164E0E13-46B1-42F3-9B9B-5FA21B423CE6}"/>
              </a:ext>
            </a:extLst>
          </p:cNvPr>
          <p:cNvSpPr/>
          <p:nvPr/>
        </p:nvSpPr>
        <p:spPr>
          <a:xfrm>
            <a:off x="8589553" y="4610405"/>
            <a:ext cx="1463799" cy="369332"/>
          </a:xfrm>
          <a:prstGeom prst="rect">
            <a:avLst/>
          </a:prstGeom>
        </p:spPr>
        <p:txBody>
          <a:bodyPr wrap="none">
            <a:spAutoFit/>
          </a:bodyPr>
          <a:lstStyle/>
          <a:p>
            <a:r>
              <a:rPr lang="en-US" b="1" dirty="0">
                <a:solidFill>
                  <a:prstClr val="black"/>
                </a:solidFill>
              </a:rPr>
              <a:t>Circumstance</a:t>
            </a:r>
            <a:endParaRPr lang="en-US" b="1" dirty="0"/>
          </a:p>
        </p:txBody>
      </p:sp>
      <p:sp>
        <p:nvSpPr>
          <p:cNvPr id="32" name="Rectangle 31">
            <a:extLst>
              <a:ext uri="{FF2B5EF4-FFF2-40B4-BE49-F238E27FC236}">
                <a16:creationId xmlns:a16="http://schemas.microsoft.com/office/drawing/2014/main" id="{28A1D7F1-DF93-45F0-9441-B9851449207B}"/>
              </a:ext>
            </a:extLst>
          </p:cNvPr>
          <p:cNvSpPr/>
          <p:nvPr/>
        </p:nvSpPr>
        <p:spPr>
          <a:xfrm>
            <a:off x="8589553" y="5068897"/>
            <a:ext cx="2137124" cy="369332"/>
          </a:xfrm>
          <a:prstGeom prst="rect">
            <a:avLst/>
          </a:prstGeom>
        </p:spPr>
        <p:txBody>
          <a:bodyPr wrap="none">
            <a:spAutoFit/>
          </a:bodyPr>
          <a:lstStyle/>
          <a:p>
            <a:r>
              <a:rPr lang="en-US" b="1" dirty="0">
                <a:solidFill>
                  <a:prstClr val="black"/>
                </a:solidFill>
              </a:rPr>
              <a:t>Wise, Godly Counsel</a:t>
            </a:r>
            <a:endParaRPr lang="en-US" b="1" dirty="0"/>
          </a:p>
        </p:txBody>
      </p:sp>
      <p:sp>
        <p:nvSpPr>
          <p:cNvPr id="33" name="Oval 32">
            <a:extLst>
              <a:ext uri="{FF2B5EF4-FFF2-40B4-BE49-F238E27FC236}">
                <a16:creationId xmlns:a16="http://schemas.microsoft.com/office/drawing/2014/main" id="{87C475C1-0A51-4634-B9C2-E9B7F27FCC8F}"/>
              </a:ext>
            </a:extLst>
          </p:cNvPr>
          <p:cNvSpPr/>
          <p:nvPr/>
        </p:nvSpPr>
        <p:spPr>
          <a:xfrm>
            <a:off x="8202678" y="5612063"/>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5D8F19-744C-4340-8693-3712FC583000}"/>
              </a:ext>
            </a:extLst>
          </p:cNvPr>
          <p:cNvSpPr/>
          <p:nvPr/>
        </p:nvSpPr>
        <p:spPr>
          <a:xfrm>
            <a:off x="8589553" y="5527389"/>
            <a:ext cx="1224374" cy="369332"/>
          </a:xfrm>
          <a:prstGeom prst="rect">
            <a:avLst/>
          </a:prstGeom>
        </p:spPr>
        <p:txBody>
          <a:bodyPr wrap="none">
            <a:spAutoFit/>
          </a:bodyPr>
          <a:lstStyle/>
          <a:p>
            <a:r>
              <a:rPr lang="en-US" b="1" dirty="0">
                <a:solidFill>
                  <a:prstClr val="black"/>
                </a:solidFill>
              </a:rPr>
              <a:t>Guts to act</a:t>
            </a:r>
            <a:endParaRPr lang="en-US" b="1" dirty="0"/>
          </a:p>
        </p:txBody>
      </p:sp>
      <p:sp>
        <p:nvSpPr>
          <p:cNvPr id="35" name="Oval 34">
            <a:extLst>
              <a:ext uri="{FF2B5EF4-FFF2-40B4-BE49-F238E27FC236}">
                <a16:creationId xmlns:a16="http://schemas.microsoft.com/office/drawing/2014/main" id="{6123A94B-6E42-4314-9CC8-F3AFA1B8E48B}"/>
              </a:ext>
            </a:extLst>
          </p:cNvPr>
          <p:cNvSpPr/>
          <p:nvPr/>
        </p:nvSpPr>
        <p:spPr>
          <a:xfrm>
            <a:off x="8200410" y="4243269"/>
            <a:ext cx="182880" cy="182880"/>
          </a:xfrm>
          <a:prstGeom prst="ellipse">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7537C7D-8D25-4C4D-B190-60DB6915A6B2}"/>
              </a:ext>
            </a:extLst>
          </p:cNvPr>
          <p:cNvSpPr/>
          <p:nvPr/>
        </p:nvSpPr>
        <p:spPr>
          <a:xfrm>
            <a:off x="8589553" y="4151913"/>
            <a:ext cx="1736566" cy="369332"/>
          </a:xfrm>
          <a:prstGeom prst="rect">
            <a:avLst/>
          </a:prstGeom>
        </p:spPr>
        <p:txBody>
          <a:bodyPr wrap="none">
            <a:spAutoFit/>
          </a:bodyPr>
          <a:lstStyle/>
          <a:p>
            <a:r>
              <a:rPr lang="en-US" b="1" dirty="0">
                <a:solidFill>
                  <a:prstClr val="black"/>
                </a:solidFill>
              </a:rPr>
              <a:t>Prayer &amp; Fasting</a:t>
            </a:r>
            <a:endParaRPr lang="en-US" b="1" dirty="0"/>
          </a:p>
        </p:txBody>
      </p:sp>
      <p:cxnSp>
        <p:nvCxnSpPr>
          <p:cNvPr id="23" name="Straight Arrow Connector 22">
            <a:extLst>
              <a:ext uri="{FF2B5EF4-FFF2-40B4-BE49-F238E27FC236}">
                <a16:creationId xmlns:a16="http://schemas.microsoft.com/office/drawing/2014/main" id="{6CE60965-D1E3-40A1-8B73-2E5BDD5F355E}"/>
              </a:ext>
            </a:extLst>
          </p:cNvPr>
          <p:cNvCxnSpPr>
            <a:cxnSpLocks/>
          </p:cNvCxnSpPr>
          <p:nvPr/>
        </p:nvCxnSpPr>
        <p:spPr>
          <a:xfrm>
            <a:off x="8337193" y="2820473"/>
            <a:ext cx="0" cy="38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EBF119ED-C5C4-4DE5-91EA-D521AB7D42B3}"/>
              </a:ext>
            </a:extLst>
          </p:cNvPr>
          <p:cNvCxnSpPr>
            <a:cxnSpLocks/>
          </p:cNvCxnSpPr>
          <p:nvPr/>
        </p:nvCxnSpPr>
        <p:spPr>
          <a:xfrm flipV="1">
            <a:off x="8337193" y="1448393"/>
            <a:ext cx="0" cy="3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7C7E8DB1-B376-476D-BF2D-55E8E1007F33}"/>
              </a:ext>
            </a:extLst>
          </p:cNvPr>
          <p:cNvPicPr>
            <a:picLocks noChangeAspect="1"/>
          </p:cNvPicPr>
          <p:nvPr/>
        </p:nvPicPr>
        <p:blipFill rotWithShape="1">
          <a:blip r:embed="rId2">
            <a:alphaModFix amt="85000"/>
            <a:duotone>
              <a:schemeClr val="accent1">
                <a:shade val="45000"/>
                <a:satMod val="135000"/>
              </a:schemeClr>
              <a:prstClr val="white"/>
            </a:duotone>
          </a:blip>
          <a:srcRect l="19609" t="17939" r="17489" b="25837"/>
          <a:stretch/>
        </p:blipFill>
        <p:spPr>
          <a:xfrm flipH="1">
            <a:off x="7554160" y="1817425"/>
            <a:ext cx="1039043" cy="1003048"/>
          </a:xfrm>
          <a:prstGeom prst="rect">
            <a:avLst/>
          </a:prstGeom>
        </p:spPr>
      </p:pic>
      <p:cxnSp>
        <p:nvCxnSpPr>
          <p:cNvPr id="13" name="Straight Connector 12">
            <a:extLst>
              <a:ext uri="{FF2B5EF4-FFF2-40B4-BE49-F238E27FC236}">
                <a16:creationId xmlns:a16="http://schemas.microsoft.com/office/drawing/2014/main" id="{E5F1B8EF-8DD2-4FAD-9E82-1613F51B8DBB}"/>
              </a:ext>
            </a:extLst>
          </p:cNvPr>
          <p:cNvCxnSpPr/>
          <p:nvPr/>
        </p:nvCxnSpPr>
        <p:spPr>
          <a:xfrm>
            <a:off x="5619750" y="998253"/>
            <a:ext cx="0" cy="4861493"/>
          </a:xfrm>
          <a:prstGeom prst="line">
            <a:avLst/>
          </a:prstGeom>
          <a:ln w="28575">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4566A135-A7AC-417C-9CE4-03F56EFF188C}"/>
              </a:ext>
            </a:extLst>
          </p:cNvPr>
          <p:cNvSpPr/>
          <p:nvPr/>
        </p:nvSpPr>
        <p:spPr>
          <a:xfrm>
            <a:off x="693748" y="1975585"/>
            <a:ext cx="4534485" cy="2739211"/>
          </a:xfrm>
          <a:prstGeom prst="rect">
            <a:avLst/>
          </a:prstGeom>
        </p:spPr>
        <p:txBody>
          <a:bodyPr wrap="square">
            <a:spAutoFit/>
          </a:bodyPr>
          <a:lstStyle/>
          <a:p>
            <a:r>
              <a:rPr lang="en-US" sz="2800" b="1" i="0" baseline="30000" dirty="0">
                <a:solidFill>
                  <a:srgbClr val="000000"/>
                </a:solidFill>
                <a:effectLst/>
              </a:rPr>
              <a:t>Romans 12:2</a:t>
            </a:r>
          </a:p>
          <a:p>
            <a:endParaRPr lang="en-US" sz="2000" b="1" baseline="30000" dirty="0">
              <a:solidFill>
                <a:srgbClr val="000000"/>
              </a:solidFill>
            </a:endParaRPr>
          </a:p>
          <a:p>
            <a:r>
              <a:rPr lang="en-US" sz="2000" b="0" i="0" dirty="0">
                <a:solidFill>
                  <a:srgbClr val="000000"/>
                </a:solidFill>
                <a:effectLst/>
              </a:rPr>
              <a:t>Do not conform to the pattern of this world, but be transformed by the renewing of your mind. </a:t>
            </a:r>
          </a:p>
          <a:p>
            <a:endParaRPr lang="en-US" sz="2000" dirty="0">
              <a:solidFill>
                <a:srgbClr val="000000"/>
              </a:solidFill>
            </a:endParaRPr>
          </a:p>
          <a:p>
            <a:r>
              <a:rPr lang="en-US" sz="2000" b="0" i="0" dirty="0">
                <a:solidFill>
                  <a:srgbClr val="000000"/>
                </a:solidFill>
                <a:effectLst/>
              </a:rPr>
              <a:t>Then you will be able to </a:t>
            </a:r>
            <a:r>
              <a:rPr lang="en-US" sz="2000" b="1" i="0" u="sng" dirty="0">
                <a:solidFill>
                  <a:srgbClr val="0070C0"/>
                </a:solidFill>
                <a:effectLst/>
              </a:rPr>
              <a:t>test and approve</a:t>
            </a:r>
            <a:r>
              <a:rPr lang="en-US" sz="2000" i="0" dirty="0">
                <a:solidFill>
                  <a:srgbClr val="0070C0"/>
                </a:solidFill>
                <a:effectLst/>
              </a:rPr>
              <a:t> </a:t>
            </a:r>
            <a:r>
              <a:rPr lang="en-US" sz="2000" b="0" i="0" dirty="0">
                <a:solidFill>
                  <a:srgbClr val="000000"/>
                </a:solidFill>
                <a:effectLst/>
              </a:rPr>
              <a:t>what God’s will is —His good, pleasing and perfect will.</a:t>
            </a:r>
            <a:endParaRPr lang="en-US" sz="2000" dirty="0"/>
          </a:p>
        </p:txBody>
      </p:sp>
    </p:spTree>
    <p:extLst>
      <p:ext uri="{BB962C8B-B14F-4D97-AF65-F5344CB8AC3E}">
        <p14:creationId xmlns:p14="http://schemas.microsoft.com/office/powerpoint/2010/main" val="441891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649B537-757A-4A89-9E10-722AA9F52012}"/>
              </a:ext>
            </a:extLst>
          </p:cNvPr>
          <p:cNvCxnSpPr/>
          <p:nvPr/>
        </p:nvCxnSpPr>
        <p:spPr>
          <a:xfrm>
            <a:off x="521110" y="6066503"/>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D0FBC42-6D04-457D-8C06-44F326B0296B}"/>
              </a:ext>
            </a:extLst>
          </p:cNvPr>
          <p:cNvSpPr txBox="1"/>
          <p:nvPr/>
        </p:nvSpPr>
        <p:spPr>
          <a:xfrm>
            <a:off x="10599089" y="6241774"/>
            <a:ext cx="121635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Light" panose="020F0302020204030204"/>
                <a:ea typeface="+mn-ea"/>
                <a:cs typeface="+mn-cs"/>
              </a:rPr>
              <a:t>AD Insights</a:t>
            </a:r>
          </a:p>
        </p:txBody>
      </p:sp>
      <p:cxnSp>
        <p:nvCxnSpPr>
          <p:cNvPr id="8" name="Straight Connector 7">
            <a:extLst>
              <a:ext uri="{FF2B5EF4-FFF2-40B4-BE49-F238E27FC236}">
                <a16:creationId xmlns:a16="http://schemas.microsoft.com/office/drawing/2014/main" id="{F6D2817F-3FA8-4B1E-B4C0-06A2598CE3C4}"/>
              </a:ext>
            </a:extLst>
          </p:cNvPr>
          <p:cNvCxnSpPr/>
          <p:nvPr/>
        </p:nvCxnSpPr>
        <p:spPr>
          <a:xfrm>
            <a:off x="521110" y="859724"/>
            <a:ext cx="1114978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C0BFDCF-4540-4CD9-8F90-FB38913996E6}"/>
              </a:ext>
            </a:extLst>
          </p:cNvPr>
          <p:cNvSpPr txBox="1"/>
          <p:nvPr/>
        </p:nvSpPr>
        <p:spPr>
          <a:xfrm>
            <a:off x="637563" y="268276"/>
            <a:ext cx="3253327"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Discerning God’s Will</a:t>
            </a:r>
          </a:p>
        </p:txBody>
      </p:sp>
      <p:sp>
        <p:nvSpPr>
          <p:cNvPr id="7" name="Rectangle 6">
            <a:extLst>
              <a:ext uri="{FF2B5EF4-FFF2-40B4-BE49-F238E27FC236}">
                <a16:creationId xmlns:a16="http://schemas.microsoft.com/office/drawing/2014/main" id="{456806F0-3EDD-4745-9E25-D05FCD4B74CD}"/>
              </a:ext>
            </a:extLst>
          </p:cNvPr>
          <p:cNvSpPr/>
          <p:nvPr/>
        </p:nvSpPr>
        <p:spPr>
          <a:xfrm>
            <a:off x="841761" y="1164049"/>
            <a:ext cx="9304966" cy="954107"/>
          </a:xfrm>
          <a:prstGeom prst="rect">
            <a:avLst/>
          </a:prstGeom>
        </p:spPr>
        <p:txBody>
          <a:bodyPr wrap="square">
            <a:spAutoFit/>
          </a:bodyPr>
          <a:lstStyle/>
          <a:p>
            <a:r>
              <a:rPr lang="en-US" sz="2800" i="0" dirty="0">
                <a:solidFill>
                  <a:srgbClr val="000000"/>
                </a:solidFill>
                <a:effectLst/>
              </a:rPr>
              <a:t>You can visit: </a:t>
            </a:r>
            <a:r>
              <a:rPr lang="en-US" sz="2800" i="1" dirty="0">
                <a:solidFill>
                  <a:srgbClr val="000000"/>
                </a:solidFill>
                <a:effectLst/>
                <a:hlinkClick r:id="rId2"/>
              </a:rPr>
              <a:t>ADInsights.com</a:t>
            </a:r>
            <a:r>
              <a:rPr lang="en-US" sz="2800" i="1" dirty="0">
                <a:solidFill>
                  <a:srgbClr val="000000"/>
                </a:solidFill>
                <a:effectLst/>
              </a:rPr>
              <a:t> to download this summary slide and other helpful material</a:t>
            </a:r>
          </a:p>
        </p:txBody>
      </p:sp>
      <p:sp>
        <p:nvSpPr>
          <p:cNvPr id="3" name="TextBox 2">
            <a:extLst>
              <a:ext uri="{FF2B5EF4-FFF2-40B4-BE49-F238E27FC236}">
                <a16:creationId xmlns:a16="http://schemas.microsoft.com/office/drawing/2014/main" id="{B7EBB078-0E58-4E7D-BF3E-28E4E512C169}"/>
              </a:ext>
            </a:extLst>
          </p:cNvPr>
          <p:cNvSpPr txBox="1"/>
          <p:nvPr/>
        </p:nvSpPr>
        <p:spPr>
          <a:xfrm>
            <a:off x="4221256" y="3162300"/>
            <a:ext cx="3749488" cy="1015663"/>
          </a:xfrm>
          <a:prstGeom prst="rect">
            <a:avLst/>
          </a:prstGeom>
          <a:noFill/>
        </p:spPr>
        <p:txBody>
          <a:bodyPr wrap="none" rtlCol="0">
            <a:spAutoFit/>
          </a:bodyPr>
          <a:lstStyle/>
          <a:p>
            <a:r>
              <a:rPr lang="en-US" sz="6000" b="1" dirty="0">
                <a:solidFill>
                  <a:srgbClr val="0070C0"/>
                </a:solidFill>
              </a:rPr>
              <a:t>Thank you!</a:t>
            </a:r>
          </a:p>
        </p:txBody>
      </p:sp>
    </p:spTree>
    <p:extLst>
      <p:ext uri="{BB962C8B-B14F-4D97-AF65-F5344CB8AC3E}">
        <p14:creationId xmlns:p14="http://schemas.microsoft.com/office/powerpoint/2010/main" val="3533378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B295A-E41C-4070-B8D5-80C1B8F09E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2A9290-A646-49BD-B1E9-97A87782DF6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03926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2975</TotalTime>
  <Words>237</Words>
  <Application>Microsoft Office PowerPoint</Application>
  <PresentationFormat>Widescreen</PresentationFormat>
  <Paragraphs>106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 Insights</dc:title>
  <dc:creator>ahanson31</dc:creator>
  <cp:lastModifiedBy>ahanson31</cp:lastModifiedBy>
  <cp:revision>12</cp:revision>
  <dcterms:created xsi:type="dcterms:W3CDTF">2019-08-04T03:53:15Z</dcterms:created>
  <dcterms:modified xsi:type="dcterms:W3CDTF">2019-08-06T05:28:38Z</dcterms:modified>
</cp:coreProperties>
</file>