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57" r:id="rId4"/>
    <p:sldId id="260" r:id="rId5"/>
    <p:sldId id="268" r:id="rId6"/>
    <p:sldId id="280" r:id="rId7"/>
    <p:sldId id="283" r:id="rId8"/>
    <p:sldId id="284" r:id="rId9"/>
    <p:sldId id="285" r:id="rId10"/>
    <p:sldId id="287" r:id="rId11"/>
    <p:sldId id="286" r:id="rId12"/>
    <p:sldId id="282" r:id="rId13"/>
    <p:sldId id="281" r:id="rId14"/>
    <p:sldId id="271" r:id="rId15"/>
    <p:sldId id="269" r:id="rId16"/>
    <p:sldId id="267" r:id="rId17"/>
    <p:sldId id="270" r:id="rId18"/>
    <p:sldId id="259" r:id="rId19"/>
    <p:sldId id="261" r:id="rId20"/>
    <p:sldId id="277" r:id="rId21"/>
    <p:sldId id="279" r:id="rId22"/>
    <p:sldId id="278" r:id="rId23"/>
    <p:sldId id="273" r:id="rId24"/>
    <p:sldId id="276" r:id="rId25"/>
    <p:sldId id="256" r:id="rId26"/>
    <p:sldId id="262" r:id="rId27"/>
    <p:sldId id="272" r:id="rId28"/>
    <p:sldId id="274" r:id="rId29"/>
    <p:sldId id="275" r:id="rId30"/>
    <p:sldId id="263" r:id="rId31"/>
    <p:sldId id="264" r:id="rId32"/>
    <p:sldId id="265" r:id="rId33"/>
    <p:sldId id="26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70" d="100"/>
          <a:sy n="70" d="100"/>
        </p:scale>
        <p:origin x="1075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8035-E1A1-4319-8167-13EF8007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6F01E-1E76-48F6-A8EE-43B7A578C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5E4F6-DCCF-4D10-9130-9B521AB6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202-AD07-492E-A22D-338F5613538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D6F79-34A1-4DB9-868D-B997A5473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602C6-F6AF-40EE-B7CE-33456EE43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F19-F9B2-4954-A0DB-C1CC6DCC9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3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CD77-E52B-47FE-ABA3-667237DF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064A58-8B02-4E0E-AA5A-516FBD69E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D6E18-C4ED-49AA-B98E-1EFF3AAC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202-AD07-492E-A22D-338F5613538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43ECB-1E1B-4AEB-B760-3F0ED6A7A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E01A8-1BC4-48B1-977B-76C48CDE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F19-F9B2-4954-A0DB-C1CC6DCC9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8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C4954B-B6DB-433B-B463-A4ACEAE83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71AC3-FF45-48FB-87BF-73035652D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AEAEB-A571-41E3-929D-C463CAB03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202-AD07-492E-A22D-338F5613538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47416-8166-40EE-AC5D-EDB4816B6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E6B9B-88A6-4199-9496-B548E89F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F19-F9B2-4954-A0DB-C1CC6DCC9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0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381E-D956-4A48-818F-A69EE78DD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4BD46-23D6-4ED2-BE26-26DA0A103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19743-D304-429D-BED8-0F301BEB4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202-AD07-492E-A22D-338F5613538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2A884-DE77-4000-B673-923F5E134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2504F-6276-4D81-85C0-86415B71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F19-F9B2-4954-A0DB-C1CC6DCC9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1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1DC54-23B4-47BE-AF3B-166B732DF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C52C8-81F5-409B-94CF-FB01D24BD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12857-FC9F-437D-8656-3FF56F5C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202-AD07-492E-A22D-338F5613538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642E2-41F6-48BD-9095-1C90F84B1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CDCFA-F7B4-420C-858A-767F6D57D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F19-F9B2-4954-A0DB-C1CC6DCC9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E7090-DF3D-4160-87B5-3CAF42156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E77B8-D2DE-4719-8F67-098A09ED5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0B38C-0DEA-4094-B00A-AB0C9B13F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6451E-EF6D-40B9-B24E-53C06C130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202-AD07-492E-A22D-338F5613538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BD78-CC45-47D1-903B-56ECDF20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AFDCB-AD2C-4707-9AE3-7A0D7F76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F19-F9B2-4954-A0DB-C1CC6DCC9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B293D-15DB-4F14-9501-30798069A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C6201-DFBC-44DF-80EA-8FE3F45CD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30589-994C-41FB-9561-E41331C15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984131-E8C8-4621-9645-7EA59B60D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F4DB0F-7AFB-46EB-A610-D77BEAEE81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09E090-AF79-4F22-BBE6-8C1D798F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202-AD07-492E-A22D-338F5613538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2B5E5A-6D0F-49B6-AC4A-92992192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E3CA18-C776-4CD1-8213-D0D0B374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F19-F9B2-4954-A0DB-C1CC6DCC9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3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D44C-00D2-4954-A36F-1AADD8FD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67705-46E0-45EA-95E5-64EC292BA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202-AD07-492E-A22D-338F5613538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D7F18-6283-4AA1-BC54-1CCB9BFC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54009-66F7-433D-B841-7ADBD4202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F19-F9B2-4954-A0DB-C1CC6DCC9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0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AE8CC0-4BFC-4994-9F6E-4328BA68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202-AD07-492E-A22D-338F5613538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0BB8B-F279-4F73-8331-B8FF0B45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B9AB5-0A5A-479F-B3C5-DF3932CD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F19-F9B2-4954-A0DB-C1CC6DCC9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3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41678-49FB-4FA2-BD86-9435D290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73D62-26FA-455A-A5B6-1A507230D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5F855-8E53-4236-9581-17F1C73C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DB484-E28D-4AFF-851D-70C70F85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202-AD07-492E-A22D-338F5613538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DB4EF-224F-4EE4-AF44-7D5250026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9FA7A-89B0-4591-872C-DD308570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F19-F9B2-4954-A0DB-C1CC6DCC9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2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542F3-675F-4121-9E59-02C2B7E7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C0DC8-AC4B-401A-8134-8A6A10B65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260DB-B795-4A9D-9753-70EF89ED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E6B57-D3CD-4B0E-9847-2104D90AB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202-AD07-492E-A22D-338F5613538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BA25B-243A-46BD-8BE7-C24BF211E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2A442-0824-4FA1-8EA7-A979B3BA7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F19-F9B2-4954-A0DB-C1CC6DCC9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9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A98585-BFED-4F82-B46C-E651123CD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62581-1B75-4ACB-8453-F2508AB45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7EC5F-8A58-49A5-A82C-A3DD0BFED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55202-AD07-492E-A22D-338F5613538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87386-79D3-46FB-BD9D-3F2FAA132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9DFDB-CF00-4615-9E00-19ECD9C65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2F19-F9B2-4954-A0DB-C1CC6DCC9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6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sobscura.com/articles/how-the-world-looked-when-jesus-was-born-according-to-roman-geographer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thefootstepsofstpaulmcp.weebly.com/map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sobscura.com/articles/how-the-world-looked-when-jesus-was-born-according-to-roman-geographer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out-jesus.org/paul-second-missionary-journey-map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sobscura.com/articles/how-the-world-looked-when-jesus-was-born-according-to-roman-geographer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prepublic.com/komodo-world-travel-map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prepublic.com/komodo-world-travel-map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6AE108E-DEE7-430E-A0EE-8FAD0D1A8706}"/>
              </a:ext>
            </a:extLst>
          </p:cNvPr>
          <p:cNvSpPr/>
          <p:nvPr/>
        </p:nvSpPr>
        <p:spPr>
          <a:xfrm>
            <a:off x="-2009775" y="-942975"/>
            <a:ext cx="7743825" cy="658177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332208-9954-4287-A057-A0AE9A4A76D3}"/>
              </a:ext>
            </a:extLst>
          </p:cNvPr>
          <p:cNvSpPr txBox="1"/>
          <p:nvPr/>
        </p:nvSpPr>
        <p:spPr>
          <a:xfrm>
            <a:off x="3515574" y="2051664"/>
            <a:ext cx="5160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small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 &amp; Pivoting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86C952-0DF2-496B-8E13-C51D046129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844" b="5696"/>
          <a:stretch/>
        </p:blipFill>
        <p:spPr>
          <a:xfrm>
            <a:off x="9081219" y="6160908"/>
            <a:ext cx="582679" cy="6287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F35AE2-038A-4278-B353-CBA0DB0F6C69}"/>
              </a:ext>
            </a:extLst>
          </p:cNvPr>
          <p:cNvSpPr txBox="1"/>
          <p:nvPr/>
        </p:nvSpPr>
        <p:spPr>
          <a:xfrm>
            <a:off x="9663898" y="6129157"/>
            <a:ext cx="2475678" cy="646331"/>
          </a:xfrm>
          <a:prstGeom prst="rect">
            <a:avLst/>
          </a:prstGeom>
          <a:noFill/>
          <a:effectLst>
            <a:outerShdw blurRad="25400" dist="38100" dir="2700000" algn="tl" rotWithShape="0">
              <a:schemeClr val="accent1">
                <a:alpha val="25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b="1" cap="small" spc="500" dirty="0">
                <a:solidFill>
                  <a:schemeClr val="accent1">
                    <a:lumMod val="75000"/>
                  </a:schemeClr>
                </a:solidFill>
                <a:latin typeface="+mj-lt"/>
                <a:cs typeface="Kalinga" panose="020B0502040204020203" pitchFamily="34" charset="0"/>
              </a:rPr>
              <a:t>Lamb Data</a:t>
            </a:r>
          </a:p>
        </p:txBody>
      </p:sp>
    </p:spTree>
    <p:extLst>
      <p:ext uri="{BB962C8B-B14F-4D97-AF65-F5344CB8AC3E}">
        <p14:creationId xmlns:p14="http://schemas.microsoft.com/office/powerpoint/2010/main" val="306248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2456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Application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98AFA-DF96-4A9C-9106-9C40BAD1C0B3}"/>
              </a:ext>
            </a:extLst>
          </p:cNvPr>
          <p:cNvSpPr txBox="1"/>
          <p:nvPr/>
        </p:nvSpPr>
        <p:spPr>
          <a:xfrm>
            <a:off x="722850" y="1360870"/>
            <a:ext cx="107357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/>
              <a:t>Even if…</a:t>
            </a:r>
          </a:p>
          <a:p>
            <a:pPr marL="914400" lvl="1" indent="-457200">
              <a:buClr>
                <a:srgbClr val="0070C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/>
              <a:t>you are walking with God,</a:t>
            </a:r>
          </a:p>
          <a:p>
            <a:pPr marL="914400" lvl="1" indent="-457200">
              <a:buClr>
                <a:srgbClr val="0070C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/>
              <a:t>your logic makes sense,</a:t>
            </a:r>
          </a:p>
          <a:p>
            <a:pPr marL="914400" lvl="1" indent="-457200">
              <a:buClr>
                <a:srgbClr val="0070C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/>
              <a:t>your perspective is wise, </a:t>
            </a:r>
          </a:p>
          <a:p>
            <a:pPr marL="914400" lvl="1" indent="-457200">
              <a:buClr>
                <a:srgbClr val="0070C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/>
              <a:t>but you are experiencing “left turns”…</a:t>
            </a:r>
          </a:p>
          <a:p>
            <a:pPr marL="914400" lvl="1" indent="-457200">
              <a:buClr>
                <a:srgbClr val="0070C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/>
              <a:t>Know that God is in it and sees the whole picture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  <a:p>
            <a:r>
              <a:rPr lang="en-US" sz="2800" dirty="0"/>
              <a:t>Next, “Expectation and Error – Part 2,” shows statistically / mathematically shows how even if God gave you all past knowledge, you would still need to account for errors in what you expect / plan for.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b="1" dirty="0"/>
              <a:t>Be encouraged that even if you had all past knowledge, you would still make errors in what your plans / expectations would be</a:t>
            </a:r>
          </a:p>
        </p:txBody>
      </p:sp>
    </p:spTree>
    <p:extLst>
      <p:ext uri="{BB962C8B-B14F-4D97-AF65-F5344CB8AC3E}">
        <p14:creationId xmlns:p14="http://schemas.microsoft.com/office/powerpoint/2010/main" val="3510897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C2E4-3D40-4034-A94A-91C9C3DA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B1517-FC9F-4215-B123-8BF9F4C6C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08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Acts 16:6-10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F844-3A7A-4062-A2B9-0F8C9FEA980F}"/>
              </a:ext>
            </a:extLst>
          </p:cNvPr>
          <p:cNvSpPr txBox="1"/>
          <p:nvPr/>
        </p:nvSpPr>
        <p:spPr>
          <a:xfrm>
            <a:off x="1380080" y="1473842"/>
            <a:ext cx="83639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/>
              <a:t>6 </a:t>
            </a:r>
            <a:r>
              <a:rPr lang="en-US" dirty="0"/>
              <a:t>Paul and his companions traveled throughout the region of Phrygia and Galatia, </a:t>
            </a:r>
            <a:r>
              <a:rPr lang="en-US" b="1" dirty="0">
                <a:solidFill>
                  <a:srgbClr val="0070C0"/>
                </a:solidFill>
              </a:rPr>
              <a:t>having been kept by the Holy Spirit from preaching the word in the province of Asia. </a:t>
            </a:r>
          </a:p>
          <a:p>
            <a:endParaRPr lang="en-US" b="1" baseline="30000" dirty="0"/>
          </a:p>
          <a:p>
            <a:r>
              <a:rPr lang="en-US" b="1" baseline="30000" dirty="0"/>
              <a:t>7 </a:t>
            </a:r>
            <a:r>
              <a:rPr lang="en-US" dirty="0"/>
              <a:t>When they came to the border of </a:t>
            </a:r>
            <a:r>
              <a:rPr lang="en-US" dirty="0" err="1"/>
              <a:t>Mysia</a:t>
            </a:r>
            <a:r>
              <a:rPr lang="en-US" dirty="0"/>
              <a:t>, they tried to enter Bithynia, but the Spirit of Jesus would not allow them to. </a:t>
            </a:r>
          </a:p>
          <a:p>
            <a:endParaRPr lang="en-US" b="1" baseline="30000" dirty="0"/>
          </a:p>
          <a:p>
            <a:r>
              <a:rPr lang="en-US" b="1" baseline="30000" dirty="0"/>
              <a:t>8 </a:t>
            </a:r>
            <a:r>
              <a:rPr lang="en-US" dirty="0"/>
              <a:t>So they passed by </a:t>
            </a:r>
            <a:r>
              <a:rPr lang="en-US" dirty="0" err="1"/>
              <a:t>Mysia</a:t>
            </a:r>
            <a:r>
              <a:rPr lang="en-US" dirty="0"/>
              <a:t> and went down to Troas. </a:t>
            </a:r>
          </a:p>
          <a:p>
            <a:endParaRPr lang="en-US" b="1" baseline="30000" dirty="0"/>
          </a:p>
          <a:p>
            <a:r>
              <a:rPr lang="en-US" b="1" baseline="30000" dirty="0"/>
              <a:t>9 </a:t>
            </a:r>
            <a:r>
              <a:rPr lang="en-US" b="1" dirty="0">
                <a:solidFill>
                  <a:srgbClr val="0070C0"/>
                </a:solidFill>
              </a:rPr>
              <a:t>During the night Paul had a vision of a man of Macedonia standing and begging him, “Come over to Macedonia and help us.” </a:t>
            </a:r>
          </a:p>
          <a:p>
            <a:endParaRPr lang="en-US" b="1" baseline="30000" dirty="0"/>
          </a:p>
          <a:p>
            <a:r>
              <a:rPr lang="en-US" b="1" baseline="30000" dirty="0"/>
              <a:t>10 </a:t>
            </a:r>
            <a:r>
              <a:rPr lang="en-US" dirty="0"/>
              <a:t>After Paul had seen the vision, we got ready at once to leave for Macedonia, concluding that God had called us to preach the gospel to them.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79FA35-7C9A-4519-A5B5-9B729A8D3046}"/>
              </a:ext>
            </a:extLst>
          </p:cNvPr>
          <p:cNvSpPr/>
          <p:nvPr/>
        </p:nvSpPr>
        <p:spPr>
          <a:xfrm>
            <a:off x="990600" y="2114550"/>
            <a:ext cx="9821320" cy="2858549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30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21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AD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91639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Acts 16:6-10 How the World Looked During the Time of Jesus </a:t>
            </a:r>
          </a:p>
          <a:p>
            <a:r>
              <a:rPr lang="en-US" sz="2800" dirty="0"/>
              <a:t>(According to Roman Geographers)</a:t>
            </a:r>
          </a:p>
        </p:txBody>
      </p:sp>
      <p:pic>
        <p:nvPicPr>
          <p:cNvPr id="1026" name="Picture 2" descr="The world according to Strabo">
            <a:extLst>
              <a:ext uri="{FF2B5EF4-FFF2-40B4-BE49-F238E27FC236}">
                <a16:creationId xmlns:a16="http://schemas.microsoft.com/office/drawing/2014/main" id="{E04453AB-C007-40F4-AAA0-9956F37DB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190138"/>
            <a:ext cx="7064375" cy="440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BF3A9B-E1D0-45E7-8875-709EB5E4738E}"/>
              </a:ext>
            </a:extLst>
          </p:cNvPr>
          <p:cNvSpPr/>
          <p:nvPr/>
        </p:nvSpPr>
        <p:spPr>
          <a:xfrm>
            <a:off x="333375" y="5628944"/>
            <a:ext cx="11525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https://www.atlasobscura.com/articles/how-the-world-looked-when-jesus-was-born-according-to-roman-geographers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56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ap of apostle paul's missionary journey">
            <a:extLst>
              <a:ext uri="{FF2B5EF4-FFF2-40B4-BE49-F238E27FC236}">
                <a16:creationId xmlns:a16="http://schemas.microsoft.com/office/drawing/2014/main" id="{555EF682-C5D9-4FCA-B5B5-C0C93566D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900113"/>
            <a:ext cx="8258175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128A4E-A52F-4515-A483-57FBCBD28367}"/>
              </a:ext>
            </a:extLst>
          </p:cNvPr>
          <p:cNvSpPr/>
          <p:nvPr/>
        </p:nvSpPr>
        <p:spPr>
          <a:xfrm>
            <a:off x="1966913" y="6273284"/>
            <a:ext cx="559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https://inthefootstepsofstpaulmcp.weebly.com/map.html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80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21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AD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91639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Acts 16:6-10 How the World Looked During the Time of Jesus </a:t>
            </a:r>
          </a:p>
          <a:p>
            <a:r>
              <a:rPr lang="en-US" sz="2800" dirty="0"/>
              <a:t>(According to Roman Geographers)</a:t>
            </a:r>
          </a:p>
        </p:txBody>
      </p:sp>
      <p:pic>
        <p:nvPicPr>
          <p:cNvPr id="1026" name="Picture 2" descr="The world according to Strabo">
            <a:extLst>
              <a:ext uri="{FF2B5EF4-FFF2-40B4-BE49-F238E27FC236}">
                <a16:creationId xmlns:a16="http://schemas.microsoft.com/office/drawing/2014/main" id="{E04453AB-C007-40F4-AAA0-9956F37DB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7" t="16212" r="6561" b="26545"/>
          <a:stretch/>
        </p:blipFill>
        <p:spPr bwMode="auto">
          <a:xfrm>
            <a:off x="637563" y="973124"/>
            <a:ext cx="10960510" cy="502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BF3A9B-E1D0-45E7-8875-709EB5E4738E}"/>
              </a:ext>
            </a:extLst>
          </p:cNvPr>
          <p:cNvSpPr/>
          <p:nvPr/>
        </p:nvSpPr>
        <p:spPr>
          <a:xfrm>
            <a:off x="145640" y="6426440"/>
            <a:ext cx="11525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https://www.atlasobscura.com/articles/how-the-world-looked-when-jesus-was-born-according-to-roman-geographers</a:t>
            </a:r>
            <a:endParaRPr lang="en-US" dirty="0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C59F0B00-11E7-49F1-A851-FAE62D1B8A34}"/>
              </a:ext>
            </a:extLst>
          </p:cNvPr>
          <p:cNvSpPr/>
          <p:nvPr/>
        </p:nvSpPr>
        <p:spPr>
          <a:xfrm>
            <a:off x="4162425" y="2762250"/>
            <a:ext cx="257175" cy="20002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82A8763-1913-4EC4-955E-DBA5F2A82C09}"/>
              </a:ext>
            </a:extLst>
          </p:cNvPr>
          <p:cNvCxnSpPr>
            <a:cxnSpLocks/>
          </p:cNvCxnSpPr>
          <p:nvPr/>
        </p:nvCxnSpPr>
        <p:spPr>
          <a:xfrm>
            <a:off x="4448175" y="2828925"/>
            <a:ext cx="41910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F6B5281-5D25-4F9B-9D8F-C21428ADF754}"/>
              </a:ext>
            </a:extLst>
          </p:cNvPr>
          <p:cNvSpPr/>
          <p:nvPr/>
        </p:nvSpPr>
        <p:spPr>
          <a:xfrm>
            <a:off x="4448175" y="3209925"/>
            <a:ext cx="600075" cy="21907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1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Acts 16:6-10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A99909-BCDA-4769-9873-8141A2C54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119698"/>
            <a:ext cx="7010750" cy="4550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9320A64-EDFC-44C8-A808-E844EE51D4CE}"/>
              </a:ext>
            </a:extLst>
          </p:cNvPr>
          <p:cNvSpPr/>
          <p:nvPr/>
        </p:nvSpPr>
        <p:spPr>
          <a:xfrm>
            <a:off x="5129387" y="3038475"/>
            <a:ext cx="600075" cy="390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3A26CB-9448-4023-9F6C-00F4DFBFA8E3}"/>
              </a:ext>
            </a:extLst>
          </p:cNvPr>
          <p:cNvSpPr/>
          <p:nvPr/>
        </p:nvSpPr>
        <p:spPr>
          <a:xfrm>
            <a:off x="9210676" y="2190749"/>
            <a:ext cx="2019300" cy="2466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this but use old world map</a:t>
            </a:r>
          </a:p>
          <a:p>
            <a:pPr algn="ctr"/>
            <a:r>
              <a:rPr lang="en-US" dirty="0"/>
              <a:t>Red Circle is where this passage takes place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Green circle is where they go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50D096-1FD1-4CC7-8254-111D1B01186E}"/>
              </a:ext>
            </a:extLst>
          </p:cNvPr>
          <p:cNvSpPr/>
          <p:nvPr/>
        </p:nvSpPr>
        <p:spPr>
          <a:xfrm>
            <a:off x="4581875" y="2425055"/>
            <a:ext cx="466376" cy="29909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CA70AB-4B52-44A4-AC52-F131C5A9C6F5}"/>
              </a:ext>
            </a:extLst>
          </p:cNvPr>
          <p:cNvSpPr/>
          <p:nvPr/>
        </p:nvSpPr>
        <p:spPr>
          <a:xfrm>
            <a:off x="1838325" y="57801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http://www.about-jesus.org/paul-second-missionary-journey-map.htm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7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21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AD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91639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Acts 16:6-10 How the World Looked During the Time of Jesus </a:t>
            </a:r>
          </a:p>
          <a:p>
            <a:r>
              <a:rPr lang="en-US" sz="2800" dirty="0"/>
              <a:t>(According to Roman Geographers)</a:t>
            </a:r>
          </a:p>
        </p:txBody>
      </p:sp>
    </p:spTree>
    <p:extLst>
      <p:ext uri="{BB962C8B-B14F-4D97-AF65-F5344CB8AC3E}">
        <p14:creationId xmlns:p14="http://schemas.microsoft.com/office/powerpoint/2010/main" val="3696662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3934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Summary and Application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F844-3A7A-4062-A2B9-0F8C9FEA980F}"/>
              </a:ext>
            </a:extLst>
          </p:cNvPr>
          <p:cNvSpPr txBox="1"/>
          <p:nvPr/>
        </p:nvSpPr>
        <p:spPr>
          <a:xfrm>
            <a:off x="722851" y="1435744"/>
            <a:ext cx="59838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Outline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Apostle Paul’s Desire to go to Asia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Errors: Reducible and Non-Reducible</a:t>
            </a:r>
          </a:p>
        </p:txBody>
      </p:sp>
    </p:spTree>
    <p:extLst>
      <p:ext uri="{BB962C8B-B14F-4D97-AF65-F5344CB8AC3E}">
        <p14:creationId xmlns:p14="http://schemas.microsoft.com/office/powerpoint/2010/main" val="3484882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5522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Errors: Reducible and Non-Reducible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598D8B-A8C8-49D0-94D5-C755741DB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008245"/>
            <a:ext cx="6129337" cy="1092977"/>
          </a:xfrm>
          <a:prstGeom prst="rect">
            <a:avLst/>
          </a:prstGeom>
        </p:spPr>
      </p:pic>
      <p:pic>
        <p:nvPicPr>
          <p:cNvPr id="8194" name="Picture 2" descr="Image result for scatter plot linear regression ">
            <a:extLst>
              <a:ext uri="{FF2B5EF4-FFF2-40B4-BE49-F238E27FC236}">
                <a16:creationId xmlns:a16="http://schemas.microsoft.com/office/drawing/2014/main" id="{CD11C5A1-017F-4A34-BD9B-4FE93701F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2" t="28893" r="24053"/>
          <a:stretch/>
        </p:blipFill>
        <p:spPr bwMode="auto">
          <a:xfrm>
            <a:off x="1257300" y="2889877"/>
            <a:ext cx="3524250" cy="266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EE07A5D-5A29-47AE-B425-9E246CA77DFE}"/>
              </a:ext>
            </a:extLst>
          </p:cNvPr>
          <p:cNvSpPr/>
          <p:nvPr/>
        </p:nvSpPr>
        <p:spPr>
          <a:xfrm>
            <a:off x="6536531" y="1301110"/>
            <a:ext cx="666750" cy="7962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8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6AE108E-DEE7-430E-A0EE-8FAD0D1A8706}"/>
              </a:ext>
            </a:extLst>
          </p:cNvPr>
          <p:cNvSpPr/>
          <p:nvPr/>
        </p:nvSpPr>
        <p:spPr>
          <a:xfrm>
            <a:off x="-2009775" y="-942975"/>
            <a:ext cx="7743825" cy="658177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332208-9954-4287-A057-A0AE9A4A76D3}"/>
              </a:ext>
            </a:extLst>
          </p:cNvPr>
          <p:cNvSpPr txBox="1"/>
          <p:nvPr/>
        </p:nvSpPr>
        <p:spPr>
          <a:xfrm>
            <a:off x="3515574" y="2051664"/>
            <a:ext cx="5160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small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 &amp; Pivoting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86C952-0DF2-496B-8E13-C51D046129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844" b="5696"/>
          <a:stretch/>
        </p:blipFill>
        <p:spPr>
          <a:xfrm>
            <a:off x="9081219" y="6160908"/>
            <a:ext cx="582679" cy="6287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F35AE2-038A-4278-B353-CBA0DB0F6C69}"/>
              </a:ext>
            </a:extLst>
          </p:cNvPr>
          <p:cNvSpPr txBox="1"/>
          <p:nvPr/>
        </p:nvSpPr>
        <p:spPr>
          <a:xfrm>
            <a:off x="9663898" y="6129157"/>
            <a:ext cx="2240934" cy="646331"/>
          </a:xfrm>
          <a:prstGeom prst="rect">
            <a:avLst/>
          </a:prstGeom>
          <a:noFill/>
          <a:effectLst>
            <a:outerShdw blurRad="25400" dist="38100" dir="2700000" algn="tl" rotWithShape="0">
              <a:schemeClr val="accent1">
                <a:alpha val="25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b="1" cap="small" spc="50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Kalinga" panose="020B0502040204020203" pitchFamily="34" charset="0"/>
              </a:rPr>
              <a:t>Lambda</a:t>
            </a:r>
            <a:r>
              <a:rPr lang="en-US" sz="3600" b="1" cap="small" spc="500" dirty="0" err="1">
                <a:solidFill>
                  <a:schemeClr val="accent2"/>
                </a:solidFill>
                <a:latin typeface="+mj-lt"/>
                <a:cs typeface="Kalinga" panose="020B0502040204020203" pitchFamily="34" charset="0"/>
              </a:rPr>
              <a:t>ta</a:t>
            </a:r>
            <a:endParaRPr lang="en-US" sz="3600" b="1" cap="small" spc="500" dirty="0">
              <a:solidFill>
                <a:schemeClr val="accent2"/>
              </a:solidFill>
              <a:latin typeface="+mj-lt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94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5522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Errors: Reducible and Non-Reducible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598D8B-A8C8-49D0-94D5-C755741DB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008245"/>
            <a:ext cx="6129337" cy="109297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EE07A5D-5A29-47AE-B425-9E246CA77DFE}"/>
              </a:ext>
            </a:extLst>
          </p:cNvPr>
          <p:cNvSpPr/>
          <p:nvPr/>
        </p:nvSpPr>
        <p:spPr>
          <a:xfrm>
            <a:off x="6536531" y="1301110"/>
            <a:ext cx="666750" cy="7962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34168D-FA64-416A-81EE-09E37C4812D3}"/>
              </a:ext>
            </a:extLst>
          </p:cNvPr>
          <p:cNvSpPr/>
          <p:nvPr/>
        </p:nvSpPr>
        <p:spPr>
          <a:xfrm>
            <a:off x="6238647" y="2463958"/>
            <a:ext cx="1629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Reducible Error</a:t>
            </a:r>
          </a:p>
        </p:txBody>
      </p:sp>
      <p:pic>
        <p:nvPicPr>
          <p:cNvPr id="11" name="Picture 10" descr="Asset 30@4x.png">
            <a:extLst>
              <a:ext uri="{FF2B5EF4-FFF2-40B4-BE49-F238E27FC236}">
                <a16:creationId xmlns:a16="http://schemas.microsoft.com/office/drawing/2014/main" id="{A34FE953-A216-4B67-95DF-90E2F9D2DD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5" y="3391920"/>
            <a:ext cx="1256213" cy="1464900"/>
          </a:xfrm>
          <a:prstGeom prst="rect">
            <a:avLst/>
          </a:prstGeom>
        </p:spPr>
      </p:pic>
      <p:pic>
        <p:nvPicPr>
          <p:cNvPr id="13" name="Picture 12" descr="Asset 258@4x.png">
            <a:extLst>
              <a:ext uri="{FF2B5EF4-FFF2-40B4-BE49-F238E27FC236}">
                <a16:creationId xmlns:a16="http://schemas.microsoft.com/office/drawing/2014/main" id="{C0DD1BEF-822F-4289-95E1-CB672C1864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411" y="3706131"/>
            <a:ext cx="1048799" cy="875285"/>
          </a:xfrm>
          <a:prstGeom prst="rect">
            <a:avLst/>
          </a:prstGeom>
        </p:spPr>
      </p:pic>
      <p:pic>
        <p:nvPicPr>
          <p:cNvPr id="14" name="Picture 13" descr="Asset 276@4x.png">
            <a:extLst>
              <a:ext uri="{FF2B5EF4-FFF2-40B4-BE49-F238E27FC236}">
                <a16:creationId xmlns:a16="http://schemas.microsoft.com/office/drawing/2014/main" id="{100D844F-5D54-4948-BFC7-0093D59A41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11" y="3706132"/>
            <a:ext cx="1087475" cy="875284"/>
          </a:xfrm>
          <a:prstGeom prst="rect">
            <a:avLst/>
          </a:prstGeom>
        </p:spPr>
      </p:pic>
      <p:pic>
        <p:nvPicPr>
          <p:cNvPr id="15" name="Picture 14" descr="Asset 157@4x.png">
            <a:extLst>
              <a:ext uri="{FF2B5EF4-FFF2-40B4-BE49-F238E27FC236}">
                <a16:creationId xmlns:a16="http://schemas.microsoft.com/office/drawing/2014/main" id="{145E79B9-CEC0-46C2-A054-6BCD31BF81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143" y="3591501"/>
            <a:ext cx="1353799" cy="1017750"/>
          </a:xfrm>
          <a:prstGeom prst="rect">
            <a:avLst/>
          </a:prstGeom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8FC8B071-FFDD-404E-A238-D5D856B965C4}"/>
              </a:ext>
            </a:extLst>
          </p:cNvPr>
          <p:cNvSpPr/>
          <p:nvPr/>
        </p:nvSpPr>
        <p:spPr>
          <a:xfrm rot="5400000">
            <a:off x="6827305" y="711029"/>
            <a:ext cx="369333" cy="47212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sset 321@4x.png">
            <a:extLst>
              <a:ext uri="{FF2B5EF4-FFF2-40B4-BE49-F238E27FC236}">
                <a16:creationId xmlns:a16="http://schemas.microsoft.com/office/drawing/2014/main" id="{13E7289A-3DA7-48DA-9F1E-71B8B494B9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85" y="3639324"/>
            <a:ext cx="826558" cy="970092"/>
          </a:xfrm>
          <a:prstGeom prst="rect">
            <a:avLst/>
          </a:prstGeom>
        </p:spPr>
      </p:pic>
      <p:pic>
        <p:nvPicPr>
          <p:cNvPr id="20" name="Picture 19" descr="Asset 166@4x.png">
            <a:extLst>
              <a:ext uri="{FF2B5EF4-FFF2-40B4-BE49-F238E27FC236}">
                <a16:creationId xmlns:a16="http://schemas.microsoft.com/office/drawing/2014/main" id="{CA41AD97-80FB-43FD-81F4-2654A4882E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09" y="3734420"/>
            <a:ext cx="1138751" cy="1021318"/>
          </a:xfrm>
          <a:prstGeom prst="rect">
            <a:avLst/>
          </a:prstGeom>
        </p:spPr>
      </p:pic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14D34BA5-02C3-4D4D-9FDE-087409E8BD24}"/>
              </a:ext>
            </a:extLst>
          </p:cNvPr>
          <p:cNvSpPr/>
          <p:nvPr/>
        </p:nvSpPr>
        <p:spPr>
          <a:xfrm>
            <a:off x="5362575" y="3123579"/>
            <a:ext cx="3429000" cy="4308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urved Down 22">
            <a:extLst>
              <a:ext uri="{FF2B5EF4-FFF2-40B4-BE49-F238E27FC236}">
                <a16:creationId xmlns:a16="http://schemas.microsoft.com/office/drawing/2014/main" id="{92687F52-EF89-4D0A-8C06-E849985A7900}"/>
              </a:ext>
            </a:extLst>
          </p:cNvPr>
          <p:cNvSpPr/>
          <p:nvPr/>
        </p:nvSpPr>
        <p:spPr>
          <a:xfrm flipH="1" flipV="1">
            <a:off x="5412317" y="4856820"/>
            <a:ext cx="3429000" cy="4308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Plus Sign 21">
            <a:extLst>
              <a:ext uri="{FF2B5EF4-FFF2-40B4-BE49-F238E27FC236}">
                <a16:creationId xmlns:a16="http://schemas.microsoft.com/office/drawing/2014/main" id="{EF2ADB45-AF2C-4F29-9D60-6584E0D22445}"/>
              </a:ext>
            </a:extLst>
          </p:cNvPr>
          <p:cNvSpPr/>
          <p:nvPr/>
        </p:nvSpPr>
        <p:spPr>
          <a:xfrm>
            <a:off x="9552722" y="3773593"/>
            <a:ext cx="607039" cy="5918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F2D404-0D38-40FE-A941-A31737377455}"/>
              </a:ext>
            </a:extLst>
          </p:cNvPr>
          <p:cNvSpPr/>
          <p:nvPr/>
        </p:nvSpPr>
        <p:spPr>
          <a:xfrm>
            <a:off x="10351386" y="3808103"/>
            <a:ext cx="1285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Irreducible Error</a:t>
            </a:r>
          </a:p>
        </p:txBody>
      </p:sp>
    </p:spTree>
    <p:extLst>
      <p:ext uri="{BB962C8B-B14F-4D97-AF65-F5344CB8AC3E}">
        <p14:creationId xmlns:p14="http://schemas.microsoft.com/office/powerpoint/2010/main" val="2361648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5522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Errors: Reducible and Non-Reducible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598D8B-A8C8-49D0-94D5-C755741DB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710" y="1162116"/>
            <a:ext cx="6129337" cy="109297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EE07A5D-5A29-47AE-B425-9E246CA77DFE}"/>
              </a:ext>
            </a:extLst>
          </p:cNvPr>
          <p:cNvSpPr/>
          <p:nvPr/>
        </p:nvSpPr>
        <p:spPr>
          <a:xfrm>
            <a:off x="8174831" y="1436029"/>
            <a:ext cx="666750" cy="7962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34168D-FA64-416A-81EE-09E37C4812D3}"/>
              </a:ext>
            </a:extLst>
          </p:cNvPr>
          <p:cNvSpPr/>
          <p:nvPr/>
        </p:nvSpPr>
        <p:spPr>
          <a:xfrm>
            <a:off x="7731275" y="2539386"/>
            <a:ext cx="1723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Irreducible Error</a:t>
            </a:r>
          </a:p>
        </p:txBody>
      </p:sp>
      <p:pic>
        <p:nvPicPr>
          <p:cNvPr id="14" name="Picture 13" descr="Asset 276@4x.png">
            <a:extLst>
              <a:ext uri="{FF2B5EF4-FFF2-40B4-BE49-F238E27FC236}">
                <a16:creationId xmlns:a16="http://schemas.microsoft.com/office/drawing/2014/main" id="{100D844F-5D54-4948-BFC7-0093D59A4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218" y="3648425"/>
            <a:ext cx="1087475" cy="875284"/>
          </a:xfrm>
          <a:prstGeom prst="rect">
            <a:avLst/>
          </a:prstGeom>
        </p:spPr>
      </p:pic>
      <p:pic>
        <p:nvPicPr>
          <p:cNvPr id="15" name="Picture 14" descr="Asset 157@4x.png">
            <a:extLst>
              <a:ext uri="{FF2B5EF4-FFF2-40B4-BE49-F238E27FC236}">
                <a16:creationId xmlns:a16="http://schemas.microsoft.com/office/drawing/2014/main" id="{145E79B9-CEC0-46C2-A054-6BCD31BF81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809" y="3563666"/>
            <a:ext cx="1353799" cy="1017750"/>
          </a:xfrm>
          <a:prstGeom prst="rect">
            <a:avLst/>
          </a:prstGeom>
        </p:spPr>
      </p:pic>
      <p:pic>
        <p:nvPicPr>
          <p:cNvPr id="16" name="Picture 15" descr="Asset 258@4x.png">
            <a:extLst>
              <a:ext uri="{FF2B5EF4-FFF2-40B4-BE49-F238E27FC236}">
                <a16:creationId xmlns:a16="http://schemas.microsoft.com/office/drawing/2014/main" id="{CE5EFAB6-3F73-4701-8861-C73BAAB9BE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90" y="3241067"/>
            <a:ext cx="1048799" cy="875285"/>
          </a:xfrm>
          <a:prstGeom prst="rect">
            <a:avLst/>
          </a:prstGeom>
        </p:spPr>
      </p:pic>
      <p:pic>
        <p:nvPicPr>
          <p:cNvPr id="17" name="Picture 16" descr="Asset 258@4x.png">
            <a:extLst>
              <a:ext uri="{FF2B5EF4-FFF2-40B4-BE49-F238E27FC236}">
                <a16:creationId xmlns:a16="http://schemas.microsoft.com/office/drawing/2014/main" id="{90A34FB2-D27C-44E2-944B-6E12F3442F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48" y="4132827"/>
            <a:ext cx="1048799" cy="875285"/>
          </a:xfrm>
          <a:prstGeom prst="rect">
            <a:avLst/>
          </a:prstGeom>
        </p:spPr>
      </p:pic>
      <p:pic>
        <p:nvPicPr>
          <p:cNvPr id="18" name="Picture 17" descr="Asset 258@4x.png">
            <a:extLst>
              <a:ext uri="{FF2B5EF4-FFF2-40B4-BE49-F238E27FC236}">
                <a16:creationId xmlns:a16="http://schemas.microsoft.com/office/drawing/2014/main" id="{CF322CBE-BF49-4A51-8528-E57A935ED6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92" y="4216142"/>
            <a:ext cx="1048799" cy="875285"/>
          </a:xfrm>
          <a:prstGeom prst="rect">
            <a:avLst/>
          </a:prstGeom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8FC8B071-FFDD-404E-A238-D5D856B965C4}"/>
              </a:ext>
            </a:extLst>
          </p:cNvPr>
          <p:cNvSpPr/>
          <p:nvPr/>
        </p:nvSpPr>
        <p:spPr>
          <a:xfrm rot="5400000">
            <a:off x="8408224" y="96473"/>
            <a:ext cx="369333" cy="59790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sset 321@4x.png">
            <a:extLst>
              <a:ext uri="{FF2B5EF4-FFF2-40B4-BE49-F238E27FC236}">
                <a16:creationId xmlns:a16="http://schemas.microsoft.com/office/drawing/2014/main" id="{13E7289A-3DA7-48DA-9F1E-71B8B494B9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851" y="3396256"/>
            <a:ext cx="826558" cy="970092"/>
          </a:xfrm>
          <a:prstGeom prst="rect">
            <a:avLst/>
          </a:prstGeom>
        </p:spPr>
      </p:pic>
      <p:pic>
        <p:nvPicPr>
          <p:cNvPr id="20" name="Picture 19" descr="Asset 166@4x.png">
            <a:extLst>
              <a:ext uri="{FF2B5EF4-FFF2-40B4-BE49-F238E27FC236}">
                <a16:creationId xmlns:a16="http://schemas.microsoft.com/office/drawing/2014/main" id="{CA41AD97-80FB-43FD-81F4-2654A4882E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11" y="5166555"/>
            <a:ext cx="1138751" cy="1021318"/>
          </a:xfrm>
          <a:prstGeom prst="rect">
            <a:avLst/>
          </a:prstGeom>
        </p:spPr>
      </p:pic>
      <p:pic>
        <p:nvPicPr>
          <p:cNvPr id="21" name="Picture 20" descr="Asset 236@4x.png">
            <a:extLst>
              <a:ext uri="{FF2B5EF4-FFF2-40B4-BE49-F238E27FC236}">
                <a16:creationId xmlns:a16="http://schemas.microsoft.com/office/drawing/2014/main" id="{9120CFA3-2E01-4366-8FCB-C2617824FE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45" y="3476702"/>
            <a:ext cx="1445997" cy="12793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661D23-8AD4-4A89-98A2-F4EDCAF3613D}"/>
              </a:ext>
            </a:extLst>
          </p:cNvPr>
          <p:cNvCxnSpPr/>
          <p:nvPr/>
        </p:nvCxnSpPr>
        <p:spPr>
          <a:xfrm>
            <a:off x="2828925" y="3241067"/>
            <a:ext cx="0" cy="16547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illenial_woman2.png">
            <a:extLst>
              <a:ext uri="{FF2B5EF4-FFF2-40B4-BE49-F238E27FC236}">
                <a16:creationId xmlns:a16="http://schemas.microsoft.com/office/drawing/2014/main" id="{CAE74822-295E-4DED-B96A-A29868966F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86" y="1050768"/>
            <a:ext cx="814689" cy="199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37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4946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Errors: Reducible and Irreducible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598D8B-A8C8-49D0-94D5-C755741DB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008245"/>
            <a:ext cx="6129337" cy="109297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EE07A5D-5A29-47AE-B425-9E246CA77DFE}"/>
              </a:ext>
            </a:extLst>
          </p:cNvPr>
          <p:cNvSpPr/>
          <p:nvPr/>
        </p:nvSpPr>
        <p:spPr>
          <a:xfrm>
            <a:off x="6536531" y="1301110"/>
            <a:ext cx="666750" cy="7962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34168D-FA64-416A-81EE-09E37C4812D3}"/>
              </a:ext>
            </a:extLst>
          </p:cNvPr>
          <p:cNvSpPr/>
          <p:nvPr/>
        </p:nvSpPr>
        <p:spPr>
          <a:xfrm>
            <a:off x="1075995" y="2473033"/>
            <a:ext cx="1723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Irreducible Error</a:t>
            </a:r>
          </a:p>
        </p:txBody>
      </p:sp>
    </p:spTree>
    <p:extLst>
      <p:ext uri="{BB962C8B-B14F-4D97-AF65-F5344CB8AC3E}">
        <p14:creationId xmlns:p14="http://schemas.microsoft.com/office/powerpoint/2010/main" val="68912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C5C942-8B6D-40BC-A568-F4785138B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119917"/>
            <a:ext cx="6877050" cy="46181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38B3D4-F2CB-4277-AC4E-6E273B1E5045}"/>
              </a:ext>
            </a:extLst>
          </p:cNvPr>
          <p:cNvSpPr/>
          <p:nvPr/>
        </p:nvSpPr>
        <p:spPr>
          <a:xfrm rot="18822640">
            <a:off x="2952003" y="3208276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E0D63-1CF7-4D7E-A4B9-04456B1F2D16}"/>
              </a:ext>
            </a:extLst>
          </p:cNvPr>
          <p:cNvSpPr/>
          <p:nvPr/>
        </p:nvSpPr>
        <p:spPr>
          <a:xfrm rot="18822640">
            <a:off x="3466353" y="2861310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82ED16-2F13-4CB0-9864-493D50B84C0F}"/>
              </a:ext>
            </a:extLst>
          </p:cNvPr>
          <p:cNvSpPr/>
          <p:nvPr/>
        </p:nvSpPr>
        <p:spPr>
          <a:xfrm rot="18822640">
            <a:off x="4047379" y="2949710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C8F7DE-56FF-4541-A6A2-236170AB4BE0}"/>
              </a:ext>
            </a:extLst>
          </p:cNvPr>
          <p:cNvSpPr/>
          <p:nvPr/>
        </p:nvSpPr>
        <p:spPr>
          <a:xfrm rot="18822640">
            <a:off x="3724919" y="3838838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B1EB12-D6A8-4209-B549-6FFDDC8E4B48}"/>
              </a:ext>
            </a:extLst>
          </p:cNvPr>
          <p:cNvCxnSpPr>
            <a:cxnSpLocks/>
          </p:cNvCxnSpPr>
          <p:nvPr/>
        </p:nvCxnSpPr>
        <p:spPr>
          <a:xfrm flipV="1">
            <a:off x="2914160" y="3082033"/>
            <a:ext cx="5315440" cy="4517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539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C5C942-8B6D-40BC-A568-F4785138B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119917"/>
            <a:ext cx="6877050" cy="46181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38B3D4-F2CB-4277-AC4E-6E273B1E5045}"/>
              </a:ext>
            </a:extLst>
          </p:cNvPr>
          <p:cNvSpPr/>
          <p:nvPr/>
        </p:nvSpPr>
        <p:spPr>
          <a:xfrm rot="18822640">
            <a:off x="2952003" y="3208276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E0D63-1CF7-4D7E-A4B9-04456B1F2D16}"/>
              </a:ext>
            </a:extLst>
          </p:cNvPr>
          <p:cNvSpPr/>
          <p:nvPr/>
        </p:nvSpPr>
        <p:spPr>
          <a:xfrm rot="18822640">
            <a:off x="3466353" y="2861310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82ED16-2F13-4CB0-9864-493D50B84C0F}"/>
              </a:ext>
            </a:extLst>
          </p:cNvPr>
          <p:cNvSpPr/>
          <p:nvPr/>
        </p:nvSpPr>
        <p:spPr>
          <a:xfrm rot="18822640">
            <a:off x="4047379" y="2949710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C8F7DE-56FF-4541-A6A2-236170AB4BE0}"/>
              </a:ext>
            </a:extLst>
          </p:cNvPr>
          <p:cNvSpPr/>
          <p:nvPr/>
        </p:nvSpPr>
        <p:spPr>
          <a:xfrm rot="18822640">
            <a:off x="3724919" y="3838838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B1EB12-D6A8-4209-B549-6FFDDC8E4B48}"/>
              </a:ext>
            </a:extLst>
          </p:cNvPr>
          <p:cNvCxnSpPr>
            <a:cxnSpLocks/>
          </p:cNvCxnSpPr>
          <p:nvPr/>
        </p:nvCxnSpPr>
        <p:spPr>
          <a:xfrm>
            <a:off x="3067050" y="3057005"/>
            <a:ext cx="5372100" cy="8672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3B181AD-E7FB-444E-8C0A-4AE2EC086EB2}"/>
              </a:ext>
            </a:extLst>
          </p:cNvPr>
          <p:cNvSpPr/>
          <p:nvPr/>
        </p:nvSpPr>
        <p:spPr>
          <a:xfrm rot="18822640">
            <a:off x="6514353" y="1760258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564CA1-3B56-4AD6-B7C7-141A06517693}"/>
              </a:ext>
            </a:extLst>
          </p:cNvPr>
          <p:cNvSpPr/>
          <p:nvPr/>
        </p:nvSpPr>
        <p:spPr>
          <a:xfrm rot="18822640">
            <a:off x="7028703" y="1413292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6D0037-2395-45C4-BD6D-6F05871E74FF}"/>
              </a:ext>
            </a:extLst>
          </p:cNvPr>
          <p:cNvSpPr/>
          <p:nvPr/>
        </p:nvSpPr>
        <p:spPr>
          <a:xfrm rot="18822640">
            <a:off x="7157986" y="1762745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75C652-2E0F-4233-A95D-7E7EE34D5190}"/>
              </a:ext>
            </a:extLst>
          </p:cNvPr>
          <p:cNvSpPr/>
          <p:nvPr/>
        </p:nvSpPr>
        <p:spPr>
          <a:xfrm rot="18822640">
            <a:off x="7416552" y="1570200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5705FD-8163-4B6D-952D-ED86D56AE7A8}"/>
              </a:ext>
            </a:extLst>
          </p:cNvPr>
          <p:cNvSpPr/>
          <p:nvPr/>
        </p:nvSpPr>
        <p:spPr>
          <a:xfrm rot="18822640">
            <a:off x="6255786" y="2109435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530A21-E66E-4636-B2FD-EA6E4B5A91A1}"/>
              </a:ext>
            </a:extLst>
          </p:cNvPr>
          <p:cNvSpPr/>
          <p:nvPr/>
        </p:nvSpPr>
        <p:spPr>
          <a:xfrm rot="18822640">
            <a:off x="6723522" y="1893384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E320AC-B045-422E-8950-97C6B38F2BD3}"/>
              </a:ext>
            </a:extLst>
          </p:cNvPr>
          <p:cNvSpPr/>
          <p:nvPr/>
        </p:nvSpPr>
        <p:spPr>
          <a:xfrm rot="18822640">
            <a:off x="6899419" y="2111922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4D02BE-6C1C-4724-9150-A305E575B476}"/>
              </a:ext>
            </a:extLst>
          </p:cNvPr>
          <p:cNvSpPr/>
          <p:nvPr/>
        </p:nvSpPr>
        <p:spPr>
          <a:xfrm rot="18822640">
            <a:off x="7157985" y="1919377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B42F50-5002-4B8F-A25E-93FA3FDD05F8}"/>
              </a:ext>
            </a:extLst>
          </p:cNvPr>
          <p:cNvSpPr/>
          <p:nvPr/>
        </p:nvSpPr>
        <p:spPr>
          <a:xfrm rot="18822640">
            <a:off x="7740156" y="1762744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291D79-973B-459E-9A9B-A97ED053A2B5}"/>
              </a:ext>
            </a:extLst>
          </p:cNvPr>
          <p:cNvSpPr/>
          <p:nvPr/>
        </p:nvSpPr>
        <p:spPr>
          <a:xfrm rot="18822640">
            <a:off x="7998722" y="1570199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EEC84E2-F16A-4747-A4DC-4E28030A1A1A}"/>
              </a:ext>
            </a:extLst>
          </p:cNvPr>
          <p:cNvSpPr/>
          <p:nvPr/>
        </p:nvSpPr>
        <p:spPr>
          <a:xfrm rot="18822640">
            <a:off x="7025919" y="1646189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C13989-7F4C-4336-A30B-BB26BD47773E}"/>
              </a:ext>
            </a:extLst>
          </p:cNvPr>
          <p:cNvSpPr/>
          <p:nvPr/>
        </p:nvSpPr>
        <p:spPr>
          <a:xfrm rot="18822640">
            <a:off x="7481589" y="2111921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5A7798-6F1A-47EF-9896-57C91A6C73A2}"/>
              </a:ext>
            </a:extLst>
          </p:cNvPr>
          <p:cNvSpPr/>
          <p:nvPr/>
        </p:nvSpPr>
        <p:spPr>
          <a:xfrm rot="18822640">
            <a:off x="7305692" y="2109435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20605EF-1256-487F-86D2-77FB835958C5}"/>
              </a:ext>
            </a:extLst>
          </p:cNvPr>
          <p:cNvSpPr/>
          <p:nvPr/>
        </p:nvSpPr>
        <p:spPr>
          <a:xfrm rot="18822640">
            <a:off x="5311991" y="3969531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1B3556-B4C9-42ED-846D-E147E1DB5DBD}"/>
              </a:ext>
            </a:extLst>
          </p:cNvPr>
          <p:cNvSpPr/>
          <p:nvPr/>
        </p:nvSpPr>
        <p:spPr>
          <a:xfrm rot="18822640">
            <a:off x="5958406" y="3470798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2501C62-522F-4950-BEBD-938AFA02555C}"/>
              </a:ext>
            </a:extLst>
          </p:cNvPr>
          <p:cNvSpPr/>
          <p:nvPr/>
        </p:nvSpPr>
        <p:spPr>
          <a:xfrm rot="18822640">
            <a:off x="6087689" y="3820251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4CBC82-7AE5-4662-B4E0-5AB0ED28DE41}"/>
              </a:ext>
            </a:extLst>
          </p:cNvPr>
          <p:cNvSpPr/>
          <p:nvPr/>
        </p:nvSpPr>
        <p:spPr>
          <a:xfrm rot="18822640">
            <a:off x="6346255" y="3865828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B5EB1B-B5A7-4EC4-8FCF-61B3E5E57C18}"/>
              </a:ext>
            </a:extLst>
          </p:cNvPr>
          <p:cNvSpPr/>
          <p:nvPr/>
        </p:nvSpPr>
        <p:spPr>
          <a:xfrm rot="18822640">
            <a:off x="5185489" y="4166941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6E8B2C-BC7C-422F-A36E-E238B4A61ADF}"/>
              </a:ext>
            </a:extLst>
          </p:cNvPr>
          <p:cNvSpPr/>
          <p:nvPr/>
        </p:nvSpPr>
        <p:spPr>
          <a:xfrm rot="18822640">
            <a:off x="5653225" y="3950890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0E17460-AC04-4653-81F8-AB586CB8B2C8}"/>
              </a:ext>
            </a:extLst>
          </p:cNvPr>
          <p:cNvSpPr/>
          <p:nvPr/>
        </p:nvSpPr>
        <p:spPr>
          <a:xfrm rot="18822640">
            <a:off x="5829122" y="4169428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243CDA-D0EC-4F59-85FA-07B889679811}"/>
              </a:ext>
            </a:extLst>
          </p:cNvPr>
          <p:cNvSpPr/>
          <p:nvPr/>
        </p:nvSpPr>
        <p:spPr>
          <a:xfrm rot="18822640">
            <a:off x="5800709" y="3719563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6033F18-C3FE-4723-B0D5-6685CE190A22}"/>
              </a:ext>
            </a:extLst>
          </p:cNvPr>
          <p:cNvSpPr/>
          <p:nvPr/>
        </p:nvSpPr>
        <p:spPr>
          <a:xfrm rot="18822640">
            <a:off x="6411645" y="3556251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E0999A-A2E7-479E-9AF7-B4130C005808}"/>
              </a:ext>
            </a:extLst>
          </p:cNvPr>
          <p:cNvSpPr/>
          <p:nvPr/>
        </p:nvSpPr>
        <p:spPr>
          <a:xfrm rot="18822640">
            <a:off x="6782626" y="3875706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B8CC9AD-01C6-4FBD-B265-79CC54145945}"/>
              </a:ext>
            </a:extLst>
          </p:cNvPr>
          <p:cNvSpPr/>
          <p:nvPr/>
        </p:nvSpPr>
        <p:spPr>
          <a:xfrm rot="18822640">
            <a:off x="5394659" y="3672542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49AD69-D036-49C1-857E-F411A31EA751}"/>
              </a:ext>
            </a:extLst>
          </p:cNvPr>
          <p:cNvSpPr/>
          <p:nvPr/>
        </p:nvSpPr>
        <p:spPr>
          <a:xfrm rot="18822640">
            <a:off x="6411292" y="4169427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5B1C14D-4923-4E65-94D7-957DE09457A3}"/>
              </a:ext>
            </a:extLst>
          </p:cNvPr>
          <p:cNvSpPr/>
          <p:nvPr/>
        </p:nvSpPr>
        <p:spPr>
          <a:xfrm rot="18822640">
            <a:off x="6235395" y="4166941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FACCC6-733D-4DC4-B5E2-4CC2603D3FA9}"/>
              </a:ext>
            </a:extLst>
          </p:cNvPr>
          <p:cNvSpPr/>
          <p:nvPr/>
        </p:nvSpPr>
        <p:spPr>
          <a:xfrm rot="18822640">
            <a:off x="4995005" y="3351775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4EBB2C5-5B68-4CFC-9A2C-86B6395DF838}"/>
              </a:ext>
            </a:extLst>
          </p:cNvPr>
          <p:cNvSpPr/>
          <p:nvPr/>
        </p:nvSpPr>
        <p:spPr>
          <a:xfrm rot="18822640">
            <a:off x="5060395" y="3042198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C9A048E-664F-4181-BA2E-A43A3EAA4A8F}"/>
              </a:ext>
            </a:extLst>
          </p:cNvPr>
          <p:cNvSpPr/>
          <p:nvPr/>
        </p:nvSpPr>
        <p:spPr>
          <a:xfrm rot="18822640">
            <a:off x="5431376" y="3361653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D1359B2-B5BB-4C4B-BAAE-69C77D93C6B4}"/>
              </a:ext>
            </a:extLst>
          </p:cNvPr>
          <p:cNvSpPr/>
          <p:nvPr/>
        </p:nvSpPr>
        <p:spPr>
          <a:xfrm rot="18822640">
            <a:off x="5060042" y="3655374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A05AD1E-5EAC-4122-9746-F318FBF04583}"/>
              </a:ext>
            </a:extLst>
          </p:cNvPr>
          <p:cNvSpPr/>
          <p:nvPr/>
        </p:nvSpPr>
        <p:spPr>
          <a:xfrm rot="18822640">
            <a:off x="4884145" y="3652888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C6436D6-F2A0-481F-A1B6-D157D1DCA0BB}"/>
              </a:ext>
            </a:extLst>
          </p:cNvPr>
          <p:cNvSpPr/>
          <p:nvPr/>
        </p:nvSpPr>
        <p:spPr>
          <a:xfrm rot="18822640">
            <a:off x="6007818" y="1217143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AF2140-DFFF-4363-A0E6-42FF59C00D0D}"/>
              </a:ext>
            </a:extLst>
          </p:cNvPr>
          <p:cNvSpPr/>
          <p:nvPr/>
        </p:nvSpPr>
        <p:spPr>
          <a:xfrm rot="18822640">
            <a:off x="6183715" y="1435681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7F80EE4-1BA1-451E-8E12-4485AAA6B545}"/>
              </a:ext>
            </a:extLst>
          </p:cNvPr>
          <p:cNvSpPr/>
          <p:nvPr/>
        </p:nvSpPr>
        <p:spPr>
          <a:xfrm rot="18822640">
            <a:off x="6442281" y="1243136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0F85894-6F01-46B8-B5E9-253803383E2E}"/>
              </a:ext>
            </a:extLst>
          </p:cNvPr>
          <p:cNvSpPr/>
          <p:nvPr/>
        </p:nvSpPr>
        <p:spPr>
          <a:xfrm rot="18822640">
            <a:off x="6765885" y="1435680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58B86F5-9E59-4CE7-B8A9-601A3376B140}"/>
              </a:ext>
            </a:extLst>
          </p:cNvPr>
          <p:cNvSpPr/>
          <p:nvPr/>
        </p:nvSpPr>
        <p:spPr>
          <a:xfrm rot="18822640">
            <a:off x="6589988" y="1433194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C829658-6D11-449A-AD2F-B3922CD95082}"/>
              </a:ext>
            </a:extLst>
          </p:cNvPr>
          <p:cNvCxnSpPr>
            <a:cxnSpLocks/>
          </p:cNvCxnSpPr>
          <p:nvPr/>
        </p:nvCxnSpPr>
        <p:spPr>
          <a:xfrm flipV="1">
            <a:off x="3219450" y="2010165"/>
            <a:ext cx="4789950" cy="11992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tar: 5 Points 51">
            <a:extLst>
              <a:ext uri="{FF2B5EF4-FFF2-40B4-BE49-F238E27FC236}">
                <a16:creationId xmlns:a16="http://schemas.microsoft.com/office/drawing/2014/main" id="{C8EBC9CE-1E5F-411A-BA8B-DB20D3041C7A}"/>
              </a:ext>
            </a:extLst>
          </p:cNvPr>
          <p:cNvSpPr/>
          <p:nvPr/>
        </p:nvSpPr>
        <p:spPr>
          <a:xfrm>
            <a:off x="8143875" y="1375449"/>
            <a:ext cx="528457" cy="41547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31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49F5-B51F-4778-928C-C7FDCB9EBF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FA29DD-6D64-49F4-A183-EC1AB6C467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00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3934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Summary and Application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F844-3A7A-4062-A2B9-0F8C9FEA980F}"/>
              </a:ext>
            </a:extLst>
          </p:cNvPr>
          <p:cNvSpPr txBox="1"/>
          <p:nvPr/>
        </p:nvSpPr>
        <p:spPr>
          <a:xfrm>
            <a:off x="722851" y="1054744"/>
            <a:ext cx="157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4FE0C-7B00-48B3-9201-04A4CE07C910}"/>
              </a:ext>
            </a:extLst>
          </p:cNvPr>
          <p:cNvSpPr txBox="1"/>
          <p:nvPr/>
        </p:nvSpPr>
        <p:spPr>
          <a:xfrm>
            <a:off x="722850" y="2426344"/>
            <a:ext cx="107357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Application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Are you yielded to God and your logic makes sense and is wise but are experiencing a lot of left turns? God is in it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Be encouraged that even if you had all past knowledge, you would still make errors in what your plans / expectations would be</a:t>
            </a:r>
          </a:p>
        </p:txBody>
      </p:sp>
    </p:spTree>
    <p:extLst>
      <p:ext uri="{BB962C8B-B14F-4D97-AF65-F5344CB8AC3E}">
        <p14:creationId xmlns:p14="http://schemas.microsoft.com/office/powerpoint/2010/main" val="456406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F844-3A7A-4062-A2B9-0F8C9FEA980F}"/>
              </a:ext>
            </a:extLst>
          </p:cNvPr>
          <p:cNvSpPr txBox="1"/>
          <p:nvPr/>
        </p:nvSpPr>
        <p:spPr>
          <a:xfrm>
            <a:off x="722851" y="1435744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</p:spTree>
    <p:extLst>
      <p:ext uri="{BB962C8B-B14F-4D97-AF65-F5344CB8AC3E}">
        <p14:creationId xmlns:p14="http://schemas.microsoft.com/office/powerpoint/2010/main" val="1167349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F844-3A7A-4062-A2B9-0F8C9FEA980F}"/>
              </a:ext>
            </a:extLst>
          </p:cNvPr>
          <p:cNvSpPr txBox="1"/>
          <p:nvPr/>
        </p:nvSpPr>
        <p:spPr>
          <a:xfrm>
            <a:off x="722851" y="1435744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</p:spTree>
    <p:extLst>
      <p:ext uri="{BB962C8B-B14F-4D97-AF65-F5344CB8AC3E}">
        <p14:creationId xmlns:p14="http://schemas.microsoft.com/office/powerpoint/2010/main" val="3105333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F844-3A7A-4062-A2B9-0F8C9FEA980F}"/>
              </a:ext>
            </a:extLst>
          </p:cNvPr>
          <p:cNvSpPr txBox="1"/>
          <p:nvPr/>
        </p:nvSpPr>
        <p:spPr>
          <a:xfrm>
            <a:off x="722851" y="1435744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</p:spTree>
    <p:extLst>
      <p:ext uri="{BB962C8B-B14F-4D97-AF65-F5344CB8AC3E}">
        <p14:creationId xmlns:p14="http://schemas.microsoft.com/office/powerpoint/2010/main" val="319115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4780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Expectations and Errors (Part 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F844-3A7A-4062-A2B9-0F8C9FEA980F}"/>
              </a:ext>
            </a:extLst>
          </p:cNvPr>
          <p:cNvSpPr txBox="1"/>
          <p:nvPr/>
        </p:nvSpPr>
        <p:spPr>
          <a:xfrm>
            <a:off x="722851" y="1435744"/>
            <a:ext cx="62879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Outline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Apostle Paul’s Desire &amp; Journey to Asia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Errors: Reducible and Non-Reducible</a:t>
            </a:r>
          </a:p>
        </p:txBody>
      </p:sp>
    </p:spTree>
    <p:extLst>
      <p:ext uri="{BB962C8B-B14F-4D97-AF65-F5344CB8AC3E}">
        <p14:creationId xmlns:p14="http://schemas.microsoft.com/office/powerpoint/2010/main" val="1293727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F844-3A7A-4062-A2B9-0F8C9FEA980F}"/>
              </a:ext>
            </a:extLst>
          </p:cNvPr>
          <p:cNvSpPr txBox="1"/>
          <p:nvPr/>
        </p:nvSpPr>
        <p:spPr>
          <a:xfrm>
            <a:off x="722851" y="1435744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</p:spTree>
    <p:extLst>
      <p:ext uri="{BB962C8B-B14F-4D97-AF65-F5344CB8AC3E}">
        <p14:creationId xmlns:p14="http://schemas.microsoft.com/office/powerpoint/2010/main" val="3888546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F844-3A7A-4062-A2B9-0F8C9FEA980F}"/>
              </a:ext>
            </a:extLst>
          </p:cNvPr>
          <p:cNvSpPr txBox="1"/>
          <p:nvPr/>
        </p:nvSpPr>
        <p:spPr>
          <a:xfrm>
            <a:off x="722851" y="1435744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</p:spTree>
    <p:extLst>
      <p:ext uri="{BB962C8B-B14F-4D97-AF65-F5344CB8AC3E}">
        <p14:creationId xmlns:p14="http://schemas.microsoft.com/office/powerpoint/2010/main" val="80709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F844-3A7A-4062-A2B9-0F8C9FEA980F}"/>
              </a:ext>
            </a:extLst>
          </p:cNvPr>
          <p:cNvSpPr txBox="1"/>
          <p:nvPr/>
        </p:nvSpPr>
        <p:spPr>
          <a:xfrm>
            <a:off x="722851" y="1435744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</p:spTree>
    <p:extLst>
      <p:ext uri="{BB962C8B-B14F-4D97-AF65-F5344CB8AC3E}">
        <p14:creationId xmlns:p14="http://schemas.microsoft.com/office/powerpoint/2010/main" val="3543057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F844-3A7A-4062-A2B9-0F8C9FEA980F}"/>
              </a:ext>
            </a:extLst>
          </p:cNvPr>
          <p:cNvSpPr txBox="1"/>
          <p:nvPr/>
        </p:nvSpPr>
        <p:spPr>
          <a:xfrm>
            <a:off x="722851" y="1435744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</p:spTree>
    <p:extLst>
      <p:ext uri="{BB962C8B-B14F-4D97-AF65-F5344CB8AC3E}">
        <p14:creationId xmlns:p14="http://schemas.microsoft.com/office/powerpoint/2010/main" val="3369242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050447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153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Acts 16:6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F844-3A7A-4062-A2B9-0F8C9FEA980F}"/>
              </a:ext>
            </a:extLst>
          </p:cNvPr>
          <p:cNvSpPr txBox="1"/>
          <p:nvPr/>
        </p:nvSpPr>
        <p:spPr>
          <a:xfrm>
            <a:off x="1380080" y="1473842"/>
            <a:ext cx="83639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/>
              <a:t>6 </a:t>
            </a:r>
            <a:r>
              <a:rPr lang="en-US" dirty="0"/>
              <a:t>Paul and his companions traveled throughout the region of Phrygia and Galatia, </a:t>
            </a:r>
            <a:r>
              <a:rPr lang="en-US" b="1" dirty="0">
                <a:solidFill>
                  <a:srgbClr val="0070C0"/>
                </a:solidFill>
              </a:rPr>
              <a:t>having been kept by the Holy Spirit from preaching the word in the province of Asia. </a:t>
            </a:r>
          </a:p>
          <a:p>
            <a:endParaRPr lang="en-US" b="1" baseline="30000" dirty="0"/>
          </a:p>
          <a:p>
            <a:r>
              <a:rPr lang="en-US" b="1" baseline="30000" dirty="0"/>
              <a:t>7 </a:t>
            </a:r>
            <a:r>
              <a:rPr lang="en-US" dirty="0"/>
              <a:t>When they came to the border of </a:t>
            </a:r>
            <a:r>
              <a:rPr lang="en-US" dirty="0" err="1"/>
              <a:t>Mysia</a:t>
            </a:r>
            <a:r>
              <a:rPr lang="en-US" dirty="0"/>
              <a:t>, they tried to enter Bithynia, but the Spirit of Jesus would not allow them to. </a:t>
            </a:r>
          </a:p>
          <a:p>
            <a:endParaRPr lang="en-US" b="1" baseline="30000" dirty="0"/>
          </a:p>
          <a:p>
            <a:r>
              <a:rPr lang="en-US" b="1" baseline="30000" dirty="0"/>
              <a:t>8 </a:t>
            </a:r>
            <a:r>
              <a:rPr lang="en-US" dirty="0"/>
              <a:t>So they passed by </a:t>
            </a:r>
            <a:r>
              <a:rPr lang="en-US" dirty="0" err="1"/>
              <a:t>Mysia</a:t>
            </a:r>
            <a:r>
              <a:rPr lang="en-US" dirty="0"/>
              <a:t> and went down to Troas. </a:t>
            </a:r>
          </a:p>
          <a:p>
            <a:endParaRPr lang="en-US" b="1" baseline="30000" dirty="0"/>
          </a:p>
          <a:p>
            <a:r>
              <a:rPr lang="en-US" b="1" baseline="30000" dirty="0"/>
              <a:t>9 </a:t>
            </a:r>
            <a:r>
              <a:rPr lang="en-US" b="1" dirty="0">
                <a:solidFill>
                  <a:srgbClr val="0070C0"/>
                </a:solidFill>
              </a:rPr>
              <a:t>During the night Paul had a vision of a man of Macedonia standing and begging him, “Come over to Macedonia and help us.” </a:t>
            </a:r>
          </a:p>
          <a:p>
            <a:endParaRPr lang="en-US" b="1" baseline="30000" dirty="0"/>
          </a:p>
          <a:p>
            <a:r>
              <a:rPr lang="en-US" b="1" baseline="30000" dirty="0"/>
              <a:t>10 </a:t>
            </a:r>
            <a:r>
              <a:rPr lang="en-US" dirty="0"/>
              <a:t>After Paul had seen the vision, we got ready at once to leave for Macedonia, concluding that God had called us to preach the gospel to them.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250146-9BDB-4420-846D-E925FD0B0453}"/>
              </a:ext>
            </a:extLst>
          </p:cNvPr>
          <p:cNvSpPr/>
          <p:nvPr/>
        </p:nvSpPr>
        <p:spPr>
          <a:xfrm>
            <a:off x="990600" y="2217918"/>
            <a:ext cx="9821320" cy="2858549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9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21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AD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9751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How a World Map Looked During the Time of Jesus &amp; the Apostles</a:t>
            </a:r>
          </a:p>
        </p:txBody>
      </p:sp>
      <p:pic>
        <p:nvPicPr>
          <p:cNvPr id="1026" name="Picture 2" descr="The world according to Strabo">
            <a:extLst>
              <a:ext uri="{FF2B5EF4-FFF2-40B4-BE49-F238E27FC236}">
                <a16:creationId xmlns:a16="http://schemas.microsoft.com/office/drawing/2014/main" id="{E04453AB-C007-40F4-AAA0-9956F37DB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13329" r="7319" b="20070"/>
          <a:stretch/>
        </p:blipFill>
        <p:spPr bwMode="auto">
          <a:xfrm>
            <a:off x="1273535" y="935835"/>
            <a:ext cx="9644931" cy="4986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BF3A9B-E1D0-45E7-8875-709EB5E4738E}"/>
              </a:ext>
            </a:extLst>
          </p:cNvPr>
          <p:cNvSpPr/>
          <p:nvPr/>
        </p:nvSpPr>
        <p:spPr>
          <a:xfrm>
            <a:off x="333375" y="6447929"/>
            <a:ext cx="11525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According to Roman Geographers - </a:t>
            </a:r>
            <a:endParaRPr lang="en-US" sz="1000" dirty="0">
              <a:hlinkClick r:id="rId3"/>
            </a:endParaRPr>
          </a:p>
          <a:p>
            <a:r>
              <a:rPr lang="en-US" sz="1000" dirty="0">
                <a:hlinkClick r:id="rId3"/>
              </a:rPr>
              <a:t>https://www.atlasobscura.com/articles/how-the-world-looked-when-jesus-was-born-according-to-roman-geographers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1290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Acts 16:6-10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F844-3A7A-4062-A2B9-0F8C9FEA980F}"/>
              </a:ext>
            </a:extLst>
          </p:cNvPr>
          <p:cNvSpPr txBox="1"/>
          <p:nvPr/>
        </p:nvSpPr>
        <p:spPr>
          <a:xfrm>
            <a:off x="1380080" y="1473842"/>
            <a:ext cx="83639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/>
              <a:t>6 </a:t>
            </a:r>
            <a:r>
              <a:rPr lang="en-US" dirty="0"/>
              <a:t>Paul and his companions traveled throughout the region of Phrygia and Galatia, </a:t>
            </a:r>
            <a:r>
              <a:rPr lang="en-US" b="1" dirty="0">
                <a:solidFill>
                  <a:srgbClr val="0070C0"/>
                </a:solidFill>
              </a:rPr>
              <a:t>having been kept by the Holy Spirit from preaching the word in the province of Asia. </a:t>
            </a:r>
          </a:p>
          <a:p>
            <a:endParaRPr lang="en-US" b="1" baseline="30000" dirty="0"/>
          </a:p>
          <a:p>
            <a:r>
              <a:rPr lang="en-US" b="1" baseline="30000" dirty="0"/>
              <a:t>7 </a:t>
            </a:r>
            <a:r>
              <a:rPr lang="en-US" dirty="0"/>
              <a:t>When they came to the border of </a:t>
            </a:r>
            <a:r>
              <a:rPr lang="en-US" dirty="0" err="1"/>
              <a:t>Mysia</a:t>
            </a:r>
            <a:r>
              <a:rPr lang="en-US" dirty="0"/>
              <a:t>, they tried to enter Bithynia, but the Spirit of Jesus would not allow them to. </a:t>
            </a:r>
          </a:p>
          <a:p>
            <a:endParaRPr lang="en-US" b="1" baseline="30000" dirty="0"/>
          </a:p>
          <a:p>
            <a:r>
              <a:rPr lang="en-US" b="1" baseline="30000" dirty="0"/>
              <a:t>8 </a:t>
            </a:r>
            <a:r>
              <a:rPr lang="en-US" dirty="0"/>
              <a:t>So they passed by </a:t>
            </a:r>
            <a:r>
              <a:rPr lang="en-US" dirty="0" err="1"/>
              <a:t>Mysia</a:t>
            </a:r>
            <a:r>
              <a:rPr lang="en-US" dirty="0"/>
              <a:t> and went down to Troas. </a:t>
            </a:r>
          </a:p>
          <a:p>
            <a:endParaRPr lang="en-US" b="1" baseline="30000" dirty="0"/>
          </a:p>
          <a:p>
            <a:r>
              <a:rPr lang="en-US" b="1" baseline="30000" dirty="0"/>
              <a:t>9 </a:t>
            </a:r>
            <a:r>
              <a:rPr lang="en-US" b="1" dirty="0">
                <a:solidFill>
                  <a:srgbClr val="0070C0"/>
                </a:solidFill>
              </a:rPr>
              <a:t>During the night Paul had a vision of a man of Macedonia standing and begging him, “Come over to Macedonia and help us.” </a:t>
            </a:r>
          </a:p>
          <a:p>
            <a:endParaRPr lang="en-US" b="1" baseline="30000" dirty="0"/>
          </a:p>
          <a:p>
            <a:r>
              <a:rPr lang="en-US" b="1" baseline="30000" dirty="0"/>
              <a:t>10 </a:t>
            </a:r>
            <a:r>
              <a:rPr lang="en-US" dirty="0"/>
              <a:t>After Paul had seen the vision, we got ready at once to leave for Macedonia, concluding that God had called us to preach the gospel to them.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19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3242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This is what Paul saw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40CB1F-B368-4EAC-9B1B-CE58017C8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36" t="25251" r="27751" b="41114"/>
          <a:stretch/>
        </p:blipFill>
        <p:spPr>
          <a:xfrm>
            <a:off x="5398936" y="1868556"/>
            <a:ext cx="2790276" cy="2154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990CD0-F58C-405B-8D66-A6798EFCDE1E}"/>
              </a:ext>
            </a:extLst>
          </p:cNvPr>
          <p:cNvSpPr/>
          <p:nvPr/>
        </p:nvSpPr>
        <p:spPr>
          <a:xfrm>
            <a:off x="476622" y="6303329"/>
            <a:ext cx="34275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 - </a:t>
            </a:r>
            <a:r>
              <a:rPr lang="en-US" sz="1000" dirty="0">
                <a:hlinkClick r:id="rId3"/>
              </a:rPr>
              <a:t>https://maprepublic.com/komodo-world-travel-map/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92190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3226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This is what God saw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40CB1F-B368-4EAC-9B1B-CE58017C8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06" b="11958"/>
          <a:stretch/>
        </p:blipFill>
        <p:spPr>
          <a:xfrm>
            <a:off x="1192695" y="1013613"/>
            <a:ext cx="9683714" cy="4877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4C38B46-092B-4D8F-A63C-CE7BCB95AFE3}"/>
              </a:ext>
            </a:extLst>
          </p:cNvPr>
          <p:cNvSpPr/>
          <p:nvPr/>
        </p:nvSpPr>
        <p:spPr>
          <a:xfrm>
            <a:off x="476622" y="6303329"/>
            <a:ext cx="34275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 - </a:t>
            </a:r>
            <a:r>
              <a:rPr lang="en-US" sz="1000" dirty="0">
                <a:hlinkClick r:id="rId3"/>
              </a:rPr>
              <a:t>https://maprepublic.com/komodo-world-travel-map/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4968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2456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Application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98AFA-DF96-4A9C-9106-9C40BAD1C0B3}"/>
              </a:ext>
            </a:extLst>
          </p:cNvPr>
          <p:cNvSpPr txBox="1"/>
          <p:nvPr/>
        </p:nvSpPr>
        <p:spPr>
          <a:xfrm>
            <a:off x="722850" y="1360870"/>
            <a:ext cx="107357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/>
              <a:t>Even if…</a:t>
            </a:r>
          </a:p>
          <a:p>
            <a:pPr marL="914400" lvl="1" indent="-457200">
              <a:buClr>
                <a:srgbClr val="0070C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/>
              <a:t>you are walking with God,</a:t>
            </a:r>
          </a:p>
          <a:p>
            <a:pPr marL="914400" lvl="1" indent="-457200">
              <a:buClr>
                <a:srgbClr val="0070C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/>
              <a:t>your logic makes sense,</a:t>
            </a:r>
          </a:p>
          <a:p>
            <a:pPr marL="914400" lvl="1" indent="-457200">
              <a:buClr>
                <a:srgbClr val="0070C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/>
              <a:t>your perspective is wise, </a:t>
            </a:r>
          </a:p>
          <a:p>
            <a:pPr marL="914400" lvl="1" indent="-457200">
              <a:buClr>
                <a:srgbClr val="0070C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/>
              <a:t>but you are experiencing “left turns”…</a:t>
            </a:r>
          </a:p>
          <a:p>
            <a:pPr marL="914400" lvl="1" indent="-457200">
              <a:buClr>
                <a:srgbClr val="0070C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/>
              <a:t>Know that God is in it and see the whole picture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/>
              <a:t>Be encouraged that even if you had all past knowledge, you would still make errors in what your plans / expectations would be</a:t>
            </a:r>
          </a:p>
        </p:txBody>
      </p:sp>
    </p:spTree>
    <p:extLst>
      <p:ext uri="{BB962C8B-B14F-4D97-AF65-F5344CB8AC3E}">
        <p14:creationId xmlns:p14="http://schemas.microsoft.com/office/powerpoint/2010/main" val="3849076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4273</TotalTime>
  <Words>589</Words>
  <Application>Microsoft Office PowerPoint</Application>
  <PresentationFormat>Widescreen</PresentationFormat>
  <Paragraphs>143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ahanson31</dc:creator>
  <cp:lastModifiedBy>ahanson31</cp:lastModifiedBy>
  <cp:revision>24</cp:revision>
  <dcterms:created xsi:type="dcterms:W3CDTF">2019-07-22T19:51:37Z</dcterms:created>
  <dcterms:modified xsi:type="dcterms:W3CDTF">2019-10-07T19:13:17Z</dcterms:modified>
</cp:coreProperties>
</file>