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300" r:id="rId5"/>
    <p:sldId id="347" r:id="rId6"/>
    <p:sldId id="3286" r:id="rId7"/>
    <p:sldId id="350" r:id="rId8"/>
    <p:sldId id="349" r:id="rId9"/>
    <p:sldId id="3287" r:id="rId10"/>
    <p:sldId id="319" r:id="rId11"/>
    <p:sldId id="325" r:id="rId12"/>
    <p:sldId id="326" r:id="rId13"/>
    <p:sldId id="328" r:id="rId14"/>
    <p:sldId id="340" r:id="rId15"/>
    <p:sldId id="329" r:id="rId16"/>
    <p:sldId id="330" r:id="rId17"/>
    <p:sldId id="327" r:id="rId18"/>
    <p:sldId id="332" r:id="rId19"/>
    <p:sldId id="333" r:id="rId20"/>
    <p:sldId id="2147374389" r:id="rId21"/>
    <p:sldId id="334" r:id="rId22"/>
    <p:sldId id="315" r:id="rId23"/>
    <p:sldId id="355" r:id="rId24"/>
    <p:sldId id="3274" r:id="rId25"/>
    <p:sldId id="308" r:id="rId26"/>
    <p:sldId id="357" r:id="rId27"/>
    <p:sldId id="338" r:id="rId28"/>
    <p:sldId id="311" r:id="rId29"/>
    <p:sldId id="335" r:id="rId30"/>
    <p:sldId id="341" r:id="rId31"/>
    <p:sldId id="3282" r:id="rId32"/>
    <p:sldId id="3279" r:id="rId33"/>
    <p:sldId id="3283" r:id="rId34"/>
    <p:sldId id="356" r:id="rId35"/>
    <p:sldId id="320" r:id="rId36"/>
    <p:sldId id="2147374394" r:id="rId37"/>
    <p:sldId id="2147374395" r:id="rId38"/>
    <p:sldId id="351" r:id="rId39"/>
    <p:sldId id="352" r:id="rId40"/>
    <p:sldId id="358" r:id="rId41"/>
    <p:sldId id="30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306209-8EF1-4222-467A-E5AE5309602A}" name="Cristian IORDACHE" initials="CI" userId="S::ciordache@bbu.bitdefender.biz::39e071cc-27a3-4a99-8f66-feadb733e2f0" providerId="AD"/>
  <p188:author id="{922B9037-571A-34A2-6DCD-E3CCE8049410}" name="Mia THOMPSON" initials="MT" userId="S::mthompson@bitdefender.biz::e381d1e9-51a7-40e6-9335-297222150675" providerId="AD"/>
  <p188:author id="{694DA9A1-4626-C3AF-D68E-0964245029C3}" name="Mia THOMPSON" initials="MT" userId="S::mthompson@rtm.bitdefender.biz::e381d1e9-51a7-40e6-9335-2972221506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hew SELHEIMER" initials="MS" lastIdx="55" clrIdx="0">
    <p:extLst>
      <p:ext uri="{19B8F6BF-5375-455C-9EA6-DF929625EA0E}">
        <p15:presenceInfo xmlns:p15="http://schemas.microsoft.com/office/powerpoint/2012/main" userId="S::mselheimer@sfo.bitdefender.biz::f3bc1a47-3cd6-4d0d-9ff0-7b9dfa0b61e2" providerId="AD"/>
      </p:ext>
    </p:extLst>
  </p:cmAuthor>
  <p:cmAuthor id="2" name="Bogdan CARLESCU" initials="BC" lastIdx="1" clrIdx="1">
    <p:extLst>
      <p:ext uri="{19B8F6BF-5375-455C-9EA6-DF929625EA0E}">
        <p15:presenceInfo xmlns:p15="http://schemas.microsoft.com/office/powerpoint/2012/main" userId="S::bcarlescu@bbu.bitdefender.biz::c4085a3f-fd35-45c8-b781-da4641d34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47B"/>
    <a:srgbClr val="00F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16471-AFB7-4871-AF16-00FD278138F5}" v="88" dt="2023-02-16T12:13:41.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77" d="100"/>
          <a:sy n="77" d="100"/>
        </p:scale>
        <p:origin x="883" y="67"/>
      </p:cViewPr>
      <p:guideLst>
        <p:guide pos="3840"/>
        <p:guide orient="horz" pos="21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93C2-F441-A220-188AE9B47301}"/>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93C2-F441-A220-188AE9B47301}"/>
              </c:ext>
            </c:extLst>
          </c:dPt>
          <c:dPt>
            <c:idx val="6"/>
            <c:bubble3D val="0"/>
            <c:extLst>
              <c:ext xmlns:c16="http://schemas.microsoft.com/office/drawing/2014/chart" uri="{C3380CC4-5D6E-409C-BE32-E72D297353CC}">
                <c16:uniqueId val="{00000004-93C2-F441-A220-188AE9B47301}"/>
              </c:ext>
            </c:extLst>
          </c:dPt>
          <c:dPt>
            <c:idx val="7"/>
            <c:bubble3D val="0"/>
            <c:extLst>
              <c:ext xmlns:c16="http://schemas.microsoft.com/office/drawing/2014/chart" uri="{C3380CC4-5D6E-409C-BE32-E72D297353CC}">
                <c16:uniqueId val="{00000005-93C2-F441-A220-188AE9B47301}"/>
              </c:ext>
            </c:extLst>
          </c:dPt>
          <c:dLbls>
            <c:delete val="1"/>
          </c:dLbls>
          <c:val>
            <c:numRef>
              <c:f>Chart!$B$2:$B$3</c:f>
              <c:numCache>
                <c:formatCode>General</c:formatCode>
                <c:ptCount val="2"/>
                <c:pt idx="0">
                  <c:v>4</c:v>
                </c:pt>
                <c:pt idx="1">
                  <c:v>96</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93C2-F441-A220-188AE9B47301}"/>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6CD5-463D-9795-128EF2A0711B}"/>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6CD5-463D-9795-128EF2A0711B}"/>
              </c:ext>
            </c:extLst>
          </c:dPt>
          <c:dPt>
            <c:idx val="6"/>
            <c:bubble3D val="0"/>
            <c:extLst>
              <c:ext xmlns:c16="http://schemas.microsoft.com/office/drawing/2014/chart" uri="{C3380CC4-5D6E-409C-BE32-E72D297353CC}">
                <c16:uniqueId val="{00000004-6CD5-463D-9795-128EF2A0711B}"/>
              </c:ext>
            </c:extLst>
          </c:dPt>
          <c:dPt>
            <c:idx val="7"/>
            <c:bubble3D val="0"/>
            <c:extLst>
              <c:ext xmlns:c16="http://schemas.microsoft.com/office/drawing/2014/chart" uri="{C3380CC4-5D6E-409C-BE32-E72D297353CC}">
                <c16:uniqueId val="{00000005-6CD5-463D-9795-128EF2A0711B}"/>
              </c:ext>
            </c:extLst>
          </c:dPt>
          <c:dLbls>
            <c:delete val="1"/>
          </c:dLbls>
          <c:val>
            <c:numRef>
              <c:f>Chart!$B$2:$B$3</c:f>
              <c:numCache>
                <c:formatCode>General</c:formatCode>
                <c:ptCount val="2"/>
                <c:pt idx="0">
                  <c:v>59</c:v>
                </c:pt>
                <c:pt idx="1">
                  <c:v>41</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6CD5-463D-9795-128EF2A0711B}"/>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6661-4B49-8637-256EDF059C9E}"/>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6661-4B49-8637-256EDF059C9E}"/>
              </c:ext>
            </c:extLst>
          </c:dPt>
          <c:dPt>
            <c:idx val="6"/>
            <c:bubble3D val="0"/>
            <c:extLst>
              <c:ext xmlns:c16="http://schemas.microsoft.com/office/drawing/2014/chart" uri="{C3380CC4-5D6E-409C-BE32-E72D297353CC}">
                <c16:uniqueId val="{00000004-6661-4B49-8637-256EDF059C9E}"/>
              </c:ext>
            </c:extLst>
          </c:dPt>
          <c:dPt>
            <c:idx val="7"/>
            <c:bubble3D val="0"/>
            <c:extLst>
              <c:ext xmlns:c16="http://schemas.microsoft.com/office/drawing/2014/chart" uri="{C3380CC4-5D6E-409C-BE32-E72D297353CC}">
                <c16:uniqueId val="{00000005-6661-4B49-8637-256EDF059C9E}"/>
              </c:ext>
            </c:extLst>
          </c:dPt>
          <c:dLbls>
            <c:delete val="1"/>
          </c:dLbls>
          <c:val>
            <c:numRef>
              <c:f>Chart!$B$2:$B$3</c:f>
              <c:numCache>
                <c:formatCode>General</c:formatCode>
                <c:ptCount val="2"/>
                <c:pt idx="0">
                  <c:v>11</c:v>
                </c:pt>
                <c:pt idx="1">
                  <c:v>89</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6661-4B49-8637-256EDF059C9E}"/>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4AB1-44E6-8F7D-12278D8F78EF}"/>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4AB1-44E6-8F7D-12278D8F78EF}"/>
              </c:ext>
            </c:extLst>
          </c:dPt>
          <c:dPt>
            <c:idx val="6"/>
            <c:bubble3D val="0"/>
            <c:extLst>
              <c:ext xmlns:c16="http://schemas.microsoft.com/office/drawing/2014/chart" uri="{C3380CC4-5D6E-409C-BE32-E72D297353CC}">
                <c16:uniqueId val="{00000004-4AB1-44E6-8F7D-12278D8F78EF}"/>
              </c:ext>
            </c:extLst>
          </c:dPt>
          <c:dPt>
            <c:idx val="7"/>
            <c:bubble3D val="0"/>
            <c:extLst>
              <c:ext xmlns:c16="http://schemas.microsoft.com/office/drawing/2014/chart" uri="{C3380CC4-5D6E-409C-BE32-E72D297353CC}">
                <c16:uniqueId val="{00000005-4AB1-44E6-8F7D-12278D8F78EF}"/>
              </c:ext>
            </c:extLst>
          </c:dPt>
          <c:dLbls>
            <c:delete val="1"/>
          </c:dLbls>
          <c:val>
            <c:numRef>
              <c:f>Chart!$B$2:$B$3</c:f>
              <c:numCache>
                <c:formatCode>General</c:formatCode>
                <c:ptCount val="2"/>
                <c:pt idx="0">
                  <c:v>22</c:v>
                </c:pt>
                <c:pt idx="1">
                  <c:v>78</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4AB1-44E6-8F7D-12278D8F78EF}"/>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3205-4EA3-B1AC-2C2978B9414D}"/>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3205-4EA3-B1AC-2C2978B9414D}"/>
              </c:ext>
            </c:extLst>
          </c:dPt>
          <c:dPt>
            <c:idx val="6"/>
            <c:bubble3D val="0"/>
            <c:extLst>
              <c:ext xmlns:c16="http://schemas.microsoft.com/office/drawing/2014/chart" uri="{C3380CC4-5D6E-409C-BE32-E72D297353CC}">
                <c16:uniqueId val="{00000004-3205-4EA3-B1AC-2C2978B9414D}"/>
              </c:ext>
            </c:extLst>
          </c:dPt>
          <c:dPt>
            <c:idx val="7"/>
            <c:bubble3D val="0"/>
            <c:extLst>
              <c:ext xmlns:c16="http://schemas.microsoft.com/office/drawing/2014/chart" uri="{C3380CC4-5D6E-409C-BE32-E72D297353CC}">
                <c16:uniqueId val="{00000005-3205-4EA3-B1AC-2C2978B9414D}"/>
              </c:ext>
            </c:extLst>
          </c:dPt>
          <c:dLbls>
            <c:delete val="1"/>
          </c:dLbls>
          <c:val>
            <c:numRef>
              <c:f>Chart!$B$2:$B$3</c:f>
              <c:numCache>
                <c:formatCode>General</c:formatCode>
                <c:ptCount val="2"/>
                <c:pt idx="0">
                  <c:v>7</c:v>
                </c:pt>
                <c:pt idx="1">
                  <c:v>93</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3205-4EA3-B1AC-2C2978B9414D}"/>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4EAF-4B22-805D-C5F022340AF1}"/>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4EAF-4B22-805D-C5F022340AF1}"/>
              </c:ext>
            </c:extLst>
          </c:dPt>
          <c:dPt>
            <c:idx val="6"/>
            <c:bubble3D val="0"/>
            <c:extLst>
              <c:ext xmlns:c16="http://schemas.microsoft.com/office/drawing/2014/chart" uri="{C3380CC4-5D6E-409C-BE32-E72D297353CC}">
                <c16:uniqueId val="{00000004-4EAF-4B22-805D-C5F022340AF1}"/>
              </c:ext>
            </c:extLst>
          </c:dPt>
          <c:dPt>
            <c:idx val="7"/>
            <c:bubble3D val="0"/>
            <c:extLst>
              <c:ext xmlns:c16="http://schemas.microsoft.com/office/drawing/2014/chart" uri="{C3380CC4-5D6E-409C-BE32-E72D297353CC}">
                <c16:uniqueId val="{00000005-4EAF-4B22-805D-C5F022340AF1}"/>
              </c:ext>
            </c:extLst>
          </c:dPt>
          <c:dLbls>
            <c:delete val="1"/>
          </c:dLbls>
          <c:val>
            <c:numRef>
              <c:f>Chart!$B$2:$B$3</c:f>
              <c:numCache>
                <c:formatCode>General</c:formatCode>
                <c:ptCount val="2"/>
                <c:pt idx="0">
                  <c:v>15</c:v>
                </c:pt>
                <c:pt idx="1">
                  <c:v>85</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4EAF-4B22-805D-C5F022340AF1}"/>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C740-47F9-8A74-DCE7D0980DD7}"/>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C740-47F9-8A74-DCE7D0980DD7}"/>
              </c:ext>
            </c:extLst>
          </c:dPt>
          <c:dPt>
            <c:idx val="6"/>
            <c:bubble3D val="0"/>
            <c:extLst>
              <c:ext xmlns:c16="http://schemas.microsoft.com/office/drawing/2014/chart" uri="{C3380CC4-5D6E-409C-BE32-E72D297353CC}">
                <c16:uniqueId val="{00000004-C740-47F9-8A74-DCE7D0980DD7}"/>
              </c:ext>
            </c:extLst>
          </c:dPt>
          <c:dPt>
            <c:idx val="7"/>
            <c:bubble3D val="0"/>
            <c:extLst>
              <c:ext xmlns:c16="http://schemas.microsoft.com/office/drawing/2014/chart" uri="{C3380CC4-5D6E-409C-BE32-E72D297353CC}">
                <c16:uniqueId val="{00000005-C740-47F9-8A74-DCE7D0980DD7}"/>
              </c:ext>
            </c:extLst>
          </c:dPt>
          <c:dLbls>
            <c:delete val="1"/>
          </c:dLbls>
          <c:val>
            <c:numRef>
              <c:f>Chart!$B$2:$B$3</c:f>
              <c:numCache>
                <c:formatCode>General</c:formatCode>
                <c:ptCount val="2"/>
                <c:pt idx="0">
                  <c:v>11</c:v>
                </c:pt>
                <c:pt idx="1">
                  <c:v>89</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C740-47F9-8A74-DCE7D0980DD7}"/>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dLbls>
          <c:showLegendKey val="0"/>
          <c:showVal val="1"/>
          <c:showCatName val="0"/>
          <c:showSerName val="0"/>
          <c:showPercent val="0"/>
          <c:showBubbleSize val="0"/>
          <c:showLeaderLines val="0"/>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16567039696958"/>
          <c:y val="0.12023973807397786"/>
          <c:w val="0.49350246483612625"/>
          <c:h val="0.74076246268185553"/>
        </c:manualLayout>
      </c:layout>
      <c:doughnutChart>
        <c:varyColors val="1"/>
        <c:ser>
          <c:idx val="0"/>
          <c:order val="0"/>
          <c:spPr>
            <a:ln>
              <a:solidFill>
                <a:schemeClr val="bg1"/>
              </a:solidFill>
            </a:ln>
          </c:spPr>
          <c:dPt>
            <c:idx val="0"/>
            <c:bubble3D val="0"/>
            <c:spPr>
              <a:solidFill>
                <a:schemeClr val="accent3"/>
              </a:solidFill>
              <a:ln>
                <a:solidFill>
                  <a:schemeClr val="bg1"/>
                </a:solidFill>
              </a:ln>
            </c:spPr>
            <c:extLst>
              <c:ext xmlns:c16="http://schemas.microsoft.com/office/drawing/2014/chart" uri="{C3380CC4-5D6E-409C-BE32-E72D297353CC}">
                <c16:uniqueId val="{00000001-3E5B-4603-801A-88B09498504B}"/>
              </c:ext>
            </c:extLst>
          </c:dPt>
          <c:dPt>
            <c:idx val="1"/>
            <c:bubble3D val="0"/>
            <c:spPr>
              <a:solidFill>
                <a:schemeClr val="accent5">
                  <a:lumMod val="20000"/>
                  <a:lumOff val="80000"/>
                </a:schemeClr>
              </a:solidFill>
              <a:ln>
                <a:solidFill>
                  <a:schemeClr val="bg1"/>
                </a:solidFill>
              </a:ln>
            </c:spPr>
            <c:extLst>
              <c:ext xmlns:c16="http://schemas.microsoft.com/office/drawing/2014/chart" uri="{C3380CC4-5D6E-409C-BE32-E72D297353CC}">
                <c16:uniqueId val="{00000003-3E5B-4603-801A-88B09498504B}"/>
              </c:ext>
            </c:extLst>
          </c:dPt>
          <c:dPt>
            <c:idx val="6"/>
            <c:bubble3D val="0"/>
            <c:extLst>
              <c:ext xmlns:c16="http://schemas.microsoft.com/office/drawing/2014/chart" uri="{C3380CC4-5D6E-409C-BE32-E72D297353CC}">
                <c16:uniqueId val="{00000004-3E5B-4603-801A-88B09498504B}"/>
              </c:ext>
            </c:extLst>
          </c:dPt>
          <c:dPt>
            <c:idx val="7"/>
            <c:bubble3D val="0"/>
            <c:extLst>
              <c:ext xmlns:c16="http://schemas.microsoft.com/office/drawing/2014/chart" uri="{C3380CC4-5D6E-409C-BE32-E72D297353CC}">
                <c16:uniqueId val="{00000005-3E5B-4603-801A-88B09498504B}"/>
              </c:ext>
            </c:extLst>
          </c:dPt>
          <c:dLbls>
            <c:delete val="1"/>
          </c:dLbls>
          <c:val>
            <c:numRef>
              <c:f>Chart!$B$2:$B$3</c:f>
              <c:numCache>
                <c:formatCode>General</c:formatCode>
                <c:ptCount val="2"/>
                <c:pt idx="0">
                  <c:v>4</c:v>
                </c:pt>
                <c:pt idx="1">
                  <c:v>96</c:v>
                </c:pt>
              </c:numCache>
            </c:numRef>
          </c:val>
          <c:extLst>
            <c:ext xmlns:c15="http://schemas.microsoft.com/office/drawing/2012/chart" uri="{02D57815-91ED-43cb-92C2-25804820EDAC}">
              <c15:filteredSeriesTitle>
                <c15:tx>
                  <c:strRef>
                    <c:extLst>
                      <c:ext uri="{02D57815-91ED-43cb-92C2-25804820EDAC}">
                        <c15:formulaRef>
                          <c15:sqref>Chart!$B$1</c15:sqref>
                        </c15:formulaRef>
                      </c:ext>
                    </c:extLst>
                    <c:strCache>
                      <c:ptCount val="1"/>
                      <c:pt idx="0">
                        <c:v>Values</c:v>
                      </c:pt>
                    </c:strCache>
                  </c:strRef>
                </c15:tx>
              </c15:filteredSeriesTitle>
            </c:ext>
            <c:ext xmlns:c15="http://schemas.microsoft.com/office/drawing/2012/chart" uri="{02D57815-91ED-43cb-92C2-25804820EDAC}">
              <c15:filteredCategoryTitle>
                <c15:cat>
                  <c:strRef>
                    <c:extLst>
                      <c:ext uri="{02D57815-91ED-43cb-92C2-25804820EDAC}">
                        <c15:formulaRef>
                          <c15:sqref>Chart!$A$2:$A$3</c15:sqref>
                        </c15:formulaRef>
                      </c:ext>
                    </c:extLst>
                    <c:strCache>
                      <c:ptCount val="2"/>
                      <c:pt idx="0">
                        <c:v>Company 1</c:v>
                      </c:pt>
                      <c:pt idx="1">
                        <c:v>Company 2</c:v>
                      </c:pt>
                    </c:strCache>
                  </c:strRef>
                </c15:cat>
              </c15:filteredCategoryTitle>
            </c:ext>
            <c:ext xmlns:c16="http://schemas.microsoft.com/office/drawing/2014/chart" uri="{C3380CC4-5D6E-409C-BE32-E72D297353CC}">
              <c16:uniqueId val="{00000006-3E5B-4603-801A-88B09498504B}"/>
            </c:ext>
          </c:extLst>
        </c:ser>
        <c:dLbls>
          <c:showLegendKey val="0"/>
          <c:showVal val="1"/>
          <c:showCatName val="0"/>
          <c:showSerName val="0"/>
          <c:showPercent val="0"/>
          <c:showBubbleSize val="0"/>
          <c:showLeaderLines val="1"/>
        </c:dLbls>
        <c:firstSliceAng val="0"/>
        <c:holeSize val="70"/>
      </c:doughnutChart>
      <c:spPr>
        <a:noFill/>
      </c:spPr>
    </c:plotArea>
    <c:plotVisOnly val="1"/>
    <c:dispBlanksAs val="gap"/>
    <c:showDLblsOverMax val="0"/>
  </c:chart>
  <c:spPr>
    <a:noFill/>
    <a:ln>
      <a:noFill/>
    </a:ln>
  </c:spPr>
  <c:txPr>
    <a:bodyPr/>
    <a:lstStyle/>
    <a:p>
      <a:pPr>
        <a:defRPr sz="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4821A-3DEB-4E4A-BB12-5F47FE84156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FB7BD17-808F-4096-A4E8-F90F3B7DE794}">
      <dgm:prSet phldrT="[Text]"/>
      <dgm:spPr/>
      <dgm:t>
        <a:bodyPr/>
        <a:lstStyle/>
        <a:p>
          <a:r>
            <a:rPr lang="en-US">
              <a:solidFill>
                <a:schemeClr val="bg1"/>
              </a:solidFill>
            </a:rPr>
            <a:t>Hardening &amp; prevention</a:t>
          </a:r>
        </a:p>
      </dgm:t>
    </dgm:pt>
    <dgm:pt modelId="{27938B73-A297-4A4C-8ED2-A2F67BAB5762}" type="parTrans" cxnId="{09E3C1B9-E5A3-4878-B958-5AC3D8895C54}">
      <dgm:prSet/>
      <dgm:spPr/>
      <dgm:t>
        <a:bodyPr/>
        <a:lstStyle/>
        <a:p>
          <a:endParaRPr lang="en-US">
            <a:solidFill>
              <a:schemeClr val="bg1"/>
            </a:solidFill>
          </a:endParaRPr>
        </a:p>
      </dgm:t>
    </dgm:pt>
    <dgm:pt modelId="{264561D6-3544-43CC-AB05-9F4895EF5C23}" type="sibTrans" cxnId="{09E3C1B9-E5A3-4878-B958-5AC3D8895C54}">
      <dgm:prSet/>
      <dgm:spPr/>
      <dgm:t>
        <a:bodyPr/>
        <a:lstStyle/>
        <a:p>
          <a:endParaRPr lang="en-US">
            <a:solidFill>
              <a:schemeClr val="bg1"/>
            </a:solidFill>
          </a:endParaRPr>
        </a:p>
      </dgm:t>
    </dgm:pt>
    <dgm:pt modelId="{56884B51-1628-48AB-BE60-1DE107760EA6}">
      <dgm:prSet phldrT="[Text]"/>
      <dgm:spPr/>
      <dgm:t>
        <a:bodyPr/>
        <a:lstStyle/>
        <a:p>
          <a:r>
            <a:rPr lang="en-US">
              <a:solidFill>
                <a:schemeClr val="bg1"/>
              </a:solidFill>
            </a:rPr>
            <a:t>EDR</a:t>
          </a:r>
        </a:p>
      </dgm:t>
    </dgm:pt>
    <dgm:pt modelId="{81A3A310-937A-4062-B7DF-84F66FA9E90B}" type="parTrans" cxnId="{1B52C594-F63E-4CB1-B7CD-E0DBDA418594}">
      <dgm:prSet/>
      <dgm:spPr/>
      <dgm:t>
        <a:bodyPr/>
        <a:lstStyle/>
        <a:p>
          <a:endParaRPr lang="en-US">
            <a:solidFill>
              <a:schemeClr val="bg1"/>
            </a:solidFill>
          </a:endParaRPr>
        </a:p>
      </dgm:t>
    </dgm:pt>
    <dgm:pt modelId="{238985BB-724C-40E5-9946-3735FA85618C}" type="sibTrans" cxnId="{1B52C594-F63E-4CB1-B7CD-E0DBDA418594}">
      <dgm:prSet/>
      <dgm:spPr/>
      <dgm:t>
        <a:bodyPr/>
        <a:lstStyle/>
        <a:p>
          <a:endParaRPr lang="en-US">
            <a:solidFill>
              <a:schemeClr val="bg1"/>
            </a:solidFill>
          </a:endParaRPr>
        </a:p>
      </dgm:t>
    </dgm:pt>
    <dgm:pt modelId="{AC5928D9-0BE3-49B4-BBA9-5982ECD78548}">
      <dgm:prSet phldrT="[Text]"/>
      <dgm:spPr/>
      <dgm:t>
        <a:bodyPr/>
        <a:lstStyle/>
        <a:p>
          <a:r>
            <a:rPr lang="en-US">
              <a:solidFill>
                <a:schemeClr val="bg1"/>
              </a:solidFill>
            </a:rPr>
            <a:t>XDR</a:t>
          </a:r>
        </a:p>
      </dgm:t>
    </dgm:pt>
    <dgm:pt modelId="{7E7D3FFB-3EF7-4DB2-9D75-8209E26C0F2A}" type="parTrans" cxnId="{61ECF702-0FAE-4BDF-B926-057F810BEBDA}">
      <dgm:prSet/>
      <dgm:spPr/>
      <dgm:t>
        <a:bodyPr/>
        <a:lstStyle/>
        <a:p>
          <a:endParaRPr lang="en-US">
            <a:solidFill>
              <a:schemeClr val="bg1"/>
            </a:solidFill>
          </a:endParaRPr>
        </a:p>
      </dgm:t>
    </dgm:pt>
    <dgm:pt modelId="{35BF80FD-4898-45E0-8594-ED33BD839CC8}" type="sibTrans" cxnId="{61ECF702-0FAE-4BDF-B926-057F810BEBDA}">
      <dgm:prSet/>
      <dgm:spPr/>
      <dgm:t>
        <a:bodyPr/>
        <a:lstStyle/>
        <a:p>
          <a:endParaRPr lang="en-US">
            <a:solidFill>
              <a:schemeClr val="bg1"/>
            </a:solidFill>
          </a:endParaRPr>
        </a:p>
      </dgm:t>
    </dgm:pt>
    <dgm:pt modelId="{9FCDC558-6E65-480F-9465-79B3233F7D72}">
      <dgm:prSet custT="1"/>
      <dgm:spPr/>
      <dgm:t>
        <a:bodyPr/>
        <a:lstStyle/>
        <a:p>
          <a:r>
            <a:rPr lang="en-US" sz="1500">
              <a:solidFill>
                <a:schemeClr val="bg1"/>
              </a:solidFill>
            </a:rPr>
            <a:t>Security</a:t>
          </a:r>
          <a:br>
            <a:rPr lang="en-US" sz="1500">
              <a:solidFill>
                <a:schemeClr val="bg1"/>
              </a:solidFill>
            </a:rPr>
          </a:br>
          <a:r>
            <a:rPr lang="en-US" sz="1500">
              <a:solidFill>
                <a:schemeClr val="bg1"/>
              </a:solidFill>
            </a:rPr>
            <a:t>Analysts</a:t>
          </a:r>
          <a:br>
            <a:rPr lang="en-US" sz="1500">
              <a:solidFill>
                <a:schemeClr val="bg1"/>
              </a:solidFill>
            </a:rPr>
          </a:br>
          <a:r>
            <a:rPr lang="en-US" sz="1100">
              <a:solidFill>
                <a:schemeClr val="bg1"/>
              </a:solidFill>
            </a:rPr>
            <a:t>(Advanced EDR/XDR use cases)</a:t>
          </a:r>
        </a:p>
      </dgm:t>
    </dgm:pt>
    <dgm:pt modelId="{FE84CA49-C32C-4676-A109-5ABE134A4FA5}" type="parTrans" cxnId="{E61C2515-4601-4D0A-923D-0C07E3CC75EA}">
      <dgm:prSet/>
      <dgm:spPr/>
      <dgm:t>
        <a:bodyPr/>
        <a:lstStyle/>
        <a:p>
          <a:endParaRPr lang="en-US"/>
        </a:p>
      </dgm:t>
    </dgm:pt>
    <dgm:pt modelId="{BAF0D105-BBF1-44E1-A590-1406072E05D5}" type="sibTrans" cxnId="{E61C2515-4601-4D0A-923D-0C07E3CC75EA}">
      <dgm:prSet/>
      <dgm:spPr/>
      <dgm:t>
        <a:bodyPr/>
        <a:lstStyle/>
        <a:p>
          <a:endParaRPr lang="en-US"/>
        </a:p>
      </dgm:t>
    </dgm:pt>
    <dgm:pt modelId="{BF0BC04B-A215-425E-A33F-D9DAEC7A406A}">
      <dgm:prSet/>
      <dgm:spPr/>
      <dgm:t>
        <a:bodyPr/>
        <a:lstStyle/>
        <a:p>
          <a:r>
            <a:rPr lang="en-US">
              <a:solidFill>
                <a:schemeClr val="bg1"/>
              </a:solidFill>
            </a:rPr>
            <a:t>SIEM &amp;</a:t>
          </a:r>
        </a:p>
        <a:p>
          <a:r>
            <a:rPr lang="en-US">
              <a:solidFill>
                <a:schemeClr val="bg1"/>
              </a:solidFill>
            </a:rPr>
            <a:t>SOAR</a:t>
          </a:r>
        </a:p>
      </dgm:t>
    </dgm:pt>
    <dgm:pt modelId="{E4E4B01D-6682-494A-AEC7-AD8EECE2602C}" type="parTrans" cxnId="{FF4D253A-981B-4C7F-956B-0B7B1623C333}">
      <dgm:prSet/>
      <dgm:spPr/>
      <dgm:t>
        <a:bodyPr/>
        <a:lstStyle/>
        <a:p>
          <a:endParaRPr lang="en-US"/>
        </a:p>
      </dgm:t>
    </dgm:pt>
    <dgm:pt modelId="{38B8DBB3-EC9F-46D8-83CD-A701C02E8CE9}" type="sibTrans" cxnId="{FF4D253A-981B-4C7F-956B-0B7B1623C333}">
      <dgm:prSet/>
      <dgm:spPr/>
      <dgm:t>
        <a:bodyPr/>
        <a:lstStyle/>
        <a:p>
          <a:endParaRPr lang="en-US"/>
        </a:p>
      </dgm:t>
    </dgm:pt>
    <dgm:pt modelId="{B95419C0-7333-431E-A3F9-164BF20A5EA1}" type="pres">
      <dgm:prSet presAssocID="{1AE4821A-3DEB-4E4A-BB12-5F47FE841569}" presName="rootnode" presStyleCnt="0">
        <dgm:presLayoutVars>
          <dgm:chMax/>
          <dgm:chPref/>
          <dgm:dir/>
          <dgm:animLvl val="lvl"/>
        </dgm:presLayoutVars>
      </dgm:prSet>
      <dgm:spPr/>
    </dgm:pt>
    <dgm:pt modelId="{E295545E-BFBF-4482-A7EB-2D23CA81216B}" type="pres">
      <dgm:prSet presAssocID="{BFB7BD17-808F-4096-A4E8-F90F3B7DE794}" presName="composite" presStyleCnt="0"/>
      <dgm:spPr/>
    </dgm:pt>
    <dgm:pt modelId="{12ECDB40-7DD2-4E18-A4AA-2F8FE831B341}" type="pres">
      <dgm:prSet presAssocID="{BFB7BD17-808F-4096-A4E8-F90F3B7DE794}" presName="LShape" presStyleLbl="alignNode1" presStyleIdx="0" presStyleCnt="9"/>
      <dgm:spPr/>
    </dgm:pt>
    <dgm:pt modelId="{42126CAE-ECF1-4034-837A-5CCBCBF0961F}" type="pres">
      <dgm:prSet presAssocID="{BFB7BD17-808F-4096-A4E8-F90F3B7DE794}" presName="ParentText" presStyleLbl="revTx" presStyleIdx="0" presStyleCnt="5">
        <dgm:presLayoutVars>
          <dgm:chMax val="0"/>
          <dgm:chPref val="0"/>
          <dgm:bulletEnabled val="1"/>
        </dgm:presLayoutVars>
      </dgm:prSet>
      <dgm:spPr/>
    </dgm:pt>
    <dgm:pt modelId="{0905A226-DDA1-468D-B645-1F42D8DFB52A}" type="pres">
      <dgm:prSet presAssocID="{BFB7BD17-808F-4096-A4E8-F90F3B7DE794}" presName="Triangle" presStyleLbl="alignNode1" presStyleIdx="1" presStyleCnt="9"/>
      <dgm:spPr/>
    </dgm:pt>
    <dgm:pt modelId="{F71BDA1E-3DE1-4383-AB14-404B6170B9D8}" type="pres">
      <dgm:prSet presAssocID="{264561D6-3544-43CC-AB05-9F4895EF5C23}" presName="sibTrans" presStyleCnt="0"/>
      <dgm:spPr/>
    </dgm:pt>
    <dgm:pt modelId="{366BB5B5-2439-4857-AFF7-75CBDE4D6CA5}" type="pres">
      <dgm:prSet presAssocID="{264561D6-3544-43CC-AB05-9F4895EF5C23}" presName="space" presStyleCnt="0"/>
      <dgm:spPr/>
    </dgm:pt>
    <dgm:pt modelId="{9A3321F7-DBBC-4BDB-A508-09310CA1A6F0}" type="pres">
      <dgm:prSet presAssocID="{56884B51-1628-48AB-BE60-1DE107760EA6}" presName="composite" presStyleCnt="0"/>
      <dgm:spPr/>
    </dgm:pt>
    <dgm:pt modelId="{E8D76241-9A82-4D0D-8C22-A475C534A4E1}" type="pres">
      <dgm:prSet presAssocID="{56884B51-1628-48AB-BE60-1DE107760EA6}" presName="LShape" presStyleLbl="alignNode1" presStyleIdx="2" presStyleCnt="9"/>
      <dgm:spPr/>
    </dgm:pt>
    <dgm:pt modelId="{13D00AB3-BE46-4BDB-9889-4699B0CF4D41}" type="pres">
      <dgm:prSet presAssocID="{56884B51-1628-48AB-BE60-1DE107760EA6}" presName="ParentText" presStyleLbl="revTx" presStyleIdx="1" presStyleCnt="5">
        <dgm:presLayoutVars>
          <dgm:chMax val="0"/>
          <dgm:chPref val="0"/>
          <dgm:bulletEnabled val="1"/>
        </dgm:presLayoutVars>
      </dgm:prSet>
      <dgm:spPr/>
    </dgm:pt>
    <dgm:pt modelId="{867F4F23-2669-4947-889D-22F734ABE729}" type="pres">
      <dgm:prSet presAssocID="{56884B51-1628-48AB-BE60-1DE107760EA6}" presName="Triangle" presStyleLbl="alignNode1" presStyleIdx="3" presStyleCnt="9"/>
      <dgm:spPr/>
    </dgm:pt>
    <dgm:pt modelId="{DBB40F60-A339-47FF-90E0-27EFA18DA946}" type="pres">
      <dgm:prSet presAssocID="{238985BB-724C-40E5-9946-3735FA85618C}" presName="sibTrans" presStyleCnt="0"/>
      <dgm:spPr/>
    </dgm:pt>
    <dgm:pt modelId="{A60B1046-D53B-4723-9809-2090E2F8F6F6}" type="pres">
      <dgm:prSet presAssocID="{238985BB-724C-40E5-9946-3735FA85618C}" presName="space" presStyleCnt="0"/>
      <dgm:spPr/>
    </dgm:pt>
    <dgm:pt modelId="{F1ED02ED-57D4-4E28-8CC4-62C86DB59F6C}" type="pres">
      <dgm:prSet presAssocID="{AC5928D9-0BE3-49B4-BBA9-5982ECD78548}" presName="composite" presStyleCnt="0"/>
      <dgm:spPr/>
    </dgm:pt>
    <dgm:pt modelId="{99E4D309-288E-4334-A5B6-A4A40362B3A5}" type="pres">
      <dgm:prSet presAssocID="{AC5928D9-0BE3-49B4-BBA9-5982ECD78548}" presName="LShape" presStyleLbl="alignNode1" presStyleIdx="4" presStyleCnt="9"/>
      <dgm:spPr/>
    </dgm:pt>
    <dgm:pt modelId="{215892CC-E6E5-4539-B7C6-0A23F3BA3750}" type="pres">
      <dgm:prSet presAssocID="{AC5928D9-0BE3-49B4-BBA9-5982ECD78548}" presName="ParentText" presStyleLbl="revTx" presStyleIdx="2" presStyleCnt="5">
        <dgm:presLayoutVars>
          <dgm:chMax val="0"/>
          <dgm:chPref val="0"/>
          <dgm:bulletEnabled val="1"/>
        </dgm:presLayoutVars>
      </dgm:prSet>
      <dgm:spPr/>
    </dgm:pt>
    <dgm:pt modelId="{E96FAE71-A332-46CA-9C17-080FBB1EBAE0}" type="pres">
      <dgm:prSet presAssocID="{AC5928D9-0BE3-49B4-BBA9-5982ECD78548}" presName="Triangle" presStyleLbl="alignNode1" presStyleIdx="5" presStyleCnt="9"/>
      <dgm:spPr/>
    </dgm:pt>
    <dgm:pt modelId="{9AE598F4-2FE7-444B-B6E5-2C22543ED4B3}" type="pres">
      <dgm:prSet presAssocID="{35BF80FD-4898-45E0-8594-ED33BD839CC8}" presName="sibTrans" presStyleCnt="0"/>
      <dgm:spPr/>
    </dgm:pt>
    <dgm:pt modelId="{736458D3-636D-4DEF-A777-D1C7EF25A0EA}" type="pres">
      <dgm:prSet presAssocID="{35BF80FD-4898-45E0-8594-ED33BD839CC8}" presName="space" presStyleCnt="0"/>
      <dgm:spPr/>
    </dgm:pt>
    <dgm:pt modelId="{BACD78AD-6640-46EE-A133-AE6DFB46938C}" type="pres">
      <dgm:prSet presAssocID="{9FCDC558-6E65-480F-9465-79B3233F7D72}" presName="composite" presStyleCnt="0"/>
      <dgm:spPr/>
    </dgm:pt>
    <dgm:pt modelId="{0A54035A-4517-4952-BD6E-AB51A47D4349}" type="pres">
      <dgm:prSet presAssocID="{9FCDC558-6E65-480F-9465-79B3233F7D72}" presName="LShape" presStyleLbl="alignNode1" presStyleIdx="6" presStyleCnt="9"/>
      <dgm:spPr/>
    </dgm:pt>
    <dgm:pt modelId="{5C75F17E-10BE-4246-B0AA-BFBAE6D6BAE8}" type="pres">
      <dgm:prSet presAssocID="{9FCDC558-6E65-480F-9465-79B3233F7D72}" presName="ParentText" presStyleLbl="revTx" presStyleIdx="3" presStyleCnt="5">
        <dgm:presLayoutVars>
          <dgm:chMax val="0"/>
          <dgm:chPref val="0"/>
          <dgm:bulletEnabled val="1"/>
        </dgm:presLayoutVars>
      </dgm:prSet>
      <dgm:spPr/>
    </dgm:pt>
    <dgm:pt modelId="{CA5EB029-38B2-45EA-86D3-4157FAB99A0C}" type="pres">
      <dgm:prSet presAssocID="{9FCDC558-6E65-480F-9465-79B3233F7D72}" presName="Triangle" presStyleLbl="alignNode1" presStyleIdx="7" presStyleCnt="9"/>
      <dgm:spPr/>
    </dgm:pt>
    <dgm:pt modelId="{C54DADDC-4BBC-43A8-BE30-629C3D0EE85D}" type="pres">
      <dgm:prSet presAssocID="{BAF0D105-BBF1-44E1-A590-1406072E05D5}" presName="sibTrans" presStyleCnt="0"/>
      <dgm:spPr/>
    </dgm:pt>
    <dgm:pt modelId="{C929D689-B19F-492C-8C6A-8BCBA033D6AF}" type="pres">
      <dgm:prSet presAssocID="{BAF0D105-BBF1-44E1-A590-1406072E05D5}" presName="space" presStyleCnt="0"/>
      <dgm:spPr/>
    </dgm:pt>
    <dgm:pt modelId="{A138273B-B162-4721-86F6-3CBD31859466}" type="pres">
      <dgm:prSet presAssocID="{BF0BC04B-A215-425E-A33F-D9DAEC7A406A}" presName="composite" presStyleCnt="0"/>
      <dgm:spPr/>
    </dgm:pt>
    <dgm:pt modelId="{1EABE242-4447-4043-AC93-19889DCB66AF}" type="pres">
      <dgm:prSet presAssocID="{BF0BC04B-A215-425E-A33F-D9DAEC7A406A}" presName="LShape" presStyleLbl="alignNode1" presStyleIdx="8" presStyleCnt="9"/>
      <dgm:spPr/>
    </dgm:pt>
    <dgm:pt modelId="{2A7CF763-A0CE-4BD9-94E7-3352FA5BC0E7}" type="pres">
      <dgm:prSet presAssocID="{BF0BC04B-A215-425E-A33F-D9DAEC7A406A}" presName="ParentText" presStyleLbl="revTx" presStyleIdx="4" presStyleCnt="5">
        <dgm:presLayoutVars>
          <dgm:chMax val="0"/>
          <dgm:chPref val="0"/>
          <dgm:bulletEnabled val="1"/>
        </dgm:presLayoutVars>
      </dgm:prSet>
      <dgm:spPr/>
    </dgm:pt>
  </dgm:ptLst>
  <dgm:cxnLst>
    <dgm:cxn modelId="{61ECF702-0FAE-4BDF-B926-057F810BEBDA}" srcId="{1AE4821A-3DEB-4E4A-BB12-5F47FE841569}" destId="{AC5928D9-0BE3-49B4-BBA9-5982ECD78548}" srcOrd="2" destOrd="0" parTransId="{7E7D3FFB-3EF7-4DB2-9D75-8209E26C0F2A}" sibTransId="{35BF80FD-4898-45E0-8594-ED33BD839CC8}"/>
    <dgm:cxn modelId="{E61C2515-4601-4D0A-923D-0C07E3CC75EA}" srcId="{1AE4821A-3DEB-4E4A-BB12-5F47FE841569}" destId="{9FCDC558-6E65-480F-9465-79B3233F7D72}" srcOrd="3" destOrd="0" parTransId="{FE84CA49-C32C-4676-A109-5ABE134A4FA5}" sibTransId="{BAF0D105-BBF1-44E1-A590-1406072E05D5}"/>
    <dgm:cxn modelId="{A5BD4115-541F-4EEB-A64E-1B6F56894C70}" type="presOf" srcId="{1AE4821A-3DEB-4E4A-BB12-5F47FE841569}" destId="{B95419C0-7333-431E-A3F9-164BF20A5EA1}" srcOrd="0" destOrd="0" presId="urn:microsoft.com/office/officeart/2009/3/layout/StepUpProcess"/>
    <dgm:cxn modelId="{DD68D523-AF59-49F5-94BE-7A5D13E00164}" type="presOf" srcId="{AC5928D9-0BE3-49B4-BBA9-5982ECD78548}" destId="{215892CC-E6E5-4539-B7C6-0A23F3BA3750}" srcOrd="0" destOrd="0" presId="urn:microsoft.com/office/officeart/2009/3/layout/StepUpProcess"/>
    <dgm:cxn modelId="{FF4D253A-981B-4C7F-956B-0B7B1623C333}" srcId="{1AE4821A-3DEB-4E4A-BB12-5F47FE841569}" destId="{BF0BC04B-A215-425E-A33F-D9DAEC7A406A}" srcOrd="4" destOrd="0" parTransId="{E4E4B01D-6682-494A-AEC7-AD8EECE2602C}" sibTransId="{38B8DBB3-EC9F-46D8-83CD-A701C02E8CE9}"/>
    <dgm:cxn modelId="{F9D4226D-D83E-4D94-990A-5F299152218C}" type="presOf" srcId="{9FCDC558-6E65-480F-9465-79B3233F7D72}" destId="{5C75F17E-10BE-4246-B0AA-BFBAE6D6BAE8}" srcOrd="0" destOrd="0" presId="urn:microsoft.com/office/officeart/2009/3/layout/StepUpProcess"/>
    <dgm:cxn modelId="{B0C53673-9870-465C-B493-FE20ED2F4D4C}" type="presOf" srcId="{BFB7BD17-808F-4096-A4E8-F90F3B7DE794}" destId="{42126CAE-ECF1-4034-837A-5CCBCBF0961F}" srcOrd="0" destOrd="0" presId="urn:microsoft.com/office/officeart/2009/3/layout/StepUpProcess"/>
    <dgm:cxn modelId="{C83A857A-EB71-4DCB-8444-0857CBDBC465}" type="presOf" srcId="{56884B51-1628-48AB-BE60-1DE107760EA6}" destId="{13D00AB3-BE46-4BDB-9889-4699B0CF4D41}" srcOrd="0" destOrd="0" presId="urn:microsoft.com/office/officeart/2009/3/layout/StepUpProcess"/>
    <dgm:cxn modelId="{1B52C594-F63E-4CB1-B7CD-E0DBDA418594}" srcId="{1AE4821A-3DEB-4E4A-BB12-5F47FE841569}" destId="{56884B51-1628-48AB-BE60-1DE107760EA6}" srcOrd="1" destOrd="0" parTransId="{81A3A310-937A-4062-B7DF-84F66FA9E90B}" sibTransId="{238985BB-724C-40E5-9946-3735FA85618C}"/>
    <dgm:cxn modelId="{CB3361A3-0E5E-4BF2-892D-31840C345EE7}" type="presOf" srcId="{BF0BC04B-A215-425E-A33F-D9DAEC7A406A}" destId="{2A7CF763-A0CE-4BD9-94E7-3352FA5BC0E7}" srcOrd="0" destOrd="0" presId="urn:microsoft.com/office/officeart/2009/3/layout/StepUpProcess"/>
    <dgm:cxn modelId="{09E3C1B9-E5A3-4878-B958-5AC3D8895C54}" srcId="{1AE4821A-3DEB-4E4A-BB12-5F47FE841569}" destId="{BFB7BD17-808F-4096-A4E8-F90F3B7DE794}" srcOrd="0" destOrd="0" parTransId="{27938B73-A297-4A4C-8ED2-A2F67BAB5762}" sibTransId="{264561D6-3544-43CC-AB05-9F4895EF5C23}"/>
    <dgm:cxn modelId="{97F6B56D-5769-48B9-900B-25C9F5B1E6DF}" type="presParOf" srcId="{B95419C0-7333-431E-A3F9-164BF20A5EA1}" destId="{E295545E-BFBF-4482-A7EB-2D23CA81216B}" srcOrd="0" destOrd="0" presId="urn:microsoft.com/office/officeart/2009/3/layout/StepUpProcess"/>
    <dgm:cxn modelId="{471A4D3C-ED29-4468-98EC-D8142EFC2560}" type="presParOf" srcId="{E295545E-BFBF-4482-A7EB-2D23CA81216B}" destId="{12ECDB40-7DD2-4E18-A4AA-2F8FE831B341}" srcOrd="0" destOrd="0" presId="urn:microsoft.com/office/officeart/2009/3/layout/StepUpProcess"/>
    <dgm:cxn modelId="{6C30966D-F33B-4866-9424-CE033CB0664B}" type="presParOf" srcId="{E295545E-BFBF-4482-A7EB-2D23CA81216B}" destId="{42126CAE-ECF1-4034-837A-5CCBCBF0961F}" srcOrd="1" destOrd="0" presId="urn:microsoft.com/office/officeart/2009/3/layout/StepUpProcess"/>
    <dgm:cxn modelId="{10F960C9-C6E7-43B9-9666-8AECBCA5EC54}" type="presParOf" srcId="{E295545E-BFBF-4482-A7EB-2D23CA81216B}" destId="{0905A226-DDA1-468D-B645-1F42D8DFB52A}" srcOrd="2" destOrd="0" presId="urn:microsoft.com/office/officeart/2009/3/layout/StepUpProcess"/>
    <dgm:cxn modelId="{D30C44AF-403A-4D0C-A5E9-3BF2E2B67A53}" type="presParOf" srcId="{B95419C0-7333-431E-A3F9-164BF20A5EA1}" destId="{F71BDA1E-3DE1-4383-AB14-404B6170B9D8}" srcOrd="1" destOrd="0" presId="urn:microsoft.com/office/officeart/2009/3/layout/StepUpProcess"/>
    <dgm:cxn modelId="{31B95259-7E49-4C9E-9E51-769A2F7A328D}" type="presParOf" srcId="{F71BDA1E-3DE1-4383-AB14-404B6170B9D8}" destId="{366BB5B5-2439-4857-AFF7-75CBDE4D6CA5}" srcOrd="0" destOrd="0" presId="urn:microsoft.com/office/officeart/2009/3/layout/StepUpProcess"/>
    <dgm:cxn modelId="{3C4107A3-E8D7-47CC-B852-7A4BBD867E6E}" type="presParOf" srcId="{B95419C0-7333-431E-A3F9-164BF20A5EA1}" destId="{9A3321F7-DBBC-4BDB-A508-09310CA1A6F0}" srcOrd="2" destOrd="0" presId="urn:microsoft.com/office/officeart/2009/3/layout/StepUpProcess"/>
    <dgm:cxn modelId="{F82A042A-97EB-4853-9318-5F71A5AC32AA}" type="presParOf" srcId="{9A3321F7-DBBC-4BDB-A508-09310CA1A6F0}" destId="{E8D76241-9A82-4D0D-8C22-A475C534A4E1}" srcOrd="0" destOrd="0" presId="urn:microsoft.com/office/officeart/2009/3/layout/StepUpProcess"/>
    <dgm:cxn modelId="{7E06141F-6445-4C3B-A2B2-8831984F77C2}" type="presParOf" srcId="{9A3321F7-DBBC-4BDB-A508-09310CA1A6F0}" destId="{13D00AB3-BE46-4BDB-9889-4699B0CF4D41}" srcOrd="1" destOrd="0" presId="urn:microsoft.com/office/officeart/2009/3/layout/StepUpProcess"/>
    <dgm:cxn modelId="{D722725D-B559-4A90-A4B8-8E67AB5089D8}" type="presParOf" srcId="{9A3321F7-DBBC-4BDB-A508-09310CA1A6F0}" destId="{867F4F23-2669-4947-889D-22F734ABE729}" srcOrd="2" destOrd="0" presId="urn:microsoft.com/office/officeart/2009/3/layout/StepUpProcess"/>
    <dgm:cxn modelId="{EF3A1084-08CF-4741-BFA8-44C69CEBFE9A}" type="presParOf" srcId="{B95419C0-7333-431E-A3F9-164BF20A5EA1}" destId="{DBB40F60-A339-47FF-90E0-27EFA18DA946}" srcOrd="3" destOrd="0" presId="urn:microsoft.com/office/officeart/2009/3/layout/StepUpProcess"/>
    <dgm:cxn modelId="{8AB3945E-E351-4F17-911F-4F1EC00165F6}" type="presParOf" srcId="{DBB40F60-A339-47FF-90E0-27EFA18DA946}" destId="{A60B1046-D53B-4723-9809-2090E2F8F6F6}" srcOrd="0" destOrd="0" presId="urn:microsoft.com/office/officeart/2009/3/layout/StepUpProcess"/>
    <dgm:cxn modelId="{E22E3DCA-605E-40F1-A2E1-18804F71D82B}" type="presParOf" srcId="{B95419C0-7333-431E-A3F9-164BF20A5EA1}" destId="{F1ED02ED-57D4-4E28-8CC4-62C86DB59F6C}" srcOrd="4" destOrd="0" presId="urn:microsoft.com/office/officeart/2009/3/layout/StepUpProcess"/>
    <dgm:cxn modelId="{C63168EA-8413-448E-94E3-9EC3C66FC170}" type="presParOf" srcId="{F1ED02ED-57D4-4E28-8CC4-62C86DB59F6C}" destId="{99E4D309-288E-4334-A5B6-A4A40362B3A5}" srcOrd="0" destOrd="0" presId="urn:microsoft.com/office/officeart/2009/3/layout/StepUpProcess"/>
    <dgm:cxn modelId="{112D9B4A-D267-4ED1-A2C7-9AECA01A23AA}" type="presParOf" srcId="{F1ED02ED-57D4-4E28-8CC4-62C86DB59F6C}" destId="{215892CC-E6E5-4539-B7C6-0A23F3BA3750}" srcOrd="1" destOrd="0" presId="urn:microsoft.com/office/officeart/2009/3/layout/StepUpProcess"/>
    <dgm:cxn modelId="{A56EE436-A0C8-40D8-AE14-42D0A43C2406}" type="presParOf" srcId="{F1ED02ED-57D4-4E28-8CC4-62C86DB59F6C}" destId="{E96FAE71-A332-46CA-9C17-080FBB1EBAE0}" srcOrd="2" destOrd="0" presId="urn:microsoft.com/office/officeart/2009/3/layout/StepUpProcess"/>
    <dgm:cxn modelId="{9774E4E7-B3D4-4E91-AC11-244E38D49D11}" type="presParOf" srcId="{B95419C0-7333-431E-A3F9-164BF20A5EA1}" destId="{9AE598F4-2FE7-444B-B6E5-2C22543ED4B3}" srcOrd="5" destOrd="0" presId="urn:microsoft.com/office/officeart/2009/3/layout/StepUpProcess"/>
    <dgm:cxn modelId="{43D5F250-E23E-4000-9138-1D9E32BC5E44}" type="presParOf" srcId="{9AE598F4-2FE7-444B-B6E5-2C22543ED4B3}" destId="{736458D3-636D-4DEF-A777-D1C7EF25A0EA}" srcOrd="0" destOrd="0" presId="urn:microsoft.com/office/officeart/2009/3/layout/StepUpProcess"/>
    <dgm:cxn modelId="{5B7858FD-A4D5-4CC1-86CC-8FE94C05DA5F}" type="presParOf" srcId="{B95419C0-7333-431E-A3F9-164BF20A5EA1}" destId="{BACD78AD-6640-46EE-A133-AE6DFB46938C}" srcOrd="6" destOrd="0" presId="urn:microsoft.com/office/officeart/2009/3/layout/StepUpProcess"/>
    <dgm:cxn modelId="{53A75253-7CC6-4264-A755-726D0539A0D9}" type="presParOf" srcId="{BACD78AD-6640-46EE-A133-AE6DFB46938C}" destId="{0A54035A-4517-4952-BD6E-AB51A47D4349}" srcOrd="0" destOrd="0" presId="urn:microsoft.com/office/officeart/2009/3/layout/StepUpProcess"/>
    <dgm:cxn modelId="{0B5E06A8-C1DE-48FB-A135-BBA7DFC9C46D}" type="presParOf" srcId="{BACD78AD-6640-46EE-A133-AE6DFB46938C}" destId="{5C75F17E-10BE-4246-B0AA-BFBAE6D6BAE8}" srcOrd="1" destOrd="0" presId="urn:microsoft.com/office/officeart/2009/3/layout/StepUpProcess"/>
    <dgm:cxn modelId="{46D6017F-4D98-4C8F-A5C0-EE01621DB50B}" type="presParOf" srcId="{BACD78AD-6640-46EE-A133-AE6DFB46938C}" destId="{CA5EB029-38B2-45EA-86D3-4157FAB99A0C}" srcOrd="2" destOrd="0" presId="urn:microsoft.com/office/officeart/2009/3/layout/StepUpProcess"/>
    <dgm:cxn modelId="{FB61099F-638D-4463-9B35-B99D5F159BA4}" type="presParOf" srcId="{B95419C0-7333-431E-A3F9-164BF20A5EA1}" destId="{C54DADDC-4BBC-43A8-BE30-629C3D0EE85D}" srcOrd="7" destOrd="0" presId="urn:microsoft.com/office/officeart/2009/3/layout/StepUpProcess"/>
    <dgm:cxn modelId="{E37813AC-CCB3-4BCF-8E10-3CF0AECC9EAE}" type="presParOf" srcId="{C54DADDC-4BBC-43A8-BE30-629C3D0EE85D}" destId="{C929D689-B19F-492C-8C6A-8BCBA033D6AF}" srcOrd="0" destOrd="0" presId="urn:microsoft.com/office/officeart/2009/3/layout/StepUpProcess"/>
    <dgm:cxn modelId="{6AD32B3B-9B5A-4F97-BD8B-7FB015DEAD81}" type="presParOf" srcId="{B95419C0-7333-431E-A3F9-164BF20A5EA1}" destId="{A138273B-B162-4721-86F6-3CBD31859466}" srcOrd="8" destOrd="0" presId="urn:microsoft.com/office/officeart/2009/3/layout/StepUpProcess"/>
    <dgm:cxn modelId="{8C22CE6C-8FAD-4FBC-B824-B05E61D7074D}" type="presParOf" srcId="{A138273B-B162-4721-86F6-3CBD31859466}" destId="{1EABE242-4447-4043-AC93-19889DCB66AF}" srcOrd="0" destOrd="0" presId="urn:microsoft.com/office/officeart/2009/3/layout/StepUpProcess"/>
    <dgm:cxn modelId="{0C495B86-8341-4FBA-B850-2D56558429A9}" type="presParOf" srcId="{A138273B-B162-4721-86F6-3CBD31859466}" destId="{2A7CF763-A0CE-4BD9-94E7-3352FA5BC0E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1D0B5C-0AD4-4661-AD1E-A335A2A03FAE}" type="doc">
      <dgm:prSet loTypeId="urn:microsoft.com/office/officeart/2005/8/layout/pyramid3" loCatId="pyramid" qsTypeId="urn:microsoft.com/office/officeart/2005/8/quickstyle/3d5" qsCatId="3D" csTypeId="urn:microsoft.com/office/officeart/2005/8/colors/accent3_4" csCatId="accent3" phldr="1"/>
      <dgm:spPr/>
      <dgm:t>
        <a:bodyPr/>
        <a:lstStyle/>
        <a:p>
          <a:endParaRPr lang="en-US"/>
        </a:p>
      </dgm:t>
    </dgm:pt>
    <dgm:pt modelId="{CADDB01F-6B7D-4C91-9BEF-2755C850CA0E}">
      <dgm:prSet phldrT="[Text]" custT="1"/>
      <dgm:spPr/>
      <dgm:t>
        <a:bodyPr/>
        <a:lstStyle/>
        <a:p>
          <a:r>
            <a:rPr lang="en-US" sz="1200">
              <a:solidFill>
                <a:schemeClr val="bg1"/>
              </a:solidFill>
            </a:rPr>
            <a:t>Risk analytics, hardening and control</a:t>
          </a:r>
        </a:p>
      </dgm:t>
    </dgm:pt>
    <dgm:pt modelId="{2401925F-1150-4462-A063-F5E96153D1CD}" type="parTrans" cxnId="{F7784EB2-17C5-4ABA-844A-D22294205DBD}">
      <dgm:prSet/>
      <dgm:spPr/>
      <dgm:t>
        <a:bodyPr/>
        <a:lstStyle/>
        <a:p>
          <a:endParaRPr lang="en-US" sz="1100"/>
        </a:p>
      </dgm:t>
    </dgm:pt>
    <dgm:pt modelId="{9D29F62F-F08C-4EBE-95E8-00BA32A676A6}" type="sibTrans" cxnId="{F7784EB2-17C5-4ABA-844A-D22294205DBD}">
      <dgm:prSet/>
      <dgm:spPr/>
      <dgm:t>
        <a:bodyPr/>
        <a:lstStyle/>
        <a:p>
          <a:endParaRPr lang="en-US" sz="1100"/>
        </a:p>
      </dgm:t>
    </dgm:pt>
    <dgm:pt modelId="{134A7FB3-E521-413D-83F6-2134BEBD4B33}">
      <dgm:prSet phldrT="[Text]" custT="1"/>
      <dgm:spPr/>
      <dgm:t>
        <a:bodyPr/>
        <a:lstStyle/>
        <a:p>
          <a:r>
            <a:rPr lang="en-US" sz="1200">
              <a:solidFill>
                <a:schemeClr val="bg1"/>
              </a:solidFill>
            </a:rPr>
            <a:t>Filtering and cloud threat intelligence</a:t>
          </a:r>
        </a:p>
      </dgm:t>
    </dgm:pt>
    <dgm:pt modelId="{6DBBC781-F5F6-4807-B445-36A0470D44B0}" type="parTrans" cxnId="{68187287-3DCE-4313-82D7-8E2BA730D179}">
      <dgm:prSet/>
      <dgm:spPr/>
      <dgm:t>
        <a:bodyPr/>
        <a:lstStyle/>
        <a:p>
          <a:endParaRPr lang="en-US" sz="1100"/>
        </a:p>
      </dgm:t>
    </dgm:pt>
    <dgm:pt modelId="{938F2D3C-58BF-40D4-8DD6-739D175B1F45}" type="sibTrans" cxnId="{68187287-3DCE-4313-82D7-8E2BA730D179}">
      <dgm:prSet/>
      <dgm:spPr/>
      <dgm:t>
        <a:bodyPr/>
        <a:lstStyle/>
        <a:p>
          <a:endParaRPr lang="en-US" sz="1100"/>
        </a:p>
      </dgm:t>
    </dgm:pt>
    <dgm:pt modelId="{B7264079-AA01-4A30-88DD-6114F40BE090}">
      <dgm:prSet phldrT="[Text]" custT="1"/>
      <dgm:spPr/>
      <dgm:t>
        <a:bodyPr/>
        <a:lstStyle/>
        <a:p>
          <a:r>
            <a:rPr lang="en-US" sz="1200"/>
            <a:t>Machine Learning</a:t>
          </a:r>
        </a:p>
      </dgm:t>
    </dgm:pt>
    <dgm:pt modelId="{192FAD01-4B9C-4058-92DF-B2CD016DC0E3}" type="parTrans" cxnId="{6918D597-73C8-4C46-9AE6-17844D72B381}">
      <dgm:prSet/>
      <dgm:spPr/>
      <dgm:t>
        <a:bodyPr/>
        <a:lstStyle/>
        <a:p>
          <a:endParaRPr lang="en-US" sz="1100"/>
        </a:p>
      </dgm:t>
    </dgm:pt>
    <dgm:pt modelId="{EFE14DE9-DB96-4E1D-BA4A-B881942F6D06}" type="sibTrans" cxnId="{6918D597-73C8-4C46-9AE6-17844D72B381}">
      <dgm:prSet/>
      <dgm:spPr/>
      <dgm:t>
        <a:bodyPr/>
        <a:lstStyle/>
        <a:p>
          <a:endParaRPr lang="en-US" sz="1100"/>
        </a:p>
      </dgm:t>
    </dgm:pt>
    <dgm:pt modelId="{40CD3CD9-ADDE-44E4-B41C-35A26EBD02BE}">
      <dgm:prSet custT="1"/>
      <dgm:spPr/>
      <dgm:t>
        <a:bodyPr/>
        <a:lstStyle/>
        <a:p>
          <a:r>
            <a:rPr lang="en-US" sz="1200"/>
            <a:t>Advanced threat prevention</a:t>
          </a:r>
        </a:p>
      </dgm:t>
    </dgm:pt>
    <dgm:pt modelId="{6A8B9BB1-BFBF-4E2B-ABF9-99A89C3750DE}" type="parTrans" cxnId="{F2F75152-60FB-4EDC-BB2F-B4CE33A2F195}">
      <dgm:prSet/>
      <dgm:spPr/>
      <dgm:t>
        <a:bodyPr/>
        <a:lstStyle/>
        <a:p>
          <a:endParaRPr lang="en-US" sz="1100"/>
        </a:p>
      </dgm:t>
    </dgm:pt>
    <dgm:pt modelId="{A41F9A2B-2AB2-43AA-AEEE-D690F6D65CA6}" type="sibTrans" cxnId="{F2F75152-60FB-4EDC-BB2F-B4CE33A2F195}">
      <dgm:prSet/>
      <dgm:spPr/>
      <dgm:t>
        <a:bodyPr/>
        <a:lstStyle/>
        <a:p>
          <a:endParaRPr lang="en-US" sz="1100"/>
        </a:p>
      </dgm:t>
    </dgm:pt>
    <dgm:pt modelId="{BCDE8008-A599-41D0-8A3A-6409C0CFB81B}">
      <dgm:prSet custT="1"/>
      <dgm:spPr/>
      <dgm:t>
        <a:bodyPr/>
        <a:lstStyle/>
        <a:p>
          <a:r>
            <a:rPr lang="en-US" sz="1000"/>
            <a:t>Automated detection</a:t>
          </a:r>
        </a:p>
      </dgm:t>
    </dgm:pt>
    <dgm:pt modelId="{CB52E16F-2371-47A4-AB2D-7F0630159AFB}" type="parTrans" cxnId="{DF88FCB6-2CD2-428B-AC23-3B6D7A3CB6F4}">
      <dgm:prSet/>
      <dgm:spPr/>
      <dgm:t>
        <a:bodyPr/>
        <a:lstStyle/>
        <a:p>
          <a:endParaRPr lang="en-US" sz="1400"/>
        </a:p>
      </dgm:t>
    </dgm:pt>
    <dgm:pt modelId="{15D46694-23C8-4AEA-A62E-309AF18E47F5}" type="sibTrans" cxnId="{DF88FCB6-2CD2-428B-AC23-3B6D7A3CB6F4}">
      <dgm:prSet/>
      <dgm:spPr/>
      <dgm:t>
        <a:bodyPr/>
        <a:lstStyle/>
        <a:p>
          <a:endParaRPr lang="en-US" sz="1400"/>
        </a:p>
      </dgm:t>
    </dgm:pt>
    <dgm:pt modelId="{2D1D0FFF-1840-4E66-B0A1-AD3B132E5F52}">
      <dgm:prSet custT="1"/>
      <dgm:spPr/>
      <dgm:t>
        <a:bodyPr/>
        <a:lstStyle/>
        <a:p>
          <a:r>
            <a:rPr lang="en-US" sz="1050">
              <a:solidFill>
                <a:schemeClr val="tx1"/>
              </a:solidFill>
            </a:rPr>
            <a:t>Detection and response</a:t>
          </a:r>
        </a:p>
      </dgm:t>
    </dgm:pt>
    <dgm:pt modelId="{1132D4A6-0B1B-4153-ADA5-C307D75163F0}" type="parTrans" cxnId="{B8EAE6F7-B48E-4A35-9CB6-7D222E8B6ECC}">
      <dgm:prSet/>
      <dgm:spPr/>
      <dgm:t>
        <a:bodyPr/>
        <a:lstStyle/>
        <a:p>
          <a:endParaRPr lang="en-US" sz="1400"/>
        </a:p>
      </dgm:t>
    </dgm:pt>
    <dgm:pt modelId="{6FA5FAA2-582E-43F0-926C-F9C3F0665FF4}" type="sibTrans" cxnId="{B8EAE6F7-B48E-4A35-9CB6-7D222E8B6ECC}">
      <dgm:prSet/>
      <dgm:spPr/>
      <dgm:t>
        <a:bodyPr/>
        <a:lstStyle/>
        <a:p>
          <a:endParaRPr lang="en-US" sz="1400"/>
        </a:p>
      </dgm:t>
    </dgm:pt>
    <dgm:pt modelId="{5CCA38D6-C094-4BF9-8AE8-4963C9E58A17}" type="pres">
      <dgm:prSet presAssocID="{831D0B5C-0AD4-4661-AD1E-A335A2A03FAE}" presName="Name0" presStyleCnt="0">
        <dgm:presLayoutVars>
          <dgm:dir/>
          <dgm:animLvl val="lvl"/>
          <dgm:resizeHandles val="exact"/>
        </dgm:presLayoutVars>
      </dgm:prSet>
      <dgm:spPr/>
    </dgm:pt>
    <dgm:pt modelId="{405F7065-B7BD-43BC-ACA7-2338B8CB9A4D}" type="pres">
      <dgm:prSet presAssocID="{CADDB01F-6B7D-4C91-9BEF-2755C850CA0E}" presName="Name8" presStyleCnt="0"/>
      <dgm:spPr/>
    </dgm:pt>
    <dgm:pt modelId="{308BF2F6-9DB0-40C2-A1F8-FE6032B09CA9}" type="pres">
      <dgm:prSet presAssocID="{CADDB01F-6B7D-4C91-9BEF-2755C850CA0E}" presName="level" presStyleLbl="node1" presStyleIdx="0" presStyleCnt="6" custLinFactNeighborX="11873" custLinFactNeighborY="-86510">
        <dgm:presLayoutVars>
          <dgm:chMax val="1"/>
          <dgm:bulletEnabled val="1"/>
        </dgm:presLayoutVars>
      </dgm:prSet>
      <dgm:spPr/>
    </dgm:pt>
    <dgm:pt modelId="{1A0FCC51-23EF-4BDA-A145-65A673C7F0FA}" type="pres">
      <dgm:prSet presAssocID="{CADDB01F-6B7D-4C91-9BEF-2755C850CA0E}" presName="levelTx" presStyleLbl="revTx" presStyleIdx="0" presStyleCnt="0">
        <dgm:presLayoutVars>
          <dgm:chMax val="1"/>
          <dgm:bulletEnabled val="1"/>
        </dgm:presLayoutVars>
      </dgm:prSet>
      <dgm:spPr/>
    </dgm:pt>
    <dgm:pt modelId="{F4189066-7544-48C8-B839-705111FC144B}" type="pres">
      <dgm:prSet presAssocID="{134A7FB3-E521-413D-83F6-2134BEBD4B33}" presName="Name8" presStyleCnt="0"/>
      <dgm:spPr/>
    </dgm:pt>
    <dgm:pt modelId="{7D9D058F-C253-433D-8F41-E878DC687AF0}" type="pres">
      <dgm:prSet presAssocID="{134A7FB3-E521-413D-83F6-2134BEBD4B33}" presName="level" presStyleLbl="node1" presStyleIdx="1" presStyleCnt="6">
        <dgm:presLayoutVars>
          <dgm:chMax val="1"/>
          <dgm:bulletEnabled val="1"/>
        </dgm:presLayoutVars>
      </dgm:prSet>
      <dgm:spPr/>
    </dgm:pt>
    <dgm:pt modelId="{526E5E71-725F-4368-A00A-FE070AAE2B22}" type="pres">
      <dgm:prSet presAssocID="{134A7FB3-E521-413D-83F6-2134BEBD4B33}" presName="levelTx" presStyleLbl="revTx" presStyleIdx="0" presStyleCnt="0">
        <dgm:presLayoutVars>
          <dgm:chMax val="1"/>
          <dgm:bulletEnabled val="1"/>
        </dgm:presLayoutVars>
      </dgm:prSet>
      <dgm:spPr/>
    </dgm:pt>
    <dgm:pt modelId="{537481E1-0B14-4EEB-8264-B0CA00E9887A}" type="pres">
      <dgm:prSet presAssocID="{B7264079-AA01-4A30-88DD-6114F40BE090}" presName="Name8" presStyleCnt="0"/>
      <dgm:spPr/>
    </dgm:pt>
    <dgm:pt modelId="{36D1C548-A9DE-450D-AB7E-7C02511A0C2B}" type="pres">
      <dgm:prSet presAssocID="{B7264079-AA01-4A30-88DD-6114F40BE090}" presName="level" presStyleLbl="node1" presStyleIdx="2" presStyleCnt="6">
        <dgm:presLayoutVars>
          <dgm:chMax val="1"/>
          <dgm:bulletEnabled val="1"/>
        </dgm:presLayoutVars>
      </dgm:prSet>
      <dgm:spPr/>
    </dgm:pt>
    <dgm:pt modelId="{CC4142D6-59B3-4E38-9B8C-7D0341C74043}" type="pres">
      <dgm:prSet presAssocID="{B7264079-AA01-4A30-88DD-6114F40BE090}" presName="levelTx" presStyleLbl="revTx" presStyleIdx="0" presStyleCnt="0">
        <dgm:presLayoutVars>
          <dgm:chMax val="1"/>
          <dgm:bulletEnabled val="1"/>
        </dgm:presLayoutVars>
      </dgm:prSet>
      <dgm:spPr/>
    </dgm:pt>
    <dgm:pt modelId="{9EBC4921-FF25-43E4-A34A-8C972E3D32E3}" type="pres">
      <dgm:prSet presAssocID="{40CD3CD9-ADDE-44E4-B41C-35A26EBD02BE}" presName="Name8" presStyleCnt="0"/>
      <dgm:spPr/>
    </dgm:pt>
    <dgm:pt modelId="{C47469B0-A6B9-4DF5-AAB2-27F0A6515F8F}" type="pres">
      <dgm:prSet presAssocID="{40CD3CD9-ADDE-44E4-B41C-35A26EBD02BE}" presName="level" presStyleLbl="node1" presStyleIdx="3" presStyleCnt="6">
        <dgm:presLayoutVars>
          <dgm:chMax val="1"/>
          <dgm:bulletEnabled val="1"/>
        </dgm:presLayoutVars>
      </dgm:prSet>
      <dgm:spPr/>
    </dgm:pt>
    <dgm:pt modelId="{18AC6541-569A-45A2-807A-75227FEF4B59}" type="pres">
      <dgm:prSet presAssocID="{40CD3CD9-ADDE-44E4-B41C-35A26EBD02BE}" presName="levelTx" presStyleLbl="revTx" presStyleIdx="0" presStyleCnt="0">
        <dgm:presLayoutVars>
          <dgm:chMax val="1"/>
          <dgm:bulletEnabled val="1"/>
        </dgm:presLayoutVars>
      </dgm:prSet>
      <dgm:spPr/>
    </dgm:pt>
    <dgm:pt modelId="{E07DE0E0-5911-4A35-8A32-D7DD00CBA5CF}" type="pres">
      <dgm:prSet presAssocID="{BCDE8008-A599-41D0-8A3A-6409C0CFB81B}" presName="Name8" presStyleCnt="0"/>
      <dgm:spPr/>
    </dgm:pt>
    <dgm:pt modelId="{7D3F0E55-2AB5-4C8D-B30C-EFC64D65A9D6}" type="pres">
      <dgm:prSet presAssocID="{BCDE8008-A599-41D0-8A3A-6409C0CFB81B}" presName="level" presStyleLbl="node1" presStyleIdx="4" presStyleCnt="6">
        <dgm:presLayoutVars>
          <dgm:chMax val="1"/>
          <dgm:bulletEnabled val="1"/>
        </dgm:presLayoutVars>
      </dgm:prSet>
      <dgm:spPr/>
    </dgm:pt>
    <dgm:pt modelId="{9ADB2639-EEF7-492D-A45C-D7EA65B29A0D}" type="pres">
      <dgm:prSet presAssocID="{BCDE8008-A599-41D0-8A3A-6409C0CFB81B}" presName="levelTx" presStyleLbl="revTx" presStyleIdx="0" presStyleCnt="0">
        <dgm:presLayoutVars>
          <dgm:chMax val="1"/>
          <dgm:bulletEnabled val="1"/>
        </dgm:presLayoutVars>
      </dgm:prSet>
      <dgm:spPr/>
    </dgm:pt>
    <dgm:pt modelId="{E70B4EA1-90C7-4455-9526-2B906AA9C817}" type="pres">
      <dgm:prSet presAssocID="{2D1D0FFF-1840-4E66-B0A1-AD3B132E5F52}" presName="Name8" presStyleCnt="0"/>
      <dgm:spPr/>
    </dgm:pt>
    <dgm:pt modelId="{0CA05E51-CD2B-4A9E-945F-1F281A48514B}" type="pres">
      <dgm:prSet presAssocID="{2D1D0FFF-1840-4E66-B0A1-AD3B132E5F52}" presName="level" presStyleLbl="node1" presStyleIdx="5" presStyleCnt="6">
        <dgm:presLayoutVars>
          <dgm:chMax val="1"/>
          <dgm:bulletEnabled val="1"/>
        </dgm:presLayoutVars>
      </dgm:prSet>
      <dgm:spPr/>
    </dgm:pt>
    <dgm:pt modelId="{C57C5E93-61DB-4A33-9B38-2F96EFEAAACE}" type="pres">
      <dgm:prSet presAssocID="{2D1D0FFF-1840-4E66-B0A1-AD3B132E5F52}" presName="levelTx" presStyleLbl="revTx" presStyleIdx="0" presStyleCnt="0">
        <dgm:presLayoutVars>
          <dgm:chMax val="1"/>
          <dgm:bulletEnabled val="1"/>
        </dgm:presLayoutVars>
      </dgm:prSet>
      <dgm:spPr/>
    </dgm:pt>
  </dgm:ptLst>
  <dgm:cxnLst>
    <dgm:cxn modelId="{7B206E12-B74C-42EA-9CE1-1E0D2A145AD3}" type="presOf" srcId="{2D1D0FFF-1840-4E66-B0A1-AD3B132E5F52}" destId="{0CA05E51-CD2B-4A9E-945F-1F281A48514B}" srcOrd="0" destOrd="0" presId="urn:microsoft.com/office/officeart/2005/8/layout/pyramid3"/>
    <dgm:cxn modelId="{12C9BF21-846B-407F-B00D-B5ADEA07C7F0}" type="presOf" srcId="{B7264079-AA01-4A30-88DD-6114F40BE090}" destId="{CC4142D6-59B3-4E38-9B8C-7D0341C74043}" srcOrd="1" destOrd="0" presId="urn:microsoft.com/office/officeart/2005/8/layout/pyramid3"/>
    <dgm:cxn modelId="{E4982D61-76C1-41FD-86F7-14692D19ED73}" type="presOf" srcId="{BCDE8008-A599-41D0-8A3A-6409C0CFB81B}" destId="{9ADB2639-EEF7-492D-A45C-D7EA65B29A0D}" srcOrd="1" destOrd="0" presId="urn:microsoft.com/office/officeart/2005/8/layout/pyramid3"/>
    <dgm:cxn modelId="{FCE23E65-F916-4D26-ABCE-6C9E9D9D466C}" type="presOf" srcId="{134A7FB3-E521-413D-83F6-2134BEBD4B33}" destId="{526E5E71-725F-4368-A00A-FE070AAE2B22}" srcOrd="1" destOrd="0" presId="urn:microsoft.com/office/officeart/2005/8/layout/pyramid3"/>
    <dgm:cxn modelId="{E2F8DD6D-65C0-4F4D-94C6-C0BEFC582125}" type="presOf" srcId="{40CD3CD9-ADDE-44E4-B41C-35A26EBD02BE}" destId="{C47469B0-A6B9-4DF5-AAB2-27F0A6515F8F}" srcOrd="0" destOrd="0" presId="urn:microsoft.com/office/officeart/2005/8/layout/pyramid3"/>
    <dgm:cxn modelId="{F2F75152-60FB-4EDC-BB2F-B4CE33A2F195}" srcId="{831D0B5C-0AD4-4661-AD1E-A335A2A03FAE}" destId="{40CD3CD9-ADDE-44E4-B41C-35A26EBD02BE}" srcOrd="3" destOrd="0" parTransId="{6A8B9BB1-BFBF-4E2B-ABF9-99A89C3750DE}" sibTransId="{A41F9A2B-2AB2-43AA-AEEE-D690F6D65CA6}"/>
    <dgm:cxn modelId="{FE7AA555-4D12-49F0-BC2F-2CF9E6579CF2}" type="presOf" srcId="{CADDB01F-6B7D-4C91-9BEF-2755C850CA0E}" destId="{308BF2F6-9DB0-40C2-A1F8-FE6032B09CA9}" srcOrd="0" destOrd="0" presId="urn:microsoft.com/office/officeart/2005/8/layout/pyramid3"/>
    <dgm:cxn modelId="{68187287-3DCE-4313-82D7-8E2BA730D179}" srcId="{831D0B5C-0AD4-4661-AD1E-A335A2A03FAE}" destId="{134A7FB3-E521-413D-83F6-2134BEBD4B33}" srcOrd="1" destOrd="0" parTransId="{6DBBC781-F5F6-4807-B445-36A0470D44B0}" sibTransId="{938F2D3C-58BF-40D4-8DD6-739D175B1F45}"/>
    <dgm:cxn modelId="{995ACE8D-55A3-4F1B-8C19-5676D6DA1C88}" type="presOf" srcId="{134A7FB3-E521-413D-83F6-2134BEBD4B33}" destId="{7D9D058F-C253-433D-8F41-E878DC687AF0}" srcOrd="0" destOrd="0" presId="urn:microsoft.com/office/officeart/2005/8/layout/pyramid3"/>
    <dgm:cxn modelId="{827E0B8E-231E-4657-8E5C-0900DEF5C111}" type="presOf" srcId="{CADDB01F-6B7D-4C91-9BEF-2755C850CA0E}" destId="{1A0FCC51-23EF-4BDA-A145-65A673C7F0FA}" srcOrd="1" destOrd="0" presId="urn:microsoft.com/office/officeart/2005/8/layout/pyramid3"/>
    <dgm:cxn modelId="{92DAE691-501C-407C-922C-454DBDB5EA21}" type="presOf" srcId="{40CD3CD9-ADDE-44E4-B41C-35A26EBD02BE}" destId="{18AC6541-569A-45A2-807A-75227FEF4B59}" srcOrd="1" destOrd="0" presId="urn:microsoft.com/office/officeart/2005/8/layout/pyramid3"/>
    <dgm:cxn modelId="{144C1094-805D-42AE-9FD0-5AB80E297EFE}" type="presOf" srcId="{BCDE8008-A599-41D0-8A3A-6409C0CFB81B}" destId="{7D3F0E55-2AB5-4C8D-B30C-EFC64D65A9D6}" srcOrd="0" destOrd="0" presId="urn:microsoft.com/office/officeart/2005/8/layout/pyramid3"/>
    <dgm:cxn modelId="{6918D597-73C8-4C46-9AE6-17844D72B381}" srcId="{831D0B5C-0AD4-4661-AD1E-A335A2A03FAE}" destId="{B7264079-AA01-4A30-88DD-6114F40BE090}" srcOrd="2" destOrd="0" parTransId="{192FAD01-4B9C-4058-92DF-B2CD016DC0E3}" sibTransId="{EFE14DE9-DB96-4E1D-BA4A-B881942F6D06}"/>
    <dgm:cxn modelId="{66F2C498-9B4D-445D-818A-A955FCA8257C}" type="presOf" srcId="{2D1D0FFF-1840-4E66-B0A1-AD3B132E5F52}" destId="{C57C5E93-61DB-4A33-9B38-2F96EFEAAACE}" srcOrd="1" destOrd="0" presId="urn:microsoft.com/office/officeart/2005/8/layout/pyramid3"/>
    <dgm:cxn modelId="{F7784EB2-17C5-4ABA-844A-D22294205DBD}" srcId="{831D0B5C-0AD4-4661-AD1E-A335A2A03FAE}" destId="{CADDB01F-6B7D-4C91-9BEF-2755C850CA0E}" srcOrd="0" destOrd="0" parTransId="{2401925F-1150-4462-A063-F5E96153D1CD}" sibTransId="{9D29F62F-F08C-4EBE-95E8-00BA32A676A6}"/>
    <dgm:cxn modelId="{DF88FCB6-2CD2-428B-AC23-3B6D7A3CB6F4}" srcId="{831D0B5C-0AD4-4661-AD1E-A335A2A03FAE}" destId="{BCDE8008-A599-41D0-8A3A-6409C0CFB81B}" srcOrd="4" destOrd="0" parTransId="{CB52E16F-2371-47A4-AB2D-7F0630159AFB}" sibTransId="{15D46694-23C8-4AEA-A62E-309AF18E47F5}"/>
    <dgm:cxn modelId="{1D3BCCC5-A019-4D77-8903-06E0EF8EE05A}" type="presOf" srcId="{B7264079-AA01-4A30-88DD-6114F40BE090}" destId="{36D1C548-A9DE-450D-AB7E-7C02511A0C2B}" srcOrd="0" destOrd="0" presId="urn:microsoft.com/office/officeart/2005/8/layout/pyramid3"/>
    <dgm:cxn modelId="{B8EAE6F7-B48E-4A35-9CB6-7D222E8B6ECC}" srcId="{831D0B5C-0AD4-4661-AD1E-A335A2A03FAE}" destId="{2D1D0FFF-1840-4E66-B0A1-AD3B132E5F52}" srcOrd="5" destOrd="0" parTransId="{1132D4A6-0B1B-4153-ADA5-C307D75163F0}" sibTransId="{6FA5FAA2-582E-43F0-926C-F9C3F0665FF4}"/>
    <dgm:cxn modelId="{2D5043FB-E592-4C9A-8746-4103AB5D6D8A}" type="presOf" srcId="{831D0B5C-0AD4-4661-AD1E-A335A2A03FAE}" destId="{5CCA38D6-C094-4BF9-8AE8-4963C9E58A17}" srcOrd="0" destOrd="0" presId="urn:microsoft.com/office/officeart/2005/8/layout/pyramid3"/>
    <dgm:cxn modelId="{264F1DEF-DA6E-43D8-B699-F9870952853C}" type="presParOf" srcId="{5CCA38D6-C094-4BF9-8AE8-4963C9E58A17}" destId="{405F7065-B7BD-43BC-ACA7-2338B8CB9A4D}" srcOrd="0" destOrd="0" presId="urn:microsoft.com/office/officeart/2005/8/layout/pyramid3"/>
    <dgm:cxn modelId="{622DCDB9-0A25-4006-9318-561ACFFC2729}" type="presParOf" srcId="{405F7065-B7BD-43BC-ACA7-2338B8CB9A4D}" destId="{308BF2F6-9DB0-40C2-A1F8-FE6032B09CA9}" srcOrd="0" destOrd="0" presId="urn:microsoft.com/office/officeart/2005/8/layout/pyramid3"/>
    <dgm:cxn modelId="{46C7906B-48E2-4E23-8A3C-041330927778}" type="presParOf" srcId="{405F7065-B7BD-43BC-ACA7-2338B8CB9A4D}" destId="{1A0FCC51-23EF-4BDA-A145-65A673C7F0FA}" srcOrd="1" destOrd="0" presId="urn:microsoft.com/office/officeart/2005/8/layout/pyramid3"/>
    <dgm:cxn modelId="{C60720B7-E448-445C-9651-6E29FEB22408}" type="presParOf" srcId="{5CCA38D6-C094-4BF9-8AE8-4963C9E58A17}" destId="{F4189066-7544-48C8-B839-705111FC144B}" srcOrd="1" destOrd="0" presId="urn:microsoft.com/office/officeart/2005/8/layout/pyramid3"/>
    <dgm:cxn modelId="{E6C53D8B-83A8-4195-8956-CCF45F0E91D5}" type="presParOf" srcId="{F4189066-7544-48C8-B839-705111FC144B}" destId="{7D9D058F-C253-433D-8F41-E878DC687AF0}" srcOrd="0" destOrd="0" presId="urn:microsoft.com/office/officeart/2005/8/layout/pyramid3"/>
    <dgm:cxn modelId="{867BBCD6-C3B6-40FD-A144-03F5C80F64FC}" type="presParOf" srcId="{F4189066-7544-48C8-B839-705111FC144B}" destId="{526E5E71-725F-4368-A00A-FE070AAE2B22}" srcOrd="1" destOrd="0" presId="urn:microsoft.com/office/officeart/2005/8/layout/pyramid3"/>
    <dgm:cxn modelId="{E2560725-53C6-4726-B4B7-1761A8426DB6}" type="presParOf" srcId="{5CCA38D6-C094-4BF9-8AE8-4963C9E58A17}" destId="{537481E1-0B14-4EEB-8264-B0CA00E9887A}" srcOrd="2" destOrd="0" presId="urn:microsoft.com/office/officeart/2005/8/layout/pyramid3"/>
    <dgm:cxn modelId="{F672C6AF-3495-432E-B80D-035132B604A4}" type="presParOf" srcId="{537481E1-0B14-4EEB-8264-B0CA00E9887A}" destId="{36D1C548-A9DE-450D-AB7E-7C02511A0C2B}" srcOrd="0" destOrd="0" presId="urn:microsoft.com/office/officeart/2005/8/layout/pyramid3"/>
    <dgm:cxn modelId="{2AFCE8DE-72A8-4E50-A93E-527151F853D4}" type="presParOf" srcId="{537481E1-0B14-4EEB-8264-B0CA00E9887A}" destId="{CC4142D6-59B3-4E38-9B8C-7D0341C74043}" srcOrd="1" destOrd="0" presId="urn:microsoft.com/office/officeart/2005/8/layout/pyramid3"/>
    <dgm:cxn modelId="{E2DD7E0A-06F4-4641-AC44-D93D559BC356}" type="presParOf" srcId="{5CCA38D6-C094-4BF9-8AE8-4963C9E58A17}" destId="{9EBC4921-FF25-43E4-A34A-8C972E3D32E3}" srcOrd="3" destOrd="0" presId="urn:microsoft.com/office/officeart/2005/8/layout/pyramid3"/>
    <dgm:cxn modelId="{A6225771-572D-484B-AA8C-7362AE568697}" type="presParOf" srcId="{9EBC4921-FF25-43E4-A34A-8C972E3D32E3}" destId="{C47469B0-A6B9-4DF5-AAB2-27F0A6515F8F}" srcOrd="0" destOrd="0" presId="urn:microsoft.com/office/officeart/2005/8/layout/pyramid3"/>
    <dgm:cxn modelId="{54C4F05D-BC68-49F7-8B7A-0A88ECEAD6B3}" type="presParOf" srcId="{9EBC4921-FF25-43E4-A34A-8C972E3D32E3}" destId="{18AC6541-569A-45A2-807A-75227FEF4B59}" srcOrd="1" destOrd="0" presId="urn:microsoft.com/office/officeart/2005/8/layout/pyramid3"/>
    <dgm:cxn modelId="{C826B09F-8859-4D17-97CC-2F8F7A536A6D}" type="presParOf" srcId="{5CCA38D6-C094-4BF9-8AE8-4963C9E58A17}" destId="{E07DE0E0-5911-4A35-8A32-D7DD00CBA5CF}" srcOrd="4" destOrd="0" presId="urn:microsoft.com/office/officeart/2005/8/layout/pyramid3"/>
    <dgm:cxn modelId="{E7981656-FE8B-4AAF-B43A-CB8817E5FEEB}" type="presParOf" srcId="{E07DE0E0-5911-4A35-8A32-D7DD00CBA5CF}" destId="{7D3F0E55-2AB5-4C8D-B30C-EFC64D65A9D6}" srcOrd="0" destOrd="0" presId="urn:microsoft.com/office/officeart/2005/8/layout/pyramid3"/>
    <dgm:cxn modelId="{032597FE-4284-479B-BF96-A6B61266EA39}" type="presParOf" srcId="{E07DE0E0-5911-4A35-8A32-D7DD00CBA5CF}" destId="{9ADB2639-EEF7-492D-A45C-D7EA65B29A0D}" srcOrd="1" destOrd="0" presId="urn:microsoft.com/office/officeart/2005/8/layout/pyramid3"/>
    <dgm:cxn modelId="{9601A121-6263-4D9C-96D8-A950B7ED31E0}" type="presParOf" srcId="{5CCA38D6-C094-4BF9-8AE8-4963C9E58A17}" destId="{E70B4EA1-90C7-4455-9526-2B906AA9C817}" srcOrd="5" destOrd="0" presId="urn:microsoft.com/office/officeart/2005/8/layout/pyramid3"/>
    <dgm:cxn modelId="{CF6631D3-9EC6-4736-87BD-A3D8E199AAA6}" type="presParOf" srcId="{E70B4EA1-90C7-4455-9526-2B906AA9C817}" destId="{0CA05E51-CD2B-4A9E-945F-1F281A48514B}" srcOrd="0" destOrd="0" presId="urn:microsoft.com/office/officeart/2005/8/layout/pyramid3"/>
    <dgm:cxn modelId="{79F7D553-F77D-453E-989C-777F43F42370}" type="presParOf" srcId="{E70B4EA1-90C7-4455-9526-2B906AA9C817}" destId="{C57C5E93-61DB-4A33-9B38-2F96EFEAAACE}"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1D0B5C-0AD4-4661-AD1E-A335A2A03FAE}" type="doc">
      <dgm:prSet loTypeId="urn:microsoft.com/office/officeart/2005/8/layout/pyramid3" loCatId="pyramid" qsTypeId="urn:microsoft.com/office/officeart/2005/8/quickstyle/3d5" qsCatId="3D" csTypeId="urn:microsoft.com/office/officeart/2005/8/colors/accent3_4" csCatId="accent3" phldr="1"/>
      <dgm:spPr/>
      <dgm:t>
        <a:bodyPr/>
        <a:lstStyle/>
        <a:p>
          <a:endParaRPr lang="en-US"/>
        </a:p>
      </dgm:t>
    </dgm:pt>
    <dgm:pt modelId="{CADDB01F-6B7D-4C91-9BEF-2755C850CA0E}">
      <dgm:prSet phldrT="[Text]" custT="1"/>
      <dgm:spPr/>
      <dgm:t>
        <a:bodyPr/>
        <a:lstStyle/>
        <a:p>
          <a:r>
            <a:rPr lang="en-US" sz="1200">
              <a:solidFill>
                <a:schemeClr val="bg1"/>
              </a:solidFill>
            </a:rPr>
            <a:t>Limited Hardening</a:t>
          </a:r>
        </a:p>
      </dgm:t>
    </dgm:pt>
    <dgm:pt modelId="{2401925F-1150-4462-A063-F5E96153D1CD}" type="parTrans" cxnId="{F7784EB2-17C5-4ABA-844A-D22294205DBD}">
      <dgm:prSet/>
      <dgm:spPr/>
      <dgm:t>
        <a:bodyPr/>
        <a:lstStyle/>
        <a:p>
          <a:endParaRPr lang="en-US" sz="1100"/>
        </a:p>
      </dgm:t>
    </dgm:pt>
    <dgm:pt modelId="{9D29F62F-F08C-4EBE-95E8-00BA32A676A6}" type="sibTrans" cxnId="{F7784EB2-17C5-4ABA-844A-D22294205DBD}">
      <dgm:prSet/>
      <dgm:spPr/>
      <dgm:t>
        <a:bodyPr/>
        <a:lstStyle/>
        <a:p>
          <a:endParaRPr lang="en-US" sz="1100"/>
        </a:p>
      </dgm:t>
    </dgm:pt>
    <dgm:pt modelId="{B7264079-AA01-4A30-88DD-6114F40BE090}">
      <dgm:prSet phldrT="[Text]" custT="1"/>
      <dgm:spPr/>
      <dgm:t>
        <a:bodyPr/>
        <a:lstStyle/>
        <a:p>
          <a:r>
            <a:rPr lang="en-US" sz="1200"/>
            <a:t>Machine Learning</a:t>
          </a:r>
        </a:p>
      </dgm:t>
    </dgm:pt>
    <dgm:pt modelId="{192FAD01-4B9C-4058-92DF-B2CD016DC0E3}" type="parTrans" cxnId="{6918D597-73C8-4C46-9AE6-17844D72B381}">
      <dgm:prSet/>
      <dgm:spPr/>
      <dgm:t>
        <a:bodyPr/>
        <a:lstStyle/>
        <a:p>
          <a:endParaRPr lang="en-US" sz="1100"/>
        </a:p>
      </dgm:t>
    </dgm:pt>
    <dgm:pt modelId="{EFE14DE9-DB96-4E1D-BA4A-B881942F6D06}" type="sibTrans" cxnId="{6918D597-73C8-4C46-9AE6-17844D72B381}">
      <dgm:prSet/>
      <dgm:spPr/>
      <dgm:t>
        <a:bodyPr/>
        <a:lstStyle/>
        <a:p>
          <a:endParaRPr lang="en-US" sz="1100"/>
        </a:p>
      </dgm:t>
    </dgm:pt>
    <dgm:pt modelId="{BCDE8008-A599-41D0-8A3A-6409C0CFB81B}">
      <dgm:prSet custT="1"/>
      <dgm:spPr/>
      <dgm:t>
        <a:bodyPr/>
        <a:lstStyle/>
        <a:p>
          <a:r>
            <a:rPr lang="en-US" sz="1100"/>
            <a:t>Automated detection</a:t>
          </a:r>
        </a:p>
      </dgm:t>
    </dgm:pt>
    <dgm:pt modelId="{CB52E16F-2371-47A4-AB2D-7F0630159AFB}" type="parTrans" cxnId="{DF88FCB6-2CD2-428B-AC23-3B6D7A3CB6F4}">
      <dgm:prSet/>
      <dgm:spPr/>
      <dgm:t>
        <a:bodyPr/>
        <a:lstStyle/>
        <a:p>
          <a:endParaRPr lang="en-US" sz="1400"/>
        </a:p>
      </dgm:t>
    </dgm:pt>
    <dgm:pt modelId="{15D46694-23C8-4AEA-A62E-309AF18E47F5}" type="sibTrans" cxnId="{DF88FCB6-2CD2-428B-AC23-3B6D7A3CB6F4}">
      <dgm:prSet/>
      <dgm:spPr/>
      <dgm:t>
        <a:bodyPr/>
        <a:lstStyle/>
        <a:p>
          <a:endParaRPr lang="en-US" sz="1400"/>
        </a:p>
      </dgm:t>
    </dgm:pt>
    <dgm:pt modelId="{2D1D0FFF-1840-4E66-B0A1-AD3B132E5F52}">
      <dgm:prSet custT="1"/>
      <dgm:spPr/>
      <dgm:t>
        <a:bodyPr/>
        <a:lstStyle/>
        <a:p>
          <a:r>
            <a:rPr lang="en-US" sz="1200">
              <a:solidFill>
                <a:schemeClr val="tx1"/>
              </a:solidFill>
            </a:rPr>
            <a:t>Detection and </a:t>
          </a:r>
          <a:br>
            <a:rPr lang="en-US" sz="1200">
              <a:solidFill>
                <a:schemeClr val="tx1"/>
              </a:solidFill>
            </a:rPr>
          </a:br>
          <a:r>
            <a:rPr lang="en-US" sz="1200">
              <a:solidFill>
                <a:schemeClr val="tx1"/>
              </a:solidFill>
            </a:rPr>
            <a:t>response</a:t>
          </a:r>
        </a:p>
      </dgm:t>
    </dgm:pt>
    <dgm:pt modelId="{1132D4A6-0B1B-4153-ADA5-C307D75163F0}" type="parTrans" cxnId="{B8EAE6F7-B48E-4A35-9CB6-7D222E8B6ECC}">
      <dgm:prSet/>
      <dgm:spPr/>
      <dgm:t>
        <a:bodyPr/>
        <a:lstStyle/>
        <a:p>
          <a:endParaRPr lang="en-US" sz="1400"/>
        </a:p>
      </dgm:t>
    </dgm:pt>
    <dgm:pt modelId="{6FA5FAA2-582E-43F0-926C-F9C3F0665FF4}" type="sibTrans" cxnId="{B8EAE6F7-B48E-4A35-9CB6-7D222E8B6ECC}">
      <dgm:prSet/>
      <dgm:spPr/>
      <dgm:t>
        <a:bodyPr/>
        <a:lstStyle/>
        <a:p>
          <a:endParaRPr lang="en-US" sz="1400"/>
        </a:p>
      </dgm:t>
    </dgm:pt>
    <dgm:pt modelId="{5CCA38D6-C094-4BF9-8AE8-4963C9E58A17}" type="pres">
      <dgm:prSet presAssocID="{831D0B5C-0AD4-4661-AD1E-A335A2A03FAE}" presName="Name0" presStyleCnt="0">
        <dgm:presLayoutVars>
          <dgm:dir/>
          <dgm:animLvl val="lvl"/>
          <dgm:resizeHandles val="exact"/>
        </dgm:presLayoutVars>
      </dgm:prSet>
      <dgm:spPr/>
    </dgm:pt>
    <dgm:pt modelId="{405F7065-B7BD-43BC-ACA7-2338B8CB9A4D}" type="pres">
      <dgm:prSet presAssocID="{CADDB01F-6B7D-4C91-9BEF-2755C850CA0E}" presName="Name8" presStyleCnt="0"/>
      <dgm:spPr/>
    </dgm:pt>
    <dgm:pt modelId="{308BF2F6-9DB0-40C2-A1F8-FE6032B09CA9}" type="pres">
      <dgm:prSet presAssocID="{CADDB01F-6B7D-4C91-9BEF-2755C850CA0E}" presName="level" presStyleLbl="node1" presStyleIdx="0" presStyleCnt="4" custScaleY="25684" custLinFactNeighborX="11873" custLinFactNeighborY="-86510">
        <dgm:presLayoutVars>
          <dgm:chMax val="1"/>
          <dgm:bulletEnabled val="1"/>
        </dgm:presLayoutVars>
      </dgm:prSet>
      <dgm:spPr/>
    </dgm:pt>
    <dgm:pt modelId="{1A0FCC51-23EF-4BDA-A145-65A673C7F0FA}" type="pres">
      <dgm:prSet presAssocID="{CADDB01F-6B7D-4C91-9BEF-2755C850CA0E}" presName="levelTx" presStyleLbl="revTx" presStyleIdx="0" presStyleCnt="0">
        <dgm:presLayoutVars>
          <dgm:chMax val="1"/>
          <dgm:bulletEnabled val="1"/>
        </dgm:presLayoutVars>
      </dgm:prSet>
      <dgm:spPr/>
    </dgm:pt>
    <dgm:pt modelId="{537481E1-0B14-4EEB-8264-B0CA00E9887A}" type="pres">
      <dgm:prSet presAssocID="{B7264079-AA01-4A30-88DD-6114F40BE090}" presName="Name8" presStyleCnt="0"/>
      <dgm:spPr/>
    </dgm:pt>
    <dgm:pt modelId="{36D1C548-A9DE-450D-AB7E-7C02511A0C2B}" type="pres">
      <dgm:prSet presAssocID="{B7264079-AA01-4A30-88DD-6114F40BE090}" presName="level" presStyleLbl="node1" presStyleIdx="1" presStyleCnt="4" custScaleY="46830" custLinFactNeighborY="1972">
        <dgm:presLayoutVars>
          <dgm:chMax val="1"/>
          <dgm:bulletEnabled val="1"/>
        </dgm:presLayoutVars>
      </dgm:prSet>
      <dgm:spPr/>
    </dgm:pt>
    <dgm:pt modelId="{CC4142D6-59B3-4E38-9B8C-7D0341C74043}" type="pres">
      <dgm:prSet presAssocID="{B7264079-AA01-4A30-88DD-6114F40BE090}" presName="levelTx" presStyleLbl="revTx" presStyleIdx="0" presStyleCnt="0">
        <dgm:presLayoutVars>
          <dgm:chMax val="1"/>
          <dgm:bulletEnabled val="1"/>
        </dgm:presLayoutVars>
      </dgm:prSet>
      <dgm:spPr/>
    </dgm:pt>
    <dgm:pt modelId="{E07DE0E0-5911-4A35-8A32-D7DD00CBA5CF}" type="pres">
      <dgm:prSet presAssocID="{BCDE8008-A599-41D0-8A3A-6409C0CFB81B}" presName="Name8" presStyleCnt="0"/>
      <dgm:spPr/>
    </dgm:pt>
    <dgm:pt modelId="{7D3F0E55-2AB5-4C8D-B30C-EFC64D65A9D6}" type="pres">
      <dgm:prSet presAssocID="{BCDE8008-A599-41D0-8A3A-6409C0CFB81B}" presName="level" presStyleLbl="node1" presStyleIdx="2" presStyleCnt="4" custScaleY="46292">
        <dgm:presLayoutVars>
          <dgm:chMax val="1"/>
          <dgm:bulletEnabled val="1"/>
        </dgm:presLayoutVars>
      </dgm:prSet>
      <dgm:spPr/>
    </dgm:pt>
    <dgm:pt modelId="{9ADB2639-EEF7-492D-A45C-D7EA65B29A0D}" type="pres">
      <dgm:prSet presAssocID="{BCDE8008-A599-41D0-8A3A-6409C0CFB81B}" presName="levelTx" presStyleLbl="revTx" presStyleIdx="0" presStyleCnt="0">
        <dgm:presLayoutVars>
          <dgm:chMax val="1"/>
          <dgm:bulletEnabled val="1"/>
        </dgm:presLayoutVars>
      </dgm:prSet>
      <dgm:spPr/>
    </dgm:pt>
    <dgm:pt modelId="{E70B4EA1-90C7-4455-9526-2B906AA9C817}" type="pres">
      <dgm:prSet presAssocID="{2D1D0FFF-1840-4E66-B0A1-AD3B132E5F52}" presName="Name8" presStyleCnt="0"/>
      <dgm:spPr/>
    </dgm:pt>
    <dgm:pt modelId="{0CA05E51-CD2B-4A9E-945F-1F281A48514B}" type="pres">
      <dgm:prSet presAssocID="{2D1D0FFF-1840-4E66-B0A1-AD3B132E5F52}" presName="level" presStyleLbl="node1" presStyleIdx="3" presStyleCnt="4" custScaleX="110000" custScaleY="110000">
        <dgm:presLayoutVars>
          <dgm:chMax val="1"/>
          <dgm:bulletEnabled val="1"/>
        </dgm:presLayoutVars>
      </dgm:prSet>
      <dgm:spPr/>
    </dgm:pt>
    <dgm:pt modelId="{C57C5E93-61DB-4A33-9B38-2F96EFEAAACE}" type="pres">
      <dgm:prSet presAssocID="{2D1D0FFF-1840-4E66-B0A1-AD3B132E5F52}" presName="levelTx" presStyleLbl="revTx" presStyleIdx="0" presStyleCnt="0">
        <dgm:presLayoutVars>
          <dgm:chMax val="1"/>
          <dgm:bulletEnabled val="1"/>
        </dgm:presLayoutVars>
      </dgm:prSet>
      <dgm:spPr/>
    </dgm:pt>
  </dgm:ptLst>
  <dgm:cxnLst>
    <dgm:cxn modelId="{7B206E12-B74C-42EA-9CE1-1E0D2A145AD3}" type="presOf" srcId="{2D1D0FFF-1840-4E66-B0A1-AD3B132E5F52}" destId="{0CA05E51-CD2B-4A9E-945F-1F281A48514B}" srcOrd="0" destOrd="0" presId="urn:microsoft.com/office/officeart/2005/8/layout/pyramid3"/>
    <dgm:cxn modelId="{12C9BF21-846B-407F-B00D-B5ADEA07C7F0}" type="presOf" srcId="{B7264079-AA01-4A30-88DD-6114F40BE090}" destId="{CC4142D6-59B3-4E38-9B8C-7D0341C74043}" srcOrd="1" destOrd="0" presId="urn:microsoft.com/office/officeart/2005/8/layout/pyramid3"/>
    <dgm:cxn modelId="{E4982D61-76C1-41FD-86F7-14692D19ED73}" type="presOf" srcId="{BCDE8008-A599-41D0-8A3A-6409C0CFB81B}" destId="{9ADB2639-EEF7-492D-A45C-D7EA65B29A0D}" srcOrd="1" destOrd="0" presId="urn:microsoft.com/office/officeart/2005/8/layout/pyramid3"/>
    <dgm:cxn modelId="{FE7AA555-4D12-49F0-BC2F-2CF9E6579CF2}" type="presOf" srcId="{CADDB01F-6B7D-4C91-9BEF-2755C850CA0E}" destId="{308BF2F6-9DB0-40C2-A1F8-FE6032B09CA9}" srcOrd="0" destOrd="0" presId="urn:microsoft.com/office/officeart/2005/8/layout/pyramid3"/>
    <dgm:cxn modelId="{827E0B8E-231E-4657-8E5C-0900DEF5C111}" type="presOf" srcId="{CADDB01F-6B7D-4C91-9BEF-2755C850CA0E}" destId="{1A0FCC51-23EF-4BDA-A145-65A673C7F0FA}" srcOrd="1" destOrd="0" presId="urn:microsoft.com/office/officeart/2005/8/layout/pyramid3"/>
    <dgm:cxn modelId="{144C1094-805D-42AE-9FD0-5AB80E297EFE}" type="presOf" srcId="{BCDE8008-A599-41D0-8A3A-6409C0CFB81B}" destId="{7D3F0E55-2AB5-4C8D-B30C-EFC64D65A9D6}" srcOrd="0" destOrd="0" presId="urn:microsoft.com/office/officeart/2005/8/layout/pyramid3"/>
    <dgm:cxn modelId="{6918D597-73C8-4C46-9AE6-17844D72B381}" srcId="{831D0B5C-0AD4-4661-AD1E-A335A2A03FAE}" destId="{B7264079-AA01-4A30-88DD-6114F40BE090}" srcOrd="1" destOrd="0" parTransId="{192FAD01-4B9C-4058-92DF-B2CD016DC0E3}" sibTransId="{EFE14DE9-DB96-4E1D-BA4A-B881942F6D06}"/>
    <dgm:cxn modelId="{66F2C498-9B4D-445D-818A-A955FCA8257C}" type="presOf" srcId="{2D1D0FFF-1840-4E66-B0A1-AD3B132E5F52}" destId="{C57C5E93-61DB-4A33-9B38-2F96EFEAAACE}" srcOrd="1" destOrd="0" presId="urn:microsoft.com/office/officeart/2005/8/layout/pyramid3"/>
    <dgm:cxn modelId="{F7784EB2-17C5-4ABA-844A-D22294205DBD}" srcId="{831D0B5C-0AD4-4661-AD1E-A335A2A03FAE}" destId="{CADDB01F-6B7D-4C91-9BEF-2755C850CA0E}" srcOrd="0" destOrd="0" parTransId="{2401925F-1150-4462-A063-F5E96153D1CD}" sibTransId="{9D29F62F-F08C-4EBE-95E8-00BA32A676A6}"/>
    <dgm:cxn modelId="{DF88FCB6-2CD2-428B-AC23-3B6D7A3CB6F4}" srcId="{831D0B5C-0AD4-4661-AD1E-A335A2A03FAE}" destId="{BCDE8008-A599-41D0-8A3A-6409C0CFB81B}" srcOrd="2" destOrd="0" parTransId="{CB52E16F-2371-47A4-AB2D-7F0630159AFB}" sibTransId="{15D46694-23C8-4AEA-A62E-309AF18E47F5}"/>
    <dgm:cxn modelId="{1D3BCCC5-A019-4D77-8903-06E0EF8EE05A}" type="presOf" srcId="{B7264079-AA01-4A30-88DD-6114F40BE090}" destId="{36D1C548-A9DE-450D-AB7E-7C02511A0C2B}" srcOrd="0" destOrd="0" presId="urn:microsoft.com/office/officeart/2005/8/layout/pyramid3"/>
    <dgm:cxn modelId="{B8EAE6F7-B48E-4A35-9CB6-7D222E8B6ECC}" srcId="{831D0B5C-0AD4-4661-AD1E-A335A2A03FAE}" destId="{2D1D0FFF-1840-4E66-B0A1-AD3B132E5F52}" srcOrd="3" destOrd="0" parTransId="{1132D4A6-0B1B-4153-ADA5-C307D75163F0}" sibTransId="{6FA5FAA2-582E-43F0-926C-F9C3F0665FF4}"/>
    <dgm:cxn modelId="{2D5043FB-E592-4C9A-8746-4103AB5D6D8A}" type="presOf" srcId="{831D0B5C-0AD4-4661-AD1E-A335A2A03FAE}" destId="{5CCA38D6-C094-4BF9-8AE8-4963C9E58A17}" srcOrd="0" destOrd="0" presId="urn:microsoft.com/office/officeart/2005/8/layout/pyramid3"/>
    <dgm:cxn modelId="{264F1DEF-DA6E-43D8-B699-F9870952853C}" type="presParOf" srcId="{5CCA38D6-C094-4BF9-8AE8-4963C9E58A17}" destId="{405F7065-B7BD-43BC-ACA7-2338B8CB9A4D}" srcOrd="0" destOrd="0" presId="urn:microsoft.com/office/officeart/2005/8/layout/pyramid3"/>
    <dgm:cxn modelId="{622DCDB9-0A25-4006-9318-561ACFFC2729}" type="presParOf" srcId="{405F7065-B7BD-43BC-ACA7-2338B8CB9A4D}" destId="{308BF2F6-9DB0-40C2-A1F8-FE6032B09CA9}" srcOrd="0" destOrd="0" presId="urn:microsoft.com/office/officeart/2005/8/layout/pyramid3"/>
    <dgm:cxn modelId="{46C7906B-48E2-4E23-8A3C-041330927778}" type="presParOf" srcId="{405F7065-B7BD-43BC-ACA7-2338B8CB9A4D}" destId="{1A0FCC51-23EF-4BDA-A145-65A673C7F0FA}" srcOrd="1" destOrd="0" presId="urn:microsoft.com/office/officeart/2005/8/layout/pyramid3"/>
    <dgm:cxn modelId="{E2560725-53C6-4726-B4B7-1761A8426DB6}" type="presParOf" srcId="{5CCA38D6-C094-4BF9-8AE8-4963C9E58A17}" destId="{537481E1-0B14-4EEB-8264-B0CA00E9887A}" srcOrd="1" destOrd="0" presId="urn:microsoft.com/office/officeart/2005/8/layout/pyramid3"/>
    <dgm:cxn modelId="{F672C6AF-3495-432E-B80D-035132B604A4}" type="presParOf" srcId="{537481E1-0B14-4EEB-8264-B0CA00E9887A}" destId="{36D1C548-A9DE-450D-AB7E-7C02511A0C2B}" srcOrd="0" destOrd="0" presId="urn:microsoft.com/office/officeart/2005/8/layout/pyramid3"/>
    <dgm:cxn modelId="{2AFCE8DE-72A8-4E50-A93E-527151F853D4}" type="presParOf" srcId="{537481E1-0B14-4EEB-8264-B0CA00E9887A}" destId="{CC4142D6-59B3-4E38-9B8C-7D0341C74043}" srcOrd="1" destOrd="0" presId="urn:microsoft.com/office/officeart/2005/8/layout/pyramid3"/>
    <dgm:cxn modelId="{C826B09F-8859-4D17-97CC-2F8F7A536A6D}" type="presParOf" srcId="{5CCA38D6-C094-4BF9-8AE8-4963C9E58A17}" destId="{E07DE0E0-5911-4A35-8A32-D7DD00CBA5CF}" srcOrd="2" destOrd="0" presId="urn:microsoft.com/office/officeart/2005/8/layout/pyramid3"/>
    <dgm:cxn modelId="{E7981656-FE8B-4AAF-B43A-CB8817E5FEEB}" type="presParOf" srcId="{E07DE0E0-5911-4A35-8A32-D7DD00CBA5CF}" destId="{7D3F0E55-2AB5-4C8D-B30C-EFC64D65A9D6}" srcOrd="0" destOrd="0" presId="urn:microsoft.com/office/officeart/2005/8/layout/pyramid3"/>
    <dgm:cxn modelId="{032597FE-4284-479B-BF96-A6B61266EA39}" type="presParOf" srcId="{E07DE0E0-5911-4A35-8A32-D7DD00CBA5CF}" destId="{9ADB2639-EEF7-492D-A45C-D7EA65B29A0D}" srcOrd="1" destOrd="0" presId="urn:microsoft.com/office/officeart/2005/8/layout/pyramid3"/>
    <dgm:cxn modelId="{9601A121-6263-4D9C-96D8-A950B7ED31E0}" type="presParOf" srcId="{5CCA38D6-C094-4BF9-8AE8-4963C9E58A17}" destId="{E70B4EA1-90C7-4455-9526-2B906AA9C817}" srcOrd="3" destOrd="0" presId="urn:microsoft.com/office/officeart/2005/8/layout/pyramid3"/>
    <dgm:cxn modelId="{CF6631D3-9EC6-4736-87BD-A3D8E199AAA6}" type="presParOf" srcId="{E70B4EA1-90C7-4455-9526-2B906AA9C817}" destId="{0CA05E51-CD2B-4A9E-945F-1F281A48514B}" srcOrd="0" destOrd="0" presId="urn:microsoft.com/office/officeart/2005/8/layout/pyramid3"/>
    <dgm:cxn modelId="{79F7D553-F77D-453E-989C-777F43F42370}" type="presParOf" srcId="{E70B4EA1-90C7-4455-9526-2B906AA9C817}" destId="{C57C5E93-61DB-4A33-9B38-2F96EFEAAACE}"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D3E182-1DF0-4E89-9FA9-4336F14A6641}" type="doc">
      <dgm:prSet loTypeId="urn:microsoft.com/office/officeart/2005/8/layout/gear1" loCatId="process" qsTypeId="urn:microsoft.com/office/officeart/2005/8/quickstyle/simple1" qsCatId="simple" csTypeId="urn:microsoft.com/office/officeart/2005/8/colors/accent0_1" csCatId="mainScheme" phldr="1"/>
      <dgm:spPr/>
    </dgm:pt>
    <dgm:pt modelId="{FDE53196-C8FC-4415-A57C-A71BD30CF1BD}">
      <dgm:prSet phldrT="[Text]"/>
      <dgm:spPr/>
      <dgm:t>
        <a:bodyPr/>
        <a:lstStyle/>
        <a:p>
          <a:r>
            <a:rPr lang="en-US"/>
            <a:t> </a:t>
          </a:r>
        </a:p>
      </dgm:t>
    </dgm:pt>
    <dgm:pt modelId="{3BADFD02-A66C-4D88-8755-AE80BF91FA82}" type="parTrans" cxnId="{14FFED5F-EC73-40D3-8EAD-CEBB9E28C690}">
      <dgm:prSet/>
      <dgm:spPr/>
      <dgm:t>
        <a:bodyPr/>
        <a:lstStyle/>
        <a:p>
          <a:endParaRPr lang="en-US"/>
        </a:p>
      </dgm:t>
    </dgm:pt>
    <dgm:pt modelId="{E9BA36CB-D220-46A4-B622-4E55E04830E8}" type="sibTrans" cxnId="{14FFED5F-EC73-40D3-8EAD-CEBB9E28C690}">
      <dgm:prSet/>
      <dgm:spPr/>
      <dgm:t>
        <a:bodyPr/>
        <a:lstStyle/>
        <a:p>
          <a:endParaRPr lang="en-US"/>
        </a:p>
      </dgm:t>
    </dgm:pt>
    <dgm:pt modelId="{E602C82B-6F90-43B5-8E34-DE0E00A7EC72}">
      <dgm:prSet phldrT="[Text]"/>
      <dgm:spPr/>
      <dgm:t>
        <a:bodyPr/>
        <a:lstStyle/>
        <a:p>
          <a:r>
            <a:rPr lang="en-US"/>
            <a:t> </a:t>
          </a:r>
        </a:p>
      </dgm:t>
    </dgm:pt>
    <dgm:pt modelId="{0347EAC3-53BB-48C8-9B6D-F3B58C12C7DC}" type="parTrans" cxnId="{E5DE9825-36FC-470B-AA9E-CF2009A284B0}">
      <dgm:prSet/>
      <dgm:spPr/>
      <dgm:t>
        <a:bodyPr/>
        <a:lstStyle/>
        <a:p>
          <a:endParaRPr lang="en-US"/>
        </a:p>
      </dgm:t>
    </dgm:pt>
    <dgm:pt modelId="{ACEBA1F3-4168-4AD1-9000-23E6D55A2635}" type="sibTrans" cxnId="{E5DE9825-36FC-470B-AA9E-CF2009A284B0}">
      <dgm:prSet/>
      <dgm:spPr/>
      <dgm:t>
        <a:bodyPr/>
        <a:lstStyle/>
        <a:p>
          <a:endParaRPr lang="en-US"/>
        </a:p>
      </dgm:t>
    </dgm:pt>
    <dgm:pt modelId="{0F44D1FF-DC69-444A-9E52-2B24E9FE06AA}">
      <dgm:prSet phldrT="[Text]"/>
      <dgm:spPr/>
      <dgm:t>
        <a:bodyPr/>
        <a:lstStyle/>
        <a:p>
          <a:r>
            <a:rPr lang="en-US"/>
            <a:t> </a:t>
          </a:r>
        </a:p>
      </dgm:t>
    </dgm:pt>
    <dgm:pt modelId="{2A6D5B56-E056-402C-95D2-B12DE562E39F}" type="parTrans" cxnId="{B22DE3EA-9F5A-4495-8DF5-770F52E3B2FB}">
      <dgm:prSet/>
      <dgm:spPr/>
      <dgm:t>
        <a:bodyPr/>
        <a:lstStyle/>
        <a:p>
          <a:endParaRPr lang="en-US"/>
        </a:p>
      </dgm:t>
    </dgm:pt>
    <dgm:pt modelId="{8F41C6BE-15AC-4E03-86FC-2244EC8CD143}" type="sibTrans" cxnId="{B22DE3EA-9F5A-4495-8DF5-770F52E3B2FB}">
      <dgm:prSet/>
      <dgm:spPr/>
      <dgm:t>
        <a:bodyPr/>
        <a:lstStyle/>
        <a:p>
          <a:endParaRPr lang="en-US"/>
        </a:p>
      </dgm:t>
    </dgm:pt>
    <dgm:pt modelId="{2AAF0C12-9FD5-407F-AAA8-CC6B32D908DB}" type="pres">
      <dgm:prSet presAssocID="{97D3E182-1DF0-4E89-9FA9-4336F14A6641}" presName="composite" presStyleCnt="0">
        <dgm:presLayoutVars>
          <dgm:chMax val="3"/>
          <dgm:animLvl val="lvl"/>
          <dgm:resizeHandles val="exact"/>
        </dgm:presLayoutVars>
      </dgm:prSet>
      <dgm:spPr/>
    </dgm:pt>
    <dgm:pt modelId="{7FB3729B-89AA-428A-A5AE-BF2728913DA0}" type="pres">
      <dgm:prSet presAssocID="{FDE53196-C8FC-4415-A57C-A71BD30CF1BD}" presName="gear1" presStyleLbl="node1" presStyleIdx="0" presStyleCnt="3">
        <dgm:presLayoutVars>
          <dgm:chMax val="1"/>
          <dgm:bulletEnabled val="1"/>
        </dgm:presLayoutVars>
      </dgm:prSet>
      <dgm:spPr/>
    </dgm:pt>
    <dgm:pt modelId="{D011949F-E741-4CBA-AF25-03ED3EBFDEBC}" type="pres">
      <dgm:prSet presAssocID="{FDE53196-C8FC-4415-A57C-A71BD30CF1BD}" presName="gear1srcNode" presStyleLbl="node1" presStyleIdx="0" presStyleCnt="3"/>
      <dgm:spPr/>
    </dgm:pt>
    <dgm:pt modelId="{361B6FF0-2C3E-43B5-8CB7-0F661E54B01A}" type="pres">
      <dgm:prSet presAssocID="{FDE53196-C8FC-4415-A57C-A71BD30CF1BD}" presName="gear1dstNode" presStyleLbl="node1" presStyleIdx="0" presStyleCnt="3"/>
      <dgm:spPr/>
    </dgm:pt>
    <dgm:pt modelId="{8732B01C-F0D1-4B16-8B90-C2FD2490ABE9}" type="pres">
      <dgm:prSet presAssocID="{E602C82B-6F90-43B5-8E34-DE0E00A7EC72}" presName="gear2" presStyleLbl="node1" presStyleIdx="1" presStyleCnt="3">
        <dgm:presLayoutVars>
          <dgm:chMax val="1"/>
          <dgm:bulletEnabled val="1"/>
        </dgm:presLayoutVars>
      </dgm:prSet>
      <dgm:spPr/>
    </dgm:pt>
    <dgm:pt modelId="{AF287B2A-FD7F-4C7F-9FA8-26355CDAB212}" type="pres">
      <dgm:prSet presAssocID="{E602C82B-6F90-43B5-8E34-DE0E00A7EC72}" presName="gear2srcNode" presStyleLbl="node1" presStyleIdx="1" presStyleCnt="3"/>
      <dgm:spPr/>
    </dgm:pt>
    <dgm:pt modelId="{690708A7-4E71-4B06-99D8-49D479B6DA1B}" type="pres">
      <dgm:prSet presAssocID="{E602C82B-6F90-43B5-8E34-DE0E00A7EC72}" presName="gear2dstNode" presStyleLbl="node1" presStyleIdx="1" presStyleCnt="3"/>
      <dgm:spPr/>
    </dgm:pt>
    <dgm:pt modelId="{F709DDB3-5760-4924-AF7F-8A86C8A92918}" type="pres">
      <dgm:prSet presAssocID="{0F44D1FF-DC69-444A-9E52-2B24E9FE06AA}" presName="gear3" presStyleLbl="node1" presStyleIdx="2" presStyleCnt="3"/>
      <dgm:spPr/>
    </dgm:pt>
    <dgm:pt modelId="{FBFD8196-8752-44EB-9326-CE53B4FE5784}" type="pres">
      <dgm:prSet presAssocID="{0F44D1FF-DC69-444A-9E52-2B24E9FE06AA}" presName="gear3tx" presStyleLbl="node1" presStyleIdx="2" presStyleCnt="3">
        <dgm:presLayoutVars>
          <dgm:chMax val="1"/>
          <dgm:bulletEnabled val="1"/>
        </dgm:presLayoutVars>
      </dgm:prSet>
      <dgm:spPr/>
    </dgm:pt>
    <dgm:pt modelId="{27837D25-13E3-4739-8F2E-A0C96A979C54}" type="pres">
      <dgm:prSet presAssocID="{0F44D1FF-DC69-444A-9E52-2B24E9FE06AA}" presName="gear3srcNode" presStyleLbl="node1" presStyleIdx="2" presStyleCnt="3"/>
      <dgm:spPr/>
    </dgm:pt>
    <dgm:pt modelId="{39489C1E-F60A-43BA-81FB-CCB42D385276}" type="pres">
      <dgm:prSet presAssocID="{0F44D1FF-DC69-444A-9E52-2B24E9FE06AA}" presName="gear3dstNode" presStyleLbl="node1" presStyleIdx="2" presStyleCnt="3"/>
      <dgm:spPr/>
    </dgm:pt>
    <dgm:pt modelId="{75DD4E39-DD53-480A-9F24-C2A0977A8FBB}" type="pres">
      <dgm:prSet presAssocID="{E9BA36CB-D220-46A4-B622-4E55E04830E8}" presName="connector1" presStyleLbl="sibTrans2D1" presStyleIdx="0" presStyleCnt="3"/>
      <dgm:spPr/>
    </dgm:pt>
    <dgm:pt modelId="{CEF3B6A0-DDA2-45CE-AD74-C09DCC87F741}" type="pres">
      <dgm:prSet presAssocID="{ACEBA1F3-4168-4AD1-9000-23E6D55A2635}" presName="connector2" presStyleLbl="sibTrans2D1" presStyleIdx="1" presStyleCnt="3"/>
      <dgm:spPr/>
    </dgm:pt>
    <dgm:pt modelId="{DCC58845-35D7-4B4E-8CBC-D2CD11D6EA91}" type="pres">
      <dgm:prSet presAssocID="{8F41C6BE-15AC-4E03-86FC-2244EC8CD143}" presName="connector3" presStyleLbl="sibTrans2D1" presStyleIdx="2" presStyleCnt="3"/>
      <dgm:spPr/>
    </dgm:pt>
  </dgm:ptLst>
  <dgm:cxnLst>
    <dgm:cxn modelId="{581B550D-A5A8-422E-AAFE-5BB2E9BBA425}" type="presOf" srcId="{8F41C6BE-15AC-4E03-86FC-2244EC8CD143}" destId="{DCC58845-35D7-4B4E-8CBC-D2CD11D6EA91}" srcOrd="0" destOrd="0" presId="urn:microsoft.com/office/officeart/2005/8/layout/gear1"/>
    <dgm:cxn modelId="{9772951D-4651-412F-99FA-4334390D058C}" type="presOf" srcId="{0F44D1FF-DC69-444A-9E52-2B24E9FE06AA}" destId="{FBFD8196-8752-44EB-9326-CE53B4FE5784}" srcOrd="1" destOrd="0" presId="urn:microsoft.com/office/officeart/2005/8/layout/gear1"/>
    <dgm:cxn modelId="{E5DE9825-36FC-470B-AA9E-CF2009A284B0}" srcId="{97D3E182-1DF0-4E89-9FA9-4336F14A6641}" destId="{E602C82B-6F90-43B5-8E34-DE0E00A7EC72}" srcOrd="1" destOrd="0" parTransId="{0347EAC3-53BB-48C8-9B6D-F3B58C12C7DC}" sibTransId="{ACEBA1F3-4168-4AD1-9000-23E6D55A2635}"/>
    <dgm:cxn modelId="{1100913E-71F2-44B4-95AE-00E0FCB1BFFE}" type="presOf" srcId="{E602C82B-6F90-43B5-8E34-DE0E00A7EC72}" destId="{8732B01C-F0D1-4B16-8B90-C2FD2490ABE9}" srcOrd="0" destOrd="0" presId="urn:microsoft.com/office/officeart/2005/8/layout/gear1"/>
    <dgm:cxn modelId="{B5FE8B5B-E07E-45E2-8084-D506DCF76B42}" type="presOf" srcId="{E602C82B-6F90-43B5-8E34-DE0E00A7EC72}" destId="{690708A7-4E71-4B06-99D8-49D479B6DA1B}" srcOrd="2" destOrd="0" presId="urn:microsoft.com/office/officeart/2005/8/layout/gear1"/>
    <dgm:cxn modelId="{14FFED5F-EC73-40D3-8EAD-CEBB9E28C690}" srcId="{97D3E182-1DF0-4E89-9FA9-4336F14A6641}" destId="{FDE53196-C8FC-4415-A57C-A71BD30CF1BD}" srcOrd="0" destOrd="0" parTransId="{3BADFD02-A66C-4D88-8755-AE80BF91FA82}" sibTransId="{E9BA36CB-D220-46A4-B622-4E55E04830E8}"/>
    <dgm:cxn modelId="{CDE1AF65-EA2D-47FF-B47F-56DC1B6FEF6E}" type="presOf" srcId="{FDE53196-C8FC-4415-A57C-A71BD30CF1BD}" destId="{D011949F-E741-4CBA-AF25-03ED3EBFDEBC}" srcOrd="1" destOrd="0" presId="urn:microsoft.com/office/officeart/2005/8/layout/gear1"/>
    <dgm:cxn modelId="{26DC1A49-F2CD-481E-8AFB-5AEC8CC9565E}" type="presOf" srcId="{97D3E182-1DF0-4E89-9FA9-4336F14A6641}" destId="{2AAF0C12-9FD5-407F-AAA8-CC6B32D908DB}" srcOrd="0" destOrd="0" presId="urn:microsoft.com/office/officeart/2005/8/layout/gear1"/>
    <dgm:cxn modelId="{36F6B76E-EA39-465C-9982-0353A620DA1D}" type="presOf" srcId="{ACEBA1F3-4168-4AD1-9000-23E6D55A2635}" destId="{CEF3B6A0-DDA2-45CE-AD74-C09DCC87F741}" srcOrd="0" destOrd="0" presId="urn:microsoft.com/office/officeart/2005/8/layout/gear1"/>
    <dgm:cxn modelId="{9C0E1F87-FB4C-4507-8A5C-36D60B134DAB}" type="presOf" srcId="{FDE53196-C8FC-4415-A57C-A71BD30CF1BD}" destId="{361B6FF0-2C3E-43B5-8CB7-0F661E54B01A}" srcOrd="2" destOrd="0" presId="urn:microsoft.com/office/officeart/2005/8/layout/gear1"/>
    <dgm:cxn modelId="{39B4698E-2D85-4237-9A11-AB3D14278E7E}" type="presOf" srcId="{FDE53196-C8FC-4415-A57C-A71BD30CF1BD}" destId="{7FB3729B-89AA-428A-A5AE-BF2728913DA0}" srcOrd="0" destOrd="0" presId="urn:microsoft.com/office/officeart/2005/8/layout/gear1"/>
    <dgm:cxn modelId="{B52E9C93-244B-45C3-A3EA-B4AFDF3A8931}" type="presOf" srcId="{0F44D1FF-DC69-444A-9E52-2B24E9FE06AA}" destId="{27837D25-13E3-4739-8F2E-A0C96A979C54}" srcOrd="2" destOrd="0" presId="urn:microsoft.com/office/officeart/2005/8/layout/gear1"/>
    <dgm:cxn modelId="{B9F33FA8-C31D-4CF7-880F-65539CA072AD}" type="presOf" srcId="{0F44D1FF-DC69-444A-9E52-2B24E9FE06AA}" destId="{39489C1E-F60A-43BA-81FB-CCB42D385276}" srcOrd="3" destOrd="0" presId="urn:microsoft.com/office/officeart/2005/8/layout/gear1"/>
    <dgm:cxn modelId="{CF4EEAA9-5E91-4853-A1AE-169176F9F8D8}" type="presOf" srcId="{E602C82B-6F90-43B5-8E34-DE0E00A7EC72}" destId="{AF287B2A-FD7F-4C7F-9FA8-26355CDAB212}" srcOrd="1" destOrd="0" presId="urn:microsoft.com/office/officeart/2005/8/layout/gear1"/>
    <dgm:cxn modelId="{EBF16CB8-4298-4692-A404-5D75F2319B29}" type="presOf" srcId="{E9BA36CB-D220-46A4-B622-4E55E04830E8}" destId="{75DD4E39-DD53-480A-9F24-C2A0977A8FBB}" srcOrd="0" destOrd="0" presId="urn:microsoft.com/office/officeart/2005/8/layout/gear1"/>
    <dgm:cxn modelId="{F0BE78BE-5A90-420C-86B9-3B0338D51BFA}" type="presOf" srcId="{0F44D1FF-DC69-444A-9E52-2B24E9FE06AA}" destId="{F709DDB3-5760-4924-AF7F-8A86C8A92918}" srcOrd="0" destOrd="0" presId="urn:microsoft.com/office/officeart/2005/8/layout/gear1"/>
    <dgm:cxn modelId="{B22DE3EA-9F5A-4495-8DF5-770F52E3B2FB}" srcId="{97D3E182-1DF0-4E89-9FA9-4336F14A6641}" destId="{0F44D1FF-DC69-444A-9E52-2B24E9FE06AA}" srcOrd="2" destOrd="0" parTransId="{2A6D5B56-E056-402C-95D2-B12DE562E39F}" sibTransId="{8F41C6BE-15AC-4E03-86FC-2244EC8CD143}"/>
    <dgm:cxn modelId="{C1B41BE1-D199-4411-AEE5-BFB42AF20467}" type="presParOf" srcId="{2AAF0C12-9FD5-407F-AAA8-CC6B32D908DB}" destId="{7FB3729B-89AA-428A-A5AE-BF2728913DA0}" srcOrd="0" destOrd="0" presId="urn:microsoft.com/office/officeart/2005/8/layout/gear1"/>
    <dgm:cxn modelId="{FAAA4B1B-18AF-4F14-B288-AFFF79004AD6}" type="presParOf" srcId="{2AAF0C12-9FD5-407F-AAA8-CC6B32D908DB}" destId="{D011949F-E741-4CBA-AF25-03ED3EBFDEBC}" srcOrd="1" destOrd="0" presId="urn:microsoft.com/office/officeart/2005/8/layout/gear1"/>
    <dgm:cxn modelId="{D84AB767-A4E9-4264-8918-A389495A489B}" type="presParOf" srcId="{2AAF0C12-9FD5-407F-AAA8-CC6B32D908DB}" destId="{361B6FF0-2C3E-43B5-8CB7-0F661E54B01A}" srcOrd="2" destOrd="0" presId="urn:microsoft.com/office/officeart/2005/8/layout/gear1"/>
    <dgm:cxn modelId="{0B52DC3E-1D70-4595-B114-DCC42070524C}" type="presParOf" srcId="{2AAF0C12-9FD5-407F-AAA8-CC6B32D908DB}" destId="{8732B01C-F0D1-4B16-8B90-C2FD2490ABE9}" srcOrd="3" destOrd="0" presId="urn:microsoft.com/office/officeart/2005/8/layout/gear1"/>
    <dgm:cxn modelId="{95758EE4-A39F-4FB8-850C-D5CFD5475E21}" type="presParOf" srcId="{2AAF0C12-9FD5-407F-AAA8-CC6B32D908DB}" destId="{AF287B2A-FD7F-4C7F-9FA8-26355CDAB212}" srcOrd="4" destOrd="0" presId="urn:microsoft.com/office/officeart/2005/8/layout/gear1"/>
    <dgm:cxn modelId="{45A4963E-1844-4CDC-84B6-C5D3600B6870}" type="presParOf" srcId="{2AAF0C12-9FD5-407F-AAA8-CC6B32D908DB}" destId="{690708A7-4E71-4B06-99D8-49D479B6DA1B}" srcOrd="5" destOrd="0" presId="urn:microsoft.com/office/officeart/2005/8/layout/gear1"/>
    <dgm:cxn modelId="{C5BA1995-0D5B-4468-B4EC-B87B8A59099F}" type="presParOf" srcId="{2AAF0C12-9FD5-407F-AAA8-CC6B32D908DB}" destId="{F709DDB3-5760-4924-AF7F-8A86C8A92918}" srcOrd="6" destOrd="0" presId="urn:microsoft.com/office/officeart/2005/8/layout/gear1"/>
    <dgm:cxn modelId="{816A8EDD-9155-42D9-AFF0-C3155E37F8BE}" type="presParOf" srcId="{2AAF0C12-9FD5-407F-AAA8-CC6B32D908DB}" destId="{FBFD8196-8752-44EB-9326-CE53B4FE5784}" srcOrd="7" destOrd="0" presId="urn:microsoft.com/office/officeart/2005/8/layout/gear1"/>
    <dgm:cxn modelId="{D9229A5A-ADB5-4963-A9F7-4A41592FD16E}" type="presParOf" srcId="{2AAF0C12-9FD5-407F-AAA8-CC6B32D908DB}" destId="{27837D25-13E3-4739-8F2E-A0C96A979C54}" srcOrd="8" destOrd="0" presId="urn:microsoft.com/office/officeart/2005/8/layout/gear1"/>
    <dgm:cxn modelId="{3B40BCBC-616C-4932-A462-F2096B8C6A61}" type="presParOf" srcId="{2AAF0C12-9FD5-407F-AAA8-CC6B32D908DB}" destId="{39489C1E-F60A-43BA-81FB-CCB42D385276}" srcOrd="9" destOrd="0" presId="urn:microsoft.com/office/officeart/2005/8/layout/gear1"/>
    <dgm:cxn modelId="{153FC995-99FA-4C05-BB8F-C8EF3707A9C1}" type="presParOf" srcId="{2AAF0C12-9FD5-407F-AAA8-CC6B32D908DB}" destId="{75DD4E39-DD53-480A-9F24-C2A0977A8FBB}" srcOrd="10" destOrd="0" presId="urn:microsoft.com/office/officeart/2005/8/layout/gear1"/>
    <dgm:cxn modelId="{3F2EF559-4B05-4EA2-8B6C-85EBBE98A053}" type="presParOf" srcId="{2AAF0C12-9FD5-407F-AAA8-CC6B32D908DB}" destId="{CEF3B6A0-DDA2-45CE-AD74-C09DCC87F741}" srcOrd="11" destOrd="0" presId="urn:microsoft.com/office/officeart/2005/8/layout/gear1"/>
    <dgm:cxn modelId="{D2D87ED6-B3BE-4346-A92F-79007FFDA515}" type="presParOf" srcId="{2AAF0C12-9FD5-407F-AAA8-CC6B32D908DB}" destId="{DCC58845-35D7-4B4E-8CBC-D2CD11D6EA9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CDB40-7DD2-4E18-A4AA-2F8FE831B341}">
      <dsp:nvSpPr>
        <dsp:cNvPr id="0" name=""/>
        <dsp:cNvSpPr/>
      </dsp:nvSpPr>
      <dsp:spPr>
        <a:xfrm rot="5400000">
          <a:off x="244253" y="2239110"/>
          <a:ext cx="721367" cy="120033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26CAE-ECF1-4034-837A-5CCBCBF0961F}">
      <dsp:nvSpPr>
        <dsp:cNvPr id="0" name=""/>
        <dsp:cNvSpPr/>
      </dsp:nvSpPr>
      <dsp:spPr>
        <a:xfrm>
          <a:off x="123839" y="2597752"/>
          <a:ext cx="1083672" cy="949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rPr>
            <a:t>Hardening &amp; prevention</a:t>
          </a:r>
        </a:p>
      </dsp:txBody>
      <dsp:txXfrm>
        <a:off x="123839" y="2597752"/>
        <a:ext cx="1083672" cy="949902"/>
      </dsp:txXfrm>
    </dsp:sp>
    <dsp:sp modelId="{0905A226-DDA1-468D-B645-1F42D8DFB52A}">
      <dsp:nvSpPr>
        <dsp:cNvPr id="0" name=""/>
        <dsp:cNvSpPr/>
      </dsp:nvSpPr>
      <dsp:spPr>
        <a:xfrm>
          <a:off x="1003045" y="2150740"/>
          <a:ext cx="204466" cy="2044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76241-9A82-4D0D-8C22-A475C534A4E1}">
      <dsp:nvSpPr>
        <dsp:cNvPr id="0" name=""/>
        <dsp:cNvSpPr/>
      </dsp:nvSpPr>
      <dsp:spPr>
        <a:xfrm rot="5400000">
          <a:off x="1570880" y="1910835"/>
          <a:ext cx="721367" cy="120033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00AB3-BE46-4BDB-9889-4699B0CF4D41}">
      <dsp:nvSpPr>
        <dsp:cNvPr id="0" name=""/>
        <dsp:cNvSpPr/>
      </dsp:nvSpPr>
      <dsp:spPr>
        <a:xfrm>
          <a:off x="1450466" y="2269477"/>
          <a:ext cx="1083672" cy="949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rPr>
            <a:t>EDR</a:t>
          </a:r>
        </a:p>
      </dsp:txBody>
      <dsp:txXfrm>
        <a:off x="1450466" y="2269477"/>
        <a:ext cx="1083672" cy="949902"/>
      </dsp:txXfrm>
    </dsp:sp>
    <dsp:sp modelId="{867F4F23-2669-4947-889D-22F734ABE729}">
      <dsp:nvSpPr>
        <dsp:cNvPr id="0" name=""/>
        <dsp:cNvSpPr/>
      </dsp:nvSpPr>
      <dsp:spPr>
        <a:xfrm>
          <a:off x="2329672" y="1822464"/>
          <a:ext cx="204466" cy="2044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4D309-288E-4334-A5B6-A4A40362B3A5}">
      <dsp:nvSpPr>
        <dsp:cNvPr id="0" name=""/>
        <dsp:cNvSpPr/>
      </dsp:nvSpPr>
      <dsp:spPr>
        <a:xfrm rot="5400000">
          <a:off x="2897507" y="1582560"/>
          <a:ext cx="721367" cy="120033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892CC-E6E5-4539-B7C6-0A23F3BA3750}">
      <dsp:nvSpPr>
        <dsp:cNvPr id="0" name=""/>
        <dsp:cNvSpPr/>
      </dsp:nvSpPr>
      <dsp:spPr>
        <a:xfrm>
          <a:off x="2777093" y="1941202"/>
          <a:ext cx="1083672" cy="949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rPr>
            <a:t>XDR</a:t>
          </a:r>
        </a:p>
      </dsp:txBody>
      <dsp:txXfrm>
        <a:off x="2777093" y="1941202"/>
        <a:ext cx="1083672" cy="949902"/>
      </dsp:txXfrm>
    </dsp:sp>
    <dsp:sp modelId="{E96FAE71-A332-46CA-9C17-080FBB1EBAE0}">
      <dsp:nvSpPr>
        <dsp:cNvPr id="0" name=""/>
        <dsp:cNvSpPr/>
      </dsp:nvSpPr>
      <dsp:spPr>
        <a:xfrm>
          <a:off x="3656299" y="1494189"/>
          <a:ext cx="204466" cy="2044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4035A-4517-4952-BD6E-AB51A47D4349}">
      <dsp:nvSpPr>
        <dsp:cNvPr id="0" name=""/>
        <dsp:cNvSpPr/>
      </dsp:nvSpPr>
      <dsp:spPr>
        <a:xfrm rot="5400000">
          <a:off x="4224133" y="1254284"/>
          <a:ext cx="721367" cy="120033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5F17E-10BE-4246-B0AA-BFBAE6D6BAE8}">
      <dsp:nvSpPr>
        <dsp:cNvPr id="0" name=""/>
        <dsp:cNvSpPr/>
      </dsp:nvSpPr>
      <dsp:spPr>
        <a:xfrm>
          <a:off x="4103719" y="1612927"/>
          <a:ext cx="1083672" cy="949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chemeClr val="bg1"/>
              </a:solidFill>
            </a:rPr>
            <a:t>Security</a:t>
          </a:r>
          <a:br>
            <a:rPr lang="en-US" sz="1500" kern="1200">
              <a:solidFill>
                <a:schemeClr val="bg1"/>
              </a:solidFill>
            </a:rPr>
          </a:br>
          <a:r>
            <a:rPr lang="en-US" sz="1500" kern="1200">
              <a:solidFill>
                <a:schemeClr val="bg1"/>
              </a:solidFill>
            </a:rPr>
            <a:t>Analysts</a:t>
          </a:r>
          <a:br>
            <a:rPr lang="en-US" sz="1500" kern="1200">
              <a:solidFill>
                <a:schemeClr val="bg1"/>
              </a:solidFill>
            </a:rPr>
          </a:br>
          <a:r>
            <a:rPr lang="en-US" sz="1100" kern="1200">
              <a:solidFill>
                <a:schemeClr val="bg1"/>
              </a:solidFill>
            </a:rPr>
            <a:t>(Advanced EDR/XDR use cases)</a:t>
          </a:r>
        </a:p>
      </dsp:txBody>
      <dsp:txXfrm>
        <a:off x="4103719" y="1612927"/>
        <a:ext cx="1083672" cy="949902"/>
      </dsp:txXfrm>
    </dsp:sp>
    <dsp:sp modelId="{CA5EB029-38B2-45EA-86D3-4157FAB99A0C}">
      <dsp:nvSpPr>
        <dsp:cNvPr id="0" name=""/>
        <dsp:cNvSpPr/>
      </dsp:nvSpPr>
      <dsp:spPr>
        <a:xfrm>
          <a:off x="4982925" y="1165914"/>
          <a:ext cx="204466" cy="20446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BE242-4447-4043-AC93-19889DCB66AF}">
      <dsp:nvSpPr>
        <dsp:cNvPr id="0" name=""/>
        <dsp:cNvSpPr/>
      </dsp:nvSpPr>
      <dsp:spPr>
        <a:xfrm rot="5400000">
          <a:off x="5550760" y="926009"/>
          <a:ext cx="721367" cy="120033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CF763-A0CE-4BD9-94E7-3352FA5BC0E7}">
      <dsp:nvSpPr>
        <dsp:cNvPr id="0" name=""/>
        <dsp:cNvSpPr/>
      </dsp:nvSpPr>
      <dsp:spPr>
        <a:xfrm>
          <a:off x="5430346" y="1284652"/>
          <a:ext cx="1083672" cy="949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rPr>
            <a:t>SIEM &amp;</a:t>
          </a:r>
        </a:p>
        <a:p>
          <a:pPr marL="0" lvl="0" indent="0" algn="l" defTabSz="711200">
            <a:lnSpc>
              <a:spcPct val="90000"/>
            </a:lnSpc>
            <a:spcBef>
              <a:spcPct val="0"/>
            </a:spcBef>
            <a:spcAft>
              <a:spcPct val="35000"/>
            </a:spcAft>
            <a:buNone/>
          </a:pPr>
          <a:r>
            <a:rPr lang="en-US" sz="1600" kern="1200">
              <a:solidFill>
                <a:schemeClr val="bg1"/>
              </a:solidFill>
            </a:rPr>
            <a:t>SOAR</a:t>
          </a:r>
        </a:p>
      </dsp:txBody>
      <dsp:txXfrm>
        <a:off x="5430346" y="1284652"/>
        <a:ext cx="1083672" cy="949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F2F6-9DB0-40C2-A1F8-FE6032B09CA9}">
      <dsp:nvSpPr>
        <dsp:cNvPr id="0" name=""/>
        <dsp:cNvSpPr/>
      </dsp:nvSpPr>
      <dsp:spPr>
        <a:xfrm rot="10800000">
          <a:off x="0" y="0"/>
          <a:ext cx="3957291" cy="415542"/>
        </a:xfrm>
        <a:prstGeom prst="trapezoid">
          <a:avLst>
            <a:gd name="adj" fmla="val 79360"/>
          </a:avLst>
        </a:prstGeom>
        <a:solidFill>
          <a:schemeClr val="accent3">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Risk analytics, hardening and control</a:t>
          </a:r>
        </a:p>
      </dsp:txBody>
      <dsp:txXfrm rot="-10800000">
        <a:off x="692525" y="0"/>
        <a:ext cx="2572239" cy="415542"/>
      </dsp:txXfrm>
    </dsp:sp>
    <dsp:sp modelId="{7D9D058F-C253-433D-8F41-E878DC687AF0}">
      <dsp:nvSpPr>
        <dsp:cNvPr id="0" name=""/>
        <dsp:cNvSpPr/>
      </dsp:nvSpPr>
      <dsp:spPr>
        <a:xfrm rot="10800000">
          <a:off x="329774" y="415542"/>
          <a:ext cx="3297742" cy="415542"/>
        </a:xfrm>
        <a:prstGeom prst="trapezoid">
          <a:avLst>
            <a:gd name="adj" fmla="val 79360"/>
          </a:avLst>
        </a:prstGeom>
        <a:solidFill>
          <a:schemeClr val="accent3">
            <a:shade val="50000"/>
            <a:hueOff val="278919"/>
            <a:satOff val="-13810"/>
            <a:lumOff val="166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Filtering and cloud threat intelligence</a:t>
          </a:r>
        </a:p>
      </dsp:txBody>
      <dsp:txXfrm rot="-10800000">
        <a:off x="906879" y="415542"/>
        <a:ext cx="2143532" cy="415542"/>
      </dsp:txXfrm>
    </dsp:sp>
    <dsp:sp modelId="{36D1C548-A9DE-450D-AB7E-7C02511A0C2B}">
      <dsp:nvSpPr>
        <dsp:cNvPr id="0" name=""/>
        <dsp:cNvSpPr/>
      </dsp:nvSpPr>
      <dsp:spPr>
        <a:xfrm rot="10800000">
          <a:off x="659548" y="831084"/>
          <a:ext cx="2638194" cy="415542"/>
        </a:xfrm>
        <a:prstGeom prst="trapezoid">
          <a:avLst>
            <a:gd name="adj" fmla="val 79360"/>
          </a:avLst>
        </a:prstGeom>
        <a:solidFill>
          <a:schemeClr val="accent3">
            <a:shade val="50000"/>
            <a:hueOff val="557839"/>
            <a:satOff val="-27619"/>
            <a:lumOff val="333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Machine Learning</a:t>
          </a:r>
        </a:p>
      </dsp:txBody>
      <dsp:txXfrm rot="-10800000">
        <a:off x="1121232" y="831084"/>
        <a:ext cx="1714826" cy="415542"/>
      </dsp:txXfrm>
    </dsp:sp>
    <dsp:sp modelId="{C47469B0-A6B9-4DF5-AAB2-27F0A6515F8F}">
      <dsp:nvSpPr>
        <dsp:cNvPr id="0" name=""/>
        <dsp:cNvSpPr/>
      </dsp:nvSpPr>
      <dsp:spPr>
        <a:xfrm rot="10800000">
          <a:off x="989322" y="1246627"/>
          <a:ext cx="1978645" cy="415542"/>
        </a:xfrm>
        <a:prstGeom prst="trapezoid">
          <a:avLst>
            <a:gd name="adj" fmla="val 79360"/>
          </a:avLst>
        </a:prstGeom>
        <a:solidFill>
          <a:schemeClr val="accent3">
            <a:shade val="50000"/>
            <a:hueOff val="836758"/>
            <a:satOff val="-41429"/>
            <a:lumOff val="4998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Advanced threat prevention</a:t>
          </a:r>
        </a:p>
      </dsp:txBody>
      <dsp:txXfrm rot="-10800000">
        <a:off x="1335585" y="1246627"/>
        <a:ext cx="1286119" cy="415542"/>
      </dsp:txXfrm>
    </dsp:sp>
    <dsp:sp modelId="{7D3F0E55-2AB5-4C8D-B30C-EFC64D65A9D6}">
      <dsp:nvSpPr>
        <dsp:cNvPr id="0" name=""/>
        <dsp:cNvSpPr/>
      </dsp:nvSpPr>
      <dsp:spPr>
        <a:xfrm rot="10800000">
          <a:off x="1319096" y="1662169"/>
          <a:ext cx="1319097" cy="415542"/>
        </a:xfrm>
        <a:prstGeom prst="trapezoid">
          <a:avLst>
            <a:gd name="adj" fmla="val 79360"/>
          </a:avLst>
        </a:prstGeom>
        <a:solidFill>
          <a:schemeClr val="accent3">
            <a:shade val="50000"/>
            <a:hueOff val="557839"/>
            <a:satOff val="-27619"/>
            <a:lumOff val="333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Automated detection</a:t>
          </a:r>
        </a:p>
      </dsp:txBody>
      <dsp:txXfrm rot="-10800000">
        <a:off x="1549938" y="1662169"/>
        <a:ext cx="857413" cy="415542"/>
      </dsp:txXfrm>
    </dsp:sp>
    <dsp:sp modelId="{0CA05E51-CD2B-4A9E-945F-1F281A48514B}">
      <dsp:nvSpPr>
        <dsp:cNvPr id="0" name=""/>
        <dsp:cNvSpPr/>
      </dsp:nvSpPr>
      <dsp:spPr>
        <a:xfrm rot="10800000">
          <a:off x="1648871" y="2077712"/>
          <a:ext cx="659548" cy="415542"/>
        </a:xfrm>
        <a:prstGeom prst="trapezoid">
          <a:avLst>
            <a:gd name="adj" fmla="val 79360"/>
          </a:avLst>
        </a:prstGeom>
        <a:solidFill>
          <a:schemeClr val="accent3">
            <a:shade val="50000"/>
            <a:hueOff val="278919"/>
            <a:satOff val="-13810"/>
            <a:lumOff val="166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solidFill>
                <a:schemeClr val="tx1"/>
              </a:solidFill>
            </a:rPr>
            <a:t>Detection and response</a:t>
          </a:r>
        </a:p>
      </dsp:txBody>
      <dsp:txXfrm rot="-10800000">
        <a:off x="1648871" y="2077712"/>
        <a:ext cx="659548" cy="415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F2F6-9DB0-40C2-A1F8-FE6032B09CA9}">
      <dsp:nvSpPr>
        <dsp:cNvPr id="0" name=""/>
        <dsp:cNvSpPr/>
      </dsp:nvSpPr>
      <dsp:spPr>
        <a:xfrm rot="10800000">
          <a:off x="0" y="0"/>
          <a:ext cx="3957291" cy="279873"/>
        </a:xfrm>
        <a:prstGeom prst="trapezoid">
          <a:avLst>
            <a:gd name="adj" fmla="val 79360"/>
          </a:avLst>
        </a:prstGeom>
        <a:solidFill>
          <a:schemeClr val="accent3">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Limited Hardening</a:t>
          </a:r>
        </a:p>
      </dsp:txBody>
      <dsp:txXfrm rot="-10800000">
        <a:off x="692525" y="0"/>
        <a:ext cx="2572239" cy="279873"/>
      </dsp:txXfrm>
    </dsp:sp>
    <dsp:sp modelId="{36D1C548-A9DE-450D-AB7E-7C02511A0C2B}">
      <dsp:nvSpPr>
        <dsp:cNvPr id="0" name=""/>
        <dsp:cNvSpPr/>
      </dsp:nvSpPr>
      <dsp:spPr>
        <a:xfrm rot="10800000">
          <a:off x="222107" y="301362"/>
          <a:ext cx="3513075" cy="510297"/>
        </a:xfrm>
        <a:prstGeom prst="trapezoid">
          <a:avLst>
            <a:gd name="adj" fmla="val 79360"/>
          </a:avLst>
        </a:prstGeom>
        <a:solidFill>
          <a:schemeClr val="accent3">
            <a:shade val="50000"/>
            <a:hueOff val="418379"/>
            <a:satOff val="-20715"/>
            <a:lumOff val="2499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Machine Learning</a:t>
          </a:r>
        </a:p>
      </dsp:txBody>
      <dsp:txXfrm rot="-10800000">
        <a:off x="836895" y="301362"/>
        <a:ext cx="2283499" cy="510297"/>
      </dsp:txXfrm>
    </dsp:sp>
    <dsp:sp modelId="{7D3F0E55-2AB5-4C8D-B30C-EFC64D65A9D6}">
      <dsp:nvSpPr>
        <dsp:cNvPr id="0" name=""/>
        <dsp:cNvSpPr/>
      </dsp:nvSpPr>
      <dsp:spPr>
        <a:xfrm rot="10800000">
          <a:off x="627079" y="790171"/>
          <a:ext cx="2703132" cy="504435"/>
        </a:xfrm>
        <a:prstGeom prst="trapezoid">
          <a:avLst>
            <a:gd name="adj" fmla="val 79360"/>
          </a:avLst>
        </a:prstGeom>
        <a:solidFill>
          <a:schemeClr val="accent3">
            <a:shade val="50000"/>
            <a:hueOff val="836758"/>
            <a:satOff val="-41429"/>
            <a:lumOff val="4998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Automated detection</a:t>
          </a:r>
        </a:p>
      </dsp:txBody>
      <dsp:txXfrm rot="-10800000">
        <a:off x="1100127" y="790171"/>
        <a:ext cx="1757036" cy="504435"/>
      </dsp:txXfrm>
    </dsp:sp>
    <dsp:sp modelId="{0CA05E51-CD2B-4A9E-945F-1F281A48514B}">
      <dsp:nvSpPr>
        <dsp:cNvPr id="0" name=""/>
        <dsp:cNvSpPr/>
      </dsp:nvSpPr>
      <dsp:spPr>
        <a:xfrm rot="10800000">
          <a:off x="932273" y="1294606"/>
          <a:ext cx="2092743" cy="1198648"/>
        </a:xfrm>
        <a:prstGeom prst="trapezoid">
          <a:avLst>
            <a:gd name="adj" fmla="val 79360"/>
          </a:avLst>
        </a:prstGeom>
        <a:solidFill>
          <a:schemeClr val="accent3">
            <a:shade val="50000"/>
            <a:hueOff val="418379"/>
            <a:satOff val="-20715"/>
            <a:lumOff val="2499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Detection and </a:t>
          </a:r>
          <a:br>
            <a:rPr lang="en-US" sz="1200" kern="1200">
              <a:solidFill>
                <a:schemeClr val="tx1"/>
              </a:solidFill>
            </a:rPr>
          </a:br>
          <a:r>
            <a:rPr lang="en-US" sz="1200" kern="1200">
              <a:solidFill>
                <a:schemeClr val="tx1"/>
              </a:solidFill>
            </a:rPr>
            <a:t>response</a:t>
          </a:r>
        </a:p>
      </dsp:txBody>
      <dsp:txXfrm rot="-10800000">
        <a:off x="932273" y="1294606"/>
        <a:ext cx="2092743" cy="1198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3729B-89AA-428A-A5AE-BF2728913DA0}">
      <dsp:nvSpPr>
        <dsp:cNvPr id="0" name=""/>
        <dsp:cNvSpPr/>
      </dsp:nvSpPr>
      <dsp:spPr>
        <a:xfrm>
          <a:off x="494654" y="319918"/>
          <a:ext cx="385449" cy="385449"/>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 </a:t>
          </a:r>
        </a:p>
      </dsp:txBody>
      <dsp:txXfrm>
        <a:off x="572146" y="410208"/>
        <a:ext cx="230465" cy="198128"/>
      </dsp:txXfrm>
    </dsp:sp>
    <dsp:sp modelId="{8732B01C-F0D1-4B16-8B90-C2FD2490ABE9}">
      <dsp:nvSpPr>
        <dsp:cNvPr id="0" name=""/>
        <dsp:cNvSpPr/>
      </dsp:nvSpPr>
      <dsp:spPr>
        <a:xfrm>
          <a:off x="270392" y="228812"/>
          <a:ext cx="280326" cy="28032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 </a:t>
          </a:r>
        </a:p>
      </dsp:txBody>
      <dsp:txXfrm>
        <a:off x="340965" y="299811"/>
        <a:ext cx="139180" cy="138328"/>
      </dsp:txXfrm>
    </dsp:sp>
    <dsp:sp modelId="{F709DDB3-5760-4924-AF7F-8A86C8A92918}">
      <dsp:nvSpPr>
        <dsp:cNvPr id="0" name=""/>
        <dsp:cNvSpPr/>
      </dsp:nvSpPr>
      <dsp:spPr>
        <a:xfrm rot="20700000">
          <a:off x="427404" y="35415"/>
          <a:ext cx="274662" cy="27466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 </a:t>
          </a:r>
        </a:p>
      </dsp:txBody>
      <dsp:txXfrm rot="-20700000">
        <a:off x="487645" y="95657"/>
        <a:ext cx="154179" cy="154179"/>
      </dsp:txXfrm>
    </dsp:sp>
    <dsp:sp modelId="{75DD4E39-DD53-480A-9F24-C2A0977A8FBB}">
      <dsp:nvSpPr>
        <dsp:cNvPr id="0" name=""/>
        <dsp:cNvSpPr/>
      </dsp:nvSpPr>
      <dsp:spPr>
        <a:xfrm>
          <a:off x="437458" y="274760"/>
          <a:ext cx="493374" cy="493374"/>
        </a:xfrm>
        <a:prstGeom prst="circularArrow">
          <a:avLst>
            <a:gd name="adj1" fmla="val 4687"/>
            <a:gd name="adj2" fmla="val 299029"/>
            <a:gd name="adj3" fmla="val 2233036"/>
            <a:gd name="adj4" fmla="val 16748997"/>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F3B6A0-DDA2-45CE-AD74-C09DCC87F741}">
      <dsp:nvSpPr>
        <dsp:cNvPr id="0" name=""/>
        <dsp:cNvSpPr/>
      </dsp:nvSpPr>
      <dsp:spPr>
        <a:xfrm>
          <a:off x="220747" y="181536"/>
          <a:ext cx="358467" cy="358467"/>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C58845-35D7-4B4E-8CBC-D2CD11D6EA91}">
      <dsp:nvSpPr>
        <dsp:cNvPr id="0" name=""/>
        <dsp:cNvSpPr/>
      </dsp:nvSpPr>
      <dsp:spPr>
        <a:xfrm>
          <a:off x="363871" y="-9995"/>
          <a:ext cx="386500" cy="386500"/>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CC0599-7E91-0948-9317-6B7BA1A2722C}"/>
              </a:ext>
            </a:extLst>
          </p:cNvPr>
          <p:cNvSpPr>
            <a:spLocks noGrp="1"/>
          </p:cNvSpPr>
          <p:nvPr>
            <p:ph type="sldNum" sz="quarter" idx="3"/>
          </p:nvPr>
        </p:nvSpPr>
        <p:spPr>
          <a:xfrm>
            <a:off x="3886200" y="8534254"/>
            <a:ext cx="2971800" cy="458787"/>
          </a:xfrm>
          <a:prstGeom prst="rect">
            <a:avLst/>
          </a:prstGeom>
        </p:spPr>
        <p:txBody>
          <a:bodyPr vert="horz" lIns="91440" tIns="45720" rIns="91440" bIns="45720" rtlCol="0" anchor="b"/>
          <a:lstStyle>
            <a:lvl1pPr algn="r">
              <a:defRPr sz="1200"/>
            </a:lvl1pPr>
          </a:lstStyle>
          <a:p>
            <a:fld id="{67635F1A-6C70-E145-BA98-9CEF1B3F266B}" type="slidenum">
              <a:rPr lang="en-US" smtClean="0"/>
              <a:t>‹#›</a:t>
            </a:fld>
            <a:endParaRPr lang="en-US"/>
          </a:p>
        </p:txBody>
      </p:sp>
      <p:grpSp>
        <p:nvGrpSpPr>
          <p:cNvPr id="6" name="Graphic 11">
            <a:extLst>
              <a:ext uri="{FF2B5EF4-FFF2-40B4-BE49-F238E27FC236}">
                <a16:creationId xmlns:a16="http://schemas.microsoft.com/office/drawing/2014/main" id="{354FA193-C432-1148-ADF5-6039ACAD9977}"/>
              </a:ext>
            </a:extLst>
          </p:cNvPr>
          <p:cNvGrpSpPr/>
          <p:nvPr/>
        </p:nvGrpSpPr>
        <p:grpSpPr>
          <a:xfrm>
            <a:off x="530445" y="8724459"/>
            <a:ext cx="1319943" cy="190147"/>
            <a:chOff x="823232" y="323722"/>
            <a:chExt cx="1595320" cy="229817"/>
          </a:xfrm>
        </p:grpSpPr>
        <p:sp>
          <p:nvSpPr>
            <p:cNvPr id="7" name="Freeform 6">
              <a:extLst>
                <a:ext uri="{FF2B5EF4-FFF2-40B4-BE49-F238E27FC236}">
                  <a16:creationId xmlns:a16="http://schemas.microsoft.com/office/drawing/2014/main" id="{55B8FEA7-272A-3E48-83E5-6DDA8C5E7A34}"/>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13E222F-9DBA-0F4F-9E78-A78878048BDF}"/>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D9BBEAE-B0FC-8146-802C-07E1C611FB0E}"/>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1687298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649482" y="8504660"/>
            <a:ext cx="2971800" cy="458787"/>
          </a:xfrm>
          <a:prstGeom prst="rect">
            <a:avLst/>
          </a:prstGeom>
        </p:spPr>
        <p:txBody>
          <a:bodyPr vert="horz" lIns="91440" tIns="45720" rIns="91440" bIns="45720" rtlCol="0" anchor="b"/>
          <a:lstStyle>
            <a:lvl1pPr algn="r">
              <a:defRPr sz="1200"/>
            </a:lvl1pPr>
          </a:lstStyle>
          <a:p>
            <a:fld id="{958D1294-66A7-BD4C-A4A1-705F949E05B8}" type="slidenum">
              <a:rPr lang="en-US" smtClean="0"/>
              <a:t>‹#›</a:t>
            </a:fld>
            <a:endParaRPr lang="en-US"/>
          </a:p>
        </p:txBody>
      </p:sp>
      <p:grpSp>
        <p:nvGrpSpPr>
          <p:cNvPr id="8" name="Graphic 11">
            <a:extLst>
              <a:ext uri="{FF2B5EF4-FFF2-40B4-BE49-F238E27FC236}">
                <a16:creationId xmlns:a16="http://schemas.microsoft.com/office/drawing/2014/main" id="{55DB47B8-2E69-5042-B8EC-332AF4C2D6BD}"/>
              </a:ext>
            </a:extLst>
          </p:cNvPr>
          <p:cNvGrpSpPr/>
          <p:nvPr/>
        </p:nvGrpSpPr>
        <p:grpSpPr>
          <a:xfrm>
            <a:off x="685800" y="8724459"/>
            <a:ext cx="1319943" cy="190147"/>
            <a:chOff x="823232" y="323722"/>
            <a:chExt cx="1595320" cy="229817"/>
          </a:xfrm>
        </p:grpSpPr>
        <p:sp>
          <p:nvSpPr>
            <p:cNvPr id="9" name="Freeform 8">
              <a:extLst>
                <a:ext uri="{FF2B5EF4-FFF2-40B4-BE49-F238E27FC236}">
                  <a16:creationId xmlns:a16="http://schemas.microsoft.com/office/drawing/2014/main" id="{8791F695-1F75-5C4C-B494-4AF98194A286}"/>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4A99D25-C2E0-A849-80DA-D455FA434C27}"/>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7E46E0C-A4EF-8642-9E0D-18214BCC517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30089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vlpubs.nist.gov/nistpubs/SpecialPublications/NIST.SP.800-160v2.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dhs.gov/sites/default/files/publications/dhs-risk-lexicon-2010_0.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958D1294-66A7-BD4C-A4A1-705F949E05B8}" type="slidenum">
              <a:rPr lang="en-US" smtClean="0"/>
              <a:t>1</a:t>
            </a:fld>
            <a:endParaRPr lang="en-US"/>
          </a:p>
        </p:txBody>
      </p:sp>
    </p:spTree>
    <p:extLst>
      <p:ext uri="{BB962C8B-B14F-4D97-AF65-F5344CB8AC3E}">
        <p14:creationId xmlns:p14="http://schemas.microsoft.com/office/powerpoint/2010/main" val="201124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sz="1400" b="0">
                <a:solidFill>
                  <a:schemeClr val="bg1"/>
                </a:solidFill>
              </a:rPr>
              <a:t>What do I mean when I refer to misconfigurations or vulnerable settings and why are they important </a:t>
            </a:r>
            <a:r>
              <a:rPr lang="en-US" sz="1400" b="0" baseline="0">
                <a:solidFill>
                  <a:schemeClr val="bg1"/>
                </a:solidFill>
              </a:rPr>
              <a:t>for onsite and even more for remote workers?</a:t>
            </a:r>
          </a:p>
          <a:p>
            <a:pPr indent="0">
              <a:buNone/>
            </a:pPr>
            <a:endParaRPr lang="en-US" sz="1400" b="0" baseline="0">
              <a:solidFill>
                <a:schemeClr val="bg1"/>
              </a:solidFill>
            </a:endParaRPr>
          </a:p>
          <a:p>
            <a:pPr indent="0">
              <a:buNone/>
            </a:pPr>
            <a:r>
              <a:rPr lang="en-US" sz="1400" b="0" baseline="0">
                <a:solidFill>
                  <a:schemeClr val="bg1"/>
                </a:solidFill>
              </a:rPr>
              <a:t>Many attacks and 0-day vulnerabilities require vulnerable settings to be successful. For example, default accounts and passwords, macros or autorun enabled, insecure ports left open. In the case of </a:t>
            </a:r>
            <a:r>
              <a:rPr lang="en-US" sz="1400" b="0" baseline="0" err="1">
                <a:solidFill>
                  <a:schemeClr val="bg1"/>
                </a:solidFill>
              </a:rPr>
              <a:t>EhernalDarkness</a:t>
            </a:r>
            <a:r>
              <a:rPr lang="en-US" sz="1400" b="0" baseline="0">
                <a:solidFill>
                  <a:schemeClr val="bg1"/>
                </a:solidFill>
              </a:rPr>
              <a:t> critical RCE vulnerability, it could be neutralized even before there was a patch available through disabling compression, and TCP Port 445. </a:t>
            </a:r>
          </a:p>
          <a:p>
            <a:pPr indent="0">
              <a:buNone/>
            </a:pPr>
            <a:br>
              <a:rPr lang="en-US" sz="1400" b="0" baseline="0">
                <a:solidFill>
                  <a:schemeClr val="bg1"/>
                </a:solidFill>
              </a:rPr>
            </a:br>
            <a:r>
              <a:rPr lang="en-US" sz="1400" b="0" baseline="0">
                <a:solidFill>
                  <a:schemeClr val="bg1"/>
                </a:solidFill>
              </a:rPr>
              <a:t>The challenge has always been that it’s next to impossible for IT and security teams to track all the hundreds and thousands of vulnerable settings, and manually harden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a:solidFill>
                  <a:schemeClr val="bg1"/>
                </a:solidFill>
              </a:rPr>
              <a:t>Bitdefender Endpoint and Human Risk Analytics identifies misconfigurations and can automatically fix most of them. It also computes risk scores enabling tracking of improvements in security posture. Aside from endpoint analytics, human risk analytics provides </a:t>
            </a:r>
            <a:r>
              <a:rPr lang="en-US" sz="1400">
                <a:solidFill>
                  <a:schemeClr val="bg1"/>
                </a:solidFill>
              </a:rPr>
              <a:t>data on people's security attitudes, behaviors, level of risk posed to the organization.</a:t>
            </a:r>
          </a:p>
          <a:p>
            <a:pPr indent="0">
              <a:buNone/>
            </a:pPr>
            <a:endParaRPr lang="en-US" sz="1400" b="0" baseline="0">
              <a:solidFill>
                <a:schemeClr val="bg1"/>
              </a:solidFill>
            </a:endParaRPr>
          </a:p>
          <a:p>
            <a:pPr indent="0">
              <a:buNone/>
            </a:pPr>
            <a:endParaRPr lang="en-US" sz="1400" b="0" baseline="0">
              <a:solidFill>
                <a:schemeClr val="bg1"/>
              </a:solidFill>
            </a:endParaRPr>
          </a:p>
          <a:p>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10</a:t>
            </a:fld>
            <a:endParaRPr lang="en-US"/>
          </a:p>
        </p:txBody>
      </p:sp>
    </p:spTree>
    <p:extLst>
      <p:ext uri="{BB962C8B-B14F-4D97-AF65-F5344CB8AC3E}">
        <p14:creationId xmlns:p14="http://schemas.microsoft.com/office/powerpoint/2010/main" val="354078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Phishing and Business Email Compromise are</a:t>
            </a:r>
            <a:r>
              <a:rPr lang="en-US" baseline="0"/>
              <a:t> also on the rise and remote work is no doubt facilitating such attacks. </a:t>
            </a:r>
          </a:p>
          <a:p>
            <a:endParaRPr lang="en-US" baseline="0"/>
          </a:p>
          <a:p>
            <a:r>
              <a:rPr lang="en-US" baseline="0"/>
              <a:t>This is happening despite the fact that most employees have some form of basic email protection and despite adoption of phishing simulations and trainings. </a:t>
            </a:r>
            <a:br>
              <a:rPr lang="en-US" baseline="0"/>
            </a:br>
            <a:br>
              <a:rPr lang="en-US" baseline="0"/>
            </a:br>
            <a:r>
              <a:rPr lang="en-US" baseline="0"/>
              <a:t>In this context, it’s important to look at more advanced Email Security solutions that can stop email impersonation fraud as well as new ransomware or phishing attacks before they reach the users.</a:t>
            </a:r>
          </a:p>
          <a:p>
            <a:br>
              <a:rPr lang="en-US" baseline="0"/>
            </a:br>
            <a:r>
              <a:rPr lang="en-US" baseline="0"/>
              <a:t>Bitdefender Email Security is one such solution that works with on-premise or cloud-based systems such as Microsoft 365.</a:t>
            </a: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11</a:t>
            </a:fld>
            <a:endParaRPr lang="en-US"/>
          </a:p>
        </p:txBody>
      </p:sp>
    </p:spTree>
    <p:extLst>
      <p:ext uri="{BB962C8B-B14F-4D97-AF65-F5344CB8AC3E}">
        <p14:creationId xmlns:p14="http://schemas.microsoft.com/office/powerpoint/2010/main" val="2998564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dived into a couple of areas that address</a:t>
            </a:r>
            <a:r>
              <a:rPr lang="en-US" baseline="0"/>
              <a:t> increased risks related to remote working, now let’s zoom out and see a more comprehensive list that you might consider.</a:t>
            </a:r>
          </a:p>
          <a:p>
            <a:endParaRPr lang="en-US" baseline="0"/>
          </a:p>
          <a:p>
            <a:r>
              <a:rPr lang="en-US" baseline="0"/>
              <a:t>Of course, VPNs MFA and zero-trust are important and have recently grown fast in adoption. Some of the items I didn’t mention but which are important to harden systems include: host-based protection against network attacks (for example brute-force attacks), Content, application, device control, or patch management and full disk encryption. They all become vital in the new context.</a:t>
            </a:r>
            <a:endParaRPr lang="en-US"/>
          </a:p>
          <a:p>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12</a:t>
            </a:fld>
            <a:endParaRPr lang="en-US"/>
          </a:p>
        </p:txBody>
      </p:sp>
    </p:spTree>
    <p:extLst>
      <p:ext uri="{BB962C8B-B14F-4D97-AF65-F5344CB8AC3E}">
        <p14:creationId xmlns:p14="http://schemas.microsoft.com/office/powerpoint/2010/main" val="292626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so far, we’ve focused on risk analysis and hardening – and I think it should be seen as a foundation to improve first and prevent attacks from starting. </a:t>
            </a:r>
          </a:p>
          <a:p>
            <a:endParaRPr lang="en-US" baseline="0" dirty="0"/>
          </a:p>
          <a:p>
            <a:r>
              <a:rPr lang="en-US" baseline="0" dirty="0"/>
              <a:t>But what happens when attacks go though hardening and prevention layers? It becomes critical for companies to build advanced layers to become cyber-resilient and bounce-back fast and with little damage after a breach. This means building capabilities to detect security breaches early in the attack, investigate, and remediate threats efficiently.</a:t>
            </a:r>
          </a:p>
          <a:p>
            <a:endParaRPr lang="en-US" baseline="0" dirty="0"/>
          </a:p>
          <a:p>
            <a:r>
              <a:rPr lang="en-US" baseline="0" dirty="0"/>
              <a:t>Now on the right side you see a somewhat logical evolution in terms of security sophistication with hardening and prevention as the foundation, Endpoint detection and response and Extended detection and response, then adding specialized security talent and adopting tools such as SIEM (Security Information and Event Management). </a:t>
            </a:r>
          </a:p>
          <a:p>
            <a:endParaRPr lang="en-US" baseline="0" dirty="0"/>
          </a:p>
          <a:p>
            <a:r>
              <a:rPr lang="en-US" baseline="0" dirty="0"/>
              <a:t>As you can see, Managed Detection and Response offerings can encompass all of these layers and tools but usually at its core are expert security analysts that extend your team or manage everything from configurations to remediation.</a:t>
            </a:r>
            <a:endParaRPr lang="en-US" dirty="0"/>
          </a:p>
        </p:txBody>
      </p:sp>
      <p:sp>
        <p:nvSpPr>
          <p:cNvPr id="4" name="Slide Number Placeholder 3"/>
          <p:cNvSpPr>
            <a:spLocks noGrp="1"/>
          </p:cNvSpPr>
          <p:nvPr>
            <p:ph type="sldNum" sz="quarter" idx="10"/>
          </p:nvPr>
        </p:nvSpPr>
        <p:spPr/>
        <p:txBody>
          <a:bodyPr/>
          <a:lstStyle/>
          <a:p>
            <a:fld id="{958D1294-66A7-BD4C-A4A1-705F949E05B8}" type="slidenum">
              <a:rPr lang="en-US" smtClean="0"/>
              <a:t>13</a:t>
            </a:fld>
            <a:endParaRPr lang="en-US"/>
          </a:p>
        </p:txBody>
      </p:sp>
    </p:spTree>
    <p:extLst>
      <p:ext uri="{BB962C8B-B14F-4D97-AF65-F5344CB8AC3E}">
        <p14:creationId xmlns:p14="http://schemas.microsoft.com/office/powerpoint/2010/main" val="4065380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Of the advanced security tools, Endpoint Detection and Response is the most adopted by MSPs and enterprises is, and it is becoming essential to complement the hardening and prevention phase and support the detection and response functions which are part of a complete security process. </a:t>
            </a:r>
          </a:p>
          <a:p>
            <a:endParaRPr lang="en-US" baseline="0" dirty="0"/>
          </a:p>
          <a:p>
            <a:r>
              <a:rPr lang="en-US" baseline="0" dirty="0"/>
              <a:t>EDR works as an endpoint black box, recording events to show what happened and is happening on the endpoint. </a:t>
            </a:r>
          </a:p>
          <a:p>
            <a:endParaRPr lang="en-US" baseline="0" dirty="0"/>
          </a:p>
          <a:p>
            <a:r>
              <a:rPr lang="en-US" baseline="0" dirty="0"/>
              <a:t>It has multiple other functions and use cases as well, some more advanced than others: we have forensics, ….</a:t>
            </a:r>
            <a:r>
              <a:rPr lang="en-US" baseline="0" dirty="0" err="1"/>
              <a:t>etc</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XDR works as the </a:t>
            </a:r>
            <a:r>
              <a:rPr lang="en-NL" sz="1200" dirty="0"/>
              <a:t>black box</a:t>
            </a:r>
            <a:r>
              <a:rPr lang="en-US" sz="1200" dirty="0"/>
              <a:t> for the entire company ecosystem because it </a:t>
            </a:r>
            <a:r>
              <a:rPr lang="en-US" sz="1200" b="1" dirty="0">
                <a:solidFill>
                  <a:schemeClr val="accent1"/>
                </a:solidFill>
                <a:latin typeface="Calibri" panose="020F0502020204030204" pitchFamily="34" charset="0"/>
                <a:cs typeface="Times New Roman" panose="02020603050405020304" pitchFamily="18" charset="0"/>
              </a:rPr>
              <a:t>e</a:t>
            </a:r>
            <a:r>
              <a:rPr kumimoji="0" lang="en-US" sz="12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xposes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the full scope of the attack by providing visibility,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connecting incidents over time and delivering deeper context through automated evidence collection and root cause analysis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across endpoint, cloud, identity, network and productivity application data</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aseline="0" dirty="0"/>
          </a:p>
        </p:txBody>
      </p:sp>
      <p:sp>
        <p:nvSpPr>
          <p:cNvPr id="4" name="Slide Number Placeholder 3"/>
          <p:cNvSpPr>
            <a:spLocks noGrp="1"/>
          </p:cNvSpPr>
          <p:nvPr>
            <p:ph type="sldNum" sz="quarter" idx="10"/>
          </p:nvPr>
        </p:nvSpPr>
        <p:spPr/>
        <p:txBody>
          <a:bodyPr/>
          <a:lstStyle/>
          <a:p>
            <a:fld id="{958D1294-66A7-BD4C-A4A1-705F949E05B8}" type="slidenum">
              <a:rPr lang="en-US" smtClean="0"/>
              <a:t>14</a:t>
            </a:fld>
            <a:endParaRPr lang="en-US"/>
          </a:p>
        </p:txBody>
      </p:sp>
    </p:spTree>
    <p:extLst>
      <p:ext uri="{BB962C8B-B14F-4D97-AF65-F5344CB8AC3E}">
        <p14:creationId xmlns:p14="http://schemas.microsoft.com/office/powerpoint/2010/main" val="3333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as many of you may be considering new or more advanced security tools such as XDR,</a:t>
            </a:r>
            <a:r>
              <a:rPr lang="en-US" baseline="0"/>
              <a:t> SIEM </a:t>
            </a:r>
            <a:r>
              <a:rPr lang="en-US"/>
              <a:t>or SOAR, for efficient security operations, it’s important to understand the differences between the use cases for these technologies. </a:t>
            </a:r>
          </a:p>
          <a:p>
            <a:endParaRPr lang="en-US"/>
          </a:p>
          <a:p>
            <a:r>
              <a:rPr lang="en-US"/>
              <a:t>There is a constant evolution and</a:t>
            </a:r>
            <a:r>
              <a:rPr lang="en-US" baseline="0"/>
              <a:t> increasing overlap between categories, </a:t>
            </a:r>
            <a:r>
              <a:rPr lang="en-US"/>
              <a:t>with some tools</a:t>
            </a:r>
            <a:r>
              <a:rPr lang="en-US" baseline="0"/>
              <a:t> integrating capabilities specific of others, but usually this use case mapping will be accurate. </a:t>
            </a:r>
          </a:p>
          <a:p>
            <a:endParaRPr lang="en-US"/>
          </a:p>
          <a:p>
            <a:r>
              <a:rPr lang="en-US"/>
              <a:t>So EDR and</a:t>
            </a:r>
            <a:r>
              <a:rPr lang="en-US" baseline="0"/>
              <a:t> </a:t>
            </a:r>
            <a:r>
              <a:rPr lang="en-US"/>
              <a:t>XDR</a:t>
            </a:r>
            <a:r>
              <a:rPr lang="en-US" baseline="0"/>
              <a:t> we can see are focused on real-time detection unlike the other two, and we can also see that XDR is a natural evolution or extension of EDR to cover cross and beyond endpoint alerts and provide unified alerts and response. </a:t>
            </a:r>
          </a:p>
          <a:p>
            <a:endParaRPr lang="en-US" baseline="0"/>
          </a:p>
          <a:p>
            <a:r>
              <a:rPr lang="en-US" baseline="0"/>
              <a:t>In the case of SIEM tools, they typically collect logs from a wide variety of sources support compliance, threat hunting and forensics as the main use cases – and because these use cases are more advanced you typically need security analysts to leverage SIEM.  Security Orchestration, Automation, and Response tools focus on automating security flows and remediating incidents.</a:t>
            </a: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15</a:t>
            </a:fld>
            <a:endParaRPr lang="en-US"/>
          </a:p>
        </p:txBody>
      </p:sp>
    </p:spTree>
    <p:extLst>
      <p:ext uri="{BB962C8B-B14F-4D97-AF65-F5344CB8AC3E}">
        <p14:creationId xmlns:p14="http://schemas.microsoft.com/office/powerpoint/2010/main" val="366455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a:t>
            </a:r>
            <a:r>
              <a:rPr lang="en-US" baseline="0"/>
              <a:t> are some of the key takeaways and best practices when looking at new advanced security tools?</a:t>
            </a:r>
          </a:p>
          <a:p>
            <a:endParaRPr lang="en-US" baseline="0"/>
          </a:p>
          <a:p>
            <a:r>
              <a:rPr lang="en-US" baseline="0"/>
              <a:t>Firstly, you should define security architecture and processes before the tools, don’t let it be the other way around, choosing tools and then adapting processes to what the tool can do. </a:t>
            </a:r>
          </a:p>
          <a:p>
            <a:endParaRPr lang="en-US" baseline="0"/>
          </a:p>
          <a:p>
            <a:r>
              <a:rPr lang="en-US" baseline="0"/>
              <a:t>EDR is evolving into XDR. </a:t>
            </a:r>
          </a:p>
          <a:p>
            <a:endParaRPr lang="en-US" baseline="0"/>
          </a:p>
          <a:p>
            <a:r>
              <a:rPr lang="en-US" baseline="0"/>
              <a:t>You should look to build in-house SOC capabilities if security is a strategic decision for you. </a:t>
            </a:r>
          </a:p>
          <a:p>
            <a:endParaRPr lang="en-US" baseline="0"/>
          </a:p>
          <a:p>
            <a:r>
              <a:rPr lang="en-US" baseline="0" err="1"/>
              <a:t>Opt</a:t>
            </a:r>
            <a:r>
              <a:rPr lang="en-US" baseline="0"/>
              <a:t> for MDR if you want to gain advanced detection and response capabilities fast and focus on outcomes, but not looking to build an in-house SOC.. </a:t>
            </a:r>
            <a:br>
              <a:rPr lang="en-US" baseline="0"/>
            </a:br>
            <a:br>
              <a:rPr lang="en-US" baseline="0"/>
            </a:b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16</a:t>
            </a:fld>
            <a:endParaRPr lang="en-US"/>
          </a:p>
        </p:txBody>
      </p:sp>
    </p:spTree>
    <p:extLst>
      <p:ext uri="{BB962C8B-B14F-4D97-AF65-F5344CB8AC3E}">
        <p14:creationId xmlns:p14="http://schemas.microsoft.com/office/powerpoint/2010/main" val="91171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a:ea typeface="Times New Roman" panose="02020603050405020304" pitchFamily="18" charset="0"/>
                <a:cs typeface="Calibri"/>
              </a:rPr>
              <a:t>GravityZone XDR for MSP offers all the capabilities of a veritable XDR solution:</a:t>
            </a:r>
          </a:p>
          <a:p>
            <a:pPr marL="17145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They are all listed here but what I want to emphasize is the ones that apply to MSPs specifically that you can see on the </a:t>
            </a:r>
            <a:r>
              <a:rPr kumimoji="0" lang="en-US" sz="12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buttom</a:t>
            </a: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 of the page.</a:t>
            </a:r>
            <a:endParaRPr lang="en-US" dirty="0">
              <a:solidFill>
                <a:srgbClr val="000000"/>
              </a:solidFill>
              <a:latin typeface="Calibri"/>
              <a:ea typeface="Times New Roman" panose="02020603050405020304" pitchFamily="18"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00000"/>
                </a:solidFill>
                <a:latin typeface="Calibri"/>
                <a:ea typeface="Times New Roman" panose="02020603050405020304" pitchFamily="18" charset="0"/>
                <a:cs typeface="Calibri"/>
              </a:rPr>
              <a:t>Embedded into Bitdefender </a:t>
            </a:r>
            <a:r>
              <a:rPr lang="en-US" b="1" dirty="0" err="1">
                <a:solidFill>
                  <a:srgbClr val="000000"/>
                </a:solidFill>
                <a:latin typeface="Calibri"/>
                <a:ea typeface="Times New Roman" panose="02020603050405020304" pitchFamily="18" charset="0"/>
                <a:cs typeface="Calibri"/>
              </a:rPr>
              <a:t>GravityZone</a:t>
            </a:r>
            <a:r>
              <a:rPr lang="en-US" b="1" dirty="0">
                <a:solidFill>
                  <a:srgbClr val="000000"/>
                </a:solidFill>
                <a:latin typeface="Calibri"/>
                <a:ea typeface="Times New Roman" panose="02020603050405020304" pitchFamily="18" charset="0"/>
                <a:cs typeface="Calibri"/>
              </a:rPr>
              <a:t> Cloud MSP Security</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GravityZone</a:t>
            </a:r>
            <a:r>
              <a:rPr lang="en-US" dirty="0">
                <a:solidFill>
                  <a:srgbClr val="000000"/>
                </a:solidFill>
                <a:latin typeface="Calibri"/>
                <a:ea typeface="Times New Roman" panose="02020603050405020304" pitchFamily="18" charset="0"/>
                <a:cs typeface="Calibri"/>
              </a:rPr>
              <a:t> XDR is designed to maximize the effectiveness and efficiency of security teams, minimize attacker dwell time, enabling cyber resilience for MSPs and their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a:ea typeface="Times New Roman" panose="02020603050405020304" pitchFamily="18" charset="0"/>
                <a:cs typeface="Calibri"/>
              </a:rPr>
              <a:t>For MSPs that are not that focused on security solutions or are struggling with expertise shortage, Bitdefender MDR Foundations, leveraging </a:t>
            </a:r>
            <a:r>
              <a:rPr lang="en-US" dirty="0" err="1">
                <a:solidFill>
                  <a:srgbClr val="000000"/>
                </a:solidFill>
                <a:latin typeface="Calibri"/>
                <a:ea typeface="Times New Roman" panose="02020603050405020304" pitchFamily="18" charset="0"/>
                <a:cs typeface="Calibri"/>
              </a:rPr>
              <a:t>GravityZone</a:t>
            </a:r>
            <a:r>
              <a:rPr lang="en-US" dirty="0">
                <a:solidFill>
                  <a:srgbClr val="000000"/>
                </a:solidFill>
                <a:latin typeface="Calibri"/>
                <a:ea typeface="Times New Roman" panose="02020603050405020304" pitchFamily="18" charset="0"/>
                <a:cs typeface="Calibri"/>
              </a:rPr>
              <a:t> XDR, keeps organizations safe with </a:t>
            </a:r>
            <a:r>
              <a:rPr lang="en-US" dirty="0">
                <a:latin typeface="Calibri"/>
                <a:ea typeface="Times New Roman" panose="02020603050405020304" pitchFamily="18" charset="0"/>
                <a:cs typeface="Calibri"/>
              </a:rPr>
              <a:t>24/7 monitoring &amp; response, threat intel-based hunting, and expert recommendations at an affordable price.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B3696-1087-4664-A555-47DD5B46E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4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evaluating EDR and XDR tools the key criteria includes comparing detection rates: Bitdefender achieved the highest number of contextual detections in 2021 and highest total detections in 2022 MITRE ATTACK tests, which are the industry standard. </a:t>
            </a:r>
          </a:p>
          <a:p>
            <a:endParaRPr lang="en-US" baseline="0" dirty="0"/>
          </a:p>
          <a:p>
            <a:r>
              <a:rPr lang="en-US" baseline="0" dirty="0"/>
              <a:t>Secondly, it’s important to look at the visibility the tool provides and forensics, investigation capabilities.</a:t>
            </a:r>
          </a:p>
          <a:p>
            <a:endParaRPr lang="en-US" baseline="0" dirty="0"/>
          </a:p>
          <a:p>
            <a:r>
              <a:rPr lang="en-US" baseline="0" dirty="0"/>
              <a:t>And it’s important to test in your environment to assess the operational burden, the number of alerts and accuracy and how easy it is for your staff to manage the tool. </a:t>
            </a:r>
            <a:endParaRPr lang="en-US" dirty="0"/>
          </a:p>
        </p:txBody>
      </p:sp>
      <p:sp>
        <p:nvSpPr>
          <p:cNvPr id="4" name="Slide Number Placeholder 3"/>
          <p:cNvSpPr>
            <a:spLocks noGrp="1"/>
          </p:cNvSpPr>
          <p:nvPr>
            <p:ph type="sldNum" sz="quarter" idx="10"/>
          </p:nvPr>
        </p:nvSpPr>
        <p:spPr/>
        <p:txBody>
          <a:bodyPr/>
          <a:lstStyle/>
          <a:p>
            <a:fld id="{958D1294-66A7-BD4C-A4A1-705F949E05B8}" type="slidenum">
              <a:rPr lang="en-US" smtClean="0"/>
              <a:t>18</a:t>
            </a:fld>
            <a:endParaRPr lang="en-US"/>
          </a:p>
        </p:txBody>
      </p:sp>
    </p:spTree>
    <p:extLst>
      <p:ext uri="{BB962C8B-B14F-4D97-AF65-F5344CB8AC3E}">
        <p14:creationId xmlns:p14="http://schemas.microsoft.com/office/powerpoint/2010/main" val="699251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what are some of the key challenges </a:t>
            </a:r>
            <a:r>
              <a:rPr lang="en-US" baseline="0"/>
              <a:t>that increase the overall time your team must spend in manual investigation and response to alerts?</a:t>
            </a:r>
          </a:p>
          <a:p>
            <a:endParaRPr lang="en-US" baseline="0"/>
          </a:p>
          <a:p>
            <a:r>
              <a:rPr lang="en-US" baseline="0"/>
              <a:t>The first 4 bullets refer to the same problem it’s cause and impact:  Overreliance on detection is caused by insufficient or ineffective hardening and prevention layers, and the impact of relying too much on detection is alert fatigue: with alert investigation and response taking up more and more time and resources. </a:t>
            </a:r>
          </a:p>
          <a:p>
            <a:endParaRPr lang="en-US" baseline="0"/>
          </a:p>
          <a:p>
            <a:r>
              <a:rPr lang="en-US" baseline="0"/>
              <a:t>You can see how a defense-in-depth approach looks like on the right. Unfortunately, many MSPs or enterprises are adopting new tools but neglecting the foundation. Instead of threats being stopped automatically by other layers, they make it through and can slip through or become detections that need manual investigation. Also stopping attacks early means less chance of a data breach having already happened. </a:t>
            </a:r>
          </a:p>
          <a:p>
            <a:endParaRPr lang="en-US" baseline="0"/>
          </a:p>
          <a:p>
            <a:r>
              <a:rPr lang="en-US" baseline="0"/>
              <a:t>Other problems include lack of cross-endpoint and non-endpoint correlation of attack indicators – these are XDR-specific capabilities and also visibility gaps when multiple disparate tools are used. </a:t>
            </a:r>
          </a:p>
          <a:p>
            <a:endParaRPr lang="en-US" baseline="0"/>
          </a:p>
          <a:p>
            <a:r>
              <a:rPr lang="en-US" baseline="0"/>
              <a:t>But coming back, I’d like to emphasize this: I’ve spoken to IT managers working for MSPs and they were happy that their new EDR tools were revealing attacks, not taking into account the fact that those attacks would burden them over time and the fact that prevention and hardening should have stopped attacks before reaching EDR.</a:t>
            </a:r>
          </a:p>
          <a:p>
            <a:endParaRPr lang="en-US" baseline="0"/>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19</a:t>
            </a:fld>
            <a:endParaRPr lang="en-US"/>
          </a:p>
        </p:txBody>
      </p:sp>
    </p:spTree>
    <p:extLst>
      <p:ext uri="{BB962C8B-B14F-4D97-AF65-F5344CB8AC3E}">
        <p14:creationId xmlns:p14="http://schemas.microsoft.com/office/powerpoint/2010/main" val="100174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this slide:</a:t>
            </a:r>
          </a:p>
          <a:p>
            <a:pPr marL="171450" indent="-171450">
              <a:buFont typeface="Arial" panose="020B0604020202020204" pitchFamily="34" charset="0"/>
              <a:buChar char="•"/>
            </a:pPr>
            <a:r>
              <a:rPr lang="en-US" dirty="0"/>
              <a:t>Engage your audience regarding how they are defining cyber resilience today (if at all)</a:t>
            </a:r>
          </a:p>
          <a:p>
            <a:pPr marL="171450" indent="-171450">
              <a:buFont typeface="Arial" panose="020B0604020202020204" pitchFamily="34" charset="0"/>
              <a:buChar char="•"/>
            </a:pPr>
            <a:r>
              <a:rPr lang="en-US" dirty="0"/>
              <a:t>Share our definition and how we place equal emphasis on both prevention and detection and response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talk track:</a:t>
            </a:r>
          </a:p>
          <a:p>
            <a:pPr marL="171450" indent="-171450">
              <a:buFont typeface="Arial" panose="020B0604020202020204" pitchFamily="34" charset="0"/>
              <a:buChar char="•"/>
            </a:pPr>
            <a:r>
              <a:rPr lang="en-US" dirty="0"/>
              <a:t>Before we get too far, I’d like to discuss the term cyber resilience</a:t>
            </a:r>
          </a:p>
          <a:p>
            <a:pPr marL="171450" indent="-171450">
              <a:buFont typeface="Arial" panose="020B0604020202020204" pitchFamily="34" charset="0"/>
              <a:buChar char="•"/>
            </a:pPr>
            <a:r>
              <a:rPr lang="en-US" dirty="0"/>
              <a:t>Is this a term you are using within your organization? If so, how are you defining it?</a:t>
            </a:r>
          </a:p>
          <a:p>
            <a:pPr marL="171450" indent="-171450">
              <a:buFont typeface="Arial" panose="020B0604020202020204" pitchFamily="34" charset="0"/>
              <a:buChar char="•"/>
            </a:pPr>
            <a:r>
              <a:rPr lang="en-US" dirty="0"/>
              <a:t>At Bitdefender, we believe this term will grow in importance as organizations seek to reduce growing cyber risk</a:t>
            </a:r>
          </a:p>
          <a:p>
            <a:pPr marL="628650" lvl="1" indent="-171450">
              <a:buFont typeface="Arial" panose="020B0604020202020204" pitchFamily="34" charset="0"/>
              <a:buChar char="•"/>
            </a:pPr>
            <a:r>
              <a:rPr lang="en-US" dirty="0"/>
              <a:t>If there’s anything the last year or so have taught us, it is to anticipate unexpected risk</a:t>
            </a:r>
          </a:p>
          <a:p>
            <a:pPr marL="171450" indent="-171450">
              <a:buFont typeface="Arial" panose="020B0604020202020204" pitchFamily="34" charset="0"/>
              <a:buChar char="•"/>
            </a:pPr>
            <a:r>
              <a:rPr lang="en-US" dirty="0"/>
              <a:t>That is why we believe both prevention AND detection and response are important in equal measure</a:t>
            </a:r>
          </a:p>
          <a:p>
            <a:pPr marL="628650" lvl="1" indent="-171450">
              <a:buFont typeface="Arial" panose="020B0604020202020204" pitchFamily="34" charset="0"/>
              <a:buChar char="•"/>
            </a:pPr>
            <a:r>
              <a:rPr lang="en-US" dirty="0"/>
              <a:t>It is not sufficient to simply detect and respond to attacks. An effective detection and response approach should take into consideration your risk tolerance, but…</a:t>
            </a:r>
          </a:p>
          <a:p>
            <a:pPr marL="628650" lvl="1" indent="-171450">
              <a:buFont typeface="Arial" panose="020B0604020202020204" pitchFamily="34" charset="0"/>
              <a:buChar char="•"/>
            </a:pPr>
            <a:r>
              <a:rPr lang="en-US" dirty="0"/>
              <a:t>It is also important to prevent attacks from causing incidents in the first place whenever possible</a:t>
            </a:r>
          </a:p>
          <a:p>
            <a:pPr marL="171450" indent="-171450">
              <a:buFont typeface="Arial" panose="020B0604020202020204" pitchFamily="34" charset="0"/>
              <a:buChar char="•"/>
            </a:pPr>
            <a:r>
              <a:rPr lang="en-US" i="1" dirty="0"/>
              <a:t>What are your thoughts on Bitdefender’s definition of cyber resilience?</a:t>
            </a:r>
          </a:p>
          <a:p>
            <a:pPr marL="171450" indent="-171450">
              <a:buFont typeface="Arial" panose="020B0604020202020204" pitchFamily="34" charset="0"/>
              <a:buChar char="•"/>
            </a:pPr>
            <a:r>
              <a:rPr lang="en-US" i="1" dirty="0"/>
              <a:t>To what extent do you agree with Neuberger’s comments?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Other definitions of resilience the customer may refer to:</a:t>
            </a:r>
          </a:p>
          <a:p>
            <a:pPr marL="171450" indent="-171450">
              <a:buFont typeface="Arial" panose="020B0604020202020204" pitchFamily="34" charset="0"/>
              <a:buChar char="•"/>
            </a:pPr>
            <a:r>
              <a:rPr lang="en-US" sz="1200" b="0" u="sng" kern="1200" dirty="0">
                <a:solidFill>
                  <a:schemeClr val="tx1"/>
                </a:solidFill>
                <a:effectLst/>
                <a:latin typeface="+mn-lt"/>
                <a:ea typeface="+mn-ea"/>
                <a:cs typeface="+mn-cs"/>
                <a:hlinkClick r:id="rId3"/>
              </a:rPr>
              <a:t>NIST</a:t>
            </a:r>
            <a:r>
              <a:rPr lang="en-US" sz="1200" b="0" kern="1200" dirty="0">
                <a:solidFill>
                  <a:schemeClr val="tx1"/>
                </a:solidFill>
                <a:effectLst/>
                <a:latin typeface="+mn-lt"/>
                <a:ea typeface="+mn-ea"/>
                <a:cs typeface="+mn-cs"/>
              </a:rPr>
              <a:t> definition: “the ability to anticipate, withstand, recover from, and adapt to adverse conditions, stresses, attacks, or compromises on systems that use or are enabled by cyber resources.” </a:t>
            </a:r>
          </a:p>
          <a:p>
            <a:pPr marL="171450" indent="-171450">
              <a:buFont typeface="Arial" panose="020B0604020202020204" pitchFamily="34" charset="0"/>
              <a:buChar char="•"/>
            </a:pPr>
            <a:r>
              <a:rPr lang="en-US" sz="1200" b="0" u="sng" kern="1200" dirty="0">
                <a:solidFill>
                  <a:schemeClr val="tx1"/>
                </a:solidFill>
                <a:effectLst/>
                <a:latin typeface="+mn-lt"/>
                <a:ea typeface="+mn-ea"/>
                <a:cs typeface="+mn-cs"/>
                <a:hlinkClick r:id="rId4"/>
              </a:rPr>
              <a:t>DHS10</a:t>
            </a:r>
            <a:r>
              <a:rPr lang="en-US" sz="1200" b="0" kern="1200" dirty="0">
                <a:solidFill>
                  <a:schemeClr val="tx1"/>
                </a:solidFill>
                <a:effectLst/>
                <a:latin typeface="+mn-lt"/>
                <a:ea typeface="+mn-ea"/>
                <a:cs typeface="+mn-cs"/>
              </a:rPr>
              <a:t> definition: “</a:t>
            </a:r>
            <a:r>
              <a:rPr lang="en-US" sz="1200" kern="1200" dirty="0">
                <a:solidFill>
                  <a:schemeClr val="tx1"/>
                </a:solidFill>
                <a:effectLst/>
                <a:latin typeface="+mn-lt"/>
                <a:ea typeface="+mn-ea"/>
                <a:cs typeface="+mn-cs"/>
              </a:rPr>
              <a:t>Resilience in Cyberspace: The ability to adapt to changing conditions and prepare for, withstand, and rapidly recover from disruption.”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58D1294-66A7-BD4C-A4A1-705F949E05B8}" type="slidenum">
              <a:rPr lang="en-US" smtClean="0"/>
              <a:t>2</a:t>
            </a:fld>
            <a:endParaRPr lang="en-US"/>
          </a:p>
        </p:txBody>
      </p:sp>
    </p:spTree>
    <p:extLst>
      <p:ext uri="{BB962C8B-B14F-4D97-AF65-F5344CB8AC3E}">
        <p14:creationId xmlns:p14="http://schemas.microsoft.com/office/powerpoint/2010/main" val="820015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Arial" panose="020B0604020202020204" pitchFamily="34" charset="0"/>
              </a:rPr>
              <a:t>Do any of these sound familiar?</a:t>
            </a:r>
          </a:p>
          <a:p>
            <a:endParaRPr lang="en-US" b="0" i="0" u="none" strike="noStrike" dirty="0">
              <a:solidFill>
                <a:srgbClr val="FFFFFF"/>
              </a:solidFill>
              <a:effectLst/>
              <a:latin typeface="Arial" panose="020B0604020202020204" pitchFamily="34" charset="0"/>
            </a:endParaRPr>
          </a:p>
          <a:p>
            <a:pPr marL="171450" indent="-171450">
              <a:buFontTx/>
              <a:buChar char="-"/>
            </a:pPr>
            <a:r>
              <a:rPr lang="en-US" b="0" i="0" u="none" strike="noStrike" dirty="0">
                <a:solidFill>
                  <a:srgbClr val="FFFFFF"/>
                </a:solidFill>
                <a:effectLst/>
                <a:latin typeface="Arial" panose="020B0604020202020204" pitchFamily="34" charset="0"/>
              </a:rPr>
              <a:t>Finding it hard to recruit and maintain security talent?</a:t>
            </a:r>
          </a:p>
          <a:p>
            <a:pPr marL="171450" indent="-171450">
              <a:buFontTx/>
              <a:buChar char="-"/>
            </a:pPr>
            <a:r>
              <a:rPr lang="en-US" b="0" i="0" u="none" strike="noStrike" dirty="0">
                <a:solidFill>
                  <a:srgbClr val="FFFFFF"/>
                </a:solidFill>
                <a:effectLst/>
                <a:latin typeface="Arial" panose="020B0604020202020204" pitchFamily="34" charset="0"/>
              </a:rPr>
              <a:t>Your team struggling with having to manage too many tools across different vendors?</a:t>
            </a:r>
          </a:p>
          <a:p>
            <a:pPr marL="171450" indent="-171450">
              <a:buFontTx/>
              <a:buChar char="-"/>
            </a:pPr>
            <a:r>
              <a:rPr lang="en-US" b="0" i="0" u="none" strike="noStrike" dirty="0">
                <a:solidFill>
                  <a:srgbClr val="FFFFFF"/>
                </a:solidFill>
                <a:effectLst/>
                <a:latin typeface="Arial" panose="020B0604020202020204" pitchFamily="34" charset="0"/>
              </a:rPr>
              <a:t>Lacking in-house security expertise – but wanting to offer managed threat hunting capabilities to your customers or your customers requiring this</a:t>
            </a:r>
          </a:p>
          <a:p>
            <a:pPr marL="171450" indent="-171450">
              <a:buFontTx/>
              <a:buChar char="-"/>
            </a:pPr>
            <a:r>
              <a:rPr lang="en-US" b="0" i="0" u="none" strike="noStrike" dirty="0">
                <a:solidFill>
                  <a:srgbClr val="FFFFFF"/>
                </a:solidFill>
                <a:effectLst/>
                <a:latin typeface="Arial" panose="020B0604020202020204" pitchFamily="34" charset="0"/>
              </a:rPr>
              <a:t>You want to focus on your business and security outcomes instead of managing all the security elements for your customers?</a:t>
            </a:r>
          </a:p>
          <a:p>
            <a:pPr marL="171450" indent="-171450">
              <a:buFontTx/>
              <a:buChar char="-"/>
            </a:pPr>
            <a:endParaRPr lang="en-US" b="0" i="0" u="none" strike="noStrike" dirty="0">
              <a:solidFill>
                <a:srgbClr val="FFFFFF"/>
              </a:solidFill>
              <a:effectLst/>
              <a:latin typeface="Arial" panose="020B0604020202020204" pitchFamily="34" charset="0"/>
            </a:endParaRPr>
          </a:p>
          <a:p>
            <a:pPr marL="0" indent="0">
              <a:buFontTx/>
              <a:buNone/>
            </a:pPr>
            <a:r>
              <a:rPr lang="en-US" b="0" i="0" u="none" strike="noStrike" dirty="0">
                <a:solidFill>
                  <a:srgbClr val="FFFFFF"/>
                </a:solidFill>
                <a:effectLst/>
                <a:latin typeface="Arial" panose="020B0604020202020204" pitchFamily="34" charset="0"/>
              </a:rPr>
              <a:t>MDR might be the step in the right direction. </a:t>
            </a:r>
          </a:p>
          <a:p>
            <a:endParaRPr lang="en-US" b="0" i="0" u="none" strike="noStrike" dirty="0">
              <a:solidFill>
                <a:srgbClr val="FFFFFF"/>
              </a:solidFill>
              <a:effectLst/>
              <a:latin typeface="Arial" panose="020B0604020202020204" pitchFamily="34" charset="0"/>
            </a:endParaRPr>
          </a:p>
          <a:p>
            <a:r>
              <a:rPr lang="en-US" b="0" i="0" u="none" strike="noStrike" dirty="0">
                <a:solidFill>
                  <a:srgbClr val="FFFFFF"/>
                </a:solidFill>
                <a:effectLst/>
                <a:latin typeface="Arial" panose="020B0604020202020204" pitchFamily="34" charset="0"/>
              </a:rPr>
              <a:t>Bitdefender MDR Foundations for MSP helps you become a more cyber resilient business. We keep you safe with </a:t>
            </a:r>
            <a:r>
              <a:rPr lang="en-US" sz="1200" dirty="0">
                <a:solidFill>
                  <a:schemeClr val="bg1"/>
                </a:solidFill>
              </a:rPr>
              <a:t>24/7 monitoring and response, proactive research-based threat hunting, and expert recommendations at an affordable price point</a:t>
            </a:r>
            <a:r>
              <a:rPr lang="en-US" b="0" i="0" u="none" strike="noStrike" dirty="0">
                <a:solidFill>
                  <a:srgbClr val="FFFFFF"/>
                </a:solidFill>
                <a:effectLst/>
                <a:latin typeface="Arial" panose="020B0604020202020204" pitchFamily="34" charset="0"/>
              </a:rPr>
              <a:t>. </a:t>
            </a:r>
            <a:endParaRPr lang="en-NL" dirty="0"/>
          </a:p>
        </p:txBody>
      </p:sp>
      <p:sp>
        <p:nvSpPr>
          <p:cNvPr id="4" name="Slide Number Placeholder 3"/>
          <p:cNvSpPr>
            <a:spLocks noGrp="1"/>
          </p:cNvSpPr>
          <p:nvPr>
            <p:ph type="sldNum" sz="quarter" idx="5"/>
          </p:nvPr>
        </p:nvSpPr>
        <p:spPr/>
        <p:txBody>
          <a:bodyPr/>
          <a:lstStyle/>
          <a:p>
            <a:fld id="{958D1294-66A7-BD4C-A4A1-705F949E05B8}" type="slidenum">
              <a:rPr lang="en-US" smtClean="0"/>
              <a:t>20</a:t>
            </a:fld>
            <a:endParaRPr lang="en-US"/>
          </a:p>
        </p:txBody>
      </p:sp>
    </p:spTree>
    <p:extLst>
      <p:ext uri="{BB962C8B-B14F-4D97-AF65-F5344CB8AC3E}">
        <p14:creationId xmlns:p14="http://schemas.microsoft.com/office/powerpoint/2010/main" val="261137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Slide Goal: Discover &amp; Empathize: Work through the challenges in the slide and explore other challenges the prospect might have to understand where to target Bitdefender MDR Foundations for MSP value</a:t>
            </a:r>
          </a:p>
          <a:p>
            <a:endParaRPr lang="en-US" dirty="0">
              <a:cs typeface="Calibri"/>
            </a:endParaRPr>
          </a:p>
          <a:p>
            <a:r>
              <a:rPr lang="en-US" dirty="0">
                <a:cs typeface="Calibri"/>
              </a:rPr>
              <a:t>* Tech solutions don't work on their own anymore</a:t>
            </a:r>
          </a:p>
          <a:p>
            <a:r>
              <a:rPr lang="en-US" dirty="0">
                <a:cs typeface="Calibri"/>
              </a:rPr>
              <a:t>* MDR is the vehicle we use to extend technical expertise</a:t>
            </a:r>
          </a:p>
          <a:p>
            <a:r>
              <a:rPr lang="en-US" dirty="0">
                <a:cs typeface="Calibri"/>
              </a:rPr>
              <a:t>* We're different to MDRs as that the core has built this before. This gave us the </a:t>
            </a:r>
            <a:r>
              <a:rPr lang="en-US" dirty="0" err="1">
                <a:cs typeface="Calibri"/>
              </a:rPr>
              <a:t>opp</a:t>
            </a:r>
            <a:r>
              <a:rPr lang="en-US" dirty="0">
                <a:cs typeface="Calibri"/>
              </a:rPr>
              <a:t> to start from a blank sheet of paper and take away big lessons. Build this on intelligence and understand what we're building against. Match bad guys and have a level of technical expertise that surpasses what we've done in the threat landscape. Got to be really smart about the way we scale and automate.</a:t>
            </a:r>
          </a:p>
        </p:txBody>
      </p:sp>
      <p:sp>
        <p:nvSpPr>
          <p:cNvPr id="4" name="Slide Number Placeholder 3"/>
          <p:cNvSpPr>
            <a:spLocks noGrp="1"/>
          </p:cNvSpPr>
          <p:nvPr>
            <p:ph type="sldNum" sz="quarter" idx="5"/>
          </p:nvPr>
        </p:nvSpPr>
        <p:spPr/>
        <p:txBody>
          <a:bodyPr/>
          <a:lstStyle/>
          <a:p>
            <a:fld id="{958D1294-66A7-BD4C-A4A1-705F949E05B8}" type="slidenum">
              <a:rPr lang="en-US" smtClean="0"/>
              <a:t>21</a:t>
            </a:fld>
            <a:endParaRPr lang="en-US"/>
          </a:p>
        </p:txBody>
      </p:sp>
    </p:spTree>
    <p:extLst>
      <p:ext uri="{BB962C8B-B14F-4D97-AF65-F5344CB8AC3E}">
        <p14:creationId xmlns:p14="http://schemas.microsoft.com/office/powerpoint/2010/main" val="1018416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Goal: Establish Credibility: Work through Bitdefender MDR ethos to solving the challenges previously discussed. Emphasise the deep expertise in multiple security disciplines </a:t>
            </a:r>
          </a:p>
        </p:txBody>
      </p:sp>
      <p:sp>
        <p:nvSpPr>
          <p:cNvPr id="4" name="Slide Number Placeholder 3"/>
          <p:cNvSpPr>
            <a:spLocks noGrp="1"/>
          </p:cNvSpPr>
          <p:nvPr>
            <p:ph type="sldNum" sz="quarter" idx="5"/>
          </p:nvPr>
        </p:nvSpPr>
        <p:spPr/>
        <p:txBody>
          <a:bodyPr/>
          <a:lstStyle/>
          <a:p>
            <a:fld id="{958D1294-66A7-BD4C-A4A1-705F949E05B8}" type="slidenum">
              <a:rPr lang="en-US" smtClean="0"/>
              <a:t>22</a:t>
            </a:fld>
            <a:endParaRPr lang="en-US"/>
          </a:p>
        </p:txBody>
      </p:sp>
    </p:spTree>
    <p:extLst>
      <p:ext uri="{BB962C8B-B14F-4D97-AF65-F5344CB8AC3E}">
        <p14:creationId xmlns:p14="http://schemas.microsoft.com/office/powerpoint/2010/main" val="719645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Bitdefender MDR Foundations for MSP is a true MDR service designed with the needs of MSPs in mind.</a:t>
            </a:r>
          </a:p>
          <a:p>
            <a:r>
              <a:rPr lang="en-US" dirty="0"/>
              <a:t>The service helps you provide proactive protection for your customers and minimize the impact of attacks quickly and effectively with: </a:t>
            </a:r>
          </a:p>
          <a:p>
            <a:r>
              <a:rPr lang="en-US" dirty="0"/>
              <a:t>• Prompt incident and breach response that supports a customer in all scenarios </a:t>
            </a:r>
          </a:p>
          <a:p>
            <a:r>
              <a:rPr lang="en-US" dirty="0"/>
              <a:t>• Bulk onboarding of customers for MSPs and automated onboarding for customers </a:t>
            </a:r>
          </a:p>
          <a:p>
            <a:r>
              <a:rPr lang="en-US" dirty="0"/>
              <a:t>• Option of professional services to accelerate onboarding </a:t>
            </a:r>
          </a:p>
          <a:p>
            <a:r>
              <a:rPr lang="en-US" dirty="0"/>
              <a:t>• Constant communication via email notifications in the MDR Portal</a:t>
            </a:r>
          </a:p>
          <a:p>
            <a:r>
              <a:rPr lang="en-US" dirty="0"/>
              <a:t>• Flexible monthly billing and licensing that allows you to scale up and down according to your needs</a:t>
            </a:r>
          </a:p>
          <a:p>
            <a:r>
              <a:rPr lang="en-US"/>
              <a:t>• No limitations in terms of no. Of endpoints or contract period</a:t>
            </a:r>
          </a:p>
        </p:txBody>
      </p:sp>
      <p:sp>
        <p:nvSpPr>
          <p:cNvPr id="4" name="Slide Number Placeholder 3"/>
          <p:cNvSpPr>
            <a:spLocks noGrp="1"/>
          </p:cNvSpPr>
          <p:nvPr>
            <p:ph type="sldNum" sz="quarter" idx="5"/>
          </p:nvPr>
        </p:nvSpPr>
        <p:spPr/>
        <p:txBody>
          <a:bodyPr/>
          <a:lstStyle/>
          <a:p>
            <a:fld id="{958D1294-66A7-BD4C-A4A1-705F949E05B8}" type="slidenum">
              <a:rPr lang="en-US" smtClean="0"/>
              <a:t>23</a:t>
            </a:fld>
            <a:endParaRPr lang="en-US"/>
          </a:p>
        </p:txBody>
      </p:sp>
    </p:spTree>
    <p:extLst>
      <p:ext uri="{BB962C8B-B14F-4D97-AF65-F5344CB8AC3E}">
        <p14:creationId xmlns:p14="http://schemas.microsoft.com/office/powerpoint/2010/main" val="384686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Now</a:t>
            </a:r>
            <a:r>
              <a:rPr lang="en-US" b="0" i="0" baseline="0"/>
              <a:t> what is the Bitdefender solution to this problem of over-reliance on a single layer?</a:t>
            </a:r>
          </a:p>
          <a:p>
            <a:endParaRPr lang="en-US" b="0" i="0" baseline="0"/>
          </a:p>
          <a:p>
            <a:r>
              <a:rPr lang="en-US" b="0" i="0" baseline="0"/>
              <a:t>We’ve built our </a:t>
            </a:r>
            <a:r>
              <a:rPr lang="en-US" b="0" i="0" baseline="0" err="1"/>
              <a:t>GravityZone</a:t>
            </a:r>
            <a:r>
              <a:rPr lang="en-US" b="0" i="0" baseline="0"/>
              <a:t> platform with the defense-in-depth approach in mind. That means that there are extensive risk, hardening, and prevention layers, as well as detection, response, and MDR services delivered using the same platform and agent. </a:t>
            </a:r>
            <a:endParaRPr lang="en-US" b="0" i="1"/>
          </a:p>
          <a:p>
            <a:endParaRPr lang="en-US"/>
          </a:p>
        </p:txBody>
      </p:sp>
      <p:sp>
        <p:nvSpPr>
          <p:cNvPr id="4" name="Slide Number Placeholder 3"/>
          <p:cNvSpPr>
            <a:spLocks noGrp="1"/>
          </p:cNvSpPr>
          <p:nvPr>
            <p:ph type="sldNum" sz="quarter" idx="5"/>
          </p:nvPr>
        </p:nvSpPr>
        <p:spPr/>
        <p:txBody>
          <a:bodyPr/>
          <a:lstStyle/>
          <a:p>
            <a:fld id="{958D1294-66A7-BD4C-A4A1-705F949E05B8}" type="slidenum">
              <a:rPr lang="en-US" smtClean="0"/>
              <a:t>24</a:t>
            </a:fld>
            <a:endParaRPr lang="en-US"/>
          </a:p>
        </p:txBody>
      </p:sp>
    </p:spTree>
    <p:extLst>
      <p:ext uri="{BB962C8B-B14F-4D97-AF65-F5344CB8AC3E}">
        <p14:creationId xmlns:p14="http://schemas.microsoft.com/office/powerpoint/2010/main" val="3058525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On</a:t>
            </a:r>
            <a:r>
              <a:rPr lang="en-US" b="0" baseline="0"/>
              <a:t> this slide we have a drill down on key GravityZone modules or technologies mapped to different phases such as hardening, prevention, and detection.</a:t>
            </a:r>
          </a:p>
          <a:p>
            <a:endParaRPr lang="en-US" b="0" baseline="0"/>
          </a:p>
          <a:p>
            <a:r>
              <a:rPr lang="en-US" b="0" baseline="0"/>
              <a:t>You can look at it as a blueprint or a benchmark for cyber-resilience and see which technologies you may be missing and in which areas. As you can see, this is a comprehensive and balanced set of technologies with extensive hardening and prevention built in.</a:t>
            </a:r>
          </a:p>
          <a:p>
            <a:r>
              <a:rPr lang="en-US" b="0" baseline="0"/>
              <a:t> </a:t>
            </a:r>
          </a:p>
          <a:p>
            <a:r>
              <a:rPr lang="en-US" b="0" baseline="0"/>
              <a:t>Centralizing and consolidating security across many layers but also across different endpoint, clouds, and devices will improve your operational efficiency and minimize gaps in visibility, so that’s why it’s important to consider where your current security setup may be lacking.</a:t>
            </a:r>
          </a:p>
          <a:p>
            <a:endParaRPr lang="en-US" b="0" baseline="0"/>
          </a:p>
        </p:txBody>
      </p:sp>
      <p:sp>
        <p:nvSpPr>
          <p:cNvPr id="4" name="Slide Number Placeholder 3"/>
          <p:cNvSpPr>
            <a:spLocks noGrp="1"/>
          </p:cNvSpPr>
          <p:nvPr>
            <p:ph type="sldNum" sz="quarter" idx="5"/>
          </p:nvPr>
        </p:nvSpPr>
        <p:spPr/>
        <p:txBody>
          <a:bodyPr/>
          <a:lstStyle/>
          <a:p>
            <a:fld id="{958D1294-66A7-BD4C-A4A1-705F949E05B8}" type="slidenum">
              <a:rPr lang="en-US" smtClean="0"/>
              <a:t>25</a:t>
            </a:fld>
            <a:endParaRPr lang="en-US"/>
          </a:p>
        </p:txBody>
      </p:sp>
    </p:spTree>
    <p:extLst>
      <p:ext uri="{BB962C8B-B14F-4D97-AF65-F5344CB8AC3E}">
        <p14:creationId xmlns:p14="http://schemas.microsoft.com/office/powerpoint/2010/main" val="2843364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important benefit of having an extensive set of unified</a:t>
            </a:r>
            <a:r>
              <a:rPr lang="en-US" baseline="0"/>
              <a:t> technologies is that there can already be extensive automation build-in by the vendor across the different layers. </a:t>
            </a:r>
          </a:p>
          <a:p>
            <a:endParaRPr lang="en-US" baseline="0"/>
          </a:p>
          <a:p>
            <a:r>
              <a:rPr lang="en-US" baseline="0"/>
              <a:t>Just taking one example of cross-layer automation, you can see a highly elusive attack that is initially not detected but found suspicious by advanced ML models, it is automatically sent to the Bitdefender Cloud Sandbox Analyzer, an infected verdict is returned and roll-back and remediation are initiated. </a:t>
            </a:r>
          </a:p>
          <a:p>
            <a:endParaRPr lang="en-US" baseline="0"/>
          </a:p>
          <a:p>
            <a:r>
              <a:rPr lang="en-US" baseline="0"/>
              <a:t>All the while the complete chain of events is available in EDR to understand potential security gaps: for instance, employees opening suspicious emails and clicking on attachments. Without this information or with separate tools AV and EDR tools, EDR might not know the potential attack was stopped already.</a:t>
            </a: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26</a:t>
            </a:fld>
            <a:endParaRPr lang="en-US"/>
          </a:p>
        </p:txBody>
      </p:sp>
    </p:spTree>
    <p:extLst>
      <p:ext uri="{BB962C8B-B14F-4D97-AF65-F5344CB8AC3E}">
        <p14:creationId xmlns:p14="http://schemas.microsoft.com/office/powerpoint/2010/main" val="252535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how can you procure the Bitdefender and</a:t>
            </a:r>
            <a:r>
              <a:rPr lang="en-US" baseline="0" dirty="0"/>
              <a:t> the technologies </a:t>
            </a:r>
            <a:r>
              <a:rPr lang="en-US" dirty="0"/>
              <a:t>I’ve highlighted earlier or how can you activate new capabilities if you are already using Bitdefender?</a:t>
            </a:r>
          </a:p>
          <a:p>
            <a:r>
              <a:rPr lang="en-US" dirty="0"/>
              <a:t>You may be familiar with the </a:t>
            </a:r>
            <a:r>
              <a:rPr lang="en-US" baseline="0" dirty="0"/>
              <a:t>dedicated suite tailored for MSP needs that you see in the image.</a:t>
            </a:r>
            <a:r>
              <a:rPr lang="en-US" dirty="0"/>
              <a:t> </a:t>
            </a:r>
          </a:p>
          <a:p>
            <a:endParaRPr lang="en-US" baseline="0" dirty="0">
              <a:cs typeface="Calibri"/>
            </a:endParaRPr>
          </a:p>
          <a:p>
            <a:r>
              <a:rPr lang="en-US" baseline="0" dirty="0">
                <a:cs typeface="Calibri"/>
              </a:rPr>
              <a:t>In summary, this is our unified security platform.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You can see on the inner circle some of the key hardening and prevention or automated detection layers available as well as the more advanced optional solutions that you can enable with flexibility for certain customers and endpoints based on their risk profile. Adding Advanced Threat Security, EDR or XDR for instance is as easy as ticking a box and enabling them using the same endpoint.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There’s one GravityZone console to manage risk, hardening, prevention, detection, and response across all customers.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Now looking at some of the recent developments you may be interested in: we’re constantly improving our RMM integrations, automating and simplifying your flows, we’ve introduced cross-endpoint correlation with XDR, we’ve got an EDR product that works also on top of other endpoint protection platforms.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What else: on the cloud security side: we’ve added container security and made available a new Kernel-independent Linux agent that includes advanced anti-exploit and EDR developed specifically for Linux, and I should add it has already been tested in this years’ MITRE ATTACK evals detecting all the techniques for Linux</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590C13-49EA-984B-9750-05D076E8908A}" type="slidenum">
              <a:rPr lang="en-US" smtClean="0"/>
              <a:t>27</a:t>
            </a:fld>
            <a:endParaRPr lang="en-US"/>
          </a:p>
        </p:txBody>
      </p:sp>
    </p:spTree>
    <p:extLst>
      <p:ext uri="{BB962C8B-B14F-4D97-AF65-F5344CB8AC3E}">
        <p14:creationId xmlns:p14="http://schemas.microsoft.com/office/powerpoint/2010/main" val="111898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exactly is included in the core offering and what add-ons are available? </a:t>
            </a:r>
            <a:endParaRPr lang="en-NL"/>
          </a:p>
        </p:txBody>
      </p:sp>
      <p:sp>
        <p:nvSpPr>
          <p:cNvPr id="4" name="Slide Number Placeholder 3"/>
          <p:cNvSpPr>
            <a:spLocks noGrp="1"/>
          </p:cNvSpPr>
          <p:nvPr>
            <p:ph type="sldNum" sz="quarter" idx="5"/>
          </p:nvPr>
        </p:nvSpPr>
        <p:spPr/>
        <p:txBody>
          <a:bodyPr/>
          <a:lstStyle/>
          <a:p>
            <a:fld id="{958D1294-66A7-BD4C-A4A1-705F949E05B8}" type="slidenum">
              <a:rPr lang="en-US" smtClean="0"/>
              <a:t>28</a:t>
            </a:fld>
            <a:endParaRPr lang="en-US"/>
          </a:p>
        </p:txBody>
      </p:sp>
    </p:spTree>
    <p:extLst>
      <p:ext uri="{BB962C8B-B14F-4D97-AF65-F5344CB8AC3E}">
        <p14:creationId xmlns:p14="http://schemas.microsoft.com/office/powerpoint/2010/main" val="2272454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D1294-66A7-BD4C-A4A1-705F949E05B8}" type="slidenum">
              <a:rPr lang="en-US" smtClean="0"/>
              <a:t>30</a:t>
            </a:fld>
            <a:endParaRPr lang="en-US"/>
          </a:p>
        </p:txBody>
      </p:sp>
    </p:spTree>
    <p:extLst>
      <p:ext uri="{BB962C8B-B14F-4D97-AF65-F5344CB8AC3E}">
        <p14:creationId xmlns:p14="http://schemas.microsoft.com/office/powerpoint/2010/main" val="11281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this slide:</a:t>
            </a:r>
          </a:p>
          <a:p>
            <a:pPr marL="171450" indent="-171450">
              <a:buFont typeface="Arial" panose="020B0604020202020204" pitchFamily="34" charset="0"/>
              <a:buChar char="•"/>
            </a:pPr>
            <a:r>
              <a:rPr lang="en-US" dirty="0"/>
              <a:t>Discuss the fourth challenge of it being “Hard to stay on top of evolving threats” and how Bitdefender addresses this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How should you customize this slide?</a:t>
            </a:r>
          </a:p>
          <a:p>
            <a:pPr marL="171450" indent="-171450">
              <a:buFont typeface="Arial" panose="020B0604020202020204" pitchFamily="34" charset="0"/>
              <a:buChar char="•"/>
            </a:pPr>
            <a:r>
              <a:rPr lang="en-US" dirty="0"/>
              <a:t>Ideally, pause for a moment and change the order of slides 5 through 10 to align with the priority order the audience shared when you discussed slide 2</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talk track</a:t>
            </a:r>
          </a:p>
          <a:p>
            <a:pPr marL="171450" indent="-171450">
              <a:buFont typeface="Arial" panose="020B0604020202020204" pitchFamily="34" charset="0"/>
              <a:buChar char="•"/>
            </a:pPr>
            <a:r>
              <a:rPr lang="en-US" dirty="0"/>
              <a:t>Let’s talk about how Bitdefender addresses the challenge of staying on top of the latest threats</a:t>
            </a:r>
          </a:p>
          <a:p>
            <a:pPr marL="171450" indent="-171450">
              <a:buFont typeface="Arial" panose="020B0604020202020204" pitchFamily="34" charset="0"/>
              <a:buChar char="•"/>
            </a:pPr>
            <a:r>
              <a:rPr lang="en-US" i="0" dirty="0"/>
              <a:t>The cyber risk landscape is continuously evolving, that’s why we have built Bitdefender Labs</a:t>
            </a:r>
          </a:p>
          <a:p>
            <a:pPr marL="171450" indent="-171450">
              <a:buFont typeface="Arial" panose="020B0604020202020204" pitchFamily="34" charset="0"/>
              <a:buChar char="•"/>
            </a:pPr>
            <a:r>
              <a:rPr lang="en-US" i="0" dirty="0"/>
              <a:t>Our group of more than 825 elite security researchers, threat hunters and security analysts process 30 billion threat queries a day (nearly 1,000 a second) and discover over 400 threats every minute</a:t>
            </a:r>
          </a:p>
          <a:p>
            <a:pPr marL="171450" indent="-171450">
              <a:buFont typeface="Arial" panose="020B0604020202020204" pitchFamily="34" charset="0"/>
              <a:buChar char="•"/>
            </a:pPr>
            <a:r>
              <a:rPr lang="en-US" i="0" dirty="0"/>
              <a:t>We have provided 19 different ransomware </a:t>
            </a:r>
            <a:r>
              <a:rPr lang="en-US" i="0" dirty="0" err="1"/>
              <a:t>decryptors</a:t>
            </a:r>
            <a:r>
              <a:rPr lang="en-US" i="0" dirty="0"/>
              <a:t> to help companies and individuals deal with the pain of ransomware. Our most recent </a:t>
            </a:r>
            <a:r>
              <a:rPr lang="en-US" i="0" dirty="0" err="1"/>
              <a:t>decryptor</a:t>
            </a:r>
            <a:r>
              <a:rPr lang="en-US" i="0" dirty="0"/>
              <a:t> for </a:t>
            </a:r>
            <a:r>
              <a:rPr lang="en-US" i="0" dirty="0" err="1"/>
              <a:t>REvil</a:t>
            </a:r>
            <a:r>
              <a:rPr lang="en-US" i="0" dirty="0"/>
              <a:t> has helped hundreds of organizations save over $200million in ransomware payments</a:t>
            </a:r>
          </a:p>
          <a:p>
            <a:pPr marL="171450" indent="-171450">
              <a:buFont typeface="Arial" panose="020B0604020202020204" pitchFamily="34" charset="0"/>
              <a:buChar char="•"/>
            </a:pPr>
            <a:r>
              <a:rPr lang="en-US" i="0" dirty="0"/>
              <a:t>The close partnership between Bitdefender Labs, our GravityZone R&amp;D team and MDR team means that we are continuously building advanced threat intelligence into our prevention technologies, analytics and MDR operations</a:t>
            </a:r>
          </a:p>
          <a:p>
            <a:pPr marL="171450" indent="-171450">
              <a:buFont typeface="Arial" panose="020B0604020202020204" pitchFamily="34" charset="0"/>
              <a:buChar char="•"/>
            </a:pPr>
            <a:r>
              <a:rPr lang="en-US" i="0" dirty="0"/>
              <a:t>So you get the benefit of our expert researchers working for you every day to stay on top of the latest threats</a:t>
            </a:r>
          </a:p>
          <a:p>
            <a:pPr marL="171450" indent="-171450">
              <a:buFont typeface="Arial" panose="020B0604020202020204" pitchFamily="34" charset="0"/>
              <a:buChar char="•"/>
            </a:pPr>
            <a:r>
              <a:rPr lang="en-US" i="1" dirty="0"/>
              <a:t>To what extent have you considered subscribing to threat intelligence feeds or platforms directly? </a:t>
            </a:r>
          </a:p>
          <a:p>
            <a:pPr marL="171450" indent="-171450">
              <a:buFont typeface="Arial" panose="020B0604020202020204" pitchFamily="34" charset="0"/>
              <a:buChar char="•"/>
            </a:pPr>
            <a:r>
              <a:rPr lang="en-US" i="1" dirty="0"/>
              <a:t>How do you see it benefiting your organization to have advanced threat intelligence built into your security platform or managed service vs. needing to subscribe and analyze a threat intelligence feed directly?</a:t>
            </a:r>
          </a:p>
          <a:p>
            <a:endParaRPr lang="en-US" dirty="0"/>
          </a:p>
        </p:txBody>
      </p:sp>
      <p:sp>
        <p:nvSpPr>
          <p:cNvPr id="4" name="Slide Number Placeholder 3"/>
          <p:cNvSpPr>
            <a:spLocks noGrp="1"/>
          </p:cNvSpPr>
          <p:nvPr>
            <p:ph type="sldNum" sz="quarter" idx="5"/>
          </p:nvPr>
        </p:nvSpPr>
        <p:spPr/>
        <p:txBody>
          <a:bodyPr/>
          <a:lstStyle/>
          <a:p>
            <a:fld id="{958D1294-66A7-BD4C-A4A1-705F949E05B8}" type="slidenum">
              <a:rPr lang="en-US" smtClean="0"/>
              <a:t>3</a:t>
            </a:fld>
            <a:endParaRPr lang="en-US"/>
          </a:p>
        </p:txBody>
      </p:sp>
    </p:spTree>
    <p:extLst>
      <p:ext uri="{BB962C8B-B14F-4D97-AF65-F5344CB8AC3E}">
        <p14:creationId xmlns:p14="http://schemas.microsoft.com/office/powerpoint/2010/main" val="96868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L" sz="1200" dirty="0">
                <a:solidFill>
                  <a:schemeClr val="bg1"/>
                </a:solidFill>
              </a:rPr>
              <a:t>The unified risk analytics, hardening next-gen AV, EDR,</a:t>
            </a:r>
            <a:r>
              <a:rPr lang="en-US" sz="1200" dirty="0">
                <a:solidFill>
                  <a:schemeClr val="bg1"/>
                </a:solidFill>
              </a:rPr>
              <a:t> XDR</a:t>
            </a:r>
            <a:r>
              <a:rPr lang="en-NL" sz="1200" dirty="0">
                <a:solidFill>
                  <a:schemeClr val="bg1"/>
                </a:solidFill>
              </a:rPr>
              <a:t> and MDR, in a single MSP platform with extensive API and RMM integrations automates tasks and reduces security efforts and costs. </a:t>
            </a:r>
            <a:endParaRPr lang="en-US" sz="1200" dirty="0">
              <a:solidFill>
                <a:schemeClr val="bg1"/>
              </a:solidFill>
            </a:endParaRPr>
          </a:p>
          <a:p>
            <a:pPr marL="0" indent="0">
              <a:buNone/>
            </a:pPr>
            <a:endParaRPr lang="en-US" sz="1200" dirty="0">
              <a:solidFill>
                <a:schemeClr val="bg1"/>
              </a:solidFill>
              <a:cs typeface="Calibri"/>
            </a:endParaRPr>
          </a:p>
          <a:p>
            <a:pPr marL="0" indent="0">
              <a:buNone/>
            </a:pPr>
            <a:r>
              <a:rPr lang="en-US" sz="1200" dirty="0">
                <a:solidFill>
                  <a:schemeClr val="bg1"/>
                </a:solidFill>
                <a:cs typeface="Calibri"/>
              </a:rPr>
              <a:t>Here you can see we’ve integrated with multiple RMM vendors to help simplify security for our MSP partners. </a:t>
            </a:r>
            <a:endParaRPr lang="en-NL" sz="1200" dirty="0">
              <a:solidFill>
                <a:schemeClr val="bg1"/>
              </a:solidFill>
              <a:cs typeface="Calibri"/>
            </a:endParaRPr>
          </a:p>
          <a:p>
            <a:pPr marL="0" indent="0">
              <a:buNone/>
            </a:pPr>
            <a:endParaRPr lang="en-NL" sz="1200" b="1" dirty="0">
              <a:solidFill>
                <a:schemeClr val="bg1"/>
              </a:solidFill>
            </a:endParaRPr>
          </a:p>
          <a:p>
            <a:endParaRPr lang="en-NL" dirty="0"/>
          </a:p>
        </p:txBody>
      </p:sp>
      <p:sp>
        <p:nvSpPr>
          <p:cNvPr id="4" name="Slide Number Placeholder 3"/>
          <p:cNvSpPr>
            <a:spLocks noGrp="1"/>
          </p:cNvSpPr>
          <p:nvPr>
            <p:ph type="sldNum" sz="quarter" idx="5"/>
          </p:nvPr>
        </p:nvSpPr>
        <p:spPr/>
        <p:txBody>
          <a:bodyPr/>
          <a:lstStyle/>
          <a:p>
            <a:fld id="{958D1294-66A7-BD4C-A4A1-705F949E05B8}" type="slidenum">
              <a:rPr lang="en-US" smtClean="0"/>
              <a:t>31</a:t>
            </a:fld>
            <a:endParaRPr lang="en-US"/>
          </a:p>
        </p:txBody>
      </p:sp>
    </p:spTree>
    <p:extLst>
      <p:ext uri="{BB962C8B-B14F-4D97-AF65-F5344CB8AC3E}">
        <p14:creationId xmlns:p14="http://schemas.microsoft.com/office/powerpoint/2010/main" val="25602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based</a:t>
            </a:r>
            <a:r>
              <a:rPr lang="en-US" baseline="0"/>
              <a:t> on the challenges, new technologies and best practices we’ve mentioned, what changes do you think will make your security operations more efficient and which will improve security posture, help automate tasks or reduce costs? Also, if you are an MSP, how can you package some of these new security services and increase profits?</a:t>
            </a:r>
          </a:p>
          <a:p>
            <a:endParaRPr lang="en-US" baseline="0"/>
          </a:p>
          <a:p>
            <a:r>
              <a:rPr lang="en-US" baseline="0"/>
              <a:t>Next, let’s take a look at two case studies of current customers using </a:t>
            </a:r>
            <a:r>
              <a:rPr lang="en-US" baseline="0" err="1"/>
              <a:t>GravityZone</a:t>
            </a:r>
            <a:r>
              <a:rPr lang="en-US" baseline="0"/>
              <a:t> Cloud MSP Security. </a:t>
            </a: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32</a:t>
            </a:fld>
            <a:endParaRPr lang="en-US"/>
          </a:p>
        </p:txBody>
      </p:sp>
    </p:spTree>
    <p:extLst>
      <p:ext uri="{BB962C8B-B14F-4D97-AF65-F5344CB8AC3E}">
        <p14:creationId xmlns:p14="http://schemas.microsoft.com/office/powerpoint/2010/main" val="1160359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Now…Let’s have a look into what the analyst are saying about Bitdefender and out capabilities.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Bitdefender constantly ranks 1 in independent 3</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200" dirty="0">
                <a:effectLst/>
                <a:latin typeface="Calibri" panose="020F0502020204030204" pitchFamily="34" charset="0"/>
                <a:ea typeface="Calibri" panose="020F0502020204030204" pitchFamily="34" charset="0"/>
                <a:cs typeface="Times New Roman" panose="02020603050405020304" pitchFamily="18" charset="0"/>
              </a:rPr>
              <a:t> party tests since 2018 to date far surpassing our competitors and our prevention and detection capabilities are one of the best in the industry. </a:t>
            </a:r>
          </a:p>
          <a:p>
            <a:endParaRPr lang="en-US" dirty="0"/>
          </a:p>
        </p:txBody>
      </p:sp>
      <p:sp>
        <p:nvSpPr>
          <p:cNvPr id="4" name="Header Placeholder 3"/>
          <p:cNvSpPr>
            <a:spLocks noGrp="1"/>
          </p:cNvSpPr>
          <p:nvPr>
            <p:ph type="hdr" sz="quarter" idx="10"/>
          </p:nvPr>
        </p:nvSpPr>
        <p:spPr/>
        <p:txBody>
          <a:bodyPr/>
          <a:lstStyle/>
          <a:p>
            <a:pPr marL="0" marR="0" lvl="0" indent="0" algn="l" defTabSz="7822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sdaa</a:t>
            </a:r>
          </a:p>
        </p:txBody>
      </p:sp>
      <p:sp>
        <p:nvSpPr>
          <p:cNvPr id="5" name="Slide Number Placeholder 4"/>
          <p:cNvSpPr>
            <a:spLocks noGrp="1"/>
          </p:cNvSpPr>
          <p:nvPr>
            <p:ph type="sldNum" sz="quarter" idx="11"/>
          </p:nvPr>
        </p:nvSpPr>
        <p:spPr/>
        <p:txBody>
          <a:bodyPr/>
          <a:lstStyle/>
          <a:p>
            <a:pPr marL="0" marR="0" lvl="0" indent="0" algn="r" defTabSz="782292" rtl="0" eaLnBrk="1" fontAlgn="auto" latinLnBrk="0" hangingPunct="1">
              <a:lnSpc>
                <a:spcPct val="100000"/>
              </a:lnSpc>
              <a:spcBef>
                <a:spcPts val="0"/>
              </a:spcBef>
              <a:spcAft>
                <a:spcPts val="0"/>
              </a:spcAft>
              <a:buClrTx/>
              <a:buSzTx/>
              <a:buFontTx/>
              <a:buNone/>
              <a:tabLst/>
              <a:defRPr/>
            </a:pPr>
            <a:fld id="{AADAE3FB-82B1-4C58-9DA5-16ACF3B74B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8229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97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Bitdefender won the Gartner Peer Insights Customer Choice Award in 2021 and ranks first consistently, across major testing organizations. We also got maximum protection score in AV-TEST since 2016, being named a Strategic Leader, and the only vendor with 100% APT detection in AV-Comparatives advanced attack tests.</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You can see here a full range of our awards and more information is available upon request.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D1294-66A7-BD4C-A4A1-705F949E0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886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MEOS IT is a MSP located in The Netherlands – they’ve been using Bitdefender Cloud MSP Security across approx. 3000 of their customers’ endpoints. </a:t>
            </a:r>
          </a:p>
          <a:p>
            <a:endParaRPr lang="en-US"/>
          </a:p>
          <a:p>
            <a:r>
              <a:rPr lang="en-US"/>
              <a:t>The results they’ve seen:</a:t>
            </a:r>
          </a:p>
          <a:p>
            <a:r>
              <a:rPr lang="en-US"/>
              <a:t>Nearly 100% success rate in blocking ransomware and other threats</a:t>
            </a:r>
          </a:p>
          <a:p>
            <a:r>
              <a:rPr lang="en-US"/>
              <a:t>20-30% decrease in the volume of security calls from customers</a:t>
            </a:r>
          </a:p>
          <a:p>
            <a:r>
              <a:rPr lang="en-US"/>
              <a:t>Troubleshooting of security-related incidents has been greatly reduced from 8 to 2 </a:t>
            </a:r>
            <a:r>
              <a:rPr lang="en-US" err="1"/>
              <a:t>hrs</a:t>
            </a:r>
            <a:r>
              <a:rPr lang="en-US"/>
              <a:t> per week </a:t>
            </a:r>
          </a:p>
        </p:txBody>
      </p:sp>
      <p:sp>
        <p:nvSpPr>
          <p:cNvPr id="4" name="Slide Number Placeholder 3"/>
          <p:cNvSpPr>
            <a:spLocks noGrp="1"/>
          </p:cNvSpPr>
          <p:nvPr>
            <p:ph type="sldNum" sz="quarter" idx="5"/>
          </p:nvPr>
        </p:nvSpPr>
        <p:spPr/>
        <p:txBody>
          <a:bodyPr/>
          <a:lstStyle/>
          <a:p>
            <a:fld id="{958D1294-66A7-BD4C-A4A1-705F949E05B8}" type="slidenum">
              <a:rPr lang="en-US" smtClean="0"/>
              <a:t>35</a:t>
            </a:fld>
            <a:endParaRPr lang="en-US"/>
          </a:p>
        </p:txBody>
      </p:sp>
    </p:spTree>
    <p:extLst>
      <p:ext uri="{BB962C8B-B14F-4D97-AF65-F5344CB8AC3E}">
        <p14:creationId xmlns:p14="http://schemas.microsoft.com/office/powerpoint/2010/main" val="1196953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Enable Resource Group is a MSP located in the US.</a:t>
            </a:r>
          </a:p>
          <a:p>
            <a:endParaRPr lang="en-US"/>
          </a:p>
          <a:p>
            <a:r>
              <a:rPr lang="en-US"/>
              <a:t>Enable Resource Group uses Bitdefender Cloud Security for MSPs to provide anti-malware, antivirus, and content control security to its clients. Bitdefender Cloud Security for MSPs protects approximately 6,000 endpoints residing at customer sites supported by Enable.</a:t>
            </a:r>
          </a:p>
          <a:p>
            <a:endParaRPr lang="en-US"/>
          </a:p>
          <a:p>
            <a:r>
              <a:rPr lang="en-US"/>
              <a:t>Key results:</a:t>
            </a:r>
          </a:p>
          <a:p>
            <a:pPr marL="171450" indent="-171450">
              <a:buFont typeface="Arial" panose="020B0604020202020204" pitchFamily="34" charset="0"/>
              <a:buChar char="•"/>
            </a:pPr>
            <a:r>
              <a:rPr lang="en-US"/>
              <a:t>Time devoted to malware remediation was reduced by 97%</a:t>
            </a:r>
          </a:p>
          <a:p>
            <a:pPr marL="171450" indent="-171450">
              <a:buFont typeface="Arial" panose="020B0604020202020204" pitchFamily="34" charset="0"/>
              <a:buChar char="•"/>
            </a:pPr>
            <a:r>
              <a:rPr lang="en-US"/>
              <a:t>Ransomware intrusions dropped from nearly weekly to zero</a:t>
            </a:r>
          </a:p>
          <a:p>
            <a:pPr marL="171450" indent="-171450">
              <a:buFont typeface="Arial" panose="020B0604020202020204" pitchFamily="34" charset="0"/>
              <a:buChar char="•"/>
            </a:pPr>
            <a:r>
              <a:rPr lang="en-US"/>
              <a:t>They also saw a major decrease in security-related calls from customers freeing staff to focus on their work and strategic goals </a:t>
            </a:r>
            <a:endParaRPr lang="en-NL"/>
          </a:p>
        </p:txBody>
      </p:sp>
      <p:sp>
        <p:nvSpPr>
          <p:cNvPr id="4" name="Slide Number Placeholder 3"/>
          <p:cNvSpPr>
            <a:spLocks noGrp="1"/>
          </p:cNvSpPr>
          <p:nvPr>
            <p:ph type="sldNum" sz="quarter" idx="5"/>
          </p:nvPr>
        </p:nvSpPr>
        <p:spPr/>
        <p:txBody>
          <a:bodyPr/>
          <a:lstStyle/>
          <a:p>
            <a:fld id="{958D1294-66A7-BD4C-A4A1-705F949E05B8}" type="slidenum">
              <a:rPr lang="en-US" smtClean="0"/>
              <a:t>36</a:t>
            </a:fld>
            <a:endParaRPr lang="en-US"/>
          </a:p>
        </p:txBody>
      </p:sp>
    </p:spTree>
    <p:extLst>
      <p:ext uri="{BB962C8B-B14F-4D97-AF65-F5344CB8AC3E}">
        <p14:creationId xmlns:p14="http://schemas.microsoft.com/office/powerpoint/2010/main" val="587881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a:t>
            </a:r>
            <a:r>
              <a:rPr lang="en-US" baseline="0"/>
              <a:t> at the key takeaways, it’s important to have a solid foundation of risk, hardening, and effective prevention for your security operations to be efficient. </a:t>
            </a:r>
          </a:p>
          <a:p>
            <a:endParaRPr lang="en-US" baseline="0"/>
          </a:p>
          <a:p>
            <a:r>
              <a:rPr lang="en-US" baseline="0"/>
              <a:t>New tools help build cyber-resilience but it’s important to have a structured approach and criteria such as detection rates, alert fatigue, and others to evaluate.</a:t>
            </a:r>
          </a:p>
          <a:p>
            <a:endParaRPr lang="en-US" baseline="0"/>
          </a:p>
          <a:p>
            <a:r>
              <a:rPr lang="en-US" baseline="0"/>
              <a:t>This impacts efficiency and automation and so do prove effective technologies that stop more threats, consolidating vendors and having integrations and extended coverage.</a:t>
            </a:r>
          </a:p>
          <a:p>
            <a:endParaRPr lang="en-US" baseline="0"/>
          </a:p>
          <a:p>
            <a:r>
              <a:rPr lang="en-US" baseline="0"/>
              <a:t>With this, I conclude this presentation and hope you found it useful. Have a great day!</a:t>
            </a:r>
            <a:endParaRPr lang="en-US"/>
          </a:p>
          <a:p>
            <a:endParaRPr lang="en-NL"/>
          </a:p>
        </p:txBody>
      </p:sp>
      <p:sp>
        <p:nvSpPr>
          <p:cNvPr id="4" name="Slide Number Placeholder 3"/>
          <p:cNvSpPr>
            <a:spLocks noGrp="1"/>
          </p:cNvSpPr>
          <p:nvPr>
            <p:ph type="sldNum" sz="quarter" idx="5"/>
          </p:nvPr>
        </p:nvSpPr>
        <p:spPr/>
        <p:txBody>
          <a:bodyPr/>
          <a:lstStyle/>
          <a:p>
            <a:fld id="{958D1294-66A7-BD4C-A4A1-705F949E05B8}" type="slidenum">
              <a:rPr lang="en-US" smtClean="0"/>
              <a:t>37</a:t>
            </a:fld>
            <a:endParaRPr lang="en-US"/>
          </a:p>
        </p:txBody>
      </p:sp>
    </p:spTree>
    <p:extLst>
      <p:ext uri="{BB962C8B-B14F-4D97-AF65-F5344CB8AC3E}">
        <p14:creationId xmlns:p14="http://schemas.microsoft.com/office/powerpoint/2010/main" val="3921038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of this slide:</a:t>
            </a:r>
          </a:p>
          <a:p>
            <a:pPr marL="171450" indent="-171450">
              <a:buFont typeface="Arial" panose="020B0604020202020204" pitchFamily="34" charset="0"/>
              <a:buChar char="•"/>
            </a:pPr>
            <a:r>
              <a:rPr lang="en-US"/>
              <a:t>Close the presentation and discuss next steps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Sample talk track</a:t>
            </a:r>
          </a:p>
          <a:p>
            <a:pPr marL="171450" indent="-171450">
              <a:buFont typeface="Arial" panose="020B0604020202020204" pitchFamily="34" charset="0"/>
              <a:buChar char="•"/>
            </a:pPr>
            <a:r>
              <a:rPr lang="en-US"/>
              <a:t>Thank you for the discussion today, let’s talk about next steps and what I can do to assist you in further evaluating Bitdefender to help your business become cyber resilient</a:t>
            </a:r>
            <a:endParaRPr lang="en-US" i="0"/>
          </a:p>
          <a:p>
            <a:endParaRPr lang="en-US"/>
          </a:p>
        </p:txBody>
      </p:sp>
      <p:sp>
        <p:nvSpPr>
          <p:cNvPr id="4" name="Slide Number Placeholder 3"/>
          <p:cNvSpPr>
            <a:spLocks noGrp="1"/>
          </p:cNvSpPr>
          <p:nvPr>
            <p:ph type="sldNum" sz="quarter" idx="5"/>
          </p:nvPr>
        </p:nvSpPr>
        <p:spPr/>
        <p:txBody>
          <a:bodyPr/>
          <a:lstStyle/>
          <a:p>
            <a:fld id="{958D1294-66A7-BD4C-A4A1-705F949E05B8}" type="slidenum">
              <a:rPr lang="en-US" smtClean="0"/>
              <a:t>38</a:t>
            </a:fld>
            <a:endParaRPr lang="en-US"/>
          </a:p>
        </p:txBody>
      </p:sp>
    </p:spTree>
    <p:extLst>
      <p:ext uri="{BB962C8B-B14F-4D97-AF65-F5344CB8AC3E}">
        <p14:creationId xmlns:p14="http://schemas.microsoft.com/office/powerpoint/2010/main" val="258525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this slide:</a:t>
            </a:r>
          </a:p>
          <a:p>
            <a:pPr marL="171450" indent="-171450">
              <a:buFont typeface="Arial" panose="020B0604020202020204" pitchFamily="34" charset="0"/>
              <a:buChar char="•"/>
            </a:pPr>
            <a:r>
              <a:rPr lang="en-US" dirty="0"/>
              <a:t>Make the audience feel comfortable to do business with Bitdefender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Sample talk track</a:t>
            </a:r>
          </a:p>
          <a:p>
            <a:pPr marL="171450" indent="-171450">
              <a:buFont typeface="Arial" panose="020B0604020202020204" pitchFamily="34" charset="0"/>
              <a:buChar char="•"/>
            </a:pPr>
            <a:r>
              <a:rPr lang="en-US" dirty="0"/>
              <a:t>Bitdefender is an established company, which has continuously innovated for the last 20 years</a:t>
            </a:r>
          </a:p>
          <a:p>
            <a:pPr marL="171450" indent="-171450">
              <a:buFont typeface="Arial" panose="020B0604020202020204" pitchFamily="34" charset="0"/>
              <a:buChar char="•"/>
            </a:pPr>
            <a:r>
              <a:rPr lang="en-US" dirty="0"/>
              <a:t>We have more than 1,600 global employees and customers in 170 countries around the world</a:t>
            </a:r>
          </a:p>
          <a:p>
            <a:pPr marL="171450" indent="-171450">
              <a:buFont typeface="Arial" panose="020B0604020202020204" pitchFamily="34" charset="0"/>
              <a:buChar char="•"/>
            </a:pPr>
            <a:r>
              <a:rPr lang="en-US" dirty="0"/>
              <a:t>We continue to grow rapidly and are profitable unlike so many other cybersecurity companies out there</a:t>
            </a:r>
          </a:p>
          <a:p>
            <a:pPr marL="171450" indent="-171450">
              <a:buFont typeface="Arial" panose="020B0604020202020204" pitchFamily="34" charset="0"/>
              <a:buChar char="•"/>
            </a:pPr>
            <a:r>
              <a:rPr lang="en-US" dirty="0"/>
              <a:t>And, as I said, we are committed to innovation with 50% of our workforce in engineering and R&amp;D with more than 100 patents issued to date and over 200 pending</a:t>
            </a:r>
          </a:p>
          <a:p>
            <a:pPr marL="171450" indent="-171450">
              <a:buFont typeface="Arial" panose="020B0604020202020204" pitchFamily="34" charset="0"/>
              <a:buChar char="•"/>
            </a:pPr>
            <a:r>
              <a:rPr lang="en-US" dirty="0"/>
              <a:t>We are also significant contributors to the open source community</a:t>
            </a:r>
          </a:p>
          <a:p>
            <a:endParaRPr lang="en-US" dirty="0"/>
          </a:p>
        </p:txBody>
      </p:sp>
      <p:sp>
        <p:nvSpPr>
          <p:cNvPr id="4" name="Slide Number Placeholder 3"/>
          <p:cNvSpPr>
            <a:spLocks noGrp="1"/>
          </p:cNvSpPr>
          <p:nvPr>
            <p:ph type="sldNum" sz="quarter" idx="5"/>
          </p:nvPr>
        </p:nvSpPr>
        <p:spPr/>
        <p:txBody>
          <a:bodyPr/>
          <a:lstStyle/>
          <a:p>
            <a:fld id="{958D1294-66A7-BD4C-A4A1-705F949E05B8}" type="slidenum">
              <a:rPr lang="en-US" smtClean="0"/>
              <a:t>4</a:t>
            </a:fld>
            <a:endParaRPr lang="en-US"/>
          </a:p>
        </p:txBody>
      </p:sp>
    </p:spTree>
    <p:extLst>
      <p:ext uri="{BB962C8B-B14F-4D97-AF65-F5344CB8AC3E}">
        <p14:creationId xmlns:p14="http://schemas.microsoft.com/office/powerpoint/2010/main" val="290574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of this slide:</a:t>
            </a:r>
          </a:p>
          <a:p>
            <a:pPr marL="171450" indent="-171450">
              <a:buFont typeface="Arial" panose="020B0604020202020204" pitchFamily="34" charset="0"/>
              <a:buChar char="•"/>
            </a:pPr>
            <a:r>
              <a:rPr lang="en-US"/>
              <a:t>Make the audience feel comfortable to do business with Bitdefender</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How should you customize this slide?</a:t>
            </a:r>
          </a:p>
          <a:p>
            <a:pPr marL="171450" indent="-171450">
              <a:buFont typeface="Arial" panose="020B0604020202020204" pitchFamily="34" charset="0"/>
              <a:buChar char="•"/>
            </a:pPr>
            <a:r>
              <a:rPr lang="en-US"/>
              <a:t>Visit the Customer resources library on </a:t>
            </a:r>
            <a:r>
              <a:rPr lang="en-US" err="1"/>
              <a:t>Bitdefender.com</a:t>
            </a:r>
            <a:r>
              <a:rPr lang="en-US"/>
              <a:t> (https://</a:t>
            </a:r>
            <a:r>
              <a:rPr lang="en-US" err="1"/>
              <a:t>www.bitdefender.com</a:t>
            </a:r>
            <a:r>
              <a:rPr lang="en-US"/>
              <a:t>/business/resource-</a:t>
            </a:r>
            <a:r>
              <a:rPr lang="en-US" err="1"/>
              <a:t>library.html</a:t>
            </a:r>
            <a:r>
              <a:rPr lang="en-US"/>
              <a:t>#) and identify 2-3 customers that are a good fit with your target audience and include a quote and their logo on this slide in the area where the Citrix quote and logo is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Sample talk track</a:t>
            </a:r>
          </a:p>
          <a:p>
            <a:pPr marL="171450" indent="-171450">
              <a:buFont typeface="Arial" panose="020B0604020202020204" pitchFamily="34" charset="0"/>
              <a:buChar char="•"/>
            </a:pPr>
            <a:r>
              <a:rPr lang="en-US"/>
              <a:t>Bitdefender has a significant business customer base with over 45,000 customers globally ranging from small businesses to large </a:t>
            </a:r>
            <a:r>
              <a:rPr lang="en-US" err="1"/>
              <a:t>mutli</a:t>
            </a:r>
            <a:r>
              <a:rPr lang="en-US"/>
              <a:t>-national enterprises</a:t>
            </a:r>
          </a:p>
          <a:p>
            <a:pPr marL="171450" indent="-171450">
              <a:buFont typeface="Arial" panose="020B0604020202020204" pitchFamily="34" charset="0"/>
              <a:buChar char="•"/>
            </a:pPr>
            <a:r>
              <a:rPr lang="en-US" i="0"/>
              <a:t>Our technology is also </a:t>
            </a:r>
            <a:r>
              <a:rPr lang="en-US" i="0" err="1"/>
              <a:t>OEMed</a:t>
            </a:r>
            <a:r>
              <a:rPr lang="en-US" i="0"/>
              <a:t> by more than 150 technology leaders because of the strengths we have been discussing in today’s presentation</a:t>
            </a:r>
          </a:p>
          <a:p>
            <a:endParaRPr lang="en-US"/>
          </a:p>
        </p:txBody>
      </p:sp>
      <p:sp>
        <p:nvSpPr>
          <p:cNvPr id="4" name="Slide Number Placeholder 3"/>
          <p:cNvSpPr>
            <a:spLocks noGrp="1"/>
          </p:cNvSpPr>
          <p:nvPr>
            <p:ph type="sldNum" sz="quarter" idx="5"/>
          </p:nvPr>
        </p:nvSpPr>
        <p:spPr/>
        <p:txBody>
          <a:bodyPr/>
          <a:lstStyle/>
          <a:p>
            <a:fld id="{958D1294-66A7-BD4C-A4A1-705F949E05B8}" type="slidenum">
              <a:rPr lang="en-US" smtClean="0"/>
              <a:t>5</a:t>
            </a:fld>
            <a:endParaRPr lang="en-US"/>
          </a:p>
        </p:txBody>
      </p:sp>
    </p:spTree>
    <p:extLst>
      <p:ext uri="{BB962C8B-B14F-4D97-AF65-F5344CB8AC3E}">
        <p14:creationId xmlns:p14="http://schemas.microsoft.com/office/powerpoint/2010/main" val="30365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culture of innovation and original thinking at Bitdefender has raised the bar for the entire security industry and made the company the clear leader in its field. ​  </a:t>
            </a:r>
          </a:p>
          <a:p>
            <a:pPr rtl="0" fontAlgn="base"/>
            <a:r>
              <a:rPr lang="en-US" sz="1200" b="0" i="0" kern="1200" dirty="0">
                <a:solidFill>
                  <a:schemeClr val="tx1"/>
                </a:solidFill>
                <a:effectLst/>
                <a:latin typeface="+mn-lt"/>
                <a:ea typeface="+mn-ea"/>
                <a:cs typeface="+mn-cs"/>
              </a:rPr>
              <a:t>Our technologies are developed in house, across our five think-tank innovation hubs. With more than 50% of workforce in research and development.</a:t>
            </a:r>
          </a:p>
          <a:p>
            <a:pPr rtl="0" fontAlgn="base"/>
            <a:r>
              <a:rPr lang="en-US" sz="1200" b="0" i="0" kern="1200" dirty="0">
                <a:solidFill>
                  <a:schemeClr val="tx1"/>
                </a:solidFill>
                <a:effectLst/>
                <a:latin typeface="+mn-lt"/>
                <a:ea typeface="+mn-ea"/>
                <a:cs typeface="+mn-cs"/>
              </a:rPr>
              <a:t>Top 3 points on the innovation timeline:</a:t>
            </a:r>
          </a:p>
          <a:p>
            <a:r>
              <a:rPr lang="en-US" sz="1200" b="0" i="0" kern="1200" dirty="0">
                <a:solidFill>
                  <a:schemeClr val="tx1"/>
                </a:solidFill>
                <a:effectLst/>
                <a:latin typeface="+mn-lt"/>
                <a:ea typeface="+mn-ea"/>
                <a:cs typeface="+mn-cs"/>
              </a:rPr>
              <a:t>2015</a:t>
            </a:r>
            <a:r>
              <a:rPr lang="en-US" sz="1200" b="0" i="0" kern="1200" baseline="0" dirty="0">
                <a:solidFill>
                  <a:schemeClr val="tx1"/>
                </a:solidFill>
                <a:effectLst/>
                <a:latin typeface="+mn-lt"/>
                <a:ea typeface="+mn-ea"/>
                <a:cs typeface="+mn-cs"/>
              </a:rPr>
              <a:t> - </a:t>
            </a:r>
            <a:r>
              <a:rPr lang="en-US" sz="1200" b="1" dirty="0">
                <a:solidFill>
                  <a:schemeClr val="bg1"/>
                </a:solidFill>
                <a:latin typeface="Roboto Medium" panose="02000000000000000000" pitchFamily="2" charset="0"/>
                <a:ea typeface="Roboto Medium" panose="02000000000000000000" pitchFamily="2" charset="0"/>
              </a:rPr>
              <a:t>First IoT security (Bitdefender Box)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Roboto Medium" panose="02000000000000000000" pitchFamily="2" charset="0"/>
                <a:ea typeface="Roboto Medium" panose="02000000000000000000" pitchFamily="2" charset="0"/>
              </a:rPr>
              <a:t>2016 - </a:t>
            </a:r>
            <a:r>
              <a:rPr lang="en-US" b="1" dirty="0"/>
              <a:t>Only Hypervisor-based memory introspection (HVI)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2019 - </a:t>
            </a:r>
            <a:r>
              <a:rPr lang="en-US" b="1" dirty="0"/>
              <a:t>First integrated security platform</a:t>
            </a:r>
            <a:r>
              <a:rPr lang="en-US" b="1" baseline="0" dirty="0"/>
              <a:t> for</a:t>
            </a:r>
            <a:r>
              <a:rPr lang="en-US" b="1" dirty="0"/>
              <a:t> Prevention, Detection, Response and Risk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Laterst</a:t>
            </a:r>
            <a:r>
              <a:rPr lang="en-US" b="1" dirty="0"/>
              <a:t>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dirty="0">
              <a:solidFill>
                <a:schemeClr val="bg1"/>
              </a:solidFill>
              <a:latin typeface="Roboto Medium" panose="02000000000000000000" pitchFamily="2" charset="0"/>
              <a:ea typeface="Roboto Medium" panose="02000000000000000000" pitchFamily="2" charset="0"/>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B3696-1087-4664-A555-47DD5B46E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84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a:t>
            </a:r>
            <a:r>
              <a:rPr lang="en-US" baseline="0" dirty="0"/>
              <a:t> forces are shaping or re-shaping the technologies that are part of the enterprise or MSP security stack and the architectures and delivery options for these technologies.</a:t>
            </a:r>
          </a:p>
          <a:p>
            <a:endParaRPr lang="en-US" baseline="0" dirty="0"/>
          </a:p>
          <a:p>
            <a:r>
              <a:rPr lang="en-US" baseline="0" dirty="0"/>
              <a:t>We have more sophisticated fileless attacks, hacking, evasive APT techniques and ransomware on the rise as well as new regulations, but this has been a trend for many years. </a:t>
            </a:r>
          </a:p>
          <a:p>
            <a:endParaRPr lang="en-US" baseline="0" dirty="0"/>
          </a:p>
          <a:p>
            <a:r>
              <a:rPr lang="en-US" baseline="0" dirty="0"/>
              <a:t>The Covid pandemic has accelerated digitalization and the transition to the cloud with desktop as a service for instance, and we have remote work becoming the new normal and generating increased risks. </a:t>
            </a:r>
          </a:p>
          <a:p>
            <a:endParaRPr lang="en-US" baseline="0" dirty="0"/>
          </a:p>
          <a:p>
            <a:r>
              <a:rPr lang="en-US" baseline="0" dirty="0"/>
              <a:t>At the same time there is a lack of security talent to employ in fighting threats. As a response to this and competitive pressures, service providers and enterprises focus on automating security as much as possible. </a:t>
            </a:r>
          </a:p>
          <a:p>
            <a:endParaRPr lang="en-US" baseline="0" dirty="0"/>
          </a:p>
          <a:p>
            <a:r>
              <a:rPr lang="en-US" baseline="0" dirty="0"/>
              <a:t>All of this is made difficult by the complex security vendor and solution landscape – it’s complicated to identify and combine the right pieces in order to balance protection and efficiency and costs. But this is what we’ll talk about today and I’m sure you’ll find some ideas for improvement regardless if you are using Bitdefender or not. </a:t>
            </a:r>
            <a:endParaRPr lang="en-US" dirty="0"/>
          </a:p>
        </p:txBody>
      </p:sp>
      <p:sp>
        <p:nvSpPr>
          <p:cNvPr id="4" name="Slide Number Placeholder 3"/>
          <p:cNvSpPr>
            <a:spLocks noGrp="1"/>
          </p:cNvSpPr>
          <p:nvPr>
            <p:ph type="sldNum" sz="quarter" idx="10"/>
          </p:nvPr>
        </p:nvSpPr>
        <p:spPr/>
        <p:txBody>
          <a:bodyPr/>
          <a:lstStyle/>
          <a:p>
            <a:fld id="{958D1294-66A7-BD4C-A4A1-705F949E05B8}" type="slidenum">
              <a:rPr lang="en-US" smtClean="0"/>
              <a:t>7</a:t>
            </a:fld>
            <a:endParaRPr lang="en-US"/>
          </a:p>
        </p:txBody>
      </p:sp>
    </p:spTree>
    <p:extLst>
      <p:ext uri="{BB962C8B-B14F-4D97-AF65-F5344CB8AC3E}">
        <p14:creationId xmlns:p14="http://schemas.microsoft.com/office/powerpoint/2010/main" val="279322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MSPs are fast becoming primary targets for cyberattacks. Almost all MSPs surveyed by N-able in their latest State of the market 2022 report have suffered a successful cyberattack in the past 18 months, and 90% have seen an increase in attacks since the pandemic started.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But the current threat landscape and context affects not only MSPs such as yourself but also their customers. The same study shows that 82% of MSPs’ customers have seen an increase in attempted cyberattacks, phishing being the most common attack vector.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In the current market context, focusing on the basics of cyber-hygiene is critical—especially with government regulation on the horizon. While many MSPs may address this with their customers, it is important they lead from the front, implementing the same technologies used by customers for their own businesses and automating key functions is critical for MSPs to making headway against cybercriminals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baseline="0" dirty="0"/>
          </a:p>
          <a:p>
            <a:r>
              <a:rPr lang="en-US" baseline="0" dirty="0"/>
              <a:t>Remote work increases the use of cloud services and the attack surface with employees more vulnerable outside the perimeter and using personal devices. Many have looked at VPNs and MFA. These are highly important, but we will look at other layers that can harden endpoints and specialized cloud workload protection.</a:t>
            </a:r>
          </a:p>
          <a:p>
            <a:endParaRPr lang="en-US" baseline="0" dirty="0"/>
          </a:p>
          <a:p>
            <a:r>
              <a:rPr lang="en-US" baseline="0" dirty="0"/>
              <a:t>Now, looking at efficiency and costs, security remains the #1 growth area for MSPs but automation, efficiency and profits vary significantly. We will talk about cyber-resilience and advanced tools such as XDR or SIEM and how you can develop your architecture efficiently rather than adding manual work and inflated costs. </a:t>
            </a:r>
            <a:endParaRPr lang="en-US" dirty="0"/>
          </a:p>
        </p:txBody>
      </p:sp>
      <p:sp>
        <p:nvSpPr>
          <p:cNvPr id="4" name="Slide Number Placeholder 3"/>
          <p:cNvSpPr>
            <a:spLocks noGrp="1"/>
          </p:cNvSpPr>
          <p:nvPr>
            <p:ph type="sldNum" sz="quarter" idx="10"/>
          </p:nvPr>
        </p:nvSpPr>
        <p:spPr/>
        <p:txBody>
          <a:bodyPr/>
          <a:lstStyle/>
          <a:p>
            <a:fld id="{958D1294-66A7-BD4C-A4A1-705F949E05B8}" type="slidenum">
              <a:rPr lang="en-US" smtClean="0"/>
              <a:t>8</a:t>
            </a:fld>
            <a:endParaRPr lang="en-US"/>
          </a:p>
        </p:txBody>
      </p:sp>
    </p:spTree>
    <p:extLst>
      <p:ext uri="{BB962C8B-B14F-4D97-AF65-F5344CB8AC3E}">
        <p14:creationId xmlns:p14="http://schemas.microsoft.com/office/powerpoint/2010/main" val="200158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Security frameworks typically start with understanding the risks</a:t>
            </a:r>
            <a:r>
              <a:rPr lang="en-US" baseline="0"/>
              <a:t> associated with different assets. Adding risk analytics capabilities to your security stack can reveal misconfigurations, vulnerable settings, </a:t>
            </a:r>
            <a:r>
              <a:rPr lang="en-US">
                <a:latin typeface="Arial" panose="020B0604020202020204" pitchFamily="34" charset="0"/>
                <a:ea typeface="Roboto Black" panose="02000000000000000000" pitchFamily="2" charset="0"/>
                <a:cs typeface="Arial" panose="020B0604020202020204" pitchFamily="34" charset="0"/>
              </a:rPr>
              <a:t>and</a:t>
            </a:r>
            <a:r>
              <a:rPr lang="en-US" baseline="0">
                <a:latin typeface="Arial" panose="020B0604020202020204" pitchFamily="34" charset="0"/>
                <a:ea typeface="Roboto Black" panose="02000000000000000000" pitchFamily="2" charset="0"/>
                <a:cs typeface="Arial" panose="020B0604020202020204" pitchFamily="34" charset="0"/>
              </a:rPr>
              <a:t> applications and can compute scores per endpoint or company and reveal all the problems. </a:t>
            </a:r>
            <a:endParaRPr lang="en-US"/>
          </a:p>
        </p:txBody>
      </p:sp>
      <p:sp>
        <p:nvSpPr>
          <p:cNvPr id="4" name="Slide Number Placeholder 3"/>
          <p:cNvSpPr>
            <a:spLocks noGrp="1"/>
          </p:cNvSpPr>
          <p:nvPr>
            <p:ph type="sldNum" sz="quarter" idx="10"/>
          </p:nvPr>
        </p:nvSpPr>
        <p:spPr/>
        <p:txBody>
          <a:bodyPr/>
          <a:lstStyle/>
          <a:p>
            <a:fld id="{958D1294-66A7-BD4C-A4A1-705F949E05B8}" type="slidenum">
              <a:rPr lang="en-US" smtClean="0"/>
              <a:t>9</a:t>
            </a:fld>
            <a:endParaRPr lang="en-US"/>
          </a:p>
        </p:txBody>
      </p:sp>
    </p:spTree>
    <p:extLst>
      <p:ext uri="{BB962C8B-B14F-4D97-AF65-F5344CB8AC3E}">
        <p14:creationId xmlns:p14="http://schemas.microsoft.com/office/powerpoint/2010/main" val="40069724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HQ">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7647293-E13C-EF40-AEC4-A149FCA2BB6F}"/>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3957"/>
                    </a14:imgEffect>
                  </a14:imgLayer>
                </a14:imgProps>
              </a:ext>
              <a:ext uri="{28A0092B-C50C-407E-A947-70E740481C1C}">
                <a14:useLocalDpi xmlns:a14="http://schemas.microsoft.com/office/drawing/2010/main"/>
              </a:ext>
            </a:extLst>
          </a:blip>
          <a:stretch>
            <a:fillRect/>
          </a:stretch>
        </p:blipFill>
        <p:spPr>
          <a:xfrm>
            <a:off x="0" y="0"/>
            <a:ext cx="12218504" cy="6887313"/>
          </a:xfrm>
          <a:prstGeom prst="rect">
            <a:avLst/>
          </a:prstGeom>
        </p:spPr>
      </p:pic>
      <p:sp>
        <p:nvSpPr>
          <p:cNvPr id="17" name="Rectangle 16">
            <a:extLst>
              <a:ext uri="{FF2B5EF4-FFF2-40B4-BE49-F238E27FC236}">
                <a16:creationId xmlns:a16="http://schemas.microsoft.com/office/drawing/2014/main" id="{F54A5BE5-7087-1A48-875C-118FAF40FD78}"/>
              </a:ext>
            </a:extLst>
          </p:cNvPr>
          <p:cNvSpPr/>
          <p:nvPr userDrawn="1"/>
        </p:nvSpPr>
        <p:spPr>
          <a:xfrm>
            <a:off x="-1" y="0"/>
            <a:ext cx="12205253" cy="6887313"/>
          </a:xfrm>
          <a:prstGeom prst="rect">
            <a:avLst/>
          </a:prstGeom>
          <a:gradFill>
            <a:gsLst>
              <a:gs pos="0">
                <a:srgbClr val="0070C0">
                  <a:alpha val="71000"/>
                </a:srgbClr>
              </a:gs>
              <a:gs pos="49000">
                <a:srgbClr val="0070C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A27F0825-05B2-764E-8D4F-4C7040A5D5C6}"/>
              </a:ext>
            </a:extLst>
          </p:cNvPr>
          <p:cNvGrpSpPr/>
          <p:nvPr userDrawn="1"/>
        </p:nvGrpSpPr>
        <p:grpSpPr>
          <a:xfrm>
            <a:off x="823232" y="619932"/>
            <a:ext cx="2044094" cy="294466"/>
            <a:chOff x="823232" y="323722"/>
            <a:chExt cx="1595320" cy="229817"/>
          </a:xfrm>
        </p:grpSpPr>
        <p:sp>
          <p:nvSpPr>
            <p:cNvPr id="9" name="Freeform 8">
              <a:extLst>
                <a:ext uri="{FF2B5EF4-FFF2-40B4-BE49-F238E27FC236}">
                  <a16:creationId xmlns:a16="http://schemas.microsoft.com/office/drawing/2014/main" id="{3DC0E4C4-C5CF-0345-8294-97E9653E1D95}"/>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CAFC233-2DF9-6E48-80AC-3C9830F4DE1D}"/>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C4DFAC3-8534-2440-9808-F990633308B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12" name="Graphic 11">
            <a:extLst>
              <a:ext uri="{FF2B5EF4-FFF2-40B4-BE49-F238E27FC236}">
                <a16:creationId xmlns:a16="http://schemas.microsoft.com/office/drawing/2014/main" id="{0CFE0634-AEE9-7540-AC13-48410C2ADF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53" y="2399337"/>
            <a:ext cx="10014957" cy="4678032"/>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5463"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BF4C182F-57AF-7345-B5F1-F13EC81463C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983054" y="-1"/>
            <a:ext cx="4229100" cy="6887313"/>
          </a:xfrm>
          <a:prstGeom prst="rect">
            <a:avLst/>
          </a:prstGeom>
        </p:spPr>
      </p:pic>
      <p:sp>
        <p:nvSpPr>
          <p:cNvPr id="19" name="Text Placeholder 4">
            <a:extLst>
              <a:ext uri="{FF2B5EF4-FFF2-40B4-BE49-F238E27FC236}">
                <a16:creationId xmlns:a16="http://schemas.microsoft.com/office/drawing/2014/main" id="{25AFF273-C5B4-114C-8A67-0A44EF3D3929}"/>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49500562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Data Center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323737-2CBE-134E-BEA9-CE59E6ADFD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931" y="0"/>
            <a:ext cx="12209931" cy="6858000"/>
          </a:xfrm>
          <a:prstGeom prst="rect">
            <a:avLst/>
          </a:prstGeom>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88989507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Dark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01979A-AD87-E647-B21A-ADE69A853AD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C9C6823-83F1-F849-B64B-38DD71DC1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53" y="2361629"/>
            <a:ext cx="10014957" cy="4678032"/>
          </a:xfrm>
          <a:prstGeom prst="rect">
            <a:avLst/>
          </a:prstGeom>
        </p:spPr>
      </p:pic>
      <p:grpSp>
        <p:nvGrpSpPr>
          <p:cNvPr id="14" name="Graphic 11">
            <a:extLst>
              <a:ext uri="{FF2B5EF4-FFF2-40B4-BE49-F238E27FC236}">
                <a16:creationId xmlns:a16="http://schemas.microsoft.com/office/drawing/2014/main" id="{515FCBB6-BA60-2F44-A1DA-C75DA90B0E62}"/>
              </a:ext>
            </a:extLst>
          </p:cNvPr>
          <p:cNvGrpSpPr/>
          <p:nvPr userDrawn="1"/>
        </p:nvGrpSpPr>
        <p:grpSpPr>
          <a:xfrm>
            <a:off x="823232" y="619932"/>
            <a:ext cx="2044094" cy="294466"/>
            <a:chOff x="823232" y="323722"/>
            <a:chExt cx="1595320" cy="229817"/>
          </a:xfrm>
        </p:grpSpPr>
        <p:sp>
          <p:nvSpPr>
            <p:cNvPr id="16" name="Freeform 15">
              <a:extLst>
                <a:ext uri="{FF2B5EF4-FFF2-40B4-BE49-F238E27FC236}">
                  <a16:creationId xmlns:a16="http://schemas.microsoft.com/office/drawing/2014/main" id="{B41DBA54-5897-334A-9EBA-1B235B3E09B6}"/>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6F8770D-5B59-7A44-B420-04E7C46B332F}"/>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FC0D544-67D8-E740-BEC6-46AADEF4E834}"/>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19" name="Picture 18">
            <a:extLst>
              <a:ext uri="{FF2B5EF4-FFF2-40B4-BE49-F238E27FC236}">
                <a16:creationId xmlns:a16="http://schemas.microsoft.com/office/drawing/2014/main" id="{C2177E14-70C6-A542-8A14-B5EE6491F8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BA4BCFC6-9B96-8542-8273-E884E126F6C2}"/>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49200569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C9C6823-83F1-F849-B64B-38DD71DC1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53" y="2361629"/>
            <a:ext cx="10014957" cy="4678032"/>
          </a:xfrm>
          <a:prstGeom prst="rect">
            <a:avLst/>
          </a:prstGeom>
        </p:spPr>
      </p:pic>
      <p:pic>
        <p:nvPicPr>
          <p:cNvPr id="19" name="Picture 18">
            <a:extLst>
              <a:ext uri="{FF2B5EF4-FFF2-40B4-BE49-F238E27FC236}">
                <a16:creationId xmlns:a16="http://schemas.microsoft.com/office/drawing/2014/main" id="{C2177E14-70C6-A542-8A14-B5EE6491F8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40" b="740"/>
          <a:stretch/>
        </p:blipFill>
        <p:spPr>
          <a:xfrm>
            <a:off x="7921135" y="0"/>
            <a:ext cx="4292600" cy="6858000"/>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454424"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BA4BCFC6-9B96-8542-8273-E884E126F6C2}"/>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grpSp>
        <p:nvGrpSpPr>
          <p:cNvPr id="12" name="Graphic 11">
            <a:extLst>
              <a:ext uri="{FF2B5EF4-FFF2-40B4-BE49-F238E27FC236}">
                <a16:creationId xmlns:a16="http://schemas.microsoft.com/office/drawing/2014/main" id="{51F4FBB6-85D5-3246-81CE-71C4E475045B}"/>
              </a:ext>
            </a:extLst>
          </p:cNvPr>
          <p:cNvGrpSpPr>
            <a:grpSpLocks noChangeAspect="1"/>
          </p:cNvGrpSpPr>
          <p:nvPr userDrawn="1"/>
        </p:nvGrpSpPr>
        <p:grpSpPr>
          <a:xfrm>
            <a:off x="810732" y="615252"/>
            <a:ext cx="2048256" cy="295066"/>
            <a:chOff x="823232" y="323722"/>
            <a:chExt cx="1595320" cy="229817"/>
          </a:xfrm>
        </p:grpSpPr>
        <p:sp>
          <p:nvSpPr>
            <p:cNvPr id="20" name="Freeform 19">
              <a:extLst>
                <a:ext uri="{FF2B5EF4-FFF2-40B4-BE49-F238E27FC236}">
                  <a16:creationId xmlns:a16="http://schemas.microsoft.com/office/drawing/2014/main" id="{D0F78FFB-927A-8640-8924-BC0FB6B400EA}"/>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3417BBC-C338-B046-90ED-3A8B02FBB6E9}"/>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64446CB-C50B-BD43-9B5D-BC5C5BA37685}"/>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401390701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55F9EF3-637E-3E45-A6CB-AC3E6269A977}"/>
              </a:ext>
            </a:extLst>
          </p:cNvPr>
          <p:cNvSpPr/>
          <p:nvPr userDrawn="1"/>
        </p:nvSpPr>
        <p:spPr>
          <a:xfrm flipH="1">
            <a:off x="7864679" y="-354"/>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sp>
        <p:nvSpPr>
          <p:cNvPr id="20" name="Title 1">
            <a:extLst>
              <a:ext uri="{FF2B5EF4-FFF2-40B4-BE49-F238E27FC236}">
                <a16:creationId xmlns:a16="http://schemas.microsoft.com/office/drawing/2014/main" id="{A8AE6AFA-C6E3-5B40-9A97-6AEE40439EC9}"/>
              </a:ext>
            </a:extLst>
          </p:cNvPr>
          <p:cNvSpPr>
            <a:spLocks noGrp="1"/>
          </p:cNvSpPr>
          <p:nvPr>
            <p:ph type="title"/>
          </p:nvPr>
        </p:nvSpPr>
        <p:spPr>
          <a:xfrm>
            <a:off x="838200" y="979715"/>
            <a:ext cx="6451600" cy="927100"/>
          </a:xfrm>
        </p:spPr>
        <p:txBody>
          <a:bodyPr anchor="ctr">
            <a:noAutofit/>
          </a:bodyPr>
          <a:lstStyle>
            <a:lvl1pPr>
              <a:defRPr sz="2800"/>
            </a:lvl1pPr>
          </a:lstStyle>
          <a:p>
            <a:r>
              <a:rPr lang="en-US"/>
              <a:t>Click to edit Master title style</a:t>
            </a:r>
          </a:p>
        </p:txBody>
      </p:sp>
      <p:sp>
        <p:nvSpPr>
          <p:cNvPr id="14" name="TextBox 13">
            <a:extLst>
              <a:ext uri="{FF2B5EF4-FFF2-40B4-BE49-F238E27FC236}">
                <a16:creationId xmlns:a16="http://schemas.microsoft.com/office/drawing/2014/main" id="{C643D878-5258-1A49-8511-9CC85DEA8DB0}"/>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sp>
        <p:nvSpPr>
          <p:cNvPr id="3" name="Content Placeholder 2">
            <a:extLst>
              <a:ext uri="{FF2B5EF4-FFF2-40B4-BE49-F238E27FC236}">
                <a16:creationId xmlns:a16="http://schemas.microsoft.com/office/drawing/2014/main" id="{86484ECF-67E4-5E4D-B96B-696B0CE0E5B4}"/>
              </a:ext>
            </a:extLst>
          </p:cNvPr>
          <p:cNvSpPr>
            <a:spLocks noGrp="1"/>
          </p:cNvSpPr>
          <p:nvPr>
            <p:ph sz="quarter" idx="10"/>
          </p:nvPr>
        </p:nvSpPr>
        <p:spPr>
          <a:xfrm>
            <a:off x="838200" y="2038350"/>
            <a:ext cx="6451600" cy="3684588"/>
          </a:xfrm>
        </p:spPr>
        <p:txBody>
          <a:bodyPr/>
          <a:lstStyle>
            <a:lvl1pPr>
              <a:defRPr sz="24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D5D23743-340C-364C-B520-606C5739265F}"/>
              </a:ext>
            </a:extLst>
          </p:cNvPr>
          <p:cNvPicPr>
            <a:picLocks noChangeAspect="1"/>
          </p:cNvPicPr>
          <p:nvPr userDrawn="1"/>
        </p:nvPicPr>
        <p:blipFill>
          <a:blip r:embed="rId2"/>
          <a:stretch>
            <a:fillRect/>
          </a:stretch>
        </p:blipFill>
        <p:spPr>
          <a:xfrm>
            <a:off x="9406811" y="2403852"/>
            <a:ext cx="2019300" cy="2019300"/>
          </a:xfrm>
          <a:prstGeom prst="rect">
            <a:avLst/>
          </a:prstGeom>
        </p:spPr>
      </p:pic>
    </p:spTree>
    <p:extLst>
      <p:ext uri="{BB962C8B-B14F-4D97-AF65-F5344CB8AC3E}">
        <p14:creationId xmlns:p14="http://schemas.microsoft.com/office/powerpoint/2010/main" val="233623302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Ligh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39EBE6E-DB0B-2141-AA4D-89032EE53D6C}"/>
              </a:ext>
            </a:extLst>
          </p:cNvPr>
          <p:cNvSpPr>
            <a:spLocks noGrp="1"/>
          </p:cNvSpPr>
          <p:nvPr>
            <p:ph type="title"/>
          </p:nvPr>
        </p:nvSpPr>
        <p:spPr>
          <a:xfrm>
            <a:off x="838200" y="80581"/>
            <a:ext cx="8006778" cy="927100"/>
          </a:xfrm>
        </p:spPr>
        <p:txBody>
          <a:bodyPr>
            <a:noAutofit/>
          </a:bodyPr>
          <a:lstStyle/>
          <a:p>
            <a:r>
              <a:rPr lang="en-US"/>
              <a:t>Click to edit Master title style</a:t>
            </a:r>
          </a:p>
        </p:txBody>
      </p:sp>
      <p:grpSp>
        <p:nvGrpSpPr>
          <p:cNvPr id="17" name="Group 16">
            <a:extLst>
              <a:ext uri="{FF2B5EF4-FFF2-40B4-BE49-F238E27FC236}">
                <a16:creationId xmlns:a16="http://schemas.microsoft.com/office/drawing/2014/main" id="{51F8C4A0-F7F2-494B-8B8F-B5EEE236F033}"/>
              </a:ext>
            </a:extLst>
          </p:cNvPr>
          <p:cNvGrpSpPr/>
          <p:nvPr userDrawn="1"/>
        </p:nvGrpSpPr>
        <p:grpSpPr>
          <a:xfrm>
            <a:off x="8482036" y="0"/>
            <a:ext cx="3721097" cy="6858000"/>
            <a:chOff x="8490781" y="0"/>
            <a:chExt cx="3721097" cy="6858000"/>
          </a:xfrm>
        </p:grpSpPr>
        <p:pic>
          <p:nvPicPr>
            <p:cNvPr id="18" name="Picture 17">
              <a:extLst>
                <a:ext uri="{FF2B5EF4-FFF2-40B4-BE49-F238E27FC236}">
                  <a16:creationId xmlns:a16="http://schemas.microsoft.com/office/drawing/2014/main" id="{43626D14-C582-8B49-A01D-20F1E1A7F5B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t="-1"/>
            <a:stretch/>
          </p:blipFill>
          <p:spPr>
            <a:xfrm>
              <a:off x="8490781" y="0"/>
              <a:ext cx="3721097" cy="6858000"/>
            </a:xfrm>
            <a:prstGeom prst="rect">
              <a:avLst/>
            </a:prstGeom>
          </p:spPr>
        </p:pic>
        <p:sp>
          <p:nvSpPr>
            <p:cNvPr id="19" name="Oval 18">
              <a:extLst>
                <a:ext uri="{FF2B5EF4-FFF2-40B4-BE49-F238E27FC236}">
                  <a16:creationId xmlns:a16="http://schemas.microsoft.com/office/drawing/2014/main" id="{97867AC0-AF41-4D46-A6A4-01A97FE50888}"/>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7522B0A-419F-5A44-BBAC-E6D5B059D4ED}"/>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10" name="Graphic 11">
            <a:extLst>
              <a:ext uri="{FF2B5EF4-FFF2-40B4-BE49-F238E27FC236}">
                <a16:creationId xmlns:a16="http://schemas.microsoft.com/office/drawing/2014/main" id="{B3088AF6-0F16-F741-BD02-8BAE7C90C008}"/>
              </a:ext>
            </a:extLst>
          </p:cNvPr>
          <p:cNvGrpSpPr/>
          <p:nvPr userDrawn="1"/>
        </p:nvGrpSpPr>
        <p:grpSpPr>
          <a:xfrm>
            <a:off x="10301462" y="476084"/>
            <a:ext cx="1319943" cy="190147"/>
            <a:chOff x="823232" y="323722"/>
            <a:chExt cx="1595320" cy="229817"/>
          </a:xfrm>
        </p:grpSpPr>
        <p:sp>
          <p:nvSpPr>
            <p:cNvPr id="11" name="Freeform 10">
              <a:extLst>
                <a:ext uri="{FF2B5EF4-FFF2-40B4-BE49-F238E27FC236}">
                  <a16:creationId xmlns:a16="http://schemas.microsoft.com/office/drawing/2014/main" id="{C2C4901F-8759-984E-96F2-75A4A8E7661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CB8AC03-03AF-A14B-A012-ECF91325FF6D}"/>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9AEAFE8-D41F-8547-8C80-70BD00D87C5A}"/>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79BEDF7F-E41C-C24C-B971-C2F2189D4A3D}"/>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
        <p:nvSpPr>
          <p:cNvPr id="4" name="Content Placeholder 3">
            <a:extLst>
              <a:ext uri="{FF2B5EF4-FFF2-40B4-BE49-F238E27FC236}">
                <a16:creationId xmlns:a16="http://schemas.microsoft.com/office/drawing/2014/main" id="{AD4E5326-2447-F84F-A28C-FE0D37F0C004}"/>
              </a:ext>
            </a:extLst>
          </p:cNvPr>
          <p:cNvSpPr>
            <a:spLocks noGrp="1"/>
          </p:cNvSpPr>
          <p:nvPr>
            <p:ph sz="quarter" idx="11"/>
          </p:nvPr>
        </p:nvSpPr>
        <p:spPr>
          <a:xfrm>
            <a:off x="850461" y="1829064"/>
            <a:ext cx="8897044" cy="434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68801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11183-695D-4740-BACC-ED25935ED85B}"/>
              </a:ext>
            </a:extLst>
          </p:cNvPr>
          <p:cNvPicPr>
            <a:picLocks noChangeAspect="1"/>
          </p:cNvPicPr>
          <p:nvPr userDrawn="1"/>
        </p:nvPicPr>
        <p:blipFill rotWithShape="1">
          <a:blip r:embed="rId2">
            <a:alphaModFix amt="60000"/>
          </a:blip>
          <a:srcRect l="64792" t="-1" r="4687" b="1429"/>
          <a:stretch/>
        </p:blipFill>
        <p:spPr>
          <a:xfrm>
            <a:off x="8482478" y="0"/>
            <a:ext cx="3721097" cy="6858000"/>
          </a:xfrm>
          <a:prstGeom prst="rect">
            <a:avLst/>
          </a:prstGeom>
        </p:spPr>
      </p:pic>
      <p:sp>
        <p:nvSpPr>
          <p:cNvPr id="13" name="Oval 12">
            <a:extLst>
              <a:ext uri="{FF2B5EF4-FFF2-40B4-BE49-F238E27FC236}">
                <a16:creationId xmlns:a16="http://schemas.microsoft.com/office/drawing/2014/main" id="{EEFDEB31-4291-5F40-9D42-C5CA054763CF}"/>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D052A5-642F-F34D-8417-4EEE363D3276}"/>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200" y="1025525"/>
            <a:ext cx="8004858"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Footer Placeholder 1">
            <a:extLst>
              <a:ext uri="{FF2B5EF4-FFF2-40B4-BE49-F238E27FC236}">
                <a16:creationId xmlns:a16="http://schemas.microsoft.com/office/drawing/2014/main" id="{B6015FD6-34E9-6E43-A052-72473EF9A2C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9" name="Graphic 11">
            <a:extLst>
              <a:ext uri="{FF2B5EF4-FFF2-40B4-BE49-F238E27FC236}">
                <a16:creationId xmlns:a16="http://schemas.microsoft.com/office/drawing/2014/main" id="{B4B72E49-8CB6-5641-83B2-24B0F99B18EE}"/>
              </a:ext>
            </a:extLst>
          </p:cNvPr>
          <p:cNvGrpSpPr/>
          <p:nvPr userDrawn="1"/>
        </p:nvGrpSpPr>
        <p:grpSpPr>
          <a:xfrm>
            <a:off x="10301462" y="476084"/>
            <a:ext cx="1319943" cy="190147"/>
            <a:chOff x="823232" y="323722"/>
            <a:chExt cx="1595320" cy="229817"/>
          </a:xfrm>
        </p:grpSpPr>
        <p:sp>
          <p:nvSpPr>
            <p:cNvPr id="10" name="Freeform 9">
              <a:extLst>
                <a:ext uri="{FF2B5EF4-FFF2-40B4-BE49-F238E27FC236}">
                  <a16:creationId xmlns:a16="http://schemas.microsoft.com/office/drawing/2014/main" id="{0F362472-FEDE-154B-8822-BE2377C19B5F}"/>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A2EABA-84B8-1D41-8793-633F1439A1D5}"/>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C4D690B-EC9E-C043-B130-46E97501DED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EA64C137-24DA-2648-8BA7-69DD24FFD1CE}"/>
              </a:ext>
            </a:extLst>
          </p:cNvPr>
          <p:cNvSpPr>
            <a:spLocks noGrp="1"/>
          </p:cNvSpPr>
          <p:nvPr>
            <p:ph type="title"/>
          </p:nvPr>
        </p:nvSpPr>
        <p:spPr>
          <a:xfrm>
            <a:off x="838200" y="80581"/>
            <a:ext cx="8004858" cy="927100"/>
          </a:xfrm>
        </p:spPr>
        <p:txBody>
          <a:bodyPr>
            <a:noAutofit/>
          </a:bodyPr>
          <a:lstStyle/>
          <a:p>
            <a:r>
              <a:rPr lang="en-US"/>
              <a:t>Click to edit Master title style</a:t>
            </a:r>
          </a:p>
        </p:txBody>
      </p:sp>
      <p:sp>
        <p:nvSpPr>
          <p:cNvPr id="15" name="TextBox 14">
            <a:extLst>
              <a:ext uri="{FF2B5EF4-FFF2-40B4-BE49-F238E27FC236}">
                <a16:creationId xmlns:a16="http://schemas.microsoft.com/office/drawing/2014/main" id="{3E6D12FF-D522-FA46-A403-748FD63B148C}"/>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Tree>
    <p:extLst>
      <p:ext uri="{BB962C8B-B14F-4D97-AF65-F5344CB8AC3E}">
        <p14:creationId xmlns:p14="http://schemas.microsoft.com/office/powerpoint/2010/main" val="381596979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Ligh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2FD3184-E37D-F94B-9244-1790631B7FF4}"/>
              </a:ext>
            </a:extLst>
          </p:cNvPr>
          <p:cNvGrpSpPr/>
          <p:nvPr userDrawn="1"/>
        </p:nvGrpSpPr>
        <p:grpSpPr>
          <a:xfrm>
            <a:off x="8482036" y="0"/>
            <a:ext cx="3721097" cy="6858000"/>
            <a:chOff x="8490781" y="0"/>
            <a:chExt cx="3721097" cy="6858000"/>
          </a:xfrm>
        </p:grpSpPr>
        <p:pic>
          <p:nvPicPr>
            <p:cNvPr id="14" name="Picture 13">
              <a:extLst>
                <a:ext uri="{FF2B5EF4-FFF2-40B4-BE49-F238E27FC236}">
                  <a16:creationId xmlns:a16="http://schemas.microsoft.com/office/drawing/2014/main" id="{F35F56C2-B3F9-7C48-B9A7-8D0ECAC75B28}"/>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5" name="Oval 4">
              <a:extLst>
                <a:ext uri="{FF2B5EF4-FFF2-40B4-BE49-F238E27FC236}">
                  <a16:creationId xmlns:a16="http://schemas.microsoft.com/office/drawing/2014/main" id="{0EB6F0CD-B591-4B47-AF80-1F8C35F1F1D0}"/>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28FC02-9B73-674B-8456-53ACA927274F}"/>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a:xfrm>
            <a:off x="838200" y="80581"/>
            <a:ext cx="8006778" cy="927100"/>
          </a:xfrm>
        </p:spPr>
        <p:txBody>
          <a:bodyPr>
            <a:noAutofit/>
          </a:bodyPr>
          <a:lstStyle/>
          <a:p>
            <a:r>
              <a:rPr lang="en-US"/>
              <a:t>Click to edit Master title style</a:t>
            </a:r>
          </a:p>
        </p:txBody>
      </p:sp>
      <p:sp>
        <p:nvSpPr>
          <p:cNvPr id="6" name="Footer Placeholder 1">
            <a:extLst>
              <a:ext uri="{FF2B5EF4-FFF2-40B4-BE49-F238E27FC236}">
                <a16:creationId xmlns:a16="http://schemas.microsoft.com/office/drawing/2014/main" id="{C240C9EA-F9F7-184F-924B-27DA25849997}"/>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8" name="Graphic 11">
            <a:extLst>
              <a:ext uri="{FF2B5EF4-FFF2-40B4-BE49-F238E27FC236}">
                <a16:creationId xmlns:a16="http://schemas.microsoft.com/office/drawing/2014/main" id="{05C91E07-9B4F-1947-BAAA-5A4DC536BE9D}"/>
              </a:ext>
            </a:extLst>
          </p:cNvPr>
          <p:cNvGrpSpPr/>
          <p:nvPr userDrawn="1"/>
        </p:nvGrpSpPr>
        <p:grpSpPr>
          <a:xfrm>
            <a:off x="10301462" y="476084"/>
            <a:ext cx="1319943" cy="190147"/>
            <a:chOff x="823232" y="323722"/>
            <a:chExt cx="1595320" cy="229817"/>
          </a:xfrm>
        </p:grpSpPr>
        <p:sp>
          <p:nvSpPr>
            <p:cNvPr id="9" name="Freeform 8">
              <a:extLst>
                <a:ext uri="{FF2B5EF4-FFF2-40B4-BE49-F238E27FC236}">
                  <a16:creationId xmlns:a16="http://schemas.microsoft.com/office/drawing/2014/main" id="{EC8B15A5-A19F-B049-915A-F90E42DCD7E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196A26-5A29-F943-869D-2C5C1528BAD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8828F0-D56F-4347-88D1-77A0798CDDA9}"/>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5669D60F-6D34-534D-A58F-D8F127B6BFF6}"/>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Tree>
    <p:extLst>
      <p:ext uri="{BB962C8B-B14F-4D97-AF65-F5344CB8AC3E}">
        <p14:creationId xmlns:p14="http://schemas.microsoft.com/office/powerpoint/2010/main" val="175689414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ox Ligh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436F41C-8CD2-314E-9228-19638435C1A1}"/>
              </a:ext>
            </a:extLst>
          </p:cNvPr>
          <p:cNvGrpSpPr/>
          <p:nvPr userDrawn="1"/>
        </p:nvGrpSpPr>
        <p:grpSpPr>
          <a:xfrm>
            <a:off x="8485553" y="0"/>
            <a:ext cx="3721097" cy="6858000"/>
            <a:chOff x="8494298" y="0"/>
            <a:chExt cx="3721097" cy="6858000"/>
          </a:xfrm>
        </p:grpSpPr>
        <p:pic>
          <p:nvPicPr>
            <p:cNvPr id="28" name="Picture 27">
              <a:extLst>
                <a:ext uri="{FF2B5EF4-FFF2-40B4-BE49-F238E27FC236}">
                  <a16:creationId xmlns:a16="http://schemas.microsoft.com/office/drawing/2014/main" id="{054C59A7-69F4-C445-A129-B28B875DFFDE}"/>
                </a:ext>
              </a:extLst>
            </p:cNvPr>
            <p:cNvPicPr>
              <a:picLocks noChangeAspect="1"/>
            </p:cNvPicPr>
            <p:nvPr userDrawn="1"/>
          </p:nvPicPr>
          <p:blipFill rotWithShape="1">
            <a:blip r:embed="rId2">
              <a:alphaModFix amt="60000"/>
            </a:blip>
            <a:srcRect l="64792" t="-1" r="4687" b="1429"/>
            <a:stretch/>
          </p:blipFill>
          <p:spPr>
            <a:xfrm>
              <a:off x="8494298" y="0"/>
              <a:ext cx="3721097" cy="6858000"/>
            </a:xfrm>
            <a:prstGeom prst="rect">
              <a:avLst/>
            </a:prstGeom>
          </p:spPr>
        </p:pic>
        <p:sp>
          <p:nvSpPr>
            <p:cNvPr id="29" name="Oval 28">
              <a:extLst>
                <a:ext uri="{FF2B5EF4-FFF2-40B4-BE49-F238E27FC236}">
                  <a16:creationId xmlns:a16="http://schemas.microsoft.com/office/drawing/2014/main" id="{2A2BE332-5037-B74D-9B7E-8ACE83B58E87}"/>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E39D1B-2EF9-7A4E-B185-6CB677E5930B}"/>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43394" y="3244332"/>
            <a:ext cx="2790455"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2504349"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48" name="Picture Placeholder 30">
            <a:extLst>
              <a:ext uri="{FF2B5EF4-FFF2-40B4-BE49-F238E27FC236}">
                <a16:creationId xmlns:a16="http://schemas.microsoft.com/office/drawing/2014/main" id="{A58AFBF1-FAEB-D347-851C-98C84DDDFDD0}"/>
              </a:ext>
            </a:extLst>
          </p:cNvPr>
          <p:cNvSpPr>
            <a:spLocks noGrp="1"/>
          </p:cNvSpPr>
          <p:nvPr>
            <p:ph type="pic" sz="quarter" idx="11"/>
          </p:nvPr>
        </p:nvSpPr>
        <p:spPr>
          <a:xfrm>
            <a:off x="4590691" y="1368653"/>
            <a:ext cx="686493" cy="607869"/>
          </a:xfrm>
          <a:noFill/>
        </p:spPr>
        <p:txBody>
          <a:bodyPr anchor="ctr">
            <a:normAutofit/>
          </a:bodyPr>
          <a:lstStyle>
            <a:lvl1pPr marL="0" indent="0" algn="ctr">
              <a:buNone/>
              <a:defRPr sz="1000"/>
            </a:lvl1pPr>
          </a:lstStyle>
          <a:p>
            <a:r>
              <a:rPr lang="en-US"/>
              <a:t>Click icon to add picture</a:t>
            </a:r>
          </a:p>
        </p:txBody>
      </p:sp>
      <p:sp>
        <p:nvSpPr>
          <p:cNvPr id="49" name="Picture Placeholder 30">
            <a:extLst>
              <a:ext uri="{FF2B5EF4-FFF2-40B4-BE49-F238E27FC236}">
                <a16:creationId xmlns:a16="http://schemas.microsoft.com/office/drawing/2014/main" id="{13F101CB-18CE-544F-9B3B-CECE190BBC13}"/>
              </a:ext>
            </a:extLst>
          </p:cNvPr>
          <p:cNvSpPr>
            <a:spLocks noGrp="1"/>
          </p:cNvSpPr>
          <p:nvPr>
            <p:ph type="pic" sz="quarter" idx="12"/>
          </p:nvPr>
        </p:nvSpPr>
        <p:spPr>
          <a:xfrm>
            <a:off x="7510090" y="1368653"/>
            <a:ext cx="686493" cy="607869"/>
          </a:xfrm>
          <a:noFill/>
        </p:spPr>
        <p:txBody>
          <a:bodyPr anchor="ctr">
            <a:normAutofit/>
          </a:bodyPr>
          <a:lstStyle>
            <a:lvl1pPr marL="0" indent="0" algn="ctr">
              <a:buNone/>
              <a:defRPr sz="1000"/>
            </a:lvl1pPr>
          </a:lstStyle>
          <a:p>
            <a:r>
              <a:rPr lang="en-US"/>
              <a:t>Click icon to add picture</a:t>
            </a:r>
          </a:p>
        </p:txBody>
      </p:sp>
      <p:sp>
        <p:nvSpPr>
          <p:cNvPr id="50" name="Picture Placeholder 30">
            <a:extLst>
              <a:ext uri="{FF2B5EF4-FFF2-40B4-BE49-F238E27FC236}">
                <a16:creationId xmlns:a16="http://schemas.microsoft.com/office/drawing/2014/main" id="{92DE0C4A-F8A5-F441-9F3E-7875BB693177}"/>
              </a:ext>
            </a:extLst>
          </p:cNvPr>
          <p:cNvSpPr>
            <a:spLocks noGrp="1"/>
          </p:cNvSpPr>
          <p:nvPr>
            <p:ph type="pic" sz="quarter" idx="13"/>
          </p:nvPr>
        </p:nvSpPr>
        <p:spPr>
          <a:xfrm>
            <a:off x="4590691" y="3701719"/>
            <a:ext cx="686493" cy="607869"/>
          </a:xfrm>
          <a:noFill/>
        </p:spPr>
        <p:txBody>
          <a:bodyPr anchor="ctr">
            <a:normAutofit/>
          </a:bodyPr>
          <a:lstStyle>
            <a:lvl1pPr marL="0" indent="0" algn="ctr">
              <a:buNone/>
              <a:defRPr sz="1000"/>
            </a:lvl1pPr>
          </a:lstStyle>
          <a:p>
            <a:r>
              <a:rPr lang="en-US"/>
              <a:t>Click icon to add picture</a:t>
            </a:r>
          </a:p>
        </p:txBody>
      </p:sp>
      <p:sp>
        <p:nvSpPr>
          <p:cNvPr id="51" name="Picture Placeholder 30">
            <a:extLst>
              <a:ext uri="{FF2B5EF4-FFF2-40B4-BE49-F238E27FC236}">
                <a16:creationId xmlns:a16="http://schemas.microsoft.com/office/drawing/2014/main" id="{FBE8EA80-F95B-9146-AC37-3F91573B5449}"/>
              </a:ext>
            </a:extLst>
          </p:cNvPr>
          <p:cNvSpPr>
            <a:spLocks noGrp="1"/>
          </p:cNvSpPr>
          <p:nvPr>
            <p:ph type="pic" sz="quarter" idx="14"/>
          </p:nvPr>
        </p:nvSpPr>
        <p:spPr>
          <a:xfrm>
            <a:off x="7510090" y="3701718"/>
            <a:ext cx="686493" cy="607869"/>
          </a:xfrm>
          <a:noFill/>
        </p:spPr>
        <p:txBody>
          <a:bodyPr anchor="ctr">
            <a:normAutofit/>
          </a:bodyPr>
          <a:lstStyle>
            <a:lvl1pPr marL="0" indent="0" algn="ctr">
              <a:buNone/>
              <a:defRPr sz="1000"/>
            </a:lvl1pPr>
          </a:lstStyle>
          <a:p>
            <a:r>
              <a:rPr lang="en-US"/>
              <a:t>Click icon to add picture</a:t>
            </a:r>
          </a:p>
        </p:txBody>
      </p:sp>
      <p:sp>
        <p:nvSpPr>
          <p:cNvPr id="52" name="Text Placeholder 39">
            <a:extLst>
              <a:ext uri="{FF2B5EF4-FFF2-40B4-BE49-F238E27FC236}">
                <a16:creationId xmlns:a16="http://schemas.microsoft.com/office/drawing/2014/main" id="{4D33DA92-50F2-1244-B9B1-7F7F8B57DD2B}"/>
              </a:ext>
            </a:extLst>
          </p:cNvPr>
          <p:cNvSpPr>
            <a:spLocks noGrp="1"/>
          </p:cNvSpPr>
          <p:nvPr>
            <p:ph type="body" sz="quarter" idx="15"/>
          </p:nvPr>
        </p:nvSpPr>
        <p:spPr>
          <a:xfrm>
            <a:off x="4590691" y="2050771"/>
            <a:ext cx="2640192" cy="342900"/>
          </a:xfrm>
        </p:spPr>
        <p:txBody>
          <a:bodyPr anchor="b">
            <a:noAutofit/>
          </a:bodyP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53" name="Text Placeholder 39">
            <a:extLst>
              <a:ext uri="{FF2B5EF4-FFF2-40B4-BE49-F238E27FC236}">
                <a16:creationId xmlns:a16="http://schemas.microsoft.com/office/drawing/2014/main" id="{A76A6BDD-E6D8-1243-8DCD-677BAA54360B}"/>
              </a:ext>
            </a:extLst>
          </p:cNvPr>
          <p:cNvSpPr>
            <a:spLocks noGrp="1"/>
          </p:cNvSpPr>
          <p:nvPr>
            <p:ph type="body" sz="quarter" idx="16"/>
          </p:nvPr>
        </p:nvSpPr>
        <p:spPr>
          <a:xfrm>
            <a:off x="7510090" y="2043592"/>
            <a:ext cx="2517052" cy="342900"/>
          </a:xfrm>
        </p:spPr>
        <p:txBody>
          <a:bodyPr anchor="b">
            <a:noAutofit/>
          </a:bodyP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54" name="Text Placeholder 39">
            <a:extLst>
              <a:ext uri="{FF2B5EF4-FFF2-40B4-BE49-F238E27FC236}">
                <a16:creationId xmlns:a16="http://schemas.microsoft.com/office/drawing/2014/main" id="{501C7409-302B-A04A-8868-9B546007A096}"/>
              </a:ext>
            </a:extLst>
          </p:cNvPr>
          <p:cNvSpPr>
            <a:spLocks noGrp="1"/>
          </p:cNvSpPr>
          <p:nvPr>
            <p:ph type="body" sz="quarter" idx="17"/>
          </p:nvPr>
        </p:nvSpPr>
        <p:spPr>
          <a:xfrm>
            <a:off x="4590690" y="4378563"/>
            <a:ext cx="2640191" cy="342900"/>
          </a:xfrm>
        </p:spPr>
        <p:txBody>
          <a:bodyPr anchor="b">
            <a:noAutofit/>
          </a:bodyP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55" name="Text Placeholder 39">
            <a:extLst>
              <a:ext uri="{FF2B5EF4-FFF2-40B4-BE49-F238E27FC236}">
                <a16:creationId xmlns:a16="http://schemas.microsoft.com/office/drawing/2014/main" id="{146D2023-C299-7541-BFCB-027841B4B812}"/>
              </a:ext>
            </a:extLst>
          </p:cNvPr>
          <p:cNvSpPr>
            <a:spLocks noGrp="1"/>
          </p:cNvSpPr>
          <p:nvPr>
            <p:ph type="body" sz="quarter" idx="18"/>
          </p:nvPr>
        </p:nvSpPr>
        <p:spPr>
          <a:xfrm>
            <a:off x="7510090" y="4371384"/>
            <a:ext cx="2517052" cy="342900"/>
          </a:xfrm>
        </p:spPr>
        <p:txBody>
          <a:bodyPr anchor="b">
            <a:noAutofit/>
          </a:bodyPr>
          <a:lstStyle>
            <a:lvl1pPr marL="0" indent="0">
              <a:buNone/>
              <a:defRPr sz="2000" b="1">
                <a:solidFill>
                  <a:schemeClr val="tx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4">
            <a:extLst>
              <a:ext uri="{FF2B5EF4-FFF2-40B4-BE49-F238E27FC236}">
                <a16:creationId xmlns:a16="http://schemas.microsoft.com/office/drawing/2014/main" id="{5A1CA820-F85D-FB4E-B908-59FEBA674BE4}"/>
              </a:ext>
            </a:extLst>
          </p:cNvPr>
          <p:cNvSpPr>
            <a:spLocks noGrp="1"/>
          </p:cNvSpPr>
          <p:nvPr>
            <p:ph type="body" sz="quarter" idx="19"/>
          </p:nvPr>
        </p:nvSpPr>
        <p:spPr>
          <a:xfrm>
            <a:off x="4590691" y="2396674"/>
            <a:ext cx="2640194" cy="876159"/>
          </a:xfrm>
        </p:spPr>
        <p:txBody>
          <a:bodyPr anchor="t">
            <a:noAutofit/>
          </a:bodyPr>
          <a:lstStyle>
            <a:lvl1pPr marL="0" indent="0">
              <a:lnSpc>
                <a:spcPct val="100000"/>
              </a:lnSpc>
              <a:buNone/>
              <a:defRPr lang="en-US" sz="1400" kern="1200" dirty="0">
                <a:solidFill>
                  <a:schemeClr val="tx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4">
            <a:extLst>
              <a:ext uri="{FF2B5EF4-FFF2-40B4-BE49-F238E27FC236}">
                <a16:creationId xmlns:a16="http://schemas.microsoft.com/office/drawing/2014/main" id="{184E0E25-63E5-544F-B020-8149BE9DF3D1}"/>
              </a:ext>
            </a:extLst>
          </p:cNvPr>
          <p:cNvSpPr>
            <a:spLocks noGrp="1"/>
          </p:cNvSpPr>
          <p:nvPr>
            <p:ph type="body" sz="quarter" idx="20"/>
          </p:nvPr>
        </p:nvSpPr>
        <p:spPr>
          <a:xfrm>
            <a:off x="4590690" y="4730866"/>
            <a:ext cx="2640193" cy="876159"/>
          </a:xfrm>
        </p:spPr>
        <p:txBody>
          <a:bodyPr anchor="t">
            <a:noAutofit/>
          </a:bodyPr>
          <a:lstStyle>
            <a:lvl1pPr marL="0" indent="0">
              <a:lnSpc>
                <a:spcPct val="100000"/>
              </a:lnSpc>
              <a:buNone/>
              <a:defRPr lang="en-US" sz="1400" kern="1200" dirty="0">
                <a:solidFill>
                  <a:schemeClr val="tx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4">
            <a:extLst>
              <a:ext uri="{FF2B5EF4-FFF2-40B4-BE49-F238E27FC236}">
                <a16:creationId xmlns:a16="http://schemas.microsoft.com/office/drawing/2014/main" id="{E47D5690-B7DE-904B-9B8B-6AC583541772}"/>
              </a:ext>
            </a:extLst>
          </p:cNvPr>
          <p:cNvSpPr>
            <a:spLocks noGrp="1"/>
          </p:cNvSpPr>
          <p:nvPr>
            <p:ph type="body" sz="quarter" idx="21"/>
          </p:nvPr>
        </p:nvSpPr>
        <p:spPr>
          <a:xfrm>
            <a:off x="7510090" y="2396674"/>
            <a:ext cx="2517052" cy="876159"/>
          </a:xfrm>
        </p:spPr>
        <p:txBody>
          <a:bodyPr anchor="t">
            <a:noAutofit/>
          </a:bodyPr>
          <a:lstStyle>
            <a:lvl1pPr marL="0" indent="0">
              <a:lnSpc>
                <a:spcPct val="100000"/>
              </a:lnSpc>
              <a:buNone/>
              <a:defRPr lang="en-US" sz="1400" kern="1200" dirty="0">
                <a:solidFill>
                  <a:schemeClr val="tx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4">
            <a:extLst>
              <a:ext uri="{FF2B5EF4-FFF2-40B4-BE49-F238E27FC236}">
                <a16:creationId xmlns:a16="http://schemas.microsoft.com/office/drawing/2014/main" id="{12C88948-9535-104D-8971-29C87C766E04}"/>
              </a:ext>
            </a:extLst>
          </p:cNvPr>
          <p:cNvSpPr>
            <a:spLocks noGrp="1"/>
          </p:cNvSpPr>
          <p:nvPr>
            <p:ph type="body" sz="quarter" idx="22"/>
          </p:nvPr>
        </p:nvSpPr>
        <p:spPr>
          <a:xfrm>
            <a:off x="7510090" y="4730866"/>
            <a:ext cx="2517052" cy="876159"/>
          </a:xfrm>
        </p:spPr>
        <p:txBody>
          <a:bodyPr anchor="t">
            <a:noAutofit/>
          </a:bodyPr>
          <a:lstStyle>
            <a:lvl1pPr marL="0" indent="0">
              <a:lnSpc>
                <a:spcPct val="100000"/>
              </a:lnSpc>
              <a:buNone/>
              <a:defRPr lang="en-US" sz="1400" kern="1200" dirty="0">
                <a:solidFill>
                  <a:schemeClr val="tx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itle 1">
            <a:extLst>
              <a:ext uri="{FF2B5EF4-FFF2-40B4-BE49-F238E27FC236}">
                <a16:creationId xmlns:a16="http://schemas.microsoft.com/office/drawing/2014/main" id="{F61F1887-5D71-CC4D-AC4B-DEBA8A1119E2}"/>
              </a:ext>
            </a:extLst>
          </p:cNvPr>
          <p:cNvSpPr>
            <a:spLocks noGrp="1"/>
          </p:cNvSpPr>
          <p:nvPr>
            <p:ph type="title"/>
          </p:nvPr>
        </p:nvSpPr>
        <p:spPr>
          <a:xfrm>
            <a:off x="838200" y="2004622"/>
            <a:ext cx="2790455" cy="927100"/>
          </a:xfrm>
        </p:spPr>
        <p:txBody>
          <a:bodyPr>
            <a:noAutofit/>
          </a:bodyPr>
          <a:lstStyle>
            <a:lvl1pPr>
              <a:defRPr>
                <a:solidFill>
                  <a:schemeClr val="bg1"/>
                </a:solidFill>
              </a:defRPr>
            </a:lvl1pPr>
          </a:lstStyle>
          <a:p>
            <a:r>
              <a:rPr lang="en-US"/>
              <a:t>Click to edit Master title style</a:t>
            </a:r>
          </a:p>
        </p:txBody>
      </p:sp>
      <p:sp>
        <p:nvSpPr>
          <p:cNvPr id="23" name="TextBox 22">
            <a:extLst>
              <a:ext uri="{FF2B5EF4-FFF2-40B4-BE49-F238E27FC236}">
                <a16:creationId xmlns:a16="http://schemas.microsoft.com/office/drawing/2014/main" id="{FD66C879-8CB2-9E45-A303-953BCFB71D28}"/>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grpSp>
        <p:nvGrpSpPr>
          <p:cNvPr id="24" name="Group 23">
            <a:extLst>
              <a:ext uri="{FF2B5EF4-FFF2-40B4-BE49-F238E27FC236}">
                <a16:creationId xmlns:a16="http://schemas.microsoft.com/office/drawing/2014/main" id="{99071030-6218-5640-AB10-50C4FE4BECB7}"/>
              </a:ext>
            </a:extLst>
          </p:cNvPr>
          <p:cNvGrpSpPr/>
          <p:nvPr userDrawn="1"/>
        </p:nvGrpSpPr>
        <p:grpSpPr>
          <a:xfrm>
            <a:off x="10353575" y="233128"/>
            <a:ext cx="657726" cy="102152"/>
            <a:chOff x="10627895" y="507448"/>
            <a:chExt cx="657726" cy="102152"/>
          </a:xfrm>
          <a:solidFill>
            <a:schemeClr val="bg1"/>
          </a:solidFill>
        </p:grpSpPr>
        <p:sp>
          <p:nvSpPr>
            <p:cNvPr id="25" name="Oval 24">
              <a:extLst>
                <a:ext uri="{FF2B5EF4-FFF2-40B4-BE49-F238E27FC236}">
                  <a16:creationId xmlns:a16="http://schemas.microsoft.com/office/drawing/2014/main" id="{35BE7248-1879-DD4E-BE75-4F91BBB9B2C6}"/>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760D25F-2417-4B48-8934-C2C3733F9F26}"/>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aphic 11">
            <a:extLst>
              <a:ext uri="{FF2B5EF4-FFF2-40B4-BE49-F238E27FC236}">
                <a16:creationId xmlns:a16="http://schemas.microsoft.com/office/drawing/2014/main" id="{170CD0FA-BCE5-484F-8C24-78E74BEE5AB1}"/>
              </a:ext>
            </a:extLst>
          </p:cNvPr>
          <p:cNvGrpSpPr/>
          <p:nvPr userDrawn="1"/>
        </p:nvGrpSpPr>
        <p:grpSpPr>
          <a:xfrm>
            <a:off x="10301462" y="476084"/>
            <a:ext cx="1319943" cy="190147"/>
            <a:chOff x="823232" y="323722"/>
            <a:chExt cx="1595320" cy="229817"/>
          </a:xfrm>
        </p:grpSpPr>
        <p:sp>
          <p:nvSpPr>
            <p:cNvPr id="19" name="Freeform 18">
              <a:extLst>
                <a:ext uri="{FF2B5EF4-FFF2-40B4-BE49-F238E27FC236}">
                  <a16:creationId xmlns:a16="http://schemas.microsoft.com/office/drawing/2014/main" id="{75301CEC-D542-2A43-B7F9-625A6A8FB901}"/>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79A731-F57D-9140-9D23-6B681426F4EC}"/>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8AF37B-3759-BB40-970D-99E3D907E03E}"/>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224943171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Box Light">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B3F5DC4-32C8-1F41-9913-0AF8C507D2E0}"/>
              </a:ext>
            </a:extLst>
          </p:cNvPr>
          <p:cNvGrpSpPr/>
          <p:nvPr userDrawn="1"/>
        </p:nvGrpSpPr>
        <p:grpSpPr>
          <a:xfrm>
            <a:off x="8482122" y="0"/>
            <a:ext cx="3721097" cy="6858000"/>
            <a:chOff x="8490781" y="0"/>
            <a:chExt cx="3721097" cy="6858000"/>
          </a:xfrm>
        </p:grpSpPr>
        <p:pic>
          <p:nvPicPr>
            <p:cNvPr id="30" name="Picture 29">
              <a:extLst>
                <a:ext uri="{FF2B5EF4-FFF2-40B4-BE49-F238E27FC236}">
                  <a16:creationId xmlns:a16="http://schemas.microsoft.com/office/drawing/2014/main" id="{120C012B-37DA-7A44-9919-0FEDC74B1BDC}"/>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31" name="Oval 30">
              <a:extLst>
                <a:ext uri="{FF2B5EF4-FFF2-40B4-BE49-F238E27FC236}">
                  <a16:creationId xmlns:a16="http://schemas.microsoft.com/office/drawing/2014/main" id="{4FDBCA03-E909-6041-90B9-9787F4C5D2E9}"/>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F4ED3B-0C2A-3344-87C5-D693B1DF93C6}"/>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p:txBody>
          <a:bodyPr>
            <a:noAutofit/>
          </a:bodyPr>
          <a:lstStyle/>
          <a:p>
            <a:r>
              <a:rPr lang="en-US"/>
              <a:t>Click to edit Master title style</a:t>
            </a:r>
          </a:p>
        </p:txBody>
      </p:sp>
      <p:sp>
        <p:nvSpPr>
          <p:cNvPr id="6" name="Footer Placeholder 1">
            <a:extLst>
              <a:ext uri="{FF2B5EF4-FFF2-40B4-BE49-F238E27FC236}">
                <a16:creationId xmlns:a16="http://schemas.microsoft.com/office/drawing/2014/main" id="{C240C9EA-F9F7-184F-924B-27DA25849997}"/>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sp>
        <p:nvSpPr>
          <p:cNvPr id="12" name="Freeform 11">
            <a:extLst>
              <a:ext uri="{FF2B5EF4-FFF2-40B4-BE49-F238E27FC236}">
                <a16:creationId xmlns:a16="http://schemas.microsoft.com/office/drawing/2014/main" id="{8F821CD7-7BBC-0147-AA47-317557CCB8EC}"/>
              </a:ext>
            </a:extLst>
          </p:cNvPr>
          <p:cNvSpPr/>
          <p:nvPr userDrawn="1"/>
        </p:nvSpPr>
        <p:spPr>
          <a:xfrm>
            <a:off x="838200"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rgbClr val="000000"/>
          </a:solidFill>
          <a:ln w="1021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EFB65A5-A76E-2E48-8578-5E3A183C5755}"/>
              </a:ext>
            </a:extLst>
          </p:cNvPr>
          <p:cNvSpPr/>
          <p:nvPr userDrawn="1"/>
        </p:nvSpPr>
        <p:spPr>
          <a:xfrm>
            <a:off x="4332273"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chemeClr val="accent4"/>
          </a:solidFill>
          <a:ln w="1021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34B4E01-30D8-D643-93DA-D561267820EC}"/>
              </a:ext>
            </a:extLst>
          </p:cNvPr>
          <p:cNvSpPr/>
          <p:nvPr userDrawn="1"/>
        </p:nvSpPr>
        <p:spPr>
          <a:xfrm>
            <a:off x="7826345"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chemeClr val="accent1"/>
          </a:solidFill>
          <a:ln w="10218" cap="flat">
            <a:noFill/>
            <a:prstDash val="solid"/>
            <a:miter/>
          </a:ln>
        </p:spPr>
        <p:txBody>
          <a:bodyPr rtlCol="0" anchor="ctr"/>
          <a:lstStyle/>
          <a:p>
            <a:endParaRPr lang="en-US"/>
          </a:p>
        </p:txBody>
      </p:sp>
      <p:sp>
        <p:nvSpPr>
          <p:cNvPr id="15" name="Picture Placeholder 30">
            <a:extLst>
              <a:ext uri="{FF2B5EF4-FFF2-40B4-BE49-F238E27FC236}">
                <a16:creationId xmlns:a16="http://schemas.microsoft.com/office/drawing/2014/main" id="{3C028C39-ADC5-5D47-811C-A36CD5A47122}"/>
              </a:ext>
            </a:extLst>
          </p:cNvPr>
          <p:cNvSpPr>
            <a:spLocks noGrp="1"/>
          </p:cNvSpPr>
          <p:nvPr>
            <p:ph type="pic" sz="quarter" idx="11"/>
          </p:nvPr>
        </p:nvSpPr>
        <p:spPr>
          <a:xfrm>
            <a:off x="1222499" y="2684075"/>
            <a:ext cx="686493" cy="607869"/>
          </a:xfrm>
          <a:noFill/>
        </p:spPr>
        <p:txBody>
          <a:bodyPr anchor="ctr">
            <a:normAutofit/>
          </a:bodyPr>
          <a:lstStyle>
            <a:lvl1pPr marL="0" indent="0" algn="ctr">
              <a:buNone/>
              <a:defRPr sz="1000"/>
            </a:lvl1pPr>
          </a:lstStyle>
          <a:p>
            <a:r>
              <a:rPr lang="en-US"/>
              <a:t>Click icon to add picture</a:t>
            </a:r>
          </a:p>
        </p:txBody>
      </p:sp>
      <p:sp>
        <p:nvSpPr>
          <p:cNvPr id="16" name="Picture Placeholder 30">
            <a:extLst>
              <a:ext uri="{FF2B5EF4-FFF2-40B4-BE49-F238E27FC236}">
                <a16:creationId xmlns:a16="http://schemas.microsoft.com/office/drawing/2014/main" id="{E94FB821-949B-744B-A4AD-929D15867737}"/>
              </a:ext>
            </a:extLst>
          </p:cNvPr>
          <p:cNvSpPr>
            <a:spLocks noGrp="1"/>
          </p:cNvSpPr>
          <p:nvPr>
            <p:ph type="pic" sz="quarter" idx="12"/>
          </p:nvPr>
        </p:nvSpPr>
        <p:spPr>
          <a:xfrm>
            <a:off x="4666551" y="2684075"/>
            <a:ext cx="686493" cy="607869"/>
          </a:xfrm>
          <a:noFill/>
        </p:spPr>
        <p:txBody>
          <a:bodyPr anchor="ctr">
            <a:normAutofit/>
          </a:bodyPr>
          <a:lstStyle>
            <a:lvl1pPr marL="0" indent="0" algn="ctr">
              <a:buNone/>
              <a:defRPr sz="1000"/>
            </a:lvl1pPr>
          </a:lstStyle>
          <a:p>
            <a:r>
              <a:rPr lang="en-US"/>
              <a:t>Click icon to add picture</a:t>
            </a:r>
          </a:p>
        </p:txBody>
      </p:sp>
      <p:sp>
        <p:nvSpPr>
          <p:cNvPr id="17" name="Text Placeholder 39">
            <a:extLst>
              <a:ext uri="{FF2B5EF4-FFF2-40B4-BE49-F238E27FC236}">
                <a16:creationId xmlns:a16="http://schemas.microsoft.com/office/drawing/2014/main" id="{1B80E140-B1CA-A04F-BD96-93E3DA2EE706}"/>
              </a:ext>
            </a:extLst>
          </p:cNvPr>
          <p:cNvSpPr>
            <a:spLocks noGrp="1"/>
          </p:cNvSpPr>
          <p:nvPr>
            <p:ph type="body" sz="quarter" idx="15"/>
          </p:nvPr>
        </p:nvSpPr>
        <p:spPr>
          <a:xfrm>
            <a:off x="1222498" y="3437445"/>
            <a:ext cx="291939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39">
            <a:extLst>
              <a:ext uri="{FF2B5EF4-FFF2-40B4-BE49-F238E27FC236}">
                <a16:creationId xmlns:a16="http://schemas.microsoft.com/office/drawing/2014/main" id="{AEFFD7F8-CB71-EE46-8230-B82692198845}"/>
              </a:ext>
            </a:extLst>
          </p:cNvPr>
          <p:cNvSpPr>
            <a:spLocks noGrp="1"/>
          </p:cNvSpPr>
          <p:nvPr>
            <p:ph type="body" sz="quarter" idx="16"/>
          </p:nvPr>
        </p:nvSpPr>
        <p:spPr>
          <a:xfrm>
            <a:off x="4666550" y="3430266"/>
            <a:ext cx="293924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4">
            <a:extLst>
              <a:ext uri="{FF2B5EF4-FFF2-40B4-BE49-F238E27FC236}">
                <a16:creationId xmlns:a16="http://schemas.microsoft.com/office/drawing/2014/main" id="{F53DBB85-FA1B-134A-8989-37C4AD185FF6}"/>
              </a:ext>
            </a:extLst>
          </p:cNvPr>
          <p:cNvSpPr>
            <a:spLocks noGrp="1"/>
          </p:cNvSpPr>
          <p:nvPr>
            <p:ph type="body" sz="quarter" idx="19"/>
          </p:nvPr>
        </p:nvSpPr>
        <p:spPr>
          <a:xfrm>
            <a:off x="1222499" y="3810798"/>
            <a:ext cx="2919399"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B1752F59-87CA-684A-899B-74E82FD44EAF}"/>
              </a:ext>
            </a:extLst>
          </p:cNvPr>
          <p:cNvSpPr>
            <a:spLocks noGrp="1"/>
          </p:cNvSpPr>
          <p:nvPr>
            <p:ph type="body" sz="quarter" idx="21"/>
          </p:nvPr>
        </p:nvSpPr>
        <p:spPr>
          <a:xfrm>
            <a:off x="4666551" y="3810798"/>
            <a:ext cx="2939248"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7" name="Picture Placeholder 30">
            <a:extLst>
              <a:ext uri="{FF2B5EF4-FFF2-40B4-BE49-F238E27FC236}">
                <a16:creationId xmlns:a16="http://schemas.microsoft.com/office/drawing/2014/main" id="{B97BB839-8D75-EB49-AE92-3D21F3945EF4}"/>
              </a:ext>
            </a:extLst>
          </p:cNvPr>
          <p:cNvSpPr>
            <a:spLocks noGrp="1"/>
          </p:cNvSpPr>
          <p:nvPr>
            <p:ph type="pic" sz="quarter" idx="22"/>
          </p:nvPr>
        </p:nvSpPr>
        <p:spPr>
          <a:xfrm>
            <a:off x="8160623" y="2684075"/>
            <a:ext cx="686493" cy="607869"/>
          </a:xfrm>
          <a:noFill/>
        </p:spPr>
        <p:txBody>
          <a:bodyPr anchor="ctr">
            <a:normAutofit/>
          </a:bodyPr>
          <a:lstStyle>
            <a:lvl1pPr marL="0" indent="0" algn="ctr">
              <a:buNone/>
              <a:defRPr sz="1000"/>
            </a:lvl1pPr>
          </a:lstStyle>
          <a:p>
            <a:r>
              <a:rPr lang="en-US"/>
              <a:t>Click icon to add picture</a:t>
            </a:r>
          </a:p>
        </p:txBody>
      </p:sp>
      <p:sp>
        <p:nvSpPr>
          <p:cNvPr id="28" name="Text Placeholder 39">
            <a:extLst>
              <a:ext uri="{FF2B5EF4-FFF2-40B4-BE49-F238E27FC236}">
                <a16:creationId xmlns:a16="http://schemas.microsoft.com/office/drawing/2014/main" id="{0630538B-2CDF-114A-B358-BBCB201515DC}"/>
              </a:ext>
            </a:extLst>
          </p:cNvPr>
          <p:cNvSpPr>
            <a:spLocks noGrp="1"/>
          </p:cNvSpPr>
          <p:nvPr>
            <p:ph type="body" sz="quarter" idx="23"/>
          </p:nvPr>
        </p:nvSpPr>
        <p:spPr>
          <a:xfrm>
            <a:off x="8160622" y="3430266"/>
            <a:ext cx="293924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0A01B850-3AF4-0545-A7E1-2140F172093B}"/>
              </a:ext>
            </a:extLst>
          </p:cNvPr>
          <p:cNvSpPr>
            <a:spLocks noGrp="1"/>
          </p:cNvSpPr>
          <p:nvPr>
            <p:ph type="body" sz="quarter" idx="24"/>
          </p:nvPr>
        </p:nvSpPr>
        <p:spPr>
          <a:xfrm>
            <a:off x="8160623" y="3810798"/>
            <a:ext cx="2939248"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4AA90846-31ED-6F4B-A1A8-86716F7876FE}"/>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grpSp>
        <p:nvGrpSpPr>
          <p:cNvPr id="22" name="Group 21">
            <a:extLst>
              <a:ext uri="{FF2B5EF4-FFF2-40B4-BE49-F238E27FC236}">
                <a16:creationId xmlns:a16="http://schemas.microsoft.com/office/drawing/2014/main" id="{E16B4769-D9A0-2241-A3EA-74D129A0F0E2}"/>
              </a:ext>
            </a:extLst>
          </p:cNvPr>
          <p:cNvGrpSpPr/>
          <p:nvPr userDrawn="1"/>
        </p:nvGrpSpPr>
        <p:grpSpPr>
          <a:xfrm>
            <a:off x="10627895" y="507448"/>
            <a:ext cx="657726" cy="102152"/>
            <a:chOff x="10627895" y="507448"/>
            <a:chExt cx="657726" cy="102152"/>
          </a:xfrm>
          <a:solidFill>
            <a:schemeClr val="bg1"/>
          </a:solidFill>
        </p:grpSpPr>
        <p:sp>
          <p:nvSpPr>
            <p:cNvPr id="23" name="Oval 22">
              <a:extLst>
                <a:ext uri="{FF2B5EF4-FFF2-40B4-BE49-F238E27FC236}">
                  <a16:creationId xmlns:a16="http://schemas.microsoft.com/office/drawing/2014/main" id="{4BDCEDF7-84CC-F746-9422-C89E9F06E6A5}"/>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92AE34-FC02-EF45-9737-D4DD875C3955}"/>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aphic 11">
            <a:extLst>
              <a:ext uri="{FF2B5EF4-FFF2-40B4-BE49-F238E27FC236}">
                <a16:creationId xmlns:a16="http://schemas.microsoft.com/office/drawing/2014/main" id="{05C91E07-9B4F-1947-BAAA-5A4DC536BE9D}"/>
              </a:ext>
            </a:extLst>
          </p:cNvPr>
          <p:cNvGrpSpPr/>
          <p:nvPr userDrawn="1"/>
        </p:nvGrpSpPr>
        <p:grpSpPr>
          <a:xfrm>
            <a:off x="10301462" y="476084"/>
            <a:ext cx="1319943" cy="190147"/>
            <a:chOff x="823232" y="323722"/>
            <a:chExt cx="1595320" cy="229817"/>
          </a:xfrm>
        </p:grpSpPr>
        <p:sp>
          <p:nvSpPr>
            <p:cNvPr id="9" name="Freeform 8">
              <a:extLst>
                <a:ext uri="{FF2B5EF4-FFF2-40B4-BE49-F238E27FC236}">
                  <a16:creationId xmlns:a16="http://schemas.microsoft.com/office/drawing/2014/main" id="{EC8B15A5-A19F-B049-915A-F90E42DCD7E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196A26-5A29-F943-869D-2C5C1528BAD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8828F0-D56F-4347-88D1-77A0798CDDA9}"/>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204315284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andmark Ligh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5AAC6A1-3FD9-C449-9739-06DC275C65AD}"/>
              </a:ext>
            </a:extLst>
          </p:cNvPr>
          <p:cNvGrpSpPr/>
          <p:nvPr userDrawn="1"/>
        </p:nvGrpSpPr>
        <p:grpSpPr>
          <a:xfrm>
            <a:off x="8482122" y="0"/>
            <a:ext cx="3721097" cy="6858000"/>
            <a:chOff x="8490781" y="0"/>
            <a:chExt cx="3721097" cy="6858000"/>
          </a:xfrm>
        </p:grpSpPr>
        <p:pic>
          <p:nvPicPr>
            <p:cNvPr id="24" name="Picture 23">
              <a:extLst>
                <a:ext uri="{FF2B5EF4-FFF2-40B4-BE49-F238E27FC236}">
                  <a16:creationId xmlns:a16="http://schemas.microsoft.com/office/drawing/2014/main" id="{9756CF2D-2B5F-E643-9C47-DD67CCE94FED}"/>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25" name="Oval 24">
              <a:extLst>
                <a:ext uri="{FF2B5EF4-FFF2-40B4-BE49-F238E27FC236}">
                  <a16:creationId xmlns:a16="http://schemas.microsoft.com/office/drawing/2014/main" id="{BEFD5024-8595-3C42-A90E-85F5AB5F3DD0}"/>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AA9DF9-1116-F342-9E14-8C6AD3959C4A}"/>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4988383" y="3664592"/>
            <a:ext cx="5216320" cy="612775"/>
          </a:xfrm>
        </p:spPr>
        <p:txBody>
          <a:bodyPr anchor="t">
            <a:noAutofit/>
          </a:bodyPr>
          <a:lstStyle>
            <a:lvl1pPr marL="0" indent="0">
              <a:lnSpc>
                <a:spcPct val="120000"/>
              </a:lnSpc>
              <a:buNone/>
              <a:defRPr sz="1600">
                <a:solidFill>
                  <a:schemeClr val="tx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pic>
        <p:nvPicPr>
          <p:cNvPr id="23" name="Picture 22">
            <a:extLst>
              <a:ext uri="{FF2B5EF4-FFF2-40B4-BE49-F238E27FC236}">
                <a16:creationId xmlns:a16="http://schemas.microsoft.com/office/drawing/2014/main" id="{0AF68DC7-58C8-1245-BED1-9093F0C3FDB1}"/>
              </a:ext>
            </a:extLst>
          </p:cNvPr>
          <p:cNvPicPr>
            <a:picLocks noChangeAspect="1"/>
          </p:cNvPicPr>
          <p:nvPr userDrawn="1"/>
        </p:nvPicPr>
        <p:blipFill>
          <a:blip r:embed="rId3"/>
          <a:stretch>
            <a:fillRect/>
          </a:stretch>
        </p:blipFill>
        <p:spPr>
          <a:xfrm>
            <a:off x="847011" y="2403852"/>
            <a:ext cx="2019300" cy="2019300"/>
          </a:xfrm>
          <a:prstGeom prst="rect">
            <a:avLst/>
          </a:prstGeom>
        </p:spPr>
      </p:pic>
      <p:sp>
        <p:nvSpPr>
          <p:cNvPr id="33" name="Title 1">
            <a:extLst>
              <a:ext uri="{FF2B5EF4-FFF2-40B4-BE49-F238E27FC236}">
                <a16:creationId xmlns:a16="http://schemas.microsoft.com/office/drawing/2014/main" id="{2C316C67-B7EA-C743-82C0-5B28C63E886F}"/>
              </a:ext>
            </a:extLst>
          </p:cNvPr>
          <p:cNvSpPr>
            <a:spLocks noGrp="1"/>
          </p:cNvSpPr>
          <p:nvPr>
            <p:ph type="title"/>
          </p:nvPr>
        </p:nvSpPr>
        <p:spPr>
          <a:xfrm>
            <a:off x="4988382" y="2418265"/>
            <a:ext cx="5216321" cy="927100"/>
          </a:xfrm>
        </p:spPr>
        <p:txBody>
          <a:bodyPr>
            <a:noAutofit/>
          </a:bodyPr>
          <a:lstStyle>
            <a:lvl1pPr>
              <a:defRPr sz="2600"/>
            </a:lvl1pPr>
          </a:lstStyle>
          <a:p>
            <a:r>
              <a:rPr lang="en-US"/>
              <a:t>Click to edit Master title style</a:t>
            </a:r>
          </a:p>
        </p:txBody>
      </p:sp>
      <p:sp>
        <p:nvSpPr>
          <p:cNvPr id="12" name="TextBox 11">
            <a:extLst>
              <a:ext uri="{FF2B5EF4-FFF2-40B4-BE49-F238E27FC236}">
                <a16:creationId xmlns:a16="http://schemas.microsoft.com/office/drawing/2014/main" id="{12C95D70-91A4-234A-9400-E84C1F04A11E}"/>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grpSp>
        <p:nvGrpSpPr>
          <p:cNvPr id="13" name="Group 12">
            <a:extLst>
              <a:ext uri="{FF2B5EF4-FFF2-40B4-BE49-F238E27FC236}">
                <a16:creationId xmlns:a16="http://schemas.microsoft.com/office/drawing/2014/main" id="{D89D6FC2-5153-FE41-BAE3-9C954021F5CB}"/>
              </a:ext>
            </a:extLst>
          </p:cNvPr>
          <p:cNvGrpSpPr/>
          <p:nvPr userDrawn="1"/>
        </p:nvGrpSpPr>
        <p:grpSpPr>
          <a:xfrm>
            <a:off x="10627895" y="507448"/>
            <a:ext cx="657726" cy="102152"/>
            <a:chOff x="10627895" y="507448"/>
            <a:chExt cx="657726" cy="102152"/>
          </a:xfrm>
          <a:solidFill>
            <a:schemeClr val="bg1"/>
          </a:solidFill>
        </p:grpSpPr>
        <p:sp>
          <p:nvSpPr>
            <p:cNvPr id="14" name="Oval 13">
              <a:extLst>
                <a:ext uri="{FF2B5EF4-FFF2-40B4-BE49-F238E27FC236}">
                  <a16:creationId xmlns:a16="http://schemas.microsoft.com/office/drawing/2014/main" id="{0994EE97-C8D3-3F45-A11E-8D995A15948C}"/>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1C9266-2B5E-3140-B4F5-C5F156B4040D}"/>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aphic 11">
            <a:extLst>
              <a:ext uri="{FF2B5EF4-FFF2-40B4-BE49-F238E27FC236}">
                <a16:creationId xmlns:a16="http://schemas.microsoft.com/office/drawing/2014/main" id="{170CD0FA-BCE5-484F-8C24-78E74BEE5AB1}"/>
              </a:ext>
            </a:extLst>
          </p:cNvPr>
          <p:cNvGrpSpPr/>
          <p:nvPr userDrawn="1"/>
        </p:nvGrpSpPr>
        <p:grpSpPr>
          <a:xfrm>
            <a:off x="10301462" y="476084"/>
            <a:ext cx="1319943" cy="190147"/>
            <a:chOff x="823232" y="323722"/>
            <a:chExt cx="1595320" cy="229817"/>
          </a:xfrm>
        </p:grpSpPr>
        <p:sp>
          <p:nvSpPr>
            <p:cNvPr id="19" name="Freeform 18">
              <a:extLst>
                <a:ext uri="{FF2B5EF4-FFF2-40B4-BE49-F238E27FC236}">
                  <a16:creationId xmlns:a16="http://schemas.microsoft.com/office/drawing/2014/main" id="{75301CEC-D542-2A43-B7F9-625A6A8FB901}"/>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79A731-F57D-9140-9D23-6B681426F4EC}"/>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8AF37B-3759-BB40-970D-99E3D907E03E}"/>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42440343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OC Image 1">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41E7DD38-FE0A-7140-86BB-B9B50C2D9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5" y="0"/>
            <a:ext cx="12199955" cy="6858000"/>
          </a:xfrm>
          <a:prstGeom prst="rect">
            <a:avLst/>
          </a:prstGeom>
          <a:ln>
            <a:noFill/>
          </a:ln>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6"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120420607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No Background Ligh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39EBE6E-DB0B-2141-AA4D-89032EE53D6C}"/>
              </a:ext>
            </a:extLst>
          </p:cNvPr>
          <p:cNvSpPr>
            <a:spLocks noGrp="1"/>
          </p:cNvSpPr>
          <p:nvPr>
            <p:ph type="title"/>
          </p:nvPr>
        </p:nvSpPr>
        <p:spPr>
          <a:xfrm>
            <a:off x="838200" y="80581"/>
            <a:ext cx="8006778" cy="927100"/>
          </a:xfrm>
        </p:spPr>
        <p:txBody>
          <a:bodyPr>
            <a:noAutofit/>
          </a:bodyPr>
          <a:lstStyle/>
          <a:p>
            <a:r>
              <a:rPr lang="en-US"/>
              <a:t>Click to edit Master title style</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10" name="Graphic 11">
            <a:extLst>
              <a:ext uri="{FF2B5EF4-FFF2-40B4-BE49-F238E27FC236}">
                <a16:creationId xmlns:a16="http://schemas.microsoft.com/office/drawing/2014/main" id="{B3088AF6-0F16-F741-BD02-8BAE7C90C008}"/>
              </a:ext>
            </a:extLst>
          </p:cNvPr>
          <p:cNvGrpSpPr/>
          <p:nvPr userDrawn="1"/>
        </p:nvGrpSpPr>
        <p:grpSpPr>
          <a:xfrm>
            <a:off x="10301462" y="476084"/>
            <a:ext cx="1319943" cy="190147"/>
            <a:chOff x="823232" y="323722"/>
            <a:chExt cx="1595320" cy="229817"/>
          </a:xfrm>
        </p:grpSpPr>
        <p:sp>
          <p:nvSpPr>
            <p:cNvPr id="11" name="Freeform 10">
              <a:extLst>
                <a:ext uri="{FF2B5EF4-FFF2-40B4-BE49-F238E27FC236}">
                  <a16:creationId xmlns:a16="http://schemas.microsoft.com/office/drawing/2014/main" id="{C2C4901F-8759-984E-96F2-75A4A8E7661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CB8AC03-03AF-A14B-A012-ECF91325FF6D}"/>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9AEAFE8-D41F-8547-8C80-70BD00D87C5A}"/>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79BEDF7F-E41C-C24C-B971-C2F2189D4A3D}"/>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
        <p:nvSpPr>
          <p:cNvPr id="14" name="Content Placeholder 3">
            <a:extLst>
              <a:ext uri="{FF2B5EF4-FFF2-40B4-BE49-F238E27FC236}">
                <a16:creationId xmlns:a16="http://schemas.microsoft.com/office/drawing/2014/main" id="{0BDECFD3-C272-4A4E-BF0B-A62EA7541FCA}"/>
              </a:ext>
            </a:extLst>
          </p:cNvPr>
          <p:cNvSpPr>
            <a:spLocks noGrp="1"/>
          </p:cNvSpPr>
          <p:nvPr>
            <p:ph sz="quarter" idx="11"/>
          </p:nvPr>
        </p:nvSpPr>
        <p:spPr>
          <a:xfrm>
            <a:off x="850461" y="1829064"/>
            <a:ext cx="10731608" cy="434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864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2 Content No Background Ligh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39EBE6E-DB0B-2141-AA4D-89032EE53D6C}"/>
              </a:ext>
            </a:extLst>
          </p:cNvPr>
          <p:cNvSpPr>
            <a:spLocks noGrp="1"/>
          </p:cNvSpPr>
          <p:nvPr>
            <p:ph type="title"/>
          </p:nvPr>
        </p:nvSpPr>
        <p:spPr>
          <a:xfrm>
            <a:off x="838200" y="80581"/>
            <a:ext cx="8006778" cy="927100"/>
          </a:xfrm>
        </p:spPr>
        <p:txBody>
          <a:bodyPr>
            <a:noAutofit/>
          </a:bodyPr>
          <a:lstStyle/>
          <a:p>
            <a:r>
              <a:rPr lang="en-US"/>
              <a:t>Click to edit Master title style</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10" name="Graphic 11">
            <a:extLst>
              <a:ext uri="{FF2B5EF4-FFF2-40B4-BE49-F238E27FC236}">
                <a16:creationId xmlns:a16="http://schemas.microsoft.com/office/drawing/2014/main" id="{B3088AF6-0F16-F741-BD02-8BAE7C90C008}"/>
              </a:ext>
            </a:extLst>
          </p:cNvPr>
          <p:cNvGrpSpPr/>
          <p:nvPr userDrawn="1"/>
        </p:nvGrpSpPr>
        <p:grpSpPr>
          <a:xfrm>
            <a:off x="10301462" y="476084"/>
            <a:ext cx="1319943" cy="190147"/>
            <a:chOff x="823232" y="323722"/>
            <a:chExt cx="1595320" cy="229817"/>
          </a:xfrm>
        </p:grpSpPr>
        <p:sp>
          <p:nvSpPr>
            <p:cNvPr id="11" name="Freeform 10">
              <a:extLst>
                <a:ext uri="{FF2B5EF4-FFF2-40B4-BE49-F238E27FC236}">
                  <a16:creationId xmlns:a16="http://schemas.microsoft.com/office/drawing/2014/main" id="{C2C4901F-8759-984E-96F2-75A4A8E7661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CB8AC03-03AF-A14B-A012-ECF91325FF6D}"/>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9AEAFE8-D41F-8547-8C80-70BD00D87C5A}"/>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79BEDF7F-E41C-C24C-B971-C2F2189D4A3D}"/>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
        <p:nvSpPr>
          <p:cNvPr id="14" name="Content Placeholder 3">
            <a:extLst>
              <a:ext uri="{FF2B5EF4-FFF2-40B4-BE49-F238E27FC236}">
                <a16:creationId xmlns:a16="http://schemas.microsoft.com/office/drawing/2014/main" id="{0BDECFD3-C272-4A4E-BF0B-A62EA7541FCA}"/>
              </a:ext>
            </a:extLst>
          </p:cNvPr>
          <p:cNvSpPr>
            <a:spLocks noGrp="1"/>
          </p:cNvSpPr>
          <p:nvPr>
            <p:ph sz="quarter" idx="11"/>
          </p:nvPr>
        </p:nvSpPr>
        <p:spPr>
          <a:xfrm>
            <a:off x="850461" y="1829064"/>
            <a:ext cx="5010843" cy="434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BE9B10E7-8B56-E049-9867-70751DF9A8C8}"/>
              </a:ext>
            </a:extLst>
          </p:cNvPr>
          <p:cNvSpPr>
            <a:spLocks noGrp="1"/>
          </p:cNvSpPr>
          <p:nvPr>
            <p:ph sz="quarter" idx="12"/>
          </p:nvPr>
        </p:nvSpPr>
        <p:spPr>
          <a:xfrm>
            <a:off x="6330696" y="1829064"/>
            <a:ext cx="5010843" cy="434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23424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No Background Light">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EEFDEB31-4291-5F40-9D42-C5CA054763CF}"/>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D052A5-642F-F34D-8417-4EEE363D3276}"/>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8"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Footer Placeholder 1">
            <a:extLst>
              <a:ext uri="{FF2B5EF4-FFF2-40B4-BE49-F238E27FC236}">
                <a16:creationId xmlns:a16="http://schemas.microsoft.com/office/drawing/2014/main" id="{B6015FD6-34E9-6E43-A052-72473EF9A2C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9" name="Graphic 11">
            <a:extLst>
              <a:ext uri="{FF2B5EF4-FFF2-40B4-BE49-F238E27FC236}">
                <a16:creationId xmlns:a16="http://schemas.microsoft.com/office/drawing/2014/main" id="{B4B72E49-8CB6-5641-83B2-24B0F99B18EE}"/>
              </a:ext>
            </a:extLst>
          </p:cNvPr>
          <p:cNvGrpSpPr/>
          <p:nvPr userDrawn="1"/>
        </p:nvGrpSpPr>
        <p:grpSpPr>
          <a:xfrm>
            <a:off x="10301462" y="476084"/>
            <a:ext cx="1319943" cy="190147"/>
            <a:chOff x="823232" y="323722"/>
            <a:chExt cx="1595320" cy="229817"/>
          </a:xfrm>
        </p:grpSpPr>
        <p:sp>
          <p:nvSpPr>
            <p:cNvPr id="10" name="Freeform 9">
              <a:extLst>
                <a:ext uri="{FF2B5EF4-FFF2-40B4-BE49-F238E27FC236}">
                  <a16:creationId xmlns:a16="http://schemas.microsoft.com/office/drawing/2014/main" id="{0F362472-FEDE-154B-8822-BE2377C19B5F}"/>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A2EABA-84B8-1D41-8793-633F1439A1D5}"/>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C4D690B-EC9E-C043-B130-46E97501DED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EA64C137-24DA-2648-8BA7-69DD24FFD1CE}"/>
              </a:ext>
            </a:extLst>
          </p:cNvPr>
          <p:cNvSpPr>
            <a:spLocks noGrp="1"/>
          </p:cNvSpPr>
          <p:nvPr>
            <p:ph type="title"/>
          </p:nvPr>
        </p:nvSpPr>
        <p:spPr>
          <a:xfrm>
            <a:off x="838200" y="80581"/>
            <a:ext cx="8006778" cy="927100"/>
          </a:xfrm>
        </p:spPr>
        <p:txBody>
          <a:bodyPr>
            <a:noAutofit/>
          </a:bodyPr>
          <a:lstStyle/>
          <a:p>
            <a:r>
              <a:rPr lang="en-US"/>
              <a:t>Click to edit Master title style</a:t>
            </a:r>
          </a:p>
        </p:txBody>
      </p:sp>
      <p:sp>
        <p:nvSpPr>
          <p:cNvPr id="15" name="TextBox 14">
            <a:extLst>
              <a:ext uri="{FF2B5EF4-FFF2-40B4-BE49-F238E27FC236}">
                <a16:creationId xmlns:a16="http://schemas.microsoft.com/office/drawing/2014/main" id="{3E6D12FF-D522-FA46-A403-748FD63B148C}"/>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Tree>
    <p:extLst>
      <p:ext uri="{BB962C8B-B14F-4D97-AF65-F5344CB8AC3E}">
        <p14:creationId xmlns:p14="http://schemas.microsoft.com/office/powerpoint/2010/main" val="147166611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No Background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a:xfrm>
            <a:off x="838200" y="80581"/>
            <a:ext cx="8006778" cy="927100"/>
          </a:xfrm>
        </p:spPr>
        <p:txBody>
          <a:bodyPr>
            <a:noAutofit/>
          </a:bodyPr>
          <a:lstStyle/>
          <a:p>
            <a:r>
              <a:rPr lang="en-US"/>
              <a:t>Click to edit Master title style</a:t>
            </a:r>
          </a:p>
        </p:txBody>
      </p:sp>
      <p:sp>
        <p:nvSpPr>
          <p:cNvPr id="6" name="Footer Placeholder 1">
            <a:extLst>
              <a:ext uri="{FF2B5EF4-FFF2-40B4-BE49-F238E27FC236}">
                <a16:creationId xmlns:a16="http://schemas.microsoft.com/office/drawing/2014/main" id="{C240C9EA-F9F7-184F-924B-27DA25849997}"/>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8" name="Graphic 11">
            <a:extLst>
              <a:ext uri="{FF2B5EF4-FFF2-40B4-BE49-F238E27FC236}">
                <a16:creationId xmlns:a16="http://schemas.microsoft.com/office/drawing/2014/main" id="{05C91E07-9B4F-1947-BAAA-5A4DC536BE9D}"/>
              </a:ext>
            </a:extLst>
          </p:cNvPr>
          <p:cNvGrpSpPr/>
          <p:nvPr userDrawn="1"/>
        </p:nvGrpSpPr>
        <p:grpSpPr>
          <a:xfrm>
            <a:off x="10301462" y="476084"/>
            <a:ext cx="1319943" cy="190147"/>
            <a:chOff x="823232" y="323722"/>
            <a:chExt cx="1595320" cy="229817"/>
          </a:xfrm>
        </p:grpSpPr>
        <p:sp>
          <p:nvSpPr>
            <p:cNvPr id="9" name="Freeform 8">
              <a:extLst>
                <a:ext uri="{FF2B5EF4-FFF2-40B4-BE49-F238E27FC236}">
                  <a16:creationId xmlns:a16="http://schemas.microsoft.com/office/drawing/2014/main" id="{EC8B15A5-A19F-B049-915A-F90E42DCD7E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196A26-5A29-F943-869D-2C5C1528BAD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8828F0-D56F-4347-88D1-77A0798CDDA9}"/>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5669D60F-6D34-534D-A58F-D8F127B6BFF6}"/>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Tree>
    <p:extLst>
      <p:ext uri="{BB962C8B-B14F-4D97-AF65-F5344CB8AC3E}">
        <p14:creationId xmlns:p14="http://schemas.microsoft.com/office/powerpoint/2010/main" val="242986544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Single Content Box Ligh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762369" y="3244332"/>
            <a:ext cx="2790455"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2504349"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61" name="Title 1">
            <a:extLst>
              <a:ext uri="{FF2B5EF4-FFF2-40B4-BE49-F238E27FC236}">
                <a16:creationId xmlns:a16="http://schemas.microsoft.com/office/drawing/2014/main" id="{F61F1887-5D71-CC4D-AC4B-DEBA8A1119E2}"/>
              </a:ext>
            </a:extLst>
          </p:cNvPr>
          <p:cNvSpPr>
            <a:spLocks noGrp="1"/>
          </p:cNvSpPr>
          <p:nvPr>
            <p:ph type="title"/>
          </p:nvPr>
        </p:nvSpPr>
        <p:spPr>
          <a:xfrm>
            <a:off x="757175" y="2004622"/>
            <a:ext cx="2790455" cy="927100"/>
          </a:xfrm>
        </p:spPr>
        <p:txBody>
          <a:bodyPr>
            <a:noAutofit/>
          </a:bodyPr>
          <a:lstStyle>
            <a:lvl1pPr>
              <a:defRPr>
                <a:solidFill>
                  <a:schemeClr val="bg1"/>
                </a:solidFill>
              </a:defRPr>
            </a:lvl1pPr>
          </a:lstStyle>
          <a:p>
            <a:r>
              <a:rPr lang="en-US"/>
              <a:t>Click to edit Master title style</a:t>
            </a:r>
          </a:p>
        </p:txBody>
      </p:sp>
      <p:sp>
        <p:nvSpPr>
          <p:cNvPr id="23" name="TextBox 22">
            <a:extLst>
              <a:ext uri="{FF2B5EF4-FFF2-40B4-BE49-F238E27FC236}">
                <a16:creationId xmlns:a16="http://schemas.microsoft.com/office/drawing/2014/main" id="{FD66C879-8CB2-9E45-A303-953BCFB71D28}"/>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grpSp>
        <p:nvGrpSpPr>
          <p:cNvPr id="24" name="Group 23">
            <a:extLst>
              <a:ext uri="{FF2B5EF4-FFF2-40B4-BE49-F238E27FC236}">
                <a16:creationId xmlns:a16="http://schemas.microsoft.com/office/drawing/2014/main" id="{99071030-6218-5640-AB10-50C4FE4BECB7}"/>
              </a:ext>
            </a:extLst>
          </p:cNvPr>
          <p:cNvGrpSpPr/>
          <p:nvPr userDrawn="1"/>
        </p:nvGrpSpPr>
        <p:grpSpPr>
          <a:xfrm>
            <a:off x="10353575" y="233128"/>
            <a:ext cx="657726" cy="102152"/>
            <a:chOff x="10627895" y="507448"/>
            <a:chExt cx="657726" cy="102152"/>
          </a:xfrm>
          <a:solidFill>
            <a:schemeClr val="bg1"/>
          </a:solidFill>
        </p:grpSpPr>
        <p:sp>
          <p:nvSpPr>
            <p:cNvPr id="25" name="Oval 24">
              <a:extLst>
                <a:ext uri="{FF2B5EF4-FFF2-40B4-BE49-F238E27FC236}">
                  <a16:creationId xmlns:a16="http://schemas.microsoft.com/office/drawing/2014/main" id="{35BE7248-1879-DD4E-BE75-4F91BBB9B2C6}"/>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760D25F-2417-4B48-8934-C2C3733F9F26}"/>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aphic 11">
            <a:extLst>
              <a:ext uri="{FF2B5EF4-FFF2-40B4-BE49-F238E27FC236}">
                <a16:creationId xmlns:a16="http://schemas.microsoft.com/office/drawing/2014/main" id="{6E51CB43-8405-C046-8FB5-DE834F44DA85}"/>
              </a:ext>
            </a:extLst>
          </p:cNvPr>
          <p:cNvGrpSpPr/>
          <p:nvPr userDrawn="1"/>
        </p:nvGrpSpPr>
        <p:grpSpPr>
          <a:xfrm>
            <a:off x="755686" y="331500"/>
            <a:ext cx="1319943" cy="190147"/>
            <a:chOff x="823232" y="323722"/>
            <a:chExt cx="1595320" cy="229817"/>
          </a:xfrm>
          <a:solidFill>
            <a:schemeClr val="bg1"/>
          </a:solidFill>
        </p:grpSpPr>
        <p:sp>
          <p:nvSpPr>
            <p:cNvPr id="32" name="Freeform 31">
              <a:extLst>
                <a:ext uri="{FF2B5EF4-FFF2-40B4-BE49-F238E27FC236}">
                  <a16:creationId xmlns:a16="http://schemas.microsoft.com/office/drawing/2014/main" id="{1A68F6B6-D21E-774E-8B42-FB7777A2314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3" name="Freeform 32">
              <a:extLst>
                <a:ext uri="{FF2B5EF4-FFF2-40B4-BE49-F238E27FC236}">
                  <a16:creationId xmlns:a16="http://schemas.microsoft.com/office/drawing/2014/main" id="{2634E9B3-1D72-AE46-BE9C-15F0F1D6F83C}"/>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4" name="Freeform 33">
              <a:extLst>
                <a:ext uri="{FF2B5EF4-FFF2-40B4-BE49-F238E27FC236}">
                  <a16:creationId xmlns:a16="http://schemas.microsoft.com/office/drawing/2014/main" id="{803267D3-DE99-1749-A563-6CB93BED54EE}"/>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3" name="Content Placeholder 2">
            <a:extLst>
              <a:ext uri="{FF2B5EF4-FFF2-40B4-BE49-F238E27FC236}">
                <a16:creationId xmlns:a16="http://schemas.microsoft.com/office/drawing/2014/main" id="{6690510F-E89A-BE4F-8ED6-DA3E0F2B7980}"/>
              </a:ext>
            </a:extLst>
          </p:cNvPr>
          <p:cNvSpPr>
            <a:spLocks noGrp="1"/>
          </p:cNvSpPr>
          <p:nvPr>
            <p:ph sz="quarter" idx="11"/>
          </p:nvPr>
        </p:nvSpPr>
        <p:spPr>
          <a:xfrm>
            <a:off x="4509391" y="914400"/>
            <a:ext cx="7047094" cy="5205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0578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5128FB9-4C66-8246-A7C4-DCE9D2586CE6}"/>
              </a:ext>
            </a:extLst>
          </p:cNvPr>
          <p:cNvGrpSpPr/>
          <p:nvPr userDrawn="1"/>
        </p:nvGrpSpPr>
        <p:grpSpPr>
          <a:xfrm>
            <a:off x="8470461" y="0"/>
            <a:ext cx="3721097" cy="6858000"/>
            <a:chOff x="8490781" y="0"/>
            <a:chExt cx="3721097" cy="6858000"/>
          </a:xfrm>
        </p:grpSpPr>
        <p:pic>
          <p:nvPicPr>
            <p:cNvPr id="19" name="Picture 18">
              <a:extLst>
                <a:ext uri="{FF2B5EF4-FFF2-40B4-BE49-F238E27FC236}">
                  <a16:creationId xmlns:a16="http://schemas.microsoft.com/office/drawing/2014/main" id="{6AE78D6D-A62B-DA45-B216-420022A1A081}"/>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20" name="Oval 19">
              <a:extLst>
                <a:ext uri="{FF2B5EF4-FFF2-40B4-BE49-F238E27FC236}">
                  <a16:creationId xmlns:a16="http://schemas.microsoft.com/office/drawing/2014/main" id="{1634EB2B-8F6E-7F4F-8BD3-D3A282F93D5F}"/>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7D29886-17AC-9148-BB09-DA22D1A60DCE}"/>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CAC8464-3550-450F-9C50-6BA0CE980147}"/>
              </a:ext>
            </a:extLst>
          </p:cNvPr>
          <p:cNvSpPr>
            <a:spLocks noGrp="1"/>
          </p:cNvSpPr>
          <p:nvPr>
            <p:ph type="title"/>
          </p:nvPr>
        </p:nvSpPr>
        <p:spPr>
          <a:xfrm>
            <a:off x="838201" y="1676680"/>
            <a:ext cx="5718048" cy="1160244"/>
          </a:xfrm>
        </p:spPr>
        <p:txBody>
          <a:bodyPr anchor="t"/>
          <a:lstStyle>
            <a:lvl1pPr>
              <a:defRPr sz="3200"/>
            </a:lvl1pPr>
          </a:lstStyle>
          <a:p>
            <a:r>
              <a:rPr lang="en-US"/>
              <a:t>Click to edit Master title style</a:t>
            </a:r>
          </a:p>
        </p:txBody>
      </p:sp>
      <p:sp>
        <p:nvSpPr>
          <p:cNvPr id="12" name="TextBox 11">
            <a:extLst>
              <a:ext uri="{FF2B5EF4-FFF2-40B4-BE49-F238E27FC236}">
                <a16:creationId xmlns:a16="http://schemas.microsoft.com/office/drawing/2014/main" id="{6A07B80A-96DB-7D47-92AB-904F203663F7}"/>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
        <p:nvSpPr>
          <p:cNvPr id="15" name="Oval 14">
            <a:extLst>
              <a:ext uri="{FF2B5EF4-FFF2-40B4-BE49-F238E27FC236}">
                <a16:creationId xmlns:a16="http://schemas.microsoft.com/office/drawing/2014/main" id="{E885D2B0-5A50-3A49-ADCC-7CC7AF40A5D1}"/>
              </a:ext>
            </a:extLst>
          </p:cNvPr>
          <p:cNvSpPr/>
          <p:nvPr userDrawn="1"/>
        </p:nvSpPr>
        <p:spPr>
          <a:xfrm>
            <a:off x="10627895" y="507448"/>
            <a:ext cx="96253" cy="9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FCFEEFA2-E84E-8849-9B62-05D26BE8951D}"/>
              </a:ext>
            </a:extLst>
          </p:cNvPr>
          <p:cNvGrpSpPr/>
          <p:nvPr userDrawn="1"/>
        </p:nvGrpSpPr>
        <p:grpSpPr>
          <a:xfrm>
            <a:off x="10301462" y="476084"/>
            <a:ext cx="1319943" cy="190147"/>
            <a:chOff x="823232" y="323722"/>
            <a:chExt cx="1595320" cy="229817"/>
          </a:xfrm>
        </p:grpSpPr>
        <p:sp>
          <p:nvSpPr>
            <p:cNvPr id="9" name="Freeform 8">
              <a:extLst>
                <a:ext uri="{FF2B5EF4-FFF2-40B4-BE49-F238E27FC236}">
                  <a16:creationId xmlns:a16="http://schemas.microsoft.com/office/drawing/2014/main" id="{21820C4A-3A7B-BB45-B053-CD0E5097E216}"/>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1572EAD-0312-CB42-8922-738F2DDD218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563F32C-F5D8-A048-BFE6-603E2C6E735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22" name="Graphic 21">
            <a:extLst>
              <a:ext uri="{FF2B5EF4-FFF2-40B4-BE49-F238E27FC236}">
                <a16:creationId xmlns:a16="http://schemas.microsoft.com/office/drawing/2014/main" id="{64D4B8CE-5826-744F-B75C-A02222B83E1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567"/>
          <a:stretch/>
        </p:blipFill>
        <p:spPr>
          <a:xfrm flipH="1">
            <a:off x="2560170" y="2372122"/>
            <a:ext cx="9631829" cy="4678032"/>
          </a:xfrm>
          <a:prstGeom prst="rect">
            <a:avLst/>
          </a:prstGeom>
        </p:spPr>
      </p:pic>
      <p:sp>
        <p:nvSpPr>
          <p:cNvPr id="16" name="Footer Placeholder 1">
            <a:extLst>
              <a:ext uri="{FF2B5EF4-FFF2-40B4-BE49-F238E27FC236}">
                <a16:creationId xmlns:a16="http://schemas.microsoft.com/office/drawing/2014/main" id="{CDBA2A58-4F2D-C748-897B-C32139EE61D4}"/>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spTree>
    <p:extLst>
      <p:ext uri="{BB962C8B-B14F-4D97-AF65-F5344CB8AC3E}">
        <p14:creationId xmlns:p14="http://schemas.microsoft.com/office/powerpoint/2010/main" val="60219003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5128FB9-4C66-8246-A7C4-DCE9D2586CE6}"/>
              </a:ext>
            </a:extLst>
          </p:cNvPr>
          <p:cNvGrpSpPr/>
          <p:nvPr userDrawn="1"/>
        </p:nvGrpSpPr>
        <p:grpSpPr>
          <a:xfrm>
            <a:off x="8470461" y="0"/>
            <a:ext cx="3721097" cy="6858000"/>
            <a:chOff x="8490781" y="0"/>
            <a:chExt cx="3721097" cy="6858000"/>
          </a:xfrm>
        </p:grpSpPr>
        <p:pic>
          <p:nvPicPr>
            <p:cNvPr id="19" name="Picture 18">
              <a:extLst>
                <a:ext uri="{FF2B5EF4-FFF2-40B4-BE49-F238E27FC236}">
                  <a16:creationId xmlns:a16="http://schemas.microsoft.com/office/drawing/2014/main" id="{6AE78D6D-A62B-DA45-B216-420022A1A081}"/>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20" name="Oval 19">
              <a:extLst>
                <a:ext uri="{FF2B5EF4-FFF2-40B4-BE49-F238E27FC236}">
                  <a16:creationId xmlns:a16="http://schemas.microsoft.com/office/drawing/2014/main" id="{1634EB2B-8F6E-7F4F-8BD3-D3A282F93D5F}"/>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7D29886-17AC-9148-BB09-DA22D1A60DCE}"/>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CAC8464-3550-450F-9C50-6BA0CE980147}"/>
              </a:ext>
            </a:extLst>
          </p:cNvPr>
          <p:cNvSpPr>
            <a:spLocks noGrp="1"/>
          </p:cNvSpPr>
          <p:nvPr>
            <p:ph type="title"/>
          </p:nvPr>
        </p:nvSpPr>
        <p:spPr>
          <a:xfrm>
            <a:off x="838201" y="1676680"/>
            <a:ext cx="5718048" cy="1160244"/>
          </a:xfrm>
        </p:spPr>
        <p:txBody>
          <a:bodyPr anchor="t"/>
          <a:lstStyle>
            <a:lvl1pPr>
              <a:defRPr sz="3200"/>
            </a:lvl1pPr>
          </a:lstStyle>
          <a:p>
            <a:r>
              <a:rPr lang="en-US"/>
              <a:t>Click to edit Master title style</a:t>
            </a:r>
          </a:p>
        </p:txBody>
      </p:sp>
      <p:sp>
        <p:nvSpPr>
          <p:cNvPr id="12" name="TextBox 11">
            <a:extLst>
              <a:ext uri="{FF2B5EF4-FFF2-40B4-BE49-F238E27FC236}">
                <a16:creationId xmlns:a16="http://schemas.microsoft.com/office/drawing/2014/main" id="{6A07B80A-96DB-7D47-92AB-904F203663F7}"/>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
        <p:nvSpPr>
          <p:cNvPr id="15" name="Oval 14">
            <a:extLst>
              <a:ext uri="{FF2B5EF4-FFF2-40B4-BE49-F238E27FC236}">
                <a16:creationId xmlns:a16="http://schemas.microsoft.com/office/drawing/2014/main" id="{E885D2B0-5A50-3A49-ADCC-7CC7AF40A5D1}"/>
              </a:ext>
            </a:extLst>
          </p:cNvPr>
          <p:cNvSpPr/>
          <p:nvPr userDrawn="1"/>
        </p:nvSpPr>
        <p:spPr>
          <a:xfrm>
            <a:off x="10627895" y="507448"/>
            <a:ext cx="96253" cy="9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FCFEEFA2-E84E-8849-9B62-05D26BE8951D}"/>
              </a:ext>
            </a:extLst>
          </p:cNvPr>
          <p:cNvGrpSpPr/>
          <p:nvPr userDrawn="1"/>
        </p:nvGrpSpPr>
        <p:grpSpPr>
          <a:xfrm>
            <a:off x="10301462" y="476084"/>
            <a:ext cx="1319943" cy="190147"/>
            <a:chOff x="823232" y="323722"/>
            <a:chExt cx="1595320" cy="229817"/>
          </a:xfrm>
        </p:grpSpPr>
        <p:sp>
          <p:nvSpPr>
            <p:cNvPr id="9" name="Freeform 8">
              <a:extLst>
                <a:ext uri="{FF2B5EF4-FFF2-40B4-BE49-F238E27FC236}">
                  <a16:creationId xmlns:a16="http://schemas.microsoft.com/office/drawing/2014/main" id="{21820C4A-3A7B-BB45-B053-CD0E5097E216}"/>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1572EAD-0312-CB42-8922-738F2DDD218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563F32C-F5D8-A048-BFE6-603E2C6E735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22" name="Graphic 21">
            <a:extLst>
              <a:ext uri="{FF2B5EF4-FFF2-40B4-BE49-F238E27FC236}">
                <a16:creationId xmlns:a16="http://schemas.microsoft.com/office/drawing/2014/main" id="{64D4B8CE-5826-744F-B75C-A02222B83E1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567"/>
          <a:stretch/>
        </p:blipFill>
        <p:spPr>
          <a:xfrm flipH="1">
            <a:off x="2560170" y="2372122"/>
            <a:ext cx="9631829" cy="4678032"/>
          </a:xfrm>
          <a:prstGeom prst="rect">
            <a:avLst/>
          </a:prstGeom>
        </p:spPr>
      </p:pic>
      <p:sp>
        <p:nvSpPr>
          <p:cNvPr id="16" name="Footer Placeholder 1">
            <a:extLst>
              <a:ext uri="{FF2B5EF4-FFF2-40B4-BE49-F238E27FC236}">
                <a16:creationId xmlns:a16="http://schemas.microsoft.com/office/drawing/2014/main" id="{CDBA2A58-4F2D-C748-897B-C32139EE61D4}"/>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spTree>
    <p:extLst>
      <p:ext uri="{BB962C8B-B14F-4D97-AF65-F5344CB8AC3E}">
        <p14:creationId xmlns:p14="http://schemas.microsoft.com/office/powerpoint/2010/main" val="2266865192"/>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A5BDD5-43BC-4C46-876D-3627E93E152C}"/>
              </a:ext>
            </a:extLst>
          </p:cNvPr>
          <p:cNvSpPr/>
          <p:nvPr userDrawn="1"/>
        </p:nvSpPr>
        <p:spPr>
          <a:xfrm>
            <a:off x="0" y="0"/>
            <a:ext cx="12192000" cy="6858000"/>
          </a:xfrm>
          <a:prstGeom prst="rect">
            <a:avLst/>
          </a:prstGeom>
          <a:solidFill>
            <a:srgbClr val="0332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D6734DD-511F-2646-B61E-E0573F598005}"/>
              </a:ext>
            </a:extLst>
          </p:cNvPr>
          <p:cNvGrpSpPr/>
          <p:nvPr userDrawn="1"/>
        </p:nvGrpSpPr>
        <p:grpSpPr>
          <a:xfrm>
            <a:off x="8477203" y="0"/>
            <a:ext cx="3721097" cy="6858000"/>
            <a:chOff x="8489757" y="0"/>
            <a:chExt cx="3721097" cy="6858000"/>
          </a:xfrm>
        </p:grpSpPr>
        <p:pic>
          <p:nvPicPr>
            <p:cNvPr id="23" name="Picture 22">
              <a:extLst>
                <a:ext uri="{FF2B5EF4-FFF2-40B4-BE49-F238E27FC236}">
                  <a16:creationId xmlns:a16="http://schemas.microsoft.com/office/drawing/2014/main" id="{6B20F022-2D2B-9446-AA0A-F051CD725686}"/>
                </a:ext>
              </a:extLst>
            </p:cNvPr>
            <p:cNvPicPr>
              <a:picLocks noChangeAspect="1"/>
            </p:cNvPicPr>
            <p:nvPr userDrawn="1"/>
          </p:nvPicPr>
          <p:blipFill rotWithShape="1">
            <a:blip r:embed="rId2">
              <a:alphaModFix amt="60000"/>
            </a:blip>
            <a:srcRect l="64792" r="4687" b="1471"/>
            <a:stretch/>
          </p:blipFill>
          <p:spPr>
            <a:xfrm>
              <a:off x="8489757" y="0"/>
              <a:ext cx="3721097" cy="6858000"/>
            </a:xfrm>
            <a:prstGeom prst="rect">
              <a:avLst/>
            </a:prstGeom>
          </p:spPr>
        </p:pic>
        <p:grpSp>
          <p:nvGrpSpPr>
            <p:cNvPr id="24" name="Group 23">
              <a:extLst>
                <a:ext uri="{FF2B5EF4-FFF2-40B4-BE49-F238E27FC236}">
                  <a16:creationId xmlns:a16="http://schemas.microsoft.com/office/drawing/2014/main" id="{608DAC6C-197A-8A47-8A79-E6024952CED6}"/>
                </a:ext>
              </a:extLst>
            </p:cNvPr>
            <p:cNvGrpSpPr/>
            <p:nvPr userDrawn="1"/>
          </p:nvGrpSpPr>
          <p:grpSpPr>
            <a:xfrm>
              <a:off x="10627895" y="507448"/>
              <a:ext cx="657726" cy="102152"/>
              <a:chOff x="10627895" y="507448"/>
              <a:chExt cx="657726" cy="102152"/>
            </a:xfrm>
          </p:grpSpPr>
          <p:sp>
            <p:nvSpPr>
              <p:cNvPr id="25" name="Oval 24">
                <a:extLst>
                  <a:ext uri="{FF2B5EF4-FFF2-40B4-BE49-F238E27FC236}">
                    <a16:creationId xmlns:a16="http://schemas.microsoft.com/office/drawing/2014/main" id="{AC592A41-72D0-B843-9ED2-F9A0BA4B41F4}"/>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EED7368-1CA7-CA41-A402-E1FDDC38C8F2}"/>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Footer Placeholder 1">
            <a:extLst>
              <a:ext uri="{FF2B5EF4-FFF2-40B4-BE49-F238E27FC236}">
                <a16:creationId xmlns:a16="http://schemas.microsoft.com/office/drawing/2014/main" id="{AF4D8CD4-2AAE-EB46-99CA-7A005273742C}"/>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itle 1">
            <a:extLst>
              <a:ext uri="{FF2B5EF4-FFF2-40B4-BE49-F238E27FC236}">
                <a16:creationId xmlns:a16="http://schemas.microsoft.com/office/drawing/2014/main" id="{70065654-64D6-1D4A-8119-DE88028686FC}"/>
              </a:ext>
            </a:extLst>
          </p:cNvPr>
          <p:cNvSpPr>
            <a:spLocks noGrp="1"/>
          </p:cNvSpPr>
          <p:nvPr>
            <p:ph type="title"/>
          </p:nvPr>
        </p:nvSpPr>
        <p:spPr>
          <a:xfrm>
            <a:off x="838201" y="80581"/>
            <a:ext cx="8006778" cy="927100"/>
          </a:xfrm>
        </p:spPr>
        <p:txBody>
          <a:bodyPr>
            <a:noAutofit/>
          </a:bodyPr>
          <a:lstStyle>
            <a:lvl1pPr>
              <a:defRPr>
                <a:solidFill>
                  <a:schemeClr val="bg1"/>
                </a:solidFill>
              </a:defRPr>
            </a:lvl1pPr>
          </a:lstStyle>
          <a:p>
            <a:r>
              <a:rPr lang="en-US"/>
              <a:t>Click to edit Master title style</a:t>
            </a:r>
          </a:p>
        </p:txBody>
      </p:sp>
      <p:sp>
        <p:nvSpPr>
          <p:cNvPr id="16" name="TextBox 15">
            <a:extLst>
              <a:ext uri="{FF2B5EF4-FFF2-40B4-BE49-F238E27FC236}">
                <a16:creationId xmlns:a16="http://schemas.microsoft.com/office/drawing/2014/main" id="{EEE06C0F-4030-1F4C-B4B1-1AD4510815DC}"/>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7" name="Group 16">
            <a:extLst>
              <a:ext uri="{FF2B5EF4-FFF2-40B4-BE49-F238E27FC236}">
                <a16:creationId xmlns:a16="http://schemas.microsoft.com/office/drawing/2014/main" id="{E475D267-6C9E-F442-BC9B-FF84941E7A8D}"/>
              </a:ext>
            </a:extLst>
          </p:cNvPr>
          <p:cNvGrpSpPr/>
          <p:nvPr userDrawn="1"/>
        </p:nvGrpSpPr>
        <p:grpSpPr>
          <a:xfrm>
            <a:off x="10627895" y="507448"/>
            <a:ext cx="657726" cy="102152"/>
            <a:chOff x="10627895" y="507448"/>
            <a:chExt cx="657726" cy="102152"/>
          </a:xfrm>
        </p:grpSpPr>
        <p:sp>
          <p:nvSpPr>
            <p:cNvPr id="18" name="Oval 17">
              <a:extLst>
                <a:ext uri="{FF2B5EF4-FFF2-40B4-BE49-F238E27FC236}">
                  <a16:creationId xmlns:a16="http://schemas.microsoft.com/office/drawing/2014/main" id="{BB0CBAF4-5A7D-8748-81C2-BCBA6B795437}"/>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6EDB7B-0A55-F24D-BF2D-B749D849C2B5}"/>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aphic 11">
            <a:extLst>
              <a:ext uri="{FF2B5EF4-FFF2-40B4-BE49-F238E27FC236}">
                <a16:creationId xmlns:a16="http://schemas.microsoft.com/office/drawing/2014/main" id="{8E0D131C-AF5E-474C-AB9E-17500D07585C}"/>
              </a:ext>
            </a:extLst>
          </p:cNvPr>
          <p:cNvGrpSpPr/>
          <p:nvPr userDrawn="1"/>
        </p:nvGrpSpPr>
        <p:grpSpPr>
          <a:xfrm>
            <a:off x="10304252" y="476084"/>
            <a:ext cx="1319943" cy="190147"/>
            <a:chOff x="823232" y="323722"/>
            <a:chExt cx="1595320" cy="229817"/>
          </a:xfrm>
        </p:grpSpPr>
        <p:sp>
          <p:nvSpPr>
            <p:cNvPr id="10" name="Freeform 9">
              <a:extLst>
                <a:ext uri="{FF2B5EF4-FFF2-40B4-BE49-F238E27FC236}">
                  <a16:creationId xmlns:a16="http://schemas.microsoft.com/office/drawing/2014/main" id="{76AFE327-774C-884A-ADE4-06CA5ABE13A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B421CAC-212E-A44C-B586-D3F775054F56}"/>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1645A7F-0FA7-D641-9595-4C34E9278DC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0" name="Content Placeholder 3">
            <a:extLst>
              <a:ext uri="{FF2B5EF4-FFF2-40B4-BE49-F238E27FC236}">
                <a16:creationId xmlns:a16="http://schemas.microsoft.com/office/drawing/2014/main" id="{B082CA86-17E1-504D-8BFF-B93A84777226}"/>
              </a:ext>
            </a:extLst>
          </p:cNvPr>
          <p:cNvSpPr>
            <a:spLocks noGrp="1"/>
          </p:cNvSpPr>
          <p:nvPr>
            <p:ph sz="quarter" idx="11"/>
          </p:nvPr>
        </p:nvSpPr>
        <p:spPr>
          <a:xfrm>
            <a:off x="850461" y="1829064"/>
            <a:ext cx="8897044" cy="4344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6369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B1F7ED-F3D7-CC4D-805A-27C951E377BD}"/>
              </a:ext>
            </a:extLst>
          </p:cNvPr>
          <p:cNvSpPr/>
          <p:nvPr userDrawn="1"/>
        </p:nvSpPr>
        <p:spPr>
          <a:xfrm>
            <a:off x="0" y="0"/>
            <a:ext cx="12192000" cy="6858000"/>
          </a:xfrm>
          <a:prstGeom prst="rect">
            <a:avLst/>
          </a:prstGeom>
          <a:solidFill>
            <a:srgbClr val="03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FB2D352-32AE-0343-BEAA-84B1A1572128}"/>
              </a:ext>
            </a:extLst>
          </p:cNvPr>
          <p:cNvPicPr>
            <a:picLocks noChangeAspect="1"/>
          </p:cNvPicPr>
          <p:nvPr userDrawn="1"/>
        </p:nvPicPr>
        <p:blipFill rotWithShape="1">
          <a:blip r:embed="rId2">
            <a:alphaModFix amt="60000"/>
          </a:blip>
          <a:srcRect l="64792" r="4687" b="1471"/>
          <a:stretch/>
        </p:blipFill>
        <p:spPr>
          <a:xfrm>
            <a:off x="8481012" y="0"/>
            <a:ext cx="3721097" cy="6858000"/>
          </a:xfrm>
          <a:prstGeom prst="rect">
            <a:avLst/>
          </a:prstGeom>
        </p:spPr>
      </p:pic>
      <p:sp>
        <p:nvSpPr>
          <p:cNvPr id="14" name="Footer Placeholder 1">
            <a:extLst>
              <a:ext uri="{FF2B5EF4-FFF2-40B4-BE49-F238E27FC236}">
                <a16:creationId xmlns:a16="http://schemas.microsoft.com/office/drawing/2014/main" id="{0B0181B5-A005-514C-960C-AFEDF7A10933}"/>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itle 1">
            <a:extLst>
              <a:ext uri="{FF2B5EF4-FFF2-40B4-BE49-F238E27FC236}">
                <a16:creationId xmlns:a16="http://schemas.microsoft.com/office/drawing/2014/main" id="{C372CDC7-F313-884F-A8AD-9BF7F89676A5}"/>
              </a:ext>
            </a:extLst>
          </p:cNvPr>
          <p:cNvSpPr>
            <a:spLocks noGrp="1"/>
          </p:cNvSpPr>
          <p:nvPr>
            <p:ph type="title"/>
          </p:nvPr>
        </p:nvSpPr>
        <p:spPr>
          <a:xfrm>
            <a:off x="838200" y="80581"/>
            <a:ext cx="8006778" cy="927100"/>
          </a:xfrm>
        </p:spPr>
        <p:txBody>
          <a:bodyPr>
            <a:noAutofit/>
          </a:bodyPr>
          <a:lstStyle>
            <a:lvl1pPr>
              <a:defRPr>
                <a:solidFill>
                  <a:schemeClr val="bg1"/>
                </a:solidFill>
              </a:defRPr>
            </a:lvl1pPr>
          </a:lstStyle>
          <a:p>
            <a:r>
              <a:rPr lang="en-US"/>
              <a:t>Click to edit Master title style</a:t>
            </a:r>
          </a:p>
        </p:txBody>
      </p:sp>
      <p:sp>
        <p:nvSpPr>
          <p:cNvPr id="17" name="TextBox 16">
            <a:extLst>
              <a:ext uri="{FF2B5EF4-FFF2-40B4-BE49-F238E27FC236}">
                <a16:creationId xmlns:a16="http://schemas.microsoft.com/office/drawing/2014/main" id="{55428779-0D6F-9442-88A6-596D7D379ECE}"/>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8" name="Group 17">
            <a:extLst>
              <a:ext uri="{FF2B5EF4-FFF2-40B4-BE49-F238E27FC236}">
                <a16:creationId xmlns:a16="http://schemas.microsoft.com/office/drawing/2014/main" id="{7A2CF3A4-7751-9145-9FDA-2B5D02F51B30}"/>
              </a:ext>
            </a:extLst>
          </p:cNvPr>
          <p:cNvGrpSpPr/>
          <p:nvPr userDrawn="1"/>
        </p:nvGrpSpPr>
        <p:grpSpPr>
          <a:xfrm>
            <a:off x="10627895" y="507448"/>
            <a:ext cx="657726" cy="102152"/>
            <a:chOff x="10627895" y="507448"/>
            <a:chExt cx="657726" cy="102152"/>
          </a:xfrm>
        </p:grpSpPr>
        <p:sp>
          <p:nvSpPr>
            <p:cNvPr id="19" name="Oval 18">
              <a:extLst>
                <a:ext uri="{FF2B5EF4-FFF2-40B4-BE49-F238E27FC236}">
                  <a16:creationId xmlns:a16="http://schemas.microsoft.com/office/drawing/2014/main" id="{52B9E253-87CB-8748-AB64-0A87A4094008}"/>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7BF693-7740-464D-9737-3C0E980277B0}"/>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aphic 11">
            <a:extLst>
              <a:ext uri="{FF2B5EF4-FFF2-40B4-BE49-F238E27FC236}">
                <a16:creationId xmlns:a16="http://schemas.microsoft.com/office/drawing/2014/main" id="{BFBCC980-5AA3-554A-A459-F1129413FF5D}"/>
              </a:ext>
            </a:extLst>
          </p:cNvPr>
          <p:cNvGrpSpPr/>
          <p:nvPr userDrawn="1"/>
        </p:nvGrpSpPr>
        <p:grpSpPr>
          <a:xfrm>
            <a:off x="10304252" y="476084"/>
            <a:ext cx="1319943" cy="190147"/>
            <a:chOff x="823232" y="323722"/>
            <a:chExt cx="1595320" cy="229817"/>
          </a:xfrm>
        </p:grpSpPr>
        <p:sp>
          <p:nvSpPr>
            <p:cNvPr id="11" name="Freeform 10">
              <a:extLst>
                <a:ext uri="{FF2B5EF4-FFF2-40B4-BE49-F238E27FC236}">
                  <a16:creationId xmlns:a16="http://schemas.microsoft.com/office/drawing/2014/main" id="{20F9CCC7-E269-1F4F-A055-D2A440D47B9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0411445-363D-DD4A-A524-B8B737F22F3A}"/>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5DAAB7-46ED-0A40-BD8C-1F32755F27C8}"/>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99567431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26D443-6315-5A4D-8404-4F18359EA67A}"/>
              </a:ext>
            </a:extLst>
          </p:cNvPr>
          <p:cNvSpPr/>
          <p:nvPr userDrawn="1"/>
        </p:nvSpPr>
        <p:spPr>
          <a:xfrm>
            <a:off x="0" y="0"/>
            <a:ext cx="12192000" cy="6858000"/>
          </a:xfrm>
          <a:prstGeom prst="rect">
            <a:avLst/>
          </a:prstGeom>
          <a:solidFill>
            <a:srgbClr val="03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
            <a:extLst>
              <a:ext uri="{FF2B5EF4-FFF2-40B4-BE49-F238E27FC236}">
                <a16:creationId xmlns:a16="http://schemas.microsoft.com/office/drawing/2014/main" id="{9DECAEF3-6E28-3545-8BAA-8CEC656F8D5F}"/>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a:xfrm>
            <a:off x="838200" y="80581"/>
            <a:ext cx="8006778" cy="927100"/>
          </a:xfrm>
        </p:spPr>
        <p:txBody>
          <a:bodyPr>
            <a:noAutofit/>
          </a:bodyPr>
          <a:lstStyle>
            <a:lvl1pPr>
              <a:defRPr>
                <a:solidFill>
                  <a:schemeClr val="bg1"/>
                </a:solidFill>
              </a:defRPr>
            </a:lvl1pPr>
          </a:lstStyle>
          <a:p>
            <a:r>
              <a:rPr lang="en-US"/>
              <a:t>Click to edit Master title style</a:t>
            </a:r>
          </a:p>
        </p:txBody>
      </p:sp>
      <p:sp>
        <p:nvSpPr>
          <p:cNvPr id="14" name="TextBox 13">
            <a:extLst>
              <a:ext uri="{FF2B5EF4-FFF2-40B4-BE49-F238E27FC236}">
                <a16:creationId xmlns:a16="http://schemas.microsoft.com/office/drawing/2014/main" id="{4452A204-7C79-F347-81C5-972669EF2311}"/>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6" name="Group 5">
            <a:extLst>
              <a:ext uri="{FF2B5EF4-FFF2-40B4-BE49-F238E27FC236}">
                <a16:creationId xmlns:a16="http://schemas.microsoft.com/office/drawing/2014/main" id="{B283344D-B042-5941-AB0A-2AD545EBE445}"/>
              </a:ext>
            </a:extLst>
          </p:cNvPr>
          <p:cNvGrpSpPr/>
          <p:nvPr userDrawn="1"/>
        </p:nvGrpSpPr>
        <p:grpSpPr>
          <a:xfrm>
            <a:off x="8481012" y="0"/>
            <a:ext cx="3721097" cy="6858000"/>
            <a:chOff x="8489757" y="0"/>
            <a:chExt cx="3721097" cy="6858000"/>
          </a:xfrm>
        </p:grpSpPr>
        <p:pic>
          <p:nvPicPr>
            <p:cNvPr id="13" name="Picture 12">
              <a:extLst>
                <a:ext uri="{FF2B5EF4-FFF2-40B4-BE49-F238E27FC236}">
                  <a16:creationId xmlns:a16="http://schemas.microsoft.com/office/drawing/2014/main" id="{E121447F-9863-314B-A148-938A18255C45}"/>
                </a:ext>
              </a:extLst>
            </p:cNvPr>
            <p:cNvPicPr>
              <a:picLocks noChangeAspect="1"/>
            </p:cNvPicPr>
            <p:nvPr userDrawn="1"/>
          </p:nvPicPr>
          <p:blipFill rotWithShape="1">
            <a:blip r:embed="rId2">
              <a:alphaModFix amt="60000"/>
            </a:blip>
            <a:srcRect l="64792" r="4687" b="1471"/>
            <a:stretch/>
          </p:blipFill>
          <p:spPr>
            <a:xfrm>
              <a:off x="8489757" y="0"/>
              <a:ext cx="3721097" cy="6858000"/>
            </a:xfrm>
            <a:prstGeom prst="rect">
              <a:avLst/>
            </a:prstGeom>
          </p:spPr>
        </p:pic>
        <p:grpSp>
          <p:nvGrpSpPr>
            <p:cNvPr id="4" name="Group 3">
              <a:extLst>
                <a:ext uri="{FF2B5EF4-FFF2-40B4-BE49-F238E27FC236}">
                  <a16:creationId xmlns:a16="http://schemas.microsoft.com/office/drawing/2014/main" id="{270EB912-3FA5-6B49-9660-2DB8A7265923}"/>
                </a:ext>
              </a:extLst>
            </p:cNvPr>
            <p:cNvGrpSpPr/>
            <p:nvPr userDrawn="1"/>
          </p:nvGrpSpPr>
          <p:grpSpPr>
            <a:xfrm>
              <a:off x="10627895" y="507448"/>
              <a:ext cx="657726" cy="102152"/>
              <a:chOff x="10627895" y="507448"/>
              <a:chExt cx="657726" cy="102152"/>
            </a:xfrm>
          </p:grpSpPr>
          <p:sp>
            <p:nvSpPr>
              <p:cNvPr id="15" name="Oval 14">
                <a:extLst>
                  <a:ext uri="{FF2B5EF4-FFF2-40B4-BE49-F238E27FC236}">
                    <a16:creationId xmlns:a16="http://schemas.microsoft.com/office/drawing/2014/main" id="{797317D6-C83D-5B40-AE28-9DC2AFD5372E}"/>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147EEF7-4655-B142-99DE-3621D6F8619C}"/>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aphic 11">
            <a:extLst>
              <a:ext uri="{FF2B5EF4-FFF2-40B4-BE49-F238E27FC236}">
                <a16:creationId xmlns:a16="http://schemas.microsoft.com/office/drawing/2014/main" id="{3E86A398-DB58-284F-A0F5-8944F9F1BA9A}"/>
              </a:ext>
            </a:extLst>
          </p:cNvPr>
          <p:cNvGrpSpPr/>
          <p:nvPr userDrawn="1"/>
        </p:nvGrpSpPr>
        <p:grpSpPr>
          <a:xfrm>
            <a:off x="10304252" y="476084"/>
            <a:ext cx="1319943" cy="190147"/>
            <a:chOff x="823232" y="323722"/>
            <a:chExt cx="1595320" cy="229817"/>
          </a:xfrm>
        </p:grpSpPr>
        <p:sp>
          <p:nvSpPr>
            <p:cNvPr id="9" name="Freeform 8">
              <a:extLst>
                <a:ext uri="{FF2B5EF4-FFF2-40B4-BE49-F238E27FC236}">
                  <a16:creationId xmlns:a16="http://schemas.microsoft.com/office/drawing/2014/main" id="{6466798E-9915-7F4E-83BB-6277ED65C57D}"/>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86E029-79B0-334E-834D-70E3869931B9}"/>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8861559-A2C1-8E41-91C5-D9444B376A94}"/>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90734287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OC Image 3">
    <p:spTree>
      <p:nvGrpSpPr>
        <p:cNvPr id="1" name=""/>
        <p:cNvGrpSpPr/>
        <p:nvPr/>
      </p:nvGrpSpPr>
      <p:grpSpPr>
        <a:xfrm>
          <a:off x="0" y="0"/>
          <a:ext cx="0" cy="0"/>
          <a:chOff x="0" y="0"/>
          <a:chExt cx="0" cy="0"/>
        </a:xfrm>
      </p:grpSpPr>
      <p:pic>
        <p:nvPicPr>
          <p:cNvPr id="5" name="Picture 4" descr="A person using a computer&#10;&#10;Description automatically generated with medium confidence">
            <a:extLst>
              <a:ext uri="{FF2B5EF4-FFF2-40B4-BE49-F238E27FC236}">
                <a16:creationId xmlns:a16="http://schemas.microsoft.com/office/drawing/2014/main" id="{DCF0E507-0E5D-C244-BA74-31817C809B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5" y="0"/>
            <a:ext cx="12199955" cy="6858000"/>
          </a:xfrm>
          <a:prstGeom prst="rect">
            <a:avLst/>
          </a:prstGeom>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06319"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136063822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Box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EB50D1-969D-6D47-A4A6-B60120380445}"/>
              </a:ext>
            </a:extLst>
          </p:cNvPr>
          <p:cNvSpPr/>
          <p:nvPr userDrawn="1"/>
        </p:nvSpPr>
        <p:spPr>
          <a:xfrm>
            <a:off x="0" y="0"/>
            <a:ext cx="12192000" cy="6858000"/>
          </a:xfrm>
          <a:prstGeom prst="rect">
            <a:avLst/>
          </a:prstGeom>
          <a:solidFill>
            <a:srgbClr val="03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9115F65-C202-EC46-A688-1424CDEFB579}"/>
              </a:ext>
            </a:extLst>
          </p:cNvPr>
          <p:cNvGrpSpPr/>
          <p:nvPr userDrawn="1"/>
        </p:nvGrpSpPr>
        <p:grpSpPr>
          <a:xfrm>
            <a:off x="8481012" y="0"/>
            <a:ext cx="3721097" cy="6858000"/>
            <a:chOff x="8489757" y="0"/>
            <a:chExt cx="3721097" cy="6858000"/>
          </a:xfrm>
        </p:grpSpPr>
        <p:pic>
          <p:nvPicPr>
            <p:cNvPr id="46" name="Picture 45">
              <a:extLst>
                <a:ext uri="{FF2B5EF4-FFF2-40B4-BE49-F238E27FC236}">
                  <a16:creationId xmlns:a16="http://schemas.microsoft.com/office/drawing/2014/main" id="{A30FD005-C9AD-824E-B509-4DEBEF830343}"/>
                </a:ext>
              </a:extLst>
            </p:cNvPr>
            <p:cNvPicPr>
              <a:picLocks noChangeAspect="1"/>
            </p:cNvPicPr>
            <p:nvPr userDrawn="1"/>
          </p:nvPicPr>
          <p:blipFill rotWithShape="1">
            <a:blip r:embed="rId2">
              <a:alphaModFix amt="60000"/>
            </a:blip>
            <a:srcRect l="64792" r="4687" b="1471"/>
            <a:stretch/>
          </p:blipFill>
          <p:spPr>
            <a:xfrm>
              <a:off x="8489757" y="0"/>
              <a:ext cx="3721097" cy="6858000"/>
            </a:xfrm>
            <a:prstGeom prst="rect">
              <a:avLst/>
            </a:prstGeom>
          </p:spPr>
        </p:pic>
        <p:grpSp>
          <p:nvGrpSpPr>
            <p:cNvPr id="47" name="Group 46">
              <a:extLst>
                <a:ext uri="{FF2B5EF4-FFF2-40B4-BE49-F238E27FC236}">
                  <a16:creationId xmlns:a16="http://schemas.microsoft.com/office/drawing/2014/main" id="{E3C14948-703E-1F48-8EFF-19A087A0ADD5}"/>
                </a:ext>
              </a:extLst>
            </p:cNvPr>
            <p:cNvGrpSpPr/>
            <p:nvPr userDrawn="1"/>
          </p:nvGrpSpPr>
          <p:grpSpPr>
            <a:xfrm>
              <a:off x="10627895" y="507448"/>
              <a:ext cx="657726" cy="102152"/>
              <a:chOff x="10627895" y="507448"/>
              <a:chExt cx="657726" cy="102152"/>
            </a:xfrm>
          </p:grpSpPr>
          <p:sp>
            <p:nvSpPr>
              <p:cNvPr id="48" name="Oval 47">
                <a:extLst>
                  <a:ext uri="{FF2B5EF4-FFF2-40B4-BE49-F238E27FC236}">
                    <a16:creationId xmlns:a16="http://schemas.microsoft.com/office/drawing/2014/main" id="{1B8007C9-5860-9F44-AFFF-1DBBAEC78465}"/>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6894EDE-7329-EA4F-82AC-BC1F4A780E41}"/>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16188899-9E65-C148-84C6-2366D7DD6F90}"/>
              </a:ext>
            </a:extLst>
          </p:cNvPr>
          <p:cNvGrpSpPr/>
          <p:nvPr userDrawn="1"/>
        </p:nvGrpSpPr>
        <p:grpSpPr>
          <a:xfrm>
            <a:off x="10627895" y="507448"/>
            <a:ext cx="657726" cy="102152"/>
            <a:chOff x="10627895" y="507448"/>
            <a:chExt cx="657726" cy="102152"/>
          </a:xfrm>
        </p:grpSpPr>
        <p:sp>
          <p:nvSpPr>
            <p:cNvPr id="43" name="Oval 42">
              <a:extLst>
                <a:ext uri="{FF2B5EF4-FFF2-40B4-BE49-F238E27FC236}">
                  <a16:creationId xmlns:a16="http://schemas.microsoft.com/office/drawing/2014/main" id="{F8EE52E6-7D16-684D-BC7A-73565FAB1AE5}"/>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2FA00BB-0518-EE4F-8C7D-8E9E674E9913}"/>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rgbClr val="126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grpSp>
        <p:nvGrpSpPr>
          <p:cNvPr id="23" name="Graphic 11">
            <a:extLst>
              <a:ext uri="{FF2B5EF4-FFF2-40B4-BE49-F238E27FC236}">
                <a16:creationId xmlns:a16="http://schemas.microsoft.com/office/drawing/2014/main" id="{11CAB555-CFC1-8248-B662-FAB67499E182}"/>
              </a:ext>
            </a:extLst>
          </p:cNvPr>
          <p:cNvGrpSpPr/>
          <p:nvPr userDrawn="1"/>
        </p:nvGrpSpPr>
        <p:grpSpPr>
          <a:xfrm>
            <a:off x="10304252" y="476084"/>
            <a:ext cx="1319943" cy="190147"/>
            <a:chOff x="823232" y="323722"/>
            <a:chExt cx="1595320" cy="229817"/>
          </a:xfrm>
        </p:grpSpPr>
        <p:sp>
          <p:nvSpPr>
            <p:cNvPr id="24" name="Freeform 23">
              <a:extLst>
                <a:ext uri="{FF2B5EF4-FFF2-40B4-BE49-F238E27FC236}">
                  <a16:creationId xmlns:a16="http://schemas.microsoft.com/office/drawing/2014/main" id="{C56F5A0C-873A-524A-AD51-5C62DE87D82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E86BCF7-47EC-334B-9097-D993C54DFA5A}"/>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BC0EF6D-09C4-BD4A-AF65-DAA3B22C28F9}"/>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9" name="Text Placeholder 4">
            <a:extLst>
              <a:ext uri="{FF2B5EF4-FFF2-40B4-BE49-F238E27FC236}">
                <a16:creationId xmlns:a16="http://schemas.microsoft.com/office/drawing/2014/main" id="{24CC5CF0-FBA0-A945-AE24-82B759BF3BAA}"/>
              </a:ext>
            </a:extLst>
          </p:cNvPr>
          <p:cNvSpPr>
            <a:spLocks noGrp="1"/>
          </p:cNvSpPr>
          <p:nvPr>
            <p:ph type="body" sz="quarter" idx="10"/>
          </p:nvPr>
        </p:nvSpPr>
        <p:spPr>
          <a:xfrm>
            <a:off x="843394" y="3244332"/>
            <a:ext cx="2790455"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Picture Placeholder 30">
            <a:extLst>
              <a:ext uri="{FF2B5EF4-FFF2-40B4-BE49-F238E27FC236}">
                <a16:creationId xmlns:a16="http://schemas.microsoft.com/office/drawing/2014/main" id="{41D5B3DB-BC10-6D43-9A56-B7B1B6CC2BE4}"/>
              </a:ext>
            </a:extLst>
          </p:cNvPr>
          <p:cNvSpPr>
            <a:spLocks noGrp="1"/>
          </p:cNvSpPr>
          <p:nvPr>
            <p:ph type="pic" sz="quarter" idx="11"/>
          </p:nvPr>
        </p:nvSpPr>
        <p:spPr>
          <a:xfrm>
            <a:off x="4627267" y="1368653"/>
            <a:ext cx="686493" cy="607869"/>
          </a:xfrm>
          <a:noFill/>
        </p:spPr>
        <p:txBody>
          <a:bodyPr anchor="ctr">
            <a:normAutofit/>
          </a:bodyPr>
          <a:lstStyle>
            <a:lvl1pPr marL="0" indent="0" algn="ctr">
              <a:buNone/>
              <a:defRPr sz="1000"/>
            </a:lvl1pPr>
          </a:lstStyle>
          <a:p>
            <a:r>
              <a:rPr lang="en-US"/>
              <a:t>Click icon to add picture</a:t>
            </a:r>
          </a:p>
        </p:txBody>
      </p:sp>
      <p:sp>
        <p:nvSpPr>
          <p:cNvPr id="31" name="Picture Placeholder 30">
            <a:extLst>
              <a:ext uri="{FF2B5EF4-FFF2-40B4-BE49-F238E27FC236}">
                <a16:creationId xmlns:a16="http://schemas.microsoft.com/office/drawing/2014/main" id="{C87AE4CD-EA6A-AF41-8F59-EF6799EBF995}"/>
              </a:ext>
            </a:extLst>
          </p:cNvPr>
          <p:cNvSpPr>
            <a:spLocks noGrp="1"/>
          </p:cNvSpPr>
          <p:nvPr>
            <p:ph type="pic" sz="quarter" idx="12"/>
          </p:nvPr>
        </p:nvSpPr>
        <p:spPr>
          <a:xfrm>
            <a:off x="7546666" y="1368653"/>
            <a:ext cx="686493" cy="607869"/>
          </a:xfrm>
          <a:noFill/>
        </p:spPr>
        <p:txBody>
          <a:bodyPr anchor="ctr">
            <a:normAutofit/>
          </a:bodyPr>
          <a:lstStyle>
            <a:lvl1pPr marL="0" indent="0" algn="ctr">
              <a:buNone/>
              <a:defRPr sz="1000"/>
            </a:lvl1pPr>
          </a:lstStyle>
          <a:p>
            <a:r>
              <a:rPr lang="en-US"/>
              <a:t>Click icon to add picture</a:t>
            </a:r>
          </a:p>
        </p:txBody>
      </p:sp>
      <p:sp>
        <p:nvSpPr>
          <p:cNvPr id="32" name="Picture Placeholder 30">
            <a:extLst>
              <a:ext uri="{FF2B5EF4-FFF2-40B4-BE49-F238E27FC236}">
                <a16:creationId xmlns:a16="http://schemas.microsoft.com/office/drawing/2014/main" id="{F9E8A979-7616-6F4A-9BD2-4149F44DF48E}"/>
              </a:ext>
            </a:extLst>
          </p:cNvPr>
          <p:cNvSpPr>
            <a:spLocks noGrp="1"/>
          </p:cNvSpPr>
          <p:nvPr>
            <p:ph type="pic" sz="quarter" idx="13"/>
          </p:nvPr>
        </p:nvSpPr>
        <p:spPr>
          <a:xfrm>
            <a:off x="4627267" y="3701719"/>
            <a:ext cx="686493" cy="607869"/>
          </a:xfrm>
          <a:noFill/>
        </p:spPr>
        <p:txBody>
          <a:bodyPr anchor="ctr">
            <a:normAutofit/>
          </a:bodyPr>
          <a:lstStyle>
            <a:lvl1pPr marL="0" indent="0" algn="ctr">
              <a:buNone/>
              <a:defRPr sz="1000"/>
            </a:lvl1pPr>
          </a:lstStyle>
          <a:p>
            <a:r>
              <a:rPr lang="en-US"/>
              <a:t>Click icon to add picture</a:t>
            </a:r>
          </a:p>
        </p:txBody>
      </p:sp>
      <p:sp>
        <p:nvSpPr>
          <p:cNvPr id="33" name="Picture Placeholder 30">
            <a:extLst>
              <a:ext uri="{FF2B5EF4-FFF2-40B4-BE49-F238E27FC236}">
                <a16:creationId xmlns:a16="http://schemas.microsoft.com/office/drawing/2014/main" id="{74D94DA0-510A-424F-B1B0-6BD4AE37C95F}"/>
              </a:ext>
            </a:extLst>
          </p:cNvPr>
          <p:cNvSpPr>
            <a:spLocks noGrp="1"/>
          </p:cNvSpPr>
          <p:nvPr>
            <p:ph type="pic" sz="quarter" idx="14"/>
          </p:nvPr>
        </p:nvSpPr>
        <p:spPr>
          <a:xfrm>
            <a:off x="7546666" y="3701718"/>
            <a:ext cx="686493" cy="607869"/>
          </a:xfrm>
          <a:noFill/>
        </p:spPr>
        <p:txBody>
          <a:bodyPr anchor="ctr">
            <a:normAutofit/>
          </a:bodyPr>
          <a:lstStyle>
            <a:lvl1pPr marL="0" indent="0" algn="ctr">
              <a:buNone/>
              <a:defRPr sz="1000"/>
            </a:lvl1pPr>
          </a:lstStyle>
          <a:p>
            <a:r>
              <a:rPr lang="en-US"/>
              <a:t>Click icon to add picture</a:t>
            </a:r>
          </a:p>
        </p:txBody>
      </p:sp>
      <p:sp>
        <p:nvSpPr>
          <p:cNvPr id="34" name="Text Placeholder 39">
            <a:extLst>
              <a:ext uri="{FF2B5EF4-FFF2-40B4-BE49-F238E27FC236}">
                <a16:creationId xmlns:a16="http://schemas.microsoft.com/office/drawing/2014/main" id="{DD1F0DFB-CA37-E944-8A63-0299BDDDB45E}"/>
              </a:ext>
            </a:extLst>
          </p:cNvPr>
          <p:cNvSpPr>
            <a:spLocks noGrp="1"/>
          </p:cNvSpPr>
          <p:nvPr>
            <p:ph type="body" sz="quarter" idx="15"/>
          </p:nvPr>
        </p:nvSpPr>
        <p:spPr>
          <a:xfrm>
            <a:off x="4627267" y="2050771"/>
            <a:ext cx="2640192" cy="342900"/>
          </a:xfrm>
        </p:spPr>
        <p:txBody>
          <a:bodyPr anchor="b">
            <a:no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39">
            <a:extLst>
              <a:ext uri="{FF2B5EF4-FFF2-40B4-BE49-F238E27FC236}">
                <a16:creationId xmlns:a16="http://schemas.microsoft.com/office/drawing/2014/main" id="{6D7AB0AD-33BF-E544-8907-9A097436E85F}"/>
              </a:ext>
            </a:extLst>
          </p:cNvPr>
          <p:cNvSpPr>
            <a:spLocks noGrp="1"/>
          </p:cNvSpPr>
          <p:nvPr>
            <p:ph type="body" sz="quarter" idx="16"/>
          </p:nvPr>
        </p:nvSpPr>
        <p:spPr>
          <a:xfrm>
            <a:off x="7546666" y="2043592"/>
            <a:ext cx="2517052" cy="342900"/>
          </a:xfrm>
        </p:spPr>
        <p:txBody>
          <a:bodyPr anchor="b">
            <a:no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39">
            <a:extLst>
              <a:ext uri="{FF2B5EF4-FFF2-40B4-BE49-F238E27FC236}">
                <a16:creationId xmlns:a16="http://schemas.microsoft.com/office/drawing/2014/main" id="{638FC4FC-EFD0-024E-8BA6-908D3B710EE1}"/>
              </a:ext>
            </a:extLst>
          </p:cNvPr>
          <p:cNvSpPr>
            <a:spLocks noGrp="1"/>
          </p:cNvSpPr>
          <p:nvPr>
            <p:ph type="body" sz="quarter" idx="17"/>
          </p:nvPr>
        </p:nvSpPr>
        <p:spPr>
          <a:xfrm>
            <a:off x="4627266" y="4378563"/>
            <a:ext cx="2640191" cy="342900"/>
          </a:xfrm>
        </p:spPr>
        <p:txBody>
          <a:bodyPr anchor="b">
            <a:no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39">
            <a:extLst>
              <a:ext uri="{FF2B5EF4-FFF2-40B4-BE49-F238E27FC236}">
                <a16:creationId xmlns:a16="http://schemas.microsoft.com/office/drawing/2014/main" id="{E6A7ED9B-89D5-5B46-9903-533D43CFDDCC}"/>
              </a:ext>
            </a:extLst>
          </p:cNvPr>
          <p:cNvSpPr>
            <a:spLocks noGrp="1"/>
          </p:cNvSpPr>
          <p:nvPr>
            <p:ph type="body" sz="quarter" idx="18"/>
          </p:nvPr>
        </p:nvSpPr>
        <p:spPr>
          <a:xfrm>
            <a:off x="7546666" y="4371384"/>
            <a:ext cx="2517052" cy="342900"/>
          </a:xfrm>
        </p:spPr>
        <p:txBody>
          <a:bodyPr anchor="b">
            <a:no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4">
            <a:extLst>
              <a:ext uri="{FF2B5EF4-FFF2-40B4-BE49-F238E27FC236}">
                <a16:creationId xmlns:a16="http://schemas.microsoft.com/office/drawing/2014/main" id="{43813C7F-D429-F943-B847-287455EB3EA1}"/>
              </a:ext>
            </a:extLst>
          </p:cNvPr>
          <p:cNvSpPr>
            <a:spLocks noGrp="1"/>
          </p:cNvSpPr>
          <p:nvPr>
            <p:ph type="body" sz="quarter" idx="19"/>
          </p:nvPr>
        </p:nvSpPr>
        <p:spPr>
          <a:xfrm>
            <a:off x="4627267" y="2396674"/>
            <a:ext cx="2640194" cy="876159"/>
          </a:xfrm>
        </p:spPr>
        <p:txBody>
          <a:bodyPr anchor="t">
            <a:noAutofit/>
          </a:bodyPr>
          <a:lstStyle>
            <a:lvl1pPr marL="0" indent="0">
              <a:lnSpc>
                <a:spcPct val="100000"/>
              </a:lnSpc>
              <a:buNone/>
              <a:defRPr lang="en-US" sz="14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39" name="Text Placeholder 4">
            <a:extLst>
              <a:ext uri="{FF2B5EF4-FFF2-40B4-BE49-F238E27FC236}">
                <a16:creationId xmlns:a16="http://schemas.microsoft.com/office/drawing/2014/main" id="{07764917-66E2-6B46-8896-46EEDA0C0177}"/>
              </a:ext>
            </a:extLst>
          </p:cNvPr>
          <p:cNvSpPr>
            <a:spLocks noGrp="1"/>
          </p:cNvSpPr>
          <p:nvPr>
            <p:ph type="body" sz="quarter" idx="20"/>
          </p:nvPr>
        </p:nvSpPr>
        <p:spPr>
          <a:xfrm>
            <a:off x="4627266" y="4730866"/>
            <a:ext cx="2640193" cy="876159"/>
          </a:xfrm>
        </p:spPr>
        <p:txBody>
          <a:bodyPr anchor="t">
            <a:noAutofit/>
          </a:bodyPr>
          <a:lstStyle>
            <a:lvl1pPr marL="0" indent="0">
              <a:lnSpc>
                <a:spcPct val="100000"/>
              </a:lnSpc>
              <a:buNone/>
              <a:defRPr lang="en-US" sz="14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4">
            <a:extLst>
              <a:ext uri="{FF2B5EF4-FFF2-40B4-BE49-F238E27FC236}">
                <a16:creationId xmlns:a16="http://schemas.microsoft.com/office/drawing/2014/main" id="{B2352881-2330-6147-A44F-0E789A9ABADA}"/>
              </a:ext>
            </a:extLst>
          </p:cNvPr>
          <p:cNvSpPr>
            <a:spLocks noGrp="1"/>
          </p:cNvSpPr>
          <p:nvPr>
            <p:ph type="body" sz="quarter" idx="21"/>
          </p:nvPr>
        </p:nvSpPr>
        <p:spPr>
          <a:xfrm>
            <a:off x="7546666" y="2396674"/>
            <a:ext cx="2517052" cy="876159"/>
          </a:xfrm>
        </p:spPr>
        <p:txBody>
          <a:bodyPr anchor="t">
            <a:noAutofit/>
          </a:bodyPr>
          <a:lstStyle>
            <a:lvl1pPr marL="0" indent="0">
              <a:lnSpc>
                <a:spcPct val="100000"/>
              </a:lnSpc>
              <a:buNone/>
              <a:defRPr lang="en-US" sz="14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4">
            <a:extLst>
              <a:ext uri="{FF2B5EF4-FFF2-40B4-BE49-F238E27FC236}">
                <a16:creationId xmlns:a16="http://schemas.microsoft.com/office/drawing/2014/main" id="{772491CF-72DB-C443-A7F5-3DB341919C72}"/>
              </a:ext>
            </a:extLst>
          </p:cNvPr>
          <p:cNvSpPr>
            <a:spLocks noGrp="1"/>
          </p:cNvSpPr>
          <p:nvPr>
            <p:ph type="body" sz="quarter" idx="22"/>
          </p:nvPr>
        </p:nvSpPr>
        <p:spPr>
          <a:xfrm>
            <a:off x="7546666" y="4730866"/>
            <a:ext cx="2517052" cy="876159"/>
          </a:xfrm>
        </p:spPr>
        <p:txBody>
          <a:bodyPr anchor="t">
            <a:noAutofit/>
          </a:bodyPr>
          <a:lstStyle>
            <a:lvl1pPr marL="0" indent="0">
              <a:lnSpc>
                <a:spcPct val="100000"/>
              </a:lnSpc>
              <a:buNone/>
              <a:defRPr lang="en-US" sz="14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itle 1">
            <a:extLst>
              <a:ext uri="{FF2B5EF4-FFF2-40B4-BE49-F238E27FC236}">
                <a16:creationId xmlns:a16="http://schemas.microsoft.com/office/drawing/2014/main" id="{A0FBE549-FDED-2F4D-B595-F350A55FDF8E}"/>
              </a:ext>
            </a:extLst>
          </p:cNvPr>
          <p:cNvSpPr>
            <a:spLocks noGrp="1"/>
          </p:cNvSpPr>
          <p:nvPr>
            <p:ph type="title"/>
          </p:nvPr>
        </p:nvSpPr>
        <p:spPr>
          <a:xfrm>
            <a:off x="838200" y="2004622"/>
            <a:ext cx="2790455" cy="927100"/>
          </a:xfrm>
        </p:spPr>
        <p:txBody>
          <a:bodyPr>
            <a:noAutofit/>
          </a:bodyPr>
          <a:lstStyle>
            <a:lvl1pPr>
              <a:defRPr>
                <a:solidFill>
                  <a:schemeClr val="bg1"/>
                </a:solidFill>
              </a:defRPr>
            </a:lvl1pPr>
          </a:lstStyle>
          <a:p>
            <a:r>
              <a:rPr lang="en-US"/>
              <a:t>Click to edit Master title style</a:t>
            </a:r>
          </a:p>
        </p:txBody>
      </p:sp>
      <p:sp>
        <p:nvSpPr>
          <p:cNvPr id="27" name="TextBox 26">
            <a:extLst>
              <a:ext uri="{FF2B5EF4-FFF2-40B4-BE49-F238E27FC236}">
                <a16:creationId xmlns:a16="http://schemas.microsoft.com/office/drawing/2014/main" id="{7E1FD309-77C5-4A4A-BEC2-6C2F5B4F7C24}"/>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86536847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Box Dar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9EE5E57-0439-4742-84FF-90AF41335B3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210D12E-9B19-2B4E-B2CE-8988C8F46C15}"/>
              </a:ext>
            </a:extLst>
          </p:cNvPr>
          <p:cNvPicPr>
            <a:picLocks noChangeAspect="1"/>
          </p:cNvPicPr>
          <p:nvPr userDrawn="1"/>
        </p:nvPicPr>
        <p:blipFill rotWithShape="1">
          <a:blip r:embed="rId2">
            <a:alphaModFix amt="60000"/>
          </a:blip>
          <a:srcRect l="64792" r="4687" b="1279"/>
          <a:stretch/>
        </p:blipFill>
        <p:spPr>
          <a:xfrm>
            <a:off x="8469437" y="0"/>
            <a:ext cx="3721097" cy="6858000"/>
          </a:xfrm>
          <a:prstGeom prst="rect">
            <a:avLst/>
          </a:prstGeom>
        </p:spPr>
      </p:pic>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a:xfrm>
            <a:off x="838200" y="80581"/>
            <a:ext cx="9436662" cy="927100"/>
          </a:xfrm>
        </p:spPr>
        <p:txBody>
          <a:bodyPr>
            <a:noAutofit/>
          </a:bodyPr>
          <a:lstStyle>
            <a:lvl1pPr>
              <a:defRPr>
                <a:solidFill>
                  <a:schemeClr val="bg1"/>
                </a:solidFill>
              </a:defRPr>
            </a:lvl1pPr>
          </a:lstStyle>
          <a:p>
            <a:r>
              <a:rPr lang="en-US"/>
              <a:t>Click to edit Master title style</a:t>
            </a:r>
          </a:p>
        </p:txBody>
      </p:sp>
      <p:sp>
        <p:nvSpPr>
          <p:cNvPr id="6" name="Footer Placeholder 1">
            <a:extLst>
              <a:ext uri="{FF2B5EF4-FFF2-40B4-BE49-F238E27FC236}">
                <a16:creationId xmlns:a16="http://schemas.microsoft.com/office/drawing/2014/main" id="{C240C9EA-F9F7-184F-924B-27DA25849997}"/>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sp>
        <p:nvSpPr>
          <p:cNvPr id="12" name="Freeform 11">
            <a:extLst>
              <a:ext uri="{FF2B5EF4-FFF2-40B4-BE49-F238E27FC236}">
                <a16:creationId xmlns:a16="http://schemas.microsoft.com/office/drawing/2014/main" id="{8F821CD7-7BBC-0147-AA47-317557CCB8EC}"/>
              </a:ext>
            </a:extLst>
          </p:cNvPr>
          <p:cNvSpPr/>
          <p:nvPr userDrawn="1"/>
        </p:nvSpPr>
        <p:spPr>
          <a:xfrm>
            <a:off x="838200"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chemeClr val="accent1"/>
          </a:solidFill>
          <a:ln w="10218" cap="flat">
            <a:noFill/>
            <a:prstDash val="solid"/>
            <a:miter/>
          </a:ln>
        </p:spPr>
        <p:txBody>
          <a:bodyPr rtlCol="0" anchor="ctr"/>
          <a:lstStyle/>
          <a:p>
            <a:pPr lvl="0"/>
            <a:endParaRPr lang="en-US"/>
          </a:p>
        </p:txBody>
      </p:sp>
      <p:sp>
        <p:nvSpPr>
          <p:cNvPr id="13" name="Freeform 12">
            <a:extLst>
              <a:ext uri="{FF2B5EF4-FFF2-40B4-BE49-F238E27FC236}">
                <a16:creationId xmlns:a16="http://schemas.microsoft.com/office/drawing/2014/main" id="{7EFB65A5-A76E-2E48-8578-5E3A183C5755}"/>
              </a:ext>
            </a:extLst>
          </p:cNvPr>
          <p:cNvSpPr/>
          <p:nvPr userDrawn="1"/>
        </p:nvSpPr>
        <p:spPr>
          <a:xfrm>
            <a:off x="4332273"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chemeClr val="accent4"/>
          </a:solidFill>
          <a:ln w="1021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34B4E01-30D8-D643-93DA-D561267820EC}"/>
              </a:ext>
            </a:extLst>
          </p:cNvPr>
          <p:cNvSpPr/>
          <p:nvPr userDrawn="1"/>
        </p:nvSpPr>
        <p:spPr>
          <a:xfrm>
            <a:off x="7826345" y="2019300"/>
            <a:ext cx="3520440" cy="3520440"/>
          </a:xfrm>
          <a:custGeom>
            <a:avLst/>
            <a:gdLst>
              <a:gd name="connsiteX0" fmla="*/ 0 w 4088369"/>
              <a:gd name="connsiteY0" fmla="*/ -1423 h 4079209"/>
              <a:gd name="connsiteX1" fmla="*/ 4088369 w 4088369"/>
              <a:gd name="connsiteY1" fmla="*/ -1423 h 4079209"/>
              <a:gd name="connsiteX2" fmla="*/ 4088369 w 4088369"/>
              <a:gd name="connsiteY2" fmla="*/ 4077786 h 4079209"/>
              <a:gd name="connsiteX3" fmla="*/ 0 w 4088369"/>
              <a:gd name="connsiteY3" fmla="*/ 4077786 h 4079209"/>
            </a:gdLst>
            <a:ahLst/>
            <a:cxnLst>
              <a:cxn ang="0">
                <a:pos x="connsiteX0" y="connsiteY0"/>
              </a:cxn>
              <a:cxn ang="0">
                <a:pos x="connsiteX1" y="connsiteY1"/>
              </a:cxn>
              <a:cxn ang="0">
                <a:pos x="connsiteX2" y="connsiteY2"/>
              </a:cxn>
              <a:cxn ang="0">
                <a:pos x="connsiteX3" y="connsiteY3"/>
              </a:cxn>
            </a:cxnLst>
            <a:rect l="l" t="t" r="r" b="b"/>
            <a:pathLst>
              <a:path w="4088369" h="4079209">
                <a:moveTo>
                  <a:pt x="0" y="-1423"/>
                </a:moveTo>
                <a:lnTo>
                  <a:pt x="4088369" y="-1423"/>
                </a:lnTo>
                <a:lnTo>
                  <a:pt x="4088369" y="4077786"/>
                </a:lnTo>
                <a:lnTo>
                  <a:pt x="0" y="4077786"/>
                </a:lnTo>
                <a:close/>
              </a:path>
            </a:pathLst>
          </a:custGeom>
          <a:solidFill>
            <a:schemeClr val="tx2"/>
          </a:solidFill>
          <a:ln w="10218" cap="flat">
            <a:noFill/>
            <a:prstDash val="solid"/>
            <a:miter/>
          </a:ln>
        </p:spPr>
        <p:txBody>
          <a:bodyPr rtlCol="0" anchor="ctr"/>
          <a:lstStyle/>
          <a:p>
            <a:pPr lvl="0"/>
            <a:endParaRPr lang="en-US"/>
          </a:p>
        </p:txBody>
      </p:sp>
      <p:sp>
        <p:nvSpPr>
          <p:cNvPr id="25" name="Picture Placeholder 30">
            <a:extLst>
              <a:ext uri="{FF2B5EF4-FFF2-40B4-BE49-F238E27FC236}">
                <a16:creationId xmlns:a16="http://schemas.microsoft.com/office/drawing/2014/main" id="{6039D76C-5B11-7148-A024-6163FF4891A1}"/>
              </a:ext>
            </a:extLst>
          </p:cNvPr>
          <p:cNvSpPr>
            <a:spLocks noGrp="1"/>
          </p:cNvSpPr>
          <p:nvPr>
            <p:ph type="pic" sz="quarter" idx="11"/>
          </p:nvPr>
        </p:nvSpPr>
        <p:spPr>
          <a:xfrm>
            <a:off x="1222499" y="2684075"/>
            <a:ext cx="686493" cy="607869"/>
          </a:xfrm>
          <a:noFill/>
        </p:spPr>
        <p:txBody>
          <a:bodyPr anchor="ctr">
            <a:normAutofit/>
          </a:bodyPr>
          <a:lstStyle>
            <a:lvl1pPr marL="0" indent="0" algn="ctr">
              <a:buNone/>
              <a:defRPr sz="1000"/>
            </a:lvl1pPr>
          </a:lstStyle>
          <a:p>
            <a:r>
              <a:rPr lang="en-US"/>
              <a:t>Click icon to add picture</a:t>
            </a:r>
          </a:p>
        </p:txBody>
      </p:sp>
      <p:sp>
        <p:nvSpPr>
          <p:cNvPr id="26" name="Picture Placeholder 30">
            <a:extLst>
              <a:ext uri="{FF2B5EF4-FFF2-40B4-BE49-F238E27FC236}">
                <a16:creationId xmlns:a16="http://schemas.microsoft.com/office/drawing/2014/main" id="{C6A0E4A2-03B3-0B43-B238-0F09E39FE4FC}"/>
              </a:ext>
            </a:extLst>
          </p:cNvPr>
          <p:cNvSpPr>
            <a:spLocks noGrp="1"/>
          </p:cNvSpPr>
          <p:nvPr>
            <p:ph type="pic" sz="quarter" idx="12"/>
          </p:nvPr>
        </p:nvSpPr>
        <p:spPr>
          <a:xfrm>
            <a:off x="4666551" y="2684075"/>
            <a:ext cx="686493" cy="607869"/>
          </a:xfrm>
          <a:noFill/>
        </p:spPr>
        <p:txBody>
          <a:bodyPr anchor="ctr">
            <a:normAutofit/>
          </a:bodyPr>
          <a:lstStyle>
            <a:lvl1pPr marL="0" indent="0" algn="ctr">
              <a:buNone/>
              <a:defRPr sz="1000"/>
            </a:lvl1pPr>
          </a:lstStyle>
          <a:p>
            <a:r>
              <a:rPr lang="en-US"/>
              <a:t>Click icon to add picture</a:t>
            </a:r>
          </a:p>
        </p:txBody>
      </p:sp>
      <p:sp>
        <p:nvSpPr>
          <p:cNvPr id="30" name="Text Placeholder 39">
            <a:extLst>
              <a:ext uri="{FF2B5EF4-FFF2-40B4-BE49-F238E27FC236}">
                <a16:creationId xmlns:a16="http://schemas.microsoft.com/office/drawing/2014/main" id="{49B87E3B-375D-DB41-B7EE-2AD532D0E50F}"/>
              </a:ext>
            </a:extLst>
          </p:cNvPr>
          <p:cNvSpPr>
            <a:spLocks noGrp="1"/>
          </p:cNvSpPr>
          <p:nvPr>
            <p:ph type="body" sz="quarter" idx="15"/>
          </p:nvPr>
        </p:nvSpPr>
        <p:spPr>
          <a:xfrm>
            <a:off x="1222498" y="3437445"/>
            <a:ext cx="291939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39">
            <a:extLst>
              <a:ext uri="{FF2B5EF4-FFF2-40B4-BE49-F238E27FC236}">
                <a16:creationId xmlns:a16="http://schemas.microsoft.com/office/drawing/2014/main" id="{19A2298A-92E0-6942-82CE-CA46E1610726}"/>
              </a:ext>
            </a:extLst>
          </p:cNvPr>
          <p:cNvSpPr>
            <a:spLocks noGrp="1"/>
          </p:cNvSpPr>
          <p:nvPr>
            <p:ph type="body" sz="quarter" idx="16"/>
          </p:nvPr>
        </p:nvSpPr>
        <p:spPr>
          <a:xfrm>
            <a:off x="4666550" y="3430266"/>
            <a:ext cx="293924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4">
            <a:extLst>
              <a:ext uri="{FF2B5EF4-FFF2-40B4-BE49-F238E27FC236}">
                <a16:creationId xmlns:a16="http://schemas.microsoft.com/office/drawing/2014/main" id="{E5545CBB-E7B4-E14F-B780-35287BDDF964}"/>
              </a:ext>
            </a:extLst>
          </p:cNvPr>
          <p:cNvSpPr>
            <a:spLocks noGrp="1"/>
          </p:cNvSpPr>
          <p:nvPr>
            <p:ph type="body" sz="quarter" idx="19"/>
          </p:nvPr>
        </p:nvSpPr>
        <p:spPr>
          <a:xfrm>
            <a:off x="1222499" y="3810798"/>
            <a:ext cx="2919399"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4">
            <a:extLst>
              <a:ext uri="{FF2B5EF4-FFF2-40B4-BE49-F238E27FC236}">
                <a16:creationId xmlns:a16="http://schemas.microsoft.com/office/drawing/2014/main" id="{B5B9ED36-C0FD-934A-B852-263ADC3BC0E0}"/>
              </a:ext>
            </a:extLst>
          </p:cNvPr>
          <p:cNvSpPr>
            <a:spLocks noGrp="1"/>
          </p:cNvSpPr>
          <p:nvPr>
            <p:ph type="body" sz="quarter" idx="21"/>
          </p:nvPr>
        </p:nvSpPr>
        <p:spPr>
          <a:xfrm>
            <a:off x="4666551" y="3810798"/>
            <a:ext cx="2939248"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Picture Placeholder 30">
            <a:extLst>
              <a:ext uri="{FF2B5EF4-FFF2-40B4-BE49-F238E27FC236}">
                <a16:creationId xmlns:a16="http://schemas.microsoft.com/office/drawing/2014/main" id="{97156CD2-90B3-B042-8421-9DC8E75A9D51}"/>
              </a:ext>
            </a:extLst>
          </p:cNvPr>
          <p:cNvSpPr>
            <a:spLocks noGrp="1"/>
          </p:cNvSpPr>
          <p:nvPr>
            <p:ph type="pic" sz="quarter" idx="22"/>
          </p:nvPr>
        </p:nvSpPr>
        <p:spPr>
          <a:xfrm>
            <a:off x="8160623" y="2684075"/>
            <a:ext cx="686493" cy="607869"/>
          </a:xfrm>
          <a:noFill/>
        </p:spPr>
        <p:txBody>
          <a:bodyPr anchor="ctr">
            <a:normAutofit/>
          </a:bodyPr>
          <a:lstStyle>
            <a:lvl1pPr marL="0" indent="0" algn="ctr">
              <a:buNone/>
              <a:defRPr sz="1000"/>
            </a:lvl1pPr>
          </a:lstStyle>
          <a:p>
            <a:r>
              <a:rPr lang="en-US"/>
              <a:t>Click icon to add picture</a:t>
            </a:r>
          </a:p>
        </p:txBody>
      </p:sp>
      <p:sp>
        <p:nvSpPr>
          <p:cNvPr id="35" name="Text Placeholder 39">
            <a:extLst>
              <a:ext uri="{FF2B5EF4-FFF2-40B4-BE49-F238E27FC236}">
                <a16:creationId xmlns:a16="http://schemas.microsoft.com/office/drawing/2014/main" id="{B5EB217C-D37D-8648-9B24-A6FB7F1E9CA5}"/>
              </a:ext>
            </a:extLst>
          </p:cNvPr>
          <p:cNvSpPr>
            <a:spLocks noGrp="1"/>
          </p:cNvSpPr>
          <p:nvPr>
            <p:ph type="body" sz="quarter" idx="23"/>
          </p:nvPr>
        </p:nvSpPr>
        <p:spPr>
          <a:xfrm>
            <a:off x="8160622" y="3430266"/>
            <a:ext cx="2939249" cy="342900"/>
          </a:xfrm>
        </p:spPr>
        <p:txBody>
          <a:bodyPr anchor="b">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marL="457200" indent="0">
              <a:buNone/>
              <a:defRPr sz="2000" b="1">
                <a:latin typeface="Arial" panose="020B0604020202020204" pitchFamily="34" charset="0"/>
                <a:cs typeface="Arial" panose="020B0604020202020204" pitchFamily="34" charset="0"/>
              </a:defRPr>
            </a:lvl2pPr>
            <a:lvl3pPr marL="914400" indent="0">
              <a:buNone/>
              <a:defRPr sz="2000" b="1">
                <a:latin typeface="Arial" panose="020B0604020202020204" pitchFamily="34" charset="0"/>
                <a:cs typeface="Arial" panose="020B0604020202020204" pitchFamily="34" charset="0"/>
              </a:defRPr>
            </a:lvl3pPr>
            <a:lvl4pPr marL="1371600" indent="0">
              <a:buNone/>
              <a:defRPr sz="2000" b="1">
                <a:latin typeface="Arial" panose="020B0604020202020204" pitchFamily="34" charset="0"/>
                <a:cs typeface="Arial" panose="020B0604020202020204" pitchFamily="34" charset="0"/>
              </a:defRPr>
            </a:lvl4pPr>
            <a:lvl5pPr marL="1828800" indent="0">
              <a:buNone/>
              <a:defRPr sz="2000" b="1">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4">
            <a:extLst>
              <a:ext uri="{FF2B5EF4-FFF2-40B4-BE49-F238E27FC236}">
                <a16:creationId xmlns:a16="http://schemas.microsoft.com/office/drawing/2014/main" id="{CC873B40-89E9-DD44-A228-73D4DA8247D5}"/>
              </a:ext>
            </a:extLst>
          </p:cNvPr>
          <p:cNvSpPr>
            <a:spLocks noGrp="1"/>
          </p:cNvSpPr>
          <p:nvPr>
            <p:ph type="body" sz="quarter" idx="24"/>
          </p:nvPr>
        </p:nvSpPr>
        <p:spPr>
          <a:xfrm>
            <a:off x="8160623" y="3810798"/>
            <a:ext cx="2939248" cy="1373334"/>
          </a:xfrm>
        </p:spPr>
        <p:txBody>
          <a:bodyPr anchor="t">
            <a:noAutofit/>
          </a:bodyPr>
          <a:lstStyle>
            <a:lvl1pPr marL="0" indent="0">
              <a:lnSpc>
                <a:spcPct val="120000"/>
              </a:lnSpc>
              <a:spcBef>
                <a:spcPts val="0"/>
              </a:spcBef>
              <a:buNone/>
              <a:defRPr lang="en-US" sz="1200" kern="1200" dirty="0">
                <a:solidFill>
                  <a:schemeClr val="bg1"/>
                </a:solidFill>
                <a:latin typeface="Arial" panose="020B0604020202020204" pitchFamily="34" charset="0"/>
                <a:ea typeface="+mn-ea"/>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Box 21">
            <a:extLst>
              <a:ext uri="{FF2B5EF4-FFF2-40B4-BE49-F238E27FC236}">
                <a16:creationId xmlns:a16="http://schemas.microsoft.com/office/drawing/2014/main" id="{B3CDFC23-91F3-5441-91F7-D970983662A6}"/>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23" name="Group 22">
            <a:extLst>
              <a:ext uri="{FF2B5EF4-FFF2-40B4-BE49-F238E27FC236}">
                <a16:creationId xmlns:a16="http://schemas.microsoft.com/office/drawing/2014/main" id="{5090B9CE-2329-D349-9475-AD9B803265C2}"/>
              </a:ext>
            </a:extLst>
          </p:cNvPr>
          <p:cNvGrpSpPr/>
          <p:nvPr userDrawn="1"/>
        </p:nvGrpSpPr>
        <p:grpSpPr>
          <a:xfrm>
            <a:off x="10627895" y="507448"/>
            <a:ext cx="657726" cy="102152"/>
            <a:chOff x="10627895" y="507448"/>
            <a:chExt cx="657726" cy="102152"/>
          </a:xfrm>
          <a:solidFill>
            <a:schemeClr val="tx1"/>
          </a:solidFill>
        </p:grpSpPr>
        <p:sp>
          <p:nvSpPr>
            <p:cNvPr id="24" name="Oval 23">
              <a:extLst>
                <a:ext uri="{FF2B5EF4-FFF2-40B4-BE49-F238E27FC236}">
                  <a16:creationId xmlns:a16="http://schemas.microsoft.com/office/drawing/2014/main" id="{5EAF7229-AD32-554E-8A97-FE39936C8A51}"/>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0B69DC2-BC7A-DB41-83FB-045D94249C8D}"/>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aphic 11">
            <a:extLst>
              <a:ext uri="{FF2B5EF4-FFF2-40B4-BE49-F238E27FC236}">
                <a16:creationId xmlns:a16="http://schemas.microsoft.com/office/drawing/2014/main" id="{05C91E07-9B4F-1947-BAAA-5A4DC536BE9D}"/>
              </a:ext>
            </a:extLst>
          </p:cNvPr>
          <p:cNvGrpSpPr/>
          <p:nvPr userDrawn="1"/>
        </p:nvGrpSpPr>
        <p:grpSpPr>
          <a:xfrm>
            <a:off x="10301462" y="476084"/>
            <a:ext cx="1319943" cy="190147"/>
            <a:chOff x="823232" y="323722"/>
            <a:chExt cx="1595320" cy="229817"/>
          </a:xfrm>
          <a:solidFill>
            <a:schemeClr val="bg1"/>
          </a:solidFill>
        </p:grpSpPr>
        <p:sp>
          <p:nvSpPr>
            <p:cNvPr id="9" name="Freeform 8">
              <a:extLst>
                <a:ext uri="{FF2B5EF4-FFF2-40B4-BE49-F238E27FC236}">
                  <a16:creationId xmlns:a16="http://schemas.microsoft.com/office/drawing/2014/main" id="{EC8B15A5-A19F-B049-915A-F90E42DCD7E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196A26-5A29-F943-869D-2C5C1528BAD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18828F0-D56F-4347-88D1-77A0798CDDA9}"/>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71803519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andmark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EB50D1-969D-6D47-A4A6-B60120380445}"/>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F668A4-9D8B-9248-8CC3-4D5763EFAF6D}"/>
              </a:ext>
            </a:extLst>
          </p:cNvPr>
          <p:cNvPicPr>
            <a:picLocks noChangeAspect="1"/>
          </p:cNvPicPr>
          <p:nvPr userDrawn="1"/>
        </p:nvPicPr>
        <p:blipFill rotWithShape="1">
          <a:blip r:embed="rId2">
            <a:alphaModFix amt="60000"/>
          </a:blip>
          <a:srcRect l="64792" r="4687" b="1279"/>
          <a:stretch/>
        </p:blipFill>
        <p:spPr>
          <a:xfrm>
            <a:off x="8469437" y="0"/>
            <a:ext cx="3721097" cy="6858000"/>
          </a:xfrm>
          <a:prstGeom prst="rect">
            <a:avLst/>
          </a:prstGeom>
        </p:spPr>
      </p:pic>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pic>
        <p:nvPicPr>
          <p:cNvPr id="29" name="Picture 28">
            <a:extLst>
              <a:ext uri="{FF2B5EF4-FFF2-40B4-BE49-F238E27FC236}">
                <a16:creationId xmlns:a16="http://schemas.microsoft.com/office/drawing/2014/main" id="{1E0EDA87-DFBF-DF4F-A9FF-D959BC577FE1}"/>
              </a:ext>
            </a:extLst>
          </p:cNvPr>
          <p:cNvPicPr>
            <a:picLocks noChangeAspect="1"/>
          </p:cNvPicPr>
          <p:nvPr userDrawn="1"/>
        </p:nvPicPr>
        <p:blipFill>
          <a:blip r:embed="rId3"/>
          <a:stretch>
            <a:fillRect/>
          </a:stretch>
        </p:blipFill>
        <p:spPr>
          <a:xfrm>
            <a:off x="847011" y="2403852"/>
            <a:ext cx="2019300" cy="2019300"/>
          </a:xfrm>
          <a:prstGeom prst="rect">
            <a:avLst/>
          </a:prstGeom>
        </p:spPr>
      </p:pic>
      <p:sp>
        <p:nvSpPr>
          <p:cNvPr id="34" name="Text Placeholder 4">
            <a:extLst>
              <a:ext uri="{FF2B5EF4-FFF2-40B4-BE49-F238E27FC236}">
                <a16:creationId xmlns:a16="http://schemas.microsoft.com/office/drawing/2014/main" id="{F408525C-103C-7B4C-B272-2B4095DDBAD0}"/>
              </a:ext>
            </a:extLst>
          </p:cNvPr>
          <p:cNvSpPr>
            <a:spLocks noGrp="1"/>
          </p:cNvSpPr>
          <p:nvPr>
            <p:ph type="body" sz="quarter" idx="10"/>
          </p:nvPr>
        </p:nvSpPr>
        <p:spPr>
          <a:xfrm>
            <a:off x="4988381" y="3664591"/>
            <a:ext cx="5216321"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itle 1">
            <a:extLst>
              <a:ext uri="{FF2B5EF4-FFF2-40B4-BE49-F238E27FC236}">
                <a16:creationId xmlns:a16="http://schemas.microsoft.com/office/drawing/2014/main" id="{D3B744F1-D0F8-224A-A7EC-96A0859DC72B}"/>
              </a:ext>
            </a:extLst>
          </p:cNvPr>
          <p:cNvSpPr>
            <a:spLocks noGrp="1"/>
          </p:cNvSpPr>
          <p:nvPr>
            <p:ph type="title"/>
          </p:nvPr>
        </p:nvSpPr>
        <p:spPr>
          <a:xfrm>
            <a:off x="4988382" y="2418264"/>
            <a:ext cx="5216321" cy="927100"/>
          </a:xfrm>
        </p:spPr>
        <p:txBody>
          <a:bodyPr>
            <a:noAutofit/>
          </a:bodyPr>
          <a:lstStyle>
            <a:lvl1pPr>
              <a:defRPr sz="2600">
                <a:solidFill>
                  <a:schemeClr val="bg1"/>
                </a:solidFill>
              </a:defRPr>
            </a:lvl1pPr>
          </a:lstStyle>
          <a:p>
            <a:r>
              <a:rPr lang="en-US"/>
              <a:t>Click to edit Master title style</a:t>
            </a:r>
          </a:p>
        </p:txBody>
      </p:sp>
      <p:sp>
        <p:nvSpPr>
          <p:cNvPr id="13" name="TextBox 12">
            <a:extLst>
              <a:ext uri="{FF2B5EF4-FFF2-40B4-BE49-F238E27FC236}">
                <a16:creationId xmlns:a16="http://schemas.microsoft.com/office/drawing/2014/main" id="{9F587BA5-B867-0E4E-B3C3-9EAB3D36C6FD}"/>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3ADCE195-DEE8-FA49-B710-17B20F1A2B76}"/>
              </a:ext>
            </a:extLst>
          </p:cNvPr>
          <p:cNvGrpSpPr/>
          <p:nvPr userDrawn="1"/>
        </p:nvGrpSpPr>
        <p:grpSpPr>
          <a:xfrm>
            <a:off x="10627895" y="507448"/>
            <a:ext cx="657726" cy="102152"/>
            <a:chOff x="10627895" y="507448"/>
            <a:chExt cx="657726" cy="102152"/>
          </a:xfrm>
          <a:solidFill>
            <a:schemeClr val="tx1"/>
          </a:solidFill>
        </p:grpSpPr>
        <p:sp>
          <p:nvSpPr>
            <p:cNvPr id="15" name="Oval 14">
              <a:extLst>
                <a:ext uri="{FF2B5EF4-FFF2-40B4-BE49-F238E27FC236}">
                  <a16:creationId xmlns:a16="http://schemas.microsoft.com/office/drawing/2014/main" id="{B6B4F059-49C5-5E4C-8591-0C6BF073862B}"/>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8BF285-2CDD-6A43-8DCA-BB0E8C5D8DB7}"/>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aphic 11">
            <a:extLst>
              <a:ext uri="{FF2B5EF4-FFF2-40B4-BE49-F238E27FC236}">
                <a16:creationId xmlns:a16="http://schemas.microsoft.com/office/drawing/2014/main" id="{03EC42A1-4093-ED4A-8F0D-4FC4892F6FF5}"/>
              </a:ext>
            </a:extLst>
          </p:cNvPr>
          <p:cNvGrpSpPr/>
          <p:nvPr userDrawn="1"/>
        </p:nvGrpSpPr>
        <p:grpSpPr>
          <a:xfrm>
            <a:off x="10301462" y="476084"/>
            <a:ext cx="1319943" cy="190147"/>
            <a:chOff x="823232" y="323722"/>
            <a:chExt cx="1595320" cy="229817"/>
          </a:xfrm>
          <a:solidFill>
            <a:schemeClr val="bg1"/>
          </a:solidFill>
        </p:grpSpPr>
        <p:sp>
          <p:nvSpPr>
            <p:cNvPr id="31" name="Freeform 30">
              <a:extLst>
                <a:ext uri="{FF2B5EF4-FFF2-40B4-BE49-F238E27FC236}">
                  <a16:creationId xmlns:a16="http://schemas.microsoft.com/office/drawing/2014/main" id="{B81D5C73-E7D4-3A47-96C1-1FA974398CB1}"/>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62FCEEC-4EFE-6F42-B5D3-D6915C9E92D3}"/>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5AF44-1A34-0844-B118-9441DCE3A1B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68746550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No Background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A5BDD5-43BC-4C46-876D-3627E93E152C}"/>
              </a:ext>
            </a:extLst>
          </p:cNvPr>
          <p:cNvSpPr/>
          <p:nvPr userDrawn="1"/>
        </p:nvSpPr>
        <p:spPr>
          <a:xfrm>
            <a:off x="0" y="-187512"/>
            <a:ext cx="12192000" cy="7045511"/>
          </a:xfrm>
          <a:prstGeom prst="rect">
            <a:avLst/>
          </a:prstGeom>
          <a:solidFill>
            <a:srgbClr val="0332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
            <a:extLst>
              <a:ext uri="{FF2B5EF4-FFF2-40B4-BE49-F238E27FC236}">
                <a16:creationId xmlns:a16="http://schemas.microsoft.com/office/drawing/2014/main" id="{AF4D8CD4-2AAE-EB46-99CA-7A005273742C}"/>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itle 1">
            <a:extLst>
              <a:ext uri="{FF2B5EF4-FFF2-40B4-BE49-F238E27FC236}">
                <a16:creationId xmlns:a16="http://schemas.microsoft.com/office/drawing/2014/main" id="{70065654-64D6-1D4A-8119-DE88028686FC}"/>
              </a:ext>
            </a:extLst>
          </p:cNvPr>
          <p:cNvSpPr>
            <a:spLocks noGrp="1"/>
          </p:cNvSpPr>
          <p:nvPr>
            <p:ph type="title"/>
          </p:nvPr>
        </p:nvSpPr>
        <p:spPr>
          <a:xfrm>
            <a:off x="838201" y="80581"/>
            <a:ext cx="8006778" cy="927100"/>
          </a:xfrm>
        </p:spPr>
        <p:txBody>
          <a:bodyPr>
            <a:noAutofit/>
          </a:bodyPr>
          <a:lstStyle>
            <a:lvl1pPr>
              <a:defRPr>
                <a:solidFill>
                  <a:schemeClr val="bg1"/>
                </a:solidFill>
              </a:defRPr>
            </a:lvl1pPr>
          </a:lstStyle>
          <a:p>
            <a:r>
              <a:rPr lang="en-US"/>
              <a:t>Click to edit Master title style</a:t>
            </a:r>
          </a:p>
        </p:txBody>
      </p:sp>
      <p:sp>
        <p:nvSpPr>
          <p:cNvPr id="16" name="TextBox 15">
            <a:extLst>
              <a:ext uri="{FF2B5EF4-FFF2-40B4-BE49-F238E27FC236}">
                <a16:creationId xmlns:a16="http://schemas.microsoft.com/office/drawing/2014/main" id="{EEE06C0F-4030-1F4C-B4B1-1AD4510815DC}"/>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7" name="Group 16">
            <a:extLst>
              <a:ext uri="{FF2B5EF4-FFF2-40B4-BE49-F238E27FC236}">
                <a16:creationId xmlns:a16="http://schemas.microsoft.com/office/drawing/2014/main" id="{E475D267-6C9E-F442-BC9B-FF84941E7A8D}"/>
              </a:ext>
            </a:extLst>
          </p:cNvPr>
          <p:cNvGrpSpPr/>
          <p:nvPr userDrawn="1"/>
        </p:nvGrpSpPr>
        <p:grpSpPr>
          <a:xfrm>
            <a:off x="10627895" y="507448"/>
            <a:ext cx="657726" cy="102152"/>
            <a:chOff x="10627895" y="507448"/>
            <a:chExt cx="657726" cy="102152"/>
          </a:xfrm>
        </p:grpSpPr>
        <p:sp>
          <p:nvSpPr>
            <p:cNvPr id="18" name="Oval 17">
              <a:extLst>
                <a:ext uri="{FF2B5EF4-FFF2-40B4-BE49-F238E27FC236}">
                  <a16:creationId xmlns:a16="http://schemas.microsoft.com/office/drawing/2014/main" id="{BB0CBAF4-5A7D-8748-81C2-BCBA6B795437}"/>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6EDB7B-0A55-F24D-BF2D-B749D849C2B5}"/>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aphic 11">
            <a:extLst>
              <a:ext uri="{FF2B5EF4-FFF2-40B4-BE49-F238E27FC236}">
                <a16:creationId xmlns:a16="http://schemas.microsoft.com/office/drawing/2014/main" id="{8E0D131C-AF5E-474C-AB9E-17500D07585C}"/>
              </a:ext>
            </a:extLst>
          </p:cNvPr>
          <p:cNvGrpSpPr/>
          <p:nvPr userDrawn="1"/>
        </p:nvGrpSpPr>
        <p:grpSpPr>
          <a:xfrm>
            <a:off x="10304252" y="476084"/>
            <a:ext cx="1319943" cy="190147"/>
            <a:chOff x="823232" y="323722"/>
            <a:chExt cx="1595320" cy="229817"/>
          </a:xfrm>
        </p:grpSpPr>
        <p:sp>
          <p:nvSpPr>
            <p:cNvPr id="10" name="Freeform 9">
              <a:extLst>
                <a:ext uri="{FF2B5EF4-FFF2-40B4-BE49-F238E27FC236}">
                  <a16:creationId xmlns:a16="http://schemas.microsoft.com/office/drawing/2014/main" id="{76AFE327-774C-884A-ADE4-06CA5ABE13A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B421CAC-212E-A44C-B586-D3F775054F56}"/>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1645A7F-0FA7-D641-9595-4C34E9278DC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0" name="Content Placeholder 3">
            <a:extLst>
              <a:ext uri="{FF2B5EF4-FFF2-40B4-BE49-F238E27FC236}">
                <a16:creationId xmlns:a16="http://schemas.microsoft.com/office/drawing/2014/main" id="{C9921688-AAFD-B645-8C37-301D05FFDEB2}"/>
              </a:ext>
            </a:extLst>
          </p:cNvPr>
          <p:cNvSpPr>
            <a:spLocks noGrp="1"/>
          </p:cNvSpPr>
          <p:nvPr>
            <p:ph sz="quarter" idx="11"/>
          </p:nvPr>
        </p:nvSpPr>
        <p:spPr>
          <a:xfrm>
            <a:off x="850461" y="1829064"/>
            <a:ext cx="10734398" cy="4344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11397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2 Content No Background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A5BDD5-43BC-4C46-876D-3627E93E152C}"/>
              </a:ext>
            </a:extLst>
          </p:cNvPr>
          <p:cNvSpPr/>
          <p:nvPr userDrawn="1"/>
        </p:nvSpPr>
        <p:spPr>
          <a:xfrm>
            <a:off x="0" y="-187512"/>
            <a:ext cx="12192000" cy="7045511"/>
          </a:xfrm>
          <a:prstGeom prst="rect">
            <a:avLst/>
          </a:prstGeom>
          <a:solidFill>
            <a:srgbClr val="0332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
            <a:extLst>
              <a:ext uri="{FF2B5EF4-FFF2-40B4-BE49-F238E27FC236}">
                <a16:creationId xmlns:a16="http://schemas.microsoft.com/office/drawing/2014/main" id="{AF4D8CD4-2AAE-EB46-99CA-7A005273742C}"/>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itle 1">
            <a:extLst>
              <a:ext uri="{FF2B5EF4-FFF2-40B4-BE49-F238E27FC236}">
                <a16:creationId xmlns:a16="http://schemas.microsoft.com/office/drawing/2014/main" id="{70065654-64D6-1D4A-8119-DE88028686FC}"/>
              </a:ext>
            </a:extLst>
          </p:cNvPr>
          <p:cNvSpPr>
            <a:spLocks noGrp="1"/>
          </p:cNvSpPr>
          <p:nvPr>
            <p:ph type="title"/>
          </p:nvPr>
        </p:nvSpPr>
        <p:spPr>
          <a:xfrm>
            <a:off x="838201" y="80581"/>
            <a:ext cx="8006778" cy="927100"/>
          </a:xfrm>
        </p:spPr>
        <p:txBody>
          <a:bodyPr>
            <a:noAutofit/>
          </a:bodyPr>
          <a:lstStyle>
            <a:lvl1pPr>
              <a:defRPr>
                <a:solidFill>
                  <a:schemeClr val="bg1"/>
                </a:solidFill>
              </a:defRPr>
            </a:lvl1pPr>
          </a:lstStyle>
          <a:p>
            <a:r>
              <a:rPr lang="en-US"/>
              <a:t>Click to edit Master title style</a:t>
            </a:r>
          </a:p>
        </p:txBody>
      </p:sp>
      <p:sp>
        <p:nvSpPr>
          <p:cNvPr id="16" name="TextBox 15">
            <a:extLst>
              <a:ext uri="{FF2B5EF4-FFF2-40B4-BE49-F238E27FC236}">
                <a16:creationId xmlns:a16="http://schemas.microsoft.com/office/drawing/2014/main" id="{EEE06C0F-4030-1F4C-B4B1-1AD4510815DC}"/>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7" name="Group 16">
            <a:extLst>
              <a:ext uri="{FF2B5EF4-FFF2-40B4-BE49-F238E27FC236}">
                <a16:creationId xmlns:a16="http://schemas.microsoft.com/office/drawing/2014/main" id="{E475D267-6C9E-F442-BC9B-FF84941E7A8D}"/>
              </a:ext>
            </a:extLst>
          </p:cNvPr>
          <p:cNvGrpSpPr/>
          <p:nvPr userDrawn="1"/>
        </p:nvGrpSpPr>
        <p:grpSpPr>
          <a:xfrm>
            <a:off x="10627895" y="507448"/>
            <a:ext cx="657726" cy="102152"/>
            <a:chOff x="10627895" y="507448"/>
            <a:chExt cx="657726" cy="102152"/>
          </a:xfrm>
        </p:grpSpPr>
        <p:sp>
          <p:nvSpPr>
            <p:cNvPr id="18" name="Oval 17">
              <a:extLst>
                <a:ext uri="{FF2B5EF4-FFF2-40B4-BE49-F238E27FC236}">
                  <a16:creationId xmlns:a16="http://schemas.microsoft.com/office/drawing/2014/main" id="{BB0CBAF4-5A7D-8748-81C2-BCBA6B795437}"/>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6EDB7B-0A55-F24D-BF2D-B749D849C2B5}"/>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aphic 11">
            <a:extLst>
              <a:ext uri="{FF2B5EF4-FFF2-40B4-BE49-F238E27FC236}">
                <a16:creationId xmlns:a16="http://schemas.microsoft.com/office/drawing/2014/main" id="{8E0D131C-AF5E-474C-AB9E-17500D07585C}"/>
              </a:ext>
            </a:extLst>
          </p:cNvPr>
          <p:cNvGrpSpPr/>
          <p:nvPr userDrawn="1"/>
        </p:nvGrpSpPr>
        <p:grpSpPr>
          <a:xfrm>
            <a:off x="10304252" y="476084"/>
            <a:ext cx="1319943" cy="190147"/>
            <a:chOff x="823232" y="323722"/>
            <a:chExt cx="1595320" cy="229817"/>
          </a:xfrm>
        </p:grpSpPr>
        <p:sp>
          <p:nvSpPr>
            <p:cNvPr id="10" name="Freeform 9">
              <a:extLst>
                <a:ext uri="{FF2B5EF4-FFF2-40B4-BE49-F238E27FC236}">
                  <a16:creationId xmlns:a16="http://schemas.microsoft.com/office/drawing/2014/main" id="{76AFE327-774C-884A-ADE4-06CA5ABE13A7}"/>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B421CAC-212E-A44C-B586-D3F775054F56}"/>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1645A7F-0FA7-D641-9595-4C34E9278DC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0" name="Content Placeholder 3">
            <a:extLst>
              <a:ext uri="{FF2B5EF4-FFF2-40B4-BE49-F238E27FC236}">
                <a16:creationId xmlns:a16="http://schemas.microsoft.com/office/drawing/2014/main" id="{C9921688-AAFD-B645-8C37-301D05FFDEB2}"/>
              </a:ext>
            </a:extLst>
          </p:cNvPr>
          <p:cNvSpPr>
            <a:spLocks noGrp="1"/>
          </p:cNvSpPr>
          <p:nvPr>
            <p:ph sz="quarter" idx="11"/>
          </p:nvPr>
        </p:nvSpPr>
        <p:spPr>
          <a:xfrm>
            <a:off x="850461" y="1829064"/>
            <a:ext cx="5010843" cy="4344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F72F813B-4E6D-1B42-9728-EE9D6E7B2855}"/>
              </a:ext>
            </a:extLst>
          </p:cNvPr>
          <p:cNvSpPr>
            <a:spLocks noGrp="1"/>
          </p:cNvSpPr>
          <p:nvPr>
            <p:ph sz="quarter" idx="12"/>
          </p:nvPr>
        </p:nvSpPr>
        <p:spPr>
          <a:xfrm>
            <a:off x="6343972" y="1837316"/>
            <a:ext cx="5010843" cy="4344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22424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No Background 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B1F7ED-F3D7-CC4D-805A-27C951E377BD}"/>
              </a:ext>
            </a:extLst>
          </p:cNvPr>
          <p:cNvSpPr/>
          <p:nvPr userDrawn="1"/>
        </p:nvSpPr>
        <p:spPr>
          <a:xfrm>
            <a:off x="0" y="0"/>
            <a:ext cx="12192000" cy="6858000"/>
          </a:xfrm>
          <a:prstGeom prst="rect">
            <a:avLst/>
          </a:prstGeom>
          <a:solidFill>
            <a:srgbClr val="03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
            <a:extLst>
              <a:ext uri="{FF2B5EF4-FFF2-40B4-BE49-F238E27FC236}">
                <a16:creationId xmlns:a16="http://schemas.microsoft.com/office/drawing/2014/main" id="{0B0181B5-A005-514C-960C-AFEDF7A10933}"/>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199" y="1025525"/>
            <a:ext cx="8006777"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itle 1">
            <a:extLst>
              <a:ext uri="{FF2B5EF4-FFF2-40B4-BE49-F238E27FC236}">
                <a16:creationId xmlns:a16="http://schemas.microsoft.com/office/drawing/2014/main" id="{C372CDC7-F313-884F-A8AD-9BF7F89676A5}"/>
              </a:ext>
            </a:extLst>
          </p:cNvPr>
          <p:cNvSpPr>
            <a:spLocks noGrp="1"/>
          </p:cNvSpPr>
          <p:nvPr>
            <p:ph type="title"/>
          </p:nvPr>
        </p:nvSpPr>
        <p:spPr>
          <a:xfrm>
            <a:off x="838200" y="80581"/>
            <a:ext cx="8006778" cy="927100"/>
          </a:xfrm>
        </p:spPr>
        <p:txBody>
          <a:bodyPr>
            <a:noAutofit/>
          </a:bodyPr>
          <a:lstStyle>
            <a:lvl1pPr>
              <a:defRPr>
                <a:solidFill>
                  <a:schemeClr val="bg1"/>
                </a:solidFill>
              </a:defRPr>
            </a:lvl1pPr>
          </a:lstStyle>
          <a:p>
            <a:r>
              <a:rPr lang="en-US"/>
              <a:t>Click to edit Master title style</a:t>
            </a:r>
          </a:p>
        </p:txBody>
      </p:sp>
      <p:sp>
        <p:nvSpPr>
          <p:cNvPr id="17" name="TextBox 16">
            <a:extLst>
              <a:ext uri="{FF2B5EF4-FFF2-40B4-BE49-F238E27FC236}">
                <a16:creationId xmlns:a16="http://schemas.microsoft.com/office/drawing/2014/main" id="{55428779-0D6F-9442-88A6-596D7D379ECE}"/>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8" name="Group 17">
            <a:extLst>
              <a:ext uri="{FF2B5EF4-FFF2-40B4-BE49-F238E27FC236}">
                <a16:creationId xmlns:a16="http://schemas.microsoft.com/office/drawing/2014/main" id="{7A2CF3A4-7751-9145-9FDA-2B5D02F51B30}"/>
              </a:ext>
            </a:extLst>
          </p:cNvPr>
          <p:cNvGrpSpPr/>
          <p:nvPr userDrawn="1"/>
        </p:nvGrpSpPr>
        <p:grpSpPr>
          <a:xfrm>
            <a:off x="10627895" y="507448"/>
            <a:ext cx="657726" cy="102152"/>
            <a:chOff x="10627895" y="507448"/>
            <a:chExt cx="657726" cy="102152"/>
          </a:xfrm>
        </p:grpSpPr>
        <p:sp>
          <p:nvSpPr>
            <p:cNvPr id="19" name="Oval 18">
              <a:extLst>
                <a:ext uri="{FF2B5EF4-FFF2-40B4-BE49-F238E27FC236}">
                  <a16:creationId xmlns:a16="http://schemas.microsoft.com/office/drawing/2014/main" id="{52B9E253-87CB-8748-AB64-0A87A4094008}"/>
                </a:ext>
              </a:extLst>
            </p:cNvPr>
            <p:cNvSpPr/>
            <p:nvPr userDrawn="1"/>
          </p:nvSpPr>
          <p:spPr>
            <a:xfrm>
              <a:off x="10627895" y="507448"/>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7BF693-7740-464D-9737-3C0E980277B0}"/>
                </a:ext>
              </a:extLst>
            </p:cNvPr>
            <p:cNvSpPr/>
            <p:nvPr userDrawn="1"/>
          </p:nvSpPr>
          <p:spPr>
            <a:xfrm>
              <a:off x="11189368" y="515469"/>
              <a:ext cx="96253" cy="94131"/>
            </a:xfrm>
            <a:prstGeom prst="ellipse">
              <a:avLst/>
            </a:prstGeom>
            <a:solidFill>
              <a:srgbClr val="02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aphic 11">
            <a:extLst>
              <a:ext uri="{FF2B5EF4-FFF2-40B4-BE49-F238E27FC236}">
                <a16:creationId xmlns:a16="http://schemas.microsoft.com/office/drawing/2014/main" id="{BFBCC980-5AA3-554A-A459-F1129413FF5D}"/>
              </a:ext>
            </a:extLst>
          </p:cNvPr>
          <p:cNvGrpSpPr/>
          <p:nvPr userDrawn="1"/>
        </p:nvGrpSpPr>
        <p:grpSpPr>
          <a:xfrm>
            <a:off x="10304252" y="476084"/>
            <a:ext cx="1319943" cy="190147"/>
            <a:chOff x="823232" y="323722"/>
            <a:chExt cx="1595320" cy="229817"/>
          </a:xfrm>
        </p:grpSpPr>
        <p:sp>
          <p:nvSpPr>
            <p:cNvPr id="11" name="Freeform 10">
              <a:extLst>
                <a:ext uri="{FF2B5EF4-FFF2-40B4-BE49-F238E27FC236}">
                  <a16:creationId xmlns:a16="http://schemas.microsoft.com/office/drawing/2014/main" id="{20F9CCC7-E269-1F4F-A055-D2A440D47B9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0411445-363D-DD4A-A524-B8B737F22F3A}"/>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5DAAB7-46ED-0A40-BD8C-1F32755F27C8}"/>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187881607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No Background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26D443-6315-5A4D-8404-4F18359EA67A}"/>
              </a:ext>
            </a:extLst>
          </p:cNvPr>
          <p:cNvSpPr/>
          <p:nvPr userDrawn="1"/>
        </p:nvSpPr>
        <p:spPr>
          <a:xfrm>
            <a:off x="0" y="0"/>
            <a:ext cx="12192000" cy="6858000"/>
          </a:xfrm>
          <a:prstGeom prst="rect">
            <a:avLst/>
          </a:prstGeom>
          <a:solidFill>
            <a:srgbClr val="03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
            <a:extLst>
              <a:ext uri="{FF2B5EF4-FFF2-40B4-BE49-F238E27FC236}">
                <a16:creationId xmlns:a16="http://schemas.microsoft.com/office/drawing/2014/main" id="{9DECAEF3-6E28-3545-8BAA-8CEC656F8D5F}"/>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2" name="Title 1">
            <a:extLst>
              <a:ext uri="{FF2B5EF4-FFF2-40B4-BE49-F238E27FC236}">
                <a16:creationId xmlns:a16="http://schemas.microsoft.com/office/drawing/2014/main" id="{5C754F2C-116B-4BE2-A588-3D02AB748451}"/>
              </a:ext>
            </a:extLst>
          </p:cNvPr>
          <p:cNvSpPr>
            <a:spLocks noGrp="1"/>
          </p:cNvSpPr>
          <p:nvPr>
            <p:ph type="title"/>
          </p:nvPr>
        </p:nvSpPr>
        <p:spPr>
          <a:xfrm>
            <a:off x="838200" y="80581"/>
            <a:ext cx="8006778" cy="927100"/>
          </a:xfrm>
        </p:spPr>
        <p:txBody>
          <a:bodyPr>
            <a:noAutofit/>
          </a:bodyPr>
          <a:lstStyle>
            <a:lvl1pPr>
              <a:defRPr>
                <a:solidFill>
                  <a:schemeClr val="bg1"/>
                </a:solidFill>
              </a:defRPr>
            </a:lvl1pPr>
          </a:lstStyle>
          <a:p>
            <a:r>
              <a:rPr lang="en-US"/>
              <a:t>Click to edit Master title style</a:t>
            </a:r>
          </a:p>
        </p:txBody>
      </p:sp>
      <p:sp>
        <p:nvSpPr>
          <p:cNvPr id="14" name="TextBox 13">
            <a:extLst>
              <a:ext uri="{FF2B5EF4-FFF2-40B4-BE49-F238E27FC236}">
                <a16:creationId xmlns:a16="http://schemas.microsoft.com/office/drawing/2014/main" id="{4452A204-7C79-F347-81C5-972669EF2311}"/>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8" name="Graphic 11">
            <a:extLst>
              <a:ext uri="{FF2B5EF4-FFF2-40B4-BE49-F238E27FC236}">
                <a16:creationId xmlns:a16="http://schemas.microsoft.com/office/drawing/2014/main" id="{3E86A398-DB58-284F-A0F5-8944F9F1BA9A}"/>
              </a:ext>
            </a:extLst>
          </p:cNvPr>
          <p:cNvGrpSpPr/>
          <p:nvPr userDrawn="1"/>
        </p:nvGrpSpPr>
        <p:grpSpPr>
          <a:xfrm>
            <a:off x="10304252" y="476084"/>
            <a:ext cx="1319943" cy="190147"/>
            <a:chOff x="823232" y="323722"/>
            <a:chExt cx="1595320" cy="229817"/>
          </a:xfrm>
        </p:grpSpPr>
        <p:sp>
          <p:nvSpPr>
            <p:cNvPr id="9" name="Freeform 8">
              <a:extLst>
                <a:ext uri="{FF2B5EF4-FFF2-40B4-BE49-F238E27FC236}">
                  <a16:creationId xmlns:a16="http://schemas.microsoft.com/office/drawing/2014/main" id="{6466798E-9915-7F4E-83BB-6277ED65C57D}"/>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86E029-79B0-334E-834D-70E3869931B9}"/>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8861559-A2C1-8E41-91C5-D9444B376A94}"/>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22990495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ternate Single Content Box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EB50D1-969D-6D47-A4A6-B60120380445}"/>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6EE98CD2-6ACC-7645-9444-7226599F223F}"/>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ooter Placeholder 1">
            <a:extLst>
              <a:ext uri="{FF2B5EF4-FFF2-40B4-BE49-F238E27FC236}">
                <a16:creationId xmlns:a16="http://schemas.microsoft.com/office/drawing/2014/main" id="{439A5AF7-5BE5-5549-99BE-16EFF04DB13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13" name="TextBox 12">
            <a:extLst>
              <a:ext uri="{FF2B5EF4-FFF2-40B4-BE49-F238E27FC236}">
                <a16:creationId xmlns:a16="http://schemas.microsoft.com/office/drawing/2014/main" id="{9F587BA5-B867-0E4E-B3C3-9EAB3D36C6FD}"/>
              </a:ext>
            </a:extLst>
          </p:cNvPr>
          <p:cNvSpPr txBox="1"/>
          <p:nvPr userDrawn="1"/>
        </p:nvSpPr>
        <p:spPr>
          <a:xfrm>
            <a:off x="10862099" y="6485649"/>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grpSp>
        <p:nvGrpSpPr>
          <p:cNvPr id="14" name="Group 13">
            <a:extLst>
              <a:ext uri="{FF2B5EF4-FFF2-40B4-BE49-F238E27FC236}">
                <a16:creationId xmlns:a16="http://schemas.microsoft.com/office/drawing/2014/main" id="{3ADCE195-DEE8-FA49-B710-17B20F1A2B76}"/>
              </a:ext>
            </a:extLst>
          </p:cNvPr>
          <p:cNvGrpSpPr/>
          <p:nvPr userDrawn="1"/>
        </p:nvGrpSpPr>
        <p:grpSpPr>
          <a:xfrm>
            <a:off x="10627895" y="507448"/>
            <a:ext cx="657726" cy="102152"/>
            <a:chOff x="10627895" y="507448"/>
            <a:chExt cx="657726" cy="102152"/>
          </a:xfrm>
          <a:solidFill>
            <a:schemeClr val="tx1"/>
          </a:solidFill>
        </p:grpSpPr>
        <p:sp>
          <p:nvSpPr>
            <p:cNvPr id="15" name="Oval 14">
              <a:extLst>
                <a:ext uri="{FF2B5EF4-FFF2-40B4-BE49-F238E27FC236}">
                  <a16:creationId xmlns:a16="http://schemas.microsoft.com/office/drawing/2014/main" id="{B6B4F059-49C5-5E4C-8591-0C6BF073862B}"/>
                </a:ext>
              </a:extLst>
            </p:cNvPr>
            <p:cNvSpPr/>
            <p:nvPr userDrawn="1"/>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8BF285-2CDD-6A43-8DCA-BB0E8C5D8DB7}"/>
                </a:ext>
              </a:extLst>
            </p:cNvPr>
            <p:cNvSpPr/>
            <p:nvPr userDrawn="1"/>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7">
            <a:extLst>
              <a:ext uri="{FF2B5EF4-FFF2-40B4-BE49-F238E27FC236}">
                <a16:creationId xmlns:a16="http://schemas.microsoft.com/office/drawing/2014/main" id="{FC705027-3290-3549-B94B-AD78F1631256}"/>
              </a:ext>
            </a:extLst>
          </p:cNvPr>
          <p:cNvSpPr/>
          <p:nvPr userDrawn="1"/>
        </p:nvSpPr>
        <p:spPr>
          <a:xfrm>
            <a:off x="-32148" y="0"/>
            <a:ext cx="43273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 Placeholder 4">
            <a:extLst>
              <a:ext uri="{FF2B5EF4-FFF2-40B4-BE49-F238E27FC236}">
                <a16:creationId xmlns:a16="http://schemas.microsoft.com/office/drawing/2014/main" id="{41C272A5-0C75-404B-A444-054BB691FDC5}"/>
              </a:ext>
            </a:extLst>
          </p:cNvPr>
          <p:cNvSpPr>
            <a:spLocks noGrp="1"/>
          </p:cNvSpPr>
          <p:nvPr>
            <p:ph type="body" sz="quarter" idx="10"/>
          </p:nvPr>
        </p:nvSpPr>
        <p:spPr>
          <a:xfrm>
            <a:off x="762369" y="3244332"/>
            <a:ext cx="2790455" cy="612775"/>
          </a:xfrm>
        </p:spPr>
        <p:txBody>
          <a:bodyPr anchor="t">
            <a:noAutofit/>
          </a:bodyPr>
          <a:lstStyle>
            <a:lvl1pPr marL="0" indent="0">
              <a:lnSpc>
                <a:spcPct val="120000"/>
              </a:lnSpc>
              <a:buNone/>
              <a:defRPr sz="1600">
                <a:solidFill>
                  <a:schemeClr val="bg1"/>
                </a:solidFill>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itle 1">
            <a:extLst>
              <a:ext uri="{FF2B5EF4-FFF2-40B4-BE49-F238E27FC236}">
                <a16:creationId xmlns:a16="http://schemas.microsoft.com/office/drawing/2014/main" id="{A5246A01-8D9D-3A42-ACB3-40C5E36D7E84}"/>
              </a:ext>
            </a:extLst>
          </p:cNvPr>
          <p:cNvSpPr>
            <a:spLocks noGrp="1"/>
          </p:cNvSpPr>
          <p:nvPr>
            <p:ph type="title"/>
          </p:nvPr>
        </p:nvSpPr>
        <p:spPr>
          <a:xfrm>
            <a:off x="757175" y="2004622"/>
            <a:ext cx="2790455" cy="927100"/>
          </a:xfrm>
        </p:spPr>
        <p:txBody>
          <a:bodyPr>
            <a:noAutofit/>
          </a:bodyPr>
          <a:lstStyle>
            <a:lvl1pPr>
              <a:defRPr>
                <a:solidFill>
                  <a:schemeClr val="bg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2D7DDF35-9A0D-4D4B-8817-023116C2BABB}"/>
              </a:ext>
            </a:extLst>
          </p:cNvPr>
          <p:cNvSpPr>
            <a:spLocks noGrp="1"/>
          </p:cNvSpPr>
          <p:nvPr>
            <p:ph sz="quarter" idx="11"/>
          </p:nvPr>
        </p:nvSpPr>
        <p:spPr>
          <a:xfrm>
            <a:off x="4509391" y="914400"/>
            <a:ext cx="7047094" cy="52050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aphic 11">
            <a:extLst>
              <a:ext uri="{FF2B5EF4-FFF2-40B4-BE49-F238E27FC236}">
                <a16:creationId xmlns:a16="http://schemas.microsoft.com/office/drawing/2014/main" id="{7FCB9253-1158-474C-AB90-1EDCBAB65643}"/>
              </a:ext>
            </a:extLst>
          </p:cNvPr>
          <p:cNvGrpSpPr/>
          <p:nvPr userDrawn="1"/>
        </p:nvGrpSpPr>
        <p:grpSpPr>
          <a:xfrm>
            <a:off x="755686" y="331500"/>
            <a:ext cx="1319943" cy="190147"/>
            <a:chOff x="823232" y="323722"/>
            <a:chExt cx="1595320" cy="229817"/>
          </a:xfrm>
          <a:solidFill>
            <a:schemeClr val="bg1"/>
          </a:solidFill>
        </p:grpSpPr>
        <p:sp>
          <p:nvSpPr>
            <p:cNvPr id="23" name="Freeform 22">
              <a:extLst>
                <a:ext uri="{FF2B5EF4-FFF2-40B4-BE49-F238E27FC236}">
                  <a16:creationId xmlns:a16="http://schemas.microsoft.com/office/drawing/2014/main" id="{9304E875-593A-804B-A9E8-13C7CC380501}"/>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24" name="Freeform 23">
              <a:extLst>
                <a:ext uri="{FF2B5EF4-FFF2-40B4-BE49-F238E27FC236}">
                  <a16:creationId xmlns:a16="http://schemas.microsoft.com/office/drawing/2014/main" id="{A357EAA9-6FE3-EF41-A4B0-F20157A85CBA}"/>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25" name="Freeform 24">
              <a:extLst>
                <a:ext uri="{FF2B5EF4-FFF2-40B4-BE49-F238E27FC236}">
                  <a16:creationId xmlns:a16="http://schemas.microsoft.com/office/drawing/2014/main" id="{81767ED7-7F26-B74E-AB40-F763CB457824}"/>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26" name="Footer Placeholder 1">
            <a:extLst>
              <a:ext uri="{FF2B5EF4-FFF2-40B4-BE49-F238E27FC236}">
                <a16:creationId xmlns:a16="http://schemas.microsoft.com/office/drawing/2014/main" id="{3E038F93-CE47-6149-BE1E-1AC6E4608E5B}"/>
              </a:ext>
            </a:extLst>
          </p:cNvPr>
          <p:cNvSpPr txBox="1">
            <a:spLocks/>
          </p:cNvSpPr>
          <p:nvPr userDrawn="1"/>
        </p:nvSpPr>
        <p:spPr>
          <a:xfrm>
            <a:off x="757618" y="6366745"/>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Tree>
    <p:extLst>
      <p:ext uri="{BB962C8B-B14F-4D97-AF65-F5344CB8AC3E}">
        <p14:creationId xmlns:p14="http://schemas.microsoft.com/office/powerpoint/2010/main" val="144918121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4EEE1B-F714-B14D-8369-A871956F8F8C}"/>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D59B84C-B704-CD4A-9813-D7E0FACC13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67"/>
          <a:stretch/>
        </p:blipFill>
        <p:spPr>
          <a:xfrm flipH="1">
            <a:off x="2560170" y="2372122"/>
            <a:ext cx="9631829" cy="4678032"/>
          </a:xfrm>
          <a:prstGeom prst="rect">
            <a:avLst/>
          </a:prstGeom>
        </p:spPr>
      </p:pic>
      <p:sp>
        <p:nvSpPr>
          <p:cNvPr id="2" name="Title 1">
            <a:extLst>
              <a:ext uri="{FF2B5EF4-FFF2-40B4-BE49-F238E27FC236}">
                <a16:creationId xmlns:a16="http://schemas.microsoft.com/office/drawing/2014/main" id="{2CAC8464-3550-450F-9C50-6BA0CE980147}"/>
              </a:ext>
            </a:extLst>
          </p:cNvPr>
          <p:cNvSpPr>
            <a:spLocks noGrp="1"/>
          </p:cNvSpPr>
          <p:nvPr>
            <p:ph type="title"/>
          </p:nvPr>
        </p:nvSpPr>
        <p:spPr>
          <a:xfrm>
            <a:off x="838201" y="1676680"/>
            <a:ext cx="5708904" cy="1160244"/>
          </a:xfrm>
        </p:spPr>
        <p:txBody>
          <a:bodyPr anchor="t"/>
          <a:lstStyle>
            <a:lvl1pPr>
              <a:defRPr sz="3200">
                <a:solidFill>
                  <a:schemeClr val="bg1"/>
                </a:solidFill>
              </a:defRPr>
            </a:lvl1pPr>
          </a:lstStyle>
          <a:p>
            <a:r>
              <a:rPr lang="en-US"/>
              <a:t>Click to edit Master title style</a:t>
            </a:r>
          </a:p>
        </p:txBody>
      </p:sp>
      <p:sp>
        <p:nvSpPr>
          <p:cNvPr id="7" name="Footer Placeholder 1">
            <a:extLst>
              <a:ext uri="{FF2B5EF4-FFF2-40B4-BE49-F238E27FC236}">
                <a16:creationId xmlns:a16="http://schemas.microsoft.com/office/drawing/2014/main" id="{D232E44B-EC89-1142-8E36-618AD60D12EA}"/>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grpSp>
        <p:nvGrpSpPr>
          <p:cNvPr id="24" name="Graphic 11">
            <a:extLst>
              <a:ext uri="{FF2B5EF4-FFF2-40B4-BE49-F238E27FC236}">
                <a16:creationId xmlns:a16="http://schemas.microsoft.com/office/drawing/2014/main" id="{962E3D6F-486A-A840-93EA-187DD6FC3A82}"/>
              </a:ext>
            </a:extLst>
          </p:cNvPr>
          <p:cNvGrpSpPr/>
          <p:nvPr userDrawn="1"/>
        </p:nvGrpSpPr>
        <p:grpSpPr>
          <a:xfrm>
            <a:off x="10301462" y="476084"/>
            <a:ext cx="1319943" cy="190147"/>
            <a:chOff x="823232" y="323722"/>
            <a:chExt cx="1595320" cy="229817"/>
          </a:xfrm>
          <a:solidFill>
            <a:schemeClr val="bg1"/>
          </a:solidFill>
        </p:grpSpPr>
        <p:sp>
          <p:nvSpPr>
            <p:cNvPr id="25" name="Freeform 24">
              <a:extLst>
                <a:ext uri="{FF2B5EF4-FFF2-40B4-BE49-F238E27FC236}">
                  <a16:creationId xmlns:a16="http://schemas.microsoft.com/office/drawing/2014/main" id="{D8D4FF21-D299-CE40-8CC6-F9361D92B94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3C28F81-8444-2941-B5F6-3C347983A997}"/>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CE19472-60D3-1B46-A86F-85B9BE37D50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DBFB4BEB-7AA3-A34F-8C91-7B03A3715F8A}"/>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9000346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4EEE1B-F714-B14D-8369-A871956F8F8C}"/>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D59B84C-B704-CD4A-9813-D7E0FACC13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67"/>
          <a:stretch/>
        </p:blipFill>
        <p:spPr>
          <a:xfrm flipH="1">
            <a:off x="2560170" y="2372122"/>
            <a:ext cx="9631829" cy="4678032"/>
          </a:xfrm>
          <a:prstGeom prst="rect">
            <a:avLst/>
          </a:prstGeom>
        </p:spPr>
      </p:pic>
      <p:sp>
        <p:nvSpPr>
          <p:cNvPr id="2" name="Title 1">
            <a:extLst>
              <a:ext uri="{FF2B5EF4-FFF2-40B4-BE49-F238E27FC236}">
                <a16:creationId xmlns:a16="http://schemas.microsoft.com/office/drawing/2014/main" id="{2CAC8464-3550-450F-9C50-6BA0CE980147}"/>
              </a:ext>
            </a:extLst>
          </p:cNvPr>
          <p:cNvSpPr>
            <a:spLocks noGrp="1"/>
          </p:cNvSpPr>
          <p:nvPr>
            <p:ph type="title"/>
          </p:nvPr>
        </p:nvSpPr>
        <p:spPr>
          <a:xfrm>
            <a:off x="838201" y="1676680"/>
            <a:ext cx="5708904" cy="1160244"/>
          </a:xfrm>
        </p:spPr>
        <p:txBody>
          <a:bodyPr anchor="t"/>
          <a:lstStyle>
            <a:lvl1pPr>
              <a:defRPr sz="3200">
                <a:solidFill>
                  <a:schemeClr val="bg1"/>
                </a:solidFill>
              </a:defRPr>
            </a:lvl1pPr>
          </a:lstStyle>
          <a:p>
            <a:r>
              <a:rPr lang="en-US"/>
              <a:t>Click to edit Master title style</a:t>
            </a:r>
          </a:p>
        </p:txBody>
      </p:sp>
      <p:sp>
        <p:nvSpPr>
          <p:cNvPr id="7" name="Footer Placeholder 1">
            <a:extLst>
              <a:ext uri="{FF2B5EF4-FFF2-40B4-BE49-F238E27FC236}">
                <a16:creationId xmlns:a16="http://schemas.microsoft.com/office/drawing/2014/main" id="{D232E44B-EC89-1142-8E36-618AD60D12EA}"/>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grpSp>
        <p:nvGrpSpPr>
          <p:cNvPr id="24" name="Graphic 11">
            <a:extLst>
              <a:ext uri="{FF2B5EF4-FFF2-40B4-BE49-F238E27FC236}">
                <a16:creationId xmlns:a16="http://schemas.microsoft.com/office/drawing/2014/main" id="{962E3D6F-486A-A840-93EA-187DD6FC3A82}"/>
              </a:ext>
            </a:extLst>
          </p:cNvPr>
          <p:cNvGrpSpPr/>
          <p:nvPr userDrawn="1"/>
        </p:nvGrpSpPr>
        <p:grpSpPr>
          <a:xfrm>
            <a:off x="10301462" y="476084"/>
            <a:ext cx="1319943" cy="190147"/>
            <a:chOff x="823232" y="323722"/>
            <a:chExt cx="1595320" cy="229817"/>
          </a:xfrm>
          <a:solidFill>
            <a:schemeClr val="bg1"/>
          </a:solidFill>
        </p:grpSpPr>
        <p:sp>
          <p:nvSpPr>
            <p:cNvPr id="25" name="Freeform 24">
              <a:extLst>
                <a:ext uri="{FF2B5EF4-FFF2-40B4-BE49-F238E27FC236}">
                  <a16:creationId xmlns:a16="http://schemas.microsoft.com/office/drawing/2014/main" id="{D8D4FF21-D299-CE40-8CC6-F9361D92B94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3C28F81-8444-2941-B5F6-3C347983A997}"/>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CE19472-60D3-1B46-A86F-85B9BE37D50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DBFB4BEB-7AA3-A34F-8C91-7B03A3715F8A}"/>
              </a:ext>
            </a:extLst>
          </p:cNvPr>
          <p:cNvSpPr txBox="1"/>
          <p:nvPr userDrawn="1"/>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25000726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ata Center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323737-2CBE-134E-BEA9-CE59E6ADFD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931" y="0"/>
            <a:ext cx="12209931" cy="6858000"/>
          </a:xfrm>
          <a:prstGeom prst="rect">
            <a:avLst/>
          </a:prstGeom>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414686522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e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4EEE1B-F714-B14D-8369-A871956F8F8C}"/>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E501593-4274-F442-B5E8-795A53F388A7}"/>
              </a:ext>
            </a:extLst>
          </p:cNvPr>
          <p:cNvPicPr>
            <a:picLocks noChangeAspect="1"/>
          </p:cNvPicPr>
          <p:nvPr userDrawn="1"/>
        </p:nvPicPr>
        <p:blipFill rotWithShape="1">
          <a:blip r:embed="rId2">
            <a:alphaModFix/>
          </a:blip>
          <a:srcRect l="64792"/>
          <a:stretch/>
        </p:blipFill>
        <p:spPr>
          <a:xfrm>
            <a:off x="7897934" y="0"/>
            <a:ext cx="4292600" cy="6858000"/>
          </a:xfrm>
          <a:prstGeom prst="rect">
            <a:avLst/>
          </a:prstGeom>
        </p:spPr>
      </p:pic>
      <p:pic>
        <p:nvPicPr>
          <p:cNvPr id="10" name="Picture 9">
            <a:extLst>
              <a:ext uri="{FF2B5EF4-FFF2-40B4-BE49-F238E27FC236}">
                <a16:creationId xmlns:a16="http://schemas.microsoft.com/office/drawing/2014/main" id="{1679C437-4D70-D84D-A8C0-B1488148FD67}"/>
              </a:ext>
            </a:extLst>
          </p:cNvPr>
          <p:cNvPicPr>
            <a:picLocks noChangeAspect="1"/>
          </p:cNvPicPr>
          <p:nvPr userDrawn="1"/>
        </p:nvPicPr>
        <p:blipFill rotWithShape="1">
          <a:blip r:embed="rId2">
            <a:alphaModFix/>
          </a:blip>
          <a:srcRect l="64792"/>
          <a:stretch/>
        </p:blipFill>
        <p:spPr>
          <a:xfrm flipH="1">
            <a:off x="6932" y="0"/>
            <a:ext cx="4292600" cy="6858000"/>
          </a:xfrm>
          <a:prstGeom prst="rect">
            <a:avLst/>
          </a:prstGeom>
        </p:spPr>
      </p:pic>
      <p:pic>
        <p:nvPicPr>
          <p:cNvPr id="9" name="Picture 8">
            <a:extLst>
              <a:ext uri="{FF2B5EF4-FFF2-40B4-BE49-F238E27FC236}">
                <a16:creationId xmlns:a16="http://schemas.microsoft.com/office/drawing/2014/main" id="{637D269C-8A67-8E4B-9230-35E673F0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747" y="2298555"/>
            <a:ext cx="4728582" cy="1435825"/>
          </a:xfrm>
          <a:prstGeom prst="rect">
            <a:avLst/>
          </a:prstGeom>
        </p:spPr>
      </p:pic>
      <p:pic>
        <p:nvPicPr>
          <p:cNvPr id="2" name="Picture 1">
            <a:extLst>
              <a:ext uri="{FF2B5EF4-FFF2-40B4-BE49-F238E27FC236}">
                <a16:creationId xmlns:a16="http://schemas.microsoft.com/office/drawing/2014/main" id="{136EC0E1-1F4D-DA48-8153-D24767451005}"/>
              </a:ext>
            </a:extLst>
          </p:cNvPr>
          <p:cNvPicPr>
            <a:picLocks noChangeAspect="1"/>
          </p:cNvPicPr>
          <p:nvPr userDrawn="1"/>
        </p:nvPicPr>
        <p:blipFill>
          <a:blip r:embed="rId4"/>
          <a:stretch>
            <a:fillRect/>
          </a:stretch>
        </p:blipFill>
        <p:spPr>
          <a:xfrm>
            <a:off x="3684288" y="3380373"/>
            <a:ext cx="4892040" cy="444731"/>
          </a:xfrm>
          <a:prstGeom prst="rect">
            <a:avLst/>
          </a:prstGeom>
        </p:spPr>
      </p:pic>
    </p:spTree>
    <p:extLst>
      <p:ext uri="{BB962C8B-B14F-4D97-AF65-F5344CB8AC3E}">
        <p14:creationId xmlns:p14="http://schemas.microsoft.com/office/powerpoint/2010/main" val="1782828802"/>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11183-695D-4740-BACC-ED25935ED85B}"/>
              </a:ext>
            </a:extLst>
          </p:cNvPr>
          <p:cNvPicPr>
            <a:picLocks noChangeAspect="1"/>
          </p:cNvPicPr>
          <p:nvPr userDrawn="1"/>
        </p:nvPicPr>
        <p:blipFill rotWithShape="1">
          <a:blip r:embed="rId2">
            <a:alphaModFix amt="60000"/>
          </a:blip>
          <a:srcRect l="64792" t="-1" r="4687" b="1429"/>
          <a:stretch/>
        </p:blipFill>
        <p:spPr>
          <a:xfrm>
            <a:off x="8490781" y="0"/>
            <a:ext cx="3721097" cy="6858000"/>
          </a:xfrm>
          <a:prstGeom prst="rect">
            <a:avLst/>
          </a:prstGeom>
        </p:spPr>
      </p:pic>
      <p:sp>
        <p:nvSpPr>
          <p:cNvPr id="13" name="Oval 12">
            <a:extLst>
              <a:ext uri="{FF2B5EF4-FFF2-40B4-BE49-F238E27FC236}">
                <a16:creationId xmlns:a16="http://schemas.microsoft.com/office/drawing/2014/main" id="{EEFDEB31-4291-5F40-9D42-C5CA054763CF}"/>
              </a:ext>
            </a:extLst>
          </p:cNvPr>
          <p:cNvSpPr/>
          <p:nvPr userDrawn="1"/>
        </p:nvSpPr>
        <p:spPr>
          <a:xfrm>
            <a:off x="11202677" y="507629"/>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D052A5-642F-F34D-8417-4EEE363D3276}"/>
              </a:ext>
            </a:extLst>
          </p:cNvPr>
          <p:cNvSpPr/>
          <p:nvPr userDrawn="1"/>
        </p:nvSpPr>
        <p:spPr>
          <a:xfrm>
            <a:off x="10630538" y="497411"/>
            <a:ext cx="76626" cy="11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E32D49A-BEE7-3443-A117-FBBA20C558E9}"/>
              </a:ext>
            </a:extLst>
          </p:cNvPr>
          <p:cNvSpPr>
            <a:spLocks noGrp="1"/>
          </p:cNvSpPr>
          <p:nvPr>
            <p:ph type="body" sz="quarter" idx="10"/>
          </p:nvPr>
        </p:nvSpPr>
        <p:spPr>
          <a:xfrm>
            <a:off x="838200" y="1025525"/>
            <a:ext cx="7886700" cy="612775"/>
          </a:xfrm>
        </p:spPr>
        <p:txBody>
          <a:bodyPr anchor="t">
            <a:noAutofit/>
          </a:bodyPr>
          <a:lstStyle>
            <a:lvl1pPr marL="0" indent="0">
              <a:lnSpc>
                <a:spcPct val="120000"/>
              </a:lnSpc>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Footer Placeholder 1">
            <a:extLst>
              <a:ext uri="{FF2B5EF4-FFF2-40B4-BE49-F238E27FC236}">
                <a16:creationId xmlns:a16="http://schemas.microsoft.com/office/drawing/2014/main" id="{B6015FD6-34E9-6E43-A052-72473EF9A2C8}"/>
              </a:ext>
            </a:extLst>
          </p:cNvPr>
          <p:cNvSpPr txBox="1">
            <a:spLocks/>
          </p:cNvSpPr>
          <p:nvPr userDrawn="1"/>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lumMod val="65000"/>
                  </a:schemeClr>
                </a:solidFill>
                <a:latin typeface="Arial" panose="020B0604020202020204" pitchFamily="34" charset="0"/>
                <a:cs typeface="Arial" panose="020B0604020202020204" pitchFamily="34" charset="0"/>
              </a:rPr>
              <a:t>PROPRIETARY AND CONFIDENTIAL</a:t>
            </a:r>
          </a:p>
        </p:txBody>
      </p:sp>
      <p:grpSp>
        <p:nvGrpSpPr>
          <p:cNvPr id="9" name="Graphic 11">
            <a:extLst>
              <a:ext uri="{FF2B5EF4-FFF2-40B4-BE49-F238E27FC236}">
                <a16:creationId xmlns:a16="http://schemas.microsoft.com/office/drawing/2014/main" id="{B4B72E49-8CB6-5641-83B2-24B0F99B18EE}"/>
              </a:ext>
            </a:extLst>
          </p:cNvPr>
          <p:cNvGrpSpPr/>
          <p:nvPr userDrawn="1"/>
        </p:nvGrpSpPr>
        <p:grpSpPr>
          <a:xfrm>
            <a:off x="10301462" y="476084"/>
            <a:ext cx="1319943" cy="190147"/>
            <a:chOff x="823232" y="323722"/>
            <a:chExt cx="1595320" cy="229817"/>
          </a:xfrm>
        </p:grpSpPr>
        <p:sp>
          <p:nvSpPr>
            <p:cNvPr id="10" name="Freeform 9">
              <a:extLst>
                <a:ext uri="{FF2B5EF4-FFF2-40B4-BE49-F238E27FC236}">
                  <a16:creationId xmlns:a16="http://schemas.microsoft.com/office/drawing/2014/main" id="{0F362472-FEDE-154B-8822-BE2377C19B5F}"/>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A2EABA-84B8-1D41-8793-633F1439A1D5}"/>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C4D690B-EC9E-C043-B130-46E97501DED1}"/>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EA64C137-24DA-2648-8BA7-69DD24FFD1CE}"/>
              </a:ext>
            </a:extLst>
          </p:cNvPr>
          <p:cNvSpPr>
            <a:spLocks noGrp="1"/>
          </p:cNvSpPr>
          <p:nvPr>
            <p:ph type="title"/>
          </p:nvPr>
        </p:nvSpPr>
        <p:spPr>
          <a:xfrm>
            <a:off x="838200" y="80581"/>
            <a:ext cx="9263992" cy="927100"/>
          </a:xfrm>
        </p:spPr>
        <p:txBody>
          <a:bodyPr>
            <a:noAutofit/>
          </a:bodyPr>
          <a:lstStyle/>
          <a:p>
            <a:r>
              <a:rPr lang="en-US"/>
              <a:t>Click to edit Master title style</a:t>
            </a:r>
          </a:p>
        </p:txBody>
      </p:sp>
      <p:sp>
        <p:nvSpPr>
          <p:cNvPr id="15" name="TextBox 14">
            <a:extLst>
              <a:ext uri="{FF2B5EF4-FFF2-40B4-BE49-F238E27FC236}">
                <a16:creationId xmlns:a16="http://schemas.microsoft.com/office/drawing/2014/main" id="{3E6D12FF-D522-FA46-A403-748FD63B148C}"/>
              </a:ext>
            </a:extLst>
          </p:cNvPr>
          <p:cNvSpPr txBox="1"/>
          <p:nvPr userDrawn="1"/>
        </p:nvSpPr>
        <p:spPr>
          <a:xfrm>
            <a:off x="10862099" y="6424268"/>
            <a:ext cx="596348" cy="246221"/>
          </a:xfrm>
          <a:prstGeom prst="rect">
            <a:avLst/>
          </a:prstGeom>
          <a:noFill/>
        </p:spPr>
        <p:txBody>
          <a:bodyPr wrap="square" rtlCol="0">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spTree>
    <p:extLst>
      <p:ext uri="{BB962C8B-B14F-4D97-AF65-F5344CB8AC3E}">
        <p14:creationId xmlns:p14="http://schemas.microsoft.com/office/powerpoint/2010/main" val="112099201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g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4057945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g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1FB1EE61-0342-4E96-B7E1-C5252984EF83}" type="slidenum">
              <a:rPr lang="en-US" smtClean="0"/>
              <a:pPr/>
              <a:t>‹#›</a:t>
            </a:fld>
            <a:endParaRPr lang="en-US"/>
          </a:p>
        </p:txBody>
      </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93267" y="5969066"/>
            <a:ext cx="1517716" cy="632382"/>
          </a:xfrm>
          <a:prstGeom prst="rect">
            <a:avLst/>
          </a:prstGeom>
        </p:spPr>
      </p:pic>
    </p:spTree>
    <p:extLst>
      <p:ext uri="{BB962C8B-B14F-4D97-AF65-F5344CB8AC3E}">
        <p14:creationId xmlns:p14="http://schemas.microsoft.com/office/powerpoint/2010/main" val="1257237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nnerPageGrey">
    <p:bg>
      <p:bgPr>
        <a:solidFill>
          <a:srgbClr val="D5D5D5"/>
        </a:solidFill>
        <a:effectLst/>
      </p:bgPr>
    </p:bg>
    <p:spTree>
      <p:nvGrpSpPr>
        <p:cNvPr id="1" name=""/>
        <p:cNvGrpSpPr/>
        <p:nvPr/>
      </p:nvGrpSpPr>
      <p:grpSpPr>
        <a:xfrm>
          <a:off x="0" y="0"/>
          <a:ext cx="0" cy="0"/>
          <a:chOff x="0" y="0"/>
          <a:chExt cx="0" cy="0"/>
        </a:xfrm>
      </p:grpSpPr>
      <p:sp>
        <p:nvSpPr>
          <p:cNvPr id="14" name="Date Placeholder 2"/>
          <p:cNvSpPr>
            <a:spLocks noGrp="1"/>
          </p:cNvSpPr>
          <p:nvPr>
            <p:ph type="dt" sz="half" idx="2"/>
          </p:nvPr>
        </p:nvSpPr>
        <p:spPr>
          <a:xfrm>
            <a:off x="836378" y="6419050"/>
            <a:ext cx="2743200" cy="210680"/>
          </a:xfrm>
          <a:prstGeom prst="rect">
            <a:avLst/>
          </a:prstGeom>
        </p:spPr>
        <p:txBody>
          <a:bodyPr/>
          <a:lstStyle>
            <a:lvl1pPr>
              <a:defRPr sz="800" cap="all" spc="0" baseline="0">
                <a:solidFill>
                  <a:schemeClr val="bg2">
                    <a:lumMod val="50000"/>
                  </a:schemeClr>
                </a:solidFill>
                <a:latin typeface="Roboto Thin" panose="02000000000000000000" pitchFamily="2" charset="0"/>
                <a:ea typeface="Roboto Thin" panose="02000000000000000000" pitchFamily="2" charset="0"/>
              </a:defRPr>
            </a:lvl1pPr>
          </a:lstStyle>
          <a:p>
            <a:fld id="{8EBFAB27-B928-4F4B-A53D-00BFD13670B5}" type="datetime4">
              <a:rPr lang="en-US" smtClean="0"/>
              <a:t>March 12, 2024</a:t>
            </a:fld>
            <a:endParaRPr lang="en-US"/>
          </a:p>
        </p:txBody>
      </p:sp>
      <p:sp>
        <p:nvSpPr>
          <p:cNvPr id="21" name="Slide Number Placeholder 4"/>
          <p:cNvSpPr>
            <a:spLocks noGrp="1"/>
          </p:cNvSpPr>
          <p:nvPr>
            <p:ph type="sldNum" sz="quarter" idx="4"/>
          </p:nvPr>
        </p:nvSpPr>
        <p:spPr>
          <a:xfrm>
            <a:off x="177289" y="6051284"/>
            <a:ext cx="725078" cy="639002"/>
          </a:xfrm>
          <a:prstGeom prst="rect">
            <a:avLst/>
          </a:prstGeom>
        </p:spPr>
        <p:txBody>
          <a:bodyPr anchor="t" anchorCtr="0">
            <a:noAutofit/>
          </a:bodyPr>
          <a:lstStyle>
            <a:lvl1pPr algn="ctr">
              <a:defRPr sz="3700">
                <a:solidFill>
                  <a:schemeClr val="tx1"/>
                </a:solidFill>
                <a:latin typeface="Roboto Thin" panose="02000000000000000000" pitchFamily="2" charset="0"/>
                <a:ea typeface="Roboto Thin" panose="02000000000000000000" pitchFamily="2" charset="0"/>
              </a:defRPr>
            </a:lvl1pPr>
          </a:lstStyle>
          <a:p>
            <a:fld id="{1FB1EE61-0342-4E96-B7E1-C5252984EF83}" type="slidenum">
              <a:rPr lang="en-US" smtClean="0"/>
              <a:pPr/>
              <a:t>‹#›</a:t>
            </a:fld>
            <a:endParaRPr lang="en-US"/>
          </a:p>
        </p:txBody>
      </p:sp>
    </p:spTree>
    <p:extLst>
      <p:ext uri="{BB962C8B-B14F-4D97-AF65-F5344CB8AC3E}">
        <p14:creationId xmlns:p14="http://schemas.microsoft.com/office/powerpoint/2010/main" val="2686795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E6F21-9D82-4B15-96A2-D46862D5CD74}" type="datetime4">
              <a:rPr lang="en-US" smtClean="0"/>
              <a:t>March 12, 2024</a:t>
            </a:fld>
            <a:endParaRPr lang="en-US"/>
          </a:p>
        </p:txBody>
      </p:sp>
      <p:sp>
        <p:nvSpPr>
          <p:cNvPr id="4" name="Slide Number Placeholder 3"/>
          <p:cNvSpPr>
            <a:spLocks noGrp="1"/>
          </p:cNvSpPr>
          <p:nvPr>
            <p:ph type="sldNum" sz="quarter" idx="11"/>
          </p:nvPr>
        </p:nvSpPr>
        <p:spPr/>
        <p:txBody>
          <a:bodyPr/>
          <a:lstStyle/>
          <a:p>
            <a:fld id="{1FB1EE61-0342-4E96-B7E1-C5252984EF83}" type="slidenum">
              <a:rPr lang="en-US" smtClean="0"/>
              <a:pPr/>
              <a:t>‹#›</a:t>
            </a:fld>
            <a:endParaRPr lang="en-US"/>
          </a:p>
        </p:txBody>
      </p:sp>
      <p:sp>
        <p:nvSpPr>
          <p:cNvPr id="8" name="Text Placeholder 2">
            <a:extLst>
              <a:ext uri="{FF2B5EF4-FFF2-40B4-BE49-F238E27FC236}">
                <a16:creationId xmlns:a16="http://schemas.microsoft.com/office/drawing/2014/main" id="{C65377F9-55EE-47C8-9A0B-73E42C6BA4B0}"/>
              </a:ext>
            </a:extLst>
          </p:cNvPr>
          <p:cNvSpPr>
            <a:spLocks noGrp="1"/>
          </p:cNvSpPr>
          <p:nvPr>
            <p:ph type="body" sz="quarter" idx="12" hasCustomPrompt="1"/>
          </p:nvPr>
        </p:nvSpPr>
        <p:spPr>
          <a:xfrm>
            <a:off x="836613" y="1252538"/>
            <a:ext cx="10437812" cy="712787"/>
          </a:xfrm>
        </p:spPr>
        <p:txBody>
          <a:bodyPr anchor="ctr"/>
          <a:lstStyle>
            <a:lvl1pPr>
              <a:defRPr/>
            </a:lvl1pPr>
          </a:lstStyle>
          <a:p>
            <a:pPr lvl="0"/>
            <a:r>
              <a:rPr lang="en-US"/>
              <a:t>TITLE TEXT WITH CAPS</a:t>
            </a:r>
          </a:p>
        </p:txBody>
      </p:sp>
      <p:sp>
        <p:nvSpPr>
          <p:cNvPr id="9" name="Text Placeholder 4">
            <a:extLst>
              <a:ext uri="{FF2B5EF4-FFF2-40B4-BE49-F238E27FC236}">
                <a16:creationId xmlns:a16="http://schemas.microsoft.com/office/drawing/2014/main" id="{D904619A-EC51-46B6-8275-F50052B4845E}"/>
              </a:ext>
            </a:extLst>
          </p:cNvPr>
          <p:cNvSpPr>
            <a:spLocks noGrp="1"/>
          </p:cNvSpPr>
          <p:nvPr>
            <p:ph type="body" sz="quarter" idx="13" hasCustomPrompt="1"/>
          </p:nvPr>
        </p:nvSpPr>
        <p:spPr>
          <a:xfrm>
            <a:off x="836613" y="1965325"/>
            <a:ext cx="5902325" cy="420688"/>
          </a:xfrm>
        </p:spPr>
        <p:txBody>
          <a:bodyPr anchor="ctr"/>
          <a:lstStyle>
            <a:lvl1pPr>
              <a:defRPr sz="1800">
                <a:latin typeface="Roboto Thin" panose="02000000000000000000" pitchFamily="2" charset="0"/>
                <a:ea typeface="Roboto Thin" panose="02000000000000000000" pitchFamily="2" charset="0"/>
              </a:defRPr>
            </a:lvl1pPr>
          </a:lstStyle>
          <a:p>
            <a:pPr lvl="0"/>
            <a:r>
              <a:rPr lang="en-US"/>
              <a:t>subtitle</a:t>
            </a:r>
          </a:p>
        </p:txBody>
      </p:sp>
      <p:sp>
        <p:nvSpPr>
          <p:cNvPr id="10" name="Text Placeholder 6">
            <a:extLst>
              <a:ext uri="{FF2B5EF4-FFF2-40B4-BE49-F238E27FC236}">
                <a16:creationId xmlns:a16="http://schemas.microsoft.com/office/drawing/2014/main" id="{ABE78B97-EBEA-4AEE-8780-82D712D0431A}"/>
              </a:ext>
            </a:extLst>
          </p:cNvPr>
          <p:cNvSpPr>
            <a:spLocks noGrp="1"/>
          </p:cNvSpPr>
          <p:nvPr>
            <p:ph type="body" sz="quarter" idx="14" hasCustomPrompt="1"/>
          </p:nvPr>
        </p:nvSpPr>
        <p:spPr>
          <a:xfrm>
            <a:off x="836378" y="2998788"/>
            <a:ext cx="10545997" cy="2773362"/>
          </a:xfrm>
        </p:spPr>
        <p:txBody>
          <a:bodyPr>
            <a:normAutofit/>
          </a:bodyPr>
          <a:lstStyle>
            <a:lvl1pPr marL="171450" indent="-171450">
              <a:spcBef>
                <a:spcPts val="200"/>
              </a:spcBef>
              <a:buClrTx/>
              <a:buFont typeface="Arial" panose="020B0604020202020204" pitchFamily="34" charset="0"/>
              <a:buChar char="•"/>
              <a:defRPr sz="1600" b="0" baseline="0">
                <a:solidFill>
                  <a:schemeClr val="tx1"/>
                </a:solidFill>
                <a:latin typeface="Roboto Light" panose="02000000000000000000" pitchFamily="2" charset="0"/>
                <a:ea typeface="Roboto Light" panose="02000000000000000000" pitchFamily="2" charset="0"/>
              </a:defRPr>
            </a:lvl1pPr>
          </a:lstStyle>
          <a:p>
            <a:pPr>
              <a:spcBef>
                <a:spcPts val="200"/>
              </a:spcBef>
            </a:pPr>
            <a:r>
              <a:rPr lang="en-US" sz="1600">
                <a:solidFill>
                  <a:schemeClr val="tx1">
                    <a:lumMod val="75000"/>
                    <a:lumOff val="25000"/>
                  </a:schemeClr>
                </a:solidFill>
                <a:latin typeface="Roboto Light" panose="02000000000000000000" pitchFamily="2" charset="0"/>
                <a:ea typeface="Roboto Light" panose="02000000000000000000" pitchFamily="2" charset="0"/>
              </a:rPr>
              <a:t>Supporting statements</a:t>
            </a: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a:p>
            <a:pPr>
              <a:spcBef>
                <a:spcPts val="200"/>
              </a:spcBef>
            </a:pPr>
            <a:r>
              <a:rPr lang="en-US" sz="1600" err="1">
                <a:solidFill>
                  <a:schemeClr val="tx1">
                    <a:lumMod val="75000"/>
                    <a:lumOff val="25000"/>
                  </a:schemeClr>
                </a:solidFill>
                <a:latin typeface="Roboto Light" panose="02000000000000000000" pitchFamily="2" charset="0"/>
                <a:ea typeface="Roboto Light" panose="02000000000000000000" pitchFamily="2" charset="0"/>
              </a:rPr>
              <a:t>abc</a:t>
            </a:r>
            <a:endParaRPr lang="en-US" sz="160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892829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864478" y="-31141"/>
            <a:ext cx="4380533" cy="6919311"/>
          </a:xfrm>
          <a:custGeom>
            <a:avLst/>
            <a:gdLst>
              <a:gd name="connsiteX0" fmla="*/ 0 w 4327525"/>
              <a:gd name="connsiteY0" fmla="*/ 3421347 h 6842694"/>
              <a:gd name="connsiteX1" fmla="*/ 2163763 w 4327525"/>
              <a:gd name="connsiteY1" fmla="*/ 0 h 6842694"/>
              <a:gd name="connsiteX2" fmla="*/ 4327526 w 4327525"/>
              <a:gd name="connsiteY2" fmla="*/ 3421347 h 6842694"/>
              <a:gd name="connsiteX3" fmla="*/ 2163763 w 4327525"/>
              <a:gd name="connsiteY3" fmla="*/ 6842694 h 6842694"/>
              <a:gd name="connsiteX4" fmla="*/ 0 w 4327525"/>
              <a:gd name="connsiteY4" fmla="*/ 3421347 h 6842694"/>
              <a:gd name="connsiteX0" fmla="*/ 459 w 4327985"/>
              <a:gd name="connsiteY0" fmla="*/ 4370471 h 7791818"/>
              <a:gd name="connsiteX1" fmla="*/ 2025326 w 4327985"/>
              <a:gd name="connsiteY1" fmla="*/ 0 h 7791818"/>
              <a:gd name="connsiteX2" fmla="*/ 4327985 w 4327985"/>
              <a:gd name="connsiteY2" fmla="*/ 4370471 h 7791818"/>
              <a:gd name="connsiteX3" fmla="*/ 2164222 w 4327985"/>
              <a:gd name="connsiteY3" fmla="*/ 7791818 h 7791818"/>
              <a:gd name="connsiteX4" fmla="*/ 459 w 4327985"/>
              <a:gd name="connsiteY4" fmla="*/ 4370471 h 7791818"/>
              <a:gd name="connsiteX0" fmla="*/ 614 w 4328140"/>
              <a:gd name="connsiteY0" fmla="*/ 4370471 h 8477618"/>
              <a:gd name="connsiteX1" fmla="*/ 2025481 w 4328140"/>
              <a:gd name="connsiteY1" fmla="*/ 0 h 8477618"/>
              <a:gd name="connsiteX2" fmla="*/ 4328140 w 4328140"/>
              <a:gd name="connsiteY2" fmla="*/ 4370471 h 8477618"/>
              <a:gd name="connsiteX3" fmla="*/ 1878627 w 4328140"/>
              <a:gd name="connsiteY3" fmla="*/ 8477618 h 8477618"/>
              <a:gd name="connsiteX4" fmla="*/ 614 w 4328140"/>
              <a:gd name="connsiteY4" fmla="*/ 4370471 h 8477618"/>
              <a:gd name="connsiteX0" fmla="*/ 383 w 4485071"/>
              <a:gd name="connsiteY0" fmla="*/ 4373648 h 8483115"/>
              <a:gd name="connsiteX1" fmla="*/ 2025250 w 4485071"/>
              <a:gd name="connsiteY1" fmla="*/ 3177 h 8483115"/>
              <a:gd name="connsiteX2" fmla="*/ 4485071 w 4485071"/>
              <a:gd name="connsiteY2" fmla="*/ 3809291 h 8483115"/>
              <a:gd name="connsiteX3" fmla="*/ 1878396 w 4485071"/>
              <a:gd name="connsiteY3" fmla="*/ 8480795 h 8483115"/>
              <a:gd name="connsiteX4" fmla="*/ 383 w 4485071"/>
              <a:gd name="connsiteY4" fmla="*/ 4373648 h 8483115"/>
              <a:gd name="connsiteX0" fmla="*/ 383 w 4489834"/>
              <a:gd name="connsiteY0" fmla="*/ 4373648 h 8483115"/>
              <a:gd name="connsiteX1" fmla="*/ 2025250 w 4489834"/>
              <a:gd name="connsiteY1" fmla="*/ 3177 h 8483115"/>
              <a:gd name="connsiteX2" fmla="*/ 4485071 w 4489834"/>
              <a:gd name="connsiteY2" fmla="*/ 3809291 h 8483115"/>
              <a:gd name="connsiteX3" fmla="*/ 1878396 w 4489834"/>
              <a:gd name="connsiteY3" fmla="*/ 8480795 h 8483115"/>
              <a:gd name="connsiteX4" fmla="*/ 383 w 4489834"/>
              <a:gd name="connsiteY4" fmla="*/ 4373648 h 8483115"/>
              <a:gd name="connsiteX0" fmla="*/ 383 w 4489834"/>
              <a:gd name="connsiteY0" fmla="*/ 4381193 h 8490660"/>
              <a:gd name="connsiteX1" fmla="*/ 2025250 w 4489834"/>
              <a:gd name="connsiteY1" fmla="*/ 10722 h 8490660"/>
              <a:gd name="connsiteX2" fmla="*/ 4485071 w 4489834"/>
              <a:gd name="connsiteY2" fmla="*/ 3816836 h 8490660"/>
              <a:gd name="connsiteX3" fmla="*/ 1878396 w 4489834"/>
              <a:gd name="connsiteY3" fmla="*/ 8488340 h 8490660"/>
              <a:gd name="connsiteX4" fmla="*/ 383 w 4489834"/>
              <a:gd name="connsiteY4" fmla="*/ 4381193 h 8490660"/>
              <a:gd name="connsiteX0" fmla="*/ 356 w 4489807"/>
              <a:gd name="connsiteY0" fmla="*/ 4383496 h 8493574"/>
              <a:gd name="connsiteX1" fmla="*/ 2025223 w 4489807"/>
              <a:gd name="connsiteY1" fmla="*/ 13025 h 8493574"/>
              <a:gd name="connsiteX2" fmla="*/ 4485044 w 4489807"/>
              <a:gd name="connsiteY2" fmla="*/ 3819139 h 8493574"/>
              <a:gd name="connsiteX3" fmla="*/ 1878369 w 4489807"/>
              <a:gd name="connsiteY3" fmla="*/ 8490643 h 8493574"/>
              <a:gd name="connsiteX4" fmla="*/ 356 w 4489807"/>
              <a:gd name="connsiteY4" fmla="*/ 4383496 h 8493574"/>
              <a:gd name="connsiteX0" fmla="*/ 382 w 4489833"/>
              <a:gd name="connsiteY0" fmla="*/ 4381194 h 8490661"/>
              <a:gd name="connsiteX1" fmla="*/ 2025249 w 4489833"/>
              <a:gd name="connsiteY1" fmla="*/ 10723 h 8490661"/>
              <a:gd name="connsiteX2" fmla="*/ 4485070 w 4489833"/>
              <a:gd name="connsiteY2" fmla="*/ 3816837 h 8490661"/>
              <a:gd name="connsiteX3" fmla="*/ 1878395 w 4489833"/>
              <a:gd name="connsiteY3" fmla="*/ 8488341 h 8490661"/>
              <a:gd name="connsiteX4" fmla="*/ 382 w 4489833"/>
              <a:gd name="connsiteY4" fmla="*/ 4381194 h 8490661"/>
              <a:gd name="connsiteX0" fmla="*/ 382 w 4489833"/>
              <a:gd name="connsiteY0" fmla="*/ 4373649 h 8483116"/>
              <a:gd name="connsiteX1" fmla="*/ 2025249 w 4489833"/>
              <a:gd name="connsiteY1" fmla="*/ 3178 h 8483116"/>
              <a:gd name="connsiteX2" fmla="*/ 4485070 w 4489833"/>
              <a:gd name="connsiteY2" fmla="*/ 3809292 h 8483116"/>
              <a:gd name="connsiteX3" fmla="*/ 1878395 w 4489833"/>
              <a:gd name="connsiteY3" fmla="*/ 8480796 h 8483116"/>
              <a:gd name="connsiteX4" fmla="*/ 382 w 4489833"/>
              <a:gd name="connsiteY4" fmla="*/ 4373649 h 8483116"/>
              <a:gd name="connsiteX0" fmla="*/ 669519 w 5614744"/>
              <a:gd name="connsiteY0" fmla="*/ 4370472 h 8479939"/>
              <a:gd name="connsiteX1" fmla="*/ 2694386 w 5614744"/>
              <a:gd name="connsiteY1" fmla="*/ 1 h 8479939"/>
              <a:gd name="connsiteX2" fmla="*/ 5154207 w 5614744"/>
              <a:gd name="connsiteY2" fmla="*/ 3806115 h 8479939"/>
              <a:gd name="connsiteX3" fmla="*/ 2547532 w 5614744"/>
              <a:gd name="connsiteY3" fmla="*/ 8477619 h 8479939"/>
              <a:gd name="connsiteX4" fmla="*/ 669519 w 5614744"/>
              <a:gd name="connsiteY4" fmla="*/ 4370472 h 8479939"/>
              <a:gd name="connsiteX0" fmla="*/ 383 w 4489834"/>
              <a:gd name="connsiteY0" fmla="*/ 4375308 h 8484775"/>
              <a:gd name="connsiteX1" fmla="*/ 2025250 w 4489834"/>
              <a:gd name="connsiteY1" fmla="*/ 4837 h 8484775"/>
              <a:gd name="connsiteX2" fmla="*/ 4485071 w 4489834"/>
              <a:gd name="connsiteY2" fmla="*/ 3810951 h 8484775"/>
              <a:gd name="connsiteX3" fmla="*/ 1878396 w 4489834"/>
              <a:gd name="connsiteY3" fmla="*/ 8482455 h 8484775"/>
              <a:gd name="connsiteX4" fmla="*/ 383 w 4489834"/>
              <a:gd name="connsiteY4" fmla="*/ 4375308 h 8484775"/>
              <a:gd name="connsiteX0" fmla="*/ 383 w 4489834"/>
              <a:gd name="connsiteY0" fmla="*/ 4372315 h 8481782"/>
              <a:gd name="connsiteX1" fmla="*/ 2025250 w 4489834"/>
              <a:gd name="connsiteY1" fmla="*/ 1844 h 8481782"/>
              <a:gd name="connsiteX2" fmla="*/ 4485071 w 4489834"/>
              <a:gd name="connsiteY2" fmla="*/ 3807958 h 8481782"/>
              <a:gd name="connsiteX3" fmla="*/ 1878396 w 4489834"/>
              <a:gd name="connsiteY3" fmla="*/ 8479462 h 8481782"/>
              <a:gd name="connsiteX4" fmla="*/ 383 w 4489834"/>
              <a:gd name="connsiteY4" fmla="*/ 4372315 h 8481782"/>
              <a:gd name="connsiteX0" fmla="*/ 383 w 4753508"/>
              <a:gd name="connsiteY0" fmla="*/ 4379948 h 8489415"/>
              <a:gd name="connsiteX1" fmla="*/ 2025250 w 4753508"/>
              <a:gd name="connsiteY1" fmla="*/ 9477 h 8489415"/>
              <a:gd name="connsiteX2" fmla="*/ 4485071 w 4753508"/>
              <a:gd name="connsiteY2" fmla="*/ 3815591 h 8489415"/>
              <a:gd name="connsiteX3" fmla="*/ 1878396 w 4753508"/>
              <a:gd name="connsiteY3" fmla="*/ 8487095 h 8489415"/>
              <a:gd name="connsiteX4" fmla="*/ 383 w 4753508"/>
              <a:gd name="connsiteY4" fmla="*/ 4379948 h 8489415"/>
              <a:gd name="connsiteX0" fmla="*/ 383 w 5036327"/>
              <a:gd name="connsiteY0" fmla="*/ 4379948 h 8489415"/>
              <a:gd name="connsiteX1" fmla="*/ 2025250 w 5036327"/>
              <a:gd name="connsiteY1" fmla="*/ 9477 h 8489415"/>
              <a:gd name="connsiteX2" fmla="*/ 4485071 w 5036327"/>
              <a:gd name="connsiteY2" fmla="*/ 3815591 h 8489415"/>
              <a:gd name="connsiteX3" fmla="*/ 1878396 w 5036327"/>
              <a:gd name="connsiteY3" fmla="*/ 8487095 h 8489415"/>
              <a:gd name="connsiteX4" fmla="*/ 383 w 5036327"/>
              <a:gd name="connsiteY4" fmla="*/ 4379948 h 8489415"/>
              <a:gd name="connsiteX0" fmla="*/ 378 w 4952000"/>
              <a:gd name="connsiteY0" fmla="*/ 4374970 h 8492813"/>
              <a:gd name="connsiteX1" fmla="*/ 2025245 w 4952000"/>
              <a:gd name="connsiteY1" fmla="*/ 4499 h 8492813"/>
              <a:gd name="connsiteX2" fmla="*/ 4392468 w 4952000"/>
              <a:gd name="connsiteY2" fmla="*/ 4030532 h 8492813"/>
              <a:gd name="connsiteX3" fmla="*/ 1878391 w 4952000"/>
              <a:gd name="connsiteY3" fmla="*/ 8482117 h 8492813"/>
              <a:gd name="connsiteX4" fmla="*/ 378 w 4952000"/>
              <a:gd name="connsiteY4" fmla="*/ 4374970 h 8492813"/>
              <a:gd name="connsiteX0" fmla="*/ 378 w 4952000"/>
              <a:gd name="connsiteY0" fmla="*/ 4374331 h 8492174"/>
              <a:gd name="connsiteX1" fmla="*/ 2025245 w 4952000"/>
              <a:gd name="connsiteY1" fmla="*/ 3860 h 8492174"/>
              <a:gd name="connsiteX2" fmla="*/ 4392468 w 4952000"/>
              <a:gd name="connsiteY2" fmla="*/ 4029893 h 8492174"/>
              <a:gd name="connsiteX3" fmla="*/ 1878391 w 4952000"/>
              <a:gd name="connsiteY3" fmla="*/ 8481478 h 8492174"/>
              <a:gd name="connsiteX4" fmla="*/ 378 w 4952000"/>
              <a:gd name="connsiteY4" fmla="*/ 4374331 h 8492174"/>
              <a:gd name="connsiteX0" fmla="*/ 378 w 4392764"/>
              <a:gd name="connsiteY0" fmla="*/ 4377588 h 8543167"/>
              <a:gd name="connsiteX1" fmla="*/ 2025245 w 4392764"/>
              <a:gd name="connsiteY1" fmla="*/ 7117 h 8543167"/>
              <a:gd name="connsiteX2" fmla="*/ 4392468 w 4392764"/>
              <a:gd name="connsiteY2" fmla="*/ 4033150 h 8543167"/>
              <a:gd name="connsiteX3" fmla="*/ 1878391 w 4392764"/>
              <a:gd name="connsiteY3" fmla="*/ 8484735 h 8543167"/>
              <a:gd name="connsiteX4" fmla="*/ 378 w 4392764"/>
              <a:gd name="connsiteY4" fmla="*/ 4377588 h 8543167"/>
              <a:gd name="connsiteX0" fmla="*/ 378 w 4392764"/>
              <a:gd name="connsiteY0" fmla="*/ 4377588 h 8543167"/>
              <a:gd name="connsiteX1" fmla="*/ 2025245 w 4392764"/>
              <a:gd name="connsiteY1" fmla="*/ 7117 h 8543167"/>
              <a:gd name="connsiteX2" fmla="*/ 4392468 w 4392764"/>
              <a:gd name="connsiteY2" fmla="*/ 4033150 h 8543167"/>
              <a:gd name="connsiteX3" fmla="*/ 1878391 w 4392764"/>
              <a:gd name="connsiteY3" fmla="*/ 8484735 h 8543167"/>
              <a:gd name="connsiteX4" fmla="*/ 378 w 4392764"/>
              <a:gd name="connsiteY4" fmla="*/ 4377588 h 8543167"/>
              <a:gd name="connsiteX0" fmla="*/ 1900 w 4394948"/>
              <a:gd name="connsiteY0" fmla="*/ 4209384 h 8317406"/>
              <a:gd name="connsiteX1" fmla="*/ 1586929 w 4394948"/>
              <a:gd name="connsiteY1" fmla="*/ 959 h 8317406"/>
              <a:gd name="connsiteX2" fmla="*/ 4393990 w 4394948"/>
              <a:gd name="connsiteY2" fmla="*/ 3864946 h 8317406"/>
              <a:gd name="connsiteX3" fmla="*/ 1879913 w 4394948"/>
              <a:gd name="connsiteY3" fmla="*/ 8316531 h 8317406"/>
              <a:gd name="connsiteX4" fmla="*/ 1900 w 4394948"/>
              <a:gd name="connsiteY4" fmla="*/ 4209384 h 8317406"/>
              <a:gd name="connsiteX0" fmla="*/ 1904 w 4818239"/>
              <a:gd name="connsiteY0" fmla="*/ 4212143 h 8320165"/>
              <a:gd name="connsiteX1" fmla="*/ 1586933 w 4818239"/>
              <a:gd name="connsiteY1" fmla="*/ 3718 h 8320165"/>
              <a:gd name="connsiteX2" fmla="*/ 4393994 w 4818239"/>
              <a:gd name="connsiteY2" fmla="*/ 3867705 h 8320165"/>
              <a:gd name="connsiteX3" fmla="*/ 1879917 w 4818239"/>
              <a:gd name="connsiteY3" fmla="*/ 8319290 h 8320165"/>
              <a:gd name="connsiteX4" fmla="*/ 1904 w 4818239"/>
              <a:gd name="connsiteY4" fmla="*/ 4212143 h 8320165"/>
              <a:gd name="connsiteX0" fmla="*/ 39117 w 4551757"/>
              <a:gd name="connsiteY0" fmla="*/ 3414714 h 7522697"/>
              <a:gd name="connsiteX1" fmla="*/ 952814 w 4551757"/>
              <a:gd name="connsiteY1" fmla="*/ 4942 h 7522697"/>
              <a:gd name="connsiteX2" fmla="*/ 4431207 w 4551757"/>
              <a:gd name="connsiteY2" fmla="*/ 3070276 h 7522697"/>
              <a:gd name="connsiteX3" fmla="*/ 1917130 w 4551757"/>
              <a:gd name="connsiteY3" fmla="*/ 7521861 h 7522697"/>
              <a:gd name="connsiteX4" fmla="*/ 39117 w 4551757"/>
              <a:gd name="connsiteY4" fmla="*/ 3414714 h 7522697"/>
              <a:gd name="connsiteX0" fmla="*/ 19416 w 4451191"/>
              <a:gd name="connsiteY0" fmla="*/ 3411631 h 7519614"/>
              <a:gd name="connsiteX1" fmla="*/ 933113 w 4451191"/>
              <a:gd name="connsiteY1" fmla="*/ 1859 h 7519614"/>
              <a:gd name="connsiteX2" fmla="*/ 4411506 w 4451191"/>
              <a:gd name="connsiteY2" fmla="*/ 3067193 h 7519614"/>
              <a:gd name="connsiteX3" fmla="*/ 1897429 w 4451191"/>
              <a:gd name="connsiteY3" fmla="*/ 7518778 h 7519614"/>
              <a:gd name="connsiteX4" fmla="*/ 19416 w 4451191"/>
              <a:gd name="connsiteY4" fmla="*/ 3411631 h 7519614"/>
              <a:gd name="connsiteX0" fmla="*/ 19416 w 4451191"/>
              <a:gd name="connsiteY0" fmla="*/ 3411631 h 7519614"/>
              <a:gd name="connsiteX1" fmla="*/ 933113 w 4451191"/>
              <a:gd name="connsiteY1" fmla="*/ 1859 h 7519614"/>
              <a:gd name="connsiteX2" fmla="*/ 4411506 w 4451191"/>
              <a:gd name="connsiteY2" fmla="*/ 3067193 h 7519614"/>
              <a:gd name="connsiteX3" fmla="*/ 1897429 w 4451191"/>
              <a:gd name="connsiteY3" fmla="*/ 7518778 h 7519614"/>
              <a:gd name="connsiteX4" fmla="*/ 19416 w 4451191"/>
              <a:gd name="connsiteY4" fmla="*/ 3411631 h 7519614"/>
              <a:gd name="connsiteX0" fmla="*/ 13890 w 4484089"/>
              <a:gd name="connsiteY0" fmla="*/ 3504167 h 7612155"/>
              <a:gd name="connsiteX1" fmla="*/ 1043334 w 4484089"/>
              <a:gd name="connsiteY1" fmla="*/ 1798 h 7612155"/>
              <a:gd name="connsiteX2" fmla="*/ 4405980 w 4484089"/>
              <a:gd name="connsiteY2" fmla="*/ 3159729 h 7612155"/>
              <a:gd name="connsiteX3" fmla="*/ 1891903 w 4484089"/>
              <a:gd name="connsiteY3" fmla="*/ 7611314 h 7612155"/>
              <a:gd name="connsiteX4" fmla="*/ 13890 w 4484089"/>
              <a:gd name="connsiteY4" fmla="*/ 3504167 h 7612155"/>
              <a:gd name="connsiteX0" fmla="*/ 13890 w 4879308"/>
              <a:gd name="connsiteY0" fmla="*/ 3540691 h 7648679"/>
              <a:gd name="connsiteX1" fmla="*/ 1043334 w 4879308"/>
              <a:gd name="connsiteY1" fmla="*/ 38322 h 7648679"/>
              <a:gd name="connsiteX2" fmla="*/ 4405980 w 4879308"/>
              <a:gd name="connsiteY2" fmla="*/ 3196253 h 7648679"/>
              <a:gd name="connsiteX3" fmla="*/ 1891903 w 4879308"/>
              <a:gd name="connsiteY3" fmla="*/ 7647838 h 7648679"/>
              <a:gd name="connsiteX4" fmla="*/ 13890 w 4879308"/>
              <a:gd name="connsiteY4" fmla="*/ 3540691 h 7648679"/>
              <a:gd name="connsiteX0" fmla="*/ 13890 w 4872946"/>
              <a:gd name="connsiteY0" fmla="*/ 3538254 h 7645611"/>
              <a:gd name="connsiteX1" fmla="*/ 1043334 w 4872946"/>
              <a:gd name="connsiteY1" fmla="*/ 35885 h 7645611"/>
              <a:gd name="connsiteX2" fmla="*/ 4394406 w 4872946"/>
              <a:gd name="connsiteY2" fmla="*/ 3367436 h 7645611"/>
              <a:gd name="connsiteX3" fmla="*/ 1891903 w 4872946"/>
              <a:gd name="connsiteY3" fmla="*/ 7645401 h 7645611"/>
              <a:gd name="connsiteX4" fmla="*/ 13890 w 4872946"/>
              <a:gd name="connsiteY4" fmla="*/ 3538254 h 7645611"/>
              <a:gd name="connsiteX0" fmla="*/ 2905 w 4861961"/>
              <a:gd name="connsiteY0" fmla="*/ 3538254 h 7645614"/>
              <a:gd name="connsiteX1" fmla="*/ 1032349 w 4861961"/>
              <a:gd name="connsiteY1" fmla="*/ 35885 h 7645614"/>
              <a:gd name="connsiteX2" fmla="*/ 4383421 w 4861961"/>
              <a:gd name="connsiteY2" fmla="*/ 3367436 h 7645614"/>
              <a:gd name="connsiteX3" fmla="*/ 1880918 w 4861961"/>
              <a:gd name="connsiteY3" fmla="*/ 7645401 h 7645614"/>
              <a:gd name="connsiteX4" fmla="*/ 2905 w 4861961"/>
              <a:gd name="connsiteY4" fmla="*/ 3538254 h 7645614"/>
              <a:gd name="connsiteX0" fmla="*/ 2905 w 4861961"/>
              <a:gd name="connsiteY0" fmla="*/ 3538254 h 7645614"/>
              <a:gd name="connsiteX1" fmla="*/ 1032349 w 4861961"/>
              <a:gd name="connsiteY1" fmla="*/ 35885 h 7645614"/>
              <a:gd name="connsiteX2" fmla="*/ 4383421 w 4861961"/>
              <a:gd name="connsiteY2" fmla="*/ 3367436 h 7645614"/>
              <a:gd name="connsiteX3" fmla="*/ 1880918 w 4861961"/>
              <a:gd name="connsiteY3" fmla="*/ 7645401 h 7645614"/>
              <a:gd name="connsiteX4" fmla="*/ 2905 w 4861961"/>
              <a:gd name="connsiteY4" fmla="*/ 3538254 h 7645614"/>
              <a:gd name="connsiteX0" fmla="*/ 2905 w 4861961"/>
              <a:gd name="connsiteY0" fmla="*/ 3538254 h 7645401"/>
              <a:gd name="connsiteX1" fmla="*/ 1032349 w 4861961"/>
              <a:gd name="connsiteY1" fmla="*/ 35885 h 7645401"/>
              <a:gd name="connsiteX2" fmla="*/ 4383421 w 4861961"/>
              <a:gd name="connsiteY2" fmla="*/ 3367436 h 7645401"/>
              <a:gd name="connsiteX3" fmla="*/ 1880918 w 4861961"/>
              <a:gd name="connsiteY3" fmla="*/ 7645401 h 7645401"/>
              <a:gd name="connsiteX4" fmla="*/ 2905 w 4861961"/>
              <a:gd name="connsiteY4" fmla="*/ 3538254 h 7645401"/>
              <a:gd name="connsiteX0" fmla="*/ 2905 w 4861961"/>
              <a:gd name="connsiteY0" fmla="*/ 3538254 h 7649529"/>
              <a:gd name="connsiteX1" fmla="*/ 1032349 w 4861961"/>
              <a:gd name="connsiteY1" fmla="*/ 35885 h 7649529"/>
              <a:gd name="connsiteX2" fmla="*/ 4383421 w 4861961"/>
              <a:gd name="connsiteY2" fmla="*/ 3367436 h 7649529"/>
              <a:gd name="connsiteX3" fmla="*/ 1880918 w 4861961"/>
              <a:gd name="connsiteY3" fmla="*/ 7645401 h 7649529"/>
              <a:gd name="connsiteX4" fmla="*/ 2905 w 4861961"/>
              <a:gd name="connsiteY4" fmla="*/ 3538254 h 7649529"/>
              <a:gd name="connsiteX0" fmla="*/ 2905 w 4861961"/>
              <a:gd name="connsiteY0" fmla="*/ 3538254 h 7649529"/>
              <a:gd name="connsiteX1" fmla="*/ 1032349 w 4861961"/>
              <a:gd name="connsiteY1" fmla="*/ 35885 h 7649529"/>
              <a:gd name="connsiteX2" fmla="*/ 4383421 w 4861961"/>
              <a:gd name="connsiteY2" fmla="*/ 3367436 h 7649529"/>
              <a:gd name="connsiteX3" fmla="*/ 1880918 w 4861961"/>
              <a:gd name="connsiteY3" fmla="*/ 7645401 h 7649529"/>
              <a:gd name="connsiteX4" fmla="*/ 2905 w 4861961"/>
              <a:gd name="connsiteY4" fmla="*/ 3538254 h 7649529"/>
              <a:gd name="connsiteX0" fmla="*/ 3259 w 4862315"/>
              <a:gd name="connsiteY0" fmla="*/ 3538254 h 7649529"/>
              <a:gd name="connsiteX1" fmla="*/ 1032703 w 4862315"/>
              <a:gd name="connsiteY1" fmla="*/ 35885 h 7649529"/>
              <a:gd name="connsiteX2" fmla="*/ 4383775 w 4862315"/>
              <a:gd name="connsiteY2" fmla="*/ 3367436 h 7649529"/>
              <a:gd name="connsiteX3" fmla="*/ 1881272 w 4862315"/>
              <a:gd name="connsiteY3" fmla="*/ 7645401 h 7649529"/>
              <a:gd name="connsiteX4" fmla="*/ 3259 w 4862315"/>
              <a:gd name="connsiteY4" fmla="*/ 3538254 h 7649529"/>
              <a:gd name="connsiteX0" fmla="*/ 3259 w 4862315"/>
              <a:gd name="connsiteY0" fmla="*/ 3538254 h 7649529"/>
              <a:gd name="connsiteX1" fmla="*/ 1032703 w 4862315"/>
              <a:gd name="connsiteY1" fmla="*/ 35885 h 7649529"/>
              <a:gd name="connsiteX2" fmla="*/ 4383775 w 4862315"/>
              <a:gd name="connsiteY2" fmla="*/ 3367436 h 7649529"/>
              <a:gd name="connsiteX3" fmla="*/ 1881272 w 4862315"/>
              <a:gd name="connsiteY3" fmla="*/ 7645401 h 7649529"/>
              <a:gd name="connsiteX4" fmla="*/ 3259 w 4862315"/>
              <a:gd name="connsiteY4" fmla="*/ 3538254 h 7649529"/>
              <a:gd name="connsiteX0" fmla="*/ 3259 w 4908532"/>
              <a:gd name="connsiteY0" fmla="*/ 3528272 h 7639544"/>
              <a:gd name="connsiteX1" fmla="*/ 1032703 w 4908532"/>
              <a:gd name="connsiteY1" fmla="*/ 25903 h 7639544"/>
              <a:gd name="connsiteX2" fmla="*/ 4383775 w 4908532"/>
              <a:gd name="connsiteY2" fmla="*/ 3357454 h 7639544"/>
              <a:gd name="connsiteX3" fmla="*/ 1881272 w 4908532"/>
              <a:gd name="connsiteY3" fmla="*/ 7635419 h 7639544"/>
              <a:gd name="connsiteX4" fmla="*/ 3259 w 4908532"/>
              <a:gd name="connsiteY4" fmla="*/ 3528272 h 7639544"/>
              <a:gd name="connsiteX0" fmla="*/ 3259 w 4862734"/>
              <a:gd name="connsiteY0" fmla="*/ 3502647 h 7613919"/>
              <a:gd name="connsiteX1" fmla="*/ 1032703 w 4862734"/>
              <a:gd name="connsiteY1" fmla="*/ 278 h 7613919"/>
              <a:gd name="connsiteX2" fmla="*/ 4383775 w 4862734"/>
              <a:gd name="connsiteY2" fmla="*/ 3331829 h 7613919"/>
              <a:gd name="connsiteX3" fmla="*/ 1881272 w 4862734"/>
              <a:gd name="connsiteY3" fmla="*/ 7609794 h 7613919"/>
              <a:gd name="connsiteX4" fmla="*/ 3259 w 4862734"/>
              <a:gd name="connsiteY4" fmla="*/ 3502647 h 7613919"/>
              <a:gd name="connsiteX0" fmla="*/ 3259 w 4862734"/>
              <a:gd name="connsiteY0" fmla="*/ 3591163 h 7702435"/>
              <a:gd name="connsiteX1" fmla="*/ 1032703 w 4862734"/>
              <a:gd name="connsiteY1" fmla="*/ 88794 h 7702435"/>
              <a:gd name="connsiteX2" fmla="*/ 4095429 w 4862734"/>
              <a:gd name="connsiteY2" fmla="*/ 1246263 h 7702435"/>
              <a:gd name="connsiteX3" fmla="*/ 4383775 w 4862734"/>
              <a:gd name="connsiteY3" fmla="*/ 3420345 h 7702435"/>
              <a:gd name="connsiteX4" fmla="*/ 1881272 w 4862734"/>
              <a:gd name="connsiteY4" fmla="*/ 7698310 h 7702435"/>
              <a:gd name="connsiteX5" fmla="*/ 3259 w 4862734"/>
              <a:gd name="connsiteY5" fmla="*/ 3591163 h 7702435"/>
              <a:gd name="connsiteX0" fmla="*/ 3259 w 4862734"/>
              <a:gd name="connsiteY0" fmla="*/ 3591163 h 7702435"/>
              <a:gd name="connsiteX1" fmla="*/ 1032703 w 4862734"/>
              <a:gd name="connsiteY1" fmla="*/ 88794 h 7702435"/>
              <a:gd name="connsiteX2" fmla="*/ 4095429 w 4862734"/>
              <a:gd name="connsiteY2" fmla="*/ 1246263 h 7702435"/>
              <a:gd name="connsiteX3" fmla="*/ 4383775 w 4862734"/>
              <a:gd name="connsiteY3" fmla="*/ 3420345 h 7702435"/>
              <a:gd name="connsiteX4" fmla="*/ 1881272 w 4862734"/>
              <a:gd name="connsiteY4" fmla="*/ 7698310 h 7702435"/>
              <a:gd name="connsiteX5" fmla="*/ 3259 w 4862734"/>
              <a:gd name="connsiteY5" fmla="*/ 3591163 h 7702435"/>
              <a:gd name="connsiteX0" fmla="*/ 3259 w 4731275"/>
              <a:gd name="connsiteY0" fmla="*/ 3834506 h 7945771"/>
              <a:gd name="connsiteX1" fmla="*/ 1032703 w 4731275"/>
              <a:gd name="connsiteY1" fmla="*/ 332137 h 7945771"/>
              <a:gd name="connsiteX2" fmla="*/ 4350072 w 4731275"/>
              <a:gd name="connsiteY2" fmla="*/ 378436 h 7945771"/>
              <a:gd name="connsiteX3" fmla="*/ 4383775 w 4731275"/>
              <a:gd name="connsiteY3" fmla="*/ 3663688 h 7945771"/>
              <a:gd name="connsiteX4" fmla="*/ 1881272 w 4731275"/>
              <a:gd name="connsiteY4" fmla="*/ 7941653 h 7945771"/>
              <a:gd name="connsiteX5" fmla="*/ 3259 w 4731275"/>
              <a:gd name="connsiteY5" fmla="*/ 3834506 h 7945771"/>
              <a:gd name="connsiteX0" fmla="*/ 3259 w 4763318"/>
              <a:gd name="connsiteY0" fmla="*/ 3662497 h 7773762"/>
              <a:gd name="connsiteX1" fmla="*/ 1032703 w 4763318"/>
              <a:gd name="connsiteY1" fmla="*/ 160128 h 7773762"/>
              <a:gd name="connsiteX2" fmla="*/ 4350072 w 4763318"/>
              <a:gd name="connsiteY2" fmla="*/ 206427 h 7773762"/>
              <a:gd name="connsiteX3" fmla="*/ 4383775 w 4763318"/>
              <a:gd name="connsiteY3" fmla="*/ 3491679 h 7773762"/>
              <a:gd name="connsiteX4" fmla="*/ 1881272 w 4763318"/>
              <a:gd name="connsiteY4" fmla="*/ 7769644 h 7773762"/>
              <a:gd name="connsiteX5" fmla="*/ 3259 w 4763318"/>
              <a:gd name="connsiteY5" fmla="*/ 3662497 h 7773762"/>
              <a:gd name="connsiteX0" fmla="*/ 3259 w 4763318"/>
              <a:gd name="connsiteY0" fmla="*/ 3502647 h 7613912"/>
              <a:gd name="connsiteX1" fmla="*/ 1032703 w 4763318"/>
              <a:gd name="connsiteY1" fmla="*/ 278 h 7613912"/>
              <a:gd name="connsiteX2" fmla="*/ 4350072 w 4763318"/>
              <a:gd name="connsiteY2" fmla="*/ 46577 h 7613912"/>
              <a:gd name="connsiteX3" fmla="*/ 4383775 w 4763318"/>
              <a:gd name="connsiteY3" fmla="*/ 3331829 h 7613912"/>
              <a:gd name="connsiteX4" fmla="*/ 1881272 w 4763318"/>
              <a:gd name="connsiteY4" fmla="*/ 7609794 h 7613912"/>
              <a:gd name="connsiteX5" fmla="*/ 3259 w 4763318"/>
              <a:gd name="connsiteY5" fmla="*/ 3502647 h 7613912"/>
              <a:gd name="connsiteX0" fmla="*/ 3259 w 4763318"/>
              <a:gd name="connsiteY0" fmla="*/ 3502369 h 7613634"/>
              <a:gd name="connsiteX1" fmla="*/ 1032703 w 4763318"/>
              <a:gd name="connsiteY1" fmla="*/ 0 h 7613634"/>
              <a:gd name="connsiteX2" fmla="*/ 4350072 w 4763318"/>
              <a:gd name="connsiteY2" fmla="*/ 46299 h 7613634"/>
              <a:gd name="connsiteX3" fmla="*/ 4383775 w 4763318"/>
              <a:gd name="connsiteY3" fmla="*/ 3331551 h 7613634"/>
              <a:gd name="connsiteX4" fmla="*/ 1881272 w 4763318"/>
              <a:gd name="connsiteY4" fmla="*/ 7609516 h 7613634"/>
              <a:gd name="connsiteX5" fmla="*/ 3259 w 4763318"/>
              <a:gd name="connsiteY5" fmla="*/ 3502369 h 7613634"/>
              <a:gd name="connsiteX0" fmla="*/ 20189 w 4754237"/>
              <a:gd name="connsiteY0" fmla="*/ 3682953 h 7794218"/>
              <a:gd name="connsiteX1" fmla="*/ 957035 w 4754237"/>
              <a:gd name="connsiteY1" fmla="*/ 238457 h 7794218"/>
              <a:gd name="connsiteX2" fmla="*/ 4367002 w 4754237"/>
              <a:gd name="connsiteY2" fmla="*/ 226883 h 7794218"/>
              <a:gd name="connsiteX3" fmla="*/ 4400705 w 4754237"/>
              <a:gd name="connsiteY3" fmla="*/ 3512135 h 7794218"/>
              <a:gd name="connsiteX4" fmla="*/ 1898202 w 4754237"/>
              <a:gd name="connsiteY4" fmla="*/ 7790100 h 7794218"/>
              <a:gd name="connsiteX5" fmla="*/ 20189 w 4754237"/>
              <a:gd name="connsiteY5" fmla="*/ 3682953 h 7794218"/>
              <a:gd name="connsiteX0" fmla="*/ 20189 w 4754237"/>
              <a:gd name="connsiteY0" fmla="*/ 3695679 h 7806944"/>
              <a:gd name="connsiteX1" fmla="*/ 957035 w 4754237"/>
              <a:gd name="connsiteY1" fmla="*/ 251183 h 7806944"/>
              <a:gd name="connsiteX2" fmla="*/ 4367002 w 4754237"/>
              <a:gd name="connsiteY2" fmla="*/ 239609 h 7806944"/>
              <a:gd name="connsiteX3" fmla="*/ 4400705 w 4754237"/>
              <a:gd name="connsiteY3" fmla="*/ 3524861 h 7806944"/>
              <a:gd name="connsiteX4" fmla="*/ 1898202 w 4754237"/>
              <a:gd name="connsiteY4" fmla="*/ 7802826 h 7806944"/>
              <a:gd name="connsiteX5" fmla="*/ 20189 w 4754237"/>
              <a:gd name="connsiteY5" fmla="*/ 3695679 h 7806944"/>
              <a:gd name="connsiteX0" fmla="*/ 17395 w 4751443"/>
              <a:gd name="connsiteY0" fmla="*/ 3695679 h 7806944"/>
              <a:gd name="connsiteX1" fmla="*/ 954241 w 4751443"/>
              <a:gd name="connsiteY1" fmla="*/ 251183 h 7806944"/>
              <a:gd name="connsiteX2" fmla="*/ 4364208 w 4751443"/>
              <a:gd name="connsiteY2" fmla="*/ 239609 h 7806944"/>
              <a:gd name="connsiteX3" fmla="*/ 4397911 w 4751443"/>
              <a:gd name="connsiteY3" fmla="*/ 3524861 h 7806944"/>
              <a:gd name="connsiteX4" fmla="*/ 1895408 w 4751443"/>
              <a:gd name="connsiteY4" fmla="*/ 7802826 h 7806944"/>
              <a:gd name="connsiteX5" fmla="*/ 17395 w 4751443"/>
              <a:gd name="connsiteY5" fmla="*/ 3695679 h 7806944"/>
              <a:gd name="connsiteX0" fmla="*/ 17395 w 4766483"/>
              <a:gd name="connsiteY0" fmla="*/ 3456112 h 7567377"/>
              <a:gd name="connsiteX1" fmla="*/ 954241 w 4766483"/>
              <a:gd name="connsiteY1" fmla="*/ 11616 h 7567377"/>
              <a:gd name="connsiteX2" fmla="*/ 4364208 w 4766483"/>
              <a:gd name="connsiteY2" fmla="*/ 42 h 7567377"/>
              <a:gd name="connsiteX3" fmla="*/ 4397911 w 4766483"/>
              <a:gd name="connsiteY3" fmla="*/ 3285294 h 7567377"/>
              <a:gd name="connsiteX4" fmla="*/ 1895408 w 4766483"/>
              <a:gd name="connsiteY4" fmla="*/ 7563259 h 7567377"/>
              <a:gd name="connsiteX5" fmla="*/ 17395 w 4766483"/>
              <a:gd name="connsiteY5" fmla="*/ 3456112 h 7567377"/>
              <a:gd name="connsiteX0" fmla="*/ 160 w 4749248"/>
              <a:gd name="connsiteY0" fmla="*/ 3456112 h 7567377"/>
              <a:gd name="connsiteX1" fmla="*/ 937006 w 4749248"/>
              <a:gd name="connsiteY1" fmla="*/ 11616 h 7567377"/>
              <a:gd name="connsiteX2" fmla="*/ 4346973 w 4749248"/>
              <a:gd name="connsiteY2" fmla="*/ 42 h 7567377"/>
              <a:gd name="connsiteX3" fmla="*/ 4380676 w 4749248"/>
              <a:gd name="connsiteY3" fmla="*/ 3285294 h 7567377"/>
              <a:gd name="connsiteX4" fmla="*/ 1878173 w 4749248"/>
              <a:gd name="connsiteY4" fmla="*/ 7563259 h 7567377"/>
              <a:gd name="connsiteX5" fmla="*/ 160 w 4749248"/>
              <a:gd name="connsiteY5" fmla="*/ 3456112 h 7567377"/>
              <a:gd name="connsiteX0" fmla="*/ 665 w 4749753"/>
              <a:gd name="connsiteY0" fmla="*/ 3456112 h 7567377"/>
              <a:gd name="connsiteX1" fmla="*/ 937511 w 4749753"/>
              <a:gd name="connsiteY1" fmla="*/ 11616 h 7567377"/>
              <a:gd name="connsiteX2" fmla="*/ 4347478 w 4749753"/>
              <a:gd name="connsiteY2" fmla="*/ 42 h 7567377"/>
              <a:gd name="connsiteX3" fmla="*/ 4381181 w 4749753"/>
              <a:gd name="connsiteY3" fmla="*/ 3285294 h 7567377"/>
              <a:gd name="connsiteX4" fmla="*/ 1878678 w 4749753"/>
              <a:gd name="connsiteY4" fmla="*/ 7563259 h 7567377"/>
              <a:gd name="connsiteX5" fmla="*/ 665 w 4749753"/>
              <a:gd name="connsiteY5" fmla="*/ 3456112 h 7567377"/>
              <a:gd name="connsiteX0" fmla="*/ 665 w 4749753"/>
              <a:gd name="connsiteY0" fmla="*/ 3456112 h 7771616"/>
              <a:gd name="connsiteX1" fmla="*/ 937511 w 4749753"/>
              <a:gd name="connsiteY1" fmla="*/ 11616 h 7771616"/>
              <a:gd name="connsiteX2" fmla="*/ 4347478 w 4749753"/>
              <a:gd name="connsiteY2" fmla="*/ 42 h 7771616"/>
              <a:gd name="connsiteX3" fmla="*/ 4381181 w 4749753"/>
              <a:gd name="connsiteY3" fmla="*/ 3285294 h 7771616"/>
              <a:gd name="connsiteX4" fmla="*/ 4053868 w 4749753"/>
              <a:gd name="connsiteY4" fmla="*/ 6763226 h 7771616"/>
              <a:gd name="connsiteX5" fmla="*/ 1878678 w 4749753"/>
              <a:gd name="connsiteY5" fmla="*/ 7563259 h 7771616"/>
              <a:gd name="connsiteX6" fmla="*/ 665 w 4749753"/>
              <a:gd name="connsiteY6" fmla="*/ 3456112 h 7771616"/>
              <a:gd name="connsiteX0" fmla="*/ 665 w 4749753"/>
              <a:gd name="connsiteY0" fmla="*/ 3456112 h 7771616"/>
              <a:gd name="connsiteX1" fmla="*/ 937511 w 4749753"/>
              <a:gd name="connsiteY1" fmla="*/ 11616 h 7771616"/>
              <a:gd name="connsiteX2" fmla="*/ 4347478 w 4749753"/>
              <a:gd name="connsiteY2" fmla="*/ 42 h 7771616"/>
              <a:gd name="connsiteX3" fmla="*/ 4381181 w 4749753"/>
              <a:gd name="connsiteY3" fmla="*/ 3285294 h 7771616"/>
              <a:gd name="connsiteX4" fmla="*/ 4053868 w 4749753"/>
              <a:gd name="connsiteY4" fmla="*/ 6763226 h 7771616"/>
              <a:gd name="connsiteX5" fmla="*/ 1878678 w 4749753"/>
              <a:gd name="connsiteY5" fmla="*/ 7563259 h 7771616"/>
              <a:gd name="connsiteX6" fmla="*/ 665 w 4749753"/>
              <a:gd name="connsiteY6" fmla="*/ 3456112 h 7771616"/>
              <a:gd name="connsiteX0" fmla="*/ 665 w 4628678"/>
              <a:gd name="connsiteY0" fmla="*/ 3456110 h 7791598"/>
              <a:gd name="connsiteX1" fmla="*/ 937511 w 4628678"/>
              <a:gd name="connsiteY1" fmla="*/ 11614 h 7791598"/>
              <a:gd name="connsiteX2" fmla="*/ 4347478 w 4628678"/>
              <a:gd name="connsiteY2" fmla="*/ 40 h 7791598"/>
              <a:gd name="connsiteX3" fmla="*/ 4381181 w 4628678"/>
              <a:gd name="connsiteY3" fmla="*/ 3285292 h 7791598"/>
              <a:gd name="connsiteX4" fmla="*/ 4343428 w 4628678"/>
              <a:gd name="connsiteY4" fmla="*/ 6869904 h 7791598"/>
              <a:gd name="connsiteX5" fmla="*/ 1878678 w 4628678"/>
              <a:gd name="connsiteY5" fmla="*/ 7563257 h 7791598"/>
              <a:gd name="connsiteX6" fmla="*/ 665 w 4628678"/>
              <a:gd name="connsiteY6" fmla="*/ 3456110 h 7791598"/>
              <a:gd name="connsiteX0" fmla="*/ 665 w 4628678"/>
              <a:gd name="connsiteY0" fmla="*/ 3456110 h 7791598"/>
              <a:gd name="connsiteX1" fmla="*/ 937511 w 4628678"/>
              <a:gd name="connsiteY1" fmla="*/ 11614 h 7791598"/>
              <a:gd name="connsiteX2" fmla="*/ 4347478 w 4628678"/>
              <a:gd name="connsiteY2" fmla="*/ 40 h 7791598"/>
              <a:gd name="connsiteX3" fmla="*/ 4381181 w 4628678"/>
              <a:gd name="connsiteY3" fmla="*/ 3285292 h 7791598"/>
              <a:gd name="connsiteX4" fmla="*/ 4343428 w 4628678"/>
              <a:gd name="connsiteY4" fmla="*/ 6869904 h 7791598"/>
              <a:gd name="connsiteX5" fmla="*/ 1878678 w 4628678"/>
              <a:gd name="connsiteY5" fmla="*/ 7563257 h 7791598"/>
              <a:gd name="connsiteX6" fmla="*/ 665 w 4628678"/>
              <a:gd name="connsiteY6" fmla="*/ 3456110 h 7791598"/>
              <a:gd name="connsiteX0" fmla="*/ 665 w 4628678"/>
              <a:gd name="connsiteY0" fmla="*/ 3456110 h 7791598"/>
              <a:gd name="connsiteX1" fmla="*/ 937511 w 4628678"/>
              <a:gd name="connsiteY1" fmla="*/ 11614 h 7791598"/>
              <a:gd name="connsiteX2" fmla="*/ 4347478 w 4628678"/>
              <a:gd name="connsiteY2" fmla="*/ 40 h 7791598"/>
              <a:gd name="connsiteX3" fmla="*/ 4381181 w 4628678"/>
              <a:gd name="connsiteY3" fmla="*/ 3285292 h 7791598"/>
              <a:gd name="connsiteX4" fmla="*/ 4343428 w 4628678"/>
              <a:gd name="connsiteY4" fmla="*/ 6869904 h 7791598"/>
              <a:gd name="connsiteX5" fmla="*/ 1878678 w 4628678"/>
              <a:gd name="connsiteY5" fmla="*/ 7563257 h 7791598"/>
              <a:gd name="connsiteX6" fmla="*/ 665 w 4628678"/>
              <a:gd name="connsiteY6" fmla="*/ 3456110 h 7791598"/>
              <a:gd name="connsiteX0" fmla="*/ 665 w 4628678"/>
              <a:gd name="connsiteY0" fmla="*/ 3456110 h 7703214"/>
              <a:gd name="connsiteX1" fmla="*/ 937511 w 4628678"/>
              <a:gd name="connsiteY1" fmla="*/ 11614 h 7703214"/>
              <a:gd name="connsiteX2" fmla="*/ 4347478 w 4628678"/>
              <a:gd name="connsiteY2" fmla="*/ 40 h 7703214"/>
              <a:gd name="connsiteX3" fmla="*/ 4381181 w 4628678"/>
              <a:gd name="connsiteY3" fmla="*/ 3285292 h 7703214"/>
              <a:gd name="connsiteX4" fmla="*/ 4343428 w 4628678"/>
              <a:gd name="connsiteY4" fmla="*/ 6869904 h 7703214"/>
              <a:gd name="connsiteX5" fmla="*/ 1878678 w 4628678"/>
              <a:gd name="connsiteY5" fmla="*/ 7563257 h 7703214"/>
              <a:gd name="connsiteX6" fmla="*/ 665 w 4628678"/>
              <a:gd name="connsiteY6" fmla="*/ 3456110 h 7703214"/>
              <a:gd name="connsiteX0" fmla="*/ 68629 w 4696642"/>
              <a:gd name="connsiteY0" fmla="*/ 3456110 h 7123835"/>
              <a:gd name="connsiteX1" fmla="*/ 1005475 w 4696642"/>
              <a:gd name="connsiteY1" fmla="*/ 11614 h 7123835"/>
              <a:gd name="connsiteX2" fmla="*/ 4415442 w 4696642"/>
              <a:gd name="connsiteY2" fmla="*/ 40 h 7123835"/>
              <a:gd name="connsiteX3" fmla="*/ 4449145 w 4696642"/>
              <a:gd name="connsiteY3" fmla="*/ 3285292 h 7123835"/>
              <a:gd name="connsiteX4" fmla="*/ 4411392 w 4696642"/>
              <a:gd name="connsiteY4" fmla="*/ 6869904 h 7123835"/>
              <a:gd name="connsiteX5" fmla="*/ 986522 w 4696642"/>
              <a:gd name="connsiteY5" fmla="*/ 6885077 h 7123835"/>
              <a:gd name="connsiteX6" fmla="*/ 68629 w 4696642"/>
              <a:gd name="connsiteY6" fmla="*/ 3456110 h 7123835"/>
              <a:gd name="connsiteX0" fmla="*/ 68629 w 4696642"/>
              <a:gd name="connsiteY0" fmla="*/ 3456110 h 6885238"/>
              <a:gd name="connsiteX1" fmla="*/ 1005475 w 4696642"/>
              <a:gd name="connsiteY1" fmla="*/ 11614 h 6885238"/>
              <a:gd name="connsiteX2" fmla="*/ 4415442 w 4696642"/>
              <a:gd name="connsiteY2" fmla="*/ 40 h 6885238"/>
              <a:gd name="connsiteX3" fmla="*/ 4449145 w 4696642"/>
              <a:gd name="connsiteY3" fmla="*/ 3285292 h 6885238"/>
              <a:gd name="connsiteX4" fmla="*/ 4411392 w 4696642"/>
              <a:gd name="connsiteY4" fmla="*/ 6869904 h 6885238"/>
              <a:gd name="connsiteX5" fmla="*/ 986522 w 4696642"/>
              <a:gd name="connsiteY5" fmla="*/ 6885077 h 6885238"/>
              <a:gd name="connsiteX6" fmla="*/ 68629 w 4696642"/>
              <a:gd name="connsiteY6" fmla="*/ 3456110 h 6885238"/>
              <a:gd name="connsiteX0" fmla="*/ 18 w 4628031"/>
              <a:gd name="connsiteY0" fmla="*/ 3456110 h 6885238"/>
              <a:gd name="connsiteX1" fmla="*/ 936864 w 4628031"/>
              <a:gd name="connsiteY1" fmla="*/ 11614 h 6885238"/>
              <a:gd name="connsiteX2" fmla="*/ 4346831 w 4628031"/>
              <a:gd name="connsiteY2" fmla="*/ 40 h 6885238"/>
              <a:gd name="connsiteX3" fmla="*/ 4380534 w 4628031"/>
              <a:gd name="connsiteY3" fmla="*/ 3285292 h 6885238"/>
              <a:gd name="connsiteX4" fmla="*/ 4342781 w 4628031"/>
              <a:gd name="connsiteY4" fmla="*/ 6869904 h 6885238"/>
              <a:gd name="connsiteX5" fmla="*/ 917911 w 4628031"/>
              <a:gd name="connsiteY5" fmla="*/ 6885077 h 6885238"/>
              <a:gd name="connsiteX6" fmla="*/ 18 w 4628031"/>
              <a:gd name="connsiteY6" fmla="*/ 3456110 h 6885238"/>
              <a:gd name="connsiteX0" fmla="*/ 18 w 4628031"/>
              <a:gd name="connsiteY0" fmla="*/ 3456110 h 6885238"/>
              <a:gd name="connsiteX1" fmla="*/ 936864 w 4628031"/>
              <a:gd name="connsiteY1" fmla="*/ 11614 h 6885238"/>
              <a:gd name="connsiteX2" fmla="*/ 4346831 w 4628031"/>
              <a:gd name="connsiteY2" fmla="*/ 40 h 6885238"/>
              <a:gd name="connsiteX3" fmla="*/ 4380534 w 4628031"/>
              <a:gd name="connsiteY3" fmla="*/ 3285292 h 6885238"/>
              <a:gd name="connsiteX4" fmla="*/ 4342781 w 4628031"/>
              <a:gd name="connsiteY4" fmla="*/ 6869904 h 6885238"/>
              <a:gd name="connsiteX5" fmla="*/ 917911 w 4628031"/>
              <a:gd name="connsiteY5" fmla="*/ 6885077 h 6885238"/>
              <a:gd name="connsiteX6" fmla="*/ 18 w 4628031"/>
              <a:gd name="connsiteY6" fmla="*/ 3456110 h 6885238"/>
              <a:gd name="connsiteX0" fmla="*/ 18 w 4380547"/>
              <a:gd name="connsiteY0" fmla="*/ 3456070 h 6885198"/>
              <a:gd name="connsiteX1" fmla="*/ 936864 w 4380547"/>
              <a:gd name="connsiteY1" fmla="*/ 11574 h 6885198"/>
              <a:gd name="connsiteX2" fmla="*/ 4346831 w 4380547"/>
              <a:gd name="connsiteY2" fmla="*/ 0 h 6885198"/>
              <a:gd name="connsiteX3" fmla="*/ 4380534 w 4380547"/>
              <a:gd name="connsiteY3" fmla="*/ 3285252 h 6885198"/>
              <a:gd name="connsiteX4" fmla="*/ 4342781 w 4380547"/>
              <a:gd name="connsiteY4" fmla="*/ 6869864 h 6885198"/>
              <a:gd name="connsiteX5" fmla="*/ 917911 w 4380547"/>
              <a:gd name="connsiteY5" fmla="*/ 6885037 h 6885198"/>
              <a:gd name="connsiteX6" fmla="*/ 18 w 4380547"/>
              <a:gd name="connsiteY6" fmla="*/ 3456070 h 6885198"/>
              <a:gd name="connsiteX0" fmla="*/ 18 w 4380547"/>
              <a:gd name="connsiteY0" fmla="*/ 3456070 h 6885366"/>
              <a:gd name="connsiteX1" fmla="*/ 936864 w 4380547"/>
              <a:gd name="connsiteY1" fmla="*/ 11574 h 6885366"/>
              <a:gd name="connsiteX2" fmla="*/ 4346831 w 4380547"/>
              <a:gd name="connsiteY2" fmla="*/ 0 h 6885366"/>
              <a:gd name="connsiteX3" fmla="*/ 4380534 w 4380547"/>
              <a:gd name="connsiteY3" fmla="*/ 3285252 h 6885366"/>
              <a:gd name="connsiteX4" fmla="*/ 4342781 w 4380547"/>
              <a:gd name="connsiteY4" fmla="*/ 6885104 h 6885366"/>
              <a:gd name="connsiteX5" fmla="*/ 917911 w 4380547"/>
              <a:gd name="connsiteY5" fmla="*/ 6885037 h 6885366"/>
              <a:gd name="connsiteX6" fmla="*/ 18 w 4380547"/>
              <a:gd name="connsiteY6" fmla="*/ 3456070 h 6885366"/>
              <a:gd name="connsiteX0" fmla="*/ 18 w 4380547"/>
              <a:gd name="connsiteY0" fmla="*/ 3456070 h 6908025"/>
              <a:gd name="connsiteX1" fmla="*/ 936864 w 4380547"/>
              <a:gd name="connsiteY1" fmla="*/ 11574 h 6908025"/>
              <a:gd name="connsiteX2" fmla="*/ 4346831 w 4380547"/>
              <a:gd name="connsiteY2" fmla="*/ 0 h 6908025"/>
              <a:gd name="connsiteX3" fmla="*/ 4380534 w 4380547"/>
              <a:gd name="connsiteY3" fmla="*/ 3285252 h 6908025"/>
              <a:gd name="connsiteX4" fmla="*/ 4342781 w 4380547"/>
              <a:gd name="connsiteY4" fmla="*/ 6885104 h 6908025"/>
              <a:gd name="connsiteX5" fmla="*/ 917911 w 4380547"/>
              <a:gd name="connsiteY5" fmla="*/ 6907897 h 6908025"/>
              <a:gd name="connsiteX6" fmla="*/ 18 w 4380547"/>
              <a:gd name="connsiteY6" fmla="*/ 3456070 h 6908025"/>
              <a:gd name="connsiteX0" fmla="*/ 17 w 4380546"/>
              <a:gd name="connsiteY0" fmla="*/ 3456070 h 6908025"/>
              <a:gd name="connsiteX1" fmla="*/ 936863 w 4380546"/>
              <a:gd name="connsiteY1" fmla="*/ 11574 h 6908025"/>
              <a:gd name="connsiteX2" fmla="*/ 4346830 w 4380546"/>
              <a:gd name="connsiteY2" fmla="*/ 0 h 6908025"/>
              <a:gd name="connsiteX3" fmla="*/ 4380533 w 4380546"/>
              <a:gd name="connsiteY3" fmla="*/ 3285252 h 6908025"/>
              <a:gd name="connsiteX4" fmla="*/ 4342780 w 4380546"/>
              <a:gd name="connsiteY4" fmla="*/ 6885104 h 6908025"/>
              <a:gd name="connsiteX5" fmla="*/ 917910 w 4380546"/>
              <a:gd name="connsiteY5" fmla="*/ 6907897 h 6908025"/>
              <a:gd name="connsiteX6" fmla="*/ 17 w 4380546"/>
              <a:gd name="connsiteY6" fmla="*/ 3456070 h 6908025"/>
              <a:gd name="connsiteX0" fmla="*/ 17 w 4380546"/>
              <a:gd name="connsiteY0" fmla="*/ 3456070 h 6908025"/>
              <a:gd name="connsiteX1" fmla="*/ 936863 w 4380546"/>
              <a:gd name="connsiteY1" fmla="*/ 11574 h 6908025"/>
              <a:gd name="connsiteX2" fmla="*/ 4346830 w 4380546"/>
              <a:gd name="connsiteY2" fmla="*/ 0 h 6908025"/>
              <a:gd name="connsiteX3" fmla="*/ 4380533 w 4380546"/>
              <a:gd name="connsiteY3" fmla="*/ 3285252 h 6908025"/>
              <a:gd name="connsiteX4" fmla="*/ 4342780 w 4380546"/>
              <a:gd name="connsiteY4" fmla="*/ 6885104 h 6908025"/>
              <a:gd name="connsiteX5" fmla="*/ 917910 w 4380546"/>
              <a:gd name="connsiteY5" fmla="*/ 6907897 h 6908025"/>
              <a:gd name="connsiteX6" fmla="*/ 17 w 4380546"/>
              <a:gd name="connsiteY6" fmla="*/ 3456070 h 6908025"/>
              <a:gd name="connsiteX0" fmla="*/ 1 w 4612791"/>
              <a:gd name="connsiteY0" fmla="*/ 3702367 h 7154322"/>
              <a:gd name="connsiteX1" fmla="*/ 913987 w 4612791"/>
              <a:gd name="connsiteY1" fmla="*/ 235011 h 7154322"/>
              <a:gd name="connsiteX2" fmla="*/ 4346814 w 4612791"/>
              <a:gd name="connsiteY2" fmla="*/ 246297 h 7154322"/>
              <a:gd name="connsiteX3" fmla="*/ 4380517 w 4612791"/>
              <a:gd name="connsiteY3" fmla="*/ 3531549 h 7154322"/>
              <a:gd name="connsiteX4" fmla="*/ 4342764 w 4612791"/>
              <a:gd name="connsiteY4" fmla="*/ 7131401 h 7154322"/>
              <a:gd name="connsiteX5" fmla="*/ 917894 w 4612791"/>
              <a:gd name="connsiteY5" fmla="*/ 7154194 h 7154322"/>
              <a:gd name="connsiteX6" fmla="*/ 1 w 4612791"/>
              <a:gd name="connsiteY6" fmla="*/ 3702367 h 7154322"/>
              <a:gd name="connsiteX0" fmla="*/ 1 w 4721071"/>
              <a:gd name="connsiteY0" fmla="*/ 3467356 h 6919311"/>
              <a:gd name="connsiteX1" fmla="*/ 913987 w 4721071"/>
              <a:gd name="connsiteY1" fmla="*/ 0 h 6919311"/>
              <a:gd name="connsiteX2" fmla="*/ 4346814 w 4721071"/>
              <a:gd name="connsiteY2" fmla="*/ 11286 h 6919311"/>
              <a:gd name="connsiteX3" fmla="*/ 4380517 w 4721071"/>
              <a:gd name="connsiteY3" fmla="*/ 3296538 h 6919311"/>
              <a:gd name="connsiteX4" fmla="*/ 4342764 w 4721071"/>
              <a:gd name="connsiteY4" fmla="*/ 6896390 h 6919311"/>
              <a:gd name="connsiteX5" fmla="*/ 917894 w 4721071"/>
              <a:gd name="connsiteY5" fmla="*/ 6919183 h 6919311"/>
              <a:gd name="connsiteX6" fmla="*/ 1 w 4721071"/>
              <a:gd name="connsiteY6" fmla="*/ 3467356 h 6919311"/>
              <a:gd name="connsiteX0" fmla="*/ 1 w 4380533"/>
              <a:gd name="connsiteY0" fmla="*/ 3467356 h 6919311"/>
              <a:gd name="connsiteX1" fmla="*/ 913987 w 4380533"/>
              <a:gd name="connsiteY1" fmla="*/ 0 h 6919311"/>
              <a:gd name="connsiteX2" fmla="*/ 4346814 w 4380533"/>
              <a:gd name="connsiteY2" fmla="*/ 11286 h 6919311"/>
              <a:gd name="connsiteX3" fmla="*/ 4380517 w 4380533"/>
              <a:gd name="connsiteY3" fmla="*/ 3296538 h 6919311"/>
              <a:gd name="connsiteX4" fmla="*/ 4342764 w 4380533"/>
              <a:gd name="connsiteY4" fmla="*/ 6896390 h 6919311"/>
              <a:gd name="connsiteX5" fmla="*/ 917894 w 4380533"/>
              <a:gd name="connsiteY5" fmla="*/ 6919183 h 6919311"/>
              <a:gd name="connsiteX6" fmla="*/ 1 w 4380533"/>
              <a:gd name="connsiteY6" fmla="*/ 3467356 h 6919311"/>
              <a:gd name="connsiteX0" fmla="*/ 1 w 4380533"/>
              <a:gd name="connsiteY0" fmla="*/ 3467356 h 6919311"/>
              <a:gd name="connsiteX1" fmla="*/ 913987 w 4380533"/>
              <a:gd name="connsiteY1" fmla="*/ 0 h 6919311"/>
              <a:gd name="connsiteX2" fmla="*/ 4346814 w 4380533"/>
              <a:gd name="connsiteY2" fmla="*/ 11286 h 6919311"/>
              <a:gd name="connsiteX3" fmla="*/ 4380517 w 4380533"/>
              <a:gd name="connsiteY3" fmla="*/ 3296538 h 6919311"/>
              <a:gd name="connsiteX4" fmla="*/ 4342764 w 4380533"/>
              <a:gd name="connsiteY4" fmla="*/ 6896390 h 6919311"/>
              <a:gd name="connsiteX5" fmla="*/ 917894 w 4380533"/>
              <a:gd name="connsiteY5" fmla="*/ 6919183 h 6919311"/>
              <a:gd name="connsiteX6" fmla="*/ 1 w 4380533"/>
              <a:gd name="connsiteY6" fmla="*/ 3467356 h 691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533" h="6919311">
                <a:moveTo>
                  <a:pt x="1" y="3467356"/>
                </a:moveTo>
                <a:cubicBezTo>
                  <a:pt x="-650" y="2314159"/>
                  <a:pt x="368306" y="794515"/>
                  <a:pt x="913987" y="0"/>
                </a:cubicBezTo>
                <a:lnTo>
                  <a:pt x="4346814" y="11286"/>
                </a:lnTo>
                <a:cubicBezTo>
                  <a:pt x="4360689" y="-10791"/>
                  <a:pt x="4381192" y="2149021"/>
                  <a:pt x="4380517" y="3296538"/>
                </a:cubicBezTo>
                <a:cubicBezTo>
                  <a:pt x="4379842" y="4444055"/>
                  <a:pt x="4317888" y="6221496"/>
                  <a:pt x="4342764" y="6896390"/>
                </a:cubicBezTo>
                <a:cubicBezTo>
                  <a:pt x="3765660" y="6885484"/>
                  <a:pt x="1860128" y="6921729"/>
                  <a:pt x="917894" y="6919183"/>
                </a:cubicBezTo>
                <a:cubicBezTo>
                  <a:pt x="446695" y="6277286"/>
                  <a:pt x="652" y="4620553"/>
                  <a:pt x="1" y="3467356"/>
                </a:cubicBezTo>
                <a:close/>
              </a:path>
            </a:pathLst>
          </a:custGeom>
        </p:spPr>
        <p:txBody>
          <a:bodyPr/>
          <a:lstStyle/>
          <a:p>
            <a:endParaRPr lang="en-US"/>
          </a:p>
        </p:txBody>
      </p:sp>
      <p:sp>
        <p:nvSpPr>
          <p:cNvPr id="3" name="Slide Number Placeholder 5">
            <a:extLst>
              <a:ext uri="{FF2B5EF4-FFF2-40B4-BE49-F238E27FC236}">
                <a16:creationId xmlns:a16="http://schemas.microsoft.com/office/drawing/2014/main" id="{6214BFBF-5341-2A4F-A59E-45392E5CDE73}"/>
              </a:ext>
            </a:extLst>
          </p:cNvPr>
          <p:cNvSpPr>
            <a:spLocks noGrp="1"/>
          </p:cNvSpPr>
          <p:nvPr>
            <p:ph type="sldNum" sz="quarter" idx="12"/>
          </p:nvPr>
        </p:nvSpPr>
        <p:spPr>
          <a:xfrm>
            <a:off x="8610600" y="6356351"/>
            <a:ext cx="2743200" cy="365125"/>
          </a:xfrm>
        </p:spPr>
        <p:txBody>
          <a:bodyPr/>
          <a:lstStyle/>
          <a:p>
            <a:fld id="{A4B61412-4A81-F44F-ADD1-14B36BCF5922}" type="slidenum">
              <a:t>‹#›</a:t>
            </a:fld>
            <a:endParaRPr lang="en-US"/>
          </a:p>
        </p:txBody>
      </p:sp>
    </p:spTree>
    <p:extLst>
      <p:ext uri="{BB962C8B-B14F-4D97-AF65-F5344CB8AC3E}">
        <p14:creationId xmlns:p14="http://schemas.microsoft.com/office/powerpoint/2010/main" val="383072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Dark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01979A-AD87-E647-B21A-ADE69A853AD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C9C6823-83F1-F849-B64B-38DD71DC1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53" y="2361629"/>
            <a:ext cx="10014957" cy="4678032"/>
          </a:xfrm>
          <a:prstGeom prst="rect">
            <a:avLst/>
          </a:prstGeom>
        </p:spPr>
      </p:pic>
      <p:grpSp>
        <p:nvGrpSpPr>
          <p:cNvPr id="14" name="Graphic 11">
            <a:extLst>
              <a:ext uri="{FF2B5EF4-FFF2-40B4-BE49-F238E27FC236}">
                <a16:creationId xmlns:a16="http://schemas.microsoft.com/office/drawing/2014/main" id="{515FCBB6-BA60-2F44-A1DA-C75DA90B0E62}"/>
              </a:ext>
            </a:extLst>
          </p:cNvPr>
          <p:cNvGrpSpPr/>
          <p:nvPr userDrawn="1"/>
        </p:nvGrpSpPr>
        <p:grpSpPr>
          <a:xfrm>
            <a:off x="823232" y="619932"/>
            <a:ext cx="2044094" cy="294466"/>
            <a:chOff x="823232" y="323722"/>
            <a:chExt cx="1595320" cy="229817"/>
          </a:xfrm>
        </p:grpSpPr>
        <p:sp>
          <p:nvSpPr>
            <p:cNvPr id="16" name="Freeform 15">
              <a:extLst>
                <a:ext uri="{FF2B5EF4-FFF2-40B4-BE49-F238E27FC236}">
                  <a16:creationId xmlns:a16="http://schemas.microsoft.com/office/drawing/2014/main" id="{B41DBA54-5897-334A-9EBA-1B235B3E09B6}"/>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6F8770D-5B59-7A44-B420-04E7C46B332F}"/>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FC0D544-67D8-E740-BEC6-46AADEF4E834}"/>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19" name="Picture 18">
            <a:extLst>
              <a:ext uri="{FF2B5EF4-FFF2-40B4-BE49-F238E27FC236}">
                <a16:creationId xmlns:a16="http://schemas.microsoft.com/office/drawing/2014/main" id="{C2177E14-70C6-A542-8A14-B5EE6491F8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BA4BCFC6-9B96-8542-8273-E884E126F6C2}"/>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418812383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C9C6823-83F1-F849-B64B-38DD71DC1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253" y="2361629"/>
            <a:ext cx="10014957" cy="4678032"/>
          </a:xfrm>
          <a:prstGeom prst="rect">
            <a:avLst/>
          </a:prstGeom>
        </p:spPr>
      </p:pic>
      <p:pic>
        <p:nvPicPr>
          <p:cNvPr id="19" name="Picture 18">
            <a:extLst>
              <a:ext uri="{FF2B5EF4-FFF2-40B4-BE49-F238E27FC236}">
                <a16:creationId xmlns:a16="http://schemas.microsoft.com/office/drawing/2014/main" id="{C2177E14-70C6-A542-8A14-B5EE6491F8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40" b="740"/>
          <a:stretch/>
        </p:blipFill>
        <p:spPr>
          <a:xfrm>
            <a:off x="7921135" y="0"/>
            <a:ext cx="4292600" cy="6858000"/>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454424"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BA4BCFC6-9B96-8542-8273-E884E126F6C2}"/>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grpSp>
        <p:nvGrpSpPr>
          <p:cNvPr id="12" name="Graphic 11">
            <a:extLst>
              <a:ext uri="{FF2B5EF4-FFF2-40B4-BE49-F238E27FC236}">
                <a16:creationId xmlns:a16="http://schemas.microsoft.com/office/drawing/2014/main" id="{51F4FBB6-85D5-3246-81CE-71C4E475045B}"/>
              </a:ext>
            </a:extLst>
          </p:cNvPr>
          <p:cNvGrpSpPr>
            <a:grpSpLocks noChangeAspect="1"/>
          </p:cNvGrpSpPr>
          <p:nvPr userDrawn="1"/>
        </p:nvGrpSpPr>
        <p:grpSpPr>
          <a:xfrm>
            <a:off x="810732" y="615252"/>
            <a:ext cx="2048256" cy="295066"/>
            <a:chOff x="823232" y="323722"/>
            <a:chExt cx="1595320" cy="229817"/>
          </a:xfrm>
        </p:grpSpPr>
        <p:sp>
          <p:nvSpPr>
            <p:cNvPr id="20" name="Freeform 19">
              <a:extLst>
                <a:ext uri="{FF2B5EF4-FFF2-40B4-BE49-F238E27FC236}">
                  <a16:creationId xmlns:a16="http://schemas.microsoft.com/office/drawing/2014/main" id="{D0F78FFB-927A-8640-8924-BC0FB6B400EA}"/>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chemeClr val="tx1"/>
            </a:solidFill>
            <a:ln w="1267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3417BBC-C338-B046-90ED-3A8B02FBB6E9}"/>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64446CB-C50B-BD43-9B5D-BC5C5BA37685}"/>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Tree>
    <p:extLst>
      <p:ext uri="{BB962C8B-B14F-4D97-AF65-F5344CB8AC3E}">
        <p14:creationId xmlns:p14="http://schemas.microsoft.com/office/powerpoint/2010/main" val="424062536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HQ">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7647293-E13C-EF40-AEC4-A149FCA2BB6F}"/>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3957"/>
                    </a14:imgEffect>
                  </a14:imgLayer>
                </a14:imgProps>
              </a:ext>
              <a:ext uri="{28A0092B-C50C-407E-A947-70E740481C1C}">
                <a14:useLocalDpi xmlns:a14="http://schemas.microsoft.com/office/drawing/2010/main"/>
              </a:ext>
            </a:extLst>
          </a:blip>
          <a:stretch>
            <a:fillRect/>
          </a:stretch>
        </p:blipFill>
        <p:spPr>
          <a:xfrm>
            <a:off x="0" y="0"/>
            <a:ext cx="12218504" cy="6887313"/>
          </a:xfrm>
          <a:prstGeom prst="rect">
            <a:avLst/>
          </a:prstGeom>
        </p:spPr>
      </p:pic>
      <p:sp>
        <p:nvSpPr>
          <p:cNvPr id="17" name="Rectangle 16">
            <a:extLst>
              <a:ext uri="{FF2B5EF4-FFF2-40B4-BE49-F238E27FC236}">
                <a16:creationId xmlns:a16="http://schemas.microsoft.com/office/drawing/2014/main" id="{F54A5BE5-7087-1A48-875C-118FAF40FD78}"/>
              </a:ext>
            </a:extLst>
          </p:cNvPr>
          <p:cNvSpPr/>
          <p:nvPr userDrawn="1"/>
        </p:nvSpPr>
        <p:spPr>
          <a:xfrm>
            <a:off x="-1" y="0"/>
            <a:ext cx="12205253" cy="6887313"/>
          </a:xfrm>
          <a:prstGeom prst="rect">
            <a:avLst/>
          </a:prstGeom>
          <a:gradFill>
            <a:gsLst>
              <a:gs pos="0">
                <a:srgbClr val="0070C0">
                  <a:alpha val="71000"/>
                </a:srgbClr>
              </a:gs>
              <a:gs pos="49000">
                <a:srgbClr val="0070C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11">
            <a:extLst>
              <a:ext uri="{FF2B5EF4-FFF2-40B4-BE49-F238E27FC236}">
                <a16:creationId xmlns:a16="http://schemas.microsoft.com/office/drawing/2014/main" id="{A27F0825-05B2-764E-8D4F-4C7040A5D5C6}"/>
              </a:ext>
            </a:extLst>
          </p:cNvPr>
          <p:cNvGrpSpPr/>
          <p:nvPr userDrawn="1"/>
        </p:nvGrpSpPr>
        <p:grpSpPr>
          <a:xfrm>
            <a:off x="823232" y="619932"/>
            <a:ext cx="2044094" cy="294466"/>
            <a:chOff x="823232" y="323722"/>
            <a:chExt cx="1595320" cy="229817"/>
          </a:xfrm>
        </p:grpSpPr>
        <p:sp>
          <p:nvSpPr>
            <p:cNvPr id="9" name="Freeform 8">
              <a:extLst>
                <a:ext uri="{FF2B5EF4-FFF2-40B4-BE49-F238E27FC236}">
                  <a16:creationId xmlns:a16="http://schemas.microsoft.com/office/drawing/2014/main" id="{3DC0E4C4-C5CF-0345-8294-97E9653E1D95}"/>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CAFC233-2DF9-6E48-80AC-3C9830F4DE1D}"/>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C4DFAC3-8534-2440-9808-F990633308B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pic>
        <p:nvPicPr>
          <p:cNvPr id="12" name="Graphic 11">
            <a:extLst>
              <a:ext uri="{FF2B5EF4-FFF2-40B4-BE49-F238E27FC236}">
                <a16:creationId xmlns:a16="http://schemas.microsoft.com/office/drawing/2014/main" id="{0CFE0634-AEE9-7540-AC13-48410C2ADF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53" y="2399337"/>
            <a:ext cx="10014957" cy="4678032"/>
          </a:xfrm>
          <a:prstGeom prst="rect">
            <a:avLst/>
          </a:prstGeom>
        </p:spPr>
      </p:pic>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15463"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BF4C182F-57AF-7345-B5F1-F13EC81463C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983054" y="-1"/>
            <a:ext cx="4229100" cy="6887313"/>
          </a:xfrm>
          <a:prstGeom prst="rect">
            <a:avLst/>
          </a:prstGeom>
        </p:spPr>
      </p:pic>
      <p:sp>
        <p:nvSpPr>
          <p:cNvPr id="19" name="Text Placeholder 4">
            <a:extLst>
              <a:ext uri="{FF2B5EF4-FFF2-40B4-BE49-F238E27FC236}">
                <a16:creationId xmlns:a16="http://schemas.microsoft.com/office/drawing/2014/main" id="{25AFF273-C5B4-114C-8A67-0A44EF3D3929}"/>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365928956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OC Image 1">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41E7DD38-FE0A-7140-86BB-B9B50C2D9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5" y="0"/>
            <a:ext cx="12199955" cy="6858000"/>
          </a:xfrm>
          <a:prstGeom prst="rect">
            <a:avLst/>
          </a:prstGeom>
          <a:ln>
            <a:noFill/>
          </a:ln>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6" y="2276327"/>
            <a:ext cx="6510631"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342403630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OC Image 3">
    <p:spTree>
      <p:nvGrpSpPr>
        <p:cNvPr id="1" name=""/>
        <p:cNvGrpSpPr/>
        <p:nvPr/>
      </p:nvGrpSpPr>
      <p:grpSpPr>
        <a:xfrm>
          <a:off x="0" y="0"/>
          <a:ext cx="0" cy="0"/>
          <a:chOff x="0" y="0"/>
          <a:chExt cx="0" cy="0"/>
        </a:xfrm>
      </p:grpSpPr>
      <p:pic>
        <p:nvPicPr>
          <p:cNvPr id="5" name="Picture 4" descr="A person using a computer&#10;&#10;Description automatically generated with medium confidence">
            <a:extLst>
              <a:ext uri="{FF2B5EF4-FFF2-40B4-BE49-F238E27FC236}">
                <a16:creationId xmlns:a16="http://schemas.microsoft.com/office/drawing/2014/main" id="{DCF0E507-0E5D-C244-BA74-31817C809B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5" y="0"/>
            <a:ext cx="12199955" cy="6858000"/>
          </a:xfrm>
          <a:prstGeom prst="rect">
            <a:avLst/>
          </a:prstGeom>
        </p:spPr>
      </p:pic>
      <p:pic>
        <p:nvPicPr>
          <p:cNvPr id="15" name="Graphic 14">
            <a:extLst>
              <a:ext uri="{FF2B5EF4-FFF2-40B4-BE49-F238E27FC236}">
                <a16:creationId xmlns:a16="http://schemas.microsoft.com/office/drawing/2014/main" id="{3D9C7F2F-8CF4-4D45-ACEF-0391340AC1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53" y="2380483"/>
            <a:ext cx="10014957" cy="4678032"/>
          </a:xfrm>
          <a:prstGeom prst="rect">
            <a:avLst/>
          </a:prstGeom>
        </p:spPr>
      </p:pic>
      <p:pic>
        <p:nvPicPr>
          <p:cNvPr id="14" name="Picture 13">
            <a:extLst>
              <a:ext uri="{FF2B5EF4-FFF2-40B4-BE49-F238E27FC236}">
                <a16:creationId xmlns:a16="http://schemas.microsoft.com/office/drawing/2014/main" id="{DD502FE0-46BD-1A42-9910-08C60EA2C9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40" b="740"/>
          <a:stretch/>
        </p:blipFill>
        <p:spPr>
          <a:xfrm>
            <a:off x="7909560" y="0"/>
            <a:ext cx="4292600" cy="6858000"/>
          </a:xfrm>
          <a:prstGeom prst="rect">
            <a:avLst/>
          </a:prstGeom>
        </p:spPr>
      </p:pic>
      <p:grpSp>
        <p:nvGrpSpPr>
          <p:cNvPr id="16" name="Graphic 11">
            <a:extLst>
              <a:ext uri="{FF2B5EF4-FFF2-40B4-BE49-F238E27FC236}">
                <a16:creationId xmlns:a16="http://schemas.microsoft.com/office/drawing/2014/main" id="{F33D6666-1944-AA42-9E6F-9BCFF0FB0932}"/>
              </a:ext>
            </a:extLst>
          </p:cNvPr>
          <p:cNvGrpSpPr/>
          <p:nvPr userDrawn="1"/>
        </p:nvGrpSpPr>
        <p:grpSpPr>
          <a:xfrm>
            <a:off x="823232" y="619932"/>
            <a:ext cx="2044094" cy="294466"/>
            <a:chOff x="823232" y="323722"/>
            <a:chExt cx="1595320" cy="229817"/>
          </a:xfrm>
        </p:grpSpPr>
        <p:sp>
          <p:nvSpPr>
            <p:cNvPr id="17" name="Freeform 16">
              <a:extLst>
                <a:ext uri="{FF2B5EF4-FFF2-40B4-BE49-F238E27FC236}">
                  <a16:creationId xmlns:a16="http://schemas.microsoft.com/office/drawing/2014/main" id="{4F336A49-65E4-7043-937A-6FAE81A45108}"/>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solidFill>
              <a:srgbClr val="FFFFFF"/>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C51E5C4-5D55-EA47-B220-D2C94522864E}"/>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solidFill>
              <a:srgbClr val="231F20"/>
            </a:solidFill>
            <a:ln w="1267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09BC1E1-E5F6-9B45-9F74-9E642EECE1FD}"/>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solidFill>
              <a:srgbClr val="231F20"/>
            </a:solid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7C4E7AE-E970-4574-936D-B61085CBF578}"/>
              </a:ext>
            </a:extLst>
          </p:cNvPr>
          <p:cNvSpPr>
            <a:spLocks noGrp="1"/>
          </p:cNvSpPr>
          <p:nvPr>
            <p:ph type="ctrTitle"/>
          </p:nvPr>
        </p:nvSpPr>
        <p:spPr>
          <a:xfrm>
            <a:off x="845457" y="2276327"/>
            <a:ext cx="6506319" cy="2387600"/>
          </a:xfrm>
        </p:spPr>
        <p:txBody>
          <a:bodyPr anchor="b">
            <a:noAutofit/>
          </a:bodyPr>
          <a:lstStyle>
            <a:lvl1pPr marL="0" algn="l" defTabSz="914400"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9528D-BB6D-47CE-BF18-FC64A04ED1E0}"/>
              </a:ext>
            </a:extLst>
          </p:cNvPr>
          <p:cNvSpPr>
            <a:spLocks noGrp="1"/>
          </p:cNvSpPr>
          <p:nvPr>
            <p:ph type="subTitle" idx="1"/>
          </p:nvPr>
        </p:nvSpPr>
        <p:spPr>
          <a:xfrm>
            <a:off x="845457" y="4876800"/>
            <a:ext cx="7863568" cy="294640"/>
          </a:xfrm>
        </p:spPr>
        <p:txBody>
          <a:bodyPr>
            <a:normAutofit/>
          </a:bodyPr>
          <a:lstStyle>
            <a:lvl1pPr marL="0" indent="0" algn="l">
              <a:lnSpc>
                <a:spcPct val="120000"/>
              </a:lnSpc>
              <a:buNone/>
              <a:defRPr lang="en-US" sz="160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4">
            <a:extLst>
              <a:ext uri="{FF2B5EF4-FFF2-40B4-BE49-F238E27FC236}">
                <a16:creationId xmlns:a16="http://schemas.microsoft.com/office/drawing/2014/main" id="{6CAD6511-E154-0240-9384-38D4F7E46B2C}"/>
              </a:ext>
            </a:extLst>
          </p:cNvPr>
          <p:cNvSpPr>
            <a:spLocks noGrp="1"/>
          </p:cNvSpPr>
          <p:nvPr>
            <p:ph type="body" sz="quarter" idx="10"/>
          </p:nvPr>
        </p:nvSpPr>
        <p:spPr>
          <a:xfrm>
            <a:off x="849111" y="5171440"/>
            <a:ext cx="3020245" cy="294641"/>
          </a:xfrm>
        </p:spPr>
        <p:txBody>
          <a:bodyPr vert="horz" lIns="0" tIns="0" rIns="91440" bIns="45720" rtlCol="0">
            <a:normAutofit/>
          </a:bodyPr>
          <a:lstStyle>
            <a:lvl1pPr marL="0" indent="0">
              <a:buNone/>
              <a:defRPr kumimoji="0" lang="en-US" sz="800" b="0" i="0" u="none" strike="noStrike" cap="all" spc="0" normalizeH="0" baseline="0" smtClean="0">
                <a:ln>
                  <a:noFill/>
                </a:ln>
                <a:solidFill>
                  <a:prstClr val="white"/>
                </a:solidFill>
                <a:effectLst/>
                <a:uLnTx/>
                <a:uFillTx/>
                <a:latin typeface="Arial" panose="020B0604020202020204" pitchFamily="34" charset="0"/>
                <a:cs typeface="Arial" panose="020B0604020202020204" pitchFamily="34" charset="0"/>
              </a:defRPr>
            </a:lvl1pPr>
            <a:lvl2pPr>
              <a:defRPr lang="en-US" sz="2000" smtClean="0"/>
            </a:lvl2pPr>
            <a:lvl3pPr>
              <a:defRPr lang="en-US" smtClean="0"/>
            </a:lvl3pPr>
            <a:lvl4pPr>
              <a:defRPr lang="en-US" smtClean="0"/>
            </a:lvl4pPr>
            <a:lvl5pPr>
              <a:defRPr lang="en-US" sz="1600"/>
            </a:lvl5pPr>
          </a:lstStyle>
          <a:p>
            <a:pPr marL="228600" marR="0" lvl="0" indent="-228600" fontAlgn="auto">
              <a:lnSpc>
                <a:spcPct val="110000"/>
              </a:lnSpc>
              <a:spcBef>
                <a:spcPts val="0"/>
              </a:spcBef>
              <a:spcAft>
                <a:spcPts val="0"/>
              </a:spcAft>
              <a:buClrTx/>
              <a:buSzTx/>
              <a:tabLst/>
            </a:pPr>
            <a:r>
              <a:rPr lang="en-US"/>
              <a:t>Click to edit Master text styles</a:t>
            </a:r>
          </a:p>
        </p:txBody>
      </p:sp>
    </p:spTree>
    <p:extLst>
      <p:ext uri="{BB962C8B-B14F-4D97-AF65-F5344CB8AC3E}">
        <p14:creationId xmlns:p14="http://schemas.microsoft.com/office/powerpoint/2010/main" val="161943430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9F03B-F808-4D3A-A995-16EB936D252C}"/>
              </a:ext>
            </a:extLst>
          </p:cNvPr>
          <p:cNvSpPr>
            <a:spLocks noGrp="1"/>
          </p:cNvSpPr>
          <p:nvPr>
            <p:ph type="title"/>
          </p:nvPr>
        </p:nvSpPr>
        <p:spPr>
          <a:xfrm>
            <a:off x="838200" y="80581"/>
            <a:ext cx="8930833" cy="927100"/>
          </a:xfrm>
          <a:prstGeom prst="rect">
            <a:avLst/>
          </a:prstGeom>
        </p:spPr>
        <p:txBody>
          <a:bodyPr vert="horz" lIns="0" tIns="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A12C6AB-9931-4080-A7C4-BA0E3AC4B117}"/>
              </a:ext>
            </a:extLst>
          </p:cNvPr>
          <p:cNvSpPr>
            <a:spLocks noGrp="1"/>
          </p:cNvSpPr>
          <p:nvPr>
            <p:ph type="body" idx="1"/>
          </p:nvPr>
        </p:nvSpPr>
        <p:spPr>
          <a:xfrm>
            <a:off x="838200" y="2019300"/>
            <a:ext cx="10515600" cy="4305300"/>
          </a:xfrm>
          <a:prstGeom prst="rect">
            <a:avLst/>
          </a:prstGeom>
        </p:spPr>
        <p:txBody>
          <a:bodyPr vert="horz" lIns="0" tIns="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DAA98457-9628-3248-DD45-117ECD5A0C94}"/>
              </a:ext>
            </a:extLst>
          </p:cNvPr>
          <p:cNvSpPr txBox="1"/>
          <p:nvPr userDrawn="1">
            <p:extLst>
              <p:ext uri="{1162E1C5-73C7-4A58-AE30-91384D911F3F}">
                <p184:classification xmlns:p184="http://schemas.microsoft.com/office/powerpoint/2018/4/main" val="hdr"/>
              </p:ext>
            </p:extLst>
          </p:nvPr>
        </p:nvSpPr>
        <p:spPr>
          <a:xfrm>
            <a:off x="11299825" y="0"/>
            <a:ext cx="9207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Use Only</a:t>
            </a:r>
          </a:p>
        </p:txBody>
      </p:sp>
    </p:spTree>
    <p:extLst>
      <p:ext uri="{BB962C8B-B14F-4D97-AF65-F5344CB8AC3E}">
        <p14:creationId xmlns:p14="http://schemas.microsoft.com/office/powerpoint/2010/main" val="18197935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97" r:id="rId7"/>
    <p:sldLayoutId id="2147483721" r:id="rId8"/>
    <p:sldLayoutId id="2147483733" r:id="rId9"/>
    <p:sldLayoutId id="2147483810" r:id="rId10"/>
    <p:sldLayoutId id="2147483811" r:id="rId11"/>
    <p:sldLayoutId id="2147483745" r:id="rId12"/>
    <p:sldLayoutId id="2147483812" r:id="rId13"/>
    <p:sldLayoutId id="2147483660" r:id="rId14"/>
    <p:sldLayoutId id="2147483661" r:id="rId15"/>
    <p:sldLayoutId id="2147483654" r:id="rId16"/>
    <p:sldLayoutId id="2147483669" r:id="rId17"/>
    <p:sldLayoutId id="2147483673" r:id="rId18"/>
    <p:sldLayoutId id="2147483671" r:id="rId19"/>
    <p:sldLayoutId id="2147483817" r:id="rId20"/>
    <p:sldLayoutId id="2147483782" r:id="rId21"/>
    <p:sldLayoutId id="2147483816" r:id="rId22"/>
    <p:sldLayoutId id="2147483815" r:id="rId23"/>
    <p:sldLayoutId id="2147483795" r:id="rId24"/>
    <p:sldLayoutId id="2147483680" r:id="rId25"/>
    <p:sldLayoutId id="2147483651" r:id="rId26"/>
    <p:sldLayoutId id="2147483668" r:id="rId27"/>
    <p:sldLayoutId id="2147483814" r:id="rId28"/>
    <p:sldLayoutId id="2147483813" r:id="rId29"/>
    <p:sldLayoutId id="2147483670" r:id="rId30"/>
    <p:sldLayoutId id="2147483674" r:id="rId31"/>
    <p:sldLayoutId id="2147483672" r:id="rId32"/>
    <p:sldLayoutId id="2147483757" r:id="rId33"/>
    <p:sldLayoutId id="2147483783" r:id="rId34"/>
    <p:sldLayoutId id="2147483769" r:id="rId35"/>
    <p:sldLayoutId id="2147483781" r:id="rId36"/>
    <p:sldLayoutId id="2147483807" r:id="rId37"/>
    <p:sldLayoutId id="2147483692" r:id="rId38"/>
    <p:sldLayoutId id="2147483675" r:id="rId39"/>
    <p:sldLayoutId id="2147483676" r:id="rId40"/>
    <p:sldLayoutId id="2147483694" r:id="rId41"/>
    <p:sldLayoutId id="2147483695" r:id="rId42"/>
    <p:sldLayoutId id="2147483696" r:id="rId43"/>
    <p:sldLayoutId id="2147483808" r:id="rId44"/>
    <p:sldLayoutId id="2147483809" r:id="rId45"/>
    <p:sldLayoutId id="2147483818" r:id="rId4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60" userDrawn="1">
          <p15:clr>
            <a:srgbClr val="F26B43"/>
          </p15:clr>
        </p15:guide>
        <p15:guide id="4" orient="horz" pos="1272" userDrawn="1">
          <p15:clr>
            <a:srgbClr val="F26B43"/>
          </p15:clr>
        </p15:guide>
        <p15:guide id="5" orient="horz" pos="3072" userDrawn="1">
          <p15:clr>
            <a:srgbClr val="F26B43"/>
          </p15:clr>
        </p15:guide>
        <p15:guide id="6" orient="horz" pos="3984" userDrawn="1">
          <p15:clr>
            <a:srgbClr val="F26B43"/>
          </p15:clr>
        </p15:guide>
        <p15:guide id="7" pos="528" userDrawn="1">
          <p15:clr>
            <a:srgbClr val="F26B43"/>
          </p15:clr>
        </p15:guide>
        <p15:guide id="8" orient="horz" pos="552" userDrawn="1">
          <p15:clr>
            <a:srgbClr val="F26B43"/>
          </p15:clr>
        </p15:guide>
        <p15:guide id="9" pos="2184" userDrawn="1">
          <p15:clr>
            <a:srgbClr val="F26B43"/>
          </p15:clr>
        </p15:guide>
        <p15:guide id="10" pos="7152" userDrawn="1">
          <p15:clr>
            <a:srgbClr val="F26B43"/>
          </p15:clr>
        </p15:guide>
        <p15:guide id="11" pos="54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73.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emf"/><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117.png"/><Relationship Id="rId4" Type="http://schemas.microsoft.com/office/2007/relationships/hdphoto" Target="../media/hdphoto6.wdp"/><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chart" Target="../charts/chart2.xml"/><Relationship Id="rId18" Type="http://schemas.openxmlformats.org/officeDocument/2006/relationships/chart" Target="../charts/chart7.xml"/><Relationship Id="rId26" Type="http://schemas.openxmlformats.org/officeDocument/2006/relationships/image" Target="../media/image125.png"/><Relationship Id="rId3" Type="http://schemas.openxmlformats.org/officeDocument/2006/relationships/tags" Target="../tags/tag3.xml"/><Relationship Id="rId21" Type="http://schemas.openxmlformats.org/officeDocument/2006/relationships/image" Target="../media/image120.png"/><Relationship Id="rId7" Type="http://schemas.openxmlformats.org/officeDocument/2006/relationships/tags" Target="../tags/tag7.xml"/><Relationship Id="rId12" Type="http://schemas.openxmlformats.org/officeDocument/2006/relationships/chart" Target="../charts/chart1.xml"/><Relationship Id="rId17" Type="http://schemas.openxmlformats.org/officeDocument/2006/relationships/chart" Target="../charts/chart6.xml"/><Relationship Id="rId25" Type="http://schemas.openxmlformats.org/officeDocument/2006/relationships/image" Target="../media/image124.png"/><Relationship Id="rId2" Type="http://schemas.openxmlformats.org/officeDocument/2006/relationships/tags" Target="../tags/tag2.xml"/><Relationship Id="rId16" Type="http://schemas.openxmlformats.org/officeDocument/2006/relationships/chart" Target="../charts/chart5.xml"/><Relationship Id="rId20" Type="http://schemas.openxmlformats.org/officeDocument/2006/relationships/chart" Target="../charts/chart9.xml"/><Relationship Id="rId29" Type="http://schemas.openxmlformats.org/officeDocument/2006/relationships/image" Target="../media/image12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32.xml"/><Relationship Id="rId24" Type="http://schemas.openxmlformats.org/officeDocument/2006/relationships/image" Target="../media/image123.png"/><Relationship Id="rId5" Type="http://schemas.openxmlformats.org/officeDocument/2006/relationships/tags" Target="../tags/tag5.xml"/><Relationship Id="rId15" Type="http://schemas.openxmlformats.org/officeDocument/2006/relationships/chart" Target="../charts/chart4.xml"/><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slideLayout" Target="../slideLayouts/slideLayout23.xml"/><Relationship Id="rId19" Type="http://schemas.openxmlformats.org/officeDocument/2006/relationships/chart" Target="../charts/chart8.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chart" Target="../charts/chart3.xml"/><Relationship Id="rId22" Type="http://schemas.openxmlformats.org/officeDocument/2006/relationships/image" Target="../media/image121.png"/><Relationship Id="rId27" Type="http://schemas.openxmlformats.org/officeDocument/2006/relationships/image" Target="../media/image126.png"/></Relationships>
</file>

<file path=ppt/slides/_rels/slide34.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microsoft.com/office/2007/relationships/hdphoto" Target="../media/hdphoto4.wdp"/><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0.png"/><Relationship Id="rId47" Type="http://schemas.openxmlformats.org/officeDocument/2006/relationships/image" Target="../media/image65.png"/><Relationship Id="rId50" Type="http://schemas.openxmlformats.org/officeDocument/2006/relationships/image" Target="../media/image68.png"/><Relationship Id="rId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36.pn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6.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microsoft.com/office/2007/relationships/hdphoto" Target="../media/hdphoto3.wdp"/><Relationship Id="rId49" Type="http://schemas.openxmlformats.org/officeDocument/2006/relationships/image" Target="../media/image67.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4" Type="http://schemas.openxmlformats.org/officeDocument/2006/relationships/image" Target="../media/image62.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1.png"/><Relationship Id="rId48" Type="http://schemas.openxmlformats.org/officeDocument/2006/relationships/image" Target="../media/image66.png"/><Relationship Id="rId8" Type="http://schemas.openxmlformats.org/officeDocument/2006/relationships/image" Target="../media/image28.png"/><Relationship Id="rId51" Type="http://schemas.openxmlformats.org/officeDocument/2006/relationships/image" Target="../media/image69.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7.png"/><Relationship Id="rId46" Type="http://schemas.openxmlformats.org/officeDocument/2006/relationships/image" Target="../media/image64.png"/><Relationship Id="rId20" Type="http://schemas.openxmlformats.org/officeDocument/2006/relationships/image" Target="../media/image40.png"/><Relationship Id="rId41" Type="http://schemas.openxmlformats.org/officeDocument/2006/relationships/image" Target="../media/image59.png"/><Relationship Id="rId1" Type="http://schemas.openxmlformats.org/officeDocument/2006/relationships/slideLayout" Target="../slideLayouts/slideLayout37.xml"/><Relationship Id="rId6" Type="http://schemas.openxmlformats.org/officeDocument/2006/relationships/image" Target="../media/image2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B76C-0BDB-7440-A180-BE3E1CA928D4}"/>
              </a:ext>
            </a:extLst>
          </p:cNvPr>
          <p:cNvSpPr>
            <a:spLocks noGrp="1"/>
          </p:cNvSpPr>
          <p:nvPr>
            <p:ph type="ctrTitle"/>
          </p:nvPr>
        </p:nvSpPr>
        <p:spPr/>
        <p:txBody>
          <a:bodyPr/>
          <a:lstStyle/>
          <a:p>
            <a:r>
              <a:rPr lang="en-US"/>
              <a:t>Addressing modern security challenges with Bitdefender</a:t>
            </a:r>
          </a:p>
        </p:txBody>
      </p:sp>
      <p:sp>
        <p:nvSpPr>
          <p:cNvPr id="3" name="Subtitle 2">
            <a:extLst>
              <a:ext uri="{FF2B5EF4-FFF2-40B4-BE49-F238E27FC236}">
                <a16:creationId xmlns:a16="http://schemas.microsoft.com/office/drawing/2014/main" id="{835B7611-52EC-FE44-83C7-4110002AD32E}"/>
              </a:ext>
            </a:extLst>
          </p:cNvPr>
          <p:cNvSpPr>
            <a:spLocks noGrp="1"/>
          </p:cNvSpPr>
          <p:nvPr>
            <p:ph type="subTitle" idx="1"/>
          </p:nvPr>
        </p:nvSpPr>
        <p:spPr/>
        <p:txBody>
          <a:bodyPr>
            <a:normAutofit fontScale="92500" lnSpcReduction="10000"/>
          </a:bodyPr>
          <a:lstStyle/>
          <a:p>
            <a:endParaRPr lang="en-US"/>
          </a:p>
        </p:txBody>
      </p:sp>
      <p:sp>
        <p:nvSpPr>
          <p:cNvPr id="6" name="Text Placeholder 5">
            <a:extLst>
              <a:ext uri="{FF2B5EF4-FFF2-40B4-BE49-F238E27FC236}">
                <a16:creationId xmlns:a16="http://schemas.microsoft.com/office/drawing/2014/main" id="{7657964B-3911-4E51-B761-E1EBEA45C781}"/>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400794532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a:t>Fast and simple way to reduce attack surface for remote workers</a:t>
            </a:r>
          </a:p>
        </p:txBody>
      </p:sp>
      <p:sp>
        <p:nvSpPr>
          <p:cNvPr id="19" name="Title 18"/>
          <p:cNvSpPr>
            <a:spLocks noGrp="1"/>
          </p:cNvSpPr>
          <p:nvPr>
            <p:ph type="title"/>
          </p:nvPr>
        </p:nvSpPr>
        <p:spPr/>
        <p:txBody>
          <a:bodyPr/>
          <a:lstStyle/>
          <a:p>
            <a:r>
              <a:rPr lang="en-US"/>
              <a:t>Fix misconfigurations, vulnerabilities</a:t>
            </a:r>
          </a:p>
        </p:txBody>
      </p:sp>
      <p:sp>
        <p:nvSpPr>
          <p:cNvPr id="4" name="Content Placeholder 3"/>
          <p:cNvSpPr>
            <a:spLocks noGrp="1"/>
          </p:cNvSpPr>
          <p:nvPr>
            <p:ph sz="quarter" idx="11"/>
          </p:nvPr>
        </p:nvSpPr>
        <p:spPr>
          <a:xfrm>
            <a:off x="838199" y="1961784"/>
            <a:ext cx="3753466" cy="421961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en-US" sz="1400">
                <a:solidFill>
                  <a:schemeClr val="bg1"/>
                </a:solidFill>
              </a:rPr>
              <a:t>Many attacks and exploits can be blocked by fixing misconfigurations and changing risky settings such as: </a:t>
            </a:r>
          </a:p>
          <a:p>
            <a:pPr marL="285750" indent="-285750">
              <a:lnSpc>
                <a:spcPct val="100000"/>
              </a:lnSpc>
              <a:spcBef>
                <a:spcPts val="0"/>
              </a:spcBef>
            </a:pPr>
            <a:r>
              <a:rPr lang="en-US" sz="1400">
                <a:solidFill>
                  <a:schemeClr val="bg1"/>
                </a:solidFill>
              </a:rPr>
              <a:t>default accounts/passwords, UAC disabled</a:t>
            </a:r>
          </a:p>
          <a:p>
            <a:pPr marL="285750" indent="-285750">
              <a:lnSpc>
                <a:spcPct val="100000"/>
              </a:lnSpc>
              <a:spcBef>
                <a:spcPts val="0"/>
              </a:spcBef>
            </a:pPr>
            <a:r>
              <a:rPr lang="en-US" sz="1400">
                <a:solidFill>
                  <a:schemeClr val="bg1"/>
                </a:solidFill>
              </a:rPr>
              <a:t>Insecure ports open</a:t>
            </a:r>
          </a:p>
          <a:p>
            <a:pPr marL="285750" indent="-285750">
              <a:lnSpc>
                <a:spcPct val="100000"/>
              </a:lnSpc>
              <a:spcBef>
                <a:spcPts val="0"/>
              </a:spcBef>
            </a:pPr>
            <a:r>
              <a:rPr lang="en-US" sz="1400">
                <a:solidFill>
                  <a:schemeClr val="bg1"/>
                </a:solidFill>
              </a:rPr>
              <a:t>Macros enabled</a:t>
            </a:r>
          </a:p>
          <a:p>
            <a:pPr marL="285750" indent="-285750">
              <a:lnSpc>
                <a:spcPct val="100000"/>
              </a:lnSpc>
              <a:spcBef>
                <a:spcPts val="0"/>
              </a:spcBef>
            </a:pPr>
            <a:r>
              <a:rPr lang="en-US" sz="1400">
                <a:solidFill>
                  <a:schemeClr val="bg1"/>
                </a:solidFill>
              </a:rPr>
              <a:t>Executables allowed to run in Win Temp</a:t>
            </a:r>
            <a:br>
              <a:rPr lang="en-US" sz="1400" b="1">
                <a:solidFill>
                  <a:schemeClr val="bg1"/>
                </a:solidFill>
              </a:rPr>
            </a:br>
            <a:endParaRPr lang="en-US" sz="1400" b="1">
              <a:solidFill>
                <a:schemeClr val="bg1"/>
              </a:solidFill>
            </a:endParaRPr>
          </a:p>
          <a:p>
            <a:pPr indent="0">
              <a:buNone/>
            </a:pPr>
            <a:r>
              <a:rPr lang="en-US" sz="1400" b="1">
                <a:solidFill>
                  <a:schemeClr val="bg1"/>
                </a:solidFill>
              </a:rPr>
              <a:t>Bitdefender Endpoint and Human Risk Analysis:</a:t>
            </a:r>
          </a:p>
          <a:p>
            <a:r>
              <a:rPr lang="en-US" sz="1400">
                <a:solidFill>
                  <a:schemeClr val="bg1"/>
                </a:solidFill>
              </a:rPr>
              <a:t>Computes risk score </a:t>
            </a:r>
          </a:p>
          <a:p>
            <a:r>
              <a:rPr lang="en-US" sz="1400">
                <a:solidFill>
                  <a:schemeClr val="bg1"/>
                </a:solidFill>
              </a:rPr>
              <a:t>Prioritizes remediation on risk severity </a:t>
            </a:r>
          </a:p>
          <a:p>
            <a:r>
              <a:rPr lang="en-US" sz="1400">
                <a:solidFill>
                  <a:schemeClr val="bg1"/>
                </a:solidFill>
              </a:rPr>
              <a:t>Automatic fix available for many indicators</a:t>
            </a:r>
          </a:p>
          <a:p>
            <a:r>
              <a:rPr lang="en-US" sz="1400">
                <a:solidFill>
                  <a:schemeClr val="bg1"/>
                </a:solidFill>
              </a:rPr>
              <a:t>Reveals app vulnerabilities</a:t>
            </a:r>
          </a:p>
          <a:p>
            <a:r>
              <a:rPr lang="en-US" sz="1400">
                <a:solidFill>
                  <a:schemeClr val="bg1"/>
                </a:solidFill>
              </a:rPr>
              <a:t>User behavior risk provides data on people’s security attitudes, behaviors and level or risk posed to the organization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665" y="1704259"/>
            <a:ext cx="7211104" cy="4602513"/>
          </a:xfrm>
          <a:prstGeom prst="rect">
            <a:avLst/>
          </a:prstGeom>
        </p:spPr>
      </p:pic>
    </p:spTree>
    <p:extLst>
      <p:ext uri="{BB962C8B-B14F-4D97-AF65-F5344CB8AC3E}">
        <p14:creationId xmlns:p14="http://schemas.microsoft.com/office/powerpoint/2010/main" val="221656117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a:t>Phishing present in </a:t>
            </a:r>
            <a:r>
              <a:rPr lang="en-US" b="1"/>
              <a:t>36%</a:t>
            </a:r>
            <a:r>
              <a:rPr lang="en-US"/>
              <a:t> of breaches, up from 25%, </a:t>
            </a:r>
            <a:r>
              <a:rPr lang="en-US" b="1"/>
              <a:t>BEC breaches doubled.</a:t>
            </a:r>
            <a:br>
              <a:rPr lang="en-US"/>
            </a:br>
            <a:r>
              <a:rPr lang="en-US" sz="1100" i="1"/>
              <a:t>Verizon Data Breach Investigation Report</a:t>
            </a:r>
            <a:endParaRPr lang="en-US" i="1"/>
          </a:p>
        </p:txBody>
      </p:sp>
      <p:sp>
        <p:nvSpPr>
          <p:cNvPr id="5" name="Title 4"/>
          <p:cNvSpPr>
            <a:spLocks noGrp="1"/>
          </p:cNvSpPr>
          <p:nvPr>
            <p:ph type="title"/>
          </p:nvPr>
        </p:nvSpPr>
        <p:spPr/>
        <p:txBody>
          <a:bodyPr/>
          <a:lstStyle/>
          <a:p>
            <a:r>
              <a:rPr lang="en-US"/>
              <a:t>Preventing</a:t>
            </a:r>
            <a:br>
              <a:rPr lang="en-US"/>
            </a:br>
            <a:r>
              <a:rPr lang="en-US"/>
              <a:t>Phishing and BEC</a:t>
            </a:r>
          </a:p>
        </p:txBody>
      </p:sp>
      <p:sp>
        <p:nvSpPr>
          <p:cNvPr id="7" name="Content Placeholder 6"/>
          <p:cNvSpPr>
            <a:spLocks noGrp="1"/>
          </p:cNvSpPr>
          <p:nvPr>
            <p:ph sz="quarter" idx="11"/>
          </p:nvPr>
        </p:nvSpPr>
        <p:spPr/>
        <p:txBody>
          <a:bodyPr/>
          <a:lstStyle/>
          <a:p>
            <a:pPr marL="0" indent="0">
              <a:spcBef>
                <a:spcPts val="600"/>
              </a:spcBef>
              <a:buNone/>
            </a:pPr>
            <a:r>
              <a:rPr lang="en-US" sz="2800" b="1">
                <a:ea typeface="Roboto Thin" panose="02000000000000000000" pitchFamily="2" charset="0"/>
              </a:rPr>
              <a:t>Bitdefender Email Security: </a:t>
            </a:r>
            <a:br>
              <a:rPr lang="en-US" sz="2400" b="1">
                <a:ea typeface="Roboto Thin" panose="02000000000000000000" pitchFamily="2" charset="0"/>
              </a:rPr>
            </a:br>
            <a:r>
              <a:rPr lang="en-US" sz="2000">
                <a:ea typeface="Roboto Thin" panose="02000000000000000000" pitchFamily="2" charset="0"/>
              </a:rPr>
              <a:t>Cloud based protection for G-suite, Microsoft 365, Exchange</a:t>
            </a:r>
          </a:p>
          <a:p>
            <a:pPr marL="0" indent="0">
              <a:spcBef>
                <a:spcPts val="600"/>
              </a:spcBef>
              <a:buNone/>
            </a:pPr>
            <a:endParaRPr lang="en-US" sz="2400">
              <a:ea typeface="Roboto Thin" panose="02000000000000000000" pitchFamily="2" charset="0"/>
            </a:endParaRPr>
          </a:p>
          <a:p>
            <a:pPr marL="0" indent="0">
              <a:spcBef>
                <a:spcPts val="600"/>
              </a:spcBef>
              <a:buNone/>
            </a:pPr>
            <a:r>
              <a:rPr lang="en-US" sz="2400">
                <a:ea typeface="Roboto Thin" panose="02000000000000000000" pitchFamily="2" charset="0"/>
              </a:rPr>
              <a:t>Effective  Protection</a:t>
            </a:r>
          </a:p>
          <a:p>
            <a:pPr>
              <a:spcBef>
                <a:spcPts val="600"/>
              </a:spcBef>
            </a:pPr>
            <a:r>
              <a:rPr lang="en-US" sz="2000">
                <a:ea typeface="Roboto Thin" panose="02000000000000000000" pitchFamily="2" charset="0"/>
              </a:rPr>
              <a:t>Multiple leading scanning technologies accurately stop spam, phishing, ransomware and advanced attacks</a:t>
            </a:r>
          </a:p>
          <a:p>
            <a:pPr marL="0" indent="0">
              <a:spcBef>
                <a:spcPts val="600"/>
              </a:spcBef>
              <a:buNone/>
            </a:pPr>
            <a:endParaRPr lang="en-US" sz="2400">
              <a:ea typeface="Roboto Thin" panose="02000000000000000000" pitchFamily="2" charset="0"/>
            </a:endParaRPr>
          </a:p>
          <a:p>
            <a:pPr marL="0" indent="0">
              <a:spcBef>
                <a:spcPts val="600"/>
              </a:spcBef>
              <a:buNone/>
            </a:pPr>
            <a:r>
              <a:rPr lang="en-US" sz="2400">
                <a:ea typeface="Roboto Thin" panose="02000000000000000000" pitchFamily="2" charset="0"/>
              </a:rPr>
              <a:t>Stops Email Impersonation Fraud</a:t>
            </a:r>
          </a:p>
          <a:p>
            <a:pPr>
              <a:spcBef>
                <a:spcPts val="600"/>
              </a:spcBef>
            </a:pPr>
            <a:r>
              <a:rPr lang="en-US" sz="2000">
                <a:ea typeface="Roboto Thin" panose="02000000000000000000" pitchFamily="2" charset="0"/>
              </a:rPr>
              <a:t>Dedicated protection against attacks that don’t involve malware</a:t>
            </a:r>
          </a:p>
          <a:p>
            <a:pPr marL="0" indent="0">
              <a:spcBef>
                <a:spcPts val="600"/>
              </a:spcBef>
              <a:buNone/>
            </a:pPr>
            <a:endParaRPr lang="en-US" sz="2400">
              <a:ea typeface="Roboto Thin" panose="02000000000000000000" pitchFamily="2" charset="0"/>
            </a:endParaRPr>
          </a:p>
          <a:p>
            <a:pPr marL="0" indent="0">
              <a:spcBef>
                <a:spcPts val="600"/>
              </a:spcBef>
              <a:buNone/>
            </a:pPr>
            <a:r>
              <a:rPr lang="en-US" sz="2400">
                <a:ea typeface="Roboto Thin" panose="02000000000000000000" pitchFamily="2" charset="0"/>
              </a:rPr>
              <a:t>Powerful routing and reporting</a:t>
            </a:r>
          </a:p>
          <a:p>
            <a:pPr>
              <a:spcBef>
                <a:spcPts val="600"/>
              </a:spcBef>
            </a:pPr>
            <a:r>
              <a:rPr lang="en-US" sz="2000">
                <a:ea typeface="Roboto Thin" panose="02000000000000000000" pitchFamily="2" charset="0"/>
              </a:rPr>
              <a:t>Customize email flows based on attributes, gain visibility</a:t>
            </a:r>
          </a:p>
          <a:p>
            <a:pPr>
              <a:spcBef>
                <a:spcPts val="600"/>
              </a:spcBef>
            </a:pPr>
            <a:r>
              <a:rPr lang="en-US" sz="2000">
                <a:ea typeface="Roboto Thin" panose="02000000000000000000" pitchFamily="2" charset="0"/>
              </a:rPr>
              <a:t>GDPR, PCI, HIPAA Compliance </a:t>
            </a:r>
          </a:p>
          <a:p>
            <a:endParaRPr lang="en-US" sz="1600"/>
          </a:p>
        </p:txBody>
      </p:sp>
    </p:spTree>
    <p:extLst>
      <p:ext uri="{BB962C8B-B14F-4D97-AF65-F5344CB8AC3E}">
        <p14:creationId xmlns:p14="http://schemas.microsoft.com/office/powerpoint/2010/main" val="169913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Hardening endpoints reduces the attack surface blocking attacks before they start</a:t>
            </a:r>
          </a:p>
        </p:txBody>
      </p:sp>
      <p:sp>
        <p:nvSpPr>
          <p:cNvPr id="3" name="Title 2"/>
          <p:cNvSpPr>
            <a:spLocks noGrp="1"/>
          </p:cNvSpPr>
          <p:nvPr>
            <p:ph type="title"/>
          </p:nvPr>
        </p:nvSpPr>
        <p:spPr>
          <a:xfrm>
            <a:off x="838200" y="80581"/>
            <a:ext cx="9557657" cy="927100"/>
          </a:xfrm>
        </p:spPr>
        <p:txBody>
          <a:bodyPr/>
          <a:lstStyle/>
          <a:p>
            <a:r>
              <a:rPr lang="en-US" sz="2800"/>
              <a:t>Crucial technologies reducing remote work risks</a:t>
            </a:r>
          </a:p>
        </p:txBody>
      </p:sp>
      <p:sp>
        <p:nvSpPr>
          <p:cNvPr id="4" name="Content Placeholder 3"/>
          <p:cNvSpPr>
            <a:spLocks noGrp="1"/>
          </p:cNvSpPr>
          <p:nvPr>
            <p:ph sz="quarter" idx="11"/>
          </p:nvPr>
        </p:nvSpPr>
        <p:spPr/>
        <p:txBody>
          <a:bodyPr/>
          <a:lstStyle/>
          <a:p>
            <a:r>
              <a:rPr lang="en-US" dirty="0"/>
              <a:t>Advanced Email Security</a:t>
            </a:r>
          </a:p>
          <a:p>
            <a:r>
              <a:rPr lang="en-US" dirty="0"/>
              <a:t>Cloud Workload Protection</a:t>
            </a:r>
          </a:p>
          <a:p>
            <a:r>
              <a:rPr lang="en-US" dirty="0"/>
              <a:t>Endpoint and Human Risk Analysis</a:t>
            </a:r>
          </a:p>
          <a:p>
            <a:r>
              <a:rPr lang="en-US" dirty="0"/>
              <a:t>Content, Application &amp; Device Control</a:t>
            </a:r>
          </a:p>
          <a:p>
            <a:r>
              <a:rPr lang="en-US" dirty="0"/>
              <a:t>Network Attack Defense</a:t>
            </a:r>
          </a:p>
          <a:p>
            <a:r>
              <a:rPr lang="en-US" dirty="0"/>
              <a:t>Patch Management</a:t>
            </a:r>
          </a:p>
          <a:p>
            <a:r>
              <a:rPr lang="en-US" dirty="0"/>
              <a:t>Full Disk Encryption</a:t>
            </a:r>
          </a:p>
          <a:p>
            <a:r>
              <a:rPr lang="en-US" dirty="0"/>
              <a:t>Integrity Monitoring</a:t>
            </a:r>
          </a:p>
        </p:txBody>
      </p:sp>
    </p:spTree>
    <p:extLst>
      <p:ext uri="{BB962C8B-B14F-4D97-AF65-F5344CB8AC3E}">
        <p14:creationId xmlns:p14="http://schemas.microsoft.com/office/powerpoint/2010/main" val="3658435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369" y="3244332"/>
            <a:ext cx="3219696" cy="612775"/>
          </a:xfrm>
        </p:spPr>
        <p:txBody>
          <a:bodyPr/>
          <a:lstStyle/>
          <a:p>
            <a:r>
              <a:rPr lang="en-US"/>
              <a:t>Early detection, effective detection, investigation, and remediate of sophisticated threats </a:t>
            </a:r>
            <a:br>
              <a:rPr lang="en-US"/>
            </a:br>
            <a:r>
              <a:rPr lang="en-US"/>
              <a:t>Bounce back fast after attacks</a:t>
            </a:r>
          </a:p>
        </p:txBody>
      </p:sp>
      <p:sp>
        <p:nvSpPr>
          <p:cNvPr id="3" name="Title 2"/>
          <p:cNvSpPr>
            <a:spLocks noGrp="1"/>
          </p:cNvSpPr>
          <p:nvPr>
            <p:ph type="title"/>
          </p:nvPr>
        </p:nvSpPr>
        <p:spPr>
          <a:xfrm>
            <a:off x="757175" y="2004622"/>
            <a:ext cx="3303548" cy="927100"/>
          </a:xfrm>
        </p:spPr>
        <p:txBody>
          <a:bodyPr/>
          <a:lstStyle/>
          <a:p>
            <a:r>
              <a:rPr lang="en-US"/>
              <a:t>Building </a:t>
            </a:r>
            <a:br>
              <a:rPr lang="en-US"/>
            </a:br>
            <a:r>
              <a:rPr lang="en-US"/>
              <a:t>cyber-resilience</a:t>
            </a:r>
          </a:p>
        </p:txBody>
      </p:sp>
      <p:sp>
        <p:nvSpPr>
          <p:cNvPr id="10" name="Text Placeholder 9"/>
          <p:cNvSpPr>
            <a:spLocks noGrp="1"/>
          </p:cNvSpPr>
          <p:nvPr>
            <p:ph type="body" sz="quarter" idx="4294967295"/>
          </p:nvPr>
        </p:nvSpPr>
        <p:spPr>
          <a:xfrm>
            <a:off x="9675813" y="2043113"/>
            <a:ext cx="2516187" cy="342900"/>
          </a:xfrm>
        </p:spPr>
        <p:txBody>
          <a:bodyPr/>
          <a:lstStyle/>
          <a:p>
            <a:r>
              <a:rPr lang="en-US"/>
              <a:t>XDR</a:t>
            </a:r>
          </a:p>
        </p:txBody>
      </p:sp>
      <p:sp>
        <p:nvSpPr>
          <p:cNvPr id="12" name="Text Placeholder 11"/>
          <p:cNvSpPr>
            <a:spLocks noGrp="1"/>
          </p:cNvSpPr>
          <p:nvPr>
            <p:ph type="body" sz="quarter" idx="4294967295"/>
          </p:nvPr>
        </p:nvSpPr>
        <p:spPr>
          <a:xfrm>
            <a:off x="9675813" y="4371975"/>
            <a:ext cx="2516187" cy="342900"/>
          </a:xfrm>
        </p:spPr>
        <p:txBody>
          <a:bodyPr/>
          <a:lstStyle/>
          <a:p>
            <a:r>
              <a:rPr lang="en-US"/>
              <a:t>MDR</a:t>
            </a:r>
          </a:p>
        </p:txBody>
      </p:sp>
      <p:graphicFrame>
        <p:nvGraphicFramePr>
          <p:cNvPr id="19" name="Diagram 18"/>
          <p:cNvGraphicFramePr/>
          <p:nvPr>
            <p:extLst>
              <p:ext uri="{D42A27DB-BD31-4B8C-83A1-F6EECF244321}">
                <p14:modId xmlns:p14="http://schemas.microsoft.com/office/powerpoint/2010/main" val="688267930"/>
              </p:ext>
            </p:extLst>
          </p:nvPr>
        </p:nvGraphicFramePr>
        <p:xfrm>
          <a:off x="4916129" y="2386013"/>
          <a:ext cx="6518787" cy="471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p:cNvSpPr/>
          <p:nvPr/>
        </p:nvSpPr>
        <p:spPr>
          <a:xfrm>
            <a:off x="4916129" y="2386013"/>
            <a:ext cx="147484" cy="22522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8160774" y="-740645"/>
            <a:ext cx="147484" cy="640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250425" y="2691731"/>
            <a:ext cx="1750142" cy="369332"/>
          </a:xfrm>
          <a:prstGeom prst="rect">
            <a:avLst/>
          </a:prstGeom>
          <a:noFill/>
        </p:spPr>
        <p:txBody>
          <a:bodyPr wrap="square" rtlCol="0">
            <a:spAutoFit/>
          </a:bodyPr>
          <a:lstStyle/>
          <a:p>
            <a:r>
              <a:rPr lang="en-US">
                <a:solidFill>
                  <a:schemeClr val="bg1"/>
                </a:solidFill>
              </a:rPr>
              <a:t>MDR</a:t>
            </a:r>
          </a:p>
        </p:txBody>
      </p:sp>
    </p:spTree>
    <p:extLst>
      <p:ext uri="{BB962C8B-B14F-4D97-AF65-F5344CB8AC3E}">
        <p14:creationId xmlns:p14="http://schemas.microsoft.com/office/powerpoint/2010/main" val="171678567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Detection and response</a:t>
            </a:r>
            <a:r>
              <a:rPr lang="en-NL"/>
              <a:t> is becoming essential for resilience &amp; compliance</a:t>
            </a:r>
          </a:p>
          <a:p>
            <a:endParaRPr lang="en-US"/>
          </a:p>
        </p:txBody>
      </p:sp>
      <p:sp>
        <p:nvSpPr>
          <p:cNvPr id="5" name="Title 4">
            <a:extLst>
              <a:ext uri="{FF2B5EF4-FFF2-40B4-BE49-F238E27FC236}">
                <a16:creationId xmlns:a16="http://schemas.microsoft.com/office/drawing/2014/main" id="{AA7C6B81-A83E-4ACC-818D-9AA3862AEE15}"/>
              </a:ext>
            </a:extLst>
          </p:cNvPr>
          <p:cNvSpPr>
            <a:spLocks noGrp="1"/>
          </p:cNvSpPr>
          <p:nvPr>
            <p:ph type="title"/>
          </p:nvPr>
        </p:nvSpPr>
        <p:spPr>
          <a:xfrm>
            <a:off x="838200" y="80581"/>
            <a:ext cx="8315631" cy="927100"/>
          </a:xfrm>
        </p:spPr>
        <p:txBody>
          <a:bodyPr anchor="ctr">
            <a:normAutofit/>
          </a:bodyPr>
          <a:lstStyle/>
          <a:p>
            <a:r>
              <a:rPr lang="en-US"/>
              <a:t>Cyber-resilience, detection and response</a:t>
            </a:r>
            <a:endParaRPr lang="en-NL"/>
          </a:p>
        </p:txBody>
      </p:sp>
      <p:sp>
        <p:nvSpPr>
          <p:cNvPr id="6" name="Text Placeholder 5">
            <a:extLst>
              <a:ext uri="{FF2B5EF4-FFF2-40B4-BE49-F238E27FC236}">
                <a16:creationId xmlns:a16="http://schemas.microsoft.com/office/drawing/2014/main" id="{27B5EE66-D73F-42D7-ADC0-2B4E4B7B6395}"/>
              </a:ext>
            </a:extLst>
          </p:cNvPr>
          <p:cNvSpPr>
            <a:spLocks noGrp="1"/>
          </p:cNvSpPr>
          <p:nvPr>
            <p:ph sz="quarter" idx="11"/>
          </p:nvPr>
        </p:nvSpPr>
        <p:spPr>
          <a:xfrm>
            <a:off x="850462" y="1895538"/>
            <a:ext cx="5049298" cy="3265185"/>
          </a:xfrm>
        </p:spPr>
        <p:txBody>
          <a:bodyPr>
            <a:normAutofit/>
          </a:bodyPr>
          <a:lstStyle/>
          <a:p>
            <a:pPr marL="0" indent="0">
              <a:buNone/>
            </a:pPr>
            <a:r>
              <a:rPr lang="en-NL" sz="1800" dirty="0"/>
              <a:t>E</a:t>
            </a:r>
            <a:r>
              <a:rPr lang="en-US" sz="1800" dirty="0"/>
              <a:t>DR works as the endpoint </a:t>
            </a:r>
            <a:r>
              <a:rPr lang="en-NL" sz="1800" dirty="0"/>
              <a:t>black box</a:t>
            </a:r>
            <a:endParaRPr lang="en-US" sz="1800" dirty="0"/>
          </a:p>
          <a:p>
            <a:pPr marL="0" indent="0">
              <a:buNone/>
            </a:pPr>
            <a:r>
              <a:rPr lang="en-US" sz="1800" dirty="0"/>
              <a:t>A</a:t>
            </a:r>
            <a:r>
              <a:rPr lang="en-NL" sz="1800" dirty="0"/>
              <a:t>nswers “What happened?” “What is happening?”</a:t>
            </a:r>
          </a:p>
          <a:p>
            <a:pPr marL="0" indent="0">
              <a:buNone/>
            </a:pPr>
            <a:r>
              <a:rPr lang="en-NL" sz="1800" dirty="0"/>
              <a:t>Capabilities and use cases:</a:t>
            </a:r>
          </a:p>
          <a:p>
            <a:pPr marL="742950" lvl="1" indent="-285750">
              <a:buFont typeface="Arial" panose="020B0604020202020204" pitchFamily="34" charset="0"/>
              <a:buChar char="•"/>
            </a:pPr>
            <a:r>
              <a:rPr lang="en-US" sz="1800" dirty="0"/>
              <a:t>R</a:t>
            </a:r>
            <a:r>
              <a:rPr lang="en-NL" sz="1800" dirty="0"/>
              <a:t>ecord </a:t>
            </a:r>
            <a:r>
              <a:rPr lang="en-US" sz="1800" dirty="0"/>
              <a:t>and correlate </a:t>
            </a:r>
            <a:r>
              <a:rPr lang="en-NL" sz="1800" dirty="0"/>
              <a:t>events</a:t>
            </a:r>
          </a:p>
          <a:p>
            <a:pPr marL="742950" lvl="1" indent="-285750">
              <a:buFont typeface="Arial" panose="020B0604020202020204" pitchFamily="34" charset="0"/>
              <a:buChar char="•"/>
            </a:pPr>
            <a:r>
              <a:rPr lang="en-US" sz="1800" dirty="0"/>
              <a:t>F</a:t>
            </a:r>
            <a:r>
              <a:rPr lang="en-NL" sz="1800" dirty="0"/>
              <a:t>orensics and visualization</a:t>
            </a:r>
          </a:p>
          <a:p>
            <a:pPr marL="742950" lvl="1" indent="-285750">
              <a:buFont typeface="Arial" panose="020B0604020202020204" pitchFamily="34" charset="0"/>
              <a:buChar char="•"/>
            </a:pPr>
            <a:r>
              <a:rPr lang="en-US" sz="1800" dirty="0"/>
              <a:t>Real-time d</a:t>
            </a:r>
            <a:r>
              <a:rPr lang="en-NL" sz="1800" dirty="0"/>
              <a:t>etect</a:t>
            </a:r>
            <a:r>
              <a:rPr lang="en-US" sz="1800" dirty="0"/>
              <a:t>ion of</a:t>
            </a:r>
            <a:r>
              <a:rPr lang="en-NL" sz="1800" dirty="0"/>
              <a:t> possible attacks, prioritized list</a:t>
            </a:r>
          </a:p>
          <a:p>
            <a:pPr marL="742950" lvl="1" indent="-285750">
              <a:buFont typeface="Arial" panose="020B0604020202020204" pitchFamily="34" charset="0"/>
              <a:buChar char="•"/>
            </a:pPr>
            <a:r>
              <a:rPr lang="en-US" sz="1800" dirty="0"/>
              <a:t>I</a:t>
            </a:r>
            <a:r>
              <a:rPr lang="en-NL" sz="1800" dirty="0"/>
              <a:t>nvestigation and response</a:t>
            </a:r>
          </a:p>
          <a:p>
            <a:pPr marL="742950" lvl="1" indent="-285750">
              <a:buFont typeface="Arial" panose="020B0604020202020204" pitchFamily="34" charset="0"/>
              <a:buChar char="•"/>
            </a:pPr>
            <a:r>
              <a:rPr lang="en-US" sz="1800" dirty="0"/>
              <a:t>T</a:t>
            </a:r>
            <a:r>
              <a:rPr lang="en-NL" sz="1800" dirty="0"/>
              <a:t>hreat huntin</a:t>
            </a:r>
            <a:r>
              <a:rPr lang="en-US" sz="1800" dirty="0"/>
              <a:t>g</a:t>
            </a:r>
            <a:endParaRPr lang="en-NL" sz="1800" dirty="0"/>
          </a:p>
          <a:p>
            <a:endParaRPr lang="en-NL" sz="1800" dirty="0"/>
          </a:p>
        </p:txBody>
      </p:sp>
      <p:sp>
        <p:nvSpPr>
          <p:cNvPr id="7" name="Text Placeholder 5">
            <a:extLst>
              <a:ext uri="{FF2B5EF4-FFF2-40B4-BE49-F238E27FC236}">
                <a16:creationId xmlns:a16="http://schemas.microsoft.com/office/drawing/2014/main" id="{99481F7A-04C0-7E05-2EB5-6C845AE78CA3}"/>
              </a:ext>
            </a:extLst>
          </p:cNvPr>
          <p:cNvSpPr txBox="1">
            <a:spLocks/>
          </p:cNvSpPr>
          <p:nvPr/>
        </p:nvSpPr>
        <p:spPr>
          <a:xfrm>
            <a:off x="6487173" y="1884089"/>
            <a:ext cx="5516937" cy="308982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XDR works as the ecosystem’s </a:t>
            </a:r>
            <a:r>
              <a:rPr lang="en-NL" sz="1800" dirty="0"/>
              <a:t>black box</a:t>
            </a:r>
            <a:endParaRPr lang="en-US" sz="1800" dirty="0"/>
          </a:p>
          <a:p>
            <a:pPr marL="0" indent="0">
              <a:buFont typeface="Arial" panose="020B0604020202020204" pitchFamily="34" charset="0"/>
              <a:buNone/>
            </a:pPr>
            <a:r>
              <a:rPr lang="en-NL" sz="1800" dirty="0"/>
              <a:t>Capabilities and use cases:</a:t>
            </a:r>
          </a:p>
          <a:p>
            <a:r>
              <a:rPr lang="en-US" sz="1800" dirty="0"/>
              <a:t>Consolidated observations and events across your customers’ business environments</a:t>
            </a:r>
          </a:p>
          <a:p>
            <a:r>
              <a:rPr lang="en-US" sz="1800" dirty="0"/>
              <a:t>Built-in machine learning algorithms for high confidence detections</a:t>
            </a:r>
          </a:p>
          <a:p>
            <a:r>
              <a:rPr lang="en-US" sz="1800" dirty="0"/>
              <a:t>Cross-source root cause analysis and context for rapid triage and action</a:t>
            </a:r>
          </a:p>
          <a:p>
            <a:r>
              <a:rPr lang="en-US" sz="1800" dirty="0"/>
              <a:t>Guided or automated threat response directly from the platform</a:t>
            </a:r>
            <a:endParaRPr lang="en-NL" sz="1800" dirty="0"/>
          </a:p>
        </p:txBody>
      </p:sp>
    </p:spTree>
    <p:extLst>
      <p:ext uri="{BB962C8B-B14F-4D97-AF65-F5344CB8AC3E}">
        <p14:creationId xmlns:p14="http://schemas.microsoft.com/office/powerpoint/2010/main" val="340272825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Identify your use cases</a:t>
            </a:r>
          </a:p>
        </p:txBody>
      </p:sp>
      <p:sp>
        <p:nvSpPr>
          <p:cNvPr id="3" name="Title 2"/>
          <p:cNvSpPr>
            <a:spLocks noGrp="1"/>
          </p:cNvSpPr>
          <p:nvPr>
            <p:ph type="title"/>
          </p:nvPr>
        </p:nvSpPr>
        <p:spPr/>
        <p:txBody>
          <a:bodyPr/>
          <a:lstStyle/>
          <a:p>
            <a:r>
              <a:rPr lang="en-US"/>
              <a:t>Comparing EDR, XDR, SIEM, SOAR</a:t>
            </a:r>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1795587118"/>
              </p:ext>
            </p:extLst>
          </p:nvPr>
        </p:nvGraphicFramePr>
        <p:xfrm>
          <a:off x="850900" y="1828800"/>
          <a:ext cx="9826931" cy="4570853"/>
        </p:xfrm>
        <a:graphic>
          <a:graphicData uri="http://schemas.openxmlformats.org/drawingml/2006/table">
            <a:tbl>
              <a:tblPr firstRow="1" bandRow="1">
                <a:tableStyleId>{5C22544A-7EE6-4342-B048-85BDC9FD1C3A}</a:tableStyleId>
              </a:tblPr>
              <a:tblGrid>
                <a:gridCol w="4743655">
                  <a:extLst>
                    <a:ext uri="{9D8B030D-6E8A-4147-A177-3AD203B41FA5}">
                      <a16:colId xmlns:a16="http://schemas.microsoft.com/office/drawing/2014/main" val="935972893"/>
                    </a:ext>
                  </a:extLst>
                </a:gridCol>
                <a:gridCol w="1268361">
                  <a:extLst>
                    <a:ext uri="{9D8B030D-6E8A-4147-A177-3AD203B41FA5}">
                      <a16:colId xmlns:a16="http://schemas.microsoft.com/office/drawing/2014/main" val="2485122781"/>
                    </a:ext>
                  </a:extLst>
                </a:gridCol>
                <a:gridCol w="1189703">
                  <a:extLst>
                    <a:ext uri="{9D8B030D-6E8A-4147-A177-3AD203B41FA5}">
                      <a16:colId xmlns:a16="http://schemas.microsoft.com/office/drawing/2014/main" val="3327179066"/>
                    </a:ext>
                  </a:extLst>
                </a:gridCol>
                <a:gridCol w="1160207">
                  <a:extLst>
                    <a:ext uri="{9D8B030D-6E8A-4147-A177-3AD203B41FA5}">
                      <a16:colId xmlns:a16="http://schemas.microsoft.com/office/drawing/2014/main" val="1867621899"/>
                    </a:ext>
                  </a:extLst>
                </a:gridCol>
                <a:gridCol w="1465005">
                  <a:extLst>
                    <a:ext uri="{9D8B030D-6E8A-4147-A177-3AD203B41FA5}">
                      <a16:colId xmlns:a16="http://schemas.microsoft.com/office/drawing/2014/main" val="2038943454"/>
                    </a:ext>
                  </a:extLst>
                </a:gridCol>
              </a:tblGrid>
              <a:tr h="491613">
                <a:tc>
                  <a:txBody>
                    <a:bodyPr/>
                    <a:lstStyle/>
                    <a:p>
                      <a:r>
                        <a:rPr lang="en-US"/>
                        <a:t>Use case</a:t>
                      </a:r>
                    </a:p>
                  </a:txBody>
                  <a:tcPr/>
                </a:tc>
                <a:tc>
                  <a:txBody>
                    <a:bodyPr/>
                    <a:lstStyle/>
                    <a:p>
                      <a:r>
                        <a:rPr lang="en-US"/>
                        <a:t>EDR </a:t>
                      </a:r>
                    </a:p>
                  </a:txBody>
                  <a:tcPr/>
                </a:tc>
                <a:tc>
                  <a:txBody>
                    <a:bodyPr/>
                    <a:lstStyle/>
                    <a:p>
                      <a:r>
                        <a:rPr lang="en-US"/>
                        <a:t>XDR</a:t>
                      </a:r>
                    </a:p>
                  </a:txBody>
                  <a:tcPr/>
                </a:tc>
                <a:tc>
                  <a:txBody>
                    <a:bodyPr/>
                    <a:lstStyle/>
                    <a:p>
                      <a:r>
                        <a:rPr lang="en-US"/>
                        <a:t>SIEM</a:t>
                      </a:r>
                    </a:p>
                  </a:txBody>
                  <a:tcPr/>
                </a:tc>
                <a:tc>
                  <a:txBody>
                    <a:bodyPr/>
                    <a:lstStyle/>
                    <a:p>
                      <a:r>
                        <a:rPr lang="en-US"/>
                        <a:t>SOAR</a:t>
                      </a:r>
                    </a:p>
                  </a:txBody>
                  <a:tcPr/>
                </a:tc>
                <a:extLst>
                  <a:ext uri="{0D108BD9-81ED-4DB2-BD59-A6C34878D82A}">
                    <a16:rowId xmlns:a16="http://schemas.microsoft.com/office/drawing/2014/main" val="797813660"/>
                  </a:ext>
                </a:extLst>
              </a:tr>
              <a:tr h="370840">
                <a:tc>
                  <a:txBody>
                    <a:bodyPr/>
                    <a:lstStyle/>
                    <a:p>
                      <a:r>
                        <a:rPr lang="en-US"/>
                        <a:t>Compliance</a:t>
                      </a:r>
                    </a:p>
                  </a:txBody>
                  <a:tcPr/>
                </a:tc>
                <a:tc>
                  <a:txBody>
                    <a:bodyPr/>
                    <a:lstStyle/>
                    <a:p>
                      <a:pPr algn="ctr"/>
                      <a:endParaRPr lang="en-US"/>
                    </a:p>
                  </a:txBody>
                  <a:tcPr anchor="ctr"/>
                </a:tc>
                <a:tc>
                  <a:txBody>
                    <a:bodyPr/>
                    <a:lstStyle/>
                    <a:p>
                      <a:pPr algn="ctr"/>
                      <a:endParaRPr lang="en-US"/>
                    </a:p>
                  </a:txBody>
                  <a:tcPr anchor="ctr"/>
                </a:tc>
                <a:tc>
                  <a:txBody>
                    <a:bodyPr/>
                    <a:lstStyle/>
                    <a:p>
                      <a:pPr algn="ctr"/>
                      <a:r>
                        <a:rPr lang="en-US"/>
                        <a:t>X</a:t>
                      </a:r>
                    </a:p>
                  </a:txBody>
                  <a:tcPr anchor="ctr"/>
                </a:tc>
                <a:tc>
                  <a:txBody>
                    <a:bodyPr/>
                    <a:lstStyle/>
                    <a:p>
                      <a:pPr algn="ctr"/>
                      <a:endParaRPr lang="en-US"/>
                    </a:p>
                  </a:txBody>
                  <a:tcPr anchor="ctr"/>
                </a:tc>
                <a:extLst>
                  <a:ext uri="{0D108BD9-81ED-4DB2-BD59-A6C34878D82A}">
                    <a16:rowId xmlns:a16="http://schemas.microsoft.com/office/drawing/2014/main" val="254249884"/>
                  </a:ext>
                </a:extLst>
              </a:tr>
              <a:tr h="370840">
                <a:tc>
                  <a:txBody>
                    <a:bodyPr/>
                    <a:lstStyle/>
                    <a:p>
                      <a:r>
                        <a:rPr lang="en-US"/>
                        <a:t>Event logs collection and long-term</a:t>
                      </a:r>
                      <a:r>
                        <a:rPr lang="en-US" baseline="0"/>
                        <a:t> </a:t>
                      </a:r>
                      <a:r>
                        <a:rPr lang="en-US"/>
                        <a:t>storage</a:t>
                      </a:r>
                    </a:p>
                  </a:txBody>
                  <a:tcPr/>
                </a:tc>
                <a:tc>
                  <a:txBody>
                    <a:bodyPr/>
                    <a:lstStyle/>
                    <a:p>
                      <a:pPr algn="ctr"/>
                      <a:endParaRPr lang="en-US"/>
                    </a:p>
                  </a:txBody>
                  <a:tcPr anchor="ctr"/>
                </a:tc>
                <a:tc>
                  <a:txBody>
                    <a:bodyPr/>
                    <a:lstStyle/>
                    <a:p>
                      <a:pPr algn="ctr"/>
                      <a:endParaRPr lang="en-US"/>
                    </a:p>
                  </a:txBody>
                  <a:tcPr anchor="ctr"/>
                </a:tc>
                <a:tc>
                  <a:txBody>
                    <a:bodyPr/>
                    <a:lstStyle/>
                    <a:p>
                      <a:pPr algn="ctr"/>
                      <a:r>
                        <a:rPr lang="en-US"/>
                        <a:t>X</a:t>
                      </a:r>
                    </a:p>
                  </a:txBody>
                  <a:tcPr anchor="ctr"/>
                </a:tc>
                <a:tc>
                  <a:txBody>
                    <a:bodyPr/>
                    <a:lstStyle/>
                    <a:p>
                      <a:pPr algn="ctr"/>
                      <a:endParaRPr lang="en-US"/>
                    </a:p>
                  </a:txBody>
                  <a:tcPr anchor="ctr"/>
                </a:tc>
                <a:extLst>
                  <a:ext uri="{0D108BD9-81ED-4DB2-BD59-A6C34878D82A}">
                    <a16:rowId xmlns:a16="http://schemas.microsoft.com/office/drawing/2014/main" val="3324423860"/>
                  </a:ext>
                </a:extLst>
              </a:tr>
              <a:tr h="370840">
                <a:tc>
                  <a:txBody>
                    <a:bodyPr/>
                    <a:lstStyle/>
                    <a:p>
                      <a:r>
                        <a:rPr lang="en-US"/>
                        <a:t>Real-time</a:t>
                      </a:r>
                      <a:r>
                        <a:rPr lang="en-US" baseline="0"/>
                        <a:t> detection of incidents</a:t>
                      </a:r>
                      <a:endParaRPr lang="en-US"/>
                    </a:p>
                  </a:txBody>
                  <a:tcP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437374251"/>
                  </a:ext>
                </a:extLst>
              </a:tr>
              <a:tr h="370840">
                <a:tc>
                  <a:txBody>
                    <a:bodyPr/>
                    <a:lstStyle/>
                    <a:p>
                      <a:r>
                        <a:rPr lang="en-US"/>
                        <a:t>Advanced analytics</a:t>
                      </a:r>
                    </a:p>
                  </a:txBody>
                  <a:tcP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576773611"/>
                  </a:ext>
                </a:extLst>
              </a:tr>
              <a:tr h="370840">
                <a:tc>
                  <a:txBody>
                    <a:bodyPr/>
                    <a:lstStyle/>
                    <a:p>
                      <a:r>
                        <a:rPr lang="en-US"/>
                        <a:t>Search and</a:t>
                      </a:r>
                      <a:r>
                        <a:rPr lang="en-US" baseline="0"/>
                        <a:t> t</a:t>
                      </a:r>
                      <a:r>
                        <a:rPr lang="en-US"/>
                        <a:t>hreat hunting</a:t>
                      </a:r>
                    </a:p>
                  </a:txBody>
                  <a:tcPr/>
                </a:tc>
                <a:tc>
                  <a:txBody>
                    <a:bodyPr/>
                    <a:lstStyle/>
                    <a:p>
                      <a:pPr algn="ctr"/>
                      <a:r>
                        <a:rPr lang="en-US"/>
                        <a:t>X</a:t>
                      </a:r>
                    </a:p>
                  </a:txBody>
                  <a:tcPr anchor="ct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extLst>
                  <a:ext uri="{0D108BD9-81ED-4DB2-BD59-A6C34878D82A}">
                    <a16:rowId xmlns:a16="http://schemas.microsoft.com/office/drawing/2014/main" val="1238358032"/>
                  </a:ext>
                </a:extLst>
              </a:tr>
              <a:tr h="370840">
                <a:tc>
                  <a:txBody>
                    <a:bodyPr/>
                    <a:lstStyle/>
                    <a:p>
                      <a:r>
                        <a:rPr lang="en-US"/>
                        <a:t>Cross</a:t>
                      </a:r>
                      <a:r>
                        <a:rPr lang="en-US" baseline="0"/>
                        <a:t> &amp; beyond endpoint correlation</a:t>
                      </a:r>
                      <a:endParaRPr lang="en-US"/>
                    </a:p>
                  </a:txBody>
                  <a:tcPr/>
                </a:tc>
                <a:tc>
                  <a:txBody>
                    <a:bodyPr/>
                    <a:lstStyle/>
                    <a:p>
                      <a:pPr algn="ctr"/>
                      <a:endParaRPr lang="en-US"/>
                    </a:p>
                  </a:txBody>
                  <a:tcPr anchor="ctr"/>
                </a:tc>
                <a:tc>
                  <a:txBody>
                    <a:bodyPr/>
                    <a:lstStyle/>
                    <a:p>
                      <a:pPr algn="ctr"/>
                      <a:r>
                        <a:rPr lang="en-US"/>
                        <a:t>X</a:t>
                      </a:r>
                    </a:p>
                  </a:txBody>
                  <a:tcPr anchor="ctr"/>
                </a:tc>
                <a:tc>
                  <a:txBody>
                    <a:bodyPr/>
                    <a:lstStyle/>
                    <a:p>
                      <a:pPr algn="ctr"/>
                      <a:r>
                        <a:rPr lang="en-US"/>
                        <a:t>X</a:t>
                      </a:r>
                    </a:p>
                  </a:txBody>
                  <a:tcPr anchor="ctr"/>
                </a:tc>
                <a:tc>
                  <a:txBody>
                    <a:bodyPr/>
                    <a:lstStyle/>
                    <a:p>
                      <a:pPr algn="ctr"/>
                      <a:r>
                        <a:rPr lang="en-US"/>
                        <a:t>X</a:t>
                      </a:r>
                    </a:p>
                  </a:txBody>
                  <a:tcPr anchor="ctr"/>
                </a:tc>
                <a:extLst>
                  <a:ext uri="{0D108BD9-81ED-4DB2-BD59-A6C34878D82A}">
                    <a16:rowId xmlns:a16="http://schemas.microsoft.com/office/drawing/2014/main" val="481450168"/>
                  </a:ext>
                </a:extLst>
              </a:tr>
              <a:tr h="370840">
                <a:tc>
                  <a:txBody>
                    <a:bodyPr/>
                    <a:lstStyle/>
                    <a:p>
                      <a:r>
                        <a:rPr lang="en-US"/>
                        <a:t>Automation</a:t>
                      </a:r>
                    </a:p>
                  </a:txBody>
                  <a:tcP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r>
                        <a:rPr lang="en-US"/>
                        <a:t>X</a:t>
                      </a:r>
                    </a:p>
                  </a:txBody>
                  <a:tcPr anchor="ctr"/>
                </a:tc>
                <a:extLst>
                  <a:ext uri="{0D108BD9-81ED-4DB2-BD59-A6C34878D82A}">
                    <a16:rowId xmlns:a16="http://schemas.microsoft.com/office/drawing/2014/main" val="2970725526"/>
                  </a:ext>
                </a:extLst>
              </a:tr>
              <a:tr h="370840">
                <a:tc>
                  <a:txBody>
                    <a:bodyPr/>
                    <a:lstStyle/>
                    <a:p>
                      <a:r>
                        <a:rPr lang="en-US"/>
                        <a:t>Forensic</a:t>
                      </a:r>
                      <a:r>
                        <a:rPr lang="en-US" baseline="0"/>
                        <a:t> investigation</a:t>
                      </a:r>
                      <a:endParaRPr lang="en-US"/>
                    </a:p>
                  </a:txBody>
                  <a:tcPr/>
                </a:tc>
                <a:tc>
                  <a:txBody>
                    <a:bodyPr/>
                    <a:lstStyle/>
                    <a:p>
                      <a:pPr algn="ctr"/>
                      <a:r>
                        <a:rPr lang="en-US"/>
                        <a:t>X</a:t>
                      </a:r>
                    </a:p>
                  </a:txBody>
                  <a:tcPr anchor="ct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extLst>
                  <a:ext uri="{0D108BD9-81ED-4DB2-BD59-A6C34878D82A}">
                    <a16:rowId xmlns:a16="http://schemas.microsoft.com/office/drawing/2014/main" val="3064752492"/>
                  </a:ext>
                </a:extLst>
              </a:tr>
              <a:tr h="370840">
                <a:tc>
                  <a:txBody>
                    <a:bodyPr/>
                    <a:lstStyle/>
                    <a:p>
                      <a:r>
                        <a:rPr lang="en-US"/>
                        <a:t>Alert integration</a:t>
                      </a:r>
                    </a:p>
                  </a:txBody>
                  <a:tcPr/>
                </a:tc>
                <a:tc>
                  <a:txBody>
                    <a:bodyPr/>
                    <a:lstStyle/>
                    <a:p>
                      <a:pPr algn="ctr"/>
                      <a:r>
                        <a:rPr lang="en-US"/>
                        <a:t>X</a:t>
                      </a:r>
                    </a:p>
                  </a:txBody>
                  <a:tcPr anchor="ctr"/>
                </a:tc>
                <a:tc>
                  <a:txBody>
                    <a:bodyPr/>
                    <a:lstStyle/>
                    <a:p>
                      <a:pPr algn="ctr"/>
                      <a:r>
                        <a:rPr lang="en-US"/>
                        <a:t>X</a:t>
                      </a:r>
                    </a:p>
                  </a:txBody>
                  <a:tcPr anchor="ctr"/>
                </a:tc>
                <a:tc>
                  <a:txBody>
                    <a:bodyPr/>
                    <a:lstStyle/>
                    <a:p>
                      <a:pPr algn="ctr"/>
                      <a:r>
                        <a:rPr lang="en-US"/>
                        <a:t>X</a:t>
                      </a:r>
                    </a:p>
                  </a:txBody>
                  <a:tcPr anchor="ctr"/>
                </a:tc>
                <a:tc>
                  <a:txBody>
                    <a:bodyPr/>
                    <a:lstStyle/>
                    <a:p>
                      <a:pPr algn="ctr"/>
                      <a:endParaRPr lang="en-US"/>
                    </a:p>
                  </a:txBody>
                  <a:tcPr anchor="ctr"/>
                </a:tc>
                <a:extLst>
                  <a:ext uri="{0D108BD9-81ED-4DB2-BD59-A6C34878D82A}">
                    <a16:rowId xmlns:a16="http://schemas.microsoft.com/office/drawing/2014/main" val="769904742"/>
                  </a:ext>
                </a:extLst>
              </a:tr>
              <a:tr h="370840">
                <a:tc>
                  <a:txBody>
                    <a:bodyPr/>
                    <a:lstStyle/>
                    <a:p>
                      <a:r>
                        <a:rPr lang="en-US"/>
                        <a:t>Remediation across multiple products</a:t>
                      </a:r>
                    </a:p>
                  </a:txBody>
                  <a:tcPr/>
                </a:tc>
                <a:tc>
                  <a:txBody>
                    <a:bodyPr/>
                    <a:lstStyle/>
                    <a:p>
                      <a:pPr algn="ctr"/>
                      <a:endParaRPr lang="en-US"/>
                    </a:p>
                  </a:txBody>
                  <a:tcPr anchor="ctr"/>
                </a:tc>
                <a:tc>
                  <a:txBody>
                    <a:bodyPr/>
                    <a:lstStyle/>
                    <a:p>
                      <a:pPr algn="ctr"/>
                      <a:r>
                        <a:rPr lang="en-US"/>
                        <a:t>X</a:t>
                      </a:r>
                    </a:p>
                  </a:txBody>
                  <a:tcPr anchor="ctr"/>
                </a:tc>
                <a:tc>
                  <a:txBody>
                    <a:bodyPr/>
                    <a:lstStyle/>
                    <a:p>
                      <a:pPr algn="ctr"/>
                      <a:endParaRPr lang="en-US"/>
                    </a:p>
                  </a:txBody>
                  <a:tcPr anchor="ctr"/>
                </a:tc>
                <a:tc>
                  <a:txBody>
                    <a:bodyPr/>
                    <a:lstStyle/>
                    <a:p>
                      <a:pPr algn="ctr"/>
                      <a:r>
                        <a:rPr lang="en-US"/>
                        <a:t>X</a:t>
                      </a:r>
                    </a:p>
                  </a:txBody>
                  <a:tcPr anchor="ctr"/>
                </a:tc>
                <a:extLst>
                  <a:ext uri="{0D108BD9-81ED-4DB2-BD59-A6C34878D82A}">
                    <a16:rowId xmlns:a16="http://schemas.microsoft.com/office/drawing/2014/main" val="504458558"/>
                  </a:ext>
                </a:extLst>
              </a:tr>
              <a:tr h="370840">
                <a:tc>
                  <a:txBody>
                    <a:bodyPr/>
                    <a:lstStyle/>
                    <a:p>
                      <a:r>
                        <a:rPr lang="en-US"/>
                        <a:t>Playbook management</a:t>
                      </a:r>
                    </a:p>
                  </a:txBody>
                  <a:tcP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r>
                        <a:rPr lang="en-US"/>
                        <a:t>X</a:t>
                      </a:r>
                    </a:p>
                  </a:txBody>
                  <a:tcPr anchor="ctr"/>
                </a:tc>
                <a:extLst>
                  <a:ext uri="{0D108BD9-81ED-4DB2-BD59-A6C34878D82A}">
                    <a16:rowId xmlns:a16="http://schemas.microsoft.com/office/drawing/2014/main" val="1302234907"/>
                  </a:ext>
                </a:extLst>
              </a:tr>
            </a:tbl>
          </a:graphicData>
        </a:graphic>
      </p:graphicFrame>
    </p:spTree>
    <p:extLst>
      <p:ext uri="{BB962C8B-B14F-4D97-AF65-F5344CB8AC3E}">
        <p14:creationId xmlns:p14="http://schemas.microsoft.com/office/powerpoint/2010/main" val="250938318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Build security architecture based on your organization’s profile and goals</a:t>
            </a:r>
          </a:p>
        </p:txBody>
      </p:sp>
      <p:sp>
        <p:nvSpPr>
          <p:cNvPr id="4" name="Content Placeholder 3"/>
          <p:cNvSpPr>
            <a:spLocks noGrp="1"/>
          </p:cNvSpPr>
          <p:nvPr>
            <p:ph sz="quarter" idx="11"/>
          </p:nvPr>
        </p:nvSpPr>
        <p:spPr/>
        <p:txBody>
          <a:bodyPr/>
          <a:lstStyle/>
          <a:p>
            <a:r>
              <a:rPr lang="en-US"/>
              <a:t>Security architecture &amp; processes before tools</a:t>
            </a:r>
          </a:p>
          <a:p>
            <a:r>
              <a:rPr lang="en-US"/>
              <a:t>Detection and response (EDR) is becoming essential</a:t>
            </a:r>
          </a:p>
          <a:p>
            <a:r>
              <a:rPr lang="en-US"/>
              <a:t>XDR is the natural evolution of EDR</a:t>
            </a:r>
          </a:p>
          <a:p>
            <a:r>
              <a:rPr lang="en-US"/>
              <a:t>EDR/XDR can lead to alert fatigue</a:t>
            </a:r>
          </a:p>
          <a:p>
            <a:r>
              <a:rPr lang="en-US"/>
              <a:t>Build in-house SOC capabilities if security is strategic for you, and you can find the budgets, time, and talent</a:t>
            </a:r>
          </a:p>
          <a:p>
            <a:r>
              <a:rPr lang="en-US"/>
              <a:t>Opt for MDR services to gain advanced detection and response capabilities fast, and focus on outcomes</a:t>
            </a:r>
          </a:p>
        </p:txBody>
      </p:sp>
    </p:spTree>
    <p:extLst>
      <p:ext uri="{BB962C8B-B14F-4D97-AF65-F5344CB8AC3E}">
        <p14:creationId xmlns:p14="http://schemas.microsoft.com/office/powerpoint/2010/main" val="36936997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0B7E9-6D84-4DF8-843E-E65F882B43E8}"/>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0" y="-2553"/>
            <a:ext cx="12187238" cy="6858000"/>
          </a:xfrm>
          <a:custGeom>
            <a:avLst/>
            <a:gdLst>
              <a:gd name="connsiteX0" fmla="*/ 12184063 w 12187238"/>
              <a:gd name="connsiteY0" fmla="*/ 4792434 h 6858000"/>
              <a:gd name="connsiteX1" fmla="*/ 12187238 w 12187238"/>
              <a:gd name="connsiteY1" fmla="*/ 4792434 h 6858000"/>
              <a:gd name="connsiteX2" fmla="*/ 12187238 w 12187238"/>
              <a:gd name="connsiteY2" fmla="*/ 6858000 h 6858000"/>
              <a:gd name="connsiteX3" fmla="*/ 0 w 12187238"/>
              <a:gd name="connsiteY3" fmla="*/ 6858000 h 6858000"/>
              <a:gd name="connsiteX4" fmla="*/ 0 w 12187238"/>
              <a:gd name="connsiteY4" fmla="*/ 5051079 h 6858000"/>
              <a:gd name="connsiteX5" fmla="*/ 12184063 w 12187238"/>
              <a:gd name="connsiteY5" fmla="*/ 5051079 h 6858000"/>
              <a:gd name="connsiteX6" fmla="*/ 0 w 12187238"/>
              <a:gd name="connsiteY6" fmla="*/ 0 h 6858000"/>
              <a:gd name="connsiteX7" fmla="*/ 12187238 w 12187238"/>
              <a:gd name="connsiteY7" fmla="*/ 0 h 6858000"/>
              <a:gd name="connsiteX8" fmla="*/ 12187238 w 12187238"/>
              <a:gd name="connsiteY8" fmla="*/ 2065566 h 6858000"/>
              <a:gd name="connsiteX9" fmla="*/ 12184063 w 12187238"/>
              <a:gd name="connsiteY9" fmla="*/ 2065566 h 6858000"/>
              <a:gd name="connsiteX10" fmla="*/ 12184063 w 12187238"/>
              <a:gd name="connsiteY10" fmla="*/ 1806922 h 6858000"/>
              <a:gd name="connsiteX11" fmla="*/ 0 w 12187238"/>
              <a:gd name="connsiteY11" fmla="*/ 1806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7238" h="6858000">
                <a:moveTo>
                  <a:pt x="12184063" y="4792434"/>
                </a:moveTo>
                <a:lnTo>
                  <a:pt x="12187238" y="4792434"/>
                </a:lnTo>
                <a:lnTo>
                  <a:pt x="12187238" y="6858000"/>
                </a:lnTo>
                <a:lnTo>
                  <a:pt x="0" y="6858000"/>
                </a:lnTo>
                <a:lnTo>
                  <a:pt x="0" y="5051079"/>
                </a:lnTo>
                <a:lnTo>
                  <a:pt x="12184063" y="5051079"/>
                </a:lnTo>
                <a:close/>
                <a:moveTo>
                  <a:pt x="0" y="0"/>
                </a:moveTo>
                <a:lnTo>
                  <a:pt x="12187238" y="0"/>
                </a:lnTo>
                <a:lnTo>
                  <a:pt x="12187238" y="2065566"/>
                </a:lnTo>
                <a:lnTo>
                  <a:pt x="12184063" y="2065566"/>
                </a:lnTo>
                <a:lnTo>
                  <a:pt x="12184063" y="1806922"/>
                </a:lnTo>
                <a:lnTo>
                  <a:pt x="0" y="1806922"/>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A0D03CB-653F-4BCE-8B96-B094F197B9E9}"/>
              </a:ext>
            </a:extLst>
          </p:cNvPr>
          <p:cNvSpPr txBox="1"/>
          <p:nvPr/>
        </p:nvSpPr>
        <p:spPr>
          <a:xfrm>
            <a:off x="3091422" y="1623522"/>
            <a:ext cx="9091052" cy="3600986"/>
          </a:xfrm>
          <a:prstGeom prst="rect">
            <a:avLst/>
          </a:prstGeom>
          <a:solidFill>
            <a:schemeClr val="bg1"/>
          </a:solidFill>
        </p:spPr>
        <p:txBody>
          <a:bodyPr wrap="square" rtlCol="0">
            <a:spAutoFit/>
          </a:bodyPr>
          <a:lstStyle/>
          <a:p>
            <a:pPr marL="17145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6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A</a:t>
            </a:r>
            <a:r>
              <a:rPr kumimoji="0" lang="en-US" sz="16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nalyzes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and detect intrusions from across infrastructure, applications and workloads with accurate detection and rapid response. </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6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C</a:t>
            </a:r>
            <a:r>
              <a:rPr kumimoji="0" lang="en-US" sz="16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ombines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advanced threat protection with out-of-the-box analytics and rich security context for correlation of disparate alerts, quick triage of incidents and attack containment</a:t>
            </a:r>
          </a:p>
          <a:p>
            <a:pPr marL="17145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6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D</a:t>
            </a:r>
            <a:r>
              <a:rPr kumimoji="0" lang="en-US" sz="16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etects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known and unknown attacks with built-in and extensible analytics and remediate threats before they cause damage. </a:t>
            </a:r>
            <a:endPar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600" b="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E</a:t>
            </a:r>
            <a:r>
              <a:rPr kumimoji="0" lang="en-US" sz="1600" b="1" i="0" u="none" strike="noStrike" kern="120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xposes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the full scope of the attack by providing visibility,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connecting incidents over time and delivering deeper context through automated evidence collection and root cause analysis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across endpoint, cloud, identity, network and productivity application data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171450" indent="-171450">
              <a:spcBef>
                <a:spcPts val="600"/>
              </a:spcBef>
              <a:buClr>
                <a:schemeClr val="tx1"/>
              </a:buClr>
              <a:buFont typeface="Arial" panose="020B0604020202020204" pitchFamily="34" charset="0"/>
              <a:buChar char="•"/>
              <a:defRPr/>
            </a:pPr>
            <a:r>
              <a:rPr lang="en-US" sz="1600" i="0" dirty="0" err="1">
                <a:solidFill>
                  <a:srgbClr val="1D1C1D"/>
                </a:solidFill>
                <a:effectLst/>
                <a:latin typeface="Slack-Lato"/>
              </a:rPr>
              <a:t>GravityZone</a:t>
            </a:r>
            <a:r>
              <a:rPr lang="en-US" sz="1600" i="0" dirty="0">
                <a:solidFill>
                  <a:srgbClr val="1D1C1D"/>
                </a:solidFill>
                <a:effectLst/>
                <a:latin typeface="Slack-Lato"/>
              </a:rPr>
              <a:t> XDR is available as an add-on in the </a:t>
            </a:r>
            <a:r>
              <a:rPr lang="en-US" sz="1600" i="0" dirty="0" err="1">
                <a:solidFill>
                  <a:srgbClr val="1D1C1D"/>
                </a:solidFill>
                <a:effectLst/>
                <a:latin typeface="Slack-Lato"/>
              </a:rPr>
              <a:t>GravityZone</a:t>
            </a:r>
            <a:r>
              <a:rPr lang="en-US" sz="1600" i="0" dirty="0">
                <a:solidFill>
                  <a:srgbClr val="1D1C1D"/>
                </a:solidFill>
                <a:effectLst/>
                <a:latin typeface="Slack-Lato"/>
              </a:rPr>
              <a:t> Cloud MSP Security platform with </a:t>
            </a:r>
            <a:r>
              <a:rPr lang="en-US" sz="1600" b="1" i="0" dirty="0">
                <a:solidFill>
                  <a:schemeClr val="accent1"/>
                </a:solidFill>
                <a:effectLst/>
                <a:latin typeface="Slack-Lato"/>
              </a:rPr>
              <a:t>monthly billing, based on usage</a:t>
            </a:r>
            <a:r>
              <a:rPr lang="en-US" sz="1600" i="0" dirty="0">
                <a:solidFill>
                  <a:srgbClr val="1D1C1D"/>
                </a:solidFill>
                <a:effectLst/>
                <a:latin typeface="Slack-Lato"/>
              </a:rPr>
              <a:t>. The product </a:t>
            </a:r>
            <a:r>
              <a:rPr lang="en-US" sz="1600" b="1" i="0" dirty="0">
                <a:solidFill>
                  <a:schemeClr val="accent1"/>
                </a:solidFill>
                <a:effectLst/>
                <a:latin typeface="Slack-Lato"/>
              </a:rPr>
              <a:t>requires Advanced Threat Security and Endpoint Detection and Response</a:t>
            </a:r>
            <a:r>
              <a:rPr lang="en-US" sz="1600" i="0" dirty="0">
                <a:solidFill>
                  <a:srgbClr val="1D1C1D"/>
                </a:solidFill>
                <a:effectLst/>
                <a:latin typeface="Slack-Lato"/>
              </a:rPr>
              <a:t> add-ons, and these will be automatically activated together with the </a:t>
            </a:r>
            <a:r>
              <a:rPr lang="en-US" sz="1600" i="0" dirty="0" err="1">
                <a:solidFill>
                  <a:srgbClr val="1D1C1D"/>
                </a:solidFill>
                <a:effectLst/>
                <a:latin typeface="Slack-Lato"/>
              </a:rPr>
              <a:t>GravityZone</a:t>
            </a:r>
            <a:r>
              <a:rPr lang="en-US" sz="1600" i="0" dirty="0">
                <a:solidFill>
                  <a:srgbClr val="1D1C1D"/>
                </a:solidFill>
                <a:effectLst/>
                <a:latin typeface="Slack-Lato"/>
              </a:rPr>
              <a:t> XDR add-on and billed accordingly.</a:t>
            </a: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12B4DED-AE59-4CDA-A27F-3D6CFBF9B41A}"/>
              </a:ext>
            </a:extLst>
          </p:cNvPr>
          <p:cNvPicPr>
            <a:picLocks noChangeAspect="1"/>
          </p:cNvPicPr>
          <p:nvPr/>
        </p:nvPicPr>
        <p:blipFill>
          <a:blip r:embed="rId5"/>
          <a:stretch>
            <a:fillRect/>
          </a:stretch>
        </p:blipFill>
        <p:spPr>
          <a:xfrm>
            <a:off x="10991824" y="177796"/>
            <a:ext cx="1009702" cy="158758"/>
          </a:xfrm>
          <a:prstGeom prst="rect">
            <a:avLst/>
          </a:prstGeom>
        </p:spPr>
      </p:pic>
      <p:sp>
        <p:nvSpPr>
          <p:cNvPr id="15" name="TextBox 14">
            <a:extLst>
              <a:ext uri="{FF2B5EF4-FFF2-40B4-BE49-F238E27FC236}">
                <a16:creationId xmlns:a16="http://schemas.microsoft.com/office/drawing/2014/main" id="{F5D83413-53D9-408C-9DC7-2EAF92DD6827}"/>
              </a:ext>
            </a:extLst>
          </p:cNvPr>
          <p:cNvSpPr txBox="1"/>
          <p:nvPr/>
        </p:nvSpPr>
        <p:spPr>
          <a:xfrm>
            <a:off x="149545" y="2951540"/>
            <a:ext cx="27158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1"/>
                </a:solidFill>
                <a:effectLst/>
                <a:uLnTx/>
                <a:uFillTx/>
                <a:latin typeface="Arial" panose="020B0604020202020204"/>
                <a:ea typeface="+mn-ea"/>
                <a:cs typeface="+mn-cs"/>
              </a:rPr>
              <a:t>GravityZone</a:t>
            </a:r>
            <a:endParaRPr kumimoji="0" lang="en-US" sz="3200" b="1" i="0" u="none" strike="noStrike" kern="1200" cap="none" spc="0" normalizeH="0" baseline="0" noProof="0" dirty="0">
              <a:ln>
                <a:noFill/>
              </a:ln>
              <a:solidFill>
                <a:schemeClr val="accent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panose="020B0604020202020204"/>
                <a:ea typeface="+mn-ea"/>
                <a:cs typeface="+mn-cs"/>
              </a:rPr>
              <a:t>XDR for MSP</a:t>
            </a:r>
          </a:p>
        </p:txBody>
      </p:sp>
      <p:cxnSp>
        <p:nvCxnSpPr>
          <p:cNvPr id="12" name="Straight Connector 11">
            <a:extLst>
              <a:ext uri="{FF2B5EF4-FFF2-40B4-BE49-F238E27FC236}">
                <a16:creationId xmlns:a16="http://schemas.microsoft.com/office/drawing/2014/main" id="{38B4C443-AF20-40EA-85E0-4F56AA727763}"/>
              </a:ext>
            </a:extLst>
          </p:cNvPr>
          <p:cNvCxnSpPr>
            <a:cxnSpLocks/>
          </p:cNvCxnSpPr>
          <p:nvPr/>
        </p:nvCxnSpPr>
        <p:spPr>
          <a:xfrm>
            <a:off x="3096185" y="2092554"/>
            <a:ext cx="0" cy="26677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3ACD66-B54F-427E-9D05-A11231BB9812}"/>
              </a:ext>
            </a:extLst>
          </p:cNvPr>
          <p:cNvSpPr txBox="1"/>
          <p:nvPr/>
        </p:nvSpPr>
        <p:spPr>
          <a:xfrm>
            <a:off x="-4762" y="5362177"/>
            <a:ext cx="12187236" cy="1154162"/>
          </a:xfrm>
          <a:prstGeom prst="rect">
            <a:avLst/>
          </a:prstGeom>
          <a:solidFill>
            <a:schemeClr val="bg1">
              <a:alpha val="85000"/>
            </a:schemeClr>
          </a:solidFill>
        </p:spPr>
        <p:txBody>
          <a:bodyPr wrap="square" lIns="91440" tIns="45720" rIns="91440" bIns="45720" anchor="t">
            <a:spAutoFit/>
          </a:bodyPr>
          <a:lstStyle/>
          <a:p>
            <a:pPr marL="285750" lvl="0" indent="-285750">
              <a:spcBef>
                <a:spcPts val="600"/>
              </a:spcBef>
              <a:buFont typeface="Arial" panose="020B0604020202020204" pitchFamily="34" charset="0"/>
              <a:buChar char="•"/>
            </a:pPr>
            <a:r>
              <a:rPr lang="en-US" sz="1600" b="1">
                <a:solidFill>
                  <a:schemeClr val="accent1"/>
                </a:solidFill>
                <a:latin typeface="Calibri"/>
                <a:ea typeface="Times New Roman" panose="02020603050405020304" pitchFamily="18" charset="0"/>
                <a:cs typeface="Calibri"/>
              </a:rPr>
              <a:t>Embedded into Bitdefender GravityZone Cloud MSP Security</a:t>
            </a:r>
            <a:r>
              <a:rPr lang="en-US" sz="1600">
                <a:solidFill>
                  <a:srgbClr val="000000"/>
                </a:solidFill>
                <a:latin typeface="Calibri"/>
                <a:ea typeface="Times New Roman" panose="02020603050405020304" pitchFamily="18" charset="0"/>
                <a:cs typeface="Calibri"/>
              </a:rPr>
              <a:t>, GravityZone XDR is designed to maximize the effectiveness and efficiency of security teams, enabling cyber resilience for MSPs and their customers.</a:t>
            </a:r>
          </a:p>
          <a:p>
            <a:pPr marL="285750" indent="-285750">
              <a:spcBef>
                <a:spcPts val="600"/>
              </a:spcBef>
              <a:buFont typeface="Arial" panose="020B0604020202020204" pitchFamily="34" charset="0"/>
              <a:buChar char="•"/>
            </a:pPr>
            <a:r>
              <a:rPr lang="en-US" sz="1600" b="1">
                <a:solidFill>
                  <a:schemeClr val="accent1"/>
                </a:solidFill>
                <a:latin typeface="Calibri"/>
                <a:ea typeface="Times New Roman" panose="02020603050405020304" pitchFamily="18" charset="0"/>
                <a:cs typeface="Calibri"/>
              </a:rPr>
              <a:t>Bitdefender MDR for MSP, leveraging GravityZone XDR, </a:t>
            </a:r>
            <a:r>
              <a:rPr lang="en-US" sz="1600">
                <a:solidFill>
                  <a:srgbClr val="000000"/>
                </a:solidFill>
                <a:latin typeface="Calibri"/>
                <a:ea typeface="Times New Roman" panose="02020603050405020304" pitchFamily="18" charset="0"/>
                <a:cs typeface="Calibri"/>
              </a:rPr>
              <a:t>keeps organizations safe with </a:t>
            </a:r>
            <a:r>
              <a:rPr lang="en-US" sz="1600">
                <a:latin typeface="Calibri"/>
                <a:ea typeface="Times New Roman" panose="02020603050405020304" pitchFamily="18" charset="0"/>
                <a:cs typeface="Calibri"/>
              </a:rPr>
              <a:t>24/7 monitoring &amp; response, threat intel-based hunting, and expert recommendations at an affordable price point</a:t>
            </a:r>
            <a:endParaRPr lang="en-US" sz="1600" dirty="0">
              <a:latin typeface="Calibri"/>
              <a:ea typeface="Times New Roman" panose="02020603050405020304" pitchFamily="18" charset="0"/>
              <a:cs typeface="Calibri"/>
            </a:endParaRPr>
          </a:p>
        </p:txBody>
      </p:sp>
    </p:spTree>
    <p:extLst>
      <p:ext uri="{BB962C8B-B14F-4D97-AF65-F5344CB8AC3E}">
        <p14:creationId xmlns:p14="http://schemas.microsoft.com/office/powerpoint/2010/main" val="363424962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7604C-6C75-4FEE-B1D6-9E9A10718B85}"/>
              </a:ext>
            </a:extLst>
          </p:cNvPr>
          <p:cNvSpPr>
            <a:spLocks noGrp="1"/>
          </p:cNvSpPr>
          <p:nvPr>
            <p:ph type="title"/>
          </p:nvPr>
        </p:nvSpPr>
        <p:spPr/>
        <p:txBody>
          <a:bodyPr/>
          <a:lstStyle/>
          <a:p>
            <a:r>
              <a:rPr lang="en-US"/>
              <a:t>Evaluating </a:t>
            </a:r>
            <a:r>
              <a:rPr lang="en-NL"/>
              <a:t>EDR</a:t>
            </a:r>
            <a:r>
              <a:rPr lang="en-US"/>
              <a:t> &amp; XDR</a:t>
            </a:r>
            <a:endParaRPr lang="en-NL"/>
          </a:p>
        </p:txBody>
      </p:sp>
      <p:sp>
        <p:nvSpPr>
          <p:cNvPr id="9" name="Text Placeholder 8">
            <a:extLst>
              <a:ext uri="{FF2B5EF4-FFF2-40B4-BE49-F238E27FC236}">
                <a16:creationId xmlns:a16="http://schemas.microsoft.com/office/drawing/2014/main" id="{C468410C-66C3-4FEC-AC22-02FE14A34D1C}"/>
              </a:ext>
            </a:extLst>
          </p:cNvPr>
          <p:cNvSpPr>
            <a:spLocks noGrp="1"/>
          </p:cNvSpPr>
          <p:nvPr>
            <p:ph type="body" sz="quarter" idx="19"/>
          </p:nvPr>
        </p:nvSpPr>
        <p:spPr>
          <a:xfrm>
            <a:off x="1192328" y="2742333"/>
            <a:ext cx="2919399" cy="1373334"/>
          </a:xfrm>
        </p:spPr>
        <p:txBody>
          <a:bodyPr/>
          <a:lstStyle/>
          <a:p>
            <a:pPr algn="ctr"/>
            <a:r>
              <a:rPr lang="en-NL" sz="2400" b="1"/>
              <a:t>Detection</a:t>
            </a:r>
            <a:r>
              <a:rPr lang="en-US" sz="2400" b="1"/>
              <a:t> rates and context</a:t>
            </a:r>
            <a:endParaRPr lang="en-NL" sz="2400" b="1"/>
          </a:p>
          <a:p>
            <a:pPr algn="ctr"/>
            <a:r>
              <a:rPr lang="en-US" sz="1800" b="1">
                <a:solidFill>
                  <a:srgbClr val="00B0F0"/>
                </a:solidFill>
              </a:rPr>
              <a:t>Highest # of</a:t>
            </a:r>
            <a:r>
              <a:rPr lang="en-NL" sz="1800" b="1">
                <a:solidFill>
                  <a:srgbClr val="00B0F0"/>
                </a:solidFill>
              </a:rPr>
              <a:t> </a:t>
            </a:r>
            <a:r>
              <a:rPr lang="en-US" sz="1800" b="1">
                <a:solidFill>
                  <a:srgbClr val="00B0F0"/>
                </a:solidFill>
              </a:rPr>
              <a:t>detections in MITRE 2021 evaluations and Strong Performer in Forrester XDR Wave</a:t>
            </a:r>
            <a:endParaRPr lang="en-NL" sz="1800" b="1">
              <a:solidFill>
                <a:srgbClr val="00B0F0"/>
              </a:solidFill>
            </a:endParaRPr>
          </a:p>
        </p:txBody>
      </p:sp>
      <p:sp>
        <p:nvSpPr>
          <p:cNvPr id="10" name="Text Placeholder 9">
            <a:extLst>
              <a:ext uri="{FF2B5EF4-FFF2-40B4-BE49-F238E27FC236}">
                <a16:creationId xmlns:a16="http://schemas.microsoft.com/office/drawing/2014/main" id="{116F37DC-F730-43A9-AD95-1E275C4A007E}"/>
              </a:ext>
            </a:extLst>
          </p:cNvPr>
          <p:cNvSpPr>
            <a:spLocks noGrp="1"/>
          </p:cNvSpPr>
          <p:nvPr>
            <p:ph type="body" sz="quarter" idx="21"/>
          </p:nvPr>
        </p:nvSpPr>
        <p:spPr>
          <a:xfrm>
            <a:off x="4626376" y="2742332"/>
            <a:ext cx="2939248" cy="2561187"/>
          </a:xfrm>
        </p:spPr>
        <p:txBody>
          <a:bodyPr/>
          <a:lstStyle/>
          <a:p>
            <a:pPr algn="ctr"/>
            <a:r>
              <a:rPr lang="en-NL" sz="2400" b="1"/>
              <a:t>Attack Forensics and Visualization</a:t>
            </a:r>
          </a:p>
          <a:p>
            <a:pPr algn="ctr"/>
            <a:r>
              <a:rPr lang="en-NL" sz="1800" b="1">
                <a:solidFill>
                  <a:srgbClr val="00B0F0"/>
                </a:solidFill>
              </a:rPr>
              <a:t>What happened? What is happening? </a:t>
            </a:r>
            <a:br>
              <a:rPr lang="en-US" sz="1800" b="1">
                <a:solidFill>
                  <a:srgbClr val="00B0F0"/>
                </a:solidFill>
              </a:rPr>
            </a:br>
            <a:r>
              <a:rPr lang="en-US" sz="1800" b="1">
                <a:solidFill>
                  <a:srgbClr val="00B0F0"/>
                </a:solidFill>
              </a:rPr>
              <a:t>Organization-level attack visualization</a:t>
            </a:r>
            <a:endParaRPr lang="en-NL" sz="1800" b="1">
              <a:solidFill>
                <a:srgbClr val="00B0F0"/>
              </a:solidFill>
            </a:endParaRPr>
          </a:p>
        </p:txBody>
      </p:sp>
      <p:sp>
        <p:nvSpPr>
          <p:cNvPr id="13" name="Text Placeholder 12">
            <a:extLst>
              <a:ext uri="{FF2B5EF4-FFF2-40B4-BE49-F238E27FC236}">
                <a16:creationId xmlns:a16="http://schemas.microsoft.com/office/drawing/2014/main" id="{0734F682-37EE-4836-B27F-5FE8D77EBB1C}"/>
              </a:ext>
            </a:extLst>
          </p:cNvPr>
          <p:cNvSpPr>
            <a:spLocks noGrp="1"/>
          </p:cNvSpPr>
          <p:nvPr>
            <p:ph type="body" sz="quarter" idx="24"/>
          </p:nvPr>
        </p:nvSpPr>
        <p:spPr>
          <a:xfrm>
            <a:off x="8170351" y="2742333"/>
            <a:ext cx="2939248" cy="1373334"/>
          </a:xfrm>
        </p:spPr>
        <p:txBody>
          <a:bodyPr/>
          <a:lstStyle/>
          <a:p>
            <a:pPr algn="ctr"/>
            <a:r>
              <a:rPr lang="en-NL" sz="2400" b="1"/>
              <a:t>Reduced Operational Burden</a:t>
            </a:r>
          </a:p>
          <a:p>
            <a:pPr algn="ctr"/>
            <a:r>
              <a:rPr lang="en-NL" sz="1800" b="1">
                <a:solidFill>
                  <a:srgbClr val="00B0F0"/>
                </a:solidFill>
              </a:rPr>
              <a:t>Most threats are prevent</a:t>
            </a:r>
            <a:r>
              <a:rPr lang="en-US" sz="1800" b="1" err="1">
                <a:solidFill>
                  <a:srgbClr val="00B0F0"/>
                </a:solidFill>
              </a:rPr>
              <a:t>ed</a:t>
            </a:r>
            <a:r>
              <a:rPr lang="en-NL" sz="1800" b="1">
                <a:solidFill>
                  <a:srgbClr val="00B0F0"/>
                </a:solidFill>
              </a:rPr>
              <a:t>, unified</a:t>
            </a:r>
            <a:r>
              <a:rPr lang="en-US" sz="1800" b="1">
                <a:solidFill>
                  <a:srgbClr val="00B0F0"/>
                </a:solidFill>
              </a:rPr>
              <a:t> incidents</a:t>
            </a:r>
            <a:r>
              <a:rPr lang="en-NL" sz="1800" b="1">
                <a:solidFill>
                  <a:srgbClr val="00B0F0"/>
                </a:solidFill>
              </a:rPr>
              <a:t>, guided investigations</a:t>
            </a:r>
            <a:r>
              <a:rPr lang="en-US" sz="1800" b="1">
                <a:solidFill>
                  <a:srgbClr val="00B0F0"/>
                </a:solidFill>
              </a:rPr>
              <a:t> </a:t>
            </a:r>
            <a:endParaRPr lang="en-NL" sz="1800" b="1">
              <a:solidFill>
                <a:srgbClr val="00B0F0"/>
              </a:solidFill>
            </a:endParaRPr>
          </a:p>
        </p:txBody>
      </p:sp>
    </p:spTree>
    <p:extLst>
      <p:ext uri="{BB962C8B-B14F-4D97-AF65-F5344CB8AC3E}">
        <p14:creationId xmlns:p14="http://schemas.microsoft.com/office/powerpoint/2010/main" val="247613202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p:cNvSpPr>
            <a:spLocks noGrp="1"/>
          </p:cNvSpPr>
          <p:nvPr>
            <p:ph type="body" sz="quarter" idx="10"/>
          </p:nvPr>
        </p:nvSpPr>
        <p:spPr/>
        <p:txBody>
          <a:bodyPr/>
          <a:lstStyle/>
          <a:p>
            <a:r>
              <a:rPr lang="en-US"/>
              <a:t>Prevent more threats earlier and automatically, reduce data breaches</a:t>
            </a:r>
          </a:p>
        </p:txBody>
      </p:sp>
      <p:sp>
        <p:nvSpPr>
          <p:cNvPr id="5" name="Title 4"/>
          <p:cNvSpPr>
            <a:spLocks noGrp="1"/>
          </p:cNvSpPr>
          <p:nvPr>
            <p:ph type="title"/>
          </p:nvPr>
        </p:nvSpPr>
        <p:spPr>
          <a:xfrm>
            <a:off x="838200" y="80581"/>
            <a:ext cx="9367684" cy="927100"/>
          </a:xfrm>
        </p:spPr>
        <p:txBody>
          <a:bodyPr/>
          <a:lstStyle/>
          <a:p>
            <a:r>
              <a:rPr lang="en-US"/>
              <a:t>Challenges to efficient Detection and Response</a:t>
            </a:r>
          </a:p>
        </p:txBody>
      </p:sp>
      <p:sp>
        <p:nvSpPr>
          <p:cNvPr id="20" name="Content Placeholder 19"/>
          <p:cNvSpPr>
            <a:spLocks noGrp="1"/>
          </p:cNvSpPr>
          <p:nvPr>
            <p:ph sz="quarter" idx="11"/>
          </p:nvPr>
        </p:nvSpPr>
        <p:spPr>
          <a:xfrm>
            <a:off x="850460" y="1829064"/>
            <a:ext cx="4095165" cy="4344988"/>
          </a:xfrm>
        </p:spPr>
        <p:txBody>
          <a:bodyPr/>
          <a:lstStyle/>
          <a:p>
            <a:r>
              <a:rPr lang="en-US" sz="2400"/>
              <a:t>Insufficient hardening</a:t>
            </a:r>
          </a:p>
          <a:p>
            <a:r>
              <a:rPr lang="en-US" sz="2400"/>
              <a:t>Ineffective prevention </a:t>
            </a:r>
          </a:p>
          <a:p>
            <a:r>
              <a:rPr lang="en-US" sz="2400"/>
              <a:t>Alert fatigue</a:t>
            </a:r>
          </a:p>
          <a:p>
            <a:r>
              <a:rPr lang="en-US" sz="2400"/>
              <a:t>Overreliance on detection</a:t>
            </a:r>
          </a:p>
          <a:p>
            <a:r>
              <a:rPr lang="en-US" sz="2400"/>
              <a:t>Lack cross-endpoint correlation and non-endpoint telemetry</a:t>
            </a:r>
          </a:p>
          <a:p>
            <a:r>
              <a:rPr lang="en-US" sz="2400"/>
              <a:t>Visibility gaps</a:t>
            </a:r>
          </a:p>
          <a:p>
            <a:r>
              <a:rPr lang="en-US" sz="2400"/>
              <a:t>Slow response</a:t>
            </a:r>
          </a:p>
          <a:p>
            <a:endParaRPr lang="en-US" sz="2400"/>
          </a:p>
          <a:p>
            <a:endParaRPr lang="en-US" sz="2400"/>
          </a:p>
          <a:p>
            <a:endParaRPr lang="en-US" sz="2400"/>
          </a:p>
        </p:txBody>
      </p:sp>
      <p:graphicFrame>
        <p:nvGraphicFramePr>
          <p:cNvPr id="21" name="Diagram 20"/>
          <p:cNvGraphicFramePr/>
          <p:nvPr>
            <p:extLst>
              <p:ext uri="{D42A27DB-BD31-4B8C-83A1-F6EECF244321}">
                <p14:modId xmlns:p14="http://schemas.microsoft.com/office/powerpoint/2010/main" val="4292263443"/>
              </p:ext>
            </p:extLst>
          </p:nvPr>
        </p:nvGraphicFramePr>
        <p:xfrm>
          <a:off x="8047897" y="2833095"/>
          <a:ext cx="3957291" cy="2493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2" name="Straight Arrow Connector 21"/>
          <p:cNvCxnSpPr/>
          <p:nvPr/>
        </p:nvCxnSpPr>
        <p:spPr>
          <a:xfrm flipH="1">
            <a:off x="8197703" y="1829064"/>
            <a:ext cx="38100" cy="3581399"/>
          </a:xfrm>
          <a:prstGeom prst="straightConnector1">
            <a:avLst/>
          </a:prstGeom>
          <a:ln w="952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p:cNvSpPr txBox="1"/>
          <p:nvPr/>
        </p:nvSpPr>
        <p:spPr>
          <a:xfrm rot="5400000">
            <a:off x="7240713" y="4133200"/>
            <a:ext cx="2249721" cy="307777"/>
          </a:xfrm>
          <a:prstGeom prst="rect">
            <a:avLst/>
          </a:prstGeom>
          <a:noFill/>
        </p:spPr>
        <p:txBody>
          <a:bodyPr wrap="square" rtlCol="0">
            <a:spAutoFit/>
          </a:bodyPr>
          <a:lstStyle/>
          <a:p>
            <a:r>
              <a:rPr lang="en-US" sz="1400">
                <a:solidFill>
                  <a:schemeClr val="bg1"/>
                </a:solidFill>
              </a:rPr>
              <a:t>Attack sophistication</a:t>
            </a:r>
          </a:p>
        </p:txBody>
      </p:sp>
      <p:graphicFrame>
        <p:nvGraphicFramePr>
          <p:cNvPr id="26" name="Diagram 25"/>
          <p:cNvGraphicFramePr/>
          <p:nvPr>
            <p:extLst>
              <p:ext uri="{D42A27DB-BD31-4B8C-83A1-F6EECF244321}">
                <p14:modId xmlns:p14="http://schemas.microsoft.com/office/powerpoint/2010/main" val="1932287684"/>
              </p:ext>
            </p:extLst>
          </p:nvPr>
        </p:nvGraphicFramePr>
        <p:xfrm>
          <a:off x="4365026" y="2568800"/>
          <a:ext cx="3957291" cy="2493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 name="TextBox 29"/>
          <p:cNvSpPr txBox="1"/>
          <p:nvPr/>
        </p:nvSpPr>
        <p:spPr>
          <a:xfrm>
            <a:off x="5649686" y="5390530"/>
            <a:ext cx="2264358" cy="307777"/>
          </a:xfrm>
          <a:prstGeom prst="rect">
            <a:avLst/>
          </a:prstGeom>
          <a:noFill/>
        </p:spPr>
        <p:txBody>
          <a:bodyPr wrap="square" rtlCol="0">
            <a:spAutoFit/>
          </a:bodyPr>
          <a:lstStyle/>
          <a:p>
            <a:r>
              <a:rPr lang="en-US" sz="1400">
                <a:solidFill>
                  <a:schemeClr val="bg1"/>
                </a:solidFill>
              </a:rPr>
              <a:t>EDR overreliance</a:t>
            </a:r>
          </a:p>
        </p:txBody>
      </p:sp>
      <p:sp>
        <p:nvSpPr>
          <p:cNvPr id="31" name="TextBox 30"/>
          <p:cNvSpPr txBox="1"/>
          <p:nvPr/>
        </p:nvSpPr>
        <p:spPr>
          <a:xfrm>
            <a:off x="8894363" y="5390530"/>
            <a:ext cx="2264358" cy="523220"/>
          </a:xfrm>
          <a:prstGeom prst="rect">
            <a:avLst/>
          </a:prstGeom>
          <a:noFill/>
        </p:spPr>
        <p:txBody>
          <a:bodyPr wrap="square" rtlCol="0">
            <a:spAutoFit/>
          </a:bodyPr>
          <a:lstStyle/>
          <a:p>
            <a:r>
              <a:rPr lang="en-US" sz="1400">
                <a:solidFill>
                  <a:schemeClr val="bg1"/>
                </a:solidFill>
              </a:rPr>
              <a:t>Comprehensive Hardening and prevention</a:t>
            </a:r>
          </a:p>
        </p:txBody>
      </p:sp>
    </p:spTree>
    <p:extLst>
      <p:ext uri="{BB962C8B-B14F-4D97-AF65-F5344CB8AC3E}">
        <p14:creationId xmlns:p14="http://schemas.microsoft.com/office/powerpoint/2010/main" val="160575445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BBE3D-C752-1D42-AE65-5B0D08445ADD}"/>
              </a:ext>
            </a:extLst>
          </p:cNvPr>
          <p:cNvSpPr>
            <a:spLocks noGrp="1"/>
          </p:cNvSpPr>
          <p:nvPr>
            <p:ph type="title"/>
          </p:nvPr>
        </p:nvSpPr>
        <p:spPr/>
        <p:txBody>
          <a:bodyPr/>
          <a:lstStyle/>
          <a:p>
            <a:r>
              <a:rPr lang="en-US"/>
              <a:t>Defining Resilience</a:t>
            </a:r>
          </a:p>
        </p:txBody>
      </p:sp>
      <p:sp>
        <p:nvSpPr>
          <p:cNvPr id="4" name="Content Placeholder 3">
            <a:extLst>
              <a:ext uri="{FF2B5EF4-FFF2-40B4-BE49-F238E27FC236}">
                <a16:creationId xmlns:a16="http://schemas.microsoft.com/office/drawing/2014/main" id="{3AA2C399-6E9D-4345-B42C-BFE23FF2DA10}"/>
              </a:ext>
            </a:extLst>
          </p:cNvPr>
          <p:cNvSpPr>
            <a:spLocks noGrp="1"/>
          </p:cNvSpPr>
          <p:nvPr>
            <p:ph sz="quarter" idx="11"/>
          </p:nvPr>
        </p:nvSpPr>
        <p:spPr>
          <a:xfrm>
            <a:off x="5078628" y="1421029"/>
            <a:ext cx="6030097" cy="3571101"/>
          </a:xfrm>
        </p:spPr>
        <p:txBody>
          <a:bodyPr/>
          <a:lstStyle/>
          <a:p>
            <a:pPr marL="0" indent="0">
              <a:buNone/>
            </a:pPr>
            <a:r>
              <a:rPr lang="en-US" sz="2000"/>
              <a:t>“The ability to maintain systems and data </a:t>
            </a:r>
            <a:r>
              <a:rPr lang="en-US" sz="2000" b="1"/>
              <a:t>confidentiality, integrity, </a:t>
            </a:r>
            <a:r>
              <a:rPr lang="en-US" sz="2000"/>
              <a:t>and </a:t>
            </a:r>
            <a:r>
              <a:rPr lang="en-US" sz="2000" b="1"/>
              <a:t>availability </a:t>
            </a:r>
            <a:r>
              <a:rPr lang="en-US" sz="2000"/>
              <a:t>by:</a:t>
            </a:r>
          </a:p>
          <a:p>
            <a:endParaRPr lang="en-US" sz="2000"/>
          </a:p>
          <a:p>
            <a:pPr marL="0" indent="0">
              <a:buNone/>
            </a:pPr>
            <a:r>
              <a:rPr lang="en-US" sz="2000"/>
              <a:t>a) </a:t>
            </a:r>
            <a:r>
              <a:rPr lang="en-US" sz="2000" b="1">
                <a:solidFill>
                  <a:schemeClr val="accent1"/>
                </a:solidFill>
              </a:rPr>
              <a:t>preventing</a:t>
            </a:r>
            <a:r>
              <a:rPr lang="en-US" sz="2000"/>
              <a:t> cyber-attacks from causing incidents </a:t>
            </a:r>
          </a:p>
          <a:p>
            <a:pPr marL="0" indent="0">
              <a:buNone/>
            </a:pPr>
            <a:r>
              <a:rPr lang="en-US" sz="2000"/>
              <a:t>	</a:t>
            </a:r>
          </a:p>
          <a:p>
            <a:pPr marL="0" indent="0">
              <a:buNone/>
            </a:pPr>
            <a:r>
              <a:rPr lang="en-US" sz="2000" b="1" i="1"/>
              <a:t>OR</a:t>
            </a:r>
            <a:r>
              <a:rPr lang="en-US" sz="2000"/>
              <a:t>  </a:t>
            </a:r>
          </a:p>
          <a:p>
            <a:endParaRPr lang="en-US" sz="2000"/>
          </a:p>
          <a:p>
            <a:pPr marL="0" indent="0">
              <a:buNone/>
            </a:pPr>
            <a:r>
              <a:rPr lang="en-US" sz="2000"/>
              <a:t>b) </a:t>
            </a:r>
            <a:r>
              <a:rPr lang="en-US" sz="2000" b="1">
                <a:solidFill>
                  <a:schemeClr val="accent1"/>
                </a:solidFill>
              </a:rPr>
              <a:t>detecting</a:t>
            </a:r>
            <a:r>
              <a:rPr lang="en-US" sz="2000"/>
              <a:t> and </a:t>
            </a:r>
            <a:r>
              <a:rPr lang="en-US" sz="2000" b="1">
                <a:solidFill>
                  <a:schemeClr val="accent1"/>
                </a:solidFill>
              </a:rPr>
              <a:t>responding</a:t>
            </a:r>
            <a:r>
              <a:rPr lang="en-US" sz="2000"/>
              <a:t> in a manner which limits impact within a pre-defined risk tolerance.” </a:t>
            </a:r>
          </a:p>
          <a:p>
            <a:pPr marL="0" indent="0">
              <a:buNone/>
            </a:pPr>
            <a:endParaRPr lang="en-US"/>
          </a:p>
        </p:txBody>
      </p:sp>
    </p:spTree>
    <p:extLst>
      <p:ext uri="{BB962C8B-B14F-4D97-AF65-F5344CB8AC3E}">
        <p14:creationId xmlns:p14="http://schemas.microsoft.com/office/powerpoint/2010/main" val="2847194561"/>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12C2A-7AC7-44A4-924D-335FDE73D60A}"/>
              </a:ext>
            </a:extLst>
          </p:cNvPr>
          <p:cNvSpPr>
            <a:spLocks noGrp="1"/>
          </p:cNvSpPr>
          <p:nvPr>
            <p:ph type="title"/>
          </p:nvPr>
        </p:nvSpPr>
        <p:spPr>
          <a:xfrm>
            <a:off x="387928" y="2006683"/>
            <a:ext cx="3560618" cy="2844634"/>
          </a:xfrm>
        </p:spPr>
        <p:txBody>
          <a:bodyPr/>
          <a:lstStyle/>
          <a:p>
            <a:br>
              <a:rPr lang="en-US" sz="1800"/>
            </a:br>
            <a:br>
              <a:rPr lang="en-US" sz="1800"/>
            </a:br>
            <a:r>
              <a:rPr lang="en-US" sz="1800"/>
              <a:t>Do you have difficulty finding security talent?</a:t>
            </a:r>
            <a:br>
              <a:rPr lang="en-US" sz="1800"/>
            </a:br>
            <a:br>
              <a:rPr lang="en-US" sz="1800"/>
            </a:br>
            <a:r>
              <a:rPr lang="en-US" sz="1800"/>
              <a:t>Does your team struggle with having to manage too many tools and lack knowledge re: how to use all of them? </a:t>
            </a:r>
            <a:br>
              <a:rPr lang="en-US" sz="1800"/>
            </a:br>
            <a:br>
              <a:rPr lang="en-US" sz="1800"/>
            </a:br>
            <a:r>
              <a:rPr lang="en-US" sz="1800"/>
              <a:t>Do you lack in-house security expertise, but want to offer managed threat hunting?</a:t>
            </a:r>
            <a:br>
              <a:rPr lang="en-US" sz="1800"/>
            </a:br>
            <a:br>
              <a:rPr lang="en-US" sz="1800"/>
            </a:br>
            <a:endParaRPr lang="en-US" sz="1800"/>
          </a:p>
        </p:txBody>
      </p:sp>
      <p:sp>
        <p:nvSpPr>
          <p:cNvPr id="8" name="Arrow: Right 7">
            <a:extLst>
              <a:ext uri="{FF2B5EF4-FFF2-40B4-BE49-F238E27FC236}">
                <a16:creationId xmlns:a16="http://schemas.microsoft.com/office/drawing/2014/main" id="{A59705F2-CC1D-4633-BEC6-23EA512CB0BD}"/>
              </a:ext>
            </a:extLst>
          </p:cNvPr>
          <p:cNvSpPr/>
          <p:nvPr/>
        </p:nvSpPr>
        <p:spPr>
          <a:xfrm>
            <a:off x="4294909" y="3096491"/>
            <a:ext cx="1265063" cy="66501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BA323ABE-7A34-4217-ABB2-43F9D79AFCA9}"/>
              </a:ext>
            </a:extLst>
          </p:cNvPr>
          <p:cNvSpPr txBox="1"/>
          <p:nvPr/>
        </p:nvSpPr>
        <p:spPr>
          <a:xfrm>
            <a:off x="5791200" y="1843950"/>
            <a:ext cx="6054437" cy="3170099"/>
          </a:xfrm>
          <a:prstGeom prst="rect">
            <a:avLst/>
          </a:prstGeom>
          <a:noFill/>
        </p:spPr>
        <p:txBody>
          <a:bodyPr wrap="square" rtlCol="0" anchor="ctr">
            <a:spAutoFit/>
          </a:bodyPr>
          <a:lstStyle/>
          <a:p>
            <a:pPr algn="ctr"/>
            <a:r>
              <a:rPr lang="en-US" sz="2000" b="1" dirty="0">
                <a:solidFill>
                  <a:schemeClr val="bg1"/>
                </a:solidFill>
              </a:rPr>
              <a:t>Bitdefender MDR can help.</a:t>
            </a:r>
          </a:p>
          <a:p>
            <a:pPr algn="ctr"/>
            <a:endParaRPr lang="en-US" sz="2000" dirty="0">
              <a:solidFill>
                <a:schemeClr val="bg1"/>
              </a:solidFill>
            </a:endParaRPr>
          </a:p>
          <a:p>
            <a:r>
              <a:rPr lang="en-US" sz="2000" dirty="0">
                <a:solidFill>
                  <a:schemeClr val="bg1"/>
                </a:solidFill>
              </a:rPr>
              <a:t>Bitdefender MDR Foundations for MSPs is a holistic MDR service designed for Managed Service Providers to give you access to our elite team of cybersecurity experts, working around the clock to keep you and your customers cyber resilient. The service includes 24/7 monitoring and response, proactive research-based threat hunting, and expert recommendations at an affordable price point.</a:t>
            </a:r>
            <a:endParaRPr lang="en-NL" sz="2000" dirty="0">
              <a:solidFill>
                <a:schemeClr val="bg1"/>
              </a:solidFill>
            </a:endParaRPr>
          </a:p>
        </p:txBody>
      </p:sp>
    </p:spTree>
    <p:extLst>
      <p:ext uri="{BB962C8B-B14F-4D97-AF65-F5344CB8AC3E}">
        <p14:creationId xmlns:p14="http://schemas.microsoft.com/office/powerpoint/2010/main" val="30894307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A1F0E-68C5-474A-B063-66FCAD11E448}"/>
              </a:ext>
            </a:extLst>
          </p:cNvPr>
          <p:cNvSpPr>
            <a:spLocks noGrp="1"/>
          </p:cNvSpPr>
          <p:nvPr>
            <p:ph type="title"/>
          </p:nvPr>
        </p:nvSpPr>
        <p:spPr/>
        <p:txBody>
          <a:bodyPr/>
          <a:lstStyle/>
          <a:p>
            <a:r>
              <a:rPr lang="en-US"/>
              <a:t>Strategic Overview</a:t>
            </a:r>
          </a:p>
        </p:txBody>
      </p:sp>
      <p:pic>
        <p:nvPicPr>
          <p:cNvPr id="15" name="Picture Placeholder 14">
            <a:extLst>
              <a:ext uri="{FF2B5EF4-FFF2-40B4-BE49-F238E27FC236}">
                <a16:creationId xmlns:a16="http://schemas.microsoft.com/office/drawing/2014/main" id="{722136AA-620A-41DB-BED9-92C22B5CE0C2}"/>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360" r="19360"/>
          <a:stretch>
            <a:fillRect/>
          </a:stretch>
        </p:blipFill>
        <p:spPr/>
      </p:pic>
      <p:pic>
        <p:nvPicPr>
          <p:cNvPr id="17" name="Picture Placeholder 16">
            <a:extLst>
              <a:ext uri="{FF2B5EF4-FFF2-40B4-BE49-F238E27FC236}">
                <a16:creationId xmlns:a16="http://schemas.microsoft.com/office/drawing/2014/main" id="{72CD1766-17D2-4B0C-A187-1B1D24745E06}"/>
              </a:ext>
            </a:extLst>
          </p:cNvPr>
          <p:cNvPicPr>
            <a:picLocks noGrp="1" noChangeAspect="1"/>
          </p:cNvPicPr>
          <p:nvPr>
            <p:ph type="pic" sz="quarter" idx="12"/>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5671" b="5671"/>
          <a:stretch>
            <a:fillRect/>
          </a:stretch>
        </p:blipFill>
        <p:spPr>
          <a:xfrm>
            <a:off x="4612845" y="2636521"/>
            <a:ext cx="793906" cy="702978"/>
          </a:xfrm>
        </p:spPr>
      </p:pic>
      <p:sp>
        <p:nvSpPr>
          <p:cNvPr id="8" name="Text Placeholder 7">
            <a:extLst>
              <a:ext uri="{FF2B5EF4-FFF2-40B4-BE49-F238E27FC236}">
                <a16:creationId xmlns:a16="http://schemas.microsoft.com/office/drawing/2014/main" id="{71520FD7-FB52-4352-BF9F-92524B408BF0}"/>
              </a:ext>
            </a:extLst>
          </p:cNvPr>
          <p:cNvSpPr>
            <a:spLocks noGrp="1"/>
          </p:cNvSpPr>
          <p:nvPr>
            <p:ph type="body" sz="quarter" idx="19"/>
          </p:nvPr>
        </p:nvSpPr>
        <p:spPr>
          <a:xfrm>
            <a:off x="1222499" y="3401364"/>
            <a:ext cx="2919399" cy="1373334"/>
          </a:xfrm>
        </p:spPr>
        <p:txBody>
          <a:bodyPr/>
          <a:lstStyle/>
          <a:p>
            <a:r>
              <a:rPr lang="en-GB" sz="1800"/>
              <a:t>Technology-based approaches are not sufficient to mitigate compromise and prevent business impact</a:t>
            </a:r>
          </a:p>
          <a:p>
            <a:endParaRPr lang="en-US" sz="1800"/>
          </a:p>
        </p:txBody>
      </p:sp>
      <p:sp>
        <p:nvSpPr>
          <p:cNvPr id="9" name="Text Placeholder 8">
            <a:extLst>
              <a:ext uri="{FF2B5EF4-FFF2-40B4-BE49-F238E27FC236}">
                <a16:creationId xmlns:a16="http://schemas.microsoft.com/office/drawing/2014/main" id="{FC421B08-672C-431F-9FD5-5F1783071994}"/>
              </a:ext>
            </a:extLst>
          </p:cNvPr>
          <p:cNvSpPr>
            <a:spLocks noGrp="1"/>
          </p:cNvSpPr>
          <p:nvPr>
            <p:ph type="body" sz="quarter" idx="21"/>
          </p:nvPr>
        </p:nvSpPr>
        <p:spPr>
          <a:xfrm>
            <a:off x="4666551" y="3401364"/>
            <a:ext cx="2939248" cy="1373334"/>
          </a:xfrm>
        </p:spPr>
        <p:txBody>
          <a:bodyPr/>
          <a:lstStyle/>
          <a:p>
            <a:r>
              <a:rPr lang="en-GB" sz="1800"/>
              <a:t>Bad Actors are continually innovating and organizations risk failing</a:t>
            </a:r>
          </a:p>
          <a:p>
            <a:endParaRPr lang="en-US" sz="1800"/>
          </a:p>
        </p:txBody>
      </p:sp>
      <p:pic>
        <p:nvPicPr>
          <p:cNvPr id="19" name="Picture Placeholder 18">
            <a:extLst>
              <a:ext uri="{FF2B5EF4-FFF2-40B4-BE49-F238E27FC236}">
                <a16:creationId xmlns:a16="http://schemas.microsoft.com/office/drawing/2014/main" id="{F08EF0B3-94F2-4625-8DB7-01E9A4DB2CF7}"/>
              </a:ext>
            </a:extLst>
          </p:cNvPr>
          <p:cNvPicPr>
            <a:picLocks noGrp="1" noChangeAspect="1"/>
          </p:cNvPicPr>
          <p:nvPr>
            <p:ph type="pic" sz="quarter" idx="22"/>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5671" b="5671"/>
          <a:stretch>
            <a:fillRect/>
          </a:stretch>
        </p:blipFill>
        <p:spPr>
          <a:xfrm>
            <a:off x="8098311" y="2628901"/>
            <a:ext cx="811118" cy="718218"/>
          </a:xfrm>
        </p:spPr>
      </p:pic>
      <p:sp>
        <p:nvSpPr>
          <p:cNvPr id="12" name="Text Placeholder 11">
            <a:extLst>
              <a:ext uri="{FF2B5EF4-FFF2-40B4-BE49-F238E27FC236}">
                <a16:creationId xmlns:a16="http://schemas.microsoft.com/office/drawing/2014/main" id="{B6AB3A5A-6A42-485F-B95C-8E6ADB96A05B}"/>
              </a:ext>
            </a:extLst>
          </p:cNvPr>
          <p:cNvSpPr>
            <a:spLocks noGrp="1"/>
          </p:cNvSpPr>
          <p:nvPr>
            <p:ph type="body" sz="quarter" idx="24"/>
          </p:nvPr>
        </p:nvSpPr>
        <p:spPr>
          <a:xfrm>
            <a:off x="8160623" y="3401364"/>
            <a:ext cx="2939248" cy="1373334"/>
          </a:xfrm>
        </p:spPr>
        <p:txBody>
          <a:bodyPr/>
          <a:lstStyle/>
          <a:p>
            <a:r>
              <a:rPr lang="en-GB" sz="1800"/>
              <a:t>Organizations lack the resources to deliver effective security operations</a:t>
            </a:r>
          </a:p>
          <a:p>
            <a:endParaRPr lang="en-US" sz="1800"/>
          </a:p>
        </p:txBody>
      </p:sp>
      <p:sp>
        <p:nvSpPr>
          <p:cNvPr id="13" name="Text Placeholder 3">
            <a:extLst>
              <a:ext uri="{FF2B5EF4-FFF2-40B4-BE49-F238E27FC236}">
                <a16:creationId xmlns:a16="http://schemas.microsoft.com/office/drawing/2014/main" id="{93161BAB-5B4C-41A1-AA5B-7FD5BC4CAC39}"/>
              </a:ext>
            </a:extLst>
          </p:cNvPr>
          <p:cNvSpPr txBox="1">
            <a:spLocks/>
          </p:cNvSpPr>
          <p:nvPr/>
        </p:nvSpPr>
        <p:spPr>
          <a:xfrm>
            <a:off x="720301" y="1153182"/>
            <a:ext cx="10841222" cy="751818"/>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latin typeface="+mn-lt"/>
                <a:ea typeface="+mn-ea"/>
                <a:cs typeface="+mn-cs"/>
              </a:rPr>
              <a:t>MDR Foundations is Bitdefender’s best way of providing MSPs with the expertise, experience and intuition they need to defend themselves and their customers and overcome modern security challenges. </a:t>
            </a:r>
          </a:p>
        </p:txBody>
      </p:sp>
    </p:spTree>
    <p:extLst>
      <p:ext uri="{BB962C8B-B14F-4D97-AF65-F5344CB8AC3E}">
        <p14:creationId xmlns:p14="http://schemas.microsoft.com/office/powerpoint/2010/main" val="46457202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4CAF-B156-8B47-B7D0-643F4F9CC6A0}"/>
              </a:ext>
            </a:extLst>
          </p:cNvPr>
          <p:cNvSpPr>
            <a:spLocks noGrp="1"/>
          </p:cNvSpPr>
          <p:nvPr>
            <p:ph type="title"/>
          </p:nvPr>
        </p:nvSpPr>
        <p:spPr/>
        <p:txBody>
          <a:bodyPr/>
          <a:lstStyle/>
          <a:p>
            <a:r>
              <a:rPr lang="en-US"/>
              <a:t>MDR Strategic Priorities</a:t>
            </a:r>
          </a:p>
        </p:txBody>
      </p:sp>
      <p:pic>
        <p:nvPicPr>
          <p:cNvPr id="17" name="Picture Placeholder 16">
            <a:extLst>
              <a:ext uri="{FF2B5EF4-FFF2-40B4-BE49-F238E27FC236}">
                <a16:creationId xmlns:a16="http://schemas.microsoft.com/office/drawing/2014/main" id="{42837C02-5725-694D-AC16-89F0E9681AD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774" b="5774"/>
          <a:stretch>
            <a:fillRect/>
          </a:stretch>
        </p:blipFill>
        <p:spPr>
          <a:xfrm>
            <a:off x="1135092" y="2279083"/>
            <a:ext cx="686493" cy="607869"/>
          </a:xfrm>
        </p:spPr>
      </p:pic>
      <p:pic>
        <p:nvPicPr>
          <p:cNvPr id="19" name="Picture Placeholder 18">
            <a:extLst>
              <a:ext uri="{FF2B5EF4-FFF2-40B4-BE49-F238E27FC236}">
                <a16:creationId xmlns:a16="http://schemas.microsoft.com/office/drawing/2014/main" id="{6A8E85BD-F0A7-9640-B094-B13F66DD507E}"/>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671" b="5671"/>
          <a:stretch>
            <a:fillRect/>
          </a:stretch>
        </p:blipFill>
        <p:spPr>
          <a:xfrm>
            <a:off x="4589069" y="2279083"/>
            <a:ext cx="686493" cy="607869"/>
          </a:xfrm>
        </p:spPr>
      </p:pic>
      <p:sp>
        <p:nvSpPr>
          <p:cNvPr id="5" name="Text Placeholder 4">
            <a:extLst>
              <a:ext uri="{FF2B5EF4-FFF2-40B4-BE49-F238E27FC236}">
                <a16:creationId xmlns:a16="http://schemas.microsoft.com/office/drawing/2014/main" id="{F38C662B-373B-944B-A2EA-6DA6F4D505C8}"/>
              </a:ext>
            </a:extLst>
          </p:cNvPr>
          <p:cNvSpPr>
            <a:spLocks noGrp="1"/>
          </p:cNvSpPr>
          <p:nvPr>
            <p:ph type="body" sz="quarter" idx="15"/>
          </p:nvPr>
        </p:nvSpPr>
        <p:spPr>
          <a:xfrm>
            <a:off x="1135092" y="3033656"/>
            <a:ext cx="2919399" cy="342900"/>
          </a:xfrm>
        </p:spPr>
        <p:txBody>
          <a:bodyPr anchor="t"/>
          <a:lstStyle/>
          <a:p>
            <a:r>
              <a:rPr lang="en-US"/>
              <a:t>Built on Intel</a:t>
            </a:r>
          </a:p>
        </p:txBody>
      </p:sp>
      <p:sp>
        <p:nvSpPr>
          <p:cNvPr id="6" name="Text Placeholder 5">
            <a:extLst>
              <a:ext uri="{FF2B5EF4-FFF2-40B4-BE49-F238E27FC236}">
                <a16:creationId xmlns:a16="http://schemas.microsoft.com/office/drawing/2014/main" id="{19C4A80F-D166-0A48-A5D1-D28C463C6CEC}"/>
              </a:ext>
            </a:extLst>
          </p:cNvPr>
          <p:cNvSpPr>
            <a:spLocks noGrp="1"/>
          </p:cNvSpPr>
          <p:nvPr>
            <p:ph type="body" sz="quarter" idx="16"/>
          </p:nvPr>
        </p:nvSpPr>
        <p:spPr>
          <a:xfrm>
            <a:off x="4589069" y="3033656"/>
            <a:ext cx="2939249" cy="728752"/>
          </a:xfrm>
        </p:spPr>
        <p:txBody>
          <a:bodyPr anchor="t"/>
          <a:lstStyle/>
          <a:p>
            <a:r>
              <a:rPr lang="en-US"/>
              <a:t>Fight fire with fire</a:t>
            </a:r>
          </a:p>
        </p:txBody>
      </p:sp>
      <p:sp>
        <p:nvSpPr>
          <p:cNvPr id="7" name="Text Placeholder 6">
            <a:extLst>
              <a:ext uri="{FF2B5EF4-FFF2-40B4-BE49-F238E27FC236}">
                <a16:creationId xmlns:a16="http://schemas.microsoft.com/office/drawing/2014/main" id="{33DF30CD-08B1-904E-B02B-8C630A63364B}"/>
              </a:ext>
            </a:extLst>
          </p:cNvPr>
          <p:cNvSpPr>
            <a:spLocks noGrp="1"/>
          </p:cNvSpPr>
          <p:nvPr>
            <p:ph type="body" sz="quarter" idx="19"/>
          </p:nvPr>
        </p:nvSpPr>
        <p:spPr>
          <a:xfrm>
            <a:off x="1145849" y="3584888"/>
            <a:ext cx="2919399" cy="1373334"/>
          </a:xfrm>
        </p:spPr>
        <p:txBody>
          <a:bodyPr/>
          <a:lstStyle/>
          <a:p>
            <a:r>
              <a:rPr lang="en-US" sz="1600"/>
              <a:t>Effective defense relies on a deep understanding of the customer and their unique risk profile within the wider threat landscape</a:t>
            </a:r>
            <a:endParaRPr lang="en-US"/>
          </a:p>
        </p:txBody>
      </p:sp>
      <p:sp>
        <p:nvSpPr>
          <p:cNvPr id="8" name="Text Placeholder 7">
            <a:extLst>
              <a:ext uri="{FF2B5EF4-FFF2-40B4-BE49-F238E27FC236}">
                <a16:creationId xmlns:a16="http://schemas.microsoft.com/office/drawing/2014/main" id="{F7CD0082-5080-A04A-AD19-F2B83394E7BC}"/>
              </a:ext>
            </a:extLst>
          </p:cNvPr>
          <p:cNvSpPr>
            <a:spLocks noGrp="1"/>
          </p:cNvSpPr>
          <p:nvPr>
            <p:ph type="body" sz="quarter" idx="21"/>
          </p:nvPr>
        </p:nvSpPr>
        <p:spPr>
          <a:xfrm>
            <a:off x="4599826" y="3584888"/>
            <a:ext cx="2939248" cy="1373334"/>
          </a:xfrm>
        </p:spPr>
        <p:txBody>
          <a:bodyPr/>
          <a:lstStyle/>
          <a:p>
            <a:r>
              <a:rPr lang="en-US" sz="1600">
                <a:solidFill>
                  <a:prstClr val="white"/>
                </a:solidFill>
                <a:latin typeface="+mn-lt"/>
              </a:rPr>
              <a:t>Overcome threat actors with a depth and breadth of experience and expertise that surpasses theirs</a:t>
            </a:r>
          </a:p>
          <a:p>
            <a:endParaRPr lang="en-US"/>
          </a:p>
        </p:txBody>
      </p:sp>
      <p:pic>
        <p:nvPicPr>
          <p:cNvPr id="21" name="Picture Placeholder 20">
            <a:extLst>
              <a:ext uri="{FF2B5EF4-FFF2-40B4-BE49-F238E27FC236}">
                <a16:creationId xmlns:a16="http://schemas.microsoft.com/office/drawing/2014/main" id="{A1106B3A-A556-884D-B30A-6B40BBABBCEE}"/>
              </a:ext>
            </a:extLst>
          </p:cNvPr>
          <p:cNvPicPr>
            <a:picLocks noGrp="1" noChangeAspect="1"/>
          </p:cNvPicPr>
          <p:nvPr>
            <p:ph type="pic" sz="quarter" idx="22"/>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71" b="5671"/>
          <a:stretch>
            <a:fillRect/>
          </a:stretch>
        </p:blipFill>
        <p:spPr>
          <a:xfrm>
            <a:off x="8113353" y="2279083"/>
            <a:ext cx="686493" cy="607869"/>
          </a:xfrm>
        </p:spPr>
      </p:pic>
      <p:sp>
        <p:nvSpPr>
          <p:cNvPr id="10" name="Text Placeholder 9">
            <a:extLst>
              <a:ext uri="{FF2B5EF4-FFF2-40B4-BE49-F238E27FC236}">
                <a16:creationId xmlns:a16="http://schemas.microsoft.com/office/drawing/2014/main" id="{5937FB40-119B-3046-B909-C97096924496}"/>
              </a:ext>
            </a:extLst>
          </p:cNvPr>
          <p:cNvSpPr>
            <a:spLocks noGrp="1"/>
          </p:cNvSpPr>
          <p:nvPr>
            <p:ph type="body" sz="quarter" idx="23"/>
          </p:nvPr>
        </p:nvSpPr>
        <p:spPr>
          <a:xfrm>
            <a:off x="8113353" y="3033656"/>
            <a:ext cx="3074600" cy="739510"/>
          </a:xfrm>
        </p:spPr>
        <p:txBody>
          <a:bodyPr anchor="t"/>
          <a:lstStyle/>
          <a:p>
            <a:r>
              <a:rPr lang="en-US" sz="2400">
                <a:solidFill>
                  <a:prstClr val="white"/>
                </a:solidFill>
                <a:latin typeface="Calibri" panose="020F0502020204030204"/>
              </a:rPr>
              <a:t>Scalable Expertise</a:t>
            </a:r>
          </a:p>
        </p:txBody>
      </p:sp>
      <p:sp>
        <p:nvSpPr>
          <p:cNvPr id="11" name="Text Placeholder 10">
            <a:extLst>
              <a:ext uri="{FF2B5EF4-FFF2-40B4-BE49-F238E27FC236}">
                <a16:creationId xmlns:a16="http://schemas.microsoft.com/office/drawing/2014/main" id="{E878B28F-DBA9-4944-9EC0-FB1619C1CDAC}"/>
              </a:ext>
            </a:extLst>
          </p:cNvPr>
          <p:cNvSpPr>
            <a:spLocks noGrp="1"/>
          </p:cNvSpPr>
          <p:nvPr>
            <p:ph type="body" sz="quarter" idx="24"/>
          </p:nvPr>
        </p:nvSpPr>
        <p:spPr>
          <a:xfrm>
            <a:off x="8124110" y="3584888"/>
            <a:ext cx="2939248" cy="1373334"/>
          </a:xfrm>
        </p:spPr>
        <p:txBody>
          <a:bodyPr/>
          <a:lstStyle/>
          <a:p>
            <a:r>
              <a:rPr lang="en-US" sz="1600">
                <a:solidFill>
                  <a:prstClr val="white"/>
                </a:solidFill>
                <a:latin typeface="+mn-lt"/>
              </a:rPr>
              <a:t>Operationalize and automate scalable processes, tools and techniques to enable intelligence and expertise at any scale</a:t>
            </a:r>
          </a:p>
          <a:p>
            <a:endParaRPr lang="en-US"/>
          </a:p>
        </p:txBody>
      </p:sp>
      <p:sp>
        <p:nvSpPr>
          <p:cNvPr id="12" name="Text Placeholder 3">
            <a:extLst>
              <a:ext uri="{FF2B5EF4-FFF2-40B4-BE49-F238E27FC236}">
                <a16:creationId xmlns:a16="http://schemas.microsoft.com/office/drawing/2014/main" id="{E2F165F4-4238-BC46-AA53-4369E8F27880}"/>
              </a:ext>
            </a:extLst>
          </p:cNvPr>
          <p:cNvSpPr txBox="1">
            <a:spLocks/>
          </p:cNvSpPr>
          <p:nvPr/>
        </p:nvSpPr>
        <p:spPr>
          <a:xfrm>
            <a:off x="720301" y="1153182"/>
            <a:ext cx="10023207" cy="63900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Our priorities </a:t>
            </a:r>
            <a:r>
              <a:rPr lang="en-US" sz="2800" dirty="0" err="1">
                <a:solidFill>
                  <a:schemeClr val="tx1"/>
                </a:solidFill>
                <a:latin typeface="+mn-lt"/>
              </a:rPr>
              <a:t>centre</a:t>
            </a:r>
            <a:r>
              <a:rPr kumimoji="0" lang="en-US" sz="2800" b="0" i="0" u="none" strike="noStrike" kern="1200" cap="none" spc="0" normalizeH="0" baseline="0" noProof="0" dirty="0">
                <a:ln>
                  <a:noFill/>
                </a:ln>
                <a:solidFill>
                  <a:schemeClr val="tx1"/>
                </a:solidFill>
                <a:effectLst/>
                <a:uLnTx/>
                <a:uFillTx/>
                <a:latin typeface="+mn-lt"/>
                <a:ea typeface="+mn-ea"/>
                <a:cs typeface="+mn-cs"/>
              </a:rPr>
              <a:t> around three core tenets:</a:t>
            </a:r>
          </a:p>
        </p:txBody>
      </p:sp>
    </p:spTree>
    <p:extLst>
      <p:ext uri="{BB962C8B-B14F-4D97-AF65-F5344CB8AC3E}">
        <p14:creationId xmlns:p14="http://schemas.microsoft.com/office/powerpoint/2010/main" val="284980869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A673AA-DD92-4EA4-A89E-D385BEAD1A11}"/>
              </a:ext>
            </a:extLst>
          </p:cNvPr>
          <p:cNvSpPr>
            <a:spLocks noGrp="1"/>
          </p:cNvSpPr>
          <p:nvPr>
            <p:ph type="title"/>
          </p:nvPr>
        </p:nvSpPr>
        <p:spPr>
          <a:xfrm>
            <a:off x="838200" y="80581"/>
            <a:ext cx="8006778" cy="927100"/>
          </a:xfrm>
        </p:spPr>
        <p:txBody>
          <a:bodyPr anchor="ctr">
            <a:normAutofit/>
          </a:bodyPr>
          <a:lstStyle/>
          <a:p>
            <a:r>
              <a:rPr lang="en-US"/>
              <a:t>MDR MSP Offerings </a:t>
            </a:r>
            <a:endParaRPr lang="en-NL"/>
          </a:p>
        </p:txBody>
      </p:sp>
      <p:sp>
        <p:nvSpPr>
          <p:cNvPr id="13" name="Text Placeholder 12">
            <a:extLst>
              <a:ext uri="{FF2B5EF4-FFF2-40B4-BE49-F238E27FC236}">
                <a16:creationId xmlns:a16="http://schemas.microsoft.com/office/drawing/2014/main" id="{22EF1FE9-F564-4DFE-B3D2-A214A35A51C3}"/>
              </a:ext>
            </a:extLst>
          </p:cNvPr>
          <p:cNvSpPr>
            <a:spLocks noGrp="1"/>
          </p:cNvSpPr>
          <p:nvPr>
            <p:ph type="body" sz="quarter" idx="10"/>
          </p:nvPr>
        </p:nvSpPr>
        <p:spPr>
          <a:xfrm>
            <a:off x="838199" y="1025525"/>
            <a:ext cx="8006777" cy="612775"/>
          </a:xfrm>
        </p:spPr>
        <p:txBody>
          <a:bodyPr anchor="t">
            <a:normAutofit/>
          </a:bodyPr>
          <a:lstStyle/>
          <a:p>
            <a:r>
              <a:rPr lang="en-US" b="1" dirty="0"/>
              <a:t>Based on Cloud Security + ATS + EDR</a:t>
            </a:r>
            <a:endParaRPr lang="en-NL" b="1" dirty="0"/>
          </a:p>
        </p:txBody>
      </p:sp>
      <p:pic>
        <p:nvPicPr>
          <p:cNvPr id="7" name="Picture 6">
            <a:extLst>
              <a:ext uri="{FF2B5EF4-FFF2-40B4-BE49-F238E27FC236}">
                <a16:creationId xmlns:a16="http://schemas.microsoft.com/office/drawing/2014/main" id="{5DD6D79C-4DAD-BE5A-0A64-314B031999FD}"/>
              </a:ext>
            </a:extLst>
          </p:cNvPr>
          <p:cNvPicPr>
            <a:picLocks noChangeAspect="1"/>
          </p:cNvPicPr>
          <p:nvPr/>
        </p:nvPicPr>
        <p:blipFill>
          <a:blip r:embed="rId3"/>
          <a:stretch>
            <a:fillRect/>
          </a:stretch>
        </p:blipFill>
        <p:spPr>
          <a:xfrm>
            <a:off x="742167" y="2711187"/>
            <a:ext cx="10731608" cy="3031678"/>
          </a:xfrm>
          <a:prstGeom prst="rect">
            <a:avLst/>
          </a:prstGeom>
          <a:noFill/>
        </p:spPr>
      </p:pic>
      <p:sp>
        <p:nvSpPr>
          <p:cNvPr id="16" name="TextBox 15">
            <a:extLst>
              <a:ext uri="{FF2B5EF4-FFF2-40B4-BE49-F238E27FC236}">
                <a16:creationId xmlns:a16="http://schemas.microsoft.com/office/drawing/2014/main" id="{B8FBFC3F-B27D-F7DA-1506-1F3CE6ABB9D6}"/>
              </a:ext>
            </a:extLst>
          </p:cNvPr>
          <p:cNvSpPr txBox="1"/>
          <p:nvPr/>
        </p:nvSpPr>
        <p:spPr>
          <a:xfrm>
            <a:off x="742166" y="1656144"/>
            <a:ext cx="11449833" cy="970009"/>
          </a:xfrm>
          <a:prstGeom prst="rect">
            <a:avLst/>
          </a:prstGeom>
          <a:noFill/>
        </p:spPr>
        <p:txBody>
          <a:bodyPr wrap="square">
            <a:spAutoFit/>
          </a:bodyPr>
          <a:lstStyle/>
          <a:p>
            <a:pPr>
              <a:lnSpc>
                <a:spcPct val="150000"/>
              </a:lnSpc>
            </a:pPr>
            <a:r>
              <a:rPr lang="en-US" sz="2400" b="1" dirty="0">
                <a:latin typeface="Arial" panose="020B0604020202020204" pitchFamily="34" charset="0"/>
                <a:cs typeface="Arial" panose="020B0604020202020204" pitchFamily="34" charset="0"/>
              </a:rPr>
              <a:t>MDR Foundations for MSPs </a:t>
            </a:r>
          </a:p>
          <a:p>
            <a:pPr>
              <a:lnSpc>
                <a:spcPct val="150000"/>
              </a:lnSpc>
            </a:pPr>
            <a:r>
              <a:rPr lang="en-US" sz="1600" b="1" dirty="0">
                <a:latin typeface="Arial" panose="020B0604020202020204" pitchFamily="34" charset="0"/>
                <a:cs typeface="Arial" panose="020B0604020202020204" pitchFamily="34" charset="0"/>
              </a:rPr>
              <a:t>Helps MSPs provide proactive protection for customers and minimize the impact of attacks quickly and effectively </a:t>
            </a:r>
          </a:p>
        </p:txBody>
      </p:sp>
    </p:spTree>
    <p:extLst>
      <p:ext uri="{BB962C8B-B14F-4D97-AF65-F5344CB8AC3E}">
        <p14:creationId xmlns:p14="http://schemas.microsoft.com/office/powerpoint/2010/main" val="132816935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45CF50D-00BC-8B4E-9BDA-66B0A2AA7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519" y="0"/>
            <a:ext cx="10317481" cy="6858000"/>
          </a:xfrm>
          <a:prstGeom prst="rect">
            <a:avLst/>
          </a:prstGeom>
        </p:spPr>
      </p:pic>
      <p:pic>
        <p:nvPicPr>
          <p:cNvPr id="36" name="Picture 35">
            <a:extLst>
              <a:ext uri="{FF2B5EF4-FFF2-40B4-BE49-F238E27FC236}">
                <a16:creationId xmlns:a16="http://schemas.microsoft.com/office/drawing/2014/main" id="{4E20EF20-B7CC-6546-95B3-E4BE9C548E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126" y="63921"/>
            <a:ext cx="8612422" cy="6883818"/>
          </a:xfrm>
          <a:prstGeom prst="rect">
            <a:avLst/>
          </a:prstGeom>
        </p:spPr>
      </p:pic>
      <p:pic>
        <p:nvPicPr>
          <p:cNvPr id="37" name="Picture 36">
            <a:extLst>
              <a:ext uri="{FF2B5EF4-FFF2-40B4-BE49-F238E27FC236}">
                <a16:creationId xmlns:a16="http://schemas.microsoft.com/office/drawing/2014/main" id="{1073416E-8560-0A48-AC20-83412E9533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412" y="487271"/>
            <a:ext cx="6224249" cy="6037118"/>
          </a:xfrm>
          <a:prstGeom prst="rect">
            <a:avLst/>
          </a:prstGeom>
        </p:spPr>
      </p:pic>
      <p:pic>
        <p:nvPicPr>
          <p:cNvPr id="38" name="Picture 37">
            <a:extLst>
              <a:ext uri="{FF2B5EF4-FFF2-40B4-BE49-F238E27FC236}">
                <a16:creationId xmlns:a16="http://schemas.microsoft.com/office/drawing/2014/main" id="{C75D0CF9-388A-0A48-8ED2-521EE8DF2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4533" y="1315827"/>
            <a:ext cx="4380007" cy="4380007"/>
          </a:xfrm>
          <a:prstGeom prst="rect">
            <a:avLst/>
          </a:prstGeom>
        </p:spPr>
      </p:pic>
      <p:pic>
        <p:nvPicPr>
          <p:cNvPr id="39" name="Picture 38">
            <a:extLst>
              <a:ext uri="{FF2B5EF4-FFF2-40B4-BE49-F238E27FC236}">
                <a16:creationId xmlns:a16="http://schemas.microsoft.com/office/drawing/2014/main" id="{418714CE-A343-B342-B579-16935088A8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3185" y="1734479"/>
            <a:ext cx="3542703" cy="3542703"/>
          </a:xfrm>
          <a:prstGeom prst="rect">
            <a:avLst/>
          </a:prstGeom>
        </p:spPr>
      </p:pic>
      <p:sp>
        <p:nvSpPr>
          <p:cNvPr id="40" name="Oval 39">
            <a:extLst>
              <a:ext uri="{FF2B5EF4-FFF2-40B4-BE49-F238E27FC236}">
                <a16:creationId xmlns:a16="http://schemas.microsoft.com/office/drawing/2014/main" id="{755FB6E4-CAA4-BA46-AEAB-276D9B14CF67}"/>
              </a:ext>
            </a:extLst>
          </p:cNvPr>
          <p:cNvSpPr/>
          <p:nvPr/>
        </p:nvSpPr>
        <p:spPr>
          <a:xfrm>
            <a:off x="6728486" y="2089780"/>
            <a:ext cx="2832100" cy="283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68CA2DEF-169B-2A45-AFDD-6896E082813C}"/>
              </a:ext>
            </a:extLst>
          </p:cNvPr>
          <p:cNvGrpSpPr/>
          <p:nvPr/>
        </p:nvGrpSpPr>
        <p:grpSpPr>
          <a:xfrm>
            <a:off x="7062460" y="3001993"/>
            <a:ext cx="2285780" cy="950179"/>
            <a:chOff x="7062460" y="3001993"/>
            <a:chExt cx="2285780" cy="950179"/>
          </a:xfrm>
        </p:grpSpPr>
        <p:pic>
          <p:nvPicPr>
            <p:cNvPr id="42" name="Picture 41">
              <a:extLst>
                <a:ext uri="{FF2B5EF4-FFF2-40B4-BE49-F238E27FC236}">
                  <a16:creationId xmlns:a16="http://schemas.microsoft.com/office/drawing/2014/main" id="{23AEDA04-5AF2-9F42-A79E-10DC5B1844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2460" y="3001993"/>
              <a:ext cx="2285780" cy="694073"/>
            </a:xfrm>
            <a:prstGeom prst="rect">
              <a:avLst/>
            </a:prstGeom>
          </p:spPr>
        </p:pic>
        <p:sp>
          <p:nvSpPr>
            <p:cNvPr id="51" name="TextBox 50">
              <a:extLst>
                <a:ext uri="{FF2B5EF4-FFF2-40B4-BE49-F238E27FC236}">
                  <a16:creationId xmlns:a16="http://schemas.microsoft.com/office/drawing/2014/main" id="{5A422DFA-35CD-914D-A8AC-5AB3BB531527}"/>
                </a:ext>
              </a:extLst>
            </p:cNvPr>
            <p:cNvSpPr txBox="1"/>
            <p:nvPr/>
          </p:nvSpPr>
          <p:spPr>
            <a:xfrm>
              <a:off x="7222972" y="3582840"/>
              <a:ext cx="1964756"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GravityZone</a:t>
              </a:r>
            </a:p>
          </p:txBody>
        </p:sp>
      </p:grpSp>
      <p:grpSp>
        <p:nvGrpSpPr>
          <p:cNvPr id="55" name="Group 54">
            <a:extLst>
              <a:ext uri="{FF2B5EF4-FFF2-40B4-BE49-F238E27FC236}">
                <a16:creationId xmlns:a16="http://schemas.microsoft.com/office/drawing/2014/main" id="{B7562305-A618-254F-A3BA-2B4E85C6ED20}"/>
              </a:ext>
            </a:extLst>
          </p:cNvPr>
          <p:cNvGrpSpPr/>
          <p:nvPr/>
        </p:nvGrpSpPr>
        <p:grpSpPr>
          <a:xfrm>
            <a:off x="5441040" y="793734"/>
            <a:ext cx="1891250" cy="1749056"/>
            <a:chOff x="5441040" y="793734"/>
            <a:chExt cx="1891250" cy="1749056"/>
          </a:xfrm>
        </p:grpSpPr>
        <p:sp>
          <p:nvSpPr>
            <p:cNvPr id="56" name="TextBox 55">
              <a:extLst>
                <a:ext uri="{FF2B5EF4-FFF2-40B4-BE49-F238E27FC236}">
                  <a16:creationId xmlns:a16="http://schemas.microsoft.com/office/drawing/2014/main" id="{4D985486-3E14-4346-8D37-E07952BF8B06}"/>
                </a:ext>
              </a:extLst>
            </p:cNvPr>
            <p:cNvSpPr txBox="1"/>
            <p:nvPr/>
          </p:nvSpPr>
          <p:spPr>
            <a:xfrm>
              <a:off x="5441040" y="793734"/>
              <a:ext cx="1891250" cy="1115690"/>
            </a:xfrm>
            <a:prstGeom prst="rect">
              <a:avLst/>
            </a:prstGeom>
            <a:noFill/>
          </p:spPr>
          <p:txBody>
            <a:bodyPr wrap="square" rtlCol="0">
              <a:spAutoFit/>
            </a:bodyPr>
            <a:lstStyle/>
            <a:p>
              <a:r>
                <a:rPr lang="en-US" sz="1600">
                  <a:solidFill>
                    <a:srgbClr val="1261FF"/>
                  </a:solidFill>
                  <a:latin typeface="Arial" panose="020B0604020202020204" pitchFamily="34" charset="0"/>
                  <a:ea typeface="Roboto Medium" panose="02000000000000000000" pitchFamily="2" charset="0"/>
                  <a:cs typeface="Arial" panose="020B0604020202020204" pitchFamily="34" charset="0"/>
                </a:rPr>
                <a:t>2. PREVENTION</a:t>
              </a:r>
            </a:p>
            <a:p>
              <a:r>
                <a:rPr lang="en-US" sz="1000">
                  <a:latin typeface="Arial" panose="020B0604020202020204" pitchFamily="34" charset="0"/>
                  <a:ea typeface="Roboto Medium" panose="02000000000000000000" pitchFamily="2" charset="0"/>
                  <a:cs typeface="Arial" panose="020B0604020202020204" pitchFamily="34" charset="0"/>
                </a:rPr>
                <a:t>Over 99% of attacks blocked</a:t>
              </a:r>
            </a:p>
            <a:p>
              <a:r>
                <a:rPr lang="en-US" sz="1000">
                  <a:latin typeface="Arial" panose="020B0604020202020204" pitchFamily="34" charset="0"/>
                  <a:ea typeface="Roboto Medium" panose="02000000000000000000" pitchFamily="2" charset="0"/>
                  <a:cs typeface="Arial" panose="020B0604020202020204" pitchFamily="34" charset="0"/>
                </a:rPr>
                <a:t>from reaching any endpoint</a:t>
              </a:r>
            </a:p>
            <a:p>
              <a:r>
                <a:rPr lang="en-US" sz="1000">
                  <a:latin typeface="Arial" panose="020B0604020202020204" pitchFamily="34" charset="0"/>
                  <a:ea typeface="Roboto Medium" panose="02000000000000000000" pitchFamily="2" charset="0"/>
                  <a:cs typeface="Arial" panose="020B0604020202020204" pitchFamily="34" charset="0"/>
                </a:rPr>
                <a:t>or server - physical, virtual and cloud</a:t>
              </a:r>
            </a:p>
            <a:p>
              <a:pPr marL="228600" indent="-228600" algn="r">
                <a:buAutoNum type="arabicPeriod"/>
              </a:pPr>
              <a:endParaRPr lang="en-US" sz="1050">
                <a:solidFill>
                  <a:srgbClr val="0042FF"/>
                </a:solidFill>
                <a:latin typeface="Arial" panose="020B0604020202020204" pitchFamily="34" charset="0"/>
                <a:ea typeface="Roboto Medium" panose="02000000000000000000" pitchFamily="2" charset="0"/>
                <a:cs typeface="Arial" panose="020B0604020202020204" pitchFamily="34" charset="0"/>
              </a:endParaRPr>
            </a:p>
          </p:txBody>
        </p:sp>
        <p:sp>
          <p:nvSpPr>
            <p:cNvPr id="57" name="Oval 56">
              <a:extLst>
                <a:ext uri="{FF2B5EF4-FFF2-40B4-BE49-F238E27FC236}">
                  <a16:creationId xmlns:a16="http://schemas.microsoft.com/office/drawing/2014/main" id="{34F3DE7E-AB46-5F45-B240-AE9B8D782922}"/>
                </a:ext>
              </a:extLst>
            </p:cNvPr>
            <p:cNvSpPr/>
            <p:nvPr/>
          </p:nvSpPr>
          <p:spPr>
            <a:xfrm>
              <a:off x="6147817" y="1725153"/>
              <a:ext cx="817637" cy="817637"/>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58EA9DC5-7148-3A46-8F5B-9E3E5FBED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8509" y="1897138"/>
              <a:ext cx="416253" cy="473667"/>
            </a:xfrm>
            <a:prstGeom prst="rect">
              <a:avLst/>
            </a:prstGeom>
          </p:spPr>
        </p:pic>
      </p:grpSp>
      <p:grpSp>
        <p:nvGrpSpPr>
          <p:cNvPr id="59" name="Group 58">
            <a:extLst>
              <a:ext uri="{FF2B5EF4-FFF2-40B4-BE49-F238E27FC236}">
                <a16:creationId xmlns:a16="http://schemas.microsoft.com/office/drawing/2014/main" id="{52A76F24-D872-E441-80D2-E195A2D14604}"/>
              </a:ext>
            </a:extLst>
          </p:cNvPr>
          <p:cNvGrpSpPr/>
          <p:nvPr/>
        </p:nvGrpSpPr>
        <p:grpSpPr>
          <a:xfrm>
            <a:off x="6616253" y="5542173"/>
            <a:ext cx="2800998" cy="817637"/>
            <a:chOff x="3841912" y="3900704"/>
            <a:chExt cx="2800998" cy="817637"/>
          </a:xfrm>
        </p:grpSpPr>
        <p:sp>
          <p:nvSpPr>
            <p:cNvPr id="60" name="TextBox 59">
              <a:extLst>
                <a:ext uri="{FF2B5EF4-FFF2-40B4-BE49-F238E27FC236}">
                  <a16:creationId xmlns:a16="http://schemas.microsoft.com/office/drawing/2014/main" id="{033E6CA4-709F-744A-B5D8-748AA7F26320}"/>
                </a:ext>
              </a:extLst>
            </p:cNvPr>
            <p:cNvSpPr txBox="1"/>
            <p:nvPr/>
          </p:nvSpPr>
          <p:spPr>
            <a:xfrm>
              <a:off x="3841912" y="3930371"/>
              <a:ext cx="1918731" cy="646331"/>
            </a:xfrm>
            <a:prstGeom prst="rect">
              <a:avLst/>
            </a:prstGeom>
            <a:noFill/>
          </p:spPr>
          <p:txBody>
            <a:bodyPr wrap="square" rtlCol="0">
              <a:spAutoFit/>
            </a:bodyPr>
            <a:lstStyle/>
            <a:p>
              <a:pPr algn="r"/>
              <a:r>
                <a:rPr lang="en-US" sz="1600">
                  <a:solidFill>
                    <a:srgbClr val="1261FF"/>
                  </a:solidFill>
                  <a:latin typeface="Arial" panose="020B0604020202020204" pitchFamily="34" charset="0"/>
                  <a:ea typeface="Roboto Medium" panose="02000000000000000000" pitchFamily="2" charset="0"/>
                  <a:cs typeface="Arial" panose="020B0604020202020204" pitchFamily="34" charset="0"/>
                </a:rPr>
                <a:t>5. SERVICES</a:t>
              </a:r>
            </a:p>
            <a:p>
              <a:pPr algn="r"/>
              <a:r>
                <a:rPr lang="en-US" sz="1000">
                  <a:latin typeface="Arial" panose="020B0604020202020204" pitchFamily="34" charset="0"/>
                  <a:ea typeface="Roboto Medium" panose="02000000000000000000" pitchFamily="2" charset="0"/>
                  <a:cs typeface="Arial" panose="020B0604020202020204" pitchFamily="34" charset="0"/>
                </a:rPr>
                <a:t>Expert 24x7 managed hunting and forensics services</a:t>
              </a:r>
              <a:endParaRPr lang="en-US" sz="1000">
                <a:solidFill>
                  <a:srgbClr val="0042FF"/>
                </a:solidFill>
                <a:latin typeface="Arial" panose="020B0604020202020204" pitchFamily="34" charset="0"/>
                <a:ea typeface="Roboto Medium" panose="02000000000000000000" pitchFamily="2" charset="0"/>
                <a:cs typeface="Arial" panose="020B0604020202020204" pitchFamily="34" charset="0"/>
              </a:endParaRPr>
            </a:p>
          </p:txBody>
        </p:sp>
        <p:sp>
          <p:nvSpPr>
            <p:cNvPr id="61" name="Oval 60">
              <a:extLst>
                <a:ext uri="{FF2B5EF4-FFF2-40B4-BE49-F238E27FC236}">
                  <a16:creationId xmlns:a16="http://schemas.microsoft.com/office/drawing/2014/main" id="{A9EF3C46-6C03-6041-B32C-A839307EACA4}"/>
                </a:ext>
              </a:extLst>
            </p:cNvPr>
            <p:cNvSpPr/>
            <p:nvPr/>
          </p:nvSpPr>
          <p:spPr>
            <a:xfrm>
              <a:off x="5825273" y="3900704"/>
              <a:ext cx="817637" cy="817637"/>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947C29A1-75A2-F24F-9587-0FA2C484BF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5965" y="4092007"/>
              <a:ext cx="416253" cy="435031"/>
            </a:xfrm>
            <a:prstGeom prst="rect">
              <a:avLst/>
            </a:prstGeom>
          </p:spPr>
        </p:pic>
      </p:grpSp>
      <p:grpSp>
        <p:nvGrpSpPr>
          <p:cNvPr id="63" name="Group 62">
            <a:extLst>
              <a:ext uri="{FF2B5EF4-FFF2-40B4-BE49-F238E27FC236}">
                <a16:creationId xmlns:a16="http://schemas.microsoft.com/office/drawing/2014/main" id="{B6DC4E90-5571-A04D-893D-4F0517A2A1E3}"/>
              </a:ext>
            </a:extLst>
          </p:cNvPr>
          <p:cNvGrpSpPr/>
          <p:nvPr/>
        </p:nvGrpSpPr>
        <p:grpSpPr>
          <a:xfrm>
            <a:off x="3906978" y="3464457"/>
            <a:ext cx="2628308" cy="1835790"/>
            <a:chOff x="6968238" y="5047529"/>
            <a:chExt cx="2628308" cy="1835790"/>
          </a:xfrm>
        </p:grpSpPr>
        <p:sp>
          <p:nvSpPr>
            <p:cNvPr id="64" name="TextBox 63">
              <a:extLst>
                <a:ext uri="{FF2B5EF4-FFF2-40B4-BE49-F238E27FC236}">
                  <a16:creationId xmlns:a16="http://schemas.microsoft.com/office/drawing/2014/main" id="{021C2C76-9C30-7548-9774-CCFF33755026}"/>
                </a:ext>
              </a:extLst>
            </p:cNvPr>
            <p:cNvSpPr txBox="1"/>
            <p:nvPr/>
          </p:nvSpPr>
          <p:spPr>
            <a:xfrm>
              <a:off x="6968238" y="5990767"/>
              <a:ext cx="2509388" cy="892552"/>
            </a:xfrm>
            <a:prstGeom prst="rect">
              <a:avLst/>
            </a:prstGeom>
            <a:noFill/>
          </p:spPr>
          <p:txBody>
            <a:bodyPr wrap="square" rtlCol="0">
              <a:spAutoFit/>
            </a:bodyPr>
            <a:lstStyle/>
            <a:p>
              <a:pPr algn="r"/>
              <a:r>
                <a:rPr lang="en-US" sz="1600">
                  <a:solidFill>
                    <a:srgbClr val="1261FF"/>
                  </a:solidFill>
                  <a:latin typeface="Arial" panose="020B0604020202020204" pitchFamily="34" charset="0"/>
                  <a:ea typeface="Roboto Medium" panose="02000000000000000000" pitchFamily="2" charset="0"/>
                  <a:cs typeface="Arial" panose="020B0604020202020204" pitchFamily="34" charset="0"/>
                </a:rPr>
                <a:t>1. RISK ASSESSMENT &amp; HARDENING</a:t>
              </a:r>
            </a:p>
            <a:p>
              <a:pPr algn="r"/>
              <a:r>
                <a:rPr lang="en-US" sz="1000">
                  <a:latin typeface="Arial" panose="020B0604020202020204" pitchFamily="34" charset="0"/>
                  <a:ea typeface="Roboto Medium" panose="02000000000000000000" pitchFamily="2" charset="0"/>
                  <a:cs typeface="Arial" panose="020B0604020202020204" pitchFamily="34" charset="0"/>
                </a:rPr>
                <a:t>Proactively reduce the attack surface</a:t>
              </a:r>
            </a:p>
            <a:p>
              <a:pPr algn="r"/>
              <a:r>
                <a:rPr lang="en-US" sz="1000">
                  <a:latin typeface="Arial" panose="020B0604020202020204" pitchFamily="34" charset="0"/>
                  <a:ea typeface="Roboto Medium" panose="02000000000000000000" pitchFamily="2" charset="0"/>
                  <a:cs typeface="Arial" panose="020B0604020202020204" pitchFamily="34" charset="0"/>
                </a:rPr>
                <a:t>at the endpoint, network &amp; human</a:t>
              </a:r>
              <a:endParaRPr lang="en-US" sz="1000">
                <a:solidFill>
                  <a:srgbClr val="0042FF"/>
                </a:solidFill>
                <a:latin typeface="Arial" panose="020B0604020202020204" pitchFamily="34" charset="0"/>
                <a:ea typeface="Roboto Medium" panose="02000000000000000000" pitchFamily="2" charset="0"/>
                <a:cs typeface="Arial" panose="020B0604020202020204" pitchFamily="34" charset="0"/>
              </a:endParaRPr>
            </a:p>
          </p:txBody>
        </p:sp>
        <p:sp>
          <p:nvSpPr>
            <p:cNvPr id="65" name="Oval 64">
              <a:extLst>
                <a:ext uri="{FF2B5EF4-FFF2-40B4-BE49-F238E27FC236}">
                  <a16:creationId xmlns:a16="http://schemas.microsoft.com/office/drawing/2014/main" id="{B609B392-0FB7-8545-B1F3-D14A8F13E09C}"/>
                </a:ext>
              </a:extLst>
            </p:cNvPr>
            <p:cNvSpPr/>
            <p:nvPr/>
          </p:nvSpPr>
          <p:spPr>
            <a:xfrm>
              <a:off x="8778909" y="5047529"/>
              <a:ext cx="817637" cy="817637"/>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6" name="Picture 65">
              <a:extLst>
                <a:ext uri="{FF2B5EF4-FFF2-40B4-BE49-F238E27FC236}">
                  <a16:creationId xmlns:a16="http://schemas.microsoft.com/office/drawing/2014/main" id="{4180AC44-A8E7-004E-B664-B412D1364E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601" y="5271838"/>
              <a:ext cx="416253" cy="369018"/>
            </a:xfrm>
            <a:prstGeom prst="rect">
              <a:avLst/>
            </a:prstGeom>
          </p:spPr>
        </p:pic>
      </p:grpSp>
      <p:grpSp>
        <p:nvGrpSpPr>
          <p:cNvPr id="67" name="Group 66">
            <a:extLst>
              <a:ext uri="{FF2B5EF4-FFF2-40B4-BE49-F238E27FC236}">
                <a16:creationId xmlns:a16="http://schemas.microsoft.com/office/drawing/2014/main" id="{92563BCC-6130-244E-9B52-3CFF77C09DF2}"/>
              </a:ext>
            </a:extLst>
          </p:cNvPr>
          <p:cNvGrpSpPr/>
          <p:nvPr/>
        </p:nvGrpSpPr>
        <p:grpSpPr>
          <a:xfrm>
            <a:off x="9596546" y="3068472"/>
            <a:ext cx="2452976" cy="1635998"/>
            <a:chOff x="9596546" y="3068472"/>
            <a:chExt cx="2452976" cy="1635998"/>
          </a:xfrm>
        </p:grpSpPr>
        <p:sp>
          <p:nvSpPr>
            <p:cNvPr id="68" name="Oval 67">
              <a:extLst>
                <a:ext uri="{FF2B5EF4-FFF2-40B4-BE49-F238E27FC236}">
                  <a16:creationId xmlns:a16="http://schemas.microsoft.com/office/drawing/2014/main" id="{0DBA9A4D-99ED-4E42-B0AE-7D693B482914}"/>
                </a:ext>
              </a:extLst>
            </p:cNvPr>
            <p:cNvSpPr/>
            <p:nvPr/>
          </p:nvSpPr>
          <p:spPr>
            <a:xfrm>
              <a:off x="9893853" y="3068472"/>
              <a:ext cx="817637" cy="817637"/>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9" name="Picture 68">
              <a:extLst>
                <a:ext uri="{FF2B5EF4-FFF2-40B4-BE49-F238E27FC236}">
                  <a16:creationId xmlns:a16="http://schemas.microsoft.com/office/drawing/2014/main" id="{DBFA4C99-BA05-0646-8F5F-1708BEF7AB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2509" y="3240457"/>
              <a:ext cx="400325" cy="473667"/>
            </a:xfrm>
            <a:prstGeom prst="rect">
              <a:avLst/>
            </a:prstGeom>
          </p:spPr>
        </p:pic>
        <p:sp>
          <p:nvSpPr>
            <p:cNvPr id="70" name="TextBox 69">
              <a:extLst>
                <a:ext uri="{FF2B5EF4-FFF2-40B4-BE49-F238E27FC236}">
                  <a16:creationId xmlns:a16="http://schemas.microsoft.com/office/drawing/2014/main" id="{9B5D9B9E-64A9-0F49-8C9A-1ACA97A20D23}"/>
                </a:ext>
              </a:extLst>
            </p:cNvPr>
            <p:cNvSpPr txBox="1"/>
            <p:nvPr/>
          </p:nvSpPr>
          <p:spPr>
            <a:xfrm>
              <a:off x="9596546" y="3904251"/>
              <a:ext cx="2452976" cy="800219"/>
            </a:xfrm>
            <a:prstGeom prst="rect">
              <a:avLst/>
            </a:prstGeom>
            <a:noFill/>
          </p:spPr>
          <p:txBody>
            <a:bodyPr wrap="square" rtlCol="0">
              <a:spAutoFit/>
            </a:bodyPr>
            <a:lstStyle/>
            <a:p>
              <a:r>
                <a:rPr lang="en-US" sz="1600">
                  <a:solidFill>
                    <a:srgbClr val="1261FF"/>
                  </a:solidFill>
                  <a:latin typeface="Arial" panose="020B0604020202020204" pitchFamily="34" charset="0"/>
                  <a:ea typeface="Roboto Medium" panose="02000000000000000000" pitchFamily="2" charset="0"/>
                  <a:cs typeface="Arial" panose="020B0604020202020204" pitchFamily="34" charset="0"/>
                </a:rPr>
                <a:t>4. RESPONSE</a:t>
              </a:r>
            </a:p>
            <a:p>
              <a:r>
                <a:rPr lang="en-US" sz="1000">
                  <a:latin typeface="Arial" panose="020B0604020202020204" pitchFamily="34" charset="0"/>
                  <a:ea typeface="Roboto Medium" panose="02000000000000000000" pitchFamily="2" charset="0"/>
                  <a:cs typeface="Arial" panose="020B0604020202020204" pitchFamily="34" charset="0"/>
                </a:rPr>
                <a:t>Automated response and actionable insights that enable remediation without system overloading</a:t>
              </a:r>
              <a:endParaRPr lang="en-US" sz="1000">
                <a:solidFill>
                  <a:srgbClr val="0042FF"/>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71" name="Group 70">
            <a:extLst>
              <a:ext uri="{FF2B5EF4-FFF2-40B4-BE49-F238E27FC236}">
                <a16:creationId xmlns:a16="http://schemas.microsoft.com/office/drawing/2014/main" id="{F3F2E31E-A88A-6141-9A91-788B8739B5F5}"/>
              </a:ext>
            </a:extLst>
          </p:cNvPr>
          <p:cNvGrpSpPr/>
          <p:nvPr/>
        </p:nvGrpSpPr>
        <p:grpSpPr>
          <a:xfrm>
            <a:off x="8408553" y="1175822"/>
            <a:ext cx="3220319" cy="902275"/>
            <a:chOff x="8408553" y="1175822"/>
            <a:chExt cx="3220319" cy="902275"/>
          </a:xfrm>
        </p:grpSpPr>
        <p:sp>
          <p:nvSpPr>
            <p:cNvPr id="72" name="Oval 71">
              <a:extLst>
                <a:ext uri="{FF2B5EF4-FFF2-40B4-BE49-F238E27FC236}">
                  <a16:creationId xmlns:a16="http://schemas.microsoft.com/office/drawing/2014/main" id="{1401609B-EFD1-CA4B-9F39-755841448D17}"/>
                </a:ext>
              </a:extLst>
            </p:cNvPr>
            <p:cNvSpPr/>
            <p:nvPr/>
          </p:nvSpPr>
          <p:spPr>
            <a:xfrm>
              <a:off x="8408553" y="1175822"/>
              <a:ext cx="817637" cy="817637"/>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3" name="Picture 72">
              <a:extLst>
                <a:ext uri="{FF2B5EF4-FFF2-40B4-BE49-F238E27FC236}">
                  <a16:creationId xmlns:a16="http://schemas.microsoft.com/office/drawing/2014/main" id="{11A4C76F-7272-E447-91AC-12DDE50848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09245" y="1395152"/>
              <a:ext cx="416253" cy="378976"/>
            </a:xfrm>
            <a:prstGeom prst="rect">
              <a:avLst/>
            </a:prstGeom>
          </p:spPr>
        </p:pic>
        <p:sp>
          <p:nvSpPr>
            <p:cNvPr id="74" name="TextBox 73">
              <a:extLst>
                <a:ext uri="{FF2B5EF4-FFF2-40B4-BE49-F238E27FC236}">
                  <a16:creationId xmlns:a16="http://schemas.microsoft.com/office/drawing/2014/main" id="{7A574D93-26F5-C841-AB33-7DFD569FA196}"/>
                </a:ext>
              </a:extLst>
            </p:cNvPr>
            <p:cNvSpPr txBox="1"/>
            <p:nvPr/>
          </p:nvSpPr>
          <p:spPr>
            <a:xfrm>
              <a:off x="9334571" y="1277878"/>
              <a:ext cx="2294301" cy="800219"/>
            </a:xfrm>
            <a:prstGeom prst="rect">
              <a:avLst/>
            </a:prstGeom>
            <a:noFill/>
          </p:spPr>
          <p:txBody>
            <a:bodyPr wrap="square" rtlCol="0">
              <a:spAutoFit/>
            </a:bodyPr>
            <a:lstStyle/>
            <a:p>
              <a:r>
                <a:rPr lang="en-US" sz="1600" dirty="0">
                  <a:solidFill>
                    <a:srgbClr val="1261FF"/>
                  </a:solidFill>
                  <a:latin typeface="Arial" panose="020B0604020202020204" pitchFamily="34" charset="0"/>
                  <a:ea typeface="Roboto Medium" panose="02000000000000000000" pitchFamily="2" charset="0"/>
                  <a:cs typeface="Arial" panose="020B0604020202020204" pitchFamily="34" charset="0"/>
                </a:rPr>
                <a:t>3. DETECTION</a:t>
              </a:r>
            </a:p>
            <a:p>
              <a:r>
                <a:rPr lang="en-US" sz="1000" dirty="0">
                  <a:latin typeface="Arial" panose="020B0604020202020204" pitchFamily="34" charset="0"/>
                  <a:ea typeface="Roboto Medium" panose="02000000000000000000" pitchFamily="2" charset="0"/>
                  <a:cs typeface="Arial" panose="020B0604020202020204" pitchFamily="34" charset="0"/>
                </a:rPr>
                <a:t>Fast and intuitive detection with 360° visibility from endpoint to network to virtualization</a:t>
              </a:r>
              <a:endParaRPr lang="en-US" sz="1000" dirty="0">
                <a:solidFill>
                  <a:srgbClr val="0042FF"/>
                </a:solidFill>
                <a:latin typeface="Arial" panose="020B0604020202020204" pitchFamily="34" charset="0"/>
                <a:ea typeface="Roboto Medium" panose="02000000000000000000" pitchFamily="2" charset="0"/>
                <a:cs typeface="Arial" panose="020B0604020202020204" pitchFamily="34" charset="0"/>
              </a:endParaRPr>
            </a:p>
          </p:txBody>
        </p:sp>
      </p:grpSp>
      <p:sp>
        <p:nvSpPr>
          <p:cNvPr id="2" name="Title 1">
            <a:extLst>
              <a:ext uri="{FF2B5EF4-FFF2-40B4-BE49-F238E27FC236}">
                <a16:creationId xmlns:a16="http://schemas.microsoft.com/office/drawing/2014/main" id="{0D45494F-43A0-E744-A572-B07F3CF00412}"/>
              </a:ext>
            </a:extLst>
          </p:cNvPr>
          <p:cNvSpPr>
            <a:spLocks noGrp="1"/>
          </p:cNvSpPr>
          <p:nvPr>
            <p:ph type="title"/>
          </p:nvPr>
        </p:nvSpPr>
        <p:spPr>
          <a:xfrm>
            <a:off x="729665" y="1603165"/>
            <a:ext cx="3613049" cy="927100"/>
          </a:xfrm>
        </p:spPr>
        <p:txBody>
          <a:bodyPr anchor="t">
            <a:noAutofit/>
          </a:bodyPr>
          <a:lstStyle/>
          <a:p>
            <a:pPr lvl="0" algn="l">
              <a:spcBef>
                <a:spcPts val="0"/>
              </a:spcBef>
              <a:defRPr/>
            </a:pPr>
            <a:r>
              <a:rPr lang="en-US" sz="3200" b="1">
                <a:solidFill>
                  <a:prstClr val="black"/>
                </a:solidFill>
                <a:latin typeface="Arial" panose="020B0604020202020204" pitchFamily="34" charset="0"/>
                <a:ea typeface="Roboto Black" panose="02000000000000000000" pitchFamily="2" charset="0"/>
                <a:cs typeface="Arial" panose="020B0604020202020204" pitchFamily="34" charset="0"/>
              </a:rPr>
              <a:t>Consolidation reduces costs and improves efficiency</a:t>
            </a:r>
            <a:endParaRPr lang="en-US" sz="3200" b="1">
              <a:solidFill>
                <a:srgbClr val="1261FF"/>
              </a:solidFill>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53971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228">
            <a:extLst>
              <a:ext uri="{FF2B5EF4-FFF2-40B4-BE49-F238E27FC236}">
                <a16:creationId xmlns:a16="http://schemas.microsoft.com/office/drawing/2014/main" id="{022FED64-4EFC-174B-8D90-C6D23F0F534E}"/>
              </a:ext>
            </a:extLst>
          </p:cNvPr>
          <p:cNvSpPr txBox="1">
            <a:spLocks/>
          </p:cNvSpPr>
          <p:nvPr/>
        </p:nvSpPr>
        <p:spPr>
          <a:xfrm>
            <a:off x="1167349" y="1035149"/>
            <a:ext cx="10997928" cy="59521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defRPr/>
            </a:pPr>
            <a:r>
              <a:rPr lang="en-US" sz="2800">
                <a:latin typeface="Arial" panose="020B0604020202020204" pitchFamily="34" charset="0"/>
                <a:cs typeface="Arial" panose="020B0604020202020204" pitchFamily="34" charset="0"/>
              </a:rPr>
              <a:t>Bitdefender GravityZone Blueprint for Cyber Resilience</a:t>
            </a:r>
          </a:p>
        </p:txBody>
      </p:sp>
      <p:pic>
        <p:nvPicPr>
          <p:cNvPr id="18" name="Picture 17">
            <a:extLst>
              <a:ext uri="{FF2B5EF4-FFF2-40B4-BE49-F238E27FC236}">
                <a16:creationId xmlns:a16="http://schemas.microsoft.com/office/drawing/2014/main" id="{1E0CA4F9-5837-2B2A-6070-EA0DB16780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226" y="4119663"/>
            <a:ext cx="11083636" cy="1472045"/>
          </a:xfrm>
          <a:prstGeom prst="rect">
            <a:avLst/>
          </a:prstGeom>
        </p:spPr>
      </p:pic>
      <p:pic>
        <p:nvPicPr>
          <p:cNvPr id="19" name="Picture 18">
            <a:extLst>
              <a:ext uri="{FF2B5EF4-FFF2-40B4-BE49-F238E27FC236}">
                <a16:creationId xmlns:a16="http://schemas.microsoft.com/office/drawing/2014/main" id="{AC4523F6-8120-7AED-54A2-44C4BE8BD87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6812"/>
          <a:stretch/>
        </p:blipFill>
        <p:spPr>
          <a:xfrm>
            <a:off x="533226" y="5661268"/>
            <a:ext cx="11083636" cy="775416"/>
          </a:xfrm>
          <a:prstGeom prst="rect">
            <a:avLst/>
          </a:prstGeom>
        </p:spPr>
      </p:pic>
      <p:pic>
        <p:nvPicPr>
          <p:cNvPr id="20" name="Picture 19">
            <a:extLst>
              <a:ext uri="{FF2B5EF4-FFF2-40B4-BE49-F238E27FC236}">
                <a16:creationId xmlns:a16="http://schemas.microsoft.com/office/drawing/2014/main" id="{8F6889DB-2A08-B466-C2EC-DF54FF7E06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226" y="3202376"/>
            <a:ext cx="11083636" cy="453249"/>
          </a:xfrm>
          <a:prstGeom prst="rect">
            <a:avLst/>
          </a:prstGeom>
        </p:spPr>
      </p:pic>
      <p:grpSp>
        <p:nvGrpSpPr>
          <p:cNvPr id="23" name="Group 22">
            <a:extLst>
              <a:ext uri="{FF2B5EF4-FFF2-40B4-BE49-F238E27FC236}">
                <a16:creationId xmlns:a16="http://schemas.microsoft.com/office/drawing/2014/main" id="{AF843791-E37A-4541-A7F0-8A6AC88498B2}"/>
              </a:ext>
            </a:extLst>
          </p:cNvPr>
          <p:cNvGrpSpPr/>
          <p:nvPr/>
        </p:nvGrpSpPr>
        <p:grpSpPr>
          <a:xfrm>
            <a:off x="539417" y="3651052"/>
            <a:ext cx="11020405" cy="467823"/>
            <a:chOff x="539417" y="3651052"/>
            <a:chExt cx="11020405" cy="467823"/>
          </a:xfrm>
        </p:grpSpPr>
        <p:pic>
          <p:nvPicPr>
            <p:cNvPr id="24" name="Picture 23">
              <a:extLst>
                <a:ext uri="{FF2B5EF4-FFF2-40B4-BE49-F238E27FC236}">
                  <a16:creationId xmlns:a16="http://schemas.microsoft.com/office/drawing/2014/main" id="{FB72FB67-B059-83D0-2460-8A7AD82822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905" t="61572"/>
            <a:stretch/>
          </p:blipFill>
          <p:spPr>
            <a:xfrm>
              <a:off x="1433689" y="3651052"/>
              <a:ext cx="10126133" cy="467823"/>
            </a:xfrm>
            <a:prstGeom prst="rect">
              <a:avLst/>
            </a:prstGeom>
          </p:spPr>
        </p:pic>
        <p:pic>
          <p:nvPicPr>
            <p:cNvPr id="25" name="Picture 24">
              <a:extLst>
                <a:ext uri="{FF2B5EF4-FFF2-40B4-BE49-F238E27FC236}">
                  <a16:creationId xmlns:a16="http://schemas.microsoft.com/office/drawing/2014/main" id="{3567DC24-DC5C-9F81-12D5-8DEFCCA7C38A}"/>
                </a:ext>
              </a:extLst>
            </p:cNvPr>
            <p:cNvPicPr>
              <a:picLocks noChangeAspect="1"/>
            </p:cNvPicPr>
            <p:nvPr/>
          </p:nvPicPr>
          <p:blipFill rotWithShape="1">
            <a:blip r:embed="rId7"/>
            <a:srcRect r="39036" b="11021"/>
            <a:stretch/>
          </p:blipFill>
          <p:spPr>
            <a:xfrm>
              <a:off x="539417" y="3733693"/>
              <a:ext cx="1068444" cy="316410"/>
            </a:xfrm>
            <a:prstGeom prst="rect">
              <a:avLst/>
            </a:prstGeom>
          </p:spPr>
        </p:pic>
      </p:grpSp>
      <p:grpSp>
        <p:nvGrpSpPr>
          <p:cNvPr id="26" name="Group 25">
            <a:extLst>
              <a:ext uri="{FF2B5EF4-FFF2-40B4-BE49-F238E27FC236}">
                <a16:creationId xmlns:a16="http://schemas.microsoft.com/office/drawing/2014/main" id="{32BC8D9C-BA6B-3FFE-674B-AEED6A5186E4}"/>
              </a:ext>
            </a:extLst>
          </p:cNvPr>
          <p:cNvGrpSpPr/>
          <p:nvPr/>
        </p:nvGrpSpPr>
        <p:grpSpPr>
          <a:xfrm>
            <a:off x="481739" y="1487073"/>
            <a:ext cx="11088688" cy="1781252"/>
            <a:chOff x="533226" y="1456181"/>
            <a:chExt cx="11088688" cy="1781252"/>
          </a:xfrm>
        </p:grpSpPr>
        <p:grpSp>
          <p:nvGrpSpPr>
            <p:cNvPr id="27" name="Group 26">
              <a:extLst>
                <a:ext uri="{FF2B5EF4-FFF2-40B4-BE49-F238E27FC236}">
                  <a16:creationId xmlns:a16="http://schemas.microsoft.com/office/drawing/2014/main" id="{7FF6B97E-9BF3-2B0A-F95B-E49CD39AE511}"/>
                </a:ext>
              </a:extLst>
            </p:cNvPr>
            <p:cNvGrpSpPr/>
            <p:nvPr/>
          </p:nvGrpSpPr>
          <p:grpSpPr>
            <a:xfrm>
              <a:off x="533226" y="1456181"/>
              <a:ext cx="11083636" cy="1781252"/>
              <a:chOff x="533226" y="1456181"/>
              <a:chExt cx="11083636" cy="1781252"/>
            </a:xfrm>
          </p:grpSpPr>
          <p:pic>
            <p:nvPicPr>
              <p:cNvPr id="29" name="Picture 28">
                <a:extLst>
                  <a:ext uri="{FF2B5EF4-FFF2-40B4-BE49-F238E27FC236}">
                    <a16:creationId xmlns:a16="http://schemas.microsoft.com/office/drawing/2014/main" id="{76CCFF0A-998F-6567-814E-A49FADCD468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21991"/>
              <a:stretch/>
            </p:blipFill>
            <p:spPr>
              <a:xfrm>
                <a:off x="533226" y="1456181"/>
                <a:ext cx="11083636" cy="1387925"/>
              </a:xfrm>
              <a:prstGeom prst="rect">
                <a:avLst/>
              </a:prstGeom>
            </p:spPr>
          </p:pic>
          <p:pic>
            <p:nvPicPr>
              <p:cNvPr id="30" name="Picture 29">
                <a:extLst>
                  <a:ext uri="{FF2B5EF4-FFF2-40B4-BE49-F238E27FC236}">
                    <a16:creationId xmlns:a16="http://schemas.microsoft.com/office/drawing/2014/main" id="{F9FDF1EA-3EAC-CAAB-F57A-5A8647E4517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237" t="76411" r="79548"/>
              <a:stretch/>
            </p:blipFill>
            <p:spPr>
              <a:xfrm>
                <a:off x="1559226" y="2813396"/>
                <a:ext cx="1243012" cy="419691"/>
              </a:xfrm>
              <a:prstGeom prst="rect">
                <a:avLst/>
              </a:prstGeom>
            </p:spPr>
          </p:pic>
          <p:pic>
            <p:nvPicPr>
              <p:cNvPr id="31" name="Picture 30">
                <a:extLst>
                  <a:ext uri="{FF2B5EF4-FFF2-40B4-BE49-F238E27FC236}">
                    <a16:creationId xmlns:a16="http://schemas.microsoft.com/office/drawing/2014/main" id="{F3DD5C11-5A69-FC3E-97C8-975AA405A4E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123" t="72966" r="54115"/>
              <a:stretch/>
            </p:blipFill>
            <p:spPr>
              <a:xfrm>
                <a:off x="4230991" y="2745020"/>
                <a:ext cx="1414463" cy="480986"/>
              </a:xfrm>
              <a:prstGeom prst="rect">
                <a:avLst/>
              </a:prstGeom>
            </p:spPr>
          </p:pic>
          <p:pic>
            <p:nvPicPr>
              <p:cNvPr id="32" name="Picture 31">
                <a:extLst>
                  <a:ext uri="{FF2B5EF4-FFF2-40B4-BE49-F238E27FC236}">
                    <a16:creationId xmlns:a16="http://schemas.microsoft.com/office/drawing/2014/main" id="{5D90B184-5CA0-89CF-EC27-A42FB5F2A2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280" t="73706" r="67603"/>
              <a:stretch/>
            </p:blipFill>
            <p:spPr>
              <a:xfrm>
                <a:off x="2765161" y="2769610"/>
                <a:ext cx="1343025" cy="467823"/>
              </a:xfrm>
              <a:prstGeom prst="rect">
                <a:avLst/>
              </a:prstGeom>
            </p:spPr>
          </p:pic>
        </p:grpSp>
        <p:pic>
          <p:nvPicPr>
            <p:cNvPr id="28" name="Picture 27">
              <a:extLst>
                <a:ext uri="{FF2B5EF4-FFF2-40B4-BE49-F238E27FC236}">
                  <a16:creationId xmlns:a16="http://schemas.microsoft.com/office/drawing/2014/main" id="{C1D276E9-9FC4-55DC-382E-63089BC77DD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45119" t="79241"/>
            <a:stretch/>
          </p:blipFill>
          <p:spPr>
            <a:xfrm>
              <a:off x="5539077" y="2867664"/>
              <a:ext cx="6082837" cy="369332"/>
            </a:xfrm>
            <a:prstGeom prst="rect">
              <a:avLst/>
            </a:prstGeom>
          </p:spPr>
        </p:pic>
      </p:grpSp>
      <p:sp>
        <p:nvSpPr>
          <p:cNvPr id="33" name="Rectangle 32">
            <a:extLst>
              <a:ext uri="{FF2B5EF4-FFF2-40B4-BE49-F238E27FC236}">
                <a16:creationId xmlns:a16="http://schemas.microsoft.com/office/drawing/2014/main" id="{DF16365C-F4C4-6C17-9836-969DD7D889A0}"/>
              </a:ext>
            </a:extLst>
          </p:cNvPr>
          <p:cNvSpPr/>
          <p:nvPr/>
        </p:nvSpPr>
        <p:spPr>
          <a:xfrm>
            <a:off x="7062536" y="6048976"/>
            <a:ext cx="962527" cy="195413"/>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2247B"/>
              </a:highlight>
            </a:endParaRPr>
          </a:p>
        </p:txBody>
      </p:sp>
      <p:sp>
        <p:nvSpPr>
          <p:cNvPr id="34" name="Rectangle 33">
            <a:extLst>
              <a:ext uri="{FF2B5EF4-FFF2-40B4-BE49-F238E27FC236}">
                <a16:creationId xmlns:a16="http://schemas.microsoft.com/office/drawing/2014/main" id="{3D628B17-8EEC-7F75-A23C-D56DBDC2AA26}"/>
              </a:ext>
            </a:extLst>
          </p:cNvPr>
          <p:cNvSpPr/>
          <p:nvPr/>
        </p:nvSpPr>
        <p:spPr>
          <a:xfrm>
            <a:off x="10391272" y="3794361"/>
            <a:ext cx="355007" cy="24338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16D547A-35F1-53EE-137E-2DC0F7DD6C7D}"/>
              </a:ext>
            </a:extLst>
          </p:cNvPr>
          <p:cNvSpPr/>
          <p:nvPr/>
        </p:nvSpPr>
        <p:spPr>
          <a:xfrm>
            <a:off x="9667446" y="1550055"/>
            <a:ext cx="1209101" cy="384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6EC575D-CEDB-FECC-B6B0-6EE9F7CE7F3F}"/>
              </a:ext>
            </a:extLst>
          </p:cNvPr>
          <p:cNvPicPr>
            <a:picLocks noChangeAspect="1"/>
          </p:cNvPicPr>
          <p:nvPr/>
        </p:nvPicPr>
        <p:blipFill>
          <a:blip r:embed="rId10"/>
          <a:stretch>
            <a:fillRect/>
          </a:stretch>
        </p:blipFill>
        <p:spPr>
          <a:xfrm>
            <a:off x="9705472" y="2037328"/>
            <a:ext cx="1487988" cy="1188324"/>
          </a:xfrm>
          <a:prstGeom prst="rect">
            <a:avLst/>
          </a:prstGeom>
        </p:spPr>
      </p:pic>
    </p:spTree>
    <p:extLst>
      <p:ext uri="{BB962C8B-B14F-4D97-AF65-F5344CB8AC3E}">
        <p14:creationId xmlns:p14="http://schemas.microsoft.com/office/powerpoint/2010/main" val="16634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80581"/>
            <a:ext cx="9751142" cy="927100"/>
          </a:xfrm>
        </p:spPr>
        <p:txBody>
          <a:bodyPr>
            <a:noAutofit/>
          </a:bodyPr>
          <a:lstStyle/>
          <a:p>
            <a:r>
              <a:rPr lang="en-US"/>
              <a:t>Cross-layer automation example</a:t>
            </a:r>
          </a:p>
        </p:txBody>
      </p:sp>
      <p:grpSp>
        <p:nvGrpSpPr>
          <p:cNvPr id="4" name="Group 3"/>
          <p:cNvGrpSpPr/>
          <p:nvPr/>
        </p:nvGrpSpPr>
        <p:grpSpPr>
          <a:xfrm>
            <a:off x="708089" y="2533384"/>
            <a:ext cx="11161997" cy="2147320"/>
            <a:chOff x="708089" y="2533384"/>
            <a:chExt cx="11161997" cy="2147320"/>
          </a:xfrm>
          <a:noFill/>
        </p:grpSpPr>
        <p:sp>
          <p:nvSpPr>
            <p:cNvPr id="12" name="TextBox 11"/>
            <p:cNvSpPr txBox="1"/>
            <p:nvPr/>
          </p:nvSpPr>
          <p:spPr>
            <a:xfrm>
              <a:off x="708089" y="2929391"/>
              <a:ext cx="947123" cy="646331"/>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Email with Infected attachment</a:t>
              </a:r>
            </a:p>
          </p:txBody>
        </p:sp>
        <p:sp>
          <p:nvSpPr>
            <p:cNvPr id="14" name="TextBox 13"/>
            <p:cNvSpPr txBox="1"/>
            <p:nvPr/>
          </p:nvSpPr>
          <p:spPr>
            <a:xfrm>
              <a:off x="1566493" y="3795022"/>
              <a:ext cx="957168" cy="646331"/>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Word Attachment is executed</a:t>
              </a:r>
            </a:p>
          </p:txBody>
        </p:sp>
        <p:cxnSp>
          <p:nvCxnSpPr>
            <p:cNvPr id="15" name="Straight Arrow Connector 14"/>
            <p:cNvCxnSpPr/>
            <p:nvPr/>
          </p:nvCxnSpPr>
          <p:spPr>
            <a:xfrm>
              <a:off x="1181650" y="3578502"/>
              <a:ext cx="313403" cy="516602"/>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493227" y="3413971"/>
              <a:ext cx="508815" cy="635490"/>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02041" y="2878656"/>
              <a:ext cx="1216205" cy="461665"/>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Prevention filters and ML</a:t>
              </a:r>
            </a:p>
          </p:txBody>
        </p:sp>
        <p:cxnSp>
          <p:nvCxnSpPr>
            <p:cNvPr id="19" name="Straight Arrow Connector 18"/>
            <p:cNvCxnSpPr>
              <a:endCxn id="21" idx="1"/>
            </p:cNvCxnSpPr>
            <p:nvPr/>
          </p:nvCxnSpPr>
          <p:spPr>
            <a:xfrm>
              <a:off x="3977796" y="3094100"/>
              <a:ext cx="1098217" cy="15389"/>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76013" y="2878656"/>
              <a:ext cx="957168" cy="461665"/>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Advanced tunable ML</a:t>
              </a:r>
            </a:p>
          </p:txBody>
        </p:sp>
        <p:sp>
          <p:nvSpPr>
            <p:cNvPr id="23" name="TextBox 22"/>
            <p:cNvSpPr txBox="1"/>
            <p:nvPr/>
          </p:nvSpPr>
          <p:spPr>
            <a:xfrm>
              <a:off x="7143551" y="2863267"/>
              <a:ext cx="957168" cy="461665"/>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Cloud Sandbox</a:t>
              </a:r>
            </a:p>
          </p:txBody>
        </p:sp>
        <p:cxnSp>
          <p:nvCxnSpPr>
            <p:cNvPr id="33" name="Straight Arrow Connector 32"/>
            <p:cNvCxnSpPr/>
            <p:nvPr/>
          </p:nvCxnSpPr>
          <p:spPr>
            <a:xfrm>
              <a:off x="5910718" y="3094100"/>
              <a:ext cx="1098217" cy="0"/>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810500" y="3094100"/>
              <a:ext cx="1098217" cy="0"/>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096532" y="2830527"/>
              <a:ext cx="957168" cy="461665"/>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Infected verdict</a:t>
              </a:r>
            </a:p>
          </p:txBody>
        </p:sp>
        <p:sp>
          <p:nvSpPr>
            <p:cNvPr id="36" name="TextBox 35"/>
            <p:cNvSpPr txBox="1"/>
            <p:nvPr/>
          </p:nvSpPr>
          <p:spPr>
            <a:xfrm>
              <a:off x="9105900" y="4034373"/>
              <a:ext cx="1066800" cy="646331"/>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Roll back and remediation</a:t>
              </a:r>
            </a:p>
          </p:txBody>
        </p:sp>
        <p:cxnSp>
          <p:nvCxnSpPr>
            <p:cNvPr id="37" name="Straight Arrow Connector 36"/>
            <p:cNvCxnSpPr/>
            <p:nvPr/>
          </p:nvCxnSpPr>
          <p:spPr>
            <a:xfrm>
              <a:off x="9448800" y="3291669"/>
              <a:ext cx="0" cy="742704"/>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985023" y="2541838"/>
              <a:ext cx="1189749" cy="307777"/>
            </a:xfrm>
            <a:prstGeom prst="rect">
              <a:avLst/>
            </a:prstGeom>
            <a:grpFill/>
            <a:ln>
              <a:noFill/>
            </a:ln>
          </p:spPr>
          <p:txBody>
            <a:bodyPr wrap="none" rtlCol="0">
              <a:spAutoFit/>
            </a:bodyPr>
            <a:lstStyle/>
            <a:p>
              <a:r>
                <a:rPr lang="en-US" sz="1400">
                  <a:solidFill>
                    <a:schemeClr val="bg1"/>
                  </a:solidFill>
                </a:rPr>
                <a:t>No detection</a:t>
              </a:r>
            </a:p>
          </p:txBody>
        </p:sp>
        <p:sp>
          <p:nvSpPr>
            <p:cNvPr id="40" name="TextBox 39"/>
            <p:cNvSpPr txBox="1"/>
            <p:nvPr/>
          </p:nvSpPr>
          <p:spPr>
            <a:xfrm>
              <a:off x="5927979" y="2541839"/>
              <a:ext cx="1359668" cy="307777"/>
            </a:xfrm>
            <a:prstGeom prst="rect">
              <a:avLst/>
            </a:prstGeom>
            <a:grpFill/>
            <a:ln>
              <a:noFill/>
            </a:ln>
          </p:spPr>
          <p:txBody>
            <a:bodyPr wrap="none" rtlCol="0">
              <a:spAutoFit/>
            </a:bodyPr>
            <a:lstStyle/>
            <a:p>
              <a:r>
                <a:rPr lang="en-US" sz="1400">
                  <a:solidFill>
                    <a:schemeClr val="bg1"/>
                  </a:solidFill>
                </a:rPr>
                <a:t>File suspicious</a:t>
              </a:r>
            </a:p>
          </p:txBody>
        </p:sp>
        <p:sp>
          <p:nvSpPr>
            <p:cNvPr id="41" name="TextBox 40"/>
            <p:cNvSpPr txBox="1"/>
            <p:nvPr/>
          </p:nvSpPr>
          <p:spPr>
            <a:xfrm>
              <a:off x="8046223" y="2533384"/>
              <a:ext cx="853119" cy="307777"/>
            </a:xfrm>
            <a:prstGeom prst="rect">
              <a:avLst/>
            </a:prstGeom>
            <a:grpFill/>
            <a:ln>
              <a:noFill/>
            </a:ln>
          </p:spPr>
          <p:txBody>
            <a:bodyPr wrap="none" rtlCol="0">
              <a:spAutoFit/>
            </a:bodyPr>
            <a:lstStyle/>
            <a:p>
              <a:r>
                <a:rPr lang="en-US" sz="1400">
                  <a:solidFill>
                    <a:schemeClr val="bg1"/>
                  </a:solidFill>
                </a:rPr>
                <a:t>Analysis</a:t>
              </a:r>
            </a:p>
          </p:txBody>
        </p:sp>
        <p:cxnSp>
          <p:nvCxnSpPr>
            <p:cNvPr id="43" name="Straight Arrow Connector 42"/>
            <p:cNvCxnSpPr/>
            <p:nvPr/>
          </p:nvCxnSpPr>
          <p:spPr>
            <a:xfrm>
              <a:off x="9914103" y="3094100"/>
              <a:ext cx="1098217" cy="0"/>
            </a:xfrm>
            <a:prstGeom prst="straightConnector1">
              <a:avLst/>
            </a:prstGeom>
            <a:grpFill/>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12320" y="2878656"/>
              <a:ext cx="857766" cy="646331"/>
            </a:xfrm>
            <a:prstGeom prst="rect">
              <a:avLst/>
            </a:prstGeom>
            <a:grpFill/>
            <a:ln>
              <a:solidFill>
                <a:schemeClr val="bg1"/>
              </a:solidFill>
            </a:ln>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EDR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Kill chain visibility</a:t>
              </a:r>
            </a:p>
          </p:txBody>
        </p:sp>
      </p:grpSp>
      <p:grpSp>
        <p:nvGrpSpPr>
          <p:cNvPr id="6" name="Group 5"/>
          <p:cNvGrpSpPr/>
          <p:nvPr/>
        </p:nvGrpSpPr>
        <p:grpSpPr>
          <a:xfrm>
            <a:off x="3002042" y="2878656"/>
            <a:ext cx="8870408" cy="2803089"/>
            <a:chOff x="3002042" y="2878656"/>
            <a:chExt cx="8870408" cy="2803089"/>
          </a:xfrm>
          <a:noFill/>
        </p:grpSpPr>
        <p:grpSp>
          <p:nvGrpSpPr>
            <p:cNvPr id="2" name="Group 1"/>
            <p:cNvGrpSpPr/>
            <p:nvPr/>
          </p:nvGrpSpPr>
          <p:grpSpPr>
            <a:xfrm>
              <a:off x="3002042" y="2878656"/>
              <a:ext cx="8870408" cy="2803089"/>
              <a:chOff x="3002042" y="2878656"/>
              <a:chExt cx="8870408" cy="2803089"/>
            </a:xfrm>
            <a:grpFill/>
          </p:grpSpPr>
          <p:cxnSp>
            <p:nvCxnSpPr>
              <p:cNvPr id="47" name="Straight Connector 46"/>
              <p:cNvCxnSpPr/>
              <p:nvPr/>
            </p:nvCxnSpPr>
            <p:spPr>
              <a:xfrm>
                <a:off x="3002042" y="2878656"/>
                <a:ext cx="0" cy="20743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872450" y="2878656"/>
                <a:ext cx="0" cy="2074344"/>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02042" y="4953000"/>
                <a:ext cx="8868044"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1" name="Diagram 50">
                <a:extLst>
                  <a:ext uri="{FF2B5EF4-FFF2-40B4-BE49-F238E27FC236}">
                    <a16:creationId xmlns:a16="http://schemas.microsoft.com/office/drawing/2014/main" id="{8EF347C4-C905-470D-A67E-8733EC0EE5FF}"/>
                  </a:ext>
                </a:extLst>
              </p:cNvPr>
              <p:cNvGraphicFramePr/>
              <p:nvPr/>
            </p:nvGraphicFramePr>
            <p:xfrm>
              <a:off x="5058213" y="4971352"/>
              <a:ext cx="1059390" cy="710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Rectangle 51">
                <a:extLst>
                  <a:ext uri="{FF2B5EF4-FFF2-40B4-BE49-F238E27FC236}">
                    <a16:creationId xmlns:a16="http://schemas.microsoft.com/office/drawing/2014/main" id="{33A5D77D-66A2-436E-876C-30AE673ED318}"/>
                  </a:ext>
                </a:extLst>
              </p:cNvPr>
              <p:cNvSpPr/>
              <p:nvPr/>
            </p:nvSpPr>
            <p:spPr>
              <a:xfrm>
                <a:off x="6025573" y="5105358"/>
                <a:ext cx="1442586" cy="400110"/>
              </a:xfrm>
              <a:prstGeom prst="rect">
                <a:avLst/>
              </a:prstGeom>
              <a:grpFill/>
              <a:ln>
                <a:noFill/>
              </a:ln>
            </p:spPr>
            <p:txBody>
              <a:bodyPr wrap="square">
                <a:spAutoFit/>
              </a:bodyPr>
              <a:lstStyle/>
              <a:p>
                <a:r>
                  <a:rPr lang="en-US" sz="2000">
                    <a:solidFill>
                      <a:schemeClr val="bg1"/>
                    </a:solidFill>
                    <a:latin typeface="Franklin Gothic Medium Cond" panose="020B0606030402020204" pitchFamily="34" charset="0"/>
                  </a:rPr>
                  <a:t>Automation</a:t>
                </a:r>
                <a:endParaRPr lang="en-US" sz="2400">
                  <a:solidFill>
                    <a:schemeClr val="bg1"/>
                  </a:solidFill>
                </a:endParaRPr>
              </a:p>
            </p:txBody>
          </p:sp>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7703323" y="4983776"/>
                <a:ext cx="685800" cy="685800"/>
              </a:xfrm>
              <a:prstGeom prst="rect">
                <a:avLst/>
              </a:prstGeom>
              <a:grpFill/>
              <a:ln>
                <a:noFill/>
              </a:ln>
            </p:spPr>
          </p:pic>
        </p:grpSp>
        <p:sp>
          <p:nvSpPr>
            <p:cNvPr id="54" name="Rectangle 53">
              <a:extLst>
                <a:ext uri="{FF2B5EF4-FFF2-40B4-BE49-F238E27FC236}">
                  <a16:creationId xmlns:a16="http://schemas.microsoft.com/office/drawing/2014/main" id="{33A5D77D-66A2-436E-876C-30AE673ED318}"/>
                </a:ext>
              </a:extLst>
            </p:cNvPr>
            <p:cNvSpPr/>
            <p:nvPr/>
          </p:nvSpPr>
          <p:spPr>
            <a:xfrm>
              <a:off x="8454104" y="5105358"/>
              <a:ext cx="1442586" cy="400110"/>
            </a:xfrm>
            <a:prstGeom prst="rect">
              <a:avLst/>
            </a:prstGeom>
            <a:grpFill/>
            <a:ln>
              <a:noFill/>
            </a:ln>
          </p:spPr>
          <p:txBody>
            <a:bodyPr wrap="square">
              <a:spAutoFit/>
            </a:bodyPr>
            <a:lstStyle/>
            <a:p>
              <a:r>
                <a:rPr lang="en-US" sz="2000">
                  <a:solidFill>
                    <a:schemeClr val="bg1"/>
                  </a:solidFill>
                  <a:latin typeface="Franklin Gothic Medium Cond" panose="020B0606030402020204" pitchFamily="34" charset="0"/>
                </a:rPr>
                <a:t>Speed</a:t>
              </a:r>
              <a:endParaRPr lang="en-US" sz="2400">
                <a:solidFill>
                  <a:schemeClr val="bg1"/>
                </a:solidFill>
              </a:endParaRPr>
            </a:p>
          </p:txBody>
        </p:sp>
      </p:grpSp>
    </p:spTree>
    <p:extLst>
      <p:ext uri="{BB962C8B-B14F-4D97-AF65-F5344CB8AC3E}">
        <p14:creationId xmlns:p14="http://schemas.microsoft.com/office/powerpoint/2010/main" val="125714722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69A186C-0F93-DD4B-944C-013279E9527D}"/>
              </a:ext>
            </a:extLst>
          </p:cNvPr>
          <p:cNvSpPr/>
          <p:nvPr/>
        </p:nvSpPr>
        <p:spPr>
          <a:xfrm>
            <a:off x="674573" y="603584"/>
            <a:ext cx="2487728" cy="553998"/>
          </a:xfrm>
          <a:prstGeom prst="rect">
            <a:avLst/>
          </a:prstGeom>
        </p:spPr>
        <p:txBody>
          <a:bodyPr wrap="square">
            <a:spAutoFit/>
          </a:bodyPr>
          <a:lstStyle/>
          <a:p>
            <a:r>
              <a:rPr lang="en-US" sz="1000">
                <a:solidFill>
                  <a:schemeClr val="accent1">
                    <a:lumMod val="50000"/>
                  </a:schemeClr>
                </a:solidFill>
                <a:latin typeface="Arial" panose="020B0604020202020204" pitchFamily="34" charset="0"/>
                <a:ea typeface="Roboto Thin" panose="02000000000000000000" pitchFamily="2" charset="0"/>
                <a:cs typeface="Arial" panose="020B0604020202020204" pitchFamily="34" charset="0"/>
              </a:rPr>
              <a:t>Addressing the Challenge</a:t>
            </a:r>
            <a:r>
              <a:rPr lang="en-US" sz="800">
                <a:solidFill>
                  <a:schemeClr val="accent1">
                    <a:lumMod val="50000"/>
                  </a:schemeClr>
                </a:solidFill>
                <a:latin typeface="Arial" panose="020B0604020202020204" pitchFamily="34" charset="0"/>
                <a:ea typeface="Roboto Thin" panose="02000000000000000000" pitchFamily="2" charset="0"/>
                <a:cs typeface="Arial" panose="020B0604020202020204" pitchFamily="34" charset="0"/>
              </a:rPr>
              <a:t>:</a:t>
            </a:r>
          </a:p>
          <a:p>
            <a:r>
              <a:rPr lang="en-US" sz="1000" b="1" spc="20">
                <a:solidFill>
                  <a:schemeClr val="bg1"/>
                </a:solidFill>
                <a:latin typeface="Arial" panose="020B0604020202020204" pitchFamily="34" charset="0"/>
                <a:ea typeface="Roboto Thin" panose="02000000000000000000" pitchFamily="2" charset="0"/>
                <a:cs typeface="Arial" panose="020B0604020202020204" pitchFamily="34" charset="0"/>
              </a:rPr>
              <a:t>TOO MANY TOOLS &amp; TOO LITTLE VISIBILITY</a:t>
            </a:r>
          </a:p>
        </p:txBody>
      </p:sp>
      <p:sp>
        <p:nvSpPr>
          <p:cNvPr id="3" name="Text Placeholder 2"/>
          <p:cNvSpPr>
            <a:spLocks noGrp="1"/>
          </p:cNvSpPr>
          <p:nvPr>
            <p:ph type="body" sz="quarter" idx="10"/>
          </p:nvPr>
        </p:nvSpPr>
        <p:spPr/>
        <p:txBody>
          <a:bodyPr/>
          <a:lstStyle/>
          <a:p>
            <a:r>
              <a:rPr lang="en-US" b="1" u="sng" dirty="0">
                <a:ea typeface="Roboto Black" panose="02000000000000000000" pitchFamily="2" charset="0"/>
              </a:rPr>
              <a:t>Recent developments</a:t>
            </a:r>
          </a:p>
          <a:p>
            <a:pPr marL="285750" indent="-285750">
              <a:buFont typeface="Arial" panose="020B0604020202020204" pitchFamily="34" charset="0"/>
              <a:buChar char="•"/>
            </a:pPr>
            <a:r>
              <a:rPr lang="en-US" sz="1400" b="1" dirty="0">
                <a:ea typeface="Roboto Black" panose="02000000000000000000" pitchFamily="2" charset="0"/>
              </a:rPr>
              <a:t>RMM Integration updates</a:t>
            </a:r>
          </a:p>
          <a:p>
            <a:pPr marL="285750" indent="-285750">
              <a:buFont typeface="Arial" panose="020B0604020202020204" pitchFamily="34" charset="0"/>
              <a:buChar char="•"/>
            </a:pPr>
            <a:r>
              <a:rPr lang="en-US" sz="1400" b="1" dirty="0"/>
              <a:t>Cross-endpoint correlation </a:t>
            </a:r>
          </a:p>
          <a:p>
            <a:pPr marL="285750" indent="-285750">
              <a:buFont typeface="Arial" panose="020B0604020202020204" pitchFamily="34" charset="0"/>
              <a:buChar char="•"/>
            </a:pPr>
            <a:r>
              <a:rPr lang="en-US" sz="1400" b="1" dirty="0"/>
              <a:t>Kernel-independent Linux agent with Linux-specific AAE, EDR</a:t>
            </a:r>
            <a:endParaRPr lang="en-US" sz="1400" dirty="0"/>
          </a:p>
        </p:txBody>
      </p:sp>
      <p:sp>
        <p:nvSpPr>
          <p:cNvPr id="4" name="TextBox 3">
            <a:extLst>
              <a:ext uri="{FF2B5EF4-FFF2-40B4-BE49-F238E27FC236}">
                <a16:creationId xmlns:a16="http://schemas.microsoft.com/office/drawing/2014/main" id="{5AE754E4-E409-42B2-83A6-95ADB25BD8ED}"/>
              </a:ext>
            </a:extLst>
          </p:cNvPr>
          <p:cNvSpPr txBox="1"/>
          <p:nvPr/>
        </p:nvSpPr>
        <p:spPr>
          <a:xfrm>
            <a:off x="674573" y="1579932"/>
            <a:ext cx="3139675" cy="1200329"/>
          </a:xfrm>
          <a:prstGeom prst="rect">
            <a:avLst/>
          </a:prstGeom>
          <a:noFill/>
        </p:spPr>
        <p:txBody>
          <a:bodyPr wrap="square" rtlCol="0">
            <a:spAutoFit/>
          </a:bodyPr>
          <a:lstStyle/>
          <a:p>
            <a:r>
              <a:rPr lang="en-US" sz="2400" b="1" dirty="0">
                <a:solidFill>
                  <a:schemeClr val="bg1"/>
                </a:solidFill>
              </a:rPr>
              <a:t>Bitdefender GravityZone</a:t>
            </a:r>
            <a:r>
              <a:rPr lang="en-US" sz="2400" b="1" baseline="30000" dirty="0">
                <a:solidFill>
                  <a:schemeClr val="bg1"/>
                </a:solidFill>
              </a:rPr>
              <a:t>®</a:t>
            </a:r>
            <a:r>
              <a:rPr lang="en-US" sz="2400" b="1" dirty="0">
                <a:solidFill>
                  <a:schemeClr val="bg1"/>
                </a:solidFill>
              </a:rPr>
              <a:t> Cloud MSP Security</a:t>
            </a:r>
            <a:endParaRPr lang="en-NL" sz="2400" b="1" dirty="0">
              <a:solidFill>
                <a:schemeClr val="bg1"/>
              </a:solidFill>
            </a:endParaRPr>
          </a:p>
        </p:txBody>
      </p:sp>
      <p:pic>
        <p:nvPicPr>
          <p:cNvPr id="5" name="Picture 4">
            <a:extLst>
              <a:ext uri="{FF2B5EF4-FFF2-40B4-BE49-F238E27FC236}">
                <a16:creationId xmlns:a16="http://schemas.microsoft.com/office/drawing/2014/main" id="{4F4A8803-5B09-7EA6-3E9B-1C39CECFDF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64954" y="-359596"/>
            <a:ext cx="7783210" cy="7851484"/>
          </a:xfrm>
          <a:prstGeom prst="rect">
            <a:avLst/>
          </a:prstGeom>
        </p:spPr>
      </p:pic>
    </p:spTree>
    <p:extLst>
      <p:ext uri="{BB962C8B-B14F-4D97-AF65-F5344CB8AC3E}">
        <p14:creationId xmlns:p14="http://schemas.microsoft.com/office/powerpoint/2010/main" val="184941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E0276-AE73-4D44-9EAD-02659ED8F8EE}"/>
              </a:ext>
            </a:extLst>
          </p:cNvPr>
          <p:cNvSpPr>
            <a:spLocks noGrp="1"/>
          </p:cNvSpPr>
          <p:nvPr>
            <p:ph type="body" sz="quarter" idx="10"/>
          </p:nvPr>
        </p:nvSpPr>
        <p:spPr>
          <a:xfrm>
            <a:off x="838199" y="1025526"/>
            <a:ext cx="8006777" cy="380236"/>
          </a:xfrm>
        </p:spPr>
        <p:txBody>
          <a:bodyPr/>
          <a:lstStyle/>
          <a:p>
            <a:r>
              <a:rPr lang="en-US" b="1"/>
              <a:t>What is included with </a:t>
            </a:r>
            <a:r>
              <a:rPr lang="en-US" b="1" err="1"/>
              <a:t>GravityZone</a:t>
            </a:r>
            <a:r>
              <a:rPr lang="en-US" b="1"/>
              <a:t> Cloud MSP Security Core &amp; Add-ons? </a:t>
            </a:r>
            <a:endParaRPr lang="en-NL" b="1"/>
          </a:p>
          <a:p>
            <a:endParaRPr lang="en-NL"/>
          </a:p>
        </p:txBody>
      </p:sp>
      <p:sp>
        <p:nvSpPr>
          <p:cNvPr id="3" name="Title 2">
            <a:extLst>
              <a:ext uri="{FF2B5EF4-FFF2-40B4-BE49-F238E27FC236}">
                <a16:creationId xmlns:a16="http://schemas.microsoft.com/office/drawing/2014/main" id="{5E82052D-BC8C-4FF9-A1DB-40C59D82D024}"/>
              </a:ext>
            </a:extLst>
          </p:cNvPr>
          <p:cNvSpPr>
            <a:spLocks noGrp="1"/>
          </p:cNvSpPr>
          <p:nvPr>
            <p:ph type="title"/>
          </p:nvPr>
        </p:nvSpPr>
        <p:spPr/>
        <p:txBody>
          <a:bodyPr/>
          <a:lstStyle/>
          <a:p>
            <a:r>
              <a:rPr lang="en-US" sz="2800" err="1"/>
              <a:t>GravityZone</a:t>
            </a:r>
            <a:r>
              <a:rPr lang="en-US" sz="2800" baseline="30000"/>
              <a:t>®</a:t>
            </a:r>
            <a:r>
              <a:rPr lang="en-US" sz="2800"/>
              <a:t> Cloud MSP Security Offering</a:t>
            </a:r>
            <a:endParaRPr lang="en-NL" sz="2800"/>
          </a:p>
        </p:txBody>
      </p:sp>
      <p:sp>
        <p:nvSpPr>
          <p:cNvPr id="4" name="Rectangle: Rounded Corners 3">
            <a:extLst>
              <a:ext uri="{FF2B5EF4-FFF2-40B4-BE49-F238E27FC236}">
                <a16:creationId xmlns:a16="http://schemas.microsoft.com/office/drawing/2014/main" id="{65A2ADA5-FEAE-4660-A274-0A0DD6C11B1D}"/>
              </a:ext>
            </a:extLst>
          </p:cNvPr>
          <p:cNvSpPr/>
          <p:nvPr/>
        </p:nvSpPr>
        <p:spPr>
          <a:xfrm>
            <a:off x="903458" y="1530223"/>
            <a:ext cx="3587058" cy="5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CORE</a:t>
            </a:r>
          </a:p>
          <a:p>
            <a:pPr algn="ctr"/>
            <a:r>
              <a:rPr lang="en-US" sz="1000" b="1"/>
              <a:t>(BEST: Bitdefender Endpoint Security Tools)</a:t>
            </a:r>
            <a:endParaRPr lang="en-NL" sz="1000" b="1"/>
          </a:p>
        </p:txBody>
      </p:sp>
      <p:sp>
        <p:nvSpPr>
          <p:cNvPr id="7" name="Rectangle: Rounded Corners 6">
            <a:extLst>
              <a:ext uri="{FF2B5EF4-FFF2-40B4-BE49-F238E27FC236}">
                <a16:creationId xmlns:a16="http://schemas.microsoft.com/office/drawing/2014/main" id="{AC29FC52-62D2-4B4F-8F0D-775D61859B64}"/>
              </a:ext>
            </a:extLst>
          </p:cNvPr>
          <p:cNvSpPr/>
          <p:nvPr/>
        </p:nvSpPr>
        <p:spPr>
          <a:xfrm>
            <a:off x="5148024" y="1530222"/>
            <a:ext cx="6802548" cy="5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ADD-ONS </a:t>
            </a:r>
          </a:p>
          <a:p>
            <a:pPr algn="ctr"/>
            <a:r>
              <a:rPr lang="en-US" sz="1000" b="1"/>
              <a:t>(OPTIONAL)</a:t>
            </a:r>
            <a:endParaRPr lang="en-NL" sz="1000" b="1"/>
          </a:p>
        </p:txBody>
      </p:sp>
      <p:sp>
        <p:nvSpPr>
          <p:cNvPr id="20" name="Plus Sign 19">
            <a:extLst>
              <a:ext uri="{FF2B5EF4-FFF2-40B4-BE49-F238E27FC236}">
                <a16:creationId xmlns:a16="http://schemas.microsoft.com/office/drawing/2014/main" id="{651D3764-31B2-4D7F-8396-AB1AA4489BEB}"/>
              </a:ext>
            </a:extLst>
          </p:cNvPr>
          <p:cNvSpPr/>
          <p:nvPr/>
        </p:nvSpPr>
        <p:spPr>
          <a:xfrm>
            <a:off x="4583880" y="1583617"/>
            <a:ext cx="470780" cy="380235"/>
          </a:xfrm>
          <a:prstGeom prst="mathPlu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50" name="Group 49">
            <a:extLst>
              <a:ext uri="{FF2B5EF4-FFF2-40B4-BE49-F238E27FC236}">
                <a16:creationId xmlns:a16="http://schemas.microsoft.com/office/drawing/2014/main" id="{0D0904FC-D16A-47C9-B534-FDD57ABFF584}"/>
              </a:ext>
            </a:extLst>
          </p:cNvPr>
          <p:cNvGrpSpPr/>
          <p:nvPr/>
        </p:nvGrpSpPr>
        <p:grpSpPr>
          <a:xfrm>
            <a:off x="903452" y="2197338"/>
            <a:ext cx="3587064" cy="3811022"/>
            <a:chOff x="903453" y="2142756"/>
            <a:chExt cx="3587064" cy="3811022"/>
          </a:xfrm>
          <a:solidFill>
            <a:schemeClr val="accent4">
              <a:lumMod val="40000"/>
              <a:lumOff val="60000"/>
            </a:schemeClr>
          </a:solidFill>
        </p:grpSpPr>
        <p:sp>
          <p:nvSpPr>
            <p:cNvPr id="51" name="Rectangle: Rounded Corners 50">
              <a:extLst>
                <a:ext uri="{FF2B5EF4-FFF2-40B4-BE49-F238E27FC236}">
                  <a16:creationId xmlns:a16="http://schemas.microsoft.com/office/drawing/2014/main" id="{71363CEE-E519-4CCC-83DB-E17A54254730}"/>
                </a:ext>
              </a:extLst>
            </p:cNvPr>
            <p:cNvSpPr/>
            <p:nvPr/>
          </p:nvSpPr>
          <p:spPr>
            <a:xfrm>
              <a:off x="903458" y="2142756"/>
              <a:ext cx="3587059"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Risk Analytics</a:t>
              </a:r>
              <a:endParaRPr lang="en-NL" sz="1400"/>
            </a:p>
          </p:txBody>
        </p:sp>
        <p:sp>
          <p:nvSpPr>
            <p:cNvPr id="52" name="Rectangle: Rounded Corners 51">
              <a:extLst>
                <a:ext uri="{FF2B5EF4-FFF2-40B4-BE49-F238E27FC236}">
                  <a16:creationId xmlns:a16="http://schemas.microsoft.com/office/drawing/2014/main" id="{0F1D21A6-6E7A-4027-B76D-3E48BB4AB248}"/>
                </a:ext>
              </a:extLst>
            </p:cNvPr>
            <p:cNvSpPr/>
            <p:nvPr/>
          </p:nvSpPr>
          <p:spPr>
            <a:xfrm>
              <a:off x="903458" y="2534324"/>
              <a:ext cx="3587057"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Web Threat Protection</a:t>
              </a:r>
              <a:endParaRPr lang="en-NL" sz="1400"/>
            </a:p>
          </p:txBody>
        </p:sp>
        <p:sp>
          <p:nvSpPr>
            <p:cNvPr id="53" name="Rectangle: Rounded Corners 52">
              <a:extLst>
                <a:ext uri="{FF2B5EF4-FFF2-40B4-BE49-F238E27FC236}">
                  <a16:creationId xmlns:a16="http://schemas.microsoft.com/office/drawing/2014/main" id="{8CDDA8D6-D9B7-4180-A640-BAC09184939F}"/>
                </a:ext>
              </a:extLst>
            </p:cNvPr>
            <p:cNvSpPr/>
            <p:nvPr/>
          </p:nvSpPr>
          <p:spPr>
            <a:xfrm>
              <a:off x="903458" y="2920547"/>
              <a:ext cx="3587056"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Content Control</a:t>
              </a:r>
              <a:endParaRPr lang="en-NL" sz="1400"/>
            </a:p>
          </p:txBody>
        </p:sp>
        <p:sp>
          <p:nvSpPr>
            <p:cNvPr id="54" name="Rectangle: Rounded Corners 53">
              <a:extLst>
                <a:ext uri="{FF2B5EF4-FFF2-40B4-BE49-F238E27FC236}">
                  <a16:creationId xmlns:a16="http://schemas.microsoft.com/office/drawing/2014/main" id="{EF334D06-C34A-42CA-9733-DFE2F0C7147E}"/>
                </a:ext>
              </a:extLst>
            </p:cNvPr>
            <p:cNvSpPr/>
            <p:nvPr/>
          </p:nvSpPr>
          <p:spPr>
            <a:xfrm>
              <a:off x="903458" y="3314083"/>
              <a:ext cx="3587055"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Device Control</a:t>
              </a:r>
              <a:endParaRPr lang="en-NL" sz="1400"/>
            </a:p>
          </p:txBody>
        </p:sp>
        <p:sp>
          <p:nvSpPr>
            <p:cNvPr id="55" name="Rectangle: Rounded Corners 54">
              <a:extLst>
                <a:ext uri="{FF2B5EF4-FFF2-40B4-BE49-F238E27FC236}">
                  <a16:creationId xmlns:a16="http://schemas.microsoft.com/office/drawing/2014/main" id="{1176ADAA-8C61-4A4A-B2A5-62E3BCB20D54}"/>
                </a:ext>
              </a:extLst>
            </p:cNvPr>
            <p:cNvSpPr/>
            <p:nvPr/>
          </p:nvSpPr>
          <p:spPr>
            <a:xfrm>
              <a:off x="903457" y="3707619"/>
              <a:ext cx="3587054"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Exploit Defense </a:t>
              </a:r>
              <a:endParaRPr lang="en-NL" sz="1400"/>
            </a:p>
          </p:txBody>
        </p:sp>
        <p:sp>
          <p:nvSpPr>
            <p:cNvPr id="56" name="Rectangle: Rounded Corners 55">
              <a:extLst>
                <a:ext uri="{FF2B5EF4-FFF2-40B4-BE49-F238E27FC236}">
                  <a16:creationId xmlns:a16="http://schemas.microsoft.com/office/drawing/2014/main" id="{CC3C35DB-05E7-4886-A400-B411671D75A7}"/>
                </a:ext>
              </a:extLst>
            </p:cNvPr>
            <p:cNvSpPr/>
            <p:nvPr/>
          </p:nvSpPr>
          <p:spPr>
            <a:xfrm>
              <a:off x="903453" y="4093842"/>
              <a:ext cx="3587058"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Cloud Intelligence &amp; Machine Learning</a:t>
              </a:r>
              <a:endParaRPr lang="en-NL" sz="1400"/>
            </a:p>
          </p:txBody>
        </p:sp>
        <p:sp>
          <p:nvSpPr>
            <p:cNvPr id="57" name="Rectangle: Rounded Corners 56">
              <a:extLst>
                <a:ext uri="{FF2B5EF4-FFF2-40B4-BE49-F238E27FC236}">
                  <a16:creationId xmlns:a16="http://schemas.microsoft.com/office/drawing/2014/main" id="{DE5C9E5F-8FAE-4DC2-9139-559FF1EB8DC2}"/>
                </a:ext>
              </a:extLst>
            </p:cNvPr>
            <p:cNvSpPr/>
            <p:nvPr/>
          </p:nvSpPr>
          <p:spPr>
            <a:xfrm>
              <a:off x="903458" y="4476945"/>
              <a:ext cx="3587053"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Behavior Monitoring</a:t>
              </a:r>
              <a:endParaRPr lang="en-NL" sz="1400"/>
            </a:p>
          </p:txBody>
        </p:sp>
        <p:sp>
          <p:nvSpPr>
            <p:cNvPr id="58" name="Rectangle: Rounded Corners 57">
              <a:extLst>
                <a:ext uri="{FF2B5EF4-FFF2-40B4-BE49-F238E27FC236}">
                  <a16:creationId xmlns:a16="http://schemas.microsoft.com/office/drawing/2014/main" id="{79D7612C-1ED3-47BC-8A14-5CA2072B362E}"/>
                </a:ext>
              </a:extLst>
            </p:cNvPr>
            <p:cNvSpPr/>
            <p:nvPr/>
          </p:nvSpPr>
          <p:spPr>
            <a:xfrm>
              <a:off x="903458" y="4850412"/>
              <a:ext cx="3587053"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Network Attack Defense </a:t>
              </a:r>
              <a:endParaRPr lang="en-NL" sz="1400"/>
            </a:p>
          </p:txBody>
        </p:sp>
        <p:sp>
          <p:nvSpPr>
            <p:cNvPr id="59" name="Rectangle: Rounded Corners 58">
              <a:extLst>
                <a:ext uri="{FF2B5EF4-FFF2-40B4-BE49-F238E27FC236}">
                  <a16:creationId xmlns:a16="http://schemas.microsoft.com/office/drawing/2014/main" id="{0A790967-EE63-4531-B406-DB638CF78883}"/>
                </a:ext>
              </a:extLst>
            </p:cNvPr>
            <p:cNvSpPr/>
            <p:nvPr/>
          </p:nvSpPr>
          <p:spPr>
            <a:xfrm>
              <a:off x="903458" y="5239321"/>
              <a:ext cx="3587053"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Firewall</a:t>
              </a:r>
              <a:endParaRPr lang="en-NL" sz="1400"/>
            </a:p>
          </p:txBody>
        </p:sp>
        <p:sp>
          <p:nvSpPr>
            <p:cNvPr id="61" name="Rectangle: Rounded Corners 60">
              <a:extLst>
                <a:ext uri="{FF2B5EF4-FFF2-40B4-BE49-F238E27FC236}">
                  <a16:creationId xmlns:a16="http://schemas.microsoft.com/office/drawing/2014/main" id="{9C5DE3C3-3615-4E05-A415-5654C080DB1A}"/>
                </a:ext>
              </a:extLst>
            </p:cNvPr>
            <p:cNvSpPr/>
            <p:nvPr/>
          </p:nvSpPr>
          <p:spPr>
            <a:xfrm>
              <a:off x="903453" y="5628230"/>
              <a:ext cx="3587053" cy="32554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Ransomware Mitigation</a:t>
              </a:r>
              <a:endParaRPr lang="en-NL" sz="1400"/>
            </a:p>
          </p:txBody>
        </p:sp>
      </p:grpSp>
      <p:sp>
        <p:nvSpPr>
          <p:cNvPr id="63" name="Rectangle: Rounded Corners 62">
            <a:extLst>
              <a:ext uri="{FF2B5EF4-FFF2-40B4-BE49-F238E27FC236}">
                <a16:creationId xmlns:a16="http://schemas.microsoft.com/office/drawing/2014/main" id="{C2FB9997-F7E8-489B-9D7E-FC301428ECB8}"/>
              </a:ext>
            </a:extLst>
          </p:cNvPr>
          <p:cNvSpPr/>
          <p:nvPr/>
        </p:nvSpPr>
        <p:spPr>
          <a:xfrm>
            <a:off x="5219892" y="4692716"/>
            <a:ext cx="3105592" cy="3137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Advanced Threat Security (ATS)</a:t>
            </a:r>
            <a:endParaRPr lang="en-NL" sz="1200"/>
          </a:p>
        </p:txBody>
      </p:sp>
      <p:sp>
        <p:nvSpPr>
          <p:cNvPr id="64" name="Rectangle: Rounded Corners 63">
            <a:extLst>
              <a:ext uri="{FF2B5EF4-FFF2-40B4-BE49-F238E27FC236}">
                <a16:creationId xmlns:a16="http://schemas.microsoft.com/office/drawing/2014/main" id="{689259A8-AB3D-4AFA-8DB8-5882B5CA298E}"/>
              </a:ext>
            </a:extLst>
          </p:cNvPr>
          <p:cNvSpPr/>
          <p:nvPr/>
        </p:nvSpPr>
        <p:spPr>
          <a:xfrm>
            <a:off x="5219894" y="5076638"/>
            <a:ext cx="3105590" cy="45060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Endpoint Detection and Response (EDR)</a:t>
            </a:r>
            <a:br>
              <a:rPr lang="en-US" sz="1200"/>
            </a:br>
            <a:r>
              <a:rPr lang="en-US" sz="1200"/>
              <a:t>(requires Core + ATS)</a:t>
            </a:r>
            <a:endParaRPr lang="en-NL" sz="1200"/>
          </a:p>
        </p:txBody>
      </p:sp>
      <p:sp>
        <p:nvSpPr>
          <p:cNvPr id="74" name="Plus Sign 73">
            <a:extLst>
              <a:ext uri="{FF2B5EF4-FFF2-40B4-BE49-F238E27FC236}">
                <a16:creationId xmlns:a16="http://schemas.microsoft.com/office/drawing/2014/main" id="{4788826C-B12D-443E-B3B5-F9494365902C}"/>
              </a:ext>
            </a:extLst>
          </p:cNvPr>
          <p:cNvSpPr/>
          <p:nvPr/>
        </p:nvSpPr>
        <p:spPr>
          <a:xfrm>
            <a:off x="8409356" y="4864868"/>
            <a:ext cx="470780" cy="380235"/>
          </a:xfrm>
          <a:prstGeom prst="mathPlu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6" name="Rectangle: Rounded Corners 75">
            <a:extLst>
              <a:ext uri="{FF2B5EF4-FFF2-40B4-BE49-F238E27FC236}">
                <a16:creationId xmlns:a16="http://schemas.microsoft.com/office/drawing/2014/main" id="{773B35BA-799B-4CF7-BE24-505354F699F5}"/>
              </a:ext>
            </a:extLst>
          </p:cNvPr>
          <p:cNvSpPr/>
          <p:nvPr/>
        </p:nvSpPr>
        <p:spPr>
          <a:xfrm>
            <a:off x="8964008" y="4528257"/>
            <a:ext cx="3105592" cy="54320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Managed Detection and Response (MDR) Foundations</a:t>
            </a:r>
            <a:endParaRPr lang="en-NL" sz="1200" dirty="0"/>
          </a:p>
        </p:txBody>
      </p:sp>
      <p:sp>
        <p:nvSpPr>
          <p:cNvPr id="78" name="TextBox 77">
            <a:extLst>
              <a:ext uri="{FF2B5EF4-FFF2-40B4-BE49-F238E27FC236}">
                <a16:creationId xmlns:a16="http://schemas.microsoft.com/office/drawing/2014/main" id="{0FA08830-01C6-4178-83F6-37CAC18CA8A3}"/>
              </a:ext>
            </a:extLst>
          </p:cNvPr>
          <p:cNvSpPr txBox="1"/>
          <p:nvPr/>
        </p:nvSpPr>
        <p:spPr>
          <a:xfrm>
            <a:off x="5054660" y="6158347"/>
            <a:ext cx="3105592" cy="246221"/>
          </a:xfrm>
          <a:prstGeom prst="rect">
            <a:avLst/>
          </a:prstGeom>
          <a:noFill/>
        </p:spPr>
        <p:txBody>
          <a:bodyPr wrap="square" rtlCol="0">
            <a:spAutoFit/>
          </a:bodyPr>
          <a:lstStyle/>
          <a:p>
            <a:pPr algn="ctr"/>
            <a:r>
              <a:rPr lang="en-US" sz="1000" i="1" dirty="0">
                <a:solidFill>
                  <a:schemeClr val="bg1"/>
                </a:solidFill>
              </a:rPr>
              <a:t>Require Core</a:t>
            </a:r>
            <a:endParaRPr lang="en-NL" sz="1000" i="1" dirty="0">
              <a:solidFill>
                <a:schemeClr val="bg1"/>
              </a:solidFill>
            </a:endParaRPr>
          </a:p>
        </p:txBody>
      </p:sp>
      <p:sp>
        <p:nvSpPr>
          <p:cNvPr id="79" name="TextBox 78">
            <a:extLst>
              <a:ext uri="{FF2B5EF4-FFF2-40B4-BE49-F238E27FC236}">
                <a16:creationId xmlns:a16="http://schemas.microsoft.com/office/drawing/2014/main" id="{18A2CC50-8830-48F1-A3A7-D4AECA827046}"/>
              </a:ext>
            </a:extLst>
          </p:cNvPr>
          <p:cNvSpPr txBox="1"/>
          <p:nvPr/>
        </p:nvSpPr>
        <p:spPr>
          <a:xfrm>
            <a:off x="8964008" y="5210456"/>
            <a:ext cx="3105592" cy="246221"/>
          </a:xfrm>
          <a:prstGeom prst="rect">
            <a:avLst/>
          </a:prstGeom>
          <a:noFill/>
        </p:spPr>
        <p:txBody>
          <a:bodyPr wrap="square" rtlCol="0">
            <a:spAutoFit/>
          </a:bodyPr>
          <a:lstStyle/>
          <a:p>
            <a:pPr algn="ctr"/>
            <a:r>
              <a:rPr lang="en-US" sz="1000" i="1">
                <a:solidFill>
                  <a:schemeClr val="bg1"/>
                </a:solidFill>
              </a:rPr>
              <a:t>Requires Core + ATS + EDR</a:t>
            </a:r>
            <a:endParaRPr lang="en-NL" sz="1000" i="1">
              <a:solidFill>
                <a:schemeClr val="bg1"/>
              </a:solidFill>
            </a:endParaRPr>
          </a:p>
        </p:txBody>
      </p:sp>
      <p:sp>
        <p:nvSpPr>
          <p:cNvPr id="80" name="Left Brace 79">
            <a:extLst>
              <a:ext uri="{FF2B5EF4-FFF2-40B4-BE49-F238E27FC236}">
                <a16:creationId xmlns:a16="http://schemas.microsoft.com/office/drawing/2014/main" id="{96DB044B-47D1-4B4F-8989-18B694A358D4}"/>
              </a:ext>
            </a:extLst>
          </p:cNvPr>
          <p:cNvSpPr/>
          <p:nvPr/>
        </p:nvSpPr>
        <p:spPr>
          <a:xfrm>
            <a:off x="703800" y="2177321"/>
            <a:ext cx="141513" cy="3942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81" name="TextBox 80">
            <a:extLst>
              <a:ext uri="{FF2B5EF4-FFF2-40B4-BE49-F238E27FC236}">
                <a16:creationId xmlns:a16="http://schemas.microsoft.com/office/drawing/2014/main" id="{9CBA4318-8ABB-44A9-B037-BE77120C2EA4}"/>
              </a:ext>
            </a:extLst>
          </p:cNvPr>
          <p:cNvSpPr txBox="1"/>
          <p:nvPr/>
        </p:nvSpPr>
        <p:spPr>
          <a:xfrm>
            <a:off x="35972" y="3640591"/>
            <a:ext cx="738584" cy="1015663"/>
          </a:xfrm>
          <a:prstGeom prst="rect">
            <a:avLst/>
          </a:prstGeom>
          <a:noFill/>
        </p:spPr>
        <p:txBody>
          <a:bodyPr wrap="square" rtlCol="0">
            <a:spAutoFit/>
          </a:bodyPr>
          <a:lstStyle/>
          <a:p>
            <a:r>
              <a:rPr lang="en-US" sz="1000" i="1">
                <a:solidFill>
                  <a:schemeClr val="bg1"/>
                </a:solidFill>
              </a:rPr>
              <a:t>Included in Core license. No additional cost</a:t>
            </a:r>
            <a:endParaRPr lang="en-NL" sz="1000" i="1">
              <a:solidFill>
                <a:schemeClr val="bg1"/>
              </a:solidFill>
            </a:endParaRPr>
          </a:p>
        </p:txBody>
      </p:sp>
      <p:sp>
        <p:nvSpPr>
          <p:cNvPr id="28" name="Rectangle: Rounded Corners 27">
            <a:extLst>
              <a:ext uri="{FF2B5EF4-FFF2-40B4-BE49-F238E27FC236}">
                <a16:creationId xmlns:a16="http://schemas.microsoft.com/office/drawing/2014/main" id="{F0E7BE78-64E7-4060-90F2-01D2CAAA17DF}"/>
              </a:ext>
            </a:extLst>
          </p:cNvPr>
          <p:cNvSpPr/>
          <p:nvPr/>
        </p:nvSpPr>
        <p:spPr>
          <a:xfrm>
            <a:off x="5220190" y="2241127"/>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Email Security </a:t>
            </a:r>
            <a:endParaRPr lang="en-NL" sz="1200"/>
          </a:p>
        </p:txBody>
      </p:sp>
      <p:sp>
        <p:nvSpPr>
          <p:cNvPr id="30" name="Rectangle: Rounded Corners 29">
            <a:extLst>
              <a:ext uri="{FF2B5EF4-FFF2-40B4-BE49-F238E27FC236}">
                <a16:creationId xmlns:a16="http://schemas.microsoft.com/office/drawing/2014/main" id="{5AF92AC6-A586-44F2-851F-C55C7A127206}"/>
              </a:ext>
            </a:extLst>
          </p:cNvPr>
          <p:cNvSpPr/>
          <p:nvPr/>
        </p:nvSpPr>
        <p:spPr>
          <a:xfrm>
            <a:off x="5220188" y="2629090"/>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Patch Management </a:t>
            </a:r>
            <a:endParaRPr lang="en-NL" sz="1200"/>
          </a:p>
        </p:txBody>
      </p:sp>
      <p:sp>
        <p:nvSpPr>
          <p:cNvPr id="31" name="Rectangle: Rounded Corners 30">
            <a:extLst>
              <a:ext uri="{FF2B5EF4-FFF2-40B4-BE49-F238E27FC236}">
                <a16:creationId xmlns:a16="http://schemas.microsoft.com/office/drawing/2014/main" id="{7A628DFC-FF96-42C1-8535-8F231D15F2CE}"/>
              </a:ext>
            </a:extLst>
          </p:cNvPr>
          <p:cNvSpPr/>
          <p:nvPr/>
        </p:nvSpPr>
        <p:spPr>
          <a:xfrm>
            <a:off x="5220188" y="3022508"/>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Integrity Monitoring</a:t>
            </a:r>
            <a:endParaRPr lang="en-NL" sz="1200" dirty="0"/>
          </a:p>
        </p:txBody>
      </p:sp>
      <p:sp>
        <p:nvSpPr>
          <p:cNvPr id="29" name="Rectangle: Rounded Corners 28">
            <a:extLst>
              <a:ext uri="{FF2B5EF4-FFF2-40B4-BE49-F238E27FC236}">
                <a16:creationId xmlns:a16="http://schemas.microsoft.com/office/drawing/2014/main" id="{263D1906-70B1-4C7A-B017-6F7D3A0561D6}"/>
              </a:ext>
            </a:extLst>
          </p:cNvPr>
          <p:cNvSpPr/>
          <p:nvPr/>
        </p:nvSpPr>
        <p:spPr>
          <a:xfrm>
            <a:off x="5219894" y="3785158"/>
            <a:ext cx="3105592" cy="45060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Security for Virtualized Environments (SVE)</a:t>
            </a:r>
            <a:endParaRPr lang="en-NL" sz="1200"/>
          </a:p>
        </p:txBody>
      </p:sp>
      <p:sp>
        <p:nvSpPr>
          <p:cNvPr id="32" name="Rectangle: Rounded Corners 31">
            <a:extLst>
              <a:ext uri="{FF2B5EF4-FFF2-40B4-BE49-F238E27FC236}">
                <a16:creationId xmlns:a16="http://schemas.microsoft.com/office/drawing/2014/main" id="{E0196B4C-9EF5-4CD6-9E8D-D078D936A0CE}"/>
              </a:ext>
            </a:extLst>
          </p:cNvPr>
          <p:cNvSpPr/>
          <p:nvPr/>
        </p:nvSpPr>
        <p:spPr>
          <a:xfrm>
            <a:off x="5219894" y="4308793"/>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Security for Containers </a:t>
            </a:r>
            <a:endParaRPr lang="en-NL" sz="1200"/>
          </a:p>
        </p:txBody>
      </p:sp>
      <p:sp>
        <p:nvSpPr>
          <p:cNvPr id="33" name="Rectangle: Rounded Corners 32">
            <a:extLst>
              <a:ext uri="{FF2B5EF4-FFF2-40B4-BE49-F238E27FC236}">
                <a16:creationId xmlns:a16="http://schemas.microsoft.com/office/drawing/2014/main" id="{07C12A6C-7284-515F-959C-AD9DEF6D0803}"/>
              </a:ext>
            </a:extLst>
          </p:cNvPr>
          <p:cNvSpPr/>
          <p:nvPr/>
        </p:nvSpPr>
        <p:spPr>
          <a:xfrm>
            <a:off x="5219894" y="5614588"/>
            <a:ext cx="3105590" cy="45060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Extended Detection and Response (XDR)</a:t>
            </a:r>
            <a:br>
              <a:rPr lang="en-US" sz="1200" dirty="0"/>
            </a:br>
            <a:r>
              <a:rPr lang="en-US" sz="1200" dirty="0"/>
              <a:t>(requires Core + ATS + EDR)</a:t>
            </a:r>
            <a:endParaRPr lang="en-NL" sz="1200" dirty="0"/>
          </a:p>
        </p:txBody>
      </p:sp>
      <p:sp>
        <p:nvSpPr>
          <p:cNvPr id="5" name="Rectangle: Rounded Corners 4">
            <a:extLst>
              <a:ext uri="{FF2B5EF4-FFF2-40B4-BE49-F238E27FC236}">
                <a16:creationId xmlns:a16="http://schemas.microsoft.com/office/drawing/2014/main" id="{0DC5B3DA-9B0D-F8B1-7530-467F1CC99033}"/>
              </a:ext>
            </a:extLst>
          </p:cNvPr>
          <p:cNvSpPr/>
          <p:nvPr/>
        </p:nvSpPr>
        <p:spPr>
          <a:xfrm>
            <a:off x="5219892" y="3399766"/>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Full Disk Encryption </a:t>
            </a:r>
            <a:endParaRPr lang="en-NL" sz="1200"/>
          </a:p>
        </p:txBody>
      </p:sp>
    </p:spTree>
    <p:extLst>
      <p:ext uri="{BB962C8B-B14F-4D97-AF65-F5344CB8AC3E}">
        <p14:creationId xmlns:p14="http://schemas.microsoft.com/office/powerpoint/2010/main" val="386802391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 grpId="0" animBg="1"/>
      <p:bldP spid="63" grpId="0" animBg="1"/>
      <p:bldP spid="64" grpId="0" animBg="1"/>
      <p:bldP spid="74" grpId="0" animBg="1"/>
      <p:bldP spid="76" grpId="0" animBg="1"/>
      <p:bldP spid="76" grpId="1" animBg="1"/>
      <p:bldP spid="78" grpId="0"/>
      <p:bldP spid="79" grpId="0"/>
      <p:bldP spid="80" grpId="0" animBg="1"/>
      <p:bldP spid="81" grpId="0"/>
      <p:bldP spid="28" grpId="0" animBg="1"/>
      <p:bldP spid="30" grpId="0" animBg="1"/>
      <p:bldP spid="31" grpId="0" animBg="1"/>
      <p:bldP spid="29" grpId="0" animBg="1"/>
      <p:bldP spid="32" grpId="0" animBg="1"/>
      <p:bldP spid="3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2052D-BC8C-4FF9-A1DB-40C59D82D024}"/>
              </a:ext>
            </a:extLst>
          </p:cNvPr>
          <p:cNvSpPr>
            <a:spLocks noGrp="1"/>
          </p:cNvSpPr>
          <p:nvPr>
            <p:ph type="title"/>
          </p:nvPr>
        </p:nvSpPr>
        <p:spPr/>
        <p:txBody>
          <a:bodyPr/>
          <a:lstStyle/>
          <a:p>
            <a:r>
              <a:rPr lang="en-US" sz="2800" err="1"/>
              <a:t>GravityZone</a:t>
            </a:r>
            <a:r>
              <a:rPr lang="en-US" sz="2800" baseline="30000"/>
              <a:t>®</a:t>
            </a:r>
            <a:r>
              <a:rPr lang="en-US" sz="2800"/>
              <a:t> Cloud MSP Security Offering</a:t>
            </a:r>
            <a:endParaRPr lang="en-NL" sz="2800"/>
          </a:p>
        </p:txBody>
      </p:sp>
      <p:sp>
        <p:nvSpPr>
          <p:cNvPr id="4" name="Rectangle: Rounded Corners 3">
            <a:extLst>
              <a:ext uri="{FF2B5EF4-FFF2-40B4-BE49-F238E27FC236}">
                <a16:creationId xmlns:a16="http://schemas.microsoft.com/office/drawing/2014/main" id="{65A2ADA5-FEAE-4660-A274-0A0DD6C11B1D}"/>
              </a:ext>
            </a:extLst>
          </p:cNvPr>
          <p:cNvSpPr/>
          <p:nvPr/>
        </p:nvSpPr>
        <p:spPr>
          <a:xfrm>
            <a:off x="903457" y="1530223"/>
            <a:ext cx="10485801" cy="5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CORE</a:t>
            </a:r>
          </a:p>
          <a:p>
            <a:pPr algn="ctr"/>
            <a:r>
              <a:rPr lang="en-US" sz="1000" b="1"/>
              <a:t>(BEST: Bitdefender Endpoint Security Tools)</a:t>
            </a:r>
            <a:endParaRPr lang="en-NL" sz="1000" b="1"/>
          </a:p>
        </p:txBody>
      </p:sp>
      <p:sp>
        <p:nvSpPr>
          <p:cNvPr id="51" name="Rectangle: Rounded Corners 50">
            <a:extLst>
              <a:ext uri="{FF2B5EF4-FFF2-40B4-BE49-F238E27FC236}">
                <a16:creationId xmlns:a16="http://schemas.microsoft.com/office/drawing/2014/main" id="{71363CEE-E519-4CCC-83DB-E17A54254730}"/>
              </a:ext>
            </a:extLst>
          </p:cNvPr>
          <p:cNvSpPr/>
          <p:nvPr/>
        </p:nvSpPr>
        <p:spPr>
          <a:xfrm>
            <a:off x="4633487" y="2144015"/>
            <a:ext cx="6755770"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Find and fix vulnerabilities, track &amp; improve risk scores (i.e., device misconfigurations, application vulnerabilities). Includes human risk analytics. </a:t>
            </a:r>
            <a:endParaRPr lang="en-NL" sz="1000"/>
          </a:p>
        </p:txBody>
      </p:sp>
      <p:sp>
        <p:nvSpPr>
          <p:cNvPr id="52" name="Rectangle: Rounded Corners 51">
            <a:extLst>
              <a:ext uri="{FF2B5EF4-FFF2-40B4-BE49-F238E27FC236}">
                <a16:creationId xmlns:a16="http://schemas.microsoft.com/office/drawing/2014/main" id="{0F1D21A6-6E7A-4027-B76D-3E48BB4AB248}"/>
              </a:ext>
            </a:extLst>
          </p:cNvPr>
          <p:cNvSpPr/>
          <p:nvPr/>
        </p:nvSpPr>
        <p:spPr>
          <a:xfrm>
            <a:off x="4633487" y="2535583"/>
            <a:ext cx="6755766"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Behavioral traffic scan (incl. SSL, Anti-phishing, Search Advisor). </a:t>
            </a:r>
            <a:endParaRPr lang="en-NL" sz="1000"/>
          </a:p>
        </p:txBody>
      </p:sp>
      <p:sp>
        <p:nvSpPr>
          <p:cNvPr id="53" name="Rectangle: Rounded Corners 52">
            <a:extLst>
              <a:ext uri="{FF2B5EF4-FFF2-40B4-BE49-F238E27FC236}">
                <a16:creationId xmlns:a16="http://schemas.microsoft.com/office/drawing/2014/main" id="{8CDDA8D6-D9B7-4180-A640-BAC09184939F}"/>
              </a:ext>
            </a:extLst>
          </p:cNvPr>
          <p:cNvSpPr/>
          <p:nvPr/>
        </p:nvSpPr>
        <p:spPr>
          <a:xfrm>
            <a:off x="4633487" y="2921806"/>
            <a:ext cx="6755764"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Restrict user access to applications, sites or web categories such as gambling.</a:t>
            </a:r>
            <a:endParaRPr lang="en-NL" sz="1000"/>
          </a:p>
        </p:txBody>
      </p:sp>
      <p:sp>
        <p:nvSpPr>
          <p:cNvPr id="54" name="Rectangle: Rounded Corners 53">
            <a:extLst>
              <a:ext uri="{FF2B5EF4-FFF2-40B4-BE49-F238E27FC236}">
                <a16:creationId xmlns:a16="http://schemas.microsoft.com/office/drawing/2014/main" id="{EF334D06-C34A-42CA-9733-DFE2F0C7147E}"/>
              </a:ext>
            </a:extLst>
          </p:cNvPr>
          <p:cNvSpPr/>
          <p:nvPr/>
        </p:nvSpPr>
        <p:spPr>
          <a:xfrm>
            <a:off x="4633487" y="3315342"/>
            <a:ext cx="6755762"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Control access and use of USB or other external devices (i.e., webcams, wireless NICs). </a:t>
            </a:r>
            <a:endParaRPr lang="en-NL" sz="1000"/>
          </a:p>
        </p:txBody>
      </p:sp>
      <p:sp>
        <p:nvSpPr>
          <p:cNvPr id="55" name="Rectangle: Rounded Corners 54">
            <a:extLst>
              <a:ext uri="{FF2B5EF4-FFF2-40B4-BE49-F238E27FC236}">
                <a16:creationId xmlns:a16="http://schemas.microsoft.com/office/drawing/2014/main" id="{1176ADAA-8C61-4A4A-B2A5-62E3BCB20D54}"/>
              </a:ext>
            </a:extLst>
          </p:cNvPr>
          <p:cNvSpPr/>
          <p:nvPr/>
        </p:nvSpPr>
        <p:spPr>
          <a:xfrm>
            <a:off x="4633486" y="3708878"/>
            <a:ext cx="6755760"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Detect exploit techniques, stops 0-day exploits.</a:t>
            </a:r>
            <a:endParaRPr lang="en-NL" sz="1000"/>
          </a:p>
        </p:txBody>
      </p:sp>
      <p:sp>
        <p:nvSpPr>
          <p:cNvPr id="56" name="Rectangle: Rounded Corners 55">
            <a:extLst>
              <a:ext uri="{FF2B5EF4-FFF2-40B4-BE49-F238E27FC236}">
                <a16:creationId xmlns:a16="http://schemas.microsoft.com/office/drawing/2014/main" id="{CC3C35DB-05E7-4886-A400-B411671D75A7}"/>
              </a:ext>
            </a:extLst>
          </p:cNvPr>
          <p:cNvSpPr/>
          <p:nvPr/>
        </p:nvSpPr>
        <p:spPr>
          <a:xfrm>
            <a:off x="4633478" y="4095101"/>
            <a:ext cx="6755768"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Identifies known and unknown threats effectively and accurately.</a:t>
            </a:r>
            <a:endParaRPr lang="en-NL" sz="1000"/>
          </a:p>
        </p:txBody>
      </p:sp>
      <p:sp>
        <p:nvSpPr>
          <p:cNvPr id="57" name="Rectangle: Rounded Corners 56">
            <a:extLst>
              <a:ext uri="{FF2B5EF4-FFF2-40B4-BE49-F238E27FC236}">
                <a16:creationId xmlns:a16="http://schemas.microsoft.com/office/drawing/2014/main" id="{DE5C9E5F-8FAE-4DC2-9139-559FF1EB8DC2}"/>
              </a:ext>
            </a:extLst>
          </p:cNvPr>
          <p:cNvSpPr/>
          <p:nvPr/>
        </p:nvSpPr>
        <p:spPr>
          <a:xfrm>
            <a:off x="4633487" y="4478204"/>
            <a:ext cx="6755758"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0 - Trust process monitor, automatically blocks malicious processes. </a:t>
            </a:r>
            <a:endParaRPr lang="en-NL" sz="1000"/>
          </a:p>
        </p:txBody>
      </p:sp>
      <p:sp>
        <p:nvSpPr>
          <p:cNvPr id="58" name="Rectangle: Rounded Corners 57">
            <a:extLst>
              <a:ext uri="{FF2B5EF4-FFF2-40B4-BE49-F238E27FC236}">
                <a16:creationId xmlns:a16="http://schemas.microsoft.com/office/drawing/2014/main" id="{79D7612C-1ED3-47BC-8A14-5CA2072B362E}"/>
              </a:ext>
            </a:extLst>
          </p:cNvPr>
          <p:cNvSpPr/>
          <p:nvPr/>
        </p:nvSpPr>
        <p:spPr>
          <a:xfrm>
            <a:off x="4633487" y="4851671"/>
            <a:ext cx="6755758"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Blocks network-based attacks such as Brute Force or Password stealers. </a:t>
            </a:r>
            <a:endParaRPr lang="en-NL" sz="1000"/>
          </a:p>
        </p:txBody>
      </p:sp>
      <p:sp>
        <p:nvSpPr>
          <p:cNvPr id="59" name="Rectangle: Rounded Corners 58">
            <a:extLst>
              <a:ext uri="{FF2B5EF4-FFF2-40B4-BE49-F238E27FC236}">
                <a16:creationId xmlns:a16="http://schemas.microsoft.com/office/drawing/2014/main" id="{0A790967-EE63-4531-B406-DB638CF78883}"/>
              </a:ext>
            </a:extLst>
          </p:cNvPr>
          <p:cNvSpPr/>
          <p:nvPr/>
        </p:nvSpPr>
        <p:spPr>
          <a:xfrm>
            <a:off x="4633487" y="5240580"/>
            <a:ext cx="6755758"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Two-way host firewall protecting endpoints anywhere.</a:t>
            </a:r>
            <a:endParaRPr lang="en-NL" sz="1000"/>
          </a:p>
        </p:txBody>
      </p:sp>
      <p:sp>
        <p:nvSpPr>
          <p:cNvPr id="61" name="Rectangle: Rounded Corners 60">
            <a:extLst>
              <a:ext uri="{FF2B5EF4-FFF2-40B4-BE49-F238E27FC236}">
                <a16:creationId xmlns:a16="http://schemas.microsoft.com/office/drawing/2014/main" id="{9C5DE3C3-3615-4E05-A415-5654C080DB1A}"/>
              </a:ext>
            </a:extLst>
          </p:cNvPr>
          <p:cNvSpPr/>
          <p:nvPr/>
        </p:nvSpPr>
        <p:spPr>
          <a:xfrm>
            <a:off x="4633487" y="5632892"/>
            <a:ext cx="6755758" cy="423202"/>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Restore files after ransomware attacks from secure copies. </a:t>
            </a:r>
            <a:endParaRPr lang="en-NL" sz="1000"/>
          </a:p>
        </p:txBody>
      </p:sp>
      <p:sp>
        <p:nvSpPr>
          <p:cNvPr id="26" name="Rectangle: Rounded Corners 25">
            <a:extLst>
              <a:ext uri="{FF2B5EF4-FFF2-40B4-BE49-F238E27FC236}">
                <a16:creationId xmlns:a16="http://schemas.microsoft.com/office/drawing/2014/main" id="{AA4AA887-377E-46EF-9FEF-1EF68ADBF3A3}"/>
              </a:ext>
            </a:extLst>
          </p:cNvPr>
          <p:cNvSpPr/>
          <p:nvPr/>
        </p:nvSpPr>
        <p:spPr>
          <a:xfrm>
            <a:off x="903462" y="2144015"/>
            <a:ext cx="3587059"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Risk Analytics</a:t>
            </a:r>
            <a:endParaRPr lang="en-NL" sz="1400"/>
          </a:p>
        </p:txBody>
      </p:sp>
      <p:sp>
        <p:nvSpPr>
          <p:cNvPr id="27" name="Rectangle: Rounded Corners 26">
            <a:extLst>
              <a:ext uri="{FF2B5EF4-FFF2-40B4-BE49-F238E27FC236}">
                <a16:creationId xmlns:a16="http://schemas.microsoft.com/office/drawing/2014/main" id="{B896F289-E37C-46E2-8957-5CE082C67FFF}"/>
              </a:ext>
            </a:extLst>
          </p:cNvPr>
          <p:cNvSpPr/>
          <p:nvPr/>
        </p:nvSpPr>
        <p:spPr>
          <a:xfrm>
            <a:off x="903462" y="2535583"/>
            <a:ext cx="3587057"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Web Threat Protection</a:t>
            </a:r>
            <a:endParaRPr lang="en-NL" sz="1400"/>
          </a:p>
        </p:txBody>
      </p:sp>
      <p:sp>
        <p:nvSpPr>
          <p:cNvPr id="28" name="Rectangle: Rounded Corners 27">
            <a:extLst>
              <a:ext uri="{FF2B5EF4-FFF2-40B4-BE49-F238E27FC236}">
                <a16:creationId xmlns:a16="http://schemas.microsoft.com/office/drawing/2014/main" id="{6CBA997D-27EA-48D4-9262-2867DC239F03}"/>
              </a:ext>
            </a:extLst>
          </p:cNvPr>
          <p:cNvSpPr/>
          <p:nvPr/>
        </p:nvSpPr>
        <p:spPr>
          <a:xfrm>
            <a:off x="903462" y="2921806"/>
            <a:ext cx="3587056"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Content Control</a:t>
            </a:r>
            <a:endParaRPr lang="en-NL" sz="1400"/>
          </a:p>
        </p:txBody>
      </p:sp>
      <p:sp>
        <p:nvSpPr>
          <p:cNvPr id="29" name="Rectangle: Rounded Corners 28">
            <a:extLst>
              <a:ext uri="{FF2B5EF4-FFF2-40B4-BE49-F238E27FC236}">
                <a16:creationId xmlns:a16="http://schemas.microsoft.com/office/drawing/2014/main" id="{9C5455F2-8BAF-45AF-8C80-9D3AE150E4E3}"/>
              </a:ext>
            </a:extLst>
          </p:cNvPr>
          <p:cNvSpPr/>
          <p:nvPr/>
        </p:nvSpPr>
        <p:spPr>
          <a:xfrm>
            <a:off x="903462" y="3315342"/>
            <a:ext cx="3587055"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Device Control</a:t>
            </a:r>
            <a:endParaRPr lang="en-NL" sz="1400"/>
          </a:p>
        </p:txBody>
      </p:sp>
      <p:sp>
        <p:nvSpPr>
          <p:cNvPr id="30" name="Rectangle: Rounded Corners 29">
            <a:extLst>
              <a:ext uri="{FF2B5EF4-FFF2-40B4-BE49-F238E27FC236}">
                <a16:creationId xmlns:a16="http://schemas.microsoft.com/office/drawing/2014/main" id="{B959A3CE-66D7-4F30-B6AA-5A5B4AB8C106}"/>
              </a:ext>
            </a:extLst>
          </p:cNvPr>
          <p:cNvSpPr/>
          <p:nvPr/>
        </p:nvSpPr>
        <p:spPr>
          <a:xfrm>
            <a:off x="903461" y="3708878"/>
            <a:ext cx="3587054"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Exploit Defense </a:t>
            </a:r>
            <a:endParaRPr lang="en-NL" sz="1400"/>
          </a:p>
        </p:txBody>
      </p:sp>
      <p:sp>
        <p:nvSpPr>
          <p:cNvPr id="31" name="Rectangle: Rounded Corners 30">
            <a:extLst>
              <a:ext uri="{FF2B5EF4-FFF2-40B4-BE49-F238E27FC236}">
                <a16:creationId xmlns:a16="http://schemas.microsoft.com/office/drawing/2014/main" id="{0D321AC0-5BEE-4FC5-A358-E193E0D1450E}"/>
              </a:ext>
            </a:extLst>
          </p:cNvPr>
          <p:cNvSpPr/>
          <p:nvPr/>
        </p:nvSpPr>
        <p:spPr>
          <a:xfrm>
            <a:off x="903457" y="4095101"/>
            <a:ext cx="3587058"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Cloud Intelligence &amp; Machine Learning</a:t>
            </a:r>
            <a:endParaRPr lang="en-NL" sz="1400"/>
          </a:p>
        </p:txBody>
      </p:sp>
      <p:sp>
        <p:nvSpPr>
          <p:cNvPr id="32" name="Rectangle: Rounded Corners 31">
            <a:extLst>
              <a:ext uri="{FF2B5EF4-FFF2-40B4-BE49-F238E27FC236}">
                <a16:creationId xmlns:a16="http://schemas.microsoft.com/office/drawing/2014/main" id="{B421BE17-95E7-41F4-9459-722BC2420F5E}"/>
              </a:ext>
            </a:extLst>
          </p:cNvPr>
          <p:cNvSpPr/>
          <p:nvPr/>
        </p:nvSpPr>
        <p:spPr>
          <a:xfrm>
            <a:off x="903462" y="4478204"/>
            <a:ext cx="3587053"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Behavior Monitoring</a:t>
            </a:r>
            <a:endParaRPr lang="en-NL" sz="1400"/>
          </a:p>
        </p:txBody>
      </p:sp>
      <p:sp>
        <p:nvSpPr>
          <p:cNvPr id="33" name="Rectangle: Rounded Corners 32">
            <a:extLst>
              <a:ext uri="{FF2B5EF4-FFF2-40B4-BE49-F238E27FC236}">
                <a16:creationId xmlns:a16="http://schemas.microsoft.com/office/drawing/2014/main" id="{FA792D6C-6556-4190-823E-5A7FED854512}"/>
              </a:ext>
            </a:extLst>
          </p:cNvPr>
          <p:cNvSpPr/>
          <p:nvPr/>
        </p:nvSpPr>
        <p:spPr>
          <a:xfrm>
            <a:off x="903462" y="4851671"/>
            <a:ext cx="3587053"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Network Attack Defense </a:t>
            </a:r>
            <a:endParaRPr lang="en-NL" sz="1400"/>
          </a:p>
        </p:txBody>
      </p:sp>
      <p:sp>
        <p:nvSpPr>
          <p:cNvPr id="34" name="Rectangle: Rounded Corners 33">
            <a:extLst>
              <a:ext uri="{FF2B5EF4-FFF2-40B4-BE49-F238E27FC236}">
                <a16:creationId xmlns:a16="http://schemas.microsoft.com/office/drawing/2014/main" id="{E5C43438-D798-4326-B561-43C8928441B0}"/>
              </a:ext>
            </a:extLst>
          </p:cNvPr>
          <p:cNvSpPr/>
          <p:nvPr/>
        </p:nvSpPr>
        <p:spPr>
          <a:xfrm>
            <a:off x="903462" y="5240580"/>
            <a:ext cx="3587053" cy="3255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Firewall</a:t>
            </a:r>
            <a:endParaRPr lang="en-NL" sz="1400"/>
          </a:p>
        </p:txBody>
      </p:sp>
      <p:sp>
        <p:nvSpPr>
          <p:cNvPr id="36" name="Rectangle: Rounded Corners 35">
            <a:extLst>
              <a:ext uri="{FF2B5EF4-FFF2-40B4-BE49-F238E27FC236}">
                <a16:creationId xmlns:a16="http://schemas.microsoft.com/office/drawing/2014/main" id="{70707A20-13B7-4F79-9F3E-F710280C7BB6}"/>
              </a:ext>
            </a:extLst>
          </p:cNvPr>
          <p:cNvSpPr/>
          <p:nvPr/>
        </p:nvSpPr>
        <p:spPr>
          <a:xfrm>
            <a:off x="903462" y="5632891"/>
            <a:ext cx="3587053" cy="42320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Ransomware Mitigation </a:t>
            </a:r>
          </a:p>
          <a:p>
            <a:r>
              <a:rPr lang="en-US" sz="900"/>
              <a:t>(Automatic Disinfection, removal, rollback) </a:t>
            </a:r>
            <a:endParaRPr lang="en-NL" sz="900"/>
          </a:p>
        </p:txBody>
      </p:sp>
    </p:spTree>
    <p:extLst>
      <p:ext uri="{BB962C8B-B14F-4D97-AF65-F5344CB8AC3E}">
        <p14:creationId xmlns:p14="http://schemas.microsoft.com/office/powerpoint/2010/main" val="268531025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8C0FC4-4E85-494F-A882-6A00B8D22BA4}"/>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9A186C-0F93-DD4B-944C-013279E9527D}"/>
              </a:ext>
            </a:extLst>
          </p:cNvPr>
          <p:cNvSpPr/>
          <p:nvPr/>
        </p:nvSpPr>
        <p:spPr>
          <a:xfrm>
            <a:off x="674572" y="603584"/>
            <a:ext cx="3322384" cy="369332"/>
          </a:xfrm>
          <a:prstGeom prst="rect">
            <a:avLst/>
          </a:prstGeom>
        </p:spPr>
        <p:txBody>
          <a:bodyPr wrap="none">
            <a:spAutoFit/>
          </a:bodyPr>
          <a:lstStyle/>
          <a:p>
            <a:r>
              <a:rPr lang="en-US" sz="800">
                <a:solidFill>
                  <a:srgbClr val="1261FF"/>
                </a:solidFill>
                <a:latin typeface="Arial" panose="020B0604020202020204" pitchFamily="34" charset="0"/>
                <a:ea typeface="Roboto Thin" panose="02000000000000000000" pitchFamily="2" charset="0"/>
                <a:cs typeface="Arial" panose="020B0604020202020204" pitchFamily="34" charset="0"/>
              </a:rPr>
              <a:t>Addressing the Challenge:</a:t>
            </a:r>
          </a:p>
          <a:p>
            <a:r>
              <a:rPr lang="en-US" sz="1000" b="1" spc="20">
                <a:solidFill>
                  <a:schemeClr val="bg1"/>
                </a:solidFill>
                <a:latin typeface="Arial" panose="020B0604020202020204" pitchFamily="34" charset="0"/>
                <a:ea typeface="Roboto Thin" panose="02000000000000000000" pitchFamily="2" charset="0"/>
                <a:cs typeface="Arial" panose="020B0604020202020204" pitchFamily="34" charset="0"/>
              </a:rPr>
              <a:t>HARD TO STAY ON TOP OF EVOLVING THREATS</a:t>
            </a:r>
          </a:p>
        </p:txBody>
      </p:sp>
      <p:grpSp>
        <p:nvGrpSpPr>
          <p:cNvPr id="10" name="Graphic 11">
            <a:extLst>
              <a:ext uri="{FF2B5EF4-FFF2-40B4-BE49-F238E27FC236}">
                <a16:creationId xmlns:a16="http://schemas.microsoft.com/office/drawing/2014/main" id="{39E01042-6337-2640-A516-F52EA1136B5D}"/>
              </a:ext>
            </a:extLst>
          </p:cNvPr>
          <p:cNvGrpSpPr/>
          <p:nvPr/>
        </p:nvGrpSpPr>
        <p:grpSpPr>
          <a:xfrm>
            <a:off x="755686" y="331500"/>
            <a:ext cx="1319943" cy="190147"/>
            <a:chOff x="823232" y="323722"/>
            <a:chExt cx="1595320" cy="229817"/>
          </a:xfrm>
          <a:solidFill>
            <a:schemeClr val="bg1"/>
          </a:solidFill>
        </p:grpSpPr>
        <p:sp>
          <p:nvSpPr>
            <p:cNvPr id="11" name="Freeform 10">
              <a:extLst>
                <a:ext uri="{FF2B5EF4-FFF2-40B4-BE49-F238E27FC236}">
                  <a16:creationId xmlns:a16="http://schemas.microsoft.com/office/drawing/2014/main" id="{A54298EA-9E30-074E-9BD7-14C3196216DF}"/>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0CD8D4CB-67E6-DE47-A758-4C0E0B64338B}"/>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E61A1B81-ADB1-C148-BD1F-A9E8E05779CA}"/>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5B7BA72-1BDE-4F4A-84B5-473607961B38}"/>
              </a:ext>
            </a:extLst>
          </p:cNvPr>
          <p:cNvSpPr txBox="1">
            <a:spLocks/>
          </p:cNvSpPr>
          <p:nvPr/>
        </p:nvSpPr>
        <p:spPr>
          <a:xfrm>
            <a:off x="667365" y="1247611"/>
            <a:ext cx="3636039" cy="9080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Advanced Threat Intelligence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a:off x="214839" y="3344755"/>
            <a:ext cx="5738055" cy="2828228"/>
            <a:chOff x="3436060" y="2580585"/>
            <a:chExt cx="7166198" cy="3532145"/>
          </a:xfrm>
        </p:grpSpPr>
        <p:grpSp>
          <p:nvGrpSpPr>
            <p:cNvPr id="14" name="Group 13">
              <a:extLst>
                <a:ext uri="{FF2B5EF4-FFF2-40B4-BE49-F238E27FC236}">
                  <a16:creationId xmlns:a16="http://schemas.microsoft.com/office/drawing/2014/main" id="{C85775B4-EB21-5844-BED4-11A6FDC6B7E2}"/>
                </a:ext>
              </a:extLst>
            </p:cNvPr>
            <p:cNvGrpSpPr/>
            <p:nvPr/>
          </p:nvGrpSpPr>
          <p:grpSpPr>
            <a:xfrm>
              <a:off x="4419614" y="2580585"/>
              <a:ext cx="6182644" cy="3532145"/>
              <a:chOff x="3843495" y="3719582"/>
              <a:chExt cx="16665602" cy="8244191"/>
            </a:xfrm>
            <a:solidFill>
              <a:schemeClr val="tx1">
                <a:lumMod val="20000"/>
                <a:lumOff val="80000"/>
              </a:schemeClr>
            </a:solidFill>
          </p:grpSpPr>
          <p:sp>
            <p:nvSpPr>
              <p:cNvPr id="16" name="Freeform 781">
                <a:extLst>
                  <a:ext uri="{FF2B5EF4-FFF2-40B4-BE49-F238E27FC236}">
                    <a16:creationId xmlns:a16="http://schemas.microsoft.com/office/drawing/2014/main" id="{41E4379E-E040-574E-9A40-9AE82510F6B5}"/>
                  </a:ext>
                </a:extLst>
              </p:cNvPr>
              <p:cNvSpPr>
                <a:spLocks/>
              </p:cNvSpPr>
              <p:nvPr/>
            </p:nvSpPr>
            <p:spPr bwMode="auto">
              <a:xfrm>
                <a:off x="981801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403">
                <a:extLst>
                  <a:ext uri="{FF2B5EF4-FFF2-40B4-BE49-F238E27FC236}">
                    <a16:creationId xmlns:a16="http://schemas.microsoft.com/office/drawing/2014/main" id="{1E86878E-A199-C641-B92D-83CB2F2CFF46}"/>
                  </a:ext>
                </a:extLst>
              </p:cNvPr>
              <p:cNvSpPr>
                <a:spLocks/>
              </p:cNvSpPr>
              <p:nvPr/>
            </p:nvSpPr>
            <p:spPr bwMode="auto">
              <a:xfrm>
                <a:off x="16859418" y="9558687"/>
                <a:ext cx="1904458"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404">
                <a:extLst>
                  <a:ext uri="{FF2B5EF4-FFF2-40B4-BE49-F238E27FC236}">
                    <a16:creationId xmlns:a16="http://schemas.microsoft.com/office/drawing/2014/main" id="{E2ECFDCD-3E42-A44D-85A4-220EE5E4657B}"/>
                  </a:ext>
                </a:extLst>
              </p:cNvPr>
              <p:cNvSpPr>
                <a:spLocks/>
              </p:cNvSpPr>
              <p:nvPr/>
            </p:nvSpPr>
            <p:spPr bwMode="auto">
              <a:xfrm>
                <a:off x="11416743" y="5927165"/>
                <a:ext cx="372609"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405">
                <a:extLst>
                  <a:ext uri="{FF2B5EF4-FFF2-40B4-BE49-F238E27FC236}">
                    <a16:creationId xmlns:a16="http://schemas.microsoft.com/office/drawing/2014/main" id="{E385FB5E-0728-DD44-8994-A65B23F8DC64}"/>
                  </a:ext>
                </a:extLst>
              </p:cNvPr>
              <p:cNvSpPr>
                <a:spLocks/>
              </p:cNvSpPr>
              <p:nvPr/>
            </p:nvSpPr>
            <p:spPr bwMode="auto">
              <a:xfrm>
                <a:off x="10566423" y="5337841"/>
                <a:ext cx="503185"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406">
                <a:extLst>
                  <a:ext uri="{FF2B5EF4-FFF2-40B4-BE49-F238E27FC236}">
                    <a16:creationId xmlns:a16="http://schemas.microsoft.com/office/drawing/2014/main" id="{EE18DEC8-DFD1-FB48-ACE8-6159698EB8B5}"/>
                  </a:ext>
                </a:extLst>
              </p:cNvPr>
              <p:cNvSpPr>
                <a:spLocks/>
              </p:cNvSpPr>
              <p:nvPr/>
            </p:nvSpPr>
            <p:spPr bwMode="auto">
              <a:xfrm>
                <a:off x="14085531" y="4439516"/>
                <a:ext cx="840764"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407">
                <a:extLst>
                  <a:ext uri="{FF2B5EF4-FFF2-40B4-BE49-F238E27FC236}">
                    <a16:creationId xmlns:a16="http://schemas.microsoft.com/office/drawing/2014/main" id="{87A2A882-A83A-B245-A2C5-E321B016BDDB}"/>
                  </a:ext>
                </a:extLst>
              </p:cNvPr>
              <p:cNvSpPr>
                <a:spLocks/>
              </p:cNvSpPr>
              <p:nvPr/>
            </p:nvSpPr>
            <p:spPr bwMode="auto">
              <a:xfrm>
                <a:off x="16241584"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408">
                <a:extLst>
                  <a:ext uri="{FF2B5EF4-FFF2-40B4-BE49-F238E27FC236}">
                    <a16:creationId xmlns:a16="http://schemas.microsoft.com/office/drawing/2014/main" id="{1B4B4172-32A7-5A45-AEB7-C8BF5EE59108}"/>
                  </a:ext>
                </a:extLst>
              </p:cNvPr>
              <p:cNvSpPr>
                <a:spLocks/>
              </p:cNvSpPr>
              <p:nvPr/>
            </p:nvSpPr>
            <p:spPr bwMode="auto">
              <a:xfrm>
                <a:off x="15999546" y="4111405"/>
                <a:ext cx="280255"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409">
                <a:extLst>
                  <a:ext uri="{FF2B5EF4-FFF2-40B4-BE49-F238E27FC236}">
                    <a16:creationId xmlns:a16="http://schemas.microsoft.com/office/drawing/2014/main" id="{EC579D8E-9A08-2A4F-808E-39441148E84F}"/>
                  </a:ext>
                </a:extLst>
              </p:cNvPr>
              <p:cNvSpPr>
                <a:spLocks/>
              </p:cNvSpPr>
              <p:nvPr/>
            </p:nvSpPr>
            <p:spPr bwMode="auto">
              <a:xfrm>
                <a:off x="15916742"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410">
                <a:extLst>
                  <a:ext uri="{FF2B5EF4-FFF2-40B4-BE49-F238E27FC236}">
                    <a16:creationId xmlns:a16="http://schemas.microsoft.com/office/drawing/2014/main" id="{5A6BD774-495A-AA44-9433-C8FEAC081101}"/>
                  </a:ext>
                </a:extLst>
              </p:cNvPr>
              <p:cNvSpPr>
                <a:spLocks/>
              </p:cNvSpPr>
              <p:nvPr/>
            </p:nvSpPr>
            <p:spPr bwMode="auto">
              <a:xfrm>
                <a:off x="15942219"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411">
                <a:extLst>
                  <a:ext uri="{FF2B5EF4-FFF2-40B4-BE49-F238E27FC236}">
                    <a16:creationId xmlns:a16="http://schemas.microsoft.com/office/drawing/2014/main" id="{12D27FE0-F9FC-DC47-B6ED-35AE2E79424B}"/>
                  </a:ext>
                </a:extLst>
              </p:cNvPr>
              <p:cNvSpPr>
                <a:spLocks/>
              </p:cNvSpPr>
              <p:nvPr/>
            </p:nvSpPr>
            <p:spPr bwMode="auto">
              <a:xfrm>
                <a:off x="18426298"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412">
                <a:extLst>
                  <a:ext uri="{FF2B5EF4-FFF2-40B4-BE49-F238E27FC236}">
                    <a16:creationId xmlns:a16="http://schemas.microsoft.com/office/drawing/2014/main" id="{13BD7807-07B5-0F40-A97C-46CD57772366}"/>
                  </a:ext>
                </a:extLst>
              </p:cNvPr>
              <p:cNvSpPr>
                <a:spLocks/>
              </p:cNvSpPr>
              <p:nvPr/>
            </p:nvSpPr>
            <p:spPr bwMode="auto">
              <a:xfrm>
                <a:off x="18126934"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413">
                <a:extLst>
                  <a:ext uri="{FF2B5EF4-FFF2-40B4-BE49-F238E27FC236}">
                    <a16:creationId xmlns:a16="http://schemas.microsoft.com/office/drawing/2014/main" id="{E6549D5C-CDE3-CE46-AFFD-153FF3AB925B}"/>
                  </a:ext>
                </a:extLst>
              </p:cNvPr>
              <p:cNvSpPr>
                <a:spLocks/>
              </p:cNvSpPr>
              <p:nvPr/>
            </p:nvSpPr>
            <p:spPr bwMode="auto">
              <a:xfrm>
                <a:off x="18136490"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414">
                <a:extLst>
                  <a:ext uri="{FF2B5EF4-FFF2-40B4-BE49-F238E27FC236}">
                    <a16:creationId xmlns:a16="http://schemas.microsoft.com/office/drawing/2014/main" id="{9AB9E012-9BE1-4F45-8B62-AAC47BB16CA2}"/>
                  </a:ext>
                </a:extLst>
              </p:cNvPr>
              <p:cNvSpPr>
                <a:spLocks/>
              </p:cNvSpPr>
              <p:nvPr/>
            </p:nvSpPr>
            <p:spPr bwMode="auto">
              <a:xfrm>
                <a:off x="17932665"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415">
                <a:extLst>
                  <a:ext uri="{FF2B5EF4-FFF2-40B4-BE49-F238E27FC236}">
                    <a16:creationId xmlns:a16="http://schemas.microsoft.com/office/drawing/2014/main" id="{E99D3241-13EE-E84E-84B4-447A630CBD97}"/>
                  </a:ext>
                </a:extLst>
              </p:cNvPr>
              <p:cNvSpPr>
                <a:spLocks/>
              </p:cNvSpPr>
              <p:nvPr/>
            </p:nvSpPr>
            <p:spPr bwMode="auto">
              <a:xfrm>
                <a:off x="17932665"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416">
                <a:extLst>
                  <a:ext uri="{FF2B5EF4-FFF2-40B4-BE49-F238E27FC236}">
                    <a16:creationId xmlns:a16="http://schemas.microsoft.com/office/drawing/2014/main" id="{46DE2ED0-0780-6645-A229-CC3C99F20739}"/>
                  </a:ext>
                </a:extLst>
              </p:cNvPr>
              <p:cNvSpPr>
                <a:spLocks/>
              </p:cNvSpPr>
              <p:nvPr/>
            </p:nvSpPr>
            <p:spPr bwMode="auto">
              <a:xfrm>
                <a:off x="17996360" y="4525526"/>
                <a:ext cx="394904"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417">
                <a:extLst>
                  <a:ext uri="{FF2B5EF4-FFF2-40B4-BE49-F238E27FC236}">
                    <a16:creationId xmlns:a16="http://schemas.microsoft.com/office/drawing/2014/main" id="{C3D67726-C688-C842-8C8A-6E5C4B14DFFA}"/>
                  </a:ext>
                </a:extLst>
              </p:cNvPr>
              <p:cNvSpPr>
                <a:spLocks/>
              </p:cNvSpPr>
              <p:nvPr/>
            </p:nvSpPr>
            <p:spPr bwMode="auto">
              <a:xfrm>
                <a:off x="18222477"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418">
                <a:extLst>
                  <a:ext uri="{FF2B5EF4-FFF2-40B4-BE49-F238E27FC236}">
                    <a16:creationId xmlns:a16="http://schemas.microsoft.com/office/drawing/2014/main" id="{0D36E390-A5FD-4F45-86EB-8BD340F9F89B}"/>
                  </a:ext>
                </a:extLst>
              </p:cNvPr>
              <p:cNvSpPr>
                <a:spLocks/>
              </p:cNvSpPr>
              <p:nvPr/>
            </p:nvSpPr>
            <p:spPr bwMode="auto">
              <a:xfrm>
                <a:off x="19445406"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419">
                <a:extLst>
                  <a:ext uri="{FF2B5EF4-FFF2-40B4-BE49-F238E27FC236}">
                    <a16:creationId xmlns:a16="http://schemas.microsoft.com/office/drawing/2014/main" id="{EFE276F5-1D08-994B-BD96-DC2384D5C03D}"/>
                  </a:ext>
                </a:extLst>
              </p:cNvPr>
              <p:cNvSpPr>
                <a:spLocks/>
              </p:cNvSpPr>
              <p:nvPr/>
            </p:nvSpPr>
            <p:spPr bwMode="auto">
              <a:xfrm>
                <a:off x="19247951"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420">
                <a:extLst>
                  <a:ext uri="{FF2B5EF4-FFF2-40B4-BE49-F238E27FC236}">
                    <a16:creationId xmlns:a16="http://schemas.microsoft.com/office/drawing/2014/main" id="{850E2185-9F90-6E4D-A5AF-96198D920BE6}"/>
                  </a:ext>
                </a:extLst>
              </p:cNvPr>
              <p:cNvSpPr>
                <a:spLocks/>
              </p:cNvSpPr>
              <p:nvPr/>
            </p:nvSpPr>
            <p:spPr bwMode="auto">
              <a:xfrm>
                <a:off x="18005913" y="6172453"/>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421">
                <a:extLst>
                  <a:ext uri="{FF2B5EF4-FFF2-40B4-BE49-F238E27FC236}">
                    <a16:creationId xmlns:a16="http://schemas.microsoft.com/office/drawing/2014/main" id="{993A576C-8432-1143-BE8F-AD6DEFD36F24}"/>
                  </a:ext>
                </a:extLst>
              </p:cNvPr>
              <p:cNvSpPr>
                <a:spLocks/>
              </p:cNvSpPr>
              <p:nvPr/>
            </p:nvSpPr>
            <p:spPr bwMode="auto">
              <a:xfrm>
                <a:off x="18846678"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422">
                <a:extLst>
                  <a:ext uri="{FF2B5EF4-FFF2-40B4-BE49-F238E27FC236}">
                    <a16:creationId xmlns:a16="http://schemas.microsoft.com/office/drawing/2014/main" id="{5D935179-14F1-7240-BBA9-5861583CC90E}"/>
                  </a:ext>
                </a:extLst>
              </p:cNvPr>
              <p:cNvSpPr>
                <a:spLocks/>
              </p:cNvSpPr>
              <p:nvPr/>
            </p:nvSpPr>
            <p:spPr bwMode="auto">
              <a:xfrm>
                <a:off x="18818017"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423">
                <a:extLst>
                  <a:ext uri="{FF2B5EF4-FFF2-40B4-BE49-F238E27FC236}">
                    <a16:creationId xmlns:a16="http://schemas.microsoft.com/office/drawing/2014/main" id="{6788E200-49E6-0544-9865-92DB3E11B4B6}"/>
                  </a:ext>
                </a:extLst>
              </p:cNvPr>
              <p:cNvSpPr>
                <a:spLocks/>
              </p:cNvSpPr>
              <p:nvPr/>
            </p:nvSpPr>
            <p:spPr bwMode="auto">
              <a:xfrm>
                <a:off x="18687444"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424">
                <a:extLst>
                  <a:ext uri="{FF2B5EF4-FFF2-40B4-BE49-F238E27FC236}">
                    <a16:creationId xmlns:a16="http://schemas.microsoft.com/office/drawing/2014/main" id="{CF6781B4-89A9-C24E-986F-F1C8EA6F66F0}"/>
                  </a:ext>
                </a:extLst>
              </p:cNvPr>
              <p:cNvSpPr>
                <a:spLocks/>
              </p:cNvSpPr>
              <p:nvPr/>
            </p:nvSpPr>
            <p:spPr bwMode="auto">
              <a:xfrm>
                <a:off x="18575977"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Freeform 425">
                <a:extLst>
                  <a:ext uri="{FF2B5EF4-FFF2-40B4-BE49-F238E27FC236}">
                    <a16:creationId xmlns:a16="http://schemas.microsoft.com/office/drawing/2014/main" id="{EB7ECCE5-830F-4242-9A29-420C06B9C9E2}"/>
                  </a:ext>
                </a:extLst>
              </p:cNvPr>
              <p:cNvSpPr>
                <a:spLocks/>
              </p:cNvSpPr>
              <p:nvPr/>
            </p:nvSpPr>
            <p:spPr bwMode="auto">
              <a:xfrm>
                <a:off x="18502730" y="6761777"/>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426">
                <a:extLst>
                  <a:ext uri="{FF2B5EF4-FFF2-40B4-BE49-F238E27FC236}">
                    <a16:creationId xmlns:a16="http://schemas.microsoft.com/office/drawing/2014/main" id="{A9F0E786-6F6F-D045-B3C6-83D2901EE400}"/>
                  </a:ext>
                </a:extLst>
              </p:cNvPr>
              <p:cNvSpPr>
                <a:spLocks/>
              </p:cNvSpPr>
              <p:nvPr/>
            </p:nvSpPr>
            <p:spPr bwMode="auto">
              <a:xfrm>
                <a:off x="18454960"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427">
                <a:extLst>
                  <a:ext uri="{FF2B5EF4-FFF2-40B4-BE49-F238E27FC236}">
                    <a16:creationId xmlns:a16="http://schemas.microsoft.com/office/drawing/2014/main" id="{450B8F65-BF8B-C745-BEBD-F621AA4C4251}"/>
                  </a:ext>
                </a:extLst>
              </p:cNvPr>
              <p:cNvSpPr>
                <a:spLocks/>
              </p:cNvSpPr>
              <p:nvPr/>
            </p:nvSpPr>
            <p:spPr bwMode="auto">
              <a:xfrm>
                <a:off x="18445404" y="6854157"/>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428">
                <a:extLst>
                  <a:ext uri="{FF2B5EF4-FFF2-40B4-BE49-F238E27FC236}">
                    <a16:creationId xmlns:a16="http://schemas.microsoft.com/office/drawing/2014/main" id="{66C94679-F1F1-6C4A-BC8B-CDDEB29DDEF9}"/>
                  </a:ext>
                </a:extLst>
              </p:cNvPr>
              <p:cNvSpPr>
                <a:spLocks/>
              </p:cNvSpPr>
              <p:nvPr/>
            </p:nvSpPr>
            <p:spPr bwMode="auto">
              <a:xfrm>
                <a:off x="18397634"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429">
                <a:extLst>
                  <a:ext uri="{FF2B5EF4-FFF2-40B4-BE49-F238E27FC236}">
                    <a16:creationId xmlns:a16="http://schemas.microsoft.com/office/drawing/2014/main" id="{7A598D83-1824-AB40-8FD4-2C9D4FC68D63}"/>
                  </a:ext>
                </a:extLst>
              </p:cNvPr>
              <p:cNvSpPr>
                <a:spLocks/>
              </p:cNvSpPr>
              <p:nvPr/>
            </p:nvSpPr>
            <p:spPr bwMode="auto">
              <a:xfrm>
                <a:off x="18053684"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7DE98C48-8E89-4145-A9BD-CCBD17FD75FB}"/>
                  </a:ext>
                </a:extLst>
              </p:cNvPr>
              <p:cNvGrpSpPr/>
              <p:nvPr/>
            </p:nvGrpSpPr>
            <p:grpSpPr>
              <a:xfrm>
                <a:off x="17709760" y="6761777"/>
                <a:ext cx="697449" cy="662593"/>
                <a:chOff x="5961121" y="2686387"/>
                <a:chExt cx="288233" cy="273757"/>
              </a:xfrm>
              <a:grpFill/>
            </p:grpSpPr>
            <p:sp>
              <p:nvSpPr>
                <p:cNvPr id="409" name="Freeform 408">
                  <a:extLst>
                    <a:ext uri="{FF2B5EF4-FFF2-40B4-BE49-F238E27FC236}">
                      <a16:creationId xmlns:a16="http://schemas.microsoft.com/office/drawing/2014/main" id="{5E686218-0B03-034C-B610-F578512AF2FC}"/>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0" name="Freeform 409">
                  <a:extLst>
                    <a:ext uri="{FF2B5EF4-FFF2-40B4-BE49-F238E27FC236}">
                      <a16:creationId xmlns:a16="http://schemas.microsoft.com/office/drawing/2014/main" id="{6E51972B-7F56-CC46-93A3-54C27C6BA29E}"/>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5" name="Freeform 432">
                <a:extLst>
                  <a:ext uri="{FF2B5EF4-FFF2-40B4-BE49-F238E27FC236}">
                    <a16:creationId xmlns:a16="http://schemas.microsoft.com/office/drawing/2014/main" id="{85586EF2-AE02-E24C-BBF3-14C969984B0C}"/>
                  </a:ext>
                </a:extLst>
              </p:cNvPr>
              <p:cNvSpPr>
                <a:spLocks/>
              </p:cNvSpPr>
              <p:nvPr/>
            </p:nvSpPr>
            <p:spPr bwMode="auto">
              <a:xfrm>
                <a:off x="17884893" y="7370215"/>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433">
                <a:extLst>
                  <a:ext uri="{FF2B5EF4-FFF2-40B4-BE49-F238E27FC236}">
                    <a16:creationId xmlns:a16="http://schemas.microsoft.com/office/drawing/2014/main" id="{4EC9B2EB-5DEA-DB46-8D3D-D24B03CA769E}"/>
                  </a:ext>
                </a:extLst>
              </p:cNvPr>
              <p:cNvSpPr>
                <a:spLocks/>
              </p:cNvSpPr>
              <p:nvPr/>
            </p:nvSpPr>
            <p:spPr bwMode="auto">
              <a:xfrm>
                <a:off x="17773428" y="7370215"/>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434">
                <a:extLst>
                  <a:ext uri="{FF2B5EF4-FFF2-40B4-BE49-F238E27FC236}">
                    <a16:creationId xmlns:a16="http://schemas.microsoft.com/office/drawing/2014/main" id="{48156854-730D-0E4C-ACDA-733AA782CA1F}"/>
                  </a:ext>
                </a:extLst>
              </p:cNvPr>
              <p:cNvSpPr>
                <a:spLocks/>
              </p:cNvSpPr>
              <p:nvPr/>
            </p:nvSpPr>
            <p:spPr bwMode="auto">
              <a:xfrm>
                <a:off x="17652410"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435">
                <a:extLst>
                  <a:ext uri="{FF2B5EF4-FFF2-40B4-BE49-F238E27FC236}">
                    <a16:creationId xmlns:a16="http://schemas.microsoft.com/office/drawing/2014/main" id="{07B23291-D290-774D-9008-77857805B58B}"/>
                  </a:ext>
                </a:extLst>
              </p:cNvPr>
              <p:cNvSpPr>
                <a:spLocks/>
              </p:cNvSpPr>
              <p:nvPr/>
            </p:nvSpPr>
            <p:spPr bwMode="auto">
              <a:xfrm>
                <a:off x="17550501"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436">
                <a:extLst>
                  <a:ext uri="{FF2B5EF4-FFF2-40B4-BE49-F238E27FC236}">
                    <a16:creationId xmlns:a16="http://schemas.microsoft.com/office/drawing/2014/main" id="{452BB9E5-CE07-7A45-B6E5-70C154F9F4F1}"/>
                  </a:ext>
                </a:extLst>
              </p:cNvPr>
              <p:cNvSpPr>
                <a:spLocks/>
              </p:cNvSpPr>
              <p:nvPr/>
            </p:nvSpPr>
            <p:spPr bwMode="auto">
              <a:xfrm>
                <a:off x="17633301" y="7679215"/>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437">
                <a:extLst>
                  <a:ext uri="{FF2B5EF4-FFF2-40B4-BE49-F238E27FC236}">
                    <a16:creationId xmlns:a16="http://schemas.microsoft.com/office/drawing/2014/main" id="{CB88F774-C221-FB4D-9DA2-197D7142D36F}"/>
                  </a:ext>
                </a:extLst>
              </p:cNvPr>
              <p:cNvSpPr>
                <a:spLocks/>
              </p:cNvSpPr>
              <p:nvPr/>
            </p:nvSpPr>
            <p:spPr bwMode="auto">
              <a:xfrm>
                <a:off x="17381710" y="7873534"/>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438">
                <a:extLst>
                  <a:ext uri="{FF2B5EF4-FFF2-40B4-BE49-F238E27FC236}">
                    <a16:creationId xmlns:a16="http://schemas.microsoft.com/office/drawing/2014/main" id="{DE6CDEB6-D2D8-A244-B4C0-D94C51457D5B}"/>
                  </a:ext>
                </a:extLst>
              </p:cNvPr>
              <p:cNvSpPr>
                <a:spLocks/>
              </p:cNvSpPr>
              <p:nvPr/>
            </p:nvSpPr>
            <p:spPr bwMode="auto">
              <a:xfrm>
                <a:off x="17203369"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Freeform 439">
                <a:extLst>
                  <a:ext uri="{FF2B5EF4-FFF2-40B4-BE49-F238E27FC236}">
                    <a16:creationId xmlns:a16="http://schemas.microsoft.com/office/drawing/2014/main" id="{7BFE98D6-6A1B-2A49-B515-581A5391B365}"/>
                  </a:ext>
                </a:extLst>
              </p:cNvPr>
              <p:cNvSpPr>
                <a:spLocks/>
              </p:cNvSpPr>
              <p:nvPr/>
            </p:nvSpPr>
            <p:spPr bwMode="auto">
              <a:xfrm>
                <a:off x="16652413" y="8099708"/>
                <a:ext cx="130573"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Freeform 440">
                <a:extLst>
                  <a:ext uri="{FF2B5EF4-FFF2-40B4-BE49-F238E27FC236}">
                    <a16:creationId xmlns:a16="http://schemas.microsoft.com/office/drawing/2014/main" id="{05372758-C3B3-A54F-BFBF-E702DD6DE5D5}"/>
                  </a:ext>
                </a:extLst>
              </p:cNvPr>
              <p:cNvSpPr>
                <a:spLocks/>
              </p:cNvSpPr>
              <p:nvPr/>
            </p:nvSpPr>
            <p:spPr bwMode="auto">
              <a:xfrm>
                <a:off x="17184260"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441">
                <a:extLst>
                  <a:ext uri="{FF2B5EF4-FFF2-40B4-BE49-F238E27FC236}">
                    <a16:creationId xmlns:a16="http://schemas.microsoft.com/office/drawing/2014/main" id="{04F19828-C7E5-684E-9CC4-02BC1D5F8529}"/>
                  </a:ext>
                </a:extLst>
              </p:cNvPr>
              <p:cNvSpPr>
                <a:spLocks/>
              </p:cNvSpPr>
              <p:nvPr/>
            </p:nvSpPr>
            <p:spPr bwMode="auto">
              <a:xfrm>
                <a:off x="17343495" y="8389591"/>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442">
                <a:extLst>
                  <a:ext uri="{FF2B5EF4-FFF2-40B4-BE49-F238E27FC236}">
                    <a16:creationId xmlns:a16="http://schemas.microsoft.com/office/drawing/2014/main" id="{60225000-72B0-194D-889C-FFD3D81F60D7}"/>
                  </a:ext>
                </a:extLst>
              </p:cNvPr>
              <p:cNvSpPr>
                <a:spLocks/>
              </p:cNvSpPr>
              <p:nvPr/>
            </p:nvSpPr>
            <p:spPr bwMode="auto">
              <a:xfrm>
                <a:off x="17381710" y="8453302"/>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443">
                <a:extLst>
                  <a:ext uri="{FF2B5EF4-FFF2-40B4-BE49-F238E27FC236}">
                    <a16:creationId xmlns:a16="http://schemas.microsoft.com/office/drawing/2014/main" id="{89094C79-9764-884A-8858-7CEF0A1E6E37}"/>
                  </a:ext>
                </a:extLst>
              </p:cNvPr>
              <p:cNvSpPr>
                <a:spLocks/>
              </p:cNvSpPr>
              <p:nvPr/>
            </p:nvSpPr>
            <p:spPr bwMode="auto">
              <a:xfrm>
                <a:off x="17212919" y="8399149"/>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Freeform 444">
                <a:extLst>
                  <a:ext uri="{FF2B5EF4-FFF2-40B4-BE49-F238E27FC236}">
                    <a16:creationId xmlns:a16="http://schemas.microsoft.com/office/drawing/2014/main" id="{B72C2A48-1119-EE42-9277-C2998EDA4A3A}"/>
                  </a:ext>
                </a:extLst>
              </p:cNvPr>
              <p:cNvSpPr>
                <a:spLocks/>
              </p:cNvSpPr>
              <p:nvPr/>
            </p:nvSpPr>
            <p:spPr bwMode="auto">
              <a:xfrm>
                <a:off x="17279801" y="8472416"/>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445">
                <a:extLst>
                  <a:ext uri="{FF2B5EF4-FFF2-40B4-BE49-F238E27FC236}">
                    <a16:creationId xmlns:a16="http://schemas.microsoft.com/office/drawing/2014/main" id="{DE01AEF5-F06D-D442-AE05-E51E14AEBEDB}"/>
                  </a:ext>
                </a:extLst>
              </p:cNvPr>
              <p:cNvSpPr>
                <a:spLocks/>
              </p:cNvSpPr>
              <p:nvPr/>
            </p:nvSpPr>
            <p:spPr bwMode="auto">
              <a:xfrm>
                <a:off x="17298909"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446">
                <a:extLst>
                  <a:ext uri="{FF2B5EF4-FFF2-40B4-BE49-F238E27FC236}">
                    <a16:creationId xmlns:a16="http://schemas.microsoft.com/office/drawing/2014/main" id="{A475FD59-481D-2941-B267-086A77487F36}"/>
                  </a:ext>
                </a:extLst>
              </p:cNvPr>
              <p:cNvSpPr>
                <a:spLocks/>
              </p:cNvSpPr>
              <p:nvPr/>
            </p:nvSpPr>
            <p:spPr bwMode="auto">
              <a:xfrm>
                <a:off x="17353046" y="8520199"/>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447">
                <a:extLst>
                  <a:ext uri="{FF2B5EF4-FFF2-40B4-BE49-F238E27FC236}">
                    <a16:creationId xmlns:a16="http://schemas.microsoft.com/office/drawing/2014/main" id="{4E5D292A-25C7-B94C-A3DB-1F1BCF896A43}"/>
                  </a:ext>
                </a:extLst>
              </p:cNvPr>
              <p:cNvSpPr>
                <a:spLocks/>
              </p:cNvSpPr>
              <p:nvPr/>
            </p:nvSpPr>
            <p:spPr bwMode="auto">
              <a:xfrm>
                <a:off x="17372157"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Freeform 448">
                <a:extLst>
                  <a:ext uri="{FF2B5EF4-FFF2-40B4-BE49-F238E27FC236}">
                    <a16:creationId xmlns:a16="http://schemas.microsoft.com/office/drawing/2014/main" id="{2AB6832E-7FB8-3A49-88B0-22201AE002D0}"/>
                  </a:ext>
                </a:extLst>
              </p:cNvPr>
              <p:cNvSpPr>
                <a:spLocks/>
              </p:cNvSpPr>
              <p:nvPr/>
            </p:nvSpPr>
            <p:spPr bwMode="auto">
              <a:xfrm>
                <a:off x="17372157" y="8593469"/>
                <a:ext cx="130573"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449">
                <a:extLst>
                  <a:ext uri="{FF2B5EF4-FFF2-40B4-BE49-F238E27FC236}">
                    <a16:creationId xmlns:a16="http://schemas.microsoft.com/office/drawing/2014/main" id="{9871FF64-8432-4840-A9A0-E9A85FFAABED}"/>
                  </a:ext>
                </a:extLst>
              </p:cNvPr>
              <p:cNvSpPr>
                <a:spLocks/>
              </p:cNvSpPr>
              <p:nvPr/>
            </p:nvSpPr>
            <p:spPr bwMode="auto">
              <a:xfrm>
                <a:off x="17289354" y="8631693"/>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450">
                <a:extLst>
                  <a:ext uri="{FF2B5EF4-FFF2-40B4-BE49-F238E27FC236}">
                    <a16:creationId xmlns:a16="http://schemas.microsoft.com/office/drawing/2014/main" id="{5C23CE83-5677-1644-9DBC-4145A1BBE411}"/>
                  </a:ext>
                </a:extLst>
              </p:cNvPr>
              <p:cNvSpPr>
                <a:spLocks/>
              </p:cNvSpPr>
              <p:nvPr/>
            </p:nvSpPr>
            <p:spPr bwMode="auto">
              <a:xfrm>
                <a:off x="17063239" y="8539312"/>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4" name="Freeform 451">
                <a:extLst>
                  <a:ext uri="{FF2B5EF4-FFF2-40B4-BE49-F238E27FC236}">
                    <a16:creationId xmlns:a16="http://schemas.microsoft.com/office/drawing/2014/main" id="{E6908F13-708F-9E41-90CE-BC64028C2C21}"/>
                  </a:ext>
                </a:extLst>
              </p:cNvPr>
              <p:cNvSpPr>
                <a:spLocks/>
              </p:cNvSpPr>
              <p:nvPr/>
            </p:nvSpPr>
            <p:spPr bwMode="auto">
              <a:xfrm>
                <a:off x="17391266" y="8399149"/>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Freeform 452">
                <a:extLst>
                  <a:ext uri="{FF2B5EF4-FFF2-40B4-BE49-F238E27FC236}">
                    <a16:creationId xmlns:a16="http://schemas.microsoft.com/office/drawing/2014/main" id="{B78E2FCC-4FD8-E04B-8000-61B8F1F5FFDA}"/>
                  </a:ext>
                </a:extLst>
              </p:cNvPr>
              <p:cNvSpPr>
                <a:spLocks/>
              </p:cNvSpPr>
              <p:nvPr/>
            </p:nvSpPr>
            <p:spPr bwMode="auto">
              <a:xfrm>
                <a:off x="16037760" y="8781414"/>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453">
                <a:extLst>
                  <a:ext uri="{FF2B5EF4-FFF2-40B4-BE49-F238E27FC236}">
                    <a16:creationId xmlns:a16="http://schemas.microsoft.com/office/drawing/2014/main" id="{A94131D4-88EB-A041-B61B-3F7DCF7F6E66}"/>
                  </a:ext>
                </a:extLst>
              </p:cNvPr>
              <p:cNvSpPr>
                <a:spLocks/>
              </p:cNvSpPr>
              <p:nvPr/>
            </p:nvSpPr>
            <p:spPr bwMode="auto">
              <a:xfrm>
                <a:off x="16130116"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454">
                <a:extLst>
                  <a:ext uri="{FF2B5EF4-FFF2-40B4-BE49-F238E27FC236}">
                    <a16:creationId xmlns:a16="http://schemas.microsoft.com/office/drawing/2014/main" id="{A50FAAA1-2A2C-4C4A-868A-1D93C514E83B}"/>
                  </a:ext>
                </a:extLst>
              </p:cNvPr>
              <p:cNvSpPr>
                <a:spLocks/>
              </p:cNvSpPr>
              <p:nvPr/>
            </p:nvSpPr>
            <p:spPr bwMode="auto">
              <a:xfrm>
                <a:off x="16196998"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455">
                <a:extLst>
                  <a:ext uri="{FF2B5EF4-FFF2-40B4-BE49-F238E27FC236}">
                    <a16:creationId xmlns:a16="http://schemas.microsoft.com/office/drawing/2014/main" id="{F3E76AA7-B651-4D4D-BCE4-CAE46307F68B}"/>
                  </a:ext>
                </a:extLst>
              </p:cNvPr>
              <p:cNvSpPr>
                <a:spLocks/>
              </p:cNvSpPr>
              <p:nvPr/>
            </p:nvSpPr>
            <p:spPr bwMode="auto">
              <a:xfrm>
                <a:off x="16512284" y="9119081"/>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9" name="Freeform 456">
                <a:extLst>
                  <a:ext uri="{FF2B5EF4-FFF2-40B4-BE49-F238E27FC236}">
                    <a16:creationId xmlns:a16="http://schemas.microsoft.com/office/drawing/2014/main" id="{5969ABC5-2D87-EB48-9E4D-52C850C464FE}"/>
                  </a:ext>
                </a:extLst>
              </p:cNvPr>
              <p:cNvSpPr>
                <a:spLocks/>
              </p:cNvSpPr>
              <p:nvPr/>
            </p:nvSpPr>
            <p:spPr bwMode="auto">
              <a:xfrm>
                <a:off x="16617380" y="9166866"/>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0" name="Freeform 457">
                <a:extLst>
                  <a:ext uri="{FF2B5EF4-FFF2-40B4-BE49-F238E27FC236}">
                    <a16:creationId xmlns:a16="http://schemas.microsoft.com/office/drawing/2014/main" id="{45EFFAAE-359B-624A-8E94-7C4D2F01FE77}"/>
                  </a:ext>
                </a:extLst>
              </p:cNvPr>
              <p:cNvSpPr>
                <a:spLocks/>
              </p:cNvSpPr>
              <p:nvPr/>
            </p:nvSpPr>
            <p:spPr bwMode="auto">
              <a:xfrm>
                <a:off x="16521837" y="9326143"/>
                <a:ext cx="429937"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1" name="Freeform 458">
                <a:extLst>
                  <a:ext uri="{FF2B5EF4-FFF2-40B4-BE49-F238E27FC236}">
                    <a16:creationId xmlns:a16="http://schemas.microsoft.com/office/drawing/2014/main" id="{1DBA95F1-0A23-F040-93B3-5AD44E9F3E02}"/>
                  </a:ext>
                </a:extLst>
              </p:cNvPr>
              <p:cNvSpPr>
                <a:spLocks/>
              </p:cNvSpPr>
              <p:nvPr/>
            </p:nvSpPr>
            <p:spPr bwMode="auto">
              <a:xfrm>
                <a:off x="16840309" y="9361182"/>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2" name="Freeform 459">
                <a:extLst>
                  <a:ext uri="{FF2B5EF4-FFF2-40B4-BE49-F238E27FC236}">
                    <a16:creationId xmlns:a16="http://schemas.microsoft.com/office/drawing/2014/main" id="{0FE07FCE-F998-6243-972D-29DDFB6ECF63}"/>
                  </a:ext>
                </a:extLst>
              </p:cNvPr>
              <p:cNvSpPr>
                <a:spLocks/>
              </p:cNvSpPr>
              <p:nvPr/>
            </p:nvSpPr>
            <p:spPr bwMode="auto">
              <a:xfrm>
                <a:off x="16942219"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3" name="Freeform 460">
                <a:extLst>
                  <a:ext uri="{FF2B5EF4-FFF2-40B4-BE49-F238E27FC236}">
                    <a16:creationId xmlns:a16="http://schemas.microsoft.com/office/drawing/2014/main" id="{0B466FE0-52F5-AC46-8261-6AC8498937A5}"/>
                  </a:ext>
                </a:extLst>
              </p:cNvPr>
              <p:cNvSpPr>
                <a:spLocks/>
              </p:cNvSpPr>
              <p:nvPr/>
            </p:nvSpPr>
            <p:spPr bwMode="auto">
              <a:xfrm>
                <a:off x="16999545" y="9437634"/>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4" name="Freeform 461">
                <a:extLst>
                  <a:ext uri="{FF2B5EF4-FFF2-40B4-BE49-F238E27FC236}">
                    <a16:creationId xmlns:a16="http://schemas.microsoft.com/office/drawing/2014/main" id="{2F73FEA4-D92D-1146-97B9-42ADFED51DA6}"/>
                  </a:ext>
                </a:extLst>
              </p:cNvPr>
              <p:cNvSpPr>
                <a:spLocks/>
              </p:cNvSpPr>
              <p:nvPr/>
            </p:nvSpPr>
            <p:spPr bwMode="auto">
              <a:xfrm>
                <a:off x="17034576" y="9437634"/>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5" name="Freeform 462">
                <a:extLst>
                  <a:ext uri="{FF2B5EF4-FFF2-40B4-BE49-F238E27FC236}">
                    <a16:creationId xmlns:a16="http://schemas.microsoft.com/office/drawing/2014/main" id="{D9C6088B-B6FE-8A49-9A01-228787C34BF2}"/>
                  </a:ext>
                </a:extLst>
              </p:cNvPr>
              <p:cNvSpPr>
                <a:spLocks/>
              </p:cNvSpPr>
              <p:nvPr/>
            </p:nvSpPr>
            <p:spPr bwMode="auto">
              <a:xfrm>
                <a:off x="17082347"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6" name="Freeform 463">
                <a:extLst>
                  <a:ext uri="{FF2B5EF4-FFF2-40B4-BE49-F238E27FC236}">
                    <a16:creationId xmlns:a16="http://schemas.microsoft.com/office/drawing/2014/main" id="{180CC649-45E9-8A49-9FAB-89E35543350A}"/>
                  </a:ext>
                </a:extLst>
              </p:cNvPr>
              <p:cNvSpPr>
                <a:spLocks/>
              </p:cNvSpPr>
              <p:nvPr/>
            </p:nvSpPr>
            <p:spPr bwMode="auto">
              <a:xfrm>
                <a:off x="17184260" y="9437634"/>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Freeform 464">
                <a:extLst>
                  <a:ext uri="{FF2B5EF4-FFF2-40B4-BE49-F238E27FC236}">
                    <a16:creationId xmlns:a16="http://schemas.microsoft.com/office/drawing/2014/main" id="{47351939-8092-B940-A5D8-B37C0BF99DF5}"/>
                  </a:ext>
                </a:extLst>
              </p:cNvPr>
              <p:cNvSpPr>
                <a:spLocks/>
              </p:cNvSpPr>
              <p:nvPr/>
            </p:nvSpPr>
            <p:spPr bwMode="auto">
              <a:xfrm>
                <a:off x="17149227" y="9491790"/>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8" name="Freeform 465">
                <a:extLst>
                  <a:ext uri="{FF2B5EF4-FFF2-40B4-BE49-F238E27FC236}">
                    <a16:creationId xmlns:a16="http://schemas.microsoft.com/office/drawing/2014/main" id="{48CB53CD-51AC-9349-A86B-55D71B04979C}"/>
                  </a:ext>
                </a:extLst>
              </p:cNvPr>
              <p:cNvSpPr>
                <a:spLocks/>
              </p:cNvSpPr>
              <p:nvPr/>
            </p:nvSpPr>
            <p:spPr bwMode="auto">
              <a:xfrm>
                <a:off x="17474066"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9" name="Freeform 466">
                <a:extLst>
                  <a:ext uri="{FF2B5EF4-FFF2-40B4-BE49-F238E27FC236}">
                    <a16:creationId xmlns:a16="http://schemas.microsoft.com/office/drawing/2014/main" id="{D46C382B-7456-EA46-B9CD-16CA84736B19}"/>
                  </a:ext>
                </a:extLst>
              </p:cNvPr>
              <p:cNvSpPr>
                <a:spLocks/>
              </p:cNvSpPr>
              <p:nvPr/>
            </p:nvSpPr>
            <p:spPr bwMode="auto">
              <a:xfrm>
                <a:off x="17569609" y="9185980"/>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0" name="Freeform 467">
                <a:extLst>
                  <a:ext uri="{FF2B5EF4-FFF2-40B4-BE49-F238E27FC236}">
                    <a16:creationId xmlns:a16="http://schemas.microsoft.com/office/drawing/2014/main" id="{558E6A39-300D-8941-8D1D-E7AD0B91729F}"/>
                  </a:ext>
                </a:extLst>
              </p:cNvPr>
              <p:cNvSpPr>
                <a:spLocks/>
              </p:cNvSpPr>
              <p:nvPr/>
            </p:nvSpPr>
            <p:spPr bwMode="auto">
              <a:xfrm>
                <a:off x="17139672" y="8969360"/>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1" name="Freeform 468">
                <a:extLst>
                  <a:ext uri="{FF2B5EF4-FFF2-40B4-BE49-F238E27FC236}">
                    <a16:creationId xmlns:a16="http://schemas.microsoft.com/office/drawing/2014/main" id="{2E1C8654-FF85-D448-98FF-B19CC906CECB}"/>
                  </a:ext>
                </a:extLst>
              </p:cNvPr>
              <p:cNvSpPr>
                <a:spLocks/>
              </p:cNvSpPr>
              <p:nvPr/>
            </p:nvSpPr>
            <p:spPr bwMode="auto">
              <a:xfrm>
                <a:off x="17540945" y="8950246"/>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2" name="Freeform 469">
                <a:extLst>
                  <a:ext uri="{FF2B5EF4-FFF2-40B4-BE49-F238E27FC236}">
                    <a16:creationId xmlns:a16="http://schemas.microsoft.com/office/drawing/2014/main" id="{D890E461-F7E8-6B48-81B3-9EA421BEA352}"/>
                  </a:ext>
                </a:extLst>
              </p:cNvPr>
              <p:cNvSpPr>
                <a:spLocks/>
              </p:cNvSpPr>
              <p:nvPr/>
            </p:nvSpPr>
            <p:spPr bwMode="auto">
              <a:xfrm>
                <a:off x="17579164"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Freeform 470">
                <a:extLst>
                  <a:ext uri="{FF2B5EF4-FFF2-40B4-BE49-F238E27FC236}">
                    <a16:creationId xmlns:a16="http://schemas.microsoft.com/office/drawing/2014/main" id="{7A3AAD13-3D08-974E-A7B7-3C5F9558D9C5}"/>
                  </a:ext>
                </a:extLst>
              </p:cNvPr>
              <p:cNvSpPr>
                <a:spLocks/>
              </p:cNvSpPr>
              <p:nvPr/>
            </p:nvSpPr>
            <p:spPr bwMode="auto">
              <a:xfrm>
                <a:off x="17681074"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4" name="Freeform 471">
                <a:extLst>
                  <a:ext uri="{FF2B5EF4-FFF2-40B4-BE49-F238E27FC236}">
                    <a16:creationId xmlns:a16="http://schemas.microsoft.com/office/drawing/2014/main" id="{7168D3A5-AF61-7B4C-9FFB-8AF93969F53B}"/>
                  </a:ext>
                </a:extLst>
              </p:cNvPr>
              <p:cNvSpPr>
                <a:spLocks/>
              </p:cNvSpPr>
              <p:nvPr/>
            </p:nvSpPr>
            <p:spPr bwMode="auto">
              <a:xfrm>
                <a:off x="17690629" y="9061740"/>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5" name="Freeform 472">
                <a:extLst>
                  <a:ext uri="{FF2B5EF4-FFF2-40B4-BE49-F238E27FC236}">
                    <a16:creationId xmlns:a16="http://schemas.microsoft.com/office/drawing/2014/main" id="{3DA0010C-1E83-5C4C-A944-86CA4FD571A9}"/>
                  </a:ext>
                </a:extLst>
              </p:cNvPr>
              <p:cNvSpPr>
                <a:spLocks/>
              </p:cNvSpPr>
              <p:nvPr/>
            </p:nvSpPr>
            <p:spPr bwMode="auto">
              <a:xfrm>
                <a:off x="18521839" y="9240133"/>
                <a:ext cx="194267"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6" name="Freeform 473">
                <a:extLst>
                  <a:ext uri="{FF2B5EF4-FFF2-40B4-BE49-F238E27FC236}">
                    <a16:creationId xmlns:a16="http://schemas.microsoft.com/office/drawing/2014/main" id="{F07F47CD-B145-AD42-B1D3-4099C2BD3D86}"/>
                  </a:ext>
                </a:extLst>
              </p:cNvPr>
              <p:cNvSpPr>
                <a:spLocks/>
              </p:cNvSpPr>
              <p:nvPr/>
            </p:nvSpPr>
            <p:spPr bwMode="auto">
              <a:xfrm>
                <a:off x="18802095"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7" name="Freeform 474">
                <a:extLst>
                  <a:ext uri="{FF2B5EF4-FFF2-40B4-BE49-F238E27FC236}">
                    <a16:creationId xmlns:a16="http://schemas.microsoft.com/office/drawing/2014/main" id="{ED844585-015F-6846-A4DA-F31B1766E24D}"/>
                  </a:ext>
                </a:extLst>
              </p:cNvPr>
              <p:cNvSpPr>
                <a:spLocks/>
              </p:cNvSpPr>
              <p:nvPr/>
            </p:nvSpPr>
            <p:spPr bwMode="auto">
              <a:xfrm>
                <a:off x="19044131" y="9485422"/>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8" name="Freeform 475">
                <a:extLst>
                  <a:ext uri="{FF2B5EF4-FFF2-40B4-BE49-F238E27FC236}">
                    <a16:creationId xmlns:a16="http://schemas.microsoft.com/office/drawing/2014/main" id="{11516745-E6B2-A040-818C-6672A970F502}"/>
                  </a:ext>
                </a:extLst>
              </p:cNvPr>
              <p:cNvSpPr>
                <a:spLocks/>
              </p:cNvSpPr>
              <p:nvPr/>
            </p:nvSpPr>
            <p:spPr bwMode="auto">
              <a:xfrm>
                <a:off x="18986806" y="9399410"/>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9" name="Freeform 476">
                <a:extLst>
                  <a:ext uri="{FF2B5EF4-FFF2-40B4-BE49-F238E27FC236}">
                    <a16:creationId xmlns:a16="http://schemas.microsoft.com/office/drawing/2014/main" id="{AA155728-CF65-CB47-9079-C13C6B9B1177}"/>
                  </a:ext>
                </a:extLst>
              </p:cNvPr>
              <p:cNvSpPr>
                <a:spLocks/>
              </p:cNvSpPr>
              <p:nvPr/>
            </p:nvSpPr>
            <p:spPr bwMode="auto">
              <a:xfrm>
                <a:off x="18904003" y="9361182"/>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0" name="Freeform 477">
                <a:extLst>
                  <a:ext uri="{FF2B5EF4-FFF2-40B4-BE49-F238E27FC236}">
                    <a16:creationId xmlns:a16="http://schemas.microsoft.com/office/drawing/2014/main" id="{05BBEC04-8830-6046-9969-BD8CB4A310ED}"/>
                  </a:ext>
                </a:extLst>
              </p:cNvPr>
              <p:cNvSpPr>
                <a:spLocks/>
              </p:cNvSpPr>
              <p:nvPr/>
            </p:nvSpPr>
            <p:spPr bwMode="auto">
              <a:xfrm>
                <a:off x="19247951" y="10017405"/>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1" name="Freeform 478">
                <a:extLst>
                  <a:ext uri="{FF2B5EF4-FFF2-40B4-BE49-F238E27FC236}">
                    <a16:creationId xmlns:a16="http://schemas.microsoft.com/office/drawing/2014/main" id="{7EEF6FA9-E45B-B841-B85A-91B5EA4DBBFA}"/>
                  </a:ext>
                </a:extLst>
              </p:cNvPr>
              <p:cNvSpPr>
                <a:spLocks/>
              </p:cNvSpPr>
              <p:nvPr/>
            </p:nvSpPr>
            <p:spPr bwMode="auto">
              <a:xfrm>
                <a:off x="19649225" y="10727781"/>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2" name="Freeform 479">
                <a:extLst>
                  <a:ext uri="{FF2B5EF4-FFF2-40B4-BE49-F238E27FC236}">
                    <a16:creationId xmlns:a16="http://schemas.microsoft.com/office/drawing/2014/main" id="{51F72F63-F57C-F745-9232-9D45A65A41D3}"/>
                  </a:ext>
                </a:extLst>
              </p:cNvPr>
              <p:cNvSpPr>
                <a:spLocks/>
              </p:cNvSpPr>
              <p:nvPr/>
            </p:nvSpPr>
            <p:spPr bwMode="auto">
              <a:xfrm>
                <a:off x="19677889" y="10848833"/>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3" name="Freeform 480">
                <a:extLst>
                  <a:ext uri="{FF2B5EF4-FFF2-40B4-BE49-F238E27FC236}">
                    <a16:creationId xmlns:a16="http://schemas.microsoft.com/office/drawing/2014/main" id="{8923ADBF-7273-C849-B751-9A9EDECFF2D5}"/>
                  </a:ext>
                </a:extLst>
              </p:cNvPr>
              <p:cNvSpPr>
                <a:spLocks/>
              </p:cNvSpPr>
              <p:nvPr/>
            </p:nvSpPr>
            <p:spPr bwMode="auto">
              <a:xfrm>
                <a:off x="19359419" y="11055893"/>
                <a:ext cx="366242"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4" name="Freeform 481">
                <a:extLst>
                  <a:ext uri="{FF2B5EF4-FFF2-40B4-BE49-F238E27FC236}">
                    <a16:creationId xmlns:a16="http://schemas.microsoft.com/office/drawing/2014/main" id="{57AEC4E0-DF38-5F47-8A3C-19D24740FD51}"/>
                  </a:ext>
                </a:extLst>
              </p:cNvPr>
              <p:cNvSpPr>
                <a:spLocks/>
              </p:cNvSpPr>
              <p:nvPr/>
            </p:nvSpPr>
            <p:spPr bwMode="auto">
              <a:xfrm>
                <a:off x="19416742" y="11412676"/>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482">
                <a:extLst>
                  <a:ext uri="{FF2B5EF4-FFF2-40B4-BE49-F238E27FC236}">
                    <a16:creationId xmlns:a16="http://schemas.microsoft.com/office/drawing/2014/main" id="{58BD308A-9D96-EC48-B1C1-304F7ACE3309}"/>
                  </a:ext>
                </a:extLst>
              </p:cNvPr>
              <p:cNvSpPr>
                <a:spLocks/>
              </p:cNvSpPr>
              <p:nvPr/>
            </p:nvSpPr>
            <p:spPr bwMode="auto">
              <a:xfrm>
                <a:off x="18343495" y="11065451"/>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6" name="Freeform 483">
                <a:extLst>
                  <a:ext uri="{FF2B5EF4-FFF2-40B4-BE49-F238E27FC236}">
                    <a16:creationId xmlns:a16="http://schemas.microsoft.com/office/drawing/2014/main" id="{0210DA57-93B9-3943-AA53-9A148C08AD8A}"/>
                  </a:ext>
                </a:extLst>
              </p:cNvPr>
              <p:cNvSpPr>
                <a:spLocks/>
              </p:cNvSpPr>
              <p:nvPr/>
            </p:nvSpPr>
            <p:spPr bwMode="auto">
              <a:xfrm>
                <a:off x="18483622" y="11017668"/>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484">
                <a:extLst>
                  <a:ext uri="{FF2B5EF4-FFF2-40B4-BE49-F238E27FC236}">
                    <a16:creationId xmlns:a16="http://schemas.microsoft.com/office/drawing/2014/main" id="{2A6D2828-9355-0C4B-A619-04BCED34DF2E}"/>
                  </a:ext>
                </a:extLst>
              </p:cNvPr>
              <p:cNvSpPr>
                <a:spLocks/>
              </p:cNvSpPr>
              <p:nvPr/>
            </p:nvSpPr>
            <p:spPr bwMode="auto">
              <a:xfrm>
                <a:off x="18295724" y="11017668"/>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8" name="Freeform 485">
                <a:extLst>
                  <a:ext uri="{FF2B5EF4-FFF2-40B4-BE49-F238E27FC236}">
                    <a16:creationId xmlns:a16="http://schemas.microsoft.com/office/drawing/2014/main" id="{3724D25F-8F4F-A442-9E04-7E506F974927}"/>
                  </a:ext>
                </a:extLst>
              </p:cNvPr>
              <p:cNvSpPr>
                <a:spLocks/>
              </p:cNvSpPr>
              <p:nvPr/>
            </p:nvSpPr>
            <p:spPr bwMode="auto">
              <a:xfrm>
                <a:off x="15384895"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9" name="Freeform 486">
                <a:extLst>
                  <a:ext uri="{FF2B5EF4-FFF2-40B4-BE49-F238E27FC236}">
                    <a16:creationId xmlns:a16="http://schemas.microsoft.com/office/drawing/2014/main" id="{FF676AAB-7C69-2B42-87C3-EAD2458463E1}"/>
                  </a:ext>
                </a:extLst>
              </p:cNvPr>
              <p:cNvSpPr>
                <a:spLocks/>
              </p:cNvSpPr>
              <p:nvPr/>
            </p:nvSpPr>
            <p:spPr bwMode="auto">
              <a:xfrm>
                <a:off x="13665151"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0" name="Freeform 487">
                <a:extLst>
                  <a:ext uri="{FF2B5EF4-FFF2-40B4-BE49-F238E27FC236}">
                    <a16:creationId xmlns:a16="http://schemas.microsoft.com/office/drawing/2014/main" id="{9064B9CF-EC26-5B4C-80B7-8C3002E031DC}"/>
                  </a:ext>
                </a:extLst>
              </p:cNvPr>
              <p:cNvSpPr>
                <a:spLocks/>
              </p:cNvSpPr>
              <p:nvPr/>
            </p:nvSpPr>
            <p:spPr bwMode="auto">
              <a:xfrm>
                <a:off x="14413557"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Freeform 488">
                <a:extLst>
                  <a:ext uri="{FF2B5EF4-FFF2-40B4-BE49-F238E27FC236}">
                    <a16:creationId xmlns:a16="http://schemas.microsoft.com/office/drawing/2014/main" id="{9356A13D-0678-3245-B190-74941F1304D0}"/>
                  </a:ext>
                </a:extLst>
              </p:cNvPr>
              <p:cNvSpPr>
                <a:spLocks/>
              </p:cNvSpPr>
              <p:nvPr/>
            </p:nvSpPr>
            <p:spPr bwMode="auto">
              <a:xfrm>
                <a:off x="13926297"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2" name="Freeform 489">
                <a:extLst>
                  <a:ext uri="{FF2B5EF4-FFF2-40B4-BE49-F238E27FC236}">
                    <a16:creationId xmlns:a16="http://schemas.microsoft.com/office/drawing/2014/main" id="{BFB04007-FE71-4049-8C9B-8E8AB3BCC2F4}"/>
                  </a:ext>
                </a:extLst>
              </p:cNvPr>
              <p:cNvSpPr>
                <a:spLocks/>
              </p:cNvSpPr>
              <p:nvPr/>
            </p:nvSpPr>
            <p:spPr bwMode="auto">
              <a:xfrm>
                <a:off x="14945405"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3" name="Freeform 490">
                <a:extLst>
                  <a:ext uri="{FF2B5EF4-FFF2-40B4-BE49-F238E27FC236}">
                    <a16:creationId xmlns:a16="http://schemas.microsoft.com/office/drawing/2014/main" id="{DC8BFB52-0325-D542-BB52-6EC71F41C075}"/>
                  </a:ext>
                </a:extLst>
              </p:cNvPr>
              <p:cNvSpPr>
                <a:spLocks/>
              </p:cNvSpPr>
              <p:nvPr/>
            </p:nvSpPr>
            <p:spPr bwMode="auto">
              <a:xfrm>
                <a:off x="16811646"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Freeform 491">
                <a:extLst>
                  <a:ext uri="{FF2B5EF4-FFF2-40B4-BE49-F238E27FC236}">
                    <a16:creationId xmlns:a16="http://schemas.microsoft.com/office/drawing/2014/main" id="{0671EB68-B8A8-3E46-A025-BCF80F94D7E5}"/>
                  </a:ext>
                </a:extLst>
              </p:cNvPr>
              <p:cNvSpPr>
                <a:spLocks/>
              </p:cNvSpPr>
              <p:nvPr/>
            </p:nvSpPr>
            <p:spPr bwMode="auto">
              <a:xfrm>
                <a:off x="15868972"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5" name="Freeform 492">
                <a:extLst>
                  <a:ext uri="{FF2B5EF4-FFF2-40B4-BE49-F238E27FC236}">
                    <a16:creationId xmlns:a16="http://schemas.microsoft.com/office/drawing/2014/main" id="{6C4F28A9-9110-884D-9981-4AD758DDE96D}"/>
                  </a:ext>
                </a:extLst>
              </p:cNvPr>
              <p:cNvSpPr>
                <a:spLocks/>
              </p:cNvSpPr>
              <p:nvPr/>
            </p:nvSpPr>
            <p:spPr bwMode="auto">
              <a:xfrm>
                <a:off x="15346681"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6" name="Freeform 493">
                <a:extLst>
                  <a:ext uri="{FF2B5EF4-FFF2-40B4-BE49-F238E27FC236}">
                    <a16:creationId xmlns:a16="http://schemas.microsoft.com/office/drawing/2014/main" id="{5EB51793-F389-2340-A039-8A082F8C001D}"/>
                  </a:ext>
                </a:extLst>
              </p:cNvPr>
              <p:cNvSpPr>
                <a:spLocks/>
              </p:cNvSpPr>
              <p:nvPr/>
            </p:nvSpPr>
            <p:spPr bwMode="auto">
              <a:xfrm>
                <a:off x="12098270" y="6892385"/>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7" name="Freeform 494">
                <a:extLst>
                  <a:ext uri="{FF2B5EF4-FFF2-40B4-BE49-F238E27FC236}">
                    <a16:creationId xmlns:a16="http://schemas.microsoft.com/office/drawing/2014/main" id="{452BBAA3-4F19-3445-A15B-F78776E0A9F3}"/>
                  </a:ext>
                </a:extLst>
              </p:cNvPr>
              <p:cNvSpPr>
                <a:spLocks/>
              </p:cNvSpPr>
              <p:nvPr/>
            </p:nvSpPr>
            <p:spPr bwMode="auto">
              <a:xfrm>
                <a:off x="12079161"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8" name="Freeform 495">
                <a:extLst>
                  <a:ext uri="{FF2B5EF4-FFF2-40B4-BE49-F238E27FC236}">
                    <a16:creationId xmlns:a16="http://schemas.microsoft.com/office/drawing/2014/main" id="{DE3EED42-727C-FA4B-8D74-A29798AD4016}"/>
                  </a:ext>
                </a:extLst>
              </p:cNvPr>
              <p:cNvSpPr>
                <a:spLocks/>
              </p:cNvSpPr>
              <p:nvPr/>
            </p:nvSpPr>
            <p:spPr bwMode="auto">
              <a:xfrm>
                <a:off x="12273432" y="7153600"/>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Freeform 496">
                <a:extLst>
                  <a:ext uri="{FF2B5EF4-FFF2-40B4-BE49-F238E27FC236}">
                    <a16:creationId xmlns:a16="http://schemas.microsoft.com/office/drawing/2014/main" id="{6830905A-1A39-7346-8E4D-02FBA0D68619}"/>
                  </a:ext>
                </a:extLst>
              </p:cNvPr>
              <p:cNvSpPr>
                <a:spLocks/>
              </p:cNvSpPr>
              <p:nvPr/>
            </p:nvSpPr>
            <p:spPr bwMode="auto">
              <a:xfrm>
                <a:off x="13161964"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0" name="Freeform 497">
                <a:extLst>
                  <a:ext uri="{FF2B5EF4-FFF2-40B4-BE49-F238E27FC236}">
                    <a16:creationId xmlns:a16="http://schemas.microsoft.com/office/drawing/2014/main" id="{60CC4FBD-6785-A942-80E5-CCC0D1302AE1}"/>
                  </a:ext>
                </a:extLst>
              </p:cNvPr>
              <p:cNvSpPr>
                <a:spLocks/>
              </p:cNvSpPr>
              <p:nvPr/>
            </p:nvSpPr>
            <p:spPr bwMode="auto">
              <a:xfrm>
                <a:off x="12760692"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1" name="Freeform 498">
                <a:extLst>
                  <a:ext uri="{FF2B5EF4-FFF2-40B4-BE49-F238E27FC236}">
                    <a16:creationId xmlns:a16="http://schemas.microsoft.com/office/drawing/2014/main" id="{6C7C7EAD-75E0-FC4C-AB77-A491DA0A5769}"/>
                  </a:ext>
                </a:extLst>
              </p:cNvPr>
              <p:cNvSpPr>
                <a:spLocks/>
              </p:cNvSpPr>
              <p:nvPr/>
            </p:nvSpPr>
            <p:spPr bwMode="auto">
              <a:xfrm>
                <a:off x="12693814"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2" name="Freeform 499">
                <a:extLst>
                  <a:ext uri="{FF2B5EF4-FFF2-40B4-BE49-F238E27FC236}">
                    <a16:creationId xmlns:a16="http://schemas.microsoft.com/office/drawing/2014/main" id="{7F0F77F0-FE13-0048-9F7C-A77730493E93}"/>
                  </a:ext>
                </a:extLst>
              </p:cNvPr>
              <p:cNvSpPr>
                <a:spLocks/>
              </p:cNvSpPr>
              <p:nvPr/>
            </p:nvSpPr>
            <p:spPr bwMode="auto">
              <a:xfrm>
                <a:off x="12703367"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3" name="Freeform 500">
                <a:extLst>
                  <a:ext uri="{FF2B5EF4-FFF2-40B4-BE49-F238E27FC236}">
                    <a16:creationId xmlns:a16="http://schemas.microsoft.com/office/drawing/2014/main" id="{D08ADA27-81F8-BA47-AAE5-AF2E7DEF5B63}"/>
                  </a:ext>
                </a:extLst>
              </p:cNvPr>
              <p:cNvSpPr>
                <a:spLocks/>
              </p:cNvSpPr>
              <p:nvPr/>
            </p:nvSpPr>
            <p:spPr bwMode="auto">
              <a:xfrm>
                <a:off x="12509099"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4" name="Freeform 501">
                <a:extLst>
                  <a:ext uri="{FF2B5EF4-FFF2-40B4-BE49-F238E27FC236}">
                    <a16:creationId xmlns:a16="http://schemas.microsoft.com/office/drawing/2014/main" id="{8D27F826-4960-BA4A-BC1E-2BB67AB76873}"/>
                  </a:ext>
                </a:extLst>
              </p:cNvPr>
              <p:cNvSpPr>
                <a:spLocks/>
              </p:cNvSpPr>
              <p:nvPr/>
            </p:nvSpPr>
            <p:spPr bwMode="auto">
              <a:xfrm>
                <a:off x="12591905"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5" name="Freeform 502">
                <a:extLst>
                  <a:ext uri="{FF2B5EF4-FFF2-40B4-BE49-F238E27FC236}">
                    <a16:creationId xmlns:a16="http://schemas.microsoft.com/office/drawing/2014/main" id="{1183C26A-1BCA-2048-B527-FAD6EAE95D5F}"/>
                  </a:ext>
                </a:extLst>
              </p:cNvPr>
              <p:cNvSpPr>
                <a:spLocks/>
              </p:cNvSpPr>
              <p:nvPr/>
            </p:nvSpPr>
            <p:spPr bwMode="auto">
              <a:xfrm>
                <a:off x="12219290" y="6086440"/>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6" name="Freeform 503">
                <a:extLst>
                  <a:ext uri="{FF2B5EF4-FFF2-40B4-BE49-F238E27FC236}">
                    <a16:creationId xmlns:a16="http://schemas.microsoft.com/office/drawing/2014/main" id="{09B654A6-2FA6-AB40-8CAB-B6FFA7093892}"/>
                  </a:ext>
                </a:extLst>
              </p:cNvPr>
              <p:cNvSpPr>
                <a:spLocks/>
              </p:cNvSpPr>
              <p:nvPr/>
            </p:nvSpPr>
            <p:spPr bwMode="auto">
              <a:xfrm>
                <a:off x="12152414" y="6105554"/>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7" name="Freeform 504">
                <a:extLst>
                  <a:ext uri="{FF2B5EF4-FFF2-40B4-BE49-F238E27FC236}">
                    <a16:creationId xmlns:a16="http://schemas.microsoft.com/office/drawing/2014/main" id="{0859ED5B-E774-0F48-A9F7-D2E32128F4E0}"/>
                  </a:ext>
                </a:extLst>
              </p:cNvPr>
              <p:cNvSpPr>
                <a:spLocks/>
              </p:cNvSpPr>
              <p:nvPr/>
            </p:nvSpPr>
            <p:spPr bwMode="auto">
              <a:xfrm>
                <a:off x="11818016"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8" name="Freeform 505">
                <a:extLst>
                  <a:ext uri="{FF2B5EF4-FFF2-40B4-BE49-F238E27FC236}">
                    <a16:creationId xmlns:a16="http://schemas.microsoft.com/office/drawing/2014/main" id="{FD9CDAF7-89E2-AF47-8D8B-A06BDD577C6B}"/>
                  </a:ext>
                </a:extLst>
              </p:cNvPr>
              <p:cNvSpPr>
                <a:spLocks/>
              </p:cNvSpPr>
              <p:nvPr/>
            </p:nvSpPr>
            <p:spPr bwMode="auto">
              <a:xfrm>
                <a:off x="11359414"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9" name="Freeform 506">
                <a:extLst>
                  <a:ext uri="{FF2B5EF4-FFF2-40B4-BE49-F238E27FC236}">
                    <a16:creationId xmlns:a16="http://schemas.microsoft.com/office/drawing/2014/main" id="{FA10E5D4-7385-F641-88D0-2D456022134B}"/>
                  </a:ext>
                </a:extLst>
              </p:cNvPr>
              <p:cNvSpPr>
                <a:spLocks/>
              </p:cNvSpPr>
              <p:nvPr/>
            </p:nvSpPr>
            <p:spPr bwMode="auto">
              <a:xfrm>
                <a:off x="11388082" y="5994060"/>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0" name="Freeform 507">
                <a:extLst>
                  <a:ext uri="{FF2B5EF4-FFF2-40B4-BE49-F238E27FC236}">
                    <a16:creationId xmlns:a16="http://schemas.microsoft.com/office/drawing/2014/main" id="{55A7EB50-E146-964F-9AC8-AB82507532C8}"/>
                  </a:ext>
                </a:extLst>
              </p:cNvPr>
              <p:cNvSpPr>
                <a:spLocks/>
              </p:cNvSpPr>
              <p:nvPr/>
            </p:nvSpPr>
            <p:spPr bwMode="auto">
              <a:xfrm>
                <a:off x="11416743"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1" name="Freeform 508">
                <a:extLst>
                  <a:ext uri="{FF2B5EF4-FFF2-40B4-BE49-F238E27FC236}">
                    <a16:creationId xmlns:a16="http://schemas.microsoft.com/office/drawing/2014/main" id="{3D0393C0-4F4F-6E41-B2C3-DDE2A856F3C8}"/>
                  </a:ext>
                </a:extLst>
              </p:cNvPr>
              <p:cNvSpPr>
                <a:spLocks/>
              </p:cNvSpPr>
              <p:nvPr/>
            </p:nvSpPr>
            <p:spPr bwMode="auto">
              <a:xfrm>
                <a:off x="11416743"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2" name="Freeform 509">
                <a:extLst>
                  <a:ext uri="{FF2B5EF4-FFF2-40B4-BE49-F238E27FC236}">
                    <a16:creationId xmlns:a16="http://schemas.microsoft.com/office/drawing/2014/main" id="{8F7A3DE5-8BF4-F64C-BB5A-DBB08C2F04A3}"/>
                  </a:ext>
                </a:extLst>
              </p:cNvPr>
              <p:cNvSpPr>
                <a:spLocks/>
              </p:cNvSpPr>
              <p:nvPr/>
            </p:nvSpPr>
            <p:spPr bwMode="auto">
              <a:xfrm>
                <a:off x="11416743"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3" name="Freeform 510">
                <a:extLst>
                  <a:ext uri="{FF2B5EF4-FFF2-40B4-BE49-F238E27FC236}">
                    <a16:creationId xmlns:a16="http://schemas.microsoft.com/office/drawing/2014/main" id="{7793B052-06E2-8340-A7FA-363DA190B1F2}"/>
                  </a:ext>
                </a:extLst>
              </p:cNvPr>
              <p:cNvSpPr>
                <a:spLocks/>
              </p:cNvSpPr>
              <p:nvPr/>
            </p:nvSpPr>
            <p:spPr bwMode="auto">
              <a:xfrm>
                <a:off x="11489991" y="6207490"/>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4" name="Freeform 511">
                <a:extLst>
                  <a:ext uri="{FF2B5EF4-FFF2-40B4-BE49-F238E27FC236}">
                    <a16:creationId xmlns:a16="http://schemas.microsoft.com/office/drawing/2014/main" id="{35DBBB55-F619-0E4B-B49D-CFBC570E9496}"/>
                  </a:ext>
                </a:extLst>
              </p:cNvPr>
              <p:cNvSpPr>
                <a:spLocks/>
              </p:cNvSpPr>
              <p:nvPr/>
            </p:nvSpPr>
            <p:spPr bwMode="auto">
              <a:xfrm>
                <a:off x="11630119"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5" name="Freeform 512">
                <a:extLst>
                  <a:ext uri="{FF2B5EF4-FFF2-40B4-BE49-F238E27FC236}">
                    <a16:creationId xmlns:a16="http://schemas.microsoft.com/office/drawing/2014/main" id="{1D37D024-139D-DA42-B87E-E3F9CCB79DDD}"/>
                  </a:ext>
                </a:extLst>
              </p:cNvPr>
              <p:cNvSpPr>
                <a:spLocks/>
              </p:cNvSpPr>
              <p:nvPr/>
            </p:nvSpPr>
            <p:spPr bwMode="auto">
              <a:xfrm>
                <a:off x="8260691" y="11747158"/>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6" name="Freeform 513">
                <a:extLst>
                  <a:ext uri="{FF2B5EF4-FFF2-40B4-BE49-F238E27FC236}">
                    <a16:creationId xmlns:a16="http://schemas.microsoft.com/office/drawing/2014/main" id="{5E522770-BAC3-BC4A-98D6-A9E7B1BCACF8}"/>
                  </a:ext>
                </a:extLst>
              </p:cNvPr>
              <p:cNvSpPr>
                <a:spLocks/>
              </p:cNvSpPr>
              <p:nvPr/>
            </p:nvSpPr>
            <p:spPr bwMode="auto">
              <a:xfrm>
                <a:off x="8251136" y="11804496"/>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7" name="Freeform 514">
                <a:extLst>
                  <a:ext uri="{FF2B5EF4-FFF2-40B4-BE49-F238E27FC236}">
                    <a16:creationId xmlns:a16="http://schemas.microsoft.com/office/drawing/2014/main" id="{7F1CFF32-C725-2846-AD1D-535A80D1121B}"/>
                  </a:ext>
                </a:extLst>
              </p:cNvPr>
              <p:cNvSpPr>
                <a:spLocks/>
              </p:cNvSpPr>
              <p:nvPr/>
            </p:nvSpPr>
            <p:spPr bwMode="auto">
              <a:xfrm>
                <a:off x="8241585" y="11731230"/>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8" name="Freeform 515">
                <a:extLst>
                  <a:ext uri="{FF2B5EF4-FFF2-40B4-BE49-F238E27FC236}">
                    <a16:creationId xmlns:a16="http://schemas.microsoft.com/office/drawing/2014/main" id="{67E62054-A422-4C4C-BC53-F328C5818F9C}"/>
                  </a:ext>
                </a:extLst>
              </p:cNvPr>
              <p:cNvSpPr>
                <a:spLocks/>
              </p:cNvSpPr>
              <p:nvPr/>
            </p:nvSpPr>
            <p:spPr bwMode="auto">
              <a:xfrm>
                <a:off x="8203368" y="11766271"/>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9" name="Freeform 516">
                <a:extLst>
                  <a:ext uri="{FF2B5EF4-FFF2-40B4-BE49-F238E27FC236}">
                    <a16:creationId xmlns:a16="http://schemas.microsoft.com/office/drawing/2014/main" id="{AF2B2A16-CC33-EC41-AEFF-AAE612208796}"/>
                  </a:ext>
                </a:extLst>
              </p:cNvPr>
              <p:cNvSpPr>
                <a:spLocks/>
              </p:cNvSpPr>
              <p:nvPr/>
            </p:nvSpPr>
            <p:spPr bwMode="auto">
              <a:xfrm>
                <a:off x="8184259" y="11702558"/>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0" name="Freeform 517">
                <a:extLst>
                  <a:ext uri="{FF2B5EF4-FFF2-40B4-BE49-F238E27FC236}">
                    <a16:creationId xmlns:a16="http://schemas.microsoft.com/office/drawing/2014/main" id="{BA235689-43F1-8E47-88C4-6B4C5FB293F1}"/>
                  </a:ext>
                </a:extLst>
              </p:cNvPr>
              <p:cNvSpPr>
                <a:spLocks/>
              </p:cNvSpPr>
              <p:nvPr/>
            </p:nvSpPr>
            <p:spPr bwMode="auto">
              <a:xfrm>
                <a:off x="8184259" y="11626106"/>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1" name="Freeform 518">
                <a:extLst>
                  <a:ext uri="{FF2B5EF4-FFF2-40B4-BE49-F238E27FC236}">
                    <a16:creationId xmlns:a16="http://schemas.microsoft.com/office/drawing/2014/main" id="{BC19F7E0-0DD0-184C-885F-6E854CE2BBB4}"/>
                  </a:ext>
                </a:extLst>
              </p:cNvPr>
              <p:cNvSpPr>
                <a:spLocks/>
              </p:cNvSpPr>
              <p:nvPr/>
            </p:nvSpPr>
            <p:spPr bwMode="auto">
              <a:xfrm>
                <a:off x="8174704" y="11505056"/>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2" name="Freeform 519">
                <a:extLst>
                  <a:ext uri="{FF2B5EF4-FFF2-40B4-BE49-F238E27FC236}">
                    <a16:creationId xmlns:a16="http://schemas.microsoft.com/office/drawing/2014/main" id="{0637DBC5-8C07-3F4D-88C8-575DCA6A84E3}"/>
                  </a:ext>
                </a:extLst>
              </p:cNvPr>
              <p:cNvSpPr>
                <a:spLocks/>
              </p:cNvSpPr>
              <p:nvPr/>
            </p:nvSpPr>
            <p:spPr bwMode="auto">
              <a:xfrm>
                <a:off x="8165151" y="11587879"/>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3" name="Freeform 520">
                <a:extLst>
                  <a:ext uri="{FF2B5EF4-FFF2-40B4-BE49-F238E27FC236}">
                    <a16:creationId xmlns:a16="http://schemas.microsoft.com/office/drawing/2014/main" id="{EF0FF983-9EC7-C94D-9D8F-936FEE43F567}"/>
                  </a:ext>
                </a:extLst>
              </p:cNvPr>
              <p:cNvSpPr>
                <a:spLocks/>
              </p:cNvSpPr>
              <p:nvPr/>
            </p:nvSpPr>
            <p:spPr bwMode="auto">
              <a:xfrm>
                <a:off x="8165151" y="11466829"/>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Freeform 521">
                <a:extLst>
                  <a:ext uri="{FF2B5EF4-FFF2-40B4-BE49-F238E27FC236}">
                    <a16:creationId xmlns:a16="http://schemas.microsoft.com/office/drawing/2014/main" id="{431D6A37-BF61-3348-BC74-0AEF3E458CD3}"/>
                  </a:ext>
                </a:extLst>
              </p:cNvPr>
              <p:cNvSpPr>
                <a:spLocks/>
              </p:cNvSpPr>
              <p:nvPr/>
            </p:nvSpPr>
            <p:spPr bwMode="auto">
              <a:xfrm>
                <a:off x="8212923" y="11282066"/>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Freeform 522">
                <a:extLst>
                  <a:ext uri="{FF2B5EF4-FFF2-40B4-BE49-F238E27FC236}">
                    <a16:creationId xmlns:a16="http://schemas.microsoft.com/office/drawing/2014/main" id="{9A4FC7DA-DE52-A54F-9EDC-3C2050370824}"/>
                  </a:ext>
                </a:extLst>
              </p:cNvPr>
              <p:cNvSpPr>
                <a:spLocks/>
              </p:cNvSpPr>
              <p:nvPr/>
            </p:nvSpPr>
            <p:spPr bwMode="auto">
              <a:xfrm>
                <a:off x="8222477" y="11113234"/>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Freeform 523">
                <a:extLst>
                  <a:ext uri="{FF2B5EF4-FFF2-40B4-BE49-F238E27FC236}">
                    <a16:creationId xmlns:a16="http://schemas.microsoft.com/office/drawing/2014/main" id="{2362E3A8-BC63-0840-A2C5-5BEED308C655}"/>
                  </a:ext>
                </a:extLst>
              </p:cNvPr>
              <p:cNvSpPr>
                <a:spLocks/>
              </p:cNvSpPr>
              <p:nvPr/>
            </p:nvSpPr>
            <p:spPr bwMode="auto">
              <a:xfrm>
                <a:off x="8410373" y="8462858"/>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7" name="Freeform 524">
                <a:extLst>
                  <a:ext uri="{FF2B5EF4-FFF2-40B4-BE49-F238E27FC236}">
                    <a16:creationId xmlns:a16="http://schemas.microsoft.com/office/drawing/2014/main" id="{6C81A62D-A8D7-B54C-B160-68FB97F065A9}"/>
                  </a:ext>
                </a:extLst>
              </p:cNvPr>
              <p:cNvSpPr>
                <a:spLocks/>
              </p:cNvSpPr>
              <p:nvPr/>
            </p:nvSpPr>
            <p:spPr bwMode="auto">
              <a:xfrm>
                <a:off x="8811647" y="8520199"/>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8" name="Freeform 525">
                <a:extLst>
                  <a:ext uri="{FF2B5EF4-FFF2-40B4-BE49-F238E27FC236}">
                    <a16:creationId xmlns:a16="http://schemas.microsoft.com/office/drawing/2014/main" id="{8381343F-B395-704A-85A0-B977D42DC091}"/>
                  </a:ext>
                </a:extLst>
              </p:cNvPr>
              <p:cNvSpPr>
                <a:spLocks/>
              </p:cNvSpPr>
              <p:nvPr/>
            </p:nvSpPr>
            <p:spPr bwMode="auto">
              <a:xfrm>
                <a:off x="9324388" y="9026701"/>
                <a:ext cx="130573"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9" name="Freeform 526">
                <a:extLst>
                  <a:ext uri="{FF2B5EF4-FFF2-40B4-BE49-F238E27FC236}">
                    <a16:creationId xmlns:a16="http://schemas.microsoft.com/office/drawing/2014/main" id="{D9F04E56-39FF-604B-A43D-EE699DA565EA}"/>
                  </a:ext>
                </a:extLst>
              </p:cNvPr>
              <p:cNvSpPr>
                <a:spLocks/>
              </p:cNvSpPr>
              <p:nvPr/>
            </p:nvSpPr>
            <p:spPr bwMode="auto">
              <a:xfrm>
                <a:off x="8560055"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0" name="Freeform 527">
                <a:extLst>
                  <a:ext uri="{FF2B5EF4-FFF2-40B4-BE49-F238E27FC236}">
                    <a16:creationId xmlns:a16="http://schemas.microsoft.com/office/drawing/2014/main" id="{E1F369E6-1981-564D-8806-749CE0BB3AF0}"/>
                  </a:ext>
                </a:extLst>
              </p:cNvPr>
              <p:cNvSpPr>
                <a:spLocks/>
              </p:cNvSpPr>
              <p:nvPr/>
            </p:nvSpPr>
            <p:spPr bwMode="auto">
              <a:xfrm>
                <a:off x="8034577"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1" name="Freeform 528">
                <a:extLst>
                  <a:ext uri="{FF2B5EF4-FFF2-40B4-BE49-F238E27FC236}">
                    <a16:creationId xmlns:a16="http://schemas.microsoft.com/office/drawing/2014/main" id="{27D0D8B8-3854-2E45-96C6-F47ACD38280D}"/>
                  </a:ext>
                </a:extLst>
              </p:cNvPr>
              <p:cNvSpPr>
                <a:spLocks/>
              </p:cNvSpPr>
              <p:nvPr/>
            </p:nvSpPr>
            <p:spPr bwMode="auto">
              <a:xfrm>
                <a:off x="7747956"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2" name="Freeform 529">
                <a:extLst>
                  <a:ext uri="{FF2B5EF4-FFF2-40B4-BE49-F238E27FC236}">
                    <a16:creationId xmlns:a16="http://schemas.microsoft.com/office/drawing/2014/main" id="{F6D0E425-97C6-E646-8D77-81137D0AA9A6}"/>
                  </a:ext>
                </a:extLst>
              </p:cNvPr>
              <p:cNvSpPr>
                <a:spLocks/>
              </p:cNvSpPr>
              <p:nvPr/>
            </p:nvSpPr>
            <p:spPr bwMode="auto">
              <a:xfrm>
                <a:off x="8034577"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3" name="Freeform 530">
                <a:extLst>
                  <a:ext uri="{FF2B5EF4-FFF2-40B4-BE49-F238E27FC236}">
                    <a16:creationId xmlns:a16="http://schemas.microsoft.com/office/drawing/2014/main" id="{EF8FF8D3-DA99-0E4E-B622-7978A75DBD8B}"/>
                  </a:ext>
                </a:extLst>
              </p:cNvPr>
              <p:cNvSpPr>
                <a:spLocks/>
              </p:cNvSpPr>
              <p:nvPr/>
            </p:nvSpPr>
            <p:spPr bwMode="auto">
              <a:xfrm>
                <a:off x="8270247" y="8032811"/>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4" name="Freeform 531">
                <a:extLst>
                  <a:ext uri="{FF2B5EF4-FFF2-40B4-BE49-F238E27FC236}">
                    <a16:creationId xmlns:a16="http://schemas.microsoft.com/office/drawing/2014/main" id="{91105C58-D93E-8A4C-B5EF-4B8F810E3162}"/>
                  </a:ext>
                </a:extLst>
              </p:cNvPr>
              <p:cNvSpPr>
                <a:spLocks/>
              </p:cNvSpPr>
              <p:nvPr/>
            </p:nvSpPr>
            <p:spPr bwMode="auto">
              <a:xfrm>
                <a:off x="8830755" y="6656656"/>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5" name="Freeform 532">
                <a:extLst>
                  <a:ext uri="{FF2B5EF4-FFF2-40B4-BE49-F238E27FC236}">
                    <a16:creationId xmlns:a16="http://schemas.microsoft.com/office/drawing/2014/main" id="{B8DF6333-F43C-C34F-8988-40F02E2BB8F9}"/>
                  </a:ext>
                </a:extLst>
              </p:cNvPr>
              <p:cNvSpPr>
                <a:spLocks/>
              </p:cNvSpPr>
              <p:nvPr/>
            </p:nvSpPr>
            <p:spPr bwMode="auto">
              <a:xfrm>
                <a:off x="8856234"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6" name="Freeform 533">
                <a:extLst>
                  <a:ext uri="{FF2B5EF4-FFF2-40B4-BE49-F238E27FC236}">
                    <a16:creationId xmlns:a16="http://schemas.microsoft.com/office/drawing/2014/main" id="{34713BA1-F572-A04B-A25A-8C674AA78689}"/>
                  </a:ext>
                </a:extLst>
              </p:cNvPr>
              <p:cNvSpPr>
                <a:spLocks/>
              </p:cNvSpPr>
              <p:nvPr/>
            </p:nvSpPr>
            <p:spPr bwMode="auto">
              <a:xfrm>
                <a:off x="8671518"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7" name="Freeform 534">
                <a:extLst>
                  <a:ext uri="{FF2B5EF4-FFF2-40B4-BE49-F238E27FC236}">
                    <a16:creationId xmlns:a16="http://schemas.microsoft.com/office/drawing/2014/main" id="{30520B25-5F4E-A44C-BEAE-9220C2E849AA}"/>
                  </a:ext>
                </a:extLst>
              </p:cNvPr>
              <p:cNvSpPr>
                <a:spLocks/>
              </p:cNvSpPr>
              <p:nvPr/>
            </p:nvSpPr>
            <p:spPr bwMode="auto">
              <a:xfrm>
                <a:off x="8700184" y="6481449"/>
                <a:ext cx="146494"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8" name="Freeform 535">
                <a:extLst>
                  <a:ext uri="{FF2B5EF4-FFF2-40B4-BE49-F238E27FC236}">
                    <a16:creationId xmlns:a16="http://schemas.microsoft.com/office/drawing/2014/main" id="{86B56801-56F1-EB47-A15C-5D910117115D}"/>
                  </a:ext>
                </a:extLst>
              </p:cNvPr>
              <p:cNvSpPr>
                <a:spLocks/>
              </p:cNvSpPr>
              <p:nvPr/>
            </p:nvSpPr>
            <p:spPr bwMode="auto">
              <a:xfrm>
                <a:off x="8932667" y="6385883"/>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9" name="Freeform 536">
                <a:extLst>
                  <a:ext uri="{FF2B5EF4-FFF2-40B4-BE49-F238E27FC236}">
                    <a16:creationId xmlns:a16="http://schemas.microsoft.com/office/drawing/2014/main" id="{388A1F22-126B-0C43-BFC3-EB991EF82C7F}"/>
                  </a:ext>
                </a:extLst>
              </p:cNvPr>
              <p:cNvSpPr>
                <a:spLocks/>
              </p:cNvSpPr>
              <p:nvPr/>
            </p:nvSpPr>
            <p:spPr bwMode="auto">
              <a:xfrm>
                <a:off x="9174706"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0" name="Freeform 537">
                <a:extLst>
                  <a:ext uri="{FF2B5EF4-FFF2-40B4-BE49-F238E27FC236}">
                    <a16:creationId xmlns:a16="http://schemas.microsoft.com/office/drawing/2014/main" id="{4B09C60D-94DD-5F4A-9367-0C091BE23E22}"/>
                  </a:ext>
                </a:extLst>
              </p:cNvPr>
              <p:cNvSpPr>
                <a:spLocks/>
              </p:cNvSpPr>
              <p:nvPr/>
            </p:nvSpPr>
            <p:spPr bwMode="auto">
              <a:xfrm>
                <a:off x="8652415"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1" name="Freeform 538">
                <a:extLst>
                  <a:ext uri="{FF2B5EF4-FFF2-40B4-BE49-F238E27FC236}">
                    <a16:creationId xmlns:a16="http://schemas.microsoft.com/office/drawing/2014/main" id="{FE9DD37A-13A0-1E40-8FEF-1CB827EF4B66}"/>
                  </a:ext>
                </a:extLst>
              </p:cNvPr>
              <p:cNvSpPr>
                <a:spLocks/>
              </p:cNvSpPr>
              <p:nvPr/>
            </p:nvSpPr>
            <p:spPr bwMode="auto">
              <a:xfrm>
                <a:off x="8512288"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2" name="Freeform 539">
                <a:extLst>
                  <a:ext uri="{FF2B5EF4-FFF2-40B4-BE49-F238E27FC236}">
                    <a16:creationId xmlns:a16="http://schemas.microsoft.com/office/drawing/2014/main" id="{A1163C4F-CC95-4D49-AFB9-7D7B55FA21C9}"/>
                  </a:ext>
                </a:extLst>
              </p:cNvPr>
              <p:cNvSpPr>
                <a:spLocks/>
              </p:cNvSpPr>
              <p:nvPr/>
            </p:nvSpPr>
            <p:spPr bwMode="auto">
              <a:xfrm>
                <a:off x="7868973" y="6283947"/>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3" name="Freeform 540">
                <a:extLst>
                  <a:ext uri="{FF2B5EF4-FFF2-40B4-BE49-F238E27FC236}">
                    <a16:creationId xmlns:a16="http://schemas.microsoft.com/office/drawing/2014/main" id="{F5D1F758-0D04-F04B-8553-843165D92859}"/>
                  </a:ext>
                </a:extLst>
              </p:cNvPr>
              <p:cNvSpPr>
                <a:spLocks/>
              </p:cNvSpPr>
              <p:nvPr/>
            </p:nvSpPr>
            <p:spPr bwMode="auto">
              <a:xfrm>
                <a:off x="7970882" y="6057774"/>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4" name="Freeform 541">
                <a:extLst>
                  <a:ext uri="{FF2B5EF4-FFF2-40B4-BE49-F238E27FC236}">
                    <a16:creationId xmlns:a16="http://schemas.microsoft.com/office/drawing/2014/main" id="{C471D90F-AC9C-D544-A685-1192948F604B}"/>
                  </a:ext>
                </a:extLst>
              </p:cNvPr>
              <p:cNvSpPr>
                <a:spLocks/>
              </p:cNvSpPr>
              <p:nvPr/>
            </p:nvSpPr>
            <p:spPr bwMode="auto">
              <a:xfrm>
                <a:off x="7942221"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5" name="Freeform 542">
                <a:extLst>
                  <a:ext uri="{FF2B5EF4-FFF2-40B4-BE49-F238E27FC236}">
                    <a16:creationId xmlns:a16="http://schemas.microsoft.com/office/drawing/2014/main" id="{191F96CC-A069-F84E-B702-1E651A1C240B}"/>
                  </a:ext>
                </a:extLst>
              </p:cNvPr>
              <p:cNvSpPr>
                <a:spLocks/>
              </p:cNvSpPr>
              <p:nvPr/>
            </p:nvSpPr>
            <p:spPr bwMode="auto">
              <a:xfrm>
                <a:off x="7782985" y="5618166"/>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6" name="Freeform 543">
                <a:extLst>
                  <a:ext uri="{FF2B5EF4-FFF2-40B4-BE49-F238E27FC236}">
                    <a16:creationId xmlns:a16="http://schemas.microsoft.com/office/drawing/2014/main" id="{B35BB52A-8A1E-444F-A3B8-EFAA26AF3802}"/>
                  </a:ext>
                </a:extLst>
              </p:cNvPr>
              <p:cNvSpPr>
                <a:spLocks/>
              </p:cNvSpPr>
              <p:nvPr/>
            </p:nvSpPr>
            <p:spPr bwMode="auto">
              <a:xfrm>
                <a:off x="8018653"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7" name="Freeform 544">
                <a:extLst>
                  <a:ext uri="{FF2B5EF4-FFF2-40B4-BE49-F238E27FC236}">
                    <a16:creationId xmlns:a16="http://schemas.microsoft.com/office/drawing/2014/main" id="{0DBCFF94-D8EB-3445-B6D9-B433A18AEDA3}"/>
                  </a:ext>
                </a:extLst>
              </p:cNvPr>
              <p:cNvSpPr>
                <a:spLocks/>
              </p:cNvSpPr>
              <p:nvPr/>
            </p:nvSpPr>
            <p:spPr bwMode="auto">
              <a:xfrm>
                <a:off x="7623748" y="5395178"/>
                <a:ext cx="318472"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8" name="Freeform 545">
                <a:extLst>
                  <a:ext uri="{FF2B5EF4-FFF2-40B4-BE49-F238E27FC236}">
                    <a16:creationId xmlns:a16="http://schemas.microsoft.com/office/drawing/2014/main" id="{EECB3969-3DFC-5041-9F3A-9B4843E1B5B1}"/>
                  </a:ext>
                </a:extLst>
              </p:cNvPr>
              <p:cNvSpPr>
                <a:spLocks/>
              </p:cNvSpPr>
              <p:nvPr/>
            </p:nvSpPr>
            <p:spPr bwMode="auto">
              <a:xfrm>
                <a:off x="7747956"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9" name="Freeform 546">
                <a:extLst>
                  <a:ext uri="{FF2B5EF4-FFF2-40B4-BE49-F238E27FC236}">
                    <a16:creationId xmlns:a16="http://schemas.microsoft.com/office/drawing/2014/main" id="{8C109216-86BB-CD47-B2F1-2CE42CF41BA0}"/>
                  </a:ext>
                </a:extLst>
              </p:cNvPr>
              <p:cNvSpPr>
                <a:spLocks/>
              </p:cNvSpPr>
              <p:nvPr/>
            </p:nvSpPr>
            <p:spPr bwMode="auto">
              <a:xfrm>
                <a:off x="7728844"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0" name="Freeform 547">
                <a:extLst>
                  <a:ext uri="{FF2B5EF4-FFF2-40B4-BE49-F238E27FC236}">
                    <a16:creationId xmlns:a16="http://schemas.microsoft.com/office/drawing/2014/main" id="{A6F591C8-9DBB-4C4A-AD89-D2611D1A4107}"/>
                  </a:ext>
                </a:extLst>
              </p:cNvPr>
              <p:cNvSpPr>
                <a:spLocks/>
              </p:cNvSpPr>
              <p:nvPr/>
            </p:nvSpPr>
            <p:spPr bwMode="auto">
              <a:xfrm>
                <a:off x="7642856"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1" name="Freeform 548">
                <a:extLst>
                  <a:ext uri="{FF2B5EF4-FFF2-40B4-BE49-F238E27FC236}">
                    <a16:creationId xmlns:a16="http://schemas.microsoft.com/office/drawing/2014/main" id="{8C783D1D-2B19-5842-B5A8-B3A7E281DEB8}"/>
                  </a:ext>
                </a:extLst>
              </p:cNvPr>
              <p:cNvSpPr>
                <a:spLocks/>
              </p:cNvSpPr>
              <p:nvPr/>
            </p:nvSpPr>
            <p:spPr bwMode="auto">
              <a:xfrm>
                <a:off x="7502730" y="4719845"/>
                <a:ext cx="1343950"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2" name="Freeform 549">
                <a:extLst>
                  <a:ext uri="{FF2B5EF4-FFF2-40B4-BE49-F238E27FC236}">
                    <a16:creationId xmlns:a16="http://schemas.microsoft.com/office/drawing/2014/main" id="{4EB5D332-0406-3F46-A826-1E2E1EA322C8}"/>
                  </a:ext>
                </a:extLst>
              </p:cNvPr>
              <p:cNvSpPr>
                <a:spLocks/>
              </p:cNvSpPr>
              <p:nvPr/>
            </p:nvSpPr>
            <p:spPr bwMode="auto">
              <a:xfrm>
                <a:off x="8372156"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3" name="Freeform 550">
                <a:extLst>
                  <a:ext uri="{FF2B5EF4-FFF2-40B4-BE49-F238E27FC236}">
                    <a16:creationId xmlns:a16="http://schemas.microsoft.com/office/drawing/2014/main" id="{FDF58E44-93DF-1E48-801D-923CB9783AB6}"/>
                  </a:ext>
                </a:extLst>
              </p:cNvPr>
              <p:cNvSpPr>
                <a:spLocks/>
              </p:cNvSpPr>
              <p:nvPr/>
            </p:nvSpPr>
            <p:spPr bwMode="auto">
              <a:xfrm>
                <a:off x="8203368"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4" name="Freeform 551">
                <a:extLst>
                  <a:ext uri="{FF2B5EF4-FFF2-40B4-BE49-F238E27FC236}">
                    <a16:creationId xmlns:a16="http://schemas.microsoft.com/office/drawing/2014/main" id="{F53F3E66-8A3D-3344-98C6-9EA5729A2892}"/>
                  </a:ext>
                </a:extLst>
              </p:cNvPr>
              <p:cNvSpPr>
                <a:spLocks/>
              </p:cNvSpPr>
              <p:nvPr/>
            </p:nvSpPr>
            <p:spPr bwMode="auto">
              <a:xfrm>
                <a:off x="8091903"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5" name="Freeform 552">
                <a:extLst>
                  <a:ext uri="{FF2B5EF4-FFF2-40B4-BE49-F238E27FC236}">
                    <a16:creationId xmlns:a16="http://schemas.microsoft.com/office/drawing/2014/main" id="{4A98E01F-25BB-6446-9733-00647D2249CC}"/>
                  </a:ext>
                </a:extLst>
              </p:cNvPr>
              <p:cNvSpPr>
                <a:spLocks/>
              </p:cNvSpPr>
              <p:nvPr/>
            </p:nvSpPr>
            <p:spPr bwMode="auto">
              <a:xfrm>
                <a:off x="7989991"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6" name="Freeform 553">
                <a:extLst>
                  <a:ext uri="{FF2B5EF4-FFF2-40B4-BE49-F238E27FC236}">
                    <a16:creationId xmlns:a16="http://schemas.microsoft.com/office/drawing/2014/main" id="{5F4A4898-D9B0-7F42-94EB-025B1F953F69}"/>
                  </a:ext>
                </a:extLst>
              </p:cNvPr>
              <p:cNvSpPr>
                <a:spLocks/>
              </p:cNvSpPr>
              <p:nvPr/>
            </p:nvSpPr>
            <p:spPr bwMode="auto">
              <a:xfrm>
                <a:off x="8082350"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7" name="Freeform 554">
                <a:extLst>
                  <a:ext uri="{FF2B5EF4-FFF2-40B4-BE49-F238E27FC236}">
                    <a16:creationId xmlns:a16="http://schemas.microsoft.com/office/drawing/2014/main" id="{E6EBA156-9BB5-BD4D-AA9D-89CFD6B53E95}"/>
                  </a:ext>
                </a:extLst>
              </p:cNvPr>
              <p:cNvSpPr>
                <a:spLocks/>
              </p:cNvSpPr>
              <p:nvPr/>
            </p:nvSpPr>
            <p:spPr bwMode="auto">
              <a:xfrm>
                <a:off x="8028208"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8" name="Freeform 555">
                <a:extLst>
                  <a:ext uri="{FF2B5EF4-FFF2-40B4-BE49-F238E27FC236}">
                    <a16:creationId xmlns:a16="http://schemas.microsoft.com/office/drawing/2014/main" id="{6E0E25FE-7B11-0843-8A8D-8BED5CE17C27}"/>
                  </a:ext>
                </a:extLst>
              </p:cNvPr>
              <p:cNvSpPr>
                <a:spLocks/>
              </p:cNvSpPr>
              <p:nvPr/>
            </p:nvSpPr>
            <p:spPr bwMode="auto">
              <a:xfrm>
                <a:off x="7913559" y="4738956"/>
                <a:ext cx="245222"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9" name="Freeform 556">
                <a:extLst>
                  <a:ext uri="{FF2B5EF4-FFF2-40B4-BE49-F238E27FC236}">
                    <a16:creationId xmlns:a16="http://schemas.microsoft.com/office/drawing/2014/main" id="{2E7152BE-5262-FC4C-811B-EA4F96CFCF3F}"/>
                  </a:ext>
                </a:extLst>
              </p:cNvPr>
              <p:cNvSpPr>
                <a:spLocks/>
              </p:cNvSpPr>
              <p:nvPr/>
            </p:nvSpPr>
            <p:spPr bwMode="auto">
              <a:xfrm>
                <a:off x="5709736" y="6433668"/>
                <a:ext cx="270699"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0" name="Freeform 557">
                <a:extLst>
                  <a:ext uri="{FF2B5EF4-FFF2-40B4-BE49-F238E27FC236}">
                    <a16:creationId xmlns:a16="http://schemas.microsoft.com/office/drawing/2014/main" id="{F7D18A1E-20DE-C549-A29A-69C23081BE2E}"/>
                  </a:ext>
                </a:extLst>
              </p:cNvPr>
              <p:cNvSpPr>
                <a:spLocks/>
              </p:cNvSpPr>
              <p:nvPr/>
            </p:nvSpPr>
            <p:spPr bwMode="auto">
              <a:xfrm>
                <a:off x="5496363"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1" name="Freeform 558">
                <a:extLst>
                  <a:ext uri="{FF2B5EF4-FFF2-40B4-BE49-F238E27FC236}">
                    <a16:creationId xmlns:a16="http://schemas.microsoft.com/office/drawing/2014/main" id="{672E17B0-F1A5-BD49-BF65-70E19BC229BF}"/>
                  </a:ext>
                </a:extLst>
              </p:cNvPr>
              <p:cNvSpPr>
                <a:spLocks/>
              </p:cNvSpPr>
              <p:nvPr/>
            </p:nvSpPr>
            <p:spPr bwMode="auto">
              <a:xfrm>
                <a:off x="5505917"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2" name="Freeform 559">
                <a:extLst>
                  <a:ext uri="{FF2B5EF4-FFF2-40B4-BE49-F238E27FC236}">
                    <a16:creationId xmlns:a16="http://schemas.microsoft.com/office/drawing/2014/main" id="{2C62FCA4-7D94-1049-88E7-FD78724515CC}"/>
                  </a:ext>
                </a:extLst>
              </p:cNvPr>
              <p:cNvSpPr>
                <a:spLocks/>
              </p:cNvSpPr>
              <p:nvPr/>
            </p:nvSpPr>
            <p:spPr bwMode="auto">
              <a:xfrm>
                <a:off x="5458144"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3" name="Freeform 560">
                <a:extLst>
                  <a:ext uri="{FF2B5EF4-FFF2-40B4-BE49-F238E27FC236}">
                    <a16:creationId xmlns:a16="http://schemas.microsoft.com/office/drawing/2014/main" id="{DAE2614A-CA04-5B46-A85B-564A6F681436}"/>
                  </a:ext>
                </a:extLst>
              </p:cNvPr>
              <p:cNvSpPr>
                <a:spLocks/>
              </p:cNvSpPr>
              <p:nvPr/>
            </p:nvSpPr>
            <p:spPr bwMode="auto">
              <a:xfrm>
                <a:off x="5432667"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4" name="Freeform 561">
                <a:extLst>
                  <a:ext uri="{FF2B5EF4-FFF2-40B4-BE49-F238E27FC236}">
                    <a16:creationId xmlns:a16="http://schemas.microsoft.com/office/drawing/2014/main" id="{C4CE2DD3-AC6D-C04C-B25C-90E186D3DAF5}"/>
                  </a:ext>
                </a:extLst>
              </p:cNvPr>
              <p:cNvSpPr>
                <a:spLocks/>
              </p:cNvSpPr>
              <p:nvPr/>
            </p:nvSpPr>
            <p:spPr bwMode="auto">
              <a:xfrm>
                <a:off x="5375342" y="5994060"/>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5" name="Freeform 562">
                <a:extLst>
                  <a:ext uri="{FF2B5EF4-FFF2-40B4-BE49-F238E27FC236}">
                    <a16:creationId xmlns:a16="http://schemas.microsoft.com/office/drawing/2014/main" id="{A83A368F-7025-7A4B-A24C-743C8E2A7E08}"/>
                  </a:ext>
                </a:extLst>
              </p:cNvPr>
              <p:cNvSpPr>
                <a:spLocks/>
              </p:cNvSpPr>
              <p:nvPr/>
            </p:nvSpPr>
            <p:spPr bwMode="auto">
              <a:xfrm>
                <a:off x="5337125"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6" name="Freeform 563">
                <a:extLst>
                  <a:ext uri="{FF2B5EF4-FFF2-40B4-BE49-F238E27FC236}">
                    <a16:creationId xmlns:a16="http://schemas.microsoft.com/office/drawing/2014/main" id="{A607ACF8-54F6-F84B-AB10-E6C7257445B1}"/>
                  </a:ext>
                </a:extLst>
              </p:cNvPr>
              <p:cNvSpPr>
                <a:spLocks/>
              </p:cNvSpPr>
              <p:nvPr/>
            </p:nvSpPr>
            <p:spPr bwMode="auto">
              <a:xfrm>
                <a:off x="5404004"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7" name="Freeform 564">
                <a:extLst>
                  <a:ext uri="{FF2B5EF4-FFF2-40B4-BE49-F238E27FC236}">
                    <a16:creationId xmlns:a16="http://schemas.microsoft.com/office/drawing/2014/main" id="{3677E2FC-5076-1E46-9ADE-AF9DE474E5AF}"/>
                  </a:ext>
                </a:extLst>
              </p:cNvPr>
              <p:cNvSpPr>
                <a:spLocks/>
              </p:cNvSpPr>
              <p:nvPr/>
            </p:nvSpPr>
            <p:spPr bwMode="auto">
              <a:xfrm>
                <a:off x="5384894"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8" name="Freeform 565">
                <a:extLst>
                  <a:ext uri="{FF2B5EF4-FFF2-40B4-BE49-F238E27FC236}">
                    <a16:creationId xmlns:a16="http://schemas.microsoft.com/office/drawing/2014/main" id="{1B5E3694-33BD-1940-AE26-A7E8C3286AB9}"/>
                  </a:ext>
                </a:extLst>
              </p:cNvPr>
              <p:cNvSpPr>
                <a:spLocks/>
              </p:cNvSpPr>
              <p:nvPr/>
            </p:nvSpPr>
            <p:spPr bwMode="auto">
              <a:xfrm>
                <a:off x="4486807"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9" name="Freeform 566">
                <a:extLst>
                  <a:ext uri="{FF2B5EF4-FFF2-40B4-BE49-F238E27FC236}">
                    <a16:creationId xmlns:a16="http://schemas.microsoft.com/office/drawing/2014/main" id="{BEE295CB-ED87-D347-8142-7E61F72817AB}"/>
                  </a:ext>
                </a:extLst>
              </p:cNvPr>
              <p:cNvSpPr>
                <a:spLocks/>
              </p:cNvSpPr>
              <p:nvPr/>
            </p:nvSpPr>
            <p:spPr bwMode="auto">
              <a:xfrm>
                <a:off x="4534577"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0" name="Freeform 567">
                <a:extLst>
                  <a:ext uri="{FF2B5EF4-FFF2-40B4-BE49-F238E27FC236}">
                    <a16:creationId xmlns:a16="http://schemas.microsoft.com/office/drawing/2014/main" id="{9BFCFD0F-3501-584A-81D3-2812A4579BEF}"/>
                  </a:ext>
                </a:extLst>
              </p:cNvPr>
              <p:cNvSpPr>
                <a:spLocks/>
              </p:cNvSpPr>
              <p:nvPr/>
            </p:nvSpPr>
            <p:spPr bwMode="auto">
              <a:xfrm>
                <a:off x="4002730"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1" name="Freeform 568">
                <a:extLst>
                  <a:ext uri="{FF2B5EF4-FFF2-40B4-BE49-F238E27FC236}">
                    <a16:creationId xmlns:a16="http://schemas.microsoft.com/office/drawing/2014/main" id="{104203EF-807E-3341-B9CF-E67FD0640FC4}"/>
                  </a:ext>
                </a:extLst>
              </p:cNvPr>
              <p:cNvSpPr>
                <a:spLocks/>
              </p:cNvSpPr>
              <p:nvPr/>
            </p:nvSpPr>
            <p:spPr bwMode="auto">
              <a:xfrm>
                <a:off x="3891265" y="6236162"/>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2" name="Freeform 569">
                <a:extLst>
                  <a:ext uri="{FF2B5EF4-FFF2-40B4-BE49-F238E27FC236}">
                    <a16:creationId xmlns:a16="http://schemas.microsoft.com/office/drawing/2014/main" id="{B1136188-D1E9-C446-9916-F296270F772A}"/>
                  </a:ext>
                </a:extLst>
              </p:cNvPr>
              <p:cNvSpPr>
                <a:spLocks/>
              </p:cNvSpPr>
              <p:nvPr/>
            </p:nvSpPr>
            <p:spPr bwMode="auto">
              <a:xfrm>
                <a:off x="7066424" y="5076623"/>
                <a:ext cx="194267"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3" name="Freeform 570">
                <a:extLst>
                  <a:ext uri="{FF2B5EF4-FFF2-40B4-BE49-F238E27FC236}">
                    <a16:creationId xmlns:a16="http://schemas.microsoft.com/office/drawing/2014/main" id="{9892C403-1DAB-E34E-A110-E98D8924C0C8}"/>
                  </a:ext>
                </a:extLst>
              </p:cNvPr>
              <p:cNvSpPr>
                <a:spLocks/>
              </p:cNvSpPr>
              <p:nvPr/>
            </p:nvSpPr>
            <p:spPr bwMode="auto">
              <a:xfrm>
                <a:off x="6999547"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4" name="Freeform 571">
                <a:extLst>
                  <a:ext uri="{FF2B5EF4-FFF2-40B4-BE49-F238E27FC236}">
                    <a16:creationId xmlns:a16="http://schemas.microsoft.com/office/drawing/2014/main" id="{F1CAD92F-5F8A-854B-9DE1-D31996FCDF6B}"/>
                  </a:ext>
                </a:extLst>
              </p:cNvPr>
              <p:cNvSpPr>
                <a:spLocks/>
              </p:cNvSpPr>
              <p:nvPr/>
            </p:nvSpPr>
            <p:spPr bwMode="auto">
              <a:xfrm>
                <a:off x="6942221"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5" name="Freeform 572">
                <a:extLst>
                  <a:ext uri="{FF2B5EF4-FFF2-40B4-BE49-F238E27FC236}">
                    <a16:creationId xmlns:a16="http://schemas.microsoft.com/office/drawing/2014/main" id="{E4C6E5DB-E8EB-394A-B9FC-D8C01F6EAD84}"/>
                  </a:ext>
                </a:extLst>
              </p:cNvPr>
              <p:cNvSpPr>
                <a:spLocks/>
              </p:cNvSpPr>
              <p:nvPr/>
            </p:nvSpPr>
            <p:spPr bwMode="auto">
              <a:xfrm>
                <a:off x="6139671" y="4777183"/>
                <a:ext cx="859873"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6" name="Freeform 573">
                <a:extLst>
                  <a:ext uri="{FF2B5EF4-FFF2-40B4-BE49-F238E27FC236}">
                    <a16:creationId xmlns:a16="http://schemas.microsoft.com/office/drawing/2014/main" id="{C2EA4C2D-C034-FF49-A812-62D37A80904F}"/>
                  </a:ext>
                </a:extLst>
              </p:cNvPr>
              <p:cNvSpPr>
                <a:spLocks/>
              </p:cNvSpPr>
              <p:nvPr/>
            </p:nvSpPr>
            <p:spPr bwMode="auto">
              <a:xfrm>
                <a:off x="6709738" y="4738956"/>
                <a:ext cx="130573"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7" name="Freeform 574">
                <a:extLst>
                  <a:ext uri="{FF2B5EF4-FFF2-40B4-BE49-F238E27FC236}">
                    <a16:creationId xmlns:a16="http://schemas.microsoft.com/office/drawing/2014/main" id="{CE2CF7F7-0FE5-4241-9607-1615F8825B76}"/>
                  </a:ext>
                </a:extLst>
              </p:cNvPr>
              <p:cNvSpPr>
                <a:spLocks/>
              </p:cNvSpPr>
              <p:nvPr/>
            </p:nvSpPr>
            <p:spPr bwMode="auto">
              <a:xfrm>
                <a:off x="6916744" y="4700729"/>
                <a:ext cx="296177"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8" name="Freeform 575">
                <a:extLst>
                  <a:ext uri="{FF2B5EF4-FFF2-40B4-BE49-F238E27FC236}">
                    <a16:creationId xmlns:a16="http://schemas.microsoft.com/office/drawing/2014/main" id="{14BA6FCF-4D98-9F4E-8281-D20037C69611}"/>
                  </a:ext>
                </a:extLst>
              </p:cNvPr>
              <p:cNvSpPr>
                <a:spLocks/>
              </p:cNvSpPr>
              <p:nvPr/>
            </p:nvSpPr>
            <p:spPr bwMode="auto">
              <a:xfrm>
                <a:off x="7232029"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9" name="Freeform 576">
                <a:extLst>
                  <a:ext uri="{FF2B5EF4-FFF2-40B4-BE49-F238E27FC236}">
                    <a16:creationId xmlns:a16="http://schemas.microsoft.com/office/drawing/2014/main" id="{3F389922-5F30-F849-912E-F17737E68033}"/>
                  </a:ext>
                </a:extLst>
              </p:cNvPr>
              <p:cNvSpPr>
                <a:spLocks/>
              </p:cNvSpPr>
              <p:nvPr/>
            </p:nvSpPr>
            <p:spPr bwMode="auto">
              <a:xfrm>
                <a:off x="5833941" y="4675245"/>
                <a:ext cx="503185"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0" name="Freeform 577">
                <a:extLst>
                  <a:ext uri="{FF2B5EF4-FFF2-40B4-BE49-F238E27FC236}">
                    <a16:creationId xmlns:a16="http://schemas.microsoft.com/office/drawing/2014/main" id="{F7F9A9B8-47A7-174A-9689-6E6A7275FC12}"/>
                  </a:ext>
                </a:extLst>
              </p:cNvPr>
              <p:cNvSpPr>
                <a:spLocks/>
              </p:cNvSpPr>
              <p:nvPr/>
            </p:nvSpPr>
            <p:spPr bwMode="auto">
              <a:xfrm>
                <a:off x="6811648"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1" name="Freeform 578">
                <a:extLst>
                  <a:ext uri="{FF2B5EF4-FFF2-40B4-BE49-F238E27FC236}">
                    <a16:creationId xmlns:a16="http://schemas.microsoft.com/office/drawing/2014/main" id="{617F3267-B407-934C-85A3-C3DF2D58B636}"/>
                  </a:ext>
                </a:extLst>
              </p:cNvPr>
              <p:cNvSpPr>
                <a:spLocks/>
              </p:cNvSpPr>
              <p:nvPr/>
            </p:nvSpPr>
            <p:spPr bwMode="auto">
              <a:xfrm>
                <a:off x="6235215" y="4420403"/>
                <a:ext cx="560508"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2" name="Freeform 579">
                <a:extLst>
                  <a:ext uri="{FF2B5EF4-FFF2-40B4-BE49-F238E27FC236}">
                    <a16:creationId xmlns:a16="http://schemas.microsoft.com/office/drawing/2014/main" id="{48D8B03D-A123-D94F-A006-3B178225E560}"/>
                  </a:ext>
                </a:extLst>
              </p:cNvPr>
              <p:cNvSpPr>
                <a:spLocks/>
              </p:cNvSpPr>
              <p:nvPr/>
            </p:nvSpPr>
            <p:spPr bwMode="auto">
              <a:xfrm>
                <a:off x="6139671"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3" name="Freeform 580">
                <a:extLst>
                  <a:ext uri="{FF2B5EF4-FFF2-40B4-BE49-F238E27FC236}">
                    <a16:creationId xmlns:a16="http://schemas.microsoft.com/office/drawing/2014/main" id="{8FFEE855-DD89-AC41-8E72-4141E3568A4C}"/>
                  </a:ext>
                </a:extLst>
              </p:cNvPr>
              <p:cNvSpPr>
                <a:spLocks/>
              </p:cNvSpPr>
              <p:nvPr/>
            </p:nvSpPr>
            <p:spPr bwMode="auto">
              <a:xfrm>
                <a:off x="5974068" y="4385363"/>
                <a:ext cx="343949"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4" name="Freeform 581">
                <a:extLst>
                  <a:ext uri="{FF2B5EF4-FFF2-40B4-BE49-F238E27FC236}">
                    <a16:creationId xmlns:a16="http://schemas.microsoft.com/office/drawing/2014/main" id="{BC0A1668-F0EC-FD4A-B122-3A944B005FFF}"/>
                  </a:ext>
                </a:extLst>
              </p:cNvPr>
              <p:cNvSpPr>
                <a:spLocks/>
              </p:cNvSpPr>
              <p:nvPr/>
            </p:nvSpPr>
            <p:spPr bwMode="auto">
              <a:xfrm>
                <a:off x="6346680"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5" name="Freeform 582">
                <a:extLst>
                  <a:ext uri="{FF2B5EF4-FFF2-40B4-BE49-F238E27FC236}">
                    <a16:creationId xmlns:a16="http://schemas.microsoft.com/office/drawing/2014/main" id="{975C79E1-CE6F-4C44-9F15-AAF0671689C9}"/>
                  </a:ext>
                </a:extLst>
              </p:cNvPr>
              <p:cNvSpPr>
                <a:spLocks/>
              </p:cNvSpPr>
              <p:nvPr/>
            </p:nvSpPr>
            <p:spPr bwMode="auto">
              <a:xfrm>
                <a:off x="6410374"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6" name="Freeform 583">
                <a:extLst>
                  <a:ext uri="{FF2B5EF4-FFF2-40B4-BE49-F238E27FC236}">
                    <a16:creationId xmlns:a16="http://schemas.microsoft.com/office/drawing/2014/main" id="{95B6653A-5B6B-8640-938A-E27459DEFC4B}"/>
                  </a:ext>
                </a:extLst>
              </p:cNvPr>
              <p:cNvSpPr>
                <a:spLocks/>
              </p:cNvSpPr>
              <p:nvPr/>
            </p:nvSpPr>
            <p:spPr bwMode="auto">
              <a:xfrm>
                <a:off x="6327570"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7" name="Freeform 584">
                <a:extLst>
                  <a:ext uri="{FF2B5EF4-FFF2-40B4-BE49-F238E27FC236}">
                    <a16:creationId xmlns:a16="http://schemas.microsoft.com/office/drawing/2014/main" id="{CC92E348-9B63-EA4F-948E-1E00610381A2}"/>
                  </a:ext>
                </a:extLst>
              </p:cNvPr>
              <p:cNvSpPr>
                <a:spLocks/>
              </p:cNvSpPr>
              <p:nvPr/>
            </p:nvSpPr>
            <p:spPr bwMode="auto">
              <a:xfrm>
                <a:off x="6429483"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8" name="Freeform 585">
                <a:extLst>
                  <a:ext uri="{FF2B5EF4-FFF2-40B4-BE49-F238E27FC236}">
                    <a16:creationId xmlns:a16="http://schemas.microsoft.com/office/drawing/2014/main" id="{FBE2EE2E-4825-D84F-855B-0614D43FAA8E}"/>
                  </a:ext>
                </a:extLst>
              </p:cNvPr>
              <p:cNvSpPr>
                <a:spLocks/>
              </p:cNvSpPr>
              <p:nvPr/>
            </p:nvSpPr>
            <p:spPr bwMode="auto">
              <a:xfrm>
                <a:off x="6907188"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9" name="Freeform 586">
                <a:extLst>
                  <a:ext uri="{FF2B5EF4-FFF2-40B4-BE49-F238E27FC236}">
                    <a16:creationId xmlns:a16="http://schemas.microsoft.com/office/drawing/2014/main" id="{7FC4CB57-6CCE-4F40-9EF8-4583EA6EB2CB}"/>
                  </a:ext>
                </a:extLst>
              </p:cNvPr>
              <p:cNvSpPr>
                <a:spLocks/>
              </p:cNvSpPr>
              <p:nvPr/>
            </p:nvSpPr>
            <p:spPr bwMode="auto">
              <a:xfrm>
                <a:off x="6878527"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 name="Freeform 587">
                <a:extLst>
                  <a:ext uri="{FF2B5EF4-FFF2-40B4-BE49-F238E27FC236}">
                    <a16:creationId xmlns:a16="http://schemas.microsoft.com/office/drawing/2014/main" id="{840AF7BA-57CF-4247-B3A0-C556FBD8F5F3}"/>
                  </a:ext>
                </a:extLst>
              </p:cNvPr>
              <p:cNvSpPr>
                <a:spLocks/>
              </p:cNvSpPr>
              <p:nvPr/>
            </p:nvSpPr>
            <p:spPr bwMode="auto">
              <a:xfrm>
                <a:off x="6859418"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 name="Freeform 588">
                <a:extLst>
                  <a:ext uri="{FF2B5EF4-FFF2-40B4-BE49-F238E27FC236}">
                    <a16:creationId xmlns:a16="http://schemas.microsoft.com/office/drawing/2014/main" id="{A04D6F40-7680-5645-AE59-73336ACF34C2}"/>
                  </a:ext>
                </a:extLst>
              </p:cNvPr>
              <p:cNvSpPr>
                <a:spLocks/>
              </p:cNvSpPr>
              <p:nvPr/>
            </p:nvSpPr>
            <p:spPr bwMode="auto">
              <a:xfrm>
                <a:off x="6821201"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 name="Freeform 589">
                <a:extLst>
                  <a:ext uri="{FF2B5EF4-FFF2-40B4-BE49-F238E27FC236}">
                    <a16:creationId xmlns:a16="http://schemas.microsoft.com/office/drawing/2014/main" id="{A13111C3-E742-D444-8EF8-6A7BFCDB4F5C}"/>
                  </a:ext>
                </a:extLst>
              </p:cNvPr>
              <p:cNvSpPr>
                <a:spLocks/>
              </p:cNvSpPr>
              <p:nvPr/>
            </p:nvSpPr>
            <p:spPr bwMode="auto">
              <a:xfrm>
                <a:off x="6830757"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3" name="Freeform 590">
                <a:extLst>
                  <a:ext uri="{FF2B5EF4-FFF2-40B4-BE49-F238E27FC236}">
                    <a16:creationId xmlns:a16="http://schemas.microsoft.com/office/drawing/2014/main" id="{F5DB7A31-CC84-3D47-9060-C3B047CB99F6}"/>
                  </a:ext>
                </a:extLst>
              </p:cNvPr>
              <p:cNvSpPr>
                <a:spLocks/>
              </p:cNvSpPr>
              <p:nvPr/>
            </p:nvSpPr>
            <p:spPr bwMode="auto">
              <a:xfrm>
                <a:off x="6738400"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4" name="Freeform 591">
                <a:extLst>
                  <a:ext uri="{FF2B5EF4-FFF2-40B4-BE49-F238E27FC236}">
                    <a16:creationId xmlns:a16="http://schemas.microsoft.com/office/drawing/2014/main" id="{F60C30D8-7E54-4947-9453-E3F156440C32}"/>
                  </a:ext>
                </a:extLst>
              </p:cNvPr>
              <p:cNvSpPr>
                <a:spLocks/>
              </p:cNvSpPr>
              <p:nvPr/>
            </p:nvSpPr>
            <p:spPr bwMode="auto">
              <a:xfrm>
                <a:off x="6916744"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5" name="Freeform 592">
                <a:extLst>
                  <a:ext uri="{FF2B5EF4-FFF2-40B4-BE49-F238E27FC236}">
                    <a16:creationId xmlns:a16="http://schemas.microsoft.com/office/drawing/2014/main" id="{6B24A7AF-8EED-6545-9923-68E925379E61}"/>
                  </a:ext>
                </a:extLst>
              </p:cNvPr>
              <p:cNvSpPr>
                <a:spLocks/>
              </p:cNvSpPr>
              <p:nvPr/>
            </p:nvSpPr>
            <p:spPr bwMode="auto">
              <a:xfrm>
                <a:off x="6757507"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6" name="Freeform 593">
                <a:extLst>
                  <a:ext uri="{FF2B5EF4-FFF2-40B4-BE49-F238E27FC236}">
                    <a16:creationId xmlns:a16="http://schemas.microsoft.com/office/drawing/2014/main" id="{9FDABE99-EDCF-5046-9D84-01C7A7531D4C}"/>
                  </a:ext>
                </a:extLst>
              </p:cNvPr>
              <p:cNvSpPr>
                <a:spLocks/>
              </p:cNvSpPr>
              <p:nvPr/>
            </p:nvSpPr>
            <p:spPr bwMode="auto">
              <a:xfrm>
                <a:off x="7018653"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Freeform 594">
                <a:extLst>
                  <a:ext uri="{FF2B5EF4-FFF2-40B4-BE49-F238E27FC236}">
                    <a16:creationId xmlns:a16="http://schemas.microsoft.com/office/drawing/2014/main" id="{9AE4C001-C544-684B-B1A0-668670A87AD8}"/>
                  </a:ext>
                </a:extLst>
              </p:cNvPr>
              <p:cNvSpPr>
                <a:spLocks/>
              </p:cNvSpPr>
              <p:nvPr/>
            </p:nvSpPr>
            <p:spPr bwMode="auto">
              <a:xfrm>
                <a:off x="7101456"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8" name="Freeform 595">
                <a:extLst>
                  <a:ext uri="{FF2B5EF4-FFF2-40B4-BE49-F238E27FC236}">
                    <a16:creationId xmlns:a16="http://schemas.microsoft.com/office/drawing/2014/main" id="{CD136F4B-42EC-C54A-8996-B2D0D5FA2161}"/>
                  </a:ext>
                </a:extLst>
              </p:cNvPr>
              <p:cNvSpPr>
                <a:spLocks/>
              </p:cNvSpPr>
              <p:nvPr/>
            </p:nvSpPr>
            <p:spPr bwMode="auto">
              <a:xfrm>
                <a:off x="7206552"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596">
                <a:extLst>
                  <a:ext uri="{FF2B5EF4-FFF2-40B4-BE49-F238E27FC236}">
                    <a16:creationId xmlns:a16="http://schemas.microsoft.com/office/drawing/2014/main" id="{1D82BFC5-2E86-2E49-8C01-C71B4347D5A8}"/>
                  </a:ext>
                </a:extLst>
              </p:cNvPr>
              <p:cNvSpPr>
                <a:spLocks/>
              </p:cNvSpPr>
              <p:nvPr/>
            </p:nvSpPr>
            <p:spPr bwMode="auto">
              <a:xfrm>
                <a:off x="7197000" y="4560566"/>
                <a:ext cx="156050"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597">
                <a:extLst>
                  <a:ext uri="{FF2B5EF4-FFF2-40B4-BE49-F238E27FC236}">
                    <a16:creationId xmlns:a16="http://schemas.microsoft.com/office/drawing/2014/main" id="{C06C75C5-3EE5-AD41-990F-2DF3CEDE6A1C}"/>
                  </a:ext>
                </a:extLst>
              </p:cNvPr>
              <p:cNvSpPr>
                <a:spLocks/>
              </p:cNvSpPr>
              <p:nvPr/>
            </p:nvSpPr>
            <p:spPr bwMode="auto">
              <a:xfrm>
                <a:off x="7270246"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Freeform 598">
                <a:extLst>
                  <a:ext uri="{FF2B5EF4-FFF2-40B4-BE49-F238E27FC236}">
                    <a16:creationId xmlns:a16="http://schemas.microsoft.com/office/drawing/2014/main" id="{9309AABC-375C-4C48-849B-4B8836FA8B3A}"/>
                  </a:ext>
                </a:extLst>
              </p:cNvPr>
              <p:cNvSpPr>
                <a:spLocks/>
              </p:cNvSpPr>
              <p:nvPr/>
            </p:nvSpPr>
            <p:spPr bwMode="auto">
              <a:xfrm>
                <a:off x="7439036"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Freeform 599">
                <a:extLst>
                  <a:ext uri="{FF2B5EF4-FFF2-40B4-BE49-F238E27FC236}">
                    <a16:creationId xmlns:a16="http://schemas.microsoft.com/office/drawing/2014/main" id="{153701EC-E565-D742-BEF6-A96278840F3C}"/>
                  </a:ext>
                </a:extLst>
              </p:cNvPr>
              <p:cNvSpPr>
                <a:spLocks/>
              </p:cNvSpPr>
              <p:nvPr/>
            </p:nvSpPr>
            <p:spPr bwMode="auto">
              <a:xfrm>
                <a:off x="7483621"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Freeform 600">
                <a:extLst>
                  <a:ext uri="{FF2B5EF4-FFF2-40B4-BE49-F238E27FC236}">
                    <a16:creationId xmlns:a16="http://schemas.microsoft.com/office/drawing/2014/main" id="{51643D71-B291-4D45-AC7E-30E51DA06C06}"/>
                  </a:ext>
                </a:extLst>
              </p:cNvPr>
              <p:cNvSpPr>
                <a:spLocks/>
              </p:cNvSpPr>
              <p:nvPr/>
            </p:nvSpPr>
            <p:spPr bwMode="auto">
              <a:xfrm>
                <a:off x="7177889" y="4420403"/>
                <a:ext cx="831211"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Freeform 601">
                <a:extLst>
                  <a:ext uri="{FF2B5EF4-FFF2-40B4-BE49-F238E27FC236}">
                    <a16:creationId xmlns:a16="http://schemas.microsoft.com/office/drawing/2014/main" id="{1E22997F-8D62-814F-A570-5BD2BF46233E}"/>
                  </a:ext>
                </a:extLst>
              </p:cNvPr>
              <p:cNvSpPr>
                <a:spLocks/>
              </p:cNvSpPr>
              <p:nvPr/>
            </p:nvSpPr>
            <p:spPr bwMode="auto">
              <a:xfrm>
                <a:off x="7197000"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5" name="Freeform 602">
                <a:extLst>
                  <a:ext uri="{FF2B5EF4-FFF2-40B4-BE49-F238E27FC236}">
                    <a16:creationId xmlns:a16="http://schemas.microsoft.com/office/drawing/2014/main" id="{18112557-42EC-EE48-BD34-50ABDE9FEBD7}"/>
                  </a:ext>
                </a:extLst>
              </p:cNvPr>
              <p:cNvSpPr>
                <a:spLocks/>
              </p:cNvSpPr>
              <p:nvPr/>
            </p:nvSpPr>
            <p:spPr bwMode="auto">
              <a:xfrm>
                <a:off x="7419926" y="3767367"/>
                <a:ext cx="1455415"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6" name="Freeform 604">
                <a:extLst>
                  <a:ext uri="{FF2B5EF4-FFF2-40B4-BE49-F238E27FC236}">
                    <a16:creationId xmlns:a16="http://schemas.microsoft.com/office/drawing/2014/main" id="{470CEC61-F580-8045-8918-AEAA019A0125}"/>
                  </a:ext>
                </a:extLst>
              </p:cNvPr>
              <p:cNvSpPr>
                <a:spLocks/>
              </p:cNvSpPr>
              <p:nvPr/>
            </p:nvSpPr>
            <p:spPr bwMode="auto">
              <a:xfrm>
                <a:off x="8101458" y="4187857"/>
                <a:ext cx="130573"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Freeform 605">
                <a:extLst>
                  <a:ext uri="{FF2B5EF4-FFF2-40B4-BE49-F238E27FC236}">
                    <a16:creationId xmlns:a16="http://schemas.microsoft.com/office/drawing/2014/main" id="{B5A9E9BB-065B-F349-966E-82D76741C46F}"/>
                  </a:ext>
                </a:extLst>
              </p:cNvPr>
              <p:cNvSpPr>
                <a:spLocks/>
              </p:cNvSpPr>
              <p:nvPr/>
            </p:nvSpPr>
            <p:spPr bwMode="auto">
              <a:xfrm>
                <a:off x="7738400"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Freeform 606">
                <a:extLst>
                  <a:ext uri="{FF2B5EF4-FFF2-40B4-BE49-F238E27FC236}">
                    <a16:creationId xmlns:a16="http://schemas.microsoft.com/office/drawing/2014/main" id="{4E2FB034-EAD9-9644-B33D-E199D088B9A0}"/>
                  </a:ext>
                </a:extLst>
              </p:cNvPr>
              <p:cNvSpPr>
                <a:spLocks/>
              </p:cNvSpPr>
              <p:nvPr/>
            </p:nvSpPr>
            <p:spPr bwMode="auto">
              <a:xfrm>
                <a:off x="7980438"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Freeform 607">
                <a:extLst>
                  <a:ext uri="{FF2B5EF4-FFF2-40B4-BE49-F238E27FC236}">
                    <a16:creationId xmlns:a16="http://schemas.microsoft.com/office/drawing/2014/main" id="{F4B49F44-65A1-A84B-B9A9-77218B6EB0B9}"/>
                  </a:ext>
                </a:extLst>
              </p:cNvPr>
              <p:cNvSpPr>
                <a:spLocks/>
              </p:cNvSpPr>
              <p:nvPr/>
            </p:nvSpPr>
            <p:spPr bwMode="auto">
              <a:xfrm>
                <a:off x="4805277"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Freeform 608">
                <a:extLst>
                  <a:ext uri="{FF2B5EF4-FFF2-40B4-BE49-F238E27FC236}">
                    <a16:creationId xmlns:a16="http://schemas.microsoft.com/office/drawing/2014/main" id="{A117AF2B-6FDB-2C44-B005-19605CF77B4B}"/>
                  </a:ext>
                </a:extLst>
              </p:cNvPr>
              <p:cNvSpPr>
                <a:spLocks/>
              </p:cNvSpPr>
              <p:nvPr/>
            </p:nvSpPr>
            <p:spPr bwMode="auto">
              <a:xfrm>
                <a:off x="4872159"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Freeform 609">
                <a:extLst>
                  <a:ext uri="{FF2B5EF4-FFF2-40B4-BE49-F238E27FC236}">
                    <a16:creationId xmlns:a16="http://schemas.microsoft.com/office/drawing/2014/main" id="{1E3A943C-6A70-204D-82D8-44D89BDD4AD3}"/>
                  </a:ext>
                </a:extLst>
              </p:cNvPr>
              <p:cNvSpPr>
                <a:spLocks/>
              </p:cNvSpPr>
              <p:nvPr/>
            </p:nvSpPr>
            <p:spPr bwMode="auto">
              <a:xfrm>
                <a:off x="3919927"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2" name="Freeform 610">
                <a:extLst>
                  <a:ext uri="{FF2B5EF4-FFF2-40B4-BE49-F238E27FC236}">
                    <a16:creationId xmlns:a16="http://schemas.microsoft.com/office/drawing/2014/main" id="{6218611C-C0B6-2846-8BDE-4E09C970BC04}"/>
                  </a:ext>
                </a:extLst>
              </p:cNvPr>
              <p:cNvSpPr>
                <a:spLocks/>
              </p:cNvSpPr>
              <p:nvPr/>
            </p:nvSpPr>
            <p:spPr bwMode="auto">
              <a:xfrm>
                <a:off x="17661964"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Freeform 611">
                <a:extLst>
                  <a:ext uri="{FF2B5EF4-FFF2-40B4-BE49-F238E27FC236}">
                    <a16:creationId xmlns:a16="http://schemas.microsoft.com/office/drawing/2014/main" id="{0B208930-C8E4-BB47-B6E9-130D4F748ED5}"/>
                  </a:ext>
                </a:extLst>
              </p:cNvPr>
              <p:cNvSpPr>
                <a:spLocks/>
              </p:cNvSpPr>
              <p:nvPr/>
            </p:nvSpPr>
            <p:spPr bwMode="auto">
              <a:xfrm>
                <a:off x="17540945"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Freeform 612">
                <a:extLst>
                  <a:ext uri="{FF2B5EF4-FFF2-40B4-BE49-F238E27FC236}">
                    <a16:creationId xmlns:a16="http://schemas.microsoft.com/office/drawing/2014/main" id="{7A2708AD-EE38-F94E-B364-ABAB7AB70386}"/>
                  </a:ext>
                </a:extLst>
              </p:cNvPr>
              <p:cNvSpPr>
                <a:spLocks/>
              </p:cNvSpPr>
              <p:nvPr/>
            </p:nvSpPr>
            <p:spPr bwMode="auto">
              <a:xfrm>
                <a:off x="17961327" y="10785120"/>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Rectangle 613">
                <a:extLst>
                  <a:ext uri="{FF2B5EF4-FFF2-40B4-BE49-F238E27FC236}">
                    <a16:creationId xmlns:a16="http://schemas.microsoft.com/office/drawing/2014/main" id="{F69A48CD-04E9-BD45-B3D3-11906533761C}"/>
                  </a:ext>
                </a:extLst>
              </p:cNvPr>
              <p:cNvSpPr>
                <a:spLocks noChangeArrowheads="1"/>
              </p:cNvSpPr>
              <p:nvPr/>
            </p:nvSpPr>
            <p:spPr bwMode="auto">
              <a:xfrm>
                <a:off x="12451776" y="5197675"/>
                <a:ext cx="3187" cy="3188"/>
              </a:xfrm>
              <a:prstGeom prst="rect">
                <a:avLst/>
              </a:pr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Freeform 614">
                <a:extLst>
                  <a:ext uri="{FF2B5EF4-FFF2-40B4-BE49-F238E27FC236}">
                    <a16:creationId xmlns:a16="http://schemas.microsoft.com/office/drawing/2014/main" id="{43147F4D-934E-9641-83CD-16D9DD405927}"/>
                  </a:ext>
                </a:extLst>
              </p:cNvPr>
              <p:cNvSpPr>
                <a:spLocks/>
              </p:cNvSpPr>
              <p:nvPr/>
            </p:nvSpPr>
            <p:spPr bwMode="auto">
              <a:xfrm>
                <a:off x="9257506" y="10504794"/>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7" name="Freeform 615">
                <a:extLst>
                  <a:ext uri="{FF2B5EF4-FFF2-40B4-BE49-F238E27FC236}">
                    <a16:creationId xmlns:a16="http://schemas.microsoft.com/office/drawing/2014/main" id="{7D2BA6DE-39F5-B743-B16C-782D78BA8A75}"/>
                  </a:ext>
                </a:extLst>
              </p:cNvPr>
              <p:cNvSpPr>
                <a:spLocks/>
              </p:cNvSpPr>
              <p:nvPr/>
            </p:nvSpPr>
            <p:spPr bwMode="auto">
              <a:xfrm>
                <a:off x="7821203"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8" name="Freeform 616">
                <a:extLst>
                  <a:ext uri="{FF2B5EF4-FFF2-40B4-BE49-F238E27FC236}">
                    <a16:creationId xmlns:a16="http://schemas.microsoft.com/office/drawing/2014/main" id="{D83945E6-7E53-AB4A-823F-7BA08D4FAFD4}"/>
                  </a:ext>
                </a:extLst>
              </p:cNvPr>
              <p:cNvSpPr>
                <a:spLocks/>
              </p:cNvSpPr>
              <p:nvPr/>
            </p:nvSpPr>
            <p:spPr bwMode="auto">
              <a:xfrm>
                <a:off x="8483621" y="11766267"/>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Freeform 617">
                <a:extLst>
                  <a:ext uri="{FF2B5EF4-FFF2-40B4-BE49-F238E27FC236}">
                    <a16:creationId xmlns:a16="http://schemas.microsoft.com/office/drawing/2014/main" id="{6FE61C2D-1F68-F842-A8A6-E67E4FFFCD17}"/>
                  </a:ext>
                </a:extLst>
              </p:cNvPr>
              <p:cNvSpPr>
                <a:spLocks/>
              </p:cNvSpPr>
              <p:nvPr/>
            </p:nvSpPr>
            <p:spPr bwMode="auto">
              <a:xfrm>
                <a:off x="8305280" y="11747158"/>
                <a:ext cx="280255"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Freeform 618">
                <a:extLst>
                  <a:ext uri="{FF2B5EF4-FFF2-40B4-BE49-F238E27FC236}">
                    <a16:creationId xmlns:a16="http://schemas.microsoft.com/office/drawing/2014/main" id="{DC4570FF-9F5E-C84D-9692-CF3BFCBA9E53}"/>
                  </a:ext>
                </a:extLst>
              </p:cNvPr>
              <p:cNvSpPr>
                <a:spLocks/>
              </p:cNvSpPr>
              <p:nvPr/>
            </p:nvSpPr>
            <p:spPr bwMode="auto">
              <a:xfrm>
                <a:off x="8260691"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Freeform 619">
                <a:extLst>
                  <a:ext uri="{FF2B5EF4-FFF2-40B4-BE49-F238E27FC236}">
                    <a16:creationId xmlns:a16="http://schemas.microsoft.com/office/drawing/2014/main" id="{858EEE4A-7885-A84A-B29E-33A5A425661F}"/>
                  </a:ext>
                </a:extLst>
              </p:cNvPr>
              <p:cNvSpPr>
                <a:spLocks/>
              </p:cNvSpPr>
              <p:nvPr/>
            </p:nvSpPr>
            <p:spPr bwMode="auto">
              <a:xfrm>
                <a:off x="8830755"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Freeform 620">
                <a:extLst>
                  <a:ext uri="{FF2B5EF4-FFF2-40B4-BE49-F238E27FC236}">
                    <a16:creationId xmlns:a16="http://schemas.microsoft.com/office/drawing/2014/main" id="{B2C0AFC7-F1E9-7349-B631-ACE622247651}"/>
                  </a:ext>
                </a:extLst>
              </p:cNvPr>
              <p:cNvSpPr>
                <a:spLocks/>
              </p:cNvSpPr>
              <p:nvPr/>
            </p:nvSpPr>
            <p:spPr bwMode="auto">
              <a:xfrm>
                <a:off x="8986806" y="8752743"/>
                <a:ext cx="207005"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Freeform 621">
                <a:extLst>
                  <a:ext uri="{FF2B5EF4-FFF2-40B4-BE49-F238E27FC236}">
                    <a16:creationId xmlns:a16="http://schemas.microsoft.com/office/drawing/2014/main" id="{EF04FBCE-8134-164B-8743-311379B64F43}"/>
                  </a:ext>
                </a:extLst>
              </p:cNvPr>
              <p:cNvSpPr>
                <a:spLocks/>
              </p:cNvSpPr>
              <p:nvPr/>
            </p:nvSpPr>
            <p:spPr bwMode="auto">
              <a:xfrm>
                <a:off x="9155597"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Freeform 622">
                <a:extLst>
                  <a:ext uri="{FF2B5EF4-FFF2-40B4-BE49-F238E27FC236}">
                    <a16:creationId xmlns:a16="http://schemas.microsoft.com/office/drawing/2014/main" id="{51388825-65CB-0F46-B149-59B401A77701}"/>
                  </a:ext>
                </a:extLst>
              </p:cNvPr>
              <p:cNvSpPr>
                <a:spLocks/>
              </p:cNvSpPr>
              <p:nvPr/>
            </p:nvSpPr>
            <p:spPr bwMode="auto">
              <a:xfrm>
                <a:off x="7821203" y="8453302"/>
                <a:ext cx="754779"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5" name="Freeform 623">
                <a:extLst>
                  <a:ext uri="{FF2B5EF4-FFF2-40B4-BE49-F238E27FC236}">
                    <a16:creationId xmlns:a16="http://schemas.microsoft.com/office/drawing/2014/main" id="{2626A674-3473-AB4A-816F-437D5C9BB351}"/>
                  </a:ext>
                </a:extLst>
              </p:cNvPr>
              <p:cNvSpPr>
                <a:spLocks/>
              </p:cNvSpPr>
              <p:nvPr/>
            </p:nvSpPr>
            <p:spPr bwMode="auto">
              <a:xfrm>
                <a:off x="7923112"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6" name="Freeform 624">
                <a:extLst>
                  <a:ext uri="{FF2B5EF4-FFF2-40B4-BE49-F238E27FC236}">
                    <a16:creationId xmlns:a16="http://schemas.microsoft.com/office/drawing/2014/main" id="{4DB8D1E3-0BF9-F947-92D1-E5B0A92D367F}"/>
                  </a:ext>
                </a:extLst>
              </p:cNvPr>
              <p:cNvSpPr>
                <a:spLocks/>
              </p:cNvSpPr>
              <p:nvPr/>
            </p:nvSpPr>
            <p:spPr bwMode="auto">
              <a:xfrm>
                <a:off x="7894450"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7" name="Freeform 625">
                <a:extLst>
                  <a:ext uri="{FF2B5EF4-FFF2-40B4-BE49-F238E27FC236}">
                    <a16:creationId xmlns:a16="http://schemas.microsoft.com/office/drawing/2014/main" id="{502477DC-CDAC-9A44-8B74-707BC126EE2D}"/>
                  </a:ext>
                </a:extLst>
              </p:cNvPr>
              <p:cNvSpPr>
                <a:spLocks/>
              </p:cNvSpPr>
              <p:nvPr/>
            </p:nvSpPr>
            <p:spPr bwMode="auto">
              <a:xfrm>
                <a:off x="8158782" y="9867685"/>
                <a:ext cx="407642"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8" name="Freeform 626">
                <a:extLst>
                  <a:ext uri="{FF2B5EF4-FFF2-40B4-BE49-F238E27FC236}">
                    <a16:creationId xmlns:a16="http://schemas.microsoft.com/office/drawing/2014/main" id="{DF9595DF-546A-E245-8320-FC92DCC5E094}"/>
                  </a:ext>
                </a:extLst>
              </p:cNvPr>
              <p:cNvSpPr>
                <a:spLocks/>
              </p:cNvSpPr>
              <p:nvPr/>
            </p:nvSpPr>
            <p:spPr bwMode="auto">
              <a:xfrm>
                <a:off x="8435851"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9" name="Freeform 627">
                <a:extLst>
                  <a:ext uri="{FF2B5EF4-FFF2-40B4-BE49-F238E27FC236}">
                    <a16:creationId xmlns:a16="http://schemas.microsoft.com/office/drawing/2014/main" id="{43430F25-A8CD-494D-AE3C-E5799BED70A3}"/>
                  </a:ext>
                </a:extLst>
              </p:cNvPr>
              <p:cNvSpPr>
                <a:spLocks/>
              </p:cNvSpPr>
              <p:nvPr/>
            </p:nvSpPr>
            <p:spPr bwMode="auto">
              <a:xfrm>
                <a:off x="8773432" y="9950508"/>
                <a:ext cx="420382"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0" name="Freeform 628">
                <a:extLst>
                  <a:ext uri="{FF2B5EF4-FFF2-40B4-BE49-F238E27FC236}">
                    <a16:creationId xmlns:a16="http://schemas.microsoft.com/office/drawing/2014/main" id="{0C260C51-842A-494E-B753-0B36CB44FF35}"/>
                  </a:ext>
                </a:extLst>
              </p:cNvPr>
              <p:cNvSpPr>
                <a:spLocks noEditPoints="1"/>
              </p:cNvSpPr>
              <p:nvPr/>
            </p:nvSpPr>
            <p:spPr bwMode="auto">
              <a:xfrm>
                <a:off x="8241585" y="8800525"/>
                <a:ext cx="1856686"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1" name="Freeform 629">
                <a:extLst>
                  <a:ext uri="{FF2B5EF4-FFF2-40B4-BE49-F238E27FC236}">
                    <a16:creationId xmlns:a16="http://schemas.microsoft.com/office/drawing/2014/main" id="{21F74F1C-2A01-E542-A198-29589C700979}"/>
                  </a:ext>
                </a:extLst>
              </p:cNvPr>
              <p:cNvSpPr>
                <a:spLocks/>
              </p:cNvSpPr>
              <p:nvPr/>
            </p:nvSpPr>
            <p:spPr bwMode="auto">
              <a:xfrm>
                <a:off x="8961329"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2" name="Freeform 630">
                <a:extLst>
                  <a:ext uri="{FF2B5EF4-FFF2-40B4-BE49-F238E27FC236}">
                    <a16:creationId xmlns:a16="http://schemas.microsoft.com/office/drawing/2014/main" id="{F8393484-1491-9E44-989F-FAEFC026A991}"/>
                  </a:ext>
                </a:extLst>
              </p:cNvPr>
              <p:cNvSpPr>
                <a:spLocks/>
              </p:cNvSpPr>
              <p:nvPr/>
            </p:nvSpPr>
            <p:spPr bwMode="auto">
              <a:xfrm>
                <a:off x="8241585" y="10074744"/>
                <a:ext cx="961782"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3" name="Freeform 631">
                <a:extLst>
                  <a:ext uri="{FF2B5EF4-FFF2-40B4-BE49-F238E27FC236}">
                    <a16:creationId xmlns:a16="http://schemas.microsoft.com/office/drawing/2014/main" id="{598254F7-515B-0D42-A47E-CBF6AF1C95D2}"/>
                  </a:ext>
                </a:extLst>
              </p:cNvPr>
              <p:cNvSpPr>
                <a:spLocks/>
              </p:cNvSpPr>
              <p:nvPr/>
            </p:nvSpPr>
            <p:spPr bwMode="auto">
              <a:xfrm>
                <a:off x="7617379" y="8313140"/>
                <a:ext cx="203823"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4" name="Freeform 632">
                <a:extLst>
                  <a:ext uri="{FF2B5EF4-FFF2-40B4-BE49-F238E27FC236}">
                    <a16:creationId xmlns:a16="http://schemas.microsoft.com/office/drawing/2014/main" id="{140F4DB0-A559-5D48-8181-4B77584F5F09}"/>
                  </a:ext>
                </a:extLst>
              </p:cNvPr>
              <p:cNvSpPr>
                <a:spLocks/>
              </p:cNvSpPr>
              <p:nvPr/>
            </p:nvSpPr>
            <p:spPr bwMode="auto">
              <a:xfrm>
                <a:off x="7681076"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5" name="Freeform 633">
                <a:extLst>
                  <a:ext uri="{FF2B5EF4-FFF2-40B4-BE49-F238E27FC236}">
                    <a16:creationId xmlns:a16="http://schemas.microsoft.com/office/drawing/2014/main" id="{EDD81D2D-20F5-F143-8824-98922190743F}"/>
                  </a:ext>
                </a:extLst>
              </p:cNvPr>
              <p:cNvSpPr>
                <a:spLocks/>
              </p:cNvSpPr>
              <p:nvPr/>
            </p:nvSpPr>
            <p:spPr bwMode="auto">
              <a:xfrm>
                <a:off x="7502730"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6" name="Freeform 634">
                <a:extLst>
                  <a:ext uri="{FF2B5EF4-FFF2-40B4-BE49-F238E27FC236}">
                    <a16:creationId xmlns:a16="http://schemas.microsoft.com/office/drawing/2014/main" id="{C3C589C9-2510-F542-B6E2-A96C1F29390C}"/>
                  </a:ext>
                </a:extLst>
              </p:cNvPr>
              <p:cNvSpPr>
                <a:spLocks/>
              </p:cNvSpPr>
              <p:nvPr/>
            </p:nvSpPr>
            <p:spPr bwMode="auto">
              <a:xfrm>
                <a:off x="7391265"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7" name="Freeform 635">
                <a:extLst>
                  <a:ext uri="{FF2B5EF4-FFF2-40B4-BE49-F238E27FC236}">
                    <a16:creationId xmlns:a16="http://schemas.microsoft.com/office/drawing/2014/main" id="{CBC8D863-BE9E-1C40-902E-6523EABF654B}"/>
                  </a:ext>
                </a:extLst>
              </p:cNvPr>
              <p:cNvSpPr>
                <a:spLocks/>
              </p:cNvSpPr>
              <p:nvPr/>
            </p:nvSpPr>
            <p:spPr bwMode="auto">
              <a:xfrm>
                <a:off x="6254324" y="7453043"/>
                <a:ext cx="1398091"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8" name="Freeform 636">
                <a:extLst>
                  <a:ext uri="{FF2B5EF4-FFF2-40B4-BE49-F238E27FC236}">
                    <a16:creationId xmlns:a16="http://schemas.microsoft.com/office/drawing/2014/main" id="{6191C705-9240-734A-807A-82BE290C844F}"/>
                  </a:ext>
                </a:extLst>
              </p:cNvPr>
              <p:cNvSpPr>
                <a:spLocks/>
              </p:cNvSpPr>
              <p:nvPr/>
            </p:nvSpPr>
            <p:spPr bwMode="auto">
              <a:xfrm>
                <a:off x="7531394" y="8287656"/>
                <a:ext cx="280255"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9" name="Freeform 637">
                <a:extLst>
                  <a:ext uri="{FF2B5EF4-FFF2-40B4-BE49-F238E27FC236}">
                    <a16:creationId xmlns:a16="http://schemas.microsoft.com/office/drawing/2014/main" id="{670C61C7-A675-7E43-9DD4-B004937A04FE}"/>
                  </a:ext>
                </a:extLst>
              </p:cNvPr>
              <p:cNvSpPr>
                <a:spLocks/>
              </p:cNvSpPr>
              <p:nvPr/>
            </p:nvSpPr>
            <p:spPr bwMode="auto">
              <a:xfrm>
                <a:off x="7531394"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0" name="Freeform 638">
                <a:extLst>
                  <a:ext uri="{FF2B5EF4-FFF2-40B4-BE49-F238E27FC236}">
                    <a16:creationId xmlns:a16="http://schemas.microsoft.com/office/drawing/2014/main" id="{3A791A94-89CE-DD41-9909-118D0037A02A}"/>
                  </a:ext>
                </a:extLst>
              </p:cNvPr>
              <p:cNvSpPr>
                <a:spLocks/>
              </p:cNvSpPr>
              <p:nvPr/>
            </p:nvSpPr>
            <p:spPr bwMode="auto">
              <a:xfrm>
                <a:off x="8232027"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1" name="Freeform 639">
                <a:extLst>
                  <a:ext uri="{FF2B5EF4-FFF2-40B4-BE49-F238E27FC236}">
                    <a16:creationId xmlns:a16="http://schemas.microsoft.com/office/drawing/2014/main" id="{2A160A66-2910-EE44-9A07-D088CFB7F726}"/>
                  </a:ext>
                </a:extLst>
              </p:cNvPr>
              <p:cNvSpPr>
                <a:spLocks/>
              </p:cNvSpPr>
              <p:nvPr/>
            </p:nvSpPr>
            <p:spPr bwMode="auto">
              <a:xfrm>
                <a:off x="8343495"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2" name="Freeform 640">
                <a:extLst>
                  <a:ext uri="{FF2B5EF4-FFF2-40B4-BE49-F238E27FC236}">
                    <a16:creationId xmlns:a16="http://schemas.microsoft.com/office/drawing/2014/main" id="{0749557D-FDB1-E34B-8FDE-C55E947867E2}"/>
                  </a:ext>
                </a:extLst>
              </p:cNvPr>
              <p:cNvSpPr>
                <a:spLocks/>
              </p:cNvSpPr>
              <p:nvPr/>
            </p:nvSpPr>
            <p:spPr bwMode="auto">
              <a:xfrm>
                <a:off x="3843495" y="4965129"/>
                <a:ext cx="1812104"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3" name="Freeform 641">
                <a:extLst>
                  <a:ext uri="{FF2B5EF4-FFF2-40B4-BE49-F238E27FC236}">
                    <a16:creationId xmlns:a16="http://schemas.microsoft.com/office/drawing/2014/main" id="{E3876DBC-80AF-FB4F-BAC1-F58EDA3870E5}"/>
                  </a:ext>
                </a:extLst>
              </p:cNvPr>
              <p:cNvSpPr>
                <a:spLocks/>
              </p:cNvSpPr>
              <p:nvPr/>
            </p:nvSpPr>
            <p:spPr bwMode="auto">
              <a:xfrm>
                <a:off x="5888079" y="6516489"/>
                <a:ext cx="2697453"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4" name="Freeform 642">
                <a:extLst>
                  <a:ext uri="{FF2B5EF4-FFF2-40B4-BE49-F238E27FC236}">
                    <a16:creationId xmlns:a16="http://schemas.microsoft.com/office/drawing/2014/main" id="{DC2918A3-24B8-054F-9BF6-AB07E71E429F}"/>
                  </a:ext>
                </a:extLst>
              </p:cNvPr>
              <p:cNvSpPr>
                <a:spLocks noEditPoints="1"/>
              </p:cNvSpPr>
              <p:nvPr/>
            </p:nvSpPr>
            <p:spPr bwMode="auto">
              <a:xfrm>
                <a:off x="5133304" y="4907791"/>
                <a:ext cx="3984076"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5" name="Freeform 643">
                <a:extLst>
                  <a:ext uri="{FF2B5EF4-FFF2-40B4-BE49-F238E27FC236}">
                    <a16:creationId xmlns:a16="http://schemas.microsoft.com/office/drawing/2014/main" id="{F4B205E4-B34F-A840-B795-2654EF4CE14B}"/>
                  </a:ext>
                </a:extLst>
              </p:cNvPr>
              <p:cNvSpPr>
                <a:spLocks/>
              </p:cNvSpPr>
              <p:nvPr/>
            </p:nvSpPr>
            <p:spPr bwMode="auto">
              <a:xfrm>
                <a:off x="17343494"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 name="Freeform 644">
                <a:extLst>
                  <a:ext uri="{FF2B5EF4-FFF2-40B4-BE49-F238E27FC236}">
                    <a16:creationId xmlns:a16="http://schemas.microsoft.com/office/drawing/2014/main" id="{A74CD9A5-2A43-F947-873A-A2ECAE0FE530}"/>
                  </a:ext>
                </a:extLst>
              </p:cNvPr>
              <p:cNvSpPr>
                <a:spLocks/>
              </p:cNvSpPr>
              <p:nvPr/>
            </p:nvSpPr>
            <p:spPr bwMode="auto">
              <a:xfrm>
                <a:off x="17419926"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7" name="Freeform 645">
                <a:extLst>
                  <a:ext uri="{FF2B5EF4-FFF2-40B4-BE49-F238E27FC236}">
                    <a16:creationId xmlns:a16="http://schemas.microsoft.com/office/drawing/2014/main" id="{C0DD3594-4130-3546-B36B-324A67B924E2}"/>
                  </a:ext>
                </a:extLst>
              </p:cNvPr>
              <p:cNvSpPr>
                <a:spLocks/>
              </p:cNvSpPr>
              <p:nvPr/>
            </p:nvSpPr>
            <p:spPr bwMode="auto">
              <a:xfrm>
                <a:off x="12273431"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8" name="Freeform 646">
                <a:extLst>
                  <a:ext uri="{FF2B5EF4-FFF2-40B4-BE49-F238E27FC236}">
                    <a16:creationId xmlns:a16="http://schemas.microsoft.com/office/drawing/2014/main" id="{88A0A3D9-D8E6-FD44-96D9-779EC9901841}"/>
                  </a:ext>
                </a:extLst>
              </p:cNvPr>
              <p:cNvSpPr>
                <a:spLocks/>
              </p:cNvSpPr>
              <p:nvPr/>
            </p:nvSpPr>
            <p:spPr bwMode="auto">
              <a:xfrm>
                <a:off x="12142857" y="6545160"/>
                <a:ext cx="347131"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9" name="Freeform 647">
                <a:extLst>
                  <a:ext uri="{FF2B5EF4-FFF2-40B4-BE49-F238E27FC236}">
                    <a16:creationId xmlns:a16="http://schemas.microsoft.com/office/drawing/2014/main" id="{72403D9A-A938-4A4C-B106-FC939AD181E9}"/>
                  </a:ext>
                </a:extLst>
              </p:cNvPr>
              <p:cNvSpPr>
                <a:spLocks/>
              </p:cNvSpPr>
              <p:nvPr/>
            </p:nvSpPr>
            <p:spPr bwMode="auto">
              <a:xfrm>
                <a:off x="12021837" y="6656654"/>
                <a:ext cx="531847"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0" name="Freeform 648">
                <a:extLst>
                  <a:ext uri="{FF2B5EF4-FFF2-40B4-BE49-F238E27FC236}">
                    <a16:creationId xmlns:a16="http://schemas.microsoft.com/office/drawing/2014/main" id="{441C396D-CB17-614D-AEF2-D0C5869A8A07}"/>
                  </a:ext>
                </a:extLst>
              </p:cNvPr>
              <p:cNvSpPr>
                <a:spLocks/>
              </p:cNvSpPr>
              <p:nvPr/>
            </p:nvSpPr>
            <p:spPr bwMode="auto">
              <a:xfrm>
                <a:off x="12330754"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1" name="Freeform 649">
                <a:extLst>
                  <a:ext uri="{FF2B5EF4-FFF2-40B4-BE49-F238E27FC236}">
                    <a16:creationId xmlns:a16="http://schemas.microsoft.com/office/drawing/2014/main" id="{61E3C928-62BF-5A48-8C0E-AEF6C4EC2197}"/>
                  </a:ext>
                </a:extLst>
              </p:cNvPr>
              <p:cNvSpPr>
                <a:spLocks/>
              </p:cNvSpPr>
              <p:nvPr/>
            </p:nvSpPr>
            <p:spPr bwMode="auto">
              <a:xfrm>
                <a:off x="11470881" y="6414553"/>
                <a:ext cx="617834"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2" name="Freeform 650">
                <a:extLst>
                  <a:ext uri="{FF2B5EF4-FFF2-40B4-BE49-F238E27FC236}">
                    <a16:creationId xmlns:a16="http://schemas.microsoft.com/office/drawing/2014/main" id="{B464D82A-2E21-FF43-8A5B-4D0A54A78511}"/>
                  </a:ext>
                </a:extLst>
              </p:cNvPr>
              <p:cNvSpPr>
                <a:spLocks/>
              </p:cNvSpPr>
              <p:nvPr/>
            </p:nvSpPr>
            <p:spPr bwMode="auto">
              <a:xfrm>
                <a:off x="11983619" y="6621615"/>
                <a:ext cx="207005"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3" name="Freeform 651">
                <a:extLst>
                  <a:ext uri="{FF2B5EF4-FFF2-40B4-BE49-F238E27FC236}">
                    <a16:creationId xmlns:a16="http://schemas.microsoft.com/office/drawing/2014/main" id="{70B4018B-83A6-A547-84A3-183AB59A143E}"/>
                  </a:ext>
                </a:extLst>
              </p:cNvPr>
              <p:cNvSpPr>
                <a:spLocks/>
              </p:cNvSpPr>
              <p:nvPr/>
            </p:nvSpPr>
            <p:spPr bwMode="auto">
              <a:xfrm>
                <a:off x="11808462" y="6395439"/>
                <a:ext cx="194267"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4" name="Freeform 652">
                <a:extLst>
                  <a:ext uri="{FF2B5EF4-FFF2-40B4-BE49-F238E27FC236}">
                    <a16:creationId xmlns:a16="http://schemas.microsoft.com/office/drawing/2014/main" id="{E549F0D8-0DD2-3E49-94B1-931223D75C8A}"/>
                  </a:ext>
                </a:extLst>
              </p:cNvPr>
              <p:cNvSpPr>
                <a:spLocks/>
              </p:cNvSpPr>
              <p:nvPr/>
            </p:nvSpPr>
            <p:spPr bwMode="auto">
              <a:xfrm>
                <a:off x="11967698"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5" name="Freeform 653">
                <a:extLst>
                  <a:ext uri="{FF2B5EF4-FFF2-40B4-BE49-F238E27FC236}">
                    <a16:creationId xmlns:a16="http://schemas.microsoft.com/office/drawing/2014/main" id="{C8F33EDC-1DD8-6047-A8B9-1C4DE1CDEE0A}"/>
                  </a:ext>
                </a:extLst>
              </p:cNvPr>
              <p:cNvSpPr>
                <a:spLocks/>
              </p:cNvSpPr>
              <p:nvPr/>
            </p:nvSpPr>
            <p:spPr bwMode="auto">
              <a:xfrm>
                <a:off x="11853049"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6" name="Freeform 654">
                <a:extLst>
                  <a:ext uri="{FF2B5EF4-FFF2-40B4-BE49-F238E27FC236}">
                    <a16:creationId xmlns:a16="http://schemas.microsoft.com/office/drawing/2014/main" id="{8E550248-07F4-1544-9DFA-CC30482031FE}"/>
                  </a:ext>
                </a:extLst>
              </p:cNvPr>
              <p:cNvSpPr>
                <a:spLocks/>
              </p:cNvSpPr>
              <p:nvPr/>
            </p:nvSpPr>
            <p:spPr bwMode="auto">
              <a:xfrm>
                <a:off x="12079161"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7" name="Freeform 655">
                <a:extLst>
                  <a:ext uri="{FF2B5EF4-FFF2-40B4-BE49-F238E27FC236}">
                    <a16:creationId xmlns:a16="http://schemas.microsoft.com/office/drawing/2014/main" id="{104E01FA-2FD7-0B4D-8B25-174A36BE5FFF}"/>
                  </a:ext>
                </a:extLst>
              </p:cNvPr>
              <p:cNvSpPr>
                <a:spLocks/>
              </p:cNvSpPr>
              <p:nvPr/>
            </p:nvSpPr>
            <p:spPr bwMode="auto">
              <a:xfrm>
                <a:off x="11977252" y="6172454"/>
                <a:ext cx="417197"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8" name="Freeform 656">
                <a:extLst>
                  <a:ext uri="{FF2B5EF4-FFF2-40B4-BE49-F238E27FC236}">
                    <a16:creationId xmlns:a16="http://schemas.microsoft.com/office/drawing/2014/main" id="{395DF46A-F5FA-9748-8C50-B42125DDE5FB}"/>
                  </a:ext>
                </a:extLst>
              </p:cNvPr>
              <p:cNvSpPr>
                <a:spLocks/>
              </p:cNvSpPr>
              <p:nvPr/>
            </p:nvSpPr>
            <p:spPr bwMode="auto">
              <a:xfrm>
                <a:off x="12712921" y="6322173"/>
                <a:ext cx="831211"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9" name="Freeform 657">
                <a:extLst>
                  <a:ext uri="{FF2B5EF4-FFF2-40B4-BE49-F238E27FC236}">
                    <a16:creationId xmlns:a16="http://schemas.microsoft.com/office/drawing/2014/main" id="{D51AA94E-1C4B-884A-95F3-72890D47E2BE}"/>
                  </a:ext>
                </a:extLst>
              </p:cNvPr>
              <p:cNvSpPr>
                <a:spLocks/>
              </p:cNvSpPr>
              <p:nvPr/>
            </p:nvSpPr>
            <p:spPr bwMode="auto">
              <a:xfrm>
                <a:off x="12451775" y="6506933"/>
                <a:ext cx="280255"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0" name="Freeform 658">
                <a:extLst>
                  <a:ext uri="{FF2B5EF4-FFF2-40B4-BE49-F238E27FC236}">
                    <a16:creationId xmlns:a16="http://schemas.microsoft.com/office/drawing/2014/main" id="{C5CD039F-CC41-F149-A2E6-3DF6C7B85539}"/>
                  </a:ext>
                </a:extLst>
              </p:cNvPr>
              <p:cNvSpPr>
                <a:spLocks/>
              </p:cNvSpPr>
              <p:nvPr/>
            </p:nvSpPr>
            <p:spPr bwMode="auto">
              <a:xfrm>
                <a:off x="12760690"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1" name="Freeform 659">
                <a:extLst>
                  <a:ext uri="{FF2B5EF4-FFF2-40B4-BE49-F238E27FC236}">
                    <a16:creationId xmlns:a16="http://schemas.microsoft.com/office/drawing/2014/main" id="{9368F07A-A6F3-114E-938E-B49993FBE81F}"/>
                  </a:ext>
                </a:extLst>
              </p:cNvPr>
              <p:cNvSpPr>
                <a:spLocks/>
              </p:cNvSpPr>
              <p:nvPr/>
            </p:nvSpPr>
            <p:spPr bwMode="auto">
              <a:xfrm>
                <a:off x="12658781" y="6067328"/>
                <a:ext cx="270699"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2" name="Freeform 660">
                <a:extLst>
                  <a:ext uri="{FF2B5EF4-FFF2-40B4-BE49-F238E27FC236}">
                    <a16:creationId xmlns:a16="http://schemas.microsoft.com/office/drawing/2014/main" id="{64718541-F3CD-DF45-9D9D-464A82D306BA}"/>
                  </a:ext>
                </a:extLst>
              </p:cNvPr>
              <p:cNvSpPr>
                <a:spLocks/>
              </p:cNvSpPr>
              <p:nvPr/>
            </p:nvSpPr>
            <p:spPr bwMode="auto">
              <a:xfrm>
                <a:off x="12658781"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3" name="Freeform 661">
                <a:extLst>
                  <a:ext uri="{FF2B5EF4-FFF2-40B4-BE49-F238E27FC236}">
                    <a16:creationId xmlns:a16="http://schemas.microsoft.com/office/drawing/2014/main" id="{D8879CC3-9B4B-EC47-BB87-14DBB3252080}"/>
                  </a:ext>
                </a:extLst>
              </p:cNvPr>
              <p:cNvSpPr>
                <a:spLocks/>
              </p:cNvSpPr>
              <p:nvPr/>
            </p:nvSpPr>
            <p:spPr bwMode="auto">
              <a:xfrm>
                <a:off x="12760690"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4" name="Freeform 662">
                <a:extLst>
                  <a:ext uri="{FF2B5EF4-FFF2-40B4-BE49-F238E27FC236}">
                    <a16:creationId xmlns:a16="http://schemas.microsoft.com/office/drawing/2014/main" id="{0444BC88-8D8F-5145-95C1-B383C27AB60C}"/>
                  </a:ext>
                </a:extLst>
              </p:cNvPr>
              <p:cNvSpPr>
                <a:spLocks/>
              </p:cNvSpPr>
              <p:nvPr/>
            </p:nvSpPr>
            <p:spPr bwMode="auto">
              <a:xfrm>
                <a:off x="12591904"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5" name="Freeform 663">
                <a:extLst>
                  <a:ext uri="{FF2B5EF4-FFF2-40B4-BE49-F238E27FC236}">
                    <a16:creationId xmlns:a16="http://schemas.microsoft.com/office/drawing/2014/main" id="{DF08C8CF-D07B-844C-84E4-FE41DA6B91C5}"/>
                  </a:ext>
                </a:extLst>
              </p:cNvPr>
              <p:cNvSpPr>
                <a:spLocks/>
              </p:cNvSpPr>
              <p:nvPr/>
            </p:nvSpPr>
            <p:spPr bwMode="auto">
              <a:xfrm>
                <a:off x="12359416" y="6162893"/>
                <a:ext cx="445859"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6" name="Freeform 664">
                <a:extLst>
                  <a:ext uri="{FF2B5EF4-FFF2-40B4-BE49-F238E27FC236}">
                    <a16:creationId xmlns:a16="http://schemas.microsoft.com/office/drawing/2014/main" id="{AD69DBDF-6671-114A-8ED0-CD06041888F0}"/>
                  </a:ext>
                </a:extLst>
              </p:cNvPr>
              <p:cNvSpPr>
                <a:spLocks/>
              </p:cNvSpPr>
              <p:nvPr/>
            </p:nvSpPr>
            <p:spPr bwMode="auto">
              <a:xfrm>
                <a:off x="12630115" y="6573832"/>
                <a:ext cx="429937"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7" name="Freeform 665">
                <a:extLst>
                  <a:ext uri="{FF2B5EF4-FFF2-40B4-BE49-F238E27FC236}">
                    <a16:creationId xmlns:a16="http://schemas.microsoft.com/office/drawing/2014/main" id="{EA3EC249-1D6B-DC4C-8E8F-066B4EE99374}"/>
                  </a:ext>
                </a:extLst>
              </p:cNvPr>
              <p:cNvSpPr>
                <a:spLocks/>
              </p:cNvSpPr>
              <p:nvPr/>
            </p:nvSpPr>
            <p:spPr bwMode="auto">
              <a:xfrm>
                <a:off x="12929480" y="6564274"/>
                <a:ext cx="156050"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8" name="Freeform 666">
                <a:extLst>
                  <a:ext uri="{FF2B5EF4-FFF2-40B4-BE49-F238E27FC236}">
                    <a16:creationId xmlns:a16="http://schemas.microsoft.com/office/drawing/2014/main" id="{F56B0B33-45C0-B041-A3CF-085F54BB197C}"/>
                  </a:ext>
                </a:extLst>
              </p:cNvPr>
              <p:cNvSpPr>
                <a:spLocks/>
              </p:cNvSpPr>
              <p:nvPr/>
            </p:nvSpPr>
            <p:spPr bwMode="auto">
              <a:xfrm>
                <a:off x="12993176"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9" name="Freeform 667">
                <a:extLst>
                  <a:ext uri="{FF2B5EF4-FFF2-40B4-BE49-F238E27FC236}">
                    <a16:creationId xmlns:a16="http://schemas.microsoft.com/office/drawing/2014/main" id="{9BC1D452-F24E-3542-B309-FD9873FAE463}"/>
                  </a:ext>
                </a:extLst>
              </p:cNvPr>
              <p:cNvSpPr>
                <a:spLocks/>
              </p:cNvSpPr>
              <p:nvPr/>
            </p:nvSpPr>
            <p:spPr bwMode="auto">
              <a:xfrm>
                <a:off x="12712921"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0" name="Freeform 668">
                <a:extLst>
                  <a:ext uri="{FF2B5EF4-FFF2-40B4-BE49-F238E27FC236}">
                    <a16:creationId xmlns:a16="http://schemas.microsoft.com/office/drawing/2014/main" id="{A4FAC8CA-E2F8-3C4D-BD9A-9FA7C1EDA3E2}"/>
                  </a:ext>
                </a:extLst>
              </p:cNvPr>
              <p:cNvSpPr>
                <a:spLocks/>
              </p:cNvSpPr>
              <p:nvPr/>
            </p:nvSpPr>
            <p:spPr bwMode="auto">
              <a:xfrm>
                <a:off x="12423111"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1" name="Freeform 669">
                <a:extLst>
                  <a:ext uri="{FF2B5EF4-FFF2-40B4-BE49-F238E27FC236}">
                    <a16:creationId xmlns:a16="http://schemas.microsoft.com/office/drawing/2014/main" id="{B0E2FFF4-28D3-7A4E-999D-FB774E5E92A4}"/>
                  </a:ext>
                </a:extLst>
              </p:cNvPr>
              <p:cNvSpPr>
                <a:spLocks/>
              </p:cNvSpPr>
              <p:nvPr/>
            </p:nvSpPr>
            <p:spPr bwMode="auto">
              <a:xfrm>
                <a:off x="12544129" y="6704437"/>
                <a:ext cx="207005"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2" name="Freeform 670">
                <a:extLst>
                  <a:ext uri="{FF2B5EF4-FFF2-40B4-BE49-F238E27FC236}">
                    <a16:creationId xmlns:a16="http://schemas.microsoft.com/office/drawing/2014/main" id="{9163DB63-312C-B841-9975-A09074FB7FD4}"/>
                  </a:ext>
                </a:extLst>
              </p:cNvPr>
              <p:cNvSpPr>
                <a:spLocks/>
              </p:cNvSpPr>
              <p:nvPr/>
            </p:nvSpPr>
            <p:spPr bwMode="auto">
              <a:xfrm>
                <a:off x="12432666" y="6554719"/>
                <a:ext cx="328028"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3" name="Freeform 671">
                <a:extLst>
                  <a:ext uri="{FF2B5EF4-FFF2-40B4-BE49-F238E27FC236}">
                    <a16:creationId xmlns:a16="http://schemas.microsoft.com/office/drawing/2014/main" id="{15500E23-63F3-DE43-B9EC-7BAF0F084225}"/>
                  </a:ext>
                </a:extLst>
              </p:cNvPr>
              <p:cNvSpPr>
                <a:spLocks/>
              </p:cNvSpPr>
              <p:nvPr/>
            </p:nvSpPr>
            <p:spPr bwMode="auto">
              <a:xfrm>
                <a:off x="12620561"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4" name="Freeform 672">
                <a:extLst>
                  <a:ext uri="{FF2B5EF4-FFF2-40B4-BE49-F238E27FC236}">
                    <a16:creationId xmlns:a16="http://schemas.microsoft.com/office/drawing/2014/main" id="{7973FD49-3275-A04F-A862-2CF88E7D1AF8}"/>
                  </a:ext>
                </a:extLst>
              </p:cNvPr>
              <p:cNvSpPr>
                <a:spLocks/>
              </p:cNvSpPr>
              <p:nvPr/>
            </p:nvSpPr>
            <p:spPr bwMode="auto">
              <a:xfrm>
                <a:off x="12881711"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5" name="Freeform 673">
                <a:extLst>
                  <a:ext uri="{FF2B5EF4-FFF2-40B4-BE49-F238E27FC236}">
                    <a16:creationId xmlns:a16="http://schemas.microsoft.com/office/drawing/2014/main" id="{A08966E3-DAEB-9B43-ACDC-DE31A9FE2376}"/>
                  </a:ext>
                </a:extLst>
              </p:cNvPr>
              <p:cNvSpPr>
                <a:spLocks/>
              </p:cNvSpPr>
              <p:nvPr/>
            </p:nvSpPr>
            <p:spPr bwMode="auto">
              <a:xfrm>
                <a:off x="12582348"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6" name="Freeform 674">
                <a:extLst>
                  <a:ext uri="{FF2B5EF4-FFF2-40B4-BE49-F238E27FC236}">
                    <a16:creationId xmlns:a16="http://schemas.microsoft.com/office/drawing/2014/main" id="{B45976DF-05DF-CF48-8719-3E36F1FCD073}"/>
                  </a:ext>
                </a:extLst>
              </p:cNvPr>
              <p:cNvSpPr>
                <a:spLocks/>
              </p:cNvSpPr>
              <p:nvPr/>
            </p:nvSpPr>
            <p:spPr bwMode="auto">
              <a:xfrm>
                <a:off x="12630115"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7" name="Freeform 675">
                <a:extLst>
                  <a:ext uri="{FF2B5EF4-FFF2-40B4-BE49-F238E27FC236}">
                    <a16:creationId xmlns:a16="http://schemas.microsoft.com/office/drawing/2014/main" id="{588CF9DF-07AD-6647-83C9-9CED595360AC}"/>
                  </a:ext>
                </a:extLst>
              </p:cNvPr>
              <p:cNvSpPr>
                <a:spLocks/>
              </p:cNvSpPr>
              <p:nvPr/>
            </p:nvSpPr>
            <p:spPr bwMode="auto">
              <a:xfrm>
                <a:off x="13655596" y="6984764"/>
                <a:ext cx="178345"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8" name="Freeform 676">
                <a:extLst>
                  <a:ext uri="{FF2B5EF4-FFF2-40B4-BE49-F238E27FC236}">
                    <a16:creationId xmlns:a16="http://schemas.microsoft.com/office/drawing/2014/main" id="{32551294-FBBF-A242-8EA9-3D89F244667A}"/>
                  </a:ext>
                </a:extLst>
              </p:cNvPr>
              <p:cNvSpPr>
                <a:spLocks/>
              </p:cNvSpPr>
              <p:nvPr/>
            </p:nvSpPr>
            <p:spPr bwMode="auto">
              <a:xfrm>
                <a:off x="13722475" y="7061218"/>
                <a:ext cx="923567"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9" name="Freeform 677">
                <a:extLst>
                  <a:ext uri="{FF2B5EF4-FFF2-40B4-BE49-F238E27FC236}">
                    <a16:creationId xmlns:a16="http://schemas.microsoft.com/office/drawing/2014/main" id="{4F9D8FE3-9E85-EC45-B9B4-54130BE3785E}"/>
                  </a:ext>
                </a:extLst>
              </p:cNvPr>
              <p:cNvSpPr>
                <a:spLocks/>
              </p:cNvSpPr>
              <p:nvPr/>
            </p:nvSpPr>
            <p:spPr bwMode="auto">
              <a:xfrm>
                <a:off x="13741583"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0" name="Freeform 678">
                <a:extLst>
                  <a:ext uri="{FF2B5EF4-FFF2-40B4-BE49-F238E27FC236}">
                    <a16:creationId xmlns:a16="http://schemas.microsoft.com/office/drawing/2014/main" id="{B9EC5329-F2E5-0447-A442-C9604CD6CE87}"/>
                  </a:ext>
                </a:extLst>
              </p:cNvPr>
              <p:cNvSpPr>
                <a:spLocks/>
              </p:cNvSpPr>
              <p:nvPr/>
            </p:nvSpPr>
            <p:spPr bwMode="auto">
              <a:xfrm>
                <a:off x="13525020" y="6844600"/>
                <a:ext cx="328028"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1" name="Freeform 679">
                <a:extLst>
                  <a:ext uri="{FF2B5EF4-FFF2-40B4-BE49-F238E27FC236}">
                    <a16:creationId xmlns:a16="http://schemas.microsoft.com/office/drawing/2014/main" id="{FFAA66C4-4D89-D64E-BBD1-39B785D6F6B9}"/>
                  </a:ext>
                </a:extLst>
              </p:cNvPr>
              <p:cNvSpPr>
                <a:spLocks/>
              </p:cNvSpPr>
              <p:nvPr/>
            </p:nvSpPr>
            <p:spPr bwMode="auto">
              <a:xfrm>
                <a:off x="13751139"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2" name="Freeform 680">
                <a:extLst>
                  <a:ext uri="{FF2B5EF4-FFF2-40B4-BE49-F238E27FC236}">
                    <a16:creationId xmlns:a16="http://schemas.microsoft.com/office/drawing/2014/main" id="{E4A18D3D-669F-874B-BC15-CC50E581CEA1}"/>
                  </a:ext>
                </a:extLst>
              </p:cNvPr>
              <p:cNvSpPr>
                <a:spLocks/>
              </p:cNvSpPr>
              <p:nvPr/>
            </p:nvSpPr>
            <p:spPr bwMode="auto">
              <a:xfrm>
                <a:off x="13833939"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3" name="Freeform 681">
                <a:extLst>
                  <a:ext uri="{FF2B5EF4-FFF2-40B4-BE49-F238E27FC236}">
                    <a16:creationId xmlns:a16="http://schemas.microsoft.com/office/drawing/2014/main" id="{3696C896-6878-434A-9A84-E0B4F58864A7}"/>
                  </a:ext>
                </a:extLst>
              </p:cNvPr>
              <p:cNvSpPr>
                <a:spLocks/>
              </p:cNvSpPr>
              <p:nvPr/>
            </p:nvSpPr>
            <p:spPr bwMode="auto">
              <a:xfrm>
                <a:off x="13311648"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4" name="Freeform 682">
                <a:extLst>
                  <a:ext uri="{FF2B5EF4-FFF2-40B4-BE49-F238E27FC236}">
                    <a16:creationId xmlns:a16="http://schemas.microsoft.com/office/drawing/2014/main" id="{A9D11DFD-D106-0241-8BD9-F08B648D05D6}"/>
                  </a:ext>
                </a:extLst>
              </p:cNvPr>
              <p:cNvSpPr>
                <a:spLocks/>
              </p:cNvSpPr>
              <p:nvPr/>
            </p:nvSpPr>
            <p:spPr bwMode="auto">
              <a:xfrm>
                <a:off x="13461327"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5" name="Freeform 683">
                <a:extLst>
                  <a:ext uri="{FF2B5EF4-FFF2-40B4-BE49-F238E27FC236}">
                    <a16:creationId xmlns:a16="http://schemas.microsoft.com/office/drawing/2014/main" id="{6EA5E635-76CA-654C-8CFB-CCFD9EA985AC}"/>
                  </a:ext>
                </a:extLst>
              </p:cNvPr>
              <p:cNvSpPr>
                <a:spLocks/>
              </p:cNvSpPr>
              <p:nvPr/>
            </p:nvSpPr>
            <p:spPr bwMode="auto">
              <a:xfrm>
                <a:off x="12872155" y="6946541"/>
                <a:ext cx="885350"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6" name="Freeform 684">
                <a:extLst>
                  <a:ext uri="{FF2B5EF4-FFF2-40B4-BE49-F238E27FC236}">
                    <a16:creationId xmlns:a16="http://schemas.microsoft.com/office/drawing/2014/main" id="{3A8C6529-8E9E-F840-8BFA-09E1107A9F30}"/>
                  </a:ext>
                </a:extLst>
              </p:cNvPr>
              <p:cNvSpPr>
                <a:spLocks/>
              </p:cNvSpPr>
              <p:nvPr/>
            </p:nvSpPr>
            <p:spPr bwMode="auto">
              <a:xfrm>
                <a:off x="13273428" y="7481712"/>
                <a:ext cx="980891"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7" name="Freeform 685">
                <a:extLst>
                  <a:ext uri="{FF2B5EF4-FFF2-40B4-BE49-F238E27FC236}">
                    <a16:creationId xmlns:a16="http://schemas.microsoft.com/office/drawing/2014/main" id="{F3C439BD-035C-4E47-A7C9-C8C9625F57C3}"/>
                  </a:ext>
                </a:extLst>
              </p:cNvPr>
              <p:cNvSpPr>
                <a:spLocks/>
              </p:cNvSpPr>
              <p:nvPr/>
            </p:nvSpPr>
            <p:spPr bwMode="auto">
              <a:xfrm>
                <a:off x="13292537" y="7424369"/>
                <a:ext cx="194267"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8" name="Freeform 686">
                <a:extLst>
                  <a:ext uri="{FF2B5EF4-FFF2-40B4-BE49-F238E27FC236}">
                    <a16:creationId xmlns:a16="http://schemas.microsoft.com/office/drawing/2014/main" id="{07897642-3FC7-A441-AE93-57D22FDB9B66}"/>
                  </a:ext>
                </a:extLst>
              </p:cNvPr>
              <p:cNvSpPr>
                <a:spLocks/>
              </p:cNvSpPr>
              <p:nvPr/>
            </p:nvSpPr>
            <p:spPr bwMode="auto">
              <a:xfrm>
                <a:off x="13302092"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9" name="Freeform 687">
                <a:extLst>
                  <a:ext uri="{FF2B5EF4-FFF2-40B4-BE49-F238E27FC236}">
                    <a16:creationId xmlns:a16="http://schemas.microsoft.com/office/drawing/2014/main" id="{836519E7-6188-3044-A0EF-9F4BF31B029A}"/>
                  </a:ext>
                </a:extLst>
              </p:cNvPr>
              <p:cNvSpPr>
                <a:spLocks/>
              </p:cNvSpPr>
              <p:nvPr/>
            </p:nvSpPr>
            <p:spPr bwMode="auto">
              <a:xfrm>
                <a:off x="13292537"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0" name="Freeform 688">
                <a:extLst>
                  <a:ext uri="{FF2B5EF4-FFF2-40B4-BE49-F238E27FC236}">
                    <a16:creationId xmlns:a16="http://schemas.microsoft.com/office/drawing/2014/main" id="{6EB0AECB-FF47-1D44-A3BD-B7B126C45BE6}"/>
                  </a:ext>
                </a:extLst>
              </p:cNvPr>
              <p:cNvSpPr>
                <a:spLocks/>
              </p:cNvSpPr>
              <p:nvPr/>
            </p:nvSpPr>
            <p:spPr bwMode="auto">
              <a:xfrm>
                <a:off x="13254322"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1" name="Freeform 689">
                <a:extLst>
                  <a:ext uri="{FF2B5EF4-FFF2-40B4-BE49-F238E27FC236}">
                    <a16:creationId xmlns:a16="http://schemas.microsoft.com/office/drawing/2014/main" id="{5FE63ABA-7123-8749-B410-8048994E8E0A}"/>
                  </a:ext>
                </a:extLst>
              </p:cNvPr>
              <p:cNvSpPr>
                <a:spLocks/>
              </p:cNvSpPr>
              <p:nvPr/>
            </p:nvSpPr>
            <p:spPr bwMode="auto">
              <a:xfrm>
                <a:off x="14028206"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2" name="Freeform 690">
                <a:extLst>
                  <a:ext uri="{FF2B5EF4-FFF2-40B4-BE49-F238E27FC236}">
                    <a16:creationId xmlns:a16="http://schemas.microsoft.com/office/drawing/2014/main" id="{3A00E9A6-8EF7-CF4A-AB79-A6C7FAF7C8B0}"/>
                  </a:ext>
                </a:extLst>
              </p:cNvPr>
              <p:cNvSpPr>
                <a:spLocks/>
              </p:cNvSpPr>
              <p:nvPr/>
            </p:nvSpPr>
            <p:spPr bwMode="auto">
              <a:xfrm>
                <a:off x="13646043" y="8137934"/>
                <a:ext cx="496814"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3" name="Freeform 691">
                <a:extLst>
                  <a:ext uri="{FF2B5EF4-FFF2-40B4-BE49-F238E27FC236}">
                    <a16:creationId xmlns:a16="http://schemas.microsoft.com/office/drawing/2014/main" id="{B468F802-D0E4-E442-988B-433000036334}"/>
                  </a:ext>
                </a:extLst>
              </p:cNvPr>
              <p:cNvSpPr>
                <a:spLocks/>
              </p:cNvSpPr>
              <p:nvPr/>
            </p:nvSpPr>
            <p:spPr bwMode="auto">
              <a:xfrm>
                <a:off x="14085530" y="7790708"/>
                <a:ext cx="382164"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4" name="Freeform 692">
                <a:extLst>
                  <a:ext uri="{FF2B5EF4-FFF2-40B4-BE49-F238E27FC236}">
                    <a16:creationId xmlns:a16="http://schemas.microsoft.com/office/drawing/2014/main" id="{E831F8AC-A221-2E42-B46C-AE7EE8B31563}"/>
                  </a:ext>
                </a:extLst>
              </p:cNvPr>
              <p:cNvSpPr>
                <a:spLocks/>
              </p:cNvSpPr>
              <p:nvPr/>
            </p:nvSpPr>
            <p:spPr bwMode="auto">
              <a:xfrm>
                <a:off x="14897631"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5" name="Freeform 693">
                <a:extLst>
                  <a:ext uri="{FF2B5EF4-FFF2-40B4-BE49-F238E27FC236}">
                    <a16:creationId xmlns:a16="http://schemas.microsoft.com/office/drawing/2014/main" id="{0BBD7235-22B3-8D45-B683-87741EF76727}"/>
                  </a:ext>
                </a:extLst>
              </p:cNvPr>
              <p:cNvSpPr>
                <a:spLocks/>
              </p:cNvSpPr>
              <p:nvPr/>
            </p:nvSpPr>
            <p:spPr bwMode="auto">
              <a:xfrm>
                <a:off x="14273430" y="6752222"/>
                <a:ext cx="831211"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6" name="Freeform 694">
                <a:extLst>
                  <a:ext uri="{FF2B5EF4-FFF2-40B4-BE49-F238E27FC236}">
                    <a16:creationId xmlns:a16="http://schemas.microsoft.com/office/drawing/2014/main" id="{683C1DE7-07E7-1944-A2CB-D089F9AB5EF2}"/>
                  </a:ext>
                </a:extLst>
              </p:cNvPr>
              <p:cNvSpPr>
                <a:spLocks/>
              </p:cNvSpPr>
              <p:nvPr/>
            </p:nvSpPr>
            <p:spPr bwMode="auto">
              <a:xfrm>
                <a:off x="14525022"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7" name="Freeform 695">
                <a:extLst>
                  <a:ext uri="{FF2B5EF4-FFF2-40B4-BE49-F238E27FC236}">
                    <a16:creationId xmlns:a16="http://schemas.microsoft.com/office/drawing/2014/main" id="{B0A4EE3D-43A0-A745-BD5A-5156CFC208B0}"/>
                  </a:ext>
                </a:extLst>
              </p:cNvPr>
              <p:cNvSpPr>
                <a:spLocks/>
              </p:cNvSpPr>
              <p:nvPr/>
            </p:nvSpPr>
            <p:spPr bwMode="auto">
              <a:xfrm>
                <a:off x="14095084" y="6921055"/>
                <a:ext cx="681526"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8" name="Freeform 696">
                <a:extLst>
                  <a:ext uri="{FF2B5EF4-FFF2-40B4-BE49-F238E27FC236}">
                    <a16:creationId xmlns:a16="http://schemas.microsoft.com/office/drawing/2014/main" id="{6494584C-C3B5-594D-A10F-B3112CD41725}"/>
                  </a:ext>
                </a:extLst>
              </p:cNvPr>
              <p:cNvSpPr>
                <a:spLocks/>
              </p:cNvSpPr>
              <p:nvPr/>
            </p:nvSpPr>
            <p:spPr bwMode="auto">
              <a:xfrm>
                <a:off x="14814830" y="7013435"/>
                <a:ext cx="372609"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9" name="Freeform 697">
                <a:extLst>
                  <a:ext uri="{FF2B5EF4-FFF2-40B4-BE49-F238E27FC236}">
                    <a16:creationId xmlns:a16="http://schemas.microsoft.com/office/drawing/2014/main" id="{C5773738-7B73-B84F-A8A9-222D3BB87164}"/>
                  </a:ext>
                </a:extLst>
              </p:cNvPr>
              <p:cNvSpPr>
                <a:spLocks/>
              </p:cNvSpPr>
              <p:nvPr/>
            </p:nvSpPr>
            <p:spPr bwMode="auto">
              <a:xfrm>
                <a:off x="14515469" y="7230053"/>
                <a:ext cx="773888"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0" name="Freeform 698">
                <a:extLst>
                  <a:ext uri="{FF2B5EF4-FFF2-40B4-BE49-F238E27FC236}">
                    <a16:creationId xmlns:a16="http://schemas.microsoft.com/office/drawing/2014/main" id="{164B92BA-588B-C34E-8761-3E2F233B41A2}"/>
                  </a:ext>
                </a:extLst>
              </p:cNvPr>
              <p:cNvSpPr>
                <a:spLocks/>
              </p:cNvSpPr>
              <p:nvPr/>
            </p:nvSpPr>
            <p:spPr bwMode="auto">
              <a:xfrm>
                <a:off x="14477251"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1" name="Freeform 699">
                <a:extLst>
                  <a:ext uri="{FF2B5EF4-FFF2-40B4-BE49-F238E27FC236}">
                    <a16:creationId xmlns:a16="http://schemas.microsoft.com/office/drawing/2014/main" id="{D4820690-D705-1740-914D-0038E2CE54FF}"/>
                  </a:ext>
                </a:extLst>
              </p:cNvPr>
              <p:cNvSpPr>
                <a:spLocks/>
              </p:cNvSpPr>
              <p:nvPr/>
            </p:nvSpPr>
            <p:spPr bwMode="auto">
              <a:xfrm>
                <a:off x="14413557"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2" name="Freeform 700">
                <a:extLst>
                  <a:ext uri="{FF2B5EF4-FFF2-40B4-BE49-F238E27FC236}">
                    <a16:creationId xmlns:a16="http://schemas.microsoft.com/office/drawing/2014/main" id="{6B6380BA-F74D-6445-9CC6-92BDDCE8CE9F}"/>
                  </a:ext>
                </a:extLst>
              </p:cNvPr>
              <p:cNvSpPr>
                <a:spLocks noEditPoints="1"/>
              </p:cNvSpPr>
              <p:nvPr/>
            </p:nvSpPr>
            <p:spPr bwMode="auto">
              <a:xfrm>
                <a:off x="13824383" y="6153340"/>
                <a:ext cx="1894905"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3" name="Freeform 701">
                <a:extLst>
                  <a:ext uri="{FF2B5EF4-FFF2-40B4-BE49-F238E27FC236}">
                    <a16:creationId xmlns:a16="http://schemas.microsoft.com/office/drawing/2014/main" id="{FBA5948F-FCF3-BC49-B555-1FDA84CBB9D4}"/>
                  </a:ext>
                </a:extLst>
              </p:cNvPr>
              <p:cNvSpPr>
                <a:spLocks/>
              </p:cNvSpPr>
              <p:nvPr/>
            </p:nvSpPr>
            <p:spPr bwMode="auto">
              <a:xfrm>
                <a:off x="14849862" y="7284206"/>
                <a:ext cx="1308917"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4" name="Freeform 702">
                <a:extLst>
                  <a:ext uri="{FF2B5EF4-FFF2-40B4-BE49-F238E27FC236}">
                    <a16:creationId xmlns:a16="http://schemas.microsoft.com/office/drawing/2014/main" id="{9427B87E-AD3F-9840-A132-722A125F65DC}"/>
                  </a:ext>
                </a:extLst>
              </p:cNvPr>
              <p:cNvSpPr>
                <a:spLocks/>
              </p:cNvSpPr>
              <p:nvPr/>
            </p:nvSpPr>
            <p:spPr bwMode="auto">
              <a:xfrm>
                <a:off x="15926295" y="7669658"/>
                <a:ext cx="382164"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5" name="Freeform 703">
                <a:extLst>
                  <a:ext uri="{FF2B5EF4-FFF2-40B4-BE49-F238E27FC236}">
                    <a16:creationId xmlns:a16="http://schemas.microsoft.com/office/drawing/2014/main" id="{2952B93B-FE04-1644-96F1-01AD88E3C761}"/>
                  </a:ext>
                </a:extLst>
              </p:cNvPr>
              <p:cNvSpPr>
                <a:spLocks/>
              </p:cNvSpPr>
              <p:nvPr/>
            </p:nvSpPr>
            <p:spPr bwMode="auto">
              <a:xfrm>
                <a:off x="15747950"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6" name="Freeform 704">
                <a:extLst>
                  <a:ext uri="{FF2B5EF4-FFF2-40B4-BE49-F238E27FC236}">
                    <a16:creationId xmlns:a16="http://schemas.microsoft.com/office/drawing/2014/main" id="{49E343B6-3C95-0B47-B269-8017B246DBCA}"/>
                  </a:ext>
                </a:extLst>
              </p:cNvPr>
              <p:cNvSpPr>
                <a:spLocks/>
              </p:cNvSpPr>
              <p:nvPr/>
            </p:nvSpPr>
            <p:spPr bwMode="auto">
              <a:xfrm>
                <a:off x="16149224" y="8071035"/>
                <a:ext cx="391720"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7" name="Freeform 705">
                <a:extLst>
                  <a:ext uri="{FF2B5EF4-FFF2-40B4-BE49-F238E27FC236}">
                    <a16:creationId xmlns:a16="http://schemas.microsoft.com/office/drawing/2014/main" id="{920721B5-6120-404F-8B82-DEEF69B0BC0D}"/>
                  </a:ext>
                </a:extLst>
              </p:cNvPr>
              <p:cNvSpPr>
                <a:spLocks/>
              </p:cNvSpPr>
              <p:nvPr/>
            </p:nvSpPr>
            <p:spPr bwMode="auto">
              <a:xfrm>
                <a:off x="16362601" y="7921315"/>
                <a:ext cx="356687"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8" name="Freeform 706">
                <a:extLst>
                  <a:ext uri="{FF2B5EF4-FFF2-40B4-BE49-F238E27FC236}">
                    <a16:creationId xmlns:a16="http://schemas.microsoft.com/office/drawing/2014/main" id="{F4E0D043-CB6A-5947-A338-26D1888EC8F5}"/>
                  </a:ext>
                </a:extLst>
              </p:cNvPr>
              <p:cNvSpPr>
                <a:spLocks/>
              </p:cNvSpPr>
              <p:nvPr/>
            </p:nvSpPr>
            <p:spPr bwMode="auto">
              <a:xfrm>
                <a:off x="16279798" y="7978655"/>
                <a:ext cx="343949"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9" name="Freeform 707">
                <a:extLst>
                  <a:ext uri="{FF2B5EF4-FFF2-40B4-BE49-F238E27FC236}">
                    <a16:creationId xmlns:a16="http://schemas.microsoft.com/office/drawing/2014/main" id="{81379947-5E42-2241-83A7-CDDBDE6DE2AC}"/>
                  </a:ext>
                </a:extLst>
              </p:cNvPr>
              <p:cNvSpPr>
                <a:spLocks/>
              </p:cNvSpPr>
              <p:nvPr/>
            </p:nvSpPr>
            <p:spPr bwMode="auto">
              <a:xfrm>
                <a:off x="17754319" y="9119079"/>
                <a:ext cx="420382"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0" name="Freeform 708">
                <a:extLst>
                  <a:ext uri="{FF2B5EF4-FFF2-40B4-BE49-F238E27FC236}">
                    <a16:creationId xmlns:a16="http://schemas.microsoft.com/office/drawing/2014/main" id="{00D01A00-B308-744D-B2A2-CE34DB2A9F4B}"/>
                  </a:ext>
                </a:extLst>
              </p:cNvPr>
              <p:cNvSpPr>
                <a:spLocks/>
              </p:cNvSpPr>
              <p:nvPr/>
            </p:nvSpPr>
            <p:spPr bwMode="auto">
              <a:xfrm>
                <a:off x="18165148" y="9176423"/>
                <a:ext cx="477707"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1" name="Freeform 709">
                <a:extLst>
                  <a:ext uri="{FF2B5EF4-FFF2-40B4-BE49-F238E27FC236}">
                    <a16:creationId xmlns:a16="http://schemas.microsoft.com/office/drawing/2014/main" id="{EDA69149-25AB-A241-A4A1-5085C0AF603A}"/>
                  </a:ext>
                </a:extLst>
              </p:cNvPr>
              <p:cNvSpPr>
                <a:spLocks/>
              </p:cNvSpPr>
              <p:nvPr/>
            </p:nvSpPr>
            <p:spPr bwMode="auto">
              <a:xfrm>
                <a:off x="16681072" y="8829198"/>
                <a:ext cx="477707"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2" name="Freeform 710">
                <a:extLst>
                  <a:ext uri="{FF2B5EF4-FFF2-40B4-BE49-F238E27FC236}">
                    <a16:creationId xmlns:a16="http://schemas.microsoft.com/office/drawing/2014/main" id="{C6965936-5672-A441-A24C-CC9A0891F458}"/>
                  </a:ext>
                </a:extLst>
              </p:cNvPr>
              <p:cNvSpPr>
                <a:spLocks/>
              </p:cNvSpPr>
              <p:nvPr/>
            </p:nvSpPr>
            <p:spPr bwMode="auto">
              <a:xfrm>
                <a:off x="16709733"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3" name="Freeform 711">
                <a:extLst>
                  <a:ext uri="{FF2B5EF4-FFF2-40B4-BE49-F238E27FC236}">
                    <a16:creationId xmlns:a16="http://schemas.microsoft.com/office/drawing/2014/main" id="{0E7D1813-624E-DC48-91E1-CDBE50221377}"/>
                  </a:ext>
                </a:extLst>
              </p:cNvPr>
              <p:cNvSpPr>
                <a:spLocks/>
              </p:cNvSpPr>
              <p:nvPr/>
            </p:nvSpPr>
            <p:spPr bwMode="auto">
              <a:xfrm>
                <a:off x="15776615"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4" name="Freeform 712">
                <a:extLst>
                  <a:ext uri="{FF2B5EF4-FFF2-40B4-BE49-F238E27FC236}">
                    <a16:creationId xmlns:a16="http://schemas.microsoft.com/office/drawing/2014/main" id="{A658562B-1335-E04A-B1AE-F4D118249BF9}"/>
                  </a:ext>
                </a:extLst>
              </p:cNvPr>
              <p:cNvSpPr>
                <a:spLocks/>
              </p:cNvSpPr>
              <p:nvPr/>
            </p:nvSpPr>
            <p:spPr bwMode="auto">
              <a:xfrm>
                <a:off x="15410372" y="7574093"/>
                <a:ext cx="347131"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5" name="Freeform 713">
                <a:extLst>
                  <a:ext uri="{FF2B5EF4-FFF2-40B4-BE49-F238E27FC236}">
                    <a16:creationId xmlns:a16="http://schemas.microsoft.com/office/drawing/2014/main" id="{4AF1744F-5EAF-DA43-BE3F-DB7B9CBC3471}"/>
                  </a:ext>
                </a:extLst>
              </p:cNvPr>
              <p:cNvSpPr>
                <a:spLocks/>
              </p:cNvSpPr>
              <p:nvPr/>
            </p:nvSpPr>
            <p:spPr bwMode="auto">
              <a:xfrm>
                <a:off x="16372154"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6" name="Freeform 714">
                <a:extLst>
                  <a:ext uri="{FF2B5EF4-FFF2-40B4-BE49-F238E27FC236}">
                    <a16:creationId xmlns:a16="http://schemas.microsoft.com/office/drawing/2014/main" id="{CE7683BA-436A-D14C-89F4-E827BF8164DC}"/>
                  </a:ext>
                </a:extLst>
              </p:cNvPr>
              <p:cNvSpPr>
                <a:spLocks/>
              </p:cNvSpPr>
              <p:nvPr/>
            </p:nvSpPr>
            <p:spPr bwMode="auto">
              <a:xfrm>
                <a:off x="16270242" y="8743185"/>
                <a:ext cx="207005"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7" name="Freeform 715">
                <a:extLst>
                  <a:ext uri="{FF2B5EF4-FFF2-40B4-BE49-F238E27FC236}">
                    <a16:creationId xmlns:a16="http://schemas.microsoft.com/office/drawing/2014/main" id="{D5B44043-6DFF-9B4B-A8D9-3FA9B4014096}"/>
                  </a:ext>
                </a:extLst>
              </p:cNvPr>
              <p:cNvSpPr>
                <a:spLocks/>
              </p:cNvSpPr>
              <p:nvPr/>
            </p:nvSpPr>
            <p:spPr bwMode="auto">
              <a:xfrm>
                <a:off x="15104639" y="6264832"/>
                <a:ext cx="2799365"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8" name="Freeform 716">
                <a:extLst>
                  <a:ext uri="{FF2B5EF4-FFF2-40B4-BE49-F238E27FC236}">
                    <a16:creationId xmlns:a16="http://schemas.microsoft.com/office/drawing/2014/main" id="{493D5D79-F245-BF46-B41A-3D8C6DC2EF23}"/>
                  </a:ext>
                </a:extLst>
              </p:cNvPr>
              <p:cNvSpPr>
                <a:spLocks/>
              </p:cNvSpPr>
              <p:nvPr/>
            </p:nvSpPr>
            <p:spPr bwMode="auto">
              <a:xfrm>
                <a:off x="15747950" y="6357215"/>
                <a:ext cx="1464967"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9" name="Freeform 717">
                <a:extLst>
                  <a:ext uri="{FF2B5EF4-FFF2-40B4-BE49-F238E27FC236}">
                    <a16:creationId xmlns:a16="http://schemas.microsoft.com/office/drawing/2014/main" id="{0343DE72-E3D3-4E4A-8CFF-AB73518443AD}"/>
                  </a:ext>
                </a:extLst>
              </p:cNvPr>
              <p:cNvSpPr>
                <a:spLocks/>
              </p:cNvSpPr>
              <p:nvPr/>
            </p:nvSpPr>
            <p:spPr bwMode="auto">
              <a:xfrm>
                <a:off x="12219289"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0" name="Freeform 718">
                <a:extLst>
                  <a:ext uri="{FF2B5EF4-FFF2-40B4-BE49-F238E27FC236}">
                    <a16:creationId xmlns:a16="http://schemas.microsoft.com/office/drawing/2014/main" id="{22531862-25E7-3C42-8555-95DF0FF1C404}"/>
                  </a:ext>
                </a:extLst>
              </p:cNvPr>
              <p:cNvSpPr>
                <a:spLocks/>
              </p:cNvSpPr>
              <p:nvPr/>
            </p:nvSpPr>
            <p:spPr bwMode="auto">
              <a:xfrm>
                <a:off x="12649227" y="5057512"/>
                <a:ext cx="503185"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1" name="Freeform 719">
                <a:extLst>
                  <a:ext uri="{FF2B5EF4-FFF2-40B4-BE49-F238E27FC236}">
                    <a16:creationId xmlns:a16="http://schemas.microsoft.com/office/drawing/2014/main" id="{279A4E6B-BF70-AE4E-8C89-A0FB8611F361}"/>
                  </a:ext>
                </a:extLst>
              </p:cNvPr>
              <p:cNvSpPr>
                <a:spLocks/>
              </p:cNvSpPr>
              <p:nvPr/>
            </p:nvSpPr>
            <p:spPr bwMode="auto">
              <a:xfrm>
                <a:off x="11929481" y="4965129"/>
                <a:ext cx="1194268"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2" name="Freeform 720">
                <a:extLst>
                  <a:ext uri="{FF2B5EF4-FFF2-40B4-BE49-F238E27FC236}">
                    <a16:creationId xmlns:a16="http://schemas.microsoft.com/office/drawing/2014/main" id="{5348701F-ED56-0048-9CE0-8158D6A1337A}"/>
                  </a:ext>
                </a:extLst>
              </p:cNvPr>
              <p:cNvSpPr>
                <a:spLocks noEditPoints="1"/>
              </p:cNvSpPr>
              <p:nvPr/>
            </p:nvSpPr>
            <p:spPr bwMode="auto">
              <a:xfrm>
                <a:off x="12945403" y="4366247"/>
                <a:ext cx="7563694"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3" name="Freeform 721">
                <a:extLst>
                  <a:ext uri="{FF2B5EF4-FFF2-40B4-BE49-F238E27FC236}">
                    <a16:creationId xmlns:a16="http://schemas.microsoft.com/office/drawing/2014/main" id="{6FC1361C-7252-A045-8C37-E38B38A808FE}"/>
                  </a:ext>
                </a:extLst>
              </p:cNvPr>
              <p:cNvSpPr>
                <a:spLocks/>
              </p:cNvSpPr>
              <p:nvPr/>
            </p:nvSpPr>
            <p:spPr bwMode="auto">
              <a:xfrm>
                <a:off x="18193809"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4" name="Freeform 722">
                <a:extLst>
                  <a:ext uri="{FF2B5EF4-FFF2-40B4-BE49-F238E27FC236}">
                    <a16:creationId xmlns:a16="http://schemas.microsoft.com/office/drawing/2014/main" id="{39F84015-EAA4-E04A-949F-03279EA192BC}"/>
                  </a:ext>
                </a:extLst>
              </p:cNvPr>
              <p:cNvSpPr>
                <a:spLocks/>
              </p:cNvSpPr>
              <p:nvPr/>
            </p:nvSpPr>
            <p:spPr bwMode="auto">
              <a:xfrm>
                <a:off x="18222471"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5" name="Freeform 723">
                <a:extLst>
                  <a:ext uri="{FF2B5EF4-FFF2-40B4-BE49-F238E27FC236}">
                    <a16:creationId xmlns:a16="http://schemas.microsoft.com/office/drawing/2014/main" id="{18DA6C4A-1FE8-5447-AEC6-3BDEAD238366}"/>
                  </a:ext>
                </a:extLst>
              </p:cNvPr>
              <p:cNvSpPr>
                <a:spLocks/>
              </p:cNvSpPr>
              <p:nvPr/>
            </p:nvSpPr>
            <p:spPr bwMode="auto">
              <a:xfrm>
                <a:off x="17483619"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6" name="Freeform 724">
                <a:extLst>
                  <a:ext uri="{FF2B5EF4-FFF2-40B4-BE49-F238E27FC236}">
                    <a16:creationId xmlns:a16="http://schemas.microsoft.com/office/drawing/2014/main" id="{C62424BE-0298-3248-A109-C50E2661014E}"/>
                  </a:ext>
                </a:extLst>
              </p:cNvPr>
              <p:cNvSpPr>
                <a:spLocks/>
              </p:cNvSpPr>
              <p:nvPr/>
            </p:nvSpPr>
            <p:spPr bwMode="auto">
              <a:xfrm>
                <a:off x="17400818"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7" name="Freeform 725">
                <a:extLst>
                  <a:ext uri="{FF2B5EF4-FFF2-40B4-BE49-F238E27FC236}">
                    <a16:creationId xmlns:a16="http://schemas.microsoft.com/office/drawing/2014/main" id="{2840EB6E-E632-1940-B0A0-77913A008502}"/>
                  </a:ext>
                </a:extLst>
              </p:cNvPr>
              <p:cNvSpPr>
                <a:spLocks/>
              </p:cNvSpPr>
              <p:nvPr/>
            </p:nvSpPr>
            <p:spPr bwMode="auto">
              <a:xfrm>
                <a:off x="11209737"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8" name="Freeform 726">
                <a:extLst>
                  <a:ext uri="{FF2B5EF4-FFF2-40B4-BE49-F238E27FC236}">
                    <a16:creationId xmlns:a16="http://schemas.microsoft.com/office/drawing/2014/main" id="{78E4B005-8E07-F145-B0CC-C068844CE417}"/>
                  </a:ext>
                </a:extLst>
              </p:cNvPr>
              <p:cNvSpPr>
                <a:spLocks/>
              </p:cNvSpPr>
              <p:nvPr/>
            </p:nvSpPr>
            <p:spPr bwMode="auto">
              <a:xfrm>
                <a:off x="11321199"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9" name="Freeform 727">
                <a:extLst>
                  <a:ext uri="{FF2B5EF4-FFF2-40B4-BE49-F238E27FC236}">
                    <a16:creationId xmlns:a16="http://schemas.microsoft.com/office/drawing/2014/main" id="{AB07BB38-214D-8448-8BBE-C6B62EC06D5A}"/>
                  </a:ext>
                </a:extLst>
              </p:cNvPr>
              <p:cNvSpPr>
                <a:spLocks/>
              </p:cNvSpPr>
              <p:nvPr/>
            </p:nvSpPr>
            <p:spPr bwMode="auto">
              <a:xfrm>
                <a:off x="11267060"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0" name="Freeform 728">
                <a:extLst>
                  <a:ext uri="{FF2B5EF4-FFF2-40B4-BE49-F238E27FC236}">
                    <a16:creationId xmlns:a16="http://schemas.microsoft.com/office/drawing/2014/main" id="{BE50A171-25A9-5544-9EDE-D644F70F0B7A}"/>
                  </a:ext>
                </a:extLst>
              </p:cNvPr>
              <p:cNvSpPr>
                <a:spLocks/>
              </p:cNvSpPr>
              <p:nvPr/>
            </p:nvSpPr>
            <p:spPr bwMode="auto">
              <a:xfrm>
                <a:off x="11267060"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1" name="Freeform 729">
                <a:extLst>
                  <a:ext uri="{FF2B5EF4-FFF2-40B4-BE49-F238E27FC236}">
                    <a16:creationId xmlns:a16="http://schemas.microsoft.com/office/drawing/2014/main" id="{613E2126-545C-5E4D-BCE7-B148646C8EEA}"/>
                  </a:ext>
                </a:extLst>
              </p:cNvPr>
              <p:cNvSpPr>
                <a:spLocks/>
              </p:cNvSpPr>
              <p:nvPr/>
            </p:nvSpPr>
            <p:spPr bwMode="auto">
              <a:xfrm>
                <a:off x="13069607" y="9510902"/>
                <a:ext cx="493632"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2" name="Freeform 730">
                <a:extLst>
                  <a:ext uri="{FF2B5EF4-FFF2-40B4-BE49-F238E27FC236}">
                    <a16:creationId xmlns:a16="http://schemas.microsoft.com/office/drawing/2014/main" id="{4D8545F9-E535-CC4D-AB8C-E6F4B5E7875B}"/>
                  </a:ext>
                </a:extLst>
              </p:cNvPr>
              <p:cNvSpPr>
                <a:spLocks/>
              </p:cNvSpPr>
              <p:nvPr/>
            </p:nvSpPr>
            <p:spPr bwMode="auto">
              <a:xfrm>
                <a:off x="13181072"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3" name="Freeform 731">
                <a:extLst>
                  <a:ext uri="{FF2B5EF4-FFF2-40B4-BE49-F238E27FC236}">
                    <a16:creationId xmlns:a16="http://schemas.microsoft.com/office/drawing/2014/main" id="{B2DC1389-116A-744E-99A2-6C8D11F39B67}"/>
                  </a:ext>
                </a:extLst>
              </p:cNvPr>
              <p:cNvSpPr>
                <a:spLocks/>
              </p:cNvSpPr>
              <p:nvPr/>
            </p:nvSpPr>
            <p:spPr bwMode="auto">
              <a:xfrm>
                <a:off x="12674702" y="9418522"/>
                <a:ext cx="560508"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4" name="Freeform 732">
                <a:extLst>
                  <a:ext uri="{FF2B5EF4-FFF2-40B4-BE49-F238E27FC236}">
                    <a16:creationId xmlns:a16="http://schemas.microsoft.com/office/drawing/2014/main" id="{2D5E51FC-AFC4-CB42-BEA4-9C35A6D86BBD}"/>
                  </a:ext>
                </a:extLst>
              </p:cNvPr>
              <p:cNvSpPr>
                <a:spLocks/>
              </p:cNvSpPr>
              <p:nvPr/>
            </p:nvSpPr>
            <p:spPr bwMode="auto">
              <a:xfrm>
                <a:off x="12247953" y="9839014"/>
                <a:ext cx="595541"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5" name="Freeform 733">
                <a:extLst>
                  <a:ext uri="{FF2B5EF4-FFF2-40B4-BE49-F238E27FC236}">
                    <a16:creationId xmlns:a16="http://schemas.microsoft.com/office/drawing/2014/main" id="{4A463984-FD5D-5B49-A044-4072E0E491D8}"/>
                  </a:ext>
                </a:extLst>
              </p:cNvPr>
              <p:cNvSpPr>
                <a:spLocks/>
              </p:cNvSpPr>
              <p:nvPr/>
            </p:nvSpPr>
            <p:spPr bwMode="auto">
              <a:xfrm>
                <a:off x="12263875" y="8781415"/>
                <a:ext cx="850320"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6" name="Freeform 734">
                <a:extLst>
                  <a:ext uri="{FF2B5EF4-FFF2-40B4-BE49-F238E27FC236}">
                    <a16:creationId xmlns:a16="http://schemas.microsoft.com/office/drawing/2014/main" id="{C418ACE1-96C1-C748-96F0-D3046FCDC2D9}"/>
                  </a:ext>
                </a:extLst>
              </p:cNvPr>
              <p:cNvSpPr>
                <a:spLocks/>
              </p:cNvSpPr>
              <p:nvPr/>
            </p:nvSpPr>
            <p:spPr bwMode="auto">
              <a:xfrm>
                <a:off x="12254321"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7" name="Freeform 735">
                <a:extLst>
                  <a:ext uri="{FF2B5EF4-FFF2-40B4-BE49-F238E27FC236}">
                    <a16:creationId xmlns:a16="http://schemas.microsoft.com/office/drawing/2014/main" id="{57CA34D1-1C8D-7C4F-A3EC-22A7243F1AA2}"/>
                  </a:ext>
                </a:extLst>
              </p:cNvPr>
              <p:cNvSpPr>
                <a:spLocks/>
              </p:cNvSpPr>
              <p:nvPr/>
            </p:nvSpPr>
            <p:spPr bwMode="auto">
              <a:xfrm>
                <a:off x="12591902" y="9867685"/>
                <a:ext cx="429937"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8" name="Freeform 736">
                <a:extLst>
                  <a:ext uri="{FF2B5EF4-FFF2-40B4-BE49-F238E27FC236}">
                    <a16:creationId xmlns:a16="http://schemas.microsoft.com/office/drawing/2014/main" id="{1F22F412-7644-304C-A745-8578E09CFDC7}"/>
                  </a:ext>
                </a:extLst>
              </p:cNvPr>
              <p:cNvSpPr>
                <a:spLocks/>
              </p:cNvSpPr>
              <p:nvPr/>
            </p:nvSpPr>
            <p:spPr bwMode="auto">
              <a:xfrm>
                <a:off x="12824385" y="9775302"/>
                <a:ext cx="366242"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9" name="Freeform 737">
                <a:extLst>
                  <a:ext uri="{FF2B5EF4-FFF2-40B4-BE49-F238E27FC236}">
                    <a16:creationId xmlns:a16="http://schemas.microsoft.com/office/drawing/2014/main" id="{BC90DC3D-B03D-A14E-BF16-34972E9F071C}"/>
                  </a:ext>
                </a:extLst>
              </p:cNvPr>
              <p:cNvSpPr>
                <a:spLocks/>
              </p:cNvSpPr>
              <p:nvPr/>
            </p:nvSpPr>
            <p:spPr bwMode="auto">
              <a:xfrm>
                <a:off x="13069607" y="10259504"/>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0" name="Freeform 738">
                <a:extLst>
                  <a:ext uri="{FF2B5EF4-FFF2-40B4-BE49-F238E27FC236}">
                    <a16:creationId xmlns:a16="http://schemas.microsoft.com/office/drawing/2014/main" id="{DE96B2A7-B11B-9148-BD92-5BD2F2047B03}"/>
                  </a:ext>
                </a:extLst>
              </p:cNvPr>
              <p:cNvSpPr>
                <a:spLocks noEditPoints="1"/>
              </p:cNvSpPr>
              <p:nvPr/>
            </p:nvSpPr>
            <p:spPr bwMode="auto">
              <a:xfrm>
                <a:off x="12442219"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1" name="Freeform 739">
                <a:extLst>
                  <a:ext uri="{FF2B5EF4-FFF2-40B4-BE49-F238E27FC236}">
                    <a16:creationId xmlns:a16="http://schemas.microsoft.com/office/drawing/2014/main" id="{EA62CF60-A2AC-3743-B4E6-A32CFFB5711C}"/>
                  </a:ext>
                </a:extLst>
              </p:cNvPr>
              <p:cNvSpPr>
                <a:spLocks/>
              </p:cNvSpPr>
              <p:nvPr/>
            </p:nvSpPr>
            <p:spPr bwMode="auto">
              <a:xfrm>
                <a:off x="12919924" y="10399672"/>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2" name="Freeform 740">
                <a:extLst>
                  <a:ext uri="{FF2B5EF4-FFF2-40B4-BE49-F238E27FC236}">
                    <a16:creationId xmlns:a16="http://schemas.microsoft.com/office/drawing/2014/main" id="{D457AAF8-C3C6-B94C-9B6B-E24CB503034D}"/>
                  </a:ext>
                </a:extLst>
              </p:cNvPr>
              <p:cNvSpPr>
                <a:spLocks/>
              </p:cNvSpPr>
              <p:nvPr/>
            </p:nvSpPr>
            <p:spPr bwMode="auto">
              <a:xfrm>
                <a:off x="12263875" y="9240130"/>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3" name="Freeform 741">
                <a:extLst>
                  <a:ext uri="{FF2B5EF4-FFF2-40B4-BE49-F238E27FC236}">
                    <a16:creationId xmlns:a16="http://schemas.microsoft.com/office/drawing/2014/main" id="{10CB1D86-74A6-6449-B57F-283D10984248}"/>
                  </a:ext>
                </a:extLst>
              </p:cNvPr>
              <p:cNvSpPr>
                <a:spLocks/>
              </p:cNvSpPr>
              <p:nvPr/>
            </p:nvSpPr>
            <p:spPr bwMode="auto">
              <a:xfrm>
                <a:off x="12219287"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4" name="Freeform 742">
                <a:extLst>
                  <a:ext uri="{FF2B5EF4-FFF2-40B4-BE49-F238E27FC236}">
                    <a16:creationId xmlns:a16="http://schemas.microsoft.com/office/drawing/2014/main" id="{283443D7-F32E-5D4A-9A82-BA73D22B194E}"/>
                  </a:ext>
                </a:extLst>
              </p:cNvPr>
              <p:cNvSpPr>
                <a:spLocks/>
              </p:cNvSpPr>
              <p:nvPr/>
            </p:nvSpPr>
            <p:spPr bwMode="auto">
              <a:xfrm>
                <a:off x="12359416" y="8520197"/>
                <a:ext cx="595541"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5" name="Freeform 743">
                <a:extLst>
                  <a:ext uri="{FF2B5EF4-FFF2-40B4-BE49-F238E27FC236}">
                    <a16:creationId xmlns:a16="http://schemas.microsoft.com/office/drawing/2014/main" id="{2D150AB0-946D-5E4B-A9C8-8673A84F928F}"/>
                  </a:ext>
                </a:extLst>
              </p:cNvPr>
              <p:cNvSpPr>
                <a:spLocks/>
              </p:cNvSpPr>
              <p:nvPr/>
            </p:nvSpPr>
            <p:spPr bwMode="auto">
              <a:xfrm>
                <a:off x="11696995" y="7921315"/>
                <a:ext cx="1092358"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6" name="Freeform 744">
                <a:extLst>
                  <a:ext uri="{FF2B5EF4-FFF2-40B4-BE49-F238E27FC236}">
                    <a16:creationId xmlns:a16="http://schemas.microsoft.com/office/drawing/2014/main" id="{1C34BAF0-4CBF-874C-8C5F-25E6BEBB4E7C}"/>
                  </a:ext>
                </a:extLst>
              </p:cNvPr>
              <p:cNvSpPr>
                <a:spLocks/>
              </p:cNvSpPr>
              <p:nvPr/>
            </p:nvSpPr>
            <p:spPr bwMode="auto">
              <a:xfrm>
                <a:off x="12684255" y="7940429"/>
                <a:ext cx="767516"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7" name="Freeform 745">
                <a:extLst>
                  <a:ext uri="{FF2B5EF4-FFF2-40B4-BE49-F238E27FC236}">
                    <a16:creationId xmlns:a16="http://schemas.microsoft.com/office/drawing/2014/main" id="{7E212CFE-A7EB-E94A-8603-E29DF45A2A4F}"/>
                  </a:ext>
                </a:extLst>
              </p:cNvPr>
              <p:cNvSpPr>
                <a:spLocks/>
              </p:cNvSpPr>
              <p:nvPr/>
            </p:nvSpPr>
            <p:spPr bwMode="auto">
              <a:xfrm>
                <a:off x="13356235"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8" name="Freeform 746">
                <a:extLst>
                  <a:ext uri="{FF2B5EF4-FFF2-40B4-BE49-F238E27FC236}">
                    <a16:creationId xmlns:a16="http://schemas.microsoft.com/office/drawing/2014/main" id="{47D18BF2-4DE3-4447-9137-6A7ABD2A917A}"/>
                  </a:ext>
                </a:extLst>
              </p:cNvPr>
              <p:cNvSpPr>
                <a:spLocks/>
              </p:cNvSpPr>
              <p:nvPr/>
            </p:nvSpPr>
            <p:spPr bwMode="auto">
              <a:xfrm>
                <a:off x="13200180" y="8313140"/>
                <a:ext cx="691082"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9" name="Freeform 747">
                <a:extLst>
                  <a:ext uri="{FF2B5EF4-FFF2-40B4-BE49-F238E27FC236}">
                    <a16:creationId xmlns:a16="http://schemas.microsoft.com/office/drawing/2014/main" id="{3A57A513-7038-674A-8A84-E6B00B7BC6E5}"/>
                  </a:ext>
                </a:extLst>
              </p:cNvPr>
              <p:cNvSpPr>
                <a:spLocks/>
              </p:cNvSpPr>
              <p:nvPr/>
            </p:nvSpPr>
            <p:spPr bwMode="auto">
              <a:xfrm>
                <a:off x="13235213"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0" name="Freeform 748">
                <a:extLst>
                  <a:ext uri="{FF2B5EF4-FFF2-40B4-BE49-F238E27FC236}">
                    <a16:creationId xmlns:a16="http://schemas.microsoft.com/office/drawing/2014/main" id="{659AB484-7AAD-314F-9BC9-355C0773675E}"/>
                  </a:ext>
                </a:extLst>
              </p:cNvPr>
              <p:cNvSpPr>
                <a:spLocks/>
              </p:cNvSpPr>
              <p:nvPr/>
            </p:nvSpPr>
            <p:spPr bwMode="auto">
              <a:xfrm>
                <a:off x="13601457"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1" name="Freeform 749">
                <a:extLst>
                  <a:ext uri="{FF2B5EF4-FFF2-40B4-BE49-F238E27FC236}">
                    <a16:creationId xmlns:a16="http://schemas.microsoft.com/office/drawing/2014/main" id="{2BFF863A-2FF7-C143-AE83-81B5C7B3CBA6}"/>
                  </a:ext>
                </a:extLst>
              </p:cNvPr>
              <p:cNvSpPr>
                <a:spLocks/>
              </p:cNvSpPr>
              <p:nvPr/>
            </p:nvSpPr>
            <p:spPr bwMode="auto">
              <a:xfrm>
                <a:off x="13040947"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2" name="Freeform 750">
                <a:extLst>
                  <a:ext uri="{FF2B5EF4-FFF2-40B4-BE49-F238E27FC236}">
                    <a16:creationId xmlns:a16="http://schemas.microsoft.com/office/drawing/2014/main" id="{72F81EB5-99DB-9840-AAD6-41B644CCF0E1}"/>
                  </a:ext>
                </a:extLst>
              </p:cNvPr>
              <p:cNvSpPr>
                <a:spLocks/>
              </p:cNvSpPr>
              <p:nvPr/>
            </p:nvSpPr>
            <p:spPr bwMode="auto">
              <a:xfrm>
                <a:off x="13012283"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3" name="Freeform 751">
                <a:extLst>
                  <a:ext uri="{FF2B5EF4-FFF2-40B4-BE49-F238E27FC236}">
                    <a16:creationId xmlns:a16="http://schemas.microsoft.com/office/drawing/2014/main" id="{A0966AF9-1D48-5348-ABF4-EB8A8FC6E9C6}"/>
                  </a:ext>
                </a:extLst>
              </p:cNvPr>
              <p:cNvSpPr>
                <a:spLocks/>
              </p:cNvSpPr>
              <p:nvPr/>
            </p:nvSpPr>
            <p:spPr bwMode="auto">
              <a:xfrm>
                <a:off x="13012283"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4" name="Freeform 752">
                <a:extLst>
                  <a:ext uri="{FF2B5EF4-FFF2-40B4-BE49-F238E27FC236}">
                    <a16:creationId xmlns:a16="http://schemas.microsoft.com/office/drawing/2014/main" id="{10D868D1-470B-4045-9871-45CA4942DE3A}"/>
                  </a:ext>
                </a:extLst>
              </p:cNvPr>
              <p:cNvSpPr>
                <a:spLocks/>
              </p:cNvSpPr>
              <p:nvPr/>
            </p:nvSpPr>
            <p:spPr bwMode="auto">
              <a:xfrm>
                <a:off x="13031393" y="9061741"/>
                <a:ext cx="503185"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5" name="Freeform 753">
                <a:extLst>
                  <a:ext uri="{FF2B5EF4-FFF2-40B4-BE49-F238E27FC236}">
                    <a16:creationId xmlns:a16="http://schemas.microsoft.com/office/drawing/2014/main" id="{1BA3896F-4B69-C848-B623-554128F178AD}"/>
                  </a:ext>
                </a:extLst>
              </p:cNvPr>
              <p:cNvSpPr>
                <a:spLocks/>
              </p:cNvSpPr>
              <p:nvPr/>
            </p:nvSpPr>
            <p:spPr bwMode="auto">
              <a:xfrm>
                <a:off x="12117381"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6" name="Freeform 754">
                <a:extLst>
                  <a:ext uri="{FF2B5EF4-FFF2-40B4-BE49-F238E27FC236}">
                    <a16:creationId xmlns:a16="http://schemas.microsoft.com/office/drawing/2014/main" id="{EFD72C32-9EA7-9A48-B035-66682509F8C4}"/>
                  </a:ext>
                </a:extLst>
              </p:cNvPr>
              <p:cNvSpPr>
                <a:spLocks/>
              </p:cNvSpPr>
              <p:nvPr/>
            </p:nvSpPr>
            <p:spPr bwMode="auto">
              <a:xfrm>
                <a:off x="12133302"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7" name="Freeform 755">
                <a:extLst>
                  <a:ext uri="{FF2B5EF4-FFF2-40B4-BE49-F238E27FC236}">
                    <a16:creationId xmlns:a16="http://schemas.microsoft.com/office/drawing/2014/main" id="{E6DCF2D2-2171-5D4A-85BE-47D06A4D319B}"/>
                  </a:ext>
                </a:extLst>
              </p:cNvPr>
              <p:cNvSpPr>
                <a:spLocks/>
              </p:cNvSpPr>
              <p:nvPr/>
            </p:nvSpPr>
            <p:spPr bwMode="auto">
              <a:xfrm>
                <a:off x="12098269" y="8427819"/>
                <a:ext cx="343949"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8" name="Freeform 756">
                <a:extLst>
                  <a:ext uri="{FF2B5EF4-FFF2-40B4-BE49-F238E27FC236}">
                    <a16:creationId xmlns:a16="http://schemas.microsoft.com/office/drawing/2014/main" id="{23B3C351-EE06-B845-ADA3-EBE69DC3CD46}"/>
                  </a:ext>
                </a:extLst>
              </p:cNvPr>
              <p:cNvSpPr>
                <a:spLocks/>
              </p:cNvSpPr>
              <p:nvPr/>
            </p:nvSpPr>
            <p:spPr bwMode="auto">
              <a:xfrm>
                <a:off x="11732030"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9" name="Freeform 757">
                <a:extLst>
                  <a:ext uri="{FF2B5EF4-FFF2-40B4-BE49-F238E27FC236}">
                    <a16:creationId xmlns:a16="http://schemas.microsoft.com/office/drawing/2014/main" id="{A4C1904A-32C3-CD4C-8E40-05CBCB6A1FA3}"/>
                  </a:ext>
                </a:extLst>
              </p:cNvPr>
              <p:cNvSpPr>
                <a:spLocks/>
              </p:cNvSpPr>
              <p:nvPr/>
            </p:nvSpPr>
            <p:spPr bwMode="auto">
              <a:xfrm>
                <a:off x="11827572"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0" name="Freeform 758">
                <a:extLst>
                  <a:ext uri="{FF2B5EF4-FFF2-40B4-BE49-F238E27FC236}">
                    <a16:creationId xmlns:a16="http://schemas.microsoft.com/office/drawing/2014/main" id="{4F51D834-22BD-1247-BADD-B8260989767A}"/>
                  </a:ext>
                </a:extLst>
              </p:cNvPr>
              <p:cNvSpPr>
                <a:spLocks/>
              </p:cNvSpPr>
              <p:nvPr/>
            </p:nvSpPr>
            <p:spPr bwMode="auto">
              <a:xfrm>
                <a:off x="11432668" y="8322691"/>
                <a:ext cx="394904"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1" name="Freeform 759">
                <a:extLst>
                  <a:ext uri="{FF2B5EF4-FFF2-40B4-BE49-F238E27FC236}">
                    <a16:creationId xmlns:a16="http://schemas.microsoft.com/office/drawing/2014/main" id="{1725000A-EA1B-484E-8BAE-9AC05BB36DEA}"/>
                  </a:ext>
                </a:extLst>
              </p:cNvPr>
              <p:cNvSpPr>
                <a:spLocks/>
              </p:cNvSpPr>
              <p:nvPr/>
            </p:nvSpPr>
            <p:spPr bwMode="auto">
              <a:xfrm>
                <a:off x="11696998" y="8529752"/>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2" name="Freeform 760">
                <a:extLst>
                  <a:ext uri="{FF2B5EF4-FFF2-40B4-BE49-F238E27FC236}">
                    <a16:creationId xmlns:a16="http://schemas.microsoft.com/office/drawing/2014/main" id="{A059D6E9-9369-D640-B955-DDFD9669F438}"/>
                  </a:ext>
                </a:extLst>
              </p:cNvPr>
              <p:cNvSpPr>
                <a:spLocks/>
              </p:cNvSpPr>
              <p:nvPr/>
            </p:nvSpPr>
            <p:spPr bwMode="auto">
              <a:xfrm>
                <a:off x="11295722" y="8539311"/>
                <a:ext cx="296177"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3" name="Freeform 761">
                <a:extLst>
                  <a:ext uri="{FF2B5EF4-FFF2-40B4-BE49-F238E27FC236}">
                    <a16:creationId xmlns:a16="http://schemas.microsoft.com/office/drawing/2014/main" id="{E85FFBD8-C1F2-8A44-B1E6-656ADC1E346D}"/>
                  </a:ext>
                </a:extLst>
              </p:cNvPr>
              <p:cNvSpPr>
                <a:spLocks/>
              </p:cNvSpPr>
              <p:nvPr/>
            </p:nvSpPr>
            <p:spPr bwMode="auto">
              <a:xfrm>
                <a:off x="11547316" y="8529752"/>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4" name="Freeform 762">
                <a:extLst>
                  <a:ext uri="{FF2B5EF4-FFF2-40B4-BE49-F238E27FC236}">
                    <a16:creationId xmlns:a16="http://schemas.microsoft.com/office/drawing/2014/main" id="{B3A3DBA5-4812-804F-8149-40A9C5451016}"/>
                  </a:ext>
                </a:extLst>
              </p:cNvPr>
              <p:cNvSpPr>
                <a:spLocks/>
              </p:cNvSpPr>
              <p:nvPr/>
            </p:nvSpPr>
            <p:spPr bwMode="auto">
              <a:xfrm>
                <a:off x="11079163" y="8558421"/>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5" name="Freeform 763">
                <a:extLst>
                  <a:ext uri="{FF2B5EF4-FFF2-40B4-BE49-F238E27FC236}">
                    <a16:creationId xmlns:a16="http://schemas.microsoft.com/office/drawing/2014/main" id="{16630B74-34FC-EC45-A006-292A1D74AB6F}"/>
                  </a:ext>
                </a:extLst>
              </p:cNvPr>
              <p:cNvSpPr>
                <a:spLocks/>
              </p:cNvSpPr>
              <p:nvPr/>
            </p:nvSpPr>
            <p:spPr bwMode="auto">
              <a:xfrm>
                <a:off x="11161965" y="8631691"/>
                <a:ext cx="207005"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6" name="Freeform 764">
                <a:extLst>
                  <a:ext uri="{FF2B5EF4-FFF2-40B4-BE49-F238E27FC236}">
                    <a16:creationId xmlns:a16="http://schemas.microsoft.com/office/drawing/2014/main" id="{D459812D-40A2-D24C-80BC-56C389A1B084}"/>
                  </a:ext>
                </a:extLst>
              </p:cNvPr>
              <p:cNvSpPr>
                <a:spLocks/>
              </p:cNvSpPr>
              <p:nvPr/>
            </p:nvSpPr>
            <p:spPr bwMode="auto">
              <a:xfrm>
                <a:off x="11015466" y="8443744"/>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7" name="Freeform 765">
                <a:extLst>
                  <a:ext uri="{FF2B5EF4-FFF2-40B4-BE49-F238E27FC236}">
                    <a16:creationId xmlns:a16="http://schemas.microsoft.com/office/drawing/2014/main" id="{BB1401A3-E19E-6B4F-84AE-019A25C043F8}"/>
                  </a:ext>
                </a:extLst>
              </p:cNvPr>
              <p:cNvSpPr>
                <a:spLocks/>
              </p:cNvSpPr>
              <p:nvPr/>
            </p:nvSpPr>
            <p:spPr bwMode="auto">
              <a:xfrm>
                <a:off x="10929481" y="8453302"/>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8" name="Freeform 766">
                <a:extLst>
                  <a:ext uri="{FF2B5EF4-FFF2-40B4-BE49-F238E27FC236}">
                    <a16:creationId xmlns:a16="http://schemas.microsoft.com/office/drawing/2014/main" id="{DBC0909A-D988-0D4B-91A6-99DAC3B17A51}"/>
                  </a:ext>
                </a:extLst>
              </p:cNvPr>
              <p:cNvSpPr>
                <a:spLocks/>
              </p:cNvSpPr>
              <p:nvPr/>
            </p:nvSpPr>
            <p:spPr bwMode="auto">
              <a:xfrm>
                <a:off x="10919926"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9" name="Freeform 767">
                <a:extLst>
                  <a:ext uri="{FF2B5EF4-FFF2-40B4-BE49-F238E27FC236}">
                    <a16:creationId xmlns:a16="http://schemas.microsoft.com/office/drawing/2014/main" id="{AE0E4340-806C-9A4F-873C-85DF1F317706}"/>
                  </a:ext>
                </a:extLst>
              </p:cNvPr>
              <p:cNvSpPr>
                <a:spLocks/>
              </p:cNvSpPr>
              <p:nvPr/>
            </p:nvSpPr>
            <p:spPr bwMode="auto">
              <a:xfrm>
                <a:off x="10900818" y="7733368"/>
                <a:ext cx="560508"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0" name="Freeform 768">
                <a:extLst>
                  <a:ext uri="{FF2B5EF4-FFF2-40B4-BE49-F238E27FC236}">
                    <a16:creationId xmlns:a16="http://schemas.microsoft.com/office/drawing/2014/main" id="{D984D3A4-8BB6-AB44-93B8-E989B44BCEC7}"/>
                  </a:ext>
                </a:extLst>
              </p:cNvPr>
              <p:cNvSpPr>
                <a:spLocks/>
              </p:cNvSpPr>
              <p:nvPr/>
            </p:nvSpPr>
            <p:spPr bwMode="auto">
              <a:xfrm>
                <a:off x="10900818" y="8258982"/>
                <a:ext cx="270699"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1" name="Freeform 769">
                <a:extLst>
                  <a:ext uri="{FF2B5EF4-FFF2-40B4-BE49-F238E27FC236}">
                    <a16:creationId xmlns:a16="http://schemas.microsoft.com/office/drawing/2014/main" id="{D4436F55-F3AB-FD44-83A8-F319FAE3E938}"/>
                  </a:ext>
                </a:extLst>
              </p:cNvPr>
              <p:cNvSpPr>
                <a:spLocks/>
              </p:cNvSpPr>
              <p:nvPr/>
            </p:nvSpPr>
            <p:spPr bwMode="auto">
              <a:xfrm>
                <a:off x="11136488" y="7838489"/>
                <a:ext cx="783438"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2" name="Freeform 770">
                <a:extLst>
                  <a:ext uri="{FF2B5EF4-FFF2-40B4-BE49-F238E27FC236}">
                    <a16:creationId xmlns:a16="http://schemas.microsoft.com/office/drawing/2014/main" id="{041EAA34-C1E8-254F-B78C-AB2504FE13C4}"/>
                  </a:ext>
                </a:extLst>
              </p:cNvPr>
              <p:cNvSpPr>
                <a:spLocks/>
              </p:cNvSpPr>
              <p:nvPr/>
            </p:nvSpPr>
            <p:spPr bwMode="auto">
              <a:xfrm>
                <a:off x="12814832"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3" name="Freeform 771">
                <a:extLst>
                  <a:ext uri="{FF2B5EF4-FFF2-40B4-BE49-F238E27FC236}">
                    <a16:creationId xmlns:a16="http://schemas.microsoft.com/office/drawing/2014/main" id="{B1C1FB06-D5C8-9B44-8CB6-F5BC30685E87}"/>
                  </a:ext>
                </a:extLst>
              </p:cNvPr>
              <p:cNvSpPr>
                <a:spLocks/>
              </p:cNvSpPr>
              <p:nvPr/>
            </p:nvSpPr>
            <p:spPr bwMode="auto">
              <a:xfrm>
                <a:off x="12050498"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4" name="Freeform 772">
                <a:extLst>
                  <a:ext uri="{FF2B5EF4-FFF2-40B4-BE49-F238E27FC236}">
                    <a16:creationId xmlns:a16="http://schemas.microsoft.com/office/drawing/2014/main" id="{3854246F-47FE-E342-819B-877100F21950}"/>
                  </a:ext>
                </a:extLst>
              </p:cNvPr>
              <p:cNvSpPr>
                <a:spLocks/>
              </p:cNvSpPr>
              <p:nvPr/>
            </p:nvSpPr>
            <p:spPr bwMode="auto">
              <a:xfrm>
                <a:off x="12133305" y="7424368"/>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5" name="Freeform 773">
                <a:extLst>
                  <a:ext uri="{FF2B5EF4-FFF2-40B4-BE49-F238E27FC236}">
                    <a16:creationId xmlns:a16="http://schemas.microsoft.com/office/drawing/2014/main" id="{C99306D1-4845-3844-9D3B-84B5ADC852F8}"/>
                  </a:ext>
                </a:extLst>
              </p:cNvPr>
              <p:cNvSpPr>
                <a:spLocks/>
              </p:cNvSpPr>
              <p:nvPr/>
            </p:nvSpPr>
            <p:spPr bwMode="auto">
              <a:xfrm>
                <a:off x="10910373" y="7714255"/>
                <a:ext cx="391720"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6" name="Freeform 774">
                <a:extLst>
                  <a:ext uri="{FF2B5EF4-FFF2-40B4-BE49-F238E27FC236}">
                    <a16:creationId xmlns:a16="http://schemas.microsoft.com/office/drawing/2014/main" id="{766C5639-BD86-C041-8B3E-13C43818FE66}"/>
                  </a:ext>
                </a:extLst>
              </p:cNvPr>
              <p:cNvSpPr>
                <a:spLocks/>
              </p:cNvSpPr>
              <p:nvPr/>
            </p:nvSpPr>
            <p:spPr bwMode="auto">
              <a:xfrm>
                <a:off x="11098270" y="7265092"/>
                <a:ext cx="560508"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7" name="Freeform 775">
                <a:extLst>
                  <a:ext uri="{FF2B5EF4-FFF2-40B4-BE49-F238E27FC236}">
                    <a16:creationId xmlns:a16="http://schemas.microsoft.com/office/drawing/2014/main" id="{0E1C0038-53FB-1E41-811B-FF1869BAF01C}"/>
                  </a:ext>
                </a:extLst>
              </p:cNvPr>
              <p:cNvSpPr>
                <a:spLocks/>
              </p:cNvSpPr>
              <p:nvPr/>
            </p:nvSpPr>
            <p:spPr bwMode="auto">
              <a:xfrm>
                <a:off x="11295725" y="7220494"/>
                <a:ext cx="968153"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8" name="Freeform 776">
                <a:extLst>
                  <a:ext uri="{FF2B5EF4-FFF2-40B4-BE49-F238E27FC236}">
                    <a16:creationId xmlns:a16="http://schemas.microsoft.com/office/drawing/2014/main" id="{C35F2A4E-4476-DA4E-BA6C-172D9311E501}"/>
                  </a:ext>
                </a:extLst>
              </p:cNvPr>
              <p:cNvSpPr>
                <a:spLocks/>
              </p:cNvSpPr>
              <p:nvPr/>
            </p:nvSpPr>
            <p:spPr bwMode="auto">
              <a:xfrm>
                <a:off x="8295723" y="3719582"/>
                <a:ext cx="2850319"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9" name="Freeform 777">
                <a:extLst>
                  <a:ext uri="{FF2B5EF4-FFF2-40B4-BE49-F238E27FC236}">
                    <a16:creationId xmlns:a16="http://schemas.microsoft.com/office/drawing/2014/main" id="{DEFC69B8-0C3C-3D40-9BC5-9792F1B253B5}"/>
                  </a:ext>
                </a:extLst>
              </p:cNvPr>
              <p:cNvSpPr>
                <a:spLocks/>
              </p:cNvSpPr>
              <p:nvPr/>
            </p:nvSpPr>
            <p:spPr bwMode="auto">
              <a:xfrm>
                <a:off x="913648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0" name="Freeform 778">
                <a:extLst>
                  <a:ext uri="{FF2B5EF4-FFF2-40B4-BE49-F238E27FC236}">
                    <a16:creationId xmlns:a16="http://schemas.microsoft.com/office/drawing/2014/main" id="{A22BC040-060A-0A45-9DB2-042E15F06822}"/>
                  </a:ext>
                </a:extLst>
              </p:cNvPr>
              <p:cNvSpPr>
                <a:spLocks/>
              </p:cNvSpPr>
              <p:nvPr/>
            </p:nvSpPr>
            <p:spPr bwMode="auto">
              <a:xfrm>
                <a:off x="918426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1" name="Freeform 779">
                <a:extLst>
                  <a:ext uri="{FF2B5EF4-FFF2-40B4-BE49-F238E27FC236}">
                    <a16:creationId xmlns:a16="http://schemas.microsoft.com/office/drawing/2014/main" id="{06A7CDA1-4C74-DC4F-BB59-82E11212392D}"/>
                  </a:ext>
                </a:extLst>
              </p:cNvPr>
              <p:cNvSpPr>
                <a:spLocks/>
              </p:cNvSpPr>
              <p:nvPr/>
            </p:nvSpPr>
            <p:spPr bwMode="auto">
              <a:xfrm>
                <a:off x="921292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2" name="Freeform 780">
                <a:extLst>
                  <a:ext uri="{FF2B5EF4-FFF2-40B4-BE49-F238E27FC236}">
                    <a16:creationId xmlns:a16="http://schemas.microsoft.com/office/drawing/2014/main" id="{912CCEA5-E3AE-794A-BE3D-09BBBB523A64}"/>
                  </a:ext>
                </a:extLst>
              </p:cNvPr>
              <p:cNvSpPr>
                <a:spLocks/>
              </p:cNvSpPr>
              <p:nvPr/>
            </p:nvSpPr>
            <p:spPr bwMode="auto">
              <a:xfrm>
                <a:off x="9528208" y="3776917"/>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3" name="Freeform 782">
                <a:extLst>
                  <a:ext uri="{FF2B5EF4-FFF2-40B4-BE49-F238E27FC236}">
                    <a16:creationId xmlns:a16="http://schemas.microsoft.com/office/drawing/2014/main" id="{BE7AE295-FDE4-C04D-AA5D-1AC0EDBD9DAD}"/>
                  </a:ext>
                </a:extLst>
              </p:cNvPr>
              <p:cNvSpPr>
                <a:spLocks/>
              </p:cNvSpPr>
              <p:nvPr/>
            </p:nvSpPr>
            <p:spPr bwMode="auto">
              <a:xfrm>
                <a:off x="10735214"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4" name="Freeform 783">
                <a:extLst>
                  <a:ext uri="{FF2B5EF4-FFF2-40B4-BE49-F238E27FC236}">
                    <a16:creationId xmlns:a16="http://schemas.microsoft.com/office/drawing/2014/main" id="{891E5929-6B19-D549-A275-582DE9A1F3C9}"/>
                  </a:ext>
                </a:extLst>
              </p:cNvPr>
              <p:cNvSpPr>
                <a:spLocks/>
              </p:cNvSpPr>
              <p:nvPr/>
            </p:nvSpPr>
            <p:spPr bwMode="auto">
              <a:xfrm>
                <a:off x="10808464" y="3936196"/>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5" name="Freeform 784">
                <a:extLst>
                  <a:ext uri="{FF2B5EF4-FFF2-40B4-BE49-F238E27FC236}">
                    <a16:creationId xmlns:a16="http://schemas.microsoft.com/office/drawing/2014/main" id="{D52DA45C-56CF-7D47-A0B8-E630AAD7279D}"/>
                  </a:ext>
                </a:extLst>
              </p:cNvPr>
              <p:cNvSpPr>
                <a:spLocks/>
              </p:cNvSpPr>
              <p:nvPr/>
            </p:nvSpPr>
            <p:spPr bwMode="auto">
              <a:xfrm>
                <a:off x="10808464"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6" name="Freeform 785">
                <a:extLst>
                  <a:ext uri="{FF2B5EF4-FFF2-40B4-BE49-F238E27FC236}">
                    <a16:creationId xmlns:a16="http://schemas.microsoft.com/office/drawing/2014/main" id="{965E836F-6C20-0F45-B67F-423ACD581FB8}"/>
                  </a:ext>
                </a:extLst>
              </p:cNvPr>
              <p:cNvSpPr>
                <a:spLocks/>
              </p:cNvSpPr>
              <p:nvPr/>
            </p:nvSpPr>
            <p:spPr bwMode="auto">
              <a:xfrm>
                <a:off x="10827571" y="4589231"/>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7" name="Freeform 786">
                <a:extLst>
                  <a:ext uri="{FF2B5EF4-FFF2-40B4-BE49-F238E27FC236}">
                    <a16:creationId xmlns:a16="http://schemas.microsoft.com/office/drawing/2014/main" id="{705C6A92-7813-F546-A8B2-EC76234572B4}"/>
                  </a:ext>
                </a:extLst>
              </p:cNvPr>
              <p:cNvSpPr>
                <a:spLocks/>
              </p:cNvSpPr>
              <p:nvPr/>
            </p:nvSpPr>
            <p:spPr bwMode="auto">
              <a:xfrm>
                <a:off x="10566422" y="4796293"/>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8" name="Freeform 787">
                <a:extLst>
                  <a:ext uri="{FF2B5EF4-FFF2-40B4-BE49-F238E27FC236}">
                    <a16:creationId xmlns:a16="http://schemas.microsoft.com/office/drawing/2014/main" id="{2A650ED9-A1AB-0D44-85C4-72D95F8CD824}"/>
                  </a:ext>
                </a:extLst>
              </p:cNvPr>
              <p:cNvSpPr>
                <a:spLocks/>
              </p:cNvSpPr>
              <p:nvPr/>
            </p:nvSpPr>
            <p:spPr bwMode="auto">
              <a:xfrm>
                <a:off x="10537762" y="4777182"/>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9" name="Freeform 788">
                <a:extLst>
                  <a:ext uri="{FF2B5EF4-FFF2-40B4-BE49-F238E27FC236}">
                    <a16:creationId xmlns:a16="http://schemas.microsoft.com/office/drawing/2014/main" id="{FA9A0C0C-5D03-5145-AB32-677F2C7D87A2}"/>
                  </a:ext>
                </a:extLst>
              </p:cNvPr>
              <p:cNvSpPr>
                <a:spLocks/>
              </p:cNvSpPr>
              <p:nvPr/>
            </p:nvSpPr>
            <p:spPr bwMode="auto">
              <a:xfrm>
                <a:off x="10407190" y="4974684"/>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0" name="Freeform 789">
                <a:extLst>
                  <a:ext uri="{FF2B5EF4-FFF2-40B4-BE49-F238E27FC236}">
                    <a16:creationId xmlns:a16="http://schemas.microsoft.com/office/drawing/2014/main" id="{7B24A956-A878-084C-98B6-BBD319B844CF}"/>
                  </a:ext>
                </a:extLst>
              </p:cNvPr>
              <p:cNvSpPr>
                <a:spLocks/>
              </p:cNvSpPr>
              <p:nvPr/>
            </p:nvSpPr>
            <p:spPr bwMode="auto">
              <a:xfrm>
                <a:off x="9305278" y="5067066"/>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1" name="Freeform 790">
                <a:extLst>
                  <a:ext uri="{FF2B5EF4-FFF2-40B4-BE49-F238E27FC236}">
                    <a16:creationId xmlns:a16="http://schemas.microsoft.com/office/drawing/2014/main" id="{523A862A-9D80-254F-9939-233882808715}"/>
                  </a:ext>
                </a:extLst>
              </p:cNvPr>
              <p:cNvSpPr>
                <a:spLocks/>
              </p:cNvSpPr>
              <p:nvPr/>
            </p:nvSpPr>
            <p:spPr bwMode="auto">
              <a:xfrm>
                <a:off x="9222475" y="4946015"/>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2" name="Freeform 791">
                <a:extLst>
                  <a:ext uri="{FF2B5EF4-FFF2-40B4-BE49-F238E27FC236}">
                    <a16:creationId xmlns:a16="http://schemas.microsoft.com/office/drawing/2014/main" id="{6E66F860-B94C-614C-A62A-50834D4BD477}"/>
                  </a:ext>
                </a:extLst>
              </p:cNvPr>
              <p:cNvSpPr>
                <a:spLocks/>
              </p:cNvSpPr>
              <p:nvPr/>
            </p:nvSpPr>
            <p:spPr bwMode="auto">
              <a:xfrm>
                <a:off x="10865786" y="4347132"/>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3" name="Freeform 792">
                <a:extLst>
                  <a:ext uri="{FF2B5EF4-FFF2-40B4-BE49-F238E27FC236}">
                    <a16:creationId xmlns:a16="http://schemas.microsoft.com/office/drawing/2014/main" id="{EE619B39-7A78-DF48-ACD4-5DE09AD5BB4B}"/>
                  </a:ext>
                </a:extLst>
              </p:cNvPr>
              <p:cNvSpPr>
                <a:spLocks/>
              </p:cNvSpPr>
              <p:nvPr/>
            </p:nvSpPr>
            <p:spPr bwMode="auto">
              <a:xfrm>
                <a:off x="10789354"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4" name="Freeform 793">
                <a:extLst>
                  <a:ext uri="{FF2B5EF4-FFF2-40B4-BE49-F238E27FC236}">
                    <a16:creationId xmlns:a16="http://schemas.microsoft.com/office/drawing/2014/main" id="{500090E1-1AEA-5341-9AFF-58482BDC2950}"/>
                  </a:ext>
                </a:extLst>
              </p:cNvPr>
              <p:cNvSpPr>
                <a:spLocks/>
              </p:cNvSpPr>
              <p:nvPr/>
            </p:nvSpPr>
            <p:spPr bwMode="auto">
              <a:xfrm>
                <a:off x="10865786" y="4206967"/>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5" name="Freeform 794">
                <a:extLst>
                  <a:ext uri="{FF2B5EF4-FFF2-40B4-BE49-F238E27FC236}">
                    <a16:creationId xmlns:a16="http://schemas.microsoft.com/office/drawing/2014/main" id="{AE55A7FA-6FAB-EF40-B4F2-28FCE6D2FCE3}"/>
                  </a:ext>
                </a:extLst>
              </p:cNvPr>
              <p:cNvSpPr>
                <a:spLocks/>
              </p:cNvSpPr>
              <p:nvPr/>
            </p:nvSpPr>
            <p:spPr bwMode="auto">
              <a:xfrm>
                <a:off x="8314832" y="4394915"/>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6" name="Freeform 795">
                <a:extLst>
                  <a:ext uri="{FF2B5EF4-FFF2-40B4-BE49-F238E27FC236}">
                    <a16:creationId xmlns:a16="http://schemas.microsoft.com/office/drawing/2014/main" id="{354CC232-A298-7149-A467-410D85E9A2CA}"/>
                  </a:ext>
                </a:extLst>
              </p:cNvPr>
              <p:cNvSpPr>
                <a:spLocks/>
              </p:cNvSpPr>
              <p:nvPr/>
            </p:nvSpPr>
            <p:spPr bwMode="auto">
              <a:xfrm>
                <a:off x="8372155" y="4394915"/>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7" name="Freeform 796">
                <a:extLst>
                  <a:ext uri="{FF2B5EF4-FFF2-40B4-BE49-F238E27FC236}">
                    <a16:creationId xmlns:a16="http://schemas.microsoft.com/office/drawing/2014/main" id="{40518E55-F36E-EF4B-8848-083A7020B298}"/>
                  </a:ext>
                </a:extLst>
              </p:cNvPr>
              <p:cNvSpPr>
                <a:spLocks/>
              </p:cNvSpPr>
              <p:nvPr/>
            </p:nvSpPr>
            <p:spPr bwMode="auto">
              <a:xfrm>
                <a:off x="9445407" y="3802406"/>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8" name="Freeform 797">
                <a:extLst>
                  <a:ext uri="{FF2B5EF4-FFF2-40B4-BE49-F238E27FC236}">
                    <a16:creationId xmlns:a16="http://schemas.microsoft.com/office/drawing/2014/main" id="{7CB69435-09E3-5245-96BC-1C10FC54202A}"/>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11" name="Oval 410">
              <a:extLst>
                <a:ext uri="{FF2B5EF4-FFF2-40B4-BE49-F238E27FC236}">
                  <a16:creationId xmlns:a16="http://schemas.microsoft.com/office/drawing/2014/main" id="{CB1DB2C3-72C1-A54A-BCFA-3D6512FD1E78}"/>
                </a:ext>
              </a:extLst>
            </p:cNvPr>
            <p:cNvSpPr/>
            <p:nvPr/>
          </p:nvSpPr>
          <p:spPr>
            <a:xfrm>
              <a:off x="7629031" y="3683803"/>
              <a:ext cx="275746" cy="27432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accent5"/>
                </a:solidFill>
                <a:latin typeface="Arial" panose="020B0604020202020204" pitchFamily="34" charset="0"/>
                <a:cs typeface="Arial" panose="020B0604020202020204" pitchFamily="34" charset="0"/>
              </a:endParaRPr>
            </a:p>
          </p:txBody>
        </p:sp>
        <p:sp>
          <p:nvSpPr>
            <p:cNvPr id="412" name="Oval 411">
              <a:extLst>
                <a:ext uri="{FF2B5EF4-FFF2-40B4-BE49-F238E27FC236}">
                  <a16:creationId xmlns:a16="http://schemas.microsoft.com/office/drawing/2014/main" id="{7F276662-54F8-9243-BE34-FF8047179A94}"/>
                </a:ext>
              </a:extLst>
            </p:cNvPr>
            <p:cNvSpPr/>
            <p:nvPr/>
          </p:nvSpPr>
          <p:spPr>
            <a:xfrm>
              <a:off x="5457768" y="4072184"/>
              <a:ext cx="274320" cy="27432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accent5"/>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413" name="TextBox 412">
              <a:extLst>
                <a:ext uri="{FF2B5EF4-FFF2-40B4-BE49-F238E27FC236}">
                  <a16:creationId xmlns:a16="http://schemas.microsoft.com/office/drawing/2014/main" id="{DE6F731F-DFFB-CA43-AEAB-40EB1675F724}"/>
                </a:ext>
              </a:extLst>
            </p:cNvPr>
            <p:cNvSpPr txBox="1"/>
            <p:nvPr/>
          </p:nvSpPr>
          <p:spPr>
            <a:xfrm>
              <a:off x="7833579" y="3594323"/>
              <a:ext cx="1154607" cy="326722"/>
            </a:xfrm>
            <a:prstGeom prst="rect">
              <a:avLst/>
            </a:prstGeom>
            <a:noFill/>
          </p:spPr>
          <p:txBody>
            <a:bodyPr wrap="square" rtlCol="0">
              <a:spAutoFit/>
            </a:bodyPr>
            <a:lstStyle/>
            <a:p>
              <a:r>
                <a:rPr lang="en-US" sz="1100" b="1">
                  <a:solidFill>
                    <a:schemeClr val="accent1"/>
                  </a:solidFill>
                  <a:latin typeface="Arial" panose="020B0604020202020204" pitchFamily="34" charset="0"/>
                  <a:cs typeface="Arial" panose="020B0604020202020204" pitchFamily="34" charset="0"/>
                </a:rPr>
                <a:t>Bucharest </a:t>
              </a:r>
            </a:p>
          </p:txBody>
        </p:sp>
        <p:sp>
          <p:nvSpPr>
            <p:cNvPr id="414" name="TextBox 413">
              <a:extLst>
                <a:ext uri="{FF2B5EF4-FFF2-40B4-BE49-F238E27FC236}">
                  <a16:creationId xmlns:a16="http://schemas.microsoft.com/office/drawing/2014/main" id="{DD11659E-17BC-3A44-B57D-C24ADD821D69}"/>
                </a:ext>
              </a:extLst>
            </p:cNvPr>
            <p:cNvSpPr txBox="1"/>
            <p:nvPr/>
          </p:nvSpPr>
          <p:spPr>
            <a:xfrm>
              <a:off x="5678546" y="4156149"/>
              <a:ext cx="1479154" cy="326722"/>
            </a:xfrm>
            <a:prstGeom prst="rect">
              <a:avLst/>
            </a:prstGeom>
            <a:noFill/>
          </p:spPr>
          <p:txBody>
            <a:bodyPr wrap="square" rtlCol="0">
              <a:spAutoFit/>
            </a:bodyPr>
            <a:lstStyle/>
            <a:p>
              <a:r>
                <a:rPr lang="en-US" sz="1100" b="1">
                  <a:solidFill>
                    <a:schemeClr val="accent1"/>
                  </a:solidFill>
                  <a:latin typeface="Arial" panose="020B0604020202020204" pitchFamily="34" charset="0"/>
                  <a:cs typeface="Arial" panose="020B0604020202020204" pitchFamily="34" charset="0"/>
                </a:rPr>
                <a:t>San Antonio</a:t>
              </a:r>
            </a:p>
          </p:txBody>
        </p:sp>
        <p:sp>
          <p:nvSpPr>
            <p:cNvPr id="415" name="Oval 414">
              <a:extLst>
                <a:ext uri="{FF2B5EF4-FFF2-40B4-BE49-F238E27FC236}">
                  <a16:creationId xmlns:a16="http://schemas.microsoft.com/office/drawing/2014/main" id="{E0D42F7D-83E9-784A-999E-6C6749A6BC04}"/>
                </a:ext>
              </a:extLst>
            </p:cNvPr>
            <p:cNvSpPr/>
            <p:nvPr/>
          </p:nvSpPr>
          <p:spPr>
            <a:xfrm>
              <a:off x="5146409" y="3884675"/>
              <a:ext cx="274320" cy="27432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accent5"/>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416" name="TextBox 415">
              <a:extLst>
                <a:ext uri="{FF2B5EF4-FFF2-40B4-BE49-F238E27FC236}">
                  <a16:creationId xmlns:a16="http://schemas.microsoft.com/office/drawing/2014/main" id="{D4D283EF-8D26-8C45-89BF-A81DF22CF5B9}"/>
                </a:ext>
              </a:extLst>
            </p:cNvPr>
            <p:cNvSpPr txBox="1"/>
            <p:nvPr/>
          </p:nvSpPr>
          <p:spPr>
            <a:xfrm>
              <a:off x="3436060" y="3832538"/>
              <a:ext cx="1703743" cy="326722"/>
            </a:xfrm>
            <a:prstGeom prst="rect">
              <a:avLst/>
            </a:prstGeom>
            <a:noFill/>
          </p:spPr>
          <p:txBody>
            <a:bodyPr wrap="square" rtlCol="0">
              <a:spAutoFit/>
            </a:bodyPr>
            <a:lstStyle/>
            <a:p>
              <a:pPr algn="r"/>
              <a:r>
                <a:rPr lang="en-US" sz="1100" b="1">
                  <a:solidFill>
                    <a:schemeClr val="accent1"/>
                  </a:solidFill>
                  <a:latin typeface="Arial" panose="020B0604020202020204" pitchFamily="34" charset="0"/>
                  <a:cs typeface="Arial" panose="020B0604020202020204" pitchFamily="34" charset="0"/>
                </a:rPr>
                <a:t>Santa Clara</a:t>
              </a:r>
            </a:p>
          </p:txBody>
        </p:sp>
      </p:grpSp>
      <p:sp>
        <p:nvSpPr>
          <p:cNvPr id="429" name="Rectangle 56">
            <a:extLst>
              <a:ext uri="{FF2B5EF4-FFF2-40B4-BE49-F238E27FC236}">
                <a16:creationId xmlns:a16="http://schemas.microsoft.com/office/drawing/2014/main" id="{64E90396-38BD-CC44-94F4-84CD5969F46B}"/>
              </a:ext>
            </a:extLst>
          </p:cNvPr>
          <p:cNvSpPr/>
          <p:nvPr/>
        </p:nvSpPr>
        <p:spPr>
          <a:xfrm>
            <a:off x="8203374" y="4518000"/>
            <a:ext cx="357759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panose="020B0604020202020204" pitchFamily="34" charset="0"/>
                <a:cs typeface="Arial" panose="020B0604020202020204" pitchFamily="34" charset="0"/>
              </a:rPr>
              <a:t>Elite security researchers, threat hunters and security analysts. Close collaboration on incident response with law enforcement; Working with leading academics on quantum computing and cryptography</a:t>
            </a:r>
          </a:p>
        </p:txBody>
      </p:sp>
      <p:sp>
        <p:nvSpPr>
          <p:cNvPr id="431" name="TextBox 430">
            <a:extLst>
              <a:ext uri="{FF2B5EF4-FFF2-40B4-BE49-F238E27FC236}">
                <a16:creationId xmlns:a16="http://schemas.microsoft.com/office/drawing/2014/main" id="{62C50B8C-34E6-3E4C-8D69-E6140C3AB50A}"/>
              </a:ext>
            </a:extLst>
          </p:cNvPr>
          <p:cNvSpPr txBox="1"/>
          <p:nvPr/>
        </p:nvSpPr>
        <p:spPr>
          <a:xfrm>
            <a:off x="5346895" y="4435704"/>
            <a:ext cx="2895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a:solidFill>
                  <a:srgbClr val="1261FF"/>
                </a:solidFill>
                <a:latin typeface="Arial" panose="020B0604020202020204" pitchFamily="34" charset="0"/>
                <a:cs typeface="Arial" panose="020B0604020202020204" pitchFamily="34" charset="0"/>
              </a:rPr>
              <a:t>285</a:t>
            </a:r>
          </a:p>
        </p:txBody>
      </p:sp>
      <p:sp>
        <p:nvSpPr>
          <p:cNvPr id="433" name="TextBox 432">
            <a:extLst>
              <a:ext uri="{FF2B5EF4-FFF2-40B4-BE49-F238E27FC236}">
                <a16:creationId xmlns:a16="http://schemas.microsoft.com/office/drawing/2014/main" id="{527A8865-6AEF-C449-A451-6927F298EF53}"/>
              </a:ext>
            </a:extLst>
          </p:cNvPr>
          <p:cNvSpPr txBox="1"/>
          <p:nvPr/>
        </p:nvSpPr>
        <p:spPr>
          <a:xfrm>
            <a:off x="8203374" y="1093295"/>
            <a:ext cx="25393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Arial" panose="020B0604020202020204" pitchFamily="34" charset="0"/>
                <a:cs typeface="Arial" panose="020B0604020202020204" pitchFamily="34" charset="0"/>
              </a:rPr>
              <a:t>Daily threat queries from hundreds of millions of sensors worldwide</a:t>
            </a:r>
          </a:p>
        </p:txBody>
      </p:sp>
      <p:sp>
        <p:nvSpPr>
          <p:cNvPr id="434" name="TextBox 433">
            <a:extLst>
              <a:ext uri="{FF2B5EF4-FFF2-40B4-BE49-F238E27FC236}">
                <a16:creationId xmlns:a16="http://schemas.microsoft.com/office/drawing/2014/main" id="{9EAF7962-C66C-B34B-94DC-D2F0C5010CDE}"/>
              </a:ext>
            </a:extLst>
          </p:cNvPr>
          <p:cNvSpPr txBox="1"/>
          <p:nvPr/>
        </p:nvSpPr>
        <p:spPr>
          <a:xfrm>
            <a:off x="5888031" y="935336"/>
            <a:ext cx="2354464"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a:solidFill>
                  <a:srgbClr val="1261FF"/>
                </a:solidFill>
                <a:latin typeface="Arial" panose="020B0604020202020204" pitchFamily="34" charset="0"/>
                <a:cs typeface="Arial" panose="020B0604020202020204" pitchFamily="34" charset="0"/>
              </a:rPr>
              <a:t>30 billion</a:t>
            </a:r>
          </a:p>
        </p:txBody>
      </p:sp>
      <p:sp>
        <p:nvSpPr>
          <p:cNvPr id="435" name="TextBox 434">
            <a:extLst>
              <a:ext uri="{FF2B5EF4-FFF2-40B4-BE49-F238E27FC236}">
                <a16:creationId xmlns:a16="http://schemas.microsoft.com/office/drawing/2014/main" id="{30253311-7CF5-3F48-B69A-E8CB541D0B1D}"/>
              </a:ext>
            </a:extLst>
          </p:cNvPr>
          <p:cNvSpPr txBox="1"/>
          <p:nvPr/>
        </p:nvSpPr>
        <p:spPr>
          <a:xfrm>
            <a:off x="5346895" y="1825817"/>
            <a:ext cx="2895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a:solidFill>
                  <a:srgbClr val="1261FF"/>
                </a:solidFill>
                <a:latin typeface="Arial" panose="020B0604020202020204" pitchFamily="34" charset="0"/>
                <a:cs typeface="Arial" panose="020B0604020202020204" pitchFamily="34" charset="0"/>
              </a:rPr>
              <a:t>400+</a:t>
            </a:r>
          </a:p>
        </p:txBody>
      </p:sp>
      <p:sp>
        <p:nvSpPr>
          <p:cNvPr id="436" name="TextBox 435">
            <a:extLst>
              <a:ext uri="{FF2B5EF4-FFF2-40B4-BE49-F238E27FC236}">
                <a16:creationId xmlns:a16="http://schemas.microsoft.com/office/drawing/2014/main" id="{AC34C5FA-557A-4640-85E7-E306DD361589}"/>
              </a:ext>
            </a:extLst>
          </p:cNvPr>
          <p:cNvSpPr txBox="1"/>
          <p:nvPr/>
        </p:nvSpPr>
        <p:spPr>
          <a:xfrm>
            <a:off x="8203374" y="1952306"/>
            <a:ext cx="293414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Arial" panose="020B0604020202020204" pitchFamily="34" charset="0"/>
                <a:cs typeface="Arial" panose="020B0604020202020204" pitchFamily="34" charset="0"/>
              </a:rPr>
              <a:t>Threats discovered every minute (criminals, nation-states, malicious actors)</a:t>
            </a:r>
          </a:p>
        </p:txBody>
      </p:sp>
      <p:sp>
        <p:nvSpPr>
          <p:cNvPr id="437" name="TextBox 436">
            <a:extLst>
              <a:ext uri="{FF2B5EF4-FFF2-40B4-BE49-F238E27FC236}">
                <a16:creationId xmlns:a16="http://schemas.microsoft.com/office/drawing/2014/main" id="{D07257D4-BEB7-B64A-AD3D-23CC95DEB6FF}"/>
              </a:ext>
            </a:extLst>
          </p:cNvPr>
          <p:cNvSpPr txBox="1"/>
          <p:nvPr/>
        </p:nvSpPr>
        <p:spPr>
          <a:xfrm>
            <a:off x="8231871" y="2831878"/>
            <a:ext cx="25668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Arial" panose="020B0604020202020204" pitchFamily="34" charset="0"/>
                <a:cs typeface="Arial" panose="020B0604020202020204" pitchFamily="34" charset="0"/>
              </a:rPr>
              <a:t>Ransomware </a:t>
            </a:r>
            <a:r>
              <a:rPr lang="en-US" sz="1100" err="1">
                <a:solidFill>
                  <a:srgbClr val="FFFFFF"/>
                </a:solidFill>
                <a:latin typeface="Arial" panose="020B0604020202020204" pitchFamily="34" charset="0"/>
                <a:cs typeface="Arial" panose="020B0604020202020204" pitchFamily="34" charset="0"/>
              </a:rPr>
              <a:t>decryptors</a:t>
            </a:r>
            <a:r>
              <a:rPr lang="en-US" sz="1100">
                <a:solidFill>
                  <a:srgbClr val="FFFFFF"/>
                </a:solidFill>
                <a:latin typeface="Arial" panose="020B0604020202020204" pitchFamily="34" charset="0"/>
                <a:cs typeface="Arial" panose="020B0604020202020204" pitchFamily="34" charset="0"/>
              </a:rPr>
              <a:t> provided free to the market </a:t>
            </a:r>
          </a:p>
        </p:txBody>
      </p:sp>
      <p:sp>
        <p:nvSpPr>
          <p:cNvPr id="438" name="TextBox 437">
            <a:extLst>
              <a:ext uri="{FF2B5EF4-FFF2-40B4-BE49-F238E27FC236}">
                <a16:creationId xmlns:a16="http://schemas.microsoft.com/office/drawing/2014/main" id="{E772E7CF-F380-0648-B5D8-01F5E2A95680}"/>
              </a:ext>
            </a:extLst>
          </p:cNvPr>
          <p:cNvSpPr txBox="1"/>
          <p:nvPr/>
        </p:nvSpPr>
        <p:spPr>
          <a:xfrm>
            <a:off x="7381134" y="2716298"/>
            <a:ext cx="861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a:solidFill>
                  <a:srgbClr val="1261FF"/>
                </a:solidFill>
                <a:latin typeface="Arial" panose="020B0604020202020204" pitchFamily="34" charset="0"/>
                <a:cs typeface="Arial" panose="020B0604020202020204" pitchFamily="34" charset="0"/>
              </a:rPr>
              <a:t>19</a:t>
            </a:r>
          </a:p>
        </p:txBody>
      </p:sp>
      <p:sp>
        <p:nvSpPr>
          <p:cNvPr id="439" name="TextBox 438">
            <a:extLst>
              <a:ext uri="{FF2B5EF4-FFF2-40B4-BE49-F238E27FC236}">
                <a16:creationId xmlns:a16="http://schemas.microsoft.com/office/drawing/2014/main" id="{B34B1D4C-1C2C-904C-A84E-AAFADD1CBDF1}"/>
              </a:ext>
            </a:extLst>
          </p:cNvPr>
          <p:cNvSpPr txBox="1"/>
          <p:nvPr/>
        </p:nvSpPr>
        <p:spPr>
          <a:xfrm>
            <a:off x="8231871" y="3708437"/>
            <a:ext cx="35775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Arial" panose="020B0604020202020204" pitchFamily="34" charset="0"/>
                <a:cs typeface="Arial" panose="020B0604020202020204" pitchFamily="34" charset="0"/>
              </a:rPr>
              <a:t>Helped law enforcement take down major cybercrime groups with estimated worth in the billions</a:t>
            </a:r>
          </a:p>
        </p:txBody>
      </p:sp>
      <p:sp>
        <p:nvSpPr>
          <p:cNvPr id="440" name="TextBox 439">
            <a:extLst>
              <a:ext uri="{FF2B5EF4-FFF2-40B4-BE49-F238E27FC236}">
                <a16:creationId xmlns:a16="http://schemas.microsoft.com/office/drawing/2014/main" id="{55CA64EC-C8AB-5741-8160-ACAA798C9D4B}"/>
              </a:ext>
            </a:extLst>
          </p:cNvPr>
          <p:cNvSpPr txBox="1"/>
          <p:nvPr/>
        </p:nvSpPr>
        <p:spPr>
          <a:xfrm>
            <a:off x="5992390" y="3606779"/>
            <a:ext cx="22501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a:solidFill>
                  <a:srgbClr val="1261FF"/>
                </a:solidFill>
                <a:latin typeface="Arial" panose="020B0604020202020204" pitchFamily="34" charset="0"/>
                <a:cs typeface="Arial" panose="020B0604020202020204" pitchFamily="34" charset="0"/>
              </a:rPr>
              <a:t>$billions</a:t>
            </a:r>
          </a:p>
        </p:txBody>
      </p:sp>
      <p:sp>
        <p:nvSpPr>
          <p:cNvPr id="441" name="TextBox 440">
            <a:extLst>
              <a:ext uri="{FF2B5EF4-FFF2-40B4-BE49-F238E27FC236}">
                <a16:creationId xmlns:a16="http://schemas.microsoft.com/office/drawing/2014/main" id="{37C486F8-B927-5C40-AEDA-EEC5EB175AEC}"/>
              </a:ext>
            </a:extLst>
          </p:cNvPr>
          <p:cNvSpPr txBox="1"/>
          <p:nvPr/>
        </p:nvSpPr>
        <p:spPr>
          <a:xfrm>
            <a:off x="8203374" y="5550774"/>
            <a:ext cx="31709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panose="020B0604020202020204" pitchFamily="34" charset="0"/>
                <a:cs typeface="Arial" panose="020B0604020202020204" pitchFamily="34" charset="0"/>
              </a:rPr>
              <a:t>R&amp;D employees focused on cloud, emerging technology, IoT research and machine learning </a:t>
            </a:r>
          </a:p>
        </p:txBody>
      </p:sp>
      <p:sp>
        <p:nvSpPr>
          <p:cNvPr id="442" name="TextBox 441">
            <a:extLst>
              <a:ext uri="{FF2B5EF4-FFF2-40B4-BE49-F238E27FC236}">
                <a16:creationId xmlns:a16="http://schemas.microsoft.com/office/drawing/2014/main" id="{37A6CC38-5C43-1C49-BB58-CEA64FE3D9E6}"/>
              </a:ext>
            </a:extLst>
          </p:cNvPr>
          <p:cNvSpPr txBox="1"/>
          <p:nvPr/>
        </p:nvSpPr>
        <p:spPr>
          <a:xfrm>
            <a:off x="6324183" y="5407959"/>
            <a:ext cx="19183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a:solidFill>
                  <a:srgbClr val="1261FF"/>
                </a:solidFill>
                <a:latin typeface="Arial" panose="020B0604020202020204" pitchFamily="34" charset="0"/>
                <a:cs typeface="Arial" panose="020B0604020202020204" pitchFamily="34" charset="0"/>
              </a:rPr>
              <a:t>400+</a:t>
            </a:r>
            <a:endParaRPr kumimoji="0" lang="en-US" sz="3600" b="1" i="0" u="none" strike="noStrike" kern="1200" cap="none" spc="0" normalizeH="0" baseline="0" noProof="0">
              <a:ln>
                <a:noFill/>
              </a:ln>
              <a:solidFill>
                <a:srgbClr val="1261FF"/>
              </a:solidFill>
              <a:effectLst/>
              <a:uLnTx/>
              <a:uFillTx/>
              <a:latin typeface="Arial" panose="020B0604020202020204" pitchFamily="34" charset="0"/>
              <a:cs typeface="Arial" panose="020B0604020202020204" pitchFamily="34" charset="0"/>
            </a:endParaRPr>
          </a:p>
        </p:txBody>
      </p:sp>
      <p:sp>
        <p:nvSpPr>
          <p:cNvPr id="424" name="Slide Number Placeholder 5">
            <a:extLst>
              <a:ext uri="{FF2B5EF4-FFF2-40B4-BE49-F238E27FC236}">
                <a16:creationId xmlns:a16="http://schemas.microsoft.com/office/drawing/2014/main" id="{D2B08CC5-1F8D-9D4A-AAF3-9E1040DCF343}"/>
              </a:ext>
            </a:extLst>
          </p:cNvPr>
          <p:cNvSpPr txBox="1">
            <a:spLocks/>
          </p:cNvSpPr>
          <p:nvPr/>
        </p:nvSpPr>
        <p:spPr>
          <a:xfrm>
            <a:off x="10429176" y="6505725"/>
            <a:ext cx="930275" cy="184666"/>
          </a:xfrm>
          <a:prstGeom prst="rect">
            <a:avLst/>
          </a:prstGeom>
        </p:spPr>
        <p:txBody>
          <a:bodyPr vert="horz" wrap="none" lIns="0" tIns="0" rIns="0" bIns="0" rtlCol="0" anchor="ctr">
            <a:noAutofit/>
          </a:bodyP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927A04-FFAB-4E77-8A60-75CB67674673}" type="slidenum">
              <a:rPr lang="en-US" sz="1000" b="1" smtClean="0">
                <a:solidFill>
                  <a:schemeClr val="bg1"/>
                </a:solidFill>
                <a:latin typeface="Arial" panose="020B0604020202020204" pitchFamily="34" charset="0"/>
                <a:cs typeface="Arial" panose="020B0604020202020204" pitchFamily="34" charset="0"/>
              </a:rPr>
              <a:pPr/>
              <a:t>3</a:t>
            </a:fld>
            <a:endParaRPr lang="en-US" sz="1000" b="1">
              <a:solidFill>
                <a:schemeClr val="bg1"/>
              </a:solidFill>
              <a:latin typeface="Arial" panose="020B0604020202020204" pitchFamily="34" charset="0"/>
              <a:cs typeface="Arial" panose="020B0604020202020204" pitchFamily="34" charset="0"/>
            </a:endParaRPr>
          </a:p>
        </p:txBody>
      </p:sp>
      <p:sp>
        <p:nvSpPr>
          <p:cNvPr id="426" name="Footer Placeholder 1">
            <a:extLst>
              <a:ext uri="{FF2B5EF4-FFF2-40B4-BE49-F238E27FC236}">
                <a16:creationId xmlns:a16="http://schemas.microsoft.com/office/drawing/2014/main" id="{F8F27B23-D79F-6F45-B34C-07490FEFDE88}"/>
              </a:ext>
            </a:extLst>
          </p:cNvPr>
          <p:cNvSpPr txBox="1">
            <a:spLocks/>
          </p:cNvSpPr>
          <p:nvPr/>
        </p:nvSpPr>
        <p:spPr>
          <a:xfrm>
            <a:off x="755686" y="636481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chemeClr val="accent2"/>
                </a:solidFill>
                <a:latin typeface="Arial" panose="020B0604020202020204" pitchFamily="34" charset="0"/>
                <a:cs typeface="Arial" panose="020B0604020202020204" pitchFamily="34" charset="0"/>
              </a:rPr>
              <a:t>PROPRIETARY AND CONFIDENTIAL</a:t>
            </a:r>
          </a:p>
        </p:txBody>
      </p:sp>
      <p:sp>
        <p:nvSpPr>
          <p:cNvPr id="4" name="TextBox 3"/>
          <p:cNvSpPr txBox="1"/>
          <p:nvPr/>
        </p:nvSpPr>
        <p:spPr>
          <a:xfrm>
            <a:off x="668426" y="2308018"/>
            <a:ext cx="5219605" cy="646331"/>
          </a:xfrm>
          <a:prstGeom prst="rect">
            <a:avLst/>
          </a:prstGeom>
          <a:noFill/>
        </p:spPr>
        <p:txBody>
          <a:bodyPr wrap="square" rtlCol="0">
            <a:spAutoFit/>
          </a:bodyPr>
          <a:lstStyle/>
          <a:p>
            <a:r>
              <a:rPr lang="en-US" b="1">
                <a:solidFill>
                  <a:prstClr val="white"/>
                </a:solidFill>
                <a:latin typeface="Arial" panose="020B0604020202020204" pitchFamily="34" charset="0"/>
                <a:cs typeface="Arial" panose="020B0604020202020204" pitchFamily="34" charset="0"/>
              </a:rPr>
              <a:t>Continuously built into prevention technologies, analytics, and MDR operations</a:t>
            </a:r>
          </a:p>
        </p:txBody>
      </p:sp>
      <p:sp>
        <p:nvSpPr>
          <p:cNvPr id="427" name="Footer Placeholder 1">
            <a:extLst>
              <a:ext uri="{FF2B5EF4-FFF2-40B4-BE49-F238E27FC236}">
                <a16:creationId xmlns:a16="http://schemas.microsoft.com/office/drawing/2014/main" id="{1F15B44B-4A91-E548-A7C8-25CBD433953F}"/>
              </a:ext>
            </a:extLst>
          </p:cNvPr>
          <p:cNvSpPr txBox="1">
            <a:spLocks/>
          </p:cNvSpPr>
          <p:nvPr/>
        </p:nvSpPr>
        <p:spPr>
          <a:xfrm>
            <a:off x="755686" y="6364817"/>
            <a:ext cx="2504349"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5" name="TextBox 4">
            <a:extLst>
              <a:ext uri="{FF2B5EF4-FFF2-40B4-BE49-F238E27FC236}">
                <a16:creationId xmlns:a16="http://schemas.microsoft.com/office/drawing/2014/main" id="{6438CB12-446B-4026-B974-0A9855CF867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255392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2052D-BC8C-4FF9-A1DB-40C59D82D024}"/>
              </a:ext>
            </a:extLst>
          </p:cNvPr>
          <p:cNvSpPr>
            <a:spLocks noGrp="1"/>
          </p:cNvSpPr>
          <p:nvPr>
            <p:ph type="title"/>
          </p:nvPr>
        </p:nvSpPr>
        <p:spPr/>
        <p:txBody>
          <a:bodyPr/>
          <a:lstStyle/>
          <a:p>
            <a:r>
              <a:rPr lang="en-US" sz="2800" err="1"/>
              <a:t>GravityZone</a:t>
            </a:r>
            <a:r>
              <a:rPr lang="en-US" sz="2800" baseline="30000"/>
              <a:t>®</a:t>
            </a:r>
            <a:r>
              <a:rPr lang="en-US" sz="2800"/>
              <a:t> Cloud MSP Security Offering</a:t>
            </a:r>
            <a:endParaRPr lang="en-NL" sz="2800"/>
          </a:p>
        </p:txBody>
      </p:sp>
      <p:sp>
        <p:nvSpPr>
          <p:cNvPr id="7" name="Rectangle: Rounded Corners 6">
            <a:extLst>
              <a:ext uri="{FF2B5EF4-FFF2-40B4-BE49-F238E27FC236}">
                <a16:creationId xmlns:a16="http://schemas.microsoft.com/office/drawing/2014/main" id="{AC29FC52-62D2-4B4F-8F0D-775D61859B64}"/>
              </a:ext>
            </a:extLst>
          </p:cNvPr>
          <p:cNvSpPr/>
          <p:nvPr/>
        </p:nvSpPr>
        <p:spPr>
          <a:xfrm>
            <a:off x="766149" y="795519"/>
            <a:ext cx="10659702" cy="5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ADD-ONS </a:t>
            </a:r>
          </a:p>
          <a:p>
            <a:pPr algn="ctr"/>
            <a:r>
              <a:rPr lang="en-US" sz="1000" b="1"/>
              <a:t>(OPTIONAL)</a:t>
            </a:r>
            <a:endParaRPr lang="en-NL" sz="1000" b="1"/>
          </a:p>
        </p:txBody>
      </p:sp>
      <p:sp>
        <p:nvSpPr>
          <p:cNvPr id="25" name="Rectangle: Rounded Corners 24">
            <a:extLst>
              <a:ext uri="{FF2B5EF4-FFF2-40B4-BE49-F238E27FC236}">
                <a16:creationId xmlns:a16="http://schemas.microsoft.com/office/drawing/2014/main" id="{D1420498-834E-4CFE-BF50-9570C4901E14}"/>
              </a:ext>
            </a:extLst>
          </p:cNvPr>
          <p:cNvSpPr/>
          <p:nvPr/>
        </p:nvSpPr>
        <p:spPr>
          <a:xfrm>
            <a:off x="898008" y="3780118"/>
            <a:ext cx="3105592" cy="3137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Advanced Threat Security (ATS)</a:t>
            </a:r>
            <a:endParaRPr lang="en-NL" sz="1200" dirty="0"/>
          </a:p>
        </p:txBody>
      </p:sp>
      <p:sp>
        <p:nvSpPr>
          <p:cNvPr id="26" name="Rectangle: Rounded Corners 25">
            <a:extLst>
              <a:ext uri="{FF2B5EF4-FFF2-40B4-BE49-F238E27FC236}">
                <a16:creationId xmlns:a16="http://schemas.microsoft.com/office/drawing/2014/main" id="{7A2A4D76-DB7B-408A-AC93-AF9C4D6EE571}"/>
              </a:ext>
            </a:extLst>
          </p:cNvPr>
          <p:cNvSpPr/>
          <p:nvPr/>
        </p:nvSpPr>
        <p:spPr>
          <a:xfrm>
            <a:off x="925583" y="4574109"/>
            <a:ext cx="3105590" cy="3137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Endpoint Detection and Response (EDR)</a:t>
            </a:r>
            <a:endParaRPr lang="en-NL" sz="1200" dirty="0"/>
          </a:p>
        </p:txBody>
      </p:sp>
      <p:sp>
        <p:nvSpPr>
          <p:cNvPr id="31" name="Rectangle: Rounded Corners 30">
            <a:extLst>
              <a:ext uri="{FF2B5EF4-FFF2-40B4-BE49-F238E27FC236}">
                <a16:creationId xmlns:a16="http://schemas.microsoft.com/office/drawing/2014/main" id="{CCC4EFA8-87AC-4F0F-A42C-05FC88541CC5}"/>
              </a:ext>
            </a:extLst>
          </p:cNvPr>
          <p:cNvSpPr/>
          <p:nvPr/>
        </p:nvSpPr>
        <p:spPr>
          <a:xfrm>
            <a:off x="4090158" y="4598827"/>
            <a:ext cx="4996099" cy="39712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Cross-endpoint correlation at the organizational level to effectively detect complex cyber-attacks involving multiple endpoints. </a:t>
            </a:r>
            <a:endParaRPr lang="en-NL" sz="1000" dirty="0"/>
          </a:p>
        </p:txBody>
      </p:sp>
      <p:sp>
        <p:nvSpPr>
          <p:cNvPr id="32" name="Rectangle: Rounded Corners 31">
            <a:extLst>
              <a:ext uri="{FF2B5EF4-FFF2-40B4-BE49-F238E27FC236}">
                <a16:creationId xmlns:a16="http://schemas.microsoft.com/office/drawing/2014/main" id="{C92A576E-AF5A-432E-8BCA-B610D3BC967A}"/>
              </a:ext>
            </a:extLst>
          </p:cNvPr>
          <p:cNvSpPr/>
          <p:nvPr/>
        </p:nvSpPr>
        <p:spPr>
          <a:xfrm>
            <a:off x="4090157" y="5064536"/>
            <a:ext cx="4996099" cy="27558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Early Breach Detection. </a:t>
            </a:r>
            <a:endParaRPr lang="en-NL" sz="1000"/>
          </a:p>
        </p:txBody>
      </p:sp>
      <p:sp>
        <p:nvSpPr>
          <p:cNvPr id="34" name="Rectangle: Rounded Corners 33">
            <a:extLst>
              <a:ext uri="{FF2B5EF4-FFF2-40B4-BE49-F238E27FC236}">
                <a16:creationId xmlns:a16="http://schemas.microsoft.com/office/drawing/2014/main" id="{BBB0CA9A-9A80-4808-8B8A-95A072113552}"/>
              </a:ext>
            </a:extLst>
          </p:cNvPr>
          <p:cNvSpPr/>
          <p:nvPr/>
        </p:nvSpPr>
        <p:spPr>
          <a:xfrm>
            <a:off x="4090672" y="5410885"/>
            <a:ext cx="4995583" cy="27558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Streamlined investigation and response options. </a:t>
            </a:r>
            <a:endParaRPr lang="en-NL" sz="1000" dirty="0"/>
          </a:p>
        </p:txBody>
      </p:sp>
      <p:sp>
        <p:nvSpPr>
          <p:cNvPr id="38" name="Rectangle: Rounded Corners 37">
            <a:extLst>
              <a:ext uri="{FF2B5EF4-FFF2-40B4-BE49-F238E27FC236}">
                <a16:creationId xmlns:a16="http://schemas.microsoft.com/office/drawing/2014/main" id="{C2F02714-5743-417F-9653-C997884085D2}"/>
              </a:ext>
            </a:extLst>
          </p:cNvPr>
          <p:cNvSpPr/>
          <p:nvPr/>
        </p:nvSpPr>
        <p:spPr>
          <a:xfrm>
            <a:off x="6896386" y="1451014"/>
            <a:ext cx="2193144" cy="54320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Managed Detection and Response (MDR) Foundations </a:t>
            </a:r>
            <a:endParaRPr lang="en-NL" sz="1200" dirty="0"/>
          </a:p>
        </p:txBody>
      </p:sp>
      <p:sp>
        <p:nvSpPr>
          <p:cNvPr id="49" name="Rectangle: Rounded Corners 48">
            <a:extLst>
              <a:ext uri="{FF2B5EF4-FFF2-40B4-BE49-F238E27FC236}">
                <a16:creationId xmlns:a16="http://schemas.microsoft.com/office/drawing/2014/main" id="{A93B75C0-B1E5-4789-9E2E-9A8FF9918A84}"/>
              </a:ext>
            </a:extLst>
          </p:cNvPr>
          <p:cNvSpPr/>
          <p:nvPr/>
        </p:nvSpPr>
        <p:spPr>
          <a:xfrm>
            <a:off x="9193189" y="1861619"/>
            <a:ext cx="1978565"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Threat inter-based hunts</a:t>
            </a:r>
            <a:endParaRPr lang="en-NL" sz="1000" dirty="0"/>
          </a:p>
        </p:txBody>
      </p:sp>
      <p:sp>
        <p:nvSpPr>
          <p:cNvPr id="65" name="Rectangle: Rounded Corners 64">
            <a:extLst>
              <a:ext uri="{FF2B5EF4-FFF2-40B4-BE49-F238E27FC236}">
                <a16:creationId xmlns:a16="http://schemas.microsoft.com/office/drawing/2014/main" id="{B4C0FBBD-A01E-4D14-A93C-4585AC8D33B6}"/>
              </a:ext>
            </a:extLst>
          </p:cNvPr>
          <p:cNvSpPr/>
          <p:nvPr/>
        </p:nvSpPr>
        <p:spPr>
          <a:xfrm>
            <a:off x="9193191" y="2251218"/>
            <a:ext cx="1978563"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Expert recommendations for containment and remediation </a:t>
            </a:r>
            <a:endParaRPr lang="en-NL" sz="1000" dirty="0"/>
          </a:p>
        </p:txBody>
      </p:sp>
      <p:sp>
        <p:nvSpPr>
          <p:cNvPr id="66" name="Rectangle: Rounded Corners 65">
            <a:extLst>
              <a:ext uri="{FF2B5EF4-FFF2-40B4-BE49-F238E27FC236}">
                <a16:creationId xmlns:a16="http://schemas.microsoft.com/office/drawing/2014/main" id="{DB37FB0A-CACE-4C69-A532-908B91B679F9}"/>
              </a:ext>
            </a:extLst>
          </p:cNvPr>
          <p:cNvSpPr/>
          <p:nvPr/>
        </p:nvSpPr>
        <p:spPr>
          <a:xfrm>
            <a:off x="9193190" y="2643412"/>
            <a:ext cx="1978563"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Recommendations and automated actions</a:t>
            </a:r>
            <a:endParaRPr lang="en-NL" sz="1000" dirty="0"/>
          </a:p>
        </p:txBody>
      </p:sp>
      <p:sp>
        <p:nvSpPr>
          <p:cNvPr id="5" name="TextBox 4">
            <a:extLst>
              <a:ext uri="{FF2B5EF4-FFF2-40B4-BE49-F238E27FC236}">
                <a16:creationId xmlns:a16="http://schemas.microsoft.com/office/drawing/2014/main" id="{5650C992-95D8-46CE-BBB5-C714C824BE12}"/>
              </a:ext>
            </a:extLst>
          </p:cNvPr>
          <p:cNvSpPr txBox="1"/>
          <p:nvPr/>
        </p:nvSpPr>
        <p:spPr>
          <a:xfrm>
            <a:off x="6440162" y="2040775"/>
            <a:ext cx="3105592" cy="246221"/>
          </a:xfrm>
          <a:prstGeom prst="rect">
            <a:avLst/>
          </a:prstGeom>
          <a:noFill/>
        </p:spPr>
        <p:txBody>
          <a:bodyPr wrap="square" rtlCol="0">
            <a:spAutoFit/>
          </a:bodyPr>
          <a:lstStyle/>
          <a:p>
            <a:pPr algn="ctr"/>
            <a:r>
              <a:rPr lang="en-US" sz="1000" i="1">
                <a:solidFill>
                  <a:schemeClr val="bg1"/>
                </a:solidFill>
              </a:rPr>
              <a:t>Requires Core + ATS + EDR </a:t>
            </a:r>
            <a:endParaRPr lang="en-NL" sz="1000" i="1">
              <a:solidFill>
                <a:schemeClr val="bg1"/>
              </a:solidFill>
            </a:endParaRPr>
          </a:p>
        </p:txBody>
      </p:sp>
      <p:sp>
        <p:nvSpPr>
          <p:cNvPr id="70" name="TextBox 69">
            <a:extLst>
              <a:ext uri="{FF2B5EF4-FFF2-40B4-BE49-F238E27FC236}">
                <a16:creationId xmlns:a16="http://schemas.microsoft.com/office/drawing/2014/main" id="{0A27D89C-DA88-4F9F-8960-372D73ADFDB7}"/>
              </a:ext>
            </a:extLst>
          </p:cNvPr>
          <p:cNvSpPr txBox="1"/>
          <p:nvPr/>
        </p:nvSpPr>
        <p:spPr>
          <a:xfrm>
            <a:off x="42877" y="4784506"/>
            <a:ext cx="669852" cy="784830"/>
          </a:xfrm>
          <a:prstGeom prst="rect">
            <a:avLst/>
          </a:prstGeom>
          <a:noFill/>
        </p:spPr>
        <p:txBody>
          <a:bodyPr wrap="square" rtlCol="0">
            <a:spAutoFit/>
          </a:bodyPr>
          <a:lstStyle/>
          <a:p>
            <a:pPr algn="ctr"/>
            <a:r>
              <a:rPr lang="en-US" sz="900" i="1" dirty="0">
                <a:solidFill>
                  <a:schemeClr val="bg1"/>
                </a:solidFill>
              </a:rPr>
              <a:t>Requires </a:t>
            </a:r>
          </a:p>
          <a:p>
            <a:pPr algn="ctr"/>
            <a:r>
              <a:rPr lang="en-US" sz="900" i="1" dirty="0">
                <a:solidFill>
                  <a:schemeClr val="bg1"/>
                </a:solidFill>
              </a:rPr>
              <a:t>Core  &amp; ATS or 3</a:t>
            </a:r>
            <a:r>
              <a:rPr lang="en-US" sz="900" i="1" baseline="30000" dirty="0">
                <a:solidFill>
                  <a:schemeClr val="bg1"/>
                </a:solidFill>
              </a:rPr>
              <a:t>rd</a:t>
            </a:r>
            <a:r>
              <a:rPr lang="en-US" sz="900" i="1" dirty="0">
                <a:solidFill>
                  <a:schemeClr val="bg1"/>
                </a:solidFill>
              </a:rPr>
              <a:t> Party EPP</a:t>
            </a:r>
            <a:endParaRPr lang="en-NL" sz="900" i="1" dirty="0">
              <a:solidFill>
                <a:schemeClr val="bg1"/>
              </a:solidFill>
            </a:endParaRPr>
          </a:p>
        </p:txBody>
      </p:sp>
      <p:sp>
        <p:nvSpPr>
          <p:cNvPr id="71" name="Left Brace 70">
            <a:extLst>
              <a:ext uri="{FF2B5EF4-FFF2-40B4-BE49-F238E27FC236}">
                <a16:creationId xmlns:a16="http://schemas.microsoft.com/office/drawing/2014/main" id="{B5B035C7-FBC9-4296-9451-C7924890EA61}"/>
              </a:ext>
            </a:extLst>
          </p:cNvPr>
          <p:cNvSpPr/>
          <p:nvPr/>
        </p:nvSpPr>
        <p:spPr>
          <a:xfrm>
            <a:off x="658403" y="4598827"/>
            <a:ext cx="208195" cy="10876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22" name="Rectangle: Rounded Corners 21">
            <a:extLst>
              <a:ext uri="{FF2B5EF4-FFF2-40B4-BE49-F238E27FC236}">
                <a16:creationId xmlns:a16="http://schemas.microsoft.com/office/drawing/2014/main" id="{7DEE05F2-CD38-4F12-96E9-A0DA0B84CF99}"/>
              </a:ext>
            </a:extLst>
          </p:cNvPr>
          <p:cNvSpPr/>
          <p:nvPr/>
        </p:nvSpPr>
        <p:spPr>
          <a:xfrm>
            <a:off x="928572" y="1422730"/>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Email Security </a:t>
            </a:r>
            <a:endParaRPr lang="en-NL" sz="1200"/>
          </a:p>
        </p:txBody>
      </p:sp>
      <p:sp>
        <p:nvSpPr>
          <p:cNvPr id="23" name="Rectangle: Rounded Corners 22">
            <a:extLst>
              <a:ext uri="{FF2B5EF4-FFF2-40B4-BE49-F238E27FC236}">
                <a16:creationId xmlns:a16="http://schemas.microsoft.com/office/drawing/2014/main" id="{C50D62AA-452F-48D1-8E18-AFF2524CF610}"/>
              </a:ext>
            </a:extLst>
          </p:cNvPr>
          <p:cNvSpPr/>
          <p:nvPr/>
        </p:nvSpPr>
        <p:spPr>
          <a:xfrm>
            <a:off x="928572" y="1799958"/>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Patch Management </a:t>
            </a:r>
            <a:endParaRPr lang="en-NL" sz="1200"/>
          </a:p>
        </p:txBody>
      </p:sp>
      <p:sp>
        <p:nvSpPr>
          <p:cNvPr id="24" name="Rectangle: Rounded Corners 23">
            <a:extLst>
              <a:ext uri="{FF2B5EF4-FFF2-40B4-BE49-F238E27FC236}">
                <a16:creationId xmlns:a16="http://schemas.microsoft.com/office/drawing/2014/main" id="{38D739A4-E5AC-4083-AC10-A3A71C2A7F79}"/>
              </a:ext>
            </a:extLst>
          </p:cNvPr>
          <p:cNvSpPr/>
          <p:nvPr/>
        </p:nvSpPr>
        <p:spPr>
          <a:xfrm>
            <a:off x="915201" y="2542672"/>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Full Disk Encryption </a:t>
            </a:r>
            <a:endParaRPr lang="en-NL" sz="1200"/>
          </a:p>
        </p:txBody>
      </p:sp>
      <p:sp>
        <p:nvSpPr>
          <p:cNvPr id="35" name="Rectangle: Rounded Corners 34">
            <a:extLst>
              <a:ext uri="{FF2B5EF4-FFF2-40B4-BE49-F238E27FC236}">
                <a16:creationId xmlns:a16="http://schemas.microsoft.com/office/drawing/2014/main" id="{C0EA4E69-C307-419B-8701-8A058B867C0E}"/>
              </a:ext>
            </a:extLst>
          </p:cNvPr>
          <p:cNvSpPr/>
          <p:nvPr/>
        </p:nvSpPr>
        <p:spPr>
          <a:xfrm>
            <a:off x="4090159" y="1417056"/>
            <a:ext cx="2697035" cy="33394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Block advanced email ransomware, impersonation, phishing, spam etc. </a:t>
            </a:r>
            <a:endParaRPr lang="en-NL" sz="1000"/>
          </a:p>
        </p:txBody>
      </p:sp>
      <p:sp>
        <p:nvSpPr>
          <p:cNvPr id="36" name="Rectangle: Rounded Corners 35">
            <a:extLst>
              <a:ext uri="{FF2B5EF4-FFF2-40B4-BE49-F238E27FC236}">
                <a16:creationId xmlns:a16="http://schemas.microsoft.com/office/drawing/2014/main" id="{25BA4099-54A2-4A52-8A76-7357E2BB844E}"/>
              </a:ext>
            </a:extLst>
          </p:cNvPr>
          <p:cNvSpPr/>
          <p:nvPr/>
        </p:nvSpPr>
        <p:spPr>
          <a:xfrm>
            <a:off x="4090159" y="1797557"/>
            <a:ext cx="2697035" cy="31371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Flexible, fast patching for Win OS and 3</a:t>
            </a:r>
            <a:r>
              <a:rPr lang="en-US" sz="1000" baseline="30000" dirty="0"/>
              <a:t>rd</a:t>
            </a:r>
            <a:r>
              <a:rPr lang="en-US" sz="1000" dirty="0"/>
              <a:t> party apps. </a:t>
            </a:r>
            <a:endParaRPr lang="en-NL" sz="1000" dirty="0"/>
          </a:p>
        </p:txBody>
      </p:sp>
      <p:sp>
        <p:nvSpPr>
          <p:cNvPr id="37" name="Rectangle: Rounded Corners 36">
            <a:extLst>
              <a:ext uri="{FF2B5EF4-FFF2-40B4-BE49-F238E27FC236}">
                <a16:creationId xmlns:a16="http://schemas.microsoft.com/office/drawing/2014/main" id="{7363D00E-8BA0-4E7D-AB4E-8CA05B297925}"/>
              </a:ext>
            </a:extLst>
          </p:cNvPr>
          <p:cNvSpPr/>
          <p:nvPr/>
        </p:nvSpPr>
        <p:spPr>
          <a:xfrm>
            <a:off x="4111978" y="2542672"/>
            <a:ext cx="2697035" cy="31371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Simple key mgt. and compliance reporting, using native tech on Win and Mac. </a:t>
            </a:r>
            <a:endParaRPr lang="en-NL" sz="1000"/>
          </a:p>
        </p:txBody>
      </p:sp>
      <p:sp>
        <p:nvSpPr>
          <p:cNvPr id="39" name="Left Brace 38">
            <a:extLst>
              <a:ext uri="{FF2B5EF4-FFF2-40B4-BE49-F238E27FC236}">
                <a16:creationId xmlns:a16="http://schemas.microsoft.com/office/drawing/2014/main" id="{91D8FF53-F021-489A-A4D2-69F53B065435}"/>
              </a:ext>
            </a:extLst>
          </p:cNvPr>
          <p:cNvSpPr/>
          <p:nvPr/>
        </p:nvSpPr>
        <p:spPr>
          <a:xfrm>
            <a:off x="766148" y="1451206"/>
            <a:ext cx="106429" cy="27523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40" name="TextBox 39">
            <a:extLst>
              <a:ext uri="{FF2B5EF4-FFF2-40B4-BE49-F238E27FC236}">
                <a16:creationId xmlns:a16="http://schemas.microsoft.com/office/drawing/2014/main" id="{537AA64F-4E76-499A-9A45-E4DD91163D6A}"/>
              </a:ext>
            </a:extLst>
          </p:cNvPr>
          <p:cNvSpPr txBox="1"/>
          <p:nvPr/>
        </p:nvSpPr>
        <p:spPr>
          <a:xfrm>
            <a:off x="42877" y="1956818"/>
            <a:ext cx="669852" cy="369332"/>
          </a:xfrm>
          <a:prstGeom prst="rect">
            <a:avLst/>
          </a:prstGeom>
          <a:noFill/>
        </p:spPr>
        <p:txBody>
          <a:bodyPr wrap="square" rtlCol="0">
            <a:spAutoFit/>
          </a:bodyPr>
          <a:lstStyle/>
          <a:p>
            <a:pPr algn="ctr"/>
            <a:r>
              <a:rPr lang="en-US" sz="900" i="1">
                <a:solidFill>
                  <a:schemeClr val="bg1"/>
                </a:solidFill>
              </a:rPr>
              <a:t>Requires </a:t>
            </a:r>
          </a:p>
          <a:p>
            <a:pPr algn="ctr"/>
            <a:r>
              <a:rPr lang="en-US" sz="900" i="1">
                <a:solidFill>
                  <a:schemeClr val="bg1"/>
                </a:solidFill>
              </a:rPr>
              <a:t>Core</a:t>
            </a:r>
            <a:endParaRPr lang="en-NL" sz="900" i="1">
              <a:solidFill>
                <a:schemeClr val="bg1"/>
              </a:solidFill>
            </a:endParaRPr>
          </a:p>
        </p:txBody>
      </p:sp>
      <p:sp>
        <p:nvSpPr>
          <p:cNvPr id="41" name="Rectangle: Rounded Corners 40">
            <a:extLst>
              <a:ext uri="{FF2B5EF4-FFF2-40B4-BE49-F238E27FC236}">
                <a16:creationId xmlns:a16="http://schemas.microsoft.com/office/drawing/2014/main" id="{A68FD513-D5C4-4DA6-9D64-CC67D92FE7D4}"/>
              </a:ext>
            </a:extLst>
          </p:cNvPr>
          <p:cNvSpPr/>
          <p:nvPr/>
        </p:nvSpPr>
        <p:spPr>
          <a:xfrm>
            <a:off x="915201" y="2918753"/>
            <a:ext cx="3105592" cy="41191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Security for Virtualized Environments (SVE)</a:t>
            </a:r>
            <a:endParaRPr lang="en-NL" sz="1200"/>
          </a:p>
        </p:txBody>
      </p:sp>
      <p:sp>
        <p:nvSpPr>
          <p:cNvPr id="42" name="Rectangle: Rounded Corners 41">
            <a:extLst>
              <a:ext uri="{FF2B5EF4-FFF2-40B4-BE49-F238E27FC236}">
                <a16:creationId xmlns:a16="http://schemas.microsoft.com/office/drawing/2014/main" id="{CE5A390B-6776-4377-98A7-328F0155715A}"/>
              </a:ext>
            </a:extLst>
          </p:cNvPr>
          <p:cNvSpPr/>
          <p:nvPr/>
        </p:nvSpPr>
        <p:spPr>
          <a:xfrm>
            <a:off x="915201" y="3387116"/>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Security for Containers </a:t>
            </a:r>
            <a:endParaRPr lang="en-NL" sz="1200"/>
          </a:p>
        </p:txBody>
      </p:sp>
      <p:sp>
        <p:nvSpPr>
          <p:cNvPr id="43" name="Rectangle: Rounded Corners 42">
            <a:extLst>
              <a:ext uri="{FF2B5EF4-FFF2-40B4-BE49-F238E27FC236}">
                <a16:creationId xmlns:a16="http://schemas.microsoft.com/office/drawing/2014/main" id="{499B7791-763C-4193-AE08-755DC8004E66}"/>
              </a:ext>
            </a:extLst>
          </p:cNvPr>
          <p:cNvSpPr/>
          <p:nvPr/>
        </p:nvSpPr>
        <p:spPr>
          <a:xfrm>
            <a:off x="4115255" y="2932532"/>
            <a:ext cx="2706305" cy="39957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Minimal impact on resources with centralized scanning. </a:t>
            </a:r>
            <a:endParaRPr lang="en-NL" sz="1000"/>
          </a:p>
        </p:txBody>
      </p:sp>
      <p:sp>
        <p:nvSpPr>
          <p:cNvPr id="44" name="Rectangle: Rounded Corners 43">
            <a:extLst>
              <a:ext uri="{FF2B5EF4-FFF2-40B4-BE49-F238E27FC236}">
                <a16:creationId xmlns:a16="http://schemas.microsoft.com/office/drawing/2014/main" id="{07CEEC27-C8C1-4F32-A4A0-9E9437BBDDB2}"/>
              </a:ext>
            </a:extLst>
          </p:cNvPr>
          <p:cNvSpPr/>
          <p:nvPr/>
        </p:nvSpPr>
        <p:spPr>
          <a:xfrm>
            <a:off x="4111978" y="3384397"/>
            <a:ext cx="2697036" cy="32048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Protects container workloads against modern Linux and container attacks. </a:t>
            </a:r>
            <a:endParaRPr lang="en-NL" sz="1000"/>
          </a:p>
        </p:txBody>
      </p:sp>
      <p:sp>
        <p:nvSpPr>
          <p:cNvPr id="45" name="Rectangle: Rounded Corners 44">
            <a:extLst>
              <a:ext uri="{FF2B5EF4-FFF2-40B4-BE49-F238E27FC236}">
                <a16:creationId xmlns:a16="http://schemas.microsoft.com/office/drawing/2014/main" id="{0847436C-FBF0-4011-98A8-A8FDD8378E8B}"/>
              </a:ext>
            </a:extLst>
          </p:cNvPr>
          <p:cNvSpPr/>
          <p:nvPr/>
        </p:nvSpPr>
        <p:spPr>
          <a:xfrm>
            <a:off x="9193190" y="1475495"/>
            <a:ext cx="1978563" cy="3255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t>24x7 Monitoring </a:t>
            </a:r>
            <a:endParaRPr lang="en-NL" sz="1000"/>
          </a:p>
        </p:txBody>
      </p:sp>
      <p:sp>
        <p:nvSpPr>
          <p:cNvPr id="33" name="Rectangle: Rounded Corners 32">
            <a:extLst>
              <a:ext uri="{FF2B5EF4-FFF2-40B4-BE49-F238E27FC236}">
                <a16:creationId xmlns:a16="http://schemas.microsoft.com/office/drawing/2014/main" id="{D71D4623-C876-1BCE-88EC-0CF0A91C5692}"/>
              </a:ext>
            </a:extLst>
          </p:cNvPr>
          <p:cNvSpPr/>
          <p:nvPr/>
        </p:nvSpPr>
        <p:spPr>
          <a:xfrm>
            <a:off x="4083883" y="3756071"/>
            <a:ext cx="5005646" cy="39439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t>HyperDetect</a:t>
            </a:r>
            <a:r>
              <a:rPr lang="en-US" sz="1000" dirty="0"/>
              <a:t> Tunable Machine Learning </a:t>
            </a:r>
            <a:r>
              <a:rPr lang="en-US" sz="900" dirty="0"/>
              <a:t>(targeted attack protection, exploits, ransomware, grayware etc.).</a:t>
            </a:r>
            <a:endParaRPr lang="en-NL" sz="900" dirty="0"/>
          </a:p>
        </p:txBody>
      </p:sp>
      <p:sp>
        <p:nvSpPr>
          <p:cNvPr id="46" name="Rectangle: Rounded Corners 45">
            <a:extLst>
              <a:ext uri="{FF2B5EF4-FFF2-40B4-BE49-F238E27FC236}">
                <a16:creationId xmlns:a16="http://schemas.microsoft.com/office/drawing/2014/main" id="{D7E33398-8588-276E-A4B0-14DAF2D12ADD}"/>
              </a:ext>
            </a:extLst>
          </p:cNvPr>
          <p:cNvSpPr/>
          <p:nvPr/>
        </p:nvSpPr>
        <p:spPr>
          <a:xfrm>
            <a:off x="4080611" y="4203516"/>
            <a:ext cx="5005646" cy="32048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Cloud Sandbox Analyzer (automatic suspicious file submission, forensic analysis)  </a:t>
            </a:r>
            <a:endParaRPr lang="en-NL" sz="1000" dirty="0"/>
          </a:p>
        </p:txBody>
      </p:sp>
      <p:sp>
        <p:nvSpPr>
          <p:cNvPr id="47" name="Rectangle: Rounded Corners 46">
            <a:extLst>
              <a:ext uri="{FF2B5EF4-FFF2-40B4-BE49-F238E27FC236}">
                <a16:creationId xmlns:a16="http://schemas.microsoft.com/office/drawing/2014/main" id="{4A8A4445-69DD-8E0F-F399-C3DB5E096601}"/>
              </a:ext>
            </a:extLst>
          </p:cNvPr>
          <p:cNvSpPr/>
          <p:nvPr/>
        </p:nvSpPr>
        <p:spPr>
          <a:xfrm>
            <a:off x="925581" y="5724253"/>
            <a:ext cx="3105590" cy="3137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Extended Detection and Response XDR)</a:t>
            </a:r>
            <a:endParaRPr lang="en-NL" sz="1200" dirty="0"/>
          </a:p>
        </p:txBody>
      </p:sp>
      <p:sp>
        <p:nvSpPr>
          <p:cNvPr id="48" name="Rectangle: Rounded Corners 47">
            <a:extLst>
              <a:ext uri="{FF2B5EF4-FFF2-40B4-BE49-F238E27FC236}">
                <a16:creationId xmlns:a16="http://schemas.microsoft.com/office/drawing/2014/main" id="{E22F1C5E-0CB7-3E6A-03DC-13DDE506A64C}"/>
              </a:ext>
            </a:extLst>
          </p:cNvPr>
          <p:cNvSpPr/>
          <p:nvPr/>
        </p:nvSpPr>
        <p:spPr>
          <a:xfrm>
            <a:off x="4090156" y="5748971"/>
            <a:ext cx="4996099" cy="28900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Enable fast, automated triage across customers’ organization​ </a:t>
            </a:r>
            <a:endParaRPr lang="en-NL" sz="1000" dirty="0"/>
          </a:p>
        </p:txBody>
      </p:sp>
      <p:sp>
        <p:nvSpPr>
          <p:cNvPr id="50" name="TextBox 49">
            <a:extLst>
              <a:ext uri="{FF2B5EF4-FFF2-40B4-BE49-F238E27FC236}">
                <a16:creationId xmlns:a16="http://schemas.microsoft.com/office/drawing/2014/main" id="{B208D781-4896-59E7-E3EB-59C1AD5C9CE0}"/>
              </a:ext>
            </a:extLst>
          </p:cNvPr>
          <p:cNvSpPr txBox="1"/>
          <p:nvPr/>
        </p:nvSpPr>
        <p:spPr>
          <a:xfrm>
            <a:off x="42874" y="5934650"/>
            <a:ext cx="823721" cy="507831"/>
          </a:xfrm>
          <a:prstGeom prst="rect">
            <a:avLst/>
          </a:prstGeom>
          <a:noFill/>
        </p:spPr>
        <p:txBody>
          <a:bodyPr wrap="square" rtlCol="0">
            <a:spAutoFit/>
          </a:bodyPr>
          <a:lstStyle/>
          <a:p>
            <a:pPr algn="ctr"/>
            <a:r>
              <a:rPr lang="en-US" sz="900" i="1" dirty="0">
                <a:solidFill>
                  <a:schemeClr val="bg1"/>
                </a:solidFill>
              </a:rPr>
              <a:t>Requires </a:t>
            </a:r>
          </a:p>
          <a:p>
            <a:pPr algn="ctr"/>
            <a:r>
              <a:rPr lang="en-US" sz="900" i="1" dirty="0">
                <a:solidFill>
                  <a:schemeClr val="bg1"/>
                </a:solidFill>
              </a:rPr>
              <a:t>Core +ATS  &amp;EDR</a:t>
            </a:r>
            <a:endParaRPr lang="en-NL" sz="900" i="1" dirty="0">
              <a:solidFill>
                <a:schemeClr val="bg1"/>
              </a:solidFill>
            </a:endParaRPr>
          </a:p>
        </p:txBody>
      </p:sp>
      <p:sp>
        <p:nvSpPr>
          <p:cNvPr id="51" name="Left Brace 50">
            <a:extLst>
              <a:ext uri="{FF2B5EF4-FFF2-40B4-BE49-F238E27FC236}">
                <a16:creationId xmlns:a16="http://schemas.microsoft.com/office/drawing/2014/main" id="{48CB346E-FA24-5CDD-F635-95114FDABF25}"/>
              </a:ext>
            </a:extLst>
          </p:cNvPr>
          <p:cNvSpPr/>
          <p:nvPr/>
        </p:nvSpPr>
        <p:spPr>
          <a:xfrm>
            <a:off x="658403" y="5748971"/>
            <a:ext cx="208192" cy="10117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52" name="Rectangle: Rounded Corners 51">
            <a:extLst>
              <a:ext uri="{FF2B5EF4-FFF2-40B4-BE49-F238E27FC236}">
                <a16:creationId xmlns:a16="http://schemas.microsoft.com/office/drawing/2014/main" id="{8EFA38AC-398C-2916-4E21-F792BD7ADDBA}"/>
              </a:ext>
            </a:extLst>
          </p:cNvPr>
          <p:cNvSpPr/>
          <p:nvPr/>
        </p:nvSpPr>
        <p:spPr>
          <a:xfrm>
            <a:off x="4090156" y="6100060"/>
            <a:ext cx="4996099" cy="28900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Perform sophisticated analysis on security data encompassing the network, endpoint, identity, and cloud</a:t>
            </a:r>
            <a:endParaRPr lang="en-NL" sz="1000" dirty="0"/>
          </a:p>
        </p:txBody>
      </p:sp>
      <p:sp>
        <p:nvSpPr>
          <p:cNvPr id="54" name="Rectangle: Rounded Corners 53">
            <a:extLst>
              <a:ext uri="{FF2B5EF4-FFF2-40B4-BE49-F238E27FC236}">
                <a16:creationId xmlns:a16="http://schemas.microsoft.com/office/drawing/2014/main" id="{487DD037-7469-ACFA-26C7-732F4E99A90D}"/>
              </a:ext>
            </a:extLst>
          </p:cNvPr>
          <p:cNvSpPr/>
          <p:nvPr/>
        </p:nvSpPr>
        <p:spPr>
          <a:xfrm>
            <a:off x="4080611" y="6471744"/>
            <a:ext cx="4996099" cy="28900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Enable threat hunting, root cause analysis and swift response across customers’ organization </a:t>
            </a:r>
            <a:endParaRPr lang="en-NL" sz="1000" dirty="0"/>
          </a:p>
        </p:txBody>
      </p:sp>
      <p:sp>
        <p:nvSpPr>
          <p:cNvPr id="2" name="Rectangle: Rounded Corners 1">
            <a:extLst>
              <a:ext uri="{FF2B5EF4-FFF2-40B4-BE49-F238E27FC236}">
                <a16:creationId xmlns:a16="http://schemas.microsoft.com/office/drawing/2014/main" id="{9D3914D3-793B-5A65-E492-AC1BB7611238}"/>
              </a:ext>
            </a:extLst>
          </p:cNvPr>
          <p:cNvSpPr/>
          <p:nvPr/>
        </p:nvSpPr>
        <p:spPr>
          <a:xfrm>
            <a:off x="923798" y="2167777"/>
            <a:ext cx="3105592" cy="3137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Integrity Monitoring</a:t>
            </a:r>
            <a:endParaRPr lang="en-NL" sz="1200" dirty="0"/>
          </a:p>
        </p:txBody>
      </p:sp>
      <p:sp>
        <p:nvSpPr>
          <p:cNvPr id="10" name="Rectangle: Rounded Corners 9">
            <a:extLst>
              <a:ext uri="{FF2B5EF4-FFF2-40B4-BE49-F238E27FC236}">
                <a16:creationId xmlns:a16="http://schemas.microsoft.com/office/drawing/2014/main" id="{F7F6DBDF-15F3-7579-D385-916BAE3B8B4C}"/>
              </a:ext>
            </a:extLst>
          </p:cNvPr>
          <p:cNvSpPr/>
          <p:nvPr/>
        </p:nvSpPr>
        <p:spPr>
          <a:xfrm>
            <a:off x="4090748" y="2166866"/>
            <a:ext cx="2691670" cy="28618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Monitor entities to meet compliance standards and allow change management.</a:t>
            </a:r>
          </a:p>
        </p:txBody>
      </p:sp>
    </p:spTree>
    <p:extLst>
      <p:ext uri="{BB962C8B-B14F-4D97-AF65-F5344CB8AC3E}">
        <p14:creationId xmlns:p14="http://schemas.microsoft.com/office/powerpoint/2010/main" val="2023443052"/>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P spid="32" grpId="0" animBg="1"/>
      <p:bldP spid="34" grpId="0" animBg="1"/>
      <p:bldP spid="38" grpId="0" animBg="1"/>
      <p:bldP spid="49" grpId="0" animBg="1"/>
      <p:bldP spid="65" grpId="0" animBg="1"/>
      <p:bldP spid="66" grpId="0" animBg="1"/>
      <p:bldP spid="5" grpId="0"/>
      <p:bldP spid="70" grpId="0"/>
      <p:bldP spid="71" grpId="0" animBg="1"/>
      <p:bldP spid="22" grpId="0" animBg="1"/>
      <p:bldP spid="23" grpId="0" animBg="1"/>
      <p:bldP spid="24" grpId="0" animBg="1"/>
      <p:bldP spid="35" grpId="0" animBg="1"/>
      <p:bldP spid="36" grpId="0" animBg="1"/>
      <p:bldP spid="37" grpId="0" animBg="1"/>
      <p:bldP spid="39" grpId="0" animBg="1"/>
      <p:bldP spid="40" grpId="0"/>
      <p:bldP spid="41" grpId="0" animBg="1"/>
      <p:bldP spid="42" grpId="0" animBg="1"/>
      <p:bldP spid="43" grpId="0" animBg="1"/>
      <p:bldP spid="44" grpId="0" animBg="1"/>
      <p:bldP spid="45" grpId="0" animBg="1"/>
      <p:bldP spid="33" grpId="0" animBg="1"/>
      <p:bldP spid="46" grpId="0" animBg="1"/>
      <p:bldP spid="47" grpId="0" animBg="1"/>
      <p:bldP spid="48" grpId="0" animBg="1"/>
      <p:bldP spid="50" grpId="0"/>
      <p:bldP spid="51" grpId="0" animBg="1"/>
      <p:bldP spid="52" grpId="0" animBg="1"/>
      <p:bldP spid="54" grpId="0" animBg="1"/>
      <p:bldP spid="2"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D77873-71A1-4F6B-8905-8057660BE403}"/>
              </a:ext>
            </a:extLst>
          </p:cNvPr>
          <p:cNvSpPr>
            <a:spLocks noGrp="1"/>
          </p:cNvSpPr>
          <p:nvPr>
            <p:ph type="body" sz="quarter" idx="10"/>
          </p:nvPr>
        </p:nvSpPr>
        <p:spPr>
          <a:xfrm>
            <a:off x="757175" y="3313504"/>
            <a:ext cx="2790455" cy="612775"/>
          </a:xfrm>
        </p:spPr>
        <p:txBody>
          <a:bodyPr/>
          <a:lstStyle/>
          <a:p>
            <a:r>
              <a:rPr lang="en-US"/>
              <a:t>We work with the tools that you use every day to help automate your security workflows and reduce security efforts and costs. </a:t>
            </a:r>
            <a:endParaRPr lang="en-NL"/>
          </a:p>
        </p:txBody>
      </p:sp>
      <p:sp>
        <p:nvSpPr>
          <p:cNvPr id="5" name="Title 4">
            <a:extLst>
              <a:ext uri="{FF2B5EF4-FFF2-40B4-BE49-F238E27FC236}">
                <a16:creationId xmlns:a16="http://schemas.microsoft.com/office/drawing/2014/main" id="{35ED2352-36DE-4767-BCAB-D37894D6BB4C}"/>
              </a:ext>
            </a:extLst>
          </p:cNvPr>
          <p:cNvSpPr>
            <a:spLocks noGrp="1"/>
          </p:cNvSpPr>
          <p:nvPr>
            <p:ph type="title"/>
          </p:nvPr>
        </p:nvSpPr>
        <p:spPr/>
        <p:txBody>
          <a:bodyPr/>
          <a:lstStyle/>
          <a:p>
            <a:r>
              <a:rPr lang="en-US" err="1"/>
              <a:t>GravityZone</a:t>
            </a:r>
            <a:r>
              <a:rPr lang="en-US"/>
              <a:t> MSP Integrations</a:t>
            </a:r>
            <a:endParaRPr lang="en-NL"/>
          </a:p>
        </p:txBody>
      </p:sp>
      <p:pic>
        <p:nvPicPr>
          <p:cNvPr id="19" name="Picture 18">
            <a:extLst>
              <a:ext uri="{FF2B5EF4-FFF2-40B4-BE49-F238E27FC236}">
                <a16:creationId xmlns:a16="http://schemas.microsoft.com/office/drawing/2014/main" id="{6A781408-4B32-D83C-6F45-5D05D5E105E7}"/>
              </a:ext>
            </a:extLst>
          </p:cNvPr>
          <p:cNvPicPr>
            <a:picLocks noChangeAspect="1"/>
          </p:cNvPicPr>
          <p:nvPr/>
        </p:nvPicPr>
        <p:blipFill>
          <a:blip r:embed="rId3"/>
          <a:stretch>
            <a:fillRect/>
          </a:stretch>
        </p:blipFill>
        <p:spPr>
          <a:xfrm>
            <a:off x="4778733" y="1264169"/>
            <a:ext cx="1924319" cy="800212"/>
          </a:xfrm>
          <a:prstGeom prst="rect">
            <a:avLst/>
          </a:prstGeom>
        </p:spPr>
      </p:pic>
      <p:pic>
        <p:nvPicPr>
          <p:cNvPr id="20" name="Picture 19">
            <a:extLst>
              <a:ext uri="{FF2B5EF4-FFF2-40B4-BE49-F238E27FC236}">
                <a16:creationId xmlns:a16="http://schemas.microsoft.com/office/drawing/2014/main" id="{B07BDBC0-3FFA-E50D-CB12-4663AB65EE3A}"/>
              </a:ext>
            </a:extLst>
          </p:cNvPr>
          <p:cNvPicPr>
            <a:picLocks noChangeAspect="1"/>
          </p:cNvPicPr>
          <p:nvPr/>
        </p:nvPicPr>
        <p:blipFill>
          <a:blip r:embed="rId4"/>
          <a:stretch>
            <a:fillRect/>
          </a:stretch>
        </p:blipFill>
        <p:spPr>
          <a:xfrm>
            <a:off x="7049826" y="1168906"/>
            <a:ext cx="981212" cy="990738"/>
          </a:xfrm>
          <a:prstGeom prst="rect">
            <a:avLst/>
          </a:prstGeom>
        </p:spPr>
      </p:pic>
      <p:pic>
        <p:nvPicPr>
          <p:cNvPr id="21" name="Picture 20">
            <a:extLst>
              <a:ext uri="{FF2B5EF4-FFF2-40B4-BE49-F238E27FC236}">
                <a16:creationId xmlns:a16="http://schemas.microsoft.com/office/drawing/2014/main" id="{FA337789-158D-B72D-6D64-274A42DB36DB}"/>
              </a:ext>
            </a:extLst>
          </p:cNvPr>
          <p:cNvPicPr>
            <a:picLocks noChangeAspect="1"/>
          </p:cNvPicPr>
          <p:nvPr/>
        </p:nvPicPr>
        <p:blipFill>
          <a:blip r:embed="rId5"/>
          <a:stretch>
            <a:fillRect/>
          </a:stretch>
        </p:blipFill>
        <p:spPr>
          <a:xfrm>
            <a:off x="8361906" y="1334809"/>
            <a:ext cx="2600688" cy="762106"/>
          </a:xfrm>
          <a:prstGeom prst="rect">
            <a:avLst/>
          </a:prstGeom>
        </p:spPr>
      </p:pic>
      <p:pic>
        <p:nvPicPr>
          <p:cNvPr id="22" name="Picture 21">
            <a:extLst>
              <a:ext uri="{FF2B5EF4-FFF2-40B4-BE49-F238E27FC236}">
                <a16:creationId xmlns:a16="http://schemas.microsoft.com/office/drawing/2014/main" id="{B50470DC-9973-A6C7-14B4-A425FD8E00BD}"/>
              </a:ext>
            </a:extLst>
          </p:cNvPr>
          <p:cNvPicPr>
            <a:picLocks noChangeAspect="1"/>
          </p:cNvPicPr>
          <p:nvPr/>
        </p:nvPicPr>
        <p:blipFill>
          <a:blip r:embed="rId6"/>
          <a:stretch>
            <a:fillRect/>
          </a:stretch>
        </p:blipFill>
        <p:spPr>
          <a:xfrm>
            <a:off x="6923912" y="3066281"/>
            <a:ext cx="2857899" cy="1162212"/>
          </a:xfrm>
          <a:prstGeom prst="rect">
            <a:avLst/>
          </a:prstGeom>
        </p:spPr>
      </p:pic>
      <p:pic>
        <p:nvPicPr>
          <p:cNvPr id="23" name="Picture 22">
            <a:extLst>
              <a:ext uri="{FF2B5EF4-FFF2-40B4-BE49-F238E27FC236}">
                <a16:creationId xmlns:a16="http://schemas.microsoft.com/office/drawing/2014/main" id="{219AC1EF-34BA-3A16-93EA-C53EF5263953}"/>
              </a:ext>
            </a:extLst>
          </p:cNvPr>
          <p:cNvPicPr>
            <a:picLocks noChangeAspect="1"/>
          </p:cNvPicPr>
          <p:nvPr/>
        </p:nvPicPr>
        <p:blipFill>
          <a:blip r:embed="rId7"/>
          <a:stretch>
            <a:fillRect/>
          </a:stretch>
        </p:blipFill>
        <p:spPr>
          <a:xfrm>
            <a:off x="9083335" y="2759328"/>
            <a:ext cx="2857899" cy="1200798"/>
          </a:xfrm>
          <a:prstGeom prst="rect">
            <a:avLst/>
          </a:prstGeom>
        </p:spPr>
      </p:pic>
      <p:pic>
        <p:nvPicPr>
          <p:cNvPr id="24" name="Picture 23">
            <a:extLst>
              <a:ext uri="{FF2B5EF4-FFF2-40B4-BE49-F238E27FC236}">
                <a16:creationId xmlns:a16="http://schemas.microsoft.com/office/drawing/2014/main" id="{FA2D7FBE-ACD7-6520-7B3B-D5CF2A663CB9}"/>
              </a:ext>
            </a:extLst>
          </p:cNvPr>
          <p:cNvPicPr>
            <a:picLocks noChangeAspect="1"/>
          </p:cNvPicPr>
          <p:nvPr/>
        </p:nvPicPr>
        <p:blipFill>
          <a:blip r:embed="rId8"/>
          <a:stretch>
            <a:fillRect/>
          </a:stretch>
        </p:blipFill>
        <p:spPr>
          <a:xfrm>
            <a:off x="4869234" y="4546729"/>
            <a:ext cx="1400370" cy="1428949"/>
          </a:xfrm>
          <a:prstGeom prst="rect">
            <a:avLst/>
          </a:prstGeom>
        </p:spPr>
      </p:pic>
      <p:pic>
        <p:nvPicPr>
          <p:cNvPr id="25" name="Picture 24">
            <a:extLst>
              <a:ext uri="{FF2B5EF4-FFF2-40B4-BE49-F238E27FC236}">
                <a16:creationId xmlns:a16="http://schemas.microsoft.com/office/drawing/2014/main" id="{8CDD1F50-3FD0-9E29-28FF-E19EDA2389EE}"/>
              </a:ext>
            </a:extLst>
          </p:cNvPr>
          <p:cNvPicPr>
            <a:picLocks noChangeAspect="1"/>
          </p:cNvPicPr>
          <p:nvPr/>
        </p:nvPicPr>
        <p:blipFill>
          <a:blip r:embed="rId9"/>
          <a:stretch>
            <a:fillRect/>
          </a:stretch>
        </p:blipFill>
        <p:spPr>
          <a:xfrm>
            <a:off x="6568747" y="4846579"/>
            <a:ext cx="1943371" cy="866896"/>
          </a:xfrm>
          <a:prstGeom prst="rect">
            <a:avLst/>
          </a:prstGeom>
        </p:spPr>
      </p:pic>
      <p:pic>
        <p:nvPicPr>
          <p:cNvPr id="26" name="Picture 25">
            <a:extLst>
              <a:ext uri="{FF2B5EF4-FFF2-40B4-BE49-F238E27FC236}">
                <a16:creationId xmlns:a16="http://schemas.microsoft.com/office/drawing/2014/main" id="{5602139E-371C-369C-691C-B1402D19B16D}"/>
              </a:ext>
            </a:extLst>
          </p:cNvPr>
          <p:cNvPicPr>
            <a:picLocks noChangeAspect="1"/>
          </p:cNvPicPr>
          <p:nvPr/>
        </p:nvPicPr>
        <p:blipFill>
          <a:blip r:embed="rId10"/>
          <a:stretch>
            <a:fillRect/>
          </a:stretch>
        </p:blipFill>
        <p:spPr>
          <a:xfrm>
            <a:off x="8731153" y="4789421"/>
            <a:ext cx="2267266" cy="1171739"/>
          </a:xfrm>
          <a:prstGeom prst="rect">
            <a:avLst/>
          </a:prstGeom>
        </p:spPr>
      </p:pic>
      <p:pic>
        <p:nvPicPr>
          <p:cNvPr id="27" name="Picture 26">
            <a:extLst>
              <a:ext uri="{FF2B5EF4-FFF2-40B4-BE49-F238E27FC236}">
                <a16:creationId xmlns:a16="http://schemas.microsoft.com/office/drawing/2014/main" id="{F110597A-A337-7A00-3A77-4BDF6C2F453B}"/>
              </a:ext>
            </a:extLst>
          </p:cNvPr>
          <p:cNvPicPr>
            <a:picLocks noChangeAspect="1"/>
          </p:cNvPicPr>
          <p:nvPr/>
        </p:nvPicPr>
        <p:blipFill>
          <a:blip r:embed="rId11"/>
          <a:stretch>
            <a:fillRect/>
          </a:stretch>
        </p:blipFill>
        <p:spPr>
          <a:xfrm>
            <a:off x="4745196" y="2746236"/>
            <a:ext cx="1823551" cy="1542064"/>
          </a:xfrm>
          <a:prstGeom prst="rect">
            <a:avLst/>
          </a:prstGeom>
        </p:spPr>
      </p:pic>
    </p:spTree>
    <p:extLst>
      <p:ext uri="{BB962C8B-B14F-4D97-AF65-F5344CB8AC3E}">
        <p14:creationId xmlns:p14="http://schemas.microsoft.com/office/powerpoint/2010/main" val="2917510187"/>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843394" y="3244332"/>
            <a:ext cx="2991187" cy="612775"/>
          </a:xfrm>
        </p:spPr>
        <p:txBody>
          <a:bodyPr/>
          <a:lstStyle/>
          <a:p>
            <a:r>
              <a:rPr lang="en-US"/>
              <a:t>Your security architecture and practices can make a profound difference</a:t>
            </a:r>
          </a:p>
        </p:txBody>
      </p:sp>
      <p:pic>
        <p:nvPicPr>
          <p:cNvPr id="23" name="Picture Placeholder 22"/>
          <p:cNvPicPr>
            <a:picLocks noGrp="1" noChangeAspect="1"/>
          </p:cNvPicPr>
          <p:nvPr>
            <p:ph type="pic" sz="quarter" idx="12"/>
          </p:nvPr>
        </p:nvPicPr>
        <p:blipFill rotWithShape="1">
          <a:blip r:embed="rId3" cstate="hq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l="-7879" t="867" r="-2147" b="1408"/>
          <a:stretch/>
        </p:blipFill>
        <p:spPr/>
      </p:pic>
      <p:pic>
        <p:nvPicPr>
          <p:cNvPr id="24" name="Picture Placeholder 23"/>
          <p:cNvPicPr>
            <a:picLocks noGrp="1" noChangeAspect="1"/>
          </p:cNvPicPr>
          <p:nvPr>
            <p:ph type="pic" sz="quarter" idx="13"/>
          </p:nvPr>
        </p:nvPicPr>
        <p:blipFill rotWithShape="1">
          <a:blip r:embed="rId5" cstate="hq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6737" t="-5955" r="-10848" b="1489"/>
          <a:stretch/>
        </p:blipFill>
        <p:spPr/>
      </p:pic>
      <p:pic>
        <p:nvPicPr>
          <p:cNvPr id="20" name="Picture Placeholder 19"/>
          <p:cNvPicPr>
            <a:picLocks noGrp="1" noChangeAspect="1"/>
          </p:cNvPicPr>
          <p:nvPr>
            <p:ph type="pic" sz="quarter" idx="14"/>
          </p:nvPr>
        </p:nvPicPr>
        <p:blipFill>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t="5671" b="5671"/>
          <a:stretch>
            <a:fillRect/>
          </a:stretch>
        </p:blipFill>
        <p:spPr/>
      </p:pic>
      <p:sp>
        <p:nvSpPr>
          <p:cNvPr id="9" name="Text Placeholder 8"/>
          <p:cNvSpPr>
            <a:spLocks noGrp="1"/>
          </p:cNvSpPr>
          <p:nvPr>
            <p:ph type="body" sz="quarter" idx="15"/>
          </p:nvPr>
        </p:nvSpPr>
        <p:spPr>
          <a:xfrm>
            <a:off x="4627266" y="2050771"/>
            <a:ext cx="2814933" cy="342900"/>
          </a:xfrm>
        </p:spPr>
        <p:txBody>
          <a:bodyPr/>
          <a:lstStyle/>
          <a:p>
            <a:r>
              <a:rPr lang="en-US"/>
              <a:t>Security posture</a:t>
            </a:r>
          </a:p>
        </p:txBody>
      </p:sp>
      <p:sp>
        <p:nvSpPr>
          <p:cNvPr id="11" name="Text Placeholder 10"/>
          <p:cNvSpPr>
            <a:spLocks noGrp="1"/>
          </p:cNvSpPr>
          <p:nvPr>
            <p:ph type="body" sz="quarter" idx="17"/>
          </p:nvPr>
        </p:nvSpPr>
        <p:spPr/>
        <p:txBody>
          <a:bodyPr/>
          <a:lstStyle/>
          <a:p>
            <a:r>
              <a:rPr lang="en-US"/>
              <a:t>Reducing costs</a:t>
            </a:r>
          </a:p>
        </p:txBody>
      </p:sp>
      <p:sp>
        <p:nvSpPr>
          <p:cNvPr id="12" name="Text Placeholder 11"/>
          <p:cNvSpPr>
            <a:spLocks noGrp="1"/>
          </p:cNvSpPr>
          <p:nvPr>
            <p:ph type="body" sz="quarter" idx="18"/>
          </p:nvPr>
        </p:nvSpPr>
        <p:spPr>
          <a:xfrm>
            <a:off x="7546666" y="4371384"/>
            <a:ext cx="2651434" cy="342900"/>
          </a:xfrm>
        </p:spPr>
        <p:txBody>
          <a:bodyPr/>
          <a:lstStyle/>
          <a:p>
            <a:r>
              <a:rPr lang="en-US"/>
              <a:t>New services, profits</a:t>
            </a:r>
          </a:p>
        </p:txBody>
      </p:sp>
      <p:sp>
        <p:nvSpPr>
          <p:cNvPr id="5" name="Title 4"/>
          <p:cNvSpPr>
            <a:spLocks noGrp="1"/>
          </p:cNvSpPr>
          <p:nvPr>
            <p:ph type="title"/>
          </p:nvPr>
        </p:nvSpPr>
        <p:spPr/>
        <p:txBody>
          <a:bodyPr/>
          <a:lstStyle/>
          <a:p>
            <a:r>
              <a:rPr lang="en-US"/>
              <a:t>How efficient are your security ops?</a:t>
            </a:r>
          </a:p>
        </p:txBody>
      </p:sp>
      <p:sp>
        <p:nvSpPr>
          <p:cNvPr id="17" name="Text Placeholder 16"/>
          <p:cNvSpPr>
            <a:spLocks noGrp="1"/>
          </p:cNvSpPr>
          <p:nvPr>
            <p:ph type="body" sz="quarter" idx="16"/>
          </p:nvPr>
        </p:nvSpPr>
        <p:spPr/>
        <p:txBody>
          <a:bodyPr/>
          <a:lstStyle/>
          <a:p>
            <a:r>
              <a:rPr lang="en-US"/>
              <a:t>Automating tasks</a:t>
            </a:r>
          </a:p>
        </p:txBody>
      </p:sp>
      <p:pic>
        <p:nvPicPr>
          <p:cNvPr id="22" name="Picture Placeholder 21"/>
          <p:cNvPicPr>
            <a:picLocks noGrp="1" noChangeAspect="1"/>
          </p:cNvPicPr>
          <p:nvPr>
            <p:ph type="pic" sz="quarter" idx="11"/>
          </p:nvPr>
        </p:nvPicPr>
        <p:blipFill rotWithShape="1">
          <a:blip r:embed="rId9" cstate="hqprint">
            <a:extLst>
              <a:ext uri="{28A0092B-C50C-407E-A947-70E740481C1C}">
                <a14:useLocalDpi xmlns:a14="http://schemas.microsoft.com/office/drawing/2010/main" val="0"/>
              </a:ext>
            </a:extLst>
          </a:blip>
          <a:srcRect l="-8421" t="-796" r="-9164" b="-3450"/>
          <a:stretch/>
        </p:blipFill>
        <p:spPr/>
      </p:pic>
    </p:spTree>
    <p:extLst>
      <p:ext uri="{BB962C8B-B14F-4D97-AF65-F5344CB8AC3E}">
        <p14:creationId xmlns:p14="http://schemas.microsoft.com/office/powerpoint/2010/main" val="2919416569"/>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ontent Placeholder 8">
            <a:extLst>
              <a:ext uri="{FF2B5EF4-FFF2-40B4-BE49-F238E27FC236}">
                <a16:creationId xmlns:a16="http://schemas.microsoft.com/office/drawing/2014/main" id="{8AAD9D74-7F3A-D040-B928-76A996981FB4}"/>
              </a:ext>
            </a:extLst>
          </p:cNvPr>
          <p:cNvGraphicFramePr>
            <a:graphicFrameLocks noGrp="1"/>
          </p:cNvGraphicFramePr>
          <p:nvPr>
            <p:custDataLst>
              <p:tags r:id="rId1"/>
            </p:custDataLst>
          </p:nvPr>
        </p:nvGraphicFramePr>
        <p:xfrm>
          <a:off x="2172992" y="4707787"/>
          <a:ext cx="1407601" cy="824555"/>
        </p:xfrm>
        <a:graphic>
          <a:graphicData uri="http://schemas.openxmlformats.org/drawingml/2006/chart">
            <c:chart xmlns:c="http://schemas.openxmlformats.org/drawingml/2006/chart" xmlns:r="http://schemas.openxmlformats.org/officeDocument/2006/relationships" r:id="rId12"/>
          </a:graphicData>
        </a:graphic>
      </p:graphicFrame>
      <p:sp>
        <p:nvSpPr>
          <p:cNvPr id="4" name="Title 3"/>
          <p:cNvSpPr>
            <a:spLocks noGrp="1"/>
          </p:cNvSpPr>
          <p:nvPr>
            <p:ph type="title"/>
          </p:nvPr>
        </p:nvSpPr>
        <p:spPr>
          <a:xfrm>
            <a:off x="913525" y="160890"/>
            <a:ext cx="8007351" cy="927100"/>
          </a:xfrm>
        </p:spPr>
        <p:txBody>
          <a:bodyPr/>
          <a:lstStyle/>
          <a:p>
            <a:r>
              <a:rPr lang="en-US"/>
              <a:t>Consistently High Security Efficacy</a:t>
            </a:r>
          </a:p>
        </p:txBody>
      </p:sp>
      <p:sp>
        <p:nvSpPr>
          <p:cNvPr id="43" name="Text Placeholder 2"/>
          <p:cNvSpPr>
            <a:spLocks noGrp="1"/>
          </p:cNvSpPr>
          <p:nvPr>
            <p:ph type="body" sz="quarter" idx="4294967295"/>
          </p:nvPr>
        </p:nvSpPr>
        <p:spPr>
          <a:xfrm>
            <a:off x="86303" y="5785355"/>
            <a:ext cx="6154993" cy="1107017"/>
          </a:xfrm>
        </p:spPr>
        <p:txBody>
          <a:bodyPr anchor="t"/>
          <a:lstStyle/>
          <a:p>
            <a:pPr marL="0" indent="0">
              <a:lnSpc>
                <a:spcPct val="100000"/>
              </a:lnSpc>
              <a:spcBef>
                <a:spcPts val="0"/>
              </a:spcBef>
              <a:buNone/>
            </a:pPr>
            <a:endParaRPr lang="en-US" sz="800">
              <a:latin typeface="Roboto" panose="02000000000000000000" pitchFamily="2" charset="0"/>
              <a:ea typeface="Roboto" panose="02000000000000000000" pitchFamily="2" charset="0"/>
              <a:cs typeface="Roboto regular" panose="02000000000000000000" pitchFamily="2" charset="0"/>
            </a:endParaRPr>
          </a:p>
          <a:p>
            <a:pPr marL="0" indent="0">
              <a:lnSpc>
                <a:spcPct val="100000"/>
              </a:lnSpc>
              <a:spcBef>
                <a:spcPts val="0"/>
              </a:spcBef>
              <a:buNone/>
            </a:pPr>
            <a:r>
              <a:rPr lang="en-US" sz="800">
                <a:latin typeface="Roboto" panose="02000000000000000000" pitchFamily="2" charset="0"/>
                <a:ea typeface="Roboto" panose="02000000000000000000" pitchFamily="2" charset="0"/>
                <a:cs typeface="Roboto regular" panose="02000000000000000000" pitchFamily="2" charset="0"/>
              </a:rPr>
              <a:t>Notes:</a:t>
            </a:r>
          </a:p>
          <a:p>
            <a:pPr marL="0" indent="0">
              <a:lnSpc>
                <a:spcPct val="100000"/>
              </a:lnSpc>
              <a:spcBef>
                <a:spcPts val="0"/>
              </a:spcBef>
              <a:buNone/>
            </a:pPr>
            <a:r>
              <a:rPr lang="en-GB" sz="800">
                <a:latin typeface="Roboto" panose="02000000000000000000" pitchFamily="2" charset="0"/>
                <a:ea typeface="Roboto" panose="02000000000000000000" pitchFamily="2" charset="0"/>
                <a:cs typeface="Roboto regular" panose="02000000000000000000" pitchFamily="2" charset="0"/>
              </a:rPr>
              <a:t>1. Represents number of times a given test participant took 1st place in any of the malware detection, real world &amp; protection categories tests performed by AV Comparatives</a:t>
            </a:r>
          </a:p>
          <a:p>
            <a:pPr marL="0" indent="0">
              <a:lnSpc>
                <a:spcPct val="100000"/>
              </a:lnSpc>
              <a:spcBef>
                <a:spcPts val="0"/>
              </a:spcBef>
              <a:buNone/>
            </a:pPr>
            <a:r>
              <a:rPr lang="en-US" sz="800">
                <a:latin typeface="Roboto" panose="02000000000000000000" pitchFamily="2" charset="0"/>
                <a:ea typeface="Roboto" panose="02000000000000000000" pitchFamily="2" charset="0"/>
                <a:cs typeface="Roboto regular" panose="02000000000000000000" pitchFamily="2" charset="0"/>
              </a:rPr>
              <a:t>2. Endpoint Prevention &amp; Response Test 2021, AV Comparatives</a:t>
            </a:r>
          </a:p>
        </p:txBody>
      </p:sp>
      <p:sp>
        <p:nvSpPr>
          <p:cNvPr id="8" name="Text Placeholder 43"/>
          <p:cNvSpPr txBox="1">
            <a:spLocks/>
          </p:cNvSpPr>
          <p:nvPr/>
        </p:nvSpPr>
        <p:spPr>
          <a:xfrm>
            <a:off x="755690" y="1318158"/>
            <a:ext cx="3693380" cy="703759"/>
          </a:xfrm>
          <a:prstGeom prst="rect">
            <a:avLst/>
          </a:prstGeom>
        </p:spPr>
        <p:txBody>
          <a:bodyPr/>
          <a:lstStyle>
            <a:lvl1pPr marL="0" indent="0" algn="l" defTabSz="891862" rtl="0" eaLnBrk="1" latinLnBrk="0" hangingPunct="1">
              <a:spcBef>
                <a:spcPts val="1026"/>
              </a:spcBef>
              <a:spcAft>
                <a:spcPts val="513"/>
              </a:spcAft>
              <a:buFont typeface="Arial" panose="020B0604020202020204" pitchFamily="34" charset="0"/>
              <a:buNone/>
              <a:defRPr sz="1000" b="1" kern="1200">
                <a:solidFill>
                  <a:schemeClr val="tx1"/>
                </a:solidFill>
                <a:latin typeface="+mj-lt"/>
                <a:ea typeface="Roboto Light" panose="02000000000000000000" pitchFamily="2" charset="0"/>
                <a:cs typeface="Roboto Light" panose="02000000000000000000" pitchFamily="2" charset="0"/>
              </a:defRPr>
            </a:lvl1pPr>
            <a:lvl2pPr marL="0" indent="0" algn="l" defTabSz="891862" rtl="0" eaLnBrk="1" latinLnBrk="0" hangingPunct="1">
              <a:spcBef>
                <a:spcPts val="0"/>
              </a:spcBef>
              <a:spcAft>
                <a:spcPts val="513"/>
              </a:spcAft>
              <a:buFont typeface="Arial" panose="020B0604020202020204" pitchFamily="34" charset="0"/>
              <a:buNone/>
              <a:defRPr sz="900" kern="1200">
                <a:solidFill>
                  <a:schemeClr val="tx1"/>
                </a:solidFill>
                <a:latin typeface="+mn-lt"/>
                <a:ea typeface="Roboto Light" panose="02000000000000000000" pitchFamily="2" charset="0"/>
                <a:cs typeface="Roboto Light" panose="02000000000000000000" pitchFamily="2" charset="0"/>
              </a:defRPr>
            </a:lvl2pPr>
            <a:lvl3pPr marL="123127" indent="-123127" algn="l" defTabSz="891862" rtl="0" eaLnBrk="1" latinLnBrk="0" hangingPunct="1">
              <a:spcBef>
                <a:spcPts val="0"/>
              </a:spcBef>
              <a:spcAft>
                <a:spcPts val="513"/>
              </a:spcAft>
              <a:buFont typeface="Arial" panose="020B0604020202020204" pitchFamily="34" charset="0"/>
              <a:buChar char="•"/>
              <a:defRPr sz="900" kern="1200">
                <a:solidFill>
                  <a:schemeClr val="tx1"/>
                </a:solidFill>
                <a:latin typeface="+mn-lt"/>
                <a:ea typeface="Roboto Light" panose="02000000000000000000" pitchFamily="2" charset="0"/>
                <a:cs typeface="Roboto Light" panose="02000000000000000000" pitchFamily="2" charset="0"/>
              </a:defRPr>
            </a:lvl3pPr>
            <a:lvl4pPr marL="245688" indent="-122165" algn="l" defTabSz="891862" rtl="0" eaLnBrk="1" latinLnBrk="0" hangingPunct="1">
              <a:spcBef>
                <a:spcPts val="0"/>
              </a:spcBef>
              <a:spcAft>
                <a:spcPts val="513"/>
              </a:spcAft>
              <a:buFont typeface="Arial" panose="020B0604020202020204" pitchFamily="34" charset="0"/>
              <a:buChar char="–"/>
              <a:tabLst>
                <a:tab pos="230756" algn="l"/>
              </a:tabLst>
              <a:defRPr sz="900" kern="1200">
                <a:solidFill>
                  <a:schemeClr val="tx1"/>
                </a:solidFill>
                <a:latin typeface="+mn-lt"/>
                <a:ea typeface="Roboto Light" panose="02000000000000000000" pitchFamily="2" charset="0"/>
                <a:cs typeface="Roboto Light" panose="02000000000000000000" pitchFamily="2" charset="0"/>
              </a:defRPr>
            </a:lvl4pPr>
            <a:lvl5pPr marL="369380" indent="-123127" algn="l" defTabSz="891862" rtl="0" eaLnBrk="1" latinLnBrk="0" hangingPunct="1">
              <a:spcBef>
                <a:spcPts val="0"/>
              </a:spcBef>
              <a:spcAft>
                <a:spcPts val="513"/>
              </a:spcAft>
              <a:buFont typeface="Arial" panose="020B0604020202020204" pitchFamily="34" charset="0"/>
              <a:buChar char="»"/>
              <a:defRPr sz="900" kern="1200">
                <a:solidFill>
                  <a:schemeClr val="tx1"/>
                </a:solidFill>
                <a:latin typeface="+mn-lt"/>
                <a:ea typeface="Roboto Light" panose="02000000000000000000" pitchFamily="2" charset="0"/>
                <a:cs typeface="Roboto Light" panose="02000000000000000000" pitchFamily="2" charset="0"/>
              </a:defRPr>
            </a:lvl5pPr>
            <a:lvl6pPr marL="2452620"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6pPr>
            <a:lvl7pPr marL="2898551"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7pPr>
            <a:lvl8pPr marL="3344483"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8pPr>
            <a:lvl9pPr marL="3790414"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9pPr>
          </a:lstStyle>
          <a:p>
            <a:pPr marL="0" marR="0" lvl="0" indent="0" algn="l" defTabSz="891840" rtl="0" eaLnBrk="1" fontAlgn="auto" latinLnBrk="0" hangingPunct="1">
              <a:lnSpc>
                <a:spcPct val="100000"/>
              </a:lnSpc>
              <a:spcBef>
                <a:spcPts val="1027"/>
              </a:spcBef>
              <a:spcAft>
                <a:spcPts val="513"/>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Roboto Black"/>
                <a:ea typeface="Roboto Light" panose="02000000000000000000" pitchFamily="2" charset="0"/>
              </a:rPr>
              <a:t>#1 Attack prevention rankings from 2018–2021</a:t>
            </a:r>
            <a:r>
              <a:rPr kumimoji="0" lang="en-US" sz="1200" b="1" i="0" u="none" strike="noStrike" kern="1200" cap="none" spc="0" normalizeH="0" baseline="0" noProof="0">
                <a:ln>
                  <a:noFill/>
                </a:ln>
                <a:solidFill>
                  <a:prstClr val="black"/>
                </a:solidFill>
                <a:effectLst/>
                <a:uLnTx/>
                <a:uFillTx/>
                <a:latin typeface="Roboto Black"/>
                <a:ea typeface="Roboto Light" panose="02000000000000000000" pitchFamily="2" charset="0"/>
              </a:rPr>
              <a:t>    </a:t>
            </a:r>
            <a:r>
              <a:rPr kumimoji="0" lang="en-US" sz="1100" b="1" i="0" u="none" strike="noStrike" kern="1200" cap="none" spc="0" normalizeH="0" baseline="0" noProof="0">
                <a:ln>
                  <a:noFill/>
                </a:ln>
                <a:solidFill>
                  <a:prstClr val="black"/>
                </a:solidFill>
                <a:effectLst/>
                <a:uLnTx/>
                <a:uFillTx/>
                <a:latin typeface="Roboto"/>
                <a:ea typeface="Roboto Light" panose="02000000000000000000" pitchFamily="2" charset="0"/>
              </a:rPr>
              <a:t>% (Indexed to 100)</a:t>
            </a:r>
            <a:r>
              <a:rPr kumimoji="0" lang="en-US" sz="1100" b="1" i="0" u="none" strike="noStrike" kern="1200" cap="none" spc="0" normalizeH="0" baseline="30000" noProof="0">
                <a:ln>
                  <a:noFill/>
                </a:ln>
                <a:solidFill>
                  <a:prstClr val="black"/>
                </a:solidFill>
                <a:effectLst/>
                <a:uLnTx/>
                <a:uFillTx/>
                <a:latin typeface="Roboto"/>
                <a:ea typeface="Roboto Light" panose="02000000000000000000" pitchFamily="2" charset="0"/>
              </a:rPr>
              <a:t>1</a:t>
            </a:r>
          </a:p>
        </p:txBody>
      </p:sp>
      <p:sp>
        <p:nvSpPr>
          <p:cNvPr id="41" name="Text Placeholder 43"/>
          <p:cNvSpPr txBox="1">
            <a:spLocks/>
          </p:cNvSpPr>
          <p:nvPr/>
        </p:nvSpPr>
        <p:spPr>
          <a:xfrm>
            <a:off x="6096000" y="1270756"/>
            <a:ext cx="5198465" cy="574871"/>
          </a:xfrm>
          <a:prstGeom prst="rect">
            <a:avLst/>
          </a:prstGeom>
        </p:spPr>
        <p:txBody>
          <a:bodyPr/>
          <a:lstStyle>
            <a:lvl1pPr marL="0" indent="0" algn="l" defTabSz="891862" rtl="0" eaLnBrk="1" latinLnBrk="0" hangingPunct="1">
              <a:spcBef>
                <a:spcPts val="1026"/>
              </a:spcBef>
              <a:spcAft>
                <a:spcPts val="513"/>
              </a:spcAft>
              <a:buFont typeface="Arial" panose="020B0604020202020204" pitchFamily="34" charset="0"/>
              <a:buNone/>
              <a:defRPr sz="1000" b="1" kern="1200">
                <a:solidFill>
                  <a:schemeClr val="tx1"/>
                </a:solidFill>
                <a:latin typeface="+mj-lt"/>
                <a:ea typeface="Roboto Light" panose="02000000000000000000" pitchFamily="2" charset="0"/>
                <a:cs typeface="Roboto Light" panose="02000000000000000000" pitchFamily="2" charset="0"/>
              </a:defRPr>
            </a:lvl1pPr>
            <a:lvl2pPr marL="0" indent="0" algn="l" defTabSz="891862" rtl="0" eaLnBrk="1" latinLnBrk="0" hangingPunct="1">
              <a:spcBef>
                <a:spcPts val="0"/>
              </a:spcBef>
              <a:spcAft>
                <a:spcPts val="513"/>
              </a:spcAft>
              <a:buFont typeface="Arial" panose="020B0604020202020204" pitchFamily="34" charset="0"/>
              <a:buNone/>
              <a:defRPr sz="900" kern="1200">
                <a:solidFill>
                  <a:schemeClr val="tx1"/>
                </a:solidFill>
                <a:latin typeface="+mn-lt"/>
                <a:ea typeface="Roboto Light" panose="02000000000000000000" pitchFamily="2" charset="0"/>
                <a:cs typeface="Roboto Light" panose="02000000000000000000" pitchFamily="2" charset="0"/>
              </a:defRPr>
            </a:lvl2pPr>
            <a:lvl3pPr marL="123127" indent="-123127" algn="l" defTabSz="891862" rtl="0" eaLnBrk="1" latinLnBrk="0" hangingPunct="1">
              <a:spcBef>
                <a:spcPts val="0"/>
              </a:spcBef>
              <a:spcAft>
                <a:spcPts val="513"/>
              </a:spcAft>
              <a:buFont typeface="Arial" panose="020B0604020202020204" pitchFamily="34" charset="0"/>
              <a:buChar char="•"/>
              <a:defRPr sz="900" kern="1200">
                <a:solidFill>
                  <a:schemeClr val="tx1"/>
                </a:solidFill>
                <a:latin typeface="+mn-lt"/>
                <a:ea typeface="Roboto Light" panose="02000000000000000000" pitchFamily="2" charset="0"/>
                <a:cs typeface="Roboto Light" panose="02000000000000000000" pitchFamily="2" charset="0"/>
              </a:defRPr>
            </a:lvl3pPr>
            <a:lvl4pPr marL="245688" indent="-122165" algn="l" defTabSz="891862" rtl="0" eaLnBrk="1" latinLnBrk="0" hangingPunct="1">
              <a:spcBef>
                <a:spcPts val="0"/>
              </a:spcBef>
              <a:spcAft>
                <a:spcPts val="513"/>
              </a:spcAft>
              <a:buFont typeface="Arial" panose="020B0604020202020204" pitchFamily="34" charset="0"/>
              <a:buChar char="–"/>
              <a:tabLst>
                <a:tab pos="230756" algn="l"/>
              </a:tabLst>
              <a:defRPr sz="900" kern="1200">
                <a:solidFill>
                  <a:schemeClr val="tx1"/>
                </a:solidFill>
                <a:latin typeface="+mn-lt"/>
                <a:ea typeface="Roboto Light" panose="02000000000000000000" pitchFamily="2" charset="0"/>
                <a:cs typeface="Roboto Light" panose="02000000000000000000" pitchFamily="2" charset="0"/>
              </a:defRPr>
            </a:lvl4pPr>
            <a:lvl5pPr marL="369380" indent="-123127" algn="l" defTabSz="891862" rtl="0" eaLnBrk="1" latinLnBrk="0" hangingPunct="1">
              <a:spcBef>
                <a:spcPts val="0"/>
              </a:spcBef>
              <a:spcAft>
                <a:spcPts val="513"/>
              </a:spcAft>
              <a:buFont typeface="Arial" panose="020B0604020202020204" pitchFamily="34" charset="0"/>
              <a:buChar char="»"/>
              <a:defRPr sz="900" kern="1200">
                <a:solidFill>
                  <a:schemeClr val="tx1"/>
                </a:solidFill>
                <a:latin typeface="+mn-lt"/>
                <a:ea typeface="Roboto Light" panose="02000000000000000000" pitchFamily="2" charset="0"/>
                <a:cs typeface="Roboto Light" panose="02000000000000000000" pitchFamily="2" charset="0"/>
              </a:defRPr>
            </a:lvl5pPr>
            <a:lvl6pPr marL="2452620"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6pPr>
            <a:lvl7pPr marL="2898551"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7pPr>
            <a:lvl8pPr marL="3344483"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8pPr>
            <a:lvl9pPr marL="3790414" indent="-222966" algn="l" defTabSz="891862"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9pPr>
          </a:lstStyle>
          <a:p>
            <a:pPr marL="0" marR="0" lvl="0" indent="0" algn="l" defTabSz="891840" rtl="0" eaLnBrk="1" fontAlgn="auto" latinLnBrk="0" hangingPunct="1">
              <a:lnSpc>
                <a:spcPct val="100000"/>
              </a:lnSpc>
              <a:spcBef>
                <a:spcPts val="1027"/>
              </a:spcBef>
              <a:spcAft>
                <a:spcPts val="513"/>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Roboto Black"/>
                <a:ea typeface="Roboto Light" panose="02000000000000000000" pitchFamily="2" charset="0"/>
              </a:rPr>
              <a:t>Highest Prevention and Response Capability with Lowest 5 Year TCO</a:t>
            </a:r>
            <a:r>
              <a:rPr kumimoji="0" lang="en-US" sz="1100" b="1" i="0" u="none" strike="noStrike" kern="1200" cap="none" spc="0" normalizeH="0" baseline="30000" noProof="0">
                <a:ln>
                  <a:noFill/>
                </a:ln>
                <a:solidFill>
                  <a:prstClr val="black"/>
                </a:solidFill>
                <a:effectLst/>
                <a:uLnTx/>
                <a:uFillTx/>
                <a:latin typeface="Roboto"/>
                <a:ea typeface="Roboto Light" panose="02000000000000000000" pitchFamily="2" charset="0"/>
              </a:rPr>
              <a:t>2</a:t>
            </a:r>
            <a:endParaRPr kumimoji="0" lang="en-US" sz="1200" b="1" i="0" u="none" strike="noStrike" kern="1200" cap="none" spc="0" normalizeH="0" baseline="0" noProof="0">
              <a:ln>
                <a:noFill/>
              </a:ln>
              <a:solidFill>
                <a:prstClr val="black"/>
              </a:solidFill>
              <a:effectLst/>
              <a:uLnTx/>
              <a:uFillTx/>
              <a:latin typeface="Roboto Black"/>
              <a:ea typeface="Roboto Light" panose="02000000000000000000" pitchFamily="2" charset="0"/>
            </a:endParaRPr>
          </a:p>
        </p:txBody>
      </p:sp>
      <p:graphicFrame>
        <p:nvGraphicFramePr>
          <p:cNvPr id="44" name="Content Placeholder 8"/>
          <p:cNvGraphicFramePr>
            <a:graphicFrameLocks noGrp="1"/>
          </p:cNvGraphicFramePr>
          <p:nvPr>
            <p:custDataLst>
              <p:tags r:id="rId2"/>
            </p:custDataLst>
          </p:nvPr>
        </p:nvGraphicFramePr>
        <p:xfrm>
          <a:off x="1889327" y="1929932"/>
          <a:ext cx="1961759" cy="119173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5" name="Content Placeholder 8"/>
          <p:cNvGraphicFramePr>
            <a:graphicFrameLocks noGrp="1"/>
          </p:cNvGraphicFramePr>
          <p:nvPr>
            <p:custDataLst>
              <p:tags r:id="rId3"/>
            </p:custDataLst>
          </p:nvPr>
        </p:nvGraphicFramePr>
        <p:xfrm>
          <a:off x="3557298" y="3401347"/>
          <a:ext cx="1407601" cy="82455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46" name="Content Placeholder 8"/>
          <p:cNvGraphicFramePr>
            <a:graphicFrameLocks noGrp="1"/>
          </p:cNvGraphicFramePr>
          <p:nvPr>
            <p:custDataLst>
              <p:tags r:id="rId4"/>
            </p:custDataLst>
          </p:nvPr>
        </p:nvGraphicFramePr>
        <p:xfrm>
          <a:off x="761366" y="3443545"/>
          <a:ext cx="1407601" cy="82455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7" name="Content Placeholder 8"/>
          <p:cNvGraphicFramePr>
            <a:graphicFrameLocks noGrp="1"/>
          </p:cNvGraphicFramePr>
          <p:nvPr>
            <p:custDataLst>
              <p:tags r:id="rId5"/>
            </p:custDataLst>
          </p:nvPr>
        </p:nvGraphicFramePr>
        <p:xfrm>
          <a:off x="1246914" y="4729595"/>
          <a:ext cx="1407601" cy="82455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8" name="Content Placeholder 8"/>
          <p:cNvGraphicFramePr>
            <a:graphicFrameLocks noGrp="1"/>
          </p:cNvGraphicFramePr>
          <p:nvPr>
            <p:custDataLst>
              <p:tags r:id="rId6"/>
            </p:custDataLst>
          </p:nvPr>
        </p:nvGraphicFramePr>
        <p:xfrm>
          <a:off x="1699520" y="3445001"/>
          <a:ext cx="1407601" cy="82455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9" name="Content Placeholder 8"/>
          <p:cNvGraphicFramePr>
            <a:graphicFrameLocks noGrp="1"/>
          </p:cNvGraphicFramePr>
          <p:nvPr>
            <p:custDataLst>
              <p:tags r:id="rId7"/>
            </p:custDataLst>
          </p:nvPr>
        </p:nvGraphicFramePr>
        <p:xfrm>
          <a:off x="2619145" y="3443545"/>
          <a:ext cx="1407601" cy="82455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50" name="Content Placeholder 8"/>
          <p:cNvGraphicFramePr>
            <a:graphicFrameLocks noGrp="1"/>
          </p:cNvGraphicFramePr>
          <p:nvPr>
            <p:custDataLst>
              <p:tags r:id="rId8"/>
            </p:custDataLst>
          </p:nvPr>
        </p:nvGraphicFramePr>
        <p:xfrm>
          <a:off x="2177017" y="4729595"/>
          <a:ext cx="1407601" cy="82455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51" name="Content Placeholder 8"/>
          <p:cNvGraphicFramePr>
            <a:graphicFrameLocks noGrp="1"/>
          </p:cNvGraphicFramePr>
          <p:nvPr>
            <p:custDataLst>
              <p:tags r:id="rId9"/>
            </p:custDataLst>
          </p:nvPr>
        </p:nvGraphicFramePr>
        <p:xfrm>
          <a:off x="3107121" y="4729595"/>
          <a:ext cx="1407601" cy="824555"/>
        </p:xfrm>
        <a:graphic>
          <a:graphicData uri="http://schemas.openxmlformats.org/drawingml/2006/chart">
            <c:chart xmlns:c="http://schemas.openxmlformats.org/drawingml/2006/chart" xmlns:r="http://schemas.openxmlformats.org/officeDocument/2006/relationships" r:id="rId20"/>
          </a:graphicData>
        </a:graphic>
      </p:graphicFrame>
      <p:sp>
        <p:nvSpPr>
          <p:cNvPr id="52" name="TextBox 51"/>
          <p:cNvSpPr txBox="1"/>
          <p:nvPr/>
        </p:nvSpPr>
        <p:spPr>
          <a:xfrm>
            <a:off x="2545212" y="2295856"/>
            <a:ext cx="646331"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a:ea typeface="+mn-ea"/>
                <a:cs typeface="+mn-cs"/>
              </a:rPr>
              <a:t>59%</a:t>
            </a:r>
          </a:p>
        </p:txBody>
      </p:sp>
      <p:sp>
        <p:nvSpPr>
          <p:cNvPr id="53" name="TextBox 52"/>
          <p:cNvSpPr txBox="1"/>
          <p:nvPr/>
        </p:nvSpPr>
        <p:spPr>
          <a:xfrm>
            <a:off x="4024391" y="3715519"/>
            <a:ext cx="439544"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11%</a:t>
            </a:r>
          </a:p>
        </p:txBody>
      </p:sp>
      <p:sp>
        <p:nvSpPr>
          <p:cNvPr id="54" name="TextBox 53"/>
          <p:cNvSpPr txBox="1"/>
          <p:nvPr/>
        </p:nvSpPr>
        <p:spPr>
          <a:xfrm>
            <a:off x="1222777" y="3715519"/>
            <a:ext cx="439544"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22%</a:t>
            </a:r>
          </a:p>
        </p:txBody>
      </p:sp>
      <p:sp>
        <p:nvSpPr>
          <p:cNvPr id="55" name="TextBox 54"/>
          <p:cNvSpPr txBox="1"/>
          <p:nvPr/>
        </p:nvSpPr>
        <p:spPr>
          <a:xfrm>
            <a:off x="1752304" y="5003373"/>
            <a:ext cx="369012"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7%</a:t>
            </a:r>
          </a:p>
        </p:txBody>
      </p:sp>
      <p:sp>
        <p:nvSpPr>
          <p:cNvPr id="56" name="TextBox 55"/>
          <p:cNvSpPr txBox="1"/>
          <p:nvPr/>
        </p:nvSpPr>
        <p:spPr>
          <a:xfrm>
            <a:off x="2160235" y="3715519"/>
            <a:ext cx="439544"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15%</a:t>
            </a:r>
          </a:p>
        </p:txBody>
      </p:sp>
      <p:sp>
        <p:nvSpPr>
          <p:cNvPr id="57" name="TextBox 56"/>
          <p:cNvSpPr txBox="1"/>
          <p:nvPr/>
        </p:nvSpPr>
        <p:spPr>
          <a:xfrm>
            <a:off x="3627077" y="5003373"/>
            <a:ext cx="369011"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4%</a:t>
            </a:r>
          </a:p>
        </p:txBody>
      </p:sp>
      <p:sp>
        <p:nvSpPr>
          <p:cNvPr id="58" name="TextBox 57"/>
          <p:cNvSpPr txBox="1"/>
          <p:nvPr/>
        </p:nvSpPr>
        <p:spPr>
          <a:xfrm>
            <a:off x="3109473" y="3715519"/>
            <a:ext cx="439543"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11%</a:t>
            </a:r>
          </a:p>
        </p:txBody>
      </p:sp>
      <p:sp>
        <p:nvSpPr>
          <p:cNvPr id="59" name="TextBox 58"/>
          <p:cNvSpPr txBox="1"/>
          <p:nvPr/>
        </p:nvSpPr>
        <p:spPr>
          <a:xfrm>
            <a:off x="2697550" y="5003373"/>
            <a:ext cx="369011" cy="246221"/>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a:ea typeface="+mn-ea"/>
                <a:cs typeface="+mn-cs"/>
              </a:rPr>
              <a:t>4%</a:t>
            </a:r>
          </a:p>
        </p:txBody>
      </p:sp>
      <p:pic>
        <p:nvPicPr>
          <p:cNvPr id="60" name="Picture 5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80845" y="4244855"/>
            <a:ext cx="569507" cy="195323"/>
          </a:xfrm>
          <a:prstGeom prst="rect">
            <a:avLst/>
          </a:prstGeom>
        </p:spPr>
      </p:pic>
      <p:pic>
        <p:nvPicPr>
          <p:cNvPr id="61" name="Picture 6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22688" y="4246379"/>
            <a:ext cx="485747" cy="192275"/>
          </a:xfrm>
          <a:prstGeom prst="rect">
            <a:avLst/>
          </a:prstGeom>
        </p:spPr>
      </p:pic>
      <p:pic>
        <p:nvPicPr>
          <p:cNvPr id="62" name="Picture 6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37500" y="5577758"/>
            <a:ext cx="626547" cy="126204"/>
          </a:xfrm>
          <a:prstGeom prst="rect">
            <a:avLst/>
          </a:prstGeom>
        </p:spPr>
      </p:pic>
      <p:pic>
        <p:nvPicPr>
          <p:cNvPr id="63" name="Picture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15684" y="4291579"/>
            <a:ext cx="592515" cy="101875"/>
          </a:xfrm>
          <a:prstGeom prst="rect">
            <a:avLst/>
          </a:prstGeom>
        </p:spPr>
      </p:pic>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13711" y="5589101"/>
            <a:ext cx="624840" cy="103515"/>
          </a:xfrm>
          <a:prstGeom prst="rect">
            <a:avLst/>
          </a:prstGeom>
        </p:spPr>
      </p:pic>
      <p:pic>
        <p:nvPicPr>
          <p:cNvPr id="65" name="Picture 6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99056" y="4271394"/>
            <a:ext cx="664729" cy="142247"/>
          </a:xfrm>
          <a:prstGeom prst="rect">
            <a:avLst/>
          </a:prstGeom>
        </p:spPr>
      </p:pic>
      <p:pic>
        <p:nvPicPr>
          <p:cNvPr id="66" name="Picture 6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70849" y="5476365"/>
            <a:ext cx="629940" cy="328987"/>
          </a:xfrm>
          <a:prstGeom prst="rect">
            <a:avLst/>
          </a:prstGeom>
        </p:spPr>
      </p:pic>
      <p:pic>
        <p:nvPicPr>
          <p:cNvPr id="67" name="Picture 6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354696" y="2983998"/>
            <a:ext cx="1080781" cy="328177"/>
          </a:xfrm>
          <a:prstGeom prst="rect">
            <a:avLst/>
          </a:prstGeom>
        </p:spPr>
      </p:pic>
      <p:pic>
        <p:nvPicPr>
          <p:cNvPr id="5" name="Picture 4" descr="Chart, scatter chart&#10;&#10;Description automatically generated">
            <a:extLst>
              <a:ext uri="{FF2B5EF4-FFF2-40B4-BE49-F238E27FC236}">
                <a16:creationId xmlns:a16="http://schemas.microsoft.com/office/drawing/2014/main" id="{F68DA79F-5F4F-4A31-A065-9926659D180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24810" y="1527369"/>
            <a:ext cx="5405824" cy="5331771"/>
          </a:xfrm>
          <a:prstGeom prst="rect">
            <a:avLst/>
          </a:prstGeom>
        </p:spPr>
      </p:pic>
      <p:sp>
        <p:nvSpPr>
          <p:cNvPr id="7" name="Rectangle 6">
            <a:extLst>
              <a:ext uri="{FF2B5EF4-FFF2-40B4-BE49-F238E27FC236}">
                <a16:creationId xmlns:a16="http://schemas.microsoft.com/office/drawing/2014/main" id="{959458D3-A179-4A8A-8B27-BEB32A09670D}"/>
              </a:ext>
            </a:extLst>
          </p:cNvPr>
          <p:cNvSpPr/>
          <p:nvPr/>
        </p:nvSpPr>
        <p:spPr>
          <a:xfrm>
            <a:off x="10479640" y="1654139"/>
            <a:ext cx="349322" cy="36777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402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00498A9-8D8A-4636-A3C8-A89877C5F575}"/>
              </a:ext>
            </a:extLst>
          </p:cNvPr>
          <p:cNvPicPr>
            <a:picLocks noChangeAspect="1"/>
          </p:cNvPicPr>
          <p:nvPr/>
        </p:nvPicPr>
        <p:blipFill>
          <a:blip r:embed="rId3"/>
          <a:stretch>
            <a:fillRect/>
          </a:stretch>
        </p:blipFill>
        <p:spPr>
          <a:xfrm>
            <a:off x="6737606" y="850659"/>
            <a:ext cx="1301494" cy="1952242"/>
          </a:xfrm>
          <a:prstGeom prst="rect">
            <a:avLst/>
          </a:prstGeom>
        </p:spPr>
      </p:pic>
      <p:sp>
        <p:nvSpPr>
          <p:cNvPr id="10" name="Title 9">
            <a:extLst>
              <a:ext uri="{FF2B5EF4-FFF2-40B4-BE49-F238E27FC236}">
                <a16:creationId xmlns:a16="http://schemas.microsoft.com/office/drawing/2014/main" id="{BA937E73-8E01-4A5E-ADE4-3AA1909BDF36}"/>
              </a:ext>
            </a:extLst>
          </p:cNvPr>
          <p:cNvSpPr>
            <a:spLocks noGrp="1"/>
          </p:cNvSpPr>
          <p:nvPr>
            <p:ph type="title"/>
          </p:nvPr>
        </p:nvSpPr>
        <p:spPr/>
        <p:txBody>
          <a:bodyPr/>
          <a:lstStyle/>
          <a:p>
            <a:r>
              <a:rPr lang="en-US"/>
              <a:t>CONSISTENTLY TOP-RATED SECURITY </a:t>
            </a:r>
          </a:p>
        </p:txBody>
      </p:sp>
      <p:grpSp>
        <p:nvGrpSpPr>
          <p:cNvPr id="19" name="Group 18">
            <a:extLst>
              <a:ext uri="{FF2B5EF4-FFF2-40B4-BE49-F238E27FC236}">
                <a16:creationId xmlns:a16="http://schemas.microsoft.com/office/drawing/2014/main" id="{22F9AE2E-CFAF-496E-A53C-B0B0B3D75B64}"/>
              </a:ext>
            </a:extLst>
          </p:cNvPr>
          <p:cNvGrpSpPr/>
          <p:nvPr/>
        </p:nvGrpSpPr>
        <p:grpSpPr>
          <a:xfrm>
            <a:off x="9304695" y="1749480"/>
            <a:ext cx="1990464" cy="1517646"/>
            <a:chOff x="4173950" y="1445691"/>
            <a:chExt cx="1990464" cy="1517646"/>
          </a:xfrm>
        </p:grpSpPr>
        <p:pic>
          <p:nvPicPr>
            <p:cNvPr id="1032" name="Picture 8">
              <a:extLst>
                <a:ext uri="{FF2B5EF4-FFF2-40B4-BE49-F238E27FC236}">
                  <a16:creationId xmlns:a16="http://schemas.microsoft.com/office/drawing/2014/main" id="{3484EFD3-3258-4038-BE20-A40CC173A88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56283" y="1445691"/>
              <a:ext cx="1048303" cy="1048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73950" y="2532450"/>
              <a:ext cx="1990464" cy="430887"/>
            </a:xfrm>
            <a:prstGeom prst="rect">
              <a:avLst/>
            </a:prstGeom>
            <a:noFill/>
          </p:spPr>
          <p:txBody>
            <a:bodyPr wrap="square" rtlCol="0">
              <a:spAutoFit/>
            </a:bodyPr>
            <a:lstStyle>
              <a:defPPr>
                <a:defRPr lang="en-US"/>
              </a:defPPr>
              <a:lvl1pPr lvl="0">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CRN Tech Innovator Award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for MDR. 2021</a:t>
              </a:r>
            </a:p>
          </p:txBody>
        </p:sp>
      </p:grpSp>
      <p:grpSp>
        <p:nvGrpSpPr>
          <p:cNvPr id="12" name="Group 11">
            <a:extLst>
              <a:ext uri="{FF2B5EF4-FFF2-40B4-BE49-F238E27FC236}">
                <a16:creationId xmlns:a16="http://schemas.microsoft.com/office/drawing/2014/main" id="{C43E1556-AA92-436D-B752-9D88266CBE40}"/>
              </a:ext>
            </a:extLst>
          </p:cNvPr>
          <p:cNvGrpSpPr/>
          <p:nvPr/>
        </p:nvGrpSpPr>
        <p:grpSpPr>
          <a:xfrm>
            <a:off x="822566" y="1659711"/>
            <a:ext cx="2040954" cy="2012122"/>
            <a:chOff x="856571" y="1833546"/>
            <a:chExt cx="2040954" cy="2012122"/>
          </a:xfrm>
        </p:grpSpPr>
        <p:pic>
          <p:nvPicPr>
            <p:cNvPr id="36" name="Picture 35" descr="A picture containing logo&#10;&#10;Description automatically generated">
              <a:extLst>
                <a:ext uri="{FF2B5EF4-FFF2-40B4-BE49-F238E27FC236}">
                  <a16:creationId xmlns:a16="http://schemas.microsoft.com/office/drawing/2014/main" id="{45CE972B-9E21-4BEB-A3DA-E3E6305AAA5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98491" y="1833546"/>
              <a:ext cx="1226643" cy="986222"/>
            </a:xfrm>
            <a:prstGeom prst="rect">
              <a:avLst/>
            </a:prstGeom>
          </p:spPr>
        </p:pic>
        <p:sp>
          <p:nvSpPr>
            <p:cNvPr id="37" name="TextBox 36">
              <a:extLst>
                <a:ext uri="{FF2B5EF4-FFF2-40B4-BE49-F238E27FC236}">
                  <a16:creationId xmlns:a16="http://schemas.microsoft.com/office/drawing/2014/main" id="{0A82FB4C-387B-468F-9783-C7E538786EE4}"/>
                </a:ext>
              </a:extLst>
            </p:cNvPr>
            <p:cNvSpPr txBox="1"/>
            <p:nvPr/>
          </p:nvSpPr>
          <p:spPr>
            <a:xfrm>
              <a:off x="856571" y="2906949"/>
              <a:ext cx="2040954" cy="938719"/>
            </a:xfrm>
            <a:prstGeom prst="rect">
              <a:avLst/>
            </a:prstGeom>
            <a:noFill/>
          </p:spPr>
          <p:txBody>
            <a:bodyPr wrap="square" rtlCol="0">
              <a:spAutoFit/>
            </a:bodyPr>
            <a:lstStyle>
              <a:defPPr>
                <a:defRPr lang="en-RO"/>
              </a:defPPr>
              <a:lvl1pPr lvl="0">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Customer Choice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Gartner Peer Insights ‘Voice of the Customer’ North America: </a:t>
              </a:r>
              <a:r>
                <a:rPr kumimoji="0" lang="en-GB"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Endpoint Protection Platforms, November 2021</a:t>
              </a:r>
            </a:p>
          </p:txBody>
        </p:sp>
      </p:grpSp>
      <p:grpSp>
        <p:nvGrpSpPr>
          <p:cNvPr id="47" name="Group 46">
            <a:extLst>
              <a:ext uri="{FF2B5EF4-FFF2-40B4-BE49-F238E27FC236}">
                <a16:creationId xmlns:a16="http://schemas.microsoft.com/office/drawing/2014/main" id="{394185BF-8CDA-4C1E-B6E5-B7C0FA11CD42}"/>
              </a:ext>
            </a:extLst>
          </p:cNvPr>
          <p:cNvGrpSpPr/>
          <p:nvPr/>
        </p:nvGrpSpPr>
        <p:grpSpPr>
          <a:xfrm>
            <a:off x="9028497" y="4251496"/>
            <a:ext cx="2676065" cy="1891107"/>
            <a:chOff x="9056183" y="4056401"/>
            <a:chExt cx="2676065" cy="1891107"/>
          </a:xfrm>
        </p:grpSpPr>
        <p:sp>
          <p:nvSpPr>
            <p:cNvPr id="29" name="TextBox 28"/>
            <p:cNvSpPr txBox="1"/>
            <p:nvPr/>
          </p:nvSpPr>
          <p:spPr>
            <a:xfrm>
              <a:off x="9056183" y="5008789"/>
              <a:ext cx="2676065" cy="938719"/>
            </a:xfrm>
            <a:prstGeom prst="rect">
              <a:avLst/>
            </a:prstGeom>
            <a:noFill/>
          </p:spPr>
          <p:txBody>
            <a:bodyPr wrap="square" rtlCol="0">
              <a:spAutoFit/>
            </a:bodyPr>
            <a:lstStyle>
              <a:defPPr>
                <a:defRPr lang="en-US"/>
              </a:defPPr>
              <a:lvl1pPr lvl="0">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Top Player in </a:t>
              </a:r>
              <a:r>
                <a:rPr kumimoji="0" lang="en-US" sz="1100" b="1" i="1" u="none" strike="noStrike" kern="1200" cap="none" spc="0" normalizeH="0" baseline="0" noProof="0" err="1">
                  <a:ln>
                    <a:noFill/>
                  </a:ln>
                  <a:solidFill>
                    <a:srgbClr val="005ED9"/>
                  </a:solidFill>
                  <a:effectLst/>
                  <a:uLnTx/>
                  <a:uFillTx/>
                  <a:latin typeface="Roboto" panose="02000000000000000000" pitchFamily="2" charset="0"/>
                  <a:ea typeface="Roboto" panose="02000000000000000000" pitchFamily="2" charset="0"/>
                  <a:cs typeface="+mn-cs"/>
                </a:rPr>
                <a:t>Radicati</a:t>
              </a: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 APT Protection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MQ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Top Player in </a:t>
              </a:r>
              <a:r>
                <a:rPr kumimoji="0" lang="en-US" sz="1100" b="1" i="1" u="none" strike="noStrike" kern="1200" cap="none" spc="0" normalizeH="0" baseline="0" noProof="0" err="1">
                  <a:ln>
                    <a:noFill/>
                  </a:ln>
                  <a:solidFill>
                    <a:srgbClr val="005ED9"/>
                  </a:solidFill>
                  <a:effectLst/>
                  <a:uLnTx/>
                  <a:uFillTx/>
                  <a:latin typeface="Roboto" panose="02000000000000000000" pitchFamily="2" charset="0"/>
                  <a:ea typeface="Roboto" panose="02000000000000000000" pitchFamily="2" charset="0"/>
                  <a:cs typeface="+mn-cs"/>
                </a:rPr>
                <a:t>Radicati</a:t>
              </a: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 Endpoint Security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MQ 2021</a:t>
              </a:r>
            </a:p>
          </p:txBody>
        </p:sp>
        <p:pic>
          <p:nvPicPr>
            <p:cNvPr id="1026" name="Picture 2" descr="radicati-apt-logo-green-2021">
              <a:extLst>
                <a:ext uri="{FF2B5EF4-FFF2-40B4-BE49-F238E27FC236}">
                  <a16:creationId xmlns:a16="http://schemas.microsoft.com/office/drawing/2014/main" id="{D7F18789-B145-4DC5-B422-C03F2892C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5321" y="4056401"/>
              <a:ext cx="1875240" cy="830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FDD4E71E-2925-4725-ACA6-7F589A0E2D6C}"/>
              </a:ext>
            </a:extLst>
          </p:cNvPr>
          <p:cNvGrpSpPr/>
          <p:nvPr/>
        </p:nvGrpSpPr>
        <p:grpSpPr>
          <a:xfrm>
            <a:off x="218002" y="3981582"/>
            <a:ext cx="3119605" cy="2876418"/>
            <a:chOff x="4872056" y="4476504"/>
            <a:chExt cx="3119605" cy="2876418"/>
          </a:xfrm>
        </p:grpSpPr>
        <p:sp>
          <p:nvSpPr>
            <p:cNvPr id="34" name="TextBox 33"/>
            <p:cNvSpPr txBox="1"/>
            <p:nvPr/>
          </p:nvSpPr>
          <p:spPr>
            <a:xfrm>
              <a:off x="4872056" y="4721432"/>
              <a:ext cx="3119605" cy="2631490"/>
            </a:xfrm>
            <a:prstGeom prst="rect">
              <a:avLst/>
            </a:prstGeom>
            <a:noFill/>
          </p:spPr>
          <p:txBody>
            <a:bodyPr wrap="square" rtlCol="0">
              <a:spAutoFit/>
            </a:bodyPr>
            <a:lstStyle>
              <a:defPPr>
                <a:defRPr lang="en-US"/>
              </a:defPPr>
              <a:lvl1pPr lvl="0">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Strong Performer. The Forrester Wave: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Endpoint Detection and Response </a:t>
              </a:r>
              <a:r>
                <a:rPr kumimoji="0" lang="en-US" sz="1100" b="1"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(EDR)</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 Providers, Q2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Strong Performer. The Forrester New Wave: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Extended Detection and Response </a:t>
              </a:r>
              <a:r>
                <a:rPr kumimoji="0" lang="en-US" sz="1100" b="1"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(XDR)</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 Providers, Q4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Strong Performer. The Forrester Wave</a:t>
              </a:r>
              <a:r>
                <a:rPr kumimoji="0" lang="en-US" sz="1100" b="0"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Endpoint Security Software as a Service Providers, Q2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endParaRPr>
            </a:p>
          </p:txBody>
        </p:sp>
        <p:pic>
          <p:nvPicPr>
            <p:cNvPr id="1030" name="Picture 6" descr="forrester wave official logo">
              <a:extLst>
                <a:ext uri="{FF2B5EF4-FFF2-40B4-BE49-F238E27FC236}">
                  <a16:creationId xmlns:a16="http://schemas.microsoft.com/office/drawing/2014/main" id="{6A759E99-FC0E-4C75-A625-F92F3A8B66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6670" y="4476504"/>
              <a:ext cx="1694140" cy="2699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28F6F34D-2D23-4B06-A5DA-0EABF614B1B9}"/>
              </a:ext>
            </a:extLst>
          </p:cNvPr>
          <p:cNvGrpSpPr/>
          <p:nvPr/>
        </p:nvGrpSpPr>
        <p:grpSpPr>
          <a:xfrm>
            <a:off x="3550814" y="1749072"/>
            <a:ext cx="1795296" cy="1884697"/>
            <a:chOff x="3236757" y="1713246"/>
            <a:chExt cx="1795296" cy="1884697"/>
          </a:xfrm>
        </p:grpSpPr>
        <p:sp>
          <p:nvSpPr>
            <p:cNvPr id="48" name="TextBox 47">
              <a:extLst>
                <a:ext uri="{FF2B5EF4-FFF2-40B4-BE49-F238E27FC236}">
                  <a16:creationId xmlns:a16="http://schemas.microsoft.com/office/drawing/2014/main" id="{928893CC-784E-4CA9-A840-627E29C76846}"/>
                </a:ext>
              </a:extLst>
            </p:cNvPr>
            <p:cNvSpPr txBox="1"/>
            <p:nvPr/>
          </p:nvSpPr>
          <p:spPr>
            <a:xfrm>
              <a:off x="3236757" y="2659224"/>
              <a:ext cx="1795296" cy="938719"/>
            </a:xfrm>
            <a:prstGeom prst="rect">
              <a:avLst/>
            </a:prstGeom>
            <a:noFill/>
          </p:spPr>
          <p:txBody>
            <a:bodyPr wrap="square" rtlCol="0">
              <a:spAutoFit/>
            </a:bodyPr>
            <a:lstStyle>
              <a:defPPr>
                <a:defRPr lang="en-RO"/>
              </a:defPPr>
              <a:lvl1pPr lvl="0" algn="ctr">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
                  <a:ea typeface="Roboto Light" panose="02000000000000000000" pitchFamily="2" charset="0"/>
                  <a:cs typeface="Arial" panose="020B0604020202020204" pitchFamily="34" charset="0"/>
                </a:rPr>
                <a:t>Most #1 rankings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(Jan 2018 to Sept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Real-world protection, performance &amp; malware protection tests</a:t>
              </a:r>
            </a:p>
          </p:txBody>
        </p:sp>
        <p:pic>
          <p:nvPicPr>
            <p:cNvPr id="50" name="Picture 49">
              <a:extLst>
                <a:ext uri="{FF2B5EF4-FFF2-40B4-BE49-F238E27FC236}">
                  <a16:creationId xmlns:a16="http://schemas.microsoft.com/office/drawing/2014/main" id="{D4EAAF58-3C13-43CB-9182-5076468D20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57021" y="1713246"/>
              <a:ext cx="754768" cy="754768"/>
            </a:xfrm>
            <a:prstGeom prst="rect">
              <a:avLst/>
            </a:prstGeom>
          </p:spPr>
        </p:pic>
      </p:grpSp>
      <p:sp>
        <p:nvSpPr>
          <p:cNvPr id="60" name="TextBox 59">
            <a:extLst>
              <a:ext uri="{FF2B5EF4-FFF2-40B4-BE49-F238E27FC236}">
                <a16:creationId xmlns:a16="http://schemas.microsoft.com/office/drawing/2014/main" id="{0C6A4BCC-2583-4D28-A1C0-B962D899D746}"/>
              </a:ext>
            </a:extLst>
          </p:cNvPr>
          <p:cNvSpPr txBox="1"/>
          <p:nvPr/>
        </p:nvSpPr>
        <p:spPr>
          <a:xfrm>
            <a:off x="6328182" y="2771157"/>
            <a:ext cx="2079922" cy="600164"/>
          </a:xfrm>
          <a:prstGeom prst="rect">
            <a:avLst/>
          </a:prstGeom>
          <a:noFill/>
        </p:spPr>
        <p:txBody>
          <a:bodyPr wrap="square" rtlCol="0">
            <a:spAutoFit/>
          </a:bodyPr>
          <a:lstStyle>
            <a:defPPr>
              <a:defRPr lang="en-RO"/>
            </a:defPPr>
            <a:lvl1pPr lvl="0" algn="ctr">
              <a:defRPr sz="1100" b="1" i="1">
                <a:solidFill>
                  <a:schemeClr val="accent3"/>
                </a:solidFill>
                <a:latin typeface="Arial" panose="020B0604020202020204" pitchFamily="34" charset="0"/>
                <a:ea typeface="Roboto Thin" panose="02000000000000000000"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Arial" panose="020B0604020202020204" pitchFamily="34" charset="0"/>
              </a:rPr>
              <a:t>Best Protection Award, </a:t>
            </a:r>
            <a:b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Arial" panose="020B0604020202020204" pitchFamily="34" charset="0"/>
              </a:rPr>
            </a:b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Arial" panose="020B0604020202020204" pitchFamily="34" charset="0"/>
              </a:rPr>
              <a:t>AV-Test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Arial" panose="020B0604020202020204" pitchFamily="34" charset="0"/>
              </a:rPr>
              <a:t>for GravityZone Ultra</a:t>
            </a:r>
          </a:p>
        </p:txBody>
      </p:sp>
      <p:grpSp>
        <p:nvGrpSpPr>
          <p:cNvPr id="63" name="Group 62">
            <a:extLst>
              <a:ext uri="{FF2B5EF4-FFF2-40B4-BE49-F238E27FC236}">
                <a16:creationId xmlns:a16="http://schemas.microsoft.com/office/drawing/2014/main" id="{39AB52FD-67FA-4A76-B386-C9854AA696D7}"/>
              </a:ext>
            </a:extLst>
          </p:cNvPr>
          <p:cNvGrpSpPr/>
          <p:nvPr/>
        </p:nvGrpSpPr>
        <p:grpSpPr>
          <a:xfrm>
            <a:off x="6477271" y="4286839"/>
            <a:ext cx="1892717" cy="1875469"/>
            <a:chOff x="6448696" y="4286839"/>
            <a:chExt cx="1892717" cy="1875469"/>
          </a:xfrm>
        </p:grpSpPr>
        <p:sp>
          <p:nvSpPr>
            <p:cNvPr id="24" name="TextBox 23"/>
            <p:cNvSpPr txBox="1"/>
            <p:nvPr/>
          </p:nvSpPr>
          <p:spPr>
            <a:xfrm>
              <a:off x="6448696" y="5392867"/>
              <a:ext cx="18927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panose="02000000000000000000" pitchFamily="2" charset="0"/>
                  <a:ea typeface="Roboto" panose="02000000000000000000" pitchFamily="2" charset="0"/>
                  <a:cs typeface="+mn-cs"/>
                </a:rPr>
                <a:t>Highest Overall Performer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in AV-Comparatives Endpoint Prevention &amp; Response Report</a:t>
              </a:r>
            </a:p>
          </p:txBody>
        </p:sp>
        <p:pic>
          <p:nvPicPr>
            <p:cNvPr id="62" name="Picture 61" descr="A picture containing text, clipart, sign&#10;&#10;Description automatically generated">
              <a:extLst>
                <a:ext uri="{FF2B5EF4-FFF2-40B4-BE49-F238E27FC236}">
                  <a16:creationId xmlns:a16="http://schemas.microsoft.com/office/drawing/2014/main" id="{E8A6DBF7-611D-454F-A8EA-3AD73362064A}"/>
                </a:ext>
              </a:extLst>
            </p:cNvPr>
            <p:cNvPicPr>
              <a:picLocks noChangeAspect="1"/>
            </p:cNvPicPr>
            <p:nvPr/>
          </p:nvPicPr>
          <p:blipFill>
            <a:blip r:embed="rId9"/>
            <a:stretch>
              <a:fillRect/>
            </a:stretch>
          </p:blipFill>
          <p:spPr>
            <a:xfrm>
              <a:off x="7018661" y="4286839"/>
              <a:ext cx="623601" cy="938719"/>
            </a:xfrm>
            <a:prstGeom prst="rect">
              <a:avLst/>
            </a:prstGeom>
          </p:spPr>
        </p:pic>
      </p:grpSp>
      <p:sp>
        <p:nvSpPr>
          <p:cNvPr id="32" name="TextBox 31"/>
          <p:cNvSpPr txBox="1"/>
          <p:nvPr/>
        </p:nvSpPr>
        <p:spPr>
          <a:xfrm>
            <a:off x="3284257" y="5434430"/>
            <a:ext cx="2328409" cy="600164"/>
          </a:xfrm>
          <a:prstGeom prst="rect">
            <a:avLst/>
          </a:prstGeom>
          <a:noFill/>
        </p:spPr>
        <p:txBody>
          <a:bodyPr wrap="square" rtlCol="0">
            <a:spAutoFit/>
          </a:bodyPr>
          <a:lstStyle>
            <a:defPPr>
              <a:defRPr lang="en-US"/>
            </a:defPPr>
            <a:lvl1pPr lvl="0">
              <a:defRPr sz="1100" i="1">
                <a:solidFill>
                  <a:schemeClr val="accent3"/>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5ED9"/>
                </a:solidFill>
                <a:effectLst/>
                <a:uLnTx/>
                <a:uFillTx/>
                <a:latin typeface="Roboto "/>
                <a:ea typeface="Roboto Light" panose="02000000000000000000" pitchFamily="2" charset="0"/>
                <a:cs typeface="+mn-cs"/>
              </a:rPr>
              <a:t>Successfully Completed </a:t>
            </a:r>
            <a:r>
              <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rPr>
              <a:t>2022  MITRE ATT&amp;CK® Evaluation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05ED9"/>
              </a:solidFill>
              <a:effectLst/>
              <a:uLnTx/>
              <a:uFillTx/>
              <a:latin typeface="Roboto Light" panose="02000000000000000000" pitchFamily="2" charset="0"/>
              <a:ea typeface="Roboto Light" panose="02000000000000000000" pitchFamily="2" charset="0"/>
              <a:cs typeface="+mn-cs"/>
            </a:endParaRPr>
          </a:p>
        </p:txBody>
      </p:sp>
      <p:pic>
        <p:nvPicPr>
          <p:cNvPr id="2" name="Picture 2" descr="ATT&amp;CK® Evaluations - MITRE Engenuity">
            <a:extLst>
              <a:ext uri="{FF2B5EF4-FFF2-40B4-BE49-F238E27FC236}">
                <a16:creationId xmlns:a16="http://schemas.microsoft.com/office/drawing/2014/main" id="{EE025A42-C61F-2149-BFD8-A7D23D5044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2018" y="4116539"/>
            <a:ext cx="1212886" cy="121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1454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6"/>
          <p:cNvSpPr txBox="1">
            <a:spLocks/>
          </p:cNvSpPr>
          <p:nvPr/>
        </p:nvSpPr>
        <p:spPr>
          <a:xfrm>
            <a:off x="836378" y="6419050"/>
            <a:ext cx="2743200" cy="210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
        <p:nvSpPr>
          <p:cNvPr id="4" name="TextBox 3"/>
          <p:cNvSpPr txBox="1"/>
          <p:nvPr/>
        </p:nvSpPr>
        <p:spPr>
          <a:xfrm>
            <a:off x="8697332" y="1455302"/>
            <a:ext cx="3245137" cy="5201424"/>
          </a:xfrm>
          <a:prstGeom prst="rect">
            <a:avLst/>
          </a:prstGeom>
          <a:noFill/>
        </p:spPr>
        <p:txBody>
          <a:bodyPr wrap="square" rtlCol="0">
            <a:spAutoFit/>
          </a:bodyPr>
          <a:lstStyle/>
          <a:p>
            <a:pPr>
              <a:defRPr/>
            </a:pPr>
            <a:endParaRPr lang="en-US" sz="1100" b="1" i="1">
              <a:solidFill>
                <a:schemeClr val="bg1"/>
              </a:solidFill>
              <a:latin typeface="Roboto Light" panose="020B0604020202020204" charset="0"/>
              <a:ea typeface="Roboto Light" panose="020B0604020202020204" charset="0"/>
              <a:cs typeface="Arial" charset="0"/>
            </a:endParaRPr>
          </a:p>
          <a:p>
            <a:pPr>
              <a:defRPr/>
            </a:pPr>
            <a:r>
              <a:rPr lang="en-US" sz="1100" b="1" i="1">
                <a:solidFill>
                  <a:schemeClr val="bg1"/>
                </a:solidFill>
                <a:latin typeface="Roboto Light" panose="020B0604020202020204" charset="0"/>
                <a:ea typeface="Roboto Light" panose="020B0604020202020204" charset="0"/>
                <a:cs typeface="Arial" charset="0"/>
              </a:rPr>
              <a:t>“</a:t>
            </a:r>
            <a:r>
              <a:rPr lang="en-US" sz="1100" b="0" i="1">
                <a:solidFill>
                  <a:schemeClr val="bg1"/>
                </a:solidFill>
                <a:effectLst/>
                <a:latin typeface="Arial" panose="020B0604020202020204" pitchFamily="34" charset="0"/>
              </a:rPr>
              <a:t>Bitdefender has improved productivity and efficiency for us internally and our customers since security-related troubleshooting and downtime have largely disappeared. We now have more time to focus on developing enhanced IT and security services for customers—which is most important.” Patrick </a:t>
            </a:r>
            <a:r>
              <a:rPr lang="en-US" sz="1100" b="0" i="1" err="1">
                <a:solidFill>
                  <a:schemeClr val="bg1"/>
                </a:solidFill>
                <a:effectLst/>
                <a:latin typeface="Arial" panose="020B0604020202020204" pitchFamily="34" charset="0"/>
              </a:rPr>
              <a:t>Terwal</a:t>
            </a:r>
            <a:r>
              <a:rPr lang="en-US" sz="1100" b="0" i="1">
                <a:solidFill>
                  <a:schemeClr val="bg1"/>
                </a:solidFill>
                <a:effectLst/>
                <a:latin typeface="Arial" panose="020B0604020202020204" pitchFamily="34" charset="0"/>
              </a:rPr>
              <a:t>, Team Leader, Senior Engineers, </a:t>
            </a:r>
            <a:endParaRPr lang="en-US" sz="1100" b="1" i="1">
              <a:solidFill>
                <a:schemeClr val="bg1"/>
              </a:solidFill>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Customer</a:t>
            </a:r>
          </a:p>
          <a:p>
            <a:pPr lvl="0">
              <a:defRPr/>
            </a:pPr>
            <a:r>
              <a:rPr lang="en-US" sz="1100">
                <a:solidFill>
                  <a:schemeClr val="bg1"/>
                </a:solidFill>
                <a:latin typeface="Roboto Light" panose="020B0604020202020204" charset="0"/>
                <a:ea typeface="Roboto Light" panose="020B0604020202020204" charset="0"/>
                <a:cs typeface="Arial" charset="0"/>
              </a:rPr>
              <a:t>MEOS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Industry</a:t>
            </a:r>
          </a:p>
          <a:p>
            <a:pPr lvl="0">
              <a:defRPr/>
            </a:pPr>
            <a:r>
              <a:rPr lang="en-US" sz="1100">
                <a:solidFill>
                  <a:schemeClr val="bg1"/>
                </a:solidFill>
                <a:latin typeface="Roboto Light" panose="020B0604020202020204" charset="0"/>
                <a:ea typeface="Roboto Light" panose="020B0604020202020204" charset="0"/>
                <a:cs typeface="Arial" charset="0"/>
              </a:rPr>
              <a:t>Service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Headquarters </a:t>
            </a:r>
          </a:p>
          <a:p>
            <a:pPr lvl="0">
              <a:defRPr/>
            </a:pPr>
            <a:r>
              <a:rPr lang="en-US" sz="1100">
                <a:solidFill>
                  <a:schemeClr val="bg1"/>
                </a:solidFill>
                <a:latin typeface="Roboto Light" panose="020B0604020202020204" charset="0"/>
                <a:ea typeface="Roboto Light" panose="020B0604020202020204" charset="0"/>
                <a:cs typeface="Arial" charset="0"/>
              </a:rPr>
              <a:t>Haarlem, Noord-Holland, Netherlands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Bitdefender Footprint:</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Cloud Security for Managed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IT Environment </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Apple (Mac) </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Linux </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Microsoft Hyper-V</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Microsoft Windows</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VMware </a:t>
            </a:r>
            <a:r>
              <a:rPr lang="en-US" sz="1100" err="1">
                <a:solidFill>
                  <a:schemeClr val="bg1"/>
                </a:solidFill>
                <a:latin typeface="Roboto Light" panose="020B0604020202020204" charset="0"/>
                <a:ea typeface="Roboto Light" panose="020B0604020202020204" charset="0"/>
                <a:cs typeface="Arial" charset="0"/>
              </a:rPr>
              <a:t>ESXi</a:t>
            </a:r>
            <a:endParaRPr lang="en-US" sz="1100">
              <a:solidFill>
                <a:schemeClr val="bg1"/>
              </a:solidFill>
              <a:latin typeface="Roboto Light" panose="020B0604020202020204" charset="0"/>
              <a:ea typeface="Roboto Light" panose="020B0604020202020204" charset="0"/>
              <a:cs typeface="Arial" charset="0"/>
            </a:endParaRP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VMware vSphere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endParaRPr>
          </a:p>
        </p:txBody>
      </p:sp>
      <p:pic>
        <p:nvPicPr>
          <p:cNvPr id="5" name="Picture 4">
            <a:extLst>
              <a:ext uri="{FF2B5EF4-FFF2-40B4-BE49-F238E27FC236}">
                <a16:creationId xmlns:a16="http://schemas.microsoft.com/office/drawing/2014/main" id="{AA66B381-8B82-42A7-8544-04ED2EE1A898}"/>
              </a:ext>
            </a:extLst>
          </p:cNvPr>
          <p:cNvPicPr>
            <a:picLocks noChangeAspect="1"/>
          </p:cNvPicPr>
          <p:nvPr/>
        </p:nvPicPr>
        <p:blipFill>
          <a:blip r:embed="rId3"/>
          <a:stretch>
            <a:fillRect/>
          </a:stretch>
        </p:blipFill>
        <p:spPr>
          <a:xfrm>
            <a:off x="8697332" y="846984"/>
            <a:ext cx="3076624" cy="592957"/>
          </a:xfrm>
          <a:prstGeom prst="rect">
            <a:avLst/>
          </a:prstGeom>
        </p:spPr>
      </p:pic>
      <p:sp>
        <p:nvSpPr>
          <p:cNvPr id="6" name="Text Placeholder 6"/>
          <p:cNvSpPr txBox="1">
            <a:spLocks/>
          </p:cNvSpPr>
          <p:nvPr/>
        </p:nvSpPr>
        <p:spPr>
          <a:xfrm>
            <a:off x="836378" y="930082"/>
            <a:ext cx="7315200" cy="450691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Challenges</a:t>
            </a:r>
            <a:r>
              <a:rPr lang="en-US" sz="2400" b="1">
                <a:solidFill>
                  <a:schemeClr val="bg1"/>
                </a:solidFill>
                <a:latin typeface="Roboto Light" panose="020B0604020202020204" charset="0"/>
                <a:ea typeface="Roboto Light" panose="020B0604020202020204" charset="0"/>
                <a:cs typeface="Arial" charset="0"/>
              </a:rPr>
              <a:t> </a:t>
            </a:r>
          </a:p>
          <a:p>
            <a:pPr marL="0" indent="0">
              <a:buNone/>
            </a:pPr>
            <a:r>
              <a:rPr lang="en-US" sz="1600">
                <a:solidFill>
                  <a:schemeClr val="bg1"/>
                </a:solidFill>
                <a:latin typeface="Roboto Light" panose="020B0604020202020204" charset="0"/>
                <a:ea typeface="Roboto Light" panose="020B0604020202020204" charset="0"/>
                <a:cs typeface="Arial" charset="0"/>
              </a:rPr>
              <a:t>Webroot updates started causing servers to freeze randomly. </a:t>
            </a:r>
            <a:r>
              <a:rPr lang="en-US" sz="1600" err="1">
                <a:solidFill>
                  <a:schemeClr val="bg1"/>
                </a:solidFill>
                <a:latin typeface="Roboto Light" panose="020B0604020202020204" charset="0"/>
                <a:ea typeface="Roboto Light" panose="020B0604020202020204" charset="0"/>
                <a:cs typeface="Arial" charset="0"/>
              </a:rPr>
              <a:t>MEOSit</a:t>
            </a:r>
            <a:r>
              <a:rPr lang="en-US" sz="1600">
                <a:solidFill>
                  <a:schemeClr val="bg1"/>
                </a:solidFill>
                <a:latin typeface="Roboto Light" panose="020B0604020202020204" charset="0"/>
                <a:ea typeface="Roboto Light" panose="020B0604020202020204" charset="0"/>
                <a:cs typeface="Arial" charset="0"/>
              </a:rPr>
              <a:t>. addressed the issue by rebooting servers, which resulted in more downtime. Moving forward, </a:t>
            </a:r>
            <a:r>
              <a:rPr lang="en-US" sz="1600" err="1">
                <a:solidFill>
                  <a:schemeClr val="bg1"/>
                </a:solidFill>
                <a:latin typeface="Roboto Light" panose="020B0604020202020204" charset="0"/>
                <a:ea typeface="Roboto Light" panose="020B0604020202020204" charset="0"/>
                <a:cs typeface="Arial" charset="0"/>
              </a:rPr>
              <a:t>MEOSit</a:t>
            </a:r>
            <a:r>
              <a:rPr lang="en-US" sz="1600">
                <a:solidFill>
                  <a:schemeClr val="bg1"/>
                </a:solidFill>
                <a:latin typeface="Roboto Light" panose="020B0604020202020204" charset="0"/>
                <a:ea typeface="Roboto Light" panose="020B0604020202020204" charset="0"/>
                <a:cs typeface="Arial" charset="0"/>
              </a:rPr>
              <a:t>. tested several cybersecurity solutions, including Bitdefender, TrendMicro, Webroot, Sophos, and ESET. The obvious choice for </a:t>
            </a:r>
            <a:r>
              <a:rPr lang="en-US" sz="1600" err="1">
                <a:solidFill>
                  <a:schemeClr val="bg1"/>
                </a:solidFill>
                <a:latin typeface="Roboto Light" panose="020B0604020202020204" charset="0"/>
                <a:ea typeface="Roboto Light" panose="020B0604020202020204" charset="0"/>
                <a:cs typeface="Arial" charset="0"/>
              </a:rPr>
              <a:t>MEOSit</a:t>
            </a:r>
            <a:r>
              <a:rPr lang="en-US" sz="1600">
                <a:solidFill>
                  <a:schemeClr val="bg1"/>
                </a:solidFill>
                <a:latin typeface="Roboto Light" panose="020B0604020202020204" charset="0"/>
                <a:ea typeface="Roboto Light" panose="020B0604020202020204" charset="0"/>
                <a:cs typeface="Arial" charset="0"/>
              </a:rPr>
              <a:t>. was Bitdefender Cloud Security for Managed Service Providers (MSPs).</a:t>
            </a:r>
          </a:p>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Solution </a:t>
            </a:r>
          </a:p>
          <a:p>
            <a:pPr marL="0" indent="0">
              <a:buNone/>
            </a:pPr>
            <a:r>
              <a:rPr lang="en-US" sz="1600">
                <a:solidFill>
                  <a:schemeClr val="bg1"/>
                </a:solidFill>
                <a:latin typeface="Roboto Light" panose="020B0604020202020204" charset="0"/>
                <a:ea typeface="Roboto Light" panose="020B0604020202020204" charset="0"/>
                <a:cs typeface="Arial" charset="0"/>
              </a:rPr>
              <a:t>Bitdefender protects approximately 3,000 endpoints for its clients and internal operations. Protected endpoints include Microsoft Windows and Apple workstations, Windows and Linux servers, and VMware </a:t>
            </a:r>
            <a:r>
              <a:rPr lang="en-US" sz="1600" err="1">
                <a:solidFill>
                  <a:schemeClr val="bg1"/>
                </a:solidFill>
                <a:latin typeface="Roboto Light" panose="020B0604020202020204" charset="0"/>
                <a:ea typeface="Roboto Light" panose="020B0604020202020204" charset="0"/>
                <a:cs typeface="Arial" charset="0"/>
              </a:rPr>
              <a:t>ESXi</a:t>
            </a:r>
            <a:r>
              <a:rPr lang="en-US" sz="1600">
                <a:solidFill>
                  <a:schemeClr val="bg1"/>
                </a:solidFill>
                <a:latin typeface="Roboto Light" panose="020B0604020202020204" charset="0"/>
                <a:ea typeface="Roboto Light" panose="020B0604020202020204" charset="0"/>
                <a:cs typeface="Arial" charset="0"/>
              </a:rPr>
              <a:t>, VMware vSphere, and Microsoft Hyper-V virtual machines.</a:t>
            </a:r>
          </a:p>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Results</a:t>
            </a:r>
          </a:p>
          <a:p>
            <a:pPr>
              <a:buClr>
                <a:srgbClr val="00B0F0"/>
              </a:buClr>
            </a:pPr>
            <a:r>
              <a:rPr lang="en-US" sz="1600">
                <a:solidFill>
                  <a:schemeClr val="bg1"/>
                </a:solidFill>
                <a:latin typeface="Roboto Light" panose="020B0604020202020204" charset="0"/>
                <a:ea typeface="Roboto Light" panose="020B0604020202020204" charset="0"/>
                <a:cs typeface="Arial" charset="0"/>
              </a:rPr>
              <a:t>Nearly 100 percent success rate in blocking ransomware and other threats over two years</a:t>
            </a:r>
          </a:p>
          <a:p>
            <a:pPr>
              <a:buClr>
                <a:srgbClr val="00B0F0"/>
              </a:buClr>
            </a:pPr>
            <a:r>
              <a:rPr lang="en-US" sz="1600">
                <a:solidFill>
                  <a:schemeClr val="bg1"/>
                </a:solidFill>
                <a:latin typeface="Roboto Light" panose="020B0604020202020204" charset="0"/>
                <a:ea typeface="Roboto Light" panose="020B0604020202020204" charset="0"/>
                <a:cs typeface="Arial" charset="0"/>
              </a:rPr>
              <a:t>20-30 percent decrease in volume of security trouble calls</a:t>
            </a:r>
          </a:p>
          <a:p>
            <a:pPr>
              <a:buClr>
                <a:srgbClr val="00B0F0"/>
              </a:buClr>
            </a:pPr>
            <a:r>
              <a:rPr lang="en-US" sz="1600">
                <a:solidFill>
                  <a:schemeClr val="bg1"/>
                </a:solidFill>
                <a:latin typeface="Roboto Light" panose="020B0604020202020204" charset="0"/>
                <a:ea typeface="Roboto Light" panose="020B0604020202020204" charset="0"/>
                <a:cs typeface="Arial" charset="0"/>
              </a:rPr>
              <a:t>Security-related troubleshooting reduced from eight hours to two hours on average per week</a:t>
            </a:r>
          </a:p>
        </p:txBody>
      </p:sp>
      <p:sp>
        <p:nvSpPr>
          <p:cNvPr id="3" name="Title 2"/>
          <p:cNvSpPr>
            <a:spLocks noGrp="1"/>
          </p:cNvSpPr>
          <p:nvPr>
            <p:ph type="title"/>
          </p:nvPr>
        </p:nvSpPr>
        <p:spPr/>
        <p:txBody>
          <a:bodyPr/>
          <a:lstStyle/>
          <a:p>
            <a:r>
              <a:rPr lang="en-US">
                <a:latin typeface="Roboto Light" panose="020B0604020202020204" charset="0"/>
                <a:ea typeface="Roboto Light" panose="020B0604020202020204" charset="0"/>
              </a:rPr>
              <a:t>MEOS it</a:t>
            </a:r>
            <a:endParaRPr lang="en-US"/>
          </a:p>
        </p:txBody>
      </p:sp>
    </p:spTree>
    <p:extLst>
      <p:ext uri="{BB962C8B-B14F-4D97-AF65-F5344CB8AC3E}">
        <p14:creationId xmlns:p14="http://schemas.microsoft.com/office/powerpoint/2010/main" val="1850982353"/>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3038" y="1809260"/>
            <a:ext cx="3245137"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solidFill>
                  <a:schemeClr val="bg1"/>
                </a:solidFill>
                <a:latin typeface="Roboto Light" panose="020B0604020202020204" charset="0"/>
                <a:ea typeface="Roboto Light" panose="020B0604020202020204" charset="0"/>
                <a:cs typeface="Arial" charset="0"/>
              </a:rPr>
              <a:t>“With Bitdefender, we have more bandwidth to work on other things that directly benefit our clients while generating additional revenue since we have time freed for paid professional work. Quality of life also got better for the engineers.” James </a:t>
            </a:r>
            <a:r>
              <a:rPr lang="en-US" sz="1100" i="1" err="1">
                <a:solidFill>
                  <a:schemeClr val="bg1"/>
                </a:solidFill>
                <a:latin typeface="Roboto Light" panose="020B0604020202020204" charset="0"/>
                <a:ea typeface="Roboto Light" panose="020B0604020202020204" charset="0"/>
                <a:cs typeface="Arial" charset="0"/>
              </a:rPr>
              <a:t>Vavra</a:t>
            </a:r>
            <a:r>
              <a:rPr lang="en-US" sz="1100" i="1">
                <a:solidFill>
                  <a:schemeClr val="bg1"/>
                </a:solidFill>
                <a:latin typeface="Roboto Light" panose="020B0604020202020204" charset="0"/>
                <a:ea typeface="Roboto Light" panose="020B0604020202020204" charset="0"/>
                <a:cs typeface="Arial" charset="0"/>
              </a:rPr>
              <a:t>, Senior Engineer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Customer</a:t>
            </a:r>
          </a:p>
          <a:p>
            <a:pPr lvl="0">
              <a:defRPr/>
            </a:pPr>
            <a:r>
              <a:rPr lang="en-US" sz="1100">
                <a:solidFill>
                  <a:schemeClr val="bg1"/>
                </a:solidFill>
                <a:latin typeface="Roboto Light" panose="020B0604020202020204" charset="0"/>
                <a:ea typeface="Roboto Light" panose="020B0604020202020204" charset="0"/>
                <a:cs typeface="Arial" charset="0"/>
              </a:rPr>
              <a:t>Enable Resource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Industry</a:t>
            </a:r>
          </a:p>
          <a:p>
            <a:pPr lvl="0">
              <a:defRPr/>
            </a:pPr>
            <a:r>
              <a:rPr lang="en-US" sz="1100">
                <a:solidFill>
                  <a:schemeClr val="bg1"/>
                </a:solidFill>
                <a:latin typeface="Roboto Light" panose="020B0604020202020204" charset="0"/>
                <a:ea typeface="Roboto Light" panose="020B0604020202020204" charset="0"/>
                <a:cs typeface="Arial" charset="0"/>
              </a:rPr>
              <a:t>Managed Service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Headquarters </a:t>
            </a:r>
          </a:p>
          <a:p>
            <a:pPr lvl="0">
              <a:defRPr/>
            </a:pPr>
            <a:r>
              <a:rPr lang="en-US" sz="1100">
                <a:solidFill>
                  <a:schemeClr val="bg1"/>
                </a:solidFill>
                <a:latin typeface="Roboto Light" panose="020B0604020202020204" charset="0"/>
                <a:ea typeface="Roboto Light" panose="020B0604020202020204" charset="0"/>
                <a:cs typeface="Arial" charset="0"/>
              </a:rPr>
              <a:t>Brentwood, Tennessee, USA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Bitdefender Footprint:</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Cloud Security for MSPs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Roboto Light" panose="020B0604020202020204" charset="0"/>
                <a:ea typeface="Roboto Light" panose="020B0604020202020204" charset="0"/>
                <a:cs typeface="Arial" charset="0"/>
              </a:rPr>
              <a:t>IT Environment </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Apple (Mac)</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Linux</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Microsoft Hyper-V</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Microsoft Windows</a:t>
            </a:r>
          </a:p>
          <a:p>
            <a:pPr marL="171450" lvl="0" indent="-171450">
              <a:buFont typeface="Arial" charset="0"/>
              <a:buChar char="•"/>
              <a:defRPr/>
            </a:pPr>
            <a:r>
              <a:rPr lang="en-US" sz="1100">
                <a:solidFill>
                  <a:schemeClr val="bg1"/>
                </a:solidFill>
                <a:latin typeface="Roboto Light" panose="020B0604020202020204" charset="0"/>
                <a:ea typeface="Roboto Light" panose="020B0604020202020204" charset="0"/>
                <a:cs typeface="Arial" charset="0"/>
              </a:rPr>
              <a:t>VMware </a:t>
            </a:r>
            <a:r>
              <a:rPr lang="en-US" sz="1100" err="1">
                <a:solidFill>
                  <a:schemeClr val="bg1"/>
                </a:solidFill>
                <a:latin typeface="Roboto Light" panose="020B0604020202020204" charset="0"/>
                <a:ea typeface="Roboto Light" panose="020B0604020202020204" charset="0"/>
                <a:cs typeface="Arial" charset="0"/>
              </a:rPr>
              <a:t>ESXi</a:t>
            </a:r>
            <a:endParaRPr lang="en-US" sz="1100">
              <a:solidFill>
                <a:schemeClr val="bg1"/>
              </a:solidFill>
              <a:latin typeface="Roboto Light" panose="020B0604020202020204" charset="0"/>
              <a:ea typeface="Roboto Light" panose="020B060402020202020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Roboto Light" panose="020B0604020202020204" charset="0"/>
              <a:ea typeface="Roboto Light" panose="020B0604020202020204" charset="0"/>
            </a:endParaRPr>
          </a:p>
        </p:txBody>
      </p:sp>
      <p:sp>
        <p:nvSpPr>
          <p:cNvPr id="5" name="Text Placeholder 6"/>
          <p:cNvSpPr txBox="1">
            <a:spLocks/>
          </p:cNvSpPr>
          <p:nvPr/>
        </p:nvSpPr>
        <p:spPr>
          <a:xfrm>
            <a:off x="838200" y="1022156"/>
            <a:ext cx="7315200" cy="450691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Challenges</a:t>
            </a:r>
            <a:r>
              <a:rPr lang="en-US" sz="1600" b="1">
                <a:solidFill>
                  <a:schemeClr val="bg1"/>
                </a:solidFill>
                <a:latin typeface="Roboto Light" panose="020B0604020202020204" charset="0"/>
                <a:ea typeface="Roboto Light" panose="020B0604020202020204" charset="0"/>
                <a:cs typeface="Arial" charset="0"/>
              </a:rPr>
              <a:t> </a:t>
            </a:r>
          </a:p>
          <a:p>
            <a:pPr marL="0" indent="0">
              <a:buNone/>
            </a:pPr>
            <a:r>
              <a:rPr lang="en-US" sz="1600">
                <a:solidFill>
                  <a:schemeClr val="bg1"/>
                </a:solidFill>
                <a:latin typeface="Roboto Light" panose="020B0604020202020204" charset="0"/>
                <a:ea typeface="Roboto Light" panose="020B0604020202020204" charset="0"/>
                <a:cs typeface="Arial" charset="0"/>
              </a:rPr>
              <a:t>Enable Resource Group was mitigating ransomware intrusions nearly every week for clients when it used another security solution. While Enable dodged data loss and ransom payments, restoring clients’ encrypted systems from backups was a huge burden on its staff. In addition, the previous solution’s heavy use of computing power caused workstations and servers at client sites to run slowly. </a:t>
            </a:r>
          </a:p>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Solution </a:t>
            </a:r>
          </a:p>
          <a:p>
            <a:pPr marL="0" indent="0">
              <a:buNone/>
            </a:pPr>
            <a:r>
              <a:rPr lang="en-US" sz="1600">
                <a:solidFill>
                  <a:schemeClr val="bg1"/>
                </a:solidFill>
                <a:latin typeface="Roboto Light" panose="020B0604020202020204" charset="0"/>
                <a:ea typeface="Roboto Light" panose="020B0604020202020204" charset="0"/>
                <a:cs typeface="Arial" charset="0"/>
              </a:rPr>
              <a:t>Enable tested alternative solutions from several vendors, including Bitdefender, Cylance, and VIPRE. When Enable injected 200 malware infections into the test environment, Bitdefender quarantined 196 and stopped three at run time. The final instance had no impact. Enable decided to consolidate its security environment onto Bitdefender Cloud Security for MSPs.</a:t>
            </a:r>
          </a:p>
          <a:p>
            <a:pPr marL="0" indent="0">
              <a:buFont typeface="Arial" panose="020B0604020202020204" pitchFamily="34" charset="0"/>
              <a:buNone/>
            </a:pPr>
            <a:r>
              <a:rPr lang="en-US" sz="2000" b="1">
                <a:solidFill>
                  <a:schemeClr val="bg1"/>
                </a:solidFill>
                <a:latin typeface="Roboto Light" panose="020B0604020202020204" charset="0"/>
                <a:ea typeface="Roboto Light" panose="020B0604020202020204" charset="0"/>
                <a:cs typeface="Arial" charset="0"/>
              </a:rPr>
              <a:t>Results</a:t>
            </a:r>
          </a:p>
          <a:p>
            <a:pPr>
              <a:buClr>
                <a:srgbClr val="00B0F0"/>
              </a:buClr>
            </a:pPr>
            <a:r>
              <a:rPr lang="en-US" sz="1600">
                <a:solidFill>
                  <a:schemeClr val="bg1"/>
                </a:solidFill>
                <a:latin typeface="Roboto Light" panose="020B0604020202020204" charset="0"/>
                <a:ea typeface="Roboto Light" panose="020B0604020202020204" charset="0"/>
                <a:cs typeface="Arial" charset="0"/>
              </a:rPr>
              <a:t>Time devoted to malware remediation reduced by 97 percent</a:t>
            </a:r>
          </a:p>
          <a:p>
            <a:pPr>
              <a:buClr>
                <a:srgbClr val="00B0F0"/>
              </a:buClr>
            </a:pPr>
            <a:r>
              <a:rPr lang="en-US" sz="1600">
                <a:solidFill>
                  <a:schemeClr val="bg1"/>
                </a:solidFill>
                <a:latin typeface="Roboto Light" panose="020B0604020202020204" charset="0"/>
                <a:ea typeface="Roboto Light" panose="020B0604020202020204" charset="0"/>
                <a:cs typeface="Arial" charset="0"/>
              </a:rPr>
              <a:t>Ransomware intrusions dropped from nearly weekly to zero</a:t>
            </a:r>
          </a:p>
          <a:p>
            <a:pPr>
              <a:buClr>
                <a:srgbClr val="00B0F0"/>
              </a:buClr>
            </a:pPr>
            <a:r>
              <a:rPr lang="en-US" sz="1600">
                <a:solidFill>
                  <a:schemeClr val="bg1"/>
                </a:solidFill>
                <a:latin typeface="Roboto Light" panose="020B0604020202020204" charset="0"/>
                <a:ea typeface="Roboto Light" panose="020B0604020202020204" charset="0"/>
                <a:cs typeface="Arial" charset="0"/>
              </a:rPr>
              <a:t>Decrease in security-related trouble calls freed staff time for paid professional work</a:t>
            </a:r>
          </a:p>
        </p:txBody>
      </p:sp>
      <p:pic>
        <p:nvPicPr>
          <p:cNvPr id="7" name="Picture 6">
            <a:extLst>
              <a:ext uri="{FF2B5EF4-FFF2-40B4-BE49-F238E27FC236}">
                <a16:creationId xmlns:a16="http://schemas.microsoft.com/office/drawing/2014/main" id="{2C3EBBCE-3824-41AB-AD90-AF4BE5249D75}"/>
              </a:ext>
            </a:extLst>
          </p:cNvPr>
          <p:cNvPicPr>
            <a:picLocks noChangeAspect="1"/>
          </p:cNvPicPr>
          <p:nvPr/>
        </p:nvPicPr>
        <p:blipFill>
          <a:blip r:embed="rId3"/>
          <a:stretch>
            <a:fillRect/>
          </a:stretch>
        </p:blipFill>
        <p:spPr>
          <a:xfrm>
            <a:off x="8844978" y="772108"/>
            <a:ext cx="2553405" cy="928511"/>
          </a:xfrm>
          <a:prstGeom prst="rect">
            <a:avLst/>
          </a:prstGeom>
        </p:spPr>
      </p:pic>
      <p:sp>
        <p:nvSpPr>
          <p:cNvPr id="3" name="Title 2"/>
          <p:cNvSpPr>
            <a:spLocks noGrp="1"/>
          </p:cNvSpPr>
          <p:nvPr>
            <p:ph type="title"/>
          </p:nvPr>
        </p:nvSpPr>
        <p:spPr/>
        <p:txBody>
          <a:bodyPr/>
          <a:lstStyle/>
          <a:p>
            <a:r>
              <a:rPr lang="en-US"/>
              <a:t>Enable Resource Group</a:t>
            </a:r>
          </a:p>
        </p:txBody>
      </p:sp>
    </p:spTree>
    <p:extLst>
      <p:ext uri="{BB962C8B-B14F-4D97-AF65-F5344CB8AC3E}">
        <p14:creationId xmlns:p14="http://schemas.microsoft.com/office/powerpoint/2010/main" val="50026559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C6CACA-603A-4148-BB03-D1582870C003}"/>
              </a:ext>
            </a:extLst>
          </p:cNvPr>
          <p:cNvSpPr>
            <a:spLocks noGrp="1"/>
          </p:cNvSpPr>
          <p:nvPr>
            <p:ph type="title"/>
          </p:nvPr>
        </p:nvSpPr>
        <p:spPr/>
        <p:txBody>
          <a:bodyPr/>
          <a:lstStyle/>
          <a:p>
            <a:r>
              <a:rPr lang="en-US"/>
              <a:t>Crucial technologies and best practices</a:t>
            </a:r>
            <a:endParaRPr lang="en-NL"/>
          </a:p>
        </p:txBody>
      </p:sp>
      <p:sp>
        <p:nvSpPr>
          <p:cNvPr id="8" name="Text Placeholder 7">
            <a:extLst>
              <a:ext uri="{FF2B5EF4-FFF2-40B4-BE49-F238E27FC236}">
                <a16:creationId xmlns:a16="http://schemas.microsoft.com/office/drawing/2014/main" id="{7BC312B9-222E-4FAE-930F-CAF6F521BC16}"/>
              </a:ext>
            </a:extLst>
          </p:cNvPr>
          <p:cNvSpPr>
            <a:spLocks noGrp="1"/>
          </p:cNvSpPr>
          <p:nvPr>
            <p:ph type="body" sz="quarter" idx="15"/>
          </p:nvPr>
        </p:nvSpPr>
        <p:spPr>
          <a:xfrm>
            <a:off x="1222499" y="3085378"/>
            <a:ext cx="2919399" cy="342900"/>
          </a:xfrm>
        </p:spPr>
        <p:txBody>
          <a:bodyPr/>
          <a:lstStyle/>
          <a:p>
            <a:r>
              <a:rPr lang="en-US"/>
              <a:t>Solid risk, hardening and effective prevention – best practice</a:t>
            </a:r>
            <a:endParaRPr lang="en-NL"/>
          </a:p>
        </p:txBody>
      </p:sp>
      <p:sp>
        <p:nvSpPr>
          <p:cNvPr id="9" name="Text Placeholder 8">
            <a:extLst>
              <a:ext uri="{FF2B5EF4-FFF2-40B4-BE49-F238E27FC236}">
                <a16:creationId xmlns:a16="http://schemas.microsoft.com/office/drawing/2014/main" id="{8EEB9136-F1D7-4EE5-A860-DC44394FB149}"/>
              </a:ext>
            </a:extLst>
          </p:cNvPr>
          <p:cNvSpPr>
            <a:spLocks noGrp="1"/>
          </p:cNvSpPr>
          <p:nvPr>
            <p:ph type="body" sz="quarter" idx="16"/>
          </p:nvPr>
        </p:nvSpPr>
        <p:spPr>
          <a:xfrm>
            <a:off x="4666551" y="3138566"/>
            <a:ext cx="2939249" cy="342900"/>
          </a:xfrm>
        </p:spPr>
        <p:txBody>
          <a:bodyPr/>
          <a:lstStyle/>
          <a:p>
            <a:r>
              <a:rPr lang="en-US"/>
              <a:t>Build cyber resilience platforms to match profile </a:t>
            </a:r>
            <a:r>
              <a:rPr lang="en-US" sz="2000"/>
              <a:t>(XDR, SIEM, MDR etc.)</a:t>
            </a:r>
            <a:endParaRPr lang="en-NL" sz="2000"/>
          </a:p>
        </p:txBody>
      </p:sp>
      <p:sp>
        <p:nvSpPr>
          <p:cNvPr id="10" name="Text Placeholder 9">
            <a:extLst>
              <a:ext uri="{FF2B5EF4-FFF2-40B4-BE49-F238E27FC236}">
                <a16:creationId xmlns:a16="http://schemas.microsoft.com/office/drawing/2014/main" id="{22B7FB83-43E9-4B92-96D2-5C35626AA5AD}"/>
              </a:ext>
            </a:extLst>
          </p:cNvPr>
          <p:cNvSpPr>
            <a:spLocks noGrp="1"/>
          </p:cNvSpPr>
          <p:nvPr>
            <p:ph type="body" sz="quarter" idx="19"/>
          </p:nvPr>
        </p:nvSpPr>
        <p:spPr/>
        <p:txBody>
          <a:bodyPr/>
          <a:lstStyle/>
          <a:p>
            <a:pPr marL="171450" indent="-171450">
              <a:buFont typeface="Arial" panose="020B0604020202020204" pitchFamily="34" charset="0"/>
              <a:buChar char="•"/>
            </a:pPr>
            <a:r>
              <a:rPr lang="en-US"/>
              <a:t>Remote work risk, best practice, automatic vs manual, before breach happens</a:t>
            </a:r>
          </a:p>
          <a:p>
            <a:pPr marL="171450" indent="-171450">
              <a:buFont typeface="Arial" panose="020B0604020202020204" pitchFamily="34" charset="0"/>
              <a:buChar char="•"/>
            </a:pPr>
            <a:r>
              <a:rPr lang="en-US"/>
              <a:t>Risk analysis, Content and Device Control, Patch, Encryption, Network </a:t>
            </a:r>
            <a:endParaRPr lang="en-NL"/>
          </a:p>
        </p:txBody>
      </p:sp>
      <p:sp>
        <p:nvSpPr>
          <p:cNvPr id="11" name="Text Placeholder 10">
            <a:extLst>
              <a:ext uri="{FF2B5EF4-FFF2-40B4-BE49-F238E27FC236}">
                <a16:creationId xmlns:a16="http://schemas.microsoft.com/office/drawing/2014/main" id="{74F40DF4-9D66-4AE1-A4AF-E224F9F7F3A7}"/>
              </a:ext>
            </a:extLst>
          </p:cNvPr>
          <p:cNvSpPr>
            <a:spLocks noGrp="1"/>
          </p:cNvSpPr>
          <p:nvPr>
            <p:ph type="body" sz="quarter" idx="21"/>
          </p:nvPr>
        </p:nvSpPr>
        <p:spPr>
          <a:xfrm>
            <a:off x="4666551" y="3773521"/>
            <a:ext cx="2939248" cy="1373334"/>
          </a:xfrm>
        </p:spPr>
        <p:txBody>
          <a:bodyPr/>
          <a:lstStyle/>
          <a:p>
            <a:pPr marL="171450" indent="-171450">
              <a:buFont typeface="Arial" panose="020B0604020202020204" pitchFamily="34" charset="0"/>
              <a:buChar char="•"/>
            </a:pPr>
            <a:r>
              <a:rPr lang="en-US"/>
              <a:t>Detection, accuracy, alert fatigue, context, prevention, guided &amp; auto response</a:t>
            </a:r>
          </a:p>
          <a:p>
            <a:pPr marL="171450" indent="-171450">
              <a:buFont typeface="Arial" panose="020B0604020202020204" pitchFamily="34" charset="0"/>
              <a:buChar char="•"/>
            </a:pPr>
            <a:r>
              <a:rPr lang="en-US"/>
              <a:t>Consider use cases and org profile to build security architecture and flexibility </a:t>
            </a:r>
          </a:p>
        </p:txBody>
      </p:sp>
      <p:sp>
        <p:nvSpPr>
          <p:cNvPr id="13" name="Text Placeholder 12">
            <a:extLst>
              <a:ext uri="{FF2B5EF4-FFF2-40B4-BE49-F238E27FC236}">
                <a16:creationId xmlns:a16="http://schemas.microsoft.com/office/drawing/2014/main" id="{9AD02416-9EF7-4D28-8409-11AC11705E58}"/>
              </a:ext>
            </a:extLst>
          </p:cNvPr>
          <p:cNvSpPr>
            <a:spLocks noGrp="1"/>
          </p:cNvSpPr>
          <p:nvPr>
            <p:ph type="body" sz="quarter" idx="23"/>
          </p:nvPr>
        </p:nvSpPr>
        <p:spPr>
          <a:xfrm>
            <a:off x="8160623" y="2530856"/>
            <a:ext cx="2939249" cy="342900"/>
          </a:xfrm>
        </p:spPr>
        <p:txBody>
          <a:bodyPr/>
          <a:lstStyle/>
          <a:p>
            <a:r>
              <a:rPr lang="en-US"/>
              <a:t>Automation and efficiency</a:t>
            </a:r>
            <a:endParaRPr lang="en-NL"/>
          </a:p>
        </p:txBody>
      </p:sp>
      <p:sp>
        <p:nvSpPr>
          <p:cNvPr id="14" name="Text Placeholder 13">
            <a:extLst>
              <a:ext uri="{FF2B5EF4-FFF2-40B4-BE49-F238E27FC236}">
                <a16:creationId xmlns:a16="http://schemas.microsoft.com/office/drawing/2014/main" id="{80522AEC-546D-46F1-AA81-996F7419BFD3}"/>
              </a:ext>
            </a:extLst>
          </p:cNvPr>
          <p:cNvSpPr>
            <a:spLocks noGrp="1"/>
          </p:cNvSpPr>
          <p:nvPr>
            <p:ph type="body" sz="quarter" idx="24"/>
          </p:nvPr>
        </p:nvSpPr>
        <p:spPr>
          <a:xfrm>
            <a:off x="8160623" y="3710264"/>
            <a:ext cx="2939248" cy="1373334"/>
          </a:xfrm>
        </p:spPr>
        <p:txBody>
          <a:bodyPr/>
          <a:lstStyle/>
          <a:p>
            <a:pPr marL="171450" indent="-171450">
              <a:buFont typeface="Arial" panose="020B0604020202020204" pitchFamily="34" charset="0"/>
              <a:buChar char="•"/>
            </a:pPr>
            <a:r>
              <a:rPr lang="en-US"/>
              <a:t>Effective hardening, prevention, guided and automatic response</a:t>
            </a:r>
          </a:p>
          <a:p>
            <a:pPr marL="171450" indent="-171450">
              <a:buFont typeface="Arial" panose="020B0604020202020204" pitchFamily="34" charset="0"/>
              <a:buChar char="•"/>
            </a:pPr>
            <a:r>
              <a:rPr lang="en-US"/>
              <a:t>Unified endpoint security and analytics, cross-layer automation</a:t>
            </a:r>
          </a:p>
          <a:p>
            <a:pPr marL="171450" indent="-171450">
              <a:buFont typeface="Arial" panose="020B0604020202020204" pitchFamily="34" charset="0"/>
              <a:buChar char="•"/>
            </a:pPr>
            <a:r>
              <a:rPr lang="en-US"/>
              <a:t> Integrations (RMM, SIEM, Cloud)</a:t>
            </a:r>
          </a:p>
          <a:p>
            <a:pPr marL="171450" indent="-171450">
              <a:buFont typeface="Arial" panose="020B0604020202020204" pitchFamily="34" charset="0"/>
              <a:buChar char="•"/>
            </a:pPr>
            <a:r>
              <a:rPr lang="en-US"/>
              <a:t>Flexible add-on options,  lightweight agent (Win, Linux, Mac, physical, virtual, cloud)</a:t>
            </a:r>
            <a:endParaRPr lang="en-NL"/>
          </a:p>
        </p:txBody>
      </p:sp>
    </p:spTree>
    <p:extLst>
      <p:ext uri="{BB962C8B-B14F-4D97-AF65-F5344CB8AC3E}">
        <p14:creationId xmlns:p14="http://schemas.microsoft.com/office/powerpoint/2010/main" val="84241871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9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6337-34AF-904B-B64B-97858A1F3814}"/>
              </a:ext>
            </a:extLst>
          </p:cNvPr>
          <p:cNvSpPr>
            <a:spLocks noGrp="1"/>
          </p:cNvSpPr>
          <p:nvPr>
            <p:ph type="title"/>
          </p:nvPr>
        </p:nvSpPr>
        <p:spPr>
          <a:xfrm>
            <a:off x="838201" y="666731"/>
            <a:ext cx="7872046" cy="927100"/>
          </a:xfrm>
        </p:spPr>
        <p:txBody>
          <a:bodyPr/>
          <a:lstStyle/>
          <a:p>
            <a:r>
              <a:rPr lang="en-US">
                <a:latin typeface="Arial" panose="020B0604020202020204" pitchFamily="34" charset="0"/>
                <a:cs typeface="Arial" panose="020B0604020202020204" pitchFamily="34" charset="0"/>
              </a:rPr>
              <a:t>Your Cybersecurity Partner for Today and Tomorrow</a:t>
            </a:r>
            <a:endParaRPr lang="en-US"/>
          </a:p>
        </p:txBody>
      </p:sp>
      <p:sp>
        <p:nvSpPr>
          <p:cNvPr id="5" name="Text Placeholder 4">
            <a:extLst>
              <a:ext uri="{FF2B5EF4-FFF2-40B4-BE49-F238E27FC236}">
                <a16:creationId xmlns:a16="http://schemas.microsoft.com/office/drawing/2014/main" id="{CD690571-66F7-AA49-9A26-A85C459C63D2}"/>
              </a:ext>
            </a:extLst>
          </p:cNvPr>
          <p:cNvSpPr>
            <a:spLocks noGrp="1"/>
          </p:cNvSpPr>
          <p:nvPr>
            <p:ph type="body" sz="quarter" idx="15"/>
          </p:nvPr>
        </p:nvSpPr>
        <p:spPr/>
        <p:txBody>
          <a:bodyPr/>
          <a:lstStyle/>
          <a:p>
            <a:r>
              <a:rPr lang="en-US"/>
              <a:t>Global Pioneer</a:t>
            </a:r>
          </a:p>
        </p:txBody>
      </p:sp>
      <p:sp>
        <p:nvSpPr>
          <p:cNvPr id="6" name="Text Placeholder 5">
            <a:extLst>
              <a:ext uri="{FF2B5EF4-FFF2-40B4-BE49-F238E27FC236}">
                <a16:creationId xmlns:a16="http://schemas.microsoft.com/office/drawing/2014/main" id="{71A6FECE-07C8-4646-900C-BBC21ABE3563}"/>
              </a:ext>
            </a:extLst>
          </p:cNvPr>
          <p:cNvSpPr>
            <a:spLocks noGrp="1"/>
          </p:cNvSpPr>
          <p:nvPr>
            <p:ph type="body" sz="quarter" idx="16"/>
          </p:nvPr>
        </p:nvSpPr>
        <p:spPr/>
        <p:txBody>
          <a:bodyPr/>
          <a:lstStyle/>
          <a:p>
            <a:r>
              <a:rPr lang="en-US"/>
              <a:t>Financially Stable</a:t>
            </a:r>
          </a:p>
        </p:txBody>
      </p:sp>
      <p:sp>
        <p:nvSpPr>
          <p:cNvPr id="7" name="Text Placeholder 6">
            <a:extLst>
              <a:ext uri="{FF2B5EF4-FFF2-40B4-BE49-F238E27FC236}">
                <a16:creationId xmlns:a16="http://schemas.microsoft.com/office/drawing/2014/main" id="{ADC5FC03-2299-C944-AC66-F75B054F1739}"/>
              </a:ext>
            </a:extLst>
          </p:cNvPr>
          <p:cNvSpPr>
            <a:spLocks noGrp="1"/>
          </p:cNvSpPr>
          <p:nvPr>
            <p:ph type="body" sz="quarter" idx="19"/>
          </p:nvPr>
        </p:nvSpPr>
        <p:spPr/>
        <p:txBody>
          <a:bodyPr/>
          <a:lstStyle/>
          <a:p>
            <a:pPr marL="171450" indent="-171450">
              <a:buClr>
                <a:schemeClr val="bg1"/>
              </a:buClr>
              <a:buFont typeface="Arial" panose="020B0604020202020204" pitchFamily="34" charset="0"/>
              <a:buChar char="•"/>
            </a:pPr>
            <a:r>
              <a:rPr lang="en-US" sz="1400">
                <a:ea typeface="Roboto-Regular"/>
                <a:sym typeface="Roboto-Regular"/>
                <a:rtl val="0"/>
              </a:rPr>
              <a:t>Founded 2001</a:t>
            </a:r>
          </a:p>
          <a:p>
            <a:pPr marL="171450" indent="-171450">
              <a:buClr>
                <a:schemeClr val="bg1"/>
              </a:buClr>
              <a:buFont typeface="Arial" panose="020B0604020202020204" pitchFamily="34" charset="0"/>
              <a:buChar char="•"/>
            </a:pPr>
            <a:r>
              <a:rPr lang="en-US" sz="1400">
                <a:ea typeface="Roboto-Regular"/>
                <a:sym typeface="Roboto-Regular"/>
                <a:rtl val="0"/>
              </a:rPr>
              <a:t>1600+ employees</a:t>
            </a:r>
          </a:p>
          <a:p>
            <a:pPr marL="171450" indent="-171450">
              <a:buClr>
                <a:schemeClr val="bg1"/>
              </a:buClr>
              <a:buFont typeface="Arial" panose="020B0604020202020204" pitchFamily="34" charset="0"/>
              <a:buChar char="•"/>
            </a:pPr>
            <a:r>
              <a:rPr lang="en-US" sz="1400">
                <a:ea typeface="Roboto-Regular"/>
                <a:sym typeface="Roboto-Regular"/>
                <a:rtl val="0"/>
              </a:rPr>
              <a:t>Customers in 170 countries</a:t>
            </a:r>
          </a:p>
          <a:p>
            <a:endParaRPr lang="en-US" sz="1400"/>
          </a:p>
        </p:txBody>
      </p:sp>
      <p:sp>
        <p:nvSpPr>
          <p:cNvPr id="8" name="Text Placeholder 7">
            <a:extLst>
              <a:ext uri="{FF2B5EF4-FFF2-40B4-BE49-F238E27FC236}">
                <a16:creationId xmlns:a16="http://schemas.microsoft.com/office/drawing/2014/main" id="{FF6BE7A0-BB46-B044-898A-C02F8CF92F44}"/>
              </a:ext>
            </a:extLst>
          </p:cNvPr>
          <p:cNvSpPr>
            <a:spLocks noGrp="1"/>
          </p:cNvSpPr>
          <p:nvPr>
            <p:ph type="body" sz="quarter" idx="21"/>
          </p:nvPr>
        </p:nvSpPr>
        <p:spPr/>
        <p:txBody>
          <a:bodyPr/>
          <a:lstStyle/>
          <a:p>
            <a:pPr marL="171450" indent="-171450">
              <a:buClr>
                <a:schemeClr val="bg1"/>
              </a:buClr>
              <a:buFont typeface="Arial" panose="020B0604020202020204" pitchFamily="34" charset="0"/>
              <a:buChar char="•"/>
            </a:pPr>
            <a:r>
              <a:rPr lang="en-US" sz="1400">
                <a:ea typeface="Roboto-Regular"/>
                <a:sym typeface="Roboto-Regular"/>
                <a:rtl val="0"/>
              </a:rPr>
              <a:t>Fast Growing</a:t>
            </a:r>
          </a:p>
          <a:p>
            <a:pPr marL="171450" indent="-171450">
              <a:buClr>
                <a:schemeClr val="bg1"/>
              </a:buClr>
              <a:buFont typeface="Arial" panose="020B0604020202020204" pitchFamily="34" charset="0"/>
              <a:buChar char="•"/>
            </a:pPr>
            <a:r>
              <a:rPr lang="en-US" sz="1400">
                <a:ea typeface="Roboto-Regular"/>
                <a:sym typeface="Roboto-Regular"/>
                <a:rtl val="0"/>
              </a:rPr>
              <a:t>Profitable</a:t>
            </a:r>
          </a:p>
          <a:p>
            <a:pPr marL="171450" indent="-171450">
              <a:buClr>
                <a:schemeClr val="bg1"/>
              </a:buClr>
              <a:buFont typeface="Arial" panose="020B0604020202020204" pitchFamily="34" charset="0"/>
              <a:buChar char="•"/>
            </a:pPr>
            <a:r>
              <a:rPr lang="en-US" sz="1400">
                <a:ea typeface="Roboto-Regular"/>
                <a:sym typeface="Roboto-Regular"/>
                <a:rtl val="0"/>
              </a:rPr>
              <a:t>45,000+ business customers</a:t>
            </a:r>
          </a:p>
          <a:p>
            <a:endParaRPr lang="en-US" sz="1400"/>
          </a:p>
        </p:txBody>
      </p:sp>
      <p:sp>
        <p:nvSpPr>
          <p:cNvPr id="10" name="Text Placeholder 9">
            <a:extLst>
              <a:ext uri="{FF2B5EF4-FFF2-40B4-BE49-F238E27FC236}">
                <a16:creationId xmlns:a16="http://schemas.microsoft.com/office/drawing/2014/main" id="{FB9E3BF1-FE90-E247-B22C-357CD30CFEEF}"/>
              </a:ext>
            </a:extLst>
          </p:cNvPr>
          <p:cNvSpPr>
            <a:spLocks noGrp="1"/>
          </p:cNvSpPr>
          <p:nvPr>
            <p:ph type="body" sz="quarter" idx="23"/>
          </p:nvPr>
        </p:nvSpPr>
        <p:spPr/>
        <p:txBody>
          <a:bodyPr/>
          <a:lstStyle/>
          <a:p>
            <a:r>
              <a:rPr lang="en-US"/>
              <a:t>Innovative</a:t>
            </a:r>
          </a:p>
        </p:txBody>
      </p:sp>
      <p:sp>
        <p:nvSpPr>
          <p:cNvPr id="11" name="Text Placeholder 10">
            <a:extLst>
              <a:ext uri="{FF2B5EF4-FFF2-40B4-BE49-F238E27FC236}">
                <a16:creationId xmlns:a16="http://schemas.microsoft.com/office/drawing/2014/main" id="{724252C7-318E-3B49-9552-AFD826AF887F}"/>
              </a:ext>
            </a:extLst>
          </p:cNvPr>
          <p:cNvSpPr>
            <a:spLocks noGrp="1"/>
          </p:cNvSpPr>
          <p:nvPr>
            <p:ph type="body" sz="quarter" idx="24"/>
          </p:nvPr>
        </p:nvSpPr>
        <p:spPr/>
        <p:txBody>
          <a:bodyPr/>
          <a:lstStyle/>
          <a:p>
            <a:pPr marL="171450" indent="-171450">
              <a:buFont typeface="Arial" panose="020B0604020202020204" pitchFamily="34" charset="0"/>
              <a:buChar char="•"/>
            </a:pPr>
            <a:r>
              <a:rPr lang="en-US" sz="1400">
                <a:ea typeface="Roboto-Regular"/>
                <a:sym typeface="Roboto-Regular"/>
                <a:rtl val="0"/>
              </a:rPr>
              <a:t>50% of workforce in engineering and R&amp;D</a:t>
            </a:r>
          </a:p>
          <a:p>
            <a:pPr marL="171450" indent="-171450">
              <a:buFont typeface="Arial" panose="020B0604020202020204" pitchFamily="34" charset="0"/>
              <a:buChar char="•"/>
            </a:pPr>
            <a:r>
              <a:rPr lang="en-US" sz="1400">
                <a:ea typeface="Roboto-Regular"/>
                <a:sym typeface="Roboto-Regular"/>
                <a:rtl val="0"/>
              </a:rPr>
              <a:t>111 issued patents, 200+ pending</a:t>
            </a:r>
          </a:p>
          <a:p>
            <a:pPr marL="171450" indent="-171450">
              <a:buFont typeface="Arial" panose="020B0604020202020204" pitchFamily="34" charset="0"/>
              <a:buChar char="•"/>
            </a:pPr>
            <a:r>
              <a:rPr lang="en-US" sz="1400">
                <a:ea typeface="Roboto-Regular"/>
                <a:sym typeface="Roboto-Regular"/>
                <a:rtl val="0"/>
              </a:rPr>
              <a:t>Strong supporter of open source</a:t>
            </a:r>
          </a:p>
          <a:p>
            <a:endParaRPr lang="en-US" sz="1400"/>
          </a:p>
        </p:txBody>
      </p:sp>
      <p:pic>
        <p:nvPicPr>
          <p:cNvPr id="12" name="Graphic 63">
            <a:extLst>
              <a:ext uri="{FF2B5EF4-FFF2-40B4-BE49-F238E27FC236}">
                <a16:creationId xmlns:a16="http://schemas.microsoft.com/office/drawing/2014/main" id="{C641C60B-FFD9-5A41-8D68-A107A9967062}"/>
              </a:ext>
            </a:extLst>
          </p:cNvPr>
          <p:cNvPicPr>
            <a:picLocks noChangeAspect="1"/>
          </p:cNvPicPr>
          <p:nvPr/>
        </p:nvPicPr>
        <p:blipFill>
          <a:blip r:embed="rId3"/>
          <a:stretch>
            <a:fillRect/>
          </a:stretch>
        </p:blipFill>
        <p:spPr>
          <a:xfrm>
            <a:off x="1223005" y="2550992"/>
            <a:ext cx="836734" cy="526936"/>
          </a:xfrm>
          <a:prstGeom prst="rect">
            <a:avLst/>
          </a:prstGeom>
        </p:spPr>
      </p:pic>
      <p:pic>
        <p:nvPicPr>
          <p:cNvPr id="13" name="Graphic 75">
            <a:extLst>
              <a:ext uri="{FF2B5EF4-FFF2-40B4-BE49-F238E27FC236}">
                <a16:creationId xmlns:a16="http://schemas.microsoft.com/office/drawing/2014/main" id="{D56CB5F7-C192-2C48-9EC0-5CCF8D98CAB6}"/>
              </a:ext>
            </a:extLst>
          </p:cNvPr>
          <p:cNvPicPr>
            <a:picLocks noChangeAspect="1"/>
          </p:cNvPicPr>
          <p:nvPr/>
        </p:nvPicPr>
        <p:blipFill>
          <a:blip r:embed="rId4"/>
          <a:stretch>
            <a:fillRect/>
          </a:stretch>
        </p:blipFill>
        <p:spPr>
          <a:xfrm>
            <a:off x="8129270" y="2455791"/>
            <a:ext cx="824095" cy="549396"/>
          </a:xfrm>
          <a:prstGeom prst="rect">
            <a:avLst/>
          </a:prstGeom>
        </p:spPr>
      </p:pic>
      <p:pic>
        <p:nvPicPr>
          <p:cNvPr id="14" name="Graphic 33">
            <a:extLst>
              <a:ext uri="{FF2B5EF4-FFF2-40B4-BE49-F238E27FC236}">
                <a16:creationId xmlns:a16="http://schemas.microsoft.com/office/drawing/2014/main" id="{8E50E0DB-13EA-1846-97D8-43BF05D5EBA0}"/>
              </a:ext>
            </a:extLst>
          </p:cNvPr>
          <p:cNvPicPr>
            <a:picLocks noChangeAspect="1"/>
          </p:cNvPicPr>
          <p:nvPr/>
        </p:nvPicPr>
        <p:blipFill>
          <a:blip r:embed="rId5"/>
          <a:stretch>
            <a:fillRect/>
          </a:stretch>
        </p:blipFill>
        <p:spPr>
          <a:xfrm>
            <a:off x="4488748" y="2479970"/>
            <a:ext cx="920407" cy="613604"/>
          </a:xfrm>
          <a:prstGeom prst="rect">
            <a:avLst/>
          </a:prstGeom>
        </p:spPr>
      </p:pic>
    </p:spTree>
    <p:extLst>
      <p:ext uri="{BB962C8B-B14F-4D97-AF65-F5344CB8AC3E}">
        <p14:creationId xmlns:p14="http://schemas.microsoft.com/office/powerpoint/2010/main" val="2254058108"/>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6A250-565E-D548-B819-3DFA1937BE07}"/>
              </a:ext>
            </a:extLst>
          </p:cNvPr>
          <p:cNvSpPr>
            <a:spLocks noGrp="1"/>
          </p:cNvSpPr>
          <p:nvPr>
            <p:ph type="title"/>
          </p:nvPr>
        </p:nvSpPr>
        <p:spPr>
          <a:xfrm>
            <a:off x="757175" y="2989358"/>
            <a:ext cx="2790455" cy="927100"/>
          </a:xfrm>
        </p:spPr>
        <p:txBody>
          <a:bodyPr/>
          <a:lstStyle/>
          <a:p>
            <a:r>
              <a:rPr lang="en-US" dirty="0">
                <a:latin typeface="Arial" panose="020B0604020202020204" pitchFamily="34" charset="0"/>
                <a:cs typeface="Arial" panose="020B0604020202020204" pitchFamily="34" charset="0"/>
              </a:rPr>
              <a:t>Trusted by 45,000+ customers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j-ea"/>
                <a:cs typeface="+mj-cs"/>
              </a:rPr>
              <a:t>Bitdefender tech is embedded into</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t>
            </a:r>
            <a:r>
              <a:rPr lang="en-US" dirty="0">
                <a:latin typeface="Arial" panose="020B0604020202020204" pitchFamily="34" charset="0"/>
                <a:cs typeface="Arial" panose="020B0604020202020204" pitchFamily="34" charset="0"/>
              </a:rPr>
              <a:t>150+ tech leaders</a:t>
            </a:r>
            <a:endParaRPr lang="en-US" dirty="0"/>
          </a:p>
        </p:txBody>
      </p:sp>
      <p:sp>
        <p:nvSpPr>
          <p:cNvPr id="5" name="TextBox 4">
            <a:extLst>
              <a:ext uri="{FF2B5EF4-FFF2-40B4-BE49-F238E27FC236}">
                <a16:creationId xmlns:a16="http://schemas.microsoft.com/office/drawing/2014/main" id="{849ED6D6-0E01-704A-8879-33D180CA9B7D}"/>
              </a:ext>
            </a:extLst>
          </p:cNvPr>
          <p:cNvSpPr txBox="1"/>
          <p:nvPr/>
        </p:nvSpPr>
        <p:spPr>
          <a:xfrm>
            <a:off x="5173450" y="1942565"/>
            <a:ext cx="6251690" cy="707886"/>
          </a:xfrm>
          <a:prstGeom prst="rect">
            <a:avLst/>
          </a:prstGeom>
          <a:noFill/>
        </p:spPr>
        <p:txBody>
          <a:bodyPr wrap="square" rtlCol="0">
            <a:spAutoFit/>
          </a:bodyPr>
          <a:lstStyle/>
          <a:p>
            <a:r>
              <a:rPr lang="en-US" sz="2000" i="1">
                <a:solidFill>
                  <a:schemeClr val="bg1"/>
                </a:solidFill>
                <a:latin typeface="Arial" panose="020B0604020202020204" pitchFamily="34" charset="0"/>
                <a:ea typeface="Roboto Thin" panose="02000000000000000000" pitchFamily="2" charset="0"/>
                <a:cs typeface="Arial" panose="020B0604020202020204" pitchFamily="34" charset="0"/>
              </a:rPr>
              <a:t>“</a:t>
            </a:r>
            <a:r>
              <a:rPr lang="en-US" sz="2000" b="1" i="1">
                <a:solidFill>
                  <a:schemeClr val="bg1"/>
                </a:solidFill>
                <a:latin typeface="Arial" panose="020B0604020202020204" pitchFamily="34" charset="0"/>
                <a:ea typeface="Roboto Thin" panose="02000000000000000000" pitchFamily="2" charset="0"/>
                <a:cs typeface="Arial" panose="020B0604020202020204" pitchFamily="34" charset="0"/>
              </a:rPr>
              <a:t>Bitdefender allows us </a:t>
            </a:r>
            <a:r>
              <a:rPr lang="en-US" sz="2000" i="1">
                <a:solidFill>
                  <a:schemeClr val="bg1"/>
                </a:solidFill>
                <a:latin typeface="Arial" panose="020B0604020202020204" pitchFamily="34" charset="0"/>
                <a:ea typeface="Roboto Thin" panose="02000000000000000000" pitchFamily="2" charset="0"/>
                <a:cs typeface="Arial" panose="020B0604020202020204" pitchFamily="34" charset="0"/>
              </a:rPr>
              <a:t>to show </a:t>
            </a:r>
            <a:r>
              <a:rPr lang="en-US" sz="2000" b="1" i="1">
                <a:solidFill>
                  <a:schemeClr val="bg1"/>
                </a:solidFill>
                <a:latin typeface="Arial" panose="020B0604020202020204" pitchFamily="34" charset="0"/>
                <a:ea typeface="Roboto Thin" panose="02000000000000000000" pitchFamily="2" charset="0"/>
                <a:cs typeface="Arial" panose="020B0604020202020204" pitchFamily="34" charset="0"/>
              </a:rPr>
              <a:t>Citrix</a:t>
            </a:r>
            <a:r>
              <a:rPr lang="en-US" sz="2000" i="1">
                <a:solidFill>
                  <a:schemeClr val="bg1"/>
                </a:solidFill>
                <a:latin typeface="Arial" panose="020B0604020202020204" pitchFamily="34" charset="0"/>
                <a:ea typeface="Roboto Thin" panose="02000000000000000000" pitchFamily="2" charset="0"/>
                <a:cs typeface="Arial" panose="020B0604020202020204" pitchFamily="34" charset="0"/>
              </a:rPr>
              <a:t> to the world without the paralyzing fear of being hacked.”</a:t>
            </a:r>
            <a:endParaRPr lang="en-US" sz="1600" i="1">
              <a:solidFill>
                <a:schemeClr val="bg1"/>
              </a:solidFill>
              <a:latin typeface="Arial" panose="020B0604020202020204" pitchFamily="34" charset="0"/>
              <a:ea typeface="Roboto Thin"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3A63CB7D-B1FB-814A-85BF-298928C8A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1244" y="2735110"/>
            <a:ext cx="1109935" cy="438407"/>
          </a:xfrm>
          <a:prstGeom prst="rect">
            <a:avLst/>
          </a:prstGeom>
        </p:spPr>
      </p:pic>
      <p:grpSp>
        <p:nvGrpSpPr>
          <p:cNvPr id="7" name="Group 6">
            <a:extLst>
              <a:ext uri="{FF2B5EF4-FFF2-40B4-BE49-F238E27FC236}">
                <a16:creationId xmlns:a16="http://schemas.microsoft.com/office/drawing/2014/main" id="{F1A77487-CBAA-FE4A-A40A-D17554E8A703}"/>
              </a:ext>
            </a:extLst>
          </p:cNvPr>
          <p:cNvGrpSpPr/>
          <p:nvPr/>
        </p:nvGrpSpPr>
        <p:grpSpPr>
          <a:xfrm>
            <a:off x="5301364" y="3581280"/>
            <a:ext cx="5919221" cy="1695991"/>
            <a:chOff x="460375" y="2405900"/>
            <a:chExt cx="11518269" cy="3300252"/>
          </a:xfrm>
        </p:grpSpPr>
        <p:pic>
          <p:nvPicPr>
            <p:cNvPr id="8" name="Picture 7">
              <a:extLst>
                <a:ext uri="{FF2B5EF4-FFF2-40B4-BE49-F238E27FC236}">
                  <a16:creationId xmlns:a16="http://schemas.microsoft.com/office/drawing/2014/main" id="{353B4EB6-F2EC-F140-B38E-51454722A3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645" y="4163042"/>
              <a:ext cx="1412670" cy="207596"/>
            </a:xfrm>
            <a:prstGeom prst="rect">
              <a:avLst/>
            </a:prstGeom>
          </p:spPr>
        </p:pic>
        <p:pic>
          <p:nvPicPr>
            <p:cNvPr id="9" name="Picture 8">
              <a:extLst>
                <a:ext uri="{FF2B5EF4-FFF2-40B4-BE49-F238E27FC236}">
                  <a16:creationId xmlns:a16="http://schemas.microsoft.com/office/drawing/2014/main" id="{6415F350-0A75-9048-B954-502AC8366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0870" y="5190743"/>
              <a:ext cx="1322662" cy="391085"/>
            </a:xfrm>
            <a:prstGeom prst="rect">
              <a:avLst/>
            </a:prstGeom>
          </p:spPr>
        </p:pic>
        <p:pic>
          <p:nvPicPr>
            <p:cNvPr id="10" name="Picture 9">
              <a:extLst>
                <a:ext uri="{FF2B5EF4-FFF2-40B4-BE49-F238E27FC236}">
                  <a16:creationId xmlns:a16="http://schemas.microsoft.com/office/drawing/2014/main" id="{2A542017-8B8B-E847-95C8-2D372D370F17}"/>
                </a:ext>
              </a:extLst>
            </p:cNvPr>
            <p:cNvPicPr>
              <a:picLocks noChangeAspect="1"/>
            </p:cNvPicPr>
            <p:nvPr/>
          </p:nvPicPr>
          <p:blipFill>
            <a:blip r:embed="rId6">
              <a:biLevel thresh="25000"/>
            </a:blip>
            <a:stretch>
              <a:fillRect/>
            </a:stretch>
          </p:blipFill>
          <p:spPr>
            <a:xfrm>
              <a:off x="462370" y="2580385"/>
              <a:ext cx="992546" cy="587517"/>
            </a:xfrm>
            <a:prstGeom prst="rect">
              <a:avLst/>
            </a:prstGeom>
          </p:spPr>
        </p:pic>
        <p:pic>
          <p:nvPicPr>
            <p:cNvPr id="11" name="Picture 2" descr="Image result for recorded future logo white">
              <a:extLst>
                <a:ext uri="{FF2B5EF4-FFF2-40B4-BE49-F238E27FC236}">
                  <a16:creationId xmlns:a16="http://schemas.microsoft.com/office/drawing/2014/main" id="{45F954A4-1399-224C-BEF7-C923847DB9E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66763" y="4098057"/>
              <a:ext cx="1211881" cy="926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team viewer logo white">
              <a:extLst>
                <a:ext uri="{FF2B5EF4-FFF2-40B4-BE49-F238E27FC236}">
                  <a16:creationId xmlns:a16="http://schemas.microsoft.com/office/drawing/2014/main" id="{20DC86EF-6962-6342-8755-29D07EF18C9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38384" y="4647464"/>
              <a:ext cx="1642880" cy="3730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2" descr="Image result for GFI software logo white">
              <a:extLst>
                <a:ext uri="{FF2B5EF4-FFF2-40B4-BE49-F238E27FC236}">
                  <a16:creationId xmlns:a16="http://schemas.microsoft.com/office/drawing/2014/main" id="{D8039218-4924-5B47-BF90-A399FFCEFC7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154574" y="3238398"/>
              <a:ext cx="1410500" cy="3071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0" descr="Image result for logmein logo white">
              <a:extLst>
                <a:ext uri="{FF2B5EF4-FFF2-40B4-BE49-F238E27FC236}">
                  <a16:creationId xmlns:a16="http://schemas.microsoft.com/office/drawing/2014/main" id="{93BE9370-E788-4A40-9988-F7A9106727B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71154" y="3619044"/>
              <a:ext cx="1061286" cy="3036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o-anomali - General Catalyst">
              <a:extLst>
                <a:ext uri="{FF2B5EF4-FFF2-40B4-BE49-F238E27FC236}">
                  <a16:creationId xmlns:a16="http://schemas.microsoft.com/office/drawing/2014/main" id="{7ADDEF9F-120F-D24E-9A61-226A4F022174}"/>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t="41669" b="38165"/>
            <a:stretch/>
          </p:blipFill>
          <p:spPr bwMode="auto">
            <a:xfrm>
              <a:off x="1577739" y="2734758"/>
              <a:ext cx="1479161" cy="2982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Otello - Bemobi">
              <a:extLst>
                <a:ext uri="{FF2B5EF4-FFF2-40B4-BE49-F238E27FC236}">
                  <a16:creationId xmlns:a16="http://schemas.microsoft.com/office/drawing/2014/main" id="{E72977BD-A87E-5346-84AC-CBA5970CF06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179723" y="2638824"/>
              <a:ext cx="1339861" cy="4466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THQ-Censornet-logo-white – TechHQ">
              <a:extLst>
                <a:ext uri="{FF2B5EF4-FFF2-40B4-BE49-F238E27FC236}">
                  <a16:creationId xmlns:a16="http://schemas.microsoft.com/office/drawing/2014/main" id="{D5687A82-6527-8A47-B405-62551AB524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4394" y="2562806"/>
              <a:ext cx="1528350" cy="570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ome - CipherCloud">
              <a:extLst>
                <a:ext uri="{FF2B5EF4-FFF2-40B4-BE49-F238E27FC236}">
                  <a16:creationId xmlns:a16="http://schemas.microsoft.com/office/drawing/2014/main" id="{22EE8A12-F9A4-8A44-ADE9-BF429CB56432}"/>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183989" y="2573967"/>
              <a:ext cx="1877278" cy="592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lavister – Security by Sweden">
              <a:extLst>
                <a:ext uri="{FF2B5EF4-FFF2-40B4-BE49-F238E27FC236}">
                  <a16:creationId xmlns:a16="http://schemas.microsoft.com/office/drawing/2014/main" id="{FF467D94-3E21-DE47-A9A3-ACC23D3A9794}"/>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009344" y="2677662"/>
              <a:ext cx="1850480" cy="365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ontentKeeper Secure Web Gateway Reviews 2021 | Software Reviews">
              <a:extLst>
                <a:ext uri="{FF2B5EF4-FFF2-40B4-BE49-F238E27FC236}">
                  <a16:creationId xmlns:a16="http://schemas.microsoft.com/office/drawing/2014/main" id="{4BACEDBE-7FC8-B24E-9AE8-3B207810A92C}"/>
                </a:ext>
              </a:extLst>
            </p:cNvPr>
            <p:cNvPicPr>
              <a:picLocks noChangeAspect="1" noChangeArrowheads="1"/>
            </p:cNvPicPr>
            <p:nvPr/>
          </p:nvPicPr>
          <p:blipFill>
            <a:blip r:embed="rId16" cstate="hqprint">
              <a:biLevel thresh="25000"/>
              <a:extLst>
                <a:ext uri="{28A0092B-C50C-407E-A947-70E740481C1C}">
                  <a14:useLocalDpi xmlns:a14="http://schemas.microsoft.com/office/drawing/2010/main" val="0"/>
                </a:ext>
              </a:extLst>
            </a:blip>
            <a:srcRect/>
            <a:stretch>
              <a:fillRect/>
            </a:stretch>
          </p:blipFill>
          <p:spPr bwMode="auto">
            <a:xfrm>
              <a:off x="10132960" y="2405900"/>
              <a:ext cx="1489791" cy="783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itanHQ Product Docs">
              <a:extLst>
                <a:ext uri="{FF2B5EF4-FFF2-40B4-BE49-F238E27FC236}">
                  <a16:creationId xmlns:a16="http://schemas.microsoft.com/office/drawing/2014/main" id="{F4FAE61C-524F-7F4F-BB75-770C9E7E9274}"/>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1740943" y="5313712"/>
              <a:ext cx="1089997" cy="2560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Kanguru: Secure Encrypted USB Flash Drives, Disk Duplicators &amp; More">
              <a:extLst>
                <a:ext uri="{FF2B5EF4-FFF2-40B4-BE49-F238E27FC236}">
                  <a16:creationId xmlns:a16="http://schemas.microsoft.com/office/drawing/2014/main" id="{DF361F97-FD86-6D49-ADAF-BBD2A62A4578}"/>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452191" y="3656315"/>
              <a:ext cx="1378749" cy="4185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0" descr="Libra Esva - Crunchbase Company Profile &amp; Funding">
              <a:extLst>
                <a:ext uri="{FF2B5EF4-FFF2-40B4-BE49-F238E27FC236}">
                  <a16:creationId xmlns:a16="http://schemas.microsoft.com/office/drawing/2014/main" id="{BC10FAFC-A13A-D840-9E53-BD1F264A481F}"/>
                </a:ext>
              </a:extLst>
            </p:cNvPr>
            <p:cNvPicPr>
              <a:picLocks noChangeAspect="1" noChangeArrowheads="1"/>
            </p:cNvPicPr>
            <p:nvPr/>
          </p:nvPicPr>
          <p:blipFill rotWithShape="1">
            <a:blip r:embed="rId19" cstate="hqprint">
              <a:lum bright="70000" contrast="-70000"/>
              <a:extLst>
                <a:ext uri="{28A0092B-C50C-407E-A947-70E740481C1C}">
                  <a14:useLocalDpi xmlns:a14="http://schemas.microsoft.com/office/drawing/2010/main" val="0"/>
                </a:ext>
              </a:extLst>
            </a:blip>
            <a:srcRect t="37974" b="33966"/>
            <a:stretch/>
          </p:blipFill>
          <p:spPr bwMode="auto">
            <a:xfrm>
              <a:off x="6052303" y="3670769"/>
              <a:ext cx="1145577" cy="3214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6" descr="Micro Focus – Capgemini Deutschland">
              <a:extLst>
                <a:ext uri="{FF2B5EF4-FFF2-40B4-BE49-F238E27FC236}">
                  <a16:creationId xmlns:a16="http://schemas.microsoft.com/office/drawing/2014/main" id="{970F51B5-B47E-D546-B8ED-1CC82F740386}"/>
                </a:ext>
              </a:extLst>
            </p:cNvPr>
            <p:cNvPicPr>
              <a:picLocks noChangeAspect="1" noChangeArrowheads="1"/>
            </p:cNvPicPr>
            <p:nvPr/>
          </p:nvPicPr>
          <p:blipFill rotWithShape="1">
            <a:blip r:embed="rId20" cstate="hqprint">
              <a:biLevel thresh="25000"/>
              <a:extLst>
                <a:ext uri="{28A0092B-C50C-407E-A947-70E740481C1C}">
                  <a14:useLocalDpi xmlns:a14="http://schemas.microsoft.com/office/drawing/2010/main" val="0"/>
                </a:ext>
              </a:extLst>
            </a:blip>
            <a:srcRect l="2224" t="36903" r="-2224" b="35856"/>
            <a:stretch/>
          </p:blipFill>
          <p:spPr bwMode="auto">
            <a:xfrm>
              <a:off x="9559553" y="5177625"/>
              <a:ext cx="1439678" cy="3921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0" descr="NSFOCUS Launches Comprehensive Web Application Security Solution">
              <a:extLst>
                <a:ext uri="{FF2B5EF4-FFF2-40B4-BE49-F238E27FC236}">
                  <a16:creationId xmlns:a16="http://schemas.microsoft.com/office/drawing/2014/main" id="{A33522DF-3D0B-9948-827B-796F285D90AA}"/>
                </a:ext>
              </a:extLst>
            </p:cNvPr>
            <p:cNvPicPr>
              <a:picLocks noChangeAspect="1" noChangeArrowheads="1"/>
            </p:cNvPicPr>
            <p:nvPr/>
          </p:nvPicPr>
          <p:blipFill>
            <a:blip r:embed="rId21" cstate="hqprint">
              <a:lum bright="70000" contrast="-70000"/>
              <a:extLst>
                <a:ext uri="{28A0092B-C50C-407E-A947-70E740481C1C}">
                  <a14:useLocalDpi xmlns:a14="http://schemas.microsoft.com/office/drawing/2010/main" val="0"/>
                </a:ext>
              </a:extLst>
            </a:blip>
            <a:srcRect/>
            <a:stretch>
              <a:fillRect/>
            </a:stretch>
          </p:blipFill>
          <p:spPr bwMode="auto">
            <a:xfrm>
              <a:off x="6352265" y="4141425"/>
              <a:ext cx="2037777" cy="3013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4" descr="TouchEn OnePass - FIDO Alliance Certified Showcase">
              <a:extLst>
                <a:ext uri="{FF2B5EF4-FFF2-40B4-BE49-F238E27FC236}">
                  <a16:creationId xmlns:a16="http://schemas.microsoft.com/office/drawing/2014/main" id="{D4C80D83-F815-C24A-BDDA-9EAFC7F86516}"/>
                </a:ext>
              </a:extLst>
            </p:cNvPr>
            <p:cNvPicPr>
              <a:picLocks noChangeAspect="1" noChangeArrowheads="1"/>
            </p:cNvPicPr>
            <p:nvPr/>
          </p:nvPicPr>
          <p:blipFill>
            <a:blip r:embed="rId22" cstate="hqprint">
              <a:biLevel thresh="25000"/>
              <a:extLst>
                <a:ext uri="{28A0092B-C50C-407E-A947-70E740481C1C}">
                  <a14:useLocalDpi xmlns:a14="http://schemas.microsoft.com/office/drawing/2010/main" val="0"/>
                </a:ext>
              </a:extLst>
            </a:blip>
            <a:srcRect/>
            <a:stretch>
              <a:fillRect/>
            </a:stretch>
          </p:blipFill>
          <p:spPr bwMode="auto">
            <a:xfrm>
              <a:off x="8539177" y="4074864"/>
              <a:ext cx="738120" cy="4262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2" descr="ReaQta in Endpoint Detection and Response (EDR) Solutions">
              <a:extLst>
                <a:ext uri="{FF2B5EF4-FFF2-40B4-BE49-F238E27FC236}">
                  <a16:creationId xmlns:a16="http://schemas.microsoft.com/office/drawing/2014/main" id="{222B2F25-0276-2F4B-9EED-6885EB778B60}"/>
                </a:ext>
              </a:extLst>
            </p:cNvPr>
            <p:cNvPicPr>
              <a:picLocks noChangeAspect="1" noChangeArrowheads="1"/>
            </p:cNvPicPr>
            <p:nvPr/>
          </p:nvPicPr>
          <p:blipFill>
            <a:blip r:embed="rId23" cstate="hqprint">
              <a:lum bright="70000" contrast="-70000"/>
              <a:extLst>
                <a:ext uri="{28A0092B-C50C-407E-A947-70E740481C1C}">
                  <a14:useLocalDpi xmlns:a14="http://schemas.microsoft.com/office/drawing/2010/main" val="0"/>
                </a:ext>
              </a:extLst>
            </a:blip>
            <a:srcRect/>
            <a:stretch>
              <a:fillRect/>
            </a:stretch>
          </p:blipFill>
          <p:spPr bwMode="auto">
            <a:xfrm>
              <a:off x="10188883" y="3659890"/>
              <a:ext cx="1571249" cy="32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6" descr="Browse the EdTech Suppliers List | Bett Show at ExCeL London, 20-22 January  2021">
              <a:extLst>
                <a:ext uri="{FF2B5EF4-FFF2-40B4-BE49-F238E27FC236}">
                  <a16:creationId xmlns:a16="http://schemas.microsoft.com/office/drawing/2014/main" id="{69B9F8D2-54F0-5842-8365-C146C893081E}"/>
                </a:ext>
              </a:extLst>
            </p:cNvPr>
            <p:cNvPicPr>
              <a:picLocks noChangeAspect="1" noChangeArrowheads="1"/>
            </p:cNvPicPr>
            <p:nvPr/>
          </p:nvPicPr>
          <p:blipFill>
            <a:blip r:embed="rId24" cstate="hqprint">
              <a:biLevel thresh="50000"/>
              <a:extLst>
                <a:ext uri="{28A0092B-C50C-407E-A947-70E740481C1C}">
                  <a14:useLocalDpi xmlns:a14="http://schemas.microsoft.com/office/drawing/2010/main" val="0"/>
                </a:ext>
              </a:extLst>
            </a:blip>
            <a:srcRect/>
            <a:stretch>
              <a:fillRect/>
            </a:stretch>
          </p:blipFill>
          <p:spPr bwMode="auto">
            <a:xfrm>
              <a:off x="3275310" y="4714090"/>
              <a:ext cx="1707029" cy="2325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8" descr="Home | Soliton Systems">
              <a:extLst>
                <a:ext uri="{FF2B5EF4-FFF2-40B4-BE49-F238E27FC236}">
                  <a16:creationId xmlns:a16="http://schemas.microsoft.com/office/drawing/2014/main" id="{932290DF-CF71-C143-8F92-4D9927EA8AD0}"/>
                </a:ext>
              </a:extLst>
            </p:cNvPr>
            <p:cNvPicPr>
              <a:picLocks noChangeAspect="1" noChangeArrowheads="1"/>
            </p:cNvPicPr>
            <p:nvPr/>
          </p:nvPicPr>
          <p:blipFill>
            <a:blip r:embed="rId25"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62881" y="4616444"/>
              <a:ext cx="1100756" cy="4237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0" descr="SOLXYZ - Crunchbase Company Profile &amp; Funding">
              <a:extLst>
                <a:ext uri="{FF2B5EF4-FFF2-40B4-BE49-F238E27FC236}">
                  <a16:creationId xmlns:a16="http://schemas.microsoft.com/office/drawing/2014/main" id="{DDDDB88D-ACAD-0945-A6AA-A0987080DDC3}"/>
                </a:ext>
              </a:extLst>
            </p:cNvPr>
            <p:cNvPicPr>
              <a:picLocks noChangeAspect="1" noChangeArrowheads="1"/>
            </p:cNvPicPr>
            <p:nvPr/>
          </p:nvPicPr>
          <p:blipFill rotWithShape="1">
            <a:blip r:embed="rId26" cstate="hqprint">
              <a:lum bright="70000" contrast="-70000"/>
              <a:extLst>
                <a:ext uri="{28A0092B-C50C-407E-A947-70E740481C1C}">
                  <a14:useLocalDpi xmlns:a14="http://schemas.microsoft.com/office/drawing/2010/main" val="0"/>
                </a:ext>
              </a:extLst>
            </a:blip>
            <a:srcRect t="23552" b="23221"/>
            <a:stretch/>
          </p:blipFill>
          <p:spPr bwMode="auto">
            <a:xfrm>
              <a:off x="6163637" y="4522723"/>
              <a:ext cx="958461" cy="5101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2" descr="Untangle takes the complexity out of network security.">
              <a:extLst>
                <a:ext uri="{FF2B5EF4-FFF2-40B4-BE49-F238E27FC236}">
                  <a16:creationId xmlns:a16="http://schemas.microsoft.com/office/drawing/2014/main" id="{1868D0CE-948D-1241-BA7C-D7F32F7B9AB4}"/>
                </a:ext>
              </a:extLst>
            </p:cNvPr>
            <p:cNvPicPr>
              <a:picLocks noChangeAspect="1" noChangeArrowheads="1"/>
            </p:cNvPicPr>
            <p:nvPr/>
          </p:nvPicPr>
          <p:blipFill>
            <a:blip r:embed="rId27" cstate="hqprint">
              <a:biLevel thresh="25000"/>
              <a:extLst>
                <a:ext uri="{28A0092B-C50C-407E-A947-70E740481C1C}">
                  <a14:useLocalDpi xmlns:a14="http://schemas.microsoft.com/office/drawing/2010/main" val="0"/>
                </a:ext>
              </a:extLst>
            </a:blip>
            <a:srcRect/>
            <a:stretch>
              <a:fillRect/>
            </a:stretch>
          </p:blipFill>
          <p:spPr bwMode="auto">
            <a:xfrm>
              <a:off x="4247352" y="5032887"/>
              <a:ext cx="957504" cy="5721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8" descr="Zerospam - CloudBlue | Catalog">
              <a:extLst>
                <a:ext uri="{FF2B5EF4-FFF2-40B4-BE49-F238E27FC236}">
                  <a16:creationId xmlns:a16="http://schemas.microsoft.com/office/drawing/2014/main" id="{9F0B3E0A-97AA-8E4E-BAFF-2942A5821BBB}"/>
                </a:ext>
              </a:extLst>
            </p:cNvPr>
            <p:cNvPicPr>
              <a:picLocks noChangeAspect="1" noChangeArrowheads="1"/>
            </p:cNvPicPr>
            <p:nvPr/>
          </p:nvPicPr>
          <p:blipFill>
            <a:blip r:embed="rId28"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6059" y="5149520"/>
              <a:ext cx="1679529" cy="5203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0" descr="Zyxel Networks, Your Networking Ally">
              <a:extLst>
                <a:ext uri="{FF2B5EF4-FFF2-40B4-BE49-F238E27FC236}">
                  <a16:creationId xmlns:a16="http://schemas.microsoft.com/office/drawing/2014/main" id="{F12EAB52-88EB-EE40-83BC-C36BDC2169F3}"/>
                </a:ext>
              </a:extLst>
            </p:cNvPr>
            <p:cNvPicPr>
              <a:picLocks noChangeAspect="1" noChangeArrowheads="1"/>
            </p:cNvPicPr>
            <p:nvPr/>
          </p:nvPicPr>
          <p:blipFill>
            <a:blip r:embed="rId29" cstate="hqprint">
              <a:lum bright="70000" contrast="-70000"/>
              <a:extLst>
                <a:ext uri="{28A0092B-C50C-407E-A947-70E740481C1C}">
                  <a14:useLocalDpi xmlns:a14="http://schemas.microsoft.com/office/drawing/2010/main" val="0"/>
                </a:ext>
              </a:extLst>
            </a:blip>
            <a:srcRect/>
            <a:stretch>
              <a:fillRect/>
            </a:stretch>
          </p:blipFill>
          <p:spPr bwMode="auto">
            <a:xfrm>
              <a:off x="8467000" y="5258295"/>
              <a:ext cx="907609" cy="330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8" descr="Ihr EgoSecure Partner aus der Region Karlsruhe | Makro Factory">
              <a:extLst>
                <a:ext uri="{FF2B5EF4-FFF2-40B4-BE49-F238E27FC236}">
                  <a16:creationId xmlns:a16="http://schemas.microsoft.com/office/drawing/2014/main" id="{83C0937E-23B3-D848-ACCF-390CC9D3877F}"/>
                </a:ext>
              </a:extLst>
            </p:cNvPr>
            <p:cNvPicPr>
              <a:picLocks noChangeAspect="1" noChangeArrowheads="1"/>
            </p:cNvPicPr>
            <p:nvPr/>
          </p:nvPicPr>
          <p:blipFill>
            <a:blip r:embed="rId30" cstate="hqprint">
              <a:biLevel thresh="25000"/>
              <a:extLst>
                <a:ext uri="{28A0092B-C50C-407E-A947-70E740481C1C}">
                  <a14:useLocalDpi xmlns:a14="http://schemas.microsoft.com/office/drawing/2010/main" val="0"/>
                </a:ext>
              </a:extLst>
            </a:blip>
            <a:srcRect/>
            <a:stretch>
              <a:fillRect/>
            </a:stretch>
          </p:blipFill>
          <p:spPr bwMode="auto">
            <a:xfrm>
              <a:off x="2271600" y="3272972"/>
              <a:ext cx="1424230" cy="2857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6" descr="ESTsecurity - Crunchbase Company Profile &amp; Funding">
              <a:extLst>
                <a:ext uri="{FF2B5EF4-FFF2-40B4-BE49-F238E27FC236}">
                  <a16:creationId xmlns:a16="http://schemas.microsoft.com/office/drawing/2014/main" id="{A1D91B30-1E3D-CE41-BE38-CE3138457318}"/>
                </a:ext>
              </a:extLst>
            </p:cNvPr>
            <p:cNvPicPr>
              <a:picLocks noChangeAspect="1" noChangeArrowheads="1"/>
            </p:cNvPicPr>
            <p:nvPr/>
          </p:nvPicPr>
          <p:blipFill rotWithShape="1">
            <a:blip r:embed="rId31">
              <a:lum bright="70000" contrast="-70000"/>
              <a:extLst>
                <a:ext uri="{28A0092B-C50C-407E-A947-70E740481C1C}">
                  <a14:useLocalDpi xmlns:a14="http://schemas.microsoft.com/office/drawing/2010/main" val="0"/>
                </a:ext>
              </a:extLst>
            </a:blip>
            <a:srcRect l="22458" t="43527" r="23228" b="45213"/>
            <a:stretch/>
          </p:blipFill>
          <p:spPr bwMode="auto">
            <a:xfrm>
              <a:off x="6330587" y="3211506"/>
              <a:ext cx="1368070" cy="2836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6" descr="iBoss Filter Information - Canastota Central School District">
              <a:extLst>
                <a:ext uri="{FF2B5EF4-FFF2-40B4-BE49-F238E27FC236}">
                  <a16:creationId xmlns:a16="http://schemas.microsoft.com/office/drawing/2014/main" id="{48A4C44E-9A4C-BC4A-A35A-EA2A1394BF79}"/>
                </a:ext>
              </a:extLst>
            </p:cNvPr>
            <p:cNvPicPr>
              <a:picLocks noChangeAspect="1" noChangeArrowheads="1"/>
            </p:cNvPicPr>
            <p:nvPr/>
          </p:nvPicPr>
          <p:blipFill>
            <a:blip r:embed="rId32"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645" y="3656913"/>
              <a:ext cx="864951" cy="2883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8" descr="File:Kerio Technologies logo.svg - Wikipedia">
              <a:extLst>
                <a:ext uri="{FF2B5EF4-FFF2-40B4-BE49-F238E27FC236}">
                  <a16:creationId xmlns:a16="http://schemas.microsoft.com/office/drawing/2014/main" id="{1198F974-B0FF-E541-BFC0-6B2748595A38}"/>
                </a:ext>
              </a:extLst>
            </p:cNvPr>
            <p:cNvPicPr>
              <a:picLocks noChangeAspect="1" noChangeArrowheads="1"/>
            </p:cNvPicPr>
            <p:nvPr/>
          </p:nvPicPr>
          <p:blipFill>
            <a:blip r:embed="rId33"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7038" y="3705303"/>
              <a:ext cx="1265620" cy="210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0" descr="Members | COVE">
              <a:extLst>
                <a:ext uri="{FF2B5EF4-FFF2-40B4-BE49-F238E27FC236}">
                  <a16:creationId xmlns:a16="http://schemas.microsoft.com/office/drawing/2014/main" id="{5D1E5D69-3E8C-8345-81F8-B788BA89C738}"/>
                </a:ext>
              </a:extLst>
            </p:cNvPr>
            <p:cNvPicPr>
              <a:picLocks noChangeAspect="1" noChangeArrowheads="1"/>
            </p:cNvPicPr>
            <p:nvPr/>
          </p:nvPicPr>
          <p:blipFill>
            <a:blip r:embed="rId34"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2900" y="3652357"/>
              <a:ext cx="1535431" cy="2892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32" descr="mailspike | AnubisNetworks">
              <a:extLst>
                <a:ext uri="{FF2B5EF4-FFF2-40B4-BE49-F238E27FC236}">
                  <a16:creationId xmlns:a16="http://schemas.microsoft.com/office/drawing/2014/main" id="{5BC62CC4-D67D-F94D-8347-0562AE8476B7}"/>
                </a:ext>
              </a:extLst>
            </p:cNvPr>
            <p:cNvPicPr>
              <a:picLocks noChangeAspect="1" noChangeArrowheads="1"/>
            </p:cNvPicPr>
            <p:nvPr/>
          </p:nvPicPr>
          <p:blipFill>
            <a:blip r:embed="rId35" cstate="hqprint">
              <a:lum bright="70000" contrast="-70000"/>
              <a:extLst>
                <a:ext uri="{BEBA8EAE-BF5A-486C-A8C5-ECC9F3942E4B}">
                  <a14:imgProps xmlns:a14="http://schemas.microsoft.com/office/drawing/2010/main">
                    <a14:imgLayer r:embed="rId3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605714" y="3603874"/>
              <a:ext cx="1516632" cy="5055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8E0DAF1A-FCB0-934A-B8F9-F1865101D8EF}"/>
                </a:ext>
              </a:extLst>
            </p:cNvPr>
            <p:cNvPicPr>
              <a:picLocks noChangeAspect="1"/>
            </p:cNvPicPr>
            <p:nvPr/>
          </p:nvPicPr>
          <p:blipFill>
            <a:blip r:embed="rId37">
              <a:biLevel thresh="25000"/>
              <a:extLst>
                <a:ext uri="{28A0092B-C50C-407E-A947-70E740481C1C}">
                  <a14:useLocalDpi xmlns:a14="http://schemas.microsoft.com/office/drawing/2010/main" val="0"/>
                </a:ext>
              </a:extLst>
            </a:blip>
            <a:stretch>
              <a:fillRect/>
            </a:stretch>
          </p:blipFill>
          <p:spPr>
            <a:xfrm>
              <a:off x="2885861" y="5181521"/>
              <a:ext cx="1249234" cy="400307"/>
            </a:xfrm>
            <a:prstGeom prst="rect">
              <a:avLst/>
            </a:prstGeom>
          </p:spPr>
        </p:pic>
        <p:pic>
          <p:nvPicPr>
            <p:cNvPr id="41" name="Picture 40">
              <a:extLst>
                <a:ext uri="{FF2B5EF4-FFF2-40B4-BE49-F238E27FC236}">
                  <a16:creationId xmlns:a16="http://schemas.microsoft.com/office/drawing/2014/main" id="{AAE4F39B-CA6D-D64F-AE7E-FC4C3BC41903}"/>
                </a:ext>
              </a:extLst>
            </p:cNvPr>
            <p:cNvPicPr>
              <a:picLocks noChangeAspect="1"/>
            </p:cNvPicPr>
            <p:nvPr/>
          </p:nvPicPr>
          <p:blipFill>
            <a:blip r:embed="rId38" cstate="hqprint">
              <a:extLst>
                <a:ext uri="{BEBA8EAE-BF5A-486C-A8C5-ECC9F3942E4B}">
                  <a14:imgProps xmlns:a14="http://schemas.microsoft.com/office/drawing/2010/main">
                    <a14:imgLayer r:embed="rId3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3015" y="5113277"/>
              <a:ext cx="1104724" cy="592875"/>
            </a:xfrm>
            <a:prstGeom prst="rect">
              <a:avLst/>
            </a:prstGeom>
          </p:spPr>
        </p:pic>
        <p:pic>
          <p:nvPicPr>
            <p:cNvPr id="42" name="Picture 10" descr="Tencent Logo transparent PNG - StickPNG">
              <a:extLst>
                <a:ext uri="{FF2B5EF4-FFF2-40B4-BE49-F238E27FC236}">
                  <a16:creationId xmlns:a16="http://schemas.microsoft.com/office/drawing/2014/main" id="{33BBE12C-10D3-0346-B984-55895D4FE4BE}"/>
                </a:ext>
              </a:extLst>
            </p:cNvPr>
            <p:cNvPicPr>
              <a:picLocks noChangeAspect="1" noChangeArrowheads="1"/>
            </p:cNvPicPr>
            <p:nvPr/>
          </p:nvPicPr>
          <p:blipFill>
            <a:blip r:embed="rId40" cstate="hqprint">
              <a:biLevel thresh="25000"/>
              <a:extLst>
                <a:ext uri="{28A0092B-C50C-407E-A947-70E740481C1C}">
                  <a14:useLocalDpi xmlns:a14="http://schemas.microsoft.com/office/drawing/2010/main" val="0"/>
                </a:ext>
              </a:extLst>
            </a:blip>
            <a:srcRect/>
            <a:stretch>
              <a:fillRect/>
            </a:stretch>
          </p:blipFill>
          <p:spPr bwMode="auto">
            <a:xfrm>
              <a:off x="9485193" y="4052332"/>
              <a:ext cx="1229684" cy="6089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TSport Decal Search Engine">
              <a:extLst>
                <a:ext uri="{FF2B5EF4-FFF2-40B4-BE49-F238E27FC236}">
                  <a16:creationId xmlns:a16="http://schemas.microsoft.com/office/drawing/2014/main" id="{017B4D48-2ADE-E647-A671-EFE1A183C3ED}"/>
                </a:ext>
              </a:extLst>
            </p:cNvPr>
            <p:cNvPicPr>
              <a:picLocks noChangeAspect="1" noChangeArrowheads="1"/>
            </p:cNvPicPr>
            <p:nvPr/>
          </p:nvPicPr>
          <p:blipFill rotWithShape="1">
            <a:blip r:embed="rId41" cstate="hqprint">
              <a:duotone>
                <a:schemeClr val="bg2">
                  <a:shade val="45000"/>
                  <a:satMod val="135000"/>
                </a:schemeClr>
                <a:prstClr val="white"/>
              </a:duotone>
              <a:extLst>
                <a:ext uri="{28A0092B-C50C-407E-A947-70E740481C1C}">
                  <a14:useLocalDpi xmlns:a14="http://schemas.microsoft.com/office/drawing/2010/main" val="0"/>
                </a:ext>
              </a:extLst>
            </a:blip>
            <a:srcRect l="597" t="32615" r="-597" b="36412"/>
            <a:stretch/>
          </p:blipFill>
          <p:spPr bwMode="auto">
            <a:xfrm>
              <a:off x="7253930" y="4658729"/>
              <a:ext cx="1613018" cy="3561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SAM Seamless Network Logo">
              <a:extLst>
                <a:ext uri="{FF2B5EF4-FFF2-40B4-BE49-F238E27FC236}">
                  <a16:creationId xmlns:a16="http://schemas.microsoft.com/office/drawing/2014/main" id="{6E76C7EF-71FC-7B43-A963-846D3FD0C5E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3301" y="4663464"/>
              <a:ext cx="973600" cy="4336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4" descr="logo">
              <a:extLst>
                <a:ext uri="{FF2B5EF4-FFF2-40B4-BE49-F238E27FC236}">
                  <a16:creationId xmlns:a16="http://schemas.microsoft.com/office/drawing/2014/main" id="{B7713ADC-E078-CC42-8951-3092F46C0AF9}"/>
                </a:ext>
              </a:extLst>
            </p:cNvPr>
            <p:cNvPicPr>
              <a:picLocks noChangeAspect="1" noChangeArrowheads="1"/>
            </p:cNvPicPr>
            <p:nvPr/>
          </p:nvPicPr>
          <p:blipFill>
            <a:blip r:embed="rId43">
              <a:biLevel thresh="25000"/>
              <a:extLst>
                <a:ext uri="{28A0092B-C50C-407E-A947-70E740481C1C}">
                  <a14:useLocalDpi xmlns:a14="http://schemas.microsoft.com/office/drawing/2010/main" val="0"/>
                </a:ext>
              </a:extLst>
            </a:blip>
            <a:srcRect/>
            <a:stretch>
              <a:fillRect/>
            </a:stretch>
          </p:blipFill>
          <p:spPr bwMode="auto">
            <a:xfrm>
              <a:off x="5176952" y="4112626"/>
              <a:ext cx="1053360" cy="3009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HAURI">
              <a:extLst>
                <a:ext uri="{FF2B5EF4-FFF2-40B4-BE49-F238E27FC236}">
                  <a16:creationId xmlns:a16="http://schemas.microsoft.com/office/drawing/2014/main" id="{92C937A8-F63A-3F4C-9C1C-2AF75C280938}"/>
                </a:ext>
              </a:extLst>
            </p:cNvPr>
            <p:cNvPicPr>
              <a:picLocks noChangeAspect="1" noChangeArrowheads="1"/>
            </p:cNvPicPr>
            <p:nvPr/>
          </p:nvPicPr>
          <p:blipFill>
            <a:blip r:embed="rId4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33414" y="3103072"/>
              <a:ext cx="1623794" cy="5159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FA79CC7-D93A-F245-A523-D6A0527A4BFA}"/>
                </a:ext>
              </a:extLst>
            </p:cNvPr>
            <p:cNvPicPr>
              <a:picLocks noChangeAspect="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91990" y="3238398"/>
              <a:ext cx="1074958" cy="271454"/>
            </a:xfrm>
            <a:prstGeom prst="rect">
              <a:avLst/>
            </a:prstGeom>
          </p:spPr>
        </p:pic>
        <p:pic>
          <p:nvPicPr>
            <p:cNvPr id="48" name="Picture 47">
              <a:extLst>
                <a:ext uri="{FF2B5EF4-FFF2-40B4-BE49-F238E27FC236}">
                  <a16:creationId xmlns:a16="http://schemas.microsoft.com/office/drawing/2014/main" id="{0E600FF9-C3F5-C449-B2F8-94CE184D662B}"/>
                </a:ext>
              </a:extLst>
            </p:cNvPr>
            <p:cNvPicPr>
              <a:picLocks noChangeAspect="1"/>
            </p:cNvPicPr>
            <p:nvPr/>
          </p:nvPicPr>
          <p:blipFill>
            <a:blip r:embed="rId46"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93668" y="3263397"/>
              <a:ext cx="918033" cy="201967"/>
            </a:xfrm>
            <a:prstGeom prst="rect">
              <a:avLst/>
            </a:prstGeom>
          </p:spPr>
        </p:pic>
        <p:pic>
          <p:nvPicPr>
            <p:cNvPr id="49" name="Picture 48">
              <a:extLst>
                <a:ext uri="{FF2B5EF4-FFF2-40B4-BE49-F238E27FC236}">
                  <a16:creationId xmlns:a16="http://schemas.microsoft.com/office/drawing/2014/main" id="{BE68FB84-64B4-B841-A78C-AE57B07A0D07}"/>
                </a:ext>
              </a:extLst>
            </p:cNvPr>
            <p:cNvPicPr>
              <a:picLocks noChangeAspect="1"/>
            </p:cNvPicPr>
            <p:nvPr/>
          </p:nvPicPr>
          <p:blipFill rotWithShape="1">
            <a:blip r:embed="rId47" cstate="hqprint">
              <a:lum bright="70000" contrast="-70000"/>
              <a:extLst>
                <a:ext uri="{28A0092B-C50C-407E-A947-70E740481C1C}">
                  <a14:useLocalDpi xmlns:a14="http://schemas.microsoft.com/office/drawing/2010/main" val="0"/>
                </a:ext>
              </a:extLst>
            </a:blip>
            <a:srcRect l="13206" t="30277" r="14578" b="29674"/>
            <a:stretch/>
          </p:blipFill>
          <p:spPr>
            <a:xfrm>
              <a:off x="5011976" y="3197050"/>
              <a:ext cx="1218336" cy="284278"/>
            </a:xfrm>
            <a:prstGeom prst="rect">
              <a:avLst/>
            </a:prstGeom>
          </p:spPr>
        </p:pic>
        <p:pic>
          <p:nvPicPr>
            <p:cNvPr id="50" name="Picture 48" descr="SecureMe2 - The Hague Security Delta">
              <a:extLst>
                <a:ext uri="{FF2B5EF4-FFF2-40B4-BE49-F238E27FC236}">
                  <a16:creationId xmlns:a16="http://schemas.microsoft.com/office/drawing/2014/main" id="{2BEE0B06-333E-A649-AC88-6D4A92D98B4F}"/>
                </a:ext>
              </a:extLst>
            </p:cNvPr>
            <p:cNvPicPr>
              <a:picLocks noChangeAspect="1" noChangeArrowheads="1"/>
            </p:cNvPicPr>
            <p:nvPr/>
          </p:nvPicPr>
          <p:blipFill>
            <a:blip r:embed="rId48" cstate="hqprint">
              <a:biLevel thresh="25000"/>
              <a:extLst>
                <a:ext uri="{28A0092B-C50C-407E-A947-70E740481C1C}">
                  <a14:useLocalDpi xmlns:a14="http://schemas.microsoft.com/office/drawing/2010/main" val="0"/>
                </a:ext>
              </a:extLst>
            </a:blip>
            <a:srcRect/>
            <a:stretch>
              <a:fillRect/>
            </a:stretch>
          </p:blipFill>
          <p:spPr bwMode="auto">
            <a:xfrm>
              <a:off x="460375" y="4616445"/>
              <a:ext cx="1371141" cy="3958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EclecticIQ Platform - Cybersecurity Excellence Awards">
              <a:extLst>
                <a:ext uri="{FF2B5EF4-FFF2-40B4-BE49-F238E27FC236}">
                  <a16:creationId xmlns:a16="http://schemas.microsoft.com/office/drawing/2014/main" id="{79C428A8-6F52-DC48-8EA0-9992AAB9CBB1}"/>
                </a:ext>
              </a:extLst>
            </p:cNvPr>
            <p:cNvPicPr>
              <a:picLocks noChangeAspect="1" noChangeArrowheads="1"/>
            </p:cNvPicPr>
            <p:nvPr/>
          </p:nvPicPr>
          <p:blipFill>
            <a:blip r:embed="rId49" cstate="hqprint">
              <a:biLevel thresh="25000"/>
              <a:extLst>
                <a:ext uri="{28A0092B-C50C-407E-A947-70E740481C1C}">
                  <a14:useLocalDpi xmlns:a14="http://schemas.microsoft.com/office/drawing/2010/main" val="0"/>
                </a:ext>
              </a:extLst>
            </a:blip>
            <a:srcRect/>
            <a:stretch>
              <a:fillRect/>
            </a:stretch>
          </p:blipFill>
          <p:spPr bwMode="auto">
            <a:xfrm>
              <a:off x="470749" y="3268904"/>
              <a:ext cx="1587016" cy="30153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2" descr="Network Box Managed Security Services Singapore - Singapore SME">
              <a:extLst>
                <a:ext uri="{FF2B5EF4-FFF2-40B4-BE49-F238E27FC236}">
                  <a16:creationId xmlns:a16="http://schemas.microsoft.com/office/drawing/2014/main" id="{0F4371A6-CC62-6748-886E-BB6F40F7FECA}"/>
                </a:ext>
              </a:extLst>
            </p:cNvPr>
            <p:cNvPicPr>
              <a:picLocks noChangeAspect="1" noChangeArrowheads="1"/>
            </p:cNvPicPr>
            <p:nvPr/>
          </p:nvPicPr>
          <p:blipFill rotWithShape="1">
            <a:blip r:embed="rId50" cstate="hqprint">
              <a:lum bright="70000" contrast="-70000"/>
              <a:extLst>
                <a:ext uri="{28A0092B-C50C-407E-A947-70E740481C1C}">
                  <a14:useLocalDpi xmlns:a14="http://schemas.microsoft.com/office/drawing/2010/main" val="0"/>
                </a:ext>
              </a:extLst>
            </a:blip>
            <a:srcRect t="35244" b="36207"/>
            <a:stretch/>
          </p:blipFill>
          <p:spPr bwMode="auto">
            <a:xfrm>
              <a:off x="1896689" y="4052332"/>
              <a:ext cx="1751983" cy="37512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4" descr="http://www.nnsp.co.kr/img/logo.png">
              <a:extLst>
                <a:ext uri="{FF2B5EF4-FFF2-40B4-BE49-F238E27FC236}">
                  <a16:creationId xmlns:a16="http://schemas.microsoft.com/office/drawing/2014/main" id="{81B0E091-1BD9-5E48-92E3-3BA1C77ED349}"/>
                </a:ext>
              </a:extLst>
            </p:cNvPr>
            <p:cNvPicPr>
              <a:picLocks noChangeAspect="1" noChangeArrowheads="1"/>
            </p:cNvPicPr>
            <p:nvPr/>
          </p:nvPicPr>
          <p:blipFill>
            <a:blip r:embed="rId5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8207" y="4078545"/>
              <a:ext cx="1121896" cy="3655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1352280"/>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 name="Graphic 11">
            <a:extLst>
              <a:ext uri="{FF2B5EF4-FFF2-40B4-BE49-F238E27FC236}">
                <a16:creationId xmlns:a16="http://schemas.microsoft.com/office/drawing/2014/main" id="{948FEB61-CE9D-A247-8711-B7BEFE07634E}"/>
              </a:ext>
            </a:extLst>
          </p:cNvPr>
          <p:cNvGrpSpPr/>
          <p:nvPr/>
        </p:nvGrpSpPr>
        <p:grpSpPr>
          <a:xfrm>
            <a:off x="755687" y="331501"/>
            <a:ext cx="1319943" cy="190147"/>
            <a:chOff x="823232" y="323722"/>
            <a:chExt cx="1595320" cy="229817"/>
          </a:xfrm>
          <a:solidFill>
            <a:schemeClr val="bg1"/>
          </a:solidFill>
        </p:grpSpPr>
        <p:sp>
          <p:nvSpPr>
            <p:cNvPr id="74" name="Freeform 73">
              <a:extLst>
                <a:ext uri="{FF2B5EF4-FFF2-40B4-BE49-F238E27FC236}">
                  <a16:creationId xmlns:a16="http://schemas.microsoft.com/office/drawing/2014/main" id="{414E28FC-5D6D-6B4E-AAD3-A4D6D4A01A29}"/>
                </a:ext>
              </a:extLst>
            </p:cNvPr>
            <p:cNvSpPr/>
            <p:nvPr/>
          </p:nvSpPr>
          <p:spPr>
            <a:xfrm>
              <a:off x="823232" y="323722"/>
              <a:ext cx="1563169" cy="229817"/>
            </a:xfrm>
            <a:custGeom>
              <a:avLst/>
              <a:gdLst>
                <a:gd name="connsiteX0" fmla="*/ 633065 w 1563169"/>
                <a:gd name="connsiteY0" fmla="*/ 79485 h 229817"/>
                <a:gd name="connsiteX1" fmla="*/ 558266 w 1563169"/>
                <a:gd name="connsiteY1" fmla="*/ 154021 h 229817"/>
                <a:gd name="connsiteX2" fmla="*/ 639404 w 1563169"/>
                <a:gd name="connsiteY2" fmla="*/ 228558 h 229817"/>
                <a:gd name="connsiteX3" fmla="*/ 677437 w 1563169"/>
                <a:gd name="connsiteY3" fmla="*/ 220978 h 229817"/>
                <a:gd name="connsiteX4" fmla="*/ 697721 w 1563169"/>
                <a:gd name="connsiteY4" fmla="*/ 186868 h 229817"/>
                <a:gd name="connsiteX5" fmla="*/ 695186 w 1563169"/>
                <a:gd name="connsiteY5" fmla="*/ 185605 h 229817"/>
                <a:gd name="connsiteX6" fmla="*/ 641939 w 1563169"/>
                <a:gd name="connsiteY6" fmla="*/ 199501 h 229817"/>
                <a:gd name="connsiteX7" fmla="*/ 593764 w 1563169"/>
                <a:gd name="connsiteY7" fmla="*/ 165391 h 229817"/>
                <a:gd name="connsiteX8" fmla="*/ 702792 w 1563169"/>
                <a:gd name="connsiteY8" fmla="*/ 165391 h 229817"/>
                <a:gd name="connsiteX9" fmla="*/ 702792 w 1563169"/>
                <a:gd name="connsiteY9" fmla="*/ 155285 h 229817"/>
                <a:gd name="connsiteX10" fmla="*/ 633065 w 1563169"/>
                <a:gd name="connsiteY10" fmla="*/ 79485 h 229817"/>
                <a:gd name="connsiteX11" fmla="*/ 595031 w 1563169"/>
                <a:gd name="connsiteY11" fmla="*/ 140125 h 229817"/>
                <a:gd name="connsiteX12" fmla="*/ 631797 w 1563169"/>
                <a:gd name="connsiteY12" fmla="*/ 106015 h 229817"/>
                <a:gd name="connsiteX13" fmla="*/ 668562 w 1563169"/>
                <a:gd name="connsiteY13" fmla="*/ 140125 h 229817"/>
                <a:gd name="connsiteX14" fmla="*/ 595031 w 1563169"/>
                <a:gd name="connsiteY14" fmla="*/ 140125 h 229817"/>
                <a:gd name="connsiteX15" fmla="*/ 1378518 w 1563169"/>
                <a:gd name="connsiteY15" fmla="*/ 79485 h 229817"/>
                <a:gd name="connsiteX16" fmla="*/ 1303719 w 1563169"/>
                <a:gd name="connsiteY16" fmla="*/ 154021 h 229817"/>
                <a:gd name="connsiteX17" fmla="*/ 1384857 w 1563169"/>
                <a:gd name="connsiteY17" fmla="*/ 228558 h 229817"/>
                <a:gd name="connsiteX18" fmla="*/ 1422890 w 1563169"/>
                <a:gd name="connsiteY18" fmla="*/ 220978 h 229817"/>
                <a:gd name="connsiteX19" fmla="*/ 1443174 w 1563169"/>
                <a:gd name="connsiteY19" fmla="*/ 186868 h 229817"/>
                <a:gd name="connsiteX20" fmla="*/ 1440639 w 1563169"/>
                <a:gd name="connsiteY20" fmla="*/ 185605 h 229817"/>
                <a:gd name="connsiteX21" fmla="*/ 1387392 w 1563169"/>
                <a:gd name="connsiteY21" fmla="*/ 199501 h 229817"/>
                <a:gd name="connsiteX22" fmla="*/ 1339217 w 1563169"/>
                <a:gd name="connsiteY22" fmla="*/ 165391 h 229817"/>
                <a:gd name="connsiteX23" fmla="*/ 1448245 w 1563169"/>
                <a:gd name="connsiteY23" fmla="*/ 165391 h 229817"/>
                <a:gd name="connsiteX24" fmla="*/ 1378518 w 1563169"/>
                <a:gd name="connsiteY24" fmla="*/ 79485 h 229817"/>
                <a:gd name="connsiteX25" fmla="*/ 1339217 w 1563169"/>
                <a:gd name="connsiteY25" fmla="*/ 140125 h 229817"/>
                <a:gd name="connsiteX26" fmla="*/ 1375982 w 1563169"/>
                <a:gd name="connsiteY26" fmla="*/ 106015 h 229817"/>
                <a:gd name="connsiteX27" fmla="*/ 1412748 w 1563169"/>
                <a:gd name="connsiteY27" fmla="*/ 140125 h 229817"/>
                <a:gd name="connsiteX28" fmla="*/ 1339217 w 1563169"/>
                <a:gd name="connsiteY28" fmla="*/ 140125 h 229817"/>
                <a:gd name="connsiteX29" fmla="*/ 877746 w 1563169"/>
                <a:gd name="connsiteY29" fmla="*/ 79485 h 229817"/>
                <a:gd name="connsiteX30" fmla="*/ 802947 w 1563169"/>
                <a:gd name="connsiteY30" fmla="*/ 154021 h 229817"/>
                <a:gd name="connsiteX31" fmla="*/ 884084 w 1563169"/>
                <a:gd name="connsiteY31" fmla="*/ 228558 h 229817"/>
                <a:gd name="connsiteX32" fmla="*/ 922118 w 1563169"/>
                <a:gd name="connsiteY32" fmla="*/ 220978 h 229817"/>
                <a:gd name="connsiteX33" fmla="*/ 942402 w 1563169"/>
                <a:gd name="connsiteY33" fmla="*/ 186868 h 229817"/>
                <a:gd name="connsiteX34" fmla="*/ 939867 w 1563169"/>
                <a:gd name="connsiteY34" fmla="*/ 185605 h 229817"/>
                <a:gd name="connsiteX35" fmla="*/ 886620 w 1563169"/>
                <a:gd name="connsiteY35" fmla="*/ 199501 h 229817"/>
                <a:gd name="connsiteX36" fmla="*/ 838445 w 1563169"/>
                <a:gd name="connsiteY36" fmla="*/ 165391 h 229817"/>
                <a:gd name="connsiteX37" fmla="*/ 947473 w 1563169"/>
                <a:gd name="connsiteY37" fmla="*/ 165391 h 229817"/>
                <a:gd name="connsiteX38" fmla="*/ 877746 w 1563169"/>
                <a:gd name="connsiteY38" fmla="*/ 79485 h 229817"/>
                <a:gd name="connsiteX39" fmla="*/ 838445 w 1563169"/>
                <a:gd name="connsiteY39" fmla="*/ 140125 h 229817"/>
                <a:gd name="connsiteX40" fmla="*/ 875210 w 1563169"/>
                <a:gd name="connsiteY40" fmla="*/ 106015 h 229817"/>
                <a:gd name="connsiteX41" fmla="*/ 911976 w 1563169"/>
                <a:gd name="connsiteY41" fmla="*/ 140125 h 229817"/>
                <a:gd name="connsiteX42" fmla="*/ 838445 w 1563169"/>
                <a:gd name="connsiteY42" fmla="*/ 140125 h 229817"/>
                <a:gd name="connsiteX43" fmla="*/ 136096 w 1563169"/>
                <a:gd name="connsiteY43" fmla="*/ 114858 h 229817"/>
                <a:gd name="connsiteX44" fmla="*/ 136096 w 1563169"/>
                <a:gd name="connsiteY44" fmla="*/ 114858 h 229817"/>
                <a:gd name="connsiteX45" fmla="*/ 172862 w 1563169"/>
                <a:gd name="connsiteY45" fmla="*/ 68115 h 229817"/>
                <a:gd name="connsiteX46" fmla="*/ 108205 w 1563169"/>
                <a:gd name="connsiteY46" fmla="*/ 15055 h 229817"/>
                <a:gd name="connsiteX47" fmla="*/ 444 w 1563169"/>
                <a:gd name="connsiteY47" fmla="*/ 15055 h 229817"/>
                <a:gd name="connsiteX48" fmla="*/ 444 w 1563169"/>
                <a:gd name="connsiteY48" fmla="*/ 17582 h 229817"/>
                <a:gd name="connsiteX49" fmla="*/ 11854 w 1563169"/>
                <a:gd name="connsiteY49" fmla="*/ 26425 h 229817"/>
                <a:gd name="connsiteX50" fmla="*/ 27067 w 1563169"/>
                <a:gd name="connsiteY50" fmla="*/ 49165 h 229817"/>
                <a:gd name="connsiteX51" fmla="*/ 27067 w 1563169"/>
                <a:gd name="connsiteY51" fmla="*/ 226031 h 229817"/>
                <a:gd name="connsiteX52" fmla="*/ 103134 w 1563169"/>
                <a:gd name="connsiteY52" fmla="*/ 226031 h 229817"/>
                <a:gd name="connsiteX53" fmla="*/ 183004 w 1563169"/>
                <a:gd name="connsiteY53" fmla="*/ 165391 h 229817"/>
                <a:gd name="connsiteX54" fmla="*/ 136096 w 1563169"/>
                <a:gd name="connsiteY54" fmla="*/ 114858 h 229817"/>
                <a:gd name="connsiteX55" fmla="*/ 63833 w 1563169"/>
                <a:gd name="connsiteY55" fmla="*/ 46638 h 229817"/>
                <a:gd name="connsiteX56" fmla="*/ 94259 w 1563169"/>
                <a:gd name="connsiteY56" fmla="*/ 46638 h 229817"/>
                <a:gd name="connsiteX57" fmla="*/ 128489 w 1563169"/>
                <a:gd name="connsiteY57" fmla="*/ 55482 h 229817"/>
                <a:gd name="connsiteX58" fmla="*/ 136096 w 1563169"/>
                <a:gd name="connsiteY58" fmla="*/ 73168 h 229817"/>
                <a:gd name="connsiteX59" fmla="*/ 128489 w 1563169"/>
                <a:gd name="connsiteY59" fmla="*/ 90855 h 229817"/>
                <a:gd name="connsiteX60" fmla="*/ 98062 w 1563169"/>
                <a:gd name="connsiteY60" fmla="*/ 99698 h 229817"/>
                <a:gd name="connsiteX61" fmla="*/ 63833 w 1563169"/>
                <a:gd name="connsiteY61" fmla="*/ 99698 h 229817"/>
                <a:gd name="connsiteX62" fmla="*/ 63833 w 1563169"/>
                <a:gd name="connsiteY62" fmla="*/ 46638 h 229817"/>
                <a:gd name="connsiteX63" fmla="*/ 98062 w 1563169"/>
                <a:gd name="connsiteY63" fmla="*/ 193185 h 229817"/>
                <a:gd name="connsiteX64" fmla="*/ 63833 w 1563169"/>
                <a:gd name="connsiteY64" fmla="*/ 193185 h 229817"/>
                <a:gd name="connsiteX65" fmla="*/ 63833 w 1563169"/>
                <a:gd name="connsiteY65" fmla="*/ 132545 h 229817"/>
                <a:gd name="connsiteX66" fmla="*/ 100598 w 1563169"/>
                <a:gd name="connsiteY66" fmla="*/ 132545 h 229817"/>
                <a:gd name="connsiteX67" fmla="*/ 144970 w 1563169"/>
                <a:gd name="connsiteY67" fmla="*/ 162865 h 229817"/>
                <a:gd name="connsiteX68" fmla="*/ 98062 w 1563169"/>
                <a:gd name="connsiteY68" fmla="*/ 193185 h 229817"/>
                <a:gd name="connsiteX69" fmla="*/ 252731 w 1563169"/>
                <a:gd name="connsiteY69" fmla="*/ 34005 h 229817"/>
                <a:gd name="connsiteX70" fmla="*/ 231179 w 1563169"/>
                <a:gd name="connsiteY70" fmla="*/ 58008 h 229817"/>
                <a:gd name="connsiteX71" fmla="*/ 207091 w 1563169"/>
                <a:gd name="connsiteY71" fmla="*/ 36532 h 229817"/>
                <a:gd name="connsiteX72" fmla="*/ 228644 w 1563169"/>
                <a:gd name="connsiteY72" fmla="*/ 12529 h 229817"/>
                <a:gd name="connsiteX73" fmla="*/ 229912 w 1563169"/>
                <a:gd name="connsiteY73" fmla="*/ 12529 h 229817"/>
                <a:gd name="connsiteX74" fmla="*/ 252731 w 1563169"/>
                <a:gd name="connsiteY74" fmla="*/ 34005 h 229817"/>
                <a:gd name="connsiteX75" fmla="*/ 252731 w 1563169"/>
                <a:gd name="connsiteY75" fmla="*/ 34005 h 229817"/>
                <a:gd name="connsiteX76" fmla="*/ 193146 w 1563169"/>
                <a:gd name="connsiteY76" fmla="*/ 82012 h 229817"/>
                <a:gd name="connsiteX77" fmla="*/ 248928 w 1563169"/>
                <a:gd name="connsiteY77" fmla="*/ 82012 h 229817"/>
                <a:gd name="connsiteX78" fmla="*/ 248928 w 1563169"/>
                <a:gd name="connsiteY78" fmla="*/ 224768 h 229817"/>
                <a:gd name="connsiteX79" fmla="*/ 213430 w 1563169"/>
                <a:gd name="connsiteY79" fmla="*/ 224768 h 229817"/>
                <a:gd name="connsiteX80" fmla="*/ 213430 w 1563169"/>
                <a:gd name="connsiteY80" fmla="*/ 112332 h 229817"/>
                <a:gd name="connsiteX81" fmla="*/ 213430 w 1563169"/>
                <a:gd name="connsiteY81" fmla="*/ 112332 h 229817"/>
                <a:gd name="connsiteX82" fmla="*/ 199485 w 1563169"/>
                <a:gd name="connsiteY82" fmla="*/ 88328 h 229817"/>
                <a:gd name="connsiteX83" fmla="*/ 194414 w 1563169"/>
                <a:gd name="connsiteY83" fmla="*/ 83275 h 229817"/>
                <a:gd name="connsiteX84" fmla="*/ 193146 w 1563169"/>
                <a:gd name="connsiteY84" fmla="*/ 82012 h 229817"/>
                <a:gd name="connsiteX85" fmla="*/ 478396 w 1563169"/>
                <a:gd name="connsiteY85" fmla="*/ 8739 h 229817"/>
                <a:gd name="connsiteX86" fmla="*/ 489806 w 1563169"/>
                <a:gd name="connsiteY86" fmla="*/ 16319 h 229817"/>
                <a:gd name="connsiteX87" fmla="*/ 501216 w 1563169"/>
                <a:gd name="connsiteY87" fmla="*/ 35268 h 229817"/>
                <a:gd name="connsiteX88" fmla="*/ 501216 w 1563169"/>
                <a:gd name="connsiteY88" fmla="*/ 100962 h 229817"/>
                <a:gd name="connsiteX89" fmla="*/ 499948 w 1563169"/>
                <a:gd name="connsiteY89" fmla="*/ 100962 h 229817"/>
                <a:gd name="connsiteX90" fmla="*/ 451773 w 1563169"/>
                <a:gd name="connsiteY90" fmla="*/ 79485 h 229817"/>
                <a:gd name="connsiteX91" fmla="*/ 382045 w 1563169"/>
                <a:gd name="connsiteY91" fmla="*/ 154021 h 229817"/>
                <a:gd name="connsiteX92" fmla="*/ 453040 w 1563169"/>
                <a:gd name="connsiteY92" fmla="*/ 228558 h 229817"/>
                <a:gd name="connsiteX93" fmla="*/ 502484 w 1563169"/>
                <a:gd name="connsiteY93" fmla="*/ 203291 h 229817"/>
                <a:gd name="connsiteX94" fmla="*/ 502484 w 1563169"/>
                <a:gd name="connsiteY94" fmla="*/ 203291 h 229817"/>
                <a:gd name="connsiteX95" fmla="*/ 506287 w 1563169"/>
                <a:gd name="connsiteY95" fmla="*/ 224768 h 229817"/>
                <a:gd name="connsiteX96" fmla="*/ 536714 w 1563169"/>
                <a:gd name="connsiteY96" fmla="*/ 224768 h 229817"/>
                <a:gd name="connsiteX97" fmla="*/ 536714 w 1563169"/>
                <a:gd name="connsiteY97" fmla="*/ 4949 h 229817"/>
                <a:gd name="connsiteX98" fmla="*/ 478396 w 1563169"/>
                <a:gd name="connsiteY98" fmla="*/ 4949 h 229817"/>
                <a:gd name="connsiteX99" fmla="*/ 478396 w 1563169"/>
                <a:gd name="connsiteY99" fmla="*/ 8739 h 229817"/>
                <a:gd name="connsiteX100" fmla="*/ 460647 w 1563169"/>
                <a:gd name="connsiteY100" fmla="*/ 196975 h 229817"/>
                <a:gd name="connsiteX101" fmla="*/ 416275 w 1563169"/>
                <a:gd name="connsiteY101" fmla="*/ 155285 h 229817"/>
                <a:gd name="connsiteX102" fmla="*/ 458112 w 1563169"/>
                <a:gd name="connsiteY102" fmla="*/ 111068 h 229817"/>
                <a:gd name="connsiteX103" fmla="*/ 502484 w 1563169"/>
                <a:gd name="connsiteY103" fmla="*/ 152758 h 229817"/>
                <a:gd name="connsiteX104" fmla="*/ 502484 w 1563169"/>
                <a:gd name="connsiteY104" fmla="*/ 154021 h 229817"/>
                <a:gd name="connsiteX105" fmla="*/ 461915 w 1563169"/>
                <a:gd name="connsiteY105" fmla="*/ 196975 h 229817"/>
                <a:gd name="connsiteX106" fmla="*/ 460647 w 1563169"/>
                <a:gd name="connsiteY106" fmla="*/ 196975 h 229817"/>
                <a:gd name="connsiteX107" fmla="*/ 1222581 w 1563169"/>
                <a:gd name="connsiteY107" fmla="*/ 8739 h 229817"/>
                <a:gd name="connsiteX108" fmla="*/ 1227652 w 1563169"/>
                <a:gd name="connsiteY108" fmla="*/ 12529 h 229817"/>
                <a:gd name="connsiteX109" fmla="*/ 1246669 w 1563169"/>
                <a:gd name="connsiteY109" fmla="*/ 45375 h 229817"/>
                <a:gd name="connsiteX110" fmla="*/ 1246669 w 1563169"/>
                <a:gd name="connsiteY110" fmla="*/ 102225 h 229817"/>
                <a:gd name="connsiteX111" fmla="*/ 1245401 w 1563169"/>
                <a:gd name="connsiteY111" fmla="*/ 102225 h 229817"/>
                <a:gd name="connsiteX112" fmla="*/ 1197226 w 1563169"/>
                <a:gd name="connsiteY112" fmla="*/ 80748 h 229817"/>
                <a:gd name="connsiteX113" fmla="*/ 1127498 w 1563169"/>
                <a:gd name="connsiteY113" fmla="*/ 155285 h 229817"/>
                <a:gd name="connsiteX114" fmla="*/ 1198494 w 1563169"/>
                <a:gd name="connsiteY114" fmla="*/ 229821 h 229817"/>
                <a:gd name="connsiteX115" fmla="*/ 1247937 w 1563169"/>
                <a:gd name="connsiteY115" fmla="*/ 204555 h 229817"/>
                <a:gd name="connsiteX116" fmla="*/ 1249205 w 1563169"/>
                <a:gd name="connsiteY116" fmla="*/ 204555 h 229817"/>
                <a:gd name="connsiteX117" fmla="*/ 1253008 w 1563169"/>
                <a:gd name="connsiteY117" fmla="*/ 226031 h 229817"/>
                <a:gd name="connsiteX118" fmla="*/ 1283434 w 1563169"/>
                <a:gd name="connsiteY118" fmla="*/ 226031 h 229817"/>
                <a:gd name="connsiteX119" fmla="*/ 1283434 w 1563169"/>
                <a:gd name="connsiteY119" fmla="*/ 6212 h 229817"/>
                <a:gd name="connsiteX120" fmla="*/ 1222581 w 1563169"/>
                <a:gd name="connsiteY120" fmla="*/ 6212 h 229817"/>
                <a:gd name="connsiteX121" fmla="*/ 1222581 w 1563169"/>
                <a:gd name="connsiteY121" fmla="*/ 8739 h 229817"/>
                <a:gd name="connsiteX122" fmla="*/ 1206100 w 1563169"/>
                <a:gd name="connsiteY122" fmla="*/ 196975 h 229817"/>
                <a:gd name="connsiteX123" fmla="*/ 1161728 w 1563169"/>
                <a:gd name="connsiteY123" fmla="*/ 155285 h 229817"/>
                <a:gd name="connsiteX124" fmla="*/ 1203565 w 1563169"/>
                <a:gd name="connsiteY124" fmla="*/ 111068 h 229817"/>
                <a:gd name="connsiteX125" fmla="*/ 1247937 w 1563169"/>
                <a:gd name="connsiteY125" fmla="*/ 152758 h 229817"/>
                <a:gd name="connsiteX126" fmla="*/ 1247937 w 1563169"/>
                <a:gd name="connsiteY126" fmla="*/ 154021 h 229817"/>
                <a:gd name="connsiteX127" fmla="*/ 1207368 w 1563169"/>
                <a:gd name="connsiteY127" fmla="*/ 196975 h 229817"/>
                <a:gd name="connsiteX128" fmla="*/ 1206100 w 1563169"/>
                <a:gd name="connsiteY128" fmla="*/ 196975 h 229817"/>
                <a:gd name="connsiteX129" fmla="*/ 1563613 w 1563169"/>
                <a:gd name="connsiteY129" fmla="*/ 80748 h 229817"/>
                <a:gd name="connsiteX130" fmla="*/ 1563613 w 1563169"/>
                <a:gd name="connsiteY130" fmla="*/ 114858 h 229817"/>
                <a:gd name="connsiteX131" fmla="*/ 1545864 w 1563169"/>
                <a:gd name="connsiteY131" fmla="*/ 112332 h 229817"/>
                <a:gd name="connsiteX132" fmla="*/ 1507831 w 1563169"/>
                <a:gd name="connsiteY132" fmla="*/ 146442 h 229817"/>
                <a:gd name="connsiteX133" fmla="*/ 1507831 w 1563169"/>
                <a:gd name="connsiteY133" fmla="*/ 148968 h 229817"/>
                <a:gd name="connsiteX134" fmla="*/ 1507831 w 1563169"/>
                <a:gd name="connsiteY134" fmla="*/ 226031 h 229817"/>
                <a:gd name="connsiteX135" fmla="*/ 1472334 w 1563169"/>
                <a:gd name="connsiteY135" fmla="*/ 226031 h 229817"/>
                <a:gd name="connsiteX136" fmla="*/ 1472334 w 1563169"/>
                <a:gd name="connsiteY136" fmla="*/ 121175 h 229817"/>
                <a:gd name="connsiteX137" fmla="*/ 1457120 w 1563169"/>
                <a:gd name="connsiteY137" fmla="*/ 90855 h 229817"/>
                <a:gd name="connsiteX138" fmla="*/ 1448245 w 1563169"/>
                <a:gd name="connsiteY138" fmla="*/ 84538 h 229817"/>
                <a:gd name="connsiteX139" fmla="*/ 1448245 w 1563169"/>
                <a:gd name="connsiteY139" fmla="*/ 83275 h 229817"/>
                <a:gd name="connsiteX140" fmla="*/ 1509099 w 1563169"/>
                <a:gd name="connsiteY140" fmla="*/ 83275 h 229817"/>
                <a:gd name="connsiteX141" fmla="*/ 1509099 w 1563169"/>
                <a:gd name="connsiteY141" fmla="*/ 106015 h 229817"/>
                <a:gd name="connsiteX142" fmla="*/ 1510367 w 1563169"/>
                <a:gd name="connsiteY142" fmla="*/ 106015 h 229817"/>
                <a:gd name="connsiteX143" fmla="*/ 1552203 w 1563169"/>
                <a:gd name="connsiteY143" fmla="*/ 79485 h 229817"/>
                <a:gd name="connsiteX144" fmla="*/ 1563613 w 1563169"/>
                <a:gd name="connsiteY144" fmla="*/ 80748 h 229817"/>
                <a:gd name="connsiteX145" fmla="*/ 767449 w 1563169"/>
                <a:gd name="connsiteY145" fmla="*/ 82012 h 229817"/>
                <a:gd name="connsiteX146" fmla="*/ 800411 w 1563169"/>
                <a:gd name="connsiteY146" fmla="*/ 82012 h 229817"/>
                <a:gd name="connsiteX147" fmla="*/ 800411 w 1563169"/>
                <a:gd name="connsiteY147" fmla="*/ 112332 h 229817"/>
                <a:gd name="connsiteX148" fmla="*/ 767449 w 1563169"/>
                <a:gd name="connsiteY148" fmla="*/ 112332 h 229817"/>
                <a:gd name="connsiteX149" fmla="*/ 767449 w 1563169"/>
                <a:gd name="connsiteY149" fmla="*/ 226031 h 229817"/>
                <a:gd name="connsiteX150" fmla="*/ 731951 w 1563169"/>
                <a:gd name="connsiteY150" fmla="*/ 226031 h 229817"/>
                <a:gd name="connsiteX151" fmla="*/ 731951 w 1563169"/>
                <a:gd name="connsiteY151" fmla="*/ 124965 h 229817"/>
                <a:gd name="connsiteX152" fmla="*/ 715470 w 1563169"/>
                <a:gd name="connsiteY152" fmla="*/ 99698 h 229817"/>
                <a:gd name="connsiteX153" fmla="*/ 697721 w 1563169"/>
                <a:gd name="connsiteY153" fmla="*/ 84538 h 229817"/>
                <a:gd name="connsiteX154" fmla="*/ 697721 w 1563169"/>
                <a:gd name="connsiteY154" fmla="*/ 82012 h 229817"/>
                <a:gd name="connsiteX155" fmla="*/ 733219 w 1563169"/>
                <a:gd name="connsiteY155" fmla="*/ 82012 h 229817"/>
                <a:gd name="connsiteX156" fmla="*/ 733219 w 1563169"/>
                <a:gd name="connsiteY156" fmla="*/ 55482 h 229817"/>
                <a:gd name="connsiteX157" fmla="*/ 813089 w 1563169"/>
                <a:gd name="connsiteY157" fmla="*/ 2422 h 229817"/>
                <a:gd name="connsiteX158" fmla="*/ 821963 w 1563169"/>
                <a:gd name="connsiteY158" fmla="*/ 32742 h 229817"/>
                <a:gd name="connsiteX159" fmla="*/ 820696 w 1563169"/>
                <a:gd name="connsiteY159" fmla="*/ 34005 h 229817"/>
                <a:gd name="connsiteX160" fmla="*/ 769985 w 1563169"/>
                <a:gd name="connsiteY160" fmla="*/ 54218 h 229817"/>
                <a:gd name="connsiteX161" fmla="*/ 767449 w 1563169"/>
                <a:gd name="connsiteY161" fmla="*/ 82012 h 229817"/>
                <a:gd name="connsiteX162" fmla="*/ 1107213 w 1563169"/>
                <a:gd name="connsiteY162" fmla="*/ 135072 h 229817"/>
                <a:gd name="connsiteX163" fmla="*/ 1107213 w 1563169"/>
                <a:gd name="connsiteY163" fmla="*/ 224768 h 229817"/>
                <a:gd name="connsiteX164" fmla="*/ 1071716 w 1563169"/>
                <a:gd name="connsiteY164" fmla="*/ 224768 h 229817"/>
                <a:gd name="connsiteX165" fmla="*/ 1071716 w 1563169"/>
                <a:gd name="connsiteY165" fmla="*/ 145178 h 229817"/>
                <a:gd name="connsiteX166" fmla="*/ 1042557 w 1563169"/>
                <a:gd name="connsiteY166" fmla="*/ 109805 h 229817"/>
                <a:gd name="connsiteX167" fmla="*/ 1009595 w 1563169"/>
                <a:gd name="connsiteY167" fmla="*/ 146442 h 229817"/>
                <a:gd name="connsiteX168" fmla="*/ 1009595 w 1563169"/>
                <a:gd name="connsiteY168" fmla="*/ 224768 h 229817"/>
                <a:gd name="connsiteX169" fmla="*/ 974097 w 1563169"/>
                <a:gd name="connsiteY169" fmla="*/ 224768 h 229817"/>
                <a:gd name="connsiteX170" fmla="*/ 974097 w 1563169"/>
                <a:gd name="connsiteY170" fmla="*/ 118648 h 229817"/>
                <a:gd name="connsiteX171" fmla="*/ 958884 w 1563169"/>
                <a:gd name="connsiteY171" fmla="*/ 88328 h 229817"/>
                <a:gd name="connsiteX172" fmla="*/ 950009 w 1563169"/>
                <a:gd name="connsiteY172" fmla="*/ 82012 h 229817"/>
                <a:gd name="connsiteX173" fmla="*/ 950009 w 1563169"/>
                <a:gd name="connsiteY173" fmla="*/ 80748 h 229817"/>
                <a:gd name="connsiteX174" fmla="*/ 1008327 w 1563169"/>
                <a:gd name="connsiteY174" fmla="*/ 80748 h 229817"/>
                <a:gd name="connsiteX175" fmla="*/ 1008327 w 1563169"/>
                <a:gd name="connsiteY175" fmla="*/ 102225 h 229817"/>
                <a:gd name="connsiteX176" fmla="*/ 1008327 w 1563169"/>
                <a:gd name="connsiteY176" fmla="*/ 102225 h 229817"/>
                <a:gd name="connsiteX177" fmla="*/ 1053967 w 1563169"/>
                <a:gd name="connsiteY177" fmla="*/ 76958 h 229817"/>
                <a:gd name="connsiteX178" fmla="*/ 1107213 w 1563169"/>
                <a:gd name="connsiteY178" fmla="*/ 135072 h 229817"/>
                <a:gd name="connsiteX179" fmla="*/ 371902 w 1563169"/>
                <a:gd name="connsiteY179" fmla="*/ 196975 h 229817"/>
                <a:gd name="connsiteX180" fmla="*/ 371902 w 1563169"/>
                <a:gd name="connsiteY180" fmla="*/ 196975 h 229817"/>
                <a:gd name="connsiteX181" fmla="*/ 355422 w 1563169"/>
                <a:gd name="connsiteY181" fmla="*/ 226031 h 229817"/>
                <a:gd name="connsiteX182" fmla="*/ 293301 w 1563169"/>
                <a:gd name="connsiteY182" fmla="*/ 179288 h 229817"/>
                <a:gd name="connsiteX183" fmla="*/ 293301 w 1563169"/>
                <a:gd name="connsiteY183" fmla="*/ 121175 h 229817"/>
                <a:gd name="connsiteX184" fmla="*/ 271748 w 1563169"/>
                <a:gd name="connsiteY184" fmla="*/ 95908 h 229817"/>
                <a:gd name="connsiteX185" fmla="*/ 259070 w 1563169"/>
                <a:gd name="connsiteY185" fmla="*/ 84538 h 229817"/>
                <a:gd name="connsiteX186" fmla="*/ 259070 w 1563169"/>
                <a:gd name="connsiteY186" fmla="*/ 83275 h 229817"/>
                <a:gd name="connsiteX187" fmla="*/ 293301 w 1563169"/>
                <a:gd name="connsiteY187" fmla="*/ 83275 h 229817"/>
                <a:gd name="connsiteX188" fmla="*/ 305978 w 1563169"/>
                <a:gd name="connsiteY188" fmla="*/ 41585 h 229817"/>
                <a:gd name="connsiteX189" fmla="*/ 328798 w 1563169"/>
                <a:gd name="connsiteY189" fmla="*/ 41585 h 229817"/>
                <a:gd name="connsiteX190" fmla="*/ 328798 w 1563169"/>
                <a:gd name="connsiteY190" fmla="*/ 83275 h 229817"/>
                <a:gd name="connsiteX191" fmla="*/ 366831 w 1563169"/>
                <a:gd name="connsiteY191" fmla="*/ 83275 h 229817"/>
                <a:gd name="connsiteX192" fmla="*/ 366831 w 1563169"/>
                <a:gd name="connsiteY192" fmla="*/ 113595 h 229817"/>
                <a:gd name="connsiteX193" fmla="*/ 328798 w 1563169"/>
                <a:gd name="connsiteY193" fmla="*/ 113595 h 229817"/>
                <a:gd name="connsiteX194" fmla="*/ 328798 w 1563169"/>
                <a:gd name="connsiteY194" fmla="*/ 178025 h 229817"/>
                <a:gd name="connsiteX195" fmla="*/ 371902 w 1563169"/>
                <a:gd name="connsiteY195" fmla="*/ 196975 h 22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563169" h="229817">
                  <a:moveTo>
                    <a:pt x="633065" y="79485"/>
                  </a:moveTo>
                  <a:cubicBezTo>
                    <a:pt x="589960" y="79485"/>
                    <a:pt x="558266" y="109805"/>
                    <a:pt x="558266" y="154021"/>
                  </a:cubicBezTo>
                  <a:cubicBezTo>
                    <a:pt x="558266" y="199501"/>
                    <a:pt x="591228" y="228558"/>
                    <a:pt x="639404" y="228558"/>
                  </a:cubicBezTo>
                  <a:cubicBezTo>
                    <a:pt x="652081" y="228558"/>
                    <a:pt x="666027" y="226031"/>
                    <a:pt x="677437" y="220978"/>
                  </a:cubicBezTo>
                  <a:lnTo>
                    <a:pt x="697721" y="186868"/>
                  </a:lnTo>
                  <a:lnTo>
                    <a:pt x="695186" y="185605"/>
                  </a:lnTo>
                  <a:cubicBezTo>
                    <a:pt x="678705" y="194448"/>
                    <a:pt x="660956" y="199501"/>
                    <a:pt x="641939" y="199501"/>
                  </a:cubicBezTo>
                  <a:cubicBezTo>
                    <a:pt x="616584" y="199501"/>
                    <a:pt x="596299" y="186868"/>
                    <a:pt x="593764" y="165391"/>
                  </a:cubicBezTo>
                  <a:lnTo>
                    <a:pt x="702792" y="165391"/>
                  </a:lnTo>
                  <a:lnTo>
                    <a:pt x="702792" y="155285"/>
                  </a:lnTo>
                  <a:cubicBezTo>
                    <a:pt x="704060" y="107278"/>
                    <a:pt x="673634" y="78222"/>
                    <a:pt x="633065" y="79485"/>
                  </a:cubicBezTo>
                  <a:moveTo>
                    <a:pt x="595031" y="140125"/>
                  </a:moveTo>
                  <a:cubicBezTo>
                    <a:pt x="597567" y="119912"/>
                    <a:pt x="610245" y="106015"/>
                    <a:pt x="631797" y="106015"/>
                  </a:cubicBezTo>
                  <a:cubicBezTo>
                    <a:pt x="654617" y="106015"/>
                    <a:pt x="668562" y="118648"/>
                    <a:pt x="668562" y="140125"/>
                  </a:cubicBezTo>
                  <a:lnTo>
                    <a:pt x="595031" y="140125"/>
                  </a:lnTo>
                  <a:close/>
                  <a:moveTo>
                    <a:pt x="1378518" y="79485"/>
                  </a:moveTo>
                  <a:cubicBezTo>
                    <a:pt x="1335413" y="79485"/>
                    <a:pt x="1303719" y="109805"/>
                    <a:pt x="1303719" y="154021"/>
                  </a:cubicBezTo>
                  <a:cubicBezTo>
                    <a:pt x="1303719" y="198238"/>
                    <a:pt x="1336681" y="228558"/>
                    <a:pt x="1384857" y="228558"/>
                  </a:cubicBezTo>
                  <a:cubicBezTo>
                    <a:pt x="1397534" y="228558"/>
                    <a:pt x="1411480" y="226031"/>
                    <a:pt x="1422890" y="220978"/>
                  </a:cubicBezTo>
                  <a:lnTo>
                    <a:pt x="1443174" y="186868"/>
                  </a:lnTo>
                  <a:lnTo>
                    <a:pt x="1440639" y="185605"/>
                  </a:lnTo>
                  <a:cubicBezTo>
                    <a:pt x="1424158" y="194448"/>
                    <a:pt x="1406409" y="199501"/>
                    <a:pt x="1387392" y="199501"/>
                  </a:cubicBezTo>
                  <a:cubicBezTo>
                    <a:pt x="1363305" y="199501"/>
                    <a:pt x="1341752" y="186868"/>
                    <a:pt x="1339217" y="165391"/>
                  </a:cubicBezTo>
                  <a:lnTo>
                    <a:pt x="1448245" y="165391"/>
                  </a:lnTo>
                  <a:cubicBezTo>
                    <a:pt x="1453317" y="111068"/>
                    <a:pt x="1424158" y="79485"/>
                    <a:pt x="1378518" y="79485"/>
                  </a:cubicBezTo>
                  <a:moveTo>
                    <a:pt x="1339217" y="140125"/>
                  </a:moveTo>
                  <a:cubicBezTo>
                    <a:pt x="1341752" y="119912"/>
                    <a:pt x="1354430" y="106015"/>
                    <a:pt x="1375982" y="106015"/>
                  </a:cubicBezTo>
                  <a:cubicBezTo>
                    <a:pt x="1398802" y="106015"/>
                    <a:pt x="1412748" y="118648"/>
                    <a:pt x="1412748" y="140125"/>
                  </a:cubicBezTo>
                  <a:lnTo>
                    <a:pt x="1339217" y="140125"/>
                  </a:lnTo>
                  <a:close/>
                  <a:moveTo>
                    <a:pt x="877746" y="79485"/>
                  </a:moveTo>
                  <a:cubicBezTo>
                    <a:pt x="834641" y="79485"/>
                    <a:pt x="802947" y="109805"/>
                    <a:pt x="802947" y="154021"/>
                  </a:cubicBezTo>
                  <a:cubicBezTo>
                    <a:pt x="802947" y="199501"/>
                    <a:pt x="835909" y="228558"/>
                    <a:pt x="884084" y="228558"/>
                  </a:cubicBezTo>
                  <a:cubicBezTo>
                    <a:pt x="896762" y="228558"/>
                    <a:pt x="910708" y="226031"/>
                    <a:pt x="922118" y="220978"/>
                  </a:cubicBezTo>
                  <a:lnTo>
                    <a:pt x="942402" y="186868"/>
                  </a:lnTo>
                  <a:lnTo>
                    <a:pt x="939867" y="185605"/>
                  </a:lnTo>
                  <a:cubicBezTo>
                    <a:pt x="923386" y="194448"/>
                    <a:pt x="905637" y="199501"/>
                    <a:pt x="886620" y="199501"/>
                  </a:cubicBezTo>
                  <a:cubicBezTo>
                    <a:pt x="861265" y="199501"/>
                    <a:pt x="840980" y="186868"/>
                    <a:pt x="838445" y="165391"/>
                  </a:cubicBezTo>
                  <a:lnTo>
                    <a:pt x="947473" y="165391"/>
                  </a:lnTo>
                  <a:cubicBezTo>
                    <a:pt x="952545" y="111068"/>
                    <a:pt x="922118" y="79485"/>
                    <a:pt x="877746" y="79485"/>
                  </a:cubicBezTo>
                  <a:moveTo>
                    <a:pt x="838445" y="140125"/>
                  </a:moveTo>
                  <a:cubicBezTo>
                    <a:pt x="840980" y="119912"/>
                    <a:pt x="853658" y="106015"/>
                    <a:pt x="875210" y="106015"/>
                  </a:cubicBezTo>
                  <a:cubicBezTo>
                    <a:pt x="898030" y="106015"/>
                    <a:pt x="911976" y="118648"/>
                    <a:pt x="911976" y="140125"/>
                  </a:cubicBezTo>
                  <a:lnTo>
                    <a:pt x="838445" y="140125"/>
                  </a:lnTo>
                  <a:close/>
                  <a:moveTo>
                    <a:pt x="136096" y="114858"/>
                  </a:moveTo>
                  <a:lnTo>
                    <a:pt x="136096" y="114858"/>
                  </a:lnTo>
                  <a:cubicBezTo>
                    <a:pt x="157648" y="107278"/>
                    <a:pt x="172862" y="92118"/>
                    <a:pt x="172862" y="68115"/>
                  </a:cubicBezTo>
                  <a:cubicBezTo>
                    <a:pt x="172862" y="30215"/>
                    <a:pt x="139899" y="15055"/>
                    <a:pt x="108205" y="15055"/>
                  </a:cubicBezTo>
                  <a:lnTo>
                    <a:pt x="444" y="15055"/>
                  </a:lnTo>
                  <a:lnTo>
                    <a:pt x="444" y="17582"/>
                  </a:lnTo>
                  <a:lnTo>
                    <a:pt x="11854" y="26425"/>
                  </a:lnTo>
                  <a:cubicBezTo>
                    <a:pt x="24532" y="36532"/>
                    <a:pt x="27067" y="39059"/>
                    <a:pt x="27067" y="49165"/>
                  </a:cubicBezTo>
                  <a:lnTo>
                    <a:pt x="27067" y="226031"/>
                  </a:lnTo>
                  <a:lnTo>
                    <a:pt x="103134" y="226031"/>
                  </a:lnTo>
                  <a:cubicBezTo>
                    <a:pt x="143703" y="226031"/>
                    <a:pt x="183004" y="212135"/>
                    <a:pt x="183004" y="165391"/>
                  </a:cubicBezTo>
                  <a:cubicBezTo>
                    <a:pt x="183004" y="138862"/>
                    <a:pt x="162719" y="117385"/>
                    <a:pt x="136096" y="114858"/>
                  </a:cubicBezTo>
                  <a:moveTo>
                    <a:pt x="63833" y="46638"/>
                  </a:moveTo>
                  <a:lnTo>
                    <a:pt x="94259" y="46638"/>
                  </a:lnTo>
                  <a:cubicBezTo>
                    <a:pt x="115812" y="46638"/>
                    <a:pt x="122151" y="49165"/>
                    <a:pt x="128489" y="55482"/>
                  </a:cubicBezTo>
                  <a:cubicBezTo>
                    <a:pt x="133560" y="60535"/>
                    <a:pt x="136096" y="66852"/>
                    <a:pt x="136096" y="73168"/>
                  </a:cubicBezTo>
                  <a:cubicBezTo>
                    <a:pt x="136096" y="79485"/>
                    <a:pt x="133560" y="85802"/>
                    <a:pt x="128489" y="90855"/>
                  </a:cubicBezTo>
                  <a:cubicBezTo>
                    <a:pt x="122151" y="97172"/>
                    <a:pt x="113276" y="99698"/>
                    <a:pt x="98062" y="99698"/>
                  </a:cubicBezTo>
                  <a:lnTo>
                    <a:pt x="63833" y="99698"/>
                  </a:lnTo>
                  <a:lnTo>
                    <a:pt x="63833" y="46638"/>
                  </a:lnTo>
                  <a:close/>
                  <a:moveTo>
                    <a:pt x="98062" y="193185"/>
                  </a:moveTo>
                  <a:lnTo>
                    <a:pt x="63833" y="193185"/>
                  </a:lnTo>
                  <a:lnTo>
                    <a:pt x="63833" y="132545"/>
                  </a:lnTo>
                  <a:lnTo>
                    <a:pt x="100598" y="132545"/>
                  </a:lnTo>
                  <a:cubicBezTo>
                    <a:pt x="131025" y="132545"/>
                    <a:pt x="144970" y="140125"/>
                    <a:pt x="144970" y="162865"/>
                  </a:cubicBezTo>
                  <a:cubicBezTo>
                    <a:pt x="143703" y="190658"/>
                    <a:pt x="117079" y="193185"/>
                    <a:pt x="98062" y="193185"/>
                  </a:cubicBezTo>
                  <a:moveTo>
                    <a:pt x="252731" y="34005"/>
                  </a:moveTo>
                  <a:cubicBezTo>
                    <a:pt x="253999" y="46638"/>
                    <a:pt x="243857" y="58008"/>
                    <a:pt x="231179" y="58008"/>
                  </a:cubicBezTo>
                  <a:cubicBezTo>
                    <a:pt x="218501" y="59272"/>
                    <a:pt x="207091" y="49165"/>
                    <a:pt x="207091" y="36532"/>
                  </a:cubicBezTo>
                  <a:cubicBezTo>
                    <a:pt x="205824" y="23899"/>
                    <a:pt x="215966" y="12529"/>
                    <a:pt x="228644" y="12529"/>
                  </a:cubicBezTo>
                  <a:cubicBezTo>
                    <a:pt x="228644" y="12529"/>
                    <a:pt x="229912" y="12529"/>
                    <a:pt x="229912" y="12529"/>
                  </a:cubicBezTo>
                  <a:cubicBezTo>
                    <a:pt x="242589" y="11265"/>
                    <a:pt x="252731" y="21372"/>
                    <a:pt x="252731" y="34005"/>
                  </a:cubicBezTo>
                  <a:cubicBezTo>
                    <a:pt x="253999" y="34005"/>
                    <a:pt x="253999" y="34005"/>
                    <a:pt x="252731" y="34005"/>
                  </a:cubicBezTo>
                  <a:moveTo>
                    <a:pt x="193146" y="82012"/>
                  </a:moveTo>
                  <a:lnTo>
                    <a:pt x="248928" y="82012"/>
                  </a:lnTo>
                  <a:lnTo>
                    <a:pt x="248928" y="224768"/>
                  </a:lnTo>
                  <a:lnTo>
                    <a:pt x="213430" y="224768"/>
                  </a:lnTo>
                  <a:lnTo>
                    <a:pt x="213430" y="112332"/>
                  </a:lnTo>
                  <a:lnTo>
                    <a:pt x="213430" y="112332"/>
                  </a:lnTo>
                  <a:cubicBezTo>
                    <a:pt x="213430" y="100962"/>
                    <a:pt x="212162" y="98435"/>
                    <a:pt x="199485" y="88328"/>
                  </a:cubicBezTo>
                  <a:lnTo>
                    <a:pt x="194414" y="83275"/>
                  </a:lnTo>
                  <a:lnTo>
                    <a:pt x="193146" y="82012"/>
                  </a:lnTo>
                  <a:close/>
                  <a:moveTo>
                    <a:pt x="478396" y="8739"/>
                  </a:moveTo>
                  <a:lnTo>
                    <a:pt x="489806" y="16319"/>
                  </a:lnTo>
                  <a:cubicBezTo>
                    <a:pt x="499948" y="22635"/>
                    <a:pt x="501216" y="26425"/>
                    <a:pt x="501216" y="35268"/>
                  </a:cubicBezTo>
                  <a:lnTo>
                    <a:pt x="501216" y="100962"/>
                  </a:lnTo>
                  <a:lnTo>
                    <a:pt x="499948" y="100962"/>
                  </a:lnTo>
                  <a:cubicBezTo>
                    <a:pt x="488538" y="85802"/>
                    <a:pt x="469522" y="78222"/>
                    <a:pt x="451773" y="79485"/>
                  </a:cubicBezTo>
                  <a:cubicBezTo>
                    <a:pt x="411204" y="79485"/>
                    <a:pt x="382045" y="112332"/>
                    <a:pt x="382045" y="154021"/>
                  </a:cubicBezTo>
                  <a:cubicBezTo>
                    <a:pt x="382045" y="195711"/>
                    <a:pt x="408668" y="228558"/>
                    <a:pt x="453040" y="228558"/>
                  </a:cubicBezTo>
                  <a:cubicBezTo>
                    <a:pt x="473325" y="229821"/>
                    <a:pt x="491073" y="219715"/>
                    <a:pt x="502484" y="203291"/>
                  </a:cubicBezTo>
                  <a:lnTo>
                    <a:pt x="502484" y="203291"/>
                  </a:lnTo>
                  <a:lnTo>
                    <a:pt x="506287" y="224768"/>
                  </a:lnTo>
                  <a:lnTo>
                    <a:pt x="536714" y="224768"/>
                  </a:lnTo>
                  <a:lnTo>
                    <a:pt x="536714" y="4949"/>
                  </a:lnTo>
                  <a:lnTo>
                    <a:pt x="478396" y="4949"/>
                  </a:lnTo>
                  <a:lnTo>
                    <a:pt x="478396" y="8739"/>
                  </a:lnTo>
                  <a:close/>
                  <a:moveTo>
                    <a:pt x="460647" y="196975"/>
                  </a:moveTo>
                  <a:cubicBezTo>
                    <a:pt x="436559" y="196975"/>
                    <a:pt x="417543" y="178025"/>
                    <a:pt x="416275" y="155285"/>
                  </a:cubicBezTo>
                  <a:cubicBezTo>
                    <a:pt x="416275" y="131282"/>
                    <a:pt x="435291" y="112332"/>
                    <a:pt x="458112" y="111068"/>
                  </a:cubicBezTo>
                  <a:cubicBezTo>
                    <a:pt x="480931" y="109805"/>
                    <a:pt x="501216" y="130018"/>
                    <a:pt x="502484" y="152758"/>
                  </a:cubicBezTo>
                  <a:cubicBezTo>
                    <a:pt x="502484" y="152758"/>
                    <a:pt x="502484" y="152758"/>
                    <a:pt x="502484" y="154021"/>
                  </a:cubicBezTo>
                  <a:cubicBezTo>
                    <a:pt x="503751" y="176761"/>
                    <a:pt x="484735" y="195711"/>
                    <a:pt x="461915" y="196975"/>
                  </a:cubicBezTo>
                  <a:cubicBezTo>
                    <a:pt x="461915" y="196975"/>
                    <a:pt x="460647" y="196975"/>
                    <a:pt x="460647" y="196975"/>
                  </a:cubicBezTo>
                  <a:moveTo>
                    <a:pt x="1222581" y="8739"/>
                  </a:moveTo>
                  <a:lnTo>
                    <a:pt x="1227652" y="12529"/>
                  </a:lnTo>
                  <a:cubicBezTo>
                    <a:pt x="1245401" y="23899"/>
                    <a:pt x="1246669" y="26425"/>
                    <a:pt x="1246669" y="45375"/>
                  </a:cubicBezTo>
                  <a:lnTo>
                    <a:pt x="1246669" y="102225"/>
                  </a:lnTo>
                  <a:lnTo>
                    <a:pt x="1245401" y="102225"/>
                  </a:lnTo>
                  <a:cubicBezTo>
                    <a:pt x="1233991" y="87065"/>
                    <a:pt x="1214974" y="79485"/>
                    <a:pt x="1197226" y="80748"/>
                  </a:cubicBezTo>
                  <a:cubicBezTo>
                    <a:pt x="1156657" y="80748"/>
                    <a:pt x="1127498" y="113595"/>
                    <a:pt x="1127498" y="155285"/>
                  </a:cubicBezTo>
                  <a:cubicBezTo>
                    <a:pt x="1127498" y="196975"/>
                    <a:pt x="1154121" y="229821"/>
                    <a:pt x="1198494" y="229821"/>
                  </a:cubicBezTo>
                  <a:cubicBezTo>
                    <a:pt x="1218778" y="231085"/>
                    <a:pt x="1236527" y="220978"/>
                    <a:pt x="1247937" y="204555"/>
                  </a:cubicBezTo>
                  <a:lnTo>
                    <a:pt x="1249205" y="204555"/>
                  </a:lnTo>
                  <a:lnTo>
                    <a:pt x="1253008" y="226031"/>
                  </a:lnTo>
                  <a:lnTo>
                    <a:pt x="1283434" y="226031"/>
                  </a:lnTo>
                  <a:lnTo>
                    <a:pt x="1283434" y="6212"/>
                  </a:lnTo>
                  <a:lnTo>
                    <a:pt x="1222581" y="6212"/>
                  </a:lnTo>
                  <a:lnTo>
                    <a:pt x="1222581" y="8739"/>
                  </a:lnTo>
                  <a:close/>
                  <a:moveTo>
                    <a:pt x="1206100" y="196975"/>
                  </a:moveTo>
                  <a:cubicBezTo>
                    <a:pt x="1182012" y="196975"/>
                    <a:pt x="1162996" y="178025"/>
                    <a:pt x="1161728" y="155285"/>
                  </a:cubicBezTo>
                  <a:cubicBezTo>
                    <a:pt x="1161728" y="131282"/>
                    <a:pt x="1180745" y="112332"/>
                    <a:pt x="1203565" y="111068"/>
                  </a:cubicBezTo>
                  <a:cubicBezTo>
                    <a:pt x="1226384" y="109805"/>
                    <a:pt x="1246669" y="130018"/>
                    <a:pt x="1247937" y="152758"/>
                  </a:cubicBezTo>
                  <a:cubicBezTo>
                    <a:pt x="1247937" y="152758"/>
                    <a:pt x="1247937" y="152758"/>
                    <a:pt x="1247937" y="154021"/>
                  </a:cubicBezTo>
                  <a:cubicBezTo>
                    <a:pt x="1249205" y="176761"/>
                    <a:pt x="1230188" y="195711"/>
                    <a:pt x="1207368" y="196975"/>
                  </a:cubicBezTo>
                  <a:cubicBezTo>
                    <a:pt x="1207368" y="196975"/>
                    <a:pt x="1206100" y="196975"/>
                    <a:pt x="1206100" y="196975"/>
                  </a:cubicBezTo>
                  <a:moveTo>
                    <a:pt x="1563613" y="80748"/>
                  </a:moveTo>
                  <a:lnTo>
                    <a:pt x="1563613" y="114858"/>
                  </a:lnTo>
                  <a:cubicBezTo>
                    <a:pt x="1558542" y="113595"/>
                    <a:pt x="1552203" y="112332"/>
                    <a:pt x="1545864" y="112332"/>
                  </a:cubicBezTo>
                  <a:cubicBezTo>
                    <a:pt x="1525580" y="111068"/>
                    <a:pt x="1509099" y="126228"/>
                    <a:pt x="1507831" y="146442"/>
                  </a:cubicBezTo>
                  <a:cubicBezTo>
                    <a:pt x="1507831" y="147705"/>
                    <a:pt x="1507831" y="147705"/>
                    <a:pt x="1507831" y="148968"/>
                  </a:cubicBezTo>
                  <a:lnTo>
                    <a:pt x="1507831" y="226031"/>
                  </a:lnTo>
                  <a:lnTo>
                    <a:pt x="1472334" y="226031"/>
                  </a:lnTo>
                  <a:lnTo>
                    <a:pt x="1472334" y="121175"/>
                  </a:lnTo>
                  <a:cubicBezTo>
                    <a:pt x="1472334" y="103488"/>
                    <a:pt x="1471066" y="100962"/>
                    <a:pt x="1457120" y="90855"/>
                  </a:cubicBezTo>
                  <a:lnTo>
                    <a:pt x="1448245" y="84538"/>
                  </a:lnTo>
                  <a:lnTo>
                    <a:pt x="1448245" y="83275"/>
                  </a:lnTo>
                  <a:lnTo>
                    <a:pt x="1509099" y="83275"/>
                  </a:lnTo>
                  <a:lnTo>
                    <a:pt x="1509099" y="106015"/>
                  </a:lnTo>
                  <a:lnTo>
                    <a:pt x="1510367" y="106015"/>
                  </a:lnTo>
                  <a:cubicBezTo>
                    <a:pt x="1517973" y="89592"/>
                    <a:pt x="1534455" y="79485"/>
                    <a:pt x="1552203" y="79485"/>
                  </a:cubicBezTo>
                  <a:cubicBezTo>
                    <a:pt x="1556007" y="79485"/>
                    <a:pt x="1559810" y="79485"/>
                    <a:pt x="1563613" y="80748"/>
                  </a:cubicBezTo>
                  <a:moveTo>
                    <a:pt x="767449" y="82012"/>
                  </a:moveTo>
                  <a:lnTo>
                    <a:pt x="800411" y="82012"/>
                  </a:lnTo>
                  <a:lnTo>
                    <a:pt x="800411" y="112332"/>
                  </a:lnTo>
                  <a:lnTo>
                    <a:pt x="767449" y="112332"/>
                  </a:lnTo>
                  <a:lnTo>
                    <a:pt x="767449" y="226031"/>
                  </a:lnTo>
                  <a:lnTo>
                    <a:pt x="731951" y="226031"/>
                  </a:lnTo>
                  <a:lnTo>
                    <a:pt x="731951" y="124965"/>
                  </a:lnTo>
                  <a:cubicBezTo>
                    <a:pt x="731951" y="113595"/>
                    <a:pt x="729416" y="109805"/>
                    <a:pt x="715470" y="99698"/>
                  </a:cubicBezTo>
                  <a:lnTo>
                    <a:pt x="697721" y="84538"/>
                  </a:lnTo>
                  <a:lnTo>
                    <a:pt x="697721" y="82012"/>
                  </a:lnTo>
                  <a:lnTo>
                    <a:pt x="733219" y="82012"/>
                  </a:lnTo>
                  <a:lnTo>
                    <a:pt x="733219" y="55482"/>
                  </a:lnTo>
                  <a:cubicBezTo>
                    <a:pt x="733219" y="16319"/>
                    <a:pt x="758575" y="-7685"/>
                    <a:pt x="813089" y="2422"/>
                  </a:cubicBezTo>
                  <a:lnTo>
                    <a:pt x="821963" y="32742"/>
                  </a:lnTo>
                  <a:lnTo>
                    <a:pt x="820696" y="34005"/>
                  </a:lnTo>
                  <a:cubicBezTo>
                    <a:pt x="791537" y="22635"/>
                    <a:pt x="769985" y="30215"/>
                    <a:pt x="769985" y="54218"/>
                  </a:cubicBezTo>
                  <a:lnTo>
                    <a:pt x="767449" y="82012"/>
                  </a:lnTo>
                  <a:close/>
                  <a:moveTo>
                    <a:pt x="1107213" y="135072"/>
                  </a:moveTo>
                  <a:lnTo>
                    <a:pt x="1107213" y="224768"/>
                  </a:lnTo>
                  <a:lnTo>
                    <a:pt x="1071716" y="224768"/>
                  </a:lnTo>
                  <a:lnTo>
                    <a:pt x="1071716" y="145178"/>
                  </a:lnTo>
                  <a:cubicBezTo>
                    <a:pt x="1071716" y="130018"/>
                    <a:pt x="1067912" y="109805"/>
                    <a:pt x="1042557" y="109805"/>
                  </a:cubicBezTo>
                  <a:cubicBezTo>
                    <a:pt x="1018469" y="109805"/>
                    <a:pt x="1009595" y="127492"/>
                    <a:pt x="1009595" y="146442"/>
                  </a:cubicBezTo>
                  <a:lnTo>
                    <a:pt x="1009595" y="224768"/>
                  </a:lnTo>
                  <a:lnTo>
                    <a:pt x="974097" y="224768"/>
                  </a:lnTo>
                  <a:lnTo>
                    <a:pt x="974097" y="118648"/>
                  </a:lnTo>
                  <a:cubicBezTo>
                    <a:pt x="974097" y="100962"/>
                    <a:pt x="972829" y="98435"/>
                    <a:pt x="958884" y="88328"/>
                  </a:cubicBezTo>
                  <a:lnTo>
                    <a:pt x="950009" y="82012"/>
                  </a:lnTo>
                  <a:lnTo>
                    <a:pt x="950009" y="80748"/>
                  </a:lnTo>
                  <a:lnTo>
                    <a:pt x="1008327" y="80748"/>
                  </a:lnTo>
                  <a:lnTo>
                    <a:pt x="1008327" y="102225"/>
                  </a:lnTo>
                  <a:lnTo>
                    <a:pt x="1008327" y="102225"/>
                  </a:lnTo>
                  <a:cubicBezTo>
                    <a:pt x="1018469" y="87065"/>
                    <a:pt x="1034950" y="76958"/>
                    <a:pt x="1053967" y="76958"/>
                  </a:cubicBezTo>
                  <a:cubicBezTo>
                    <a:pt x="1088197" y="79485"/>
                    <a:pt x="1107213" y="102225"/>
                    <a:pt x="1107213" y="135072"/>
                  </a:cubicBezTo>
                  <a:moveTo>
                    <a:pt x="371902" y="196975"/>
                  </a:moveTo>
                  <a:lnTo>
                    <a:pt x="371902" y="196975"/>
                  </a:lnTo>
                  <a:cubicBezTo>
                    <a:pt x="373170" y="198238"/>
                    <a:pt x="355422" y="226031"/>
                    <a:pt x="355422" y="226031"/>
                  </a:cubicBezTo>
                  <a:cubicBezTo>
                    <a:pt x="326262" y="233611"/>
                    <a:pt x="293301" y="226031"/>
                    <a:pt x="293301" y="179288"/>
                  </a:cubicBezTo>
                  <a:lnTo>
                    <a:pt x="293301" y="121175"/>
                  </a:lnTo>
                  <a:cubicBezTo>
                    <a:pt x="293301" y="112332"/>
                    <a:pt x="292033" y="112332"/>
                    <a:pt x="271748" y="95908"/>
                  </a:cubicBezTo>
                  <a:lnTo>
                    <a:pt x="259070" y="84538"/>
                  </a:lnTo>
                  <a:lnTo>
                    <a:pt x="259070" y="83275"/>
                  </a:lnTo>
                  <a:lnTo>
                    <a:pt x="293301" y="83275"/>
                  </a:lnTo>
                  <a:lnTo>
                    <a:pt x="305978" y="41585"/>
                  </a:lnTo>
                  <a:lnTo>
                    <a:pt x="328798" y="41585"/>
                  </a:lnTo>
                  <a:lnTo>
                    <a:pt x="328798" y="83275"/>
                  </a:lnTo>
                  <a:lnTo>
                    <a:pt x="366831" y="83275"/>
                  </a:lnTo>
                  <a:lnTo>
                    <a:pt x="366831" y="113595"/>
                  </a:lnTo>
                  <a:lnTo>
                    <a:pt x="328798" y="113595"/>
                  </a:lnTo>
                  <a:lnTo>
                    <a:pt x="328798" y="178025"/>
                  </a:lnTo>
                  <a:cubicBezTo>
                    <a:pt x="328798" y="203291"/>
                    <a:pt x="346547" y="204555"/>
                    <a:pt x="371902" y="196975"/>
                  </a:cubicBezTo>
                </a:path>
              </a:pathLst>
            </a:custGeom>
            <a:grpFill/>
            <a:ln w="12670" cap="flat">
              <a:noFill/>
              <a:prstDash val="solid"/>
              <a:miter/>
            </a:ln>
          </p:spPr>
          <p:txBody>
            <a:bodyPr rtlCol="0"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75" name="Freeform 74">
              <a:extLst>
                <a:ext uri="{FF2B5EF4-FFF2-40B4-BE49-F238E27FC236}">
                  <a16:creationId xmlns:a16="http://schemas.microsoft.com/office/drawing/2014/main" id="{110FFFC0-2F14-AB48-A28F-D32A27F829DF}"/>
                </a:ext>
              </a:extLst>
            </p:cNvPr>
            <p:cNvSpPr/>
            <p:nvPr/>
          </p:nvSpPr>
          <p:spPr>
            <a:xfrm>
              <a:off x="2386857" y="335319"/>
              <a:ext cx="20284" cy="26529"/>
            </a:xfrm>
            <a:custGeom>
              <a:avLst/>
              <a:gdLst>
                <a:gd name="connsiteX0" fmla="*/ 9253 w 20284"/>
                <a:gd name="connsiteY0" fmla="*/ 62 h 26529"/>
                <a:gd name="connsiteX1" fmla="*/ 379 w 20284"/>
                <a:gd name="connsiteY1" fmla="*/ 62 h 26529"/>
                <a:gd name="connsiteX2" fmla="*/ 379 w 20284"/>
                <a:gd name="connsiteY2" fmla="*/ 26592 h 26529"/>
                <a:gd name="connsiteX3" fmla="*/ 1647 w 20284"/>
                <a:gd name="connsiteY3" fmla="*/ 26592 h 26529"/>
                <a:gd name="connsiteX4" fmla="*/ 1647 w 20284"/>
                <a:gd name="connsiteY4" fmla="*/ 13959 h 26529"/>
                <a:gd name="connsiteX5" fmla="*/ 10521 w 20284"/>
                <a:gd name="connsiteY5" fmla="*/ 13959 h 26529"/>
                <a:gd name="connsiteX6" fmla="*/ 19396 w 20284"/>
                <a:gd name="connsiteY6" fmla="*/ 26592 h 26529"/>
                <a:gd name="connsiteX7" fmla="*/ 20663 w 20284"/>
                <a:gd name="connsiteY7" fmla="*/ 26592 h 26529"/>
                <a:gd name="connsiteX8" fmla="*/ 11789 w 20284"/>
                <a:gd name="connsiteY8" fmla="*/ 13959 h 26529"/>
                <a:gd name="connsiteX9" fmla="*/ 11789 w 20284"/>
                <a:gd name="connsiteY9" fmla="*/ 13959 h 26529"/>
                <a:gd name="connsiteX10" fmla="*/ 14324 w 20284"/>
                <a:gd name="connsiteY10" fmla="*/ 13959 h 26529"/>
                <a:gd name="connsiteX11" fmla="*/ 16860 w 20284"/>
                <a:gd name="connsiteY11" fmla="*/ 12695 h 26529"/>
                <a:gd name="connsiteX12" fmla="*/ 18128 w 20284"/>
                <a:gd name="connsiteY12" fmla="*/ 10169 h 26529"/>
                <a:gd name="connsiteX13" fmla="*/ 18128 w 20284"/>
                <a:gd name="connsiteY13" fmla="*/ 7642 h 26529"/>
                <a:gd name="connsiteX14" fmla="*/ 15592 w 20284"/>
                <a:gd name="connsiteY14" fmla="*/ 2589 h 26529"/>
                <a:gd name="connsiteX15" fmla="*/ 9253 w 20284"/>
                <a:gd name="connsiteY15" fmla="*/ 62 h 26529"/>
                <a:gd name="connsiteX16" fmla="*/ 16860 w 20284"/>
                <a:gd name="connsiteY16" fmla="*/ 6379 h 26529"/>
                <a:gd name="connsiteX17" fmla="*/ 14324 w 20284"/>
                <a:gd name="connsiteY17" fmla="*/ 11432 h 26529"/>
                <a:gd name="connsiteX18" fmla="*/ 11789 w 20284"/>
                <a:gd name="connsiteY18" fmla="*/ 12695 h 26529"/>
                <a:gd name="connsiteX19" fmla="*/ 9253 w 20284"/>
                <a:gd name="connsiteY19" fmla="*/ 12695 h 26529"/>
                <a:gd name="connsiteX20" fmla="*/ 2915 w 20284"/>
                <a:gd name="connsiteY20" fmla="*/ 12695 h 26529"/>
                <a:gd name="connsiteX21" fmla="*/ 2915 w 20284"/>
                <a:gd name="connsiteY21" fmla="*/ 62 h 26529"/>
                <a:gd name="connsiteX22" fmla="*/ 10521 w 20284"/>
                <a:gd name="connsiteY22" fmla="*/ 62 h 26529"/>
                <a:gd name="connsiteX23" fmla="*/ 13057 w 20284"/>
                <a:gd name="connsiteY23" fmla="*/ 62 h 26529"/>
                <a:gd name="connsiteX24" fmla="*/ 15592 w 20284"/>
                <a:gd name="connsiteY24" fmla="*/ 1325 h 26529"/>
                <a:gd name="connsiteX25" fmla="*/ 16860 w 20284"/>
                <a:gd name="connsiteY25" fmla="*/ 3852 h 26529"/>
                <a:gd name="connsiteX26" fmla="*/ 16860 w 20284"/>
                <a:gd name="connsiteY26" fmla="*/ 6379 h 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84" h="26529">
                  <a:moveTo>
                    <a:pt x="9253" y="62"/>
                  </a:moveTo>
                  <a:lnTo>
                    <a:pt x="379" y="62"/>
                  </a:lnTo>
                  <a:lnTo>
                    <a:pt x="379" y="26592"/>
                  </a:lnTo>
                  <a:lnTo>
                    <a:pt x="1647" y="26592"/>
                  </a:lnTo>
                  <a:lnTo>
                    <a:pt x="1647" y="13959"/>
                  </a:lnTo>
                  <a:lnTo>
                    <a:pt x="10521" y="13959"/>
                  </a:lnTo>
                  <a:lnTo>
                    <a:pt x="19396" y="26592"/>
                  </a:lnTo>
                  <a:lnTo>
                    <a:pt x="20663" y="26592"/>
                  </a:lnTo>
                  <a:lnTo>
                    <a:pt x="11789" y="13959"/>
                  </a:lnTo>
                  <a:lnTo>
                    <a:pt x="11789" y="13959"/>
                  </a:lnTo>
                  <a:cubicBezTo>
                    <a:pt x="13057" y="13959"/>
                    <a:pt x="13057" y="13959"/>
                    <a:pt x="14324" y="13959"/>
                  </a:cubicBezTo>
                  <a:cubicBezTo>
                    <a:pt x="15592" y="13959"/>
                    <a:pt x="15592" y="12695"/>
                    <a:pt x="16860" y="12695"/>
                  </a:cubicBezTo>
                  <a:cubicBezTo>
                    <a:pt x="18128" y="12695"/>
                    <a:pt x="18128" y="11432"/>
                    <a:pt x="18128" y="10169"/>
                  </a:cubicBezTo>
                  <a:cubicBezTo>
                    <a:pt x="18128" y="8905"/>
                    <a:pt x="18128" y="7642"/>
                    <a:pt x="18128" y="7642"/>
                  </a:cubicBezTo>
                  <a:cubicBezTo>
                    <a:pt x="18128" y="5115"/>
                    <a:pt x="16860" y="3852"/>
                    <a:pt x="15592" y="2589"/>
                  </a:cubicBezTo>
                  <a:cubicBezTo>
                    <a:pt x="13057" y="62"/>
                    <a:pt x="11789" y="62"/>
                    <a:pt x="9253" y="62"/>
                  </a:cubicBezTo>
                  <a:moveTo>
                    <a:pt x="16860" y="6379"/>
                  </a:moveTo>
                  <a:cubicBezTo>
                    <a:pt x="16860" y="8905"/>
                    <a:pt x="15592" y="10169"/>
                    <a:pt x="14324" y="11432"/>
                  </a:cubicBezTo>
                  <a:cubicBezTo>
                    <a:pt x="13057" y="11432"/>
                    <a:pt x="11789" y="12695"/>
                    <a:pt x="11789" y="12695"/>
                  </a:cubicBezTo>
                  <a:cubicBezTo>
                    <a:pt x="10521" y="12695"/>
                    <a:pt x="9253" y="12695"/>
                    <a:pt x="9253" y="12695"/>
                  </a:cubicBezTo>
                  <a:lnTo>
                    <a:pt x="2915" y="12695"/>
                  </a:lnTo>
                  <a:lnTo>
                    <a:pt x="2915" y="62"/>
                  </a:lnTo>
                  <a:lnTo>
                    <a:pt x="10521" y="62"/>
                  </a:lnTo>
                  <a:cubicBezTo>
                    <a:pt x="11789" y="62"/>
                    <a:pt x="13057" y="62"/>
                    <a:pt x="13057" y="62"/>
                  </a:cubicBezTo>
                  <a:cubicBezTo>
                    <a:pt x="14324" y="62"/>
                    <a:pt x="14324" y="62"/>
                    <a:pt x="15592" y="1325"/>
                  </a:cubicBezTo>
                  <a:cubicBezTo>
                    <a:pt x="16860" y="1325"/>
                    <a:pt x="16860" y="2589"/>
                    <a:pt x="16860" y="3852"/>
                  </a:cubicBezTo>
                  <a:cubicBezTo>
                    <a:pt x="16860" y="5115"/>
                    <a:pt x="16860" y="5115"/>
                    <a:pt x="16860" y="6379"/>
                  </a:cubicBezTo>
                </a:path>
              </a:pathLst>
            </a:custGeom>
            <a:grpFill/>
            <a:ln w="12670" cap="flat">
              <a:noFill/>
              <a:prstDash val="solid"/>
              <a:miter/>
            </a:ln>
          </p:spPr>
          <p:txBody>
            <a:bodyPr rtlCol="0"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76" name="Freeform 75">
              <a:extLst>
                <a:ext uri="{FF2B5EF4-FFF2-40B4-BE49-F238E27FC236}">
                  <a16:creationId xmlns:a16="http://schemas.microsoft.com/office/drawing/2014/main" id="{D6BBCF3F-8854-1244-82BC-D02C06D7D9BC}"/>
                </a:ext>
              </a:extLst>
            </p:cNvPr>
            <p:cNvSpPr/>
            <p:nvPr/>
          </p:nvSpPr>
          <p:spPr>
            <a:xfrm>
              <a:off x="2371010" y="323949"/>
              <a:ext cx="47541" cy="47374"/>
            </a:xfrm>
            <a:custGeom>
              <a:avLst/>
              <a:gdLst>
                <a:gd name="connsiteX0" fmla="*/ 45385 w 47541"/>
                <a:gd name="connsiteY0" fmla="*/ 32909 h 47374"/>
                <a:gd name="connsiteX1" fmla="*/ 32707 w 47541"/>
                <a:gd name="connsiteY1" fmla="*/ 1325 h 47374"/>
                <a:gd name="connsiteX2" fmla="*/ 23833 w 47541"/>
                <a:gd name="connsiteY2" fmla="*/ 62 h 47374"/>
                <a:gd name="connsiteX3" fmla="*/ 14958 w 47541"/>
                <a:gd name="connsiteY3" fmla="*/ 1325 h 47374"/>
                <a:gd name="connsiteX4" fmla="*/ 7352 w 47541"/>
                <a:gd name="connsiteY4" fmla="*/ 6379 h 47374"/>
                <a:gd name="connsiteX5" fmla="*/ 2281 w 47541"/>
                <a:gd name="connsiteY5" fmla="*/ 13959 h 47374"/>
                <a:gd name="connsiteX6" fmla="*/ 2281 w 47541"/>
                <a:gd name="connsiteY6" fmla="*/ 32909 h 47374"/>
                <a:gd name="connsiteX7" fmla="*/ 7352 w 47541"/>
                <a:gd name="connsiteY7" fmla="*/ 40489 h 47374"/>
                <a:gd name="connsiteX8" fmla="*/ 14958 w 47541"/>
                <a:gd name="connsiteY8" fmla="*/ 45542 h 47374"/>
                <a:gd name="connsiteX9" fmla="*/ 23833 w 47541"/>
                <a:gd name="connsiteY9" fmla="*/ 46805 h 47374"/>
                <a:gd name="connsiteX10" fmla="*/ 40314 w 47541"/>
                <a:gd name="connsiteY10" fmla="*/ 40489 h 47374"/>
                <a:gd name="connsiteX11" fmla="*/ 45385 w 47541"/>
                <a:gd name="connsiteY11" fmla="*/ 32909 h 47374"/>
                <a:gd name="connsiteX12" fmla="*/ 32707 w 47541"/>
                <a:gd name="connsiteY12" fmla="*/ 45542 h 47374"/>
                <a:gd name="connsiteX13" fmla="*/ 14958 w 47541"/>
                <a:gd name="connsiteY13" fmla="*/ 45542 h 47374"/>
                <a:gd name="connsiteX14" fmla="*/ 3548 w 47541"/>
                <a:gd name="connsiteY14" fmla="*/ 15222 h 47374"/>
                <a:gd name="connsiteX15" fmla="*/ 8620 w 47541"/>
                <a:gd name="connsiteY15" fmla="*/ 7642 h 47374"/>
                <a:gd name="connsiteX16" fmla="*/ 16226 w 47541"/>
                <a:gd name="connsiteY16" fmla="*/ 2589 h 47374"/>
                <a:gd name="connsiteX17" fmla="*/ 33975 w 47541"/>
                <a:gd name="connsiteY17" fmla="*/ 2589 h 47374"/>
                <a:gd name="connsiteX18" fmla="*/ 41582 w 47541"/>
                <a:gd name="connsiteY18" fmla="*/ 7642 h 47374"/>
                <a:gd name="connsiteX19" fmla="*/ 46653 w 47541"/>
                <a:gd name="connsiteY19" fmla="*/ 15222 h 47374"/>
                <a:gd name="connsiteX20" fmla="*/ 47921 w 47541"/>
                <a:gd name="connsiteY20" fmla="*/ 24065 h 47374"/>
                <a:gd name="connsiteX21" fmla="*/ 46653 w 47541"/>
                <a:gd name="connsiteY21" fmla="*/ 32909 h 47374"/>
                <a:gd name="connsiteX22" fmla="*/ 41582 w 47541"/>
                <a:gd name="connsiteY22" fmla="*/ 40489 h 47374"/>
                <a:gd name="connsiteX23" fmla="*/ 32707 w 47541"/>
                <a:gd name="connsiteY23" fmla="*/ 45542 h 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41" h="47374">
                  <a:moveTo>
                    <a:pt x="45385" y="32909"/>
                  </a:moveTo>
                  <a:cubicBezTo>
                    <a:pt x="50456" y="21539"/>
                    <a:pt x="45385" y="7642"/>
                    <a:pt x="32707" y="1325"/>
                  </a:cubicBezTo>
                  <a:cubicBezTo>
                    <a:pt x="30172" y="62"/>
                    <a:pt x="26369" y="62"/>
                    <a:pt x="23833" y="62"/>
                  </a:cubicBezTo>
                  <a:cubicBezTo>
                    <a:pt x="20030" y="62"/>
                    <a:pt x="17494" y="62"/>
                    <a:pt x="14958" y="1325"/>
                  </a:cubicBezTo>
                  <a:cubicBezTo>
                    <a:pt x="12423" y="2589"/>
                    <a:pt x="9887" y="3852"/>
                    <a:pt x="7352" y="6379"/>
                  </a:cubicBezTo>
                  <a:cubicBezTo>
                    <a:pt x="4816" y="8905"/>
                    <a:pt x="3548" y="11432"/>
                    <a:pt x="2281" y="13959"/>
                  </a:cubicBezTo>
                  <a:cubicBezTo>
                    <a:pt x="-255" y="20275"/>
                    <a:pt x="-255" y="26592"/>
                    <a:pt x="2281" y="32909"/>
                  </a:cubicBezTo>
                  <a:cubicBezTo>
                    <a:pt x="3548" y="35435"/>
                    <a:pt x="4816" y="37962"/>
                    <a:pt x="7352" y="40489"/>
                  </a:cubicBezTo>
                  <a:cubicBezTo>
                    <a:pt x="9887" y="43015"/>
                    <a:pt x="12423" y="44279"/>
                    <a:pt x="14958" y="45542"/>
                  </a:cubicBezTo>
                  <a:cubicBezTo>
                    <a:pt x="17494" y="46805"/>
                    <a:pt x="21297" y="46805"/>
                    <a:pt x="23833" y="46805"/>
                  </a:cubicBezTo>
                  <a:cubicBezTo>
                    <a:pt x="30172" y="46805"/>
                    <a:pt x="36511" y="44279"/>
                    <a:pt x="40314" y="40489"/>
                  </a:cubicBezTo>
                  <a:cubicBezTo>
                    <a:pt x="42849" y="37962"/>
                    <a:pt x="44117" y="35435"/>
                    <a:pt x="45385" y="32909"/>
                  </a:cubicBezTo>
                  <a:moveTo>
                    <a:pt x="32707" y="45542"/>
                  </a:moveTo>
                  <a:cubicBezTo>
                    <a:pt x="27636" y="48069"/>
                    <a:pt x="20030" y="48069"/>
                    <a:pt x="14958" y="45542"/>
                  </a:cubicBezTo>
                  <a:cubicBezTo>
                    <a:pt x="3548" y="40489"/>
                    <a:pt x="-1523" y="27855"/>
                    <a:pt x="3548" y="15222"/>
                  </a:cubicBezTo>
                  <a:cubicBezTo>
                    <a:pt x="4816" y="12695"/>
                    <a:pt x="6084" y="10169"/>
                    <a:pt x="8620" y="7642"/>
                  </a:cubicBezTo>
                  <a:cubicBezTo>
                    <a:pt x="11155" y="5115"/>
                    <a:pt x="13691" y="3852"/>
                    <a:pt x="16226" y="2589"/>
                  </a:cubicBezTo>
                  <a:cubicBezTo>
                    <a:pt x="21297" y="62"/>
                    <a:pt x="28904" y="62"/>
                    <a:pt x="33975" y="2589"/>
                  </a:cubicBezTo>
                  <a:cubicBezTo>
                    <a:pt x="36511" y="3852"/>
                    <a:pt x="39046" y="5115"/>
                    <a:pt x="41582" y="7642"/>
                  </a:cubicBezTo>
                  <a:cubicBezTo>
                    <a:pt x="44117" y="10169"/>
                    <a:pt x="45385" y="12695"/>
                    <a:pt x="46653" y="15222"/>
                  </a:cubicBezTo>
                  <a:cubicBezTo>
                    <a:pt x="47921" y="17749"/>
                    <a:pt x="47921" y="21539"/>
                    <a:pt x="47921" y="24065"/>
                  </a:cubicBezTo>
                  <a:cubicBezTo>
                    <a:pt x="47921" y="26592"/>
                    <a:pt x="47921" y="30382"/>
                    <a:pt x="46653" y="32909"/>
                  </a:cubicBezTo>
                  <a:cubicBezTo>
                    <a:pt x="45385" y="35435"/>
                    <a:pt x="44117" y="37962"/>
                    <a:pt x="41582" y="40489"/>
                  </a:cubicBezTo>
                  <a:cubicBezTo>
                    <a:pt x="37778" y="41752"/>
                    <a:pt x="35243" y="44279"/>
                    <a:pt x="32707" y="45542"/>
                  </a:cubicBezTo>
                </a:path>
              </a:pathLst>
            </a:custGeom>
            <a:grpFill/>
            <a:ln w="12670" cap="flat">
              <a:noFill/>
              <a:prstDash val="solid"/>
              <a:miter/>
            </a:ln>
          </p:spPr>
          <p:txBody>
            <a:bodyPr rtlCol="0" anchor="ctr"/>
            <a:lstStyle/>
            <a:p>
              <a:pPr>
                <a:defRPr/>
              </a:pPr>
              <a:endParaRPr lang="en-US">
                <a:solidFill>
                  <a:srgbClr val="000000"/>
                </a:solidFill>
                <a:latin typeface="Arial" panose="020B0604020202020204" pitchFamily="34" charset="0"/>
                <a:cs typeface="Arial" panose="020B0604020202020204" pitchFamily="34" charset="0"/>
              </a:endParaRPr>
            </a:p>
          </p:txBody>
        </p:sp>
      </p:grpSp>
      <p:sp>
        <p:nvSpPr>
          <p:cNvPr id="77" name="Title 1">
            <a:extLst>
              <a:ext uri="{FF2B5EF4-FFF2-40B4-BE49-F238E27FC236}">
                <a16:creationId xmlns:a16="http://schemas.microsoft.com/office/drawing/2014/main" id="{B9A93DB1-C8C7-6741-9DD7-3B8EEC0E2000}"/>
              </a:ext>
            </a:extLst>
          </p:cNvPr>
          <p:cNvSpPr txBox="1">
            <a:spLocks/>
          </p:cNvSpPr>
          <p:nvPr/>
        </p:nvSpPr>
        <p:spPr>
          <a:xfrm>
            <a:off x="668427" y="725351"/>
            <a:ext cx="7137840" cy="9080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pPr defTabSz="914377">
              <a:defRPr/>
            </a:pPr>
            <a:r>
              <a:rPr lang="en-US" sz="3200" b="1">
                <a:solidFill>
                  <a:prstClr val="white"/>
                </a:solidFill>
                <a:latin typeface="Arial" panose="020B0604020202020204" pitchFamily="34" charset="0"/>
                <a:cs typeface="Arial" panose="020B0604020202020204" pitchFamily="34" charset="0"/>
              </a:rPr>
              <a:t>A History of Innovation</a:t>
            </a:r>
          </a:p>
        </p:txBody>
      </p:sp>
      <p:sp>
        <p:nvSpPr>
          <p:cNvPr id="78" name="TextBox 77">
            <a:extLst>
              <a:ext uri="{FF2B5EF4-FFF2-40B4-BE49-F238E27FC236}">
                <a16:creationId xmlns:a16="http://schemas.microsoft.com/office/drawing/2014/main" id="{530B9E0D-F0F6-5A4C-AF72-7F9CEA392768}"/>
              </a:ext>
            </a:extLst>
          </p:cNvPr>
          <p:cNvSpPr txBox="1"/>
          <p:nvPr/>
        </p:nvSpPr>
        <p:spPr>
          <a:xfrm>
            <a:off x="688535" y="1609003"/>
            <a:ext cx="11256629" cy="954107"/>
          </a:xfrm>
          <a:prstGeom prst="rect">
            <a:avLst/>
          </a:prstGeom>
          <a:noFill/>
        </p:spPr>
        <p:txBody>
          <a:bodyPr wrap="square" rtlCol="0">
            <a:spAutoFit/>
          </a:bodyPr>
          <a:lstStyle/>
          <a:p>
            <a:pPr lvl="0">
              <a:defRPr/>
            </a:pPr>
            <a:r>
              <a:rPr lang="en-US" sz="2800" b="1" dirty="0">
                <a:solidFill>
                  <a:prstClr val="white"/>
                </a:solidFill>
                <a:latin typeface="Arial" panose="020B0604020202020204" pitchFamily="34" charset="0"/>
                <a:cs typeface="Arial" panose="020B0604020202020204" pitchFamily="34" charset="0"/>
              </a:rPr>
              <a:t>Over 95% of our technologies are built by Bitdefender, and designed to work together for cyber resilience</a:t>
            </a:r>
          </a:p>
        </p:txBody>
      </p:sp>
      <p:sp>
        <p:nvSpPr>
          <p:cNvPr id="69" name="TextBox 68">
            <a:extLst>
              <a:ext uri="{FF2B5EF4-FFF2-40B4-BE49-F238E27FC236}">
                <a16:creationId xmlns:a16="http://schemas.microsoft.com/office/drawing/2014/main" id="{3AB71DB1-CE15-81CF-0072-751766474415}"/>
              </a:ext>
            </a:extLst>
          </p:cNvPr>
          <p:cNvSpPr txBox="1"/>
          <p:nvPr/>
        </p:nvSpPr>
        <p:spPr>
          <a:xfrm>
            <a:off x="9701964" y="5218669"/>
            <a:ext cx="1525388" cy="451534"/>
          </a:xfrm>
          <a:prstGeom prst="rect">
            <a:avLst/>
          </a:prstGeom>
          <a:noFill/>
        </p:spPr>
        <p:txBody>
          <a:bodyPr wrap="square" lIns="121920" tIns="60960" rIns="121920" bIns="60960" rtlCol="0" anchor="t">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pPr defTabSz="914377">
              <a:defRPr/>
            </a:pPr>
            <a:r>
              <a:rPr lang="en-US" sz="1067" b="0" dirty="0">
                <a:solidFill>
                  <a:srgbClr val="FFFFFF"/>
                </a:solidFill>
                <a:latin typeface="Roboto Medium"/>
                <a:ea typeface="Roboto Medium"/>
              </a:rPr>
              <a:t>XEDR / Container Security</a:t>
            </a:r>
            <a:endParaRPr lang="en-US" sz="1067" b="0" dirty="0">
              <a:solidFill>
                <a:srgbClr val="FFFFFF"/>
              </a:solidFill>
            </a:endParaRPr>
          </a:p>
        </p:txBody>
      </p:sp>
      <p:sp>
        <p:nvSpPr>
          <p:cNvPr id="70" name="Oval 69">
            <a:extLst>
              <a:ext uri="{FF2B5EF4-FFF2-40B4-BE49-F238E27FC236}">
                <a16:creationId xmlns:a16="http://schemas.microsoft.com/office/drawing/2014/main" id="{7A7ABC6F-1253-9FF0-38BE-B7DA514D50E4}"/>
              </a:ext>
            </a:extLst>
          </p:cNvPr>
          <p:cNvSpPr/>
          <p:nvPr/>
        </p:nvSpPr>
        <p:spPr>
          <a:xfrm>
            <a:off x="55687" y="377790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sp>
        <p:nvSpPr>
          <p:cNvPr id="71" name="Oval 70">
            <a:extLst>
              <a:ext uri="{FF2B5EF4-FFF2-40B4-BE49-F238E27FC236}">
                <a16:creationId xmlns:a16="http://schemas.microsoft.com/office/drawing/2014/main" id="{E11174A3-6D2A-0C0E-1AA4-18528453540E}"/>
              </a:ext>
            </a:extLst>
          </p:cNvPr>
          <p:cNvSpPr/>
          <p:nvPr/>
        </p:nvSpPr>
        <p:spPr>
          <a:xfrm>
            <a:off x="1076327" y="3742851"/>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sp>
        <p:nvSpPr>
          <p:cNvPr id="72" name="Oval 71">
            <a:extLst>
              <a:ext uri="{FF2B5EF4-FFF2-40B4-BE49-F238E27FC236}">
                <a16:creationId xmlns:a16="http://schemas.microsoft.com/office/drawing/2014/main" id="{579C7B69-587A-481D-0A9C-480E057335D7}"/>
              </a:ext>
            </a:extLst>
          </p:cNvPr>
          <p:cNvSpPr/>
          <p:nvPr/>
        </p:nvSpPr>
        <p:spPr>
          <a:xfrm>
            <a:off x="2128048" y="371634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79" name="Oval 78">
            <a:extLst>
              <a:ext uri="{FF2B5EF4-FFF2-40B4-BE49-F238E27FC236}">
                <a16:creationId xmlns:a16="http://schemas.microsoft.com/office/drawing/2014/main" id="{EEA4CA56-41CE-A732-D374-C6E313D785B4}"/>
              </a:ext>
            </a:extLst>
          </p:cNvPr>
          <p:cNvSpPr/>
          <p:nvPr/>
        </p:nvSpPr>
        <p:spPr>
          <a:xfrm>
            <a:off x="3188898" y="3717081"/>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83" name="Oval 82">
            <a:extLst>
              <a:ext uri="{FF2B5EF4-FFF2-40B4-BE49-F238E27FC236}">
                <a16:creationId xmlns:a16="http://schemas.microsoft.com/office/drawing/2014/main" id="{6C545DD1-9B84-E32C-10AB-4B9B9B981327}"/>
              </a:ext>
            </a:extLst>
          </p:cNvPr>
          <p:cNvSpPr/>
          <p:nvPr/>
        </p:nvSpPr>
        <p:spPr>
          <a:xfrm>
            <a:off x="4248773" y="3711539"/>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Roboto"/>
            </a:endParaRPr>
          </a:p>
        </p:txBody>
      </p:sp>
      <p:sp>
        <p:nvSpPr>
          <p:cNvPr id="84" name="Oval 83">
            <a:extLst>
              <a:ext uri="{FF2B5EF4-FFF2-40B4-BE49-F238E27FC236}">
                <a16:creationId xmlns:a16="http://schemas.microsoft.com/office/drawing/2014/main" id="{0088D6ED-73BE-AC01-19E4-6D9133EAB040}"/>
              </a:ext>
            </a:extLst>
          </p:cNvPr>
          <p:cNvSpPr/>
          <p:nvPr/>
        </p:nvSpPr>
        <p:spPr>
          <a:xfrm>
            <a:off x="5319775" y="372256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Roboto"/>
            </a:endParaRPr>
          </a:p>
        </p:txBody>
      </p:sp>
      <p:sp>
        <p:nvSpPr>
          <p:cNvPr id="85" name="Oval 84">
            <a:extLst>
              <a:ext uri="{FF2B5EF4-FFF2-40B4-BE49-F238E27FC236}">
                <a16:creationId xmlns:a16="http://schemas.microsoft.com/office/drawing/2014/main" id="{08ABE587-8E15-307A-8591-DD0D44C41F18}"/>
              </a:ext>
            </a:extLst>
          </p:cNvPr>
          <p:cNvSpPr/>
          <p:nvPr/>
        </p:nvSpPr>
        <p:spPr>
          <a:xfrm>
            <a:off x="6403374" y="3696512"/>
            <a:ext cx="1314304" cy="1326346"/>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86" name="Oval 85">
            <a:extLst>
              <a:ext uri="{FF2B5EF4-FFF2-40B4-BE49-F238E27FC236}">
                <a16:creationId xmlns:a16="http://schemas.microsoft.com/office/drawing/2014/main" id="{1DF0619C-D733-9C16-88C5-F67F6C60842D}"/>
              </a:ext>
            </a:extLst>
          </p:cNvPr>
          <p:cNvSpPr/>
          <p:nvPr/>
        </p:nvSpPr>
        <p:spPr>
          <a:xfrm>
            <a:off x="7455683" y="3716345"/>
            <a:ext cx="1314304" cy="13143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sp>
        <p:nvSpPr>
          <p:cNvPr id="87" name="Oval 86">
            <a:extLst>
              <a:ext uri="{FF2B5EF4-FFF2-40B4-BE49-F238E27FC236}">
                <a16:creationId xmlns:a16="http://schemas.microsoft.com/office/drawing/2014/main" id="{0FF88B47-8632-C6FF-106A-CA7AA50AF3A4}"/>
              </a:ext>
            </a:extLst>
          </p:cNvPr>
          <p:cNvSpPr/>
          <p:nvPr/>
        </p:nvSpPr>
        <p:spPr>
          <a:xfrm>
            <a:off x="8524913" y="3730032"/>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cxnSp>
        <p:nvCxnSpPr>
          <p:cNvPr id="88" name="Straight Connector 87">
            <a:extLst>
              <a:ext uri="{FF2B5EF4-FFF2-40B4-BE49-F238E27FC236}">
                <a16:creationId xmlns:a16="http://schemas.microsoft.com/office/drawing/2014/main" id="{C12AD1C4-4404-9019-5F7E-10478DFA3628}"/>
              </a:ext>
            </a:extLst>
          </p:cNvPr>
          <p:cNvCxnSpPr/>
          <p:nvPr/>
        </p:nvCxnSpPr>
        <p:spPr>
          <a:xfrm flipV="1">
            <a:off x="138131" y="3364120"/>
            <a:ext cx="0" cy="74644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03027626-63E3-571A-50AC-41FDFDCEF72D}"/>
              </a:ext>
            </a:extLst>
          </p:cNvPr>
          <p:cNvSpPr/>
          <p:nvPr/>
        </p:nvSpPr>
        <p:spPr>
          <a:xfrm>
            <a:off x="100821" y="3279452"/>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90" name="TextBox 89">
            <a:extLst>
              <a:ext uri="{FF2B5EF4-FFF2-40B4-BE49-F238E27FC236}">
                <a16:creationId xmlns:a16="http://schemas.microsoft.com/office/drawing/2014/main" id="{04410378-5C6C-D02A-AC75-CBE031349EE9}"/>
              </a:ext>
            </a:extLst>
          </p:cNvPr>
          <p:cNvSpPr txBox="1"/>
          <p:nvPr/>
        </p:nvSpPr>
        <p:spPr>
          <a:xfrm>
            <a:off x="138131" y="3111911"/>
            <a:ext cx="1521232" cy="600164"/>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First machine learning-based detection</a:t>
            </a:r>
          </a:p>
        </p:txBody>
      </p:sp>
      <p:cxnSp>
        <p:nvCxnSpPr>
          <p:cNvPr id="91" name="Straight Connector 90">
            <a:extLst>
              <a:ext uri="{FF2B5EF4-FFF2-40B4-BE49-F238E27FC236}">
                <a16:creationId xmlns:a16="http://schemas.microsoft.com/office/drawing/2014/main" id="{1789A5D0-1CE4-859D-18DD-9C9F4C574133}"/>
              </a:ext>
            </a:extLst>
          </p:cNvPr>
          <p:cNvCxnSpPr/>
          <p:nvPr/>
        </p:nvCxnSpPr>
        <p:spPr>
          <a:xfrm flipV="1">
            <a:off x="2606092" y="3364119"/>
            <a:ext cx="0" cy="55473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FF24ABA1-E47C-67FB-3EBF-C113B12DD7A3}"/>
              </a:ext>
            </a:extLst>
          </p:cNvPr>
          <p:cNvSpPr/>
          <p:nvPr/>
        </p:nvSpPr>
        <p:spPr>
          <a:xfrm>
            <a:off x="2111831" y="3217145"/>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93" name="TextBox 92">
            <a:extLst>
              <a:ext uri="{FF2B5EF4-FFF2-40B4-BE49-F238E27FC236}">
                <a16:creationId xmlns:a16="http://schemas.microsoft.com/office/drawing/2014/main" id="{6CB790BE-7EDE-F04E-9923-191B82866510}"/>
              </a:ext>
            </a:extLst>
          </p:cNvPr>
          <p:cNvSpPr txBox="1"/>
          <p:nvPr/>
        </p:nvSpPr>
        <p:spPr>
          <a:xfrm>
            <a:off x="2222941" y="3132489"/>
            <a:ext cx="2065137" cy="600164"/>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First automated stream detection based on machine learning</a:t>
            </a:r>
          </a:p>
        </p:txBody>
      </p:sp>
      <p:sp>
        <p:nvSpPr>
          <p:cNvPr id="94" name="TextBox 93">
            <a:extLst>
              <a:ext uri="{FF2B5EF4-FFF2-40B4-BE49-F238E27FC236}">
                <a16:creationId xmlns:a16="http://schemas.microsoft.com/office/drawing/2014/main" id="{E62DC9DE-00A1-DF41-36C4-6B3A1272F88C}"/>
              </a:ext>
            </a:extLst>
          </p:cNvPr>
          <p:cNvSpPr txBox="1"/>
          <p:nvPr/>
        </p:nvSpPr>
        <p:spPr>
          <a:xfrm>
            <a:off x="1267262" y="4169170"/>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2011</a:t>
            </a:r>
          </a:p>
        </p:txBody>
      </p:sp>
      <p:sp>
        <p:nvSpPr>
          <p:cNvPr id="95" name="TextBox 94">
            <a:extLst>
              <a:ext uri="{FF2B5EF4-FFF2-40B4-BE49-F238E27FC236}">
                <a16:creationId xmlns:a16="http://schemas.microsoft.com/office/drawing/2014/main" id="{273EAC11-769A-60B1-7A6A-387CC92593D6}"/>
              </a:ext>
            </a:extLst>
          </p:cNvPr>
          <p:cNvSpPr txBox="1"/>
          <p:nvPr/>
        </p:nvSpPr>
        <p:spPr>
          <a:xfrm>
            <a:off x="2266552" y="4180396"/>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2013</a:t>
            </a:r>
          </a:p>
        </p:txBody>
      </p:sp>
      <p:sp>
        <p:nvSpPr>
          <p:cNvPr id="96" name="TextBox 95">
            <a:extLst>
              <a:ext uri="{FF2B5EF4-FFF2-40B4-BE49-F238E27FC236}">
                <a16:creationId xmlns:a16="http://schemas.microsoft.com/office/drawing/2014/main" id="{54F36AA6-BED4-E429-82D8-59ABD4440197}"/>
              </a:ext>
            </a:extLst>
          </p:cNvPr>
          <p:cNvSpPr txBox="1"/>
          <p:nvPr/>
        </p:nvSpPr>
        <p:spPr>
          <a:xfrm>
            <a:off x="3415993" y="4143399"/>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2014</a:t>
            </a:r>
          </a:p>
        </p:txBody>
      </p:sp>
      <p:sp>
        <p:nvSpPr>
          <p:cNvPr id="97" name="TextBox 96">
            <a:extLst>
              <a:ext uri="{FF2B5EF4-FFF2-40B4-BE49-F238E27FC236}">
                <a16:creationId xmlns:a16="http://schemas.microsoft.com/office/drawing/2014/main" id="{95C16FB7-86A3-6140-B75D-4C2CE2F778A7}"/>
              </a:ext>
            </a:extLst>
          </p:cNvPr>
          <p:cNvSpPr txBox="1"/>
          <p:nvPr/>
        </p:nvSpPr>
        <p:spPr>
          <a:xfrm>
            <a:off x="4494642" y="4172910"/>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2015</a:t>
            </a:r>
          </a:p>
        </p:txBody>
      </p:sp>
      <p:sp>
        <p:nvSpPr>
          <p:cNvPr id="98" name="TextBox 97">
            <a:extLst>
              <a:ext uri="{FF2B5EF4-FFF2-40B4-BE49-F238E27FC236}">
                <a16:creationId xmlns:a16="http://schemas.microsoft.com/office/drawing/2014/main" id="{FC218DFE-10CE-76FB-A8C7-A8863FB7F03B}"/>
              </a:ext>
            </a:extLst>
          </p:cNvPr>
          <p:cNvSpPr txBox="1"/>
          <p:nvPr/>
        </p:nvSpPr>
        <p:spPr>
          <a:xfrm>
            <a:off x="5546870" y="4148882"/>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2016</a:t>
            </a:r>
          </a:p>
        </p:txBody>
      </p:sp>
      <p:sp>
        <p:nvSpPr>
          <p:cNvPr id="99" name="TextBox 98">
            <a:extLst>
              <a:ext uri="{FF2B5EF4-FFF2-40B4-BE49-F238E27FC236}">
                <a16:creationId xmlns:a16="http://schemas.microsoft.com/office/drawing/2014/main" id="{54A409C8-EA06-F0B6-D980-54F77C72EAD6}"/>
              </a:ext>
            </a:extLst>
          </p:cNvPr>
          <p:cNvSpPr txBox="1"/>
          <p:nvPr/>
        </p:nvSpPr>
        <p:spPr>
          <a:xfrm>
            <a:off x="6597131" y="4122827"/>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2017</a:t>
            </a:r>
          </a:p>
        </p:txBody>
      </p:sp>
      <p:sp>
        <p:nvSpPr>
          <p:cNvPr id="100" name="TextBox 99">
            <a:extLst>
              <a:ext uri="{FF2B5EF4-FFF2-40B4-BE49-F238E27FC236}">
                <a16:creationId xmlns:a16="http://schemas.microsoft.com/office/drawing/2014/main" id="{7A1412BA-AB39-DDE4-8D51-F24EE9301104}"/>
              </a:ext>
            </a:extLst>
          </p:cNvPr>
          <p:cNvSpPr txBox="1"/>
          <p:nvPr/>
        </p:nvSpPr>
        <p:spPr>
          <a:xfrm>
            <a:off x="7616102" y="4142660"/>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2018</a:t>
            </a:r>
          </a:p>
        </p:txBody>
      </p:sp>
      <p:sp>
        <p:nvSpPr>
          <p:cNvPr id="101" name="TextBox 100">
            <a:extLst>
              <a:ext uri="{FF2B5EF4-FFF2-40B4-BE49-F238E27FC236}">
                <a16:creationId xmlns:a16="http://schemas.microsoft.com/office/drawing/2014/main" id="{E64596B0-9E48-4DE5-3C2A-53E4E73925B9}"/>
              </a:ext>
            </a:extLst>
          </p:cNvPr>
          <p:cNvSpPr txBox="1"/>
          <p:nvPr/>
        </p:nvSpPr>
        <p:spPr>
          <a:xfrm>
            <a:off x="8752011" y="4156347"/>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2019</a:t>
            </a:r>
          </a:p>
        </p:txBody>
      </p:sp>
      <p:cxnSp>
        <p:nvCxnSpPr>
          <p:cNvPr id="102" name="Straight Connector 101">
            <a:extLst>
              <a:ext uri="{FF2B5EF4-FFF2-40B4-BE49-F238E27FC236}">
                <a16:creationId xmlns:a16="http://schemas.microsoft.com/office/drawing/2014/main" id="{C3BDBAF2-51A9-2EF5-A989-9B7F08DB06B6}"/>
              </a:ext>
            </a:extLst>
          </p:cNvPr>
          <p:cNvCxnSpPr/>
          <p:nvPr/>
        </p:nvCxnSpPr>
        <p:spPr>
          <a:xfrm flipV="1">
            <a:off x="4886921" y="3364120"/>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87E6E300-2C92-AD37-FB51-993697A08950}"/>
              </a:ext>
            </a:extLst>
          </p:cNvPr>
          <p:cNvSpPr/>
          <p:nvPr/>
        </p:nvSpPr>
        <p:spPr>
          <a:xfrm>
            <a:off x="4474242" y="3248140"/>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Roboto"/>
            </a:endParaRPr>
          </a:p>
        </p:txBody>
      </p:sp>
      <p:sp>
        <p:nvSpPr>
          <p:cNvPr id="104" name="TextBox 103">
            <a:extLst>
              <a:ext uri="{FF2B5EF4-FFF2-40B4-BE49-F238E27FC236}">
                <a16:creationId xmlns:a16="http://schemas.microsoft.com/office/drawing/2014/main" id="{F9A6C880-A078-38E5-06D0-A8E8130A67F1}"/>
              </a:ext>
            </a:extLst>
          </p:cNvPr>
          <p:cNvSpPr txBox="1"/>
          <p:nvPr/>
        </p:nvSpPr>
        <p:spPr>
          <a:xfrm>
            <a:off x="4571941" y="3128135"/>
            <a:ext cx="1390129" cy="430887"/>
          </a:xfrm>
          <a:prstGeom prst="rect">
            <a:avLst/>
          </a:prstGeom>
          <a:noFill/>
        </p:spPr>
        <p:txBody>
          <a:bodyPr wrap="square" rtlCol="0">
            <a:spAutoFit/>
          </a:bodyPr>
          <a:lstStyle/>
          <a:p>
            <a:pPr defTabSz="914377">
              <a:defRPr/>
            </a:pPr>
            <a:r>
              <a:rPr lang="en-US" sz="1100" dirty="0">
                <a:solidFill>
                  <a:schemeClr val="bg2">
                    <a:lumMod val="75000"/>
                  </a:schemeClr>
                </a:solidFill>
                <a:latin typeface="Roboto Medium" panose="02000000000000000000" pitchFamily="2" charset="0"/>
                <a:ea typeface="Roboto Medium" panose="02000000000000000000" pitchFamily="2" charset="0"/>
              </a:rPr>
              <a:t>First IoT security</a:t>
            </a:r>
          </a:p>
          <a:p>
            <a:pPr defTabSz="914377">
              <a:defRPr/>
            </a:pPr>
            <a:r>
              <a:rPr lang="en-US" sz="1100" dirty="0">
                <a:solidFill>
                  <a:schemeClr val="bg2">
                    <a:lumMod val="75000"/>
                  </a:schemeClr>
                </a:solidFill>
                <a:latin typeface="Roboto Medium" panose="02000000000000000000" pitchFamily="2" charset="0"/>
                <a:ea typeface="Roboto Medium" panose="02000000000000000000" pitchFamily="2" charset="0"/>
              </a:rPr>
              <a:t>(Bitdefender Box)</a:t>
            </a:r>
          </a:p>
        </p:txBody>
      </p:sp>
      <p:cxnSp>
        <p:nvCxnSpPr>
          <p:cNvPr id="105" name="Straight Connector 104">
            <a:extLst>
              <a:ext uri="{FF2B5EF4-FFF2-40B4-BE49-F238E27FC236}">
                <a16:creationId xmlns:a16="http://schemas.microsoft.com/office/drawing/2014/main" id="{71432C82-6612-94A0-475C-D9BF06915B74}"/>
              </a:ext>
            </a:extLst>
          </p:cNvPr>
          <p:cNvCxnSpPr/>
          <p:nvPr/>
        </p:nvCxnSpPr>
        <p:spPr>
          <a:xfrm flipV="1">
            <a:off x="7181447" y="3364120"/>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EFB3AB79-25DD-E639-DD50-8E32BFF123C3}"/>
              </a:ext>
            </a:extLst>
          </p:cNvPr>
          <p:cNvSpPr/>
          <p:nvPr/>
        </p:nvSpPr>
        <p:spPr>
          <a:xfrm>
            <a:off x="6568508" y="3198059"/>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07" name="TextBox 106">
            <a:extLst>
              <a:ext uri="{FF2B5EF4-FFF2-40B4-BE49-F238E27FC236}">
                <a16:creationId xmlns:a16="http://schemas.microsoft.com/office/drawing/2014/main" id="{18F83033-7582-65BB-E6B6-83AD1635FAC7}"/>
              </a:ext>
            </a:extLst>
          </p:cNvPr>
          <p:cNvSpPr txBox="1"/>
          <p:nvPr/>
        </p:nvSpPr>
        <p:spPr>
          <a:xfrm>
            <a:off x="6610840" y="3030518"/>
            <a:ext cx="1750931" cy="430887"/>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Tunable machine learning (</a:t>
            </a:r>
            <a:r>
              <a:rPr lang="en-US" sz="1100" err="1">
                <a:solidFill>
                  <a:prstClr val="white"/>
                </a:solidFill>
                <a:latin typeface="Roboto Light" panose="02000000000000000000" pitchFamily="2" charset="0"/>
                <a:ea typeface="Roboto Light" panose="02000000000000000000" pitchFamily="2" charset="0"/>
              </a:rPr>
              <a:t>HyperDetect</a:t>
            </a:r>
            <a:r>
              <a:rPr lang="en-US" sz="1100">
                <a:solidFill>
                  <a:prstClr val="white"/>
                </a:solidFill>
                <a:latin typeface="Roboto Light" panose="02000000000000000000" pitchFamily="2" charset="0"/>
                <a:ea typeface="Roboto Light" panose="02000000000000000000" pitchFamily="2" charset="0"/>
              </a:rPr>
              <a:t>)</a:t>
            </a:r>
          </a:p>
        </p:txBody>
      </p:sp>
      <p:cxnSp>
        <p:nvCxnSpPr>
          <p:cNvPr id="108" name="Straight Connector 107">
            <a:extLst>
              <a:ext uri="{FF2B5EF4-FFF2-40B4-BE49-F238E27FC236}">
                <a16:creationId xmlns:a16="http://schemas.microsoft.com/office/drawing/2014/main" id="{DBEE351C-87C5-D963-5F8E-9CB486E4BF36}"/>
              </a:ext>
            </a:extLst>
          </p:cNvPr>
          <p:cNvCxnSpPr/>
          <p:nvPr/>
        </p:nvCxnSpPr>
        <p:spPr>
          <a:xfrm flipV="1">
            <a:off x="9430543" y="3364120"/>
            <a:ext cx="0" cy="589907"/>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ABF636EA-5DDD-DC7B-C180-A365C1BE6520}"/>
              </a:ext>
            </a:extLst>
          </p:cNvPr>
          <p:cNvSpPr/>
          <p:nvPr/>
        </p:nvSpPr>
        <p:spPr>
          <a:xfrm>
            <a:off x="8631373" y="3231579"/>
            <a:ext cx="84667" cy="84667"/>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10" name="TextBox 109">
            <a:extLst>
              <a:ext uri="{FF2B5EF4-FFF2-40B4-BE49-F238E27FC236}">
                <a16:creationId xmlns:a16="http://schemas.microsoft.com/office/drawing/2014/main" id="{7400A4FB-98D7-338F-FB84-E6DC1F5AFDBA}"/>
              </a:ext>
            </a:extLst>
          </p:cNvPr>
          <p:cNvSpPr txBox="1"/>
          <p:nvPr/>
        </p:nvSpPr>
        <p:spPr>
          <a:xfrm>
            <a:off x="8716040" y="3034268"/>
            <a:ext cx="1936443" cy="600164"/>
          </a:xfrm>
          <a:prstGeom prst="rect">
            <a:avLst/>
          </a:prstGeom>
          <a:noFill/>
        </p:spPr>
        <p:txBody>
          <a:bodyPr wrap="square" rtlCol="0">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pPr defTabSz="914377">
              <a:defRPr/>
            </a:pPr>
            <a:r>
              <a:rPr lang="en-US">
                <a:solidFill>
                  <a:prstClr val="white"/>
                </a:solidFill>
              </a:rPr>
              <a:t>First integrated Prevention, Detection, Response and Risk Analytics</a:t>
            </a:r>
          </a:p>
        </p:txBody>
      </p:sp>
      <p:cxnSp>
        <p:nvCxnSpPr>
          <p:cNvPr id="111" name="Straight Connector 110">
            <a:extLst>
              <a:ext uri="{FF2B5EF4-FFF2-40B4-BE49-F238E27FC236}">
                <a16:creationId xmlns:a16="http://schemas.microsoft.com/office/drawing/2014/main" id="{CD686B25-FA82-876E-3E25-42E061EDC30C}"/>
              </a:ext>
            </a:extLst>
          </p:cNvPr>
          <p:cNvCxnSpPr/>
          <p:nvPr/>
        </p:nvCxnSpPr>
        <p:spPr>
          <a:xfrm flipV="1">
            <a:off x="1274875" y="4868030"/>
            <a:ext cx="0" cy="55473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60421EE3-BD91-BC68-F3A7-8D34F37B90CA}"/>
              </a:ext>
            </a:extLst>
          </p:cNvPr>
          <p:cNvSpPr/>
          <p:nvPr/>
        </p:nvSpPr>
        <p:spPr>
          <a:xfrm>
            <a:off x="1237566" y="5428609"/>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13" name="TextBox 112">
            <a:extLst>
              <a:ext uri="{FF2B5EF4-FFF2-40B4-BE49-F238E27FC236}">
                <a16:creationId xmlns:a16="http://schemas.microsoft.com/office/drawing/2014/main" id="{6E09E5C6-F593-76E3-29BD-BDE8669BDBC7}"/>
              </a:ext>
            </a:extLst>
          </p:cNvPr>
          <p:cNvSpPr txBox="1"/>
          <p:nvPr/>
        </p:nvSpPr>
        <p:spPr>
          <a:xfrm>
            <a:off x="1316111" y="5262866"/>
            <a:ext cx="1777703" cy="600164"/>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First noise reduction algorithm for finding misclassified samples </a:t>
            </a:r>
          </a:p>
        </p:txBody>
      </p:sp>
      <p:cxnSp>
        <p:nvCxnSpPr>
          <p:cNvPr id="114" name="Straight Connector 113">
            <a:extLst>
              <a:ext uri="{FF2B5EF4-FFF2-40B4-BE49-F238E27FC236}">
                <a16:creationId xmlns:a16="http://schemas.microsoft.com/office/drawing/2014/main" id="{E89DAD4A-E5F0-60F8-6C28-29E34DD6B7DE}"/>
              </a:ext>
            </a:extLst>
          </p:cNvPr>
          <p:cNvCxnSpPr/>
          <p:nvPr/>
        </p:nvCxnSpPr>
        <p:spPr>
          <a:xfrm flipV="1">
            <a:off x="3715072" y="4903084"/>
            <a:ext cx="0" cy="55473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E93E868-2078-5DD5-B174-5D1EBB03341F}"/>
              </a:ext>
            </a:extLst>
          </p:cNvPr>
          <p:cNvSpPr/>
          <p:nvPr/>
        </p:nvSpPr>
        <p:spPr>
          <a:xfrm>
            <a:off x="3349316" y="5402839"/>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16" name="TextBox 115">
            <a:extLst>
              <a:ext uri="{FF2B5EF4-FFF2-40B4-BE49-F238E27FC236}">
                <a16:creationId xmlns:a16="http://schemas.microsoft.com/office/drawing/2014/main" id="{879CC545-C781-E3C0-ED79-CF6810679A65}"/>
              </a:ext>
            </a:extLst>
          </p:cNvPr>
          <p:cNvSpPr txBox="1"/>
          <p:nvPr/>
        </p:nvSpPr>
        <p:spPr>
          <a:xfrm>
            <a:off x="3386627" y="5246753"/>
            <a:ext cx="1866479" cy="430887"/>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First use of deep learning to increase detection rates</a:t>
            </a:r>
          </a:p>
        </p:txBody>
      </p:sp>
      <p:cxnSp>
        <p:nvCxnSpPr>
          <p:cNvPr id="117" name="Straight Connector 116">
            <a:extLst>
              <a:ext uri="{FF2B5EF4-FFF2-40B4-BE49-F238E27FC236}">
                <a16:creationId xmlns:a16="http://schemas.microsoft.com/office/drawing/2014/main" id="{46D26A54-4607-AECB-4180-C6743F49BC40}"/>
              </a:ext>
            </a:extLst>
          </p:cNvPr>
          <p:cNvCxnSpPr/>
          <p:nvPr/>
        </p:nvCxnSpPr>
        <p:spPr>
          <a:xfrm flipV="1">
            <a:off x="6022023" y="4903084"/>
            <a:ext cx="0" cy="55473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CE2AD244-2B57-0852-4F14-B73FA0D0AFE4}"/>
              </a:ext>
            </a:extLst>
          </p:cNvPr>
          <p:cNvSpPr/>
          <p:nvPr/>
        </p:nvSpPr>
        <p:spPr>
          <a:xfrm>
            <a:off x="5478410" y="5409826"/>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Roboto"/>
            </a:endParaRPr>
          </a:p>
        </p:txBody>
      </p:sp>
      <p:sp>
        <p:nvSpPr>
          <p:cNvPr id="119" name="TextBox 118">
            <a:extLst>
              <a:ext uri="{FF2B5EF4-FFF2-40B4-BE49-F238E27FC236}">
                <a16:creationId xmlns:a16="http://schemas.microsoft.com/office/drawing/2014/main" id="{D6A782E9-BA53-3D58-9083-1F4E6F015F4D}"/>
              </a:ext>
            </a:extLst>
          </p:cNvPr>
          <p:cNvSpPr txBox="1"/>
          <p:nvPr/>
        </p:nvSpPr>
        <p:spPr>
          <a:xfrm>
            <a:off x="5525826" y="5252237"/>
            <a:ext cx="2000977" cy="430887"/>
          </a:xfrm>
          <a:prstGeom prst="rect">
            <a:avLst/>
          </a:prstGeom>
          <a:noFill/>
        </p:spPr>
        <p:txBody>
          <a:bodyPr wrap="square" rtlCol="0">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pPr defTabSz="914377">
              <a:defRPr/>
            </a:pPr>
            <a:r>
              <a:rPr lang="en-US" b="0" dirty="0">
                <a:solidFill>
                  <a:schemeClr val="bg2">
                    <a:lumMod val="75000"/>
                  </a:schemeClr>
                </a:solidFill>
              </a:rPr>
              <a:t>Only Hypervisor-based memory introspection (HVI)</a:t>
            </a:r>
          </a:p>
        </p:txBody>
      </p:sp>
      <p:cxnSp>
        <p:nvCxnSpPr>
          <p:cNvPr id="120" name="Straight Connector 119">
            <a:extLst>
              <a:ext uri="{FF2B5EF4-FFF2-40B4-BE49-F238E27FC236}">
                <a16:creationId xmlns:a16="http://schemas.microsoft.com/office/drawing/2014/main" id="{287260B0-E880-269E-10D7-5A422752ED30}"/>
              </a:ext>
            </a:extLst>
          </p:cNvPr>
          <p:cNvCxnSpPr/>
          <p:nvPr/>
        </p:nvCxnSpPr>
        <p:spPr>
          <a:xfrm flipV="1">
            <a:off x="8328971" y="4903084"/>
            <a:ext cx="0" cy="554739"/>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B77964CE-7779-37C0-2824-902CC9DAEB8D}"/>
              </a:ext>
            </a:extLst>
          </p:cNvPr>
          <p:cNvSpPr/>
          <p:nvPr/>
        </p:nvSpPr>
        <p:spPr>
          <a:xfrm>
            <a:off x="7614455" y="5402103"/>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22" name="TextBox 121">
            <a:extLst>
              <a:ext uri="{FF2B5EF4-FFF2-40B4-BE49-F238E27FC236}">
                <a16:creationId xmlns:a16="http://schemas.microsoft.com/office/drawing/2014/main" id="{C078ADC5-B5C9-2565-D573-DAD3D8A63245}"/>
              </a:ext>
            </a:extLst>
          </p:cNvPr>
          <p:cNvSpPr txBox="1"/>
          <p:nvPr/>
        </p:nvSpPr>
        <p:spPr>
          <a:xfrm>
            <a:off x="7668393" y="5246018"/>
            <a:ext cx="1866477" cy="600164"/>
          </a:xfrm>
          <a:prstGeom prst="rect">
            <a:avLst/>
          </a:prstGeom>
          <a:noFill/>
        </p:spPr>
        <p:txBody>
          <a:bodyPr wrap="square" rtlCol="0">
            <a:spAutoFit/>
          </a:bodyPr>
          <a:lstStyle/>
          <a:p>
            <a:pPr defTabSz="914377">
              <a:defRPr/>
            </a:pPr>
            <a:r>
              <a:rPr lang="en-US" sz="1100">
                <a:solidFill>
                  <a:prstClr val="white"/>
                </a:solidFill>
                <a:latin typeface="Roboto Light" panose="02000000000000000000" pitchFamily="2" charset="0"/>
                <a:ea typeface="Roboto Light" panose="02000000000000000000" pitchFamily="2" charset="0"/>
              </a:rPr>
              <a:t>First Vendor to deliver tunable machine learning in agentless</a:t>
            </a:r>
          </a:p>
        </p:txBody>
      </p:sp>
      <p:sp>
        <p:nvSpPr>
          <p:cNvPr id="123" name="TextBox 122">
            <a:extLst>
              <a:ext uri="{FF2B5EF4-FFF2-40B4-BE49-F238E27FC236}">
                <a16:creationId xmlns:a16="http://schemas.microsoft.com/office/drawing/2014/main" id="{7662E7A4-EACB-D648-4A61-03AB8495FB2A}"/>
              </a:ext>
            </a:extLst>
          </p:cNvPr>
          <p:cNvSpPr txBox="1"/>
          <p:nvPr/>
        </p:nvSpPr>
        <p:spPr>
          <a:xfrm>
            <a:off x="216107" y="4192668"/>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2008</a:t>
            </a:r>
          </a:p>
        </p:txBody>
      </p:sp>
      <p:sp>
        <p:nvSpPr>
          <p:cNvPr id="124" name="Oval 123">
            <a:extLst>
              <a:ext uri="{FF2B5EF4-FFF2-40B4-BE49-F238E27FC236}">
                <a16:creationId xmlns:a16="http://schemas.microsoft.com/office/drawing/2014/main" id="{F2E94CA5-7CC8-0BA1-6A5C-27251E823B76}"/>
              </a:ext>
            </a:extLst>
          </p:cNvPr>
          <p:cNvSpPr/>
          <p:nvPr/>
        </p:nvSpPr>
        <p:spPr>
          <a:xfrm>
            <a:off x="9609926" y="3723782"/>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sp>
        <p:nvSpPr>
          <p:cNvPr id="125" name="TextBox 124">
            <a:extLst>
              <a:ext uri="{FF2B5EF4-FFF2-40B4-BE49-F238E27FC236}">
                <a16:creationId xmlns:a16="http://schemas.microsoft.com/office/drawing/2014/main" id="{3892DCC8-0923-9D30-8592-E45E7D8D45C3}"/>
              </a:ext>
            </a:extLst>
          </p:cNvPr>
          <p:cNvSpPr txBox="1"/>
          <p:nvPr/>
        </p:nvSpPr>
        <p:spPr>
          <a:xfrm>
            <a:off x="9837024" y="4150097"/>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2021</a:t>
            </a:r>
          </a:p>
        </p:txBody>
      </p:sp>
      <p:sp>
        <p:nvSpPr>
          <p:cNvPr id="126" name="Oval 125">
            <a:extLst>
              <a:ext uri="{FF2B5EF4-FFF2-40B4-BE49-F238E27FC236}">
                <a16:creationId xmlns:a16="http://schemas.microsoft.com/office/drawing/2014/main" id="{CA2D2B06-15C5-7C0D-296A-AE39E1550002}"/>
              </a:ext>
            </a:extLst>
          </p:cNvPr>
          <p:cNvSpPr/>
          <p:nvPr/>
        </p:nvSpPr>
        <p:spPr>
          <a:xfrm>
            <a:off x="9635269" y="5338102"/>
            <a:ext cx="66695" cy="84667"/>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127" name="Oval 126">
            <a:extLst>
              <a:ext uri="{FF2B5EF4-FFF2-40B4-BE49-F238E27FC236}">
                <a16:creationId xmlns:a16="http://schemas.microsoft.com/office/drawing/2014/main" id="{FFB4C6EB-00C0-20EF-1045-75B6A3C7AEF5}"/>
              </a:ext>
            </a:extLst>
          </p:cNvPr>
          <p:cNvSpPr/>
          <p:nvPr/>
        </p:nvSpPr>
        <p:spPr>
          <a:xfrm>
            <a:off x="10679156" y="3737344"/>
            <a:ext cx="1314304" cy="131430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400">
              <a:solidFill>
                <a:prstClr val="white"/>
              </a:solidFill>
              <a:latin typeface="Roboto"/>
            </a:endParaRPr>
          </a:p>
        </p:txBody>
      </p:sp>
      <p:sp>
        <p:nvSpPr>
          <p:cNvPr id="128" name="TextBox 127">
            <a:extLst>
              <a:ext uri="{FF2B5EF4-FFF2-40B4-BE49-F238E27FC236}">
                <a16:creationId xmlns:a16="http://schemas.microsoft.com/office/drawing/2014/main" id="{9B135807-4B74-14B7-54FA-311B8C9ABE4C}"/>
              </a:ext>
            </a:extLst>
          </p:cNvPr>
          <p:cNvSpPr txBox="1"/>
          <p:nvPr/>
        </p:nvSpPr>
        <p:spPr>
          <a:xfrm>
            <a:off x="10936618" y="4150781"/>
            <a:ext cx="926789" cy="338554"/>
          </a:xfrm>
          <a:prstGeom prst="rect">
            <a:avLst/>
          </a:prstGeom>
          <a:noFill/>
        </p:spPr>
        <p:txBody>
          <a:bodyPr wrap="square" rtlCol="0">
            <a:spAutoFit/>
          </a:bodyPr>
          <a:lstStyle/>
          <a:p>
            <a:pPr algn="ctr" defTabSz="914377">
              <a:defRPr/>
            </a:pPr>
            <a:r>
              <a:rPr lang="en-US" sz="1600">
                <a:solidFill>
                  <a:prstClr val="white"/>
                </a:solidFill>
                <a:latin typeface="Roboto Medium" panose="02000000000000000000" pitchFamily="2" charset="0"/>
                <a:ea typeface="Roboto Medium" panose="02000000000000000000" pitchFamily="2" charset="0"/>
              </a:rPr>
              <a:t>2022</a:t>
            </a:r>
          </a:p>
        </p:txBody>
      </p:sp>
      <p:sp>
        <p:nvSpPr>
          <p:cNvPr id="129" name="TextBox 128">
            <a:extLst>
              <a:ext uri="{FF2B5EF4-FFF2-40B4-BE49-F238E27FC236}">
                <a16:creationId xmlns:a16="http://schemas.microsoft.com/office/drawing/2014/main" id="{78DAD39F-CEB9-3560-A847-FD66F316B5FF}"/>
              </a:ext>
            </a:extLst>
          </p:cNvPr>
          <p:cNvSpPr txBox="1"/>
          <p:nvPr/>
        </p:nvSpPr>
        <p:spPr>
          <a:xfrm>
            <a:off x="10841958" y="3048145"/>
            <a:ext cx="1103206" cy="615746"/>
          </a:xfrm>
          <a:prstGeom prst="rect">
            <a:avLst/>
          </a:prstGeom>
          <a:noFill/>
        </p:spPr>
        <p:txBody>
          <a:bodyPr wrap="square" lIns="121920" tIns="60960" rIns="121920" bIns="60960" rtlCol="0" anchor="t">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pPr defTabSz="914377">
              <a:defRPr/>
            </a:pPr>
            <a:r>
              <a:rPr lang="en-US" sz="1067" b="0" dirty="0">
                <a:solidFill>
                  <a:srgbClr val="FFFFFF"/>
                </a:solidFill>
                <a:latin typeface="Roboto Medium"/>
                <a:ea typeface="Roboto Medium"/>
              </a:rPr>
              <a:t>Extended Detection and Response</a:t>
            </a:r>
            <a:endParaRPr lang="en-US" sz="1067" b="0" dirty="0">
              <a:solidFill>
                <a:srgbClr val="FFFFFF"/>
              </a:solidFill>
            </a:endParaRPr>
          </a:p>
        </p:txBody>
      </p:sp>
      <p:sp>
        <p:nvSpPr>
          <p:cNvPr id="130" name="Oval 129">
            <a:extLst>
              <a:ext uri="{FF2B5EF4-FFF2-40B4-BE49-F238E27FC236}">
                <a16:creationId xmlns:a16="http://schemas.microsoft.com/office/drawing/2014/main" id="{B887222E-B493-0C8C-690D-98C58AD4475F}"/>
              </a:ext>
            </a:extLst>
          </p:cNvPr>
          <p:cNvSpPr/>
          <p:nvPr/>
        </p:nvSpPr>
        <p:spPr>
          <a:xfrm>
            <a:off x="10763813" y="3230194"/>
            <a:ext cx="117961" cy="102613"/>
          </a:xfrm>
          <a:prstGeom prst="ellipse">
            <a:avLst/>
          </a:prstGeom>
          <a:solidFill>
            <a:srgbClr val="004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oboto"/>
            </a:endParaRPr>
          </a:p>
        </p:txBody>
      </p:sp>
      <p:sp>
        <p:nvSpPr>
          <p:cNvPr id="2" name="Oval 1">
            <a:extLst>
              <a:ext uri="{FF2B5EF4-FFF2-40B4-BE49-F238E27FC236}">
                <a16:creationId xmlns:a16="http://schemas.microsoft.com/office/drawing/2014/main" id="{D3266F64-B580-F3F4-AA86-DF45EA80324B}"/>
              </a:ext>
            </a:extLst>
          </p:cNvPr>
          <p:cNvSpPr/>
          <p:nvPr/>
        </p:nvSpPr>
        <p:spPr>
          <a:xfrm>
            <a:off x="11053477" y="5344248"/>
            <a:ext cx="84667" cy="84667"/>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Roboto"/>
            </a:endParaRPr>
          </a:p>
        </p:txBody>
      </p:sp>
      <p:sp>
        <p:nvSpPr>
          <p:cNvPr id="3" name="TextBox 2">
            <a:extLst>
              <a:ext uri="{FF2B5EF4-FFF2-40B4-BE49-F238E27FC236}">
                <a16:creationId xmlns:a16="http://schemas.microsoft.com/office/drawing/2014/main" id="{DB23CE45-567A-2B56-9EE6-69811582E5FF}"/>
              </a:ext>
            </a:extLst>
          </p:cNvPr>
          <p:cNvSpPr txBox="1"/>
          <p:nvPr/>
        </p:nvSpPr>
        <p:spPr>
          <a:xfrm>
            <a:off x="11100893" y="5186659"/>
            <a:ext cx="2000977" cy="430887"/>
          </a:xfrm>
          <a:prstGeom prst="rect">
            <a:avLst/>
          </a:prstGeom>
          <a:noFill/>
        </p:spPr>
        <p:txBody>
          <a:bodyPr wrap="square" rtlCol="0">
            <a:spAutoFit/>
          </a:bodyPr>
          <a:lstStyle>
            <a:defPPr>
              <a:defRPr lang="en-US"/>
            </a:defPPr>
            <a:lvl1pPr>
              <a:defRPr sz="1100" b="1">
                <a:solidFill>
                  <a:schemeClr val="bg1"/>
                </a:solidFill>
                <a:latin typeface="Roboto Medium" panose="02000000000000000000" pitchFamily="2" charset="0"/>
                <a:ea typeface="Roboto Medium" panose="02000000000000000000" pitchFamily="2" charset="0"/>
              </a:defRPr>
            </a:lvl1pPr>
          </a:lstStyle>
          <a:p>
            <a:pPr defTabSz="914377">
              <a:defRPr/>
            </a:pPr>
            <a:r>
              <a:rPr lang="en-US" b="0" dirty="0">
                <a:solidFill>
                  <a:schemeClr val="bg2">
                    <a:lumMod val="75000"/>
                  </a:schemeClr>
                </a:solidFill>
              </a:rPr>
              <a:t>Integrity</a:t>
            </a:r>
          </a:p>
          <a:p>
            <a:pPr defTabSz="914377">
              <a:defRPr/>
            </a:pPr>
            <a:r>
              <a:rPr lang="en-US" b="0" dirty="0">
                <a:solidFill>
                  <a:schemeClr val="bg2">
                    <a:lumMod val="75000"/>
                  </a:schemeClr>
                </a:solidFill>
              </a:rPr>
              <a:t>Monitoring</a:t>
            </a:r>
          </a:p>
        </p:txBody>
      </p:sp>
    </p:spTree>
    <p:extLst>
      <p:ext uri="{BB962C8B-B14F-4D97-AF65-F5344CB8AC3E}">
        <p14:creationId xmlns:p14="http://schemas.microsoft.com/office/powerpoint/2010/main" val="2080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ppt_x</p:attrName>
                                        </p:attrNameLst>
                                      </p:cBhvr>
                                      <p:tavLst>
                                        <p:tav tm="0">
                                          <p:val>
                                            <p:strVal val="#ppt_x-#ppt_w*1.125000"/>
                                          </p:val>
                                        </p:tav>
                                        <p:tav tm="100000">
                                          <p:val>
                                            <p:strVal val="#ppt_x"/>
                                          </p:val>
                                        </p:tav>
                                      </p:tavLst>
                                    </p:anim>
                                    <p:animEffect transition="in" filter="wipe(right)">
                                      <p:cBhvr>
                                        <p:cTn id="8" dur="500"/>
                                        <p:tgtEl>
                                          <p:spTgt spid="70"/>
                                        </p:tgtEl>
                                      </p:cBhvr>
                                    </p:animEffect>
                                  </p:childTnLst>
                                </p:cTn>
                              </p:par>
                              <p:par>
                                <p:cTn id="9" presetID="12" presetClass="entr" presetSubtype="8" fill="hold" grpId="0"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p:tgtEl>
                                          <p:spTgt spid="71"/>
                                        </p:tgtEl>
                                        <p:attrNameLst>
                                          <p:attrName>ppt_x</p:attrName>
                                        </p:attrNameLst>
                                      </p:cBhvr>
                                      <p:tavLst>
                                        <p:tav tm="0">
                                          <p:val>
                                            <p:strVal val="#ppt_x-#ppt_w*1.125000"/>
                                          </p:val>
                                        </p:tav>
                                        <p:tav tm="100000">
                                          <p:val>
                                            <p:strVal val="#ppt_x"/>
                                          </p:val>
                                        </p:tav>
                                      </p:tavLst>
                                    </p:anim>
                                    <p:animEffect transition="in" filter="wipe(right)">
                                      <p:cBhvr>
                                        <p:cTn id="12" dur="500"/>
                                        <p:tgtEl>
                                          <p:spTgt spid="71"/>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p:tgtEl>
                                          <p:spTgt spid="72"/>
                                        </p:tgtEl>
                                        <p:attrNameLst>
                                          <p:attrName>ppt_x</p:attrName>
                                        </p:attrNameLst>
                                      </p:cBhvr>
                                      <p:tavLst>
                                        <p:tav tm="0">
                                          <p:val>
                                            <p:strVal val="#ppt_x-#ppt_w*1.125000"/>
                                          </p:val>
                                        </p:tav>
                                        <p:tav tm="100000">
                                          <p:val>
                                            <p:strVal val="#ppt_x"/>
                                          </p:val>
                                        </p:tav>
                                      </p:tavLst>
                                    </p:anim>
                                    <p:animEffect transition="in" filter="wipe(right)">
                                      <p:cBhvr>
                                        <p:cTn id="16" dur="500"/>
                                        <p:tgtEl>
                                          <p:spTgt spid="72"/>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p:tgtEl>
                                          <p:spTgt spid="79"/>
                                        </p:tgtEl>
                                        <p:attrNameLst>
                                          <p:attrName>ppt_x</p:attrName>
                                        </p:attrNameLst>
                                      </p:cBhvr>
                                      <p:tavLst>
                                        <p:tav tm="0">
                                          <p:val>
                                            <p:strVal val="#ppt_x-#ppt_w*1.125000"/>
                                          </p:val>
                                        </p:tav>
                                        <p:tav tm="100000">
                                          <p:val>
                                            <p:strVal val="#ppt_x"/>
                                          </p:val>
                                        </p:tav>
                                      </p:tavLst>
                                    </p:anim>
                                    <p:animEffect transition="in" filter="wipe(right)">
                                      <p:cBhvr>
                                        <p:cTn id="20" dur="500"/>
                                        <p:tgtEl>
                                          <p:spTgt spid="79"/>
                                        </p:tgtEl>
                                      </p:cBhvr>
                                    </p:animEffect>
                                  </p:childTnLst>
                                </p:cTn>
                              </p:par>
                              <p:par>
                                <p:cTn id="21" presetID="12" presetClass="entr" presetSubtype="8" fill="hold" grpId="0" nodeType="withEffect">
                                  <p:stCondLst>
                                    <p:cond delay="50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p:tgtEl>
                                          <p:spTgt spid="83"/>
                                        </p:tgtEl>
                                        <p:attrNameLst>
                                          <p:attrName>ppt_x</p:attrName>
                                        </p:attrNameLst>
                                      </p:cBhvr>
                                      <p:tavLst>
                                        <p:tav tm="0">
                                          <p:val>
                                            <p:strVal val="#ppt_x-#ppt_w*1.125000"/>
                                          </p:val>
                                        </p:tav>
                                        <p:tav tm="100000">
                                          <p:val>
                                            <p:strVal val="#ppt_x"/>
                                          </p:val>
                                        </p:tav>
                                      </p:tavLst>
                                    </p:anim>
                                    <p:animEffect transition="in" filter="wipe(right)">
                                      <p:cBhvr>
                                        <p:cTn id="24" dur="500"/>
                                        <p:tgtEl>
                                          <p:spTgt spid="83"/>
                                        </p:tgtEl>
                                      </p:cBhvr>
                                    </p:animEffect>
                                  </p:childTnLst>
                                </p:cTn>
                              </p:par>
                              <p:par>
                                <p:cTn id="25" presetID="12" presetClass="entr" presetSubtype="8" fill="hold" grpId="0" nodeType="withEffect">
                                  <p:stCondLst>
                                    <p:cond delay="50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p:tgtEl>
                                          <p:spTgt spid="84"/>
                                        </p:tgtEl>
                                        <p:attrNameLst>
                                          <p:attrName>ppt_x</p:attrName>
                                        </p:attrNameLst>
                                      </p:cBhvr>
                                      <p:tavLst>
                                        <p:tav tm="0">
                                          <p:val>
                                            <p:strVal val="#ppt_x-#ppt_w*1.125000"/>
                                          </p:val>
                                        </p:tav>
                                        <p:tav tm="100000">
                                          <p:val>
                                            <p:strVal val="#ppt_x"/>
                                          </p:val>
                                        </p:tav>
                                      </p:tavLst>
                                    </p:anim>
                                    <p:animEffect transition="in" filter="wipe(right)">
                                      <p:cBhvr>
                                        <p:cTn id="28" dur="500"/>
                                        <p:tgtEl>
                                          <p:spTgt spid="84"/>
                                        </p:tgtEl>
                                      </p:cBhvr>
                                    </p:animEffect>
                                  </p:childTnLst>
                                </p:cTn>
                              </p:par>
                              <p:par>
                                <p:cTn id="29" presetID="12" presetClass="entr" presetSubtype="8" fill="hold" grpId="0" nodeType="withEffect">
                                  <p:stCondLst>
                                    <p:cond delay="50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p:tgtEl>
                                          <p:spTgt spid="85"/>
                                        </p:tgtEl>
                                        <p:attrNameLst>
                                          <p:attrName>ppt_x</p:attrName>
                                        </p:attrNameLst>
                                      </p:cBhvr>
                                      <p:tavLst>
                                        <p:tav tm="0">
                                          <p:val>
                                            <p:strVal val="#ppt_x-#ppt_w*1.125000"/>
                                          </p:val>
                                        </p:tav>
                                        <p:tav tm="100000">
                                          <p:val>
                                            <p:strVal val="#ppt_x"/>
                                          </p:val>
                                        </p:tav>
                                      </p:tavLst>
                                    </p:anim>
                                    <p:animEffect transition="in" filter="wipe(right)">
                                      <p:cBhvr>
                                        <p:cTn id="32" dur="500"/>
                                        <p:tgtEl>
                                          <p:spTgt spid="85"/>
                                        </p:tgtEl>
                                      </p:cBhvr>
                                    </p:animEffect>
                                  </p:childTnLst>
                                </p:cTn>
                              </p:par>
                              <p:par>
                                <p:cTn id="33" presetID="12" presetClass="entr" presetSubtype="8" fill="hold" grpId="0" nodeType="withEffect">
                                  <p:stCondLst>
                                    <p:cond delay="50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p:tgtEl>
                                          <p:spTgt spid="86"/>
                                        </p:tgtEl>
                                        <p:attrNameLst>
                                          <p:attrName>ppt_x</p:attrName>
                                        </p:attrNameLst>
                                      </p:cBhvr>
                                      <p:tavLst>
                                        <p:tav tm="0">
                                          <p:val>
                                            <p:strVal val="#ppt_x-#ppt_w*1.125000"/>
                                          </p:val>
                                        </p:tav>
                                        <p:tav tm="100000">
                                          <p:val>
                                            <p:strVal val="#ppt_x"/>
                                          </p:val>
                                        </p:tav>
                                      </p:tavLst>
                                    </p:anim>
                                    <p:animEffect transition="in" filter="wipe(right)">
                                      <p:cBhvr>
                                        <p:cTn id="36" dur="500"/>
                                        <p:tgtEl>
                                          <p:spTgt spid="86"/>
                                        </p:tgtEl>
                                      </p:cBhvr>
                                    </p:animEffect>
                                  </p:childTnLst>
                                </p:cTn>
                              </p:par>
                              <p:par>
                                <p:cTn id="37" presetID="12" presetClass="entr" presetSubtype="8" fill="hold" grpId="0" nodeType="withEffect">
                                  <p:stCondLst>
                                    <p:cond delay="50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p:tgtEl>
                                          <p:spTgt spid="87"/>
                                        </p:tgtEl>
                                        <p:attrNameLst>
                                          <p:attrName>ppt_x</p:attrName>
                                        </p:attrNameLst>
                                      </p:cBhvr>
                                      <p:tavLst>
                                        <p:tav tm="0">
                                          <p:val>
                                            <p:strVal val="#ppt_x-#ppt_w*1.125000"/>
                                          </p:val>
                                        </p:tav>
                                        <p:tav tm="100000">
                                          <p:val>
                                            <p:strVal val="#ppt_x"/>
                                          </p:val>
                                        </p:tav>
                                      </p:tavLst>
                                    </p:anim>
                                    <p:animEffect transition="in" filter="wipe(right)">
                                      <p:cBhvr>
                                        <p:cTn id="40" dur="500"/>
                                        <p:tgtEl>
                                          <p:spTgt spid="87"/>
                                        </p:tgtEl>
                                      </p:cBhvr>
                                    </p:animEffect>
                                  </p:childTnLst>
                                </p:cTn>
                              </p:par>
                              <p:par>
                                <p:cTn id="41" presetID="12" presetClass="entr" presetSubtype="8" fill="hold" nodeType="withEffect">
                                  <p:stCondLst>
                                    <p:cond delay="50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500"/>
                                        <p:tgtEl>
                                          <p:spTgt spid="88"/>
                                        </p:tgtEl>
                                        <p:attrNameLst>
                                          <p:attrName>ppt_x</p:attrName>
                                        </p:attrNameLst>
                                      </p:cBhvr>
                                      <p:tavLst>
                                        <p:tav tm="0">
                                          <p:val>
                                            <p:strVal val="#ppt_x-#ppt_w*1.125000"/>
                                          </p:val>
                                        </p:tav>
                                        <p:tav tm="100000">
                                          <p:val>
                                            <p:strVal val="#ppt_x"/>
                                          </p:val>
                                        </p:tav>
                                      </p:tavLst>
                                    </p:anim>
                                    <p:animEffect transition="in" filter="wipe(right)">
                                      <p:cBhvr>
                                        <p:cTn id="44" dur="500"/>
                                        <p:tgtEl>
                                          <p:spTgt spid="88"/>
                                        </p:tgtEl>
                                      </p:cBhvr>
                                    </p:animEffect>
                                  </p:childTnLst>
                                </p:cTn>
                              </p:par>
                              <p:par>
                                <p:cTn id="45" presetID="12" presetClass="entr" presetSubtype="8" fill="hold" grpId="0" nodeType="withEffect">
                                  <p:stCondLst>
                                    <p:cond delay="50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p:tgtEl>
                                          <p:spTgt spid="89"/>
                                        </p:tgtEl>
                                        <p:attrNameLst>
                                          <p:attrName>ppt_x</p:attrName>
                                        </p:attrNameLst>
                                      </p:cBhvr>
                                      <p:tavLst>
                                        <p:tav tm="0">
                                          <p:val>
                                            <p:strVal val="#ppt_x-#ppt_w*1.125000"/>
                                          </p:val>
                                        </p:tav>
                                        <p:tav tm="100000">
                                          <p:val>
                                            <p:strVal val="#ppt_x"/>
                                          </p:val>
                                        </p:tav>
                                      </p:tavLst>
                                    </p:anim>
                                    <p:animEffect transition="in" filter="wipe(right)">
                                      <p:cBhvr>
                                        <p:cTn id="48" dur="500"/>
                                        <p:tgtEl>
                                          <p:spTgt spid="89"/>
                                        </p:tgtEl>
                                      </p:cBhvr>
                                    </p:animEffect>
                                  </p:childTnLst>
                                </p:cTn>
                              </p:par>
                              <p:par>
                                <p:cTn id="49" presetID="12" presetClass="entr" presetSubtype="8" fill="hold" grpId="0" nodeType="withEffect">
                                  <p:stCondLst>
                                    <p:cond delay="50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p:tgtEl>
                                          <p:spTgt spid="90"/>
                                        </p:tgtEl>
                                        <p:attrNameLst>
                                          <p:attrName>ppt_x</p:attrName>
                                        </p:attrNameLst>
                                      </p:cBhvr>
                                      <p:tavLst>
                                        <p:tav tm="0">
                                          <p:val>
                                            <p:strVal val="#ppt_x-#ppt_w*1.125000"/>
                                          </p:val>
                                        </p:tav>
                                        <p:tav tm="100000">
                                          <p:val>
                                            <p:strVal val="#ppt_x"/>
                                          </p:val>
                                        </p:tav>
                                      </p:tavLst>
                                    </p:anim>
                                    <p:animEffect transition="in" filter="wipe(right)">
                                      <p:cBhvr>
                                        <p:cTn id="52" dur="500"/>
                                        <p:tgtEl>
                                          <p:spTgt spid="90"/>
                                        </p:tgtEl>
                                      </p:cBhvr>
                                    </p:animEffect>
                                  </p:childTnLst>
                                </p:cTn>
                              </p:par>
                              <p:par>
                                <p:cTn id="53" presetID="12" presetClass="entr" presetSubtype="8" fill="hold" nodeType="withEffect">
                                  <p:stCondLst>
                                    <p:cond delay="500"/>
                                  </p:stCondLst>
                                  <p:childTnLst>
                                    <p:set>
                                      <p:cBhvr>
                                        <p:cTn id="54" dur="1" fill="hold">
                                          <p:stCondLst>
                                            <p:cond delay="0"/>
                                          </p:stCondLst>
                                        </p:cTn>
                                        <p:tgtEl>
                                          <p:spTgt spid="91"/>
                                        </p:tgtEl>
                                        <p:attrNameLst>
                                          <p:attrName>style.visibility</p:attrName>
                                        </p:attrNameLst>
                                      </p:cBhvr>
                                      <p:to>
                                        <p:strVal val="visible"/>
                                      </p:to>
                                    </p:set>
                                    <p:anim calcmode="lin" valueType="num">
                                      <p:cBhvr additive="base">
                                        <p:cTn id="55" dur="500"/>
                                        <p:tgtEl>
                                          <p:spTgt spid="91"/>
                                        </p:tgtEl>
                                        <p:attrNameLst>
                                          <p:attrName>ppt_x</p:attrName>
                                        </p:attrNameLst>
                                      </p:cBhvr>
                                      <p:tavLst>
                                        <p:tav tm="0">
                                          <p:val>
                                            <p:strVal val="#ppt_x-#ppt_w*1.125000"/>
                                          </p:val>
                                        </p:tav>
                                        <p:tav tm="100000">
                                          <p:val>
                                            <p:strVal val="#ppt_x"/>
                                          </p:val>
                                        </p:tav>
                                      </p:tavLst>
                                    </p:anim>
                                    <p:animEffect transition="in" filter="wipe(right)">
                                      <p:cBhvr>
                                        <p:cTn id="56" dur="500"/>
                                        <p:tgtEl>
                                          <p:spTgt spid="91"/>
                                        </p:tgtEl>
                                      </p:cBhvr>
                                    </p:animEffect>
                                  </p:childTnLst>
                                </p:cTn>
                              </p:par>
                              <p:par>
                                <p:cTn id="57" presetID="12" presetClass="entr" presetSubtype="8" fill="hold" grpId="0" nodeType="withEffect">
                                  <p:stCondLst>
                                    <p:cond delay="500"/>
                                  </p:stCondLst>
                                  <p:childTnLst>
                                    <p:set>
                                      <p:cBhvr>
                                        <p:cTn id="58" dur="1" fill="hold">
                                          <p:stCondLst>
                                            <p:cond delay="0"/>
                                          </p:stCondLst>
                                        </p:cTn>
                                        <p:tgtEl>
                                          <p:spTgt spid="92"/>
                                        </p:tgtEl>
                                        <p:attrNameLst>
                                          <p:attrName>style.visibility</p:attrName>
                                        </p:attrNameLst>
                                      </p:cBhvr>
                                      <p:to>
                                        <p:strVal val="visible"/>
                                      </p:to>
                                    </p:set>
                                    <p:anim calcmode="lin" valueType="num">
                                      <p:cBhvr additive="base">
                                        <p:cTn id="59" dur="500"/>
                                        <p:tgtEl>
                                          <p:spTgt spid="92"/>
                                        </p:tgtEl>
                                        <p:attrNameLst>
                                          <p:attrName>ppt_x</p:attrName>
                                        </p:attrNameLst>
                                      </p:cBhvr>
                                      <p:tavLst>
                                        <p:tav tm="0">
                                          <p:val>
                                            <p:strVal val="#ppt_x-#ppt_w*1.125000"/>
                                          </p:val>
                                        </p:tav>
                                        <p:tav tm="100000">
                                          <p:val>
                                            <p:strVal val="#ppt_x"/>
                                          </p:val>
                                        </p:tav>
                                      </p:tavLst>
                                    </p:anim>
                                    <p:animEffect transition="in" filter="wipe(right)">
                                      <p:cBhvr>
                                        <p:cTn id="60" dur="500"/>
                                        <p:tgtEl>
                                          <p:spTgt spid="92"/>
                                        </p:tgtEl>
                                      </p:cBhvr>
                                    </p:animEffect>
                                  </p:childTnLst>
                                </p:cTn>
                              </p:par>
                              <p:par>
                                <p:cTn id="61" presetID="12" presetClass="entr" presetSubtype="8" fill="hold" grpId="0" nodeType="withEffect">
                                  <p:stCondLst>
                                    <p:cond delay="500"/>
                                  </p:stCondLst>
                                  <p:childTnLst>
                                    <p:set>
                                      <p:cBhvr>
                                        <p:cTn id="62" dur="1" fill="hold">
                                          <p:stCondLst>
                                            <p:cond delay="0"/>
                                          </p:stCondLst>
                                        </p:cTn>
                                        <p:tgtEl>
                                          <p:spTgt spid="93"/>
                                        </p:tgtEl>
                                        <p:attrNameLst>
                                          <p:attrName>style.visibility</p:attrName>
                                        </p:attrNameLst>
                                      </p:cBhvr>
                                      <p:to>
                                        <p:strVal val="visible"/>
                                      </p:to>
                                    </p:set>
                                    <p:anim calcmode="lin" valueType="num">
                                      <p:cBhvr additive="base">
                                        <p:cTn id="63" dur="500"/>
                                        <p:tgtEl>
                                          <p:spTgt spid="93"/>
                                        </p:tgtEl>
                                        <p:attrNameLst>
                                          <p:attrName>ppt_x</p:attrName>
                                        </p:attrNameLst>
                                      </p:cBhvr>
                                      <p:tavLst>
                                        <p:tav tm="0">
                                          <p:val>
                                            <p:strVal val="#ppt_x-#ppt_w*1.125000"/>
                                          </p:val>
                                        </p:tav>
                                        <p:tav tm="100000">
                                          <p:val>
                                            <p:strVal val="#ppt_x"/>
                                          </p:val>
                                        </p:tav>
                                      </p:tavLst>
                                    </p:anim>
                                    <p:animEffect transition="in" filter="wipe(right)">
                                      <p:cBhvr>
                                        <p:cTn id="64" dur="500"/>
                                        <p:tgtEl>
                                          <p:spTgt spid="93"/>
                                        </p:tgtEl>
                                      </p:cBhvr>
                                    </p:animEffect>
                                  </p:childTnLst>
                                </p:cTn>
                              </p:par>
                              <p:par>
                                <p:cTn id="65" presetID="12" presetClass="entr" presetSubtype="8" fill="hold" grpId="0" nodeType="withEffect">
                                  <p:stCondLst>
                                    <p:cond delay="500"/>
                                  </p:stCondLst>
                                  <p:childTnLst>
                                    <p:set>
                                      <p:cBhvr>
                                        <p:cTn id="66" dur="1" fill="hold">
                                          <p:stCondLst>
                                            <p:cond delay="0"/>
                                          </p:stCondLst>
                                        </p:cTn>
                                        <p:tgtEl>
                                          <p:spTgt spid="94"/>
                                        </p:tgtEl>
                                        <p:attrNameLst>
                                          <p:attrName>style.visibility</p:attrName>
                                        </p:attrNameLst>
                                      </p:cBhvr>
                                      <p:to>
                                        <p:strVal val="visible"/>
                                      </p:to>
                                    </p:set>
                                    <p:anim calcmode="lin" valueType="num">
                                      <p:cBhvr additive="base">
                                        <p:cTn id="67" dur="500"/>
                                        <p:tgtEl>
                                          <p:spTgt spid="94"/>
                                        </p:tgtEl>
                                        <p:attrNameLst>
                                          <p:attrName>ppt_x</p:attrName>
                                        </p:attrNameLst>
                                      </p:cBhvr>
                                      <p:tavLst>
                                        <p:tav tm="0">
                                          <p:val>
                                            <p:strVal val="#ppt_x-#ppt_w*1.125000"/>
                                          </p:val>
                                        </p:tav>
                                        <p:tav tm="100000">
                                          <p:val>
                                            <p:strVal val="#ppt_x"/>
                                          </p:val>
                                        </p:tav>
                                      </p:tavLst>
                                    </p:anim>
                                    <p:animEffect transition="in" filter="wipe(right)">
                                      <p:cBhvr>
                                        <p:cTn id="68" dur="500"/>
                                        <p:tgtEl>
                                          <p:spTgt spid="94"/>
                                        </p:tgtEl>
                                      </p:cBhvr>
                                    </p:animEffect>
                                  </p:childTnLst>
                                </p:cTn>
                              </p:par>
                              <p:par>
                                <p:cTn id="69" presetID="12" presetClass="entr" presetSubtype="8" fill="hold" grpId="0" nodeType="withEffect">
                                  <p:stCondLst>
                                    <p:cond delay="500"/>
                                  </p:stCondLst>
                                  <p:childTnLst>
                                    <p:set>
                                      <p:cBhvr>
                                        <p:cTn id="70" dur="1" fill="hold">
                                          <p:stCondLst>
                                            <p:cond delay="0"/>
                                          </p:stCondLst>
                                        </p:cTn>
                                        <p:tgtEl>
                                          <p:spTgt spid="95"/>
                                        </p:tgtEl>
                                        <p:attrNameLst>
                                          <p:attrName>style.visibility</p:attrName>
                                        </p:attrNameLst>
                                      </p:cBhvr>
                                      <p:to>
                                        <p:strVal val="visible"/>
                                      </p:to>
                                    </p:set>
                                    <p:anim calcmode="lin" valueType="num">
                                      <p:cBhvr additive="base">
                                        <p:cTn id="71" dur="500"/>
                                        <p:tgtEl>
                                          <p:spTgt spid="95"/>
                                        </p:tgtEl>
                                        <p:attrNameLst>
                                          <p:attrName>ppt_x</p:attrName>
                                        </p:attrNameLst>
                                      </p:cBhvr>
                                      <p:tavLst>
                                        <p:tav tm="0">
                                          <p:val>
                                            <p:strVal val="#ppt_x-#ppt_w*1.125000"/>
                                          </p:val>
                                        </p:tav>
                                        <p:tav tm="100000">
                                          <p:val>
                                            <p:strVal val="#ppt_x"/>
                                          </p:val>
                                        </p:tav>
                                      </p:tavLst>
                                    </p:anim>
                                    <p:animEffect transition="in" filter="wipe(right)">
                                      <p:cBhvr>
                                        <p:cTn id="72" dur="500"/>
                                        <p:tgtEl>
                                          <p:spTgt spid="95"/>
                                        </p:tgtEl>
                                      </p:cBhvr>
                                    </p:animEffect>
                                  </p:childTnLst>
                                </p:cTn>
                              </p:par>
                              <p:par>
                                <p:cTn id="73" presetID="12" presetClass="entr" presetSubtype="8" fill="hold" grpId="0" nodeType="withEffect">
                                  <p:stCondLst>
                                    <p:cond delay="500"/>
                                  </p:stCondLst>
                                  <p:childTnLst>
                                    <p:set>
                                      <p:cBhvr>
                                        <p:cTn id="74" dur="1" fill="hold">
                                          <p:stCondLst>
                                            <p:cond delay="0"/>
                                          </p:stCondLst>
                                        </p:cTn>
                                        <p:tgtEl>
                                          <p:spTgt spid="96"/>
                                        </p:tgtEl>
                                        <p:attrNameLst>
                                          <p:attrName>style.visibility</p:attrName>
                                        </p:attrNameLst>
                                      </p:cBhvr>
                                      <p:to>
                                        <p:strVal val="visible"/>
                                      </p:to>
                                    </p:set>
                                    <p:anim calcmode="lin" valueType="num">
                                      <p:cBhvr additive="base">
                                        <p:cTn id="75" dur="500"/>
                                        <p:tgtEl>
                                          <p:spTgt spid="96"/>
                                        </p:tgtEl>
                                        <p:attrNameLst>
                                          <p:attrName>ppt_x</p:attrName>
                                        </p:attrNameLst>
                                      </p:cBhvr>
                                      <p:tavLst>
                                        <p:tav tm="0">
                                          <p:val>
                                            <p:strVal val="#ppt_x-#ppt_w*1.125000"/>
                                          </p:val>
                                        </p:tav>
                                        <p:tav tm="100000">
                                          <p:val>
                                            <p:strVal val="#ppt_x"/>
                                          </p:val>
                                        </p:tav>
                                      </p:tavLst>
                                    </p:anim>
                                    <p:animEffect transition="in" filter="wipe(right)">
                                      <p:cBhvr>
                                        <p:cTn id="76" dur="500"/>
                                        <p:tgtEl>
                                          <p:spTgt spid="96"/>
                                        </p:tgtEl>
                                      </p:cBhvr>
                                    </p:animEffect>
                                  </p:childTnLst>
                                </p:cTn>
                              </p:par>
                              <p:par>
                                <p:cTn id="77" presetID="12" presetClass="entr" presetSubtype="8" fill="hold" grpId="0" nodeType="withEffect">
                                  <p:stCondLst>
                                    <p:cond delay="500"/>
                                  </p:stCondLst>
                                  <p:childTnLst>
                                    <p:set>
                                      <p:cBhvr>
                                        <p:cTn id="78" dur="1" fill="hold">
                                          <p:stCondLst>
                                            <p:cond delay="0"/>
                                          </p:stCondLst>
                                        </p:cTn>
                                        <p:tgtEl>
                                          <p:spTgt spid="97"/>
                                        </p:tgtEl>
                                        <p:attrNameLst>
                                          <p:attrName>style.visibility</p:attrName>
                                        </p:attrNameLst>
                                      </p:cBhvr>
                                      <p:to>
                                        <p:strVal val="visible"/>
                                      </p:to>
                                    </p:set>
                                    <p:anim calcmode="lin" valueType="num">
                                      <p:cBhvr additive="base">
                                        <p:cTn id="79" dur="500"/>
                                        <p:tgtEl>
                                          <p:spTgt spid="97"/>
                                        </p:tgtEl>
                                        <p:attrNameLst>
                                          <p:attrName>ppt_x</p:attrName>
                                        </p:attrNameLst>
                                      </p:cBhvr>
                                      <p:tavLst>
                                        <p:tav tm="0">
                                          <p:val>
                                            <p:strVal val="#ppt_x-#ppt_w*1.125000"/>
                                          </p:val>
                                        </p:tav>
                                        <p:tav tm="100000">
                                          <p:val>
                                            <p:strVal val="#ppt_x"/>
                                          </p:val>
                                        </p:tav>
                                      </p:tavLst>
                                    </p:anim>
                                    <p:animEffect transition="in" filter="wipe(right)">
                                      <p:cBhvr>
                                        <p:cTn id="80" dur="500"/>
                                        <p:tgtEl>
                                          <p:spTgt spid="97"/>
                                        </p:tgtEl>
                                      </p:cBhvr>
                                    </p:animEffect>
                                  </p:childTnLst>
                                </p:cTn>
                              </p:par>
                              <p:par>
                                <p:cTn id="81" presetID="12" presetClass="entr" presetSubtype="8" fill="hold" grpId="0" nodeType="withEffect">
                                  <p:stCondLst>
                                    <p:cond delay="500"/>
                                  </p:stCondLst>
                                  <p:childTnLst>
                                    <p:set>
                                      <p:cBhvr>
                                        <p:cTn id="82" dur="1" fill="hold">
                                          <p:stCondLst>
                                            <p:cond delay="0"/>
                                          </p:stCondLst>
                                        </p:cTn>
                                        <p:tgtEl>
                                          <p:spTgt spid="98"/>
                                        </p:tgtEl>
                                        <p:attrNameLst>
                                          <p:attrName>style.visibility</p:attrName>
                                        </p:attrNameLst>
                                      </p:cBhvr>
                                      <p:to>
                                        <p:strVal val="visible"/>
                                      </p:to>
                                    </p:set>
                                    <p:anim calcmode="lin" valueType="num">
                                      <p:cBhvr additive="base">
                                        <p:cTn id="83" dur="500"/>
                                        <p:tgtEl>
                                          <p:spTgt spid="98"/>
                                        </p:tgtEl>
                                        <p:attrNameLst>
                                          <p:attrName>ppt_x</p:attrName>
                                        </p:attrNameLst>
                                      </p:cBhvr>
                                      <p:tavLst>
                                        <p:tav tm="0">
                                          <p:val>
                                            <p:strVal val="#ppt_x-#ppt_w*1.125000"/>
                                          </p:val>
                                        </p:tav>
                                        <p:tav tm="100000">
                                          <p:val>
                                            <p:strVal val="#ppt_x"/>
                                          </p:val>
                                        </p:tav>
                                      </p:tavLst>
                                    </p:anim>
                                    <p:animEffect transition="in" filter="wipe(right)">
                                      <p:cBhvr>
                                        <p:cTn id="84" dur="500"/>
                                        <p:tgtEl>
                                          <p:spTgt spid="98"/>
                                        </p:tgtEl>
                                      </p:cBhvr>
                                    </p:animEffect>
                                  </p:childTnLst>
                                </p:cTn>
                              </p:par>
                              <p:par>
                                <p:cTn id="85" presetID="12" presetClass="entr" presetSubtype="8"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anim calcmode="lin" valueType="num">
                                      <p:cBhvr additive="base">
                                        <p:cTn id="87" dur="500"/>
                                        <p:tgtEl>
                                          <p:spTgt spid="99"/>
                                        </p:tgtEl>
                                        <p:attrNameLst>
                                          <p:attrName>ppt_x</p:attrName>
                                        </p:attrNameLst>
                                      </p:cBhvr>
                                      <p:tavLst>
                                        <p:tav tm="0">
                                          <p:val>
                                            <p:strVal val="#ppt_x-#ppt_w*1.125000"/>
                                          </p:val>
                                        </p:tav>
                                        <p:tav tm="100000">
                                          <p:val>
                                            <p:strVal val="#ppt_x"/>
                                          </p:val>
                                        </p:tav>
                                      </p:tavLst>
                                    </p:anim>
                                    <p:animEffect transition="in" filter="wipe(right)">
                                      <p:cBhvr>
                                        <p:cTn id="88" dur="500"/>
                                        <p:tgtEl>
                                          <p:spTgt spid="99"/>
                                        </p:tgtEl>
                                      </p:cBhvr>
                                    </p:animEffect>
                                  </p:childTnLst>
                                </p:cTn>
                              </p:par>
                              <p:par>
                                <p:cTn id="89" presetID="12" presetClass="entr" presetSubtype="8" fill="hold" grpId="0" nodeType="withEffect">
                                  <p:stCondLst>
                                    <p:cond delay="500"/>
                                  </p:stCondLst>
                                  <p:childTnLst>
                                    <p:set>
                                      <p:cBhvr>
                                        <p:cTn id="90" dur="1" fill="hold">
                                          <p:stCondLst>
                                            <p:cond delay="0"/>
                                          </p:stCondLst>
                                        </p:cTn>
                                        <p:tgtEl>
                                          <p:spTgt spid="100"/>
                                        </p:tgtEl>
                                        <p:attrNameLst>
                                          <p:attrName>style.visibility</p:attrName>
                                        </p:attrNameLst>
                                      </p:cBhvr>
                                      <p:to>
                                        <p:strVal val="visible"/>
                                      </p:to>
                                    </p:set>
                                    <p:anim calcmode="lin" valueType="num">
                                      <p:cBhvr additive="base">
                                        <p:cTn id="91" dur="500"/>
                                        <p:tgtEl>
                                          <p:spTgt spid="100"/>
                                        </p:tgtEl>
                                        <p:attrNameLst>
                                          <p:attrName>ppt_x</p:attrName>
                                        </p:attrNameLst>
                                      </p:cBhvr>
                                      <p:tavLst>
                                        <p:tav tm="0">
                                          <p:val>
                                            <p:strVal val="#ppt_x-#ppt_w*1.125000"/>
                                          </p:val>
                                        </p:tav>
                                        <p:tav tm="100000">
                                          <p:val>
                                            <p:strVal val="#ppt_x"/>
                                          </p:val>
                                        </p:tav>
                                      </p:tavLst>
                                    </p:anim>
                                    <p:animEffect transition="in" filter="wipe(right)">
                                      <p:cBhvr>
                                        <p:cTn id="92" dur="500"/>
                                        <p:tgtEl>
                                          <p:spTgt spid="100"/>
                                        </p:tgtEl>
                                      </p:cBhvr>
                                    </p:animEffect>
                                  </p:childTnLst>
                                </p:cTn>
                              </p:par>
                              <p:par>
                                <p:cTn id="93" presetID="12" presetClass="entr" presetSubtype="8" fill="hold" grpId="0" nodeType="withEffect">
                                  <p:stCondLst>
                                    <p:cond delay="500"/>
                                  </p:stCondLst>
                                  <p:childTnLst>
                                    <p:set>
                                      <p:cBhvr>
                                        <p:cTn id="94" dur="1" fill="hold">
                                          <p:stCondLst>
                                            <p:cond delay="0"/>
                                          </p:stCondLst>
                                        </p:cTn>
                                        <p:tgtEl>
                                          <p:spTgt spid="101"/>
                                        </p:tgtEl>
                                        <p:attrNameLst>
                                          <p:attrName>style.visibility</p:attrName>
                                        </p:attrNameLst>
                                      </p:cBhvr>
                                      <p:to>
                                        <p:strVal val="visible"/>
                                      </p:to>
                                    </p:set>
                                    <p:anim calcmode="lin" valueType="num">
                                      <p:cBhvr additive="base">
                                        <p:cTn id="95" dur="500"/>
                                        <p:tgtEl>
                                          <p:spTgt spid="101"/>
                                        </p:tgtEl>
                                        <p:attrNameLst>
                                          <p:attrName>ppt_x</p:attrName>
                                        </p:attrNameLst>
                                      </p:cBhvr>
                                      <p:tavLst>
                                        <p:tav tm="0">
                                          <p:val>
                                            <p:strVal val="#ppt_x-#ppt_w*1.125000"/>
                                          </p:val>
                                        </p:tav>
                                        <p:tav tm="100000">
                                          <p:val>
                                            <p:strVal val="#ppt_x"/>
                                          </p:val>
                                        </p:tav>
                                      </p:tavLst>
                                    </p:anim>
                                    <p:animEffect transition="in" filter="wipe(right)">
                                      <p:cBhvr>
                                        <p:cTn id="96" dur="500"/>
                                        <p:tgtEl>
                                          <p:spTgt spid="101"/>
                                        </p:tgtEl>
                                      </p:cBhvr>
                                    </p:animEffect>
                                  </p:childTnLst>
                                </p:cTn>
                              </p:par>
                              <p:par>
                                <p:cTn id="97" presetID="12" presetClass="entr" presetSubtype="8" fill="hold" nodeType="withEffect">
                                  <p:stCondLst>
                                    <p:cond delay="500"/>
                                  </p:stCondLst>
                                  <p:childTnLst>
                                    <p:set>
                                      <p:cBhvr>
                                        <p:cTn id="98" dur="1" fill="hold">
                                          <p:stCondLst>
                                            <p:cond delay="0"/>
                                          </p:stCondLst>
                                        </p:cTn>
                                        <p:tgtEl>
                                          <p:spTgt spid="102"/>
                                        </p:tgtEl>
                                        <p:attrNameLst>
                                          <p:attrName>style.visibility</p:attrName>
                                        </p:attrNameLst>
                                      </p:cBhvr>
                                      <p:to>
                                        <p:strVal val="visible"/>
                                      </p:to>
                                    </p:set>
                                    <p:anim calcmode="lin" valueType="num">
                                      <p:cBhvr additive="base">
                                        <p:cTn id="99" dur="500"/>
                                        <p:tgtEl>
                                          <p:spTgt spid="102"/>
                                        </p:tgtEl>
                                        <p:attrNameLst>
                                          <p:attrName>ppt_x</p:attrName>
                                        </p:attrNameLst>
                                      </p:cBhvr>
                                      <p:tavLst>
                                        <p:tav tm="0">
                                          <p:val>
                                            <p:strVal val="#ppt_x-#ppt_w*1.125000"/>
                                          </p:val>
                                        </p:tav>
                                        <p:tav tm="100000">
                                          <p:val>
                                            <p:strVal val="#ppt_x"/>
                                          </p:val>
                                        </p:tav>
                                      </p:tavLst>
                                    </p:anim>
                                    <p:animEffect transition="in" filter="wipe(right)">
                                      <p:cBhvr>
                                        <p:cTn id="100" dur="500"/>
                                        <p:tgtEl>
                                          <p:spTgt spid="102"/>
                                        </p:tgtEl>
                                      </p:cBhvr>
                                    </p:animEffect>
                                  </p:childTnLst>
                                </p:cTn>
                              </p:par>
                              <p:par>
                                <p:cTn id="101" presetID="12" presetClass="entr" presetSubtype="8" fill="hold" grpId="0" nodeType="withEffect">
                                  <p:stCondLst>
                                    <p:cond delay="500"/>
                                  </p:stCondLst>
                                  <p:childTnLst>
                                    <p:set>
                                      <p:cBhvr>
                                        <p:cTn id="102" dur="1" fill="hold">
                                          <p:stCondLst>
                                            <p:cond delay="0"/>
                                          </p:stCondLst>
                                        </p:cTn>
                                        <p:tgtEl>
                                          <p:spTgt spid="103"/>
                                        </p:tgtEl>
                                        <p:attrNameLst>
                                          <p:attrName>style.visibility</p:attrName>
                                        </p:attrNameLst>
                                      </p:cBhvr>
                                      <p:to>
                                        <p:strVal val="visible"/>
                                      </p:to>
                                    </p:set>
                                    <p:anim calcmode="lin" valueType="num">
                                      <p:cBhvr additive="base">
                                        <p:cTn id="103" dur="500"/>
                                        <p:tgtEl>
                                          <p:spTgt spid="103"/>
                                        </p:tgtEl>
                                        <p:attrNameLst>
                                          <p:attrName>ppt_x</p:attrName>
                                        </p:attrNameLst>
                                      </p:cBhvr>
                                      <p:tavLst>
                                        <p:tav tm="0">
                                          <p:val>
                                            <p:strVal val="#ppt_x-#ppt_w*1.125000"/>
                                          </p:val>
                                        </p:tav>
                                        <p:tav tm="100000">
                                          <p:val>
                                            <p:strVal val="#ppt_x"/>
                                          </p:val>
                                        </p:tav>
                                      </p:tavLst>
                                    </p:anim>
                                    <p:animEffect transition="in" filter="wipe(right)">
                                      <p:cBhvr>
                                        <p:cTn id="104" dur="500"/>
                                        <p:tgtEl>
                                          <p:spTgt spid="103"/>
                                        </p:tgtEl>
                                      </p:cBhvr>
                                    </p:animEffect>
                                  </p:childTnLst>
                                </p:cTn>
                              </p:par>
                              <p:par>
                                <p:cTn id="105" presetID="12" presetClass="entr" presetSubtype="8" fill="hold" grpId="0" nodeType="withEffect">
                                  <p:stCondLst>
                                    <p:cond delay="500"/>
                                  </p:stCondLst>
                                  <p:childTnLst>
                                    <p:set>
                                      <p:cBhvr>
                                        <p:cTn id="106" dur="1" fill="hold">
                                          <p:stCondLst>
                                            <p:cond delay="0"/>
                                          </p:stCondLst>
                                        </p:cTn>
                                        <p:tgtEl>
                                          <p:spTgt spid="104"/>
                                        </p:tgtEl>
                                        <p:attrNameLst>
                                          <p:attrName>style.visibility</p:attrName>
                                        </p:attrNameLst>
                                      </p:cBhvr>
                                      <p:to>
                                        <p:strVal val="visible"/>
                                      </p:to>
                                    </p:set>
                                    <p:anim calcmode="lin" valueType="num">
                                      <p:cBhvr additive="base">
                                        <p:cTn id="107" dur="500"/>
                                        <p:tgtEl>
                                          <p:spTgt spid="104"/>
                                        </p:tgtEl>
                                        <p:attrNameLst>
                                          <p:attrName>ppt_x</p:attrName>
                                        </p:attrNameLst>
                                      </p:cBhvr>
                                      <p:tavLst>
                                        <p:tav tm="0">
                                          <p:val>
                                            <p:strVal val="#ppt_x-#ppt_w*1.125000"/>
                                          </p:val>
                                        </p:tav>
                                        <p:tav tm="100000">
                                          <p:val>
                                            <p:strVal val="#ppt_x"/>
                                          </p:val>
                                        </p:tav>
                                      </p:tavLst>
                                    </p:anim>
                                    <p:animEffect transition="in" filter="wipe(right)">
                                      <p:cBhvr>
                                        <p:cTn id="108" dur="500"/>
                                        <p:tgtEl>
                                          <p:spTgt spid="104"/>
                                        </p:tgtEl>
                                      </p:cBhvr>
                                    </p:animEffect>
                                  </p:childTnLst>
                                </p:cTn>
                              </p:par>
                              <p:par>
                                <p:cTn id="109" presetID="12" presetClass="entr" presetSubtype="8" fill="hold" nodeType="withEffect">
                                  <p:stCondLst>
                                    <p:cond delay="500"/>
                                  </p:stCondLst>
                                  <p:childTnLst>
                                    <p:set>
                                      <p:cBhvr>
                                        <p:cTn id="110" dur="1" fill="hold">
                                          <p:stCondLst>
                                            <p:cond delay="0"/>
                                          </p:stCondLst>
                                        </p:cTn>
                                        <p:tgtEl>
                                          <p:spTgt spid="105"/>
                                        </p:tgtEl>
                                        <p:attrNameLst>
                                          <p:attrName>style.visibility</p:attrName>
                                        </p:attrNameLst>
                                      </p:cBhvr>
                                      <p:to>
                                        <p:strVal val="visible"/>
                                      </p:to>
                                    </p:set>
                                    <p:anim calcmode="lin" valueType="num">
                                      <p:cBhvr additive="base">
                                        <p:cTn id="111" dur="500"/>
                                        <p:tgtEl>
                                          <p:spTgt spid="105"/>
                                        </p:tgtEl>
                                        <p:attrNameLst>
                                          <p:attrName>ppt_x</p:attrName>
                                        </p:attrNameLst>
                                      </p:cBhvr>
                                      <p:tavLst>
                                        <p:tav tm="0">
                                          <p:val>
                                            <p:strVal val="#ppt_x-#ppt_w*1.125000"/>
                                          </p:val>
                                        </p:tav>
                                        <p:tav tm="100000">
                                          <p:val>
                                            <p:strVal val="#ppt_x"/>
                                          </p:val>
                                        </p:tav>
                                      </p:tavLst>
                                    </p:anim>
                                    <p:animEffect transition="in" filter="wipe(right)">
                                      <p:cBhvr>
                                        <p:cTn id="112" dur="500"/>
                                        <p:tgtEl>
                                          <p:spTgt spid="105"/>
                                        </p:tgtEl>
                                      </p:cBhvr>
                                    </p:animEffect>
                                  </p:childTnLst>
                                </p:cTn>
                              </p:par>
                              <p:par>
                                <p:cTn id="113" presetID="12" presetClass="entr" presetSubtype="8" fill="hold" grpId="0" nodeType="withEffect">
                                  <p:stCondLst>
                                    <p:cond delay="500"/>
                                  </p:stCondLst>
                                  <p:childTnLst>
                                    <p:set>
                                      <p:cBhvr>
                                        <p:cTn id="114" dur="1" fill="hold">
                                          <p:stCondLst>
                                            <p:cond delay="0"/>
                                          </p:stCondLst>
                                        </p:cTn>
                                        <p:tgtEl>
                                          <p:spTgt spid="106"/>
                                        </p:tgtEl>
                                        <p:attrNameLst>
                                          <p:attrName>style.visibility</p:attrName>
                                        </p:attrNameLst>
                                      </p:cBhvr>
                                      <p:to>
                                        <p:strVal val="visible"/>
                                      </p:to>
                                    </p:set>
                                    <p:anim calcmode="lin" valueType="num">
                                      <p:cBhvr additive="base">
                                        <p:cTn id="115" dur="500"/>
                                        <p:tgtEl>
                                          <p:spTgt spid="106"/>
                                        </p:tgtEl>
                                        <p:attrNameLst>
                                          <p:attrName>ppt_x</p:attrName>
                                        </p:attrNameLst>
                                      </p:cBhvr>
                                      <p:tavLst>
                                        <p:tav tm="0">
                                          <p:val>
                                            <p:strVal val="#ppt_x-#ppt_w*1.125000"/>
                                          </p:val>
                                        </p:tav>
                                        <p:tav tm="100000">
                                          <p:val>
                                            <p:strVal val="#ppt_x"/>
                                          </p:val>
                                        </p:tav>
                                      </p:tavLst>
                                    </p:anim>
                                    <p:animEffect transition="in" filter="wipe(right)">
                                      <p:cBhvr>
                                        <p:cTn id="116" dur="500"/>
                                        <p:tgtEl>
                                          <p:spTgt spid="106"/>
                                        </p:tgtEl>
                                      </p:cBhvr>
                                    </p:animEffect>
                                  </p:childTnLst>
                                </p:cTn>
                              </p:par>
                              <p:par>
                                <p:cTn id="117" presetID="12" presetClass="entr" presetSubtype="8" fill="hold" grpId="0" nodeType="withEffect">
                                  <p:stCondLst>
                                    <p:cond delay="500"/>
                                  </p:stCondLst>
                                  <p:childTnLst>
                                    <p:set>
                                      <p:cBhvr>
                                        <p:cTn id="118" dur="1" fill="hold">
                                          <p:stCondLst>
                                            <p:cond delay="0"/>
                                          </p:stCondLst>
                                        </p:cTn>
                                        <p:tgtEl>
                                          <p:spTgt spid="107"/>
                                        </p:tgtEl>
                                        <p:attrNameLst>
                                          <p:attrName>style.visibility</p:attrName>
                                        </p:attrNameLst>
                                      </p:cBhvr>
                                      <p:to>
                                        <p:strVal val="visible"/>
                                      </p:to>
                                    </p:set>
                                    <p:anim calcmode="lin" valueType="num">
                                      <p:cBhvr additive="base">
                                        <p:cTn id="119" dur="500"/>
                                        <p:tgtEl>
                                          <p:spTgt spid="107"/>
                                        </p:tgtEl>
                                        <p:attrNameLst>
                                          <p:attrName>ppt_x</p:attrName>
                                        </p:attrNameLst>
                                      </p:cBhvr>
                                      <p:tavLst>
                                        <p:tav tm="0">
                                          <p:val>
                                            <p:strVal val="#ppt_x-#ppt_w*1.125000"/>
                                          </p:val>
                                        </p:tav>
                                        <p:tav tm="100000">
                                          <p:val>
                                            <p:strVal val="#ppt_x"/>
                                          </p:val>
                                        </p:tav>
                                      </p:tavLst>
                                    </p:anim>
                                    <p:animEffect transition="in" filter="wipe(right)">
                                      <p:cBhvr>
                                        <p:cTn id="120" dur="500"/>
                                        <p:tgtEl>
                                          <p:spTgt spid="107"/>
                                        </p:tgtEl>
                                      </p:cBhvr>
                                    </p:animEffect>
                                  </p:childTnLst>
                                </p:cTn>
                              </p:par>
                              <p:par>
                                <p:cTn id="121" presetID="12" presetClass="entr" presetSubtype="8" fill="hold" nodeType="withEffect">
                                  <p:stCondLst>
                                    <p:cond delay="500"/>
                                  </p:stCondLst>
                                  <p:childTnLst>
                                    <p:set>
                                      <p:cBhvr>
                                        <p:cTn id="122" dur="1" fill="hold">
                                          <p:stCondLst>
                                            <p:cond delay="0"/>
                                          </p:stCondLst>
                                        </p:cTn>
                                        <p:tgtEl>
                                          <p:spTgt spid="108"/>
                                        </p:tgtEl>
                                        <p:attrNameLst>
                                          <p:attrName>style.visibility</p:attrName>
                                        </p:attrNameLst>
                                      </p:cBhvr>
                                      <p:to>
                                        <p:strVal val="visible"/>
                                      </p:to>
                                    </p:set>
                                    <p:anim calcmode="lin" valueType="num">
                                      <p:cBhvr additive="base">
                                        <p:cTn id="123" dur="500"/>
                                        <p:tgtEl>
                                          <p:spTgt spid="108"/>
                                        </p:tgtEl>
                                        <p:attrNameLst>
                                          <p:attrName>ppt_x</p:attrName>
                                        </p:attrNameLst>
                                      </p:cBhvr>
                                      <p:tavLst>
                                        <p:tav tm="0">
                                          <p:val>
                                            <p:strVal val="#ppt_x-#ppt_w*1.125000"/>
                                          </p:val>
                                        </p:tav>
                                        <p:tav tm="100000">
                                          <p:val>
                                            <p:strVal val="#ppt_x"/>
                                          </p:val>
                                        </p:tav>
                                      </p:tavLst>
                                    </p:anim>
                                    <p:animEffect transition="in" filter="wipe(right)">
                                      <p:cBhvr>
                                        <p:cTn id="124" dur="500"/>
                                        <p:tgtEl>
                                          <p:spTgt spid="108"/>
                                        </p:tgtEl>
                                      </p:cBhvr>
                                    </p:animEffect>
                                  </p:childTnLst>
                                </p:cTn>
                              </p:par>
                              <p:par>
                                <p:cTn id="125" presetID="12" presetClass="entr" presetSubtype="8" fill="hold" grpId="0" nodeType="withEffect">
                                  <p:stCondLst>
                                    <p:cond delay="500"/>
                                  </p:stCondLst>
                                  <p:childTnLst>
                                    <p:set>
                                      <p:cBhvr>
                                        <p:cTn id="126" dur="1" fill="hold">
                                          <p:stCondLst>
                                            <p:cond delay="0"/>
                                          </p:stCondLst>
                                        </p:cTn>
                                        <p:tgtEl>
                                          <p:spTgt spid="109"/>
                                        </p:tgtEl>
                                        <p:attrNameLst>
                                          <p:attrName>style.visibility</p:attrName>
                                        </p:attrNameLst>
                                      </p:cBhvr>
                                      <p:to>
                                        <p:strVal val="visible"/>
                                      </p:to>
                                    </p:set>
                                    <p:anim calcmode="lin" valueType="num">
                                      <p:cBhvr additive="base">
                                        <p:cTn id="127" dur="500"/>
                                        <p:tgtEl>
                                          <p:spTgt spid="109"/>
                                        </p:tgtEl>
                                        <p:attrNameLst>
                                          <p:attrName>ppt_x</p:attrName>
                                        </p:attrNameLst>
                                      </p:cBhvr>
                                      <p:tavLst>
                                        <p:tav tm="0">
                                          <p:val>
                                            <p:strVal val="#ppt_x-#ppt_w*1.125000"/>
                                          </p:val>
                                        </p:tav>
                                        <p:tav tm="100000">
                                          <p:val>
                                            <p:strVal val="#ppt_x"/>
                                          </p:val>
                                        </p:tav>
                                      </p:tavLst>
                                    </p:anim>
                                    <p:animEffect transition="in" filter="wipe(right)">
                                      <p:cBhvr>
                                        <p:cTn id="128" dur="500"/>
                                        <p:tgtEl>
                                          <p:spTgt spid="109"/>
                                        </p:tgtEl>
                                      </p:cBhvr>
                                    </p:animEffect>
                                  </p:childTnLst>
                                </p:cTn>
                              </p:par>
                              <p:par>
                                <p:cTn id="129" presetID="12" presetClass="entr" presetSubtype="8" fill="hold" grpId="0" nodeType="withEffect">
                                  <p:stCondLst>
                                    <p:cond delay="500"/>
                                  </p:stCondLst>
                                  <p:childTnLst>
                                    <p:set>
                                      <p:cBhvr>
                                        <p:cTn id="130" dur="1" fill="hold">
                                          <p:stCondLst>
                                            <p:cond delay="0"/>
                                          </p:stCondLst>
                                        </p:cTn>
                                        <p:tgtEl>
                                          <p:spTgt spid="110"/>
                                        </p:tgtEl>
                                        <p:attrNameLst>
                                          <p:attrName>style.visibility</p:attrName>
                                        </p:attrNameLst>
                                      </p:cBhvr>
                                      <p:to>
                                        <p:strVal val="visible"/>
                                      </p:to>
                                    </p:set>
                                    <p:anim calcmode="lin" valueType="num">
                                      <p:cBhvr additive="base">
                                        <p:cTn id="131" dur="500"/>
                                        <p:tgtEl>
                                          <p:spTgt spid="110"/>
                                        </p:tgtEl>
                                        <p:attrNameLst>
                                          <p:attrName>ppt_x</p:attrName>
                                        </p:attrNameLst>
                                      </p:cBhvr>
                                      <p:tavLst>
                                        <p:tav tm="0">
                                          <p:val>
                                            <p:strVal val="#ppt_x-#ppt_w*1.125000"/>
                                          </p:val>
                                        </p:tav>
                                        <p:tav tm="100000">
                                          <p:val>
                                            <p:strVal val="#ppt_x"/>
                                          </p:val>
                                        </p:tav>
                                      </p:tavLst>
                                    </p:anim>
                                    <p:animEffect transition="in" filter="wipe(right)">
                                      <p:cBhvr>
                                        <p:cTn id="132" dur="500"/>
                                        <p:tgtEl>
                                          <p:spTgt spid="110"/>
                                        </p:tgtEl>
                                      </p:cBhvr>
                                    </p:animEffect>
                                  </p:childTnLst>
                                </p:cTn>
                              </p:par>
                              <p:par>
                                <p:cTn id="133" presetID="12" presetClass="entr" presetSubtype="8" fill="hold" nodeType="withEffect">
                                  <p:stCondLst>
                                    <p:cond delay="500"/>
                                  </p:stCondLst>
                                  <p:childTnLst>
                                    <p:set>
                                      <p:cBhvr>
                                        <p:cTn id="134" dur="1" fill="hold">
                                          <p:stCondLst>
                                            <p:cond delay="0"/>
                                          </p:stCondLst>
                                        </p:cTn>
                                        <p:tgtEl>
                                          <p:spTgt spid="111"/>
                                        </p:tgtEl>
                                        <p:attrNameLst>
                                          <p:attrName>style.visibility</p:attrName>
                                        </p:attrNameLst>
                                      </p:cBhvr>
                                      <p:to>
                                        <p:strVal val="visible"/>
                                      </p:to>
                                    </p:set>
                                    <p:anim calcmode="lin" valueType="num">
                                      <p:cBhvr additive="base">
                                        <p:cTn id="135" dur="500"/>
                                        <p:tgtEl>
                                          <p:spTgt spid="111"/>
                                        </p:tgtEl>
                                        <p:attrNameLst>
                                          <p:attrName>ppt_x</p:attrName>
                                        </p:attrNameLst>
                                      </p:cBhvr>
                                      <p:tavLst>
                                        <p:tav tm="0">
                                          <p:val>
                                            <p:strVal val="#ppt_x-#ppt_w*1.125000"/>
                                          </p:val>
                                        </p:tav>
                                        <p:tav tm="100000">
                                          <p:val>
                                            <p:strVal val="#ppt_x"/>
                                          </p:val>
                                        </p:tav>
                                      </p:tavLst>
                                    </p:anim>
                                    <p:animEffect transition="in" filter="wipe(right)">
                                      <p:cBhvr>
                                        <p:cTn id="136" dur="500"/>
                                        <p:tgtEl>
                                          <p:spTgt spid="111"/>
                                        </p:tgtEl>
                                      </p:cBhvr>
                                    </p:animEffect>
                                  </p:childTnLst>
                                </p:cTn>
                              </p:par>
                              <p:par>
                                <p:cTn id="137" presetID="12" presetClass="entr" presetSubtype="8" fill="hold" grpId="0" nodeType="withEffect">
                                  <p:stCondLst>
                                    <p:cond delay="5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p:tgtEl>
                                          <p:spTgt spid="112"/>
                                        </p:tgtEl>
                                        <p:attrNameLst>
                                          <p:attrName>ppt_x</p:attrName>
                                        </p:attrNameLst>
                                      </p:cBhvr>
                                      <p:tavLst>
                                        <p:tav tm="0">
                                          <p:val>
                                            <p:strVal val="#ppt_x-#ppt_w*1.125000"/>
                                          </p:val>
                                        </p:tav>
                                        <p:tav tm="100000">
                                          <p:val>
                                            <p:strVal val="#ppt_x"/>
                                          </p:val>
                                        </p:tav>
                                      </p:tavLst>
                                    </p:anim>
                                    <p:animEffect transition="in" filter="wipe(right)">
                                      <p:cBhvr>
                                        <p:cTn id="140" dur="500"/>
                                        <p:tgtEl>
                                          <p:spTgt spid="112"/>
                                        </p:tgtEl>
                                      </p:cBhvr>
                                    </p:animEffect>
                                  </p:childTnLst>
                                </p:cTn>
                              </p:par>
                              <p:par>
                                <p:cTn id="141" presetID="12" presetClass="entr" presetSubtype="8" fill="hold" nodeType="withEffect">
                                  <p:stCondLst>
                                    <p:cond delay="500"/>
                                  </p:stCondLst>
                                  <p:childTnLst>
                                    <p:set>
                                      <p:cBhvr>
                                        <p:cTn id="142" dur="1" fill="hold">
                                          <p:stCondLst>
                                            <p:cond delay="0"/>
                                          </p:stCondLst>
                                        </p:cTn>
                                        <p:tgtEl>
                                          <p:spTgt spid="114"/>
                                        </p:tgtEl>
                                        <p:attrNameLst>
                                          <p:attrName>style.visibility</p:attrName>
                                        </p:attrNameLst>
                                      </p:cBhvr>
                                      <p:to>
                                        <p:strVal val="visible"/>
                                      </p:to>
                                    </p:set>
                                    <p:anim calcmode="lin" valueType="num">
                                      <p:cBhvr additive="base">
                                        <p:cTn id="143" dur="500"/>
                                        <p:tgtEl>
                                          <p:spTgt spid="114"/>
                                        </p:tgtEl>
                                        <p:attrNameLst>
                                          <p:attrName>ppt_x</p:attrName>
                                        </p:attrNameLst>
                                      </p:cBhvr>
                                      <p:tavLst>
                                        <p:tav tm="0">
                                          <p:val>
                                            <p:strVal val="#ppt_x-#ppt_w*1.125000"/>
                                          </p:val>
                                        </p:tav>
                                        <p:tav tm="100000">
                                          <p:val>
                                            <p:strVal val="#ppt_x"/>
                                          </p:val>
                                        </p:tav>
                                      </p:tavLst>
                                    </p:anim>
                                    <p:animEffect transition="in" filter="wipe(right)">
                                      <p:cBhvr>
                                        <p:cTn id="144" dur="500"/>
                                        <p:tgtEl>
                                          <p:spTgt spid="114"/>
                                        </p:tgtEl>
                                      </p:cBhvr>
                                    </p:animEffect>
                                  </p:childTnLst>
                                </p:cTn>
                              </p:par>
                              <p:par>
                                <p:cTn id="145" presetID="12" presetClass="entr" presetSubtype="8" fill="hold" grpId="0" nodeType="withEffect">
                                  <p:stCondLst>
                                    <p:cond delay="500"/>
                                  </p:stCondLst>
                                  <p:childTnLst>
                                    <p:set>
                                      <p:cBhvr>
                                        <p:cTn id="146" dur="1" fill="hold">
                                          <p:stCondLst>
                                            <p:cond delay="0"/>
                                          </p:stCondLst>
                                        </p:cTn>
                                        <p:tgtEl>
                                          <p:spTgt spid="115"/>
                                        </p:tgtEl>
                                        <p:attrNameLst>
                                          <p:attrName>style.visibility</p:attrName>
                                        </p:attrNameLst>
                                      </p:cBhvr>
                                      <p:to>
                                        <p:strVal val="visible"/>
                                      </p:to>
                                    </p:set>
                                    <p:anim calcmode="lin" valueType="num">
                                      <p:cBhvr additive="base">
                                        <p:cTn id="147" dur="500"/>
                                        <p:tgtEl>
                                          <p:spTgt spid="115"/>
                                        </p:tgtEl>
                                        <p:attrNameLst>
                                          <p:attrName>ppt_x</p:attrName>
                                        </p:attrNameLst>
                                      </p:cBhvr>
                                      <p:tavLst>
                                        <p:tav tm="0">
                                          <p:val>
                                            <p:strVal val="#ppt_x-#ppt_w*1.125000"/>
                                          </p:val>
                                        </p:tav>
                                        <p:tav tm="100000">
                                          <p:val>
                                            <p:strVal val="#ppt_x"/>
                                          </p:val>
                                        </p:tav>
                                      </p:tavLst>
                                    </p:anim>
                                    <p:animEffect transition="in" filter="wipe(right)">
                                      <p:cBhvr>
                                        <p:cTn id="148" dur="500"/>
                                        <p:tgtEl>
                                          <p:spTgt spid="115"/>
                                        </p:tgtEl>
                                      </p:cBhvr>
                                    </p:animEffect>
                                  </p:childTnLst>
                                </p:cTn>
                              </p:par>
                              <p:par>
                                <p:cTn id="149" presetID="12" presetClass="entr" presetSubtype="8" fill="hold" nodeType="withEffect">
                                  <p:stCondLst>
                                    <p:cond delay="500"/>
                                  </p:stCondLst>
                                  <p:childTnLst>
                                    <p:set>
                                      <p:cBhvr>
                                        <p:cTn id="150" dur="1" fill="hold">
                                          <p:stCondLst>
                                            <p:cond delay="0"/>
                                          </p:stCondLst>
                                        </p:cTn>
                                        <p:tgtEl>
                                          <p:spTgt spid="117"/>
                                        </p:tgtEl>
                                        <p:attrNameLst>
                                          <p:attrName>style.visibility</p:attrName>
                                        </p:attrNameLst>
                                      </p:cBhvr>
                                      <p:to>
                                        <p:strVal val="visible"/>
                                      </p:to>
                                    </p:set>
                                    <p:anim calcmode="lin" valueType="num">
                                      <p:cBhvr additive="base">
                                        <p:cTn id="151" dur="500"/>
                                        <p:tgtEl>
                                          <p:spTgt spid="117"/>
                                        </p:tgtEl>
                                        <p:attrNameLst>
                                          <p:attrName>ppt_x</p:attrName>
                                        </p:attrNameLst>
                                      </p:cBhvr>
                                      <p:tavLst>
                                        <p:tav tm="0">
                                          <p:val>
                                            <p:strVal val="#ppt_x-#ppt_w*1.125000"/>
                                          </p:val>
                                        </p:tav>
                                        <p:tav tm="100000">
                                          <p:val>
                                            <p:strVal val="#ppt_x"/>
                                          </p:val>
                                        </p:tav>
                                      </p:tavLst>
                                    </p:anim>
                                    <p:animEffect transition="in" filter="wipe(right)">
                                      <p:cBhvr>
                                        <p:cTn id="152" dur="500"/>
                                        <p:tgtEl>
                                          <p:spTgt spid="117"/>
                                        </p:tgtEl>
                                      </p:cBhvr>
                                    </p:animEffect>
                                  </p:childTnLst>
                                </p:cTn>
                              </p:par>
                              <p:par>
                                <p:cTn id="153" presetID="12" presetClass="entr" presetSubtype="8" fill="hold" grpId="0" nodeType="withEffect">
                                  <p:stCondLst>
                                    <p:cond delay="500"/>
                                  </p:stCondLst>
                                  <p:childTnLst>
                                    <p:set>
                                      <p:cBhvr>
                                        <p:cTn id="154" dur="1" fill="hold">
                                          <p:stCondLst>
                                            <p:cond delay="0"/>
                                          </p:stCondLst>
                                        </p:cTn>
                                        <p:tgtEl>
                                          <p:spTgt spid="118"/>
                                        </p:tgtEl>
                                        <p:attrNameLst>
                                          <p:attrName>style.visibility</p:attrName>
                                        </p:attrNameLst>
                                      </p:cBhvr>
                                      <p:to>
                                        <p:strVal val="visible"/>
                                      </p:to>
                                    </p:set>
                                    <p:anim calcmode="lin" valueType="num">
                                      <p:cBhvr additive="base">
                                        <p:cTn id="155" dur="500"/>
                                        <p:tgtEl>
                                          <p:spTgt spid="118"/>
                                        </p:tgtEl>
                                        <p:attrNameLst>
                                          <p:attrName>ppt_x</p:attrName>
                                        </p:attrNameLst>
                                      </p:cBhvr>
                                      <p:tavLst>
                                        <p:tav tm="0">
                                          <p:val>
                                            <p:strVal val="#ppt_x-#ppt_w*1.125000"/>
                                          </p:val>
                                        </p:tav>
                                        <p:tav tm="100000">
                                          <p:val>
                                            <p:strVal val="#ppt_x"/>
                                          </p:val>
                                        </p:tav>
                                      </p:tavLst>
                                    </p:anim>
                                    <p:animEffect transition="in" filter="wipe(right)">
                                      <p:cBhvr>
                                        <p:cTn id="156" dur="500"/>
                                        <p:tgtEl>
                                          <p:spTgt spid="118"/>
                                        </p:tgtEl>
                                      </p:cBhvr>
                                    </p:animEffect>
                                  </p:childTnLst>
                                </p:cTn>
                              </p:par>
                              <p:par>
                                <p:cTn id="157" presetID="12" presetClass="entr" presetSubtype="8" fill="hold" nodeType="withEffect">
                                  <p:stCondLst>
                                    <p:cond delay="500"/>
                                  </p:stCondLst>
                                  <p:childTnLst>
                                    <p:set>
                                      <p:cBhvr>
                                        <p:cTn id="158" dur="1" fill="hold">
                                          <p:stCondLst>
                                            <p:cond delay="0"/>
                                          </p:stCondLst>
                                        </p:cTn>
                                        <p:tgtEl>
                                          <p:spTgt spid="120"/>
                                        </p:tgtEl>
                                        <p:attrNameLst>
                                          <p:attrName>style.visibility</p:attrName>
                                        </p:attrNameLst>
                                      </p:cBhvr>
                                      <p:to>
                                        <p:strVal val="visible"/>
                                      </p:to>
                                    </p:set>
                                    <p:anim calcmode="lin" valueType="num">
                                      <p:cBhvr additive="base">
                                        <p:cTn id="159" dur="500"/>
                                        <p:tgtEl>
                                          <p:spTgt spid="120"/>
                                        </p:tgtEl>
                                        <p:attrNameLst>
                                          <p:attrName>ppt_x</p:attrName>
                                        </p:attrNameLst>
                                      </p:cBhvr>
                                      <p:tavLst>
                                        <p:tav tm="0">
                                          <p:val>
                                            <p:strVal val="#ppt_x-#ppt_w*1.125000"/>
                                          </p:val>
                                        </p:tav>
                                        <p:tav tm="100000">
                                          <p:val>
                                            <p:strVal val="#ppt_x"/>
                                          </p:val>
                                        </p:tav>
                                      </p:tavLst>
                                    </p:anim>
                                    <p:animEffect transition="in" filter="wipe(right)">
                                      <p:cBhvr>
                                        <p:cTn id="160" dur="500"/>
                                        <p:tgtEl>
                                          <p:spTgt spid="120"/>
                                        </p:tgtEl>
                                      </p:cBhvr>
                                    </p:animEffect>
                                  </p:childTnLst>
                                </p:cTn>
                              </p:par>
                              <p:par>
                                <p:cTn id="161" presetID="12" presetClass="entr" presetSubtype="8" fill="hold" grpId="0" nodeType="withEffect">
                                  <p:stCondLst>
                                    <p:cond delay="500"/>
                                  </p:stCondLst>
                                  <p:childTnLst>
                                    <p:set>
                                      <p:cBhvr>
                                        <p:cTn id="162" dur="1" fill="hold">
                                          <p:stCondLst>
                                            <p:cond delay="0"/>
                                          </p:stCondLst>
                                        </p:cTn>
                                        <p:tgtEl>
                                          <p:spTgt spid="121"/>
                                        </p:tgtEl>
                                        <p:attrNameLst>
                                          <p:attrName>style.visibility</p:attrName>
                                        </p:attrNameLst>
                                      </p:cBhvr>
                                      <p:to>
                                        <p:strVal val="visible"/>
                                      </p:to>
                                    </p:set>
                                    <p:anim calcmode="lin" valueType="num">
                                      <p:cBhvr additive="base">
                                        <p:cTn id="163" dur="500"/>
                                        <p:tgtEl>
                                          <p:spTgt spid="121"/>
                                        </p:tgtEl>
                                        <p:attrNameLst>
                                          <p:attrName>ppt_x</p:attrName>
                                        </p:attrNameLst>
                                      </p:cBhvr>
                                      <p:tavLst>
                                        <p:tav tm="0">
                                          <p:val>
                                            <p:strVal val="#ppt_x-#ppt_w*1.125000"/>
                                          </p:val>
                                        </p:tav>
                                        <p:tav tm="100000">
                                          <p:val>
                                            <p:strVal val="#ppt_x"/>
                                          </p:val>
                                        </p:tav>
                                      </p:tavLst>
                                    </p:anim>
                                    <p:animEffect transition="in" filter="wipe(right)">
                                      <p:cBhvr>
                                        <p:cTn id="164" dur="500"/>
                                        <p:tgtEl>
                                          <p:spTgt spid="121"/>
                                        </p:tgtEl>
                                      </p:cBhvr>
                                    </p:animEffect>
                                  </p:childTnLst>
                                </p:cTn>
                              </p:par>
                              <p:par>
                                <p:cTn id="165" presetID="12" presetClass="entr" presetSubtype="8" fill="hold" grpId="0" nodeType="withEffect">
                                  <p:stCondLst>
                                    <p:cond delay="500"/>
                                  </p:stCondLst>
                                  <p:childTnLst>
                                    <p:set>
                                      <p:cBhvr>
                                        <p:cTn id="166" dur="1" fill="hold">
                                          <p:stCondLst>
                                            <p:cond delay="0"/>
                                          </p:stCondLst>
                                        </p:cTn>
                                        <p:tgtEl>
                                          <p:spTgt spid="113"/>
                                        </p:tgtEl>
                                        <p:attrNameLst>
                                          <p:attrName>style.visibility</p:attrName>
                                        </p:attrNameLst>
                                      </p:cBhvr>
                                      <p:to>
                                        <p:strVal val="visible"/>
                                      </p:to>
                                    </p:set>
                                    <p:anim calcmode="lin" valueType="num">
                                      <p:cBhvr additive="base">
                                        <p:cTn id="167" dur="500"/>
                                        <p:tgtEl>
                                          <p:spTgt spid="113"/>
                                        </p:tgtEl>
                                        <p:attrNameLst>
                                          <p:attrName>ppt_x</p:attrName>
                                        </p:attrNameLst>
                                      </p:cBhvr>
                                      <p:tavLst>
                                        <p:tav tm="0">
                                          <p:val>
                                            <p:strVal val="#ppt_x-#ppt_w*1.125000"/>
                                          </p:val>
                                        </p:tav>
                                        <p:tav tm="100000">
                                          <p:val>
                                            <p:strVal val="#ppt_x"/>
                                          </p:val>
                                        </p:tav>
                                      </p:tavLst>
                                    </p:anim>
                                    <p:animEffect transition="in" filter="wipe(right)">
                                      <p:cBhvr>
                                        <p:cTn id="168" dur="500"/>
                                        <p:tgtEl>
                                          <p:spTgt spid="113"/>
                                        </p:tgtEl>
                                      </p:cBhvr>
                                    </p:animEffect>
                                  </p:childTnLst>
                                </p:cTn>
                              </p:par>
                              <p:par>
                                <p:cTn id="169" presetID="12" presetClass="entr" presetSubtype="8" fill="hold" grpId="0" nodeType="withEffect">
                                  <p:stCondLst>
                                    <p:cond delay="500"/>
                                  </p:stCondLst>
                                  <p:childTnLst>
                                    <p:set>
                                      <p:cBhvr>
                                        <p:cTn id="170" dur="1" fill="hold">
                                          <p:stCondLst>
                                            <p:cond delay="0"/>
                                          </p:stCondLst>
                                        </p:cTn>
                                        <p:tgtEl>
                                          <p:spTgt spid="116"/>
                                        </p:tgtEl>
                                        <p:attrNameLst>
                                          <p:attrName>style.visibility</p:attrName>
                                        </p:attrNameLst>
                                      </p:cBhvr>
                                      <p:to>
                                        <p:strVal val="visible"/>
                                      </p:to>
                                    </p:set>
                                    <p:anim calcmode="lin" valueType="num">
                                      <p:cBhvr additive="base">
                                        <p:cTn id="171" dur="500"/>
                                        <p:tgtEl>
                                          <p:spTgt spid="116"/>
                                        </p:tgtEl>
                                        <p:attrNameLst>
                                          <p:attrName>ppt_x</p:attrName>
                                        </p:attrNameLst>
                                      </p:cBhvr>
                                      <p:tavLst>
                                        <p:tav tm="0">
                                          <p:val>
                                            <p:strVal val="#ppt_x-#ppt_w*1.125000"/>
                                          </p:val>
                                        </p:tav>
                                        <p:tav tm="100000">
                                          <p:val>
                                            <p:strVal val="#ppt_x"/>
                                          </p:val>
                                        </p:tav>
                                      </p:tavLst>
                                    </p:anim>
                                    <p:animEffect transition="in" filter="wipe(right)">
                                      <p:cBhvr>
                                        <p:cTn id="172" dur="500"/>
                                        <p:tgtEl>
                                          <p:spTgt spid="116"/>
                                        </p:tgtEl>
                                      </p:cBhvr>
                                    </p:animEffect>
                                  </p:childTnLst>
                                </p:cTn>
                              </p:par>
                              <p:par>
                                <p:cTn id="173" presetID="12" presetClass="entr" presetSubtype="8" fill="hold" grpId="0" nodeType="withEffect">
                                  <p:stCondLst>
                                    <p:cond delay="500"/>
                                  </p:stCondLst>
                                  <p:childTnLst>
                                    <p:set>
                                      <p:cBhvr>
                                        <p:cTn id="174" dur="1" fill="hold">
                                          <p:stCondLst>
                                            <p:cond delay="0"/>
                                          </p:stCondLst>
                                        </p:cTn>
                                        <p:tgtEl>
                                          <p:spTgt spid="119"/>
                                        </p:tgtEl>
                                        <p:attrNameLst>
                                          <p:attrName>style.visibility</p:attrName>
                                        </p:attrNameLst>
                                      </p:cBhvr>
                                      <p:to>
                                        <p:strVal val="visible"/>
                                      </p:to>
                                    </p:set>
                                    <p:anim calcmode="lin" valueType="num">
                                      <p:cBhvr additive="base">
                                        <p:cTn id="175" dur="500"/>
                                        <p:tgtEl>
                                          <p:spTgt spid="119"/>
                                        </p:tgtEl>
                                        <p:attrNameLst>
                                          <p:attrName>ppt_x</p:attrName>
                                        </p:attrNameLst>
                                      </p:cBhvr>
                                      <p:tavLst>
                                        <p:tav tm="0">
                                          <p:val>
                                            <p:strVal val="#ppt_x-#ppt_w*1.125000"/>
                                          </p:val>
                                        </p:tav>
                                        <p:tav tm="100000">
                                          <p:val>
                                            <p:strVal val="#ppt_x"/>
                                          </p:val>
                                        </p:tav>
                                      </p:tavLst>
                                    </p:anim>
                                    <p:animEffect transition="in" filter="wipe(right)">
                                      <p:cBhvr>
                                        <p:cTn id="176" dur="500"/>
                                        <p:tgtEl>
                                          <p:spTgt spid="119"/>
                                        </p:tgtEl>
                                      </p:cBhvr>
                                    </p:animEffect>
                                  </p:childTnLst>
                                </p:cTn>
                              </p:par>
                              <p:par>
                                <p:cTn id="177" presetID="12" presetClass="entr" presetSubtype="8" fill="hold" grpId="0" nodeType="withEffect">
                                  <p:stCondLst>
                                    <p:cond delay="500"/>
                                  </p:stCondLst>
                                  <p:childTnLst>
                                    <p:set>
                                      <p:cBhvr>
                                        <p:cTn id="178" dur="1" fill="hold">
                                          <p:stCondLst>
                                            <p:cond delay="0"/>
                                          </p:stCondLst>
                                        </p:cTn>
                                        <p:tgtEl>
                                          <p:spTgt spid="122"/>
                                        </p:tgtEl>
                                        <p:attrNameLst>
                                          <p:attrName>style.visibility</p:attrName>
                                        </p:attrNameLst>
                                      </p:cBhvr>
                                      <p:to>
                                        <p:strVal val="visible"/>
                                      </p:to>
                                    </p:set>
                                    <p:anim calcmode="lin" valueType="num">
                                      <p:cBhvr additive="base">
                                        <p:cTn id="179" dur="500"/>
                                        <p:tgtEl>
                                          <p:spTgt spid="122"/>
                                        </p:tgtEl>
                                        <p:attrNameLst>
                                          <p:attrName>ppt_x</p:attrName>
                                        </p:attrNameLst>
                                      </p:cBhvr>
                                      <p:tavLst>
                                        <p:tav tm="0">
                                          <p:val>
                                            <p:strVal val="#ppt_x-#ppt_w*1.125000"/>
                                          </p:val>
                                        </p:tav>
                                        <p:tav tm="100000">
                                          <p:val>
                                            <p:strVal val="#ppt_x"/>
                                          </p:val>
                                        </p:tav>
                                      </p:tavLst>
                                    </p:anim>
                                    <p:animEffect transition="in" filter="wipe(right)">
                                      <p:cBhvr>
                                        <p:cTn id="180" dur="500"/>
                                        <p:tgtEl>
                                          <p:spTgt spid="122"/>
                                        </p:tgtEl>
                                      </p:cBhvr>
                                    </p:animEffect>
                                  </p:childTnLst>
                                </p:cTn>
                              </p:par>
                              <p:par>
                                <p:cTn id="181" presetID="12" presetClass="entr" presetSubtype="8" fill="hold" grpId="0" nodeType="withEffect">
                                  <p:stCondLst>
                                    <p:cond delay="500"/>
                                  </p:stCondLst>
                                  <p:childTnLst>
                                    <p:set>
                                      <p:cBhvr>
                                        <p:cTn id="182" dur="1" fill="hold">
                                          <p:stCondLst>
                                            <p:cond delay="0"/>
                                          </p:stCondLst>
                                        </p:cTn>
                                        <p:tgtEl>
                                          <p:spTgt spid="123"/>
                                        </p:tgtEl>
                                        <p:attrNameLst>
                                          <p:attrName>style.visibility</p:attrName>
                                        </p:attrNameLst>
                                      </p:cBhvr>
                                      <p:to>
                                        <p:strVal val="visible"/>
                                      </p:to>
                                    </p:set>
                                    <p:anim calcmode="lin" valueType="num">
                                      <p:cBhvr additive="base">
                                        <p:cTn id="183" dur="500"/>
                                        <p:tgtEl>
                                          <p:spTgt spid="123"/>
                                        </p:tgtEl>
                                        <p:attrNameLst>
                                          <p:attrName>ppt_x</p:attrName>
                                        </p:attrNameLst>
                                      </p:cBhvr>
                                      <p:tavLst>
                                        <p:tav tm="0">
                                          <p:val>
                                            <p:strVal val="#ppt_x-#ppt_w*1.125000"/>
                                          </p:val>
                                        </p:tav>
                                        <p:tav tm="100000">
                                          <p:val>
                                            <p:strVal val="#ppt_x"/>
                                          </p:val>
                                        </p:tav>
                                      </p:tavLst>
                                    </p:anim>
                                    <p:animEffect transition="in" filter="wipe(right)">
                                      <p:cBhvr>
                                        <p:cTn id="184" dur="500"/>
                                        <p:tgtEl>
                                          <p:spTgt spid="123"/>
                                        </p:tgtEl>
                                      </p:cBhvr>
                                    </p:animEffect>
                                  </p:childTnLst>
                                </p:cTn>
                              </p:par>
                              <p:par>
                                <p:cTn id="185" presetID="12" presetClass="entr" presetSubtype="8" fill="hold" grpId="0" nodeType="withEffect">
                                  <p:stCondLst>
                                    <p:cond delay="500"/>
                                  </p:stCondLst>
                                  <p:childTnLst>
                                    <p:set>
                                      <p:cBhvr>
                                        <p:cTn id="186" dur="1" fill="hold">
                                          <p:stCondLst>
                                            <p:cond delay="0"/>
                                          </p:stCondLst>
                                        </p:cTn>
                                        <p:tgtEl>
                                          <p:spTgt spid="124"/>
                                        </p:tgtEl>
                                        <p:attrNameLst>
                                          <p:attrName>style.visibility</p:attrName>
                                        </p:attrNameLst>
                                      </p:cBhvr>
                                      <p:to>
                                        <p:strVal val="visible"/>
                                      </p:to>
                                    </p:set>
                                    <p:anim calcmode="lin" valueType="num">
                                      <p:cBhvr additive="base">
                                        <p:cTn id="187" dur="500"/>
                                        <p:tgtEl>
                                          <p:spTgt spid="124"/>
                                        </p:tgtEl>
                                        <p:attrNameLst>
                                          <p:attrName>ppt_x</p:attrName>
                                        </p:attrNameLst>
                                      </p:cBhvr>
                                      <p:tavLst>
                                        <p:tav tm="0">
                                          <p:val>
                                            <p:strVal val="#ppt_x-#ppt_w*1.125000"/>
                                          </p:val>
                                        </p:tav>
                                        <p:tav tm="100000">
                                          <p:val>
                                            <p:strVal val="#ppt_x"/>
                                          </p:val>
                                        </p:tav>
                                      </p:tavLst>
                                    </p:anim>
                                    <p:animEffect transition="in" filter="wipe(right)">
                                      <p:cBhvr>
                                        <p:cTn id="188" dur="500"/>
                                        <p:tgtEl>
                                          <p:spTgt spid="124"/>
                                        </p:tgtEl>
                                      </p:cBhvr>
                                    </p:animEffect>
                                  </p:childTnLst>
                                </p:cTn>
                              </p:par>
                              <p:par>
                                <p:cTn id="189" presetID="12" presetClass="entr" presetSubtype="8" fill="hold" grpId="0" nodeType="withEffect">
                                  <p:stCondLst>
                                    <p:cond delay="500"/>
                                  </p:stCondLst>
                                  <p:childTnLst>
                                    <p:set>
                                      <p:cBhvr>
                                        <p:cTn id="190" dur="1" fill="hold">
                                          <p:stCondLst>
                                            <p:cond delay="0"/>
                                          </p:stCondLst>
                                        </p:cTn>
                                        <p:tgtEl>
                                          <p:spTgt spid="125"/>
                                        </p:tgtEl>
                                        <p:attrNameLst>
                                          <p:attrName>style.visibility</p:attrName>
                                        </p:attrNameLst>
                                      </p:cBhvr>
                                      <p:to>
                                        <p:strVal val="visible"/>
                                      </p:to>
                                    </p:set>
                                    <p:anim calcmode="lin" valueType="num">
                                      <p:cBhvr additive="base">
                                        <p:cTn id="191" dur="500"/>
                                        <p:tgtEl>
                                          <p:spTgt spid="125"/>
                                        </p:tgtEl>
                                        <p:attrNameLst>
                                          <p:attrName>ppt_x</p:attrName>
                                        </p:attrNameLst>
                                      </p:cBhvr>
                                      <p:tavLst>
                                        <p:tav tm="0">
                                          <p:val>
                                            <p:strVal val="#ppt_x-#ppt_w*1.125000"/>
                                          </p:val>
                                        </p:tav>
                                        <p:tav tm="100000">
                                          <p:val>
                                            <p:strVal val="#ppt_x"/>
                                          </p:val>
                                        </p:tav>
                                      </p:tavLst>
                                    </p:anim>
                                    <p:animEffect transition="in" filter="wipe(right)">
                                      <p:cBhvr>
                                        <p:cTn id="192" dur="500"/>
                                        <p:tgtEl>
                                          <p:spTgt spid="125"/>
                                        </p:tgtEl>
                                      </p:cBhvr>
                                    </p:animEffect>
                                  </p:childTnLst>
                                </p:cTn>
                              </p:par>
                              <p:par>
                                <p:cTn id="193" presetID="12" presetClass="entr" presetSubtype="8" fill="hold" grpId="0" nodeType="withEffect">
                                  <p:stCondLst>
                                    <p:cond delay="500"/>
                                  </p:stCondLst>
                                  <p:childTnLst>
                                    <p:set>
                                      <p:cBhvr>
                                        <p:cTn id="194" dur="1" fill="hold">
                                          <p:stCondLst>
                                            <p:cond delay="0"/>
                                          </p:stCondLst>
                                        </p:cTn>
                                        <p:tgtEl>
                                          <p:spTgt spid="126"/>
                                        </p:tgtEl>
                                        <p:attrNameLst>
                                          <p:attrName>style.visibility</p:attrName>
                                        </p:attrNameLst>
                                      </p:cBhvr>
                                      <p:to>
                                        <p:strVal val="visible"/>
                                      </p:to>
                                    </p:set>
                                    <p:anim calcmode="lin" valueType="num">
                                      <p:cBhvr additive="base">
                                        <p:cTn id="195" dur="500"/>
                                        <p:tgtEl>
                                          <p:spTgt spid="126"/>
                                        </p:tgtEl>
                                        <p:attrNameLst>
                                          <p:attrName>ppt_x</p:attrName>
                                        </p:attrNameLst>
                                      </p:cBhvr>
                                      <p:tavLst>
                                        <p:tav tm="0">
                                          <p:val>
                                            <p:strVal val="#ppt_x-#ppt_w*1.125000"/>
                                          </p:val>
                                        </p:tav>
                                        <p:tav tm="100000">
                                          <p:val>
                                            <p:strVal val="#ppt_x"/>
                                          </p:val>
                                        </p:tav>
                                      </p:tavLst>
                                    </p:anim>
                                    <p:animEffect transition="in" filter="wipe(right)">
                                      <p:cBhvr>
                                        <p:cTn id="196" dur="500"/>
                                        <p:tgtEl>
                                          <p:spTgt spid="126"/>
                                        </p:tgtEl>
                                      </p:cBhvr>
                                    </p:animEffect>
                                  </p:childTnLst>
                                </p:cTn>
                              </p:par>
                              <p:par>
                                <p:cTn id="197" presetID="12" presetClass="entr" presetSubtype="8" fill="hold" grpId="0" nodeType="withEffect">
                                  <p:stCondLst>
                                    <p:cond delay="500"/>
                                  </p:stCondLst>
                                  <p:childTnLst>
                                    <p:set>
                                      <p:cBhvr>
                                        <p:cTn id="198" dur="1" fill="hold">
                                          <p:stCondLst>
                                            <p:cond delay="0"/>
                                          </p:stCondLst>
                                        </p:cTn>
                                        <p:tgtEl>
                                          <p:spTgt spid="69"/>
                                        </p:tgtEl>
                                        <p:attrNameLst>
                                          <p:attrName>style.visibility</p:attrName>
                                        </p:attrNameLst>
                                      </p:cBhvr>
                                      <p:to>
                                        <p:strVal val="visible"/>
                                      </p:to>
                                    </p:set>
                                    <p:anim calcmode="lin" valueType="num">
                                      <p:cBhvr additive="base">
                                        <p:cTn id="199" dur="500"/>
                                        <p:tgtEl>
                                          <p:spTgt spid="69"/>
                                        </p:tgtEl>
                                        <p:attrNameLst>
                                          <p:attrName>ppt_x</p:attrName>
                                        </p:attrNameLst>
                                      </p:cBhvr>
                                      <p:tavLst>
                                        <p:tav tm="0">
                                          <p:val>
                                            <p:strVal val="#ppt_x-#ppt_w*1.125000"/>
                                          </p:val>
                                        </p:tav>
                                        <p:tav tm="100000">
                                          <p:val>
                                            <p:strVal val="#ppt_x"/>
                                          </p:val>
                                        </p:tav>
                                      </p:tavLst>
                                    </p:anim>
                                    <p:animEffect transition="in" filter="wipe(right)">
                                      <p:cBhvr>
                                        <p:cTn id="200" dur="500"/>
                                        <p:tgtEl>
                                          <p:spTgt spid="69"/>
                                        </p:tgtEl>
                                      </p:cBhvr>
                                    </p:animEffect>
                                  </p:childTnLst>
                                </p:cTn>
                              </p:par>
                              <p:par>
                                <p:cTn id="201" presetID="12" presetClass="entr" presetSubtype="8" fill="hold" grpId="0" nodeType="withEffect">
                                  <p:stCondLst>
                                    <p:cond delay="500"/>
                                  </p:stCondLst>
                                  <p:childTnLst>
                                    <p:set>
                                      <p:cBhvr>
                                        <p:cTn id="202" dur="1" fill="hold">
                                          <p:stCondLst>
                                            <p:cond delay="0"/>
                                          </p:stCondLst>
                                        </p:cTn>
                                        <p:tgtEl>
                                          <p:spTgt spid="127"/>
                                        </p:tgtEl>
                                        <p:attrNameLst>
                                          <p:attrName>style.visibility</p:attrName>
                                        </p:attrNameLst>
                                      </p:cBhvr>
                                      <p:to>
                                        <p:strVal val="visible"/>
                                      </p:to>
                                    </p:set>
                                    <p:anim calcmode="lin" valueType="num">
                                      <p:cBhvr additive="base">
                                        <p:cTn id="203" dur="500"/>
                                        <p:tgtEl>
                                          <p:spTgt spid="127"/>
                                        </p:tgtEl>
                                        <p:attrNameLst>
                                          <p:attrName>ppt_x</p:attrName>
                                        </p:attrNameLst>
                                      </p:cBhvr>
                                      <p:tavLst>
                                        <p:tav tm="0">
                                          <p:val>
                                            <p:strVal val="#ppt_x-#ppt_w*1.125000"/>
                                          </p:val>
                                        </p:tav>
                                        <p:tav tm="100000">
                                          <p:val>
                                            <p:strVal val="#ppt_x"/>
                                          </p:val>
                                        </p:tav>
                                      </p:tavLst>
                                    </p:anim>
                                    <p:animEffect transition="in" filter="wipe(right)">
                                      <p:cBhvr>
                                        <p:cTn id="204" dur="500"/>
                                        <p:tgtEl>
                                          <p:spTgt spid="127"/>
                                        </p:tgtEl>
                                      </p:cBhvr>
                                    </p:animEffect>
                                  </p:childTnLst>
                                </p:cTn>
                              </p:par>
                              <p:par>
                                <p:cTn id="205" presetID="12" presetClass="entr" presetSubtype="8" fill="hold" grpId="0" nodeType="withEffect">
                                  <p:stCondLst>
                                    <p:cond delay="500"/>
                                  </p:stCondLst>
                                  <p:childTnLst>
                                    <p:set>
                                      <p:cBhvr>
                                        <p:cTn id="206" dur="1" fill="hold">
                                          <p:stCondLst>
                                            <p:cond delay="0"/>
                                          </p:stCondLst>
                                        </p:cTn>
                                        <p:tgtEl>
                                          <p:spTgt spid="128"/>
                                        </p:tgtEl>
                                        <p:attrNameLst>
                                          <p:attrName>style.visibility</p:attrName>
                                        </p:attrNameLst>
                                      </p:cBhvr>
                                      <p:to>
                                        <p:strVal val="visible"/>
                                      </p:to>
                                    </p:set>
                                    <p:anim calcmode="lin" valueType="num">
                                      <p:cBhvr additive="base">
                                        <p:cTn id="207" dur="500"/>
                                        <p:tgtEl>
                                          <p:spTgt spid="128"/>
                                        </p:tgtEl>
                                        <p:attrNameLst>
                                          <p:attrName>ppt_x</p:attrName>
                                        </p:attrNameLst>
                                      </p:cBhvr>
                                      <p:tavLst>
                                        <p:tav tm="0">
                                          <p:val>
                                            <p:strVal val="#ppt_x-#ppt_w*1.125000"/>
                                          </p:val>
                                        </p:tav>
                                        <p:tav tm="100000">
                                          <p:val>
                                            <p:strVal val="#ppt_x"/>
                                          </p:val>
                                        </p:tav>
                                      </p:tavLst>
                                    </p:anim>
                                    <p:animEffect transition="in" filter="wipe(right)">
                                      <p:cBhvr>
                                        <p:cTn id="208" dur="500"/>
                                        <p:tgtEl>
                                          <p:spTgt spid="128"/>
                                        </p:tgtEl>
                                      </p:cBhvr>
                                    </p:animEffect>
                                  </p:childTnLst>
                                </p:cTn>
                              </p:par>
                              <p:par>
                                <p:cTn id="209" presetID="12" presetClass="entr" presetSubtype="8" fill="hold" grpId="0" nodeType="withEffect">
                                  <p:stCondLst>
                                    <p:cond delay="500"/>
                                  </p:stCondLst>
                                  <p:childTnLst>
                                    <p:set>
                                      <p:cBhvr>
                                        <p:cTn id="210" dur="1" fill="hold">
                                          <p:stCondLst>
                                            <p:cond delay="0"/>
                                          </p:stCondLst>
                                        </p:cTn>
                                        <p:tgtEl>
                                          <p:spTgt spid="129"/>
                                        </p:tgtEl>
                                        <p:attrNameLst>
                                          <p:attrName>style.visibility</p:attrName>
                                        </p:attrNameLst>
                                      </p:cBhvr>
                                      <p:to>
                                        <p:strVal val="visible"/>
                                      </p:to>
                                    </p:set>
                                    <p:anim calcmode="lin" valueType="num">
                                      <p:cBhvr additive="base">
                                        <p:cTn id="211" dur="500"/>
                                        <p:tgtEl>
                                          <p:spTgt spid="129"/>
                                        </p:tgtEl>
                                        <p:attrNameLst>
                                          <p:attrName>ppt_x</p:attrName>
                                        </p:attrNameLst>
                                      </p:cBhvr>
                                      <p:tavLst>
                                        <p:tav tm="0">
                                          <p:val>
                                            <p:strVal val="#ppt_x-#ppt_w*1.125000"/>
                                          </p:val>
                                        </p:tav>
                                        <p:tav tm="100000">
                                          <p:val>
                                            <p:strVal val="#ppt_x"/>
                                          </p:val>
                                        </p:tav>
                                      </p:tavLst>
                                    </p:anim>
                                    <p:animEffect transition="in" filter="wipe(right)">
                                      <p:cBhvr>
                                        <p:cTn id="212" dur="500"/>
                                        <p:tgtEl>
                                          <p:spTgt spid="129"/>
                                        </p:tgtEl>
                                      </p:cBhvr>
                                    </p:animEffect>
                                  </p:childTnLst>
                                </p:cTn>
                              </p:par>
                              <p:par>
                                <p:cTn id="213" presetID="12" presetClass="entr" presetSubtype="8" fill="hold" grpId="0" nodeType="withEffect">
                                  <p:stCondLst>
                                    <p:cond delay="500"/>
                                  </p:stCondLst>
                                  <p:childTnLst>
                                    <p:set>
                                      <p:cBhvr>
                                        <p:cTn id="214" dur="1" fill="hold">
                                          <p:stCondLst>
                                            <p:cond delay="0"/>
                                          </p:stCondLst>
                                        </p:cTn>
                                        <p:tgtEl>
                                          <p:spTgt spid="130"/>
                                        </p:tgtEl>
                                        <p:attrNameLst>
                                          <p:attrName>style.visibility</p:attrName>
                                        </p:attrNameLst>
                                      </p:cBhvr>
                                      <p:to>
                                        <p:strVal val="visible"/>
                                      </p:to>
                                    </p:set>
                                    <p:anim calcmode="lin" valueType="num">
                                      <p:cBhvr additive="base">
                                        <p:cTn id="215" dur="500"/>
                                        <p:tgtEl>
                                          <p:spTgt spid="130"/>
                                        </p:tgtEl>
                                        <p:attrNameLst>
                                          <p:attrName>ppt_x</p:attrName>
                                        </p:attrNameLst>
                                      </p:cBhvr>
                                      <p:tavLst>
                                        <p:tav tm="0">
                                          <p:val>
                                            <p:strVal val="#ppt_x-#ppt_w*1.125000"/>
                                          </p:val>
                                        </p:tav>
                                        <p:tav tm="100000">
                                          <p:val>
                                            <p:strVal val="#ppt_x"/>
                                          </p:val>
                                        </p:tav>
                                      </p:tavLst>
                                    </p:anim>
                                    <p:animEffect transition="in" filter="wipe(right)">
                                      <p:cBhvr>
                                        <p:cTn id="216" dur="500"/>
                                        <p:tgtEl>
                                          <p:spTgt spid="130"/>
                                        </p:tgtEl>
                                      </p:cBhvr>
                                    </p:animEffect>
                                  </p:childTnLst>
                                </p:cTn>
                              </p:par>
                              <p:par>
                                <p:cTn id="217" presetID="12" presetClass="entr" presetSubtype="8" fill="hold" grpId="0" nodeType="withEffect">
                                  <p:stCondLst>
                                    <p:cond delay="500"/>
                                  </p:stCondLst>
                                  <p:childTnLst>
                                    <p:set>
                                      <p:cBhvr>
                                        <p:cTn id="218" dur="1" fill="hold">
                                          <p:stCondLst>
                                            <p:cond delay="0"/>
                                          </p:stCondLst>
                                        </p:cTn>
                                        <p:tgtEl>
                                          <p:spTgt spid="2"/>
                                        </p:tgtEl>
                                        <p:attrNameLst>
                                          <p:attrName>style.visibility</p:attrName>
                                        </p:attrNameLst>
                                      </p:cBhvr>
                                      <p:to>
                                        <p:strVal val="visible"/>
                                      </p:to>
                                    </p:set>
                                    <p:anim calcmode="lin" valueType="num">
                                      <p:cBhvr additive="base">
                                        <p:cTn id="219" dur="500"/>
                                        <p:tgtEl>
                                          <p:spTgt spid="2"/>
                                        </p:tgtEl>
                                        <p:attrNameLst>
                                          <p:attrName>ppt_x</p:attrName>
                                        </p:attrNameLst>
                                      </p:cBhvr>
                                      <p:tavLst>
                                        <p:tav tm="0">
                                          <p:val>
                                            <p:strVal val="#ppt_x-#ppt_w*1.125000"/>
                                          </p:val>
                                        </p:tav>
                                        <p:tav tm="100000">
                                          <p:val>
                                            <p:strVal val="#ppt_x"/>
                                          </p:val>
                                        </p:tav>
                                      </p:tavLst>
                                    </p:anim>
                                    <p:animEffect transition="in" filter="wipe(right)">
                                      <p:cBhvr>
                                        <p:cTn id="220" dur="500"/>
                                        <p:tgtEl>
                                          <p:spTgt spid="2"/>
                                        </p:tgtEl>
                                      </p:cBhvr>
                                    </p:animEffect>
                                  </p:childTnLst>
                                </p:cTn>
                              </p:par>
                              <p:par>
                                <p:cTn id="221" presetID="12" presetClass="entr" presetSubtype="8" fill="hold" grpId="0" nodeType="withEffect">
                                  <p:stCondLst>
                                    <p:cond delay="500"/>
                                  </p:stCondLst>
                                  <p:childTnLst>
                                    <p:set>
                                      <p:cBhvr>
                                        <p:cTn id="222" dur="1" fill="hold">
                                          <p:stCondLst>
                                            <p:cond delay="0"/>
                                          </p:stCondLst>
                                        </p:cTn>
                                        <p:tgtEl>
                                          <p:spTgt spid="3"/>
                                        </p:tgtEl>
                                        <p:attrNameLst>
                                          <p:attrName>style.visibility</p:attrName>
                                        </p:attrNameLst>
                                      </p:cBhvr>
                                      <p:to>
                                        <p:strVal val="visible"/>
                                      </p:to>
                                    </p:set>
                                    <p:anim calcmode="lin" valueType="num">
                                      <p:cBhvr additive="base">
                                        <p:cTn id="223" dur="500"/>
                                        <p:tgtEl>
                                          <p:spTgt spid="3"/>
                                        </p:tgtEl>
                                        <p:attrNameLst>
                                          <p:attrName>ppt_x</p:attrName>
                                        </p:attrNameLst>
                                      </p:cBhvr>
                                      <p:tavLst>
                                        <p:tav tm="0">
                                          <p:val>
                                            <p:strVal val="#ppt_x-#ppt_w*1.125000"/>
                                          </p:val>
                                        </p:tav>
                                        <p:tav tm="100000">
                                          <p:val>
                                            <p:strVal val="#ppt_x"/>
                                          </p:val>
                                        </p:tav>
                                      </p:tavLst>
                                    </p:anim>
                                    <p:animEffect transition="in" filter="wipe(right)">
                                      <p:cBhvr>
                                        <p:cTn id="2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animBg="1"/>
      <p:bldP spid="71" grpId="0" animBg="1"/>
      <p:bldP spid="72" grpId="0" animBg="1"/>
      <p:bldP spid="79" grpId="0" animBg="1"/>
      <p:bldP spid="83" grpId="0" animBg="1"/>
      <p:bldP spid="84" grpId="0" animBg="1"/>
      <p:bldP spid="85" grpId="0" animBg="1"/>
      <p:bldP spid="86" grpId="0" animBg="1"/>
      <p:bldP spid="87" grpId="0" animBg="1"/>
      <p:bldP spid="89" grpId="0" animBg="1"/>
      <p:bldP spid="90" grpId="0"/>
      <p:bldP spid="92" grpId="0" animBg="1"/>
      <p:bldP spid="93" grpId="0"/>
      <p:bldP spid="94" grpId="0"/>
      <p:bldP spid="95" grpId="0"/>
      <p:bldP spid="96" grpId="0"/>
      <p:bldP spid="97" grpId="0"/>
      <p:bldP spid="98" grpId="0"/>
      <p:bldP spid="99" grpId="0"/>
      <p:bldP spid="100" grpId="0"/>
      <p:bldP spid="101" grpId="0"/>
      <p:bldP spid="103" grpId="0" animBg="1"/>
      <p:bldP spid="104" grpId="0"/>
      <p:bldP spid="106" grpId="0" animBg="1"/>
      <p:bldP spid="107" grpId="0"/>
      <p:bldP spid="109" grpId="0" animBg="1"/>
      <p:bldP spid="110" grpId="0"/>
      <p:bldP spid="112" grpId="0" animBg="1"/>
      <p:bldP spid="113" grpId="0"/>
      <p:bldP spid="115" grpId="0" animBg="1"/>
      <p:bldP spid="116" grpId="0"/>
      <p:bldP spid="118" grpId="0" animBg="1"/>
      <p:bldP spid="119" grpId="0"/>
      <p:bldP spid="121" grpId="0" animBg="1"/>
      <p:bldP spid="122" grpId="0"/>
      <p:bldP spid="123" grpId="0"/>
      <p:bldP spid="124" grpId="0" animBg="1"/>
      <p:bldP spid="125" grpId="0"/>
      <p:bldP spid="126" grpId="0" animBg="1"/>
      <p:bldP spid="127" grpId="0" animBg="1"/>
      <p:bldP spid="128" grpId="0"/>
      <p:bldP spid="129" grpId="0"/>
      <p:bldP spid="130"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Opportunities for new services, architecture redesign, increased efficiency</a:t>
            </a:r>
          </a:p>
        </p:txBody>
      </p:sp>
      <p:sp>
        <p:nvSpPr>
          <p:cNvPr id="2" name="Title 1"/>
          <p:cNvSpPr>
            <a:spLocks noGrp="1"/>
          </p:cNvSpPr>
          <p:nvPr>
            <p:ph type="title"/>
          </p:nvPr>
        </p:nvSpPr>
        <p:spPr>
          <a:xfrm>
            <a:off x="838200" y="80581"/>
            <a:ext cx="8227142" cy="927100"/>
          </a:xfrm>
        </p:spPr>
        <p:txBody>
          <a:bodyPr/>
          <a:lstStyle/>
          <a:p>
            <a:r>
              <a:rPr lang="en-US"/>
              <a:t>Challenges influencing security evolution</a:t>
            </a:r>
          </a:p>
        </p:txBody>
      </p:sp>
      <p:sp>
        <p:nvSpPr>
          <p:cNvPr id="5" name="Oval 4"/>
          <p:cNvSpPr/>
          <p:nvPr/>
        </p:nvSpPr>
        <p:spPr>
          <a:xfrm>
            <a:off x="4445000" y="2781300"/>
            <a:ext cx="2527300" cy="2374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Security architecture and efficiency </a:t>
            </a:r>
          </a:p>
        </p:txBody>
      </p:sp>
      <p:sp>
        <p:nvSpPr>
          <p:cNvPr id="6" name="Line Callout 1 (Border and Accent Bar) 5"/>
          <p:cNvSpPr/>
          <p:nvPr/>
        </p:nvSpPr>
        <p:spPr>
          <a:xfrm>
            <a:off x="7581900" y="2374900"/>
            <a:ext cx="2286000" cy="812800"/>
          </a:xfrm>
          <a:prstGeom prst="accentBorderCallout1">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Security </a:t>
            </a:r>
            <a:br>
              <a:rPr lang="en-US"/>
            </a:br>
            <a:r>
              <a:rPr lang="en-US"/>
              <a:t>skills gap</a:t>
            </a:r>
          </a:p>
        </p:txBody>
      </p:sp>
      <p:sp>
        <p:nvSpPr>
          <p:cNvPr id="7" name="Line Callout 1 (Border and Accent Bar) 6"/>
          <p:cNvSpPr/>
          <p:nvPr/>
        </p:nvSpPr>
        <p:spPr>
          <a:xfrm>
            <a:off x="7581900" y="3562350"/>
            <a:ext cx="2286000" cy="812800"/>
          </a:xfrm>
          <a:prstGeom prst="accentBorderCallout1">
            <a:avLst>
              <a:gd name="adj1" fmla="val 18750"/>
              <a:gd name="adj2" fmla="val -8333"/>
              <a:gd name="adj3" fmla="val 25000"/>
              <a:gd name="adj4" fmla="val -27777"/>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Automation and efficiency</a:t>
            </a:r>
          </a:p>
        </p:txBody>
      </p:sp>
      <p:sp>
        <p:nvSpPr>
          <p:cNvPr id="8" name="Line Callout 1 (Border and Accent Bar) 7"/>
          <p:cNvSpPr/>
          <p:nvPr/>
        </p:nvSpPr>
        <p:spPr>
          <a:xfrm>
            <a:off x="7581900" y="4749800"/>
            <a:ext cx="2286000" cy="812800"/>
          </a:xfrm>
          <a:prstGeom prst="accentBorderCallout1">
            <a:avLst>
              <a:gd name="adj1" fmla="val 18750"/>
              <a:gd name="adj2" fmla="val -8333"/>
              <a:gd name="adj3" fmla="val -35938"/>
              <a:gd name="adj4" fmla="val -32222"/>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Complex security tech landscape</a:t>
            </a:r>
          </a:p>
        </p:txBody>
      </p:sp>
      <p:sp>
        <p:nvSpPr>
          <p:cNvPr id="16" name="Line Callout 1 (Border and Accent Bar) 15"/>
          <p:cNvSpPr/>
          <p:nvPr/>
        </p:nvSpPr>
        <p:spPr>
          <a:xfrm>
            <a:off x="1435100" y="2209800"/>
            <a:ext cx="2286000" cy="812800"/>
          </a:xfrm>
          <a:prstGeom prst="accentBorderCallout1">
            <a:avLst>
              <a:gd name="adj1" fmla="val 29688"/>
              <a:gd name="adj2" fmla="val 112778"/>
              <a:gd name="adj3" fmla="val 120312"/>
              <a:gd name="adj4" fmla="val 146667"/>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Sophisticated attacks &amp; new regulations</a:t>
            </a:r>
          </a:p>
        </p:txBody>
      </p:sp>
      <p:sp>
        <p:nvSpPr>
          <p:cNvPr id="17" name="Line Callout 1 (Border and Accent Bar) 16"/>
          <p:cNvSpPr/>
          <p:nvPr/>
        </p:nvSpPr>
        <p:spPr>
          <a:xfrm>
            <a:off x="1435100" y="3397250"/>
            <a:ext cx="2286000" cy="812800"/>
          </a:xfrm>
          <a:prstGeom prst="accentBorderCallout1">
            <a:avLst>
              <a:gd name="adj1" fmla="val 23438"/>
              <a:gd name="adj2" fmla="val 112778"/>
              <a:gd name="adj3" fmla="val 34375"/>
              <a:gd name="adj4" fmla="val 133890"/>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Digitalization and cloud adoption</a:t>
            </a:r>
          </a:p>
        </p:txBody>
      </p:sp>
      <p:sp>
        <p:nvSpPr>
          <p:cNvPr id="18" name="Line Callout 1 (Border and Accent Bar) 17"/>
          <p:cNvSpPr/>
          <p:nvPr/>
        </p:nvSpPr>
        <p:spPr>
          <a:xfrm>
            <a:off x="1435100" y="4584700"/>
            <a:ext cx="2286000" cy="812800"/>
          </a:xfrm>
          <a:prstGeom prst="accentBorderCallout1">
            <a:avLst>
              <a:gd name="adj1" fmla="val 31250"/>
              <a:gd name="adj2" fmla="val 112223"/>
              <a:gd name="adj3" fmla="val -29688"/>
              <a:gd name="adj4" fmla="val 135555"/>
            </a:avLst>
          </a:prstGeom>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Remote working</a:t>
            </a:r>
          </a:p>
        </p:txBody>
      </p:sp>
    </p:spTree>
    <p:extLst>
      <p:ext uri="{BB962C8B-B14F-4D97-AF65-F5344CB8AC3E}">
        <p14:creationId xmlns:p14="http://schemas.microsoft.com/office/powerpoint/2010/main" val="367749583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How the trends impact enterprises and MSPs</a:t>
            </a:r>
          </a:p>
        </p:txBody>
      </p:sp>
      <p:sp>
        <p:nvSpPr>
          <p:cNvPr id="22" name="Text Placeholder 21"/>
          <p:cNvSpPr>
            <a:spLocks noGrp="1"/>
          </p:cNvSpPr>
          <p:nvPr>
            <p:ph type="body" sz="quarter" idx="15"/>
          </p:nvPr>
        </p:nvSpPr>
        <p:spPr/>
        <p:txBody>
          <a:bodyPr/>
          <a:lstStyle/>
          <a:p>
            <a:r>
              <a:rPr lang="en-US" sz="2400"/>
              <a:t>Threats and risk</a:t>
            </a:r>
          </a:p>
        </p:txBody>
      </p:sp>
      <p:sp>
        <p:nvSpPr>
          <p:cNvPr id="23" name="Text Placeholder 22"/>
          <p:cNvSpPr>
            <a:spLocks noGrp="1"/>
          </p:cNvSpPr>
          <p:nvPr>
            <p:ph type="body" sz="quarter" idx="16"/>
          </p:nvPr>
        </p:nvSpPr>
        <p:spPr/>
        <p:txBody>
          <a:bodyPr/>
          <a:lstStyle/>
          <a:p>
            <a:r>
              <a:rPr lang="en-US"/>
              <a:t>Cloud and remote</a:t>
            </a:r>
          </a:p>
        </p:txBody>
      </p:sp>
      <p:sp>
        <p:nvSpPr>
          <p:cNvPr id="24" name="Text Placeholder 23"/>
          <p:cNvSpPr>
            <a:spLocks noGrp="1"/>
          </p:cNvSpPr>
          <p:nvPr>
            <p:ph type="body" sz="quarter" idx="19"/>
          </p:nvPr>
        </p:nvSpPr>
        <p:spPr/>
        <p:txBody>
          <a:bodyPr/>
          <a:lstStyle/>
          <a:p>
            <a:pPr algn="l" rtl="0" fontAlgn="base">
              <a:buFont typeface="Arial" panose="020B0604020202020204" pitchFamily="34" charset="0"/>
              <a:buChar char="•"/>
            </a:pPr>
            <a:r>
              <a:rPr lang="en-US" b="0" i="0" u="none" strike="noStrike" dirty="0">
                <a:solidFill>
                  <a:srgbClr val="FFFFFF"/>
                </a:solidFill>
                <a:effectLst/>
                <a:latin typeface="Calibri" panose="020F0502020204030204" pitchFamily="34" charset="0"/>
              </a:rPr>
              <a:t>90% of MSPs have seen an increase in attacks since the pandemic started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Calibri" panose="020F0502020204030204" pitchFamily="34" charset="0"/>
              </a:rPr>
              <a:t>82% of MSPs’ customers have seen an increase in attempted cyberattacks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Calibri" panose="020F0502020204030204" pitchFamily="34" charset="0"/>
              </a:rPr>
              <a:t>Phishing is the most common attack vector</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25" name="Text Placeholder 24"/>
          <p:cNvSpPr>
            <a:spLocks noGrp="1"/>
          </p:cNvSpPr>
          <p:nvPr>
            <p:ph type="body" sz="quarter" idx="21"/>
          </p:nvPr>
        </p:nvSpPr>
        <p:spPr/>
        <p:txBody>
          <a:bodyPr/>
          <a:lstStyle/>
          <a:p>
            <a:r>
              <a:rPr lang="en-US"/>
              <a:t>New attack surface with sensitive data moving across several clouds and outside corporate FW</a:t>
            </a:r>
            <a:br>
              <a:rPr lang="en-US"/>
            </a:br>
            <a:r>
              <a:rPr lang="en-US"/>
              <a:t>Beyond VPN and MFA</a:t>
            </a:r>
            <a:br>
              <a:rPr lang="en-US"/>
            </a:br>
            <a:r>
              <a:rPr lang="en-US"/>
              <a:t>Specialized Cloud Workload Protection</a:t>
            </a:r>
          </a:p>
        </p:txBody>
      </p:sp>
      <p:sp>
        <p:nvSpPr>
          <p:cNvPr id="27" name="Text Placeholder 26"/>
          <p:cNvSpPr>
            <a:spLocks noGrp="1"/>
          </p:cNvSpPr>
          <p:nvPr>
            <p:ph type="body" sz="quarter" idx="23"/>
          </p:nvPr>
        </p:nvSpPr>
        <p:spPr/>
        <p:txBody>
          <a:bodyPr/>
          <a:lstStyle/>
          <a:p>
            <a:r>
              <a:rPr lang="en-US"/>
              <a:t>Efficiency and cost</a:t>
            </a:r>
          </a:p>
        </p:txBody>
      </p:sp>
      <p:sp>
        <p:nvSpPr>
          <p:cNvPr id="28" name="Text Placeholder 27"/>
          <p:cNvSpPr>
            <a:spLocks noGrp="1"/>
          </p:cNvSpPr>
          <p:nvPr>
            <p:ph type="body" sz="quarter" idx="24"/>
          </p:nvPr>
        </p:nvSpPr>
        <p:spPr/>
        <p:txBody>
          <a:bodyPr/>
          <a:lstStyle/>
          <a:p>
            <a:r>
              <a:rPr lang="en-US"/>
              <a:t>Security is the #1 revenue growth area for MSPs but automation and efficiency vary</a:t>
            </a:r>
            <a:br>
              <a:rPr lang="en-US"/>
            </a:br>
            <a:r>
              <a:rPr lang="en-US"/>
              <a:t>New tools such as XDR, SIEM, SOAR</a:t>
            </a:r>
          </a:p>
          <a:p>
            <a:br>
              <a:rPr lang="en-US"/>
            </a:br>
            <a:endParaRPr lang="en-US"/>
          </a:p>
        </p:txBody>
      </p:sp>
    </p:spTree>
    <p:extLst>
      <p:ext uri="{BB962C8B-B14F-4D97-AF65-F5344CB8AC3E}">
        <p14:creationId xmlns:p14="http://schemas.microsoft.com/office/powerpoint/2010/main" val="1639015444"/>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10"/>
          </p:nvPr>
        </p:nvSpPr>
        <p:spPr>
          <a:xfrm>
            <a:off x="762369" y="3244332"/>
            <a:ext cx="2790455" cy="1062197"/>
          </a:xfrm>
        </p:spPr>
        <p:txBody>
          <a:bodyPr/>
          <a:lstStyle/>
          <a:p>
            <a:r>
              <a:rPr lang="en-US" dirty="0"/>
              <a:t>Hybrid work environments: Misconfigurations, software vulnerabilities, human risk</a:t>
            </a:r>
          </a:p>
          <a:p>
            <a:r>
              <a:rPr lang="en-US" dirty="0"/>
              <a:t>Bitdefender Endpoint and Human Risk Analytics</a:t>
            </a:r>
            <a:br>
              <a:rPr lang="en-US" dirty="0"/>
            </a:br>
            <a:r>
              <a:rPr lang="en-US" sz="1400" dirty="0"/>
              <a:t>(included in GZ products)</a:t>
            </a:r>
          </a:p>
        </p:txBody>
      </p:sp>
      <p:sp>
        <p:nvSpPr>
          <p:cNvPr id="19" name="Title 18"/>
          <p:cNvSpPr>
            <a:spLocks noGrp="1"/>
          </p:cNvSpPr>
          <p:nvPr>
            <p:ph type="title"/>
          </p:nvPr>
        </p:nvSpPr>
        <p:spPr/>
        <p:txBody>
          <a:bodyPr/>
          <a:lstStyle/>
          <a:p>
            <a:r>
              <a:rPr lang="en-US" dirty="0"/>
              <a:t>Reducing remote workers' risk </a:t>
            </a:r>
            <a:br>
              <a:rPr lang="en-US" dirty="0"/>
            </a:br>
            <a:endParaRPr lang="en-US" dirty="0"/>
          </a:p>
        </p:txBody>
      </p:sp>
      <p:pic>
        <p:nvPicPr>
          <p:cNvPr id="26" name="Picture Placeholder 14"/>
          <p:cNvPicPr>
            <a:picLocks noChangeAspect="1"/>
          </p:cNvPicPr>
          <p:nvPr/>
        </p:nvPicPr>
        <p:blipFill>
          <a:blip r:embed="rId3">
            <a:extLst>
              <a:ext uri="{28A0092B-C50C-407E-A947-70E740481C1C}">
                <a14:useLocalDpi xmlns:a14="http://schemas.microsoft.com/office/drawing/2010/main" val="0"/>
              </a:ext>
            </a:extLst>
          </a:blip>
          <a:srcRect t="7925" b="7925"/>
          <a:stretch>
            <a:fillRect/>
          </a:stretch>
        </p:blipFill>
        <p:spPr>
          <a:xfrm>
            <a:off x="4575754" y="966521"/>
            <a:ext cx="6937375" cy="5084763"/>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080994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2.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3.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4.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5.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6.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7.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8.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9.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heme/theme1.xml><?xml version="1.0" encoding="utf-8"?>
<a:theme xmlns:a="http://schemas.openxmlformats.org/drawingml/2006/main" name="Bitdefender BSG 2021">
  <a:themeElements>
    <a:clrScheme name="Custom 46">
      <a:dk1>
        <a:srgbClr val="000000"/>
      </a:dk1>
      <a:lt1>
        <a:srgbClr val="FFFFFF"/>
      </a:lt1>
      <a:dk2>
        <a:srgbClr val="44546A"/>
      </a:dk2>
      <a:lt2>
        <a:srgbClr val="E7E6E6"/>
      </a:lt2>
      <a:accent1>
        <a:srgbClr val="006DFF"/>
      </a:accent1>
      <a:accent2>
        <a:srgbClr val="000000"/>
      </a:accent2>
      <a:accent3>
        <a:srgbClr val="005ED9"/>
      </a:accent3>
      <a:accent4>
        <a:srgbClr val="00439C"/>
      </a:accent4>
      <a:accent5>
        <a:srgbClr val="6A6B6A"/>
      </a:accent5>
      <a:accent6>
        <a:srgbClr val="FF0000"/>
      </a:accent6>
      <a:hlink>
        <a:srgbClr val="76AAF4"/>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tdefender BSG Template Aug21" id="{86DDF695-DE90-6A42-A32C-B607FCA1A20A}" vid="{582B64E4-6223-5B47-909B-CB346968EC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Bitdefender">
    <a:dk1>
      <a:sysClr val="windowText" lastClr="000000"/>
    </a:dk1>
    <a:lt1>
      <a:sysClr val="window" lastClr="FFFFFF"/>
    </a:lt1>
    <a:dk2>
      <a:srgbClr val="002060"/>
    </a:dk2>
    <a:lt2>
      <a:srgbClr val="F2F2F2"/>
    </a:lt2>
    <a:accent1>
      <a:srgbClr val="0445FF"/>
    </a:accent1>
    <a:accent2>
      <a:srgbClr val="E7E6E6"/>
    </a:accent2>
    <a:accent3>
      <a:srgbClr val="A5A5A5"/>
    </a:accent3>
    <a:accent4>
      <a:srgbClr val="85C0FB"/>
    </a:accent4>
    <a:accent5>
      <a:srgbClr val="48A1FA"/>
    </a:accent5>
    <a:accent6>
      <a:srgbClr val="0563C1"/>
    </a:accent6>
    <a:hlink>
      <a:srgbClr val="0445FF"/>
    </a:hlink>
    <a:folHlink>
      <a:srgbClr val="48A1FA"/>
    </a:folHlink>
  </a:clrScheme>
  <a:fontScheme name="Bitdefender Business">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d78048-8545-4fc0-bd16-dbf3a84820a4" xsi:nil="true"/>
    <lcf76f155ced4ddcb4097134ff3c332f xmlns="4d86c24f-f141-4f57-a0d6-288956f853c5">
      <Terms xmlns="http://schemas.microsoft.com/office/infopath/2007/PartnerControls"/>
    </lcf76f155ced4ddcb4097134ff3c332f>
    <Date xmlns="4d86c24f-f141-4f57-a0d6-288956f853c5">2022-08-22T11:44:02+00:00</Date>
    <PAN xmlns="4d86c24f-f141-4f57-a0d6-288956f853c5" xsi:nil="true"/>
    <Enablement_x0020_Type xmlns="4d86c24f-f141-4f57-a0d6-288956f853c5" xsi:nil="true"/>
    <Industry xmlns="4d86c24f-f141-4f57-a0d6-288956f853c5" xsi:nil="true"/>
    <Language xmlns="4d86c24f-f141-4f57-a0d6-288956f853c5">EN</Language>
    <Competitor xmlns="4d86c24f-f141-4f57-a0d6-288956f853c5" xsi:nil="true"/>
    <Partner_x0020_Notified xmlns="4d86c24f-f141-4f57-a0d6-288956f853c5" xsi:nil="true"/>
    <Audience xmlns="4d86c24f-f141-4f57-a0d6-288956f853c5">
      <Value>Prospect and Customers</Value>
    </Audience>
    <Viewed xmlns="4d86c24f-f141-4f57-a0d6-288956f853c5">
      <UserInfo>
        <DisplayName/>
        <AccountId xsi:nil="true"/>
        <AccountType/>
      </UserInfo>
    </Viewed>
    <GTM xmlns="4d86c24f-f141-4f57-a0d6-288956f853c5">
      <Value>3</Value>
    </GTM>
    <Country xmlns="4d86c24f-f141-4f57-a0d6-288956f853c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5C72B444475541B526A954CD00F3ED" ma:contentTypeVersion="29" ma:contentTypeDescription="Create a new document." ma:contentTypeScope="" ma:versionID="365c523e756a66873d75207ac9eb9b2c">
  <xsd:schema xmlns:xsd="http://www.w3.org/2001/XMLSchema" xmlns:xs="http://www.w3.org/2001/XMLSchema" xmlns:p="http://schemas.microsoft.com/office/2006/metadata/properties" xmlns:ns2="4d86c24f-f141-4f57-a0d6-288956f853c5" xmlns:ns3="13d78048-8545-4fc0-bd16-dbf3a84820a4" targetNamespace="http://schemas.microsoft.com/office/2006/metadata/properties" ma:root="true" ma:fieldsID="2f550183a962369a5218f317a387aada" ns2:_="" ns3:_="">
    <xsd:import namespace="4d86c24f-f141-4f57-a0d6-288956f853c5"/>
    <xsd:import namespace="13d78048-8545-4fc0-bd16-dbf3a84820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Viewed" minOccurs="0"/>
                <xsd:element ref="ns2:Date"/>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Enablement_x0020_Type" minOccurs="0"/>
                <xsd:element ref="ns2:GTM" minOccurs="0"/>
                <xsd:element ref="ns2:Competitor" minOccurs="0"/>
                <xsd:element ref="ns2:Audience" minOccurs="0"/>
                <xsd:element ref="ns2:Industry" minOccurs="0"/>
                <xsd:element ref="ns2:PAN" minOccurs="0"/>
                <xsd:element ref="ns2:Language" minOccurs="0"/>
                <xsd:element ref="ns2:lcf76f155ced4ddcb4097134ff3c332f" minOccurs="0"/>
                <xsd:element ref="ns3:TaxCatchAll" minOccurs="0"/>
                <xsd:element ref="ns2:Partner_x0020_Notified" minOccurs="0"/>
                <xsd:element ref="ns2:Count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6c24f-f141-4f57-a0d6-288956f853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Viewed" ma:index="13" nillable="true" ma:displayName="Viewed" ma:description="who viewed the content" ma:format="Dropdown" ma:list="UserInfo" ma:SharePointGroup="0" ma:internalName="View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 ma:index="14" ma:displayName="Date" ma:default="[today]" ma:format="DateTime" ma:indexed="true" ma:internalName="Date">
      <xsd:simpleType>
        <xsd:restriction base="dms:DateTime"/>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Enablement_x0020_Type" ma:index="23" nillable="true" ma:displayName="Enablement Type" ma:list="{129fcfaa-6c1b-40c6-ac79-6411da0391fb}" ma:internalName="Enablement_x0020_Type" ma:readOnly="false" ma:showField="Title">
      <xsd:complexType>
        <xsd:complexContent>
          <xsd:extension base="dms:MultiChoiceLookup">
            <xsd:sequence>
              <xsd:element name="Value" type="dms:Lookup" maxOccurs="unbounded" minOccurs="0" nillable="true"/>
            </xsd:sequence>
          </xsd:extension>
        </xsd:complexContent>
      </xsd:complexType>
    </xsd:element>
    <xsd:element name="GTM" ma:index="24" nillable="true" ma:displayName="GTM" ma:list="{8f72adc8-e968-4a66-b98c-fec39f8de77c}" ma:internalName="GTM" ma:showField="ShortText">
      <xsd:complexType>
        <xsd:complexContent>
          <xsd:extension base="dms:MultiChoiceLookup">
            <xsd:sequence>
              <xsd:element name="Value" type="dms:Lookup" maxOccurs="unbounded" minOccurs="0" nillable="true"/>
            </xsd:sequence>
          </xsd:extension>
        </xsd:complexContent>
      </xsd:complexType>
    </xsd:element>
    <xsd:element name="Competitor" ma:index="25" nillable="true" ma:displayName="Competitor" ma:list="{7ea43d78-d3cb-4c6f-8f93-55e7d7ad7ec1}" ma:internalName="Competitor" ma:showField="Title">
      <xsd:complexType>
        <xsd:complexContent>
          <xsd:extension base="dms:MultiChoiceLookup">
            <xsd:sequence>
              <xsd:element name="Value" type="dms:Lookup" maxOccurs="unbounded" minOccurs="0" nillable="true"/>
            </xsd:sequence>
          </xsd:extension>
        </xsd:complexContent>
      </xsd:complexType>
    </xsd:element>
    <xsd:element name="Audience" ma:index="26" nillable="true" ma:displayName="Audience" ma:default="Prospect and Customers" ma:format="Dropdown" ma:internalName="Audience">
      <xsd:complexType>
        <xsd:complexContent>
          <xsd:extension base="dms:MultiChoice">
            <xsd:sequence>
              <xsd:element name="Value" maxOccurs="unbounded" minOccurs="0" nillable="true">
                <xsd:simpleType>
                  <xsd:restriction base="dms:Choice">
                    <xsd:enumeration value="Internal Only"/>
                    <xsd:enumeration value="Prospect and Customers"/>
                    <xsd:enumeration value="Partners"/>
                    <xsd:enumeration value="Internal US/ANZ"/>
                    <xsd:enumeration value="Internal EMEA"/>
                    <xsd:enumeration value="Internal Onboarding"/>
                  </xsd:restriction>
                </xsd:simpleType>
              </xsd:element>
            </xsd:sequence>
          </xsd:extension>
        </xsd:complexContent>
      </xsd:complexType>
    </xsd:element>
    <xsd:element name="Industry" ma:index="27" nillable="true" ma:displayName="Industry" ma:format="Dropdown" ma:internalName="Industry">
      <xsd:simpleType>
        <xsd:restriction base="dms:Choice">
          <xsd:enumeration value="Consulting"/>
          <xsd:enumeration value="Construction"/>
          <xsd:enumeration value="Education"/>
          <xsd:enumeration value="Financial Services"/>
          <xsd:enumeration value="Government"/>
          <xsd:enumeration value="Healthcare"/>
          <xsd:enumeration value="IT Managed Services"/>
          <xsd:enumeration value="Manufacturing"/>
          <xsd:enumeration value="Transportation"/>
          <xsd:enumeration value="Technology"/>
          <xsd:enumeration value="Utilities"/>
          <xsd:enumeration value="Non-profit"/>
          <xsd:enumeration value="Retail"/>
          <xsd:enumeration value="Entertainment"/>
          <xsd:enumeration value="Insurance"/>
          <xsd:enumeration value="Other"/>
          <xsd:enumeration value="Engineering"/>
        </xsd:restriction>
      </xsd:simpleType>
    </xsd:element>
    <xsd:element name="PAN" ma:index="28" nillable="true" ma:displayName="PAN" ma:format="Dropdown" ma:internalName="PAN">
      <xsd:simpleType>
        <xsd:restriction base="dms:Choice">
          <xsd:enumeration value="Files Repository"/>
          <xsd:enumeration value="Starter Pack"/>
          <xsd:enumeration value="Both"/>
        </xsd:restriction>
      </xsd:simpleType>
    </xsd:element>
    <xsd:element name="Language" ma:index="29" nillable="true" ma:displayName="Language" ma:default="EN" ma:format="Dropdown" ma:internalName="Language">
      <xsd:simpleType>
        <xsd:restriction base="dms:Choice">
          <xsd:enumeration value="EN"/>
          <xsd:enumeration value="FR"/>
          <xsd:enumeration value="IT"/>
          <xsd:enumeration value="ES"/>
          <xsd:enumeration value="PT_BR"/>
          <xsd:enumeration value="DE"/>
          <xsd:enumeration value="RO"/>
          <xsd:enumeration value="NL"/>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fad4e8a-af43-410d-902c-65eb5df9ef0e" ma:termSetId="09814cd3-568e-fe90-9814-8d621ff8fb84" ma:anchorId="fba54fb3-c3e1-fe81-a776-ca4b69148c4d" ma:open="true" ma:isKeyword="false">
      <xsd:complexType>
        <xsd:sequence>
          <xsd:element ref="pc:Terms" minOccurs="0" maxOccurs="1"/>
        </xsd:sequence>
      </xsd:complexType>
    </xsd:element>
    <xsd:element name="Partner_x0020_Notified" ma:index="33" nillable="true" ma:displayName="Partner Notified" ma:format="DateOnly" ma:internalName="Partner_x0020_Notified">
      <xsd:simpleType>
        <xsd:restriction base="dms:DateTime"/>
      </xsd:simpleType>
    </xsd:element>
    <xsd:element name="Country" ma:index="34" nillable="true" ma:displayName="Country" ma:format="Dropdown" ma:internalName="Country">
      <xsd:simpleType>
        <xsd:restriction base="dms:Choice">
          <xsd:enumeration value="Afghanistan"/>
          <xsd:enumeration value="Albania"/>
          <xsd:enumeration value="Algeria"/>
          <xsd:enumeration value="American Samoa"/>
          <xsd:enumeration value="Andorra"/>
          <xsd:enumeration value="Angola"/>
          <xsd:enumeration value="Argentina"/>
          <xsd:enumeration value="Armenia"/>
          <xsd:enumeration value="Aruba"/>
          <xsd:enumeration value="Australia"/>
          <xsd:enumeration value="Austria"/>
          <xsd:enumeration value="Bahamas"/>
          <xsd:enumeration value="Bangladesh"/>
          <xsd:enumeration value="Barbados"/>
          <xsd:enumeration value="Belgium"/>
          <xsd:enumeration value="Belize"/>
          <xsd:enumeration value="Bosnia and Herzegovina"/>
          <xsd:enumeration value="Botswana"/>
          <xsd:enumeration value="Brazil"/>
          <xsd:enumeration value="Bulgaria"/>
          <xsd:enumeration value="Cambodia"/>
          <xsd:enumeration value="Cameroon"/>
          <xsd:enumeration value="Canada"/>
          <xsd:enumeration value="Cape Verde"/>
          <xsd:enumeration value="Cayman Islands"/>
          <xsd:enumeration value="Central African Replublic"/>
          <xsd:enumeration value="Chad"/>
          <xsd:enumeration value="Chile"/>
          <xsd:enumeration value="China"/>
          <xsd:enumeration value="Christmas Island"/>
          <xsd:enumeration value="Colombia"/>
          <xsd:enumeration value="Congo"/>
          <xsd:enumeration value="Cook Islands"/>
          <xsd:enumeration value="Costa Rica"/>
          <xsd:enumeration value="Cote d'Ivoire"/>
          <xsd:enumeration value="Croatia"/>
          <xsd:enumeration value="Cyprus"/>
          <xsd:enumeration value="Czech Replublic"/>
          <xsd:enumeration value="Denmark"/>
          <xsd:enumeration value="Dominican Republic"/>
          <xsd:enumeration value="Ecuador"/>
          <xsd:enumeration value="Egypt"/>
          <xsd:enumeration value="El Salvador"/>
          <xsd:enumeration value="Estonia"/>
          <xsd:enumeration value="Ethiopia"/>
          <xsd:enumeration value="Fiji"/>
          <xsd:enumeration value="Finland"/>
          <xsd:enumeration value="France"/>
          <xsd:enumeration value="French Guiana"/>
          <xsd:enumeration value="French Polynesia"/>
          <xsd:enumeration value="Georgia"/>
          <xsd:enumeration value="Germany"/>
          <xsd:enumeration value="Ghana"/>
          <xsd:enumeration value="Gibraltar"/>
          <xsd:enumeration value="Greece"/>
          <xsd:enumeration value="Greenland"/>
          <xsd:enumeration value="Grenada"/>
          <xsd:enumeration value="Guadeloupe"/>
          <xsd:enumeration value="Guam"/>
          <xsd:enumeration value="Guatemala"/>
          <xsd:enumeration value="Guinea"/>
          <xsd:enumeration value="Guyana"/>
          <xsd:enumeration value="Haiti"/>
          <xsd:enumeration value="Honduras"/>
          <xsd:enumeration value="Hong Kong"/>
          <xsd:enumeration value="Hungary"/>
          <xsd:enumeration value="Iceland"/>
          <xsd:enumeration value="India"/>
          <xsd:enumeration value="Indonesia"/>
          <xsd:enumeration value="Ireland"/>
          <xsd:enumeration value="Isle of Man"/>
          <xsd:enumeration value="Israel"/>
          <xsd:enumeration value="Italy"/>
          <xsd:enumeration value="Jamaica"/>
          <xsd:enumeration value="Japan"/>
          <xsd:enumeration value="Jersey"/>
          <xsd:enumeration value="Jordan"/>
          <xsd:enumeration value="Kenya"/>
          <xsd:enumeration value="Kuwait "/>
          <xsd:enumeration value="Latvia"/>
          <xsd:enumeration value="Lebanon"/>
          <xsd:enumeration value="Liechtenstein "/>
          <xsd:enumeration value="Lithuania"/>
          <xsd:enumeration value="Luxembourg"/>
          <xsd:enumeration value="Macao"/>
          <xsd:enumeration value="Macedonia"/>
          <xsd:enumeration value="Madagascar"/>
          <xsd:enumeration value="Malaysia"/>
          <xsd:enumeration value="Maldives"/>
          <xsd:enumeration value="Mali"/>
          <xsd:enumeration value="Malta"/>
          <xsd:enumeration value="Marshall Islands"/>
          <xsd:enumeration value="Martinique "/>
          <xsd:enumeration value="Mauritania"/>
          <xsd:enumeration value="Mauritius"/>
          <xsd:enumeration value="Mexico"/>
          <xsd:enumeration value="Moldova"/>
          <xsd:enumeration value="Monaco"/>
          <xsd:enumeration value="Mongolia"/>
          <xsd:enumeration value="Montenegro "/>
          <xsd:enumeration value="Montserrat "/>
          <xsd:enumeration value="Morocco"/>
          <xsd:enumeration value="Mozambique "/>
          <xsd:enumeration value="Myanmar "/>
          <xsd:enumeration value="Nepal"/>
          <xsd:enumeration value="Netherlands "/>
          <xsd:enumeration value="New Zealand "/>
          <xsd:enumeration value="Nicaragua"/>
          <xsd:enumeration value="Norfolk Island "/>
          <xsd:enumeration value="Northern Ireland "/>
          <xsd:enumeration value="Norway "/>
          <xsd:enumeration value="Oman"/>
          <xsd:enumeration value="Pakistan "/>
          <xsd:enumeration value="Panama"/>
          <xsd:enumeration value="Paraguay "/>
          <xsd:enumeration value="Peru"/>
          <xsd:enumeration value="Philippines "/>
          <xsd:enumeration value="Poland"/>
          <xsd:enumeration value="Portugal"/>
          <xsd:enumeration value="Puerto Rico"/>
          <xsd:enumeration value="Qatar"/>
          <xsd:enumeration value="Reunion "/>
          <xsd:enumeration value="Romania "/>
          <xsd:enumeration value="Russian Federation"/>
          <xsd:enumeration value="Saint Martin"/>
          <xsd:enumeration value="San Marino"/>
          <xsd:enumeration value="Saudi Arabia"/>
          <xsd:enumeration value="Senegal"/>
          <xsd:enumeration value="Serbia "/>
          <xsd:enumeration value="Seychelles "/>
          <xsd:enumeration value="Sierra Leone"/>
          <xsd:enumeration value="Singapore"/>
          <xsd:enumeration value="Slovakia "/>
          <xsd:enumeration value="Slovenia"/>
          <xsd:enumeration value="Solomon Islands"/>
          <xsd:enumeration value="South Africa"/>
          <xsd:enumeration value="South Korea"/>
          <xsd:enumeration value="Spain"/>
          <xsd:enumeration value="Sri Lanka"/>
          <xsd:enumeration value="Sudan "/>
          <xsd:enumeration value="Suriname"/>
          <xsd:enumeration value="Swaziland"/>
          <xsd:enumeration value="Switzerland"/>
          <xsd:enumeration value="Sweden "/>
          <xsd:enumeration value="Taiwan "/>
          <xsd:enumeration value="Thailand"/>
          <xsd:enumeration value="Trinidad and Tobago"/>
          <xsd:enumeration value="Tunisia"/>
          <xsd:enumeration value="Turkey"/>
          <xsd:enumeration value="Tuvalu"/>
          <xsd:enumeration value="Ukraine"/>
          <xsd:enumeration value="United Arab Emirates"/>
          <xsd:enumeration value="United Kingdom"/>
          <xsd:enumeration value="United States"/>
          <xsd:enumeration value="Uruguay "/>
          <xsd:enumeration value="Vanuatu"/>
          <xsd:enumeration value="Venezuela"/>
          <xsd:enumeration value="Vietnam"/>
          <xsd:enumeration value="Virgin Islands"/>
          <xsd:enumeration value="Yemen "/>
          <xsd:enumeration value="Zambia "/>
          <xsd:enumeration value="Zimbabwe "/>
        </xsd:restriction>
      </xsd:simpleType>
    </xsd:element>
  </xsd:schema>
  <xsd:schema xmlns:xsd="http://www.w3.org/2001/XMLSchema" xmlns:xs="http://www.w3.org/2001/XMLSchema" xmlns:dms="http://schemas.microsoft.com/office/2006/documentManagement/types" xmlns:pc="http://schemas.microsoft.com/office/infopath/2007/PartnerControls" targetNamespace="13d78048-8545-4fc0-bd16-dbf3a84820a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32" nillable="true" ma:displayName="Taxonomy Catch All Column" ma:hidden="true" ma:list="{d68610d4-7dc6-4948-94d1-551f412979d9}" ma:internalName="TaxCatchAll" ma:showField="CatchAllData" ma:web="13d78048-8545-4fc0-bd16-dbf3a84820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8DE840-7886-4B0D-80FF-9641BF2718AC}">
  <ds:schemaRefs>
    <ds:schemaRef ds:uri="http://schemas.microsoft.com/sharepoint/v3/contenttype/forms"/>
  </ds:schemaRefs>
</ds:datastoreItem>
</file>

<file path=customXml/itemProps2.xml><?xml version="1.0" encoding="utf-8"?>
<ds:datastoreItem xmlns:ds="http://schemas.openxmlformats.org/officeDocument/2006/customXml" ds:itemID="{7F3CE177-D6C4-4D44-A771-00654C716DD6}">
  <ds:schemaRefs>
    <ds:schemaRef ds:uri="http://schemas.microsoft.com/office/2006/documentManagement/types"/>
    <ds:schemaRef ds:uri="http://purl.org/dc/terms/"/>
    <ds:schemaRef ds:uri="13d78048-8545-4fc0-bd16-dbf3a84820a4"/>
    <ds:schemaRef ds:uri="http://www.w3.org/XML/1998/namespace"/>
    <ds:schemaRef ds:uri="http://purl.org/dc/dcmitype/"/>
    <ds:schemaRef ds:uri="4d86c24f-f141-4f57-a0d6-288956f853c5"/>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D5301CF-9F65-48EB-8EAB-CDF2F1CFB2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6c24f-f141-4f57-a0d6-288956f853c5"/>
    <ds:schemaRef ds:uri="13d78048-8545-4fc0-bd16-dbf3a8482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Bitdefender BSG 2021</Template>
  <TotalTime>3625</TotalTime>
  <Words>7743</Words>
  <Application>Microsoft Office PowerPoint</Application>
  <PresentationFormat>Widescreen</PresentationFormat>
  <Paragraphs>780</Paragraphs>
  <Slides>38</Slides>
  <Notes>37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Arial</vt:lpstr>
      <vt:lpstr>Calibri</vt:lpstr>
      <vt:lpstr>Courier New</vt:lpstr>
      <vt:lpstr>Franklin Gothic Medium Cond</vt:lpstr>
      <vt:lpstr>Roboto</vt:lpstr>
      <vt:lpstr>Roboto </vt:lpstr>
      <vt:lpstr>Roboto  </vt:lpstr>
      <vt:lpstr>Roboto Black</vt:lpstr>
      <vt:lpstr>Roboto Light</vt:lpstr>
      <vt:lpstr>Roboto Medium</vt:lpstr>
      <vt:lpstr>Roboto Thin</vt:lpstr>
      <vt:lpstr>Roboto-Regular</vt:lpstr>
      <vt:lpstr>Segoe UI</vt:lpstr>
      <vt:lpstr>Slack-Lato</vt:lpstr>
      <vt:lpstr>System Font Regular</vt:lpstr>
      <vt:lpstr>Wingdings</vt:lpstr>
      <vt:lpstr>Bitdefender BSG 2021</vt:lpstr>
      <vt:lpstr>Addressing modern security challenges with Bitdefender</vt:lpstr>
      <vt:lpstr>Defining Resilience</vt:lpstr>
      <vt:lpstr>PowerPoint Presentation</vt:lpstr>
      <vt:lpstr>Your Cybersecurity Partner for Today and Tomorrow</vt:lpstr>
      <vt:lpstr>Trusted by 45,000+ customers  Bitdefender tech is embedded into 150+ tech leaders</vt:lpstr>
      <vt:lpstr>PowerPoint Presentation</vt:lpstr>
      <vt:lpstr>Challenges influencing security evolution</vt:lpstr>
      <vt:lpstr>How the trends impact enterprises and MSPs</vt:lpstr>
      <vt:lpstr>Reducing remote workers' risk  </vt:lpstr>
      <vt:lpstr>Fix misconfigurations, vulnerabilities</vt:lpstr>
      <vt:lpstr>Preventing Phishing and BEC</vt:lpstr>
      <vt:lpstr>Crucial technologies reducing remote work risks</vt:lpstr>
      <vt:lpstr>Building  cyber-resilience</vt:lpstr>
      <vt:lpstr>Cyber-resilience, detection and response</vt:lpstr>
      <vt:lpstr>Comparing EDR, XDR, SIEM, SOAR</vt:lpstr>
      <vt:lpstr>Build security architecture based on your organization’s profile and goals</vt:lpstr>
      <vt:lpstr>PowerPoint Presentation</vt:lpstr>
      <vt:lpstr>Evaluating EDR &amp; XDR</vt:lpstr>
      <vt:lpstr>Challenges to efficient Detection and Response</vt:lpstr>
      <vt:lpstr>  Do you have difficulty finding security talent?  Does your team struggle with having to manage too many tools and lack knowledge re: how to use all of them?   Do you lack in-house security expertise, but want to offer managed threat hunting?  </vt:lpstr>
      <vt:lpstr>Strategic Overview</vt:lpstr>
      <vt:lpstr>MDR Strategic Priorities</vt:lpstr>
      <vt:lpstr>MDR MSP Offerings </vt:lpstr>
      <vt:lpstr>Consolidation reduces costs and improves efficiency</vt:lpstr>
      <vt:lpstr>PowerPoint Presentation</vt:lpstr>
      <vt:lpstr>Cross-layer automation example</vt:lpstr>
      <vt:lpstr>PowerPoint Presentation</vt:lpstr>
      <vt:lpstr>GravityZone® Cloud MSP Security Offering</vt:lpstr>
      <vt:lpstr>GravityZone® Cloud MSP Security Offering</vt:lpstr>
      <vt:lpstr>GravityZone® Cloud MSP Security Offering</vt:lpstr>
      <vt:lpstr>GravityZone MSP Integrations</vt:lpstr>
      <vt:lpstr>How efficient are your security ops?</vt:lpstr>
      <vt:lpstr>Consistently High Security Efficacy</vt:lpstr>
      <vt:lpstr>CONSISTENTLY TOP-RATED SECURITY </vt:lpstr>
      <vt:lpstr>MEOS it</vt:lpstr>
      <vt:lpstr>Enable Resource Group</vt:lpstr>
      <vt:lpstr>Crucial technologies and best practices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for Resilience</dc:title>
  <dc:creator>Matthew SELHEIMER</dc:creator>
  <cp:lastModifiedBy>Elastos Chimwanda</cp:lastModifiedBy>
  <cp:revision>17</cp:revision>
  <dcterms:created xsi:type="dcterms:W3CDTF">2021-08-25T21:09:31Z</dcterms:created>
  <dcterms:modified xsi:type="dcterms:W3CDTF">2024-03-12T19:21:37Z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0x010100975C72B444475541B526A954CD00F3ED</vt:lpwstr>
  </property>
  <property fmtid="{D5CDD505-2E9C-101B-9397-08002B2CF9AE}" pid="3" name="GTM">
    <vt:lpwstr>3;#</vt:lpwstr>
  </property>
  <property fmtid="{D5CDD505-2E9C-101B-9397-08002B2CF9AE}" pid="4" name="MediaServiceImageTags">
    <vt:lpwstr/>
  </property>
  <property fmtid="{D5CDD505-2E9C-101B-9397-08002B2CF9AE}" pid="5" name="MSIP_Label_9d9c527f-5235-45cb-bea5-98c00c666442_Enabled">
    <vt:lpwstr>true</vt:lpwstr>
  </property>
  <property fmtid="{D5CDD505-2E9C-101B-9397-08002B2CF9AE}" pid="6" name="MSIP_Label_9d9c527f-5235-45cb-bea5-98c00c666442_SetDate">
    <vt:lpwstr>2023-02-16T12:02:53Z</vt:lpwstr>
  </property>
  <property fmtid="{D5CDD505-2E9C-101B-9397-08002B2CF9AE}" pid="7" name="MSIP_Label_9d9c527f-5235-45cb-bea5-98c00c666442_Method">
    <vt:lpwstr>Standard</vt:lpwstr>
  </property>
  <property fmtid="{D5CDD505-2E9C-101B-9397-08002B2CF9AE}" pid="8" name="MSIP_Label_9d9c527f-5235-45cb-bea5-98c00c666442_Name">
    <vt:lpwstr>INTERNAL</vt:lpwstr>
  </property>
  <property fmtid="{D5CDD505-2E9C-101B-9397-08002B2CF9AE}" pid="9" name="MSIP_Label_9d9c527f-5235-45cb-bea5-98c00c666442_SiteId">
    <vt:lpwstr>487baf29-f1da-469a-9221-243f830c36f3</vt:lpwstr>
  </property>
  <property fmtid="{D5CDD505-2E9C-101B-9397-08002B2CF9AE}" pid="10" name="MSIP_Label_9d9c527f-5235-45cb-bea5-98c00c666442_ActionId">
    <vt:lpwstr>505678cf-1e9a-4a0c-a7a7-fc66baa3f3cf</vt:lpwstr>
  </property>
  <property fmtid="{D5CDD505-2E9C-101B-9397-08002B2CF9AE}" pid="11" name="MSIP_Label_9d9c527f-5235-45cb-bea5-98c00c666442_ContentBits">
    <vt:lpwstr>1</vt:lpwstr>
  </property>
  <property fmtid="{D5CDD505-2E9C-101B-9397-08002B2CF9AE}" pid="12" name="ClassificationContentMarkingHeaderLocations">
    <vt:lpwstr>Bitdefender BSG 2021:5</vt:lpwstr>
  </property>
  <property fmtid="{D5CDD505-2E9C-101B-9397-08002B2CF9AE}" pid="13" name="ClassificationContentMarkingHeaderText">
    <vt:lpwstr>Internal Use Only</vt:lpwstr>
  </property>
</Properties>
</file>