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8288000" cy="10287000"/>
  <p:notesSz cx="6858000" cy="9144000"/>
  <p:embeddedFontLst>
    <p:embeddedFont>
      <p:font typeface="Arial Black" panose="020B0A04020102020204" pitchFamily="34" charset="0"/>
      <p:regular r:id="rId41"/>
      <p:bold r:id="rId42"/>
    </p:embeddedFont>
    <p:embeddedFont>
      <p:font typeface="IBM Plex Sans" panose="020B0503050203000203" pitchFamily="34" charset="0"/>
      <p:regular r:id="rId43"/>
      <p:bold r:id="rId44"/>
      <p:italic r:id="rId45"/>
      <p:boldItalic r:id="rId46"/>
    </p:embeddedFont>
    <p:embeddedFont>
      <p:font typeface="IBM Plex Sans Medium" panose="020B0603050203000203" pitchFamily="34" charset="0"/>
      <p:regular r:id="rId47"/>
      <p:bold r:id="rId48"/>
      <p:italic r:id="rId49"/>
      <p:boldItalic r:id="rId50"/>
    </p:embeddedFont>
    <p:embeddedFont>
      <p:font typeface="IBM Plex Sans SemiBold" panose="020B0703050203000203" pitchFamily="34" charset="0"/>
      <p:regular r:id="rId51"/>
      <p:bold r:id="rId52"/>
      <p:italic r:id="rId53"/>
      <p:boldItalic r:id="rId54"/>
    </p:embeddedFont>
    <p:embeddedFont>
      <p:font typeface="Lato" panose="020F0502020204030203"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51">
          <p15:clr>
            <a:srgbClr val="A4A3A4"/>
          </p15:clr>
        </p15:guide>
        <p15:guide id="2" pos="686">
          <p15:clr>
            <a:srgbClr val="A4A3A4"/>
          </p15:clr>
        </p15:guide>
        <p15:guide id="3" pos="792">
          <p15:clr>
            <a:srgbClr val="A4A3A4"/>
          </p15:clr>
        </p15:guide>
        <p15:guide id="4" orient="horz" pos="504">
          <p15:clr>
            <a:srgbClr val="9AA0A6"/>
          </p15:clr>
        </p15:guide>
        <p15:guide id="5" pos="11352">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giLJ7Nij+ai1Tn6ZhrTiIMb5Wzk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vian M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6EE67A-CA6C-48D3-BF00-B52CCBC4478A}">
  <a:tblStyle styleId="{846EE67A-CA6C-48D3-BF00-B52CCBC4478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62"/>
      </p:cViewPr>
      <p:guideLst>
        <p:guide orient="horz" pos="2551"/>
        <p:guide pos="686"/>
        <p:guide pos="792"/>
        <p:guide orient="horz" pos="504"/>
        <p:guide pos="113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7-28T19:13:53.298" idx="1">
    <p:pos x="704" y="2357"/>
    <p:text>Make screens larger, have design mock up "All Clear" screenshot of console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NkcW6kY"/>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1-08-23T15:59:40.541" idx="2">
    <p:pos x="3115" y="325"/>
    <p:text>Will add version of table with WatchTower Pro in appendix</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OQ6oSM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Real Fortune 10 customer with 100k+ endpoints</a:t>
            </a:r>
            <a:endParaRPr/>
          </a:p>
        </p:txBody>
      </p:sp>
      <p:sp>
        <p:nvSpPr>
          <p:cNvPr id="411" name="Google Shape;41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423" name="Google Shape;4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b86044d6ad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b86044d6ad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e82404369d_1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800" b="0" i="0" u="none" strike="noStrike" cap="none">
                <a:solidFill>
                  <a:schemeClr val="dk1"/>
                </a:solidFill>
                <a:latin typeface="Arial"/>
                <a:ea typeface="Arial"/>
                <a:cs typeface="Arial"/>
                <a:sym typeface="Arial"/>
              </a:rPr>
              <a:t>Threat Intelligence is integrated into MDR by cross referencing VirusTotal, Reversing Labs, multiple dynamic analysis sandboxes, and the tracking of digital signers that are compromised or associated with PUPs.</a:t>
            </a:r>
            <a:endParaRPr/>
          </a:p>
          <a:p>
            <a:pPr marL="0" lvl="0" indent="0" algn="l" rtl="0">
              <a:lnSpc>
                <a:spcPct val="100000"/>
              </a:lnSpc>
              <a:spcBef>
                <a:spcPts val="0"/>
              </a:spcBef>
              <a:spcAft>
                <a:spcPts val="0"/>
              </a:spcAft>
              <a:buSzPts val="1400"/>
              <a:buNone/>
            </a:pPr>
            <a:endParaRPr/>
          </a:p>
        </p:txBody>
      </p:sp>
      <p:sp>
        <p:nvSpPr>
          <p:cNvPr id="466" name="Google Shape;466;ge82404369d_1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e82404369d_1_5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Triage, Full Investigation, Full Investigation w/ formal reporting</a:t>
            </a:r>
            <a:endParaRPr/>
          </a:p>
          <a:p>
            <a:pPr marL="457200" lvl="0" indent="-228600" algn="l" rtl="0">
              <a:lnSpc>
                <a:spcPct val="100000"/>
              </a:lnSpc>
              <a:spcBef>
                <a:spcPts val="0"/>
              </a:spcBef>
              <a:spcAft>
                <a:spcPts val="0"/>
              </a:spcAft>
              <a:buSzPts val="1400"/>
              <a:buNone/>
            </a:pPr>
            <a:r>
              <a:rPr lang="nl-NL" sz="1800" b="1" i="0" u="none" strike="noStrike" cap="none">
                <a:solidFill>
                  <a:schemeClr val="dk1"/>
                </a:solidFill>
                <a:latin typeface="Arial"/>
                <a:ea typeface="Arial"/>
                <a:cs typeface="Arial"/>
                <a:sym typeface="Arial"/>
              </a:rPr>
              <a:t>A Detailed Timeline of all Relevant Incident Events</a:t>
            </a:r>
            <a:r>
              <a:rPr lang="nl-NL" sz="1800" b="0" i="0" u="none" strike="noStrike" cap="none">
                <a:solidFill>
                  <a:schemeClr val="dk1"/>
                </a:solidFill>
                <a:latin typeface="Arial"/>
                <a:ea typeface="Arial"/>
                <a:cs typeface="Arial"/>
                <a:sym typeface="Arial"/>
              </a:rPr>
              <a:t>:</a:t>
            </a:r>
            <a:endParaRPr sz="1800" b="1" i="0" u="none" strike="noStrike" cap="none">
              <a:solidFill>
                <a:schemeClr val="dk1"/>
              </a:solidFill>
              <a:latin typeface="Arial"/>
              <a:ea typeface="Arial"/>
              <a:cs typeface="Arial"/>
              <a:sym typeface="Arial"/>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Attack vector</a:t>
            </a:r>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Lateral movement</a:t>
            </a:r>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Malicious tool execution</a:t>
            </a:r>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Exfiltration</a:t>
            </a:r>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Anti-forensic actions</a:t>
            </a:r>
            <a:endParaRPr/>
          </a:p>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Deep dive digital forensic investigation, root cause analysis, infection vector identification, and exfiltration/breach determination</a:t>
            </a:r>
            <a:endParaRPr/>
          </a:p>
          <a:p>
            <a:pPr marL="457200" lvl="0" indent="-228600" algn="l" rtl="0">
              <a:lnSpc>
                <a:spcPct val="100000"/>
              </a:lnSpc>
              <a:spcBef>
                <a:spcPts val="0"/>
              </a:spcBef>
              <a:spcAft>
                <a:spcPts val="0"/>
              </a:spcAft>
              <a:buSzPts val="1400"/>
              <a:buNone/>
            </a:pPr>
            <a:r>
              <a:rPr lang="nl-NL" sz="1800" b="1" i="0" u="none" strike="noStrike" cap="none">
                <a:solidFill>
                  <a:schemeClr val="dk1"/>
                </a:solidFill>
                <a:latin typeface="Arial"/>
                <a:ea typeface="Arial"/>
                <a:cs typeface="Arial"/>
                <a:sym typeface="Arial"/>
              </a:rPr>
              <a:t>Malware Reverse Engineering</a:t>
            </a:r>
            <a:r>
              <a:rPr lang="nl-NL" sz="1800" b="0" i="0" u="none" strike="noStrike" cap="none">
                <a:solidFill>
                  <a:schemeClr val="dk1"/>
                </a:solidFill>
                <a:latin typeface="Arial"/>
                <a:ea typeface="Arial"/>
                <a:cs typeface="Arial"/>
                <a:sym typeface="Arial"/>
              </a:rPr>
              <a:t> - A full understanding of malicious tool capability, intent, and behavior in the network</a:t>
            </a:r>
            <a:endParaRPr sz="1800" b="1"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Memory analysis and code extraction</a:t>
            </a:r>
            <a:endParaRPr/>
          </a:p>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Custom script creation for deobfuscation of malicious code or attacker footprints</a:t>
            </a:r>
            <a:endParaRPr/>
          </a:p>
          <a:p>
            <a:pPr marL="457200" lvl="0" indent="-228600" algn="l" rtl="0">
              <a:lnSpc>
                <a:spcPct val="100000"/>
              </a:lnSpc>
              <a:spcBef>
                <a:spcPts val="0"/>
              </a:spcBef>
              <a:spcAft>
                <a:spcPts val="0"/>
              </a:spcAft>
              <a:buSzPts val="1400"/>
              <a:buNone/>
            </a:pPr>
            <a:r>
              <a:rPr lang="nl-NL" sz="1800" b="1" i="0" u="none" strike="noStrike" cap="none">
                <a:solidFill>
                  <a:schemeClr val="dk1"/>
                </a:solidFill>
                <a:latin typeface="Arial"/>
                <a:ea typeface="Arial"/>
                <a:cs typeface="Arial"/>
                <a:sym typeface="Arial"/>
              </a:rPr>
              <a:t>Threat Intelligence Enrichment &amp; Contextualization</a:t>
            </a:r>
            <a:r>
              <a:rPr lang="nl-NL" sz="1800" b="0" i="0" u="none" strike="noStrike" cap="none">
                <a:solidFill>
                  <a:schemeClr val="dk1"/>
                </a:solidFill>
                <a:latin typeface="Arial"/>
                <a:ea typeface="Arial"/>
                <a:cs typeface="Arial"/>
                <a:sym typeface="Arial"/>
              </a:rPr>
              <a:t> - Malware family, associated IOCs, active campaigns, and threat actor attribution (where possible)</a:t>
            </a:r>
            <a:endParaRPr sz="1800" b="1"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nl-NL" sz="1800" b="1" i="0" u="none" strike="noStrike" cap="none">
                <a:solidFill>
                  <a:schemeClr val="dk1"/>
                </a:solidFill>
                <a:latin typeface="Arial"/>
                <a:ea typeface="Arial"/>
                <a:cs typeface="Arial"/>
                <a:sym typeface="Arial"/>
              </a:rPr>
              <a:t>Intel-driven Threat Hunting</a:t>
            </a:r>
            <a:r>
              <a:rPr lang="nl-NL" sz="1800" b="0" i="0" u="none" strike="noStrike" cap="none">
                <a:solidFill>
                  <a:schemeClr val="dk1"/>
                </a:solidFill>
                <a:latin typeface="Arial"/>
                <a:ea typeface="Arial"/>
                <a:cs typeface="Arial"/>
                <a:sym typeface="Arial"/>
              </a:rPr>
              <a:t> - Investigation and intelligence driven IOCs &amp; TTPs searched and analyzed within environment</a:t>
            </a:r>
            <a:endParaRPr sz="1800" b="1"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nl-NL" sz="1800" b="1" i="0" u="none" strike="noStrike" cap="none">
                <a:solidFill>
                  <a:schemeClr val="dk1"/>
                </a:solidFill>
                <a:latin typeface="Arial"/>
                <a:ea typeface="Arial"/>
                <a:cs typeface="Arial"/>
                <a:sym typeface="Arial"/>
              </a:rPr>
              <a:t>Active Containment &amp; Remediation</a:t>
            </a:r>
            <a:r>
              <a:rPr lang="nl-NL" sz="1800" b="0" i="0" u="none" strike="noStrike" cap="none">
                <a:solidFill>
                  <a:schemeClr val="dk1"/>
                </a:solidFill>
                <a:latin typeface="Arial"/>
                <a:ea typeface="Arial"/>
                <a:cs typeface="Arial"/>
                <a:sym typeface="Arial"/>
              </a:rPr>
              <a:t> - Blacklist hashes, block domains, quarantine endpoints to ensure all avenues into the network are closed</a:t>
            </a:r>
            <a:endParaRPr sz="1800" b="1"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nl-NL" sz="1800" b="1" i="0" u="none" strike="noStrike" cap="none">
                <a:solidFill>
                  <a:schemeClr val="dk1"/>
                </a:solidFill>
                <a:latin typeface="Arial"/>
                <a:ea typeface="Arial"/>
                <a:cs typeface="Arial"/>
                <a:sym typeface="Arial"/>
              </a:rPr>
              <a:t>Recommendations</a:t>
            </a:r>
            <a:r>
              <a:rPr lang="nl-NL" sz="1800" b="0" i="0" u="none" strike="noStrike" cap="none">
                <a:solidFill>
                  <a:schemeClr val="dk1"/>
                </a:solidFill>
                <a:latin typeface="Arial"/>
                <a:ea typeface="Arial"/>
                <a:cs typeface="Arial"/>
                <a:sym typeface="Arial"/>
              </a:rPr>
              <a:t>  - Long-term security improvement guidance from our experts to avoid similar incidents</a:t>
            </a:r>
            <a:endParaRPr sz="1800" b="1" i="0" u="none" strike="noStrike" cap="none">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nl-NL" sz="1800" b="1" i="0" u="none" strike="noStrike" cap="none">
                <a:solidFill>
                  <a:schemeClr val="dk1"/>
                </a:solidFill>
                <a:latin typeface="Arial"/>
                <a:ea typeface="Arial"/>
                <a:cs typeface="Arial"/>
                <a:sym typeface="Arial"/>
              </a:rPr>
              <a:t>Professional Reporting</a:t>
            </a:r>
            <a:r>
              <a:rPr lang="nl-NL" sz="1800" b="0" i="0" u="none" strike="noStrike" cap="none">
                <a:solidFill>
                  <a:schemeClr val="dk1"/>
                </a:solidFill>
                <a:latin typeface="Arial"/>
                <a:ea typeface="Arial"/>
                <a:cs typeface="Arial"/>
                <a:sym typeface="Arial"/>
              </a:rPr>
              <a:t> - Clear, concise, and detailed written reporting covering all aspects of the investigation</a:t>
            </a:r>
            <a:endParaRPr sz="1800" b="1" i="0" u="none" strike="noStrike" cap="none">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491" name="Google Shape;491;ge82404369d_1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abef02d81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eabef02d81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e9313f5f60_1_8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ge9313f5f60_1_8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6" name="Google Shape;5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eabef02d81_0_3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geabef02d81_0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00eab6ad1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00eab6ad1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g100eab6ad1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eabef02d81_0_13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l-NL"/>
              <a:t>Speak to audience for these use cases, what indicators in the SentinelOne customer base would make WT Pro a good upsell opportunity?</a:t>
            </a:r>
            <a:endParaRPr/>
          </a:p>
        </p:txBody>
      </p:sp>
      <p:sp>
        <p:nvSpPr>
          <p:cNvPr id="672" name="Google Shape;672;geabef02d81_0_1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e82404369d_1_6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ge82404369d_1_6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eb1e152bb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eb1e152bb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geb1e152bb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N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9" name="Google Shape;76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eabef02d81_0_9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8" name="Google Shape;788;geabef02d81_0_9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FAQs:</a:t>
            </a:r>
            <a:endParaRPr b="0"/>
          </a:p>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What are the customer staffing requirements in order to take full advantage of Vigilance MDR? Do they have to have a SOC?</a:t>
            </a:r>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Vigilance is not an MSSP. Customers should have some sort of IT or Security Team function to whom the Vigilance Team can communicated. </a:t>
            </a:r>
            <a:endParaRPr/>
          </a:p>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Is Vigilance MDR available for S1 Complete only or is it also available for S1 Core and S1 Control?</a:t>
            </a:r>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MDR can be sold with any license level. However, when the customer has the Complete level there is more actionable information because EDR data is collected at that licensing level.</a:t>
            </a:r>
            <a:endParaRPr/>
          </a:p>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What’s the minimum number of licenses a customer must buy in order to add Vigilance MDR?</a:t>
            </a:r>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200</a:t>
            </a:r>
            <a:endParaRPr/>
          </a:p>
          <a:p>
            <a:pPr marL="457200" lvl="0"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Should customers buy Vigilance MDR and S1 Readiness at the same time? </a:t>
            </a:r>
            <a:endParaRPr/>
          </a:p>
          <a:p>
            <a:pPr marL="914400" lvl="1" indent="-228600" algn="l" rtl="0">
              <a:lnSpc>
                <a:spcPct val="100000"/>
              </a:lnSpc>
              <a:spcBef>
                <a:spcPts val="0"/>
              </a:spcBef>
              <a:spcAft>
                <a:spcPts val="0"/>
              </a:spcAft>
              <a:buSzPts val="1400"/>
              <a:buNone/>
            </a:pPr>
            <a:r>
              <a:rPr lang="nl-NL" sz="1800" b="0" i="0" u="none" strike="noStrike" cap="none">
                <a:solidFill>
                  <a:schemeClr val="dk1"/>
                </a:solidFill>
                <a:latin typeface="Arial"/>
                <a:ea typeface="Arial"/>
                <a:cs typeface="Arial"/>
                <a:sym typeface="Arial"/>
              </a:rPr>
              <a:t>Yes, they can do that. MDR will handle threat-related issues. Readiness will assist with ongoing health and occasional upgrades.</a:t>
            </a:r>
            <a:endParaRPr/>
          </a:p>
          <a:p>
            <a:pPr marL="457200" marR="0" lvl="0" indent="-228600" algn="l" rtl="0">
              <a:lnSpc>
                <a:spcPct val="100000"/>
              </a:lnSpc>
              <a:spcBef>
                <a:spcPts val="0"/>
              </a:spcBef>
              <a:spcAft>
                <a:spcPts val="0"/>
              </a:spcAft>
              <a:buClr>
                <a:srgbClr val="000000"/>
              </a:buClr>
              <a:buSzPts val="1400"/>
              <a:buFont typeface="Arial"/>
              <a:buNone/>
            </a:pPr>
            <a:br>
              <a:rPr lang="nl-NL" b="0"/>
            </a:br>
            <a:endParaRPr/>
          </a:p>
          <a:p>
            <a:pPr marL="0" lvl="0" indent="0" algn="l" rtl="0">
              <a:lnSpc>
                <a:spcPct val="100000"/>
              </a:lnSpc>
              <a:spcBef>
                <a:spcPts val="0"/>
              </a:spcBef>
              <a:spcAft>
                <a:spcPts val="0"/>
              </a:spcAft>
              <a:buSzPts val="1400"/>
              <a:buNone/>
            </a:pPr>
            <a:endParaRPr/>
          </a:p>
        </p:txBody>
      </p:sp>
      <p:sp>
        <p:nvSpPr>
          <p:cNvPr id="817" name="Google Shape;8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e6e277cc3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0" algn="l" rtl="0">
              <a:lnSpc>
                <a:spcPct val="100000"/>
              </a:lnSpc>
              <a:spcBef>
                <a:spcPts val="0"/>
              </a:spcBef>
              <a:spcAft>
                <a:spcPts val="0"/>
              </a:spcAft>
              <a:buSzPts val="1400"/>
              <a:buNone/>
            </a:pPr>
            <a:r>
              <a:rPr lang="nl-NL" b="1"/>
              <a:t>North America:</a:t>
            </a:r>
            <a:endParaRPr b="1"/>
          </a:p>
          <a:p>
            <a:pPr marL="228600" lvl="0" indent="0" algn="l" rtl="0">
              <a:lnSpc>
                <a:spcPct val="100000"/>
              </a:lnSpc>
              <a:spcBef>
                <a:spcPts val="0"/>
              </a:spcBef>
              <a:spcAft>
                <a:spcPts val="0"/>
              </a:spcAft>
              <a:buSzPts val="1400"/>
              <a:buNone/>
            </a:pPr>
            <a:r>
              <a:rPr lang="nl-NL" sz="1400"/>
              <a:t>Mountain View, CA</a:t>
            </a:r>
            <a:endParaRPr sz="1400"/>
          </a:p>
          <a:p>
            <a:pPr marL="228600" lvl="0" indent="0" algn="l" rtl="0">
              <a:lnSpc>
                <a:spcPct val="100000"/>
              </a:lnSpc>
              <a:spcBef>
                <a:spcPts val="0"/>
              </a:spcBef>
              <a:spcAft>
                <a:spcPts val="0"/>
              </a:spcAft>
              <a:buSzPts val="1400"/>
              <a:buNone/>
            </a:pPr>
            <a:r>
              <a:rPr lang="nl-NL" sz="1400"/>
              <a:t>Eugene, OR</a:t>
            </a:r>
            <a:endParaRPr sz="1400"/>
          </a:p>
          <a:p>
            <a:pPr marL="228600" lvl="0" indent="0" algn="l" rtl="0">
              <a:lnSpc>
                <a:spcPct val="100000"/>
              </a:lnSpc>
              <a:spcBef>
                <a:spcPts val="0"/>
              </a:spcBef>
              <a:spcAft>
                <a:spcPts val="0"/>
              </a:spcAft>
              <a:buSzPts val="1400"/>
              <a:buNone/>
            </a:pPr>
            <a:r>
              <a:rPr lang="nl-NL" sz="1400"/>
              <a:t>Philadelphia, PA</a:t>
            </a:r>
            <a:endParaRPr sz="1400"/>
          </a:p>
          <a:p>
            <a:pPr marL="228600" lvl="0" indent="0" algn="l" rtl="0">
              <a:lnSpc>
                <a:spcPct val="100000"/>
              </a:lnSpc>
              <a:spcBef>
                <a:spcPts val="0"/>
              </a:spcBef>
              <a:spcAft>
                <a:spcPts val="0"/>
              </a:spcAft>
              <a:buSzPts val="1400"/>
              <a:buNone/>
            </a:pPr>
            <a:r>
              <a:rPr lang="nl-NL" sz="1400"/>
              <a:t>Dallas, TX</a:t>
            </a:r>
            <a:endParaRPr sz="1400"/>
          </a:p>
          <a:p>
            <a:pPr marL="228600" lvl="0" indent="0" algn="l" rtl="0">
              <a:spcBef>
                <a:spcPts val="0"/>
              </a:spcBef>
              <a:spcAft>
                <a:spcPts val="0"/>
              </a:spcAft>
              <a:buClr>
                <a:schemeClr val="dk1"/>
              </a:buClr>
              <a:buSzPts val="1400"/>
              <a:buFont typeface="Arial"/>
              <a:buNone/>
            </a:pPr>
            <a:r>
              <a:rPr lang="nl-NL" sz="1400"/>
              <a:t>Tampa, FL</a:t>
            </a:r>
            <a:endParaRPr sz="1400"/>
          </a:p>
          <a:p>
            <a:pPr marL="228600" lvl="0" indent="0" algn="l" rtl="0">
              <a:lnSpc>
                <a:spcPct val="100000"/>
              </a:lnSpc>
              <a:spcBef>
                <a:spcPts val="0"/>
              </a:spcBef>
              <a:spcAft>
                <a:spcPts val="0"/>
              </a:spcAft>
              <a:buSzPts val="1400"/>
              <a:buNone/>
            </a:pPr>
            <a:r>
              <a:rPr lang="nl-NL" sz="1400"/>
              <a:t>Hawaii</a:t>
            </a:r>
            <a:endParaRPr sz="1400"/>
          </a:p>
          <a:p>
            <a:pPr marL="228600" lvl="0" indent="0" algn="l" rtl="0">
              <a:lnSpc>
                <a:spcPct val="100000"/>
              </a:lnSpc>
              <a:spcBef>
                <a:spcPts val="0"/>
              </a:spcBef>
              <a:spcAft>
                <a:spcPts val="0"/>
              </a:spcAft>
              <a:buSzPts val="1400"/>
              <a:buNone/>
            </a:pPr>
            <a:endParaRPr b="1"/>
          </a:p>
          <a:p>
            <a:pPr marL="228600" lvl="0" indent="0" algn="l" rtl="0">
              <a:lnSpc>
                <a:spcPct val="100000"/>
              </a:lnSpc>
              <a:spcBef>
                <a:spcPts val="0"/>
              </a:spcBef>
              <a:spcAft>
                <a:spcPts val="0"/>
              </a:spcAft>
              <a:buSzPts val="1400"/>
              <a:buNone/>
            </a:pPr>
            <a:r>
              <a:rPr lang="nl-NL" b="1"/>
              <a:t>EMEA:</a:t>
            </a:r>
            <a:endParaRPr b="1"/>
          </a:p>
          <a:p>
            <a:pPr marL="228600" lvl="0" indent="0" algn="l" rtl="0">
              <a:lnSpc>
                <a:spcPct val="100000"/>
              </a:lnSpc>
              <a:spcBef>
                <a:spcPts val="0"/>
              </a:spcBef>
              <a:spcAft>
                <a:spcPts val="0"/>
              </a:spcAft>
              <a:buSzPts val="1400"/>
              <a:buNone/>
            </a:pPr>
            <a:r>
              <a:rPr lang="nl-NL" sz="1400"/>
              <a:t>Amsterdam</a:t>
            </a:r>
            <a:endParaRPr sz="1400"/>
          </a:p>
          <a:p>
            <a:pPr marL="228600" lvl="0" indent="0" algn="l" rtl="0">
              <a:lnSpc>
                <a:spcPct val="100000"/>
              </a:lnSpc>
              <a:spcBef>
                <a:spcPts val="0"/>
              </a:spcBef>
              <a:spcAft>
                <a:spcPts val="0"/>
              </a:spcAft>
              <a:buSzPts val="1400"/>
              <a:buNone/>
            </a:pPr>
            <a:r>
              <a:rPr lang="nl-NL" sz="1400"/>
              <a:t>Prague</a:t>
            </a:r>
            <a:endParaRPr sz="1400"/>
          </a:p>
          <a:p>
            <a:pPr marL="228600" lvl="0" indent="0" algn="l" rtl="0">
              <a:lnSpc>
                <a:spcPct val="100000"/>
              </a:lnSpc>
              <a:spcBef>
                <a:spcPts val="0"/>
              </a:spcBef>
              <a:spcAft>
                <a:spcPts val="0"/>
              </a:spcAft>
              <a:buSzPts val="1400"/>
              <a:buNone/>
            </a:pPr>
            <a:r>
              <a:rPr lang="nl-NL" sz="1400"/>
              <a:t>Poland</a:t>
            </a:r>
            <a:endParaRPr sz="1400"/>
          </a:p>
          <a:p>
            <a:pPr marL="228600" lvl="0" indent="0" algn="l" rtl="0">
              <a:lnSpc>
                <a:spcPct val="100000"/>
              </a:lnSpc>
              <a:spcBef>
                <a:spcPts val="0"/>
              </a:spcBef>
              <a:spcAft>
                <a:spcPts val="0"/>
              </a:spcAft>
              <a:buSzPts val="1400"/>
              <a:buNone/>
            </a:pPr>
            <a:r>
              <a:rPr lang="nl-NL" sz="1400"/>
              <a:t>Munich</a:t>
            </a:r>
            <a:endParaRPr sz="1400"/>
          </a:p>
          <a:p>
            <a:pPr marL="228600" lvl="0" indent="0" algn="l" rtl="0">
              <a:lnSpc>
                <a:spcPct val="100000"/>
              </a:lnSpc>
              <a:spcBef>
                <a:spcPts val="0"/>
              </a:spcBef>
              <a:spcAft>
                <a:spcPts val="0"/>
              </a:spcAft>
              <a:buSzPts val="1400"/>
              <a:buNone/>
            </a:pPr>
            <a:endParaRPr sz="1400"/>
          </a:p>
          <a:p>
            <a:pPr marL="228600" lvl="0" indent="0" algn="l" rtl="0">
              <a:lnSpc>
                <a:spcPct val="100000"/>
              </a:lnSpc>
              <a:spcBef>
                <a:spcPts val="0"/>
              </a:spcBef>
              <a:spcAft>
                <a:spcPts val="0"/>
              </a:spcAft>
              <a:buSzPts val="1400"/>
              <a:buNone/>
            </a:pPr>
            <a:r>
              <a:rPr lang="nl-NL" b="1"/>
              <a:t>APJ:</a:t>
            </a:r>
            <a:endParaRPr b="1"/>
          </a:p>
          <a:p>
            <a:pPr marL="228600" lvl="0" indent="0" algn="l" rtl="0">
              <a:spcBef>
                <a:spcPts val="0"/>
              </a:spcBef>
              <a:spcAft>
                <a:spcPts val="0"/>
              </a:spcAft>
              <a:buSzPts val="1400"/>
              <a:buNone/>
            </a:pPr>
            <a:r>
              <a:rPr lang="nl-NL" sz="1400"/>
              <a:t>Tokyo</a:t>
            </a:r>
            <a:endParaRPr sz="1400"/>
          </a:p>
          <a:p>
            <a:pPr marL="228600" lvl="0" indent="0" algn="l" rtl="0">
              <a:spcBef>
                <a:spcPts val="0"/>
              </a:spcBef>
              <a:spcAft>
                <a:spcPts val="0"/>
              </a:spcAft>
              <a:buSzPts val="1400"/>
              <a:buNone/>
            </a:pPr>
            <a:r>
              <a:rPr lang="nl-NL" sz="1400"/>
              <a:t>India</a:t>
            </a:r>
            <a:endParaRPr sz="1400"/>
          </a:p>
          <a:p>
            <a:pPr marL="228600" lvl="0" indent="0" algn="l" rtl="0">
              <a:spcBef>
                <a:spcPts val="0"/>
              </a:spcBef>
              <a:spcAft>
                <a:spcPts val="0"/>
              </a:spcAft>
              <a:buSzPts val="1400"/>
              <a:buNone/>
            </a:pPr>
            <a:r>
              <a:rPr lang="nl-NL" sz="1400"/>
              <a:t>Australia</a:t>
            </a:r>
            <a:endParaRPr b="1"/>
          </a:p>
        </p:txBody>
      </p:sp>
      <p:sp>
        <p:nvSpPr>
          <p:cNvPr id="156" name="Google Shape;156;ge6e277cc3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8" name="Google Shape;84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1" name="Google Shape;86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4" name="Google Shape;87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9" name="Google Shape;939;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nl-NL"/>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fd233c55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fd233c55c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gfd233c55c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025" name="Google Shape;1025;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Arial"/>
                <a:ea typeface="Arial"/>
                <a:cs typeface="Arial"/>
                <a:sym typeface="Arial"/>
              </a:rPr>
              <a:t>35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ed17eb0aab_3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2400"/>
              <a:buFont typeface="Arial"/>
              <a:buNone/>
            </a:pPr>
            <a:r>
              <a:rPr lang="nl-NL" sz="1200" b="1"/>
              <a:t>Explain WatchTower at a High-Level vs. WatchTower Pro at a High-Level</a:t>
            </a:r>
            <a:endParaRPr sz="1200" b="1"/>
          </a:p>
          <a:p>
            <a:pPr marL="457200" lvl="0" indent="-304800" algn="l" rtl="0">
              <a:lnSpc>
                <a:spcPct val="110000"/>
              </a:lnSpc>
              <a:spcBef>
                <a:spcPts val="0"/>
              </a:spcBef>
              <a:spcAft>
                <a:spcPts val="0"/>
              </a:spcAft>
              <a:buSzPts val="1200"/>
              <a:buChar char="-"/>
            </a:pPr>
            <a:r>
              <a:rPr lang="nl-NL" sz="1200"/>
              <a:t>Speak to customer profile</a:t>
            </a:r>
            <a:endParaRPr sz="1200"/>
          </a:p>
          <a:p>
            <a:pPr marL="914400" lvl="1" indent="-304800" algn="l" rtl="0">
              <a:lnSpc>
                <a:spcPct val="110000"/>
              </a:lnSpc>
              <a:spcBef>
                <a:spcPts val="0"/>
              </a:spcBef>
              <a:spcAft>
                <a:spcPts val="0"/>
              </a:spcAft>
              <a:buSzPts val="1200"/>
              <a:buChar char="-"/>
            </a:pPr>
            <a:r>
              <a:rPr lang="nl-NL" sz="1200"/>
              <a:t>Use whatever win stories available as examples</a:t>
            </a:r>
            <a:endParaRPr sz="1200"/>
          </a:p>
          <a:p>
            <a:pPr marL="457200" lvl="0" indent="-304800" algn="l" rtl="0">
              <a:lnSpc>
                <a:spcPct val="110000"/>
              </a:lnSpc>
              <a:spcBef>
                <a:spcPts val="0"/>
              </a:spcBef>
              <a:spcAft>
                <a:spcPts val="0"/>
              </a:spcAft>
              <a:buSzPts val="1200"/>
              <a:buChar char="-"/>
            </a:pPr>
            <a:r>
              <a:rPr lang="nl-NL" sz="1200"/>
              <a:t>Competitive comparison (especially to CrowdStrike) - add link to Module Comparison</a:t>
            </a:r>
            <a:endParaRPr sz="1200"/>
          </a:p>
          <a:p>
            <a:pPr marL="457200" lvl="0" indent="-304800" algn="l" rtl="0">
              <a:lnSpc>
                <a:spcPct val="110000"/>
              </a:lnSpc>
              <a:spcBef>
                <a:spcPts val="0"/>
              </a:spcBef>
              <a:spcAft>
                <a:spcPts val="0"/>
              </a:spcAft>
              <a:buSzPts val="1200"/>
              <a:buChar char="-"/>
            </a:pPr>
            <a:endParaRPr sz="1200"/>
          </a:p>
        </p:txBody>
      </p:sp>
      <p:sp>
        <p:nvSpPr>
          <p:cNvPr id="1030" name="Google Shape;1030;ged17eb0aab_3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ec332657bc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2400"/>
              <a:buFont typeface="Arial"/>
              <a:buNone/>
            </a:pPr>
            <a:r>
              <a:rPr lang="nl-NL" sz="1200" b="1"/>
              <a:t>Explain WatchTower at a High-Level vs. WatchTower Pro at a High-Level</a:t>
            </a:r>
            <a:endParaRPr sz="1200" b="1"/>
          </a:p>
          <a:p>
            <a:pPr marL="457200" lvl="0" indent="-304800" algn="l" rtl="0">
              <a:lnSpc>
                <a:spcPct val="110000"/>
              </a:lnSpc>
              <a:spcBef>
                <a:spcPts val="0"/>
              </a:spcBef>
              <a:spcAft>
                <a:spcPts val="0"/>
              </a:spcAft>
              <a:buSzPts val="1200"/>
              <a:buChar char="-"/>
            </a:pPr>
            <a:r>
              <a:rPr lang="nl-NL" sz="1200"/>
              <a:t>Speak to customer profile</a:t>
            </a:r>
            <a:endParaRPr sz="1200"/>
          </a:p>
          <a:p>
            <a:pPr marL="914400" lvl="1" indent="-304800" algn="l" rtl="0">
              <a:lnSpc>
                <a:spcPct val="110000"/>
              </a:lnSpc>
              <a:spcBef>
                <a:spcPts val="0"/>
              </a:spcBef>
              <a:spcAft>
                <a:spcPts val="0"/>
              </a:spcAft>
              <a:buSzPts val="1200"/>
              <a:buChar char="-"/>
            </a:pPr>
            <a:r>
              <a:rPr lang="nl-NL" sz="1200"/>
              <a:t>Use whatever win stories available as examples</a:t>
            </a:r>
            <a:endParaRPr sz="1200"/>
          </a:p>
          <a:p>
            <a:pPr marL="457200" lvl="0" indent="-304800" algn="l" rtl="0">
              <a:lnSpc>
                <a:spcPct val="110000"/>
              </a:lnSpc>
              <a:spcBef>
                <a:spcPts val="0"/>
              </a:spcBef>
              <a:spcAft>
                <a:spcPts val="0"/>
              </a:spcAft>
              <a:buSzPts val="1200"/>
              <a:buChar char="-"/>
            </a:pPr>
            <a:r>
              <a:rPr lang="nl-NL" sz="1200"/>
              <a:t>Competitive comparison (especially to CrowdStrike) - add link to Module Comparison</a:t>
            </a:r>
            <a:endParaRPr sz="1200"/>
          </a:p>
          <a:p>
            <a:pPr marL="457200" lvl="0" indent="-304800" algn="l" rtl="0">
              <a:lnSpc>
                <a:spcPct val="110000"/>
              </a:lnSpc>
              <a:spcBef>
                <a:spcPts val="0"/>
              </a:spcBef>
              <a:spcAft>
                <a:spcPts val="0"/>
              </a:spcAft>
              <a:buSzPts val="1200"/>
              <a:buChar char="-"/>
            </a:pPr>
            <a:endParaRPr sz="1200"/>
          </a:p>
        </p:txBody>
      </p:sp>
      <p:sp>
        <p:nvSpPr>
          <p:cNvPr id="1082" name="Google Shape;1082;gec332657bc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0eab6ad17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00eab6ad17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100eab6ad17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e82404369d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2400"/>
              <a:buFont typeface="Arial"/>
              <a:buNone/>
            </a:pPr>
            <a:endParaRPr/>
          </a:p>
        </p:txBody>
      </p:sp>
      <p:sp>
        <p:nvSpPr>
          <p:cNvPr id="236" name="Google Shape;236;ge82404369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0eab6ad17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0000"/>
              </a:lnSpc>
              <a:spcBef>
                <a:spcPts val="0"/>
              </a:spcBef>
              <a:spcAft>
                <a:spcPts val="0"/>
              </a:spcAft>
              <a:buSzPts val="1200"/>
              <a:buChar char="-"/>
            </a:pPr>
            <a:endParaRPr sz="1200"/>
          </a:p>
        </p:txBody>
      </p:sp>
      <p:sp>
        <p:nvSpPr>
          <p:cNvPr id="266" name="Google Shape;266;g100eab6ad17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b86044d6ad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b86044d6ad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b86044d6ad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eabef02d81_0_1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eabef02d81_0_1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eabef02d81_0_11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5"/>
        <p:cNvGrpSpPr/>
        <p:nvPr/>
      </p:nvGrpSpPr>
      <p:grpSpPr>
        <a:xfrm>
          <a:off x="0" y="0"/>
          <a:ext cx="0" cy="0"/>
          <a:chOff x="0" y="0"/>
          <a:chExt cx="0" cy="0"/>
        </a:xfrm>
      </p:grpSpPr>
      <p:pic>
        <p:nvPicPr>
          <p:cNvPr id="16" name="Google Shape;16;gc56c8b7f04_0_410" descr="A picture containing light, traffic, lit, dark&#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17" name="Google Shape;17;gc56c8b7f04_0_410"/>
          <p:cNvSpPr/>
          <p:nvPr/>
        </p:nvSpPr>
        <p:spPr>
          <a:xfrm>
            <a:off x="0" y="-900"/>
            <a:ext cx="15480632" cy="10288800"/>
          </a:xfrm>
          <a:prstGeom prst="rect">
            <a:avLst/>
          </a:prstGeom>
          <a:gradFill>
            <a:gsLst>
              <a:gs pos="0">
                <a:srgbClr val="0B0C1B">
                  <a:alpha val="0"/>
                </a:srgbClr>
              </a:gs>
              <a:gs pos="35000">
                <a:srgbClr val="0B0C1B">
                  <a:alpha val="0"/>
                </a:srgbClr>
              </a:gs>
              <a:gs pos="100000">
                <a:srgbClr val="0B0C1B"/>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 name="Google Shape;18;gc56c8b7f04_0_410"/>
          <p:cNvSpPr txBox="1">
            <a:spLocks noGrp="1"/>
          </p:cNvSpPr>
          <p:nvPr>
            <p:ph type="title"/>
          </p:nvPr>
        </p:nvSpPr>
        <p:spPr>
          <a:xfrm>
            <a:off x="1404925" y="3106086"/>
            <a:ext cx="10408037" cy="3069085"/>
          </a:xfrm>
          <a:prstGeom prst="rect">
            <a:avLst/>
          </a:prstGeom>
          <a:noFill/>
          <a:ln>
            <a:noFill/>
          </a:ln>
        </p:spPr>
        <p:txBody>
          <a:bodyPr spcFirstLastPara="1" wrap="square" lIns="0" tIns="0" rIns="0" bIns="0" anchor="ctr" anchorCtr="0">
            <a:noAutofit/>
          </a:bodyPr>
          <a:lstStyle>
            <a:lvl1pPr lvl="0" algn="l">
              <a:lnSpc>
                <a:spcPct val="75000"/>
              </a:lnSpc>
              <a:spcBef>
                <a:spcPts val="0"/>
              </a:spcBef>
              <a:spcAft>
                <a:spcPts val="0"/>
              </a:spcAft>
              <a:buClr>
                <a:schemeClr val="lt1"/>
              </a:buClr>
              <a:buSzPts val="8000"/>
              <a:buFont typeface="Arial"/>
              <a:buNone/>
              <a:defRPr sz="8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c56c8b7f04_0_410"/>
          <p:cNvSpPr txBox="1">
            <a:spLocks noGrp="1"/>
          </p:cNvSpPr>
          <p:nvPr>
            <p:ph type="body" idx="1"/>
          </p:nvPr>
        </p:nvSpPr>
        <p:spPr>
          <a:xfrm>
            <a:off x="1404938" y="8269322"/>
            <a:ext cx="3786782" cy="2769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2200"/>
              <a:buFont typeface="Arial"/>
              <a:buNone/>
              <a:defRPr sz="1800" b="0">
                <a:solidFill>
                  <a:schemeClr val="lt1"/>
                </a:solidFill>
                <a:latin typeface="Arial"/>
                <a:ea typeface="Arial"/>
                <a:cs typeface="Arial"/>
                <a:sym typeface="Arial"/>
              </a:defRPr>
            </a:lvl1pPr>
            <a:lvl2pPr marL="914400" lvl="1" indent="-228600" algn="l">
              <a:lnSpc>
                <a:spcPct val="100000"/>
              </a:lnSpc>
              <a:spcBef>
                <a:spcPts val="600"/>
              </a:spcBef>
              <a:spcAft>
                <a:spcPts val="0"/>
              </a:spcAft>
              <a:buSzPts val="2400"/>
              <a:buNone/>
              <a:defRPr sz="2400" b="0">
                <a:solidFill>
                  <a:schemeClr val="lt1"/>
                </a:solidFill>
                <a:latin typeface="Arial"/>
                <a:ea typeface="Arial"/>
                <a:cs typeface="Arial"/>
                <a:sym typeface="Arial"/>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gt;"/>
              <a:defRPr/>
            </a:lvl4pPr>
            <a:lvl5pPr marL="2286000" lvl="4" indent="-342900" algn="l">
              <a:lnSpc>
                <a:spcPct val="100000"/>
              </a:lnSpc>
              <a:spcBef>
                <a:spcPts val="600"/>
              </a:spcBef>
              <a:spcAft>
                <a:spcPts val="0"/>
              </a:spcAft>
              <a:buSzPts val="1800"/>
              <a:buChar char="o"/>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pic>
        <p:nvPicPr>
          <p:cNvPr id="20" name="Google Shape;20;gc56c8b7f04_0_410"/>
          <p:cNvPicPr preferRelativeResize="0"/>
          <p:nvPr/>
        </p:nvPicPr>
        <p:blipFill rotWithShape="1">
          <a:blip r:embed="rId3">
            <a:alphaModFix/>
          </a:blip>
          <a:srcRect/>
          <a:stretch/>
        </p:blipFill>
        <p:spPr>
          <a:xfrm>
            <a:off x="1404938" y="1460662"/>
            <a:ext cx="4171378" cy="705022"/>
          </a:xfrm>
          <a:prstGeom prst="rect">
            <a:avLst/>
          </a:prstGeom>
          <a:noFill/>
          <a:ln>
            <a:noFill/>
          </a:ln>
        </p:spPr>
      </p:pic>
      <p:sp>
        <p:nvSpPr>
          <p:cNvPr id="21" name="Google Shape;21;gc56c8b7f04_0_410"/>
          <p:cNvSpPr txBox="1">
            <a:spLocks noGrp="1"/>
          </p:cNvSpPr>
          <p:nvPr>
            <p:ph type="body" idx="2"/>
          </p:nvPr>
        </p:nvSpPr>
        <p:spPr>
          <a:xfrm>
            <a:off x="1404925" y="6193605"/>
            <a:ext cx="6838950" cy="923330"/>
          </a:xfrm>
          <a:prstGeom prst="rect">
            <a:avLst/>
          </a:prstGeom>
          <a:noFill/>
          <a:ln>
            <a:noFill/>
          </a:ln>
        </p:spPr>
        <p:txBody>
          <a:bodyPr spcFirstLastPara="1" wrap="square" lIns="0" tIns="45700" rIns="0" bIns="45700" anchor="b" anchorCtr="0">
            <a:noAutofit/>
          </a:bodyPr>
          <a:lstStyle>
            <a:lvl1pPr marL="457200" lvl="0" indent="-228600" algn="l">
              <a:lnSpc>
                <a:spcPct val="100000"/>
              </a:lnSpc>
              <a:spcBef>
                <a:spcPts val="0"/>
              </a:spcBef>
              <a:spcAft>
                <a:spcPts val="0"/>
              </a:spcAft>
              <a:buSzPts val="2200"/>
              <a:buFont typeface="Arial"/>
              <a:buNone/>
              <a:defRPr sz="3200">
                <a:solidFill>
                  <a:schemeClr val="lt1"/>
                </a:solidFill>
              </a:defRPr>
            </a:lvl1pPr>
            <a:lvl2pPr marL="914400" lvl="1" indent="-228600" algn="l">
              <a:lnSpc>
                <a:spcPct val="100000"/>
              </a:lnSpc>
              <a:spcBef>
                <a:spcPts val="600"/>
              </a:spcBef>
              <a:spcAft>
                <a:spcPts val="0"/>
              </a:spcAft>
              <a:buSzPts val="2000"/>
              <a:buFont typeface="Arial"/>
              <a:buNone/>
              <a:defRPr>
                <a:solidFill>
                  <a:schemeClr val="lt1"/>
                </a:solidFill>
              </a:defRPr>
            </a:lvl2pPr>
            <a:lvl3pPr marL="1371600" lvl="2" indent="-228600" algn="l">
              <a:lnSpc>
                <a:spcPct val="100000"/>
              </a:lnSpc>
              <a:spcBef>
                <a:spcPts val="600"/>
              </a:spcBef>
              <a:spcAft>
                <a:spcPts val="0"/>
              </a:spcAft>
              <a:buSzPts val="1800"/>
              <a:buFont typeface="Arial"/>
              <a:buNone/>
              <a:defRPr>
                <a:solidFill>
                  <a:schemeClr val="lt1"/>
                </a:solidFill>
              </a:defRPr>
            </a:lvl3pPr>
            <a:lvl4pPr marL="1828800" lvl="3" indent="-228600" algn="l">
              <a:lnSpc>
                <a:spcPct val="100000"/>
              </a:lnSpc>
              <a:spcBef>
                <a:spcPts val="600"/>
              </a:spcBef>
              <a:spcAft>
                <a:spcPts val="0"/>
              </a:spcAft>
              <a:buSzPts val="1600"/>
              <a:buFont typeface="Arial"/>
              <a:buNone/>
              <a:defRPr>
                <a:solidFill>
                  <a:schemeClr val="lt1"/>
                </a:solidFill>
              </a:defRPr>
            </a:lvl4pPr>
            <a:lvl5pPr marL="2286000" lvl="4" indent="-228600" algn="l">
              <a:lnSpc>
                <a:spcPct val="100000"/>
              </a:lnSpc>
              <a:spcBef>
                <a:spcPts val="600"/>
              </a:spcBef>
              <a:spcAft>
                <a:spcPts val="0"/>
              </a:spcAft>
              <a:buSzPts val="1400"/>
              <a:buFont typeface="Arial"/>
              <a:buNone/>
              <a:defRPr>
                <a:solidFill>
                  <a:schemeClr val="lt1"/>
                </a:solidFill>
              </a:defRPr>
            </a:lvl5pPr>
            <a:lvl6pPr marL="2743200" lvl="5" indent="-400050" algn="l">
              <a:lnSpc>
                <a:spcPct val="90000"/>
              </a:lnSpc>
              <a:spcBef>
                <a:spcPts val="750"/>
              </a:spcBef>
              <a:spcAft>
                <a:spcPts val="0"/>
              </a:spcAft>
              <a:buSzPts val="2700"/>
              <a:buChar char="•"/>
              <a:defRPr/>
            </a:lvl6pPr>
            <a:lvl7pPr marL="3200400" lvl="6" indent="-400050" algn="l">
              <a:lnSpc>
                <a:spcPct val="90000"/>
              </a:lnSpc>
              <a:spcBef>
                <a:spcPts val="750"/>
              </a:spcBef>
              <a:spcAft>
                <a:spcPts val="0"/>
              </a:spcAft>
              <a:buSzPts val="2700"/>
              <a:buChar char="•"/>
              <a:defRPr/>
            </a:lvl7pPr>
            <a:lvl8pPr marL="3657600" lvl="7" indent="-400050" algn="l">
              <a:lnSpc>
                <a:spcPct val="90000"/>
              </a:lnSpc>
              <a:spcBef>
                <a:spcPts val="750"/>
              </a:spcBef>
              <a:spcAft>
                <a:spcPts val="0"/>
              </a:spcAft>
              <a:buSzPts val="2700"/>
              <a:buChar char="•"/>
              <a:defRPr/>
            </a:lvl8pPr>
            <a:lvl9pPr marL="4114800" lvl="8" indent="-400050" algn="l">
              <a:lnSpc>
                <a:spcPct val="90000"/>
              </a:lnSpc>
              <a:spcBef>
                <a:spcPts val="750"/>
              </a:spcBef>
              <a:spcAft>
                <a:spcPts val="0"/>
              </a:spcAft>
              <a:buSzPts val="2700"/>
              <a:buChar char="•"/>
              <a:defRPr/>
            </a:lvl9pPr>
          </a:lstStyle>
          <a:p>
            <a:endParaRPr/>
          </a:p>
        </p:txBody>
      </p:sp>
      <p:cxnSp>
        <p:nvCxnSpPr>
          <p:cNvPr id="22" name="Google Shape;22;gc56c8b7f04_0_410"/>
          <p:cNvCxnSpPr/>
          <p:nvPr/>
        </p:nvCxnSpPr>
        <p:spPr>
          <a:xfrm>
            <a:off x="1404925" y="7693128"/>
            <a:ext cx="1322233" cy="0"/>
          </a:xfrm>
          <a:prstGeom prst="straightConnector1">
            <a:avLst/>
          </a:prstGeom>
          <a:noFill/>
          <a:ln w="38100" cap="flat" cmpd="sng">
            <a:solidFill>
              <a:srgbClr val="6B0AEA"/>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ver">
  <p:cSld name="1_Cover 2">
    <p:spTree>
      <p:nvGrpSpPr>
        <p:cNvPr id="1" name="Shape 87"/>
        <p:cNvGrpSpPr/>
        <p:nvPr/>
      </p:nvGrpSpPr>
      <p:grpSpPr>
        <a:xfrm>
          <a:off x="0" y="0"/>
          <a:ext cx="0" cy="0"/>
          <a:chOff x="0" y="0"/>
          <a:chExt cx="0" cy="0"/>
        </a:xfrm>
      </p:grpSpPr>
      <p:pic>
        <p:nvPicPr>
          <p:cNvPr id="88" name="Google Shape;88;ge6e277cc3b_0_441" descr="A picture containing light, traffic, lit, dark&#10;&#10;Description automatically generated"/>
          <p:cNvPicPr preferRelativeResize="0"/>
          <p:nvPr/>
        </p:nvPicPr>
        <p:blipFill rotWithShape="1">
          <a:blip r:embed="rId2">
            <a:alphaModFix/>
          </a:blip>
          <a:srcRect l="55528" r="16664"/>
          <a:stretch/>
        </p:blipFill>
        <p:spPr>
          <a:xfrm>
            <a:off x="13202652" y="0"/>
            <a:ext cx="5085350" cy="10286999"/>
          </a:xfrm>
          <a:prstGeom prst="rect">
            <a:avLst/>
          </a:prstGeom>
          <a:noFill/>
          <a:ln>
            <a:noFill/>
          </a:ln>
        </p:spPr>
      </p:pic>
      <p:pic>
        <p:nvPicPr>
          <p:cNvPr id="89" name="Google Shape;89;ge6e277cc3b_0_441"/>
          <p:cNvPicPr preferRelativeResize="0"/>
          <p:nvPr/>
        </p:nvPicPr>
        <p:blipFill rotWithShape="1">
          <a:blip r:embed="rId3">
            <a:alphaModFix/>
          </a:blip>
          <a:srcRect l="27267"/>
          <a:stretch/>
        </p:blipFill>
        <p:spPr>
          <a:xfrm>
            <a:off x="0" y="0"/>
            <a:ext cx="13300283" cy="10287000"/>
          </a:xfrm>
          <a:prstGeom prst="rect">
            <a:avLst/>
          </a:prstGeom>
          <a:noFill/>
          <a:ln>
            <a:noFill/>
          </a:ln>
        </p:spPr>
      </p:pic>
      <p:sp>
        <p:nvSpPr>
          <p:cNvPr id="90" name="Google Shape;90;ge6e277cc3b_0_441"/>
          <p:cNvSpPr txBox="1">
            <a:spLocks noGrp="1"/>
          </p:cNvSpPr>
          <p:nvPr>
            <p:ph type="title"/>
          </p:nvPr>
        </p:nvSpPr>
        <p:spPr>
          <a:xfrm>
            <a:off x="1395402" y="6100828"/>
            <a:ext cx="8859900" cy="923400"/>
          </a:xfrm>
          <a:prstGeom prst="rect">
            <a:avLst/>
          </a:prstGeom>
          <a:noFill/>
          <a:ln>
            <a:noFill/>
          </a:ln>
        </p:spPr>
        <p:txBody>
          <a:bodyPr spcFirstLastPara="1" wrap="square" lIns="0" tIns="0" rIns="0" bIns="0" anchor="b" anchorCtr="0">
            <a:spAutoFit/>
          </a:bodyPr>
          <a:lstStyle>
            <a:lvl1pPr lvl="0" algn="l" rtl="0">
              <a:lnSpc>
                <a:spcPct val="75000"/>
              </a:lnSpc>
              <a:spcBef>
                <a:spcPts val="0"/>
              </a:spcBef>
              <a:spcAft>
                <a:spcPts val="0"/>
              </a:spcAft>
              <a:buClr>
                <a:schemeClr val="lt1"/>
              </a:buClr>
              <a:buSzPts val="8000"/>
              <a:buFont typeface="Arial"/>
              <a:buNone/>
              <a:defRPr sz="8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1" name="Google Shape;91;ge6e277cc3b_0_441"/>
          <p:cNvSpPr txBox="1">
            <a:spLocks noGrp="1"/>
          </p:cNvSpPr>
          <p:nvPr>
            <p:ph type="body" idx="1"/>
          </p:nvPr>
        </p:nvSpPr>
        <p:spPr>
          <a:xfrm>
            <a:off x="1404938" y="7520287"/>
            <a:ext cx="6091500" cy="838800"/>
          </a:xfrm>
          <a:prstGeom prst="rect">
            <a:avLst/>
          </a:prstGeom>
          <a:noFill/>
          <a:ln>
            <a:noFill/>
          </a:ln>
        </p:spPr>
        <p:txBody>
          <a:bodyPr spcFirstLastPara="1" wrap="square" lIns="0" tIns="68550" rIns="0" bIns="68550" anchor="t" anchorCtr="0">
            <a:noAutofit/>
          </a:bodyPr>
          <a:lstStyle>
            <a:lvl1pPr marL="457200" lvl="0" indent="-228600" algn="l" rtl="0">
              <a:lnSpc>
                <a:spcPct val="150000"/>
              </a:lnSpc>
              <a:spcBef>
                <a:spcPts val="1500"/>
              </a:spcBef>
              <a:spcAft>
                <a:spcPts val="0"/>
              </a:spcAft>
              <a:buSzPts val="3300"/>
              <a:buNone/>
              <a:defRPr sz="2200">
                <a:solidFill>
                  <a:schemeClr val="lt1"/>
                </a:solidFill>
              </a:defRPr>
            </a:lvl1pPr>
            <a:lvl2pPr marL="914400" lvl="1" indent="-419100" algn="l" rtl="0">
              <a:lnSpc>
                <a:spcPct val="100000"/>
              </a:lnSpc>
              <a:spcBef>
                <a:spcPts val="600"/>
              </a:spcBef>
              <a:spcAft>
                <a:spcPts val="0"/>
              </a:spcAft>
              <a:buSzPts val="3000"/>
              <a:buChar char="–"/>
              <a:defRPr>
                <a:solidFill>
                  <a:schemeClr val="lt1"/>
                </a:solidFill>
              </a:defRPr>
            </a:lvl2pPr>
            <a:lvl3pPr marL="1371600" lvl="2" indent="-400050" algn="l" rtl="0">
              <a:lnSpc>
                <a:spcPct val="100000"/>
              </a:lnSpc>
              <a:spcBef>
                <a:spcPts val="600"/>
              </a:spcBef>
              <a:spcAft>
                <a:spcPts val="0"/>
              </a:spcAft>
              <a:buSzPts val="2700"/>
              <a:buChar char="•"/>
              <a:defRPr>
                <a:solidFill>
                  <a:schemeClr val="lt1"/>
                </a:solidFill>
              </a:defRPr>
            </a:lvl3pPr>
            <a:lvl4pPr marL="1828800" lvl="3" indent="-381000" algn="l" rtl="0">
              <a:lnSpc>
                <a:spcPct val="100000"/>
              </a:lnSpc>
              <a:spcBef>
                <a:spcPts val="600"/>
              </a:spcBef>
              <a:spcAft>
                <a:spcPts val="0"/>
              </a:spcAft>
              <a:buSzPts val="2400"/>
              <a:buChar char="&gt;"/>
              <a:defRPr>
                <a:solidFill>
                  <a:schemeClr val="lt1"/>
                </a:solidFill>
              </a:defRPr>
            </a:lvl4pPr>
            <a:lvl5pPr marL="2286000" lvl="4" indent="-361950" algn="l" rtl="0">
              <a:lnSpc>
                <a:spcPct val="100000"/>
              </a:lnSpc>
              <a:spcBef>
                <a:spcPts val="600"/>
              </a:spcBef>
              <a:spcAft>
                <a:spcPts val="0"/>
              </a:spcAft>
              <a:buSzPts val="2100"/>
              <a:buChar char="o"/>
              <a:defRPr>
                <a:solidFill>
                  <a:schemeClr val="lt1"/>
                </a:solidFill>
              </a:defRPr>
            </a:lvl5pPr>
            <a:lvl6pPr marL="2743200" lvl="5" indent="-400050" algn="l" rtl="0">
              <a:lnSpc>
                <a:spcPct val="90000"/>
              </a:lnSpc>
              <a:spcBef>
                <a:spcPts val="800"/>
              </a:spcBef>
              <a:spcAft>
                <a:spcPts val="0"/>
              </a:spcAft>
              <a:buClr>
                <a:schemeClr val="dk1"/>
              </a:buClr>
              <a:buSzPts val="2700"/>
              <a:buChar char="•"/>
              <a:defRPr/>
            </a:lvl6pPr>
            <a:lvl7pPr marL="3200400" lvl="6" indent="-400050" algn="l" rtl="0">
              <a:lnSpc>
                <a:spcPct val="90000"/>
              </a:lnSpc>
              <a:spcBef>
                <a:spcPts val="800"/>
              </a:spcBef>
              <a:spcAft>
                <a:spcPts val="0"/>
              </a:spcAft>
              <a:buClr>
                <a:schemeClr val="dk1"/>
              </a:buClr>
              <a:buSzPts val="2700"/>
              <a:buChar char="•"/>
              <a:defRPr/>
            </a:lvl7pPr>
            <a:lvl8pPr marL="3657600" lvl="7" indent="-400050" algn="l" rtl="0">
              <a:lnSpc>
                <a:spcPct val="90000"/>
              </a:lnSpc>
              <a:spcBef>
                <a:spcPts val="800"/>
              </a:spcBef>
              <a:spcAft>
                <a:spcPts val="0"/>
              </a:spcAft>
              <a:buClr>
                <a:schemeClr val="dk1"/>
              </a:buClr>
              <a:buSzPts val="2700"/>
              <a:buChar char="•"/>
              <a:defRPr/>
            </a:lvl8pPr>
            <a:lvl9pPr marL="4114800" lvl="8" indent="-400050" algn="l" rtl="0">
              <a:lnSpc>
                <a:spcPct val="90000"/>
              </a:lnSpc>
              <a:spcBef>
                <a:spcPts val="800"/>
              </a:spcBef>
              <a:spcAft>
                <a:spcPts val="0"/>
              </a:spcAft>
              <a:buClr>
                <a:schemeClr val="dk1"/>
              </a:buClr>
              <a:buSzPts val="2700"/>
              <a:buChar char="•"/>
              <a:defRPr/>
            </a:lvl9pPr>
          </a:lstStyle>
          <a:p>
            <a:endParaRPr/>
          </a:p>
        </p:txBody>
      </p:sp>
      <p:sp>
        <p:nvSpPr>
          <p:cNvPr id="92" name="Google Shape;92;ge6e277cc3b_0_441"/>
          <p:cNvSpPr txBox="1">
            <a:spLocks noGrp="1"/>
          </p:cNvSpPr>
          <p:nvPr>
            <p:ph type="body" idx="2"/>
          </p:nvPr>
        </p:nvSpPr>
        <p:spPr>
          <a:xfrm>
            <a:off x="15041306" y="900216"/>
            <a:ext cx="2125800" cy="1341600"/>
          </a:xfrm>
          <a:prstGeom prst="rect">
            <a:avLst/>
          </a:prstGeom>
          <a:noFill/>
          <a:ln>
            <a:noFill/>
          </a:ln>
        </p:spPr>
        <p:txBody>
          <a:bodyPr spcFirstLastPara="1" wrap="square" lIns="0" tIns="45700" rIns="0" bIns="45700" anchor="t" anchorCtr="0">
            <a:noAutofit/>
          </a:bodyPr>
          <a:lstStyle>
            <a:lvl1pPr marL="457200" lvl="0" indent="-228600" algn="l" rtl="0">
              <a:lnSpc>
                <a:spcPct val="100000"/>
              </a:lnSpc>
              <a:spcBef>
                <a:spcPts val="0"/>
              </a:spcBef>
              <a:spcAft>
                <a:spcPts val="0"/>
              </a:spcAft>
              <a:buSzPts val="2200"/>
              <a:buFont typeface="Arial"/>
              <a:buNone/>
              <a:defRPr sz="7200" b="1">
                <a:solidFill>
                  <a:schemeClr val="lt1"/>
                </a:solidFill>
              </a:defRPr>
            </a:lvl1pPr>
            <a:lvl2pPr marL="914400" lvl="1" indent="-228600" algn="l" rtl="0">
              <a:lnSpc>
                <a:spcPct val="100000"/>
              </a:lnSpc>
              <a:spcBef>
                <a:spcPts val="600"/>
              </a:spcBef>
              <a:spcAft>
                <a:spcPts val="0"/>
              </a:spcAft>
              <a:buSzPts val="2000"/>
              <a:buFont typeface="Arial"/>
              <a:buNone/>
              <a:defRPr sz="3200">
                <a:solidFill>
                  <a:schemeClr val="lt1"/>
                </a:solidFill>
              </a:defRPr>
            </a:lvl2pPr>
            <a:lvl3pPr marL="1371600" lvl="2" indent="-228600" algn="l" rtl="0">
              <a:lnSpc>
                <a:spcPct val="100000"/>
              </a:lnSpc>
              <a:spcBef>
                <a:spcPts val="600"/>
              </a:spcBef>
              <a:spcAft>
                <a:spcPts val="0"/>
              </a:spcAft>
              <a:buSzPts val="1800"/>
              <a:buFont typeface="Arial"/>
              <a:buNone/>
              <a:defRPr sz="3200">
                <a:solidFill>
                  <a:schemeClr val="lt1"/>
                </a:solidFill>
              </a:defRPr>
            </a:lvl3pPr>
            <a:lvl4pPr marL="1828800" lvl="3" indent="-228600" algn="l" rtl="0">
              <a:lnSpc>
                <a:spcPct val="100000"/>
              </a:lnSpc>
              <a:spcBef>
                <a:spcPts val="600"/>
              </a:spcBef>
              <a:spcAft>
                <a:spcPts val="0"/>
              </a:spcAft>
              <a:buSzPts val="1600"/>
              <a:buFont typeface="Arial"/>
              <a:buNone/>
              <a:defRPr sz="3200">
                <a:solidFill>
                  <a:schemeClr val="lt1"/>
                </a:solidFill>
              </a:defRPr>
            </a:lvl4pPr>
            <a:lvl5pPr marL="2286000" lvl="4" indent="-228600" algn="l" rtl="0">
              <a:lnSpc>
                <a:spcPct val="100000"/>
              </a:lnSpc>
              <a:spcBef>
                <a:spcPts val="600"/>
              </a:spcBef>
              <a:spcAft>
                <a:spcPts val="0"/>
              </a:spcAft>
              <a:buSzPts val="1400"/>
              <a:buFont typeface="Arial"/>
              <a:buNone/>
              <a:defRPr sz="3200">
                <a:solidFill>
                  <a:schemeClr val="lt1"/>
                </a:solidFill>
              </a:defRPr>
            </a:lvl5pPr>
            <a:lvl6pPr marL="2743200" lvl="5" indent="-400050" algn="l" rtl="0">
              <a:lnSpc>
                <a:spcPct val="90000"/>
              </a:lnSpc>
              <a:spcBef>
                <a:spcPts val="750"/>
              </a:spcBef>
              <a:spcAft>
                <a:spcPts val="0"/>
              </a:spcAft>
              <a:buSzPts val="2700"/>
              <a:buChar char="•"/>
              <a:defRPr/>
            </a:lvl6pPr>
            <a:lvl7pPr marL="3200400" lvl="6" indent="-400050" algn="l" rtl="0">
              <a:lnSpc>
                <a:spcPct val="90000"/>
              </a:lnSpc>
              <a:spcBef>
                <a:spcPts val="750"/>
              </a:spcBef>
              <a:spcAft>
                <a:spcPts val="0"/>
              </a:spcAft>
              <a:buSzPts val="2700"/>
              <a:buChar char="•"/>
              <a:defRPr/>
            </a:lvl7pPr>
            <a:lvl8pPr marL="3657600" lvl="7" indent="-400050" algn="l" rtl="0">
              <a:lnSpc>
                <a:spcPct val="90000"/>
              </a:lnSpc>
              <a:spcBef>
                <a:spcPts val="750"/>
              </a:spcBef>
              <a:spcAft>
                <a:spcPts val="0"/>
              </a:spcAft>
              <a:buSzPts val="2700"/>
              <a:buChar char="•"/>
              <a:defRPr/>
            </a:lvl8pPr>
            <a:lvl9pPr marL="4114800" lvl="8" indent="-400050" algn="l" rtl="0">
              <a:lnSpc>
                <a:spcPct val="90000"/>
              </a:lnSpc>
              <a:spcBef>
                <a:spcPts val="750"/>
              </a:spcBef>
              <a:spcAft>
                <a:spcPts val="0"/>
              </a:spcAft>
              <a:buSzPts val="2700"/>
              <a:buChar char="•"/>
              <a:defRPr/>
            </a:lvl9pPr>
          </a:lstStyle>
          <a:p>
            <a:endParaRPr/>
          </a:p>
        </p:txBody>
      </p:sp>
      <p:cxnSp>
        <p:nvCxnSpPr>
          <p:cNvPr id="93" name="Google Shape;93;ge6e277cc3b_0_441"/>
          <p:cNvCxnSpPr/>
          <p:nvPr/>
        </p:nvCxnSpPr>
        <p:spPr>
          <a:xfrm>
            <a:off x="15115045" y="2497673"/>
            <a:ext cx="1108200" cy="0"/>
          </a:xfrm>
          <a:prstGeom prst="straightConnector1">
            <a:avLst/>
          </a:prstGeom>
          <a:noFill/>
          <a:ln w="38100" cap="flat" cmpd="sng">
            <a:solidFill>
              <a:srgbClr val="00F2F7"/>
            </a:solidFill>
            <a:prstDash val="solid"/>
            <a:round/>
            <a:headEnd type="none" w="sm" len="sm"/>
            <a:tailEnd type="none" w="sm" len="sm"/>
          </a:ln>
        </p:spPr>
      </p:cxnSp>
      <p:pic>
        <p:nvPicPr>
          <p:cNvPr id="94" name="Google Shape;94;ge6e277cc3b_0_441"/>
          <p:cNvPicPr preferRelativeResize="0"/>
          <p:nvPr/>
        </p:nvPicPr>
        <p:blipFill rotWithShape="1">
          <a:blip r:embed="rId4">
            <a:alphaModFix/>
          </a:blip>
          <a:srcRect/>
          <a:stretch/>
        </p:blipFill>
        <p:spPr>
          <a:xfrm>
            <a:off x="1404938" y="1460662"/>
            <a:ext cx="4171381" cy="70502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ookend">
  <p:cSld name="Bookend">
    <p:spTree>
      <p:nvGrpSpPr>
        <p:cNvPr id="1" name="Shape 95"/>
        <p:cNvGrpSpPr/>
        <p:nvPr/>
      </p:nvGrpSpPr>
      <p:grpSpPr>
        <a:xfrm>
          <a:off x="0" y="0"/>
          <a:ext cx="0" cy="0"/>
          <a:chOff x="0" y="0"/>
          <a:chExt cx="0" cy="0"/>
        </a:xfrm>
      </p:grpSpPr>
      <p:pic>
        <p:nvPicPr>
          <p:cNvPr id="96" name="Google Shape;96;ge6e277cc3b_0_449"/>
          <p:cNvPicPr preferRelativeResize="0"/>
          <p:nvPr/>
        </p:nvPicPr>
        <p:blipFill rotWithShape="1">
          <a:blip r:embed="rId2">
            <a:alphaModFix/>
          </a:blip>
          <a:srcRect/>
          <a:stretch/>
        </p:blipFill>
        <p:spPr>
          <a:xfrm rot="10800000">
            <a:off x="0" y="1"/>
            <a:ext cx="18288000" cy="10286999"/>
          </a:xfrm>
          <a:prstGeom prst="rect">
            <a:avLst/>
          </a:prstGeom>
          <a:noFill/>
          <a:ln>
            <a:noFill/>
          </a:ln>
        </p:spPr>
      </p:pic>
      <p:sp>
        <p:nvSpPr>
          <p:cNvPr id="97" name="Google Shape;97;ge6e277cc3b_0_449" descr="e7d195523061f1c0cef09ac28eaae964ec9988a5cce77c8b8C1E4685C6E6B40CD7615480512384A61EE159C6FE0045D14B61E85D0A95589D558B81FFC809322ACC20DC2254D928200A3EA0841B8B181476B5AB143564A995C9D8EA64CE6B525743728CA1DA7A059A2240EA49FE04D1BD8EB77D75C7E946AB1396CB15E5D428F3770D25CE22AB4C48"/>
          <p:cNvSpPr/>
          <p:nvPr/>
        </p:nvSpPr>
        <p:spPr>
          <a:xfrm>
            <a:off x="0" y="0"/>
            <a:ext cx="15636900" cy="10287000"/>
          </a:xfrm>
          <a:prstGeom prst="rect">
            <a:avLst/>
          </a:prstGeom>
          <a:gradFill>
            <a:gsLst>
              <a:gs pos="0">
                <a:srgbClr val="080808">
                  <a:alpha val="54509"/>
                </a:srgbClr>
              </a:gs>
              <a:gs pos="34000">
                <a:srgbClr val="000000">
                  <a:alpha val="40000"/>
                </a:srgbClr>
              </a:gs>
              <a:gs pos="55000">
                <a:srgbClr val="1C1C1D">
                  <a:alpha val="0"/>
                </a:srgbClr>
              </a:gs>
              <a:gs pos="99640">
                <a:srgbClr val="1C1C1D">
                  <a:alpha val="0"/>
                </a:srgbClr>
              </a:gs>
              <a:gs pos="100000">
                <a:srgbClr val="1C1C1D">
                  <a:alpha val="0"/>
                </a:srgbClr>
              </a:gs>
            </a:gsLst>
            <a:lin ang="1890004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8" name="Google Shape;98;ge6e277cc3b_0_449"/>
          <p:cNvPicPr preferRelativeResize="0"/>
          <p:nvPr/>
        </p:nvPicPr>
        <p:blipFill rotWithShape="1">
          <a:blip r:embed="rId3">
            <a:alphaModFix/>
          </a:blip>
          <a:srcRect/>
          <a:stretch/>
        </p:blipFill>
        <p:spPr>
          <a:xfrm>
            <a:off x="1404938" y="8458200"/>
            <a:ext cx="3834000" cy="648000"/>
          </a:xfrm>
          <a:prstGeom prst="rect">
            <a:avLst/>
          </a:prstGeom>
          <a:noFill/>
          <a:ln>
            <a:noFill/>
          </a:ln>
        </p:spPr>
      </p:pic>
      <p:sp>
        <p:nvSpPr>
          <p:cNvPr id="99" name="Google Shape;99;ge6e277cc3b_0_449"/>
          <p:cNvSpPr txBox="1">
            <a:spLocks noGrp="1"/>
          </p:cNvSpPr>
          <p:nvPr>
            <p:ph type="title"/>
          </p:nvPr>
        </p:nvSpPr>
        <p:spPr>
          <a:xfrm>
            <a:off x="1404938" y="3257550"/>
            <a:ext cx="8167200" cy="1369800"/>
          </a:xfrm>
          <a:prstGeom prst="rect">
            <a:avLst/>
          </a:prstGeom>
          <a:noFill/>
          <a:ln>
            <a:noFill/>
          </a:ln>
        </p:spPr>
        <p:txBody>
          <a:bodyPr spcFirstLastPara="1" wrap="square" lIns="0" tIns="45700" rIns="0" bIns="45700" anchor="b" anchorCtr="0">
            <a:noAutofit/>
          </a:bodyPr>
          <a:lstStyle>
            <a:lvl1pPr lvl="0" algn="l" rtl="0">
              <a:lnSpc>
                <a:spcPct val="90000"/>
              </a:lnSpc>
              <a:spcBef>
                <a:spcPts val="0"/>
              </a:spcBef>
              <a:spcAft>
                <a:spcPts val="0"/>
              </a:spcAft>
              <a:buClr>
                <a:schemeClr val="dk1"/>
              </a:buClr>
              <a:buSzPts val="5800"/>
              <a:buFont typeface="Arial"/>
              <a:buNone/>
              <a:defRPr sz="8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e6e277cc3b_0_449"/>
          <p:cNvSpPr txBox="1"/>
          <p:nvPr/>
        </p:nvSpPr>
        <p:spPr>
          <a:xfrm>
            <a:off x="12885124" y="8717053"/>
            <a:ext cx="3786900" cy="450000"/>
          </a:xfrm>
          <a:prstGeom prst="rect">
            <a:avLst/>
          </a:prstGeom>
          <a:noFill/>
          <a:ln>
            <a:noFill/>
          </a:ln>
        </p:spPr>
        <p:txBody>
          <a:bodyPr spcFirstLastPara="1" wrap="square" lIns="0" tIns="45700" rIns="0" bIns="45700" anchor="t" anchorCtr="0">
            <a:noAutofit/>
          </a:bodyPr>
          <a:lstStyle/>
          <a:p>
            <a:pPr marL="0" marR="0" lvl="0" indent="0" algn="r" rtl="0">
              <a:lnSpc>
                <a:spcPct val="90000"/>
              </a:lnSpc>
              <a:spcBef>
                <a:spcPts val="0"/>
              </a:spcBef>
              <a:spcAft>
                <a:spcPts val="0"/>
              </a:spcAft>
              <a:buClr>
                <a:schemeClr val="dk1"/>
              </a:buClr>
              <a:buSzPts val="5800"/>
              <a:buFont typeface="Arial"/>
              <a:buNone/>
            </a:pPr>
            <a:r>
              <a:rPr lang="nl-NL" sz="2400" b="0" i="0" u="none" strike="noStrike" cap="none">
                <a:solidFill>
                  <a:schemeClr val="lt1"/>
                </a:solidFill>
                <a:latin typeface="Arial"/>
                <a:ea typeface="Arial"/>
                <a:cs typeface="Arial"/>
                <a:sym typeface="Arial"/>
              </a:rPr>
              <a:t>sentinelone.com</a:t>
            </a:r>
            <a:endParaRPr sz="1400" b="0" i="0" u="none" strike="noStrike" cap="none">
              <a:solidFill>
                <a:srgbClr val="000000"/>
              </a:solidFill>
              <a:latin typeface="Arial"/>
              <a:ea typeface="Arial"/>
              <a:cs typeface="Arial"/>
              <a:sym typeface="Arial"/>
            </a:endParaRPr>
          </a:p>
        </p:txBody>
      </p:sp>
      <p:sp>
        <p:nvSpPr>
          <p:cNvPr id="101" name="Google Shape;101;ge6e277cc3b_0_449"/>
          <p:cNvSpPr txBox="1">
            <a:spLocks noGrp="1"/>
          </p:cNvSpPr>
          <p:nvPr>
            <p:ph type="body" idx="1"/>
          </p:nvPr>
        </p:nvSpPr>
        <p:spPr>
          <a:xfrm>
            <a:off x="1404938" y="6457050"/>
            <a:ext cx="6091500" cy="838800"/>
          </a:xfrm>
          <a:prstGeom prst="rect">
            <a:avLst/>
          </a:prstGeom>
          <a:noFill/>
          <a:ln>
            <a:noFill/>
          </a:ln>
        </p:spPr>
        <p:txBody>
          <a:bodyPr spcFirstLastPara="1" wrap="square" lIns="0" tIns="68400" rIns="0" bIns="68550" anchor="t" anchorCtr="0">
            <a:noAutofit/>
          </a:bodyPr>
          <a:lstStyle>
            <a:lvl1pPr marL="457200" lvl="0" indent="-228600" algn="l" rtl="0">
              <a:lnSpc>
                <a:spcPct val="150000"/>
              </a:lnSpc>
              <a:spcBef>
                <a:spcPts val="1500"/>
              </a:spcBef>
              <a:spcAft>
                <a:spcPts val="0"/>
              </a:spcAft>
              <a:buSzPts val="3300"/>
              <a:buFont typeface="Arial"/>
              <a:buNone/>
              <a:defRPr sz="3200">
                <a:solidFill>
                  <a:schemeClr val="lt1"/>
                </a:solidFill>
              </a:defRPr>
            </a:lvl1pPr>
            <a:lvl2pPr marL="914400" lvl="1" indent="-419100" algn="l" rtl="0">
              <a:lnSpc>
                <a:spcPct val="100000"/>
              </a:lnSpc>
              <a:spcBef>
                <a:spcPts val="600"/>
              </a:spcBef>
              <a:spcAft>
                <a:spcPts val="0"/>
              </a:spcAft>
              <a:buSzPts val="3000"/>
              <a:buChar char="–"/>
              <a:defRPr>
                <a:solidFill>
                  <a:schemeClr val="lt1"/>
                </a:solidFill>
              </a:defRPr>
            </a:lvl2pPr>
            <a:lvl3pPr marL="1371600" lvl="2" indent="-400050" algn="l" rtl="0">
              <a:lnSpc>
                <a:spcPct val="100000"/>
              </a:lnSpc>
              <a:spcBef>
                <a:spcPts val="600"/>
              </a:spcBef>
              <a:spcAft>
                <a:spcPts val="0"/>
              </a:spcAft>
              <a:buSzPts val="2700"/>
              <a:buChar char="•"/>
              <a:defRPr>
                <a:solidFill>
                  <a:schemeClr val="lt1"/>
                </a:solidFill>
              </a:defRPr>
            </a:lvl3pPr>
            <a:lvl4pPr marL="1828800" lvl="3" indent="-381000" algn="l" rtl="0">
              <a:lnSpc>
                <a:spcPct val="100000"/>
              </a:lnSpc>
              <a:spcBef>
                <a:spcPts val="600"/>
              </a:spcBef>
              <a:spcAft>
                <a:spcPts val="0"/>
              </a:spcAft>
              <a:buSzPts val="2400"/>
              <a:buChar char="&gt;"/>
              <a:defRPr>
                <a:solidFill>
                  <a:schemeClr val="lt1"/>
                </a:solidFill>
              </a:defRPr>
            </a:lvl4pPr>
            <a:lvl5pPr marL="2286000" lvl="4" indent="-361950" algn="l" rtl="0">
              <a:lnSpc>
                <a:spcPct val="100000"/>
              </a:lnSpc>
              <a:spcBef>
                <a:spcPts val="600"/>
              </a:spcBef>
              <a:spcAft>
                <a:spcPts val="0"/>
              </a:spcAft>
              <a:buSzPts val="2100"/>
              <a:buChar char="o"/>
              <a:defRPr>
                <a:solidFill>
                  <a:schemeClr val="lt1"/>
                </a:solidFill>
              </a:defRPr>
            </a:lvl5pPr>
            <a:lvl6pPr marL="2743200" lvl="5" indent="-400050" algn="l" rtl="0">
              <a:lnSpc>
                <a:spcPct val="90000"/>
              </a:lnSpc>
              <a:spcBef>
                <a:spcPts val="800"/>
              </a:spcBef>
              <a:spcAft>
                <a:spcPts val="0"/>
              </a:spcAft>
              <a:buClr>
                <a:schemeClr val="dk1"/>
              </a:buClr>
              <a:buSzPts val="2700"/>
              <a:buChar char="•"/>
              <a:defRPr/>
            </a:lvl6pPr>
            <a:lvl7pPr marL="3200400" lvl="6" indent="-400050" algn="l" rtl="0">
              <a:lnSpc>
                <a:spcPct val="90000"/>
              </a:lnSpc>
              <a:spcBef>
                <a:spcPts val="800"/>
              </a:spcBef>
              <a:spcAft>
                <a:spcPts val="0"/>
              </a:spcAft>
              <a:buClr>
                <a:schemeClr val="dk1"/>
              </a:buClr>
              <a:buSzPts val="2700"/>
              <a:buChar char="•"/>
              <a:defRPr/>
            </a:lvl7pPr>
            <a:lvl8pPr marL="3657600" lvl="7" indent="-400050" algn="l" rtl="0">
              <a:lnSpc>
                <a:spcPct val="90000"/>
              </a:lnSpc>
              <a:spcBef>
                <a:spcPts val="800"/>
              </a:spcBef>
              <a:spcAft>
                <a:spcPts val="0"/>
              </a:spcAft>
              <a:buClr>
                <a:schemeClr val="dk1"/>
              </a:buClr>
              <a:buSzPts val="2700"/>
              <a:buChar char="•"/>
              <a:defRPr/>
            </a:lvl8pPr>
            <a:lvl9pPr marL="4114800" lvl="8" indent="-400050" algn="l" rtl="0">
              <a:lnSpc>
                <a:spcPct val="90000"/>
              </a:lnSpc>
              <a:spcBef>
                <a:spcPts val="800"/>
              </a:spcBef>
              <a:spcAft>
                <a:spcPts val="0"/>
              </a:spcAft>
              <a:buClr>
                <a:schemeClr val="dk1"/>
              </a:buClr>
              <a:buSzPts val="2700"/>
              <a:buChar char="•"/>
              <a:defRPr/>
            </a:lvl9pPr>
          </a:lstStyle>
          <a:p>
            <a:endParaRPr/>
          </a:p>
        </p:txBody>
      </p:sp>
      <p:cxnSp>
        <p:nvCxnSpPr>
          <p:cNvPr id="102" name="Google Shape;102;ge6e277cc3b_0_449"/>
          <p:cNvCxnSpPr/>
          <p:nvPr/>
        </p:nvCxnSpPr>
        <p:spPr>
          <a:xfrm>
            <a:off x="1404925" y="5143500"/>
            <a:ext cx="1322100" cy="0"/>
          </a:xfrm>
          <a:prstGeom prst="straightConnector1">
            <a:avLst/>
          </a:prstGeom>
          <a:noFill/>
          <a:ln w="38100" cap="flat" cmpd="sng">
            <a:solidFill>
              <a:srgbClr val="6B0AEA"/>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ft Image, Right Text">
  <p:cSld name="Left Image, Right Text">
    <p:spTree>
      <p:nvGrpSpPr>
        <p:cNvPr id="1" name="Shape 103"/>
        <p:cNvGrpSpPr/>
        <p:nvPr/>
      </p:nvGrpSpPr>
      <p:grpSpPr>
        <a:xfrm>
          <a:off x="0" y="0"/>
          <a:ext cx="0" cy="0"/>
          <a:chOff x="0" y="0"/>
          <a:chExt cx="0" cy="0"/>
        </a:xfrm>
      </p:grpSpPr>
      <p:sp>
        <p:nvSpPr>
          <p:cNvPr id="104" name="Google Shape;104;ge6e277cc3b_0_457"/>
          <p:cNvSpPr>
            <a:spLocks noGrp="1"/>
          </p:cNvSpPr>
          <p:nvPr>
            <p:ph type="pic" idx="2"/>
          </p:nvPr>
        </p:nvSpPr>
        <p:spPr>
          <a:xfrm>
            <a:off x="0" y="0"/>
            <a:ext cx="9144000" cy="10287000"/>
          </a:xfrm>
          <a:prstGeom prst="rect">
            <a:avLst/>
          </a:prstGeom>
          <a:solidFill>
            <a:srgbClr val="0B0C1B"/>
          </a:solidFill>
          <a:ln>
            <a:noFill/>
          </a:ln>
        </p:spPr>
        <p:txBody>
          <a:bodyPr spcFirstLastPara="1" wrap="square" lIns="0" tIns="45700" rIns="0" bIns="45700" anchor="t" anchorCtr="0">
            <a:noAutofit/>
          </a:bodyPr>
          <a:lstStyle>
            <a:lvl1pPr marR="0" lvl="0" algn="ctr" rtl="0">
              <a:lnSpc>
                <a:spcPct val="100000"/>
              </a:lnSpc>
              <a:spcBef>
                <a:spcPts val="0"/>
              </a:spcBef>
              <a:spcAft>
                <a:spcPts val="0"/>
              </a:spcAft>
              <a:buClr>
                <a:schemeClr val="accent1"/>
              </a:buClr>
              <a:buSzPts val="2200"/>
              <a:buFont typeface="Noto Sans Symbols"/>
              <a:buChar char="▪"/>
              <a:defRPr sz="2200" b="0" i="0" u="none" strike="noStrike" cap="none">
                <a:solidFill>
                  <a:schemeClr val="accent2"/>
                </a:solidFill>
                <a:latin typeface="Arial"/>
                <a:ea typeface="Arial"/>
                <a:cs typeface="Arial"/>
                <a:sym typeface="Arial"/>
              </a:defRPr>
            </a:lvl1pPr>
            <a:lvl2pPr marR="0" lvl="1" algn="l" rtl="0">
              <a:lnSpc>
                <a:spcPct val="100000"/>
              </a:lnSpc>
              <a:spcBef>
                <a:spcPts val="600"/>
              </a:spcBef>
              <a:spcAft>
                <a:spcPts val="0"/>
              </a:spcAft>
              <a:buClr>
                <a:schemeClr val="accent1"/>
              </a:buClr>
              <a:buSzPts val="2000"/>
              <a:buFont typeface="Arial"/>
              <a:buChar char="–"/>
              <a:defRPr sz="2000" b="0" i="0" u="none" strike="noStrike" cap="none">
                <a:solidFill>
                  <a:schemeClr val="accent2"/>
                </a:solidFill>
                <a:latin typeface="Arial"/>
                <a:ea typeface="Arial"/>
                <a:cs typeface="Arial"/>
                <a:sym typeface="Arial"/>
              </a:defRPr>
            </a:lvl2pPr>
            <a:lvl3pPr marR="0" lvl="2" algn="l" rtl="0">
              <a:lnSpc>
                <a:spcPct val="100000"/>
              </a:lnSpc>
              <a:spcBef>
                <a:spcPts val="600"/>
              </a:spcBef>
              <a:spcAft>
                <a:spcPts val="0"/>
              </a:spcAft>
              <a:buClr>
                <a:schemeClr val="accent1"/>
              </a:buClr>
              <a:buSzPts val="1800"/>
              <a:buFont typeface="Arial"/>
              <a:buChar char="•"/>
              <a:defRPr sz="1800" b="0" i="0" u="none" strike="noStrike" cap="none">
                <a:solidFill>
                  <a:schemeClr val="accent2"/>
                </a:solidFill>
                <a:latin typeface="Arial"/>
                <a:ea typeface="Arial"/>
                <a:cs typeface="Arial"/>
                <a:sym typeface="Arial"/>
              </a:defRPr>
            </a:lvl3pPr>
            <a:lvl4pPr marR="0" lvl="3" algn="l" rtl="0">
              <a:lnSpc>
                <a:spcPct val="100000"/>
              </a:lnSpc>
              <a:spcBef>
                <a:spcPts val="600"/>
              </a:spcBef>
              <a:spcAft>
                <a:spcPts val="0"/>
              </a:spcAft>
              <a:buClr>
                <a:schemeClr val="accent1"/>
              </a:buClr>
              <a:buSzPts val="1600"/>
              <a:buFont typeface="Arial"/>
              <a:buChar char="&gt;"/>
              <a:defRPr sz="1600" b="0" i="0" u="none" strike="noStrike" cap="none">
                <a:solidFill>
                  <a:schemeClr val="accent2"/>
                </a:solidFill>
                <a:latin typeface="Arial"/>
                <a:ea typeface="Arial"/>
                <a:cs typeface="Arial"/>
                <a:sym typeface="Arial"/>
              </a:defRPr>
            </a:lvl4pPr>
            <a:lvl5pPr marR="0" lvl="4" algn="l" rtl="0">
              <a:lnSpc>
                <a:spcPct val="100000"/>
              </a:lnSpc>
              <a:spcBef>
                <a:spcPts val="600"/>
              </a:spcBef>
              <a:spcAft>
                <a:spcPts val="0"/>
              </a:spcAft>
              <a:buClr>
                <a:schemeClr val="accent1"/>
              </a:buClr>
              <a:buSzPts val="1400"/>
              <a:buFont typeface="Courier New"/>
              <a:buChar char="o"/>
              <a:defRPr sz="1400" b="0" i="0" u="none" strike="noStrike" cap="none">
                <a:solidFill>
                  <a:schemeClr val="accent2"/>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05" name="Google Shape;105;ge6e277cc3b_0_457"/>
          <p:cNvSpPr txBox="1">
            <a:spLocks noGrp="1"/>
          </p:cNvSpPr>
          <p:nvPr>
            <p:ph type="title"/>
          </p:nvPr>
        </p:nvSpPr>
        <p:spPr>
          <a:xfrm>
            <a:off x="10354614" y="2752161"/>
            <a:ext cx="6787200" cy="895500"/>
          </a:xfrm>
          <a:prstGeom prst="rect">
            <a:avLst/>
          </a:prstGeom>
          <a:noFill/>
          <a:ln>
            <a:noFill/>
          </a:ln>
        </p:spPr>
        <p:txBody>
          <a:bodyPr spcFirstLastPara="1" wrap="square" lIns="0" tIns="45700" rIns="0" bIns="45700" anchor="b" anchorCtr="0">
            <a:spAutoFit/>
          </a:bodyPr>
          <a:lstStyle>
            <a:lvl1pPr lvl="0" algn="l" rtl="0">
              <a:lnSpc>
                <a:spcPct val="90000"/>
              </a:lnSpc>
              <a:spcBef>
                <a:spcPts val="0"/>
              </a:spcBef>
              <a:spcAft>
                <a:spcPts val="0"/>
              </a:spcAft>
              <a:buClr>
                <a:schemeClr val="dk1"/>
              </a:buClr>
              <a:buSzPts val="5800"/>
              <a:buFont typeface="Aria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ge6e277cc3b_0_457"/>
          <p:cNvSpPr txBox="1">
            <a:spLocks noGrp="1"/>
          </p:cNvSpPr>
          <p:nvPr>
            <p:ph type="body" idx="1"/>
          </p:nvPr>
        </p:nvSpPr>
        <p:spPr>
          <a:xfrm>
            <a:off x="10354614" y="3969920"/>
            <a:ext cx="6787200" cy="3235200"/>
          </a:xfrm>
          <a:prstGeom prst="rect">
            <a:avLst/>
          </a:prstGeom>
          <a:noFill/>
          <a:ln>
            <a:noFill/>
          </a:ln>
        </p:spPr>
        <p:txBody>
          <a:bodyPr spcFirstLastPara="1" wrap="square" lIns="0" tIns="45700" rIns="0" bIns="45700" anchor="t" anchorCtr="0">
            <a:spAutoFit/>
          </a:bodyPr>
          <a:lstStyle>
            <a:lvl1pPr marL="457200" lvl="0" indent="-228600" algn="l" rtl="0">
              <a:lnSpc>
                <a:spcPct val="110000"/>
              </a:lnSpc>
              <a:spcBef>
                <a:spcPts val="1500"/>
              </a:spcBef>
              <a:spcAft>
                <a:spcPts val="0"/>
              </a:spcAft>
              <a:buSzPts val="2200"/>
              <a:buNone/>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gt;"/>
              <a:defRPr/>
            </a:lvl4pPr>
            <a:lvl5pPr marL="2286000" lvl="4" indent="-342900" algn="l" rtl="0">
              <a:lnSpc>
                <a:spcPct val="100000"/>
              </a:lnSpc>
              <a:spcBef>
                <a:spcPts val="600"/>
              </a:spcBef>
              <a:spcAft>
                <a:spcPts val="0"/>
              </a:spcAft>
              <a:buSzPts val="1800"/>
              <a:buChar char="o"/>
              <a:defRPr/>
            </a:lvl5pPr>
            <a:lvl6pPr marL="2743200" lvl="5" indent="-342900" algn="l" rtl="0">
              <a:lnSpc>
                <a:spcPct val="90000"/>
              </a:lnSpc>
              <a:spcBef>
                <a:spcPts val="750"/>
              </a:spcBef>
              <a:spcAft>
                <a:spcPts val="0"/>
              </a:spcAft>
              <a:buClr>
                <a:schemeClr val="dk1"/>
              </a:buClr>
              <a:buSzPts val="1800"/>
              <a:buChar char="•"/>
              <a:defRPr/>
            </a:lvl6pPr>
            <a:lvl7pPr marL="3200400" lvl="6" indent="-342900" algn="l" rtl="0">
              <a:lnSpc>
                <a:spcPct val="90000"/>
              </a:lnSpc>
              <a:spcBef>
                <a:spcPts val="750"/>
              </a:spcBef>
              <a:spcAft>
                <a:spcPts val="0"/>
              </a:spcAft>
              <a:buClr>
                <a:schemeClr val="dk1"/>
              </a:buClr>
              <a:buSzPts val="1800"/>
              <a:buChar char="•"/>
              <a:defRPr/>
            </a:lvl7pPr>
            <a:lvl8pPr marL="3657600" lvl="7" indent="-342900" algn="l" rtl="0">
              <a:lnSpc>
                <a:spcPct val="90000"/>
              </a:lnSpc>
              <a:spcBef>
                <a:spcPts val="750"/>
              </a:spcBef>
              <a:spcAft>
                <a:spcPts val="0"/>
              </a:spcAft>
              <a:buClr>
                <a:schemeClr val="dk1"/>
              </a:buClr>
              <a:buSzPts val="1800"/>
              <a:buChar char="•"/>
              <a:defRPr/>
            </a:lvl8pPr>
            <a:lvl9pPr marL="4114800" lvl="8" indent="-342900" algn="l" rtl="0">
              <a:lnSpc>
                <a:spcPct val="90000"/>
              </a:lnSpc>
              <a:spcBef>
                <a:spcPts val="750"/>
              </a:spcBef>
              <a:spcAft>
                <a:spcPts val="0"/>
              </a:spcAft>
              <a:buClr>
                <a:schemeClr val="dk1"/>
              </a:buClr>
              <a:buSzPts val="1800"/>
              <a:buChar char="•"/>
              <a:defRPr/>
            </a:lvl9pPr>
          </a:lstStyle>
          <a:p>
            <a:endParaRPr/>
          </a:p>
        </p:txBody>
      </p:sp>
      <p:sp>
        <p:nvSpPr>
          <p:cNvPr id="107" name="Google Shape;107;ge6e277cc3b_0_457"/>
          <p:cNvSpPr txBox="1">
            <a:spLocks noGrp="1"/>
          </p:cNvSpPr>
          <p:nvPr>
            <p:ph type="ftr" idx="11"/>
          </p:nvPr>
        </p:nvSpPr>
        <p:spPr>
          <a:xfrm>
            <a:off x="10354614" y="9751032"/>
            <a:ext cx="3852000" cy="333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solidFill>
                  <a:srgbClr val="7F7F7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e6e277cc3b_0_457"/>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eft Text, Right Image, Angled">
  <p:cSld name="Left Text, Right Image, Angled">
    <p:spTree>
      <p:nvGrpSpPr>
        <p:cNvPr id="1" name="Shape 109"/>
        <p:cNvGrpSpPr/>
        <p:nvPr/>
      </p:nvGrpSpPr>
      <p:grpSpPr>
        <a:xfrm>
          <a:off x="0" y="0"/>
          <a:ext cx="0" cy="0"/>
          <a:chOff x="0" y="0"/>
          <a:chExt cx="0" cy="0"/>
        </a:xfrm>
      </p:grpSpPr>
      <p:sp>
        <p:nvSpPr>
          <p:cNvPr id="110" name="Google Shape;110;ge6e277cc3b_0_463"/>
          <p:cNvSpPr/>
          <p:nvPr/>
        </p:nvSpPr>
        <p:spPr>
          <a:xfrm>
            <a:off x="7439025" y="9715500"/>
            <a:ext cx="4638600" cy="39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 name="Google Shape;111;ge6e277cc3b_0_463"/>
          <p:cNvSpPr txBox="1">
            <a:spLocks noGrp="1"/>
          </p:cNvSpPr>
          <p:nvPr>
            <p:ph type="title"/>
          </p:nvPr>
        </p:nvSpPr>
        <p:spPr>
          <a:xfrm>
            <a:off x="809625" y="2884120"/>
            <a:ext cx="6696000" cy="763800"/>
          </a:xfrm>
          <a:prstGeom prst="rect">
            <a:avLst/>
          </a:prstGeom>
          <a:noFill/>
          <a:ln>
            <a:noFill/>
          </a:ln>
        </p:spPr>
        <p:txBody>
          <a:bodyPr spcFirstLastPara="1" wrap="square" lIns="0" tIns="45700" rIns="0" bIns="45700" anchor="b" anchorCtr="0">
            <a:spAutoFit/>
          </a:bodyPr>
          <a:lstStyle>
            <a:lvl1pPr lvl="0" algn="l" rtl="0">
              <a:lnSpc>
                <a:spcPct val="75000"/>
              </a:lnSpc>
              <a:spcBef>
                <a:spcPts val="0"/>
              </a:spcBef>
              <a:spcAft>
                <a:spcPts val="0"/>
              </a:spcAft>
              <a:buClr>
                <a:schemeClr val="lt1"/>
              </a:buClr>
              <a:buSzPts val="5800"/>
              <a:buFont typeface="Arial"/>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ge6e277cc3b_0_463"/>
          <p:cNvSpPr txBox="1">
            <a:spLocks noGrp="1"/>
          </p:cNvSpPr>
          <p:nvPr>
            <p:ph type="body" idx="1"/>
          </p:nvPr>
        </p:nvSpPr>
        <p:spPr>
          <a:xfrm>
            <a:off x="809625" y="3969920"/>
            <a:ext cx="6696000" cy="3235200"/>
          </a:xfrm>
          <a:prstGeom prst="rect">
            <a:avLst/>
          </a:prstGeom>
          <a:noFill/>
          <a:ln>
            <a:noFill/>
          </a:ln>
        </p:spPr>
        <p:txBody>
          <a:bodyPr spcFirstLastPara="1" wrap="square" lIns="0" tIns="45700" rIns="0" bIns="45700" anchor="t" anchorCtr="0">
            <a:spAutoFit/>
          </a:bodyPr>
          <a:lstStyle>
            <a:lvl1pPr marL="457200" lvl="0" indent="-228600" algn="l" rtl="0">
              <a:lnSpc>
                <a:spcPct val="110000"/>
              </a:lnSpc>
              <a:spcBef>
                <a:spcPts val="1500"/>
              </a:spcBef>
              <a:spcAft>
                <a:spcPts val="0"/>
              </a:spcAft>
              <a:buSzPts val="2200"/>
              <a:buNone/>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gt;"/>
              <a:defRPr/>
            </a:lvl4pPr>
            <a:lvl5pPr marL="2286000" lvl="4" indent="-342900" algn="l" rtl="0">
              <a:lnSpc>
                <a:spcPct val="100000"/>
              </a:lnSpc>
              <a:spcBef>
                <a:spcPts val="600"/>
              </a:spcBef>
              <a:spcAft>
                <a:spcPts val="0"/>
              </a:spcAft>
              <a:buSzPts val="1800"/>
              <a:buChar char="o"/>
              <a:defRPr/>
            </a:lvl5pPr>
            <a:lvl6pPr marL="2743200" lvl="5" indent="-342900" algn="l" rtl="0">
              <a:lnSpc>
                <a:spcPct val="90000"/>
              </a:lnSpc>
              <a:spcBef>
                <a:spcPts val="750"/>
              </a:spcBef>
              <a:spcAft>
                <a:spcPts val="0"/>
              </a:spcAft>
              <a:buClr>
                <a:schemeClr val="dk1"/>
              </a:buClr>
              <a:buSzPts val="1800"/>
              <a:buChar char="•"/>
              <a:defRPr/>
            </a:lvl6pPr>
            <a:lvl7pPr marL="3200400" lvl="6" indent="-342900" algn="l" rtl="0">
              <a:lnSpc>
                <a:spcPct val="90000"/>
              </a:lnSpc>
              <a:spcBef>
                <a:spcPts val="750"/>
              </a:spcBef>
              <a:spcAft>
                <a:spcPts val="0"/>
              </a:spcAft>
              <a:buClr>
                <a:schemeClr val="dk1"/>
              </a:buClr>
              <a:buSzPts val="1800"/>
              <a:buChar char="•"/>
              <a:defRPr/>
            </a:lvl7pPr>
            <a:lvl8pPr marL="3657600" lvl="7" indent="-342900" algn="l" rtl="0">
              <a:lnSpc>
                <a:spcPct val="90000"/>
              </a:lnSpc>
              <a:spcBef>
                <a:spcPts val="750"/>
              </a:spcBef>
              <a:spcAft>
                <a:spcPts val="0"/>
              </a:spcAft>
              <a:buClr>
                <a:schemeClr val="dk1"/>
              </a:buClr>
              <a:buSzPts val="1800"/>
              <a:buChar char="•"/>
              <a:defRPr/>
            </a:lvl8pPr>
            <a:lvl9pPr marL="4114800" lvl="8" indent="-342900" algn="l" rtl="0">
              <a:lnSpc>
                <a:spcPct val="90000"/>
              </a:lnSpc>
              <a:spcBef>
                <a:spcPts val="750"/>
              </a:spcBef>
              <a:spcAft>
                <a:spcPts val="0"/>
              </a:spcAft>
              <a:buClr>
                <a:schemeClr val="dk1"/>
              </a:buClr>
              <a:buSzPts val="1800"/>
              <a:buChar char="•"/>
              <a:defRPr/>
            </a:lvl9pPr>
          </a:lstStyle>
          <a:p>
            <a:endParaRPr/>
          </a:p>
        </p:txBody>
      </p:sp>
      <p:sp>
        <p:nvSpPr>
          <p:cNvPr id="113" name="Google Shape;113;ge6e277cc3b_0_463"/>
          <p:cNvSpPr>
            <a:spLocks noGrp="1"/>
          </p:cNvSpPr>
          <p:nvPr>
            <p:ph type="pic" idx="2"/>
          </p:nvPr>
        </p:nvSpPr>
        <p:spPr>
          <a:xfrm rot="-5400000">
            <a:off x="8122790" y="121800"/>
            <a:ext cx="10287000" cy="10043400"/>
          </a:xfrm>
          <a:prstGeom prst="snip2SameRect">
            <a:avLst>
              <a:gd name="adj1" fmla="val 7530"/>
              <a:gd name="adj2" fmla="val 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1"/>
              </a:buClr>
              <a:buSzPts val="2200"/>
              <a:buFont typeface="Noto Sans Symbols"/>
              <a:buNone/>
              <a:defRPr sz="2200" b="0" i="0" u="none" strike="noStrike" cap="none">
                <a:solidFill>
                  <a:schemeClr val="accent2"/>
                </a:solidFill>
                <a:latin typeface="Arial"/>
                <a:ea typeface="Arial"/>
                <a:cs typeface="Arial"/>
                <a:sym typeface="Arial"/>
              </a:defRPr>
            </a:lvl1pPr>
            <a:lvl2pPr marR="0" lvl="1" algn="l" rtl="0">
              <a:lnSpc>
                <a:spcPct val="100000"/>
              </a:lnSpc>
              <a:spcBef>
                <a:spcPts val="600"/>
              </a:spcBef>
              <a:spcAft>
                <a:spcPts val="0"/>
              </a:spcAft>
              <a:buClr>
                <a:schemeClr val="accent1"/>
              </a:buClr>
              <a:buSzPts val="2000"/>
              <a:buFont typeface="Arial"/>
              <a:buChar char="–"/>
              <a:defRPr sz="2000" b="0" i="0" u="none" strike="noStrike" cap="none">
                <a:solidFill>
                  <a:schemeClr val="accent2"/>
                </a:solidFill>
                <a:latin typeface="Arial"/>
                <a:ea typeface="Arial"/>
                <a:cs typeface="Arial"/>
                <a:sym typeface="Arial"/>
              </a:defRPr>
            </a:lvl2pPr>
            <a:lvl3pPr marR="0" lvl="2" algn="l" rtl="0">
              <a:lnSpc>
                <a:spcPct val="100000"/>
              </a:lnSpc>
              <a:spcBef>
                <a:spcPts val="600"/>
              </a:spcBef>
              <a:spcAft>
                <a:spcPts val="0"/>
              </a:spcAft>
              <a:buClr>
                <a:schemeClr val="accent1"/>
              </a:buClr>
              <a:buSzPts val="1800"/>
              <a:buFont typeface="Arial"/>
              <a:buChar char="•"/>
              <a:defRPr sz="1800" b="0" i="0" u="none" strike="noStrike" cap="none">
                <a:solidFill>
                  <a:schemeClr val="accent2"/>
                </a:solidFill>
                <a:latin typeface="Arial"/>
                <a:ea typeface="Arial"/>
                <a:cs typeface="Arial"/>
                <a:sym typeface="Arial"/>
              </a:defRPr>
            </a:lvl3pPr>
            <a:lvl4pPr marR="0" lvl="3" algn="l" rtl="0">
              <a:lnSpc>
                <a:spcPct val="100000"/>
              </a:lnSpc>
              <a:spcBef>
                <a:spcPts val="600"/>
              </a:spcBef>
              <a:spcAft>
                <a:spcPts val="0"/>
              </a:spcAft>
              <a:buClr>
                <a:schemeClr val="accent1"/>
              </a:buClr>
              <a:buSzPts val="1600"/>
              <a:buFont typeface="Arial"/>
              <a:buChar char="&gt;"/>
              <a:defRPr sz="1600" b="0" i="0" u="none" strike="noStrike" cap="none">
                <a:solidFill>
                  <a:schemeClr val="accent2"/>
                </a:solidFill>
                <a:latin typeface="Arial"/>
                <a:ea typeface="Arial"/>
                <a:cs typeface="Arial"/>
                <a:sym typeface="Arial"/>
              </a:defRPr>
            </a:lvl4pPr>
            <a:lvl5pPr marR="0" lvl="4" algn="l" rtl="0">
              <a:lnSpc>
                <a:spcPct val="100000"/>
              </a:lnSpc>
              <a:spcBef>
                <a:spcPts val="600"/>
              </a:spcBef>
              <a:spcAft>
                <a:spcPts val="0"/>
              </a:spcAft>
              <a:buClr>
                <a:schemeClr val="accent1"/>
              </a:buClr>
              <a:buSzPts val="1400"/>
              <a:buFont typeface="Courier New"/>
              <a:buChar char="o"/>
              <a:defRPr sz="1400" b="0" i="0" u="none" strike="noStrike" cap="none">
                <a:solidFill>
                  <a:schemeClr val="accent2"/>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14" name="Google Shape;114;ge6e277cc3b_0_463"/>
          <p:cNvSpPr txBox="1"/>
          <p:nvPr/>
        </p:nvSpPr>
        <p:spPr>
          <a:xfrm>
            <a:off x="3617292" y="9750457"/>
            <a:ext cx="3871500" cy="325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0" i="0" u="none" strike="noStrike" cap="none">
                <a:solidFill>
                  <a:srgbClr val="8C8DAE"/>
                </a:solidFill>
                <a:latin typeface="Arial"/>
                <a:ea typeface="Arial"/>
                <a:cs typeface="Arial"/>
                <a:sym typeface="Arial"/>
              </a:rPr>
              <a:t>© 2021 SentinelOne. All Rights Reserved.</a:t>
            </a: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3"/>
        <p:cNvGrpSpPr/>
        <p:nvPr/>
      </p:nvGrpSpPr>
      <p:grpSpPr>
        <a:xfrm>
          <a:off x="0" y="0"/>
          <a:ext cx="0" cy="0"/>
          <a:chOff x="0" y="0"/>
          <a:chExt cx="0" cy="0"/>
        </a:xfrm>
      </p:grpSpPr>
      <p:sp>
        <p:nvSpPr>
          <p:cNvPr id="24" name="Google Shape;24;p28"/>
          <p:cNvSpPr txBox="1">
            <a:spLocks noGrp="1"/>
          </p:cNvSpPr>
          <p:nvPr>
            <p:ph type="body" idx="1"/>
          </p:nvPr>
        </p:nvSpPr>
        <p:spPr>
          <a:xfrm>
            <a:off x="820738" y="1600200"/>
            <a:ext cx="16679862" cy="7823200"/>
          </a:xfrm>
          <a:prstGeom prst="rect">
            <a:avLst/>
          </a:prstGeom>
          <a:noFill/>
          <a:ln>
            <a:noFill/>
          </a:ln>
        </p:spPr>
        <p:txBody>
          <a:bodyPr spcFirstLastPara="1" wrap="square" lIns="0" tIns="45700" rIns="0" bIns="45700" anchor="t" anchorCtr="0">
            <a:noAutofit/>
          </a:bodyPr>
          <a:lstStyle>
            <a:lvl1pPr marL="457200" lvl="0" indent="-368300" algn="l">
              <a:lnSpc>
                <a:spcPct val="110000"/>
              </a:lnSpc>
              <a:spcBef>
                <a:spcPts val="1500"/>
              </a:spcBef>
              <a:spcAft>
                <a:spcPts val="0"/>
              </a:spcAft>
              <a:buSzPts val="2200"/>
              <a:buChar char="▪"/>
              <a:defRPr/>
            </a:lvl1pPr>
            <a:lvl2pPr marL="914400" lvl="1" indent="-355600" algn="l">
              <a:lnSpc>
                <a:spcPct val="110000"/>
              </a:lnSpc>
              <a:spcBef>
                <a:spcPts val="1500"/>
              </a:spcBef>
              <a:spcAft>
                <a:spcPts val="0"/>
              </a:spcAft>
              <a:buSzPts val="2000"/>
              <a:buChar char="–"/>
              <a:defRPr/>
            </a:lvl2pPr>
            <a:lvl3pPr marL="1371600" lvl="2" indent="-342900" algn="l">
              <a:lnSpc>
                <a:spcPct val="110000"/>
              </a:lnSpc>
              <a:spcBef>
                <a:spcPts val="1500"/>
              </a:spcBef>
              <a:spcAft>
                <a:spcPts val="0"/>
              </a:spcAft>
              <a:buSzPts val="1800"/>
              <a:buChar char="•"/>
              <a:defRPr/>
            </a:lvl3pPr>
            <a:lvl4pPr marL="1828800" lvl="3" indent="-330200" algn="l">
              <a:lnSpc>
                <a:spcPct val="110000"/>
              </a:lnSpc>
              <a:spcBef>
                <a:spcPts val="1500"/>
              </a:spcBef>
              <a:spcAft>
                <a:spcPts val="0"/>
              </a:spcAft>
              <a:buSzPts val="1600"/>
              <a:buChar char="&gt;"/>
              <a:defRPr/>
            </a:lvl4pPr>
            <a:lvl5pPr marL="2286000" lvl="4" indent="-317500" algn="l">
              <a:lnSpc>
                <a:spcPct val="110000"/>
              </a:lnSpc>
              <a:spcBef>
                <a:spcPts val="1500"/>
              </a:spcBef>
              <a:spcAft>
                <a:spcPts val="0"/>
              </a:spcAft>
              <a:buSzPts val="1400"/>
              <a:buChar char="o"/>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 name="Google Shape;25;p28"/>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dk1"/>
              </a:buClr>
              <a:buSzPts val="58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8"/>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pic>
        <p:nvPicPr>
          <p:cNvPr id="27" name="Google Shape;27;p28"/>
          <p:cNvPicPr preferRelativeResize="0"/>
          <p:nvPr/>
        </p:nvPicPr>
        <p:blipFill rotWithShape="1">
          <a:blip r:embed="rId2">
            <a:alphaModFix/>
          </a:blip>
          <a:srcRect/>
          <a:stretch/>
        </p:blipFill>
        <p:spPr>
          <a:xfrm>
            <a:off x="787401" y="9729658"/>
            <a:ext cx="1994802" cy="337150"/>
          </a:xfrm>
          <a:prstGeom prst="rect">
            <a:avLst/>
          </a:prstGeom>
          <a:noFill/>
          <a:ln>
            <a:noFill/>
          </a:ln>
        </p:spPr>
      </p:pic>
      <p:sp>
        <p:nvSpPr>
          <p:cNvPr id="28" name="Google Shape;28;p28"/>
          <p:cNvSpPr/>
          <p:nvPr/>
        </p:nvSpPr>
        <p:spPr>
          <a:xfrm rot="10800000" flipH="1">
            <a:off x="0" y="10226488"/>
            <a:ext cx="18288001" cy="60512"/>
          </a:xfrm>
          <a:prstGeom prst="rect">
            <a:avLst/>
          </a:prstGeom>
          <a:solidFill>
            <a:srgbClr val="6B0AEA">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28"/>
          <p:cNvSpPr txBox="1"/>
          <p:nvPr/>
        </p:nvSpPr>
        <p:spPr>
          <a:xfrm>
            <a:off x="7208217" y="9771062"/>
            <a:ext cx="3871566" cy="33307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0" i="0" u="none" strike="noStrike" cap="none">
                <a:solidFill>
                  <a:srgbClr val="8C8DAE"/>
                </a:solidFill>
                <a:latin typeface="Arial"/>
                <a:ea typeface="Arial"/>
                <a:cs typeface="Arial"/>
                <a:sym typeface="Arial"/>
              </a:rPr>
              <a:t>© 2021 SentinelOne. All Rights Reserved.</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ft Image, Right Text">
  <p:cSld name="Left Image, Right Text">
    <p:spTree>
      <p:nvGrpSpPr>
        <p:cNvPr id="1" name="Shape 30"/>
        <p:cNvGrpSpPr/>
        <p:nvPr/>
      </p:nvGrpSpPr>
      <p:grpSpPr>
        <a:xfrm>
          <a:off x="0" y="0"/>
          <a:ext cx="0" cy="0"/>
          <a:chOff x="0" y="0"/>
          <a:chExt cx="0" cy="0"/>
        </a:xfrm>
      </p:grpSpPr>
      <p:sp>
        <p:nvSpPr>
          <p:cNvPr id="31" name="Google Shape;31;p33"/>
          <p:cNvSpPr>
            <a:spLocks noGrp="1"/>
          </p:cNvSpPr>
          <p:nvPr>
            <p:ph type="pic" idx="2"/>
          </p:nvPr>
        </p:nvSpPr>
        <p:spPr>
          <a:xfrm>
            <a:off x="0" y="0"/>
            <a:ext cx="9144000" cy="10287000"/>
          </a:xfrm>
          <a:prstGeom prst="rect">
            <a:avLst/>
          </a:prstGeom>
          <a:solidFill>
            <a:srgbClr val="0B0C1B"/>
          </a:solidFill>
          <a:ln>
            <a:noFill/>
          </a:ln>
        </p:spPr>
        <p:txBody>
          <a:bodyPr spcFirstLastPara="1" wrap="square" lIns="0" tIns="45700" rIns="0" bIns="45700" anchor="t" anchorCtr="0">
            <a:noAutofit/>
          </a:bodyPr>
          <a:lstStyle>
            <a:lvl1pPr marR="0" lvl="0" algn="ctr" rtl="0">
              <a:lnSpc>
                <a:spcPct val="100000"/>
              </a:lnSpc>
              <a:spcBef>
                <a:spcPts val="0"/>
              </a:spcBef>
              <a:spcAft>
                <a:spcPts val="0"/>
              </a:spcAft>
              <a:buClr>
                <a:schemeClr val="accent1"/>
              </a:buClr>
              <a:buSzPts val="2200"/>
              <a:buFont typeface="Noto Sans Symbols"/>
              <a:buChar char="▪"/>
              <a:defRPr sz="2200" b="0" i="0" u="none" strike="noStrike" cap="none">
                <a:solidFill>
                  <a:schemeClr val="accent2"/>
                </a:solidFill>
                <a:latin typeface="Arial"/>
                <a:ea typeface="Arial"/>
                <a:cs typeface="Arial"/>
                <a:sym typeface="Arial"/>
              </a:defRPr>
            </a:lvl1pPr>
            <a:lvl2pPr marR="0" lvl="1" algn="l" rtl="0">
              <a:lnSpc>
                <a:spcPct val="100000"/>
              </a:lnSpc>
              <a:spcBef>
                <a:spcPts val="600"/>
              </a:spcBef>
              <a:spcAft>
                <a:spcPts val="0"/>
              </a:spcAft>
              <a:buClr>
                <a:schemeClr val="accent1"/>
              </a:buClr>
              <a:buSzPts val="2000"/>
              <a:buFont typeface="Arial"/>
              <a:buChar char="–"/>
              <a:defRPr sz="2000" b="0" i="0" u="none" strike="noStrike" cap="none">
                <a:solidFill>
                  <a:schemeClr val="accent2"/>
                </a:solidFill>
                <a:latin typeface="Arial"/>
                <a:ea typeface="Arial"/>
                <a:cs typeface="Arial"/>
                <a:sym typeface="Arial"/>
              </a:defRPr>
            </a:lvl2pPr>
            <a:lvl3pPr marR="0" lvl="2" algn="l" rtl="0">
              <a:lnSpc>
                <a:spcPct val="100000"/>
              </a:lnSpc>
              <a:spcBef>
                <a:spcPts val="600"/>
              </a:spcBef>
              <a:spcAft>
                <a:spcPts val="0"/>
              </a:spcAft>
              <a:buClr>
                <a:schemeClr val="accent1"/>
              </a:buClr>
              <a:buSzPts val="1800"/>
              <a:buFont typeface="Arial"/>
              <a:buChar char="•"/>
              <a:defRPr sz="1800" b="0" i="0" u="none" strike="noStrike" cap="none">
                <a:solidFill>
                  <a:schemeClr val="accent2"/>
                </a:solidFill>
                <a:latin typeface="Arial"/>
                <a:ea typeface="Arial"/>
                <a:cs typeface="Arial"/>
                <a:sym typeface="Arial"/>
              </a:defRPr>
            </a:lvl3pPr>
            <a:lvl4pPr marR="0" lvl="3" algn="l" rtl="0">
              <a:lnSpc>
                <a:spcPct val="100000"/>
              </a:lnSpc>
              <a:spcBef>
                <a:spcPts val="600"/>
              </a:spcBef>
              <a:spcAft>
                <a:spcPts val="0"/>
              </a:spcAft>
              <a:buClr>
                <a:schemeClr val="accent1"/>
              </a:buClr>
              <a:buSzPts val="1600"/>
              <a:buFont typeface="Arial"/>
              <a:buChar char="&gt;"/>
              <a:defRPr sz="1600" b="0" i="0" u="none" strike="noStrike" cap="none">
                <a:solidFill>
                  <a:schemeClr val="accent2"/>
                </a:solidFill>
                <a:latin typeface="Arial"/>
                <a:ea typeface="Arial"/>
                <a:cs typeface="Arial"/>
                <a:sym typeface="Arial"/>
              </a:defRPr>
            </a:lvl4pPr>
            <a:lvl5pPr marR="0" lvl="4" algn="l" rtl="0">
              <a:lnSpc>
                <a:spcPct val="100000"/>
              </a:lnSpc>
              <a:spcBef>
                <a:spcPts val="600"/>
              </a:spcBef>
              <a:spcAft>
                <a:spcPts val="0"/>
              </a:spcAft>
              <a:buClr>
                <a:schemeClr val="accent1"/>
              </a:buClr>
              <a:buSzPts val="1400"/>
              <a:buFont typeface="Courier New"/>
              <a:buChar char="o"/>
              <a:defRPr sz="1400" b="0" i="0" u="none" strike="noStrike" cap="none">
                <a:solidFill>
                  <a:schemeClr val="accent2"/>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32" name="Google Shape;32;p33"/>
          <p:cNvSpPr txBox="1">
            <a:spLocks noGrp="1"/>
          </p:cNvSpPr>
          <p:nvPr>
            <p:ph type="title"/>
          </p:nvPr>
        </p:nvSpPr>
        <p:spPr>
          <a:xfrm>
            <a:off x="10354614" y="2752161"/>
            <a:ext cx="6787166" cy="895630"/>
          </a:xfrm>
          <a:prstGeom prst="rect">
            <a:avLst/>
          </a:prstGeom>
          <a:noFill/>
          <a:ln>
            <a:noFill/>
          </a:ln>
        </p:spPr>
        <p:txBody>
          <a:bodyPr spcFirstLastPara="1" wrap="square" lIns="0" tIns="45700" rIns="0" bIns="45700" anchor="b" anchorCtr="0">
            <a:spAutoFit/>
          </a:bodyPr>
          <a:lstStyle>
            <a:lvl1pPr lvl="0" algn="l">
              <a:lnSpc>
                <a:spcPct val="90000"/>
              </a:lnSpc>
              <a:spcBef>
                <a:spcPts val="0"/>
              </a:spcBef>
              <a:spcAft>
                <a:spcPts val="0"/>
              </a:spcAft>
              <a:buClr>
                <a:schemeClr val="dk1"/>
              </a:buClr>
              <a:buSzPts val="5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10354614" y="3969920"/>
            <a:ext cx="6787166" cy="3235053"/>
          </a:xfrm>
          <a:prstGeom prst="rect">
            <a:avLst/>
          </a:prstGeom>
          <a:noFill/>
          <a:ln>
            <a:noFill/>
          </a:ln>
        </p:spPr>
        <p:txBody>
          <a:bodyPr spcFirstLastPara="1" wrap="square" lIns="0" tIns="45700" rIns="0" bIns="45700" anchor="t" anchorCtr="0">
            <a:spAutoFit/>
          </a:bodyPr>
          <a:lstStyle>
            <a:lvl1pPr marL="457200" lvl="0" indent="-228600" algn="l">
              <a:lnSpc>
                <a:spcPct val="110000"/>
              </a:lnSpc>
              <a:spcBef>
                <a:spcPts val="1500"/>
              </a:spcBef>
              <a:spcAft>
                <a:spcPts val="0"/>
              </a:spcAft>
              <a:buSzPts val="2200"/>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gt;"/>
              <a:defRPr/>
            </a:lvl4pPr>
            <a:lvl5pPr marL="2286000" lvl="4" indent="-342900" algn="l">
              <a:lnSpc>
                <a:spcPct val="100000"/>
              </a:lnSpc>
              <a:spcBef>
                <a:spcPts val="600"/>
              </a:spcBef>
              <a:spcAft>
                <a:spcPts val="0"/>
              </a:spcAft>
              <a:buSzPts val="1800"/>
              <a:buChar char="o"/>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4" name="Google Shape;34;p33"/>
          <p:cNvSpPr txBox="1">
            <a:spLocks noGrp="1"/>
          </p:cNvSpPr>
          <p:nvPr>
            <p:ph type="ftr" idx="11"/>
          </p:nvPr>
        </p:nvSpPr>
        <p:spPr>
          <a:xfrm>
            <a:off x="10354614" y="9751032"/>
            <a:ext cx="3851927" cy="333074"/>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3"/>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extLst>
    <p:ext uri="{DCECCB84-F9BA-43D5-87BE-67443E8EF086}">
      <p15:sldGuideLst xmlns:p15="http://schemas.microsoft.com/office/powerpoint/2012/main">
        <p15:guide id="1"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p:cSld name="1_Cover 2">
    <p:spTree>
      <p:nvGrpSpPr>
        <p:cNvPr id="1" name="Shape 36"/>
        <p:cNvGrpSpPr/>
        <p:nvPr/>
      </p:nvGrpSpPr>
      <p:grpSpPr>
        <a:xfrm>
          <a:off x="0" y="0"/>
          <a:ext cx="0" cy="0"/>
          <a:chOff x="0" y="0"/>
          <a:chExt cx="0" cy="0"/>
        </a:xfrm>
      </p:grpSpPr>
      <p:pic>
        <p:nvPicPr>
          <p:cNvPr id="37" name="Google Shape;37;gc56c8b7f04_0_403" descr="A picture containing light, traffic, lit, dark&#10;&#10;Description automatically generated"/>
          <p:cNvPicPr preferRelativeResize="0"/>
          <p:nvPr/>
        </p:nvPicPr>
        <p:blipFill rotWithShape="1">
          <a:blip r:embed="rId2">
            <a:alphaModFix/>
          </a:blip>
          <a:srcRect l="55529" r="16664"/>
          <a:stretch/>
        </p:blipFill>
        <p:spPr>
          <a:xfrm>
            <a:off x="13202652" y="0"/>
            <a:ext cx="5085348" cy="10287000"/>
          </a:xfrm>
          <a:prstGeom prst="rect">
            <a:avLst/>
          </a:prstGeom>
          <a:noFill/>
          <a:ln>
            <a:noFill/>
          </a:ln>
        </p:spPr>
      </p:pic>
      <p:pic>
        <p:nvPicPr>
          <p:cNvPr id="38" name="Google Shape;38;gc56c8b7f04_0_403"/>
          <p:cNvPicPr preferRelativeResize="0"/>
          <p:nvPr/>
        </p:nvPicPr>
        <p:blipFill rotWithShape="1">
          <a:blip r:embed="rId3">
            <a:alphaModFix/>
          </a:blip>
          <a:srcRect l="27270"/>
          <a:stretch/>
        </p:blipFill>
        <p:spPr>
          <a:xfrm>
            <a:off x="0" y="0"/>
            <a:ext cx="13300282" cy="10287000"/>
          </a:xfrm>
          <a:prstGeom prst="rect">
            <a:avLst/>
          </a:prstGeom>
          <a:noFill/>
          <a:ln>
            <a:noFill/>
          </a:ln>
        </p:spPr>
      </p:pic>
      <p:sp>
        <p:nvSpPr>
          <p:cNvPr id="39" name="Google Shape;39;gc56c8b7f04_0_403"/>
          <p:cNvSpPr txBox="1">
            <a:spLocks noGrp="1"/>
          </p:cNvSpPr>
          <p:nvPr>
            <p:ph type="title"/>
          </p:nvPr>
        </p:nvSpPr>
        <p:spPr>
          <a:xfrm>
            <a:off x="1395402" y="6100828"/>
            <a:ext cx="8859939" cy="923330"/>
          </a:xfrm>
          <a:prstGeom prst="rect">
            <a:avLst/>
          </a:prstGeom>
          <a:noFill/>
          <a:ln>
            <a:noFill/>
          </a:ln>
        </p:spPr>
        <p:txBody>
          <a:bodyPr spcFirstLastPara="1" wrap="square" lIns="0" tIns="0" rIns="0" bIns="0" anchor="b" anchorCtr="0">
            <a:spAutoFit/>
          </a:bodyPr>
          <a:lstStyle>
            <a:lvl1pPr lvl="0" algn="l">
              <a:lnSpc>
                <a:spcPct val="75000"/>
              </a:lnSpc>
              <a:spcBef>
                <a:spcPts val="0"/>
              </a:spcBef>
              <a:spcAft>
                <a:spcPts val="0"/>
              </a:spcAft>
              <a:buClr>
                <a:schemeClr val="lt1"/>
              </a:buClr>
              <a:buSzPts val="8000"/>
              <a:buFont typeface="Arial"/>
              <a:buNone/>
              <a:defRPr sz="8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c56c8b7f04_0_403"/>
          <p:cNvSpPr txBox="1">
            <a:spLocks noGrp="1"/>
          </p:cNvSpPr>
          <p:nvPr>
            <p:ph type="body" idx="1"/>
          </p:nvPr>
        </p:nvSpPr>
        <p:spPr>
          <a:xfrm>
            <a:off x="1404938" y="7520287"/>
            <a:ext cx="6091500" cy="838800"/>
          </a:xfrm>
          <a:prstGeom prst="rect">
            <a:avLst/>
          </a:prstGeom>
          <a:noFill/>
          <a:ln>
            <a:noFill/>
          </a:ln>
        </p:spPr>
        <p:txBody>
          <a:bodyPr spcFirstLastPara="1" wrap="square" lIns="0" tIns="68550" rIns="0" bIns="68550" anchor="t" anchorCtr="0">
            <a:noAutofit/>
          </a:bodyPr>
          <a:lstStyle>
            <a:lvl1pPr marL="457200" lvl="0" indent="-228600" algn="l">
              <a:lnSpc>
                <a:spcPct val="150000"/>
              </a:lnSpc>
              <a:spcBef>
                <a:spcPts val="1500"/>
              </a:spcBef>
              <a:spcAft>
                <a:spcPts val="0"/>
              </a:spcAft>
              <a:buSzPts val="3300"/>
              <a:buNone/>
              <a:defRPr sz="2200">
                <a:solidFill>
                  <a:schemeClr val="lt1"/>
                </a:solidFill>
              </a:defRPr>
            </a:lvl1pPr>
            <a:lvl2pPr marL="914400" lvl="1" indent="-419100" algn="l">
              <a:lnSpc>
                <a:spcPct val="100000"/>
              </a:lnSpc>
              <a:spcBef>
                <a:spcPts val="600"/>
              </a:spcBef>
              <a:spcAft>
                <a:spcPts val="0"/>
              </a:spcAft>
              <a:buSzPts val="3000"/>
              <a:buChar char="–"/>
              <a:defRPr>
                <a:solidFill>
                  <a:schemeClr val="lt1"/>
                </a:solidFill>
              </a:defRPr>
            </a:lvl2pPr>
            <a:lvl3pPr marL="1371600" lvl="2" indent="-400050" algn="l">
              <a:lnSpc>
                <a:spcPct val="100000"/>
              </a:lnSpc>
              <a:spcBef>
                <a:spcPts val="600"/>
              </a:spcBef>
              <a:spcAft>
                <a:spcPts val="0"/>
              </a:spcAft>
              <a:buSzPts val="2700"/>
              <a:buChar char="•"/>
              <a:defRPr>
                <a:solidFill>
                  <a:schemeClr val="lt1"/>
                </a:solidFill>
              </a:defRPr>
            </a:lvl3pPr>
            <a:lvl4pPr marL="1828800" lvl="3" indent="-381000" algn="l">
              <a:lnSpc>
                <a:spcPct val="100000"/>
              </a:lnSpc>
              <a:spcBef>
                <a:spcPts val="600"/>
              </a:spcBef>
              <a:spcAft>
                <a:spcPts val="0"/>
              </a:spcAft>
              <a:buSzPts val="2400"/>
              <a:buChar char="&gt;"/>
              <a:defRPr>
                <a:solidFill>
                  <a:schemeClr val="lt1"/>
                </a:solidFill>
              </a:defRPr>
            </a:lvl4pPr>
            <a:lvl5pPr marL="2286000" lvl="4" indent="-361950" algn="l">
              <a:lnSpc>
                <a:spcPct val="100000"/>
              </a:lnSpc>
              <a:spcBef>
                <a:spcPts val="600"/>
              </a:spcBef>
              <a:spcAft>
                <a:spcPts val="0"/>
              </a:spcAft>
              <a:buSzPts val="2100"/>
              <a:buChar char="o"/>
              <a:defRPr>
                <a:solidFill>
                  <a:schemeClr val="lt1"/>
                </a:solidFill>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41" name="Google Shape;41;gc56c8b7f04_0_403"/>
          <p:cNvSpPr txBox="1">
            <a:spLocks noGrp="1"/>
          </p:cNvSpPr>
          <p:nvPr>
            <p:ph type="body" idx="2"/>
          </p:nvPr>
        </p:nvSpPr>
        <p:spPr>
          <a:xfrm>
            <a:off x="15041306" y="900216"/>
            <a:ext cx="2125817" cy="1341535"/>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0"/>
              </a:spcBef>
              <a:spcAft>
                <a:spcPts val="0"/>
              </a:spcAft>
              <a:buSzPts val="2200"/>
              <a:buFont typeface="Arial"/>
              <a:buNone/>
              <a:defRPr sz="7200" b="1">
                <a:solidFill>
                  <a:schemeClr val="lt1"/>
                </a:solidFill>
              </a:defRPr>
            </a:lvl1pPr>
            <a:lvl2pPr marL="914400" lvl="1" indent="-228600" algn="l">
              <a:lnSpc>
                <a:spcPct val="100000"/>
              </a:lnSpc>
              <a:spcBef>
                <a:spcPts val="600"/>
              </a:spcBef>
              <a:spcAft>
                <a:spcPts val="0"/>
              </a:spcAft>
              <a:buSzPts val="2000"/>
              <a:buFont typeface="Arial"/>
              <a:buNone/>
              <a:defRPr sz="3200">
                <a:solidFill>
                  <a:schemeClr val="lt1"/>
                </a:solidFill>
              </a:defRPr>
            </a:lvl2pPr>
            <a:lvl3pPr marL="1371600" lvl="2" indent="-228600" algn="l">
              <a:lnSpc>
                <a:spcPct val="100000"/>
              </a:lnSpc>
              <a:spcBef>
                <a:spcPts val="600"/>
              </a:spcBef>
              <a:spcAft>
                <a:spcPts val="0"/>
              </a:spcAft>
              <a:buSzPts val="1800"/>
              <a:buFont typeface="Arial"/>
              <a:buNone/>
              <a:defRPr sz="3200">
                <a:solidFill>
                  <a:schemeClr val="lt1"/>
                </a:solidFill>
              </a:defRPr>
            </a:lvl3pPr>
            <a:lvl4pPr marL="1828800" lvl="3" indent="-228600" algn="l">
              <a:lnSpc>
                <a:spcPct val="100000"/>
              </a:lnSpc>
              <a:spcBef>
                <a:spcPts val="600"/>
              </a:spcBef>
              <a:spcAft>
                <a:spcPts val="0"/>
              </a:spcAft>
              <a:buSzPts val="1600"/>
              <a:buFont typeface="Arial"/>
              <a:buNone/>
              <a:defRPr sz="3200">
                <a:solidFill>
                  <a:schemeClr val="lt1"/>
                </a:solidFill>
              </a:defRPr>
            </a:lvl4pPr>
            <a:lvl5pPr marL="2286000" lvl="4" indent="-228600" algn="l">
              <a:lnSpc>
                <a:spcPct val="100000"/>
              </a:lnSpc>
              <a:spcBef>
                <a:spcPts val="600"/>
              </a:spcBef>
              <a:spcAft>
                <a:spcPts val="0"/>
              </a:spcAft>
              <a:buSzPts val="1400"/>
              <a:buFont typeface="Arial"/>
              <a:buNone/>
              <a:defRPr sz="3200">
                <a:solidFill>
                  <a:schemeClr val="lt1"/>
                </a:solidFill>
              </a:defRPr>
            </a:lvl5pPr>
            <a:lvl6pPr marL="2743200" lvl="5" indent="-400050" algn="l">
              <a:lnSpc>
                <a:spcPct val="90000"/>
              </a:lnSpc>
              <a:spcBef>
                <a:spcPts val="750"/>
              </a:spcBef>
              <a:spcAft>
                <a:spcPts val="0"/>
              </a:spcAft>
              <a:buSzPts val="2700"/>
              <a:buChar char="•"/>
              <a:defRPr/>
            </a:lvl6pPr>
            <a:lvl7pPr marL="3200400" lvl="6" indent="-400050" algn="l">
              <a:lnSpc>
                <a:spcPct val="90000"/>
              </a:lnSpc>
              <a:spcBef>
                <a:spcPts val="750"/>
              </a:spcBef>
              <a:spcAft>
                <a:spcPts val="0"/>
              </a:spcAft>
              <a:buSzPts val="2700"/>
              <a:buChar char="•"/>
              <a:defRPr/>
            </a:lvl7pPr>
            <a:lvl8pPr marL="3657600" lvl="7" indent="-400050" algn="l">
              <a:lnSpc>
                <a:spcPct val="90000"/>
              </a:lnSpc>
              <a:spcBef>
                <a:spcPts val="750"/>
              </a:spcBef>
              <a:spcAft>
                <a:spcPts val="0"/>
              </a:spcAft>
              <a:buSzPts val="2700"/>
              <a:buChar char="•"/>
              <a:defRPr/>
            </a:lvl8pPr>
            <a:lvl9pPr marL="4114800" lvl="8" indent="-400050" algn="l">
              <a:lnSpc>
                <a:spcPct val="90000"/>
              </a:lnSpc>
              <a:spcBef>
                <a:spcPts val="750"/>
              </a:spcBef>
              <a:spcAft>
                <a:spcPts val="0"/>
              </a:spcAft>
              <a:buSzPts val="2700"/>
              <a:buChar char="•"/>
              <a:defRPr/>
            </a:lvl9pPr>
          </a:lstStyle>
          <a:p>
            <a:endParaRPr/>
          </a:p>
        </p:txBody>
      </p:sp>
      <p:cxnSp>
        <p:nvCxnSpPr>
          <p:cNvPr id="42" name="Google Shape;42;gc56c8b7f04_0_403"/>
          <p:cNvCxnSpPr/>
          <p:nvPr/>
        </p:nvCxnSpPr>
        <p:spPr>
          <a:xfrm>
            <a:off x="15115045" y="2497673"/>
            <a:ext cx="1108180" cy="0"/>
          </a:xfrm>
          <a:prstGeom prst="straightConnector1">
            <a:avLst/>
          </a:prstGeom>
          <a:noFill/>
          <a:ln w="38100" cap="flat" cmpd="sng">
            <a:solidFill>
              <a:srgbClr val="00F2F7"/>
            </a:solidFill>
            <a:prstDash val="solid"/>
            <a:round/>
            <a:headEnd type="none" w="sm" len="sm"/>
            <a:tailEnd type="none" w="sm" len="sm"/>
          </a:ln>
        </p:spPr>
      </p:cxnSp>
      <p:pic>
        <p:nvPicPr>
          <p:cNvPr id="43" name="Google Shape;43;gc56c8b7f04_0_403"/>
          <p:cNvPicPr preferRelativeResize="0"/>
          <p:nvPr/>
        </p:nvPicPr>
        <p:blipFill rotWithShape="1">
          <a:blip r:embed="rId4">
            <a:alphaModFix/>
          </a:blip>
          <a:srcRect/>
          <a:stretch/>
        </p:blipFill>
        <p:spPr>
          <a:xfrm>
            <a:off x="1404938" y="1460662"/>
            <a:ext cx="4171378" cy="70502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okend">
  <p:cSld name="Bookend">
    <p:spTree>
      <p:nvGrpSpPr>
        <p:cNvPr id="1" name="Shape 44"/>
        <p:cNvGrpSpPr/>
        <p:nvPr/>
      </p:nvGrpSpPr>
      <p:grpSpPr>
        <a:xfrm>
          <a:off x="0" y="0"/>
          <a:ext cx="0" cy="0"/>
          <a:chOff x="0" y="0"/>
          <a:chExt cx="0" cy="0"/>
        </a:xfrm>
      </p:grpSpPr>
      <p:pic>
        <p:nvPicPr>
          <p:cNvPr id="45" name="Google Shape;45;p43"/>
          <p:cNvPicPr preferRelativeResize="0"/>
          <p:nvPr/>
        </p:nvPicPr>
        <p:blipFill rotWithShape="1">
          <a:blip r:embed="rId2">
            <a:alphaModFix/>
          </a:blip>
          <a:srcRect/>
          <a:stretch/>
        </p:blipFill>
        <p:spPr>
          <a:xfrm rot="10800000">
            <a:off x="0" y="0"/>
            <a:ext cx="18288000" cy="10287000"/>
          </a:xfrm>
          <a:prstGeom prst="rect">
            <a:avLst/>
          </a:prstGeom>
          <a:noFill/>
          <a:ln>
            <a:noFill/>
          </a:ln>
        </p:spPr>
      </p:pic>
      <p:sp>
        <p:nvSpPr>
          <p:cNvPr id="46" name="Google Shape;46;p43" descr="e7d195523061f1c0cef09ac28eaae964ec9988a5cce77c8b8C1E4685C6E6B40CD7615480512384A61EE159C6FE0045D14B61E85D0A95589D558B81FFC809322ACC20DC2254D928200A3EA0841B8B181476B5AB143564A995C9D8EA64CE6B525743728CA1DA7A059A2240EA49FE04D1BD8EB77D75C7E946AB1396CB15E5D428F3770D25CE22AB4C48"/>
          <p:cNvSpPr/>
          <p:nvPr/>
        </p:nvSpPr>
        <p:spPr>
          <a:xfrm>
            <a:off x="0" y="0"/>
            <a:ext cx="15636822" cy="10287000"/>
          </a:xfrm>
          <a:prstGeom prst="rect">
            <a:avLst/>
          </a:prstGeom>
          <a:gradFill>
            <a:gsLst>
              <a:gs pos="0">
                <a:srgbClr val="080808">
                  <a:alpha val="54901"/>
                </a:srgbClr>
              </a:gs>
              <a:gs pos="34000">
                <a:srgbClr val="000000">
                  <a:alpha val="40000"/>
                </a:srgbClr>
              </a:gs>
              <a:gs pos="55000">
                <a:srgbClr val="1C1C1D">
                  <a:alpha val="0"/>
                </a:srgbClr>
              </a:gs>
              <a:gs pos="99638">
                <a:srgbClr val="1C1C1D">
                  <a:alpha val="0"/>
                </a:srgbClr>
              </a:gs>
              <a:gs pos="100000">
                <a:srgbClr val="1C1C1D">
                  <a:alpha val="0"/>
                </a:srgbClr>
              </a:gs>
            </a:gsLst>
            <a:lin ang="189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7" name="Google Shape;47;p43"/>
          <p:cNvPicPr preferRelativeResize="0"/>
          <p:nvPr/>
        </p:nvPicPr>
        <p:blipFill rotWithShape="1">
          <a:blip r:embed="rId3">
            <a:alphaModFix/>
          </a:blip>
          <a:srcRect/>
          <a:stretch/>
        </p:blipFill>
        <p:spPr>
          <a:xfrm>
            <a:off x="1404938" y="8458200"/>
            <a:ext cx="3833998" cy="648000"/>
          </a:xfrm>
          <a:prstGeom prst="rect">
            <a:avLst/>
          </a:prstGeom>
          <a:noFill/>
          <a:ln>
            <a:noFill/>
          </a:ln>
        </p:spPr>
      </p:pic>
      <p:sp>
        <p:nvSpPr>
          <p:cNvPr id="48" name="Google Shape;48;p43"/>
          <p:cNvSpPr txBox="1">
            <a:spLocks noGrp="1"/>
          </p:cNvSpPr>
          <p:nvPr>
            <p:ph type="title"/>
          </p:nvPr>
        </p:nvSpPr>
        <p:spPr>
          <a:xfrm>
            <a:off x="1404938" y="3257550"/>
            <a:ext cx="8167072" cy="1369708"/>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dk1"/>
              </a:buClr>
              <a:buSzPts val="5800"/>
              <a:buFont typeface="Arial"/>
              <a:buNone/>
              <a:defRPr sz="8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p:nvPr/>
        </p:nvSpPr>
        <p:spPr>
          <a:xfrm>
            <a:off x="12885124" y="8717053"/>
            <a:ext cx="3786801" cy="450107"/>
          </a:xfrm>
          <a:prstGeom prst="rect">
            <a:avLst/>
          </a:prstGeom>
          <a:noFill/>
          <a:ln>
            <a:noFill/>
          </a:ln>
        </p:spPr>
        <p:txBody>
          <a:bodyPr spcFirstLastPara="1" wrap="square" lIns="0" tIns="45700" rIns="0" bIns="45700" anchor="t" anchorCtr="0">
            <a:noAutofit/>
          </a:bodyPr>
          <a:lstStyle/>
          <a:p>
            <a:pPr marL="0" marR="0" lvl="0" indent="0" algn="r" rtl="0">
              <a:lnSpc>
                <a:spcPct val="90000"/>
              </a:lnSpc>
              <a:spcBef>
                <a:spcPts val="0"/>
              </a:spcBef>
              <a:spcAft>
                <a:spcPts val="0"/>
              </a:spcAft>
              <a:buClr>
                <a:schemeClr val="dk1"/>
              </a:buClr>
              <a:buSzPts val="5800"/>
              <a:buFont typeface="Arial"/>
              <a:buNone/>
            </a:pPr>
            <a:r>
              <a:rPr lang="nl-NL" sz="2400" b="0" i="0" u="none" strike="noStrike" cap="none">
                <a:solidFill>
                  <a:schemeClr val="lt1"/>
                </a:solidFill>
                <a:latin typeface="Arial"/>
                <a:ea typeface="Arial"/>
                <a:cs typeface="Arial"/>
                <a:sym typeface="Arial"/>
              </a:rPr>
              <a:t>sentinelone.com</a:t>
            </a:r>
            <a:endParaRPr sz="1400" b="0" i="0" u="none" strike="noStrike" cap="none">
              <a:solidFill>
                <a:srgbClr val="000000"/>
              </a:solidFill>
              <a:latin typeface="Arial"/>
              <a:ea typeface="Arial"/>
              <a:cs typeface="Arial"/>
              <a:sym typeface="Arial"/>
            </a:endParaRPr>
          </a:p>
        </p:txBody>
      </p:sp>
      <p:sp>
        <p:nvSpPr>
          <p:cNvPr id="50" name="Google Shape;50;p43"/>
          <p:cNvSpPr txBox="1">
            <a:spLocks noGrp="1"/>
          </p:cNvSpPr>
          <p:nvPr>
            <p:ph type="body" idx="1"/>
          </p:nvPr>
        </p:nvSpPr>
        <p:spPr>
          <a:xfrm>
            <a:off x="1404938" y="6457050"/>
            <a:ext cx="6091500" cy="838800"/>
          </a:xfrm>
          <a:prstGeom prst="rect">
            <a:avLst/>
          </a:prstGeom>
          <a:noFill/>
          <a:ln>
            <a:noFill/>
          </a:ln>
        </p:spPr>
        <p:txBody>
          <a:bodyPr spcFirstLastPara="1" wrap="square" lIns="0" tIns="68400" rIns="0" bIns="68550" anchor="t" anchorCtr="0">
            <a:noAutofit/>
          </a:bodyPr>
          <a:lstStyle>
            <a:lvl1pPr marL="457200" lvl="0" indent="-228600" algn="l">
              <a:lnSpc>
                <a:spcPct val="150000"/>
              </a:lnSpc>
              <a:spcBef>
                <a:spcPts val="1500"/>
              </a:spcBef>
              <a:spcAft>
                <a:spcPts val="0"/>
              </a:spcAft>
              <a:buSzPts val="3300"/>
              <a:buFont typeface="Arial"/>
              <a:buNone/>
              <a:defRPr sz="3200">
                <a:solidFill>
                  <a:schemeClr val="lt1"/>
                </a:solidFill>
              </a:defRPr>
            </a:lvl1pPr>
            <a:lvl2pPr marL="914400" lvl="1" indent="-419100" algn="l">
              <a:lnSpc>
                <a:spcPct val="100000"/>
              </a:lnSpc>
              <a:spcBef>
                <a:spcPts val="600"/>
              </a:spcBef>
              <a:spcAft>
                <a:spcPts val="0"/>
              </a:spcAft>
              <a:buSzPts val="3000"/>
              <a:buChar char="–"/>
              <a:defRPr>
                <a:solidFill>
                  <a:schemeClr val="lt1"/>
                </a:solidFill>
              </a:defRPr>
            </a:lvl2pPr>
            <a:lvl3pPr marL="1371600" lvl="2" indent="-400050" algn="l">
              <a:lnSpc>
                <a:spcPct val="100000"/>
              </a:lnSpc>
              <a:spcBef>
                <a:spcPts val="600"/>
              </a:spcBef>
              <a:spcAft>
                <a:spcPts val="0"/>
              </a:spcAft>
              <a:buSzPts val="2700"/>
              <a:buChar char="•"/>
              <a:defRPr>
                <a:solidFill>
                  <a:schemeClr val="lt1"/>
                </a:solidFill>
              </a:defRPr>
            </a:lvl3pPr>
            <a:lvl4pPr marL="1828800" lvl="3" indent="-381000" algn="l">
              <a:lnSpc>
                <a:spcPct val="100000"/>
              </a:lnSpc>
              <a:spcBef>
                <a:spcPts val="600"/>
              </a:spcBef>
              <a:spcAft>
                <a:spcPts val="0"/>
              </a:spcAft>
              <a:buSzPts val="2400"/>
              <a:buChar char="&gt;"/>
              <a:defRPr>
                <a:solidFill>
                  <a:schemeClr val="lt1"/>
                </a:solidFill>
              </a:defRPr>
            </a:lvl4pPr>
            <a:lvl5pPr marL="2286000" lvl="4" indent="-361950" algn="l">
              <a:lnSpc>
                <a:spcPct val="100000"/>
              </a:lnSpc>
              <a:spcBef>
                <a:spcPts val="600"/>
              </a:spcBef>
              <a:spcAft>
                <a:spcPts val="0"/>
              </a:spcAft>
              <a:buSzPts val="2100"/>
              <a:buChar char="o"/>
              <a:defRPr>
                <a:solidFill>
                  <a:schemeClr val="lt1"/>
                </a:solidFill>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cxnSp>
        <p:nvCxnSpPr>
          <p:cNvPr id="51" name="Google Shape;51;p43"/>
          <p:cNvCxnSpPr/>
          <p:nvPr/>
        </p:nvCxnSpPr>
        <p:spPr>
          <a:xfrm>
            <a:off x="1404925" y="5143500"/>
            <a:ext cx="1322233" cy="0"/>
          </a:xfrm>
          <a:prstGeom prst="straightConnector1">
            <a:avLst/>
          </a:prstGeom>
          <a:noFill/>
          <a:ln w="38100" cap="flat" cmpd="sng">
            <a:solidFill>
              <a:srgbClr val="6B0AEA"/>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ft Text, Right Image, Angled">
  <p:cSld name="Left Text, Right Image, Angled">
    <p:spTree>
      <p:nvGrpSpPr>
        <p:cNvPr id="1" name="Shape 52"/>
        <p:cNvGrpSpPr/>
        <p:nvPr/>
      </p:nvGrpSpPr>
      <p:grpSpPr>
        <a:xfrm>
          <a:off x="0" y="0"/>
          <a:ext cx="0" cy="0"/>
          <a:chOff x="0" y="0"/>
          <a:chExt cx="0" cy="0"/>
        </a:xfrm>
      </p:grpSpPr>
      <p:sp>
        <p:nvSpPr>
          <p:cNvPr id="53" name="Google Shape;53;ge9313f5f60_0_181"/>
          <p:cNvSpPr/>
          <p:nvPr/>
        </p:nvSpPr>
        <p:spPr>
          <a:xfrm>
            <a:off x="7439025" y="9715500"/>
            <a:ext cx="4638600" cy="399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ge9313f5f60_0_181"/>
          <p:cNvSpPr txBox="1">
            <a:spLocks noGrp="1"/>
          </p:cNvSpPr>
          <p:nvPr>
            <p:ph type="title"/>
          </p:nvPr>
        </p:nvSpPr>
        <p:spPr>
          <a:xfrm>
            <a:off x="809625" y="2884120"/>
            <a:ext cx="6696000" cy="763800"/>
          </a:xfrm>
          <a:prstGeom prst="rect">
            <a:avLst/>
          </a:prstGeom>
          <a:noFill/>
          <a:ln>
            <a:noFill/>
          </a:ln>
        </p:spPr>
        <p:txBody>
          <a:bodyPr spcFirstLastPara="1" wrap="square" lIns="0" tIns="45700" rIns="0" bIns="45700" anchor="b" anchorCtr="0">
            <a:spAutoFit/>
          </a:bodyPr>
          <a:lstStyle>
            <a:lvl1pPr lvl="0" algn="l" rtl="0">
              <a:lnSpc>
                <a:spcPct val="75000"/>
              </a:lnSpc>
              <a:spcBef>
                <a:spcPts val="0"/>
              </a:spcBef>
              <a:spcAft>
                <a:spcPts val="0"/>
              </a:spcAft>
              <a:buClr>
                <a:schemeClr val="lt1"/>
              </a:buClr>
              <a:buSzPts val="58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ge9313f5f60_0_181"/>
          <p:cNvSpPr txBox="1">
            <a:spLocks noGrp="1"/>
          </p:cNvSpPr>
          <p:nvPr>
            <p:ph type="body" idx="1"/>
          </p:nvPr>
        </p:nvSpPr>
        <p:spPr>
          <a:xfrm>
            <a:off x="809625" y="3969920"/>
            <a:ext cx="6696000" cy="3235200"/>
          </a:xfrm>
          <a:prstGeom prst="rect">
            <a:avLst/>
          </a:prstGeom>
          <a:noFill/>
          <a:ln>
            <a:noFill/>
          </a:ln>
        </p:spPr>
        <p:txBody>
          <a:bodyPr spcFirstLastPara="1" wrap="square" lIns="0" tIns="45700" rIns="0" bIns="45700" anchor="t" anchorCtr="0">
            <a:spAutoFit/>
          </a:bodyPr>
          <a:lstStyle>
            <a:lvl1pPr marL="457200" lvl="0" indent="-228600" algn="l" rtl="0">
              <a:lnSpc>
                <a:spcPct val="110000"/>
              </a:lnSpc>
              <a:spcBef>
                <a:spcPts val="1500"/>
              </a:spcBef>
              <a:spcAft>
                <a:spcPts val="0"/>
              </a:spcAft>
              <a:buSzPts val="2200"/>
              <a:buNone/>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gt;"/>
              <a:defRPr/>
            </a:lvl4pPr>
            <a:lvl5pPr marL="2286000" lvl="4" indent="-342900" algn="l" rtl="0">
              <a:lnSpc>
                <a:spcPct val="100000"/>
              </a:lnSpc>
              <a:spcBef>
                <a:spcPts val="600"/>
              </a:spcBef>
              <a:spcAft>
                <a:spcPts val="0"/>
              </a:spcAft>
              <a:buSzPts val="1800"/>
              <a:buChar char="o"/>
              <a:defRPr/>
            </a:lvl5pPr>
            <a:lvl6pPr marL="2743200" lvl="5" indent="-342900" algn="l" rtl="0">
              <a:lnSpc>
                <a:spcPct val="90000"/>
              </a:lnSpc>
              <a:spcBef>
                <a:spcPts val="750"/>
              </a:spcBef>
              <a:spcAft>
                <a:spcPts val="0"/>
              </a:spcAft>
              <a:buClr>
                <a:schemeClr val="dk1"/>
              </a:buClr>
              <a:buSzPts val="1800"/>
              <a:buChar char="•"/>
              <a:defRPr/>
            </a:lvl6pPr>
            <a:lvl7pPr marL="3200400" lvl="6" indent="-342900" algn="l" rtl="0">
              <a:lnSpc>
                <a:spcPct val="90000"/>
              </a:lnSpc>
              <a:spcBef>
                <a:spcPts val="750"/>
              </a:spcBef>
              <a:spcAft>
                <a:spcPts val="0"/>
              </a:spcAft>
              <a:buClr>
                <a:schemeClr val="dk1"/>
              </a:buClr>
              <a:buSzPts val="1800"/>
              <a:buChar char="•"/>
              <a:defRPr/>
            </a:lvl7pPr>
            <a:lvl8pPr marL="3657600" lvl="7" indent="-342900" algn="l" rtl="0">
              <a:lnSpc>
                <a:spcPct val="90000"/>
              </a:lnSpc>
              <a:spcBef>
                <a:spcPts val="750"/>
              </a:spcBef>
              <a:spcAft>
                <a:spcPts val="0"/>
              </a:spcAft>
              <a:buClr>
                <a:schemeClr val="dk1"/>
              </a:buClr>
              <a:buSzPts val="1800"/>
              <a:buChar char="•"/>
              <a:defRPr/>
            </a:lvl8pPr>
            <a:lvl9pPr marL="4114800" lvl="8" indent="-342900" algn="l" rtl="0">
              <a:lnSpc>
                <a:spcPct val="90000"/>
              </a:lnSpc>
              <a:spcBef>
                <a:spcPts val="750"/>
              </a:spcBef>
              <a:spcAft>
                <a:spcPts val="0"/>
              </a:spcAft>
              <a:buClr>
                <a:schemeClr val="dk1"/>
              </a:buClr>
              <a:buSzPts val="1800"/>
              <a:buChar char="•"/>
              <a:defRPr/>
            </a:lvl9pPr>
          </a:lstStyle>
          <a:p>
            <a:endParaRPr/>
          </a:p>
        </p:txBody>
      </p:sp>
      <p:sp>
        <p:nvSpPr>
          <p:cNvPr id="56" name="Google Shape;56;ge9313f5f60_0_181"/>
          <p:cNvSpPr>
            <a:spLocks noGrp="1"/>
          </p:cNvSpPr>
          <p:nvPr>
            <p:ph type="pic" idx="2"/>
          </p:nvPr>
        </p:nvSpPr>
        <p:spPr>
          <a:xfrm rot="-5400000">
            <a:off x="8122790" y="121800"/>
            <a:ext cx="10287000" cy="10043400"/>
          </a:xfrm>
          <a:prstGeom prst="snip2SameRect">
            <a:avLst>
              <a:gd name="adj1" fmla="val 7530"/>
              <a:gd name="adj2" fmla="val 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None/>
              <a:defRPr/>
            </a:lvl1pPr>
          </a:lstStyle>
          <a:p>
            <a:endParaRPr/>
          </a:p>
        </p:txBody>
      </p:sp>
      <p:sp>
        <p:nvSpPr>
          <p:cNvPr id="57" name="Google Shape;57;ge9313f5f60_0_181"/>
          <p:cNvSpPr txBox="1"/>
          <p:nvPr/>
        </p:nvSpPr>
        <p:spPr>
          <a:xfrm>
            <a:off x="3617292" y="9750457"/>
            <a:ext cx="3871500" cy="3258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0" i="0" u="none" strike="noStrike" cap="none">
                <a:solidFill>
                  <a:srgbClr val="8C8DAE"/>
                </a:solidFill>
                <a:latin typeface="Arial"/>
                <a:ea typeface="Arial"/>
                <a:cs typeface="Arial"/>
                <a:sym typeface="Arial"/>
              </a:rPr>
              <a:t>© 2021 SentinelOne. All Rights Reserved.</a:t>
            </a: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Column Text">
  <p:cSld name="1 Column Text">
    <p:spTree>
      <p:nvGrpSpPr>
        <p:cNvPr id="1" name="Shape 58"/>
        <p:cNvGrpSpPr/>
        <p:nvPr/>
      </p:nvGrpSpPr>
      <p:grpSpPr>
        <a:xfrm>
          <a:off x="0" y="0"/>
          <a:ext cx="0" cy="0"/>
          <a:chOff x="0" y="0"/>
          <a:chExt cx="0" cy="0"/>
        </a:xfrm>
      </p:grpSpPr>
      <p:sp>
        <p:nvSpPr>
          <p:cNvPr id="59" name="Google Shape;59;gfd233c55c0_0_146"/>
          <p:cNvSpPr/>
          <p:nvPr/>
        </p:nvSpPr>
        <p:spPr>
          <a:xfrm>
            <a:off x="0" y="9564001"/>
            <a:ext cx="18288000" cy="723000"/>
          </a:xfrm>
          <a:prstGeom prst="rect">
            <a:avLst/>
          </a:prstGeom>
          <a:solidFill>
            <a:schemeClr val="accent1">
              <a:alpha val="9765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 name="Google Shape;60;gfd233c55c0_0_146"/>
          <p:cNvSpPr txBox="1">
            <a:spLocks noGrp="1"/>
          </p:cNvSpPr>
          <p:nvPr>
            <p:ph type="body" idx="1"/>
          </p:nvPr>
        </p:nvSpPr>
        <p:spPr>
          <a:xfrm>
            <a:off x="820738" y="1600200"/>
            <a:ext cx="16680000" cy="7823100"/>
          </a:xfrm>
          <a:prstGeom prst="rect">
            <a:avLst/>
          </a:prstGeom>
          <a:noFill/>
          <a:ln>
            <a:noFill/>
          </a:ln>
        </p:spPr>
        <p:txBody>
          <a:bodyPr spcFirstLastPara="1" wrap="square" lIns="0" tIns="45700" rIns="0" bIns="45700" anchor="t" anchorCtr="0">
            <a:noAutofit/>
          </a:bodyPr>
          <a:lstStyle>
            <a:lvl1pPr marL="457200" lvl="0" indent="-228600" algn="l" rtl="0">
              <a:lnSpc>
                <a:spcPct val="110000"/>
              </a:lnSpc>
              <a:spcBef>
                <a:spcPts val="1500"/>
              </a:spcBef>
              <a:spcAft>
                <a:spcPts val="0"/>
              </a:spcAft>
              <a:buSzPts val="2200"/>
              <a:buNone/>
              <a:defRPr sz="2200"/>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gt;"/>
              <a:defRPr/>
            </a:lvl4pPr>
            <a:lvl5pPr marL="2286000" lvl="4" indent="-342900" algn="l" rtl="0">
              <a:lnSpc>
                <a:spcPct val="100000"/>
              </a:lnSpc>
              <a:spcBef>
                <a:spcPts val="600"/>
              </a:spcBef>
              <a:spcAft>
                <a:spcPts val="0"/>
              </a:spcAft>
              <a:buSzPts val="1800"/>
              <a:buChar char="o"/>
              <a:defRPr/>
            </a:lvl5pPr>
            <a:lvl6pPr marL="2743200" lvl="5" indent="-342900" algn="l" rtl="0">
              <a:lnSpc>
                <a:spcPct val="90000"/>
              </a:lnSpc>
              <a:spcBef>
                <a:spcPts val="750"/>
              </a:spcBef>
              <a:spcAft>
                <a:spcPts val="0"/>
              </a:spcAft>
              <a:buClr>
                <a:schemeClr val="dk1"/>
              </a:buClr>
              <a:buSzPts val="1800"/>
              <a:buChar char="•"/>
              <a:defRPr/>
            </a:lvl6pPr>
            <a:lvl7pPr marL="3200400" lvl="6" indent="-342900" algn="l" rtl="0">
              <a:lnSpc>
                <a:spcPct val="90000"/>
              </a:lnSpc>
              <a:spcBef>
                <a:spcPts val="750"/>
              </a:spcBef>
              <a:spcAft>
                <a:spcPts val="0"/>
              </a:spcAft>
              <a:buClr>
                <a:schemeClr val="dk1"/>
              </a:buClr>
              <a:buSzPts val="1800"/>
              <a:buChar char="•"/>
              <a:defRPr/>
            </a:lvl7pPr>
            <a:lvl8pPr marL="3657600" lvl="7" indent="-342900" algn="l" rtl="0">
              <a:lnSpc>
                <a:spcPct val="90000"/>
              </a:lnSpc>
              <a:spcBef>
                <a:spcPts val="750"/>
              </a:spcBef>
              <a:spcAft>
                <a:spcPts val="0"/>
              </a:spcAft>
              <a:buClr>
                <a:schemeClr val="dk1"/>
              </a:buClr>
              <a:buSzPts val="1800"/>
              <a:buChar char="•"/>
              <a:defRPr/>
            </a:lvl8pPr>
            <a:lvl9pPr marL="4114800" lvl="8" indent="-342900" algn="l" rtl="0">
              <a:lnSpc>
                <a:spcPct val="90000"/>
              </a:lnSpc>
              <a:spcBef>
                <a:spcPts val="750"/>
              </a:spcBef>
              <a:spcAft>
                <a:spcPts val="0"/>
              </a:spcAft>
              <a:buClr>
                <a:schemeClr val="dk1"/>
              </a:buClr>
              <a:buSzPts val="1800"/>
              <a:buChar char="•"/>
              <a:defRPr/>
            </a:lvl9pPr>
          </a:lstStyle>
          <a:p>
            <a:endParaRPr/>
          </a:p>
        </p:txBody>
      </p:sp>
      <p:sp>
        <p:nvSpPr>
          <p:cNvPr id="61" name="Google Shape;61;gfd233c55c0_0_146"/>
          <p:cNvSpPr txBox="1">
            <a:spLocks noGrp="1"/>
          </p:cNvSpPr>
          <p:nvPr>
            <p:ph type="title"/>
          </p:nvPr>
        </p:nvSpPr>
        <p:spPr>
          <a:xfrm>
            <a:off x="820740" y="515938"/>
            <a:ext cx="16680000" cy="906600"/>
          </a:xfrm>
          <a:prstGeom prst="rect">
            <a:avLst/>
          </a:prstGeom>
          <a:noFill/>
          <a:ln>
            <a:noFill/>
          </a:ln>
        </p:spPr>
        <p:txBody>
          <a:bodyPr spcFirstLastPara="1" wrap="square" lIns="0" tIns="45700" rIns="0" bIns="45700" anchor="t"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62" name="Google Shape;62;gfd233c55c0_0_146"/>
          <p:cNvPicPr preferRelativeResize="0"/>
          <p:nvPr/>
        </p:nvPicPr>
        <p:blipFill rotWithShape="1">
          <a:blip r:embed="rId2">
            <a:alphaModFix/>
          </a:blip>
          <a:srcRect/>
          <a:stretch/>
        </p:blipFill>
        <p:spPr>
          <a:xfrm>
            <a:off x="820738" y="9768473"/>
            <a:ext cx="2088988" cy="352609"/>
          </a:xfrm>
          <a:prstGeom prst="rect">
            <a:avLst/>
          </a:prstGeom>
          <a:noFill/>
          <a:ln>
            <a:noFill/>
          </a:ln>
        </p:spPr>
      </p:pic>
      <p:sp>
        <p:nvSpPr>
          <p:cNvPr id="63" name="Google Shape;63;gfd233c55c0_0_146"/>
          <p:cNvSpPr txBox="1">
            <a:spLocks noGrp="1"/>
          </p:cNvSpPr>
          <p:nvPr>
            <p:ph type="dt" idx="10"/>
          </p:nvPr>
        </p:nvSpPr>
        <p:spPr>
          <a:xfrm>
            <a:off x="3903135" y="9779001"/>
            <a:ext cx="1469100" cy="333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gfd233c55c0_0_146"/>
          <p:cNvSpPr txBox="1">
            <a:spLocks noGrp="1"/>
          </p:cNvSpPr>
          <p:nvPr>
            <p:ph type="ftr" idx="11"/>
          </p:nvPr>
        </p:nvSpPr>
        <p:spPr>
          <a:xfrm>
            <a:off x="6057903" y="9779001"/>
            <a:ext cx="6172200" cy="333000"/>
          </a:xfrm>
          <a:prstGeom prst="rect">
            <a:avLst/>
          </a:prstGeom>
          <a:noFill/>
          <a:ln>
            <a:noFill/>
          </a:ln>
        </p:spPr>
        <p:txBody>
          <a:bodyPr spcFirstLastPara="1" wrap="square" lIns="0" tIns="0" rIns="0" bIns="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gfd233c55c0_0_146"/>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72"/>
        <p:cNvGrpSpPr/>
        <p:nvPr/>
      </p:nvGrpSpPr>
      <p:grpSpPr>
        <a:xfrm>
          <a:off x="0" y="0"/>
          <a:ext cx="0" cy="0"/>
          <a:chOff x="0" y="0"/>
          <a:chExt cx="0" cy="0"/>
        </a:xfrm>
      </p:grpSpPr>
      <p:pic>
        <p:nvPicPr>
          <p:cNvPr id="73" name="Google Shape;73;ge6e277cc3b_0_426" descr="A picture containing light, traffic, lit, dark&#10;&#10;Description automatically generated"/>
          <p:cNvPicPr preferRelativeResize="0"/>
          <p:nvPr/>
        </p:nvPicPr>
        <p:blipFill rotWithShape="1">
          <a:blip r:embed="rId2">
            <a:alphaModFix/>
          </a:blip>
          <a:srcRect/>
          <a:stretch/>
        </p:blipFill>
        <p:spPr>
          <a:xfrm>
            <a:off x="0" y="0"/>
            <a:ext cx="18288000" cy="10286999"/>
          </a:xfrm>
          <a:prstGeom prst="rect">
            <a:avLst/>
          </a:prstGeom>
          <a:noFill/>
          <a:ln>
            <a:noFill/>
          </a:ln>
        </p:spPr>
      </p:pic>
      <p:sp>
        <p:nvSpPr>
          <p:cNvPr id="74" name="Google Shape;74;ge6e277cc3b_0_426"/>
          <p:cNvSpPr/>
          <p:nvPr/>
        </p:nvSpPr>
        <p:spPr>
          <a:xfrm>
            <a:off x="0" y="-900"/>
            <a:ext cx="15480600" cy="10288800"/>
          </a:xfrm>
          <a:prstGeom prst="rect">
            <a:avLst/>
          </a:prstGeom>
          <a:gradFill>
            <a:gsLst>
              <a:gs pos="0">
                <a:srgbClr val="0B0C1B">
                  <a:alpha val="0"/>
                </a:srgbClr>
              </a:gs>
              <a:gs pos="35000">
                <a:srgbClr val="0B0C1B">
                  <a:alpha val="0"/>
                </a:srgbClr>
              </a:gs>
              <a:gs pos="100000">
                <a:srgbClr val="0B0C1B"/>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 name="Google Shape;75;ge6e277cc3b_0_426"/>
          <p:cNvSpPr txBox="1">
            <a:spLocks noGrp="1"/>
          </p:cNvSpPr>
          <p:nvPr>
            <p:ph type="title"/>
          </p:nvPr>
        </p:nvSpPr>
        <p:spPr>
          <a:xfrm>
            <a:off x="1404925" y="3106086"/>
            <a:ext cx="10407900" cy="3069000"/>
          </a:xfrm>
          <a:prstGeom prst="rect">
            <a:avLst/>
          </a:prstGeom>
          <a:noFill/>
          <a:ln>
            <a:noFill/>
          </a:ln>
        </p:spPr>
        <p:txBody>
          <a:bodyPr spcFirstLastPara="1" wrap="square" lIns="0" tIns="0" rIns="0" bIns="0" anchor="ctr" anchorCtr="0">
            <a:noAutofit/>
          </a:bodyPr>
          <a:lstStyle>
            <a:lvl1pPr lvl="0" algn="l" rtl="0">
              <a:lnSpc>
                <a:spcPct val="75000"/>
              </a:lnSpc>
              <a:spcBef>
                <a:spcPts val="0"/>
              </a:spcBef>
              <a:spcAft>
                <a:spcPts val="0"/>
              </a:spcAft>
              <a:buClr>
                <a:schemeClr val="lt1"/>
              </a:buClr>
              <a:buSzPts val="8000"/>
              <a:buFont typeface="Arial"/>
              <a:buNone/>
              <a:defRPr sz="8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ge6e277cc3b_0_426"/>
          <p:cNvSpPr txBox="1">
            <a:spLocks noGrp="1"/>
          </p:cNvSpPr>
          <p:nvPr>
            <p:ph type="body" idx="1"/>
          </p:nvPr>
        </p:nvSpPr>
        <p:spPr>
          <a:xfrm>
            <a:off x="1404938" y="8269322"/>
            <a:ext cx="3786900" cy="2769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0"/>
              </a:spcBef>
              <a:spcAft>
                <a:spcPts val="0"/>
              </a:spcAft>
              <a:buSzPts val="2200"/>
              <a:buFont typeface="Arial"/>
              <a:buNone/>
              <a:defRPr sz="1800" b="0">
                <a:solidFill>
                  <a:schemeClr val="lt1"/>
                </a:solidFill>
                <a:latin typeface="Arial"/>
                <a:ea typeface="Arial"/>
                <a:cs typeface="Arial"/>
                <a:sym typeface="Arial"/>
              </a:defRPr>
            </a:lvl1pPr>
            <a:lvl2pPr marL="914400" lvl="1" indent="-228600" algn="l" rtl="0">
              <a:lnSpc>
                <a:spcPct val="100000"/>
              </a:lnSpc>
              <a:spcBef>
                <a:spcPts val="600"/>
              </a:spcBef>
              <a:spcAft>
                <a:spcPts val="0"/>
              </a:spcAft>
              <a:buSzPts val="2400"/>
              <a:buNone/>
              <a:defRPr sz="2400" b="0">
                <a:solidFill>
                  <a:schemeClr val="lt1"/>
                </a:solidFill>
                <a:latin typeface="Arial"/>
                <a:ea typeface="Arial"/>
                <a:cs typeface="Arial"/>
                <a:sym typeface="Arial"/>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gt;"/>
              <a:defRPr/>
            </a:lvl4pPr>
            <a:lvl5pPr marL="2286000" lvl="4" indent="-342900" algn="l" rtl="0">
              <a:lnSpc>
                <a:spcPct val="100000"/>
              </a:lnSpc>
              <a:spcBef>
                <a:spcPts val="600"/>
              </a:spcBef>
              <a:spcAft>
                <a:spcPts val="0"/>
              </a:spcAft>
              <a:buSzPts val="1800"/>
              <a:buChar char="o"/>
              <a:defRPr/>
            </a:lvl5pPr>
            <a:lvl6pPr marL="2743200" lvl="5" indent="-342900" algn="l" rtl="0">
              <a:lnSpc>
                <a:spcPct val="90000"/>
              </a:lnSpc>
              <a:spcBef>
                <a:spcPts val="750"/>
              </a:spcBef>
              <a:spcAft>
                <a:spcPts val="0"/>
              </a:spcAft>
              <a:buClr>
                <a:schemeClr val="dk1"/>
              </a:buClr>
              <a:buSzPts val="1800"/>
              <a:buChar char="•"/>
              <a:defRPr/>
            </a:lvl6pPr>
            <a:lvl7pPr marL="3200400" lvl="6" indent="-342900" algn="l" rtl="0">
              <a:lnSpc>
                <a:spcPct val="90000"/>
              </a:lnSpc>
              <a:spcBef>
                <a:spcPts val="750"/>
              </a:spcBef>
              <a:spcAft>
                <a:spcPts val="0"/>
              </a:spcAft>
              <a:buClr>
                <a:schemeClr val="dk1"/>
              </a:buClr>
              <a:buSzPts val="1800"/>
              <a:buChar char="•"/>
              <a:defRPr/>
            </a:lvl7pPr>
            <a:lvl8pPr marL="3657600" lvl="7" indent="-342900" algn="l" rtl="0">
              <a:lnSpc>
                <a:spcPct val="90000"/>
              </a:lnSpc>
              <a:spcBef>
                <a:spcPts val="750"/>
              </a:spcBef>
              <a:spcAft>
                <a:spcPts val="0"/>
              </a:spcAft>
              <a:buClr>
                <a:schemeClr val="dk1"/>
              </a:buClr>
              <a:buSzPts val="1800"/>
              <a:buChar char="•"/>
              <a:defRPr/>
            </a:lvl8pPr>
            <a:lvl9pPr marL="4114800" lvl="8" indent="-342900" algn="l" rtl="0">
              <a:lnSpc>
                <a:spcPct val="90000"/>
              </a:lnSpc>
              <a:spcBef>
                <a:spcPts val="750"/>
              </a:spcBef>
              <a:spcAft>
                <a:spcPts val="0"/>
              </a:spcAft>
              <a:buClr>
                <a:schemeClr val="dk1"/>
              </a:buClr>
              <a:buSzPts val="1800"/>
              <a:buChar char="•"/>
              <a:defRPr/>
            </a:lvl9pPr>
          </a:lstStyle>
          <a:p>
            <a:endParaRPr/>
          </a:p>
        </p:txBody>
      </p:sp>
      <p:pic>
        <p:nvPicPr>
          <p:cNvPr id="77" name="Google Shape;77;ge6e277cc3b_0_426"/>
          <p:cNvPicPr preferRelativeResize="0"/>
          <p:nvPr/>
        </p:nvPicPr>
        <p:blipFill rotWithShape="1">
          <a:blip r:embed="rId3">
            <a:alphaModFix/>
          </a:blip>
          <a:srcRect/>
          <a:stretch/>
        </p:blipFill>
        <p:spPr>
          <a:xfrm>
            <a:off x="1404938" y="1460662"/>
            <a:ext cx="4171381" cy="705022"/>
          </a:xfrm>
          <a:prstGeom prst="rect">
            <a:avLst/>
          </a:prstGeom>
          <a:noFill/>
          <a:ln>
            <a:noFill/>
          </a:ln>
        </p:spPr>
      </p:pic>
      <p:sp>
        <p:nvSpPr>
          <p:cNvPr id="78" name="Google Shape;78;ge6e277cc3b_0_426"/>
          <p:cNvSpPr txBox="1">
            <a:spLocks noGrp="1"/>
          </p:cNvSpPr>
          <p:nvPr>
            <p:ph type="body" idx="2"/>
          </p:nvPr>
        </p:nvSpPr>
        <p:spPr>
          <a:xfrm>
            <a:off x="1404925" y="6193605"/>
            <a:ext cx="6838800" cy="923400"/>
          </a:xfrm>
          <a:prstGeom prst="rect">
            <a:avLst/>
          </a:prstGeom>
          <a:noFill/>
          <a:ln>
            <a:noFill/>
          </a:ln>
        </p:spPr>
        <p:txBody>
          <a:bodyPr spcFirstLastPara="1" wrap="square" lIns="0" tIns="45700" rIns="0" bIns="45700" anchor="b" anchorCtr="0">
            <a:noAutofit/>
          </a:bodyPr>
          <a:lstStyle>
            <a:lvl1pPr marL="457200" lvl="0" indent="-228600" algn="l" rtl="0">
              <a:lnSpc>
                <a:spcPct val="100000"/>
              </a:lnSpc>
              <a:spcBef>
                <a:spcPts val="0"/>
              </a:spcBef>
              <a:spcAft>
                <a:spcPts val="0"/>
              </a:spcAft>
              <a:buSzPts val="2200"/>
              <a:buFont typeface="Arial"/>
              <a:buNone/>
              <a:defRPr sz="3200">
                <a:solidFill>
                  <a:schemeClr val="lt1"/>
                </a:solidFill>
              </a:defRPr>
            </a:lvl1pPr>
            <a:lvl2pPr marL="914400" lvl="1" indent="-228600" algn="l" rtl="0">
              <a:lnSpc>
                <a:spcPct val="100000"/>
              </a:lnSpc>
              <a:spcBef>
                <a:spcPts val="600"/>
              </a:spcBef>
              <a:spcAft>
                <a:spcPts val="0"/>
              </a:spcAft>
              <a:buSzPts val="2000"/>
              <a:buFont typeface="Arial"/>
              <a:buNone/>
              <a:defRPr>
                <a:solidFill>
                  <a:schemeClr val="lt1"/>
                </a:solidFill>
              </a:defRPr>
            </a:lvl2pPr>
            <a:lvl3pPr marL="1371600" lvl="2" indent="-228600" algn="l" rtl="0">
              <a:lnSpc>
                <a:spcPct val="100000"/>
              </a:lnSpc>
              <a:spcBef>
                <a:spcPts val="600"/>
              </a:spcBef>
              <a:spcAft>
                <a:spcPts val="0"/>
              </a:spcAft>
              <a:buSzPts val="1800"/>
              <a:buFont typeface="Arial"/>
              <a:buNone/>
              <a:defRPr>
                <a:solidFill>
                  <a:schemeClr val="lt1"/>
                </a:solidFill>
              </a:defRPr>
            </a:lvl3pPr>
            <a:lvl4pPr marL="1828800" lvl="3" indent="-228600" algn="l" rtl="0">
              <a:lnSpc>
                <a:spcPct val="100000"/>
              </a:lnSpc>
              <a:spcBef>
                <a:spcPts val="600"/>
              </a:spcBef>
              <a:spcAft>
                <a:spcPts val="0"/>
              </a:spcAft>
              <a:buSzPts val="1600"/>
              <a:buFont typeface="Arial"/>
              <a:buNone/>
              <a:defRPr>
                <a:solidFill>
                  <a:schemeClr val="lt1"/>
                </a:solidFill>
              </a:defRPr>
            </a:lvl4pPr>
            <a:lvl5pPr marL="2286000" lvl="4" indent="-228600" algn="l" rtl="0">
              <a:lnSpc>
                <a:spcPct val="100000"/>
              </a:lnSpc>
              <a:spcBef>
                <a:spcPts val="600"/>
              </a:spcBef>
              <a:spcAft>
                <a:spcPts val="0"/>
              </a:spcAft>
              <a:buSzPts val="1400"/>
              <a:buFont typeface="Arial"/>
              <a:buNone/>
              <a:defRPr>
                <a:solidFill>
                  <a:schemeClr val="lt1"/>
                </a:solidFill>
              </a:defRPr>
            </a:lvl5pPr>
            <a:lvl6pPr marL="2743200" lvl="5" indent="-400050" algn="l" rtl="0">
              <a:lnSpc>
                <a:spcPct val="90000"/>
              </a:lnSpc>
              <a:spcBef>
                <a:spcPts val="750"/>
              </a:spcBef>
              <a:spcAft>
                <a:spcPts val="0"/>
              </a:spcAft>
              <a:buSzPts val="2700"/>
              <a:buChar char="•"/>
              <a:defRPr/>
            </a:lvl6pPr>
            <a:lvl7pPr marL="3200400" lvl="6" indent="-400050" algn="l" rtl="0">
              <a:lnSpc>
                <a:spcPct val="90000"/>
              </a:lnSpc>
              <a:spcBef>
                <a:spcPts val="750"/>
              </a:spcBef>
              <a:spcAft>
                <a:spcPts val="0"/>
              </a:spcAft>
              <a:buSzPts val="2700"/>
              <a:buChar char="•"/>
              <a:defRPr/>
            </a:lvl7pPr>
            <a:lvl8pPr marL="3657600" lvl="7" indent="-400050" algn="l" rtl="0">
              <a:lnSpc>
                <a:spcPct val="90000"/>
              </a:lnSpc>
              <a:spcBef>
                <a:spcPts val="750"/>
              </a:spcBef>
              <a:spcAft>
                <a:spcPts val="0"/>
              </a:spcAft>
              <a:buSzPts val="2700"/>
              <a:buChar char="•"/>
              <a:defRPr/>
            </a:lvl8pPr>
            <a:lvl9pPr marL="4114800" lvl="8" indent="-400050" algn="l" rtl="0">
              <a:lnSpc>
                <a:spcPct val="90000"/>
              </a:lnSpc>
              <a:spcBef>
                <a:spcPts val="750"/>
              </a:spcBef>
              <a:spcAft>
                <a:spcPts val="0"/>
              </a:spcAft>
              <a:buSzPts val="2700"/>
              <a:buChar char="•"/>
              <a:defRPr/>
            </a:lvl9pPr>
          </a:lstStyle>
          <a:p>
            <a:endParaRPr/>
          </a:p>
        </p:txBody>
      </p:sp>
      <p:cxnSp>
        <p:nvCxnSpPr>
          <p:cNvPr id="79" name="Google Shape;79;ge6e277cc3b_0_426"/>
          <p:cNvCxnSpPr/>
          <p:nvPr/>
        </p:nvCxnSpPr>
        <p:spPr>
          <a:xfrm>
            <a:off x="1404925" y="7693128"/>
            <a:ext cx="1322100" cy="0"/>
          </a:xfrm>
          <a:prstGeom prst="straightConnector1">
            <a:avLst/>
          </a:prstGeom>
          <a:noFill/>
          <a:ln w="38100" cap="flat" cmpd="sng">
            <a:solidFill>
              <a:srgbClr val="6B0AEA"/>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80"/>
        <p:cNvGrpSpPr/>
        <p:nvPr/>
      </p:nvGrpSpPr>
      <p:grpSpPr>
        <a:xfrm>
          <a:off x="0" y="0"/>
          <a:ext cx="0" cy="0"/>
          <a:chOff x="0" y="0"/>
          <a:chExt cx="0" cy="0"/>
        </a:xfrm>
      </p:grpSpPr>
      <p:sp>
        <p:nvSpPr>
          <p:cNvPr id="81" name="Google Shape;81;ge6e277cc3b_0_434"/>
          <p:cNvSpPr txBox="1">
            <a:spLocks noGrp="1"/>
          </p:cNvSpPr>
          <p:nvPr>
            <p:ph type="body" idx="1"/>
          </p:nvPr>
        </p:nvSpPr>
        <p:spPr>
          <a:xfrm>
            <a:off x="820738" y="1600200"/>
            <a:ext cx="16680000" cy="7823100"/>
          </a:xfrm>
          <a:prstGeom prst="rect">
            <a:avLst/>
          </a:prstGeom>
          <a:noFill/>
          <a:ln>
            <a:noFill/>
          </a:ln>
        </p:spPr>
        <p:txBody>
          <a:bodyPr spcFirstLastPara="1" wrap="square" lIns="0" tIns="45700" rIns="0" bIns="45700" anchor="t" anchorCtr="0">
            <a:noAutofit/>
          </a:bodyPr>
          <a:lstStyle>
            <a:lvl1pPr marL="457200" lvl="0" indent="-368300" algn="l" rtl="0">
              <a:lnSpc>
                <a:spcPct val="110000"/>
              </a:lnSpc>
              <a:spcBef>
                <a:spcPts val="1500"/>
              </a:spcBef>
              <a:spcAft>
                <a:spcPts val="0"/>
              </a:spcAft>
              <a:buSzPts val="2200"/>
              <a:buChar char="▪"/>
              <a:defRPr/>
            </a:lvl1pPr>
            <a:lvl2pPr marL="914400" lvl="1" indent="-355600" algn="l" rtl="0">
              <a:lnSpc>
                <a:spcPct val="110000"/>
              </a:lnSpc>
              <a:spcBef>
                <a:spcPts val="1500"/>
              </a:spcBef>
              <a:spcAft>
                <a:spcPts val="0"/>
              </a:spcAft>
              <a:buSzPts val="2000"/>
              <a:buChar char="–"/>
              <a:defRPr/>
            </a:lvl2pPr>
            <a:lvl3pPr marL="1371600" lvl="2" indent="-342900" algn="l" rtl="0">
              <a:lnSpc>
                <a:spcPct val="110000"/>
              </a:lnSpc>
              <a:spcBef>
                <a:spcPts val="1500"/>
              </a:spcBef>
              <a:spcAft>
                <a:spcPts val="0"/>
              </a:spcAft>
              <a:buSzPts val="1800"/>
              <a:buChar char="•"/>
              <a:defRPr/>
            </a:lvl3pPr>
            <a:lvl4pPr marL="1828800" lvl="3" indent="-330200" algn="l" rtl="0">
              <a:lnSpc>
                <a:spcPct val="110000"/>
              </a:lnSpc>
              <a:spcBef>
                <a:spcPts val="1500"/>
              </a:spcBef>
              <a:spcAft>
                <a:spcPts val="0"/>
              </a:spcAft>
              <a:buSzPts val="1600"/>
              <a:buChar char="&gt;"/>
              <a:defRPr/>
            </a:lvl4pPr>
            <a:lvl5pPr marL="2286000" lvl="4" indent="-317500" algn="l" rtl="0">
              <a:lnSpc>
                <a:spcPct val="110000"/>
              </a:lnSpc>
              <a:spcBef>
                <a:spcPts val="1500"/>
              </a:spcBef>
              <a:spcAft>
                <a:spcPts val="0"/>
              </a:spcAft>
              <a:buSzPts val="1400"/>
              <a:buChar char="o"/>
              <a:defRPr/>
            </a:lvl5pPr>
            <a:lvl6pPr marL="2743200" lvl="5" indent="-342900" algn="l" rtl="0">
              <a:lnSpc>
                <a:spcPct val="90000"/>
              </a:lnSpc>
              <a:spcBef>
                <a:spcPts val="750"/>
              </a:spcBef>
              <a:spcAft>
                <a:spcPts val="0"/>
              </a:spcAft>
              <a:buClr>
                <a:schemeClr val="dk1"/>
              </a:buClr>
              <a:buSzPts val="1800"/>
              <a:buChar char="•"/>
              <a:defRPr/>
            </a:lvl6pPr>
            <a:lvl7pPr marL="3200400" lvl="6" indent="-342900" algn="l" rtl="0">
              <a:lnSpc>
                <a:spcPct val="90000"/>
              </a:lnSpc>
              <a:spcBef>
                <a:spcPts val="750"/>
              </a:spcBef>
              <a:spcAft>
                <a:spcPts val="0"/>
              </a:spcAft>
              <a:buClr>
                <a:schemeClr val="dk1"/>
              </a:buClr>
              <a:buSzPts val="1800"/>
              <a:buChar char="•"/>
              <a:defRPr/>
            </a:lvl7pPr>
            <a:lvl8pPr marL="3657600" lvl="7" indent="-342900" algn="l" rtl="0">
              <a:lnSpc>
                <a:spcPct val="90000"/>
              </a:lnSpc>
              <a:spcBef>
                <a:spcPts val="750"/>
              </a:spcBef>
              <a:spcAft>
                <a:spcPts val="0"/>
              </a:spcAft>
              <a:buClr>
                <a:schemeClr val="dk1"/>
              </a:buClr>
              <a:buSzPts val="1800"/>
              <a:buChar char="•"/>
              <a:defRPr/>
            </a:lvl8pPr>
            <a:lvl9pPr marL="4114800" lvl="8" indent="-342900" algn="l" rtl="0">
              <a:lnSpc>
                <a:spcPct val="90000"/>
              </a:lnSpc>
              <a:spcBef>
                <a:spcPts val="750"/>
              </a:spcBef>
              <a:spcAft>
                <a:spcPts val="0"/>
              </a:spcAft>
              <a:buClr>
                <a:schemeClr val="dk1"/>
              </a:buClr>
              <a:buSzPts val="1800"/>
              <a:buChar char="•"/>
              <a:defRPr/>
            </a:lvl9pPr>
          </a:lstStyle>
          <a:p>
            <a:endParaRPr/>
          </a:p>
        </p:txBody>
      </p:sp>
      <p:sp>
        <p:nvSpPr>
          <p:cNvPr id="82" name="Google Shape;82;ge6e277cc3b_0_434"/>
          <p:cNvSpPr txBox="1">
            <a:spLocks noGrp="1"/>
          </p:cNvSpPr>
          <p:nvPr>
            <p:ph type="title"/>
          </p:nvPr>
        </p:nvSpPr>
        <p:spPr>
          <a:xfrm>
            <a:off x="820740" y="515938"/>
            <a:ext cx="16680000" cy="906600"/>
          </a:xfrm>
          <a:prstGeom prst="rect">
            <a:avLst/>
          </a:prstGeom>
          <a:noFill/>
          <a:ln>
            <a:noFill/>
          </a:ln>
        </p:spPr>
        <p:txBody>
          <a:bodyPr spcFirstLastPara="1" wrap="square" lIns="0" tIns="45700" rIns="0" bIns="45700" anchor="t" anchorCtr="0">
            <a:noAutofit/>
          </a:bodyPr>
          <a:lstStyle>
            <a:lvl1pPr lvl="0" algn="l" rtl="0">
              <a:lnSpc>
                <a:spcPct val="90000"/>
              </a:lnSpc>
              <a:spcBef>
                <a:spcPts val="0"/>
              </a:spcBef>
              <a:spcAft>
                <a:spcPts val="0"/>
              </a:spcAft>
              <a:buClr>
                <a:schemeClr val="dk1"/>
              </a:buClr>
              <a:buSzPts val="5800"/>
              <a:buFont typeface="Arial"/>
              <a:buNone/>
              <a:defRPr sz="5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ge6e277cc3b_0_434"/>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pic>
        <p:nvPicPr>
          <p:cNvPr id="84" name="Google Shape;84;ge6e277cc3b_0_434"/>
          <p:cNvPicPr preferRelativeResize="0"/>
          <p:nvPr/>
        </p:nvPicPr>
        <p:blipFill rotWithShape="1">
          <a:blip r:embed="rId2">
            <a:alphaModFix/>
          </a:blip>
          <a:srcRect/>
          <a:stretch/>
        </p:blipFill>
        <p:spPr>
          <a:xfrm>
            <a:off x="787401" y="9729658"/>
            <a:ext cx="1994805" cy="337150"/>
          </a:xfrm>
          <a:prstGeom prst="rect">
            <a:avLst/>
          </a:prstGeom>
          <a:noFill/>
          <a:ln>
            <a:noFill/>
          </a:ln>
        </p:spPr>
      </p:pic>
      <p:sp>
        <p:nvSpPr>
          <p:cNvPr id="85" name="Google Shape;85;ge6e277cc3b_0_434"/>
          <p:cNvSpPr/>
          <p:nvPr/>
        </p:nvSpPr>
        <p:spPr>
          <a:xfrm rot="10800000" flipH="1">
            <a:off x="0" y="10226400"/>
            <a:ext cx="18288000" cy="60600"/>
          </a:xfrm>
          <a:prstGeom prst="rect">
            <a:avLst/>
          </a:prstGeom>
          <a:solidFill>
            <a:srgbClr val="6B0AEA">
              <a:alpha val="945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 name="Google Shape;86;ge6e277cc3b_0_434"/>
          <p:cNvSpPr txBox="1"/>
          <p:nvPr/>
        </p:nvSpPr>
        <p:spPr>
          <a:xfrm>
            <a:off x="7208217" y="9771062"/>
            <a:ext cx="3871500" cy="333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0" i="0" u="none" strike="noStrike" cap="none">
                <a:solidFill>
                  <a:srgbClr val="8C8DAE"/>
                </a:solidFill>
                <a:latin typeface="Arial"/>
                <a:ea typeface="Arial"/>
                <a:cs typeface="Arial"/>
                <a:sym typeface="Arial"/>
              </a:rPr>
              <a:t>© 2021 SentinelOne. All Rights Reserved.</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lvl1pPr marR="0" lvl="0" algn="l" rtl="0">
              <a:lnSpc>
                <a:spcPct val="90000"/>
              </a:lnSpc>
              <a:spcBef>
                <a:spcPts val="0"/>
              </a:spcBef>
              <a:spcAft>
                <a:spcPts val="0"/>
              </a:spcAft>
              <a:buClr>
                <a:schemeClr val="dk1"/>
              </a:buClr>
              <a:buSzPts val="5800"/>
              <a:buFont typeface="Arial"/>
              <a:buNone/>
              <a:defRPr sz="5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20739" y="1600199"/>
            <a:ext cx="16679861" cy="7831667"/>
          </a:xfrm>
          <a:prstGeom prst="rect">
            <a:avLst/>
          </a:prstGeom>
          <a:noFill/>
          <a:ln>
            <a:noFill/>
          </a:ln>
        </p:spPr>
        <p:txBody>
          <a:bodyPr spcFirstLastPara="1" wrap="square" lIns="0" tIns="45700" rIns="0" bIns="45700" anchor="t" anchorCtr="0">
            <a:noAutofit/>
          </a:bodyPr>
          <a:lstStyle>
            <a:lvl1pPr marL="457200" marR="0" lvl="0" indent="-368300" algn="l" rtl="0">
              <a:lnSpc>
                <a:spcPct val="100000"/>
              </a:lnSpc>
              <a:spcBef>
                <a:spcPts val="0"/>
              </a:spcBef>
              <a:spcAft>
                <a:spcPts val="0"/>
              </a:spcAft>
              <a:buClr>
                <a:schemeClr val="accent1"/>
              </a:buClr>
              <a:buSzPts val="2200"/>
              <a:buFont typeface="Noto Sans Symbols"/>
              <a:buChar char="▪"/>
              <a:defRPr sz="2200" b="0" i="0" u="none" strike="noStrike" cap="none">
                <a:solidFill>
                  <a:schemeClr val="accent2"/>
                </a:solidFill>
                <a:latin typeface="Arial"/>
                <a:ea typeface="Arial"/>
                <a:cs typeface="Arial"/>
                <a:sym typeface="Arial"/>
              </a:defRPr>
            </a:lvl1pPr>
            <a:lvl2pPr marL="914400" marR="0" lvl="1" indent="-355600" algn="l" rtl="0">
              <a:lnSpc>
                <a:spcPct val="100000"/>
              </a:lnSpc>
              <a:spcBef>
                <a:spcPts val="600"/>
              </a:spcBef>
              <a:spcAft>
                <a:spcPts val="0"/>
              </a:spcAft>
              <a:buClr>
                <a:schemeClr val="accent1"/>
              </a:buClr>
              <a:buSzPts val="2000"/>
              <a:buFont typeface="Arial"/>
              <a:buChar char="–"/>
              <a:defRPr sz="2000" b="0" i="0" u="none" strike="noStrike" cap="none">
                <a:solidFill>
                  <a:schemeClr val="accent2"/>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1"/>
              </a:buClr>
              <a:buSzPts val="1800"/>
              <a:buFont typeface="Arial"/>
              <a:buChar char="•"/>
              <a:defRPr sz="18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600"/>
              </a:spcBef>
              <a:spcAft>
                <a:spcPts val="0"/>
              </a:spcAft>
              <a:buClr>
                <a:schemeClr val="accent1"/>
              </a:buClr>
              <a:buSzPts val="1600"/>
              <a:buFont typeface="Arial"/>
              <a:buChar char="&gt;"/>
              <a:defRPr sz="1600" b="0" i="0" u="none" strike="noStrike" cap="none">
                <a:solidFill>
                  <a:schemeClr val="accent2"/>
                </a:solidFill>
                <a:latin typeface="Arial"/>
                <a:ea typeface="Arial"/>
                <a:cs typeface="Arial"/>
                <a:sym typeface="Arial"/>
              </a:defRPr>
            </a:lvl4pPr>
            <a:lvl5pPr marL="2286000" marR="0" lvl="4" indent="-317500" algn="l" rtl="0">
              <a:lnSpc>
                <a:spcPct val="100000"/>
              </a:lnSpc>
              <a:spcBef>
                <a:spcPts val="600"/>
              </a:spcBef>
              <a:spcAft>
                <a:spcPts val="0"/>
              </a:spcAft>
              <a:buClr>
                <a:schemeClr val="accent1"/>
              </a:buClr>
              <a:buSzPts val="1400"/>
              <a:buFont typeface="Courier New"/>
              <a:buChar char="o"/>
              <a:defRPr sz="1400" b="0" i="0" u="none" strike="noStrike" cap="none">
                <a:solidFill>
                  <a:schemeClr val="accent2"/>
                </a:solidFill>
                <a:latin typeface="Arial"/>
                <a:ea typeface="Arial"/>
                <a:cs typeface="Arial"/>
                <a:sym typeface="Arial"/>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 name="Google Shape;12;p26"/>
          <p:cNvSpPr txBox="1">
            <a:spLocks noGrp="1"/>
          </p:cNvSpPr>
          <p:nvPr>
            <p:ph type="dt" idx="10"/>
          </p:nvPr>
        </p:nvSpPr>
        <p:spPr>
          <a:xfrm>
            <a:off x="3903135" y="9779001"/>
            <a:ext cx="1468967" cy="333074"/>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6"/>
          <p:cNvSpPr txBox="1">
            <a:spLocks noGrp="1"/>
          </p:cNvSpPr>
          <p:nvPr>
            <p:ph type="ftr" idx="11"/>
          </p:nvPr>
        </p:nvSpPr>
        <p:spPr>
          <a:xfrm>
            <a:off x="6057903" y="9779001"/>
            <a:ext cx="6172200" cy="333074"/>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6"/>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760">
          <p15:clr>
            <a:srgbClr val="F26B43"/>
          </p15:clr>
        </p15:guide>
        <p15:guide id="2" orient="horz" pos="896">
          <p15:clr>
            <a:srgbClr val="F26B43"/>
          </p15:clr>
        </p15:guide>
        <p15:guide id="3" pos="517">
          <p15:clr>
            <a:srgbClr val="F26B43"/>
          </p15:clr>
        </p15:guide>
        <p15:guide id="4" pos="11024">
          <p15:clr>
            <a:srgbClr val="F26B43"/>
          </p15:clr>
        </p15:guide>
        <p15:guide id="5" orient="horz" pos="1008">
          <p15:clr>
            <a:srgbClr val="F26B43"/>
          </p15:clr>
        </p15:guide>
        <p15:guide id="6" orient="horz" pos="325">
          <p15:clr>
            <a:srgbClr val="F26B43"/>
          </p15:clr>
        </p15:guide>
        <p15:guide id="7" orient="horz" pos="5936">
          <p15:clr>
            <a:srgbClr val="F26B43"/>
          </p15:clr>
        </p15:guide>
        <p15:guide id="8" pos="5547">
          <p15:clr>
            <a:srgbClr val="F26B43"/>
          </p15:clr>
        </p15:guide>
        <p15:guide id="9" pos="5973">
          <p15:clr>
            <a:srgbClr val="F26B43"/>
          </p15:clr>
        </p15:guide>
        <p15:guide id="10" pos="88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6"/>
        <p:cNvGrpSpPr/>
        <p:nvPr/>
      </p:nvGrpSpPr>
      <p:grpSpPr>
        <a:xfrm>
          <a:off x="0" y="0"/>
          <a:ext cx="0" cy="0"/>
          <a:chOff x="0" y="0"/>
          <a:chExt cx="0" cy="0"/>
        </a:xfrm>
      </p:grpSpPr>
      <p:sp>
        <p:nvSpPr>
          <p:cNvPr id="67" name="Google Shape;67;ge6e277cc3b_0_420"/>
          <p:cNvSpPr txBox="1">
            <a:spLocks noGrp="1"/>
          </p:cNvSpPr>
          <p:nvPr>
            <p:ph type="title"/>
          </p:nvPr>
        </p:nvSpPr>
        <p:spPr>
          <a:xfrm>
            <a:off x="820740" y="515938"/>
            <a:ext cx="16680000" cy="906600"/>
          </a:xfrm>
          <a:prstGeom prst="rect">
            <a:avLst/>
          </a:prstGeom>
          <a:noFill/>
          <a:ln>
            <a:noFill/>
          </a:ln>
        </p:spPr>
        <p:txBody>
          <a:bodyPr spcFirstLastPara="1" wrap="square" lIns="0" tIns="45700" rIns="0" bIns="45700" anchor="t" anchorCtr="0">
            <a:noAutofit/>
          </a:bodyPr>
          <a:lstStyle>
            <a:lvl1pPr marR="0" lvl="0" algn="l" rtl="0">
              <a:lnSpc>
                <a:spcPct val="90000"/>
              </a:lnSpc>
              <a:spcBef>
                <a:spcPts val="0"/>
              </a:spcBef>
              <a:spcAft>
                <a:spcPts val="0"/>
              </a:spcAft>
              <a:buClr>
                <a:schemeClr val="dk1"/>
              </a:buClr>
              <a:buSzPts val="5800"/>
              <a:buFont typeface="Arial"/>
              <a:buNone/>
              <a:defRPr sz="5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 name="Google Shape;68;ge6e277cc3b_0_420"/>
          <p:cNvSpPr txBox="1">
            <a:spLocks noGrp="1"/>
          </p:cNvSpPr>
          <p:nvPr>
            <p:ph type="body" idx="1"/>
          </p:nvPr>
        </p:nvSpPr>
        <p:spPr>
          <a:xfrm>
            <a:off x="820739" y="1600199"/>
            <a:ext cx="16680000" cy="7831800"/>
          </a:xfrm>
          <a:prstGeom prst="rect">
            <a:avLst/>
          </a:prstGeom>
          <a:noFill/>
          <a:ln>
            <a:noFill/>
          </a:ln>
        </p:spPr>
        <p:txBody>
          <a:bodyPr spcFirstLastPara="1" wrap="square" lIns="0" tIns="45700" rIns="0" bIns="45700" anchor="t" anchorCtr="0">
            <a:noAutofit/>
          </a:bodyPr>
          <a:lstStyle>
            <a:lvl1pPr marL="457200" marR="0" lvl="0" indent="-368300" algn="l" rtl="0">
              <a:lnSpc>
                <a:spcPct val="100000"/>
              </a:lnSpc>
              <a:spcBef>
                <a:spcPts val="0"/>
              </a:spcBef>
              <a:spcAft>
                <a:spcPts val="0"/>
              </a:spcAft>
              <a:buClr>
                <a:schemeClr val="accent1"/>
              </a:buClr>
              <a:buSzPts val="2200"/>
              <a:buFont typeface="Noto Sans Symbols"/>
              <a:buChar char="▪"/>
              <a:defRPr sz="2200" b="0" i="0" u="none" strike="noStrike" cap="none">
                <a:solidFill>
                  <a:schemeClr val="accent2"/>
                </a:solidFill>
                <a:latin typeface="Arial"/>
                <a:ea typeface="Arial"/>
                <a:cs typeface="Arial"/>
                <a:sym typeface="Arial"/>
              </a:defRPr>
            </a:lvl1pPr>
            <a:lvl2pPr marL="914400" marR="0" lvl="1" indent="-355600" algn="l" rtl="0">
              <a:lnSpc>
                <a:spcPct val="100000"/>
              </a:lnSpc>
              <a:spcBef>
                <a:spcPts val="600"/>
              </a:spcBef>
              <a:spcAft>
                <a:spcPts val="0"/>
              </a:spcAft>
              <a:buClr>
                <a:schemeClr val="accent1"/>
              </a:buClr>
              <a:buSzPts val="2000"/>
              <a:buFont typeface="Arial"/>
              <a:buChar char="–"/>
              <a:defRPr sz="2000" b="0" i="0" u="none" strike="noStrike" cap="none">
                <a:solidFill>
                  <a:schemeClr val="accent2"/>
                </a:solidFill>
                <a:latin typeface="Arial"/>
                <a:ea typeface="Arial"/>
                <a:cs typeface="Arial"/>
                <a:sym typeface="Arial"/>
              </a:defRPr>
            </a:lvl2pPr>
            <a:lvl3pPr marL="1371600" marR="0" lvl="2" indent="-342900" algn="l" rtl="0">
              <a:lnSpc>
                <a:spcPct val="100000"/>
              </a:lnSpc>
              <a:spcBef>
                <a:spcPts val="600"/>
              </a:spcBef>
              <a:spcAft>
                <a:spcPts val="0"/>
              </a:spcAft>
              <a:buClr>
                <a:schemeClr val="accent1"/>
              </a:buClr>
              <a:buSzPts val="1800"/>
              <a:buFont typeface="Arial"/>
              <a:buChar char="•"/>
              <a:defRPr sz="18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600"/>
              </a:spcBef>
              <a:spcAft>
                <a:spcPts val="0"/>
              </a:spcAft>
              <a:buClr>
                <a:schemeClr val="accent1"/>
              </a:buClr>
              <a:buSzPts val="1600"/>
              <a:buFont typeface="Arial"/>
              <a:buChar char="&gt;"/>
              <a:defRPr sz="1600" b="0" i="0" u="none" strike="noStrike" cap="none">
                <a:solidFill>
                  <a:schemeClr val="accent2"/>
                </a:solidFill>
                <a:latin typeface="Arial"/>
                <a:ea typeface="Arial"/>
                <a:cs typeface="Arial"/>
                <a:sym typeface="Arial"/>
              </a:defRPr>
            </a:lvl4pPr>
            <a:lvl5pPr marL="2286000" marR="0" lvl="4" indent="-317500" algn="l" rtl="0">
              <a:lnSpc>
                <a:spcPct val="100000"/>
              </a:lnSpc>
              <a:spcBef>
                <a:spcPts val="600"/>
              </a:spcBef>
              <a:spcAft>
                <a:spcPts val="0"/>
              </a:spcAft>
              <a:buClr>
                <a:schemeClr val="accent1"/>
              </a:buClr>
              <a:buSzPts val="1400"/>
              <a:buFont typeface="Courier New"/>
              <a:buChar char="o"/>
              <a:defRPr sz="1400" b="0" i="0" u="none" strike="noStrike" cap="none">
                <a:solidFill>
                  <a:schemeClr val="accent2"/>
                </a:solidFill>
                <a:latin typeface="Arial"/>
                <a:ea typeface="Arial"/>
                <a:cs typeface="Arial"/>
                <a:sym typeface="Arial"/>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69" name="Google Shape;69;ge6e277cc3b_0_420"/>
          <p:cNvSpPr txBox="1">
            <a:spLocks noGrp="1"/>
          </p:cNvSpPr>
          <p:nvPr>
            <p:ph type="dt" idx="10"/>
          </p:nvPr>
        </p:nvSpPr>
        <p:spPr>
          <a:xfrm>
            <a:off x="3903135" y="9779001"/>
            <a:ext cx="1469100" cy="333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ge6e277cc3b_0_420"/>
          <p:cNvSpPr txBox="1">
            <a:spLocks noGrp="1"/>
          </p:cNvSpPr>
          <p:nvPr>
            <p:ph type="ftr" idx="11"/>
          </p:nvPr>
        </p:nvSpPr>
        <p:spPr>
          <a:xfrm>
            <a:off x="6057903" y="9779001"/>
            <a:ext cx="6172200" cy="3330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ge6e277cc3b_0_420"/>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760">
          <p15:clr>
            <a:srgbClr val="F26B43"/>
          </p15:clr>
        </p15:guide>
        <p15:guide id="2" orient="horz" pos="896">
          <p15:clr>
            <a:srgbClr val="F26B43"/>
          </p15:clr>
        </p15:guide>
        <p15:guide id="3" pos="517">
          <p15:clr>
            <a:srgbClr val="F26B43"/>
          </p15:clr>
        </p15:guide>
        <p15:guide id="4" pos="11024">
          <p15:clr>
            <a:srgbClr val="F26B43"/>
          </p15:clr>
        </p15:guide>
        <p15:guide id="5" orient="horz" pos="1008">
          <p15:clr>
            <a:srgbClr val="F26B43"/>
          </p15:clr>
        </p15:guide>
        <p15:guide id="6" orient="horz" pos="325">
          <p15:clr>
            <a:srgbClr val="F26B43"/>
          </p15:clr>
        </p15:guide>
        <p15:guide id="7" orient="horz" pos="5936">
          <p15:clr>
            <a:srgbClr val="F26B43"/>
          </p15:clr>
        </p15:guide>
        <p15:guide id="8" pos="5547">
          <p15:clr>
            <a:srgbClr val="F26B43"/>
          </p15:clr>
        </p15:guide>
        <p15:guide id="9" pos="5973">
          <p15:clr>
            <a:srgbClr val="F26B43"/>
          </p15:clr>
        </p15:guide>
        <p15:guide id="10" pos="88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gartner.com/reviews/market/managed-detection-and-response-services/vendor/sentinelone/product/sentinelone-vigilance/review/view/3422107"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gartner.com/reviews/market/managed-detection-and-response-services/vendor/sentinelone/product/sentinelone-vigilance/review/view/1337534" TargetMode="External"/><Relationship Id="rId3" Type="http://schemas.openxmlformats.org/officeDocument/2006/relationships/hyperlink" Target="https://www.gartner.com/reviews/market/managed-detection-and-response-services/vendor/sentinelone/product/sentinelone-vigilance/review/view/3422382" TargetMode="External"/><Relationship Id="rId7" Type="http://schemas.openxmlformats.org/officeDocument/2006/relationships/hyperlink" Target="https://www.gartner.com/reviews/market/managed-detection-and-response-services/vendor/sentinelone/product/sentinelone-vigilance/review/view/139132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gartner.com/reviews/market/managed-detection-and-response-services/vendor/sentinelone/product/sentinelone-vigilance/review/view/1410997" TargetMode="Externa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hyperlink" Target="https://www.gartner.com/reviews/market/managed-detection-and-response-services/vendor/sentinelone/product/sentinelone-vigilanc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7.png"/><Relationship Id="rId4" Type="http://schemas.openxmlformats.org/officeDocument/2006/relationships/image" Target="../media/image20.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s1.ai/watchtower" TargetMode="External"/><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assets.sentinelone.com/watchtower1-white" TargetMode="External"/><Relationship Id="rId5" Type="http://schemas.openxmlformats.org/officeDocument/2006/relationships/hyperlink" Target="https://assets.sentinelone.com/mdr/sentinel-one-vigilan" TargetMode="External"/><Relationship Id="rId4" Type="http://schemas.openxmlformats.org/officeDocument/2006/relationships/image" Target="../media/image69.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hyperlink" Target="https://www.gartner.com/reviews/market/endpoint-protection-platforms/vendor/sentinelone/product/sentinelone-endpoint-protection-platfor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hyperlink" Target="https://www.gartner.com/reviews/market/endpoint-detection-and-response-solutions/vendor/sentinelone/product/sentinelone-endpoint-protection-platform/review/view/1390599" TargetMode="External"/><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vigilance@sentinelone.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6.png"/><Relationship Id="rId7"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52.png"/><Relationship Id="rId9"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6.png"/><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gartner.com/reviews/market/endpoint-detection-and-response-solutions/vendor/sentinelone/product/sentinelone-endpoint-protection-platform/review/view/1390599" TargetMode="External"/><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5.png"/><Relationship Id="rId5" Type="http://schemas.openxmlformats.org/officeDocument/2006/relationships/image" Target="../media/image16.png"/><Relationship Id="rId10" Type="http://schemas.openxmlformats.org/officeDocument/2006/relationships/image" Target="../media/image34.png"/><Relationship Id="rId4" Type="http://schemas.openxmlformats.org/officeDocument/2006/relationships/image" Target="../media/image15.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
          <p:cNvSpPr txBox="1">
            <a:spLocks noGrp="1"/>
          </p:cNvSpPr>
          <p:nvPr>
            <p:ph type="title"/>
          </p:nvPr>
        </p:nvSpPr>
        <p:spPr>
          <a:xfrm>
            <a:off x="1404925" y="3106086"/>
            <a:ext cx="16646100" cy="3069000"/>
          </a:xfrm>
          <a:prstGeom prst="rect">
            <a:avLst/>
          </a:prstGeom>
          <a:noFill/>
          <a:ln>
            <a:noFill/>
          </a:ln>
        </p:spPr>
        <p:txBody>
          <a:bodyPr spcFirstLastPara="1" wrap="square" lIns="0" tIns="0" rIns="0" bIns="0" anchor="ctr" anchorCtr="0">
            <a:noAutofit/>
          </a:bodyPr>
          <a:lstStyle/>
          <a:p>
            <a:pPr marL="0" lvl="0" indent="0" algn="l" rtl="0">
              <a:lnSpc>
                <a:spcPct val="75000"/>
              </a:lnSpc>
              <a:spcBef>
                <a:spcPts val="0"/>
              </a:spcBef>
              <a:spcAft>
                <a:spcPts val="0"/>
              </a:spcAft>
              <a:buClr>
                <a:schemeClr val="lt1"/>
              </a:buClr>
              <a:buSzPts val="8000"/>
              <a:buFont typeface="Arial"/>
              <a:buNone/>
            </a:pPr>
            <a:r>
              <a:rPr lang="nl-NL"/>
              <a:t>SentinelOne Threat Services</a:t>
            </a:r>
            <a:endParaRPr/>
          </a:p>
        </p:txBody>
      </p:sp>
      <p:sp>
        <p:nvSpPr>
          <p:cNvPr id="120" name="Google Shape;120;p1"/>
          <p:cNvSpPr txBox="1">
            <a:spLocks noGrp="1"/>
          </p:cNvSpPr>
          <p:nvPr>
            <p:ph type="body" idx="1"/>
          </p:nvPr>
        </p:nvSpPr>
        <p:spPr>
          <a:xfrm>
            <a:off x="1404938" y="8269322"/>
            <a:ext cx="3786900" cy="2790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200"/>
              <a:buFont typeface="Arial"/>
              <a:buNone/>
            </a:pPr>
            <a:r>
              <a:rPr lang="nl-NL"/>
              <a:t>September 2021</a:t>
            </a:r>
            <a:endParaRPr/>
          </a:p>
        </p:txBody>
      </p:sp>
      <p:sp>
        <p:nvSpPr>
          <p:cNvPr id="121" name="Google Shape;121;p1"/>
          <p:cNvSpPr txBox="1">
            <a:spLocks noGrp="1"/>
          </p:cNvSpPr>
          <p:nvPr>
            <p:ph type="body" idx="2"/>
          </p:nvPr>
        </p:nvSpPr>
        <p:spPr>
          <a:xfrm>
            <a:off x="1404924" y="5448296"/>
            <a:ext cx="7739076" cy="1973435"/>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SzPts val="3200"/>
              <a:buNone/>
            </a:pPr>
            <a:endParaRPr/>
          </a:p>
          <a:p>
            <a:pPr marL="0" lvl="0" indent="0" algn="l" rtl="0">
              <a:lnSpc>
                <a:spcPct val="100000"/>
              </a:lnSpc>
              <a:spcBef>
                <a:spcPts val="0"/>
              </a:spcBef>
              <a:spcAft>
                <a:spcPts val="0"/>
              </a:spcAft>
              <a:buSzPts val="3200"/>
              <a:buNone/>
            </a:pPr>
            <a:r>
              <a:rPr lang="nl-N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Vigilance MDR &amp; DFIR</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0" lvl="0" indent="0" algn="l" rtl="0">
              <a:lnSpc>
                <a:spcPct val="100000"/>
              </a:lnSpc>
              <a:spcBef>
                <a:spcPts val="0"/>
              </a:spcBef>
              <a:spcAft>
                <a:spcPts val="0"/>
              </a:spcAft>
              <a:buSzPts val="3200"/>
              <a:buNone/>
            </a:pPr>
            <a:r>
              <a:rPr lang="nl-N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WatchTower Threat Hunting</a:t>
            </a:r>
            <a:endParaRPr>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0" lvl="0" indent="0" algn="l" rtl="0">
              <a:lnSpc>
                <a:spcPct val="100000"/>
              </a:lnSpc>
              <a:spcBef>
                <a:spcPts val="0"/>
              </a:spcBef>
              <a:spcAft>
                <a:spcPts val="0"/>
              </a:spcAft>
              <a:buSzPts val="32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27" descr="Funnel chart&#10;&#10;Description automatically generated"/>
          <p:cNvPicPr preferRelativeResize="0"/>
          <p:nvPr/>
        </p:nvPicPr>
        <p:blipFill rotWithShape="1">
          <a:blip r:embed="rId3">
            <a:alphaModFix/>
          </a:blip>
          <a:srcRect/>
          <a:stretch/>
        </p:blipFill>
        <p:spPr>
          <a:xfrm>
            <a:off x="0" y="1415979"/>
            <a:ext cx="18288000" cy="7716295"/>
          </a:xfrm>
          <a:prstGeom prst="rect">
            <a:avLst/>
          </a:prstGeom>
          <a:noFill/>
          <a:ln>
            <a:noFill/>
          </a:ln>
        </p:spPr>
      </p:pic>
      <p:sp>
        <p:nvSpPr>
          <p:cNvPr id="414" name="Google Shape;414;p27"/>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Real Customer. Real Results.</a:t>
            </a:r>
            <a:endParaRPr/>
          </a:p>
        </p:txBody>
      </p:sp>
      <p:sp>
        <p:nvSpPr>
          <p:cNvPr id="415" name="Google Shape;415;p27"/>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10</a:t>
            </a:fld>
            <a:endParaRPr/>
          </a:p>
        </p:txBody>
      </p:sp>
      <p:sp>
        <p:nvSpPr>
          <p:cNvPr id="416" name="Google Shape;416;p27">
            <a:hlinkClick r:id="rId4"/>
          </p:cNvPr>
          <p:cNvSpPr/>
          <p:nvPr/>
        </p:nvSpPr>
        <p:spPr>
          <a:xfrm>
            <a:off x="11867323" y="7197700"/>
            <a:ext cx="6130232" cy="2303006"/>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7" name="Google Shape;417;p27"/>
          <p:cNvPicPr preferRelativeResize="0"/>
          <p:nvPr/>
        </p:nvPicPr>
        <p:blipFill rotWithShape="1">
          <a:blip r:embed="rId5">
            <a:alphaModFix/>
          </a:blip>
          <a:srcRect/>
          <a:stretch/>
        </p:blipFill>
        <p:spPr>
          <a:xfrm>
            <a:off x="12213237" y="7462720"/>
            <a:ext cx="2311150" cy="539525"/>
          </a:xfrm>
          <a:prstGeom prst="rect">
            <a:avLst/>
          </a:prstGeom>
          <a:noFill/>
          <a:ln>
            <a:noFill/>
          </a:ln>
        </p:spPr>
      </p:pic>
      <p:sp>
        <p:nvSpPr>
          <p:cNvPr id="418" name="Google Shape;418;p27"/>
          <p:cNvSpPr txBox="1"/>
          <p:nvPr/>
        </p:nvSpPr>
        <p:spPr>
          <a:xfrm>
            <a:off x="12213237" y="8124915"/>
            <a:ext cx="5498293" cy="8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nl-NL" sz="1500" b="0" i="0" u="none" strike="noStrike" cap="none">
                <a:solidFill>
                  <a:srgbClr val="4A4A4A"/>
                </a:solidFill>
                <a:highlight>
                  <a:srgbClr val="FFFFFF"/>
                </a:highlight>
                <a:latin typeface="IBM Plex Sans"/>
                <a:ea typeface="IBM Plex Sans"/>
                <a:cs typeface="IBM Plex Sans"/>
                <a:sym typeface="IBM Plex Sans"/>
              </a:rPr>
              <a:t>“We finally find some peace during the off-hours and weekend because we know our endpoints are protected 24/7 by the Vigilance team. One of our best investments.”</a:t>
            </a:r>
            <a:endParaRPr sz="1500" b="0" i="0" u="none" strike="noStrike" cap="none">
              <a:solidFill>
                <a:srgbClr val="000000"/>
              </a:solidFill>
              <a:latin typeface="IBM Plex Sans"/>
              <a:ea typeface="IBM Plex Sans"/>
              <a:cs typeface="IBM Plex Sans"/>
              <a:sym typeface="IBM Plex Sans"/>
            </a:endParaRPr>
          </a:p>
        </p:txBody>
      </p:sp>
      <p:pic>
        <p:nvPicPr>
          <p:cNvPr id="419" name="Google Shape;419;p27"/>
          <p:cNvPicPr preferRelativeResize="0"/>
          <p:nvPr/>
        </p:nvPicPr>
        <p:blipFill rotWithShape="1">
          <a:blip r:embed="rId6">
            <a:alphaModFix/>
          </a:blip>
          <a:srcRect/>
          <a:stretch/>
        </p:blipFill>
        <p:spPr>
          <a:xfrm>
            <a:off x="16207347" y="9030027"/>
            <a:ext cx="1504183" cy="333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Gartner </a:t>
            </a:r>
            <a:r>
              <a:rPr lang="nl-N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Peer</a:t>
            </a:r>
            <a:r>
              <a:rPr lang="nl-NL"/>
              <a:t> Insights: MDR</a:t>
            </a:r>
            <a:endParaRPr/>
          </a:p>
        </p:txBody>
      </p:sp>
      <p:sp>
        <p:nvSpPr>
          <p:cNvPr id="426" name="Google Shape;426;p5"/>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11</a:t>
            </a:fld>
            <a:endParaRPr/>
          </a:p>
        </p:txBody>
      </p:sp>
      <p:sp>
        <p:nvSpPr>
          <p:cNvPr id="427" name="Google Shape;427;p5">
            <a:hlinkClick r:id="rId3"/>
          </p:cNvPr>
          <p:cNvSpPr/>
          <p:nvPr/>
        </p:nvSpPr>
        <p:spPr>
          <a:xfrm>
            <a:off x="8545784" y="2188377"/>
            <a:ext cx="4241700" cy="3113400"/>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p5"/>
          <p:cNvPicPr preferRelativeResize="0"/>
          <p:nvPr/>
        </p:nvPicPr>
        <p:blipFill rotWithShape="1">
          <a:blip r:embed="rId4">
            <a:alphaModFix/>
          </a:blip>
          <a:srcRect/>
          <a:stretch/>
        </p:blipFill>
        <p:spPr>
          <a:xfrm>
            <a:off x="8728484" y="2442515"/>
            <a:ext cx="2311150" cy="539525"/>
          </a:xfrm>
          <a:prstGeom prst="rect">
            <a:avLst/>
          </a:prstGeom>
          <a:noFill/>
          <a:ln>
            <a:noFill/>
          </a:ln>
        </p:spPr>
      </p:pic>
      <p:sp>
        <p:nvSpPr>
          <p:cNvPr id="429" name="Google Shape;429;p5"/>
          <p:cNvSpPr txBox="1"/>
          <p:nvPr/>
        </p:nvSpPr>
        <p:spPr>
          <a:xfrm>
            <a:off x="8728484" y="3155264"/>
            <a:ext cx="3791100" cy="1179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500"/>
              <a:buFont typeface="Arial"/>
              <a:buNone/>
            </a:pPr>
            <a:r>
              <a:rPr lang="nl-NL" sz="1500">
                <a:solidFill>
                  <a:srgbClr val="4A4A4A"/>
                </a:solidFill>
                <a:highlight>
                  <a:schemeClr val="lt1"/>
                </a:highlight>
                <a:latin typeface="IBM Plex Sans"/>
                <a:ea typeface="IBM Plex Sans"/>
                <a:cs typeface="IBM Plex Sans"/>
                <a:sym typeface="IBM Plex Sans"/>
              </a:rPr>
              <a:t>“I was blown away by how quickly and efficiently the Vigilance team picked up on the quirks of our environment.”</a:t>
            </a:r>
            <a:endParaRPr sz="1500">
              <a:solidFill>
                <a:schemeClr val="dk1"/>
              </a:solidFill>
              <a:latin typeface="IBM Plex Sans"/>
              <a:ea typeface="IBM Plex Sans"/>
              <a:cs typeface="IBM Plex Sans"/>
              <a:sym typeface="IBM Plex Sans"/>
            </a:endParaRPr>
          </a:p>
          <a:p>
            <a:pPr marL="0" marR="0" lvl="0" indent="0" algn="just" rtl="0">
              <a:lnSpc>
                <a:spcPct val="100000"/>
              </a:lnSpc>
              <a:spcBef>
                <a:spcPts val="0"/>
              </a:spcBef>
              <a:spcAft>
                <a:spcPts val="0"/>
              </a:spcAft>
              <a:buClr>
                <a:srgbClr val="000000"/>
              </a:buClr>
              <a:buSzPts val="1500"/>
              <a:buFont typeface="Arial"/>
              <a:buNone/>
            </a:pPr>
            <a:endParaRPr sz="1500">
              <a:solidFill>
                <a:srgbClr val="4A4A4A"/>
              </a:solidFill>
              <a:highlight>
                <a:srgbClr val="FFFFFF"/>
              </a:highlight>
              <a:latin typeface="IBM Plex Sans"/>
              <a:ea typeface="IBM Plex Sans"/>
              <a:cs typeface="IBM Plex Sans"/>
              <a:sym typeface="IBM Plex Sans"/>
            </a:endParaRPr>
          </a:p>
        </p:txBody>
      </p:sp>
      <p:pic>
        <p:nvPicPr>
          <p:cNvPr id="430" name="Google Shape;430;p5"/>
          <p:cNvPicPr preferRelativeResize="0"/>
          <p:nvPr/>
        </p:nvPicPr>
        <p:blipFill rotWithShape="1">
          <a:blip r:embed="rId5">
            <a:alphaModFix/>
          </a:blip>
          <a:srcRect/>
          <a:stretch/>
        </p:blipFill>
        <p:spPr>
          <a:xfrm>
            <a:off x="8744259" y="4099102"/>
            <a:ext cx="1504183" cy="333000"/>
          </a:xfrm>
          <a:prstGeom prst="rect">
            <a:avLst/>
          </a:prstGeom>
          <a:noFill/>
          <a:ln>
            <a:noFill/>
          </a:ln>
        </p:spPr>
      </p:pic>
      <p:sp>
        <p:nvSpPr>
          <p:cNvPr id="431" name="Google Shape;431;p5"/>
          <p:cNvSpPr txBox="1"/>
          <p:nvPr/>
        </p:nvSpPr>
        <p:spPr>
          <a:xfrm>
            <a:off x="8744259" y="4353064"/>
            <a:ext cx="3119400" cy="9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nl-NL">
                <a:solidFill>
                  <a:srgbClr val="4A4A4A"/>
                </a:solidFill>
                <a:highlight>
                  <a:schemeClr val="lt1"/>
                </a:highlight>
                <a:latin typeface="IBM Plex Sans"/>
                <a:ea typeface="IBM Plex Sans"/>
                <a:cs typeface="IBM Plex Sans"/>
                <a:sym typeface="IBM Plex Sans"/>
              </a:rPr>
              <a:t>July 17, 2020</a:t>
            </a:r>
            <a:endParaRPr>
              <a:solidFill>
                <a:srgbClr val="4A4A4A"/>
              </a:solidFill>
              <a:highlight>
                <a:schemeClr val="lt1"/>
              </a:highlight>
              <a:latin typeface="IBM Plex Sans"/>
              <a:ea typeface="IBM Plex Sans"/>
              <a:cs typeface="IBM Plex Sans"/>
              <a:sym typeface="IBM Plex Sans"/>
            </a:endParaRPr>
          </a:p>
          <a:p>
            <a:pPr marL="0" lvl="0" indent="0" algn="l" rtl="0">
              <a:spcBef>
                <a:spcPts val="0"/>
              </a:spcBef>
              <a:spcAft>
                <a:spcPts val="0"/>
              </a:spcAft>
              <a:buClr>
                <a:schemeClr val="dk1"/>
              </a:buClr>
              <a:buSzPts val="1400"/>
              <a:buFont typeface="Arial"/>
              <a:buNone/>
            </a:pPr>
            <a:r>
              <a:rPr lang="nl-NL" b="1">
                <a:solidFill>
                  <a:srgbClr val="4A4A4A"/>
                </a:solidFill>
                <a:highlight>
                  <a:schemeClr val="lt1"/>
                </a:highlight>
                <a:latin typeface="IBM Plex Sans"/>
                <a:ea typeface="IBM Plex Sans"/>
                <a:cs typeface="IBM Plex Sans"/>
                <a:sym typeface="IBM Plex Sans"/>
              </a:rPr>
              <a:t>Misc. Industry, 10B-30B USD</a:t>
            </a:r>
            <a:endParaRPr b="1">
              <a:solidFill>
                <a:srgbClr val="4A4A4A"/>
              </a:solidFill>
              <a:highlight>
                <a:schemeClr val="lt1"/>
              </a:highlight>
              <a:latin typeface="IBM Plex Sans"/>
              <a:ea typeface="IBM Plex Sans"/>
              <a:cs typeface="IBM Plex Sans"/>
              <a:sym typeface="IBM Plex Sans"/>
            </a:endParaRPr>
          </a:p>
          <a:p>
            <a:pPr marL="0" lvl="0" indent="0" algn="l" rtl="0">
              <a:spcBef>
                <a:spcPts val="0"/>
              </a:spcBef>
              <a:spcAft>
                <a:spcPts val="0"/>
              </a:spcAft>
              <a:buClr>
                <a:schemeClr val="dk1"/>
              </a:buClr>
              <a:buSzPts val="1400"/>
              <a:buFont typeface="Arial"/>
              <a:buNone/>
            </a:pPr>
            <a:r>
              <a:rPr lang="nl-NL">
                <a:solidFill>
                  <a:srgbClr val="4A4A4A"/>
                </a:solidFill>
                <a:highlight>
                  <a:schemeClr val="lt1"/>
                </a:highlight>
                <a:latin typeface="IBM Plex Sans"/>
                <a:ea typeface="IBM Plex Sans"/>
                <a:cs typeface="IBM Plex Sans"/>
                <a:sym typeface="IBM Plex Sans"/>
              </a:rPr>
              <a:t>Security &amp; Risk Management Role</a:t>
            </a:r>
            <a:endParaRPr>
              <a:solidFill>
                <a:srgbClr val="4A4A4A"/>
              </a:solidFill>
              <a:highlight>
                <a:srgbClr val="FFFFFF"/>
              </a:highlight>
              <a:latin typeface="IBM Plex Sans"/>
              <a:ea typeface="IBM Plex Sans"/>
              <a:cs typeface="IBM Plex Sans"/>
              <a:sym typeface="IBM Plex Sans"/>
            </a:endParaRPr>
          </a:p>
        </p:txBody>
      </p:sp>
      <p:sp>
        <p:nvSpPr>
          <p:cNvPr id="432" name="Google Shape;432;p5">
            <a:hlinkClick r:id="rId6"/>
          </p:cNvPr>
          <p:cNvSpPr/>
          <p:nvPr/>
        </p:nvSpPr>
        <p:spPr>
          <a:xfrm>
            <a:off x="8545784" y="5749339"/>
            <a:ext cx="4241700" cy="3113400"/>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5">
            <a:hlinkClick r:id="rId7"/>
          </p:cNvPr>
          <p:cNvSpPr/>
          <p:nvPr/>
        </p:nvSpPr>
        <p:spPr>
          <a:xfrm>
            <a:off x="13258898" y="2188377"/>
            <a:ext cx="4241700" cy="3113400"/>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5">
            <a:hlinkClick r:id="rId8"/>
          </p:cNvPr>
          <p:cNvSpPr/>
          <p:nvPr/>
        </p:nvSpPr>
        <p:spPr>
          <a:xfrm>
            <a:off x="13258898" y="5749339"/>
            <a:ext cx="4241700" cy="3113400"/>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5" name="Google Shape;435;p5"/>
          <p:cNvPicPr preferRelativeResize="0"/>
          <p:nvPr/>
        </p:nvPicPr>
        <p:blipFill rotWithShape="1">
          <a:blip r:embed="rId4">
            <a:alphaModFix/>
          </a:blip>
          <a:srcRect/>
          <a:stretch/>
        </p:blipFill>
        <p:spPr>
          <a:xfrm>
            <a:off x="8728484" y="5893564"/>
            <a:ext cx="2311150" cy="539525"/>
          </a:xfrm>
          <a:prstGeom prst="rect">
            <a:avLst/>
          </a:prstGeom>
          <a:noFill/>
          <a:ln>
            <a:noFill/>
          </a:ln>
        </p:spPr>
      </p:pic>
      <p:pic>
        <p:nvPicPr>
          <p:cNvPr id="436" name="Google Shape;436;p5"/>
          <p:cNvPicPr preferRelativeResize="0"/>
          <p:nvPr/>
        </p:nvPicPr>
        <p:blipFill rotWithShape="1">
          <a:blip r:embed="rId4">
            <a:alphaModFix/>
          </a:blip>
          <a:srcRect/>
          <a:stretch/>
        </p:blipFill>
        <p:spPr>
          <a:xfrm>
            <a:off x="13584838" y="2442490"/>
            <a:ext cx="2311150" cy="539525"/>
          </a:xfrm>
          <a:prstGeom prst="rect">
            <a:avLst/>
          </a:prstGeom>
          <a:noFill/>
          <a:ln>
            <a:noFill/>
          </a:ln>
        </p:spPr>
      </p:pic>
      <p:pic>
        <p:nvPicPr>
          <p:cNvPr id="437" name="Google Shape;437;p5"/>
          <p:cNvPicPr preferRelativeResize="0"/>
          <p:nvPr/>
        </p:nvPicPr>
        <p:blipFill rotWithShape="1">
          <a:blip r:embed="rId4">
            <a:alphaModFix/>
          </a:blip>
          <a:srcRect/>
          <a:stretch/>
        </p:blipFill>
        <p:spPr>
          <a:xfrm>
            <a:off x="13584848" y="5934739"/>
            <a:ext cx="2311150" cy="539525"/>
          </a:xfrm>
          <a:prstGeom prst="rect">
            <a:avLst/>
          </a:prstGeom>
          <a:noFill/>
          <a:ln>
            <a:noFill/>
          </a:ln>
        </p:spPr>
      </p:pic>
      <p:sp>
        <p:nvSpPr>
          <p:cNvPr id="438" name="Google Shape;438;p5"/>
          <p:cNvSpPr txBox="1"/>
          <p:nvPr/>
        </p:nvSpPr>
        <p:spPr>
          <a:xfrm>
            <a:off x="13401873" y="6534251"/>
            <a:ext cx="3791100" cy="117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nl-NL" sz="1500" b="0" i="0" u="none" strike="noStrike" cap="none">
                <a:solidFill>
                  <a:srgbClr val="4A4A4A"/>
                </a:solidFill>
                <a:highlight>
                  <a:srgbClr val="FFFFFF"/>
                </a:highlight>
                <a:latin typeface="IBM Plex Sans"/>
                <a:ea typeface="IBM Plex Sans"/>
                <a:cs typeface="IBM Plex Sans"/>
                <a:sym typeface="IBM Plex Sans"/>
              </a:rPr>
              <a:t>“</a:t>
            </a:r>
            <a:r>
              <a:rPr lang="nl-NL" sz="1500">
                <a:solidFill>
                  <a:srgbClr val="4A4A4A"/>
                </a:solidFill>
                <a:highlight>
                  <a:srgbClr val="FFFFFF"/>
                </a:highlight>
                <a:latin typeface="IBM Plex Sans"/>
                <a:ea typeface="IBM Plex Sans"/>
                <a:cs typeface="IBM Plex Sans"/>
                <a:sym typeface="IBM Plex Sans"/>
              </a:rPr>
              <a:t>The SentinelOne console is very user friendly and the Vigilance service is very responsive. Each new version brings quality of life improvements.”</a:t>
            </a:r>
            <a:endParaRPr sz="1500" b="0" i="0" u="none" strike="noStrike" cap="none">
              <a:solidFill>
                <a:srgbClr val="000000"/>
              </a:solidFill>
              <a:latin typeface="IBM Plex Sans"/>
              <a:ea typeface="IBM Plex Sans"/>
              <a:cs typeface="IBM Plex Sans"/>
              <a:sym typeface="IBM Plex Sans"/>
            </a:endParaRPr>
          </a:p>
        </p:txBody>
      </p:sp>
      <p:sp>
        <p:nvSpPr>
          <p:cNvPr id="439" name="Google Shape;439;p5"/>
          <p:cNvSpPr txBox="1"/>
          <p:nvPr/>
        </p:nvSpPr>
        <p:spPr>
          <a:xfrm>
            <a:off x="13393448" y="3112389"/>
            <a:ext cx="3791100" cy="8256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500"/>
              <a:buFont typeface="Arial"/>
              <a:buNone/>
            </a:pPr>
            <a:r>
              <a:rPr lang="nl-NL" sz="1500">
                <a:solidFill>
                  <a:srgbClr val="4A4A4A"/>
                </a:solidFill>
                <a:latin typeface="IBM Plex Sans"/>
                <a:ea typeface="IBM Plex Sans"/>
                <a:cs typeface="IBM Plex Sans"/>
                <a:sym typeface="IBM Plex Sans"/>
              </a:rPr>
              <a:t>“Very good indeed. The most interesting thing is all the insights you can get by analyzing incidents.</a:t>
            </a:r>
            <a:endParaRPr sz="1500" i="0" u="none" strike="noStrike" cap="none">
              <a:solidFill>
                <a:srgbClr val="4A4A4A"/>
              </a:solidFill>
              <a:latin typeface="IBM Plex Sans"/>
              <a:ea typeface="IBM Plex Sans"/>
              <a:cs typeface="IBM Plex Sans"/>
              <a:sym typeface="IBM Plex Sans"/>
            </a:endParaRPr>
          </a:p>
        </p:txBody>
      </p:sp>
      <p:sp>
        <p:nvSpPr>
          <p:cNvPr id="440" name="Google Shape;440;p5"/>
          <p:cNvSpPr txBox="1"/>
          <p:nvPr/>
        </p:nvSpPr>
        <p:spPr>
          <a:xfrm>
            <a:off x="8728484" y="6610439"/>
            <a:ext cx="3791100" cy="11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500"/>
              <a:buFont typeface="Arial"/>
              <a:buNone/>
            </a:pPr>
            <a:r>
              <a:rPr lang="nl-NL" sz="1500">
                <a:solidFill>
                  <a:srgbClr val="4A4A4A"/>
                </a:solidFill>
                <a:highlight>
                  <a:schemeClr val="lt1"/>
                </a:highlight>
                <a:latin typeface="IBM Plex Sans"/>
                <a:ea typeface="IBM Plex Sans"/>
                <a:cs typeface="IBM Plex Sans"/>
                <a:sym typeface="IBM Plex Sans"/>
              </a:rPr>
              <a:t>“Vigilance is a MUST! I can say with 100% certainty that you will not be disappointed. The best in the industry.”</a:t>
            </a:r>
            <a:endParaRPr sz="1500" b="0" i="0" u="none" strike="noStrike" cap="none">
              <a:solidFill>
                <a:srgbClr val="000000"/>
              </a:solidFill>
              <a:latin typeface="IBM Plex Sans"/>
              <a:ea typeface="IBM Plex Sans"/>
              <a:cs typeface="IBM Plex Sans"/>
              <a:sym typeface="IBM Plex Sans"/>
            </a:endParaRPr>
          </a:p>
        </p:txBody>
      </p:sp>
      <p:pic>
        <p:nvPicPr>
          <p:cNvPr id="441" name="Google Shape;441;p5"/>
          <p:cNvPicPr preferRelativeResize="0"/>
          <p:nvPr/>
        </p:nvPicPr>
        <p:blipFill rotWithShape="1">
          <a:blip r:embed="rId5">
            <a:alphaModFix/>
          </a:blip>
          <a:srcRect/>
          <a:stretch/>
        </p:blipFill>
        <p:spPr>
          <a:xfrm>
            <a:off x="8744259" y="7670430"/>
            <a:ext cx="1504183" cy="333000"/>
          </a:xfrm>
          <a:prstGeom prst="rect">
            <a:avLst/>
          </a:prstGeom>
          <a:noFill/>
          <a:ln>
            <a:noFill/>
          </a:ln>
        </p:spPr>
      </p:pic>
      <p:pic>
        <p:nvPicPr>
          <p:cNvPr id="442" name="Google Shape;442;p5"/>
          <p:cNvPicPr preferRelativeResize="0"/>
          <p:nvPr/>
        </p:nvPicPr>
        <p:blipFill rotWithShape="1">
          <a:blip r:embed="rId5">
            <a:alphaModFix/>
          </a:blip>
          <a:srcRect/>
          <a:stretch/>
        </p:blipFill>
        <p:spPr>
          <a:xfrm>
            <a:off x="13393461" y="4099102"/>
            <a:ext cx="1504183" cy="333000"/>
          </a:xfrm>
          <a:prstGeom prst="rect">
            <a:avLst/>
          </a:prstGeom>
          <a:noFill/>
          <a:ln>
            <a:noFill/>
          </a:ln>
        </p:spPr>
      </p:pic>
      <p:pic>
        <p:nvPicPr>
          <p:cNvPr id="443" name="Google Shape;443;p5"/>
          <p:cNvPicPr preferRelativeResize="0"/>
          <p:nvPr/>
        </p:nvPicPr>
        <p:blipFill rotWithShape="1">
          <a:blip r:embed="rId5">
            <a:alphaModFix/>
          </a:blip>
          <a:srcRect/>
          <a:stretch/>
        </p:blipFill>
        <p:spPr>
          <a:xfrm>
            <a:off x="13477711" y="7670430"/>
            <a:ext cx="1504183" cy="333000"/>
          </a:xfrm>
          <a:prstGeom prst="rect">
            <a:avLst/>
          </a:prstGeom>
          <a:noFill/>
          <a:ln>
            <a:noFill/>
          </a:ln>
        </p:spPr>
      </p:pic>
      <p:sp>
        <p:nvSpPr>
          <p:cNvPr id="444" name="Google Shape;444;p5"/>
          <p:cNvSpPr txBox="1"/>
          <p:nvPr/>
        </p:nvSpPr>
        <p:spPr>
          <a:xfrm>
            <a:off x="8744259" y="7967377"/>
            <a:ext cx="3501600" cy="90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a:solidFill>
                  <a:srgbClr val="4A4A4A"/>
                </a:solidFill>
                <a:highlight>
                  <a:srgbClr val="FFFFFF"/>
                </a:highlight>
                <a:latin typeface="IBM Plex Sans"/>
                <a:ea typeface="IBM Plex Sans"/>
                <a:cs typeface="IBM Plex Sans"/>
                <a:sym typeface="IBM Plex Sans"/>
              </a:rPr>
              <a:t>August 21, 2020</a:t>
            </a:r>
            <a:endParaRPr sz="1400" b="0" i="0" u="none" strike="noStrike" cap="none">
              <a:solidFill>
                <a:srgbClr val="4A4A4A"/>
              </a:solidFill>
              <a:highlight>
                <a:srgbClr val="FFFFFF"/>
              </a:highlight>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r>
              <a:rPr lang="nl-NL" sz="1400" b="1" i="0" u="none" strike="noStrike" cap="none">
                <a:solidFill>
                  <a:srgbClr val="4A4A4A"/>
                </a:solidFill>
                <a:highlight>
                  <a:srgbClr val="FFFFFF"/>
                </a:highlight>
                <a:latin typeface="IBM Plex Sans"/>
                <a:ea typeface="IBM Plex Sans"/>
                <a:cs typeface="IBM Plex Sans"/>
                <a:sym typeface="IBM Plex Sans"/>
              </a:rPr>
              <a:t>Finance Industry, </a:t>
            </a:r>
            <a:r>
              <a:rPr lang="nl-NL" b="1">
                <a:solidFill>
                  <a:srgbClr val="4A4A4A"/>
                </a:solidFill>
                <a:highlight>
                  <a:srgbClr val="FFFFFF"/>
                </a:highlight>
                <a:latin typeface="IBM Plex Sans"/>
                <a:ea typeface="IBM Plex Sans"/>
                <a:cs typeface="IBM Plex Sans"/>
                <a:sym typeface="IBM Plex Sans"/>
              </a:rPr>
              <a:t>&lt;50M</a:t>
            </a:r>
            <a:r>
              <a:rPr lang="nl-NL" sz="1400" b="1" i="0" u="none" strike="noStrike" cap="none">
                <a:solidFill>
                  <a:srgbClr val="4A4A4A"/>
                </a:solidFill>
                <a:highlight>
                  <a:srgbClr val="FFFFFF"/>
                </a:highlight>
                <a:latin typeface="IBM Plex Sans"/>
                <a:ea typeface="IBM Plex Sans"/>
                <a:cs typeface="IBM Plex Sans"/>
                <a:sym typeface="IBM Plex Sans"/>
              </a:rPr>
              <a:t> USD</a:t>
            </a:r>
            <a:endParaRPr sz="1400" b="1" i="0" u="none" strike="noStrike" cap="none">
              <a:solidFill>
                <a:srgbClr val="4A4A4A"/>
              </a:solidFill>
              <a:highlight>
                <a:srgbClr val="FFFFFF"/>
              </a:highlight>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4A4A4A"/>
                </a:solidFill>
                <a:highlight>
                  <a:srgbClr val="FFFFFF"/>
                </a:highlight>
                <a:latin typeface="IBM Plex Sans"/>
                <a:ea typeface="IBM Plex Sans"/>
                <a:cs typeface="IBM Plex Sans"/>
                <a:sym typeface="IBM Plex Sans"/>
              </a:rPr>
              <a:t>Security &amp; Risk Management Role</a:t>
            </a:r>
            <a:endParaRPr sz="1400" b="0" i="0" u="none" strike="noStrike" cap="none">
              <a:solidFill>
                <a:srgbClr val="4A4A4A"/>
              </a:solidFill>
              <a:highlight>
                <a:srgbClr val="FFFFFF"/>
              </a:highlight>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A4A4A"/>
              </a:solidFill>
              <a:highlight>
                <a:srgbClr val="FFFFFF"/>
              </a:highlight>
              <a:latin typeface="IBM Plex Sans"/>
              <a:ea typeface="IBM Plex Sans"/>
              <a:cs typeface="IBM Plex Sans"/>
              <a:sym typeface="IBM Plex Sans"/>
            </a:endParaRPr>
          </a:p>
        </p:txBody>
      </p:sp>
      <p:sp>
        <p:nvSpPr>
          <p:cNvPr id="445" name="Google Shape;445;p5"/>
          <p:cNvSpPr txBox="1"/>
          <p:nvPr/>
        </p:nvSpPr>
        <p:spPr>
          <a:xfrm>
            <a:off x="13393448" y="4356989"/>
            <a:ext cx="3501600" cy="90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nl-NL">
                <a:solidFill>
                  <a:srgbClr val="4A4A4A"/>
                </a:solidFill>
                <a:highlight>
                  <a:schemeClr val="lt1"/>
                </a:highlight>
                <a:latin typeface="IBM Plex Sans"/>
                <a:ea typeface="IBM Plex Sans"/>
                <a:cs typeface="IBM Plex Sans"/>
                <a:sym typeface="IBM Plex Sans"/>
              </a:rPr>
              <a:t>September 19, 2021</a:t>
            </a:r>
            <a:endParaRPr>
              <a:solidFill>
                <a:srgbClr val="4A4A4A"/>
              </a:solidFill>
              <a:highlight>
                <a:schemeClr val="lt1"/>
              </a:highlight>
              <a:latin typeface="IBM Plex Sans"/>
              <a:ea typeface="IBM Plex Sans"/>
              <a:cs typeface="IBM Plex Sans"/>
              <a:sym typeface="IBM Plex Sans"/>
            </a:endParaRPr>
          </a:p>
          <a:p>
            <a:pPr marL="0" lvl="0" indent="0" algn="l" rtl="0">
              <a:spcBef>
                <a:spcPts val="0"/>
              </a:spcBef>
              <a:spcAft>
                <a:spcPts val="0"/>
              </a:spcAft>
              <a:buClr>
                <a:schemeClr val="dk1"/>
              </a:buClr>
              <a:buSzPts val="1400"/>
              <a:buFont typeface="Arial"/>
              <a:buNone/>
            </a:pPr>
            <a:r>
              <a:rPr lang="nl-NL" b="1">
                <a:solidFill>
                  <a:srgbClr val="4A4A4A"/>
                </a:solidFill>
                <a:highlight>
                  <a:schemeClr val="lt1"/>
                </a:highlight>
                <a:latin typeface="IBM Plex Sans"/>
                <a:ea typeface="IBM Plex Sans"/>
                <a:cs typeface="IBM Plex Sans"/>
                <a:sym typeface="IBM Plex Sans"/>
              </a:rPr>
              <a:t>Energy &amp; Utilities Industry, 30B+ USD</a:t>
            </a:r>
            <a:endParaRPr b="1">
              <a:solidFill>
                <a:srgbClr val="4A4A4A"/>
              </a:solidFill>
              <a:highlight>
                <a:schemeClr val="lt1"/>
              </a:highlight>
              <a:latin typeface="IBM Plex Sans"/>
              <a:ea typeface="IBM Plex Sans"/>
              <a:cs typeface="IBM Plex Sans"/>
              <a:sym typeface="IBM Plex Sans"/>
            </a:endParaRPr>
          </a:p>
          <a:p>
            <a:pPr marL="0" lvl="0" indent="0" algn="l" rtl="0">
              <a:spcBef>
                <a:spcPts val="0"/>
              </a:spcBef>
              <a:spcAft>
                <a:spcPts val="0"/>
              </a:spcAft>
              <a:buClr>
                <a:schemeClr val="dk1"/>
              </a:buClr>
              <a:buSzPts val="1400"/>
              <a:buFont typeface="Arial"/>
              <a:buNone/>
            </a:pPr>
            <a:r>
              <a:rPr lang="nl-NL">
                <a:solidFill>
                  <a:srgbClr val="4A4A4A"/>
                </a:solidFill>
                <a:highlight>
                  <a:schemeClr val="lt1"/>
                </a:highlight>
                <a:latin typeface="IBM Plex Sans"/>
                <a:ea typeface="IBM Plex Sans"/>
                <a:cs typeface="IBM Plex Sans"/>
                <a:sym typeface="IBM Plex Sans"/>
              </a:rPr>
              <a:t>Data &amp; Analytics Role</a:t>
            </a:r>
            <a:endParaRPr>
              <a:solidFill>
                <a:srgbClr val="4A4A4A"/>
              </a:solidFill>
              <a:highlight>
                <a:srgbClr val="FFFFFF"/>
              </a:highlight>
              <a:latin typeface="IBM Plex Sans"/>
              <a:ea typeface="IBM Plex Sans"/>
              <a:cs typeface="IBM Plex Sans"/>
              <a:sym typeface="IBM Plex Sans"/>
            </a:endParaRPr>
          </a:p>
        </p:txBody>
      </p:sp>
      <p:sp>
        <p:nvSpPr>
          <p:cNvPr id="446" name="Google Shape;446;p5"/>
          <p:cNvSpPr txBox="1"/>
          <p:nvPr/>
        </p:nvSpPr>
        <p:spPr>
          <a:xfrm>
            <a:off x="13477698" y="7926214"/>
            <a:ext cx="3501600" cy="90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a:solidFill>
                  <a:srgbClr val="4A4A4A"/>
                </a:solidFill>
                <a:highlight>
                  <a:srgbClr val="FFFFFF"/>
                </a:highlight>
                <a:latin typeface="IBM Plex Sans"/>
                <a:ea typeface="IBM Plex Sans"/>
                <a:cs typeface="IBM Plex Sans"/>
                <a:sym typeface="IBM Plex Sans"/>
              </a:rPr>
              <a:t>April 29, 2021</a:t>
            </a:r>
            <a:endParaRPr sz="1400" b="0" i="0" u="none" strike="noStrike" cap="none">
              <a:solidFill>
                <a:srgbClr val="4A4A4A"/>
              </a:solidFill>
              <a:highlight>
                <a:srgbClr val="FFFFFF"/>
              </a:highlight>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r>
              <a:rPr lang="nl-NL" b="1">
                <a:solidFill>
                  <a:srgbClr val="4A4A4A"/>
                </a:solidFill>
                <a:highlight>
                  <a:srgbClr val="FFFFFF"/>
                </a:highlight>
                <a:latin typeface="IBM Plex Sans"/>
                <a:ea typeface="IBM Plex Sans"/>
                <a:cs typeface="IBM Plex Sans"/>
                <a:sym typeface="IBM Plex Sans"/>
              </a:rPr>
              <a:t>Healthcare </a:t>
            </a:r>
            <a:r>
              <a:rPr lang="nl-NL" sz="1400" b="1" i="0" u="none" strike="noStrike" cap="none">
                <a:solidFill>
                  <a:srgbClr val="4A4A4A"/>
                </a:solidFill>
                <a:highlight>
                  <a:srgbClr val="FFFFFF"/>
                </a:highlight>
                <a:latin typeface="IBM Plex Sans"/>
                <a:ea typeface="IBM Plex Sans"/>
                <a:cs typeface="IBM Plex Sans"/>
                <a:sym typeface="IBM Plex Sans"/>
              </a:rPr>
              <a:t>Industry, 1B - 3B USD</a:t>
            </a:r>
            <a:endParaRPr sz="1400" b="1" i="0" u="none" strike="noStrike" cap="none">
              <a:solidFill>
                <a:srgbClr val="4A4A4A"/>
              </a:solidFill>
              <a:highlight>
                <a:srgbClr val="FFFFFF"/>
              </a:highlight>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4A4A4A"/>
                </a:solidFill>
                <a:highlight>
                  <a:srgbClr val="FFFFFF"/>
                </a:highlight>
                <a:latin typeface="IBM Plex Sans"/>
                <a:ea typeface="IBM Plex Sans"/>
                <a:cs typeface="IBM Plex Sans"/>
                <a:sym typeface="IBM Plex Sans"/>
              </a:rPr>
              <a:t>Security &amp; Risk Management Role</a:t>
            </a:r>
            <a:endParaRPr sz="1400" b="0" i="0" u="none" strike="noStrike" cap="none">
              <a:solidFill>
                <a:srgbClr val="4A4A4A"/>
              </a:solidFill>
              <a:highlight>
                <a:srgbClr val="FFFFFF"/>
              </a:highlight>
              <a:latin typeface="IBM Plex Sans"/>
              <a:ea typeface="IBM Plex Sans"/>
              <a:cs typeface="IBM Plex Sans"/>
              <a:sym typeface="IBM Plex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A4A4A"/>
              </a:solidFill>
              <a:highlight>
                <a:srgbClr val="FFFFFF"/>
              </a:highlight>
              <a:latin typeface="IBM Plex Sans"/>
              <a:ea typeface="IBM Plex Sans"/>
              <a:cs typeface="IBM Plex Sans"/>
              <a:sym typeface="IBM Plex Sans"/>
            </a:endParaRPr>
          </a:p>
        </p:txBody>
      </p:sp>
      <p:sp>
        <p:nvSpPr>
          <p:cNvPr id="447" name="Google Shape;447;p5"/>
          <p:cNvSpPr txBox="1"/>
          <p:nvPr/>
        </p:nvSpPr>
        <p:spPr>
          <a:xfrm>
            <a:off x="13525302" y="9026489"/>
            <a:ext cx="4059000" cy="408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nl-NL" sz="1800" b="0" i="0" u="none" strike="noStrike" cap="none">
                <a:solidFill>
                  <a:srgbClr val="000000"/>
                </a:solidFill>
                <a:latin typeface="Arial"/>
                <a:ea typeface="Arial"/>
                <a:cs typeface="Arial"/>
                <a:sym typeface="Arial"/>
              </a:rPr>
              <a:t>Source: </a:t>
            </a:r>
            <a:r>
              <a:rPr lang="nl-NL" sz="1800" b="0" i="0" u="sng" strike="noStrike" cap="none">
                <a:solidFill>
                  <a:schemeClr val="hlink"/>
                </a:solidFill>
                <a:latin typeface="Arial"/>
                <a:ea typeface="Arial"/>
                <a:cs typeface="Arial"/>
                <a:sym typeface="Arial"/>
                <a:hlinkClick r:id="rId9"/>
              </a:rPr>
              <a:t>Gartner Peer Insights MDR</a:t>
            </a:r>
            <a:endParaRPr sz="18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48" name="Google Shape;448;p5"/>
          <p:cNvGrpSpPr/>
          <p:nvPr/>
        </p:nvGrpSpPr>
        <p:grpSpPr>
          <a:xfrm>
            <a:off x="1157000" y="3389302"/>
            <a:ext cx="6023400" cy="3770075"/>
            <a:chOff x="927450" y="3135313"/>
            <a:chExt cx="6023400" cy="3770075"/>
          </a:xfrm>
        </p:grpSpPr>
        <p:grpSp>
          <p:nvGrpSpPr>
            <p:cNvPr id="449" name="Google Shape;449;p5"/>
            <p:cNvGrpSpPr/>
            <p:nvPr/>
          </p:nvGrpSpPr>
          <p:grpSpPr>
            <a:xfrm>
              <a:off x="1076350" y="3135313"/>
              <a:ext cx="5725600" cy="995400"/>
              <a:chOff x="1281600" y="1474250"/>
              <a:chExt cx="5725600" cy="995400"/>
            </a:xfrm>
          </p:grpSpPr>
          <p:sp>
            <p:nvSpPr>
              <p:cNvPr id="450" name="Google Shape;450;p5"/>
              <p:cNvSpPr/>
              <p:nvPr/>
            </p:nvSpPr>
            <p:spPr>
              <a:xfrm>
                <a:off x="2451175" y="1474250"/>
                <a:ext cx="1047300" cy="995400"/>
              </a:xfrm>
              <a:prstGeom prst="star5">
                <a:avLst>
                  <a:gd name="adj" fmla="val 19098"/>
                  <a:gd name="hf" fmla="val 105146"/>
                  <a:gd name="vf" fmla="val 110557"/>
                </a:avLst>
              </a:pr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5"/>
              <p:cNvSpPr/>
              <p:nvPr/>
            </p:nvSpPr>
            <p:spPr>
              <a:xfrm>
                <a:off x="1281600" y="1474250"/>
                <a:ext cx="1047300" cy="995400"/>
              </a:xfrm>
              <a:prstGeom prst="star5">
                <a:avLst>
                  <a:gd name="adj" fmla="val 19098"/>
                  <a:gd name="hf" fmla="val 105146"/>
                  <a:gd name="vf" fmla="val 110557"/>
                </a:avLst>
              </a:pr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
              <p:cNvSpPr/>
              <p:nvPr/>
            </p:nvSpPr>
            <p:spPr>
              <a:xfrm>
                <a:off x="5959900" y="1474250"/>
                <a:ext cx="1047300" cy="995400"/>
              </a:xfrm>
              <a:prstGeom prst="star5">
                <a:avLst>
                  <a:gd name="adj" fmla="val 19098"/>
                  <a:gd name="hf" fmla="val 105146"/>
                  <a:gd name="vf" fmla="val 110557"/>
                </a:avLst>
              </a:pr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
              <p:cNvSpPr/>
              <p:nvPr/>
            </p:nvSpPr>
            <p:spPr>
              <a:xfrm>
                <a:off x="3620750" y="1474250"/>
                <a:ext cx="1047300" cy="995400"/>
              </a:xfrm>
              <a:prstGeom prst="star5">
                <a:avLst>
                  <a:gd name="adj" fmla="val 19098"/>
                  <a:gd name="hf" fmla="val 105146"/>
                  <a:gd name="vf" fmla="val 110557"/>
                </a:avLst>
              </a:pr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
              <p:cNvSpPr/>
              <p:nvPr/>
            </p:nvSpPr>
            <p:spPr>
              <a:xfrm>
                <a:off x="4790325" y="1474250"/>
                <a:ext cx="1047300" cy="995400"/>
              </a:xfrm>
              <a:prstGeom prst="star5">
                <a:avLst>
                  <a:gd name="adj" fmla="val 19098"/>
                  <a:gd name="hf" fmla="val 105146"/>
                  <a:gd name="vf" fmla="val 110557"/>
                </a:avLst>
              </a:pr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5" name="Google Shape;455;p5"/>
            <p:cNvSpPr txBox="1"/>
            <p:nvPr/>
          </p:nvSpPr>
          <p:spPr>
            <a:xfrm>
              <a:off x="927450" y="6166488"/>
              <a:ext cx="6023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nl-NL" sz="1800" b="0" i="0" u="none" strike="noStrike" cap="none">
                  <a:solidFill>
                    <a:srgbClr val="000000"/>
                  </a:solidFill>
                  <a:latin typeface="Arial"/>
                  <a:ea typeface="Arial"/>
                  <a:cs typeface="Arial"/>
                  <a:sym typeface="Arial"/>
                </a:rPr>
                <a:t>Managed Detection and Response (MDR)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l-NL" sz="1800" b="0" i="0" u="none" strike="noStrike" cap="none">
                  <a:solidFill>
                    <a:srgbClr val="000000"/>
                  </a:solidFill>
                  <a:latin typeface="Arial"/>
                  <a:ea typeface="Arial"/>
                  <a:cs typeface="Arial"/>
                  <a:sym typeface="Arial"/>
                </a:rPr>
                <a:t>Services Reviews and Ratings</a:t>
              </a:r>
              <a:endParaRPr sz="1800" b="0" i="0" u="none" strike="noStrike" cap="none">
                <a:solidFill>
                  <a:srgbClr val="000000"/>
                </a:solidFill>
                <a:latin typeface="Arial"/>
                <a:ea typeface="Arial"/>
                <a:cs typeface="Arial"/>
                <a:sym typeface="Arial"/>
              </a:endParaRPr>
            </a:p>
          </p:txBody>
        </p:sp>
        <p:sp>
          <p:nvSpPr>
            <p:cNvPr id="456" name="Google Shape;456;p5"/>
            <p:cNvSpPr txBox="1"/>
            <p:nvPr/>
          </p:nvSpPr>
          <p:spPr>
            <a:xfrm>
              <a:off x="1175400" y="4286961"/>
              <a:ext cx="5291700" cy="16623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000000"/>
                </a:buClr>
                <a:buSzPts val="14400"/>
                <a:buFont typeface="Arial"/>
                <a:buNone/>
              </a:pPr>
              <a:r>
                <a:rPr lang="nl-NL" sz="9600" b="1"/>
                <a:t>4.8 / 5</a:t>
              </a:r>
              <a:endParaRPr sz="9600" b="1"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b86044d6ad_0_50"/>
          <p:cNvSpPr txBox="1">
            <a:spLocks noGrp="1"/>
          </p:cNvSpPr>
          <p:nvPr>
            <p:ph type="title"/>
          </p:nvPr>
        </p:nvSpPr>
        <p:spPr>
          <a:xfrm>
            <a:off x="1395402" y="5177499"/>
            <a:ext cx="8859900" cy="1847100"/>
          </a:xfrm>
          <a:prstGeom prst="rect">
            <a:avLst/>
          </a:prstGeom>
          <a:noFill/>
          <a:ln>
            <a:noFill/>
          </a:ln>
        </p:spPr>
        <p:txBody>
          <a:bodyPr spcFirstLastPara="1" wrap="square" lIns="0" tIns="0" rIns="0" bIns="0" anchor="b" anchorCtr="0">
            <a:spAutoFit/>
          </a:bodyPr>
          <a:lstStyle/>
          <a:p>
            <a:pPr marL="0" lvl="0" indent="0" algn="l" rtl="0">
              <a:lnSpc>
                <a:spcPct val="75000"/>
              </a:lnSpc>
              <a:spcBef>
                <a:spcPts val="0"/>
              </a:spcBef>
              <a:spcAft>
                <a:spcPts val="0"/>
              </a:spcAft>
              <a:buClr>
                <a:schemeClr val="lt1"/>
              </a:buClr>
              <a:buSzPts val="8000"/>
              <a:buFont typeface="Arial"/>
              <a:buNone/>
            </a:pPr>
            <a:r>
              <a:rPr lang="nl-NL"/>
              <a:t>Vigilance </a:t>
            </a:r>
            <a:br>
              <a:rPr lang="nl-NL"/>
            </a:br>
            <a:r>
              <a:rPr lang="nl-NL"/>
              <a:t>Threat Services</a:t>
            </a:r>
            <a:endParaRPr/>
          </a:p>
        </p:txBody>
      </p:sp>
      <p:sp>
        <p:nvSpPr>
          <p:cNvPr id="462" name="Google Shape;462;gb86044d6ad_0_50"/>
          <p:cNvSpPr txBox="1">
            <a:spLocks noGrp="1"/>
          </p:cNvSpPr>
          <p:nvPr>
            <p:ph type="body" idx="1"/>
          </p:nvPr>
        </p:nvSpPr>
        <p:spPr>
          <a:xfrm>
            <a:off x="1404938" y="7520287"/>
            <a:ext cx="7004400" cy="1525800"/>
          </a:xfrm>
          <a:prstGeom prst="rect">
            <a:avLst/>
          </a:prstGeom>
          <a:noFill/>
          <a:ln>
            <a:noFill/>
          </a:ln>
        </p:spPr>
        <p:txBody>
          <a:bodyPr spcFirstLastPara="1" wrap="square" lIns="0" tIns="68550" rIns="0" bIns="68550" anchor="t" anchorCtr="0">
            <a:noAutofit/>
          </a:bodyPr>
          <a:lstStyle/>
          <a:p>
            <a:pPr marL="342900" lvl="0" indent="-342900" algn="l" rtl="0">
              <a:lnSpc>
                <a:spcPct val="100000"/>
              </a:lnSpc>
              <a:spcBef>
                <a:spcPts val="0"/>
              </a:spcBef>
              <a:spcAft>
                <a:spcPts val="0"/>
              </a:spcAft>
              <a:buSzPts val="2400"/>
              <a:buFont typeface="Noto Sans Symbols"/>
              <a:buChar char="▪"/>
            </a:pPr>
            <a:r>
              <a:rPr lang="nl-NL" sz="2400"/>
              <a:t>Digital Forensics Incident Response (DFIR)</a:t>
            </a:r>
            <a:endParaRPr/>
          </a:p>
          <a:p>
            <a:pPr marL="342900" lvl="0" indent="-342900" algn="l" rtl="0">
              <a:lnSpc>
                <a:spcPct val="100000"/>
              </a:lnSpc>
              <a:spcBef>
                <a:spcPts val="0"/>
              </a:spcBef>
              <a:spcAft>
                <a:spcPts val="0"/>
              </a:spcAft>
              <a:buSzPts val="2400"/>
              <a:buFont typeface="Noto Sans Symbols"/>
              <a:buChar char="▪"/>
            </a:pPr>
            <a:r>
              <a:rPr lang="nl-NL" sz="2400"/>
              <a:t>Managed Detection and Response (MDR) </a:t>
            </a:r>
            <a:endParaRPr/>
          </a:p>
        </p:txBody>
      </p:sp>
      <p:sp>
        <p:nvSpPr>
          <p:cNvPr id="463" name="Google Shape;463;gb86044d6ad_0_50"/>
          <p:cNvSpPr txBox="1">
            <a:spLocks noGrp="1"/>
          </p:cNvSpPr>
          <p:nvPr>
            <p:ph type="body" idx="2"/>
          </p:nvPr>
        </p:nvSpPr>
        <p:spPr>
          <a:xfrm>
            <a:off x="15041306" y="900216"/>
            <a:ext cx="2125800" cy="1341600"/>
          </a:xfrm>
          <a:prstGeom prst="rect">
            <a:avLst/>
          </a:prstGeom>
          <a:noFill/>
          <a:ln>
            <a:noFill/>
          </a:ln>
        </p:spPr>
        <p:txBody>
          <a:bodyPr spcFirstLastPara="1" wrap="square" lIns="0" tIns="45700" rIns="0" bIns="45700" anchor="t" anchorCtr="0">
            <a:noAutofit/>
          </a:bodyPr>
          <a:lstStyle/>
          <a:p>
            <a:pPr marL="457200" lvl="0" indent="-368300" algn="l" rtl="0">
              <a:lnSpc>
                <a:spcPct val="100000"/>
              </a:lnSpc>
              <a:spcBef>
                <a:spcPts val="0"/>
              </a:spcBef>
              <a:spcAft>
                <a:spcPts val="0"/>
              </a:spcAft>
              <a:buSzPts val="2200"/>
              <a:buFont typeface="Arial"/>
              <a:buNone/>
            </a:pPr>
            <a:r>
              <a:rPr lang="nl-NL"/>
              <a:t>02</a:t>
            </a:r>
            <a:endParaRPr/>
          </a:p>
          <a:p>
            <a:pPr marL="457200" lvl="0" indent="-368300" algn="l" rtl="0">
              <a:lnSpc>
                <a:spcPct val="100000"/>
              </a:lnSpc>
              <a:spcBef>
                <a:spcPts val="0"/>
              </a:spcBef>
              <a:spcAft>
                <a:spcPts val="0"/>
              </a:spcAft>
              <a:buSzPts val="2200"/>
              <a:buFont typeface="Arial"/>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e82404369d_1_153"/>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13</a:t>
            </a:fld>
            <a:endParaRPr/>
          </a:p>
        </p:txBody>
      </p:sp>
      <p:sp>
        <p:nvSpPr>
          <p:cNvPr id="469" name="Google Shape;469;ge82404369d_1_153"/>
          <p:cNvSpPr txBox="1">
            <a:spLocks noGrp="1"/>
          </p:cNvSpPr>
          <p:nvPr>
            <p:ph type="title"/>
          </p:nvPr>
        </p:nvSpPr>
        <p:spPr>
          <a:xfrm>
            <a:off x="4803423" y="515938"/>
            <a:ext cx="12883500" cy="9066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Managed Detection &amp; Response</a:t>
            </a:r>
            <a:endParaRPr/>
          </a:p>
        </p:txBody>
      </p:sp>
      <p:sp>
        <p:nvSpPr>
          <p:cNvPr id="470" name="Google Shape;470;ge82404369d_1_153"/>
          <p:cNvSpPr/>
          <p:nvPr/>
        </p:nvSpPr>
        <p:spPr>
          <a:xfrm>
            <a:off x="11234735" y="2442389"/>
            <a:ext cx="69000" cy="397800"/>
          </a:xfrm>
          <a:prstGeom prst="rect">
            <a:avLst/>
          </a:prstGeom>
          <a:solidFill>
            <a:srgbClr val="6B0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71" name="Google Shape;471;ge82404369d_1_153"/>
          <p:cNvSpPr txBox="1"/>
          <p:nvPr/>
        </p:nvSpPr>
        <p:spPr>
          <a:xfrm>
            <a:off x="11438463" y="2309884"/>
            <a:ext cx="6062100" cy="65460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rgbClr val="000000"/>
              </a:buClr>
              <a:buSzPts val="3600"/>
              <a:buFont typeface="Arial"/>
              <a:buNone/>
            </a:pPr>
            <a:r>
              <a:rPr lang="nl-NL" sz="3200" b="1" i="0" u="none" strike="noStrike" cap="none">
                <a:solidFill>
                  <a:schemeClr val="dk1"/>
                </a:solidFill>
                <a:latin typeface="Arial"/>
                <a:ea typeface="Arial"/>
                <a:cs typeface="Arial"/>
                <a:sym typeface="Arial"/>
              </a:rPr>
              <a:t>The Team</a:t>
            </a:r>
            <a:endParaRPr sz="3200" b="0" i="0" u="none" strike="noStrike" cap="none">
              <a:solidFill>
                <a:schemeClr val="dk1"/>
              </a:solidFill>
              <a:latin typeface="Arial"/>
              <a:ea typeface="Arial"/>
              <a:cs typeface="Arial"/>
              <a:sym typeface="Arial"/>
            </a:endParaRPr>
          </a:p>
        </p:txBody>
      </p:sp>
      <p:sp>
        <p:nvSpPr>
          <p:cNvPr id="472" name="Google Shape;472;ge82404369d_1_153"/>
          <p:cNvSpPr txBox="1"/>
          <p:nvPr/>
        </p:nvSpPr>
        <p:spPr>
          <a:xfrm>
            <a:off x="11438463" y="3142015"/>
            <a:ext cx="6062100" cy="22629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110000"/>
              </a:lnSpc>
              <a:spcBef>
                <a:spcPts val="0"/>
              </a:spcBef>
              <a:spcAft>
                <a:spcPts val="0"/>
              </a:spcAft>
              <a:buClr>
                <a:schemeClr val="accent1"/>
              </a:buClr>
              <a:buSzPts val="2400"/>
              <a:buFont typeface="Noto Sans Symbols"/>
              <a:buChar char="▪"/>
            </a:pPr>
            <a:r>
              <a:rPr lang="nl-NL" sz="2000" b="0" i="0" u="none" strike="noStrike" cap="none">
                <a:solidFill>
                  <a:schemeClr val="dk1"/>
                </a:solidFill>
                <a:latin typeface="Arial"/>
                <a:ea typeface="Arial"/>
                <a:cs typeface="Arial"/>
                <a:sym typeface="Arial"/>
              </a:rPr>
              <a:t>Tier-1, Tier-2, and Tier-3 cybersecurity experts</a:t>
            </a:r>
            <a:endParaRPr sz="2000" b="0" i="0" u="none" strike="noStrike" cap="none">
              <a:solidFill>
                <a:schemeClr val="dk1"/>
              </a:solidFill>
              <a:latin typeface="Arial"/>
              <a:ea typeface="Arial"/>
              <a:cs typeface="Arial"/>
              <a:sym typeface="Arial"/>
            </a:endParaRPr>
          </a:p>
          <a:p>
            <a:pPr marL="396875" marR="0" lvl="0" indent="-396875" algn="l" rtl="0">
              <a:lnSpc>
                <a:spcPct val="110000"/>
              </a:lnSpc>
              <a:spcBef>
                <a:spcPts val="1500"/>
              </a:spcBef>
              <a:spcAft>
                <a:spcPts val="0"/>
              </a:spcAft>
              <a:buClr>
                <a:schemeClr val="accent1"/>
              </a:buClr>
              <a:buSzPts val="2400"/>
              <a:buFont typeface="Noto Sans Symbols"/>
              <a:buChar char="▪"/>
            </a:pPr>
            <a:r>
              <a:rPr lang="nl-NL" sz="2000" b="0" i="0" u="none" strike="noStrike" cap="none">
                <a:solidFill>
                  <a:schemeClr val="dk1"/>
                </a:solidFill>
                <a:latin typeface="Arial"/>
                <a:ea typeface="Arial"/>
                <a:cs typeface="Arial"/>
                <a:sym typeface="Arial"/>
              </a:rPr>
              <a:t>100% in-house, non-outsourced </a:t>
            </a:r>
            <a:endParaRPr sz="2000" b="0" i="0" u="none" strike="noStrike" cap="none">
              <a:solidFill>
                <a:schemeClr val="dk1"/>
              </a:solidFill>
              <a:latin typeface="Arial"/>
              <a:ea typeface="Arial"/>
              <a:cs typeface="Arial"/>
              <a:sym typeface="Arial"/>
            </a:endParaRPr>
          </a:p>
          <a:p>
            <a:pPr marL="396875" marR="0" lvl="0" indent="-396875" algn="l" rtl="0">
              <a:lnSpc>
                <a:spcPct val="110000"/>
              </a:lnSpc>
              <a:spcBef>
                <a:spcPts val="1500"/>
              </a:spcBef>
              <a:spcAft>
                <a:spcPts val="0"/>
              </a:spcAft>
              <a:buClr>
                <a:schemeClr val="accent1"/>
              </a:buClr>
              <a:buSzPts val="2400"/>
              <a:buFont typeface="Noto Sans Symbols"/>
              <a:buChar char="▪"/>
            </a:pPr>
            <a:r>
              <a:rPr lang="nl-NL" sz="2000" b="0" i="0" u="none" strike="noStrike" cap="none">
                <a:solidFill>
                  <a:schemeClr val="dk1"/>
                </a:solidFill>
                <a:latin typeface="Arial"/>
                <a:ea typeface="Arial"/>
                <a:cs typeface="Arial"/>
                <a:sym typeface="Arial"/>
              </a:rPr>
              <a:t>Global, 24/7 operations</a:t>
            </a:r>
            <a:endParaRPr sz="2000" b="0" i="0" u="none" strike="noStrike" cap="none">
              <a:solidFill>
                <a:schemeClr val="dk1"/>
              </a:solidFill>
              <a:latin typeface="Arial"/>
              <a:ea typeface="Arial"/>
              <a:cs typeface="Arial"/>
              <a:sym typeface="Arial"/>
            </a:endParaRPr>
          </a:p>
          <a:p>
            <a:pPr marL="396875" marR="0" lvl="0" indent="-396875" algn="l" rtl="0">
              <a:lnSpc>
                <a:spcPct val="110000"/>
              </a:lnSpc>
              <a:spcBef>
                <a:spcPts val="1500"/>
              </a:spcBef>
              <a:spcAft>
                <a:spcPts val="0"/>
              </a:spcAft>
              <a:buClr>
                <a:schemeClr val="accent1"/>
              </a:buClr>
              <a:buSzPts val="2400"/>
              <a:buFont typeface="Noto Sans Symbols"/>
              <a:buChar char="▪"/>
            </a:pPr>
            <a:r>
              <a:rPr lang="nl-NL" sz="2000" b="0" i="0" u="none" strike="noStrike" cap="none">
                <a:solidFill>
                  <a:schemeClr val="dk1"/>
                </a:solidFill>
                <a:latin typeface="Arial"/>
                <a:ea typeface="Arial"/>
                <a:cs typeface="Arial"/>
                <a:sym typeface="Arial"/>
              </a:rPr>
              <a:t>Millions of endpoints under management</a:t>
            </a:r>
            <a:endParaRPr sz="2000" b="0" i="0" u="none" strike="noStrike" cap="none">
              <a:solidFill>
                <a:schemeClr val="dk1"/>
              </a:solidFill>
              <a:latin typeface="Arial"/>
              <a:ea typeface="Arial"/>
              <a:cs typeface="Arial"/>
              <a:sym typeface="Arial"/>
            </a:endParaRPr>
          </a:p>
        </p:txBody>
      </p:sp>
      <p:sp>
        <p:nvSpPr>
          <p:cNvPr id="473" name="Google Shape;473;ge82404369d_1_153"/>
          <p:cNvSpPr txBox="1"/>
          <p:nvPr/>
        </p:nvSpPr>
        <p:spPr>
          <a:xfrm>
            <a:off x="11438463" y="5717091"/>
            <a:ext cx="6248400" cy="65460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rgbClr val="000000"/>
              </a:buClr>
              <a:buSzPts val="3600"/>
              <a:buFont typeface="Arial"/>
              <a:buNone/>
            </a:pPr>
            <a:r>
              <a:rPr lang="nl-NL" sz="3200" b="1" i="0" u="none" strike="noStrike" cap="none">
                <a:solidFill>
                  <a:schemeClr val="dk1"/>
                </a:solidFill>
                <a:latin typeface="Arial"/>
                <a:ea typeface="Arial"/>
                <a:cs typeface="Arial"/>
                <a:sym typeface="Arial"/>
              </a:rPr>
              <a:t>Vigilance Respond Adds Value</a:t>
            </a:r>
            <a:endParaRPr sz="3200" b="0" i="0" u="none" strike="noStrike" cap="none">
              <a:solidFill>
                <a:schemeClr val="dk1"/>
              </a:solidFill>
              <a:latin typeface="Arial"/>
              <a:ea typeface="Arial"/>
              <a:cs typeface="Arial"/>
              <a:sym typeface="Arial"/>
            </a:endParaRPr>
          </a:p>
        </p:txBody>
      </p:sp>
      <p:sp>
        <p:nvSpPr>
          <p:cNvPr id="474" name="Google Shape;474;ge82404369d_1_153"/>
          <p:cNvSpPr/>
          <p:nvPr/>
        </p:nvSpPr>
        <p:spPr>
          <a:xfrm>
            <a:off x="11234735" y="5837861"/>
            <a:ext cx="69000" cy="397800"/>
          </a:xfrm>
          <a:prstGeom prst="rect">
            <a:avLst/>
          </a:prstGeom>
          <a:solidFill>
            <a:srgbClr val="6B0A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75" name="Google Shape;475;ge82404369d_1_153"/>
          <p:cNvSpPr txBox="1"/>
          <p:nvPr/>
        </p:nvSpPr>
        <p:spPr>
          <a:xfrm>
            <a:off x="7973843" y="4824041"/>
            <a:ext cx="2646000" cy="11103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500"/>
              <a:buFont typeface="Arial"/>
              <a:buNone/>
            </a:pPr>
            <a:r>
              <a:rPr lang="nl-NL" sz="1400" b="0" i="0" u="none" strike="noStrike" cap="none">
                <a:solidFill>
                  <a:srgbClr val="000000"/>
                </a:solidFill>
                <a:latin typeface="Arial"/>
                <a:ea typeface="Arial"/>
                <a:cs typeface="Arial"/>
                <a:sym typeface="Arial"/>
              </a:rPr>
              <a:t>Managed Detection &amp; Response to augment your security operations. Triage, Resolution, and Escalation when necessary.</a:t>
            </a:r>
            <a:endParaRPr sz="1400" b="1" i="0" u="none" strike="noStrike" cap="none">
              <a:solidFill>
                <a:srgbClr val="1D252D"/>
              </a:solidFill>
              <a:latin typeface="Arial"/>
              <a:ea typeface="Arial"/>
              <a:cs typeface="Arial"/>
              <a:sym typeface="Arial"/>
            </a:endParaRPr>
          </a:p>
        </p:txBody>
      </p:sp>
      <p:sp>
        <p:nvSpPr>
          <p:cNvPr id="476" name="Google Shape;476;ge82404369d_1_153"/>
          <p:cNvSpPr txBox="1"/>
          <p:nvPr/>
        </p:nvSpPr>
        <p:spPr>
          <a:xfrm>
            <a:off x="7997593" y="2680266"/>
            <a:ext cx="2646000" cy="16458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500"/>
              <a:buFont typeface="Arial"/>
              <a:buNone/>
            </a:pPr>
            <a:r>
              <a:rPr lang="nl-NL" sz="1400" b="0" i="0" u="none" strike="noStrike" cap="none">
                <a:solidFill>
                  <a:srgbClr val="000000"/>
                </a:solidFill>
                <a:latin typeface="Arial"/>
                <a:ea typeface="Arial"/>
                <a:cs typeface="Arial"/>
                <a:sym typeface="Arial"/>
              </a:rPr>
              <a:t>MDR + Digital Forensics &amp; Incident Response form a security safety net. Extended investigation and response, faster SLAs, and direct IR Pro access.</a:t>
            </a:r>
            <a:endParaRPr sz="1400" b="0" i="0" u="none" strike="noStrike" cap="none">
              <a:solidFill>
                <a:srgbClr val="000000"/>
              </a:solidFill>
              <a:latin typeface="Arial"/>
              <a:ea typeface="Arial"/>
              <a:cs typeface="Arial"/>
              <a:sym typeface="Arial"/>
            </a:endParaRPr>
          </a:p>
        </p:txBody>
      </p:sp>
      <p:sp>
        <p:nvSpPr>
          <p:cNvPr id="477" name="Google Shape;477;ge82404369d_1_153"/>
          <p:cNvSpPr/>
          <p:nvPr/>
        </p:nvSpPr>
        <p:spPr>
          <a:xfrm>
            <a:off x="856425" y="2441850"/>
            <a:ext cx="3240000" cy="4392300"/>
          </a:xfrm>
          <a:prstGeom prst="rect">
            <a:avLst/>
          </a:prstGeom>
          <a:gradFill>
            <a:gsLst>
              <a:gs pos="0">
                <a:srgbClr val="340279"/>
              </a:gs>
              <a:gs pos="26000">
                <a:srgbClr val="340279"/>
              </a:gs>
              <a:gs pos="55000">
                <a:srgbClr val="5006B2"/>
              </a:gs>
              <a:gs pos="86000">
                <a:srgbClr val="7907FF"/>
              </a:gs>
              <a:gs pos="100000">
                <a:srgbClr val="7907FF"/>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8" name="Google Shape;478;ge82404369d_1_153"/>
          <p:cNvCxnSpPr/>
          <p:nvPr/>
        </p:nvCxnSpPr>
        <p:spPr>
          <a:xfrm>
            <a:off x="4233772" y="2441850"/>
            <a:ext cx="6374100" cy="0"/>
          </a:xfrm>
          <a:prstGeom prst="straightConnector1">
            <a:avLst/>
          </a:prstGeom>
          <a:noFill/>
          <a:ln w="9525" cap="flat" cmpd="sng">
            <a:solidFill>
              <a:srgbClr val="7F7F7F"/>
            </a:solidFill>
            <a:prstDash val="solid"/>
            <a:round/>
            <a:headEnd type="none" w="sm" len="sm"/>
            <a:tailEnd type="none" w="sm" len="sm"/>
          </a:ln>
        </p:spPr>
      </p:cxnSp>
      <p:sp>
        <p:nvSpPr>
          <p:cNvPr id="479" name="Google Shape;479;ge82404369d_1_153"/>
          <p:cNvSpPr/>
          <p:nvPr/>
        </p:nvSpPr>
        <p:spPr>
          <a:xfrm>
            <a:off x="4233775" y="4535850"/>
            <a:ext cx="3240000" cy="2298300"/>
          </a:xfrm>
          <a:prstGeom prst="rect">
            <a:avLst/>
          </a:prstGeom>
          <a:gradFill>
            <a:gsLst>
              <a:gs pos="0">
                <a:srgbClr val="340279"/>
              </a:gs>
              <a:gs pos="37000">
                <a:srgbClr val="340279"/>
              </a:gs>
              <a:gs pos="94000">
                <a:srgbClr val="6B0AEA"/>
              </a:gs>
              <a:gs pos="100000">
                <a:srgbClr val="6B0AEA"/>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480" name="Google Shape;480;ge82404369d_1_153"/>
          <p:cNvPicPr preferRelativeResize="0"/>
          <p:nvPr/>
        </p:nvPicPr>
        <p:blipFill rotWithShape="1">
          <a:blip r:embed="rId3">
            <a:alphaModFix/>
          </a:blip>
          <a:srcRect/>
          <a:stretch/>
        </p:blipFill>
        <p:spPr>
          <a:xfrm>
            <a:off x="1086633" y="2773023"/>
            <a:ext cx="2438731" cy="824401"/>
          </a:xfrm>
          <a:prstGeom prst="rect">
            <a:avLst/>
          </a:prstGeom>
          <a:noFill/>
          <a:ln>
            <a:noFill/>
          </a:ln>
        </p:spPr>
      </p:pic>
      <p:pic>
        <p:nvPicPr>
          <p:cNvPr id="481" name="Google Shape;481;ge82404369d_1_153"/>
          <p:cNvPicPr preferRelativeResize="0"/>
          <p:nvPr/>
        </p:nvPicPr>
        <p:blipFill rotWithShape="1">
          <a:blip r:embed="rId4">
            <a:alphaModFix/>
          </a:blip>
          <a:srcRect/>
          <a:stretch/>
        </p:blipFill>
        <p:spPr>
          <a:xfrm>
            <a:off x="4499046" y="4903685"/>
            <a:ext cx="2160000" cy="821085"/>
          </a:xfrm>
          <a:prstGeom prst="rect">
            <a:avLst/>
          </a:prstGeom>
          <a:noFill/>
          <a:ln>
            <a:noFill/>
          </a:ln>
        </p:spPr>
      </p:pic>
      <p:cxnSp>
        <p:nvCxnSpPr>
          <p:cNvPr id="482" name="Google Shape;482;ge82404369d_1_153"/>
          <p:cNvCxnSpPr/>
          <p:nvPr/>
        </p:nvCxnSpPr>
        <p:spPr>
          <a:xfrm>
            <a:off x="856425" y="6834275"/>
            <a:ext cx="3240000" cy="0"/>
          </a:xfrm>
          <a:prstGeom prst="straightConnector1">
            <a:avLst/>
          </a:prstGeom>
          <a:noFill/>
          <a:ln w="19050" cap="flat" cmpd="sng">
            <a:solidFill>
              <a:srgbClr val="FFFFFF">
                <a:alpha val="45100"/>
              </a:srgbClr>
            </a:solidFill>
            <a:prstDash val="solid"/>
            <a:round/>
            <a:headEnd type="none" w="sm" len="sm"/>
            <a:tailEnd type="none" w="sm" len="sm"/>
          </a:ln>
        </p:spPr>
      </p:cxnSp>
      <p:cxnSp>
        <p:nvCxnSpPr>
          <p:cNvPr id="483" name="Google Shape;483;ge82404369d_1_153"/>
          <p:cNvCxnSpPr/>
          <p:nvPr/>
        </p:nvCxnSpPr>
        <p:spPr>
          <a:xfrm>
            <a:off x="4233772" y="6834275"/>
            <a:ext cx="3240000" cy="0"/>
          </a:xfrm>
          <a:prstGeom prst="straightConnector1">
            <a:avLst/>
          </a:prstGeom>
          <a:noFill/>
          <a:ln w="19050" cap="flat" cmpd="sng">
            <a:solidFill>
              <a:srgbClr val="FFFFFF">
                <a:alpha val="45100"/>
              </a:srgbClr>
            </a:solidFill>
            <a:prstDash val="solid"/>
            <a:round/>
            <a:headEnd type="none" w="sm" len="sm"/>
            <a:tailEnd type="none" w="sm" len="sm"/>
          </a:ln>
        </p:spPr>
      </p:cxnSp>
      <p:pic>
        <p:nvPicPr>
          <p:cNvPr id="484" name="Google Shape;484;ge82404369d_1_153"/>
          <p:cNvPicPr preferRelativeResize="0"/>
          <p:nvPr/>
        </p:nvPicPr>
        <p:blipFill rotWithShape="1">
          <a:blip r:embed="rId5">
            <a:alphaModFix/>
          </a:blip>
          <a:srcRect/>
          <a:stretch/>
        </p:blipFill>
        <p:spPr>
          <a:xfrm>
            <a:off x="856425" y="636952"/>
            <a:ext cx="3722006" cy="520084"/>
          </a:xfrm>
          <a:prstGeom prst="rect">
            <a:avLst/>
          </a:prstGeom>
          <a:noFill/>
          <a:ln>
            <a:noFill/>
          </a:ln>
        </p:spPr>
      </p:pic>
      <p:sp>
        <p:nvSpPr>
          <p:cNvPr id="485" name="Google Shape;485;ge82404369d_1_153"/>
          <p:cNvSpPr txBox="1"/>
          <p:nvPr/>
        </p:nvSpPr>
        <p:spPr>
          <a:xfrm>
            <a:off x="11438471" y="6572454"/>
            <a:ext cx="6062100" cy="2992800"/>
          </a:xfrm>
          <a:prstGeom prst="rect">
            <a:avLst/>
          </a:prstGeom>
          <a:noFill/>
          <a:ln>
            <a:noFill/>
          </a:ln>
        </p:spPr>
        <p:txBody>
          <a:bodyPr spcFirstLastPara="1" wrap="square" lIns="91425" tIns="45700" rIns="91425" bIns="45700" anchor="t" anchorCtr="0">
            <a:noAutofit/>
          </a:bodyPr>
          <a:lstStyle/>
          <a:p>
            <a:pPr marL="395999" marR="0" lvl="0" indent="-397200" algn="l" rtl="0">
              <a:lnSpc>
                <a:spcPct val="110000"/>
              </a:lnSpc>
              <a:spcBef>
                <a:spcPts val="0"/>
              </a:spcBef>
              <a:spcAft>
                <a:spcPts val="0"/>
              </a:spcAft>
              <a:buClr>
                <a:schemeClr val="accent1"/>
              </a:buClr>
              <a:buSzPts val="2400"/>
              <a:buFont typeface="Noto Sans Symbols"/>
              <a:buChar char="▪"/>
            </a:pPr>
            <a:r>
              <a:rPr lang="nl-NL" sz="2000" b="0" i="0" u="none" strike="noStrike" cap="none">
                <a:solidFill>
                  <a:schemeClr val="dk1"/>
                </a:solidFill>
                <a:latin typeface="Arial"/>
                <a:ea typeface="Arial"/>
                <a:cs typeface="Arial"/>
                <a:sym typeface="Arial"/>
              </a:rPr>
              <a:t>Every threat reviewed, acted on, &amp; documented</a:t>
            </a:r>
            <a:endParaRPr sz="2000" b="0" i="0" u="none" strike="noStrike" cap="none">
              <a:solidFill>
                <a:schemeClr val="dk1"/>
              </a:solidFill>
              <a:latin typeface="Arial"/>
              <a:ea typeface="Arial"/>
              <a:cs typeface="Arial"/>
              <a:sym typeface="Arial"/>
            </a:endParaRPr>
          </a:p>
          <a:p>
            <a:pPr marL="395999" marR="0" lvl="0" indent="-397200" algn="l" rtl="0">
              <a:lnSpc>
                <a:spcPct val="110000"/>
              </a:lnSpc>
              <a:spcBef>
                <a:spcPts val="1500"/>
              </a:spcBef>
              <a:spcAft>
                <a:spcPts val="0"/>
              </a:spcAft>
              <a:buClr>
                <a:schemeClr val="accent1"/>
              </a:buClr>
              <a:buSzPts val="2400"/>
              <a:buFont typeface="Noto Sans Symbols"/>
              <a:buChar char="▪"/>
            </a:pPr>
            <a:r>
              <a:rPr lang="nl-NL" sz="2000" b="0" i="0" u="none" strike="noStrike" cap="none">
                <a:solidFill>
                  <a:schemeClr val="dk1"/>
                </a:solidFill>
                <a:latin typeface="Arial"/>
                <a:ea typeface="Arial"/>
                <a:cs typeface="Arial"/>
                <a:sym typeface="Arial"/>
              </a:rPr>
              <a:t>Escalations occur as needed</a:t>
            </a:r>
            <a:endParaRPr sz="2000" b="0" i="0" u="none" strike="noStrike" cap="none">
              <a:solidFill>
                <a:schemeClr val="dk1"/>
              </a:solidFill>
              <a:latin typeface="Arial"/>
              <a:ea typeface="Arial"/>
              <a:cs typeface="Arial"/>
              <a:sym typeface="Arial"/>
            </a:endParaRPr>
          </a:p>
          <a:p>
            <a:pPr marL="395999" marR="0" lvl="0" indent="-371800" algn="l" rtl="0">
              <a:lnSpc>
                <a:spcPct val="110000"/>
              </a:lnSpc>
              <a:spcBef>
                <a:spcPts val="1500"/>
              </a:spcBef>
              <a:spcAft>
                <a:spcPts val="0"/>
              </a:spcAft>
              <a:buClr>
                <a:schemeClr val="accent1"/>
              </a:buClr>
              <a:buSzPts val="2000"/>
              <a:buFont typeface="Noto Sans Symbols"/>
              <a:buChar char="▪"/>
            </a:pPr>
            <a:r>
              <a:rPr lang="nl-NL" sz="2000" b="1">
                <a:solidFill>
                  <a:schemeClr val="dk1"/>
                </a:solidFill>
              </a:rPr>
              <a:t>Respond </a:t>
            </a:r>
            <a:r>
              <a:rPr lang="nl-NL" sz="2000" b="1" i="0" u="none" strike="noStrike" cap="none">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Pro</a:t>
            </a:r>
            <a:r>
              <a:rPr lang="nl-NL" sz="2000" b="0" i="0" u="none" strike="noStrike" cap="none">
                <a:solidFill>
                  <a:schemeClr val="dk1"/>
                </a:solidFill>
                <a:latin typeface="Arial"/>
                <a:ea typeface="Arial"/>
                <a:cs typeface="Arial"/>
                <a:sym typeface="Arial"/>
              </a:rPr>
              <a:t> level adds Digital Forensics &amp; Incident Response (DFIR)</a:t>
            </a:r>
            <a:endParaRPr sz="2000">
              <a:solidFill>
                <a:schemeClr val="dk1"/>
              </a:solidFill>
            </a:endParaRPr>
          </a:p>
          <a:p>
            <a:pPr marL="395999" lvl="0" indent="-397200" algn="l" rtl="0">
              <a:lnSpc>
                <a:spcPct val="110000"/>
              </a:lnSpc>
              <a:spcBef>
                <a:spcPts val="1000"/>
              </a:spcBef>
              <a:spcAft>
                <a:spcPts val="0"/>
              </a:spcAft>
              <a:buClr>
                <a:schemeClr val="accent1"/>
              </a:buClr>
              <a:buSzPts val="2400"/>
              <a:buFont typeface="Noto Sans Symbols"/>
              <a:buChar char="▪"/>
            </a:pPr>
            <a:r>
              <a:rPr lang="nl-NL" sz="2000">
                <a:solidFill>
                  <a:schemeClr val="dk1"/>
                </a:solidFill>
              </a:rPr>
              <a:t>Includes hunting for active, emergent threats</a:t>
            </a:r>
            <a:endParaRPr sz="2000">
              <a:solidFill>
                <a:schemeClr val="dk1"/>
              </a:solidFill>
            </a:endParaRPr>
          </a:p>
        </p:txBody>
      </p:sp>
      <p:cxnSp>
        <p:nvCxnSpPr>
          <p:cNvPr id="486" name="Google Shape;486;ge82404369d_1_153"/>
          <p:cNvCxnSpPr/>
          <p:nvPr/>
        </p:nvCxnSpPr>
        <p:spPr>
          <a:xfrm>
            <a:off x="7719376" y="4528396"/>
            <a:ext cx="2888400" cy="0"/>
          </a:xfrm>
          <a:prstGeom prst="straightConnector1">
            <a:avLst/>
          </a:prstGeom>
          <a:noFill/>
          <a:ln w="9525" cap="flat" cmpd="sng">
            <a:solidFill>
              <a:srgbClr val="7F7F7F"/>
            </a:solidFill>
            <a:prstDash val="solid"/>
            <a:round/>
            <a:headEnd type="none" w="sm" len="sm"/>
            <a:tailEnd type="none" w="sm" len="sm"/>
          </a:ln>
        </p:spPr>
      </p:cxnSp>
      <p:sp>
        <p:nvSpPr>
          <p:cNvPr id="487" name="Google Shape;487;ge82404369d_1_153"/>
          <p:cNvSpPr/>
          <p:nvPr/>
        </p:nvSpPr>
        <p:spPr>
          <a:xfrm>
            <a:off x="856425" y="7078400"/>
            <a:ext cx="9751500" cy="1870500"/>
          </a:xfrm>
          <a:prstGeom prst="rect">
            <a:avLst/>
          </a:prstGeom>
          <a:gradFill>
            <a:gsLst>
              <a:gs pos="0">
                <a:srgbClr val="6D0CEA"/>
              </a:gs>
              <a:gs pos="99000">
                <a:srgbClr val="311EF2"/>
              </a:gs>
              <a:gs pos="100000">
                <a:srgbClr val="311EF2"/>
              </a:gs>
            </a:gsLst>
            <a:lin ang="3600008" scaled="0"/>
          </a:gradFill>
          <a:ln>
            <a:noFill/>
          </a:ln>
          <a:effectLst>
            <a:outerShdw blurRad="571500" dist="381000" dir="5400000" algn="t" rotWithShape="0">
              <a:srgbClr val="000000">
                <a:alpha val="29800"/>
              </a:srgbClr>
            </a:outerShdw>
          </a:effectLst>
        </p:spPr>
        <p:txBody>
          <a:bodyPr spcFirstLastPara="1" wrap="square" lIns="990000" tIns="0" rIns="457200" bIns="91425" anchor="ctr" anchorCtr="0">
            <a:noAutofit/>
          </a:bodyPr>
          <a:lstStyle/>
          <a:p>
            <a:pPr marL="0" marR="0" lvl="0" indent="0" algn="l" rtl="0">
              <a:spcBef>
                <a:spcPts val="0"/>
              </a:spcBef>
              <a:spcAft>
                <a:spcPts val="0"/>
              </a:spcAft>
              <a:buClr>
                <a:srgbClr val="FFFFFF"/>
              </a:buClr>
              <a:buSzPts val="5550"/>
              <a:buFont typeface="Arial"/>
              <a:buNone/>
            </a:pPr>
            <a:r>
              <a:rPr lang="nl-NL" sz="2000" b="1">
                <a:solidFill>
                  <a:srgbClr val="FFFFFF"/>
                </a:solidFill>
              </a:rPr>
              <a:t>Accelerate your threat response &amp; minimize downstream costs and impact with Vigilance Respond Pro</a:t>
            </a:r>
            <a:endParaRPr sz="2000" b="1">
              <a:solidFill>
                <a:srgbClr val="FFFFFF"/>
              </a:solidFill>
            </a:endParaRPr>
          </a:p>
          <a:p>
            <a:pPr marL="0" marR="0" lvl="0" indent="0" algn="l" rtl="0">
              <a:spcBef>
                <a:spcPts val="1000"/>
              </a:spcBef>
              <a:spcAft>
                <a:spcPts val="0"/>
              </a:spcAft>
              <a:buClr>
                <a:srgbClr val="FFFFFF"/>
              </a:buClr>
              <a:buSzPts val="5550"/>
              <a:buFont typeface="Arial"/>
              <a:buNone/>
            </a:pPr>
            <a:r>
              <a:rPr lang="nl-NL">
                <a:solidFill>
                  <a:srgbClr val="FFFFFF"/>
                </a:solidFill>
              </a:rPr>
              <a:t>Respond Pro brings incident response in-house to detect, investigate, and recover faster than possible with an external vendor, with only a 4 hour minimum retainer charge per engagement.</a:t>
            </a:r>
            <a:endParaRPr i="0" u="none" strike="noStrike" cap="none">
              <a:solidFill>
                <a:srgbClr val="000000"/>
              </a:solidFill>
            </a:endParaRPr>
          </a:p>
        </p:txBody>
      </p:sp>
      <p:pic>
        <p:nvPicPr>
          <p:cNvPr id="488" name="Google Shape;488;ge82404369d_1_153"/>
          <p:cNvPicPr preferRelativeResize="0"/>
          <p:nvPr/>
        </p:nvPicPr>
        <p:blipFill rotWithShape="1">
          <a:blip r:embed="rId6">
            <a:alphaModFix/>
          </a:blip>
          <a:srcRect/>
          <a:stretch/>
        </p:blipFill>
        <p:spPr>
          <a:xfrm>
            <a:off x="1144922" y="7426175"/>
            <a:ext cx="520075" cy="520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1000"/>
                                        <p:tgtEl>
                                          <p:spTgt spid="475"/>
                                        </p:tgtEl>
                                      </p:cBhvr>
                                    </p:animEffect>
                                  </p:childTnLst>
                                </p:cTn>
                              </p:par>
                              <p:par>
                                <p:cTn id="8" presetID="10" presetClass="entr" presetSubtype="0" fill="hold" nodeType="withEffect">
                                  <p:stCondLst>
                                    <p:cond delay="0"/>
                                  </p:stCondLst>
                                  <p:childTnLst>
                                    <p:set>
                                      <p:cBhvr>
                                        <p:cTn id="9" dur="1" fill="hold">
                                          <p:stCondLst>
                                            <p:cond delay="0"/>
                                          </p:stCondLst>
                                        </p:cTn>
                                        <p:tgtEl>
                                          <p:spTgt spid="476"/>
                                        </p:tgtEl>
                                        <p:attrNameLst>
                                          <p:attrName>style.visibility</p:attrName>
                                        </p:attrNameLst>
                                      </p:cBhvr>
                                      <p:to>
                                        <p:strVal val="visible"/>
                                      </p:to>
                                    </p:set>
                                    <p:animEffect transition="in" filter="fade">
                                      <p:cBhvr>
                                        <p:cTn id="10" dur="1000"/>
                                        <p:tgtEl>
                                          <p:spTgt spid="476"/>
                                        </p:tgtEl>
                                      </p:cBhvr>
                                    </p:animEffect>
                                  </p:childTnLst>
                                </p:cTn>
                              </p:par>
                              <p:par>
                                <p:cTn id="11" presetID="10" presetClass="entr" presetSubtype="0" fill="hold" nodeType="withEffect">
                                  <p:stCondLst>
                                    <p:cond delay="0"/>
                                  </p:stCondLst>
                                  <p:childTnLst>
                                    <p:set>
                                      <p:cBhvr>
                                        <p:cTn id="12" dur="1" fill="hold">
                                          <p:stCondLst>
                                            <p:cond delay="0"/>
                                          </p:stCondLst>
                                        </p:cTn>
                                        <p:tgtEl>
                                          <p:spTgt spid="477"/>
                                        </p:tgtEl>
                                        <p:attrNameLst>
                                          <p:attrName>style.visibility</p:attrName>
                                        </p:attrNameLst>
                                      </p:cBhvr>
                                      <p:to>
                                        <p:strVal val="visible"/>
                                      </p:to>
                                    </p:set>
                                    <p:animEffect transition="in" filter="fade">
                                      <p:cBhvr>
                                        <p:cTn id="13" dur="1000"/>
                                        <p:tgtEl>
                                          <p:spTgt spid="477"/>
                                        </p:tgtEl>
                                      </p:cBhvr>
                                    </p:animEffect>
                                  </p:childTnLst>
                                </p:cTn>
                              </p:par>
                              <p:par>
                                <p:cTn id="14" presetID="10" presetClass="entr" presetSubtype="0" fill="hold" nodeType="withEffect">
                                  <p:stCondLst>
                                    <p:cond delay="0"/>
                                  </p:stCondLst>
                                  <p:childTnLst>
                                    <p:set>
                                      <p:cBhvr>
                                        <p:cTn id="15" dur="1" fill="hold">
                                          <p:stCondLst>
                                            <p:cond delay="0"/>
                                          </p:stCondLst>
                                        </p:cTn>
                                        <p:tgtEl>
                                          <p:spTgt spid="478"/>
                                        </p:tgtEl>
                                        <p:attrNameLst>
                                          <p:attrName>style.visibility</p:attrName>
                                        </p:attrNameLst>
                                      </p:cBhvr>
                                      <p:to>
                                        <p:strVal val="visible"/>
                                      </p:to>
                                    </p:set>
                                    <p:animEffect transition="in" filter="fade">
                                      <p:cBhvr>
                                        <p:cTn id="16" dur="1000"/>
                                        <p:tgtEl>
                                          <p:spTgt spid="478"/>
                                        </p:tgtEl>
                                      </p:cBhvr>
                                    </p:animEffect>
                                  </p:childTnLst>
                                </p:cTn>
                              </p:par>
                              <p:par>
                                <p:cTn id="17" presetID="10" presetClass="entr" presetSubtype="0" fill="hold" nodeType="withEffect">
                                  <p:stCondLst>
                                    <p:cond delay="0"/>
                                  </p:stCondLst>
                                  <p:childTnLst>
                                    <p:set>
                                      <p:cBhvr>
                                        <p:cTn id="18" dur="1" fill="hold">
                                          <p:stCondLst>
                                            <p:cond delay="0"/>
                                          </p:stCondLst>
                                        </p:cTn>
                                        <p:tgtEl>
                                          <p:spTgt spid="479"/>
                                        </p:tgtEl>
                                        <p:attrNameLst>
                                          <p:attrName>style.visibility</p:attrName>
                                        </p:attrNameLst>
                                      </p:cBhvr>
                                      <p:to>
                                        <p:strVal val="visible"/>
                                      </p:to>
                                    </p:set>
                                    <p:animEffect transition="in" filter="fade">
                                      <p:cBhvr>
                                        <p:cTn id="19" dur="1000"/>
                                        <p:tgtEl>
                                          <p:spTgt spid="479"/>
                                        </p:tgtEl>
                                      </p:cBhvr>
                                    </p:animEffect>
                                  </p:childTnLst>
                                </p:cTn>
                              </p:par>
                              <p:par>
                                <p:cTn id="20" presetID="10" presetClass="entr" presetSubtype="0" fill="hold" nodeType="withEffect">
                                  <p:stCondLst>
                                    <p:cond delay="0"/>
                                  </p:stCondLst>
                                  <p:childTnLst>
                                    <p:set>
                                      <p:cBhvr>
                                        <p:cTn id="21" dur="1" fill="hold">
                                          <p:stCondLst>
                                            <p:cond delay="0"/>
                                          </p:stCondLst>
                                        </p:cTn>
                                        <p:tgtEl>
                                          <p:spTgt spid="480"/>
                                        </p:tgtEl>
                                        <p:attrNameLst>
                                          <p:attrName>style.visibility</p:attrName>
                                        </p:attrNameLst>
                                      </p:cBhvr>
                                      <p:to>
                                        <p:strVal val="visible"/>
                                      </p:to>
                                    </p:set>
                                    <p:animEffect transition="in" filter="fade">
                                      <p:cBhvr>
                                        <p:cTn id="22" dur="1000"/>
                                        <p:tgtEl>
                                          <p:spTgt spid="480"/>
                                        </p:tgtEl>
                                      </p:cBhvr>
                                    </p:animEffect>
                                  </p:childTnLst>
                                </p:cTn>
                              </p:par>
                              <p:par>
                                <p:cTn id="23" presetID="10" presetClass="entr" presetSubtype="0" fill="hold" nodeType="withEffect">
                                  <p:stCondLst>
                                    <p:cond delay="0"/>
                                  </p:stCondLst>
                                  <p:childTnLst>
                                    <p:set>
                                      <p:cBhvr>
                                        <p:cTn id="24" dur="1" fill="hold">
                                          <p:stCondLst>
                                            <p:cond delay="0"/>
                                          </p:stCondLst>
                                        </p:cTn>
                                        <p:tgtEl>
                                          <p:spTgt spid="481"/>
                                        </p:tgtEl>
                                        <p:attrNameLst>
                                          <p:attrName>style.visibility</p:attrName>
                                        </p:attrNameLst>
                                      </p:cBhvr>
                                      <p:to>
                                        <p:strVal val="visible"/>
                                      </p:to>
                                    </p:set>
                                    <p:animEffect transition="in" filter="fade">
                                      <p:cBhvr>
                                        <p:cTn id="25" dur="1000"/>
                                        <p:tgtEl>
                                          <p:spTgt spid="481"/>
                                        </p:tgtEl>
                                      </p:cBhvr>
                                    </p:animEffect>
                                  </p:childTnLst>
                                </p:cTn>
                              </p:par>
                              <p:par>
                                <p:cTn id="26" presetID="10" presetClass="entr" presetSubtype="0" fill="hold" nodeType="withEffect">
                                  <p:stCondLst>
                                    <p:cond delay="0"/>
                                  </p:stCondLst>
                                  <p:childTnLst>
                                    <p:set>
                                      <p:cBhvr>
                                        <p:cTn id="27" dur="1" fill="hold">
                                          <p:stCondLst>
                                            <p:cond delay="0"/>
                                          </p:stCondLst>
                                        </p:cTn>
                                        <p:tgtEl>
                                          <p:spTgt spid="482"/>
                                        </p:tgtEl>
                                        <p:attrNameLst>
                                          <p:attrName>style.visibility</p:attrName>
                                        </p:attrNameLst>
                                      </p:cBhvr>
                                      <p:to>
                                        <p:strVal val="visible"/>
                                      </p:to>
                                    </p:set>
                                    <p:animEffect transition="in" filter="fade">
                                      <p:cBhvr>
                                        <p:cTn id="28" dur="1000"/>
                                        <p:tgtEl>
                                          <p:spTgt spid="482"/>
                                        </p:tgtEl>
                                      </p:cBhvr>
                                    </p:animEffect>
                                  </p:childTnLst>
                                </p:cTn>
                              </p:par>
                              <p:par>
                                <p:cTn id="29" presetID="10" presetClass="entr" presetSubtype="0" fill="hold" nodeType="withEffect">
                                  <p:stCondLst>
                                    <p:cond delay="0"/>
                                  </p:stCondLst>
                                  <p:childTnLst>
                                    <p:set>
                                      <p:cBhvr>
                                        <p:cTn id="30" dur="1" fill="hold">
                                          <p:stCondLst>
                                            <p:cond delay="0"/>
                                          </p:stCondLst>
                                        </p:cTn>
                                        <p:tgtEl>
                                          <p:spTgt spid="483"/>
                                        </p:tgtEl>
                                        <p:attrNameLst>
                                          <p:attrName>style.visibility</p:attrName>
                                        </p:attrNameLst>
                                      </p:cBhvr>
                                      <p:to>
                                        <p:strVal val="visible"/>
                                      </p:to>
                                    </p:set>
                                    <p:animEffect transition="in" filter="fade">
                                      <p:cBhvr>
                                        <p:cTn id="31" dur="1000"/>
                                        <p:tgtEl>
                                          <p:spTgt spid="483"/>
                                        </p:tgtEl>
                                      </p:cBhvr>
                                    </p:animEffect>
                                  </p:childTnLst>
                                </p:cTn>
                              </p:par>
                              <p:par>
                                <p:cTn id="32" presetID="10" presetClass="entr" presetSubtype="0" fill="hold" nodeType="withEffect">
                                  <p:stCondLst>
                                    <p:cond delay="0"/>
                                  </p:stCondLst>
                                  <p:childTnLst>
                                    <p:set>
                                      <p:cBhvr>
                                        <p:cTn id="33" dur="1" fill="hold">
                                          <p:stCondLst>
                                            <p:cond delay="0"/>
                                          </p:stCondLst>
                                        </p:cTn>
                                        <p:tgtEl>
                                          <p:spTgt spid="486"/>
                                        </p:tgtEl>
                                        <p:attrNameLst>
                                          <p:attrName>style.visibility</p:attrName>
                                        </p:attrNameLst>
                                      </p:cBhvr>
                                      <p:to>
                                        <p:strVal val="visible"/>
                                      </p:to>
                                    </p:set>
                                    <p:animEffect transition="in" filter="fade">
                                      <p:cBhvr>
                                        <p:cTn id="34"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e82404369d_1_520"/>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14</a:t>
            </a:fld>
            <a:endParaRPr/>
          </a:p>
        </p:txBody>
      </p:sp>
      <p:sp>
        <p:nvSpPr>
          <p:cNvPr id="494" name="Google Shape;494;ge82404369d_1_520"/>
          <p:cNvSpPr/>
          <p:nvPr/>
        </p:nvSpPr>
        <p:spPr>
          <a:xfrm>
            <a:off x="0" y="2280740"/>
            <a:ext cx="18288000" cy="4602600"/>
          </a:xfrm>
          <a:prstGeom prst="rect">
            <a:avLst/>
          </a:prstGeom>
          <a:solidFill>
            <a:srgbClr val="E1E8EF">
              <a:alpha val="223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l-NL" sz="14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cxnSp>
        <p:nvCxnSpPr>
          <p:cNvPr id="495" name="Google Shape;495;ge82404369d_1_520"/>
          <p:cNvCxnSpPr/>
          <p:nvPr/>
        </p:nvCxnSpPr>
        <p:spPr>
          <a:xfrm>
            <a:off x="0" y="2280740"/>
            <a:ext cx="17489400" cy="0"/>
          </a:xfrm>
          <a:prstGeom prst="straightConnector1">
            <a:avLst/>
          </a:prstGeom>
          <a:noFill/>
          <a:ln w="50800" cap="flat" cmpd="sng">
            <a:solidFill>
              <a:schemeClr val="accent1"/>
            </a:solidFill>
            <a:prstDash val="solid"/>
            <a:miter lim="800000"/>
            <a:headEnd type="none" w="sm" len="sm"/>
            <a:tailEnd type="triangle" w="lg" len="lg"/>
          </a:ln>
        </p:spPr>
      </p:cxnSp>
      <p:sp>
        <p:nvSpPr>
          <p:cNvPr id="496" name="Google Shape;496;ge82404369d_1_520"/>
          <p:cNvSpPr txBox="1"/>
          <p:nvPr/>
        </p:nvSpPr>
        <p:spPr>
          <a:xfrm>
            <a:off x="856350" y="2967923"/>
            <a:ext cx="2743200" cy="99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nl-NL" sz="3600" b="1" i="0" u="none" strike="noStrike" cap="none">
                <a:solidFill>
                  <a:schemeClr val="accent1"/>
                </a:solidFill>
                <a:latin typeface="Arial"/>
                <a:ea typeface="Arial"/>
                <a:cs typeface="Arial"/>
                <a:sym typeface="Arial"/>
              </a:rPr>
              <a:t>Threat</a:t>
            </a:r>
            <a:br>
              <a:rPr lang="nl-NL" sz="3600" b="1" i="0" u="none" strike="noStrike" cap="none">
                <a:solidFill>
                  <a:schemeClr val="accent1"/>
                </a:solidFill>
                <a:latin typeface="Arial"/>
                <a:ea typeface="Arial"/>
                <a:cs typeface="Arial"/>
                <a:sym typeface="Arial"/>
              </a:rPr>
            </a:br>
            <a:r>
              <a:rPr lang="nl-NL" sz="3600" b="0" i="0" u="none" strike="noStrike" cap="none">
                <a:solidFill>
                  <a:schemeClr val="accent1"/>
                </a:solidFill>
                <a:latin typeface="Arial"/>
                <a:ea typeface="Arial"/>
                <a:cs typeface="Arial"/>
                <a:sym typeface="Arial"/>
              </a:rPr>
              <a:t>Detected</a:t>
            </a:r>
            <a:endParaRPr sz="1200" b="0" i="0" u="none" strike="noStrike" cap="none">
              <a:solidFill>
                <a:schemeClr val="accent1"/>
              </a:solidFill>
              <a:latin typeface="Arial"/>
              <a:ea typeface="Arial"/>
              <a:cs typeface="Arial"/>
              <a:sym typeface="Arial"/>
            </a:endParaRPr>
          </a:p>
        </p:txBody>
      </p:sp>
      <p:sp>
        <p:nvSpPr>
          <p:cNvPr id="497" name="Google Shape;497;ge82404369d_1_520"/>
          <p:cNvSpPr txBox="1"/>
          <p:nvPr/>
        </p:nvSpPr>
        <p:spPr>
          <a:xfrm>
            <a:off x="856349" y="4233620"/>
            <a:ext cx="2926200" cy="1218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300" b="0" i="0" u="none" strike="noStrike" cap="none">
                <a:solidFill>
                  <a:schemeClr val="dk1"/>
                </a:solidFill>
                <a:latin typeface="Arial"/>
                <a:ea typeface="Arial"/>
                <a:cs typeface="Arial"/>
                <a:sym typeface="Arial"/>
              </a:rPr>
              <a:t>AI queuing mechanisms </a:t>
            </a:r>
            <a:endParaRPr sz="2300">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nl-NL" sz="2300" b="0" i="0" u="none" strike="noStrike" cap="none">
                <a:solidFill>
                  <a:schemeClr val="dk1"/>
                </a:solidFill>
                <a:latin typeface="Arial"/>
                <a:ea typeface="Arial"/>
                <a:cs typeface="Arial"/>
                <a:sym typeface="Arial"/>
              </a:rPr>
              <a:t>prioritize threats</a:t>
            </a:r>
            <a:endParaRPr sz="1300" b="0" i="0" u="none" strike="noStrike" cap="none">
              <a:solidFill>
                <a:schemeClr val="dk1"/>
              </a:solidFill>
              <a:latin typeface="Arial"/>
              <a:ea typeface="Arial"/>
              <a:cs typeface="Arial"/>
              <a:sym typeface="Arial"/>
            </a:endParaRPr>
          </a:p>
        </p:txBody>
      </p:sp>
      <p:grpSp>
        <p:nvGrpSpPr>
          <p:cNvPr id="498" name="Google Shape;498;ge82404369d_1_520"/>
          <p:cNvGrpSpPr/>
          <p:nvPr/>
        </p:nvGrpSpPr>
        <p:grpSpPr>
          <a:xfrm>
            <a:off x="820738" y="1938714"/>
            <a:ext cx="684000" cy="684000"/>
            <a:chOff x="720882" y="1938714"/>
            <a:chExt cx="684000" cy="684000"/>
          </a:xfrm>
        </p:grpSpPr>
        <p:sp>
          <p:nvSpPr>
            <p:cNvPr id="499" name="Google Shape;499;ge82404369d_1_520"/>
            <p:cNvSpPr/>
            <p:nvPr/>
          </p:nvSpPr>
          <p:spPr>
            <a:xfrm>
              <a:off x="720882" y="1938714"/>
              <a:ext cx="684000" cy="684000"/>
            </a:xfrm>
            <a:prstGeom prst="ellipse">
              <a:avLst/>
            </a:prstGeom>
            <a:solidFill>
              <a:srgbClr val="E1E8EF">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ge82404369d_1_520"/>
            <p:cNvSpPr/>
            <p:nvPr/>
          </p:nvSpPr>
          <p:spPr>
            <a:xfrm>
              <a:off x="860485" y="2078315"/>
              <a:ext cx="404700" cy="4047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01" name="Google Shape;501;ge82404369d_1_520"/>
          <p:cNvSpPr txBox="1"/>
          <p:nvPr/>
        </p:nvSpPr>
        <p:spPr>
          <a:xfrm>
            <a:off x="4187679" y="2967878"/>
            <a:ext cx="2743200" cy="99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nl-NL" sz="3600" b="1" i="0" u="none" strike="noStrike" cap="none">
                <a:solidFill>
                  <a:schemeClr val="accent1"/>
                </a:solidFill>
                <a:latin typeface="Arial"/>
                <a:ea typeface="Arial"/>
                <a:cs typeface="Arial"/>
                <a:sym typeface="Arial"/>
              </a:rPr>
              <a:t>Analyst</a:t>
            </a:r>
            <a:br>
              <a:rPr lang="nl-NL" sz="3600" b="1" i="0" u="none" strike="noStrike" cap="none">
                <a:solidFill>
                  <a:schemeClr val="accent1"/>
                </a:solidFill>
                <a:latin typeface="Arial"/>
                <a:ea typeface="Arial"/>
                <a:cs typeface="Arial"/>
                <a:sym typeface="Arial"/>
              </a:rPr>
            </a:br>
            <a:r>
              <a:rPr lang="nl-NL" sz="3600" b="0" i="0" u="none" strike="noStrike" cap="none">
                <a:solidFill>
                  <a:schemeClr val="accent1"/>
                </a:solidFill>
                <a:latin typeface="Arial"/>
                <a:ea typeface="Arial"/>
                <a:cs typeface="Arial"/>
                <a:sym typeface="Arial"/>
              </a:rPr>
              <a:t>Deep Dive</a:t>
            </a:r>
            <a:endParaRPr sz="1200" b="0" i="0" u="none" strike="noStrike" cap="none">
              <a:solidFill>
                <a:schemeClr val="accent1"/>
              </a:solidFill>
              <a:latin typeface="Arial"/>
              <a:ea typeface="Arial"/>
              <a:cs typeface="Arial"/>
              <a:sym typeface="Arial"/>
            </a:endParaRPr>
          </a:p>
        </p:txBody>
      </p:sp>
      <p:sp>
        <p:nvSpPr>
          <p:cNvPr id="502" name="Google Shape;502;ge82404369d_1_520"/>
          <p:cNvSpPr txBox="1"/>
          <p:nvPr/>
        </p:nvSpPr>
        <p:spPr>
          <a:xfrm>
            <a:off x="4187675" y="4233575"/>
            <a:ext cx="29604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300" b="0" i="0" u="none" strike="noStrike" cap="none">
                <a:solidFill>
                  <a:schemeClr val="dk1"/>
                </a:solidFill>
                <a:latin typeface="Arial"/>
                <a:ea typeface="Arial"/>
                <a:cs typeface="Arial"/>
                <a:sym typeface="Arial"/>
              </a:rPr>
              <a:t>Threats are classified by AI/ML, Signal</a:t>
            </a:r>
            <a:r>
              <a:rPr lang="nl-NL" sz="2300">
                <a:solidFill>
                  <a:schemeClr val="dk1"/>
                </a:solidFill>
              </a:rPr>
              <a:t> threat intelligence, </a:t>
            </a:r>
            <a:r>
              <a:rPr lang="nl-NL" sz="2300" b="0" i="0" u="none" strike="noStrike" cap="none">
                <a:solidFill>
                  <a:schemeClr val="dk1"/>
                </a:solidFill>
                <a:latin typeface="Arial"/>
                <a:ea typeface="Arial"/>
                <a:cs typeface="Arial"/>
                <a:sym typeface="Arial"/>
              </a:rPr>
              <a:t>ActiveEDR</a:t>
            </a:r>
            <a:r>
              <a:rPr lang="nl-NL" sz="2300">
                <a:solidFill>
                  <a:schemeClr val="dk1"/>
                </a:solidFill>
              </a:rPr>
              <a:t>+</a:t>
            </a:r>
            <a:r>
              <a:rPr lang="nl-NL" sz="2300" b="0" i="0" u="none" strike="noStrike" cap="none">
                <a:solidFill>
                  <a:schemeClr val="dk1"/>
                </a:solidFill>
                <a:latin typeface="Arial"/>
                <a:ea typeface="Arial"/>
                <a:cs typeface="Arial"/>
                <a:sym typeface="Arial"/>
              </a:rPr>
              <a:t>Storyline, MITRE</a:t>
            </a:r>
            <a:r>
              <a:rPr lang="nl-NL" sz="2300" b="0" i="0" u="none" strike="noStrike" cap="none" baseline="30000">
                <a:solidFill>
                  <a:schemeClr val="dk1"/>
                </a:solidFill>
                <a:latin typeface="Arial"/>
                <a:ea typeface="Arial"/>
                <a:cs typeface="Arial"/>
                <a:sym typeface="Arial"/>
              </a:rPr>
              <a:t>®</a:t>
            </a:r>
            <a:r>
              <a:rPr lang="nl-NL" sz="2300" b="0" i="0" u="none" strike="noStrike" cap="none">
                <a:solidFill>
                  <a:schemeClr val="dk1"/>
                </a:solidFill>
                <a:latin typeface="Arial"/>
                <a:ea typeface="Arial"/>
                <a:cs typeface="Arial"/>
                <a:sym typeface="Arial"/>
              </a:rPr>
              <a:t> TTPs, logs, a</a:t>
            </a:r>
            <a:r>
              <a:rPr lang="nl-NL" sz="2300">
                <a:solidFill>
                  <a:schemeClr val="dk1"/>
                </a:solidFill>
              </a:rPr>
              <a:t>nd analyst judgment</a:t>
            </a:r>
            <a:endParaRPr sz="1300" b="0" i="0" u="none" strike="noStrike" cap="none">
              <a:solidFill>
                <a:schemeClr val="dk1"/>
              </a:solidFill>
              <a:latin typeface="Arial"/>
              <a:ea typeface="Arial"/>
              <a:cs typeface="Arial"/>
              <a:sym typeface="Arial"/>
            </a:endParaRPr>
          </a:p>
        </p:txBody>
      </p:sp>
      <p:grpSp>
        <p:nvGrpSpPr>
          <p:cNvPr id="503" name="Google Shape;503;ge82404369d_1_520"/>
          <p:cNvGrpSpPr/>
          <p:nvPr/>
        </p:nvGrpSpPr>
        <p:grpSpPr>
          <a:xfrm>
            <a:off x="4155847" y="1938714"/>
            <a:ext cx="684000" cy="684000"/>
            <a:chOff x="720882" y="1938714"/>
            <a:chExt cx="684000" cy="684000"/>
          </a:xfrm>
        </p:grpSpPr>
        <p:sp>
          <p:nvSpPr>
            <p:cNvPr id="504" name="Google Shape;504;ge82404369d_1_520"/>
            <p:cNvSpPr/>
            <p:nvPr/>
          </p:nvSpPr>
          <p:spPr>
            <a:xfrm>
              <a:off x="720882" y="1938714"/>
              <a:ext cx="684000" cy="684000"/>
            </a:xfrm>
            <a:prstGeom prst="ellipse">
              <a:avLst/>
            </a:prstGeom>
            <a:solidFill>
              <a:srgbClr val="E1E8EF">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5" name="Google Shape;505;ge82404369d_1_520"/>
            <p:cNvSpPr/>
            <p:nvPr/>
          </p:nvSpPr>
          <p:spPr>
            <a:xfrm>
              <a:off x="860485" y="2078315"/>
              <a:ext cx="404700" cy="4047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06" name="Google Shape;506;ge82404369d_1_520"/>
          <p:cNvSpPr txBox="1"/>
          <p:nvPr/>
        </p:nvSpPr>
        <p:spPr>
          <a:xfrm>
            <a:off x="7519008" y="2967878"/>
            <a:ext cx="2743200" cy="99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nl-NL" sz="3600" b="1" i="0" u="none" strike="noStrike" cap="none">
                <a:solidFill>
                  <a:schemeClr val="accent1"/>
                </a:solidFill>
                <a:latin typeface="Arial"/>
                <a:ea typeface="Arial"/>
                <a:cs typeface="Arial"/>
                <a:sym typeface="Arial"/>
              </a:rPr>
              <a:t>Threat</a:t>
            </a:r>
            <a:br>
              <a:rPr lang="nl-NL" sz="3600" b="1" i="0" u="none" strike="noStrike" cap="none">
                <a:solidFill>
                  <a:schemeClr val="accent1"/>
                </a:solidFill>
                <a:latin typeface="Arial"/>
                <a:ea typeface="Arial"/>
                <a:cs typeface="Arial"/>
                <a:sym typeface="Arial"/>
              </a:rPr>
            </a:br>
            <a:r>
              <a:rPr lang="nl-NL" sz="3600" b="0" i="0" u="none" strike="noStrike" cap="none">
                <a:solidFill>
                  <a:schemeClr val="accent1"/>
                </a:solidFill>
                <a:latin typeface="Arial"/>
                <a:ea typeface="Arial"/>
                <a:cs typeface="Arial"/>
                <a:sym typeface="Arial"/>
              </a:rPr>
              <a:t>Insights</a:t>
            </a:r>
            <a:endParaRPr sz="1200" b="0" i="0" u="none" strike="noStrike" cap="none">
              <a:solidFill>
                <a:schemeClr val="accent1"/>
              </a:solidFill>
              <a:latin typeface="Arial"/>
              <a:ea typeface="Arial"/>
              <a:cs typeface="Arial"/>
              <a:sym typeface="Arial"/>
            </a:endParaRPr>
          </a:p>
        </p:txBody>
      </p:sp>
      <p:sp>
        <p:nvSpPr>
          <p:cNvPr id="507" name="Google Shape;507;ge82404369d_1_520"/>
          <p:cNvSpPr txBox="1"/>
          <p:nvPr/>
        </p:nvSpPr>
        <p:spPr>
          <a:xfrm>
            <a:off x="7519004" y="4233575"/>
            <a:ext cx="29262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300" b="0" i="0" u="none" strike="noStrike" cap="none">
                <a:solidFill>
                  <a:schemeClr val="dk1"/>
                </a:solidFill>
                <a:latin typeface="Arial"/>
                <a:ea typeface="Arial"/>
                <a:cs typeface="Arial"/>
                <a:sym typeface="Arial"/>
              </a:rPr>
              <a:t>All console incidents are interpreted and annotated to keep you in the loop</a:t>
            </a:r>
            <a:endParaRPr sz="1300" b="0" i="0" u="none" strike="noStrike" cap="none">
              <a:solidFill>
                <a:schemeClr val="dk1"/>
              </a:solidFill>
              <a:latin typeface="Arial"/>
              <a:ea typeface="Arial"/>
              <a:cs typeface="Arial"/>
              <a:sym typeface="Arial"/>
            </a:endParaRPr>
          </a:p>
        </p:txBody>
      </p:sp>
      <p:grpSp>
        <p:nvGrpSpPr>
          <p:cNvPr id="508" name="Google Shape;508;ge82404369d_1_520"/>
          <p:cNvGrpSpPr/>
          <p:nvPr/>
        </p:nvGrpSpPr>
        <p:grpSpPr>
          <a:xfrm>
            <a:off x="7490956" y="1938714"/>
            <a:ext cx="684000" cy="684000"/>
            <a:chOff x="720882" y="1938714"/>
            <a:chExt cx="684000" cy="684000"/>
          </a:xfrm>
        </p:grpSpPr>
        <p:sp>
          <p:nvSpPr>
            <p:cNvPr id="509" name="Google Shape;509;ge82404369d_1_520"/>
            <p:cNvSpPr/>
            <p:nvPr/>
          </p:nvSpPr>
          <p:spPr>
            <a:xfrm>
              <a:off x="720882" y="1938714"/>
              <a:ext cx="684000" cy="684000"/>
            </a:xfrm>
            <a:prstGeom prst="ellipse">
              <a:avLst/>
            </a:prstGeom>
            <a:solidFill>
              <a:srgbClr val="E1E8EF">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0" name="Google Shape;510;ge82404369d_1_520"/>
            <p:cNvSpPr/>
            <p:nvPr/>
          </p:nvSpPr>
          <p:spPr>
            <a:xfrm>
              <a:off x="860485" y="2078315"/>
              <a:ext cx="404700" cy="4047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11" name="Google Shape;511;ge82404369d_1_520"/>
          <p:cNvSpPr txBox="1"/>
          <p:nvPr/>
        </p:nvSpPr>
        <p:spPr>
          <a:xfrm>
            <a:off x="10850337" y="2967871"/>
            <a:ext cx="2743200" cy="99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nl-NL" sz="3600" b="1" i="0" u="none" strike="noStrike" cap="none">
                <a:solidFill>
                  <a:schemeClr val="accent1"/>
                </a:solidFill>
                <a:latin typeface="Arial"/>
                <a:ea typeface="Arial"/>
                <a:cs typeface="Arial"/>
                <a:sym typeface="Arial"/>
              </a:rPr>
              <a:t>Action</a:t>
            </a:r>
            <a:br>
              <a:rPr lang="nl-NL" sz="3600" b="1" i="0" u="none" strike="noStrike" cap="none">
                <a:solidFill>
                  <a:schemeClr val="accent1"/>
                </a:solidFill>
                <a:latin typeface="Arial"/>
                <a:ea typeface="Arial"/>
                <a:cs typeface="Arial"/>
                <a:sym typeface="Arial"/>
              </a:rPr>
            </a:br>
            <a:r>
              <a:rPr lang="nl-NL" sz="3600" b="0" i="0" u="none" strike="noStrike" cap="none">
                <a:solidFill>
                  <a:schemeClr val="accent1"/>
                </a:solidFill>
                <a:latin typeface="Arial"/>
                <a:ea typeface="Arial"/>
                <a:cs typeface="Arial"/>
                <a:sym typeface="Arial"/>
              </a:rPr>
              <a:t>&amp; Next Steps</a:t>
            </a:r>
            <a:endParaRPr sz="1200" b="0" i="0" u="none" strike="noStrike" cap="none">
              <a:solidFill>
                <a:schemeClr val="accent1"/>
              </a:solidFill>
              <a:latin typeface="Arial"/>
              <a:ea typeface="Arial"/>
              <a:cs typeface="Arial"/>
              <a:sym typeface="Arial"/>
            </a:endParaRPr>
          </a:p>
        </p:txBody>
      </p:sp>
      <p:sp>
        <p:nvSpPr>
          <p:cNvPr id="512" name="Google Shape;512;ge82404369d_1_520"/>
          <p:cNvSpPr txBox="1"/>
          <p:nvPr/>
        </p:nvSpPr>
        <p:spPr>
          <a:xfrm>
            <a:off x="10850332" y="4233568"/>
            <a:ext cx="29262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300" b="0" i="0" u="none" strike="noStrike" cap="none">
                <a:solidFill>
                  <a:schemeClr val="dk1"/>
                </a:solidFill>
                <a:latin typeface="Arial"/>
                <a:ea typeface="Arial"/>
                <a:cs typeface="Arial"/>
                <a:sym typeface="Arial"/>
              </a:rPr>
              <a:t>Vigilance mitigates and resolves threats for you and opens proactive escalation as needed</a:t>
            </a:r>
            <a:endParaRPr sz="1300" b="0" i="0" u="none" strike="noStrike" cap="none">
              <a:solidFill>
                <a:schemeClr val="dk1"/>
              </a:solidFill>
              <a:latin typeface="Arial"/>
              <a:ea typeface="Arial"/>
              <a:cs typeface="Arial"/>
              <a:sym typeface="Arial"/>
            </a:endParaRPr>
          </a:p>
        </p:txBody>
      </p:sp>
      <p:grpSp>
        <p:nvGrpSpPr>
          <p:cNvPr id="513" name="Google Shape;513;ge82404369d_1_520"/>
          <p:cNvGrpSpPr/>
          <p:nvPr/>
        </p:nvGrpSpPr>
        <p:grpSpPr>
          <a:xfrm>
            <a:off x="10826065" y="1938714"/>
            <a:ext cx="684000" cy="684000"/>
            <a:chOff x="720882" y="1938714"/>
            <a:chExt cx="684000" cy="684000"/>
          </a:xfrm>
        </p:grpSpPr>
        <p:sp>
          <p:nvSpPr>
            <p:cNvPr id="514" name="Google Shape;514;ge82404369d_1_520"/>
            <p:cNvSpPr/>
            <p:nvPr/>
          </p:nvSpPr>
          <p:spPr>
            <a:xfrm>
              <a:off x="720882" y="1938714"/>
              <a:ext cx="684000" cy="684000"/>
            </a:xfrm>
            <a:prstGeom prst="ellipse">
              <a:avLst/>
            </a:prstGeom>
            <a:solidFill>
              <a:srgbClr val="E1E8EF">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5" name="Google Shape;515;ge82404369d_1_520"/>
            <p:cNvSpPr/>
            <p:nvPr/>
          </p:nvSpPr>
          <p:spPr>
            <a:xfrm>
              <a:off x="860485" y="2078315"/>
              <a:ext cx="404700" cy="4047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16" name="Google Shape;516;ge82404369d_1_520"/>
          <p:cNvSpPr txBox="1"/>
          <p:nvPr/>
        </p:nvSpPr>
        <p:spPr>
          <a:xfrm>
            <a:off x="14181666" y="2967917"/>
            <a:ext cx="2743200" cy="99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nl-NL" sz="3600" b="1" i="0" u="none" strike="noStrike" cap="none">
                <a:solidFill>
                  <a:schemeClr val="accent1"/>
                </a:solidFill>
                <a:latin typeface="Arial"/>
                <a:ea typeface="Arial"/>
                <a:cs typeface="Arial"/>
                <a:sym typeface="Arial"/>
              </a:rPr>
              <a:t>DFIR</a:t>
            </a:r>
            <a:br>
              <a:rPr lang="nl-NL" sz="3600" b="1" i="0" u="none" strike="noStrike" cap="none">
                <a:solidFill>
                  <a:schemeClr val="accent1"/>
                </a:solidFill>
                <a:latin typeface="Arial"/>
                <a:ea typeface="Arial"/>
                <a:cs typeface="Arial"/>
                <a:sym typeface="Arial"/>
              </a:rPr>
            </a:br>
            <a:r>
              <a:rPr lang="nl-NL" sz="3600" b="0" i="0" u="none" strike="noStrike" cap="none">
                <a:solidFill>
                  <a:schemeClr val="accent1"/>
                </a:solidFill>
                <a:latin typeface="Arial"/>
                <a:ea typeface="Arial"/>
                <a:cs typeface="Arial"/>
                <a:sym typeface="Arial"/>
              </a:rPr>
              <a:t>Goes Deeper</a:t>
            </a:r>
            <a:endParaRPr sz="1200" b="0" i="0" u="none" strike="noStrike" cap="none">
              <a:solidFill>
                <a:schemeClr val="accent1"/>
              </a:solidFill>
              <a:latin typeface="Arial"/>
              <a:ea typeface="Arial"/>
              <a:cs typeface="Arial"/>
              <a:sym typeface="Arial"/>
            </a:endParaRPr>
          </a:p>
        </p:txBody>
      </p:sp>
      <p:sp>
        <p:nvSpPr>
          <p:cNvPr id="517" name="Google Shape;517;ge82404369d_1_520"/>
          <p:cNvSpPr txBox="1"/>
          <p:nvPr/>
        </p:nvSpPr>
        <p:spPr>
          <a:xfrm>
            <a:off x="14181659" y="4233614"/>
            <a:ext cx="29262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300" b="0" i="0" u="none" strike="noStrike" cap="none">
                <a:solidFill>
                  <a:schemeClr val="dk1"/>
                </a:solidFill>
                <a:latin typeface="Arial"/>
                <a:ea typeface="Arial"/>
                <a:cs typeface="Arial"/>
                <a:sym typeface="Arial"/>
              </a:rPr>
              <a:t>Respond </a:t>
            </a:r>
            <a:r>
              <a:rPr lang="nl-NL" sz="2300" b="1" i="0" u="none" strike="noStrike" cap="none">
                <a:solidFill>
                  <a:schemeClr val="dk1"/>
                </a:solidFill>
                <a:latin typeface="Arial"/>
                <a:ea typeface="Arial"/>
                <a:cs typeface="Arial"/>
                <a:sym typeface="Arial"/>
              </a:rPr>
              <a:t>Pro</a:t>
            </a:r>
            <a:r>
              <a:rPr lang="nl-NL" sz="2300" b="0" i="0" u="none" strike="noStrike" cap="none">
                <a:solidFill>
                  <a:schemeClr val="dk1"/>
                </a:solidFill>
                <a:latin typeface="Arial"/>
                <a:ea typeface="Arial"/>
                <a:cs typeface="Arial"/>
                <a:sym typeface="Arial"/>
              </a:rPr>
              <a:t> customers can trigger forensic deep dives, targeted threat hunting, and IR</a:t>
            </a:r>
            <a:endParaRPr sz="1300" b="0" i="0" u="none" strike="noStrike" cap="none">
              <a:solidFill>
                <a:schemeClr val="dk1"/>
              </a:solidFill>
              <a:latin typeface="Arial"/>
              <a:ea typeface="Arial"/>
              <a:cs typeface="Arial"/>
              <a:sym typeface="Arial"/>
            </a:endParaRPr>
          </a:p>
        </p:txBody>
      </p:sp>
      <p:grpSp>
        <p:nvGrpSpPr>
          <p:cNvPr id="518" name="Google Shape;518;ge82404369d_1_520"/>
          <p:cNvGrpSpPr/>
          <p:nvPr/>
        </p:nvGrpSpPr>
        <p:grpSpPr>
          <a:xfrm>
            <a:off x="14181659" y="1938714"/>
            <a:ext cx="684000" cy="684000"/>
            <a:chOff x="720882" y="1938714"/>
            <a:chExt cx="684000" cy="684000"/>
          </a:xfrm>
        </p:grpSpPr>
        <p:sp>
          <p:nvSpPr>
            <p:cNvPr id="519" name="Google Shape;519;ge82404369d_1_520"/>
            <p:cNvSpPr/>
            <p:nvPr/>
          </p:nvSpPr>
          <p:spPr>
            <a:xfrm>
              <a:off x="720882" y="1938714"/>
              <a:ext cx="684000" cy="684000"/>
            </a:xfrm>
            <a:prstGeom prst="ellipse">
              <a:avLst/>
            </a:prstGeom>
            <a:solidFill>
              <a:srgbClr val="E1E8EF">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0" name="Google Shape;520;ge82404369d_1_520"/>
            <p:cNvSpPr/>
            <p:nvPr/>
          </p:nvSpPr>
          <p:spPr>
            <a:xfrm>
              <a:off x="860485" y="2078315"/>
              <a:ext cx="404700" cy="4047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21" name="Google Shape;521;ge82404369d_1_520"/>
          <p:cNvSpPr/>
          <p:nvPr/>
        </p:nvSpPr>
        <p:spPr>
          <a:xfrm>
            <a:off x="0" y="6883400"/>
            <a:ext cx="18288000" cy="2706000"/>
          </a:xfrm>
          <a:prstGeom prst="rect">
            <a:avLst/>
          </a:prstGeom>
          <a:solidFill>
            <a:srgbClr val="3504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2" name="Google Shape;522;ge82404369d_1_520"/>
          <p:cNvSpPr txBox="1"/>
          <p:nvPr/>
        </p:nvSpPr>
        <p:spPr>
          <a:xfrm>
            <a:off x="1259028" y="7544870"/>
            <a:ext cx="2892000" cy="3747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400" b="1" i="0" u="none" strike="noStrike" cap="none">
                <a:solidFill>
                  <a:schemeClr val="lt1"/>
                </a:solidFill>
                <a:latin typeface="Arial"/>
                <a:ea typeface="Arial"/>
                <a:cs typeface="Arial"/>
                <a:sym typeface="Arial"/>
              </a:rPr>
              <a:t>Expert Staff</a:t>
            </a:r>
            <a:endParaRPr sz="1400" b="0" i="0" u="none" strike="noStrike" cap="none">
              <a:solidFill>
                <a:srgbClr val="000000"/>
              </a:solidFill>
              <a:latin typeface="Arial"/>
              <a:ea typeface="Arial"/>
              <a:cs typeface="Arial"/>
              <a:sym typeface="Arial"/>
            </a:endParaRPr>
          </a:p>
        </p:txBody>
      </p:sp>
      <p:sp>
        <p:nvSpPr>
          <p:cNvPr id="523" name="Google Shape;523;ge82404369d_1_520"/>
          <p:cNvSpPr txBox="1"/>
          <p:nvPr/>
        </p:nvSpPr>
        <p:spPr>
          <a:xfrm>
            <a:off x="1259028" y="7954890"/>
            <a:ext cx="2892000" cy="312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000"/>
              <a:buFont typeface="Arial"/>
              <a:buNone/>
            </a:pPr>
            <a:r>
              <a:rPr lang="nl-NL" sz="2000" b="0" i="0" u="none" strike="noStrike" cap="none">
                <a:solidFill>
                  <a:schemeClr val="lt1"/>
                </a:solidFill>
                <a:latin typeface="Arial"/>
                <a:ea typeface="Arial"/>
                <a:cs typeface="Arial"/>
                <a:sym typeface="Arial"/>
              </a:rPr>
              <a:t>Never Outsourced</a:t>
            </a:r>
            <a:endParaRPr sz="2000" b="0" i="0" u="none" strike="noStrike" cap="none">
              <a:solidFill>
                <a:schemeClr val="lt1"/>
              </a:solidFill>
              <a:latin typeface="Arial"/>
              <a:ea typeface="Arial"/>
              <a:cs typeface="Arial"/>
              <a:sym typeface="Arial"/>
            </a:endParaRPr>
          </a:p>
        </p:txBody>
      </p:sp>
      <p:sp>
        <p:nvSpPr>
          <p:cNvPr id="524" name="Google Shape;524;ge82404369d_1_520"/>
          <p:cNvSpPr txBox="1"/>
          <p:nvPr/>
        </p:nvSpPr>
        <p:spPr>
          <a:xfrm>
            <a:off x="5043810" y="7544870"/>
            <a:ext cx="3569700" cy="3747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400" b="1" i="0" u="none" strike="noStrike" cap="none">
                <a:solidFill>
                  <a:schemeClr val="lt1"/>
                </a:solidFill>
                <a:latin typeface="Arial"/>
                <a:ea typeface="Arial"/>
                <a:cs typeface="Arial"/>
                <a:sym typeface="Arial"/>
              </a:rPr>
              <a:t>~30 Min. Response Time</a:t>
            </a:r>
            <a:endParaRPr sz="1400" b="0" i="0" u="none" strike="noStrike" cap="none">
              <a:solidFill>
                <a:srgbClr val="000000"/>
              </a:solidFill>
              <a:latin typeface="Arial"/>
              <a:ea typeface="Arial"/>
              <a:cs typeface="Arial"/>
              <a:sym typeface="Arial"/>
            </a:endParaRPr>
          </a:p>
        </p:txBody>
      </p:sp>
      <p:sp>
        <p:nvSpPr>
          <p:cNvPr id="525" name="Google Shape;525;ge82404369d_1_520"/>
          <p:cNvSpPr txBox="1"/>
          <p:nvPr/>
        </p:nvSpPr>
        <p:spPr>
          <a:xfrm>
            <a:off x="5043810" y="7954890"/>
            <a:ext cx="3569700" cy="312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000"/>
              <a:buFont typeface="Arial"/>
              <a:buNone/>
            </a:pPr>
            <a:r>
              <a:rPr lang="nl-NL" sz="2000" b="0" i="0" u="none" strike="noStrike" cap="none">
                <a:solidFill>
                  <a:schemeClr val="lt1"/>
                </a:solidFill>
                <a:latin typeface="Arial"/>
                <a:ea typeface="Arial"/>
                <a:cs typeface="Arial"/>
                <a:sym typeface="Arial"/>
              </a:rPr>
              <a:t>Our Current Average</a:t>
            </a:r>
            <a:endParaRPr sz="1400" b="0" i="0" u="none" strike="noStrike" cap="none">
              <a:solidFill>
                <a:srgbClr val="000000"/>
              </a:solidFill>
              <a:latin typeface="Arial"/>
              <a:ea typeface="Arial"/>
              <a:cs typeface="Arial"/>
              <a:sym typeface="Arial"/>
            </a:endParaRPr>
          </a:p>
        </p:txBody>
      </p:sp>
      <p:sp>
        <p:nvSpPr>
          <p:cNvPr id="526" name="Google Shape;526;ge82404369d_1_520"/>
          <p:cNvSpPr txBox="1"/>
          <p:nvPr/>
        </p:nvSpPr>
        <p:spPr>
          <a:xfrm>
            <a:off x="9618675" y="7544870"/>
            <a:ext cx="3569700" cy="3747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400" b="1" i="0" u="none" strike="noStrike" cap="none">
                <a:solidFill>
                  <a:schemeClr val="lt1"/>
                </a:solidFill>
                <a:latin typeface="Arial"/>
                <a:ea typeface="Arial"/>
                <a:cs typeface="Arial"/>
                <a:sym typeface="Arial"/>
              </a:rPr>
              <a:t>Adaptive Playbooks</a:t>
            </a:r>
            <a:endParaRPr sz="1400" b="0" i="0" u="none" strike="noStrike" cap="none">
              <a:solidFill>
                <a:srgbClr val="000000"/>
              </a:solidFill>
              <a:latin typeface="Arial"/>
              <a:ea typeface="Arial"/>
              <a:cs typeface="Arial"/>
              <a:sym typeface="Arial"/>
            </a:endParaRPr>
          </a:p>
        </p:txBody>
      </p:sp>
      <p:sp>
        <p:nvSpPr>
          <p:cNvPr id="527" name="Google Shape;527;ge82404369d_1_520"/>
          <p:cNvSpPr txBox="1"/>
          <p:nvPr/>
        </p:nvSpPr>
        <p:spPr>
          <a:xfrm>
            <a:off x="9618675" y="7954890"/>
            <a:ext cx="3569700" cy="752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000"/>
              <a:buFont typeface="Arial"/>
              <a:buNone/>
            </a:pPr>
            <a:r>
              <a:rPr lang="nl-NL" sz="2000" b="0" i="0" u="none" strike="noStrike" cap="none">
                <a:solidFill>
                  <a:schemeClr val="lt1"/>
                </a:solidFill>
                <a:latin typeface="Arial"/>
                <a:ea typeface="Arial"/>
                <a:cs typeface="Arial"/>
                <a:sym typeface="Arial"/>
              </a:rPr>
              <a:t>Fit Your Needs</a:t>
            </a:r>
            <a:endParaRPr sz="2000" b="0" i="0" u="none" strike="noStrike" cap="none">
              <a:solidFill>
                <a:schemeClr val="lt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000"/>
              <a:buFont typeface="Arial"/>
              <a:buNone/>
            </a:pPr>
            <a:r>
              <a:rPr lang="nl-NL" sz="2000" b="0" i="0" u="none" strike="noStrike" cap="none">
                <a:solidFill>
                  <a:schemeClr val="lt1"/>
                </a:solidFill>
                <a:latin typeface="Arial"/>
                <a:ea typeface="Arial"/>
                <a:cs typeface="Arial"/>
                <a:sym typeface="Arial"/>
              </a:rPr>
              <a:t>Deep dive on demand</a:t>
            </a:r>
            <a:endParaRPr sz="2000" b="0" i="0" u="none" strike="noStrike" cap="none">
              <a:solidFill>
                <a:schemeClr val="lt1"/>
              </a:solidFill>
              <a:latin typeface="Arial"/>
              <a:ea typeface="Arial"/>
              <a:cs typeface="Arial"/>
              <a:sym typeface="Arial"/>
            </a:endParaRPr>
          </a:p>
        </p:txBody>
      </p:sp>
      <p:sp>
        <p:nvSpPr>
          <p:cNvPr id="528" name="Google Shape;528;ge82404369d_1_520"/>
          <p:cNvSpPr txBox="1"/>
          <p:nvPr/>
        </p:nvSpPr>
        <p:spPr>
          <a:xfrm>
            <a:off x="13892225" y="7544870"/>
            <a:ext cx="3569700" cy="3747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400" b="1" i="0" u="none" strike="noStrike" cap="none">
                <a:solidFill>
                  <a:schemeClr val="lt1"/>
                </a:solidFill>
                <a:latin typeface="Arial"/>
                <a:ea typeface="Arial"/>
                <a:cs typeface="Arial"/>
                <a:sym typeface="Arial"/>
              </a:rPr>
              <a:t>Trusted</a:t>
            </a:r>
            <a:endParaRPr sz="1400" b="0" i="0" u="none" strike="noStrike" cap="none">
              <a:solidFill>
                <a:srgbClr val="000000"/>
              </a:solidFill>
              <a:latin typeface="Arial"/>
              <a:ea typeface="Arial"/>
              <a:cs typeface="Arial"/>
              <a:sym typeface="Arial"/>
            </a:endParaRPr>
          </a:p>
        </p:txBody>
      </p:sp>
      <p:sp>
        <p:nvSpPr>
          <p:cNvPr id="529" name="Google Shape;529;ge82404369d_1_520"/>
          <p:cNvSpPr txBox="1"/>
          <p:nvPr/>
        </p:nvSpPr>
        <p:spPr>
          <a:xfrm>
            <a:off x="13892225" y="7954890"/>
            <a:ext cx="3569700" cy="6510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000"/>
              <a:buFont typeface="Arial"/>
              <a:buNone/>
            </a:pPr>
            <a:r>
              <a:rPr lang="nl-NL" sz="2000" b="0" i="0" u="none" strike="noStrike" cap="none">
                <a:solidFill>
                  <a:schemeClr val="lt1"/>
                </a:solidFill>
                <a:latin typeface="Arial"/>
                <a:ea typeface="Arial"/>
                <a:cs typeface="Arial"/>
                <a:sym typeface="Arial"/>
              </a:rPr>
              <a:t>By the World’s Largest Organizations</a:t>
            </a:r>
            <a:endParaRPr sz="1400" b="0" i="0" u="none" strike="noStrike" cap="none">
              <a:solidFill>
                <a:srgbClr val="000000"/>
              </a:solidFill>
              <a:latin typeface="Arial"/>
              <a:ea typeface="Arial"/>
              <a:cs typeface="Arial"/>
              <a:sym typeface="Arial"/>
            </a:endParaRPr>
          </a:p>
        </p:txBody>
      </p:sp>
      <p:cxnSp>
        <p:nvCxnSpPr>
          <p:cNvPr id="530" name="Google Shape;530;ge82404369d_1_520"/>
          <p:cNvCxnSpPr/>
          <p:nvPr/>
        </p:nvCxnSpPr>
        <p:spPr>
          <a:xfrm>
            <a:off x="4745123" y="7397182"/>
            <a:ext cx="0" cy="1543500"/>
          </a:xfrm>
          <a:prstGeom prst="straightConnector1">
            <a:avLst/>
          </a:prstGeom>
          <a:noFill/>
          <a:ln w="25400" cap="flat" cmpd="sng">
            <a:solidFill>
              <a:schemeClr val="lt1">
                <a:alpha val="46670"/>
              </a:schemeClr>
            </a:solidFill>
            <a:prstDash val="solid"/>
            <a:miter lim="800000"/>
            <a:headEnd type="none" w="sm" len="sm"/>
            <a:tailEnd type="none" w="sm" len="sm"/>
          </a:ln>
        </p:spPr>
      </p:cxnSp>
      <p:cxnSp>
        <p:nvCxnSpPr>
          <p:cNvPr id="531" name="Google Shape;531;ge82404369d_1_520"/>
          <p:cNvCxnSpPr/>
          <p:nvPr/>
        </p:nvCxnSpPr>
        <p:spPr>
          <a:xfrm>
            <a:off x="9319988" y="7397182"/>
            <a:ext cx="0" cy="1543500"/>
          </a:xfrm>
          <a:prstGeom prst="straightConnector1">
            <a:avLst/>
          </a:prstGeom>
          <a:noFill/>
          <a:ln w="25400" cap="flat" cmpd="sng">
            <a:solidFill>
              <a:schemeClr val="lt1">
                <a:alpha val="46670"/>
              </a:schemeClr>
            </a:solidFill>
            <a:prstDash val="solid"/>
            <a:miter lim="800000"/>
            <a:headEnd type="none" w="sm" len="sm"/>
            <a:tailEnd type="none" w="sm" len="sm"/>
          </a:ln>
        </p:spPr>
      </p:cxnSp>
      <p:cxnSp>
        <p:nvCxnSpPr>
          <p:cNvPr id="532" name="Google Shape;532;ge82404369d_1_520"/>
          <p:cNvCxnSpPr/>
          <p:nvPr/>
        </p:nvCxnSpPr>
        <p:spPr>
          <a:xfrm>
            <a:off x="13593538" y="7397182"/>
            <a:ext cx="0" cy="1543500"/>
          </a:xfrm>
          <a:prstGeom prst="straightConnector1">
            <a:avLst/>
          </a:prstGeom>
          <a:noFill/>
          <a:ln w="25400" cap="flat" cmpd="sng">
            <a:solidFill>
              <a:schemeClr val="lt1">
                <a:alpha val="46670"/>
              </a:schemeClr>
            </a:solidFill>
            <a:prstDash val="solid"/>
            <a:miter lim="800000"/>
            <a:headEnd type="none" w="sm" len="sm"/>
            <a:tailEnd type="none" w="sm" len="sm"/>
          </a:ln>
        </p:spPr>
      </p:cxnSp>
      <p:cxnSp>
        <p:nvCxnSpPr>
          <p:cNvPr id="533" name="Google Shape;533;ge82404369d_1_520"/>
          <p:cNvCxnSpPr/>
          <p:nvPr/>
        </p:nvCxnSpPr>
        <p:spPr>
          <a:xfrm>
            <a:off x="960341" y="7397182"/>
            <a:ext cx="0" cy="1543500"/>
          </a:xfrm>
          <a:prstGeom prst="straightConnector1">
            <a:avLst/>
          </a:prstGeom>
          <a:noFill/>
          <a:ln w="25400" cap="flat" cmpd="sng">
            <a:solidFill>
              <a:schemeClr val="lt1">
                <a:alpha val="46670"/>
              </a:schemeClr>
            </a:solidFill>
            <a:prstDash val="solid"/>
            <a:miter lim="800000"/>
            <a:headEnd type="none" w="sm" len="sm"/>
            <a:tailEnd type="none" w="sm" len="sm"/>
          </a:ln>
        </p:spPr>
      </p:cxnSp>
      <p:sp>
        <p:nvSpPr>
          <p:cNvPr id="534" name="Google Shape;534;ge82404369d_1_520"/>
          <p:cNvSpPr txBox="1">
            <a:spLocks noGrp="1"/>
          </p:cNvSpPr>
          <p:nvPr>
            <p:ph type="title"/>
          </p:nvPr>
        </p:nvSpPr>
        <p:spPr>
          <a:xfrm>
            <a:off x="4803423" y="515938"/>
            <a:ext cx="12883500" cy="9066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How It Works</a:t>
            </a:r>
            <a:endParaRPr/>
          </a:p>
        </p:txBody>
      </p:sp>
      <p:pic>
        <p:nvPicPr>
          <p:cNvPr id="535" name="Google Shape;535;ge82404369d_1_520"/>
          <p:cNvPicPr preferRelativeResize="0"/>
          <p:nvPr/>
        </p:nvPicPr>
        <p:blipFill rotWithShape="1">
          <a:blip r:embed="rId3">
            <a:alphaModFix/>
          </a:blip>
          <a:srcRect/>
          <a:stretch/>
        </p:blipFill>
        <p:spPr>
          <a:xfrm>
            <a:off x="856425" y="636952"/>
            <a:ext cx="3722006" cy="5200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000"/>
                                        <p:tgtEl>
                                          <p:spTgt spid="498"/>
                                        </p:tgtEl>
                                      </p:cBhvr>
                                    </p:animEffect>
                                  </p:childTnLst>
                                </p:cTn>
                              </p:par>
                              <p:par>
                                <p:cTn id="8" presetID="10" presetClass="entr" presetSubtype="0" fill="hold" nodeType="withEffect">
                                  <p:stCondLst>
                                    <p:cond delay="0"/>
                                  </p:stCondLst>
                                  <p:childTnLst>
                                    <p:set>
                                      <p:cBhvr>
                                        <p:cTn id="9" dur="1" fill="hold">
                                          <p:stCondLst>
                                            <p:cond delay="0"/>
                                          </p:stCondLst>
                                        </p:cTn>
                                        <p:tgtEl>
                                          <p:spTgt spid="496"/>
                                        </p:tgtEl>
                                        <p:attrNameLst>
                                          <p:attrName>style.visibility</p:attrName>
                                        </p:attrNameLst>
                                      </p:cBhvr>
                                      <p:to>
                                        <p:strVal val="visible"/>
                                      </p:to>
                                    </p:set>
                                    <p:animEffect transition="in" filter="fade">
                                      <p:cBhvr>
                                        <p:cTn id="10" dur="1900"/>
                                        <p:tgtEl>
                                          <p:spTgt spid="496"/>
                                        </p:tgtEl>
                                      </p:cBhvr>
                                    </p:animEffect>
                                  </p:childTnLst>
                                </p:cTn>
                              </p:par>
                              <p:par>
                                <p:cTn id="11" presetID="10" presetClass="entr" presetSubtype="0" fill="hold" nodeType="withEffect">
                                  <p:stCondLst>
                                    <p:cond delay="0"/>
                                  </p:stCondLst>
                                  <p:childTnLst>
                                    <p:set>
                                      <p:cBhvr>
                                        <p:cTn id="12" dur="1" fill="hold">
                                          <p:stCondLst>
                                            <p:cond delay="0"/>
                                          </p:stCondLst>
                                        </p:cTn>
                                        <p:tgtEl>
                                          <p:spTgt spid="497"/>
                                        </p:tgtEl>
                                        <p:attrNameLst>
                                          <p:attrName>style.visibility</p:attrName>
                                        </p:attrNameLst>
                                      </p:cBhvr>
                                      <p:to>
                                        <p:strVal val="visible"/>
                                      </p:to>
                                    </p:set>
                                    <p:animEffect transition="in" filter="fade">
                                      <p:cBhvr>
                                        <p:cTn id="13" dur="1000"/>
                                        <p:tgtEl>
                                          <p:spTgt spid="49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3"/>
                                        </p:tgtEl>
                                        <p:attrNameLst>
                                          <p:attrName>style.visibility</p:attrName>
                                        </p:attrNameLst>
                                      </p:cBhvr>
                                      <p:to>
                                        <p:strVal val="visible"/>
                                      </p:to>
                                    </p:set>
                                    <p:animEffect transition="in" filter="fade">
                                      <p:cBhvr>
                                        <p:cTn id="18" dur="1000"/>
                                        <p:tgtEl>
                                          <p:spTgt spid="503"/>
                                        </p:tgtEl>
                                      </p:cBhvr>
                                    </p:animEffect>
                                  </p:childTnLst>
                                </p:cTn>
                              </p:par>
                              <p:par>
                                <p:cTn id="19" presetID="10" presetClass="entr" presetSubtype="0" fill="hold" nodeType="withEffect">
                                  <p:stCondLst>
                                    <p:cond delay="0"/>
                                  </p:stCondLst>
                                  <p:childTnLst>
                                    <p:set>
                                      <p:cBhvr>
                                        <p:cTn id="20" dur="1" fill="hold">
                                          <p:stCondLst>
                                            <p:cond delay="0"/>
                                          </p:stCondLst>
                                        </p:cTn>
                                        <p:tgtEl>
                                          <p:spTgt spid="501"/>
                                        </p:tgtEl>
                                        <p:attrNameLst>
                                          <p:attrName>style.visibility</p:attrName>
                                        </p:attrNameLst>
                                      </p:cBhvr>
                                      <p:to>
                                        <p:strVal val="visible"/>
                                      </p:to>
                                    </p:set>
                                    <p:animEffect transition="in" filter="fade">
                                      <p:cBhvr>
                                        <p:cTn id="21" dur="1000"/>
                                        <p:tgtEl>
                                          <p:spTgt spid="501"/>
                                        </p:tgtEl>
                                      </p:cBhvr>
                                    </p:animEffect>
                                  </p:childTnLst>
                                </p:cTn>
                              </p:par>
                              <p:par>
                                <p:cTn id="22" presetID="10" presetClass="entr" presetSubtype="0" fill="hold" nodeType="withEffect">
                                  <p:stCondLst>
                                    <p:cond delay="0"/>
                                  </p:stCondLst>
                                  <p:childTnLst>
                                    <p:set>
                                      <p:cBhvr>
                                        <p:cTn id="23" dur="1" fill="hold">
                                          <p:stCondLst>
                                            <p:cond delay="0"/>
                                          </p:stCondLst>
                                        </p:cTn>
                                        <p:tgtEl>
                                          <p:spTgt spid="502"/>
                                        </p:tgtEl>
                                        <p:attrNameLst>
                                          <p:attrName>style.visibility</p:attrName>
                                        </p:attrNameLst>
                                      </p:cBhvr>
                                      <p:to>
                                        <p:strVal val="visible"/>
                                      </p:to>
                                    </p:set>
                                    <p:animEffect transition="in" filter="fade">
                                      <p:cBhvr>
                                        <p:cTn id="24" dur="1000"/>
                                        <p:tgtEl>
                                          <p:spTgt spid="50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08"/>
                                        </p:tgtEl>
                                        <p:attrNameLst>
                                          <p:attrName>style.visibility</p:attrName>
                                        </p:attrNameLst>
                                      </p:cBhvr>
                                      <p:to>
                                        <p:strVal val="visible"/>
                                      </p:to>
                                    </p:set>
                                    <p:animEffect transition="in" filter="fade">
                                      <p:cBhvr>
                                        <p:cTn id="29" dur="1000"/>
                                        <p:tgtEl>
                                          <p:spTgt spid="508"/>
                                        </p:tgtEl>
                                      </p:cBhvr>
                                    </p:animEffect>
                                  </p:childTnLst>
                                </p:cTn>
                              </p:par>
                              <p:par>
                                <p:cTn id="30" presetID="10" presetClass="entr" presetSubtype="0" fill="hold" nodeType="withEffect">
                                  <p:stCondLst>
                                    <p:cond delay="0"/>
                                  </p:stCondLst>
                                  <p:childTnLst>
                                    <p:set>
                                      <p:cBhvr>
                                        <p:cTn id="31" dur="1" fill="hold">
                                          <p:stCondLst>
                                            <p:cond delay="0"/>
                                          </p:stCondLst>
                                        </p:cTn>
                                        <p:tgtEl>
                                          <p:spTgt spid="506"/>
                                        </p:tgtEl>
                                        <p:attrNameLst>
                                          <p:attrName>style.visibility</p:attrName>
                                        </p:attrNameLst>
                                      </p:cBhvr>
                                      <p:to>
                                        <p:strVal val="visible"/>
                                      </p:to>
                                    </p:set>
                                    <p:animEffect transition="in" filter="fade">
                                      <p:cBhvr>
                                        <p:cTn id="32" dur="1000"/>
                                        <p:tgtEl>
                                          <p:spTgt spid="506"/>
                                        </p:tgtEl>
                                      </p:cBhvr>
                                    </p:animEffect>
                                  </p:childTnLst>
                                </p:cTn>
                              </p:par>
                              <p:par>
                                <p:cTn id="33" presetID="10" presetClass="entr" presetSubtype="0" fill="hold" nodeType="withEffect">
                                  <p:stCondLst>
                                    <p:cond delay="0"/>
                                  </p:stCondLst>
                                  <p:childTnLst>
                                    <p:set>
                                      <p:cBhvr>
                                        <p:cTn id="34" dur="1" fill="hold">
                                          <p:stCondLst>
                                            <p:cond delay="0"/>
                                          </p:stCondLst>
                                        </p:cTn>
                                        <p:tgtEl>
                                          <p:spTgt spid="507"/>
                                        </p:tgtEl>
                                        <p:attrNameLst>
                                          <p:attrName>style.visibility</p:attrName>
                                        </p:attrNameLst>
                                      </p:cBhvr>
                                      <p:to>
                                        <p:strVal val="visible"/>
                                      </p:to>
                                    </p:set>
                                    <p:animEffect transition="in" filter="fade">
                                      <p:cBhvr>
                                        <p:cTn id="35" dur="1000"/>
                                        <p:tgtEl>
                                          <p:spTgt spid="50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1"/>
                                        </p:tgtEl>
                                        <p:attrNameLst>
                                          <p:attrName>style.visibility</p:attrName>
                                        </p:attrNameLst>
                                      </p:cBhvr>
                                      <p:to>
                                        <p:strVal val="visible"/>
                                      </p:to>
                                    </p:set>
                                    <p:animEffect transition="in" filter="fade">
                                      <p:cBhvr>
                                        <p:cTn id="40" dur="1000"/>
                                        <p:tgtEl>
                                          <p:spTgt spid="511"/>
                                        </p:tgtEl>
                                      </p:cBhvr>
                                    </p:animEffect>
                                  </p:childTnLst>
                                </p:cTn>
                              </p:par>
                              <p:par>
                                <p:cTn id="41" presetID="10" presetClass="entr" presetSubtype="0" fill="hold" nodeType="withEffect">
                                  <p:stCondLst>
                                    <p:cond delay="0"/>
                                  </p:stCondLst>
                                  <p:childTnLst>
                                    <p:set>
                                      <p:cBhvr>
                                        <p:cTn id="42" dur="1" fill="hold">
                                          <p:stCondLst>
                                            <p:cond delay="0"/>
                                          </p:stCondLst>
                                        </p:cTn>
                                        <p:tgtEl>
                                          <p:spTgt spid="513"/>
                                        </p:tgtEl>
                                        <p:attrNameLst>
                                          <p:attrName>style.visibility</p:attrName>
                                        </p:attrNameLst>
                                      </p:cBhvr>
                                      <p:to>
                                        <p:strVal val="visible"/>
                                      </p:to>
                                    </p:set>
                                    <p:animEffect transition="in" filter="fade">
                                      <p:cBhvr>
                                        <p:cTn id="43" dur="1000"/>
                                        <p:tgtEl>
                                          <p:spTgt spid="513"/>
                                        </p:tgtEl>
                                      </p:cBhvr>
                                    </p:animEffect>
                                  </p:childTnLst>
                                </p:cTn>
                              </p:par>
                              <p:par>
                                <p:cTn id="44" presetID="10" presetClass="entr" presetSubtype="0" fill="hold" nodeType="withEffect">
                                  <p:stCondLst>
                                    <p:cond delay="0"/>
                                  </p:stCondLst>
                                  <p:childTnLst>
                                    <p:set>
                                      <p:cBhvr>
                                        <p:cTn id="45" dur="1" fill="hold">
                                          <p:stCondLst>
                                            <p:cond delay="0"/>
                                          </p:stCondLst>
                                        </p:cTn>
                                        <p:tgtEl>
                                          <p:spTgt spid="512"/>
                                        </p:tgtEl>
                                        <p:attrNameLst>
                                          <p:attrName>style.visibility</p:attrName>
                                        </p:attrNameLst>
                                      </p:cBhvr>
                                      <p:to>
                                        <p:strVal val="visible"/>
                                      </p:to>
                                    </p:set>
                                    <p:animEffect transition="in" filter="fade">
                                      <p:cBhvr>
                                        <p:cTn id="46" dur="1000"/>
                                        <p:tgtEl>
                                          <p:spTgt spid="5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8"/>
                                        </p:tgtEl>
                                        <p:attrNameLst>
                                          <p:attrName>style.visibility</p:attrName>
                                        </p:attrNameLst>
                                      </p:cBhvr>
                                      <p:to>
                                        <p:strVal val="visible"/>
                                      </p:to>
                                    </p:set>
                                    <p:animEffect transition="in" filter="fade">
                                      <p:cBhvr>
                                        <p:cTn id="51" dur="1000"/>
                                        <p:tgtEl>
                                          <p:spTgt spid="518"/>
                                        </p:tgtEl>
                                      </p:cBhvr>
                                    </p:animEffect>
                                  </p:childTnLst>
                                </p:cTn>
                              </p:par>
                              <p:par>
                                <p:cTn id="52" presetID="10" presetClass="entr" presetSubtype="0" fill="hold" nodeType="withEffect">
                                  <p:stCondLst>
                                    <p:cond delay="0"/>
                                  </p:stCondLst>
                                  <p:childTnLst>
                                    <p:set>
                                      <p:cBhvr>
                                        <p:cTn id="53" dur="1" fill="hold">
                                          <p:stCondLst>
                                            <p:cond delay="0"/>
                                          </p:stCondLst>
                                        </p:cTn>
                                        <p:tgtEl>
                                          <p:spTgt spid="516"/>
                                        </p:tgtEl>
                                        <p:attrNameLst>
                                          <p:attrName>style.visibility</p:attrName>
                                        </p:attrNameLst>
                                      </p:cBhvr>
                                      <p:to>
                                        <p:strVal val="visible"/>
                                      </p:to>
                                    </p:set>
                                    <p:animEffect transition="in" filter="fade">
                                      <p:cBhvr>
                                        <p:cTn id="54" dur="1000"/>
                                        <p:tgtEl>
                                          <p:spTgt spid="516"/>
                                        </p:tgtEl>
                                      </p:cBhvr>
                                    </p:animEffect>
                                  </p:childTnLst>
                                </p:cTn>
                              </p:par>
                              <p:par>
                                <p:cTn id="55" presetID="10" presetClass="entr" presetSubtype="0" fill="hold" nodeType="withEffect">
                                  <p:stCondLst>
                                    <p:cond delay="0"/>
                                  </p:stCondLst>
                                  <p:childTnLst>
                                    <p:set>
                                      <p:cBhvr>
                                        <p:cTn id="56" dur="1" fill="hold">
                                          <p:stCondLst>
                                            <p:cond delay="0"/>
                                          </p:stCondLst>
                                        </p:cTn>
                                        <p:tgtEl>
                                          <p:spTgt spid="517"/>
                                        </p:tgtEl>
                                        <p:attrNameLst>
                                          <p:attrName>style.visibility</p:attrName>
                                        </p:attrNameLst>
                                      </p:cBhvr>
                                      <p:to>
                                        <p:strVal val="visible"/>
                                      </p:to>
                                    </p:set>
                                    <p:animEffect transition="in" filter="fade">
                                      <p:cBhvr>
                                        <p:cTn id="57" dur="10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eabef02d81_0_282"/>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15</a:t>
            </a:fld>
            <a:endParaRPr/>
          </a:p>
        </p:txBody>
      </p:sp>
      <p:sp>
        <p:nvSpPr>
          <p:cNvPr id="541" name="Google Shape;541;geabef02d81_0_282"/>
          <p:cNvSpPr txBox="1">
            <a:spLocks noGrp="1"/>
          </p:cNvSpPr>
          <p:nvPr>
            <p:ph type="title"/>
          </p:nvPr>
        </p:nvSpPr>
        <p:spPr>
          <a:xfrm>
            <a:off x="4945663" y="515938"/>
            <a:ext cx="12883500" cy="9066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5800"/>
              <a:buNone/>
            </a:pPr>
            <a:r>
              <a:rPr lang="nl-NL"/>
              <a:t>Respond vs. Respond </a:t>
            </a:r>
            <a:r>
              <a:rPr lang="nl-N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Pro</a:t>
            </a:r>
            <a:endParaRPr/>
          </a:p>
        </p:txBody>
      </p:sp>
      <p:pic>
        <p:nvPicPr>
          <p:cNvPr id="542" name="Google Shape;542;geabef02d81_0_282"/>
          <p:cNvPicPr preferRelativeResize="0"/>
          <p:nvPr/>
        </p:nvPicPr>
        <p:blipFill rotWithShape="1">
          <a:blip r:embed="rId3">
            <a:alphaModFix/>
          </a:blip>
          <a:srcRect/>
          <a:stretch/>
        </p:blipFill>
        <p:spPr>
          <a:xfrm>
            <a:off x="856425" y="636952"/>
            <a:ext cx="3722006" cy="520084"/>
          </a:xfrm>
          <a:prstGeom prst="rect">
            <a:avLst/>
          </a:prstGeom>
          <a:noFill/>
          <a:ln>
            <a:noFill/>
          </a:ln>
        </p:spPr>
      </p:pic>
      <p:graphicFrame>
        <p:nvGraphicFramePr>
          <p:cNvPr id="543" name="Google Shape;543;geabef02d81_0_282"/>
          <p:cNvGraphicFramePr/>
          <p:nvPr/>
        </p:nvGraphicFramePr>
        <p:xfrm>
          <a:off x="820738" y="1625074"/>
          <a:ext cx="3000000" cy="3000000"/>
        </p:xfrm>
        <a:graphic>
          <a:graphicData uri="http://schemas.openxmlformats.org/drawingml/2006/table">
            <a:tbl>
              <a:tblPr>
                <a:noFill/>
                <a:tableStyleId>{846EE67A-CA6C-48D3-BF00-B52CCBC4478A}</a:tableStyleId>
              </a:tblPr>
              <a:tblGrid>
                <a:gridCol w="917900">
                  <a:extLst>
                    <a:ext uri="{9D8B030D-6E8A-4147-A177-3AD203B41FA5}">
                      <a16:colId xmlns:a16="http://schemas.microsoft.com/office/drawing/2014/main" val="20000"/>
                    </a:ext>
                  </a:extLst>
                </a:gridCol>
                <a:gridCol w="3219725">
                  <a:extLst>
                    <a:ext uri="{9D8B030D-6E8A-4147-A177-3AD203B41FA5}">
                      <a16:colId xmlns:a16="http://schemas.microsoft.com/office/drawing/2014/main" val="20001"/>
                    </a:ext>
                  </a:extLst>
                </a:gridCol>
                <a:gridCol w="1951150">
                  <a:extLst>
                    <a:ext uri="{9D8B030D-6E8A-4147-A177-3AD203B41FA5}">
                      <a16:colId xmlns:a16="http://schemas.microsoft.com/office/drawing/2014/main" val="20002"/>
                    </a:ext>
                  </a:extLst>
                </a:gridCol>
                <a:gridCol w="2221600">
                  <a:extLst>
                    <a:ext uri="{9D8B030D-6E8A-4147-A177-3AD203B41FA5}">
                      <a16:colId xmlns:a16="http://schemas.microsoft.com/office/drawing/2014/main" val="20003"/>
                    </a:ext>
                  </a:extLst>
                </a:gridCol>
                <a:gridCol w="8352650">
                  <a:extLst>
                    <a:ext uri="{9D8B030D-6E8A-4147-A177-3AD203B41FA5}">
                      <a16:colId xmlns:a16="http://schemas.microsoft.com/office/drawing/2014/main" val="20004"/>
                    </a:ext>
                  </a:extLst>
                </a:gridCol>
              </a:tblGrid>
              <a:tr h="5139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nl-NL" sz="1800" b="1" u="none" strike="noStrike" cap="none">
                          <a:solidFill>
                            <a:schemeClr val="lt1"/>
                          </a:solidFill>
                        </a:rPr>
                        <a:t>Respond</a:t>
                      </a:r>
                      <a:endParaRPr sz="1400" u="none" strike="noStrike" cap="none"/>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nl-NL" sz="1800" b="1" u="none" strike="noStrike" cap="none">
                          <a:solidFill>
                            <a:schemeClr val="lt1"/>
                          </a:solidFill>
                        </a:rPr>
                        <a:t>Respond Pro</a:t>
                      </a:r>
                      <a:endParaRPr sz="1400" u="none" strike="noStrike" cap="none"/>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5007A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nl-NL" sz="1800" b="1" u="none" strike="noStrike" cap="none">
                          <a:solidFill>
                            <a:schemeClr val="dk1"/>
                          </a:solidFill>
                        </a:rPr>
                        <a:t>What’s included?</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95445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1</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24x7 MDR</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u="none" strike="noStrike" cap="none">
                          <a:solidFill>
                            <a:schemeClr val="dk1"/>
                          </a:solidFill>
                        </a:rPr>
                        <a:t>Every console threat is, reviewed, acted upon, and documented </a:t>
                      </a:r>
                      <a:br>
                        <a:rPr lang="nl-NL" sz="1400" u="none" strike="noStrike" cap="none">
                          <a:solidFill>
                            <a:schemeClr val="dk1"/>
                          </a:solidFill>
                        </a:rPr>
                      </a:br>
                      <a:r>
                        <a:rPr lang="nl-NL" sz="1400" u="none" strike="noStrike" cap="none">
                          <a:solidFill>
                            <a:schemeClr val="dk1"/>
                          </a:solidFill>
                        </a:rPr>
                        <a:t>Full response capabilities</a:t>
                      </a:r>
                      <a:br>
                        <a:rPr lang="nl-NL" sz="1400" u="none" strike="noStrike" cap="none">
                          <a:solidFill>
                            <a:schemeClr val="dk1"/>
                          </a:solidFill>
                        </a:rPr>
                      </a:br>
                      <a:r>
                        <a:rPr lang="nl-NL" sz="1400" u="none" strike="noStrike" cap="none">
                          <a:solidFill>
                            <a:schemeClr val="dk1"/>
                          </a:solidFill>
                        </a:rPr>
                        <a:t>Proactive notifications</a:t>
                      </a:r>
                      <a:endParaRPr sz="10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extLst>
                  <a:ext uri="{0D108BD9-81ED-4DB2-BD59-A6C34878D82A}">
                    <a16:rowId xmlns:a16="http://schemas.microsoft.com/office/drawing/2014/main" val="10001"/>
                  </a:ext>
                </a:extLst>
              </a:tr>
              <a:tr h="95445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2</a:t>
                      </a:r>
                      <a:endParaRPr sz="2400" b="1"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Arial"/>
                        <a:buNone/>
                      </a:pPr>
                      <a:r>
                        <a:rPr lang="nl-NL" sz="1800">
                          <a:solidFill>
                            <a:schemeClr val="dk1"/>
                          </a:solidFill>
                        </a:rPr>
                        <a:t>Active </a:t>
                      </a:r>
                      <a:r>
                        <a:rPr lang="nl-NL" sz="1800" u="none" strike="noStrike" cap="none">
                          <a:solidFill>
                            <a:schemeClr val="dk1"/>
                          </a:solidFill>
                        </a:rPr>
                        <a:t>Threat Hunting with </a:t>
                      </a:r>
                      <a:r>
                        <a:rPr lang="nl-NL" sz="1800" b="1" u="none" strike="noStrike" cap="none">
                          <a:solidFill>
                            <a:schemeClr val="accent1"/>
                          </a:solidFill>
                        </a:rPr>
                        <a:t>WatchTower</a:t>
                      </a:r>
                      <a:endParaRPr sz="1800" b="1" u="none" strike="noStrike" cap="none">
                        <a:solidFill>
                          <a:schemeClr val="accent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228600" marR="0" lvl="0" indent="-203200" algn="l" rtl="0">
                        <a:lnSpc>
                          <a:spcPct val="100000"/>
                        </a:lnSpc>
                        <a:spcBef>
                          <a:spcPts val="0"/>
                        </a:spcBef>
                        <a:spcAft>
                          <a:spcPts val="0"/>
                        </a:spcAft>
                        <a:buClr>
                          <a:schemeClr val="dk1"/>
                        </a:buClr>
                        <a:buSzPts val="1400"/>
                        <a:buFont typeface="Arial"/>
                        <a:buChar char="•"/>
                      </a:pPr>
                      <a:r>
                        <a:rPr lang="nl-NL">
                          <a:solidFill>
                            <a:schemeClr val="dk1"/>
                          </a:solidFill>
                        </a:rPr>
                        <a:t>Active hunting &amp; tracking</a:t>
                      </a:r>
                      <a:r>
                        <a:rPr lang="nl-NL" sz="1400" u="none" strike="noStrike" cap="none">
                          <a:solidFill>
                            <a:schemeClr val="dk1"/>
                          </a:solidFill>
                        </a:rPr>
                        <a:t> </a:t>
                      </a:r>
                      <a:r>
                        <a:rPr lang="nl-NL">
                          <a:solidFill>
                            <a:schemeClr val="dk1"/>
                          </a:solidFill>
                        </a:rPr>
                        <a:t>of </a:t>
                      </a:r>
                      <a:r>
                        <a:rPr lang="nl-NL" sz="1400" u="none" strike="noStrike" cap="none">
                          <a:solidFill>
                            <a:schemeClr val="dk1"/>
                          </a:solidFill>
                        </a:rPr>
                        <a:t>attacker techniques, global APT campaigns, and emerging cyber crimes</a:t>
                      </a:r>
                      <a:endParaRPr sz="1400" u="none" strike="noStrike" cap="none"/>
                    </a:p>
                    <a:p>
                      <a:pPr marL="228600" marR="0" lvl="0" indent="-203200" algn="l" rtl="0">
                        <a:lnSpc>
                          <a:spcPct val="100000"/>
                        </a:lnSpc>
                        <a:spcBef>
                          <a:spcPts val="0"/>
                        </a:spcBef>
                        <a:spcAft>
                          <a:spcPts val="0"/>
                        </a:spcAft>
                        <a:buClr>
                          <a:schemeClr val="accent2"/>
                        </a:buClr>
                        <a:buSzPts val="1400"/>
                        <a:buFont typeface="Arial"/>
                        <a:buChar char="•"/>
                      </a:pPr>
                      <a:r>
                        <a:rPr lang="nl-NL">
                          <a:solidFill>
                            <a:schemeClr val="dk1"/>
                          </a:solidFill>
                        </a:rPr>
                        <a:t>A</a:t>
                      </a:r>
                      <a:r>
                        <a:rPr lang="nl-NL" sz="1400" u="none" strike="noStrike" cap="none">
                          <a:solidFill>
                            <a:schemeClr val="dk1"/>
                          </a:solidFill>
                        </a:rPr>
                        <a:t>lerting and remediation </a:t>
                      </a:r>
                      <a:r>
                        <a:rPr lang="nl-NL">
                          <a:solidFill>
                            <a:schemeClr val="dk1"/>
                          </a:solidFill>
                        </a:rPr>
                        <a:t>assistance </a:t>
                      </a:r>
                      <a:r>
                        <a:rPr lang="nl-NL" sz="1400" u="none" strike="noStrike" cap="none">
                          <a:solidFill>
                            <a:schemeClr val="dk1"/>
                          </a:solidFill>
                        </a:rPr>
                        <a:t>if/when threats are detected in your environment</a:t>
                      </a:r>
                      <a:endParaRPr sz="1400" u="none" strike="noStrike" cap="none">
                        <a:solidFill>
                          <a:schemeClr val="dk1"/>
                        </a:solidFill>
                      </a:endParaRPr>
                    </a:p>
                    <a:p>
                      <a:pPr marL="228600" marR="0" lvl="0" indent="-203200" algn="l" rtl="0">
                        <a:lnSpc>
                          <a:spcPct val="100000"/>
                        </a:lnSpc>
                        <a:spcBef>
                          <a:spcPts val="0"/>
                        </a:spcBef>
                        <a:spcAft>
                          <a:spcPts val="0"/>
                        </a:spcAft>
                        <a:buClr>
                          <a:schemeClr val="dk1"/>
                        </a:buClr>
                        <a:buSzPts val="1400"/>
                        <a:buChar char="•"/>
                      </a:pPr>
                      <a:r>
                        <a:rPr lang="nl-NL">
                          <a:solidFill>
                            <a:schemeClr val="dk1"/>
                          </a:solidFill>
                        </a:rPr>
                        <a:t>Monthly threat hunting digest with key findings and trends from the global threat landscape</a:t>
                      </a:r>
                      <a:endParaRPr>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95445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3</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Threat Response SLA*</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Active/Suspicious</a:t>
                      </a: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2 hours</a:t>
                      </a: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Mitigated/Blocked</a:t>
                      </a: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4 hours</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Active/Suspicious</a:t>
                      </a: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1 hour</a:t>
                      </a: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Mitigated/Blocked</a:t>
                      </a: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2 hours</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The fastest MDR on the planet</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Analyst perform triage of active/suspicious alerts</a:t>
                      </a:r>
                      <a:endParaRPr sz="1400" b="0" i="0" u="none" strike="noStrike" cap="none">
                        <a:solidFill>
                          <a:schemeClr val="dk1"/>
                        </a:solidFill>
                        <a:latin typeface="Arial"/>
                        <a:ea typeface="Arial"/>
                        <a:cs typeface="Arial"/>
                        <a:sym typeface="Arial"/>
                      </a:endParaRPr>
                    </a:p>
                    <a:p>
                      <a:pPr marL="228600" marR="0" lvl="0" indent="-203200" algn="l" rtl="0">
                        <a:lnSpc>
                          <a:spcPct val="100000"/>
                        </a:lnSpc>
                        <a:spcBef>
                          <a:spcPts val="0"/>
                        </a:spcBef>
                        <a:spcAft>
                          <a:spcPts val="0"/>
                        </a:spcAft>
                        <a:buClr>
                          <a:srgbClr val="000000"/>
                        </a:buClr>
                        <a:buSzPts val="1400"/>
                        <a:buFont typeface="Arial"/>
                        <a:buChar char="•"/>
                      </a:pPr>
                      <a:r>
                        <a:rPr lang="nl-NL" sz="1400" u="none" strike="noStrike" cap="none">
                          <a:solidFill>
                            <a:schemeClr val="dk1"/>
                          </a:solidFill>
                        </a:rPr>
                        <a:t>Analyst perform initial </a:t>
                      </a:r>
                      <a:r>
                        <a:rPr lang="nl-NL" sz="1400" b="0" i="0" u="none" strike="noStrike" cap="none">
                          <a:solidFill>
                            <a:schemeClr val="dk1"/>
                          </a:solidFill>
                          <a:latin typeface="Arial"/>
                          <a:ea typeface="Arial"/>
                          <a:cs typeface="Arial"/>
                          <a:sym typeface="Arial"/>
                        </a:rPr>
                        <a:t>actions</a:t>
                      </a:r>
                      <a:r>
                        <a:rPr lang="nl-NL" sz="1400" u="none" strike="noStrike" cap="none">
                          <a:solidFill>
                            <a:schemeClr val="dk1"/>
                          </a:solidFill>
                        </a:rPr>
                        <a:t> to mitigate/block as needed</a:t>
                      </a:r>
                      <a:endParaRPr sz="1400" b="0" i="0" u="none" strike="noStrike" cap="none">
                        <a:solidFill>
                          <a:schemeClr val="dk1"/>
                        </a:solidFill>
                        <a:latin typeface="Arial"/>
                        <a:ea typeface="Arial"/>
                        <a:cs typeface="Arial"/>
                        <a:sym typeface="Arial"/>
                      </a:endParaRPr>
                    </a:p>
                    <a:p>
                      <a:pPr marL="228600" marR="0" lvl="0" indent="-203200" algn="l" rtl="0">
                        <a:lnSpc>
                          <a:spcPct val="100000"/>
                        </a:lnSpc>
                        <a:spcBef>
                          <a:spcPts val="0"/>
                        </a:spcBef>
                        <a:spcAft>
                          <a:spcPts val="0"/>
                        </a:spcAft>
                        <a:buClr>
                          <a:schemeClr val="accent2"/>
                        </a:buClr>
                        <a:buSzPts val="1400"/>
                        <a:buFont typeface="Arial"/>
                        <a:buChar char="•"/>
                      </a:pPr>
                      <a:r>
                        <a:rPr lang="nl-NL" sz="1400" u="none" strike="noStrike" cap="none">
                          <a:solidFill>
                            <a:schemeClr val="dk1"/>
                          </a:solidFill>
                        </a:rPr>
                        <a:t>Respond Pro customers receive a 2x faster SLA</a:t>
                      </a:r>
                      <a:endParaRPr sz="14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extLst>
                  <a:ext uri="{0D108BD9-81ED-4DB2-BD59-A6C34878D82A}">
                    <a16:rowId xmlns:a16="http://schemas.microsoft.com/office/drawing/2014/main" val="10003"/>
                  </a:ext>
                </a:extLst>
              </a:tr>
              <a:tr h="117470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4</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Digital Forensic Analysis</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Triage</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Full Investigation</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Full Investigation: RCA infection vector, exfil/breach determination, intelligence-informed enrichment</a:t>
                      </a:r>
                      <a:r>
                        <a:rPr lang="nl-NL">
                          <a:solidFill>
                            <a:schemeClr val="dk1"/>
                          </a:solidFill>
                        </a:rPr>
                        <a:t>, and</a:t>
                      </a:r>
                      <a:r>
                        <a:rPr lang="nl-NL" sz="1400" b="0" i="0" u="none" strike="noStrike" cap="none">
                          <a:solidFill>
                            <a:schemeClr val="dk1"/>
                          </a:solidFill>
                          <a:latin typeface="Arial"/>
                          <a:ea typeface="Arial"/>
                          <a:cs typeface="Arial"/>
                          <a:sym typeface="Arial"/>
                        </a:rPr>
                        <a:t> contextualization, malware reversing, memory analysis, malicious code deobfuscation</a:t>
                      </a:r>
                      <a:endParaRPr sz="1400" b="0" i="0" u="none" strike="noStrike" cap="none">
                        <a:solidFill>
                          <a:schemeClr val="dk1"/>
                        </a:solidFill>
                        <a:latin typeface="Arial"/>
                        <a:ea typeface="Arial"/>
                        <a:cs typeface="Arial"/>
                        <a:sym typeface="Aria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Triage: Console indicator and dynamic analysis</a:t>
                      </a:r>
                      <a:endParaRPr sz="10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117470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5</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IR Retainer</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Preset # of retainer hours (use or lose)</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Investigation → Active Containment → Eradication → Reporting</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IR Service manager assign to each case</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u="none" strike="noStrike" cap="none">
                          <a:solidFill>
                            <a:schemeClr val="dk1"/>
                          </a:solidFill>
                        </a:rPr>
                        <a:t>4 </a:t>
                      </a:r>
                      <a:r>
                        <a:rPr lang="nl-NL" sz="1400" b="0" i="0" u="none" strike="noStrike" cap="none">
                          <a:solidFill>
                            <a:schemeClr val="dk1"/>
                          </a:solidFill>
                          <a:latin typeface="Arial"/>
                          <a:ea typeface="Arial"/>
                          <a:cs typeface="Arial"/>
                          <a:sym typeface="Arial"/>
                        </a:rPr>
                        <a:t>Hours minimum charge per incident</a:t>
                      </a:r>
                      <a:endParaRPr sz="10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extLst>
                  <a:ext uri="{0D108BD9-81ED-4DB2-BD59-A6C34878D82A}">
                    <a16:rowId xmlns:a16="http://schemas.microsoft.com/office/drawing/2014/main" val="10005"/>
                  </a:ext>
                </a:extLst>
              </a:tr>
              <a:tr h="95445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6</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Quarterly Security Review</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Consultation guiding long-term remediation and security architecture</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Agent version alignment &amp; exclusions review</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Threat / actor trends</a:t>
                      </a:r>
                      <a:endParaRPr sz="10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44" name="Google Shape;544;geabef02d81_0_282"/>
          <p:cNvSpPr/>
          <p:nvPr/>
        </p:nvSpPr>
        <p:spPr>
          <a:xfrm>
            <a:off x="7799910" y="8363508"/>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eabef02d81_0_282"/>
          <p:cNvSpPr/>
          <p:nvPr/>
        </p:nvSpPr>
        <p:spPr>
          <a:xfrm>
            <a:off x="7799898" y="7260532"/>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eabef02d81_0_282"/>
          <p:cNvSpPr/>
          <p:nvPr/>
        </p:nvSpPr>
        <p:spPr>
          <a:xfrm>
            <a:off x="7799910" y="2530184"/>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geabef02d81_0_282"/>
          <p:cNvSpPr/>
          <p:nvPr/>
        </p:nvSpPr>
        <p:spPr>
          <a:xfrm>
            <a:off x="5700176" y="2530184"/>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geabef02d81_0_282"/>
          <p:cNvSpPr/>
          <p:nvPr/>
        </p:nvSpPr>
        <p:spPr>
          <a:xfrm>
            <a:off x="7799910" y="3530084"/>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eabef02d81_0_282"/>
          <p:cNvSpPr/>
          <p:nvPr/>
        </p:nvSpPr>
        <p:spPr>
          <a:xfrm>
            <a:off x="5700176" y="3530084"/>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e9313f5f60_1_817"/>
          <p:cNvSpPr txBox="1">
            <a:spLocks noGrp="1"/>
          </p:cNvSpPr>
          <p:nvPr>
            <p:ph type="title"/>
          </p:nvPr>
        </p:nvSpPr>
        <p:spPr>
          <a:xfrm>
            <a:off x="1395402" y="5177499"/>
            <a:ext cx="8859900" cy="1847100"/>
          </a:xfrm>
          <a:prstGeom prst="rect">
            <a:avLst/>
          </a:prstGeom>
          <a:noFill/>
          <a:ln>
            <a:noFill/>
          </a:ln>
        </p:spPr>
        <p:txBody>
          <a:bodyPr spcFirstLastPara="1" wrap="square" lIns="0" tIns="0" rIns="0" bIns="0" anchor="b" anchorCtr="0">
            <a:spAutoFit/>
          </a:bodyPr>
          <a:lstStyle/>
          <a:p>
            <a:pPr marL="0" lvl="0" indent="0" algn="l" rtl="0">
              <a:lnSpc>
                <a:spcPct val="75000"/>
              </a:lnSpc>
              <a:spcBef>
                <a:spcPts val="0"/>
              </a:spcBef>
              <a:spcAft>
                <a:spcPts val="0"/>
              </a:spcAft>
              <a:buClr>
                <a:schemeClr val="lt1"/>
              </a:buClr>
              <a:buSzPts val="8000"/>
              <a:buFont typeface="Arial"/>
              <a:buNone/>
            </a:pPr>
            <a:r>
              <a:rPr lang="nl-NL"/>
              <a:t>WatchTower </a:t>
            </a:r>
            <a:br>
              <a:rPr lang="nl-NL"/>
            </a:br>
            <a:r>
              <a:rPr lang="nl-NL"/>
              <a:t>Threat Hunting</a:t>
            </a:r>
            <a:endParaRPr/>
          </a:p>
        </p:txBody>
      </p:sp>
      <p:sp>
        <p:nvSpPr>
          <p:cNvPr id="555" name="Google Shape;555;ge9313f5f60_1_817"/>
          <p:cNvSpPr txBox="1">
            <a:spLocks noGrp="1"/>
          </p:cNvSpPr>
          <p:nvPr>
            <p:ph type="body" idx="1"/>
          </p:nvPr>
        </p:nvSpPr>
        <p:spPr>
          <a:xfrm>
            <a:off x="1404952" y="7520275"/>
            <a:ext cx="7917300" cy="1525800"/>
          </a:xfrm>
          <a:prstGeom prst="rect">
            <a:avLst/>
          </a:prstGeom>
          <a:noFill/>
          <a:ln>
            <a:noFill/>
          </a:ln>
        </p:spPr>
        <p:txBody>
          <a:bodyPr spcFirstLastPara="1" wrap="square" lIns="0" tIns="68550" rIns="0" bIns="68550" anchor="t" anchorCtr="0">
            <a:noAutofit/>
          </a:bodyPr>
          <a:lstStyle/>
          <a:p>
            <a:pPr marL="342900" lvl="0" indent="-342900" algn="l" rtl="0">
              <a:lnSpc>
                <a:spcPct val="100000"/>
              </a:lnSpc>
              <a:spcBef>
                <a:spcPts val="0"/>
              </a:spcBef>
              <a:spcAft>
                <a:spcPts val="0"/>
              </a:spcAft>
              <a:buSzPts val="2400"/>
              <a:buFont typeface="Noto Sans Symbols"/>
              <a:buChar char="▪"/>
            </a:pPr>
            <a:r>
              <a:rPr lang="nl-NL" sz="2400"/>
              <a:t>Active Campaign Threat Hunting &amp; Intelligence</a:t>
            </a:r>
            <a:endParaRPr/>
          </a:p>
          <a:p>
            <a:pPr marL="342900" lvl="0" indent="-342900" algn="l" rtl="0">
              <a:lnSpc>
                <a:spcPct val="100000"/>
              </a:lnSpc>
              <a:spcBef>
                <a:spcPts val="0"/>
              </a:spcBef>
              <a:spcAft>
                <a:spcPts val="0"/>
              </a:spcAft>
              <a:buSzPts val="2400"/>
              <a:buFont typeface="Noto Sans Symbols"/>
              <a:buChar char="▪"/>
            </a:pPr>
            <a:r>
              <a:rPr lang="nl-NL" sz="2400"/>
              <a:t>Customized Threat Hunting &amp; Compromise Assessment</a:t>
            </a:r>
            <a:endParaRPr/>
          </a:p>
        </p:txBody>
      </p:sp>
      <p:sp>
        <p:nvSpPr>
          <p:cNvPr id="556" name="Google Shape;556;ge9313f5f60_1_817"/>
          <p:cNvSpPr txBox="1">
            <a:spLocks noGrp="1"/>
          </p:cNvSpPr>
          <p:nvPr>
            <p:ph type="body" idx="2"/>
          </p:nvPr>
        </p:nvSpPr>
        <p:spPr>
          <a:xfrm>
            <a:off x="15041306" y="900216"/>
            <a:ext cx="2125800" cy="1341600"/>
          </a:xfrm>
          <a:prstGeom prst="rect">
            <a:avLst/>
          </a:prstGeom>
          <a:noFill/>
          <a:ln>
            <a:noFill/>
          </a:ln>
        </p:spPr>
        <p:txBody>
          <a:bodyPr spcFirstLastPara="1" wrap="square" lIns="0" tIns="45700" rIns="0" bIns="45700" anchor="t" anchorCtr="0">
            <a:noAutofit/>
          </a:bodyPr>
          <a:lstStyle/>
          <a:p>
            <a:pPr marL="457200" lvl="0" indent="-368300" algn="l" rtl="0">
              <a:lnSpc>
                <a:spcPct val="100000"/>
              </a:lnSpc>
              <a:spcBef>
                <a:spcPts val="0"/>
              </a:spcBef>
              <a:spcAft>
                <a:spcPts val="0"/>
              </a:spcAft>
              <a:buSzPts val="2200"/>
              <a:buFont typeface="Arial"/>
              <a:buNone/>
            </a:pPr>
            <a:r>
              <a:rPr lang="nl-NL"/>
              <a:t>03</a:t>
            </a:r>
            <a:endParaRPr/>
          </a:p>
          <a:p>
            <a:pPr marL="457200" lvl="0" indent="-368300" algn="l" rtl="0">
              <a:lnSpc>
                <a:spcPct val="100000"/>
              </a:lnSpc>
              <a:spcBef>
                <a:spcPts val="0"/>
              </a:spcBef>
              <a:spcAft>
                <a:spcPts val="0"/>
              </a:spcAft>
              <a:buSzPts val="2200"/>
              <a:buFont typeface="Arial"/>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0"/>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17</a:t>
            </a:fld>
            <a:endParaRPr/>
          </a:p>
        </p:txBody>
      </p:sp>
      <p:sp>
        <p:nvSpPr>
          <p:cNvPr id="562" name="Google Shape;562;p30"/>
          <p:cNvSpPr txBox="1">
            <a:spLocks noGrp="1"/>
          </p:cNvSpPr>
          <p:nvPr>
            <p:ph type="title"/>
          </p:nvPr>
        </p:nvSpPr>
        <p:spPr>
          <a:xfrm>
            <a:off x="5912579" y="515950"/>
            <a:ext cx="11154000" cy="9066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5800"/>
              <a:buNone/>
            </a:pPr>
            <a:r>
              <a:rPr lang="nl-NL"/>
              <a:t>for Emerging Cyber Threats</a:t>
            </a:r>
            <a:endParaRPr/>
          </a:p>
        </p:txBody>
      </p:sp>
      <p:pic>
        <p:nvPicPr>
          <p:cNvPr id="563" name="Google Shape;563;p30"/>
          <p:cNvPicPr preferRelativeResize="0"/>
          <p:nvPr/>
        </p:nvPicPr>
        <p:blipFill rotWithShape="1">
          <a:blip r:embed="rId3">
            <a:alphaModFix/>
          </a:blip>
          <a:srcRect/>
          <a:stretch/>
        </p:blipFill>
        <p:spPr>
          <a:xfrm>
            <a:off x="820751" y="655125"/>
            <a:ext cx="4828478" cy="492286"/>
          </a:xfrm>
          <a:prstGeom prst="rect">
            <a:avLst/>
          </a:prstGeom>
          <a:noFill/>
          <a:ln>
            <a:noFill/>
          </a:ln>
        </p:spPr>
      </p:pic>
      <p:sp>
        <p:nvSpPr>
          <p:cNvPr id="564" name="Google Shape;564;p30"/>
          <p:cNvSpPr/>
          <p:nvPr/>
        </p:nvSpPr>
        <p:spPr>
          <a:xfrm rot="10800000" flipH="1">
            <a:off x="0" y="10226488"/>
            <a:ext cx="18288001" cy="60512"/>
          </a:xfrm>
          <a:prstGeom prst="rect">
            <a:avLst/>
          </a:prstGeom>
          <a:solidFill>
            <a:srgbClr val="6B0AEA">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5" name="Google Shape;565;p30"/>
          <p:cNvSpPr txBox="1"/>
          <p:nvPr/>
        </p:nvSpPr>
        <p:spPr>
          <a:xfrm>
            <a:off x="817650" y="2273000"/>
            <a:ext cx="7594500" cy="33804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110000"/>
              </a:lnSpc>
              <a:spcBef>
                <a:spcPts val="0"/>
              </a:spcBef>
              <a:spcAft>
                <a:spcPts val="0"/>
              </a:spcAft>
              <a:buClr>
                <a:schemeClr val="accent1"/>
              </a:buClr>
              <a:buSzPts val="2400"/>
              <a:buFont typeface="Noto Sans Symbols"/>
              <a:buChar char="▪"/>
            </a:pPr>
            <a:r>
              <a:rPr lang="nl-NL" sz="2200" b="0" i="0" u="none" strike="noStrike" cap="none">
                <a:solidFill>
                  <a:schemeClr val="accent2"/>
                </a:solidFill>
                <a:latin typeface="Arial"/>
                <a:ea typeface="Arial"/>
                <a:cs typeface="Arial"/>
                <a:sym typeface="Arial"/>
              </a:rPr>
              <a:t>Identification of emerging and proliferating attacker techniques, APT campaigns, and cyber crim</a:t>
            </a:r>
            <a:r>
              <a:rPr lang="nl-NL" sz="2200">
                <a:solidFill>
                  <a:schemeClr val="accent2"/>
                </a:solidFill>
              </a:rPr>
              <a:t>e</a:t>
            </a:r>
            <a:endParaRPr sz="1400" b="0" i="0" u="none" strike="noStrike" cap="none">
              <a:solidFill>
                <a:srgbClr val="000000"/>
              </a:solidFill>
              <a:latin typeface="Arial"/>
              <a:ea typeface="Arial"/>
              <a:cs typeface="Arial"/>
              <a:sym typeface="Arial"/>
            </a:endParaRPr>
          </a:p>
          <a:p>
            <a:pPr marL="457200" lvl="0" indent="-381000" algn="l" rtl="0">
              <a:lnSpc>
                <a:spcPct val="110000"/>
              </a:lnSpc>
              <a:spcBef>
                <a:spcPts val="1500"/>
              </a:spcBef>
              <a:spcAft>
                <a:spcPts val="0"/>
              </a:spcAft>
              <a:buClr>
                <a:schemeClr val="accent1"/>
              </a:buClr>
              <a:buSzPts val="2400"/>
              <a:buFont typeface="Noto Sans Symbols"/>
              <a:buChar char="▪"/>
            </a:pPr>
            <a:r>
              <a:rPr lang="nl-NL" sz="2200">
                <a:solidFill>
                  <a:schemeClr val="accent2"/>
                </a:solidFill>
              </a:rPr>
              <a:t>Curation &amp; contextualization of threat intelligence research conducted by SentinelOne’s Signal CTI team</a:t>
            </a:r>
            <a:endParaRPr sz="1400" b="0" i="0" u="none" strike="noStrike" cap="none">
              <a:solidFill>
                <a:srgbClr val="000000"/>
              </a:solidFill>
              <a:latin typeface="Arial"/>
              <a:ea typeface="Arial"/>
              <a:cs typeface="Arial"/>
              <a:sym typeface="Arial"/>
            </a:endParaRPr>
          </a:p>
          <a:p>
            <a:pPr marL="396875" marR="0" lvl="0" indent="-396875" algn="l" rtl="0">
              <a:lnSpc>
                <a:spcPct val="110000"/>
              </a:lnSpc>
              <a:spcBef>
                <a:spcPts val="1500"/>
              </a:spcBef>
              <a:spcAft>
                <a:spcPts val="0"/>
              </a:spcAft>
              <a:buClr>
                <a:schemeClr val="accent1"/>
              </a:buClr>
              <a:buSzPts val="2400"/>
              <a:buFont typeface="Noto Sans Symbols"/>
              <a:buChar char="▪"/>
            </a:pPr>
            <a:r>
              <a:rPr lang="nl-NL" sz="2200">
                <a:solidFill>
                  <a:schemeClr val="accent2"/>
                </a:solidFill>
              </a:rPr>
              <a:t>Alerting &amp; remediation assistance </a:t>
            </a:r>
            <a:r>
              <a:rPr lang="nl-NL" sz="2200" b="0" i="0" u="none" strike="noStrike" cap="none">
                <a:solidFill>
                  <a:schemeClr val="accent2"/>
                </a:solidFill>
                <a:latin typeface="Arial"/>
                <a:ea typeface="Arial"/>
                <a:cs typeface="Arial"/>
                <a:sym typeface="Arial"/>
              </a:rPr>
              <a:t>when threats </a:t>
            </a:r>
            <a:br>
              <a:rPr lang="nl-NL" sz="2200" b="0" i="0" u="none" strike="noStrike" cap="none">
                <a:solidFill>
                  <a:schemeClr val="accent2"/>
                </a:solidFill>
                <a:latin typeface="Arial"/>
                <a:ea typeface="Arial"/>
                <a:cs typeface="Arial"/>
                <a:sym typeface="Arial"/>
              </a:rPr>
            </a:br>
            <a:r>
              <a:rPr lang="nl-NL" sz="2200" b="0" i="0" u="none" strike="noStrike" cap="none">
                <a:solidFill>
                  <a:schemeClr val="accent2"/>
                </a:solidFill>
                <a:latin typeface="Arial"/>
                <a:ea typeface="Arial"/>
                <a:cs typeface="Arial"/>
                <a:sym typeface="Arial"/>
              </a:rPr>
              <a:t>are detected in your environment</a:t>
            </a:r>
            <a:endParaRPr sz="2200">
              <a:solidFill>
                <a:schemeClr val="accent2"/>
              </a:solidFill>
            </a:endParaRPr>
          </a:p>
          <a:p>
            <a:pPr marL="396875" marR="0" lvl="0" indent="-396875" algn="l" rtl="0">
              <a:lnSpc>
                <a:spcPct val="110000"/>
              </a:lnSpc>
              <a:spcBef>
                <a:spcPts val="1500"/>
              </a:spcBef>
              <a:spcAft>
                <a:spcPts val="0"/>
              </a:spcAft>
              <a:buClr>
                <a:schemeClr val="accent1"/>
              </a:buClr>
              <a:buSzPts val="2400"/>
              <a:buFont typeface="Noto Sans Symbols"/>
              <a:buChar char="▪"/>
            </a:pPr>
            <a:r>
              <a:rPr lang="nl-NL" sz="2200" b="0" i="0" u="none" strike="noStrike" cap="none">
                <a:solidFill>
                  <a:schemeClr val="accent2"/>
                </a:solidFill>
                <a:latin typeface="Arial"/>
                <a:ea typeface="Arial"/>
                <a:cs typeface="Arial"/>
                <a:sym typeface="Arial"/>
              </a:rPr>
              <a:t>Monthly digest of findings from global threat hunts</a:t>
            </a:r>
            <a:endParaRPr sz="1400" b="0" i="0" u="none" strike="noStrike" cap="none">
              <a:solidFill>
                <a:srgbClr val="000000"/>
              </a:solidFill>
              <a:latin typeface="Arial"/>
              <a:ea typeface="Arial"/>
              <a:cs typeface="Arial"/>
              <a:sym typeface="Arial"/>
            </a:endParaRPr>
          </a:p>
        </p:txBody>
      </p:sp>
      <p:sp>
        <p:nvSpPr>
          <p:cNvPr id="566" name="Google Shape;566;p30"/>
          <p:cNvSpPr/>
          <p:nvPr/>
        </p:nvSpPr>
        <p:spPr>
          <a:xfrm>
            <a:off x="9666779" y="2273007"/>
            <a:ext cx="7800484" cy="7074410"/>
          </a:xfrm>
          <a:prstGeom prst="snip2SameRect">
            <a:avLst>
              <a:gd name="adj1" fmla="val 7458"/>
              <a:gd name="adj2" fmla="val 0"/>
            </a:avLst>
          </a:prstGeom>
          <a:solidFill>
            <a:srgbClr val="3504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67" name="Google Shape;567;p30"/>
          <p:cNvGrpSpPr/>
          <p:nvPr/>
        </p:nvGrpSpPr>
        <p:grpSpPr>
          <a:xfrm>
            <a:off x="10428238" y="3990203"/>
            <a:ext cx="933570" cy="933570"/>
            <a:chOff x="9996897" y="2554881"/>
            <a:chExt cx="1456200" cy="1456200"/>
          </a:xfrm>
        </p:grpSpPr>
        <p:sp>
          <p:nvSpPr>
            <p:cNvPr id="568" name="Google Shape;568;p30"/>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9" name="Google Shape;569;p30"/>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570" name="Google Shape;570;p30"/>
          <p:cNvGrpSpPr/>
          <p:nvPr/>
        </p:nvGrpSpPr>
        <p:grpSpPr>
          <a:xfrm>
            <a:off x="10428238" y="5301251"/>
            <a:ext cx="933570" cy="933570"/>
            <a:chOff x="9996897" y="2554881"/>
            <a:chExt cx="1456200" cy="1456200"/>
          </a:xfrm>
        </p:grpSpPr>
        <p:sp>
          <p:nvSpPr>
            <p:cNvPr id="571" name="Google Shape;571;p30"/>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30"/>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573" name="Google Shape;573;p30"/>
          <p:cNvGrpSpPr/>
          <p:nvPr/>
        </p:nvGrpSpPr>
        <p:grpSpPr>
          <a:xfrm>
            <a:off x="10428238" y="6612299"/>
            <a:ext cx="933570" cy="933570"/>
            <a:chOff x="9996897" y="2554881"/>
            <a:chExt cx="1456200" cy="1456200"/>
          </a:xfrm>
        </p:grpSpPr>
        <p:sp>
          <p:nvSpPr>
            <p:cNvPr id="574" name="Google Shape;574;p30"/>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5" name="Google Shape;575;p30"/>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576" name="Google Shape;576;p30"/>
          <p:cNvGrpSpPr/>
          <p:nvPr/>
        </p:nvGrpSpPr>
        <p:grpSpPr>
          <a:xfrm>
            <a:off x="10428238" y="7923348"/>
            <a:ext cx="933570" cy="933570"/>
            <a:chOff x="9996897" y="2554881"/>
            <a:chExt cx="1456200" cy="1456200"/>
          </a:xfrm>
        </p:grpSpPr>
        <p:sp>
          <p:nvSpPr>
            <p:cNvPr id="577" name="Google Shape;577;p30"/>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8" name="Google Shape;578;p30"/>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79" name="Google Shape;579;p30"/>
          <p:cNvSpPr txBox="1"/>
          <p:nvPr/>
        </p:nvSpPr>
        <p:spPr>
          <a:xfrm>
            <a:off x="11575683" y="4223390"/>
            <a:ext cx="5074800" cy="4671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2400"/>
              <a:buFont typeface="Arial"/>
              <a:buNone/>
            </a:pPr>
            <a:r>
              <a:rPr lang="nl-NL" sz="2400" b="0" i="0" u="none" strike="noStrike" cap="none">
                <a:solidFill>
                  <a:schemeClr val="lt1"/>
                </a:solidFill>
                <a:latin typeface="Arial"/>
                <a:ea typeface="Arial"/>
                <a:cs typeface="Arial"/>
                <a:sym typeface="Arial"/>
              </a:rPr>
              <a:t>Actionable Intelligence &amp; Insights</a:t>
            </a:r>
            <a:endParaRPr sz="2400" b="0" i="0" u="none" strike="noStrike" cap="none">
              <a:solidFill>
                <a:schemeClr val="lt1"/>
              </a:solidFill>
              <a:latin typeface="Arial"/>
              <a:ea typeface="Arial"/>
              <a:cs typeface="Arial"/>
              <a:sym typeface="Arial"/>
            </a:endParaRPr>
          </a:p>
        </p:txBody>
      </p:sp>
      <p:sp>
        <p:nvSpPr>
          <p:cNvPr id="580" name="Google Shape;580;p30"/>
          <p:cNvSpPr txBox="1"/>
          <p:nvPr/>
        </p:nvSpPr>
        <p:spPr>
          <a:xfrm>
            <a:off x="11575679" y="5378440"/>
            <a:ext cx="4799652" cy="7791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2400"/>
              <a:buFont typeface="Arial"/>
              <a:buNone/>
            </a:pPr>
            <a:r>
              <a:rPr lang="nl-NL" sz="2400" b="0" i="0" u="none" strike="noStrike" cap="none">
                <a:solidFill>
                  <a:schemeClr val="lt1"/>
                </a:solidFill>
                <a:latin typeface="Arial"/>
                <a:ea typeface="Arial"/>
                <a:cs typeface="Arial"/>
                <a:sym typeface="Arial"/>
              </a:rPr>
              <a:t>Human Lens to </a:t>
            </a:r>
            <a:br>
              <a:rPr lang="nl-NL" sz="2400" b="0" i="0" u="none" strike="noStrike" cap="none">
                <a:solidFill>
                  <a:schemeClr val="lt1"/>
                </a:solidFill>
                <a:latin typeface="Arial"/>
                <a:ea typeface="Arial"/>
                <a:cs typeface="Arial"/>
                <a:sym typeface="Arial"/>
              </a:rPr>
            </a:br>
            <a:r>
              <a:rPr lang="nl-NL" sz="2400" b="0" i="0" u="none" strike="noStrike" cap="none">
                <a:solidFill>
                  <a:schemeClr val="lt1"/>
                </a:solidFill>
                <a:latin typeface="Arial"/>
                <a:ea typeface="Arial"/>
                <a:cs typeface="Arial"/>
                <a:sym typeface="Arial"/>
              </a:rPr>
              <a:t>Machine-Powered Hunting</a:t>
            </a:r>
            <a:endParaRPr sz="1400" b="0" i="0" u="none" strike="noStrike" cap="none">
              <a:solidFill>
                <a:schemeClr val="dk1"/>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81" name="Google Shape;581;p30"/>
          <p:cNvSpPr txBox="1"/>
          <p:nvPr/>
        </p:nvSpPr>
        <p:spPr>
          <a:xfrm>
            <a:off x="11575683" y="6845490"/>
            <a:ext cx="5074800" cy="4671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400" b="0" i="0" u="none" strike="noStrike" cap="none">
                <a:solidFill>
                  <a:schemeClr val="lt1"/>
                </a:solidFill>
                <a:latin typeface="Arial"/>
                <a:ea typeface="Arial"/>
                <a:cs typeface="Arial"/>
                <a:sym typeface="Arial"/>
              </a:rPr>
              <a:t>Pre-Validated, Reviewed Threats </a:t>
            </a:r>
            <a:endParaRPr sz="1400" b="0" i="0" u="none" strike="noStrike" cap="none">
              <a:solidFill>
                <a:srgbClr val="000000"/>
              </a:solidFill>
              <a:latin typeface="Arial"/>
              <a:ea typeface="Arial"/>
              <a:cs typeface="Arial"/>
              <a:sym typeface="Arial"/>
            </a:endParaRPr>
          </a:p>
        </p:txBody>
      </p:sp>
      <p:sp>
        <p:nvSpPr>
          <p:cNvPr id="582" name="Google Shape;582;p30"/>
          <p:cNvSpPr txBox="1"/>
          <p:nvPr/>
        </p:nvSpPr>
        <p:spPr>
          <a:xfrm>
            <a:off x="11575679" y="8156515"/>
            <a:ext cx="5490900" cy="4671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400" b="0" i="0" u="none" strike="noStrike" cap="none">
                <a:solidFill>
                  <a:schemeClr val="lt1"/>
                </a:solidFill>
                <a:latin typeface="Arial"/>
                <a:ea typeface="Arial"/>
                <a:cs typeface="Arial"/>
                <a:sym typeface="Arial"/>
              </a:rPr>
              <a:t>Faster Response &amp; Preparedness</a:t>
            </a:r>
            <a:endParaRPr sz="1400" b="0" i="0" u="none" strike="noStrike" cap="none">
              <a:solidFill>
                <a:srgbClr val="000000"/>
              </a:solidFill>
              <a:latin typeface="Arial"/>
              <a:ea typeface="Arial"/>
              <a:cs typeface="Arial"/>
              <a:sym typeface="Arial"/>
            </a:endParaRPr>
          </a:p>
        </p:txBody>
      </p:sp>
      <p:grpSp>
        <p:nvGrpSpPr>
          <p:cNvPr id="583" name="Google Shape;583;p30"/>
          <p:cNvGrpSpPr/>
          <p:nvPr/>
        </p:nvGrpSpPr>
        <p:grpSpPr>
          <a:xfrm>
            <a:off x="10428238" y="2679180"/>
            <a:ext cx="933570" cy="933570"/>
            <a:chOff x="9996897" y="2554881"/>
            <a:chExt cx="1456200" cy="1456200"/>
          </a:xfrm>
        </p:grpSpPr>
        <p:sp>
          <p:nvSpPr>
            <p:cNvPr id="584" name="Google Shape;584;p30"/>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30"/>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86" name="Google Shape;586;p30"/>
          <p:cNvSpPr txBox="1"/>
          <p:nvPr/>
        </p:nvSpPr>
        <p:spPr>
          <a:xfrm>
            <a:off x="11524204" y="2912365"/>
            <a:ext cx="5074800" cy="4671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2400"/>
              <a:buFont typeface="Arial"/>
              <a:buNone/>
            </a:pPr>
            <a:r>
              <a:rPr lang="nl-NL" sz="2400" b="0" i="0" u="none" strike="noStrike" cap="none">
                <a:solidFill>
                  <a:schemeClr val="lt1"/>
                </a:solidFill>
                <a:latin typeface="Arial"/>
                <a:ea typeface="Arial"/>
                <a:cs typeface="Arial"/>
                <a:sym typeface="Arial"/>
              </a:rPr>
              <a:t>Cross-Geo, Cross-Industry Analysis</a:t>
            </a:r>
            <a:endParaRPr sz="2400" b="0" i="0" u="none" strike="noStrike" cap="none">
              <a:solidFill>
                <a:schemeClr val="lt1"/>
              </a:solidFill>
              <a:latin typeface="Arial"/>
              <a:ea typeface="Arial"/>
              <a:cs typeface="Arial"/>
              <a:sym typeface="Arial"/>
            </a:endParaRPr>
          </a:p>
        </p:txBody>
      </p:sp>
      <p:pic>
        <p:nvPicPr>
          <p:cNvPr id="587" name="Google Shape;587;p30"/>
          <p:cNvPicPr preferRelativeResize="0"/>
          <p:nvPr/>
        </p:nvPicPr>
        <p:blipFill rotWithShape="1">
          <a:blip r:embed="rId4">
            <a:alphaModFix/>
          </a:blip>
          <a:srcRect/>
          <a:stretch/>
        </p:blipFill>
        <p:spPr>
          <a:xfrm>
            <a:off x="10676237" y="2927050"/>
            <a:ext cx="432000" cy="432000"/>
          </a:xfrm>
          <a:prstGeom prst="rect">
            <a:avLst/>
          </a:prstGeom>
          <a:noFill/>
          <a:ln>
            <a:noFill/>
          </a:ln>
        </p:spPr>
      </p:pic>
      <p:pic>
        <p:nvPicPr>
          <p:cNvPr id="588" name="Google Shape;588;p30"/>
          <p:cNvPicPr preferRelativeResize="0"/>
          <p:nvPr/>
        </p:nvPicPr>
        <p:blipFill rotWithShape="1">
          <a:blip r:embed="rId5">
            <a:alphaModFix/>
          </a:blip>
          <a:srcRect/>
          <a:stretch/>
        </p:blipFill>
        <p:spPr>
          <a:xfrm>
            <a:off x="10689358" y="5552049"/>
            <a:ext cx="432000" cy="432000"/>
          </a:xfrm>
          <a:prstGeom prst="rect">
            <a:avLst/>
          </a:prstGeom>
          <a:noFill/>
          <a:ln>
            <a:noFill/>
          </a:ln>
        </p:spPr>
      </p:pic>
      <p:pic>
        <p:nvPicPr>
          <p:cNvPr id="589" name="Google Shape;589;p30"/>
          <p:cNvPicPr preferRelativeResize="0"/>
          <p:nvPr/>
        </p:nvPicPr>
        <p:blipFill rotWithShape="1">
          <a:blip r:embed="rId6">
            <a:alphaModFix/>
          </a:blip>
          <a:srcRect/>
          <a:stretch/>
        </p:blipFill>
        <p:spPr>
          <a:xfrm>
            <a:off x="10673163" y="6853613"/>
            <a:ext cx="432000" cy="432000"/>
          </a:xfrm>
          <a:prstGeom prst="rect">
            <a:avLst/>
          </a:prstGeom>
          <a:noFill/>
          <a:ln>
            <a:noFill/>
          </a:ln>
        </p:spPr>
      </p:pic>
      <p:pic>
        <p:nvPicPr>
          <p:cNvPr id="590" name="Google Shape;590;p30"/>
          <p:cNvPicPr preferRelativeResize="0"/>
          <p:nvPr/>
        </p:nvPicPr>
        <p:blipFill rotWithShape="1">
          <a:blip r:embed="rId7">
            <a:alphaModFix/>
          </a:blip>
          <a:srcRect/>
          <a:stretch/>
        </p:blipFill>
        <p:spPr>
          <a:xfrm>
            <a:off x="10667504" y="8139704"/>
            <a:ext cx="432000" cy="432000"/>
          </a:xfrm>
          <a:prstGeom prst="rect">
            <a:avLst/>
          </a:prstGeom>
          <a:noFill/>
          <a:ln>
            <a:noFill/>
          </a:ln>
        </p:spPr>
      </p:pic>
      <p:pic>
        <p:nvPicPr>
          <p:cNvPr id="591" name="Google Shape;591;p30"/>
          <p:cNvPicPr preferRelativeResize="0"/>
          <p:nvPr/>
        </p:nvPicPr>
        <p:blipFill rotWithShape="1">
          <a:blip r:embed="rId8">
            <a:alphaModFix/>
          </a:blip>
          <a:srcRect/>
          <a:stretch/>
        </p:blipFill>
        <p:spPr>
          <a:xfrm>
            <a:off x="10689358" y="4231513"/>
            <a:ext cx="432000" cy="432000"/>
          </a:xfrm>
          <a:prstGeom prst="rect">
            <a:avLst/>
          </a:prstGeom>
          <a:noFill/>
          <a:ln>
            <a:noFill/>
          </a:ln>
        </p:spPr>
      </p:pic>
      <p:sp>
        <p:nvSpPr>
          <p:cNvPr id="592" name="Google Shape;592;p30"/>
          <p:cNvSpPr txBox="1"/>
          <p:nvPr/>
        </p:nvSpPr>
        <p:spPr>
          <a:xfrm>
            <a:off x="820738" y="1404324"/>
            <a:ext cx="16680000" cy="437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nl-NL" sz="2800">
                <a:solidFill>
                  <a:srgbClr val="5A5A76"/>
                </a:solidFill>
              </a:rPr>
              <a:t>Active Campaign Threat Hunting </a:t>
            </a:r>
            <a:r>
              <a:rPr lang="nl-NL" sz="2800" b="0" i="0" u="none" strike="noStrike" cap="none">
                <a:solidFill>
                  <a:srgbClr val="5A5A76"/>
                </a:solidFill>
                <a:latin typeface="Arial"/>
                <a:ea typeface="Arial"/>
                <a:cs typeface="Arial"/>
                <a:sym typeface="Arial"/>
              </a:rPr>
              <a:t>in Your Environment</a:t>
            </a:r>
            <a:endParaRPr sz="1400" b="0" i="0" u="none" strike="noStrike" cap="none">
              <a:solidFill>
                <a:srgbClr val="000000"/>
              </a:solidFill>
              <a:latin typeface="Arial"/>
              <a:ea typeface="Arial"/>
              <a:cs typeface="Arial"/>
              <a:sym typeface="Arial"/>
            </a:endParaRPr>
          </a:p>
        </p:txBody>
      </p:sp>
      <p:pic>
        <p:nvPicPr>
          <p:cNvPr id="593" name="Google Shape;593;p30"/>
          <p:cNvPicPr preferRelativeResize="0"/>
          <p:nvPr/>
        </p:nvPicPr>
        <p:blipFill rotWithShape="1">
          <a:blip r:embed="rId9">
            <a:alphaModFix/>
          </a:blip>
          <a:srcRect/>
          <a:stretch/>
        </p:blipFill>
        <p:spPr>
          <a:xfrm>
            <a:off x="832932" y="5856759"/>
            <a:ext cx="7594600" cy="350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31"/>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18</a:t>
            </a:fld>
            <a:endParaRPr/>
          </a:p>
        </p:txBody>
      </p:sp>
      <p:cxnSp>
        <p:nvCxnSpPr>
          <p:cNvPr id="599" name="Google Shape;599;p31"/>
          <p:cNvCxnSpPr/>
          <p:nvPr/>
        </p:nvCxnSpPr>
        <p:spPr>
          <a:xfrm>
            <a:off x="6972691" y="4984988"/>
            <a:ext cx="10564343" cy="0"/>
          </a:xfrm>
          <a:prstGeom prst="straightConnector1">
            <a:avLst/>
          </a:prstGeom>
          <a:noFill/>
          <a:ln w="38100" cap="flat" cmpd="sng">
            <a:solidFill>
              <a:schemeClr val="accent1"/>
            </a:solidFill>
            <a:prstDash val="solid"/>
            <a:miter lim="800000"/>
            <a:headEnd type="none" w="sm" len="sm"/>
            <a:tailEnd type="triangle" w="lg" len="lg"/>
          </a:ln>
        </p:spPr>
      </p:cxnSp>
      <p:grpSp>
        <p:nvGrpSpPr>
          <p:cNvPr id="600" name="Google Shape;600;p31"/>
          <p:cNvGrpSpPr/>
          <p:nvPr/>
        </p:nvGrpSpPr>
        <p:grpSpPr>
          <a:xfrm>
            <a:off x="7880291" y="4663605"/>
            <a:ext cx="652399" cy="652399"/>
            <a:chOff x="720882" y="1938714"/>
            <a:chExt cx="684000" cy="684000"/>
          </a:xfrm>
        </p:grpSpPr>
        <p:sp>
          <p:nvSpPr>
            <p:cNvPr id="601" name="Google Shape;601;p31"/>
            <p:cNvSpPr/>
            <p:nvPr/>
          </p:nvSpPr>
          <p:spPr>
            <a:xfrm>
              <a:off x="720882" y="1938714"/>
              <a:ext cx="684000" cy="684000"/>
            </a:xfrm>
            <a:prstGeom prst="ellipse">
              <a:avLst/>
            </a:prstGeom>
            <a:solidFill>
              <a:srgbClr val="E1E8EF">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2" name="Google Shape;602;p31"/>
            <p:cNvSpPr/>
            <p:nvPr/>
          </p:nvSpPr>
          <p:spPr>
            <a:xfrm>
              <a:off x="860485" y="2078315"/>
              <a:ext cx="404700" cy="4047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03" name="Google Shape;603;p31"/>
          <p:cNvSpPr txBox="1"/>
          <p:nvPr/>
        </p:nvSpPr>
        <p:spPr>
          <a:xfrm>
            <a:off x="14704834" y="3527587"/>
            <a:ext cx="2831400" cy="99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nl-NL" sz="3000" b="1" i="0" u="none" strike="noStrike" cap="none">
                <a:solidFill>
                  <a:schemeClr val="accent1"/>
                </a:solidFill>
                <a:latin typeface="Arial"/>
                <a:ea typeface="Arial"/>
                <a:cs typeface="Arial"/>
                <a:sym typeface="Arial"/>
              </a:rPr>
              <a:t>Customer</a:t>
            </a:r>
            <a:endParaRPr sz="3000" b="1"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4000"/>
              <a:buFont typeface="Arial"/>
              <a:buNone/>
            </a:pPr>
            <a:r>
              <a:rPr lang="nl-NL" sz="3000" b="0" i="0" u="none" strike="noStrike" cap="none">
                <a:solidFill>
                  <a:schemeClr val="accent1"/>
                </a:solidFill>
                <a:latin typeface="Arial"/>
                <a:ea typeface="Arial"/>
                <a:cs typeface="Arial"/>
                <a:sym typeface="Arial"/>
              </a:rPr>
              <a:t>Communication</a:t>
            </a:r>
            <a:endParaRPr sz="3000" b="0" i="0" u="none" strike="noStrike" cap="none">
              <a:solidFill>
                <a:schemeClr val="accent1"/>
              </a:solidFill>
              <a:latin typeface="Arial"/>
              <a:ea typeface="Arial"/>
              <a:cs typeface="Arial"/>
              <a:sym typeface="Arial"/>
            </a:endParaRPr>
          </a:p>
        </p:txBody>
      </p:sp>
      <p:sp>
        <p:nvSpPr>
          <p:cNvPr id="604" name="Google Shape;604;p31"/>
          <p:cNvSpPr txBox="1"/>
          <p:nvPr/>
        </p:nvSpPr>
        <p:spPr>
          <a:xfrm>
            <a:off x="7986457" y="3527586"/>
            <a:ext cx="2554200" cy="99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nl-NL" sz="3000" b="1" i="0" u="none" strike="noStrike" cap="none">
                <a:solidFill>
                  <a:schemeClr val="accent1"/>
                </a:solidFill>
                <a:latin typeface="Arial"/>
                <a:ea typeface="Arial"/>
                <a:cs typeface="Arial"/>
                <a:sym typeface="Arial"/>
              </a:rPr>
              <a:t>Analysis &amp;</a:t>
            </a:r>
            <a:endParaRPr sz="3000" b="1" i="0" u="none" strike="noStrike" cap="none">
              <a:solidFill>
                <a:schemeClr val="accen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4000"/>
              <a:buFont typeface="Arial"/>
              <a:buNone/>
            </a:pPr>
            <a:r>
              <a:rPr lang="nl-NL" sz="3000" b="0" i="0" u="none" strike="noStrike" cap="none">
                <a:solidFill>
                  <a:schemeClr val="accent1"/>
                </a:solidFill>
                <a:latin typeface="Arial"/>
                <a:ea typeface="Arial"/>
                <a:cs typeface="Arial"/>
                <a:sym typeface="Arial"/>
              </a:rPr>
              <a:t>Validation</a:t>
            </a:r>
            <a:endParaRPr sz="3000" b="0" i="0" u="none" strike="noStrike" cap="none">
              <a:solidFill>
                <a:schemeClr val="accent1"/>
              </a:solidFill>
              <a:latin typeface="Arial"/>
              <a:ea typeface="Arial"/>
              <a:cs typeface="Arial"/>
              <a:sym typeface="Arial"/>
            </a:endParaRPr>
          </a:p>
        </p:txBody>
      </p:sp>
      <p:sp>
        <p:nvSpPr>
          <p:cNvPr id="605" name="Google Shape;605;p31"/>
          <p:cNvSpPr txBox="1"/>
          <p:nvPr/>
        </p:nvSpPr>
        <p:spPr>
          <a:xfrm>
            <a:off x="11361814" y="3527588"/>
            <a:ext cx="2831400" cy="99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4000"/>
              <a:buFont typeface="Arial"/>
              <a:buNone/>
            </a:pPr>
            <a:r>
              <a:rPr lang="nl-NL" sz="3000" b="1" i="0" u="none" strike="noStrike" cap="none">
                <a:solidFill>
                  <a:schemeClr val="accent1"/>
                </a:solidFill>
                <a:latin typeface="Arial"/>
                <a:ea typeface="Arial"/>
                <a:cs typeface="Arial"/>
                <a:sym typeface="Arial"/>
              </a:rPr>
              <a:t>Proactive </a:t>
            </a:r>
            <a:r>
              <a:rPr lang="nl-NL" sz="3000" b="0" i="0" u="none" strike="noStrike" cap="none">
                <a:solidFill>
                  <a:schemeClr val="accent1"/>
                </a:solidFill>
                <a:latin typeface="Arial"/>
                <a:ea typeface="Arial"/>
                <a:cs typeface="Arial"/>
                <a:sym typeface="Arial"/>
              </a:rPr>
              <a:t>Hunting</a:t>
            </a:r>
            <a:endParaRPr sz="3000" b="0" i="0" u="none" strike="noStrike" cap="none">
              <a:solidFill>
                <a:schemeClr val="accent1"/>
              </a:solidFill>
              <a:latin typeface="Arial"/>
              <a:ea typeface="Arial"/>
              <a:cs typeface="Arial"/>
              <a:sym typeface="Arial"/>
            </a:endParaRPr>
          </a:p>
        </p:txBody>
      </p:sp>
      <p:sp>
        <p:nvSpPr>
          <p:cNvPr id="606" name="Google Shape;606;p31"/>
          <p:cNvSpPr txBox="1"/>
          <p:nvPr/>
        </p:nvSpPr>
        <p:spPr>
          <a:xfrm>
            <a:off x="7986450" y="5623425"/>
            <a:ext cx="2737800" cy="2031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000" b="0" i="0" u="none" strike="noStrike" cap="none">
                <a:solidFill>
                  <a:schemeClr val="dk1"/>
                </a:solidFill>
                <a:latin typeface="Arial"/>
                <a:ea typeface="Arial"/>
                <a:cs typeface="Arial"/>
                <a:sym typeface="Arial"/>
              </a:rPr>
              <a:t>Emerging threats are identified and validated using Singularity Signal</a:t>
            </a:r>
            <a:r>
              <a:rPr lang="nl-NL" sz="2000">
                <a:solidFill>
                  <a:schemeClr val="dk1"/>
                </a:solidFill>
              </a:rPr>
              <a:t>’s</a:t>
            </a:r>
            <a:r>
              <a:rPr lang="nl-NL" sz="2000" b="0" i="0" u="none" strike="noStrike" cap="none">
                <a:solidFill>
                  <a:schemeClr val="dk1"/>
                </a:solidFill>
                <a:latin typeface="Arial"/>
                <a:ea typeface="Arial"/>
                <a:cs typeface="Arial"/>
                <a:sym typeface="Arial"/>
              </a:rPr>
              <a:t> organic threat intelligence research and </a:t>
            </a:r>
            <a:r>
              <a:rPr lang="nl-NL" sz="2000">
                <a:solidFill>
                  <a:schemeClr val="dk1"/>
                </a:solidFill>
              </a:rPr>
              <a:t>data </a:t>
            </a:r>
            <a:r>
              <a:rPr lang="nl-NL" sz="2000" b="0" i="0" u="none" strike="noStrike" cap="none">
                <a:solidFill>
                  <a:schemeClr val="dk1"/>
                </a:solidFill>
                <a:latin typeface="Arial"/>
                <a:ea typeface="Arial"/>
                <a:cs typeface="Arial"/>
                <a:sym typeface="Arial"/>
              </a:rPr>
              <a:t>analysis</a:t>
            </a:r>
            <a:r>
              <a:rPr lang="nl-NL" sz="2000">
                <a:solidFill>
                  <a:schemeClr val="dk1"/>
                </a:solidFill>
              </a:rPr>
              <a:t>.</a:t>
            </a:r>
            <a:endParaRPr sz="2000" b="0" i="0" u="none" strike="noStrike" cap="none">
              <a:solidFill>
                <a:schemeClr val="dk1"/>
              </a:solidFill>
              <a:latin typeface="Arial"/>
              <a:ea typeface="Arial"/>
              <a:cs typeface="Arial"/>
              <a:sym typeface="Arial"/>
            </a:endParaRPr>
          </a:p>
        </p:txBody>
      </p:sp>
      <p:sp>
        <p:nvSpPr>
          <p:cNvPr id="607" name="Google Shape;607;p31"/>
          <p:cNvSpPr txBox="1"/>
          <p:nvPr/>
        </p:nvSpPr>
        <p:spPr>
          <a:xfrm>
            <a:off x="11361813" y="5623415"/>
            <a:ext cx="3027300" cy="2031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000" b="0" i="0" u="none" strike="noStrike" cap="none">
                <a:solidFill>
                  <a:schemeClr val="dk1"/>
                </a:solidFill>
                <a:latin typeface="Arial"/>
                <a:ea typeface="Arial"/>
                <a:cs typeface="Arial"/>
                <a:sym typeface="Arial"/>
              </a:rPr>
              <a:t>WatchTower </a:t>
            </a:r>
            <a:br>
              <a:rPr lang="nl-NL" sz="2000" b="0" i="0" u="none" strike="noStrike" cap="none">
                <a:solidFill>
                  <a:schemeClr val="dk1"/>
                </a:solidFill>
                <a:latin typeface="Arial"/>
                <a:ea typeface="Arial"/>
                <a:cs typeface="Arial"/>
                <a:sym typeface="Arial"/>
              </a:rPr>
            </a:br>
            <a:r>
              <a:rPr lang="nl-NL" sz="2000" b="0" i="0" u="none" strike="noStrike" cap="none">
                <a:solidFill>
                  <a:schemeClr val="dk1"/>
                </a:solidFill>
                <a:latin typeface="Arial"/>
                <a:ea typeface="Arial"/>
                <a:cs typeface="Arial"/>
                <a:sym typeface="Arial"/>
              </a:rPr>
              <a:t>hunts for these identified </a:t>
            </a:r>
            <a:br>
              <a:rPr lang="nl-NL" sz="2000" b="0" i="0" u="none" strike="noStrike" cap="none">
                <a:solidFill>
                  <a:schemeClr val="dk1"/>
                </a:solidFill>
                <a:latin typeface="Arial"/>
                <a:ea typeface="Arial"/>
                <a:cs typeface="Arial"/>
                <a:sym typeface="Arial"/>
              </a:rPr>
            </a:br>
            <a:r>
              <a:rPr lang="nl-NL" sz="2000" b="0" i="0" u="none" strike="noStrike" cap="none">
                <a:solidFill>
                  <a:schemeClr val="dk1"/>
                </a:solidFill>
                <a:latin typeface="Arial"/>
                <a:ea typeface="Arial"/>
                <a:cs typeface="Arial"/>
                <a:sym typeface="Arial"/>
              </a:rPr>
              <a:t>threats across </a:t>
            </a:r>
            <a:r>
              <a:rPr lang="nl-NL" sz="2000">
                <a:solidFill>
                  <a:schemeClr val="dk1"/>
                </a:solidFill>
              </a:rPr>
              <a:t>its</a:t>
            </a:r>
            <a:endParaRPr sz="2000">
              <a:solidFill>
                <a:schemeClr val="dk1"/>
              </a:solidFill>
            </a:endParaRPr>
          </a:p>
          <a:p>
            <a:pPr marL="0" marR="0" lvl="0" indent="0" algn="l" rtl="0">
              <a:lnSpc>
                <a:spcPct val="110000"/>
              </a:lnSpc>
              <a:spcBef>
                <a:spcPts val="0"/>
              </a:spcBef>
              <a:spcAft>
                <a:spcPts val="0"/>
              </a:spcAft>
              <a:buClr>
                <a:srgbClr val="000000"/>
              </a:buClr>
              <a:buSzPts val="2400"/>
              <a:buFont typeface="Arial"/>
              <a:buNone/>
            </a:pPr>
            <a:r>
              <a:rPr lang="nl-NL" sz="2000">
                <a:solidFill>
                  <a:schemeClr val="dk1"/>
                </a:solidFill>
              </a:rPr>
              <a:t>user </a:t>
            </a:r>
            <a:r>
              <a:rPr lang="nl-NL" sz="2000" b="0" i="0" u="none" strike="noStrike" cap="none">
                <a:solidFill>
                  <a:schemeClr val="dk1"/>
                </a:solidFill>
                <a:latin typeface="Arial"/>
                <a:ea typeface="Arial"/>
                <a:cs typeface="Arial"/>
                <a:sym typeface="Arial"/>
              </a:rPr>
              <a:t>base, including Vigilance MDR.</a:t>
            </a:r>
            <a:endParaRPr sz="2000" b="0" i="0" u="none" strike="noStrike" cap="none">
              <a:solidFill>
                <a:schemeClr val="dk1"/>
              </a:solidFill>
              <a:latin typeface="Arial"/>
              <a:ea typeface="Arial"/>
              <a:cs typeface="Arial"/>
              <a:sym typeface="Arial"/>
            </a:endParaRPr>
          </a:p>
        </p:txBody>
      </p:sp>
      <p:sp>
        <p:nvSpPr>
          <p:cNvPr id="608" name="Google Shape;608;p31"/>
          <p:cNvSpPr txBox="1"/>
          <p:nvPr/>
        </p:nvSpPr>
        <p:spPr>
          <a:xfrm>
            <a:off x="14704825" y="5623425"/>
            <a:ext cx="2737800" cy="20313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000" b="0" i="0" u="none" strike="noStrike" cap="none">
                <a:solidFill>
                  <a:schemeClr val="dk1"/>
                </a:solidFill>
                <a:latin typeface="Arial"/>
                <a:ea typeface="Arial"/>
                <a:cs typeface="Arial"/>
                <a:sym typeface="Arial"/>
              </a:rPr>
              <a:t>Impacted customers are notified with threat bulletins and actionable </a:t>
            </a:r>
            <a:r>
              <a:rPr lang="nl-NL" sz="2000">
                <a:solidFill>
                  <a:schemeClr val="dk1"/>
                </a:solidFill>
              </a:rPr>
              <a:t>recommendations. Vigilance MDR performs triage &amp; remediation. </a:t>
            </a:r>
            <a:endParaRPr sz="2000" b="0" i="0" u="none" strike="noStrike" cap="none">
              <a:solidFill>
                <a:schemeClr val="dk1"/>
              </a:solidFill>
              <a:latin typeface="Arial"/>
              <a:ea typeface="Arial"/>
              <a:cs typeface="Arial"/>
              <a:sym typeface="Arial"/>
            </a:endParaRPr>
          </a:p>
        </p:txBody>
      </p:sp>
      <p:sp>
        <p:nvSpPr>
          <p:cNvPr id="609" name="Google Shape;609;p31"/>
          <p:cNvSpPr/>
          <p:nvPr/>
        </p:nvSpPr>
        <p:spPr>
          <a:xfrm>
            <a:off x="2802383" y="6759415"/>
            <a:ext cx="2551543" cy="20006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nl-NL" sz="2000" b="1" i="0" u="none" strike="noStrike" cap="none">
                <a:solidFill>
                  <a:schemeClr val="accent1"/>
                </a:solidFill>
                <a:latin typeface="Arial"/>
                <a:ea typeface="Arial"/>
                <a:cs typeface="Arial"/>
                <a:sym typeface="Arial"/>
              </a:rPr>
              <a:t>RESEARCH</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1200"/>
              </a:spcBef>
              <a:spcAft>
                <a:spcPts val="0"/>
              </a:spcAft>
              <a:buClr>
                <a:srgbClr val="6B0AEA"/>
              </a:buClr>
              <a:buSzPts val="1600"/>
              <a:buFont typeface="Noto Sans Symbols"/>
              <a:buChar char="▪"/>
            </a:pPr>
            <a:r>
              <a:rPr lang="nl-NL" sz="1600" b="0" i="0" u="none" strike="noStrike" cap="none">
                <a:solidFill>
                  <a:srgbClr val="000000"/>
                </a:solidFill>
                <a:latin typeface="Arial"/>
                <a:ea typeface="Arial"/>
                <a:cs typeface="Arial"/>
                <a:sym typeface="Arial"/>
              </a:rPr>
              <a:t>IR &amp; Community Engagements</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600"/>
              </a:spcBef>
              <a:spcAft>
                <a:spcPts val="0"/>
              </a:spcAft>
              <a:buClr>
                <a:srgbClr val="6B0AEA"/>
              </a:buClr>
              <a:buSzPts val="1600"/>
              <a:buFont typeface="Noto Sans Symbols"/>
              <a:buChar char="▪"/>
            </a:pPr>
            <a:r>
              <a:rPr lang="nl-NL" sz="1600" b="0" i="0" u="none" strike="noStrike" cap="none">
                <a:solidFill>
                  <a:srgbClr val="000000"/>
                </a:solidFill>
                <a:latin typeface="Arial"/>
                <a:ea typeface="Arial"/>
                <a:cs typeface="Arial"/>
                <a:sym typeface="Arial"/>
              </a:rPr>
              <a:t>Dark Web Research</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600"/>
              </a:spcBef>
              <a:spcAft>
                <a:spcPts val="0"/>
              </a:spcAft>
              <a:buClr>
                <a:srgbClr val="6B0AEA"/>
              </a:buClr>
              <a:buSzPts val="1600"/>
              <a:buFont typeface="Noto Sans Symbols"/>
              <a:buChar char="▪"/>
            </a:pPr>
            <a:r>
              <a:rPr lang="nl-NL" sz="1600" b="0" i="0" u="none" strike="noStrike" cap="none">
                <a:solidFill>
                  <a:srgbClr val="000000"/>
                </a:solidFill>
                <a:latin typeface="Arial"/>
                <a:ea typeface="Arial"/>
                <a:cs typeface="Arial"/>
                <a:sym typeface="Arial"/>
              </a:rPr>
              <a:t>Special Access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1" i="0" u="none" strike="noStrike" cap="none">
              <a:solidFill>
                <a:schemeClr val="accent1"/>
              </a:solidFill>
              <a:latin typeface="Arial"/>
              <a:ea typeface="Arial"/>
              <a:cs typeface="Arial"/>
              <a:sym typeface="Arial"/>
            </a:endParaRPr>
          </a:p>
        </p:txBody>
      </p:sp>
      <p:sp>
        <p:nvSpPr>
          <p:cNvPr id="610" name="Google Shape;610;p31"/>
          <p:cNvSpPr/>
          <p:nvPr/>
        </p:nvSpPr>
        <p:spPr>
          <a:xfrm rot="-5400000">
            <a:off x="3579831" y="3368975"/>
            <a:ext cx="3549272" cy="3236447"/>
          </a:xfrm>
          <a:prstGeom prst="hexagon">
            <a:avLst>
              <a:gd name="adj" fmla="val 25000"/>
              <a:gd name="vf" fmla="val 115470"/>
            </a:avLst>
          </a:prstGeom>
          <a:gradFill>
            <a:gsLst>
              <a:gs pos="0">
                <a:srgbClr val="350475"/>
              </a:gs>
              <a:gs pos="100000">
                <a:srgbClr val="6B0AEA"/>
              </a:gs>
            </a:gsLst>
            <a:path path="circle">
              <a:fillToRect l="50000" t="50000" r="50000" b="50000"/>
            </a:path>
            <a:tileRect/>
          </a:gradFill>
          <a:ln w="38100" cap="flat" cmpd="sng">
            <a:solidFill>
              <a:schemeClr val="accent1"/>
            </a:solidFill>
            <a:prstDash val="solid"/>
            <a:round/>
            <a:headEnd type="none" w="sm" len="sm"/>
            <a:tailEnd type="none" w="sm" len="sm"/>
          </a:ln>
          <a:effectLst>
            <a:outerShdw blurRad="571500" dist="254000" dir="5400000" algn="ctr" rotWithShape="0">
              <a:schemeClr val="dk1">
                <a:alpha val="12941"/>
              </a:scheme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1"/>
          <p:cNvSpPr txBox="1"/>
          <p:nvPr/>
        </p:nvSpPr>
        <p:spPr>
          <a:xfrm>
            <a:off x="4006711" y="5007768"/>
            <a:ext cx="26868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nl-NL" sz="1800" b="1" i="0" u="none" strike="noStrike" cap="none">
                <a:solidFill>
                  <a:schemeClr val="lt1"/>
                </a:solidFill>
                <a:latin typeface="Arial"/>
                <a:ea typeface="Arial"/>
                <a:cs typeface="Arial"/>
                <a:sym typeface="Arial"/>
              </a:rPr>
              <a:t>Threat Intelligence</a:t>
            </a:r>
            <a:endParaRPr sz="1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nl-NL" sz="1800" b="1">
                <a:solidFill>
                  <a:schemeClr val="lt1"/>
                </a:solidFill>
              </a:rPr>
              <a:t>Platform</a:t>
            </a:r>
            <a:endParaRPr sz="1800" b="1">
              <a:solidFill>
                <a:schemeClr val="lt1"/>
              </a:solidFill>
            </a:endParaRPr>
          </a:p>
        </p:txBody>
      </p:sp>
      <p:grpSp>
        <p:nvGrpSpPr>
          <p:cNvPr id="612" name="Google Shape;612;p31"/>
          <p:cNvGrpSpPr/>
          <p:nvPr/>
        </p:nvGrpSpPr>
        <p:grpSpPr>
          <a:xfrm>
            <a:off x="11216273" y="4663605"/>
            <a:ext cx="652399" cy="652399"/>
            <a:chOff x="720882" y="1938714"/>
            <a:chExt cx="684000" cy="684000"/>
          </a:xfrm>
        </p:grpSpPr>
        <p:sp>
          <p:nvSpPr>
            <p:cNvPr id="613" name="Google Shape;613;p31"/>
            <p:cNvSpPr/>
            <p:nvPr/>
          </p:nvSpPr>
          <p:spPr>
            <a:xfrm>
              <a:off x="720882" y="1938714"/>
              <a:ext cx="684000" cy="684000"/>
            </a:xfrm>
            <a:prstGeom prst="ellipse">
              <a:avLst/>
            </a:prstGeom>
            <a:solidFill>
              <a:srgbClr val="E1E8EF">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4" name="Google Shape;614;p31"/>
            <p:cNvSpPr/>
            <p:nvPr/>
          </p:nvSpPr>
          <p:spPr>
            <a:xfrm>
              <a:off x="860485" y="2078315"/>
              <a:ext cx="404700" cy="4047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615" name="Google Shape;615;p31"/>
          <p:cNvGrpSpPr/>
          <p:nvPr/>
        </p:nvGrpSpPr>
        <p:grpSpPr>
          <a:xfrm>
            <a:off x="14554540" y="4663605"/>
            <a:ext cx="652399" cy="652399"/>
            <a:chOff x="720882" y="1938714"/>
            <a:chExt cx="684000" cy="684000"/>
          </a:xfrm>
        </p:grpSpPr>
        <p:sp>
          <p:nvSpPr>
            <p:cNvPr id="616" name="Google Shape;616;p31"/>
            <p:cNvSpPr/>
            <p:nvPr/>
          </p:nvSpPr>
          <p:spPr>
            <a:xfrm>
              <a:off x="720882" y="1938714"/>
              <a:ext cx="684000" cy="684000"/>
            </a:xfrm>
            <a:prstGeom prst="ellipse">
              <a:avLst/>
            </a:prstGeom>
            <a:solidFill>
              <a:srgbClr val="E1E8EF">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7" name="Google Shape;617;p31"/>
            <p:cNvSpPr/>
            <p:nvPr/>
          </p:nvSpPr>
          <p:spPr>
            <a:xfrm>
              <a:off x="860485" y="2078315"/>
              <a:ext cx="404700" cy="4047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cxnSp>
        <p:nvCxnSpPr>
          <p:cNvPr id="618" name="Google Shape;618;p31"/>
          <p:cNvCxnSpPr>
            <a:endCxn id="610" idx="5"/>
          </p:cNvCxnSpPr>
          <p:nvPr/>
        </p:nvCxnSpPr>
        <p:spPr>
          <a:xfrm>
            <a:off x="1967744" y="3146574"/>
            <a:ext cx="1768500" cy="875100"/>
          </a:xfrm>
          <a:prstGeom prst="straightConnector1">
            <a:avLst/>
          </a:prstGeom>
          <a:noFill/>
          <a:ln w="38100" cap="flat" cmpd="sng">
            <a:solidFill>
              <a:schemeClr val="accent1"/>
            </a:solidFill>
            <a:prstDash val="solid"/>
            <a:miter lim="800000"/>
            <a:headEnd type="none" w="sm" len="sm"/>
            <a:tailEnd type="none" w="sm" len="sm"/>
          </a:ln>
        </p:spPr>
      </p:cxnSp>
      <p:cxnSp>
        <p:nvCxnSpPr>
          <p:cNvPr id="619" name="Google Shape;619;p31"/>
          <p:cNvCxnSpPr>
            <a:stCxn id="610" idx="4"/>
          </p:cNvCxnSpPr>
          <p:nvPr/>
        </p:nvCxnSpPr>
        <p:spPr>
          <a:xfrm flipH="1">
            <a:off x="1967744" y="5952723"/>
            <a:ext cx="1768500" cy="875100"/>
          </a:xfrm>
          <a:prstGeom prst="straightConnector1">
            <a:avLst/>
          </a:prstGeom>
          <a:noFill/>
          <a:ln w="38100" cap="flat" cmpd="sng">
            <a:solidFill>
              <a:schemeClr val="accent1"/>
            </a:solidFill>
            <a:prstDash val="solid"/>
            <a:miter lim="800000"/>
            <a:headEnd type="none" w="sm" len="sm"/>
            <a:tailEnd type="none" w="sm" len="sm"/>
          </a:ln>
        </p:spPr>
      </p:cxnSp>
      <p:cxnSp>
        <p:nvCxnSpPr>
          <p:cNvPr id="620" name="Google Shape;620;p31"/>
          <p:cNvCxnSpPr>
            <a:endCxn id="610" idx="3"/>
          </p:cNvCxnSpPr>
          <p:nvPr/>
        </p:nvCxnSpPr>
        <p:spPr>
          <a:xfrm rot="10800000">
            <a:off x="5354467" y="6761834"/>
            <a:ext cx="0" cy="1895700"/>
          </a:xfrm>
          <a:prstGeom prst="straightConnector1">
            <a:avLst/>
          </a:prstGeom>
          <a:noFill/>
          <a:ln w="38100" cap="flat" cmpd="sng">
            <a:solidFill>
              <a:schemeClr val="accent1"/>
            </a:solidFill>
            <a:prstDash val="solid"/>
            <a:miter lim="800000"/>
            <a:headEnd type="none" w="sm" len="sm"/>
            <a:tailEnd type="none" w="sm" len="sm"/>
          </a:ln>
        </p:spPr>
      </p:cxnSp>
      <p:sp>
        <p:nvSpPr>
          <p:cNvPr id="621" name="Google Shape;621;p31"/>
          <p:cNvSpPr/>
          <p:nvPr/>
        </p:nvSpPr>
        <p:spPr>
          <a:xfrm>
            <a:off x="3266790" y="2056501"/>
            <a:ext cx="1290612" cy="14710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nl-NL" sz="2000" b="1" i="0" u="none" strike="noStrike" cap="none">
                <a:solidFill>
                  <a:schemeClr val="accent1"/>
                </a:solidFill>
                <a:latin typeface="Arial"/>
                <a:ea typeface="Arial"/>
                <a:cs typeface="Arial"/>
                <a:sym typeface="Arial"/>
              </a:rPr>
              <a:t>INGEST</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1200"/>
              </a:spcBef>
              <a:spcAft>
                <a:spcPts val="0"/>
              </a:spcAft>
              <a:buClr>
                <a:srgbClr val="6B0AEA"/>
              </a:buClr>
              <a:buSzPts val="1600"/>
              <a:buFont typeface="Noto Sans Symbols"/>
              <a:buChar char="▪"/>
            </a:pPr>
            <a:r>
              <a:rPr lang="nl-NL" sz="1600" b="0" i="0" u="none" strike="noStrike" cap="none">
                <a:solidFill>
                  <a:srgbClr val="000000"/>
                </a:solidFill>
                <a:latin typeface="Arial"/>
                <a:ea typeface="Arial"/>
                <a:cs typeface="Arial"/>
                <a:sym typeface="Arial"/>
              </a:rPr>
              <a:t>OSINT</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600"/>
              </a:spcBef>
              <a:spcAft>
                <a:spcPts val="0"/>
              </a:spcAft>
              <a:buClr>
                <a:srgbClr val="6B0AEA"/>
              </a:buClr>
              <a:buSzPts val="1600"/>
              <a:buFont typeface="Noto Sans Symbols"/>
              <a:buChar char="▪"/>
            </a:pPr>
            <a:r>
              <a:rPr lang="nl-NL" sz="1600" b="0" i="0" u="none" strike="noStrike" cap="none">
                <a:solidFill>
                  <a:srgbClr val="000000"/>
                </a:solidFill>
                <a:latin typeface="Arial"/>
                <a:ea typeface="Arial"/>
                <a:cs typeface="Arial"/>
                <a:sym typeface="Arial"/>
              </a:rPr>
              <a:t>Malware</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600"/>
              </a:spcBef>
              <a:spcAft>
                <a:spcPts val="0"/>
              </a:spcAft>
              <a:buClr>
                <a:srgbClr val="6B0AEA"/>
              </a:buClr>
              <a:buSzPts val="1600"/>
              <a:buFont typeface="Noto Sans Symbols"/>
              <a:buChar char="▪"/>
            </a:pPr>
            <a:r>
              <a:rPr lang="nl-NL" sz="1600" b="0" i="0" u="none" strike="noStrike" cap="none">
                <a:solidFill>
                  <a:srgbClr val="000000"/>
                </a:solidFill>
                <a:latin typeface="Arial"/>
                <a:ea typeface="Arial"/>
                <a:cs typeface="Arial"/>
                <a:sym typeface="Arial"/>
              </a:rPr>
              <a:t>Web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1" i="0" u="none" strike="noStrike" cap="none">
              <a:solidFill>
                <a:schemeClr val="accent1"/>
              </a:solidFill>
              <a:latin typeface="Arial"/>
              <a:ea typeface="Arial"/>
              <a:cs typeface="Arial"/>
              <a:sym typeface="Arial"/>
            </a:endParaRPr>
          </a:p>
        </p:txBody>
      </p:sp>
      <p:sp>
        <p:nvSpPr>
          <p:cNvPr id="622" name="Google Shape;622;p31"/>
          <p:cNvSpPr/>
          <p:nvPr/>
        </p:nvSpPr>
        <p:spPr>
          <a:xfrm>
            <a:off x="615052" y="3951598"/>
            <a:ext cx="2963343" cy="25739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nl-NL" sz="2000" b="1" i="0" u="none" strike="noStrike" cap="none">
                <a:solidFill>
                  <a:schemeClr val="accent1"/>
                </a:solidFill>
                <a:latin typeface="Arial"/>
                <a:ea typeface="Arial"/>
                <a:cs typeface="Arial"/>
                <a:sym typeface="Arial"/>
              </a:rPr>
              <a:t>COLLECT </a:t>
            </a:r>
            <a:br>
              <a:rPr lang="nl-NL" sz="2000" b="1" i="0" u="none" strike="noStrike" cap="none">
                <a:solidFill>
                  <a:schemeClr val="accent1"/>
                </a:solidFill>
                <a:latin typeface="Arial"/>
                <a:ea typeface="Arial"/>
                <a:cs typeface="Arial"/>
                <a:sym typeface="Arial"/>
              </a:rPr>
            </a:br>
            <a:r>
              <a:rPr lang="nl-NL" sz="2000" b="1" i="0" u="none" strike="noStrike" cap="none">
                <a:solidFill>
                  <a:schemeClr val="accent1"/>
                </a:solidFill>
                <a:latin typeface="Arial"/>
                <a:ea typeface="Arial"/>
                <a:cs typeface="Arial"/>
                <a:sym typeface="Arial"/>
              </a:rPr>
              <a:t>&amp; ANALYZE</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1200"/>
              </a:spcBef>
              <a:spcAft>
                <a:spcPts val="0"/>
              </a:spcAft>
              <a:buClr>
                <a:schemeClr val="accent1"/>
              </a:buClr>
              <a:buSzPts val="1600"/>
              <a:buFont typeface="Noto Sans Symbols"/>
              <a:buChar char="▪"/>
            </a:pPr>
            <a:r>
              <a:rPr lang="nl-NL" sz="1600" b="0" i="0" u="none" strike="noStrike" cap="none">
                <a:solidFill>
                  <a:srgbClr val="000000"/>
                </a:solidFill>
                <a:latin typeface="Arial"/>
                <a:ea typeface="Arial"/>
                <a:cs typeface="Arial"/>
                <a:sym typeface="Arial"/>
              </a:rPr>
              <a:t>Ground Truth Sightings</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600"/>
              </a:spcBef>
              <a:spcAft>
                <a:spcPts val="0"/>
              </a:spcAft>
              <a:buClr>
                <a:schemeClr val="accent1"/>
              </a:buClr>
              <a:buSzPts val="1600"/>
              <a:buFont typeface="Noto Sans Symbols"/>
              <a:buChar char="▪"/>
            </a:pPr>
            <a:r>
              <a:rPr lang="nl-NL" sz="1600" b="0" i="0" u="none" strike="noStrike" cap="none">
                <a:solidFill>
                  <a:srgbClr val="000000"/>
                </a:solidFill>
                <a:latin typeface="Arial"/>
                <a:ea typeface="Arial"/>
                <a:cs typeface="Arial"/>
                <a:sym typeface="Arial"/>
              </a:rPr>
              <a:t>Global Netflow Analysis</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600"/>
              </a:spcBef>
              <a:spcAft>
                <a:spcPts val="0"/>
              </a:spcAft>
              <a:buClr>
                <a:schemeClr val="accent1"/>
              </a:buClr>
              <a:buSzPts val="1600"/>
              <a:buFont typeface="Noto Sans Symbols"/>
              <a:buChar char="▪"/>
            </a:pPr>
            <a:r>
              <a:rPr lang="nl-NL" sz="1600" b="0" i="0" u="none" strike="noStrike" cap="none">
                <a:solidFill>
                  <a:srgbClr val="000000"/>
                </a:solidFill>
                <a:latin typeface="Arial"/>
                <a:ea typeface="Arial"/>
                <a:cs typeface="Arial"/>
                <a:sym typeface="Arial"/>
              </a:rPr>
              <a:t>Active C2 &amp; Botnet Tracking</a:t>
            </a:r>
            <a:endParaRPr sz="1400" b="0" i="0" u="none" strike="noStrike" cap="none">
              <a:solidFill>
                <a:srgbClr val="000000"/>
              </a:solidFill>
              <a:latin typeface="Arial"/>
              <a:ea typeface="Arial"/>
              <a:cs typeface="Arial"/>
              <a:sym typeface="Arial"/>
            </a:endParaRPr>
          </a:p>
          <a:p>
            <a:pPr marL="194310" marR="0" lvl="0" indent="-194310" algn="l" rtl="0">
              <a:lnSpc>
                <a:spcPct val="110000"/>
              </a:lnSpc>
              <a:spcBef>
                <a:spcPts val="600"/>
              </a:spcBef>
              <a:spcAft>
                <a:spcPts val="0"/>
              </a:spcAft>
              <a:buClr>
                <a:schemeClr val="accent1"/>
              </a:buClr>
              <a:buSzPts val="1600"/>
              <a:buFont typeface="Noto Sans Symbols"/>
              <a:buChar char="▪"/>
            </a:pPr>
            <a:r>
              <a:rPr lang="nl-NL" sz="1600" b="0" i="0" u="none" strike="noStrike" cap="none">
                <a:solidFill>
                  <a:srgbClr val="000000"/>
                </a:solidFill>
                <a:latin typeface="Arial"/>
                <a:ea typeface="Arial"/>
                <a:cs typeface="Arial"/>
                <a:sym typeface="Arial"/>
              </a:rPr>
              <a:t>Honeypots &amp; More</a:t>
            </a:r>
            <a:endParaRPr sz="1800" b="1" i="0" u="none" strike="noStrike" cap="none">
              <a:solidFill>
                <a:schemeClr val="accent1"/>
              </a:solidFill>
              <a:latin typeface="Arial"/>
              <a:ea typeface="Arial"/>
              <a:cs typeface="Arial"/>
              <a:sym typeface="Arial"/>
            </a:endParaRPr>
          </a:p>
        </p:txBody>
      </p:sp>
      <p:cxnSp>
        <p:nvCxnSpPr>
          <p:cNvPr id="623" name="Google Shape;623;p31"/>
          <p:cNvCxnSpPr/>
          <p:nvPr/>
        </p:nvCxnSpPr>
        <p:spPr>
          <a:xfrm rot="10800000">
            <a:off x="5354470" y="1920130"/>
            <a:ext cx="0" cy="1291818"/>
          </a:xfrm>
          <a:prstGeom prst="straightConnector1">
            <a:avLst/>
          </a:prstGeom>
          <a:noFill/>
          <a:ln w="38100" cap="flat" cmpd="sng">
            <a:solidFill>
              <a:schemeClr val="accent1"/>
            </a:solidFill>
            <a:prstDash val="solid"/>
            <a:miter lim="800000"/>
            <a:headEnd type="none" w="sm" len="sm"/>
            <a:tailEnd type="none" w="sm" len="sm"/>
          </a:ln>
        </p:spPr>
      </p:cxnSp>
      <p:sp>
        <p:nvSpPr>
          <p:cNvPr id="624" name="Google Shape;624;p31"/>
          <p:cNvSpPr txBox="1">
            <a:spLocks noGrp="1"/>
          </p:cNvSpPr>
          <p:nvPr>
            <p:ph type="title"/>
          </p:nvPr>
        </p:nvSpPr>
        <p:spPr>
          <a:xfrm>
            <a:off x="5912579" y="515950"/>
            <a:ext cx="11154000" cy="9066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5800"/>
              <a:buNone/>
            </a:pPr>
            <a:r>
              <a:rPr lang="nl-NL"/>
              <a:t>Approach</a:t>
            </a:r>
            <a:endParaRPr/>
          </a:p>
        </p:txBody>
      </p:sp>
      <p:pic>
        <p:nvPicPr>
          <p:cNvPr id="625" name="Google Shape;625;p31"/>
          <p:cNvPicPr preferRelativeResize="0"/>
          <p:nvPr/>
        </p:nvPicPr>
        <p:blipFill rotWithShape="1">
          <a:blip r:embed="rId3">
            <a:alphaModFix/>
          </a:blip>
          <a:srcRect/>
          <a:stretch/>
        </p:blipFill>
        <p:spPr>
          <a:xfrm>
            <a:off x="820751" y="655125"/>
            <a:ext cx="4828478" cy="492286"/>
          </a:xfrm>
          <a:prstGeom prst="rect">
            <a:avLst/>
          </a:prstGeom>
          <a:noFill/>
          <a:ln>
            <a:noFill/>
          </a:ln>
        </p:spPr>
      </p:pic>
      <p:pic>
        <p:nvPicPr>
          <p:cNvPr id="626" name="Google Shape;626;p31"/>
          <p:cNvPicPr preferRelativeResize="0"/>
          <p:nvPr/>
        </p:nvPicPr>
        <p:blipFill rotWithShape="1">
          <a:blip r:embed="rId4">
            <a:alphaModFix/>
          </a:blip>
          <a:srcRect r="42785"/>
          <a:stretch/>
        </p:blipFill>
        <p:spPr>
          <a:xfrm>
            <a:off x="4058717" y="4663600"/>
            <a:ext cx="1537250" cy="333300"/>
          </a:xfrm>
          <a:prstGeom prst="rect">
            <a:avLst/>
          </a:prstGeom>
          <a:noFill/>
          <a:ln>
            <a:noFill/>
          </a:ln>
        </p:spPr>
      </p:pic>
      <p:pic>
        <p:nvPicPr>
          <p:cNvPr id="627" name="Google Shape;627;p31"/>
          <p:cNvPicPr preferRelativeResize="0"/>
          <p:nvPr/>
        </p:nvPicPr>
        <p:blipFill rotWithShape="1">
          <a:blip r:embed="rId5">
            <a:alphaModFix/>
          </a:blip>
          <a:srcRect/>
          <a:stretch/>
        </p:blipFill>
        <p:spPr>
          <a:xfrm>
            <a:off x="5625437" y="4724975"/>
            <a:ext cx="1024801" cy="2105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eabef02d81_0_359"/>
          <p:cNvSpPr/>
          <p:nvPr/>
        </p:nvSpPr>
        <p:spPr>
          <a:xfrm>
            <a:off x="0" y="6200350"/>
            <a:ext cx="18288000" cy="3209700"/>
          </a:xfrm>
          <a:prstGeom prst="rect">
            <a:avLst/>
          </a:prstGeom>
          <a:solidFill>
            <a:srgbClr val="DFE2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eabef02d81_0_359"/>
          <p:cNvSpPr/>
          <p:nvPr/>
        </p:nvSpPr>
        <p:spPr>
          <a:xfrm>
            <a:off x="-613225" y="6916700"/>
            <a:ext cx="17877900" cy="153000"/>
          </a:xfrm>
          <a:prstGeom prst="roundRect">
            <a:avLst>
              <a:gd name="adj" fmla="val 50000"/>
            </a:avLst>
          </a:prstGeom>
          <a:solidFill>
            <a:schemeClr val="dk2"/>
          </a:solidFill>
          <a:ln>
            <a:noFill/>
          </a:ln>
          <a:effectLst>
            <a:outerShdw blurRad="404047" dist="171450" dir="6120000" algn="ctr" rotWithShape="0">
              <a:srgbClr val="000000">
                <a:alpha val="247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000000"/>
              </a:solidFill>
              <a:latin typeface="Arial"/>
              <a:ea typeface="Arial"/>
              <a:cs typeface="Arial"/>
              <a:sym typeface="Arial"/>
            </a:endParaRPr>
          </a:p>
        </p:txBody>
      </p:sp>
      <p:sp>
        <p:nvSpPr>
          <p:cNvPr id="634" name="Google Shape;634;geabef02d81_0_359"/>
          <p:cNvSpPr/>
          <p:nvPr/>
        </p:nvSpPr>
        <p:spPr>
          <a:xfrm rot="-8100000">
            <a:off x="16995513" y="6784086"/>
            <a:ext cx="418324" cy="418324"/>
          </a:xfrm>
          <a:prstGeom prst="rtTriangle">
            <a:avLst/>
          </a:prstGeom>
          <a:solidFill>
            <a:schemeClr val="dk2"/>
          </a:solidFill>
          <a:ln>
            <a:noFill/>
          </a:ln>
          <a:effectLst>
            <a:outerShdw blurRad="142875" dist="28575" dir="21000000" algn="bl" rotWithShape="0">
              <a:srgbClr val="000000">
                <a:alpha val="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geabef02d81_0_359"/>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19</a:t>
            </a:fld>
            <a:endParaRPr/>
          </a:p>
        </p:txBody>
      </p:sp>
      <p:sp>
        <p:nvSpPr>
          <p:cNvPr id="636" name="Google Shape;636;geabef02d81_0_359"/>
          <p:cNvSpPr txBox="1">
            <a:spLocks noGrp="1"/>
          </p:cNvSpPr>
          <p:nvPr>
            <p:ph type="title"/>
          </p:nvPr>
        </p:nvSpPr>
        <p:spPr>
          <a:xfrm>
            <a:off x="7773000" y="515950"/>
            <a:ext cx="9293400" cy="9066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5800"/>
              <a:buNone/>
            </a:pPr>
            <a:r>
              <a:rPr lang="nl-NL"/>
              <a:t>Customized Threat Hunting</a:t>
            </a:r>
            <a:endParaRPr/>
          </a:p>
        </p:txBody>
      </p:sp>
      <p:sp>
        <p:nvSpPr>
          <p:cNvPr id="637" name="Google Shape;637;geabef02d81_0_359"/>
          <p:cNvSpPr/>
          <p:nvPr/>
        </p:nvSpPr>
        <p:spPr>
          <a:xfrm rot="10800000" flipH="1">
            <a:off x="0" y="10226400"/>
            <a:ext cx="18288000" cy="60600"/>
          </a:xfrm>
          <a:prstGeom prst="rect">
            <a:avLst/>
          </a:prstGeom>
          <a:solidFill>
            <a:srgbClr val="6B0AEA">
              <a:alpha val="945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8" name="Google Shape;638;geabef02d81_0_359"/>
          <p:cNvSpPr txBox="1"/>
          <p:nvPr/>
        </p:nvSpPr>
        <p:spPr>
          <a:xfrm>
            <a:off x="820738" y="1404324"/>
            <a:ext cx="16680000" cy="437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nl-NL" sz="2800" b="0" i="0" u="none" strike="noStrike" cap="none">
                <a:solidFill>
                  <a:srgbClr val="5A5A76"/>
                </a:solidFill>
                <a:latin typeface="Arial"/>
                <a:ea typeface="Arial"/>
                <a:cs typeface="Arial"/>
                <a:sym typeface="Arial"/>
              </a:rPr>
              <a:t>Bespoke Hunts &amp; Compromise Assessments Tailored to Your Environment</a:t>
            </a:r>
            <a:endParaRPr sz="1400" b="0" i="0" u="none" strike="noStrike" cap="none">
              <a:solidFill>
                <a:srgbClr val="000000"/>
              </a:solidFill>
              <a:latin typeface="Arial"/>
              <a:ea typeface="Arial"/>
              <a:cs typeface="Arial"/>
              <a:sym typeface="Arial"/>
            </a:endParaRPr>
          </a:p>
        </p:txBody>
      </p:sp>
      <p:pic>
        <p:nvPicPr>
          <p:cNvPr id="639" name="Google Shape;639;geabef02d81_0_359"/>
          <p:cNvPicPr preferRelativeResize="0"/>
          <p:nvPr/>
        </p:nvPicPr>
        <p:blipFill rotWithShape="1">
          <a:blip r:embed="rId3">
            <a:alphaModFix/>
          </a:blip>
          <a:srcRect/>
          <a:stretch/>
        </p:blipFill>
        <p:spPr>
          <a:xfrm>
            <a:off x="820750" y="643450"/>
            <a:ext cx="6754548" cy="531050"/>
          </a:xfrm>
          <a:prstGeom prst="rect">
            <a:avLst/>
          </a:prstGeom>
          <a:noFill/>
          <a:ln>
            <a:noFill/>
          </a:ln>
        </p:spPr>
      </p:pic>
      <p:sp>
        <p:nvSpPr>
          <p:cNvPr id="640" name="Google Shape;640;geabef02d81_0_359"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820750" y="7522525"/>
            <a:ext cx="5521200" cy="11235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1800"/>
              <a:buFont typeface="Arial"/>
              <a:buNone/>
            </a:pPr>
            <a:r>
              <a:rPr lang="nl-NL" sz="1800" b="1" i="1">
                <a:solidFill>
                  <a:schemeClr val="accent1"/>
                </a:solidFill>
              </a:rPr>
              <a:t>Ongoing</a:t>
            </a:r>
            <a:endParaRPr sz="2000" b="1">
              <a:solidFill>
                <a:schemeClr val="accent2"/>
              </a:solidFill>
            </a:endParaRPr>
          </a:p>
          <a:p>
            <a:pPr marL="0" lvl="0" indent="0" algn="l" rtl="0">
              <a:lnSpc>
                <a:spcPct val="110000"/>
              </a:lnSpc>
              <a:spcBef>
                <a:spcPts val="0"/>
              </a:spcBef>
              <a:spcAft>
                <a:spcPts val="0"/>
              </a:spcAft>
              <a:buClr>
                <a:schemeClr val="dk1"/>
              </a:buClr>
              <a:buSzPts val="2200"/>
              <a:buFont typeface="Arial"/>
              <a:buNone/>
            </a:pPr>
            <a:r>
              <a:rPr lang="nl-NL" sz="2000" b="1">
                <a:solidFill>
                  <a:schemeClr val="accent2"/>
                </a:solidFill>
              </a:rPr>
              <a:t>Understand How You’re Uniquely Impacted</a:t>
            </a:r>
            <a:endParaRPr sz="2000" b="1">
              <a:solidFill>
                <a:schemeClr val="accent2"/>
              </a:solidFill>
            </a:endParaRPr>
          </a:p>
          <a:p>
            <a:pPr marL="0" lvl="0" indent="0" algn="l" rtl="0">
              <a:lnSpc>
                <a:spcPct val="110000"/>
              </a:lnSpc>
              <a:spcBef>
                <a:spcPts val="1000"/>
              </a:spcBef>
              <a:spcAft>
                <a:spcPts val="0"/>
              </a:spcAft>
              <a:buClr>
                <a:schemeClr val="dk1"/>
              </a:buClr>
              <a:buSzPts val="1800"/>
              <a:buFont typeface="Arial"/>
              <a:buNone/>
            </a:pPr>
            <a:r>
              <a:rPr lang="nl-NL" sz="1500">
                <a:solidFill>
                  <a:schemeClr val="accent2"/>
                </a:solidFill>
              </a:rPr>
              <a:t>Gain insight into how you’re affected by emerging threats in your industry, sector, geographic region, and more</a:t>
            </a:r>
            <a:endParaRPr sz="2200" b="1">
              <a:solidFill>
                <a:schemeClr val="accent2"/>
              </a:solidFill>
            </a:endParaRPr>
          </a:p>
        </p:txBody>
      </p:sp>
      <p:sp>
        <p:nvSpPr>
          <p:cNvPr id="641" name="Google Shape;641;geabef02d81_0_359"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6662070" y="7522525"/>
            <a:ext cx="5521200" cy="11235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1800"/>
              <a:buFont typeface="Arial"/>
              <a:buNone/>
            </a:pPr>
            <a:r>
              <a:rPr lang="nl-NL" sz="1800" b="1" i="1">
                <a:solidFill>
                  <a:schemeClr val="accent1"/>
                </a:solidFill>
              </a:rPr>
              <a:t>2x Per Year</a:t>
            </a:r>
            <a:endParaRPr sz="2000" b="1">
              <a:solidFill>
                <a:schemeClr val="accent2"/>
              </a:solidFill>
            </a:endParaRPr>
          </a:p>
          <a:p>
            <a:pPr marL="0" lvl="0" indent="0" algn="l" rtl="0">
              <a:lnSpc>
                <a:spcPct val="110000"/>
              </a:lnSpc>
              <a:spcBef>
                <a:spcPts val="0"/>
              </a:spcBef>
              <a:spcAft>
                <a:spcPts val="0"/>
              </a:spcAft>
              <a:buClr>
                <a:schemeClr val="dk1"/>
              </a:buClr>
              <a:buSzPts val="2200"/>
              <a:buFont typeface="Arial"/>
              <a:buNone/>
            </a:pPr>
            <a:r>
              <a:rPr lang="nl-NL" sz="2000" b="1">
                <a:solidFill>
                  <a:schemeClr val="accent2"/>
                </a:solidFill>
              </a:rPr>
              <a:t>Dive Deeper Into Your Security Posture</a:t>
            </a:r>
            <a:endParaRPr sz="2600" b="1">
              <a:solidFill>
                <a:schemeClr val="accent1"/>
              </a:solidFill>
            </a:endParaRPr>
          </a:p>
          <a:p>
            <a:pPr marL="0" lvl="0" indent="0" algn="l" rtl="0">
              <a:spcBef>
                <a:spcPts val="1000"/>
              </a:spcBef>
              <a:spcAft>
                <a:spcPts val="0"/>
              </a:spcAft>
              <a:buClr>
                <a:schemeClr val="dk1"/>
              </a:buClr>
              <a:buSzPts val="1800"/>
              <a:buFont typeface="Arial"/>
              <a:buNone/>
            </a:pPr>
            <a:r>
              <a:rPr lang="nl-NL" sz="1500">
                <a:solidFill>
                  <a:schemeClr val="accent2"/>
                </a:solidFill>
              </a:rPr>
              <a:t>Collaborate with your dedicated team of hunters to search for covert threats, indicators of compromise, and risky practices</a:t>
            </a:r>
            <a:endParaRPr sz="2200" b="1">
              <a:solidFill>
                <a:schemeClr val="accent2"/>
              </a:solidFill>
            </a:endParaRPr>
          </a:p>
        </p:txBody>
      </p:sp>
      <p:sp>
        <p:nvSpPr>
          <p:cNvPr id="642" name="Google Shape;642;geabef02d81_0_359" descr="e7d195523061f1c0cef09ac28eaae964ec9988a5cce77c8b8C1E4685C6E6B40CD7615480512384A61EE159C6FE0045D14B61E85D0A95589D558B81FFC809322ACC20DC2254D928200A3EA0841B8B18145E4076E2716215F9CA74215B300285468169D7DD1FA2F2873B8815601B39E841862D712EA7F5373BA315BA9E7E16882AEF70AD4E677971A3"/>
          <p:cNvSpPr/>
          <p:nvPr/>
        </p:nvSpPr>
        <p:spPr>
          <a:xfrm>
            <a:off x="12503375" y="7522525"/>
            <a:ext cx="4997100" cy="14004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chemeClr val="dk1"/>
              </a:buClr>
              <a:buSzPts val="1800"/>
              <a:buFont typeface="Arial"/>
              <a:buNone/>
            </a:pPr>
            <a:r>
              <a:rPr lang="nl-NL" sz="1800" b="1" i="1">
                <a:solidFill>
                  <a:schemeClr val="accent1"/>
                </a:solidFill>
              </a:rPr>
              <a:t>2x Per Year</a:t>
            </a:r>
            <a:endParaRPr sz="2000" b="1">
              <a:solidFill>
                <a:schemeClr val="accent2"/>
              </a:solidFill>
            </a:endParaRPr>
          </a:p>
          <a:p>
            <a:pPr marL="0" lvl="0" indent="0" algn="l" rtl="0">
              <a:lnSpc>
                <a:spcPct val="110000"/>
              </a:lnSpc>
              <a:spcBef>
                <a:spcPts val="0"/>
              </a:spcBef>
              <a:spcAft>
                <a:spcPts val="0"/>
              </a:spcAft>
              <a:buClr>
                <a:schemeClr val="dk1"/>
              </a:buClr>
              <a:buSzPts val="2200"/>
              <a:buFont typeface="Arial"/>
              <a:buNone/>
            </a:pPr>
            <a:r>
              <a:rPr lang="nl-NL" sz="2000" b="1">
                <a:solidFill>
                  <a:schemeClr val="accent2"/>
                </a:solidFill>
              </a:rPr>
              <a:t>Build Confidence in Your Defenses</a:t>
            </a:r>
            <a:endParaRPr sz="2200" b="1">
              <a:solidFill>
                <a:schemeClr val="accent1"/>
              </a:solidFill>
            </a:endParaRPr>
          </a:p>
          <a:p>
            <a:pPr marL="0" lvl="0" indent="0" algn="l" rtl="0">
              <a:lnSpc>
                <a:spcPct val="110000"/>
              </a:lnSpc>
              <a:spcBef>
                <a:spcPts val="1000"/>
              </a:spcBef>
              <a:spcAft>
                <a:spcPts val="0"/>
              </a:spcAft>
              <a:buClr>
                <a:schemeClr val="dk1"/>
              </a:buClr>
              <a:buSzPts val="1800"/>
              <a:buFont typeface="Arial"/>
              <a:buNone/>
            </a:pPr>
            <a:r>
              <a:rPr lang="nl-NL" sz="1500">
                <a:solidFill>
                  <a:schemeClr val="accent2"/>
                </a:solidFill>
              </a:rPr>
              <a:t>Confirm if previously-identified issues still exist or have been successfully resolved with verification hunts</a:t>
            </a:r>
            <a:endParaRPr sz="1500" b="1"/>
          </a:p>
        </p:txBody>
      </p:sp>
      <p:sp>
        <p:nvSpPr>
          <p:cNvPr id="643" name="Google Shape;643;geabef02d81_0_359"/>
          <p:cNvSpPr/>
          <p:nvPr/>
        </p:nvSpPr>
        <p:spPr>
          <a:xfrm>
            <a:off x="889223" y="6700293"/>
            <a:ext cx="585900" cy="585900"/>
          </a:xfrm>
          <a:prstGeom prst="ellipse">
            <a:avLst/>
          </a:prstGeom>
          <a:solidFill>
            <a:schemeClr val="lt1"/>
          </a:solidFill>
          <a:ln>
            <a:noFill/>
          </a:ln>
          <a:effectLst>
            <a:outerShdw blurRad="38100" dist="28575" dir="5400000" algn="ctr"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000000"/>
              </a:solidFill>
              <a:latin typeface="Arial"/>
              <a:ea typeface="Arial"/>
              <a:cs typeface="Arial"/>
              <a:sym typeface="Arial"/>
            </a:endParaRPr>
          </a:p>
        </p:txBody>
      </p:sp>
      <p:sp>
        <p:nvSpPr>
          <p:cNvPr id="644" name="Google Shape;644;geabef02d81_0_359"/>
          <p:cNvSpPr/>
          <p:nvPr/>
        </p:nvSpPr>
        <p:spPr>
          <a:xfrm>
            <a:off x="6740238" y="6700300"/>
            <a:ext cx="585900" cy="585900"/>
          </a:xfrm>
          <a:prstGeom prst="ellipse">
            <a:avLst/>
          </a:prstGeom>
          <a:solidFill>
            <a:schemeClr val="lt1"/>
          </a:solidFill>
          <a:ln>
            <a:noFill/>
          </a:ln>
          <a:effectLst>
            <a:outerShdw blurRad="38100" dist="28575" dir="5400000" algn="ctr"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000000"/>
              </a:solidFill>
              <a:latin typeface="Arial"/>
              <a:ea typeface="Arial"/>
              <a:cs typeface="Arial"/>
              <a:sym typeface="Arial"/>
            </a:endParaRPr>
          </a:p>
        </p:txBody>
      </p:sp>
      <p:sp>
        <p:nvSpPr>
          <p:cNvPr id="645" name="Google Shape;645;geabef02d81_0_359"/>
          <p:cNvSpPr/>
          <p:nvPr/>
        </p:nvSpPr>
        <p:spPr>
          <a:xfrm>
            <a:off x="12503364" y="6700243"/>
            <a:ext cx="585900" cy="585900"/>
          </a:xfrm>
          <a:prstGeom prst="ellipse">
            <a:avLst/>
          </a:prstGeom>
          <a:solidFill>
            <a:schemeClr val="lt1"/>
          </a:solidFill>
          <a:ln>
            <a:noFill/>
          </a:ln>
          <a:effectLst>
            <a:outerShdw blurRad="38100" dist="28575" dir="5400000" algn="ctr" rotWithShape="0">
              <a:srgbClr val="000000">
                <a:alpha val="14510"/>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1" i="0" u="none" strike="noStrike" cap="none">
              <a:solidFill>
                <a:srgbClr val="000000"/>
              </a:solidFill>
              <a:latin typeface="Arial"/>
              <a:ea typeface="Arial"/>
              <a:cs typeface="Arial"/>
              <a:sym typeface="Arial"/>
            </a:endParaRPr>
          </a:p>
        </p:txBody>
      </p:sp>
      <p:pic>
        <p:nvPicPr>
          <p:cNvPr id="646" name="Google Shape;646;geabef02d81_0_359"/>
          <p:cNvPicPr preferRelativeResize="0"/>
          <p:nvPr/>
        </p:nvPicPr>
        <p:blipFill rotWithShape="1">
          <a:blip r:embed="rId4">
            <a:alphaModFix/>
          </a:blip>
          <a:srcRect/>
          <a:stretch/>
        </p:blipFill>
        <p:spPr>
          <a:xfrm>
            <a:off x="12577779" y="6774650"/>
            <a:ext cx="437100" cy="437100"/>
          </a:xfrm>
          <a:prstGeom prst="rect">
            <a:avLst/>
          </a:prstGeom>
          <a:noFill/>
          <a:ln>
            <a:noFill/>
          </a:ln>
        </p:spPr>
      </p:pic>
      <p:pic>
        <p:nvPicPr>
          <p:cNvPr id="647" name="Google Shape;647;geabef02d81_0_359"/>
          <p:cNvPicPr preferRelativeResize="0"/>
          <p:nvPr/>
        </p:nvPicPr>
        <p:blipFill rotWithShape="1">
          <a:blip r:embed="rId5">
            <a:alphaModFix/>
          </a:blip>
          <a:srcRect/>
          <a:stretch/>
        </p:blipFill>
        <p:spPr>
          <a:xfrm>
            <a:off x="6814637" y="6774696"/>
            <a:ext cx="437100" cy="437100"/>
          </a:xfrm>
          <a:prstGeom prst="rect">
            <a:avLst/>
          </a:prstGeom>
          <a:noFill/>
          <a:ln>
            <a:noFill/>
          </a:ln>
        </p:spPr>
      </p:pic>
      <p:pic>
        <p:nvPicPr>
          <p:cNvPr id="648" name="Google Shape;648;geabef02d81_0_359"/>
          <p:cNvPicPr preferRelativeResize="0"/>
          <p:nvPr/>
        </p:nvPicPr>
        <p:blipFill rotWithShape="1">
          <a:blip r:embed="rId6">
            <a:alphaModFix/>
          </a:blip>
          <a:srcRect/>
          <a:stretch/>
        </p:blipFill>
        <p:spPr>
          <a:xfrm>
            <a:off x="963625" y="6774700"/>
            <a:ext cx="437100" cy="437100"/>
          </a:xfrm>
          <a:prstGeom prst="rect">
            <a:avLst/>
          </a:prstGeom>
          <a:noFill/>
          <a:ln>
            <a:noFill/>
          </a:ln>
        </p:spPr>
      </p:pic>
      <p:sp>
        <p:nvSpPr>
          <p:cNvPr id="649" name="Google Shape;649;geabef02d81_0_359"/>
          <p:cNvSpPr txBox="1"/>
          <p:nvPr/>
        </p:nvSpPr>
        <p:spPr>
          <a:xfrm>
            <a:off x="820750" y="2622000"/>
            <a:ext cx="8263800" cy="25854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110000"/>
              </a:lnSpc>
              <a:spcBef>
                <a:spcPts val="1500"/>
              </a:spcBef>
              <a:spcAft>
                <a:spcPts val="0"/>
              </a:spcAft>
              <a:buClr>
                <a:schemeClr val="accent1"/>
              </a:buClr>
              <a:buSzPts val="2400"/>
              <a:buFont typeface="Noto Sans Symbols"/>
              <a:buChar char="▪"/>
            </a:pPr>
            <a:r>
              <a:rPr lang="nl-NL" sz="2200">
                <a:solidFill>
                  <a:schemeClr val="accent2"/>
                </a:solidFill>
              </a:rPr>
              <a:t>Dive deeper with </a:t>
            </a:r>
            <a:r>
              <a:rPr lang="nl-NL" sz="2200" b="1">
                <a:solidFill>
                  <a:schemeClr val="accent2"/>
                </a:solidFill>
              </a:rPr>
              <a:t>comprehensive assessments</a:t>
            </a:r>
            <a:r>
              <a:rPr lang="nl-NL" sz="2200">
                <a:solidFill>
                  <a:schemeClr val="accent2"/>
                </a:solidFill>
              </a:rPr>
              <a:t> of your attack surface, risk posture, and internal security practices</a:t>
            </a:r>
            <a:endParaRPr sz="1400" b="0" i="0" u="none" strike="noStrike" cap="none">
              <a:solidFill>
                <a:srgbClr val="000000"/>
              </a:solidFill>
              <a:latin typeface="Arial"/>
              <a:ea typeface="Arial"/>
              <a:cs typeface="Arial"/>
              <a:sym typeface="Arial"/>
            </a:endParaRPr>
          </a:p>
          <a:p>
            <a:pPr marL="396875" marR="0" lvl="0" indent="-396875" algn="l" rtl="0">
              <a:lnSpc>
                <a:spcPct val="110000"/>
              </a:lnSpc>
              <a:spcBef>
                <a:spcPts val="1500"/>
              </a:spcBef>
              <a:spcAft>
                <a:spcPts val="0"/>
              </a:spcAft>
              <a:buClr>
                <a:schemeClr val="accent1"/>
              </a:buClr>
              <a:buSzPts val="2400"/>
              <a:buFont typeface="Noto Sans Symbols"/>
              <a:buChar char="▪"/>
            </a:pPr>
            <a:r>
              <a:rPr lang="nl-NL" sz="2200">
                <a:solidFill>
                  <a:schemeClr val="accent2"/>
                </a:solidFill>
              </a:rPr>
              <a:t>Build resilience, close gaps with </a:t>
            </a:r>
            <a:r>
              <a:rPr lang="nl-NL" sz="2200" b="1">
                <a:solidFill>
                  <a:schemeClr val="accent2"/>
                </a:solidFill>
              </a:rPr>
              <a:t>tailored recommendations</a:t>
            </a:r>
            <a:r>
              <a:rPr lang="nl-NL" sz="2200">
                <a:solidFill>
                  <a:schemeClr val="accent2"/>
                </a:solidFill>
              </a:rPr>
              <a:t> from your designatedthreat hunter</a:t>
            </a:r>
            <a:endParaRPr sz="1400" b="0" i="0" u="none" strike="noStrike" cap="none">
              <a:solidFill>
                <a:srgbClr val="000000"/>
              </a:solidFill>
              <a:latin typeface="Arial"/>
              <a:ea typeface="Arial"/>
              <a:cs typeface="Arial"/>
              <a:sym typeface="Arial"/>
            </a:endParaRPr>
          </a:p>
          <a:p>
            <a:pPr marL="396875" marR="0" lvl="0" indent="-396875" algn="l" rtl="0">
              <a:lnSpc>
                <a:spcPct val="110000"/>
              </a:lnSpc>
              <a:spcBef>
                <a:spcPts val="1500"/>
              </a:spcBef>
              <a:spcAft>
                <a:spcPts val="0"/>
              </a:spcAft>
              <a:buClr>
                <a:schemeClr val="accent1"/>
              </a:buClr>
              <a:buSzPts val="2400"/>
              <a:buFont typeface="Noto Sans Symbols"/>
              <a:buChar char="▪"/>
            </a:pPr>
            <a:r>
              <a:rPr lang="nl-NL" sz="2200">
                <a:solidFill>
                  <a:schemeClr val="accent2"/>
                </a:solidFill>
              </a:rPr>
              <a:t>Hop into the driver’s seat any time with unrestricted access to targeted queries in the </a:t>
            </a:r>
            <a:r>
              <a:rPr lang="nl-NL" sz="2200" b="1">
                <a:solidFill>
                  <a:schemeClr val="accent2"/>
                </a:solidFill>
              </a:rPr>
              <a:t>Signal Hunting Library</a:t>
            </a:r>
            <a:endParaRPr sz="1400" b="1" i="0" u="none" strike="noStrike" cap="none">
              <a:solidFill>
                <a:srgbClr val="000000"/>
              </a:solidFill>
            </a:endParaRPr>
          </a:p>
        </p:txBody>
      </p:sp>
      <p:sp>
        <p:nvSpPr>
          <p:cNvPr id="650" name="Google Shape;650;geabef02d81_0_359"/>
          <p:cNvSpPr/>
          <p:nvPr/>
        </p:nvSpPr>
        <p:spPr>
          <a:xfrm>
            <a:off x="11530317" y="4386153"/>
            <a:ext cx="1146661" cy="1323637"/>
          </a:xfrm>
          <a:custGeom>
            <a:avLst/>
            <a:gdLst/>
            <a:ahLst/>
            <a:cxnLst/>
            <a:rect l="l" t="t" r="r" b="b"/>
            <a:pathLst>
              <a:path w="1555" h="1795" extrusionOk="0">
                <a:moveTo>
                  <a:pt x="0" y="449"/>
                </a:moveTo>
                <a:lnTo>
                  <a:pt x="779" y="0"/>
                </a:lnTo>
                <a:lnTo>
                  <a:pt x="1555" y="449"/>
                </a:lnTo>
                <a:lnTo>
                  <a:pt x="1555" y="1347"/>
                </a:lnTo>
                <a:lnTo>
                  <a:pt x="779" y="1795"/>
                </a:lnTo>
                <a:lnTo>
                  <a:pt x="0" y="1347"/>
                </a:lnTo>
                <a:lnTo>
                  <a:pt x="0" y="449"/>
                </a:lnTo>
                <a:close/>
              </a:path>
            </a:pathLst>
          </a:custGeom>
          <a:gradFill>
            <a:gsLst>
              <a:gs pos="0">
                <a:srgbClr val="301BAA"/>
              </a:gs>
              <a:gs pos="100000">
                <a:srgbClr val="170D55"/>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200" b="0" i="0" u="none" strike="noStrike" cap="none">
              <a:solidFill>
                <a:srgbClr val="FFFFFF"/>
              </a:solidFill>
              <a:latin typeface="Arial"/>
              <a:ea typeface="Arial"/>
              <a:cs typeface="Arial"/>
              <a:sym typeface="Arial"/>
            </a:endParaRPr>
          </a:p>
        </p:txBody>
      </p:sp>
      <p:sp>
        <p:nvSpPr>
          <p:cNvPr id="651" name="Google Shape;651;geabef02d81_0_359"/>
          <p:cNvSpPr/>
          <p:nvPr/>
        </p:nvSpPr>
        <p:spPr>
          <a:xfrm>
            <a:off x="14514379" y="4386153"/>
            <a:ext cx="1145927" cy="1323637"/>
          </a:xfrm>
          <a:custGeom>
            <a:avLst/>
            <a:gdLst/>
            <a:ahLst/>
            <a:cxnLst/>
            <a:rect l="l" t="t" r="r" b="b"/>
            <a:pathLst>
              <a:path w="1554" h="1795" extrusionOk="0">
                <a:moveTo>
                  <a:pt x="0" y="449"/>
                </a:moveTo>
                <a:lnTo>
                  <a:pt x="778" y="0"/>
                </a:lnTo>
                <a:lnTo>
                  <a:pt x="1554" y="449"/>
                </a:lnTo>
                <a:lnTo>
                  <a:pt x="1554" y="1347"/>
                </a:lnTo>
                <a:lnTo>
                  <a:pt x="778" y="1795"/>
                </a:lnTo>
                <a:lnTo>
                  <a:pt x="0" y="1347"/>
                </a:lnTo>
                <a:lnTo>
                  <a:pt x="0" y="449"/>
                </a:lnTo>
                <a:close/>
              </a:path>
            </a:pathLst>
          </a:custGeom>
          <a:gradFill>
            <a:gsLst>
              <a:gs pos="0">
                <a:srgbClr val="2E21F3"/>
              </a:gs>
              <a:gs pos="100000">
                <a:srgbClr val="0E0782"/>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200" b="0" i="0" u="none" strike="noStrike" cap="none">
              <a:solidFill>
                <a:srgbClr val="FFFFFF"/>
              </a:solidFill>
              <a:latin typeface="Arial"/>
              <a:ea typeface="Arial"/>
              <a:cs typeface="Arial"/>
              <a:sym typeface="Arial"/>
            </a:endParaRPr>
          </a:p>
        </p:txBody>
      </p:sp>
      <p:sp>
        <p:nvSpPr>
          <p:cNvPr id="652" name="Google Shape;652;geabef02d81_0_359"/>
          <p:cNvSpPr/>
          <p:nvPr/>
        </p:nvSpPr>
        <p:spPr>
          <a:xfrm>
            <a:off x="11530317" y="2272016"/>
            <a:ext cx="1146661" cy="1324379"/>
          </a:xfrm>
          <a:custGeom>
            <a:avLst/>
            <a:gdLst/>
            <a:ahLst/>
            <a:cxnLst/>
            <a:rect l="l" t="t" r="r" b="b"/>
            <a:pathLst>
              <a:path w="1555" h="1796" extrusionOk="0">
                <a:moveTo>
                  <a:pt x="0" y="450"/>
                </a:moveTo>
                <a:lnTo>
                  <a:pt x="779" y="0"/>
                </a:lnTo>
                <a:lnTo>
                  <a:pt x="1555" y="450"/>
                </a:lnTo>
                <a:lnTo>
                  <a:pt x="1555" y="1346"/>
                </a:lnTo>
                <a:lnTo>
                  <a:pt x="779" y="1796"/>
                </a:lnTo>
                <a:lnTo>
                  <a:pt x="0" y="1346"/>
                </a:lnTo>
                <a:lnTo>
                  <a:pt x="0" y="450"/>
                </a:lnTo>
                <a:close/>
              </a:path>
            </a:pathLst>
          </a:custGeom>
          <a:gradFill>
            <a:gsLst>
              <a:gs pos="0">
                <a:srgbClr val="6B0AEA"/>
              </a:gs>
              <a:gs pos="100000">
                <a:srgbClr val="350475"/>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200" b="0" i="0" u="none" strike="noStrike" cap="none">
              <a:solidFill>
                <a:srgbClr val="FFFFFF"/>
              </a:solidFill>
              <a:latin typeface="Arial"/>
              <a:ea typeface="Arial"/>
              <a:cs typeface="Arial"/>
              <a:sym typeface="Arial"/>
            </a:endParaRPr>
          </a:p>
        </p:txBody>
      </p:sp>
      <p:sp>
        <p:nvSpPr>
          <p:cNvPr id="653" name="Google Shape;653;geabef02d81_0_359"/>
          <p:cNvSpPr/>
          <p:nvPr/>
        </p:nvSpPr>
        <p:spPr>
          <a:xfrm>
            <a:off x="14514379" y="2272016"/>
            <a:ext cx="1145927" cy="1324379"/>
          </a:xfrm>
          <a:custGeom>
            <a:avLst/>
            <a:gdLst/>
            <a:ahLst/>
            <a:cxnLst/>
            <a:rect l="l" t="t" r="r" b="b"/>
            <a:pathLst>
              <a:path w="1554" h="1796" extrusionOk="0">
                <a:moveTo>
                  <a:pt x="0" y="450"/>
                </a:moveTo>
                <a:lnTo>
                  <a:pt x="778" y="0"/>
                </a:lnTo>
                <a:lnTo>
                  <a:pt x="1554" y="450"/>
                </a:lnTo>
                <a:lnTo>
                  <a:pt x="1554" y="1346"/>
                </a:lnTo>
                <a:lnTo>
                  <a:pt x="778" y="1796"/>
                </a:lnTo>
                <a:lnTo>
                  <a:pt x="0" y="1346"/>
                </a:lnTo>
                <a:lnTo>
                  <a:pt x="0" y="450"/>
                </a:lnTo>
                <a:close/>
              </a:path>
            </a:pathLst>
          </a:custGeom>
          <a:gradFill>
            <a:gsLst>
              <a:gs pos="0">
                <a:srgbClr val="23263A"/>
              </a:gs>
              <a:gs pos="86000">
                <a:srgbClr val="1A1A2E"/>
              </a:gs>
              <a:gs pos="100000">
                <a:srgbClr val="1A1A2E"/>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200" b="0" i="0" u="none" strike="noStrike" cap="none">
              <a:solidFill>
                <a:srgbClr val="FFFFFF"/>
              </a:solidFill>
              <a:latin typeface="Arial"/>
              <a:ea typeface="Arial"/>
              <a:cs typeface="Arial"/>
              <a:sym typeface="Arial"/>
            </a:endParaRPr>
          </a:p>
        </p:txBody>
      </p:sp>
      <p:sp>
        <p:nvSpPr>
          <p:cNvPr id="654" name="Google Shape;654;geabef02d81_0_359"/>
          <p:cNvSpPr/>
          <p:nvPr/>
        </p:nvSpPr>
        <p:spPr>
          <a:xfrm>
            <a:off x="15130848" y="3330928"/>
            <a:ext cx="1145927" cy="1323637"/>
          </a:xfrm>
          <a:custGeom>
            <a:avLst/>
            <a:gdLst/>
            <a:ahLst/>
            <a:cxnLst/>
            <a:rect l="l" t="t" r="r" b="b"/>
            <a:pathLst>
              <a:path w="1554" h="1795" extrusionOk="0">
                <a:moveTo>
                  <a:pt x="0" y="449"/>
                </a:moveTo>
                <a:lnTo>
                  <a:pt x="778" y="0"/>
                </a:lnTo>
                <a:lnTo>
                  <a:pt x="1554" y="449"/>
                </a:lnTo>
                <a:lnTo>
                  <a:pt x="1554" y="1347"/>
                </a:lnTo>
                <a:lnTo>
                  <a:pt x="778" y="1795"/>
                </a:lnTo>
                <a:lnTo>
                  <a:pt x="0" y="1347"/>
                </a:lnTo>
                <a:lnTo>
                  <a:pt x="0" y="449"/>
                </a:lnTo>
                <a:close/>
              </a:path>
            </a:pathLst>
          </a:custGeom>
          <a:gradFill>
            <a:gsLst>
              <a:gs pos="0">
                <a:srgbClr val="56EEF4"/>
              </a:gs>
              <a:gs pos="100000">
                <a:srgbClr val="0A959A"/>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200" b="0" i="0" u="none" strike="noStrike" cap="none">
              <a:solidFill>
                <a:srgbClr val="FFFFFF"/>
              </a:solidFill>
              <a:latin typeface="Arial"/>
              <a:ea typeface="Arial"/>
              <a:cs typeface="Arial"/>
              <a:sym typeface="Arial"/>
            </a:endParaRPr>
          </a:p>
        </p:txBody>
      </p:sp>
      <p:sp>
        <p:nvSpPr>
          <p:cNvPr id="655" name="Google Shape;655;geabef02d81_0_359"/>
          <p:cNvSpPr/>
          <p:nvPr/>
        </p:nvSpPr>
        <p:spPr>
          <a:xfrm>
            <a:off x="10903524" y="3330928"/>
            <a:ext cx="1145927" cy="1323637"/>
          </a:xfrm>
          <a:custGeom>
            <a:avLst/>
            <a:gdLst/>
            <a:ahLst/>
            <a:cxnLst/>
            <a:rect l="l" t="t" r="r" b="b"/>
            <a:pathLst>
              <a:path w="1554" h="1795" extrusionOk="0">
                <a:moveTo>
                  <a:pt x="0" y="449"/>
                </a:moveTo>
                <a:lnTo>
                  <a:pt x="778" y="0"/>
                </a:lnTo>
                <a:lnTo>
                  <a:pt x="1554" y="449"/>
                </a:lnTo>
                <a:lnTo>
                  <a:pt x="1554" y="1347"/>
                </a:lnTo>
                <a:lnTo>
                  <a:pt x="778" y="1795"/>
                </a:lnTo>
                <a:lnTo>
                  <a:pt x="0" y="1347"/>
                </a:lnTo>
                <a:lnTo>
                  <a:pt x="0" y="449"/>
                </a:lnTo>
                <a:close/>
              </a:path>
            </a:pathLst>
          </a:custGeom>
          <a:gradFill>
            <a:gsLst>
              <a:gs pos="0">
                <a:srgbClr val="9193A8"/>
              </a:gs>
              <a:gs pos="100000">
                <a:srgbClr val="5A5A76"/>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200" b="0" i="0" u="none" strike="noStrike" cap="none">
              <a:solidFill>
                <a:srgbClr val="FFFFFF"/>
              </a:solidFill>
              <a:latin typeface="Arial"/>
              <a:ea typeface="Arial"/>
              <a:cs typeface="Arial"/>
              <a:sym typeface="Arial"/>
            </a:endParaRPr>
          </a:p>
        </p:txBody>
      </p:sp>
      <p:pic>
        <p:nvPicPr>
          <p:cNvPr id="656" name="Google Shape;656;geabef02d81_0_359"/>
          <p:cNvPicPr preferRelativeResize="0"/>
          <p:nvPr/>
        </p:nvPicPr>
        <p:blipFill>
          <a:blip r:embed="rId7">
            <a:alphaModFix/>
          </a:blip>
          <a:stretch>
            <a:fillRect/>
          </a:stretch>
        </p:blipFill>
        <p:spPr>
          <a:xfrm>
            <a:off x="12330150" y="3804500"/>
            <a:ext cx="2519999" cy="198635"/>
          </a:xfrm>
          <a:prstGeom prst="rect">
            <a:avLst/>
          </a:prstGeom>
          <a:noFill/>
          <a:ln>
            <a:noFill/>
          </a:ln>
        </p:spPr>
      </p:pic>
      <p:sp>
        <p:nvSpPr>
          <p:cNvPr id="657" name="Google Shape;657;geabef02d81_0_359"/>
          <p:cNvSpPr txBox="1"/>
          <p:nvPr/>
        </p:nvSpPr>
        <p:spPr>
          <a:xfrm>
            <a:off x="12491550" y="3963413"/>
            <a:ext cx="21972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NL" sz="1600" b="1"/>
              <a:t>Hunting Targets </a:t>
            </a:r>
            <a:endParaRPr sz="1600" b="1"/>
          </a:p>
        </p:txBody>
      </p:sp>
      <p:pic>
        <p:nvPicPr>
          <p:cNvPr id="658" name="Google Shape;658;geabef02d81_0_359"/>
          <p:cNvPicPr preferRelativeResize="0"/>
          <p:nvPr/>
        </p:nvPicPr>
        <p:blipFill rotWithShape="1">
          <a:blip r:embed="rId8">
            <a:alphaModFix/>
          </a:blip>
          <a:srcRect/>
          <a:stretch/>
        </p:blipFill>
        <p:spPr>
          <a:xfrm>
            <a:off x="11849063" y="2668677"/>
            <a:ext cx="531050" cy="531050"/>
          </a:xfrm>
          <a:prstGeom prst="rect">
            <a:avLst/>
          </a:prstGeom>
          <a:noFill/>
          <a:ln>
            <a:noFill/>
          </a:ln>
        </p:spPr>
      </p:pic>
      <p:pic>
        <p:nvPicPr>
          <p:cNvPr id="659" name="Google Shape;659;geabef02d81_0_359"/>
          <p:cNvPicPr preferRelativeResize="0"/>
          <p:nvPr/>
        </p:nvPicPr>
        <p:blipFill rotWithShape="1">
          <a:blip r:embed="rId9">
            <a:alphaModFix/>
          </a:blip>
          <a:srcRect/>
          <a:stretch/>
        </p:blipFill>
        <p:spPr>
          <a:xfrm>
            <a:off x="11210950" y="3725753"/>
            <a:ext cx="531050" cy="531050"/>
          </a:xfrm>
          <a:prstGeom prst="rect">
            <a:avLst/>
          </a:prstGeom>
          <a:noFill/>
          <a:ln>
            <a:noFill/>
          </a:ln>
        </p:spPr>
      </p:pic>
      <p:pic>
        <p:nvPicPr>
          <p:cNvPr id="660" name="Google Shape;660;geabef02d81_0_359"/>
          <p:cNvPicPr preferRelativeResize="0"/>
          <p:nvPr/>
        </p:nvPicPr>
        <p:blipFill rotWithShape="1">
          <a:blip r:embed="rId10">
            <a:alphaModFix/>
          </a:blip>
          <a:srcRect/>
          <a:stretch/>
        </p:blipFill>
        <p:spPr>
          <a:xfrm>
            <a:off x="11838113" y="4806152"/>
            <a:ext cx="531050" cy="531050"/>
          </a:xfrm>
          <a:prstGeom prst="rect">
            <a:avLst/>
          </a:prstGeom>
          <a:noFill/>
          <a:ln>
            <a:noFill/>
          </a:ln>
        </p:spPr>
      </p:pic>
      <p:pic>
        <p:nvPicPr>
          <p:cNvPr id="661" name="Google Shape;661;geabef02d81_0_359"/>
          <p:cNvPicPr preferRelativeResize="0"/>
          <p:nvPr/>
        </p:nvPicPr>
        <p:blipFill rotWithShape="1">
          <a:blip r:embed="rId11">
            <a:alphaModFix/>
          </a:blip>
          <a:srcRect/>
          <a:stretch/>
        </p:blipFill>
        <p:spPr>
          <a:xfrm>
            <a:off x="14821813" y="4782486"/>
            <a:ext cx="531050" cy="531050"/>
          </a:xfrm>
          <a:prstGeom prst="rect">
            <a:avLst/>
          </a:prstGeom>
          <a:noFill/>
          <a:ln>
            <a:noFill/>
          </a:ln>
        </p:spPr>
      </p:pic>
      <p:pic>
        <p:nvPicPr>
          <p:cNvPr id="662" name="Google Shape;662;geabef02d81_0_359"/>
          <p:cNvPicPr preferRelativeResize="0"/>
          <p:nvPr/>
        </p:nvPicPr>
        <p:blipFill rotWithShape="1">
          <a:blip r:embed="rId12">
            <a:alphaModFix/>
          </a:blip>
          <a:srcRect/>
          <a:stretch/>
        </p:blipFill>
        <p:spPr>
          <a:xfrm>
            <a:off x="15438301" y="3725739"/>
            <a:ext cx="531050" cy="531050"/>
          </a:xfrm>
          <a:prstGeom prst="rect">
            <a:avLst/>
          </a:prstGeom>
          <a:noFill/>
          <a:ln>
            <a:noFill/>
          </a:ln>
        </p:spPr>
      </p:pic>
      <p:pic>
        <p:nvPicPr>
          <p:cNvPr id="663" name="Google Shape;663;geabef02d81_0_359"/>
          <p:cNvPicPr preferRelativeResize="0"/>
          <p:nvPr/>
        </p:nvPicPr>
        <p:blipFill rotWithShape="1">
          <a:blip r:embed="rId13">
            <a:alphaModFix/>
          </a:blip>
          <a:srcRect/>
          <a:stretch/>
        </p:blipFill>
        <p:spPr>
          <a:xfrm>
            <a:off x="14821810" y="2648274"/>
            <a:ext cx="531050" cy="531050"/>
          </a:xfrm>
          <a:prstGeom prst="rect">
            <a:avLst/>
          </a:prstGeom>
          <a:noFill/>
          <a:ln>
            <a:noFill/>
          </a:ln>
        </p:spPr>
      </p:pic>
      <p:sp>
        <p:nvSpPr>
          <p:cNvPr id="664" name="Google Shape;664;geabef02d81_0_359"/>
          <p:cNvSpPr txBox="1"/>
          <p:nvPr/>
        </p:nvSpPr>
        <p:spPr>
          <a:xfrm>
            <a:off x="10320135" y="2636775"/>
            <a:ext cx="11460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Hidden </a:t>
            </a:r>
            <a:endParaRPr sz="1200" b="1"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APT</a:t>
            </a:r>
            <a:endParaRPr sz="1200" b="1" i="0" u="none" strike="noStrike" cap="none">
              <a:solidFill>
                <a:schemeClr val="dk1"/>
              </a:solidFill>
              <a:latin typeface="Arial"/>
              <a:ea typeface="Arial"/>
              <a:cs typeface="Arial"/>
              <a:sym typeface="Arial"/>
            </a:endParaRPr>
          </a:p>
        </p:txBody>
      </p:sp>
      <p:sp>
        <p:nvSpPr>
          <p:cNvPr id="665" name="Google Shape;665;geabef02d81_0_359"/>
          <p:cNvSpPr txBox="1"/>
          <p:nvPr/>
        </p:nvSpPr>
        <p:spPr>
          <a:xfrm>
            <a:off x="9620475" y="3715700"/>
            <a:ext cx="12171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Covert </a:t>
            </a:r>
            <a:endParaRPr sz="1200" b="1"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Cyber Crime</a:t>
            </a:r>
            <a:endParaRPr sz="1200" b="1" i="0" u="none" strike="noStrike" cap="none">
              <a:solidFill>
                <a:schemeClr val="dk1"/>
              </a:solidFill>
              <a:latin typeface="Arial"/>
              <a:ea typeface="Arial"/>
              <a:cs typeface="Arial"/>
              <a:sym typeface="Arial"/>
            </a:endParaRPr>
          </a:p>
        </p:txBody>
      </p:sp>
      <p:sp>
        <p:nvSpPr>
          <p:cNvPr id="666" name="Google Shape;666;geabef02d81_0_359"/>
          <p:cNvSpPr txBox="1"/>
          <p:nvPr/>
        </p:nvSpPr>
        <p:spPr>
          <a:xfrm>
            <a:off x="15713675" y="2657175"/>
            <a:ext cx="1217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Insider Threats</a:t>
            </a:r>
            <a:endParaRPr sz="1200" b="1" i="0" u="none" strike="noStrike" cap="none">
              <a:solidFill>
                <a:schemeClr val="dk1"/>
              </a:solidFill>
              <a:latin typeface="Arial"/>
              <a:ea typeface="Arial"/>
              <a:cs typeface="Arial"/>
              <a:sym typeface="Arial"/>
            </a:endParaRPr>
          </a:p>
        </p:txBody>
      </p:sp>
      <p:sp>
        <p:nvSpPr>
          <p:cNvPr id="667" name="Google Shape;667;geabef02d81_0_359"/>
          <p:cNvSpPr txBox="1"/>
          <p:nvPr/>
        </p:nvSpPr>
        <p:spPr>
          <a:xfrm>
            <a:off x="10384325" y="4794625"/>
            <a:ext cx="10818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Policy Misuse</a:t>
            </a:r>
            <a:endParaRPr sz="1200" b="1" i="0" u="none" strike="noStrike" cap="none">
              <a:solidFill>
                <a:schemeClr val="dk1"/>
              </a:solidFill>
              <a:latin typeface="Arial"/>
              <a:ea typeface="Arial"/>
              <a:cs typeface="Arial"/>
              <a:sym typeface="Arial"/>
            </a:endParaRPr>
          </a:p>
        </p:txBody>
      </p:sp>
      <p:sp>
        <p:nvSpPr>
          <p:cNvPr id="668" name="Google Shape;668;geabef02d81_0_359"/>
          <p:cNvSpPr txBox="1"/>
          <p:nvPr/>
        </p:nvSpPr>
        <p:spPr>
          <a:xfrm>
            <a:off x="15713675" y="4774225"/>
            <a:ext cx="1269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Environmental</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Vuln</a:t>
            </a:r>
            <a:r>
              <a:rPr lang="nl-NL" sz="1200" b="1">
                <a:solidFill>
                  <a:schemeClr val="dk1"/>
                </a:solidFill>
              </a:rPr>
              <a:t>s</a:t>
            </a:r>
            <a:endParaRPr sz="1200" b="1" i="0" u="none" strike="noStrike" cap="none">
              <a:solidFill>
                <a:schemeClr val="dk1"/>
              </a:solidFill>
              <a:latin typeface="Arial"/>
              <a:ea typeface="Arial"/>
              <a:cs typeface="Arial"/>
              <a:sym typeface="Arial"/>
            </a:endParaRPr>
          </a:p>
        </p:txBody>
      </p:sp>
      <p:sp>
        <p:nvSpPr>
          <p:cNvPr id="669" name="Google Shape;669;geabef02d81_0_359"/>
          <p:cNvSpPr txBox="1"/>
          <p:nvPr/>
        </p:nvSpPr>
        <p:spPr>
          <a:xfrm>
            <a:off x="16342725" y="3715700"/>
            <a:ext cx="1217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Poor Security</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nl-NL" sz="1200" b="1" i="0" u="none" strike="noStrike" cap="none">
                <a:solidFill>
                  <a:schemeClr val="dk1"/>
                </a:solidFill>
                <a:latin typeface="Arial"/>
                <a:ea typeface="Arial"/>
                <a:cs typeface="Arial"/>
                <a:sym typeface="Arial"/>
              </a:rPr>
              <a:t>Practices</a:t>
            </a:r>
            <a:endParaRPr sz="1200" b="1"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00eab6ad17_0_0"/>
          <p:cNvSpPr txBox="1">
            <a:spLocks noGrp="1"/>
          </p:cNvSpPr>
          <p:nvPr>
            <p:ph type="sldNum" idx="12"/>
          </p:nvPr>
        </p:nvSpPr>
        <p:spPr>
          <a:xfrm>
            <a:off x="16349134" y="9779001"/>
            <a:ext cx="1151400" cy="3330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2</a:t>
            </a:fld>
            <a:endParaRPr/>
          </a:p>
        </p:txBody>
      </p:sp>
      <p:sp>
        <p:nvSpPr>
          <p:cNvPr id="128" name="Google Shape;128;g100eab6ad17_0_0"/>
          <p:cNvSpPr/>
          <p:nvPr/>
        </p:nvSpPr>
        <p:spPr>
          <a:xfrm>
            <a:off x="4599807" y="3207485"/>
            <a:ext cx="1636200" cy="612300"/>
          </a:xfrm>
          <a:prstGeom prst="rect">
            <a:avLst/>
          </a:prstGeom>
          <a:solidFill>
            <a:srgbClr val="1214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29" name="Google Shape;129;g100eab6ad17_0_0"/>
          <p:cNvPicPr preferRelativeResize="0"/>
          <p:nvPr/>
        </p:nvPicPr>
        <p:blipFill rotWithShape="1">
          <a:blip r:embed="rId3">
            <a:alphaModFix/>
          </a:blip>
          <a:srcRect t="13099" b="17701"/>
          <a:stretch/>
        </p:blipFill>
        <p:spPr>
          <a:xfrm>
            <a:off x="2574490" y="2586607"/>
            <a:ext cx="13139025" cy="1305093"/>
          </a:xfrm>
          <a:prstGeom prst="rect">
            <a:avLst/>
          </a:prstGeom>
          <a:noFill/>
          <a:ln>
            <a:noFill/>
          </a:ln>
          <a:effectLst>
            <a:outerShdw blurRad="571500" dist="254000" dir="5400000" algn="ctr" rotWithShape="0">
              <a:srgbClr val="000000">
                <a:alpha val="14510"/>
              </a:srgbClr>
            </a:outerShdw>
          </a:effectLst>
        </p:spPr>
      </p:pic>
      <p:sp>
        <p:nvSpPr>
          <p:cNvPr id="130" name="Google Shape;130;g100eab6ad17_0_0"/>
          <p:cNvSpPr/>
          <p:nvPr/>
        </p:nvSpPr>
        <p:spPr>
          <a:xfrm>
            <a:off x="2989125" y="1471925"/>
            <a:ext cx="3885600" cy="859500"/>
          </a:xfrm>
          <a:prstGeom prst="rect">
            <a:avLst/>
          </a:prstGeom>
          <a:gradFill>
            <a:gsLst>
              <a:gs pos="0">
                <a:srgbClr val="9A9CAD"/>
              </a:gs>
              <a:gs pos="100000">
                <a:srgbClr val="5F5F66"/>
              </a:gs>
            </a:gsLst>
            <a:lin ang="5400012" scaled="0"/>
          </a:gradFill>
          <a:ln>
            <a:noFill/>
          </a:ln>
          <a:effectLst>
            <a:outerShdw blurRad="571500" dist="381000" dir="5400000" algn="ctr" rotWithShape="0">
              <a:srgbClr val="000000">
                <a:alpha val="26000"/>
              </a:srgbClr>
            </a:outerShdw>
          </a:effectLst>
        </p:spPr>
        <p:txBody>
          <a:bodyPr spcFirstLastPara="1" wrap="square" lIns="731500"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nl-NL" sz="1700" b="1" i="0" u="none" strike="noStrike" cap="none">
                <a:solidFill>
                  <a:srgbClr val="FFFFFF"/>
                </a:solidFill>
                <a:latin typeface="Arial"/>
                <a:ea typeface="Arial"/>
                <a:cs typeface="Arial"/>
                <a:sym typeface="Arial"/>
              </a:rPr>
              <a:t>Prevention &amp; Control</a:t>
            </a:r>
            <a:endParaRPr sz="1400" b="0" i="0" u="none" strike="noStrike" cap="none">
              <a:solidFill>
                <a:srgbClr val="000000"/>
              </a:solidFill>
              <a:latin typeface="Arial"/>
              <a:ea typeface="Arial"/>
              <a:cs typeface="Arial"/>
              <a:sym typeface="Arial"/>
            </a:endParaRPr>
          </a:p>
        </p:txBody>
      </p:sp>
      <p:pic>
        <p:nvPicPr>
          <p:cNvPr id="131" name="Google Shape;131;g100eab6ad17_0_0"/>
          <p:cNvPicPr preferRelativeResize="0"/>
          <p:nvPr/>
        </p:nvPicPr>
        <p:blipFill rotWithShape="1">
          <a:blip r:embed="rId4">
            <a:alphaModFix/>
          </a:blip>
          <a:srcRect/>
          <a:stretch/>
        </p:blipFill>
        <p:spPr>
          <a:xfrm>
            <a:off x="3317173" y="1619089"/>
            <a:ext cx="510423" cy="510420"/>
          </a:xfrm>
          <a:prstGeom prst="rect">
            <a:avLst/>
          </a:prstGeom>
          <a:noFill/>
          <a:ln>
            <a:noFill/>
          </a:ln>
        </p:spPr>
      </p:pic>
      <p:grpSp>
        <p:nvGrpSpPr>
          <p:cNvPr id="132" name="Google Shape;132;g100eab6ad17_0_0"/>
          <p:cNvGrpSpPr/>
          <p:nvPr/>
        </p:nvGrpSpPr>
        <p:grpSpPr>
          <a:xfrm>
            <a:off x="7201154" y="1475138"/>
            <a:ext cx="3885693" cy="859443"/>
            <a:chOff x="6533494" y="2279638"/>
            <a:chExt cx="5220600" cy="1154700"/>
          </a:xfrm>
        </p:grpSpPr>
        <p:sp>
          <p:nvSpPr>
            <p:cNvPr id="133" name="Google Shape;133;g100eab6ad17_0_0"/>
            <p:cNvSpPr/>
            <p:nvPr/>
          </p:nvSpPr>
          <p:spPr>
            <a:xfrm>
              <a:off x="6533494" y="2279638"/>
              <a:ext cx="5220600" cy="1154700"/>
            </a:xfrm>
            <a:prstGeom prst="rect">
              <a:avLst/>
            </a:prstGeom>
            <a:gradFill>
              <a:gsLst>
                <a:gs pos="0">
                  <a:srgbClr val="9A9CAD"/>
                </a:gs>
                <a:gs pos="100000">
                  <a:srgbClr val="5F5F66"/>
                </a:gs>
              </a:gsLst>
              <a:lin ang="5400012" scaled="0"/>
            </a:gradFill>
            <a:ln>
              <a:noFill/>
            </a:ln>
            <a:effectLst>
              <a:outerShdw blurRad="571500" dist="381000" dir="5400000" algn="ctr" rotWithShape="0">
                <a:srgbClr val="000000">
                  <a:alpha val="26000"/>
                </a:srgbClr>
              </a:outerShdw>
            </a:effectLst>
          </p:spPr>
          <p:txBody>
            <a:bodyPr spcFirstLastPara="1" wrap="square" lIns="731500"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nl-NL" sz="1700" b="1" i="0" u="none" strike="noStrike" cap="none">
                  <a:solidFill>
                    <a:srgbClr val="FFFFFF"/>
                  </a:solidFill>
                  <a:latin typeface="Arial"/>
                  <a:ea typeface="Arial"/>
                  <a:cs typeface="Arial"/>
                  <a:sym typeface="Arial"/>
                </a:rPr>
                <a:t>Detection &amp; Response</a:t>
              </a:r>
              <a:endParaRPr sz="1400" b="0" i="0" u="none" strike="noStrike" cap="none">
                <a:solidFill>
                  <a:srgbClr val="000000"/>
                </a:solidFill>
                <a:latin typeface="Arial"/>
                <a:ea typeface="Arial"/>
                <a:cs typeface="Arial"/>
                <a:sym typeface="Arial"/>
              </a:endParaRPr>
            </a:p>
          </p:txBody>
        </p:sp>
        <p:pic>
          <p:nvPicPr>
            <p:cNvPr id="134" name="Google Shape;134;g100eab6ad17_0_0"/>
            <p:cNvPicPr preferRelativeResize="0"/>
            <p:nvPr/>
          </p:nvPicPr>
          <p:blipFill rotWithShape="1">
            <a:blip r:embed="rId5">
              <a:alphaModFix/>
            </a:blip>
            <a:srcRect/>
            <a:stretch/>
          </p:blipFill>
          <p:spPr>
            <a:xfrm>
              <a:off x="6993517" y="2473036"/>
              <a:ext cx="685800" cy="685800"/>
            </a:xfrm>
            <a:prstGeom prst="rect">
              <a:avLst/>
            </a:prstGeom>
            <a:noFill/>
            <a:ln>
              <a:noFill/>
            </a:ln>
          </p:spPr>
        </p:pic>
      </p:grpSp>
      <p:grpSp>
        <p:nvGrpSpPr>
          <p:cNvPr id="135" name="Google Shape;135;g100eab6ad17_0_0"/>
          <p:cNvGrpSpPr/>
          <p:nvPr/>
        </p:nvGrpSpPr>
        <p:grpSpPr>
          <a:xfrm>
            <a:off x="11413608" y="1475179"/>
            <a:ext cx="3885693" cy="859372"/>
            <a:chOff x="12193025" y="2206050"/>
            <a:chExt cx="5220600" cy="1228200"/>
          </a:xfrm>
        </p:grpSpPr>
        <p:sp>
          <p:nvSpPr>
            <p:cNvPr id="136" name="Google Shape;136;g100eab6ad17_0_0"/>
            <p:cNvSpPr/>
            <p:nvPr/>
          </p:nvSpPr>
          <p:spPr>
            <a:xfrm>
              <a:off x="12193025" y="2206050"/>
              <a:ext cx="5220600" cy="1228200"/>
            </a:xfrm>
            <a:prstGeom prst="rect">
              <a:avLst/>
            </a:prstGeom>
            <a:gradFill>
              <a:gsLst>
                <a:gs pos="0">
                  <a:srgbClr val="9A9CAD"/>
                </a:gs>
                <a:gs pos="100000">
                  <a:srgbClr val="5F5F66"/>
                </a:gs>
              </a:gsLst>
              <a:lin ang="5400012" scaled="0"/>
            </a:gradFill>
            <a:ln>
              <a:noFill/>
            </a:ln>
            <a:effectLst>
              <a:outerShdw blurRad="571500" dist="381000" dir="5400000" algn="ctr" rotWithShape="0">
                <a:srgbClr val="000000">
                  <a:alpha val="26000"/>
                </a:srgbClr>
              </a:outerShdw>
            </a:effectLst>
          </p:spPr>
          <p:txBody>
            <a:bodyPr spcFirstLastPara="1" wrap="square" lIns="731500"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nl-NL" sz="1700" b="1" i="0" u="none" strike="noStrike" cap="none">
                  <a:solidFill>
                    <a:srgbClr val="FFFFFF"/>
                  </a:solidFill>
                  <a:latin typeface="Arial"/>
                  <a:ea typeface="Arial"/>
                  <a:cs typeface="Arial"/>
                  <a:sym typeface="Arial"/>
                </a:rPr>
                <a:t>Remediation &amp; Recovery</a:t>
              </a:r>
              <a:endParaRPr sz="1700" b="0" i="0" u="none" strike="noStrike" cap="none">
                <a:solidFill>
                  <a:srgbClr val="000000"/>
                </a:solidFill>
                <a:latin typeface="Arial"/>
                <a:ea typeface="Arial"/>
                <a:cs typeface="Arial"/>
                <a:sym typeface="Arial"/>
              </a:endParaRPr>
            </a:p>
          </p:txBody>
        </p:sp>
        <p:pic>
          <p:nvPicPr>
            <p:cNvPr id="137" name="Google Shape;137;g100eab6ad17_0_0"/>
            <p:cNvPicPr preferRelativeResize="0"/>
            <p:nvPr/>
          </p:nvPicPr>
          <p:blipFill rotWithShape="1">
            <a:blip r:embed="rId6">
              <a:alphaModFix/>
            </a:blip>
            <a:srcRect/>
            <a:stretch/>
          </p:blipFill>
          <p:spPr>
            <a:xfrm>
              <a:off x="12681294" y="2433567"/>
              <a:ext cx="662072" cy="685800"/>
            </a:xfrm>
            <a:prstGeom prst="rect">
              <a:avLst/>
            </a:prstGeom>
            <a:noFill/>
            <a:ln>
              <a:noFill/>
            </a:ln>
            <a:effectLst>
              <a:outerShdw blurRad="57150" dist="19050" dir="5400000" algn="bl" rotWithShape="0">
                <a:srgbClr val="000000">
                  <a:alpha val="0"/>
                </a:srgbClr>
              </a:outerShdw>
            </a:effectLst>
          </p:spPr>
        </p:pic>
      </p:grpSp>
      <p:sp>
        <p:nvSpPr>
          <p:cNvPr id="138" name="Google Shape;138;g100eab6ad17_0_0"/>
          <p:cNvSpPr/>
          <p:nvPr/>
        </p:nvSpPr>
        <p:spPr>
          <a:xfrm>
            <a:off x="3385697" y="2604387"/>
            <a:ext cx="11516700" cy="179100"/>
          </a:xfrm>
          <a:prstGeom prst="rect">
            <a:avLst/>
          </a:prstGeom>
          <a:solidFill>
            <a:srgbClr val="7E2C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39" name="Google Shape;139;g100eab6ad17_0_0"/>
          <p:cNvPicPr preferRelativeResize="0"/>
          <p:nvPr/>
        </p:nvPicPr>
        <p:blipFill rotWithShape="1">
          <a:blip r:embed="rId7">
            <a:alphaModFix/>
          </a:blip>
          <a:srcRect r="44818" b="16520"/>
          <a:stretch/>
        </p:blipFill>
        <p:spPr>
          <a:xfrm>
            <a:off x="7105238" y="4541762"/>
            <a:ext cx="4077512" cy="635550"/>
          </a:xfrm>
          <a:prstGeom prst="rect">
            <a:avLst/>
          </a:prstGeom>
          <a:noFill/>
          <a:ln>
            <a:noFill/>
          </a:ln>
        </p:spPr>
      </p:pic>
      <p:sp>
        <p:nvSpPr>
          <p:cNvPr id="140" name="Google Shape;140;g100eab6ad17_0_0"/>
          <p:cNvSpPr/>
          <p:nvPr/>
        </p:nvSpPr>
        <p:spPr>
          <a:xfrm>
            <a:off x="874400" y="5972450"/>
            <a:ext cx="16539300" cy="2110200"/>
          </a:xfrm>
          <a:prstGeom prst="rect">
            <a:avLst/>
          </a:prstGeom>
          <a:gradFill>
            <a:gsLst>
              <a:gs pos="0">
                <a:srgbClr val="340279"/>
              </a:gs>
              <a:gs pos="26000">
                <a:srgbClr val="340279"/>
              </a:gs>
              <a:gs pos="55000">
                <a:srgbClr val="5006B2"/>
              </a:gs>
              <a:gs pos="86000">
                <a:srgbClr val="7907FF"/>
              </a:gs>
              <a:gs pos="100000">
                <a:srgbClr val="7907FF"/>
              </a:gs>
            </a:gsLst>
            <a:lin ang="16198662" scaled="0"/>
          </a:gradFill>
          <a:ln>
            <a:noFill/>
          </a:ln>
          <a:effectLst>
            <a:outerShdw blurRad="571500" dist="381000" dir="5400000" algn="ctr" rotWithShape="0">
              <a:srgbClr val="000000">
                <a:alpha val="26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100eab6ad17_0_0"/>
          <p:cNvSpPr txBox="1"/>
          <p:nvPr/>
        </p:nvSpPr>
        <p:spPr>
          <a:xfrm>
            <a:off x="1958000" y="6977150"/>
            <a:ext cx="30534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NL" sz="1700" b="1">
                <a:solidFill>
                  <a:schemeClr val="lt1"/>
                </a:solidFill>
              </a:rPr>
              <a:t>Threat Hunting &amp; Compromise Assessment</a:t>
            </a:r>
            <a:endParaRPr sz="1700" b="1">
              <a:solidFill>
                <a:schemeClr val="lt1"/>
              </a:solidFill>
            </a:endParaRPr>
          </a:p>
        </p:txBody>
      </p:sp>
      <p:sp>
        <p:nvSpPr>
          <p:cNvPr id="142" name="Google Shape;142;g100eab6ad17_0_0"/>
          <p:cNvSpPr txBox="1"/>
          <p:nvPr/>
        </p:nvSpPr>
        <p:spPr>
          <a:xfrm>
            <a:off x="7617325" y="6977150"/>
            <a:ext cx="30534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NL" sz="1700" b="1">
                <a:solidFill>
                  <a:schemeClr val="lt1"/>
                </a:solidFill>
              </a:rPr>
              <a:t>Managed Detection &amp; Response (MDR)</a:t>
            </a:r>
            <a:endParaRPr sz="1700" b="1">
              <a:solidFill>
                <a:schemeClr val="lt1"/>
              </a:solidFill>
            </a:endParaRPr>
          </a:p>
        </p:txBody>
      </p:sp>
      <p:sp>
        <p:nvSpPr>
          <p:cNvPr id="143" name="Google Shape;143;g100eab6ad17_0_0"/>
          <p:cNvSpPr txBox="1"/>
          <p:nvPr/>
        </p:nvSpPr>
        <p:spPr>
          <a:xfrm>
            <a:off x="13276650" y="6977150"/>
            <a:ext cx="30534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NL" sz="1700" b="1">
                <a:solidFill>
                  <a:schemeClr val="lt1"/>
                </a:solidFill>
              </a:rPr>
              <a:t>Digital Forensics &amp; Incident Response (DFIR)</a:t>
            </a:r>
            <a:endParaRPr sz="1700" b="1">
              <a:solidFill>
                <a:schemeClr val="lt1"/>
              </a:solidFill>
            </a:endParaRPr>
          </a:p>
        </p:txBody>
      </p:sp>
      <p:cxnSp>
        <p:nvCxnSpPr>
          <p:cNvPr id="144" name="Google Shape;144;g100eab6ad17_0_0"/>
          <p:cNvCxnSpPr/>
          <p:nvPr/>
        </p:nvCxnSpPr>
        <p:spPr>
          <a:xfrm>
            <a:off x="6341875" y="6355975"/>
            <a:ext cx="0" cy="1431900"/>
          </a:xfrm>
          <a:prstGeom prst="straightConnector1">
            <a:avLst/>
          </a:prstGeom>
          <a:noFill/>
          <a:ln w="9525" cap="flat" cmpd="sng">
            <a:solidFill>
              <a:schemeClr val="lt1"/>
            </a:solidFill>
            <a:prstDash val="dot"/>
            <a:round/>
            <a:headEnd type="none" w="med" len="med"/>
            <a:tailEnd type="none" w="med" len="med"/>
          </a:ln>
        </p:spPr>
      </p:cxnSp>
      <p:cxnSp>
        <p:nvCxnSpPr>
          <p:cNvPr id="145" name="Google Shape;145;g100eab6ad17_0_0"/>
          <p:cNvCxnSpPr/>
          <p:nvPr/>
        </p:nvCxnSpPr>
        <p:spPr>
          <a:xfrm>
            <a:off x="11901725" y="6355975"/>
            <a:ext cx="0" cy="1431900"/>
          </a:xfrm>
          <a:prstGeom prst="straightConnector1">
            <a:avLst/>
          </a:prstGeom>
          <a:noFill/>
          <a:ln w="9525" cap="flat" cmpd="sng">
            <a:solidFill>
              <a:schemeClr val="lt1"/>
            </a:solidFill>
            <a:prstDash val="dot"/>
            <a:round/>
            <a:headEnd type="none" w="med" len="med"/>
            <a:tailEnd type="none" w="med" len="med"/>
          </a:ln>
        </p:spPr>
      </p:cxnSp>
      <p:pic>
        <p:nvPicPr>
          <p:cNvPr id="146" name="Google Shape;146;g100eab6ad17_0_0"/>
          <p:cNvPicPr preferRelativeResize="0"/>
          <p:nvPr/>
        </p:nvPicPr>
        <p:blipFill rotWithShape="1">
          <a:blip r:embed="rId8">
            <a:alphaModFix/>
          </a:blip>
          <a:srcRect/>
          <a:stretch/>
        </p:blipFill>
        <p:spPr>
          <a:xfrm>
            <a:off x="3141796" y="6287258"/>
            <a:ext cx="685800" cy="685800"/>
          </a:xfrm>
          <a:prstGeom prst="rect">
            <a:avLst/>
          </a:prstGeom>
          <a:noFill/>
          <a:ln>
            <a:noFill/>
          </a:ln>
        </p:spPr>
      </p:pic>
      <p:pic>
        <p:nvPicPr>
          <p:cNvPr id="147" name="Google Shape;147;g100eab6ad17_0_0"/>
          <p:cNvPicPr preferRelativeResize="0"/>
          <p:nvPr/>
        </p:nvPicPr>
        <p:blipFill rotWithShape="1">
          <a:blip r:embed="rId9">
            <a:alphaModFix/>
          </a:blip>
          <a:srcRect/>
          <a:stretch/>
        </p:blipFill>
        <p:spPr>
          <a:xfrm>
            <a:off x="8778911" y="6287249"/>
            <a:ext cx="685800" cy="685800"/>
          </a:xfrm>
          <a:prstGeom prst="rect">
            <a:avLst/>
          </a:prstGeom>
          <a:noFill/>
          <a:ln>
            <a:noFill/>
          </a:ln>
        </p:spPr>
      </p:pic>
      <p:sp>
        <p:nvSpPr>
          <p:cNvPr id="148" name="Google Shape;148;g100eab6ad17_0_0"/>
          <p:cNvSpPr txBox="1"/>
          <p:nvPr/>
        </p:nvSpPr>
        <p:spPr>
          <a:xfrm>
            <a:off x="6713300" y="5289950"/>
            <a:ext cx="48615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nl-NL" sz="1800" b="1">
                <a:solidFill>
                  <a:schemeClr val="accent6"/>
                </a:solidFill>
                <a:latin typeface="Lato"/>
                <a:ea typeface="Lato"/>
                <a:cs typeface="Lato"/>
                <a:sym typeface="Lato"/>
              </a:rPr>
              <a:t>THREAT HUNTING &amp; RESPONSE SERVICES</a:t>
            </a:r>
            <a:endParaRPr sz="1800" b="1">
              <a:solidFill>
                <a:schemeClr val="accent6"/>
              </a:solidFill>
              <a:latin typeface="Lato"/>
              <a:ea typeface="Lato"/>
              <a:cs typeface="Lato"/>
              <a:sym typeface="Lato"/>
            </a:endParaRPr>
          </a:p>
        </p:txBody>
      </p:sp>
      <p:cxnSp>
        <p:nvCxnSpPr>
          <p:cNvPr id="149" name="Google Shape;149;g100eab6ad17_0_0"/>
          <p:cNvCxnSpPr>
            <a:stCxn id="148" idx="1"/>
          </p:cNvCxnSpPr>
          <p:nvPr/>
        </p:nvCxnSpPr>
        <p:spPr>
          <a:xfrm rot="10800000">
            <a:off x="3487700" y="5520800"/>
            <a:ext cx="3225600" cy="0"/>
          </a:xfrm>
          <a:prstGeom prst="straightConnector1">
            <a:avLst/>
          </a:prstGeom>
          <a:noFill/>
          <a:ln w="9525" cap="flat" cmpd="sng">
            <a:solidFill>
              <a:schemeClr val="dk2"/>
            </a:solidFill>
            <a:prstDash val="dot"/>
            <a:round/>
            <a:headEnd type="none" w="med" len="med"/>
            <a:tailEnd type="none" w="med" len="med"/>
          </a:ln>
        </p:spPr>
      </p:cxnSp>
      <p:cxnSp>
        <p:nvCxnSpPr>
          <p:cNvPr id="150" name="Google Shape;150;g100eab6ad17_0_0"/>
          <p:cNvCxnSpPr/>
          <p:nvPr/>
        </p:nvCxnSpPr>
        <p:spPr>
          <a:xfrm>
            <a:off x="3484700" y="5520800"/>
            <a:ext cx="0" cy="410700"/>
          </a:xfrm>
          <a:prstGeom prst="straightConnector1">
            <a:avLst/>
          </a:prstGeom>
          <a:noFill/>
          <a:ln w="9525" cap="flat" cmpd="sng">
            <a:solidFill>
              <a:schemeClr val="dk2"/>
            </a:solidFill>
            <a:prstDash val="dot"/>
            <a:round/>
            <a:headEnd type="none" w="med" len="med"/>
            <a:tailEnd type="none" w="med" len="med"/>
          </a:ln>
        </p:spPr>
      </p:cxnSp>
      <p:cxnSp>
        <p:nvCxnSpPr>
          <p:cNvPr id="151" name="Google Shape;151;g100eab6ad17_0_0"/>
          <p:cNvCxnSpPr>
            <a:endCxn id="148" idx="3"/>
          </p:cNvCxnSpPr>
          <p:nvPr/>
        </p:nvCxnSpPr>
        <p:spPr>
          <a:xfrm rot="10800000">
            <a:off x="11574800" y="5520800"/>
            <a:ext cx="3229500" cy="0"/>
          </a:xfrm>
          <a:prstGeom prst="straightConnector1">
            <a:avLst/>
          </a:prstGeom>
          <a:noFill/>
          <a:ln w="9525" cap="flat" cmpd="sng">
            <a:solidFill>
              <a:schemeClr val="dk2"/>
            </a:solidFill>
            <a:prstDash val="dot"/>
            <a:round/>
            <a:headEnd type="none" w="med" len="med"/>
            <a:tailEnd type="none" w="med" len="med"/>
          </a:ln>
        </p:spPr>
      </p:cxnSp>
      <p:cxnSp>
        <p:nvCxnSpPr>
          <p:cNvPr id="152" name="Google Shape;152;g100eab6ad17_0_0"/>
          <p:cNvCxnSpPr/>
          <p:nvPr/>
        </p:nvCxnSpPr>
        <p:spPr>
          <a:xfrm>
            <a:off x="14803350" y="5520800"/>
            <a:ext cx="0" cy="410700"/>
          </a:xfrm>
          <a:prstGeom prst="straightConnector1">
            <a:avLst/>
          </a:prstGeom>
          <a:noFill/>
          <a:ln w="9525" cap="flat" cmpd="sng">
            <a:solidFill>
              <a:schemeClr val="dk2"/>
            </a:solidFill>
            <a:prstDash val="dot"/>
            <a:round/>
            <a:headEnd type="none" w="med" len="med"/>
            <a:tailEnd type="none" w="med" len="med"/>
          </a:ln>
        </p:spPr>
      </p:cxnSp>
      <p:pic>
        <p:nvPicPr>
          <p:cNvPr id="153" name="Google Shape;153;g100eab6ad17_0_0"/>
          <p:cNvPicPr preferRelativeResize="0"/>
          <p:nvPr/>
        </p:nvPicPr>
        <p:blipFill rotWithShape="1">
          <a:blip r:embed="rId10">
            <a:alphaModFix/>
          </a:blip>
          <a:srcRect/>
          <a:stretch/>
        </p:blipFill>
        <p:spPr>
          <a:xfrm>
            <a:off x="14460453" y="6287250"/>
            <a:ext cx="685800" cy="68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eabef02d81_0_1378"/>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20</a:t>
            </a:fld>
            <a:endParaRPr/>
          </a:p>
        </p:txBody>
      </p:sp>
      <p:sp>
        <p:nvSpPr>
          <p:cNvPr id="675" name="Google Shape;675;geabef02d81_0_1378"/>
          <p:cNvSpPr/>
          <p:nvPr/>
        </p:nvSpPr>
        <p:spPr>
          <a:xfrm rot="10800000" flipH="1">
            <a:off x="0" y="10226400"/>
            <a:ext cx="18288000" cy="60600"/>
          </a:xfrm>
          <a:prstGeom prst="rect">
            <a:avLst/>
          </a:prstGeom>
          <a:solidFill>
            <a:srgbClr val="6B0AEA">
              <a:alpha val="945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6" name="Google Shape;676;geabef02d81_0_1378"/>
          <p:cNvSpPr txBox="1"/>
          <p:nvPr/>
        </p:nvSpPr>
        <p:spPr>
          <a:xfrm>
            <a:off x="820738" y="1404324"/>
            <a:ext cx="16680000" cy="437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nl-NL" sz="2800" b="0" i="0" u="none" strike="noStrike" cap="none">
                <a:solidFill>
                  <a:srgbClr val="5A5A76"/>
                </a:solidFill>
                <a:latin typeface="Arial"/>
                <a:ea typeface="Arial"/>
                <a:cs typeface="Arial"/>
                <a:sym typeface="Arial"/>
              </a:rPr>
              <a:t>When to Engage Our Elite Team of Hunters</a:t>
            </a:r>
            <a:endParaRPr sz="1400" b="0" i="0" u="none" strike="noStrike" cap="none">
              <a:solidFill>
                <a:srgbClr val="000000"/>
              </a:solidFill>
              <a:latin typeface="Arial"/>
              <a:ea typeface="Arial"/>
              <a:cs typeface="Arial"/>
              <a:sym typeface="Arial"/>
            </a:endParaRPr>
          </a:p>
        </p:txBody>
      </p:sp>
      <p:sp>
        <p:nvSpPr>
          <p:cNvPr id="677" name="Google Shape;677;geabef02d81_0_1378"/>
          <p:cNvSpPr/>
          <p:nvPr/>
        </p:nvSpPr>
        <p:spPr>
          <a:xfrm rot="5400000">
            <a:off x="13429636" y="2566940"/>
            <a:ext cx="1907004" cy="1626374"/>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noFill/>
          <a:ln w="444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8" name="Google Shape;678;geabef02d81_0_1378"/>
          <p:cNvSpPr/>
          <p:nvPr/>
        </p:nvSpPr>
        <p:spPr>
          <a:xfrm rot="5400000">
            <a:off x="2594327" y="2963877"/>
            <a:ext cx="1004766" cy="856907"/>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solidFill>
            <a:schemeClr val="accent1"/>
          </a:solidFill>
          <a:ln>
            <a:noFill/>
          </a:ln>
          <a:effectLst>
            <a:outerShdw blurRad="571500" dist="254000" dir="5400000" algn="ctr" rotWithShape="0">
              <a:schemeClr val="dk1">
                <a:alpha val="1254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9" name="Google Shape;679;geabef02d81_0_1378"/>
          <p:cNvSpPr/>
          <p:nvPr/>
        </p:nvSpPr>
        <p:spPr>
          <a:xfrm rot="5400000">
            <a:off x="13882565" y="2949549"/>
            <a:ext cx="1004766" cy="856907"/>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solidFill>
            <a:schemeClr val="accent1"/>
          </a:solidFill>
          <a:ln>
            <a:noFill/>
          </a:ln>
          <a:effectLst>
            <a:outerShdw blurRad="571500" dist="254000" dir="5400000" algn="ctr" rotWithShape="0">
              <a:schemeClr val="dk1">
                <a:alpha val="1254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0" name="Google Shape;680;geabef02d81_0_1378"/>
          <p:cNvSpPr/>
          <p:nvPr/>
        </p:nvSpPr>
        <p:spPr>
          <a:xfrm rot="5400000">
            <a:off x="2141398" y="2581268"/>
            <a:ext cx="1907004" cy="1626374"/>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noFill/>
          <a:ln w="444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1" name="Google Shape;681;geabef02d81_0_1378" descr="e7d195523061f1c0cef09ac28eaae964ec9988a5cce77c8b8C1E4685C6E6B40CD7615480512384A61EE159C6FE0045D14B61E85D0A95589D558B81FFC809322ACC20DC2254D928200A3EA0841B8B181476B5AB143564A995C9D8EA64CE6B525743728CA1DA7A059A2240EA49FE04D1BD8EB77D75C7E946AB1396CB15E5D428F3770D25CE22AB4C48"/>
          <p:cNvSpPr/>
          <p:nvPr/>
        </p:nvSpPr>
        <p:spPr>
          <a:xfrm>
            <a:off x="864252" y="4499339"/>
            <a:ext cx="4461300" cy="100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1" i="0" u="none" strike="noStrike" cap="none">
                <a:solidFill>
                  <a:schemeClr val="dk1"/>
                </a:solidFill>
                <a:latin typeface="Arial"/>
                <a:ea typeface="Arial"/>
                <a:cs typeface="Arial"/>
                <a:sym typeface="Arial"/>
              </a:rPr>
              <a:t>Health Check</a:t>
            </a:r>
            <a:endParaRPr sz="2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nl-NL" sz="1800" b="0" i="0" u="none" strike="noStrike" cap="none">
                <a:solidFill>
                  <a:schemeClr val="dk1"/>
                </a:solidFill>
                <a:latin typeface="Arial"/>
                <a:ea typeface="Arial"/>
                <a:cs typeface="Arial"/>
                <a:sym typeface="Arial"/>
              </a:rPr>
              <a:t>Proactively assess the integrity and health of your global environment</a:t>
            </a:r>
            <a:endParaRPr sz="1800" b="0" i="0" u="none" strike="noStrike" cap="none">
              <a:solidFill>
                <a:schemeClr val="dk1"/>
              </a:solidFill>
              <a:latin typeface="Arial"/>
              <a:ea typeface="Arial"/>
              <a:cs typeface="Arial"/>
              <a:sym typeface="Arial"/>
            </a:endParaRPr>
          </a:p>
        </p:txBody>
      </p:sp>
      <p:sp>
        <p:nvSpPr>
          <p:cNvPr id="682" name="Google Shape;682;geabef02d81_0_1378" descr="e7d195523061f1c0cef09ac28eaae964ec9988a5cce77c8b8C1E4685C6E6B40CD7615480512384A61EE159C6FE0045D14B61E85D0A95589D558B81FFC809322ACC20DC2254D928200A3EA0841B8B181476B5AB143564A995C9D8EA64CE6B525743728CA1DA7A059A2240EA49FE04D1BD8EB77D75C7E946AB1396CB15E5D428F3770D25CE22AB4C48"/>
          <p:cNvSpPr/>
          <p:nvPr/>
        </p:nvSpPr>
        <p:spPr>
          <a:xfrm>
            <a:off x="6508363" y="4503050"/>
            <a:ext cx="4461300" cy="100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1" i="0" u="none" strike="noStrike" cap="none">
                <a:solidFill>
                  <a:schemeClr val="dk1"/>
                </a:solidFill>
                <a:latin typeface="Arial"/>
                <a:ea typeface="Arial"/>
                <a:cs typeface="Arial"/>
                <a:sym typeface="Arial"/>
              </a:rPr>
              <a:t>Merger &amp; Acquisition</a:t>
            </a:r>
            <a:endParaRPr sz="2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nl-NL" sz="1800" b="0" i="0" u="none" strike="noStrike" cap="none">
                <a:solidFill>
                  <a:schemeClr val="dk1"/>
                </a:solidFill>
                <a:latin typeface="Arial"/>
                <a:ea typeface="Arial"/>
                <a:cs typeface="Arial"/>
                <a:sym typeface="Arial"/>
              </a:rPr>
              <a:t>Identify and mitigate risk before disparate data and systems are integrated</a:t>
            </a:r>
            <a:endParaRPr sz="1800" b="0" i="0" u="none" strike="noStrike" cap="none">
              <a:solidFill>
                <a:schemeClr val="dk1"/>
              </a:solidFill>
              <a:latin typeface="Arial"/>
              <a:ea typeface="Arial"/>
              <a:cs typeface="Arial"/>
              <a:sym typeface="Arial"/>
            </a:endParaRPr>
          </a:p>
        </p:txBody>
      </p:sp>
      <p:sp>
        <p:nvSpPr>
          <p:cNvPr id="683" name="Google Shape;683;geabef02d81_0_1378" descr="e7d195523061f1c0cef09ac28eaae964ec9988a5cce77c8b8C1E4685C6E6B40CD7615480512384A61EE159C6FE0045D14B61E85D0A95589D558B81FFC809322ACC20DC2254D928200A3EA0841B8B181476B5AB143564A995C9D8EA64CE6B525743728CA1DA7A059A2240EA49FE04D1BD8EB77D75C7E946AB1396CB15E5D428F3770D25CE22AB4C48"/>
          <p:cNvSpPr/>
          <p:nvPr/>
        </p:nvSpPr>
        <p:spPr>
          <a:xfrm>
            <a:off x="12152505" y="4492189"/>
            <a:ext cx="4461300" cy="100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1" i="0" u="none" strike="noStrike" cap="none">
                <a:solidFill>
                  <a:schemeClr val="dk1"/>
                </a:solidFill>
                <a:latin typeface="Arial"/>
                <a:ea typeface="Arial"/>
                <a:cs typeface="Arial"/>
                <a:sym typeface="Arial"/>
              </a:rPr>
              <a:t>Post-Breach</a:t>
            </a:r>
            <a:endParaRPr sz="2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nl-NL" sz="1800" b="0" i="0" u="none" strike="noStrike" cap="none">
                <a:solidFill>
                  <a:schemeClr val="dk1"/>
                </a:solidFill>
                <a:latin typeface="Arial"/>
                <a:ea typeface="Arial"/>
                <a:cs typeface="Arial"/>
                <a:sym typeface="Arial"/>
              </a:rPr>
              <a:t>Gain peace of mind that a threat has been comprehensively eliminated</a:t>
            </a:r>
            <a:endParaRPr sz="1800" b="0" i="0" u="none" strike="noStrike" cap="none">
              <a:solidFill>
                <a:schemeClr val="dk1"/>
              </a:solidFill>
              <a:latin typeface="Arial"/>
              <a:ea typeface="Arial"/>
              <a:cs typeface="Arial"/>
              <a:sym typeface="Arial"/>
            </a:endParaRPr>
          </a:p>
        </p:txBody>
      </p:sp>
      <p:grpSp>
        <p:nvGrpSpPr>
          <p:cNvPr id="684" name="Google Shape;684;geabef02d81_0_1378"/>
          <p:cNvGrpSpPr/>
          <p:nvPr/>
        </p:nvGrpSpPr>
        <p:grpSpPr>
          <a:xfrm>
            <a:off x="7927583" y="2443005"/>
            <a:ext cx="1622859" cy="1902882"/>
            <a:chOff x="9143990" y="2518352"/>
            <a:chExt cx="1836228" cy="2153069"/>
          </a:xfrm>
        </p:grpSpPr>
        <p:sp>
          <p:nvSpPr>
            <p:cNvPr id="685" name="Google Shape;685;geabef02d81_0_1378"/>
            <p:cNvSpPr/>
            <p:nvPr/>
          </p:nvSpPr>
          <p:spPr>
            <a:xfrm rot="5400000">
              <a:off x="9502320" y="3109343"/>
              <a:ext cx="1127798" cy="961834"/>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solidFill>
              <a:schemeClr val="accent1"/>
            </a:solidFill>
            <a:ln>
              <a:noFill/>
            </a:ln>
            <a:effectLst>
              <a:outerShdw blurRad="571500" dist="254000" dir="5400000" algn="ctr" rotWithShape="0">
                <a:schemeClr val="dk1">
                  <a:alpha val="1254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6" name="Google Shape;686;geabef02d81_0_1378"/>
            <p:cNvSpPr/>
            <p:nvPr/>
          </p:nvSpPr>
          <p:spPr>
            <a:xfrm rot="5400000">
              <a:off x="8985570" y="2676772"/>
              <a:ext cx="2153069" cy="1836228"/>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noFill/>
            <a:ln w="444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687" name="Google Shape;687;geabef02d81_0_1378"/>
          <p:cNvSpPr/>
          <p:nvPr/>
        </p:nvSpPr>
        <p:spPr>
          <a:xfrm rot="5400000">
            <a:off x="5462032" y="6481054"/>
            <a:ext cx="1004766" cy="856907"/>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solidFill>
            <a:schemeClr val="accent1"/>
          </a:solidFill>
          <a:ln>
            <a:noFill/>
          </a:ln>
          <a:effectLst>
            <a:outerShdw blurRad="571500" dist="254000" dir="5400000" algn="ctr" rotWithShape="0">
              <a:schemeClr val="dk1">
                <a:alpha val="1254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8" name="Google Shape;688;geabef02d81_0_1378"/>
          <p:cNvSpPr/>
          <p:nvPr/>
        </p:nvSpPr>
        <p:spPr>
          <a:xfrm rot="5400000">
            <a:off x="5009087" y="6098459"/>
            <a:ext cx="1907004" cy="1626374"/>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noFill/>
          <a:ln w="444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9" name="Google Shape;689;geabef02d81_0_1378" descr="e7d195523061f1c0cef09ac28eaae964ec9988a5cce77c8b8C1E4685C6E6B40CD7615480512384A61EE159C6FE0045D14B61E85D0A95589D558B81FFC809322ACC20DC2254D928200A3EA0841B8B181476B5AB143564A995C9D8EA64CE6B525743728CA1DA7A059A2240EA49FE04D1BD8EB77D75C7E946AB1396CB15E5D428F3770D25CE22AB4C48"/>
          <p:cNvSpPr/>
          <p:nvPr/>
        </p:nvSpPr>
        <p:spPr>
          <a:xfrm>
            <a:off x="3731939" y="8023739"/>
            <a:ext cx="4461300" cy="100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1" i="0" u="none" strike="noStrike" cap="none">
                <a:solidFill>
                  <a:schemeClr val="dk1"/>
                </a:solidFill>
                <a:latin typeface="Arial"/>
                <a:ea typeface="Arial"/>
                <a:cs typeface="Arial"/>
                <a:sym typeface="Arial"/>
              </a:rPr>
              <a:t>Industry Breach</a:t>
            </a:r>
            <a:endParaRPr sz="2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nl-NL" sz="1800" b="0" i="0" u="none" strike="noStrike" cap="none">
                <a:solidFill>
                  <a:schemeClr val="dk1"/>
                </a:solidFill>
                <a:latin typeface="Arial"/>
                <a:ea typeface="Arial"/>
                <a:cs typeface="Arial"/>
                <a:sym typeface="Arial"/>
              </a:rPr>
              <a:t>Stay ahead of attack vectors that may be shared and exploited across your industry</a:t>
            </a:r>
            <a:endParaRPr sz="1800" b="0" i="0" u="none" strike="noStrike" cap="none">
              <a:solidFill>
                <a:schemeClr val="dk1"/>
              </a:solidFill>
              <a:latin typeface="Arial"/>
              <a:ea typeface="Arial"/>
              <a:cs typeface="Arial"/>
              <a:sym typeface="Arial"/>
            </a:endParaRPr>
          </a:p>
        </p:txBody>
      </p:sp>
      <p:sp>
        <p:nvSpPr>
          <p:cNvPr id="690" name="Google Shape;690;geabef02d81_0_1378"/>
          <p:cNvSpPr/>
          <p:nvPr/>
        </p:nvSpPr>
        <p:spPr>
          <a:xfrm rot="5400000">
            <a:off x="11141417" y="6478917"/>
            <a:ext cx="1004766" cy="856907"/>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solidFill>
            <a:schemeClr val="accent1"/>
          </a:solidFill>
          <a:ln>
            <a:noFill/>
          </a:ln>
          <a:effectLst>
            <a:outerShdw blurRad="571500" dist="254000" dir="5400000" algn="ctr" rotWithShape="0">
              <a:schemeClr val="dk1">
                <a:alpha val="12549"/>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1" name="Google Shape;691;geabef02d81_0_1378"/>
          <p:cNvSpPr/>
          <p:nvPr/>
        </p:nvSpPr>
        <p:spPr>
          <a:xfrm rot="5400000">
            <a:off x="10688472" y="6096321"/>
            <a:ext cx="1907004" cy="1626374"/>
          </a:xfrm>
          <a:custGeom>
            <a:avLst/>
            <a:gdLst/>
            <a:ahLst/>
            <a:cxnLst/>
            <a:rect l="l" t="t" r="r" b="b"/>
            <a:pathLst>
              <a:path w="8202168" h="6995156" extrusionOk="0">
                <a:moveTo>
                  <a:pt x="0" y="3497578"/>
                </a:moveTo>
                <a:lnTo>
                  <a:pt x="2017824" y="0"/>
                </a:lnTo>
                <a:lnTo>
                  <a:pt x="6184344" y="0"/>
                </a:lnTo>
                <a:lnTo>
                  <a:pt x="8202168" y="3497578"/>
                </a:lnTo>
                <a:lnTo>
                  <a:pt x="6184344" y="6995156"/>
                </a:lnTo>
                <a:lnTo>
                  <a:pt x="2017824" y="6995156"/>
                </a:lnTo>
                <a:lnTo>
                  <a:pt x="0" y="3497578"/>
                </a:lnTo>
                <a:close/>
              </a:path>
            </a:pathLst>
          </a:custGeom>
          <a:noFill/>
          <a:ln w="444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2" name="Google Shape;692;geabef02d81_0_1378" descr="e7d195523061f1c0cef09ac28eaae964ec9988a5cce77c8b8C1E4685C6E6B40CD7615480512384A61EE159C6FE0045D14B61E85D0A95589D558B81FFC809322ACC20DC2254D928200A3EA0841B8B181476B5AB143564A995C9D8EA64CE6B525743728CA1DA7A059A2240EA49FE04D1BD8EB77D75C7E946AB1396CB15E5D428F3770D25CE22AB4C48"/>
          <p:cNvSpPr/>
          <p:nvPr/>
        </p:nvSpPr>
        <p:spPr>
          <a:xfrm>
            <a:off x="9416565" y="8023739"/>
            <a:ext cx="4461300" cy="100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1" i="0" u="none" strike="noStrike" cap="none">
                <a:solidFill>
                  <a:schemeClr val="dk1"/>
                </a:solidFill>
                <a:latin typeface="Arial"/>
                <a:ea typeface="Arial"/>
                <a:cs typeface="Arial"/>
                <a:sym typeface="Arial"/>
              </a:rPr>
              <a:t>New or Changing Personnel</a:t>
            </a:r>
            <a:endParaRPr sz="2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nl-NL" sz="1800" b="0" i="0" u="none" strike="noStrike" cap="none">
                <a:solidFill>
                  <a:schemeClr val="dk1"/>
                </a:solidFill>
                <a:latin typeface="Arial"/>
                <a:ea typeface="Arial"/>
                <a:cs typeface="Arial"/>
                <a:sym typeface="Arial"/>
              </a:rPr>
              <a:t>Capture your precise security posture and know where to focus your efforts</a:t>
            </a:r>
            <a:endParaRPr sz="1800" b="0" i="0" u="none" strike="noStrike" cap="none">
              <a:solidFill>
                <a:schemeClr val="dk1"/>
              </a:solidFill>
              <a:latin typeface="Arial"/>
              <a:ea typeface="Arial"/>
              <a:cs typeface="Arial"/>
              <a:sym typeface="Arial"/>
            </a:endParaRPr>
          </a:p>
        </p:txBody>
      </p:sp>
      <p:pic>
        <p:nvPicPr>
          <p:cNvPr id="693" name="Google Shape;693;geabef02d81_0_1378"/>
          <p:cNvPicPr preferRelativeResize="0"/>
          <p:nvPr/>
        </p:nvPicPr>
        <p:blipFill rotWithShape="1">
          <a:blip r:embed="rId3">
            <a:alphaModFix/>
          </a:blip>
          <a:srcRect/>
          <a:stretch/>
        </p:blipFill>
        <p:spPr>
          <a:xfrm>
            <a:off x="2847864" y="3127864"/>
            <a:ext cx="504514" cy="504511"/>
          </a:xfrm>
          <a:prstGeom prst="rect">
            <a:avLst/>
          </a:prstGeom>
          <a:noFill/>
          <a:ln>
            <a:noFill/>
          </a:ln>
        </p:spPr>
      </p:pic>
      <p:pic>
        <p:nvPicPr>
          <p:cNvPr id="694" name="Google Shape;694;geabef02d81_0_1378"/>
          <p:cNvPicPr preferRelativeResize="0"/>
          <p:nvPr/>
        </p:nvPicPr>
        <p:blipFill rotWithShape="1">
          <a:blip r:embed="rId4">
            <a:alphaModFix/>
          </a:blip>
          <a:srcRect/>
          <a:stretch/>
        </p:blipFill>
        <p:spPr>
          <a:xfrm>
            <a:off x="8436312" y="3083284"/>
            <a:ext cx="606136" cy="606131"/>
          </a:xfrm>
          <a:prstGeom prst="rect">
            <a:avLst/>
          </a:prstGeom>
          <a:noFill/>
          <a:ln>
            <a:noFill/>
          </a:ln>
        </p:spPr>
      </p:pic>
      <p:pic>
        <p:nvPicPr>
          <p:cNvPr id="695" name="Google Shape;695;geabef02d81_0_1378"/>
          <p:cNvPicPr preferRelativeResize="0"/>
          <p:nvPr/>
        </p:nvPicPr>
        <p:blipFill rotWithShape="1">
          <a:blip r:embed="rId5">
            <a:alphaModFix/>
          </a:blip>
          <a:srcRect/>
          <a:stretch/>
        </p:blipFill>
        <p:spPr>
          <a:xfrm>
            <a:off x="14081792" y="3066837"/>
            <a:ext cx="606136" cy="606131"/>
          </a:xfrm>
          <a:prstGeom prst="rect">
            <a:avLst/>
          </a:prstGeom>
          <a:noFill/>
          <a:ln>
            <a:noFill/>
          </a:ln>
        </p:spPr>
      </p:pic>
      <p:pic>
        <p:nvPicPr>
          <p:cNvPr id="696" name="Google Shape;696;geabef02d81_0_1378"/>
          <p:cNvPicPr preferRelativeResize="0"/>
          <p:nvPr/>
        </p:nvPicPr>
        <p:blipFill rotWithShape="1">
          <a:blip r:embed="rId6">
            <a:alphaModFix/>
          </a:blip>
          <a:srcRect/>
          <a:stretch/>
        </p:blipFill>
        <p:spPr>
          <a:xfrm>
            <a:off x="5661298" y="6606526"/>
            <a:ext cx="606111" cy="606112"/>
          </a:xfrm>
          <a:prstGeom prst="rect">
            <a:avLst/>
          </a:prstGeom>
          <a:noFill/>
          <a:ln>
            <a:noFill/>
          </a:ln>
        </p:spPr>
      </p:pic>
      <p:pic>
        <p:nvPicPr>
          <p:cNvPr id="697" name="Google Shape;697;geabef02d81_0_1378"/>
          <p:cNvPicPr preferRelativeResize="0"/>
          <p:nvPr/>
        </p:nvPicPr>
        <p:blipFill rotWithShape="1">
          <a:blip r:embed="rId7">
            <a:alphaModFix/>
          </a:blip>
          <a:srcRect/>
          <a:stretch/>
        </p:blipFill>
        <p:spPr>
          <a:xfrm>
            <a:off x="11344157" y="6604398"/>
            <a:ext cx="606111" cy="606112"/>
          </a:xfrm>
          <a:prstGeom prst="rect">
            <a:avLst/>
          </a:prstGeom>
          <a:noFill/>
          <a:ln>
            <a:noFill/>
          </a:ln>
        </p:spPr>
      </p:pic>
      <p:pic>
        <p:nvPicPr>
          <p:cNvPr id="698" name="Google Shape;698;geabef02d81_0_1378"/>
          <p:cNvPicPr preferRelativeResize="0"/>
          <p:nvPr/>
        </p:nvPicPr>
        <p:blipFill rotWithShape="1">
          <a:blip r:embed="rId8">
            <a:alphaModFix/>
          </a:blip>
          <a:srcRect/>
          <a:stretch/>
        </p:blipFill>
        <p:spPr>
          <a:xfrm>
            <a:off x="820748" y="643452"/>
            <a:ext cx="6754548" cy="531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e82404369d_1_615"/>
          <p:cNvSpPr/>
          <p:nvPr/>
        </p:nvSpPr>
        <p:spPr>
          <a:xfrm>
            <a:off x="1058925" y="2550575"/>
            <a:ext cx="155100" cy="6407700"/>
          </a:xfrm>
          <a:prstGeom prst="rect">
            <a:avLst/>
          </a:prstGeom>
          <a:gradFill>
            <a:gsLst>
              <a:gs pos="0">
                <a:srgbClr val="350475"/>
              </a:gs>
              <a:gs pos="32000">
                <a:srgbClr val="350475"/>
              </a:gs>
              <a:gs pos="100000">
                <a:srgbClr val="6B0AEA"/>
              </a:gs>
            </a:gsLst>
            <a:lin ang="189007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ge82404369d_1_615"/>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21</a:t>
            </a:fld>
            <a:endParaRPr/>
          </a:p>
        </p:txBody>
      </p:sp>
      <p:sp>
        <p:nvSpPr>
          <p:cNvPr id="705" name="Google Shape;705;ge82404369d_1_615"/>
          <p:cNvSpPr/>
          <p:nvPr/>
        </p:nvSpPr>
        <p:spPr>
          <a:xfrm rot="10800000" flipH="1">
            <a:off x="0" y="10226400"/>
            <a:ext cx="18288000" cy="60600"/>
          </a:xfrm>
          <a:prstGeom prst="rect">
            <a:avLst/>
          </a:prstGeom>
          <a:solidFill>
            <a:srgbClr val="6B0AEA">
              <a:alpha val="945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6" name="Google Shape;706;ge82404369d_1_615"/>
          <p:cNvSpPr/>
          <p:nvPr/>
        </p:nvSpPr>
        <p:spPr>
          <a:xfrm>
            <a:off x="820750" y="2263173"/>
            <a:ext cx="631200" cy="631200"/>
          </a:xfrm>
          <a:prstGeom prst="ellipse">
            <a:avLst/>
          </a:prstGeom>
          <a:solidFill>
            <a:schemeClr val="lt1"/>
          </a:solidFill>
          <a:ln w="19050" cap="flat" cmpd="sng">
            <a:solidFill>
              <a:schemeClr val="accent1"/>
            </a:solidFill>
            <a:prstDash val="solid"/>
            <a:round/>
            <a:headEnd type="none" w="sm" len="sm"/>
            <a:tailEnd type="none" w="sm" len="sm"/>
          </a:ln>
          <a:effectLst>
            <a:outerShdw blurRad="38100" dist="28575" dir="5400000" algn="ctr"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nl-NL" sz="2100" b="1">
                <a:solidFill>
                  <a:schemeClr val="accent1"/>
                </a:solidFill>
                <a:latin typeface="Arial Black"/>
                <a:ea typeface="Arial Black"/>
                <a:cs typeface="Arial Black"/>
                <a:sym typeface="Arial Black"/>
              </a:rPr>
              <a:t>1</a:t>
            </a:r>
            <a:endParaRPr sz="2100" b="1" i="0" u="none" strike="noStrike" cap="none">
              <a:solidFill>
                <a:schemeClr val="accent1"/>
              </a:solidFill>
              <a:latin typeface="Arial Black"/>
              <a:ea typeface="Arial Black"/>
              <a:cs typeface="Arial Black"/>
              <a:sym typeface="Arial Black"/>
            </a:endParaRPr>
          </a:p>
        </p:txBody>
      </p:sp>
      <p:sp>
        <p:nvSpPr>
          <p:cNvPr id="707" name="Google Shape;707;ge82404369d_1_615"/>
          <p:cNvSpPr/>
          <p:nvPr/>
        </p:nvSpPr>
        <p:spPr>
          <a:xfrm rot="-2697809">
            <a:off x="969932" y="8754082"/>
            <a:ext cx="332835" cy="332835"/>
          </a:xfrm>
          <a:prstGeom prst="rtTriangle">
            <a:avLst/>
          </a:prstGeom>
          <a:solidFill>
            <a:srgbClr val="350475"/>
          </a:solidFill>
          <a:ln>
            <a:noFill/>
          </a:ln>
          <a:effectLst>
            <a:outerShdw blurRad="142875" dist="28575" dir="21000000" algn="bl" rotWithShape="0">
              <a:srgbClr val="000000">
                <a:alpha val="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ge82404369d_1_615"/>
          <p:cNvSpPr/>
          <p:nvPr/>
        </p:nvSpPr>
        <p:spPr>
          <a:xfrm>
            <a:off x="820750" y="3646998"/>
            <a:ext cx="631200" cy="631200"/>
          </a:xfrm>
          <a:prstGeom prst="ellipse">
            <a:avLst/>
          </a:prstGeom>
          <a:solidFill>
            <a:schemeClr val="lt1"/>
          </a:solidFill>
          <a:ln w="19050" cap="flat" cmpd="sng">
            <a:solidFill>
              <a:schemeClr val="accent1"/>
            </a:solidFill>
            <a:prstDash val="solid"/>
            <a:round/>
            <a:headEnd type="none" w="sm" len="sm"/>
            <a:tailEnd type="none" w="sm" len="sm"/>
          </a:ln>
          <a:effectLst>
            <a:outerShdw blurRad="38100" dist="28575" dir="5400000" algn="ctr"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nl-NL" sz="2100" b="1">
                <a:solidFill>
                  <a:schemeClr val="accent1"/>
                </a:solidFill>
                <a:latin typeface="Arial Black"/>
                <a:ea typeface="Arial Black"/>
                <a:cs typeface="Arial Black"/>
                <a:sym typeface="Arial Black"/>
              </a:rPr>
              <a:t>2</a:t>
            </a:r>
            <a:endParaRPr sz="2100" b="1" i="0" u="none" strike="noStrike" cap="none">
              <a:solidFill>
                <a:schemeClr val="accent1"/>
              </a:solidFill>
              <a:latin typeface="Arial Black"/>
              <a:ea typeface="Arial Black"/>
              <a:cs typeface="Arial Black"/>
              <a:sym typeface="Arial Black"/>
            </a:endParaRPr>
          </a:p>
        </p:txBody>
      </p:sp>
      <p:sp>
        <p:nvSpPr>
          <p:cNvPr id="709" name="Google Shape;709;ge82404369d_1_615"/>
          <p:cNvSpPr/>
          <p:nvPr/>
        </p:nvSpPr>
        <p:spPr>
          <a:xfrm>
            <a:off x="820750" y="5030823"/>
            <a:ext cx="631200" cy="631200"/>
          </a:xfrm>
          <a:prstGeom prst="ellipse">
            <a:avLst/>
          </a:prstGeom>
          <a:solidFill>
            <a:schemeClr val="lt1"/>
          </a:solidFill>
          <a:ln w="19050" cap="flat" cmpd="sng">
            <a:solidFill>
              <a:schemeClr val="accent1"/>
            </a:solidFill>
            <a:prstDash val="solid"/>
            <a:round/>
            <a:headEnd type="none" w="sm" len="sm"/>
            <a:tailEnd type="none" w="sm" len="sm"/>
          </a:ln>
          <a:effectLst>
            <a:outerShdw blurRad="38100" dist="28575" dir="5400000" algn="ctr"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nl-NL" sz="2100" b="1">
                <a:solidFill>
                  <a:schemeClr val="accent1"/>
                </a:solidFill>
                <a:latin typeface="Arial Black"/>
                <a:ea typeface="Arial Black"/>
                <a:cs typeface="Arial Black"/>
                <a:sym typeface="Arial Black"/>
              </a:rPr>
              <a:t>3</a:t>
            </a:r>
            <a:endParaRPr sz="2100" b="1" i="0" u="none" strike="noStrike" cap="none">
              <a:solidFill>
                <a:schemeClr val="accent1"/>
              </a:solidFill>
              <a:latin typeface="Arial Black"/>
              <a:ea typeface="Arial Black"/>
              <a:cs typeface="Arial Black"/>
              <a:sym typeface="Arial Black"/>
            </a:endParaRPr>
          </a:p>
        </p:txBody>
      </p:sp>
      <p:sp>
        <p:nvSpPr>
          <p:cNvPr id="710" name="Google Shape;710;ge82404369d_1_615"/>
          <p:cNvSpPr/>
          <p:nvPr/>
        </p:nvSpPr>
        <p:spPr>
          <a:xfrm>
            <a:off x="820750" y="6414648"/>
            <a:ext cx="631200" cy="631200"/>
          </a:xfrm>
          <a:prstGeom prst="ellipse">
            <a:avLst/>
          </a:prstGeom>
          <a:solidFill>
            <a:schemeClr val="lt1"/>
          </a:solidFill>
          <a:ln w="19050" cap="flat" cmpd="sng">
            <a:solidFill>
              <a:schemeClr val="accent1"/>
            </a:solidFill>
            <a:prstDash val="solid"/>
            <a:round/>
            <a:headEnd type="none" w="sm" len="sm"/>
            <a:tailEnd type="none" w="sm" len="sm"/>
          </a:ln>
          <a:effectLst>
            <a:outerShdw blurRad="38100" dist="28575" dir="5400000" algn="ctr"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nl-NL" sz="2100" b="1">
                <a:solidFill>
                  <a:schemeClr val="accent1"/>
                </a:solidFill>
                <a:latin typeface="Arial Black"/>
                <a:ea typeface="Arial Black"/>
                <a:cs typeface="Arial Black"/>
                <a:sym typeface="Arial Black"/>
              </a:rPr>
              <a:t>4</a:t>
            </a:r>
            <a:endParaRPr sz="2100" b="1" i="0" u="none" strike="noStrike" cap="none">
              <a:solidFill>
                <a:schemeClr val="accent1"/>
              </a:solidFill>
              <a:latin typeface="Arial Black"/>
              <a:ea typeface="Arial Black"/>
              <a:cs typeface="Arial Black"/>
              <a:sym typeface="Arial Black"/>
            </a:endParaRPr>
          </a:p>
        </p:txBody>
      </p:sp>
      <p:sp>
        <p:nvSpPr>
          <p:cNvPr id="711" name="Google Shape;711;ge82404369d_1_615"/>
          <p:cNvSpPr/>
          <p:nvPr/>
        </p:nvSpPr>
        <p:spPr>
          <a:xfrm>
            <a:off x="820750" y="7798473"/>
            <a:ext cx="631200" cy="631200"/>
          </a:xfrm>
          <a:prstGeom prst="ellipse">
            <a:avLst/>
          </a:prstGeom>
          <a:solidFill>
            <a:schemeClr val="lt1"/>
          </a:solidFill>
          <a:ln w="19050" cap="flat" cmpd="sng">
            <a:solidFill>
              <a:schemeClr val="accent1"/>
            </a:solidFill>
            <a:prstDash val="solid"/>
            <a:round/>
            <a:headEnd type="none" w="sm" len="sm"/>
            <a:tailEnd type="none" w="sm" len="sm"/>
          </a:ln>
          <a:effectLst>
            <a:outerShdw blurRad="38100" dist="28575" dir="5400000" algn="ctr" rotWithShape="0">
              <a:srgbClr val="000000">
                <a:alpha val="1451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nl-NL" sz="2100" b="1">
                <a:solidFill>
                  <a:schemeClr val="accent1"/>
                </a:solidFill>
                <a:latin typeface="Arial Black"/>
                <a:ea typeface="Arial Black"/>
                <a:cs typeface="Arial Black"/>
                <a:sym typeface="Arial Black"/>
              </a:rPr>
              <a:t>5</a:t>
            </a:r>
            <a:endParaRPr sz="2100" b="1" i="0" u="none" strike="noStrike" cap="none">
              <a:solidFill>
                <a:schemeClr val="accent1"/>
              </a:solidFill>
              <a:latin typeface="Arial Black"/>
              <a:ea typeface="Arial Black"/>
              <a:cs typeface="Arial Black"/>
              <a:sym typeface="Arial Black"/>
            </a:endParaRPr>
          </a:p>
        </p:txBody>
      </p:sp>
      <p:sp>
        <p:nvSpPr>
          <p:cNvPr id="712" name="Google Shape;712;ge82404369d_1_615"/>
          <p:cNvSpPr txBox="1"/>
          <p:nvPr/>
        </p:nvSpPr>
        <p:spPr>
          <a:xfrm>
            <a:off x="1679750" y="2332475"/>
            <a:ext cx="15820800" cy="89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200" b="1"/>
              <a:t>Get Contacted Proactively by Your Designated Threat Hunter</a:t>
            </a:r>
            <a:endParaRPr sz="2200" b="1"/>
          </a:p>
          <a:p>
            <a:pPr marL="0" lvl="0" indent="0" algn="l" rtl="0">
              <a:spcBef>
                <a:spcPts val="1000"/>
              </a:spcBef>
              <a:spcAft>
                <a:spcPts val="0"/>
              </a:spcAft>
              <a:buNone/>
            </a:pPr>
            <a:r>
              <a:rPr lang="nl-NL" sz="1600">
                <a:solidFill>
                  <a:schemeClr val="dk2"/>
                </a:solidFill>
              </a:rPr>
              <a:t>Our experts diligently open and maintain communication lines for twice-yearly assessments, with full context of your organization’s changing needs and risk posture.</a:t>
            </a:r>
            <a:endParaRPr sz="1600">
              <a:solidFill>
                <a:schemeClr val="dk2"/>
              </a:solidFill>
            </a:endParaRPr>
          </a:p>
        </p:txBody>
      </p:sp>
      <p:sp>
        <p:nvSpPr>
          <p:cNvPr id="713" name="Google Shape;713;ge82404369d_1_615"/>
          <p:cNvSpPr txBox="1"/>
          <p:nvPr/>
        </p:nvSpPr>
        <p:spPr>
          <a:xfrm>
            <a:off x="820738" y="1404324"/>
            <a:ext cx="16680000" cy="437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nl-NL" sz="2800">
                <a:solidFill>
                  <a:srgbClr val="5A5A76"/>
                </a:solidFill>
              </a:rPr>
              <a:t>Threat Hunting &amp; Compromise Assessment: What to Expect</a:t>
            </a:r>
            <a:endParaRPr sz="1400" b="0" i="0" u="none" strike="noStrike" cap="none">
              <a:solidFill>
                <a:srgbClr val="000000"/>
              </a:solidFill>
              <a:latin typeface="Arial"/>
              <a:ea typeface="Arial"/>
              <a:cs typeface="Arial"/>
              <a:sym typeface="Arial"/>
            </a:endParaRPr>
          </a:p>
        </p:txBody>
      </p:sp>
      <p:pic>
        <p:nvPicPr>
          <p:cNvPr id="714" name="Google Shape;714;ge82404369d_1_615"/>
          <p:cNvPicPr preferRelativeResize="0"/>
          <p:nvPr/>
        </p:nvPicPr>
        <p:blipFill>
          <a:blip r:embed="rId3">
            <a:alphaModFix/>
          </a:blip>
          <a:stretch>
            <a:fillRect/>
          </a:stretch>
        </p:blipFill>
        <p:spPr>
          <a:xfrm>
            <a:off x="820748" y="643452"/>
            <a:ext cx="6754548" cy="531050"/>
          </a:xfrm>
          <a:prstGeom prst="rect">
            <a:avLst/>
          </a:prstGeom>
          <a:noFill/>
          <a:ln>
            <a:noFill/>
          </a:ln>
        </p:spPr>
      </p:pic>
      <p:sp>
        <p:nvSpPr>
          <p:cNvPr id="715" name="Google Shape;715;ge82404369d_1_615"/>
          <p:cNvSpPr txBox="1"/>
          <p:nvPr/>
        </p:nvSpPr>
        <p:spPr>
          <a:xfrm>
            <a:off x="1679750" y="3711125"/>
            <a:ext cx="15820800" cy="114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200" b="1"/>
              <a:t>Customize Your Threat Hunt &amp; Compromise Assessment</a:t>
            </a:r>
            <a:endParaRPr sz="2200" b="1"/>
          </a:p>
          <a:p>
            <a:pPr marL="0" lvl="0" indent="0" algn="l" rtl="0">
              <a:spcBef>
                <a:spcPts val="1000"/>
              </a:spcBef>
              <a:spcAft>
                <a:spcPts val="0"/>
              </a:spcAft>
              <a:buNone/>
            </a:pPr>
            <a:r>
              <a:rPr lang="nl-NL" sz="1600">
                <a:solidFill>
                  <a:schemeClr val="dk2"/>
                </a:solidFill>
              </a:rPr>
              <a:t>Collaborate with our team to identify and prioritize potential areas of concern—external and internal—for your unique business. Targeted hunting queries will then be added to the Signal Hunting Library, accessible by you at any time.</a:t>
            </a:r>
            <a:endParaRPr sz="1600">
              <a:solidFill>
                <a:schemeClr val="dk2"/>
              </a:solidFill>
            </a:endParaRPr>
          </a:p>
        </p:txBody>
      </p:sp>
      <p:sp>
        <p:nvSpPr>
          <p:cNvPr id="716" name="Google Shape;716;ge82404369d_1_615"/>
          <p:cNvSpPr txBox="1"/>
          <p:nvPr/>
        </p:nvSpPr>
        <p:spPr>
          <a:xfrm>
            <a:off x="1679750" y="5094750"/>
            <a:ext cx="15820800" cy="114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200" b="1"/>
              <a:t>Gain Peace of Mind as Our Team Performs a Deep-Dive Hunt, Investigation, and Analysis</a:t>
            </a:r>
            <a:endParaRPr sz="2200" b="1"/>
          </a:p>
          <a:p>
            <a:pPr marL="0" lvl="0" indent="0" algn="l" rtl="0">
              <a:spcBef>
                <a:spcPts val="1000"/>
              </a:spcBef>
              <a:spcAft>
                <a:spcPts val="0"/>
              </a:spcAft>
              <a:buNone/>
            </a:pPr>
            <a:r>
              <a:rPr lang="nl-NL" sz="1600">
                <a:solidFill>
                  <a:schemeClr val="dk2"/>
                </a:solidFill>
              </a:rPr>
              <a:t>Based on data collected across your IT environment by the Singularity Platform, your team will cross-reference their findings with SentinelOne’s internal threat intelligence knowledge base to eliminate false positives and prioritize risk areas.</a:t>
            </a:r>
            <a:endParaRPr sz="1600">
              <a:solidFill>
                <a:schemeClr val="dk2"/>
              </a:solidFill>
            </a:endParaRPr>
          </a:p>
        </p:txBody>
      </p:sp>
      <p:sp>
        <p:nvSpPr>
          <p:cNvPr id="717" name="Google Shape;717;ge82404369d_1_615"/>
          <p:cNvSpPr txBox="1"/>
          <p:nvPr/>
        </p:nvSpPr>
        <p:spPr>
          <a:xfrm>
            <a:off x="1679750" y="6478375"/>
            <a:ext cx="15820800" cy="114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200" b="1"/>
              <a:t>Better Understand Your Attack Surface &amp; Risk Posture Through Customized Reporting</a:t>
            </a:r>
            <a:endParaRPr sz="2200" b="1"/>
          </a:p>
          <a:p>
            <a:pPr marL="0" lvl="0" indent="0" algn="l" rtl="0">
              <a:spcBef>
                <a:spcPts val="1000"/>
              </a:spcBef>
              <a:spcAft>
                <a:spcPts val="0"/>
              </a:spcAft>
              <a:buNone/>
            </a:pPr>
            <a:r>
              <a:rPr lang="nl-NL" sz="1600">
                <a:solidFill>
                  <a:schemeClr val="dk2"/>
                </a:solidFill>
              </a:rPr>
              <a:t>Your tailored report will include a bird’s-eye-view evaluation and commentary of our hunters’ findings, as well as prioritized recommendations for remediation and security best practices based on their criticality.</a:t>
            </a:r>
            <a:endParaRPr sz="1600">
              <a:solidFill>
                <a:schemeClr val="dk2"/>
              </a:solidFill>
            </a:endParaRPr>
          </a:p>
        </p:txBody>
      </p:sp>
      <p:sp>
        <p:nvSpPr>
          <p:cNvPr id="718" name="Google Shape;718;ge82404369d_1_615"/>
          <p:cNvSpPr txBox="1"/>
          <p:nvPr/>
        </p:nvSpPr>
        <p:spPr>
          <a:xfrm>
            <a:off x="1679750" y="7862000"/>
            <a:ext cx="15820800" cy="114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200" b="1"/>
              <a:t>Ensure Your Progress Towards Airtight Security with Verification Hunts</a:t>
            </a:r>
            <a:endParaRPr sz="2200" b="1"/>
          </a:p>
          <a:p>
            <a:pPr marL="0" lvl="0" indent="0" algn="l" rtl="0">
              <a:spcBef>
                <a:spcPts val="1000"/>
              </a:spcBef>
              <a:spcAft>
                <a:spcPts val="0"/>
              </a:spcAft>
              <a:buNone/>
            </a:pPr>
            <a:r>
              <a:rPr lang="nl-NL" sz="1600">
                <a:solidFill>
                  <a:schemeClr val="dk2"/>
                </a:solidFill>
              </a:rPr>
              <a:t>One quarter later, your designated hunter will perform a verification hunt to ensure that previously-identified risks from the Compromise Assessment have been effectively remediated and cleaned up throughout your environment.</a:t>
            </a:r>
            <a:endParaRPr sz="16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eb1e152bbf_0_0"/>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22</a:t>
            </a:fld>
            <a:endParaRPr/>
          </a:p>
        </p:txBody>
      </p:sp>
      <p:pic>
        <p:nvPicPr>
          <p:cNvPr id="725" name="Google Shape;725;geb1e152bbf_0_0"/>
          <p:cNvPicPr preferRelativeResize="0"/>
          <p:nvPr/>
        </p:nvPicPr>
        <p:blipFill rotWithShape="1">
          <a:blip r:embed="rId3">
            <a:alphaModFix/>
          </a:blip>
          <a:srcRect/>
          <a:stretch/>
        </p:blipFill>
        <p:spPr>
          <a:xfrm>
            <a:off x="804113" y="806925"/>
            <a:ext cx="4113475" cy="419400"/>
          </a:xfrm>
          <a:prstGeom prst="rect">
            <a:avLst/>
          </a:prstGeom>
          <a:noFill/>
          <a:ln>
            <a:noFill/>
          </a:ln>
        </p:spPr>
      </p:pic>
      <p:pic>
        <p:nvPicPr>
          <p:cNvPr id="726" name="Google Shape;726;geb1e152bbf_0_0"/>
          <p:cNvPicPr preferRelativeResize="0"/>
          <p:nvPr/>
        </p:nvPicPr>
        <p:blipFill rotWithShape="1">
          <a:blip r:embed="rId4">
            <a:alphaModFix/>
          </a:blip>
          <a:srcRect/>
          <a:stretch/>
        </p:blipFill>
        <p:spPr>
          <a:xfrm>
            <a:off x="12149437" y="806925"/>
            <a:ext cx="5334456" cy="419400"/>
          </a:xfrm>
          <a:prstGeom prst="rect">
            <a:avLst/>
          </a:prstGeom>
          <a:noFill/>
          <a:ln>
            <a:noFill/>
          </a:ln>
        </p:spPr>
      </p:pic>
      <p:sp>
        <p:nvSpPr>
          <p:cNvPr id="727" name="Google Shape;727;geb1e152bbf_0_0"/>
          <p:cNvSpPr/>
          <p:nvPr/>
        </p:nvSpPr>
        <p:spPr>
          <a:xfrm>
            <a:off x="804125" y="1753575"/>
            <a:ext cx="6852600" cy="1670400"/>
          </a:xfrm>
          <a:prstGeom prst="rect">
            <a:avLst/>
          </a:prstGeom>
          <a:gradFill>
            <a:gsLst>
              <a:gs pos="0">
                <a:srgbClr val="5E7492"/>
              </a:gs>
              <a:gs pos="100000">
                <a:srgbClr val="2F353F"/>
              </a:gs>
            </a:gsLst>
            <a:lin ang="5400012"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0" marR="0" lvl="0" indent="0" algn="l" rtl="0">
              <a:lnSpc>
                <a:spcPct val="100000"/>
              </a:lnSpc>
              <a:spcBef>
                <a:spcPts val="1000"/>
              </a:spcBef>
              <a:spcAft>
                <a:spcPts val="0"/>
              </a:spcAft>
              <a:buClr>
                <a:srgbClr val="FFFFFF"/>
              </a:buClr>
              <a:buSzPts val="5550"/>
              <a:buFont typeface="Arial"/>
              <a:buNone/>
            </a:pPr>
            <a:r>
              <a:rPr lang="nl-NL" sz="2000" b="1" i="0" u="none" strike="noStrike" cap="none">
                <a:solidFill>
                  <a:srgbClr val="FFFFFF"/>
                </a:solidFill>
                <a:latin typeface="Arial"/>
                <a:ea typeface="Arial"/>
                <a:cs typeface="Arial"/>
                <a:sym typeface="Arial"/>
              </a:rPr>
              <a:t>Targeted Campaign Tracking</a:t>
            </a:r>
            <a:endParaRPr sz="2000" b="1" i="0" u="none" strike="noStrike" cap="none">
              <a:solidFill>
                <a:srgbClr val="FFFFFF"/>
              </a:solidFill>
              <a:latin typeface="Arial"/>
              <a:ea typeface="Arial"/>
              <a:cs typeface="Arial"/>
              <a:sym typeface="Arial"/>
            </a:endParaRPr>
          </a:p>
          <a:p>
            <a:pPr marL="0" marR="0" lvl="0" indent="0" algn="l" rtl="0">
              <a:lnSpc>
                <a:spcPct val="100000"/>
              </a:lnSpc>
              <a:spcBef>
                <a:spcPts val="100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Quickly detect &amp; diagnose your exposure to </a:t>
            </a:r>
            <a:endParaRPr sz="15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current APT and cyber crime</a:t>
            </a:r>
            <a:endParaRPr sz="1500" b="0" i="0" u="none" strike="noStrike" cap="none">
              <a:solidFill>
                <a:srgbClr val="000000"/>
              </a:solidFill>
              <a:latin typeface="Arial"/>
              <a:ea typeface="Arial"/>
              <a:cs typeface="Arial"/>
              <a:sym typeface="Arial"/>
            </a:endParaRPr>
          </a:p>
        </p:txBody>
      </p:sp>
      <p:sp>
        <p:nvSpPr>
          <p:cNvPr id="728" name="Google Shape;728;geb1e152bbf_0_0"/>
          <p:cNvSpPr/>
          <p:nvPr/>
        </p:nvSpPr>
        <p:spPr>
          <a:xfrm>
            <a:off x="7921775" y="1753500"/>
            <a:ext cx="9562200" cy="1670400"/>
          </a:xfrm>
          <a:prstGeom prst="rect">
            <a:avLst/>
          </a:prstGeom>
          <a:gradFill>
            <a:gsLst>
              <a:gs pos="0">
                <a:srgbClr val="6B0AEA"/>
              </a:gs>
              <a:gs pos="100000">
                <a:srgbClr val="350475"/>
              </a:gs>
            </a:gsLst>
            <a:lin ang="5400700"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719998" marR="360000" lvl="0" indent="0" algn="r" rtl="0">
              <a:lnSpc>
                <a:spcPct val="100000"/>
              </a:lnSpc>
              <a:spcBef>
                <a:spcPts val="1000"/>
              </a:spcBef>
              <a:spcAft>
                <a:spcPts val="0"/>
              </a:spcAft>
              <a:buClr>
                <a:srgbClr val="FFFFFF"/>
              </a:buClr>
              <a:buSzPts val="5550"/>
              <a:buFont typeface="Arial"/>
              <a:buNone/>
            </a:pPr>
            <a:r>
              <a:rPr lang="nl-NL" sz="2000" b="1">
                <a:solidFill>
                  <a:srgbClr val="FFFFFF"/>
                </a:solidFill>
              </a:rPr>
              <a:t>Comprehensive</a:t>
            </a:r>
            <a:r>
              <a:rPr lang="nl-NL" sz="2000" b="1" i="0" u="none" strike="noStrike" cap="none">
                <a:solidFill>
                  <a:srgbClr val="FFFFFF"/>
                </a:solidFill>
                <a:latin typeface="Arial"/>
                <a:ea typeface="Arial"/>
                <a:cs typeface="Arial"/>
                <a:sym typeface="Arial"/>
              </a:rPr>
              <a:t> Hunting &amp; Compromise Assessment </a:t>
            </a:r>
            <a:endParaRPr sz="2000" b="1" i="0" u="none" strike="noStrike" cap="none">
              <a:solidFill>
                <a:srgbClr val="FFFFFF"/>
              </a:solidFill>
              <a:latin typeface="Arial"/>
              <a:ea typeface="Arial"/>
              <a:cs typeface="Arial"/>
              <a:sym typeface="Arial"/>
            </a:endParaRPr>
          </a:p>
          <a:p>
            <a:pPr marL="719998" marR="360000" lvl="0" indent="0" algn="r" rtl="0">
              <a:lnSpc>
                <a:spcPct val="100000"/>
              </a:lnSpc>
              <a:spcBef>
                <a:spcPts val="100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Understand how your environment is or has been impacted b</a:t>
            </a:r>
            <a:r>
              <a:rPr lang="nl-NL" sz="1500">
                <a:solidFill>
                  <a:srgbClr val="FFFFFF"/>
                </a:solidFill>
              </a:rPr>
              <a:t>y</a:t>
            </a:r>
            <a:r>
              <a:rPr lang="nl-NL" sz="1500" b="0" i="0" u="none" strike="noStrike" cap="none">
                <a:solidFill>
                  <a:srgbClr val="FFFFFF"/>
                </a:solidFill>
                <a:latin typeface="Arial"/>
                <a:ea typeface="Arial"/>
                <a:cs typeface="Arial"/>
                <a:sym typeface="Arial"/>
              </a:rPr>
              <a:t> even the </a:t>
            </a:r>
            <a:endParaRPr sz="1500" b="0" i="0" u="none" strike="noStrike" cap="none">
              <a:solidFill>
                <a:srgbClr val="FFFFFF"/>
              </a:solidFill>
              <a:latin typeface="Arial"/>
              <a:ea typeface="Arial"/>
              <a:cs typeface="Arial"/>
              <a:sym typeface="Arial"/>
            </a:endParaRPr>
          </a:p>
          <a:p>
            <a:pPr marL="719998"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most covert attackers, insider threats, and environmental security issues</a:t>
            </a:r>
            <a:endParaRPr sz="1500" b="0" i="0" u="none" strike="noStrike" cap="none">
              <a:solidFill>
                <a:srgbClr val="000000"/>
              </a:solidFill>
              <a:latin typeface="Arial"/>
              <a:ea typeface="Arial"/>
              <a:cs typeface="Arial"/>
              <a:sym typeface="Arial"/>
            </a:endParaRPr>
          </a:p>
        </p:txBody>
      </p:sp>
      <p:sp>
        <p:nvSpPr>
          <p:cNvPr id="729" name="Google Shape;729;geb1e152bbf_0_0"/>
          <p:cNvSpPr/>
          <p:nvPr/>
        </p:nvSpPr>
        <p:spPr>
          <a:xfrm flipH="1">
            <a:off x="6563700" y="2373100"/>
            <a:ext cx="3510600" cy="828600"/>
          </a:xfrm>
          <a:prstGeom prst="rtTriangle">
            <a:avLst/>
          </a:prstGeom>
          <a:gradFill>
            <a:gsLst>
              <a:gs pos="0">
                <a:srgbClr val="56EEF4"/>
              </a:gs>
              <a:gs pos="100000">
                <a:srgbClr val="0A959A"/>
              </a:gs>
            </a:gsLst>
            <a:lin ang="5400700" scaled="0"/>
          </a:gradFill>
          <a:ln w="9525" cap="flat" cmpd="sng">
            <a:solidFill>
              <a:schemeClr val="lt1"/>
            </a:solidFill>
            <a:prstDash val="solid"/>
            <a:round/>
            <a:headEnd type="none" w="sm" len="sm"/>
            <a:tailEnd type="none" w="sm" len="sm"/>
          </a:ln>
          <a:effectLst>
            <a:outerShdw blurRad="571500" dist="381000" dir="5400000" algn="t"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geb1e152bbf_0_0"/>
          <p:cNvSpPr txBox="1"/>
          <p:nvPr/>
        </p:nvSpPr>
        <p:spPr>
          <a:xfrm>
            <a:off x="8667113" y="2793737"/>
            <a:ext cx="1411800" cy="415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nl-NL" sz="1500" b="1" i="0" u="none" strike="noStrike" cap="none">
                <a:solidFill>
                  <a:schemeClr val="lt1"/>
                </a:solidFill>
                <a:latin typeface="Arial"/>
                <a:ea typeface="Arial"/>
                <a:cs typeface="Arial"/>
                <a:sym typeface="Arial"/>
              </a:rPr>
              <a:t>SCOPE</a:t>
            </a:r>
            <a:endParaRPr sz="1500" b="1" i="0" u="none" strike="noStrike" cap="none">
              <a:solidFill>
                <a:schemeClr val="lt1"/>
              </a:solidFill>
              <a:latin typeface="Arial"/>
              <a:ea typeface="Arial"/>
              <a:cs typeface="Arial"/>
              <a:sym typeface="Arial"/>
            </a:endParaRPr>
          </a:p>
        </p:txBody>
      </p:sp>
      <p:sp>
        <p:nvSpPr>
          <p:cNvPr id="731" name="Google Shape;731;geb1e152bbf_0_0"/>
          <p:cNvSpPr/>
          <p:nvPr/>
        </p:nvSpPr>
        <p:spPr>
          <a:xfrm>
            <a:off x="804075" y="3652850"/>
            <a:ext cx="6852600" cy="1670400"/>
          </a:xfrm>
          <a:prstGeom prst="rect">
            <a:avLst/>
          </a:prstGeom>
          <a:gradFill>
            <a:gsLst>
              <a:gs pos="0">
                <a:srgbClr val="5E7492"/>
              </a:gs>
              <a:gs pos="100000">
                <a:srgbClr val="2F353F"/>
              </a:gs>
            </a:gsLst>
            <a:lin ang="5400012"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0" marR="1080000" lvl="0" indent="0" algn="l" rtl="0">
              <a:lnSpc>
                <a:spcPct val="100000"/>
              </a:lnSpc>
              <a:spcBef>
                <a:spcPts val="1000"/>
              </a:spcBef>
              <a:spcAft>
                <a:spcPts val="0"/>
              </a:spcAft>
              <a:buClr>
                <a:srgbClr val="FFFFFF"/>
              </a:buClr>
              <a:buSzPts val="5550"/>
              <a:buFont typeface="Arial"/>
              <a:buNone/>
            </a:pPr>
            <a:r>
              <a:rPr lang="nl-NL" sz="2000" b="1" i="0" u="none" strike="noStrike" cap="none">
                <a:solidFill>
                  <a:srgbClr val="FFFFFF"/>
                </a:solidFill>
                <a:latin typeface="Arial"/>
                <a:ea typeface="Arial"/>
                <a:cs typeface="Arial"/>
                <a:sym typeface="Arial"/>
              </a:rPr>
              <a:t>Emergency Triage &amp; Response</a:t>
            </a:r>
            <a:endParaRPr sz="2000" b="1" i="0" u="none" strike="noStrike" cap="none">
              <a:solidFill>
                <a:srgbClr val="FFFFFF"/>
              </a:solidFill>
              <a:latin typeface="Arial"/>
              <a:ea typeface="Arial"/>
              <a:cs typeface="Arial"/>
              <a:sym typeface="Arial"/>
            </a:endParaRPr>
          </a:p>
          <a:p>
            <a:pPr marL="0" marR="1080000" lvl="0" indent="0" algn="l" rtl="0">
              <a:lnSpc>
                <a:spcPct val="100000"/>
              </a:lnSpc>
              <a:spcBef>
                <a:spcPts val="100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Remediate quickly through Vigilance MDR or WatchTower-</a:t>
            </a:r>
            <a:endParaRPr sz="1500" b="0" i="0" u="none" strike="noStrike" cap="none">
              <a:solidFill>
                <a:srgbClr val="FFFFFF"/>
              </a:solidFill>
              <a:latin typeface="Arial"/>
              <a:ea typeface="Arial"/>
              <a:cs typeface="Arial"/>
              <a:sym typeface="Arial"/>
            </a:endParaRPr>
          </a:p>
          <a:p>
            <a:pPr marL="0" marR="1080000" lvl="0" indent="0" algn="l"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provided instructions </a:t>
            </a:r>
            <a:r>
              <a:rPr lang="nl-NL" sz="1500" b="0"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when hunting targets are detected in </a:t>
            </a:r>
            <a:endParaRPr sz="1500" b="0"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marR="1080000" lvl="0" indent="0" algn="l"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your instance</a:t>
            </a:r>
            <a:r>
              <a:rPr lang="nl-NL" sz="1500" b="0" i="0" u="none" strike="noStrike" cap="none">
                <a:solidFill>
                  <a:srgbClr val="FFFFFF"/>
                </a:solidFill>
                <a:latin typeface="Arial"/>
                <a:ea typeface="Arial"/>
                <a:cs typeface="Arial"/>
                <a:sym typeface="Arial"/>
              </a:rPr>
              <a:t>, with escalations to Vigilance DFIR as needed</a:t>
            </a:r>
            <a:endParaRPr sz="1500" b="0" i="0" u="none" strike="noStrike" cap="none">
              <a:solidFill>
                <a:srgbClr val="000000"/>
              </a:solidFill>
              <a:latin typeface="Arial"/>
              <a:ea typeface="Arial"/>
              <a:cs typeface="Arial"/>
              <a:sym typeface="Arial"/>
            </a:endParaRPr>
          </a:p>
        </p:txBody>
      </p:sp>
      <p:sp>
        <p:nvSpPr>
          <p:cNvPr id="732" name="Google Shape;732;geb1e152bbf_0_0"/>
          <p:cNvSpPr/>
          <p:nvPr/>
        </p:nvSpPr>
        <p:spPr>
          <a:xfrm>
            <a:off x="7921725" y="3652850"/>
            <a:ext cx="9562200" cy="1670400"/>
          </a:xfrm>
          <a:prstGeom prst="rect">
            <a:avLst/>
          </a:prstGeom>
          <a:gradFill>
            <a:gsLst>
              <a:gs pos="0">
                <a:srgbClr val="6B0AEA"/>
              </a:gs>
              <a:gs pos="100000">
                <a:srgbClr val="350475"/>
              </a:gs>
            </a:gsLst>
            <a:lin ang="5400700"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719998" marR="360000" lvl="0" indent="0" algn="r" rtl="0">
              <a:lnSpc>
                <a:spcPct val="150000"/>
              </a:lnSpc>
              <a:spcBef>
                <a:spcPts val="1000"/>
              </a:spcBef>
              <a:spcAft>
                <a:spcPts val="0"/>
              </a:spcAft>
              <a:buClr>
                <a:srgbClr val="FFFFFF"/>
              </a:buClr>
              <a:buSzPts val="5550"/>
              <a:buFont typeface="Arial"/>
              <a:buNone/>
            </a:pPr>
            <a:r>
              <a:rPr lang="nl-NL" sz="2000" b="1" i="0" u="none" strike="noStrike" cap="none">
                <a:solidFill>
                  <a:srgbClr val="FFFFFF"/>
                </a:solidFill>
                <a:latin typeface="Arial"/>
                <a:ea typeface="Arial"/>
                <a:cs typeface="Arial"/>
                <a:sym typeface="Arial"/>
              </a:rPr>
              <a:t>Recovery for Real-Time &amp; the Long Run</a:t>
            </a:r>
            <a:endParaRPr sz="2000" b="1" i="0" u="none" strike="noStrike" cap="none">
              <a:solidFill>
                <a:srgbClr val="FFFFFF"/>
              </a:solidFill>
              <a:latin typeface="Arial"/>
              <a:ea typeface="Arial"/>
              <a:cs typeface="Arial"/>
              <a:sym typeface="Aria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Take immediate steps to reduce your attack surface and clean up </a:t>
            </a:r>
            <a:endParaRPr sz="1500" b="0" i="0" u="none" strike="noStrike" cap="none">
              <a:solidFill>
                <a:srgbClr val="FFFFFF"/>
              </a:solidFill>
              <a:latin typeface="Arial"/>
              <a:ea typeface="Arial"/>
              <a:cs typeface="Arial"/>
              <a:sym typeface="Aria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indicators of attack, then apply tailored, expert-provided recommendations</a:t>
            </a:r>
            <a:r>
              <a:rPr lang="nl-NL" sz="1500">
                <a:solidFill>
                  <a:srgbClr val="FFFFFF"/>
                </a:solidFill>
              </a:rPr>
              <a:t> </a:t>
            </a:r>
            <a:endParaRPr sz="1500">
              <a:solidFill>
                <a:srgbClr val="FFFFFF"/>
              </a:solidFil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to improve your organization’s overall risk posture</a:t>
            </a:r>
            <a:endParaRPr sz="1500" b="0" i="0" u="none" strike="noStrike" cap="none">
              <a:solidFill>
                <a:srgbClr val="000000"/>
              </a:solidFill>
              <a:latin typeface="Arial"/>
              <a:ea typeface="Arial"/>
              <a:cs typeface="Arial"/>
              <a:sym typeface="Arial"/>
            </a:endParaRPr>
          </a:p>
        </p:txBody>
      </p:sp>
      <p:sp>
        <p:nvSpPr>
          <p:cNvPr id="733" name="Google Shape;733;geb1e152bbf_0_0"/>
          <p:cNvSpPr/>
          <p:nvPr/>
        </p:nvSpPr>
        <p:spPr>
          <a:xfrm flipH="1">
            <a:off x="6563850" y="4266750"/>
            <a:ext cx="3510600" cy="828600"/>
          </a:xfrm>
          <a:prstGeom prst="rtTriangle">
            <a:avLst/>
          </a:prstGeom>
          <a:gradFill>
            <a:gsLst>
              <a:gs pos="0">
                <a:srgbClr val="56EEF4"/>
              </a:gs>
              <a:gs pos="100000">
                <a:srgbClr val="0A959A"/>
              </a:gs>
            </a:gsLst>
            <a:lin ang="5400700" scaled="0"/>
          </a:gradFill>
          <a:ln w="9525" cap="flat" cmpd="sng">
            <a:solidFill>
              <a:schemeClr val="lt1"/>
            </a:solidFill>
            <a:prstDash val="solid"/>
            <a:round/>
            <a:headEnd type="none" w="sm" len="sm"/>
            <a:tailEnd type="none" w="sm" len="sm"/>
          </a:ln>
          <a:effectLst>
            <a:outerShdw blurRad="571500" dist="381000" dir="5400000" algn="t"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geb1e152bbf_0_0"/>
          <p:cNvSpPr txBox="1"/>
          <p:nvPr/>
        </p:nvSpPr>
        <p:spPr>
          <a:xfrm>
            <a:off x="8667125" y="4681850"/>
            <a:ext cx="1411800" cy="415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nl-NL" sz="1500" b="1" i="0" u="none" strike="noStrike" cap="none">
                <a:solidFill>
                  <a:schemeClr val="lt1"/>
                </a:solidFill>
                <a:latin typeface="Arial"/>
                <a:ea typeface="Arial"/>
                <a:cs typeface="Arial"/>
                <a:sym typeface="Arial"/>
              </a:rPr>
              <a:t>RECOVERY</a:t>
            </a:r>
            <a:endParaRPr sz="1500" b="1" i="0" u="none" strike="noStrike" cap="none">
              <a:solidFill>
                <a:schemeClr val="lt1"/>
              </a:solidFill>
              <a:latin typeface="Arial"/>
              <a:ea typeface="Arial"/>
              <a:cs typeface="Arial"/>
              <a:sym typeface="Arial"/>
            </a:endParaRPr>
          </a:p>
        </p:txBody>
      </p:sp>
      <p:sp>
        <p:nvSpPr>
          <p:cNvPr id="735" name="Google Shape;735;geb1e152bbf_0_0"/>
          <p:cNvSpPr/>
          <p:nvPr/>
        </p:nvSpPr>
        <p:spPr>
          <a:xfrm>
            <a:off x="804075" y="5552125"/>
            <a:ext cx="6852600" cy="1670400"/>
          </a:xfrm>
          <a:prstGeom prst="rect">
            <a:avLst/>
          </a:prstGeom>
          <a:gradFill>
            <a:gsLst>
              <a:gs pos="0">
                <a:srgbClr val="5E7492"/>
              </a:gs>
              <a:gs pos="100000">
                <a:srgbClr val="2F353F"/>
              </a:gs>
            </a:gsLst>
            <a:lin ang="5400012"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0" marR="1080000" lvl="0" indent="0" algn="l" rtl="0">
              <a:lnSpc>
                <a:spcPct val="100000"/>
              </a:lnSpc>
              <a:spcBef>
                <a:spcPts val="1000"/>
              </a:spcBef>
              <a:spcAft>
                <a:spcPts val="0"/>
              </a:spcAft>
              <a:buClr>
                <a:srgbClr val="FFFFFF"/>
              </a:buClr>
              <a:buSzPts val="5550"/>
              <a:buFont typeface="Arial"/>
              <a:buNone/>
            </a:pPr>
            <a:r>
              <a:rPr lang="nl-NL" sz="2000" b="1" i="0" u="none" strike="noStrike" cap="none">
                <a:solidFill>
                  <a:srgbClr val="FFFFFF"/>
                </a:solidFill>
                <a:latin typeface="Arial"/>
                <a:ea typeface="Arial"/>
                <a:cs typeface="Arial"/>
                <a:sym typeface="Arial"/>
              </a:rPr>
              <a:t>Monthly Digest of Hunting Activity</a:t>
            </a:r>
            <a:endParaRPr sz="2000" b="1" i="0" u="none" strike="noStrike" cap="none">
              <a:solidFill>
                <a:srgbClr val="FFFFFF"/>
              </a:solidFill>
              <a:latin typeface="Arial"/>
              <a:ea typeface="Arial"/>
              <a:cs typeface="Arial"/>
              <a:sym typeface="Arial"/>
            </a:endParaRPr>
          </a:p>
          <a:p>
            <a:pPr marL="0" marR="1008000" lvl="0" indent="0" algn="l" rtl="0">
              <a:lnSpc>
                <a:spcPct val="100000"/>
              </a:lnSpc>
              <a:spcBef>
                <a:spcPts val="100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Receive a global, landscape-level analysis of our </a:t>
            </a:r>
            <a:endParaRPr sz="1500" b="0" i="0" u="none" strike="noStrike" cap="none">
              <a:solidFill>
                <a:srgbClr val="FFFFFF"/>
              </a:solidFill>
              <a:latin typeface="Arial"/>
              <a:ea typeface="Arial"/>
              <a:cs typeface="Arial"/>
              <a:sym typeface="Arial"/>
            </a:endParaRPr>
          </a:p>
          <a:p>
            <a:pPr marL="0" marR="1008000" lvl="0" indent="0" algn="l"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hunters’ findings across all WatchTower customers</a:t>
            </a:r>
            <a:endParaRPr sz="1500" b="0" i="0" u="none" strike="noStrike" cap="none">
              <a:solidFill>
                <a:srgbClr val="000000"/>
              </a:solidFill>
              <a:latin typeface="Arial"/>
              <a:ea typeface="Arial"/>
              <a:cs typeface="Arial"/>
              <a:sym typeface="Arial"/>
            </a:endParaRPr>
          </a:p>
        </p:txBody>
      </p:sp>
      <p:sp>
        <p:nvSpPr>
          <p:cNvPr id="736" name="Google Shape;736;geb1e152bbf_0_0"/>
          <p:cNvSpPr/>
          <p:nvPr/>
        </p:nvSpPr>
        <p:spPr>
          <a:xfrm>
            <a:off x="7921725" y="5552125"/>
            <a:ext cx="9562200" cy="1670400"/>
          </a:xfrm>
          <a:prstGeom prst="rect">
            <a:avLst/>
          </a:prstGeom>
          <a:gradFill>
            <a:gsLst>
              <a:gs pos="0">
                <a:srgbClr val="6B0AEA"/>
              </a:gs>
              <a:gs pos="100000">
                <a:srgbClr val="350475"/>
              </a:gs>
            </a:gsLst>
            <a:lin ang="5400700"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719998" marR="360000" lvl="0" indent="0" algn="r" rtl="0">
              <a:lnSpc>
                <a:spcPct val="150000"/>
              </a:lnSpc>
              <a:spcBef>
                <a:spcPts val="1000"/>
              </a:spcBef>
              <a:spcAft>
                <a:spcPts val="0"/>
              </a:spcAft>
              <a:buClr>
                <a:srgbClr val="FFFFFF"/>
              </a:buClr>
              <a:buSzPts val="5550"/>
              <a:buFont typeface="Arial"/>
              <a:buNone/>
            </a:pPr>
            <a:r>
              <a:rPr lang="nl-NL" sz="2000" b="1" i="0" u="none" strike="noStrike" cap="none">
                <a:solidFill>
                  <a:srgbClr val="FFFFFF"/>
                </a:solidFill>
                <a:latin typeface="Arial"/>
                <a:ea typeface="Arial"/>
                <a:cs typeface="Arial"/>
                <a:sym typeface="Arial"/>
              </a:rPr>
              <a:t>Custom Reporting &amp; Round-Ups</a:t>
            </a:r>
            <a:endParaRPr sz="2000" b="1" i="0" u="none" strike="noStrike" cap="none">
              <a:solidFill>
                <a:srgbClr val="FFFFFF"/>
              </a:solidFill>
              <a:latin typeface="Arial"/>
              <a:ea typeface="Arial"/>
              <a:cs typeface="Arial"/>
              <a:sym typeface="Aria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Dive deeper into your de</a:t>
            </a:r>
            <a:r>
              <a:rPr lang="nl-NL" sz="1500">
                <a:solidFill>
                  <a:srgbClr val="FFFFFF"/>
                </a:solidFill>
              </a:rPr>
              <a:t>signated </a:t>
            </a:r>
            <a:r>
              <a:rPr lang="nl-NL" sz="1500" b="0"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hunter</a:t>
            </a:r>
            <a:r>
              <a:rPr lang="nl-NL" sz="1500" b="0" i="0" u="none" strike="noStrike" cap="none">
                <a:solidFill>
                  <a:srgbClr val="FFFFFF"/>
                </a:solidFill>
                <a:latin typeface="Arial"/>
                <a:ea typeface="Arial"/>
                <a:cs typeface="Arial"/>
                <a:sym typeface="Arial"/>
              </a:rPr>
              <a:t>’s observations &amp; actions within </a:t>
            </a:r>
            <a:endParaRPr sz="1500" b="0" i="0" u="none" strike="noStrike" cap="none">
              <a:solidFill>
                <a:srgbClr val="FFFFFF"/>
              </a:solidFill>
              <a:latin typeface="Arial"/>
              <a:ea typeface="Arial"/>
              <a:cs typeface="Arial"/>
              <a:sym typeface="Aria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the context of your unique environment, and verify successful remediation </a:t>
            </a:r>
            <a:endParaRPr sz="1500" b="0" i="0" u="none" strike="noStrike" cap="none">
              <a:solidFill>
                <a:srgbClr val="FFFFFF"/>
              </a:solidFill>
              <a:latin typeface="Arial"/>
              <a:ea typeface="Arial"/>
              <a:cs typeface="Arial"/>
              <a:sym typeface="Aria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rgbClr val="FFFFFF"/>
                </a:solidFill>
                <a:latin typeface="Arial"/>
                <a:ea typeface="Arial"/>
                <a:cs typeface="Arial"/>
                <a:sym typeface="Arial"/>
              </a:rPr>
              <a:t>and mitigation of previously identified issues</a:t>
            </a:r>
            <a:endParaRPr sz="1500" b="0" i="0" u="none" strike="noStrike" cap="none">
              <a:solidFill>
                <a:srgbClr val="000000"/>
              </a:solidFill>
              <a:latin typeface="Arial"/>
              <a:ea typeface="Arial"/>
              <a:cs typeface="Arial"/>
              <a:sym typeface="Arial"/>
            </a:endParaRPr>
          </a:p>
        </p:txBody>
      </p:sp>
      <p:sp>
        <p:nvSpPr>
          <p:cNvPr id="737" name="Google Shape;737;geb1e152bbf_0_0"/>
          <p:cNvSpPr/>
          <p:nvPr/>
        </p:nvSpPr>
        <p:spPr>
          <a:xfrm flipH="1">
            <a:off x="6563850" y="6145350"/>
            <a:ext cx="3510600" cy="828600"/>
          </a:xfrm>
          <a:prstGeom prst="rtTriangle">
            <a:avLst/>
          </a:prstGeom>
          <a:gradFill>
            <a:gsLst>
              <a:gs pos="0">
                <a:srgbClr val="56EEF4"/>
              </a:gs>
              <a:gs pos="100000">
                <a:srgbClr val="0A959A"/>
              </a:gs>
            </a:gsLst>
            <a:lin ang="5400700" scaled="0"/>
          </a:gradFill>
          <a:ln w="9525" cap="flat" cmpd="sng">
            <a:solidFill>
              <a:schemeClr val="lt1"/>
            </a:solidFill>
            <a:prstDash val="solid"/>
            <a:round/>
            <a:headEnd type="none" w="sm" len="sm"/>
            <a:tailEnd type="none" w="sm" len="sm"/>
          </a:ln>
          <a:effectLst>
            <a:outerShdw blurRad="571500" dist="381000" dir="5400000" algn="t"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eb1e152bbf_0_0"/>
          <p:cNvSpPr txBox="1"/>
          <p:nvPr/>
        </p:nvSpPr>
        <p:spPr>
          <a:xfrm>
            <a:off x="8667125" y="6574012"/>
            <a:ext cx="1411800" cy="415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nl-NL" sz="1500" b="1" i="0" u="none" strike="noStrike" cap="none">
                <a:solidFill>
                  <a:schemeClr val="lt1"/>
                </a:solidFill>
                <a:latin typeface="Arial"/>
                <a:ea typeface="Arial"/>
                <a:cs typeface="Arial"/>
                <a:sym typeface="Arial"/>
              </a:rPr>
              <a:t>REPORTING</a:t>
            </a:r>
            <a:endParaRPr sz="1500" b="1" i="0" u="none" strike="noStrike" cap="none">
              <a:solidFill>
                <a:schemeClr val="lt1"/>
              </a:solidFill>
              <a:latin typeface="Arial"/>
              <a:ea typeface="Arial"/>
              <a:cs typeface="Arial"/>
              <a:sym typeface="Arial"/>
            </a:endParaRPr>
          </a:p>
        </p:txBody>
      </p:sp>
      <p:sp>
        <p:nvSpPr>
          <p:cNvPr id="739" name="Google Shape;739;geb1e152bbf_0_0"/>
          <p:cNvSpPr/>
          <p:nvPr/>
        </p:nvSpPr>
        <p:spPr>
          <a:xfrm>
            <a:off x="804075" y="7451400"/>
            <a:ext cx="6852600" cy="1670400"/>
          </a:xfrm>
          <a:prstGeom prst="rect">
            <a:avLst/>
          </a:prstGeom>
          <a:gradFill>
            <a:gsLst>
              <a:gs pos="0">
                <a:srgbClr val="5E7492"/>
              </a:gs>
              <a:gs pos="100000">
                <a:srgbClr val="2F353F"/>
              </a:gs>
            </a:gsLst>
            <a:lin ang="5400012"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0" marR="1080000" lvl="0" indent="0" algn="l" rtl="0">
              <a:lnSpc>
                <a:spcPct val="100000"/>
              </a:lnSpc>
              <a:spcBef>
                <a:spcPts val="1000"/>
              </a:spcBef>
              <a:spcAft>
                <a:spcPts val="0"/>
              </a:spcAft>
              <a:buClr>
                <a:srgbClr val="FFFFFF"/>
              </a:buClr>
              <a:buSzPts val="5550"/>
              <a:buFont typeface="Arial"/>
              <a:buNone/>
            </a:pPr>
            <a:r>
              <a:rPr lang="nl-NL" sz="2000" b="1" i="0" u="none" strike="noStrike" cap="none">
                <a:solidFill>
                  <a:srgbClr val="FFFFFF"/>
                </a:solidFill>
                <a:latin typeface="Arial"/>
                <a:ea typeface="Arial"/>
                <a:cs typeface="Arial"/>
                <a:sym typeface="Arial"/>
              </a:rPr>
              <a:t>Curated by Our Researchers</a:t>
            </a:r>
            <a:endParaRPr sz="2000" b="1" i="0" u="none" strike="noStrike" cap="none">
              <a:solidFill>
                <a:srgbClr val="FFFFFF"/>
              </a:solidFill>
              <a:latin typeface="Arial"/>
              <a:ea typeface="Arial"/>
              <a:cs typeface="Arial"/>
              <a:sym typeface="Arial"/>
            </a:endParaRPr>
          </a:p>
          <a:p>
            <a:pPr marL="0" marR="360000" lvl="0" indent="0" algn="l" rtl="0">
              <a:lnSpc>
                <a:spcPct val="100000"/>
              </a:lnSpc>
              <a:spcBef>
                <a:spcPts val="1000"/>
              </a:spcBef>
              <a:spcAft>
                <a:spcPts val="0"/>
              </a:spcAft>
              <a:buClr>
                <a:schemeClr val="lt1"/>
              </a:buClr>
              <a:buSzPts val="5550"/>
              <a:buFont typeface="Arial"/>
              <a:buNone/>
            </a:pPr>
            <a:r>
              <a:rPr lang="nl-NL" sz="1500" b="0" i="0" u="none" strike="noStrike" cap="none">
                <a:solidFill>
                  <a:schemeClr val="lt1"/>
                </a:solidFill>
                <a:latin typeface="Arial"/>
                <a:ea typeface="Arial"/>
                <a:cs typeface="Arial"/>
                <a:sym typeface="Arial"/>
              </a:rPr>
              <a:t>Maximize your limited time and resources for operationalizing </a:t>
            </a:r>
            <a:endParaRPr sz="1500" b="0" i="0" u="none" strike="noStrike" cap="none">
              <a:solidFill>
                <a:schemeClr val="lt1"/>
              </a:solidFill>
              <a:latin typeface="Arial"/>
              <a:ea typeface="Arial"/>
              <a:cs typeface="Arial"/>
              <a:sym typeface="Arial"/>
            </a:endParaRPr>
          </a:p>
          <a:p>
            <a:pPr marL="0" marR="360000" lvl="0" indent="0" algn="l" rtl="0">
              <a:lnSpc>
                <a:spcPct val="100000"/>
              </a:lnSpc>
              <a:spcBef>
                <a:spcPts val="0"/>
              </a:spcBef>
              <a:spcAft>
                <a:spcPts val="0"/>
              </a:spcAft>
              <a:buClr>
                <a:schemeClr val="lt1"/>
              </a:buClr>
              <a:buSzPts val="5550"/>
              <a:buFont typeface="Arial"/>
              <a:buNone/>
            </a:pPr>
            <a:r>
              <a:rPr lang="nl-NL" sz="1500" b="0" i="0" u="none" strike="noStrike" cap="none">
                <a:solidFill>
                  <a:schemeClr val="lt1"/>
                </a:solidFill>
                <a:latin typeface="Arial"/>
                <a:ea typeface="Arial"/>
                <a:cs typeface="Arial"/>
                <a:sym typeface="Arial"/>
              </a:rPr>
              <a:t>threat intelligence by relying on our experts to identify, pr</a:t>
            </a:r>
            <a:r>
              <a:rPr lang="nl-NL" sz="1500">
                <a:solidFill>
                  <a:schemeClr val="lt1"/>
                </a:solidFill>
              </a:rPr>
              <a:t>ioritize, and </a:t>
            </a:r>
            <a:r>
              <a:rPr lang="nl-NL" sz="1500" b="0" i="0" u="none" strike="noStrike" cap="none">
                <a:solidFill>
                  <a:schemeClr val="lt1"/>
                </a:solidFill>
                <a:latin typeface="Arial"/>
                <a:ea typeface="Arial"/>
                <a:cs typeface="Arial"/>
                <a:sym typeface="Arial"/>
              </a:rPr>
              <a:t>hunt</a:t>
            </a:r>
            <a:r>
              <a:rPr lang="nl-NL" sz="1500">
                <a:solidFill>
                  <a:schemeClr val="lt1"/>
                </a:solidFill>
              </a:rPr>
              <a:t> </a:t>
            </a:r>
            <a:r>
              <a:rPr lang="nl-NL" sz="1500" b="0" i="0" u="none" strike="noStrike" cap="none">
                <a:solidFill>
                  <a:schemeClr val="lt1"/>
                </a:solidFill>
                <a:latin typeface="Arial"/>
                <a:ea typeface="Arial"/>
                <a:cs typeface="Arial"/>
                <a:sym typeface="Arial"/>
              </a:rPr>
              <a:t>today’s most aggressive, pressing threats</a:t>
            </a:r>
            <a:endParaRPr sz="1500" b="0" i="0" u="none" strike="noStrike" cap="none">
              <a:solidFill>
                <a:srgbClr val="000000"/>
              </a:solidFill>
              <a:latin typeface="Arial"/>
              <a:ea typeface="Arial"/>
              <a:cs typeface="Arial"/>
              <a:sym typeface="Arial"/>
            </a:endParaRPr>
          </a:p>
        </p:txBody>
      </p:sp>
      <p:sp>
        <p:nvSpPr>
          <p:cNvPr id="740" name="Google Shape;740;geb1e152bbf_0_0"/>
          <p:cNvSpPr/>
          <p:nvPr/>
        </p:nvSpPr>
        <p:spPr>
          <a:xfrm>
            <a:off x="7921700" y="7451400"/>
            <a:ext cx="9562200" cy="1670400"/>
          </a:xfrm>
          <a:prstGeom prst="rect">
            <a:avLst/>
          </a:prstGeom>
          <a:gradFill>
            <a:gsLst>
              <a:gs pos="0">
                <a:srgbClr val="6B0AEA"/>
              </a:gs>
              <a:gs pos="100000">
                <a:srgbClr val="350475"/>
              </a:gs>
            </a:gsLst>
            <a:lin ang="5400700"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719998" marR="360000" lvl="0" indent="0" algn="r" rtl="0">
              <a:lnSpc>
                <a:spcPct val="150000"/>
              </a:lnSpc>
              <a:spcBef>
                <a:spcPts val="1000"/>
              </a:spcBef>
              <a:spcAft>
                <a:spcPts val="0"/>
              </a:spcAft>
              <a:buClr>
                <a:srgbClr val="FFFFFF"/>
              </a:buClr>
              <a:buSzPts val="5550"/>
              <a:buFont typeface="Arial"/>
              <a:buNone/>
            </a:pPr>
            <a:r>
              <a:rPr lang="nl-NL" sz="2000" b="1" i="0" u="none" strike="noStrike" cap="none">
                <a:solidFill>
                  <a:schemeClr val="lt1"/>
                </a:solidFill>
                <a:latin typeface="Arial"/>
                <a:ea typeface="Arial"/>
                <a:cs typeface="Arial"/>
                <a:sym typeface="Arial"/>
              </a:rPr>
              <a:t>Greater Control &amp; Customization</a:t>
            </a:r>
            <a:endParaRPr sz="2000" b="1" i="0" u="none" strike="noStrike" cap="none">
              <a:solidFill>
                <a:schemeClr val="lt1"/>
              </a:solidFill>
              <a:latin typeface="Arial"/>
              <a:ea typeface="Arial"/>
              <a:cs typeface="Arial"/>
              <a:sym typeface="Aria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chemeClr val="lt1"/>
                </a:solidFill>
                <a:latin typeface="Arial"/>
                <a:ea typeface="Arial"/>
                <a:cs typeface="Arial"/>
                <a:sym typeface="Arial"/>
              </a:rPr>
              <a:t>Trust our expert hunters to identify relevant threats to your unique </a:t>
            </a:r>
            <a:endParaRPr sz="1500" b="0" i="0" u="none" strike="noStrike" cap="none">
              <a:solidFill>
                <a:schemeClr val="lt1"/>
              </a:solidFill>
              <a:latin typeface="Arial"/>
              <a:ea typeface="Arial"/>
              <a:cs typeface="Arial"/>
              <a:sym typeface="Aria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chemeClr val="lt1"/>
                </a:solidFill>
                <a:latin typeface="Arial"/>
                <a:ea typeface="Arial"/>
                <a:cs typeface="Arial"/>
                <a:sym typeface="Arial"/>
              </a:rPr>
              <a:t>organization with the flexibility to hunt on your own terms using the </a:t>
            </a:r>
            <a:endParaRPr sz="1500">
              <a:solidFill>
                <a:schemeClr val="lt1"/>
              </a:solidFill>
            </a:endParaRPr>
          </a:p>
          <a:p>
            <a:pPr marL="431999" marR="360000" lvl="0" indent="0" algn="r" rtl="0">
              <a:lnSpc>
                <a:spcPct val="100000"/>
              </a:lnSpc>
              <a:spcBef>
                <a:spcPts val="0"/>
              </a:spcBef>
              <a:spcAft>
                <a:spcPts val="0"/>
              </a:spcAft>
              <a:buClr>
                <a:srgbClr val="FFFFFF"/>
              </a:buClr>
              <a:buSzPts val="5550"/>
              <a:buFont typeface="Arial"/>
              <a:buNone/>
            </a:pPr>
            <a:r>
              <a:rPr lang="nl-NL" sz="1500" b="0" i="0" u="none" strike="noStrike" cap="none">
                <a:solidFill>
                  <a:schemeClr val="lt1"/>
                </a:solidFill>
                <a:latin typeface="Arial"/>
                <a:ea typeface="Arial"/>
                <a:cs typeface="Arial"/>
                <a:sym typeface="Arial"/>
              </a:rPr>
              <a:t>Signal Hunting Library</a:t>
            </a:r>
            <a:endParaRPr sz="1500" b="0" i="0" u="none" strike="noStrike" cap="none">
              <a:solidFill>
                <a:schemeClr val="lt1"/>
              </a:solidFill>
              <a:latin typeface="Arial"/>
              <a:ea typeface="Arial"/>
              <a:cs typeface="Arial"/>
              <a:sym typeface="Arial"/>
            </a:endParaRPr>
          </a:p>
        </p:txBody>
      </p:sp>
      <p:sp>
        <p:nvSpPr>
          <p:cNvPr id="741" name="Google Shape;741;geb1e152bbf_0_0"/>
          <p:cNvSpPr/>
          <p:nvPr/>
        </p:nvSpPr>
        <p:spPr>
          <a:xfrm flipH="1">
            <a:off x="6753300" y="8033250"/>
            <a:ext cx="3321000" cy="828600"/>
          </a:xfrm>
          <a:prstGeom prst="rtTriangle">
            <a:avLst/>
          </a:prstGeom>
          <a:gradFill>
            <a:gsLst>
              <a:gs pos="0">
                <a:srgbClr val="56EEF4"/>
              </a:gs>
              <a:gs pos="100000">
                <a:srgbClr val="0A959A"/>
              </a:gs>
            </a:gsLst>
            <a:lin ang="5400700" scaled="0"/>
          </a:gradFill>
          <a:ln w="9525" cap="flat" cmpd="sng">
            <a:solidFill>
              <a:schemeClr val="lt1"/>
            </a:solidFill>
            <a:prstDash val="solid"/>
            <a:round/>
            <a:headEnd type="none" w="sm" len="sm"/>
            <a:tailEnd type="none" w="sm" len="sm"/>
          </a:ln>
          <a:effectLst>
            <a:outerShdw blurRad="571500" dist="381000" dir="5400000" algn="t" rotWithShape="0">
              <a:srgbClr val="000000">
                <a:alpha val="294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geb1e152bbf_0_0"/>
          <p:cNvSpPr txBox="1"/>
          <p:nvPr/>
        </p:nvSpPr>
        <p:spPr>
          <a:xfrm>
            <a:off x="8667125" y="8466162"/>
            <a:ext cx="1411800" cy="415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nl-NL" sz="1500" b="1" i="0" u="none" strike="noStrike" cap="none">
                <a:solidFill>
                  <a:schemeClr val="lt1"/>
                </a:solidFill>
                <a:latin typeface="Arial"/>
                <a:ea typeface="Arial"/>
                <a:cs typeface="Arial"/>
                <a:sym typeface="Arial"/>
              </a:rPr>
              <a:t>ACCESS</a:t>
            </a:r>
            <a:endParaRPr sz="1500" b="1"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8"/>
          <p:cNvSpPr txBox="1">
            <a:spLocks noGrp="1"/>
          </p:cNvSpPr>
          <p:nvPr>
            <p:ph type="title"/>
          </p:nvPr>
        </p:nvSpPr>
        <p:spPr>
          <a:xfrm>
            <a:off x="1395402" y="5177499"/>
            <a:ext cx="8859939" cy="1846659"/>
          </a:xfrm>
          <a:prstGeom prst="rect">
            <a:avLst/>
          </a:prstGeom>
          <a:noFill/>
          <a:ln>
            <a:noFill/>
          </a:ln>
        </p:spPr>
        <p:txBody>
          <a:bodyPr spcFirstLastPara="1" wrap="square" lIns="0" tIns="0" rIns="0" bIns="0" anchor="b" anchorCtr="0">
            <a:spAutoFit/>
          </a:bodyPr>
          <a:lstStyle/>
          <a:p>
            <a:pPr marL="0" lvl="0" indent="0" algn="l" rtl="0">
              <a:lnSpc>
                <a:spcPct val="75000"/>
              </a:lnSpc>
              <a:spcBef>
                <a:spcPts val="0"/>
              </a:spcBef>
              <a:spcAft>
                <a:spcPts val="0"/>
              </a:spcAft>
              <a:buClr>
                <a:schemeClr val="lt1"/>
              </a:buClr>
              <a:buSzPts val="8000"/>
              <a:buFont typeface="Arial"/>
              <a:buNone/>
            </a:pPr>
            <a:r>
              <a:rPr lang="nl-NL"/>
              <a:t>Vigilance </a:t>
            </a:r>
            <a:br>
              <a:rPr lang="nl-NL"/>
            </a:br>
            <a:r>
              <a:rPr lang="nl-NL"/>
              <a:t>IR Retainer</a:t>
            </a:r>
            <a:endParaRPr/>
          </a:p>
        </p:txBody>
      </p:sp>
      <p:sp>
        <p:nvSpPr>
          <p:cNvPr id="748" name="Google Shape;748;p48"/>
          <p:cNvSpPr txBox="1">
            <a:spLocks noGrp="1"/>
          </p:cNvSpPr>
          <p:nvPr>
            <p:ph type="body" idx="1"/>
          </p:nvPr>
        </p:nvSpPr>
        <p:spPr>
          <a:xfrm>
            <a:off x="1404937" y="7520287"/>
            <a:ext cx="7159199" cy="838800"/>
          </a:xfrm>
          <a:prstGeom prst="rect">
            <a:avLst/>
          </a:prstGeom>
          <a:noFill/>
          <a:ln>
            <a:noFill/>
          </a:ln>
        </p:spPr>
        <p:txBody>
          <a:bodyPr spcFirstLastPara="1" wrap="square" lIns="0" tIns="68550" rIns="0" bIns="68550" anchor="t" anchorCtr="0">
            <a:noAutofit/>
          </a:bodyPr>
          <a:lstStyle/>
          <a:p>
            <a:pPr marL="0" lvl="0" indent="0" algn="l" rtl="0">
              <a:lnSpc>
                <a:spcPct val="100000"/>
              </a:lnSpc>
              <a:spcBef>
                <a:spcPts val="0"/>
              </a:spcBef>
              <a:spcAft>
                <a:spcPts val="0"/>
              </a:spcAft>
              <a:buSzPts val="3200"/>
              <a:buNone/>
            </a:pPr>
            <a:r>
              <a:rPr lang="nl-NL" sz="2400" b="1"/>
              <a:t>Subscription Overview: </a:t>
            </a:r>
            <a:endParaRPr/>
          </a:p>
          <a:p>
            <a:pPr marL="0" lvl="0" indent="0" algn="l" rtl="0">
              <a:lnSpc>
                <a:spcPct val="100000"/>
              </a:lnSpc>
              <a:spcBef>
                <a:spcPts val="0"/>
              </a:spcBef>
              <a:spcAft>
                <a:spcPts val="0"/>
              </a:spcAft>
              <a:buSzPts val="3200"/>
              <a:buNone/>
            </a:pPr>
            <a:r>
              <a:rPr lang="nl-NL" sz="2400"/>
              <a:t>Incident Response Retainer</a:t>
            </a:r>
            <a:endParaRPr/>
          </a:p>
        </p:txBody>
      </p:sp>
      <p:sp>
        <p:nvSpPr>
          <p:cNvPr id="749" name="Google Shape;749;p48"/>
          <p:cNvSpPr txBox="1">
            <a:spLocks noGrp="1"/>
          </p:cNvSpPr>
          <p:nvPr>
            <p:ph type="body" idx="2"/>
          </p:nvPr>
        </p:nvSpPr>
        <p:spPr>
          <a:xfrm>
            <a:off x="15041306" y="900216"/>
            <a:ext cx="2125817" cy="1341535"/>
          </a:xfrm>
          <a:prstGeom prst="rect">
            <a:avLst/>
          </a:prstGeom>
          <a:noFill/>
          <a:ln>
            <a:noFill/>
          </a:ln>
        </p:spPr>
        <p:txBody>
          <a:bodyPr spcFirstLastPara="1" wrap="square" lIns="0" tIns="45700" rIns="0" bIns="45700" anchor="t" anchorCtr="0">
            <a:noAutofit/>
          </a:bodyPr>
          <a:lstStyle/>
          <a:p>
            <a:pPr marL="457200" lvl="0" indent="-368300" algn="l" rtl="0">
              <a:lnSpc>
                <a:spcPct val="100000"/>
              </a:lnSpc>
              <a:spcBef>
                <a:spcPts val="0"/>
              </a:spcBef>
              <a:spcAft>
                <a:spcPts val="0"/>
              </a:spcAft>
              <a:buSzPts val="2200"/>
              <a:buFont typeface="Arial"/>
              <a:buNone/>
            </a:pPr>
            <a:r>
              <a:rPr lang="nl-NL"/>
              <a:t>04</a:t>
            </a:r>
            <a:endParaRPr/>
          </a:p>
          <a:p>
            <a:pPr marL="457200" lvl="0" indent="-368300" algn="l" rtl="0">
              <a:lnSpc>
                <a:spcPct val="100000"/>
              </a:lnSpc>
              <a:spcBef>
                <a:spcPts val="0"/>
              </a:spcBef>
              <a:spcAft>
                <a:spcPts val="0"/>
              </a:spcAft>
              <a:buSzPts val="2200"/>
              <a:buFont typeface="Arial"/>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9"/>
          <p:cNvSpPr/>
          <p:nvPr/>
        </p:nvSpPr>
        <p:spPr>
          <a:xfrm>
            <a:off x="9482134" y="2500550"/>
            <a:ext cx="8018461" cy="2890600"/>
          </a:xfrm>
          <a:prstGeom prst="rect">
            <a:avLst/>
          </a:prstGeom>
          <a:solidFill>
            <a:schemeClr val="lt1"/>
          </a:solidFill>
          <a:ln>
            <a:noFill/>
          </a:ln>
          <a:effectLst>
            <a:outerShdw blurRad="571500" dist="254000" dir="54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5" name="Google Shape;755;p49"/>
          <p:cNvSpPr/>
          <p:nvPr/>
        </p:nvSpPr>
        <p:spPr>
          <a:xfrm>
            <a:off x="9483860" y="2500549"/>
            <a:ext cx="72000" cy="28905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6" name="Google Shape;756;p49"/>
          <p:cNvSpPr/>
          <p:nvPr/>
        </p:nvSpPr>
        <p:spPr>
          <a:xfrm>
            <a:off x="9482134" y="5815250"/>
            <a:ext cx="8018461" cy="2890600"/>
          </a:xfrm>
          <a:prstGeom prst="rect">
            <a:avLst/>
          </a:prstGeom>
          <a:solidFill>
            <a:schemeClr val="lt1"/>
          </a:solidFill>
          <a:ln>
            <a:noFill/>
          </a:ln>
          <a:effectLst>
            <a:outerShdw blurRad="571500" dist="254000" dir="5400000" algn="tl" rotWithShape="0">
              <a:srgbClr val="000000">
                <a:alpha val="1294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7" name="Google Shape;757;p49"/>
          <p:cNvSpPr/>
          <p:nvPr/>
        </p:nvSpPr>
        <p:spPr>
          <a:xfrm>
            <a:off x="9481405" y="5815250"/>
            <a:ext cx="72000" cy="28905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8" name="Google Shape;758;p49"/>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Vigilance IR Retainer</a:t>
            </a:r>
            <a:endParaRPr/>
          </a:p>
        </p:txBody>
      </p:sp>
      <p:sp>
        <p:nvSpPr>
          <p:cNvPr id="759" name="Google Shape;759;p49"/>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24</a:t>
            </a:fld>
            <a:endParaRPr/>
          </a:p>
        </p:txBody>
      </p:sp>
      <p:sp>
        <p:nvSpPr>
          <p:cNvPr id="760" name="Google Shape;760;p49"/>
          <p:cNvSpPr/>
          <p:nvPr/>
        </p:nvSpPr>
        <p:spPr>
          <a:xfrm>
            <a:off x="821580" y="2500550"/>
            <a:ext cx="69960" cy="52077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61" name="Google Shape;761;p49"/>
          <p:cNvSpPr txBox="1"/>
          <p:nvPr/>
        </p:nvSpPr>
        <p:spPr>
          <a:xfrm>
            <a:off x="1024467" y="2500550"/>
            <a:ext cx="7781400" cy="655544"/>
          </a:xfrm>
          <a:prstGeom prst="rect">
            <a:avLst/>
          </a:prstGeom>
          <a:noFill/>
          <a:ln>
            <a:noFill/>
          </a:ln>
        </p:spPr>
        <p:txBody>
          <a:bodyPr spcFirstLastPara="1" wrap="square" lIns="91425" tIns="0" rIns="91425" bIns="45700" anchor="t" anchorCtr="0">
            <a:spAutoFit/>
          </a:bodyPr>
          <a:lstStyle/>
          <a:p>
            <a:pPr marL="0" marR="0" lvl="0" indent="0" algn="l" rtl="0">
              <a:lnSpc>
                <a:spcPct val="110000"/>
              </a:lnSpc>
              <a:spcBef>
                <a:spcPts val="0"/>
              </a:spcBef>
              <a:spcAft>
                <a:spcPts val="0"/>
              </a:spcAft>
              <a:buClr>
                <a:srgbClr val="000000"/>
              </a:buClr>
              <a:buSzPts val="3600"/>
              <a:buFont typeface="Arial"/>
              <a:buNone/>
            </a:pPr>
            <a:r>
              <a:rPr lang="nl-NL" sz="3600" b="1" i="0" u="none" strike="noStrike" cap="none">
                <a:solidFill>
                  <a:schemeClr val="accent2"/>
                </a:solidFill>
                <a:latin typeface="Arial"/>
                <a:ea typeface="Arial"/>
                <a:cs typeface="Arial"/>
                <a:sym typeface="Arial"/>
              </a:rPr>
              <a:t>What is it?</a:t>
            </a:r>
            <a:endParaRPr sz="1400" b="0" i="0" u="none" strike="noStrike" cap="none">
              <a:solidFill>
                <a:srgbClr val="000000"/>
              </a:solidFill>
              <a:latin typeface="Arial"/>
              <a:ea typeface="Arial"/>
              <a:cs typeface="Arial"/>
              <a:sym typeface="Arial"/>
            </a:endParaRPr>
          </a:p>
        </p:txBody>
      </p:sp>
      <p:sp>
        <p:nvSpPr>
          <p:cNvPr id="762" name="Google Shape;762;p49"/>
          <p:cNvSpPr txBox="1"/>
          <p:nvPr/>
        </p:nvSpPr>
        <p:spPr>
          <a:xfrm>
            <a:off x="820738" y="3337326"/>
            <a:ext cx="7781400" cy="60543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100000"/>
              </a:lnSpc>
              <a:spcBef>
                <a:spcPts val="0"/>
              </a:spcBef>
              <a:spcAft>
                <a:spcPts val="0"/>
              </a:spcAft>
              <a:buClr>
                <a:schemeClr val="accent1"/>
              </a:buClr>
              <a:buSzPts val="2400"/>
              <a:buFont typeface="Noto Sans Symbols"/>
              <a:buChar char="▪"/>
            </a:pPr>
            <a:r>
              <a:rPr lang="nl-NL" sz="2400" b="0" i="0" u="none" strike="noStrike" cap="none">
                <a:solidFill>
                  <a:schemeClr val="accent2"/>
                </a:solidFill>
                <a:latin typeface="Arial"/>
                <a:ea typeface="Arial"/>
                <a:cs typeface="Arial"/>
                <a:sym typeface="Arial"/>
              </a:rPr>
              <a:t>Digital Forensics &amp; Incident Response sold in 40-hour on-demand blocks of time</a:t>
            </a:r>
            <a:endParaRPr sz="1400" b="0" i="0" u="none" strike="noStrike" cap="none">
              <a:solidFill>
                <a:srgbClr val="000000"/>
              </a:solidFill>
              <a:latin typeface="Arial"/>
              <a:ea typeface="Arial"/>
              <a:cs typeface="Arial"/>
              <a:sym typeface="Arial"/>
            </a:endParaRPr>
          </a:p>
          <a:p>
            <a:pPr marL="396875" marR="0" lvl="0" indent="-396875" algn="l" rtl="0">
              <a:lnSpc>
                <a:spcPct val="115000"/>
              </a:lnSpc>
              <a:spcBef>
                <a:spcPts val="1400"/>
              </a:spcBef>
              <a:spcAft>
                <a:spcPts val="0"/>
              </a:spcAft>
              <a:buClr>
                <a:schemeClr val="accent1"/>
              </a:buClr>
              <a:buSzPts val="2400"/>
              <a:buFont typeface="Noto Sans Symbols"/>
              <a:buChar char="▪"/>
            </a:pPr>
            <a:r>
              <a:rPr lang="nl-NL" sz="2400" b="0" i="0" u="none" strike="noStrike" cap="none">
                <a:solidFill>
                  <a:schemeClr val="accent2"/>
                </a:solidFill>
                <a:latin typeface="Arial"/>
                <a:ea typeface="Arial"/>
                <a:cs typeface="Arial"/>
                <a:sym typeface="Arial"/>
              </a:rPr>
              <a:t>Similar to Vigilance Respond Pro MDR </a:t>
            </a:r>
            <a:endParaRPr sz="1400" b="0" i="0" u="none" strike="noStrike" cap="none">
              <a:solidFill>
                <a:srgbClr val="000000"/>
              </a:solidFill>
              <a:latin typeface="Arial"/>
              <a:ea typeface="Arial"/>
              <a:cs typeface="Arial"/>
              <a:sym typeface="Arial"/>
            </a:endParaRPr>
          </a:p>
          <a:p>
            <a:pPr marL="396875" marR="0" lvl="0" indent="-396875" algn="l" rtl="0">
              <a:lnSpc>
                <a:spcPct val="115000"/>
              </a:lnSpc>
              <a:spcBef>
                <a:spcPts val="1400"/>
              </a:spcBef>
              <a:spcAft>
                <a:spcPts val="0"/>
              </a:spcAft>
              <a:buClr>
                <a:schemeClr val="accent1"/>
              </a:buClr>
              <a:buSzPts val="2400"/>
              <a:buFont typeface="Noto Sans Symbols"/>
              <a:buChar char="▪"/>
            </a:pPr>
            <a:r>
              <a:rPr lang="nl-NL" sz="2400" b="0" i="0" u="none" strike="noStrike" cap="none">
                <a:solidFill>
                  <a:schemeClr val="accent2"/>
                </a:solidFill>
                <a:latin typeface="Arial"/>
                <a:ea typeface="Arial"/>
                <a:cs typeface="Arial"/>
                <a:sym typeface="Arial"/>
              </a:rPr>
              <a:t>24/7 IR expert access</a:t>
            </a:r>
            <a:endParaRPr sz="1400" b="0" i="0" u="none" strike="noStrike" cap="none">
              <a:solidFill>
                <a:srgbClr val="000000"/>
              </a:solidFill>
              <a:latin typeface="Arial"/>
              <a:ea typeface="Arial"/>
              <a:cs typeface="Arial"/>
              <a:sym typeface="Arial"/>
            </a:endParaRPr>
          </a:p>
          <a:p>
            <a:pPr marL="396875" marR="0" lvl="0" indent="-396875" algn="l" rtl="0">
              <a:lnSpc>
                <a:spcPct val="115000"/>
              </a:lnSpc>
              <a:spcBef>
                <a:spcPts val="1400"/>
              </a:spcBef>
              <a:spcAft>
                <a:spcPts val="0"/>
              </a:spcAft>
              <a:buClr>
                <a:schemeClr val="accent1"/>
              </a:buClr>
              <a:buSzPts val="2400"/>
              <a:buFont typeface="Noto Sans Symbols"/>
              <a:buChar char="▪"/>
            </a:pPr>
            <a:r>
              <a:rPr lang="nl-NL" sz="2400" b="0" i="0" u="none" strike="noStrike" cap="none">
                <a:solidFill>
                  <a:schemeClr val="accent2"/>
                </a:solidFill>
                <a:latin typeface="Arial"/>
                <a:ea typeface="Arial"/>
                <a:cs typeface="Arial"/>
                <a:sym typeface="Arial"/>
              </a:rPr>
              <a:t>Full investigative analysis: </a:t>
            </a:r>
            <a:endParaRPr sz="1400" b="0" i="0" u="none" strike="noStrike" cap="none">
              <a:solidFill>
                <a:srgbClr val="000000"/>
              </a:solidFill>
              <a:latin typeface="Arial"/>
              <a:ea typeface="Arial"/>
              <a:cs typeface="Arial"/>
              <a:sym typeface="Arial"/>
            </a:endParaRPr>
          </a:p>
          <a:p>
            <a:pPr marL="914400" marR="0" lvl="1" indent="-381000" algn="l" rtl="0">
              <a:lnSpc>
                <a:spcPct val="115000"/>
              </a:lnSpc>
              <a:spcBef>
                <a:spcPts val="600"/>
              </a:spcBef>
              <a:spcAft>
                <a:spcPts val="0"/>
              </a:spcAft>
              <a:buClr>
                <a:schemeClr val="accent2"/>
              </a:buClr>
              <a:buSzPts val="2400"/>
              <a:buFont typeface="Arial"/>
              <a:buChar char="○"/>
            </a:pPr>
            <a:r>
              <a:rPr lang="nl-NL" sz="2000" b="0" i="0" u="none" strike="noStrike" cap="none">
                <a:solidFill>
                  <a:schemeClr val="accent2"/>
                </a:solidFill>
                <a:latin typeface="Arial"/>
                <a:ea typeface="Arial"/>
                <a:cs typeface="Arial"/>
                <a:sym typeface="Arial"/>
              </a:rPr>
              <a:t>RCA infection vector identification</a:t>
            </a:r>
            <a:endParaRPr sz="1400" b="0" i="0" u="none" strike="noStrike" cap="none">
              <a:solidFill>
                <a:srgbClr val="000000"/>
              </a:solidFill>
              <a:latin typeface="Arial"/>
              <a:ea typeface="Arial"/>
              <a:cs typeface="Arial"/>
              <a:sym typeface="Arial"/>
            </a:endParaRPr>
          </a:p>
          <a:p>
            <a:pPr marL="914400" marR="0" lvl="1" indent="-381000" algn="l" rtl="0">
              <a:lnSpc>
                <a:spcPct val="115000"/>
              </a:lnSpc>
              <a:spcBef>
                <a:spcPts val="600"/>
              </a:spcBef>
              <a:spcAft>
                <a:spcPts val="0"/>
              </a:spcAft>
              <a:buClr>
                <a:schemeClr val="accent2"/>
              </a:buClr>
              <a:buSzPts val="2400"/>
              <a:buFont typeface="Arial"/>
              <a:buChar char="○"/>
            </a:pPr>
            <a:r>
              <a:rPr lang="nl-NL" sz="2000" b="0" i="0" u="none" strike="noStrike" cap="none">
                <a:solidFill>
                  <a:schemeClr val="accent2"/>
                </a:solidFill>
                <a:latin typeface="Arial"/>
                <a:ea typeface="Arial"/>
                <a:cs typeface="Arial"/>
                <a:sym typeface="Arial"/>
              </a:rPr>
              <a:t>Exfiltration and breach determination</a:t>
            </a:r>
            <a:endParaRPr sz="1400" b="0" i="0" u="none" strike="noStrike" cap="none">
              <a:solidFill>
                <a:srgbClr val="000000"/>
              </a:solidFill>
              <a:latin typeface="Arial"/>
              <a:ea typeface="Arial"/>
              <a:cs typeface="Arial"/>
              <a:sym typeface="Arial"/>
            </a:endParaRPr>
          </a:p>
          <a:p>
            <a:pPr marL="914400" marR="0" lvl="1" indent="-381000" algn="l" rtl="0">
              <a:lnSpc>
                <a:spcPct val="115000"/>
              </a:lnSpc>
              <a:spcBef>
                <a:spcPts val="600"/>
              </a:spcBef>
              <a:spcAft>
                <a:spcPts val="0"/>
              </a:spcAft>
              <a:buClr>
                <a:schemeClr val="accent2"/>
              </a:buClr>
              <a:buSzPts val="2400"/>
              <a:buFont typeface="Arial"/>
              <a:buChar char="○"/>
            </a:pPr>
            <a:r>
              <a:rPr lang="nl-NL" sz="2000" b="0" i="0" u="none" strike="noStrike" cap="none">
                <a:solidFill>
                  <a:schemeClr val="accent2"/>
                </a:solidFill>
                <a:latin typeface="Arial"/>
                <a:ea typeface="Arial"/>
                <a:cs typeface="Arial"/>
                <a:sym typeface="Arial"/>
              </a:rPr>
              <a:t>Intelligence-driven hunting, enrichment &amp; contextualization</a:t>
            </a:r>
            <a:endParaRPr sz="1400" b="0" i="0" u="none" strike="noStrike" cap="none">
              <a:solidFill>
                <a:srgbClr val="000000"/>
              </a:solidFill>
              <a:latin typeface="Arial"/>
              <a:ea typeface="Arial"/>
              <a:cs typeface="Arial"/>
              <a:sym typeface="Arial"/>
            </a:endParaRPr>
          </a:p>
          <a:p>
            <a:pPr marL="914400" marR="0" lvl="1" indent="-381000" algn="l" rtl="0">
              <a:lnSpc>
                <a:spcPct val="115000"/>
              </a:lnSpc>
              <a:spcBef>
                <a:spcPts val="600"/>
              </a:spcBef>
              <a:spcAft>
                <a:spcPts val="0"/>
              </a:spcAft>
              <a:buClr>
                <a:schemeClr val="accent2"/>
              </a:buClr>
              <a:buSzPts val="2400"/>
              <a:buFont typeface="Arial"/>
              <a:buChar char="○"/>
            </a:pPr>
            <a:r>
              <a:rPr lang="nl-NL" sz="2000" b="0" i="0" u="none" strike="noStrike" cap="none">
                <a:solidFill>
                  <a:schemeClr val="accent2"/>
                </a:solidFill>
                <a:latin typeface="Arial"/>
                <a:ea typeface="Arial"/>
                <a:cs typeface="Arial"/>
                <a:sym typeface="Arial"/>
              </a:rPr>
              <a:t>Malware reversing, memory analysis and code extraction, malicious code deobfuscation</a:t>
            </a:r>
            <a:endParaRPr sz="1400" b="0" i="0" u="none" strike="noStrike" cap="none">
              <a:solidFill>
                <a:srgbClr val="000000"/>
              </a:solidFill>
              <a:latin typeface="Arial"/>
              <a:ea typeface="Arial"/>
              <a:cs typeface="Arial"/>
              <a:sym typeface="Arial"/>
            </a:endParaRPr>
          </a:p>
        </p:txBody>
      </p:sp>
      <p:sp>
        <p:nvSpPr>
          <p:cNvPr id="763" name="Google Shape;763;p49"/>
          <p:cNvSpPr txBox="1"/>
          <p:nvPr/>
        </p:nvSpPr>
        <p:spPr>
          <a:xfrm>
            <a:off x="10019405" y="3561347"/>
            <a:ext cx="7375857" cy="1517345"/>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Designed for customers that are </a:t>
            </a:r>
            <a:r>
              <a:rPr lang="nl-NL" sz="2400" b="0" i="0" u="sng" strike="noStrike" cap="none">
                <a:solidFill>
                  <a:schemeClr val="dk1"/>
                </a:solidFill>
                <a:latin typeface="Arial"/>
                <a:ea typeface="Arial"/>
                <a:cs typeface="Arial"/>
                <a:sym typeface="Arial"/>
              </a:rPr>
              <a:t>not</a:t>
            </a:r>
            <a:r>
              <a:rPr lang="nl-NL" sz="2400" b="0" i="0" u="none" strike="noStrike" cap="none">
                <a:solidFill>
                  <a:schemeClr val="dk1"/>
                </a:solidFill>
                <a:latin typeface="Arial"/>
                <a:ea typeface="Arial"/>
                <a:cs typeface="Arial"/>
                <a:sym typeface="Arial"/>
              </a:rPr>
              <a:t> currently Vigilance customers but who need the option of engaging digital forensic and incident response experts as they see fit.</a:t>
            </a:r>
            <a:endParaRPr sz="1400" b="0" i="0" u="none" strike="noStrike" cap="none">
              <a:solidFill>
                <a:srgbClr val="000000"/>
              </a:solidFill>
              <a:latin typeface="Arial"/>
              <a:ea typeface="Arial"/>
              <a:cs typeface="Arial"/>
              <a:sym typeface="Arial"/>
            </a:endParaRPr>
          </a:p>
        </p:txBody>
      </p:sp>
      <p:sp>
        <p:nvSpPr>
          <p:cNvPr id="764" name="Google Shape;764;p49"/>
          <p:cNvSpPr txBox="1"/>
          <p:nvPr/>
        </p:nvSpPr>
        <p:spPr>
          <a:xfrm>
            <a:off x="10007048" y="2941924"/>
            <a:ext cx="5883933" cy="619423"/>
          </a:xfrm>
          <a:prstGeom prst="rect">
            <a:avLst/>
          </a:prstGeom>
          <a:noFill/>
          <a:ln>
            <a:noFill/>
          </a:ln>
        </p:spPr>
        <p:txBody>
          <a:bodyPr spcFirstLastPara="1" wrap="square" lIns="0"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nl-NL" sz="3200" b="1" i="0" u="none" strike="noStrike" cap="none">
                <a:solidFill>
                  <a:schemeClr val="dk1"/>
                </a:solidFill>
                <a:latin typeface="Arial"/>
                <a:ea typeface="Arial"/>
                <a:cs typeface="Arial"/>
                <a:sym typeface="Arial"/>
              </a:rPr>
              <a:t>Who is it for?</a:t>
            </a:r>
            <a:endParaRPr sz="3200" b="1" i="0" u="none" strike="noStrike" cap="none">
              <a:solidFill>
                <a:schemeClr val="dk1"/>
              </a:solidFill>
              <a:latin typeface="Arial"/>
              <a:ea typeface="Arial"/>
              <a:cs typeface="Arial"/>
              <a:sym typeface="Arial"/>
            </a:endParaRPr>
          </a:p>
        </p:txBody>
      </p:sp>
      <p:sp>
        <p:nvSpPr>
          <p:cNvPr id="765" name="Google Shape;765;p49"/>
          <p:cNvSpPr txBox="1"/>
          <p:nvPr/>
        </p:nvSpPr>
        <p:spPr>
          <a:xfrm>
            <a:off x="10019405" y="6882063"/>
            <a:ext cx="7375857" cy="1517345"/>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Recommendations and actions for Investigation → Active Containment → Eradication → Reporting → Post-incident improvements</a:t>
            </a:r>
            <a:endParaRPr sz="1400" b="0" i="0" u="none" strike="noStrike" cap="none">
              <a:solidFill>
                <a:srgbClr val="000000"/>
              </a:solidFill>
              <a:latin typeface="Arial"/>
              <a:ea typeface="Arial"/>
              <a:cs typeface="Arial"/>
              <a:sym typeface="Arial"/>
            </a:endParaRPr>
          </a:p>
        </p:txBody>
      </p:sp>
      <p:sp>
        <p:nvSpPr>
          <p:cNvPr id="766" name="Google Shape;766;p49"/>
          <p:cNvSpPr txBox="1"/>
          <p:nvPr/>
        </p:nvSpPr>
        <p:spPr>
          <a:xfrm>
            <a:off x="10007048" y="6262640"/>
            <a:ext cx="5883933" cy="619423"/>
          </a:xfrm>
          <a:prstGeom prst="rect">
            <a:avLst/>
          </a:prstGeom>
          <a:noFill/>
          <a:ln>
            <a:noFill/>
          </a:ln>
        </p:spPr>
        <p:txBody>
          <a:bodyPr spcFirstLastPara="1" wrap="square" lIns="0" tIns="45700" rIns="91425" bIns="4570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nl-NL" sz="3200" b="1" i="0" u="none" strike="noStrike" cap="none">
                <a:solidFill>
                  <a:schemeClr val="dk1"/>
                </a:solidFill>
                <a:latin typeface="Arial"/>
                <a:ea typeface="Arial"/>
                <a:cs typeface="Arial"/>
                <a:sym typeface="Arial"/>
              </a:rPr>
              <a:t>The Output</a:t>
            </a:r>
            <a:endParaRPr sz="3200" b="1"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53"/>
          <p:cNvSpPr txBox="1">
            <a:spLocks noGrp="1"/>
          </p:cNvSpPr>
          <p:nvPr>
            <p:ph type="title"/>
          </p:nvPr>
        </p:nvSpPr>
        <p:spPr>
          <a:xfrm>
            <a:off x="1395402" y="6100828"/>
            <a:ext cx="8859939" cy="923330"/>
          </a:xfrm>
          <a:prstGeom prst="rect">
            <a:avLst/>
          </a:prstGeom>
          <a:noFill/>
          <a:ln>
            <a:noFill/>
          </a:ln>
        </p:spPr>
        <p:txBody>
          <a:bodyPr spcFirstLastPara="1" wrap="square" lIns="0" tIns="0" rIns="0" bIns="0" anchor="b" anchorCtr="0">
            <a:spAutoFit/>
          </a:bodyPr>
          <a:lstStyle/>
          <a:p>
            <a:pPr marL="0" lvl="0" indent="0" algn="l" rtl="0">
              <a:lnSpc>
                <a:spcPct val="75000"/>
              </a:lnSpc>
              <a:spcBef>
                <a:spcPts val="0"/>
              </a:spcBef>
              <a:spcAft>
                <a:spcPts val="0"/>
              </a:spcAft>
              <a:buClr>
                <a:schemeClr val="lt1"/>
              </a:buClr>
              <a:buSzPts val="8000"/>
              <a:buFont typeface="Arial"/>
              <a:buNone/>
            </a:pPr>
            <a:r>
              <a:rPr lang="nl-NL"/>
              <a:t>Appendix</a:t>
            </a:r>
            <a:endParaRPr/>
          </a:p>
        </p:txBody>
      </p:sp>
      <p:sp>
        <p:nvSpPr>
          <p:cNvPr id="772" name="Google Shape;772;p53"/>
          <p:cNvSpPr txBox="1">
            <a:spLocks noGrp="1"/>
          </p:cNvSpPr>
          <p:nvPr>
            <p:ph type="body" idx="2"/>
          </p:nvPr>
        </p:nvSpPr>
        <p:spPr>
          <a:xfrm>
            <a:off x="15041306" y="900216"/>
            <a:ext cx="2125817" cy="1341535"/>
          </a:xfrm>
          <a:prstGeom prst="rect">
            <a:avLst/>
          </a:prstGeom>
          <a:noFill/>
          <a:ln>
            <a:noFill/>
          </a:ln>
        </p:spPr>
        <p:txBody>
          <a:bodyPr spcFirstLastPara="1" wrap="square" lIns="0" tIns="45700" rIns="0" bIns="45700" anchor="t" anchorCtr="0">
            <a:noAutofit/>
          </a:bodyPr>
          <a:lstStyle/>
          <a:p>
            <a:pPr marL="457200" lvl="0" indent="-368300" algn="l" rtl="0">
              <a:lnSpc>
                <a:spcPct val="100000"/>
              </a:lnSpc>
              <a:spcBef>
                <a:spcPts val="0"/>
              </a:spcBef>
              <a:spcAft>
                <a:spcPts val="0"/>
              </a:spcAft>
              <a:buSzPts val="2200"/>
              <a:buFont typeface="Arial"/>
              <a:buNone/>
            </a:pPr>
            <a:r>
              <a:rPr lang="nl-NL"/>
              <a:t>05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p58"/>
          <p:cNvPicPr preferRelativeResize="0"/>
          <p:nvPr/>
        </p:nvPicPr>
        <p:blipFill rotWithShape="1">
          <a:blip r:embed="rId3">
            <a:alphaModFix/>
          </a:blip>
          <a:srcRect/>
          <a:stretch/>
        </p:blipFill>
        <p:spPr>
          <a:xfrm>
            <a:off x="13033578" y="2253468"/>
            <a:ext cx="3765240" cy="4896433"/>
          </a:xfrm>
          <a:prstGeom prst="rect">
            <a:avLst/>
          </a:prstGeom>
          <a:noFill/>
          <a:ln>
            <a:noFill/>
          </a:ln>
          <a:effectLst>
            <a:outerShdw blurRad="571500" dist="254000" dir="5400000" algn="t" rotWithShape="0">
              <a:srgbClr val="000000">
                <a:alpha val="12941"/>
              </a:srgbClr>
            </a:outerShdw>
          </a:effectLst>
        </p:spPr>
      </p:pic>
      <p:pic>
        <p:nvPicPr>
          <p:cNvPr id="778" name="Google Shape;778;p58"/>
          <p:cNvPicPr preferRelativeResize="0"/>
          <p:nvPr/>
        </p:nvPicPr>
        <p:blipFill rotWithShape="1">
          <a:blip r:embed="rId4">
            <a:alphaModFix/>
          </a:blip>
          <a:srcRect l="248" r="247"/>
          <a:stretch/>
        </p:blipFill>
        <p:spPr>
          <a:xfrm>
            <a:off x="1455192" y="2253486"/>
            <a:ext cx="3765242" cy="4915591"/>
          </a:xfrm>
          <a:prstGeom prst="rect">
            <a:avLst/>
          </a:prstGeom>
          <a:noFill/>
          <a:ln>
            <a:noFill/>
          </a:ln>
          <a:effectLst>
            <a:outerShdw blurRad="571500" dist="254000" dir="5400000" algn="t" rotWithShape="0">
              <a:srgbClr val="000000">
                <a:alpha val="12941"/>
              </a:srgbClr>
            </a:outerShdw>
          </a:effectLst>
        </p:spPr>
      </p:pic>
      <p:sp>
        <p:nvSpPr>
          <p:cNvPr id="779" name="Google Shape;779;p58"/>
          <p:cNvSpPr txBox="1"/>
          <p:nvPr/>
        </p:nvSpPr>
        <p:spPr>
          <a:xfrm>
            <a:off x="2201262" y="7962664"/>
            <a:ext cx="2273100" cy="41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l-NL" sz="1400" b="0" i="0" u="sng" strike="noStrike" cap="none">
                <a:solidFill>
                  <a:schemeClr val="hlink"/>
                </a:solidFill>
                <a:latin typeface="Arial"/>
                <a:ea typeface="Arial"/>
                <a:cs typeface="Arial"/>
                <a:sym typeface="Arial"/>
                <a:hlinkClick r:id="rId5"/>
              </a:rPr>
              <a:t>Vigilance Datasheet</a:t>
            </a:r>
            <a:endParaRPr sz="1400" b="0" i="0" u="none" strike="noStrike" cap="none">
              <a:solidFill>
                <a:srgbClr val="000000"/>
              </a:solidFill>
              <a:latin typeface="Arial"/>
              <a:ea typeface="Arial"/>
              <a:cs typeface="Arial"/>
              <a:sym typeface="Arial"/>
            </a:endParaRPr>
          </a:p>
        </p:txBody>
      </p:sp>
      <p:sp>
        <p:nvSpPr>
          <p:cNvPr id="780" name="Google Shape;780;p58"/>
          <p:cNvSpPr txBox="1"/>
          <p:nvPr/>
        </p:nvSpPr>
        <p:spPr>
          <a:xfrm>
            <a:off x="13081901" y="7967400"/>
            <a:ext cx="3702600" cy="41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l-NL" u="sng">
                <a:solidFill>
                  <a:schemeClr val="hlink"/>
                </a:solidFill>
                <a:hlinkClick r:id="rId6"/>
              </a:rPr>
              <a:t>WatchTower Monthly Threat Hunting Digest</a:t>
            </a:r>
            <a:endParaRPr sz="1400" b="0" i="0" u="none" strike="noStrike" cap="none">
              <a:solidFill>
                <a:srgbClr val="000000"/>
              </a:solidFill>
              <a:latin typeface="Arial"/>
              <a:ea typeface="Arial"/>
              <a:cs typeface="Arial"/>
              <a:sym typeface="Arial"/>
            </a:endParaRPr>
          </a:p>
        </p:txBody>
      </p:sp>
      <p:sp>
        <p:nvSpPr>
          <p:cNvPr id="781" name="Google Shape;781;p58"/>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Datasheets &amp; Digests</a:t>
            </a:r>
            <a:endParaRPr/>
          </a:p>
        </p:txBody>
      </p:sp>
      <p:sp>
        <p:nvSpPr>
          <p:cNvPr id="782" name="Google Shape;782;p58"/>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nl-NL"/>
              <a:t>26</a:t>
            </a:fld>
            <a:endParaRPr/>
          </a:p>
        </p:txBody>
      </p:sp>
      <p:pic>
        <p:nvPicPr>
          <p:cNvPr id="783" name="Google Shape;783;p58" descr="Graphical user interface, application, Teams&#10;&#10;Description automatically generated"/>
          <p:cNvPicPr preferRelativeResize="0"/>
          <p:nvPr/>
        </p:nvPicPr>
        <p:blipFill rotWithShape="1">
          <a:blip r:embed="rId7">
            <a:alphaModFix/>
          </a:blip>
          <a:srcRect/>
          <a:stretch/>
        </p:blipFill>
        <p:spPr>
          <a:xfrm>
            <a:off x="7227414" y="2258211"/>
            <a:ext cx="3799208" cy="4915590"/>
          </a:xfrm>
          <a:prstGeom prst="rect">
            <a:avLst/>
          </a:prstGeom>
          <a:noFill/>
          <a:ln>
            <a:noFill/>
          </a:ln>
          <a:effectLst>
            <a:outerShdw blurRad="571500" dist="254000" dir="5400000" algn="ctr" rotWithShape="0">
              <a:srgbClr val="000000">
                <a:alpha val="13725"/>
              </a:srgbClr>
            </a:outerShdw>
          </a:effectLst>
        </p:spPr>
      </p:pic>
      <p:sp>
        <p:nvSpPr>
          <p:cNvPr id="784" name="Google Shape;784;p58"/>
          <p:cNvSpPr txBox="1"/>
          <p:nvPr/>
        </p:nvSpPr>
        <p:spPr>
          <a:xfrm>
            <a:off x="7990467" y="7967389"/>
            <a:ext cx="2273100" cy="41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nl-NL" sz="1400" b="0" i="0" u="sng" strike="noStrike" cap="none">
                <a:solidFill>
                  <a:schemeClr val="hlink"/>
                </a:solidFill>
                <a:latin typeface="Arial"/>
                <a:ea typeface="Arial"/>
                <a:cs typeface="Arial"/>
                <a:sym typeface="Arial"/>
                <a:hlinkClick r:id="rId8"/>
              </a:rPr>
              <a:t>WatchTower Datasheet</a:t>
            </a:r>
            <a:endParaRPr sz="1400" b="0" i="0" u="none" strike="noStrike" cap="none">
              <a:solidFill>
                <a:srgbClr val="000000"/>
              </a:solidFill>
              <a:latin typeface="Arial"/>
              <a:ea typeface="Arial"/>
              <a:cs typeface="Arial"/>
              <a:sym typeface="Arial"/>
            </a:endParaRPr>
          </a:p>
        </p:txBody>
      </p:sp>
      <p:pic>
        <p:nvPicPr>
          <p:cNvPr id="785" name="Google Shape;785;p58"/>
          <p:cNvPicPr preferRelativeResize="0"/>
          <p:nvPr/>
        </p:nvPicPr>
        <p:blipFill>
          <a:blip r:embed="rId9">
            <a:alphaModFix/>
          </a:blip>
          <a:stretch>
            <a:fillRect/>
          </a:stretch>
        </p:blipFill>
        <p:spPr>
          <a:xfrm>
            <a:off x="13033603" y="2258196"/>
            <a:ext cx="3799200" cy="49114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eabef02d81_0_914"/>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l-NL"/>
              <a:t>27</a:t>
            </a:fld>
            <a:endParaRPr/>
          </a:p>
        </p:txBody>
      </p:sp>
      <p:graphicFrame>
        <p:nvGraphicFramePr>
          <p:cNvPr id="791" name="Google Shape;791;geabef02d81_0_914"/>
          <p:cNvGraphicFramePr/>
          <p:nvPr/>
        </p:nvGraphicFramePr>
        <p:xfrm>
          <a:off x="812475" y="843324"/>
          <a:ext cx="3000000" cy="3000000"/>
        </p:xfrm>
        <a:graphic>
          <a:graphicData uri="http://schemas.openxmlformats.org/drawingml/2006/table">
            <a:tbl>
              <a:tblPr>
                <a:noFill/>
                <a:tableStyleId>{846EE67A-CA6C-48D3-BF00-B52CCBC4478A}</a:tableStyleId>
              </a:tblPr>
              <a:tblGrid>
                <a:gridCol w="917900">
                  <a:extLst>
                    <a:ext uri="{9D8B030D-6E8A-4147-A177-3AD203B41FA5}">
                      <a16:colId xmlns:a16="http://schemas.microsoft.com/office/drawing/2014/main" val="20000"/>
                    </a:ext>
                  </a:extLst>
                </a:gridCol>
                <a:gridCol w="3303250">
                  <a:extLst>
                    <a:ext uri="{9D8B030D-6E8A-4147-A177-3AD203B41FA5}">
                      <a16:colId xmlns:a16="http://schemas.microsoft.com/office/drawing/2014/main" val="20001"/>
                    </a:ext>
                  </a:extLst>
                </a:gridCol>
                <a:gridCol w="2097250">
                  <a:extLst>
                    <a:ext uri="{9D8B030D-6E8A-4147-A177-3AD203B41FA5}">
                      <a16:colId xmlns:a16="http://schemas.microsoft.com/office/drawing/2014/main" val="20002"/>
                    </a:ext>
                  </a:extLst>
                </a:gridCol>
                <a:gridCol w="2179875">
                  <a:extLst>
                    <a:ext uri="{9D8B030D-6E8A-4147-A177-3AD203B41FA5}">
                      <a16:colId xmlns:a16="http://schemas.microsoft.com/office/drawing/2014/main" val="20003"/>
                    </a:ext>
                  </a:extLst>
                </a:gridCol>
                <a:gridCol w="8164750">
                  <a:extLst>
                    <a:ext uri="{9D8B030D-6E8A-4147-A177-3AD203B41FA5}">
                      <a16:colId xmlns:a16="http://schemas.microsoft.com/office/drawing/2014/main" val="20004"/>
                    </a:ext>
                  </a:extLst>
                </a:gridCol>
              </a:tblGrid>
              <a:tr h="55427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000000">
                          <a:alpha val="0"/>
                        </a:srgbClr>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nl-NL" sz="1800" b="1" u="none" strike="noStrike" cap="none">
                          <a:solidFill>
                            <a:schemeClr val="lt1"/>
                          </a:solidFill>
                        </a:rPr>
                        <a:t>Respond</a:t>
                      </a:r>
                      <a:endParaRPr sz="1400" u="none" strike="noStrike" cap="none"/>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nl-NL" sz="1800" b="1" u="none" strike="noStrike" cap="none">
                          <a:solidFill>
                            <a:schemeClr val="lt1"/>
                          </a:solidFill>
                        </a:rPr>
                        <a:t>Respond Pro</a:t>
                      </a:r>
                      <a:endParaRPr sz="1400" u="none" strike="noStrike" cap="none"/>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5007AF"/>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nl-NL" sz="1800" b="1" u="none" strike="noStrike" cap="none">
                          <a:solidFill>
                            <a:schemeClr val="dk1"/>
                          </a:solidFill>
                        </a:rPr>
                        <a:t>What’s included?</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87100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1</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24x7 MDR</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u="none" strike="noStrike" cap="none">
                          <a:solidFill>
                            <a:schemeClr val="dk1"/>
                          </a:solidFill>
                        </a:rPr>
                        <a:t>Every console threat is, reviewed, acted upon, and documented </a:t>
                      </a:r>
                      <a:br>
                        <a:rPr lang="nl-NL" sz="1400" u="none" strike="noStrike" cap="none">
                          <a:solidFill>
                            <a:schemeClr val="dk1"/>
                          </a:solidFill>
                        </a:rPr>
                      </a:br>
                      <a:r>
                        <a:rPr lang="nl-NL" sz="1400" u="none" strike="noStrike" cap="none">
                          <a:solidFill>
                            <a:schemeClr val="dk1"/>
                          </a:solidFill>
                        </a:rPr>
                        <a:t>Full response capabilities</a:t>
                      </a:r>
                      <a:br>
                        <a:rPr lang="nl-NL" sz="1400" u="none" strike="noStrike" cap="none">
                          <a:solidFill>
                            <a:schemeClr val="dk1"/>
                          </a:solidFill>
                        </a:rPr>
                      </a:br>
                      <a:r>
                        <a:rPr lang="nl-NL" sz="1400" u="none" strike="noStrike" cap="none">
                          <a:solidFill>
                            <a:schemeClr val="dk1"/>
                          </a:solidFill>
                        </a:rPr>
                        <a:t>Proactive notifications</a:t>
                      </a:r>
                      <a:endParaRPr sz="10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extLst>
                  <a:ext uri="{0D108BD9-81ED-4DB2-BD59-A6C34878D82A}">
                    <a16:rowId xmlns:a16="http://schemas.microsoft.com/office/drawing/2014/main" val="10001"/>
                  </a:ext>
                </a:extLst>
              </a:tr>
              <a:tr h="87100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2</a:t>
                      </a:r>
                      <a:endParaRPr sz="2400" b="1"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Arial"/>
                        <a:buNone/>
                      </a:pPr>
                      <a:r>
                        <a:rPr lang="nl-NL" sz="1800">
                          <a:solidFill>
                            <a:schemeClr val="dk1"/>
                          </a:solidFill>
                        </a:rPr>
                        <a:t>Active </a:t>
                      </a:r>
                      <a:r>
                        <a:rPr lang="nl-NL" sz="1800" u="none" strike="noStrike" cap="none">
                          <a:solidFill>
                            <a:schemeClr val="dk1"/>
                          </a:solidFill>
                        </a:rPr>
                        <a:t>Threat Hunting with </a:t>
                      </a:r>
                      <a:r>
                        <a:rPr lang="nl-NL" sz="1800" b="1" u="none" strike="noStrike" cap="none">
                          <a:solidFill>
                            <a:schemeClr val="accent1"/>
                          </a:solidFill>
                        </a:rPr>
                        <a:t>WatchTower</a:t>
                      </a:r>
                      <a:endParaRPr sz="1800" b="1" u="none" strike="noStrike" cap="none">
                        <a:solidFill>
                          <a:schemeClr val="accent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228600" marR="0" lvl="0" indent="-203200" algn="l" rtl="0">
                        <a:lnSpc>
                          <a:spcPct val="100000"/>
                        </a:lnSpc>
                        <a:spcBef>
                          <a:spcPts val="0"/>
                        </a:spcBef>
                        <a:spcAft>
                          <a:spcPts val="0"/>
                        </a:spcAft>
                        <a:buClr>
                          <a:schemeClr val="dk1"/>
                        </a:buClr>
                        <a:buSzPts val="1400"/>
                        <a:buFont typeface="Arial"/>
                        <a:buChar char="•"/>
                      </a:pPr>
                      <a:r>
                        <a:rPr lang="nl-NL">
                          <a:solidFill>
                            <a:schemeClr val="dk1"/>
                          </a:solidFill>
                        </a:rPr>
                        <a:t>Active hunting &amp; tracking</a:t>
                      </a:r>
                      <a:r>
                        <a:rPr lang="nl-NL" sz="1400" u="none" strike="noStrike" cap="none">
                          <a:solidFill>
                            <a:schemeClr val="dk1"/>
                          </a:solidFill>
                        </a:rPr>
                        <a:t> </a:t>
                      </a:r>
                      <a:r>
                        <a:rPr lang="nl-NL">
                          <a:solidFill>
                            <a:schemeClr val="dk1"/>
                          </a:solidFill>
                        </a:rPr>
                        <a:t>of novel </a:t>
                      </a:r>
                      <a:r>
                        <a:rPr lang="nl-NL" sz="1400" u="none" strike="noStrike" cap="none">
                          <a:solidFill>
                            <a:schemeClr val="dk1"/>
                          </a:solidFill>
                        </a:rPr>
                        <a:t>techniques, global APT campaigns, and emerging cyber crimes</a:t>
                      </a:r>
                      <a:endParaRPr sz="1400" u="none" strike="noStrike" cap="none"/>
                    </a:p>
                    <a:p>
                      <a:pPr marL="228600" marR="0" lvl="0" indent="-203200" algn="l" rtl="0">
                        <a:lnSpc>
                          <a:spcPct val="100000"/>
                        </a:lnSpc>
                        <a:spcBef>
                          <a:spcPts val="0"/>
                        </a:spcBef>
                        <a:spcAft>
                          <a:spcPts val="0"/>
                        </a:spcAft>
                        <a:buClr>
                          <a:schemeClr val="accent2"/>
                        </a:buClr>
                        <a:buSzPts val="1400"/>
                        <a:buFont typeface="Arial"/>
                        <a:buChar char="•"/>
                      </a:pPr>
                      <a:r>
                        <a:rPr lang="nl-NL">
                          <a:solidFill>
                            <a:schemeClr val="dk1"/>
                          </a:solidFill>
                        </a:rPr>
                        <a:t>A</a:t>
                      </a:r>
                      <a:r>
                        <a:rPr lang="nl-NL" sz="1400" u="none" strike="noStrike" cap="none">
                          <a:solidFill>
                            <a:schemeClr val="dk1"/>
                          </a:solidFill>
                        </a:rPr>
                        <a:t>lerting and remediation </a:t>
                      </a:r>
                      <a:r>
                        <a:rPr lang="nl-NL">
                          <a:solidFill>
                            <a:schemeClr val="dk1"/>
                          </a:solidFill>
                        </a:rPr>
                        <a:t>assistance </a:t>
                      </a:r>
                      <a:r>
                        <a:rPr lang="nl-NL" sz="1400" u="none" strike="noStrike" cap="none">
                          <a:solidFill>
                            <a:schemeClr val="dk1"/>
                          </a:solidFill>
                        </a:rPr>
                        <a:t>if/when threats are detected in your environment</a:t>
                      </a:r>
                      <a:endParaRPr sz="1400" u="none" strike="noStrike" cap="none">
                        <a:solidFill>
                          <a:schemeClr val="dk1"/>
                        </a:solidFill>
                      </a:endParaRPr>
                    </a:p>
                    <a:p>
                      <a:pPr marL="228600" marR="0" lvl="0" indent="-203200" algn="l" rtl="0">
                        <a:lnSpc>
                          <a:spcPct val="100000"/>
                        </a:lnSpc>
                        <a:spcBef>
                          <a:spcPts val="0"/>
                        </a:spcBef>
                        <a:spcAft>
                          <a:spcPts val="0"/>
                        </a:spcAft>
                        <a:buClr>
                          <a:schemeClr val="dk1"/>
                        </a:buClr>
                        <a:buSzPts val="1400"/>
                        <a:buChar char="•"/>
                      </a:pPr>
                      <a:r>
                        <a:rPr lang="nl-NL">
                          <a:solidFill>
                            <a:schemeClr val="dk1"/>
                          </a:solidFill>
                        </a:rPr>
                        <a:t>Monthly threat hunting digest with key findings and trends from the global threat landscape</a:t>
                      </a:r>
                      <a:endParaRPr>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791825">
                <a:tc>
                  <a:txBody>
                    <a:bodyPr/>
                    <a:lstStyle/>
                    <a:p>
                      <a:pPr marL="0" marR="0" lvl="0" indent="0" algn="ctr" rtl="0">
                        <a:lnSpc>
                          <a:spcPct val="100000"/>
                        </a:lnSpc>
                        <a:spcBef>
                          <a:spcPts val="0"/>
                        </a:spcBef>
                        <a:spcAft>
                          <a:spcPts val="0"/>
                        </a:spcAft>
                        <a:buNone/>
                      </a:pPr>
                      <a:r>
                        <a:rPr lang="nl-NL" sz="2400" b="1">
                          <a:solidFill>
                            <a:srgbClr val="5A5C76"/>
                          </a:solidFill>
                        </a:rPr>
                        <a:t>3</a:t>
                      </a:r>
                      <a:endParaRPr sz="2400" b="1"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l" rtl="0">
                        <a:lnSpc>
                          <a:spcPct val="100000"/>
                        </a:lnSpc>
                        <a:spcBef>
                          <a:spcPts val="0"/>
                        </a:spcBef>
                        <a:spcAft>
                          <a:spcPts val="0"/>
                        </a:spcAft>
                        <a:buNone/>
                      </a:pPr>
                      <a:r>
                        <a:rPr lang="nl-NL" sz="1800">
                          <a:solidFill>
                            <a:schemeClr val="dk1"/>
                          </a:solidFill>
                        </a:rPr>
                        <a:t>Compromise Assessment &amp; Hunting with </a:t>
                      </a:r>
                      <a:r>
                        <a:rPr lang="nl-NL" sz="1800" b="1">
                          <a:solidFill>
                            <a:schemeClr val="accent1"/>
                          </a:solidFill>
                        </a:rPr>
                        <a:t>WatchTower Pro</a:t>
                      </a:r>
                      <a:endParaRPr sz="1800" b="1">
                        <a:solidFill>
                          <a:schemeClr val="accent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228600" lvl="0" indent="-203200" algn="l" rtl="0">
                        <a:spcBef>
                          <a:spcPts val="0"/>
                        </a:spcBef>
                        <a:spcAft>
                          <a:spcPts val="0"/>
                        </a:spcAft>
                        <a:buClr>
                          <a:schemeClr val="dk1"/>
                        </a:buClr>
                        <a:buSzPts val="1400"/>
                        <a:buChar char="•"/>
                      </a:pPr>
                      <a:r>
                        <a:rPr lang="nl-NL">
                          <a:solidFill>
                            <a:schemeClr val="dk1"/>
                          </a:solidFill>
                        </a:rPr>
                        <a:t>Twice yearly deep-dive threat hunts and compromise assessments that search for hidden APT, covert cyber crime, policy misuse, insider threats, environmental vulns, and more</a:t>
                      </a:r>
                      <a:endParaRPr>
                        <a:solidFill>
                          <a:schemeClr val="dk1"/>
                        </a:solidFill>
                      </a:endParaRPr>
                    </a:p>
                    <a:p>
                      <a:pPr marL="228600" lvl="0" indent="-203200" algn="l" rtl="0">
                        <a:spcBef>
                          <a:spcPts val="0"/>
                        </a:spcBef>
                        <a:spcAft>
                          <a:spcPts val="0"/>
                        </a:spcAft>
                        <a:buClr>
                          <a:schemeClr val="dk1"/>
                        </a:buClr>
                        <a:buSzPts val="1400"/>
                        <a:buChar char="•"/>
                      </a:pPr>
                      <a:r>
                        <a:rPr lang="nl-NL">
                          <a:solidFill>
                            <a:schemeClr val="dk1"/>
                          </a:solidFill>
                        </a:rPr>
                        <a:t>Unrestricted access to Signal Hunting Library that saves custom and pre-built hunting queries</a:t>
                      </a:r>
                      <a:endParaRPr>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extLst>
                  <a:ext uri="{0D108BD9-81ED-4DB2-BD59-A6C34878D82A}">
                    <a16:rowId xmlns:a16="http://schemas.microsoft.com/office/drawing/2014/main" val="10003"/>
                  </a:ext>
                </a:extLst>
              </a:tr>
              <a:tr h="1060175">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3</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Threat Response SLA*</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nl-NL" u="none" strike="noStrike" cap="none">
                          <a:solidFill>
                            <a:schemeClr val="dk1"/>
                          </a:solidFill>
                        </a:rPr>
                        <a:t>Active/Suspicious</a:t>
                      </a:r>
                      <a:endParaRPr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u="none" strike="noStrike" cap="none">
                          <a:solidFill>
                            <a:schemeClr val="dk1"/>
                          </a:solidFill>
                        </a:rPr>
                        <a:t>2 hours</a:t>
                      </a:r>
                      <a:endParaRPr u="none" strike="noStrike" cap="none">
                        <a:solidFill>
                          <a:schemeClr val="dk1"/>
                        </a:solidFill>
                      </a:endParaRPr>
                    </a:p>
                    <a:p>
                      <a:pPr marL="0" marR="0" lvl="0" indent="0" algn="ctr" rtl="0">
                        <a:lnSpc>
                          <a:spcPct val="100000"/>
                        </a:lnSpc>
                        <a:spcBef>
                          <a:spcPts val="1000"/>
                        </a:spcBef>
                        <a:spcAft>
                          <a:spcPts val="0"/>
                        </a:spcAft>
                        <a:buClr>
                          <a:srgbClr val="000000"/>
                        </a:buClr>
                        <a:buSzPts val="1400"/>
                        <a:buFont typeface="Arial"/>
                        <a:buNone/>
                      </a:pPr>
                      <a:r>
                        <a:rPr lang="nl-NL" u="none" strike="noStrike" cap="none">
                          <a:solidFill>
                            <a:schemeClr val="dk1"/>
                          </a:solidFill>
                        </a:rPr>
                        <a:t>Mitigated/Blocked</a:t>
                      </a:r>
                      <a:endParaRPr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u="none" strike="noStrike" cap="none">
                          <a:solidFill>
                            <a:schemeClr val="dk1"/>
                          </a:solidFill>
                        </a:rPr>
                        <a:t>4 hours</a:t>
                      </a:r>
                      <a:endParaRPr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nl-NL" u="none" strike="noStrike" cap="none">
                          <a:solidFill>
                            <a:schemeClr val="dk1"/>
                          </a:solidFill>
                        </a:rPr>
                        <a:t>Active/Suspicious</a:t>
                      </a:r>
                      <a:endParaRPr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u="none" strike="noStrike" cap="none">
                          <a:solidFill>
                            <a:schemeClr val="dk1"/>
                          </a:solidFill>
                        </a:rPr>
                        <a:t>1 hour</a:t>
                      </a:r>
                      <a:endParaRPr u="none" strike="noStrike" cap="none">
                        <a:solidFill>
                          <a:schemeClr val="dk1"/>
                        </a:solidFill>
                      </a:endParaRPr>
                    </a:p>
                    <a:p>
                      <a:pPr marL="0" marR="0" lvl="0" indent="0" algn="ctr" rtl="0">
                        <a:lnSpc>
                          <a:spcPct val="100000"/>
                        </a:lnSpc>
                        <a:spcBef>
                          <a:spcPts val="1000"/>
                        </a:spcBef>
                        <a:spcAft>
                          <a:spcPts val="0"/>
                        </a:spcAft>
                        <a:buClr>
                          <a:srgbClr val="000000"/>
                        </a:buClr>
                        <a:buSzPts val="1400"/>
                        <a:buFont typeface="Arial"/>
                        <a:buNone/>
                      </a:pPr>
                      <a:r>
                        <a:rPr lang="nl-NL" u="none" strike="noStrike" cap="none">
                          <a:solidFill>
                            <a:schemeClr val="dk1"/>
                          </a:solidFill>
                        </a:rPr>
                        <a:t>Mitigated/Blocked</a:t>
                      </a:r>
                      <a:endParaRPr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r>
                        <a:rPr lang="nl-NL" u="none" strike="noStrike" cap="none">
                          <a:solidFill>
                            <a:schemeClr val="dk1"/>
                          </a:solidFill>
                        </a:rPr>
                        <a:t>2 hours</a:t>
                      </a:r>
                      <a:endParaRPr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The fastest MDR on the planet</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Analyst perform triage of active/suspicious alerts</a:t>
                      </a:r>
                      <a:endParaRPr sz="1400" b="0" i="0" u="none" strike="noStrike" cap="none">
                        <a:solidFill>
                          <a:schemeClr val="dk1"/>
                        </a:solidFill>
                        <a:latin typeface="Arial"/>
                        <a:ea typeface="Arial"/>
                        <a:cs typeface="Arial"/>
                        <a:sym typeface="Arial"/>
                      </a:endParaRPr>
                    </a:p>
                    <a:p>
                      <a:pPr marL="228600" marR="0" lvl="0" indent="-203200" algn="l" rtl="0">
                        <a:lnSpc>
                          <a:spcPct val="100000"/>
                        </a:lnSpc>
                        <a:spcBef>
                          <a:spcPts val="0"/>
                        </a:spcBef>
                        <a:spcAft>
                          <a:spcPts val="0"/>
                        </a:spcAft>
                        <a:buClr>
                          <a:srgbClr val="000000"/>
                        </a:buClr>
                        <a:buSzPts val="1400"/>
                        <a:buFont typeface="Arial"/>
                        <a:buChar char="•"/>
                      </a:pPr>
                      <a:r>
                        <a:rPr lang="nl-NL" sz="1400" u="none" strike="noStrike" cap="none">
                          <a:solidFill>
                            <a:schemeClr val="dk1"/>
                          </a:solidFill>
                        </a:rPr>
                        <a:t>Analyst perform initial </a:t>
                      </a:r>
                      <a:r>
                        <a:rPr lang="nl-NL" sz="1400" b="0" i="0" u="none" strike="noStrike" cap="none">
                          <a:solidFill>
                            <a:schemeClr val="dk1"/>
                          </a:solidFill>
                          <a:latin typeface="Arial"/>
                          <a:ea typeface="Arial"/>
                          <a:cs typeface="Arial"/>
                          <a:sym typeface="Arial"/>
                        </a:rPr>
                        <a:t>actions</a:t>
                      </a:r>
                      <a:r>
                        <a:rPr lang="nl-NL" sz="1400" u="none" strike="noStrike" cap="none">
                          <a:solidFill>
                            <a:schemeClr val="dk1"/>
                          </a:solidFill>
                        </a:rPr>
                        <a:t> to mitigate/block as needed</a:t>
                      </a:r>
                      <a:endParaRPr sz="1400" b="0" i="0" u="none" strike="noStrike" cap="none">
                        <a:solidFill>
                          <a:schemeClr val="dk1"/>
                        </a:solidFill>
                        <a:latin typeface="Arial"/>
                        <a:ea typeface="Arial"/>
                        <a:cs typeface="Arial"/>
                        <a:sym typeface="Arial"/>
                      </a:endParaRPr>
                    </a:p>
                    <a:p>
                      <a:pPr marL="228600" marR="0" lvl="0" indent="-203200" algn="l" rtl="0">
                        <a:lnSpc>
                          <a:spcPct val="100000"/>
                        </a:lnSpc>
                        <a:spcBef>
                          <a:spcPts val="0"/>
                        </a:spcBef>
                        <a:spcAft>
                          <a:spcPts val="0"/>
                        </a:spcAft>
                        <a:buClr>
                          <a:schemeClr val="accent2"/>
                        </a:buClr>
                        <a:buSzPts val="1400"/>
                        <a:buFont typeface="Arial"/>
                        <a:buChar char="•"/>
                      </a:pPr>
                      <a:r>
                        <a:rPr lang="nl-NL" sz="1400" u="none" strike="noStrike" cap="none">
                          <a:solidFill>
                            <a:schemeClr val="dk1"/>
                          </a:solidFill>
                        </a:rPr>
                        <a:t>Respond Pro customers receive a 2x faster SLA</a:t>
                      </a:r>
                      <a:endParaRPr sz="14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r h="87100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4</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Digital Forensic Analysis</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Triage</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nl-NL" sz="1400" u="none" strike="noStrike" cap="none">
                          <a:solidFill>
                            <a:schemeClr val="dk1"/>
                          </a:solidFill>
                        </a:rPr>
                        <a:t>Full Investigation</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Full Investigation: RCA infection vector, exfil/breach determination, intelligence-informed enrichment</a:t>
                      </a:r>
                      <a:r>
                        <a:rPr lang="nl-NL">
                          <a:solidFill>
                            <a:schemeClr val="dk1"/>
                          </a:solidFill>
                        </a:rPr>
                        <a:t>, </a:t>
                      </a:r>
                      <a:r>
                        <a:rPr lang="nl-NL" sz="1400" b="0" i="0" u="none" strike="noStrike" cap="none">
                          <a:solidFill>
                            <a:schemeClr val="dk1"/>
                          </a:solidFill>
                          <a:latin typeface="Arial"/>
                          <a:ea typeface="Arial"/>
                          <a:cs typeface="Arial"/>
                          <a:sym typeface="Arial"/>
                        </a:rPr>
                        <a:t>contextualization, malware reversing, memory analysis, malicious code deobfuscation</a:t>
                      </a:r>
                      <a:endParaRPr sz="1400" b="0" i="0" u="none" strike="noStrike" cap="none">
                        <a:solidFill>
                          <a:schemeClr val="dk1"/>
                        </a:solidFill>
                        <a:latin typeface="Arial"/>
                        <a:ea typeface="Arial"/>
                        <a:cs typeface="Arial"/>
                        <a:sym typeface="Aria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Triage: Console indicator and dynamic analysis</a:t>
                      </a:r>
                      <a:endParaRPr sz="10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extLst>
                  <a:ext uri="{0D108BD9-81ED-4DB2-BD59-A6C34878D82A}">
                    <a16:rowId xmlns:a16="http://schemas.microsoft.com/office/drawing/2014/main" val="10005"/>
                  </a:ext>
                </a:extLst>
              </a:tr>
              <a:tr h="1055775">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5</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IR Retainer</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Preset # of retainer hours (use or lose)</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Investigation → Active Containment → Eradication → Reporting</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IR Service manager assign to each case</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u="none" strike="noStrike" cap="none">
                          <a:solidFill>
                            <a:schemeClr val="dk1"/>
                          </a:solidFill>
                        </a:rPr>
                        <a:t>4 </a:t>
                      </a:r>
                      <a:r>
                        <a:rPr lang="nl-NL" sz="1400" b="0" i="0" u="none" strike="noStrike" cap="none">
                          <a:solidFill>
                            <a:schemeClr val="dk1"/>
                          </a:solidFill>
                          <a:latin typeface="Arial"/>
                          <a:ea typeface="Arial"/>
                          <a:cs typeface="Arial"/>
                          <a:sym typeface="Arial"/>
                        </a:rPr>
                        <a:t>Hours minimum charge per incident</a:t>
                      </a:r>
                      <a:endParaRPr sz="10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tcPr>
                </a:tc>
                <a:extLst>
                  <a:ext uri="{0D108BD9-81ED-4DB2-BD59-A6C34878D82A}">
                    <a16:rowId xmlns:a16="http://schemas.microsoft.com/office/drawing/2014/main" val="10006"/>
                  </a:ext>
                </a:extLst>
              </a:tr>
              <a:tr h="871000">
                <a:tc>
                  <a:txBody>
                    <a:bodyPr/>
                    <a:lstStyle/>
                    <a:p>
                      <a:pPr marL="0" marR="0" lvl="0" indent="0" algn="ctr" rtl="0">
                        <a:lnSpc>
                          <a:spcPct val="100000"/>
                        </a:lnSpc>
                        <a:spcBef>
                          <a:spcPts val="0"/>
                        </a:spcBef>
                        <a:spcAft>
                          <a:spcPts val="0"/>
                        </a:spcAft>
                        <a:buClr>
                          <a:srgbClr val="000000"/>
                        </a:buClr>
                        <a:buSzPts val="2400"/>
                        <a:buFont typeface="Arial"/>
                        <a:buNone/>
                      </a:pPr>
                      <a:r>
                        <a:rPr lang="nl-NL" sz="2400" b="1" u="none" strike="noStrike" cap="none">
                          <a:solidFill>
                            <a:srgbClr val="5A5C76"/>
                          </a:solidFill>
                        </a:rPr>
                        <a:t>6</a:t>
                      </a:r>
                      <a:endParaRPr sz="1400" u="none" strike="noStrike" cap="none">
                        <a:solidFill>
                          <a:srgbClr val="5A5C76"/>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nl-NL" sz="1800" u="none" strike="noStrike" cap="none">
                          <a:solidFill>
                            <a:schemeClr val="dk1"/>
                          </a:solidFill>
                        </a:rPr>
                        <a:t>Quarterly Security Review</a:t>
                      </a:r>
                      <a:endParaRPr sz="1400" u="none" strike="noStrike" cap="none">
                        <a:solidFill>
                          <a:schemeClr val="dk1"/>
                        </a:solidFill>
                      </a:endParaRPr>
                    </a:p>
                  </a:txBody>
                  <a:tcPr marL="91450" marR="91450" marT="182875" marB="182875" anchor="ctr">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solidFill>
                          <a:schemeClr val="accent2"/>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tc>
                  <a:txBody>
                    <a:bodyPr/>
                    <a:lstStyle/>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Consultation guiding long-term remediation and security architecture</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Agent version alignment &amp; exclusions review</a:t>
                      </a:r>
                      <a:endParaRPr sz="1000" u="none" strike="noStrike" cap="none">
                        <a:solidFill>
                          <a:schemeClr val="dk1"/>
                        </a:solidFill>
                      </a:endParaRPr>
                    </a:p>
                    <a:p>
                      <a:pPr marL="228600" marR="0" lvl="0" indent="-203200" algn="l" rtl="0">
                        <a:lnSpc>
                          <a:spcPct val="100000"/>
                        </a:lnSpc>
                        <a:spcBef>
                          <a:spcPts val="0"/>
                        </a:spcBef>
                        <a:spcAft>
                          <a:spcPts val="0"/>
                        </a:spcAft>
                        <a:buClr>
                          <a:srgbClr val="000000"/>
                        </a:buClr>
                        <a:buSzPts val="1400"/>
                        <a:buFont typeface="Arial"/>
                        <a:buChar char="•"/>
                      </a:pPr>
                      <a:r>
                        <a:rPr lang="nl-NL" sz="1400" b="0" i="0" u="none" strike="noStrike" cap="none">
                          <a:solidFill>
                            <a:schemeClr val="dk1"/>
                          </a:solidFill>
                          <a:latin typeface="Arial"/>
                          <a:ea typeface="Arial"/>
                          <a:cs typeface="Arial"/>
                          <a:sym typeface="Arial"/>
                        </a:rPr>
                        <a:t>Threat / actor trends</a:t>
                      </a:r>
                      <a:endParaRPr sz="1000" u="none" strike="noStrike" cap="none">
                        <a:solidFill>
                          <a:schemeClr val="dk1"/>
                        </a:solidFill>
                      </a:endParaRPr>
                    </a:p>
                  </a:txBody>
                  <a:tcPr marL="91450" marR="91450" marT="182875" marB="182875">
                    <a:lnL w="9525" cap="flat" cmpd="sng">
                      <a:solidFill>
                        <a:srgbClr val="BFBFBF"/>
                      </a:solidFill>
                      <a:prstDash val="solid"/>
                      <a:round/>
                      <a:headEnd type="none" w="sm" len="sm"/>
                      <a:tailEnd type="none" w="sm" len="sm"/>
                    </a:lnL>
                    <a:lnR w="9525" cap="flat" cmpd="sng">
                      <a:solidFill>
                        <a:srgbClr val="BFBFBF"/>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E1E8EF">
                        <a:alpha val="48240"/>
                      </a:srgbClr>
                    </a:solidFill>
                  </a:tcPr>
                </a:tc>
                <a:extLst>
                  <a:ext uri="{0D108BD9-81ED-4DB2-BD59-A6C34878D82A}">
                    <a16:rowId xmlns:a16="http://schemas.microsoft.com/office/drawing/2014/main" val="10007"/>
                  </a:ext>
                </a:extLst>
              </a:tr>
            </a:tbl>
          </a:graphicData>
        </a:graphic>
      </p:graphicFrame>
      <p:sp>
        <p:nvSpPr>
          <p:cNvPr id="792" name="Google Shape;792;geabef02d81_0_914"/>
          <p:cNvSpPr/>
          <p:nvPr/>
        </p:nvSpPr>
        <p:spPr>
          <a:xfrm>
            <a:off x="8000423" y="8348983"/>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geabef02d81_0_914"/>
          <p:cNvSpPr/>
          <p:nvPr/>
        </p:nvSpPr>
        <p:spPr>
          <a:xfrm>
            <a:off x="8000435" y="7210957"/>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geabef02d81_0_914"/>
          <p:cNvSpPr/>
          <p:nvPr/>
        </p:nvSpPr>
        <p:spPr>
          <a:xfrm>
            <a:off x="8000423" y="1748434"/>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geabef02d81_0_914"/>
          <p:cNvSpPr/>
          <p:nvPr/>
        </p:nvSpPr>
        <p:spPr>
          <a:xfrm>
            <a:off x="5858914" y="1748434"/>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geabef02d81_0_914"/>
          <p:cNvSpPr/>
          <p:nvPr/>
        </p:nvSpPr>
        <p:spPr>
          <a:xfrm>
            <a:off x="8000423" y="2748334"/>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geabef02d81_0_914"/>
          <p:cNvSpPr/>
          <p:nvPr/>
        </p:nvSpPr>
        <p:spPr>
          <a:xfrm>
            <a:off x="5858914" y="2748334"/>
            <a:ext cx="448790" cy="449067"/>
          </a:xfrm>
          <a:custGeom>
            <a:avLst/>
            <a:gdLst/>
            <a:ahLst/>
            <a:cxnLst/>
            <a:rect l="l" t="t" r="r" b="b"/>
            <a:pathLst>
              <a:path w="584743" h="585104" extrusionOk="0">
                <a:moveTo>
                  <a:pt x="499747" y="85358"/>
                </a:moveTo>
                <a:cubicBezTo>
                  <a:pt x="385936" y="-28453"/>
                  <a:pt x="199169" y="-28453"/>
                  <a:pt x="85358" y="85358"/>
                </a:cubicBezTo>
                <a:cubicBezTo>
                  <a:pt x="-28453" y="199169"/>
                  <a:pt x="-28453" y="385936"/>
                  <a:pt x="85358" y="499747"/>
                </a:cubicBezTo>
                <a:cubicBezTo>
                  <a:pt x="199169" y="613558"/>
                  <a:pt x="383018" y="613558"/>
                  <a:pt x="496829" y="499747"/>
                </a:cubicBezTo>
                <a:cubicBezTo>
                  <a:pt x="613558" y="385936"/>
                  <a:pt x="613558" y="199169"/>
                  <a:pt x="499747" y="85358"/>
                </a:cubicBezTo>
                <a:close/>
                <a:moveTo>
                  <a:pt x="234188" y="438464"/>
                </a:moveTo>
                <a:lnTo>
                  <a:pt x="117459" y="321735"/>
                </a:lnTo>
                <a:lnTo>
                  <a:pt x="158315" y="280879"/>
                </a:lnTo>
                <a:lnTo>
                  <a:pt x="234189" y="356754"/>
                </a:lnTo>
                <a:lnTo>
                  <a:pt x="426793" y="164150"/>
                </a:lnTo>
                <a:lnTo>
                  <a:pt x="467648" y="205006"/>
                </a:lnTo>
                <a:lnTo>
                  <a:pt x="234188" y="438464"/>
                </a:lnTo>
                <a:close/>
              </a:path>
            </a:pathLst>
          </a:custGeom>
          <a:solidFill>
            <a:srgbClr val="6B0AEA"/>
          </a:solidFill>
          <a:ln>
            <a:noFill/>
          </a:ln>
          <a:effectLst>
            <a:outerShdw blurRad="571500" dist="254000" dir="5400000" algn="ctr" rotWithShape="0">
              <a:schemeClr val="dk1">
                <a:alpha val="1333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eabef02d81_0_914"/>
          <p:cNvSpPr/>
          <p:nvPr/>
        </p:nvSpPr>
        <p:spPr>
          <a:xfrm>
            <a:off x="5858913" y="3748225"/>
            <a:ext cx="448800" cy="44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geabef02d81_0_914"/>
          <p:cNvSpPr/>
          <p:nvPr/>
        </p:nvSpPr>
        <p:spPr>
          <a:xfrm>
            <a:off x="8000413" y="3748225"/>
            <a:ext cx="448800" cy="448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geabef02d81_0_914"/>
          <p:cNvSpPr/>
          <p:nvPr/>
        </p:nvSpPr>
        <p:spPr>
          <a:xfrm>
            <a:off x="5927012" y="3817225"/>
            <a:ext cx="312600" cy="312600"/>
          </a:xfrm>
          <a:prstGeom prst="mathPlus">
            <a:avLst>
              <a:gd name="adj1" fmla="val 1278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geabef02d81_0_914"/>
          <p:cNvSpPr/>
          <p:nvPr/>
        </p:nvSpPr>
        <p:spPr>
          <a:xfrm>
            <a:off x="8068537" y="3817225"/>
            <a:ext cx="312600" cy="312600"/>
          </a:xfrm>
          <a:prstGeom prst="mathPlus">
            <a:avLst>
              <a:gd name="adj1" fmla="val 1278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7"/>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MDR Reporting</a:t>
            </a:r>
            <a:endParaRPr/>
          </a:p>
        </p:txBody>
      </p:sp>
      <p:sp>
        <p:nvSpPr>
          <p:cNvPr id="807" name="Google Shape;807;p17"/>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28</a:t>
            </a:fld>
            <a:endParaRPr/>
          </a:p>
        </p:txBody>
      </p:sp>
      <p:sp>
        <p:nvSpPr>
          <p:cNvPr id="808" name="Google Shape;808;p17"/>
          <p:cNvSpPr/>
          <p:nvPr/>
        </p:nvSpPr>
        <p:spPr>
          <a:xfrm>
            <a:off x="820738" y="1747508"/>
            <a:ext cx="4859535" cy="1907739"/>
          </a:xfrm>
          <a:prstGeom prst="rect">
            <a:avLst/>
          </a:prstGeom>
          <a:solidFill>
            <a:srgbClr val="23273C"/>
          </a:solidFill>
          <a:ln>
            <a:noFill/>
          </a:ln>
          <a:effectLst>
            <a:outerShdw blurRad="571500" dist="254000" dir="5400000" algn="ctr" rotWithShape="0">
              <a:schemeClr val="dk1">
                <a:alpha val="12941"/>
              </a:schemeClr>
            </a:outerShdw>
          </a:effectLst>
        </p:spPr>
        <p:txBody>
          <a:bodyPr spcFirstLastPara="1" wrap="square" lIns="274300" tIns="45700" rIns="9145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lt1"/>
                </a:solidFill>
                <a:latin typeface="Arial"/>
                <a:ea typeface="Arial"/>
                <a:cs typeface="Arial"/>
                <a:sym typeface="Arial"/>
              </a:rPr>
              <a:t>On-Demand Insight reports available within the console</a:t>
            </a:r>
            <a:endParaRPr sz="1400" b="0" i="0" u="none" strike="noStrike" cap="none">
              <a:solidFill>
                <a:srgbClr val="000000"/>
              </a:solidFill>
              <a:latin typeface="Arial"/>
              <a:ea typeface="Arial"/>
              <a:cs typeface="Arial"/>
              <a:sym typeface="Arial"/>
            </a:endParaRPr>
          </a:p>
        </p:txBody>
      </p:sp>
      <p:sp>
        <p:nvSpPr>
          <p:cNvPr id="809" name="Google Shape;809;p17"/>
          <p:cNvSpPr/>
          <p:nvPr/>
        </p:nvSpPr>
        <p:spPr>
          <a:xfrm>
            <a:off x="820737" y="4022139"/>
            <a:ext cx="4859535" cy="1907739"/>
          </a:xfrm>
          <a:prstGeom prst="rect">
            <a:avLst/>
          </a:prstGeom>
          <a:solidFill>
            <a:schemeClr val="accent1"/>
          </a:solidFill>
          <a:ln>
            <a:noFill/>
          </a:ln>
          <a:effectLst>
            <a:outerShdw blurRad="571500" dist="254000" dir="5400000" algn="ctr" rotWithShape="0">
              <a:schemeClr val="dk1">
                <a:alpha val="12941"/>
              </a:schemeClr>
            </a:outerShdw>
          </a:effectLst>
        </p:spPr>
        <p:txBody>
          <a:bodyPr spcFirstLastPara="1" wrap="square" lIns="274300" tIns="45700" rIns="9145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lt1"/>
                </a:solidFill>
                <a:latin typeface="Arial"/>
                <a:ea typeface="Arial"/>
                <a:cs typeface="Arial"/>
                <a:sym typeface="Arial"/>
              </a:rPr>
              <a:t>Custom business intelligence (BI) reporting available </a:t>
            </a:r>
            <a:endParaRPr sz="1400" b="0" i="0" u="none" strike="noStrike" cap="none">
              <a:solidFill>
                <a:srgbClr val="000000"/>
              </a:solidFill>
              <a:latin typeface="Arial"/>
              <a:ea typeface="Arial"/>
              <a:cs typeface="Arial"/>
              <a:sym typeface="Arial"/>
            </a:endParaRPr>
          </a:p>
        </p:txBody>
      </p:sp>
      <p:grpSp>
        <p:nvGrpSpPr>
          <p:cNvPr id="810" name="Google Shape;810;p17"/>
          <p:cNvGrpSpPr/>
          <p:nvPr/>
        </p:nvGrpSpPr>
        <p:grpSpPr>
          <a:xfrm>
            <a:off x="820737" y="6462285"/>
            <a:ext cx="16679863" cy="2630072"/>
            <a:chOff x="1045125" y="6132159"/>
            <a:chExt cx="16419888" cy="2589079"/>
          </a:xfrm>
        </p:grpSpPr>
        <p:pic>
          <p:nvPicPr>
            <p:cNvPr id="811" name="Google Shape;811;p17"/>
            <p:cNvPicPr preferRelativeResize="0"/>
            <p:nvPr/>
          </p:nvPicPr>
          <p:blipFill rotWithShape="1">
            <a:blip r:embed="rId3">
              <a:alphaModFix/>
            </a:blip>
            <a:srcRect/>
            <a:stretch/>
          </p:blipFill>
          <p:spPr>
            <a:xfrm>
              <a:off x="1045125" y="6137225"/>
              <a:ext cx="4783794" cy="2583496"/>
            </a:xfrm>
            <a:prstGeom prst="rect">
              <a:avLst/>
            </a:prstGeom>
            <a:noFill/>
            <a:ln>
              <a:noFill/>
            </a:ln>
            <a:effectLst>
              <a:outerShdw blurRad="571500" dist="254000" dir="5400000" algn="ctr" rotWithShape="0">
                <a:schemeClr val="dk1">
                  <a:alpha val="12941"/>
                </a:schemeClr>
              </a:outerShdw>
            </a:effectLst>
          </p:spPr>
        </p:pic>
        <p:pic>
          <p:nvPicPr>
            <p:cNvPr id="812" name="Google Shape;812;p17"/>
            <p:cNvPicPr preferRelativeResize="0"/>
            <p:nvPr/>
          </p:nvPicPr>
          <p:blipFill rotWithShape="1">
            <a:blip r:embed="rId4">
              <a:alphaModFix/>
            </a:blip>
            <a:srcRect b="12017"/>
            <a:stretch/>
          </p:blipFill>
          <p:spPr>
            <a:xfrm>
              <a:off x="6145946" y="6137219"/>
              <a:ext cx="5517389" cy="2584018"/>
            </a:xfrm>
            <a:prstGeom prst="rect">
              <a:avLst/>
            </a:prstGeom>
            <a:noFill/>
            <a:ln>
              <a:noFill/>
            </a:ln>
            <a:effectLst>
              <a:outerShdw blurRad="571500" dist="254000" dir="5400000" algn="ctr" rotWithShape="0">
                <a:schemeClr val="dk1">
                  <a:alpha val="12941"/>
                </a:schemeClr>
              </a:outerShdw>
            </a:effectLst>
          </p:spPr>
        </p:pic>
        <p:pic>
          <p:nvPicPr>
            <p:cNvPr id="813" name="Google Shape;813;p17"/>
            <p:cNvPicPr preferRelativeResize="0"/>
            <p:nvPr/>
          </p:nvPicPr>
          <p:blipFill rotWithShape="1">
            <a:blip r:embed="rId5">
              <a:alphaModFix/>
            </a:blip>
            <a:srcRect/>
            <a:stretch/>
          </p:blipFill>
          <p:spPr>
            <a:xfrm>
              <a:off x="11980363" y="6132159"/>
              <a:ext cx="5484650" cy="2589079"/>
            </a:xfrm>
            <a:prstGeom prst="rect">
              <a:avLst/>
            </a:prstGeom>
            <a:noFill/>
            <a:ln>
              <a:noFill/>
            </a:ln>
            <a:effectLst>
              <a:outerShdw blurRad="571500" dist="254000" dir="5400000" algn="ctr" rotWithShape="0">
                <a:schemeClr val="dk1">
                  <a:alpha val="12941"/>
                </a:schemeClr>
              </a:outerShdw>
            </a:effectLst>
          </p:spPr>
        </p:pic>
      </p:grpSp>
      <p:pic>
        <p:nvPicPr>
          <p:cNvPr id="814" name="Google Shape;814;p17" descr="Funnel chart&#10;&#10;Description automatically generated"/>
          <p:cNvPicPr preferRelativeResize="0"/>
          <p:nvPr/>
        </p:nvPicPr>
        <p:blipFill rotWithShape="1">
          <a:blip r:embed="rId6">
            <a:alphaModFix/>
          </a:blip>
          <a:srcRect/>
          <a:stretch/>
        </p:blipFill>
        <p:spPr>
          <a:xfrm>
            <a:off x="6002318" y="1231965"/>
            <a:ext cx="11229041" cy="47378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9"/>
          <p:cNvSpPr/>
          <p:nvPr/>
        </p:nvSpPr>
        <p:spPr>
          <a:xfrm rot="-5400000" flipH="1">
            <a:off x="9497375" y="600799"/>
            <a:ext cx="8573844" cy="9007411"/>
          </a:xfrm>
          <a:prstGeom prst="snip2SameRect">
            <a:avLst>
              <a:gd name="adj1" fmla="val 6242"/>
              <a:gd name="adj2" fmla="val 0"/>
            </a:avLst>
          </a:prstGeom>
          <a:solidFill>
            <a:srgbClr val="E6E8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0" name="Google Shape;820;p19"/>
          <p:cNvSpPr/>
          <p:nvPr/>
        </p:nvSpPr>
        <p:spPr>
          <a:xfrm rot="5400000">
            <a:off x="2017992" y="898243"/>
            <a:ext cx="4704825" cy="8740811"/>
          </a:xfrm>
          <a:prstGeom prst="snip2SameRect">
            <a:avLst>
              <a:gd name="adj1" fmla="val 10036"/>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1" name="Google Shape;821;p19"/>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MDR Reviews</a:t>
            </a:r>
            <a:endParaRPr/>
          </a:p>
        </p:txBody>
      </p:sp>
      <p:sp>
        <p:nvSpPr>
          <p:cNvPr id="822" name="Google Shape;822;p19"/>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29</a:t>
            </a:fld>
            <a:endParaRPr/>
          </a:p>
        </p:txBody>
      </p:sp>
      <p:sp>
        <p:nvSpPr>
          <p:cNvPr id="823" name="Google Shape;823;p19"/>
          <p:cNvSpPr txBox="1"/>
          <p:nvPr/>
        </p:nvSpPr>
        <p:spPr>
          <a:xfrm>
            <a:off x="820790" y="3353989"/>
            <a:ext cx="7290476" cy="3059606"/>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800"/>
              <a:buFont typeface="Arial"/>
              <a:buNone/>
            </a:pPr>
            <a:r>
              <a:rPr lang="nl-NL" sz="2800" b="0" i="1" u="none" strike="noStrike" cap="none">
                <a:solidFill>
                  <a:schemeClr val="lt1"/>
                </a:solidFill>
                <a:latin typeface="Arial"/>
                <a:ea typeface="Arial"/>
                <a:cs typeface="Arial"/>
                <a:sym typeface="Arial"/>
              </a:rPr>
              <a:t>“When we were building our SOC, Vigilance was really a no brainer. Although it's a service that will deal with all of your threats, they still fully involve my team, which really is key. </a:t>
            </a:r>
            <a:br>
              <a:rPr lang="nl-NL" sz="2800" b="0" i="1" u="none" strike="noStrike" cap="none">
                <a:solidFill>
                  <a:schemeClr val="lt1"/>
                </a:solidFill>
                <a:latin typeface="Arial"/>
                <a:ea typeface="Arial"/>
                <a:cs typeface="Arial"/>
                <a:sym typeface="Arial"/>
              </a:rPr>
            </a:br>
            <a:r>
              <a:rPr lang="nl-NL" sz="2800" b="0" i="1" u="none" strike="noStrike" cap="none">
                <a:solidFill>
                  <a:schemeClr val="lt1"/>
                </a:solidFill>
                <a:latin typeface="Arial"/>
                <a:ea typeface="Arial"/>
                <a:cs typeface="Arial"/>
                <a:sym typeface="Arial"/>
              </a:rPr>
              <a:t>It's a true partnership.”</a:t>
            </a:r>
            <a:endParaRPr sz="1400" b="0" i="0" u="none" strike="noStrike" cap="none">
              <a:solidFill>
                <a:schemeClr val="lt1"/>
              </a:solidFill>
              <a:latin typeface="Arial"/>
              <a:ea typeface="Arial"/>
              <a:cs typeface="Arial"/>
              <a:sym typeface="Arial"/>
            </a:endParaRPr>
          </a:p>
          <a:p>
            <a:pPr marL="0" marR="0" lvl="0" indent="0" algn="l" rtl="0">
              <a:lnSpc>
                <a:spcPct val="110000"/>
              </a:lnSpc>
              <a:spcBef>
                <a:spcPts val="2700"/>
              </a:spcBef>
              <a:spcAft>
                <a:spcPts val="1200"/>
              </a:spcAft>
              <a:buClr>
                <a:srgbClr val="000000"/>
              </a:buClr>
              <a:buSzPts val="2000"/>
              <a:buFont typeface="Arial"/>
              <a:buNone/>
            </a:pPr>
            <a:r>
              <a:rPr lang="nl-NL" sz="2000" b="0" i="0" u="none" strike="noStrike" cap="none">
                <a:solidFill>
                  <a:schemeClr val="lt1"/>
                </a:solidFill>
                <a:latin typeface="Arial"/>
                <a:ea typeface="Arial"/>
                <a:cs typeface="Arial"/>
                <a:sym typeface="Arial"/>
              </a:rPr>
              <a:t>Steve O’Connor, Director, IT, Aston Martin Lagonda Ltd.</a:t>
            </a:r>
            <a:endParaRPr sz="2800" b="0" i="0" u="none" strike="noStrike" cap="none">
              <a:solidFill>
                <a:schemeClr val="lt1"/>
              </a:solidFill>
              <a:latin typeface="Arial"/>
              <a:ea typeface="Arial"/>
              <a:cs typeface="Arial"/>
              <a:sym typeface="Arial"/>
            </a:endParaRPr>
          </a:p>
        </p:txBody>
      </p:sp>
      <p:grpSp>
        <p:nvGrpSpPr>
          <p:cNvPr id="824" name="Google Shape;824;p19"/>
          <p:cNvGrpSpPr/>
          <p:nvPr/>
        </p:nvGrpSpPr>
        <p:grpSpPr>
          <a:xfrm>
            <a:off x="10076077" y="4306934"/>
            <a:ext cx="3468000" cy="2205702"/>
            <a:chOff x="10076077" y="4495029"/>
            <a:chExt cx="3468000" cy="2205702"/>
          </a:xfrm>
        </p:grpSpPr>
        <p:sp>
          <p:nvSpPr>
            <p:cNvPr id="825" name="Google Shape;825;p19">
              <a:hlinkClick r:id="rId3"/>
            </p:cNvPr>
            <p:cNvSpPr/>
            <p:nvPr/>
          </p:nvSpPr>
          <p:spPr>
            <a:xfrm>
              <a:off x="10076077" y="4495029"/>
              <a:ext cx="3468000" cy="2205702"/>
            </a:xfrm>
            <a:prstGeom prst="rect">
              <a:avLst/>
            </a:prstGeom>
            <a:solidFill>
              <a:srgbClr val="FFFFFF"/>
            </a:solidFill>
            <a:ln>
              <a:noFill/>
            </a:ln>
            <a:effectLst>
              <a:outerShdw blurRad="571500" dist="254000" dir="5400000" algn="bl" rotWithShape="0">
                <a:schemeClr val="dk1">
                  <a:alpha val="1294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26" name="Google Shape;826;p19"/>
            <p:cNvSpPr txBox="1"/>
            <p:nvPr/>
          </p:nvSpPr>
          <p:spPr>
            <a:xfrm>
              <a:off x="10316456" y="4649108"/>
              <a:ext cx="472200" cy="167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IBM Plex Sans SemiBold"/>
                  <a:ea typeface="IBM Plex Sans SemiBold"/>
                  <a:cs typeface="IBM Plex Sans SemiBold"/>
                  <a:sym typeface="IBM Plex Sans SemiBold"/>
                </a:rPr>
                <a:t>“</a:t>
              </a:r>
              <a:endParaRPr sz="1400" b="0" i="0" u="none" strike="noStrike" cap="none">
                <a:solidFill>
                  <a:srgbClr val="000000"/>
                </a:solidFill>
                <a:latin typeface="Arial"/>
                <a:ea typeface="Arial"/>
                <a:cs typeface="Arial"/>
                <a:sym typeface="Arial"/>
              </a:endParaRPr>
            </a:p>
          </p:txBody>
        </p:sp>
        <p:sp>
          <p:nvSpPr>
            <p:cNvPr id="827" name="Google Shape;827;p19"/>
            <p:cNvSpPr txBox="1"/>
            <p:nvPr/>
          </p:nvSpPr>
          <p:spPr>
            <a:xfrm>
              <a:off x="10572752" y="4751504"/>
              <a:ext cx="2657100" cy="13288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chemeClr val="dk1"/>
                  </a:solidFill>
                  <a:latin typeface="IBM Plex Sans Medium"/>
                  <a:ea typeface="IBM Plex Sans Medium"/>
                  <a:cs typeface="IBM Plex Sans Medium"/>
                  <a:sym typeface="IBM Plex Sans Medium"/>
                </a:rPr>
                <a:t>Strongly recommend. Takes a lot of the day-to-day administration off of my team.</a:t>
              </a:r>
              <a:endParaRPr sz="1400" b="0" i="0" u="none" strike="noStrike" cap="none">
                <a:solidFill>
                  <a:srgbClr val="000000"/>
                </a:solidFill>
                <a:latin typeface="Arial"/>
                <a:ea typeface="Arial"/>
                <a:cs typeface="Arial"/>
                <a:sym typeface="Arial"/>
              </a:endParaRPr>
            </a:p>
          </p:txBody>
        </p:sp>
        <p:pic>
          <p:nvPicPr>
            <p:cNvPr id="828" name="Google Shape;828;p19"/>
            <p:cNvPicPr preferRelativeResize="0"/>
            <p:nvPr/>
          </p:nvPicPr>
          <p:blipFill rotWithShape="1">
            <a:blip r:embed="rId4">
              <a:alphaModFix/>
            </a:blip>
            <a:srcRect/>
            <a:stretch/>
          </p:blipFill>
          <p:spPr>
            <a:xfrm>
              <a:off x="11839893" y="6151041"/>
              <a:ext cx="1427398" cy="227421"/>
            </a:xfrm>
            <a:prstGeom prst="rect">
              <a:avLst/>
            </a:prstGeom>
            <a:noFill/>
            <a:ln>
              <a:noFill/>
            </a:ln>
          </p:spPr>
        </p:pic>
      </p:grpSp>
      <p:sp>
        <p:nvSpPr>
          <p:cNvPr id="829" name="Google Shape;829;p19"/>
          <p:cNvSpPr txBox="1"/>
          <p:nvPr/>
        </p:nvSpPr>
        <p:spPr>
          <a:xfrm>
            <a:off x="15284958" y="5531780"/>
            <a:ext cx="1151400" cy="333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grpSp>
        <p:nvGrpSpPr>
          <p:cNvPr id="830" name="Google Shape;830;p19"/>
          <p:cNvGrpSpPr/>
          <p:nvPr/>
        </p:nvGrpSpPr>
        <p:grpSpPr>
          <a:xfrm>
            <a:off x="14032598" y="4306934"/>
            <a:ext cx="3468000" cy="2205702"/>
            <a:chOff x="14032598" y="4495029"/>
            <a:chExt cx="3468000" cy="2205702"/>
          </a:xfrm>
        </p:grpSpPr>
        <p:sp>
          <p:nvSpPr>
            <p:cNvPr id="831" name="Google Shape;831;p19">
              <a:hlinkClick r:id="rId3"/>
            </p:cNvPr>
            <p:cNvSpPr/>
            <p:nvPr/>
          </p:nvSpPr>
          <p:spPr>
            <a:xfrm>
              <a:off x="14032598" y="4495029"/>
              <a:ext cx="3468000" cy="2205702"/>
            </a:xfrm>
            <a:prstGeom prst="rect">
              <a:avLst/>
            </a:prstGeom>
            <a:solidFill>
              <a:srgbClr val="FFFFFF"/>
            </a:solidFill>
            <a:ln>
              <a:noFill/>
            </a:ln>
            <a:effectLst>
              <a:outerShdw blurRad="571500" dist="254000" dir="5400000" algn="bl" rotWithShape="0">
                <a:schemeClr val="dk1">
                  <a:alpha val="1294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32" name="Google Shape;832;p19"/>
            <p:cNvSpPr txBox="1"/>
            <p:nvPr/>
          </p:nvSpPr>
          <p:spPr>
            <a:xfrm>
              <a:off x="14272978" y="4649108"/>
              <a:ext cx="472200" cy="167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IBM Plex Sans SemiBold"/>
                  <a:ea typeface="IBM Plex Sans SemiBold"/>
                  <a:cs typeface="IBM Plex Sans SemiBold"/>
                  <a:sym typeface="IBM Plex Sans SemiBold"/>
                </a:rPr>
                <a:t>“</a:t>
              </a:r>
              <a:endParaRPr sz="1400" b="0" i="0" u="none" strike="noStrike" cap="none">
                <a:solidFill>
                  <a:srgbClr val="000000"/>
                </a:solidFill>
                <a:latin typeface="Arial"/>
                <a:ea typeface="Arial"/>
                <a:cs typeface="Arial"/>
                <a:sym typeface="Arial"/>
              </a:endParaRPr>
            </a:p>
          </p:txBody>
        </p:sp>
        <p:sp>
          <p:nvSpPr>
            <p:cNvPr id="833" name="Google Shape;833;p19"/>
            <p:cNvSpPr txBox="1"/>
            <p:nvPr/>
          </p:nvSpPr>
          <p:spPr>
            <a:xfrm>
              <a:off x="14529273" y="4751504"/>
              <a:ext cx="2657100" cy="132888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NL" sz="1800" b="0" i="0" u="none" strike="noStrike" cap="none">
                  <a:solidFill>
                    <a:schemeClr val="dk1"/>
                  </a:solidFill>
                  <a:latin typeface="IBM Plex Sans Medium"/>
                  <a:ea typeface="IBM Plex Sans Medium"/>
                  <a:cs typeface="IBM Plex Sans Medium"/>
                  <a:sym typeface="IBM Plex Sans Medium"/>
                </a:rPr>
                <a:t>Vigilance MDR has been a terrific augment for our team.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IBM Plex Sans Medium"/>
                <a:ea typeface="IBM Plex Sans Medium"/>
                <a:cs typeface="IBM Plex Sans Medium"/>
                <a:sym typeface="IBM Plex Sans Medium"/>
              </a:endParaRPr>
            </a:p>
          </p:txBody>
        </p:sp>
        <p:pic>
          <p:nvPicPr>
            <p:cNvPr id="834" name="Google Shape;834;p19"/>
            <p:cNvPicPr preferRelativeResize="0"/>
            <p:nvPr/>
          </p:nvPicPr>
          <p:blipFill rotWithShape="1">
            <a:blip r:embed="rId4">
              <a:alphaModFix/>
            </a:blip>
            <a:srcRect/>
            <a:stretch/>
          </p:blipFill>
          <p:spPr>
            <a:xfrm>
              <a:off x="15796416" y="6151041"/>
              <a:ext cx="1427398" cy="227421"/>
            </a:xfrm>
            <a:prstGeom prst="rect">
              <a:avLst/>
            </a:prstGeom>
            <a:noFill/>
            <a:ln>
              <a:noFill/>
            </a:ln>
          </p:spPr>
        </p:pic>
      </p:grpSp>
      <p:sp>
        <p:nvSpPr>
          <p:cNvPr id="835" name="Google Shape;835;p19"/>
          <p:cNvSpPr txBox="1"/>
          <p:nvPr/>
        </p:nvSpPr>
        <p:spPr>
          <a:xfrm>
            <a:off x="11672458" y="8159780"/>
            <a:ext cx="1151400" cy="333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
        <p:nvSpPr>
          <p:cNvPr id="836" name="Google Shape;836;p19"/>
          <p:cNvSpPr txBox="1"/>
          <p:nvPr/>
        </p:nvSpPr>
        <p:spPr>
          <a:xfrm>
            <a:off x="10660478" y="7621061"/>
            <a:ext cx="472200" cy="167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IBM Plex Sans SemiBold"/>
                <a:ea typeface="IBM Plex Sans SemiBold"/>
                <a:cs typeface="IBM Plex Sans SemiBold"/>
                <a:sym typeface="IBM Plex Sans SemiBold"/>
              </a:rPr>
              <a:t>“</a:t>
            </a:r>
            <a:endParaRPr sz="2400" b="0" i="0" u="none" strike="noStrike" cap="none">
              <a:solidFill>
                <a:schemeClr val="dk1"/>
              </a:solidFill>
              <a:latin typeface="IBM Plex Sans SemiBold"/>
              <a:ea typeface="IBM Plex Sans SemiBold"/>
              <a:cs typeface="IBM Plex Sans SemiBold"/>
              <a:sym typeface="IBM Plex Sans SemiBold"/>
            </a:endParaRPr>
          </a:p>
        </p:txBody>
      </p:sp>
      <p:sp>
        <p:nvSpPr>
          <p:cNvPr id="837" name="Google Shape;837;p19"/>
          <p:cNvSpPr txBox="1"/>
          <p:nvPr/>
        </p:nvSpPr>
        <p:spPr>
          <a:xfrm>
            <a:off x="10076077" y="2819199"/>
            <a:ext cx="7424522" cy="1172400"/>
          </a:xfrm>
          <a:prstGeom prst="rect">
            <a:avLst/>
          </a:prstGeom>
          <a:noFill/>
          <a:ln>
            <a:noFill/>
          </a:ln>
        </p:spPr>
        <p:txBody>
          <a:bodyPr spcFirstLastPara="1" wrap="square" lIns="0" tIns="0" rIns="0" bIns="0" anchor="t" anchorCtr="0">
            <a:noAutofit/>
          </a:bodyPr>
          <a:lstStyle/>
          <a:p>
            <a:pPr marL="0" marR="0" lvl="0" indent="0" algn="l" rtl="0">
              <a:lnSpc>
                <a:spcPct val="110000"/>
              </a:lnSpc>
              <a:spcBef>
                <a:spcPts val="0"/>
              </a:spcBef>
              <a:spcAft>
                <a:spcPts val="0"/>
              </a:spcAft>
              <a:buClr>
                <a:srgbClr val="000000"/>
              </a:buClr>
              <a:buSzPts val="2000"/>
              <a:buFont typeface="Arial"/>
              <a:buNone/>
            </a:pPr>
            <a:r>
              <a:rPr lang="nl-NL" sz="2000" b="0" i="0" u="none" strike="noStrike" cap="none">
                <a:solidFill>
                  <a:schemeClr val="dk1"/>
                </a:solidFill>
                <a:latin typeface="Arial"/>
                <a:ea typeface="Arial"/>
                <a:cs typeface="Arial"/>
                <a:sym typeface="Arial"/>
              </a:rPr>
              <a:t>SentinelOne is the highest rated vendor in the 2020 Gartner Peer Insights™ ‘Voice of the Customer’ Endpoint Detection and Response Solutions report. Here’s what they say…</a:t>
            </a:r>
            <a:endParaRPr sz="1400" b="0" i="0" u="none" strike="noStrike" cap="none">
              <a:solidFill>
                <a:schemeClr val="dk1"/>
              </a:solidFill>
              <a:latin typeface="Arial"/>
              <a:ea typeface="Arial"/>
              <a:cs typeface="Arial"/>
              <a:sym typeface="Arial"/>
            </a:endParaRPr>
          </a:p>
        </p:txBody>
      </p:sp>
      <p:pic>
        <p:nvPicPr>
          <p:cNvPr id="838" name="Google Shape;838;p19"/>
          <p:cNvPicPr preferRelativeResize="0"/>
          <p:nvPr/>
        </p:nvPicPr>
        <p:blipFill rotWithShape="1">
          <a:blip r:embed="rId5">
            <a:alphaModFix/>
          </a:blip>
          <a:srcRect/>
          <a:stretch/>
        </p:blipFill>
        <p:spPr>
          <a:xfrm>
            <a:off x="10081169" y="1493057"/>
            <a:ext cx="4058833" cy="906462"/>
          </a:xfrm>
          <a:prstGeom prst="rect">
            <a:avLst/>
          </a:prstGeom>
          <a:noFill/>
          <a:ln>
            <a:noFill/>
          </a:ln>
        </p:spPr>
      </p:pic>
      <p:grpSp>
        <p:nvGrpSpPr>
          <p:cNvPr id="839" name="Google Shape;839;p19"/>
          <p:cNvGrpSpPr/>
          <p:nvPr/>
        </p:nvGrpSpPr>
        <p:grpSpPr>
          <a:xfrm>
            <a:off x="10076077" y="6812620"/>
            <a:ext cx="7424622" cy="1825800"/>
            <a:chOff x="10076077" y="7205334"/>
            <a:chExt cx="7424622" cy="1825800"/>
          </a:xfrm>
        </p:grpSpPr>
        <p:sp>
          <p:nvSpPr>
            <p:cNvPr id="840" name="Google Shape;840;p19">
              <a:hlinkClick r:id="rId3"/>
            </p:cNvPr>
            <p:cNvSpPr/>
            <p:nvPr/>
          </p:nvSpPr>
          <p:spPr>
            <a:xfrm>
              <a:off x="10076077" y="7205334"/>
              <a:ext cx="7424622" cy="1825800"/>
            </a:xfrm>
            <a:prstGeom prst="rect">
              <a:avLst/>
            </a:prstGeom>
            <a:solidFill>
              <a:srgbClr val="FFFFFF"/>
            </a:solidFill>
            <a:ln>
              <a:noFill/>
            </a:ln>
            <a:effectLst>
              <a:outerShdw blurRad="571500" dist="254000" dir="5400000" algn="bl" rotWithShape="0">
                <a:schemeClr val="dk1">
                  <a:alpha val="12941"/>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41" name="Google Shape;841;p19"/>
            <p:cNvSpPr txBox="1"/>
            <p:nvPr/>
          </p:nvSpPr>
          <p:spPr>
            <a:xfrm>
              <a:off x="10660478" y="7461809"/>
              <a:ext cx="6428496" cy="94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l-NL" sz="1800" b="0" i="0" u="none" strike="noStrike" cap="none">
                  <a:solidFill>
                    <a:schemeClr val="dk1"/>
                  </a:solidFill>
                  <a:latin typeface="IBM Plex Sans Medium"/>
                  <a:ea typeface="IBM Plex Sans Medium"/>
                  <a:cs typeface="IBM Plex Sans Medium"/>
                  <a:sym typeface="IBM Plex Sans Medium"/>
                </a:rPr>
                <a:t>Get the Vigilance service along with the product and they take care of all the basic security incidents, alert on the advanced issues, and provide great reports.</a:t>
              </a:r>
              <a:endParaRPr sz="1400" b="0" i="0" u="none" strike="noStrike" cap="none">
                <a:solidFill>
                  <a:srgbClr val="000000"/>
                </a:solidFill>
                <a:latin typeface="Arial"/>
                <a:ea typeface="Arial"/>
                <a:cs typeface="Arial"/>
                <a:sym typeface="Arial"/>
              </a:endParaRPr>
            </a:p>
          </p:txBody>
        </p:sp>
        <p:pic>
          <p:nvPicPr>
            <p:cNvPr id="842" name="Google Shape;842;p19"/>
            <p:cNvPicPr preferRelativeResize="0"/>
            <p:nvPr/>
          </p:nvPicPr>
          <p:blipFill rotWithShape="1">
            <a:blip r:embed="rId4">
              <a:alphaModFix/>
            </a:blip>
            <a:srcRect/>
            <a:stretch/>
          </p:blipFill>
          <p:spPr>
            <a:xfrm>
              <a:off x="15759641" y="8523817"/>
              <a:ext cx="1427398" cy="227421"/>
            </a:xfrm>
            <a:prstGeom prst="rect">
              <a:avLst/>
            </a:prstGeom>
            <a:noFill/>
            <a:ln>
              <a:noFill/>
            </a:ln>
          </p:spPr>
        </p:pic>
        <p:sp>
          <p:nvSpPr>
            <p:cNvPr id="843" name="Google Shape;843;p19"/>
            <p:cNvSpPr txBox="1"/>
            <p:nvPr/>
          </p:nvSpPr>
          <p:spPr>
            <a:xfrm>
              <a:off x="10316456" y="7282434"/>
              <a:ext cx="472200" cy="167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IBM Plex Sans SemiBold"/>
                  <a:ea typeface="IBM Plex Sans SemiBold"/>
                  <a:cs typeface="IBM Plex Sans SemiBold"/>
                  <a:sym typeface="IBM Plex Sans SemiBold"/>
                </a:rPr>
                <a:t>“</a:t>
              </a:r>
              <a:endParaRPr sz="1400" b="0" i="0" u="none" strike="noStrike" cap="none">
                <a:solidFill>
                  <a:srgbClr val="000000"/>
                </a:solidFill>
                <a:latin typeface="Arial"/>
                <a:ea typeface="Arial"/>
                <a:cs typeface="Arial"/>
                <a:sym typeface="Arial"/>
              </a:endParaRPr>
            </a:p>
          </p:txBody>
        </p:sp>
      </p:grpSp>
      <p:sp>
        <p:nvSpPr>
          <p:cNvPr id="844" name="Google Shape;844;p19"/>
          <p:cNvSpPr/>
          <p:nvPr/>
        </p:nvSpPr>
        <p:spPr>
          <a:xfrm>
            <a:off x="302934" y="1422401"/>
            <a:ext cx="7808332" cy="1061829"/>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Clr>
                <a:srgbClr val="000000"/>
              </a:buClr>
              <a:buSzPts val="2100"/>
              <a:buFont typeface="Arial"/>
              <a:buNone/>
            </a:pPr>
            <a:r>
              <a:rPr lang="nl-NL" sz="2100" b="0" i="0" u="none" strike="noStrike" cap="none">
                <a:solidFill>
                  <a:srgbClr val="5A5A76"/>
                </a:solidFill>
                <a:latin typeface="Arial"/>
                <a:ea typeface="Arial"/>
                <a:cs typeface="Arial"/>
                <a:sym typeface="Arial"/>
              </a:rPr>
              <a:t>Vigilance is trusted by many of the largest worldwide brands across industries like financial services, manufacturing, government, healthcare, education, and more.</a:t>
            </a:r>
            <a:endParaRPr sz="1100" b="0" i="0" u="none" strike="noStrike" cap="none">
              <a:solidFill>
                <a:srgbClr val="5A5A76"/>
              </a:solidFill>
              <a:latin typeface="Arial"/>
              <a:ea typeface="Arial"/>
              <a:cs typeface="Arial"/>
              <a:sym typeface="Arial"/>
            </a:endParaRPr>
          </a:p>
        </p:txBody>
      </p:sp>
      <p:pic>
        <p:nvPicPr>
          <p:cNvPr id="845" name="Google Shape;845;p19" descr="Logo&#10;&#10;Description automatically generated"/>
          <p:cNvPicPr preferRelativeResize="0"/>
          <p:nvPr/>
        </p:nvPicPr>
        <p:blipFill rotWithShape="1">
          <a:blip r:embed="rId6">
            <a:alphaModFix/>
          </a:blip>
          <a:srcRect l="7417" r="7077" b="49752"/>
          <a:stretch/>
        </p:blipFill>
        <p:spPr>
          <a:xfrm>
            <a:off x="806824" y="6707375"/>
            <a:ext cx="2302136" cy="5168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e6e277cc3b_0_0"/>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3</a:t>
            </a:fld>
            <a:endParaRPr/>
          </a:p>
        </p:txBody>
      </p:sp>
      <p:sp>
        <p:nvSpPr>
          <p:cNvPr id="159" name="Google Shape;159;ge6e277cc3b_0_0"/>
          <p:cNvSpPr txBox="1"/>
          <p:nvPr/>
        </p:nvSpPr>
        <p:spPr>
          <a:xfrm>
            <a:off x="820740" y="1119872"/>
            <a:ext cx="6528300" cy="12927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6000"/>
              <a:buFont typeface="Arial"/>
              <a:buNone/>
            </a:pPr>
            <a:r>
              <a:rPr lang="nl-NL" sz="6000" b="1" i="0" u="none" strike="noStrike" cap="none">
                <a:solidFill>
                  <a:schemeClr val="accent2"/>
                </a:solidFill>
                <a:latin typeface="Arial"/>
                <a:ea typeface="Arial"/>
                <a:cs typeface="Arial"/>
                <a:sym typeface="Arial"/>
              </a:rPr>
              <a:t>CUSTOMERS </a:t>
            </a:r>
            <a:br>
              <a:rPr lang="nl-NL" sz="6000" b="1" i="0" u="none" strike="noStrike" cap="none">
                <a:solidFill>
                  <a:schemeClr val="accent2"/>
                </a:solidFill>
                <a:latin typeface="Arial"/>
                <a:ea typeface="Arial"/>
                <a:cs typeface="Arial"/>
                <a:sym typeface="Arial"/>
              </a:rPr>
            </a:br>
            <a:r>
              <a:rPr lang="nl-NL" sz="6000" b="1" i="0" u="none" strike="noStrike" cap="none">
                <a:solidFill>
                  <a:schemeClr val="accent2"/>
                </a:solidFill>
                <a:latin typeface="Arial"/>
                <a:ea typeface="Arial"/>
                <a:cs typeface="Arial"/>
                <a:sym typeface="Arial"/>
              </a:rPr>
              <a:t>ARE OUR </a:t>
            </a:r>
            <a:r>
              <a:rPr lang="nl-NL" sz="6000" b="1" i="0" u="none" strike="noStrike" cap="none">
                <a:solidFill>
                  <a:schemeClr val="accent1"/>
                </a:solidFill>
                <a:latin typeface="Arial"/>
                <a:ea typeface="Arial"/>
                <a:cs typeface="Arial"/>
                <a:sym typeface="Arial"/>
              </a:rPr>
              <a:t>#1</a:t>
            </a:r>
            <a:endParaRPr sz="5400" b="1" i="0" u="none" strike="noStrike" cap="none">
              <a:solidFill>
                <a:schemeClr val="accent1"/>
              </a:solidFill>
              <a:latin typeface="Arial"/>
              <a:ea typeface="Arial"/>
              <a:cs typeface="Arial"/>
              <a:sym typeface="Arial"/>
            </a:endParaRPr>
          </a:p>
        </p:txBody>
      </p:sp>
      <p:grpSp>
        <p:nvGrpSpPr>
          <p:cNvPr id="160" name="Google Shape;160;ge6e277cc3b_0_0"/>
          <p:cNvGrpSpPr/>
          <p:nvPr/>
        </p:nvGrpSpPr>
        <p:grpSpPr>
          <a:xfrm>
            <a:off x="7708710" y="783444"/>
            <a:ext cx="4782000" cy="1950600"/>
            <a:chOff x="7695128" y="783444"/>
            <a:chExt cx="4782000" cy="1950600"/>
          </a:xfrm>
        </p:grpSpPr>
        <p:sp>
          <p:nvSpPr>
            <p:cNvPr id="161" name="Google Shape;161;ge6e277cc3b_0_0"/>
            <p:cNvSpPr/>
            <p:nvPr/>
          </p:nvSpPr>
          <p:spPr>
            <a:xfrm>
              <a:off x="7695128" y="783444"/>
              <a:ext cx="4782000" cy="1950600"/>
            </a:xfrm>
            <a:prstGeom prst="rect">
              <a:avLst/>
            </a:prstGeom>
            <a:solidFill>
              <a:schemeClr val="lt1"/>
            </a:solidFill>
            <a:ln>
              <a:noFill/>
            </a:ln>
            <a:effectLst>
              <a:outerShdw blurRad="571500" dist="254000" dir="5400000" algn="ctr" rotWithShape="0">
                <a:schemeClr val="dk1">
                  <a:alpha val="12549"/>
                </a:schemeClr>
              </a:outerShdw>
            </a:effectLst>
          </p:spPr>
          <p:txBody>
            <a:bodyPr spcFirstLastPara="1" wrap="square" lIns="274300" tIns="1645900" rIns="274300"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accent2"/>
                </a:solidFill>
                <a:latin typeface="Arial"/>
                <a:ea typeface="Arial"/>
                <a:cs typeface="Arial"/>
                <a:sym typeface="Arial"/>
              </a:endParaRPr>
            </a:p>
          </p:txBody>
        </p:sp>
        <p:grpSp>
          <p:nvGrpSpPr>
            <p:cNvPr id="162" name="Google Shape;162;ge6e277cc3b_0_0"/>
            <p:cNvGrpSpPr/>
            <p:nvPr/>
          </p:nvGrpSpPr>
          <p:grpSpPr>
            <a:xfrm>
              <a:off x="8280888" y="1146975"/>
              <a:ext cx="3969300" cy="1358453"/>
              <a:chOff x="7222553" y="681306"/>
              <a:chExt cx="3969300" cy="1358453"/>
            </a:xfrm>
          </p:grpSpPr>
          <p:sp>
            <p:nvSpPr>
              <p:cNvPr id="163" name="Google Shape;163;ge6e277cc3b_0_0"/>
              <p:cNvSpPr txBox="1"/>
              <p:nvPr/>
            </p:nvSpPr>
            <p:spPr>
              <a:xfrm>
                <a:off x="7222553" y="1177859"/>
                <a:ext cx="3969300" cy="861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Customer Satisfaction (CSAT) is ~9</a:t>
                </a:r>
                <a:r>
                  <a:rPr lang="nl-NL" sz="2400">
                    <a:solidFill>
                      <a:schemeClr val="dk1"/>
                    </a:solidFill>
                  </a:rPr>
                  <a:t>5</a:t>
                </a:r>
                <a:r>
                  <a:rPr lang="nl-NL" sz="2400" b="0" i="0" u="none" strike="noStrike" cap="none">
                    <a:solidFill>
                      <a:schemeClr val="dk1"/>
                    </a:solidFill>
                    <a:latin typeface="Arial"/>
                    <a:ea typeface="Arial"/>
                    <a:cs typeface="Arial"/>
                    <a:sym typeface="Arial"/>
                  </a:rPr>
                  <a:t>%</a:t>
                </a:r>
                <a:endParaRPr sz="2000" b="0" i="0" u="none" strike="noStrike" cap="none">
                  <a:solidFill>
                    <a:schemeClr val="dk1"/>
                  </a:solidFill>
                  <a:latin typeface="Arial"/>
                  <a:ea typeface="Arial"/>
                  <a:cs typeface="Arial"/>
                  <a:sym typeface="Arial"/>
                </a:endParaRPr>
              </a:p>
            </p:txBody>
          </p:sp>
          <p:sp>
            <p:nvSpPr>
              <p:cNvPr id="164" name="Google Shape;164;ge6e277cc3b_0_0"/>
              <p:cNvSpPr/>
              <p:nvPr/>
            </p:nvSpPr>
            <p:spPr>
              <a:xfrm>
                <a:off x="7234767" y="681306"/>
                <a:ext cx="3611100" cy="315900"/>
              </a:xfrm>
              <a:prstGeom prst="roundRect">
                <a:avLst>
                  <a:gd name="adj" fmla="val 50000"/>
                </a:avLst>
              </a:prstGeom>
              <a:solidFill>
                <a:srgbClr val="E0C9FD"/>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65" name="Google Shape;165;ge6e277cc3b_0_0"/>
              <p:cNvSpPr/>
              <p:nvPr/>
            </p:nvSpPr>
            <p:spPr>
              <a:xfrm>
                <a:off x="7247458" y="694006"/>
                <a:ext cx="3435666" cy="289700"/>
              </a:xfrm>
              <a:custGeom>
                <a:avLst/>
                <a:gdLst/>
                <a:ahLst/>
                <a:cxnLst/>
                <a:rect l="l" t="t" r="r" b="b"/>
                <a:pathLst>
                  <a:path w="3360065" h="269488" extrusionOk="0">
                    <a:moveTo>
                      <a:pt x="0" y="134743"/>
                    </a:moveTo>
                    <a:lnTo>
                      <a:pt x="0" y="134744"/>
                    </a:lnTo>
                    <a:lnTo>
                      <a:pt x="0" y="134744"/>
                    </a:lnTo>
                    <a:close/>
                    <a:moveTo>
                      <a:pt x="134744" y="0"/>
                    </a:moveTo>
                    <a:lnTo>
                      <a:pt x="3360065" y="0"/>
                    </a:lnTo>
                    <a:lnTo>
                      <a:pt x="3360065" y="269488"/>
                    </a:lnTo>
                    <a:lnTo>
                      <a:pt x="134744" y="269487"/>
                    </a:lnTo>
                    <a:cubicBezTo>
                      <a:pt x="78932" y="269487"/>
                      <a:pt x="31044" y="235553"/>
                      <a:pt x="10589" y="187192"/>
                    </a:cubicBezTo>
                    <a:lnTo>
                      <a:pt x="0" y="134744"/>
                    </a:lnTo>
                    <a:lnTo>
                      <a:pt x="10589" y="82296"/>
                    </a:lnTo>
                    <a:cubicBezTo>
                      <a:pt x="31044" y="33934"/>
                      <a:pt x="78932" y="0"/>
                      <a:pt x="134744"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66" name="Google Shape;166;ge6e277cc3b_0_0"/>
              <p:cNvSpPr/>
              <p:nvPr/>
            </p:nvSpPr>
            <p:spPr>
              <a:xfrm>
                <a:off x="10231159" y="712206"/>
                <a:ext cx="4722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nl-NL" sz="1050" b="1" i="0" u="none" strike="noStrike" cap="none">
                    <a:solidFill>
                      <a:schemeClr val="lt1"/>
                    </a:solidFill>
                    <a:latin typeface="Arial"/>
                    <a:ea typeface="Arial"/>
                    <a:cs typeface="Arial"/>
                    <a:sym typeface="Arial"/>
                  </a:rPr>
                  <a:t>9</a:t>
                </a:r>
                <a:r>
                  <a:rPr lang="nl-NL" sz="1050" b="1">
                    <a:solidFill>
                      <a:schemeClr val="lt1"/>
                    </a:solidFill>
                  </a:rPr>
                  <a:t>5</a:t>
                </a:r>
                <a:r>
                  <a:rPr lang="nl-NL" sz="1050" b="1" i="0" u="none" strike="noStrike" cap="none">
                    <a:solidFill>
                      <a:schemeClr val="lt1"/>
                    </a:solidFill>
                    <a:latin typeface="Arial"/>
                    <a:ea typeface="Arial"/>
                    <a:cs typeface="Arial"/>
                    <a:sym typeface="Arial"/>
                  </a:rPr>
                  <a:t>%</a:t>
                </a:r>
                <a:endParaRPr sz="1800" b="0" i="0" u="none" strike="noStrike" cap="none">
                  <a:solidFill>
                    <a:schemeClr val="lt1"/>
                  </a:solidFill>
                  <a:latin typeface="Arial"/>
                  <a:ea typeface="Arial"/>
                  <a:cs typeface="Arial"/>
                  <a:sym typeface="Arial"/>
                </a:endParaRPr>
              </a:p>
            </p:txBody>
          </p:sp>
        </p:grpSp>
      </p:grpSp>
      <p:grpSp>
        <p:nvGrpSpPr>
          <p:cNvPr id="167" name="Google Shape;167;ge6e277cc3b_0_0"/>
          <p:cNvGrpSpPr/>
          <p:nvPr/>
        </p:nvGrpSpPr>
        <p:grpSpPr>
          <a:xfrm>
            <a:off x="12736442" y="779924"/>
            <a:ext cx="4782000" cy="1950600"/>
            <a:chOff x="12736442" y="779924"/>
            <a:chExt cx="4782000" cy="1950600"/>
          </a:xfrm>
        </p:grpSpPr>
        <p:sp>
          <p:nvSpPr>
            <p:cNvPr id="168" name="Google Shape;168;ge6e277cc3b_0_0"/>
            <p:cNvSpPr/>
            <p:nvPr/>
          </p:nvSpPr>
          <p:spPr>
            <a:xfrm>
              <a:off x="12736442" y="779924"/>
              <a:ext cx="4782000" cy="1950600"/>
            </a:xfrm>
            <a:prstGeom prst="rect">
              <a:avLst/>
            </a:prstGeom>
            <a:solidFill>
              <a:schemeClr val="lt1"/>
            </a:solidFill>
            <a:ln>
              <a:noFill/>
            </a:ln>
            <a:effectLst>
              <a:outerShdw blurRad="571500" dist="254000" dir="5400000" algn="ctr" rotWithShape="0">
                <a:schemeClr val="dk1">
                  <a:alpha val="12549"/>
                </a:schemeClr>
              </a:outerShdw>
            </a:effectLst>
          </p:spPr>
          <p:txBody>
            <a:bodyPr spcFirstLastPara="1" wrap="square" lIns="274300" tIns="1645900" rIns="274300"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accent2"/>
                </a:solidFill>
                <a:latin typeface="Arial"/>
                <a:ea typeface="Arial"/>
                <a:cs typeface="Arial"/>
                <a:sym typeface="Arial"/>
              </a:endParaRPr>
            </a:p>
          </p:txBody>
        </p:sp>
        <p:grpSp>
          <p:nvGrpSpPr>
            <p:cNvPr id="169" name="Google Shape;169;ge6e277cc3b_0_0"/>
            <p:cNvGrpSpPr/>
            <p:nvPr/>
          </p:nvGrpSpPr>
          <p:grpSpPr>
            <a:xfrm>
              <a:off x="13299938" y="859370"/>
              <a:ext cx="3969300" cy="1694435"/>
              <a:chOff x="13158695" y="345324"/>
              <a:chExt cx="3969300" cy="1694435"/>
            </a:xfrm>
          </p:grpSpPr>
          <p:sp>
            <p:nvSpPr>
              <p:cNvPr id="170" name="Google Shape;170;ge6e277cc3b_0_0"/>
              <p:cNvSpPr txBox="1"/>
              <p:nvPr/>
            </p:nvSpPr>
            <p:spPr>
              <a:xfrm>
                <a:off x="13158695" y="1177859"/>
                <a:ext cx="3969300" cy="861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Net Promoter Score in the “great” to “excellent” range</a:t>
                </a:r>
                <a:endParaRPr sz="2000" b="0" i="0" u="none" strike="noStrike" cap="none">
                  <a:solidFill>
                    <a:schemeClr val="dk1"/>
                  </a:solidFill>
                  <a:latin typeface="Arial"/>
                  <a:ea typeface="Arial"/>
                  <a:cs typeface="Arial"/>
                  <a:sym typeface="Arial"/>
                </a:endParaRPr>
              </a:p>
            </p:txBody>
          </p:sp>
          <p:cxnSp>
            <p:nvCxnSpPr>
              <p:cNvPr id="171" name="Google Shape;171;ge6e277cc3b_0_0"/>
              <p:cNvCxnSpPr/>
              <p:nvPr/>
            </p:nvCxnSpPr>
            <p:spPr>
              <a:xfrm>
                <a:off x="13349111" y="835116"/>
                <a:ext cx="2743200" cy="0"/>
              </a:xfrm>
              <a:prstGeom prst="straightConnector1">
                <a:avLst/>
              </a:prstGeom>
              <a:noFill/>
              <a:ln w="25400" cap="flat" cmpd="sng">
                <a:solidFill>
                  <a:schemeClr val="accent1"/>
                </a:solidFill>
                <a:prstDash val="solid"/>
                <a:round/>
                <a:headEnd type="none" w="sm" len="sm"/>
                <a:tailEnd type="none" w="sm" len="sm"/>
              </a:ln>
            </p:spPr>
          </p:cxnSp>
          <p:sp>
            <p:nvSpPr>
              <p:cNvPr id="172" name="Google Shape;172;ge6e277cc3b_0_0"/>
              <p:cNvSpPr/>
              <p:nvPr/>
            </p:nvSpPr>
            <p:spPr>
              <a:xfrm>
                <a:off x="13173613" y="677184"/>
                <a:ext cx="320100" cy="320100"/>
              </a:xfrm>
              <a:prstGeom prst="ellipse">
                <a:avLst/>
              </a:prstGeom>
              <a:solidFill>
                <a:srgbClr val="E0C9FD"/>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3" name="Google Shape;173;ge6e277cc3b_0_0"/>
              <p:cNvSpPr/>
              <p:nvPr/>
            </p:nvSpPr>
            <p:spPr>
              <a:xfrm>
                <a:off x="13871230" y="677184"/>
                <a:ext cx="320100" cy="320100"/>
              </a:xfrm>
              <a:prstGeom prst="ellipse">
                <a:avLst/>
              </a:prstGeom>
              <a:solidFill>
                <a:srgbClr val="E0C9FD"/>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4" name="Google Shape;174;ge6e277cc3b_0_0"/>
              <p:cNvSpPr/>
              <p:nvPr/>
            </p:nvSpPr>
            <p:spPr>
              <a:xfrm>
                <a:off x="14568848" y="677184"/>
                <a:ext cx="320100" cy="320100"/>
              </a:xfrm>
              <a:prstGeom prst="ellipse">
                <a:avLst/>
              </a:prstGeom>
              <a:solidFill>
                <a:srgbClr val="E0C9FD"/>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5" name="Google Shape;175;ge6e277cc3b_0_0"/>
              <p:cNvSpPr/>
              <p:nvPr/>
            </p:nvSpPr>
            <p:spPr>
              <a:xfrm>
                <a:off x="15266466" y="677184"/>
                <a:ext cx="320100" cy="320100"/>
              </a:xfrm>
              <a:prstGeom prst="ellipse">
                <a:avLst/>
              </a:prstGeom>
              <a:solidFill>
                <a:srgbClr val="E0C9FD"/>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6" name="Google Shape;176;ge6e277cc3b_0_0"/>
              <p:cNvSpPr/>
              <p:nvPr/>
            </p:nvSpPr>
            <p:spPr>
              <a:xfrm>
                <a:off x="15736016" y="345324"/>
                <a:ext cx="7761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nl-NL" sz="1050" b="1" i="0" u="none" strike="noStrike" cap="none">
                    <a:solidFill>
                      <a:schemeClr val="accent2"/>
                    </a:solidFill>
                    <a:latin typeface="Arial"/>
                    <a:ea typeface="Arial"/>
                    <a:cs typeface="Arial"/>
                    <a:sym typeface="Arial"/>
                  </a:rPr>
                  <a:t>Excellent</a:t>
                </a:r>
                <a:endParaRPr sz="1800" b="0" i="0" u="none" strike="noStrike" cap="none">
                  <a:solidFill>
                    <a:schemeClr val="accent2"/>
                  </a:solidFill>
                  <a:latin typeface="Arial"/>
                  <a:ea typeface="Arial"/>
                  <a:cs typeface="Arial"/>
                  <a:sym typeface="Arial"/>
                </a:endParaRPr>
              </a:p>
            </p:txBody>
          </p:sp>
          <p:sp>
            <p:nvSpPr>
              <p:cNvPr id="177" name="Google Shape;177;ge6e277cc3b_0_0"/>
              <p:cNvSpPr/>
              <p:nvPr/>
            </p:nvSpPr>
            <p:spPr>
              <a:xfrm>
                <a:off x="15968698" y="675096"/>
                <a:ext cx="320100" cy="320100"/>
              </a:xfrm>
              <a:prstGeom prst="ellipse">
                <a:avLst/>
              </a:prstGeom>
              <a:solidFill>
                <a:srgbClr val="E0C9FD"/>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178" name="Google Shape;178;ge6e277cc3b_0_0"/>
              <p:cNvSpPr/>
              <p:nvPr/>
            </p:nvSpPr>
            <p:spPr>
              <a:xfrm>
                <a:off x="15804034" y="682998"/>
                <a:ext cx="320100" cy="320100"/>
              </a:xfrm>
              <a:prstGeom prst="ellipse">
                <a:avLst/>
              </a:prstGeom>
              <a:solidFill>
                <a:schemeClr val="accent1"/>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grpSp>
      </p:grpSp>
      <p:sp>
        <p:nvSpPr>
          <p:cNvPr id="179" name="Google Shape;179;ge6e277cc3b_0_0"/>
          <p:cNvSpPr txBox="1"/>
          <p:nvPr/>
        </p:nvSpPr>
        <p:spPr>
          <a:xfrm>
            <a:off x="820750" y="3352125"/>
            <a:ext cx="6044700" cy="19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NL" sz="3000" b="1" i="0" u="none" strike="noStrike" cap="none">
                <a:solidFill>
                  <a:schemeClr val="accent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Vigilance Locations</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nl-NL" sz="2400">
                <a:solidFill>
                  <a:schemeClr val="dk1"/>
                </a:solidFill>
              </a:rPr>
              <a:t>North America, EMEA, Asia Pacific</a:t>
            </a:r>
            <a:endParaRPr sz="2400">
              <a:solidFill>
                <a:schemeClr val="dk1"/>
              </a:solidFill>
            </a:endParaRPr>
          </a:p>
          <a:p>
            <a:pPr marL="0" marR="0" lvl="0" indent="0" algn="l" rtl="0">
              <a:lnSpc>
                <a:spcPct val="100000"/>
              </a:lnSpc>
              <a:spcBef>
                <a:spcPts val="0"/>
              </a:spcBef>
              <a:spcAft>
                <a:spcPts val="0"/>
              </a:spcAft>
              <a:buClr>
                <a:srgbClr val="000000"/>
              </a:buClr>
              <a:buSzPts val="2400"/>
              <a:buFont typeface="Arial"/>
              <a:buNone/>
            </a:pPr>
            <a:endParaRPr sz="2400">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nl-NL" sz="1800" b="1">
                <a:solidFill>
                  <a:schemeClr val="accent1"/>
                </a:solidFill>
              </a:rPr>
              <a:t>Supported Languages</a:t>
            </a:r>
            <a:endParaRPr sz="1800" b="1">
              <a:solidFill>
                <a:schemeClr val="accent1"/>
              </a:solidFill>
            </a:endParaRPr>
          </a:p>
          <a:p>
            <a:pPr marL="0" marR="0" lvl="0" indent="0" algn="l" rtl="0">
              <a:lnSpc>
                <a:spcPct val="100000"/>
              </a:lnSpc>
              <a:spcBef>
                <a:spcPts val="0"/>
              </a:spcBef>
              <a:spcAft>
                <a:spcPts val="0"/>
              </a:spcAft>
              <a:buClr>
                <a:srgbClr val="000000"/>
              </a:buClr>
              <a:buSzPts val="2400"/>
              <a:buFont typeface="Arial"/>
              <a:buNone/>
            </a:pPr>
            <a:r>
              <a:rPr lang="nl-NL" sz="1800">
                <a:solidFill>
                  <a:schemeClr val="dk1"/>
                </a:solidFill>
              </a:rPr>
              <a:t>English, Russian, Hebrew, Polish, German, </a:t>
            </a:r>
            <a:endParaRPr sz="1800">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nl-NL" sz="1800">
                <a:solidFill>
                  <a:schemeClr val="dk1"/>
                </a:solidFill>
              </a:rPr>
              <a:t>Portuguese, Arabic, Hindi, Spanish, French</a:t>
            </a:r>
            <a:endParaRPr sz="1800">
              <a:solidFill>
                <a:schemeClr val="dk1"/>
              </a:solidFill>
            </a:endParaRPr>
          </a:p>
        </p:txBody>
      </p:sp>
      <p:sp>
        <p:nvSpPr>
          <p:cNvPr id="180" name="Google Shape;180;ge6e277cc3b_0_0">
            <a:hlinkClick r:id="rId3"/>
          </p:cNvPr>
          <p:cNvSpPr/>
          <p:nvPr/>
        </p:nvSpPr>
        <p:spPr>
          <a:xfrm>
            <a:off x="820750" y="5928388"/>
            <a:ext cx="4997700" cy="2551500"/>
          </a:xfrm>
          <a:prstGeom prst="rect">
            <a:avLst/>
          </a:prstGeom>
          <a:solidFill>
            <a:srgbClr val="FFFFFF"/>
          </a:solidFill>
          <a:ln>
            <a:noFill/>
          </a:ln>
          <a:effectLst>
            <a:outerShdw blurRad="571500" dist="254000" dir="5400000" algn="ctr" rotWithShape="0">
              <a:schemeClr val="dk1">
                <a:alpha val="1254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e6e277cc3b_0_0"/>
          <p:cNvSpPr txBox="1"/>
          <p:nvPr/>
        </p:nvSpPr>
        <p:spPr>
          <a:xfrm>
            <a:off x="1328475" y="6167100"/>
            <a:ext cx="4030800" cy="16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0" i="0" u="none" strike="noStrike" cap="none">
                <a:solidFill>
                  <a:srgbClr val="1D252D"/>
                </a:solidFill>
                <a:latin typeface="IBM Plex Sans Medium"/>
                <a:ea typeface="IBM Plex Sans Medium"/>
                <a:cs typeface="IBM Plex Sans Medium"/>
                <a:sym typeface="IBM Plex Sans Medium"/>
              </a:rPr>
              <a:t>Putting the customer back into “customer service.”</a:t>
            </a:r>
            <a:endParaRPr sz="2400" b="0" i="0" u="none" strike="noStrike" cap="none">
              <a:solidFill>
                <a:srgbClr val="1D252D"/>
              </a:solidFill>
              <a:latin typeface="IBM Plex Sans Medium"/>
              <a:ea typeface="IBM Plex Sans Medium"/>
              <a:cs typeface="IBM Plex Sans Medium"/>
              <a:sym typeface="IBM Plex Sans Medium"/>
            </a:endParaRPr>
          </a:p>
        </p:txBody>
      </p:sp>
      <p:pic>
        <p:nvPicPr>
          <p:cNvPr id="182" name="Google Shape;182;ge6e277cc3b_0_0"/>
          <p:cNvPicPr preferRelativeResize="0"/>
          <p:nvPr/>
        </p:nvPicPr>
        <p:blipFill rotWithShape="1">
          <a:blip r:embed="rId4">
            <a:alphaModFix/>
          </a:blip>
          <a:srcRect/>
          <a:stretch/>
        </p:blipFill>
        <p:spPr>
          <a:xfrm>
            <a:off x="4072691" y="7307395"/>
            <a:ext cx="1427398" cy="227421"/>
          </a:xfrm>
          <a:prstGeom prst="rect">
            <a:avLst/>
          </a:prstGeom>
          <a:noFill/>
          <a:ln>
            <a:noFill/>
          </a:ln>
        </p:spPr>
      </p:pic>
      <p:sp>
        <p:nvSpPr>
          <p:cNvPr id="183" name="Google Shape;183;ge6e277cc3b_0_0"/>
          <p:cNvSpPr txBox="1"/>
          <p:nvPr/>
        </p:nvSpPr>
        <p:spPr>
          <a:xfrm>
            <a:off x="2486301" y="7583892"/>
            <a:ext cx="3013800" cy="670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nl-NL" sz="1600" b="1" i="0" u="none" strike="noStrike" cap="none">
                <a:solidFill>
                  <a:srgbClr val="1D252D"/>
                </a:solidFill>
                <a:latin typeface="IBM Plex Sans"/>
                <a:ea typeface="IBM Plex Sans"/>
                <a:cs typeface="IBM Plex Sans"/>
                <a:sym typeface="IBM Plex Sans"/>
              </a:rPr>
              <a:t>CISO</a:t>
            </a:r>
            <a:endParaRPr sz="1600" b="1" i="0" u="none" strike="noStrike" cap="none">
              <a:solidFill>
                <a:srgbClr val="1D252D"/>
              </a:solidFill>
              <a:latin typeface="IBM Plex Sans"/>
              <a:ea typeface="IBM Plex Sans"/>
              <a:cs typeface="IBM Plex Sans"/>
              <a:sym typeface="IBM Plex Sans"/>
            </a:endParaRPr>
          </a:p>
          <a:p>
            <a:pPr marL="0" marR="0" lvl="0" indent="0" algn="r" rtl="0">
              <a:lnSpc>
                <a:spcPct val="100000"/>
              </a:lnSpc>
              <a:spcBef>
                <a:spcPts val="0"/>
              </a:spcBef>
              <a:spcAft>
                <a:spcPts val="0"/>
              </a:spcAft>
              <a:buClr>
                <a:srgbClr val="000000"/>
              </a:buClr>
              <a:buSzPts val="1600"/>
              <a:buFont typeface="Arial"/>
              <a:buNone/>
            </a:pPr>
            <a:r>
              <a:rPr lang="nl-NL" sz="1600" b="1" i="0" u="none" strike="noStrike" cap="none">
                <a:solidFill>
                  <a:srgbClr val="1D252D"/>
                </a:solidFill>
                <a:latin typeface="IBM Plex Sans"/>
                <a:ea typeface="IBM Plex Sans"/>
                <a:cs typeface="IBM Plex Sans"/>
                <a:sym typeface="IBM Plex Sans"/>
              </a:rPr>
              <a:t>30B+ USD</a:t>
            </a:r>
            <a:endParaRPr sz="1600" b="1" i="0" u="none" strike="noStrike" cap="none">
              <a:solidFill>
                <a:srgbClr val="1D252D"/>
              </a:solidFill>
              <a:latin typeface="IBM Plex Sans"/>
              <a:ea typeface="IBM Plex Sans"/>
              <a:cs typeface="IBM Plex Sans"/>
              <a:sym typeface="IBM Plex Sans"/>
            </a:endParaRPr>
          </a:p>
        </p:txBody>
      </p:sp>
      <p:sp>
        <p:nvSpPr>
          <p:cNvPr id="184" name="Google Shape;184;ge6e277cc3b_0_0"/>
          <p:cNvSpPr txBox="1"/>
          <p:nvPr/>
        </p:nvSpPr>
        <p:spPr>
          <a:xfrm>
            <a:off x="1066129" y="6064704"/>
            <a:ext cx="472200" cy="167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0" i="0" u="none" strike="noStrike" cap="none">
                <a:solidFill>
                  <a:srgbClr val="6B0AEA"/>
                </a:solidFill>
                <a:latin typeface="IBM Plex Sans SemiBold"/>
                <a:ea typeface="IBM Plex Sans SemiBold"/>
                <a:cs typeface="IBM Plex Sans SemiBold"/>
                <a:sym typeface="IBM Plex Sans SemiBold"/>
              </a:rPr>
              <a:t>“</a:t>
            </a:r>
            <a:endParaRPr sz="2400" b="0" i="0" u="none" strike="noStrike" cap="none">
              <a:solidFill>
                <a:srgbClr val="6B0AEA"/>
              </a:solidFill>
              <a:latin typeface="IBM Plex Sans SemiBold"/>
              <a:ea typeface="IBM Plex Sans SemiBold"/>
              <a:cs typeface="IBM Plex Sans SemiBold"/>
              <a:sym typeface="IBM Plex Sans SemiBold"/>
            </a:endParaRPr>
          </a:p>
        </p:txBody>
      </p:sp>
      <p:pic>
        <p:nvPicPr>
          <p:cNvPr id="185" name="Google Shape;185;ge6e277cc3b_0_0"/>
          <p:cNvPicPr preferRelativeResize="0"/>
          <p:nvPr/>
        </p:nvPicPr>
        <p:blipFill rotWithShape="1">
          <a:blip r:embed="rId5">
            <a:alphaModFix/>
          </a:blip>
          <a:srcRect/>
          <a:stretch/>
        </p:blipFill>
        <p:spPr>
          <a:xfrm>
            <a:off x="1120663" y="7524681"/>
            <a:ext cx="1975890" cy="441267"/>
          </a:xfrm>
          <a:prstGeom prst="rect">
            <a:avLst/>
          </a:prstGeom>
          <a:noFill/>
          <a:ln>
            <a:noFill/>
          </a:ln>
        </p:spPr>
      </p:pic>
      <p:grpSp>
        <p:nvGrpSpPr>
          <p:cNvPr id="186" name="Google Shape;186;ge6e277cc3b_0_0"/>
          <p:cNvGrpSpPr/>
          <p:nvPr/>
        </p:nvGrpSpPr>
        <p:grpSpPr>
          <a:xfrm>
            <a:off x="6307258" y="3130211"/>
            <a:ext cx="11211341" cy="6429443"/>
            <a:chOff x="665713" y="2037224"/>
            <a:chExt cx="9200181" cy="5276090"/>
          </a:xfrm>
        </p:grpSpPr>
        <p:pic>
          <p:nvPicPr>
            <p:cNvPr id="187" name="Google Shape;187;ge6e277cc3b_0_0" descr="A picture containing text, silhouette&#10;&#10;Description automatically generated"/>
            <p:cNvPicPr preferRelativeResize="0"/>
            <p:nvPr/>
          </p:nvPicPr>
          <p:blipFill rotWithShape="1">
            <a:blip r:embed="rId6">
              <a:alphaModFix/>
            </a:blip>
            <a:srcRect/>
            <a:stretch/>
          </p:blipFill>
          <p:spPr>
            <a:xfrm>
              <a:off x="665713" y="2037224"/>
              <a:ext cx="9200181" cy="5276090"/>
            </a:xfrm>
            <a:prstGeom prst="rect">
              <a:avLst/>
            </a:prstGeom>
            <a:noFill/>
            <a:ln>
              <a:noFill/>
            </a:ln>
          </p:spPr>
        </p:pic>
        <p:pic>
          <p:nvPicPr>
            <p:cNvPr id="188" name="Google Shape;188;ge6e277cc3b_0_0"/>
            <p:cNvPicPr preferRelativeResize="0"/>
            <p:nvPr/>
          </p:nvPicPr>
          <p:blipFill rotWithShape="1">
            <a:blip r:embed="rId7">
              <a:alphaModFix/>
            </a:blip>
            <a:srcRect/>
            <a:stretch/>
          </p:blipFill>
          <p:spPr>
            <a:xfrm>
              <a:off x="1503680" y="4926341"/>
              <a:ext cx="243726" cy="121863"/>
            </a:xfrm>
            <a:prstGeom prst="rect">
              <a:avLst/>
            </a:prstGeom>
            <a:noFill/>
            <a:ln>
              <a:noFill/>
            </a:ln>
          </p:spPr>
        </p:pic>
        <p:cxnSp>
          <p:nvCxnSpPr>
            <p:cNvPr id="189" name="Google Shape;189;ge6e277cc3b_0_0"/>
            <p:cNvCxnSpPr/>
            <p:nvPr/>
          </p:nvCxnSpPr>
          <p:spPr>
            <a:xfrm flipH="1">
              <a:off x="1747312" y="4693291"/>
              <a:ext cx="198300" cy="208200"/>
            </a:xfrm>
            <a:prstGeom prst="straightConnector1">
              <a:avLst/>
            </a:prstGeom>
            <a:noFill/>
            <a:ln w="22225" cap="flat" cmpd="sng">
              <a:solidFill>
                <a:schemeClr val="dk2"/>
              </a:solidFill>
              <a:prstDash val="dot"/>
              <a:miter lim="800000"/>
              <a:headEnd type="none" w="sm" len="sm"/>
              <a:tailEnd type="none" w="sm" len="sm"/>
            </a:ln>
          </p:spPr>
        </p:cxnSp>
        <p:sp>
          <p:nvSpPr>
            <p:cNvPr id="190" name="Google Shape;190;ge6e277cc3b_0_0"/>
            <p:cNvSpPr/>
            <p:nvPr/>
          </p:nvSpPr>
          <p:spPr>
            <a:xfrm>
              <a:off x="8754088" y="4383578"/>
              <a:ext cx="126000" cy="1260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1" name="Google Shape;191;ge6e277cc3b_0_0"/>
            <p:cNvSpPr/>
            <p:nvPr/>
          </p:nvSpPr>
          <p:spPr>
            <a:xfrm>
              <a:off x="6084630" y="4637888"/>
              <a:ext cx="126000" cy="1260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2" name="Google Shape;192;ge6e277cc3b_0_0"/>
            <p:cNvSpPr/>
            <p:nvPr/>
          </p:nvSpPr>
          <p:spPr>
            <a:xfrm>
              <a:off x="5425106" y="3921806"/>
              <a:ext cx="126000" cy="1260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 name="Google Shape;193;ge6e277cc3b_0_0"/>
            <p:cNvSpPr/>
            <p:nvPr/>
          </p:nvSpPr>
          <p:spPr>
            <a:xfrm>
              <a:off x="5202802" y="3619436"/>
              <a:ext cx="126000" cy="1260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 name="Google Shape;194;ge6e277cc3b_0_0"/>
            <p:cNvSpPr/>
            <p:nvPr/>
          </p:nvSpPr>
          <p:spPr>
            <a:xfrm>
              <a:off x="1800025" y="4194579"/>
              <a:ext cx="126000" cy="1260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 name="Google Shape;195;ge6e277cc3b_0_0"/>
            <p:cNvSpPr/>
            <p:nvPr/>
          </p:nvSpPr>
          <p:spPr>
            <a:xfrm>
              <a:off x="1961498" y="4549270"/>
              <a:ext cx="126000" cy="126000"/>
            </a:xfrm>
            <a:prstGeom prst="ellipse">
              <a:avLst/>
            </a:prstGeom>
            <a:solidFill>
              <a:schemeClr val="accent1"/>
            </a:solidFill>
            <a:ln>
              <a:noFill/>
            </a:ln>
            <a:effectLst>
              <a:outerShdw blurRad="165100" sx="105000" sy="105000" algn="ctr" rotWithShape="0">
                <a:schemeClr val="accen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96" name="Google Shape;196;ge6e277cc3b_0_0"/>
          <p:cNvSpPr/>
          <p:nvPr/>
        </p:nvSpPr>
        <p:spPr>
          <a:xfrm>
            <a:off x="9371305" y="5754914"/>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7" name="Google Shape;197;ge6e277cc3b_0_0"/>
          <p:cNvSpPr/>
          <p:nvPr/>
        </p:nvSpPr>
        <p:spPr>
          <a:xfrm>
            <a:off x="8529080" y="6069589"/>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8" name="Google Shape;198;ge6e277cc3b_0_0"/>
          <p:cNvSpPr/>
          <p:nvPr/>
        </p:nvSpPr>
        <p:spPr>
          <a:xfrm>
            <a:off x="6383455" y="6679189"/>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9" name="Google Shape;199;ge6e277cc3b_0_0"/>
          <p:cNvSpPr/>
          <p:nvPr/>
        </p:nvSpPr>
        <p:spPr>
          <a:xfrm>
            <a:off x="8949555" y="6268114"/>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 name="Google Shape;200;ge6e277cc3b_0_0"/>
          <p:cNvSpPr/>
          <p:nvPr/>
        </p:nvSpPr>
        <p:spPr>
          <a:xfrm>
            <a:off x="11799880" y="5407914"/>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1" name="Google Shape;201;ge6e277cc3b_0_0"/>
          <p:cNvSpPr/>
          <p:nvPr/>
        </p:nvSpPr>
        <p:spPr>
          <a:xfrm>
            <a:off x="12020405" y="5601314"/>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2" name="Google Shape;202;ge6e277cc3b_0_0"/>
          <p:cNvSpPr/>
          <p:nvPr/>
        </p:nvSpPr>
        <p:spPr>
          <a:xfrm>
            <a:off x="12275005" y="5305564"/>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3" name="Google Shape;203;ge6e277cc3b_0_0"/>
          <p:cNvSpPr/>
          <p:nvPr/>
        </p:nvSpPr>
        <p:spPr>
          <a:xfrm>
            <a:off x="14185030" y="6786439"/>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4" name="Google Shape;204;ge6e277cc3b_0_0"/>
          <p:cNvSpPr/>
          <p:nvPr/>
        </p:nvSpPr>
        <p:spPr>
          <a:xfrm>
            <a:off x="16592380" y="8601089"/>
            <a:ext cx="153600" cy="153600"/>
          </a:xfrm>
          <a:prstGeom prst="ellipse">
            <a:avLst/>
          </a:prstGeom>
          <a:solidFill>
            <a:srgbClr val="2E3A46"/>
          </a:solidFill>
          <a:ln>
            <a:noFill/>
          </a:ln>
          <a:effectLst>
            <a:outerShdw blurRad="165100" sx="105000" sy="105000" algn="ctr" rotWithShape="0">
              <a:srgbClr val="2E3A46"/>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54"/>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MDR Threat Insights</a:t>
            </a:r>
            <a:endParaRPr/>
          </a:p>
        </p:txBody>
      </p:sp>
      <p:sp>
        <p:nvSpPr>
          <p:cNvPr id="851" name="Google Shape;851;p54"/>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30</a:t>
            </a:fld>
            <a:endParaRPr/>
          </a:p>
        </p:txBody>
      </p:sp>
      <p:pic>
        <p:nvPicPr>
          <p:cNvPr id="852" name="Google Shape;852;p54"/>
          <p:cNvPicPr preferRelativeResize="0"/>
          <p:nvPr/>
        </p:nvPicPr>
        <p:blipFill rotWithShape="1">
          <a:blip r:embed="rId3">
            <a:alphaModFix/>
          </a:blip>
          <a:srcRect l="237" r="236"/>
          <a:stretch/>
        </p:blipFill>
        <p:spPr>
          <a:xfrm>
            <a:off x="8048197" y="3068040"/>
            <a:ext cx="9452402" cy="5029351"/>
          </a:xfrm>
          <a:prstGeom prst="rect">
            <a:avLst/>
          </a:prstGeom>
          <a:noFill/>
          <a:ln>
            <a:noFill/>
          </a:ln>
          <a:effectLst>
            <a:outerShdw blurRad="571500" dist="254000" dir="5400000" algn="ctr" rotWithShape="0">
              <a:schemeClr val="dk1">
                <a:alpha val="12941"/>
              </a:schemeClr>
            </a:outerShdw>
          </a:effectLst>
        </p:spPr>
      </p:pic>
      <p:sp>
        <p:nvSpPr>
          <p:cNvPr id="853" name="Google Shape;853;p54"/>
          <p:cNvSpPr/>
          <p:nvPr/>
        </p:nvSpPr>
        <p:spPr>
          <a:xfrm>
            <a:off x="820740" y="3068040"/>
            <a:ext cx="6972762" cy="1522773"/>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274300" tIns="45700" rIns="9145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EVERY threat is reviewed and annotated</a:t>
            </a:r>
            <a:r>
              <a:rPr lang="nl-NL" sz="24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54" name="Google Shape;854;p54"/>
          <p:cNvSpPr/>
          <p:nvPr/>
        </p:nvSpPr>
        <p:spPr>
          <a:xfrm>
            <a:off x="820740" y="4821329"/>
            <a:ext cx="6972762" cy="1522773"/>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274300" tIns="45700" rIns="9145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Status, classification, and next steps</a:t>
            </a:r>
            <a:endParaRPr sz="1400" b="0" i="0" u="none" strike="noStrike" cap="none">
              <a:solidFill>
                <a:schemeClr val="dk1"/>
              </a:solidFill>
              <a:latin typeface="Arial"/>
              <a:ea typeface="Arial"/>
              <a:cs typeface="Arial"/>
              <a:sym typeface="Arial"/>
            </a:endParaRPr>
          </a:p>
        </p:txBody>
      </p:sp>
      <p:sp>
        <p:nvSpPr>
          <p:cNvPr id="855" name="Google Shape;855;p54"/>
          <p:cNvSpPr/>
          <p:nvPr/>
        </p:nvSpPr>
        <p:spPr>
          <a:xfrm>
            <a:off x="820740" y="6574617"/>
            <a:ext cx="6972762" cy="1522773"/>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274300" tIns="45700" rIns="9145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Referencing ticket # in case of follow up</a:t>
            </a:r>
            <a:endParaRPr sz="1400" b="0" i="0" u="none" strike="noStrike" cap="none">
              <a:solidFill>
                <a:schemeClr val="dk1"/>
              </a:solidFill>
              <a:latin typeface="Arial"/>
              <a:ea typeface="Arial"/>
              <a:cs typeface="Arial"/>
              <a:sym typeface="Arial"/>
            </a:endParaRPr>
          </a:p>
        </p:txBody>
      </p:sp>
      <p:cxnSp>
        <p:nvCxnSpPr>
          <p:cNvPr id="856" name="Google Shape;856;p54"/>
          <p:cNvCxnSpPr/>
          <p:nvPr/>
        </p:nvCxnSpPr>
        <p:spPr>
          <a:xfrm>
            <a:off x="820738" y="3068041"/>
            <a:ext cx="0" cy="1522773"/>
          </a:xfrm>
          <a:prstGeom prst="straightConnector1">
            <a:avLst/>
          </a:prstGeom>
          <a:noFill/>
          <a:ln w="76200" cap="flat" cmpd="sng">
            <a:solidFill>
              <a:srgbClr val="6703E9"/>
            </a:solidFill>
            <a:prstDash val="solid"/>
            <a:round/>
            <a:headEnd type="none" w="sm" len="sm"/>
            <a:tailEnd type="none" w="sm" len="sm"/>
          </a:ln>
        </p:spPr>
      </p:cxnSp>
      <p:cxnSp>
        <p:nvCxnSpPr>
          <p:cNvPr id="857" name="Google Shape;857;p54"/>
          <p:cNvCxnSpPr/>
          <p:nvPr/>
        </p:nvCxnSpPr>
        <p:spPr>
          <a:xfrm>
            <a:off x="820738" y="4818260"/>
            <a:ext cx="0" cy="1522773"/>
          </a:xfrm>
          <a:prstGeom prst="straightConnector1">
            <a:avLst/>
          </a:prstGeom>
          <a:noFill/>
          <a:ln w="76200" cap="flat" cmpd="sng">
            <a:solidFill>
              <a:srgbClr val="6703E9"/>
            </a:solidFill>
            <a:prstDash val="solid"/>
            <a:round/>
            <a:headEnd type="none" w="sm" len="sm"/>
            <a:tailEnd type="none" w="sm" len="sm"/>
          </a:ln>
        </p:spPr>
      </p:cxnSp>
      <p:cxnSp>
        <p:nvCxnSpPr>
          <p:cNvPr id="858" name="Google Shape;858;p54"/>
          <p:cNvCxnSpPr/>
          <p:nvPr/>
        </p:nvCxnSpPr>
        <p:spPr>
          <a:xfrm>
            <a:off x="820738" y="6575623"/>
            <a:ext cx="0" cy="1522773"/>
          </a:xfrm>
          <a:prstGeom prst="straightConnector1">
            <a:avLst/>
          </a:prstGeom>
          <a:noFill/>
          <a:ln w="76200" cap="flat" cmpd="sng">
            <a:solidFill>
              <a:srgbClr val="6703E9"/>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55"/>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MDR Proactive Notifications</a:t>
            </a:r>
            <a:endParaRPr/>
          </a:p>
        </p:txBody>
      </p:sp>
      <p:sp>
        <p:nvSpPr>
          <p:cNvPr id="864" name="Google Shape;864;p55"/>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31</a:t>
            </a:fld>
            <a:endParaRPr/>
          </a:p>
        </p:txBody>
      </p:sp>
      <p:sp>
        <p:nvSpPr>
          <p:cNvPr id="865" name="Google Shape;865;p55"/>
          <p:cNvSpPr/>
          <p:nvPr/>
        </p:nvSpPr>
        <p:spPr>
          <a:xfrm>
            <a:off x="820738" y="3068041"/>
            <a:ext cx="6972762" cy="1522773"/>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274300" tIns="45700" rIns="9145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Distilled notifications for critical issues </a:t>
            </a:r>
            <a:endParaRPr sz="1400" b="0" i="0" u="none" strike="noStrike" cap="none">
              <a:solidFill>
                <a:schemeClr val="dk1"/>
              </a:solidFill>
              <a:latin typeface="Arial"/>
              <a:ea typeface="Arial"/>
              <a:cs typeface="Arial"/>
              <a:sym typeface="Arial"/>
            </a:endParaRPr>
          </a:p>
        </p:txBody>
      </p:sp>
      <p:sp>
        <p:nvSpPr>
          <p:cNvPr id="866" name="Google Shape;866;p55"/>
          <p:cNvSpPr/>
          <p:nvPr/>
        </p:nvSpPr>
        <p:spPr>
          <a:xfrm>
            <a:off x="820738" y="4821329"/>
            <a:ext cx="6972762" cy="1522773"/>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274300" tIns="45700" rIns="9145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Designed to help you focus on what matters</a:t>
            </a:r>
            <a:endParaRPr sz="1400" b="0" i="0" u="none" strike="noStrike" cap="none">
              <a:solidFill>
                <a:schemeClr val="dk1"/>
              </a:solidFill>
              <a:latin typeface="Arial"/>
              <a:ea typeface="Arial"/>
              <a:cs typeface="Arial"/>
              <a:sym typeface="Arial"/>
            </a:endParaRPr>
          </a:p>
        </p:txBody>
      </p:sp>
      <p:sp>
        <p:nvSpPr>
          <p:cNvPr id="867" name="Google Shape;867;p55"/>
          <p:cNvSpPr/>
          <p:nvPr/>
        </p:nvSpPr>
        <p:spPr>
          <a:xfrm>
            <a:off x="820738" y="6574617"/>
            <a:ext cx="6972762" cy="1522773"/>
          </a:xfrm>
          <a:prstGeom prst="rect">
            <a:avLst/>
          </a:prstGeom>
          <a:solidFill>
            <a:schemeClr val="lt1"/>
          </a:solidFill>
          <a:ln>
            <a:noFill/>
          </a:ln>
          <a:effectLst>
            <a:outerShdw blurRad="571500" dist="254000" dir="5400000" algn="ctr" rotWithShape="0">
              <a:schemeClr val="dk1">
                <a:alpha val="12941"/>
              </a:schemeClr>
            </a:outerShdw>
          </a:effectLst>
        </p:spPr>
        <p:txBody>
          <a:bodyPr spcFirstLastPara="1" wrap="square" lIns="274300" tIns="45700" rIns="9145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Contact us at any time via email </a:t>
            </a:r>
            <a:r>
              <a:rPr lang="nl-NL" sz="24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vigilance@sentinelone.com</a:t>
            </a:r>
            <a:r>
              <a:rPr lang="nl-NL" sz="2400" b="0" i="0" u="none" strike="noStrike" cap="none">
                <a:solidFill>
                  <a:schemeClr val="dk1"/>
                </a:solidFill>
                <a:latin typeface="Arial"/>
                <a:ea typeface="Arial"/>
                <a:cs typeface="Arial"/>
                <a:sym typeface="Arial"/>
              </a:rPr>
              <a:t> or phone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nl-NL" sz="2400" b="0" i="0" u="none" strike="noStrike" cap="none">
                <a:solidFill>
                  <a:schemeClr val="dk1"/>
                </a:solidFill>
                <a:latin typeface="Arial"/>
                <a:ea typeface="Arial"/>
                <a:cs typeface="Arial"/>
                <a:sym typeface="Arial"/>
              </a:rPr>
              <a:t>(Support hotline)</a:t>
            </a:r>
            <a:endParaRPr sz="1400" b="0" i="0" u="none" strike="noStrike" cap="none">
              <a:solidFill>
                <a:schemeClr val="dk1"/>
              </a:solidFill>
              <a:latin typeface="Arial"/>
              <a:ea typeface="Arial"/>
              <a:cs typeface="Arial"/>
              <a:sym typeface="Arial"/>
            </a:endParaRPr>
          </a:p>
        </p:txBody>
      </p:sp>
      <p:pic>
        <p:nvPicPr>
          <p:cNvPr id="868" name="Google Shape;868;p55"/>
          <p:cNvPicPr preferRelativeResize="0"/>
          <p:nvPr/>
        </p:nvPicPr>
        <p:blipFill rotWithShape="1">
          <a:blip r:embed="rId4">
            <a:alphaModFix/>
          </a:blip>
          <a:srcRect l="1096" t="1057" r="2744" b="1114"/>
          <a:stretch/>
        </p:blipFill>
        <p:spPr>
          <a:xfrm>
            <a:off x="8110330" y="3051950"/>
            <a:ext cx="9410146" cy="5065320"/>
          </a:xfrm>
          <a:prstGeom prst="rect">
            <a:avLst/>
          </a:prstGeom>
          <a:noFill/>
          <a:ln>
            <a:noFill/>
          </a:ln>
          <a:effectLst>
            <a:outerShdw blurRad="571500" dist="254000" dir="5400000" algn="ctr" rotWithShape="0">
              <a:schemeClr val="dk1">
                <a:alpha val="12941"/>
              </a:schemeClr>
            </a:outerShdw>
          </a:effectLst>
        </p:spPr>
      </p:pic>
      <p:cxnSp>
        <p:nvCxnSpPr>
          <p:cNvPr id="869" name="Google Shape;869;p55"/>
          <p:cNvCxnSpPr/>
          <p:nvPr/>
        </p:nvCxnSpPr>
        <p:spPr>
          <a:xfrm>
            <a:off x="820738" y="3068041"/>
            <a:ext cx="0" cy="1522773"/>
          </a:xfrm>
          <a:prstGeom prst="straightConnector1">
            <a:avLst/>
          </a:prstGeom>
          <a:noFill/>
          <a:ln w="76200" cap="flat" cmpd="sng">
            <a:solidFill>
              <a:srgbClr val="6703E9"/>
            </a:solidFill>
            <a:prstDash val="solid"/>
            <a:round/>
            <a:headEnd type="none" w="sm" len="sm"/>
            <a:tailEnd type="none" w="sm" len="sm"/>
          </a:ln>
        </p:spPr>
      </p:cxnSp>
      <p:cxnSp>
        <p:nvCxnSpPr>
          <p:cNvPr id="870" name="Google Shape;870;p55"/>
          <p:cNvCxnSpPr/>
          <p:nvPr/>
        </p:nvCxnSpPr>
        <p:spPr>
          <a:xfrm>
            <a:off x="820738" y="4818260"/>
            <a:ext cx="0" cy="1522773"/>
          </a:xfrm>
          <a:prstGeom prst="straightConnector1">
            <a:avLst/>
          </a:prstGeom>
          <a:noFill/>
          <a:ln w="76200" cap="flat" cmpd="sng">
            <a:solidFill>
              <a:srgbClr val="6703E9"/>
            </a:solidFill>
            <a:prstDash val="solid"/>
            <a:round/>
            <a:headEnd type="none" w="sm" len="sm"/>
            <a:tailEnd type="none" w="sm" len="sm"/>
          </a:ln>
        </p:spPr>
      </p:cxnSp>
      <p:cxnSp>
        <p:nvCxnSpPr>
          <p:cNvPr id="871" name="Google Shape;871;p55"/>
          <p:cNvCxnSpPr/>
          <p:nvPr/>
        </p:nvCxnSpPr>
        <p:spPr>
          <a:xfrm>
            <a:off x="820738" y="6575623"/>
            <a:ext cx="0" cy="1522773"/>
          </a:xfrm>
          <a:prstGeom prst="straightConnector1">
            <a:avLst/>
          </a:prstGeom>
          <a:noFill/>
          <a:ln w="76200" cap="flat" cmpd="sng">
            <a:solidFill>
              <a:srgbClr val="6703E9"/>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56"/>
          <p:cNvSpPr txBox="1">
            <a:spLocks noGrp="1"/>
          </p:cNvSpPr>
          <p:nvPr>
            <p:ph type="title"/>
          </p:nvPr>
        </p:nvSpPr>
        <p:spPr>
          <a:xfrm>
            <a:off x="820740" y="515938"/>
            <a:ext cx="16679862" cy="906463"/>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a:t>MDR Threat Handling Hierarchy</a:t>
            </a:r>
            <a:br>
              <a:rPr lang="nl-NL"/>
            </a:br>
            <a:r>
              <a:rPr lang="nl-NL" sz="3000" b="0"/>
              <a:t>Customer Action </a:t>
            </a:r>
            <a:r>
              <a:rPr lang="nl-NL" sz="3000" b="0">
                <a:solidFill>
                  <a:schemeClr val="accent1"/>
                </a:solidFill>
              </a:rPr>
              <a:t>Not</a:t>
            </a:r>
            <a:r>
              <a:rPr lang="nl-NL" sz="3000" b="0"/>
              <a:t> Required</a:t>
            </a:r>
            <a:endParaRPr/>
          </a:p>
        </p:txBody>
      </p:sp>
      <p:sp>
        <p:nvSpPr>
          <p:cNvPr id="877" name="Google Shape;877;p56"/>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32</a:t>
            </a:fld>
            <a:endParaRPr/>
          </a:p>
        </p:txBody>
      </p:sp>
      <p:sp>
        <p:nvSpPr>
          <p:cNvPr id="878" name="Google Shape;878;p56"/>
          <p:cNvSpPr txBox="1">
            <a:spLocks noGrp="1"/>
          </p:cNvSpPr>
          <p:nvPr>
            <p:ph type="body" idx="1"/>
          </p:nvPr>
        </p:nvSpPr>
        <p:spPr>
          <a:xfrm>
            <a:off x="804000" y="2145575"/>
            <a:ext cx="15875999" cy="7218000"/>
          </a:xfrm>
          <a:prstGeom prst="rect">
            <a:avLst/>
          </a:prstGeom>
          <a:noFill/>
          <a:ln>
            <a:noFill/>
          </a:ln>
        </p:spPr>
        <p:txBody>
          <a:bodyPr spcFirstLastPara="1" wrap="square" lIns="0" tIns="45700" rIns="0" bIns="45700" anchor="t" anchorCtr="0">
            <a:noAutofit/>
          </a:bodyPr>
          <a:lstStyle/>
          <a:p>
            <a:pPr marL="0" lvl="0" indent="0" algn="l" rtl="0">
              <a:lnSpc>
                <a:spcPct val="110000"/>
              </a:lnSpc>
              <a:spcBef>
                <a:spcPts val="1500"/>
              </a:spcBef>
              <a:spcAft>
                <a:spcPts val="0"/>
              </a:spcAft>
              <a:buSzPts val="2200"/>
              <a:buNone/>
            </a:pPr>
            <a:endParaRPr/>
          </a:p>
          <a:p>
            <a:pPr marL="457200" lvl="0" indent="0" algn="l" rtl="0">
              <a:lnSpc>
                <a:spcPct val="110000"/>
              </a:lnSpc>
              <a:spcBef>
                <a:spcPts val="1500"/>
              </a:spcBef>
              <a:spcAft>
                <a:spcPts val="0"/>
              </a:spcAft>
              <a:buSzPts val="2200"/>
              <a:buNone/>
            </a:pPr>
            <a:endParaRPr/>
          </a:p>
        </p:txBody>
      </p:sp>
      <p:sp>
        <p:nvSpPr>
          <p:cNvPr id="879" name="Google Shape;879;p56"/>
          <p:cNvSpPr/>
          <p:nvPr/>
        </p:nvSpPr>
        <p:spPr>
          <a:xfrm>
            <a:off x="10533411" y="7723233"/>
            <a:ext cx="3545997" cy="1190112"/>
          </a:xfrm>
          <a:custGeom>
            <a:avLst/>
            <a:gdLst/>
            <a:ahLst/>
            <a:cxnLst/>
            <a:rect l="l" t="t" r="r" b="b"/>
            <a:pathLst>
              <a:path w="1916755" h="643304" extrusionOk="0">
                <a:moveTo>
                  <a:pt x="1864122" y="643305"/>
                </a:moveTo>
                <a:lnTo>
                  <a:pt x="52634" y="643305"/>
                </a:lnTo>
                <a:cubicBezTo>
                  <a:pt x="23393" y="643305"/>
                  <a:pt x="0" y="619912"/>
                  <a:pt x="0" y="590671"/>
                </a:cubicBezTo>
                <a:lnTo>
                  <a:pt x="0" y="52634"/>
                </a:lnTo>
                <a:cubicBezTo>
                  <a:pt x="0" y="23393"/>
                  <a:pt x="23393" y="0"/>
                  <a:pt x="52634" y="0"/>
                </a:cubicBezTo>
                <a:lnTo>
                  <a:pt x="1864122" y="0"/>
                </a:lnTo>
                <a:cubicBezTo>
                  <a:pt x="1893363" y="0"/>
                  <a:pt x="1916755" y="23393"/>
                  <a:pt x="1916755" y="52634"/>
                </a:cubicBezTo>
                <a:lnTo>
                  <a:pt x="1916755" y="592133"/>
                </a:lnTo>
                <a:cubicBezTo>
                  <a:pt x="1916755" y="619912"/>
                  <a:pt x="1893363" y="643305"/>
                  <a:pt x="1864122" y="643305"/>
                </a:cubicBezTo>
                <a:close/>
              </a:path>
            </a:pathLst>
          </a:custGeom>
          <a:solidFill>
            <a:srgbClr val="5B0FDE"/>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0" name="Google Shape;880;p56"/>
          <p:cNvSpPr txBox="1"/>
          <p:nvPr/>
        </p:nvSpPr>
        <p:spPr>
          <a:xfrm>
            <a:off x="738964" y="2419655"/>
            <a:ext cx="39294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1" i="0" u="none" strike="noStrike" cap="none">
                <a:solidFill>
                  <a:srgbClr val="000000"/>
                </a:solidFill>
                <a:latin typeface="Arial"/>
                <a:ea typeface="Arial"/>
                <a:cs typeface="Arial"/>
                <a:sym typeface="Arial"/>
              </a:rPr>
              <a:t>Benign Alert </a:t>
            </a:r>
            <a:r>
              <a:rPr lang="nl-NL" sz="2400" b="0" i="0" u="none" strike="noStrike" cap="none">
                <a:solidFill>
                  <a:srgbClr val="000000"/>
                </a:solidFill>
                <a:latin typeface="Arial"/>
                <a:ea typeface="Arial"/>
                <a:cs typeface="Arial"/>
                <a:sym typeface="Arial"/>
              </a:rPr>
              <a:t>- False Alarm</a:t>
            </a:r>
            <a:endParaRPr sz="2400" b="1" i="0" u="none" strike="noStrike" cap="none">
              <a:solidFill>
                <a:srgbClr val="000000"/>
              </a:solidFill>
              <a:latin typeface="Arial"/>
              <a:ea typeface="Arial"/>
              <a:cs typeface="Arial"/>
              <a:sym typeface="Arial"/>
            </a:endParaRPr>
          </a:p>
        </p:txBody>
      </p:sp>
      <p:grpSp>
        <p:nvGrpSpPr>
          <p:cNvPr id="881" name="Google Shape;881;p56"/>
          <p:cNvGrpSpPr/>
          <p:nvPr/>
        </p:nvGrpSpPr>
        <p:grpSpPr>
          <a:xfrm>
            <a:off x="10642870" y="7921063"/>
            <a:ext cx="2263800" cy="794796"/>
            <a:chOff x="10804157" y="7894017"/>
            <a:chExt cx="2263800" cy="794796"/>
          </a:xfrm>
        </p:grpSpPr>
        <p:sp>
          <p:nvSpPr>
            <p:cNvPr id="882" name="Google Shape;882;p56"/>
            <p:cNvSpPr txBox="1"/>
            <p:nvPr/>
          </p:nvSpPr>
          <p:spPr>
            <a:xfrm>
              <a:off x="10804157" y="7894017"/>
              <a:ext cx="1619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Vigilance Handles</a:t>
              </a:r>
              <a:endParaRPr sz="1400" b="0" i="0" u="none" strike="noStrike" cap="none">
                <a:solidFill>
                  <a:srgbClr val="000000"/>
                </a:solidFill>
                <a:latin typeface="Arial"/>
                <a:ea typeface="Arial"/>
                <a:cs typeface="Arial"/>
                <a:sym typeface="Arial"/>
              </a:endParaRPr>
            </a:p>
          </p:txBody>
        </p:sp>
        <p:sp>
          <p:nvSpPr>
            <p:cNvPr id="883" name="Google Shape;883;p56"/>
            <p:cNvSpPr txBox="1"/>
            <p:nvPr/>
          </p:nvSpPr>
          <p:spPr>
            <a:xfrm>
              <a:off x="10804157" y="8137515"/>
              <a:ext cx="2045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Remediation Response</a:t>
              </a:r>
              <a:endParaRPr sz="1400" b="0" i="0" u="none" strike="noStrike" cap="none">
                <a:solidFill>
                  <a:srgbClr val="000000"/>
                </a:solidFill>
                <a:latin typeface="Arial"/>
                <a:ea typeface="Arial"/>
                <a:cs typeface="Arial"/>
                <a:sym typeface="Arial"/>
              </a:endParaRPr>
            </a:p>
          </p:txBody>
        </p:sp>
        <p:sp>
          <p:nvSpPr>
            <p:cNvPr id="884" name="Google Shape;884;p56"/>
            <p:cNvSpPr txBox="1"/>
            <p:nvPr/>
          </p:nvSpPr>
          <p:spPr>
            <a:xfrm>
              <a:off x="10804157" y="8381013"/>
              <a:ext cx="2263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No Further Action Needed</a:t>
              </a:r>
              <a:endParaRPr sz="1400" b="0" i="0" u="none" strike="noStrike" cap="none">
                <a:solidFill>
                  <a:srgbClr val="000000"/>
                </a:solidFill>
                <a:latin typeface="Arial"/>
                <a:ea typeface="Arial"/>
                <a:cs typeface="Arial"/>
                <a:sym typeface="Arial"/>
              </a:endParaRPr>
            </a:p>
          </p:txBody>
        </p:sp>
      </p:grpSp>
      <p:sp>
        <p:nvSpPr>
          <p:cNvPr id="885" name="Google Shape;885;p56"/>
          <p:cNvSpPr txBox="1"/>
          <p:nvPr/>
        </p:nvSpPr>
        <p:spPr>
          <a:xfrm>
            <a:off x="738964" y="4773467"/>
            <a:ext cx="5109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1" i="0" u="none" strike="noStrike" cap="none">
                <a:solidFill>
                  <a:srgbClr val="000000"/>
                </a:solidFill>
                <a:latin typeface="Arial"/>
                <a:ea typeface="Arial"/>
                <a:cs typeface="Arial"/>
                <a:sym typeface="Arial"/>
              </a:rPr>
              <a:t>Malicious Alert </a:t>
            </a:r>
            <a:r>
              <a:rPr lang="nl-NL" sz="2400" b="0" i="0" u="none" strike="noStrike" cap="none">
                <a:solidFill>
                  <a:srgbClr val="000000"/>
                </a:solidFill>
                <a:latin typeface="Arial"/>
                <a:ea typeface="Arial"/>
                <a:cs typeface="Arial"/>
                <a:sym typeface="Arial"/>
              </a:rPr>
              <a:t>- True Positive PuP</a:t>
            </a:r>
            <a:endParaRPr sz="2400" b="0" i="0" u="none" strike="noStrike" cap="none">
              <a:solidFill>
                <a:srgbClr val="000000"/>
              </a:solidFill>
              <a:latin typeface="Arial"/>
              <a:ea typeface="Arial"/>
              <a:cs typeface="Arial"/>
              <a:sym typeface="Arial"/>
            </a:endParaRPr>
          </a:p>
        </p:txBody>
      </p:sp>
      <p:sp>
        <p:nvSpPr>
          <p:cNvPr id="886" name="Google Shape;886;p56"/>
          <p:cNvSpPr txBox="1"/>
          <p:nvPr/>
        </p:nvSpPr>
        <p:spPr>
          <a:xfrm>
            <a:off x="738964" y="7087525"/>
            <a:ext cx="5828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1" i="0" u="none" strike="noStrike" cap="none">
                <a:solidFill>
                  <a:srgbClr val="000000"/>
                </a:solidFill>
                <a:latin typeface="Arial"/>
                <a:ea typeface="Arial"/>
                <a:cs typeface="Arial"/>
                <a:sym typeface="Arial"/>
              </a:rPr>
              <a:t>Malicious Alert (TP) </a:t>
            </a:r>
            <a:r>
              <a:rPr lang="nl-NL" sz="2400" b="0" i="0" u="none" strike="noStrike" cap="none">
                <a:solidFill>
                  <a:srgbClr val="000000"/>
                </a:solidFill>
                <a:latin typeface="Arial"/>
                <a:ea typeface="Arial"/>
                <a:cs typeface="Arial"/>
                <a:sym typeface="Arial"/>
              </a:rPr>
              <a:t>- No Action Needed</a:t>
            </a:r>
            <a:endParaRPr sz="2400" b="0" i="0" u="none" strike="noStrike" cap="none">
              <a:solidFill>
                <a:srgbClr val="000000"/>
              </a:solidFill>
              <a:latin typeface="Arial"/>
              <a:ea typeface="Arial"/>
              <a:cs typeface="Arial"/>
              <a:sym typeface="Arial"/>
            </a:endParaRPr>
          </a:p>
        </p:txBody>
      </p:sp>
      <p:sp>
        <p:nvSpPr>
          <p:cNvPr id="887" name="Google Shape;887;p56"/>
          <p:cNvSpPr/>
          <p:nvPr/>
        </p:nvSpPr>
        <p:spPr>
          <a:xfrm>
            <a:off x="10533411" y="3123827"/>
            <a:ext cx="3545997" cy="1190112"/>
          </a:xfrm>
          <a:custGeom>
            <a:avLst/>
            <a:gdLst/>
            <a:ahLst/>
            <a:cxnLst/>
            <a:rect l="l" t="t" r="r" b="b"/>
            <a:pathLst>
              <a:path w="1916755" h="643304" extrusionOk="0">
                <a:moveTo>
                  <a:pt x="1864122" y="643305"/>
                </a:moveTo>
                <a:lnTo>
                  <a:pt x="52634" y="643305"/>
                </a:lnTo>
                <a:cubicBezTo>
                  <a:pt x="23393" y="643305"/>
                  <a:pt x="0" y="619912"/>
                  <a:pt x="0" y="590671"/>
                </a:cubicBezTo>
                <a:lnTo>
                  <a:pt x="0" y="52634"/>
                </a:lnTo>
                <a:cubicBezTo>
                  <a:pt x="0" y="23393"/>
                  <a:pt x="23393" y="0"/>
                  <a:pt x="52634" y="0"/>
                </a:cubicBezTo>
                <a:lnTo>
                  <a:pt x="1864122" y="0"/>
                </a:lnTo>
                <a:cubicBezTo>
                  <a:pt x="1893363" y="0"/>
                  <a:pt x="1916755" y="23393"/>
                  <a:pt x="1916755" y="52634"/>
                </a:cubicBezTo>
                <a:lnTo>
                  <a:pt x="1916755" y="592133"/>
                </a:lnTo>
                <a:cubicBezTo>
                  <a:pt x="1916755" y="619912"/>
                  <a:pt x="1893363" y="643305"/>
                  <a:pt x="1864122" y="643305"/>
                </a:cubicBezTo>
                <a:close/>
              </a:path>
            </a:pathLst>
          </a:custGeom>
          <a:solidFill>
            <a:srgbClr val="5B0FDE"/>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888" name="Google Shape;888;p56"/>
          <p:cNvSpPr/>
          <p:nvPr/>
        </p:nvSpPr>
        <p:spPr>
          <a:xfrm>
            <a:off x="10533411" y="5372124"/>
            <a:ext cx="3545997" cy="1192817"/>
          </a:xfrm>
          <a:custGeom>
            <a:avLst/>
            <a:gdLst/>
            <a:ahLst/>
            <a:cxnLst/>
            <a:rect l="l" t="t" r="r" b="b"/>
            <a:pathLst>
              <a:path w="1916755" h="644766" extrusionOk="0">
                <a:moveTo>
                  <a:pt x="1864122" y="644767"/>
                </a:moveTo>
                <a:lnTo>
                  <a:pt x="52634" y="644767"/>
                </a:lnTo>
                <a:cubicBezTo>
                  <a:pt x="23393" y="644767"/>
                  <a:pt x="0" y="621374"/>
                  <a:pt x="0" y="592133"/>
                </a:cubicBezTo>
                <a:lnTo>
                  <a:pt x="0" y="52634"/>
                </a:lnTo>
                <a:cubicBezTo>
                  <a:pt x="0" y="23393"/>
                  <a:pt x="23393" y="0"/>
                  <a:pt x="52634" y="0"/>
                </a:cubicBezTo>
                <a:lnTo>
                  <a:pt x="1864122" y="0"/>
                </a:lnTo>
                <a:cubicBezTo>
                  <a:pt x="1893363" y="0"/>
                  <a:pt x="1916755" y="23393"/>
                  <a:pt x="1916755" y="52634"/>
                </a:cubicBezTo>
                <a:lnTo>
                  <a:pt x="1916755" y="592133"/>
                </a:lnTo>
                <a:cubicBezTo>
                  <a:pt x="1916755" y="621374"/>
                  <a:pt x="1893363" y="644767"/>
                  <a:pt x="1864122" y="644767"/>
                </a:cubicBezTo>
                <a:close/>
              </a:path>
            </a:pathLst>
          </a:custGeom>
          <a:solidFill>
            <a:srgbClr val="5B0FDE"/>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889" name="Google Shape;889;p56"/>
          <p:cNvGrpSpPr/>
          <p:nvPr/>
        </p:nvGrpSpPr>
        <p:grpSpPr>
          <a:xfrm>
            <a:off x="10642870" y="3321657"/>
            <a:ext cx="2781600" cy="794796"/>
            <a:chOff x="10804157" y="3298657"/>
            <a:chExt cx="2781600" cy="794796"/>
          </a:xfrm>
        </p:grpSpPr>
        <p:sp>
          <p:nvSpPr>
            <p:cNvPr id="890" name="Google Shape;890;p56"/>
            <p:cNvSpPr txBox="1"/>
            <p:nvPr/>
          </p:nvSpPr>
          <p:spPr>
            <a:xfrm>
              <a:off x="10804157" y="3298657"/>
              <a:ext cx="1619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Vigilance Handles</a:t>
              </a:r>
              <a:endParaRPr sz="1400" b="0" i="0" u="none" strike="noStrike" cap="none">
                <a:solidFill>
                  <a:srgbClr val="000000"/>
                </a:solidFill>
                <a:latin typeface="Arial"/>
                <a:ea typeface="Arial"/>
                <a:cs typeface="Arial"/>
                <a:sym typeface="Arial"/>
              </a:endParaRPr>
            </a:p>
          </p:txBody>
        </p:sp>
        <p:sp>
          <p:nvSpPr>
            <p:cNvPr id="891" name="Google Shape;891;p56"/>
            <p:cNvSpPr txBox="1"/>
            <p:nvPr/>
          </p:nvSpPr>
          <p:spPr>
            <a:xfrm>
              <a:off x="10804157" y="3542155"/>
              <a:ext cx="2781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Possible tuning recommendation</a:t>
              </a:r>
              <a:endParaRPr sz="1400" b="0" i="0" u="none" strike="noStrike" cap="none">
                <a:solidFill>
                  <a:srgbClr val="000000"/>
                </a:solidFill>
                <a:latin typeface="Arial"/>
                <a:ea typeface="Arial"/>
                <a:cs typeface="Arial"/>
                <a:sym typeface="Arial"/>
              </a:endParaRPr>
            </a:p>
          </p:txBody>
        </p:sp>
        <p:sp>
          <p:nvSpPr>
            <p:cNvPr id="892" name="Google Shape;892;p56"/>
            <p:cNvSpPr txBox="1"/>
            <p:nvPr/>
          </p:nvSpPr>
          <p:spPr>
            <a:xfrm>
              <a:off x="10804157" y="3785653"/>
              <a:ext cx="2263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No Further Action Needed</a:t>
              </a:r>
              <a:endParaRPr sz="1400" b="0" i="0" u="none" strike="noStrike" cap="none">
                <a:solidFill>
                  <a:srgbClr val="000000"/>
                </a:solidFill>
                <a:latin typeface="Arial"/>
                <a:ea typeface="Arial"/>
                <a:cs typeface="Arial"/>
                <a:sym typeface="Arial"/>
              </a:endParaRPr>
            </a:p>
          </p:txBody>
        </p:sp>
      </p:grpSp>
      <p:grpSp>
        <p:nvGrpSpPr>
          <p:cNvPr id="893" name="Google Shape;893;p56"/>
          <p:cNvGrpSpPr/>
          <p:nvPr/>
        </p:nvGrpSpPr>
        <p:grpSpPr>
          <a:xfrm>
            <a:off x="10642870" y="5587540"/>
            <a:ext cx="2263800" cy="762329"/>
            <a:chOff x="10804157" y="5586645"/>
            <a:chExt cx="2263800" cy="762329"/>
          </a:xfrm>
        </p:grpSpPr>
        <p:sp>
          <p:nvSpPr>
            <p:cNvPr id="894" name="Google Shape;894;p56"/>
            <p:cNvSpPr txBox="1"/>
            <p:nvPr/>
          </p:nvSpPr>
          <p:spPr>
            <a:xfrm>
              <a:off x="10804157" y="5586645"/>
              <a:ext cx="1619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Vigilance Handles</a:t>
              </a:r>
              <a:endParaRPr sz="1400" b="0" i="0" u="none" strike="noStrike" cap="none">
                <a:solidFill>
                  <a:srgbClr val="000000"/>
                </a:solidFill>
                <a:latin typeface="Arial"/>
                <a:ea typeface="Arial"/>
                <a:cs typeface="Arial"/>
                <a:sym typeface="Arial"/>
              </a:endParaRPr>
            </a:p>
          </p:txBody>
        </p:sp>
        <p:sp>
          <p:nvSpPr>
            <p:cNvPr id="895" name="Google Shape;895;p56"/>
            <p:cNvSpPr txBox="1"/>
            <p:nvPr/>
          </p:nvSpPr>
          <p:spPr>
            <a:xfrm>
              <a:off x="10804157" y="5813909"/>
              <a:ext cx="1789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Possible blocklisting</a:t>
              </a:r>
              <a:endParaRPr sz="1400" b="0" i="0" u="none" strike="noStrike" cap="none">
                <a:solidFill>
                  <a:srgbClr val="FFFFFF"/>
                </a:solidFill>
                <a:latin typeface="Arial"/>
                <a:ea typeface="Arial"/>
                <a:cs typeface="Arial"/>
                <a:sym typeface="Arial"/>
              </a:endParaRPr>
            </a:p>
          </p:txBody>
        </p:sp>
        <p:sp>
          <p:nvSpPr>
            <p:cNvPr id="896" name="Google Shape;896;p56"/>
            <p:cNvSpPr txBox="1"/>
            <p:nvPr/>
          </p:nvSpPr>
          <p:spPr>
            <a:xfrm>
              <a:off x="10804157" y="6041174"/>
              <a:ext cx="2263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No Further Action Needed</a:t>
              </a:r>
              <a:endParaRPr sz="1400" b="0" i="0" u="none" strike="noStrike" cap="none">
                <a:solidFill>
                  <a:srgbClr val="000000"/>
                </a:solidFill>
                <a:latin typeface="Arial"/>
                <a:ea typeface="Arial"/>
                <a:cs typeface="Arial"/>
                <a:sym typeface="Arial"/>
              </a:endParaRPr>
            </a:p>
          </p:txBody>
        </p:sp>
      </p:grpSp>
      <p:sp>
        <p:nvSpPr>
          <p:cNvPr id="897" name="Google Shape;897;p56"/>
          <p:cNvSpPr/>
          <p:nvPr/>
        </p:nvSpPr>
        <p:spPr>
          <a:xfrm>
            <a:off x="847600" y="3123827"/>
            <a:ext cx="2328835" cy="1190112"/>
          </a:xfrm>
          <a:custGeom>
            <a:avLst/>
            <a:gdLst/>
            <a:ahLst/>
            <a:cxnLst/>
            <a:rect l="l" t="t" r="r" b="b"/>
            <a:pathLst>
              <a:path w="1258830" h="643304" extrusionOk="0">
                <a:moveTo>
                  <a:pt x="1206196" y="643305"/>
                </a:moveTo>
                <a:lnTo>
                  <a:pt x="52634" y="643305"/>
                </a:lnTo>
                <a:cubicBezTo>
                  <a:pt x="23393" y="643305"/>
                  <a:pt x="0" y="619912"/>
                  <a:pt x="0" y="590671"/>
                </a:cubicBezTo>
                <a:lnTo>
                  <a:pt x="0" y="52634"/>
                </a:lnTo>
                <a:cubicBezTo>
                  <a:pt x="0" y="23393"/>
                  <a:pt x="23393" y="0"/>
                  <a:pt x="52634" y="0"/>
                </a:cubicBezTo>
                <a:lnTo>
                  <a:pt x="1206196" y="0"/>
                </a:lnTo>
                <a:cubicBezTo>
                  <a:pt x="1235438" y="0"/>
                  <a:pt x="1258831" y="23393"/>
                  <a:pt x="1258831" y="52634"/>
                </a:cubicBezTo>
                <a:lnTo>
                  <a:pt x="1258831" y="592133"/>
                </a:lnTo>
                <a:cubicBezTo>
                  <a:pt x="1258831" y="619912"/>
                  <a:pt x="1235438" y="643305"/>
                  <a:pt x="1206196"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898" name="Google Shape;898;p56"/>
          <p:cNvGrpSpPr/>
          <p:nvPr/>
        </p:nvGrpSpPr>
        <p:grpSpPr>
          <a:xfrm>
            <a:off x="1687555" y="3485850"/>
            <a:ext cx="798600" cy="466287"/>
            <a:chOff x="1848842" y="3425220"/>
            <a:chExt cx="798600" cy="466287"/>
          </a:xfrm>
        </p:grpSpPr>
        <p:sp>
          <p:nvSpPr>
            <p:cNvPr id="899" name="Google Shape;899;p56"/>
            <p:cNvSpPr txBox="1"/>
            <p:nvPr/>
          </p:nvSpPr>
          <p:spPr>
            <a:xfrm>
              <a:off x="1848842" y="3425220"/>
              <a:ext cx="672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Threat </a:t>
              </a:r>
              <a:endParaRPr sz="1400" b="0" i="0" u="none" strike="noStrike" cap="none">
                <a:solidFill>
                  <a:srgbClr val="000000"/>
                </a:solidFill>
                <a:latin typeface="Arial"/>
                <a:ea typeface="Arial"/>
                <a:cs typeface="Arial"/>
                <a:sym typeface="Arial"/>
              </a:endParaRPr>
            </a:p>
          </p:txBody>
        </p:sp>
        <p:sp>
          <p:nvSpPr>
            <p:cNvPr id="900" name="Google Shape;900;p56"/>
            <p:cNvSpPr txBox="1"/>
            <p:nvPr/>
          </p:nvSpPr>
          <p:spPr>
            <a:xfrm>
              <a:off x="1848842" y="3614607"/>
              <a:ext cx="798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Detected</a:t>
              </a:r>
              <a:endParaRPr sz="1400" b="0" i="0" u="none" strike="noStrike" cap="none">
                <a:solidFill>
                  <a:srgbClr val="000000"/>
                </a:solidFill>
                <a:latin typeface="Arial"/>
                <a:ea typeface="Arial"/>
                <a:cs typeface="Arial"/>
                <a:sym typeface="Arial"/>
              </a:endParaRPr>
            </a:p>
          </p:txBody>
        </p:sp>
      </p:grpSp>
      <p:grpSp>
        <p:nvGrpSpPr>
          <p:cNvPr id="901" name="Google Shape;901;p56"/>
          <p:cNvGrpSpPr/>
          <p:nvPr/>
        </p:nvGrpSpPr>
        <p:grpSpPr>
          <a:xfrm>
            <a:off x="1234506" y="3487725"/>
            <a:ext cx="462639" cy="462645"/>
            <a:chOff x="6977295" y="3159668"/>
            <a:chExt cx="250011" cy="250011"/>
          </a:xfrm>
        </p:grpSpPr>
        <p:sp>
          <p:nvSpPr>
            <p:cNvPr id="902" name="Google Shape;902;p56"/>
            <p:cNvSpPr/>
            <p:nvPr/>
          </p:nvSpPr>
          <p:spPr>
            <a:xfrm>
              <a:off x="7130811" y="3159668"/>
              <a:ext cx="96495" cy="96495"/>
            </a:xfrm>
            <a:custGeom>
              <a:avLst/>
              <a:gdLst/>
              <a:ahLst/>
              <a:cxnLst/>
              <a:rect l="l" t="t" r="r" b="b"/>
              <a:pathLst>
                <a:path w="96495" h="96495" extrusionOk="0">
                  <a:moveTo>
                    <a:pt x="48248" y="0"/>
                  </a:moveTo>
                  <a:cubicBezTo>
                    <a:pt x="21931" y="0"/>
                    <a:pt x="0" y="21931"/>
                    <a:pt x="0" y="48248"/>
                  </a:cubicBezTo>
                  <a:cubicBezTo>
                    <a:pt x="0" y="74565"/>
                    <a:pt x="21931" y="96496"/>
                    <a:pt x="48248" y="96496"/>
                  </a:cubicBezTo>
                  <a:cubicBezTo>
                    <a:pt x="74565" y="96496"/>
                    <a:pt x="96496" y="74565"/>
                    <a:pt x="96496" y="48248"/>
                  </a:cubicBezTo>
                  <a:cubicBezTo>
                    <a:pt x="96496" y="21931"/>
                    <a:pt x="74565" y="0"/>
                    <a:pt x="48248" y="0"/>
                  </a:cubicBezTo>
                  <a:lnTo>
                    <a:pt x="48248" y="0"/>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3" name="Google Shape;903;p56"/>
            <p:cNvSpPr/>
            <p:nvPr/>
          </p:nvSpPr>
          <p:spPr>
            <a:xfrm>
              <a:off x="6977295" y="3193295"/>
              <a:ext cx="216384" cy="216384"/>
            </a:xfrm>
            <a:custGeom>
              <a:avLst/>
              <a:gdLst/>
              <a:ahLst/>
              <a:cxnLst/>
              <a:rect l="l" t="t" r="r" b="b"/>
              <a:pathLst>
                <a:path w="216384" h="216384" extrusionOk="0">
                  <a:moveTo>
                    <a:pt x="192991" y="86261"/>
                  </a:moveTo>
                  <a:lnTo>
                    <a:pt x="192991" y="192991"/>
                  </a:lnTo>
                  <a:lnTo>
                    <a:pt x="21931" y="192991"/>
                  </a:lnTo>
                  <a:lnTo>
                    <a:pt x="21931" y="23393"/>
                  </a:lnTo>
                  <a:lnTo>
                    <a:pt x="130123" y="23393"/>
                  </a:lnTo>
                  <a:lnTo>
                    <a:pt x="130123" y="0"/>
                  </a:lnTo>
                  <a:lnTo>
                    <a:pt x="27779" y="0"/>
                  </a:lnTo>
                  <a:lnTo>
                    <a:pt x="0" y="29241"/>
                  </a:lnTo>
                  <a:lnTo>
                    <a:pt x="0" y="39476"/>
                  </a:lnTo>
                  <a:lnTo>
                    <a:pt x="0" y="176909"/>
                  </a:lnTo>
                  <a:lnTo>
                    <a:pt x="0" y="188605"/>
                  </a:lnTo>
                  <a:lnTo>
                    <a:pt x="27779" y="216384"/>
                  </a:lnTo>
                  <a:lnTo>
                    <a:pt x="187143" y="216384"/>
                  </a:lnTo>
                  <a:lnTo>
                    <a:pt x="216384" y="188605"/>
                  </a:lnTo>
                  <a:lnTo>
                    <a:pt x="216384" y="176909"/>
                  </a:lnTo>
                  <a:lnTo>
                    <a:pt x="216384" y="86261"/>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sp>
        <p:nvSpPr>
          <p:cNvPr id="904" name="Google Shape;904;p56"/>
          <p:cNvSpPr/>
          <p:nvPr/>
        </p:nvSpPr>
        <p:spPr>
          <a:xfrm>
            <a:off x="5806842" y="3123827"/>
            <a:ext cx="2058354" cy="1190112"/>
          </a:xfrm>
          <a:custGeom>
            <a:avLst/>
            <a:gdLst/>
            <a:ahLst/>
            <a:cxnLst/>
            <a:rect l="l" t="t" r="r" b="b"/>
            <a:pathLst>
              <a:path w="1112624" h="643304" extrusionOk="0">
                <a:moveTo>
                  <a:pt x="1059991" y="643305"/>
                </a:moveTo>
                <a:lnTo>
                  <a:pt x="52634" y="643305"/>
                </a:lnTo>
                <a:cubicBezTo>
                  <a:pt x="23393" y="643305"/>
                  <a:pt x="0" y="619912"/>
                  <a:pt x="0" y="590671"/>
                </a:cubicBezTo>
                <a:lnTo>
                  <a:pt x="0" y="52634"/>
                </a:lnTo>
                <a:cubicBezTo>
                  <a:pt x="0" y="23393"/>
                  <a:pt x="23393" y="0"/>
                  <a:pt x="52634" y="0"/>
                </a:cubicBezTo>
                <a:lnTo>
                  <a:pt x="1059991" y="0"/>
                </a:lnTo>
                <a:cubicBezTo>
                  <a:pt x="1089232" y="0"/>
                  <a:pt x="1112625" y="23393"/>
                  <a:pt x="1112625" y="52634"/>
                </a:cubicBezTo>
                <a:lnTo>
                  <a:pt x="1112625" y="592133"/>
                </a:lnTo>
                <a:cubicBezTo>
                  <a:pt x="1111163" y="619912"/>
                  <a:pt x="1087770" y="643305"/>
                  <a:pt x="1059991"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05" name="Google Shape;905;p56"/>
          <p:cNvSpPr txBox="1"/>
          <p:nvPr/>
        </p:nvSpPr>
        <p:spPr>
          <a:xfrm>
            <a:off x="6645444" y="3580544"/>
            <a:ext cx="643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benign</a:t>
            </a:r>
            <a:endParaRPr sz="1400" b="0" i="0" u="none" strike="noStrike" cap="none">
              <a:solidFill>
                <a:srgbClr val="000000"/>
              </a:solidFill>
              <a:latin typeface="Arial"/>
              <a:ea typeface="Arial"/>
              <a:cs typeface="Arial"/>
              <a:sym typeface="Arial"/>
            </a:endParaRPr>
          </a:p>
        </p:txBody>
      </p:sp>
      <p:sp>
        <p:nvSpPr>
          <p:cNvPr id="906" name="Google Shape;906;p56"/>
          <p:cNvSpPr/>
          <p:nvPr/>
        </p:nvSpPr>
        <p:spPr>
          <a:xfrm>
            <a:off x="847600" y="5396475"/>
            <a:ext cx="2328835" cy="1190112"/>
          </a:xfrm>
          <a:custGeom>
            <a:avLst/>
            <a:gdLst/>
            <a:ahLst/>
            <a:cxnLst/>
            <a:rect l="l" t="t" r="r" b="b"/>
            <a:pathLst>
              <a:path w="1258830" h="643304" extrusionOk="0">
                <a:moveTo>
                  <a:pt x="1206196" y="643305"/>
                </a:moveTo>
                <a:lnTo>
                  <a:pt x="52634" y="643305"/>
                </a:lnTo>
                <a:cubicBezTo>
                  <a:pt x="23393" y="643305"/>
                  <a:pt x="0" y="619912"/>
                  <a:pt x="0" y="590671"/>
                </a:cubicBezTo>
                <a:lnTo>
                  <a:pt x="0" y="52634"/>
                </a:lnTo>
                <a:cubicBezTo>
                  <a:pt x="0" y="23393"/>
                  <a:pt x="23393" y="0"/>
                  <a:pt x="52634" y="0"/>
                </a:cubicBezTo>
                <a:lnTo>
                  <a:pt x="1206196" y="0"/>
                </a:lnTo>
                <a:cubicBezTo>
                  <a:pt x="1235438" y="0"/>
                  <a:pt x="1258831" y="23393"/>
                  <a:pt x="1258831" y="52634"/>
                </a:cubicBezTo>
                <a:lnTo>
                  <a:pt x="1258831" y="592133"/>
                </a:lnTo>
                <a:cubicBezTo>
                  <a:pt x="1258831" y="619912"/>
                  <a:pt x="1235438" y="643305"/>
                  <a:pt x="1206196"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907" name="Google Shape;907;p56"/>
          <p:cNvGrpSpPr/>
          <p:nvPr/>
        </p:nvGrpSpPr>
        <p:grpSpPr>
          <a:xfrm>
            <a:off x="1687555" y="5758498"/>
            <a:ext cx="798600" cy="466287"/>
            <a:chOff x="1848842" y="5697868"/>
            <a:chExt cx="798600" cy="466287"/>
          </a:xfrm>
        </p:grpSpPr>
        <p:sp>
          <p:nvSpPr>
            <p:cNvPr id="908" name="Google Shape;908;p56"/>
            <p:cNvSpPr txBox="1"/>
            <p:nvPr/>
          </p:nvSpPr>
          <p:spPr>
            <a:xfrm>
              <a:off x="1848842" y="5697868"/>
              <a:ext cx="672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Threat </a:t>
              </a:r>
              <a:endParaRPr sz="1400" b="0" i="0" u="none" strike="noStrike" cap="none">
                <a:solidFill>
                  <a:srgbClr val="000000"/>
                </a:solidFill>
                <a:latin typeface="Arial"/>
                <a:ea typeface="Arial"/>
                <a:cs typeface="Arial"/>
                <a:sym typeface="Arial"/>
              </a:endParaRPr>
            </a:p>
          </p:txBody>
        </p:sp>
        <p:sp>
          <p:nvSpPr>
            <p:cNvPr id="909" name="Google Shape;909;p56"/>
            <p:cNvSpPr txBox="1"/>
            <p:nvPr/>
          </p:nvSpPr>
          <p:spPr>
            <a:xfrm>
              <a:off x="1848842" y="5887255"/>
              <a:ext cx="798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Detected</a:t>
              </a:r>
              <a:endParaRPr sz="1400" b="0" i="0" u="none" strike="noStrike" cap="none">
                <a:solidFill>
                  <a:srgbClr val="000000"/>
                </a:solidFill>
                <a:latin typeface="Arial"/>
                <a:ea typeface="Arial"/>
                <a:cs typeface="Arial"/>
                <a:sym typeface="Arial"/>
              </a:endParaRPr>
            </a:p>
          </p:txBody>
        </p:sp>
      </p:grpSp>
      <p:grpSp>
        <p:nvGrpSpPr>
          <p:cNvPr id="910" name="Google Shape;910;p56"/>
          <p:cNvGrpSpPr/>
          <p:nvPr/>
        </p:nvGrpSpPr>
        <p:grpSpPr>
          <a:xfrm>
            <a:off x="1234506" y="5760375"/>
            <a:ext cx="462639" cy="462645"/>
            <a:chOff x="6977295" y="4387795"/>
            <a:chExt cx="250011" cy="250011"/>
          </a:xfrm>
        </p:grpSpPr>
        <p:sp>
          <p:nvSpPr>
            <p:cNvPr id="911" name="Google Shape;911;p56"/>
            <p:cNvSpPr/>
            <p:nvPr/>
          </p:nvSpPr>
          <p:spPr>
            <a:xfrm>
              <a:off x="7130811" y="4387795"/>
              <a:ext cx="96495" cy="96495"/>
            </a:xfrm>
            <a:custGeom>
              <a:avLst/>
              <a:gdLst/>
              <a:ahLst/>
              <a:cxnLst/>
              <a:rect l="l" t="t" r="r" b="b"/>
              <a:pathLst>
                <a:path w="96495" h="96495" extrusionOk="0">
                  <a:moveTo>
                    <a:pt x="48248" y="0"/>
                  </a:moveTo>
                  <a:cubicBezTo>
                    <a:pt x="21931" y="0"/>
                    <a:pt x="0" y="21931"/>
                    <a:pt x="0" y="48248"/>
                  </a:cubicBezTo>
                  <a:cubicBezTo>
                    <a:pt x="0" y="74565"/>
                    <a:pt x="21931" y="96496"/>
                    <a:pt x="48248" y="96496"/>
                  </a:cubicBezTo>
                  <a:cubicBezTo>
                    <a:pt x="74565" y="96496"/>
                    <a:pt x="96496" y="74565"/>
                    <a:pt x="96496" y="48248"/>
                  </a:cubicBezTo>
                  <a:cubicBezTo>
                    <a:pt x="96496" y="21931"/>
                    <a:pt x="74565" y="0"/>
                    <a:pt x="48248" y="0"/>
                  </a:cubicBezTo>
                  <a:lnTo>
                    <a:pt x="48248" y="0"/>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2" name="Google Shape;912;p56"/>
            <p:cNvSpPr/>
            <p:nvPr/>
          </p:nvSpPr>
          <p:spPr>
            <a:xfrm>
              <a:off x="6977295" y="4421422"/>
              <a:ext cx="216384" cy="216384"/>
            </a:xfrm>
            <a:custGeom>
              <a:avLst/>
              <a:gdLst/>
              <a:ahLst/>
              <a:cxnLst/>
              <a:rect l="l" t="t" r="r" b="b"/>
              <a:pathLst>
                <a:path w="216384" h="216384" extrusionOk="0">
                  <a:moveTo>
                    <a:pt x="192991" y="86261"/>
                  </a:moveTo>
                  <a:lnTo>
                    <a:pt x="192991" y="192991"/>
                  </a:lnTo>
                  <a:lnTo>
                    <a:pt x="21931" y="192991"/>
                  </a:lnTo>
                  <a:lnTo>
                    <a:pt x="21931" y="23393"/>
                  </a:lnTo>
                  <a:lnTo>
                    <a:pt x="130123" y="23393"/>
                  </a:lnTo>
                  <a:lnTo>
                    <a:pt x="130123" y="0"/>
                  </a:lnTo>
                  <a:lnTo>
                    <a:pt x="27779" y="0"/>
                  </a:lnTo>
                  <a:lnTo>
                    <a:pt x="0" y="29241"/>
                  </a:lnTo>
                  <a:lnTo>
                    <a:pt x="0" y="39476"/>
                  </a:lnTo>
                  <a:lnTo>
                    <a:pt x="0" y="176909"/>
                  </a:lnTo>
                  <a:lnTo>
                    <a:pt x="0" y="188605"/>
                  </a:lnTo>
                  <a:lnTo>
                    <a:pt x="27779" y="216384"/>
                  </a:lnTo>
                  <a:lnTo>
                    <a:pt x="187143" y="216384"/>
                  </a:lnTo>
                  <a:lnTo>
                    <a:pt x="216384" y="188605"/>
                  </a:lnTo>
                  <a:lnTo>
                    <a:pt x="216384" y="176909"/>
                  </a:lnTo>
                  <a:lnTo>
                    <a:pt x="216384" y="86261"/>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sp>
        <p:nvSpPr>
          <p:cNvPr id="913" name="Google Shape;913;p56"/>
          <p:cNvSpPr/>
          <p:nvPr/>
        </p:nvSpPr>
        <p:spPr>
          <a:xfrm>
            <a:off x="847600" y="7723233"/>
            <a:ext cx="2328835" cy="1190112"/>
          </a:xfrm>
          <a:custGeom>
            <a:avLst/>
            <a:gdLst/>
            <a:ahLst/>
            <a:cxnLst/>
            <a:rect l="l" t="t" r="r" b="b"/>
            <a:pathLst>
              <a:path w="1258830" h="643304" extrusionOk="0">
                <a:moveTo>
                  <a:pt x="1206196" y="643305"/>
                </a:moveTo>
                <a:lnTo>
                  <a:pt x="52634" y="643305"/>
                </a:lnTo>
                <a:cubicBezTo>
                  <a:pt x="23393" y="643305"/>
                  <a:pt x="0" y="619912"/>
                  <a:pt x="0" y="590671"/>
                </a:cubicBezTo>
                <a:lnTo>
                  <a:pt x="0" y="52634"/>
                </a:lnTo>
                <a:cubicBezTo>
                  <a:pt x="0" y="23393"/>
                  <a:pt x="23393" y="0"/>
                  <a:pt x="52634" y="0"/>
                </a:cubicBezTo>
                <a:lnTo>
                  <a:pt x="1206196" y="0"/>
                </a:lnTo>
                <a:cubicBezTo>
                  <a:pt x="1235438" y="0"/>
                  <a:pt x="1258831" y="23393"/>
                  <a:pt x="1258831" y="52634"/>
                </a:cubicBezTo>
                <a:lnTo>
                  <a:pt x="1258831" y="592133"/>
                </a:lnTo>
                <a:cubicBezTo>
                  <a:pt x="1258831" y="619912"/>
                  <a:pt x="1235438" y="643305"/>
                  <a:pt x="1206196"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914" name="Google Shape;914;p56"/>
          <p:cNvGrpSpPr/>
          <p:nvPr/>
        </p:nvGrpSpPr>
        <p:grpSpPr>
          <a:xfrm>
            <a:off x="1687555" y="8085256"/>
            <a:ext cx="798600" cy="466287"/>
            <a:chOff x="1848842" y="8024626"/>
            <a:chExt cx="798600" cy="466287"/>
          </a:xfrm>
        </p:grpSpPr>
        <p:sp>
          <p:nvSpPr>
            <p:cNvPr id="915" name="Google Shape;915;p56"/>
            <p:cNvSpPr txBox="1"/>
            <p:nvPr/>
          </p:nvSpPr>
          <p:spPr>
            <a:xfrm>
              <a:off x="1848842" y="8024626"/>
              <a:ext cx="672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Threat </a:t>
              </a:r>
              <a:endParaRPr sz="1400" b="0" i="0" u="none" strike="noStrike" cap="none">
                <a:solidFill>
                  <a:srgbClr val="000000"/>
                </a:solidFill>
                <a:latin typeface="Arial"/>
                <a:ea typeface="Arial"/>
                <a:cs typeface="Arial"/>
                <a:sym typeface="Arial"/>
              </a:endParaRPr>
            </a:p>
          </p:txBody>
        </p:sp>
        <p:sp>
          <p:nvSpPr>
            <p:cNvPr id="916" name="Google Shape;916;p56"/>
            <p:cNvSpPr txBox="1"/>
            <p:nvPr/>
          </p:nvSpPr>
          <p:spPr>
            <a:xfrm>
              <a:off x="1848842" y="8214013"/>
              <a:ext cx="798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Detected</a:t>
              </a:r>
              <a:endParaRPr sz="1400" b="0" i="0" u="none" strike="noStrike" cap="none">
                <a:solidFill>
                  <a:srgbClr val="000000"/>
                </a:solidFill>
                <a:latin typeface="Arial"/>
                <a:ea typeface="Arial"/>
                <a:cs typeface="Arial"/>
                <a:sym typeface="Arial"/>
              </a:endParaRPr>
            </a:p>
          </p:txBody>
        </p:sp>
      </p:grpSp>
      <p:grpSp>
        <p:nvGrpSpPr>
          <p:cNvPr id="917" name="Google Shape;917;p56"/>
          <p:cNvGrpSpPr/>
          <p:nvPr/>
        </p:nvGrpSpPr>
        <p:grpSpPr>
          <a:xfrm>
            <a:off x="1234506" y="8087135"/>
            <a:ext cx="462639" cy="462647"/>
            <a:chOff x="6977295" y="5645163"/>
            <a:chExt cx="250011" cy="250012"/>
          </a:xfrm>
        </p:grpSpPr>
        <p:sp>
          <p:nvSpPr>
            <p:cNvPr id="918" name="Google Shape;918;p56"/>
            <p:cNvSpPr/>
            <p:nvPr/>
          </p:nvSpPr>
          <p:spPr>
            <a:xfrm>
              <a:off x="7130811" y="5645163"/>
              <a:ext cx="96495" cy="96495"/>
            </a:xfrm>
            <a:custGeom>
              <a:avLst/>
              <a:gdLst/>
              <a:ahLst/>
              <a:cxnLst/>
              <a:rect l="l" t="t" r="r" b="b"/>
              <a:pathLst>
                <a:path w="96495" h="96495" extrusionOk="0">
                  <a:moveTo>
                    <a:pt x="48248" y="0"/>
                  </a:moveTo>
                  <a:cubicBezTo>
                    <a:pt x="21931" y="0"/>
                    <a:pt x="0" y="21931"/>
                    <a:pt x="0" y="48248"/>
                  </a:cubicBezTo>
                  <a:cubicBezTo>
                    <a:pt x="0" y="74565"/>
                    <a:pt x="21931" y="96496"/>
                    <a:pt x="48248" y="96496"/>
                  </a:cubicBezTo>
                  <a:cubicBezTo>
                    <a:pt x="74565" y="96496"/>
                    <a:pt x="96496" y="74565"/>
                    <a:pt x="96496" y="48248"/>
                  </a:cubicBezTo>
                  <a:cubicBezTo>
                    <a:pt x="96496" y="21931"/>
                    <a:pt x="74565" y="0"/>
                    <a:pt x="48248" y="0"/>
                  </a:cubicBezTo>
                  <a:lnTo>
                    <a:pt x="48248" y="0"/>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19" name="Google Shape;919;p56"/>
            <p:cNvSpPr/>
            <p:nvPr/>
          </p:nvSpPr>
          <p:spPr>
            <a:xfrm>
              <a:off x="6977295" y="5678791"/>
              <a:ext cx="216384" cy="216384"/>
            </a:xfrm>
            <a:custGeom>
              <a:avLst/>
              <a:gdLst/>
              <a:ahLst/>
              <a:cxnLst/>
              <a:rect l="l" t="t" r="r" b="b"/>
              <a:pathLst>
                <a:path w="216384" h="216384" extrusionOk="0">
                  <a:moveTo>
                    <a:pt x="192991" y="86261"/>
                  </a:moveTo>
                  <a:lnTo>
                    <a:pt x="192991" y="192991"/>
                  </a:lnTo>
                  <a:lnTo>
                    <a:pt x="21931" y="192991"/>
                  </a:lnTo>
                  <a:lnTo>
                    <a:pt x="21931" y="23393"/>
                  </a:lnTo>
                  <a:lnTo>
                    <a:pt x="130123" y="23393"/>
                  </a:lnTo>
                  <a:lnTo>
                    <a:pt x="130123" y="0"/>
                  </a:lnTo>
                  <a:lnTo>
                    <a:pt x="27779" y="0"/>
                  </a:lnTo>
                  <a:lnTo>
                    <a:pt x="0" y="29241"/>
                  </a:lnTo>
                  <a:lnTo>
                    <a:pt x="0" y="39475"/>
                  </a:lnTo>
                  <a:lnTo>
                    <a:pt x="0" y="176909"/>
                  </a:lnTo>
                  <a:lnTo>
                    <a:pt x="0" y="188605"/>
                  </a:lnTo>
                  <a:lnTo>
                    <a:pt x="27779" y="216384"/>
                  </a:lnTo>
                  <a:lnTo>
                    <a:pt x="187143" y="216384"/>
                  </a:lnTo>
                  <a:lnTo>
                    <a:pt x="216384" y="188605"/>
                  </a:lnTo>
                  <a:lnTo>
                    <a:pt x="216384" y="176909"/>
                  </a:lnTo>
                  <a:lnTo>
                    <a:pt x="216384" y="86261"/>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sp>
        <p:nvSpPr>
          <p:cNvPr id="920" name="Google Shape;920;p56"/>
          <p:cNvSpPr/>
          <p:nvPr/>
        </p:nvSpPr>
        <p:spPr>
          <a:xfrm>
            <a:off x="5806842" y="5396475"/>
            <a:ext cx="2058354" cy="1190112"/>
          </a:xfrm>
          <a:custGeom>
            <a:avLst/>
            <a:gdLst/>
            <a:ahLst/>
            <a:cxnLst/>
            <a:rect l="l" t="t" r="r" b="b"/>
            <a:pathLst>
              <a:path w="1112624" h="643304" extrusionOk="0">
                <a:moveTo>
                  <a:pt x="1059991" y="643305"/>
                </a:moveTo>
                <a:lnTo>
                  <a:pt x="52634" y="643305"/>
                </a:lnTo>
                <a:cubicBezTo>
                  <a:pt x="23393" y="643305"/>
                  <a:pt x="0" y="619912"/>
                  <a:pt x="0" y="590671"/>
                </a:cubicBezTo>
                <a:lnTo>
                  <a:pt x="0" y="52634"/>
                </a:lnTo>
                <a:cubicBezTo>
                  <a:pt x="0" y="23393"/>
                  <a:pt x="23393" y="0"/>
                  <a:pt x="52634" y="0"/>
                </a:cubicBezTo>
                <a:lnTo>
                  <a:pt x="1059991" y="0"/>
                </a:lnTo>
                <a:cubicBezTo>
                  <a:pt x="1089232" y="0"/>
                  <a:pt x="1112625" y="23393"/>
                  <a:pt x="1112625" y="52634"/>
                </a:cubicBezTo>
                <a:lnTo>
                  <a:pt x="1112625" y="592133"/>
                </a:lnTo>
                <a:cubicBezTo>
                  <a:pt x="1111163" y="619912"/>
                  <a:pt x="1087770" y="643305"/>
                  <a:pt x="1059991"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1" name="Google Shape;921;p56"/>
          <p:cNvSpPr txBox="1"/>
          <p:nvPr/>
        </p:nvSpPr>
        <p:spPr>
          <a:xfrm>
            <a:off x="6645444" y="5864015"/>
            <a:ext cx="715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TP/PuP</a:t>
            </a:r>
            <a:endParaRPr sz="1200" b="0" i="0" u="none" strike="noStrike" cap="none">
              <a:solidFill>
                <a:srgbClr val="000000"/>
              </a:solidFill>
              <a:latin typeface="Arial"/>
              <a:ea typeface="Arial"/>
              <a:cs typeface="Arial"/>
              <a:sym typeface="Arial"/>
            </a:endParaRPr>
          </a:p>
        </p:txBody>
      </p:sp>
      <p:sp>
        <p:nvSpPr>
          <p:cNvPr id="922" name="Google Shape;922;p56"/>
          <p:cNvSpPr/>
          <p:nvPr/>
        </p:nvSpPr>
        <p:spPr>
          <a:xfrm>
            <a:off x="5806842" y="7723233"/>
            <a:ext cx="2058354" cy="1190112"/>
          </a:xfrm>
          <a:custGeom>
            <a:avLst/>
            <a:gdLst/>
            <a:ahLst/>
            <a:cxnLst/>
            <a:rect l="l" t="t" r="r" b="b"/>
            <a:pathLst>
              <a:path w="1112624" h="643304" extrusionOk="0">
                <a:moveTo>
                  <a:pt x="1059991" y="643305"/>
                </a:moveTo>
                <a:lnTo>
                  <a:pt x="52634" y="643305"/>
                </a:lnTo>
                <a:cubicBezTo>
                  <a:pt x="23393" y="643305"/>
                  <a:pt x="0" y="619912"/>
                  <a:pt x="0" y="590671"/>
                </a:cubicBezTo>
                <a:lnTo>
                  <a:pt x="0" y="52634"/>
                </a:lnTo>
                <a:cubicBezTo>
                  <a:pt x="0" y="23393"/>
                  <a:pt x="23393" y="0"/>
                  <a:pt x="52634" y="0"/>
                </a:cubicBezTo>
                <a:lnTo>
                  <a:pt x="1059991" y="0"/>
                </a:lnTo>
                <a:cubicBezTo>
                  <a:pt x="1089232" y="0"/>
                  <a:pt x="1112625" y="23393"/>
                  <a:pt x="1112625" y="52634"/>
                </a:cubicBezTo>
                <a:lnTo>
                  <a:pt x="1112625" y="592133"/>
                </a:lnTo>
                <a:cubicBezTo>
                  <a:pt x="1111163" y="619912"/>
                  <a:pt x="1087770" y="643305"/>
                  <a:pt x="1059991"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3" name="Google Shape;923;p56"/>
          <p:cNvSpPr txBox="1"/>
          <p:nvPr/>
        </p:nvSpPr>
        <p:spPr>
          <a:xfrm>
            <a:off x="6792436" y="8182657"/>
            <a:ext cx="386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TP</a:t>
            </a:r>
            <a:endParaRPr sz="1400" b="0" i="0" u="none" strike="noStrike" cap="none">
              <a:solidFill>
                <a:srgbClr val="000000"/>
              </a:solidFill>
              <a:latin typeface="Arial"/>
              <a:ea typeface="Arial"/>
              <a:cs typeface="Arial"/>
              <a:sym typeface="Arial"/>
            </a:endParaRPr>
          </a:p>
        </p:txBody>
      </p:sp>
      <p:sp>
        <p:nvSpPr>
          <p:cNvPr id="924" name="Google Shape;924;p56"/>
          <p:cNvSpPr/>
          <p:nvPr/>
        </p:nvSpPr>
        <p:spPr>
          <a:xfrm>
            <a:off x="6212674" y="3489073"/>
            <a:ext cx="459816" cy="459816"/>
          </a:xfrm>
          <a:custGeom>
            <a:avLst/>
            <a:gdLst/>
            <a:ahLst/>
            <a:cxnLst/>
            <a:rect l="l" t="t" r="r" b="b"/>
            <a:pathLst>
              <a:path w="248549" h="248549" extrusionOk="0">
                <a:moveTo>
                  <a:pt x="124275" y="0"/>
                </a:moveTo>
                <a:cubicBezTo>
                  <a:pt x="55558" y="0"/>
                  <a:pt x="0" y="55558"/>
                  <a:pt x="0" y="124275"/>
                </a:cubicBezTo>
                <a:cubicBezTo>
                  <a:pt x="0" y="192991"/>
                  <a:pt x="55558" y="248550"/>
                  <a:pt x="124275" y="248550"/>
                </a:cubicBezTo>
                <a:cubicBezTo>
                  <a:pt x="192991" y="248550"/>
                  <a:pt x="248550" y="192991"/>
                  <a:pt x="248550" y="124275"/>
                </a:cubicBezTo>
                <a:cubicBezTo>
                  <a:pt x="248550" y="55558"/>
                  <a:pt x="192991" y="0"/>
                  <a:pt x="124275" y="0"/>
                </a:cubicBezTo>
                <a:lnTo>
                  <a:pt x="124275" y="0"/>
                </a:lnTo>
                <a:close/>
              </a:path>
            </a:pathLst>
          </a:custGeom>
          <a:solidFill>
            <a:srgbClr val="00C16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5" name="Google Shape;925;p56"/>
          <p:cNvSpPr/>
          <p:nvPr/>
        </p:nvSpPr>
        <p:spPr>
          <a:xfrm>
            <a:off x="6361478" y="3651404"/>
            <a:ext cx="162288" cy="121715"/>
          </a:xfrm>
          <a:custGeom>
            <a:avLst/>
            <a:gdLst/>
            <a:ahLst/>
            <a:cxnLst/>
            <a:rect l="l" t="t" r="r" b="b"/>
            <a:pathLst>
              <a:path w="87723" h="65792" extrusionOk="0">
                <a:moveTo>
                  <a:pt x="0" y="33627"/>
                </a:moveTo>
                <a:lnTo>
                  <a:pt x="36551" y="65793"/>
                </a:lnTo>
                <a:lnTo>
                  <a:pt x="87723" y="0"/>
                </a:lnTo>
              </a:path>
            </a:pathLst>
          </a:custGeom>
          <a:noFill/>
          <a:ln w="219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6" name="Google Shape;926;p56"/>
          <p:cNvSpPr/>
          <p:nvPr/>
        </p:nvSpPr>
        <p:spPr>
          <a:xfrm>
            <a:off x="6212674" y="5772544"/>
            <a:ext cx="459816" cy="459816"/>
          </a:xfrm>
          <a:custGeom>
            <a:avLst/>
            <a:gdLst/>
            <a:ahLst/>
            <a:cxnLst/>
            <a:rect l="l" t="t" r="r" b="b"/>
            <a:pathLst>
              <a:path w="248549" h="248549" extrusionOk="0">
                <a:moveTo>
                  <a:pt x="124275" y="0"/>
                </a:moveTo>
                <a:cubicBezTo>
                  <a:pt x="55558" y="0"/>
                  <a:pt x="0" y="55558"/>
                  <a:pt x="0" y="124275"/>
                </a:cubicBezTo>
                <a:cubicBezTo>
                  <a:pt x="0" y="192991"/>
                  <a:pt x="55558" y="248550"/>
                  <a:pt x="124275" y="248550"/>
                </a:cubicBezTo>
                <a:cubicBezTo>
                  <a:pt x="192991" y="248550"/>
                  <a:pt x="248550" y="192991"/>
                  <a:pt x="248550" y="124275"/>
                </a:cubicBezTo>
                <a:cubicBezTo>
                  <a:pt x="248550" y="55558"/>
                  <a:pt x="192991" y="0"/>
                  <a:pt x="124275" y="0"/>
                </a:cubicBezTo>
                <a:lnTo>
                  <a:pt x="124275" y="0"/>
                </a:lnTo>
                <a:close/>
              </a:path>
            </a:pathLst>
          </a:custGeom>
          <a:solidFill>
            <a:srgbClr val="00C16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7" name="Google Shape;927;p56"/>
          <p:cNvSpPr/>
          <p:nvPr/>
        </p:nvSpPr>
        <p:spPr>
          <a:xfrm>
            <a:off x="6361478" y="5932170"/>
            <a:ext cx="162288" cy="124420"/>
          </a:xfrm>
          <a:custGeom>
            <a:avLst/>
            <a:gdLst/>
            <a:ahLst/>
            <a:cxnLst/>
            <a:rect l="l" t="t" r="r" b="b"/>
            <a:pathLst>
              <a:path w="87723" h="67254" extrusionOk="0">
                <a:moveTo>
                  <a:pt x="0" y="33627"/>
                </a:moveTo>
                <a:lnTo>
                  <a:pt x="36551" y="67255"/>
                </a:lnTo>
                <a:lnTo>
                  <a:pt x="87723" y="0"/>
                </a:lnTo>
              </a:path>
            </a:pathLst>
          </a:custGeom>
          <a:noFill/>
          <a:ln w="219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8" name="Google Shape;928;p56"/>
          <p:cNvSpPr/>
          <p:nvPr/>
        </p:nvSpPr>
        <p:spPr>
          <a:xfrm>
            <a:off x="6366889" y="8091186"/>
            <a:ext cx="459816" cy="459816"/>
          </a:xfrm>
          <a:custGeom>
            <a:avLst/>
            <a:gdLst/>
            <a:ahLst/>
            <a:cxnLst/>
            <a:rect l="l" t="t" r="r" b="b"/>
            <a:pathLst>
              <a:path w="248549" h="248549" extrusionOk="0">
                <a:moveTo>
                  <a:pt x="124275" y="0"/>
                </a:moveTo>
                <a:cubicBezTo>
                  <a:pt x="55558" y="0"/>
                  <a:pt x="0" y="55558"/>
                  <a:pt x="0" y="124275"/>
                </a:cubicBezTo>
                <a:cubicBezTo>
                  <a:pt x="0" y="192991"/>
                  <a:pt x="55558" y="248550"/>
                  <a:pt x="124275" y="248550"/>
                </a:cubicBezTo>
                <a:cubicBezTo>
                  <a:pt x="192991" y="248550"/>
                  <a:pt x="248550" y="192991"/>
                  <a:pt x="248550" y="124275"/>
                </a:cubicBezTo>
                <a:cubicBezTo>
                  <a:pt x="248550" y="55558"/>
                  <a:pt x="192991" y="0"/>
                  <a:pt x="124275" y="0"/>
                </a:cubicBezTo>
                <a:lnTo>
                  <a:pt x="124275" y="0"/>
                </a:lnTo>
                <a:close/>
              </a:path>
            </a:pathLst>
          </a:custGeom>
          <a:solidFill>
            <a:srgbClr val="00C16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29" name="Google Shape;929;p56"/>
          <p:cNvSpPr/>
          <p:nvPr/>
        </p:nvSpPr>
        <p:spPr>
          <a:xfrm>
            <a:off x="6515693" y="8250812"/>
            <a:ext cx="162288" cy="124420"/>
          </a:xfrm>
          <a:custGeom>
            <a:avLst/>
            <a:gdLst/>
            <a:ahLst/>
            <a:cxnLst/>
            <a:rect l="l" t="t" r="r" b="b"/>
            <a:pathLst>
              <a:path w="87723" h="67254" extrusionOk="0">
                <a:moveTo>
                  <a:pt x="0" y="33627"/>
                </a:moveTo>
                <a:lnTo>
                  <a:pt x="36551" y="67255"/>
                </a:lnTo>
                <a:lnTo>
                  <a:pt x="87723" y="0"/>
                </a:lnTo>
              </a:path>
            </a:pathLst>
          </a:custGeom>
          <a:noFill/>
          <a:ln w="219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pic>
        <p:nvPicPr>
          <p:cNvPr id="930" name="Google Shape;930;p56"/>
          <p:cNvPicPr preferRelativeResize="0"/>
          <p:nvPr/>
        </p:nvPicPr>
        <p:blipFill rotWithShape="1">
          <a:blip r:embed="rId3">
            <a:alphaModFix/>
          </a:blip>
          <a:srcRect/>
          <a:stretch/>
        </p:blipFill>
        <p:spPr>
          <a:xfrm>
            <a:off x="3254638" y="3579646"/>
            <a:ext cx="2492813" cy="278794"/>
          </a:xfrm>
          <a:prstGeom prst="rect">
            <a:avLst/>
          </a:prstGeom>
          <a:noFill/>
          <a:ln>
            <a:noFill/>
          </a:ln>
        </p:spPr>
      </p:pic>
      <p:pic>
        <p:nvPicPr>
          <p:cNvPr id="931" name="Google Shape;931;p56"/>
          <p:cNvPicPr preferRelativeResize="0"/>
          <p:nvPr/>
        </p:nvPicPr>
        <p:blipFill rotWithShape="1">
          <a:blip r:embed="rId3">
            <a:alphaModFix/>
          </a:blip>
          <a:srcRect/>
          <a:stretch/>
        </p:blipFill>
        <p:spPr>
          <a:xfrm>
            <a:off x="7945171" y="3579646"/>
            <a:ext cx="2492813" cy="278794"/>
          </a:xfrm>
          <a:prstGeom prst="rect">
            <a:avLst/>
          </a:prstGeom>
          <a:noFill/>
          <a:ln>
            <a:noFill/>
          </a:ln>
        </p:spPr>
      </p:pic>
      <p:pic>
        <p:nvPicPr>
          <p:cNvPr id="932" name="Google Shape;932;p56"/>
          <p:cNvPicPr preferRelativeResize="0"/>
          <p:nvPr/>
        </p:nvPicPr>
        <p:blipFill rotWithShape="1">
          <a:blip r:embed="rId3">
            <a:alphaModFix/>
          </a:blip>
          <a:srcRect/>
          <a:stretch/>
        </p:blipFill>
        <p:spPr>
          <a:xfrm>
            <a:off x="3254638" y="5852294"/>
            <a:ext cx="2492813" cy="278794"/>
          </a:xfrm>
          <a:prstGeom prst="rect">
            <a:avLst/>
          </a:prstGeom>
          <a:noFill/>
          <a:ln>
            <a:noFill/>
          </a:ln>
        </p:spPr>
      </p:pic>
      <p:pic>
        <p:nvPicPr>
          <p:cNvPr id="933" name="Google Shape;933;p56"/>
          <p:cNvPicPr preferRelativeResize="0"/>
          <p:nvPr/>
        </p:nvPicPr>
        <p:blipFill rotWithShape="1">
          <a:blip r:embed="rId3">
            <a:alphaModFix/>
          </a:blip>
          <a:srcRect/>
          <a:stretch/>
        </p:blipFill>
        <p:spPr>
          <a:xfrm>
            <a:off x="7945171" y="5852294"/>
            <a:ext cx="2492813" cy="278794"/>
          </a:xfrm>
          <a:prstGeom prst="rect">
            <a:avLst/>
          </a:prstGeom>
          <a:noFill/>
          <a:ln>
            <a:noFill/>
          </a:ln>
        </p:spPr>
      </p:pic>
      <p:pic>
        <p:nvPicPr>
          <p:cNvPr id="934" name="Google Shape;934;p56"/>
          <p:cNvPicPr preferRelativeResize="0"/>
          <p:nvPr/>
        </p:nvPicPr>
        <p:blipFill rotWithShape="1">
          <a:blip r:embed="rId3">
            <a:alphaModFix/>
          </a:blip>
          <a:srcRect/>
          <a:stretch/>
        </p:blipFill>
        <p:spPr>
          <a:xfrm>
            <a:off x="3254638" y="8179052"/>
            <a:ext cx="2492813" cy="278794"/>
          </a:xfrm>
          <a:prstGeom prst="rect">
            <a:avLst/>
          </a:prstGeom>
          <a:noFill/>
          <a:ln>
            <a:noFill/>
          </a:ln>
        </p:spPr>
      </p:pic>
      <p:pic>
        <p:nvPicPr>
          <p:cNvPr id="935" name="Google Shape;935;p56"/>
          <p:cNvPicPr preferRelativeResize="0"/>
          <p:nvPr/>
        </p:nvPicPr>
        <p:blipFill rotWithShape="1">
          <a:blip r:embed="rId3">
            <a:alphaModFix/>
          </a:blip>
          <a:srcRect/>
          <a:stretch/>
        </p:blipFill>
        <p:spPr>
          <a:xfrm>
            <a:off x="7945171" y="8179052"/>
            <a:ext cx="2492813" cy="2787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57"/>
          <p:cNvSpPr txBox="1">
            <a:spLocks noGrp="1"/>
          </p:cNvSpPr>
          <p:nvPr>
            <p:ph type="title"/>
          </p:nvPr>
        </p:nvSpPr>
        <p:spPr>
          <a:xfrm>
            <a:off x="820740" y="515938"/>
            <a:ext cx="16679862" cy="1255688"/>
          </a:xfrm>
          <a:prstGeom prst="rect">
            <a:avLst/>
          </a:prstGeom>
          <a:noFill/>
          <a:ln>
            <a:noFill/>
          </a:ln>
        </p:spPr>
        <p:txBody>
          <a:bodyPr spcFirstLastPara="1" wrap="square" lIns="0" tIns="45700" rIns="0" bIns="45700" anchor="t" anchorCtr="0">
            <a:spAutoFit/>
          </a:bodyPr>
          <a:lstStyle/>
          <a:p>
            <a:pPr marL="0" lvl="0" indent="0" algn="l" rtl="0">
              <a:lnSpc>
                <a:spcPct val="90000"/>
              </a:lnSpc>
              <a:spcBef>
                <a:spcPts val="0"/>
              </a:spcBef>
              <a:spcAft>
                <a:spcPts val="0"/>
              </a:spcAft>
              <a:buClr>
                <a:schemeClr val="dk1"/>
              </a:buClr>
              <a:buSzPts val="5800"/>
              <a:buFont typeface="Arial"/>
              <a:buNone/>
            </a:pPr>
            <a:r>
              <a:rPr lang="nl-NL"/>
              <a:t>MDR Threat Handling Hierarchy</a:t>
            </a:r>
            <a:endParaRPr/>
          </a:p>
          <a:p>
            <a:pPr marL="0" lvl="0" indent="0" algn="l" rtl="0">
              <a:lnSpc>
                <a:spcPct val="90000"/>
              </a:lnSpc>
              <a:spcBef>
                <a:spcPts val="0"/>
              </a:spcBef>
              <a:spcAft>
                <a:spcPts val="0"/>
              </a:spcAft>
              <a:buClr>
                <a:schemeClr val="dk1"/>
              </a:buClr>
              <a:buSzPts val="5800"/>
              <a:buFont typeface="Arial"/>
              <a:buNone/>
            </a:pPr>
            <a:r>
              <a:rPr lang="nl-NL" sz="3000" b="0">
                <a:latin typeface="Arial"/>
                <a:ea typeface="Arial"/>
                <a:cs typeface="Arial"/>
                <a:sym typeface="Arial"/>
              </a:rPr>
              <a:t>Customer Action Required</a:t>
            </a:r>
            <a:endParaRPr/>
          </a:p>
        </p:txBody>
      </p:sp>
      <p:sp>
        <p:nvSpPr>
          <p:cNvPr id="942" name="Google Shape;942;p57"/>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nl-NL"/>
              <a:t>33</a:t>
            </a:fld>
            <a:endParaRPr/>
          </a:p>
        </p:txBody>
      </p:sp>
      <p:sp>
        <p:nvSpPr>
          <p:cNvPr id="943" name="Google Shape;943;p57"/>
          <p:cNvSpPr/>
          <p:nvPr/>
        </p:nvSpPr>
        <p:spPr>
          <a:xfrm>
            <a:off x="14291981" y="3420824"/>
            <a:ext cx="3071913" cy="4161816"/>
          </a:xfrm>
          <a:prstGeom prst="roundRect">
            <a:avLst>
              <a:gd name="adj" fmla="val 0"/>
            </a:avLst>
          </a:prstGeom>
          <a:solidFill>
            <a:schemeClr val="lt1"/>
          </a:solidFill>
          <a:ln>
            <a:noFill/>
          </a:ln>
          <a:effectLst>
            <a:outerShdw blurRad="571500" dist="254000" dir="5400000" algn="ctr" rotWithShape="0">
              <a:schemeClr val="dk1">
                <a:alpha val="12941"/>
              </a:schemeClr>
            </a:outerShdw>
          </a:effectLst>
        </p:spPr>
        <p:txBody>
          <a:bodyPr spcFirstLastPara="1" wrap="square" lIns="274300" tIns="45700" rIns="274300"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2500" b="1" i="0" u="none" strike="noStrike" cap="none">
                <a:solidFill>
                  <a:schemeClr val="accent2"/>
                </a:solidFill>
                <a:latin typeface="Arial"/>
                <a:ea typeface="Arial"/>
                <a:cs typeface="Arial"/>
                <a:sym typeface="Arial"/>
              </a:rPr>
              <a:t>Most Threats Resolved in </a:t>
            </a:r>
            <a:br>
              <a:rPr lang="nl-NL" sz="2500" b="1" i="0" u="none" strike="noStrike" cap="none">
                <a:solidFill>
                  <a:schemeClr val="accent2"/>
                </a:solidFill>
                <a:latin typeface="Arial"/>
                <a:ea typeface="Arial"/>
                <a:cs typeface="Arial"/>
                <a:sym typeface="Arial"/>
              </a:rPr>
            </a:br>
            <a:r>
              <a:rPr lang="nl-NL" sz="2500" b="1" i="0" u="none" strike="noStrike" cap="none">
                <a:solidFill>
                  <a:schemeClr val="accent2"/>
                </a:solidFill>
                <a:latin typeface="Arial"/>
                <a:ea typeface="Arial"/>
                <a:cs typeface="Arial"/>
                <a:sym typeface="Arial"/>
              </a:rPr>
              <a:t>&lt;60 Minutes</a:t>
            </a:r>
            <a:br>
              <a:rPr lang="nl-NL" sz="2500" b="1" i="0" u="none" strike="noStrike" cap="none">
                <a:solidFill>
                  <a:schemeClr val="accent2"/>
                </a:solidFill>
                <a:latin typeface="Arial"/>
                <a:ea typeface="Arial"/>
                <a:cs typeface="Arial"/>
                <a:sym typeface="Arial"/>
              </a:rPr>
            </a:br>
            <a:endParaRPr sz="2500" b="1" i="0" u="none" strike="noStrike" cap="none">
              <a:solidFill>
                <a:schemeClr val="accent2"/>
              </a:solidFill>
              <a:latin typeface="Arial"/>
              <a:ea typeface="Arial"/>
              <a:cs typeface="Arial"/>
              <a:sym typeface="Arial"/>
            </a:endParaRPr>
          </a:p>
          <a:p>
            <a:pPr marL="0" marR="0" lvl="0" indent="0" algn="ctr" rtl="0">
              <a:lnSpc>
                <a:spcPct val="100000"/>
              </a:lnSpc>
              <a:spcBef>
                <a:spcPts val="1200"/>
              </a:spcBef>
              <a:spcAft>
                <a:spcPts val="0"/>
              </a:spcAft>
              <a:buClr>
                <a:schemeClr val="dk1"/>
              </a:buClr>
              <a:buSzPts val="2400"/>
              <a:buFont typeface="Arial"/>
              <a:buNone/>
            </a:pPr>
            <a:r>
              <a:rPr lang="nl-NL" sz="2500" b="1" i="0" u="none" strike="noStrike" cap="none">
                <a:solidFill>
                  <a:schemeClr val="accent2"/>
                </a:solidFill>
                <a:latin typeface="Arial"/>
                <a:ea typeface="Arial"/>
                <a:cs typeface="Arial"/>
                <a:sym typeface="Arial"/>
              </a:rPr>
              <a:t>&lt;1% Require Customer Involvement</a:t>
            </a:r>
            <a:endParaRPr sz="1700" b="1" i="0" u="none" strike="noStrike" cap="none">
              <a:solidFill>
                <a:srgbClr val="000000"/>
              </a:solidFill>
              <a:latin typeface="Arial"/>
              <a:ea typeface="Arial"/>
              <a:cs typeface="Arial"/>
              <a:sym typeface="Arial"/>
            </a:endParaRPr>
          </a:p>
        </p:txBody>
      </p:sp>
      <p:sp>
        <p:nvSpPr>
          <p:cNvPr id="944" name="Google Shape;944;p57"/>
          <p:cNvSpPr/>
          <p:nvPr/>
        </p:nvSpPr>
        <p:spPr>
          <a:xfrm>
            <a:off x="5386675" y="6380696"/>
            <a:ext cx="1910572" cy="1201943"/>
          </a:xfrm>
          <a:custGeom>
            <a:avLst/>
            <a:gdLst/>
            <a:ahLst/>
            <a:cxnLst/>
            <a:rect l="l" t="t" r="r" b="b"/>
            <a:pathLst>
              <a:path w="1910572" h="1201943" extrusionOk="0">
                <a:moveTo>
                  <a:pt x="1812454" y="1201943"/>
                </a:moveTo>
                <a:lnTo>
                  <a:pt x="98118" y="1201943"/>
                </a:lnTo>
                <a:cubicBezTo>
                  <a:pt x="43608" y="1201943"/>
                  <a:pt x="0" y="1158335"/>
                  <a:pt x="0" y="1103825"/>
                </a:cubicBezTo>
                <a:lnTo>
                  <a:pt x="0" y="98118"/>
                </a:lnTo>
                <a:cubicBezTo>
                  <a:pt x="0" y="43608"/>
                  <a:pt x="43608" y="0"/>
                  <a:pt x="98118" y="0"/>
                </a:cubicBezTo>
                <a:lnTo>
                  <a:pt x="1812454" y="0"/>
                </a:lnTo>
                <a:cubicBezTo>
                  <a:pt x="1866964" y="0"/>
                  <a:pt x="1910572" y="43608"/>
                  <a:pt x="1910572" y="98118"/>
                </a:cubicBezTo>
                <a:lnTo>
                  <a:pt x="1910572" y="1103825"/>
                </a:lnTo>
                <a:cubicBezTo>
                  <a:pt x="1910572" y="1158335"/>
                  <a:pt x="1866964" y="1201943"/>
                  <a:pt x="1812454" y="1201943"/>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45" name="Google Shape;945;p57"/>
          <p:cNvSpPr/>
          <p:nvPr/>
        </p:nvSpPr>
        <p:spPr>
          <a:xfrm>
            <a:off x="7730601" y="6380696"/>
            <a:ext cx="1392727" cy="1201943"/>
          </a:xfrm>
          <a:custGeom>
            <a:avLst/>
            <a:gdLst/>
            <a:ahLst/>
            <a:cxnLst/>
            <a:rect l="l" t="t" r="r" b="b"/>
            <a:pathLst>
              <a:path w="1392727" h="1201943" extrusionOk="0">
                <a:moveTo>
                  <a:pt x="1294611" y="1201943"/>
                </a:moveTo>
                <a:lnTo>
                  <a:pt x="98118" y="1201943"/>
                </a:lnTo>
                <a:cubicBezTo>
                  <a:pt x="43608" y="1201943"/>
                  <a:pt x="0" y="1158335"/>
                  <a:pt x="0" y="1103825"/>
                </a:cubicBezTo>
                <a:lnTo>
                  <a:pt x="0" y="98118"/>
                </a:lnTo>
                <a:cubicBezTo>
                  <a:pt x="0" y="43608"/>
                  <a:pt x="43608" y="0"/>
                  <a:pt x="98118" y="0"/>
                </a:cubicBezTo>
                <a:lnTo>
                  <a:pt x="1294611" y="0"/>
                </a:lnTo>
                <a:cubicBezTo>
                  <a:pt x="1349120" y="0"/>
                  <a:pt x="1392728" y="43608"/>
                  <a:pt x="1392728" y="98118"/>
                </a:cubicBezTo>
                <a:lnTo>
                  <a:pt x="1392728" y="1103825"/>
                </a:lnTo>
                <a:cubicBezTo>
                  <a:pt x="1392728" y="1158335"/>
                  <a:pt x="1349120" y="1201943"/>
                  <a:pt x="1294611" y="1201943"/>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46" name="Google Shape;946;p57"/>
          <p:cNvSpPr/>
          <p:nvPr/>
        </p:nvSpPr>
        <p:spPr>
          <a:xfrm>
            <a:off x="10565117" y="6380696"/>
            <a:ext cx="2992491" cy="1201943"/>
          </a:xfrm>
          <a:custGeom>
            <a:avLst/>
            <a:gdLst/>
            <a:ahLst/>
            <a:cxnLst/>
            <a:rect l="l" t="t" r="r" b="b"/>
            <a:pathLst>
              <a:path w="3573123" h="1201943" extrusionOk="0">
                <a:moveTo>
                  <a:pt x="3475006" y="1201943"/>
                </a:moveTo>
                <a:lnTo>
                  <a:pt x="98117" y="1201943"/>
                </a:lnTo>
                <a:cubicBezTo>
                  <a:pt x="43607" y="1201943"/>
                  <a:pt x="0" y="1158335"/>
                  <a:pt x="0" y="1103825"/>
                </a:cubicBezTo>
                <a:lnTo>
                  <a:pt x="0" y="98118"/>
                </a:lnTo>
                <a:cubicBezTo>
                  <a:pt x="0" y="43608"/>
                  <a:pt x="43607" y="0"/>
                  <a:pt x="98117" y="0"/>
                </a:cubicBezTo>
                <a:lnTo>
                  <a:pt x="3475006" y="0"/>
                </a:lnTo>
                <a:cubicBezTo>
                  <a:pt x="3529516" y="0"/>
                  <a:pt x="3573123" y="43608"/>
                  <a:pt x="3573123" y="98118"/>
                </a:cubicBezTo>
                <a:lnTo>
                  <a:pt x="3573123" y="1103825"/>
                </a:lnTo>
                <a:cubicBezTo>
                  <a:pt x="3573123" y="1158335"/>
                  <a:pt x="3529516" y="1201943"/>
                  <a:pt x="3475006" y="1201943"/>
                </a:cubicBezTo>
                <a:close/>
              </a:path>
            </a:pathLst>
          </a:custGeom>
          <a:solidFill>
            <a:srgbClr val="5B0FDE"/>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947" name="Google Shape;947;p57"/>
          <p:cNvGrpSpPr/>
          <p:nvPr/>
        </p:nvGrpSpPr>
        <p:grpSpPr>
          <a:xfrm>
            <a:off x="10754046" y="6697277"/>
            <a:ext cx="2549923" cy="738600"/>
            <a:chOff x="10786375" y="6414748"/>
            <a:chExt cx="3234301" cy="738600"/>
          </a:xfrm>
        </p:grpSpPr>
        <p:sp>
          <p:nvSpPr>
            <p:cNvPr id="948" name="Google Shape;948;p57"/>
            <p:cNvSpPr txBox="1"/>
            <p:nvPr/>
          </p:nvSpPr>
          <p:spPr>
            <a:xfrm>
              <a:off x="10786376" y="6414748"/>
              <a:ext cx="32343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Vigilance disconnects device to prevent spread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49" name="Google Shape;949;p57"/>
            <p:cNvSpPr txBox="1"/>
            <p:nvPr/>
          </p:nvSpPr>
          <p:spPr>
            <a:xfrm>
              <a:off x="10786375" y="6660043"/>
              <a:ext cx="184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950" name="Google Shape;950;p57"/>
          <p:cNvGrpSpPr/>
          <p:nvPr/>
        </p:nvGrpSpPr>
        <p:grpSpPr>
          <a:xfrm>
            <a:off x="9391654" y="6771181"/>
            <a:ext cx="753600" cy="420930"/>
            <a:chOff x="9423628" y="6492452"/>
            <a:chExt cx="753600" cy="420930"/>
          </a:xfrm>
        </p:grpSpPr>
        <p:sp>
          <p:nvSpPr>
            <p:cNvPr id="951" name="Google Shape;951;p57"/>
            <p:cNvSpPr txBox="1"/>
            <p:nvPr/>
          </p:nvSpPr>
          <p:spPr>
            <a:xfrm>
              <a:off x="9423628" y="6492452"/>
              <a:ext cx="453900" cy="2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73"/>
                <a:buFont typeface="Arial"/>
                <a:buNone/>
              </a:pPr>
              <a:r>
                <a:rPr lang="nl-NL" sz="1073" b="0" i="0" u="none" strike="noStrike" cap="none">
                  <a:solidFill>
                    <a:srgbClr val="000000"/>
                  </a:solidFill>
                  <a:latin typeface="Arial"/>
                  <a:ea typeface="Arial"/>
                  <a:cs typeface="Arial"/>
                  <a:sym typeface="Arial"/>
                </a:rPr>
                <a:t>If no</a:t>
              </a:r>
              <a:endParaRPr sz="1400" b="0" i="0" u="none" strike="noStrike" cap="none">
                <a:solidFill>
                  <a:srgbClr val="000000"/>
                </a:solidFill>
                <a:latin typeface="Arial"/>
                <a:ea typeface="Arial"/>
                <a:cs typeface="Arial"/>
                <a:sym typeface="Arial"/>
              </a:endParaRPr>
            </a:p>
          </p:txBody>
        </p:sp>
        <p:sp>
          <p:nvSpPr>
            <p:cNvPr id="952" name="Google Shape;952;p57"/>
            <p:cNvSpPr txBox="1"/>
            <p:nvPr/>
          </p:nvSpPr>
          <p:spPr>
            <a:xfrm>
              <a:off x="9423628" y="6655982"/>
              <a:ext cx="753600" cy="2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73"/>
                <a:buFont typeface="Arial"/>
                <a:buNone/>
              </a:pPr>
              <a:r>
                <a:rPr lang="nl-NL" sz="1073" b="0" i="0" u="none" strike="noStrike" cap="none">
                  <a:solidFill>
                    <a:srgbClr val="000000"/>
                  </a:solidFill>
                  <a:latin typeface="Arial"/>
                  <a:ea typeface="Arial"/>
                  <a:cs typeface="Arial"/>
                  <a:sym typeface="Arial"/>
                </a:rPr>
                <a:t>response</a:t>
              </a:r>
              <a:endParaRPr sz="1400" b="0" i="0" u="none" strike="noStrike" cap="none">
                <a:solidFill>
                  <a:srgbClr val="000000"/>
                </a:solidFill>
                <a:latin typeface="Arial"/>
                <a:ea typeface="Arial"/>
                <a:cs typeface="Arial"/>
                <a:sym typeface="Arial"/>
              </a:endParaRPr>
            </a:p>
          </p:txBody>
        </p:sp>
      </p:grpSp>
      <p:sp>
        <p:nvSpPr>
          <p:cNvPr id="953" name="Google Shape;953;p57"/>
          <p:cNvSpPr txBox="1"/>
          <p:nvPr/>
        </p:nvSpPr>
        <p:spPr>
          <a:xfrm>
            <a:off x="729300" y="2631981"/>
            <a:ext cx="71274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1" i="0" u="none" strike="noStrike" cap="none">
                <a:solidFill>
                  <a:srgbClr val="000000"/>
                </a:solidFill>
                <a:latin typeface="Arial"/>
                <a:ea typeface="Arial"/>
                <a:cs typeface="Arial"/>
                <a:sym typeface="Arial"/>
              </a:rPr>
              <a:t>Malicious Alert (TP) Non-Urgent </a:t>
            </a:r>
            <a:r>
              <a:rPr lang="nl-NL" sz="2400" b="0" i="0" u="none" strike="noStrike" cap="none">
                <a:solidFill>
                  <a:srgbClr val="000000"/>
                </a:solidFill>
                <a:latin typeface="Arial"/>
                <a:ea typeface="Arial"/>
                <a:cs typeface="Arial"/>
                <a:sym typeface="Arial"/>
              </a:rPr>
              <a:t>- Action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54" name="Google Shape;954;p57"/>
          <p:cNvSpPr/>
          <p:nvPr/>
        </p:nvSpPr>
        <p:spPr>
          <a:xfrm>
            <a:off x="3587849" y="6380696"/>
            <a:ext cx="1365473" cy="1201943"/>
          </a:xfrm>
          <a:custGeom>
            <a:avLst/>
            <a:gdLst/>
            <a:ahLst/>
            <a:cxnLst/>
            <a:rect l="l" t="t" r="r" b="b"/>
            <a:pathLst>
              <a:path w="1365473" h="1201943" extrusionOk="0">
                <a:moveTo>
                  <a:pt x="1267355" y="1201943"/>
                </a:moveTo>
                <a:lnTo>
                  <a:pt x="98118" y="1201943"/>
                </a:lnTo>
                <a:cubicBezTo>
                  <a:pt x="43608" y="1201943"/>
                  <a:pt x="0" y="1158335"/>
                  <a:pt x="0" y="1103825"/>
                </a:cubicBezTo>
                <a:lnTo>
                  <a:pt x="0" y="98118"/>
                </a:lnTo>
                <a:cubicBezTo>
                  <a:pt x="0" y="43608"/>
                  <a:pt x="43608" y="0"/>
                  <a:pt x="98118" y="0"/>
                </a:cubicBezTo>
                <a:lnTo>
                  <a:pt x="1267355" y="0"/>
                </a:lnTo>
                <a:cubicBezTo>
                  <a:pt x="1321865" y="0"/>
                  <a:pt x="1365473" y="43608"/>
                  <a:pt x="1365473" y="98118"/>
                </a:cubicBezTo>
                <a:lnTo>
                  <a:pt x="1365473" y="1103825"/>
                </a:lnTo>
                <a:cubicBezTo>
                  <a:pt x="1365473" y="1158335"/>
                  <a:pt x="1321865" y="1201943"/>
                  <a:pt x="1267355" y="1201943"/>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55" name="Google Shape;955;p57"/>
          <p:cNvSpPr txBox="1"/>
          <p:nvPr/>
        </p:nvSpPr>
        <p:spPr>
          <a:xfrm>
            <a:off x="4361290" y="6836403"/>
            <a:ext cx="3963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TP</a:t>
            </a:r>
            <a:endParaRPr sz="1400" b="0" i="0" u="none" strike="noStrike" cap="none">
              <a:solidFill>
                <a:srgbClr val="000000"/>
              </a:solidFill>
              <a:latin typeface="Arial"/>
              <a:ea typeface="Arial"/>
              <a:cs typeface="Arial"/>
              <a:sym typeface="Arial"/>
            </a:endParaRPr>
          </a:p>
        </p:txBody>
      </p:sp>
      <p:sp>
        <p:nvSpPr>
          <p:cNvPr id="956" name="Google Shape;956;p57"/>
          <p:cNvSpPr/>
          <p:nvPr/>
        </p:nvSpPr>
        <p:spPr>
          <a:xfrm>
            <a:off x="3876751" y="6750000"/>
            <a:ext cx="463334" cy="463334"/>
          </a:xfrm>
          <a:custGeom>
            <a:avLst/>
            <a:gdLst/>
            <a:ahLst/>
            <a:cxnLst/>
            <a:rect l="l" t="t" r="r" b="b"/>
            <a:pathLst>
              <a:path w="463334" h="463334" extrusionOk="0">
                <a:moveTo>
                  <a:pt x="231667" y="0"/>
                </a:moveTo>
                <a:cubicBezTo>
                  <a:pt x="103569" y="0"/>
                  <a:pt x="0" y="103569"/>
                  <a:pt x="0" y="231667"/>
                </a:cubicBezTo>
                <a:cubicBezTo>
                  <a:pt x="0" y="359765"/>
                  <a:pt x="103569" y="463334"/>
                  <a:pt x="231667" y="463334"/>
                </a:cubicBezTo>
                <a:cubicBezTo>
                  <a:pt x="359765" y="463334"/>
                  <a:pt x="463334" y="359765"/>
                  <a:pt x="463334" y="231667"/>
                </a:cubicBezTo>
                <a:cubicBezTo>
                  <a:pt x="463334" y="103569"/>
                  <a:pt x="359765" y="0"/>
                  <a:pt x="231667" y="0"/>
                </a:cubicBezTo>
                <a:lnTo>
                  <a:pt x="231667" y="0"/>
                </a:lnTo>
                <a:close/>
              </a:path>
            </a:pathLst>
          </a:custGeom>
          <a:solidFill>
            <a:srgbClr val="ED0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57"/>
          <p:cNvSpPr/>
          <p:nvPr/>
        </p:nvSpPr>
        <p:spPr>
          <a:xfrm>
            <a:off x="4108418" y="6920344"/>
            <a:ext cx="27254" cy="122647"/>
          </a:xfrm>
          <a:custGeom>
            <a:avLst/>
            <a:gdLst/>
            <a:ahLst/>
            <a:cxnLst/>
            <a:rect l="l" t="t" r="r" b="b"/>
            <a:pathLst>
              <a:path w="27254" h="122647" extrusionOk="0">
                <a:moveTo>
                  <a:pt x="0" y="0"/>
                </a:moveTo>
                <a:lnTo>
                  <a:pt x="0" y="122647"/>
                </a:lnTo>
              </a:path>
            </a:pathLst>
          </a:custGeom>
          <a:noFill/>
          <a:ln w="40850"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57"/>
          <p:cNvSpPr/>
          <p:nvPr/>
        </p:nvSpPr>
        <p:spPr>
          <a:xfrm>
            <a:off x="4075712" y="6948962"/>
            <a:ext cx="65411" cy="65411"/>
          </a:xfrm>
          <a:custGeom>
            <a:avLst/>
            <a:gdLst/>
            <a:ahLst/>
            <a:cxnLst/>
            <a:rect l="l" t="t" r="r" b="b"/>
            <a:pathLst>
              <a:path w="65411" h="65411" extrusionOk="0">
                <a:moveTo>
                  <a:pt x="65412" y="32706"/>
                </a:moveTo>
                <a:cubicBezTo>
                  <a:pt x="65412" y="50769"/>
                  <a:pt x="50769" y="65412"/>
                  <a:pt x="32706" y="65412"/>
                </a:cubicBezTo>
                <a:cubicBezTo>
                  <a:pt x="14643" y="65412"/>
                  <a:pt x="0" y="50769"/>
                  <a:pt x="0" y="32706"/>
                </a:cubicBezTo>
                <a:cubicBezTo>
                  <a:pt x="0" y="14643"/>
                  <a:pt x="14643" y="0"/>
                  <a:pt x="32706" y="0"/>
                </a:cubicBezTo>
                <a:cubicBezTo>
                  <a:pt x="50769" y="0"/>
                  <a:pt x="65412" y="14643"/>
                  <a:pt x="65412" y="327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57"/>
          <p:cNvSpPr/>
          <p:nvPr/>
        </p:nvSpPr>
        <p:spPr>
          <a:xfrm>
            <a:off x="5552930" y="6559216"/>
            <a:ext cx="1635296" cy="844903"/>
          </a:xfrm>
          <a:custGeom>
            <a:avLst/>
            <a:gdLst/>
            <a:ahLst/>
            <a:cxnLst/>
            <a:rect l="l" t="t" r="r" b="b"/>
            <a:pathLst>
              <a:path w="1635296" h="844903" extrusionOk="0">
                <a:moveTo>
                  <a:pt x="0" y="0"/>
                </a:moveTo>
                <a:lnTo>
                  <a:pt x="1635297" y="0"/>
                </a:lnTo>
                <a:lnTo>
                  <a:pt x="1635297" y="844903"/>
                </a:lnTo>
                <a:lnTo>
                  <a:pt x="0" y="844903"/>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0" name="Google Shape;960;p57"/>
          <p:cNvGrpSpPr/>
          <p:nvPr/>
        </p:nvGrpSpPr>
        <p:grpSpPr>
          <a:xfrm>
            <a:off x="5460891" y="6509344"/>
            <a:ext cx="1765200" cy="944518"/>
            <a:chOff x="5492865" y="6228652"/>
            <a:chExt cx="1765200" cy="944518"/>
          </a:xfrm>
        </p:grpSpPr>
        <p:sp>
          <p:nvSpPr>
            <p:cNvPr id="961" name="Google Shape;961;p57"/>
            <p:cNvSpPr txBox="1"/>
            <p:nvPr/>
          </p:nvSpPr>
          <p:spPr>
            <a:xfrm>
              <a:off x="5492865" y="6228652"/>
              <a:ext cx="17652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Vigilance Aggressive </a:t>
              </a:r>
              <a:endParaRPr sz="1400" b="0" i="0" u="none" strike="noStrike" cap="none">
                <a:solidFill>
                  <a:srgbClr val="000000"/>
                </a:solidFill>
                <a:latin typeface="Arial"/>
                <a:ea typeface="Arial"/>
                <a:cs typeface="Arial"/>
                <a:sym typeface="Arial"/>
              </a:endParaRPr>
            </a:p>
          </p:txBody>
        </p:sp>
        <p:sp>
          <p:nvSpPr>
            <p:cNvPr id="962" name="Google Shape;962;p57"/>
            <p:cNvSpPr txBox="1"/>
            <p:nvPr/>
          </p:nvSpPr>
          <p:spPr>
            <a:xfrm>
              <a:off x="5492865" y="6446691"/>
              <a:ext cx="11097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Remediation</a:t>
              </a:r>
              <a:endParaRPr sz="1400" b="0" i="0" u="none" strike="noStrike" cap="none">
                <a:solidFill>
                  <a:srgbClr val="000000"/>
                </a:solidFill>
                <a:latin typeface="Arial"/>
                <a:ea typeface="Arial"/>
                <a:cs typeface="Arial"/>
                <a:sym typeface="Arial"/>
              </a:endParaRPr>
            </a:p>
          </p:txBody>
        </p:sp>
        <p:sp>
          <p:nvSpPr>
            <p:cNvPr id="963" name="Google Shape;963;p57"/>
            <p:cNvSpPr txBox="1"/>
            <p:nvPr/>
          </p:nvSpPr>
          <p:spPr>
            <a:xfrm>
              <a:off x="5492865" y="6664731"/>
              <a:ext cx="13596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Kill/Quarantine/ </a:t>
              </a:r>
              <a:endParaRPr sz="1400" b="0" i="0" u="none" strike="noStrike" cap="none">
                <a:solidFill>
                  <a:srgbClr val="000000"/>
                </a:solidFill>
                <a:latin typeface="Arial"/>
                <a:ea typeface="Arial"/>
                <a:cs typeface="Arial"/>
                <a:sym typeface="Arial"/>
              </a:endParaRPr>
            </a:p>
          </p:txBody>
        </p:sp>
        <p:sp>
          <p:nvSpPr>
            <p:cNvPr id="964" name="Google Shape;964;p57"/>
            <p:cNvSpPr txBox="1"/>
            <p:nvPr/>
          </p:nvSpPr>
          <p:spPr>
            <a:xfrm>
              <a:off x="5492865" y="6882770"/>
              <a:ext cx="9846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Investigate</a:t>
              </a:r>
              <a:endParaRPr sz="1400" b="0" i="0" u="none" strike="noStrike" cap="none">
                <a:solidFill>
                  <a:srgbClr val="000000"/>
                </a:solidFill>
                <a:latin typeface="Arial"/>
                <a:ea typeface="Arial"/>
                <a:cs typeface="Arial"/>
                <a:sym typeface="Arial"/>
              </a:endParaRPr>
            </a:p>
          </p:txBody>
        </p:sp>
      </p:grpSp>
      <p:sp>
        <p:nvSpPr>
          <p:cNvPr id="965" name="Google Shape;965;p57"/>
          <p:cNvSpPr/>
          <p:nvPr/>
        </p:nvSpPr>
        <p:spPr>
          <a:xfrm>
            <a:off x="7937738" y="6531961"/>
            <a:ext cx="1185590" cy="899413"/>
          </a:xfrm>
          <a:custGeom>
            <a:avLst/>
            <a:gdLst/>
            <a:ahLst/>
            <a:cxnLst/>
            <a:rect l="l" t="t" r="r" b="b"/>
            <a:pathLst>
              <a:path w="1185590" h="899413" extrusionOk="0">
                <a:moveTo>
                  <a:pt x="0" y="0"/>
                </a:moveTo>
                <a:lnTo>
                  <a:pt x="1185590" y="0"/>
                </a:lnTo>
                <a:lnTo>
                  <a:pt x="1185590" y="899413"/>
                </a:lnTo>
                <a:lnTo>
                  <a:pt x="0" y="899413"/>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66" name="Google Shape;966;p57"/>
          <p:cNvGrpSpPr/>
          <p:nvPr/>
        </p:nvGrpSpPr>
        <p:grpSpPr>
          <a:xfrm>
            <a:off x="7845699" y="6509344"/>
            <a:ext cx="1066200" cy="944518"/>
            <a:chOff x="7877673" y="6228652"/>
            <a:chExt cx="1066200" cy="944518"/>
          </a:xfrm>
        </p:grpSpPr>
        <p:sp>
          <p:nvSpPr>
            <p:cNvPr id="967" name="Google Shape;967;p57"/>
            <p:cNvSpPr txBox="1"/>
            <p:nvPr/>
          </p:nvSpPr>
          <p:spPr>
            <a:xfrm>
              <a:off x="7877673" y="6228652"/>
              <a:ext cx="9462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Customer </a:t>
              </a:r>
              <a:endParaRPr sz="1400" b="0" i="0" u="none" strike="noStrike" cap="none">
                <a:solidFill>
                  <a:srgbClr val="000000"/>
                </a:solidFill>
                <a:latin typeface="Arial"/>
                <a:ea typeface="Arial"/>
                <a:cs typeface="Arial"/>
                <a:sym typeface="Arial"/>
              </a:endParaRPr>
            </a:p>
          </p:txBody>
        </p:sp>
        <p:sp>
          <p:nvSpPr>
            <p:cNvPr id="968" name="Google Shape;968;p57"/>
            <p:cNvSpPr txBox="1"/>
            <p:nvPr/>
          </p:nvSpPr>
          <p:spPr>
            <a:xfrm>
              <a:off x="7877673" y="6446691"/>
              <a:ext cx="10662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notifed with </a:t>
              </a:r>
              <a:endParaRPr sz="1400" b="0" i="0" u="none" strike="noStrike" cap="none">
                <a:solidFill>
                  <a:srgbClr val="000000"/>
                </a:solidFill>
                <a:latin typeface="Arial"/>
                <a:ea typeface="Arial"/>
                <a:cs typeface="Arial"/>
                <a:sym typeface="Arial"/>
              </a:endParaRPr>
            </a:p>
          </p:txBody>
        </p:sp>
        <p:sp>
          <p:nvSpPr>
            <p:cNvPr id="969" name="Google Shape;969;p57"/>
            <p:cNvSpPr txBox="1"/>
            <p:nvPr/>
          </p:nvSpPr>
          <p:spPr>
            <a:xfrm>
              <a:off x="7877673" y="6664731"/>
              <a:ext cx="8820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follow up </a:t>
              </a:r>
              <a:endParaRPr sz="1400" b="0" i="0" u="none" strike="noStrike" cap="none">
                <a:solidFill>
                  <a:srgbClr val="000000"/>
                </a:solidFill>
                <a:latin typeface="Arial"/>
                <a:ea typeface="Arial"/>
                <a:cs typeface="Arial"/>
                <a:sym typeface="Arial"/>
              </a:endParaRPr>
            </a:p>
          </p:txBody>
        </p:sp>
        <p:sp>
          <p:nvSpPr>
            <p:cNvPr id="970" name="Google Shape;970;p57"/>
            <p:cNvSpPr txBox="1"/>
            <p:nvPr/>
          </p:nvSpPr>
          <p:spPr>
            <a:xfrm>
              <a:off x="7877673" y="6882770"/>
              <a:ext cx="917100" cy="29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88"/>
                <a:buFont typeface="Arial"/>
                <a:buNone/>
              </a:pPr>
              <a:r>
                <a:rPr lang="nl-NL" sz="1288" b="0" i="0" u="none" strike="noStrike" cap="none">
                  <a:solidFill>
                    <a:srgbClr val="000000"/>
                  </a:solidFill>
                  <a:latin typeface="Arial"/>
                  <a:ea typeface="Arial"/>
                  <a:cs typeface="Arial"/>
                  <a:sym typeface="Arial"/>
                </a:rPr>
                <a:t>requested</a:t>
              </a:r>
              <a:endParaRPr sz="1400" b="0" i="0" u="none" strike="noStrike" cap="none">
                <a:solidFill>
                  <a:srgbClr val="000000"/>
                </a:solidFill>
                <a:latin typeface="Arial"/>
                <a:ea typeface="Arial"/>
                <a:cs typeface="Arial"/>
                <a:sym typeface="Arial"/>
              </a:endParaRPr>
            </a:p>
          </p:txBody>
        </p:sp>
      </p:grpSp>
      <p:sp>
        <p:nvSpPr>
          <p:cNvPr id="971" name="Google Shape;971;p57"/>
          <p:cNvSpPr/>
          <p:nvPr/>
        </p:nvSpPr>
        <p:spPr>
          <a:xfrm>
            <a:off x="9395878" y="6695491"/>
            <a:ext cx="913040" cy="572353"/>
          </a:xfrm>
          <a:custGeom>
            <a:avLst/>
            <a:gdLst/>
            <a:ahLst/>
            <a:cxnLst/>
            <a:rect l="l" t="t" r="r" b="b"/>
            <a:pathLst>
              <a:path w="913040" h="572353" extrusionOk="0">
                <a:moveTo>
                  <a:pt x="54510" y="0"/>
                </a:moveTo>
                <a:lnTo>
                  <a:pt x="858531" y="0"/>
                </a:lnTo>
                <a:cubicBezTo>
                  <a:pt x="888512" y="0"/>
                  <a:pt x="913041" y="24529"/>
                  <a:pt x="913041" y="54510"/>
                </a:cubicBezTo>
                <a:lnTo>
                  <a:pt x="913041" y="517844"/>
                </a:lnTo>
                <a:cubicBezTo>
                  <a:pt x="913041" y="547824"/>
                  <a:pt x="888512" y="572354"/>
                  <a:pt x="858531" y="572354"/>
                </a:cubicBezTo>
                <a:lnTo>
                  <a:pt x="54510" y="572354"/>
                </a:lnTo>
                <a:cubicBezTo>
                  <a:pt x="24530" y="572354"/>
                  <a:pt x="0" y="547824"/>
                  <a:pt x="0" y="517844"/>
                </a:cubicBezTo>
                <a:lnTo>
                  <a:pt x="0" y="54510"/>
                </a:lnTo>
                <a:cubicBezTo>
                  <a:pt x="0" y="24529"/>
                  <a:pt x="24530" y="0"/>
                  <a:pt x="54510" y="0"/>
                </a:cubicBezTo>
                <a:close/>
              </a:path>
            </a:pathLst>
          </a:custGeom>
          <a:noFill/>
          <a:ln w="13600"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2" name="Google Shape;972;p57"/>
          <p:cNvSpPr/>
          <p:nvPr/>
        </p:nvSpPr>
        <p:spPr>
          <a:xfrm>
            <a:off x="10493656" y="3420824"/>
            <a:ext cx="2990138" cy="1190112"/>
          </a:xfrm>
          <a:custGeom>
            <a:avLst/>
            <a:gdLst/>
            <a:ahLst/>
            <a:cxnLst/>
            <a:rect l="l" t="t" r="r" b="b"/>
            <a:pathLst>
              <a:path w="1916755" h="643304" extrusionOk="0">
                <a:moveTo>
                  <a:pt x="1864122" y="643305"/>
                </a:moveTo>
                <a:lnTo>
                  <a:pt x="52634" y="643305"/>
                </a:lnTo>
                <a:cubicBezTo>
                  <a:pt x="23393" y="643305"/>
                  <a:pt x="0" y="619912"/>
                  <a:pt x="0" y="590671"/>
                </a:cubicBezTo>
                <a:lnTo>
                  <a:pt x="0" y="52634"/>
                </a:lnTo>
                <a:cubicBezTo>
                  <a:pt x="0" y="23393"/>
                  <a:pt x="23393" y="0"/>
                  <a:pt x="52634" y="0"/>
                </a:cubicBezTo>
                <a:lnTo>
                  <a:pt x="1864122" y="0"/>
                </a:lnTo>
                <a:cubicBezTo>
                  <a:pt x="1893363" y="0"/>
                  <a:pt x="1916755" y="23393"/>
                  <a:pt x="1916755" y="52634"/>
                </a:cubicBezTo>
                <a:lnTo>
                  <a:pt x="1916755" y="592133"/>
                </a:lnTo>
                <a:cubicBezTo>
                  <a:pt x="1916755" y="619912"/>
                  <a:pt x="1893363" y="643305"/>
                  <a:pt x="1864122" y="643305"/>
                </a:cubicBezTo>
                <a:close/>
              </a:path>
            </a:pathLst>
          </a:custGeom>
          <a:solidFill>
            <a:srgbClr val="5B0FDE"/>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973" name="Google Shape;973;p57"/>
          <p:cNvGrpSpPr/>
          <p:nvPr/>
        </p:nvGrpSpPr>
        <p:grpSpPr>
          <a:xfrm>
            <a:off x="10603114" y="3618654"/>
            <a:ext cx="2701500" cy="794796"/>
            <a:chOff x="10804157" y="3298657"/>
            <a:chExt cx="2701500" cy="794796"/>
          </a:xfrm>
        </p:grpSpPr>
        <p:sp>
          <p:nvSpPr>
            <p:cNvPr id="974" name="Google Shape;974;p57"/>
            <p:cNvSpPr txBox="1"/>
            <p:nvPr/>
          </p:nvSpPr>
          <p:spPr>
            <a:xfrm>
              <a:off x="10804157" y="3298657"/>
              <a:ext cx="1619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Vigilance Handles</a:t>
              </a:r>
              <a:endParaRPr sz="1400" b="0" i="0" u="none" strike="noStrike" cap="none">
                <a:solidFill>
                  <a:srgbClr val="000000"/>
                </a:solidFill>
                <a:latin typeface="Arial"/>
                <a:ea typeface="Arial"/>
                <a:cs typeface="Arial"/>
                <a:sym typeface="Arial"/>
              </a:endParaRPr>
            </a:p>
          </p:txBody>
        </p:sp>
        <p:sp>
          <p:nvSpPr>
            <p:cNvPr id="975" name="Google Shape;975;p57"/>
            <p:cNvSpPr txBox="1"/>
            <p:nvPr/>
          </p:nvSpPr>
          <p:spPr>
            <a:xfrm>
              <a:off x="10804157" y="3542155"/>
              <a:ext cx="2045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Remediation Response</a:t>
              </a:r>
              <a:endParaRPr sz="1400" b="0" i="0" u="none" strike="noStrike" cap="none">
                <a:solidFill>
                  <a:srgbClr val="000000"/>
                </a:solidFill>
                <a:latin typeface="Arial"/>
                <a:ea typeface="Arial"/>
                <a:cs typeface="Arial"/>
                <a:sym typeface="Arial"/>
              </a:endParaRPr>
            </a:p>
          </p:txBody>
        </p:sp>
        <p:sp>
          <p:nvSpPr>
            <p:cNvPr id="976" name="Google Shape;976;p57"/>
            <p:cNvSpPr txBox="1"/>
            <p:nvPr/>
          </p:nvSpPr>
          <p:spPr>
            <a:xfrm>
              <a:off x="10804157" y="3785653"/>
              <a:ext cx="2701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FFFFFF"/>
                  </a:solidFill>
                  <a:latin typeface="Arial"/>
                  <a:ea typeface="Arial"/>
                  <a:cs typeface="Arial"/>
                  <a:sym typeface="Arial"/>
                </a:rPr>
                <a:t>Customer Follow-up Requested</a:t>
              </a:r>
              <a:endParaRPr sz="1400" b="0" i="0" u="none" strike="noStrike" cap="none">
                <a:solidFill>
                  <a:srgbClr val="000000"/>
                </a:solidFill>
                <a:latin typeface="Arial"/>
                <a:ea typeface="Arial"/>
                <a:cs typeface="Arial"/>
                <a:sym typeface="Arial"/>
              </a:endParaRPr>
            </a:p>
          </p:txBody>
        </p:sp>
      </p:grpSp>
      <p:sp>
        <p:nvSpPr>
          <p:cNvPr id="977" name="Google Shape;977;p57"/>
          <p:cNvSpPr/>
          <p:nvPr/>
        </p:nvSpPr>
        <p:spPr>
          <a:xfrm>
            <a:off x="807844" y="3420824"/>
            <a:ext cx="2328835" cy="1190112"/>
          </a:xfrm>
          <a:custGeom>
            <a:avLst/>
            <a:gdLst/>
            <a:ahLst/>
            <a:cxnLst/>
            <a:rect l="l" t="t" r="r" b="b"/>
            <a:pathLst>
              <a:path w="1258830" h="643304" extrusionOk="0">
                <a:moveTo>
                  <a:pt x="1206196" y="643305"/>
                </a:moveTo>
                <a:lnTo>
                  <a:pt x="52634" y="643305"/>
                </a:lnTo>
                <a:cubicBezTo>
                  <a:pt x="23393" y="643305"/>
                  <a:pt x="0" y="619912"/>
                  <a:pt x="0" y="590671"/>
                </a:cubicBezTo>
                <a:lnTo>
                  <a:pt x="0" y="52634"/>
                </a:lnTo>
                <a:cubicBezTo>
                  <a:pt x="0" y="23393"/>
                  <a:pt x="23393" y="0"/>
                  <a:pt x="52634" y="0"/>
                </a:cubicBezTo>
                <a:lnTo>
                  <a:pt x="1206196" y="0"/>
                </a:lnTo>
                <a:cubicBezTo>
                  <a:pt x="1235438" y="0"/>
                  <a:pt x="1258831" y="23393"/>
                  <a:pt x="1258831" y="52634"/>
                </a:cubicBezTo>
                <a:lnTo>
                  <a:pt x="1258831" y="592133"/>
                </a:lnTo>
                <a:cubicBezTo>
                  <a:pt x="1258831" y="619912"/>
                  <a:pt x="1235438" y="643305"/>
                  <a:pt x="1206196"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978" name="Google Shape;978;p57"/>
          <p:cNvGrpSpPr/>
          <p:nvPr/>
        </p:nvGrpSpPr>
        <p:grpSpPr>
          <a:xfrm>
            <a:off x="1647799" y="3782847"/>
            <a:ext cx="798600" cy="466287"/>
            <a:chOff x="1848842" y="3425220"/>
            <a:chExt cx="798600" cy="466287"/>
          </a:xfrm>
        </p:grpSpPr>
        <p:sp>
          <p:nvSpPr>
            <p:cNvPr id="979" name="Google Shape;979;p57"/>
            <p:cNvSpPr txBox="1"/>
            <p:nvPr/>
          </p:nvSpPr>
          <p:spPr>
            <a:xfrm>
              <a:off x="1848842" y="3425220"/>
              <a:ext cx="672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Threat </a:t>
              </a:r>
              <a:endParaRPr sz="1400" b="0" i="0" u="none" strike="noStrike" cap="none">
                <a:solidFill>
                  <a:srgbClr val="000000"/>
                </a:solidFill>
                <a:latin typeface="Arial"/>
                <a:ea typeface="Arial"/>
                <a:cs typeface="Arial"/>
                <a:sym typeface="Arial"/>
              </a:endParaRPr>
            </a:p>
          </p:txBody>
        </p:sp>
        <p:sp>
          <p:nvSpPr>
            <p:cNvPr id="980" name="Google Shape;980;p57"/>
            <p:cNvSpPr txBox="1"/>
            <p:nvPr/>
          </p:nvSpPr>
          <p:spPr>
            <a:xfrm>
              <a:off x="1848842" y="3614607"/>
              <a:ext cx="798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Detected</a:t>
              </a:r>
              <a:endParaRPr sz="1400" b="0" i="0" u="none" strike="noStrike" cap="none">
                <a:solidFill>
                  <a:srgbClr val="000000"/>
                </a:solidFill>
                <a:latin typeface="Arial"/>
                <a:ea typeface="Arial"/>
                <a:cs typeface="Arial"/>
                <a:sym typeface="Arial"/>
              </a:endParaRPr>
            </a:p>
          </p:txBody>
        </p:sp>
      </p:grpSp>
      <p:grpSp>
        <p:nvGrpSpPr>
          <p:cNvPr id="981" name="Google Shape;981;p57"/>
          <p:cNvGrpSpPr/>
          <p:nvPr/>
        </p:nvGrpSpPr>
        <p:grpSpPr>
          <a:xfrm>
            <a:off x="1194752" y="3784722"/>
            <a:ext cx="462639" cy="462645"/>
            <a:chOff x="6977295" y="3159668"/>
            <a:chExt cx="250011" cy="250011"/>
          </a:xfrm>
        </p:grpSpPr>
        <p:sp>
          <p:nvSpPr>
            <p:cNvPr id="982" name="Google Shape;982;p57"/>
            <p:cNvSpPr/>
            <p:nvPr/>
          </p:nvSpPr>
          <p:spPr>
            <a:xfrm>
              <a:off x="7130811" y="3159668"/>
              <a:ext cx="96495" cy="96495"/>
            </a:xfrm>
            <a:custGeom>
              <a:avLst/>
              <a:gdLst/>
              <a:ahLst/>
              <a:cxnLst/>
              <a:rect l="l" t="t" r="r" b="b"/>
              <a:pathLst>
                <a:path w="96495" h="96495" extrusionOk="0">
                  <a:moveTo>
                    <a:pt x="48248" y="0"/>
                  </a:moveTo>
                  <a:cubicBezTo>
                    <a:pt x="21931" y="0"/>
                    <a:pt x="0" y="21931"/>
                    <a:pt x="0" y="48248"/>
                  </a:cubicBezTo>
                  <a:cubicBezTo>
                    <a:pt x="0" y="74565"/>
                    <a:pt x="21931" y="96496"/>
                    <a:pt x="48248" y="96496"/>
                  </a:cubicBezTo>
                  <a:cubicBezTo>
                    <a:pt x="74565" y="96496"/>
                    <a:pt x="96496" y="74565"/>
                    <a:pt x="96496" y="48248"/>
                  </a:cubicBezTo>
                  <a:cubicBezTo>
                    <a:pt x="96496" y="21931"/>
                    <a:pt x="74565" y="0"/>
                    <a:pt x="48248" y="0"/>
                  </a:cubicBezTo>
                  <a:lnTo>
                    <a:pt x="48248" y="0"/>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3" name="Google Shape;983;p57"/>
            <p:cNvSpPr/>
            <p:nvPr/>
          </p:nvSpPr>
          <p:spPr>
            <a:xfrm>
              <a:off x="6977295" y="3193295"/>
              <a:ext cx="216384" cy="216384"/>
            </a:xfrm>
            <a:custGeom>
              <a:avLst/>
              <a:gdLst/>
              <a:ahLst/>
              <a:cxnLst/>
              <a:rect l="l" t="t" r="r" b="b"/>
              <a:pathLst>
                <a:path w="216384" h="216384" extrusionOk="0">
                  <a:moveTo>
                    <a:pt x="192991" y="86261"/>
                  </a:moveTo>
                  <a:lnTo>
                    <a:pt x="192991" y="192991"/>
                  </a:lnTo>
                  <a:lnTo>
                    <a:pt x="21931" y="192991"/>
                  </a:lnTo>
                  <a:lnTo>
                    <a:pt x="21931" y="23393"/>
                  </a:lnTo>
                  <a:lnTo>
                    <a:pt x="130123" y="23393"/>
                  </a:lnTo>
                  <a:lnTo>
                    <a:pt x="130123" y="0"/>
                  </a:lnTo>
                  <a:lnTo>
                    <a:pt x="27779" y="0"/>
                  </a:lnTo>
                  <a:lnTo>
                    <a:pt x="0" y="29241"/>
                  </a:lnTo>
                  <a:lnTo>
                    <a:pt x="0" y="39476"/>
                  </a:lnTo>
                  <a:lnTo>
                    <a:pt x="0" y="176909"/>
                  </a:lnTo>
                  <a:lnTo>
                    <a:pt x="0" y="188605"/>
                  </a:lnTo>
                  <a:lnTo>
                    <a:pt x="27779" y="216384"/>
                  </a:lnTo>
                  <a:lnTo>
                    <a:pt x="187143" y="216384"/>
                  </a:lnTo>
                  <a:lnTo>
                    <a:pt x="216384" y="188605"/>
                  </a:lnTo>
                  <a:lnTo>
                    <a:pt x="216384" y="176909"/>
                  </a:lnTo>
                  <a:lnTo>
                    <a:pt x="216384" y="86261"/>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sp>
        <p:nvSpPr>
          <p:cNvPr id="984" name="Google Shape;984;p57"/>
          <p:cNvSpPr/>
          <p:nvPr/>
        </p:nvSpPr>
        <p:spPr>
          <a:xfrm>
            <a:off x="5767086" y="3420824"/>
            <a:ext cx="2058354" cy="1190112"/>
          </a:xfrm>
          <a:custGeom>
            <a:avLst/>
            <a:gdLst/>
            <a:ahLst/>
            <a:cxnLst/>
            <a:rect l="l" t="t" r="r" b="b"/>
            <a:pathLst>
              <a:path w="1112624" h="643304" extrusionOk="0">
                <a:moveTo>
                  <a:pt x="1059991" y="643305"/>
                </a:moveTo>
                <a:lnTo>
                  <a:pt x="52634" y="643305"/>
                </a:lnTo>
                <a:cubicBezTo>
                  <a:pt x="23393" y="643305"/>
                  <a:pt x="0" y="619912"/>
                  <a:pt x="0" y="590671"/>
                </a:cubicBezTo>
                <a:lnTo>
                  <a:pt x="0" y="52634"/>
                </a:lnTo>
                <a:cubicBezTo>
                  <a:pt x="0" y="23393"/>
                  <a:pt x="23393" y="0"/>
                  <a:pt x="52634" y="0"/>
                </a:cubicBezTo>
                <a:lnTo>
                  <a:pt x="1059991" y="0"/>
                </a:lnTo>
                <a:cubicBezTo>
                  <a:pt x="1089232" y="0"/>
                  <a:pt x="1112625" y="23393"/>
                  <a:pt x="1112625" y="52634"/>
                </a:cubicBezTo>
                <a:lnTo>
                  <a:pt x="1112625" y="592133"/>
                </a:lnTo>
                <a:cubicBezTo>
                  <a:pt x="1111163" y="619912"/>
                  <a:pt x="1087770" y="643305"/>
                  <a:pt x="1059991"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5" name="Google Shape;985;p57"/>
          <p:cNvSpPr txBox="1"/>
          <p:nvPr/>
        </p:nvSpPr>
        <p:spPr>
          <a:xfrm>
            <a:off x="6605688" y="3877541"/>
            <a:ext cx="643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benign</a:t>
            </a:r>
            <a:endParaRPr sz="1400" b="0" i="0" u="none" strike="noStrike" cap="none">
              <a:solidFill>
                <a:srgbClr val="000000"/>
              </a:solidFill>
              <a:latin typeface="Arial"/>
              <a:ea typeface="Arial"/>
              <a:cs typeface="Arial"/>
              <a:sym typeface="Arial"/>
            </a:endParaRPr>
          </a:p>
        </p:txBody>
      </p:sp>
      <p:sp>
        <p:nvSpPr>
          <p:cNvPr id="986" name="Google Shape;986;p57"/>
          <p:cNvSpPr/>
          <p:nvPr/>
        </p:nvSpPr>
        <p:spPr>
          <a:xfrm>
            <a:off x="6172918" y="3786070"/>
            <a:ext cx="459816" cy="459816"/>
          </a:xfrm>
          <a:custGeom>
            <a:avLst/>
            <a:gdLst/>
            <a:ahLst/>
            <a:cxnLst/>
            <a:rect l="l" t="t" r="r" b="b"/>
            <a:pathLst>
              <a:path w="248549" h="248549" extrusionOk="0">
                <a:moveTo>
                  <a:pt x="124275" y="0"/>
                </a:moveTo>
                <a:cubicBezTo>
                  <a:pt x="55558" y="0"/>
                  <a:pt x="0" y="55558"/>
                  <a:pt x="0" y="124275"/>
                </a:cubicBezTo>
                <a:cubicBezTo>
                  <a:pt x="0" y="192991"/>
                  <a:pt x="55558" y="248550"/>
                  <a:pt x="124275" y="248550"/>
                </a:cubicBezTo>
                <a:cubicBezTo>
                  <a:pt x="192991" y="248550"/>
                  <a:pt x="248550" y="192991"/>
                  <a:pt x="248550" y="124275"/>
                </a:cubicBezTo>
                <a:cubicBezTo>
                  <a:pt x="248550" y="55558"/>
                  <a:pt x="192991" y="0"/>
                  <a:pt x="124275" y="0"/>
                </a:cubicBezTo>
                <a:lnTo>
                  <a:pt x="124275" y="0"/>
                </a:lnTo>
                <a:close/>
              </a:path>
            </a:pathLst>
          </a:custGeom>
          <a:solidFill>
            <a:srgbClr val="FFC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7" name="Google Shape;987;p57"/>
          <p:cNvSpPr/>
          <p:nvPr/>
        </p:nvSpPr>
        <p:spPr>
          <a:xfrm>
            <a:off x="6321722" y="3948401"/>
            <a:ext cx="162288" cy="121715"/>
          </a:xfrm>
          <a:custGeom>
            <a:avLst/>
            <a:gdLst/>
            <a:ahLst/>
            <a:cxnLst/>
            <a:rect l="l" t="t" r="r" b="b"/>
            <a:pathLst>
              <a:path w="87723" h="65792" extrusionOk="0">
                <a:moveTo>
                  <a:pt x="0" y="33627"/>
                </a:moveTo>
                <a:lnTo>
                  <a:pt x="36551" y="65793"/>
                </a:lnTo>
                <a:lnTo>
                  <a:pt x="87723" y="0"/>
                </a:lnTo>
              </a:path>
            </a:pathLst>
          </a:custGeom>
          <a:noFill/>
          <a:ln w="219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88" name="Google Shape;988;p57"/>
          <p:cNvSpPr txBox="1"/>
          <p:nvPr/>
        </p:nvSpPr>
        <p:spPr>
          <a:xfrm>
            <a:off x="738964" y="5693886"/>
            <a:ext cx="64269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2400" b="1" i="0" u="none" strike="noStrike" cap="none">
                <a:solidFill>
                  <a:srgbClr val="000000"/>
                </a:solidFill>
                <a:latin typeface="Arial"/>
                <a:ea typeface="Arial"/>
                <a:cs typeface="Arial"/>
                <a:sym typeface="Arial"/>
              </a:rPr>
              <a:t>Malicious Alert (TP) Urgent </a:t>
            </a:r>
            <a:r>
              <a:rPr lang="nl-NL" sz="2400" b="0" i="0" u="none" strike="noStrike" cap="none">
                <a:solidFill>
                  <a:srgbClr val="000000"/>
                </a:solidFill>
                <a:latin typeface="Arial"/>
                <a:ea typeface="Arial"/>
                <a:cs typeface="Arial"/>
                <a:sym typeface="Arial"/>
              </a:rPr>
              <a:t>- Action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989" name="Google Shape;989;p57"/>
          <p:cNvSpPr/>
          <p:nvPr/>
        </p:nvSpPr>
        <p:spPr>
          <a:xfrm>
            <a:off x="807844" y="6402622"/>
            <a:ext cx="2328835" cy="1190112"/>
          </a:xfrm>
          <a:custGeom>
            <a:avLst/>
            <a:gdLst/>
            <a:ahLst/>
            <a:cxnLst/>
            <a:rect l="l" t="t" r="r" b="b"/>
            <a:pathLst>
              <a:path w="1258830" h="643304" extrusionOk="0">
                <a:moveTo>
                  <a:pt x="1206196" y="643305"/>
                </a:moveTo>
                <a:lnTo>
                  <a:pt x="52634" y="643305"/>
                </a:lnTo>
                <a:cubicBezTo>
                  <a:pt x="23393" y="643305"/>
                  <a:pt x="0" y="619912"/>
                  <a:pt x="0" y="590671"/>
                </a:cubicBezTo>
                <a:lnTo>
                  <a:pt x="0" y="52634"/>
                </a:lnTo>
                <a:cubicBezTo>
                  <a:pt x="0" y="23393"/>
                  <a:pt x="23393" y="0"/>
                  <a:pt x="52634" y="0"/>
                </a:cubicBezTo>
                <a:lnTo>
                  <a:pt x="1206196" y="0"/>
                </a:lnTo>
                <a:cubicBezTo>
                  <a:pt x="1235438" y="0"/>
                  <a:pt x="1258831" y="23393"/>
                  <a:pt x="1258831" y="52634"/>
                </a:cubicBezTo>
                <a:lnTo>
                  <a:pt x="1258831" y="592133"/>
                </a:lnTo>
                <a:cubicBezTo>
                  <a:pt x="1258831" y="619912"/>
                  <a:pt x="1235438" y="643305"/>
                  <a:pt x="1206196" y="643305"/>
                </a:cubicBezTo>
                <a:close/>
              </a:path>
            </a:pathLst>
          </a:custGeom>
          <a:solidFill>
            <a:srgbClr val="FFFFFF"/>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nvGrpSpPr>
          <p:cNvPr id="990" name="Google Shape;990;p57"/>
          <p:cNvGrpSpPr/>
          <p:nvPr/>
        </p:nvGrpSpPr>
        <p:grpSpPr>
          <a:xfrm>
            <a:off x="1647799" y="6764645"/>
            <a:ext cx="798600" cy="466287"/>
            <a:chOff x="1848842" y="5697868"/>
            <a:chExt cx="798600" cy="466287"/>
          </a:xfrm>
        </p:grpSpPr>
        <p:sp>
          <p:nvSpPr>
            <p:cNvPr id="991" name="Google Shape;991;p57"/>
            <p:cNvSpPr txBox="1"/>
            <p:nvPr/>
          </p:nvSpPr>
          <p:spPr>
            <a:xfrm>
              <a:off x="1848842" y="5697868"/>
              <a:ext cx="672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Threat </a:t>
              </a:r>
              <a:endParaRPr sz="1400" b="0" i="0" u="none" strike="noStrike" cap="none">
                <a:solidFill>
                  <a:srgbClr val="000000"/>
                </a:solidFill>
                <a:latin typeface="Arial"/>
                <a:ea typeface="Arial"/>
                <a:cs typeface="Arial"/>
                <a:sym typeface="Arial"/>
              </a:endParaRPr>
            </a:p>
          </p:txBody>
        </p:sp>
        <p:sp>
          <p:nvSpPr>
            <p:cNvPr id="992" name="Google Shape;992;p57"/>
            <p:cNvSpPr txBox="1"/>
            <p:nvPr/>
          </p:nvSpPr>
          <p:spPr>
            <a:xfrm>
              <a:off x="1848842" y="5887255"/>
              <a:ext cx="798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NL" sz="1200" b="0" i="0" u="none" strike="noStrike" cap="none">
                  <a:solidFill>
                    <a:srgbClr val="000000"/>
                  </a:solidFill>
                  <a:latin typeface="Arial"/>
                  <a:ea typeface="Arial"/>
                  <a:cs typeface="Arial"/>
                  <a:sym typeface="Arial"/>
                </a:rPr>
                <a:t>Detected</a:t>
              </a:r>
              <a:endParaRPr sz="1400" b="0" i="0" u="none" strike="noStrike" cap="none">
                <a:solidFill>
                  <a:srgbClr val="000000"/>
                </a:solidFill>
                <a:latin typeface="Arial"/>
                <a:ea typeface="Arial"/>
                <a:cs typeface="Arial"/>
                <a:sym typeface="Arial"/>
              </a:endParaRPr>
            </a:p>
          </p:txBody>
        </p:sp>
      </p:grpSp>
      <p:grpSp>
        <p:nvGrpSpPr>
          <p:cNvPr id="993" name="Google Shape;993;p57"/>
          <p:cNvGrpSpPr/>
          <p:nvPr/>
        </p:nvGrpSpPr>
        <p:grpSpPr>
          <a:xfrm>
            <a:off x="1194752" y="6766522"/>
            <a:ext cx="462639" cy="462645"/>
            <a:chOff x="6977295" y="4387795"/>
            <a:chExt cx="250011" cy="250011"/>
          </a:xfrm>
        </p:grpSpPr>
        <p:sp>
          <p:nvSpPr>
            <p:cNvPr id="994" name="Google Shape;994;p57"/>
            <p:cNvSpPr/>
            <p:nvPr/>
          </p:nvSpPr>
          <p:spPr>
            <a:xfrm>
              <a:off x="7130811" y="4387795"/>
              <a:ext cx="96495" cy="96495"/>
            </a:xfrm>
            <a:custGeom>
              <a:avLst/>
              <a:gdLst/>
              <a:ahLst/>
              <a:cxnLst/>
              <a:rect l="l" t="t" r="r" b="b"/>
              <a:pathLst>
                <a:path w="96495" h="96495" extrusionOk="0">
                  <a:moveTo>
                    <a:pt x="48248" y="0"/>
                  </a:moveTo>
                  <a:cubicBezTo>
                    <a:pt x="21931" y="0"/>
                    <a:pt x="0" y="21931"/>
                    <a:pt x="0" y="48248"/>
                  </a:cubicBezTo>
                  <a:cubicBezTo>
                    <a:pt x="0" y="74565"/>
                    <a:pt x="21931" y="96496"/>
                    <a:pt x="48248" y="96496"/>
                  </a:cubicBezTo>
                  <a:cubicBezTo>
                    <a:pt x="74565" y="96496"/>
                    <a:pt x="96496" y="74565"/>
                    <a:pt x="96496" y="48248"/>
                  </a:cubicBezTo>
                  <a:cubicBezTo>
                    <a:pt x="96496" y="21931"/>
                    <a:pt x="74565" y="0"/>
                    <a:pt x="48248" y="0"/>
                  </a:cubicBezTo>
                  <a:lnTo>
                    <a:pt x="48248" y="0"/>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sp>
          <p:nvSpPr>
            <p:cNvPr id="995" name="Google Shape;995;p57"/>
            <p:cNvSpPr/>
            <p:nvPr/>
          </p:nvSpPr>
          <p:spPr>
            <a:xfrm>
              <a:off x="6977295" y="4421422"/>
              <a:ext cx="216384" cy="216384"/>
            </a:xfrm>
            <a:custGeom>
              <a:avLst/>
              <a:gdLst/>
              <a:ahLst/>
              <a:cxnLst/>
              <a:rect l="l" t="t" r="r" b="b"/>
              <a:pathLst>
                <a:path w="216384" h="216384" extrusionOk="0">
                  <a:moveTo>
                    <a:pt x="192991" y="86261"/>
                  </a:moveTo>
                  <a:lnTo>
                    <a:pt x="192991" y="192991"/>
                  </a:lnTo>
                  <a:lnTo>
                    <a:pt x="21931" y="192991"/>
                  </a:lnTo>
                  <a:lnTo>
                    <a:pt x="21931" y="23393"/>
                  </a:lnTo>
                  <a:lnTo>
                    <a:pt x="130123" y="23393"/>
                  </a:lnTo>
                  <a:lnTo>
                    <a:pt x="130123" y="0"/>
                  </a:lnTo>
                  <a:lnTo>
                    <a:pt x="27779" y="0"/>
                  </a:lnTo>
                  <a:lnTo>
                    <a:pt x="0" y="29241"/>
                  </a:lnTo>
                  <a:lnTo>
                    <a:pt x="0" y="39476"/>
                  </a:lnTo>
                  <a:lnTo>
                    <a:pt x="0" y="176909"/>
                  </a:lnTo>
                  <a:lnTo>
                    <a:pt x="0" y="188605"/>
                  </a:lnTo>
                  <a:lnTo>
                    <a:pt x="27779" y="216384"/>
                  </a:lnTo>
                  <a:lnTo>
                    <a:pt x="187143" y="216384"/>
                  </a:lnTo>
                  <a:lnTo>
                    <a:pt x="216384" y="188605"/>
                  </a:lnTo>
                  <a:lnTo>
                    <a:pt x="216384" y="176909"/>
                  </a:lnTo>
                  <a:lnTo>
                    <a:pt x="216384" y="86261"/>
                  </a:lnTo>
                  <a:close/>
                </a:path>
              </a:pathLst>
            </a:custGeom>
            <a:solidFill>
              <a:srgbClr val="5B0F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p:txBody>
        </p:sp>
      </p:grpSp>
      <p:pic>
        <p:nvPicPr>
          <p:cNvPr id="996" name="Google Shape;996;p57"/>
          <p:cNvPicPr preferRelativeResize="0"/>
          <p:nvPr/>
        </p:nvPicPr>
        <p:blipFill rotWithShape="1">
          <a:blip r:embed="rId3">
            <a:alphaModFix/>
          </a:blip>
          <a:srcRect/>
          <a:stretch/>
        </p:blipFill>
        <p:spPr>
          <a:xfrm>
            <a:off x="3214882" y="3876643"/>
            <a:ext cx="2492813" cy="278794"/>
          </a:xfrm>
          <a:prstGeom prst="rect">
            <a:avLst/>
          </a:prstGeom>
          <a:noFill/>
          <a:ln>
            <a:noFill/>
          </a:ln>
        </p:spPr>
      </p:pic>
      <p:pic>
        <p:nvPicPr>
          <p:cNvPr id="997" name="Google Shape;997;p57"/>
          <p:cNvPicPr preferRelativeResize="0"/>
          <p:nvPr/>
        </p:nvPicPr>
        <p:blipFill rotWithShape="1">
          <a:blip r:embed="rId3">
            <a:alphaModFix/>
          </a:blip>
          <a:srcRect/>
          <a:stretch/>
        </p:blipFill>
        <p:spPr>
          <a:xfrm>
            <a:off x="7905415" y="3876643"/>
            <a:ext cx="2492813" cy="278794"/>
          </a:xfrm>
          <a:prstGeom prst="rect">
            <a:avLst/>
          </a:prstGeom>
          <a:noFill/>
          <a:ln>
            <a:noFill/>
          </a:ln>
        </p:spPr>
      </p:pic>
      <p:pic>
        <p:nvPicPr>
          <p:cNvPr id="998" name="Google Shape;998;p57"/>
          <p:cNvPicPr preferRelativeResize="0"/>
          <p:nvPr/>
        </p:nvPicPr>
        <p:blipFill rotWithShape="1">
          <a:blip r:embed="rId4">
            <a:alphaModFix/>
          </a:blip>
          <a:srcRect/>
          <a:stretch/>
        </p:blipFill>
        <p:spPr>
          <a:xfrm>
            <a:off x="3173119" y="6842436"/>
            <a:ext cx="388015" cy="310804"/>
          </a:xfrm>
          <a:prstGeom prst="rect">
            <a:avLst/>
          </a:prstGeom>
          <a:noFill/>
          <a:ln>
            <a:noFill/>
          </a:ln>
        </p:spPr>
      </p:pic>
      <p:pic>
        <p:nvPicPr>
          <p:cNvPr id="999" name="Google Shape;999;p57"/>
          <p:cNvPicPr preferRelativeResize="0"/>
          <p:nvPr/>
        </p:nvPicPr>
        <p:blipFill rotWithShape="1">
          <a:blip r:embed="rId4">
            <a:alphaModFix/>
          </a:blip>
          <a:srcRect/>
          <a:stretch/>
        </p:blipFill>
        <p:spPr>
          <a:xfrm>
            <a:off x="4981599" y="6842436"/>
            <a:ext cx="388015" cy="310804"/>
          </a:xfrm>
          <a:prstGeom prst="rect">
            <a:avLst/>
          </a:prstGeom>
          <a:noFill/>
          <a:ln>
            <a:noFill/>
          </a:ln>
        </p:spPr>
      </p:pic>
      <p:pic>
        <p:nvPicPr>
          <p:cNvPr id="1000" name="Google Shape;1000;p57"/>
          <p:cNvPicPr preferRelativeResize="0"/>
          <p:nvPr/>
        </p:nvPicPr>
        <p:blipFill rotWithShape="1">
          <a:blip r:embed="rId4">
            <a:alphaModFix/>
          </a:blip>
          <a:srcRect/>
          <a:stretch/>
        </p:blipFill>
        <p:spPr>
          <a:xfrm>
            <a:off x="7318399" y="6842436"/>
            <a:ext cx="388015" cy="310804"/>
          </a:xfrm>
          <a:prstGeom prst="rect">
            <a:avLst/>
          </a:prstGeom>
          <a:noFill/>
          <a:ln>
            <a:noFill/>
          </a:ln>
        </p:spPr>
      </p:pic>
      <p:pic>
        <p:nvPicPr>
          <p:cNvPr id="1001" name="Google Shape;1001;p57"/>
          <p:cNvPicPr preferRelativeResize="0"/>
          <p:nvPr/>
        </p:nvPicPr>
        <p:blipFill rotWithShape="1">
          <a:blip r:embed="rId4">
            <a:alphaModFix/>
          </a:blip>
          <a:srcRect l="31082" t="43720" r="10003" b="45382"/>
          <a:stretch/>
        </p:blipFill>
        <p:spPr>
          <a:xfrm>
            <a:off x="10323307" y="6978322"/>
            <a:ext cx="228600" cy="33868"/>
          </a:xfrm>
          <a:custGeom>
            <a:avLst/>
            <a:gdLst/>
            <a:ahLst/>
            <a:cxnLst/>
            <a:rect l="l" t="t" r="r" b="b"/>
            <a:pathLst>
              <a:path w="228600" h="33868" extrusionOk="0">
                <a:moveTo>
                  <a:pt x="0" y="0"/>
                </a:moveTo>
                <a:lnTo>
                  <a:pt x="228600" y="0"/>
                </a:lnTo>
                <a:lnTo>
                  <a:pt x="228600" y="33868"/>
                </a:lnTo>
                <a:lnTo>
                  <a:pt x="0" y="33868"/>
                </a:lnTo>
                <a:close/>
              </a:path>
            </a:pathLst>
          </a:custGeom>
          <a:noFill/>
          <a:ln>
            <a:noFill/>
          </a:ln>
        </p:spPr>
      </p:pic>
      <p:pic>
        <p:nvPicPr>
          <p:cNvPr id="1002" name="Google Shape;1002;p57"/>
          <p:cNvPicPr preferRelativeResize="0"/>
          <p:nvPr/>
        </p:nvPicPr>
        <p:blipFill rotWithShape="1">
          <a:blip r:embed="rId4">
            <a:alphaModFix/>
          </a:blip>
          <a:srcRect l="31082" t="43720" r="10003" b="45382"/>
          <a:stretch/>
        </p:blipFill>
        <p:spPr>
          <a:xfrm>
            <a:off x="9146440" y="6978322"/>
            <a:ext cx="228600" cy="33868"/>
          </a:xfrm>
          <a:custGeom>
            <a:avLst/>
            <a:gdLst/>
            <a:ahLst/>
            <a:cxnLst/>
            <a:rect l="l" t="t" r="r" b="b"/>
            <a:pathLst>
              <a:path w="228600" h="33868" extrusionOk="0">
                <a:moveTo>
                  <a:pt x="0" y="0"/>
                </a:moveTo>
                <a:lnTo>
                  <a:pt x="228600" y="0"/>
                </a:lnTo>
                <a:lnTo>
                  <a:pt x="228600" y="33868"/>
                </a:lnTo>
                <a:lnTo>
                  <a:pt x="0" y="33868"/>
                </a:lnTo>
                <a:close/>
              </a:path>
            </a:pathLst>
          </a:custGeom>
          <a:noFill/>
          <a:ln>
            <a:noFill/>
          </a:ln>
        </p:spPr>
      </p:pic>
      <p:pic>
        <p:nvPicPr>
          <p:cNvPr id="1003" name="Google Shape;1003;p57"/>
          <p:cNvPicPr preferRelativeResize="0"/>
          <p:nvPr/>
        </p:nvPicPr>
        <p:blipFill rotWithShape="1">
          <a:blip r:embed="rId5">
            <a:alphaModFix/>
          </a:blip>
          <a:srcRect/>
          <a:stretch/>
        </p:blipFill>
        <p:spPr>
          <a:xfrm>
            <a:off x="6298654" y="7617407"/>
            <a:ext cx="6132538" cy="601230"/>
          </a:xfrm>
          <a:prstGeom prst="rect">
            <a:avLst/>
          </a:prstGeom>
          <a:noFill/>
          <a:ln>
            <a:noFill/>
          </a:ln>
        </p:spPr>
      </p:pic>
      <p:cxnSp>
        <p:nvCxnSpPr>
          <p:cNvPr id="1004" name="Google Shape;1004;p57"/>
          <p:cNvCxnSpPr/>
          <p:nvPr/>
        </p:nvCxnSpPr>
        <p:spPr>
          <a:xfrm>
            <a:off x="14291981" y="3420824"/>
            <a:ext cx="0" cy="4161815"/>
          </a:xfrm>
          <a:prstGeom prst="straightConnector1">
            <a:avLst/>
          </a:prstGeom>
          <a:noFill/>
          <a:ln w="50800" cap="flat" cmpd="sng">
            <a:solidFill>
              <a:srgbClr val="6703E9"/>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fd233c55c0_0_0"/>
          <p:cNvSpPr txBox="1">
            <a:spLocks noGrp="1"/>
          </p:cNvSpPr>
          <p:nvPr>
            <p:ph type="title"/>
          </p:nvPr>
        </p:nvSpPr>
        <p:spPr>
          <a:xfrm>
            <a:off x="659725" y="515950"/>
            <a:ext cx="9184800" cy="906600"/>
          </a:xfrm>
          <a:prstGeom prst="rect">
            <a:avLst/>
          </a:prstGeom>
        </p:spPr>
        <p:txBody>
          <a:bodyPr spcFirstLastPara="1" wrap="square" lIns="0" tIns="45700" rIns="0" bIns="45700" anchor="t" anchorCtr="0">
            <a:noAutofit/>
          </a:bodyPr>
          <a:lstStyle/>
          <a:p>
            <a:pPr marL="0" lvl="0" indent="0" algn="l" rtl="0">
              <a:spcBef>
                <a:spcPts val="0"/>
              </a:spcBef>
              <a:spcAft>
                <a:spcPts val="0"/>
              </a:spcAft>
              <a:buNone/>
            </a:pPr>
            <a:r>
              <a:rPr lang="nl-NL" sz="4500"/>
              <a:t>WatchTower Emerging Threats: Sample Notification</a:t>
            </a:r>
            <a:endParaRPr sz="4500"/>
          </a:p>
        </p:txBody>
      </p:sp>
      <p:sp>
        <p:nvSpPr>
          <p:cNvPr id="1011" name="Google Shape;1011;gfd233c55c0_0_0"/>
          <p:cNvSpPr txBox="1">
            <a:spLocks noGrp="1"/>
          </p:cNvSpPr>
          <p:nvPr>
            <p:ph type="sldNum" idx="12"/>
          </p:nvPr>
        </p:nvSpPr>
        <p:spPr>
          <a:xfrm>
            <a:off x="16349134" y="9779001"/>
            <a:ext cx="1151400" cy="3330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34</a:t>
            </a:fld>
            <a:endParaRPr/>
          </a:p>
        </p:txBody>
      </p:sp>
      <p:grpSp>
        <p:nvGrpSpPr>
          <p:cNvPr id="1012" name="Google Shape;1012;gfd233c55c0_0_0"/>
          <p:cNvGrpSpPr/>
          <p:nvPr/>
        </p:nvGrpSpPr>
        <p:grpSpPr>
          <a:xfrm>
            <a:off x="10597233" y="299524"/>
            <a:ext cx="6978668" cy="8806289"/>
            <a:chOff x="10216325" y="147125"/>
            <a:chExt cx="7411500" cy="9352473"/>
          </a:xfrm>
        </p:grpSpPr>
        <p:pic>
          <p:nvPicPr>
            <p:cNvPr id="1013" name="Google Shape;1013;gfd233c55c0_0_0"/>
            <p:cNvPicPr preferRelativeResize="0"/>
            <p:nvPr/>
          </p:nvPicPr>
          <p:blipFill>
            <a:blip r:embed="rId3">
              <a:alphaModFix/>
            </a:blip>
            <a:stretch>
              <a:fillRect/>
            </a:stretch>
          </p:blipFill>
          <p:spPr>
            <a:xfrm>
              <a:off x="10216325" y="147125"/>
              <a:ext cx="7411375" cy="9352473"/>
            </a:xfrm>
            <a:prstGeom prst="rect">
              <a:avLst/>
            </a:prstGeom>
            <a:noFill/>
            <a:ln>
              <a:noFill/>
            </a:ln>
            <a:effectLst>
              <a:outerShdw blurRad="614363" dist="400050" dir="5400000" algn="bl" rotWithShape="0">
                <a:srgbClr val="000000">
                  <a:alpha val="20000"/>
                </a:srgbClr>
              </a:outerShdw>
            </a:effectLst>
          </p:spPr>
        </p:pic>
        <p:sp>
          <p:nvSpPr>
            <p:cNvPr id="1014" name="Google Shape;1014;gfd233c55c0_0_0"/>
            <p:cNvSpPr/>
            <p:nvPr/>
          </p:nvSpPr>
          <p:spPr>
            <a:xfrm>
              <a:off x="10216325" y="6487550"/>
              <a:ext cx="7411500" cy="112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gfd233c55c0_0_0"/>
          <p:cNvSpPr txBox="1"/>
          <p:nvPr/>
        </p:nvSpPr>
        <p:spPr>
          <a:xfrm>
            <a:off x="659725" y="2285600"/>
            <a:ext cx="6398400" cy="6820200"/>
          </a:xfrm>
          <a:prstGeom prst="rect">
            <a:avLst/>
          </a:prstGeom>
          <a:noFill/>
          <a:ln>
            <a:noFill/>
          </a:ln>
        </p:spPr>
        <p:txBody>
          <a:bodyPr spcFirstLastPara="1" wrap="square" lIns="91425" tIns="45700" rIns="91425" bIns="45700" anchor="t" anchorCtr="0">
            <a:noAutofit/>
          </a:bodyPr>
          <a:lstStyle/>
          <a:p>
            <a:pPr marL="396875" marR="0" lvl="0" indent="-396875" algn="l" rtl="0">
              <a:lnSpc>
                <a:spcPct val="110000"/>
              </a:lnSpc>
              <a:spcBef>
                <a:spcPts val="1500"/>
              </a:spcBef>
              <a:spcAft>
                <a:spcPts val="0"/>
              </a:spcAft>
              <a:buClr>
                <a:schemeClr val="accent1"/>
              </a:buClr>
              <a:buSzPts val="2400"/>
              <a:buFont typeface="Noto Sans Symbols"/>
              <a:buChar char="▪"/>
            </a:pPr>
            <a:r>
              <a:rPr lang="nl-NL" sz="2200">
                <a:solidFill>
                  <a:schemeClr val="accent2"/>
                </a:solidFill>
              </a:rPr>
              <a:t>The WatchTower Emerging Threat Hunting service will provide notifications of threats identified within your network</a:t>
            </a:r>
            <a:endParaRPr sz="2200">
              <a:solidFill>
                <a:schemeClr val="accent2"/>
              </a:solidFill>
            </a:endParaRPr>
          </a:p>
          <a:p>
            <a:pPr marL="396875" marR="0" lvl="0" indent="-384175" algn="l" rtl="0">
              <a:lnSpc>
                <a:spcPct val="110000"/>
              </a:lnSpc>
              <a:spcBef>
                <a:spcPts val="1500"/>
              </a:spcBef>
              <a:spcAft>
                <a:spcPts val="0"/>
              </a:spcAft>
              <a:buClr>
                <a:schemeClr val="accent2"/>
              </a:buClr>
              <a:buSzPts val="2200"/>
              <a:buChar char="▪"/>
            </a:pPr>
            <a:r>
              <a:rPr lang="nl-NL" sz="2200">
                <a:solidFill>
                  <a:schemeClr val="accent2"/>
                </a:solidFill>
              </a:rPr>
              <a:t>Findings will include:</a:t>
            </a:r>
            <a:endParaRPr sz="2200">
              <a:solidFill>
                <a:schemeClr val="accent2"/>
              </a:solidFill>
            </a:endParaRPr>
          </a:p>
          <a:p>
            <a:pPr marL="914400" marR="0" lvl="1" indent="-368300" algn="l" rtl="0">
              <a:lnSpc>
                <a:spcPct val="110000"/>
              </a:lnSpc>
              <a:spcBef>
                <a:spcPts val="1500"/>
              </a:spcBef>
              <a:spcAft>
                <a:spcPts val="0"/>
              </a:spcAft>
              <a:buClr>
                <a:schemeClr val="accent2"/>
              </a:buClr>
              <a:buSzPts val="2200"/>
              <a:buChar char="○"/>
            </a:pPr>
            <a:r>
              <a:rPr lang="nl-NL" sz="2200">
                <a:solidFill>
                  <a:schemeClr val="accent2"/>
                </a:solidFill>
              </a:rPr>
              <a:t>Timeline</a:t>
            </a:r>
            <a:endParaRPr sz="2200">
              <a:solidFill>
                <a:schemeClr val="accent2"/>
              </a:solidFill>
            </a:endParaRPr>
          </a:p>
          <a:p>
            <a:pPr marL="914400" marR="0" lvl="1" indent="-368300" algn="l" rtl="0">
              <a:lnSpc>
                <a:spcPct val="110000"/>
              </a:lnSpc>
              <a:spcBef>
                <a:spcPts val="1500"/>
              </a:spcBef>
              <a:spcAft>
                <a:spcPts val="0"/>
              </a:spcAft>
              <a:buClr>
                <a:schemeClr val="accent2"/>
              </a:buClr>
              <a:buSzPts val="2200"/>
              <a:buChar char="○"/>
            </a:pPr>
            <a:r>
              <a:rPr lang="nl-NL" sz="2200">
                <a:solidFill>
                  <a:schemeClr val="accent2"/>
                </a:solidFill>
              </a:rPr>
              <a:t>Affected hosts</a:t>
            </a:r>
            <a:endParaRPr sz="2200">
              <a:solidFill>
                <a:schemeClr val="accent2"/>
              </a:solidFill>
            </a:endParaRPr>
          </a:p>
          <a:p>
            <a:pPr marL="914400" marR="0" lvl="1" indent="-368300" algn="l" rtl="0">
              <a:lnSpc>
                <a:spcPct val="110000"/>
              </a:lnSpc>
              <a:spcBef>
                <a:spcPts val="1500"/>
              </a:spcBef>
              <a:spcAft>
                <a:spcPts val="0"/>
              </a:spcAft>
              <a:buClr>
                <a:schemeClr val="accent2"/>
              </a:buClr>
              <a:buSzPts val="2200"/>
              <a:buChar char="○"/>
            </a:pPr>
            <a:r>
              <a:rPr lang="nl-NL" sz="2200">
                <a:solidFill>
                  <a:schemeClr val="accent2"/>
                </a:solidFill>
              </a:rPr>
              <a:t>Atomic or Behavioral IOCs</a:t>
            </a:r>
            <a:endParaRPr sz="2200">
              <a:solidFill>
                <a:schemeClr val="accent2"/>
              </a:solidFill>
            </a:endParaRPr>
          </a:p>
          <a:p>
            <a:pPr marL="914400" marR="0" lvl="1" indent="-368300" algn="l" rtl="0">
              <a:lnSpc>
                <a:spcPct val="110000"/>
              </a:lnSpc>
              <a:spcBef>
                <a:spcPts val="1500"/>
              </a:spcBef>
              <a:spcAft>
                <a:spcPts val="0"/>
              </a:spcAft>
              <a:buClr>
                <a:schemeClr val="accent2"/>
              </a:buClr>
              <a:buSzPts val="2200"/>
              <a:buChar char="○"/>
            </a:pPr>
            <a:r>
              <a:rPr lang="nl-NL" sz="2200">
                <a:solidFill>
                  <a:schemeClr val="accent2"/>
                </a:solidFill>
              </a:rPr>
              <a:t>SentinelOne Storyline ID</a:t>
            </a:r>
            <a:endParaRPr sz="2200">
              <a:solidFill>
                <a:schemeClr val="accent2"/>
              </a:solidFill>
            </a:endParaRPr>
          </a:p>
          <a:p>
            <a:pPr marL="914400" marR="0" lvl="1" indent="-368300" algn="l" rtl="0">
              <a:lnSpc>
                <a:spcPct val="110000"/>
              </a:lnSpc>
              <a:spcBef>
                <a:spcPts val="1500"/>
              </a:spcBef>
              <a:spcAft>
                <a:spcPts val="0"/>
              </a:spcAft>
              <a:buClr>
                <a:schemeClr val="accent2"/>
              </a:buClr>
              <a:buSzPts val="2200"/>
              <a:buChar char="○"/>
            </a:pPr>
            <a:r>
              <a:rPr lang="nl-NL" sz="2200">
                <a:solidFill>
                  <a:schemeClr val="accent2"/>
                </a:solidFill>
              </a:rPr>
              <a:t>Queries to leverage for hunting or STAR rules</a:t>
            </a:r>
            <a:endParaRPr sz="2200">
              <a:solidFill>
                <a:schemeClr val="accent2"/>
              </a:solidFill>
            </a:endParaRPr>
          </a:p>
          <a:p>
            <a:pPr marL="457200" marR="0" lvl="0" indent="-368300" algn="l" rtl="0">
              <a:lnSpc>
                <a:spcPct val="110000"/>
              </a:lnSpc>
              <a:spcBef>
                <a:spcPts val="1500"/>
              </a:spcBef>
              <a:spcAft>
                <a:spcPts val="0"/>
              </a:spcAft>
              <a:buClr>
                <a:schemeClr val="accent2"/>
              </a:buClr>
              <a:buSzPts val="2200"/>
              <a:buChar char="▪"/>
            </a:pPr>
            <a:r>
              <a:rPr lang="nl-NL" sz="2200">
                <a:solidFill>
                  <a:schemeClr val="accent2"/>
                </a:solidFill>
              </a:rPr>
              <a:t>WatchTower will provide recommendations for remediation and will refer to Vigilance DFIR services, if necessary</a:t>
            </a:r>
            <a:endParaRPr sz="2200">
              <a:solidFill>
                <a:schemeClr val="accent2"/>
              </a:solidFill>
            </a:endParaRPr>
          </a:p>
        </p:txBody>
      </p:sp>
      <p:cxnSp>
        <p:nvCxnSpPr>
          <p:cNvPr id="1016" name="Google Shape;1016;gfd233c55c0_0_0"/>
          <p:cNvCxnSpPr>
            <a:stCxn id="1017" idx="3"/>
          </p:cNvCxnSpPr>
          <p:nvPr/>
        </p:nvCxnSpPr>
        <p:spPr>
          <a:xfrm>
            <a:off x="10078550" y="2357300"/>
            <a:ext cx="510900" cy="0"/>
          </a:xfrm>
          <a:prstGeom prst="straightConnector1">
            <a:avLst/>
          </a:prstGeom>
          <a:noFill/>
          <a:ln w="19050" cap="flat" cmpd="sng">
            <a:solidFill>
              <a:schemeClr val="accent1"/>
            </a:solidFill>
            <a:prstDash val="dot"/>
            <a:miter lim="800000"/>
            <a:headEnd type="none" w="sm" len="sm"/>
            <a:tailEnd type="none" w="med" len="med"/>
          </a:ln>
        </p:spPr>
      </p:cxnSp>
      <p:sp>
        <p:nvSpPr>
          <p:cNvPr id="1017" name="Google Shape;1017;gfd233c55c0_0_0"/>
          <p:cNvSpPr/>
          <p:nvPr/>
        </p:nvSpPr>
        <p:spPr>
          <a:xfrm>
            <a:off x="7659650" y="2065100"/>
            <a:ext cx="2418900" cy="584400"/>
          </a:xfrm>
          <a:prstGeom prst="roundRect">
            <a:avLst>
              <a:gd name="adj" fmla="val 3160"/>
            </a:avLst>
          </a:prstGeom>
          <a:solidFill>
            <a:schemeClr val="accent1"/>
          </a:solidFill>
          <a:ln>
            <a:noFill/>
          </a:ln>
        </p:spPr>
        <p:txBody>
          <a:bodyPr spcFirstLastPara="1" wrap="square" lIns="198000" tIns="162000" rIns="198000" bIns="162000" anchor="t" anchorCtr="0">
            <a:noAutofit/>
          </a:bodyPr>
          <a:lstStyle/>
          <a:p>
            <a:pPr marL="0" lvl="0" indent="0" algn="ctr" rtl="0">
              <a:spcBef>
                <a:spcPts val="0"/>
              </a:spcBef>
              <a:spcAft>
                <a:spcPts val="0"/>
              </a:spcAft>
              <a:buSzPts val="2600"/>
              <a:buNone/>
            </a:pPr>
            <a:r>
              <a:rPr lang="nl-NL" sz="1500" b="1">
                <a:solidFill>
                  <a:schemeClr val="lt1"/>
                </a:solidFill>
                <a:latin typeface="Lato"/>
                <a:ea typeface="Lato"/>
                <a:cs typeface="Lato"/>
                <a:sym typeface="Lato"/>
              </a:rPr>
              <a:t>Description of Service</a:t>
            </a:r>
            <a:endParaRPr sz="1600">
              <a:solidFill>
                <a:schemeClr val="lt1"/>
              </a:solidFill>
              <a:latin typeface="Lato"/>
              <a:ea typeface="Lato"/>
              <a:cs typeface="Lato"/>
              <a:sym typeface="Lato"/>
            </a:endParaRPr>
          </a:p>
        </p:txBody>
      </p:sp>
      <p:cxnSp>
        <p:nvCxnSpPr>
          <p:cNvPr id="1018" name="Google Shape;1018;gfd233c55c0_0_0"/>
          <p:cNvCxnSpPr>
            <a:stCxn id="1019" idx="3"/>
          </p:cNvCxnSpPr>
          <p:nvPr/>
        </p:nvCxnSpPr>
        <p:spPr>
          <a:xfrm>
            <a:off x="10078550" y="4822375"/>
            <a:ext cx="510900" cy="0"/>
          </a:xfrm>
          <a:prstGeom prst="straightConnector1">
            <a:avLst/>
          </a:prstGeom>
          <a:noFill/>
          <a:ln w="19050" cap="flat" cmpd="sng">
            <a:solidFill>
              <a:schemeClr val="accent1"/>
            </a:solidFill>
            <a:prstDash val="dot"/>
            <a:miter lim="800000"/>
            <a:headEnd type="none" w="sm" len="sm"/>
            <a:tailEnd type="none" w="med" len="med"/>
          </a:ln>
        </p:spPr>
      </p:cxnSp>
      <p:sp>
        <p:nvSpPr>
          <p:cNvPr id="1019" name="Google Shape;1019;gfd233c55c0_0_0"/>
          <p:cNvSpPr/>
          <p:nvPr/>
        </p:nvSpPr>
        <p:spPr>
          <a:xfrm>
            <a:off x="7659650" y="4415125"/>
            <a:ext cx="2418900" cy="814500"/>
          </a:xfrm>
          <a:prstGeom prst="roundRect">
            <a:avLst>
              <a:gd name="adj" fmla="val 3160"/>
            </a:avLst>
          </a:prstGeom>
          <a:solidFill>
            <a:schemeClr val="accent1"/>
          </a:solidFill>
          <a:ln>
            <a:noFill/>
          </a:ln>
        </p:spPr>
        <p:txBody>
          <a:bodyPr spcFirstLastPara="1" wrap="square" lIns="198000" tIns="162000" rIns="198000" bIns="162000" anchor="t" anchorCtr="0">
            <a:noAutofit/>
          </a:bodyPr>
          <a:lstStyle/>
          <a:p>
            <a:pPr marL="0" lvl="0" indent="0" algn="ctr" rtl="0">
              <a:spcBef>
                <a:spcPts val="0"/>
              </a:spcBef>
              <a:spcAft>
                <a:spcPts val="0"/>
              </a:spcAft>
              <a:buSzPts val="2600"/>
              <a:buNone/>
            </a:pPr>
            <a:r>
              <a:rPr lang="nl-NL" sz="1500" b="1">
                <a:solidFill>
                  <a:schemeClr val="lt1"/>
                </a:solidFill>
                <a:latin typeface="Lato"/>
                <a:ea typeface="Lato"/>
                <a:cs typeface="Lato"/>
                <a:sym typeface="Lato"/>
              </a:rPr>
              <a:t>Summary of Threat Findings</a:t>
            </a:r>
            <a:endParaRPr sz="1600">
              <a:solidFill>
                <a:schemeClr val="lt1"/>
              </a:solidFill>
              <a:latin typeface="Lato"/>
              <a:ea typeface="Lato"/>
              <a:cs typeface="Lato"/>
              <a:sym typeface="Lato"/>
            </a:endParaRPr>
          </a:p>
        </p:txBody>
      </p:sp>
      <p:cxnSp>
        <p:nvCxnSpPr>
          <p:cNvPr id="1020" name="Google Shape;1020;gfd233c55c0_0_0"/>
          <p:cNvCxnSpPr>
            <a:stCxn id="1021" idx="3"/>
          </p:cNvCxnSpPr>
          <p:nvPr/>
        </p:nvCxnSpPr>
        <p:spPr>
          <a:xfrm>
            <a:off x="10078550" y="7822050"/>
            <a:ext cx="510900" cy="0"/>
          </a:xfrm>
          <a:prstGeom prst="straightConnector1">
            <a:avLst/>
          </a:prstGeom>
          <a:noFill/>
          <a:ln w="19050" cap="flat" cmpd="sng">
            <a:solidFill>
              <a:schemeClr val="accent1"/>
            </a:solidFill>
            <a:prstDash val="dot"/>
            <a:miter lim="800000"/>
            <a:headEnd type="none" w="sm" len="sm"/>
            <a:tailEnd type="none" w="med" len="med"/>
          </a:ln>
        </p:spPr>
      </p:cxnSp>
      <p:sp>
        <p:nvSpPr>
          <p:cNvPr id="1021" name="Google Shape;1021;gfd233c55c0_0_0"/>
          <p:cNvSpPr/>
          <p:nvPr/>
        </p:nvSpPr>
        <p:spPr>
          <a:xfrm>
            <a:off x="7659650" y="7414800"/>
            <a:ext cx="2418900" cy="814500"/>
          </a:xfrm>
          <a:prstGeom prst="roundRect">
            <a:avLst>
              <a:gd name="adj" fmla="val 3160"/>
            </a:avLst>
          </a:prstGeom>
          <a:solidFill>
            <a:schemeClr val="accent1"/>
          </a:solidFill>
          <a:ln>
            <a:noFill/>
          </a:ln>
        </p:spPr>
        <p:txBody>
          <a:bodyPr spcFirstLastPara="1" wrap="square" lIns="198000" tIns="162000" rIns="198000" bIns="162000" anchor="t" anchorCtr="0">
            <a:noAutofit/>
          </a:bodyPr>
          <a:lstStyle/>
          <a:p>
            <a:pPr marL="0" lvl="0" indent="0" algn="ctr" rtl="0">
              <a:spcBef>
                <a:spcPts val="0"/>
              </a:spcBef>
              <a:spcAft>
                <a:spcPts val="0"/>
              </a:spcAft>
              <a:buSzPts val="2600"/>
              <a:buNone/>
            </a:pPr>
            <a:r>
              <a:rPr lang="nl-NL" sz="1500" b="1">
                <a:solidFill>
                  <a:schemeClr val="lt1"/>
                </a:solidFill>
                <a:latin typeface="Lato"/>
                <a:ea typeface="Lato"/>
                <a:cs typeface="Lato"/>
                <a:sym typeface="Lato"/>
              </a:rPr>
              <a:t>Action Items to Hunt on Your Own</a:t>
            </a:r>
            <a:endParaRPr sz="1600">
              <a:solidFill>
                <a:schemeClr val="lt1"/>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59"/>
          <p:cNvSpPr txBox="1">
            <a:spLocks noGrp="1"/>
          </p:cNvSpPr>
          <p:nvPr>
            <p:ph type="title"/>
          </p:nvPr>
        </p:nvSpPr>
        <p:spPr>
          <a:xfrm>
            <a:off x="1404938" y="3257550"/>
            <a:ext cx="8167072" cy="1369708"/>
          </a:xfrm>
          <a:prstGeom prst="rect">
            <a:avLst/>
          </a:prstGeom>
          <a:noFill/>
          <a:ln>
            <a:noFill/>
          </a:ln>
        </p:spPr>
        <p:txBody>
          <a:bodyPr spcFirstLastPara="1" wrap="square" lIns="0" tIns="45700" rIns="0" bIns="45700" anchor="b" anchorCtr="0">
            <a:noAutofit/>
          </a:bodyPr>
          <a:lstStyle/>
          <a:p>
            <a:pPr marL="0" lvl="0" indent="0" algn="l" rtl="0">
              <a:lnSpc>
                <a:spcPct val="90000"/>
              </a:lnSpc>
              <a:spcBef>
                <a:spcPts val="0"/>
              </a:spcBef>
              <a:spcAft>
                <a:spcPts val="0"/>
              </a:spcAft>
              <a:buClr>
                <a:schemeClr val="dk1"/>
              </a:buClr>
              <a:buSzPts val="5800"/>
              <a:buFont typeface="Arial"/>
              <a:buNone/>
            </a:pPr>
            <a:r>
              <a:rPr lang="nl-NL"/>
              <a:t>Thank you</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1031"/>
        <p:cNvGrpSpPr/>
        <p:nvPr/>
      </p:nvGrpSpPr>
      <p:grpSpPr>
        <a:xfrm>
          <a:off x="0" y="0"/>
          <a:ext cx="0" cy="0"/>
          <a:chOff x="0" y="0"/>
          <a:chExt cx="0" cy="0"/>
        </a:xfrm>
      </p:grpSpPr>
      <p:sp>
        <p:nvSpPr>
          <p:cNvPr id="1032" name="Google Shape;1032;ged17eb0aab_3_43"/>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l-NL"/>
              <a:t>36</a:t>
            </a:fld>
            <a:endParaRPr/>
          </a:p>
        </p:txBody>
      </p:sp>
      <p:sp>
        <p:nvSpPr>
          <p:cNvPr id="1033" name="Google Shape;1033;ged17eb0aab_3_43"/>
          <p:cNvSpPr/>
          <p:nvPr/>
        </p:nvSpPr>
        <p:spPr>
          <a:xfrm>
            <a:off x="820750" y="8613325"/>
            <a:ext cx="11424900" cy="705000"/>
          </a:xfrm>
          <a:prstGeom prst="rect">
            <a:avLst/>
          </a:prstGeom>
          <a:gradFill>
            <a:gsLst>
              <a:gs pos="0">
                <a:srgbClr val="374655"/>
              </a:gs>
              <a:gs pos="100000">
                <a:srgbClr val="040505"/>
              </a:gs>
            </a:gsLst>
            <a:lin ang="5400012" scaled="0"/>
          </a:gradFill>
          <a:ln>
            <a:noFill/>
          </a:ln>
          <a:effectLst>
            <a:outerShdw blurRad="157163" dist="38100" dir="1920000" algn="t" rotWithShape="0">
              <a:srgbClr val="000000">
                <a:alpha val="29020"/>
              </a:srgbClr>
            </a:outerShdw>
          </a:effectLst>
        </p:spPr>
        <p:txBody>
          <a:bodyPr spcFirstLastPara="1" wrap="square" lIns="457200" tIns="0" rIns="91425" bIns="91425" anchor="ctr" anchorCtr="0">
            <a:noAutofit/>
          </a:bodyPr>
          <a:lstStyle/>
          <a:p>
            <a:pPr marL="0" marR="0" lvl="0" indent="0" algn="l" rtl="0">
              <a:lnSpc>
                <a:spcPct val="100000"/>
              </a:lnSpc>
              <a:spcBef>
                <a:spcPts val="0"/>
              </a:spcBef>
              <a:spcAft>
                <a:spcPts val="0"/>
              </a:spcAft>
              <a:buClr>
                <a:srgbClr val="FFFFFF"/>
              </a:buClr>
              <a:buSzPts val="5550"/>
              <a:buFont typeface="Arial"/>
              <a:buNone/>
            </a:pPr>
            <a:endParaRPr sz="1800" b="0" i="0" u="none" strike="noStrike" cap="none">
              <a:solidFill>
                <a:srgbClr val="000000"/>
              </a:solidFill>
              <a:latin typeface="Arial"/>
              <a:ea typeface="Arial"/>
              <a:cs typeface="Arial"/>
              <a:sym typeface="Arial"/>
            </a:endParaRPr>
          </a:p>
        </p:txBody>
      </p:sp>
      <p:sp>
        <p:nvSpPr>
          <p:cNvPr id="1034" name="Google Shape;1034;ged17eb0aab_3_43"/>
          <p:cNvSpPr txBox="1"/>
          <p:nvPr/>
        </p:nvSpPr>
        <p:spPr>
          <a:xfrm>
            <a:off x="921200" y="8758075"/>
            <a:ext cx="3611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500" b="1" i="0" u="none" strike="noStrike" cap="none">
                <a:solidFill>
                  <a:schemeClr val="lt1"/>
                </a:solidFill>
                <a:latin typeface="Arial"/>
                <a:ea typeface="Arial"/>
                <a:cs typeface="Arial"/>
                <a:sym typeface="Arial"/>
              </a:rPr>
              <a:t>LEVEL OF TAILORED ENGAGEMENT</a:t>
            </a:r>
            <a:endParaRPr sz="1500" b="1" i="0" u="none" strike="noStrike" cap="none">
              <a:solidFill>
                <a:schemeClr val="lt1"/>
              </a:solidFill>
              <a:latin typeface="Arial"/>
              <a:ea typeface="Arial"/>
              <a:cs typeface="Arial"/>
              <a:sym typeface="Arial"/>
            </a:endParaRPr>
          </a:p>
        </p:txBody>
      </p:sp>
      <p:cxnSp>
        <p:nvCxnSpPr>
          <p:cNvPr id="1035" name="Google Shape;1035;ged17eb0aab_3_43"/>
          <p:cNvCxnSpPr>
            <a:stCxn id="1034" idx="3"/>
          </p:cNvCxnSpPr>
          <p:nvPr/>
        </p:nvCxnSpPr>
        <p:spPr>
          <a:xfrm>
            <a:off x="4532300" y="8965825"/>
            <a:ext cx="1677000" cy="0"/>
          </a:xfrm>
          <a:prstGeom prst="straightConnector1">
            <a:avLst/>
          </a:prstGeom>
          <a:noFill/>
          <a:ln w="28575" cap="flat" cmpd="sng">
            <a:solidFill>
              <a:schemeClr val="lt1"/>
            </a:solidFill>
            <a:prstDash val="solid"/>
            <a:round/>
            <a:headEnd type="none" w="sm" len="sm"/>
            <a:tailEnd type="triangle" w="med" len="med"/>
          </a:ln>
        </p:spPr>
      </p:cxnSp>
      <p:sp>
        <p:nvSpPr>
          <p:cNvPr id="1036" name="Google Shape;1036;ged17eb0aab_3_43"/>
          <p:cNvSpPr txBox="1">
            <a:spLocks noGrp="1"/>
          </p:cNvSpPr>
          <p:nvPr>
            <p:ph type="title"/>
          </p:nvPr>
        </p:nvSpPr>
        <p:spPr>
          <a:xfrm>
            <a:off x="820740" y="515938"/>
            <a:ext cx="16680000" cy="9066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chemeClr val="dk1"/>
              </a:buClr>
              <a:buSzPts val="5800"/>
              <a:buFont typeface="Arial"/>
              <a:buNone/>
            </a:pPr>
            <a:r>
              <a:rPr lang="nl-NL"/>
              <a:t>SentinelOne Threat Services at a Glance</a:t>
            </a:r>
            <a:endParaRPr sz="3300" b="0"/>
          </a:p>
        </p:txBody>
      </p:sp>
      <p:sp>
        <p:nvSpPr>
          <p:cNvPr id="1037" name="Google Shape;1037;ged17eb0aab_3_43"/>
          <p:cNvSpPr/>
          <p:nvPr/>
        </p:nvSpPr>
        <p:spPr>
          <a:xfrm>
            <a:off x="12784225" y="1705925"/>
            <a:ext cx="4716300" cy="1753500"/>
          </a:xfrm>
          <a:prstGeom prst="rect">
            <a:avLst/>
          </a:prstGeom>
          <a:gradFill>
            <a:gsLst>
              <a:gs pos="0">
                <a:srgbClr val="FB2FF5"/>
              </a:gs>
              <a:gs pos="100000">
                <a:srgbClr val="9E0999"/>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38" name="Google Shape;1038;ged17eb0aab_3_43"/>
          <p:cNvSpPr/>
          <p:nvPr/>
        </p:nvSpPr>
        <p:spPr>
          <a:xfrm>
            <a:off x="12784225" y="3663575"/>
            <a:ext cx="4716300" cy="1753500"/>
          </a:xfrm>
          <a:prstGeom prst="rect">
            <a:avLst/>
          </a:prstGeom>
          <a:gradFill>
            <a:gsLst>
              <a:gs pos="0">
                <a:srgbClr val="6B0AEA"/>
              </a:gs>
              <a:gs pos="100000">
                <a:srgbClr val="350475"/>
              </a:gs>
            </a:gsLst>
            <a:lin ang="5400700"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39" name="Google Shape;1039;ged17eb0aab_3_43"/>
          <p:cNvSpPr/>
          <p:nvPr/>
        </p:nvSpPr>
        <p:spPr>
          <a:xfrm>
            <a:off x="12781825" y="5614200"/>
            <a:ext cx="4716300" cy="17535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40" name="Google Shape;1040;ged17eb0aab_3_43"/>
          <p:cNvSpPr/>
          <p:nvPr/>
        </p:nvSpPr>
        <p:spPr>
          <a:xfrm>
            <a:off x="12781825" y="7564825"/>
            <a:ext cx="4716300" cy="17535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41" name="Google Shape;1041;ged17eb0aab_3_43"/>
          <p:cNvSpPr/>
          <p:nvPr/>
        </p:nvSpPr>
        <p:spPr>
          <a:xfrm>
            <a:off x="820750" y="6591825"/>
            <a:ext cx="2767800" cy="1753500"/>
          </a:xfrm>
          <a:prstGeom prst="rect">
            <a:avLst/>
          </a:prstGeom>
          <a:solidFill>
            <a:schemeClr val="lt1"/>
          </a:solidFill>
          <a:ln w="28575" cap="flat" cmpd="sng">
            <a:solidFill>
              <a:schemeClr val="accent1"/>
            </a:solidFill>
            <a:prstDash val="solid"/>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2" name="Google Shape;1042;ged17eb0aab_3_43"/>
          <p:cNvSpPr/>
          <p:nvPr/>
        </p:nvSpPr>
        <p:spPr>
          <a:xfrm>
            <a:off x="3706275" y="5143500"/>
            <a:ext cx="2767800" cy="3201900"/>
          </a:xfrm>
          <a:prstGeom prst="rect">
            <a:avLst/>
          </a:prstGeom>
          <a:solidFill>
            <a:schemeClr val="lt1"/>
          </a:solidFill>
          <a:ln w="28575" cap="flat" cmpd="sng">
            <a:solidFill>
              <a:schemeClr val="accent1"/>
            </a:solidFill>
            <a:prstDash val="solid"/>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3" name="Google Shape;1043;ged17eb0aab_3_43"/>
          <p:cNvSpPr/>
          <p:nvPr/>
        </p:nvSpPr>
        <p:spPr>
          <a:xfrm>
            <a:off x="1036775" y="6930300"/>
            <a:ext cx="2340000" cy="11124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Active Threat Hunting</a:t>
            </a:r>
            <a:endParaRPr sz="1600" b="1" i="0" u="none" strike="noStrike" cap="none">
              <a:solidFill>
                <a:schemeClr val="lt1"/>
              </a:solidFill>
            </a:endParaRPr>
          </a:p>
        </p:txBody>
      </p:sp>
      <p:sp>
        <p:nvSpPr>
          <p:cNvPr id="1044" name="Google Shape;1044;ged17eb0aab_3_43"/>
          <p:cNvSpPr/>
          <p:nvPr/>
        </p:nvSpPr>
        <p:spPr>
          <a:xfrm>
            <a:off x="3918038" y="6930300"/>
            <a:ext cx="2340000" cy="11124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Active Threat Hunting</a:t>
            </a:r>
            <a:endParaRPr sz="1600" b="1" i="0" u="none" strike="noStrike" cap="none">
              <a:solidFill>
                <a:schemeClr val="lt1"/>
              </a:solidFill>
            </a:endParaRPr>
          </a:p>
        </p:txBody>
      </p:sp>
      <p:sp>
        <p:nvSpPr>
          <p:cNvPr id="1045" name="Google Shape;1045;ged17eb0aab_3_43"/>
          <p:cNvSpPr/>
          <p:nvPr/>
        </p:nvSpPr>
        <p:spPr>
          <a:xfrm>
            <a:off x="3918038" y="5609950"/>
            <a:ext cx="2340000" cy="11124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MDR</a:t>
            </a:r>
            <a:endParaRPr sz="1600" b="1" i="0" u="none" strike="noStrike" cap="none">
              <a:solidFill>
                <a:schemeClr val="lt1"/>
              </a:solidFill>
            </a:endParaRPr>
          </a:p>
        </p:txBody>
      </p:sp>
      <p:sp>
        <p:nvSpPr>
          <p:cNvPr id="1046" name="Google Shape;1046;ged17eb0aab_3_43"/>
          <p:cNvSpPr/>
          <p:nvPr/>
        </p:nvSpPr>
        <p:spPr>
          <a:xfrm>
            <a:off x="9473050" y="3861450"/>
            <a:ext cx="2767800" cy="4481700"/>
          </a:xfrm>
          <a:prstGeom prst="rect">
            <a:avLst/>
          </a:prstGeom>
          <a:solidFill>
            <a:schemeClr val="lt1"/>
          </a:solidFill>
          <a:ln w="28575" cap="flat" cmpd="sng">
            <a:solidFill>
              <a:schemeClr val="accent1"/>
            </a:solidFill>
            <a:prstDash val="solid"/>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7" name="Google Shape;1047;ged17eb0aab_3_43"/>
          <p:cNvSpPr/>
          <p:nvPr/>
        </p:nvSpPr>
        <p:spPr>
          <a:xfrm>
            <a:off x="9684850" y="6930300"/>
            <a:ext cx="2340000" cy="11124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Active Threat Hunting</a:t>
            </a:r>
            <a:endParaRPr sz="1600" b="1" i="0" u="none" strike="noStrike" cap="none">
              <a:solidFill>
                <a:schemeClr val="lt1"/>
              </a:solidFill>
            </a:endParaRPr>
          </a:p>
        </p:txBody>
      </p:sp>
      <p:sp>
        <p:nvSpPr>
          <p:cNvPr id="1048" name="Google Shape;1048;ged17eb0aab_3_43"/>
          <p:cNvSpPr/>
          <p:nvPr/>
        </p:nvSpPr>
        <p:spPr>
          <a:xfrm>
            <a:off x="9684850" y="5609488"/>
            <a:ext cx="2340000" cy="11133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MDR</a:t>
            </a:r>
            <a:endParaRPr sz="1600" b="1" i="0" u="none" strike="noStrike" cap="none">
              <a:solidFill>
                <a:schemeClr val="lt1"/>
              </a:solidFill>
            </a:endParaRPr>
          </a:p>
        </p:txBody>
      </p:sp>
      <p:sp>
        <p:nvSpPr>
          <p:cNvPr id="1049" name="Google Shape;1049;ged17eb0aab_3_43"/>
          <p:cNvSpPr/>
          <p:nvPr/>
        </p:nvSpPr>
        <p:spPr>
          <a:xfrm>
            <a:off x="9684838" y="4306300"/>
            <a:ext cx="2340000" cy="1113300"/>
          </a:xfrm>
          <a:prstGeom prst="rect">
            <a:avLst/>
          </a:prstGeom>
          <a:gradFill>
            <a:gsLst>
              <a:gs pos="0">
                <a:srgbClr val="6B0AEA"/>
              </a:gs>
              <a:gs pos="100000">
                <a:srgbClr val="350475"/>
              </a:gs>
            </a:gsLst>
            <a:lin ang="5400700"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DFIR</a:t>
            </a:r>
            <a:endParaRPr sz="1600" b="1" i="0" u="none" strike="noStrike" cap="none">
              <a:solidFill>
                <a:schemeClr val="lt1"/>
              </a:solidFill>
            </a:endParaRPr>
          </a:p>
        </p:txBody>
      </p:sp>
      <p:sp>
        <p:nvSpPr>
          <p:cNvPr id="1050" name="Google Shape;1050;ged17eb0aab_3_43"/>
          <p:cNvSpPr/>
          <p:nvPr/>
        </p:nvSpPr>
        <p:spPr>
          <a:xfrm>
            <a:off x="9540850" y="1819350"/>
            <a:ext cx="2700000" cy="1594800"/>
          </a:xfrm>
          <a:prstGeom prst="rect">
            <a:avLst/>
          </a:prstGeom>
          <a:solidFill>
            <a:schemeClr val="lt1"/>
          </a:solidFill>
          <a:ln w="28575" cap="flat" cmpd="sng">
            <a:solidFill>
              <a:schemeClr val="accent1"/>
            </a:solidFill>
            <a:prstDash val="dash"/>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1" name="Google Shape;1051;ged17eb0aab_3_43"/>
          <p:cNvSpPr/>
          <p:nvPr/>
        </p:nvSpPr>
        <p:spPr>
          <a:xfrm>
            <a:off x="9718450" y="2085800"/>
            <a:ext cx="2340000" cy="1112400"/>
          </a:xfrm>
          <a:prstGeom prst="rect">
            <a:avLst/>
          </a:prstGeom>
          <a:gradFill>
            <a:gsLst>
              <a:gs pos="0">
                <a:srgbClr val="FB2FF5"/>
              </a:gs>
              <a:gs pos="100000">
                <a:srgbClr val="9E0999"/>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Customized Hunting &amp; Compromise Assessment</a:t>
            </a:r>
            <a:endParaRPr sz="1600" b="1" i="0" u="none" strike="noStrike" cap="none">
              <a:solidFill>
                <a:schemeClr val="lt1"/>
              </a:solidFill>
            </a:endParaRPr>
          </a:p>
        </p:txBody>
      </p:sp>
      <p:grpSp>
        <p:nvGrpSpPr>
          <p:cNvPr id="1052" name="Google Shape;1052;ged17eb0aab_3_43"/>
          <p:cNvGrpSpPr/>
          <p:nvPr/>
        </p:nvGrpSpPr>
        <p:grpSpPr>
          <a:xfrm>
            <a:off x="960250" y="6433300"/>
            <a:ext cx="1980900" cy="333000"/>
            <a:chOff x="1698850" y="4269025"/>
            <a:chExt cx="1980900" cy="333000"/>
          </a:xfrm>
        </p:grpSpPr>
        <p:sp>
          <p:nvSpPr>
            <p:cNvPr id="1053" name="Google Shape;1053;ged17eb0aab_3_43"/>
            <p:cNvSpPr/>
            <p:nvPr/>
          </p:nvSpPr>
          <p:spPr>
            <a:xfrm>
              <a:off x="1698850" y="4269025"/>
              <a:ext cx="1980900" cy="3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4" name="Google Shape;1054;ged17eb0aab_3_43"/>
            <p:cNvPicPr preferRelativeResize="0"/>
            <p:nvPr/>
          </p:nvPicPr>
          <p:blipFill rotWithShape="1">
            <a:blip r:embed="rId3">
              <a:alphaModFix/>
            </a:blip>
            <a:srcRect/>
            <a:stretch/>
          </p:blipFill>
          <p:spPr>
            <a:xfrm>
              <a:off x="1792038" y="4343725"/>
              <a:ext cx="1799281" cy="183600"/>
            </a:xfrm>
            <a:prstGeom prst="rect">
              <a:avLst/>
            </a:prstGeom>
            <a:noFill/>
            <a:ln>
              <a:noFill/>
            </a:ln>
          </p:spPr>
        </p:pic>
      </p:grpSp>
      <p:grpSp>
        <p:nvGrpSpPr>
          <p:cNvPr id="1055" name="Google Shape;1055;ged17eb0aab_3_43"/>
          <p:cNvGrpSpPr/>
          <p:nvPr/>
        </p:nvGrpSpPr>
        <p:grpSpPr>
          <a:xfrm>
            <a:off x="9635352" y="1645225"/>
            <a:ext cx="2506200" cy="333000"/>
            <a:chOff x="3092802" y="3347475"/>
            <a:chExt cx="2506200" cy="333000"/>
          </a:xfrm>
        </p:grpSpPr>
        <p:sp>
          <p:nvSpPr>
            <p:cNvPr id="1056" name="Google Shape;1056;ged17eb0aab_3_43"/>
            <p:cNvSpPr/>
            <p:nvPr/>
          </p:nvSpPr>
          <p:spPr>
            <a:xfrm>
              <a:off x="3092802" y="3347475"/>
              <a:ext cx="2506200" cy="3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7" name="Google Shape;1057;ged17eb0aab_3_43"/>
            <p:cNvPicPr preferRelativeResize="0"/>
            <p:nvPr/>
          </p:nvPicPr>
          <p:blipFill rotWithShape="1">
            <a:blip r:embed="rId4">
              <a:alphaModFix/>
            </a:blip>
            <a:srcRect/>
            <a:stretch/>
          </p:blipFill>
          <p:spPr>
            <a:xfrm>
              <a:off x="3175899" y="3421361"/>
              <a:ext cx="2340000" cy="185234"/>
            </a:xfrm>
            <a:prstGeom prst="rect">
              <a:avLst/>
            </a:prstGeom>
            <a:noFill/>
            <a:ln>
              <a:noFill/>
            </a:ln>
          </p:spPr>
        </p:pic>
      </p:grpSp>
      <p:grpSp>
        <p:nvGrpSpPr>
          <p:cNvPr id="1058" name="Google Shape;1058;ged17eb0aab_3_43"/>
          <p:cNvGrpSpPr/>
          <p:nvPr/>
        </p:nvGrpSpPr>
        <p:grpSpPr>
          <a:xfrm>
            <a:off x="3848163" y="4901888"/>
            <a:ext cx="1475400" cy="500100"/>
            <a:chOff x="7149825" y="2447825"/>
            <a:chExt cx="1475400" cy="500100"/>
          </a:xfrm>
        </p:grpSpPr>
        <p:sp>
          <p:nvSpPr>
            <p:cNvPr id="1059" name="Google Shape;1059;ged17eb0aab_3_43"/>
            <p:cNvSpPr/>
            <p:nvPr/>
          </p:nvSpPr>
          <p:spPr>
            <a:xfrm>
              <a:off x="7149825" y="2447825"/>
              <a:ext cx="1475400" cy="50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0" name="Google Shape;1060;ged17eb0aab_3_43"/>
            <p:cNvPicPr preferRelativeResize="0"/>
            <p:nvPr/>
          </p:nvPicPr>
          <p:blipFill>
            <a:blip r:embed="rId5">
              <a:alphaModFix/>
            </a:blip>
            <a:stretch>
              <a:fillRect/>
            </a:stretch>
          </p:blipFill>
          <p:spPr>
            <a:xfrm>
              <a:off x="7245400" y="2453080"/>
              <a:ext cx="1284260" cy="489600"/>
            </a:xfrm>
            <a:prstGeom prst="rect">
              <a:avLst/>
            </a:prstGeom>
            <a:noFill/>
            <a:ln>
              <a:noFill/>
            </a:ln>
          </p:spPr>
        </p:pic>
      </p:grpSp>
      <p:grpSp>
        <p:nvGrpSpPr>
          <p:cNvPr id="1061" name="Google Shape;1061;ged17eb0aab_3_43"/>
          <p:cNvGrpSpPr/>
          <p:nvPr/>
        </p:nvGrpSpPr>
        <p:grpSpPr>
          <a:xfrm>
            <a:off x="9647062" y="3616325"/>
            <a:ext cx="1619700" cy="500100"/>
            <a:chOff x="3223850" y="4140375"/>
            <a:chExt cx="1619700" cy="500100"/>
          </a:xfrm>
        </p:grpSpPr>
        <p:sp>
          <p:nvSpPr>
            <p:cNvPr id="1062" name="Google Shape;1062;ged17eb0aab_3_43"/>
            <p:cNvSpPr/>
            <p:nvPr/>
          </p:nvSpPr>
          <p:spPr>
            <a:xfrm>
              <a:off x="3223850" y="4140375"/>
              <a:ext cx="1619700" cy="50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3" name="Google Shape;1063;ged17eb0aab_3_43"/>
            <p:cNvPicPr preferRelativeResize="0"/>
            <p:nvPr/>
          </p:nvPicPr>
          <p:blipFill>
            <a:blip r:embed="rId6">
              <a:alphaModFix/>
            </a:blip>
            <a:stretch>
              <a:fillRect/>
            </a:stretch>
          </p:blipFill>
          <p:spPr>
            <a:xfrm>
              <a:off x="3309713" y="4145475"/>
              <a:ext cx="1447977" cy="489901"/>
            </a:xfrm>
            <a:prstGeom prst="rect">
              <a:avLst/>
            </a:prstGeom>
            <a:noFill/>
            <a:ln>
              <a:noFill/>
            </a:ln>
          </p:spPr>
        </p:pic>
      </p:grpSp>
      <p:cxnSp>
        <p:nvCxnSpPr>
          <p:cNvPr id="1064" name="Google Shape;1064;ged17eb0aab_3_43"/>
          <p:cNvCxnSpPr/>
          <p:nvPr/>
        </p:nvCxnSpPr>
        <p:spPr>
          <a:xfrm>
            <a:off x="12508525" y="1705925"/>
            <a:ext cx="0" cy="7625100"/>
          </a:xfrm>
          <a:prstGeom prst="straightConnector1">
            <a:avLst/>
          </a:prstGeom>
          <a:noFill/>
          <a:ln w="9525" cap="flat" cmpd="sng">
            <a:solidFill>
              <a:srgbClr val="7F7F7F"/>
            </a:solidFill>
            <a:prstDash val="solid"/>
            <a:round/>
            <a:headEnd type="none" w="sm" len="sm"/>
            <a:tailEnd type="none" w="sm" len="sm"/>
          </a:ln>
        </p:spPr>
      </p:cxnSp>
      <p:pic>
        <p:nvPicPr>
          <p:cNvPr id="1065" name="Google Shape;1065;ged17eb0aab_3_43"/>
          <p:cNvPicPr preferRelativeResize="0"/>
          <p:nvPr/>
        </p:nvPicPr>
        <p:blipFill>
          <a:blip r:embed="rId7">
            <a:alphaModFix/>
          </a:blip>
          <a:stretch>
            <a:fillRect/>
          </a:stretch>
        </p:blipFill>
        <p:spPr>
          <a:xfrm>
            <a:off x="12957525" y="5871057"/>
            <a:ext cx="2672451" cy="276768"/>
          </a:xfrm>
          <a:prstGeom prst="rect">
            <a:avLst/>
          </a:prstGeom>
          <a:noFill/>
          <a:ln>
            <a:noFill/>
          </a:ln>
        </p:spPr>
      </p:pic>
      <p:sp>
        <p:nvSpPr>
          <p:cNvPr id="1066" name="Google Shape;1066;ged17eb0aab_3_43"/>
          <p:cNvSpPr txBox="1"/>
          <p:nvPr/>
        </p:nvSpPr>
        <p:spPr>
          <a:xfrm>
            <a:off x="12957525" y="6147825"/>
            <a:ext cx="4217700" cy="1113300"/>
          </a:xfrm>
          <a:prstGeom prst="rect">
            <a:avLst/>
          </a:prstGeom>
          <a:noFill/>
          <a:ln>
            <a:noFill/>
          </a:ln>
        </p:spPr>
        <p:txBody>
          <a:bodyPr spcFirstLastPara="1" wrap="square" lIns="0" tIns="91425" rIns="0"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nl-NL" sz="1300" b="1" i="0" u="none" strike="noStrike" cap="none">
                <a:solidFill>
                  <a:schemeClr val="lt1"/>
                </a:solidFill>
                <a:latin typeface="Arial"/>
                <a:ea typeface="Arial"/>
                <a:cs typeface="Arial"/>
                <a:sym typeface="Arial"/>
              </a:rPr>
              <a:t>Managed Detection &amp; Response (MDR): </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nl-NL" sz="1300" b="0" i="0" u="none" strike="noStrike" cap="none">
                <a:solidFill>
                  <a:schemeClr val="lt1"/>
                </a:solidFill>
                <a:latin typeface="Arial"/>
                <a:ea typeface="Arial"/>
                <a:cs typeface="Arial"/>
                <a:sym typeface="Arial"/>
              </a:rPr>
              <a:t>24x7x365 Threat Analysis &amp; Containment, Escalation When Necessary</a:t>
            </a:r>
            <a:endParaRPr sz="13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300"/>
              <a:buFont typeface="Arial"/>
              <a:buNone/>
            </a:pPr>
            <a:r>
              <a:rPr lang="nl-NL" sz="1300" b="1" i="1">
                <a:solidFill>
                  <a:schemeClr val="accent3"/>
                </a:solidFill>
              </a:rPr>
              <a:t>Includes WatchTower</a:t>
            </a:r>
            <a:endParaRPr sz="1300" b="1" i="1">
              <a:solidFill>
                <a:schemeClr val="accent3"/>
              </a:solidFill>
            </a:endParaRPr>
          </a:p>
        </p:txBody>
      </p:sp>
      <p:pic>
        <p:nvPicPr>
          <p:cNvPr id="1067" name="Google Shape;1067;ged17eb0aab_3_43"/>
          <p:cNvPicPr preferRelativeResize="0"/>
          <p:nvPr/>
        </p:nvPicPr>
        <p:blipFill>
          <a:blip r:embed="rId8">
            <a:alphaModFix/>
          </a:blip>
          <a:stretch>
            <a:fillRect/>
          </a:stretch>
        </p:blipFill>
        <p:spPr>
          <a:xfrm>
            <a:off x="12959925" y="4011931"/>
            <a:ext cx="3355566" cy="276768"/>
          </a:xfrm>
          <a:prstGeom prst="rect">
            <a:avLst/>
          </a:prstGeom>
          <a:noFill/>
          <a:ln>
            <a:noFill/>
          </a:ln>
        </p:spPr>
      </p:pic>
      <p:sp>
        <p:nvSpPr>
          <p:cNvPr id="1068" name="Google Shape;1068;ged17eb0aab_3_43"/>
          <p:cNvSpPr txBox="1"/>
          <p:nvPr/>
        </p:nvSpPr>
        <p:spPr>
          <a:xfrm>
            <a:off x="12959925" y="4283150"/>
            <a:ext cx="4217700" cy="913200"/>
          </a:xfrm>
          <a:prstGeom prst="rect">
            <a:avLst/>
          </a:prstGeom>
          <a:noFill/>
          <a:ln>
            <a:noFill/>
          </a:ln>
        </p:spPr>
        <p:txBody>
          <a:bodyPr spcFirstLastPara="1" wrap="square" lIns="0" tIns="91425" rIns="0"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nl-NL" sz="1300" b="1">
                <a:solidFill>
                  <a:schemeClr val="lt1"/>
                </a:solidFill>
              </a:rPr>
              <a:t>Digital Forensics &amp; Incident Response (DFIR):</a:t>
            </a:r>
            <a:endParaRPr sz="1300" b="1">
              <a:solidFill>
                <a:schemeClr val="lt1"/>
              </a:solidFill>
            </a:endParaRPr>
          </a:p>
          <a:p>
            <a:pPr marL="0" marR="0" lvl="0" indent="0" algn="l" rtl="0">
              <a:lnSpc>
                <a:spcPct val="100000"/>
              </a:lnSpc>
              <a:spcBef>
                <a:spcPts val="0"/>
              </a:spcBef>
              <a:spcAft>
                <a:spcPts val="0"/>
              </a:spcAft>
              <a:buClr>
                <a:srgbClr val="000000"/>
              </a:buClr>
              <a:buSzPts val="1300"/>
              <a:buFont typeface="Arial"/>
              <a:buNone/>
            </a:pPr>
            <a:r>
              <a:rPr lang="nl-NL" sz="1300">
                <a:solidFill>
                  <a:schemeClr val="lt1"/>
                </a:solidFill>
              </a:rPr>
              <a:t>Forensic Investigation &amp; Malware Analysis</a:t>
            </a:r>
            <a:endParaRPr sz="1300">
              <a:solidFill>
                <a:schemeClr val="lt1"/>
              </a:solidFill>
            </a:endParaRPr>
          </a:p>
          <a:p>
            <a:pPr marL="0" marR="0" lvl="0" indent="0" algn="l" rtl="0">
              <a:lnSpc>
                <a:spcPct val="100000"/>
              </a:lnSpc>
              <a:spcBef>
                <a:spcPts val="1000"/>
              </a:spcBef>
              <a:spcAft>
                <a:spcPts val="0"/>
              </a:spcAft>
              <a:buClr>
                <a:srgbClr val="000000"/>
              </a:buClr>
              <a:buSzPts val="1300"/>
              <a:buFont typeface="Arial"/>
              <a:buNone/>
            </a:pPr>
            <a:r>
              <a:rPr lang="nl-NL" sz="1300" b="1" i="1">
                <a:solidFill>
                  <a:schemeClr val="accent3"/>
                </a:solidFill>
              </a:rPr>
              <a:t>Includes WatchTower, Vigilance Respond</a:t>
            </a:r>
            <a:endParaRPr sz="1300" b="1" i="1">
              <a:solidFill>
                <a:schemeClr val="accent3"/>
              </a:solidFill>
            </a:endParaRPr>
          </a:p>
        </p:txBody>
      </p:sp>
      <p:pic>
        <p:nvPicPr>
          <p:cNvPr id="1069" name="Google Shape;1069;ged17eb0aab_3_43"/>
          <p:cNvPicPr preferRelativeResize="0"/>
          <p:nvPr/>
        </p:nvPicPr>
        <p:blipFill>
          <a:blip r:embed="rId9">
            <a:alphaModFix/>
          </a:blip>
          <a:stretch>
            <a:fillRect/>
          </a:stretch>
        </p:blipFill>
        <p:spPr>
          <a:xfrm>
            <a:off x="12989900" y="1899175"/>
            <a:ext cx="2562555" cy="201449"/>
          </a:xfrm>
          <a:prstGeom prst="rect">
            <a:avLst/>
          </a:prstGeom>
          <a:noFill/>
          <a:ln>
            <a:noFill/>
          </a:ln>
        </p:spPr>
      </p:pic>
      <p:sp>
        <p:nvSpPr>
          <p:cNvPr id="1070" name="Google Shape;1070;ged17eb0aab_3_43"/>
          <p:cNvSpPr txBox="1"/>
          <p:nvPr/>
        </p:nvSpPr>
        <p:spPr>
          <a:xfrm>
            <a:off x="12989900" y="2100625"/>
            <a:ext cx="4217700" cy="13134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Clr>
                <a:schemeClr val="dk1"/>
              </a:buClr>
              <a:buSzPts val="1100"/>
              <a:buFont typeface="Arial"/>
              <a:buNone/>
            </a:pPr>
            <a:r>
              <a:rPr lang="nl-NL" sz="1300" b="1">
                <a:solidFill>
                  <a:schemeClr val="lt1"/>
                </a:solidFill>
              </a:rPr>
              <a:t>Customized Threat Hunting &amp; Compromise Assessment:</a:t>
            </a:r>
            <a:r>
              <a:rPr lang="nl-NL" sz="1300">
                <a:solidFill>
                  <a:schemeClr val="lt1"/>
                </a:solidFill>
              </a:rPr>
              <a:t> Comprehensive Hunting for All Current &amp; Historical Threats, Indicators of Attack, and Risky Security Practices</a:t>
            </a:r>
            <a:endParaRPr sz="1300">
              <a:solidFill>
                <a:schemeClr val="lt1"/>
              </a:solidFill>
            </a:endParaRPr>
          </a:p>
          <a:p>
            <a:pPr marL="0" lvl="0" indent="0" algn="l" rtl="0">
              <a:spcBef>
                <a:spcPts val="1000"/>
              </a:spcBef>
              <a:spcAft>
                <a:spcPts val="0"/>
              </a:spcAft>
              <a:buClr>
                <a:schemeClr val="dk1"/>
              </a:buClr>
              <a:buSzPts val="1100"/>
              <a:buFont typeface="Arial"/>
              <a:buNone/>
            </a:pPr>
            <a:r>
              <a:rPr lang="nl-NL" sz="1300" b="1" i="1">
                <a:solidFill>
                  <a:schemeClr val="accent3"/>
                </a:solidFill>
              </a:rPr>
              <a:t>Includes WatchTower, available alone or as add-on</a:t>
            </a:r>
            <a:endParaRPr sz="1300" b="1">
              <a:solidFill>
                <a:schemeClr val="lt1"/>
              </a:solidFill>
            </a:endParaRPr>
          </a:p>
        </p:txBody>
      </p:sp>
      <p:pic>
        <p:nvPicPr>
          <p:cNvPr id="1071" name="Google Shape;1071;ged17eb0aab_3_43"/>
          <p:cNvPicPr preferRelativeResize="0"/>
          <p:nvPr/>
        </p:nvPicPr>
        <p:blipFill rotWithShape="1">
          <a:blip r:embed="rId9">
            <a:alphaModFix/>
          </a:blip>
          <a:srcRect r="21801"/>
          <a:stretch/>
        </p:blipFill>
        <p:spPr>
          <a:xfrm>
            <a:off x="12982700" y="7991850"/>
            <a:ext cx="2003850" cy="201450"/>
          </a:xfrm>
          <a:prstGeom prst="rect">
            <a:avLst/>
          </a:prstGeom>
          <a:noFill/>
          <a:ln>
            <a:noFill/>
          </a:ln>
        </p:spPr>
      </p:pic>
      <p:sp>
        <p:nvSpPr>
          <p:cNvPr id="1072" name="Google Shape;1072;ged17eb0aab_3_43"/>
          <p:cNvSpPr txBox="1"/>
          <p:nvPr/>
        </p:nvSpPr>
        <p:spPr>
          <a:xfrm>
            <a:off x="12982700" y="8236300"/>
            <a:ext cx="4095300" cy="7851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Clr>
                <a:schemeClr val="dk1"/>
              </a:buClr>
              <a:buSzPts val="1300"/>
              <a:buFont typeface="Arial"/>
              <a:buNone/>
            </a:pPr>
            <a:r>
              <a:rPr lang="nl-NL" sz="1300" b="1">
                <a:solidFill>
                  <a:schemeClr val="lt1"/>
                </a:solidFill>
              </a:rPr>
              <a:t>Active Campaign Threat Hunting &amp; Intelligence Reporting: </a:t>
            </a:r>
            <a:r>
              <a:rPr lang="nl-NL" sz="1300">
                <a:solidFill>
                  <a:schemeClr val="lt1"/>
                </a:solidFill>
              </a:rPr>
              <a:t>Hunting for Today’s Most Prolific Threat Actors, Crimeware, and Campaigns</a:t>
            </a:r>
            <a:endParaRPr sz="1300" b="1">
              <a:solidFill>
                <a:schemeClr val="lt1"/>
              </a:solidFill>
            </a:endParaRPr>
          </a:p>
        </p:txBody>
      </p:sp>
      <p:sp>
        <p:nvSpPr>
          <p:cNvPr id="1073" name="Google Shape;1073;ged17eb0aab_3_43"/>
          <p:cNvSpPr/>
          <p:nvPr/>
        </p:nvSpPr>
        <p:spPr>
          <a:xfrm>
            <a:off x="6587538" y="3861450"/>
            <a:ext cx="2767800" cy="4481700"/>
          </a:xfrm>
          <a:prstGeom prst="rect">
            <a:avLst/>
          </a:prstGeom>
          <a:solidFill>
            <a:schemeClr val="lt1"/>
          </a:solidFill>
          <a:ln w="28575" cap="flat" cmpd="sng">
            <a:solidFill>
              <a:schemeClr val="accent1"/>
            </a:solidFill>
            <a:prstDash val="solid"/>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4" name="Google Shape;1074;ged17eb0aab_3_43"/>
          <p:cNvSpPr/>
          <p:nvPr/>
        </p:nvSpPr>
        <p:spPr>
          <a:xfrm>
            <a:off x="6803563" y="6930300"/>
            <a:ext cx="2340000" cy="11124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Active Threat Hunting</a:t>
            </a:r>
            <a:endParaRPr sz="1600" b="1" i="0" u="none" strike="noStrike" cap="none">
              <a:solidFill>
                <a:schemeClr val="lt1"/>
              </a:solidFill>
            </a:endParaRPr>
          </a:p>
        </p:txBody>
      </p:sp>
      <p:sp>
        <p:nvSpPr>
          <p:cNvPr id="1075" name="Google Shape;1075;ged17eb0aab_3_43"/>
          <p:cNvSpPr/>
          <p:nvPr/>
        </p:nvSpPr>
        <p:spPr>
          <a:xfrm>
            <a:off x="6803563" y="5609488"/>
            <a:ext cx="2340000" cy="11133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MDR</a:t>
            </a:r>
            <a:endParaRPr sz="1600" b="1" i="0" u="none" strike="noStrike" cap="none">
              <a:solidFill>
                <a:schemeClr val="lt1"/>
              </a:solidFill>
            </a:endParaRPr>
          </a:p>
        </p:txBody>
      </p:sp>
      <p:sp>
        <p:nvSpPr>
          <p:cNvPr id="1076" name="Google Shape;1076;ged17eb0aab_3_43"/>
          <p:cNvSpPr/>
          <p:nvPr/>
        </p:nvSpPr>
        <p:spPr>
          <a:xfrm>
            <a:off x="6801450" y="4306313"/>
            <a:ext cx="2340000" cy="1113300"/>
          </a:xfrm>
          <a:prstGeom prst="rect">
            <a:avLst/>
          </a:prstGeom>
          <a:gradFill>
            <a:gsLst>
              <a:gs pos="0">
                <a:srgbClr val="6B0AEA"/>
              </a:gs>
              <a:gs pos="100000">
                <a:srgbClr val="350475"/>
              </a:gs>
            </a:gsLst>
            <a:lin ang="5400700"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DFIR</a:t>
            </a:r>
            <a:endParaRPr sz="1600" b="1" i="0" u="none" strike="noStrike" cap="none">
              <a:solidFill>
                <a:schemeClr val="lt1"/>
              </a:solidFill>
            </a:endParaRPr>
          </a:p>
        </p:txBody>
      </p:sp>
      <p:grpSp>
        <p:nvGrpSpPr>
          <p:cNvPr id="1077" name="Google Shape;1077;ged17eb0aab_3_43"/>
          <p:cNvGrpSpPr/>
          <p:nvPr/>
        </p:nvGrpSpPr>
        <p:grpSpPr>
          <a:xfrm>
            <a:off x="6741375" y="3616350"/>
            <a:ext cx="1619700" cy="500100"/>
            <a:chOff x="3223850" y="4140375"/>
            <a:chExt cx="1619700" cy="500100"/>
          </a:xfrm>
        </p:grpSpPr>
        <p:sp>
          <p:nvSpPr>
            <p:cNvPr id="1078" name="Google Shape;1078;ged17eb0aab_3_43"/>
            <p:cNvSpPr/>
            <p:nvPr/>
          </p:nvSpPr>
          <p:spPr>
            <a:xfrm>
              <a:off x="3223850" y="4140375"/>
              <a:ext cx="1619700" cy="50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9" name="Google Shape;1079;ged17eb0aab_3_43"/>
            <p:cNvPicPr preferRelativeResize="0"/>
            <p:nvPr/>
          </p:nvPicPr>
          <p:blipFill>
            <a:blip r:embed="rId6">
              <a:alphaModFix/>
            </a:blip>
            <a:stretch>
              <a:fillRect/>
            </a:stretch>
          </p:blipFill>
          <p:spPr>
            <a:xfrm>
              <a:off x="3309713" y="4145475"/>
              <a:ext cx="1447977" cy="489901"/>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083"/>
        <p:cNvGrpSpPr/>
        <p:nvPr/>
      </p:nvGrpSpPr>
      <p:grpSpPr>
        <a:xfrm>
          <a:off x="0" y="0"/>
          <a:ext cx="0" cy="0"/>
          <a:chOff x="0" y="0"/>
          <a:chExt cx="0" cy="0"/>
        </a:xfrm>
      </p:grpSpPr>
      <p:sp>
        <p:nvSpPr>
          <p:cNvPr id="1084" name="Google Shape;1084;gec332657bc_0_71"/>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l-NL"/>
              <a:t>37</a:t>
            </a:fld>
            <a:endParaRPr/>
          </a:p>
        </p:txBody>
      </p:sp>
      <p:sp>
        <p:nvSpPr>
          <p:cNvPr id="1085" name="Google Shape;1085;gec332657bc_0_71"/>
          <p:cNvSpPr/>
          <p:nvPr/>
        </p:nvSpPr>
        <p:spPr>
          <a:xfrm>
            <a:off x="820750" y="6216875"/>
            <a:ext cx="16680000" cy="543600"/>
          </a:xfrm>
          <a:prstGeom prst="rect">
            <a:avLst/>
          </a:prstGeom>
          <a:solidFill>
            <a:schemeClr val="accent2"/>
          </a:solidFill>
          <a:ln>
            <a:noFill/>
          </a:ln>
          <a:effectLst>
            <a:outerShdw blurRad="157163" dist="38100" dir="1920000" algn="t" rotWithShape="0">
              <a:srgbClr val="000000">
                <a:alpha val="29020"/>
              </a:srgbClr>
            </a:outerShdw>
          </a:effectLst>
        </p:spPr>
        <p:txBody>
          <a:bodyPr spcFirstLastPara="1" wrap="square" lIns="457200" tIns="0" rIns="91425" bIns="91425" anchor="ctr" anchorCtr="0">
            <a:noAutofit/>
          </a:bodyPr>
          <a:lstStyle/>
          <a:p>
            <a:pPr marL="0" marR="0" lvl="0" indent="0" algn="l" rtl="0">
              <a:lnSpc>
                <a:spcPct val="100000"/>
              </a:lnSpc>
              <a:spcBef>
                <a:spcPts val="0"/>
              </a:spcBef>
              <a:spcAft>
                <a:spcPts val="0"/>
              </a:spcAft>
              <a:buClr>
                <a:srgbClr val="FFFFFF"/>
              </a:buClr>
              <a:buSzPts val="5550"/>
              <a:buFont typeface="Arial"/>
              <a:buNone/>
            </a:pPr>
            <a:endParaRPr sz="1800" b="0" i="0" u="none" strike="noStrike" cap="none">
              <a:solidFill>
                <a:srgbClr val="000000"/>
              </a:solidFill>
              <a:latin typeface="Arial"/>
              <a:ea typeface="Arial"/>
              <a:cs typeface="Arial"/>
              <a:sym typeface="Arial"/>
            </a:endParaRPr>
          </a:p>
        </p:txBody>
      </p:sp>
      <p:sp>
        <p:nvSpPr>
          <p:cNvPr id="1086" name="Google Shape;1086;gec332657bc_0_71"/>
          <p:cNvSpPr txBox="1"/>
          <p:nvPr/>
        </p:nvSpPr>
        <p:spPr>
          <a:xfrm>
            <a:off x="921200" y="6285413"/>
            <a:ext cx="3611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500" b="1" i="0" u="none" strike="noStrike" cap="none">
                <a:solidFill>
                  <a:schemeClr val="lt1"/>
                </a:solidFill>
                <a:latin typeface="Arial"/>
                <a:ea typeface="Arial"/>
                <a:cs typeface="Arial"/>
                <a:sym typeface="Arial"/>
              </a:rPr>
              <a:t>LEVEL OF TAILORED ENGAGEMENT</a:t>
            </a:r>
            <a:endParaRPr sz="1500" b="1" i="0" u="none" strike="noStrike" cap="none">
              <a:solidFill>
                <a:schemeClr val="lt1"/>
              </a:solidFill>
              <a:latin typeface="Arial"/>
              <a:ea typeface="Arial"/>
              <a:cs typeface="Arial"/>
              <a:sym typeface="Arial"/>
            </a:endParaRPr>
          </a:p>
        </p:txBody>
      </p:sp>
      <p:cxnSp>
        <p:nvCxnSpPr>
          <p:cNvPr id="1087" name="Google Shape;1087;gec332657bc_0_71"/>
          <p:cNvCxnSpPr>
            <a:stCxn id="1086" idx="3"/>
          </p:cNvCxnSpPr>
          <p:nvPr/>
        </p:nvCxnSpPr>
        <p:spPr>
          <a:xfrm>
            <a:off x="4532300" y="6493163"/>
            <a:ext cx="1677000" cy="0"/>
          </a:xfrm>
          <a:prstGeom prst="straightConnector1">
            <a:avLst/>
          </a:prstGeom>
          <a:noFill/>
          <a:ln w="28575" cap="flat" cmpd="sng">
            <a:solidFill>
              <a:schemeClr val="lt1"/>
            </a:solidFill>
            <a:prstDash val="solid"/>
            <a:round/>
            <a:headEnd type="none" w="sm" len="sm"/>
            <a:tailEnd type="triangle" w="med" len="med"/>
          </a:ln>
        </p:spPr>
      </p:cxnSp>
      <p:sp>
        <p:nvSpPr>
          <p:cNvPr id="1088" name="Google Shape;1088;gec332657bc_0_71"/>
          <p:cNvSpPr txBox="1">
            <a:spLocks noGrp="1"/>
          </p:cNvSpPr>
          <p:nvPr>
            <p:ph type="title"/>
          </p:nvPr>
        </p:nvSpPr>
        <p:spPr>
          <a:xfrm>
            <a:off x="820755" y="774350"/>
            <a:ext cx="10186500" cy="9066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chemeClr val="dk1"/>
              </a:buClr>
              <a:buSzPts val="5800"/>
              <a:buFont typeface="Arial"/>
              <a:buNone/>
            </a:pPr>
            <a:r>
              <a:rPr lang="nl-NL"/>
              <a:t>Threat Services at a Glance</a:t>
            </a:r>
            <a:endParaRPr sz="3300" b="0"/>
          </a:p>
        </p:txBody>
      </p:sp>
      <p:sp>
        <p:nvSpPr>
          <p:cNvPr id="1089" name="Google Shape;1089;gec332657bc_0_71"/>
          <p:cNvSpPr/>
          <p:nvPr/>
        </p:nvSpPr>
        <p:spPr>
          <a:xfrm>
            <a:off x="22992925" y="4768300"/>
            <a:ext cx="4716300" cy="1692000"/>
          </a:xfrm>
          <a:prstGeom prst="rect">
            <a:avLst/>
          </a:prstGeom>
          <a:gradFill>
            <a:gsLst>
              <a:gs pos="0">
                <a:srgbClr val="FB2FF5"/>
              </a:gs>
              <a:gs pos="100000">
                <a:srgbClr val="9E0999"/>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90" name="Google Shape;1090;gec332657bc_0_71"/>
          <p:cNvSpPr/>
          <p:nvPr/>
        </p:nvSpPr>
        <p:spPr>
          <a:xfrm>
            <a:off x="22992925" y="6649750"/>
            <a:ext cx="4716300" cy="1692000"/>
          </a:xfrm>
          <a:prstGeom prst="rect">
            <a:avLst/>
          </a:prstGeom>
          <a:gradFill>
            <a:gsLst>
              <a:gs pos="0">
                <a:srgbClr val="6B0AEA"/>
              </a:gs>
              <a:gs pos="100000">
                <a:srgbClr val="350475"/>
              </a:gs>
            </a:gsLst>
            <a:lin ang="5400700"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91" name="Google Shape;1091;gec332657bc_0_71"/>
          <p:cNvSpPr/>
          <p:nvPr/>
        </p:nvSpPr>
        <p:spPr>
          <a:xfrm>
            <a:off x="22992925" y="8531200"/>
            <a:ext cx="4716300" cy="16920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92" name="Google Shape;1092;gec332657bc_0_71"/>
          <p:cNvSpPr/>
          <p:nvPr/>
        </p:nvSpPr>
        <p:spPr>
          <a:xfrm>
            <a:off x="22992925" y="10412650"/>
            <a:ext cx="4716300" cy="16920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93" name="Google Shape;1093;gec332657bc_0_71"/>
          <p:cNvSpPr/>
          <p:nvPr/>
        </p:nvSpPr>
        <p:spPr>
          <a:xfrm>
            <a:off x="820750" y="4713663"/>
            <a:ext cx="3960000" cy="1221900"/>
          </a:xfrm>
          <a:prstGeom prst="rect">
            <a:avLst/>
          </a:prstGeom>
          <a:solidFill>
            <a:schemeClr val="lt1"/>
          </a:solidFill>
          <a:ln w="28575" cap="flat" cmpd="sng">
            <a:solidFill>
              <a:schemeClr val="accent1"/>
            </a:solidFill>
            <a:prstDash val="solid"/>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gec332657bc_0_71"/>
          <p:cNvSpPr/>
          <p:nvPr/>
        </p:nvSpPr>
        <p:spPr>
          <a:xfrm>
            <a:off x="998350" y="5041413"/>
            <a:ext cx="3611100" cy="7050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Active Campaign Threat Hunting</a:t>
            </a:r>
            <a:endParaRPr sz="1600" b="1" i="0" u="none" strike="noStrike" cap="none">
              <a:solidFill>
                <a:schemeClr val="lt1"/>
              </a:solidFill>
            </a:endParaRPr>
          </a:p>
        </p:txBody>
      </p:sp>
      <p:sp>
        <p:nvSpPr>
          <p:cNvPr id="1095" name="Google Shape;1095;gec332657bc_0_71"/>
          <p:cNvSpPr/>
          <p:nvPr/>
        </p:nvSpPr>
        <p:spPr>
          <a:xfrm>
            <a:off x="5064050" y="3725163"/>
            <a:ext cx="3960000" cy="2210100"/>
          </a:xfrm>
          <a:prstGeom prst="rect">
            <a:avLst/>
          </a:prstGeom>
          <a:solidFill>
            <a:schemeClr val="lt1"/>
          </a:solidFill>
          <a:ln w="28575" cap="flat" cmpd="sng">
            <a:solidFill>
              <a:schemeClr val="accent1"/>
            </a:solidFill>
            <a:prstDash val="solid"/>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6" name="Google Shape;1096;gec332657bc_0_71"/>
          <p:cNvSpPr/>
          <p:nvPr/>
        </p:nvSpPr>
        <p:spPr>
          <a:xfrm>
            <a:off x="9297225" y="2926613"/>
            <a:ext cx="3960000" cy="3009000"/>
          </a:xfrm>
          <a:prstGeom prst="rect">
            <a:avLst/>
          </a:prstGeom>
          <a:solidFill>
            <a:schemeClr val="lt1"/>
          </a:solidFill>
          <a:ln w="28575" cap="flat" cmpd="sng">
            <a:solidFill>
              <a:schemeClr val="accent1"/>
            </a:solidFill>
            <a:prstDash val="solid"/>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1097" name="Google Shape;1097;gec332657bc_0_71"/>
          <p:cNvGrpSpPr/>
          <p:nvPr/>
        </p:nvGrpSpPr>
        <p:grpSpPr>
          <a:xfrm>
            <a:off x="943450" y="4549163"/>
            <a:ext cx="2704800" cy="333000"/>
            <a:chOff x="943450" y="6883475"/>
            <a:chExt cx="2704800" cy="333000"/>
          </a:xfrm>
        </p:grpSpPr>
        <p:sp>
          <p:nvSpPr>
            <p:cNvPr id="1098" name="Google Shape;1098;gec332657bc_0_71"/>
            <p:cNvSpPr/>
            <p:nvPr/>
          </p:nvSpPr>
          <p:spPr>
            <a:xfrm>
              <a:off x="943450" y="6883475"/>
              <a:ext cx="2704800" cy="3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9" name="Google Shape;1099;gec332657bc_0_71"/>
            <p:cNvPicPr preferRelativeResize="0"/>
            <p:nvPr/>
          </p:nvPicPr>
          <p:blipFill rotWithShape="1">
            <a:blip r:embed="rId3">
              <a:alphaModFix/>
            </a:blip>
            <a:srcRect/>
            <a:stretch/>
          </p:blipFill>
          <p:spPr>
            <a:xfrm>
              <a:off x="1061038" y="6923975"/>
              <a:ext cx="2469600" cy="252000"/>
            </a:xfrm>
            <a:prstGeom prst="rect">
              <a:avLst/>
            </a:prstGeom>
            <a:noFill/>
            <a:ln>
              <a:noFill/>
            </a:ln>
          </p:spPr>
        </p:pic>
      </p:grpSp>
      <p:sp>
        <p:nvSpPr>
          <p:cNvPr id="1100" name="Google Shape;1100;gec332657bc_0_71"/>
          <p:cNvSpPr/>
          <p:nvPr/>
        </p:nvSpPr>
        <p:spPr>
          <a:xfrm>
            <a:off x="5228375" y="5041413"/>
            <a:ext cx="3611100" cy="7050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Active Campaign Threat Hunting</a:t>
            </a:r>
            <a:endParaRPr sz="1600" b="1" i="0" u="none" strike="noStrike" cap="none">
              <a:solidFill>
                <a:schemeClr val="lt1"/>
              </a:solidFill>
            </a:endParaRPr>
          </a:p>
        </p:txBody>
      </p:sp>
      <p:sp>
        <p:nvSpPr>
          <p:cNvPr id="1101" name="Google Shape;1101;gec332657bc_0_71"/>
          <p:cNvSpPr/>
          <p:nvPr/>
        </p:nvSpPr>
        <p:spPr>
          <a:xfrm>
            <a:off x="5228375" y="4253363"/>
            <a:ext cx="3611100" cy="7050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Managed Detection &amp; Response</a:t>
            </a:r>
            <a:endParaRPr sz="1600" b="1" i="0" u="none" strike="noStrike" cap="none">
              <a:solidFill>
                <a:schemeClr val="lt1"/>
              </a:solidFill>
            </a:endParaRPr>
          </a:p>
        </p:txBody>
      </p:sp>
      <p:grpSp>
        <p:nvGrpSpPr>
          <p:cNvPr id="1102" name="Google Shape;1102;gec332657bc_0_71"/>
          <p:cNvGrpSpPr/>
          <p:nvPr/>
        </p:nvGrpSpPr>
        <p:grpSpPr>
          <a:xfrm>
            <a:off x="5161200" y="3409788"/>
            <a:ext cx="1995300" cy="684324"/>
            <a:chOff x="5138600" y="5740450"/>
            <a:chExt cx="1995300" cy="684324"/>
          </a:xfrm>
        </p:grpSpPr>
        <p:sp>
          <p:nvSpPr>
            <p:cNvPr id="1103" name="Google Shape;1103;gec332657bc_0_71"/>
            <p:cNvSpPr/>
            <p:nvPr/>
          </p:nvSpPr>
          <p:spPr>
            <a:xfrm>
              <a:off x="5138600" y="5740463"/>
              <a:ext cx="1995300" cy="68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4" name="Google Shape;1104;gec332657bc_0_71"/>
            <p:cNvPicPr preferRelativeResize="0"/>
            <p:nvPr/>
          </p:nvPicPr>
          <p:blipFill>
            <a:blip r:embed="rId4">
              <a:alphaModFix/>
            </a:blip>
            <a:stretch>
              <a:fillRect/>
            </a:stretch>
          </p:blipFill>
          <p:spPr>
            <a:xfrm>
              <a:off x="5238500" y="5740450"/>
              <a:ext cx="1795501" cy="684324"/>
            </a:xfrm>
            <a:prstGeom prst="rect">
              <a:avLst/>
            </a:prstGeom>
            <a:noFill/>
            <a:ln>
              <a:noFill/>
            </a:ln>
          </p:spPr>
        </p:pic>
      </p:grpSp>
      <p:grpSp>
        <p:nvGrpSpPr>
          <p:cNvPr id="1105" name="Google Shape;1105;gec332657bc_0_71"/>
          <p:cNvGrpSpPr/>
          <p:nvPr/>
        </p:nvGrpSpPr>
        <p:grpSpPr>
          <a:xfrm>
            <a:off x="9395829" y="2586380"/>
            <a:ext cx="2216236" cy="683987"/>
            <a:chOff x="3223850" y="4140375"/>
            <a:chExt cx="1619700" cy="500100"/>
          </a:xfrm>
        </p:grpSpPr>
        <p:sp>
          <p:nvSpPr>
            <p:cNvPr id="1106" name="Google Shape;1106;gec332657bc_0_71"/>
            <p:cNvSpPr/>
            <p:nvPr/>
          </p:nvSpPr>
          <p:spPr>
            <a:xfrm>
              <a:off x="3223850" y="4140375"/>
              <a:ext cx="1619700" cy="50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7" name="Google Shape;1107;gec332657bc_0_71"/>
            <p:cNvPicPr preferRelativeResize="0"/>
            <p:nvPr/>
          </p:nvPicPr>
          <p:blipFill>
            <a:blip r:embed="rId5">
              <a:alphaModFix/>
            </a:blip>
            <a:stretch>
              <a:fillRect/>
            </a:stretch>
          </p:blipFill>
          <p:spPr>
            <a:xfrm>
              <a:off x="3309713" y="4145475"/>
              <a:ext cx="1447977" cy="489901"/>
            </a:xfrm>
            <a:prstGeom prst="rect">
              <a:avLst/>
            </a:prstGeom>
            <a:noFill/>
            <a:ln>
              <a:noFill/>
            </a:ln>
          </p:spPr>
        </p:pic>
      </p:grpSp>
      <p:sp>
        <p:nvSpPr>
          <p:cNvPr id="1108" name="Google Shape;1108;gec332657bc_0_71"/>
          <p:cNvSpPr/>
          <p:nvPr/>
        </p:nvSpPr>
        <p:spPr>
          <a:xfrm>
            <a:off x="9471675" y="5041413"/>
            <a:ext cx="3611100" cy="7050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Active Campaign Threat Hunting</a:t>
            </a:r>
            <a:endParaRPr sz="1600" b="1" i="0" u="none" strike="noStrike" cap="none">
              <a:solidFill>
                <a:schemeClr val="lt1"/>
              </a:solidFill>
            </a:endParaRPr>
          </a:p>
        </p:txBody>
      </p:sp>
      <p:sp>
        <p:nvSpPr>
          <p:cNvPr id="1109" name="Google Shape;1109;gec332657bc_0_71"/>
          <p:cNvSpPr/>
          <p:nvPr/>
        </p:nvSpPr>
        <p:spPr>
          <a:xfrm>
            <a:off x="9471675" y="4253363"/>
            <a:ext cx="3611100" cy="7050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Managed Detection &amp; Response</a:t>
            </a:r>
            <a:endParaRPr sz="1600" b="1" i="0" u="none" strike="noStrike" cap="none">
              <a:solidFill>
                <a:schemeClr val="lt1"/>
              </a:solidFill>
            </a:endParaRPr>
          </a:p>
        </p:txBody>
      </p:sp>
      <p:sp>
        <p:nvSpPr>
          <p:cNvPr id="1110" name="Google Shape;1110;gec332657bc_0_71"/>
          <p:cNvSpPr/>
          <p:nvPr/>
        </p:nvSpPr>
        <p:spPr>
          <a:xfrm>
            <a:off x="9471675" y="3465313"/>
            <a:ext cx="3611100" cy="705000"/>
          </a:xfrm>
          <a:prstGeom prst="rect">
            <a:avLst/>
          </a:prstGeom>
          <a:gradFill>
            <a:gsLst>
              <a:gs pos="0">
                <a:srgbClr val="6B0AEA"/>
              </a:gs>
              <a:gs pos="100000">
                <a:srgbClr val="350475"/>
              </a:gs>
            </a:gsLst>
            <a:lin ang="5400700"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Digital Forensics &amp; </a:t>
            </a:r>
            <a:endParaRPr sz="1600" b="1">
              <a:solidFill>
                <a:schemeClr val="lt1"/>
              </a:solidFill>
            </a:endParaRPr>
          </a:p>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Incident Response</a:t>
            </a:r>
            <a:endParaRPr sz="1600" b="1" i="0" u="none" strike="noStrike" cap="none">
              <a:solidFill>
                <a:schemeClr val="lt1"/>
              </a:solidFill>
            </a:endParaRPr>
          </a:p>
        </p:txBody>
      </p:sp>
      <p:sp>
        <p:nvSpPr>
          <p:cNvPr id="1111" name="Google Shape;1111;gec332657bc_0_71"/>
          <p:cNvSpPr/>
          <p:nvPr/>
        </p:nvSpPr>
        <p:spPr>
          <a:xfrm>
            <a:off x="13540525" y="1025788"/>
            <a:ext cx="3960000" cy="1221900"/>
          </a:xfrm>
          <a:prstGeom prst="rect">
            <a:avLst/>
          </a:prstGeom>
          <a:solidFill>
            <a:schemeClr val="lt1"/>
          </a:solidFill>
          <a:ln w="28575" cap="flat" cmpd="sng">
            <a:solidFill>
              <a:schemeClr val="accent1"/>
            </a:solidFill>
            <a:prstDash val="dash"/>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2" name="Google Shape;1112;gec332657bc_0_71"/>
          <p:cNvSpPr/>
          <p:nvPr/>
        </p:nvSpPr>
        <p:spPr>
          <a:xfrm>
            <a:off x="13718125" y="1353538"/>
            <a:ext cx="3611100" cy="705000"/>
          </a:xfrm>
          <a:prstGeom prst="rect">
            <a:avLst/>
          </a:prstGeom>
          <a:gradFill>
            <a:gsLst>
              <a:gs pos="0">
                <a:srgbClr val="FB2FF5"/>
              </a:gs>
              <a:gs pos="100000">
                <a:srgbClr val="9E0999"/>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Customized Threat Hunting &amp; Compromise Assessment</a:t>
            </a:r>
            <a:endParaRPr sz="1600" b="1" i="0" u="none" strike="noStrike" cap="none">
              <a:solidFill>
                <a:schemeClr val="lt1"/>
              </a:solidFill>
            </a:endParaRPr>
          </a:p>
        </p:txBody>
      </p:sp>
      <p:sp>
        <p:nvSpPr>
          <p:cNvPr id="1113" name="Google Shape;1113;gec332657bc_0_71"/>
          <p:cNvSpPr/>
          <p:nvPr/>
        </p:nvSpPr>
        <p:spPr>
          <a:xfrm>
            <a:off x="13530400" y="2926613"/>
            <a:ext cx="3960000" cy="3009000"/>
          </a:xfrm>
          <a:prstGeom prst="rect">
            <a:avLst/>
          </a:prstGeom>
          <a:solidFill>
            <a:schemeClr val="lt1"/>
          </a:solidFill>
          <a:ln w="28575" cap="flat" cmpd="sng">
            <a:solidFill>
              <a:schemeClr val="accent1"/>
            </a:solidFill>
            <a:prstDash val="solid"/>
            <a:round/>
            <a:headEnd type="none" w="sm" len="sm"/>
            <a:tailEnd type="none" w="sm" len="sm"/>
          </a:ln>
          <a:effectLst>
            <a:outerShdw blurRad="171450" dist="95250" dir="1680000" algn="tl" rotWithShape="0">
              <a:srgbClr val="090B1B">
                <a:alpha val="1451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1114" name="Google Shape;1114;gec332657bc_0_71"/>
          <p:cNvGrpSpPr/>
          <p:nvPr/>
        </p:nvGrpSpPr>
        <p:grpSpPr>
          <a:xfrm>
            <a:off x="13629004" y="2586380"/>
            <a:ext cx="2216236" cy="683987"/>
            <a:chOff x="3223850" y="4140375"/>
            <a:chExt cx="1619700" cy="500100"/>
          </a:xfrm>
        </p:grpSpPr>
        <p:sp>
          <p:nvSpPr>
            <p:cNvPr id="1115" name="Google Shape;1115;gec332657bc_0_71"/>
            <p:cNvSpPr/>
            <p:nvPr/>
          </p:nvSpPr>
          <p:spPr>
            <a:xfrm>
              <a:off x="3223850" y="4140375"/>
              <a:ext cx="1619700" cy="50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6" name="Google Shape;1116;gec332657bc_0_71"/>
            <p:cNvPicPr preferRelativeResize="0"/>
            <p:nvPr/>
          </p:nvPicPr>
          <p:blipFill>
            <a:blip r:embed="rId5">
              <a:alphaModFix/>
            </a:blip>
            <a:stretch>
              <a:fillRect/>
            </a:stretch>
          </p:blipFill>
          <p:spPr>
            <a:xfrm>
              <a:off x="3309713" y="4145475"/>
              <a:ext cx="1447977" cy="489901"/>
            </a:xfrm>
            <a:prstGeom prst="rect">
              <a:avLst/>
            </a:prstGeom>
            <a:noFill/>
            <a:ln>
              <a:noFill/>
            </a:ln>
          </p:spPr>
        </p:pic>
      </p:grpSp>
      <p:sp>
        <p:nvSpPr>
          <p:cNvPr id="1117" name="Google Shape;1117;gec332657bc_0_71"/>
          <p:cNvSpPr/>
          <p:nvPr/>
        </p:nvSpPr>
        <p:spPr>
          <a:xfrm>
            <a:off x="13704850" y="5041413"/>
            <a:ext cx="3611100" cy="7050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Active Campaign Threat Hunting</a:t>
            </a:r>
            <a:endParaRPr sz="1600" b="1" i="0" u="none" strike="noStrike" cap="none">
              <a:solidFill>
                <a:schemeClr val="lt1"/>
              </a:solidFill>
            </a:endParaRPr>
          </a:p>
        </p:txBody>
      </p:sp>
      <p:sp>
        <p:nvSpPr>
          <p:cNvPr id="1118" name="Google Shape;1118;gec332657bc_0_71"/>
          <p:cNvSpPr/>
          <p:nvPr/>
        </p:nvSpPr>
        <p:spPr>
          <a:xfrm>
            <a:off x="13704850" y="4253363"/>
            <a:ext cx="3611100" cy="7050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Managed Detection &amp; Response</a:t>
            </a:r>
            <a:endParaRPr sz="1600" b="1" i="0" u="none" strike="noStrike" cap="none">
              <a:solidFill>
                <a:schemeClr val="lt1"/>
              </a:solidFill>
            </a:endParaRPr>
          </a:p>
        </p:txBody>
      </p:sp>
      <p:sp>
        <p:nvSpPr>
          <p:cNvPr id="1119" name="Google Shape;1119;gec332657bc_0_71"/>
          <p:cNvSpPr/>
          <p:nvPr/>
        </p:nvSpPr>
        <p:spPr>
          <a:xfrm>
            <a:off x="13704850" y="3465313"/>
            <a:ext cx="3611100" cy="705000"/>
          </a:xfrm>
          <a:prstGeom prst="rect">
            <a:avLst/>
          </a:prstGeom>
          <a:gradFill>
            <a:gsLst>
              <a:gs pos="0">
                <a:srgbClr val="6B0AEA"/>
              </a:gs>
              <a:gs pos="100000">
                <a:srgbClr val="350475"/>
              </a:gs>
            </a:gsLst>
            <a:lin ang="5400700" scaled="0"/>
          </a:gradFill>
          <a:ln>
            <a:noFill/>
          </a:ln>
          <a:effectLst>
            <a:outerShdw blurRad="171450" dist="95250" dir="1680000" algn="tl" rotWithShape="0">
              <a:srgbClr val="090B1B">
                <a:alpha val="14510"/>
              </a:srgbClr>
            </a:outerShdw>
          </a:effectLst>
        </p:spPr>
        <p:txBody>
          <a:bodyPr spcFirstLastPara="1" wrap="square" lIns="180000" tIns="180000" rIns="180000" bIns="1800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Digital Forensics &amp; </a:t>
            </a:r>
            <a:endParaRPr sz="1600" b="1">
              <a:solidFill>
                <a:schemeClr val="lt1"/>
              </a:solidFill>
            </a:endParaRPr>
          </a:p>
          <a:p>
            <a:pPr marL="0" marR="0" lvl="0" indent="0" algn="ctr" rtl="0">
              <a:lnSpc>
                <a:spcPct val="100000"/>
              </a:lnSpc>
              <a:spcBef>
                <a:spcPts val="0"/>
              </a:spcBef>
              <a:spcAft>
                <a:spcPts val="0"/>
              </a:spcAft>
              <a:buClr>
                <a:srgbClr val="000000"/>
              </a:buClr>
              <a:buSzPts val="2400"/>
              <a:buFont typeface="Arial"/>
              <a:buNone/>
            </a:pPr>
            <a:r>
              <a:rPr lang="nl-NL" sz="1600" b="1">
                <a:solidFill>
                  <a:schemeClr val="lt1"/>
                </a:solidFill>
              </a:rPr>
              <a:t>Incident Response</a:t>
            </a:r>
            <a:endParaRPr sz="1600" b="1" i="0" u="none" strike="noStrike" cap="none">
              <a:solidFill>
                <a:schemeClr val="lt1"/>
              </a:solidFill>
            </a:endParaRPr>
          </a:p>
        </p:txBody>
      </p:sp>
      <p:grpSp>
        <p:nvGrpSpPr>
          <p:cNvPr id="1120" name="Google Shape;1120;gec332657bc_0_71"/>
          <p:cNvGrpSpPr/>
          <p:nvPr/>
        </p:nvGrpSpPr>
        <p:grpSpPr>
          <a:xfrm>
            <a:off x="13628649" y="850538"/>
            <a:ext cx="3348300" cy="333000"/>
            <a:chOff x="9403424" y="2638925"/>
            <a:chExt cx="3348300" cy="333000"/>
          </a:xfrm>
        </p:grpSpPr>
        <p:sp>
          <p:nvSpPr>
            <p:cNvPr id="1121" name="Google Shape;1121;gec332657bc_0_71"/>
            <p:cNvSpPr/>
            <p:nvPr/>
          </p:nvSpPr>
          <p:spPr>
            <a:xfrm>
              <a:off x="9403424" y="2638925"/>
              <a:ext cx="3348300" cy="3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2" name="Google Shape;1122;gec332657bc_0_71"/>
            <p:cNvPicPr preferRelativeResize="0"/>
            <p:nvPr/>
          </p:nvPicPr>
          <p:blipFill rotWithShape="1">
            <a:blip r:embed="rId6">
              <a:alphaModFix/>
            </a:blip>
            <a:srcRect/>
            <a:stretch/>
          </p:blipFill>
          <p:spPr>
            <a:xfrm>
              <a:off x="9471674" y="2679436"/>
              <a:ext cx="3211765" cy="252000"/>
            </a:xfrm>
            <a:prstGeom prst="rect">
              <a:avLst/>
            </a:prstGeom>
            <a:noFill/>
            <a:ln>
              <a:noFill/>
            </a:ln>
          </p:spPr>
        </p:pic>
      </p:grpSp>
      <p:sp>
        <p:nvSpPr>
          <p:cNvPr id="1123" name="Google Shape;1123;gec332657bc_0_71"/>
          <p:cNvSpPr/>
          <p:nvPr/>
        </p:nvSpPr>
        <p:spPr>
          <a:xfrm>
            <a:off x="816400" y="7346525"/>
            <a:ext cx="4014600" cy="1753500"/>
          </a:xfrm>
          <a:prstGeom prst="rect">
            <a:avLst/>
          </a:prstGeom>
          <a:gradFill>
            <a:gsLst>
              <a:gs pos="0">
                <a:srgbClr val="5E7492"/>
              </a:gs>
              <a:gs pos="100000">
                <a:srgbClr val="2F353F"/>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24" name="Google Shape;1124;gec332657bc_0_71"/>
          <p:cNvSpPr txBox="1"/>
          <p:nvPr/>
        </p:nvSpPr>
        <p:spPr>
          <a:xfrm>
            <a:off x="989600" y="7893750"/>
            <a:ext cx="3611100" cy="9852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Clr>
                <a:schemeClr val="dk1"/>
              </a:buClr>
              <a:buSzPts val="1300"/>
              <a:buFont typeface="Arial"/>
              <a:buNone/>
            </a:pPr>
            <a:r>
              <a:rPr lang="nl-NL" sz="1300" b="1">
                <a:solidFill>
                  <a:schemeClr val="lt1"/>
                </a:solidFill>
              </a:rPr>
              <a:t>Active Campaign Threat Hunting &amp; Intelligence Reporting: </a:t>
            </a:r>
            <a:r>
              <a:rPr lang="nl-NL" sz="1300">
                <a:solidFill>
                  <a:schemeClr val="lt1"/>
                </a:solidFill>
              </a:rPr>
              <a:t>Hunting for Today’s Most Prolific Threat Actors, Crimeware, and Campaigns</a:t>
            </a:r>
            <a:endParaRPr sz="1300" b="1">
              <a:solidFill>
                <a:schemeClr val="lt1"/>
              </a:solidFill>
            </a:endParaRPr>
          </a:p>
        </p:txBody>
      </p:sp>
      <p:sp>
        <p:nvSpPr>
          <p:cNvPr id="1125" name="Google Shape;1125;gec332657bc_0_71"/>
          <p:cNvSpPr/>
          <p:nvPr/>
        </p:nvSpPr>
        <p:spPr>
          <a:xfrm>
            <a:off x="5044400" y="7346513"/>
            <a:ext cx="4014600" cy="1753500"/>
          </a:xfrm>
          <a:prstGeom prst="rect">
            <a:avLst/>
          </a:prstGeom>
          <a:gradFill>
            <a:gsLst>
              <a:gs pos="0">
                <a:srgbClr val="6A60F6"/>
              </a:gs>
              <a:gs pos="100000">
                <a:srgbClr val="1E13C1"/>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126" name="Google Shape;1126;gec332657bc_0_71"/>
          <p:cNvPicPr preferRelativeResize="0"/>
          <p:nvPr/>
        </p:nvPicPr>
        <p:blipFill>
          <a:blip r:embed="rId7">
            <a:alphaModFix/>
          </a:blip>
          <a:stretch>
            <a:fillRect/>
          </a:stretch>
        </p:blipFill>
        <p:spPr>
          <a:xfrm>
            <a:off x="5220100" y="7603370"/>
            <a:ext cx="2672451" cy="276768"/>
          </a:xfrm>
          <a:prstGeom prst="rect">
            <a:avLst/>
          </a:prstGeom>
          <a:noFill/>
          <a:ln>
            <a:noFill/>
          </a:ln>
        </p:spPr>
      </p:pic>
      <p:sp>
        <p:nvSpPr>
          <p:cNvPr id="1127" name="Google Shape;1127;gec332657bc_0_71"/>
          <p:cNvSpPr txBox="1"/>
          <p:nvPr/>
        </p:nvSpPr>
        <p:spPr>
          <a:xfrm>
            <a:off x="5220100" y="7880138"/>
            <a:ext cx="3611100" cy="1113300"/>
          </a:xfrm>
          <a:prstGeom prst="rect">
            <a:avLst/>
          </a:prstGeom>
          <a:noFill/>
          <a:ln>
            <a:noFill/>
          </a:ln>
        </p:spPr>
        <p:txBody>
          <a:bodyPr spcFirstLastPara="1" wrap="square" lIns="0" tIns="91425" rIns="0"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nl-NL" sz="1300" b="1" i="0" u="none" strike="noStrike" cap="none">
                <a:solidFill>
                  <a:schemeClr val="lt1"/>
                </a:solidFill>
                <a:latin typeface="Arial"/>
                <a:ea typeface="Arial"/>
                <a:cs typeface="Arial"/>
                <a:sym typeface="Arial"/>
              </a:rPr>
              <a:t>Managed Detection &amp; Response (MDR): </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nl-NL" sz="1300" b="0" i="0" u="none" strike="noStrike" cap="none">
                <a:solidFill>
                  <a:schemeClr val="lt1"/>
                </a:solidFill>
                <a:latin typeface="Arial"/>
                <a:ea typeface="Arial"/>
                <a:cs typeface="Arial"/>
                <a:sym typeface="Arial"/>
              </a:rPr>
              <a:t>24x7x365 Threat Analysis &amp; Containment, Escalation When Necessary</a:t>
            </a:r>
            <a:endParaRPr sz="1300" b="0" i="0" u="none" strike="noStrike" cap="none">
              <a:solidFill>
                <a:schemeClr val="lt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300"/>
              <a:buFont typeface="Arial"/>
              <a:buNone/>
            </a:pPr>
            <a:r>
              <a:rPr lang="nl-NL" sz="1300" b="1" i="1">
                <a:solidFill>
                  <a:schemeClr val="accent3"/>
                </a:solidFill>
              </a:rPr>
              <a:t>Includes WatchTower</a:t>
            </a:r>
            <a:endParaRPr sz="1300" b="1" i="1">
              <a:solidFill>
                <a:schemeClr val="accent3"/>
              </a:solidFill>
            </a:endParaRPr>
          </a:p>
        </p:txBody>
      </p:sp>
      <p:sp>
        <p:nvSpPr>
          <p:cNvPr id="1128" name="Google Shape;1128;gec332657bc_0_71"/>
          <p:cNvSpPr/>
          <p:nvPr/>
        </p:nvSpPr>
        <p:spPr>
          <a:xfrm>
            <a:off x="9267450" y="7346513"/>
            <a:ext cx="4014600" cy="1753500"/>
          </a:xfrm>
          <a:prstGeom prst="rect">
            <a:avLst/>
          </a:prstGeom>
          <a:gradFill>
            <a:gsLst>
              <a:gs pos="0">
                <a:srgbClr val="6B0AEA"/>
              </a:gs>
              <a:gs pos="100000">
                <a:srgbClr val="350475"/>
              </a:gs>
            </a:gsLst>
            <a:lin ang="5400700"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129" name="Google Shape;1129;gec332657bc_0_71"/>
          <p:cNvPicPr preferRelativeResize="0"/>
          <p:nvPr/>
        </p:nvPicPr>
        <p:blipFill>
          <a:blip r:embed="rId8">
            <a:alphaModFix/>
          </a:blip>
          <a:stretch>
            <a:fillRect/>
          </a:stretch>
        </p:blipFill>
        <p:spPr>
          <a:xfrm>
            <a:off x="9443150" y="7625181"/>
            <a:ext cx="3355566" cy="276768"/>
          </a:xfrm>
          <a:prstGeom prst="rect">
            <a:avLst/>
          </a:prstGeom>
          <a:noFill/>
          <a:ln>
            <a:noFill/>
          </a:ln>
        </p:spPr>
      </p:pic>
      <p:sp>
        <p:nvSpPr>
          <p:cNvPr id="1130" name="Google Shape;1130;gec332657bc_0_71"/>
          <p:cNvSpPr txBox="1"/>
          <p:nvPr/>
        </p:nvSpPr>
        <p:spPr>
          <a:xfrm>
            <a:off x="9443150" y="7901963"/>
            <a:ext cx="3611100" cy="1113300"/>
          </a:xfrm>
          <a:prstGeom prst="rect">
            <a:avLst/>
          </a:prstGeom>
          <a:noFill/>
          <a:ln>
            <a:noFill/>
          </a:ln>
        </p:spPr>
        <p:txBody>
          <a:bodyPr spcFirstLastPara="1" wrap="square" lIns="0" tIns="91425" rIns="0"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nl-NL" sz="1300" b="1">
                <a:solidFill>
                  <a:schemeClr val="lt1"/>
                </a:solidFill>
              </a:rPr>
              <a:t>Digital Forensics &amp; Incident Response (DFIR):</a:t>
            </a:r>
            <a:endParaRPr sz="1300" b="1">
              <a:solidFill>
                <a:schemeClr val="lt1"/>
              </a:solidFill>
            </a:endParaRPr>
          </a:p>
          <a:p>
            <a:pPr marL="0" marR="0" lvl="0" indent="0" algn="l" rtl="0">
              <a:lnSpc>
                <a:spcPct val="100000"/>
              </a:lnSpc>
              <a:spcBef>
                <a:spcPts val="0"/>
              </a:spcBef>
              <a:spcAft>
                <a:spcPts val="0"/>
              </a:spcAft>
              <a:buClr>
                <a:srgbClr val="000000"/>
              </a:buClr>
              <a:buSzPts val="1300"/>
              <a:buFont typeface="Arial"/>
              <a:buNone/>
            </a:pPr>
            <a:r>
              <a:rPr lang="nl-NL" sz="1300">
                <a:solidFill>
                  <a:schemeClr val="lt1"/>
                </a:solidFill>
              </a:rPr>
              <a:t>Forensic Investigation &amp; Malware Analysis</a:t>
            </a:r>
            <a:endParaRPr sz="1300">
              <a:solidFill>
                <a:schemeClr val="lt1"/>
              </a:solidFill>
            </a:endParaRPr>
          </a:p>
          <a:p>
            <a:pPr marL="0" marR="0" lvl="0" indent="0" algn="l" rtl="0">
              <a:lnSpc>
                <a:spcPct val="100000"/>
              </a:lnSpc>
              <a:spcBef>
                <a:spcPts val="1000"/>
              </a:spcBef>
              <a:spcAft>
                <a:spcPts val="0"/>
              </a:spcAft>
              <a:buClr>
                <a:srgbClr val="000000"/>
              </a:buClr>
              <a:buSzPts val="1300"/>
              <a:buFont typeface="Arial"/>
              <a:buNone/>
            </a:pPr>
            <a:r>
              <a:rPr lang="nl-NL" sz="1300" b="1" i="1">
                <a:solidFill>
                  <a:schemeClr val="accent3"/>
                </a:solidFill>
              </a:rPr>
              <a:t>Includes WatchTower, Vigilance Respond</a:t>
            </a:r>
            <a:endParaRPr sz="1300" b="1" i="1">
              <a:solidFill>
                <a:schemeClr val="accent3"/>
              </a:solidFill>
            </a:endParaRPr>
          </a:p>
          <a:p>
            <a:pPr marL="0" marR="0" lvl="0" indent="0" algn="l" rtl="0">
              <a:lnSpc>
                <a:spcPct val="100000"/>
              </a:lnSpc>
              <a:spcBef>
                <a:spcPts val="0"/>
              </a:spcBef>
              <a:spcAft>
                <a:spcPts val="0"/>
              </a:spcAft>
              <a:buClr>
                <a:srgbClr val="000000"/>
              </a:buClr>
              <a:buSzPts val="1300"/>
              <a:buFont typeface="Arial"/>
              <a:buNone/>
            </a:pPr>
            <a:endParaRPr sz="1300" b="1" i="1">
              <a:solidFill>
                <a:schemeClr val="accent3"/>
              </a:solidFill>
            </a:endParaRPr>
          </a:p>
        </p:txBody>
      </p:sp>
      <p:pic>
        <p:nvPicPr>
          <p:cNvPr id="1131" name="Google Shape;1131;gec332657bc_0_71"/>
          <p:cNvPicPr preferRelativeResize="0"/>
          <p:nvPr/>
        </p:nvPicPr>
        <p:blipFill rotWithShape="1">
          <a:blip r:embed="rId9">
            <a:alphaModFix/>
          </a:blip>
          <a:srcRect r="21801"/>
          <a:stretch/>
        </p:blipFill>
        <p:spPr>
          <a:xfrm>
            <a:off x="994000" y="7639100"/>
            <a:ext cx="2041009" cy="205200"/>
          </a:xfrm>
          <a:prstGeom prst="rect">
            <a:avLst/>
          </a:prstGeom>
          <a:noFill/>
          <a:ln>
            <a:noFill/>
          </a:ln>
        </p:spPr>
      </p:pic>
      <p:sp>
        <p:nvSpPr>
          <p:cNvPr id="1132" name="Google Shape;1132;gec332657bc_0_71"/>
          <p:cNvSpPr/>
          <p:nvPr/>
        </p:nvSpPr>
        <p:spPr>
          <a:xfrm>
            <a:off x="13490500" y="7346513"/>
            <a:ext cx="4014600" cy="1753500"/>
          </a:xfrm>
          <a:prstGeom prst="rect">
            <a:avLst/>
          </a:prstGeom>
          <a:gradFill>
            <a:gsLst>
              <a:gs pos="0">
                <a:srgbClr val="FB2FF5"/>
              </a:gs>
              <a:gs pos="100000">
                <a:srgbClr val="9E0999"/>
              </a:gs>
            </a:gsLst>
            <a:lin ang="5400012" scaled="0"/>
          </a:gradFill>
          <a:ln>
            <a:noFill/>
          </a:ln>
          <a:effectLst>
            <a:outerShdw blurRad="171450" dist="95250" dir="1680000" algn="tl" rotWithShape="0">
              <a:srgbClr val="090B1B">
                <a:alpha val="1451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133" name="Google Shape;1133;gec332657bc_0_71"/>
          <p:cNvPicPr preferRelativeResize="0"/>
          <p:nvPr/>
        </p:nvPicPr>
        <p:blipFill>
          <a:blip r:embed="rId9">
            <a:alphaModFix/>
          </a:blip>
          <a:stretch>
            <a:fillRect/>
          </a:stretch>
        </p:blipFill>
        <p:spPr>
          <a:xfrm>
            <a:off x="13696175" y="7625187"/>
            <a:ext cx="2562555" cy="201449"/>
          </a:xfrm>
          <a:prstGeom prst="rect">
            <a:avLst/>
          </a:prstGeom>
          <a:noFill/>
          <a:ln>
            <a:noFill/>
          </a:ln>
        </p:spPr>
      </p:pic>
      <p:sp>
        <p:nvSpPr>
          <p:cNvPr id="1134" name="Google Shape;1134;gec332657bc_0_71"/>
          <p:cNvSpPr txBox="1"/>
          <p:nvPr/>
        </p:nvSpPr>
        <p:spPr>
          <a:xfrm>
            <a:off x="13696175" y="7874650"/>
            <a:ext cx="3611100" cy="1067100"/>
          </a:xfrm>
          <a:prstGeom prst="rect">
            <a:avLst/>
          </a:prstGeom>
          <a:noFill/>
          <a:ln>
            <a:noFill/>
          </a:ln>
        </p:spPr>
        <p:txBody>
          <a:bodyPr spcFirstLastPara="1" wrap="square" lIns="0" tIns="91425" rIns="0" bIns="91425" anchor="t" anchorCtr="0">
            <a:spAutoFit/>
          </a:bodyPr>
          <a:lstStyle/>
          <a:p>
            <a:pPr marL="0" lvl="0" indent="0" algn="l" rtl="0">
              <a:spcBef>
                <a:spcPts val="0"/>
              </a:spcBef>
              <a:spcAft>
                <a:spcPts val="0"/>
              </a:spcAft>
              <a:buClr>
                <a:schemeClr val="dk1"/>
              </a:buClr>
              <a:buSzPts val="1100"/>
              <a:buFont typeface="Arial"/>
              <a:buNone/>
            </a:pPr>
            <a:r>
              <a:rPr lang="nl-NL" sz="1200" b="1">
                <a:solidFill>
                  <a:schemeClr val="lt1"/>
                </a:solidFill>
              </a:rPr>
              <a:t>Customized Hunting &amp; Compromise Assessment:</a:t>
            </a:r>
            <a:r>
              <a:rPr lang="nl-NL" sz="1200">
                <a:solidFill>
                  <a:schemeClr val="lt1"/>
                </a:solidFill>
              </a:rPr>
              <a:t> Comprehensive Hunting for All Current &amp; Historical Threats, IOAs, and Risky Security Practices</a:t>
            </a:r>
            <a:endParaRPr sz="1200">
              <a:solidFill>
                <a:schemeClr val="lt1"/>
              </a:solidFill>
            </a:endParaRPr>
          </a:p>
          <a:p>
            <a:pPr marL="0" lvl="0" indent="0" algn="l" rtl="0">
              <a:spcBef>
                <a:spcPts val="1000"/>
              </a:spcBef>
              <a:spcAft>
                <a:spcPts val="0"/>
              </a:spcAft>
              <a:buClr>
                <a:schemeClr val="dk1"/>
              </a:buClr>
              <a:buSzPts val="1100"/>
              <a:buFont typeface="Arial"/>
              <a:buNone/>
            </a:pPr>
            <a:r>
              <a:rPr lang="nl-NL" sz="1300" b="1" i="1">
                <a:solidFill>
                  <a:schemeClr val="accent3"/>
                </a:solidFill>
              </a:rPr>
              <a:t>Includes WatchTower</a:t>
            </a:r>
            <a:endParaRPr sz="1300" b="1">
              <a:solidFill>
                <a:schemeClr val="lt1"/>
              </a:solidFill>
            </a:endParaRPr>
          </a:p>
        </p:txBody>
      </p:sp>
      <p:cxnSp>
        <p:nvCxnSpPr>
          <p:cNvPr id="1135" name="Google Shape;1135;gec332657bc_0_71"/>
          <p:cNvCxnSpPr/>
          <p:nvPr/>
        </p:nvCxnSpPr>
        <p:spPr>
          <a:xfrm rot="10800000">
            <a:off x="826300" y="7052625"/>
            <a:ext cx="166788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100eab6ad17_0_31"/>
          <p:cNvSpPr txBox="1">
            <a:spLocks noGrp="1"/>
          </p:cNvSpPr>
          <p:nvPr>
            <p:ph type="sldNum" idx="12"/>
          </p:nvPr>
        </p:nvSpPr>
        <p:spPr>
          <a:xfrm>
            <a:off x="16349134" y="9779001"/>
            <a:ext cx="1151400" cy="3330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4</a:t>
            </a:fld>
            <a:endParaRPr/>
          </a:p>
        </p:txBody>
      </p:sp>
      <p:sp>
        <p:nvSpPr>
          <p:cNvPr id="211" name="Google Shape;211;g100eab6ad17_0_31"/>
          <p:cNvSpPr/>
          <p:nvPr/>
        </p:nvSpPr>
        <p:spPr>
          <a:xfrm>
            <a:off x="906000" y="3047925"/>
            <a:ext cx="3775500" cy="5043300"/>
          </a:xfrm>
          <a:prstGeom prst="rect">
            <a:avLst/>
          </a:prstGeom>
          <a:gradFill>
            <a:gsLst>
              <a:gs pos="0">
                <a:srgbClr val="6D0CEA"/>
              </a:gs>
              <a:gs pos="99000">
                <a:srgbClr val="311EF2"/>
              </a:gs>
              <a:gs pos="100000">
                <a:srgbClr val="311EF2"/>
              </a:gs>
            </a:gsLst>
            <a:lin ang="3600008"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0" marR="0" lvl="0" indent="0" algn="l" rtl="0">
              <a:lnSpc>
                <a:spcPct val="100000"/>
              </a:lnSpc>
              <a:spcBef>
                <a:spcPts val="0"/>
              </a:spcBef>
              <a:spcAft>
                <a:spcPts val="0"/>
              </a:spcAft>
              <a:buClr>
                <a:schemeClr val="lt1"/>
              </a:buClr>
              <a:buSzPts val="5550"/>
              <a:buFont typeface="Arial"/>
              <a:buNone/>
            </a:pPr>
            <a:endParaRPr sz="1800" b="0" i="0" u="none" strike="noStrike" cap="none">
              <a:solidFill>
                <a:schemeClr val="dk1"/>
              </a:solidFill>
              <a:latin typeface="Arial"/>
              <a:ea typeface="Arial"/>
              <a:cs typeface="Arial"/>
              <a:sym typeface="Arial"/>
            </a:endParaRPr>
          </a:p>
        </p:txBody>
      </p:sp>
      <p:grpSp>
        <p:nvGrpSpPr>
          <p:cNvPr id="212" name="Google Shape;212;g100eab6ad17_0_31"/>
          <p:cNvGrpSpPr/>
          <p:nvPr/>
        </p:nvGrpSpPr>
        <p:grpSpPr>
          <a:xfrm>
            <a:off x="1224000" y="4748649"/>
            <a:ext cx="3129906" cy="2805232"/>
            <a:chOff x="1308839" y="4756207"/>
            <a:chExt cx="3129906" cy="2767319"/>
          </a:xfrm>
        </p:grpSpPr>
        <p:sp>
          <p:nvSpPr>
            <p:cNvPr id="213" name="Google Shape;213;g100eab6ad17_0_31"/>
            <p:cNvSpPr txBox="1"/>
            <p:nvPr/>
          </p:nvSpPr>
          <p:spPr>
            <a:xfrm>
              <a:off x="1308839" y="6121626"/>
              <a:ext cx="2983800" cy="1401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nl-NL" sz="2800" b="1">
                  <a:solidFill>
                    <a:schemeClr val="lt1"/>
                  </a:solidFill>
                </a:rPr>
                <a:t>Experience &amp; Expertise</a:t>
              </a:r>
              <a:endParaRPr sz="2800" b="1">
                <a:solidFill>
                  <a:schemeClr val="lt1"/>
                </a:solidFill>
              </a:endParaRPr>
            </a:p>
            <a:p>
              <a:pPr marL="0" lvl="0" indent="0" algn="l" rtl="0">
                <a:spcBef>
                  <a:spcPts val="1000"/>
                </a:spcBef>
                <a:spcAft>
                  <a:spcPts val="0"/>
                </a:spcAft>
                <a:buClr>
                  <a:schemeClr val="lt1"/>
                </a:buClr>
                <a:buSzPts val="5550"/>
                <a:buFont typeface="Arial"/>
                <a:buNone/>
              </a:pPr>
              <a:r>
                <a:rPr lang="nl-NL">
                  <a:solidFill>
                    <a:schemeClr val="lt1"/>
                  </a:solidFill>
                </a:rPr>
                <a:t>Augment Your SOC with </a:t>
              </a:r>
              <a:endParaRPr>
                <a:solidFill>
                  <a:schemeClr val="lt1"/>
                </a:solidFill>
              </a:endParaRPr>
            </a:p>
            <a:p>
              <a:pPr marL="0" lvl="0" indent="0" algn="l" rtl="0">
                <a:spcBef>
                  <a:spcPts val="0"/>
                </a:spcBef>
                <a:spcAft>
                  <a:spcPts val="0"/>
                </a:spcAft>
                <a:buClr>
                  <a:schemeClr val="lt1"/>
                </a:buClr>
                <a:buSzPts val="5550"/>
                <a:buFont typeface="Arial"/>
                <a:buNone/>
              </a:pPr>
              <a:r>
                <a:rPr lang="nl-NL">
                  <a:solidFill>
                    <a:schemeClr val="lt1"/>
                  </a:solidFill>
                </a:rPr>
                <a:t>Elite Analysts &amp; Responders </a:t>
              </a:r>
              <a:endParaRPr sz="2800" b="1">
                <a:solidFill>
                  <a:schemeClr val="lt1"/>
                </a:solidFill>
              </a:endParaRPr>
            </a:p>
          </p:txBody>
        </p:sp>
        <p:sp>
          <p:nvSpPr>
            <p:cNvPr id="214" name="Google Shape;214;g100eab6ad17_0_31"/>
            <p:cNvSpPr txBox="1"/>
            <p:nvPr/>
          </p:nvSpPr>
          <p:spPr>
            <a:xfrm>
              <a:off x="1308839" y="4756207"/>
              <a:ext cx="2787300" cy="696900"/>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600" b="1">
                  <a:solidFill>
                    <a:schemeClr val="lt1"/>
                  </a:solidFill>
                </a:rPr>
                <a:t>Challenge #</a:t>
              </a:r>
              <a:r>
                <a:rPr lang="nl-NL" sz="1600" b="1">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1</a:t>
              </a:r>
              <a:endParaRPr sz="1600" b="1">
                <a:solidFill>
                  <a:schemeClr val="lt1"/>
                </a:solidFill>
              </a:endParaRPr>
            </a:p>
            <a:p>
              <a:pPr marL="0" marR="0" lvl="0" indent="0" algn="l" rtl="0">
                <a:lnSpc>
                  <a:spcPct val="100000"/>
                </a:lnSpc>
                <a:spcBef>
                  <a:spcPts val="1000"/>
                </a:spcBef>
                <a:spcAft>
                  <a:spcPts val="0"/>
                </a:spcAft>
                <a:buClr>
                  <a:srgbClr val="000000"/>
                </a:buClr>
                <a:buSzPts val="1800"/>
                <a:buFont typeface="Arial"/>
                <a:buNone/>
              </a:pPr>
              <a:r>
                <a:rPr lang="nl-NL" sz="2000">
                  <a:solidFill>
                    <a:schemeClr val="lt1"/>
                  </a:solidFill>
                </a:rPr>
                <a:t>Skills &amp; Knowledge Gap</a:t>
              </a:r>
              <a:endParaRPr sz="2000" b="0" i="0" u="none" strike="noStrike" cap="none">
                <a:solidFill>
                  <a:schemeClr val="lt1"/>
                </a:solidFill>
                <a:latin typeface="Arial"/>
                <a:ea typeface="Arial"/>
                <a:cs typeface="Arial"/>
                <a:sym typeface="Arial"/>
              </a:endParaRPr>
            </a:p>
          </p:txBody>
        </p:sp>
        <p:cxnSp>
          <p:nvCxnSpPr>
            <p:cNvPr id="215" name="Google Shape;215;g100eab6ad17_0_31"/>
            <p:cNvCxnSpPr/>
            <p:nvPr/>
          </p:nvCxnSpPr>
          <p:spPr>
            <a:xfrm>
              <a:off x="1308845" y="5794344"/>
              <a:ext cx="3129900" cy="0"/>
            </a:xfrm>
            <a:prstGeom prst="straightConnector1">
              <a:avLst/>
            </a:prstGeom>
            <a:solidFill>
              <a:srgbClr val="23273C"/>
            </a:solidFill>
            <a:ln w="38100" cap="flat" cmpd="sng">
              <a:solidFill>
                <a:schemeClr val="accent3"/>
              </a:solidFill>
              <a:prstDash val="solid"/>
              <a:round/>
              <a:headEnd type="none" w="sm" len="sm"/>
              <a:tailEnd type="none" w="sm" len="sm"/>
            </a:ln>
          </p:spPr>
        </p:cxnSp>
      </p:grpSp>
      <p:pic>
        <p:nvPicPr>
          <p:cNvPr id="216" name="Google Shape;216;g100eab6ad17_0_31"/>
          <p:cNvPicPr preferRelativeResize="0"/>
          <p:nvPr/>
        </p:nvPicPr>
        <p:blipFill rotWithShape="1">
          <a:blip r:embed="rId3">
            <a:alphaModFix/>
          </a:blip>
          <a:srcRect/>
          <a:stretch/>
        </p:blipFill>
        <p:spPr>
          <a:xfrm>
            <a:off x="1224001" y="3377691"/>
            <a:ext cx="1129200" cy="1129200"/>
          </a:xfrm>
          <a:prstGeom prst="rect">
            <a:avLst/>
          </a:prstGeom>
          <a:noFill/>
          <a:ln>
            <a:noFill/>
          </a:ln>
        </p:spPr>
      </p:pic>
      <p:sp>
        <p:nvSpPr>
          <p:cNvPr id="217" name="Google Shape;217;g100eab6ad17_0_31"/>
          <p:cNvSpPr/>
          <p:nvPr/>
        </p:nvSpPr>
        <p:spPr>
          <a:xfrm>
            <a:off x="5139488" y="3047925"/>
            <a:ext cx="3775500" cy="5043300"/>
          </a:xfrm>
          <a:prstGeom prst="rect">
            <a:avLst/>
          </a:prstGeom>
          <a:gradFill>
            <a:gsLst>
              <a:gs pos="0">
                <a:srgbClr val="6D0CEA"/>
              </a:gs>
              <a:gs pos="99000">
                <a:srgbClr val="311EF2"/>
              </a:gs>
              <a:gs pos="100000">
                <a:srgbClr val="311EF2"/>
              </a:gs>
            </a:gsLst>
            <a:lin ang="3600008"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0" marR="0" lvl="0" indent="0" algn="l" rtl="0">
              <a:lnSpc>
                <a:spcPct val="100000"/>
              </a:lnSpc>
              <a:spcBef>
                <a:spcPts val="0"/>
              </a:spcBef>
              <a:spcAft>
                <a:spcPts val="0"/>
              </a:spcAft>
              <a:buClr>
                <a:schemeClr val="lt1"/>
              </a:buClr>
              <a:buSzPts val="5550"/>
              <a:buFont typeface="Arial"/>
              <a:buNone/>
            </a:pPr>
            <a:endParaRPr sz="1800" b="0" i="0" u="none" strike="noStrike" cap="none">
              <a:solidFill>
                <a:schemeClr val="dk1"/>
              </a:solidFill>
              <a:latin typeface="Arial"/>
              <a:ea typeface="Arial"/>
              <a:cs typeface="Arial"/>
              <a:sym typeface="Arial"/>
            </a:endParaRPr>
          </a:p>
        </p:txBody>
      </p:sp>
      <p:grpSp>
        <p:nvGrpSpPr>
          <p:cNvPr id="218" name="Google Shape;218;g100eab6ad17_0_31"/>
          <p:cNvGrpSpPr/>
          <p:nvPr/>
        </p:nvGrpSpPr>
        <p:grpSpPr>
          <a:xfrm>
            <a:off x="5457488" y="5800858"/>
            <a:ext cx="3129906" cy="1722157"/>
            <a:chOff x="1308839" y="5794344"/>
            <a:chExt cx="3129906" cy="1698883"/>
          </a:xfrm>
        </p:grpSpPr>
        <p:sp>
          <p:nvSpPr>
            <p:cNvPr id="219" name="Google Shape;219;g100eab6ad17_0_31"/>
            <p:cNvSpPr txBox="1"/>
            <p:nvPr/>
          </p:nvSpPr>
          <p:spPr>
            <a:xfrm>
              <a:off x="1308839" y="6121626"/>
              <a:ext cx="2983800" cy="1371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nl-NL" sz="2700" b="1">
                  <a:solidFill>
                    <a:schemeClr val="lt1"/>
                  </a:solidFill>
                </a:rPr>
                <a:t>Global, 24x7</a:t>
              </a:r>
              <a:endParaRPr sz="2700" b="1">
                <a:solidFill>
                  <a:schemeClr val="lt1"/>
                </a:solidFill>
              </a:endParaRPr>
            </a:p>
            <a:p>
              <a:pPr marL="0" marR="0" lvl="0" indent="0" algn="l" rtl="0">
                <a:lnSpc>
                  <a:spcPct val="100000"/>
                </a:lnSpc>
                <a:spcBef>
                  <a:spcPts val="0"/>
                </a:spcBef>
                <a:spcAft>
                  <a:spcPts val="0"/>
                </a:spcAft>
                <a:buClr>
                  <a:srgbClr val="000000"/>
                </a:buClr>
                <a:buSzPts val="3000"/>
                <a:buFont typeface="Arial"/>
                <a:buNone/>
              </a:pPr>
              <a:r>
                <a:rPr lang="nl-NL" sz="2700" b="1">
                  <a:solidFill>
                    <a:schemeClr val="lt1"/>
                  </a:solidFill>
                </a:rPr>
                <a:t>Peace-of-Mind</a:t>
              </a:r>
              <a:endParaRPr sz="2700" b="1">
                <a:solidFill>
                  <a:schemeClr val="lt1"/>
                </a:solidFill>
              </a:endParaRPr>
            </a:p>
            <a:p>
              <a:pPr marL="0" lvl="0" indent="0" algn="l" rtl="0">
                <a:spcBef>
                  <a:spcPts val="1000"/>
                </a:spcBef>
                <a:spcAft>
                  <a:spcPts val="0"/>
                </a:spcAft>
                <a:buClr>
                  <a:schemeClr val="lt1"/>
                </a:buClr>
                <a:buSzPts val="5550"/>
                <a:buFont typeface="Arial"/>
                <a:buNone/>
              </a:pPr>
              <a:r>
                <a:rPr lang="nl-NL">
                  <a:solidFill>
                    <a:schemeClr val="lt1"/>
                  </a:solidFill>
                </a:rPr>
                <a:t>Refocus on More Strategic Initiatives by Offloading Day-to-Day Operations</a:t>
              </a:r>
              <a:endParaRPr sz="2800" b="1">
                <a:solidFill>
                  <a:schemeClr val="lt1"/>
                </a:solidFill>
              </a:endParaRPr>
            </a:p>
          </p:txBody>
        </p:sp>
        <p:cxnSp>
          <p:nvCxnSpPr>
            <p:cNvPr id="220" name="Google Shape;220;g100eab6ad17_0_31"/>
            <p:cNvCxnSpPr/>
            <p:nvPr/>
          </p:nvCxnSpPr>
          <p:spPr>
            <a:xfrm>
              <a:off x="1308845" y="5794344"/>
              <a:ext cx="3129900" cy="0"/>
            </a:xfrm>
            <a:prstGeom prst="straightConnector1">
              <a:avLst/>
            </a:prstGeom>
            <a:solidFill>
              <a:srgbClr val="23273C"/>
            </a:solidFill>
            <a:ln w="38100" cap="flat" cmpd="sng">
              <a:solidFill>
                <a:schemeClr val="accent3"/>
              </a:solidFill>
              <a:prstDash val="solid"/>
              <a:round/>
              <a:headEnd type="none" w="sm" len="sm"/>
              <a:tailEnd type="none" w="sm" len="sm"/>
            </a:ln>
          </p:spPr>
        </p:cxnSp>
      </p:grpSp>
      <p:sp>
        <p:nvSpPr>
          <p:cNvPr id="221" name="Google Shape;221;g100eab6ad17_0_31"/>
          <p:cNvSpPr/>
          <p:nvPr/>
        </p:nvSpPr>
        <p:spPr>
          <a:xfrm>
            <a:off x="9373000" y="3047925"/>
            <a:ext cx="3775500" cy="5043300"/>
          </a:xfrm>
          <a:prstGeom prst="rect">
            <a:avLst/>
          </a:prstGeom>
          <a:gradFill>
            <a:gsLst>
              <a:gs pos="0">
                <a:srgbClr val="6D0CEA"/>
              </a:gs>
              <a:gs pos="99000">
                <a:srgbClr val="311EF2"/>
              </a:gs>
              <a:gs pos="100000">
                <a:srgbClr val="311EF2"/>
              </a:gs>
            </a:gsLst>
            <a:lin ang="3600008" scaled="0"/>
          </a:gradFill>
          <a:ln>
            <a:noFill/>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0" marR="0" lvl="0" indent="0" algn="l" rtl="0">
              <a:lnSpc>
                <a:spcPct val="100000"/>
              </a:lnSpc>
              <a:spcBef>
                <a:spcPts val="0"/>
              </a:spcBef>
              <a:spcAft>
                <a:spcPts val="0"/>
              </a:spcAft>
              <a:buClr>
                <a:schemeClr val="lt1"/>
              </a:buClr>
              <a:buSzPts val="5550"/>
              <a:buFont typeface="Arial"/>
              <a:buNone/>
            </a:pPr>
            <a:endParaRPr sz="1800" b="0" i="0" u="none" strike="noStrike" cap="none">
              <a:solidFill>
                <a:schemeClr val="dk1"/>
              </a:solidFill>
              <a:latin typeface="Arial"/>
              <a:ea typeface="Arial"/>
              <a:cs typeface="Arial"/>
              <a:sym typeface="Arial"/>
            </a:endParaRPr>
          </a:p>
        </p:txBody>
      </p:sp>
      <p:grpSp>
        <p:nvGrpSpPr>
          <p:cNvPr id="222" name="Google Shape;222;g100eab6ad17_0_31"/>
          <p:cNvGrpSpPr/>
          <p:nvPr/>
        </p:nvGrpSpPr>
        <p:grpSpPr>
          <a:xfrm>
            <a:off x="9700600" y="5800858"/>
            <a:ext cx="3129906" cy="1306744"/>
            <a:chOff x="1308839" y="5794344"/>
            <a:chExt cx="3129906" cy="1289083"/>
          </a:xfrm>
        </p:grpSpPr>
        <p:sp>
          <p:nvSpPr>
            <p:cNvPr id="223" name="Google Shape;223;g100eab6ad17_0_31"/>
            <p:cNvSpPr txBox="1"/>
            <p:nvPr/>
          </p:nvSpPr>
          <p:spPr>
            <a:xfrm>
              <a:off x="1308839" y="6121627"/>
              <a:ext cx="3129900" cy="961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3000"/>
                <a:buFont typeface="Arial"/>
                <a:buNone/>
              </a:pPr>
              <a:r>
                <a:rPr lang="nl-NL" sz="2700" b="1">
                  <a:solidFill>
                    <a:schemeClr val="lt1"/>
                  </a:solidFill>
                </a:rPr>
                <a:t>Action, Not Alerts</a:t>
              </a:r>
              <a:endParaRPr sz="2700" b="1">
                <a:solidFill>
                  <a:schemeClr val="lt1"/>
                </a:solidFill>
              </a:endParaRPr>
            </a:p>
            <a:p>
              <a:pPr marL="0" lvl="0" indent="0" algn="l" rtl="0">
                <a:spcBef>
                  <a:spcPts val="1000"/>
                </a:spcBef>
                <a:spcAft>
                  <a:spcPts val="0"/>
                </a:spcAft>
                <a:buClr>
                  <a:schemeClr val="lt1"/>
                </a:buClr>
                <a:buSzPts val="5550"/>
                <a:buFont typeface="Arial"/>
                <a:buNone/>
              </a:pPr>
              <a:r>
                <a:rPr lang="nl-NL">
                  <a:solidFill>
                    <a:schemeClr val="lt1"/>
                  </a:solidFill>
                </a:rPr>
                <a:t>See Fast Time to Value With a Human Lens Acting on Machine-Built Context</a:t>
              </a:r>
              <a:endParaRPr sz="2800" b="1">
                <a:solidFill>
                  <a:schemeClr val="accent3"/>
                </a:solidFill>
              </a:endParaRPr>
            </a:p>
          </p:txBody>
        </p:sp>
        <p:cxnSp>
          <p:nvCxnSpPr>
            <p:cNvPr id="224" name="Google Shape;224;g100eab6ad17_0_31"/>
            <p:cNvCxnSpPr/>
            <p:nvPr/>
          </p:nvCxnSpPr>
          <p:spPr>
            <a:xfrm>
              <a:off x="1308845" y="5794344"/>
              <a:ext cx="3129900" cy="0"/>
            </a:xfrm>
            <a:prstGeom prst="straightConnector1">
              <a:avLst/>
            </a:prstGeom>
            <a:solidFill>
              <a:srgbClr val="23273C"/>
            </a:solidFill>
            <a:ln w="38100" cap="flat" cmpd="sng">
              <a:solidFill>
                <a:schemeClr val="accent3"/>
              </a:solidFill>
              <a:prstDash val="solid"/>
              <a:round/>
              <a:headEnd type="none" w="sm" len="sm"/>
              <a:tailEnd type="none" w="sm" len="sm"/>
            </a:ln>
          </p:spPr>
        </p:cxnSp>
      </p:grpSp>
      <p:sp>
        <p:nvSpPr>
          <p:cNvPr id="225" name="Google Shape;225;g100eab6ad17_0_31"/>
          <p:cNvSpPr txBox="1"/>
          <p:nvPr/>
        </p:nvSpPr>
        <p:spPr>
          <a:xfrm>
            <a:off x="5457502" y="4748500"/>
            <a:ext cx="3129900" cy="706500"/>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600" b="1">
                <a:solidFill>
                  <a:schemeClr val="lt1"/>
                </a:solidFill>
              </a:rPr>
              <a:t>Challenge #2</a:t>
            </a:r>
            <a:endParaRPr sz="1600" b="1">
              <a:solidFill>
                <a:schemeClr val="lt1"/>
              </a:solidFill>
            </a:endParaRPr>
          </a:p>
          <a:p>
            <a:pPr marL="0" marR="0" lvl="0" indent="0" algn="l" rtl="0">
              <a:lnSpc>
                <a:spcPct val="100000"/>
              </a:lnSpc>
              <a:spcBef>
                <a:spcPts val="1000"/>
              </a:spcBef>
              <a:spcAft>
                <a:spcPts val="0"/>
              </a:spcAft>
              <a:buClr>
                <a:srgbClr val="000000"/>
              </a:buClr>
              <a:buSzPts val="1800"/>
              <a:buFont typeface="Arial"/>
              <a:buNone/>
            </a:pPr>
            <a:r>
              <a:rPr lang="nl-NL" sz="2000">
                <a:solidFill>
                  <a:schemeClr val="lt1"/>
                </a:solidFill>
              </a:rPr>
              <a:t>Time &amp; Resource Shortage</a:t>
            </a:r>
            <a:endParaRPr sz="2000" b="0" i="0" u="none" strike="noStrike" cap="none">
              <a:solidFill>
                <a:schemeClr val="lt1"/>
              </a:solidFill>
              <a:latin typeface="Arial"/>
              <a:ea typeface="Arial"/>
              <a:cs typeface="Arial"/>
              <a:sym typeface="Arial"/>
            </a:endParaRPr>
          </a:p>
        </p:txBody>
      </p:sp>
      <p:sp>
        <p:nvSpPr>
          <p:cNvPr id="226" name="Google Shape;226;g100eab6ad17_0_31"/>
          <p:cNvSpPr txBox="1"/>
          <p:nvPr/>
        </p:nvSpPr>
        <p:spPr>
          <a:xfrm>
            <a:off x="9700600" y="4748500"/>
            <a:ext cx="3129900" cy="706500"/>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600" b="1">
                <a:solidFill>
                  <a:schemeClr val="lt1"/>
                </a:solidFill>
              </a:rPr>
              <a:t>Challenge #3</a:t>
            </a:r>
            <a:endParaRPr sz="1600" b="1">
              <a:solidFill>
                <a:schemeClr val="lt1"/>
              </a:solidFill>
            </a:endParaRPr>
          </a:p>
          <a:p>
            <a:pPr marL="0" marR="0" lvl="0" indent="0" algn="l" rtl="0">
              <a:lnSpc>
                <a:spcPct val="100000"/>
              </a:lnSpc>
              <a:spcBef>
                <a:spcPts val="1000"/>
              </a:spcBef>
              <a:spcAft>
                <a:spcPts val="0"/>
              </a:spcAft>
              <a:buClr>
                <a:srgbClr val="000000"/>
              </a:buClr>
              <a:buSzPts val="1800"/>
              <a:buFont typeface="Arial"/>
              <a:buNone/>
            </a:pPr>
            <a:r>
              <a:rPr lang="nl-NL" sz="2000">
                <a:solidFill>
                  <a:schemeClr val="lt1"/>
                </a:solidFill>
              </a:rPr>
              <a:t>Alert &amp; Managerial Fatigue</a:t>
            </a:r>
            <a:endParaRPr sz="2000" b="0" i="0" u="none" strike="noStrike" cap="none">
              <a:solidFill>
                <a:schemeClr val="lt1"/>
              </a:solidFill>
              <a:latin typeface="Arial"/>
              <a:ea typeface="Arial"/>
              <a:cs typeface="Arial"/>
              <a:sym typeface="Arial"/>
            </a:endParaRPr>
          </a:p>
        </p:txBody>
      </p:sp>
      <p:pic>
        <p:nvPicPr>
          <p:cNvPr id="227" name="Google Shape;227;g100eab6ad17_0_31"/>
          <p:cNvPicPr preferRelativeResize="0"/>
          <p:nvPr/>
        </p:nvPicPr>
        <p:blipFill rotWithShape="1">
          <a:blip r:embed="rId4">
            <a:alphaModFix/>
          </a:blip>
          <a:srcRect/>
          <a:stretch/>
        </p:blipFill>
        <p:spPr>
          <a:xfrm>
            <a:off x="5423380" y="3377550"/>
            <a:ext cx="1129200" cy="1129200"/>
          </a:xfrm>
          <a:prstGeom prst="rect">
            <a:avLst/>
          </a:prstGeom>
          <a:noFill/>
          <a:ln>
            <a:noFill/>
          </a:ln>
        </p:spPr>
      </p:pic>
      <p:pic>
        <p:nvPicPr>
          <p:cNvPr id="228" name="Google Shape;228;g100eab6ad17_0_31"/>
          <p:cNvPicPr preferRelativeResize="0"/>
          <p:nvPr/>
        </p:nvPicPr>
        <p:blipFill rotWithShape="1">
          <a:blip r:embed="rId5">
            <a:alphaModFix/>
          </a:blip>
          <a:srcRect/>
          <a:stretch/>
        </p:blipFill>
        <p:spPr>
          <a:xfrm>
            <a:off x="9658478" y="3377553"/>
            <a:ext cx="1129200" cy="1129200"/>
          </a:xfrm>
          <a:prstGeom prst="rect">
            <a:avLst/>
          </a:prstGeom>
          <a:noFill/>
          <a:ln>
            <a:noFill/>
          </a:ln>
        </p:spPr>
      </p:pic>
      <p:sp>
        <p:nvSpPr>
          <p:cNvPr id="229" name="Google Shape;229;g100eab6ad17_0_31"/>
          <p:cNvSpPr/>
          <p:nvPr/>
        </p:nvSpPr>
        <p:spPr>
          <a:xfrm>
            <a:off x="13606500" y="3047925"/>
            <a:ext cx="3775500" cy="5043300"/>
          </a:xfrm>
          <a:prstGeom prst="rect">
            <a:avLst/>
          </a:prstGeom>
          <a:solidFill>
            <a:schemeClr val="lt1"/>
          </a:solidFill>
          <a:ln w="19050" cap="flat" cmpd="sng">
            <a:solidFill>
              <a:schemeClr val="accent4"/>
            </a:solidFill>
            <a:prstDash val="solid"/>
            <a:round/>
            <a:headEnd type="none" w="sm" len="sm"/>
            <a:tailEnd type="none" w="sm" len="sm"/>
          </a:ln>
          <a:effectLst>
            <a:outerShdw blurRad="571500" dist="381000" dir="5400000" algn="t" rotWithShape="0">
              <a:srgbClr val="000000">
                <a:alpha val="29409"/>
              </a:srgbClr>
            </a:outerShdw>
          </a:effectLst>
        </p:spPr>
        <p:txBody>
          <a:bodyPr spcFirstLastPara="1" wrap="square" lIns="457200" tIns="0" rIns="91425" bIns="91425" anchor="ctr" anchorCtr="0">
            <a:noAutofit/>
          </a:bodyPr>
          <a:lstStyle/>
          <a:p>
            <a:pPr marL="0" marR="0" lvl="0" indent="0" algn="l" rtl="0">
              <a:lnSpc>
                <a:spcPct val="100000"/>
              </a:lnSpc>
              <a:spcBef>
                <a:spcPts val="0"/>
              </a:spcBef>
              <a:spcAft>
                <a:spcPts val="0"/>
              </a:spcAft>
              <a:buClr>
                <a:schemeClr val="lt1"/>
              </a:buClr>
              <a:buSzPts val="5550"/>
              <a:buFont typeface="Arial"/>
              <a:buNone/>
            </a:pPr>
            <a:endParaRPr sz="1800" b="0" i="0" u="none" strike="noStrike" cap="none">
              <a:solidFill>
                <a:schemeClr val="dk1"/>
              </a:solidFill>
              <a:latin typeface="Arial"/>
              <a:ea typeface="Arial"/>
              <a:cs typeface="Arial"/>
              <a:sym typeface="Arial"/>
            </a:endParaRPr>
          </a:p>
        </p:txBody>
      </p:sp>
      <p:pic>
        <p:nvPicPr>
          <p:cNvPr id="230" name="Google Shape;230;g100eab6ad17_0_31"/>
          <p:cNvPicPr preferRelativeResize="0"/>
          <p:nvPr/>
        </p:nvPicPr>
        <p:blipFill rotWithShape="1">
          <a:blip r:embed="rId6">
            <a:alphaModFix/>
          </a:blip>
          <a:srcRect/>
          <a:stretch/>
        </p:blipFill>
        <p:spPr>
          <a:xfrm>
            <a:off x="14568500" y="7091881"/>
            <a:ext cx="1975890" cy="441267"/>
          </a:xfrm>
          <a:prstGeom prst="rect">
            <a:avLst/>
          </a:prstGeom>
          <a:noFill/>
          <a:ln>
            <a:noFill/>
          </a:ln>
        </p:spPr>
      </p:pic>
      <p:sp>
        <p:nvSpPr>
          <p:cNvPr id="231" name="Google Shape;231;g100eab6ad17_0_31"/>
          <p:cNvSpPr txBox="1"/>
          <p:nvPr/>
        </p:nvSpPr>
        <p:spPr>
          <a:xfrm>
            <a:off x="13991500" y="3453750"/>
            <a:ext cx="3129900" cy="3083700"/>
          </a:xfrm>
          <a:prstGeom prst="rect">
            <a:avLst/>
          </a:prstGeom>
          <a:noFill/>
          <a:ln>
            <a:noFill/>
          </a:ln>
        </p:spPr>
        <p:txBody>
          <a:bodyPr spcFirstLastPara="1" wrap="square" lIns="0" tIns="0" rIns="0" bIns="0" anchor="t" anchorCtr="0">
            <a:spAutoFit/>
          </a:bodyPr>
          <a:lstStyle/>
          <a:p>
            <a:pPr marL="0" lvl="0" indent="0" algn="ctr" rtl="0">
              <a:spcBef>
                <a:spcPts val="1000"/>
              </a:spcBef>
              <a:spcAft>
                <a:spcPts val="0"/>
              </a:spcAft>
              <a:buClr>
                <a:schemeClr val="lt1"/>
              </a:buClr>
              <a:buSzPts val="5550"/>
              <a:buFont typeface="Arial"/>
              <a:buNone/>
            </a:pPr>
            <a:r>
              <a:rPr lang="nl-NL" sz="6000" b="1">
                <a:solidFill>
                  <a:schemeClr val="accent1"/>
                </a:solidFill>
              </a:rPr>
              <a:t>96%</a:t>
            </a:r>
            <a:endParaRPr sz="6000" b="1">
              <a:solidFill>
                <a:schemeClr val="accent1"/>
              </a:solidFill>
            </a:endParaRPr>
          </a:p>
          <a:p>
            <a:pPr marL="0" lvl="0" indent="0" algn="ctr" rtl="0">
              <a:spcBef>
                <a:spcPts val="0"/>
              </a:spcBef>
              <a:spcAft>
                <a:spcPts val="0"/>
              </a:spcAft>
              <a:buClr>
                <a:schemeClr val="lt1"/>
              </a:buClr>
              <a:buSzPts val="5550"/>
              <a:buFont typeface="Arial"/>
              <a:buNone/>
            </a:pPr>
            <a:r>
              <a:rPr lang="nl-NL" sz="1800">
                <a:solidFill>
                  <a:schemeClr val="dk1"/>
                </a:solidFill>
                <a:latin typeface="Lato"/>
                <a:ea typeface="Lato"/>
                <a:cs typeface="Lato"/>
                <a:sym typeface="Lato"/>
              </a:rPr>
              <a:t>Of Reviewers Recommend SentinelOne Vigilance MDR</a:t>
            </a:r>
            <a:endParaRPr sz="1800">
              <a:solidFill>
                <a:schemeClr val="dk1"/>
              </a:solidFill>
              <a:latin typeface="Lato"/>
              <a:ea typeface="Lato"/>
              <a:cs typeface="Lato"/>
              <a:sym typeface="Lato"/>
            </a:endParaRPr>
          </a:p>
          <a:p>
            <a:pPr marL="0" lvl="0" indent="0" algn="ctr" rtl="0">
              <a:spcBef>
                <a:spcPts val="0"/>
              </a:spcBef>
              <a:spcAft>
                <a:spcPts val="0"/>
              </a:spcAft>
              <a:buClr>
                <a:schemeClr val="lt1"/>
              </a:buClr>
              <a:buSzPts val="5550"/>
              <a:buFont typeface="Arial"/>
              <a:buNone/>
            </a:pPr>
            <a:endParaRPr sz="1800">
              <a:solidFill>
                <a:schemeClr val="dk1"/>
              </a:solidFill>
            </a:endParaRPr>
          </a:p>
          <a:p>
            <a:pPr marL="0" lvl="0" indent="0" algn="ctr" rtl="0">
              <a:spcBef>
                <a:spcPts val="1000"/>
              </a:spcBef>
              <a:spcAft>
                <a:spcPts val="0"/>
              </a:spcAft>
              <a:buClr>
                <a:schemeClr val="lt1"/>
              </a:buClr>
              <a:buSzPts val="5550"/>
              <a:buFont typeface="Arial"/>
              <a:buNone/>
            </a:pPr>
            <a:r>
              <a:rPr lang="nl-NL" sz="6000" b="1">
                <a:solidFill>
                  <a:schemeClr val="accent1"/>
                </a:solidFill>
              </a:rPr>
              <a:t>4.9</a:t>
            </a:r>
            <a:r>
              <a:rPr lang="nl-NL" sz="3000" b="1">
                <a:solidFill>
                  <a:schemeClr val="accent1"/>
                </a:solidFill>
              </a:rPr>
              <a:t> / </a:t>
            </a:r>
            <a:r>
              <a:rPr lang="nl-NL" sz="6000" b="1">
                <a:solidFill>
                  <a:schemeClr val="accent1"/>
                </a:solidFill>
              </a:rPr>
              <a:t>5</a:t>
            </a:r>
            <a:endParaRPr sz="6000" b="1">
              <a:solidFill>
                <a:schemeClr val="accent1"/>
              </a:solidFill>
            </a:endParaRPr>
          </a:p>
          <a:p>
            <a:pPr marL="0" lvl="0" indent="0" algn="ctr" rtl="0">
              <a:spcBef>
                <a:spcPts val="0"/>
              </a:spcBef>
              <a:spcAft>
                <a:spcPts val="0"/>
              </a:spcAft>
              <a:buClr>
                <a:schemeClr val="lt1"/>
              </a:buClr>
              <a:buSzPts val="5550"/>
              <a:buFont typeface="Arial"/>
              <a:buNone/>
            </a:pPr>
            <a:r>
              <a:rPr lang="nl-NL" sz="1800">
                <a:solidFill>
                  <a:schemeClr val="dk1"/>
                </a:solidFill>
                <a:latin typeface="Lato"/>
                <a:ea typeface="Lato"/>
                <a:cs typeface="Lato"/>
                <a:sym typeface="Lato"/>
              </a:rPr>
              <a:t>Rating by Reviewers</a:t>
            </a:r>
            <a:endParaRPr sz="1800">
              <a:solidFill>
                <a:schemeClr val="dk1"/>
              </a:solidFill>
              <a:latin typeface="Lato"/>
              <a:ea typeface="Lato"/>
              <a:cs typeface="Lato"/>
              <a:sym typeface="Lato"/>
            </a:endParaRPr>
          </a:p>
        </p:txBody>
      </p:sp>
      <p:sp>
        <p:nvSpPr>
          <p:cNvPr id="232" name="Google Shape;232;g100eab6ad17_0_31"/>
          <p:cNvSpPr txBox="1">
            <a:spLocks noGrp="1"/>
          </p:cNvSpPr>
          <p:nvPr>
            <p:ph type="title"/>
          </p:nvPr>
        </p:nvSpPr>
        <p:spPr>
          <a:xfrm>
            <a:off x="905998" y="2051213"/>
            <a:ext cx="12883500" cy="906600"/>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Clr>
                <a:schemeClr val="dk1"/>
              </a:buClr>
              <a:buSzPts val="5800"/>
              <a:buFont typeface="Arial"/>
              <a:buNone/>
            </a:pPr>
            <a:r>
              <a:rPr lang="nl-NL" sz="3000"/>
              <a:t>Leading Technology Managed by Global Experts</a:t>
            </a:r>
            <a:endParaRPr sz="3000"/>
          </a:p>
        </p:txBody>
      </p:sp>
      <p:pic>
        <p:nvPicPr>
          <p:cNvPr id="233" name="Google Shape;233;g100eab6ad17_0_31"/>
          <p:cNvPicPr preferRelativeResize="0"/>
          <p:nvPr/>
        </p:nvPicPr>
        <p:blipFill rotWithShape="1">
          <a:blip r:embed="rId7">
            <a:alphaModFix/>
          </a:blip>
          <a:srcRect/>
          <a:stretch/>
        </p:blipFill>
        <p:spPr>
          <a:xfrm>
            <a:off x="906000" y="1343802"/>
            <a:ext cx="3722006" cy="5200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e82404369d_1_0"/>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NL"/>
              <a:t>5</a:t>
            </a:fld>
            <a:endParaRPr/>
          </a:p>
        </p:txBody>
      </p:sp>
      <p:sp>
        <p:nvSpPr>
          <p:cNvPr id="239" name="Google Shape;239;ge82404369d_1_0"/>
          <p:cNvSpPr txBox="1">
            <a:spLocks noGrp="1"/>
          </p:cNvSpPr>
          <p:nvPr>
            <p:ph type="title"/>
          </p:nvPr>
        </p:nvSpPr>
        <p:spPr>
          <a:xfrm>
            <a:off x="820740" y="515938"/>
            <a:ext cx="16680000" cy="9066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1000"/>
              </a:spcAft>
              <a:buClr>
                <a:schemeClr val="dk1"/>
              </a:buClr>
              <a:buSzPts val="5800"/>
              <a:buFont typeface="Arial"/>
              <a:buNone/>
            </a:pPr>
            <a:r>
              <a:rPr lang="nl-NL"/>
              <a:t>Tackle Every Threat With Breadth &amp; Depth</a:t>
            </a:r>
            <a:endParaRPr sz="3300" b="0"/>
          </a:p>
        </p:txBody>
      </p:sp>
      <p:sp>
        <p:nvSpPr>
          <p:cNvPr id="240" name="Google Shape;240;ge82404369d_1_0"/>
          <p:cNvSpPr/>
          <p:nvPr/>
        </p:nvSpPr>
        <p:spPr>
          <a:xfrm>
            <a:off x="9229863" y="3060125"/>
            <a:ext cx="4071600" cy="4469100"/>
          </a:xfrm>
          <a:prstGeom prst="roundRect">
            <a:avLst>
              <a:gd name="adj" fmla="val 0"/>
            </a:avLst>
          </a:prstGeom>
          <a:solidFill>
            <a:schemeClr val="lt1"/>
          </a:solidFill>
          <a:ln>
            <a:noFill/>
          </a:ln>
          <a:effectLst>
            <a:outerShdw blurRad="571500" dist="254000" dir="5400000" algn="tl" rotWithShape="0">
              <a:srgbClr val="090B1B">
                <a:alpha val="14900"/>
              </a:srgbClr>
            </a:outerShdw>
          </a:effectLst>
        </p:spPr>
        <p:txBody>
          <a:bodyPr spcFirstLastPara="1" wrap="square" lIns="548625" tIns="2560300" rIns="411475" bIns="0" anchor="t" anchorCtr="0">
            <a:noAutofit/>
          </a:bodyPr>
          <a:lstStyle/>
          <a:p>
            <a:pPr marL="0" marR="0" lvl="0" indent="0" algn="l"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41" name="Google Shape;241;ge82404369d_1_0"/>
          <p:cNvSpPr/>
          <p:nvPr/>
        </p:nvSpPr>
        <p:spPr>
          <a:xfrm>
            <a:off x="838425" y="3060125"/>
            <a:ext cx="4070700" cy="4469100"/>
          </a:xfrm>
          <a:prstGeom prst="roundRect">
            <a:avLst>
              <a:gd name="adj" fmla="val 0"/>
            </a:avLst>
          </a:prstGeom>
          <a:solidFill>
            <a:schemeClr val="lt1"/>
          </a:solidFill>
          <a:ln>
            <a:noFill/>
          </a:ln>
          <a:effectLst>
            <a:outerShdw blurRad="571500" dist="254000" dir="5400000" algn="tl" rotWithShape="0">
              <a:srgbClr val="090B1B">
                <a:alpha val="1490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2" name="Google Shape;242;ge82404369d_1_0"/>
          <p:cNvSpPr txBox="1"/>
          <p:nvPr/>
        </p:nvSpPr>
        <p:spPr>
          <a:xfrm>
            <a:off x="1308850" y="6026050"/>
            <a:ext cx="3102300" cy="9066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600">
                <a:solidFill>
                  <a:schemeClr val="dk1"/>
                </a:solidFill>
              </a:rPr>
              <a:t>Hunting and Reporting for Today’s Most Prolific Threat Actors, Crimeware, and Campaigns</a:t>
            </a:r>
            <a:endParaRPr sz="1600">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600">
              <a:solidFill>
                <a:schemeClr val="dk1"/>
              </a:solidFill>
            </a:endParaRPr>
          </a:p>
        </p:txBody>
      </p:sp>
      <p:sp>
        <p:nvSpPr>
          <p:cNvPr id="243" name="Google Shape;243;ge82404369d_1_0"/>
          <p:cNvSpPr/>
          <p:nvPr/>
        </p:nvSpPr>
        <p:spPr>
          <a:xfrm>
            <a:off x="5023588" y="3060875"/>
            <a:ext cx="4071600" cy="4467600"/>
          </a:xfrm>
          <a:prstGeom prst="rect">
            <a:avLst/>
          </a:prstGeom>
          <a:solidFill>
            <a:schemeClr val="lt1"/>
          </a:solidFill>
          <a:ln>
            <a:noFill/>
          </a:ln>
          <a:effectLst>
            <a:outerShdw blurRad="571500" dist="254000" dir="5400000" algn="tl" rotWithShape="0">
              <a:srgbClr val="090B1B">
                <a:alpha val="14900"/>
              </a:srgbClr>
            </a:outerShdw>
          </a:effectLst>
        </p:spPr>
        <p:txBody>
          <a:bodyPr spcFirstLastPara="1" wrap="square" lIns="548625" tIns="2560300" rIns="411475" bIns="0" anchor="t" anchorCtr="0">
            <a:noAutofit/>
          </a:bodyPr>
          <a:lstStyle/>
          <a:p>
            <a:pPr marL="0" marR="0" lvl="0" indent="0" algn="l"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244" name="Google Shape;244;ge82404369d_1_0"/>
          <p:cNvSpPr/>
          <p:nvPr/>
        </p:nvSpPr>
        <p:spPr>
          <a:xfrm>
            <a:off x="13436125" y="3060125"/>
            <a:ext cx="4070700" cy="4469100"/>
          </a:xfrm>
          <a:prstGeom prst="roundRect">
            <a:avLst>
              <a:gd name="adj" fmla="val 0"/>
            </a:avLst>
          </a:prstGeom>
          <a:solidFill>
            <a:schemeClr val="lt1"/>
          </a:solidFill>
          <a:ln>
            <a:noFill/>
          </a:ln>
          <a:effectLst>
            <a:outerShdw blurRad="571500" dist="254000" dir="5400000" algn="tl" rotWithShape="0">
              <a:srgbClr val="090B1B">
                <a:alpha val="14900"/>
              </a:srgbClr>
            </a:outerShdw>
          </a:effectLst>
        </p:spPr>
        <p:txBody>
          <a:bodyPr spcFirstLastPara="1" wrap="square" lIns="548625" tIns="2560300" rIns="411475"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5" name="Google Shape;245;ge82404369d_1_0"/>
          <p:cNvSpPr txBox="1"/>
          <p:nvPr/>
        </p:nvSpPr>
        <p:spPr>
          <a:xfrm>
            <a:off x="13899475" y="4278723"/>
            <a:ext cx="2983800" cy="2031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800"/>
              <a:buFont typeface="Arial"/>
              <a:buNone/>
            </a:pPr>
            <a:r>
              <a:rPr lang="nl-NL" sz="2600" b="1">
                <a:solidFill>
                  <a:schemeClr val="accent1"/>
                </a:solidFill>
              </a:rPr>
              <a:t>Customized </a:t>
            </a:r>
            <a:endParaRPr sz="2600" b="1">
              <a:solidFill>
                <a:schemeClr val="accent1"/>
              </a:solidFill>
            </a:endParaRPr>
          </a:p>
          <a:p>
            <a:pPr marL="0" lvl="0" indent="0" algn="l" rtl="0">
              <a:spcBef>
                <a:spcPts val="0"/>
              </a:spcBef>
              <a:spcAft>
                <a:spcPts val="0"/>
              </a:spcAft>
              <a:buClr>
                <a:schemeClr val="dk1"/>
              </a:buClr>
              <a:buSzPts val="2800"/>
              <a:buFont typeface="Arial"/>
              <a:buNone/>
            </a:pPr>
            <a:r>
              <a:rPr lang="nl-NL" sz="2600" b="1">
                <a:solidFill>
                  <a:schemeClr val="accent1"/>
                </a:solidFill>
              </a:rPr>
              <a:t>Threat Hunting &amp; Compromise Assessment </a:t>
            </a:r>
            <a:endParaRPr sz="2600" b="1">
              <a:solidFill>
                <a:schemeClr val="accent1"/>
              </a:solidFill>
            </a:endParaRPr>
          </a:p>
          <a:p>
            <a:pPr marL="0" marR="0" lvl="0" indent="0" algn="l" rtl="0">
              <a:lnSpc>
                <a:spcPct val="100000"/>
              </a:lnSpc>
              <a:spcBef>
                <a:spcPts val="0"/>
              </a:spcBef>
              <a:spcAft>
                <a:spcPts val="0"/>
              </a:spcAft>
              <a:buClr>
                <a:srgbClr val="000000"/>
              </a:buClr>
              <a:buSzPts val="3000"/>
              <a:buFont typeface="Arial"/>
              <a:buNone/>
            </a:pPr>
            <a:endParaRPr sz="2800" b="1">
              <a:solidFill>
                <a:schemeClr val="accent1"/>
              </a:solidFill>
            </a:endParaRPr>
          </a:p>
        </p:txBody>
      </p:sp>
      <p:sp>
        <p:nvSpPr>
          <p:cNvPr id="246" name="Google Shape;246;ge82404369d_1_0"/>
          <p:cNvSpPr txBox="1"/>
          <p:nvPr/>
        </p:nvSpPr>
        <p:spPr>
          <a:xfrm>
            <a:off x="13906550" y="6026050"/>
            <a:ext cx="3129900" cy="9066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600">
                <a:solidFill>
                  <a:schemeClr val="dk1"/>
                </a:solidFill>
              </a:rPr>
              <a:t>Comprehensive Hunting for All Current &amp; Historical Threats, IOAs, and Risky Security </a:t>
            </a:r>
            <a:r>
              <a:rPr lang="nl-NL" sz="16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Practices</a:t>
            </a:r>
            <a:endParaRPr sz="1600">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600">
              <a:solidFill>
                <a:schemeClr val="dk1"/>
              </a:solidFill>
            </a:endParaRPr>
          </a:p>
        </p:txBody>
      </p:sp>
      <p:pic>
        <p:nvPicPr>
          <p:cNvPr id="247" name="Google Shape;247;ge82404369d_1_0"/>
          <p:cNvPicPr preferRelativeResize="0"/>
          <p:nvPr/>
        </p:nvPicPr>
        <p:blipFill rotWithShape="1">
          <a:blip r:embed="rId3">
            <a:alphaModFix/>
          </a:blip>
          <a:srcRect/>
          <a:stretch/>
        </p:blipFill>
        <p:spPr>
          <a:xfrm>
            <a:off x="13906550" y="3662050"/>
            <a:ext cx="2077649" cy="162000"/>
          </a:xfrm>
          <a:prstGeom prst="rect">
            <a:avLst/>
          </a:prstGeom>
          <a:noFill/>
          <a:ln>
            <a:noFill/>
          </a:ln>
        </p:spPr>
      </p:pic>
      <p:sp>
        <p:nvSpPr>
          <p:cNvPr id="248" name="Google Shape;248;ge82404369d_1_0"/>
          <p:cNvSpPr txBox="1"/>
          <p:nvPr/>
        </p:nvSpPr>
        <p:spPr>
          <a:xfrm>
            <a:off x="1281200" y="4694375"/>
            <a:ext cx="3129900" cy="1200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nl-NL" sz="2600" b="1">
                <a:solidFill>
                  <a:schemeClr val="accent1"/>
                </a:solidFill>
              </a:rPr>
              <a:t>Active Campaign </a:t>
            </a:r>
            <a:r>
              <a:rPr lang="nl-NL" sz="2600" b="1">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Threat</a:t>
            </a:r>
            <a:r>
              <a:rPr lang="nl-NL" sz="2600" b="1">
                <a:solidFill>
                  <a:schemeClr val="accent1"/>
                </a:solidFill>
              </a:rPr>
              <a:t> Hunting &amp; Intelligence</a:t>
            </a:r>
            <a:endParaRPr sz="2800" b="1">
              <a:solidFill>
                <a:schemeClr val="accent1"/>
              </a:solidFill>
            </a:endParaRPr>
          </a:p>
        </p:txBody>
      </p:sp>
      <p:pic>
        <p:nvPicPr>
          <p:cNvPr id="249" name="Google Shape;249;ge82404369d_1_0"/>
          <p:cNvPicPr preferRelativeResize="0"/>
          <p:nvPr/>
        </p:nvPicPr>
        <p:blipFill rotWithShape="1">
          <a:blip r:embed="rId4">
            <a:alphaModFix/>
          </a:blip>
          <a:srcRect/>
          <a:stretch/>
        </p:blipFill>
        <p:spPr>
          <a:xfrm>
            <a:off x="1308851" y="3662050"/>
            <a:ext cx="1587600" cy="162000"/>
          </a:xfrm>
          <a:prstGeom prst="rect">
            <a:avLst/>
          </a:prstGeom>
          <a:noFill/>
          <a:ln>
            <a:noFill/>
          </a:ln>
        </p:spPr>
      </p:pic>
      <p:sp>
        <p:nvSpPr>
          <p:cNvPr id="250" name="Google Shape;250;ge82404369d_1_0"/>
          <p:cNvSpPr txBox="1"/>
          <p:nvPr/>
        </p:nvSpPr>
        <p:spPr>
          <a:xfrm>
            <a:off x="5501975" y="6026050"/>
            <a:ext cx="3129900" cy="9066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600">
                <a:solidFill>
                  <a:schemeClr val="dk1"/>
                </a:solidFill>
              </a:rPr>
              <a:t>24x7x365 Threat Analysis &amp; Containment, Escalation When Necessary</a:t>
            </a:r>
            <a:endParaRPr sz="1600">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endParaRPr>
          </a:p>
        </p:txBody>
      </p:sp>
      <p:sp>
        <p:nvSpPr>
          <p:cNvPr id="251" name="Google Shape;251;ge82404369d_1_0"/>
          <p:cNvSpPr txBox="1"/>
          <p:nvPr/>
        </p:nvSpPr>
        <p:spPr>
          <a:xfrm>
            <a:off x="5501970" y="4672416"/>
            <a:ext cx="2983800" cy="1631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2800"/>
              <a:buFont typeface="Arial"/>
              <a:buNone/>
            </a:pPr>
            <a:r>
              <a:rPr lang="nl-NL" sz="2600" b="1">
                <a:solidFill>
                  <a:schemeClr val="accent1"/>
                </a:solidFill>
              </a:rPr>
              <a:t>Managed Detection &amp; Response (MDR) </a:t>
            </a:r>
            <a:endParaRPr sz="2600" b="1">
              <a:solidFill>
                <a:schemeClr val="accent1"/>
              </a:solidFill>
            </a:endParaRPr>
          </a:p>
          <a:p>
            <a:pPr marL="0" marR="0" lvl="0" indent="0" algn="l" rtl="0">
              <a:lnSpc>
                <a:spcPct val="100000"/>
              </a:lnSpc>
              <a:spcBef>
                <a:spcPts val="0"/>
              </a:spcBef>
              <a:spcAft>
                <a:spcPts val="0"/>
              </a:spcAft>
              <a:buClr>
                <a:srgbClr val="000000"/>
              </a:buClr>
              <a:buSzPts val="3000"/>
              <a:buFont typeface="Arial"/>
              <a:buNone/>
            </a:pPr>
            <a:endParaRPr sz="2800" b="1">
              <a:solidFill>
                <a:schemeClr val="accent1"/>
              </a:solidFill>
            </a:endParaRPr>
          </a:p>
        </p:txBody>
      </p:sp>
      <p:sp>
        <p:nvSpPr>
          <p:cNvPr id="252" name="Google Shape;252;ge82404369d_1_0"/>
          <p:cNvSpPr txBox="1"/>
          <p:nvPr/>
        </p:nvSpPr>
        <p:spPr>
          <a:xfrm>
            <a:off x="9707700" y="6026050"/>
            <a:ext cx="3129900" cy="9066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NL" sz="1600">
                <a:solidFill>
                  <a:schemeClr val="dk1"/>
                </a:solidFill>
              </a:rPr>
              <a:t>Forensic Investigation &amp; </a:t>
            </a:r>
            <a:endParaRPr sz="1600">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nl-NL" sz="1600">
                <a:solidFill>
                  <a:schemeClr val="dk1"/>
                </a:solidFill>
              </a:rPr>
              <a:t>Malware Analysis</a:t>
            </a:r>
            <a:endParaRPr sz="1600">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endParaRPr>
          </a:p>
        </p:txBody>
      </p:sp>
      <p:sp>
        <p:nvSpPr>
          <p:cNvPr id="253" name="Google Shape;253;ge82404369d_1_0"/>
          <p:cNvSpPr txBox="1"/>
          <p:nvPr/>
        </p:nvSpPr>
        <p:spPr>
          <a:xfrm>
            <a:off x="9707700" y="4672425"/>
            <a:ext cx="3102300" cy="1200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nl-NL" sz="2600" b="1">
                <a:solidFill>
                  <a:schemeClr val="accent1"/>
                </a:solidFill>
              </a:rPr>
              <a:t>Digital Forensics &amp; Incident Response (DFIR)</a:t>
            </a:r>
            <a:endParaRPr sz="2800" b="1">
              <a:solidFill>
                <a:schemeClr val="accent1"/>
              </a:solidFill>
            </a:endParaRPr>
          </a:p>
        </p:txBody>
      </p:sp>
      <p:pic>
        <p:nvPicPr>
          <p:cNvPr id="254" name="Google Shape;254;ge82404369d_1_0"/>
          <p:cNvPicPr preferRelativeResize="0"/>
          <p:nvPr/>
        </p:nvPicPr>
        <p:blipFill>
          <a:blip r:embed="rId5">
            <a:alphaModFix/>
          </a:blip>
          <a:stretch>
            <a:fillRect/>
          </a:stretch>
        </p:blipFill>
        <p:spPr>
          <a:xfrm>
            <a:off x="5501975" y="3662043"/>
            <a:ext cx="1928520" cy="198000"/>
          </a:xfrm>
          <a:prstGeom prst="rect">
            <a:avLst/>
          </a:prstGeom>
          <a:noFill/>
          <a:ln>
            <a:noFill/>
          </a:ln>
        </p:spPr>
      </p:pic>
      <p:pic>
        <p:nvPicPr>
          <p:cNvPr id="255" name="Google Shape;255;ge82404369d_1_0"/>
          <p:cNvPicPr preferRelativeResize="0"/>
          <p:nvPr/>
        </p:nvPicPr>
        <p:blipFill>
          <a:blip r:embed="rId6">
            <a:alphaModFix/>
          </a:blip>
          <a:stretch>
            <a:fillRect/>
          </a:stretch>
        </p:blipFill>
        <p:spPr>
          <a:xfrm>
            <a:off x="9707701" y="3644047"/>
            <a:ext cx="2399529" cy="198000"/>
          </a:xfrm>
          <a:prstGeom prst="rect">
            <a:avLst/>
          </a:prstGeom>
          <a:noFill/>
          <a:ln>
            <a:noFill/>
          </a:ln>
        </p:spPr>
      </p:pic>
      <p:cxnSp>
        <p:nvCxnSpPr>
          <p:cNvPr id="256" name="Google Shape;256;ge82404369d_1_0"/>
          <p:cNvCxnSpPr/>
          <p:nvPr/>
        </p:nvCxnSpPr>
        <p:spPr>
          <a:xfrm>
            <a:off x="838416" y="7510107"/>
            <a:ext cx="4073700" cy="0"/>
          </a:xfrm>
          <a:prstGeom prst="straightConnector1">
            <a:avLst/>
          </a:prstGeom>
          <a:solidFill>
            <a:schemeClr val="accent2"/>
          </a:solidFill>
          <a:ln w="38100" cap="flat" cmpd="sng">
            <a:solidFill>
              <a:schemeClr val="accent1"/>
            </a:solidFill>
            <a:prstDash val="solid"/>
            <a:round/>
            <a:headEnd type="none" w="sm" len="sm"/>
            <a:tailEnd type="none" w="sm" len="sm"/>
          </a:ln>
        </p:spPr>
      </p:cxnSp>
      <p:cxnSp>
        <p:nvCxnSpPr>
          <p:cNvPr id="257" name="Google Shape;257;ge82404369d_1_0"/>
          <p:cNvCxnSpPr/>
          <p:nvPr/>
        </p:nvCxnSpPr>
        <p:spPr>
          <a:xfrm>
            <a:off x="5022541" y="7510107"/>
            <a:ext cx="4073700" cy="0"/>
          </a:xfrm>
          <a:prstGeom prst="straightConnector1">
            <a:avLst/>
          </a:prstGeom>
          <a:solidFill>
            <a:schemeClr val="accent2"/>
          </a:solidFill>
          <a:ln w="38100" cap="flat" cmpd="sng">
            <a:solidFill>
              <a:schemeClr val="accent1"/>
            </a:solidFill>
            <a:prstDash val="solid"/>
            <a:round/>
            <a:headEnd type="none" w="sm" len="sm"/>
            <a:tailEnd type="none" w="sm" len="sm"/>
          </a:ln>
        </p:spPr>
      </p:cxnSp>
      <p:cxnSp>
        <p:nvCxnSpPr>
          <p:cNvPr id="258" name="Google Shape;258;ge82404369d_1_0"/>
          <p:cNvCxnSpPr/>
          <p:nvPr/>
        </p:nvCxnSpPr>
        <p:spPr>
          <a:xfrm>
            <a:off x="9228816" y="7510107"/>
            <a:ext cx="4073700" cy="0"/>
          </a:xfrm>
          <a:prstGeom prst="straightConnector1">
            <a:avLst/>
          </a:prstGeom>
          <a:solidFill>
            <a:schemeClr val="accent2"/>
          </a:solidFill>
          <a:ln w="38100" cap="flat" cmpd="sng">
            <a:solidFill>
              <a:schemeClr val="accent1"/>
            </a:solidFill>
            <a:prstDash val="solid"/>
            <a:round/>
            <a:headEnd type="none" w="sm" len="sm"/>
            <a:tailEnd type="none" w="sm" len="sm"/>
          </a:ln>
        </p:spPr>
      </p:cxnSp>
      <p:cxnSp>
        <p:nvCxnSpPr>
          <p:cNvPr id="259" name="Google Shape;259;ge82404369d_1_0"/>
          <p:cNvCxnSpPr/>
          <p:nvPr/>
        </p:nvCxnSpPr>
        <p:spPr>
          <a:xfrm>
            <a:off x="13436141" y="7510107"/>
            <a:ext cx="4073700" cy="0"/>
          </a:xfrm>
          <a:prstGeom prst="straightConnector1">
            <a:avLst/>
          </a:prstGeom>
          <a:solidFill>
            <a:schemeClr val="accent2"/>
          </a:solidFill>
          <a:ln w="38100" cap="flat" cmpd="sng">
            <a:solidFill>
              <a:schemeClr val="accent1"/>
            </a:solidFill>
            <a:prstDash val="solid"/>
            <a:round/>
            <a:headEnd type="none" w="sm" len="sm"/>
            <a:tailEnd type="none" w="sm" len="sm"/>
          </a:ln>
        </p:spPr>
      </p:cxnSp>
      <p:sp>
        <p:nvSpPr>
          <p:cNvPr id="260" name="Google Shape;260;ge82404369d_1_0"/>
          <p:cNvSpPr txBox="1"/>
          <p:nvPr/>
        </p:nvSpPr>
        <p:spPr>
          <a:xfrm>
            <a:off x="820750" y="2182250"/>
            <a:ext cx="9228900" cy="60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nl-NL" sz="3000">
                <a:solidFill>
                  <a:schemeClr val="dk2"/>
                </a:solidFill>
              </a:rPr>
              <a:t>Proactive Preparation, Rapid Response</a:t>
            </a:r>
            <a:endParaRPr sz="1100">
              <a:solidFill>
                <a:schemeClr val="dk2"/>
              </a:solidFill>
            </a:endParaRPr>
          </a:p>
        </p:txBody>
      </p:sp>
      <p:sp>
        <p:nvSpPr>
          <p:cNvPr id="261" name="Google Shape;261;ge82404369d_1_0"/>
          <p:cNvSpPr/>
          <p:nvPr/>
        </p:nvSpPr>
        <p:spPr>
          <a:xfrm>
            <a:off x="820750" y="7941575"/>
            <a:ext cx="16680000" cy="705000"/>
          </a:xfrm>
          <a:prstGeom prst="rect">
            <a:avLst/>
          </a:prstGeom>
          <a:gradFill>
            <a:gsLst>
              <a:gs pos="0">
                <a:srgbClr val="374655"/>
              </a:gs>
              <a:gs pos="100000">
                <a:srgbClr val="040505"/>
              </a:gs>
            </a:gsLst>
            <a:lin ang="5400012" scaled="0"/>
          </a:gradFill>
          <a:ln>
            <a:noFill/>
          </a:ln>
          <a:effectLst>
            <a:outerShdw blurRad="157163" dist="38100" dir="1920000" algn="t" rotWithShape="0">
              <a:srgbClr val="000000">
                <a:alpha val="29020"/>
              </a:srgbClr>
            </a:outerShdw>
          </a:effectLst>
        </p:spPr>
        <p:txBody>
          <a:bodyPr spcFirstLastPara="1" wrap="square" lIns="457200" tIns="0" rIns="91425" bIns="91425" anchor="ctr" anchorCtr="0">
            <a:noAutofit/>
          </a:bodyPr>
          <a:lstStyle/>
          <a:p>
            <a:pPr marL="0" marR="0" lvl="0" indent="0" algn="l" rtl="0">
              <a:lnSpc>
                <a:spcPct val="100000"/>
              </a:lnSpc>
              <a:spcBef>
                <a:spcPts val="0"/>
              </a:spcBef>
              <a:spcAft>
                <a:spcPts val="0"/>
              </a:spcAft>
              <a:buClr>
                <a:srgbClr val="FFFFFF"/>
              </a:buClr>
              <a:buSzPts val="5550"/>
              <a:buFont typeface="Arial"/>
              <a:buNone/>
            </a:pPr>
            <a:endParaRPr sz="1800" b="0" i="0" u="none" strike="noStrike" cap="none">
              <a:solidFill>
                <a:srgbClr val="000000"/>
              </a:solidFill>
              <a:latin typeface="Arial"/>
              <a:ea typeface="Arial"/>
              <a:cs typeface="Arial"/>
              <a:sym typeface="Arial"/>
            </a:endParaRPr>
          </a:p>
        </p:txBody>
      </p:sp>
      <p:sp>
        <p:nvSpPr>
          <p:cNvPr id="262" name="Google Shape;262;ge82404369d_1_0"/>
          <p:cNvSpPr txBox="1"/>
          <p:nvPr/>
        </p:nvSpPr>
        <p:spPr>
          <a:xfrm>
            <a:off x="921200" y="8086325"/>
            <a:ext cx="3611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500" b="1" i="0" u="none" strike="noStrike" cap="none">
                <a:solidFill>
                  <a:schemeClr val="lt1"/>
                </a:solidFill>
                <a:latin typeface="Arial"/>
                <a:ea typeface="Arial"/>
                <a:cs typeface="Arial"/>
                <a:sym typeface="Arial"/>
              </a:rPr>
              <a:t>LEVEL OF TAILORED ENGAGEMENT</a:t>
            </a:r>
            <a:endParaRPr sz="1500" b="1" i="0" u="none" strike="noStrike" cap="none">
              <a:solidFill>
                <a:schemeClr val="lt1"/>
              </a:solidFill>
              <a:latin typeface="Arial"/>
              <a:ea typeface="Arial"/>
              <a:cs typeface="Arial"/>
              <a:sym typeface="Arial"/>
            </a:endParaRPr>
          </a:p>
        </p:txBody>
      </p:sp>
      <p:cxnSp>
        <p:nvCxnSpPr>
          <p:cNvPr id="263" name="Google Shape;263;ge82404369d_1_0"/>
          <p:cNvCxnSpPr>
            <a:stCxn id="262" idx="3"/>
          </p:cNvCxnSpPr>
          <p:nvPr/>
        </p:nvCxnSpPr>
        <p:spPr>
          <a:xfrm>
            <a:off x="4532300" y="8294075"/>
            <a:ext cx="1677000" cy="0"/>
          </a:xfrm>
          <a:prstGeom prst="straightConnector1">
            <a:avLst/>
          </a:prstGeom>
          <a:noFill/>
          <a:ln w="28575" cap="flat" cmpd="sng">
            <a:solidFill>
              <a:schemeClr val="lt1"/>
            </a:solidFill>
            <a:prstDash val="solid"/>
            <a:round/>
            <a:headEnd type="none" w="sm" len="sm"/>
            <a:tailEnd type="triangl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00eab6ad17_0_59"/>
          <p:cNvSpPr txBox="1">
            <a:spLocks noGrp="1"/>
          </p:cNvSpPr>
          <p:nvPr>
            <p:ph type="sldNum" idx="12"/>
          </p:nvPr>
        </p:nvSpPr>
        <p:spPr>
          <a:xfrm>
            <a:off x="16349134" y="9779001"/>
            <a:ext cx="1151400" cy="333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6</a:t>
            </a:fld>
            <a:endParaRPr/>
          </a:p>
        </p:txBody>
      </p:sp>
      <p:sp>
        <p:nvSpPr>
          <p:cNvPr id="269" name="Google Shape;269;g100eab6ad17_0_59"/>
          <p:cNvSpPr txBox="1">
            <a:spLocks noGrp="1"/>
          </p:cNvSpPr>
          <p:nvPr>
            <p:ph type="title"/>
          </p:nvPr>
        </p:nvSpPr>
        <p:spPr>
          <a:xfrm>
            <a:off x="820740" y="515938"/>
            <a:ext cx="16680000" cy="9066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0"/>
              </a:spcBef>
              <a:spcAft>
                <a:spcPts val="0"/>
              </a:spcAft>
              <a:buClr>
                <a:schemeClr val="dk1"/>
              </a:buClr>
              <a:buSzPts val="5800"/>
              <a:buFont typeface="Arial"/>
              <a:buNone/>
            </a:pPr>
            <a:r>
              <a:rPr lang="nl-NL"/>
              <a:t>Threat Services at a Glance</a:t>
            </a:r>
            <a:endParaRPr sz="3300" b="0"/>
          </a:p>
        </p:txBody>
      </p:sp>
      <p:cxnSp>
        <p:nvCxnSpPr>
          <p:cNvPr id="270" name="Google Shape;270;g100eab6ad17_0_59"/>
          <p:cNvCxnSpPr/>
          <p:nvPr/>
        </p:nvCxnSpPr>
        <p:spPr>
          <a:xfrm>
            <a:off x="9143850" y="2502263"/>
            <a:ext cx="0" cy="5771100"/>
          </a:xfrm>
          <a:prstGeom prst="straightConnector1">
            <a:avLst/>
          </a:prstGeom>
          <a:noFill/>
          <a:ln w="9525" cap="flat" cmpd="sng">
            <a:solidFill>
              <a:srgbClr val="7F7F7F"/>
            </a:solidFill>
            <a:prstDash val="solid"/>
            <a:round/>
            <a:headEnd type="none" w="sm" len="sm"/>
            <a:tailEnd type="none" w="sm" len="sm"/>
          </a:ln>
        </p:spPr>
      </p:cxnSp>
      <p:sp>
        <p:nvSpPr>
          <p:cNvPr id="271" name="Google Shape;271;g100eab6ad17_0_59"/>
          <p:cNvSpPr/>
          <p:nvPr/>
        </p:nvSpPr>
        <p:spPr>
          <a:xfrm>
            <a:off x="4982377" y="2513788"/>
            <a:ext cx="3789300" cy="5760600"/>
          </a:xfrm>
          <a:prstGeom prst="rect">
            <a:avLst/>
          </a:prstGeom>
          <a:gradFill>
            <a:gsLst>
              <a:gs pos="0">
                <a:srgbClr val="340279"/>
              </a:gs>
              <a:gs pos="26000">
                <a:srgbClr val="340279"/>
              </a:gs>
              <a:gs pos="55000">
                <a:srgbClr val="5006B2"/>
              </a:gs>
              <a:gs pos="86000">
                <a:srgbClr val="7907FF"/>
              </a:gs>
              <a:gs pos="100000">
                <a:srgbClr val="7907FF"/>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2" name="Google Shape;272;g100eab6ad17_0_59"/>
          <p:cNvSpPr/>
          <p:nvPr/>
        </p:nvSpPr>
        <p:spPr>
          <a:xfrm>
            <a:off x="820750" y="5391638"/>
            <a:ext cx="3789300" cy="2881800"/>
          </a:xfrm>
          <a:prstGeom prst="rect">
            <a:avLst/>
          </a:prstGeom>
          <a:gradFill>
            <a:gsLst>
              <a:gs pos="0">
                <a:srgbClr val="340279"/>
              </a:gs>
              <a:gs pos="37000">
                <a:srgbClr val="340279"/>
              </a:gs>
              <a:gs pos="94000">
                <a:srgbClr val="6B0AEA"/>
              </a:gs>
              <a:gs pos="100000">
                <a:srgbClr val="6B0AEA"/>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73" name="Google Shape;273;g100eab6ad17_0_59"/>
          <p:cNvPicPr preferRelativeResize="0"/>
          <p:nvPr/>
        </p:nvPicPr>
        <p:blipFill rotWithShape="1">
          <a:blip r:embed="rId3">
            <a:alphaModFix/>
          </a:blip>
          <a:srcRect/>
          <a:stretch/>
        </p:blipFill>
        <p:spPr>
          <a:xfrm>
            <a:off x="5347033" y="2844961"/>
            <a:ext cx="2438731" cy="824401"/>
          </a:xfrm>
          <a:prstGeom prst="rect">
            <a:avLst/>
          </a:prstGeom>
          <a:noFill/>
          <a:ln>
            <a:noFill/>
          </a:ln>
        </p:spPr>
      </p:pic>
      <p:pic>
        <p:nvPicPr>
          <p:cNvPr id="274" name="Google Shape;274;g100eab6ad17_0_59"/>
          <p:cNvPicPr preferRelativeResize="0"/>
          <p:nvPr/>
        </p:nvPicPr>
        <p:blipFill rotWithShape="1">
          <a:blip r:embed="rId4">
            <a:alphaModFix/>
          </a:blip>
          <a:srcRect/>
          <a:stretch/>
        </p:blipFill>
        <p:spPr>
          <a:xfrm>
            <a:off x="1162221" y="5759473"/>
            <a:ext cx="2160000" cy="821085"/>
          </a:xfrm>
          <a:prstGeom prst="rect">
            <a:avLst/>
          </a:prstGeom>
          <a:noFill/>
          <a:ln>
            <a:noFill/>
          </a:ln>
        </p:spPr>
      </p:pic>
      <p:sp>
        <p:nvSpPr>
          <p:cNvPr id="275" name="Google Shape;275;g100eab6ad17_0_59"/>
          <p:cNvSpPr/>
          <p:nvPr/>
        </p:nvSpPr>
        <p:spPr>
          <a:xfrm>
            <a:off x="13677952" y="2508025"/>
            <a:ext cx="3789300" cy="5760600"/>
          </a:xfrm>
          <a:prstGeom prst="rect">
            <a:avLst/>
          </a:prstGeom>
          <a:gradFill>
            <a:gsLst>
              <a:gs pos="0">
                <a:srgbClr val="FB2FF5"/>
              </a:gs>
              <a:gs pos="100000">
                <a:srgbClr val="59325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6" name="Google Shape;276;g100eab6ad17_0_59"/>
          <p:cNvSpPr/>
          <p:nvPr/>
        </p:nvSpPr>
        <p:spPr>
          <a:xfrm>
            <a:off x="9516325" y="5391638"/>
            <a:ext cx="3789300" cy="2881800"/>
          </a:xfrm>
          <a:prstGeom prst="rect">
            <a:avLst/>
          </a:prstGeom>
          <a:gradFill>
            <a:gsLst>
              <a:gs pos="0">
                <a:srgbClr val="FB2FF5"/>
              </a:gs>
              <a:gs pos="100000">
                <a:srgbClr val="59325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277" name="Google Shape;277;g100eab6ad17_0_59"/>
          <p:cNvPicPr preferRelativeResize="0"/>
          <p:nvPr/>
        </p:nvPicPr>
        <p:blipFill rotWithShape="1">
          <a:blip r:embed="rId5">
            <a:alphaModFix/>
          </a:blip>
          <a:srcRect/>
          <a:stretch/>
        </p:blipFill>
        <p:spPr>
          <a:xfrm>
            <a:off x="9822000" y="5759453"/>
            <a:ext cx="2361031" cy="240002"/>
          </a:xfrm>
          <a:prstGeom prst="rect">
            <a:avLst/>
          </a:prstGeom>
          <a:noFill/>
          <a:ln>
            <a:noFill/>
          </a:ln>
        </p:spPr>
      </p:pic>
      <p:pic>
        <p:nvPicPr>
          <p:cNvPr id="278" name="Google Shape;278;g100eab6ad17_0_59"/>
          <p:cNvPicPr preferRelativeResize="0"/>
          <p:nvPr/>
        </p:nvPicPr>
        <p:blipFill rotWithShape="1">
          <a:blip r:embed="rId6">
            <a:alphaModFix/>
          </a:blip>
          <a:srcRect r="22660"/>
          <a:stretch/>
        </p:blipFill>
        <p:spPr>
          <a:xfrm>
            <a:off x="13988113" y="2839188"/>
            <a:ext cx="2361023" cy="240000"/>
          </a:xfrm>
          <a:prstGeom prst="rect">
            <a:avLst/>
          </a:prstGeom>
          <a:noFill/>
          <a:ln>
            <a:noFill/>
          </a:ln>
        </p:spPr>
      </p:pic>
      <p:pic>
        <p:nvPicPr>
          <p:cNvPr id="279" name="Google Shape;279;g100eab6ad17_0_59"/>
          <p:cNvPicPr preferRelativeResize="0"/>
          <p:nvPr/>
        </p:nvPicPr>
        <p:blipFill rotWithShape="1">
          <a:blip r:embed="rId6">
            <a:alphaModFix/>
          </a:blip>
          <a:srcRect l="80160"/>
          <a:stretch/>
        </p:blipFill>
        <p:spPr>
          <a:xfrm>
            <a:off x="13988108" y="3205638"/>
            <a:ext cx="605650" cy="240000"/>
          </a:xfrm>
          <a:prstGeom prst="rect">
            <a:avLst/>
          </a:prstGeom>
          <a:noFill/>
          <a:ln>
            <a:noFill/>
          </a:ln>
        </p:spPr>
      </p:pic>
      <p:sp>
        <p:nvSpPr>
          <p:cNvPr id="280" name="Google Shape;280;g100eab6ad17_0_59"/>
          <p:cNvSpPr txBox="1"/>
          <p:nvPr/>
        </p:nvSpPr>
        <p:spPr>
          <a:xfrm>
            <a:off x="820775" y="2513788"/>
            <a:ext cx="7950900" cy="379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nl-NL" sz="3000" b="1">
                <a:solidFill>
                  <a:srgbClr val="44546A"/>
                </a:solidFill>
              </a:rPr>
              <a:t>MDR &amp; DFIR</a:t>
            </a:r>
            <a:endParaRPr sz="3000" b="1">
              <a:solidFill>
                <a:srgbClr val="44546A"/>
              </a:solidFill>
            </a:endParaRPr>
          </a:p>
        </p:txBody>
      </p:sp>
      <p:sp>
        <p:nvSpPr>
          <p:cNvPr id="281" name="Google Shape;281;g100eab6ad17_0_59"/>
          <p:cNvSpPr txBox="1"/>
          <p:nvPr/>
        </p:nvSpPr>
        <p:spPr>
          <a:xfrm>
            <a:off x="9516025" y="2502261"/>
            <a:ext cx="6881400" cy="37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000"/>
              <a:buFont typeface="Arial"/>
              <a:buNone/>
            </a:pPr>
            <a:r>
              <a:rPr lang="nl-NL" sz="3000" b="1">
                <a:solidFill>
                  <a:srgbClr val="44546A"/>
                </a:solidFill>
              </a:rPr>
              <a:t>Threat Hunting</a:t>
            </a:r>
            <a:endParaRPr sz="2000" b="1">
              <a:solidFill>
                <a:srgbClr val="44546A"/>
              </a:solidFill>
            </a:endParaRPr>
          </a:p>
        </p:txBody>
      </p:sp>
      <p:sp>
        <p:nvSpPr>
          <p:cNvPr id="282" name="Google Shape;282;g100eab6ad17_0_59"/>
          <p:cNvSpPr txBox="1"/>
          <p:nvPr/>
        </p:nvSpPr>
        <p:spPr>
          <a:xfrm>
            <a:off x="13949275" y="6320375"/>
            <a:ext cx="2438700" cy="1693200"/>
          </a:xfrm>
          <a:prstGeom prst="rect">
            <a:avLst/>
          </a:prstGeom>
          <a:noFill/>
          <a:ln>
            <a:noFill/>
          </a:ln>
        </p:spPr>
        <p:txBody>
          <a:bodyPr spcFirstLastPara="1" wrap="square" lIns="0" tIns="91425" rIns="0"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NL" b="1" i="0" u="none" strike="noStrike" cap="none">
                <a:solidFill>
                  <a:schemeClr val="lt1"/>
                </a:solidFill>
                <a:latin typeface="Arial"/>
                <a:ea typeface="Arial"/>
                <a:cs typeface="Arial"/>
                <a:sym typeface="Arial"/>
              </a:rPr>
              <a:t>Customized Threat Hunting &amp; Compromise Assessment</a:t>
            </a:r>
            <a:endParaRPr b="1">
              <a:solidFill>
                <a:schemeClr val="lt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lt1"/>
              </a:solidFill>
            </a:endParaRPr>
          </a:p>
          <a:p>
            <a:pPr marL="0" marR="0" lvl="0" indent="0" algn="l" rtl="0">
              <a:lnSpc>
                <a:spcPct val="100000"/>
              </a:lnSpc>
              <a:spcBef>
                <a:spcPts val="0"/>
              </a:spcBef>
              <a:spcAft>
                <a:spcPts val="0"/>
              </a:spcAft>
              <a:buClr>
                <a:schemeClr val="dk1"/>
              </a:buClr>
              <a:buSzPts val="1100"/>
              <a:buFont typeface="Arial"/>
              <a:buNone/>
            </a:pPr>
            <a:r>
              <a:rPr lang="nl-NL" b="0" i="0" u="none" strike="noStrike" cap="none">
                <a:solidFill>
                  <a:schemeClr val="lt1"/>
                </a:solidFill>
                <a:latin typeface="Arial"/>
                <a:ea typeface="Arial"/>
                <a:cs typeface="Arial"/>
                <a:sym typeface="Arial"/>
              </a:rPr>
              <a:t>Comprehensive Hunting for All </a:t>
            </a:r>
            <a:endParaRPr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nl-NL" b="0" i="0" u="none" strike="noStrike" cap="none">
                <a:solidFill>
                  <a:schemeClr val="lt1"/>
                </a:solidFill>
                <a:latin typeface="Arial"/>
                <a:ea typeface="Arial"/>
                <a:cs typeface="Arial"/>
                <a:sym typeface="Arial"/>
              </a:rPr>
              <a:t>Current &amp; Historical Threats, Indicators of Attack, and Risky Security Practices</a:t>
            </a:r>
            <a:endParaRPr b="1" i="0" u="none" strike="noStrike" cap="none">
              <a:solidFill>
                <a:schemeClr val="lt1"/>
              </a:solidFill>
              <a:latin typeface="Arial"/>
              <a:ea typeface="Arial"/>
              <a:cs typeface="Arial"/>
              <a:sym typeface="Arial"/>
            </a:endParaRPr>
          </a:p>
        </p:txBody>
      </p:sp>
      <p:sp>
        <p:nvSpPr>
          <p:cNvPr id="283" name="Google Shape;283;g100eab6ad17_0_59"/>
          <p:cNvSpPr txBox="1"/>
          <p:nvPr/>
        </p:nvSpPr>
        <p:spPr>
          <a:xfrm>
            <a:off x="9822000" y="6541838"/>
            <a:ext cx="2830500" cy="1477500"/>
          </a:xfrm>
          <a:prstGeom prst="rect">
            <a:avLst/>
          </a:prstGeom>
          <a:noFill/>
          <a:ln>
            <a:noFill/>
          </a:ln>
        </p:spPr>
        <p:txBody>
          <a:bodyPr spcFirstLastPara="1" wrap="square" lIns="0" tIns="91425" rIns="0"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NL" b="1">
                <a:solidFill>
                  <a:schemeClr val="lt1"/>
                </a:solidFill>
              </a:rPr>
              <a:t>Active Campaign Threat Hunting &amp; Intelligence Reporting</a:t>
            </a:r>
            <a:endParaRPr b="1">
              <a:solidFill>
                <a:schemeClr val="lt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lt1"/>
              </a:solidFill>
            </a:endParaRPr>
          </a:p>
          <a:p>
            <a:pPr marL="0" marR="0" lvl="0" indent="0" algn="l" rtl="0">
              <a:lnSpc>
                <a:spcPct val="100000"/>
              </a:lnSpc>
              <a:spcBef>
                <a:spcPts val="0"/>
              </a:spcBef>
              <a:spcAft>
                <a:spcPts val="0"/>
              </a:spcAft>
              <a:buClr>
                <a:schemeClr val="dk1"/>
              </a:buClr>
              <a:buSzPts val="1100"/>
              <a:buFont typeface="Arial"/>
              <a:buNone/>
            </a:pPr>
            <a:r>
              <a:rPr lang="nl-NL">
                <a:solidFill>
                  <a:schemeClr val="lt1"/>
                </a:solidFill>
              </a:rPr>
              <a:t>Hunting for Today’s Most Prolific Threat Actors, Crimeware, and Campaigns</a:t>
            </a:r>
            <a:endParaRPr b="1" i="0" u="none" strike="noStrike" cap="none">
              <a:solidFill>
                <a:schemeClr val="lt1"/>
              </a:solidFill>
              <a:latin typeface="Arial"/>
              <a:ea typeface="Arial"/>
              <a:cs typeface="Arial"/>
              <a:sym typeface="Arial"/>
            </a:endParaRPr>
          </a:p>
        </p:txBody>
      </p:sp>
      <p:sp>
        <p:nvSpPr>
          <p:cNvPr id="284" name="Google Shape;284;g100eab6ad17_0_59"/>
          <p:cNvSpPr txBox="1"/>
          <p:nvPr/>
        </p:nvSpPr>
        <p:spPr>
          <a:xfrm>
            <a:off x="1177750" y="6757238"/>
            <a:ext cx="2830500" cy="1262100"/>
          </a:xfrm>
          <a:prstGeom prst="rect">
            <a:avLst/>
          </a:prstGeom>
          <a:noFill/>
          <a:ln>
            <a:noFill/>
          </a:ln>
        </p:spPr>
        <p:txBody>
          <a:bodyPr spcFirstLastPara="1" wrap="square" lIns="0" tIns="91425" rIns="0"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NL" b="1">
                <a:solidFill>
                  <a:schemeClr val="lt1"/>
                </a:solidFill>
              </a:rPr>
              <a:t>Managed Detection &amp; Response</a:t>
            </a:r>
            <a:endParaRPr b="1">
              <a:solidFill>
                <a:schemeClr val="lt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lt1"/>
              </a:solidFill>
            </a:endParaRPr>
          </a:p>
          <a:p>
            <a:pPr marL="0" marR="0" lvl="0" indent="0" algn="l" rtl="0">
              <a:lnSpc>
                <a:spcPct val="100000"/>
              </a:lnSpc>
              <a:spcBef>
                <a:spcPts val="0"/>
              </a:spcBef>
              <a:spcAft>
                <a:spcPts val="0"/>
              </a:spcAft>
              <a:buClr>
                <a:schemeClr val="dk1"/>
              </a:buClr>
              <a:buSzPts val="1100"/>
              <a:buFont typeface="Arial"/>
              <a:buNone/>
            </a:pPr>
            <a:r>
              <a:rPr lang="nl-NL">
                <a:solidFill>
                  <a:schemeClr val="lt1"/>
                </a:solidFill>
              </a:rPr>
              <a:t>24x7x365 Threat Analysis &amp; Containment, Escalation When Necessary</a:t>
            </a:r>
            <a:endParaRPr b="1" i="0" u="none" strike="noStrike" cap="none">
              <a:solidFill>
                <a:schemeClr val="lt1"/>
              </a:solidFill>
              <a:latin typeface="Arial"/>
              <a:ea typeface="Arial"/>
              <a:cs typeface="Arial"/>
              <a:sym typeface="Arial"/>
            </a:endParaRPr>
          </a:p>
        </p:txBody>
      </p:sp>
      <p:sp>
        <p:nvSpPr>
          <p:cNvPr id="285" name="Google Shape;285;g100eab6ad17_0_59"/>
          <p:cNvSpPr txBox="1"/>
          <p:nvPr/>
        </p:nvSpPr>
        <p:spPr>
          <a:xfrm>
            <a:off x="5347038" y="6541838"/>
            <a:ext cx="2830500" cy="1477500"/>
          </a:xfrm>
          <a:prstGeom prst="rect">
            <a:avLst/>
          </a:prstGeom>
          <a:noFill/>
          <a:ln>
            <a:noFill/>
          </a:ln>
        </p:spPr>
        <p:txBody>
          <a:bodyPr spcFirstLastPara="1" wrap="square" lIns="0" tIns="91425" rIns="0"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nl-NL" b="1">
                <a:solidFill>
                  <a:schemeClr val="lt1"/>
                </a:solidFill>
              </a:rPr>
              <a:t>Digital Forensics &amp; Incident Response (DFIR)</a:t>
            </a:r>
            <a:endParaRPr b="1">
              <a:solidFill>
                <a:schemeClr val="lt1"/>
              </a:solidFill>
            </a:endParaRPr>
          </a:p>
          <a:p>
            <a:pPr marL="0" marR="0" lvl="0" indent="0" algn="l" rtl="0">
              <a:lnSpc>
                <a:spcPct val="100000"/>
              </a:lnSpc>
              <a:spcBef>
                <a:spcPts val="0"/>
              </a:spcBef>
              <a:spcAft>
                <a:spcPts val="0"/>
              </a:spcAft>
              <a:buClr>
                <a:schemeClr val="dk1"/>
              </a:buClr>
              <a:buSzPts val="1100"/>
              <a:buFont typeface="Arial"/>
              <a:buNone/>
            </a:pPr>
            <a:endParaRPr>
              <a:solidFill>
                <a:schemeClr val="lt1"/>
              </a:solidFill>
            </a:endParaRPr>
          </a:p>
          <a:p>
            <a:pPr marL="0" marR="0" lvl="0" indent="0" algn="l" rtl="0">
              <a:lnSpc>
                <a:spcPct val="100000"/>
              </a:lnSpc>
              <a:spcBef>
                <a:spcPts val="0"/>
              </a:spcBef>
              <a:spcAft>
                <a:spcPts val="0"/>
              </a:spcAft>
              <a:buClr>
                <a:schemeClr val="dk1"/>
              </a:buClr>
              <a:buSzPts val="1100"/>
              <a:buFont typeface="Arial"/>
              <a:buNone/>
            </a:pPr>
            <a:r>
              <a:rPr lang="nl-NL">
                <a:solidFill>
                  <a:schemeClr val="lt1"/>
                </a:solidFill>
              </a:rPr>
              <a:t>Forensic Investigation, Malware Analysis, and In-House Incident Response</a:t>
            </a:r>
            <a:endParaRPr b="1"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b86044d6ad_0_43"/>
          <p:cNvSpPr txBox="1">
            <a:spLocks noGrp="1"/>
          </p:cNvSpPr>
          <p:nvPr>
            <p:ph type="body" idx="1"/>
          </p:nvPr>
        </p:nvSpPr>
        <p:spPr>
          <a:xfrm>
            <a:off x="1404954" y="7520275"/>
            <a:ext cx="8271900" cy="838800"/>
          </a:xfrm>
          <a:prstGeom prst="rect">
            <a:avLst/>
          </a:prstGeom>
        </p:spPr>
        <p:txBody>
          <a:bodyPr spcFirstLastPara="1" wrap="square" lIns="0" tIns="68550" rIns="0" bIns="68550" anchor="t" anchorCtr="0">
            <a:noAutofit/>
          </a:bodyPr>
          <a:lstStyle/>
          <a:p>
            <a:pPr marL="0" lvl="0" indent="0" algn="l" rtl="0">
              <a:lnSpc>
                <a:spcPct val="100000"/>
              </a:lnSpc>
              <a:spcBef>
                <a:spcPts val="1500"/>
              </a:spcBef>
              <a:spcAft>
                <a:spcPts val="0"/>
              </a:spcAft>
              <a:buNone/>
            </a:pPr>
            <a:r>
              <a:rPr lang="nl-NL"/>
              <a:t>How the World’s Leading Enterprises Are Seeing Immediate Time-to-Value With SentinelOne Threat Services</a:t>
            </a:r>
            <a:endParaRPr/>
          </a:p>
        </p:txBody>
      </p:sp>
      <p:sp>
        <p:nvSpPr>
          <p:cNvPr id="292" name="Google Shape;292;gb86044d6ad_0_43"/>
          <p:cNvSpPr txBox="1">
            <a:spLocks noGrp="1"/>
          </p:cNvSpPr>
          <p:nvPr>
            <p:ph type="body" idx="2"/>
          </p:nvPr>
        </p:nvSpPr>
        <p:spPr>
          <a:xfrm>
            <a:off x="15041306" y="900216"/>
            <a:ext cx="2125800" cy="1341600"/>
          </a:xfrm>
          <a:prstGeom prst="rect">
            <a:avLst/>
          </a:prstGeom>
        </p:spPr>
        <p:txBody>
          <a:bodyPr spcFirstLastPara="1" wrap="square" lIns="0" tIns="45700" rIns="0" bIns="45700" anchor="t" anchorCtr="0">
            <a:noAutofit/>
          </a:bodyPr>
          <a:lstStyle/>
          <a:p>
            <a:pPr marL="0" lvl="0" indent="0" algn="l" rtl="0">
              <a:spcBef>
                <a:spcPts val="0"/>
              </a:spcBef>
              <a:spcAft>
                <a:spcPts val="0"/>
              </a:spcAft>
              <a:buNone/>
            </a:pPr>
            <a:r>
              <a:rPr lang="nl-NL"/>
              <a:t>01</a:t>
            </a:r>
            <a:endParaRPr/>
          </a:p>
        </p:txBody>
      </p:sp>
      <p:sp>
        <p:nvSpPr>
          <p:cNvPr id="293" name="Google Shape;293;gb86044d6ad_0_43"/>
          <p:cNvSpPr txBox="1">
            <a:spLocks noGrp="1"/>
          </p:cNvSpPr>
          <p:nvPr>
            <p:ph type="title"/>
          </p:nvPr>
        </p:nvSpPr>
        <p:spPr>
          <a:xfrm>
            <a:off x="1395402" y="5177499"/>
            <a:ext cx="8859900" cy="1847100"/>
          </a:xfrm>
          <a:prstGeom prst="rect">
            <a:avLst/>
          </a:prstGeom>
          <a:noFill/>
          <a:ln>
            <a:noFill/>
          </a:ln>
        </p:spPr>
        <p:txBody>
          <a:bodyPr spcFirstLastPara="1" wrap="square" lIns="0" tIns="0" rIns="0" bIns="0" anchor="b" anchorCtr="0">
            <a:spAutoFit/>
          </a:bodyPr>
          <a:lstStyle/>
          <a:p>
            <a:pPr marL="0" lvl="0" indent="0" algn="l" rtl="0">
              <a:lnSpc>
                <a:spcPct val="75000"/>
              </a:lnSpc>
              <a:spcBef>
                <a:spcPts val="0"/>
              </a:spcBef>
              <a:spcAft>
                <a:spcPts val="0"/>
              </a:spcAft>
              <a:buClr>
                <a:schemeClr val="lt1"/>
              </a:buClr>
              <a:buSzPts val="8000"/>
              <a:buFont typeface="Arial"/>
              <a:buNone/>
            </a:pPr>
            <a:r>
              <a:rPr lang="nl-NL"/>
              <a:t>Seeing Success with SentinelOne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eabef02d81_0_1198"/>
          <p:cNvSpPr txBox="1">
            <a:spLocks noGrp="1"/>
          </p:cNvSpPr>
          <p:nvPr>
            <p:ph type="title"/>
          </p:nvPr>
        </p:nvSpPr>
        <p:spPr>
          <a:xfrm>
            <a:off x="820740" y="515938"/>
            <a:ext cx="16680000" cy="906600"/>
          </a:xfrm>
          <a:prstGeom prst="rect">
            <a:avLst/>
          </a:prstGeom>
        </p:spPr>
        <p:txBody>
          <a:bodyPr spcFirstLastPara="1" wrap="square" lIns="0" tIns="45700" rIns="0" bIns="45700" anchor="t" anchorCtr="0">
            <a:noAutofit/>
          </a:bodyPr>
          <a:lstStyle/>
          <a:p>
            <a:pPr marL="0" lvl="0" indent="0" algn="l" rtl="0">
              <a:spcBef>
                <a:spcPts val="0"/>
              </a:spcBef>
              <a:spcAft>
                <a:spcPts val="0"/>
              </a:spcAft>
              <a:buNone/>
            </a:pPr>
            <a:r>
              <a:rPr lang="nl-NL"/>
              <a:t>How We Drive Response, Results, and ROI</a:t>
            </a:r>
            <a:endParaRPr/>
          </a:p>
        </p:txBody>
      </p:sp>
      <p:sp>
        <p:nvSpPr>
          <p:cNvPr id="300" name="Google Shape;300;geabef02d81_0_1198"/>
          <p:cNvSpPr txBox="1">
            <a:spLocks noGrp="1"/>
          </p:cNvSpPr>
          <p:nvPr>
            <p:ph type="sldNum" idx="12"/>
          </p:nvPr>
        </p:nvSpPr>
        <p:spPr>
          <a:xfrm>
            <a:off x="16349134" y="9779001"/>
            <a:ext cx="1151400" cy="3330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nl-NL"/>
              <a:t>8</a:t>
            </a:fld>
            <a:endParaRPr/>
          </a:p>
        </p:txBody>
      </p:sp>
      <p:sp>
        <p:nvSpPr>
          <p:cNvPr id="301" name="Google Shape;301;geabef02d81_0_1198"/>
          <p:cNvSpPr/>
          <p:nvPr/>
        </p:nvSpPr>
        <p:spPr>
          <a:xfrm flipH="1">
            <a:off x="820750" y="1814375"/>
            <a:ext cx="8742000" cy="2887200"/>
          </a:xfrm>
          <a:prstGeom prst="snip1Rect">
            <a:avLst>
              <a:gd name="adj" fmla="val 0"/>
            </a:avLst>
          </a:prstGeom>
          <a:gradFill>
            <a:gsLst>
              <a:gs pos="0">
                <a:srgbClr val="340279"/>
              </a:gs>
              <a:gs pos="37000">
                <a:srgbClr val="340279"/>
              </a:gs>
              <a:gs pos="94000">
                <a:srgbClr val="6B0AEA"/>
              </a:gs>
              <a:gs pos="100000">
                <a:srgbClr val="6B0AEA"/>
              </a:gs>
            </a:gsLst>
            <a:lin ang="16198662" scaled="0"/>
          </a:gradFill>
          <a:ln>
            <a:noFill/>
          </a:ln>
        </p:spPr>
        <p:txBody>
          <a:bodyPr spcFirstLastPara="1" wrap="square" lIns="274300" tIns="0" rIns="274300" bIns="182875" anchor="ctr" anchorCtr="0">
            <a:noAutofit/>
          </a:bodyPr>
          <a:lstStyle/>
          <a:p>
            <a:pPr marL="0" lvl="0" indent="0" algn="ctr" rtl="0">
              <a:spcBef>
                <a:spcPts val="0"/>
              </a:spcBef>
              <a:spcAft>
                <a:spcPts val="0"/>
              </a:spcAft>
              <a:buClr>
                <a:schemeClr val="dk1"/>
              </a:buClr>
              <a:buSzPts val="2400"/>
              <a:buFont typeface="Arial"/>
              <a:buNone/>
            </a:pPr>
            <a:r>
              <a:rPr lang="nl-NL" sz="2600">
                <a:solidFill>
                  <a:schemeClr val="lt1"/>
                </a:solidFill>
              </a:rPr>
              <a:t>Most Threats Resolved in</a:t>
            </a:r>
            <a:r>
              <a:rPr lang="nl-NL" sz="2600" b="1">
                <a:solidFill>
                  <a:schemeClr val="lt1"/>
                </a:solidFill>
              </a:rPr>
              <a:t> </a:t>
            </a:r>
            <a:r>
              <a:rPr lang="nl-NL" sz="2600" b="1">
                <a:solidFill>
                  <a:schemeClr val="accent3"/>
                </a:solidFill>
              </a:rPr>
              <a:t>&lt;60 minutes</a:t>
            </a:r>
            <a:endParaRPr sz="2600" b="1">
              <a:solidFill>
                <a:schemeClr val="accent3"/>
              </a:solidFill>
            </a:endParaRPr>
          </a:p>
          <a:p>
            <a:pPr marL="0" lvl="0" indent="0" algn="ctr" rtl="0">
              <a:spcBef>
                <a:spcPts val="0"/>
              </a:spcBef>
              <a:spcAft>
                <a:spcPts val="0"/>
              </a:spcAft>
              <a:buClr>
                <a:schemeClr val="dk1"/>
              </a:buClr>
              <a:buSzPts val="2400"/>
              <a:buFont typeface="Arial"/>
              <a:buNone/>
            </a:pPr>
            <a:endParaRPr sz="2600" b="1">
              <a:solidFill>
                <a:schemeClr val="lt1"/>
              </a:solidFill>
            </a:endParaRPr>
          </a:p>
          <a:p>
            <a:pPr marL="0" lvl="0" indent="0" algn="ctr" rtl="0">
              <a:spcBef>
                <a:spcPts val="0"/>
              </a:spcBef>
              <a:spcAft>
                <a:spcPts val="0"/>
              </a:spcAft>
              <a:buClr>
                <a:schemeClr val="dk1"/>
              </a:buClr>
              <a:buSzPts val="2400"/>
              <a:buFont typeface="Arial"/>
              <a:buNone/>
            </a:pPr>
            <a:r>
              <a:rPr lang="nl-NL" sz="2600">
                <a:solidFill>
                  <a:schemeClr val="lt1"/>
                </a:solidFill>
              </a:rPr>
              <a:t>As an Extension of Your Team, We Handle</a:t>
            </a:r>
            <a:r>
              <a:rPr lang="nl-NL" sz="2600" b="1">
                <a:solidFill>
                  <a:schemeClr val="lt1"/>
                </a:solidFill>
              </a:rPr>
              <a:t> </a:t>
            </a:r>
            <a:r>
              <a:rPr lang="nl-NL" sz="2600" b="1">
                <a:solidFill>
                  <a:schemeClr val="accent3"/>
                </a:solidFill>
              </a:rPr>
              <a:t>&gt;99% </a:t>
            </a:r>
            <a:endParaRPr sz="2600" b="1">
              <a:solidFill>
                <a:schemeClr val="accent3"/>
              </a:solidFill>
            </a:endParaRPr>
          </a:p>
          <a:p>
            <a:pPr marL="0" lvl="0" indent="0" algn="ctr" rtl="0">
              <a:spcBef>
                <a:spcPts val="0"/>
              </a:spcBef>
              <a:spcAft>
                <a:spcPts val="0"/>
              </a:spcAft>
              <a:buClr>
                <a:schemeClr val="dk1"/>
              </a:buClr>
              <a:buSzPts val="2400"/>
              <a:buFont typeface="Arial"/>
              <a:buNone/>
            </a:pPr>
            <a:r>
              <a:rPr lang="nl-NL" sz="2600">
                <a:solidFill>
                  <a:schemeClr val="lt1"/>
                </a:solidFill>
              </a:rPr>
              <a:t>of the Work and </a:t>
            </a:r>
            <a:r>
              <a:rPr lang="nl-NL" sz="2600" b="1">
                <a:solidFill>
                  <a:schemeClr val="lt1"/>
                </a:solidFill>
              </a:rPr>
              <a:t>Escalate Only as Needed </a:t>
            </a:r>
            <a:endParaRPr sz="2600" b="1">
              <a:solidFill>
                <a:schemeClr val="lt1"/>
              </a:solidFill>
            </a:endParaRPr>
          </a:p>
        </p:txBody>
      </p:sp>
      <p:sp>
        <p:nvSpPr>
          <p:cNvPr id="302" name="Google Shape;302;geabef02d81_0_1198">
            <a:hlinkClick r:id="rId3"/>
          </p:cNvPr>
          <p:cNvSpPr/>
          <p:nvPr/>
        </p:nvSpPr>
        <p:spPr>
          <a:xfrm>
            <a:off x="820750" y="5016550"/>
            <a:ext cx="8742000" cy="3936900"/>
          </a:xfrm>
          <a:prstGeom prst="rect">
            <a:avLst/>
          </a:prstGeom>
          <a:solidFill>
            <a:srgbClr val="FFFFFF"/>
          </a:solidFill>
          <a:ln>
            <a:noFill/>
          </a:ln>
          <a:effectLst>
            <a:outerShdw blurRad="571500" dist="254000" dir="5400000" algn="ctr" rotWithShape="0">
              <a:schemeClr val="dk1">
                <a:alpha val="12549"/>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eabef02d81_0_1198"/>
          <p:cNvSpPr txBox="1"/>
          <p:nvPr/>
        </p:nvSpPr>
        <p:spPr>
          <a:xfrm>
            <a:off x="1594375" y="5528250"/>
            <a:ext cx="7546200" cy="203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3000">
                <a:solidFill>
                  <a:srgbClr val="1D252D"/>
                </a:solidFill>
                <a:latin typeface="IBM Plex Sans Medium"/>
                <a:ea typeface="IBM Plex Sans Medium"/>
                <a:cs typeface="IBM Plex Sans Medium"/>
                <a:sym typeface="IBM Plex Sans Medium"/>
              </a:rPr>
              <a:t>The quick response of the Vigilance team has helped us finally find some peace during off-hours and weekends.</a:t>
            </a:r>
            <a:endParaRPr sz="3000" b="0" i="0" u="none" strike="noStrike" cap="none">
              <a:solidFill>
                <a:srgbClr val="1D252D"/>
              </a:solidFill>
              <a:latin typeface="IBM Plex Sans Medium"/>
              <a:ea typeface="IBM Plex Sans Medium"/>
              <a:cs typeface="IBM Plex Sans Medium"/>
              <a:sym typeface="IBM Plex Sans Medium"/>
            </a:endParaRPr>
          </a:p>
        </p:txBody>
      </p:sp>
      <p:pic>
        <p:nvPicPr>
          <p:cNvPr id="304" name="Google Shape;304;geabef02d81_0_1198"/>
          <p:cNvPicPr preferRelativeResize="0"/>
          <p:nvPr/>
        </p:nvPicPr>
        <p:blipFill rotWithShape="1">
          <a:blip r:embed="rId4">
            <a:alphaModFix/>
          </a:blip>
          <a:srcRect/>
          <a:stretch/>
        </p:blipFill>
        <p:spPr>
          <a:xfrm>
            <a:off x="7713041" y="7599195"/>
            <a:ext cx="1427398" cy="227421"/>
          </a:xfrm>
          <a:prstGeom prst="rect">
            <a:avLst/>
          </a:prstGeom>
          <a:noFill/>
          <a:ln>
            <a:noFill/>
          </a:ln>
        </p:spPr>
      </p:pic>
      <p:sp>
        <p:nvSpPr>
          <p:cNvPr id="305" name="Google Shape;305;geabef02d81_0_1198"/>
          <p:cNvSpPr txBox="1"/>
          <p:nvPr/>
        </p:nvSpPr>
        <p:spPr>
          <a:xfrm>
            <a:off x="6078650" y="7875700"/>
            <a:ext cx="3061800" cy="670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nl-NL" sz="1600" b="1">
                <a:solidFill>
                  <a:srgbClr val="1D252D"/>
                </a:solidFill>
                <a:latin typeface="IBM Plex Sans"/>
                <a:ea typeface="IBM Plex Sans"/>
                <a:cs typeface="IBM Plex Sans"/>
                <a:sym typeface="IBM Plex Sans"/>
              </a:rPr>
              <a:t>CYBERSECURITY ENGINEER</a:t>
            </a:r>
            <a:endParaRPr sz="1600" b="1" i="0" u="none" strike="noStrike" cap="none">
              <a:solidFill>
                <a:srgbClr val="1D252D"/>
              </a:solidFill>
              <a:latin typeface="IBM Plex Sans"/>
              <a:ea typeface="IBM Plex Sans"/>
              <a:cs typeface="IBM Plex Sans"/>
              <a:sym typeface="IBM Plex Sans"/>
            </a:endParaRPr>
          </a:p>
          <a:p>
            <a:pPr marL="0" marR="0" lvl="0" indent="0" algn="r" rtl="0">
              <a:lnSpc>
                <a:spcPct val="100000"/>
              </a:lnSpc>
              <a:spcBef>
                <a:spcPts val="0"/>
              </a:spcBef>
              <a:spcAft>
                <a:spcPts val="0"/>
              </a:spcAft>
              <a:buClr>
                <a:srgbClr val="000000"/>
              </a:buClr>
              <a:buSzPts val="1600"/>
              <a:buFont typeface="Arial"/>
              <a:buNone/>
            </a:pPr>
            <a:r>
              <a:rPr lang="nl-NL" sz="1600" b="1">
                <a:solidFill>
                  <a:srgbClr val="1D252D"/>
                </a:solidFill>
                <a:latin typeface="IBM Plex Sans"/>
                <a:ea typeface="IBM Plex Sans"/>
                <a:cs typeface="IBM Plex Sans"/>
                <a:sym typeface="IBM Plex Sans"/>
              </a:rPr>
              <a:t>50M - 250M</a:t>
            </a:r>
            <a:r>
              <a:rPr lang="nl-NL" sz="1600" b="1" i="0" u="none" strike="noStrike" cap="none">
                <a:solidFill>
                  <a:srgbClr val="1D252D"/>
                </a:solidFill>
                <a:latin typeface="IBM Plex Sans"/>
                <a:ea typeface="IBM Plex Sans"/>
                <a:cs typeface="IBM Plex Sans"/>
                <a:sym typeface="IBM Plex Sans"/>
              </a:rPr>
              <a:t> USD</a:t>
            </a:r>
            <a:endParaRPr sz="1600" b="1" i="0" u="none" strike="noStrike" cap="none">
              <a:solidFill>
                <a:srgbClr val="1D252D"/>
              </a:solidFill>
              <a:latin typeface="IBM Plex Sans"/>
              <a:ea typeface="IBM Plex Sans"/>
              <a:cs typeface="IBM Plex Sans"/>
              <a:sym typeface="IBM Plex Sans"/>
            </a:endParaRPr>
          </a:p>
        </p:txBody>
      </p:sp>
      <p:sp>
        <p:nvSpPr>
          <p:cNvPr id="306" name="Google Shape;306;geabef02d81_0_1198"/>
          <p:cNvSpPr txBox="1"/>
          <p:nvPr/>
        </p:nvSpPr>
        <p:spPr>
          <a:xfrm>
            <a:off x="1238429" y="5423216"/>
            <a:ext cx="472200" cy="167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NL" sz="3600" b="0" i="0" u="none" strike="noStrike" cap="none">
                <a:solidFill>
                  <a:srgbClr val="6B0AEA"/>
                </a:solidFill>
                <a:latin typeface="IBM Plex Sans SemiBold"/>
                <a:ea typeface="IBM Plex Sans SemiBold"/>
                <a:cs typeface="IBM Plex Sans SemiBold"/>
                <a:sym typeface="IBM Plex Sans SemiBold"/>
              </a:rPr>
              <a:t>“</a:t>
            </a:r>
            <a:endParaRPr sz="3600" b="0" i="0" u="none" strike="noStrike" cap="none">
              <a:solidFill>
                <a:srgbClr val="6B0AEA"/>
              </a:solidFill>
              <a:latin typeface="IBM Plex Sans SemiBold"/>
              <a:ea typeface="IBM Plex Sans SemiBold"/>
              <a:cs typeface="IBM Plex Sans SemiBold"/>
              <a:sym typeface="IBM Plex Sans SemiBold"/>
            </a:endParaRPr>
          </a:p>
        </p:txBody>
      </p:sp>
      <p:pic>
        <p:nvPicPr>
          <p:cNvPr id="307" name="Google Shape;307;geabef02d81_0_1198"/>
          <p:cNvPicPr preferRelativeResize="0"/>
          <p:nvPr/>
        </p:nvPicPr>
        <p:blipFill rotWithShape="1">
          <a:blip r:embed="rId5">
            <a:alphaModFix/>
          </a:blip>
          <a:srcRect/>
          <a:stretch/>
        </p:blipFill>
        <p:spPr>
          <a:xfrm>
            <a:off x="1238413" y="8069206"/>
            <a:ext cx="1975890" cy="441267"/>
          </a:xfrm>
          <a:prstGeom prst="rect">
            <a:avLst/>
          </a:prstGeom>
          <a:noFill/>
          <a:ln>
            <a:noFill/>
          </a:ln>
        </p:spPr>
      </p:pic>
      <p:grpSp>
        <p:nvGrpSpPr>
          <p:cNvPr id="308" name="Google Shape;308;geabef02d81_0_1198"/>
          <p:cNvGrpSpPr/>
          <p:nvPr/>
        </p:nvGrpSpPr>
        <p:grpSpPr>
          <a:xfrm>
            <a:off x="10346064" y="1890566"/>
            <a:ext cx="880564" cy="897602"/>
            <a:chOff x="9996897" y="2554881"/>
            <a:chExt cx="1456200" cy="1456200"/>
          </a:xfrm>
        </p:grpSpPr>
        <p:sp>
          <p:nvSpPr>
            <p:cNvPr id="309" name="Google Shape;309;geabef02d81_0_1198"/>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 name="Google Shape;310;geabef02d81_0_1198"/>
            <p:cNvSpPr/>
            <p:nvPr/>
          </p:nvSpPr>
          <p:spPr>
            <a:xfrm>
              <a:off x="10123898" y="2681882"/>
              <a:ext cx="1202400" cy="1202400"/>
            </a:xfrm>
            <a:prstGeom prst="diamond">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311" name="Google Shape;311;geabef02d81_0_1198"/>
          <p:cNvGrpSpPr/>
          <p:nvPr/>
        </p:nvGrpSpPr>
        <p:grpSpPr>
          <a:xfrm>
            <a:off x="10345746" y="7820456"/>
            <a:ext cx="880564" cy="897602"/>
            <a:chOff x="9996897" y="2554881"/>
            <a:chExt cx="1456200" cy="1456200"/>
          </a:xfrm>
        </p:grpSpPr>
        <p:sp>
          <p:nvSpPr>
            <p:cNvPr id="312" name="Google Shape;312;geabef02d81_0_1198"/>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 name="Google Shape;313;geabef02d81_0_1198"/>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314" name="Google Shape;314;geabef02d81_0_1198"/>
          <p:cNvSpPr txBox="1"/>
          <p:nvPr/>
        </p:nvSpPr>
        <p:spPr>
          <a:xfrm>
            <a:off x="11491050" y="2004124"/>
            <a:ext cx="5102100" cy="6705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100" b="1" i="0" u="none" strike="noStrike" cap="none">
                <a:solidFill>
                  <a:schemeClr val="accent1"/>
                </a:solidFill>
              </a:rPr>
              <a:t>SOC Augmentation</a:t>
            </a:r>
            <a:endParaRPr sz="2100" b="1" i="0" u="none" strike="noStrike" cap="none">
              <a:solidFill>
                <a:schemeClr val="accent1"/>
              </a:solidFill>
            </a:endParaRPr>
          </a:p>
          <a:p>
            <a:pPr marL="0" lvl="0" indent="0" algn="l" rtl="0">
              <a:lnSpc>
                <a:spcPct val="110000"/>
              </a:lnSpc>
              <a:spcBef>
                <a:spcPts val="0"/>
              </a:spcBef>
              <a:spcAft>
                <a:spcPts val="0"/>
              </a:spcAft>
              <a:buClr>
                <a:schemeClr val="dk1"/>
              </a:buClr>
              <a:buSzPts val="2400"/>
              <a:buFont typeface="Arial"/>
              <a:buNone/>
            </a:pPr>
            <a:r>
              <a:rPr lang="nl-NL" sz="1500">
                <a:solidFill>
                  <a:schemeClr val="dk1"/>
                </a:solidFill>
              </a:rPr>
              <a:t>Accomplish More With Existing Time &amp; Resources</a:t>
            </a:r>
            <a:r>
              <a:rPr lang="nl-NL" sz="1500">
                <a:solidFill>
                  <a:schemeClr val="accent1"/>
                </a:solidFill>
              </a:rPr>
              <a:t> </a:t>
            </a:r>
            <a:endParaRPr sz="2100">
              <a:solidFill>
                <a:schemeClr val="accent1"/>
              </a:solidFill>
            </a:endParaRPr>
          </a:p>
          <a:p>
            <a:pPr marL="0" marR="0" lvl="0" indent="0" algn="l" rtl="0">
              <a:lnSpc>
                <a:spcPct val="110000"/>
              </a:lnSpc>
              <a:spcBef>
                <a:spcPts val="0"/>
              </a:spcBef>
              <a:spcAft>
                <a:spcPts val="0"/>
              </a:spcAft>
              <a:buClr>
                <a:srgbClr val="000000"/>
              </a:buClr>
              <a:buSzPts val="2400"/>
              <a:buFont typeface="Arial"/>
              <a:buNone/>
            </a:pPr>
            <a:endParaRPr sz="2100" b="1">
              <a:solidFill>
                <a:schemeClr val="accent1"/>
              </a:solidFill>
            </a:endParaRPr>
          </a:p>
          <a:p>
            <a:pPr marL="0" marR="0" lvl="0" indent="0" algn="l" rtl="0">
              <a:lnSpc>
                <a:spcPct val="110000"/>
              </a:lnSpc>
              <a:spcBef>
                <a:spcPts val="0"/>
              </a:spcBef>
              <a:spcAft>
                <a:spcPts val="0"/>
              </a:spcAft>
              <a:buClr>
                <a:srgbClr val="000000"/>
              </a:buClr>
              <a:buSzPts val="2400"/>
              <a:buFont typeface="Arial"/>
              <a:buNone/>
            </a:pPr>
            <a:endParaRPr sz="2100" b="1">
              <a:solidFill>
                <a:schemeClr val="accent1"/>
              </a:solidFill>
            </a:endParaRPr>
          </a:p>
        </p:txBody>
      </p:sp>
      <p:sp>
        <p:nvSpPr>
          <p:cNvPr id="315" name="Google Shape;315;geabef02d81_0_1198"/>
          <p:cNvSpPr txBox="1"/>
          <p:nvPr/>
        </p:nvSpPr>
        <p:spPr>
          <a:xfrm>
            <a:off x="11491050" y="5592589"/>
            <a:ext cx="6034500" cy="6705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100" b="1" i="0" u="none" strike="noStrike" cap="none">
                <a:solidFill>
                  <a:schemeClr val="accent1"/>
                </a:solidFill>
              </a:rPr>
              <a:t>24x7 Global Coverage</a:t>
            </a:r>
            <a:endParaRPr sz="2100" b="1" i="0" u="none" strike="noStrike" cap="none">
              <a:solidFill>
                <a:schemeClr val="accent1"/>
              </a:solidFill>
            </a:endParaRPr>
          </a:p>
          <a:p>
            <a:pPr marL="0" lvl="0" indent="0" algn="l" rtl="0">
              <a:lnSpc>
                <a:spcPct val="110000"/>
              </a:lnSpc>
              <a:spcBef>
                <a:spcPts val="0"/>
              </a:spcBef>
              <a:spcAft>
                <a:spcPts val="0"/>
              </a:spcAft>
              <a:buClr>
                <a:schemeClr val="dk1"/>
              </a:buClr>
              <a:buSzPts val="2400"/>
              <a:buFont typeface="Arial"/>
              <a:buNone/>
            </a:pPr>
            <a:r>
              <a:rPr lang="nl-NL" sz="1500">
                <a:solidFill>
                  <a:schemeClr val="dk1"/>
                </a:solidFill>
              </a:rPr>
              <a:t>Stay Reactive &amp; Responsive, No Matter the Time or Location</a:t>
            </a:r>
            <a:endParaRPr sz="2100" b="1">
              <a:solidFill>
                <a:schemeClr val="dk1"/>
              </a:solidFill>
            </a:endParaRPr>
          </a:p>
        </p:txBody>
      </p:sp>
      <p:sp>
        <p:nvSpPr>
          <p:cNvPr id="316" name="Google Shape;316;geabef02d81_0_1198"/>
          <p:cNvSpPr txBox="1"/>
          <p:nvPr/>
        </p:nvSpPr>
        <p:spPr>
          <a:xfrm>
            <a:off x="11491050" y="3075863"/>
            <a:ext cx="5511900" cy="9066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100" b="1" i="0" u="none" strike="noStrike" cap="none">
                <a:solidFill>
                  <a:schemeClr val="accent1"/>
                </a:solidFill>
              </a:rPr>
              <a:t>Proven Expertise</a:t>
            </a:r>
            <a:endParaRPr sz="2100" b="1" i="0" u="none" strike="noStrike" cap="none">
              <a:solidFill>
                <a:schemeClr val="accent1"/>
              </a:solidFill>
            </a:endParaRPr>
          </a:p>
          <a:p>
            <a:pPr marL="0" lvl="0" indent="0" algn="l" rtl="0">
              <a:lnSpc>
                <a:spcPct val="110000"/>
              </a:lnSpc>
              <a:spcBef>
                <a:spcPts val="0"/>
              </a:spcBef>
              <a:spcAft>
                <a:spcPts val="0"/>
              </a:spcAft>
              <a:buClr>
                <a:schemeClr val="dk1"/>
              </a:buClr>
              <a:buSzPts val="2400"/>
              <a:buFont typeface="Arial"/>
              <a:buNone/>
            </a:pPr>
            <a:r>
              <a:rPr lang="nl-NL" sz="1500">
                <a:solidFill>
                  <a:schemeClr val="dk1"/>
                </a:solidFill>
              </a:rPr>
              <a:t>Prepare for Tomorrow’s Threat Landscape Backed by Our Elite, Experienced Team</a:t>
            </a:r>
            <a:endParaRPr sz="2100">
              <a:solidFill>
                <a:schemeClr val="dk1"/>
              </a:solidFill>
            </a:endParaRPr>
          </a:p>
        </p:txBody>
      </p:sp>
      <p:sp>
        <p:nvSpPr>
          <p:cNvPr id="317" name="Google Shape;317;geabef02d81_0_1198"/>
          <p:cNvSpPr txBox="1"/>
          <p:nvPr/>
        </p:nvSpPr>
        <p:spPr>
          <a:xfrm>
            <a:off x="11491050" y="7873225"/>
            <a:ext cx="5511900" cy="9066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100" b="1" i="0" u="none" strike="noStrike" cap="none">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Peace</a:t>
            </a:r>
            <a:r>
              <a:rPr lang="nl-NL" sz="2100" b="1" i="0" u="none" strike="noStrike" cap="none">
                <a:solidFill>
                  <a:schemeClr val="accent1"/>
                </a:solidFill>
              </a:rPr>
              <a:t> of Mind</a:t>
            </a:r>
            <a:endParaRPr sz="2100" b="1" i="0" u="none" strike="noStrike" cap="none">
              <a:solidFill>
                <a:schemeClr val="accent1"/>
              </a:solidFill>
            </a:endParaRPr>
          </a:p>
          <a:p>
            <a:pPr marL="0" lvl="0" indent="0" algn="l" rtl="0">
              <a:lnSpc>
                <a:spcPct val="110000"/>
              </a:lnSpc>
              <a:spcBef>
                <a:spcPts val="0"/>
              </a:spcBef>
              <a:spcAft>
                <a:spcPts val="0"/>
              </a:spcAft>
              <a:buClr>
                <a:schemeClr val="dk1"/>
              </a:buClr>
              <a:buSzPts val="2400"/>
              <a:buFont typeface="Arial"/>
              <a:buNone/>
            </a:pPr>
            <a:r>
              <a:rPr lang="nl-NL" sz="1500">
                <a:solidFill>
                  <a:schemeClr val="dk1"/>
                </a:solidFill>
              </a:rPr>
              <a:t>Gain Confidence in Every Move, From Prevention </a:t>
            </a:r>
            <a:endParaRPr sz="1500">
              <a:solidFill>
                <a:schemeClr val="dk1"/>
              </a:solidFill>
            </a:endParaRPr>
          </a:p>
          <a:p>
            <a:pPr marL="0" lvl="0" indent="0" algn="l" rtl="0">
              <a:lnSpc>
                <a:spcPct val="110000"/>
              </a:lnSpc>
              <a:spcBef>
                <a:spcPts val="0"/>
              </a:spcBef>
              <a:spcAft>
                <a:spcPts val="0"/>
              </a:spcAft>
              <a:buClr>
                <a:schemeClr val="dk1"/>
              </a:buClr>
              <a:buSzPts val="2400"/>
              <a:buFont typeface="Arial"/>
              <a:buNone/>
            </a:pPr>
            <a:r>
              <a:rPr lang="nl-NL" sz="1500">
                <a:solidFill>
                  <a:schemeClr val="dk1"/>
                </a:solidFill>
              </a:rPr>
              <a:t>Through Recovery</a:t>
            </a:r>
            <a:endParaRPr sz="2100" b="1">
              <a:solidFill>
                <a:schemeClr val="dk1"/>
              </a:solidFill>
            </a:endParaRPr>
          </a:p>
        </p:txBody>
      </p:sp>
      <p:sp>
        <p:nvSpPr>
          <p:cNvPr id="318" name="Google Shape;318;geabef02d81_0_1198"/>
          <p:cNvSpPr txBox="1"/>
          <p:nvPr/>
        </p:nvSpPr>
        <p:spPr>
          <a:xfrm>
            <a:off x="11491050" y="4383726"/>
            <a:ext cx="5727600" cy="6705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100" b="1" i="0" u="none" strike="noStrike" cap="none">
                <a:solidFill>
                  <a:schemeClr val="accent1"/>
                </a:solidFill>
              </a:rPr>
              <a:t>Fewer Alerts, More Context</a:t>
            </a:r>
            <a:endParaRPr sz="2100" b="1" i="0" u="none" strike="noStrike" cap="none">
              <a:solidFill>
                <a:schemeClr val="accent1"/>
              </a:solidFill>
            </a:endParaRPr>
          </a:p>
          <a:p>
            <a:pPr marL="0" lvl="0" indent="0" algn="l" rtl="0">
              <a:lnSpc>
                <a:spcPct val="110000"/>
              </a:lnSpc>
              <a:spcBef>
                <a:spcPts val="0"/>
              </a:spcBef>
              <a:spcAft>
                <a:spcPts val="0"/>
              </a:spcAft>
              <a:buClr>
                <a:schemeClr val="dk1"/>
              </a:buClr>
              <a:buSzPts val="2400"/>
              <a:buFont typeface="Arial"/>
              <a:buNone/>
            </a:pPr>
            <a:r>
              <a:rPr lang="nl-NL" sz="1500">
                <a:solidFill>
                  <a:schemeClr val="dk1"/>
                </a:solidFill>
              </a:rPr>
              <a:t>Make Strategic, Informed Decisions for Your Program</a:t>
            </a:r>
            <a:endParaRPr sz="2100" b="1">
              <a:solidFill>
                <a:schemeClr val="dk1"/>
              </a:solidFill>
            </a:endParaRPr>
          </a:p>
        </p:txBody>
      </p:sp>
      <p:grpSp>
        <p:nvGrpSpPr>
          <p:cNvPr id="319" name="Google Shape;319;geabef02d81_0_1198"/>
          <p:cNvGrpSpPr/>
          <p:nvPr/>
        </p:nvGrpSpPr>
        <p:grpSpPr>
          <a:xfrm>
            <a:off x="10346077" y="5479030"/>
            <a:ext cx="880543" cy="897627"/>
            <a:chOff x="19814914" y="2572946"/>
            <a:chExt cx="933570" cy="933570"/>
          </a:xfrm>
        </p:grpSpPr>
        <p:grpSp>
          <p:nvGrpSpPr>
            <p:cNvPr id="320" name="Google Shape;320;geabef02d81_0_1198"/>
            <p:cNvGrpSpPr/>
            <p:nvPr/>
          </p:nvGrpSpPr>
          <p:grpSpPr>
            <a:xfrm>
              <a:off x="19814914" y="2572946"/>
              <a:ext cx="933570" cy="933570"/>
              <a:chOff x="9996897" y="2554881"/>
              <a:chExt cx="1456200" cy="1456200"/>
            </a:xfrm>
          </p:grpSpPr>
          <p:sp>
            <p:nvSpPr>
              <p:cNvPr id="321" name="Google Shape;321;geabef02d81_0_1198"/>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2" name="Google Shape;322;geabef02d81_0_1198"/>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323" name="Google Shape;323;geabef02d81_0_1198"/>
            <p:cNvPicPr preferRelativeResize="0"/>
            <p:nvPr/>
          </p:nvPicPr>
          <p:blipFill rotWithShape="1">
            <a:blip r:embed="rId6">
              <a:alphaModFix/>
            </a:blip>
            <a:srcRect/>
            <a:stretch/>
          </p:blipFill>
          <p:spPr>
            <a:xfrm>
              <a:off x="20062914" y="2820816"/>
              <a:ext cx="432000" cy="432000"/>
            </a:xfrm>
            <a:prstGeom prst="rect">
              <a:avLst/>
            </a:prstGeom>
            <a:noFill/>
            <a:ln>
              <a:noFill/>
            </a:ln>
          </p:spPr>
        </p:pic>
      </p:grpSp>
      <p:grpSp>
        <p:nvGrpSpPr>
          <p:cNvPr id="324" name="Google Shape;324;geabef02d81_0_1198"/>
          <p:cNvGrpSpPr/>
          <p:nvPr/>
        </p:nvGrpSpPr>
        <p:grpSpPr>
          <a:xfrm>
            <a:off x="10345756" y="4270152"/>
            <a:ext cx="880543" cy="897627"/>
            <a:chOff x="19814914" y="7817114"/>
            <a:chExt cx="933570" cy="933570"/>
          </a:xfrm>
        </p:grpSpPr>
        <p:grpSp>
          <p:nvGrpSpPr>
            <p:cNvPr id="325" name="Google Shape;325;geabef02d81_0_1198"/>
            <p:cNvGrpSpPr/>
            <p:nvPr/>
          </p:nvGrpSpPr>
          <p:grpSpPr>
            <a:xfrm>
              <a:off x="19814914" y="7817114"/>
              <a:ext cx="933570" cy="933570"/>
              <a:chOff x="9996897" y="2554881"/>
              <a:chExt cx="1456200" cy="1456200"/>
            </a:xfrm>
          </p:grpSpPr>
          <p:sp>
            <p:nvSpPr>
              <p:cNvPr id="326" name="Google Shape;326;geabef02d81_0_1198"/>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 name="Google Shape;327;geabef02d81_0_1198"/>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328" name="Google Shape;328;geabef02d81_0_1198"/>
            <p:cNvPicPr preferRelativeResize="0"/>
            <p:nvPr/>
          </p:nvPicPr>
          <p:blipFill rotWithShape="1">
            <a:blip r:embed="rId7">
              <a:alphaModFix/>
            </a:blip>
            <a:srcRect/>
            <a:stretch/>
          </p:blipFill>
          <p:spPr>
            <a:xfrm>
              <a:off x="20054181" y="8033470"/>
              <a:ext cx="432000" cy="432000"/>
            </a:xfrm>
            <a:prstGeom prst="rect">
              <a:avLst/>
            </a:prstGeom>
            <a:noFill/>
            <a:ln>
              <a:noFill/>
            </a:ln>
          </p:spPr>
        </p:pic>
      </p:grpSp>
      <p:grpSp>
        <p:nvGrpSpPr>
          <p:cNvPr id="329" name="Google Shape;329;geabef02d81_0_1198"/>
          <p:cNvGrpSpPr/>
          <p:nvPr/>
        </p:nvGrpSpPr>
        <p:grpSpPr>
          <a:xfrm>
            <a:off x="10345760" y="3080343"/>
            <a:ext cx="880543" cy="897627"/>
            <a:chOff x="19814914" y="7851980"/>
            <a:chExt cx="933570" cy="933570"/>
          </a:xfrm>
        </p:grpSpPr>
        <p:grpSp>
          <p:nvGrpSpPr>
            <p:cNvPr id="330" name="Google Shape;330;geabef02d81_0_1198"/>
            <p:cNvGrpSpPr/>
            <p:nvPr/>
          </p:nvGrpSpPr>
          <p:grpSpPr>
            <a:xfrm>
              <a:off x="19814914" y="7851980"/>
              <a:ext cx="933570" cy="933570"/>
              <a:chOff x="9996897" y="2554881"/>
              <a:chExt cx="1456200" cy="1456200"/>
            </a:xfrm>
          </p:grpSpPr>
          <p:sp>
            <p:nvSpPr>
              <p:cNvPr id="331" name="Google Shape;331;geabef02d81_0_1198"/>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 name="Google Shape;332;geabef02d81_0_1198"/>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333" name="Google Shape;333;geabef02d81_0_1198"/>
            <p:cNvPicPr preferRelativeResize="0"/>
            <p:nvPr/>
          </p:nvPicPr>
          <p:blipFill rotWithShape="1">
            <a:blip r:embed="rId8">
              <a:alphaModFix/>
            </a:blip>
            <a:srcRect/>
            <a:stretch/>
          </p:blipFill>
          <p:spPr>
            <a:xfrm>
              <a:off x="20038113" y="8064430"/>
              <a:ext cx="507844" cy="507844"/>
            </a:xfrm>
            <a:prstGeom prst="rect">
              <a:avLst/>
            </a:prstGeom>
            <a:noFill/>
            <a:ln>
              <a:noFill/>
            </a:ln>
          </p:spPr>
        </p:pic>
      </p:grpSp>
      <p:pic>
        <p:nvPicPr>
          <p:cNvPr id="334" name="Google Shape;334;geabef02d81_0_1198"/>
          <p:cNvPicPr preferRelativeResize="0"/>
          <p:nvPr/>
        </p:nvPicPr>
        <p:blipFill rotWithShape="1">
          <a:blip r:embed="rId9">
            <a:alphaModFix/>
          </a:blip>
          <a:srcRect/>
          <a:stretch/>
        </p:blipFill>
        <p:spPr>
          <a:xfrm>
            <a:off x="10576021" y="8038620"/>
            <a:ext cx="443120" cy="451683"/>
          </a:xfrm>
          <a:prstGeom prst="rect">
            <a:avLst/>
          </a:prstGeom>
          <a:noFill/>
          <a:ln>
            <a:noFill/>
          </a:ln>
        </p:spPr>
      </p:pic>
      <p:pic>
        <p:nvPicPr>
          <p:cNvPr id="335" name="Google Shape;335;geabef02d81_0_1198"/>
          <p:cNvPicPr preferRelativeResize="0"/>
          <p:nvPr/>
        </p:nvPicPr>
        <p:blipFill rotWithShape="1">
          <a:blip r:embed="rId10">
            <a:alphaModFix/>
          </a:blip>
          <a:srcRect/>
          <a:stretch/>
        </p:blipFill>
        <p:spPr>
          <a:xfrm>
            <a:off x="10557026" y="2129864"/>
            <a:ext cx="458488" cy="467347"/>
          </a:xfrm>
          <a:prstGeom prst="rect">
            <a:avLst/>
          </a:prstGeom>
          <a:noFill/>
          <a:ln>
            <a:noFill/>
          </a:ln>
        </p:spPr>
      </p:pic>
      <p:sp>
        <p:nvSpPr>
          <p:cNvPr id="336" name="Google Shape;336;geabef02d81_0_1198"/>
          <p:cNvSpPr txBox="1"/>
          <p:nvPr/>
        </p:nvSpPr>
        <p:spPr>
          <a:xfrm>
            <a:off x="11491050" y="6763326"/>
            <a:ext cx="5727600" cy="6705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2400"/>
              <a:buFont typeface="Arial"/>
              <a:buNone/>
            </a:pPr>
            <a:r>
              <a:rPr lang="nl-NL" sz="2100" b="1">
                <a:solidFill>
                  <a:schemeClr val="accent1"/>
                </a:solidFill>
              </a:rPr>
              <a:t>Intelligence-Informed Offense</a:t>
            </a:r>
            <a:endParaRPr sz="2100" b="1" i="0" u="none" strike="noStrike" cap="none">
              <a:solidFill>
                <a:schemeClr val="accent1"/>
              </a:solidFill>
            </a:endParaRPr>
          </a:p>
          <a:p>
            <a:pPr marL="0" lvl="0" indent="0" algn="l" rtl="0">
              <a:lnSpc>
                <a:spcPct val="110000"/>
              </a:lnSpc>
              <a:spcBef>
                <a:spcPts val="0"/>
              </a:spcBef>
              <a:spcAft>
                <a:spcPts val="0"/>
              </a:spcAft>
              <a:buClr>
                <a:schemeClr val="dk1"/>
              </a:buClr>
              <a:buSzPts val="2400"/>
              <a:buFont typeface="Arial"/>
              <a:buNone/>
            </a:pPr>
            <a:r>
              <a:rPr lang="nl-NL" sz="1500">
                <a:solidFill>
                  <a:schemeClr val="dk1"/>
                </a:solidFill>
              </a:rPr>
              <a:t>Take the Battle to Attackers, Before They Strike</a:t>
            </a:r>
            <a:endParaRPr sz="2100" b="1">
              <a:solidFill>
                <a:schemeClr val="dk1"/>
              </a:solidFill>
            </a:endParaRPr>
          </a:p>
        </p:txBody>
      </p:sp>
      <p:grpSp>
        <p:nvGrpSpPr>
          <p:cNvPr id="337" name="Google Shape;337;geabef02d81_0_1198"/>
          <p:cNvGrpSpPr/>
          <p:nvPr/>
        </p:nvGrpSpPr>
        <p:grpSpPr>
          <a:xfrm>
            <a:off x="10346064" y="6649739"/>
            <a:ext cx="880564" cy="897602"/>
            <a:chOff x="9996897" y="2554881"/>
            <a:chExt cx="1456200" cy="1456200"/>
          </a:xfrm>
        </p:grpSpPr>
        <p:sp>
          <p:nvSpPr>
            <p:cNvPr id="338" name="Google Shape;338;geabef02d81_0_1198"/>
            <p:cNvSpPr/>
            <p:nvPr/>
          </p:nvSpPr>
          <p:spPr>
            <a:xfrm>
              <a:off x="9996897" y="2554881"/>
              <a:ext cx="1456200" cy="1456200"/>
            </a:xfrm>
            <a:prstGeom prst="diamond">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 name="Google Shape;339;geabef02d81_0_1198"/>
            <p:cNvSpPr/>
            <p:nvPr/>
          </p:nvSpPr>
          <p:spPr>
            <a:xfrm>
              <a:off x="10123898" y="2681882"/>
              <a:ext cx="1202400" cy="1202400"/>
            </a:xfrm>
            <a:prstGeom prst="diamond">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pic>
        <p:nvPicPr>
          <p:cNvPr id="340" name="Google Shape;340;geabef02d81_0_1198"/>
          <p:cNvPicPr preferRelativeResize="0"/>
          <p:nvPr/>
        </p:nvPicPr>
        <p:blipFill rotWithShape="1">
          <a:blip r:embed="rId11">
            <a:alphaModFix/>
          </a:blip>
          <a:srcRect/>
          <a:stretch/>
        </p:blipFill>
        <p:spPr>
          <a:xfrm>
            <a:off x="10582538" y="6890782"/>
            <a:ext cx="407467" cy="4153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0"/>
          <p:cNvSpPr txBox="1">
            <a:spLocks noGrp="1"/>
          </p:cNvSpPr>
          <p:nvPr>
            <p:ph type="sldNum" idx="12"/>
          </p:nvPr>
        </p:nvSpPr>
        <p:spPr>
          <a:xfrm>
            <a:off x="16349134" y="9779001"/>
            <a:ext cx="1151465" cy="333074"/>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a:t>9</a:t>
            </a:fld>
            <a:endParaRPr/>
          </a:p>
        </p:txBody>
      </p:sp>
      <p:sp>
        <p:nvSpPr>
          <p:cNvPr id="346" name="Google Shape;346;p10"/>
          <p:cNvSpPr/>
          <p:nvPr/>
        </p:nvSpPr>
        <p:spPr>
          <a:xfrm>
            <a:off x="0" y="0"/>
            <a:ext cx="9144000" cy="10287000"/>
          </a:xfrm>
          <a:prstGeom prst="rect">
            <a:avLst/>
          </a:prstGeom>
          <a:solidFill>
            <a:srgbClr val="22263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7" name="Google Shape;347;p10"/>
          <p:cNvPicPr preferRelativeResize="0"/>
          <p:nvPr/>
        </p:nvPicPr>
        <p:blipFill rotWithShape="1">
          <a:blip r:embed="rId3">
            <a:alphaModFix/>
          </a:blip>
          <a:srcRect l="5924" t="34730" r="6300" b="25716"/>
          <a:stretch/>
        </p:blipFill>
        <p:spPr>
          <a:xfrm>
            <a:off x="1119168" y="3741805"/>
            <a:ext cx="16049665" cy="3818468"/>
          </a:xfrm>
          <a:custGeom>
            <a:avLst/>
            <a:gdLst/>
            <a:ahLst/>
            <a:cxnLst/>
            <a:rect l="l" t="t" r="r" b="b"/>
            <a:pathLst>
              <a:path w="16049665" h="3818468" extrusionOk="0">
                <a:moveTo>
                  <a:pt x="9576003" y="0"/>
                </a:moveTo>
                <a:lnTo>
                  <a:pt x="15048566" y="0"/>
                </a:lnTo>
                <a:cubicBezTo>
                  <a:pt x="15177080" y="0"/>
                  <a:pt x="15281262" y="104182"/>
                  <a:pt x="15281262" y="232696"/>
                </a:cubicBezTo>
                <a:lnTo>
                  <a:pt x="15281262" y="2892213"/>
                </a:lnTo>
                <a:lnTo>
                  <a:pt x="15280609" y="2892213"/>
                </a:lnTo>
                <a:lnTo>
                  <a:pt x="15280609" y="2951182"/>
                </a:lnTo>
                <a:lnTo>
                  <a:pt x="15276447" y="2971800"/>
                </a:lnTo>
                <a:lnTo>
                  <a:pt x="15280609" y="2971800"/>
                </a:lnTo>
                <a:lnTo>
                  <a:pt x="15280609" y="3678768"/>
                </a:lnTo>
                <a:lnTo>
                  <a:pt x="16049665" y="3678768"/>
                </a:lnTo>
                <a:lnTo>
                  <a:pt x="16049665" y="3744898"/>
                </a:lnTo>
                <a:lnTo>
                  <a:pt x="15947817" y="3767128"/>
                </a:lnTo>
                <a:cubicBezTo>
                  <a:pt x="15840193" y="3786408"/>
                  <a:pt x="15731205" y="3801736"/>
                  <a:pt x="15621008" y="3812960"/>
                </a:cubicBezTo>
                <a:lnTo>
                  <a:pt x="15548807" y="3818468"/>
                </a:lnTo>
                <a:lnTo>
                  <a:pt x="9071747" y="3818468"/>
                </a:lnTo>
                <a:lnTo>
                  <a:pt x="8999546" y="3812960"/>
                </a:lnTo>
                <a:cubicBezTo>
                  <a:pt x="8889348" y="3801736"/>
                  <a:pt x="8780361" y="3786408"/>
                  <a:pt x="8672738" y="3767128"/>
                </a:cubicBezTo>
                <a:lnTo>
                  <a:pt x="8570889" y="3744898"/>
                </a:lnTo>
                <a:lnTo>
                  <a:pt x="8570889" y="3678768"/>
                </a:lnTo>
                <a:lnTo>
                  <a:pt x="8650639" y="3678768"/>
                </a:lnTo>
                <a:lnTo>
                  <a:pt x="9339945" y="3678768"/>
                </a:lnTo>
                <a:lnTo>
                  <a:pt x="9339945" y="2971800"/>
                </a:lnTo>
                <a:lnTo>
                  <a:pt x="9348123" y="2971800"/>
                </a:lnTo>
                <a:lnTo>
                  <a:pt x="9343307" y="2947948"/>
                </a:lnTo>
                <a:lnTo>
                  <a:pt x="9343307" y="232696"/>
                </a:lnTo>
                <a:cubicBezTo>
                  <a:pt x="9343307" y="104182"/>
                  <a:pt x="9447489" y="0"/>
                  <a:pt x="9576003" y="0"/>
                </a:cubicBezTo>
                <a:close/>
                <a:moveTo>
                  <a:pt x="1004433" y="0"/>
                </a:moveTo>
                <a:lnTo>
                  <a:pt x="6476996" y="0"/>
                </a:lnTo>
                <a:cubicBezTo>
                  <a:pt x="6605512" y="0"/>
                  <a:pt x="6709694" y="104182"/>
                  <a:pt x="6709694" y="232696"/>
                </a:cubicBezTo>
                <a:lnTo>
                  <a:pt x="6709694" y="2947948"/>
                </a:lnTo>
                <a:lnTo>
                  <a:pt x="6704877" y="2971800"/>
                </a:lnTo>
                <a:lnTo>
                  <a:pt x="6716576" y="2971800"/>
                </a:lnTo>
                <a:lnTo>
                  <a:pt x="6716576" y="3678768"/>
                </a:lnTo>
                <a:lnTo>
                  <a:pt x="7405877" y="3678768"/>
                </a:lnTo>
                <a:lnTo>
                  <a:pt x="7485626" y="3678768"/>
                </a:lnTo>
                <a:lnTo>
                  <a:pt x="7485626" y="3744898"/>
                </a:lnTo>
                <a:lnTo>
                  <a:pt x="7383777" y="3767128"/>
                </a:lnTo>
                <a:cubicBezTo>
                  <a:pt x="7276159" y="3786408"/>
                  <a:pt x="7167171" y="3801736"/>
                  <a:pt x="7056973" y="3812960"/>
                </a:cubicBezTo>
                <a:lnTo>
                  <a:pt x="6984772" y="3818468"/>
                </a:lnTo>
                <a:lnTo>
                  <a:pt x="500857" y="3818468"/>
                </a:lnTo>
                <a:lnTo>
                  <a:pt x="428656" y="3812960"/>
                </a:lnTo>
                <a:cubicBezTo>
                  <a:pt x="318459" y="3801736"/>
                  <a:pt x="209471" y="3786408"/>
                  <a:pt x="101848" y="3767128"/>
                </a:cubicBezTo>
                <a:lnTo>
                  <a:pt x="0" y="3744898"/>
                </a:lnTo>
                <a:lnTo>
                  <a:pt x="0" y="3678768"/>
                </a:lnTo>
                <a:lnTo>
                  <a:pt x="769055" y="3678768"/>
                </a:lnTo>
                <a:lnTo>
                  <a:pt x="769055" y="2971800"/>
                </a:lnTo>
                <a:lnTo>
                  <a:pt x="776553" y="2971800"/>
                </a:lnTo>
                <a:lnTo>
                  <a:pt x="771737" y="2947948"/>
                </a:lnTo>
                <a:lnTo>
                  <a:pt x="771737" y="232696"/>
                </a:lnTo>
                <a:cubicBezTo>
                  <a:pt x="771737" y="104182"/>
                  <a:pt x="875919" y="0"/>
                  <a:pt x="1004433" y="0"/>
                </a:cubicBezTo>
                <a:close/>
              </a:path>
            </a:pathLst>
          </a:custGeom>
          <a:noFill/>
          <a:ln>
            <a:noFill/>
          </a:ln>
        </p:spPr>
      </p:pic>
      <p:pic>
        <p:nvPicPr>
          <p:cNvPr id="348" name="Google Shape;348;p10"/>
          <p:cNvPicPr preferRelativeResize="0"/>
          <p:nvPr/>
        </p:nvPicPr>
        <p:blipFill rotWithShape="1">
          <a:blip r:embed="rId4">
            <a:alphaModFix/>
          </a:blip>
          <a:srcRect/>
          <a:stretch/>
        </p:blipFill>
        <p:spPr>
          <a:xfrm>
            <a:off x="3356421" y="2659654"/>
            <a:ext cx="2914380" cy="493440"/>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10690041" y="3963553"/>
            <a:ext cx="5476773" cy="2705566"/>
          </a:xfrm>
          <a:prstGeom prst="rect">
            <a:avLst/>
          </a:prstGeom>
          <a:noFill/>
          <a:ln>
            <a:noFill/>
          </a:ln>
        </p:spPr>
      </p:pic>
      <p:pic>
        <p:nvPicPr>
          <p:cNvPr id="350" name="Google Shape;350;p10"/>
          <p:cNvPicPr preferRelativeResize="0"/>
          <p:nvPr/>
        </p:nvPicPr>
        <p:blipFill rotWithShape="1">
          <a:blip r:embed="rId6">
            <a:alphaModFix/>
          </a:blip>
          <a:srcRect/>
          <a:stretch/>
        </p:blipFill>
        <p:spPr>
          <a:xfrm>
            <a:off x="2122700" y="3962120"/>
            <a:ext cx="5476773" cy="2708425"/>
          </a:xfrm>
          <a:prstGeom prst="rect">
            <a:avLst/>
          </a:prstGeom>
          <a:noFill/>
          <a:ln>
            <a:noFill/>
          </a:ln>
        </p:spPr>
      </p:pic>
      <p:pic>
        <p:nvPicPr>
          <p:cNvPr id="351" name="Google Shape;351;p10"/>
          <p:cNvPicPr preferRelativeResize="0"/>
          <p:nvPr/>
        </p:nvPicPr>
        <p:blipFill rotWithShape="1">
          <a:blip r:embed="rId6">
            <a:alphaModFix/>
          </a:blip>
          <a:srcRect t="69578"/>
          <a:stretch/>
        </p:blipFill>
        <p:spPr>
          <a:xfrm>
            <a:off x="2122700" y="6362345"/>
            <a:ext cx="5476773" cy="823924"/>
          </a:xfrm>
          <a:prstGeom prst="rect">
            <a:avLst/>
          </a:prstGeom>
          <a:noFill/>
          <a:ln>
            <a:noFill/>
          </a:ln>
        </p:spPr>
      </p:pic>
      <p:pic>
        <p:nvPicPr>
          <p:cNvPr id="352" name="Google Shape;352;p10"/>
          <p:cNvPicPr preferRelativeResize="0"/>
          <p:nvPr/>
        </p:nvPicPr>
        <p:blipFill rotWithShape="1">
          <a:blip r:embed="rId5">
            <a:alphaModFix/>
          </a:blip>
          <a:srcRect t="69547"/>
          <a:stretch/>
        </p:blipFill>
        <p:spPr>
          <a:xfrm>
            <a:off x="10690050" y="6362344"/>
            <a:ext cx="5476773" cy="823926"/>
          </a:xfrm>
          <a:prstGeom prst="rect">
            <a:avLst/>
          </a:prstGeom>
          <a:noFill/>
          <a:ln>
            <a:noFill/>
          </a:ln>
        </p:spPr>
      </p:pic>
      <p:pic>
        <p:nvPicPr>
          <p:cNvPr id="353" name="Google Shape;353;p10"/>
          <p:cNvPicPr preferRelativeResize="0"/>
          <p:nvPr/>
        </p:nvPicPr>
        <p:blipFill rotWithShape="1">
          <a:blip r:embed="rId4">
            <a:alphaModFix/>
          </a:blip>
          <a:srcRect/>
          <a:stretch/>
        </p:blipFill>
        <p:spPr>
          <a:xfrm>
            <a:off x="789156" y="9729658"/>
            <a:ext cx="1991292" cy="337150"/>
          </a:xfrm>
          <a:prstGeom prst="rect">
            <a:avLst/>
          </a:prstGeom>
          <a:noFill/>
          <a:ln>
            <a:noFill/>
          </a:ln>
        </p:spPr>
      </p:pic>
      <p:sp>
        <p:nvSpPr>
          <p:cNvPr id="354" name="Google Shape;354;p10"/>
          <p:cNvSpPr/>
          <p:nvPr/>
        </p:nvSpPr>
        <p:spPr>
          <a:xfrm rot="10800000" flipH="1">
            <a:off x="0" y="10226488"/>
            <a:ext cx="18288001" cy="60512"/>
          </a:xfrm>
          <a:prstGeom prst="rect">
            <a:avLst/>
          </a:prstGeom>
          <a:solidFill>
            <a:srgbClr val="6B0AEA">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5" name="Google Shape;355;p10"/>
          <p:cNvPicPr preferRelativeResize="0"/>
          <p:nvPr/>
        </p:nvPicPr>
        <p:blipFill rotWithShape="1">
          <a:blip r:embed="rId7">
            <a:alphaModFix/>
          </a:blip>
          <a:srcRect/>
          <a:stretch/>
        </p:blipFill>
        <p:spPr>
          <a:xfrm>
            <a:off x="10690041" y="2664324"/>
            <a:ext cx="5405029" cy="488236"/>
          </a:xfrm>
          <a:prstGeom prst="rect">
            <a:avLst/>
          </a:prstGeom>
          <a:noFill/>
          <a:ln>
            <a:noFill/>
          </a:ln>
        </p:spPr>
      </p:pic>
      <p:grpSp>
        <p:nvGrpSpPr>
          <p:cNvPr id="356" name="Google Shape;356;p10"/>
          <p:cNvGrpSpPr/>
          <p:nvPr/>
        </p:nvGrpSpPr>
        <p:grpSpPr>
          <a:xfrm>
            <a:off x="8679384" y="4977080"/>
            <a:ext cx="1048126" cy="1144800"/>
            <a:chOff x="6401736" y="987693"/>
            <a:chExt cx="836542" cy="913700"/>
          </a:xfrm>
        </p:grpSpPr>
        <p:sp>
          <p:nvSpPr>
            <p:cNvPr id="357" name="Google Shape;357;p10"/>
            <p:cNvSpPr/>
            <p:nvPr/>
          </p:nvSpPr>
          <p:spPr>
            <a:xfrm>
              <a:off x="6401736" y="987693"/>
              <a:ext cx="814634" cy="913700"/>
            </a:xfrm>
            <a:custGeom>
              <a:avLst/>
              <a:gdLst/>
              <a:ahLst/>
              <a:cxnLst/>
              <a:rect l="l" t="t" r="r" b="b"/>
              <a:pathLst>
                <a:path w="218408" h="244411" extrusionOk="0">
                  <a:moveTo>
                    <a:pt x="123158" y="244412"/>
                  </a:moveTo>
                  <a:lnTo>
                    <a:pt x="212789" y="154686"/>
                  </a:lnTo>
                  <a:cubicBezTo>
                    <a:pt x="216366" y="151129"/>
                    <a:pt x="218387" y="146300"/>
                    <a:pt x="218408" y="141256"/>
                  </a:cubicBezTo>
                  <a:lnTo>
                    <a:pt x="218408" y="103156"/>
                  </a:lnTo>
                  <a:cubicBezTo>
                    <a:pt x="218387" y="98111"/>
                    <a:pt x="216366" y="93281"/>
                    <a:pt x="212789" y="89726"/>
                  </a:cubicBezTo>
                  <a:lnTo>
                    <a:pt x="123158" y="0"/>
                  </a:lnTo>
                  <a:lnTo>
                    <a:pt x="123158" y="53912"/>
                  </a:lnTo>
                  <a:lnTo>
                    <a:pt x="172498" y="103156"/>
                  </a:lnTo>
                  <a:lnTo>
                    <a:pt x="45339" y="103156"/>
                  </a:lnTo>
                  <a:cubicBezTo>
                    <a:pt x="40262" y="103152"/>
                    <a:pt x="35393" y="105175"/>
                    <a:pt x="31813" y="108776"/>
                  </a:cubicBezTo>
                  <a:lnTo>
                    <a:pt x="0" y="141256"/>
                  </a:lnTo>
                  <a:lnTo>
                    <a:pt x="172498" y="141256"/>
                  </a:lnTo>
                  <a:lnTo>
                    <a:pt x="123158" y="190500"/>
                  </a:lnTo>
                  <a:close/>
                </a:path>
              </a:pathLst>
            </a:custGeom>
            <a:solidFill>
              <a:srgbClr val="6B0AEA"/>
            </a:solidFill>
            <a:ln>
              <a:noFill/>
            </a:ln>
            <a:effectLst>
              <a:outerShdw blurRad="571500" dist="254000" dir="5400000" algn="ctr" rotWithShape="0">
                <a:schemeClr val="dk1">
                  <a:alpha val="1294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10"/>
            <p:cNvSpPr/>
            <p:nvPr/>
          </p:nvSpPr>
          <p:spPr>
            <a:xfrm>
              <a:off x="6552478" y="1100604"/>
              <a:ext cx="685800" cy="685800"/>
            </a:xfrm>
            <a:custGeom>
              <a:avLst/>
              <a:gdLst/>
              <a:ahLst/>
              <a:cxnLst/>
              <a:rect l="l" t="t" r="r" b="b"/>
              <a:pathLst>
                <a:path w="685800" h="685800" extrusionOk="0">
                  <a:moveTo>
                    <a:pt x="0" y="0"/>
                  </a:moveTo>
                  <a:lnTo>
                    <a:pt x="685800" y="0"/>
                  </a:lnTo>
                  <a:lnTo>
                    <a:pt x="685800" y="685800"/>
                  </a:lnTo>
                  <a:lnTo>
                    <a:pt x="0" y="685800"/>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9" name="Google Shape;359;p10"/>
          <p:cNvGrpSpPr/>
          <p:nvPr/>
        </p:nvGrpSpPr>
        <p:grpSpPr>
          <a:xfrm>
            <a:off x="14561908" y="4602299"/>
            <a:ext cx="2938691" cy="1082400"/>
            <a:chOff x="14419011" y="4510875"/>
            <a:chExt cx="2938691" cy="1082400"/>
          </a:xfrm>
        </p:grpSpPr>
        <p:sp>
          <p:nvSpPr>
            <p:cNvPr id="360" name="Google Shape;360;p10"/>
            <p:cNvSpPr/>
            <p:nvPr/>
          </p:nvSpPr>
          <p:spPr>
            <a:xfrm>
              <a:off x="14940844" y="4510875"/>
              <a:ext cx="2416858" cy="1082400"/>
            </a:xfrm>
            <a:prstGeom prst="rect">
              <a:avLst/>
            </a:prstGeom>
            <a:solidFill>
              <a:srgbClr val="00B050"/>
            </a:solidFill>
            <a:ln>
              <a:noFill/>
            </a:ln>
            <a:effectLst>
              <a:outerShdw blurRad="571500" dist="254000" dir="5400000" algn="t" rotWithShape="0">
                <a:schemeClr val="dk1">
                  <a:alpha val="12941"/>
                </a:schemeClr>
              </a:outerShdw>
            </a:effectLst>
          </p:spPr>
          <p:txBody>
            <a:bodyPr spcFirstLastPara="1" wrap="square" lIns="640075" tIns="216000" rIns="216000" bIns="216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1" name="Google Shape;361;p10"/>
            <p:cNvSpPr/>
            <p:nvPr/>
          </p:nvSpPr>
          <p:spPr>
            <a:xfrm>
              <a:off x="14419011" y="4510875"/>
              <a:ext cx="1082400" cy="1082400"/>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10"/>
            <p:cNvSpPr/>
            <p:nvPr/>
          </p:nvSpPr>
          <p:spPr>
            <a:xfrm>
              <a:off x="15349489" y="4726970"/>
              <a:ext cx="195269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chemeClr val="lt1"/>
                  </a:solidFill>
                  <a:latin typeface="Arial"/>
                  <a:ea typeface="Arial"/>
                  <a:cs typeface="Arial"/>
                  <a:sym typeface="Arial"/>
                </a:rPr>
                <a:t>All Remediated </a:t>
              </a:r>
              <a:br>
                <a:rPr lang="nl-NL" sz="1800" b="0" i="0" u="none" strike="noStrike" cap="none">
                  <a:solidFill>
                    <a:schemeClr val="lt1"/>
                  </a:solidFill>
                  <a:latin typeface="Arial"/>
                  <a:ea typeface="Arial"/>
                  <a:cs typeface="Arial"/>
                  <a:sym typeface="Arial"/>
                </a:rPr>
              </a:br>
              <a:r>
                <a:rPr lang="nl-NL" sz="1800" b="0" i="0" u="none" strike="noStrike" cap="none">
                  <a:solidFill>
                    <a:schemeClr val="lt1"/>
                  </a:solidFill>
                  <a:latin typeface="Arial"/>
                  <a:ea typeface="Arial"/>
                  <a:cs typeface="Arial"/>
                  <a:sym typeface="Arial"/>
                </a:rPr>
                <a:t>&amp; Resolved</a:t>
              </a:r>
              <a:endParaRPr sz="1400" b="0" i="0" u="none" strike="noStrike" cap="none">
                <a:solidFill>
                  <a:srgbClr val="000000"/>
                </a:solidFill>
                <a:latin typeface="Arial"/>
                <a:ea typeface="Arial"/>
                <a:cs typeface="Arial"/>
                <a:sym typeface="Arial"/>
              </a:endParaRPr>
            </a:p>
          </p:txBody>
        </p:sp>
        <p:grpSp>
          <p:nvGrpSpPr>
            <p:cNvPr id="363" name="Google Shape;363;p10"/>
            <p:cNvGrpSpPr/>
            <p:nvPr/>
          </p:nvGrpSpPr>
          <p:grpSpPr>
            <a:xfrm>
              <a:off x="14617311" y="4709175"/>
              <a:ext cx="685800" cy="685800"/>
              <a:chOff x="8154231" y="2758392"/>
              <a:chExt cx="685800" cy="685800"/>
            </a:xfrm>
          </p:grpSpPr>
          <p:sp>
            <p:nvSpPr>
              <p:cNvPr id="364" name="Google Shape;364;p10"/>
              <p:cNvSpPr/>
              <p:nvPr/>
            </p:nvSpPr>
            <p:spPr>
              <a:xfrm>
                <a:off x="8154231" y="2758392"/>
                <a:ext cx="685800" cy="685800"/>
              </a:xfrm>
              <a:custGeom>
                <a:avLst/>
                <a:gdLst/>
                <a:ahLst/>
                <a:cxnLst/>
                <a:rect l="l" t="t" r="r" b="b"/>
                <a:pathLst>
                  <a:path w="685800" h="685800" extrusionOk="0">
                    <a:moveTo>
                      <a:pt x="0" y="0"/>
                    </a:moveTo>
                    <a:lnTo>
                      <a:pt x="685800" y="0"/>
                    </a:lnTo>
                    <a:lnTo>
                      <a:pt x="685800" y="685800"/>
                    </a:lnTo>
                    <a:lnTo>
                      <a:pt x="0" y="685800"/>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10"/>
              <p:cNvSpPr/>
              <p:nvPr/>
            </p:nvSpPr>
            <p:spPr>
              <a:xfrm>
                <a:off x="8401881" y="3015567"/>
                <a:ext cx="190500" cy="161925"/>
              </a:xfrm>
              <a:custGeom>
                <a:avLst/>
                <a:gdLst/>
                <a:ahLst/>
                <a:cxnLst/>
                <a:rect l="l" t="t" r="r" b="b"/>
                <a:pathLst>
                  <a:path w="190500" h="161925" extrusionOk="0">
                    <a:moveTo>
                      <a:pt x="0" y="66675"/>
                    </a:moveTo>
                    <a:lnTo>
                      <a:pt x="0" y="112681"/>
                    </a:lnTo>
                    <a:cubicBezTo>
                      <a:pt x="21" y="117725"/>
                      <a:pt x="2042" y="122555"/>
                      <a:pt x="5620" y="126111"/>
                    </a:cubicBezTo>
                    <a:lnTo>
                      <a:pt x="38576" y="159163"/>
                    </a:lnTo>
                    <a:cubicBezTo>
                      <a:pt x="40374" y="160946"/>
                      <a:pt x="42807" y="161939"/>
                      <a:pt x="45339" y="161925"/>
                    </a:cubicBezTo>
                    <a:lnTo>
                      <a:pt x="78486" y="161925"/>
                    </a:lnTo>
                    <a:cubicBezTo>
                      <a:pt x="81018" y="161939"/>
                      <a:pt x="83451" y="160946"/>
                      <a:pt x="85249" y="159163"/>
                    </a:cubicBezTo>
                    <a:lnTo>
                      <a:pt x="184880" y="59436"/>
                    </a:lnTo>
                    <a:cubicBezTo>
                      <a:pt x="188458" y="55879"/>
                      <a:pt x="190479" y="51050"/>
                      <a:pt x="190500" y="46006"/>
                    </a:cubicBezTo>
                    <a:lnTo>
                      <a:pt x="190500" y="0"/>
                    </a:lnTo>
                    <a:lnTo>
                      <a:pt x="61913" y="1285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0"/>
              <p:cNvSpPr/>
              <p:nvPr/>
            </p:nvSpPr>
            <p:spPr>
              <a:xfrm>
                <a:off x="8287581" y="2891742"/>
                <a:ext cx="419100" cy="419100"/>
              </a:xfrm>
              <a:custGeom>
                <a:avLst/>
                <a:gdLst/>
                <a:ahLst/>
                <a:cxnLst/>
                <a:rect l="l" t="t" r="r" b="b"/>
                <a:pathLst>
                  <a:path w="419100" h="419100" extrusionOk="0">
                    <a:moveTo>
                      <a:pt x="209550" y="0"/>
                    </a:moveTo>
                    <a:cubicBezTo>
                      <a:pt x="93818" y="0"/>
                      <a:pt x="0" y="93818"/>
                      <a:pt x="0" y="209550"/>
                    </a:cubicBezTo>
                    <a:cubicBezTo>
                      <a:pt x="0" y="325282"/>
                      <a:pt x="93818" y="419100"/>
                      <a:pt x="209550" y="419100"/>
                    </a:cubicBezTo>
                    <a:cubicBezTo>
                      <a:pt x="325282" y="419100"/>
                      <a:pt x="419100" y="325282"/>
                      <a:pt x="419100" y="209550"/>
                    </a:cubicBezTo>
                    <a:cubicBezTo>
                      <a:pt x="419100" y="93818"/>
                      <a:pt x="325282" y="0"/>
                      <a:pt x="209550" y="0"/>
                    </a:cubicBezTo>
                    <a:close/>
                    <a:moveTo>
                      <a:pt x="209550" y="381000"/>
                    </a:moveTo>
                    <a:cubicBezTo>
                      <a:pt x="114861" y="381000"/>
                      <a:pt x="38100" y="304239"/>
                      <a:pt x="38100" y="209550"/>
                    </a:cubicBezTo>
                    <a:cubicBezTo>
                      <a:pt x="38100" y="114861"/>
                      <a:pt x="114861" y="38100"/>
                      <a:pt x="209550" y="38100"/>
                    </a:cubicBezTo>
                    <a:cubicBezTo>
                      <a:pt x="304239" y="38100"/>
                      <a:pt x="381000" y="114861"/>
                      <a:pt x="381000" y="209550"/>
                    </a:cubicBezTo>
                    <a:cubicBezTo>
                      <a:pt x="381000" y="304239"/>
                      <a:pt x="304239" y="381000"/>
                      <a:pt x="209550" y="38100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67" name="Google Shape;367;p10"/>
          <p:cNvGrpSpPr/>
          <p:nvPr/>
        </p:nvGrpSpPr>
        <p:grpSpPr>
          <a:xfrm>
            <a:off x="5472500" y="4602299"/>
            <a:ext cx="2938691" cy="1082400"/>
            <a:chOff x="14419011" y="4510875"/>
            <a:chExt cx="2938691" cy="1082400"/>
          </a:xfrm>
        </p:grpSpPr>
        <p:sp>
          <p:nvSpPr>
            <p:cNvPr id="368" name="Google Shape;368;p10"/>
            <p:cNvSpPr/>
            <p:nvPr/>
          </p:nvSpPr>
          <p:spPr>
            <a:xfrm>
              <a:off x="14940844" y="4510875"/>
              <a:ext cx="2416858" cy="1082400"/>
            </a:xfrm>
            <a:prstGeom prst="rect">
              <a:avLst/>
            </a:prstGeom>
            <a:solidFill>
              <a:srgbClr val="C00000"/>
            </a:solidFill>
            <a:ln>
              <a:noFill/>
            </a:ln>
            <a:effectLst>
              <a:outerShdw blurRad="571500" dist="254000" dir="5400000" algn="t" rotWithShape="0">
                <a:schemeClr val="dk1">
                  <a:alpha val="12941"/>
                </a:schemeClr>
              </a:outerShdw>
            </a:effectLst>
          </p:spPr>
          <p:txBody>
            <a:bodyPr spcFirstLastPara="1" wrap="square" lIns="640075" tIns="216000" rIns="216000" bIns="2160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9" name="Google Shape;369;p10"/>
            <p:cNvSpPr/>
            <p:nvPr/>
          </p:nvSpPr>
          <p:spPr>
            <a:xfrm>
              <a:off x="14419011" y="4510875"/>
              <a:ext cx="1082400" cy="108240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10"/>
            <p:cNvSpPr/>
            <p:nvPr/>
          </p:nvSpPr>
          <p:spPr>
            <a:xfrm>
              <a:off x="15349489" y="4726970"/>
              <a:ext cx="195269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nl-NL" sz="1800" b="0" i="0" u="none" strike="noStrike" cap="none">
                  <a:solidFill>
                    <a:schemeClr val="lt1"/>
                  </a:solidFill>
                  <a:latin typeface="Arial"/>
                  <a:ea typeface="Arial"/>
                  <a:cs typeface="Arial"/>
                  <a:sym typeface="Arial"/>
                </a:rPr>
                <a:t>26 Unresolved Threats</a:t>
              </a:r>
              <a:endParaRPr sz="1400" b="0" i="0" u="none" strike="noStrike" cap="none">
                <a:solidFill>
                  <a:srgbClr val="000000"/>
                </a:solidFill>
                <a:latin typeface="Arial"/>
                <a:ea typeface="Arial"/>
                <a:cs typeface="Arial"/>
                <a:sym typeface="Arial"/>
              </a:endParaRPr>
            </a:p>
          </p:txBody>
        </p:sp>
        <p:sp>
          <p:nvSpPr>
            <p:cNvPr id="371" name="Google Shape;371;p10"/>
            <p:cNvSpPr/>
            <p:nvPr/>
          </p:nvSpPr>
          <p:spPr>
            <a:xfrm>
              <a:off x="14617311" y="4709175"/>
              <a:ext cx="685800" cy="685800"/>
            </a:xfrm>
            <a:custGeom>
              <a:avLst/>
              <a:gdLst/>
              <a:ahLst/>
              <a:cxnLst/>
              <a:rect l="l" t="t" r="r" b="b"/>
              <a:pathLst>
                <a:path w="685800" h="685800" extrusionOk="0">
                  <a:moveTo>
                    <a:pt x="0" y="0"/>
                  </a:moveTo>
                  <a:lnTo>
                    <a:pt x="685800" y="0"/>
                  </a:lnTo>
                  <a:lnTo>
                    <a:pt x="685800" y="685800"/>
                  </a:lnTo>
                  <a:lnTo>
                    <a:pt x="0" y="685800"/>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72" name="Google Shape;372;p10"/>
          <p:cNvPicPr preferRelativeResize="0"/>
          <p:nvPr/>
        </p:nvPicPr>
        <p:blipFill rotWithShape="1">
          <a:blip r:embed="rId8">
            <a:alphaModFix/>
          </a:blip>
          <a:srcRect/>
          <a:stretch/>
        </p:blipFill>
        <p:spPr>
          <a:xfrm>
            <a:off x="5681016" y="4848608"/>
            <a:ext cx="580256" cy="580256"/>
          </a:xfrm>
          <a:prstGeom prst="rect">
            <a:avLst/>
          </a:prstGeom>
          <a:noFill/>
          <a:ln>
            <a:noFill/>
          </a:ln>
        </p:spPr>
      </p:pic>
      <p:sp>
        <p:nvSpPr>
          <p:cNvPr id="373" name="Google Shape;373;p10"/>
          <p:cNvSpPr txBox="1"/>
          <p:nvPr/>
        </p:nvSpPr>
        <p:spPr>
          <a:xfrm>
            <a:off x="18316575" y="5715000"/>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74" name="Google Shape;374;p10"/>
          <p:cNvSpPr/>
          <p:nvPr/>
        </p:nvSpPr>
        <p:spPr>
          <a:xfrm>
            <a:off x="11007528" y="4715792"/>
            <a:ext cx="472116" cy="21130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75" name="Google Shape;375;p10"/>
          <p:cNvGrpSpPr/>
          <p:nvPr/>
        </p:nvGrpSpPr>
        <p:grpSpPr>
          <a:xfrm>
            <a:off x="11076808" y="4784578"/>
            <a:ext cx="328771" cy="2006893"/>
            <a:chOff x="11109166" y="4784578"/>
            <a:chExt cx="328771" cy="2006893"/>
          </a:xfrm>
        </p:grpSpPr>
        <p:grpSp>
          <p:nvGrpSpPr>
            <p:cNvPr id="376" name="Google Shape;376;p10"/>
            <p:cNvGrpSpPr/>
            <p:nvPr/>
          </p:nvGrpSpPr>
          <p:grpSpPr>
            <a:xfrm>
              <a:off x="11109166" y="4784578"/>
              <a:ext cx="328771" cy="328771"/>
              <a:chOff x="11339156" y="4977080"/>
              <a:chExt cx="375969" cy="375969"/>
            </a:xfrm>
          </p:grpSpPr>
          <p:sp>
            <p:nvSpPr>
              <p:cNvPr id="377" name="Google Shape;377;p10"/>
              <p:cNvSpPr/>
              <p:nvPr/>
            </p:nvSpPr>
            <p:spPr>
              <a:xfrm>
                <a:off x="11339156" y="4977080"/>
                <a:ext cx="375969" cy="375969"/>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0"/>
              <p:cNvSpPr/>
              <p:nvPr/>
            </p:nvSpPr>
            <p:spPr>
              <a:xfrm>
                <a:off x="11442747" y="5089183"/>
                <a:ext cx="170236" cy="144701"/>
              </a:xfrm>
              <a:custGeom>
                <a:avLst/>
                <a:gdLst/>
                <a:ahLst/>
                <a:cxnLst/>
                <a:rect l="l" t="t" r="r" b="b"/>
                <a:pathLst>
                  <a:path w="190500" h="161925" extrusionOk="0">
                    <a:moveTo>
                      <a:pt x="0" y="66675"/>
                    </a:moveTo>
                    <a:lnTo>
                      <a:pt x="0" y="112681"/>
                    </a:lnTo>
                    <a:cubicBezTo>
                      <a:pt x="21" y="117725"/>
                      <a:pt x="2042" y="122555"/>
                      <a:pt x="5620" y="126111"/>
                    </a:cubicBezTo>
                    <a:lnTo>
                      <a:pt x="38576" y="159163"/>
                    </a:lnTo>
                    <a:cubicBezTo>
                      <a:pt x="40374" y="160946"/>
                      <a:pt x="42807" y="161939"/>
                      <a:pt x="45339" y="161925"/>
                    </a:cubicBezTo>
                    <a:lnTo>
                      <a:pt x="78486" y="161925"/>
                    </a:lnTo>
                    <a:cubicBezTo>
                      <a:pt x="81018" y="161939"/>
                      <a:pt x="83451" y="160946"/>
                      <a:pt x="85249" y="159163"/>
                    </a:cubicBezTo>
                    <a:lnTo>
                      <a:pt x="184880" y="59436"/>
                    </a:lnTo>
                    <a:cubicBezTo>
                      <a:pt x="188458" y="55879"/>
                      <a:pt x="190479" y="51050"/>
                      <a:pt x="190500" y="46006"/>
                    </a:cubicBezTo>
                    <a:lnTo>
                      <a:pt x="190500" y="0"/>
                    </a:lnTo>
                    <a:lnTo>
                      <a:pt x="61913" y="1285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9" name="Google Shape;379;p10"/>
            <p:cNvGrpSpPr/>
            <p:nvPr/>
          </p:nvGrpSpPr>
          <p:grpSpPr>
            <a:xfrm>
              <a:off x="11109166" y="5205410"/>
              <a:ext cx="328771" cy="328771"/>
              <a:chOff x="11339156" y="4977080"/>
              <a:chExt cx="375969" cy="375969"/>
            </a:xfrm>
          </p:grpSpPr>
          <p:sp>
            <p:nvSpPr>
              <p:cNvPr id="380" name="Google Shape;380;p10"/>
              <p:cNvSpPr/>
              <p:nvPr/>
            </p:nvSpPr>
            <p:spPr>
              <a:xfrm>
                <a:off x="11339156" y="4977080"/>
                <a:ext cx="375969" cy="375969"/>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10"/>
              <p:cNvSpPr/>
              <p:nvPr/>
            </p:nvSpPr>
            <p:spPr>
              <a:xfrm>
                <a:off x="11442747" y="5089183"/>
                <a:ext cx="170236" cy="144701"/>
              </a:xfrm>
              <a:custGeom>
                <a:avLst/>
                <a:gdLst/>
                <a:ahLst/>
                <a:cxnLst/>
                <a:rect l="l" t="t" r="r" b="b"/>
                <a:pathLst>
                  <a:path w="190500" h="161925" extrusionOk="0">
                    <a:moveTo>
                      <a:pt x="0" y="66675"/>
                    </a:moveTo>
                    <a:lnTo>
                      <a:pt x="0" y="112681"/>
                    </a:lnTo>
                    <a:cubicBezTo>
                      <a:pt x="21" y="117725"/>
                      <a:pt x="2042" y="122555"/>
                      <a:pt x="5620" y="126111"/>
                    </a:cubicBezTo>
                    <a:lnTo>
                      <a:pt x="38576" y="159163"/>
                    </a:lnTo>
                    <a:cubicBezTo>
                      <a:pt x="40374" y="160946"/>
                      <a:pt x="42807" y="161939"/>
                      <a:pt x="45339" y="161925"/>
                    </a:cubicBezTo>
                    <a:lnTo>
                      <a:pt x="78486" y="161925"/>
                    </a:lnTo>
                    <a:cubicBezTo>
                      <a:pt x="81018" y="161939"/>
                      <a:pt x="83451" y="160946"/>
                      <a:pt x="85249" y="159163"/>
                    </a:cubicBezTo>
                    <a:lnTo>
                      <a:pt x="184880" y="59436"/>
                    </a:lnTo>
                    <a:cubicBezTo>
                      <a:pt x="188458" y="55879"/>
                      <a:pt x="190479" y="51050"/>
                      <a:pt x="190500" y="46006"/>
                    </a:cubicBezTo>
                    <a:lnTo>
                      <a:pt x="190500" y="0"/>
                    </a:lnTo>
                    <a:lnTo>
                      <a:pt x="61913" y="1285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2" name="Google Shape;382;p10"/>
            <p:cNvGrpSpPr/>
            <p:nvPr/>
          </p:nvGrpSpPr>
          <p:grpSpPr>
            <a:xfrm>
              <a:off x="11109166" y="5631438"/>
              <a:ext cx="328771" cy="328771"/>
              <a:chOff x="11339156" y="4977080"/>
              <a:chExt cx="375969" cy="375969"/>
            </a:xfrm>
          </p:grpSpPr>
          <p:sp>
            <p:nvSpPr>
              <p:cNvPr id="383" name="Google Shape;383;p10"/>
              <p:cNvSpPr/>
              <p:nvPr/>
            </p:nvSpPr>
            <p:spPr>
              <a:xfrm>
                <a:off x="11339156" y="4977080"/>
                <a:ext cx="375969" cy="375969"/>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10"/>
              <p:cNvSpPr/>
              <p:nvPr/>
            </p:nvSpPr>
            <p:spPr>
              <a:xfrm>
                <a:off x="11442747" y="5089183"/>
                <a:ext cx="170236" cy="144701"/>
              </a:xfrm>
              <a:custGeom>
                <a:avLst/>
                <a:gdLst/>
                <a:ahLst/>
                <a:cxnLst/>
                <a:rect l="l" t="t" r="r" b="b"/>
                <a:pathLst>
                  <a:path w="190500" h="161925" extrusionOk="0">
                    <a:moveTo>
                      <a:pt x="0" y="66675"/>
                    </a:moveTo>
                    <a:lnTo>
                      <a:pt x="0" y="112681"/>
                    </a:lnTo>
                    <a:cubicBezTo>
                      <a:pt x="21" y="117725"/>
                      <a:pt x="2042" y="122555"/>
                      <a:pt x="5620" y="126111"/>
                    </a:cubicBezTo>
                    <a:lnTo>
                      <a:pt x="38576" y="159163"/>
                    </a:lnTo>
                    <a:cubicBezTo>
                      <a:pt x="40374" y="160946"/>
                      <a:pt x="42807" y="161939"/>
                      <a:pt x="45339" y="161925"/>
                    </a:cubicBezTo>
                    <a:lnTo>
                      <a:pt x="78486" y="161925"/>
                    </a:lnTo>
                    <a:cubicBezTo>
                      <a:pt x="81018" y="161939"/>
                      <a:pt x="83451" y="160946"/>
                      <a:pt x="85249" y="159163"/>
                    </a:cubicBezTo>
                    <a:lnTo>
                      <a:pt x="184880" y="59436"/>
                    </a:lnTo>
                    <a:cubicBezTo>
                      <a:pt x="188458" y="55879"/>
                      <a:pt x="190479" y="51050"/>
                      <a:pt x="190500" y="46006"/>
                    </a:cubicBezTo>
                    <a:lnTo>
                      <a:pt x="190500" y="0"/>
                    </a:lnTo>
                    <a:lnTo>
                      <a:pt x="61913" y="1285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5" name="Google Shape;385;p10"/>
            <p:cNvGrpSpPr/>
            <p:nvPr/>
          </p:nvGrpSpPr>
          <p:grpSpPr>
            <a:xfrm>
              <a:off x="11109166" y="6047075"/>
              <a:ext cx="328771" cy="328771"/>
              <a:chOff x="11339156" y="4977080"/>
              <a:chExt cx="375969" cy="375969"/>
            </a:xfrm>
          </p:grpSpPr>
          <p:sp>
            <p:nvSpPr>
              <p:cNvPr id="386" name="Google Shape;386;p10"/>
              <p:cNvSpPr/>
              <p:nvPr/>
            </p:nvSpPr>
            <p:spPr>
              <a:xfrm>
                <a:off x="11339156" y="4977080"/>
                <a:ext cx="375969" cy="375969"/>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10"/>
              <p:cNvSpPr/>
              <p:nvPr/>
            </p:nvSpPr>
            <p:spPr>
              <a:xfrm>
                <a:off x="11442747" y="5089183"/>
                <a:ext cx="170236" cy="144701"/>
              </a:xfrm>
              <a:custGeom>
                <a:avLst/>
                <a:gdLst/>
                <a:ahLst/>
                <a:cxnLst/>
                <a:rect l="l" t="t" r="r" b="b"/>
                <a:pathLst>
                  <a:path w="190500" h="161925" extrusionOk="0">
                    <a:moveTo>
                      <a:pt x="0" y="66675"/>
                    </a:moveTo>
                    <a:lnTo>
                      <a:pt x="0" y="112681"/>
                    </a:lnTo>
                    <a:cubicBezTo>
                      <a:pt x="21" y="117725"/>
                      <a:pt x="2042" y="122555"/>
                      <a:pt x="5620" y="126111"/>
                    </a:cubicBezTo>
                    <a:lnTo>
                      <a:pt x="38576" y="159163"/>
                    </a:lnTo>
                    <a:cubicBezTo>
                      <a:pt x="40374" y="160946"/>
                      <a:pt x="42807" y="161939"/>
                      <a:pt x="45339" y="161925"/>
                    </a:cubicBezTo>
                    <a:lnTo>
                      <a:pt x="78486" y="161925"/>
                    </a:lnTo>
                    <a:cubicBezTo>
                      <a:pt x="81018" y="161939"/>
                      <a:pt x="83451" y="160946"/>
                      <a:pt x="85249" y="159163"/>
                    </a:cubicBezTo>
                    <a:lnTo>
                      <a:pt x="184880" y="59436"/>
                    </a:lnTo>
                    <a:cubicBezTo>
                      <a:pt x="188458" y="55879"/>
                      <a:pt x="190479" y="51050"/>
                      <a:pt x="190500" y="46006"/>
                    </a:cubicBezTo>
                    <a:lnTo>
                      <a:pt x="190500" y="0"/>
                    </a:lnTo>
                    <a:lnTo>
                      <a:pt x="61913" y="1285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8" name="Google Shape;388;p10"/>
            <p:cNvGrpSpPr/>
            <p:nvPr/>
          </p:nvGrpSpPr>
          <p:grpSpPr>
            <a:xfrm>
              <a:off x="11109166" y="6462700"/>
              <a:ext cx="328771" cy="328771"/>
              <a:chOff x="11339156" y="4977080"/>
              <a:chExt cx="375969" cy="375969"/>
            </a:xfrm>
          </p:grpSpPr>
          <p:sp>
            <p:nvSpPr>
              <p:cNvPr id="389" name="Google Shape;389;p10"/>
              <p:cNvSpPr/>
              <p:nvPr/>
            </p:nvSpPr>
            <p:spPr>
              <a:xfrm>
                <a:off x="11339156" y="4977080"/>
                <a:ext cx="375969" cy="375969"/>
              </a:xfrm>
              <a:prstGeom prst="ellipse">
                <a:avLst/>
              </a:prstGeom>
              <a:solidFill>
                <a:srgbClr val="00B0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10"/>
              <p:cNvSpPr/>
              <p:nvPr/>
            </p:nvSpPr>
            <p:spPr>
              <a:xfrm>
                <a:off x="11442747" y="5089183"/>
                <a:ext cx="170236" cy="144701"/>
              </a:xfrm>
              <a:custGeom>
                <a:avLst/>
                <a:gdLst/>
                <a:ahLst/>
                <a:cxnLst/>
                <a:rect l="l" t="t" r="r" b="b"/>
                <a:pathLst>
                  <a:path w="190500" h="161925" extrusionOk="0">
                    <a:moveTo>
                      <a:pt x="0" y="66675"/>
                    </a:moveTo>
                    <a:lnTo>
                      <a:pt x="0" y="112681"/>
                    </a:lnTo>
                    <a:cubicBezTo>
                      <a:pt x="21" y="117725"/>
                      <a:pt x="2042" y="122555"/>
                      <a:pt x="5620" y="126111"/>
                    </a:cubicBezTo>
                    <a:lnTo>
                      <a:pt x="38576" y="159163"/>
                    </a:lnTo>
                    <a:cubicBezTo>
                      <a:pt x="40374" y="160946"/>
                      <a:pt x="42807" y="161939"/>
                      <a:pt x="45339" y="161925"/>
                    </a:cubicBezTo>
                    <a:lnTo>
                      <a:pt x="78486" y="161925"/>
                    </a:lnTo>
                    <a:cubicBezTo>
                      <a:pt x="81018" y="161939"/>
                      <a:pt x="83451" y="160946"/>
                      <a:pt x="85249" y="159163"/>
                    </a:cubicBezTo>
                    <a:lnTo>
                      <a:pt x="184880" y="59436"/>
                    </a:lnTo>
                    <a:cubicBezTo>
                      <a:pt x="188458" y="55879"/>
                      <a:pt x="190479" y="51050"/>
                      <a:pt x="190500" y="46006"/>
                    </a:cubicBezTo>
                    <a:lnTo>
                      <a:pt x="190500" y="0"/>
                    </a:lnTo>
                    <a:lnTo>
                      <a:pt x="61913" y="12858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91" name="Google Shape;391;p10"/>
          <p:cNvSpPr/>
          <p:nvPr/>
        </p:nvSpPr>
        <p:spPr>
          <a:xfrm>
            <a:off x="2390236" y="4736232"/>
            <a:ext cx="472116" cy="21217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392" name="Google Shape;392;p10"/>
          <p:cNvGrpSpPr/>
          <p:nvPr/>
        </p:nvGrpSpPr>
        <p:grpSpPr>
          <a:xfrm>
            <a:off x="2479306" y="4796387"/>
            <a:ext cx="328771" cy="2006893"/>
            <a:chOff x="2479306" y="4796387"/>
            <a:chExt cx="328771" cy="2006893"/>
          </a:xfrm>
        </p:grpSpPr>
        <p:grpSp>
          <p:nvGrpSpPr>
            <p:cNvPr id="393" name="Google Shape;393;p10"/>
            <p:cNvGrpSpPr/>
            <p:nvPr/>
          </p:nvGrpSpPr>
          <p:grpSpPr>
            <a:xfrm>
              <a:off x="2479306" y="4796387"/>
              <a:ext cx="328771" cy="328771"/>
              <a:chOff x="2479306" y="4796387"/>
              <a:chExt cx="328771" cy="328771"/>
            </a:xfrm>
          </p:grpSpPr>
          <p:sp>
            <p:nvSpPr>
              <p:cNvPr id="394" name="Google Shape;394;p10"/>
              <p:cNvSpPr/>
              <p:nvPr/>
            </p:nvSpPr>
            <p:spPr>
              <a:xfrm>
                <a:off x="2479306" y="4796387"/>
                <a:ext cx="328771" cy="328771"/>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 name="Google Shape;395;p10"/>
              <p:cNvPicPr preferRelativeResize="0"/>
              <p:nvPr/>
            </p:nvPicPr>
            <p:blipFill rotWithShape="1">
              <a:blip r:embed="rId8">
                <a:alphaModFix/>
              </a:blip>
              <a:srcRect/>
              <a:stretch/>
            </p:blipFill>
            <p:spPr>
              <a:xfrm>
                <a:off x="2515726" y="4828554"/>
                <a:ext cx="255930" cy="255930"/>
              </a:xfrm>
              <a:prstGeom prst="rect">
                <a:avLst/>
              </a:prstGeom>
              <a:noFill/>
              <a:ln>
                <a:noFill/>
              </a:ln>
            </p:spPr>
          </p:pic>
        </p:grpSp>
        <p:grpSp>
          <p:nvGrpSpPr>
            <p:cNvPr id="396" name="Google Shape;396;p10"/>
            <p:cNvGrpSpPr/>
            <p:nvPr/>
          </p:nvGrpSpPr>
          <p:grpSpPr>
            <a:xfrm>
              <a:off x="2479306" y="5217219"/>
              <a:ext cx="328771" cy="328771"/>
              <a:chOff x="2479306" y="5217219"/>
              <a:chExt cx="328771" cy="328771"/>
            </a:xfrm>
          </p:grpSpPr>
          <p:sp>
            <p:nvSpPr>
              <p:cNvPr id="397" name="Google Shape;397;p10"/>
              <p:cNvSpPr/>
              <p:nvPr/>
            </p:nvSpPr>
            <p:spPr>
              <a:xfrm>
                <a:off x="2479306" y="5217219"/>
                <a:ext cx="328771" cy="328771"/>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8" name="Google Shape;398;p10"/>
              <p:cNvPicPr preferRelativeResize="0"/>
              <p:nvPr/>
            </p:nvPicPr>
            <p:blipFill rotWithShape="1">
              <a:blip r:embed="rId8">
                <a:alphaModFix/>
              </a:blip>
              <a:srcRect/>
              <a:stretch/>
            </p:blipFill>
            <p:spPr>
              <a:xfrm>
                <a:off x="2515726" y="5255055"/>
                <a:ext cx="255930" cy="255930"/>
              </a:xfrm>
              <a:prstGeom prst="rect">
                <a:avLst/>
              </a:prstGeom>
              <a:noFill/>
              <a:ln>
                <a:noFill/>
              </a:ln>
            </p:spPr>
          </p:pic>
        </p:grpSp>
        <p:grpSp>
          <p:nvGrpSpPr>
            <p:cNvPr id="399" name="Google Shape;399;p10"/>
            <p:cNvGrpSpPr/>
            <p:nvPr/>
          </p:nvGrpSpPr>
          <p:grpSpPr>
            <a:xfrm>
              <a:off x="2479306" y="5643247"/>
              <a:ext cx="328771" cy="328771"/>
              <a:chOff x="2479306" y="5643247"/>
              <a:chExt cx="328771" cy="328771"/>
            </a:xfrm>
          </p:grpSpPr>
          <p:sp>
            <p:nvSpPr>
              <p:cNvPr id="400" name="Google Shape;400;p10"/>
              <p:cNvSpPr/>
              <p:nvPr/>
            </p:nvSpPr>
            <p:spPr>
              <a:xfrm>
                <a:off x="2479306" y="5643247"/>
                <a:ext cx="328771" cy="328771"/>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 name="Google Shape;401;p10"/>
              <p:cNvPicPr preferRelativeResize="0"/>
              <p:nvPr/>
            </p:nvPicPr>
            <p:blipFill rotWithShape="1">
              <a:blip r:embed="rId8">
                <a:alphaModFix/>
              </a:blip>
              <a:srcRect/>
              <a:stretch/>
            </p:blipFill>
            <p:spPr>
              <a:xfrm>
                <a:off x="2512681" y="5677368"/>
                <a:ext cx="255930" cy="255930"/>
              </a:xfrm>
              <a:prstGeom prst="rect">
                <a:avLst/>
              </a:prstGeom>
              <a:noFill/>
              <a:ln>
                <a:noFill/>
              </a:ln>
            </p:spPr>
          </p:pic>
        </p:grpSp>
        <p:grpSp>
          <p:nvGrpSpPr>
            <p:cNvPr id="402" name="Google Shape;402;p10"/>
            <p:cNvGrpSpPr/>
            <p:nvPr/>
          </p:nvGrpSpPr>
          <p:grpSpPr>
            <a:xfrm>
              <a:off x="2479306" y="6058884"/>
              <a:ext cx="328771" cy="328771"/>
              <a:chOff x="2479306" y="6058884"/>
              <a:chExt cx="328771" cy="328771"/>
            </a:xfrm>
          </p:grpSpPr>
          <p:sp>
            <p:nvSpPr>
              <p:cNvPr id="403" name="Google Shape;403;p10"/>
              <p:cNvSpPr/>
              <p:nvPr/>
            </p:nvSpPr>
            <p:spPr>
              <a:xfrm>
                <a:off x="2479306" y="6058884"/>
                <a:ext cx="328771" cy="328771"/>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4" name="Google Shape;404;p10"/>
              <p:cNvPicPr preferRelativeResize="0"/>
              <p:nvPr/>
            </p:nvPicPr>
            <p:blipFill rotWithShape="1">
              <a:blip r:embed="rId8">
                <a:alphaModFix/>
              </a:blip>
              <a:srcRect/>
              <a:stretch/>
            </p:blipFill>
            <p:spPr>
              <a:xfrm>
                <a:off x="2512681" y="6092978"/>
                <a:ext cx="255930" cy="255930"/>
              </a:xfrm>
              <a:prstGeom prst="rect">
                <a:avLst/>
              </a:prstGeom>
              <a:noFill/>
              <a:ln>
                <a:noFill/>
              </a:ln>
            </p:spPr>
          </p:pic>
        </p:grpSp>
        <p:grpSp>
          <p:nvGrpSpPr>
            <p:cNvPr id="405" name="Google Shape;405;p10"/>
            <p:cNvGrpSpPr/>
            <p:nvPr/>
          </p:nvGrpSpPr>
          <p:grpSpPr>
            <a:xfrm>
              <a:off x="2479306" y="6474509"/>
              <a:ext cx="328771" cy="328771"/>
              <a:chOff x="2479306" y="6474509"/>
              <a:chExt cx="328771" cy="328771"/>
            </a:xfrm>
          </p:grpSpPr>
          <p:sp>
            <p:nvSpPr>
              <p:cNvPr id="406" name="Google Shape;406;p10"/>
              <p:cNvSpPr/>
              <p:nvPr/>
            </p:nvSpPr>
            <p:spPr>
              <a:xfrm>
                <a:off x="2479306" y="6474509"/>
                <a:ext cx="328771" cy="328771"/>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7" name="Google Shape;407;p10"/>
              <p:cNvPicPr preferRelativeResize="0"/>
              <p:nvPr/>
            </p:nvPicPr>
            <p:blipFill rotWithShape="1">
              <a:blip r:embed="rId8">
                <a:alphaModFix/>
              </a:blip>
              <a:srcRect/>
              <a:stretch/>
            </p:blipFill>
            <p:spPr>
              <a:xfrm>
                <a:off x="2517051" y="6510929"/>
                <a:ext cx="255930" cy="255930"/>
              </a:xfrm>
              <a:prstGeom prst="rect">
                <a:avLst/>
              </a:prstGeom>
              <a:noFill/>
              <a:ln>
                <a:noFill/>
              </a:ln>
            </p:spPr>
          </p:pic>
        </p:grpSp>
      </p:grpSp>
      <p:sp>
        <p:nvSpPr>
          <p:cNvPr id="408" name="Google Shape;408;p10"/>
          <p:cNvSpPr txBox="1"/>
          <p:nvPr/>
        </p:nvSpPr>
        <p:spPr>
          <a:xfrm>
            <a:off x="7208217" y="9771062"/>
            <a:ext cx="3871566" cy="33307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nl-NL" sz="1200" b="0" i="0" u="none" strike="noStrike" cap="none">
                <a:solidFill>
                  <a:srgbClr val="8C8DAE"/>
                </a:solidFill>
                <a:latin typeface="Arial"/>
                <a:ea typeface="Arial"/>
                <a:cs typeface="Arial"/>
                <a:sym typeface="Arial"/>
              </a:rPr>
              <a:t>© 2021 SentinelOne. All Rights Reserved.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entinelOne new">
  <a:themeElements>
    <a:clrScheme name="SentinelOne">
      <a:dk1>
        <a:srgbClr val="000000"/>
      </a:dk1>
      <a:lt1>
        <a:srgbClr val="FFFFFF"/>
      </a:lt1>
      <a:dk2>
        <a:srgbClr val="44546A"/>
      </a:dk2>
      <a:lt2>
        <a:srgbClr val="E7E6E6"/>
      </a:lt2>
      <a:accent1>
        <a:srgbClr val="6B0AEA"/>
      </a:accent1>
      <a:accent2>
        <a:srgbClr val="1D252D"/>
      </a:accent2>
      <a:accent3>
        <a:srgbClr val="56EEF4"/>
      </a:accent3>
      <a:accent4>
        <a:srgbClr val="2E21F3"/>
      </a:accent4>
      <a:accent5>
        <a:srgbClr val="E404DD"/>
      </a:accent5>
      <a:accent6>
        <a:srgbClr val="301BAA"/>
      </a:accent6>
      <a:hlink>
        <a:srgbClr val="6B0AEA"/>
      </a:hlink>
      <a:folHlink>
        <a:srgbClr val="A565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ntinelOne new">
  <a:themeElements>
    <a:clrScheme name="SentinelOne">
      <a:dk1>
        <a:srgbClr val="000000"/>
      </a:dk1>
      <a:lt1>
        <a:srgbClr val="FFFFFF"/>
      </a:lt1>
      <a:dk2>
        <a:srgbClr val="44546A"/>
      </a:dk2>
      <a:lt2>
        <a:srgbClr val="E7E6E6"/>
      </a:lt2>
      <a:accent1>
        <a:srgbClr val="6B0AEA"/>
      </a:accent1>
      <a:accent2>
        <a:srgbClr val="1D252D"/>
      </a:accent2>
      <a:accent3>
        <a:srgbClr val="56EEF4"/>
      </a:accent3>
      <a:accent4>
        <a:srgbClr val="2E21F3"/>
      </a:accent4>
      <a:accent5>
        <a:srgbClr val="E404DD"/>
      </a:accent5>
      <a:accent6>
        <a:srgbClr val="301BAA"/>
      </a:accent6>
      <a:hlink>
        <a:srgbClr val="6B0AEA"/>
      </a:hlink>
      <a:folHlink>
        <a:srgbClr val="A565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3844</Words>
  <Application>Microsoft Office PowerPoint</Application>
  <PresentationFormat>Custom</PresentationFormat>
  <Paragraphs>634</Paragraphs>
  <Slides>37</Slides>
  <Notes>37</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Arial Black</vt:lpstr>
      <vt:lpstr>IBM Plex Sans</vt:lpstr>
      <vt:lpstr>Lato</vt:lpstr>
      <vt:lpstr>Courier New</vt:lpstr>
      <vt:lpstr>IBM Plex Sans SemiBold</vt:lpstr>
      <vt:lpstr>IBM Plex Sans Medium</vt:lpstr>
      <vt:lpstr>Noto Sans Symbols</vt:lpstr>
      <vt:lpstr>SentinelOne new</vt:lpstr>
      <vt:lpstr>SentinelOne new</vt:lpstr>
      <vt:lpstr>SentinelOne Threat Services</vt:lpstr>
      <vt:lpstr>PowerPoint Presentation</vt:lpstr>
      <vt:lpstr>PowerPoint Presentation</vt:lpstr>
      <vt:lpstr>Leading Technology Managed by Global Experts</vt:lpstr>
      <vt:lpstr>Tackle Every Threat With Breadth &amp; Depth</vt:lpstr>
      <vt:lpstr>Threat Services at a Glance</vt:lpstr>
      <vt:lpstr>Seeing Success with SentinelOne</vt:lpstr>
      <vt:lpstr>How We Drive Response, Results, and ROI</vt:lpstr>
      <vt:lpstr>PowerPoint Presentation</vt:lpstr>
      <vt:lpstr>Real Customer. Real Results.</vt:lpstr>
      <vt:lpstr>Gartner Peer Insights: MDR</vt:lpstr>
      <vt:lpstr>Vigilance  Threat Services</vt:lpstr>
      <vt:lpstr>Managed Detection &amp; Response</vt:lpstr>
      <vt:lpstr>How It Works</vt:lpstr>
      <vt:lpstr>Respond vs. Respond Pro</vt:lpstr>
      <vt:lpstr>WatchTower  Threat Hunting</vt:lpstr>
      <vt:lpstr>for Emerging Cyber Threats</vt:lpstr>
      <vt:lpstr>Approach</vt:lpstr>
      <vt:lpstr>Customized Threat Hunting</vt:lpstr>
      <vt:lpstr>PowerPoint Presentation</vt:lpstr>
      <vt:lpstr>PowerPoint Presentation</vt:lpstr>
      <vt:lpstr>PowerPoint Presentation</vt:lpstr>
      <vt:lpstr>Vigilance  IR Retainer</vt:lpstr>
      <vt:lpstr>Vigilance IR Retainer</vt:lpstr>
      <vt:lpstr>Appendix</vt:lpstr>
      <vt:lpstr>Datasheets &amp; Digests</vt:lpstr>
      <vt:lpstr>PowerPoint Presentation</vt:lpstr>
      <vt:lpstr>MDR Reporting</vt:lpstr>
      <vt:lpstr>MDR Reviews</vt:lpstr>
      <vt:lpstr>MDR Threat Insights</vt:lpstr>
      <vt:lpstr>MDR Proactive Notifications</vt:lpstr>
      <vt:lpstr>MDR Threat Handling Hierarchy Customer Action Not Required</vt:lpstr>
      <vt:lpstr>MDR Threat Handling Hierarchy Customer Action Required</vt:lpstr>
      <vt:lpstr>WatchTower Emerging Threats: Sample Notification</vt:lpstr>
      <vt:lpstr>Thank you</vt:lpstr>
      <vt:lpstr>SentinelOne Threat Services at a Glance</vt:lpstr>
      <vt:lpstr>Threat Services at a Glance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SentinelOne Threat Services</dc:title>
  <dc:creator>Philip Aure</dc:creator>
  <cp:lastModifiedBy>Elastos Chimwanda</cp:lastModifiedBy>
  <cp:revision>1</cp:revision>
  <dcterms:created xsi:type="dcterms:W3CDTF">2020-11-04T13:34:04Z</dcterms:created>
  <dcterms:modified xsi:type="dcterms:W3CDTF">2024-03-10T15:10:43Z</dcterms:modified>
</cp:coreProperties>
</file>