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62" r:id="rId3"/>
    <p:sldId id="263" r:id="rId4"/>
    <p:sldId id="269" r:id="rId5"/>
    <p:sldId id="270" r:id="rId6"/>
    <p:sldId id="261" r:id="rId7"/>
    <p:sldId id="257" r:id="rId8"/>
    <p:sldId id="271" r:id="rId9"/>
    <p:sldId id="258" r:id="rId10"/>
    <p:sldId id="272" r:id="rId11"/>
    <p:sldId id="264" r:id="rId12"/>
    <p:sldId id="275" r:id="rId13"/>
    <p:sldId id="273" r:id="rId14"/>
    <p:sldId id="266" r:id="rId15"/>
    <p:sldId id="278" r:id="rId16"/>
    <p:sldId id="277" r:id="rId17"/>
    <p:sldId id="267" r:id="rId18"/>
    <p:sldId id="259" r:id="rId19"/>
    <p:sldId id="268" r:id="rId20"/>
  </p:sldIdLst>
  <p:sldSz cx="9144000" cy="6858000" type="screen4x3"/>
  <p:notesSz cx="7077075" cy="9363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05" d="100"/>
          <a:sy n="105" d="100"/>
        </p:scale>
        <p:origin x="1752"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067155" cy="468629"/>
          </a:xfrm>
          <a:prstGeom prst="rect">
            <a:avLst/>
          </a:prstGeom>
        </p:spPr>
        <p:txBody>
          <a:bodyPr vert="horz" lIns="91126" tIns="45562" rIns="91126" bIns="45562" rtlCol="0"/>
          <a:lstStyle>
            <a:lvl1pPr algn="l">
              <a:defRPr sz="1200"/>
            </a:lvl1pPr>
          </a:lstStyle>
          <a:p>
            <a:endParaRPr lang="en-US"/>
          </a:p>
        </p:txBody>
      </p:sp>
      <p:sp>
        <p:nvSpPr>
          <p:cNvPr id="3" name="Date Placeholder 2"/>
          <p:cNvSpPr>
            <a:spLocks noGrp="1"/>
          </p:cNvSpPr>
          <p:nvPr>
            <p:ph type="dt" idx="1"/>
          </p:nvPr>
        </p:nvSpPr>
        <p:spPr>
          <a:xfrm>
            <a:off x="4008342" y="2"/>
            <a:ext cx="3067155" cy="468629"/>
          </a:xfrm>
          <a:prstGeom prst="rect">
            <a:avLst/>
          </a:prstGeom>
        </p:spPr>
        <p:txBody>
          <a:bodyPr vert="horz" lIns="91126" tIns="45562" rIns="91126" bIns="45562" rtlCol="0"/>
          <a:lstStyle>
            <a:lvl1pPr algn="r">
              <a:defRPr sz="1200"/>
            </a:lvl1pPr>
          </a:lstStyle>
          <a:p>
            <a:fld id="{55722DF8-9A25-402B-9F81-46FCE0257D39}" type="datetimeFigureOut">
              <a:rPr lang="en-US" smtClean="0"/>
              <a:t>2/25/2019</a:t>
            </a:fld>
            <a:endParaRPr lang="en-US"/>
          </a:p>
        </p:txBody>
      </p:sp>
      <p:sp>
        <p:nvSpPr>
          <p:cNvPr id="4" name="Slide Image Placeholder 3"/>
          <p:cNvSpPr>
            <a:spLocks noGrp="1" noRot="1" noChangeAspect="1"/>
          </p:cNvSpPr>
          <p:nvPr>
            <p:ph type="sldImg" idx="2"/>
          </p:nvPr>
        </p:nvSpPr>
        <p:spPr>
          <a:xfrm>
            <a:off x="1431925" y="1169988"/>
            <a:ext cx="4213225" cy="3160712"/>
          </a:xfrm>
          <a:prstGeom prst="rect">
            <a:avLst/>
          </a:prstGeom>
          <a:noFill/>
          <a:ln w="12700">
            <a:solidFill>
              <a:prstClr val="black"/>
            </a:solidFill>
          </a:ln>
        </p:spPr>
        <p:txBody>
          <a:bodyPr vert="horz" lIns="91126" tIns="45562" rIns="91126" bIns="45562" rtlCol="0" anchor="ctr"/>
          <a:lstStyle/>
          <a:p>
            <a:endParaRPr lang="en-US"/>
          </a:p>
        </p:txBody>
      </p:sp>
      <p:sp>
        <p:nvSpPr>
          <p:cNvPr id="5" name="Notes Placeholder 4"/>
          <p:cNvSpPr>
            <a:spLocks noGrp="1"/>
          </p:cNvSpPr>
          <p:nvPr>
            <p:ph type="body" sz="quarter" idx="3"/>
          </p:nvPr>
        </p:nvSpPr>
        <p:spPr>
          <a:xfrm>
            <a:off x="707075" y="4505804"/>
            <a:ext cx="5662925" cy="3687285"/>
          </a:xfrm>
          <a:prstGeom prst="rect">
            <a:avLst/>
          </a:prstGeom>
        </p:spPr>
        <p:txBody>
          <a:bodyPr vert="horz" lIns="91126" tIns="45562" rIns="91126" bIns="455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 y="8894446"/>
            <a:ext cx="3067155" cy="468629"/>
          </a:xfrm>
          <a:prstGeom prst="rect">
            <a:avLst/>
          </a:prstGeom>
        </p:spPr>
        <p:txBody>
          <a:bodyPr vert="horz" lIns="91126" tIns="45562" rIns="91126" bIns="45562" rtlCol="0" anchor="b"/>
          <a:lstStyle>
            <a:lvl1pPr algn="l">
              <a:defRPr sz="1200"/>
            </a:lvl1pPr>
          </a:lstStyle>
          <a:p>
            <a:endParaRPr lang="en-US"/>
          </a:p>
        </p:txBody>
      </p:sp>
      <p:sp>
        <p:nvSpPr>
          <p:cNvPr id="7" name="Slide Number Placeholder 6"/>
          <p:cNvSpPr>
            <a:spLocks noGrp="1"/>
          </p:cNvSpPr>
          <p:nvPr>
            <p:ph type="sldNum" sz="quarter" idx="5"/>
          </p:nvPr>
        </p:nvSpPr>
        <p:spPr>
          <a:xfrm>
            <a:off x="4008342" y="8894446"/>
            <a:ext cx="3067155" cy="468629"/>
          </a:xfrm>
          <a:prstGeom prst="rect">
            <a:avLst/>
          </a:prstGeom>
        </p:spPr>
        <p:txBody>
          <a:bodyPr vert="horz" lIns="91126" tIns="45562" rIns="91126" bIns="45562" rtlCol="0" anchor="b"/>
          <a:lstStyle>
            <a:lvl1pPr algn="r">
              <a:defRPr sz="1200"/>
            </a:lvl1pPr>
          </a:lstStyle>
          <a:p>
            <a:fld id="{8F431995-79A7-4827-87BF-E428171E3C34}" type="slidenum">
              <a:rPr lang="en-US" smtClean="0"/>
              <a:t>‹#›</a:t>
            </a:fld>
            <a:endParaRPr lang="en-US"/>
          </a:p>
        </p:txBody>
      </p:sp>
    </p:spTree>
    <p:extLst>
      <p:ext uri="{BB962C8B-B14F-4D97-AF65-F5344CB8AC3E}">
        <p14:creationId xmlns:p14="http://schemas.microsoft.com/office/powerpoint/2010/main" val="34782975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502225D0-4601-4263-9D94-B9C56E0995CD}" type="datetime1">
              <a:rPr lang="en-US" smtClean="0"/>
              <a:t>2/25/2019</a:t>
            </a:fld>
            <a:endParaRPr lang="en-US"/>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520E06A9-DBC0-42A8-9980-DE821953FAC1}" type="slidenum">
              <a:rPr lang="en-US" smtClean="0"/>
              <a:t>‹#›</a:t>
            </a:fld>
            <a:endParaRPr lang="en-US"/>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0866587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1446A5-595C-4B1D-AC05-52415BE0E0E7}"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E06A9-DBC0-42A8-9980-DE821953FAC1}" type="slidenum">
              <a:rPr lang="en-US" smtClean="0"/>
              <a:t>‹#›</a:t>
            </a:fld>
            <a:endParaRPr lang="en-US"/>
          </a:p>
        </p:txBody>
      </p:sp>
    </p:spTree>
    <p:extLst>
      <p:ext uri="{BB962C8B-B14F-4D97-AF65-F5344CB8AC3E}">
        <p14:creationId xmlns:p14="http://schemas.microsoft.com/office/powerpoint/2010/main" val="176383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74D3F3-C399-4486-AB7F-F9FB8DAC8729}"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E06A9-DBC0-42A8-9980-DE821953FAC1}" type="slidenum">
              <a:rPr lang="en-US" smtClean="0"/>
              <a:t>‹#›</a:t>
            </a:fld>
            <a:endParaRPr lang="en-US"/>
          </a:p>
        </p:txBody>
      </p:sp>
    </p:spTree>
    <p:extLst>
      <p:ext uri="{BB962C8B-B14F-4D97-AF65-F5344CB8AC3E}">
        <p14:creationId xmlns:p14="http://schemas.microsoft.com/office/powerpoint/2010/main" val="3671576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6849D7-2C3F-4331-BF85-DC5969846DFB}" type="datetime1">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0E06A9-DBC0-42A8-9980-DE821953FAC1}" type="slidenum">
              <a:rPr lang="en-US" smtClean="0"/>
              <a:t>‹#›</a:t>
            </a:fld>
            <a:endParaRPr lang="en-US"/>
          </a:p>
        </p:txBody>
      </p:sp>
    </p:spTree>
    <p:extLst>
      <p:ext uri="{BB962C8B-B14F-4D97-AF65-F5344CB8AC3E}">
        <p14:creationId xmlns:p14="http://schemas.microsoft.com/office/powerpoint/2010/main" val="4247814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6B3FC92B-A322-47C5-A5AA-A1BDE943C717}" type="datetime1">
              <a:rPr lang="en-US" smtClean="0"/>
              <a:t>2/25/2019</a:t>
            </a:fld>
            <a:endParaRPr lang="en-US"/>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520E06A9-DBC0-42A8-9980-DE821953FAC1}" type="slidenum">
              <a:rPr lang="en-US" smtClean="0"/>
              <a:t>‹#›</a:t>
            </a:fld>
            <a:endParaRPr lang="en-US"/>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24509651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99C2CC-4622-4D64-A651-EA3691685797}" type="datetime1">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0E06A9-DBC0-42A8-9980-DE821953FAC1}" type="slidenum">
              <a:rPr lang="en-US" smtClean="0"/>
              <a:t>‹#›</a:t>
            </a:fld>
            <a:endParaRPr lang="en-US"/>
          </a:p>
        </p:txBody>
      </p:sp>
    </p:spTree>
    <p:extLst>
      <p:ext uri="{BB962C8B-B14F-4D97-AF65-F5344CB8AC3E}">
        <p14:creationId xmlns:p14="http://schemas.microsoft.com/office/powerpoint/2010/main" val="4243135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092299A-63CA-4A1F-B3A3-22A020FB4D3B}" type="datetime1">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0E06A9-DBC0-42A8-9980-DE821953FAC1}" type="slidenum">
              <a:rPr lang="en-US" smtClean="0"/>
              <a:t>‹#›</a:t>
            </a:fld>
            <a:endParaRPr lang="en-US"/>
          </a:p>
        </p:txBody>
      </p:sp>
    </p:spTree>
    <p:extLst>
      <p:ext uri="{BB962C8B-B14F-4D97-AF65-F5344CB8AC3E}">
        <p14:creationId xmlns:p14="http://schemas.microsoft.com/office/powerpoint/2010/main" val="1912922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BB821E-2165-4743-908A-9AC484E77E66}" type="datetime1">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0E06A9-DBC0-42A8-9980-DE821953FAC1}" type="slidenum">
              <a:rPr lang="en-US" smtClean="0"/>
              <a:t>‹#›</a:t>
            </a:fld>
            <a:endParaRPr lang="en-US"/>
          </a:p>
        </p:txBody>
      </p:sp>
    </p:spTree>
    <p:extLst>
      <p:ext uri="{BB962C8B-B14F-4D97-AF65-F5344CB8AC3E}">
        <p14:creationId xmlns:p14="http://schemas.microsoft.com/office/powerpoint/2010/main" val="3900916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D6E292-949E-489F-9325-735A0D02E4D2}" type="datetime1">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0E06A9-DBC0-42A8-9980-DE821953FAC1}" type="slidenum">
              <a:rPr lang="en-US" smtClean="0"/>
              <a:t>‹#›</a:t>
            </a:fld>
            <a:endParaRPr lang="en-US"/>
          </a:p>
        </p:txBody>
      </p:sp>
    </p:spTree>
    <p:extLst>
      <p:ext uri="{BB962C8B-B14F-4D97-AF65-F5344CB8AC3E}">
        <p14:creationId xmlns:p14="http://schemas.microsoft.com/office/powerpoint/2010/main" val="2869183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F6EE25D-64E6-48D6-9F9C-658E6DEE4334}" type="datetime1">
              <a:rPr lang="en-US" smtClean="0"/>
              <a:t>2/25/2019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20E06A9-DBC0-42A8-9980-DE821953FAC1}"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266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4675089D-48C3-47FC-85A3-F5B2A8A41D03}" type="datetime1">
              <a:rPr lang="en-US" smtClean="0"/>
              <a:t>2/25/2019</a:t>
            </a:fld>
            <a:endParaRPr lang="en-US"/>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520E06A9-DBC0-42A8-9980-DE821953FAC1}" type="slidenum">
              <a:rPr lang="en-US" smtClean="0"/>
              <a:t>‹#›</a:t>
            </a:fld>
            <a:endParaRPr lang="en-US"/>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08072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7E834C51-536F-4ED6-BEDE-B3D6EB103330}" type="datetime1">
              <a:rPr lang="en-US" smtClean="0"/>
              <a:t>2/25/2019</a:t>
            </a:fld>
            <a:endParaRPr lang="en-US"/>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en-US"/>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520E06A9-DBC0-42A8-9980-DE821953FAC1}" type="slidenum">
              <a:rPr lang="en-US" smtClean="0"/>
              <a:t>‹#›</a:t>
            </a:fld>
            <a:endParaRPr lang="en-US"/>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25771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12">
          <p15:clr>
            <a:srgbClr val="F26B43"/>
          </p15:clr>
        </p15:guide>
        <p15:guide id="2" pos="936">
          <p15:clr>
            <a:srgbClr val="F26B43"/>
          </p15:clr>
        </p15:guide>
        <p15:guide id="3" pos="864">
          <p15:clr>
            <a:srgbClr val="F26B43"/>
          </p15:clr>
        </p15:guide>
        <p15:guide id="0" orient="horz" pos="1368">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2903E71-2EA5-414E-BD3B-21A737C50026}"/>
              </a:ext>
            </a:extLst>
          </p:cNvPr>
          <p:cNvSpPr txBox="1"/>
          <p:nvPr/>
        </p:nvSpPr>
        <p:spPr>
          <a:xfrm>
            <a:off x="768470" y="5646513"/>
            <a:ext cx="3072384" cy="646331"/>
          </a:xfrm>
          <a:prstGeom prst="rect">
            <a:avLst/>
          </a:prstGeom>
          <a:noFill/>
        </p:spPr>
        <p:txBody>
          <a:bodyPr wrap="square" rtlCol="0">
            <a:spAutoFit/>
          </a:bodyPr>
          <a:lstStyle/>
          <a:p>
            <a:r>
              <a:rPr lang="en-US" b="1" dirty="0"/>
              <a:t>House Church</a:t>
            </a:r>
          </a:p>
          <a:p>
            <a:r>
              <a:rPr lang="en-US" b="1" dirty="0"/>
              <a:t>January 20, 2019</a:t>
            </a:r>
          </a:p>
        </p:txBody>
      </p:sp>
      <p:sp>
        <p:nvSpPr>
          <p:cNvPr id="2" name="Slide Number Placeholder 1">
            <a:extLst>
              <a:ext uri="{FF2B5EF4-FFF2-40B4-BE49-F238E27FC236}">
                <a16:creationId xmlns:a16="http://schemas.microsoft.com/office/drawing/2014/main" id="{7076A412-3872-4768-AAAD-FBD26299725B}"/>
              </a:ext>
            </a:extLst>
          </p:cNvPr>
          <p:cNvSpPr>
            <a:spLocks noGrp="1"/>
          </p:cNvSpPr>
          <p:nvPr>
            <p:ph type="sldNum" sz="quarter" idx="12"/>
          </p:nvPr>
        </p:nvSpPr>
        <p:spPr/>
        <p:txBody>
          <a:bodyPr/>
          <a:lstStyle/>
          <a:p>
            <a:fld id="{520E06A9-DBC0-42A8-9980-DE821953FAC1}" type="slidenum">
              <a:rPr lang="en-US" smtClean="0"/>
              <a:t>1</a:t>
            </a:fld>
            <a:endParaRPr lang="en-US"/>
          </a:p>
        </p:txBody>
      </p:sp>
      <p:pic>
        <p:nvPicPr>
          <p:cNvPr id="4" name="Picture 3">
            <a:extLst>
              <a:ext uri="{FF2B5EF4-FFF2-40B4-BE49-F238E27FC236}">
                <a16:creationId xmlns:a16="http://schemas.microsoft.com/office/drawing/2014/main" id="{A3E7CF19-7E50-47DB-9A50-A7CA37227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1414462"/>
            <a:ext cx="5143500" cy="4029075"/>
          </a:xfrm>
          <a:prstGeom prst="rect">
            <a:avLst/>
          </a:prstGeom>
        </p:spPr>
      </p:pic>
      <p:sp>
        <p:nvSpPr>
          <p:cNvPr id="7" name="TextBox 6">
            <a:extLst>
              <a:ext uri="{FF2B5EF4-FFF2-40B4-BE49-F238E27FC236}">
                <a16:creationId xmlns:a16="http://schemas.microsoft.com/office/drawing/2014/main" id="{F9D2930D-DCED-492F-8D7C-CC01FB77D70A}"/>
              </a:ext>
            </a:extLst>
          </p:cNvPr>
          <p:cNvSpPr txBox="1"/>
          <p:nvPr/>
        </p:nvSpPr>
        <p:spPr>
          <a:xfrm>
            <a:off x="3461657" y="517849"/>
            <a:ext cx="4693298" cy="646331"/>
          </a:xfrm>
          <a:prstGeom prst="rect">
            <a:avLst/>
          </a:prstGeom>
          <a:noFill/>
        </p:spPr>
        <p:txBody>
          <a:bodyPr wrap="square" rtlCol="0">
            <a:spAutoFit/>
          </a:bodyPr>
          <a:lstStyle/>
          <a:p>
            <a:r>
              <a:rPr lang="en-US" sz="3600" b="1" dirty="0"/>
              <a:t>The Dead Sea Scrolls</a:t>
            </a:r>
          </a:p>
        </p:txBody>
      </p:sp>
    </p:spTree>
    <p:extLst>
      <p:ext uri="{BB962C8B-B14F-4D97-AF65-F5344CB8AC3E}">
        <p14:creationId xmlns:p14="http://schemas.microsoft.com/office/powerpoint/2010/main" val="3528652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B8D-5609-4329-B4D8-5B14BEDDF4F9}"/>
              </a:ext>
            </a:extLst>
          </p:cNvPr>
          <p:cNvSpPr>
            <a:spLocks noGrp="1"/>
          </p:cNvSpPr>
          <p:nvPr>
            <p:ph type="title"/>
          </p:nvPr>
        </p:nvSpPr>
        <p:spPr>
          <a:xfrm>
            <a:off x="1028700" y="371475"/>
            <a:ext cx="6491774" cy="1018786"/>
          </a:xfrm>
        </p:spPr>
        <p:txBody>
          <a:bodyPr>
            <a:noAutofit/>
          </a:bodyPr>
          <a:lstStyle/>
          <a:p>
            <a:r>
              <a:rPr lang="en-US" sz="3200" b="1" dirty="0"/>
              <a:t>What Is a Scroll?</a:t>
            </a:r>
          </a:p>
        </p:txBody>
      </p:sp>
      <p:sp>
        <p:nvSpPr>
          <p:cNvPr id="3" name="Content Placeholder 2">
            <a:extLst>
              <a:ext uri="{FF2B5EF4-FFF2-40B4-BE49-F238E27FC236}">
                <a16:creationId xmlns:a16="http://schemas.microsoft.com/office/drawing/2014/main" id="{4A0BAF99-6EA6-44E5-AF8B-FCEEDD3C94F1}"/>
              </a:ext>
            </a:extLst>
          </p:cNvPr>
          <p:cNvSpPr>
            <a:spLocks noGrp="1"/>
          </p:cNvSpPr>
          <p:nvPr>
            <p:ph idx="1"/>
          </p:nvPr>
        </p:nvSpPr>
        <p:spPr>
          <a:xfrm>
            <a:off x="1118970" y="1530802"/>
            <a:ext cx="7494678" cy="4814013"/>
          </a:xfrm>
        </p:spPr>
        <p:txBody>
          <a:bodyPr>
            <a:normAutofit fontScale="92500" lnSpcReduction="20000"/>
          </a:bodyPr>
          <a:lstStyle/>
          <a:p>
            <a:r>
              <a:rPr lang="en-US" sz="1900" dirty="0"/>
              <a:t>Consecutive columns of writing on pieces of vellum/parchment, sewn together to make the scrolls.  </a:t>
            </a:r>
          </a:p>
          <a:p>
            <a:r>
              <a:rPr lang="en-US" sz="1900" dirty="0"/>
              <a:t>Scrolls were written with black ink (carbon black mixed with olive oil, vinegar or honey), written with a reed pen on untanned animal skins (parchment or vellum); a few manuscripts are written on papyrus, and one on copper (a buried treasure map).</a:t>
            </a:r>
          </a:p>
          <a:p>
            <a:pPr lvl="1"/>
            <a:r>
              <a:rPr lang="en-US" sz="1900" dirty="0"/>
              <a:t>Four types of animal skins were used (goat, calf, gazelle and ibex)</a:t>
            </a:r>
          </a:p>
          <a:p>
            <a:pPr lvl="1"/>
            <a:r>
              <a:rPr lang="en-US" sz="1900" dirty="0"/>
              <a:t>Calf and goat were used for scrolls of greater significance</a:t>
            </a:r>
          </a:p>
          <a:p>
            <a:pPr lvl="1"/>
            <a:r>
              <a:rPr lang="en-US" sz="1900" dirty="0"/>
              <a:t>Gazelle and ibex were used for scrolls of lesser significance</a:t>
            </a:r>
          </a:p>
          <a:p>
            <a:pPr lvl="1"/>
            <a:r>
              <a:rPr lang="en-US" sz="1900" dirty="0"/>
              <a:t>Based on animal type, the thickness of the skin was an important clue for sorting fragments (discussed below)</a:t>
            </a:r>
          </a:p>
          <a:p>
            <a:r>
              <a:rPr lang="en-US" sz="1900" dirty="0"/>
              <a:t>Written from right to left, with no punctuation, no vowels, no space between words. The letters simply run together in a continuous stream.  This is true of many ancient Greek NT manuscripts (uncials and minuscules). </a:t>
            </a:r>
          </a:p>
          <a:p>
            <a:r>
              <a:rPr lang="en-US" sz="1900" dirty="0"/>
              <a:t>Most of the scrolls were written in an old form of Hebrew; one of six were written in Aramaic; a few in Greek, and four in Cryptic Script (code), that was easily decoded.  </a:t>
            </a:r>
          </a:p>
          <a:p>
            <a:pPr lvl="1"/>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456CC96-438F-4319-81D7-4363DDC2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76" y="230253"/>
            <a:ext cx="1300788" cy="1198497"/>
          </a:xfrm>
          <a:prstGeom prst="rect">
            <a:avLst/>
          </a:prstGeom>
        </p:spPr>
      </p:pic>
      <p:sp>
        <p:nvSpPr>
          <p:cNvPr id="4" name="Slide Number Placeholder 3">
            <a:extLst>
              <a:ext uri="{FF2B5EF4-FFF2-40B4-BE49-F238E27FC236}">
                <a16:creationId xmlns:a16="http://schemas.microsoft.com/office/drawing/2014/main" id="{DD96C573-150A-4B5A-A62E-FC339B318874}"/>
              </a:ext>
            </a:extLst>
          </p:cNvPr>
          <p:cNvSpPr>
            <a:spLocks noGrp="1"/>
          </p:cNvSpPr>
          <p:nvPr>
            <p:ph type="sldNum" sz="quarter" idx="12"/>
          </p:nvPr>
        </p:nvSpPr>
        <p:spPr/>
        <p:txBody>
          <a:bodyPr/>
          <a:lstStyle/>
          <a:p>
            <a:fld id="{520E06A9-DBC0-42A8-9980-DE821953FAC1}" type="slidenum">
              <a:rPr lang="en-US" smtClean="0"/>
              <a:t>10</a:t>
            </a:fld>
            <a:endParaRPr lang="en-US"/>
          </a:p>
        </p:txBody>
      </p:sp>
    </p:spTree>
    <p:extLst>
      <p:ext uri="{BB962C8B-B14F-4D97-AF65-F5344CB8AC3E}">
        <p14:creationId xmlns:p14="http://schemas.microsoft.com/office/powerpoint/2010/main" val="2404870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B8D-5609-4329-B4D8-5B14BEDDF4F9}"/>
              </a:ext>
            </a:extLst>
          </p:cNvPr>
          <p:cNvSpPr>
            <a:spLocks noGrp="1"/>
          </p:cNvSpPr>
          <p:nvPr>
            <p:ph type="title"/>
          </p:nvPr>
        </p:nvSpPr>
        <p:spPr>
          <a:xfrm>
            <a:off x="1028700" y="371476"/>
            <a:ext cx="6491774" cy="860166"/>
          </a:xfrm>
        </p:spPr>
        <p:txBody>
          <a:bodyPr>
            <a:normAutofit/>
          </a:bodyPr>
          <a:lstStyle/>
          <a:p>
            <a:r>
              <a:rPr lang="en-US" sz="3200" b="1" dirty="0"/>
              <a:t>Who Wrote the Scrolls?</a:t>
            </a:r>
          </a:p>
        </p:txBody>
      </p:sp>
      <p:sp>
        <p:nvSpPr>
          <p:cNvPr id="3" name="Content Placeholder 2">
            <a:extLst>
              <a:ext uri="{FF2B5EF4-FFF2-40B4-BE49-F238E27FC236}">
                <a16:creationId xmlns:a16="http://schemas.microsoft.com/office/drawing/2014/main" id="{4A0BAF99-6EA6-44E5-AF8B-FCEEDD3C94F1}"/>
              </a:ext>
            </a:extLst>
          </p:cNvPr>
          <p:cNvSpPr>
            <a:spLocks noGrp="1"/>
          </p:cNvSpPr>
          <p:nvPr>
            <p:ph idx="1"/>
          </p:nvPr>
        </p:nvSpPr>
        <p:spPr>
          <a:xfrm>
            <a:off x="971550" y="1428750"/>
            <a:ext cx="7200900" cy="4814013"/>
          </a:xfrm>
        </p:spPr>
        <p:txBody>
          <a:bodyPr>
            <a:normAutofit fontScale="92500"/>
          </a:bodyPr>
          <a:lstStyle/>
          <a:p>
            <a:r>
              <a:rPr lang="en-US" sz="1800" b="1" dirty="0"/>
              <a:t>Qumran and the Standard Model</a:t>
            </a:r>
          </a:p>
          <a:p>
            <a:pPr lvl="1"/>
            <a:r>
              <a:rPr lang="en-US" sz="1800" dirty="0"/>
              <a:t>The Essenes, an ascetic Jewish sect, who occupied Qumran from 200 BCE-70CE wrote the texts and stored them in the caves</a:t>
            </a:r>
          </a:p>
          <a:p>
            <a:pPr lvl="1"/>
            <a:r>
              <a:rPr lang="en-US" sz="1800" dirty="0"/>
              <a:t>Supported by Josephus and original archeology by de Vaux</a:t>
            </a:r>
          </a:p>
          <a:p>
            <a:r>
              <a:rPr lang="en-US" sz="1800" b="1" dirty="0"/>
              <a:t>Palestinian Jewish authors including Qumran Essenes</a:t>
            </a:r>
          </a:p>
          <a:p>
            <a:pPr lvl="1"/>
            <a:r>
              <a:rPr lang="en-US" sz="1800" dirty="0"/>
              <a:t>Josephus and de Vaux’s archeology questioned</a:t>
            </a:r>
          </a:p>
          <a:p>
            <a:pPr lvl="1"/>
            <a:r>
              <a:rPr lang="en-US" sz="1800" dirty="0"/>
              <a:t>Based on handwriting, more than 850 authors (also important for sorting fragments), many more than could have lived a Qumran</a:t>
            </a:r>
          </a:p>
          <a:p>
            <a:pPr lvl="1"/>
            <a:r>
              <a:rPr lang="en-US" sz="1800" dirty="0"/>
              <a:t>Many texts describe Jewish religious community life outside Qumran. Some are teaching manuals for leaders who are starting new synagogues</a:t>
            </a:r>
          </a:p>
          <a:p>
            <a:pPr lvl="1"/>
            <a:r>
              <a:rPr lang="en-US" sz="1800" dirty="0"/>
              <a:t>Written by Jews, some books may have been kept in libraries of the Temple in Jerusalem, moved to the caves for safe-keeping when Jerusalem was invaded by Romans (70 CE)</a:t>
            </a:r>
          </a:p>
          <a:p>
            <a:pPr lvl="1"/>
            <a:r>
              <a:rPr lang="en-US" sz="1800" dirty="0"/>
              <a:t>Provide a broad and diverse view of Jewish religious views during period from 200BCE-100CE</a:t>
            </a:r>
          </a:p>
          <a:p>
            <a:pPr lvl="1"/>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456CC96-438F-4319-81D7-4363DDC2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76" y="230253"/>
            <a:ext cx="1300788" cy="1198497"/>
          </a:xfrm>
          <a:prstGeom prst="rect">
            <a:avLst/>
          </a:prstGeom>
        </p:spPr>
      </p:pic>
      <p:sp>
        <p:nvSpPr>
          <p:cNvPr id="4" name="Slide Number Placeholder 3">
            <a:extLst>
              <a:ext uri="{FF2B5EF4-FFF2-40B4-BE49-F238E27FC236}">
                <a16:creationId xmlns:a16="http://schemas.microsoft.com/office/drawing/2014/main" id="{ECF4D0C4-9661-412A-93B3-B53E317FB1BF}"/>
              </a:ext>
            </a:extLst>
          </p:cNvPr>
          <p:cNvSpPr>
            <a:spLocks noGrp="1"/>
          </p:cNvSpPr>
          <p:nvPr>
            <p:ph type="sldNum" sz="quarter" idx="12"/>
          </p:nvPr>
        </p:nvSpPr>
        <p:spPr/>
        <p:txBody>
          <a:bodyPr/>
          <a:lstStyle/>
          <a:p>
            <a:fld id="{520E06A9-DBC0-42A8-9980-DE821953FAC1}" type="slidenum">
              <a:rPr lang="en-US" smtClean="0"/>
              <a:t>11</a:t>
            </a:fld>
            <a:endParaRPr lang="en-US"/>
          </a:p>
        </p:txBody>
      </p:sp>
    </p:spTree>
    <p:extLst>
      <p:ext uri="{BB962C8B-B14F-4D97-AF65-F5344CB8AC3E}">
        <p14:creationId xmlns:p14="http://schemas.microsoft.com/office/powerpoint/2010/main" val="22503064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B8D-5609-4329-B4D8-5B14BEDDF4F9}"/>
              </a:ext>
            </a:extLst>
          </p:cNvPr>
          <p:cNvSpPr>
            <a:spLocks noGrp="1"/>
          </p:cNvSpPr>
          <p:nvPr>
            <p:ph type="title"/>
          </p:nvPr>
        </p:nvSpPr>
        <p:spPr>
          <a:xfrm>
            <a:off x="971550" y="399419"/>
            <a:ext cx="6491774" cy="860166"/>
          </a:xfrm>
        </p:spPr>
        <p:txBody>
          <a:bodyPr>
            <a:noAutofit/>
          </a:bodyPr>
          <a:lstStyle/>
          <a:p>
            <a:r>
              <a:rPr lang="en-US" sz="3200" b="1" dirty="0"/>
              <a:t>Dating the Scrolls (200 BCE-100 CE)</a:t>
            </a:r>
          </a:p>
        </p:txBody>
      </p:sp>
      <p:sp>
        <p:nvSpPr>
          <p:cNvPr id="3" name="Content Placeholder 2">
            <a:extLst>
              <a:ext uri="{FF2B5EF4-FFF2-40B4-BE49-F238E27FC236}">
                <a16:creationId xmlns:a16="http://schemas.microsoft.com/office/drawing/2014/main" id="{4A0BAF99-6EA6-44E5-AF8B-FCEEDD3C94F1}"/>
              </a:ext>
            </a:extLst>
          </p:cNvPr>
          <p:cNvSpPr>
            <a:spLocks noGrp="1"/>
          </p:cNvSpPr>
          <p:nvPr>
            <p:ph idx="1"/>
          </p:nvPr>
        </p:nvSpPr>
        <p:spPr>
          <a:xfrm>
            <a:off x="971550" y="1428750"/>
            <a:ext cx="7200900" cy="4814013"/>
          </a:xfrm>
        </p:spPr>
        <p:txBody>
          <a:bodyPr>
            <a:normAutofit/>
          </a:bodyPr>
          <a:lstStyle/>
          <a:p>
            <a:r>
              <a:rPr lang="en-US" dirty="0"/>
              <a:t>Evidence from coins and pottery.</a:t>
            </a:r>
          </a:p>
          <a:p>
            <a:r>
              <a:rPr lang="en-US" dirty="0"/>
              <a:t>Evidence from radio-carbon dating of the animal skins.  Initial test in 1951 puts the date at 33 AD +/- 200 years; since then two sets of tests put the dates between 200 BCE-100CE.</a:t>
            </a:r>
          </a:p>
          <a:p>
            <a:r>
              <a:rPr lang="en-US" dirty="0"/>
              <a:t>Paleographic dating, the analysis of the writing, including the forms of the letters, size of the letters and style of writing put the date of authorship in the same range.</a:t>
            </a:r>
          </a:p>
          <a:p>
            <a:r>
              <a:rPr lang="en-US" dirty="0"/>
              <a:t>Internal evidence from the scrolls.  Some scrolls describe attitudes and interactions with rulers and other leaders known to have lived during this period of time.</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456CC96-438F-4319-81D7-4363DDC2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76" y="230253"/>
            <a:ext cx="1300788" cy="1198497"/>
          </a:xfrm>
          <a:prstGeom prst="rect">
            <a:avLst/>
          </a:prstGeom>
        </p:spPr>
      </p:pic>
      <p:sp>
        <p:nvSpPr>
          <p:cNvPr id="4" name="Slide Number Placeholder 3">
            <a:extLst>
              <a:ext uri="{FF2B5EF4-FFF2-40B4-BE49-F238E27FC236}">
                <a16:creationId xmlns:a16="http://schemas.microsoft.com/office/drawing/2014/main" id="{798AEB72-D998-4075-B6ED-F07D09CED61E}"/>
              </a:ext>
            </a:extLst>
          </p:cNvPr>
          <p:cNvSpPr>
            <a:spLocks noGrp="1"/>
          </p:cNvSpPr>
          <p:nvPr>
            <p:ph type="sldNum" sz="quarter" idx="12"/>
          </p:nvPr>
        </p:nvSpPr>
        <p:spPr/>
        <p:txBody>
          <a:bodyPr/>
          <a:lstStyle/>
          <a:p>
            <a:fld id="{520E06A9-DBC0-42A8-9980-DE821953FAC1}" type="slidenum">
              <a:rPr lang="en-US" smtClean="0"/>
              <a:t>12</a:t>
            </a:fld>
            <a:endParaRPr lang="en-US"/>
          </a:p>
        </p:txBody>
      </p:sp>
    </p:spTree>
    <p:extLst>
      <p:ext uri="{BB962C8B-B14F-4D97-AF65-F5344CB8AC3E}">
        <p14:creationId xmlns:p14="http://schemas.microsoft.com/office/powerpoint/2010/main" val="13767027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B8D-5609-4329-B4D8-5B14BEDDF4F9}"/>
              </a:ext>
            </a:extLst>
          </p:cNvPr>
          <p:cNvSpPr>
            <a:spLocks noGrp="1"/>
          </p:cNvSpPr>
          <p:nvPr>
            <p:ph type="title"/>
          </p:nvPr>
        </p:nvSpPr>
        <p:spPr>
          <a:xfrm>
            <a:off x="1028700" y="489857"/>
            <a:ext cx="6640776" cy="1485900"/>
          </a:xfrm>
        </p:spPr>
        <p:txBody>
          <a:bodyPr>
            <a:normAutofit/>
          </a:bodyPr>
          <a:lstStyle/>
          <a:p>
            <a:r>
              <a:rPr lang="en-US" sz="3200" b="1" dirty="0"/>
              <a:t>Preserving the Scrolls</a:t>
            </a:r>
          </a:p>
        </p:txBody>
      </p:sp>
      <p:sp>
        <p:nvSpPr>
          <p:cNvPr id="3" name="Content Placeholder 2">
            <a:extLst>
              <a:ext uri="{FF2B5EF4-FFF2-40B4-BE49-F238E27FC236}">
                <a16:creationId xmlns:a16="http://schemas.microsoft.com/office/drawing/2014/main" id="{4A0BAF99-6EA6-44E5-AF8B-FCEEDD3C94F1}"/>
              </a:ext>
            </a:extLst>
          </p:cNvPr>
          <p:cNvSpPr>
            <a:spLocks noGrp="1"/>
          </p:cNvSpPr>
          <p:nvPr>
            <p:ph idx="1"/>
          </p:nvPr>
        </p:nvSpPr>
        <p:spPr>
          <a:xfrm>
            <a:off x="790910" y="1424719"/>
            <a:ext cx="7639298" cy="5339975"/>
          </a:xfrm>
        </p:spPr>
        <p:txBody>
          <a:bodyPr>
            <a:normAutofit fontScale="77500" lnSpcReduction="20000"/>
          </a:bodyPr>
          <a:lstStyle/>
          <a:p>
            <a:r>
              <a:rPr lang="en-US" dirty="0"/>
              <a:t>The scrolls began to deteriorate as soon as they were taken out of the clay jars in which they were stored, out of the caves and away from the arid and low humidity conditions present in the Qumran area adjoining the Dead Sea.</a:t>
            </a:r>
          </a:p>
          <a:p>
            <a:r>
              <a:rPr lang="en-US" dirty="0"/>
              <a:t>At the beginning, lots of mistakes were made handling the fragments:</a:t>
            </a:r>
          </a:p>
          <a:p>
            <a:pPr lvl="1"/>
            <a:r>
              <a:rPr lang="en-US" dirty="0"/>
              <a:t>Lighting in the scrollery in Jerusalem faded the fragments that had been arranged under the glass in the tables</a:t>
            </a:r>
          </a:p>
          <a:p>
            <a:pPr lvl="1"/>
            <a:r>
              <a:rPr lang="en-US" dirty="0"/>
              <a:t>At first adhesive tape was used to join the fragments, destroying many</a:t>
            </a:r>
          </a:p>
          <a:p>
            <a:pPr lvl="1"/>
            <a:r>
              <a:rPr lang="en-US" dirty="0"/>
              <a:t>Every time they moved the fragments, many disintegrated</a:t>
            </a:r>
          </a:p>
          <a:p>
            <a:pPr lvl="1"/>
            <a:r>
              <a:rPr lang="en-US" dirty="0"/>
              <a:t>During the 1958 war with Egypt, the scrolls were stored in a damp vault where mildew destroyed many of them</a:t>
            </a:r>
          </a:p>
          <a:p>
            <a:pPr lvl="1"/>
            <a:r>
              <a:rPr lang="en-US" dirty="0"/>
              <a:t>Glue from the envelopes in which fragments were stored got on the fragments and destroyed some.</a:t>
            </a:r>
          </a:p>
          <a:p>
            <a:r>
              <a:rPr lang="en-US" dirty="0"/>
              <a:t>By 1990, approximately 20% of the scroll fragments had disappeared; they exist today only in photographs.</a:t>
            </a:r>
          </a:p>
          <a:p>
            <a:r>
              <a:rPr lang="en-US" dirty="0"/>
              <a:t>In 1991, the Israeli Antiquities Authority established a temperature-controlled laboratory for the storage and preservation of the scrolls.</a:t>
            </a:r>
          </a:p>
          <a:p>
            <a:r>
              <a:rPr lang="en-US" dirty="0"/>
              <a:t>Almost all of the DSS collection is currently owned by Israel, and housed in the Shrine of the Book on the grounds of the Israel Museum.</a:t>
            </a:r>
          </a:p>
          <a:p>
            <a:r>
              <a:rPr lang="en-US" dirty="0"/>
              <a:t>The Israel Museum Digital Dead Sea Scrolls website gives users access to searchable, high-resolution images of the scrolls, as well as short explanatory videos and background information on the texts and their history.</a:t>
            </a:r>
          </a:p>
          <a:p>
            <a:endParaRPr lang="en-US" dirty="0"/>
          </a:p>
        </p:txBody>
      </p:sp>
      <p:pic>
        <p:nvPicPr>
          <p:cNvPr id="5" name="Picture 4">
            <a:extLst>
              <a:ext uri="{FF2B5EF4-FFF2-40B4-BE49-F238E27FC236}">
                <a16:creationId xmlns:a16="http://schemas.microsoft.com/office/drawing/2014/main" id="{B456CC96-438F-4319-81D7-4363DDC2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76" y="230253"/>
            <a:ext cx="1300788" cy="1198497"/>
          </a:xfrm>
          <a:prstGeom prst="rect">
            <a:avLst/>
          </a:prstGeom>
        </p:spPr>
      </p:pic>
      <p:sp>
        <p:nvSpPr>
          <p:cNvPr id="4" name="Slide Number Placeholder 3">
            <a:extLst>
              <a:ext uri="{FF2B5EF4-FFF2-40B4-BE49-F238E27FC236}">
                <a16:creationId xmlns:a16="http://schemas.microsoft.com/office/drawing/2014/main" id="{5C25EC95-04ED-4438-8036-7EDF0B1962DE}"/>
              </a:ext>
            </a:extLst>
          </p:cNvPr>
          <p:cNvSpPr>
            <a:spLocks noGrp="1"/>
          </p:cNvSpPr>
          <p:nvPr>
            <p:ph type="sldNum" sz="quarter" idx="12"/>
          </p:nvPr>
        </p:nvSpPr>
        <p:spPr/>
        <p:txBody>
          <a:bodyPr/>
          <a:lstStyle/>
          <a:p>
            <a:fld id="{520E06A9-DBC0-42A8-9980-DE821953FAC1}" type="slidenum">
              <a:rPr lang="en-US" smtClean="0"/>
              <a:t>13</a:t>
            </a:fld>
            <a:endParaRPr lang="en-US"/>
          </a:p>
        </p:txBody>
      </p:sp>
    </p:spTree>
    <p:extLst>
      <p:ext uri="{BB962C8B-B14F-4D97-AF65-F5344CB8AC3E}">
        <p14:creationId xmlns:p14="http://schemas.microsoft.com/office/powerpoint/2010/main" val="4134717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B8D-5609-4329-B4D8-5B14BEDDF4F9}"/>
              </a:ext>
            </a:extLst>
          </p:cNvPr>
          <p:cNvSpPr>
            <a:spLocks noGrp="1"/>
          </p:cNvSpPr>
          <p:nvPr>
            <p:ph type="title"/>
          </p:nvPr>
        </p:nvSpPr>
        <p:spPr>
          <a:xfrm>
            <a:off x="865415" y="359228"/>
            <a:ext cx="6640776" cy="1485900"/>
          </a:xfrm>
        </p:spPr>
        <p:txBody>
          <a:bodyPr>
            <a:normAutofit/>
          </a:bodyPr>
          <a:lstStyle/>
          <a:p>
            <a:r>
              <a:rPr lang="en-US" sz="3200" b="1" dirty="0"/>
              <a:t>Assembling the Scrolls</a:t>
            </a:r>
          </a:p>
        </p:txBody>
      </p:sp>
      <p:sp>
        <p:nvSpPr>
          <p:cNvPr id="3" name="Content Placeholder 2">
            <a:extLst>
              <a:ext uri="{FF2B5EF4-FFF2-40B4-BE49-F238E27FC236}">
                <a16:creationId xmlns:a16="http://schemas.microsoft.com/office/drawing/2014/main" id="{4A0BAF99-6EA6-44E5-AF8B-FCEEDD3C94F1}"/>
              </a:ext>
            </a:extLst>
          </p:cNvPr>
          <p:cNvSpPr>
            <a:spLocks noGrp="1"/>
          </p:cNvSpPr>
          <p:nvPr>
            <p:ph idx="1"/>
          </p:nvPr>
        </p:nvSpPr>
        <p:spPr>
          <a:xfrm>
            <a:off x="963385" y="1138336"/>
            <a:ext cx="7569459" cy="5605465"/>
          </a:xfrm>
        </p:spPr>
        <p:txBody>
          <a:bodyPr>
            <a:normAutofit fontScale="77500" lnSpcReduction="20000"/>
          </a:bodyPr>
          <a:lstStyle/>
          <a:p>
            <a:r>
              <a:rPr lang="en-US" dirty="0"/>
              <a:t>Sorting 90,000 fragments into 950+ documents</a:t>
            </a:r>
          </a:p>
          <a:p>
            <a:pPr lvl="1"/>
            <a:r>
              <a:rPr lang="en-US" dirty="0"/>
              <a:t>Complicated by small size of fragments, illegibility or fading of writing, multiple copies of the same document</a:t>
            </a:r>
          </a:p>
          <a:p>
            <a:pPr lvl="1"/>
            <a:r>
              <a:rPr lang="en-US" dirty="0"/>
              <a:t>Work is very slow and continues to this day</a:t>
            </a:r>
          </a:p>
          <a:p>
            <a:r>
              <a:rPr lang="en-US" dirty="0"/>
              <a:t>Early work done in Jerusalem scrollery (see photo)</a:t>
            </a:r>
          </a:p>
          <a:p>
            <a:pPr lvl="1"/>
            <a:r>
              <a:rPr lang="en-US" dirty="0"/>
              <a:t>Initial sorting done by handwriting analysis.  Over 850 separate scribes, with distinct styles of writing</a:t>
            </a:r>
          </a:p>
          <a:p>
            <a:pPr lvl="1"/>
            <a:r>
              <a:rPr lang="en-US" dirty="0"/>
              <a:t>Thickness of animal skin</a:t>
            </a:r>
          </a:p>
          <a:p>
            <a:pPr lvl="1"/>
            <a:r>
              <a:rPr lang="en-US" dirty="0"/>
              <a:t>Photography of fragments made the text stand out (more readable)</a:t>
            </a:r>
          </a:p>
          <a:p>
            <a:pPr lvl="1"/>
            <a:r>
              <a:rPr lang="en-US" dirty="0"/>
              <a:t>Pieces that seemed to fit together based on above criteria were grouped on long table and placed under glass.</a:t>
            </a:r>
          </a:p>
          <a:p>
            <a:r>
              <a:rPr lang="en-US" dirty="0"/>
              <a:t>During the 1980s, opportunities to work on the DSS were expanded to a few locations around the world for respected scholars (and their graduate students), who were not among the original group of 8, but had participated in some way in the discovery of the scrolls.  In the 1990s, the Scrolls (photographs) we made available to a wider circle of scholars.</a:t>
            </a:r>
          </a:p>
          <a:p>
            <a:r>
              <a:rPr lang="en-US" dirty="0"/>
              <a:t>Beginning in 1993, the United States National Aeronautics and Space Administration (NASA) has used digital infrared imaging technology to produce photographs of DSS fragments. Recently NASA used multi-spectral imaging technique, adapted from its remote sensing and planetary probes, in order to reveal previously illegible text on fragments of the DSS.</a:t>
            </a:r>
          </a:p>
          <a:p>
            <a:r>
              <a:rPr lang="en-US" dirty="0"/>
              <a:t>Scientists with the Israeli Antiquities Authority have used DNA from the parchment on which the DSS  fragments were written, in concert with infrared digital photography, to assist in the reassembly of the scrolls.</a:t>
            </a:r>
          </a:p>
          <a:p>
            <a:endParaRPr lang="en-US" dirty="0"/>
          </a:p>
          <a:p>
            <a:endParaRPr lang="en-US" dirty="0"/>
          </a:p>
          <a:p>
            <a:endParaRPr lang="en-US" dirty="0"/>
          </a:p>
        </p:txBody>
      </p:sp>
      <p:pic>
        <p:nvPicPr>
          <p:cNvPr id="5" name="Picture 4">
            <a:extLst>
              <a:ext uri="{FF2B5EF4-FFF2-40B4-BE49-F238E27FC236}">
                <a16:creationId xmlns:a16="http://schemas.microsoft.com/office/drawing/2014/main" id="{B456CC96-438F-4319-81D7-4363DDC2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76" y="230253"/>
            <a:ext cx="1300788" cy="1198497"/>
          </a:xfrm>
          <a:prstGeom prst="rect">
            <a:avLst/>
          </a:prstGeom>
        </p:spPr>
      </p:pic>
      <p:sp>
        <p:nvSpPr>
          <p:cNvPr id="4" name="Slide Number Placeholder 3">
            <a:extLst>
              <a:ext uri="{FF2B5EF4-FFF2-40B4-BE49-F238E27FC236}">
                <a16:creationId xmlns:a16="http://schemas.microsoft.com/office/drawing/2014/main" id="{B92F38E4-FFCF-4851-9ABF-4F27B2E0C791}"/>
              </a:ext>
            </a:extLst>
          </p:cNvPr>
          <p:cNvSpPr>
            <a:spLocks noGrp="1"/>
          </p:cNvSpPr>
          <p:nvPr>
            <p:ph type="sldNum" sz="quarter" idx="12"/>
          </p:nvPr>
        </p:nvSpPr>
        <p:spPr/>
        <p:txBody>
          <a:bodyPr/>
          <a:lstStyle/>
          <a:p>
            <a:fld id="{520E06A9-DBC0-42A8-9980-DE821953FAC1}" type="slidenum">
              <a:rPr lang="en-US" smtClean="0"/>
              <a:t>14</a:t>
            </a:fld>
            <a:endParaRPr lang="en-US"/>
          </a:p>
        </p:txBody>
      </p:sp>
    </p:spTree>
    <p:extLst>
      <p:ext uri="{BB962C8B-B14F-4D97-AF65-F5344CB8AC3E}">
        <p14:creationId xmlns:p14="http://schemas.microsoft.com/office/powerpoint/2010/main" val="359030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AD55E9-8C3B-44B4-89F2-930A20DED92F}"/>
              </a:ext>
            </a:extLst>
          </p:cNvPr>
          <p:cNvSpPr txBox="1"/>
          <p:nvPr/>
        </p:nvSpPr>
        <p:spPr>
          <a:xfrm>
            <a:off x="1068357" y="295253"/>
            <a:ext cx="7095931" cy="584775"/>
          </a:xfrm>
          <a:prstGeom prst="rect">
            <a:avLst/>
          </a:prstGeom>
          <a:noFill/>
        </p:spPr>
        <p:txBody>
          <a:bodyPr wrap="square" rtlCol="0">
            <a:spAutoFit/>
          </a:bodyPr>
          <a:lstStyle/>
          <a:p>
            <a:r>
              <a:rPr lang="en-US" sz="3200" b="1" dirty="0"/>
              <a:t>The Scrollery</a:t>
            </a:r>
          </a:p>
        </p:txBody>
      </p:sp>
      <p:sp>
        <p:nvSpPr>
          <p:cNvPr id="3" name="TextBox 2">
            <a:extLst>
              <a:ext uri="{FF2B5EF4-FFF2-40B4-BE49-F238E27FC236}">
                <a16:creationId xmlns:a16="http://schemas.microsoft.com/office/drawing/2014/main" id="{8DF30365-3EDD-4EDE-A36C-DD6396B39B63}"/>
              </a:ext>
            </a:extLst>
          </p:cNvPr>
          <p:cNvSpPr txBox="1"/>
          <p:nvPr/>
        </p:nvSpPr>
        <p:spPr>
          <a:xfrm>
            <a:off x="1773903" y="4833230"/>
            <a:ext cx="6207040" cy="1323439"/>
          </a:xfrm>
          <a:prstGeom prst="rect">
            <a:avLst/>
          </a:prstGeom>
          <a:noFill/>
        </p:spPr>
        <p:txBody>
          <a:bodyPr wrap="square" rtlCol="0">
            <a:spAutoFit/>
          </a:bodyPr>
          <a:lstStyle/>
          <a:p>
            <a:pPr algn="ctr"/>
            <a:r>
              <a:rPr lang="en-US" sz="1600" b="1" dirty="0"/>
              <a:t>In the Rockefeller Museum in the Palestinian Section of Jerusalem, scholars worked with 60,000 Dead Sea Scrolls fragments, sorting them on tables in a room called the Scrollery.  The process of sorting, arranging and translating these fragments has continued for 70 years, to this day in locations around the world.</a:t>
            </a:r>
          </a:p>
        </p:txBody>
      </p:sp>
      <p:sp>
        <p:nvSpPr>
          <p:cNvPr id="8" name="Slide Number Placeholder 7">
            <a:extLst>
              <a:ext uri="{FF2B5EF4-FFF2-40B4-BE49-F238E27FC236}">
                <a16:creationId xmlns:a16="http://schemas.microsoft.com/office/drawing/2014/main" id="{BC016DD3-1C25-4D5C-81C4-C239C1438392}"/>
              </a:ext>
            </a:extLst>
          </p:cNvPr>
          <p:cNvSpPr>
            <a:spLocks noGrp="1"/>
          </p:cNvSpPr>
          <p:nvPr>
            <p:ph type="sldNum" sz="quarter" idx="12"/>
          </p:nvPr>
        </p:nvSpPr>
        <p:spPr/>
        <p:txBody>
          <a:bodyPr/>
          <a:lstStyle/>
          <a:p>
            <a:fld id="{520E06A9-DBC0-42A8-9980-DE821953FAC1}" type="slidenum">
              <a:rPr lang="en-US" smtClean="0"/>
              <a:t>15</a:t>
            </a:fld>
            <a:endParaRPr lang="en-US"/>
          </a:p>
        </p:txBody>
      </p:sp>
      <p:pic>
        <p:nvPicPr>
          <p:cNvPr id="13" name="Picture 12">
            <a:extLst>
              <a:ext uri="{FF2B5EF4-FFF2-40B4-BE49-F238E27FC236}">
                <a16:creationId xmlns:a16="http://schemas.microsoft.com/office/drawing/2014/main" id="{060CD72E-FEAA-4E7A-96FD-C16145AA8B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3903" y="1363050"/>
            <a:ext cx="6207040" cy="3274264"/>
          </a:xfrm>
          <a:prstGeom prst="rect">
            <a:avLst/>
          </a:prstGeom>
        </p:spPr>
      </p:pic>
    </p:spTree>
    <p:extLst>
      <p:ext uri="{BB962C8B-B14F-4D97-AF65-F5344CB8AC3E}">
        <p14:creationId xmlns:p14="http://schemas.microsoft.com/office/powerpoint/2010/main" val="1099111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B8D-5609-4329-B4D8-5B14BEDDF4F9}"/>
              </a:ext>
            </a:extLst>
          </p:cNvPr>
          <p:cNvSpPr>
            <a:spLocks noGrp="1"/>
          </p:cNvSpPr>
          <p:nvPr>
            <p:ph type="title"/>
          </p:nvPr>
        </p:nvSpPr>
        <p:spPr>
          <a:xfrm>
            <a:off x="1028700" y="489857"/>
            <a:ext cx="6640776" cy="1485900"/>
          </a:xfrm>
        </p:spPr>
        <p:txBody>
          <a:bodyPr>
            <a:normAutofit/>
          </a:bodyPr>
          <a:lstStyle/>
          <a:p>
            <a:r>
              <a:rPr lang="en-US" sz="3200" b="1" dirty="0"/>
              <a:t>Translating the Scrolls</a:t>
            </a:r>
          </a:p>
        </p:txBody>
      </p:sp>
      <p:sp>
        <p:nvSpPr>
          <p:cNvPr id="3" name="Content Placeholder 2">
            <a:extLst>
              <a:ext uri="{FF2B5EF4-FFF2-40B4-BE49-F238E27FC236}">
                <a16:creationId xmlns:a16="http://schemas.microsoft.com/office/drawing/2014/main" id="{4A0BAF99-6EA6-44E5-AF8B-FCEEDD3C94F1}"/>
              </a:ext>
            </a:extLst>
          </p:cNvPr>
          <p:cNvSpPr>
            <a:spLocks noGrp="1"/>
          </p:cNvSpPr>
          <p:nvPr>
            <p:ph idx="1"/>
          </p:nvPr>
        </p:nvSpPr>
        <p:spPr>
          <a:xfrm>
            <a:off x="971550" y="1428750"/>
            <a:ext cx="7200900" cy="4804099"/>
          </a:xfrm>
        </p:spPr>
        <p:txBody>
          <a:bodyPr>
            <a:normAutofit fontScale="85000" lnSpcReduction="20000"/>
          </a:bodyPr>
          <a:lstStyle/>
          <a:p>
            <a:r>
              <a:rPr lang="en-US" dirty="0"/>
              <a:t>Fragments or manuscripts?  If manuscript, proceed to last steps (transcription and translation)</a:t>
            </a:r>
          </a:p>
          <a:p>
            <a:r>
              <a:rPr lang="en-US" dirty="0"/>
              <a:t>For Fragments:</a:t>
            </a:r>
          </a:p>
          <a:p>
            <a:pPr marL="858838" indent="-401638"/>
            <a:r>
              <a:rPr lang="en-US" dirty="0"/>
              <a:t>Match and group fragments (huge jigsaw puzzle): which cave, which language, handwriting, type of parchment, etc.</a:t>
            </a:r>
          </a:p>
          <a:p>
            <a:pPr marL="858838" indent="-401638"/>
            <a:r>
              <a:rPr lang="en-US" dirty="0"/>
              <a:t>Take photographs and assign number</a:t>
            </a:r>
          </a:p>
          <a:p>
            <a:pPr marL="858838" indent="-401638"/>
            <a:r>
              <a:rPr lang="en-US" dirty="0"/>
              <a:t>Working with photographs, try to reconstruct the original manuscript as much as possible </a:t>
            </a:r>
          </a:p>
          <a:p>
            <a:pPr marL="858838" indent="-401638"/>
            <a:r>
              <a:rPr lang="en-US" dirty="0"/>
              <a:t>Try to read words, identify gaps and fill in gaps</a:t>
            </a:r>
          </a:p>
          <a:p>
            <a:pPr marL="858838" indent="-401638"/>
            <a:r>
              <a:rPr lang="en-US" dirty="0"/>
              <a:t>Prepare a transcription—similar to a typed version of a handwritten letter [brackets where gaps exist]</a:t>
            </a:r>
          </a:p>
          <a:p>
            <a:pPr marL="858838" indent="-401638"/>
            <a:r>
              <a:rPr lang="en-US" dirty="0"/>
              <a:t>Prepare “a” (not “the”) translation (usually a team)</a:t>
            </a:r>
          </a:p>
          <a:p>
            <a:pPr marL="1389190" lvl="1" indent="-401638"/>
            <a:r>
              <a:rPr lang="en-US" dirty="0"/>
              <a:t>Many words and phrases have no English equivalent</a:t>
            </a:r>
          </a:p>
          <a:p>
            <a:pPr marL="1389190" lvl="1" indent="-401638"/>
            <a:r>
              <a:rPr lang="en-US" dirty="0"/>
              <a:t>Sometimes conjectures about the meaning of idioms</a:t>
            </a:r>
          </a:p>
          <a:p>
            <a:pPr marL="1389190" lvl="1" indent="-401638"/>
            <a:r>
              <a:rPr lang="en-US" dirty="0"/>
              <a:t>Last step in an intricate and frequently uncertain process or reconstruction</a:t>
            </a:r>
          </a:p>
          <a:p>
            <a:pPr marL="1389190" lvl="1" indent="-401638"/>
            <a:r>
              <a:rPr lang="en-US" dirty="0"/>
              <a:t>The best translators are cautious and humble</a:t>
            </a:r>
          </a:p>
          <a:p>
            <a:pPr marL="858838" indent="-401638"/>
            <a:endParaRPr lang="en-US" dirty="0"/>
          </a:p>
          <a:p>
            <a:pPr marL="858838" indent="-401638"/>
            <a:endParaRPr lang="en-US" dirty="0"/>
          </a:p>
          <a:p>
            <a:pPr marL="858838" indent="-401638"/>
            <a:endParaRPr lang="en-US" dirty="0"/>
          </a:p>
          <a:p>
            <a:pPr marL="1316038" indent="-401638"/>
            <a:endParaRPr lang="en-US" dirty="0"/>
          </a:p>
          <a:p>
            <a:pPr marL="987552" lvl="1" indent="0">
              <a:buNone/>
            </a:pPr>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456CC96-438F-4319-81D7-4363DDC2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76" y="230253"/>
            <a:ext cx="1300788" cy="1198497"/>
          </a:xfrm>
          <a:prstGeom prst="rect">
            <a:avLst/>
          </a:prstGeom>
        </p:spPr>
      </p:pic>
      <p:sp>
        <p:nvSpPr>
          <p:cNvPr id="4" name="Slide Number Placeholder 3">
            <a:extLst>
              <a:ext uri="{FF2B5EF4-FFF2-40B4-BE49-F238E27FC236}">
                <a16:creationId xmlns:a16="http://schemas.microsoft.com/office/drawing/2014/main" id="{5C25EC95-04ED-4438-8036-7EDF0B1962DE}"/>
              </a:ext>
            </a:extLst>
          </p:cNvPr>
          <p:cNvSpPr>
            <a:spLocks noGrp="1"/>
          </p:cNvSpPr>
          <p:nvPr>
            <p:ph type="sldNum" sz="quarter" idx="12"/>
          </p:nvPr>
        </p:nvSpPr>
        <p:spPr/>
        <p:txBody>
          <a:bodyPr/>
          <a:lstStyle/>
          <a:p>
            <a:fld id="{520E06A9-DBC0-42A8-9980-DE821953FAC1}" type="slidenum">
              <a:rPr lang="en-US" smtClean="0"/>
              <a:t>16</a:t>
            </a:fld>
            <a:endParaRPr lang="en-US"/>
          </a:p>
        </p:txBody>
      </p:sp>
    </p:spTree>
    <p:extLst>
      <p:ext uri="{BB962C8B-B14F-4D97-AF65-F5344CB8AC3E}">
        <p14:creationId xmlns:p14="http://schemas.microsoft.com/office/powerpoint/2010/main" val="1746235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B8D-5609-4329-B4D8-5B14BEDDF4F9}"/>
              </a:ext>
            </a:extLst>
          </p:cNvPr>
          <p:cNvSpPr>
            <a:spLocks noGrp="1"/>
          </p:cNvSpPr>
          <p:nvPr>
            <p:ph type="title"/>
          </p:nvPr>
        </p:nvSpPr>
        <p:spPr>
          <a:xfrm>
            <a:off x="1028700" y="513183"/>
            <a:ext cx="7200900" cy="867748"/>
          </a:xfrm>
        </p:spPr>
        <p:txBody>
          <a:bodyPr>
            <a:normAutofit/>
          </a:bodyPr>
          <a:lstStyle/>
          <a:p>
            <a:r>
              <a:rPr lang="en-US" sz="3200" b="1" dirty="0"/>
              <a:t>Why Are They Significant?</a:t>
            </a:r>
          </a:p>
        </p:txBody>
      </p:sp>
      <p:sp>
        <p:nvSpPr>
          <p:cNvPr id="3" name="Content Placeholder 2">
            <a:extLst>
              <a:ext uri="{FF2B5EF4-FFF2-40B4-BE49-F238E27FC236}">
                <a16:creationId xmlns:a16="http://schemas.microsoft.com/office/drawing/2014/main" id="{4A0BAF99-6EA6-44E5-AF8B-FCEEDD3C94F1}"/>
              </a:ext>
            </a:extLst>
          </p:cNvPr>
          <p:cNvSpPr>
            <a:spLocks noGrp="1"/>
          </p:cNvSpPr>
          <p:nvPr>
            <p:ph idx="1"/>
          </p:nvPr>
        </p:nvSpPr>
        <p:spPr>
          <a:xfrm>
            <a:off x="1066022" y="1534885"/>
            <a:ext cx="7200900" cy="5092862"/>
          </a:xfrm>
        </p:spPr>
        <p:txBody>
          <a:bodyPr>
            <a:normAutofit fontScale="77500" lnSpcReduction="20000"/>
          </a:bodyPr>
          <a:lstStyle/>
          <a:p>
            <a:r>
              <a:rPr lang="en-US" dirty="0"/>
              <a:t>The DSS provide a new understanding about the nature of Judaism in the years leading up to and including Jesus’ life.  Before the DSS, only one ancient historical record written about Judaism during this period: Josephus, </a:t>
            </a:r>
            <a:r>
              <a:rPr lang="en-US" u="sng" dirty="0"/>
              <a:t>The Antiquities of the Jews</a:t>
            </a:r>
            <a:r>
              <a:rPr lang="en-US" dirty="0"/>
              <a:t>, a sweeping history from Creation to Josephus’ time.  DSS scrolls provide a new and more comprehensive view of Judaism and the roots of Christianity.</a:t>
            </a:r>
          </a:p>
          <a:p>
            <a:r>
              <a:rPr lang="en-US" dirty="0"/>
              <a:t>Impossible to adequately understand Jesus and the Gospel descriptions of him apart from this background.</a:t>
            </a:r>
          </a:p>
          <a:p>
            <a:r>
              <a:rPr lang="en-US" dirty="0"/>
              <a:t>The DSS push back the date of existing Jewish manuscripts (biblical and nonbiblical) almost 1000 years, demonstrating that the transmission of these texts was incredibly accurate and reliable.  Less than 2% deviation.</a:t>
            </a:r>
          </a:p>
          <a:p>
            <a:r>
              <a:rPr lang="en-US" dirty="0"/>
              <a:t>In Non-Biblical religious texts, the DSS also demonstrate that authors took significant freedom to modify texts according to the purpose for which they would be used or for the recipients for whom they were intended.</a:t>
            </a:r>
          </a:p>
          <a:p>
            <a:r>
              <a:rPr lang="en-US" dirty="0"/>
              <a:t>There are some additions and changes to OT Biblical texts, compared to later Hebrew versions, around which Jews and Christians will have to make decisions about the canon of scripture (e.g., should the extra Psalms, the end of Leviticus and other variations be included in the Bible?).</a:t>
            </a:r>
          </a:p>
          <a:p>
            <a:r>
              <a:rPr lang="en-US" dirty="0"/>
              <a:t>There is an increasing search past theological jargon toward the beginnings of our faith and its original meaning.  Who was Jesus, who was he originally understood to be, and what was his relationship to God?  The DSS provide insight.</a:t>
            </a:r>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456CC96-438F-4319-81D7-4363DDC2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76" y="230253"/>
            <a:ext cx="1300788" cy="1198497"/>
          </a:xfrm>
          <a:prstGeom prst="rect">
            <a:avLst/>
          </a:prstGeom>
        </p:spPr>
      </p:pic>
      <p:sp>
        <p:nvSpPr>
          <p:cNvPr id="4" name="Slide Number Placeholder 3">
            <a:extLst>
              <a:ext uri="{FF2B5EF4-FFF2-40B4-BE49-F238E27FC236}">
                <a16:creationId xmlns:a16="http://schemas.microsoft.com/office/drawing/2014/main" id="{98E20637-63F2-4352-ACED-8A14C7624C78}"/>
              </a:ext>
            </a:extLst>
          </p:cNvPr>
          <p:cNvSpPr>
            <a:spLocks noGrp="1"/>
          </p:cNvSpPr>
          <p:nvPr>
            <p:ph type="sldNum" sz="quarter" idx="12"/>
          </p:nvPr>
        </p:nvSpPr>
        <p:spPr/>
        <p:txBody>
          <a:bodyPr/>
          <a:lstStyle/>
          <a:p>
            <a:fld id="{520E06A9-DBC0-42A8-9980-DE821953FAC1}" type="slidenum">
              <a:rPr lang="en-US" smtClean="0"/>
              <a:t>17</a:t>
            </a:fld>
            <a:endParaRPr lang="en-US"/>
          </a:p>
        </p:txBody>
      </p:sp>
    </p:spTree>
    <p:extLst>
      <p:ext uri="{BB962C8B-B14F-4D97-AF65-F5344CB8AC3E}">
        <p14:creationId xmlns:p14="http://schemas.microsoft.com/office/powerpoint/2010/main" val="9554157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2424EC6-EB13-4235-B422-33094116B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0081" y="923123"/>
            <a:ext cx="3589592" cy="2327259"/>
          </a:xfrm>
          <a:prstGeom prst="rect">
            <a:avLst/>
          </a:prstGeom>
        </p:spPr>
      </p:pic>
      <p:pic>
        <p:nvPicPr>
          <p:cNvPr id="4" name="Picture 3">
            <a:extLst>
              <a:ext uri="{FF2B5EF4-FFF2-40B4-BE49-F238E27FC236}">
                <a16:creationId xmlns:a16="http://schemas.microsoft.com/office/drawing/2014/main" id="{AC9C494C-A48B-498F-9581-FD32F73429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275" y="3567499"/>
            <a:ext cx="2300288" cy="2874083"/>
          </a:xfrm>
          <a:prstGeom prst="rect">
            <a:avLst/>
          </a:prstGeom>
        </p:spPr>
      </p:pic>
      <p:pic>
        <p:nvPicPr>
          <p:cNvPr id="10" name="Picture 9">
            <a:extLst>
              <a:ext uri="{FF2B5EF4-FFF2-40B4-BE49-F238E27FC236}">
                <a16:creationId xmlns:a16="http://schemas.microsoft.com/office/drawing/2014/main" id="{A1847A72-A0A7-4A3E-96DE-EC00C617F8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0468" y="900276"/>
            <a:ext cx="3589592" cy="2341704"/>
          </a:xfrm>
          <a:prstGeom prst="rect">
            <a:avLst/>
          </a:prstGeom>
        </p:spPr>
      </p:pic>
      <p:sp>
        <p:nvSpPr>
          <p:cNvPr id="2" name="TextBox 1">
            <a:extLst>
              <a:ext uri="{FF2B5EF4-FFF2-40B4-BE49-F238E27FC236}">
                <a16:creationId xmlns:a16="http://schemas.microsoft.com/office/drawing/2014/main" id="{27AD55E9-8C3B-44B4-89F2-930A20DED92F}"/>
              </a:ext>
            </a:extLst>
          </p:cNvPr>
          <p:cNvSpPr txBox="1"/>
          <p:nvPr/>
        </p:nvSpPr>
        <p:spPr>
          <a:xfrm>
            <a:off x="1301620" y="295253"/>
            <a:ext cx="7095931" cy="400110"/>
          </a:xfrm>
          <a:prstGeom prst="rect">
            <a:avLst/>
          </a:prstGeom>
          <a:noFill/>
        </p:spPr>
        <p:txBody>
          <a:bodyPr wrap="square" rtlCol="0">
            <a:spAutoFit/>
          </a:bodyPr>
          <a:lstStyle/>
          <a:p>
            <a:pPr algn="ctr"/>
            <a:r>
              <a:rPr lang="en-US" sz="2000" b="1" dirty="0"/>
              <a:t>The Scrolls and Christianity</a:t>
            </a:r>
          </a:p>
        </p:txBody>
      </p:sp>
      <p:sp>
        <p:nvSpPr>
          <p:cNvPr id="3" name="TextBox 2">
            <a:extLst>
              <a:ext uri="{FF2B5EF4-FFF2-40B4-BE49-F238E27FC236}">
                <a16:creationId xmlns:a16="http://schemas.microsoft.com/office/drawing/2014/main" id="{8DF30365-3EDD-4EDE-A36C-DD6396B39B63}"/>
              </a:ext>
            </a:extLst>
          </p:cNvPr>
          <p:cNvSpPr txBox="1"/>
          <p:nvPr/>
        </p:nvSpPr>
        <p:spPr>
          <a:xfrm>
            <a:off x="1054360" y="3290500"/>
            <a:ext cx="3060441" cy="276999"/>
          </a:xfrm>
          <a:prstGeom prst="rect">
            <a:avLst/>
          </a:prstGeom>
          <a:noFill/>
        </p:spPr>
        <p:txBody>
          <a:bodyPr wrap="square" rtlCol="0">
            <a:spAutoFit/>
          </a:bodyPr>
          <a:lstStyle/>
          <a:p>
            <a:pPr algn="ctr"/>
            <a:r>
              <a:rPr lang="en-US" sz="1200" b="1" dirty="0"/>
              <a:t>The Isaiah Scroll</a:t>
            </a:r>
          </a:p>
        </p:txBody>
      </p:sp>
      <p:sp>
        <p:nvSpPr>
          <p:cNvPr id="5" name="TextBox 4">
            <a:extLst>
              <a:ext uri="{FF2B5EF4-FFF2-40B4-BE49-F238E27FC236}">
                <a16:creationId xmlns:a16="http://schemas.microsoft.com/office/drawing/2014/main" id="{B214A730-025F-48CE-BC6D-DB76B470CB9B}"/>
              </a:ext>
            </a:extLst>
          </p:cNvPr>
          <p:cNvSpPr txBox="1"/>
          <p:nvPr/>
        </p:nvSpPr>
        <p:spPr>
          <a:xfrm>
            <a:off x="4938225" y="3368352"/>
            <a:ext cx="3691448" cy="276999"/>
          </a:xfrm>
          <a:prstGeom prst="rect">
            <a:avLst/>
          </a:prstGeom>
          <a:noFill/>
        </p:spPr>
        <p:txBody>
          <a:bodyPr wrap="square" rtlCol="0">
            <a:spAutoFit/>
          </a:bodyPr>
          <a:lstStyle/>
          <a:p>
            <a:pPr algn="ctr"/>
            <a:r>
              <a:rPr lang="en-US" sz="1200" b="1" dirty="0"/>
              <a:t>The Community Rule or Manual of Discipline</a:t>
            </a:r>
          </a:p>
        </p:txBody>
      </p:sp>
      <p:sp>
        <p:nvSpPr>
          <p:cNvPr id="6" name="TextBox 5">
            <a:extLst>
              <a:ext uri="{FF2B5EF4-FFF2-40B4-BE49-F238E27FC236}">
                <a16:creationId xmlns:a16="http://schemas.microsoft.com/office/drawing/2014/main" id="{6F7BF096-0CC8-4A66-B875-ED38BC1C0B1E}"/>
              </a:ext>
            </a:extLst>
          </p:cNvPr>
          <p:cNvSpPr txBox="1"/>
          <p:nvPr/>
        </p:nvSpPr>
        <p:spPr>
          <a:xfrm>
            <a:off x="979714" y="6498771"/>
            <a:ext cx="3135087" cy="276999"/>
          </a:xfrm>
          <a:prstGeom prst="rect">
            <a:avLst/>
          </a:prstGeom>
          <a:noFill/>
        </p:spPr>
        <p:txBody>
          <a:bodyPr wrap="square" rtlCol="0">
            <a:spAutoFit/>
          </a:bodyPr>
          <a:lstStyle/>
          <a:p>
            <a:pPr algn="ctr"/>
            <a:r>
              <a:rPr lang="en-US" sz="1200" b="1" dirty="0"/>
              <a:t>Melchizedek Fragments</a:t>
            </a:r>
          </a:p>
        </p:txBody>
      </p:sp>
      <p:sp>
        <p:nvSpPr>
          <p:cNvPr id="9" name="TextBox 8">
            <a:extLst>
              <a:ext uri="{FF2B5EF4-FFF2-40B4-BE49-F238E27FC236}">
                <a16:creationId xmlns:a16="http://schemas.microsoft.com/office/drawing/2014/main" id="{FCAFCF14-0B77-4C6C-9CE2-BE8C5B08DF60}"/>
              </a:ext>
            </a:extLst>
          </p:cNvPr>
          <p:cNvSpPr txBox="1"/>
          <p:nvPr/>
        </p:nvSpPr>
        <p:spPr>
          <a:xfrm>
            <a:off x="5437618" y="6489440"/>
            <a:ext cx="2794518" cy="276999"/>
          </a:xfrm>
          <a:prstGeom prst="rect">
            <a:avLst/>
          </a:prstGeom>
          <a:noFill/>
        </p:spPr>
        <p:txBody>
          <a:bodyPr wrap="square" rtlCol="0">
            <a:spAutoFit/>
          </a:bodyPr>
          <a:lstStyle/>
          <a:p>
            <a:pPr algn="ctr"/>
            <a:r>
              <a:rPr lang="en-US" sz="1200" b="1" dirty="0"/>
              <a:t>The Temple Scroll</a:t>
            </a:r>
          </a:p>
        </p:txBody>
      </p:sp>
      <p:pic>
        <p:nvPicPr>
          <p:cNvPr id="12" name="Picture 11">
            <a:extLst>
              <a:ext uri="{FF2B5EF4-FFF2-40B4-BE49-F238E27FC236}">
                <a16:creationId xmlns:a16="http://schemas.microsoft.com/office/drawing/2014/main" id="{0C2080F5-3FE1-4F19-A221-AE8CE3D9673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8064" y="3919421"/>
            <a:ext cx="4410269" cy="2398919"/>
          </a:xfrm>
          <a:prstGeom prst="rect">
            <a:avLst/>
          </a:prstGeom>
        </p:spPr>
      </p:pic>
      <p:sp>
        <p:nvSpPr>
          <p:cNvPr id="8" name="Slide Number Placeholder 7">
            <a:extLst>
              <a:ext uri="{FF2B5EF4-FFF2-40B4-BE49-F238E27FC236}">
                <a16:creationId xmlns:a16="http://schemas.microsoft.com/office/drawing/2014/main" id="{BC016DD3-1C25-4D5C-81C4-C239C1438392}"/>
              </a:ext>
            </a:extLst>
          </p:cNvPr>
          <p:cNvSpPr>
            <a:spLocks noGrp="1"/>
          </p:cNvSpPr>
          <p:nvPr>
            <p:ph type="sldNum" sz="quarter" idx="12"/>
          </p:nvPr>
        </p:nvSpPr>
        <p:spPr/>
        <p:txBody>
          <a:bodyPr/>
          <a:lstStyle/>
          <a:p>
            <a:fld id="{520E06A9-DBC0-42A8-9980-DE821953FAC1}" type="slidenum">
              <a:rPr lang="en-US" smtClean="0"/>
              <a:t>18</a:t>
            </a:fld>
            <a:endParaRPr lang="en-US"/>
          </a:p>
        </p:txBody>
      </p:sp>
    </p:spTree>
    <p:extLst>
      <p:ext uri="{BB962C8B-B14F-4D97-AF65-F5344CB8AC3E}">
        <p14:creationId xmlns:p14="http://schemas.microsoft.com/office/powerpoint/2010/main" val="3813437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B8D-5609-4329-B4D8-5B14BEDDF4F9}"/>
              </a:ext>
            </a:extLst>
          </p:cNvPr>
          <p:cNvSpPr>
            <a:spLocks noGrp="1"/>
          </p:cNvSpPr>
          <p:nvPr>
            <p:ph type="title"/>
          </p:nvPr>
        </p:nvSpPr>
        <p:spPr>
          <a:xfrm>
            <a:off x="818762" y="508519"/>
            <a:ext cx="7200900" cy="1485900"/>
          </a:xfrm>
        </p:spPr>
        <p:txBody>
          <a:bodyPr>
            <a:normAutofit/>
          </a:bodyPr>
          <a:lstStyle/>
          <a:p>
            <a:r>
              <a:rPr lang="en-US" sz="3200" b="1" dirty="0"/>
              <a:t>The Scrolls and Christianity</a:t>
            </a:r>
          </a:p>
        </p:txBody>
      </p:sp>
      <p:sp>
        <p:nvSpPr>
          <p:cNvPr id="3" name="Content Placeholder 2">
            <a:extLst>
              <a:ext uri="{FF2B5EF4-FFF2-40B4-BE49-F238E27FC236}">
                <a16:creationId xmlns:a16="http://schemas.microsoft.com/office/drawing/2014/main" id="{4A0BAF99-6EA6-44E5-AF8B-FCEEDD3C94F1}"/>
              </a:ext>
            </a:extLst>
          </p:cNvPr>
          <p:cNvSpPr>
            <a:spLocks noGrp="1"/>
          </p:cNvSpPr>
          <p:nvPr>
            <p:ph idx="1"/>
          </p:nvPr>
        </p:nvSpPr>
        <p:spPr>
          <a:xfrm>
            <a:off x="1038031" y="1819469"/>
            <a:ext cx="7522806" cy="3581400"/>
          </a:xfrm>
        </p:spPr>
        <p:txBody>
          <a:bodyPr>
            <a:normAutofit/>
          </a:bodyPr>
          <a:lstStyle/>
          <a:p>
            <a:r>
              <a:rPr lang="en-US" sz="2400" dirty="0"/>
              <a:t>Three Insights (a small sample):</a:t>
            </a:r>
          </a:p>
          <a:p>
            <a:pPr marL="0" indent="0">
              <a:buNone/>
            </a:pPr>
            <a:endParaRPr lang="en-US" sz="2400" dirty="0"/>
          </a:p>
          <a:p>
            <a:pPr lvl="1"/>
            <a:r>
              <a:rPr lang="en-US" sz="2400" dirty="0"/>
              <a:t>Melchizedek Fragments and the early ministry of Jesus </a:t>
            </a:r>
          </a:p>
          <a:p>
            <a:pPr lvl="1"/>
            <a:r>
              <a:rPr lang="en-US" sz="2400" dirty="0"/>
              <a:t>The Community Rule and the ministry of Jesus</a:t>
            </a:r>
          </a:p>
          <a:p>
            <a:pPr lvl="1"/>
            <a:r>
              <a:rPr lang="en-US" sz="2400" dirty="0"/>
              <a:t>The Temple Scroll, Jesus as the Prophet like Moses, and the mission to the Gentiles</a:t>
            </a:r>
          </a:p>
          <a:p>
            <a:pPr marL="530352" lvl="1" indent="0">
              <a:buNone/>
            </a:pPr>
            <a:endParaRPr lang="en-US" sz="2400" dirty="0"/>
          </a:p>
          <a:p>
            <a:pPr lvl="1"/>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456CC96-438F-4319-81D7-4363DDC2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76" y="230253"/>
            <a:ext cx="1300788" cy="1198497"/>
          </a:xfrm>
          <a:prstGeom prst="rect">
            <a:avLst/>
          </a:prstGeom>
        </p:spPr>
      </p:pic>
      <p:sp>
        <p:nvSpPr>
          <p:cNvPr id="4" name="Slide Number Placeholder 3">
            <a:extLst>
              <a:ext uri="{FF2B5EF4-FFF2-40B4-BE49-F238E27FC236}">
                <a16:creationId xmlns:a16="http://schemas.microsoft.com/office/drawing/2014/main" id="{8A33475C-051E-4AFF-9327-62DC155CD536}"/>
              </a:ext>
            </a:extLst>
          </p:cNvPr>
          <p:cNvSpPr>
            <a:spLocks noGrp="1"/>
          </p:cNvSpPr>
          <p:nvPr>
            <p:ph type="sldNum" sz="quarter" idx="12"/>
          </p:nvPr>
        </p:nvSpPr>
        <p:spPr/>
        <p:txBody>
          <a:bodyPr/>
          <a:lstStyle/>
          <a:p>
            <a:fld id="{520E06A9-DBC0-42A8-9980-DE821953FAC1}" type="slidenum">
              <a:rPr lang="en-US" smtClean="0"/>
              <a:t>19</a:t>
            </a:fld>
            <a:endParaRPr lang="en-US"/>
          </a:p>
        </p:txBody>
      </p:sp>
    </p:spTree>
    <p:extLst>
      <p:ext uri="{BB962C8B-B14F-4D97-AF65-F5344CB8AC3E}">
        <p14:creationId xmlns:p14="http://schemas.microsoft.com/office/powerpoint/2010/main" val="2602899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B8D-5609-4329-B4D8-5B14BEDDF4F9}"/>
              </a:ext>
            </a:extLst>
          </p:cNvPr>
          <p:cNvSpPr>
            <a:spLocks noGrp="1"/>
          </p:cNvSpPr>
          <p:nvPr>
            <p:ph type="title"/>
          </p:nvPr>
        </p:nvSpPr>
        <p:spPr/>
        <p:txBody>
          <a:bodyPr>
            <a:normAutofit/>
          </a:bodyPr>
          <a:lstStyle/>
          <a:p>
            <a:r>
              <a:rPr lang="en-US" sz="3200" b="1" dirty="0"/>
              <a:t>The Dead Sea Scrolls</a:t>
            </a:r>
          </a:p>
        </p:txBody>
      </p:sp>
      <p:sp>
        <p:nvSpPr>
          <p:cNvPr id="3" name="Content Placeholder 2">
            <a:extLst>
              <a:ext uri="{FF2B5EF4-FFF2-40B4-BE49-F238E27FC236}">
                <a16:creationId xmlns:a16="http://schemas.microsoft.com/office/drawing/2014/main" id="{4A0BAF99-6EA6-44E5-AF8B-FCEEDD3C94F1}"/>
              </a:ext>
            </a:extLst>
          </p:cNvPr>
          <p:cNvSpPr>
            <a:spLocks noGrp="1"/>
          </p:cNvSpPr>
          <p:nvPr>
            <p:ph idx="1"/>
          </p:nvPr>
        </p:nvSpPr>
        <p:spPr>
          <a:xfrm>
            <a:off x="1334136" y="1698172"/>
            <a:ext cx="7200900" cy="4755214"/>
          </a:xfrm>
        </p:spPr>
        <p:txBody>
          <a:bodyPr>
            <a:normAutofit lnSpcReduction="10000"/>
          </a:bodyPr>
          <a:lstStyle/>
          <a:p>
            <a:r>
              <a:rPr lang="en-US" dirty="0"/>
              <a:t>Introduction</a:t>
            </a:r>
          </a:p>
          <a:p>
            <a:r>
              <a:rPr lang="en-US" dirty="0"/>
              <a:t>The Discovery of the Scrolls</a:t>
            </a:r>
          </a:p>
          <a:p>
            <a:r>
              <a:rPr lang="en-US" dirty="0"/>
              <a:t>What Was Found? </a:t>
            </a:r>
          </a:p>
          <a:p>
            <a:r>
              <a:rPr lang="en-US" dirty="0"/>
              <a:t>What Is a Scroll?</a:t>
            </a:r>
          </a:p>
          <a:p>
            <a:r>
              <a:rPr lang="en-US" dirty="0"/>
              <a:t>Who Wrote the Scrolls?</a:t>
            </a:r>
          </a:p>
          <a:p>
            <a:r>
              <a:rPr lang="en-US" dirty="0"/>
              <a:t>Dating the Scrolls: 200BCE-100CE</a:t>
            </a:r>
          </a:p>
          <a:p>
            <a:r>
              <a:rPr lang="en-US" dirty="0"/>
              <a:t>Preserving the Scrolls</a:t>
            </a:r>
          </a:p>
          <a:p>
            <a:r>
              <a:rPr lang="en-US" dirty="0"/>
              <a:t>Assembling Scroll Fragments</a:t>
            </a:r>
          </a:p>
          <a:p>
            <a:r>
              <a:rPr lang="en-US" dirty="0"/>
              <a:t>Translating the Scrolls</a:t>
            </a:r>
          </a:p>
          <a:p>
            <a:r>
              <a:rPr lang="en-US" dirty="0"/>
              <a:t>Why Are the Scrolls Significant?</a:t>
            </a:r>
          </a:p>
          <a:p>
            <a:r>
              <a:rPr lang="en-US" dirty="0"/>
              <a:t>The Scrolls and Christianity</a:t>
            </a:r>
          </a:p>
          <a:p>
            <a:pPr marL="0" indent="0">
              <a:buNone/>
            </a:pPr>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456CC96-438F-4319-81D7-4363DDC2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76" y="230253"/>
            <a:ext cx="1300788" cy="1198497"/>
          </a:xfrm>
          <a:prstGeom prst="rect">
            <a:avLst/>
          </a:prstGeom>
        </p:spPr>
      </p:pic>
      <p:sp>
        <p:nvSpPr>
          <p:cNvPr id="4" name="Slide Number Placeholder 3">
            <a:extLst>
              <a:ext uri="{FF2B5EF4-FFF2-40B4-BE49-F238E27FC236}">
                <a16:creationId xmlns:a16="http://schemas.microsoft.com/office/drawing/2014/main" id="{DE38C95F-BFF0-442E-93F8-F43CD1E868C7}"/>
              </a:ext>
            </a:extLst>
          </p:cNvPr>
          <p:cNvSpPr>
            <a:spLocks noGrp="1"/>
          </p:cNvSpPr>
          <p:nvPr>
            <p:ph type="sldNum" sz="quarter" idx="12"/>
          </p:nvPr>
        </p:nvSpPr>
        <p:spPr/>
        <p:txBody>
          <a:bodyPr/>
          <a:lstStyle/>
          <a:p>
            <a:fld id="{520E06A9-DBC0-42A8-9980-DE821953FAC1}" type="slidenum">
              <a:rPr lang="en-US" smtClean="0"/>
              <a:t>2</a:t>
            </a:fld>
            <a:endParaRPr lang="en-US"/>
          </a:p>
        </p:txBody>
      </p:sp>
    </p:spTree>
    <p:extLst>
      <p:ext uri="{BB962C8B-B14F-4D97-AF65-F5344CB8AC3E}">
        <p14:creationId xmlns:p14="http://schemas.microsoft.com/office/powerpoint/2010/main" val="41040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B8D-5609-4329-B4D8-5B14BEDDF4F9}"/>
              </a:ext>
            </a:extLst>
          </p:cNvPr>
          <p:cNvSpPr>
            <a:spLocks noGrp="1"/>
          </p:cNvSpPr>
          <p:nvPr>
            <p:ph type="title"/>
          </p:nvPr>
        </p:nvSpPr>
        <p:spPr>
          <a:xfrm>
            <a:off x="971550" y="553030"/>
            <a:ext cx="7200900" cy="1520890"/>
          </a:xfrm>
        </p:spPr>
        <p:txBody>
          <a:bodyPr>
            <a:normAutofit/>
          </a:bodyPr>
          <a:lstStyle/>
          <a:p>
            <a:r>
              <a:rPr lang="en-US" sz="3200" b="1" dirty="0"/>
              <a:t>Discovering the Scrolls</a:t>
            </a:r>
          </a:p>
        </p:txBody>
      </p:sp>
      <p:sp>
        <p:nvSpPr>
          <p:cNvPr id="3" name="Content Placeholder 2">
            <a:extLst>
              <a:ext uri="{FF2B5EF4-FFF2-40B4-BE49-F238E27FC236}">
                <a16:creationId xmlns:a16="http://schemas.microsoft.com/office/drawing/2014/main" id="{4A0BAF99-6EA6-44E5-AF8B-FCEEDD3C94F1}"/>
              </a:ext>
            </a:extLst>
          </p:cNvPr>
          <p:cNvSpPr>
            <a:spLocks noGrp="1"/>
          </p:cNvSpPr>
          <p:nvPr>
            <p:ph idx="1"/>
          </p:nvPr>
        </p:nvSpPr>
        <p:spPr>
          <a:xfrm>
            <a:off x="842229" y="1377063"/>
            <a:ext cx="7931020" cy="5481735"/>
          </a:xfrm>
        </p:spPr>
        <p:txBody>
          <a:bodyPr>
            <a:normAutofit fontScale="70000" lnSpcReduction="20000"/>
          </a:bodyPr>
          <a:lstStyle/>
          <a:p>
            <a:r>
              <a:rPr lang="en-US" sz="1800" dirty="0"/>
              <a:t>Historical Context: 1947, Palestine (west of Jordan River) is under British Administration (British Mandate, 1923), with Jerusalem as its Capital.  Two nationalistic movements: Jews vs. Arabs, led to Civil War (1947-1948) and resulted in partition, establishing (1) the state of Israel, (2) Arab West Bank annexed by Jordan, (3) the Gaza Strip under Egyptian protectorate. Jerusalem is split: East (Jordan), West (Israel).</a:t>
            </a:r>
          </a:p>
          <a:p>
            <a:r>
              <a:rPr lang="en-US" sz="1800" dirty="0"/>
              <a:t>November, 1947.  After a particularly rainy season, Bedouin goatherds and cousins Jum'a and Muhammed ed-Dib are grazing their sheep and goats by the caves at the northwest corner of the Dead Sea.  Muhammed throws a rock into a cave, hears a crashing sound, and returns to his flock without entering the cave. Two days later, he returns, climbs up into the cave and makes what will become one of the most important archeological discoveries in history.</a:t>
            </a:r>
          </a:p>
          <a:p>
            <a:r>
              <a:rPr lang="en-US" sz="1800" dirty="0"/>
              <a:t>Inside the cave, he finds four jars.  The first three are empty.  He opens the fourth and is repelled by a terrible odor, but when it dissipates, he reaches in and finds four scrolls.  The cousins bring the scrolls to their tent near Bethlehem and, having no idea what they’ve found, they unroll them and hang them on a tent pole, where the scrolls remain for several weeks.  One scroll (The Community Rule) splits in half.</a:t>
            </a:r>
          </a:p>
          <a:p>
            <a:r>
              <a:rPr lang="en-US" sz="1800" dirty="0"/>
              <a:t>The cousins and their friends bring the four scrolls to an antiquities dealer in Bethlehem, who considers them worthless forgeries.  Finally they approach Khalil Eskander Shahin (Kando), who shows interest and tells the cousins to go back to the cave to see if there are more.  They go back and find three additional scrolls.  They return to Kando and sell him the first four scrolls for $4, then go to another antiquities dealer Sahili, who buys the other three. </a:t>
            </a:r>
          </a:p>
          <a:p>
            <a:r>
              <a:rPr lang="en-US" sz="1800" dirty="0"/>
              <a:t>Kando (with the four scrolls) has a Syrian Christian friend in Jerusalem who thinks that his Bishop, Athanasius Yeshue Samuel might be interested.  Kando sells his four scrolls to the Bishop for $64.</a:t>
            </a:r>
          </a:p>
          <a:p>
            <a:r>
              <a:rPr lang="en-US" sz="1800" dirty="0"/>
              <a:t>Bishop Athanasius contacts John Trevor, President of the American Schools of Oriental Research (ASOR), and delivers the scrolls to him for evaluation.  Trevor opens the first, recognizes it as the Book of Isaiah, sees that it is written in an ancient script and considers it unique, perhaps the oldest existing manuscript of a biblical book.  He photographs the four scrolls and send the photos to Professor William F. Albright (world’s preeminent archeologist, Johns Hopkins University) who, after reviewing the photos, describes their discovery as the “Greatest archeological find of the 20</a:t>
            </a:r>
            <a:r>
              <a:rPr lang="en-US" sz="1800" baseline="30000" dirty="0"/>
              <a:t>th</a:t>
            </a:r>
            <a:r>
              <a:rPr lang="en-US" sz="1800" dirty="0"/>
              <a:t> Century.”</a:t>
            </a:r>
          </a:p>
          <a:p>
            <a:r>
              <a:rPr lang="en-US" sz="1800" dirty="0"/>
              <a:t>About the same time, Hebrew University Professor Eliezer </a:t>
            </a:r>
            <a:r>
              <a:rPr lang="en-US" sz="1800" dirty="0" err="1"/>
              <a:t>Lipa</a:t>
            </a:r>
            <a:r>
              <a:rPr lang="en-US" sz="1800" dirty="0"/>
              <a:t> Sukenik hears that Sahili has the three other scrolls and travels (sneaks) from Jerusalem to Bethlehem to see them.  He immediately recognizes the scrolls as ancient Hebrew Scriptures and purchases them (see his reaction on the next slide).</a:t>
            </a:r>
          </a:p>
          <a:p>
            <a:endParaRPr lang="en-US" sz="1600" dirty="0"/>
          </a:p>
          <a:p>
            <a:endParaRPr lang="en-US" sz="1600"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456CC96-438F-4319-81D7-4363DDC2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76" y="155613"/>
            <a:ext cx="1300788" cy="1198497"/>
          </a:xfrm>
          <a:prstGeom prst="rect">
            <a:avLst/>
          </a:prstGeom>
        </p:spPr>
      </p:pic>
      <p:sp>
        <p:nvSpPr>
          <p:cNvPr id="4" name="Slide Number Placeholder 3">
            <a:extLst>
              <a:ext uri="{FF2B5EF4-FFF2-40B4-BE49-F238E27FC236}">
                <a16:creationId xmlns:a16="http://schemas.microsoft.com/office/drawing/2014/main" id="{A677F3CA-5FD5-4362-AD53-68DDDBED96FB}"/>
              </a:ext>
            </a:extLst>
          </p:cNvPr>
          <p:cNvSpPr>
            <a:spLocks noGrp="1"/>
          </p:cNvSpPr>
          <p:nvPr>
            <p:ph type="sldNum" sz="quarter" idx="12"/>
          </p:nvPr>
        </p:nvSpPr>
        <p:spPr/>
        <p:txBody>
          <a:bodyPr/>
          <a:lstStyle/>
          <a:p>
            <a:fld id="{520E06A9-DBC0-42A8-9980-DE821953FAC1}" type="slidenum">
              <a:rPr lang="en-US" smtClean="0"/>
              <a:t>3</a:t>
            </a:fld>
            <a:endParaRPr lang="en-US"/>
          </a:p>
        </p:txBody>
      </p:sp>
    </p:spTree>
    <p:extLst>
      <p:ext uri="{BB962C8B-B14F-4D97-AF65-F5344CB8AC3E}">
        <p14:creationId xmlns:p14="http://schemas.microsoft.com/office/powerpoint/2010/main" val="24392427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B8D-5609-4329-B4D8-5B14BEDDF4F9}"/>
              </a:ext>
            </a:extLst>
          </p:cNvPr>
          <p:cNvSpPr>
            <a:spLocks noGrp="1"/>
          </p:cNvSpPr>
          <p:nvPr>
            <p:ph type="title"/>
          </p:nvPr>
        </p:nvSpPr>
        <p:spPr>
          <a:xfrm>
            <a:off x="1028700" y="685800"/>
            <a:ext cx="7200900" cy="1520890"/>
          </a:xfrm>
        </p:spPr>
        <p:txBody>
          <a:bodyPr>
            <a:normAutofit/>
          </a:bodyPr>
          <a:lstStyle/>
          <a:p>
            <a:r>
              <a:rPr lang="en-US" sz="3200" b="1" dirty="0"/>
              <a:t>Discovering the Scrolls</a:t>
            </a:r>
          </a:p>
        </p:txBody>
      </p:sp>
      <p:sp>
        <p:nvSpPr>
          <p:cNvPr id="3" name="Content Placeholder 2">
            <a:extLst>
              <a:ext uri="{FF2B5EF4-FFF2-40B4-BE49-F238E27FC236}">
                <a16:creationId xmlns:a16="http://schemas.microsoft.com/office/drawing/2014/main" id="{4A0BAF99-6EA6-44E5-AF8B-FCEEDD3C94F1}"/>
              </a:ext>
            </a:extLst>
          </p:cNvPr>
          <p:cNvSpPr>
            <a:spLocks noGrp="1"/>
          </p:cNvSpPr>
          <p:nvPr>
            <p:ph idx="1"/>
          </p:nvPr>
        </p:nvSpPr>
        <p:spPr>
          <a:xfrm>
            <a:off x="774441" y="1977602"/>
            <a:ext cx="7931020" cy="4194597"/>
          </a:xfrm>
        </p:spPr>
        <p:txBody>
          <a:bodyPr>
            <a:normAutofit/>
          </a:bodyPr>
          <a:lstStyle/>
          <a:p>
            <a:pPr marL="512763" indent="0">
              <a:buNone/>
            </a:pPr>
            <a:endParaRPr lang="en-US" b="1" i="1" dirty="0"/>
          </a:p>
          <a:p>
            <a:pPr marL="512763" indent="0">
              <a:buNone/>
            </a:pPr>
            <a:r>
              <a:rPr lang="en-US" sz="2400" i="1" dirty="0"/>
              <a:t>“My hands shook as I started to unwrap one of them. I read a few sentences. It was written in beautiful biblical Hebrew. The language was like that of the Psalms, but the text was unknown to me. I looked and looked, and I suddenly had the feeling that I was privileged by destiny to gaze upon a Hebrew Scroll which had not been read for more than 2,000 years.”</a:t>
            </a:r>
          </a:p>
          <a:p>
            <a:pPr marL="0" indent="0" algn="r">
              <a:buNone/>
            </a:pPr>
            <a:endParaRPr lang="en-US" sz="2600" dirty="0"/>
          </a:p>
          <a:p>
            <a:pPr marL="0" indent="0" algn="r">
              <a:buNone/>
            </a:pPr>
            <a:r>
              <a:rPr lang="en-US" b="1" dirty="0"/>
              <a:t>Hebrew University Professor Eliezer </a:t>
            </a:r>
            <a:r>
              <a:rPr lang="en-US" b="1" dirty="0" err="1"/>
              <a:t>Lipa</a:t>
            </a:r>
            <a:r>
              <a:rPr lang="en-US" b="1" dirty="0"/>
              <a:t> Sukenik</a:t>
            </a:r>
          </a:p>
          <a:p>
            <a:endParaRPr lang="en-US" dirty="0"/>
          </a:p>
          <a:p>
            <a:endParaRPr lang="en-US" dirty="0"/>
          </a:p>
        </p:txBody>
      </p:sp>
      <p:pic>
        <p:nvPicPr>
          <p:cNvPr id="5" name="Picture 4">
            <a:extLst>
              <a:ext uri="{FF2B5EF4-FFF2-40B4-BE49-F238E27FC236}">
                <a16:creationId xmlns:a16="http://schemas.microsoft.com/office/drawing/2014/main" id="{B456CC96-438F-4319-81D7-4363DDC2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76" y="230253"/>
            <a:ext cx="1300788" cy="1198497"/>
          </a:xfrm>
          <a:prstGeom prst="rect">
            <a:avLst/>
          </a:prstGeom>
        </p:spPr>
      </p:pic>
      <p:sp>
        <p:nvSpPr>
          <p:cNvPr id="4" name="Slide Number Placeholder 3">
            <a:extLst>
              <a:ext uri="{FF2B5EF4-FFF2-40B4-BE49-F238E27FC236}">
                <a16:creationId xmlns:a16="http://schemas.microsoft.com/office/drawing/2014/main" id="{76443C35-BC43-44FD-AA65-697E1B33EC80}"/>
              </a:ext>
            </a:extLst>
          </p:cNvPr>
          <p:cNvSpPr>
            <a:spLocks noGrp="1"/>
          </p:cNvSpPr>
          <p:nvPr>
            <p:ph type="sldNum" sz="quarter" idx="12"/>
          </p:nvPr>
        </p:nvSpPr>
        <p:spPr/>
        <p:txBody>
          <a:bodyPr/>
          <a:lstStyle/>
          <a:p>
            <a:fld id="{520E06A9-DBC0-42A8-9980-DE821953FAC1}" type="slidenum">
              <a:rPr lang="en-US" smtClean="0"/>
              <a:t>4</a:t>
            </a:fld>
            <a:endParaRPr lang="en-US"/>
          </a:p>
        </p:txBody>
      </p:sp>
    </p:spTree>
    <p:extLst>
      <p:ext uri="{BB962C8B-B14F-4D97-AF65-F5344CB8AC3E}">
        <p14:creationId xmlns:p14="http://schemas.microsoft.com/office/powerpoint/2010/main" val="229559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B8D-5609-4329-B4D8-5B14BEDDF4F9}"/>
              </a:ext>
            </a:extLst>
          </p:cNvPr>
          <p:cNvSpPr>
            <a:spLocks noGrp="1"/>
          </p:cNvSpPr>
          <p:nvPr>
            <p:ph type="title"/>
          </p:nvPr>
        </p:nvSpPr>
        <p:spPr>
          <a:xfrm>
            <a:off x="1028700" y="685800"/>
            <a:ext cx="7200900" cy="1520890"/>
          </a:xfrm>
        </p:spPr>
        <p:txBody>
          <a:bodyPr>
            <a:normAutofit/>
          </a:bodyPr>
          <a:lstStyle/>
          <a:p>
            <a:r>
              <a:rPr lang="en-US" sz="3200" b="1" dirty="0"/>
              <a:t>Discovering the Scrolls</a:t>
            </a:r>
          </a:p>
        </p:txBody>
      </p:sp>
      <p:sp>
        <p:nvSpPr>
          <p:cNvPr id="3" name="Content Placeholder 2">
            <a:extLst>
              <a:ext uri="{FF2B5EF4-FFF2-40B4-BE49-F238E27FC236}">
                <a16:creationId xmlns:a16="http://schemas.microsoft.com/office/drawing/2014/main" id="{4A0BAF99-6EA6-44E5-AF8B-FCEEDD3C94F1}"/>
              </a:ext>
            </a:extLst>
          </p:cNvPr>
          <p:cNvSpPr>
            <a:spLocks noGrp="1"/>
          </p:cNvSpPr>
          <p:nvPr>
            <p:ph idx="1"/>
          </p:nvPr>
        </p:nvSpPr>
        <p:spPr>
          <a:xfrm>
            <a:off x="914400" y="1428750"/>
            <a:ext cx="7931020" cy="5198997"/>
          </a:xfrm>
        </p:spPr>
        <p:txBody>
          <a:bodyPr>
            <a:normAutofit fontScale="85000" lnSpcReduction="20000"/>
          </a:bodyPr>
          <a:lstStyle/>
          <a:p>
            <a:r>
              <a:rPr lang="en-US" sz="1600" dirty="0"/>
              <a:t>Meanwhile Bishop Athanasius wants to sell his scrolls, thinks that he can get the best price for them in the United States, transfers them to the Syrian Church of New Jersey, and advertises them in the Wall Street Journal.  He can’t find a buyer, but when Sukenik hears that the four scrolls are for sale, he sends his young colleague archeologist Yigael Yadin to NY to purchase the scrolls.  He meets Athanasius at the Walldorf Astoria, purchases the scrolls for $250,000 and brings them back to Israel.</a:t>
            </a:r>
          </a:p>
          <a:p>
            <a:r>
              <a:rPr lang="en-US" sz="1600" dirty="0"/>
              <a:t>By 1955, all seven of the original scrolls are at the Hebrew University in Jerusalem.  In the end, there will be only 11 mostly intact scrolls.  </a:t>
            </a:r>
            <a:endParaRPr lang="en-US" sz="1400" dirty="0"/>
          </a:p>
          <a:p>
            <a:r>
              <a:rPr lang="en-US" sz="1600" dirty="0"/>
              <a:t>In 1949, the Jordanian Department of Antiquities led by Gerald Lancaster Harding and Roland de Vaux undertake the first excavation of Cave 1.  Two years later (1951), de Vaux, a team from ASOR (American Schools of Oriental Research) and Bedouins excavate the village of Qumran, a small town near to the caves.  The settlement was then thought to be the home of the Essenes, who, due to their proximity to the caves, were immediately considered to be the authors of the scrolls.</a:t>
            </a:r>
          </a:p>
          <a:p>
            <a:r>
              <a:rPr lang="en-US" sz="1600" dirty="0"/>
              <a:t>From 1951-1956, 10 other caves are discovered by de Vaux and his teams. </a:t>
            </a:r>
          </a:p>
          <a:p>
            <a:r>
              <a:rPr lang="en-US" sz="1600" dirty="0"/>
              <a:t>From 1951-1957, all the scrolls and fragments are transferred </a:t>
            </a:r>
            <a:r>
              <a:rPr lang="en-US" sz="1600" dirty="0">
                <a:solidFill>
                  <a:schemeClr val="tx1"/>
                </a:solidFill>
              </a:rPr>
              <a:t>to the Palestinian Archeological Museum (Rockefeller Museum) in East Jerusalem (Jordan). Here, between 1952-1967, the scrolls and scroll fragments are assembled, studied and translated, by a small international team of 8 scholars, led by de Vaux.  These scholars kept the scrolls from the rest of the scholarly world.  In 1967, after the Seven Days War, the entire collection comes under the control of the Israelis and is moved to West Jerusalem.  Still the same 8-person team continues to exert tight control, until during the 1980’s, under intense international pressure, the scrolls are increasingly made available to the broader international academic community (more about this later).</a:t>
            </a:r>
            <a:endParaRPr lang="en-US" sz="1600" dirty="0"/>
          </a:p>
          <a:p>
            <a:r>
              <a:rPr lang="en-US" sz="1600" dirty="0"/>
              <a:t>In February 2017, Hebrew University archaeologists announced the discovery of a new, 12th cave. There was one blank parchment found in a jar; however, broken and empty scroll jars and pickaxes suggest that the cave was looted in the 1950s.  The blank parchment feeds theories about forgeries that regularly appear on the market (The Bible Museum in Washington, DC).</a:t>
            </a:r>
          </a:p>
          <a:p>
            <a:endParaRPr lang="en-US" sz="1600" dirty="0"/>
          </a:p>
          <a:p>
            <a:endParaRPr lang="en-US" sz="1600"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456CC96-438F-4319-81D7-4363DDC2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76" y="230253"/>
            <a:ext cx="1300788" cy="1198497"/>
          </a:xfrm>
          <a:prstGeom prst="rect">
            <a:avLst/>
          </a:prstGeom>
        </p:spPr>
      </p:pic>
      <p:sp>
        <p:nvSpPr>
          <p:cNvPr id="4" name="Slide Number Placeholder 3">
            <a:extLst>
              <a:ext uri="{FF2B5EF4-FFF2-40B4-BE49-F238E27FC236}">
                <a16:creationId xmlns:a16="http://schemas.microsoft.com/office/drawing/2014/main" id="{E93FF00F-8F07-4EC7-929F-F6DFA1C07312}"/>
              </a:ext>
            </a:extLst>
          </p:cNvPr>
          <p:cNvSpPr>
            <a:spLocks noGrp="1"/>
          </p:cNvSpPr>
          <p:nvPr>
            <p:ph type="sldNum" sz="quarter" idx="12"/>
          </p:nvPr>
        </p:nvSpPr>
        <p:spPr/>
        <p:txBody>
          <a:bodyPr/>
          <a:lstStyle/>
          <a:p>
            <a:fld id="{520E06A9-DBC0-42A8-9980-DE821953FAC1}" type="slidenum">
              <a:rPr lang="en-US" smtClean="0"/>
              <a:t>5</a:t>
            </a:fld>
            <a:endParaRPr lang="en-US"/>
          </a:p>
        </p:txBody>
      </p:sp>
    </p:spTree>
    <p:extLst>
      <p:ext uri="{BB962C8B-B14F-4D97-AF65-F5344CB8AC3E}">
        <p14:creationId xmlns:p14="http://schemas.microsoft.com/office/powerpoint/2010/main" val="44194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4195C6-A07A-4102-BC5A-27EB6E6D2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386" y="519377"/>
            <a:ext cx="1526540" cy="2224153"/>
          </a:xfrm>
          <a:prstGeom prst="rect">
            <a:avLst/>
          </a:prstGeom>
        </p:spPr>
      </p:pic>
      <p:pic>
        <p:nvPicPr>
          <p:cNvPr id="5" name="Picture 4">
            <a:extLst>
              <a:ext uri="{FF2B5EF4-FFF2-40B4-BE49-F238E27FC236}">
                <a16:creationId xmlns:a16="http://schemas.microsoft.com/office/drawing/2014/main" id="{80108E08-BEFF-4682-8EB6-F2E6240A25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1481" y="519377"/>
            <a:ext cx="1593133" cy="2250616"/>
          </a:xfrm>
          <a:prstGeom prst="rect">
            <a:avLst/>
          </a:prstGeom>
        </p:spPr>
      </p:pic>
      <p:pic>
        <p:nvPicPr>
          <p:cNvPr id="7" name="Picture 6">
            <a:extLst>
              <a:ext uri="{FF2B5EF4-FFF2-40B4-BE49-F238E27FC236}">
                <a16:creationId xmlns:a16="http://schemas.microsoft.com/office/drawing/2014/main" id="{5E9255A4-32AF-477A-BC97-5D9BCD2BA5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0643" y="519377"/>
            <a:ext cx="1553772" cy="2250616"/>
          </a:xfrm>
          <a:prstGeom prst="rect">
            <a:avLst/>
          </a:prstGeom>
        </p:spPr>
      </p:pic>
      <p:pic>
        <p:nvPicPr>
          <p:cNvPr id="9" name="Picture 8">
            <a:extLst>
              <a:ext uri="{FF2B5EF4-FFF2-40B4-BE49-F238E27FC236}">
                <a16:creationId xmlns:a16="http://schemas.microsoft.com/office/drawing/2014/main" id="{4EC29755-5F4A-496E-8CFE-485856CEAE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0537" y="3721162"/>
            <a:ext cx="1553772" cy="2250615"/>
          </a:xfrm>
          <a:prstGeom prst="rect">
            <a:avLst/>
          </a:prstGeom>
        </p:spPr>
      </p:pic>
      <p:pic>
        <p:nvPicPr>
          <p:cNvPr id="11" name="Picture 10">
            <a:extLst>
              <a:ext uri="{FF2B5EF4-FFF2-40B4-BE49-F238E27FC236}">
                <a16:creationId xmlns:a16="http://schemas.microsoft.com/office/drawing/2014/main" id="{638FB00E-47F5-43A4-BC6D-600D9B1560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751482" y="3775789"/>
            <a:ext cx="2227097" cy="2250615"/>
          </a:xfrm>
          <a:prstGeom prst="rect">
            <a:avLst/>
          </a:prstGeom>
        </p:spPr>
      </p:pic>
      <p:pic>
        <p:nvPicPr>
          <p:cNvPr id="13" name="Picture 12">
            <a:extLst>
              <a:ext uri="{FF2B5EF4-FFF2-40B4-BE49-F238E27FC236}">
                <a16:creationId xmlns:a16="http://schemas.microsoft.com/office/drawing/2014/main" id="{895FC661-4B0B-4262-8E47-A0D06F6861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74631" y="3312640"/>
            <a:ext cx="1906139" cy="2105619"/>
          </a:xfrm>
          <a:prstGeom prst="rect">
            <a:avLst/>
          </a:prstGeom>
        </p:spPr>
      </p:pic>
      <p:pic>
        <p:nvPicPr>
          <p:cNvPr id="17" name="Picture 16">
            <a:extLst>
              <a:ext uri="{FF2B5EF4-FFF2-40B4-BE49-F238E27FC236}">
                <a16:creationId xmlns:a16="http://schemas.microsoft.com/office/drawing/2014/main" id="{4BC48DD9-CA7A-4646-BECD-1DF389C01A2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27166" y="511810"/>
            <a:ext cx="1990708" cy="2431998"/>
          </a:xfrm>
          <a:prstGeom prst="rect">
            <a:avLst/>
          </a:prstGeom>
        </p:spPr>
      </p:pic>
      <p:pic>
        <p:nvPicPr>
          <p:cNvPr id="19" name="Picture 18">
            <a:extLst>
              <a:ext uri="{FF2B5EF4-FFF2-40B4-BE49-F238E27FC236}">
                <a16:creationId xmlns:a16="http://schemas.microsoft.com/office/drawing/2014/main" id="{8F867ECE-7301-467F-A9EB-99E48EB4D82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35424" y="3281674"/>
            <a:ext cx="1426211" cy="2132834"/>
          </a:xfrm>
          <a:prstGeom prst="rect">
            <a:avLst/>
          </a:prstGeom>
        </p:spPr>
      </p:pic>
      <p:sp>
        <p:nvSpPr>
          <p:cNvPr id="2" name="TextBox 1">
            <a:extLst>
              <a:ext uri="{FF2B5EF4-FFF2-40B4-BE49-F238E27FC236}">
                <a16:creationId xmlns:a16="http://schemas.microsoft.com/office/drawing/2014/main" id="{2CAA4D8C-51F4-4DA6-8716-7481815B3A30}"/>
              </a:ext>
            </a:extLst>
          </p:cNvPr>
          <p:cNvSpPr txBox="1"/>
          <p:nvPr/>
        </p:nvSpPr>
        <p:spPr>
          <a:xfrm>
            <a:off x="685801" y="2780506"/>
            <a:ext cx="1806246" cy="830997"/>
          </a:xfrm>
          <a:prstGeom prst="rect">
            <a:avLst/>
          </a:prstGeom>
          <a:noFill/>
        </p:spPr>
        <p:txBody>
          <a:bodyPr wrap="square" rtlCol="0">
            <a:spAutoFit/>
          </a:bodyPr>
          <a:lstStyle/>
          <a:p>
            <a:r>
              <a:rPr lang="en-US" sz="1200" b="1" dirty="0"/>
              <a:t>Shepherds Muhammed edh-</a:t>
            </a:r>
            <a:r>
              <a:rPr lang="en-US" sz="1200" b="1" dirty="0" err="1"/>
              <a:t>Dhib</a:t>
            </a:r>
            <a:r>
              <a:rPr lang="en-US" sz="1200" b="1" dirty="0"/>
              <a:t>, his cousin Jum'a Muhammed discover the scrolls</a:t>
            </a:r>
          </a:p>
        </p:txBody>
      </p:sp>
      <p:sp>
        <p:nvSpPr>
          <p:cNvPr id="4" name="TextBox 3">
            <a:extLst>
              <a:ext uri="{FF2B5EF4-FFF2-40B4-BE49-F238E27FC236}">
                <a16:creationId xmlns:a16="http://schemas.microsoft.com/office/drawing/2014/main" id="{F6511C30-8730-478F-832B-0A36010FF55B}"/>
              </a:ext>
            </a:extLst>
          </p:cNvPr>
          <p:cNvSpPr txBox="1"/>
          <p:nvPr/>
        </p:nvSpPr>
        <p:spPr>
          <a:xfrm>
            <a:off x="2850902" y="2943808"/>
            <a:ext cx="2145642" cy="830997"/>
          </a:xfrm>
          <a:prstGeom prst="rect">
            <a:avLst/>
          </a:prstGeom>
          <a:noFill/>
        </p:spPr>
        <p:txBody>
          <a:bodyPr wrap="square" rtlCol="0">
            <a:spAutoFit/>
          </a:bodyPr>
          <a:lstStyle/>
          <a:p>
            <a:r>
              <a:rPr lang="en-US" sz="1200" b="1" dirty="0"/>
              <a:t>Bishop Athanasius Yeshue Samuel, Syrian Christian purchases 4 scrolls for $64.00</a:t>
            </a:r>
          </a:p>
        </p:txBody>
      </p:sp>
      <p:sp>
        <p:nvSpPr>
          <p:cNvPr id="6" name="TextBox 5">
            <a:extLst>
              <a:ext uri="{FF2B5EF4-FFF2-40B4-BE49-F238E27FC236}">
                <a16:creationId xmlns:a16="http://schemas.microsoft.com/office/drawing/2014/main" id="{E6CC0676-FB95-4658-BC99-C170394449E6}"/>
              </a:ext>
            </a:extLst>
          </p:cNvPr>
          <p:cNvSpPr txBox="1"/>
          <p:nvPr/>
        </p:nvSpPr>
        <p:spPr>
          <a:xfrm>
            <a:off x="5602441" y="2777318"/>
            <a:ext cx="3389703" cy="461665"/>
          </a:xfrm>
          <a:prstGeom prst="rect">
            <a:avLst/>
          </a:prstGeom>
          <a:noFill/>
        </p:spPr>
        <p:txBody>
          <a:bodyPr wrap="square" rtlCol="0">
            <a:spAutoFit/>
          </a:bodyPr>
          <a:lstStyle/>
          <a:p>
            <a:r>
              <a:rPr lang="en-US" sz="1200" b="1" dirty="0"/>
              <a:t>John Trevor first scholar to see the scrolls, photographs and sends photos to Albright</a:t>
            </a:r>
          </a:p>
        </p:txBody>
      </p:sp>
      <p:sp>
        <p:nvSpPr>
          <p:cNvPr id="8" name="TextBox 7">
            <a:extLst>
              <a:ext uri="{FF2B5EF4-FFF2-40B4-BE49-F238E27FC236}">
                <a16:creationId xmlns:a16="http://schemas.microsoft.com/office/drawing/2014/main" id="{3B4A0D94-921D-4AE2-8527-D0479C12B3A6}"/>
              </a:ext>
            </a:extLst>
          </p:cNvPr>
          <p:cNvSpPr txBox="1"/>
          <p:nvPr/>
        </p:nvSpPr>
        <p:spPr>
          <a:xfrm>
            <a:off x="1082351" y="83811"/>
            <a:ext cx="7980366" cy="400110"/>
          </a:xfrm>
          <a:prstGeom prst="rect">
            <a:avLst/>
          </a:prstGeom>
          <a:noFill/>
        </p:spPr>
        <p:txBody>
          <a:bodyPr wrap="square" rtlCol="0">
            <a:spAutoFit/>
          </a:bodyPr>
          <a:lstStyle/>
          <a:p>
            <a:r>
              <a:rPr lang="en-US" sz="2000" b="1" dirty="0"/>
              <a:t>Discovery and Early Authentication of the Dead Sea Scrolls (1947-48)</a:t>
            </a:r>
          </a:p>
        </p:txBody>
      </p:sp>
      <p:sp>
        <p:nvSpPr>
          <p:cNvPr id="10" name="TextBox 9">
            <a:extLst>
              <a:ext uri="{FF2B5EF4-FFF2-40B4-BE49-F238E27FC236}">
                <a16:creationId xmlns:a16="http://schemas.microsoft.com/office/drawing/2014/main" id="{11A0D8B1-9D96-4C8E-B49A-F72DE25E10B5}"/>
              </a:ext>
            </a:extLst>
          </p:cNvPr>
          <p:cNvSpPr txBox="1"/>
          <p:nvPr/>
        </p:nvSpPr>
        <p:spPr>
          <a:xfrm>
            <a:off x="830536" y="6036906"/>
            <a:ext cx="1712055" cy="830997"/>
          </a:xfrm>
          <a:prstGeom prst="rect">
            <a:avLst/>
          </a:prstGeom>
          <a:noFill/>
        </p:spPr>
        <p:txBody>
          <a:bodyPr wrap="square" rtlCol="0">
            <a:spAutoFit/>
          </a:bodyPr>
          <a:lstStyle/>
          <a:p>
            <a:r>
              <a:rPr lang="en-US" sz="1200" b="1" dirty="0"/>
              <a:t>Hebrew scholar and archeologist William F. Albright authenticates scrolls</a:t>
            </a:r>
          </a:p>
        </p:txBody>
      </p:sp>
      <p:sp>
        <p:nvSpPr>
          <p:cNvPr id="12" name="TextBox 11">
            <a:extLst>
              <a:ext uri="{FF2B5EF4-FFF2-40B4-BE49-F238E27FC236}">
                <a16:creationId xmlns:a16="http://schemas.microsoft.com/office/drawing/2014/main" id="{ACCFBF33-330F-4FC9-8A67-DEB970252459}"/>
              </a:ext>
            </a:extLst>
          </p:cNvPr>
          <p:cNvSpPr txBox="1"/>
          <p:nvPr/>
        </p:nvSpPr>
        <p:spPr>
          <a:xfrm>
            <a:off x="2726197" y="5971408"/>
            <a:ext cx="2293672" cy="830997"/>
          </a:xfrm>
          <a:prstGeom prst="rect">
            <a:avLst/>
          </a:prstGeom>
          <a:noFill/>
        </p:spPr>
        <p:txBody>
          <a:bodyPr wrap="square" rtlCol="0">
            <a:spAutoFit/>
          </a:bodyPr>
          <a:lstStyle/>
          <a:p>
            <a:r>
              <a:rPr lang="en-US" sz="1200" b="1" dirty="0"/>
              <a:t>Bishop Samuel comes to U.S. to </a:t>
            </a:r>
            <a:r>
              <a:rPr lang="en-US" sz="1200" b="1"/>
              <a:t>sell 4 </a:t>
            </a:r>
            <a:r>
              <a:rPr lang="en-US" sz="1200" b="1" dirty="0"/>
              <a:t>scrolls, sale is at the Walldorf for $250K to Yigael Yadin, who brings them to Israel</a:t>
            </a:r>
          </a:p>
        </p:txBody>
      </p:sp>
      <p:sp>
        <p:nvSpPr>
          <p:cNvPr id="14" name="TextBox 13">
            <a:extLst>
              <a:ext uri="{FF2B5EF4-FFF2-40B4-BE49-F238E27FC236}">
                <a16:creationId xmlns:a16="http://schemas.microsoft.com/office/drawing/2014/main" id="{3B75E6F0-26CC-47E6-A8DD-8BF6F951A736}"/>
              </a:ext>
            </a:extLst>
          </p:cNvPr>
          <p:cNvSpPr txBox="1"/>
          <p:nvPr/>
        </p:nvSpPr>
        <p:spPr>
          <a:xfrm>
            <a:off x="5435423" y="5463073"/>
            <a:ext cx="1497917" cy="1384995"/>
          </a:xfrm>
          <a:prstGeom prst="rect">
            <a:avLst/>
          </a:prstGeom>
          <a:noFill/>
        </p:spPr>
        <p:txBody>
          <a:bodyPr wrap="square" rtlCol="0">
            <a:spAutoFit/>
          </a:bodyPr>
          <a:lstStyle/>
          <a:p>
            <a:r>
              <a:rPr lang="en-US" sz="1200" b="1" dirty="0"/>
              <a:t>Israeli Hebrew scholar Eliezer </a:t>
            </a:r>
            <a:r>
              <a:rPr lang="en-US" sz="1200" b="1" dirty="0" err="1"/>
              <a:t>Lipa</a:t>
            </a:r>
            <a:r>
              <a:rPr lang="en-US" sz="1200" b="1" dirty="0"/>
              <a:t> Sukenik buys 3 other scrolls from Bedouins and sends Yadin to NY to buy them</a:t>
            </a:r>
          </a:p>
        </p:txBody>
      </p:sp>
      <p:sp>
        <p:nvSpPr>
          <p:cNvPr id="15" name="TextBox 14">
            <a:extLst>
              <a:ext uri="{FF2B5EF4-FFF2-40B4-BE49-F238E27FC236}">
                <a16:creationId xmlns:a16="http://schemas.microsoft.com/office/drawing/2014/main" id="{A8712A32-65A3-496C-B6CD-E5A8E2936236}"/>
              </a:ext>
            </a:extLst>
          </p:cNvPr>
          <p:cNvSpPr txBox="1"/>
          <p:nvPr/>
        </p:nvSpPr>
        <p:spPr>
          <a:xfrm>
            <a:off x="6974631" y="5481737"/>
            <a:ext cx="1970863" cy="1384995"/>
          </a:xfrm>
          <a:prstGeom prst="rect">
            <a:avLst/>
          </a:prstGeom>
          <a:noFill/>
        </p:spPr>
        <p:txBody>
          <a:bodyPr wrap="square" rtlCol="0">
            <a:spAutoFit/>
          </a:bodyPr>
          <a:lstStyle/>
          <a:p>
            <a:r>
              <a:rPr lang="en-US" sz="1200" b="1" dirty="0"/>
              <a:t>Yigael Yadin, archeologist, brings original scrolls to Jerusalem; they now reside at Shrine of the Book in Israel Museum.  Yadin later Deputy Prime Minister of Israel.</a:t>
            </a:r>
          </a:p>
        </p:txBody>
      </p:sp>
      <p:sp>
        <p:nvSpPr>
          <p:cNvPr id="16" name="Slide Number Placeholder 15">
            <a:extLst>
              <a:ext uri="{FF2B5EF4-FFF2-40B4-BE49-F238E27FC236}">
                <a16:creationId xmlns:a16="http://schemas.microsoft.com/office/drawing/2014/main" id="{D8E5B26A-4DD5-40C9-905C-7B113FE6E189}"/>
              </a:ext>
            </a:extLst>
          </p:cNvPr>
          <p:cNvSpPr>
            <a:spLocks noGrp="1"/>
          </p:cNvSpPr>
          <p:nvPr>
            <p:ph type="sldNum" sz="quarter" idx="12"/>
          </p:nvPr>
        </p:nvSpPr>
        <p:spPr/>
        <p:txBody>
          <a:bodyPr/>
          <a:lstStyle/>
          <a:p>
            <a:fld id="{520E06A9-DBC0-42A8-9980-DE821953FAC1}" type="slidenum">
              <a:rPr lang="en-US" smtClean="0"/>
              <a:t>6</a:t>
            </a:fld>
            <a:endParaRPr lang="en-US" dirty="0"/>
          </a:p>
        </p:txBody>
      </p:sp>
    </p:spTree>
    <p:extLst>
      <p:ext uri="{BB962C8B-B14F-4D97-AF65-F5344CB8AC3E}">
        <p14:creationId xmlns:p14="http://schemas.microsoft.com/office/powerpoint/2010/main" val="1158276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76D86E-47FB-41BB-8FBF-7395F7E84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692" y="1323120"/>
            <a:ext cx="2774923" cy="2471668"/>
          </a:xfrm>
          <a:prstGeom prst="rect">
            <a:avLst/>
          </a:prstGeom>
        </p:spPr>
      </p:pic>
      <p:pic>
        <p:nvPicPr>
          <p:cNvPr id="9" name="Picture 8">
            <a:extLst>
              <a:ext uri="{FF2B5EF4-FFF2-40B4-BE49-F238E27FC236}">
                <a16:creationId xmlns:a16="http://schemas.microsoft.com/office/drawing/2014/main" id="{C44A9A49-FE4D-4F53-A5F9-32E792CCC9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9140" y="3914191"/>
            <a:ext cx="3619940" cy="2795314"/>
          </a:xfrm>
          <a:prstGeom prst="rect">
            <a:avLst/>
          </a:prstGeom>
        </p:spPr>
      </p:pic>
      <p:pic>
        <p:nvPicPr>
          <p:cNvPr id="11" name="Picture 10">
            <a:extLst>
              <a:ext uri="{FF2B5EF4-FFF2-40B4-BE49-F238E27FC236}">
                <a16:creationId xmlns:a16="http://schemas.microsoft.com/office/drawing/2014/main" id="{B645A07A-85DF-4E8B-82EE-C8181BAC7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693" y="3914191"/>
            <a:ext cx="2661651" cy="2761434"/>
          </a:xfrm>
          <a:prstGeom prst="rect">
            <a:avLst/>
          </a:prstGeom>
        </p:spPr>
      </p:pic>
      <p:pic>
        <p:nvPicPr>
          <p:cNvPr id="4" name="Picture 3">
            <a:extLst>
              <a:ext uri="{FF2B5EF4-FFF2-40B4-BE49-F238E27FC236}">
                <a16:creationId xmlns:a16="http://schemas.microsoft.com/office/drawing/2014/main" id="{92C7B472-4FBA-401E-9B67-1E82AC5876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0313" y="1276467"/>
            <a:ext cx="3688766" cy="2471668"/>
          </a:xfrm>
          <a:prstGeom prst="rect">
            <a:avLst/>
          </a:prstGeom>
        </p:spPr>
      </p:pic>
      <p:pic>
        <p:nvPicPr>
          <p:cNvPr id="6" name="Picture 5">
            <a:extLst>
              <a:ext uri="{FF2B5EF4-FFF2-40B4-BE49-F238E27FC236}">
                <a16:creationId xmlns:a16="http://schemas.microsoft.com/office/drawing/2014/main" id="{A94D09FC-1C34-4E0B-A6D9-E16F278E77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74273" y="1952462"/>
            <a:ext cx="2114384" cy="2441153"/>
          </a:xfrm>
          <a:prstGeom prst="rect">
            <a:avLst/>
          </a:prstGeom>
        </p:spPr>
      </p:pic>
      <p:sp>
        <p:nvSpPr>
          <p:cNvPr id="2" name="TextBox 1">
            <a:extLst>
              <a:ext uri="{FF2B5EF4-FFF2-40B4-BE49-F238E27FC236}">
                <a16:creationId xmlns:a16="http://schemas.microsoft.com/office/drawing/2014/main" id="{1E83A9E2-B144-42BE-B1DB-F255DCC65A30}"/>
              </a:ext>
            </a:extLst>
          </p:cNvPr>
          <p:cNvSpPr txBox="1"/>
          <p:nvPr/>
        </p:nvSpPr>
        <p:spPr>
          <a:xfrm>
            <a:off x="1684176" y="205273"/>
            <a:ext cx="6447453" cy="707886"/>
          </a:xfrm>
          <a:prstGeom prst="rect">
            <a:avLst/>
          </a:prstGeom>
          <a:noFill/>
        </p:spPr>
        <p:txBody>
          <a:bodyPr wrap="square" rtlCol="0">
            <a:spAutoFit/>
          </a:bodyPr>
          <a:lstStyle/>
          <a:p>
            <a:pPr algn="ctr"/>
            <a:r>
              <a:rPr lang="en-US" sz="2000" b="1" dirty="0"/>
              <a:t>Archeologist Roland De Vaux, Excavates Qumran, Discovers other Caves (1951-1056)</a:t>
            </a:r>
          </a:p>
        </p:txBody>
      </p:sp>
      <p:sp>
        <p:nvSpPr>
          <p:cNvPr id="5" name="TextBox 4">
            <a:extLst>
              <a:ext uri="{FF2B5EF4-FFF2-40B4-BE49-F238E27FC236}">
                <a16:creationId xmlns:a16="http://schemas.microsoft.com/office/drawing/2014/main" id="{ABBEB003-DC65-433D-822E-78FB46C72783}"/>
              </a:ext>
            </a:extLst>
          </p:cNvPr>
          <p:cNvSpPr txBox="1"/>
          <p:nvPr/>
        </p:nvSpPr>
        <p:spPr>
          <a:xfrm>
            <a:off x="3643604" y="4484834"/>
            <a:ext cx="1460241" cy="1169551"/>
          </a:xfrm>
          <a:prstGeom prst="rect">
            <a:avLst/>
          </a:prstGeom>
          <a:noFill/>
        </p:spPr>
        <p:txBody>
          <a:bodyPr wrap="square" rtlCol="0">
            <a:spAutoFit/>
          </a:bodyPr>
          <a:lstStyle/>
          <a:p>
            <a:r>
              <a:rPr lang="en-US" sz="1400" b="1" dirty="0"/>
              <a:t>Roland De Vaux, leads research into the scrolls until his death in 1971</a:t>
            </a:r>
          </a:p>
        </p:txBody>
      </p:sp>
      <p:sp>
        <p:nvSpPr>
          <p:cNvPr id="7" name="Slide Number Placeholder 6">
            <a:extLst>
              <a:ext uri="{FF2B5EF4-FFF2-40B4-BE49-F238E27FC236}">
                <a16:creationId xmlns:a16="http://schemas.microsoft.com/office/drawing/2014/main" id="{91C5AA9D-6E7D-435A-9C8E-B1937BE7B305}"/>
              </a:ext>
            </a:extLst>
          </p:cNvPr>
          <p:cNvSpPr>
            <a:spLocks noGrp="1"/>
          </p:cNvSpPr>
          <p:nvPr>
            <p:ph type="sldNum" sz="quarter" idx="12"/>
          </p:nvPr>
        </p:nvSpPr>
        <p:spPr/>
        <p:txBody>
          <a:bodyPr/>
          <a:lstStyle/>
          <a:p>
            <a:fld id="{520E06A9-DBC0-42A8-9980-DE821953FAC1}" type="slidenum">
              <a:rPr lang="en-US" smtClean="0"/>
              <a:t>7</a:t>
            </a:fld>
            <a:endParaRPr lang="en-US"/>
          </a:p>
        </p:txBody>
      </p:sp>
    </p:spTree>
    <p:extLst>
      <p:ext uri="{BB962C8B-B14F-4D97-AF65-F5344CB8AC3E}">
        <p14:creationId xmlns:p14="http://schemas.microsoft.com/office/powerpoint/2010/main" val="4201744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9CAB8D-5609-4329-B4D8-5B14BEDDF4F9}"/>
              </a:ext>
            </a:extLst>
          </p:cNvPr>
          <p:cNvSpPr>
            <a:spLocks noGrp="1"/>
          </p:cNvSpPr>
          <p:nvPr>
            <p:ph type="title"/>
          </p:nvPr>
        </p:nvSpPr>
        <p:spPr>
          <a:xfrm>
            <a:off x="971550" y="582098"/>
            <a:ext cx="6491774" cy="1018786"/>
          </a:xfrm>
        </p:spPr>
        <p:txBody>
          <a:bodyPr>
            <a:noAutofit/>
          </a:bodyPr>
          <a:lstStyle/>
          <a:p>
            <a:r>
              <a:rPr lang="en-US" sz="3200" b="1" dirty="0"/>
              <a:t>What Was Found in the 11 Caves?</a:t>
            </a:r>
          </a:p>
        </p:txBody>
      </p:sp>
      <p:sp>
        <p:nvSpPr>
          <p:cNvPr id="3" name="Content Placeholder 2">
            <a:extLst>
              <a:ext uri="{FF2B5EF4-FFF2-40B4-BE49-F238E27FC236}">
                <a16:creationId xmlns:a16="http://schemas.microsoft.com/office/drawing/2014/main" id="{4A0BAF99-6EA6-44E5-AF8B-FCEEDD3C94F1}"/>
              </a:ext>
            </a:extLst>
          </p:cNvPr>
          <p:cNvSpPr>
            <a:spLocks noGrp="1"/>
          </p:cNvSpPr>
          <p:nvPr>
            <p:ph idx="1"/>
          </p:nvPr>
        </p:nvSpPr>
        <p:spPr>
          <a:xfrm>
            <a:off x="971550" y="1428750"/>
            <a:ext cx="7200900" cy="4986147"/>
          </a:xfrm>
        </p:spPr>
        <p:txBody>
          <a:bodyPr>
            <a:normAutofit fontScale="62500" lnSpcReduction="20000"/>
          </a:bodyPr>
          <a:lstStyle/>
          <a:p>
            <a:r>
              <a:rPr lang="en-US" dirty="0"/>
              <a:t>Fewer than a dozen mostly intact manuscripts, all found in Caves 1 and 11.</a:t>
            </a:r>
          </a:p>
          <a:p>
            <a:pPr>
              <a:lnSpc>
                <a:spcPct val="120000"/>
              </a:lnSpc>
            </a:pPr>
            <a:r>
              <a:rPr lang="en-US" dirty="0"/>
              <a:t>90,000+ fragments, many no larger than a fingernail, that belong to 980+ documents.  Over 15,000 fragments were found in Cave 4 alone. More fragments continue to be discovered, some in cigar boxes in the dark corners of the museum (2013)!!!</a:t>
            </a:r>
          </a:p>
          <a:p>
            <a:pPr>
              <a:lnSpc>
                <a:spcPct val="120000"/>
              </a:lnSpc>
            </a:pPr>
            <a:r>
              <a:rPr lang="en-US" dirty="0"/>
              <a:t>Coins, pottery, textiles and leather from the soles of shoes.</a:t>
            </a:r>
          </a:p>
          <a:p>
            <a:pPr>
              <a:lnSpc>
                <a:spcPct val="120000"/>
              </a:lnSpc>
            </a:pPr>
            <a:r>
              <a:rPr lang="en-US" dirty="0"/>
              <a:t>Dead Sea Scrolls (DSS), including intact manuscripts and manuscripts reconstructed from fragments:</a:t>
            </a:r>
          </a:p>
          <a:p>
            <a:pPr lvl="1">
              <a:lnSpc>
                <a:spcPct val="120000"/>
              </a:lnSpc>
            </a:pPr>
            <a:r>
              <a:rPr lang="en-US" dirty="0"/>
              <a:t>Canonical Books (30% of the entire collection): 225 manuscripts of books from the Hebrew Bible (OT); several copies of every book except Esther (Psalms, 39 copies; Deuteronomy, 33; Genesis, 24; Isaiah, 22; Exodus, 18, etc.).  These manuscripts are approximately 1000 years earlier than any previously existing manuscript of a book in the Hebrew Bible (the Aleppo Scroll had been the earliest, approximately 900 A.D.).</a:t>
            </a:r>
          </a:p>
          <a:p>
            <a:pPr lvl="1">
              <a:lnSpc>
                <a:spcPct val="120000"/>
              </a:lnSpc>
            </a:pPr>
            <a:r>
              <a:rPr lang="en-US" dirty="0"/>
              <a:t>Noncanonical books (20%): Jewish religious texts not considered a part of the Hebrew Bible, but included as Apocrypha in modern Catholic Bibles (e.g. Jubilees, Enoch, Tobit, Sirach). These are the earliest versions of these books, which previously had only existed in Greek and Latin.</a:t>
            </a:r>
          </a:p>
          <a:p>
            <a:pPr lvl="1">
              <a:lnSpc>
                <a:spcPct val="120000"/>
              </a:lnSpc>
            </a:pPr>
            <a:r>
              <a:rPr lang="en-US" dirty="0"/>
              <a:t>Nonbiblical Religious and Nonreligious Books (about 50%). Non-biblical books that provide commentaries on Biblical books, descriptions of the Messiah and what will happen when he returns, rules for “synagogues” or Jewish communities, and great insight into Jewish religious life from 200 BCE to 100CE (e.g., the Community Rule; the War Scroll, The Copper Scroll, The Temple Scroll).</a:t>
            </a:r>
          </a:p>
          <a:p>
            <a:pPr lvl="1">
              <a:lnSpc>
                <a:spcPct val="120000"/>
              </a:lnSpc>
            </a:pPr>
            <a:endParaRPr lang="en-US" dirty="0"/>
          </a:p>
          <a:p>
            <a:pPr lvl="1">
              <a:lnSpc>
                <a:spcPct val="120000"/>
              </a:lnSpc>
            </a:pPr>
            <a:endParaRPr lang="en-US" dirty="0"/>
          </a:p>
          <a:p>
            <a:endParaRPr lang="en-US" dirty="0"/>
          </a:p>
          <a:p>
            <a:endParaRPr lang="en-US" dirty="0"/>
          </a:p>
          <a:p>
            <a:endParaRPr lang="en-US" dirty="0"/>
          </a:p>
          <a:p>
            <a:endParaRPr lang="en-US" dirty="0"/>
          </a:p>
        </p:txBody>
      </p:sp>
      <p:pic>
        <p:nvPicPr>
          <p:cNvPr id="5" name="Picture 4">
            <a:extLst>
              <a:ext uri="{FF2B5EF4-FFF2-40B4-BE49-F238E27FC236}">
                <a16:creationId xmlns:a16="http://schemas.microsoft.com/office/drawing/2014/main" id="{B456CC96-438F-4319-81D7-4363DDC25E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9476" y="230253"/>
            <a:ext cx="1300788" cy="1198497"/>
          </a:xfrm>
          <a:prstGeom prst="rect">
            <a:avLst/>
          </a:prstGeom>
        </p:spPr>
      </p:pic>
      <p:sp>
        <p:nvSpPr>
          <p:cNvPr id="4" name="Slide Number Placeholder 3">
            <a:extLst>
              <a:ext uri="{FF2B5EF4-FFF2-40B4-BE49-F238E27FC236}">
                <a16:creationId xmlns:a16="http://schemas.microsoft.com/office/drawing/2014/main" id="{DE2C2C0A-9DE6-496D-AB11-2CCDED597254}"/>
              </a:ext>
            </a:extLst>
          </p:cNvPr>
          <p:cNvSpPr>
            <a:spLocks noGrp="1"/>
          </p:cNvSpPr>
          <p:nvPr>
            <p:ph type="sldNum" sz="quarter" idx="12"/>
          </p:nvPr>
        </p:nvSpPr>
        <p:spPr/>
        <p:txBody>
          <a:bodyPr/>
          <a:lstStyle/>
          <a:p>
            <a:fld id="{520E06A9-DBC0-42A8-9980-DE821953FAC1}" type="slidenum">
              <a:rPr lang="en-US" smtClean="0"/>
              <a:t>8</a:t>
            </a:fld>
            <a:endParaRPr lang="en-US"/>
          </a:p>
        </p:txBody>
      </p:sp>
    </p:spTree>
    <p:extLst>
      <p:ext uri="{BB962C8B-B14F-4D97-AF65-F5344CB8AC3E}">
        <p14:creationId xmlns:p14="http://schemas.microsoft.com/office/powerpoint/2010/main" val="192198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6F3E7D-DA2A-4361-8B23-4BDD878441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8670" y="653057"/>
            <a:ext cx="2969828" cy="2018001"/>
          </a:xfrm>
          <a:prstGeom prst="rect">
            <a:avLst/>
          </a:prstGeom>
        </p:spPr>
      </p:pic>
      <p:pic>
        <p:nvPicPr>
          <p:cNvPr id="9" name="Picture 8">
            <a:extLst>
              <a:ext uri="{FF2B5EF4-FFF2-40B4-BE49-F238E27FC236}">
                <a16:creationId xmlns:a16="http://schemas.microsoft.com/office/drawing/2014/main" id="{76A94651-387A-48B6-851E-9BE9C1DE91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2195" y="256372"/>
            <a:ext cx="3289802" cy="2018002"/>
          </a:xfrm>
          <a:prstGeom prst="rect">
            <a:avLst/>
          </a:prstGeom>
        </p:spPr>
      </p:pic>
      <p:pic>
        <p:nvPicPr>
          <p:cNvPr id="4" name="Picture 3">
            <a:extLst>
              <a:ext uri="{FF2B5EF4-FFF2-40B4-BE49-F238E27FC236}">
                <a16:creationId xmlns:a16="http://schemas.microsoft.com/office/drawing/2014/main" id="{5FD0DF7C-A422-4FE6-97F3-9DE8736598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830" y="4977011"/>
            <a:ext cx="3086100" cy="1476375"/>
          </a:xfrm>
          <a:prstGeom prst="rect">
            <a:avLst/>
          </a:prstGeom>
        </p:spPr>
      </p:pic>
      <p:pic>
        <p:nvPicPr>
          <p:cNvPr id="11" name="Picture 10">
            <a:extLst>
              <a:ext uri="{FF2B5EF4-FFF2-40B4-BE49-F238E27FC236}">
                <a16:creationId xmlns:a16="http://schemas.microsoft.com/office/drawing/2014/main" id="{E9C2E15A-CFA5-46E1-ABF1-D313CE5CBF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75463" y="2923105"/>
            <a:ext cx="2188121" cy="1729740"/>
          </a:xfrm>
          <a:prstGeom prst="rect">
            <a:avLst/>
          </a:prstGeom>
        </p:spPr>
      </p:pic>
      <p:pic>
        <p:nvPicPr>
          <p:cNvPr id="13" name="Picture 12">
            <a:extLst>
              <a:ext uri="{FF2B5EF4-FFF2-40B4-BE49-F238E27FC236}">
                <a16:creationId xmlns:a16="http://schemas.microsoft.com/office/drawing/2014/main" id="{8F86DCE4-89C4-4E5C-8F67-93F03B1901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6238" y="2470595"/>
            <a:ext cx="1971642" cy="2336147"/>
          </a:xfrm>
          <a:prstGeom prst="rect">
            <a:avLst/>
          </a:prstGeom>
        </p:spPr>
      </p:pic>
      <p:sp>
        <p:nvSpPr>
          <p:cNvPr id="2" name="TextBox 1">
            <a:extLst>
              <a:ext uri="{FF2B5EF4-FFF2-40B4-BE49-F238E27FC236}">
                <a16:creationId xmlns:a16="http://schemas.microsoft.com/office/drawing/2014/main" id="{3743519A-1A3C-4393-8CF8-1B48B7C87D2E}"/>
              </a:ext>
            </a:extLst>
          </p:cNvPr>
          <p:cNvSpPr txBox="1"/>
          <p:nvPr/>
        </p:nvSpPr>
        <p:spPr>
          <a:xfrm>
            <a:off x="4665306" y="191278"/>
            <a:ext cx="4282574" cy="400110"/>
          </a:xfrm>
          <a:prstGeom prst="rect">
            <a:avLst/>
          </a:prstGeom>
          <a:noFill/>
        </p:spPr>
        <p:txBody>
          <a:bodyPr wrap="square" rtlCol="0">
            <a:spAutoFit/>
          </a:bodyPr>
          <a:lstStyle/>
          <a:p>
            <a:pPr algn="ctr"/>
            <a:r>
              <a:rPr lang="en-US" sz="2000" b="1" dirty="0"/>
              <a:t>Discovered at Qumran</a:t>
            </a:r>
          </a:p>
        </p:txBody>
      </p:sp>
      <p:sp>
        <p:nvSpPr>
          <p:cNvPr id="6" name="Slide Number Placeholder 5">
            <a:extLst>
              <a:ext uri="{FF2B5EF4-FFF2-40B4-BE49-F238E27FC236}">
                <a16:creationId xmlns:a16="http://schemas.microsoft.com/office/drawing/2014/main" id="{5A6BFC89-359C-46DB-8DBE-583CDB2065B6}"/>
              </a:ext>
            </a:extLst>
          </p:cNvPr>
          <p:cNvSpPr>
            <a:spLocks noGrp="1"/>
          </p:cNvSpPr>
          <p:nvPr>
            <p:ph type="sldNum" sz="quarter" idx="12"/>
          </p:nvPr>
        </p:nvSpPr>
        <p:spPr/>
        <p:txBody>
          <a:bodyPr/>
          <a:lstStyle/>
          <a:p>
            <a:fld id="{520E06A9-DBC0-42A8-9980-DE821953FAC1}" type="slidenum">
              <a:rPr lang="en-US" smtClean="0"/>
              <a:t>9</a:t>
            </a:fld>
            <a:endParaRPr lang="en-US"/>
          </a:p>
        </p:txBody>
      </p:sp>
      <p:pic>
        <p:nvPicPr>
          <p:cNvPr id="12" name="Picture 11">
            <a:extLst>
              <a:ext uri="{FF2B5EF4-FFF2-40B4-BE49-F238E27FC236}">
                <a16:creationId xmlns:a16="http://schemas.microsoft.com/office/drawing/2014/main" id="{2BD03E3B-5A1E-4B18-B02A-C8A65C9F0C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13071" y="5002775"/>
            <a:ext cx="2886075" cy="1581150"/>
          </a:xfrm>
          <a:prstGeom prst="rect">
            <a:avLst/>
          </a:prstGeom>
        </p:spPr>
      </p:pic>
      <p:sp>
        <p:nvSpPr>
          <p:cNvPr id="14" name="TextBox 13">
            <a:extLst>
              <a:ext uri="{FF2B5EF4-FFF2-40B4-BE49-F238E27FC236}">
                <a16:creationId xmlns:a16="http://schemas.microsoft.com/office/drawing/2014/main" id="{A3AD56EE-23E8-4321-8AB2-E3D500835609}"/>
              </a:ext>
            </a:extLst>
          </p:cNvPr>
          <p:cNvSpPr txBox="1"/>
          <p:nvPr/>
        </p:nvSpPr>
        <p:spPr>
          <a:xfrm>
            <a:off x="1819469" y="6437888"/>
            <a:ext cx="2066731" cy="276999"/>
          </a:xfrm>
          <a:prstGeom prst="rect">
            <a:avLst/>
          </a:prstGeom>
          <a:noFill/>
        </p:spPr>
        <p:txBody>
          <a:bodyPr wrap="square" rtlCol="0">
            <a:spAutoFit/>
          </a:bodyPr>
          <a:lstStyle/>
          <a:p>
            <a:r>
              <a:rPr lang="en-US" sz="1200" b="1" dirty="0"/>
              <a:t>The Copper Scroll</a:t>
            </a:r>
          </a:p>
        </p:txBody>
      </p:sp>
      <p:sp>
        <p:nvSpPr>
          <p:cNvPr id="15" name="TextBox 14">
            <a:extLst>
              <a:ext uri="{FF2B5EF4-FFF2-40B4-BE49-F238E27FC236}">
                <a16:creationId xmlns:a16="http://schemas.microsoft.com/office/drawing/2014/main" id="{10A6EA75-EE98-4752-8096-9928A178C9B3}"/>
              </a:ext>
            </a:extLst>
          </p:cNvPr>
          <p:cNvSpPr txBox="1"/>
          <p:nvPr/>
        </p:nvSpPr>
        <p:spPr>
          <a:xfrm>
            <a:off x="1670180" y="2283961"/>
            <a:ext cx="2216020" cy="276999"/>
          </a:xfrm>
          <a:prstGeom prst="rect">
            <a:avLst/>
          </a:prstGeom>
          <a:noFill/>
        </p:spPr>
        <p:txBody>
          <a:bodyPr wrap="square" rtlCol="0">
            <a:spAutoFit/>
          </a:bodyPr>
          <a:lstStyle/>
          <a:p>
            <a:r>
              <a:rPr lang="en-US" sz="1200" b="1" dirty="0"/>
              <a:t>The Great Isaiah Scroll</a:t>
            </a:r>
          </a:p>
        </p:txBody>
      </p:sp>
      <p:sp>
        <p:nvSpPr>
          <p:cNvPr id="16" name="TextBox 15">
            <a:extLst>
              <a:ext uri="{FF2B5EF4-FFF2-40B4-BE49-F238E27FC236}">
                <a16:creationId xmlns:a16="http://schemas.microsoft.com/office/drawing/2014/main" id="{E053E825-A9E0-4A6C-9507-4555DF00789D}"/>
              </a:ext>
            </a:extLst>
          </p:cNvPr>
          <p:cNvSpPr txBox="1"/>
          <p:nvPr/>
        </p:nvSpPr>
        <p:spPr>
          <a:xfrm>
            <a:off x="5219469" y="2099295"/>
            <a:ext cx="1002864" cy="461665"/>
          </a:xfrm>
          <a:prstGeom prst="rect">
            <a:avLst/>
          </a:prstGeom>
          <a:noFill/>
        </p:spPr>
        <p:txBody>
          <a:bodyPr wrap="square" rtlCol="0">
            <a:spAutoFit/>
          </a:bodyPr>
          <a:lstStyle/>
          <a:p>
            <a:r>
              <a:rPr lang="en-US" sz="1200" b="1" dirty="0"/>
              <a:t>90,000+ fragments</a:t>
            </a:r>
          </a:p>
        </p:txBody>
      </p:sp>
      <p:pic>
        <p:nvPicPr>
          <p:cNvPr id="8" name="Picture 7">
            <a:extLst>
              <a:ext uri="{FF2B5EF4-FFF2-40B4-BE49-F238E27FC236}">
                <a16:creationId xmlns:a16="http://schemas.microsoft.com/office/drawing/2014/main" id="{019E8698-5CD7-42C2-979F-E0DC2D58A19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4830" y="2671058"/>
            <a:ext cx="3086100" cy="2086485"/>
          </a:xfrm>
          <a:prstGeom prst="rect">
            <a:avLst/>
          </a:prstGeom>
        </p:spPr>
      </p:pic>
    </p:spTree>
    <p:extLst>
      <p:ext uri="{BB962C8B-B14F-4D97-AF65-F5344CB8AC3E}">
        <p14:creationId xmlns:p14="http://schemas.microsoft.com/office/powerpoint/2010/main" val="313578233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3305</TotalTime>
  <Words>3170</Words>
  <Application>Microsoft Office PowerPoint</Application>
  <PresentationFormat>On-screen Show (4:3)</PresentationFormat>
  <Paragraphs>193</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Calibri</vt:lpstr>
      <vt:lpstr>Franklin Gothic Book</vt:lpstr>
      <vt:lpstr>Crop</vt:lpstr>
      <vt:lpstr>PowerPoint Presentation</vt:lpstr>
      <vt:lpstr>The Dead Sea Scrolls</vt:lpstr>
      <vt:lpstr>Discovering the Scrolls</vt:lpstr>
      <vt:lpstr>Discovering the Scrolls</vt:lpstr>
      <vt:lpstr>Discovering the Scrolls</vt:lpstr>
      <vt:lpstr>PowerPoint Presentation</vt:lpstr>
      <vt:lpstr>PowerPoint Presentation</vt:lpstr>
      <vt:lpstr>What Was Found in the 11 Caves?</vt:lpstr>
      <vt:lpstr>PowerPoint Presentation</vt:lpstr>
      <vt:lpstr>What Is a Scroll?</vt:lpstr>
      <vt:lpstr>Who Wrote the Scrolls?</vt:lpstr>
      <vt:lpstr>Dating the Scrolls (200 BCE-100 CE)</vt:lpstr>
      <vt:lpstr>Preserving the Scrolls</vt:lpstr>
      <vt:lpstr>Assembling the Scrolls</vt:lpstr>
      <vt:lpstr>PowerPoint Presentation</vt:lpstr>
      <vt:lpstr>Translating the Scrolls</vt:lpstr>
      <vt:lpstr>Why Are They Significant?</vt:lpstr>
      <vt:lpstr>PowerPoint Presentation</vt:lpstr>
      <vt:lpstr>The Scrolls and Christianity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Feiler</dc:creator>
  <cp:lastModifiedBy>Paul Feiler</cp:lastModifiedBy>
  <cp:revision>84</cp:revision>
  <cp:lastPrinted>2019-01-20T16:55:12Z</cp:lastPrinted>
  <dcterms:created xsi:type="dcterms:W3CDTF">2019-01-11T17:59:16Z</dcterms:created>
  <dcterms:modified xsi:type="dcterms:W3CDTF">2019-02-25T15:59:00Z</dcterms:modified>
</cp:coreProperties>
</file>