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0" r:id="rId3"/>
    <p:sldId id="265" r:id="rId4"/>
    <p:sldId id="261" r:id="rId5"/>
    <p:sldId id="267" r:id="rId6"/>
    <p:sldId id="257" r:id="rId7"/>
    <p:sldId id="276" r:id="rId8"/>
    <p:sldId id="274" r:id="rId9"/>
    <p:sldId id="264" r:id="rId10"/>
    <p:sldId id="262" r:id="rId11"/>
    <p:sldId id="266" r:id="rId12"/>
    <p:sldId id="263" r:id="rId13"/>
    <p:sldId id="268" r:id="rId14"/>
    <p:sldId id="269" r:id="rId15"/>
    <p:sldId id="270" r:id="rId16"/>
    <p:sldId id="271" r:id="rId17"/>
    <p:sldId id="272" r:id="rId1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121" d="100"/>
          <a:sy n="121" d="100"/>
        </p:scale>
        <p:origin x="7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49B5A90-3DBF-4AB9-B606-3C3815D326AD}" type="datetimeFigureOut">
              <a:rPr lang="en-US" smtClean="0"/>
              <a:t>1/12/2020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54517C5-ED66-4B58-B751-B96CFCC5A425}" type="slidenum">
              <a:rPr lang="en-US" smtClean="0"/>
              <a:t>‹#›</a:t>
            </a:fld>
            <a:endParaRPr lang="en-US"/>
          </a:p>
        </p:txBody>
      </p:sp>
    </p:spTree>
    <p:extLst>
      <p:ext uri="{BB962C8B-B14F-4D97-AF65-F5344CB8AC3E}">
        <p14:creationId xmlns:p14="http://schemas.microsoft.com/office/powerpoint/2010/main" val="1430645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F387-C5AF-4AD1-8B0F-CB63DDA6F8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BBA091-5AC5-4F68-8A99-3529EEA0CF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A54217-1163-4345-8B84-610CFDEBE4F8}"/>
              </a:ext>
            </a:extLst>
          </p:cNvPr>
          <p:cNvSpPr>
            <a:spLocks noGrp="1"/>
          </p:cNvSpPr>
          <p:nvPr>
            <p:ph type="dt" sz="half" idx="10"/>
          </p:nvPr>
        </p:nvSpPr>
        <p:spPr/>
        <p:txBody>
          <a:bodyPr/>
          <a:lstStyle/>
          <a:p>
            <a:fld id="{EFED88DF-6135-4AF2-9637-7A52DB4193A4}" type="datetime1">
              <a:rPr lang="en-US" smtClean="0"/>
              <a:t>1/12/2020</a:t>
            </a:fld>
            <a:endParaRPr lang="en-US"/>
          </a:p>
        </p:txBody>
      </p:sp>
      <p:sp>
        <p:nvSpPr>
          <p:cNvPr id="5" name="Footer Placeholder 4">
            <a:extLst>
              <a:ext uri="{FF2B5EF4-FFF2-40B4-BE49-F238E27FC236}">
                <a16:creationId xmlns:a16="http://schemas.microsoft.com/office/drawing/2014/main" id="{30A166F7-5399-45A8-8056-E08113B107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5AE19-B901-4972-AC37-ACCA176CA444}"/>
              </a:ext>
            </a:extLst>
          </p:cNvPr>
          <p:cNvSpPr>
            <a:spLocks noGrp="1"/>
          </p:cNvSpPr>
          <p:nvPr>
            <p:ph type="sldNum" sz="quarter" idx="12"/>
          </p:nvPr>
        </p:nvSpPr>
        <p:spPr/>
        <p:txBody>
          <a:bodyPr/>
          <a:lstStyle/>
          <a:p>
            <a:fld id="{179713C1-1803-45BF-9047-EF0D050A861D}" type="slidenum">
              <a:rPr lang="en-US" smtClean="0"/>
              <a:t>‹#›</a:t>
            </a:fld>
            <a:endParaRPr lang="en-US"/>
          </a:p>
        </p:txBody>
      </p:sp>
    </p:spTree>
    <p:extLst>
      <p:ext uri="{BB962C8B-B14F-4D97-AF65-F5344CB8AC3E}">
        <p14:creationId xmlns:p14="http://schemas.microsoft.com/office/powerpoint/2010/main" val="61642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EF2D8-7078-4FEE-B957-F2915BC4B3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393471-1222-430B-9FAB-A961C41F95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E02C56-2F87-440E-9A45-A5D0B9E2A923}"/>
              </a:ext>
            </a:extLst>
          </p:cNvPr>
          <p:cNvSpPr>
            <a:spLocks noGrp="1"/>
          </p:cNvSpPr>
          <p:nvPr>
            <p:ph type="dt" sz="half" idx="10"/>
          </p:nvPr>
        </p:nvSpPr>
        <p:spPr/>
        <p:txBody>
          <a:bodyPr/>
          <a:lstStyle/>
          <a:p>
            <a:fld id="{FB431349-A3AF-4B86-B771-558BA72EAA35}" type="datetime1">
              <a:rPr lang="en-US" smtClean="0"/>
              <a:t>1/12/2020</a:t>
            </a:fld>
            <a:endParaRPr lang="en-US"/>
          </a:p>
        </p:txBody>
      </p:sp>
      <p:sp>
        <p:nvSpPr>
          <p:cNvPr id="5" name="Footer Placeholder 4">
            <a:extLst>
              <a:ext uri="{FF2B5EF4-FFF2-40B4-BE49-F238E27FC236}">
                <a16:creationId xmlns:a16="http://schemas.microsoft.com/office/drawing/2014/main" id="{BFD27FFF-1D8F-424F-A8B9-BF5266E4B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E8B6B7-92CE-441E-9C5B-6E21F6D87C2C}"/>
              </a:ext>
            </a:extLst>
          </p:cNvPr>
          <p:cNvSpPr>
            <a:spLocks noGrp="1"/>
          </p:cNvSpPr>
          <p:nvPr>
            <p:ph type="sldNum" sz="quarter" idx="12"/>
          </p:nvPr>
        </p:nvSpPr>
        <p:spPr/>
        <p:txBody>
          <a:bodyPr/>
          <a:lstStyle/>
          <a:p>
            <a:fld id="{179713C1-1803-45BF-9047-EF0D050A861D}" type="slidenum">
              <a:rPr lang="en-US" smtClean="0"/>
              <a:t>‹#›</a:t>
            </a:fld>
            <a:endParaRPr lang="en-US"/>
          </a:p>
        </p:txBody>
      </p:sp>
    </p:spTree>
    <p:extLst>
      <p:ext uri="{BB962C8B-B14F-4D97-AF65-F5344CB8AC3E}">
        <p14:creationId xmlns:p14="http://schemas.microsoft.com/office/powerpoint/2010/main" val="1343333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4DF65A-64A7-4350-93B4-99BF302612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F5C5F5-9644-4D99-86D4-C8EE38CB5E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4C948-5AFD-4C65-85A6-1C65FCADF606}"/>
              </a:ext>
            </a:extLst>
          </p:cNvPr>
          <p:cNvSpPr>
            <a:spLocks noGrp="1"/>
          </p:cNvSpPr>
          <p:nvPr>
            <p:ph type="dt" sz="half" idx="10"/>
          </p:nvPr>
        </p:nvSpPr>
        <p:spPr/>
        <p:txBody>
          <a:bodyPr/>
          <a:lstStyle/>
          <a:p>
            <a:fld id="{960CD249-3C05-42E7-8501-676D3937A43A}" type="datetime1">
              <a:rPr lang="en-US" smtClean="0"/>
              <a:t>1/12/2020</a:t>
            </a:fld>
            <a:endParaRPr lang="en-US"/>
          </a:p>
        </p:txBody>
      </p:sp>
      <p:sp>
        <p:nvSpPr>
          <p:cNvPr id="5" name="Footer Placeholder 4">
            <a:extLst>
              <a:ext uri="{FF2B5EF4-FFF2-40B4-BE49-F238E27FC236}">
                <a16:creationId xmlns:a16="http://schemas.microsoft.com/office/drawing/2014/main" id="{2DD723F4-BCF8-4FC0-9827-A00C7003EA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CA9DE-21B3-4D56-8E25-AEFF978FF511}"/>
              </a:ext>
            </a:extLst>
          </p:cNvPr>
          <p:cNvSpPr>
            <a:spLocks noGrp="1"/>
          </p:cNvSpPr>
          <p:nvPr>
            <p:ph type="sldNum" sz="quarter" idx="12"/>
          </p:nvPr>
        </p:nvSpPr>
        <p:spPr/>
        <p:txBody>
          <a:bodyPr/>
          <a:lstStyle/>
          <a:p>
            <a:fld id="{179713C1-1803-45BF-9047-EF0D050A861D}" type="slidenum">
              <a:rPr lang="en-US" smtClean="0"/>
              <a:t>‹#›</a:t>
            </a:fld>
            <a:endParaRPr lang="en-US"/>
          </a:p>
        </p:txBody>
      </p:sp>
    </p:spTree>
    <p:extLst>
      <p:ext uri="{BB962C8B-B14F-4D97-AF65-F5344CB8AC3E}">
        <p14:creationId xmlns:p14="http://schemas.microsoft.com/office/powerpoint/2010/main" val="404873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A1C0A-6A8A-4316-94AA-731E815310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3BB255-C31B-4FB8-B038-9C96AD4C77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189C12-435F-41CB-A541-2B2C292233E4}"/>
              </a:ext>
            </a:extLst>
          </p:cNvPr>
          <p:cNvSpPr>
            <a:spLocks noGrp="1"/>
          </p:cNvSpPr>
          <p:nvPr>
            <p:ph type="dt" sz="half" idx="10"/>
          </p:nvPr>
        </p:nvSpPr>
        <p:spPr/>
        <p:txBody>
          <a:bodyPr/>
          <a:lstStyle/>
          <a:p>
            <a:fld id="{F4D6EBE8-5788-4C24-B5C2-0D6F0B1928AF}" type="datetime1">
              <a:rPr lang="en-US" smtClean="0"/>
              <a:t>1/12/2020</a:t>
            </a:fld>
            <a:endParaRPr lang="en-US"/>
          </a:p>
        </p:txBody>
      </p:sp>
      <p:sp>
        <p:nvSpPr>
          <p:cNvPr id="5" name="Footer Placeholder 4">
            <a:extLst>
              <a:ext uri="{FF2B5EF4-FFF2-40B4-BE49-F238E27FC236}">
                <a16:creationId xmlns:a16="http://schemas.microsoft.com/office/drawing/2014/main" id="{9B5BA430-1314-42D5-8235-060A301A0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F714E4-CC52-445B-8EBE-D68F257514E8}"/>
              </a:ext>
            </a:extLst>
          </p:cNvPr>
          <p:cNvSpPr>
            <a:spLocks noGrp="1"/>
          </p:cNvSpPr>
          <p:nvPr>
            <p:ph type="sldNum" sz="quarter" idx="12"/>
          </p:nvPr>
        </p:nvSpPr>
        <p:spPr/>
        <p:txBody>
          <a:bodyPr/>
          <a:lstStyle/>
          <a:p>
            <a:fld id="{179713C1-1803-45BF-9047-EF0D050A861D}" type="slidenum">
              <a:rPr lang="en-US" smtClean="0"/>
              <a:t>‹#›</a:t>
            </a:fld>
            <a:endParaRPr lang="en-US"/>
          </a:p>
        </p:txBody>
      </p:sp>
    </p:spTree>
    <p:extLst>
      <p:ext uri="{BB962C8B-B14F-4D97-AF65-F5344CB8AC3E}">
        <p14:creationId xmlns:p14="http://schemas.microsoft.com/office/powerpoint/2010/main" val="37097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6DFA8-D5E9-4654-8445-6469F0C485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2B8E36-428B-48D7-8697-7A49BDBE8B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A6AC98-6E74-419E-8956-C04EAC503DD5}"/>
              </a:ext>
            </a:extLst>
          </p:cNvPr>
          <p:cNvSpPr>
            <a:spLocks noGrp="1"/>
          </p:cNvSpPr>
          <p:nvPr>
            <p:ph type="dt" sz="half" idx="10"/>
          </p:nvPr>
        </p:nvSpPr>
        <p:spPr/>
        <p:txBody>
          <a:bodyPr/>
          <a:lstStyle/>
          <a:p>
            <a:fld id="{906C9815-3544-477C-AE85-1C1115672EB4}" type="datetime1">
              <a:rPr lang="en-US" smtClean="0"/>
              <a:t>1/12/2020</a:t>
            </a:fld>
            <a:endParaRPr lang="en-US"/>
          </a:p>
        </p:txBody>
      </p:sp>
      <p:sp>
        <p:nvSpPr>
          <p:cNvPr id="5" name="Footer Placeholder 4">
            <a:extLst>
              <a:ext uri="{FF2B5EF4-FFF2-40B4-BE49-F238E27FC236}">
                <a16:creationId xmlns:a16="http://schemas.microsoft.com/office/drawing/2014/main" id="{7DC38491-85E6-4DDB-AFD6-11A5B700E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DA271-114C-4D50-B83D-42FC5AF52F8A}"/>
              </a:ext>
            </a:extLst>
          </p:cNvPr>
          <p:cNvSpPr>
            <a:spLocks noGrp="1"/>
          </p:cNvSpPr>
          <p:nvPr>
            <p:ph type="sldNum" sz="quarter" idx="12"/>
          </p:nvPr>
        </p:nvSpPr>
        <p:spPr/>
        <p:txBody>
          <a:bodyPr/>
          <a:lstStyle/>
          <a:p>
            <a:fld id="{179713C1-1803-45BF-9047-EF0D050A861D}" type="slidenum">
              <a:rPr lang="en-US" smtClean="0"/>
              <a:t>‹#›</a:t>
            </a:fld>
            <a:endParaRPr lang="en-US"/>
          </a:p>
        </p:txBody>
      </p:sp>
    </p:spTree>
    <p:extLst>
      <p:ext uri="{BB962C8B-B14F-4D97-AF65-F5344CB8AC3E}">
        <p14:creationId xmlns:p14="http://schemas.microsoft.com/office/powerpoint/2010/main" val="303279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CF42C-B10B-4A54-87EF-B4A6FA29E3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EB3DBB-E7C6-4BAF-A032-7436B28062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F978AA-C76F-456E-816A-20E36EC130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238160-BFD2-43CD-8F35-1516D502D1AD}"/>
              </a:ext>
            </a:extLst>
          </p:cNvPr>
          <p:cNvSpPr>
            <a:spLocks noGrp="1"/>
          </p:cNvSpPr>
          <p:nvPr>
            <p:ph type="dt" sz="half" idx="10"/>
          </p:nvPr>
        </p:nvSpPr>
        <p:spPr/>
        <p:txBody>
          <a:bodyPr/>
          <a:lstStyle/>
          <a:p>
            <a:fld id="{A1E8C9FF-0834-4236-B040-069A01410136}" type="datetime1">
              <a:rPr lang="en-US" smtClean="0"/>
              <a:t>1/12/2020</a:t>
            </a:fld>
            <a:endParaRPr lang="en-US"/>
          </a:p>
        </p:txBody>
      </p:sp>
      <p:sp>
        <p:nvSpPr>
          <p:cNvPr id="6" name="Footer Placeholder 5">
            <a:extLst>
              <a:ext uri="{FF2B5EF4-FFF2-40B4-BE49-F238E27FC236}">
                <a16:creationId xmlns:a16="http://schemas.microsoft.com/office/drawing/2014/main" id="{79516183-418E-4995-803F-B84B6C587B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6F170C-7D81-4F67-A9F3-E514175C37FC}"/>
              </a:ext>
            </a:extLst>
          </p:cNvPr>
          <p:cNvSpPr>
            <a:spLocks noGrp="1"/>
          </p:cNvSpPr>
          <p:nvPr>
            <p:ph type="sldNum" sz="quarter" idx="12"/>
          </p:nvPr>
        </p:nvSpPr>
        <p:spPr/>
        <p:txBody>
          <a:bodyPr/>
          <a:lstStyle/>
          <a:p>
            <a:fld id="{179713C1-1803-45BF-9047-EF0D050A861D}" type="slidenum">
              <a:rPr lang="en-US" smtClean="0"/>
              <a:t>‹#›</a:t>
            </a:fld>
            <a:endParaRPr lang="en-US"/>
          </a:p>
        </p:txBody>
      </p:sp>
    </p:spTree>
    <p:extLst>
      <p:ext uri="{BB962C8B-B14F-4D97-AF65-F5344CB8AC3E}">
        <p14:creationId xmlns:p14="http://schemas.microsoft.com/office/powerpoint/2010/main" val="311259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7AB07-A7C5-4FF2-BB4A-9611A2C8EB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A473B6-5EDA-4834-8465-F4DAC6AC1C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A92D6D-307C-47CE-A238-D8AD11FCCA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51DC8B-CF2C-45D6-B8C7-F59F96719D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1CB8D6-771C-4F77-B04F-FE54989F2C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E4AE4-AFB4-4897-8A5E-F6A170CDF2E4}"/>
              </a:ext>
            </a:extLst>
          </p:cNvPr>
          <p:cNvSpPr>
            <a:spLocks noGrp="1"/>
          </p:cNvSpPr>
          <p:nvPr>
            <p:ph type="dt" sz="half" idx="10"/>
          </p:nvPr>
        </p:nvSpPr>
        <p:spPr/>
        <p:txBody>
          <a:bodyPr/>
          <a:lstStyle/>
          <a:p>
            <a:fld id="{9A4A84FD-CAFA-4128-BD25-919DF7CD3DB7}" type="datetime1">
              <a:rPr lang="en-US" smtClean="0"/>
              <a:t>1/12/2020</a:t>
            </a:fld>
            <a:endParaRPr lang="en-US"/>
          </a:p>
        </p:txBody>
      </p:sp>
      <p:sp>
        <p:nvSpPr>
          <p:cNvPr id="8" name="Footer Placeholder 7">
            <a:extLst>
              <a:ext uri="{FF2B5EF4-FFF2-40B4-BE49-F238E27FC236}">
                <a16:creationId xmlns:a16="http://schemas.microsoft.com/office/drawing/2014/main" id="{375E03AA-3B32-4258-A953-0BD6293493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B83144-FA52-4DE2-8373-959FB3C3C14E}"/>
              </a:ext>
            </a:extLst>
          </p:cNvPr>
          <p:cNvSpPr>
            <a:spLocks noGrp="1"/>
          </p:cNvSpPr>
          <p:nvPr>
            <p:ph type="sldNum" sz="quarter" idx="12"/>
          </p:nvPr>
        </p:nvSpPr>
        <p:spPr/>
        <p:txBody>
          <a:bodyPr/>
          <a:lstStyle/>
          <a:p>
            <a:fld id="{179713C1-1803-45BF-9047-EF0D050A861D}" type="slidenum">
              <a:rPr lang="en-US" smtClean="0"/>
              <a:t>‹#›</a:t>
            </a:fld>
            <a:endParaRPr lang="en-US"/>
          </a:p>
        </p:txBody>
      </p:sp>
    </p:spTree>
    <p:extLst>
      <p:ext uri="{BB962C8B-B14F-4D97-AF65-F5344CB8AC3E}">
        <p14:creationId xmlns:p14="http://schemas.microsoft.com/office/powerpoint/2010/main" val="367382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A766C-5691-433D-A2A8-9ED1E75849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C31824-7B7B-4F81-9DBB-A6BE6397039C}"/>
              </a:ext>
            </a:extLst>
          </p:cNvPr>
          <p:cNvSpPr>
            <a:spLocks noGrp="1"/>
          </p:cNvSpPr>
          <p:nvPr>
            <p:ph type="dt" sz="half" idx="10"/>
          </p:nvPr>
        </p:nvSpPr>
        <p:spPr/>
        <p:txBody>
          <a:bodyPr/>
          <a:lstStyle/>
          <a:p>
            <a:fld id="{314DB378-7001-403B-92D0-BF4C5C6BCE4A}" type="datetime1">
              <a:rPr lang="en-US" smtClean="0"/>
              <a:t>1/12/2020</a:t>
            </a:fld>
            <a:endParaRPr lang="en-US"/>
          </a:p>
        </p:txBody>
      </p:sp>
      <p:sp>
        <p:nvSpPr>
          <p:cNvPr id="4" name="Footer Placeholder 3">
            <a:extLst>
              <a:ext uri="{FF2B5EF4-FFF2-40B4-BE49-F238E27FC236}">
                <a16:creationId xmlns:a16="http://schemas.microsoft.com/office/drawing/2014/main" id="{0FDA3436-0C72-4533-80A2-95C8EE5EE5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49BB7E-0039-4B90-9044-B7BCC5265837}"/>
              </a:ext>
            </a:extLst>
          </p:cNvPr>
          <p:cNvSpPr>
            <a:spLocks noGrp="1"/>
          </p:cNvSpPr>
          <p:nvPr>
            <p:ph type="sldNum" sz="quarter" idx="12"/>
          </p:nvPr>
        </p:nvSpPr>
        <p:spPr/>
        <p:txBody>
          <a:bodyPr/>
          <a:lstStyle/>
          <a:p>
            <a:fld id="{179713C1-1803-45BF-9047-EF0D050A861D}" type="slidenum">
              <a:rPr lang="en-US" smtClean="0"/>
              <a:t>‹#›</a:t>
            </a:fld>
            <a:endParaRPr lang="en-US"/>
          </a:p>
        </p:txBody>
      </p:sp>
    </p:spTree>
    <p:extLst>
      <p:ext uri="{BB962C8B-B14F-4D97-AF65-F5344CB8AC3E}">
        <p14:creationId xmlns:p14="http://schemas.microsoft.com/office/powerpoint/2010/main" val="102909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D11F3-7500-442D-BE46-42B704466F1B}"/>
              </a:ext>
            </a:extLst>
          </p:cNvPr>
          <p:cNvSpPr>
            <a:spLocks noGrp="1"/>
          </p:cNvSpPr>
          <p:nvPr>
            <p:ph type="dt" sz="half" idx="10"/>
          </p:nvPr>
        </p:nvSpPr>
        <p:spPr/>
        <p:txBody>
          <a:bodyPr/>
          <a:lstStyle/>
          <a:p>
            <a:fld id="{898DA449-F032-4BB2-B2C9-B223307D73CE}" type="datetime1">
              <a:rPr lang="en-US" smtClean="0"/>
              <a:t>1/12/2020</a:t>
            </a:fld>
            <a:endParaRPr lang="en-US"/>
          </a:p>
        </p:txBody>
      </p:sp>
      <p:sp>
        <p:nvSpPr>
          <p:cNvPr id="3" name="Footer Placeholder 2">
            <a:extLst>
              <a:ext uri="{FF2B5EF4-FFF2-40B4-BE49-F238E27FC236}">
                <a16:creationId xmlns:a16="http://schemas.microsoft.com/office/drawing/2014/main" id="{84334A24-0E9A-41FE-A274-91C9BB6C2D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D5ACA7-4AEE-47FA-9971-DB9832FF2915}"/>
              </a:ext>
            </a:extLst>
          </p:cNvPr>
          <p:cNvSpPr>
            <a:spLocks noGrp="1"/>
          </p:cNvSpPr>
          <p:nvPr>
            <p:ph type="sldNum" sz="quarter" idx="12"/>
          </p:nvPr>
        </p:nvSpPr>
        <p:spPr/>
        <p:txBody>
          <a:bodyPr/>
          <a:lstStyle/>
          <a:p>
            <a:fld id="{179713C1-1803-45BF-9047-EF0D050A861D}" type="slidenum">
              <a:rPr lang="en-US" smtClean="0"/>
              <a:t>‹#›</a:t>
            </a:fld>
            <a:endParaRPr lang="en-US"/>
          </a:p>
        </p:txBody>
      </p:sp>
    </p:spTree>
    <p:extLst>
      <p:ext uri="{BB962C8B-B14F-4D97-AF65-F5344CB8AC3E}">
        <p14:creationId xmlns:p14="http://schemas.microsoft.com/office/powerpoint/2010/main" val="232180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12695-F86A-44D1-BFDA-F474E48049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3F4060-6F4A-4435-97E2-E37C6E4B99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8EB245-00F1-4104-A267-A816DEE4E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0FF6BE-5774-424C-8277-86555FD4FE89}"/>
              </a:ext>
            </a:extLst>
          </p:cNvPr>
          <p:cNvSpPr>
            <a:spLocks noGrp="1"/>
          </p:cNvSpPr>
          <p:nvPr>
            <p:ph type="dt" sz="half" idx="10"/>
          </p:nvPr>
        </p:nvSpPr>
        <p:spPr/>
        <p:txBody>
          <a:bodyPr/>
          <a:lstStyle/>
          <a:p>
            <a:fld id="{85A4FDE8-FB88-4499-94C7-9838263F4308}" type="datetime1">
              <a:rPr lang="en-US" smtClean="0"/>
              <a:t>1/12/2020</a:t>
            </a:fld>
            <a:endParaRPr lang="en-US"/>
          </a:p>
        </p:txBody>
      </p:sp>
      <p:sp>
        <p:nvSpPr>
          <p:cNvPr id="6" name="Footer Placeholder 5">
            <a:extLst>
              <a:ext uri="{FF2B5EF4-FFF2-40B4-BE49-F238E27FC236}">
                <a16:creationId xmlns:a16="http://schemas.microsoft.com/office/drawing/2014/main" id="{09DDED28-3197-4722-BCA0-2CE7F9C58B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70E489-CEEE-455D-927E-DDC576FC6ED2}"/>
              </a:ext>
            </a:extLst>
          </p:cNvPr>
          <p:cNvSpPr>
            <a:spLocks noGrp="1"/>
          </p:cNvSpPr>
          <p:nvPr>
            <p:ph type="sldNum" sz="quarter" idx="12"/>
          </p:nvPr>
        </p:nvSpPr>
        <p:spPr/>
        <p:txBody>
          <a:bodyPr/>
          <a:lstStyle/>
          <a:p>
            <a:fld id="{179713C1-1803-45BF-9047-EF0D050A861D}" type="slidenum">
              <a:rPr lang="en-US" smtClean="0"/>
              <a:t>‹#›</a:t>
            </a:fld>
            <a:endParaRPr lang="en-US"/>
          </a:p>
        </p:txBody>
      </p:sp>
    </p:spTree>
    <p:extLst>
      <p:ext uri="{BB962C8B-B14F-4D97-AF65-F5344CB8AC3E}">
        <p14:creationId xmlns:p14="http://schemas.microsoft.com/office/powerpoint/2010/main" val="2312476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D3A7B-08A9-413C-9740-9C587A7555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3CA30E-2124-4CE8-ABBD-0C18B18B11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4B3D00-12D5-4DC1-A01D-F67D9E6C6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6D2A23-628E-44B7-91E5-E962A16CADA4}"/>
              </a:ext>
            </a:extLst>
          </p:cNvPr>
          <p:cNvSpPr>
            <a:spLocks noGrp="1"/>
          </p:cNvSpPr>
          <p:nvPr>
            <p:ph type="dt" sz="half" idx="10"/>
          </p:nvPr>
        </p:nvSpPr>
        <p:spPr/>
        <p:txBody>
          <a:bodyPr/>
          <a:lstStyle/>
          <a:p>
            <a:fld id="{019F2D21-7075-4DBE-9D58-4E4FAF2FFECB}" type="datetime1">
              <a:rPr lang="en-US" smtClean="0"/>
              <a:t>1/12/2020</a:t>
            </a:fld>
            <a:endParaRPr lang="en-US"/>
          </a:p>
        </p:txBody>
      </p:sp>
      <p:sp>
        <p:nvSpPr>
          <p:cNvPr id="6" name="Footer Placeholder 5">
            <a:extLst>
              <a:ext uri="{FF2B5EF4-FFF2-40B4-BE49-F238E27FC236}">
                <a16:creationId xmlns:a16="http://schemas.microsoft.com/office/drawing/2014/main" id="{82A9B3FA-83C0-4F0D-8ED9-F25066BEEB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398AB-0250-4853-A68A-73043ACE187A}"/>
              </a:ext>
            </a:extLst>
          </p:cNvPr>
          <p:cNvSpPr>
            <a:spLocks noGrp="1"/>
          </p:cNvSpPr>
          <p:nvPr>
            <p:ph type="sldNum" sz="quarter" idx="12"/>
          </p:nvPr>
        </p:nvSpPr>
        <p:spPr/>
        <p:txBody>
          <a:bodyPr/>
          <a:lstStyle/>
          <a:p>
            <a:fld id="{179713C1-1803-45BF-9047-EF0D050A861D}" type="slidenum">
              <a:rPr lang="en-US" smtClean="0"/>
              <a:t>‹#›</a:t>
            </a:fld>
            <a:endParaRPr lang="en-US"/>
          </a:p>
        </p:txBody>
      </p:sp>
    </p:spTree>
    <p:extLst>
      <p:ext uri="{BB962C8B-B14F-4D97-AF65-F5344CB8AC3E}">
        <p14:creationId xmlns:p14="http://schemas.microsoft.com/office/powerpoint/2010/main" val="1478551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F7D354-36FE-42D5-8FDA-ABD5D3B99C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EE8A36-FEC7-4797-96D9-04045D78E8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237A62-4C89-44BC-AC1F-32E78C5D3A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1BB9F-5DA7-4B41-96D7-A9FD617BF36D}" type="datetime1">
              <a:rPr lang="en-US" smtClean="0"/>
              <a:t>1/12/2020</a:t>
            </a:fld>
            <a:endParaRPr lang="en-US"/>
          </a:p>
        </p:txBody>
      </p:sp>
      <p:sp>
        <p:nvSpPr>
          <p:cNvPr id="5" name="Footer Placeholder 4">
            <a:extLst>
              <a:ext uri="{FF2B5EF4-FFF2-40B4-BE49-F238E27FC236}">
                <a16:creationId xmlns:a16="http://schemas.microsoft.com/office/drawing/2014/main" id="{52D14CBF-14CE-45B0-92EF-DEEBA9919D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0179F1-FAD2-4FFF-9E14-FDABBE4234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713C1-1803-45BF-9047-EF0D050A861D}" type="slidenum">
              <a:rPr lang="en-US" smtClean="0"/>
              <a:t>‹#›</a:t>
            </a:fld>
            <a:endParaRPr lang="en-US"/>
          </a:p>
        </p:txBody>
      </p:sp>
    </p:spTree>
    <p:extLst>
      <p:ext uri="{BB962C8B-B14F-4D97-AF65-F5344CB8AC3E}">
        <p14:creationId xmlns:p14="http://schemas.microsoft.com/office/powerpoint/2010/main" val="119883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New_Revised_Standard_Version" TargetMode="External"/><Relationship Id="rId2" Type="http://schemas.openxmlformats.org/officeDocument/2006/relationships/hyperlink" Target="https://www.biblegateway.com/passage/?search=Matthew+6%3A9-13&amp;version=NRSV"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Luke+11%3A2-4&amp;version=NRS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pfeiler51@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New_International_Version" TargetMode="External"/><Relationship Id="rId13" Type="http://schemas.openxmlformats.org/officeDocument/2006/relationships/hyperlink" Target="https://en.wikipedia.org/wiki/New_Jerusalem_Bible" TargetMode="External"/><Relationship Id="rId18" Type="http://schemas.openxmlformats.org/officeDocument/2006/relationships/hyperlink" Target="https://en.wikipedia.org/wiki/Emphasized_Bible" TargetMode="External"/><Relationship Id="rId26" Type="http://schemas.openxmlformats.org/officeDocument/2006/relationships/hyperlink" Target="https://en.wikipedia.org/wiki/Gaul" TargetMode="External"/><Relationship Id="rId39" Type="http://schemas.openxmlformats.org/officeDocument/2006/relationships/hyperlink" Target="https://en.wikipedia.org/wiki/New_King_James_Version" TargetMode="External"/><Relationship Id="rId3" Type="http://schemas.openxmlformats.org/officeDocument/2006/relationships/hyperlink" Target="https://en.wikipedia.org/wiki/Codex_Vaticanus_Graecus_1209" TargetMode="External"/><Relationship Id="rId21" Type="http://schemas.openxmlformats.org/officeDocument/2006/relationships/hyperlink" Target="https://en.wikipedia.org/wiki/American_Standard_Version" TargetMode="External"/><Relationship Id="rId34" Type="http://schemas.openxmlformats.org/officeDocument/2006/relationships/hyperlink" Target="https://en.wikipedia.org/wiki/Constantinople" TargetMode="External"/><Relationship Id="rId42" Type="http://schemas.openxmlformats.org/officeDocument/2006/relationships/hyperlink" Target="https://en.wikipedia.org/wiki/Geneva_Bible" TargetMode="External"/><Relationship Id="rId7" Type="http://schemas.openxmlformats.org/officeDocument/2006/relationships/hyperlink" Target="https://en.wikipedia.org/wiki/Recension" TargetMode="External"/><Relationship Id="rId12" Type="http://schemas.openxmlformats.org/officeDocument/2006/relationships/hyperlink" Target="https://en.wikipedia.org/wiki/Jerusalem_Bible" TargetMode="External"/><Relationship Id="rId17" Type="http://schemas.openxmlformats.org/officeDocument/2006/relationships/hyperlink" Target="https://en.wikipedia.org/wiki/English_Standard_Version" TargetMode="External"/><Relationship Id="rId25" Type="http://schemas.openxmlformats.org/officeDocument/2006/relationships/hyperlink" Target="https://en.wikipedia.org/wiki/Western_text-type" TargetMode="External"/><Relationship Id="rId33" Type="http://schemas.openxmlformats.org/officeDocument/2006/relationships/hyperlink" Target="https://en.wikipedia.org/wiki/Koine_Greek" TargetMode="External"/><Relationship Id="rId38" Type="http://schemas.openxmlformats.org/officeDocument/2006/relationships/hyperlink" Target="https://en.wikipedia.org/wiki/King_James_Version" TargetMode="External"/><Relationship Id="rId2" Type="http://schemas.openxmlformats.org/officeDocument/2006/relationships/hyperlink" Target="https://en.wikipedia.org/wiki/Alexandrian_text-type" TargetMode="External"/><Relationship Id="rId16" Type="http://schemas.openxmlformats.org/officeDocument/2006/relationships/hyperlink" Target="https://en.wikipedia.org/wiki/Revised_Standard_Version" TargetMode="External"/><Relationship Id="rId20" Type="http://schemas.openxmlformats.org/officeDocument/2006/relationships/hyperlink" Target="https://en.wikipedia.org/wiki/The_Living_Bible" TargetMode="External"/><Relationship Id="rId29" Type="http://schemas.openxmlformats.org/officeDocument/2006/relationships/hyperlink" Target="https://en.wikipedia.org/wiki/Caesarean_text-type" TargetMode="External"/><Relationship Id="rId41" Type="http://schemas.openxmlformats.org/officeDocument/2006/relationships/hyperlink" Target="https://en.wikipedia.org/wiki/Coverdale_Bible" TargetMode="External"/><Relationship Id="rId1" Type="http://schemas.openxmlformats.org/officeDocument/2006/relationships/slideLayout" Target="../slideLayouts/slideLayout7.xml"/><Relationship Id="rId6" Type="http://schemas.openxmlformats.org/officeDocument/2006/relationships/hyperlink" Target="https://en.wikipedia.org/wiki/Coptic_Church" TargetMode="External"/><Relationship Id="rId11" Type="http://schemas.openxmlformats.org/officeDocument/2006/relationships/hyperlink" Target="https://en.wikipedia.org/wiki/Douay" TargetMode="External"/><Relationship Id="rId24" Type="http://schemas.openxmlformats.org/officeDocument/2006/relationships/hyperlink" Target="https://en.wikipedia.org/wiki/Christian_Standard_Bible" TargetMode="External"/><Relationship Id="rId32" Type="http://schemas.openxmlformats.org/officeDocument/2006/relationships/hyperlink" Target="https://en.wikipedia.org/wiki/Byzantine_text-type" TargetMode="External"/><Relationship Id="rId37" Type="http://schemas.openxmlformats.org/officeDocument/2006/relationships/hyperlink" Target="https://en.wikipedia.org/wiki/Protestant_Reformation" TargetMode="External"/><Relationship Id="rId40" Type="http://schemas.openxmlformats.org/officeDocument/2006/relationships/hyperlink" Target="https://en.wikipedia.org/wiki/Tyndale_Bible" TargetMode="External"/><Relationship Id="rId5" Type="http://schemas.openxmlformats.org/officeDocument/2006/relationships/hyperlink" Target="https://en.wikipedia.org/wiki/Alexandria,_Egypt" TargetMode="External"/><Relationship Id="rId15" Type="http://schemas.openxmlformats.org/officeDocument/2006/relationships/hyperlink" Target="https://en.wikipedia.org/wiki/New_American_Standard_Bible" TargetMode="External"/><Relationship Id="rId23" Type="http://schemas.openxmlformats.org/officeDocument/2006/relationships/hyperlink" Target="https://en.wikipedia.org/wiki/Good_News_Bible" TargetMode="External"/><Relationship Id="rId28" Type="http://schemas.openxmlformats.org/officeDocument/2006/relationships/hyperlink" Target="https://en.wikipedia.org/wiki/Paraphrase" TargetMode="External"/><Relationship Id="rId36" Type="http://schemas.openxmlformats.org/officeDocument/2006/relationships/hyperlink" Target="https://en.wikipedia.org/wiki/Textus_Receptus" TargetMode="External"/><Relationship Id="rId10" Type="http://schemas.openxmlformats.org/officeDocument/2006/relationships/hyperlink" Target="https://en.wikipedia.org/wiki/New_American_Bible_Revised_Edition" TargetMode="External"/><Relationship Id="rId19" Type="http://schemas.openxmlformats.org/officeDocument/2006/relationships/hyperlink" Target="https://en.wikipedia.org/wiki/New_World_Translation_of_the_Holy_Scriptures" TargetMode="External"/><Relationship Id="rId31" Type="http://schemas.openxmlformats.org/officeDocument/2006/relationships/hyperlink" Target="https://en.wikipedia.org/wiki/Vetus_Latina" TargetMode="External"/><Relationship Id="rId44" Type="http://schemas.openxmlformats.org/officeDocument/2006/relationships/hyperlink" Target="https://en.wikipedia.org/wiki/Orthodox_Study_Bible" TargetMode="External"/><Relationship Id="rId4" Type="http://schemas.openxmlformats.org/officeDocument/2006/relationships/hyperlink" Target="https://en.wikipedia.org/wiki/Codex_Sinaiticus" TargetMode="External"/><Relationship Id="rId9" Type="http://schemas.openxmlformats.org/officeDocument/2006/relationships/hyperlink" Target="https://en.wikipedia.org/wiki/New_American_Bible" TargetMode="External"/><Relationship Id="rId14" Type="http://schemas.openxmlformats.org/officeDocument/2006/relationships/hyperlink" Target="https://en.wikipedia.org/wiki/Today%27s_New_International_Version" TargetMode="External"/><Relationship Id="rId22" Type="http://schemas.openxmlformats.org/officeDocument/2006/relationships/hyperlink" Target="https://en.wikipedia.org/wiki/New_Century_Version" TargetMode="External"/><Relationship Id="rId27" Type="http://schemas.openxmlformats.org/officeDocument/2006/relationships/hyperlink" Target="https://en.wikipedia.org/wiki/Western_church" TargetMode="External"/><Relationship Id="rId30" Type="http://schemas.openxmlformats.org/officeDocument/2006/relationships/hyperlink" Target="https://en.wikipedia.org/wiki/New_Testament" TargetMode="External"/><Relationship Id="rId35" Type="http://schemas.openxmlformats.org/officeDocument/2006/relationships/hyperlink" Target="https://en.wikipedia.org/wiki/Eastern_Orthodox_Church" TargetMode="External"/><Relationship Id="rId43" Type="http://schemas.openxmlformats.org/officeDocument/2006/relationships/hyperlink" Target="https://en.wikipedia.org/wiki/Bishops%27_Bibl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3DB7A-F718-4BE7-91E0-1B4A42425FBC}"/>
              </a:ext>
            </a:extLst>
          </p:cNvPr>
          <p:cNvSpPr>
            <a:spLocks noGrp="1"/>
          </p:cNvSpPr>
          <p:nvPr>
            <p:ph type="ctrTitle"/>
          </p:nvPr>
        </p:nvSpPr>
        <p:spPr>
          <a:xfrm>
            <a:off x="5196480" y="440045"/>
            <a:ext cx="6416863" cy="2387600"/>
          </a:xfrm>
        </p:spPr>
        <p:txBody>
          <a:bodyPr>
            <a:normAutofit/>
          </a:bodyPr>
          <a:lstStyle/>
          <a:p>
            <a:r>
              <a:rPr lang="en-US" sz="5400" dirty="0">
                <a:latin typeface="+mn-lt"/>
              </a:rPr>
              <a:t>How We Got the Bible</a:t>
            </a:r>
          </a:p>
        </p:txBody>
      </p:sp>
      <p:sp>
        <p:nvSpPr>
          <p:cNvPr id="3" name="Subtitle 2">
            <a:extLst>
              <a:ext uri="{FF2B5EF4-FFF2-40B4-BE49-F238E27FC236}">
                <a16:creationId xmlns:a16="http://schemas.microsoft.com/office/drawing/2014/main" id="{4F6B2845-448E-48BC-B999-0D5DEBB2C14B}"/>
              </a:ext>
            </a:extLst>
          </p:cNvPr>
          <p:cNvSpPr>
            <a:spLocks noGrp="1"/>
          </p:cNvSpPr>
          <p:nvPr>
            <p:ph type="subTitle" idx="1"/>
          </p:nvPr>
        </p:nvSpPr>
        <p:spPr>
          <a:xfrm>
            <a:off x="6096000" y="2873303"/>
            <a:ext cx="4633523" cy="1655762"/>
          </a:xfrm>
        </p:spPr>
        <p:txBody>
          <a:bodyPr/>
          <a:lstStyle/>
          <a:p>
            <a:endParaRPr lang="en-US" dirty="0"/>
          </a:p>
          <a:p>
            <a:r>
              <a:rPr lang="en-US" dirty="0"/>
              <a:t>Part One: The Bible, Then and Now</a:t>
            </a:r>
          </a:p>
        </p:txBody>
      </p:sp>
      <p:pic>
        <p:nvPicPr>
          <p:cNvPr id="6" name="Picture 5">
            <a:extLst>
              <a:ext uri="{FF2B5EF4-FFF2-40B4-BE49-F238E27FC236}">
                <a16:creationId xmlns:a16="http://schemas.microsoft.com/office/drawing/2014/main" id="{F41BF516-6254-45E5-BD34-5E83105A04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752" y="236501"/>
            <a:ext cx="3352437" cy="5273604"/>
          </a:xfrm>
          <a:prstGeom prst="rect">
            <a:avLst/>
          </a:prstGeom>
        </p:spPr>
      </p:pic>
      <p:sp>
        <p:nvSpPr>
          <p:cNvPr id="7" name="TextBox 6">
            <a:extLst>
              <a:ext uri="{FF2B5EF4-FFF2-40B4-BE49-F238E27FC236}">
                <a16:creationId xmlns:a16="http://schemas.microsoft.com/office/drawing/2014/main" id="{E4F8A6E2-0746-462D-8878-2AE68CC254D5}"/>
              </a:ext>
            </a:extLst>
          </p:cNvPr>
          <p:cNvSpPr txBox="1"/>
          <p:nvPr/>
        </p:nvSpPr>
        <p:spPr>
          <a:xfrm>
            <a:off x="712672" y="5375001"/>
            <a:ext cx="4585925" cy="1200329"/>
          </a:xfrm>
          <a:prstGeom prst="rect">
            <a:avLst/>
          </a:prstGeom>
          <a:noFill/>
          <a:ln>
            <a:solidFill>
              <a:schemeClr val="tx1"/>
            </a:solidFill>
          </a:ln>
        </p:spPr>
        <p:txBody>
          <a:bodyPr wrap="square" rtlCol="0">
            <a:spAutoFit/>
          </a:bodyPr>
          <a:lstStyle/>
          <a:p>
            <a:r>
              <a:rPr lang="en-US" dirty="0"/>
              <a:t>p52: The earliest existing fragment of the New Testament in any language (about 130 AD).</a:t>
            </a:r>
          </a:p>
          <a:p>
            <a:r>
              <a:rPr lang="en-US" dirty="0"/>
              <a:t>Text of John 18:31-33 on one side; 37-39 on the other side.   Found in northern Africa.</a:t>
            </a:r>
          </a:p>
        </p:txBody>
      </p:sp>
      <p:sp>
        <p:nvSpPr>
          <p:cNvPr id="8" name="Slide Number Placeholder 7">
            <a:extLst>
              <a:ext uri="{FF2B5EF4-FFF2-40B4-BE49-F238E27FC236}">
                <a16:creationId xmlns:a16="http://schemas.microsoft.com/office/drawing/2014/main" id="{35A8826C-2DF7-4DC8-B30D-D88EF978D67C}"/>
              </a:ext>
            </a:extLst>
          </p:cNvPr>
          <p:cNvSpPr>
            <a:spLocks noGrp="1"/>
          </p:cNvSpPr>
          <p:nvPr>
            <p:ph type="sldNum" sz="quarter" idx="12"/>
          </p:nvPr>
        </p:nvSpPr>
        <p:spPr/>
        <p:txBody>
          <a:bodyPr/>
          <a:lstStyle/>
          <a:p>
            <a:fld id="{179713C1-1803-45BF-9047-EF0D050A861D}" type="slidenum">
              <a:rPr lang="en-US" smtClean="0"/>
              <a:t>1</a:t>
            </a:fld>
            <a:endParaRPr lang="en-US"/>
          </a:p>
        </p:txBody>
      </p:sp>
    </p:spTree>
    <p:extLst>
      <p:ext uri="{BB962C8B-B14F-4D97-AF65-F5344CB8AC3E}">
        <p14:creationId xmlns:p14="http://schemas.microsoft.com/office/powerpoint/2010/main" val="201123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1FC02-6919-4A23-A7D3-2B89E46AF91A}"/>
              </a:ext>
            </a:extLst>
          </p:cNvPr>
          <p:cNvSpPr>
            <a:spLocks noGrp="1"/>
          </p:cNvSpPr>
          <p:nvPr>
            <p:ph type="title"/>
          </p:nvPr>
        </p:nvSpPr>
        <p:spPr>
          <a:xfrm>
            <a:off x="838200" y="365126"/>
            <a:ext cx="10515600" cy="1185178"/>
          </a:xfrm>
        </p:spPr>
        <p:txBody>
          <a:bodyPr>
            <a:normAutofit/>
          </a:bodyPr>
          <a:lstStyle/>
          <a:p>
            <a:r>
              <a:rPr lang="en-US" sz="3200" b="1" dirty="0"/>
              <a:t>Why is John Different?</a:t>
            </a:r>
          </a:p>
        </p:txBody>
      </p:sp>
      <p:sp>
        <p:nvSpPr>
          <p:cNvPr id="5" name="Content Placeholder 4">
            <a:extLst>
              <a:ext uri="{FF2B5EF4-FFF2-40B4-BE49-F238E27FC236}">
                <a16:creationId xmlns:a16="http://schemas.microsoft.com/office/drawing/2014/main" id="{C7CFDAD2-AF90-4896-BA54-6601B07AD4EB}"/>
              </a:ext>
            </a:extLst>
          </p:cNvPr>
          <p:cNvSpPr>
            <a:spLocks noGrp="1"/>
          </p:cNvSpPr>
          <p:nvPr>
            <p:ph idx="1"/>
          </p:nvPr>
        </p:nvSpPr>
        <p:spPr>
          <a:xfrm>
            <a:off x="838200" y="1598184"/>
            <a:ext cx="10515600" cy="4894689"/>
          </a:xfrm>
        </p:spPr>
        <p:txBody>
          <a:bodyPr>
            <a:normAutofit/>
          </a:bodyPr>
          <a:lstStyle/>
          <a:p>
            <a:pPr marL="0" indent="0">
              <a:buNone/>
            </a:pPr>
            <a:r>
              <a:rPr lang="en-US" sz="2400" b="1" dirty="0"/>
              <a:t>Significant differences between John and the Synoptic Gospels:</a:t>
            </a:r>
          </a:p>
          <a:p>
            <a:pPr>
              <a:lnSpc>
                <a:spcPct val="100000"/>
              </a:lnSpc>
            </a:pPr>
            <a:r>
              <a:rPr lang="en-US" sz="1800" b="1" dirty="0"/>
              <a:t>Omission of material</a:t>
            </a:r>
            <a:r>
              <a:rPr lang="en-US" sz="1800" dirty="0"/>
              <a:t>: temptation, transfiguration, Lord’s Supper, Sermon on the Mount, Lord’s Prayer, no parables.</a:t>
            </a:r>
          </a:p>
          <a:p>
            <a:pPr>
              <a:lnSpc>
                <a:spcPct val="100000"/>
              </a:lnSpc>
            </a:pPr>
            <a:r>
              <a:rPr lang="en-US" sz="1800" b="1" dirty="0"/>
              <a:t>Inclusion of material not in Synoptics</a:t>
            </a:r>
            <a:r>
              <a:rPr lang="en-US" sz="1800" dirty="0"/>
              <a:t>: farewell discourse (John 13-17), Jesus career spans 3 years rather than 1; he makes three visits to Jerusalem before passion; early ministry in Galilee (Jn 2-4; story of the raising of Lazarus.</a:t>
            </a:r>
          </a:p>
          <a:p>
            <a:pPr>
              <a:lnSpc>
                <a:spcPct val="100000"/>
              </a:lnSpc>
            </a:pPr>
            <a:r>
              <a:rPr lang="en-US" sz="1800" b="1" dirty="0"/>
              <a:t>Higher Christology</a:t>
            </a:r>
            <a:r>
              <a:rPr lang="en-US" sz="1800" dirty="0"/>
              <a:t>: Jesus is the “Word” of God, pre-existing with God,  Thomas calls Jesus, “My Lord and my God” (John 20:28). Jesus identity not hidden from disciples during Jesus ministry as in Mark.</a:t>
            </a:r>
          </a:p>
          <a:p>
            <a:pPr>
              <a:lnSpc>
                <a:spcPct val="100000"/>
              </a:lnSpc>
            </a:pPr>
            <a:r>
              <a:rPr lang="en-US" sz="1800" b="1" dirty="0"/>
              <a:t>Extended discourses </a:t>
            </a:r>
            <a:r>
              <a:rPr lang="en-US" sz="1800" dirty="0"/>
              <a:t>rather than short saying and parables</a:t>
            </a:r>
          </a:p>
          <a:p>
            <a:pPr>
              <a:lnSpc>
                <a:spcPct val="100000"/>
              </a:lnSpc>
            </a:pPr>
            <a:r>
              <a:rPr lang="en-US" sz="1800" b="1" dirty="0"/>
              <a:t>“Kingdom of God” vs “Eternal Life.” </a:t>
            </a:r>
            <a:r>
              <a:rPr lang="en-US" sz="1800" dirty="0"/>
              <a:t>Kingdom of God (Mt, 55x; Mk, 22x; Lk 46x; </a:t>
            </a:r>
            <a:r>
              <a:rPr lang="en-US" sz="1800" b="1" dirty="0"/>
              <a:t>John, 5x</a:t>
            </a:r>
            <a:r>
              <a:rPr lang="en-US" sz="1800" dirty="0"/>
              <a:t>); Eternal Life (Mt, 7x;  Mk 4x; Lk 5x; </a:t>
            </a:r>
            <a:r>
              <a:rPr lang="en-US" sz="1800" b="1" dirty="0"/>
              <a:t>John 36x</a:t>
            </a:r>
            <a:r>
              <a:rPr lang="en-US" sz="1800" dirty="0"/>
              <a:t>).  John’s Jesus is not described as one who announces the Kingdom of God on earth, but as the One sent by God to proclaim eternal life to the world that God loves (John 3:16)</a:t>
            </a:r>
          </a:p>
          <a:p>
            <a:endParaRPr lang="en-US" sz="2000" dirty="0"/>
          </a:p>
        </p:txBody>
      </p:sp>
      <p:sp>
        <p:nvSpPr>
          <p:cNvPr id="6" name="Slide Number Placeholder 5">
            <a:extLst>
              <a:ext uri="{FF2B5EF4-FFF2-40B4-BE49-F238E27FC236}">
                <a16:creationId xmlns:a16="http://schemas.microsoft.com/office/drawing/2014/main" id="{BCD9C853-0905-4621-ACF3-9CBEDCAC4AA2}"/>
              </a:ext>
            </a:extLst>
          </p:cNvPr>
          <p:cNvSpPr>
            <a:spLocks noGrp="1"/>
          </p:cNvSpPr>
          <p:nvPr>
            <p:ph type="sldNum" sz="quarter" idx="12"/>
          </p:nvPr>
        </p:nvSpPr>
        <p:spPr/>
        <p:txBody>
          <a:bodyPr/>
          <a:lstStyle/>
          <a:p>
            <a:fld id="{179713C1-1803-45BF-9047-EF0D050A861D}" type="slidenum">
              <a:rPr lang="en-US" smtClean="0"/>
              <a:t>10</a:t>
            </a:fld>
            <a:endParaRPr lang="en-US"/>
          </a:p>
        </p:txBody>
      </p:sp>
    </p:spTree>
    <p:extLst>
      <p:ext uri="{BB962C8B-B14F-4D97-AF65-F5344CB8AC3E}">
        <p14:creationId xmlns:p14="http://schemas.microsoft.com/office/powerpoint/2010/main" val="2534328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1FC02-6919-4A23-A7D3-2B89E46AF91A}"/>
              </a:ext>
            </a:extLst>
          </p:cNvPr>
          <p:cNvSpPr>
            <a:spLocks noGrp="1"/>
          </p:cNvSpPr>
          <p:nvPr>
            <p:ph type="title"/>
          </p:nvPr>
        </p:nvSpPr>
        <p:spPr>
          <a:xfrm>
            <a:off x="838200" y="365125"/>
            <a:ext cx="10515600" cy="948455"/>
          </a:xfrm>
        </p:spPr>
        <p:txBody>
          <a:bodyPr>
            <a:normAutofit/>
          </a:bodyPr>
          <a:lstStyle/>
          <a:p>
            <a:r>
              <a:rPr lang="en-US" sz="3200" b="1" dirty="0"/>
              <a:t>Why is John Different?</a:t>
            </a:r>
          </a:p>
        </p:txBody>
      </p:sp>
      <p:sp>
        <p:nvSpPr>
          <p:cNvPr id="5" name="Content Placeholder 4">
            <a:extLst>
              <a:ext uri="{FF2B5EF4-FFF2-40B4-BE49-F238E27FC236}">
                <a16:creationId xmlns:a16="http://schemas.microsoft.com/office/drawing/2014/main" id="{C7CFDAD2-AF90-4896-BA54-6601B07AD4EB}"/>
              </a:ext>
            </a:extLst>
          </p:cNvPr>
          <p:cNvSpPr>
            <a:spLocks noGrp="1"/>
          </p:cNvSpPr>
          <p:nvPr>
            <p:ph idx="1"/>
          </p:nvPr>
        </p:nvSpPr>
        <p:spPr>
          <a:xfrm>
            <a:off x="838200" y="1484563"/>
            <a:ext cx="10515600" cy="5026879"/>
          </a:xfrm>
        </p:spPr>
        <p:txBody>
          <a:bodyPr>
            <a:normAutofit fontScale="70000" lnSpcReduction="20000"/>
          </a:bodyPr>
          <a:lstStyle/>
          <a:p>
            <a:pPr>
              <a:lnSpc>
                <a:spcPct val="120000"/>
              </a:lnSpc>
            </a:pPr>
            <a:r>
              <a:rPr lang="en-US" sz="2600" dirty="0"/>
              <a:t>John was addressing a raft of contemporary challenges facing the church (Jewish and Gentile Christians) at the end of the first century (AD 90). These may have included the need to arm believers against heretical teachings about Jesus (e.g., Jesus never had a human body, so his suffering was not real [Docetism]; Jesus was unrelated to the God of the Hebrew Bible [Gnosticism]), and encourage faithfulness in the face of the final break with the synagogue. Another more speculative notion involves correction of an alleged tendency among the followers of John the Baptist to deny Jesus’ Messianic claims.</a:t>
            </a:r>
          </a:p>
          <a:p>
            <a:pPr>
              <a:lnSpc>
                <a:spcPct val="120000"/>
              </a:lnSpc>
            </a:pPr>
            <a:r>
              <a:rPr lang="en-US" sz="2600" dirty="0"/>
              <a:t>To have his message make sense to people who were not Jews or had separated from Judaism, John may not have used Jesus’ exact words (</a:t>
            </a:r>
            <a:r>
              <a:rPr lang="en-US" sz="2600" i="1" dirty="0"/>
              <a:t>ipsissima </a:t>
            </a:r>
            <a:r>
              <a:rPr lang="en-US" sz="2600" i="1" dirty="0" err="1"/>
              <a:t>verba</a:t>
            </a:r>
            <a:r>
              <a:rPr lang="en-US" sz="2600" dirty="0"/>
              <a:t>), but wrote faithful summaries and interpretive paraphrases (</a:t>
            </a:r>
            <a:r>
              <a:rPr lang="en-US" sz="2600" i="1" dirty="0"/>
              <a:t>ipsissima </a:t>
            </a:r>
            <a:r>
              <a:rPr lang="en-US" sz="2600" i="1" dirty="0" err="1"/>
              <a:t>vox</a:t>
            </a:r>
            <a:r>
              <a:rPr lang="en-US" sz="2600" dirty="0"/>
              <a:t>) of what Jesus actually said in ways that his audience could understand.</a:t>
            </a:r>
          </a:p>
          <a:p>
            <a:pPr>
              <a:lnSpc>
                <a:spcPct val="120000"/>
              </a:lnSpc>
            </a:pPr>
            <a:r>
              <a:rPr lang="en-US" sz="2600" dirty="0"/>
              <a:t>At the conclusion of his Gospel, John says, “Jesus did many other miraculous signs in the presence of his disciples, which are not recorded in this book. But these are written so that you may believe that Jesus is the Christ, the Son of God, and that by believing you may have life in His name” (John 20:30–31).  John may have had direct eyewitness material that the other Gospel writers did not have (John 20:24-25), and perhaps did not consider it necessary to include what the other Gospel writers had already written.  His primary purpose was to inspire and sustain the faith of those who read his words.</a:t>
            </a:r>
          </a:p>
          <a:p>
            <a:endParaRPr lang="en-US" dirty="0"/>
          </a:p>
        </p:txBody>
      </p:sp>
      <p:sp>
        <p:nvSpPr>
          <p:cNvPr id="2" name="Slide Number Placeholder 1">
            <a:extLst>
              <a:ext uri="{FF2B5EF4-FFF2-40B4-BE49-F238E27FC236}">
                <a16:creationId xmlns:a16="http://schemas.microsoft.com/office/drawing/2014/main" id="{AF008ED3-3FC4-428D-9871-086B3D5101DC}"/>
              </a:ext>
            </a:extLst>
          </p:cNvPr>
          <p:cNvSpPr>
            <a:spLocks noGrp="1"/>
          </p:cNvSpPr>
          <p:nvPr>
            <p:ph type="sldNum" sz="quarter" idx="12"/>
          </p:nvPr>
        </p:nvSpPr>
        <p:spPr/>
        <p:txBody>
          <a:bodyPr/>
          <a:lstStyle/>
          <a:p>
            <a:fld id="{179713C1-1803-45BF-9047-EF0D050A861D}" type="slidenum">
              <a:rPr lang="en-US" smtClean="0"/>
              <a:t>11</a:t>
            </a:fld>
            <a:endParaRPr lang="en-US"/>
          </a:p>
        </p:txBody>
      </p:sp>
    </p:spTree>
    <p:extLst>
      <p:ext uri="{BB962C8B-B14F-4D97-AF65-F5344CB8AC3E}">
        <p14:creationId xmlns:p14="http://schemas.microsoft.com/office/powerpoint/2010/main" val="3466262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1FC02-6919-4A23-A7D3-2B89E46AF91A}"/>
              </a:ext>
            </a:extLst>
          </p:cNvPr>
          <p:cNvSpPr>
            <a:spLocks noGrp="1"/>
          </p:cNvSpPr>
          <p:nvPr>
            <p:ph type="title"/>
          </p:nvPr>
        </p:nvSpPr>
        <p:spPr>
          <a:xfrm>
            <a:off x="220863" y="170177"/>
            <a:ext cx="10515600" cy="888114"/>
          </a:xfrm>
        </p:spPr>
        <p:txBody>
          <a:bodyPr>
            <a:normAutofit/>
          </a:bodyPr>
          <a:lstStyle/>
          <a:p>
            <a:r>
              <a:rPr lang="en-US" sz="3200" b="1" dirty="0"/>
              <a:t>The Use of Amanuenses in the Writing of NT Letters</a:t>
            </a:r>
          </a:p>
        </p:txBody>
      </p:sp>
      <p:sp>
        <p:nvSpPr>
          <p:cNvPr id="5" name="Content Placeholder 4">
            <a:extLst>
              <a:ext uri="{FF2B5EF4-FFF2-40B4-BE49-F238E27FC236}">
                <a16:creationId xmlns:a16="http://schemas.microsoft.com/office/drawing/2014/main" id="{C7CFDAD2-AF90-4896-BA54-6601B07AD4EB}"/>
              </a:ext>
            </a:extLst>
          </p:cNvPr>
          <p:cNvSpPr>
            <a:spLocks noGrp="1"/>
          </p:cNvSpPr>
          <p:nvPr>
            <p:ph idx="1"/>
          </p:nvPr>
        </p:nvSpPr>
        <p:spPr>
          <a:xfrm>
            <a:off x="838200" y="1123273"/>
            <a:ext cx="10515600" cy="4938687"/>
          </a:xfrm>
        </p:spPr>
        <p:txBody>
          <a:bodyPr>
            <a:normAutofit fontScale="70000" lnSpcReduction="20000"/>
          </a:bodyPr>
          <a:lstStyle/>
          <a:p>
            <a:pPr marL="0" indent="0">
              <a:lnSpc>
                <a:spcPct val="120000"/>
              </a:lnSpc>
              <a:buNone/>
            </a:pPr>
            <a:r>
              <a:rPr lang="en-US" sz="2000" dirty="0"/>
              <a:t>Originating during the period of the OT prophets (Isaiah 8:16, Jeremiah 36:4), an amanuensis was often used to write down the thoughts of the author.  The author would normally read what the amanuensis wrote, approve it and write a personal note at the end with his mark or signature.  This practice continued in the letters of Paul and Peter.  An amanuensis differed from a scribe in that scribes would make word for word copies of documents, while an amanuensis would function as a “thought partner,” working with the author to ensure that his ideas were communicated effectively (more like a personal secretary). </a:t>
            </a:r>
          </a:p>
          <a:p>
            <a:pPr marL="457200" indent="-227013">
              <a:lnSpc>
                <a:spcPct val="120000"/>
              </a:lnSpc>
            </a:pPr>
            <a:r>
              <a:rPr lang="en-US" sz="2100" dirty="0"/>
              <a:t>Romans 16:22: “I, Tertius, who wrote this epistle, salute you in the Lord.”</a:t>
            </a:r>
          </a:p>
          <a:p>
            <a:pPr marL="458788" indent="-231775">
              <a:lnSpc>
                <a:spcPct val="120000"/>
              </a:lnSpc>
            </a:pPr>
            <a:r>
              <a:rPr lang="en-US" sz="2100" dirty="0"/>
              <a:t>1 Corinthians 16:21: “I, Paul, write this greeting with my own hand.”</a:t>
            </a:r>
          </a:p>
          <a:p>
            <a:pPr marL="458788" indent="-231775">
              <a:lnSpc>
                <a:spcPct val="120000"/>
              </a:lnSpc>
            </a:pPr>
            <a:r>
              <a:rPr lang="en-US" sz="2100" dirty="0"/>
              <a:t>Colossians 4:18: “I, Paul, write this greeting with my own hand. Remember my chains. Grace be with you.”</a:t>
            </a:r>
          </a:p>
          <a:p>
            <a:pPr marL="458788" indent="-231775">
              <a:lnSpc>
                <a:spcPct val="120000"/>
              </a:lnSpc>
            </a:pPr>
            <a:r>
              <a:rPr lang="en-US" sz="2100" dirty="0"/>
              <a:t>Philemon 19: “I, Paul, am writing this with my own hand: I will repay it. I say nothing about your owing me even your own self.”</a:t>
            </a:r>
          </a:p>
          <a:p>
            <a:pPr marL="458788" indent="-231775">
              <a:lnSpc>
                <a:spcPct val="120000"/>
              </a:lnSpc>
            </a:pPr>
            <a:r>
              <a:rPr lang="en-US" sz="2100" dirty="0"/>
              <a:t>2 Thessalonians 3:17: “I, Paul, write this greeting with my own hand. This is the mark in every letter of mine; it is the way I write.”</a:t>
            </a:r>
          </a:p>
          <a:p>
            <a:pPr marL="458788" indent="-231775">
              <a:lnSpc>
                <a:spcPct val="120000"/>
              </a:lnSpc>
            </a:pPr>
            <a:r>
              <a:rPr lang="en-US" sz="2100" dirty="0"/>
              <a:t>Galatians 6:11: “See what large letters I make when I am writing in my own hand!”  Some have speculated that Paul needed an amanuensis due to poor eyesight.</a:t>
            </a:r>
          </a:p>
          <a:p>
            <a:pPr marL="458788" indent="-231775">
              <a:lnSpc>
                <a:spcPct val="120000"/>
              </a:lnSpc>
            </a:pPr>
            <a:r>
              <a:rPr lang="en-US" sz="2100" dirty="0"/>
              <a:t>1 Peter 5:12: “Through Silvanus, whom I consider a faithful brother, I have written this short letter to encourage you and to testify that this is the true grace of God. Stand fast in it.”</a:t>
            </a:r>
          </a:p>
          <a:p>
            <a:pPr>
              <a:lnSpc>
                <a:spcPct val="120000"/>
              </a:lnSpc>
            </a:pPr>
            <a:endParaRPr lang="en-US" sz="1000" dirty="0"/>
          </a:p>
          <a:p>
            <a:pPr>
              <a:lnSpc>
                <a:spcPct val="120000"/>
              </a:lnSpc>
            </a:pPr>
            <a:endParaRPr lang="en-US" sz="1600" dirty="0"/>
          </a:p>
        </p:txBody>
      </p:sp>
      <p:sp>
        <p:nvSpPr>
          <p:cNvPr id="2" name="TextBox 1">
            <a:extLst>
              <a:ext uri="{FF2B5EF4-FFF2-40B4-BE49-F238E27FC236}">
                <a16:creationId xmlns:a16="http://schemas.microsoft.com/office/drawing/2014/main" id="{64C9EBCD-A9CE-4882-B219-88C2C5D9DA86}"/>
              </a:ext>
            </a:extLst>
          </p:cNvPr>
          <p:cNvSpPr txBox="1"/>
          <p:nvPr/>
        </p:nvSpPr>
        <p:spPr>
          <a:xfrm>
            <a:off x="561637" y="5672361"/>
            <a:ext cx="11218805" cy="800219"/>
          </a:xfrm>
          <a:prstGeom prst="rect">
            <a:avLst/>
          </a:prstGeom>
          <a:noFill/>
          <a:ln w="22225">
            <a:solidFill>
              <a:schemeClr val="tx1"/>
            </a:solidFill>
          </a:ln>
        </p:spPr>
        <p:txBody>
          <a:bodyPr wrap="square" rtlCol="0">
            <a:spAutoFit/>
          </a:bodyPr>
          <a:lstStyle/>
          <a:p>
            <a:pPr fontAlgn="base"/>
            <a:r>
              <a:rPr lang="en-US" sz="1200" dirty="0"/>
              <a:t>While there is no way to confirm this, based on the internal evidence of the epistles and the statement of the early Church Fathers, the amanuenses of Paul may have been: </a:t>
            </a:r>
            <a:r>
              <a:rPr lang="en-US" sz="1100" dirty="0"/>
              <a:t>Tertius (Romans); Sosthenes (1 Corinthians); Timothy (2 Corinthians, Philippians, Colossians, 1 and 2 Thessalonians, Philemon); Silvanus or Silas (1 and 2 Thessalonians) and</a:t>
            </a:r>
          </a:p>
          <a:p>
            <a:pPr fontAlgn="base"/>
            <a:r>
              <a:rPr lang="en-US" sz="1100" dirty="0"/>
              <a:t>Luke (1 Timothy, 2 Timothy, Titus, and Hebrews).  As the Gospel of Mark nowhere identifies its author as Mark, some consider Mark to have been Peter’s amanuensis, who wrote down Peter’s recollections of the ministry of Jesus.</a:t>
            </a:r>
          </a:p>
        </p:txBody>
      </p:sp>
      <p:sp>
        <p:nvSpPr>
          <p:cNvPr id="3" name="Slide Number Placeholder 2">
            <a:extLst>
              <a:ext uri="{FF2B5EF4-FFF2-40B4-BE49-F238E27FC236}">
                <a16:creationId xmlns:a16="http://schemas.microsoft.com/office/drawing/2014/main" id="{E54359EE-0B89-4244-8DF9-C0D45577750C}"/>
              </a:ext>
            </a:extLst>
          </p:cNvPr>
          <p:cNvSpPr>
            <a:spLocks noGrp="1"/>
          </p:cNvSpPr>
          <p:nvPr>
            <p:ph type="sldNum" sz="quarter" idx="12"/>
          </p:nvPr>
        </p:nvSpPr>
        <p:spPr/>
        <p:txBody>
          <a:bodyPr/>
          <a:lstStyle/>
          <a:p>
            <a:fld id="{179713C1-1803-45BF-9047-EF0D050A861D}" type="slidenum">
              <a:rPr lang="en-US" smtClean="0"/>
              <a:t>12</a:t>
            </a:fld>
            <a:endParaRPr lang="en-US"/>
          </a:p>
        </p:txBody>
      </p:sp>
    </p:spTree>
    <p:extLst>
      <p:ext uri="{BB962C8B-B14F-4D97-AF65-F5344CB8AC3E}">
        <p14:creationId xmlns:p14="http://schemas.microsoft.com/office/powerpoint/2010/main" val="1670801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5E47C-E0A0-442A-BACA-694FAA76F91B}"/>
              </a:ext>
            </a:extLst>
          </p:cNvPr>
          <p:cNvSpPr>
            <a:spLocks noGrp="1"/>
          </p:cNvSpPr>
          <p:nvPr>
            <p:ph type="title"/>
          </p:nvPr>
        </p:nvSpPr>
        <p:spPr>
          <a:xfrm>
            <a:off x="838200" y="365126"/>
            <a:ext cx="10515600" cy="683882"/>
          </a:xfrm>
        </p:spPr>
        <p:txBody>
          <a:bodyPr>
            <a:normAutofit/>
          </a:bodyPr>
          <a:lstStyle/>
          <a:p>
            <a:r>
              <a:rPr lang="en-US" sz="3200" b="1" dirty="0"/>
              <a:t>How is the Bible Authoritative for Us?</a:t>
            </a:r>
          </a:p>
        </p:txBody>
      </p:sp>
      <p:sp>
        <p:nvSpPr>
          <p:cNvPr id="3" name="Content Placeholder 2">
            <a:extLst>
              <a:ext uri="{FF2B5EF4-FFF2-40B4-BE49-F238E27FC236}">
                <a16:creationId xmlns:a16="http://schemas.microsoft.com/office/drawing/2014/main" id="{92DF97FF-F4F2-4E80-8508-7531476A6FD9}"/>
              </a:ext>
            </a:extLst>
          </p:cNvPr>
          <p:cNvSpPr>
            <a:spLocks noGrp="1"/>
          </p:cNvSpPr>
          <p:nvPr>
            <p:ph idx="1"/>
          </p:nvPr>
        </p:nvSpPr>
        <p:spPr>
          <a:xfrm>
            <a:off x="838200" y="1369279"/>
            <a:ext cx="10515600" cy="4994388"/>
          </a:xfrm>
        </p:spPr>
        <p:txBody>
          <a:bodyPr>
            <a:normAutofit fontScale="85000" lnSpcReduction="10000"/>
          </a:bodyPr>
          <a:lstStyle/>
          <a:p>
            <a:pPr marL="0" indent="0">
              <a:lnSpc>
                <a:spcPct val="110000"/>
              </a:lnSpc>
              <a:buNone/>
            </a:pPr>
            <a:r>
              <a:rPr lang="en-US" dirty="0"/>
              <a:t>What is the meaning of Inspiration?</a:t>
            </a:r>
          </a:p>
          <a:p>
            <a:pPr>
              <a:lnSpc>
                <a:spcPct val="110000"/>
              </a:lnSpc>
            </a:pPr>
            <a:r>
              <a:rPr lang="en-US" sz="2000" dirty="0"/>
              <a:t>After Jesus, God sent the Spirit.  The Spirit’s role in our lives is to be God present with us, in us and surrounding us, guiding, empowering and animating our thoughts and our experience of life.  Inspiration literally means “God breathes life into us.”  When we feel inspired, the experience we have (knowing and feeling) is </a:t>
            </a:r>
            <a:r>
              <a:rPr lang="en-US" sz="2000" u="sng" dirty="0"/>
              <a:t>derived</a:t>
            </a:r>
            <a:r>
              <a:rPr lang="en-US" sz="2000" dirty="0"/>
              <a:t> from God, who provides meaning and purpose within the ordinary experience of our lives.</a:t>
            </a:r>
          </a:p>
          <a:p>
            <a:pPr>
              <a:lnSpc>
                <a:spcPct val="110000"/>
              </a:lnSpc>
            </a:pPr>
            <a:r>
              <a:rPr lang="en-US" sz="2000" dirty="0"/>
              <a:t>It is in this sense that the Bible is inspired. The Bible is not God.  We don’t worship the Bible. But we derive inspiration from the Bible as we meet God here, learn how God introduced himself to us uniquely in Jesus Christ and how God continues to work in his people, so that today we can recognized God, be inspired by God in our lives, and have a transformative impact on the world.</a:t>
            </a:r>
          </a:p>
          <a:p>
            <a:pPr>
              <a:lnSpc>
                <a:spcPct val="110000"/>
              </a:lnSpc>
            </a:pPr>
            <a:r>
              <a:rPr lang="en-US" sz="2000" dirty="0"/>
              <a:t>We believe that the writers of the New Testament had a profound relationship with God, had experienced God uniquely in Jesus Christ, and had given a tremendous amount of thought to what this meant.  We believe that as we can know God today, in relationship with God and influenced by God’s Spirit, the NT authors wrote down their thoughts to address specific issues that they and the churches they served faced.  To believe in inspiration does not require that we believe that every word in the Bible was dictated to the authors by God.  It does mean that what is there represents their best thinking as, in prayer and interaction with God’s Spirit, their thoughts we guided by God’s Spirit.</a:t>
            </a:r>
            <a:endParaRPr lang="en-US" dirty="0"/>
          </a:p>
        </p:txBody>
      </p:sp>
      <p:sp>
        <p:nvSpPr>
          <p:cNvPr id="4" name="Slide Number Placeholder 3">
            <a:extLst>
              <a:ext uri="{FF2B5EF4-FFF2-40B4-BE49-F238E27FC236}">
                <a16:creationId xmlns:a16="http://schemas.microsoft.com/office/drawing/2014/main" id="{BEC22EF3-85BA-434C-8CE5-BF92048FF394}"/>
              </a:ext>
            </a:extLst>
          </p:cNvPr>
          <p:cNvSpPr>
            <a:spLocks noGrp="1"/>
          </p:cNvSpPr>
          <p:nvPr>
            <p:ph type="sldNum" sz="quarter" idx="12"/>
          </p:nvPr>
        </p:nvSpPr>
        <p:spPr/>
        <p:txBody>
          <a:bodyPr/>
          <a:lstStyle/>
          <a:p>
            <a:fld id="{179713C1-1803-45BF-9047-EF0D050A861D}" type="slidenum">
              <a:rPr lang="en-US" smtClean="0"/>
              <a:t>13</a:t>
            </a:fld>
            <a:endParaRPr lang="en-US"/>
          </a:p>
        </p:txBody>
      </p:sp>
    </p:spTree>
    <p:extLst>
      <p:ext uri="{BB962C8B-B14F-4D97-AF65-F5344CB8AC3E}">
        <p14:creationId xmlns:p14="http://schemas.microsoft.com/office/powerpoint/2010/main" val="2546012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5E47C-E0A0-442A-BACA-694FAA76F91B}"/>
              </a:ext>
            </a:extLst>
          </p:cNvPr>
          <p:cNvSpPr>
            <a:spLocks noGrp="1"/>
          </p:cNvSpPr>
          <p:nvPr>
            <p:ph type="title"/>
          </p:nvPr>
        </p:nvSpPr>
        <p:spPr>
          <a:xfrm>
            <a:off x="740726" y="258369"/>
            <a:ext cx="10515600" cy="1004154"/>
          </a:xfrm>
        </p:spPr>
        <p:txBody>
          <a:bodyPr>
            <a:normAutofit/>
          </a:bodyPr>
          <a:lstStyle/>
          <a:p>
            <a:r>
              <a:rPr lang="en-US" sz="3200" b="1" dirty="0"/>
              <a:t>How is the Bible Authoritative for Us?</a:t>
            </a:r>
          </a:p>
        </p:txBody>
      </p:sp>
      <p:sp>
        <p:nvSpPr>
          <p:cNvPr id="3" name="Content Placeholder 2">
            <a:extLst>
              <a:ext uri="{FF2B5EF4-FFF2-40B4-BE49-F238E27FC236}">
                <a16:creationId xmlns:a16="http://schemas.microsoft.com/office/drawing/2014/main" id="{92DF97FF-F4F2-4E80-8508-7531476A6FD9}"/>
              </a:ext>
            </a:extLst>
          </p:cNvPr>
          <p:cNvSpPr>
            <a:spLocks noGrp="1"/>
          </p:cNvSpPr>
          <p:nvPr>
            <p:ph idx="1"/>
          </p:nvPr>
        </p:nvSpPr>
        <p:spPr>
          <a:xfrm>
            <a:off x="838200" y="1369280"/>
            <a:ext cx="10515600" cy="4807683"/>
          </a:xfrm>
        </p:spPr>
        <p:txBody>
          <a:bodyPr>
            <a:normAutofit/>
          </a:bodyPr>
          <a:lstStyle/>
          <a:p>
            <a:pPr marL="0" indent="0">
              <a:buNone/>
            </a:pPr>
            <a:r>
              <a:rPr lang="en-US" sz="2400" dirty="0"/>
              <a:t>What is the meaning of Inerrancy?</a:t>
            </a:r>
          </a:p>
          <a:p>
            <a:pPr>
              <a:lnSpc>
                <a:spcPct val="100000"/>
              </a:lnSpc>
            </a:pPr>
            <a:r>
              <a:rPr lang="en-US" sz="2000" dirty="0"/>
              <a:t>Tremendous disagreements about what this means:</a:t>
            </a:r>
          </a:p>
          <a:p>
            <a:pPr lvl="1">
              <a:lnSpc>
                <a:spcPct val="100000"/>
              </a:lnSpc>
            </a:pPr>
            <a:r>
              <a:rPr lang="en-US" sz="1600" dirty="0"/>
              <a:t>The Bible has no errors.</a:t>
            </a:r>
          </a:p>
          <a:p>
            <a:pPr lvl="1">
              <a:lnSpc>
                <a:spcPct val="100000"/>
              </a:lnSpc>
            </a:pPr>
            <a:r>
              <a:rPr lang="en-US" sz="1600" dirty="0"/>
              <a:t>The Bible has no errors in the original documents.</a:t>
            </a:r>
          </a:p>
          <a:p>
            <a:pPr lvl="1">
              <a:lnSpc>
                <a:spcPct val="100000"/>
              </a:lnSpc>
            </a:pPr>
            <a:r>
              <a:rPr lang="en-US" sz="1600" dirty="0"/>
              <a:t>Where the term inerrancy refers to what the Holy Spirit is saying to the churches through the biblical writers, the church can support its use. Where the focus switches to an undue emphasis on matters like chronological details, precise sequence of events, and numerical allusions, we should consider the term misleading and inappropriate.</a:t>
            </a:r>
          </a:p>
          <a:p>
            <a:pPr lvl="1">
              <a:lnSpc>
                <a:spcPct val="100000"/>
              </a:lnSpc>
            </a:pPr>
            <a:r>
              <a:rPr lang="en-US" sz="1600" dirty="0"/>
              <a:t>The Bible is infallible in matters related to faith and practice, but is not inerrant.</a:t>
            </a:r>
          </a:p>
          <a:p>
            <a:pPr>
              <a:lnSpc>
                <a:spcPct val="100000"/>
              </a:lnSpc>
            </a:pPr>
            <a:r>
              <a:rPr lang="en-US" sz="2000" dirty="0"/>
              <a:t>The concept of inerrancy came into Christianity in the late 19</a:t>
            </a:r>
            <a:r>
              <a:rPr lang="en-US" sz="2000" baseline="30000" dirty="0"/>
              <a:t>th</a:t>
            </a:r>
            <a:r>
              <a:rPr lang="en-US" sz="2000" dirty="0"/>
              <a:t> century, where theologians at Princeton Theological Seminary (Warfield and Hodge), resisting a new claim that the Pope was infallible, wanted to affirm the infallibility of the Scriptures over that of the Pope.  Not a core doctrine before that (not in Luther or in the early Church fathers).</a:t>
            </a:r>
          </a:p>
          <a:p>
            <a:pPr>
              <a:lnSpc>
                <a:spcPct val="100000"/>
              </a:lnSpc>
            </a:pPr>
            <a:r>
              <a:rPr lang="en-US" sz="2000" dirty="0"/>
              <a:t>What counts as an error?  The Lord’s Prayer in Matthew vs. Luke (next slide) </a:t>
            </a:r>
          </a:p>
        </p:txBody>
      </p:sp>
      <p:sp>
        <p:nvSpPr>
          <p:cNvPr id="4" name="Slide Number Placeholder 3">
            <a:extLst>
              <a:ext uri="{FF2B5EF4-FFF2-40B4-BE49-F238E27FC236}">
                <a16:creationId xmlns:a16="http://schemas.microsoft.com/office/drawing/2014/main" id="{C273516C-912E-492C-8205-CA3C0F300413}"/>
              </a:ext>
            </a:extLst>
          </p:cNvPr>
          <p:cNvSpPr>
            <a:spLocks noGrp="1"/>
          </p:cNvSpPr>
          <p:nvPr>
            <p:ph type="sldNum" sz="quarter" idx="12"/>
          </p:nvPr>
        </p:nvSpPr>
        <p:spPr/>
        <p:txBody>
          <a:bodyPr/>
          <a:lstStyle/>
          <a:p>
            <a:fld id="{179713C1-1803-45BF-9047-EF0D050A861D}" type="slidenum">
              <a:rPr lang="en-US" smtClean="0"/>
              <a:t>14</a:t>
            </a:fld>
            <a:endParaRPr lang="en-US"/>
          </a:p>
        </p:txBody>
      </p:sp>
    </p:spTree>
    <p:extLst>
      <p:ext uri="{BB962C8B-B14F-4D97-AF65-F5344CB8AC3E}">
        <p14:creationId xmlns:p14="http://schemas.microsoft.com/office/powerpoint/2010/main" val="1871693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818F4-1515-437E-8FE4-548FF2341724}"/>
              </a:ext>
            </a:extLst>
          </p:cNvPr>
          <p:cNvSpPr>
            <a:spLocks noGrp="1"/>
          </p:cNvSpPr>
          <p:nvPr>
            <p:ph type="title"/>
          </p:nvPr>
        </p:nvSpPr>
        <p:spPr>
          <a:xfrm>
            <a:off x="838200" y="365126"/>
            <a:ext cx="10515600" cy="750604"/>
          </a:xfrm>
        </p:spPr>
        <p:txBody>
          <a:bodyPr>
            <a:normAutofit/>
          </a:bodyPr>
          <a:lstStyle/>
          <a:p>
            <a:r>
              <a:rPr lang="en-US" sz="3200" b="1" dirty="0"/>
              <a:t>The Lord’s Prayer: What Did Jesus Say?</a:t>
            </a:r>
          </a:p>
        </p:txBody>
      </p:sp>
      <p:graphicFrame>
        <p:nvGraphicFramePr>
          <p:cNvPr id="4" name="Content Placeholder 3">
            <a:extLst>
              <a:ext uri="{FF2B5EF4-FFF2-40B4-BE49-F238E27FC236}">
                <a16:creationId xmlns:a16="http://schemas.microsoft.com/office/drawing/2014/main" id="{941D7605-8684-4B81-ABD8-DAB6618B6E8C}"/>
              </a:ext>
            </a:extLst>
          </p:cNvPr>
          <p:cNvGraphicFramePr>
            <a:graphicFrameLocks noGrp="1"/>
          </p:cNvGraphicFramePr>
          <p:nvPr>
            <p:ph idx="1"/>
            <p:extLst>
              <p:ext uri="{D42A27DB-BD31-4B8C-83A1-F6EECF244321}">
                <p14:modId xmlns:p14="http://schemas.microsoft.com/office/powerpoint/2010/main" val="2186893633"/>
              </p:ext>
            </p:extLst>
          </p:nvPr>
        </p:nvGraphicFramePr>
        <p:xfrm>
          <a:off x="1146480" y="1308683"/>
          <a:ext cx="9895944" cy="5155076"/>
        </p:xfrm>
        <a:graphic>
          <a:graphicData uri="http://schemas.openxmlformats.org/drawingml/2006/table">
            <a:tbl>
              <a:tblPr/>
              <a:tblGrid>
                <a:gridCol w="4947972">
                  <a:extLst>
                    <a:ext uri="{9D8B030D-6E8A-4147-A177-3AD203B41FA5}">
                      <a16:colId xmlns:a16="http://schemas.microsoft.com/office/drawing/2014/main" val="1373903102"/>
                    </a:ext>
                  </a:extLst>
                </a:gridCol>
                <a:gridCol w="4947972">
                  <a:extLst>
                    <a:ext uri="{9D8B030D-6E8A-4147-A177-3AD203B41FA5}">
                      <a16:colId xmlns:a16="http://schemas.microsoft.com/office/drawing/2014/main" val="385798806"/>
                    </a:ext>
                  </a:extLst>
                </a:gridCol>
              </a:tblGrid>
              <a:tr h="362499">
                <a:tc>
                  <a:txBody>
                    <a:bodyPr/>
                    <a:lstStyle/>
                    <a:p>
                      <a:pPr algn="ctr"/>
                      <a:r>
                        <a:rPr lang="en-US" sz="1800" u="none" strike="noStrike" dirty="0">
                          <a:solidFill>
                            <a:srgbClr val="663366"/>
                          </a:solidFill>
                          <a:effectLst/>
                          <a:hlinkClick r:id="rId2"/>
                        </a:rPr>
                        <a:t>Matthew 6:9-13</a:t>
                      </a:r>
                      <a:r>
                        <a:rPr lang="en-US" sz="1800" dirty="0">
                          <a:effectLst/>
                        </a:rPr>
                        <a:t> (</a:t>
                      </a:r>
                      <a:r>
                        <a:rPr lang="en-US" sz="1800" u="none" strike="noStrike" dirty="0">
                          <a:solidFill>
                            <a:srgbClr val="0B0080"/>
                          </a:solidFill>
                          <a:effectLst/>
                          <a:hlinkClick r:id="rId3" tooltip="New Revised Standard Version"/>
                        </a:rPr>
                        <a:t>NRSV</a:t>
                      </a:r>
                      <a:r>
                        <a:rPr lang="en-US" sz="1800" dirty="0">
                          <a:effectLst/>
                        </a:rPr>
                        <a:t>)</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CF0"/>
                    </a:solidFill>
                  </a:tcPr>
                </a:tc>
                <a:tc>
                  <a:txBody>
                    <a:bodyPr/>
                    <a:lstStyle/>
                    <a:p>
                      <a:pPr algn="ctr"/>
                      <a:r>
                        <a:rPr lang="en-US" sz="1800" u="none" strike="noStrike" dirty="0">
                          <a:solidFill>
                            <a:srgbClr val="663366"/>
                          </a:solidFill>
                          <a:effectLst/>
                          <a:hlinkClick r:id="rId4"/>
                        </a:rPr>
                        <a:t>Luke 11:2-4</a:t>
                      </a:r>
                      <a:r>
                        <a:rPr lang="en-US" sz="1800" dirty="0">
                          <a:effectLst/>
                        </a:rPr>
                        <a:t> (NRSV)</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CF0"/>
                    </a:solidFill>
                  </a:tcPr>
                </a:tc>
                <a:extLst>
                  <a:ext uri="{0D108BD9-81ED-4DB2-BD59-A6C34878D82A}">
                    <a16:rowId xmlns:a16="http://schemas.microsoft.com/office/drawing/2014/main" val="3470641382"/>
                  </a:ext>
                </a:extLst>
              </a:tr>
              <a:tr h="595769">
                <a:tc>
                  <a:txBody>
                    <a:bodyPr/>
                    <a:lstStyle/>
                    <a:p>
                      <a:r>
                        <a:rPr lang="en-US" sz="1800" dirty="0">
                          <a:solidFill>
                            <a:srgbClr val="FF0000"/>
                          </a:solidFill>
                          <a:effectLst/>
                          <a:latin typeface="+mn-lt"/>
                        </a:rPr>
                        <a:t>Our </a:t>
                      </a:r>
                      <a:r>
                        <a:rPr lang="en-US" sz="1800" dirty="0">
                          <a:effectLst/>
                          <a:latin typeface="+mn-lt"/>
                        </a:rPr>
                        <a:t>Father </a:t>
                      </a:r>
                      <a:r>
                        <a:rPr lang="en-US" sz="1800" dirty="0">
                          <a:solidFill>
                            <a:srgbClr val="FF0000"/>
                          </a:solidFill>
                          <a:effectLst/>
                          <a:latin typeface="+mn-lt"/>
                        </a:rPr>
                        <a:t>in heaven</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tc>
                  <a:txBody>
                    <a:bodyPr/>
                    <a:lstStyle/>
                    <a:p>
                      <a:r>
                        <a:rPr lang="en-US" sz="1800" dirty="0">
                          <a:effectLst/>
                          <a:latin typeface="+mn-lt"/>
                        </a:rPr>
                        <a:t>Father</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extLst>
                  <a:ext uri="{0D108BD9-81ED-4DB2-BD59-A6C34878D82A}">
                    <a16:rowId xmlns:a16="http://schemas.microsoft.com/office/drawing/2014/main" val="596067634"/>
                  </a:ext>
                </a:extLst>
              </a:tr>
              <a:tr h="344744">
                <a:tc>
                  <a:txBody>
                    <a:bodyPr/>
                    <a:lstStyle/>
                    <a:p>
                      <a:r>
                        <a:rPr lang="en-US" sz="1800" dirty="0">
                          <a:effectLst/>
                          <a:latin typeface="+mn-lt"/>
                        </a:rPr>
                        <a:t>hallowed be your name.</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tc>
                  <a:txBody>
                    <a:bodyPr/>
                    <a:lstStyle/>
                    <a:p>
                      <a:r>
                        <a:rPr lang="en-US" sz="1800">
                          <a:effectLst/>
                          <a:latin typeface="+mn-lt"/>
                        </a:rPr>
                        <a:t>hallowed be your name.</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extLst>
                  <a:ext uri="{0D108BD9-81ED-4DB2-BD59-A6C34878D82A}">
                    <a16:rowId xmlns:a16="http://schemas.microsoft.com/office/drawing/2014/main" val="96418638"/>
                  </a:ext>
                </a:extLst>
              </a:tr>
              <a:tr h="344744">
                <a:tc>
                  <a:txBody>
                    <a:bodyPr/>
                    <a:lstStyle/>
                    <a:p>
                      <a:r>
                        <a:rPr lang="en-US" sz="1800" dirty="0">
                          <a:effectLst/>
                          <a:latin typeface="+mn-lt"/>
                        </a:rPr>
                        <a:t>Your kingdom come.</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tc>
                  <a:txBody>
                    <a:bodyPr/>
                    <a:lstStyle/>
                    <a:p>
                      <a:r>
                        <a:rPr lang="en-US" sz="1800">
                          <a:effectLst/>
                          <a:latin typeface="+mn-lt"/>
                        </a:rPr>
                        <a:t>Your kingdom come.</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extLst>
                  <a:ext uri="{0D108BD9-81ED-4DB2-BD59-A6C34878D82A}">
                    <a16:rowId xmlns:a16="http://schemas.microsoft.com/office/drawing/2014/main" val="2270142484"/>
                  </a:ext>
                </a:extLst>
              </a:tr>
              <a:tr h="595769">
                <a:tc>
                  <a:txBody>
                    <a:bodyPr/>
                    <a:lstStyle/>
                    <a:p>
                      <a:r>
                        <a:rPr lang="en-US" sz="1800" dirty="0">
                          <a:solidFill>
                            <a:srgbClr val="FF0000"/>
                          </a:solidFill>
                          <a:effectLst/>
                          <a:latin typeface="+mn-lt"/>
                        </a:rPr>
                        <a:t>Your will be done, on earth as it is in heaven.</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tc>
                  <a:txBody>
                    <a:bodyPr/>
                    <a:lstStyle/>
                    <a:p>
                      <a:endParaRPr lang="en-US" sz="1800" dirty="0">
                        <a:effectLst/>
                        <a:latin typeface="+mn-lt"/>
                      </a:endParaRP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extLst>
                  <a:ext uri="{0D108BD9-81ED-4DB2-BD59-A6C34878D82A}">
                    <a16:rowId xmlns:a16="http://schemas.microsoft.com/office/drawing/2014/main" val="2701173617"/>
                  </a:ext>
                </a:extLst>
              </a:tr>
              <a:tr h="595769">
                <a:tc>
                  <a:txBody>
                    <a:bodyPr/>
                    <a:lstStyle/>
                    <a:p>
                      <a:r>
                        <a:rPr lang="en-US" sz="1800" dirty="0">
                          <a:effectLst/>
                          <a:latin typeface="+mn-lt"/>
                        </a:rPr>
                        <a:t>Give us </a:t>
                      </a:r>
                      <a:r>
                        <a:rPr lang="en-US" sz="1800" dirty="0">
                          <a:solidFill>
                            <a:srgbClr val="FF0000"/>
                          </a:solidFill>
                          <a:effectLst/>
                          <a:latin typeface="+mn-lt"/>
                        </a:rPr>
                        <a:t>this</a:t>
                      </a:r>
                      <a:r>
                        <a:rPr lang="en-US" sz="1800" dirty="0">
                          <a:effectLst/>
                          <a:latin typeface="+mn-lt"/>
                        </a:rPr>
                        <a:t> day </a:t>
                      </a:r>
                      <a:r>
                        <a:rPr lang="en-US" sz="1800" u="none" dirty="0">
                          <a:solidFill>
                            <a:schemeClr val="tx1"/>
                          </a:solidFill>
                          <a:effectLst/>
                          <a:latin typeface="+mn-lt"/>
                        </a:rPr>
                        <a:t>our </a:t>
                      </a:r>
                      <a:r>
                        <a:rPr lang="en-US" sz="1800" u="none" strike="noStrike" dirty="0">
                          <a:solidFill>
                            <a:schemeClr val="tx1"/>
                          </a:solidFill>
                          <a:effectLst/>
                          <a:latin typeface="+mn-lt"/>
                        </a:rPr>
                        <a:t>daily</a:t>
                      </a:r>
                      <a:r>
                        <a:rPr lang="en-US" sz="1800" u="none" dirty="0">
                          <a:solidFill>
                            <a:schemeClr val="tx1"/>
                          </a:solidFill>
                          <a:effectLst/>
                          <a:latin typeface="+mn-lt"/>
                        </a:rPr>
                        <a:t> </a:t>
                      </a:r>
                      <a:r>
                        <a:rPr lang="en-US" sz="1800" dirty="0">
                          <a:effectLst/>
                          <a:latin typeface="+mn-lt"/>
                        </a:rPr>
                        <a:t>bread. </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tc>
                  <a:txBody>
                    <a:bodyPr/>
                    <a:lstStyle/>
                    <a:p>
                      <a:r>
                        <a:rPr lang="en-US" sz="1800" dirty="0">
                          <a:effectLst/>
                          <a:latin typeface="+mn-lt"/>
                        </a:rPr>
                        <a:t>Give us </a:t>
                      </a:r>
                      <a:r>
                        <a:rPr lang="en-US" sz="1800" dirty="0">
                          <a:solidFill>
                            <a:srgbClr val="FF0000"/>
                          </a:solidFill>
                          <a:effectLst/>
                          <a:latin typeface="+mn-lt"/>
                        </a:rPr>
                        <a:t>each</a:t>
                      </a:r>
                      <a:r>
                        <a:rPr lang="en-US" sz="1800" dirty="0">
                          <a:effectLst/>
                          <a:latin typeface="+mn-lt"/>
                        </a:rPr>
                        <a:t> day our </a:t>
                      </a:r>
                      <a:r>
                        <a:rPr lang="en-US" sz="1800" u="none" strike="noStrike" dirty="0">
                          <a:solidFill>
                            <a:schemeClr val="tx1"/>
                          </a:solidFill>
                          <a:effectLst/>
                          <a:latin typeface="+mn-lt"/>
                        </a:rPr>
                        <a:t>daily</a:t>
                      </a:r>
                      <a:r>
                        <a:rPr lang="en-US" sz="1800" u="none" dirty="0">
                          <a:solidFill>
                            <a:schemeClr val="tx1"/>
                          </a:solidFill>
                          <a:effectLst/>
                          <a:latin typeface="+mn-lt"/>
                        </a:rPr>
                        <a:t> </a:t>
                      </a:r>
                      <a:r>
                        <a:rPr lang="en-US" sz="1800" dirty="0">
                          <a:effectLst/>
                          <a:latin typeface="+mn-lt"/>
                        </a:rPr>
                        <a:t>bread. </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extLst>
                  <a:ext uri="{0D108BD9-81ED-4DB2-BD59-A6C34878D82A}">
                    <a16:rowId xmlns:a16="http://schemas.microsoft.com/office/drawing/2014/main" val="272505258"/>
                  </a:ext>
                </a:extLst>
              </a:tr>
              <a:tr h="604377">
                <a:tc>
                  <a:txBody>
                    <a:bodyPr/>
                    <a:lstStyle/>
                    <a:p>
                      <a:r>
                        <a:rPr lang="en-US" sz="1800" dirty="0">
                          <a:effectLst/>
                          <a:latin typeface="+mn-lt"/>
                        </a:rPr>
                        <a:t>And forgive us our debts, as we </a:t>
                      </a:r>
                      <a:r>
                        <a:rPr lang="en-US" sz="1800" dirty="0">
                          <a:solidFill>
                            <a:srgbClr val="FF0000"/>
                          </a:solidFill>
                          <a:effectLst/>
                          <a:latin typeface="+mn-lt"/>
                        </a:rPr>
                        <a:t>also</a:t>
                      </a:r>
                      <a:r>
                        <a:rPr lang="en-US" sz="1800" dirty="0">
                          <a:effectLst/>
                          <a:latin typeface="+mn-lt"/>
                        </a:rPr>
                        <a:t> have forgiven our debtors.</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tc>
                  <a:txBody>
                    <a:bodyPr/>
                    <a:lstStyle/>
                    <a:p>
                      <a:r>
                        <a:rPr lang="en-US" sz="1800" dirty="0">
                          <a:effectLst/>
                          <a:latin typeface="+mn-lt"/>
                        </a:rPr>
                        <a:t>And forgive us our </a:t>
                      </a:r>
                      <a:r>
                        <a:rPr lang="en-US" sz="1800" dirty="0">
                          <a:solidFill>
                            <a:srgbClr val="FF0000"/>
                          </a:solidFill>
                          <a:effectLst/>
                          <a:latin typeface="+mn-lt"/>
                        </a:rPr>
                        <a:t>sins</a:t>
                      </a:r>
                      <a:r>
                        <a:rPr lang="en-US" sz="1800" dirty="0">
                          <a:effectLst/>
                          <a:latin typeface="+mn-lt"/>
                        </a:rPr>
                        <a:t>, for we ourselves forgive everyone indebted to us.</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extLst>
                  <a:ext uri="{0D108BD9-81ED-4DB2-BD59-A6C34878D82A}">
                    <a16:rowId xmlns:a16="http://schemas.microsoft.com/office/drawing/2014/main" val="2436479964"/>
                  </a:ext>
                </a:extLst>
              </a:tr>
              <a:tr h="851098">
                <a:tc>
                  <a:txBody>
                    <a:bodyPr/>
                    <a:lstStyle/>
                    <a:p>
                      <a:r>
                        <a:rPr lang="en-US" sz="1800" dirty="0">
                          <a:effectLst/>
                          <a:latin typeface="+mn-lt"/>
                        </a:rPr>
                        <a:t>And do not bring us to the time of trial, </a:t>
                      </a:r>
                      <a:r>
                        <a:rPr lang="en-US" sz="1800" dirty="0">
                          <a:solidFill>
                            <a:srgbClr val="FF0000"/>
                          </a:solidFill>
                          <a:effectLst/>
                          <a:latin typeface="+mn-lt"/>
                        </a:rPr>
                        <a:t>but rescue us from the evil one. </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tc>
                  <a:txBody>
                    <a:bodyPr/>
                    <a:lstStyle/>
                    <a:p>
                      <a:r>
                        <a:rPr lang="en-US" sz="1800" dirty="0">
                          <a:effectLst/>
                          <a:latin typeface="+mn-lt"/>
                        </a:rPr>
                        <a:t>And do not bring us to the time of trial. </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extLst>
                  <a:ext uri="{0D108BD9-81ED-4DB2-BD59-A6C34878D82A}">
                    <a16:rowId xmlns:a16="http://schemas.microsoft.com/office/drawing/2014/main" val="2276964575"/>
                  </a:ext>
                </a:extLst>
              </a:tr>
              <a:tr h="851098">
                <a:tc>
                  <a:txBody>
                    <a:bodyPr/>
                    <a:lstStyle/>
                    <a:p>
                      <a:pPr algn="l"/>
                      <a:r>
                        <a:rPr lang="en-US" sz="1800" b="0" i="0" dirty="0">
                          <a:solidFill>
                            <a:srgbClr val="222222"/>
                          </a:solidFill>
                          <a:effectLst/>
                          <a:latin typeface="+mn-lt"/>
                        </a:rPr>
                        <a:t>For the kingdom and the power and the glory are yours forever. </a:t>
                      </a:r>
                    </a:p>
                  </a:txBody>
                  <a:tcPr marL="64945" marR="64945" marT="32473" marB="324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9FA"/>
                    </a:solidFill>
                  </a:tcPr>
                </a:tc>
                <a:tc>
                  <a:txBody>
                    <a:bodyPr/>
                    <a:lstStyle/>
                    <a:p>
                      <a:endParaRPr lang="en-US" sz="1800" dirty="0">
                        <a:latin typeface="+mn-lt"/>
                      </a:endParaRPr>
                    </a:p>
                  </a:txBody>
                  <a:tcPr marL="64945" marR="64945" marT="32473" marB="324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867305"/>
                  </a:ext>
                </a:extLst>
              </a:tr>
            </a:tbl>
          </a:graphicData>
        </a:graphic>
      </p:graphicFrame>
      <p:sp>
        <p:nvSpPr>
          <p:cNvPr id="5" name="Rectangle 2">
            <a:extLst>
              <a:ext uri="{FF2B5EF4-FFF2-40B4-BE49-F238E27FC236}">
                <a16:creationId xmlns:a16="http://schemas.microsoft.com/office/drawing/2014/main" id="{799511C9-DB06-4869-BA00-C51B1A3228F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Slide Number Placeholder 5">
            <a:extLst>
              <a:ext uri="{FF2B5EF4-FFF2-40B4-BE49-F238E27FC236}">
                <a16:creationId xmlns:a16="http://schemas.microsoft.com/office/drawing/2014/main" id="{8CBA3A28-BAC8-4E1A-ACD1-05908471C0C9}"/>
              </a:ext>
            </a:extLst>
          </p:cNvPr>
          <p:cNvSpPr>
            <a:spLocks noGrp="1"/>
          </p:cNvSpPr>
          <p:nvPr>
            <p:ph type="sldNum" sz="quarter" idx="12"/>
          </p:nvPr>
        </p:nvSpPr>
        <p:spPr/>
        <p:txBody>
          <a:bodyPr/>
          <a:lstStyle/>
          <a:p>
            <a:fld id="{179713C1-1803-45BF-9047-EF0D050A861D}" type="slidenum">
              <a:rPr lang="en-US" smtClean="0"/>
              <a:t>15</a:t>
            </a:fld>
            <a:endParaRPr lang="en-US"/>
          </a:p>
        </p:txBody>
      </p:sp>
    </p:spTree>
    <p:extLst>
      <p:ext uri="{BB962C8B-B14F-4D97-AF65-F5344CB8AC3E}">
        <p14:creationId xmlns:p14="http://schemas.microsoft.com/office/powerpoint/2010/main" val="2266327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5E47C-E0A0-442A-BACA-694FAA76F91B}"/>
              </a:ext>
            </a:extLst>
          </p:cNvPr>
          <p:cNvSpPr>
            <a:spLocks noGrp="1"/>
          </p:cNvSpPr>
          <p:nvPr>
            <p:ph type="title"/>
          </p:nvPr>
        </p:nvSpPr>
        <p:spPr>
          <a:xfrm>
            <a:off x="805708" y="207310"/>
            <a:ext cx="10515600" cy="892756"/>
          </a:xfrm>
        </p:spPr>
        <p:txBody>
          <a:bodyPr>
            <a:normAutofit/>
          </a:bodyPr>
          <a:lstStyle/>
          <a:p>
            <a:r>
              <a:rPr lang="en-US" sz="3200" b="1" dirty="0"/>
              <a:t>Inadequate Approaches to Biblical Authority</a:t>
            </a:r>
          </a:p>
        </p:txBody>
      </p:sp>
      <p:sp>
        <p:nvSpPr>
          <p:cNvPr id="3" name="Content Placeholder 2">
            <a:extLst>
              <a:ext uri="{FF2B5EF4-FFF2-40B4-BE49-F238E27FC236}">
                <a16:creationId xmlns:a16="http://schemas.microsoft.com/office/drawing/2014/main" id="{92DF97FF-F4F2-4E80-8508-7531476A6FD9}"/>
              </a:ext>
            </a:extLst>
          </p:cNvPr>
          <p:cNvSpPr>
            <a:spLocks noGrp="1"/>
          </p:cNvSpPr>
          <p:nvPr>
            <p:ph idx="1"/>
          </p:nvPr>
        </p:nvSpPr>
        <p:spPr>
          <a:xfrm>
            <a:off x="838200" y="1146482"/>
            <a:ext cx="10515600" cy="5217186"/>
          </a:xfrm>
        </p:spPr>
        <p:txBody>
          <a:bodyPr>
            <a:normAutofit fontScale="92500" lnSpcReduction="20000"/>
          </a:bodyPr>
          <a:lstStyle/>
          <a:p>
            <a:pPr>
              <a:lnSpc>
                <a:spcPct val="110000"/>
              </a:lnSpc>
            </a:pPr>
            <a:r>
              <a:rPr lang="en-US" sz="1800" b="1" dirty="0"/>
              <a:t>The Biblicist’s approach</a:t>
            </a:r>
            <a:r>
              <a:rPr lang="en-US" sz="1800" dirty="0"/>
              <a:t>.  The Bible is authoritative because its origins are supernatural.  All the words of the Bible are God’s words.  This levels the importance of every passage in the Bible.  For example what Paul says about women being silent in the Church (1 Timothy 2:12) is equal to what he says about the equality and communion of all who are in Christ: no male vs. female, no slave vs. free, all are one in Christ (Galatians 3:28).  This view of the Bible does not allow Scripture to work as a liberating word in its own way.  Contrary to this view, based on the liberating message of the Bible, and influenced by God’s Spirit, the church continues to address issues not covered in the Bible.</a:t>
            </a:r>
          </a:p>
          <a:p>
            <a:pPr>
              <a:lnSpc>
                <a:spcPct val="110000"/>
              </a:lnSpc>
            </a:pPr>
            <a:r>
              <a:rPr lang="en-US" sz="1800" b="1" dirty="0"/>
              <a:t>The Bible as an historical source</a:t>
            </a:r>
            <a:r>
              <a:rPr lang="en-US" sz="1800" dirty="0"/>
              <a:t>.  The scholarly search for what is factual in the Bible (e.g., the new quest for the historical Jesus), begins to eliminate anything as relevant for faith that cannot be historically validated.  This approach ignores the reality experienced by the majority of Christians, that just reading the Bible as it appears in our current versions, has brought them into a relationship with God that has had a transformative impact on their lives.  The historical approach is important for understanding the text, but the authority of Scripture does not stand or fall based on its findings.</a:t>
            </a:r>
          </a:p>
          <a:p>
            <a:pPr>
              <a:lnSpc>
                <a:spcPct val="110000"/>
              </a:lnSpc>
            </a:pPr>
            <a:r>
              <a:rPr lang="en-US" sz="1800" b="1" dirty="0"/>
              <a:t>The Bible as a religious classic</a:t>
            </a:r>
            <a:r>
              <a:rPr lang="en-US" sz="1800" dirty="0"/>
              <a:t>.  This is the approach taken by many college and universities.  For Christians, however, the Bible is not just great literature. God is not just the main character in a story captivatingly told, Jesus is not just an impressive but puzzling figure.  This approach rejects what Christian affirm: the Bible is a normative </a:t>
            </a:r>
            <a:r>
              <a:rPr lang="en-US" sz="1800" u="sng" dirty="0"/>
              <a:t>witness</a:t>
            </a:r>
            <a:r>
              <a:rPr lang="en-US" sz="1800" dirty="0"/>
              <a:t> to the acts of the living God for our salvation.</a:t>
            </a:r>
          </a:p>
          <a:p>
            <a:pPr>
              <a:lnSpc>
                <a:spcPct val="110000"/>
              </a:lnSpc>
            </a:pPr>
            <a:r>
              <a:rPr lang="en-US" sz="1800" b="1" dirty="0"/>
              <a:t>The Bible is a private devotional text.  </a:t>
            </a:r>
            <a:r>
              <a:rPr lang="en-US" sz="1800" dirty="0"/>
              <a:t>While this view the Bible as a guide and source of life “for me,” is certainly legitimate, it is a distortion when the Bible is separated from its meaning “for us,” or “for the world.”</a:t>
            </a:r>
            <a:endParaRPr lang="en-US" sz="1800" b="1" dirty="0"/>
          </a:p>
        </p:txBody>
      </p:sp>
      <p:sp>
        <p:nvSpPr>
          <p:cNvPr id="4" name="Slide Number Placeholder 3">
            <a:extLst>
              <a:ext uri="{FF2B5EF4-FFF2-40B4-BE49-F238E27FC236}">
                <a16:creationId xmlns:a16="http://schemas.microsoft.com/office/drawing/2014/main" id="{438B87B7-FAB9-4DEA-A1CA-254FE10561F8}"/>
              </a:ext>
            </a:extLst>
          </p:cNvPr>
          <p:cNvSpPr>
            <a:spLocks noGrp="1"/>
          </p:cNvSpPr>
          <p:nvPr>
            <p:ph type="sldNum" sz="quarter" idx="12"/>
          </p:nvPr>
        </p:nvSpPr>
        <p:spPr/>
        <p:txBody>
          <a:bodyPr/>
          <a:lstStyle/>
          <a:p>
            <a:fld id="{179713C1-1803-45BF-9047-EF0D050A861D}" type="slidenum">
              <a:rPr lang="en-US" smtClean="0"/>
              <a:t>16</a:t>
            </a:fld>
            <a:endParaRPr lang="en-US"/>
          </a:p>
        </p:txBody>
      </p:sp>
    </p:spTree>
    <p:extLst>
      <p:ext uri="{BB962C8B-B14F-4D97-AF65-F5344CB8AC3E}">
        <p14:creationId xmlns:p14="http://schemas.microsoft.com/office/powerpoint/2010/main" val="4153033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5E47C-E0A0-442A-BACA-694FAA76F91B}"/>
              </a:ext>
            </a:extLst>
          </p:cNvPr>
          <p:cNvSpPr>
            <a:spLocks noGrp="1"/>
          </p:cNvSpPr>
          <p:nvPr>
            <p:ph type="title"/>
          </p:nvPr>
        </p:nvSpPr>
        <p:spPr>
          <a:xfrm>
            <a:off x="838200" y="365125"/>
            <a:ext cx="10515600" cy="864905"/>
          </a:xfrm>
        </p:spPr>
        <p:txBody>
          <a:bodyPr>
            <a:normAutofit/>
          </a:bodyPr>
          <a:lstStyle/>
          <a:p>
            <a:r>
              <a:rPr lang="en-US" sz="3200" b="1" dirty="0"/>
              <a:t>How the Bible Is Authoritative for Us</a:t>
            </a:r>
          </a:p>
        </p:txBody>
      </p:sp>
      <p:sp>
        <p:nvSpPr>
          <p:cNvPr id="3" name="Content Placeholder 2">
            <a:extLst>
              <a:ext uri="{FF2B5EF4-FFF2-40B4-BE49-F238E27FC236}">
                <a16:creationId xmlns:a16="http://schemas.microsoft.com/office/drawing/2014/main" id="{92DF97FF-F4F2-4E80-8508-7531476A6FD9}"/>
              </a:ext>
            </a:extLst>
          </p:cNvPr>
          <p:cNvSpPr>
            <a:spLocks noGrp="1"/>
          </p:cNvSpPr>
          <p:nvPr>
            <p:ph idx="1"/>
          </p:nvPr>
        </p:nvSpPr>
        <p:spPr>
          <a:xfrm>
            <a:off x="838200" y="1350713"/>
            <a:ext cx="10515600" cy="4826250"/>
          </a:xfrm>
        </p:spPr>
        <p:txBody>
          <a:bodyPr>
            <a:normAutofit fontScale="92500" lnSpcReduction="10000"/>
          </a:bodyPr>
          <a:lstStyle/>
          <a:p>
            <a:pPr>
              <a:lnSpc>
                <a:spcPct val="110000"/>
              </a:lnSpc>
            </a:pPr>
            <a:r>
              <a:rPr lang="en-US" sz="2000" dirty="0"/>
              <a:t>Since the beginning of the Christian Church, the Bible has been considered an authority for Christian faith.</a:t>
            </a:r>
          </a:p>
          <a:p>
            <a:pPr>
              <a:lnSpc>
                <a:spcPct val="110000"/>
              </a:lnSpc>
            </a:pPr>
            <a:r>
              <a:rPr lang="en-US" sz="2000" dirty="0"/>
              <a:t>During the Reformation, for Luther and Calvin, the authority of the Bible was grounded in its liberating message of God’s gracious acceptance of sinners offered in Jesus Christ, as opposed to the arbitrary or despotic authority found in the Church and the way it used the Bible as a tool of control.  Thus Luther could speak of the Bible with these words, “Everything that does not attest to the Gospel set forth in Jesus Christ is </a:t>
            </a:r>
            <a:r>
              <a:rPr lang="en-US" sz="2000" i="1" dirty="0"/>
              <a:t>straw</a:t>
            </a:r>
            <a:r>
              <a:rPr lang="en-US" sz="2000" dirty="0"/>
              <a:t>.”</a:t>
            </a:r>
          </a:p>
          <a:p>
            <a:pPr>
              <a:lnSpc>
                <a:spcPct val="110000"/>
              </a:lnSpc>
            </a:pPr>
            <a:r>
              <a:rPr lang="en-US" sz="2000" dirty="0"/>
              <a:t>The authority of Scripture is related to the way it functions in the Christian Church and in the life of the Christian.  It is for us the unique and irreplaceable </a:t>
            </a:r>
            <a:r>
              <a:rPr lang="en-US" sz="2000" u="sng" dirty="0"/>
              <a:t>witness</a:t>
            </a:r>
            <a:r>
              <a:rPr lang="en-US" sz="2000" dirty="0"/>
              <a:t> to the liberating and reconciling work of God in the history of Israel and supremely through Jesus Christ.  By the power of the Holy Spirit, it serves the purpose of relating us to God and transforming our life.</a:t>
            </a:r>
          </a:p>
          <a:p>
            <a:pPr>
              <a:lnSpc>
                <a:spcPct val="110000"/>
              </a:lnSpc>
            </a:pPr>
            <a:r>
              <a:rPr lang="en-US" sz="2000" dirty="0"/>
              <a:t>A true </a:t>
            </a:r>
            <a:r>
              <a:rPr lang="en-US" sz="2000" u="sng" dirty="0"/>
              <a:t>witness</a:t>
            </a:r>
            <a:r>
              <a:rPr lang="en-US" sz="2000" dirty="0"/>
              <a:t> does not call attention to itself, but to the thing it witnesses.  The Bible is the Word of God only in a derivative sense.  The living Word of God is Jesus Christ (as it was from the beginning) and it is through him that we are brought into relationship with God.  Scripture is therefore authoritative not in itself, but only as it bears witness to Jesus Christ.</a:t>
            </a:r>
          </a:p>
        </p:txBody>
      </p:sp>
      <p:sp>
        <p:nvSpPr>
          <p:cNvPr id="4" name="Slide Number Placeholder 3">
            <a:extLst>
              <a:ext uri="{FF2B5EF4-FFF2-40B4-BE49-F238E27FC236}">
                <a16:creationId xmlns:a16="http://schemas.microsoft.com/office/drawing/2014/main" id="{290F2004-9AAB-4C71-9CBC-88E8B22EDFB4}"/>
              </a:ext>
            </a:extLst>
          </p:cNvPr>
          <p:cNvSpPr>
            <a:spLocks noGrp="1"/>
          </p:cNvSpPr>
          <p:nvPr>
            <p:ph type="sldNum" sz="quarter" idx="12"/>
          </p:nvPr>
        </p:nvSpPr>
        <p:spPr/>
        <p:txBody>
          <a:bodyPr/>
          <a:lstStyle/>
          <a:p>
            <a:fld id="{179713C1-1803-45BF-9047-EF0D050A861D}" type="slidenum">
              <a:rPr lang="en-US" smtClean="0"/>
              <a:t>17</a:t>
            </a:fld>
            <a:endParaRPr lang="en-US"/>
          </a:p>
        </p:txBody>
      </p:sp>
      <p:sp>
        <p:nvSpPr>
          <p:cNvPr id="5" name="TextBox 4">
            <a:extLst>
              <a:ext uri="{FF2B5EF4-FFF2-40B4-BE49-F238E27FC236}">
                <a16:creationId xmlns:a16="http://schemas.microsoft.com/office/drawing/2014/main" id="{060CCC55-D3B2-485E-AEE6-1D32C2876B1F}"/>
              </a:ext>
            </a:extLst>
          </p:cNvPr>
          <p:cNvSpPr txBox="1"/>
          <p:nvPr/>
        </p:nvSpPr>
        <p:spPr>
          <a:xfrm>
            <a:off x="9595583" y="185738"/>
            <a:ext cx="2371483" cy="769441"/>
          </a:xfrm>
          <a:prstGeom prst="rect">
            <a:avLst/>
          </a:prstGeom>
          <a:noFill/>
          <a:ln>
            <a:solidFill>
              <a:schemeClr val="tx1"/>
            </a:solidFill>
          </a:ln>
        </p:spPr>
        <p:txBody>
          <a:bodyPr wrap="square" rtlCol="0">
            <a:spAutoFit/>
          </a:bodyPr>
          <a:lstStyle/>
          <a:p>
            <a:r>
              <a:rPr lang="en-US" sz="1100" dirty="0"/>
              <a:t>Paul Feiler</a:t>
            </a:r>
          </a:p>
          <a:p>
            <a:r>
              <a:rPr lang="en-US" sz="1100" dirty="0"/>
              <a:t>713-256-9039</a:t>
            </a:r>
          </a:p>
          <a:p>
            <a:r>
              <a:rPr lang="en-US" sz="1100" dirty="0">
                <a:hlinkClick r:id="rId2"/>
              </a:rPr>
              <a:t>pfeiler51@gmail.com</a:t>
            </a:r>
            <a:endParaRPr lang="en-US" sz="1100" dirty="0"/>
          </a:p>
          <a:p>
            <a:r>
              <a:rPr lang="en-US" sz="1100" dirty="0"/>
              <a:t>Call me if you want to talk about this</a:t>
            </a:r>
          </a:p>
        </p:txBody>
      </p:sp>
    </p:spTree>
    <p:extLst>
      <p:ext uri="{BB962C8B-B14F-4D97-AF65-F5344CB8AC3E}">
        <p14:creationId xmlns:p14="http://schemas.microsoft.com/office/powerpoint/2010/main" val="1322439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1FC02-6919-4A23-A7D3-2B89E46AF91A}"/>
              </a:ext>
            </a:extLst>
          </p:cNvPr>
          <p:cNvSpPr>
            <a:spLocks noGrp="1"/>
          </p:cNvSpPr>
          <p:nvPr>
            <p:ph type="title"/>
          </p:nvPr>
        </p:nvSpPr>
        <p:spPr>
          <a:xfrm>
            <a:off x="629327" y="355841"/>
            <a:ext cx="10515600" cy="772073"/>
          </a:xfrm>
        </p:spPr>
        <p:txBody>
          <a:bodyPr>
            <a:normAutofit/>
          </a:bodyPr>
          <a:lstStyle/>
          <a:p>
            <a:r>
              <a:rPr lang="en-US" sz="3200" b="1" dirty="0"/>
              <a:t>Why Were the Books of the New Testament Written?</a:t>
            </a:r>
          </a:p>
        </p:txBody>
      </p:sp>
      <p:sp>
        <p:nvSpPr>
          <p:cNvPr id="5" name="Content Placeholder 4">
            <a:extLst>
              <a:ext uri="{FF2B5EF4-FFF2-40B4-BE49-F238E27FC236}">
                <a16:creationId xmlns:a16="http://schemas.microsoft.com/office/drawing/2014/main" id="{C7CFDAD2-AF90-4896-BA54-6601B07AD4EB}"/>
              </a:ext>
            </a:extLst>
          </p:cNvPr>
          <p:cNvSpPr>
            <a:spLocks noGrp="1"/>
          </p:cNvSpPr>
          <p:nvPr>
            <p:ph idx="1"/>
          </p:nvPr>
        </p:nvSpPr>
        <p:spPr>
          <a:xfrm>
            <a:off x="661818" y="1290775"/>
            <a:ext cx="11049000" cy="5430700"/>
          </a:xfrm>
        </p:spPr>
        <p:txBody>
          <a:bodyPr>
            <a:normAutofit fontScale="25000" lnSpcReduction="20000"/>
          </a:bodyPr>
          <a:lstStyle/>
          <a:p>
            <a:pPr marL="0" indent="0">
              <a:buNone/>
            </a:pPr>
            <a:r>
              <a:rPr lang="en-US" sz="8000" b="1" dirty="0"/>
              <a:t>Issues to resolve and challenges to address: potential and new converts had questions</a:t>
            </a:r>
          </a:p>
          <a:p>
            <a:pPr>
              <a:lnSpc>
                <a:spcPct val="120000"/>
              </a:lnSpc>
            </a:pPr>
            <a:r>
              <a:rPr lang="en-US" sz="6400" dirty="0"/>
              <a:t>The Great Commission (Acts 1:8).  Jesus tells his disciples to proclaim the good news (Gospel) throughout the world.  As the disciples went out from Jerusalem and began to establish churches they needed accounts of the life of Jesus and his work in the world, so people who had never met him could come to know him and believe in him (John 20:21).</a:t>
            </a:r>
          </a:p>
          <a:p>
            <a:pPr>
              <a:lnSpc>
                <a:spcPct val="120000"/>
              </a:lnSpc>
            </a:pPr>
            <a:r>
              <a:rPr lang="en-US" sz="6400" dirty="0"/>
              <a:t>Who was Jesus?  What is his relation to God?  How can Jesus be the Messiah if he died? What is the meaning of the Resurrection?  Where is he now?  What did he do for me, and how does what he did save me?  How is he present with me now?  Why do we still suffer?</a:t>
            </a:r>
          </a:p>
          <a:p>
            <a:pPr>
              <a:lnSpc>
                <a:spcPct val="120000"/>
              </a:lnSpc>
            </a:pPr>
            <a:r>
              <a:rPr lang="en-US" sz="6400" dirty="0"/>
              <a:t>How do I become a Christian and live as a Christian?  What is eternal life?  What does it mean “to be filled with the Spirit of God”?</a:t>
            </a:r>
          </a:p>
          <a:p>
            <a:pPr>
              <a:lnSpc>
                <a:spcPct val="120000"/>
              </a:lnSpc>
            </a:pPr>
            <a:r>
              <a:rPr lang="en-US" sz="6400" dirty="0"/>
              <a:t>There were thousands of Jews in Jerusalem who believed in Jesus and were zealous for the law (Acts 21:20):</a:t>
            </a:r>
          </a:p>
          <a:p>
            <a:pPr marL="687388" indent="-230188">
              <a:lnSpc>
                <a:spcPct val="120000"/>
              </a:lnSpc>
              <a:buFont typeface="Courier New" panose="02070309020205020404" pitchFamily="49" charset="0"/>
              <a:buChar char="o"/>
            </a:pPr>
            <a:r>
              <a:rPr lang="en-US" sz="6400" dirty="0"/>
              <a:t>What is the relationship of Christianity to Judaism? How does the Hebrew Bible (Scripture) function in the life of a Christian? Where should I go, the church or the temple/synagogue?  This issue was particularly acute after the destruction of Jerusalem (AD 70), when Jews were dispersed into areas where the church and synagogue were separate.</a:t>
            </a:r>
          </a:p>
          <a:p>
            <a:pPr marL="687388" indent="-230188">
              <a:lnSpc>
                <a:spcPct val="120000"/>
              </a:lnSpc>
              <a:buFont typeface="Courier New" panose="02070309020205020404" pitchFamily="49" charset="0"/>
              <a:buChar char="o"/>
            </a:pPr>
            <a:r>
              <a:rPr lang="en-US" sz="6400" dirty="0"/>
              <a:t>What is the Christian’s relation to the Law? How much of the Law do Christians who are not Jews have to keep?</a:t>
            </a:r>
          </a:p>
          <a:p>
            <a:pPr>
              <a:lnSpc>
                <a:spcPct val="120000"/>
              </a:lnSpc>
            </a:pPr>
            <a:r>
              <a:rPr lang="en-US" sz="6400" dirty="0"/>
              <a:t>How can we say that the Messiah has come when sin and death remain?  How will God ultimately win?  What should I do while waiting for Jesus to return?</a:t>
            </a:r>
          </a:p>
          <a:p>
            <a:pPr>
              <a:lnSpc>
                <a:spcPct val="120000"/>
              </a:lnSpc>
            </a:pPr>
            <a:r>
              <a:rPr lang="en-US" sz="6400" dirty="0"/>
              <a:t>How should the church be organized? What is the role of women in the church?  Who gets included?  What should be the church’s attitude be toward the poor?</a:t>
            </a:r>
          </a:p>
          <a:p>
            <a:endParaRPr lang="en-US" sz="7200" dirty="0"/>
          </a:p>
          <a:p>
            <a:endParaRPr lang="en-US" sz="7200" dirty="0"/>
          </a:p>
          <a:p>
            <a:pPr marL="0" indent="0">
              <a:buNone/>
            </a:pPr>
            <a:endParaRPr lang="en-US" dirty="0"/>
          </a:p>
          <a:p>
            <a:pPr marL="0" indent="0">
              <a:buNone/>
            </a:pPr>
            <a:endParaRPr lang="en-US" dirty="0"/>
          </a:p>
          <a:p>
            <a:pPr marL="0" indent="0">
              <a:buNone/>
            </a:pPr>
            <a:endParaRPr lang="en-US" dirty="0"/>
          </a:p>
        </p:txBody>
      </p:sp>
      <p:sp>
        <p:nvSpPr>
          <p:cNvPr id="2" name="Slide Number Placeholder 1">
            <a:extLst>
              <a:ext uri="{FF2B5EF4-FFF2-40B4-BE49-F238E27FC236}">
                <a16:creationId xmlns:a16="http://schemas.microsoft.com/office/drawing/2014/main" id="{09DEB7A4-69A0-49FD-A150-06BB4777379A}"/>
              </a:ext>
            </a:extLst>
          </p:cNvPr>
          <p:cNvSpPr>
            <a:spLocks noGrp="1"/>
          </p:cNvSpPr>
          <p:nvPr>
            <p:ph type="sldNum" sz="quarter" idx="12"/>
          </p:nvPr>
        </p:nvSpPr>
        <p:spPr/>
        <p:txBody>
          <a:bodyPr/>
          <a:lstStyle/>
          <a:p>
            <a:fld id="{179713C1-1803-45BF-9047-EF0D050A861D}" type="slidenum">
              <a:rPr lang="en-US" smtClean="0"/>
              <a:t>2</a:t>
            </a:fld>
            <a:endParaRPr lang="en-US"/>
          </a:p>
        </p:txBody>
      </p:sp>
    </p:spTree>
    <p:extLst>
      <p:ext uri="{BB962C8B-B14F-4D97-AF65-F5344CB8AC3E}">
        <p14:creationId xmlns:p14="http://schemas.microsoft.com/office/powerpoint/2010/main" val="420416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1FC02-6919-4A23-A7D3-2B89E46AF91A}"/>
              </a:ext>
            </a:extLst>
          </p:cNvPr>
          <p:cNvSpPr>
            <a:spLocks noGrp="1"/>
          </p:cNvSpPr>
          <p:nvPr>
            <p:ph type="title"/>
          </p:nvPr>
        </p:nvSpPr>
        <p:spPr>
          <a:xfrm>
            <a:off x="838200" y="281235"/>
            <a:ext cx="10515600" cy="616387"/>
          </a:xfrm>
        </p:spPr>
        <p:txBody>
          <a:bodyPr>
            <a:normAutofit/>
          </a:bodyPr>
          <a:lstStyle/>
          <a:p>
            <a:r>
              <a:rPr lang="en-US" sz="3200" b="1" dirty="0"/>
              <a:t>The New Testament</a:t>
            </a:r>
          </a:p>
        </p:txBody>
      </p:sp>
      <p:sp>
        <p:nvSpPr>
          <p:cNvPr id="5" name="Content Placeholder 4">
            <a:extLst>
              <a:ext uri="{FF2B5EF4-FFF2-40B4-BE49-F238E27FC236}">
                <a16:creationId xmlns:a16="http://schemas.microsoft.com/office/drawing/2014/main" id="{C7CFDAD2-AF90-4896-BA54-6601B07AD4EB}"/>
              </a:ext>
            </a:extLst>
          </p:cNvPr>
          <p:cNvSpPr>
            <a:spLocks noGrp="1"/>
          </p:cNvSpPr>
          <p:nvPr>
            <p:ph idx="1"/>
          </p:nvPr>
        </p:nvSpPr>
        <p:spPr>
          <a:xfrm>
            <a:off x="838200" y="1224793"/>
            <a:ext cx="10515600" cy="5385731"/>
          </a:xfrm>
        </p:spPr>
        <p:txBody>
          <a:bodyPr>
            <a:normAutofit lnSpcReduction="10000"/>
          </a:bodyPr>
          <a:lstStyle/>
          <a:p>
            <a:pPr>
              <a:lnSpc>
                <a:spcPct val="100000"/>
              </a:lnSpc>
            </a:pPr>
            <a:r>
              <a:rPr lang="en-US" sz="1800" dirty="0"/>
              <a:t>The NT includes 27 books: the four canonical gospels (Matthew, Mark, Luke, and John), the Acts of the Apostles, the fourteen epistles of Paul, the seven catholic epistles, and the Book of Revelation. </a:t>
            </a:r>
          </a:p>
          <a:p>
            <a:pPr>
              <a:lnSpc>
                <a:spcPct val="100000"/>
              </a:lnSpc>
            </a:pPr>
            <a:r>
              <a:rPr lang="en-US" sz="1800" dirty="0"/>
              <a:t>All NT books were originally written in </a:t>
            </a:r>
            <a:r>
              <a:rPr lang="en-US" sz="1800" i="1" dirty="0"/>
              <a:t>koine</a:t>
            </a:r>
            <a:r>
              <a:rPr lang="en-US" sz="1800" dirty="0"/>
              <a:t> Greek (the common language of the people, as opposed to classical Greek.  Koine Greek was spoken and read throughout the Roman world, where most people were trilingual (Greek, Latin, and the local language, which in Palestine was Aramaic).</a:t>
            </a:r>
          </a:p>
          <a:p>
            <a:pPr>
              <a:lnSpc>
                <a:spcPct val="100000"/>
              </a:lnSpc>
            </a:pPr>
            <a:r>
              <a:rPr lang="en-US" sz="1800" dirty="0"/>
              <a:t>All NT books were in circulation throughout the church from northern Africa around to Spain and Gaul (France) by AD 100-120.  The texts are quoted by Early Church Fathers dispersed throughout the Roman empire, whose writings have survived.</a:t>
            </a:r>
          </a:p>
          <a:p>
            <a:pPr>
              <a:lnSpc>
                <a:spcPct val="100000"/>
              </a:lnSpc>
            </a:pPr>
            <a:r>
              <a:rPr lang="en-US" sz="1800" dirty="0"/>
              <a:t>The transmission of the original texts required making several handwritten copies, which may have been done when the text was originally written, and taking them by a courier to the churches.  </a:t>
            </a:r>
          </a:p>
          <a:p>
            <a:pPr>
              <a:lnSpc>
                <a:spcPct val="100000"/>
              </a:lnSpc>
            </a:pPr>
            <a:r>
              <a:rPr lang="en-US" sz="1800" dirty="0"/>
              <a:t>None of the original texts (autographs) survive.</a:t>
            </a:r>
          </a:p>
          <a:p>
            <a:pPr>
              <a:lnSpc>
                <a:spcPct val="100000"/>
              </a:lnSpc>
            </a:pPr>
            <a:r>
              <a:rPr lang="en-US" sz="1800" dirty="0"/>
              <a:t>Other Christian books or letters were written during this early period of the Church, but did not make it into the canon (some may have been lost, see Luke 1:1; some have survived, Gospel of Thomas, Shepherd of Hermas, The Acts of Paul and Thecla, The Epistle of Barnabas, 3</a:t>
            </a:r>
            <a:r>
              <a:rPr lang="en-US" sz="1800" baseline="30000" dirty="0"/>
              <a:t>rd</a:t>
            </a:r>
            <a:r>
              <a:rPr lang="en-US" sz="1800" dirty="0"/>
              <a:t> Corinthians, Paul’s Letter to the Laodiceans).   </a:t>
            </a:r>
          </a:p>
          <a:p>
            <a:pPr>
              <a:lnSpc>
                <a:spcPct val="100000"/>
              </a:lnSpc>
            </a:pPr>
            <a:r>
              <a:rPr lang="en-US" sz="1800" dirty="0"/>
              <a:t>Decisions about which book should be included in the NT Canon were finalized  in the 4</a:t>
            </a:r>
            <a:r>
              <a:rPr lang="en-US" sz="1800" baseline="30000" dirty="0"/>
              <a:t>th</a:t>
            </a:r>
            <a:r>
              <a:rPr lang="en-US" sz="1800" dirty="0"/>
              <a:t> century AD.  The earliest known complete list of the 27 books of the New Testament is found in a letter written by Athanasius, a 4th-century bishop of Alexandria, dated to 367 AD.  To be discussed in the next class.</a:t>
            </a:r>
          </a:p>
        </p:txBody>
      </p:sp>
      <p:sp>
        <p:nvSpPr>
          <p:cNvPr id="2" name="Slide Number Placeholder 1">
            <a:extLst>
              <a:ext uri="{FF2B5EF4-FFF2-40B4-BE49-F238E27FC236}">
                <a16:creationId xmlns:a16="http://schemas.microsoft.com/office/drawing/2014/main" id="{C845D413-8EA1-42F3-A436-A48858C46897}"/>
              </a:ext>
            </a:extLst>
          </p:cNvPr>
          <p:cNvSpPr>
            <a:spLocks noGrp="1"/>
          </p:cNvSpPr>
          <p:nvPr>
            <p:ph type="sldNum" sz="quarter" idx="12"/>
          </p:nvPr>
        </p:nvSpPr>
        <p:spPr/>
        <p:txBody>
          <a:bodyPr/>
          <a:lstStyle/>
          <a:p>
            <a:fld id="{179713C1-1803-45BF-9047-EF0D050A861D}" type="slidenum">
              <a:rPr lang="en-US" smtClean="0"/>
              <a:t>3</a:t>
            </a:fld>
            <a:endParaRPr lang="en-US"/>
          </a:p>
        </p:txBody>
      </p:sp>
    </p:spTree>
    <p:extLst>
      <p:ext uri="{BB962C8B-B14F-4D97-AF65-F5344CB8AC3E}">
        <p14:creationId xmlns:p14="http://schemas.microsoft.com/office/powerpoint/2010/main" val="3867356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1FC02-6919-4A23-A7D3-2B89E46AF91A}"/>
              </a:ext>
            </a:extLst>
          </p:cNvPr>
          <p:cNvSpPr>
            <a:spLocks noGrp="1"/>
          </p:cNvSpPr>
          <p:nvPr>
            <p:ph type="title"/>
          </p:nvPr>
        </p:nvSpPr>
        <p:spPr>
          <a:xfrm>
            <a:off x="838200" y="184762"/>
            <a:ext cx="10515600" cy="753506"/>
          </a:xfrm>
        </p:spPr>
        <p:txBody>
          <a:bodyPr>
            <a:normAutofit/>
          </a:bodyPr>
          <a:lstStyle/>
          <a:p>
            <a:r>
              <a:rPr lang="en-US" sz="3200" b="1" dirty="0"/>
              <a:t>The Hebrew Bible and the First Christian Writings</a:t>
            </a:r>
          </a:p>
        </p:txBody>
      </p:sp>
      <p:sp>
        <p:nvSpPr>
          <p:cNvPr id="5" name="Content Placeholder 4">
            <a:extLst>
              <a:ext uri="{FF2B5EF4-FFF2-40B4-BE49-F238E27FC236}">
                <a16:creationId xmlns:a16="http://schemas.microsoft.com/office/drawing/2014/main" id="{C7CFDAD2-AF90-4896-BA54-6601B07AD4EB}"/>
              </a:ext>
            </a:extLst>
          </p:cNvPr>
          <p:cNvSpPr>
            <a:spLocks noGrp="1"/>
          </p:cNvSpPr>
          <p:nvPr>
            <p:ph idx="1"/>
          </p:nvPr>
        </p:nvSpPr>
        <p:spPr>
          <a:xfrm>
            <a:off x="800449" y="1075111"/>
            <a:ext cx="10515600" cy="5216427"/>
          </a:xfrm>
        </p:spPr>
        <p:txBody>
          <a:bodyPr>
            <a:normAutofit fontScale="85000" lnSpcReduction="20000"/>
          </a:bodyPr>
          <a:lstStyle/>
          <a:p>
            <a:pPr marL="0" indent="0">
              <a:lnSpc>
                <a:spcPct val="110000"/>
              </a:lnSpc>
              <a:buNone/>
            </a:pPr>
            <a:r>
              <a:rPr lang="en-US" sz="2200" dirty="0"/>
              <a:t>Fundamentally different attitudes of Jews vs. Christians toward their writings: reverence vs. respect</a:t>
            </a:r>
          </a:p>
          <a:p>
            <a:pPr>
              <a:lnSpc>
                <a:spcPct val="110000"/>
              </a:lnSpc>
            </a:pPr>
            <a:r>
              <a:rPr lang="en-US" sz="2200" dirty="0"/>
              <a:t>The Jews are sustaining the bureaucracy of an established institution.  They considered their writings sacred (unchangeable; they were rigorously accurate in copying their scriptures through the ages).  The Dead Seas Scrolls, which contain all OT books, except Esther, were virtually unchanged for 1000 years.</a:t>
            </a:r>
          </a:p>
          <a:p>
            <a:pPr>
              <a:lnSpc>
                <a:spcPct val="110000"/>
              </a:lnSpc>
            </a:pPr>
            <a:r>
              <a:rPr lang="en-US" sz="2200" dirty="0"/>
              <a:t>The early Christians’ evangelistic thrust into the world required that their writings be understood in diverse cultures, among both Jews and Greeks, who had unique questions and responses to the Good News.  Therefore, the early Christians showed flexibility and diversity in how they wrote, copied and transmitted their writings.</a:t>
            </a:r>
          </a:p>
          <a:p>
            <a:pPr>
              <a:lnSpc>
                <a:spcPct val="110000"/>
              </a:lnSpc>
            </a:pPr>
            <a:r>
              <a:rPr lang="en-US" sz="2200" dirty="0"/>
              <a:t>Currently we have recovered approximately 5800 manuscripts or fragments of the various New Testament books (including fragments of single books, single books, collections of letters, complete or nearly complete “Bibles”).  Every version differs from the others.  Often the differences are minor and insignificant (e.g., spelling mistakes) and none of the differences have doctrinal significance.  But the differences do reflect that the early Christians exhibited freedom to change the original text to help the reader understand it.  Such changes might have occurred at the very beginning, as the original authors or their associates made copies of the Gospels or letters to be delivered to particular churches in disparate parts of the Greco-Roman world (e.g., the Book of Acts in Western tradition is 8% longer than the version in Alexandria—both versions are very early).</a:t>
            </a:r>
          </a:p>
          <a:p>
            <a:endParaRPr lang="en-US" dirty="0"/>
          </a:p>
        </p:txBody>
      </p:sp>
      <p:sp>
        <p:nvSpPr>
          <p:cNvPr id="2" name="Slide Number Placeholder 1">
            <a:extLst>
              <a:ext uri="{FF2B5EF4-FFF2-40B4-BE49-F238E27FC236}">
                <a16:creationId xmlns:a16="http://schemas.microsoft.com/office/drawing/2014/main" id="{844979D0-7C94-4885-95A9-939C36271052}"/>
              </a:ext>
            </a:extLst>
          </p:cNvPr>
          <p:cNvSpPr>
            <a:spLocks noGrp="1"/>
          </p:cNvSpPr>
          <p:nvPr>
            <p:ph type="sldNum" sz="quarter" idx="12"/>
          </p:nvPr>
        </p:nvSpPr>
        <p:spPr/>
        <p:txBody>
          <a:bodyPr/>
          <a:lstStyle/>
          <a:p>
            <a:fld id="{179713C1-1803-45BF-9047-EF0D050A861D}" type="slidenum">
              <a:rPr lang="en-US" smtClean="0"/>
              <a:t>4</a:t>
            </a:fld>
            <a:endParaRPr lang="en-US"/>
          </a:p>
        </p:txBody>
      </p:sp>
    </p:spTree>
    <p:extLst>
      <p:ext uri="{BB962C8B-B14F-4D97-AF65-F5344CB8AC3E}">
        <p14:creationId xmlns:p14="http://schemas.microsoft.com/office/powerpoint/2010/main" val="409913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a:extLst>
              <a:ext uri="{FF2B5EF4-FFF2-40B4-BE49-F238E27FC236}">
                <a16:creationId xmlns:a16="http://schemas.microsoft.com/office/drawing/2014/main" id="{9CD2CC03-E6D4-4A4E-96C3-E8D9DE5272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136" y="153489"/>
            <a:ext cx="9018675" cy="661642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66EC4F0-AB15-4A8E-8742-5BF8AC7CBD29}"/>
              </a:ext>
            </a:extLst>
          </p:cNvPr>
          <p:cNvSpPr txBox="1"/>
          <p:nvPr/>
        </p:nvSpPr>
        <p:spPr>
          <a:xfrm>
            <a:off x="9259663" y="153489"/>
            <a:ext cx="2813201" cy="6647974"/>
          </a:xfrm>
          <a:prstGeom prst="rect">
            <a:avLst/>
          </a:prstGeom>
          <a:noFill/>
          <a:ln w="25400">
            <a:solidFill>
              <a:schemeClr val="tx1"/>
            </a:solidFill>
          </a:ln>
        </p:spPr>
        <p:txBody>
          <a:bodyPr wrap="square" rtlCol="0">
            <a:spAutoFit/>
          </a:bodyPr>
          <a:lstStyle/>
          <a:p>
            <a:pPr algn="ctr"/>
            <a:r>
              <a:rPr lang="en-US" b="1" dirty="0"/>
              <a:t>Text Types</a:t>
            </a:r>
          </a:p>
          <a:p>
            <a:pPr algn="ctr"/>
            <a:endParaRPr lang="en-US" sz="200" b="1" dirty="0"/>
          </a:p>
          <a:p>
            <a:r>
              <a:rPr lang="en-US" sz="1400" dirty="0"/>
              <a:t>After the various NT books were written, they were copied and taken to the parts of the Greco-Roman world where churches had been established.  Three major “families” of texts, related to specific locations and time periods have been found.  Each has unique characteristics:</a:t>
            </a:r>
          </a:p>
          <a:p>
            <a:endParaRPr lang="en-US" sz="1400" b="1" dirty="0"/>
          </a:p>
          <a:p>
            <a:pPr marL="115888" indent="-115888">
              <a:buFont typeface="Arial" panose="020B0604020202020204" pitchFamily="34" charset="0"/>
              <a:buChar char="•"/>
            </a:pPr>
            <a:r>
              <a:rPr lang="en-US" sz="1400" b="1" dirty="0"/>
              <a:t>Alexandrian Texts</a:t>
            </a:r>
            <a:r>
              <a:rPr lang="en-US" sz="1400" dirty="0"/>
              <a:t>: Early Church tradition tells us that Mark founded the church in Alexandria.  The texts found and associated with this region are the earliest and closest to the original documents.</a:t>
            </a:r>
          </a:p>
          <a:p>
            <a:pPr marL="115888" indent="-115888">
              <a:buFont typeface="Arial" panose="020B0604020202020204" pitchFamily="34" charset="0"/>
              <a:buChar char="•"/>
            </a:pPr>
            <a:r>
              <a:rPr lang="en-US" sz="1400" b="1" dirty="0"/>
              <a:t>Western Texts</a:t>
            </a:r>
            <a:r>
              <a:rPr lang="en-US" sz="1400" dirty="0"/>
              <a:t>: the texts found here are later than the Alexandrian texts and often reflect paraphrases of the originals or add information missing from them.</a:t>
            </a:r>
          </a:p>
          <a:p>
            <a:pPr marL="115888" indent="-115888">
              <a:buFont typeface="Arial" panose="020B0604020202020204" pitchFamily="34" charset="0"/>
              <a:buChar char="•"/>
            </a:pPr>
            <a:r>
              <a:rPr lang="en-US" sz="1400" b="1" dirty="0"/>
              <a:t>Byzantine Texts</a:t>
            </a:r>
            <a:r>
              <a:rPr lang="en-US" sz="1400" dirty="0"/>
              <a:t>.  These texts represent 95% of the NT texts we have and are the farthest removed from the originals (5</a:t>
            </a:r>
            <a:r>
              <a:rPr lang="en-US" sz="1400" baseline="30000" dirty="0"/>
              <a:t>th</a:t>
            </a:r>
            <a:r>
              <a:rPr lang="en-US" sz="1400" dirty="0"/>
              <a:t> century and later).  Characterized by harmonization, paraphrase and additions to originals</a:t>
            </a:r>
            <a:endParaRPr lang="en-US" b="1" dirty="0"/>
          </a:p>
        </p:txBody>
      </p:sp>
      <p:sp>
        <p:nvSpPr>
          <p:cNvPr id="3" name="Oval 2">
            <a:extLst>
              <a:ext uri="{FF2B5EF4-FFF2-40B4-BE49-F238E27FC236}">
                <a16:creationId xmlns:a16="http://schemas.microsoft.com/office/drawing/2014/main" id="{84039016-F902-4458-9620-52529B1BD550}"/>
              </a:ext>
            </a:extLst>
          </p:cNvPr>
          <p:cNvSpPr/>
          <p:nvPr/>
        </p:nvSpPr>
        <p:spPr>
          <a:xfrm>
            <a:off x="5022236" y="3517189"/>
            <a:ext cx="4024288" cy="20527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087E525-04F5-493A-BA19-F30C61E87852}"/>
              </a:ext>
            </a:extLst>
          </p:cNvPr>
          <p:cNvSpPr txBox="1"/>
          <p:nvPr/>
        </p:nvSpPr>
        <p:spPr>
          <a:xfrm>
            <a:off x="5778822" y="4660191"/>
            <a:ext cx="2831391" cy="523220"/>
          </a:xfrm>
          <a:prstGeom prst="rect">
            <a:avLst/>
          </a:prstGeom>
          <a:noFill/>
        </p:spPr>
        <p:txBody>
          <a:bodyPr wrap="square" rtlCol="0">
            <a:spAutoFit/>
          </a:bodyPr>
          <a:lstStyle/>
          <a:p>
            <a:r>
              <a:rPr lang="en-US" sz="2800" b="1" dirty="0"/>
              <a:t>Alexandrian Text</a:t>
            </a:r>
          </a:p>
        </p:txBody>
      </p:sp>
      <p:sp>
        <p:nvSpPr>
          <p:cNvPr id="7" name="Oval 6">
            <a:extLst>
              <a:ext uri="{FF2B5EF4-FFF2-40B4-BE49-F238E27FC236}">
                <a16:creationId xmlns:a16="http://schemas.microsoft.com/office/drawing/2014/main" id="{DB1B1AEC-8A60-4A27-846A-82AAB2011C53}"/>
              </a:ext>
            </a:extLst>
          </p:cNvPr>
          <p:cNvSpPr/>
          <p:nvPr/>
        </p:nvSpPr>
        <p:spPr>
          <a:xfrm>
            <a:off x="4317110" y="1155377"/>
            <a:ext cx="4710476" cy="22736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5C29B53-65C5-4897-835D-1486D7F5F0C6}"/>
              </a:ext>
            </a:extLst>
          </p:cNvPr>
          <p:cNvSpPr/>
          <p:nvPr/>
        </p:nvSpPr>
        <p:spPr>
          <a:xfrm>
            <a:off x="757478" y="310393"/>
            <a:ext cx="7509872" cy="35633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1B501D-180A-487E-B83F-005A9153DB95}"/>
              </a:ext>
            </a:extLst>
          </p:cNvPr>
          <p:cNvSpPr txBox="1"/>
          <p:nvPr/>
        </p:nvSpPr>
        <p:spPr>
          <a:xfrm>
            <a:off x="6181119" y="1461348"/>
            <a:ext cx="2831391" cy="523220"/>
          </a:xfrm>
          <a:prstGeom prst="rect">
            <a:avLst/>
          </a:prstGeom>
          <a:noFill/>
        </p:spPr>
        <p:txBody>
          <a:bodyPr wrap="square" rtlCol="0">
            <a:spAutoFit/>
          </a:bodyPr>
          <a:lstStyle/>
          <a:p>
            <a:r>
              <a:rPr lang="en-US" sz="2800" b="1" dirty="0"/>
              <a:t>Byzantine Text</a:t>
            </a:r>
          </a:p>
        </p:txBody>
      </p:sp>
      <p:sp>
        <p:nvSpPr>
          <p:cNvPr id="10" name="TextBox 9">
            <a:extLst>
              <a:ext uri="{FF2B5EF4-FFF2-40B4-BE49-F238E27FC236}">
                <a16:creationId xmlns:a16="http://schemas.microsoft.com/office/drawing/2014/main" id="{172A3908-60F7-4238-9183-7AC053A77C4B}"/>
              </a:ext>
            </a:extLst>
          </p:cNvPr>
          <p:cNvSpPr txBox="1"/>
          <p:nvPr/>
        </p:nvSpPr>
        <p:spPr>
          <a:xfrm>
            <a:off x="1168935" y="1911582"/>
            <a:ext cx="2831391" cy="523220"/>
          </a:xfrm>
          <a:prstGeom prst="rect">
            <a:avLst/>
          </a:prstGeom>
          <a:noFill/>
        </p:spPr>
        <p:txBody>
          <a:bodyPr wrap="square" rtlCol="0">
            <a:spAutoFit/>
          </a:bodyPr>
          <a:lstStyle/>
          <a:p>
            <a:r>
              <a:rPr lang="en-US" sz="2800" b="1" dirty="0"/>
              <a:t>Western Text</a:t>
            </a:r>
          </a:p>
        </p:txBody>
      </p:sp>
      <p:sp>
        <p:nvSpPr>
          <p:cNvPr id="5" name="Slide Number Placeholder 4">
            <a:extLst>
              <a:ext uri="{FF2B5EF4-FFF2-40B4-BE49-F238E27FC236}">
                <a16:creationId xmlns:a16="http://schemas.microsoft.com/office/drawing/2014/main" id="{07A59ABB-3FB4-4873-A14F-BBC8E09AB60A}"/>
              </a:ext>
            </a:extLst>
          </p:cNvPr>
          <p:cNvSpPr>
            <a:spLocks noGrp="1"/>
          </p:cNvSpPr>
          <p:nvPr>
            <p:ph type="sldNum" sz="quarter" idx="12"/>
          </p:nvPr>
        </p:nvSpPr>
        <p:spPr/>
        <p:txBody>
          <a:bodyPr/>
          <a:lstStyle/>
          <a:p>
            <a:fld id="{179713C1-1803-45BF-9047-EF0D050A861D}" type="slidenum">
              <a:rPr lang="en-US" smtClean="0"/>
              <a:t>5</a:t>
            </a:fld>
            <a:endParaRPr lang="en-US"/>
          </a:p>
        </p:txBody>
      </p:sp>
    </p:spTree>
    <p:extLst>
      <p:ext uri="{BB962C8B-B14F-4D97-AF65-F5344CB8AC3E}">
        <p14:creationId xmlns:p14="http://schemas.microsoft.com/office/powerpoint/2010/main" val="1324526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F78A02D-2989-4B99-9DC0-7AEFB21E5D19}"/>
              </a:ext>
            </a:extLst>
          </p:cNvPr>
          <p:cNvGraphicFramePr>
            <a:graphicFrameLocks noGrp="1"/>
          </p:cNvGraphicFramePr>
          <p:nvPr>
            <p:extLst>
              <p:ext uri="{D42A27DB-BD31-4B8C-83A1-F6EECF244321}">
                <p14:modId xmlns:p14="http://schemas.microsoft.com/office/powerpoint/2010/main" val="1125706317"/>
              </p:ext>
            </p:extLst>
          </p:nvPr>
        </p:nvGraphicFramePr>
        <p:xfrm>
          <a:off x="544585" y="854059"/>
          <a:ext cx="11054834" cy="5657579"/>
        </p:xfrm>
        <a:graphic>
          <a:graphicData uri="http://schemas.openxmlformats.org/drawingml/2006/table">
            <a:tbl>
              <a:tblPr firstRow="1" firstCol="1" bandRow="1">
                <a:tableStyleId>{5C22544A-7EE6-4342-B048-85BDC9FD1C3A}</a:tableStyleId>
              </a:tblPr>
              <a:tblGrid>
                <a:gridCol w="1804256">
                  <a:extLst>
                    <a:ext uri="{9D8B030D-6E8A-4147-A177-3AD203B41FA5}">
                      <a16:colId xmlns:a16="http://schemas.microsoft.com/office/drawing/2014/main" val="3693335364"/>
                    </a:ext>
                  </a:extLst>
                </a:gridCol>
                <a:gridCol w="1402248">
                  <a:extLst>
                    <a:ext uri="{9D8B030D-6E8A-4147-A177-3AD203B41FA5}">
                      <a16:colId xmlns:a16="http://schemas.microsoft.com/office/drawing/2014/main" val="3186136988"/>
                    </a:ext>
                  </a:extLst>
                </a:gridCol>
                <a:gridCol w="6138144">
                  <a:extLst>
                    <a:ext uri="{9D8B030D-6E8A-4147-A177-3AD203B41FA5}">
                      <a16:colId xmlns:a16="http://schemas.microsoft.com/office/drawing/2014/main" val="3724936140"/>
                    </a:ext>
                  </a:extLst>
                </a:gridCol>
                <a:gridCol w="1710186">
                  <a:extLst>
                    <a:ext uri="{9D8B030D-6E8A-4147-A177-3AD203B41FA5}">
                      <a16:colId xmlns:a16="http://schemas.microsoft.com/office/drawing/2014/main" val="3657416994"/>
                    </a:ext>
                  </a:extLst>
                </a:gridCol>
              </a:tblGrid>
              <a:tr h="312896">
                <a:tc>
                  <a:txBody>
                    <a:bodyPr/>
                    <a:lstStyle/>
                    <a:p>
                      <a:pPr marL="0" marR="0" algn="ctr">
                        <a:lnSpc>
                          <a:spcPct val="107000"/>
                        </a:lnSpc>
                        <a:spcBef>
                          <a:spcPts val="0"/>
                        </a:spcBef>
                        <a:spcAft>
                          <a:spcPts val="800"/>
                        </a:spcAft>
                      </a:pPr>
                      <a:r>
                        <a:rPr lang="en-US" sz="2000">
                          <a:effectLst/>
                        </a:rPr>
                        <a:t>Text type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tc>
                <a:tc>
                  <a:txBody>
                    <a:bodyPr/>
                    <a:lstStyle/>
                    <a:p>
                      <a:pPr marL="0" marR="0" algn="ctr">
                        <a:lnSpc>
                          <a:spcPct val="107000"/>
                        </a:lnSpc>
                        <a:spcBef>
                          <a:spcPts val="0"/>
                        </a:spcBef>
                        <a:spcAft>
                          <a:spcPts val="800"/>
                        </a:spcAft>
                      </a:pPr>
                      <a:r>
                        <a:rPr lang="en-US" sz="2000">
                          <a:effectLst/>
                        </a:rPr>
                        <a:t>Date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tc>
                <a:tc>
                  <a:txBody>
                    <a:bodyPr/>
                    <a:lstStyle/>
                    <a:p>
                      <a:pPr marL="0" marR="0" algn="ctr">
                        <a:lnSpc>
                          <a:spcPct val="107000"/>
                        </a:lnSpc>
                        <a:spcBef>
                          <a:spcPts val="0"/>
                        </a:spcBef>
                        <a:spcAft>
                          <a:spcPts val="800"/>
                        </a:spcAft>
                      </a:pPr>
                      <a:r>
                        <a:rPr lang="en-US" sz="2000">
                          <a:effectLst/>
                        </a:rPr>
                        <a:t>Characteristics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tc>
                <a:tc>
                  <a:txBody>
                    <a:bodyPr/>
                    <a:lstStyle/>
                    <a:p>
                      <a:pPr marL="0" marR="0" algn="ctr">
                        <a:lnSpc>
                          <a:spcPct val="107000"/>
                        </a:lnSpc>
                        <a:spcBef>
                          <a:spcPts val="0"/>
                        </a:spcBef>
                        <a:spcAft>
                          <a:spcPts val="800"/>
                        </a:spcAft>
                      </a:pPr>
                      <a:r>
                        <a:rPr lang="en-US" sz="2000" dirty="0">
                          <a:effectLst/>
                        </a:rPr>
                        <a:t>Bible version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tc>
                <a:extLst>
                  <a:ext uri="{0D108BD9-81ED-4DB2-BD59-A6C34878D82A}">
                    <a16:rowId xmlns:a16="http://schemas.microsoft.com/office/drawing/2014/main" val="2988132156"/>
                  </a:ext>
                </a:extLst>
              </a:tr>
              <a:tr h="2083735">
                <a:tc>
                  <a:txBody>
                    <a:bodyPr/>
                    <a:lstStyle/>
                    <a:p>
                      <a:pPr marL="0" marR="0">
                        <a:lnSpc>
                          <a:spcPct val="107000"/>
                        </a:lnSpc>
                        <a:spcBef>
                          <a:spcPts val="0"/>
                        </a:spcBef>
                        <a:spcAft>
                          <a:spcPts val="800"/>
                        </a:spcAft>
                      </a:pPr>
                      <a:r>
                        <a:rPr lang="en-US" sz="1600" u="none" dirty="0">
                          <a:solidFill>
                            <a:schemeClr val="tx1"/>
                          </a:solidFill>
                          <a:effectLst/>
                        </a:rPr>
                        <a:t>The </a:t>
                      </a:r>
                      <a:r>
                        <a:rPr lang="en-US" sz="1600" u="none" strike="noStrike" dirty="0">
                          <a:solidFill>
                            <a:schemeClr val="tx1"/>
                          </a:solidFill>
                          <a:effectLst/>
                          <a:hlinkClick r:id="rId2" tooltip="Alexandrian text-type">
                            <a:extLst>
                              <a:ext uri="{A12FA001-AC4F-418D-AE19-62706E023703}">
                                <ahyp:hlinkClr xmlns:ahyp="http://schemas.microsoft.com/office/drawing/2018/hyperlinkcolor" val="tx"/>
                              </a:ext>
                            </a:extLst>
                          </a:hlinkClick>
                        </a:rPr>
                        <a:t>Alexandrian text-type</a:t>
                      </a:r>
                      <a:br>
                        <a:rPr lang="en-US" sz="1600" u="none" dirty="0">
                          <a:solidFill>
                            <a:schemeClr val="tx1"/>
                          </a:solidFill>
                          <a:effectLst/>
                        </a:rPr>
                      </a:br>
                      <a:r>
                        <a:rPr lang="en-US" sz="1600" u="none" dirty="0">
                          <a:solidFill>
                            <a:schemeClr val="tx1"/>
                          </a:solidFill>
                          <a:effectLst/>
                        </a:rPr>
                        <a:t>(also called the "Neutral Text" tradition; less frequently, the "Minority Text")</a:t>
                      </a:r>
                      <a:endParaRPr lang="en-US"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tc>
                  <a:txBody>
                    <a:bodyPr/>
                    <a:lstStyle/>
                    <a:p>
                      <a:pPr marL="0" marR="0" algn="ctr">
                        <a:lnSpc>
                          <a:spcPct val="107000"/>
                        </a:lnSpc>
                        <a:spcBef>
                          <a:spcPts val="0"/>
                        </a:spcBef>
                        <a:spcAft>
                          <a:spcPts val="800"/>
                        </a:spcAft>
                      </a:pPr>
                      <a:r>
                        <a:rPr lang="en-US" sz="1600" u="none" dirty="0">
                          <a:solidFill>
                            <a:schemeClr val="tx1"/>
                          </a:solidFill>
                          <a:effectLst/>
                        </a:rPr>
                        <a:t>2nd–4th centuries CE</a:t>
                      </a:r>
                      <a:endParaRPr lang="en-US"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tc>
                  <a:txBody>
                    <a:bodyPr/>
                    <a:lstStyle/>
                    <a:p>
                      <a:pPr marL="0" marR="0">
                        <a:lnSpc>
                          <a:spcPct val="107000"/>
                        </a:lnSpc>
                        <a:spcBef>
                          <a:spcPts val="0"/>
                        </a:spcBef>
                        <a:spcAft>
                          <a:spcPts val="800"/>
                        </a:spcAft>
                      </a:pPr>
                      <a:r>
                        <a:rPr lang="en-US" sz="1400" u="none" dirty="0">
                          <a:solidFill>
                            <a:schemeClr val="tx1"/>
                          </a:solidFill>
                          <a:effectLst/>
                        </a:rPr>
                        <a:t>This family constitutes a group of early and well-regarded texts, including </a:t>
                      </a:r>
                      <a:r>
                        <a:rPr lang="en-US" sz="1400" u="none" strike="noStrike" dirty="0">
                          <a:solidFill>
                            <a:schemeClr val="tx1"/>
                          </a:solidFill>
                          <a:effectLst/>
                          <a:hlinkClick r:id="rId3" tooltip="Codex Vaticanus Graecus 1209">
                            <a:extLst>
                              <a:ext uri="{A12FA001-AC4F-418D-AE19-62706E023703}">
                                <ahyp:hlinkClr xmlns:ahyp="http://schemas.microsoft.com/office/drawing/2018/hyperlinkcolor" val="tx"/>
                              </a:ext>
                            </a:extLst>
                          </a:hlinkClick>
                        </a:rPr>
                        <a:t>Codex </a:t>
                      </a:r>
                      <a:r>
                        <a:rPr lang="en-US" sz="1400" u="none" strike="noStrike" dirty="0" err="1">
                          <a:solidFill>
                            <a:schemeClr val="tx1"/>
                          </a:solidFill>
                          <a:effectLst/>
                          <a:hlinkClick r:id="rId3" tooltip="Codex Vaticanus Graecus 1209">
                            <a:extLst>
                              <a:ext uri="{A12FA001-AC4F-418D-AE19-62706E023703}">
                                <ahyp:hlinkClr xmlns:ahyp="http://schemas.microsoft.com/office/drawing/2018/hyperlinkcolor" val="tx"/>
                              </a:ext>
                            </a:extLst>
                          </a:hlinkClick>
                        </a:rPr>
                        <a:t>Vaticanus</a:t>
                      </a:r>
                      <a:r>
                        <a:rPr lang="en-US" sz="1400" u="none" dirty="0">
                          <a:solidFill>
                            <a:schemeClr val="tx1"/>
                          </a:solidFill>
                          <a:effectLst/>
                        </a:rPr>
                        <a:t> and </a:t>
                      </a:r>
                      <a:r>
                        <a:rPr lang="en-US" sz="1400" u="none" strike="noStrike" dirty="0">
                          <a:solidFill>
                            <a:schemeClr val="tx1"/>
                          </a:solidFill>
                          <a:effectLst/>
                          <a:hlinkClick r:id="rId4" tooltip="Codex Sinaiticus">
                            <a:extLst>
                              <a:ext uri="{A12FA001-AC4F-418D-AE19-62706E023703}">
                                <ahyp:hlinkClr xmlns:ahyp="http://schemas.microsoft.com/office/drawing/2018/hyperlinkcolor" val="tx"/>
                              </a:ext>
                            </a:extLst>
                          </a:hlinkClick>
                        </a:rPr>
                        <a:t>Codex Sinaiticus</a:t>
                      </a:r>
                      <a:r>
                        <a:rPr lang="en-US" sz="1400" u="none" dirty="0">
                          <a:solidFill>
                            <a:schemeClr val="tx1"/>
                          </a:solidFill>
                          <a:effectLst/>
                        </a:rPr>
                        <a:t>. Most representatives of this tradition appear to come from around </a:t>
                      </a:r>
                      <a:r>
                        <a:rPr lang="en-US" sz="1400" u="none" strike="noStrike" dirty="0">
                          <a:solidFill>
                            <a:schemeClr val="tx1"/>
                          </a:solidFill>
                          <a:effectLst/>
                          <a:hlinkClick r:id="rId5" tooltip="Alexandria, Egypt">
                            <a:extLst>
                              <a:ext uri="{A12FA001-AC4F-418D-AE19-62706E023703}">
                                <ahyp:hlinkClr xmlns:ahyp="http://schemas.microsoft.com/office/drawing/2018/hyperlinkcolor" val="tx"/>
                              </a:ext>
                            </a:extLst>
                          </a:hlinkClick>
                        </a:rPr>
                        <a:t>Alexandria, Egypt</a:t>
                      </a:r>
                      <a:r>
                        <a:rPr lang="en-US" sz="1400" u="none" dirty="0">
                          <a:solidFill>
                            <a:schemeClr val="tx1"/>
                          </a:solidFill>
                          <a:effectLst/>
                        </a:rPr>
                        <a:t> and from </a:t>
                      </a:r>
                      <a:r>
                        <a:rPr lang="en-US" sz="1400" u="none" strike="noStrike" dirty="0">
                          <a:solidFill>
                            <a:schemeClr val="tx1"/>
                          </a:solidFill>
                          <a:effectLst/>
                          <a:hlinkClick r:id="rId6" tooltip="Coptic Church">
                            <a:extLst>
                              <a:ext uri="{A12FA001-AC4F-418D-AE19-62706E023703}">
                                <ahyp:hlinkClr xmlns:ahyp="http://schemas.microsoft.com/office/drawing/2018/hyperlinkcolor" val="tx"/>
                              </a:ext>
                            </a:extLst>
                          </a:hlinkClick>
                        </a:rPr>
                        <a:t>the Alexandrian Church</a:t>
                      </a:r>
                      <a:r>
                        <a:rPr lang="en-US" sz="1400" u="none" strike="noStrike" dirty="0">
                          <a:solidFill>
                            <a:schemeClr val="tx1"/>
                          </a:solidFill>
                          <a:effectLst/>
                        </a:rPr>
                        <a:t> (church founded by Mark)</a:t>
                      </a:r>
                      <a:r>
                        <a:rPr lang="en-US" sz="1400" u="none" dirty="0">
                          <a:solidFill>
                            <a:schemeClr val="tx1"/>
                          </a:solidFill>
                          <a:effectLst/>
                        </a:rPr>
                        <a:t>. It contains readings that are often terse, shorter, somewhat rough, less harmonized, and generally more difficult. The family was once</a:t>
                      </a:r>
                      <a:r>
                        <a:rPr lang="en-US" sz="1400" u="none" baseline="30000" dirty="0">
                          <a:solidFill>
                            <a:schemeClr val="tx1"/>
                          </a:solidFill>
                          <a:effectLst/>
                        </a:rPr>
                        <a:t> </a:t>
                      </a:r>
                      <a:r>
                        <a:rPr lang="en-US" sz="1400" u="none" dirty="0">
                          <a:solidFill>
                            <a:schemeClr val="tx1"/>
                          </a:solidFill>
                          <a:effectLst/>
                        </a:rPr>
                        <a:t>thought to result from a very carefully edited 3rd-century </a:t>
                      </a:r>
                      <a:r>
                        <a:rPr lang="en-US" sz="1400" u="none" strike="noStrike" dirty="0">
                          <a:solidFill>
                            <a:schemeClr val="tx1"/>
                          </a:solidFill>
                          <a:effectLst/>
                          <a:hlinkClick r:id="rId7" tooltip="Recension">
                            <a:extLst>
                              <a:ext uri="{A12FA001-AC4F-418D-AE19-62706E023703}">
                                <ahyp:hlinkClr xmlns:ahyp="http://schemas.microsoft.com/office/drawing/2018/hyperlinkcolor" val="tx"/>
                              </a:ext>
                            </a:extLst>
                          </a:hlinkClick>
                        </a:rPr>
                        <a:t>recension</a:t>
                      </a:r>
                      <a:r>
                        <a:rPr lang="en-US" sz="1400" u="none" dirty="0">
                          <a:solidFill>
                            <a:schemeClr val="tx1"/>
                          </a:solidFill>
                          <a:effectLst/>
                        </a:rPr>
                        <a:t>, but now is believed to be merely the result of a carefully controlled and supervised process of copying and transmission. It underlies most translations of the New Testament produced since 1900.</a:t>
                      </a:r>
                      <a:endPar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tc>
                  <a:txBody>
                    <a:bodyPr/>
                    <a:lstStyle/>
                    <a:p>
                      <a:pPr marL="0" marR="0">
                        <a:lnSpc>
                          <a:spcPct val="100000"/>
                        </a:lnSpc>
                        <a:spcBef>
                          <a:spcPts val="0"/>
                        </a:spcBef>
                        <a:spcAft>
                          <a:spcPts val="0"/>
                        </a:spcAft>
                      </a:pPr>
                      <a:r>
                        <a:rPr lang="en-US" sz="1400" u="none" strike="noStrike" dirty="0">
                          <a:solidFill>
                            <a:schemeClr val="tx1"/>
                          </a:solidFill>
                          <a:effectLst/>
                          <a:hlinkClick r:id="rId8" tooltip="New International Version">
                            <a:extLst>
                              <a:ext uri="{A12FA001-AC4F-418D-AE19-62706E023703}">
                                <ahyp:hlinkClr xmlns:ahyp="http://schemas.microsoft.com/office/drawing/2018/hyperlinkcolor" val="tx"/>
                              </a:ext>
                            </a:extLst>
                          </a:hlinkClick>
                        </a:rPr>
                        <a:t>NIV</a:t>
                      </a:r>
                      <a:r>
                        <a:rPr lang="en-US" sz="1400" u="none" dirty="0">
                          <a:solidFill>
                            <a:schemeClr val="tx1"/>
                          </a:solidFill>
                          <a:effectLst/>
                        </a:rPr>
                        <a:t>, </a:t>
                      </a:r>
                      <a:r>
                        <a:rPr lang="en-US" sz="1400" u="none" strike="noStrike" dirty="0">
                          <a:solidFill>
                            <a:schemeClr val="tx1"/>
                          </a:solidFill>
                          <a:effectLst/>
                          <a:hlinkClick r:id="rId9" tooltip="New American Bible">
                            <a:extLst>
                              <a:ext uri="{A12FA001-AC4F-418D-AE19-62706E023703}">
                                <ahyp:hlinkClr xmlns:ahyp="http://schemas.microsoft.com/office/drawing/2018/hyperlinkcolor" val="tx"/>
                              </a:ext>
                            </a:extLst>
                          </a:hlinkClick>
                        </a:rPr>
                        <a:t>NAB</a:t>
                      </a:r>
                      <a:r>
                        <a:rPr lang="en-US" sz="1400" u="none" dirty="0">
                          <a:solidFill>
                            <a:schemeClr val="tx1"/>
                          </a:solidFill>
                          <a:effectLst/>
                        </a:rPr>
                        <a:t>, </a:t>
                      </a:r>
                      <a:r>
                        <a:rPr lang="en-US" sz="1400" u="none" strike="noStrike" dirty="0">
                          <a:solidFill>
                            <a:schemeClr val="tx1"/>
                          </a:solidFill>
                          <a:effectLst/>
                          <a:hlinkClick r:id="rId10" tooltip="New American Bible Revised Edition">
                            <a:extLst>
                              <a:ext uri="{A12FA001-AC4F-418D-AE19-62706E023703}">
                                <ahyp:hlinkClr xmlns:ahyp="http://schemas.microsoft.com/office/drawing/2018/hyperlinkcolor" val="tx"/>
                              </a:ext>
                            </a:extLst>
                          </a:hlinkClick>
                        </a:rPr>
                        <a:t>NABRE</a:t>
                      </a:r>
                      <a:r>
                        <a:rPr lang="en-US" sz="1400" u="none" dirty="0">
                          <a:solidFill>
                            <a:schemeClr val="tx1"/>
                          </a:solidFill>
                          <a:effectLst/>
                        </a:rPr>
                        <a:t>, </a:t>
                      </a:r>
                    </a:p>
                    <a:p>
                      <a:pPr marL="0" marR="0">
                        <a:lnSpc>
                          <a:spcPct val="100000"/>
                        </a:lnSpc>
                        <a:spcBef>
                          <a:spcPts val="0"/>
                        </a:spcBef>
                        <a:spcAft>
                          <a:spcPts val="0"/>
                        </a:spcAft>
                      </a:pPr>
                      <a:r>
                        <a:rPr lang="en-US" sz="1400" u="none" strike="noStrike" dirty="0">
                          <a:solidFill>
                            <a:schemeClr val="tx1"/>
                          </a:solidFill>
                          <a:effectLst/>
                          <a:hlinkClick r:id="rId11" tooltip="Douay">
                            <a:extLst>
                              <a:ext uri="{A12FA001-AC4F-418D-AE19-62706E023703}">
                                <ahyp:hlinkClr xmlns:ahyp="http://schemas.microsoft.com/office/drawing/2018/hyperlinkcolor" val="tx"/>
                              </a:ext>
                            </a:extLst>
                          </a:hlinkClick>
                        </a:rPr>
                        <a:t>Douay</a:t>
                      </a:r>
                      <a:r>
                        <a:rPr lang="en-US" sz="1400" u="none" dirty="0">
                          <a:solidFill>
                            <a:schemeClr val="tx1"/>
                          </a:solidFill>
                          <a:effectLst/>
                        </a:rPr>
                        <a:t>, </a:t>
                      </a:r>
                      <a:r>
                        <a:rPr lang="en-US" sz="1400" u="none" strike="noStrike" dirty="0">
                          <a:solidFill>
                            <a:schemeClr val="tx1"/>
                          </a:solidFill>
                          <a:effectLst/>
                          <a:hlinkClick r:id="rId12" tooltip="Jerusalem Bible">
                            <a:extLst>
                              <a:ext uri="{A12FA001-AC4F-418D-AE19-62706E023703}">
                                <ahyp:hlinkClr xmlns:ahyp="http://schemas.microsoft.com/office/drawing/2018/hyperlinkcolor" val="tx"/>
                              </a:ext>
                            </a:extLst>
                          </a:hlinkClick>
                        </a:rPr>
                        <a:t>JB</a:t>
                      </a:r>
                      <a:r>
                        <a:rPr lang="en-US" sz="1400" u="none" dirty="0">
                          <a:solidFill>
                            <a:schemeClr val="tx1"/>
                          </a:solidFill>
                          <a:effectLst/>
                        </a:rPr>
                        <a:t> and </a:t>
                      </a:r>
                      <a:r>
                        <a:rPr lang="en-US" sz="1400" u="none" strike="noStrike" dirty="0">
                          <a:solidFill>
                            <a:schemeClr val="tx1"/>
                          </a:solidFill>
                          <a:effectLst/>
                          <a:hlinkClick r:id="rId13" tooltip="New Jerusalem Bible">
                            <a:extLst>
                              <a:ext uri="{A12FA001-AC4F-418D-AE19-62706E023703}">
                                <ahyp:hlinkClr xmlns:ahyp="http://schemas.microsoft.com/office/drawing/2018/hyperlinkcolor" val="tx"/>
                              </a:ext>
                            </a:extLst>
                          </a:hlinkClick>
                        </a:rPr>
                        <a:t>NJB</a:t>
                      </a:r>
                      <a:r>
                        <a:rPr lang="en-US" sz="1400" u="none" dirty="0">
                          <a:solidFill>
                            <a:schemeClr val="tx1"/>
                          </a:solidFill>
                          <a:effectLst/>
                        </a:rPr>
                        <a:t> </a:t>
                      </a:r>
                    </a:p>
                    <a:p>
                      <a:pPr marL="0" marR="0">
                        <a:lnSpc>
                          <a:spcPct val="100000"/>
                        </a:lnSpc>
                        <a:spcBef>
                          <a:spcPts val="0"/>
                        </a:spcBef>
                        <a:spcAft>
                          <a:spcPts val="0"/>
                        </a:spcAft>
                      </a:pPr>
                      <a:r>
                        <a:rPr lang="en-US" sz="1400" u="none" dirty="0">
                          <a:solidFill>
                            <a:schemeClr val="tx1"/>
                          </a:solidFill>
                          <a:effectLst/>
                        </a:rPr>
                        <a:t>(albeit, with some reliance on the Byzantine text-type), </a:t>
                      </a:r>
                      <a:r>
                        <a:rPr lang="en-US" sz="1400" u="none" strike="noStrike" dirty="0">
                          <a:solidFill>
                            <a:schemeClr val="tx1"/>
                          </a:solidFill>
                          <a:effectLst/>
                          <a:hlinkClick r:id="rId14" tooltip="Today's New International Version">
                            <a:extLst>
                              <a:ext uri="{A12FA001-AC4F-418D-AE19-62706E023703}">
                                <ahyp:hlinkClr xmlns:ahyp="http://schemas.microsoft.com/office/drawing/2018/hyperlinkcolor" val="tx"/>
                              </a:ext>
                            </a:extLst>
                          </a:hlinkClick>
                        </a:rPr>
                        <a:t>TNIV</a:t>
                      </a:r>
                      <a:r>
                        <a:rPr lang="en-US" sz="1400" u="none" dirty="0">
                          <a:solidFill>
                            <a:schemeClr val="tx1"/>
                          </a:solidFill>
                          <a:effectLst/>
                        </a:rPr>
                        <a:t>, </a:t>
                      </a:r>
                      <a:r>
                        <a:rPr lang="en-US" sz="1400" u="none" strike="noStrike" dirty="0">
                          <a:solidFill>
                            <a:schemeClr val="tx1"/>
                          </a:solidFill>
                          <a:effectLst/>
                          <a:hlinkClick r:id="rId15" tooltip="New American Standard Bible">
                            <a:extLst>
                              <a:ext uri="{A12FA001-AC4F-418D-AE19-62706E023703}">
                                <ahyp:hlinkClr xmlns:ahyp="http://schemas.microsoft.com/office/drawing/2018/hyperlinkcolor" val="tx"/>
                              </a:ext>
                            </a:extLst>
                          </a:hlinkClick>
                        </a:rPr>
                        <a:t>NASB</a:t>
                      </a:r>
                      <a:r>
                        <a:rPr lang="en-US" sz="1400" u="none" dirty="0">
                          <a:solidFill>
                            <a:schemeClr val="tx1"/>
                          </a:solidFill>
                          <a:effectLst/>
                        </a:rPr>
                        <a:t>, </a:t>
                      </a:r>
                      <a:r>
                        <a:rPr lang="en-US" sz="1400" u="none" strike="noStrike" dirty="0">
                          <a:solidFill>
                            <a:schemeClr val="tx1"/>
                          </a:solidFill>
                          <a:effectLst/>
                          <a:hlinkClick r:id="rId16" tooltip="Revised Standard Version">
                            <a:extLst>
                              <a:ext uri="{A12FA001-AC4F-418D-AE19-62706E023703}">
                                <ahyp:hlinkClr xmlns:ahyp="http://schemas.microsoft.com/office/drawing/2018/hyperlinkcolor" val="tx"/>
                              </a:ext>
                            </a:extLst>
                          </a:hlinkClick>
                        </a:rPr>
                        <a:t>RSV</a:t>
                      </a:r>
                      <a:r>
                        <a:rPr lang="en-US" sz="1400" u="none" dirty="0">
                          <a:solidFill>
                            <a:schemeClr val="tx1"/>
                          </a:solidFill>
                          <a:effectLst/>
                        </a:rPr>
                        <a:t>,</a:t>
                      </a:r>
                      <a:r>
                        <a:rPr lang="en-US" sz="1400" u="sng" dirty="0">
                          <a:solidFill>
                            <a:schemeClr val="tx1"/>
                          </a:solidFill>
                          <a:effectLst/>
                        </a:rPr>
                        <a:t>NRSV</a:t>
                      </a:r>
                      <a:r>
                        <a:rPr lang="en-US" sz="1400" u="none" dirty="0">
                          <a:solidFill>
                            <a:schemeClr val="tx1"/>
                          </a:solidFill>
                          <a:effectLst/>
                        </a:rPr>
                        <a:t>,</a:t>
                      </a:r>
                      <a:r>
                        <a:rPr lang="en-US" sz="1400" u="none" strike="noStrike" dirty="0">
                          <a:solidFill>
                            <a:schemeClr val="tx1"/>
                          </a:solidFill>
                          <a:effectLst/>
                          <a:hlinkClick r:id="rId17" tooltip="English Standard Version">
                            <a:extLst>
                              <a:ext uri="{A12FA001-AC4F-418D-AE19-62706E023703}">
                                <ahyp:hlinkClr xmlns:ahyp="http://schemas.microsoft.com/office/drawing/2018/hyperlinkcolor" val="tx"/>
                              </a:ext>
                            </a:extLst>
                          </a:hlinkClick>
                        </a:rPr>
                        <a:t>ESV</a:t>
                      </a:r>
                      <a:r>
                        <a:rPr lang="en-US" sz="1400" u="none" dirty="0">
                          <a:solidFill>
                            <a:schemeClr val="tx1"/>
                          </a:solidFill>
                          <a:effectLst/>
                        </a:rPr>
                        <a:t>, </a:t>
                      </a:r>
                      <a:r>
                        <a:rPr lang="en-US" sz="1400" u="none" strike="noStrike" dirty="0">
                          <a:solidFill>
                            <a:schemeClr val="tx1"/>
                          </a:solidFill>
                          <a:effectLst/>
                          <a:hlinkClick r:id="rId18" tooltip="Emphasized Bible">
                            <a:extLst>
                              <a:ext uri="{A12FA001-AC4F-418D-AE19-62706E023703}">
                                <ahyp:hlinkClr xmlns:ahyp="http://schemas.microsoft.com/office/drawing/2018/hyperlinkcolor" val="tx"/>
                              </a:ext>
                            </a:extLst>
                          </a:hlinkClick>
                        </a:rPr>
                        <a:t>EBR</a:t>
                      </a:r>
                      <a:r>
                        <a:rPr lang="en-US" sz="1400" u="none" dirty="0">
                          <a:solidFill>
                            <a:schemeClr val="tx1"/>
                          </a:solidFill>
                          <a:effectLst/>
                        </a:rPr>
                        <a:t>, </a:t>
                      </a:r>
                      <a:r>
                        <a:rPr lang="en-US" sz="1400" u="none" strike="noStrike" dirty="0">
                          <a:solidFill>
                            <a:schemeClr val="tx1"/>
                          </a:solidFill>
                          <a:effectLst/>
                          <a:hlinkClick r:id="rId19" tooltip="New World Translation of the Holy Scriptures">
                            <a:extLst>
                              <a:ext uri="{A12FA001-AC4F-418D-AE19-62706E023703}">
                                <ahyp:hlinkClr xmlns:ahyp="http://schemas.microsoft.com/office/drawing/2018/hyperlinkcolor" val="tx"/>
                              </a:ext>
                            </a:extLst>
                          </a:hlinkClick>
                        </a:rPr>
                        <a:t>NWT</a:t>
                      </a:r>
                      <a:r>
                        <a:rPr lang="en-US" sz="1400" u="none" dirty="0">
                          <a:solidFill>
                            <a:schemeClr val="tx1"/>
                          </a:solidFill>
                          <a:effectLst/>
                        </a:rPr>
                        <a:t>,   </a:t>
                      </a:r>
                      <a:r>
                        <a:rPr lang="en-US" sz="1400" u="none" strike="noStrike" dirty="0">
                          <a:solidFill>
                            <a:schemeClr val="tx1"/>
                          </a:solidFill>
                          <a:effectLst/>
                          <a:hlinkClick r:id="rId20" tooltip="The Living Bible">
                            <a:extLst>
                              <a:ext uri="{A12FA001-AC4F-418D-AE19-62706E023703}">
                                <ahyp:hlinkClr xmlns:ahyp="http://schemas.microsoft.com/office/drawing/2018/hyperlinkcolor" val="tx"/>
                              </a:ext>
                            </a:extLst>
                          </a:hlinkClick>
                        </a:rPr>
                        <a:t>LB</a:t>
                      </a:r>
                      <a:r>
                        <a:rPr lang="en-US" sz="1400" u="none" dirty="0">
                          <a:solidFill>
                            <a:schemeClr val="tx1"/>
                          </a:solidFill>
                          <a:effectLst/>
                        </a:rPr>
                        <a:t>, </a:t>
                      </a:r>
                      <a:r>
                        <a:rPr lang="en-US" sz="1400" u="none" strike="noStrike" dirty="0">
                          <a:solidFill>
                            <a:schemeClr val="tx1"/>
                          </a:solidFill>
                          <a:effectLst/>
                          <a:hlinkClick r:id="rId21" tooltip="American Standard Version">
                            <a:extLst>
                              <a:ext uri="{A12FA001-AC4F-418D-AE19-62706E023703}">
                                <ahyp:hlinkClr xmlns:ahyp="http://schemas.microsoft.com/office/drawing/2018/hyperlinkcolor" val="tx"/>
                              </a:ext>
                            </a:extLst>
                          </a:hlinkClick>
                        </a:rPr>
                        <a:t>ASV</a:t>
                      </a:r>
                      <a:r>
                        <a:rPr lang="en-US" sz="1400" u="none" dirty="0">
                          <a:solidFill>
                            <a:schemeClr val="tx1"/>
                          </a:solidFill>
                          <a:effectLst/>
                        </a:rPr>
                        <a:t>, </a:t>
                      </a:r>
                      <a:r>
                        <a:rPr lang="en-US" sz="1400" u="none" strike="noStrike" dirty="0">
                          <a:solidFill>
                            <a:schemeClr val="tx1"/>
                          </a:solidFill>
                          <a:effectLst/>
                          <a:hlinkClick r:id="rId22" tooltip="New Century Version">
                            <a:extLst>
                              <a:ext uri="{A12FA001-AC4F-418D-AE19-62706E023703}">
                                <ahyp:hlinkClr xmlns:ahyp="http://schemas.microsoft.com/office/drawing/2018/hyperlinkcolor" val="tx"/>
                              </a:ext>
                            </a:extLst>
                          </a:hlinkClick>
                        </a:rPr>
                        <a:t>NC</a:t>
                      </a:r>
                      <a:r>
                        <a:rPr lang="en-US" sz="1400" u="none" dirty="0">
                          <a:solidFill>
                            <a:schemeClr val="tx1"/>
                          </a:solidFill>
                          <a:effectLst/>
                        </a:rPr>
                        <a:t>, </a:t>
                      </a:r>
                      <a:r>
                        <a:rPr lang="en-US" sz="1400" u="none" strike="noStrike" dirty="0">
                          <a:solidFill>
                            <a:schemeClr val="tx1"/>
                          </a:solidFill>
                          <a:effectLst/>
                          <a:hlinkClick r:id="rId23" tooltip="Good News Bible">
                            <a:extLst>
                              <a:ext uri="{A12FA001-AC4F-418D-AE19-62706E023703}">
                                <ahyp:hlinkClr xmlns:ahyp="http://schemas.microsoft.com/office/drawing/2018/hyperlinkcolor" val="tx"/>
                              </a:ext>
                            </a:extLst>
                          </a:hlinkClick>
                        </a:rPr>
                        <a:t>GNB</a:t>
                      </a:r>
                      <a:r>
                        <a:rPr lang="en-US" sz="1400" u="none" dirty="0">
                          <a:solidFill>
                            <a:schemeClr val="tx1"/>
                          </a:solidFill>
                          <a:effectLst/>
                        </a:rPr>
                        <a:t>, </a:t>
                      </a:r>
                      <a:r>
                        <a:rPr lang="en-US" sz="1400" u="none" strike="noStrike" dirty="0">
                          <a:solidFill>
                            <a:schemeClr val="tx1"/>
                          </a:solidFill>
                          <a:effectLst/>
                          <a:hlinkClick r:id="rId24" tooltip="Christian Standard Bible">
                            <a:extLst>
                              <a:ext uri="{A12FA001-AC4F-418D-AE19-62706E023703}">
                                <ahyp:hlinkClr xmlns:ahyp="http://schemas.microsoft.com/office/drawing/2018/hyperlinkcolor" val="tx"/>
                              </a:ext>
                            </a:extLst>
                          </a:hlinkClick>
                        </a:rPr>
                        <a:t>CSB</a:t>
                      </a:r>
                      <a:endPar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extLst>
                  <a:ext uri="{0D108BD9-81ED-4DB2-BD59-A6C34878D82A}">
                    <a16:rowId xmlns:a16="http://schemas.microsoft.com/office/drawing/2014/main" val="1427426520"/>
                  </a:ext>
                </a:extLst>
              </a:tr>
              <a:tr h="1623791">
                <a:tc>
                  <a:txBody>
                    <a:bodyPr/>
                    <a:lstStyle/>
                    <a:p>
                      <a:pPr marL="0" marR="0">
                        <a:lnSpc>
                          <a:spcPct val="107000"/>
                        </a:lnSpc>
                        <a:spcBef>
                          <a:spcPts val="0"/>
                        </a:spcBef>
                        <a:spcAft>
                          <a:spcPts val="800"/>
                        </a:spcAft>
                      </a:pPr>
                      <a:r>
                        <a:rPr lang="en-US" sz="1600" u="none" dirty="0">
                          <a:solidFill>
                            <a:schemeClr val="tx1"/>
                          </a:solidFill>
                          <a:effectLst/>
                        </a:rPr>
                        <a:t>The </a:t>
                      </a:r>
                      <a:r>
                        <a:rPr lang="en-US" sz="1600" u="none" strike="noStrike" dirty="0">
                          <a:solidFill>
                            <a:schemeClr val="tx1"/>
                          </a:solidFill>
                          <a:effectLst/>
                          <a:hlinkClick r:id="rId25" tooltip="Western text-type">
                            <a:extLst>
                              <a:ext uri="{A12FA001-AC4F-418D-AE19-62706E023703}">
                                <ahyp:hlinkClr xmlns:ahyp="http://schemas.microsoft.com/office/drawing/2018/hyperlinkcolor" val="tx"/>
                              </a:ext>
                            </a:extLst>
                          </a:hlinkClick>
                        </a:rPr>
                        <a:t>Western text-type</a:t>
                      </a:r>
                      <a:endParaRPr lang="en-US"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tc>
                  <a:txBody>
                    <a:bodyPr/>
                    <a:lstStyle/>
                    <a:p>
                      <a:pPr marL="0" marR="0" algn="ctr">
                        <a:lnSpc>
                          <a:spcPct val="107000"/>
                        </a:lnSpc>
                        <a:spcBef>
                          <a:spcPts val="0"/>
                        </a:spcBef>
                        <a:spcAft>
                          <a:spcPts val="800"/>
                        </a:spcAft>
                      </a:pPr>
                      <a:r>
                        <a:rPr lang="en-US" sz="1600" u="none" dirty="0">
                          <a:solidFill>
                            <a:schemeClr val="tx1"/>
                          </a:solidFill>
                          <a:effectLst/>
                        </a:rPr>
                        <a:t>3rd–9th centuries CE</a:t>
                      </a:r>
                      <a:endParaRPr lang="en-US"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tc>
                  <a:txBody>
                    <a:bodyPr/>
                    <a:lstStyle/>
                    <a:p>
                      <a:pPr marL="0" marR="0">
                        <a:lnSpc>
                          <a:spcPct val="107000"/>
                        </a:lnSpc>
                        <a:spcBef>
                          <a:spcPts val="0"/>
                        </a:spcBef>
                        <a:spcAft>
                          <a:spcPts val="800"/>
                        </a:spcAft>
                      </a:pPr>
                      <a:r>
                        <a:rPr lang="en-US" sz="1400" u="none" dirty="0">
                          <a:solidFill>
                            <a:schemeClr val="tx1"/>
                          </a:solidFill>
                          <a:effectLst/>
                        </a:rPr>
                        <a:t>Also a very early tradition, which comes from a wide geographical area stretching from North Africa to Italy and from </a:t>
                      </a:r>
                      <a:r>
                        <a:rPr lang="en-US" sz="1400" u="none" strike="noStrike" dirty="0">
                          <a:solidFill>
                            <a:schemeClr val="tx1"/>
                          </a:solidFill>
                          <a:effectLst/>
                          <a:hlinkClick r:id="rId26" tooltip="Gaul">
                            <a:extLst>
                              <a:ext uri="{A12FA001-AC4F-418D-AE19-62706E023703}">
                                <ahyp:hlinkClr xmlns:ahyp="http://schemas.microsoft.com/office/drawing/2018/hyperlinkcolor" val="tx"/>
                              </a:ext>
                            </a:extLst>
                          </a:hlinkClick>
                        </a:rPr>
                        <a:t>Gaul</a:t>
                      </a:r>
                      <a:r>
                        <a:rPr lang="en-US" sz="1400" u="none" dirty="0">
                          <a:solidFill>
                            <a:schemeClr val="tx1"/>
                          </a:solidFill>
                          <a:effectLst/>
                        </a:rPr>
                        <a:t> to Syria. It occurs in Greek manuscripts and in the Latin translations used by the </a:t>
                      </a:r>
                      <a:r>
                        <a:rPr lang="en-US" sz="1400" u="none" strike="noStrike" dirty="0">
                          <a:solidFill>
                            <a:schemeClr val="tx1"/>
                          </a:solidFill>
                          <a:effectLst/>
                          <a:hlinkClick r:id="rId27" tooltip="Western church">
                            <a:extLst>
                              <a:ext uri="{A12FA001-AC4F-418D-AE19-62706E023703}">
                                <ahyp:hlinkClr xmlns:ahyp="http://schemas.microsoft.com/office/drawing/2018/hyperlinkcolor" val="tx"/>
                              </a:ext>
                            </a:extLst>
                          </a:hlinkClick>
                        </a:rPr>
                        <a:t>Western church</a:t>
                      </a:r>
                      <a:r>
                        <a:rPr lang="en-US" sz="1400" u="none" dirty="0">
                          <a:solidFill>
                            <a:schemeClr val="tx1"/>
                          </a:solidFill>
                          <a:effectLst/>
                        </a:rPr>
                        <a:t>. It is much less controlled than the Alexandrian family and its witnesses are seen to be more prone to </a:t>
                      </a:r>
                      <a:r>
                        <a:rPr lang="en-US" sz="1400" u="none" strike="noStrike" dirty="0">
                          <a:solidFill>
                            <a:schemeClr val="tx1"/>
                          </a:solidFill>
                          <a:effectLst/>
                          <a:hlinkClick r:id="rId28" tooltip="Paraphrase">
                            <a:extLst>
                              <a:ext uri="{A12FA001-AC4F-418D-AE19-62706E023703}">
                                <ahyp:hlinkClr xmlns:ahyp="http://schemas.microsoft.com/office/drawing/2018/hyperlinkcolor" val="tx"/>
                              </a:ext>
                            </a:extLst>
                          </a:hlinkClick>
                        </a:rPr>
                        <a:t>paraphrase</a:t>
                      </a:r>
                      <a:r>
                        <a:rPr lang="en-US" sz="1400" u="none" dirty="0">
                          <a:solidFill>
                            <a:schemeClr val="tx1"/>
                          </a:solidFill>
                          <a:effectLst/>
                        </a:rPr>
                        <a:t> and other corruptions. It is sometimes called the </a:t>
                      </a:r>
                      <a:r>
                        <a:rPr lang="en-US" sz="1400" u="none" strike="noStrike" dirty="0">
                          <a:solidFill>
                            <a:schemeClr val="tx1"/>
                          </a:solidFill>
                          <a:effectLst/>
                          <a:hlinkClick r:id="rId29" tooltip="Caesarean text-type">
                            <a:extLst>
                              <a:ext uri="{A12FA001-AC4F-418D-AE19-62706E023703}">
                                <ahyp:hlinkClr xmlns:ahyp="http://schemas.microsoft.com/office/drawing/2018/hyperlinkcolor" val="tx"/>
                              </a:ext>
                            </a:extLst>
                          </a:hlinkClick>
                        </a:rPr>
                        <a:t>Caesarean text-type</a:t>
                      </a:r>
                      <a:r>
                        <a:rPr lang="en-US" sz="1400" u="none" dirty="0">
                          <a:solidFill>
                            <a:schemeClr val="tx1"/>
                          </a:solidFill>
                          <a:effectLst/>
                        </a:rPr>
                        <a:t>. Some </a:t>
                      </a:r>
                      <a:r>
                        <a:rPr lang="en-US" sz="1400" u="none" strike="noStrike" dirty="0">
                          <a:solidFill>
                            <a:schemeClr val="tx1"/>
                          </a:solidFill>
                          <a:effectLst/>
                          <a:hlinkClick r:id="rId30" tooltip="New Testament">
                            <a:extLst>
                              <a:ext uri="{A12FA001-AC4F-418D-AE19-62706E023703}">
                                <ahyp:hlinkClr xmlns:ahyp="http://schemas.microsoft.com/office/drawing/2018/hyperlinkcolor" val="tx"/>
                              </a:ext>
                            </a:extLst>
                          </a:hlinkClick>
                        </a:rPr>
                        <a:t>New Testament</a:t>
                      </a:r>
                      <a:r>
                        <a:rPr lang="en-US" sz="1400" u="none" dirty="0">
                          <a:solidFill>
                            <a:schemeClr val="tx1"/>
                          </a:solidFill>
                          <a:effectLst/>
                        </a:rPr>
                        <a:t> scholars would argue that the Caesarean constitutes a distinct text-type of its own.</a:t>
                      </a:r>
                      <a:endPar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tc>
                  <a:txBody>
                    <a:bodyPr/>
                    <a:lstStyle/>
                    <a:p>
                      <a:pPr marL="0" marR="0">
                        <a:lnSpc>
                          <a:spcPct val="100000"/>
                        </a:lnSpc>
                        <a:spcBef>
                          <a:spcPts val="0"/>
                        </a:spcBef>
                        <a:spcAft>
                          <a:spcPts val="0"/>
                        </a:spcAft>
                      </a:pPr>
                      <a:r>
                        <a:rPr lang="en-US" sz="1400" u="none" strike="noStrike" dirty="0" err="1">
                          <a:solidFill>
                            <a:schemeClr val="tx1"/>
                          </a:solidFill>
                          <a:effectLst/>
                          <a:hlinkClick r:id="rId31" tooltip="Vetus Latina">
                            <a:extLst>
                              <a:ext uri="{A12FA001-AC4F-418D-AE19-62706E023703}">
                                <ahyp:hlinkClr xmlns:ahyp="http://schemas.microsoft.com/office/drawing/2018/hyperlinkcolor" val="tx"/>
                              </a:ext>
                            </a:extLst>
                          </a:hlinkClick>
                        </a:rPr>
                        <a:t>Vetus</a:t>
                      </a:r>
                      <a:r>
                        <a:rPr lang="en-US" sz="1400" u="none" strike="noStrike" dirty="0">
                          <a:solidFill>
                            <a:schemeClr val="tx1"/>
                          </a:solidFill>
                          <a:effectLst/>
                          <a:hlinkClick r:id="rId31" tooltip="Vetus Latina">
                            <a:extLst>
                              <a:ext uri="{A12FA001-AC4F-418D-AE19-62706E023703}">
                                <ahyp:hlinkClr xmlns:ahyp="http://schemas.microsoft.com/office/drawing/2018/hyperlinkcolor" val="tx"/>
                              </a:ext>
                            </a:extLst>
                          </a:hlinkClick>
                        </a:rPr>
                        <a:t> Latina</a:t>
                      </a:r>
                      <a:r>
                        <a:rPr lang="en-US" sz="1400" u="none" strike="noStrike" dirty="0">
                          <a:solidFill>
                            <a:schemeClr val="tx1"/>
                          </a:solidFill>
                          <a:effectLst/>
                        </a:rPr>
                        <a:t> (basis for the Vulgate or Latin Version of the NT)</a:t>
                      </a:r>
                      <a:endPar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extLst>
                  <a:ext uri="{0D108BD9-81ED-4DB2-BD59-A6C34878D82A}">
                    <a16:rowId xmlns:a16="http://schemas.microsoft.com/office/drawing/2014/main" val="2139734254"/>
                  </a:ext>
                </a:extLst>
              </a:tr>
              <a:tr h="1623791">
                <a:tc>
                  <a:txBody>
                    <a:bodyPr/>
                    <a:lstStyle/>
                    <a:p>
                      <a:pPr marL="0" marR="0">
                        <a:lnSpc>
                          <a:spcPct val="107000"/>
                        </a:lnSpc>
                        <a:spcBef>
                          <a:spcPts val="0"/>
                        </a:spcBef>
                        <a:spcAft>
                          <a:spcPts val="800"/>
                        </a:spcAft>
                      </a:pPr>
                      <a:r>
                        <a:rPr lang="en-US" sz="1600" u="none" dirty="0">
                          <a:solidFill>
                            <a:schemeClr val="tx1"/>
                          </a:solidFill>
                          <a:effectLst/>
                        </a:rPr>
                        <a:t>The </a:t>
                      </a:r>
                      <a:r>
                        <a:rPr lang="en-US" sz="1600" u="none" strike="noStrike" dirty="0">
                          <a:solidFill>
                            <a:schemeClr val="tx1"/>
                          </a:solidFill>
                          <a:effectLst/>
                          <a:hlinkClick r:id="rId32" tooltip="Byzantine text-type">
                            <a:extLst>
                              <a:ext uri="{A12FA001-AC4F-418D-AE19-62706E023703}">
                                <ahyp:hlinkClr xmlns:ahyp="http://schemas.microsoft.com/office/drawing/2018/hyperlinkcolor" val="tx"/>
                              </a:ext>
                            </a:extLst>
                          </a:hlinkClick>
                        </a:rPr>
                        <a:t>Byzantine text-type</a:t>
                      </a:r>
                      <a:r>
                        <a:rPr lang="en-US" sz="1600" u="none" strike="noStrike" dirty="0">
                          <a:solidFill>
                            <a:schemeClr val="tx1"/>
                          </a:solidFill>
                          <a:effectLst/>
                        </a:rPr>
                        <a:t>;</a:t>
                      </a:r>
                      <a:r>
                        <a:rPr lang="en-US" sz="1600" u="none" dirty="0">
                          <a:solidFill>
                            <a:schemeClr val="tx1"/>
                          </a:solidFill>
                          <a:effectLst/>
                        </a:rPr>
                        <a:t> also, </a:t>
                      </a:r>
                      <a:r>
                        <a:rPr lang="en-US" sz="1600" u="none" strike="noStrike" dirty="0" err="1">
                          <a:solidFill>
                            <a:schemeClr val="tx1"/>
                          </a:solidFill>
                          <a:effectLst/>
                          <a:hlinkClick r:id="rId33" tooltip="Koine Greek">
                            <a:extLst>
                              <a:ext uri="{A12FA001-AC4F-418D-AE19-62706E023703}">
                                <ahyp:hlinkClr xmlns:ahyp="http://schemas.microsoft.com/office/drawing/2018/hyperlinkcolor" val="tx"/>
                              </a:ext>
                            </a:extLst>
                          </a:hlinkClick>
                        </a:rPr>
                        <a:t>Koinē</a:t>
                      </a:r>
                      <a:r>
                        <a:rPr lang="en-US" sz="1600" u="none" dirty="0">
                          <a:solidFill>
                            <a:schemeClr val="tx1"/>
                          </a:solidFill>
                          <a:effectLst/>
                        </a:rPr>
                        <a:t> text-type</a:t>
                      </a:r>
                      <a:br>
                        <a:rPr lang="en-US" sz="1600" u="none" dirty="0">
                          <a:solidFill>
                            <a:schemeClr val="tx1"/>
                          </a:solidFill>
                          <a:effectLst/>
                        </a:rPr>
                      </a:br>
                      <a:r>
                        <a:rPr lang="en-US" sz="1600" u="none" dirty="0">
                          <a:solidFill>
                            <a:schemeClr val="tx1"/>
                          </a:solidFill>
                          <a:effectLst/>
                        </a:rPr>
                        <a:t>(also called "Majority Text")</a:t>
                      </a:r>
                      <a:endParaRPr lang="en-US"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tc>
                  <a:txBody>
                    <a:bodyPr/>
                    <a:lstStyle/>
                    <a:p>
                      <a:pPr marL="0" marR="0" algn="ctr">
                        <a:lnSpc>
                          <a:spcPct val="107000"/>
                        </a:lnSpc>
                        <a:spcBef>
                          <a:spcPts val="0"/>
                        </a:spcBef>
                        <a:spcAft>
                          <a:spcPts val="800"/>
                        </a:spcAft>
                      </a:pPr>
                      <a:r>
                        <a:rPr lang="en-US" sz="1600" u="none" dirty="0">
                          <a:solidFill>
                            <a:schemeClr val="tx1"/>
                          </a:solidFill>
                          <a:effectLst/>
                        </a:rPr>
                        <a:t>5th–16th centuries CE</a:t>
                      </a:r>
                      <a:endParaRPr lang="en-US" sz="16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tc>
                  <a:txBody>
                    <a:bodyPr/>
                    <a:lstStyle/>
                    <a:p>
                      <a:pPr marL="0" marR="0">
                        <a:lnSpc>
                          <a:spcPct val="107000"/>
                        </a:lnSpc>
                        <a:spcBef>
                          <a:spcPts val="0"/>
                        </a:spcBef>
                        <a:spcAft>
                          <a:spcPts val="800"/>
                        </a:spcAft>
                      </a:pPr>
                      <a:r>
                        <a:rPr lang="en-US" sz="1400" u="none" dirty="0">
                          <a:solidFill>
                            <a:schemeClr val="tx1"/>
                          </a:solidFill>
                          <a:effectLst/>
                        </a:rPr>
                        <a:t>This group comprises around 95% of all the manuscripts, the majority of which are comparatively very late in the tradition. It had become dominant at </a:t>
                      </a:r>
                      <a:r>
                        <a:rPr lang="en-US" sz="1400" u="none" strike="noStrike" dirty="0">
                          <a:solidFill>
                            <a:schemeClr val="tx1"/>
                          </a:solidFill>
                          <a:effectLst/>
                          <a:hlinkClick r:id="rId34" tooltip="Constantinople">
                            <a:extLst>
                              <a:ext uri="{A12FA001-AC4F-418D-AE19-62706E023703}">
                                <ahyp:hlinkClr xmlns:ahyp="http://schemas.microsoft.com/office/drawing/2018/hyperlinkcolor" val="tx"/>
                              </a:ext>
                            </a:extLst>
                          </a:hlinkClick>
                        </a:rPr>
                        <a:t>Constantinople</a:t>
                      </a:r>
                      <a:r>
                        <a:rPr lang="en-US" sz="1400" u="none" dirty="0">
                          <a:solidFill>
                            <a:schemeClr val="tx1"/>
                          </a:solidFill>
                          <a:effectLst/>
                        </a:rPr>
                        <a:t> from the 5th century on and was used throughout the </a:t>
                      </a:r>
                      <a:r>
                        <a:rPr lang="en-US" sz="1400" u="none" strike="noStrike" dirty="0">
                          <a:solidFill>
                            <a:schemeClr val="tx1"/>
                          </a:solidFill>
                          <a:effectLst/>
                          <a:hlinkClick r:id="rId35" tooltip="Eastern Orthodox Church">
                            <a:extLst>
                              <a:ext uri="{A12FA001-AC4F-418D-AE19-62706E023703}">
                                <ahyp:hlinkClr xmlns:ahyp="http://schemas.microsoft.com/office/drawing/2018/hyperlinkcolor" val="tx"/>
                              </a:ext>
                            </a:extLst>
                          </a:hlinkClick>
                        </a:rPr>
                        <a:t>Eastern Orthodox Church</a:t>
                      </a:r>
                      <a:r>
                        <a:rPr lang="en-US" sz="1400" u="none" dirty="0">
                          <a:solidFill>
                            <a:schemeClr val="tx1"/>
                          </a:solidFill>
                          <a:effectLst/>
                        </a:rPr>
                        <a:t> in the Byzantine Empire. It contains the most harmonistic readings, paraphrasing and significant additions, most of which are believed to be secondary readings. It underlies the </a:t>
                      </a:r>
                      <a:r>
                        <a:rPr lang="en-US" sz="1400" u="none" strike="noStrike" dirty="0" err="1">
                          <a:solidFill>
                            <a:schemeClr val="tx1"/>
                          </a:solidFill>
                          <a:effectLst/>
                          <a:hlinkClick r:id="rId36" tooltip="Textus Receptus">
                            <a:extLst>
                              <a:ext uri="{A12FA001-AC4F-418D-AE19-62706E023703}">
                                <ahyp:hlinkClr xmlns:ahyp="http://schemas.microsoft.com/office/drawing/2018/hyperlinkcolor" val="tx"/>
                              </a:ext>
                            </a:extLst>
                          </a:hlinkClick>
                        </a:rPr>
                        <a:t>Textus</a:t>
                      </a:r>
                      <a:r>
                        <a:rPr lang="en-US" sz="1400" u="none" strike="noStrike" dirty="0">
                          <a:solidFill>
                            <a:schemeClr val="tx1"/>
                          </a:solidFill>
                          <a:effectLst/>
                          <a:hlinkClick r:id="rId36" tooltip="Textus Receptus">
                            <a:extLst>
                              <a:ext uri="{A12FA001-AC4F-418D-AE19-62706E023703}">
                                <ahyp:hlinkClr xmlns:ahyp="http://schemas.microsoft.com/office/drawing/2018/hyperlinkcolor" val="tx"/>
                              </a:ext>
                            </a:extLst>
                          </a:hlinkClick>
                        </a:rPr>
                        <a:t> Receptus</a:t>
                      </a:r>
                      <a:r>
                        <a:rPr lang="en-US" sz="1400" u="none" dirty="0">
                          <a:solidFill>
                            <a:schemeClr val="tx1"/>
                          </a:solidFill>
                          <a:effectLst/>
                        </a:rPr>
                        <a:t> used for most </a:t>
                      </a:r>
                      <a:r>
                        <a:rPr lang="en-US" sz="1400" u="none" strike="noStrike" dirty="0">
                          <a:solidFill>
                            <a:schemeClr val="tx1"/>
                          </a:solidFill>
                          <a:effectLst/>
                          <a:hlinkClick r:id="rId37" tooltip="Protestant Reformation">
                            <a:extLst>
                              <a:ext uri="{A12FA001-AC4F-418D-AE19-62706E023703}">
                                <ahyp:hlinkClr xmlns:ahyp="http://schemas.microsoft.com/office/drawing/2018/hyperlinkcolor" val="tx"/>
                              </a:ext>
                            </a:extLst>
                          </a:hlinkClick>
                        </a:rPr>
                        <a:t>Reformation</a:t>
                      </a:r>
                      <a:r>
                        <a:rPr lang="en-US" sz="1400" u="none" dirty="0">
                          <a:solidFill>
                            <a:schemeClr val="tx1"/>
                          </a:solidFill>
                          <a:effectLst/>
                        </a:rPr>
                        <a:t>-era translations of the New Testament.</a:t>
                      </a:r>
                      <a:endPar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tc>
                  <a:txBody>
                    <a:bodyPr/>
                    <a:lstStyle/>
                    <a:p>
                      <a:pPr marL="0" marR="0">
                        <a:lnSpc>
                          <a:spcPct val="100000"/>
                        </a:lnSpc>
                        <a:spcBef>
                          <a:spcPts val="0"/>
                        </a:spcBef>
                        <a:spcAft>
                          <a:spcPts val="0"/>
                        </a:spcAft>
                      </a:pPr>
                      <a:r>
                        <a:rPr lang="en-US" sz="1400" u="none" strike="noStrike" dirty="0">
                          <a:solidFill>
                            <a:schemeClr val="tx1"/>
                          </a:solidFill>
                          <a:effectLst/>
                          <a:hlinkClick r:id="rId38" tooltip="King James Version">
                            <a:extLst>
                              <a:ext uri="{A12FA001-AC4F-418D-AE19-62706E023703}">
                                <ahyp:hlinkClr xmlns:ahyp="http://schemas.microsoft.com/office/drawing/2018/hyperlinkcolor" val="tx"/>
                              </a:ext>
                            </a:extLst>
                          </a:hlinkClick>
                        </a:rPr>
                        <a:t>KJV</a:t>
                      </a:r>
                      <a:r>
                        <a:rPr lang="en-US" sz="1400" u="none" dirty="0">
                          <a:solidFill>
                            <a:schemeClr val="tx1"/>
                          </a:solidFill>
                          <a:effectLst/>
                        </a:rPr>
                        <a:t>, </a:t>
                      </a:r>
                      <a:r>
                        <a:rPr lang="en-US" sz="1400" u="none" strike="noStrike" dirty="0">
                          <a:solidFill>
                            <a:schemeClr val="tx1"/>
                          </a:solidFill>
                          <a:effectLst/>
                          <a:hlinkClick r:id="rId39" tooltip="New King James Version">
                            <a:extLst>
                              <a:ext uri="{A12FA001-AC4F-418D-AE19-62706E023703}">
                                <ahyp:hlinkClr xmlns:ahyp="http://schemas.microsoft.com/office/drawing/2018/hyperlinkcolor" val="tx"/>
                              </a:ext>
                            </a:extLst>
                          </a:hlinkClick>
                        </a:rPr>
                        <a:t>NKJV</a:t>
                      </a:r>
                      <a:r>
                        <a:rPr lang="en-US" sz="1400" u="none" dirty="0">
                          <a:solidFill>
                            <a:schemeClr val="tx1"/>
                          </a:solidFill>
                          <a:effectLst/>
                        </a:rPr>
                        <a:t>, </a:t>
                      </a:r>
                      <a:r>
                        <a:rPr lang="en-US" sz="1400" u="none" strike="noStrike" dirty="0">
                          <a:solidFill>
                            <a:schemeClr val="tx1"/>
                          </a:solidFill>
                          <a:effectLst/>
                          <a:hlinkClick r:id="rId40" tooltip="Tyndale Bible">
                            <a:extLst>
                              <a:ext uri="{A12FA001-AC4F-418D-AE19-62706E023703}">
                                <ahyp:hlinkClr xmlns:ahyp="http://schemas.microsoft.com/office/drawing/2018/hyperlinkcolor" val="tx"/>
                              </a:ext>
                            </a:extLst>
                          </a:hlinkClick>
                        </a:rPr>
                        <a:t>Tyndale</a:t>
                      </a:r>
                      <a:r>
                        <a:rPr lang="en-US" sz="1400" u="none" dirty="0">
                          <a:solidFill>
                            <a:schemeClr val="tx1"/>
                          </a:solidFill>
                          <a:effectLst/>
                        </a:rPr>
                        <a:t>, </a:t>
                      </a:r>
                    </a:p>
                    <a:p>
                      <a:pPr marL="0" marR="0">
                        <a:lnSpc>
                          <a:spcPct val="100000"/>
                        </a:lnSpc>
                        <a:spcBef>
                          <a:spcPts val="0"/>
                        </a:spcBef>
                        <a:spcAft>
                          <a:spcPts val="0"/>
                        </a:spcAft>
                      </a:pPr>
                      <a:r>
                        <a:rPr lang="en-US" sz="1400" u="none" strike="noStrike" dirty="0">
                          <a:solidFill>
                            <a:schemeClr val="tx1"/>
                          </a:solidFill>
                          <a:effectLst/>
                          <a:hlinkClick r:id="rId41" tooltip="Coverdale Bible">
                            <a:extLst>
                              <a:ext uri="{A12FA001-AC4F-418D-AE19-62706E023703}">
                                <ahyp:hlinkClr xmlns:ahyp="http://schemas.microsoft.com/office/drawing/2018/hyperlinkcolor" val="tx"/>
                              </a:ext>
                            </a:extLst>
                          </a:hlinkClick>
                        </a:rPr>
                        <a:t>Coverdale</a:t>
                      </a:r>
                      <a:r>
                        <a:rPr lang="en-US" sz="1400" u="none" dirty="0">
                          <a:solidFill>
                            <a:schemeClr val="tx1"/>
                          </a:solidFill>
                          <a:effectLst/>
                        </a:rPr>
                        <a:t>, </a:t>
                      </a:r>
                      <a:r>
                        <a:rPr lang="en-US" sz="1400" u="none" strike="noStrike" dirty="0">
                          <a:solidFill>
                            <a:schemeClr val="tx1"/>
                          </a:solidFill>
                          <a:effectLst/>
                          <a:hlinkClick r:id="rId42" tooltip="Geneva Bible">
                            <a:extLst>
                              <a:ext uri="{A12FA001-AC4F-418D-AE19-62706E023703}">
                                <ahyp:hlinkClr xmlns:ahyp="http://schemas.microsoft.com/office/drawing/2018/hyperlinkcolor" val="tx"/>
                              </a:ext>
                            </a:extLst>
                          </a:hlinkClick>
                        </a:rPr>
                        <a:t>Geneva</a:t>
                      </a:r>
                      <a:r>
                        <a:rPr lang="en-US" sz="1400" u="none" dirty="0">
                          <a:solidFill>
                            <a:schemeClr val="tx1"/>
                          </a:solidFill>
                          <a:effectLst/>
                        </a:rPr>
                        <a:t>, </a:t>
                      </a:r>
                    </a:p>
                    <a:p>
                      <a:pPr marL="0" marR="0">
                        <a:lnSpc>
                          <a:spcPct val="100000"/>
                        </a:lnSpc>
                        <a:spcBef>
                          <a:spcPts val="0"/>
                        </a:spcBef>
                        <a:spcAft>
                          <a:spcPts val="0"/>
                        </a:spcAft>
                      </a:pPr>
                      <a:r>
                        <a:rPr lang="en-US" sz="1400" u="none" strike="noStrike" dirty="0">
                          <a:solidFill>
                            <a:schemeClr val="tx1"/>
                          </a:solidFill>
                          <a:effectLst/>
                          <a:hlinkClick r:id="rId43" tooltip="Bishops' Bible">
                            <a:extLst>
                              <a:ext uri="{A12FA001-AC4F-418D-AE19-62706E023703}">
                                <ahyp:hlinkClr xmlns:ahyp="http://schemas.microsoft.com/office/drawing/2018/hyperlinkcolor" val="tx"/>
                              </a:ext>
                            </a:extLst>
                          </a:hlinkClick>
                        </a:rPr>
                        <a:t>Bishops' Bible</a:t>
                      </a:r>
                      <a:r>
                        <a:rPr lang="en-US" sz="1400" u="none" dirty="0">
                          <a:solidFill>
                            <a:schemeClr val="tx1"/>
                          </a:solidFill>
                          <a:effectLst/>
                        </a:rPr>
                        <a:t>, </a:t>
                      </a:r>
                      <a:r>
                        <a:rPr lang="en-US" sz="1400" u="none" strike="noStrike" dirty="0">
                          <a:solidFill>
                            <a:schemeClr val="tx1"/>
                          </a:solidFill>
                          <a:effectLst/>
                          <a:hlinkClick r:id="rId44" tooltip="Orthodox Study Bible">
                            <a:extLst>
                              <a:ext uri="{A12FA001-AC4F-418D-AE19-62706E023703}">
                                <ahyp:hlinkClr xmlns:ahyp="http://schemas.microsoft.com/office/drawing/2018/hyperlinkcolor" val="tx"/>
                              </a:ext>
                            </a:extLst>
                          </a:hlinkClick>
                        </a:rPr>
                        <a:t>OSB</a:t>
                      </a:r>
                      <a:endPar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 marR="7302" marT="7302" marB="7302" anchor="ctr">
                    <a:solidFill>
                      <a:schemeClr val="accent6">
                        <a:lumMod val="20000"/>
                        <a:lumOff val="80000"/>
                      </a:schemeClr>
                    </a:solidFill>
                  </a:tcPr>
                </a:tc>
                <a:extLst>
                  <a:ext uri="{0D108BD9-81ED-4DB2-BD59-A6C34878D82A}">
                    <a16:rowId xmlns:a16="http://schemas.microsoft.com/office/drawing/2014/main" val="3986617038"/>
                  </a:ext>
                </a:extLst>
              </a:tr>
            </a:tbl>
          </a:graphicData>
        </a:graphic>
      </p:graphicFrame>
      <p:sp>
        <p:nvSpPr>
          <p:cNvPr id="3" name="TextBox 2">
            <a:extLst>
              <a:ext uri="{FF2B5EF4-FFF2-40B4-BE49-F238E27FC236}">
                <a16:creationId xmlns:a16="http://schemas.microsoft.com/office/drawing/2014/main" id="{964E94A1-958F-417E-B3D1-0DB90B88D096}"/>
              </a:ext>
            </a:extLst>
          </p:cNvPr>
          <p:cNvSpPr txBox="1"/>
          <p:nvPr/>
        </p:nvSpPr>
        <p:spPr>
          <a:xfrm>
            <a:off x="386770" y="185665"/>
            <a:ext cx="11054834" cy="584775"/>
          </a:xfrm>
          <a:prstGeom prst="rect">
            <a:avLst/>
          </a:prstGeom>
          <a:noFill/>
        </p:spPr>
        <p:txBody>
          <a:bodyPr wrap="square" rtlCol="0">
            <a:spAutoFit/>
          </a:bodyPr>
          <a:lstStyle/>
          <a:p>
            <a:r>
              <a:rPr lang="en-US" sz="3200" b="1" dirty="0">
                <a:latin typeface="+mj-lt"/>
              </a:rPr>
              <a:t>Three Major Text Families</a:t>
            </a:r>
          </a:p>
        </p:txBody>
      </p:sp>
      <p:sp>
        <p:nvSpPr>
          <p:cNvPr id="4" name="Slide Number Placeholder 3">
            <a:extLst>
              <a:ext uri="{FF2B5EF4-FFF2-40B4-BE49-F238E27FC236}">
                <a16:creationId xmlns:a16="http://schemas.microsoft.com/office/drawing/2014/main" id="{14564577-8F45-4E6F-9EA7-0044B85EB6F7}"/>
              </a:ext>
            </a:extLst>
          </p:cNvPr>
          <p:cNvSpPr>
            <a:spLocks noGrp="1"/>
          </p:cNvSpPr>
          <p:nvPr>
            <p:ph type="sldNum" sz="quarter" idx="12"/>
          </p:nvPr>
        </p:nvSpPr>
        <p:spPr/>
        <p:txBody>
          <a:bodyPr/>
          <a:lstStyle/>
          <a:p>
            <a:fld id="{179713C1-1803-45BF-9047-EF0D050A861D}" type="slidenum">
              <a:rPr lang="en-US" smtClean="0"/>
              <a:t>6</a:t>
            </a:fld>
            <a:endParaRPr lang="en-US"/>
          </a:p>
        </p:txBody>
      </p:sp>
    </p:spTree>
    <p:extLst>
      <p:ext uri="{BB962C8B-B14F-4D97-AF65-F5344CB8AC3E}">
        <p14:creationId xmlns:p14="http://schemas.microsoft.com/office/powerpoint/2010/main" val="305842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1FC02-6919-4A23-A7D3-2B89E46AF91A}"/>
              </a:ext>
            </a:extLst>
          </p:cNvPr>
          <p:cNvSpPr>
            <a:spLocks noGrp="1"/>
          </p:cNvSpPr>
          <p:nvPr>
            <p:ph type="title"/>
          </p:nvPr>
        </p:nvSpPr>
        <p:spPr>
          <a:xfrm>
            <a:off x="838200" y="365125"/>
            <a:ext cx="10515600" cy="901613"/>
          </a:xfrm>
        </p:spPr>
        <p:txBody>
          <a:bodyPr>
            <a:normAutofit/>
          </a:bodyPr>
          <a:lstStyle/>
          <a:p>
            <a:r>
              <a:rPr lang="en-US" sz="3200" b="1" dirty="0"/>
              <a:t>The Synoptic Gospels</a:t>
            </a:r>
          </a:p>
        </p:txBody>
      </p:sp>
      <p:sp>
        <p:nvSpPr>
          <p:cNvPr id="5" name="Content Placeholder 4">
            <a:extLst>
              <a:ext uri="{FF2B5EF4-FFF2-40B4-BE49-F238E27FC236}">
                <a16:creationId xmlns:a16="http://schemas.microsoft.com/office/drawing/2014/main" id="{C7CFDAD2-AF90-4896-BA54-6601B07AD4EB}"/>
              </a:ext>
            </a:extLst>
          </p:cNvPr>
          <p:cNvSpPr>
            <a:spLocks noGrp="1"/>
          </p:cNvSpPr>
          <p:nvPr>
            <p:ph idx="1"/>
          </p:nvPr>
        </p:nvSpPr>
        <p:spPr>
          <a:xfrm>
            <a:off x="838200" y="1421191"/>
            <a:ext cx="10515600" cy="4780705"/>
          </a:xfrm>
        </p:spPr>
        <p:txBody>
          <a:bodyPr>
            <a:normAutofit lnSpcReduction="10000"/>
          </a:bodyPr>
          <a:lstStyle/>
          <a:p>
            <a:pPr marL="0" indent="0">
              <a:lnSpc>
                <a:spcPct val="100000"/>
              </a:lnSpc>
              <a:buNone/>
            </a:pPr>
            <a:r>
              <a:rPr lang="en-US" sz="1800" dirty="0"/>
              <a:t>Matthew, Mark, and Luke are similar and sometimes parallel (Synoptic = “viewed together”), but each tell the story of Jesus’ life in ways that relate to the particular needs and culture of their readers. </a:t>
            </a:r>
          </a:p>
          <a:p>
            <a:pPr>
              <a:lnSpc>
                <a:spcPct val="100000"/>
              </a:lnSpc>
            </a:pPr>
            <a:r>
              <a:rPr lang="en-US" sz="1800" b="1" dirty="0"/>
              <a:t>Matthew</a:t>
            </a:r>
            <a:r>
              <a:rPr lang="en-US" sz="1800" dirty="0"/>
              <a:t>: Writes for a Jewish Christian audience living in proximity to Jerusalem (five sections of Matthew correspond to five books of the Torah, Jesus portrayed as the new Moses, sermon on the mount parallels the giving of the law to Moses on the mountain, Kingdom of Heaven vs. Kingdom of God).</a:t>
            </a:r>
          </a:p>
          <a:p>
            <a:pPr>
              <a:lnSpc>
                <a:spcPct val="100000"/>
              </a:lnSpc>
            </a:pPr>
            <a:r>
              <a:rPr lang="en-US" sz="1800" b="1" dirty="0"/>
              <a:t>Mark</a:t>
            </a:r>
            <a:r>
              <a:rPr lang="en-US" sz="1800" dirty="0"/>
              <a:t> the Evangelist (Acts 12:12; 15:37), an associate of St. Paul and a disciple of St. Peter, whose teachings the </a:t>
            </a:r>
            <a:r>
              <a:rPr lang="en-US" sz="1800" b="1" dirty="0"/>
              <a:t>Gospel</a:t>
            </a:r>
            <a:r>
              <a:rPr lang="en-US" sz="1800" dirty="0"/>
              <a:t> may reflect. It is the shortest and the earliest of the four Gospels, probably written during the decade preceding the destruction of Jerusalem in 70 CE.  Early Church Fathers identify Mark as the founder of the Church in Alexandria.</a:t>
            </a:r>
          </a:p>
          <a:p>
            <a:pPr>
              <a:lnSpc>
                <a:spcPct val="100000"/>
              </a:lnSpc>
            </a:pPr>
            <a:r>
              <a:rPr lang="en-US" sz="1800" b="1" dirty="0"/>
              <a:t>Luke</a:t>
            </a:r>
            <a:r>
              <a:rPr lang="en-US" sz="1800" dirty="0"/>
              <a:t> and the </a:t>
            </a:r>
            <a:r>
              <a:rPr lang="en-US" sz="1800" b="1" dirty="0"/>
              <a:t>Book of Acts </a:t>
            </a:r>
            <a:r>
              <a:rPr lang="en-US" sz="1800" dirty="0"/>
              <a:t>are closely related, most likely written at the same time on two different scrolls. Written by the same author and for the same purpose, both were addressed to a Christian named Theophilus and were designed to present to him a complete and well-authenticated narrative of the life of Jesus and the early history of the Christian movement.   Luke travelled with Paul and. according to the last chapters of Acts, accompanied him to Rome where Paul was to be on trial before Caesar.  Theophilus may have a Roman Christian involved in Paul’s defense.  Other theories related to Theophilus’s identity  have been proposed; none are generally accepted by scholars.</a:t>
            </a:r>
          </a:p>
        </p:txBody>
      </p:sp>
      <p:sp>
        <p:nvSpPr>
          <p:cNvPr id="2" name="Slide Number Placeholder 1">
            <a:extLst>
              <a:ext uri="{FF2B5EF4-FFF2-40B4-BE49-F238E27FC236}">
                <a16:creationId xmlns:a16="http://schemas.microsoft.com/office/drawing/2014/main" id="{C845D413-8EA1-42F3-A436-A48858C46897}"/>
              </a:ext>
            </a:extLst>
          </p:cNvPr>
          <p:cNvSpPr>
            <a:spLocks noGrp="1"/>
          </p:cNvSpPr>
          <p:nvPr>
            <p:ph type="sldNum" sz="quarter" idx="12"/>
          </p:nvPr>
        </p:nvSpPr>
        <p:spPr/>
        <p:txBody>
          <a:bodyPr/>
          <a:lstStyle/>
          <a:p>
            <a:fld id="{179713C1-1803-45BF-9047-EF0D050A861D}" type="slidenum">
              <a:rPr lang="en-US" smtClean="0"/>
              <a:t>7</a:t>
            </a:fld>
            <a:endParaRPr lang="en-US"/>
          </a:p>
        </p:txBody>
      </p:sp>
    </p:spTree>
    <p:extLst>
      <p:ext uri="{BB962C8B-B14F-4D97-AF65-F5344CB8AC3E}">
        <p14:creationId xmlns:p14="http://schemas.microsoft.com/office/powerpoint/2010/main" val="1875311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1FC02-6919-4A23-A7D3-2B89E46AF91A}"/>
              </a:ext>
            </a:extLst>
          </p:cNvPr>
          <p:cNvSpPr>
            <a:spLocks noGrp="1"/>
          </p:cNvSpPr>
          <p:nvPr>
            <p:ph type="title"/>
          </p:nvPr>
        </p:nvSpPr>
        <p:spPr>
          <a:xfrm>
            <a:off x="838200" y="365126"/>
            <a:ext cx="10515600" cy="1031642"/>
          </a:xfrm>
        </p:spPr>
        <p:txBody>
          <a:bodyPr>
            <a:normAutofit/>
          </a:bodyPr>
          <a:lstStyle/>
          <a:p>
            <a:r>
              <a:rPr lang="en-US" sz="3200" b="1" dirty="0"/>
              <a:t>The Synoptic Gospels: The Use of Sources</a:t>
            </a:r>
          </a:p>
        </p:txBody>
      </p:sp>
      <p:sp>
        <p:nvSpPr>
          <p:cNvPr id="5" name="Content Placeholder 4">
            <a:extLst>
              <a:ext uri="{FF2B5EF4-FFF2-40B4-BE49-F238E27FC236}">
                <a16:creationId xmlns:a16="http://schemas.microsoft.com/office/drawing/2014/main" id="{C7CFDAD2-AF90-4896-BA54-6601B07AD4EB}"/>
              </a:ext>
            </a:extLst>
          </p:cNvPr>
          <p:cNvSpPr>
            <a:spLocks noGrp="1"/>
          </p:cNvSpPr>
          <p:nvPr>
            <p:ph idx="1"/>
          </p:nvPr>
        </p:nvSpPr>
        <p:spPr>
          <a:xfrm>
            <a:off x="838200" y="1533202"/>
            <a:ext cx="10515600" cy="4351338"/>
          </a:xfrm>
        </p:spPr>
        <p:txBody>
          <a:bodyPr>
            <a:normAutofit/>
          </a:bodyPr>
          <a:lstStyle/>
          <a:p>
            <a:pPr>
              <a:lnSpc>
                <a:spcPct val="100000"/>
              </a:lnSpc>
            </a:pPr>
            <a:r>
              <a:rPr lang="en-US" sz="1800" dirty="0"/>
              <a:t>Luke tells us that by the time he writes his Gospel many had written about Jesus (Luke 1:1-4): “</a:t>
            </a:r>
            <a:r>
              <a:rPr lang="en-US" sz="1800" u="sng" dirty="0"/>
              <a:t>Many have undertaken to write</a:t>
            </a:r>
            <a:r>
              <a:rPr lang="en-US" sz="1800" dirty="0"/>
              <a:t> an account of the things that have been fulfilled among us, just as they were </a:t>
            </a:r>
            <a:r>
              <a:rPr lang="en-US" sz="1800" u="sng" dirty="0"/>
              <a:t>handed down to us by those who from the first were eyewitnesses</a:t>
            </a:r>
            <a:r>
              <a:rPr lang="en-US" sz="1800" dirty="0"/>
              <a:t> and servants of the word. With this in mind, since I myself have carefully investigated everything from the beginning, I too decided to write an orderly account for you, most excellent Theophilus, so that you may know the certainty of the things you have been taught.”</a:t>
            </a:r>
          </a:p>
          <a:p>
            <a:pPr>
              <a:lnSpc>
                <a:spcPct val="100000"/>
              </a:lnSpc>
            </a:pPr>
            <a:r>
              <a:rPr lang="en-US" sz="1800" dirty="0"/>
              <a:t>Oral tradition: standardized ways or forms in which the stories of Jesus were told (handed down) before the stories were written down (parables, miracles, sayings).  Contexts would be early Christian preaching and teaching.</a:t>
            </a:r>
          </a:p>
          <a:p>
            <a:pPr>
              <a:lnSpc>
                <a:spcPct val="100000"/>
              </a:lnSpc>
            </a:pPr>
            <a:r>
              <a:rPr lang="en-US" sz="1800" dirty="0"/>
              <a:t>John states that what he writes is only a partial representation of all the things that Jesus did and were witnessed by his disciples (John 20:30).</a:t>
            </a:r>
          </a:p>
          <a:p>
            <a:pPr>
              <a:lnSpc>
                <a:spcPct val="100000"/>
              </a:lnSpc>
            </a:pPr>
            <a:r>
              <a:rPr lang="en-US" sz="1800" dirty="0"/>
              <a:t>Who wrote first? Who depended on whom?  Were there sources that were used that were lost? Why is John’s Gospel so different from the others?  These questions and others form the basis for what has been called the Synoptic Problem.</a:t>
            </a:r>
          </a:p>
          <a:p>
            <a:pPr>
              <a:lnSpc>
                <a:spcPct val="100000"/>
              </a:lnSpc>
            </a:pPr>
            <a:endParaRPr lang="en-US" sz="2000" dirty="0"/>
          </a:p>
          <a:p>
            <a:pPr>
              <a:lnSpc>
                <a:spcPct val="100000"/>
              </a:lnSpc>
            </a:pPr>
            <a:endParaRPr lang="en-US" sz="2000" dirty="0"/>
          </a:p>
        </p:txBody>
      </p:sp>
      <p:sp>
        <p:nvSpPr>
          <p:cNvPr id="2" name="Slide Number Placeholder 1">
            <a:extLst>
              <a:ext uri="{FF2B5EF4-FFF2-40B4-BE49-F238E27FC236}">
                <a16:creationId xmlns:a16="http://schemas.microsoft.com/office/drawing/2014/main" id="{CBD5337B-B843-4A0B-A518-7F8CC53D472C}"/>
              </a:ext>
            </a:extLst>
          </p:cNvPr>
          <p:cNvSpPr>
            <a:spLocks noGrp="1"/>
          </p:cNvSpPr>
          <p:nvPr>
            <p:ph type="sldNum" sz="quarter" idx="12"/>
          </p:nvPr>
        </p:nvSpPr>
        <p:spPr/>
        <p:txBody>
          <a:bodyPr/>
          <a:lstStyle/>
          <a:p>
            <a:fld id="{179713C1-1803-45BF-9047-EF0D050A861D}" type="slidenum">
              <a:rPr lang="en-US" smtClean="0"/>
              <a:t>8</a:t>
            </a:fld>
            <a:endParaRPr lang="en-US"/>
          </a:p>
        </p:txBody>
      </p:sp>
    </p:spTree>
    <p:extLst>
      <p:ext uri="{BB962C8B-B14F-4D97-AF65-F5344CB8AC3E}">
        <p14:creationId xmlns:p14="http://schemas.microsoft.com/office/powerpoint/2010/main" val="2430842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1FC02-6919-4A23-A7D3-2B89E46AF91A}"/>
              </a:ext>
            </a:extLst>
          </p:cNvPr>
          <p:cNvSpPr>
            <a:spLocks noGrp="1"/>
          </p:cNvSpPr>
          <p:nvPr>
            <p:ph type="title"/>
          </p:nvPr>
        </p:nvSpPr>
        <p:spPr>
          <a:xfrm>
            <a:off x="838200" y="365125"/>
            <a:ext cx="10515600" cy="805135"/>
          </a:xfrm>
        </p:spPr>
        <p:txBody>
          <a:bodyPr>
            <a:normAutofit/>
          </a:bodyPr>
          <a:lstStyle/>
          <a:p>
            <a:r>
              <a:rPr lang="en-US" sz="3200" b="1" dirty="0"/>
              <a:t>The Inter-relationship of the Synoptic Gospels</a:t>
            </a:r>
          </a:p>
        </p:txBody>
      </p:sp>
      <p:sp>
        <p:nvSpPr>
          <p:cNvPr id="2" name="Rectangle 1">
            <a:extLst>
              <a:ext uri="{FF2B5EF4-FFF2-40B4-BE49-F238E27FC236}">
                <a16:creationId xmlns:a16="http://schemas.microsoft.com/office/drawing/2014/main" id="{47C1C080-AEC8-49A6-A46C-EE3DECE4E3A9}"/>
              </a:ext>
            </a:extLst>
          </p:cNvPr>
          <p:cNvSpPr/>
          <p:nvPr/>
        </p:nvSpPr>
        <p:spPr>
          <a:xfrm>
            <a:off x="3552738" y="1855516"/>
            <a:ext cx="1702965" cy="1187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14BC411-57A3-45B5-A42F-D707FC116C5C}"/>
              </a:ext>
            </a:extLst>
          </p:cNvPr>
          <p:cNvSpPr/>
          <p:nvPr/>
        </p:nvSpPr>
        <p:spPr>
          <a:xfrm>
            <a:off x="3552738" y="4335709"/>
            <a:ext cx="1702965" cy="118704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24E6D9-D5BD-4559-89E7-3B05B0515F9B}"/>
              </a:ext>
            </a:extLst>
          </p:cNvPr>
          <p:cNvSpPr/>
          <p:nvPr/>
        </p:nvSpPr>
        <p:spPr>
          <a:xfrm>
            <a:off x="7028578" y="4374857"/>
            <a:ext cx="1702965" cy="118704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908D93A-ADBE-44BE-B514-5BDA80A25C32}"/>
              </a:ext>
            </a:extLst>
          </p:cNvPr>
          <p:cNvSpPr/>
          <p:nvPr/>
        </p:nvSpPr>
        <p:spPr>
          <a:xfrm>
            <a:off x="6988030" y="1855516"/>
            <a:ext cx="1702965" cy="118704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C1A55C3-F5B1-4E28-BA0D-2D19E48A8918}"/>
              </a:ext>
            </a:extLst>
          </p:cNvPr>
          <p:cNvSpPr/>
          <p:nvPr/>
        </p:nvSpPr>
        <p:spPr>
          <a:xfrm>
            <a:off x="9467676" y="4374856"/>
            <a:ext cx="1702965" cy="118704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32816DD-200A-4054-8215-C32F00B6E9F2}"/>
              </a:ext>
            </a:extLst>
          </p:cNvPr>
          <p:cNvSpPr/>
          <p:nvPr/>
        </p:nvSpPr>
        <p:spPr>
          <a:xfrm>
            <a:off x="1321266" y="4374855"/>
            <a:ext cx="1702965" cy="1187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D4F656A-C720-4D5D-A547-783638C03C2C}"/>
              </a:ext>
            </a:extLst>
          </p:cNvPr>
          <p:cNvSpPr txBox="1"/>
          <p:nvPr/>
        </p:nvSpPr>
        <p:spPr>
          <a:xfrm>
            <a:off x="3888297" y="2126609"/>
            <a:ext cx="1107347" cy="584775"/>
          </a:xfrm>
          <a:prstGeom prst="rect">
            <a:avLst/>
          </a:prstGeom>
          <a:noFill/>
        </p:spPr>
        <p:txBody>
          <a:bodyPr wrap="square" rtlCol="0">
            <a:spAutoFit/>
          </a:bodyPr>
          <a:lstStyle/>
          <a:p>
            <a:r>
              <a:rPr lang="en-US" sz="3200" b="1" dirty="0">
                <a:solidFill>
                  <a:schemeClr val="bg1"/>
                </a:solidFill>
              </a:rPr>
              <a:t>Mark</a:t>
            </a:r>
          </a:p>
        </p:txBody>
      </p:sp>
      <p:sp>
        <p:nvSpPr>
          <p:cNvPr id="14" name="TextBox 13">
            <a:extLst>
              <a:ext uri="{FF2B5EF4-FFF2-40B4-BE49-F238E27FC236}">
                <a16:creationId xmlns:a16="http://schemas.microsoft.com/office/drawing/2014/main" id="{F30722DF-E6F6-4F91-846D-4598AF928142}"/>
              </a:ext>
            </a:extLst>
          </p:cNvPr>
          <p:cNvSpPr txBox="1"/>
          <p:nvPr/>
        </p:nvSpPr>
        <p:spPr>
          <a:xfrm>
            <a:off x="7395716" y="4656325"/>
            <a:ext cx="1107347" cy="584775"/>
          </a:xfrm>
          <a:prstGeom prst="rect">
            <a:avLst/>
          </a:prstGeom>
          <a:noFill/>
        </p:spPr>
        <p:txBody>
          <a:bodyPr wrap="square" rtlCol="0">
            <a:spAutoFit/>
          </a:bodyPr>
          <a:lstStyle/>
          <a:p>
            <a:r>
              <a:rPr lang="en-US" sz="3200" b="1" dirty="0">
                <a:solidFill>
                  <a:schemeClr val="bg1"/>
                </a:solidFill>
              </a:rPr>
              <a:t>Luke</a:t>
            </a:r>
          </a:p>
        </p:txBody>
      </p:sp>
      <p:sp>
        <p:nvSpPr>
          <p:cNvPr id="15" name="TextBox 14">
            <a:extLst>
              <a:ext uri="{FF2B5EF4-FFF2-40B4-BE49-F238E27FC236}">
                <a16:creationId xmlns:a16="http://schemas.microsoft.com/office/drawing/2014/main" id="{E684C0B6-365C-4E35-B644-C02D86CD153C}"/>
              </a:ext>
            </a:extLst>
          </p:cNvPr>
          <p:cNvSpPr txBox="1"/>
          <p:nvPr/>
        </p:nvSpPr>
        <p:spPr>
          <a:xfrm>
            <a:off x="3649600" y="4618165"/>
            <a:ext cx="1634899" cy="523220"/>
          </a:xfrm>
          <a:prstGeom prst="rect">
            <a:avLst/>
          </a:prstGeom>
          <a:noFill/>
        </p:spPr>
        <p:txBody>
          <a:bodyPr wrap="square" rtlCol="0">
            <a:spAutoFit/>
          </a:bodyPr>
          <a:lstStyle/>
          <a:p>
            <a:r>
              <a:rPr lang="en-US" sz="2800" b="1" dirty="0"/>
              <a:t>Matthew</a:t>
            </a:r>
          </a:p>
        </p:txBody>
      </p:sp>
      <p:sp>
        <p:nvSpPr>
          <p:cNvPr id="16" name="TextBox 15">
            <a:extLst>
              <a:ext uri="{FF2B5EF4-FFF2-40B4-BE49-F238E27FC236}">
                <a16:creationId xmlns:a16="http://schemas.microsoft.com/office/drawing/2014/main" id="{D466BBE1-9C8D-4A29-80A8-D3CC66F0391E}"/>
              </a:ext>
            </a:extLst>
          </p:cNvPr>
          <p:cNvSpPr txBox="1"/>
          <p:nvPr/>
        </p:nvSpPr>
        <p:spPr>
          <a:xfrm>
            <a:off x="8948323" y="1855516"/>
            <a:ext cx="2397895" cy="2031325"/>
          </a:xfrm>
          <a:prstGeom prst="rect">
            <a:avLst/>
          </a:prstGeom>
          <a:noFill/>
        </p:spPr>
        <p:txBody>
          <a:bodyPr wrap="square" rtlCol="0">
            <a:spAutoFit/>
          </a:bodyPr>
          <a:lstStyle/>
          <a:p>
            <a:r>
              <a:rPr lang="en-US" b="1" dirty="0"/>
              <a:t>Quelle – an early document, now lost, that contained only sayings of Jesus that appear only in Luke and Matthew, not in Mark</a:t>
            </a:r>
          </a:p>
        </p:txBody>
      </p:sp>
      <p:sp>
        <p:nvSpPr>
          <p:cNvPr id="17" name="TextBox 16">
            <a:extLst>
              <a:ext uri="{FF2B5EF4-FFF2-40B4-BE49-F238E27FC236}">
                <a16:creationId xmlns:a16="http://schemas.microsoft.com/office/drawing/2014/main" id="{02FAB077-F858-4D46-A894-C2B1E9489C9E}"/>
              </a:ext>
            </a:extLst>
          </p:cNvPr>
          <p:cNvSpPr txBox="1"/>
          <p:nvPr/>
        </p:nvSpPr>
        <p:spPr>
          <a:xfrm>
            <a:off x="1616977" y="4529071"/>
            <a:ext cx="1107347" cy="954107"/>
          </a:xfrm>
          <a:prstGeom prst="rect">
            <a:avLst/>
          </a:prstGeom>
          <a:noFill/>
        </p:spPr>
        <p:txBody>
          <a:bodyPr wrap="square" rtlCol="0">
            <a:spAutoFit/>
          </a:bodyPr>
          <a:lstStyle/>
          <a:p>
            <a:r>
              <a:rPr lang="en-US" sz="1400" b="1" dirty="0">
                <a:solidFill>
                  <a:schemeClr val="bg1"/>
                </a:solidFill>
              </a:rPr>
              <a:t>Information available only to Matthew</a:t>
            </a:r>
          </a:p>
        </p:txBody>
      </p:sp>
      <p:sp>
        <p:nvSpPr>
          <p:cNvPr id="18" name="TextBox 17">
            <a:extLst>
              <a:ext uri="{FF2B5EF4-FFF2-40B4-BE49-F238E27FC236}">
                <a16:creationId xmlns:a16="http://schemas.microsoft.com/office/drawing/2014/main" id="{19FF891F-822F-4E27-B1BA-664D96E52FEE}"/>
              </a:ext>
            </a:extLst>
          </p:cNvPr>
          <p:cNvSpPr txBox="1"/>
          <p:nvPr/>
        </p:nvSpPr>
        <p:spPr>
          <a:xfrm>
            <a:off x="9654579" y="4580575"/>
            <a:ext cx="1387845" cy="738664"/>
          </a:xfrm>
          <a:prstGeom prst="rect">
            <a:avLst/>
          </a:prstGeom>
          <a:noFill/>
        </p:spPr>
        <p:txBody>
          <a:bodyPr wrap="square" rtlCol="0">
            <a:spAutoFit/>
          </a:bodyPr>
          <a:lstStyle/>
          <a:p>
            <a:r>
              <a:rPr lang="en-US" sz="1400" b="1" dirty="0">
                <a:solidFill>
                  <a:schemeClr val="bg1"/>
                </a:solidFill>
              </a:rPr>
              <a:t>Information available only to Luke</a:t>
            </a:r>
          </a:p>
        </p:txBody>
      </p:sp>
      <p:sp>
        <p:nvSpPr>
          <p:cNvPr id="19" name="TextBox 18">
            <a:extLst>
              <a:ext uri="{FF2B5EF4-FFF2-40B4-BE49-F238E27FC236}">
                <a16:creationId xmlns:a16="http://schemas.microsoft.com/office/drawing/2014/main" id="{AE478639-8A63-42CD-B419-3C4BFE38C0FF}"/>
              </a:ext>
            </a:extLst>
          </p:cNvPr>
          <p:cNvSpPr txBox="1"/>
          <p:nvPr/>
        </p:nvSpPr>
        <p:spPr>
          <a:xfrm>
            <a:off x="7326386" y="2120645"/>
            <a:ext cx="1107347" cy="584775"/>
          </a:xfrm>
          <a:prstGeom prst="rect">
            <a:avLst/>
          </a:prstGeom>
          <a:noFill/>
        </p:spPr>
        <p:txBody>
          <a:bodyPr wrap="square" rtlCol="0">
            <a:spAutoFit/>
          </a:bodyPr>
          <a:lstStyle/>
          <a:p>
            <a:pPr algn="ctr"/>
            <a:r>
              <a:rPr lang="en-US" sz="3200" b="1" dirty="0">
                <a:solidFill>
                  <a:schemeClr val="bg1"/>
                </a:solidFill>
              </a:rPr>
              <a:t>Q</a:t>
            </a:r>
          </a:p>
        </p:txBody>
      </p:sp>
      <p:sp>
        <p:nvSpPr>
          <p:cNvPr id="20" name="TextBox 19">
            <a:extLst>
              <a:ext uri="{FF2B5EF4-FFF2-40B4-BE49-F238E27FC236}">
                <a16:creationId xmlns:a16="http://schemas.microsoft.com/office/drawing/2014/main" id="{FDA9BF78-754A-4765-8A92-8EA09265C93D}"/>
              </a:ext>
            </a:extLst>
          </p:cNvPr>
          <p:cNvSpPr txBox="1"/>
          <p:nvPr/>
        </p:nvSpPr>
        <p:spPr>
          <a:xfrm>
            <a:off x="700898" y="1842230"/>
            <a:ext cx="2625338" cy="1754326"/>
          </a:xfrm>
          <a:prstGeom prst="rect">
            <a:avLst/>
          </a:prstGeom>
          <a:noFill/>
        </p:spPr>
        <p:txBody>
          <a:bodyPr wrap="square" rtlCol="0">
            <a:spAutoFit/>
          </a:bodyPr>
          <a:lstStyle/>
          <a:p>
            <a:r>
              <a:rPr lang="en-US" b="1" dirty="0"/>
              <a:t>Mark wrote first, perhaps based on the recollections of Peter, and was used as a source by both Matthew and Luke</a:t>
            </a:r>
          </a:p>
        </p:txBody>
      </p:sp>
      <p:cxnSp>
        <p:nvCxnSpPr>
          <p:cNvPr id="22" name="Straight Arrow Connector 21">
            <a:extLst>
              <a:ext uri="{FF2B5EF4-FFF2-40B4-BE49-F238E27FC236}">
                <a16:creationId xmlns:a16="http://schemas.microsoft.com/office/drawing/2014/main" id="{4CD770AC-8E29-41BB-9314-7FF3143C56E0}"/>
              </a:ext>
            </a:extLst>
          </p:cNvPr>
          <p:cNvCxnSpPr>
            <a:cxnSpLocks/>
            <a:stCxn id="2" idx="2"/>
            <a:endCxn id="9" idx="0"/>
          </p:cNvCxnSpPr>
          <p:nvPr/>
        </p:nvCxnSpPr>
        <p:spPr>
          <a:xfrm>
            <a:off x="4404221" y="3042559"/>
            <a:ext cx="0" cy="1293150"/>
          </a:xfrm>
          <a:prstGeom prst="straightConnector1">
            <a:avLst/>
          </a:prstGeom>
          <a:ln w="50800">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577EE57-47C6-4E3E-8210-6DEAA1FD1D29}"/>
              </a:ext>
            </a:extLst>
          </p:cNvPr>
          <p:cNvCxnSpPr>
            <a:cxnSpLocks/>
          </p:cNvCxnSpPr>
          <p:nvPr/>
        </p:nvCxnSpPr>
        <p:spPr>
          <a:xfrm>
            <a:off x="4695868" y="3042559"/>
            <a:ext cx="2332710" cy="1371626"/>
          </a:xfrm>
          <a:prstGeom prst="straightConnector1">
            <a:avLst/>
          </a:prstGeom>
          <a:ln w="50800">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36EB27B-A3A4-4F35-9F03-11BE0C716CCC}"/>
              </a:ext>
            </a:extLst>
          </p:cNvPr>
          <p:cNvCxnSpPr>
            <a:cxnSpLocks/>
          </p:cNvCxnSpPr>
          <p:nvPr/>
        </p:nvCxnSpPr>
        <p:spPr>
          <a:xfrm flipH="1">
            <a:off x="5255703" y="3055845"/>
            <a:ext cx="2236546" cy="1319010"/>
          </a:xfrm>
          <a:prstGeom prst="straightConnector1">
            <a:avLst/>
          </a:prstGeom>
          <a:ln w="50800">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ECC99EC-A67E-4892-B3F7-DB9D118754C2}"/>
              </a:ext>
            </a:extLst>
          </p:cNvPr>
          <p:cNvCxnSpPr>
            <a:cxnSpLocks/>
            <a:endCxn id="9" idx="1"/>
          </p:cNvCxnSpPr>
          <p:nvPr/>
        </p:nvCxnSpPr>
        <p:spPr>
          <a:xfrm>
            <a:off x="3128044" y="4929229"/>
            <a:ext cx="424694" cy="2"/>
          </a:xfrm>
          <a:prstGeom prst="straightConnector1">
            <a:avLst/>
          </a:prstGeom>
          <a:ln w="50800">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94C9EBA-A4C7-4BA2-9406-AD5B27283769}"/>
              </a:ext>
            </a:extLst>
          </p:cNvPr>
          <p:cNvCxnSpPr>
            <a:cxnSpLocks/>
            <a:stCxn id="12" idx="1"/>
            <a:endCxn id="10" idx="3"/>
          </p:cNvCxnSpPr>
          <p:nvPr/>
        </p:nvCxnSpPr>
        <p:spPr>
          <a:xfrm flipH="1">
            <a:off x="8731543" y="4968378"/>
            <a:ext cx="736133" cy="1"/>
          </a:xfrm>
          <a:prstGeom prst="straightConnector1">
            <a:avLst/>
          </a:prstGeom>
          <a:ln w="50800">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490BF5C-4706-4044-8FD1-3CAEFDAA3465}"/>
              </a:ext>
            </a:extLst>
          </p:cNvPr>
          <p:cNvCxnSpPr>
            <a:cxnSpLocks/>
            <a:stCxn id="11" idx="2"/>
          </p:cNvCxnSpPr>
          <p:nvPr/>
        </p:nvCxnSpPr>
        <p:spPr>
          <a:xfrm>
            <a:off x="7839513" y="3042559"/>
            <a:ext cx="3791" cy="1371626"/>
          </a:xfrm>
          <a:prstGeom prst="straightConnector1">
            <a:avLst/>
          </a:prstGeom>
          <a:ln w="50800">
            <a:headEnd w="lg" len="lg"/>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DB94B7F-F9FD-46E9-B684-B90D923F0651}"/>
              </a:ext>
            </a:extLst>
          </p:cNvPr>
          <p:cNvSpPr txBox="1"/>
          <p:nvPr/>
        </p:nvSpPr>
        <p:spPr>
          <a:xfrm>
            <a:off x="1076857" y="5765880"/>
            <a:ext cx="10188365" cy="923330"/>
          </a:xfrm>
          <a:prstGeom prst="rect">
            <a:avLst/>
          </a:prstGeom>
          <a:noFill/>
        </p:spPr>
        <p:txBody>
          <a:bodyPr wrap="square" rtlCol="0">
            <a:spAutoFit/>
          </a:bodyPr>
          <a:lstStyle/>
          <a:p>
            <a:r>
              <a:rPr lang="en-US" dirty="0"/>
              <a:t>Each author is not simply copying from their sources, but is authoring a unique story for a particular audience based on sources that were available to them.   See Luke 1:1, “Many have undertaken to write about the things that have been fulfilled among us.”</a:t>
            </a:r>
          </a:p>
        </p:txBody>
      </p:sp>
      <p:sp>
        <p:nvSpPr>
          <p:cNvPr id="42" name="Slide Number Placeholder 41">
            <a:extLst>
              <a:ext uri="{FF2B5EF4-FFF2-40B4-BE49-F238E27FC236}">
                <a16:creationId xmlns:a16="http://schemas.microsoft.com/office/drawing/2014/main" id="{4DBAEC7E-D71D-4238-9AE5-0FCD9A7A6B67}"/>
              </a:ext>
            </a:extLst>
          </p:cNvPr>
          <p:cNvSpPr>
            <a:spLocks noGrp="1"/>
          </p:cNvSpPr>
          <p:nvPr>
            <p:ph type="sldNum" sz="quarter" idx="12"/>
          </p:nvPr>
        </p:nvSpPr>
        <p:spPr/>
        <p:txBody>
          <a:bodyPr/>
          <a:lstStyle/>
          <a:p>
            <a:fld id="{179713C1-1803-45BF-9047-EF0D050A861D}" type="slidenum">
              <a:rPr lang="en-US" smtClean="0"/>
              <a:t>9</a:t>
            </a:fld>
            <a:endParaRPr lang="en-US"/>
          </a:p>
        </p:txBody>
      </p:sp>
    </p:spTree>
    <p:extLst>
      <p:ext uri="{BB962C8B-B14F-4D97-AF65-F5344CB8AC3E}">
        <p14:creationId xmlns:p14="http://schemas.microsoft.com/office/powerpoint/2010/main" val="2060873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2929</TotalTime>
  <Words>4524</Words>
  <Application>Microsoft Office PowerPoint</Application>
  <PresentationFormat>Widescreen</PresentationFormat>
  <Paragraphs>167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Courier New</vt:lpstr>
      <vt:lpstr>Office Theme</vt:lpstr>
      <vt:lpstr>How We Got the Bible</vt:lpstr>
      <vt:lpstr>Why Were the Books of the New Testament Written?</vt:lpstr>
      <vt:lpstr>The New Testament</vt:lpstr>
      <vt:lpstr>The Hebrew Bible and the First Christian Writings</vt:lpstr>
      <vt:lpstr>PowerPoint Presentation</vt:lpstr>
      <vt:lpstr>PowerPoint Presentation</vt:lpstr>
      <vt:lpstr>The Synoptic Gospels</vt:lpstr>
      <vt:lpstr>The Synoptic Gospels: The Use of Sources</vt:lpstr>
      <vt:lpstr>The Inter-relationship of the Synoptic Gospels</vt:lpstr>
      <vt:lpstr>Why is John Different?</vt:lpstr>
      <vt:lpstr>Why is John Different?</vt:lpstr>
      <vt:lpstr>The Use of Amanuenses in the Writing of NT Letters</vt:lpstr>
      <vt:lpstr>How is the Bible Authoritative for Us?</vt:lpstr>
      <vt:lpstr>How is the Bible Authoritative for Us?</vt:lpstr>
      <vt:lpstr>The Lord’s Prayer: What Did Jesus Say?</vt:lpstr>
      <vt:lpstr>Inadequate Approaches to Biblical Authority</vt:lpstr>
      <vt:lpstr>How the Bible Is Authoritative for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Feiler</dc:creator>
  <cp:lastModifiedBy>Paul Feiler</cp:lastModifiedBy>
  <cp:revision>68</cp:revision>
  <cp:lastPrinted>2020-01-12T15:07:37Z</cp:lastPrinted>
  <dcterms:created xsi:type="dcterms:W3CDTF">2019-12-30T16:00:32Z</dcterms:created>
  <dcterms:modified xsi:type="dcterms:W3CDTF">2020-01-12T15:30:29Z</dcterms:modified>
</cp:coreProperties>
</file>