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1" r:id="rId2"/>
  </p:sldMasterIdLst>
  <p:notesMasterIdLst>
    <p:notesMasterId r:id="rId40"/>
  </p:notesMasterIdLst>
  <p:handoutMasterIdLst>
    <p:handoutMasterId r:id="rId41"/>
  </p:handoutMasterIdLst>
  <p:sldIdLst>
    <p:sldId id="329" r:id="rId3"/>
    <p:sldId id="330" r:id="rId4"/>
    <p:sldId id="331" r:id="rId5"/>
    <p:sldId id="332" r:id="rId6"/>
    <p:sldId id="333" r:id="rId7"/>
    <p:sldId id="334" r:id="rId8"/>
    <p:sldId id="335" r:id="rId9"/>
    <p:sldId id="336" r:id="rId10"/>
    <p:sldId id="337" r:id="rId11"/>
    <p:sldId id="338" r:id="rId12"/>
    <p:sldId id="339" r:id="rId13"/>
    <p:sldId id="328" r:id="rId14"/>
    <p:sldId id="340" r:id="rId15"/>
    <p:sldId id="302" r:id="rId16"/>
    <p:sldId id="308" r:id="rId17"/>
    <p:sldId id="258" r:id="rId18"/>
    <p:sldId id="306" r:id="rId19"/>
    <p:sldId id="307" r:id="rId20"/>
    <p:sldId id="309" r:id="rId21"/>
    <p:sldId id="311" r:id="rId22"/>
    <p:sldId id="314" r:id="rId23"/>
    <p:sldId id="313"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41" r:id="rId38"/>
    <p:sldId id="301"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7A"/>
    <a:srgbClr val="DDFFFF"/>
    <a:srgbClr val="009999"/>
    <a:srgbClr val="008080"/>
    <a:srgbClr val="004846"/>
    <a:srgbClr val="002B2A"/>
    <a:srgbClr val="CC6600"/>
    <a:srgbClr val="000000"/>
    <a:srgbClr val="8E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38" autoAdjust="0"/>
    <p:restoredTop sz="84133" autoAdjust="0"/>
  </p:normalViewPr>
  <p:slideViewPr>
    <p:cSldViewPr snapToGrid="0">
      <p:cViewPr>
        <p:scale>
          <a:sx n="80" d="100"/>
          <a:sy n="80" d="100"/>
        </p:scale>
        <p:origin x="2040" y="381"/>
      </p:cViewPr>
      <p:guideLst/>
    </p:cSldViewPr>
  </p:slideViewPr>
  <p:notesTextViewPr>
    <p:cViewPr>
      <p:scale>
        <a:sx n="1" d="1"/>
        <a:sy n="1" d="1"/>
      </p:scale>
      <p:origin x="0" y="0"/>
    </p:cViewPr>
  </p:notesTextViewPr>
  <p:notesViewPr>
    <p:cSldViewPr snapToGrid="0">
      <p:cViewPr varScale="1">
        <p:scale>
          <a:sx n="84" d="100"/>
          <a:sy n="84" d="100"/>
        </p:scale>
        <p:origin x="3834"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A5C3C9-DBFD-4478-B98B-FA6FF1DB9A11}"/>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B6CC53-A808-4066-9080-18B0A9764AC9}"/>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9379627-B748-49D0-A939-9D7BCC02A304}" type="datetimeFigureOut">
              <a:rPr lang="en-US" smtClean="0"/>
              <a:t>3/1/2020</a:t>
            </a:fld>
            <a:endParaRPr lang="en-US"/>
          </a:p>
        </p:txBody>
      </p:sp>
      <p:sp>
        <p:nvSpPr>
          <p:cNvPr id="4" name="Footer Placeholder 3">
            <a:extLst>
              <a:ext uri="{FF2B5EF4-FFF2-40B4-BE49-F238E27FC236}">
                <a16:creationId xmlns:a16="http://schemas.microsoft.com/office/drawing/2014/main" id="{30BFF5FC-B09C-46CF-A057-75D0548C7973}"/>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01EAB8-7501-4D46-A0EA-BA874BDAC82A}"/>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92F2BF5-BB74-4379-9693-162AC834CBCE}" type="slidenum">
              <a:rPr lang="en-US" smtClean="0"/>
              <a:t>‹#›</a:t>
            </a:fld>
            <a:endParaRPr lang="en-US"/>
          </a:p>
        </p:txBody>
      </p:sp>
    </p:spTree>
    <p:extLst>
      <p:ext uri="{BB962C8B-B14F-4D97-AF65-F5344CB8AC3E}">
        <p14:creationId xmlns:p14="http://schemas.microsoft.com/office/powerpoint/2010/main" val="307767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28738" y="446088"/>
            <a:ext cx="4179887"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781588"/>
            <a:ext cx="5486400" cy="518392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324384" y="8732295"/>
            <a:ext cx="2971800" cy="466433"/>
          </a:xfrm>
          <a:prstGeom prst="rect">
            <a:avLst/>
          </a:prstGeom>
        </p:spPr>
        <p:txBody>
          <a:bodyPr vert="horz" lIns="91440" tIns="45720" rIns="91440" bIns="45720" rtlCol="0" anchor="b"/>
          <a:lstStyle>
            <a:lvl1pPr algn="r">
              <a:defRPr sz="1200"/>
            </a:lvl1pPr>
          </a:lstStyle>
          <a:p>
            <a:fld id="{6982B6FC-F403-49FB-BE2E-51F57F49404F}" type="slidenum">
              <a:rPr lang="en-US" smtClean="0"/>
              <a:t>‹#›</a:t>
            </a:fld>
            <a:endParaRPr lang="en-US"/>
          </a:p>
        </p:txBody>
      </p:sp>
    </p:spTree>
    <p:extLst>
      <p:ext uri="{BB962C8B-B14F-4D97-AF65-F5344CB8AC3E}">
        <p14:creationId xmlns:p14="http://schemas.microsoft.com/office/powerpoint/2010/main" val="384254315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1</a:t>
            </a:fld>
            <a:endParaRPr lang="en-US"/>
          </a:p>
        </p:txBody>
      </p:sp>
    </p:spTree>
    <p:extLst>
      <p:ext uri="{BB962C8B-B14F-4D97-AF65-F5344CB8AC3E}">
        <p14:creationId xmlns:p14="http://schemas.microsoft.com/office/powerpoint/2010/main" val="15885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10</a:t>
            </a:fld>
            <a:endParaRPr lang="en-US"/>
          </a:p>
        </p:txBody>
      </p:sp>
    </p:spTree>
    <p:extLst>
      <p:ext uri="{BB962C8B-B14F-4D97-AF65-F5344CB8AC3E}">
        <p14:creationId xmlns:p14="http://schemas.microsoft.com/office/powerpoint/2010/main" val="192783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11</a:t>
            </a:fld>
            <a:endParaRPr lang="en-US"/>
          </a:p>
        </p:txBody>
      </p:sp>
    </p:spTree>
    <p:extLst>
      <p:ext uri="{BB962C8B-B14F-4D97-AF65-F5344CB8AC3E}">
        <p14:creationId xmlns:p14="http://schemas.microsoft.com/office/powerpoint/2010/main" val="74722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12</a:t>
            </a:fld>
            <a:endParaRPr lang="en-US"/>
          </a:p>
        </p:txBody>
      </p:sp>
    </p:spTree>
    <p:extLst>
      <p:ext uri="{BB962C8B-B14F-4D97-AF65-F5344CB8AC3E}">
        <p14:creationId xmlns:p14="http://schemas.microsoft.com/office/powerpoint/2010/main" val="14618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5763"/>
            <a:ext cx="5884863" cy="4414837"/>
          </a:xfrm>
        </p:spPr>
      </p:sp>
      <p:sp>
        <p:nvSpPr>
          <p:cNvPr id="3" name="Notes Placeholder 2"/>
          <p:cNvSpPr>
            <a:spLocks noGrp="1"/>
          </p:cNvSpPr>
          <p:nvPr>
            <p:ph type="body" idx="1"/>
          </p:nvPr>
        </p:nvSpPr>
        <p:spPr>
          <a:xfrm>
            <a:off x="685800" y="5931568"/>
            <a:ext cx="5486400" cy="3033944"/>
          </a:xfrm>
        </p:spPr>
        <p:txBody>
          <a:bodyPr/>
          <a:lstStyle/>
          <a:p>
            <a:endParaRPr lang="en-US" dirty="0"/>
          </a:p>
        </p:txBody>
      </p:sp>
      <p:sp>
        <p:nvSpPr>
          <p:cNvPr id="4" name="Slide Number Placeholder 3"/>
          <p:cNvSpPr>
            <a:spLocks noGrp="1"/>
          </p:cNvSpPr>
          <p:nvPr>
            <p:ph type="sldNum" sz="quarter" idx="10"/>
          </p:nvPr>
        </p:nvSpPr>
        <p:spPr/>
        <p:txBody>
          <a:bodyPr/>
          <a:lstStyle/>
          <a:p>
            <a:fld id="{6982B6FC-F403-49FB-BE2E-51F57F49404F}" type="slidenum">
              <a:rPr lang="en-US" smtClean="0"/>
              <a:t>13</a:t>
            </a:fld>
            <a:endParaRPr lang="en-US"/>
          </a:p>
        </p:txBody>
      </p:sp>
    </p:spTree>
    <p:extLst>
      <p:ext uri="{BB962C8B-B14F-4D97-AF65-F5344CB8AC3E}">
        <p14:creationId xmlns:p14="http://schemas.microsoft.com/office/powerpoint/2010/main" val="9090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168275"/>
            <a:ext cx="6881813" cy="5160963"/>
          </a:xfrm>
        </p:spPr>
      </p:sp>
      <p:sp>
        <p:nvSpPr>
          <p:cNvPr id="3" name="Notes Placeholder 2"/>
          <p:cNvSpPr>
            <a:spLocks noGrp="1"/>
          </p:cNvSpPr>
          <p:nvPr>
            <p:ph type="body" idx="1"/>
          </p:nvPr>
        </p:nvSpPr>
        <p:spPr>
          <a:xfrm>
            <a:off x="156411" y="5589588"/>
            <a:ext cx="6460957" cy="3522847"/>
          </a:xfrm>
        </p:spPr>
        <p:txBody>
          <a:bodyPr/>
          <a:lstStyle/>
          <a:p>
            <a:pPr marL="0" indent="0">
              <a:spcBef>
                <a:spcPts val="0"/>
              </a:spcBef>
              <a:spcAft>
                <a:spcPts val="1800"/>
              </a:spcAft>
              <a:buFont typeface="+mj-lt"/>
              <a:buNone/>
            </a:pPr>
            <a:r>
              <a:rPr lang="en-US" sz="1400" dirty="0"/>
              <a:t>Four main points help us to gain a better understanding of stress:</a:t>
            </a:r>
          </a:p>
          <a:p>
            <a:pPr marL="685800" lvl="1" indent="-228600">
              <a:spcBef>
                <a:spcPts val="0"/>
              </a:spcBef>
              <a:spcAft>
                <a:spcPts val="1800"/>
              </a:spcAft>
              <a:buFont typeface="+mj-lt"/>
              <a:buAutoNum type="arabicPeriod"/>
            </a:pPr>
            <a:r>
              <a:rPr lang="en-US" sz="1400" dirty="0"/>
              <a:t>The Stress Model: the signs of stress you experience are related to the sources of stress in your life combined with the skills you have to deal with them.</a:t>
            </a:r>
          </a:p>
          <a:p>
            <a:pPr marL="685800" lvl="1" indent="-228600">
              <a:spcBef>
                <a:spcPts val="0"/>
              </a:spcBef>
              <a:spcAft>
                <a:spcPts val="1800"/>
              </a:spcAft>
              <a:buFont typeface="+mj-lt"/>
              <a:buAutoNum type="arabicPeriod"/>
            </a:pPr>
            <a:r>
              <a:rPr lang="en-US" sz="1400" dirty="0"/>
              <a:t>You alone produce the stress you experience and you are capable of and responsible for managing it.</a:t>
            </a:r>
          </a:p>
          <a:p>
            <a:pPr marL="685800" lvl="1" indent="-228600">
              <a:spcBef>
                <a:spcPts val="0"/>
              </a:spcBef>
              <a:spcAft>
                <a:spcPts val="1800"/>
              </a:spcAft>
              <a:buFont typeface="+mj-lt"/>
              <a:buAutoNum type="arabicPeriod"/>
            </a:pPr>
            <a:r>
              <a:rPr lang="en-US" sz="1400" dirty="0"/>
              <a:t>You produce your own stress through processes that happen in your brain and body.  You can control these processes.</a:t>
            </a:r>
          </a:p>
          <a:p>
            <a:pPr marL="685800" lvl="1" indent="-228600">
              <a:spcBef>
                <a:spcPts val="0"/>
              </a:spcBef>
              <a:spcAft>
                <a:spcPts val="1800"/>
              </a:spcAft>
              <a:buFont typeface="+mj-lt"/>
              <a:buAutoNum type="arabicPeriod"/>
            </a:pPr>
            <a:r>
              <a:rPr lang="en-US" sz="1400" dirty="0"/>
              <a:t>You are able to manage your stress through self-care and learning.</a:t>
            </a:r>
          </a:p>
          <a:p>
            <a:endParaRPr lang="en-US" sz="1100" dirty="0"/>
          </a:p>
        </p:txBody>
      </p:sp>
      <p:sp>
        <p:nvSpPr>
          <p:cNvPr id="4" name="Slide Number Placeholder 3"/>
          <p:cNvSpPr>
            <a:spLocks noGrp="1"/>
          </p:cNvSpPr>
          <p:nvPr>
            <p:ph type="sldNum" sz="quarter" idx="10"/>
          </p:nvPr>
        </p:nvSpPr>
        <p:spPr/>
        <p:txBody>
          <a:bodyPr/>
          <a:lstStyle/>
          <a:p>
            <a:fld id="{6982B6FC-F403-49FB-BE2E-51F57F49404F}" type="slidenum">
              <a:rPr lang="en-US" smtClean="0"/>
              <a:t>14</a:t>
            </a:fld>
            <a:endParaRPr lang="en-US"/>
          </a:p>
        </p:txBody>
      </p:sp>
    </p:spTree>
    <p:extLst>
      <p:ext uri="{BB962C8B-B14F-4D97-AF65-F5344CB8AC3E}">
        <p14:creationId xmlns:p14="http://schemas.microsoft.com/office/powerpoint/2010/main" val="1320395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0"/>
            <a:ext cx="7450138" cy="5589588"/>
          </a:xfrm>
        </p:spPr>
      </p:sp>
      <p:sp>
        <p:nvSpPr>
          <p:cNvPr id="3" name="Notes Placeholder 2"/>
          <p:cNvSpPr>
            <a:spLocks noGrp="1"/>
          </p:cNvSpPr>
          <p:nvPr>
            <p:ph type="body" idx="1"/>
          </p:nvPr>
        </p:nvSpPr>
        <p:spPr>
          <a:xfrm>
            <a:off x="581184" y="5617945"/>
            <a:ext cx="5486400" cy="38769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Stress is an inevitable and even necessary part of life. However, when the sources of stress outweigh the skills we have to cope, we experience an increase in the signs or symptoms of stress that can damage our health, our relationships and our work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Managing stress involves the twofold task of: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decreasing our stressors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increasing our skills for coping with stress.</a:t>
            </a:r>
          </a:p>
          <a:p>
            <a:endParaRPr lang="en-US" sz="1050" b="0" dirty="0"/>
          </a:p>
        </p:txBody>
      </p:sp>
      <p:sp>
        <p:nvSpPr>
          <p:cNvPr id="4" name="Slide Number Placeholder 3"/>
          <p:cNvSpPr>
            <a:spLocks noGrp="1"/>
          </p:cNvSpPr>
          <p:nvPr>
            <p:ph type="sldNum" sz="quarter" idx="10"/>
          </p:nvPr>
        </p:nvSpPr>
        <p:spPr/>
        <p:txBody>
          <a:bodyPr/>
          <a:lstStyle/>
          <a:p>
            <a:fld id="{6982B6FC-F403-49FB-BE2E-51F57F49404F}" type="slidenum">
              <a:rPr lang="en-US" smtClean="0"/>
              <a:t>15</a:t>
            </a:fld>
            <a:endParaRPr lang="en-US"/>
          </a:p>
        </p:txBody>
      </p:sp>
    </p:spTree>
    <p:extLst>
      <p:ext uri="{BB962C8B-B14F-4D97-AF65-F5344CB8AC3E}">
        <p14:creationId xmlns:p14="http://schemas.microsoft.com/office/powerpoint/2010/main" val="177002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0"/>
            <a:ext cx="6959600" cy="5221288"/>
          </a:xfrm>
        </p:spPr>
      </p:sp>
      <p:sp>
        <p:nvSpPr>
          <p:cNvPr id="3" name="Notes Placeholder 2"/>
          <p:cNvSpPr>
            <a:spLocks noGrp="1"/>
          </p:cNvSpPr>
          <p:nvPr>
            <p:ph type="body" idx="1"/>
          </p:nvPr>
        </p:nvSpPr>
        <p:spPr>
          <a:xfrm>
            <a:off x="581184" y="5445155"/>
            <a:ext cx="5486400" cy="51839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When the skills we have to cope the sources of stress, we experience a decrease in the signs or symptoms of stress and enjoy: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Better health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More stable relationships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Consistent, reliable work performance</a:t>
            </a:r>
          </a:p>
        </p:txBody>
      </p:sp>
      <p:sp>
        <p:nvSpPr>
          <p:cNvPr id="4" name="Slide Number Placeholder 3"/>
          <p:cNvSpPr>
            <a:spLocks noGrp="1"/>
          </p:cNvSpPr>
          <p:nvPr>
            <p:ph type="sldNum" sz="quarter" idx="10"/>
          </p:nvPr>
        </p:nvSpPr>
        <p:spPr/>
        <p:txBody>
          <a:bodyPr/>
          <a:lstStyle/>
          <a:p>
            <a:fld id="{6982B6FC-F403-49FB-BE2E-51F57F49404F}" type="slidenum">
              <a:rPr lang="en-US" smtClean="0"/>
              <a:t>16</a:t>
            </a:fld>
            <a:endParaRPr lang="en-US"/>
          </a:p>
        </p:txBody>
      </p:sp>
    </p:spTree>
    <p:extLst>
      <p:ext uri="{BB962C8B-B14F-4D97-AF65-F5344CB8AC3E}">
        <p14:creationId xmlns:p14="http://schemas.microsoft.com/office/powerpoint/2010/main" val="279559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0"/>
            <a:ext cx="6718300" cy="5040313"/>
          </a:xfrm>
        </p:spPr>
      </p:sp>
      <p:sp>
        <p:nvSpPr>
          <p:cNvPr id="3" name="Notes Placeholder 2"/>
          <p:cNvSpPr>
            <a:spLocks noGrp="1"/>
          </p:cNvSpPr>
          <p:nvPr>
            <p:ph type="body" idx="1"/>
          </p:nvPr>
        </p:nvSpPr>
        <p:spPr>
          <a:xfrm>
            <a:off x="300038" y="5039870"/>
            <a:ext cx="5872162" cy="3925643"/>
          </a:xfrm>
        </p:spPr>
        <p:txBody>
          <a:bodyPr numCol="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are your sources of stress?  Stressors vary from person to person.  Here’s a list of experiences or events that some people find stressful.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 dirty="0"/>
          </a:p>
          <a:p>
            <a:r>
              <a:rPr lang="en-US" altLang="en-US" sz="1400" dirty="0">
                <a:ea typeface="Times New Roman" panose="02020603050405020304" pitchFamily="18" charset="0"/>
                <a:cs typeface="Times New Roman" panose="02020603050405020304" pitchFamily="18" charset="0"/>
              </a:rPr>
              <a:t>Personal stressors include:</a:t>
            </a:r>
          </a:p>
          <a:p>
            <a:endParaRPr lang="en-US" altLang="en-US" sz="700" dirty="0">
              <a:ea typeface="Times New Roman" panose="02020603050405020304" pitchFamily="18" charset="0"/>
              <a:cs typeface="Times New Roman" panose="02020603050405020304" pitchFamily="18" charset="0"/>
            </a:endParaRPr>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Death of friend or family member</a:t>
            </a:r>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Change</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Committing to a partner</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Becoming a partner</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Families, stepfamilies and children</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Adolescence</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Personality conflicts</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Living with pain</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Separation and divorce</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Extramarital affairs</a:t>
            </a:r>
            <a:endParaRPr lang="en-US" altLang="en-US" sz="1400" dirty="0"/>
          </a:p>
          <a:p>
            <a:pPr marL="685800" lvl="1" indent="-228600">
              <a:lnSpc>
                <a:spcPct val="100000"/>
              </a:lnSpc>
              <a:buFont typeface="+mj-lt"/>
              <a:buAutoNum type="arabicPeriod"/>
            </a:pPr>
            <a:r>
              <a:rPr lang="en-US" altLang="en-US" sz="1400" dirty="0">
                <a:ea typeface="Times New Roman" panose="02020603050405020304" pitchFamily="18" charset="0"/>
                <a:cs typeface="Times New Roman" panose="02020603050405020304" pitchFamily="18" charset="0"/>
              </a:rPr>
              <a:t>Midlife crisis</a:t>
            </a:r>
          </a:p>
          <a:p>
            <a:pPr marL="685800" lvl="1" indent="-228600">
              <a:lnSpc>
                <a:spcPct val="100000"/>
              </a:lnSpc>
              <a:buFont typeface="+mj-lt"/>
              <a:buAutoNum type="arabicPeriod"/>
            </a:pPr>
            <a:r>
              <a:rPr lang="en-US" altLang="en-US" sz="1400" dirty="0">
                <a:cs typeface="Times New Roman" panose="02020603050405020304" pitchFamily="18" charset="0"/>
              </a:rPr>
              <a:t>Accidents and trauma</a:t>
            </a:r>
          </a:p>
          <a:p>
            <a:pPr marL="685800" lvl="1" indent="-228600">
              <a:lnSpc>
                <a:spcPct val="100000"/>
              </a:lnSpc>
              <a:buFont typeface="+mj-lt"/>
              <a:buAutoNum type="arabicPeriod"/>
            </a:pPr>
            <a:r>
              <a:rPr lang="en-US" altLang="en-US" sz="1400" dirty="0">
                <a:cs typeface="Times New Roman" panose="02020603050405020304" pitchFamily="18" charset="0"/>
              </a:rPr>
              <a:t>Financial difficulties</a:t>
            </a:r>
          </a:p>
          <a:p>
            <a:pPr marL="685800" lvl="1" indent="-228600">
              <a:lnSpc>
                <a:spcPct val="100000"/>
              </a:lnSpc>
              <a:buFont typeface="+mj-lt"/>
              <a:buAutoNum type="arabicPeriod"/>
            </a:pPr>
            <a:r>
              <a:rPr lang="en-US" altLang="en-US" sz="1400" dirty="0">
                <a:cs typeface="Times New Roman" panose="02020603050405020304" pitchFamily="18" charset="0"/>
              </a:rPr>
              <a:t>Public speaking</a:t>
            </a:r>
          </a:p>
          <a:p>
            <a:endParaRPr lang="en-US" altLang="en-US" sz="1100" dirty="0">
              <a:latin typeface="+mn-lt"/>
              <a:ea typeface="Times New Roman" panose="02020603050405020304" pitchFamily="18" charset="0"/>
              <a:cs typeface="Times New Roman" panose="02020603050405020304" pitchFamily="18" charset="0"/>
            </a:endParaRPr>
          </a:p>
          <a:p>
            <a:endParaRPr lang="en-US" altLang="en-US" dirty="0">
              <a:ea typeface="Times New Roman" panose="02020603050405020304" pitchFamily="18" charset="0"/>
              <a:cs typeface="Times New Roman" panose="02020603050405020304" pitchFamily="18" charset="0"/>
            </a:endParaRPr>
          </a:p>
          <a:p>
            <a:endParaRPr lang="en-US" altLang="en-US" sz="1100" dirty="0">
              <a:latin typeface="+mn-lt"/>
              <a:ea typeface="Times New Roman" panose="02020603050405020304" pitchFamily="18" charset="0"/>
              <a:cs typeface="Times New Roman" panose="02020603050405020304" pitchFamily="18" charset="0"/>
            </a:endParaRPr>
          </a:p>
          <a:p>
            <a:endParaRPr lang="en-US" altLang="en-US" dirty="0">
              <a:ea typeface="Times New Roman" panose="02020603050405020304" pitchFamily="18" charset="0"/>
              <a:cs typeface="Times New Roman" panose="02020603050405020304" pitchFamily="18" charset="0"/>
            </a:endParaRPr>
          </a:p>
          <a:p>
            <a:endParaRPr lang="en-US" altLang="en-US" sz="1100" dirty="0">
              <a:latin typeface="+mn-lt"/>
              <a:ea typeface="Times New Roman" panose="02020603050405020304" pitchFamily="18" charset="0"/>
              <a:cs typeface="Times New Roman" panose="02020603050405020304" pitchFamily="18" charset="0"/>
            </a:endParaRPr>
          </a:p>
          <a:p>
            <a:endParaRPr lang="en-US" altLang="en-US" dirty="0">
              <a:ea typeface="Times New Roman" panose="02020603050405020304" pitchFamily="18" charset="0"/>
              <a:cs typeface="Times New Roman" panose="02020603050405020304" pitchFamily="18" charset="0"/>
            </a:endParaRPr>
          </a:p>
          <a:p>
            <a:endParaRPr lang="en-US" altLang="en-US" sz="1100" dirty="0">
              <a:latin typeface="+mn-lt"/>
              <a:ea typeface="Times New Roman" panose="02020603050405020304" pitchFamily="18" charset="0"/>
              <a:cs typeface="Times New Roman" panose="02020603050405020304" pitchFamily="18" charset="0"/>
            </a:endParaRPr>
          </a:p>
          <a:p>
            <a:endParaRPr lang="en-US" altLang="en-US" dirty="0">
              <a:ea typeface="Times New Roman" panose="02020603050405020304" pitchFamily="18" charset="0"/>
              <a:cs typeface="Times New Roman" panose="02020603050405020304" pitchFamily="18" charset="0"/>
            </a:endParaRPr>
          </a:p>
          <a:p>
            <a:endParaRPr lang="en-US" altLang="en-US" sz="1100" dirty="0">
              <a:latin typeface="+mn-lt"/>
              <a:ea typeface="Times New Roman" panose="02020603050405020304" pitchFamily="18" charset="0"/>
              <a:cs typeface="Times New Roman" panose="02020603050405020304" pitchFamily="18" charset="0"/>
            </a:endParaRPr>
          </a:p>
          <a:p>
            <a:endParaRPr lang="en-US" altLang="en-US" dirty="0">
              <a:ea typeface="Times New Roman" panose="02020603050405020304" pitchFamily="18" charset="0"/>
              <a:cs typeface="Times New Roman" panose="02020603050405020304" pitchFamily="18" charset="0"/>
            </a:endParaRPr>
          </a:p>
          <a:p>
            <a:endParaRPr lang="en-US" altLang="en-US" sz="1100" dirty="0">
              <a:latin typeface="+mn-lt"/>
              <a:ea typeface="Times New Roman" panose="02020603050405020304" pitchFamily="18" charset="0"/>
              <a:cs typeface="Times New Roman" panose="02020603050405020304" pitchFamily="18" charset="0"/>
            </a:endParaRPr>
          </a:p>
          <a:p>
            <a:endParaRPr lang="en-US" altLang="en-US" dirty="0">
              <a:ea typeface="Times New Roman" panose="02020603050405020304" pitchFamily="18" charset="0"/>
              <a:cs typeface="Times New Roman" panose="02020603050405020304" pitchFamily="18" charset="0"/>
            </a:endParaRPr>
          </a:p>
          <a:p>
            <a:endParaRPr lang="en-US" altLang="en-US" sz="1100" dirty="0">
              <a:latin typeface="+mn-lt"/>
              <a:ea typeface="Times New Roman" panose="02020603050405020304" pitchFamily="18" charset="0"/>
              <a:cs typeface="Times New Roman" panose="02020603050405020304" pitchFamily="18" charset="0"/>
            </a:endParaRPr>
          </a:p>
          <a:p>
            <a:endParaRPr lang="en-US" altLang="en-US" dirty="0">
              <a:ea typeface="Times New Roman" panose="02020603050405020304" pitchFamily="18" charset="0"/>
              <a:cs typeface="Times New Roman" panose="02020603050405020304" pitchFamily="18" charset="0"/>
            </a:endParaRPr>
          </a:p>
          <a:p>
            <a:endParaRPr lang="en-US" altLang="en-US" sz="1100" dirty="0">
              <a:latin typeface="+mn-lt"/>
              <a:ea typeface="Times New Roman" panose="02020603050405020304" pitchFamily="18" charset="0"/>
              <a:cs typeface="Times New Roman" panose="02020603050405020304" pitchFamily="18" charset="0"/>
            </a:endParaRPr>
          </a:p>
          <a:p>
            <a:pPr marL="685800" lvl="1" indent="-228600">
              <a:lnSpc>
                <a:spcPct val="100000"/>
              </a:lnSpc>
              <a:buFont typeface="+mj-lt"/>
              <a:buAutoNum type="arabicPeriod"/>
            </a:pPr>
            <a:endParaRPr lang="en-US" altLang="en-US" sz="1100" b="0" dirty="0">
              <a:latin typeface="+mn-lt"/>
              <a:cs typeface="Times New Roman" panose="02020603050405020304" pitchFamily="18" charset="0"/>
            </a:endParaRPr>
          </a:p>
          <a:p>
            <a:pPr>
              <a:spcBef>
                <a:spcPts val="0"/>
              </a:spcBef>
            </a:pPr>
            <a:endParaRPr lang="en-US" sz="1100" dirty="0"/>
          </a:p>
          <a:p>
            <a:pPr>
              <a:spcBef>
                <a:spcPts val="0"/>
              </a:spcBef>
            </a:pPr>
            <a:endParaRPr lang="en-US" dirty="0"/>
          </a:p>
          <a:p>
            <a:pPr>
              <a:spcBef>
                <a:spcPts val="0"/>
              </a:spcBef>
            </a:pPr>
            <a:endParaRPr lang="en-US" sz="1100" dirty="0"/>
          </a:p>
          <a:p>
            <a:pPr>
              <a:spcBef>
                <a:spcPts val="0"/>
              </a:spcBef>
            </a:pPr>
            <a:endParaRPr lang="en-US" dirty="0"/>
          </a:p>
          <a:p>
            <a:pPr>
              <a:spcBef>
                <a:spcPts val="0"/>
              </a:spcBef>
            </a:pPr>
            <a:endParaRPr lang="en-US" sz="1100" dirty="0"/>
          </a:p>
          <a:p>
            <a:pPr>
              <a:spcBef>
                <a:spcPts val="0"/>
              </a:spcBef>
            </a:pPr>
            <a:endParaRPr lang="en-US" dirty="0"/>
          </a:p>
          <a:p>
            <a:pPr>
              <a:spcBef>
                <a:spcPts val="0"/>
              </a:spcBef>
            </a:pPr>
            <a:endParaRPr lang="en-US" sz="1100" dirty="0"/>
          </a:p>
          <a:p>
            <a:endParaRPr lang="en-US" sz="1100" dirty="0"/>
          </a:p>
        </p:txBody>
      </p:sp>
      <p:sp>
        <p:nvSpPr>
          <p:cNvPr id="4" name="Slide Number Placeholder 3"/>
          <p:cNvSpPr>
            <a:spLocks noGrp="1"/>
          </p:cNvSpPr>
          <p:nvPr>
            <p:ph type="sldNum" sz="quarter" idx="10"/>
          </p:nvPr>
        </p:nvSpPr>
        <p:spPr/>
        <p:txBody>
          <a:bodyPr/>
          <a:lstStyle/>
          <a:p>
            <a:fld id="{6982B6FC-F403-49FB-BE2E-51F57F49404F}" type="slidenum">
              <a:rPr lang="en-US" smtClean="0"/>
              <a:t>17</a:t>
            </a:fld>
            <a:endParaRPr lang="en-US"/>
          </a:p>
        </p:txBody>
      </p:sp>
      <p:sp>
        <p:nvSpPr>
          <p:cNvPr id="6" name="TextBox 5">
            <a:extLst>
              <a:ext uri="{FF2B5EF4-FFF2-40B4-BE49-F238E27FC236}">
                <a16:creationId xmlns:a16="http://schemas.microsoft.com/office/drawing/2014/main" id="{2ABA728C-5B40-48E3-8DFC-B1FB812E50B5}"/>
              </a:ext>
            </a:extLst>
          </p:cNvPr>
          <p:cNvSpPr txBox="1"/>
          <p:nvPr/>
        </p:nvSpPr>
        <p:spPr>
          <a:xfrm>
            <a:off x="3324384" y="5541526"/>
            <a:ext cx="3351186" cy="3754874"/>
          </a:xfrm>
          <a:prstGeom prst="rect">
            <a:avLst/>
          </a:prstGeom>
          <a:noFill/>
        </p:spPr>
        <p:txBody>
          <a:bodyPr wrap="square" rtlCol="0">
            <a:spAutoFit/>
          </a:bodyPr>
          <a:lstStyle/>
          <a:p>
            <a:pPr>
              <a:spcBef>
                <a:spcPts val="0"/>
              </a:spcBef>
            </a:pPr>
            <a:r>
              <a:rPr lang="en-US" sz="1400" dirty="0"/>
              <a:t> Work-related stressors could be:</a:t>
            </a:r>
          </a:p>
          <a:p>
            <a:pPr>
              <a:spcBef>
                <a:spcPts val="0"/>
              </a:spcBef>
            </a:pPr>
            <a:endParaRPr lang="en-US" sz="500" dirty="0"/>
          </a:p>
          <a:p>
            <a:pPr marL="685800" lvl="1" indent="-228600">
              <a:spcBef>
                <a:spcPts val="0"/>
              </a:spcBef>
              <a:buFont typeface="+mj-lt"/>
              <a:buAutoNum type="arabicPeriod"/>
            </a:pPr>
            <a:r>
              <a:rPr lang="en-US" sz="1400" dirty="0"/>
              <a:t>Too much work, not enough time</a:t>
            </a:r>
          </a:p>
          <a:p>
            <a:pPr marL="685800" lvl="1" indent="-228600">
              <a:spcBef>
                <a:spcPts val="0"/>
              </a:spcBef>
              <a:buFont typeface="+mj-lt"/>
              <a:buAutoNum type="arabicPeriod"/>
            </a:pPr>
            <a:r>
              <a:rPr lang="en-US" sz="1400" dirty="0"/>
              <a:t>Too many different roles to play</a:t>
            </a:r>
          </a:p>
          <a:p>
            <a:pPr marL="685800" lvl="1" indent="-228600">
              <a:spcBef>
                <a:spcPts val="0"/>
              </a:spcBef>
              <a:buFont typeface="+mj-lt"/>
              <a:buAutoNum type="arabicPeriod"/>
            </a:pPr>
            <a:r>
              <a:rPr lang="en-US" sz="1400" dirty="0"/>
              <a:t>Workplace politics, poor morale</a:t>
            </a:r>
          </a:p>
          <a:p>
            <a:pPr marL="685800" lvl="1" indent="-228600">
              <a:spcBef>
                <a:spcPts val="0"/>
              </a:spcBef>
              <a:buFont typeface="+mj-lt"/>
              <a:buAutoNum type="arabicPeriod"/>
            </a:pPr>
            <a:r>
              <a:rPr lang="en-US" sz="1400" dirty="0"/>
              <a:t>Relationship with manager</a:t>
            </a:r>
          </a:p>
          <a:p>
            <a:pPr marL="685800" lvl="1" indent="-228600">
              <a:spcBef>
                <a:spcPts val="0"/>
              </a:spcBef>
              <a:buFont typeface="+mj-lt"/>
              <a:buAutoNum type="arabicPeriod"/>
            </a:pPr>
            <a:r>
              <a:rPr lang="en-US" sz="1400" dirty="0"/>
              <a:t>Difficult decisions to make</a:t>
            </a:r>
          </a:p>
          <a:p>
            <a:pPr marL="685800" lvl="1" indent="-228600">
              <a:spcBef>
                <a:spcPts val="0"/>
              </a:spcBef>
              <a:buFont typeface="+mj-lt"/>
              <a:buAutoNum type="arabicPeriod"/>
            </a:pPr>
            <a:r>
              <a:rPr lang="en-US" sz="1400" dirty="0"/>
              <a:t>Deadlines and excessive demands</a:t>
            </a:r>
          </a:p>
          <a:p>
            <a:pPr marL="685800" lvl="1" indent="-228600">
              <a:spcBef>
                <a:spcPts val="0"/>
              </a:spcBef>
              <a:buFont typeface="+mj-lt"/>
              <a:buAutoNum type="arabicPeriod"/>
            </a:pPr>
            <a:r>
              <a:rPr lang="en-US" sz="1400" dirty="0"/>
              <a:t>Work/life balance</a:t>
            </a:r>
          </a:p>
          <a:p>
            <a:pPr marL="685800" lvl="1" indent="-228600">
              <a:spcBef>
                <a:spcPts val="0"/>
              </a:spcBef>
              <a:buFont typeface="+mj-lt"/>
              <a:buAutoNum type="arabicPeriod"/>
            </a:pPr>
            <a:r>
              <a:rPr lang="en-US" sz="1400" dirty="0"/>
              <a:t>Dealing with workplace conflict</a:t>
            </a:r>
          </a:p>
          <a:p>
            <a:pPr marL="685800" lvl="1" indent="-228600">
              <a:spcBef>
                <a:spcPts val="0"/>
              </a:spcBef>
              <a:buFont typeface="+mj-lt"/>
              <a:buAutoNum type="arabicPeriod"/>
            </a:pPr>
            <a:r>
              <a:rPr lang="en-US" sz="1400" dirty="0"/>
              <a:t>Inadequate resources to do job</a:t>
            </a:r>
          </a:p>
          <a:p>
            <a:pPr marL="685800" lvl="1" indent="-228600">
              <a:spcBef>
                <a:spcPts val="0"/>
              </a:spcBef>
              <a:buFont typeface="+mj-lt"/>
              <a:buAutoNum type="arabicPeriod"/>
            </a:pPr>
            <a:r>
              <a:rPr lang="en-US" sz="1400" dirty="0"/>
              <a:t>Little encouragement or support</a:t>
            </a:r>
          </a:p>
          <a:p>
            <a:pPr marL="685800" lvl="1" indent="-228600">
              <a:spcBef>
                <a:spcPts val="0"/>
              </a:spcBef>
              <a:buFont typeface="+mj-lt"/>
              <a:buAutoNum type="arabicPeriod"/>
            </a:pPr>
            <a:r>
              <a:rPr lang="en-US" sz="1400" dirty="0"/>
              <a:t>Poor training and guidelines</a:t>
            </a:r>
          </a:p>
          <a:p>
            <a:pPr marL="685800" lvl="1" indent="-228600">
              <a:spcBef>
                <a:spcPts val="0"/>
              </a:spcBef>
              <a:buFont typeface="+mj-lt"/>
              <a:buAutoNum type="arabicPeriod"/>
            </a:pPr>
            <a:r>
              <a:rPr lang="en-US" sz="1400" dirty="0"/>
              <a:t>Incompetent co-worker</a:t>
            </a:r>
          </a:p>
          <a:p>
            <a:pPr marL="685800" lvl="1" indent="-228600">
              <a:spcBef>
                <a:spcPts val="0"/>
              </a:spcBef>
              <a:buFont typeface="+mj-lt"/>
              <a:buAutoNum type="arabicPeriod"/>
            </a:pPr>
            <a:r>
              <a:rPr lang="en-US" sz="1400" dirty="0"/>
              <a:t>Responsible for managing others</a:t>
            </a:r>
          </a:p>
          <a:p>
            <a:pPr marL="685800" lvl="1" indent="-228600">
              <a:spcBef>
                <a:spcPts val="0"/>
              </a:spcBef>
              <a:buFont typeface="+mj-lt"/>
              <a:buAutoNum type="arabicPeriod"/>
            </a:pPr>
            <a:r>
              <a:rPr lang="en-US" sz="1400" dirty="0"/>
              <a:t>Meetings</a:t>
            </a:r>
          </a:p>
          <a:p>
            <a:pPr marL="685800" lvl="1" indent="-228600">
              <a:spcBef>
                <a:spcPts val="0"/>
              </a:spcBef>
              <a:buFont typeface="+mj-lt"/>
              <a:buAutoNum type="arabicPeriod"/>
            </a:pPr>
            <a:r>
              <a:rPr lang="en-US" sz="1400" dirty="0"/>
              <a:t>Lack of safety</a:t>
            </a:r>
          </a:p>
        </p:txBody>
      </p:sp>
    </p:spTree>
    <p:extLst>
      <p:ext uri="{BB962C8B-B14F-4D97-AF65-F5344CB8AC3E}">
        <p14:creationId xmlns:p14="http://schemas.microsoft.com/office/powerpoint/2010/main" val="417326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46088"/>
            <a:ext cx="4179887" cy="3136900"/>
          </a:xfrm>
        </p:spPr>
      </p:sp>
      <p:sp>
        <p:nvSpPr>
          <p:cNvPr id="3" name="Notes Placeholder 2"/>
          <p:cNvSpPr>
            <a:spLocks noGrp="1"/>
          </p:cNvSpPr>
          <p:nvPr>
            <p:ph type="body" idx="1"/>
          </p:nvPr>
        </p:nvSpPr>
        <p:spPr>
          <a:xfrm>
            <a:off x="200355" y="3743024"/>
            <a:ext cx="6404982" cy="5124630"/>
          </a:xfrm>
        </p:spPr>
        <p:txBody>
          <a:bodyPr numCol="1"/>
          <a:lstStyle/>
          <a:p>
            <a:r>
              <a:rPr lang="en-US" sz="1100" dirty="0"/>
              <a:t>How do we know we are stressed? We can identify several signs of stress and these signs can be grouped into five major areas: body, behavior, thoughts, emotions, and health. </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6982B6FC-F403-49FB-BE2E-51F57F49404F}" type="slidenum">
              <a:rPr lang="en-US" smtClean="0"/>
              <a:t>18</a:t>
            </a:fld>
            <a:endParaRPr lang="en-US"/>
          </a:p>
        </p:txBody>
      </p:sp>
      <p:sp>
        <p:nvSpPr>
          <p:cNvPr id="5" name="TextBox 4">
            <a:extLst>
              <a:ext uri="{FF2B5EF4-FFF2-40B4-BE49-F238E27FC236}">
                <a16:creationId xmlns:a16="http://schemas.microsoft.com/office/drawing/2014/main" id="{AE4B2457-6F93-4C27-AFE4-F613A75F2A62}"/>
              </a:ext>
            </a:extLst>
          </p:cNvPr>
          <p:cNvSpPr txBox="1"/>
          <p:nvPr/>
        </p:nvSpPr>
        <p:spPr>
          <a:xfrm>
            <a:off x="184142" y="4294656"/>
            <a:ext cx="3016258" cy="4787464"/>
          </a:xfrm>
          <a:prstGeom prst="rect">
            <a:avLst/>
          </a:prstGeom>
          <a:noFill/>
        </p:spPr>
        <p:txBody>
          <a:bodyPr wrap="square" rtlCol="0">
            <a:spAutoFit/>
          </a:bodyPr>
          <a:lstStyle/>
          <a:p>
            <a:r>
              <a:rPr lang="en-US" sz="1200" dirty="0"/>
              <a:t>Several signs of stress manifest in our </a:t>
            </a:r>
            <a:r>
              <a:rPr lang="en-US" sz="1200" u="sng" dirty="0"/>
              <a:t>bodies</a:t>
            </a:r>
            <a:r>
              <a:rPr lang="en-US" sz="1200" dirty="0"/>
              <a:t>. These signs include: </a:t>
            </a:r>
          </a:p>
          <a:p>
            <a:pPr marL="463550" indent="-228600">
              <a:spcBef>
                <a:spcPts val="0"/>
              </a:spcBef>
              <a:buFont typeface="+mj-lt"/>
              <a:buAutoNum type="arabicPeriod"/>
            </a:pPr>
            <a:r>
              <a:rPr lang="en-US" sz="1200" dirty="0"/>
              <a:t>Increased heart rate</a:t>
            </a:r>
          </a:p>
          <a:p>
            <a:pPr marL="463550" indent="-228600">
              <a:spcBef>
                <a:spcPts val="0"/>
              </a:spcBef>
              <a:buFont typeface="+mj-lt"/>
              <a:buAutoNum type="arabicPeriod"/>
            </a:pPr>
            <a:r>
              <a:rPr lang="en-US" sz="1200" dirty="0"/>
              <a:t>High blood pressure</a:t>
            </a:r>
          </a:p>
          <a:p>
            <a:pPr marL="463550" indent="-228600">
              <a:spcBef>
                <a:spcPts val="0"/>
              </a:spcBef>
              <a:buFont typeface="+mj-lt"/>
              <a:buAutoNum type="arabicPeriod"/>
            </a:pPr>
            <a:r>
              <a:rPr lang="en-US" sz="1200" dirty="0"/>
              <a:t>Difficulty in breathing</a:t>
            </a:r>
          </a:p>
          <a:p>
            <a:pPr marL="463550" indent="-228600">
              <a:spcBef>
                <a:spcPts val="0"/>
              </a:spcBef>
              <a:buFont typeface="+mj-lt"/>
              <a:buAutoNum type="arabicPeriod"/>
            </a:pPr>
            <a:r>
              <a:rPr lang="en-US" sz="1200" dirty="0"/>
              <a:t>Difficulty in swallowing</a:t>
            </a:r>
          </a:p>
          <a:p>
            <a:pPr marL="463550" indent="-228600">
              <a:spcBef>
                <a:spcPts val="0"/>
              </a:spcBef>
              <a:buFont typeface="+mj-lt"/>
              <a:buAutoNum type="arabicPeriod"/>
            </a:pPr>
            <a:r>
              <a:rPr lang="en-US" sz="1200" dirty="0"/>
              <a:t>Feelings of nausea</a:t>
            </a:r>
          </a:p>
          <a:p>
            <a:pPr marL="463550" indent="-228600">
              <a:spcBef>
                <a:spcPts val="0"/>
              </a:spcBef>
              <a:buFont typeface="+mj-lt"/>
              <a:buAutoNum type="arabicPeriod"/>
            </a:pPr>
            <a:r>
              <a:rPr lang="en-US" sz="1200" dirty="0"/>
              <a:t>Hyperventilation</a:t>
            </a:r>
          </a:p>
          <a:p>
            <a:pPr marL="463550" indent="-228600">
              <a:spcBef>
                <a:spcPts val="0"/>
              </a:spcBef>
              <a:buFont typeface="+mj-lt"/>
              <a:buAutoNum type="arabicPeriod"/>
            </a:pPr>
            <a:r>
              <a:rPr lang="en-US" sz="1200" dirty="0"/>
              <a:t>Tense, contracted muscles</a:t>
            </a:r>
          </a:p>
          <a:p>
            <a:pPr marL="463550" indent="-228600">
              <a:spcBef>
                <a:spcPts val="0"/>
              </a:spcBef>
              <a:buFont typeface="+mj-lt"/>
              <a:buAutoNum type="arabicPeriod"/>
            </a:pPr>
            <a:r>
              <a:rPr lang="en-US" sz="1200" dirty="0"/>
              <a:t>Backache</a:t>
            </a:r>
          </a:p>
          <a:p>
            <a:pPr marL="463550" indent="-228600">
              <a:spcBef>
                <a:spcPts val="0"/>
              </a:spcBef>
              <a:buFont typeface="+mj-lt"/>
              <a:buAutoNum type="arabicPeriod"/>
            </a:pPr>
            <a:r>
              <a:rPr lang="en-US" sz="1200" dirty="0"/>
              <a:t>Immune system less efficient</a:t>
            </a:r>
          </a:p>
          <a:p>
            <a:pPr marL="463550" indent="-228600">
              <a:spcBef>
                <a:spcPts val="0"/>
              </a:spcBef>
              <a:buFont typeface="+mj-lt"/>
              <a:buAutoNum type="arabicPeriod"/>
            </a:pPr>
            <a:r>
              <a:rPr lang="en-US" sz="1200" dirty="0"/>
              <a:t>Hot and cold flashes</a:t>
            </a:r>
          </a:p>
          <a:p>
            <a:pPr marL="463550" indent="-228600">
              <a:spcBef>
                <a:spcPts val="0"/>
              </a:spcBef>
              <a:buFont typeface="+mj-lt"/>
              <a:buAutoNum type="arabicPeriod"/>
            </a:pPr>
            <a:r>
              <a:rPr lang="en-US" sz="1200" dirty="0"/>
              <a:t>Blushing</a:t>
            </a:r>
          </a:p>
          <a:p>
            <a:pPr>
              <a:spcBef>
                <a:spcPts val="0"/>
              </a:spcBef>
            </a:pPr>
            <a:endParaRPr lang="en-US" sz="1200" dirty="0"/>
          </a:p>
          <a:p>
            <a:pPr>
              <a:spcBef>
                <a:spcPts val="0"/>
              </a:spcBef>
            </a:pPr>
            <a:r>
              <a:rPr lang="en-US" sz="1200" dirty="0"/>
              <a:t>Our </a:t>
            </a:r>
            <a:r>
              <a:rPr lang="en-US" sz="1200" u="sng" dirty="0"/>
              <a:t>behavior</a:t>
            </a:r>
            <a:r>
              <a:rPr lang="en-US" sz="1200" dirty="0"/>
              <a:t> can also let us know when we experience escalating levels of stress:</a:t>
            </a:r>
          </a:p>
          <a:p>
            <a:pPr marL="463550" indent="-228600">
              <a:spcBef>
                <a:spcPts val="0"/>
              </a:spcBef>
              <a:buFont typeface="+mj-lt"/>
              <a:buAutoNum type="arabicPeriod"/>
            </a:pPr>
            <a:r>
              <a:rPr lang="en-US" sz="1200" dirty="0"/>
              <a:t>Difficulty in sleeping</a:t>
            </a:r>
          </a:p>
          <a:p>
            <a:pPr marL="463550" indent="-228600">
              <a:spcBef>
                <a:spcPts val="0"/>
              </a:spcBef>
              <a:buFont typeface="+mj-lt"/>
              <a:buAutoNum type="arabicPeriod"/>
            </a:pPr>
            <a:r>
              <a:rPr lang="en-US" sz="1200" dirty="0"/>
              <a:t>Early awakening</a:t>
            </a:r>
          </a:p>
          <a:p>
            <a:pPr marL="463550" indent="-228600">
              <a:spcBef>
                <a:spcPts val="0"/>
              </a:spcBef>
              <a:buFont typeface="+mj-lt"/>
              <a:buAutoNum type="arabicPeriod"/>
            </a:pPr>
            <a:r>
              <a:rPr lang="en-US" sz="1200" dirty="0"/>
              <a:t>Emotional outbursts</a:t>
            </a:r>
          </a:p>
          <a:p>
            <a:pPr marL="463550" indent="-228600">
              <a:spcBef>
                <a:spcPts val="0"/>
              </a:spcBef>
              <a:buFont typeface="+mj-lt"/>
              <a:buAutoNum type="arabicPeriod"/>
            </a:pPr>
            <a:r>
              <a:rPr lang="en-US" sz="1200" dirty="0"/>
              <a:t>Aggression</a:t>
            </a:r>
          </a:p>
          <a:p>
            <a:pPr marL="463550" indent="-228600">
              <a:spcBef>
                <a:spcPts val="0"/>
              </a:spcBef>
              <a:buFont typeface="+mj-lt"/>
              <a:buAutoNum type="arabicPeriod"/>
            </a:pPr>
            <a:r>
              <a:rPr lang="en-US" sz="1200" dirty="0"/>
              <a:t>Overeating or loss of appetite</a:t>
            </a:r>
          </a:p>
          <a:p>
            <a:pPr marL="463550" indent="-228600">
              <a:spcBef>
                <a:spcPts val="0"/>
              </a:spcBef>
              <a:buFont typeface="+mj-lt"/>
              <a:buAutoNum type="arabicPeriod"/>
            </a:pPr>
            <a:r>
              <a:rPr lang="en-US" sz="1200" dirty="0"/>
              <a:t>Excessive drinking</a:t>
            </a:r>
          </a:p>
          <a:p>
            <a:pPr marL="463550" indent="-228600">
              <a:spcBef>
                <a:spcPts val="0"/>
              </a:spcBef>
              <a:buFont typeface="+mj-lt"/>
              <a:buAutoNum type="arabicPeriod"/>
            </a:pPr>
            <a:r>
              <a:rPr lang="en-US" sz="1200" dirty="0"/>
              <a:t>Excessive smoking, drug taking</a:t>
            </a:r>
          </a:p>
          <a:p>
            <a:pPr marL="463550" indent="-228600">
              <a:spcBef>
                <a:spcPts val="0"/>
              </a:spcBef>
              <a:buFont typeface="+mj-lt"/>
              <a:buAutoNum type="arabicPeriod"/>
            </a:pPr>
            <a:r>
              <a:rPr lang="en-US" sz="1200" dirty="0"/>
              <a:t>Accident proneness/trembling</a:t>
            </a:r>
          </a:p>
          <a:p>
            <a:pPr marL="463550" indent="-228600">
              <a:spcBef>
                <a:spcPts val="0"/>
              </a:spcBef>
              <a:buFont typeface="+mj-lt"/>
              <a:buAutoNum type="arabicPeriod"/>
            </a:pPr>
            <a:r>
              <a:rPr lang="en-US" sz="1200" dirty="0"/>
              <a:t>Avoidance of particular situations</a:t>
            </a:r>
          </a:p>
        </p:txBody>
      </p:sp>
      <p:sp>
        <p:nvSpPr>
          <p:cNvPr id="6" name="TextBox 5">
            <a:extLst>
              <a:ext uri="{FF2B5EF4-FFF2-40B4-BE49-F238E27FC236}">
                <a16:creationId xmlns:a16="http://schemas.microsoft.com/office/drawing/2014/main" id="{A91C2728-5420-4835-819C-99AD0B158CEC}"/>
              </a:ext>
            </a:extLst>
          </p:cNvPr>
          <p:cNvSpPr txBox="1"/>
          <p:nvPr/>
        </p:nvSpPr>
        <p:spPr>
          <a:xfrm>
            <a:off x="3324384" y="4295462"/>
            <a:ext cx="3413300" cy="4893647"/>
          </a:xfrm>
          <a:prstGeom prst="rect">
            <a:avLst/>
          </a:prstGeom>
          <a:noFill/>
        </p:spPr>
        <p:txBody>
          <a:bodyPr wrap="square" rtlCol="0">
            <a:spAutoFit/>
          </a:bodyPr>
          <a:lstStyle/>
          <a:p>
            <a:pPr>
              <a:spcBef>
                <a:spcPts val="0"/>
              </a:spcBef>
            </a:pPr>
            <a:r>
              <a:rPr lang="en-US" sz="1200" dirty="0"/>
              <a:t>When we experience stress, our</a:t>
            </a:r>
            <a:r>
              <a:rPr lang="en-US" sz="1200" u="sng" dirty="0"/>
              <a:t> thinking </a:t>
            </a:r>
            <a:r>
              <a:rPr lang="en-US" sz="1200" dirty="0"/>
              <a:t>will also be affected:</a:t>
            </a:r>
          </a:p>
          <a:p>
            <a:pPr marL="463550" indent="-228600">
              <a:spcBef>
                <a:spcPts val="0"/>
              </a:spcBef>
              <a:buFont typeface="+mj-lt"/>
              <a:buAutoNum type="arabicPeriod"/>
            </a:pPr>
            <a:r>
              <a:rPr lang="en-US" sz="1200" dirty="0"/>
              <a:t>Difficulty in concentrating</a:t>
            </a:r>
          </a:p>
          <a:p>
            <a:pPr marL="463550" indent="-228600">
              <a:spcBef>
                <a:spcPts val="0"/>
              </a:spcBef>
              <a:buFont typeface="+mj-lt"/>
              <a:buAutoNum type="arabicPeriod"/>
            </a:pPr>
            <a:r>
              <a:rPr lang="en-US" sz="1200" dirty="0"/>
              <a:t>Difficulty in making decisions</a:t>
            </a:r>
          </a:p>
          <a:p>
            <a:pPr marL="463550" indent="-228600">
              <a:spcBef>
                <a:spcPts val="0"/>
              </a:spcBef>
              <a:buFont typeface="+mj-lt"/>
              <a:buAutoNum type="arabicPeriod"/>
            </a:pPr>
            <a:r>
              <a:rPr lang="en-US" sz="1200" dirty="0"/>
              <a:t>Frequent forgetfulness</a:t>
            </a:r>
          </a:p>
          <a:p>
            <a:pPr marL="463550" indent="-228600">
              <a:spcBef>
                <a:spcPts val="0"/>
              </a:spcBef>
              <a:buFont typeface="+mj-lt"/>
              <a:buAutoNum type="arabicPeriod"/>
            </a:pPr>
            <a:r>
              <a:rPr lang="en-US" sz="1200" dirty="0"/>
              <a:t>Increased sensitivity to criticism</a:t>
            </a:r>
          </a:p>
          <a:p>
            <a:pPr marL="463550" indent="-228600">
              <a:spcBef>
                <a:spcPts val="0"/>
              </a:spcBef>
              <a:buFont typeface="+mj-lt"/>
              <a:buAutoNum type="arabicPeriod"/>
            </a:pPr>
            <a:r>
              <a:rPr lang="en-US" sz="1200" dirty="0"/>
              <a:t>Negative self-critical thoughts</a:t>
            </a:r>
          </a:p>
          <a:p>
            <a:pPr marL="463550" indent="-228600">
              <a:spcBef>
                <a:spcPts val="0"/>
              </a:spcBef>
              <a:buFont typeface="+mj-lt"/>
              <a:buAutoNum type="arabicPeriod"/>
            </a:pPr>
            <a:r>
              <a:rPr lang="en-US" sz="1200" dirty="0"/>
              <a:t>Distorted ideas</a:t>
            </a:r>
          </a:p>
          <a:p>
            <a:pPr marL="463550" indent="-228600">
              <a:spcBef>
                <a:spcPts val="0"/>
              </a:spcBef>
              <a:buFont typeface="+mj-lt"/>
              <a:buAutoNum type="arabicPeriod"/>
            </a:pPr>
            <a:r>
              <a:rPr lang="en-US" sz="1200" dirty="0"/>
              <a:t>More rigid attitudes</a:t>
            </a:r>
          </a:p>
          <a:p>
            <a:pPr>
              <a:spcBef>
                <a:spcPts val="0"/>
              </a:spcBef>
            </a:pPr>
            <a:endParaRPr lang="en-US" sz="1200" dirty="0"/>
          </a:p>
          <a:p>
            <a:pPr>
              <a:spcBef>
                <a:spcPts val="0"/>
              </a:spcBef>
            </a:pPr>
            <a:r>
              <a:rPr lang="en-US" sz="1200" dirty="0"/>
              <a:t>Our </a:t>
            </a:r>
            <a:r>
              <a:rPr lang="en-US" sz="1200" u="sng" dirty="0"/>
              <a:t>emotion</a:t>
            </a:r>
            <a:r>
              <a:rPr lang="en-US" sz="1200" dirty="0"/>
              <a:t>s will change under stress:</a:t>
            </a:r>
          </a:p>
          <a:p>
            <a:pPr marL="463550" indent="-228600">
              <a:spcBef>
                <a:spcPts val="0"/>
              </a:spcBef>
              <a:buFont typeface="+mj-lt"/>
              <a:buAutoNum type="arabicPeriod"/>
            </a:pPr>
            <a:r>
              <a:rPr lang="en-US" sz="1200" dirty="0"/>
              <a:t>Anxiety (nervousness, tension, phobias, panics)</a:t>
            </a:r>
          </a:p>
          <a:p>
            <a:pPr marL="463550" indent="-228600">
              <a:spcBef>
                <a:spcPts val="0"/>
              </a:spcBef>
              <a:buFont typeface="+mj-lt"/>
              <a:buAutoNum type="arabicPeriod"/>
            </a:pPr>
            <a:r>
              <a:rPr lang="en-US" sz="1200" dirty="0"/>
              <a:t>Depression (sadness, lowered self-esteem, apathy, fatigue)</a:t>
            </a:r>
          </a:p>
          <a:p>
            <a:pPr marL="463550" indent="-228600">
              <a:spcBef>
                <a:spcPts val="0"/>
              </a:spcBef>
              <a:buFont typeface="+mj-lt"/>
              <a:buAutoNum type="arabicPeriod"/>
            </a:pPr>
            <a:r>
              <a:rPr lang="en-US" sz="1200" dirty="0"/>
              <a:t>Guilt and shame</a:t>
            </a:r>
          </a:p>
          <a:p>
            <a:pPr marL="463550" indent="-228600">
              <a:spcBef>
                <a:spcPts val="0"/>
              </a:spcBef>
              <a:buFont typeface="+mj-lt"/>
              <a:buAutoNum type="arabicPeriod"/>
            </a:pPr>
            <a:r>
              <a:rPr lang="en-US" sz="1200" dirty="0"/>
              <a:t>Moodiness</a:t>
            </a:r>
          </a:p>
          <a:p>
            <a:pPr>
              <a:spcBef>
                <a:spcPts val="0"/>
              </a:spcBef>
            </a:pPr>
            <a:endParaRPr lang="en-US" sz="1200" dirty="0"/>
          </a:p>
          <a:p>
            <a:pPr>
              <a:spcBef>
                <a:spcPts val="0"/>
              </a:spcBef>
            </a:pPr>
            <a:r>
              <a:rPr lang="en-US" sz="1200" dirty="0"/>
              <a:t>Ultimately, stress affects our general </a:t>
            </a:r>
            <a:r>
              <a:rPr lang="en-US" sz="1200" u="sng" dirty="0"/>
              <a:t>healt</a:t>
            </a:r>
            <a:r>
              <a:rPr lang="en-US" sz="1200" dirty="0"/>
              <a:t>h and symptoms or conditions could include:</a:t>
            </a:r>
          </a:p>
          <a:p>
            <a:pPr marL="463550" indent="-228600">
              <a:spcBef>
                <a:spcPts val="0"/>
              </a:spcBef>
              <a:buFont typeface="+mj-lt"/>
              <a:buAutoNum type="arabicPeriod"/>
            </a:pPr>
            <a:r>
              <a:rPr lang="en-US" sz="1200" dirty="0"/>
              <a:t>Coronary heart disease/strokes</a:t>
            </a:r>
          </a:p>
          <a:p>
            <a:pPr marL="463550" indent="-228600">
              <a:spcBef>
                <a:spcPts val="0"/>
              </a:spcBef>
              <a:buFont typeface="+mj-lt"/>
              <a:buAutoNum type="arabicPeriod"/>
            </a:pPr>
            <a:r>
              <a:rPr lang="en-US" sz="1200" dirty="0"/>
              <a:t>Stomach ulcers; nausea; irritable bowel syndrome</a:t>
            </a:r>
          </a:p>
          <a:p>
            <a:pPr marL="463550" indent="-228600">
              <a:spcBef>
                <a:spcPts val="0"/>
              </a:spcBef>
              <a:buFont typeface="+mj-lt"/>
              <a:buAutoNum type="arabicPeriod"/>
            </a:pPr>
            <a:r>
              <a:rPr lang="en-US" sz="1200" dirty="0"/>
              <a:t>Migraine; headaches</a:t>
            </a:r>
          </a:p>
          <a:p>
            <a:pPr marL="463550" indent="-228600">
              <a:spcBef>
                <a:spcPts val="0"/>
              </a:spcBef>
              <a:buFont typeface="+mj-lt"/>
              <a:buAutoNum type="arabicPeriod"/>
            </a:pPr>
            <a:r>
              <a:rPr lang="en-US" sz="1200" dirty="0"/>
              <a:t>Asthma; hay fever</a:t>
            </a:r>
          </a:p>
          <a:p>
            <a:pPr marL="463550" indent="-228600">
              <a:spcBef>
                <a:spcPts val="0"/>
              </a:spcBef>
              <a:buFont typeface="+mj-lt"/>
              <a:buAutoNum type="arabicPeriod"/>
            </a:pPr>
            <a:r>
              <a:rPr lang="en-US" sz="1200" dirty="0"/>
              <a:t>Skin rashes</a:t>
            </a:r>
            <a:endParaRPr lang="en-US" dirty="0"/>
          </a:p>
        </p:txBody>
      </p:sp>
    </p:spTree>
    <p:extLst>
      <p:ext uri="{BB962C8B-B14F-4D97-AF65-F5344CB8AC3E}">
        <p14:creationId xmlns:p14="http://schemas.microsoft.com/office/powerpoint/2010/main" val="19473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46088"/>
            <a:ext cx="6257925" cy="4694237"/>
          </a:xfrm>
        </p:spPr>
      </p:sp>
      <p:sp>
        <p:nvSpPr>
          <p:cNvPr id="3" name="Notes Placeholder 2"/>
          <p:cNvSpPr>
            <a:spLocks noGrp="1"/>
          </p:cNvSpPr>
          <p:nvPr>
            <p:ph type="body" idx="1"/>
          </p:nvPr>
        </p:nvSpPr>
        <p:spPr>
          <a:xfrm>
            <a:off x="538480" y="5358284"/>
            <a:ext cx="5757704" cy="2702674"/>
          </a:xfrm>
        </p:spPr>
        <p:txBody>
          <a:bodyPr/>
          <a:lstStyle/>
          <a:p>
            <a:r>
              <a:rPr lang="en-US" sz="1400" dirty="0"/>
              <a:t>You are the main source of your stress and you are the solution to managing the stress in your life.</a:t>
            </a:r>
          </a:p>
          <a:p>
            <a:endParaRPr lang="en-US" sz="1400" dirty="0"/>
          </a:p>
          <a:p>
            <a:r>
              <a:rPr lang="en-US" sz="1400" dirty="0"/>
              <a:t>You are the one who creates your stress.  It’s your brain and body that produce the chemicals that make you feel stressed.</a:t>
            </a:r>
          </a:p>
          <a:p>
            <a:endParaRPr lang="en-US" sz="1400" dirty="0"/>
          </a:p>
          <a:p>
            <a:r>
              <a:rPr lang="en-US" sz="1400" dirty="0"/>
              <a:t>You are the one who can manage your stress.  You can either consider yourself a victim, let life happen to you, and experience the debilitating effects of stress, or you can take control of your life and assertively do something about it that will benefit yourself and probably everyone around you.</a:t>
            </a:r>
          </a:p>
          <a:p>
            <a:endParaRPr lang="en-US" dirty="0"/>
          </a:p>
          <a:p>
            <a:endParaRPr lang="en-US" dirty="0"/>
          </a:p>
        </p:txBody>
      </p:sp>
      <p:sp>
        <p:nvSpPr>
          <p:cNvPr id="4" name="Slide Number Placeholder 3"/>
          <p:cNvSpPr>
            <a:spLocks noGrp="1"/>
          </p:cNvSpPr>
          <p:nvPr>
            <p:ph type="sldNum" sz="quarter" idx="10"/>
          </p:nvPr>
        </p:nvSpPr>
        <p:spPr/>
        <p:txBody>
          <a:bodyPr/>
          <a:lstStyle/>
          <a:p>
            <a:fld id="{6982B6FC-F403-49FB-BE2E-51F57F49404F}" type="slidenum">
              <a:rPr lang="en-US" smtClean="0"/>
              <a:t>19</a:t>
            </a:fld>
            <a:endParaRPr lang="en-US"/>
          </a:p>
        </p:txBody>
      </p:sp>
    </p:spTree>
    <p:extLst>
      <p:ext uri="{BB962C8B-B14F-4D97-AF65-F5344CB8AC3E}">
        <p14:creationId xmlns:p14="http://schemas.microsoft.com/office/powerpoint/2010/main" val="310425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2</a:t>
            </a:fld>
            <a:endParaRPr lang="en-US"/>
          </a:p>
        </p:txBody>
      </p:sp>
    </p:spTree>
    <p:extLst>
      <p:ext uri="{BB962C8B-B14F-4D97-AF65-F5344CB8AC3E}">
        <p14:creationId xmlns:p14="http://schemas.microsoft.com/office/powerpoint/2010/main" val="2740332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446088"/>
            <a:ext cx="6318250" cy="4738687"/>
          </a:xfrm>
        </p:spPr>
      </p:sp>
      <p:sp>
        <p:nvSpPr>
          <p:cNvPr id="3" name="Notes Placeholder 2"/>
          <p:cNvSpPr>
            <a:spLocks noGrp="1"/>
          </p:cNvSpPr>
          <p:nvPr>
            <p:ph type="body" idx="1"/>
          </p:nvPr>
        </p:nvSpPr>
        <p:spPr>
          <a:xfrm>
            <a:off x="638594" y="5176048"/>
            <a:ext cx="5774238" cy="3202945"/>
          </a:xfrm>
        </p:spPr>
        <p:txBody>
          <a:bodyPr/>
          <a:lstStyle/>
          <a:p>
            <a:r>
              <a:rPr lang="en-US" sz="1400" b="1" dirty="0"/>
              <a:t>This is your brain</a:t>
            </a:r>
            <a:r>
              <a:rPr lang="en-US" sz="1400" dirty="0"/>
              <a:t>.</a:t>
            </a:r>
          </a:p>
          <a:p>
            <a:endParaRPr lang="en-US" sz="1400" dirty="0"/>
          </a:p>
          <a:p>
            <a:r>
              <a:rPr lang="en-US" sz="1400" dirty="0"/>
              <a:t>The big gray space behind your eyes is your brain and this is the story of how your brain creates stress.</a:t>
            </a:r>
          </a:p>
          <a:p>
            <a:endParaRPr lang="en-US" sz="1400" dirty="0"/>
          </a:p>
          <a:p>
            <a:r>
              <a:rPr lang="en-US" sz="1400" dirty="0"/>
              <a:t>Yes, it’s not your workload, or your irritable coworker, or your hangover, or the traffic jam that’s making you late for work that causes stress.  </a:t>
            </a:r>
            <a:r>
              <a:rPr lang="en-US" sz="1400" b="1" dirty="0"/>
              <a:t>It’s you’re brain!</a:t>
            </a:r>
          </a:p>
          <a:p>
            <a:endParaRPr lang="en-US" sz="1400" dirty="0"/>
          </a:p>
          <a:p>
            <a:r>
              <a:rPr lang="en-US" sz="1400" dirty="0"/>
              <a:t>And it does this by sending the things that you see, hear, touch, taste and feel through a loop in your brain in 1/30</a:t>
            </a:r>
            <a:r>
              <a:rPr lang="en-US" sz="1400" baseline="30000" dirty="0"/>
              <a:t>th</a:t>
            </a:r>
            <a:r>
              <a:rPr lang="en-US" sz="1400" dirty="0"/>
              <a:t> of a second!</a:t>
            </a:r>
          </a:p>
          <a:p>
            <a:endParaRPr lang="en-US" sz="1400" dirty="0"/>
          </a:p>
          <a:p>
            <a:r>
              <a:rPr lang="en-US" sz="1400" b="1" dirty="0"/>
              <a:t>How do things that are outside your brain get in there?  </a:t>
            </a:r>
          </a:p>
          <a:p>
            <a:endParaRPr lang="en-US" sz="1100" dirty="0"/>
          </a:p>
        </p:txBody>
      </p:sp>
      <p:sp>
        <p:nvSpPr>
          <p:cNvPr id="4" name="Slide Number Placeholder 3"/>
          <p:cNvSpPr>
            <a:spLocks noGrp="1"/>
          </p:cNvSpPr>
          <p:nvPr>
            <p:ph type="sldNum" sz="quarter" idx="10"/>
          </p:nvPr>
        </p:nvSpPr>
        <p:spPr/>
        <p:txBody>
          <a:bodyPr/>
          <a:lstStyle/>
          <a:p>
            <a:fld id="{6982B6FC-F403-49FB-BE2E-51F57F49404F}" type="slidenum">
              <a:rPr lang="en-US" smtClean="0"/>
              <a:t>20</a:t>
            </a:fld>
            <a:endParaRPr lang="en-US"/>
          </a:p>
        </p:txBody>
      </p:sp>
    </p:spTree>
    <p:extLst>
      <p:ext uri="{BB962C8B-B14F-4D97-AF65-F5344CB8AC3E}">
        <p14:creationId xmlns:p14="http://schemas.microsoft.com/office/powerpoint/2010/main" val="2361102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285750"/>
            <a:ext cx="5964238" cy="4475163"/>
          </a:xfrm>
        </p:spPr>
      </p:sp>
      <p:sp>
        <p:nvSpPr>
          <p:cNvPr id="3" name="Notes Placeholder 2"/>
          <p:cNvSpPr>
            <a:spLocks noGrp="1"/>
          </p:cNvSpPr>
          <p:nvPr>
            <p:ph type="body" idx="1"/>
          </p:nvPr>
        </p:nvSpPr>
        <p:spPr>
          <a:xfrm>
            <a:off x="481265" y="4967478"/>
            <a:ext cx="5991726" cy="3876334"/>
          </a:xfrm>
        </p:spPr>
        <p:txBody>
          <a:bodyPr/>
          <a:lstStyle/>
          <a:p>
            <a:pPr algn="l"/>
            <a:r>
              <a:rPr lang="en-US" sz="1400" b="1" dirty="0"/>
              <a:t>The Thalamus</a:t>
            </a:r>
          </a:p>
          <a:p>
            <a:pPr algn="ctr"/>
            <a:endParaRPr lang="en-US" sz="1400" b="1" dirty="0"/>
          </a:p>
          <a:p>
            <a:r>
              <a:rPr lang="en-US" sz="1400" dirty="0"/>
              <a:t>The doorway into the brain from the outside world is your senses: eyes, ears, nose, taste and touch.</a:t>
            </a:r>
          </a:p>
          <a:p>
            <a:endParaRPr lang="en-US" sz="1400" dirty="0"/>
          </a:p>
          <a:p>
            <a:r>
              <a:rPr lang="en-US" sz="1400" dirty="0"/>
              <a:t>Everything that comes from the senses into the brain goes first to brain’s receptionist</a:t>
            </a:r>
            <a:r>
              <a:rPr lang="en-US" sz="1400" b="1" dirty="0"/>
              <a:t>: the thalamus.  </a:t>
            </a:r>
            <a:r>
              <a:rPr lang="en-US" sz="1400" dirty="0"/>
              <a:t>The thalamus then sends the signal to the parts of the brain designed to make sense of what’s coming in.</a:t>
            </a:r>
          </a:p>
          <a:p>
            <a:endParaRPr lang="en-US" sz="1400" b="1" dirty="0"/>
          </a:p>
          <a:p>
            <a:r>
              <a:rPr lang="en-US" sz="1400" dirty="0"/>
              <a:t>But before doing this the thalamus wants to get one question answered:</a:t>
            </a:r>
          </a:p>
          <a:p>
            <a:endParaRPr lang="en-US" sz="1400" b="1" dirty="0"/>
          </a:p>
          <a:p>
            <a:r>
              <a:rPr lang="en-US" sz="1400" b="1" dirty="0"/>
              <a:t>“Is this thing that I’m perceiving going to kill me?”  </a:t>
            </a:r>
          </a:p>
          <a:p>
            <a:endParaRPr lang="en-US" sz="1400" b="1" dirty="0"/>
          </a:p>
          <a:p>
            <a:r>
              <a:rPr lang="en-US" sz="1400" dirty="0"/>
              <a:t>It answers this question in 1/30</a:t>
            </a:r>
            <a:r>
              <a:rPr lang="en-US" sz="1400" baseline="30000" dirty="0"/>
              <a:t>th</a:t>
            </a:r>
            <a:r>
              <a:rPr lang="en-US" sz="1400" dirty="0"/>
              <a:t> of a second.  Here’s how.</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The brain filters every perception to identify threats to your well-being.  Has this ever hurt me, physically or emotionally?  Should I be afraid?</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6982B6FC-F403-49FB-BE2E-51F57F49404F}" type="slidenum">
              <a:rPr lang="en-US" smtClean="0"/>
              <a:t>21</a:t>
            </a:fld>
            <a:endParaRPr lang="en-US"/>
          </a:p>
        </p:txBody>
      </p:sp>
    </p:spTree>
    <p:extLst>
      <p:ext uri="{BB962C8B-B14F-4D97-AF65-F5344CB8AC3E}">
        <p14:creationId xmlns:p14="http://schemas.microsoft.com/office/powerpoint/2010/main" val="3095115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446088"/>
            <a:ext cx="6032500" cy="4525962"/>
          </a:xfrm>
        </p:spPr>
      </p:sp>
      <p:sp>
        <p:nvSpPr>
          <p:cNvPr id="3" name="Notes Placeholder 2"/>
          <p:cNvSpPr>
            <a:spLocks noGrp="1"/>
          </p:cNvSpPr>
          <p:nvPr>
            <p:ph type="body" idx="1"/>
          </p:nvPr>
        </p:nvSpPr>
        <p:spPr>
          <a:xfrm>
            <a:off x="657042" y="5408459"/>
            <a:ext cx="5639142" cy="2848215"/>
          </a:xfrm>
        </p:spPr>
        <p:txBody>
          <a:bodyPr/>
          <a:lstStyle/>
          <a:p>
            <a:pPr algn="l"/>
            <a:r>
              <a:rPr lang="en-US" sz="1400" b="1" dirty="0"/>
              <a:t>The Cerebral Cortex</a:t>
            </a:r>
          </a:p>
          <a:p>
            <a:endParaRPr lang="en-US" sz="1400" dirty="0"/>
          </a:p>
          <a:p>
            <a:r>
              <a:rPr lang="en-US" sz="1400" dirty="0"/>
              <a:t>The thalamus, as the receptionist, sends the signal to the part of the brain the solves problems. This problem solving part is known as the </a:t>
            </a:r>
            <a:r>
              <a:rPr lang="en-US" sz="1400" b="1" u="none" dirty="0"/>
              <a:t>cerebral cortex</a:t>
            </a:r>
            <a:r>
              <a:rPr lang="en-US" sz="1400" dirty="0"/>
              <a:t>.  </a:t>
            </a:r>
          </a:p>
          <a:p>
            <a:endParaRPr lang="en-US" sz="1400" dirty="0"/>
          </a:p>
          <a:p>
            <a:r>
              <a:rPr lang="en-US" sz="1400" dirty="0"/>
              <a:t>The cerebral cortex is the outer layer of the brain that makes you smart and distinguishes you from birds, snakes and lizards. Before solving a problem, or even thinking about it, the cortex want to find out if this thing that you’re perceiving is a threat.  So it sends the signal to yet another part of your brain.</a:t>
            </a:r>
          </a:p>
        </p:txBody>
      </p:sp>
      <p:sp>
        <p:nvSpPr>
          <p:cNvPr id="4" name="Slide Number Placeholder 3"/>
          <p:cNvSpPr>
            <a:spLocks noGrp="1"/>
          </p:cNvSpPr>
          <p:nvPr>
            <p:ph type="sldNum" sz="quarter" idx="10"/>
          </p:nvPr>
        </p:nvSpPr>
        <p:spPr/>
        <p:txBody>
          <a:bodyPr/>
          <a:lstStyle/>
          <a:p>
            <a:fld id="{6982B6FC-F403-49FB-BE2E-51F57F49404F}" type="slidenum">
              <a:rPr lang="en-US" smtClean="0"/>
              <a:t>22</a:t>
            </a:fld>
            <a:endParaRPr lang="en-US"/>
          </a:p>
        </p:txBody>
      </p:sp>
    </p:spTree>
    <p:extLst>
      <p:ext uri="{BB962C8B-B14F-4D97-AF65-F5344CB8AC3E}">
        <p14:creationId xmlns:p14="http://schemas.microsoft.com/office/powerpoint/2010/main" val="348796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46088"/>
            <a:ext cx="6080125" cy="4560887"/>
          </a:xfrm>
        </p:spPr>
      </p:sp>
      <p:sp>
        <p:nvSpPr>
          <p:cNvPr id="3" name="Notes Placeholder 2"/>
          <p:cNvSpPr>
            <a:spLocks noGrp="1"/>
          </p:cNvSpPr>
          <p:nvPr>
            <p:ph type="body" idx="1"/>
          </p:nvPr>
        </p:nvSpPr>
        <p:spPr>
          <a:xfrm>
            <a:off x="577516" y="5273905"/>
            <a:ext cx="5718668" cy="2432323"/>
          </a:xfrm>
        </p:spPr>
        <p:txBody>
          <a:bodyPr/>
          <a:lstStyle/>
          <a:p>
            <a:r>
              <a:rPr lang="en-US" sz="1400" b="1" dirty="0"/>
              <a:t>The Amygdala</a:t>
            </a:r>
          </a:p>
          <a:p>
            <a:endParaRPr lang="en-US" sz="1400" dirty="0"/>
          </a:p>
          <a:p>
            <a:r>
              <a:rPr lang="en-US" sz="1400" dirty="0"/>
              <a:t>The amygdala is the seat of your emotions.  This the primitive part of the brain that all animals, birds and reptiles share.  It contains a memory of everything that has ever happened to you that caused you physical or emotional pain; everything the you have ever feared.</a:t>
            </a:r>
          </a:p>
          <a:p>
            <a:endParaRPr lang="en-US" sz="1400" dirty="0"/>
          </a:p>
          <a:p>
            <a:r>
              <a:rPr lang="en-US" sz="1400" dirty="0"/>
              <a:t>So again, in 1/30</a:t>
            </a:r>
            <a:r>
              <a:rPr lang="en-US" sz="1400" baseline="30000" dirty="0"/>
              <a:t>th</a:t>
            </a:r>
            <a:r>
              <a:rPr lang="en-US" sz="1400" dirty="0"/>
              <a:t> of a second, everything you perceive is run through this amygdala filter to see if there is the potential of harm.</a:t>
            </a:r>
          </a:p>
        </p:txBody>
      </p:sp>
      <p:sp>
        <p:nvSpPr>
          <p:cNvPr id="4" name="Slide Number Placeholder 3"/>
          <p:cNvSpPr>
            <a:spLocks noGrp="1"/>
          </p:cNvSpPr>
          <p:nvPr>
            <p:ph type="sldNum" sz="quarter" idx="10"/>
          </p:nvPr>
        </p:nvSpPr>
        <p:spPr/>
        <p:txBody>
          <a:bodyPr/>
          <a:lstStyle/>
          <a:p>
            <a:fld id="{6982B6FC-F403-49FB-BE2E-51F57F49404F}" type="slidenum">
              <a:rPr lang="en-US" smtClean="0"/>
              <a:t>23</a:t>
            </a:fld>
            <a:endParaRPr lang="en-US"/>
          </a:p>
        </p:txBody>
      </p:sp>
    </p:spTree>
    <p:extLst>
      <p:ext uri="{BB962C8B-B14F-4D97-AF65-F5344CB8AC3E}">
        <p14:creationId xmlns:p14="http://schemas.microsoft.com/office/powerpoint/2010/main" val="2836513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446088"/>
            <a:ext cx="6148387" cy="4611687"/>
          </a:xfrm>
        </p:spPr>
      </p:sp>
      <p:sp>
        <p:nvSpPr>
          <p:cNvPr id="3" name="Notes Placeholder 2"/>
          <p:cNvSpPr>
            <a:spLocks noGrp="1"/>
          </p:cNvSpPr>
          <p:nvPr>
            <p:ph type="body" idx="1"/>
          </p:nvPr>
        </p:nvSpPr>
        <p:spPr>
          <a:xfrm>
            <a:off x="809784" y="5836580"/>
            <a:ext cx="5486400" cy="2676966"/>
          </a:xfrm>
        </p:spPr>
        <p:txBody>
          <a:bodyPr/>
          <a:lstStyle/>
          <a:p>
            <a:r>
              <a:rPr lang="en-US" sz="1400" b="1" dirty="0"/>
              <a:t>No Problem</a:t>
            </a:r>
          </a:p>
          <a:p>
            <a:endParaRPr lang="en-US" sz="1400" dirty="0"/>
          </a:p>
          <a:p>
            <a:r>
              <a:rPr lang="en-US" sz="1400" dirty="0"/>
              <a:t>If there’s nothing in your amygdala to indicate that the thing you’re perceiving has ever hurt you or made you afraid, the signal simply goes back up to the problem-solving part of your brain for you to think about it and take appropriate action. </a:t>
            </a:r>
          </a:p>
          <a:p>
            <a:endParaRPr lang="en-US" sz="1400" dirty="0"/>
          </a:p>
          <a:p>
            <a:r>
              <a:rPr lang="en-US" sz="1400" b="1" dirty="0"/>
              <a:t>This pathway from the Amygdala back to the Cerebral Cortex is very important for understanding your stress.  We will come back to this in a minute.</a:t>
            </a:r>
          </a:p>
        </p:txBody>
      </p:sp>
      <p:sp>
        <p:nvSpPr>
          <p:cNvPr id="4" name="Slide Number Placeholder 3"/>
          <p:cNvSpPr>
            <a:spLocks noGrp="1"/>
          </p:cNvSpPr>
          <p:nvPr>
            <p:ph type="sldNum" sz="quarter" idx="10"/>
          </p:nvPr>
        </p:nvSpPr>
        <p:spPr/>
        <p:txBody>
          <a:bodyPr/>
          <a:lstStyle/>
          <a:p>
            <a:fld id="{6982B6FC-F403-49FB-BE2E-51F57F49404F}" type="slidenum">
              <a:rPr lang="en-US" smtClean="0"/>
              <a:t>24</a:t>
            </a:fld>
            <a:endParaRPr lang="en-US"/>
          </a:p>
        </p:txBody>
      </p:sp>
    </p:spTree>
    <p:extLst>
      <p:ext uri="{BB962C8B-B14F-4D97-AF65-F5344CB8AC3E}">
        <p14:creationId xmlns:p14="http://schemas.microsoft.com/office/powerpoint/2010/main" val="1240741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446088"/>
            <a:ext cx="6221412" cy="4667250"/>
          </a:xfrm>
        </p:spPr>
      </p:sp>
      <p:sp>
        <p:nvSpPr>
          <p:cNvPr id="3" name="Notes Placeholder 2"/>
          <p:cNvSpPr>
            <a:spLocks noGrp="1"/>
          </p:cNvSpPr>
          <p:nvPr>
            <p:ph type="body" idx="1"/>
          </p:nvPr>
        </p:nvSpPr>
        <p:spPr>
          <a:xfrm>
            <a:off x="809784" y="5494082"/>
            <a:ext cx="5486400" cy="2579108"/>
          </a:xfrm>
        </p:spPr>
        <p:txBody>
          <a:bodyPr/>
          <a:lstStyle/>
          <a:p>
            <a:pPr algn="l"/>
            <a:r>
              <a:rPr lang="en-US" sz="1400" b="1" dirty="0">
                <a:solidFill>
                  <a:srgbClr val="FF0000"/>
                </a:solidFill>
              </a:rPr>
              <a:t>Alert!!!</a:t>
            </a:r>
          </a:p>
          <a:p>
            <a:pPr algn="l"/>
            <a:endParaRPr lang="en-US" sz="1400" dirty="0"/>
          </a:p>
          <a:p>
            <a:pPr algn="l"/>
            <a:r>
              <a:rPr lang="en-US" sz="1400" dirty="0"/>
              <a:t>If the amygdala senses anything from discomfort to outright danger, it immediately sends a signal down to the adrenal gland on top of the kidneys.   </a:t>
            </a:r>
          </a:p>
          <a:p>
            <a:pPr algn="l"/>
            <a:endParaRPr lang="en-US" sz="1400" dirty="0"/>
          </a:p>
          <a:p>
            <a:pPr algn="l"/>
            <a:r>
              <a:rPr lang="en-US" sz="1400" dirty="0"/>
              <a:t>The adrenals produce two chemicals that flow into every part of your body, raising your pulse and blood pressure, opening your capillaries increasing the blood flow into your muscles, putting your whole body on alert to do one of two things: </a:t>
            </a:r>
            <a:r>
              <a:rPr lang="en-US" sz="1400" b="1" dirty="0"/>
              <a:t>Fight or Flight</a:t>
            </a:r>
          </a:p>
        </p:txBody>
      </p:sp>
      <p:sp>
        <p:nvSpPr>
          <p:cNvPr id="4" name="Slide Number Placeholder 3"/>
          <p:cNvSpPr>
            <a:spLocks noGrp="1"/>
          </p:cNvSpPr>
          <p:nvPr>
            <p:ph type="sldNum" sz="quarter" idx="10"/>
          </p:nvPr>
        </p:nvSpPr>
        <p:spPr/>
        <p:txBody>
          <a:bodyPr/>
          <a:lstStyle/>
          <a:p>
            <a:fld id="{6982B6FC-F403-49FB-BE2E-51F57F49404F}" type="slidenum">
              <a:rPr lang="en-US" smtClean="0"/>
              <a:t>25</a:t>
            </a:fld>
            <a:endParaRPr lang="en-US"/>
          </a:p>
        </p:txBody>
      </p:sp>
    </p:spTree>
    <p:extLst>
      <p:ext uri="{BB962C8B-B14F-4D97-AF65-F5344CB8AC3E}">
        <p14:creationId xmlns:p14="http://schemas.microsoft.com/office/powerpoint/2010/main" val="268394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446088"/>
            <a:ext cx="6318250" cy="4740275"/>
          </a:xfrm>
        </p:spPr>
      </p:sp>
      <p:sp>
        <p:nvSpPr>
          <p:cNvPr id="3" name="Notes Placeholder 2"/>
          <p:cNvSpPr>
            <a:spLocks noGrp="1"/>
          </p:cNvSpPr>
          <p:nvPr>
            <p:ph type="body" idx="1"/>
          </p:nvPr>
        </p:nvSpPr>
        <p:spPr>
          <a:xfrm>
            <a:off x="661737" y="5651671"/>
            <a:ext cx="5751094" cy="21387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Stress chemicals in your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cup represents your body.  It would be very unusual for you to have no stress chemicals in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same stress chemicals that are stimulated by signals from the brain, are also produced by things we eat or drink like coffee or coke.  A lack of sleep can also produce them.</a:t>
            </a:r>
          </a:p>
          <a:p>
            <a:pPr algn="l"/>
            <a:endParaRPr lang="en-US" sz="1100" b="1" dirty="0"/>
          </a:p>
          <a:p>
            <a:pPr algn="l"/>
            <a:endParaRPr lang="en-US" sz="1100" b="1" dirty="0"/>
          </a:p>
        </p:txBody>
      </p:sp>
      <p:sp>
        <p:nvSpPr>
          <p:cNvPr id="4" name="Slide Number Placeholder 3"/>
          <p:cNvSpPr>
            <a:spLocks noGrp="1"/>
          </p:cNvSpPr>
          <p:nvPr>
            <p:ph type="sldNum" sz="quarter" idx="10"/>
          </p:nvPr>
        </p:nvSpPr>
        <p:spPr/>
        <p:txBody>
          <a:bodyPr/>
          <a:lstStyle/>
          <a:p>
            <a:fld id="{6982B6FC-F403-49FB-BE2E-51F57F49404F}" type="slidenum">
              <a:rPr lang="en-US" smtClean="0"/>
              <a:t>26</a:t>
            </a:fld>
            <a:endParaRPr lang="en-US"/>
          </a:p>
        </p:txBody>
      </p:sp>
    </p:spTree>
    <p:extLst>
      <p:ext uri="{BB962C8B-B14F-4D97-AF65-F5344CB8AC3E}">
        <p14:creationId xmlns:p14="http://schemas.microsoft.com/office/powerpoint/2010/main" val="2436975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446088"/>
            <a:ext cx="6121400" cy="4591050"/>
          </a:xfrm>
        </p:spPr>
      </p:sp>
      <p:sp>
        <p:nvSpPr>
          <p:cNvPr id="3" name="Notes Placeholder 2"/>
          <p:cNvSpPr>
            <a:spLocks noGrp="1"/>
          </p:cNvSpPr>
          <p:nvPr>
            <p:ph type="body" idx="1"/>
          </p:nvPr>
        </p:nvSpPr>
        <p:spPr>
          <a:xfrm>
            <a:off x="481263" y="5665332"/>
            <a:ext cx="5919537" cy="27992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 little stress is actually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small to moderate level of stress is actually good for us, motivating us to take action to reduce the threat.</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Think about when you were back in school and on Thursday the teacher announced that there would be a test on Friday.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Would you be more likely to study more that night than on a normal Thursday night?  Probably.  That extra effort was motived by these stress chemicals or “pressure” you feel caused by the desire to do well on the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a:p>
            <a:pPr algn="l"/>
            <a:endParaRPr lang="en-US" sz="1100" b="1" dirty="0"/>
          </a:p>
          <a:p>
            <a:pPr algn="l"/>
            <a:endParaRPr lang="en-US" sz="1100" b="1" dirty="0"/>
          </a:p>
        </p:txBody>
      </p:sp>
      <p:sp>
        <p:nvSpPr>
          <p:cNvPr id="4" name="Slide Number Placeholder 3"/>
          <p:cNvSpPr>
            <a:spLocks noGrp="1"/>
          </p:cNvSpPr>
          <p:nvPr>
            <p:ph type="sldNum" sz="quarter" idx="10"/>
          </p:nvPr>
        </p:nvSpPr>
        <p:spPr/>
        <p:txBody>
          <a:bodyPr/>
          <a:lstStyle/>
          <a:p>
            <a:fld id="{6982B6FC-F403-49FB-BE2E-51F57F49404F}" type="slidenum">
              <a:rPr lang="en-US" smtClean="0"/>
              <a:t>27</a:t>
            </a:fld>
            <a:endParaRPr lang="en-US"/>
          </a:p>
        </p:txBody>
      </p:sp>
    </p:spTree>
    <p:extLst>
      <p:ext uri="{BB962C8B-B14F-4D97-AF65-F5344CB8AC3E}">
        <p14:creationId xmlns:p14="http://schemas.microsoft.com/office/powerpoint/2010/main" val="1216416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446088"/>
            <a:ext cx="6096000" cy="4573587"/>
          </a:xfrm>
        </p:spPr>
      </p:sp>
      <p:sp>
        <p:nvSpPr>
          <p:cNvPr id="3" name="Notes Placeholder 2"/>
          <p:cNvSpPr>
            <a:spLocks noGrp="1"/>
          </p:cNvSpPr>
          <p:nvPr>
            <p:ph type="body" idx="1"/>
          </p:nvPr>
        </p:nvSpPr>
        <p:spPr>
          <a:xfrm>
            <a:off x="809784" y="5457385"/>
            <a:ext cx="5486400" cy="264026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Overload!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While the brain operates at light-speed, the chemicals they produce can stay in our bodies for days, accumulating with every irritation, affecting our emotions, our rationality, and our physical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more chemicals, the more we feel the affects of stress: anxious, out of control, afraid, annoyed,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If we don’t do anything to get rid of these chemicals, they keep accumulating until we explode!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a:p>
            <a:pPr algn="l"/>
            <a:endParaRPr lang="en-US" sz="1100" b="1" dirty="0"/>
          </a:p>
        </p:txBody>
      </p:sp>
      <p:sp>
        <p:nvSpPr>
          <p:cNvPr id="4" name="Slide Number Placeholder 3"/>
          <p:cNvSpPr>
            <a:spLocks noGrp="1"/>
          </p:cNvSpPr>
          <p:nvPr>
            <p:ph type="sldNum" sz="quarter" idx="10"/>
          </p:nvPr>
        </p:nvSpPr>
        <p:spPr/>
        <p:txBody>
          <a:bodyPr/>
          <a:lstStyle/>
          <a:p>
            <a:fld id="{6982B6FC-F403-49FB-BE2E-51F57F49404F}" type="slidenum">
              <a:rPr lang="en-US" smtClean="0"/>
              <a:t>28</a:t>
            </a:fld>
            <a:endParaRPr lang="en-US"/>
          </a:p>
        </p:txBody>
      </p:sp>
    </p:spTree>
    <p:extLst>
      <p:ext uri="{BB962C8B-B14F-4D97-AF65-F5344CB8AC3E}">
        <p14:creationId xmlns:p14="http://schemas.microsoft.com/office/powerpoint/2010/main" val="317610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446088"/>
            <a:ext cx="6026150" cy="4519612"/>
          </a:xfrm>
        </p:spPr>
      </p:sp>
      <p:sp>
        <p:nvSpPr>
          <p:cNvPr id="3" name="Notes Placeholder 2"/>
          <p:cNvSpPr>
            <a:spLocks noGrp="1"/>
          </p:cNvSpPr>
          <p:nvPr>
            <p:ph type="body" idx="1"/>
          </p:nvPr>
        </p:nvSpPr>
        <p:spPr>
          <a:xfrm>
            <a:off x="581185" y="5494083"/>
            <a:ext cx="5873591" cy="2126521"/>
          </a:xfrm>
        </p:spPr>
        <p:txBody>
          <a:bodyPr/>
          <a:lstStyle/>
          <a:p>
            <a:pPr algn="l"/>
            <a:r>
              <a:rPr lang="en-US" sz="1400" b="1" dirty="0"/>
              <a:t>An “Emotional Hijacking”</a:t>
            </a:r>
          </a:p>
          <a:p>
            <a:pPr algn="l"/>
            <a:endParaRPr lang="en-US" sz="1400" b="1" dirty="0"/>
          </a:p>
          <a:p>
            <a:pPr algn="l"/>
            <a:r>
              <a:rPr lang="en-US" sz="1400" b="1" dirty="0"/>
              <a:t>Ever feel like you’ve “lost it?”</a:t>
            </a:r>
          </a:p>
          <a:p>
            <a:pPr algn="l"/>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Too much of the stress chemical in our bodies, and the </a:t>
            </a:r>
            <a:r>
              <a:rPr lang="en-US" sz="1400" b="1" u="none" dirty="0"/>
              <a:t>connections to the parts of our brain that solves problems get blocked </a:t>
            </a:r>
            <a:r>
              <a:rPr lang="en-US" sz="1400" dirty="0"/>
              <a:t>and we only have access to the “stupid” part of our brain that we share with birds, lizards and snakes.</a:t>
            </a:r>
          </a:p>
          <a:p>
            <a:endParaRPr lang="en-US" sz="1100" dirty="0"/>
          </a:p>
        </p:txBody>
      </p:sp>
      <p:sp>
        <p:nvSpPr>
          <p:cNvPr id="4" name="Slide Number Placeholder 3"/>
          <p:cNvSpPr>
            <a:spLocks noGrp="1"/>
          </p:cNvSpPr>
          <p:nvPr>
            <p:ph type="sldNum" sz="quarter" idx="10"/>
          </p:nvPr>
        </p:nvSpPr>
        <p:spPr/>
        <p:txBody>
          <a:bodyPr/>
          <a:lstStyle/>
          <a:p>
            <a:fld id="{6982B6FC-F403-49FB-BE2E-51F57F49404F}" type="slidenum">
              <a:rPr lang="en-US" smtClean="0"/>
              <a:t>29</a:t>
            </a:fld>
            <a:endParaRPr lang="en-US"/>
          </a:p>
        </p:txBody>
      </p:sp>
    </p:spTree>
    <p:extLst>
      <p:ext uri="{BB962C8B-B14F-4D97-AF65-F5344CB8AC3E}">
        <p14:creationId xmlns:p14="http://schemas.microsoft.com/office/powerpoint/2010/main" val="228193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3</a:t>
            </a:fld>
            <a:endParaRPr lang="en-US"/>
          </a:p>
        </p:txBody>
      </p:sp>
    </p:spTree>
    <p:extLst>
      <p:ext uri="{BB962C8B-B14F-4D97-AF65-F5344CB8AC3E}">
        <p14:creationId xmlns:p14="http://schemas.microsoft.com/office/powerpoint/2010/main" val="319360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46088"/>
            <a:ext cx="6045200" cy="4535487"/>
          </a:xfrm>
        </p:spPr>
      </p:sp>
      <p:sp>
        <p:nvSpPr>
          <p:cNvPr id="3" name="Notes Placeholder 2"/>
          <p:cNvSpPr>
            <a:spLocks noGrp="1"/>
          </p:cNvSpPr>
          <p:nvPr>
            <p:ph type="body" idx="1"/>
          </p:nvPr>
        </p:nvSpPr>
        <p:spPr>
          <a:xfrm>
            <a:off x="554038" y="5420690"/>
            <a:ext cx="5949950" cy="1747326"/>
          </a:xfrm>
        </p:spPr>
        <p:txBody>
          <a:bodyPr/>
          <a:lstStyle/>
          <a:p>
            <a:r>
              <a:rPr lang="en-US" sz="1400" dirty="0"/>
              <a:t>How does stress affect our health?</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same chemical that makes us feel stressed, goes to the liver and tells it to produce cholesterol, which is the tie between stress and heart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Test from Duke Medical School</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6982B6FC-F403-49FB-BE2E-51F57F49404F}" type="slidenum">
              <a:rPr lang="en-US" smtClean="0"/>
              <a:t>30</a:t>
            </a:fld>
            <a:endParaRPr lang="en-US"/>
          </a:p>
        </p:txBody>
      </p:sp>
    </p:spTree>
    <p:extLst>
      <p:ext uri="{BB962C8B-B14F-4D97-AF65-F5344CB8AC3E}">
        <p14:creationId xmlns:p14="http://schemas.microsoft.com/office/powerpoint/2010/main" val="244947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46088"/>
            <a:ext cx="6227763" cy="4672012"/>
          </a:xfrm>
        </p:spPr>
      </p:sp>
      <p:sp>
        <p:nvSpPr>
          <p:cNvPr id="3" name="Notes Placeholder 2"/>
          <p:cNvSpPr>
            <a:spLocks noGrp="1"/>
          </p:cNvSpPr>
          <p:nvPr>
            <p:ph type="body" idx="1"/>
          </p:nvPr>
        </p:nvSpPr>
        <p:spPr>
          <a:xfrm>
            <a:off x="457200" y="5359529"/>
            <a:ext cx="6126163" cy="1417058"/>
          </a:xfrm>
        </p:spPr>
        <p:txBody>
          <a:bodyPr/>
          <a:lstStyle/>
          <a:p>
            <a:r>
              <a:rPr lang="en-US" sz="1400" dirty="0"/>
              <a:t>What is the relationship between stress and performance?</a:t>
            </a:r>
          </a:p>
          <a:p>
            <a:endParaRPr lang="en-US" sz="1400" dirty="0"/>
          </a:p>
          <a:p>
            <a:r>
              <a:rPr lang="en-US" sz="1400" dirty="0"/>
              <a:t>A certain amount of stress is good and actually motivates high performance.</a:t>
            </a:r>
          </a:p>
          <a:p>
            <a:endParaRPr lang="en-US" sz="1400" dirty="0"/>
          </a:p>
          <a:p>
            <a:r>
              <a:rPr lang="en-US" sz="1400" dirty="0"/>
              <a:t>However, too much stress may cause us to reach a breaking point where performance drops off dramatically.  This point is called an “Emotional Hijacking.”  where we only have access to the primitive parts of our brain, not the thinking parts.</a:t>
            </a:r>
          </a:p>
          <a:p>
            <a:endParaRPr lang="en-US" dirty="0"/>
          </a:p>
        </p:txBody>
      </p:sp>
      <p:sp>
        <p:nvSpPr>
          <p:cNvPr id="4" name="Slide Number Placeholder 3"/>
          <p:cNvSpPr>
            <a:spLocks noGrp="1"/>
          </p:cNvSpPr>
          <p:nvPr>
            <p:ph type="sldNum" sz="quarter" idx="10"/>
          </p:nvPr>
        </p:nvSpPr>
        <p:spPr/>
        <p:txBody>
          <a:bodyPr/>
          <a:lstStyle/>
          <a:p>
            <a:fld id="{6982B6FC-F403-49FB-BE2E-51F57F49404F}" type="slidenum">
              <a:rPr lang="en-US" smtClean="0"/>
              <a:t>31</a:t>
            </a:fld>
            <a:endParaRPr lang="en-US"/>
          </a:p>
        </p:txBody>
      </p:sp>
    </p:spTree>
    <p:extLst>
      <p:ext uri="{BB962C8B-B14F-4D97-AF65-F5344CB8AC3E}">
        <p14:creationId xmlns:p14="http://schemas.microsoft.com/office/powerpoint/2010/main" val="915843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446088"/>
            <a:ext cx="5880100" cy="4410075"/>
          </a:xfrm>
        </p:spPr>
      </p:sp>
      <p:sp>
        <p:nvSpPr>
          <p:cNvPr id="3" name="Notes Placeholder 2"/>
          <p:cNvSpPr>
            <a:spLocks noGrp="1"/>
          </p:cNvSpPr>
          <p:nvPr>
            <p:ph type="body" idx="1"/>
          </p:nvPr>
        </p:nvSpPr>
        <p:spPr>
          <a:xfrm>
            <a:off x="639764" y="5237209"/>
            <a:ext cx="5656421" cy="23344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Stress Tolerance – Endurance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Some people are able to endure an incredible amount of stress and continue to live or work at a very high level of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Think of test pilots or top-level athletes or people who work in dangerous environments.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What’s their secret?</a:t>
            </a:r>
          </a:p>
        </p:txBody>
      </p:sp>
      <p:sp>
        <p:nvSpPr>
          <p:cNvPr id="4" name="Slide Number Placeholder 3"/>
          <p:cNvSpPr>
            <a:spLocks noGrp="1"/>
          </p:cNvSpPr>
          <p:nvPr>
            <p:ph type="sldNum" sz="quarter" idx="10"/>
          </p:nvPr>
        </p:nvSpPr>
        <p:spPr/>
        <p:txBody>
          <a:bodyPr/>
          <a:lstStyle/>
          <a:p>
            <a:fld id="{6982B6FC-F403-49FB-BE2E-51F57F49404F}" type="slidenum">
              <a:rPr lang="en-US" smtClean="0"/>
              <a:t>32</a:t>
            </a:fld>
            <a:endParaRPr lang="en-US"/>
          </a:p>
        </p:txBody>
      </p:sp>
    </p:spTree>
    <p:extLst>
      <p:ext uri="{BB962C8B-B14F-4D97-AF65-F5344CB8AC3E}">
        <p14:creationId xmlns:p14="http://schemas.microsoft.com/office/powerpoint/2010/main" val="984788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446088"/>
            <a:ext cx="6040437" cy="4532312"/>
          </a:xfrm>
        </p:spPr>
      </p:sp>
      <p:sp>
        <p:nvSpPr>
          <p:cNvPr id="3" name="Notes Placeholder 2"/>
          <p:cNvSpPr>
            <a:spLocks noGrp="1"/>
          </p:cNvSpPr>
          <p:nvPr>
            <p:ph type="body" idx="1"/>
          </p:nvPr>
        </p:nvSpPr>
        <p:spPr>
          <a:xfrm>
            <a:off x="541338" y="5443724"/>
            <a:ext cx="5945187" cy="2456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The Secret, The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r>
              <a:rPr lang="en-US" sz="1400" dirty="0"/>
              <a:t>High performance in stressful conditions depends on two things:</a:t>
            </a:r>
          </a:p>
          <a:p>
            <a:endParaRPr lang="en-US" sz="1400" dirty="0"/>
          </a:p>
          <a:p>
            <a:pPr lvl="1"/>
            <a:r>
              <a:rPr lang="en-US" sz="1400" dirty="0"/>
              <a:t>1.  Eliminating the unnecessary stressors, that is, the stress you can control through self-care (exercise, diet, strong relational support, spirituality)</a:t>
            </a:r>
          </a:p>
          <a:p>
            <a:pPr lvl="1"/>
            <a:endParaRPr lang="en-US" sz="1400" dirty="0"/>
          </a:p>
          <a:p>
            <a:pPr lvl="1"/>
            <a:r>
              <a:rPr lang="en-US" sz="1400" dirty="0"/>
              <a:t>2.  Learning to deal with the stressors through experience and practice with the stimulus </a:t>
            </a:r>
          </a:p>
        </p:txBody>
      </p:sp>
      <p:sp>
        <p:nvSpPr>
          <p:cNvPr id="4" name="Slide Number Placeholder 3"/>
          <p:cNvSpPr>
            <a:spLocks noGrp="1"/>
          </p:cNvSpPr>
          <p:nvPr>
            <p:ph type="sldNum" sz="quarter" idx="10"/>
          </p:nvPr>
        </p:nvSpPr>
        <p:spPr/>
        <p:txBody>
          <a:bodyPr/>
          <a:lstStyle/>
          <a:p>
            <a:fld id="{6982B6FC-F403-49FB-BE2E-51F57F49404F}" type="slidenum">
              <a:rPr lang="en-US" smtClean="0"/>
              <a:t>33</a:t>
            </a:fld>
            <a:endParaRPr lang="en-US"/>
          </a:p>
        </p:txBody>
      </p:sp>
    </p:spTree>
    <p:extLst>
      <p:ext uri="{BB962C8B-B14F-4D97-AF65-F5344CB8AC3E}">
        <p14:creationId xmlns:p14="http://schemas.microsoft.com/office/powerpoint/2010/main" val="1116333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2063" y="403225"/>
            <a:ext cx="4354512" cy="3267075"/>
          </a:xfrm>
        </p:spPr>
      </p:sp>
      <p:sp>
        <p:nvSpPr>
          <p:cNvPr id="3" name="Notes Placeholder 2"/>
          <p:cNvSpPr>
            <a:spLocks noGrp="1"/>
          </p:cNvSpPr>
          <p:nvPr>
            <p:ph type="body" idx="1"/>
          </p:nvPr>
        </p:nvSpPr>
        <p:spPr/>
        <p:txBody>
          <a:bodyPr/>
          <a:lstStyle/>
          <a:p>
            <a:r>
              <a:rPr lang="en-US" sz="1400" b="1" dirty="0"/>
              <a:t>Self-care: Empty the cup to prevent overload</a:t>
            </a:r>
          </a:p>
          <a:p>
            <a:endParaRPr lang="en-US" sz="1400" dirty="0"/>
          </a:p>
          <a:p>
            <a:r>
              <a:rPr lang="en-US" sz="1400" dirty="0"/>
              <a:t>We all need to empty our cups to prevent overload and explosions. The two major ways to “empty the cup” and reduce the stress chemicals in your body, is through </a:t>
            </a:r>
            <a:r>
              <a:rPr lang="en-US" sz="1400" i="1" dirty="0"/>
              <a:t>Peeing</a:t>
            </a:r>
            <a:r>
              <a:rPr lang="en-US" sz="1400" dirty="0"/>
              <a:t> and </a:t>
            </a:r>
            <a:r>
              <a:rPr lang="en-US" sz="1400" i="1" dirty="0"/>
              <a:t>Sweating</a:t>
            </a:r>
            <a:r>
              <a:rPr lang="en-US" sz="1400" dirty="0"/>
              <a:t>. Following are several ways in which to care for your own well-being in a way that will enable you to manage stress effectively:</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Exercise regularly. Physical exercise both makes you stronger and allows you to sweat out the chemicals (get a trainer or join a group).</a:t>
            </a:r>
          </a:p>
          <a:p>
            <a:pPr marL="685800" lvl="1" indent="-228600">
              <a:buFont typeface="+mj-lt"/>
              <a:buAutoNum type="arabicPeriod"/>
            </a:pPr>
            <a:r>
              <a:rPr lang="en-US" sz="1400" dirty="0"/>
              <a:t>To prevent dehydration, drink lots of water. Avoid caffeinated drinks which produce stress chemicals. </a:t>
            </a:r>
          </a:p>
          <a:p>
            <a:pPr marL="685800" lvl="1" indent="-228600">
              <a:buFont typeface="+mj-lt"/>
              <a:buAutoNum type="arabicPeriod"/>
            </a:pPr>
            <a:r>
              <a:rPr lang="en-US" sz="1400" dirty="0"/>
              <a:t>Eat healthy to help your body function well and avoid diseases.</a:t>
            </a:r>
          </a:p>
          <a:p>
            <a:pPr marL="685800" lvl="1" indent="-228600">
              <a:buFont typeface="+mj-lt"/>
              <a:buAutoNum type="arabicPeriod"/>
            </a:pPr>
            <a:r>
              <a:rPr lang="en-US" sz="1400" dirty="0"/>
              <a:t>Get enough sleep. </a:t>
            </a:r>
          </a:p>
          <a:p>
            <a:pPr marL="685800" lvl="1" indent="-228600">
              <a:buFont typeface="+mj-lt"/>
              <a:buAutoNum type="arabicPeriod"/>
            </a:pPr>
            <a:r>
              <a:rPr lang="en-US" sz="1400" dirty="0"/>
              <a:t>Learn to relax.  Stop bringing stress into your fun, hobbies and interests. Plan regular breaks (“nests in time”).</a:t>
            </a:r>
          </a:p>
          <a:p>
            <a:pPr marL="685800" lvl="1" indent="-228600">
              <a:buFont typeface="+mj-lt"/>
              <a:buAutoNum type="arabicPeriod"/>
            </a:pPr>
            <a:r>
              <a:rPr lang="en-US" sz="1400" dirty="0"/>
              <a:t>Lose the perfectionism and become a life-long learner. </a:t>
            </a:r>
          </a:p>
          <a:p>
            <a:pPr marL="685800" lvl="1" indent="-228600">
              <a:buFont typeface="+mj-lt"/>
              <a:buAutoNum type="arabicPeriod"/>
            </a:pPr>
            <a:r>
              <a:rPr lang="en-US" sz="1400" dirty="0"/>
              <a:t>Challenge your own distorted thinking, don’t awfulize!</a:t>
            </a:r>
          </a:p>
          <a:p>
            <a:pPr marL="685800" lvl="1" indent="-228600">
              <a:buFont typeface="+mj-lt"/>
              <a:buAutoNum type="arabicPeriod"/>
            </a:pPr>
            <a:r>
              <a:rPr lang="en-US" sz="1400" dirty="0"/>
              <a:t>Keep your primary relationships strong. </a:t>
            </a:r>
          </a:p>
          <a:p>
            <a:r>
              <a:rPr lang="en-US" dirty="0"/>
              <a:t> </a:t>
            </a:r>
          </a:p>
        </p:txBody>
      </p:sp>
      <p:sp>
        <p:nvSpPr>
          <p:cNvPr id="4" name="Slide Number Placeholder 3"/>
          <p:cNvSpPr>
            <a:spLocks noGrp="1"/>
          </p:cNvSpPr>
          <p:nvPr>
            <p:ph type="sldNum" sz="quarter" idx="10"/>
          </p:nvPr>
        </p:nvSpPr>
        <p:spPr/>
        <p:txBody>
          <a:bodyPr/>
          <a:lstStyle/>
          <a:p>
            <a:fld id="{6982B6FC-F403-49FB-BE2E-51F57F49404F}" type="slidenum">
              <a:rPr lang="en-US" smtClean="0"/>
              <a:t>34</a:t>
            </a:fld>
            <a:endParaRPr lang="en-US"/>
          </a:p>
        </p:txBody>
      </p:sp>
    </p:spTree>
    <p:extLst>
      <p:ext uri="{BB962C8B-B14F-4D97-AF65-F5344CB8AC3E}">
        <p14:creationId xmlns:p14="http://schemas.microsoft.com/office/powerpoint/2010/main" val="3032958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446088"/>
            <a:ext cx="5868987" cy="4403725"/>
          </a:xfrm>
        </p:spPr>
      </p:sp>
      <p:sp>
        <p:nvSpPr>
          <p:cNvPr id="3" name="Notes Placeholder 2"/>
          <p:cNvSpPr>
            <a:spLocks noGrp="1"/>
          </p:cNvSpPr>
          <p:nvPr>
            <p:ph type="body" idx="1"/>
          </p:nvPr>
        </p:nvSpPr>
        <p:spPr>
          <a:xfrm>
            <a:off x="581184" y="5492653"/>
            <a:ext cx="5486400" cy="3239642"/>
          </a:xfrm>
        </p:spPr>
        <p:txBody>
          <a:bodyPr/>
          <a:lstStyle/>
          <a:p>
            <a:r>
              <a:rPr lang="en-US" sz="1400" b="1" dirty="0"/>
              <a:t>Learning – “This is an interesting objective problem”</a:t>
            </a:r>
          </a:p>
          <a:p>
            <a:endParaRPr lang="en-US" sz="1400" dirty="0"/>
          </a:p>
          <a:p>
            <a:r>
              <a:rPr lang="en-US" sz="1400" dirty="0"/>
              <a:t>Following are several suggestions that may get you on the road to life-long learning. </a:t>
            </a:r>
          </a:p>
          <a:p>
            <a:pPr marL="685800" lvl="1" indent="-228600">
              <a:buFont typeface="+mj-lt"/>
              <a:buAutoNum type="arabicPeriod"/>
            </a:pPr>
            <a:r>
              <a:rPr lang="en-US" sz="1400" dirty="0"/>
              <a:t>Learn and use problem-solving techniques.</a:t>
            </a:r>
          </a:p>
          <a:p>
            <a:pPr marL="685800" lvl="1" indent="-228600">
              <a:buFont typeface="+mj-lt"/>
              <a:buAutoNum type="arabicPeriod"/>
            </a:pPr>
            <a:r>
              <a:rPr lang="en-US" sz="1400" dirty="0"/>
              <a:t>Learn and sharpen your communication, collaboration and negotiating techniques.</a:t>
            </a:r>
          </a:p>
          <a:p>
            <a:pPr marL="685800" lvl="1" indent="-228600">
              <a:buFont typeface="+mj-lt"/>
              <a:buAutoNum type="arabicPeriod"/>
            </a:pPr>
            <a:r>
              <a:rPr lang="en-US" sz="1400" dirty="0"/>
              <a:t>Learn about the things you fear the most and get help to develop coping strategies.</a:t>
            </a:r>
          </a:p>
          <a:p>
            <a:pPr marL="685800" lvl="1" indent="-228600">
              <a:buFont typeface="+mj-lt"/>
              <a:buAutoNum type="arabicPeriod"/>
            </a:pPr>
            <a:r>
              <a:rPr lang="en-US" sz="1400" dirty="0"/>
              <a:t>Learn to say “No”.</a:t>
            </a:r>
          </a:p>
          <a:p>
            <a:pPr marL="685800" lvl="1" indent="-228600">
              <a:buFont typeface="+mj-lt"/>
              <a:buAutoNum type="arabicPeriod"/>
            </a:pPr>
            <a:r>
              <a:rPr lang="en-US" sz="1400" dirty="0"/>
              <a:t>Learn time management and delegation skills.</a:t>
            </a:r>
          </a:p>
          <a:p>
            <a:pPr marL="685800" lvl="1" indent="-228600">
              <a:buFont typeface="+mj-lt"/>
              <a:buAutoNum type="arabicPeriod"/>
            </a:pPr>
            <a:r>
              <a:rPr lang="en-US" sz="1400" dirty="0"/>
              <a:t>Become a subject matter expert.</a:t>
            </a:r>
          </a:p>
          <a:p>
            <a:pPr marL="685800" lvl="1" indent="-228600">
              <a:buFont typeface="+mj-lt"/>
              <a:buAutoNum type="arabicPeriod"/>
            </a:pPr>
            <a:r>
              <a:rPr lang="en-US" sz="1400" dirty="0"/>
              <a:t>Identify someone who seems to handle well things that drive you crazy and have a conversation to learn their secret.</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6982B6FC-F403-49FB-BE2E-51F57F49404F}" type="slidenum">
              <a:rPr lang="en-US" smtClean="0"/>
              <a:t>35</a:t>
            </a:fld>
            <a:endParaRPr lang="en-US"/>
          </a:p>
        </p:txBody>
      </p:sp>
    </p:spTree>
    <p:extLst>
      <p:ext uri="{BB962C8B-B14F-4D97-AF65-F5344CB8AC3E}">
        <p14:creationId xmlns:p14="http://schemas.microsoft.com/office/powerpoint/2010/main" val="3931283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5300" y="446088"/>
            <a:ext cx="5815013" cy="4362450"/>
          </a:xfrm>
        </p:spPr>
      </p:sp>
      <p:sp>
        <p:nvSpPr>
          <p:cNvPr id="4" name="Slide Number Placeholder 3"/>
          <p:cNvSpPr>
            <a:spLocks noGrp="1"/>
          </p:cNvSpPr>
          <p:nvPr>
            <p:ph type="sldNum" sz="quarter" idx="10"/>
          </p:nvPr>
        </p:nvSpPr>
        <p:spPr/>
        <p:txBody>
          <a:bodyPr/>
          <a:lstStyle/>
          <a:p>
            <a:fld id="{6982B6FC-F403-49FB-BE2E-51F57F49404F}" type="slidenum">
              <a:rPr lang="en-US" smtClean="0"/>
              <a:t>36</a:t>
            </a:fld>
            <a:endParaRPr lang="en-US"/>
          </a:p>
        </p:txBody>
      </p:sp>
      <p:sp>
        <p:nvSpPr>
          <p:cNvPr id="6" name="Notes Placeholder 5">
            <a:extLst>
              <a:ext uri="{FF2B5EF4-FFF2-40B4-BE49-F238E27FC236}">
                <a16:creationId xmlns:a16="http://schemas.microsoft.com/office/drawing/2014/main" id="{9B7CACB2-3EFF-441C-8ACD-834BCDB3D856}"/>
              </a:ext>
            </a:extLst>
          </p:cNvPr>
          <p:cNvSpPr>
            <a:spLocks noGrp="1"/>
          </p:cNvSpPr>
          <p:nvPr>
            <p:ph type="body" sz="quarter" idx="3"/>
          </p:nvPr>
        </p:nvSpPr>
        <p:spPr>
          <a:xfrm>
            <a:off x="809784" y="5113021"/>
            <a:ext cx="5486400" cy="3619274"/>
          </a:xfrm>
        </p:spPr>
        <p:txBody>
          <a:bodyPr/>
          <a:lstStyle/>
          <a:p>
            <a:endParaRPr lang="en-US" dirty="0"/>
          </a:p>
        </p:txBody>
      </p:sp>
    </p:spTree>
    <p:extLst>
      <p:ext uri="{BB962C8B-B14F-4D97-AF65-F5344CB8AC3E}">
        <p14:creationId xmlns:p14="http://schemas.microsoft.com/office/powerpoint/2010/main" val="1331169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446088"/>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2B6FC-F403-49FB-BE2E-51F57F49404F}" type="slidenum">
              <a:rPr lang="en-US" smtClean="0"/>
              <a:t>37</a:t>
            </a:fld>
            <a:endParaRPr lang="en-US"/>
          </a:p>
        </p:txBody>
      </p:sp>
    </p:spTree>
    <p:extLst>
      <p:ext uri="{BB962C8B-B14F-4D97-AF65-F5344CB8AC3E}">
        <p14:creationId xmlns:p14="http://schemas.microsoft.com/office/powerpoint/2010/main" val="323414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4</a:t>
            </a:fld>
            <a:endParaRPr lang="en-US"/>
          </a:p>
        </p:txBody>
      </p:sp>
    </p:spTree>
    <p:extLst>
      <p:ext uri="{BB962C8B-B14F-4D97-AF65-F5344CB8AC3E}">
        <p14:creationId xmlns:p14="http://schemas.microsoft.com/office/powerpoint/2010/main" val="81184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5</a:t>
            </a:fld>
            <a:endParaRPr lang="en-US"/>
          </a:p>
        </p:txBody>
      </p:sp>
    </p:spTree>
    <p:extLst>
      <p:ext uri="{BB962C8B-B14F-4D97-AF65-F5344CB8AC3E}">
        <p14:creationId xmlns:p14="http://schemas.microsoft.com/office/powerpoint/2010/main" val="303599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6</a:t>
            </a:fld>
            <a:endParaRPr lang="en-US"/>
          </a:p>
        </p:txBody>
      </p:sp>
    </p:spTree>
    <p:extLst>
      <p:ext uri="{BB962C8B-B14F-4D97-AF65-F5344CB8AC3E}">
        <p14:creationId xmlns:p14="http://schemas.microsoft.com/office/powerpoint/2010/main" val="426765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7</a:t>
            </a:fld>
            <a:endParaRPr lang="en-US"/>
          </a:p>
        </p:txBody>
      </p:sp>
    </p:spTree>
    <p:extLst>
      <p:ext uri="{BB962C8B-B14F-4D97-AF65-F5344CB8AC3E}">
        <p14:creationId xmlns:p14="http://schemas.microsoft.com/office/powerpoint/2010/main" val="137573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2B6FC-F403-49FB-BE2E-51F57F49404F}" type="slidenum">
              <a:rPr lang="en-US" smtClean="0"/>
              <a:t>8</a:t>
            </a:fld>
            <a:endParaRPr lang="en-US"/>
          </a:p>
        </p:txBody>
      </p:sp>
    </p:spTree>
    <p:extLst>
      <p:ext uri="{BB962C8B-B14F-4D97-AF65-F5344CB8AC3E}">
        <p14:creationId xmlns:p14="http://schemas.microsoft.com/office/powerpoint/2010/main" val="317339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2B6FC-F403-49FB-BE2E-51F57F49404F}" type="slidenum">
              <a:rPr lang="en-US" smtClean="0"/>
              <a:t>9</a:t>
            </a:fld>
            <a:endParaRPr lang="en-US"/>
          </a:p>
        </p:txBody>
      </p:sp>
    </p:spTree>
    <p:extLst>
      <p:ext uri="{BB962C8B-B14F-4D97-AF65-F5344CB8AC3E}">
        <p14:creationId xmlns:p14="http://schemas.microsoft.com/office/powerpoint/2010/main" val="406064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7" name="Title 1"/>
          <p:cNvSpPr>
            <a:spLocks noGrp="1"/>
          </p:cNvSpPr>
          <p:nvPr>
            <p:ph type="ctrTitle"/>
          </p:nvPr>
        </p:nvSpPr>
        <p:spPr>
          <a:xfrm>
            <a:off x="520322" y="736979"/>
            <a:ext cx="7249886" cy="2811725"/>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22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D2A44-9015-4B3B-A081-C6531BE50EF8}"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144278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27CA72-1DD8-48D4-899E-14E6AF067D83}"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100443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3056FB-1ECF-4651-AE85-6660E989AAB5}" type="datetime1">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305311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F26188-8E08-4434-879F-8D2A295A622C}" type="datetime1">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102531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BB0649-6C49-47C8-9A38-BAF92E6D8D91}" type="datetime1">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304975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5DE11-24F6-44B0-A7B7-8A24C0B6E462}" type="datetime1">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267740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7C480-4176-4A81-BE84-248CF345F6B0}" type="datetime1">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879791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CDE0B7-72C6-4F06-8ECA-5C5A4EBBBA8D}" type="datetime1">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494015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947B9-1367-48BB-9B89-B3BCB31E6F7B}"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126001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E064-2BD7-4BD9-BD1B-1C053EA8A42A}"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226131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1" y="624689"/>
            <a:ext cx="8343900" cy="77484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42903" y="1600200"/>
            <a:ext cx="8343899" cy="4318000"/>
          </a:xfrm>
        </p:spPr>
        <p:txBody>
          <a:bodyPr/>
          <a:lstStyle>
            <a:lvl2pPr>
              <a:spcBef>
                <a:spcPts val="450"/>
              </a:spcBef>
              <a:spcAft>
                <a:spcPts val="450"/>
              </a:spcAft>
              <a:defRPr/>
            </a:lvl2pPr>
            <a:lvl3pPr marL="258366" indent="-88106">
              <a:spcBef>
                <a:spcPts val="0"/>
              </a:spcBef>
              <a:spcAft>
                <a:spcPts val="450"/>
              </a:spcAft>
              <a:buFont typeface="Courier New" panose="02070309020205020404" pitchFamily="49" charset="0"/>
              <a:buChar char="­"/>
              <a:defRPr sz="825"/>
            </a:lvl3pPr>
            <a:lvl4pPr marL="427435" indent="-84535">
              <a:spcBef>
                <a:spcPts val="0"/>
              </a:spcBef>
              <a:spcAft>
                <a:spcPts val="450"/>
              </a:spcAft>
              <a:buSzPct val="75000"/>
              <a:buFont typeface="Wingdings" panose="05000000000000000000" pitchFamily="2" charset="2"/>
              <a:buChar char="§"/>
              <a:defRPr sz="825"/>
            </a:lvl4pPr>
            <a:lvl5pPr marL="601266" indent="-88106">
              <a:spcBef>
                <a:spcPts val="0"/>
              </a:spcBef>
              <a:spcAft>
                <a:spcPts val="450"/>
              </a:spcAft>
              <a:buSzPct val="65000"/>
              <a:buFont typeface="Symbol" panose="05050102010706020507" pitchFamily="18" charset="2"/>
              <a:buChar cha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C283902-7CD7-43CD-82C1-BB82E1613F50}" type="slidenum">
              <a:rPr lang="en-US" smtClean="0"/>
              <a:t>‹#›</a:t>
            </a:fld>
            <a:endParaRPr lang="en-US"/>
          </a:p>
        </p:txBody>
      </p:sp>
    </p:spTree>
    <p:extLst>
      <p:ext uri="{BB962C8B-B14F-4D97-AF65-F5344CB8AC3E}">
        <p14:creationId xmlns:p14="http://schemas.microsoft.com/office/powerpoint/2010/main" val="162650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1" y="1605829"/>
            <a:ext cx="4114800" cy="4312372"/>
          </a:xfrm>
        </p:spPr>
        <p:txBody>
          <a:bodyPr>
            <a:normAutofit/>
          </a:bodyPr>
          <a:lstStyle>
            <a:lvl1pPr>
              <a:defRPr sz="1050"/>
            </a:lvl1pPr>
            <a:lvl2pPr>
              <a:spcBef>
                <a:spcPts val="450"/>
              </a:spcBef>
              <a:spcAft>
                <a:spcPts val="450"/>
              </a:spcAft>
              <a:defRPr sz="900"/>
            </a:lvl2pPr>
            <a:lvl3pPr marL="258366" indent="-88106">
              <a:spcBef>
                <a:spcPts val="0"/>
              </a:spcBef>
              <a:spcAft>
                <a:spcPts val="450"/>
              </a:spcAft>
              <a:buFont typeface="Courier New" panose="02070309020205020404" pitchFamily="49" charset="0"/>
              <a:buChar char="­"/>
              <a:defRPr sz="825"/>
            </a:lvl3pPr>
            <a:lvl4pPr marL="427435" indent="-84535">
              <a:spcBef>
                <a:spcPts val="0"/>
              </a:spcBef>
              <a:spcAft>
                <a:spcPts val="450"/>
              </a:spcAft>
              <a:buSzPct val="75000"/>
              <a:buFont typeface="Wingdings" panose="05000000000000000000" pitchFamily="2" charset="2"/>
              <a:buChar char="§"/>
              <a:defRPr sz="825"/>
            </a:lvl4pPr>
            <a:lvl5pPr marL="601266" indent="-88106">
              <a:spcBef>
                <a:spcPts val="0"/>
              </a:spcBef>
              <a:spcAft>
                <a:spcPts val="450"/>
              </a:spcAft>
              <a:buSzPct val="75000"/>
              <a:buFont typeface="Symbol" panose="05050102010706020507" pitchFamily="18" charset="2"/>
              <a:buChar char="*"/>
              <a:defRPr sz="825"/>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1" y="1605829"/>
            <a:ext cx="4114800" cy="4312372"/>
          </a:xfrm>
        </p:spPr>
        <p:txBody>
          <a:bodyPr>
            <a:normAutofit/>
          </a:bodyPr>
          <a:lstStyle>
            <a:lvl1pPr>
              <a:defRPr sz="1050"/>
            </a:lvl1pPr>
            <a:lvl2pPr>
              <a:spcBef>
                <a:spcPts val="450"/>
              </a:spcBef>
              <a:spcAft>
                <a:spcPts val="450"/>
              </a:spcAft>
              <a:defRPr sz="900"/>
            </a:lvl2pPr>
            <a:lvl3pPr marL="258366" indent="-88106">
              <a:spcBef>
                <a:spcPts val="0"/>
              </a:spcBef>
              <a:spcAft>
                <a:spcPts val="450"/>
              </a:spcAft>
              <a:buFont typeface="Courier New" panose="02070309020205020404" pitchFamily="49" charset="0"/>
              <a:buChar char="­"/>
              <a:defRPr sz="825"/>
            </a:lvl3pPr>
            <a:lvl4pPr marL="427435" indent="-84535">
              <a:spcBef>
                <a:spcPts val="0"/>
              </a:spcBef>
              <a:spcAft>
                <a:spcPts val="450"/>
              </a:spcAft>
              <a:buSzPct val="75000"/>
              <a:buFont typeface="Wingdings" panose="05000000000000000000" pitchFamily="2" charset="2"/>
              <a:buChar char="§"/>
              <a:defRPr sz="825"/>
            </a:lvl4pPr>
            <a:lvl5pPr marL="601266" indent="-88106">
              <a:spcBef>
                <a:spcPts val="0"/>
              </a:spcBef>
              <a:spcAft>
                <a:spcPts val="450"/>
              </a:spcAft>
              <a:buSzPct val="65000"/>
              <a:buFont typeface="Symbol" panose="05050102010706020507" pitchFamily="18" charset="2"/>
              <a:buChar char="*"/>
              <a:defRPr sz="825"/>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C283902-7CD7-43CD-82C1-BB82E1613F50}" type="slidenum">
              <a:rPr lang="en-US" smtClean="0"/>
              <a:t>‹#›</a:t>
            </a:fld>
            <a:endParaRPr lang="en-US"/>
          </a:p>
        </p:txBody>
      </p:sp>
      <p:sp>
        <p:nvSpPr>
          <p:cNvPr id="8" name="Title 1"/>
          <p:cNvSpPr>
            <a:spLocks noGrp="1"/>
          </p:cNvSpPr>
          <p:nvPr>
            <p:ph type="title"/>
          </p:nvPr>
        </p:nvSpPr>
        <p:spPr>
          <a:xfrm>
            <a:off x="342901" y="624689"/>
            <a:ext cx="8343900" cy="77484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t with sidebar">
    <p:spTree>
      <p:nvGrpSpPr>
        <p:cNvPr id="1" name=""/>
        <p:cNvGrpSpPr/>
        <p:nvPr/>
      </p:nvGrpSpPr>
      <p:grpSpPr>
        <a:xfrm>
          <a:off x="0" y="0"/>
          <a:ext cx="0" cy="0"/>
          <a:chOff x="0" y="0"/>
          <a:chExt cx="0" cy="0"/>
        </a:xfrm>
      </p:grpSpPr>
      <p:sp>
        <p:nvSpPr>
          <p:cNvPr id="5" name="Rectangle 4"/>
          <p:cNvSpPr/>
          <p:nvPr/>
        </p:nvSpPr>
        <p:spPr>
          <a:xfrm>
            <a:off x="6167439" y="1605828"/>
            <a:ext cx="2519363" cy="4288560"/>
          </a:xfrm>
          <a:prstGeom prst="rect">
            <a:avLst/>
          </a:prstGeom>
          <a:solidFill>
            <a:srgbClr val="EE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42901" y="624689"/>
            <a:ext cx="8343900" cy="77484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42902" y="1605829"/>
            <a:ext cx="5738813" cy="4312372"/>
          </a:xfrm>
        </p:spPr>
        <p:txBody>
          <a:bodyPr>
            <a:normAutofit/>
          </a:bodyPr>
          <a:lstStyle>
            <a:lvl1pPr>
              <a:defRPr sz="1050"/>
            </a:lvl1pPr>
            <a:lvl2pPr>
              <a:spcBef>
                <a:spcPts val="450"/>
              </a:spcBef>
              <a:spcAft>
                <a:spcPts val="450"/>
              </a:spcAft>
              <a:defRPr sz="900"/>
            </a:lvl2pPr>
            <a:lvl3pPr marL="258366" indent="-88106">
              <a:spcBef>
                <a:spcPts val="0"/>
              </a:spcBef>
              <a:spcAft>
                <a:spcPts val="450"/>
              </a:spcAft>
              <a:buFont typeface="Courier New" panose="02070309020205020404" pitchFamily="49" charset="0"/>
              <a:buChar char="­"/>
              <a:defRPr sz="825"/>
            </a:lvl3pPr>
            <a:lvl4pPr marL="427435" indent="-84535">
              <a:spcBef>
                <a:spcPts val="0"/>
              </a:spcBef>
              <a:spcAft>
                <a:spcPts val="450"/>
              </a:spcAft>
              <a:buSzPct val="75000"/>
              <a:buFont typeface="Wingdings" panose="05000000000000000000" pitchFamily="2" charset="2"/>
              <a:buChar char="§"/>
              <a:defRPr sz="825"/>
            </a:lvl4pPr>
            <a:lvl5pPr marL="601266" indent="-88106">
              <a:spcBef>
                <a:spcPts val="0"/>
              </a:spcBef>
              <a:spcAft>
                <a:spcPts val="450"/>
              </a:spcAft>
              <a:buSzPct val="65000"/>
              <a:buFont typeface="Symbol" panose="05050102010706020507" pitchFamily="18" charset="2"/>
              <a:buChar char="*"/>
              <a:defRPr sz="825"/>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976" y="1605829"/>
            <a:ext cx="2295525" cy="4312372"/>
          </a:xfrm>
        </p:spPr>
        <p:txBody>
          <a:bodyPr>
            <a:normAutofit/>
          </a:bodyPr>
          <a:lstStyle>
            <a:lvl1pPr>
              <a:defRPr sz="900"/>
            </a:lvl1pPr>
            <a:lvl2pPr>
              <a:spcBef>
                <a:spcPts val="450"/>
              </a:spcBef>
              <a:spcAft>
                <a:spcPts val="450"/>
              </a:spcAft>
              <a:defRPr sz="750"/>
            </a:lvl2pPr>
            <a:lvl3pPr marL="258366" indent="-88106">
              <a:spcBef>
                <a:spcPts val="0"/>
              </a:spcBef>
              <a:spcAft>
                <a:spcPts val="450"/>
              </a:spcAft>
              <a:buFont typeface="Courier New" panose="02070309020205020404" pitchFamily="49" charset="0"/>
              <a:buChar char="­"/>
              <a:defRPr sz="675"/>
            </a:lvl3pPr>
            <a:lvl4pPr marL="427435" indent="-84535">
              <a:spcBef>
                <a:spcPts val="0"/>
              </a:spcBef>
              <a:spcAft>
                <a:spcPts val="450"/>
              </a:spcAft>
              <a:buSzPct val="75000"/>
              <a:buFont typeface="Wingdings" panose="05000000000000000000" pitchFamily="2" charset="2"/>
              <a:buChar char="§"/>
              <a:defRPr sz="675"/>
            </a:lvl4pPr>
            <a:lvl5pPr marL="601266" indent="-88106">
              <a:spcBef>
                <a:spcPts val="0"/>
              </a:spcBef>
              <a:spcAft>
                <a:spcPts val="450"/>
              </a:spcAft>
              <a:buSzPct val="75000"/>
              <a:buFont typeface="Symbol" panose="05050102010706020507" pitchFamily="18" charset="2"/>
              <a:buChar char="*"/>
              <a:defRPr sz="675"/>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C283902-7CD7-43CD-82C1-BB82E1613F50}" type="slidenum">
              <a:rPr lang="en-US" smtClean="0"/>
              <a:t>‹#›</a:t>
            </a:fld>
            <a:endParaRPr lang="en-US"/>
          </a:p>
        </p:txBody>
      </p:sp>
    </p:spTree>
    <p:extLst>
      <p:ext uri="{BB962C8B-B14F-4D97-AF65-F5344CB8AC3E}">
        <p14:creationId xmlns:p14="http://schemas.microsoft.com/office/powerpoint/2010/main" val="333998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1" y="624689"/>
            <a:ext cx="8343900" cy="77484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C283902-7CD7-43CD-82C1-BB82E1613F50}" type="slidenum">
              <a:rPr lang="en-US" smtClean="0"/>
              <a:t>‹#›</a:t>
            </a:fld>
            <a:endParaRPr lang="en-US"/>
          </a:p>
        </p:txBody>
      </p:sp>
    </p:spTree>
    <p:extLst>
      <p:ext uri="{BB962C8B-B14F-4D97-AF65-F5344CB8AC3E}">
        <p14:creationId xmlns:p14="http://schemas.microsoft.com/office/powerpoint/2010/main" val="408080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23471-DDA5-4EDE-AC7B-3FBEFB094358}"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83902-7CD7-43CD-82C1-BB82E1613F50}" type="slidenum">
              <a:rPr lang="en-US" smtClean="0"/>
              <a:t>‹#›</a:t>
            </a:fld>
            <a:endParaRPr lang="en-US"/>
          </a:p>
        </p:txBody>
      </p:sp>
    </p:spTree>
    <p:extLst>
      <p:ext uri="{BB962C8B-B14F-4D97-AF65-F5344CB8AC3E}">
        <p14:creationId xmlns:p14="http://schemas.microsoft.com/office/powerpoint/2010/main" val="191900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495030-C82C-40A2-91E8-EDC81E804870}"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83902-7CD7-43CD-82C1-BB82E1613F50}" type="slidenum">
              <a:rPr lang="en-US" smtClean="0"/>
              <a:t>‹#›</a:t>
            </a:fld>
            <a:endParaRPr lang="en-US"/>
          </a:p>
        </p:txBody>
      </p:sp>
    </p:spTree>
    <p:extLst>
      <p:ext uri="{BB962C8B-B14F-4D97-AF65-F5344CB8AC3E}">
        <p14:creationId xmlns:p14="http://schemas.microsoft.com/office/powerpoint/2010/main" val="268140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F484-7161-4644-972E-818E77D9E10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C9A17F7-09C7-42FD-957F-020C0C359368}"/>
              </a:ext>
            </a:extLst>
          </p:cNvPr>
          <p:cNvSpPr>
            <a:spLocks noGrp="1"/>
          </p:cNvSpPr>
          <p:nvPr>
            <p:ph type="sldNum" sz="quarter" idx="10"/>
          </p:nvPr>
        </p:nvSpPr>
        <p:spPr/>
        <p:txBody>
          <a:bodyPr/>
          <a:lstStyle/>
          <a:p>
            <a:fld id="{9C283902-7CD7-43CD-82C1-BB82E1613F50}" type="slidenum">
              <a:rPr lang="en-US" smtClean="0"/>
              <a:t>‹#›</a:t>
            </a:fld>
            <a:endParaRPr lang="en-US"/>
          </a:p>
        </p:txBody>
      </p:sp>
    </p:spTree>
    <p:extLst>
      <p:ext uri="{BB962C8B-B14F-4D97-AF65-F5344CB8AC3E}">
        <p14:creationId xmlns:p14="http://schemas.microsoft.com/office/powerpoint/2010/main" val="382497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D010B1-C71B-4C14-A220-C409BC2A0104}"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4AC4-F66E-4B5E-ADF3-4A3EDB4EB1E5}" type="slidenum">
              <a:rPr lang="en-US" smtClean="0"/>
              <a:t>‹#›</a:t>
            </a:fld>
            <a:endParaRPr lang="en-US"/>
          </a:p>
        </p:txBody>
      </p:sp>
    </p:spTree>
    <p:extLst>
      <p:ext uri="{BB962C8B-B14F-4D97-AF65-F5344CB8AC3E}">
        <p14:creationId xmlns:p14="http://schemas.microsoft.com/office/powerpoint/2010/main" val="172271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38952"/>
            <a:ext cx="9144000"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342903" y="1600200"/>
            <a:ext cx="8343899" cy="4318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51840" y="189791"/>
            <a:ext cx="406046" cy="228600"/>
          </a:xfrm>
          <a:prstGeom prst="rect">
            <a:avLst/>
          </a:prstGeom>
        </p:spPr>
        <p:txBody>
          <a:bodyPr vert="horz" lIns="91440" tIns="45720" rIns="91440" bIns="45720" rtlCol="0" anchor="ctr"/>
          <a:lstStyle>
            <a:lvl1pPr algn="l">
              <a:defRPr sz="675">
                <a:solidFill>
                  <a:schemeClr val="bg1"/>
                </a:solidFill>
                <a:latin typeface="+mj-lt"/>
              </a:defRPr>
            </a:lvl1pPr>
          </a:lstStyle>
          <a:p>
            <a:fld id="{9C283902-7CD7-43CD-82C1-BB82E1613F50}" type="slidenum">
              <a:rPr lang="en-US" smtClean="0"/>
              <a:t>‹#›</a:t>
            </a:fld>
            <a:endParaRPr lang="en-US"/>
          </a:p>
        </p:txBody>
      </p:sp>
      <p:sp>
        <p:nvSpPr>
          <p:cNvPr id="8" name="TextBox 7"/>
          <p:cNvSpPr txBox="1"/>
          <p:nvPr/>
        </p:nvSpPr>
        <p:spPr>
          <a:xfrm>
            <a:off x="7229072" y="205987"/>
            <a:ext cx="1026243" cy="196208"/>
          </a:xfrm>
          <a:prstGeom prst="rect">
            <a:avLst/>
          </a:prstGeom>
          <a:noFill/>
        </p:spPr>
        <p:txBody>
          <a:bodyPr wrap="none" rtlCol="0" anchor="ctr">
            <a:spAutoFit/>
          </a:bodyPr>
          <a:lstStyle/>
          <a:p>
            <a:pPr algn="r"/>
            <a:r>
              <a:rPr lang="en-US" sz="675" b="1" dirty="0">
                <a:solidFill>
                  <a:schemeClr val="bg1"/>
                </a:solidFill>
                <a:latin typeface="+mj-lt"/>
              </a:rPr>
              <a:t>Frank’s International</a:t>
            </a:r>
          </a:p>
        </p:txBody>
      </p:sp>
      <p:cxnSp>
        <p:nvCxnSpPr>
          <p:cNvPr id="10" name="Straight Connector 9"/>
          <p:cNvCxnSpPr/>
          <p:nvPr/>
        </p:nvCxnSpPr>
        <p:spPr>
          <a:xfrm>
            <a:off x="8215441" y="258371"/>
            <a:ext cx="0"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6104239"/>
            <a:ext cx="822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65657" y="205987"/>
            <a:ext cx="521145" cy="196208"/>
          </a:xfrm>
          <a:prstGeom prst="rect">
            <a:avLst/>
          </a:prstGeom>
          <a:noFill/>
        </p:spPr>
        <p:txBody>
          <a:bodyPr wrap="square" rtlCol="0" anchor="ctr">
            <a:spAutoFit/>
          </a:bodyPr>
          <a:lstStyle/>
          <a:p>
            <a:r>
              <a:rPr lang="en-US" sz="675" dirty="0">
                <a:solidFill>
                  <a:schemeClr val="bg1"/>
                </a:solidFill>
                <a:latin typeface="+mj-lt"/>
              </a:rPr>
              <a:t>page</a:t>
            </a:r>
          </a:p>
        </p:txBody>
      </p:sp>
      <p:sp>
        <p:nvSpPr>
          <p:cNvPr id="11" name="Rectangle 10"/>
          <p:cNvSpPr/>
          <p:nvPr/>
        </p:nvSpPr>
        <p:spPr>
          <a:xfrm>
            <a:off x="366714" y="6105031"/>
            <a:ext cx="8339136" cy="276999"/>
          </a:xfrm>
          <a:prstGeom prst="rect">
            <a:avLst/>
          </a:prstGeom>
        </p:spPr>
        <p:txBody>
          <a:bodyPr wrap="square">
            <a:spAutoFit/>
          </a:bodyPr>
          <a:lstStyle/>
          <a:p>
            <a:r>
              <a:rPr lang="en-US" sz="600" dirty="0">
                <a:solidFill>
                  <a:schemeClr val="tx2">
                    <a:lumMod val="50000"/>
                    <a:lumOff val="50000"/>
                  </a:schemeClr>
                </a:solidFill>
              </a:rPr>
              <a:t>This document contains confidential and proprietary information which is property of Frank’s International. None of the information contained herein may be disclosed, reproduced, distributed or used without prior written consent from Frank’s International. © 2018 Frank’s International. All rights reserved.</a:t>
            </a:r>
          </a:p>
        </p:txBody>
      </p:sp>
    </p:spTree>
    <p:extLst>
      <p:ext uri="{BB962C8B-B14F-4D97-AF65-F5344CB8AC3E}">
        <p14:creationId xmlns:p14="http://schemas.microsoft.com/office/powerpoint/2010/main" val="1729684955"/>
      </p:ext>
    </p:extLst>
  </p:cSld>
  <p:clrMap bg1="lt1" tx1="dk1" bg2="lt2" tx2="dk2" accent1="accent1" accent2="accent2" accent3="accent3" accent4="accent4" accent5="accent5" accent6="accent6" hlink="hlink" folHlink="folHlink"/>
  <p:sldLayoutIdLst>
    <p:sldLayoutId id="2147483675" r:id="rId1"/>
    <p:sldLayoutId id="2147483681" r:id="rId2"/>
    <p:sldLayoutId id="2147483685" r:id="rId3"/>
    <p:sldLayoutId id="2147483686" r:id="rId4"/>
    <p:sldLayoutId id="2147483687" r:id="rId5"/>
    <p:sldLayoutId id="2147483688" r:id="rId6"/>
    <p:sldLayoutId id="2147483689" r:id="rId7"/>
    <p:sldLayoutId id="2147483690" r:id="rId8"/>
  </p:sldLayoutIdLst>
  <p:hf hdr="0" ftr="0" dt="0"/>
  <p:txStyles>
    <p:titleStyle>
      <a:lvl1pPr algn="l" defTabSz="685800" rtl="0" eaLnBrk="1" latinLnBrk="0" hangingPunct="1">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050" b="1" kern="1200">
          <a:solidFill>
            <a:schemeClr val="accent6"/>
          </a:solidFill>
          <a:latin typeface="+mn-lt"/>
          <a:ea typeface="+mn-ea"/>
          <a:cs typeface="+mn-cs"/>
        </a:defRPr>
      </a:lvl1pPr>
      <a:lvl2pPr marL="84535" indent="-84535" algn="l" defTabSz="685800" rtl="0" eaLnBrk="1" latinLnBrk="0" hangingPunct="1">
        <a:spcBef>
          <a:spcPts val="1050"/>
        </a:spcBef>
        <a:buFont typeface="Arial" panose="020B0604020202020204" pitchFamily="34" charset="0"/>
        <a:buChar char="•"/>
        <a:defRPr sz="900" b="1" kern="1200">
          <a:solidFill>
            <a:schemeClr val="tx1"/>
          </a:solidFill>
          <a:latin typeface="+mn-lt"/>
          <a:ea typeface="+mn-ea"/>
          <a:cs typeface="+mn-cs"/>
        </a:defRPr>
      </a:lvl2pPr>
      <a:lvl3pPr marL="258366" indent="-88106" algn="l" defTabSz="685800" rtl="0" eaLnBrk="1" latinLnBrk="0" hangingPunct="1">
        <a:spcBef>
          <a:spcPts val="450"/>
        </a:spcBef>
        <a:buFont typeface="Arial" panose="020B0604020202020204" pitchFamily="34" charset="0"/>
        <a:buChar char="•"/>
        <a:defRPr sz="900" kern="1200">
          <a:solidFill>
            <a:schemeClr val="tx1"/>
          </a:solidFill>
          <a:latin typeface="+mn-lt"/>
          <a:ea typeface="+mn-ea"/>
          <a:cs typeface="+mn-cs"/>
        </a:defRPr>
      </a:lvl3pPr>
      <a:lvl4pPr marL="427435" indent="-84535" algn="l" defTabSz="685800" rtl="0" eaLnBrk="1" latinLnBrk="0" hangingPunct="1">
        <a:spcBef>
          <a:spcPts val="450"/>
        </a:spcBef>
        <a:buFont typeface="Arial" panose="020B0604020202020204" pitchFamily="34" charset="0"/>
        <a:buChar char="•"/>
        <a:defRPr sz="900" kern="1200">
          <a:solidFill>
            <a:schemeClr val="tx1"/>
          </a:solidFill>
          <a:latin typeface="+mn-lt"/>
          <a:ea typeface="+mn-ea"/>
          <a:cs typeface="+mn-cs"/>
        </a:defRPr>
      </a:lvl4pPr>
      <a:lvl5pPr marL="601266" indent="-88106" algn="l" defTabSz="601266" rtl="0" eaLnBrk="1" latinLnBrk="0" hangingPunct="1">
        <a:spcBef>
          <a:spcPts val="45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96" userDrawn="1">
          <p15:clr>
            <a:srgbClr val="F26B43"/>
          </p15:clr>
        </p15:guide>
        <p15:guide id="2" pos="288" userDrawn="1">
          <p15:clr>
            <a:srgbClr val="F26B43"/>
          </p15:clr>
        </p15:guide>
        <p15:guide id="3" pos="216" userDrawn="1">
          <p15:clr>
            <a:srgbClr val="F26B43"/>
          </p15:clr>
        </p15:guide>
        <p15:guide id="4" pos="5400" userDrawn="1">
          <p15:clr>
            <a:srgbClr val="F26B43"/>
          </p15:clr>
        </p15:guide>
        <p15:guide id="5" pos="5472" userDrawn="1">
          <p15:clr>
            <a:srgbClr val="F26B43"/>
          </p15:clr>
        </p15:guide>
        <p15:guide id="6" orient="horz" pos="300" userDrawn="1">
          <p15:clr>
            <a:srgbClr val="F26B43"/>
          </p15:clr>
        </p15:guide>
        <p15:guide id="7" orient="horz" pos="756" userDrawn="1">
          <p15:clr>
            <a:srgbClr val="F26B43"/>
          </p15:clr>
        </p15:guide>
        <p15:guide id="8" orient="horz" pos="8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19AB0-DEB3-4FA5-BC9B-A79B13BF0A95}" type="datetime1">
              <a:rPr lang="en-US" smtClean="0"/>
              <a:t>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A4AC4-F66E-4B5E-ADF3-4A3EDB4EB1E5}" type="slidenum">
              <a:rPr lang="en-US" smtClean="0"/>
              <a:t>‹#›</a:t>
            </a:fld>
            <a:endParaRPr lang="en-US"/>
          </a:p>
        </p:txBody>
      </p:sp>
    </p:spTree>
    <p:extLst>
      <p:ext uri="{BB962C8B-B14F-4D97-AF65-F5344CB8AC3E}">
        <p14:creationId xmlns:p14="http://schemas.microsoft.com/office/powerpoint/2010/main" val="25982583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svg"/><Relationship Id="rId2" Type="http://schemas.openxmlformats.org/officeDocument/2006/relationships/notesSlide" Target="../notesSlides/notesSlide17.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sv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18.xml"/><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3.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7.emf"/><Relationship Id="rId7" Type="http://schemas.openxmlformats.org/officeDocument/2006/relationships/image" Target="../media/image13.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34.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png"/><Relationship Id="rId18" Type="http://schemas.openxmlformats.org/officeDocument/2006/relationships/image" Target="../media/image83.svg"/><Relationship Id="rId26" Type="http://schemas.openxmlformats.org/officeDocument/2006/relationships/image" Target="../media/image91.pn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image" Target="../media/image82.png"/><Relationship Id="rId25" Type="http://schemas.openxmlformats.org/officeDocument/2006/relationships/image" Target="../media/image90.svg"/><Relationship Id="rId2" Type="http://schemas.openxmlformats.org/officeDocument/2006/relationships/notesSlide" Target="../notesSlides/notesSlide34.xml"/><Relationship Id="rId16" Type="http://schemas.openxmlformats.org/officeDocument/2006/relationships/image" Target="../media/image81.svg"/><Relationship Id="rId20" Type="http://schemas.openxmlformats.org/officeDocument/2006/relationships/image" Target="../media/image85.svg"/><Relationship Id="rId1" Type="http://schemas.openxmlformats.org/officeDocument/2006/relationships/slideLayout" Target="../slideLayouts/slideLayout2.xml"/><Relationship Id="rId6" Type="http://schemas.openxmlformats.org/officeDocument/2006/relationships/image" Target="../media/image71.sv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svg"/><Relationship Id="rId10" Type="http://schemas.openxmlformats.org/officeDocument/2006/relationships/image" Target="../media/image75.svg"/><Relationship Id="rId19" Type="http://schemas.openxmlformats.org/officeDocument/2006/relationships/image" Target="../media/image84.png"/><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image" Target="../media/image79.svg"/><Relationship Id="rId22" Type="http://schemas.openxmlformats.org/officeDocument/2006/relationships/image" Target="../media/image87.png"/><Relationship Id="rId27" Type="http://schemas.openxmlformats.org/officeDocument/2006/relationships/image" Target="../media/image92.svg"/></Relationships>
</file>

<file path=ppt/slides/_rels/slide35.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103.png"/><Relationship Id="rId18" Type="http://schemas.openxmlformats.org/officeDocument/2006/relationships/image" Target="../media/image108.sv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svg"/><Relationship Id="rId17" Type="http://schemas.openxmlformats.org/officeDocument/2006/relationships/image" Target="../media/image107.png"/><Relationship Id="rId2" Type="http://schemas.openxmlformats.org/officeDocument/2006/relationships/notesSlide" Target="../notesSlides/notesSlide35.xml"/><Relationship Id="rId16" Type="http://schemas.openxmlformats.org/officeDocument/2006/relationships/image" Target="../media/image106.svg"/><Relationship Id="rId20" Type="http://schemas.openxmlformats.org/officeDocument/2006/relationships/image" Target="../media/image110.svg"/><Relationship Id="rId1" Type="http://schemas.openxmlformats.org/officeDocument/2006/relationships/slideLayout" Target="../slideLayouts/slideLayout2.xml"/><Relationship Id="rId6" Type="http://schemas.openxmlformats.org/officeDocument/2006/relationships/image" Target="../media/image96.sv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svg"/><Relationship Id="rId19" Type="http://schemas.openxmlformats.org/officeDocument/2006/relationships/image" Target="../media/image109.png"/><Relationship Id="rId4" Type="http://schemas.openxmlformats.org/officeDocument/2006/relationships/image" Target="../media/image94.svg"/><Relationship Id="rId9" Type="http://schemas.openxmlformats.org/officeDocument/2006/relationships/image" Target="../media/image99.png"/><Relationship Id="rId14" Type="http://schemas.openxmlformats.org/officeDocument/2006/relationships/image" Target="../media/image104.sv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slides/_rels/slide37.xml.rels><?xml version="1.0" encoding="UTF-8" standalone="yes"?>
<Relationships xmlns="http://schemas.openxmlformats.org/package/2006/relationships"><Relationship Id="rId3" Type="http://schemas.openxmlformats.org/officeDocument/2006/relationships/hyperlink" Target="mailto:pfeiler51@gmail.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AE93-95E2-4889-95D1-611EDCDD5984}"/>
              </a:ext>
            </a:extLst>
          </p:cNvPr>
          <p:cNvSpPr>
            <a:spLocks noGrp="1"/>
          </p:cNvSpPr>
          <p:nvPr>
            <p:ph type="ctrTitle"/>
          </p:nvPr>
        </p:nvSpPr>
        <p:spPr>
          <a:xfrm>
            <a:off x="949036" y="1043013"/>
            <a:ext cx="6858000" cy="1790700"/>
          </a:xfrm>
        </p:spPr>
        <p:txBody>
          <a:bodyPr anchor="t"/>
          <a:lstStyle/>
          <a:p>
            <a:r>
              <a:rPr lang="en-US" dirty="0">
                <a:latin typeface="+mn-lt"/>
              </a:rPr>
              <a:t>David and Goliath</a:t>
            </a:r>
          </a:p>
        </p:txBody>
      </p:sp>
      <p:sp>
        <p:nvSpPr>
          <p:cNvPr id="3" name="Subtitle 2">
            <a:extLst>
              <a:ext uri="{FF2B5EF4-FFF2-40B4-BE49-F238E27FC236}">
                <a16:creationId xmlns:a16="http://schemas.microsoft.com/office/drawing/2014/main" id="{700B70FA-B912-4C8F-8A02-44D47C66DA66}"/>
              </a:ext>
            </a:extLst>
          </p:cNvPr>
          <p:cNvSpPr>
            <a:spLocks noGrp="1"/>
          </p:cNvSpPr>
          <p:nvPr>
            <p:ph type="subTitle" idx="1"/>
          </p:nvPr>
        </p:nvSpPr>
        <p:spPr>
          <a:xfrm>
            <a:off x="1143000" y="5045877"/>
            <a:ext cx="6858000" cy="1241822"/>
          </a:xfrm>
        </p:spPr>
        <p:txBody>
          <a:bodyPr anchor="ctr">
            <a:normAutofit/>
          </a:bodyPr>
          <a:lstStyle/>
          <a:p>
            <a:r>
              <a:rPr lang="en-US" sz="3200" b="1" dirty="0"/>
              <a:t>A Christian's Guide to Managing Stress</a:t>
            </a:r>
          </a:p>
        </p:txBody>
      </p:sp>
      <p:pic>
        <p:nvPicPr>
          <p:cNvPr id="5" name="Picture 4">
            <a:extLst>
              <a:ext uri="{FF2B5EF4-FFF2-40B4-BE49-F238E27FC236}">
                <a16:creationId xmlns:a16="http://schemas.microsoft.com/office/drawing/2014/main" id="{A23DF788-8353-4041-8D71-E1343D556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674" y="2273029"/>
            <a:ext cx="5517572" cy="2772848"/>
          </a:xfrm>
          <a:prstGeom prst="rect">
            <a:avLst/>
          </a:prstGeom>
        </p:spPr>
      </p:pic>
      <p:sp>
        <p:nvSpPr>
          <p:cNvPr id="6" name="Rectangle 5">
            <a:extLst>
              <a:ext uri="{FF2B5EF4-FFF2-40B4-BE49-F238E27FC236}">
                <a16:creationId xmlns:a16="http://schemas.microsoft.com/office/drawing/2014/main" id="{BF43260E-C076-4324-8186-294B9F26311D}"/>
              </a:ext>
            </a:extLst>
          </p:cNvPr>
          <p:cNvSpPr/>
          <p:nvPr/>
        </p:nvSpPr>
        <p:spPr>
          <a:xfrm>
            <a:off x="0" y="168442"/>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0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578F-A9C6-4AE1-B300-100FFF017B3D}"/>
              </a:ext>
            </a:extLst>
          </p:cNvPr>
          <p:cNvSpPr>
            <a:spLocks noGrp="1"/>
          </p:cNvSpPr>
          <p:nvPr>
            <p:ph type="title"/>
          </p:nvPr>
        </p:nvSpPr>
        <p:spPr>
          <a:xfrm>
            <a:off x="628650" y="577513"/>
            <a:ext cx="7886700" cy="743238"/>
          </a:xfrm>
        </p:spPr>
        <p:txBody>
          <a:bodyPr>
            <a:normAutofit/>
          </a:bodyPr>
          <a:lstStyle/>
          <a:p>
            <a:r>
              <a:rPr lang="en-US" sz="3600" b="1" dirty="0">
                <a:latin typeface="+mn-lt"/>
              </a:rPr>
              <a:t>Ancient Warfare and Slingers </a:t>
            </a:r>
          </a:p>
        </p:txBody>
      </p:sp>
      <p:sp>
        <p:nvSpPr>
          <p:cNvPr id="3" name="Content Placeholder 2">
            <a:extLst>
              <a:ext uri="{FF2B5EF4-FFF2-40B4-BE49-F238E27FC236}">
                <a16:creationId xmlns:a16="http://schemas.microsoft.com/office/drawing/2014/main" id="{D8FCBBA4-83C2-4F0D-9BCD-17E7D3F3EEBB}"/>
              </a:ext>
            </a:extLst>
          </p:cNvPr>
          <p:cNvSpPr>
            <a:spLocks noGrp="1"/>
          </p:cNvSpPr>
          <p:nvPr>
            <p:ph idx="1"/>
          </p:nvPr>
        </p:nvSpPr>
        <p:spPr>
          <a:xfrm>
            <a:off x="628650" y="1497682"/>
            <a:ext cx="7886700" cy="5323321"/>
          </a:xfrm>
        </p:spPr>
        <p:txBody>
          <a:bodyPr>
            <a:normAutofit lnSpcReduction="10000"/>
          </a:bodyPr>
          <a:lstStyle/>
          <a:p>
            <a:pPr marL="0" indent="0">
              <a:buNone/>
            </a:pPr>
            <a:r>
              <a:rPr lang="en-US" sz="1800" b="1" dirty="0"/>
              <a:t>Three Kinds of Warriors</a:t>
            </a:r>
          </a:p>
          <a:p>
            <a:r>
              <a:rPr lang="en-US" sz="1800" dirty="0"/>
              <a:t>Cavalry, armed men on horseback or driving chariots</a:t>
            </a:r>
          </a:p>
          <a:p>
            <a:r>
              <a:rPr lang="en-US" sz="1800" dirty="0"/>
              <a:t>Infantry, foot soldiers wearing armor and carrying swords and shields</a:t>
            </a:r>
          </a:p>
          <a:p>
            <a:r>
              <a:rPr lang="en-US" sz="1800" dirty="0"/>
              <a:t>Artillery, archers and, most importantly, slingers</a:t>
            </a:r>
          </a:p>
          <a:p>
            <a:pPr marL="0" indent="0">
              <a:buNone/>
            </a:pPr>
            <a:r>
              <a:rPr lang="en-US" sz="1800" b="1" dirty="0"/>
              <a:t>Slinging</a:t>
            </a:r>
          </a:p>
          <a:p>
            <a:r>
              <a:rPr lang="en-US" sz="1800" dirty="0"/>
              <a:t> A leather pouch attached on two sides by a long strand of rope</a:t>
            </a:r>
          </a:p>
          <a:p>
            <a:r>
              <a:rPr lang="en-US" sz="1800" dirty="0"/>
              <a:t>Put a rock or lead ball in the pouch</a:t>
            </a:r>
          </a:p>
          <a:p>
            <a:r>
              <a:rPr lang="en-US" sz="1800" dirty="0"/>
              <a:t>Swing it around in faster and faster circles</a:t>
            </a:r>
          </a:p>
          <a:p>
            <a:r>
              <a:rPr lang="en-US" sz="1800" dirty="0"/>
              <a:t>Release one end of the robe, hurling the rope forward</a:t>
            </a:r>
          </a:p>
          <a:p>
            <a:pPr marL="0" indent="0">
              <a:buNone/>
            </a:pPr>
            <a:r>
              <a:rPr lang="en-US" sz="1800" b="1" dirty="0"/>
              <a:t>Effectiveness</a:t>
            </a:r>
          </a:p>
          <a:p>
            <a:r>
              <a:rPr lang="en-US" sz="1800" dirty="0"/>
              <a:t>Extremely accurate, capable of hitting birds in midflight</a:t>
            </a:r>
          </a:p>
          <a:p>
            <a:r>
              <a:rPr lang="en-US" sz="1800" dirty="0"/>
              <a:t>Could kill or seriously injure an opponent at a distance up to 200 yards</a:t>
            </a:r>
          </a:p>
          <a:p>
            <a:r>
              <a:rPr lang="en-US" sz="1800" dirty="0"/>
              <a:t>Romans had tongs to remove stones embedded in a soldier’s body</a:t>
            </a:r>
          </a:p>
          <a:p>
            <a:r>
              <a:rPr lang="en-US" sz="1800" dirty="0"/>
              <a:t>“At 35 yards, stone hits in less than a second, with the force of a .45 automatic pistol.”  Eitan Hirsch, Israeli Defense Forces ballistics expert</a:t>
            </a:r>
          </a:p>
          <a:p>
            <a:endParaRPr lang="en-US" sz="1800" dirty="0"/>
          </a:p>
          <a:p>
            <a:endParaRPr lang="en-US" dirty="0"/>
          </a:p>
        </p:txBody>
      </p:sp>
      <p:sp>
        <p:nvSpPr>
          <p:cNvPr id="4" name="Rectangle 3">
            <a:extLst>
              <a:ext uri="{FF2B5EF4-FFF2-40B4-BE49-F238E27FC236}">
                <a16:creationId xmlns:a16="http://schemas.microsoft.com/office/drawing/2014/main" id="{23171DD4-BD35-484B-983E-4B765ACBBB92}"/>
              </a:ext>
            </a:extLst>
          </p:cNvPr>
          <p:cNvSpPr/>
          <p:nvPr/>
        </p:nvSpPr>
        <p:spPr>
          <a:xfrm>
            <a:off x="0" y="168442"/>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9BB862FB-CA47-4519-AF62-AE727E75FAC8}"/>
              </a:ext>
            </a:extLst>
          </p:cNvPr>
          <p:cNvSpPr txBox="1">
            <a:spLocks/>
          </p:cNvSpPr>
          <p:nvPr/>
        </p:nvSpPr>
        <p:spPr>
          <a:xfrm>
            <a:off x="8451840" y="285488"/>
            <a:ext cx="406046" cy="228600"/>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10</a:t>
            </a:fld>
            <a:endParaRPr lang="en-US" b="1" dirty="0">
              <a:solidFill>
                <a:prstClr val="white"/>
              </a:solidFill>
              <a:latin typeface="Segoe UI"/>
            </a:endParaRPr>
          </a:p>
        </p:txBody>
      </p:sp>
    </p:spTree>
    <p:extLst>
      <p:ext uri="{BB962C8B-B14F-4D97-AF65-F5344CB8AC3E}">
        <p14:creationId xmlns:p14="http://schemas.microsoft.com/office/powerpoint/2010/main" val="260883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974F-A324-418A-95E0-DE45E81EB05F}"/>
              </a:ext>
            </a:extLst>
          </p:cNvPr>
          <p:cNvSpPr>
            <a:spLocks noGrp="1"/>
          </p:cNvSpPr>
          <p:nvPr>
            <p:ph type="title"/>
          </p:nvPr>
        </p:nvSpPr>
        <p:spPr>
          <a:xfrm>
            <a:off x="417095" y="677946"/>
            <a:ext cx="8098255" cy="757092"/>
          </a:xfrm>
        </p:spPr>
        <p:txBody>
          <a:bodyPr>
            <a:normAutofit/>
          </a:bodyPr>
          <a:lstStyle/>
          <a:p>
            <a:r>
              <a:rPr lang="en-US" sz="3600" b="1" dirty="0">
                <a:latin typeface="+mn-lt"/>
              </a:rPr>
              <a:t>David is No Underdog</a:t>
            </a:r>
          </a:p>
        </p:txBody>
      </p:sp>
      <p:sp>
        <p:nvSpPr>
          <p:cNvPr id="3" name="Content Placeholder 2">
            <a:extLst>
              <a:ext uri="{FF2B5EF4-FFF2-40B4-BE49-F238E27FC236}">
                <a16:creationId xmlns:a16="http://schemas.microsoft.com/office/drawing/2014/main" id="{CF060228-FE8A-41B7-82E4-192062533CB5}"/>
              </a:ext>
            </a:extLst>
          </p:cNvPr>
          <p:cNvSpPr>
            <a:spLocks noGrp="1"/>
          </p:cNvSpPr>
          <p:nvPr>
            <p:ph idx="1"/>
          </p:nvPr>
        </p:nvSpPr>
        <p:spPr>
          <a:xfrm>
            <a:off x="417095" y="1332605"/>
            <a:ext cx="8534399" cy="5126180"/>
          </a:xfrm>
        </p:spPr>
        <p:txBody>
          <a:bodyPr>
            <a:normAutofit/>
          </a:bodyPr>
          <a:lstStyle/>
          <a:p>
            <a:r>
              <a:rPr lang="en-US" sz="2400" dirty="0"/>
              <a:t>This is not a story of some weak young boy, taking on a warrior with a simple little weapon.  David is </a:t>
            </a:r>
            <a:r>
              <a:rPr lang="en-US" sz="2400" u="sng" dirty="0"/>
              <a:t>not</a:t>
            </a:r>
            <a:r>
              <a:rPr lang="en-US" sz="2400" dirty="0"/>
              <a:t> an underdog taking on a champion. </a:t>
            </a:r>
          </a:p>
          <a:p>
            <a:r>
              <a:rPr lang="en-US" sz="2400" dirty="0"/>
              <a:t>This is the story of young man who is more than up to this challenge . . .</a:t>
            </a:r>
          </a:p>
          <a:p>
            <a:pPr lvl="1"/>
            <a:r>
              <a:rPr lang="en-US" sz="2000" dirty="0"/>
              <a:t>David is a strong, fast, agile and an experienced “mighty warrior”</a:t>
            </a:r>
          </a:p>
          <a:p>
            <a:pPr lvl="1"/>
            <a:r>
              <a:rPr lang="en-US" sz="2000" dirty="0"/>
              <a:t>David is a master of one of the most devastating weapons of ancient warfare, an expert marksman</a:t>
            </a:r>
          </a:p>
          <a:p>
            <a:pPr lvl="1"/>
            <a:r>
              <a:rPr lang="en-US" sz="2000" dirty="0"/>
              <a:t>He has killed far more agile opponents in the past</a:t>
            </a:r>
          </a:p>
          <a:p>
            <a:pPr lvl="1"/>
            <a:r>
              <a:rPr lang="en-US" sz="2000" dirty="0"/>
              <a:t>He has his wits about him, knows that wearing Saul’s armor is a bad strategy.</a:t>
            </a:r>
          </a:p>
          <a:p>
            <a:pPr lvl="1"/>
            <a:r>
              <a:rPr lang="en-US" sz="2000" dirty="0"/>
              <a:t>The density of the stones in the Elah Valley make the sling more powerful</a:t>
            </a:r>
          </a:p>
          <a:p>
            <a:pPr lvl="1"/>
            <a:r>
              <a:rPr lang="en-US" sz="2000" dirty="0"/>
              <a:t>Most importantly, David has the courage to confront his opponent when everyone was afraid, because he believed that </a:t>
            </a:r>
            <a:r>
              <a:rPr lang="en-US" sz="2000" u="sng" dirty="0"/>
              <a:t>God was with him</a:t>
            </a:r>
            <a:r>
              <a:rPr lang="en-US" sz="2000" dirty="0"/>
              <a:t>.</a:t>
            </a:r>
          </a:p>
          <a:p>
            <a:pPr marL="342900" lvl="1" indent="-342900"/>
            <a:r>
              <a:rPr lang="en-US" dirty="0"/>
              <a:t>Goliath does not stand a chance.</a:t>
            </a:r>
          </a:p>
        </p:txBody>
      </p:sp>
      <p:sp>
        <p:nvSpPr>
          <p:cNvPr id="4" name="Rectangle 3">
            <a:extLst>
              <a:ext uri="{FF2B5EF4-FFF2-40B4-BE49-F238E27FC236}">
                <a16:creationId xmlns:a16="http://schemas.microsoft.com/office/drawing/2014/main" id="{755BC81B-1BBB-44F6-B9AA-6EEA90B9ECEE}"/>
              </a:ext>
            </a:extLst>
          </p:cNvPr>
          <p:cNvSpPr/>
          <p:nvPr/>
        </p:nvSpPr>
        <p:spPr>
          <a:xfrm>
            <a:off x="0" y="168442"/>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9CF861CC-168A-4078-AE29-50D7B3BB9F48}"/>
              </a:ext>
            </a:extLst>
          </p:cNvPr>
          <p:cNvSpPr txBox="1">
            <a:spLocks/>
          </p:cNvSpPr>
          <p:nvPr/>
        </p:nvSpPr>
        <p:spPr>
          <a:xfrm>
            <a:off x="8451840" y="274855"/>
            <a:ext cx="406046" cy="228600"/>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11</a:t>
            </a:fld>
            <a:endParaRPr lang="en-US" b="1" dirty="0">
              <a:solidFill>
                <a:prstClr val="white"/>
              </a:solidFill>
              <a:latin typeface="Segoe UI"/>
            </a:endParaRPr>
          </a:p>
        </p:txBody>
      </p:sp>
    </p:spTree>
    <p:extLst>
      <p:ext uri="{BB962C8B-B14F-4D97-AF65-F5344CB8AC3E}">
        <p14:creationId xmlns:p14="http://schemas.microsoft.com/office/powerpoint/2010/main" val="158741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03D1-E8CD-4E49-9B77-E923C445B1B9}"/>
              </a:ext>
            </a:extLst>
          </p:cNvPr>
          <p:cNvSpPr>
            <a:spLocks noGrp="1"/>
          </p:cNvSpPr>
          <p:nvPr>
            <p:ph type="title"/>
          </p:nvPr>
        </p:nvSpPr>
        <p:spPr>
          <a:xfrm>
            <a:off x="342903" y="825357"/>
            <a:ext cx="8343900" cy="774843"/>
          </a:xfrm>
        </p:spPr>
        <p:txBody>
          <a:bodyPr/>
          <a:lstStyle/>
          <a:p>
            <a:r>
              <a:rPr lang="en-US" sz="3600" dirty="0"/>
              <a:t>What’s David’s Secret?</a:t>
            </a:r>
          </a:p>
        </p:txBody>
      </p:sp>
      <p:sp>
        <p:nvSpPr>
          <p:cNvPr id="3" name="Content Placeholder 2">
            <a:extLst>
              <a:ext uri="{FF2B5EF4-FFF2-40B4-BE49-F238E27FC236}">
                <a16:creationId xmlns:a16="http://schemas.microsoft.com/office/drawing/2014/main" id="{385324E8-D05F-4EB5-A1FF-D6F7C39CCBDA}"/>
              </a:ext>
            </a:extLst>
          </p:cNvPr>
          <p:cNvSpPr>
            <a:spLocks noGrp="1"/>
          </p:cNvSpPr>
          <p:nvPr>
            <p:ph idx="1"/>
          </p:nvPr>
        </p:nvSpPr>
        <p:spPr>
          <a:xfrm>
            <a:off x="371476" y="2431197"/>
            <a:ext cx="8343899" cy="4318000"/>
          </a:xfrm>
        </p:spPr>
        <p:txBody>
          <a:bodyPr/>
          <a:lstStyle/>
          <a:p>
            <a:endParaRPr lang="en-US" dirty="0"/>
          </a:p>
          <a:p>
            <a:endParaRPr lang="en-US" dirty="0"/>
          </a:p>
          <a:p>
            <a:endParaRPr lang="en-US" dirty="0"/>
          </a:p>
        </p:txBody>
      </p:sp>
      <p:sp>
        <p:nvSpPr>
          <p:cNvPr id="5" name="Rectangle 4">
            <a:extLst>
              <a:ext uri="{FF2B5EF4-FFF2-40B4-BE49-F238E27FC236}">
                <a16:creationId xmlns:a16="http://schemas.microsoft.com/office/drawing/2014/main" id="{D5564723-DFE3-4C83-96AF-8BD7657E381F}"/>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09DE51-0B19-436F-B941-BB97F414A861}"/>
              </a:ext>
            </a:extLst>
          </p:cNvPr>
          <p:cNvSpPr txBox="1"/>
          <p:nvPr/>
        </p:nvSpPr>
        <p:spPr>
          <a:xfrm>
            <a:off x="371476" y="1600200"/>
            <a:ext cx="8286753" cy="6063198"/>
          </a:xfrm>
          <a:prstGeom prst="rect">
            <a:avLst/>
          </a:prstGeom>
          <a:noFill/>
        </p:spPr>
        <p:txBody>
          <a:bodyPr wrap="square" rtlCol="0">
            <a:spAutoFit/>
          </a:bodyPr>
          <a:lstStyle/>
          <a:p>
            <a:r>
              <a:rPr lang="en-US" sz="2400" dirty="0">
                <a:solidFill>
                  <a:schemeClr val="tx2"/>
                </a:solidFill>
              </a:rPr>
              <a:t>Everyone else is afraid.  David manages his fear and courageously solves the problem. </a:t>
            </a:r>
          </a:p>
          <a:p>
            <a:endParaRPr lang="en-US" sz="1600" dirty="0">
              <a:solidFill>
                <a:schemeClr val="tx2"/>
              </a:solidFill>
            </a:endParaRPr>
          </a:p>
          <a:p>
            <a:pPr marL="866775" indent="-409575">
              <a:buFont typeface="Arial" panose="020B0604020202020204" pitchFamily="34" charset="0"/>
              <a:buChar char="•"/>
            </a:pPr>
            <a:r>
              <a:rPr lang="en-US" sz="2400" dirty="0">
                <a:solidFill>
                  <a:schemeClr val="tx2"/>
                </a:solidFill>
              </a:rPr>
              <a:t>He is physically in great shape (“glowing health”)</a:t>
            </a:r>
          </a:p>
          <a:p>
            <a:pPr marL="866775" indent="-409575">
              <a:buFont typeface="Arial" panose="020B0604020202020204" pitchFamily="34" charset="0"/>
              <a:buChar char="•"/>
            </a:pPr>
            <a:r>
              <a:rPr lang="en-US" sz="2400" dirty="0">
                <a:solidFill>
                  <a:schemeClr val="tx2"/>
                </a:solidFill>
              </a:rPr>
              <a:t>He is balanced (physical, mental, emotional, spiritual)</a:t>
            </a:r>
          </a:p>
          <a:p>
            <a:pPr marL="866775" indent="-409575">
              <a:buFont typeface="Arial" panose="020B0604020202020204" pitchFamily="34" charset="0"/>
              <a:buChar char="•"/>
            </a:pPr>
            <a:r>
              <a:rPr lang="en-US" sz="2400" dirty="0">
                <a:solidFill>
                  <a:schemeClr val="tx2"/>
                </a:solidFill>
              </a:rPr>
              <a:t>He has experience facing this type of challenge</a:t>
            </a:r>
          </a:p>
          <a:p>
            <a:pPr marL="866775" indent="-409575">
              <a:buFont typeface="Arial" panose="020B0604020202020204" pitchFamily="34" charset="0"/>
              <a:buChar char="•"/>
            </a:pPr>
            <a:r>
              <a:rPr lang="en-US" sz="2400" dirty="0">
                <a:solidFill>
                  <a:schemeClr val="tx2"/>
                </a:solidFill>
              </a:rPr>
              <a:t>He has skills appropriate for the challenge</a:t>
            </a:r>
          </a:p>
          <a:p>
            <a:pPr marL="866775" indent="-409575">
              <a:buFont typeface="Arial" panose="020B0604020202020204" pitchFamily="34" charset="0"/>
              <a:buChar char="•"/>
            </a:pPr>
            <a:r>
              <a:rPr lang="en-US" sz="2400" dirty="0">
                <a:solidFill>
                  <a:schemeClr val="tx2"/>
                </a:solidFill>
              </a:rPr>
              <a:t>He has a good strategy (won’t stand a chance in Saul’s armor; he has maneuverability and a weapon that can kill from a distance)</a:t>
            </a:r>
          </a:p>
          <a:p>
            <a:pPr marL="866775" indent="-409575">
              <a:buFont typeface="Arial" panose="020B0604020202020204" pitchFamily="34" charset="0"/>
              <a:buChar char="•"/>
            </a:pPr>
            <a:r>
              <a:rPr lang="en-US" sz="2400" dirty="0">
                <a:solidFill>
                  <a:schemeClr val="tx2"/>
                </a:solidFill>
              </a:rPr>
              <a:t>He is spiritually connected to God</a:t>
            </a:r>
          </a:p>
          <a:p>
            <a:pPr marL="866775" indent="-409575">
              <a:buFont typeface="Arial" panose="020B0604020202020204" pitchFamily="34" charset="0"/>
              <a:buChar char="•"/>
            </a:pPr>
            <a:r>
              <a:rPr lang="en-US" sz="2400" dirty="0">
                <a:solidFill>
                  <a:schemeClr val="tx2"/>
                </a:solidFill>
              </a:rPr>
              <a:t>His spirituality allows him to view the outcome in the context of God’s plan and God’s care</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p:txBody>
      </p:sp>
      <p:sp>
        <p:nvSpPr>
          <p:cNvPr id="7" name="Slide Number Placeholder 6">
            <a:extLst>
              <a:ext uri="{FF2B5EF4-FFF2-40B4-BE49-F238E27FC236}">
                <a16:creationId xmlns:a16="http://schemas.microsoft.com/office/drawing/2014/main" id="{3926517C-82C0-41A5-8B7F-5AE4085F81DB}"/>
              </a:ext>
            </a:extLst>
          </p:cNvPr>
          <p:cNvSpPr>
            <a:spLocks noGrp="1"/>
          </p:cNvSpPr>
          <p:nvPr>
            <p:ph type="sldNum" sz="quarter" idx="12"/>
          </p:nvPr>
        </p:nvSpPr>
        <p:spPr>
          <a:xfrm>
            <a:off x="8451840" y="274855"/>
            <a:ext cx="406046" cy="228600"/>
          </a:xfrm>
        </p:spPr>
        <p:txBody>
          <a:bodyPr/>
          <a:lstStyle/>
          <a:p>
            <a:fld id="{9C283902-7CD7-43CD-82C1-BB82E1613F50}" type="slidenum">
              <a:rPr lang="en-US" sz="1000" b="1" smtClean="0"/>
              <a:t>12</a:t>
            </a:fld>
            <a:endParaRPr lang="en-US" b="1" dirty="0"/>
          </a:p>
        </p:txBody>
      </p:sp>
    </p:spTree>
    <p:extLst>
      <p:ext uri="{BB962C8B-B14F-4D97-AF65-F5344CB8AC3E}">
        <p14:creationId xmlns:p14="http://schemas.microsoft.com/office/powerpoint/2010/main" val="390041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03D1-E8CD-4E49-9B77-E923C445B1B9}"/>
              </a:ext>
            </a:extLst>
          </p:cNvPr>
          <p:cNvSpPr>
            <a:spLocks noGrp="1"/>
          </p:cNvSpPr>
          <p:nvPr>
            <p:ph type="title"/>
          </p:nvPr>
        </p:nvSpPr>
        <p:spPr>
          <a:xfrm>
            <a:off x="342903" y="825357"/>
            <a:ext cx="8608592" cy="774843"/>
          </a:xfrm>
        </p:spPr>
        <p:txBody>
          <a:bodyPr/>
          <a:lstStyle/>
          <a:p>
            <a:r>
              <a:rPr lang="en-US" sz="3600" dirty="0">
                <a:latin typeface="Calibri" panose="020F0502020204030204" pitchFamily="34" charset="0"/>
                <a:cs typeface="Calibri" panose="020F0502020204030204" pitchFamily="34" charset="0"/>
              </a:rPr>
              <a:t>A Christian’s Guide to Managing Stress</a:t>
            </a:r>
          </a:p>
        </p:txBody>
      </p:sp>
      <p:sp>
        <p:nvSpPr>
          <p:cNvPr id="3" name="Content Placeholder 2">
            <a:extLst>
              <a:ext uri="{FF2B5EF4-FFF2-40B4-BE49-F238E27FC236}">
                <a16:creationId xmlns:a16="http://schemas.microsoft.com/office/drawing/2014/main" id="{385324E8-D05F-4EB5-A1FF-D6F7C39CCBDA}"/>
              </a:ext>
            </a:extLst>
          </p:cNvPr>
          <p:cNvSpPr>
            <a:spLocks noGrp="1"/>
          </p:cNvSpPr>
          <p:nvPr>
            <p:ph idx="1"/>
          </p:nvPr>
        </p:nvSpPr>
        <p:spPr>
          <a:xfrm>
            <a:off x="371477" y="2070251"/>
            <a:ext cx="8343899" cy="4318000"/>
          </a:xfrm>
        </p:spPr>
        <p:txBody>
          <a:bodyPr/>
          <a:lstStyle/>
          <a:p>
            <a:endParaRPr lang="en-US" dirty="0"/>
          </a:p>
          <a:p>
            <a:endParaRPr lang="en-US" dirty="0"/>
          </a:p>
          <a:p>
            <a:endParaRPr lang="en-US" dirty="0"/>
          </a:p>
        </p:txBody>
      </p:sp>
      <p:sp>
        <p:nvSpPr>
          <p:cNvPr id="5" name="Rectangle 4">
            <a:extLst>
              <a:ext uri="{FF2B5EF4-FFF2-40B4-BE49-F238E27FC236}">
                <a16:creationId xmlns:a16="http://schemas.microsoft.com/office/drawing/2014/main" id="{D5564723-DFE3-4C83-96AF-8BD7657E381F}"/>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09DE51-0B19-436F-B941-BB97F414A861}"/>
              </a:ext>
            </a:extLst>
          </p:cNvPr>
          <p:cNvSpPr txBox="1"/>
          <p:nvPr/>
        </p:nvSpPr>
        <p:spPr>
          <a:xfrm>
            <a:off x="428623" y="2474497"/>
            <a:ext cx="8286753" cy="2677656"/>
          </a:xfrm>
          <a:prstGeom prst="rect">
            <a:avLst/>
          </a:prstGeom>
          <a:noFill/>
        </p:spPr>
        <p:txBody>
          <a:bodyPr wrap="square" rtlCol="0">
            <a:spAutoFit/>
          </a:bodyPr>
          <a:lstStyle/>
          <a:p>
            <a:r>
              <a:rPr lang="en-US" sz="3200" dirty="0">
                <a:solidFill>
                  <a:schemeClr val="accent1">
                    <a:lumMod val="50000"/>
                  </a:schemeClr>
                </a:solidFill>
                <a:latin typeface="Calibri" panose="020F0502020204030204" pitchFamily="34" charset="0"/>
                <a:cs typeface="Calibri" panose="020F0502020204030204" pitchFamily="34" charset="0"/>
              </a:rPr>
              <a:t>How does David’s story align with the findings of modern neuroscience about the origins of our stress and the actions we can take to manage it?</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p:txBody>
      </p:sp>
      <p:sp>
        <p:nvSpPr>
          <p:cNvPr id="4" name="Slide Number Placeholder 3">
            <a:extLst>
              <a:ext uri="{FF2B5EF4-FFF2-40B4-BE49-F238E27FC236}">
                <a16:creationId xmlns:a16="http://schemas.microsoft.com/office/drawing/2014/main" id="{CD8CA0A2-2BBA-4F94-B3F1-D3C4E50B937E}"/>
              </a:ext>
            </a:extLst>
          </p:cNvPr>
          <p:cNvSpPr>
            <a:spLocks noGrp="1"/>
          </p:cNvSpPr>
          <p:nvPr>
            <p:ph type="sldNum" sz="quarter" idx="12"/>
          </p:nvPr>
        </p:nvSpPr>
        <p:spPr>
          <a:xfrm>
            <a:off x="8451840" y="249951"/>
            <a:ext cx="406046" cy="228600"/>
          </a:xfrm>
        </p:spPr>
        <p:txBody>
          <a:bodyPr/>
          <a:lstStyle/>
          <a:p>
            <a:fld id="{9C283902-7CD7-43CD-82C1-BB82E1613F50}" type="slidenum">
              <a:rPr lang="en-US" sz="1000" b="1" smtClean="0"/>
              <a:t>13</a:t>
            </a:fld>
            <a:endParaRPr lang="en-US" b="1" dirty="0"/>
          </a:p>
        </p:txBody>
      </p:sp>
    </p:spTree>
    <p:extLst>
      <p:ext uri="{BB962C8B-B14F-4D97-AF65-F5344CB8AC3E}">
        <p14:creationId xmlns:p14="http://schemas.microsoft.com/office/powerpoint/2010/main" val="115609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F32E-52C8-4F65-B367-F61C66AB00D2}"/>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Managing Stress: Four Main Points</a:t>
            </a:r>
          </a:p>
        </p:txBody>
      </p:sp>
      <p:grpSp>
        <p:nvGrpSpPr>
          <p:cNvPr id="11" name="Group 10">
            <a:extLst>
              <a:ext uri="{FF2B5EF4-FFF2-40B4-BE49-F238E27FC236}">
                <a16:creationId xmlns:a16="http://schemas.microsoft.com/office/drawing/2014/main" id="{A41703D5-AC08-4BDD-BDA2-25D9DFF67B04}"/>
              </a:ext>
            </a:extLst>
          </p:cNvPr>
          <p:cNvGrpSpPr/>
          <p:nvPr/>
        </p:nvGrpSpPr>
        <p:grpSpPr>
          <a:xfrm>
            <a:off x="1034717" y="1543397"/>
            <a:ext cx="3232949" cy="2010509"/>
            <a:chOff x="614855" y="1399531"/>
            <a:chExt cx="2002221" cy="1643213"/>
          </a:xfrm>
        </p:grpSpPr>
        <p:sp>
          <p:nvSpPr>
            <p:cNvPr id="6" name="Rectangle: Rounded Corners 5">
              <a:extLst>
                <a:ext uri="{FF2B5EF4-FFF2-40B4-BE49-F238E27FC236}">
                  <a16:creationId xmlns:a16="http://schemas.microsoft.com/office/drawing/2014/main" id="{6EC6B0F2-90BE-48F5-BC80-3C43EBD57AFB}"/>
                </a:ext>
              </a:extLst>
            </p:cNvPr>
            <p:cNvSpPr/>
            <p:nvPr/>
          </p:nvSpPr>
          <p:spPr>
            <a:xfrm>
              <a:off x="614855" y="1399531"/>
              <a:ext cx="2002221" cy="164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t" anchorCtr="0"/>
            <a:lstStyle/>
            <a:p>
              <a:pPr algn="ctr"/>
              <a:r>
                <a:rPr lang="en-US" sz="1350" b="1" dirty="0"/>
                <a:t>1. Stress Model</a:t>
              </a:r>
            </a:p>
          </p:txBody>
        </p:sp>
        <p:sp>
          <p:nvSpPr>
            <p:cNvPr id="8" name="Rectangle 7">
              <a:extLst>
                <a:ext uri="{FF2B5EF4-FFF2-40B4-BE49-F238E27FC236}">
                  <a16:creationId xmlns:a16="http://schemas.microsoft.com/office/drawing/2014/main" id="{D47876C1-61B2-4E73-A69E-37E8B95C0034}"/>
                </a:ext>
              </a:extLst>
            </p:cNvPr>
            <p:cNvSpPr/>
            <p:nvPr/>
          </p:nvSpPr>
          <p:spPr>
            <a:xfrm>
              <a:off x="756745" y="1828800"/>
              <a:ext cx="869732"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050" b="1" dirty="0">
                  <a:solidFill>
                    <a:schemeClr val="tx1"/>
                  </a:solidFill>
                </a:rPr>
                <a:t>Signs</a:t>
              </a:r>
            </a:p>
          </p:txBody>
        </p:sp>
        <p:sp>
          <p:nvSpPr>
            <p:cNvPr id="9" name="Rectangle 8">
              <a:extLst>
                <a:ext uri="{FF2B5EF4-FFF2-40B4-BE49-F238E27FC236}">
                  <a16:creationId xmlns:a16="http://schemas.microsoft.com/office/drawing/2014/main" id="{867FA9AF-6359-404A-A48D-FAA389CB1D8E}"/>
                </a:ext>
              </a:extLst>
            </p:cNvPr>
            <p:cNvSpPr/>
            <p:nvPr/>
          </p:nvSpPr>
          <p:spPr>
            <a:xfrm>
              <a:off x="1069427" y="2206538"/>
              <a:ext cx="869732"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050" b="1" dirty="0">
                  <a:solidFill>
                    <a:schemeClr val="tx1"/>
                  </a:solidFill>
                </a:rPr>
                <a:t>Sources</a:t>
              </a:r>
            </a:p>
          </p:txBody>
        </p:sp>
        <p:sp>
          <p:nvSpPr>
            <p:cNvPr id="10" name="Rectangle 9">
              <a:extLst>
                <a:ext uri="{FF2B5EF4-FFF2-40B4-BE49-F238E27FC236}">
                  <a16:creationId xmlns:a16="http://schemas.microsoft.com/office/drawing/2014/main" id="{5DFBB80B-A444-4B31-B92C-1C8C6634328E}"/>
                </a:ext>
              </a:extLst>
            </p:cNvPr>
            <p:cNvSpPr/>
            <p:nvPr/>
          </p:nvSpPr>
          <p:spPr>
            <a:xfrm>
              <a:off x="1504293" y="2569779"/>
              <a:ext cx="869732"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050" b="1" dirty="0">
                  <a:solidFill>
                    <a:schemeClr val="tx1"/>
                  </a:solidFill>
                </a:rPr>
                <a:t>Skills</a:t>
              </a:r>
            </a:p>
          </p:txBody>
        </p:sp>
      </p:grpSp>
      <p:grpSp>
        <p:nvGrpSpPr>
          <p:cNvPr id="22" name="Group 21">
            <a:extLst>
              <a:ext uri="{FF2B5EF4-FFF2-40B4-BE49-F238E27FC236}">
                <a16:creationId xmlns:a16="http://schemas.microsoft.com/office/drawing/2014/main" id="{A4478FA4-ED8E-435C-B926-B438E96EA649}"/>
              </a:ext>
            </a:extLst>
          </p:cNvPr>
          <p:cNvGrpSpPr/>
          <p:nvPr/>
        </p:nvGrpSpPr>
        <p:grpSpPr>
          <a:xfrm>
            <a:off x="4508814" y="1543398"/>
            <a:ext cx="3407965" cy="2023786"/>
            <a:chOff x="3263463" y="1399531"/>
            <a:chExt cx="2002221" cy="1643213"/>
          </a:xfrm>
        </p:grpSpPr>
        <p:grpSp>
          <p:nvGrpSpPr>
            <p:cNvPr id="12" name="Group 11">
              <a:extLst>
                <a:ext uri="{FF2B5EF4-FFF2-40B4-BE49-F238E27FC236}">
                  <a16:creationId xmlns:a16="http://schemas.microsoft.com/office/drawing/2014/main" id="{046A5C6C-5C20-4564-BD75-A06BF1011688}"/>
                </a:ext>
              </a:extLst>
            </p:cNvPr>
            <p:cNvGrpSpPr/>
            <p:nvPr/>
          </p:nvGrpSpPr>
          <p:grpSpPr>
            <a:xfrm>
              <a:off x="3263463" y="1399531"/>
              <a:ext cx="2002221" cy="1643213"/>
              <a:chOff x="614855" y="1399531"/>
              <a:chExt cx="2002221" cy="1643213"/>
            </a:xfrm>
          </p:grpSpPr>
          <p:sp>
            <p:nvSpPr>
              <p:cNvPr id="13" name="Rectangle: Rounded Corners 12">
                <a:extLst>
                  <a:ext uri="{FF2B5EF4-FFF2-40B4-BE49-F238E27FC236}">
                    <a16:creationId xmlns:a16="http://schemas.microsoft.com/office/drawing/2014/main" id="{BA1C36DC-BF1D-4A66-9C44-E7640BAB677C}"/>
                  </a:ext>
                </a:extLst>
              </p:cNvPr>
              <p:cNvSpPr/>
              <p:nvPr/>
            </p:nvSpPr>
            <p:spPr>
              <a:xfrm>
                <a:off x="614855" y="1399531"/>
                <a:ext cx="2002221" cy="164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t" anchorCtr="0"/>
              <a:lstStyle/>
              <a:p>
                <a:pPr algn="ctr"/>
                <a:r>
                  <a:rPr lang="en-US" sz="1350" b="1" dirty="0"/>
                  <a:t>2. You </a:t>
                </a:r>
              </a:p>
            </p:txBody>
          </p:sp>
          <p:sp>
            <p:nvSpPr>
              <p:cNvPr id="14" name="Rectangle 13">
                <a:extLst>
                  <a:ext uri="{FF2B5EF4-FFF2-40B4-BE49-F238E27FC236}">
                    <a16:creationId xmlns:a16="http://schemas.microsoft.com/office/drawing/2014/main" id="{9780D68A-E231-4E9D-BC0A-1EE4B88C43E6}"/>
                  </a:ext>
                </a:extLst>
              </p:cNvPr>
              <p:cNvSpPr/>
              <p:nvPr/>
            </p:nvSpPr>
            <p:spPr>
              <a:xfrm>
                <a:off x="725213" y="2569781"/>
                <a:ext cx="869732"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050" b="1" dirty="0">
                    <a:solidFill>
                      <a:schemeClr val="tx1"/>
                    </a:solidFill>
                  </a:rPr>
                  <a:t>Produce</a:t>
                </a:r>
              </a:p>
            </p:txBody>
          </p:sp>
          <p:sp>
            <p:nvSpPr>
              <p:cNvPr id="15" name="Rectangle 14">
                <a:extLst>
                  <a:ext uri="{FF2B5EF4-FFF2-40B4-BE49-F238E27FC236}">
                    <a16:creationId xmlns:a16="http://schemas.microsoft.com/office/drawing/2014/main" id="{DFA3FAFA-E446-4EBB-AF72-4BC14D134077}"/>
                  </a:ext>
                </a:extLst>
              </p:cNvPr>
              <p:cNvSpPr/>
              <p:nvPr/>
            </p:nvSpPr>
            <p:spPr>
              <a:xfrm>
                <a:off x="1655378" y="2569780"/>
                <a:ext cx="869732"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050" b="1" dirty="0">
                    <a:solidFill>
                      <a:schemeClr val="tx1"/>
                    </a:solidFill>
                  </a:rPr>
                  <a:t>Manage</a:t>
                </a:r>
              </a:p>
            </p:txBody>
          </p:sp>
        </p:grpSp>
        <p:pic>
          <p:nvPicPr>
            <p:cNvPr id="21" name="Graphic 20" descr="Man">
              <a:extLst>
                <a:ext uri="{FF2B5EF4-FFF2-40B4-BE49-F238E27FC236}">
                  <a16:creationId xmlns:a16="http://schemas.microsoft.com/office/drawing/2014/main" id="{84951945-51D6-4586-A577-CF3B9965F3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4494" y="1763938"/>
              <a:ext cx="740148" cy="914400"/>
            </a:xfrm>
            <a:prstGeom prst="rect">
              <a:avLst/>
            </a:prstGeom>
          </p:spPr>
        </p:pic>
      </p:grpSp>
      <p:grpSp>
        <p:nvGrpSpPr>
          <p:cNvPr id="51" name="Group 50">
            <a:extLst>
              <a:ext uri="{FF2B5EF4-FFF2-40B4-BE49-F238E27FC236}">
                <a16:creationId xmlns:a16="http://schemas.microsoft.com/office/drawing/2014/main" id="{8649C718-39B5-408F-BCC9-BBA0137D98FA}"/>
              </a:ext>
            </a:extLst>
          </p:cNvPr>
          <p:cNvGrpSpPr/>
          <p:nvPr/>
        </p:nvGrpSpPr>
        <p:grpSpPr>
          <a:xfrm>
            <a:off x="1034717" y="3697949"/>
            <a:ext cx="3287334" cy="2125335"/>
            <a:chOff x="8466089" y="1416461"/>
            <a:chExt cx="2783090" cy="1643213"/>
          </a:xfrm>
        </p:grpSpPr>
        <p:grpSp>
          <p:nvGrpSpPr>
            <p:cNvPr id="24" name="Group 23">
              <a:extLst>
                <a:ext uri="{FF2B5EF4-FFF2-40B4-BE49-F238E27FC236}">
                  <a16:creationId xmlns:a16="http://schemas.microsoft.com/office/drawing/2014/main" id="{768BCAC9-0E24-4105-B230-76EB554E7BB1}"/>
                </a:ext>
              </a:extLst>
            </p:cNvPr>
            <p:cNvGrpSpPr/>
            <p:nvPr/>
          </p:nvGrpSpPr>
          <p:grpSpPr>
            <a:xfrm>
              <a:off x="8466089" y="1416461"/>
              <a:ext cx="2743198" cy="1643213"/>
              <a:chOff x="614855" y="1399531"/>
              <a:chExt cx="2002221" cy="1643213"/>
            </a:xfrm>
          </p:grpSpPr>
          <p:sp>
            <p:nvSpPr>
              <p:cNvPr id="26" name="Rectangle: Rounded Corners 25">
                <a:extLst>
                  <a:ext uri="{FF2B5EF4-FFF2-40B4-BE49-F238E27FC236}">
                    <a16:creationId xmlns:a16="http://schemas.microsoft.com/office/drawing/2014/main" id="{A4264A73-6748-47F2-912E-8812BD8218CF}"/>
                  </a:ext>
                </a:extLst>
              </p:cNvPr>
              <p:cNvSpPr/>
              <p:nvPr/>
            </p:nvSpPr>
            <p:spPr>
              <a:xfrm>
                <a:off x="614855" y="1399531"/>
                <a:ext cx="2002221" cy="164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t" anchorCtr="0"/>
              <a:lstStyle/>
              <a:p>
                <a:pPr algn="ctr"/>
                <a:r>
                  <a:rPr lang="en-US" sz="1350" b="1" dirty="0"/>
                  <a:t>3. Your Brain &amp; Body </a:t>
                </a:r>
              </a:p>
            </p:txBody>
          </p:sp>
          <p:sp>
            <p:nvSpPr>
              <p:cNvPr id="27" name="Rectangle 26">
                <a:extLst>
                  <a:ext uri="{FF2B5EF4-FFF2-40B4-BE49-F238E27FC236}">
                    <a16:creationId xmlns:a16="http://schemas.microsoft.com/office/drawing/2014/main" id="{595A7E01-8E70-4765-9D74-A4973FBDFAD5}"/>
                  </a:ext>
                </a:extLst>
              </p:cNvPr>
              <p:cNvSpPr/>
              <p:nvPr/>
            </p:nvSpPr>
            <p:spPr>
              <a:xfrm>
                <a:off x="1246790" y="1842397"/>
                <a:ext cx="869732"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050" b="1" dirty="0">
                    <a:solidFill>
                      <a:schemeClr val="tx1"/>
                    </a:solidFill>
                  </a:rPr>
                  <a:t>Control</a:t>
                </a:r>
              </a:p>
            </p:txBody>
          </p:sp>
        </p:grpSp>
        <p:pic>
          <p:nvPicPr>
            <p:cNvPr id="30" name="Graphic 29" descr="Brain">
              <a:extLst>
                <a:ext uri="{FF2B5EF4-FFF2-40B4-BE49-F238E27FC236}">
                  <a16:creationId xmlns:a16="http://schemas.microsoft.com/office/drawing/2014/main" id="{4AC5C36E-4D5D-45EB-9D78-C03F2269A7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4689" y="2121942"/>
              <a:ext cx="914400" cy="914400"/>
            </a:xfrm>
            <a:prstGeom prst="rect">
              <a:avLst/>
            </a:prstGeom>
          </p:spPr>
        </p:pic>
        <p:pic>
          <p:nvPicPr>
            <p:cNvPr id="31" name="Graphic 30" descr="Man">
              <a:extLst>
                <a:ext uri="{FF2B5EF4-FFF2-40B4-BE49-F238E27FC236}">
                  <a16:creationId xmlns:a16="http://schemas.microsoft.com/office/drawing/2014/main" id="{71240C74-4D18-4CBE-A7B1-0331093B04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5119" y="1970557"/>
              <a:ext cx="1014060" cy="1042982"/>
            </a:xfrm>
            <a:prstGeom prst="rect">
              <a:avLst/>
            </a:prstGeom>
          </p:spPr>
        </p:pic>
        <p:sp>
          <p:nvSpPr>
            <p:cNvPr id="32" name="TextBox 31">
              <a:extLst>
                <a:ext uri="{FF2B5EF4-FFF2-40B4-BE49-F238E27FC236}">
                  <a16:creationId xmlns:a16="http://schemas.microsoft.com/office/drawing/2014/main" id="{ADBEBA01-D6C2-4A51-A710-192219DAF6AE}"/>
                </a:ext>
              </a:extLst>
            </p:cNvPr>
            <p:cNvSpPr txBox="1"/>
            <p:nvPr/>
          </p:nvSpPr>
          <p:spPr>
            <a:xfrm>
              <a:off x="9726206" y="2033621"/>
              <a:ext cx="616573" cy="644842"/>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a:t>
              </a:r>
            </a:p>
          </p:txBody>
        </p:sp>
      </p:grpSp>
      <p:grpSp>
        <p:nvGrpSpPr>
          <p:cNvPr id="52" name="Group 51">
            <a:extLst>
              <a:ext uri="{FF2B5EF4-FFF2-40B4-BE49-F238E27FC236}">
                <a16:creationId xmlns:a16="http://schemas.microsoft.com/office/drawing/2014/main" id="{156E051E-9268-44BF-AA4A-7A82B8F4492F}"/>
              </a:ext>
            </a:extLst>
          </p:cNvPr>
          <p:cNvGrpSpPr/>
          <p:nvPr/>
        </p:nvGrpSpPr>
        <p:grpSpPr>
          <a:xfrm>
            <a:off x="4515565" y="3702279"/>
            <a:ext cx="3401214" cy="2121005"/>
            <a:chOff x="2544273" y="3826739"/>
            <a:chExt cx="2743198" cy="1643213"/>
          </a:xfrm>
        </p:grpSpPr>
        <p:sp>
          <p:nvSpPr>
            <p:cNvPr id="34" name="Rectangle: Rounded Corners 33">
              <a:extLst>
                <a:ext uri="{FF2B5EF4-FFF2-40B4-BE49-F238E27FC236}">
                  <a16:creationId xmlns:a16="http://schemas.microsoft.com/office/drawing/2014/main" id="{D75A64E2-3D35-46D8-B86D-792DA16E303E}"/>
                </a:ext>
              </a:extLst>
            </p:cNvPr>
            <p:cNvSpPr/>
            <p:nvPr/>
          </p:nvSpPr>
          <p:spPr>
            <a:xfrm>
              <a:off x="2544273" y="3826739"/>
              <a:ext cx="2743198" cy="164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t" anchorCtr="0"/>
            <a:lstStyle/>
            <a:p>
              <a:pPr algn="ctr"/>
              <a:r>
                <a:rPr lang="en-US" sz="1350" b="1" dirty="0"/>
                <a:t>4. Manage </a:t>
              </a:r>
              <a:r>
                <a:rPr lang="en-US" b="1" dirty="0">
                  <a:sym typeface="Wingdings" panose="05000000000000000000" pitchFamily="2" charset="2"/>
                </a:rPr>
                <a:t></a:t>
              </a:r>
              <a:r>
                <a:rPr lang="en-US" sz="1350" b="1" dirty="0"/>
                <a:t> </a:t>
              </a:r>
            </a:p>
          </p:txBody>
        </p:sp>
        <p:sp>
          <p:nvSpPr>
            <p:cNvPr id="38" name="Rectangle 37">
              <a:extLst>
                <a:ext uri="{FF2B5EF4-FFF2-40B4-BE49-F238E27FC236}">
                  <a16:creationId xmlns:a16="http://schemas.microsoft.com/office/drawing/2014/main" id="{A24EE486-107D-4A74-93D2-EC02ECC7FE33}"/>
                </a:ext>
              </a:extLst>
            </p:cNvPr>
            <p:cNvSpPr/>
            <p:nvPr/>
          </p:nvSpPr>
          <p:spPr>
            <a:xfrm>
              <a:off x="2673132" y="4996986"/>
              <a:ext cx="1191600"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050" b="1" dirty="0">
                  <a:solidFill>
                    <a:schemeClr val="tx1"/>
                  </a:solidFill>
                </a:rPr>
                <a:t>Self-Care</a:t>
              </a:r>
            </a:p>
          </p:txBody>
        </p:sp>
        <p:sp>
          <p:nvSpPr>
            <p:cNvPr id="39" name="Rectangle 38">
              <a:extLst>
                <a:ext uri="{FF2B5EF4-FFF2-40B4-BE49-F238E27FC236}">
                  <a16:creationId xmlns:a16="http://schemas.microsoft.com/office/drawing/2014/main" id="{E7EA7083-83E8-4ECB-95B6-7A41C5F35A7B}"/>
                </a:ext>
              </a:extLst>
            </p:cNvPr>
            <p:cNvSpPr/>
            <p:nvPr/>
          </p:nvSpPr>
          <p:spPr>
            <a:xfrm>
              <a:off x="3947530" y="4996985"/>
              <a:ext cx="1191600"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050" b="1" dirty="0">
                  <a:solidFill>
                    <a:schemeClr val="tx1"/>
                  </a:solidFill>
                </a:rPr>
                <a:t>Learning</a:t>
              </a:r>
            </a:p>
          </p:txBody>
        </p:sp>
        <p:pic>
          <p:nvPicPr>
            <p:cNvPr id="41" name="Graphic 40" descr="Watering pot">
              <a:extLst>
                <a:ext uri="{FF2B5EF4-FFF2-40B4-BE49-F238E27FC236}">
                  <a16:creationId xmlns:a16="http://schemas.microsoft.com/office/drawing/2014/main" id="{5D6E065E-F347-4672-BF7F-2CA87F434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2080" y="4156254"/>
              <a:ext cx="914400" cy="914400"/>
            </a:xfrm>
            <a:prstGeom prst="rect">
              <a:avLst/>
            </a:prstGeom>
          </p:spPr>
        </p:pic>
        <p:grpSp>
          <p:nvGrpSpPr>
            <p:cNvPr id="46" name="Group 45">
              <a:extLst>
                <a:ext uri="{FF2B5EF4-FFF2-40B4-BE49-F238E27FC236}">
                  <a16:creationId xmlns:a16="http://schemas.microsoft.com/office/drawing/2014/main" id="{32626DE2-3B49-4B4F-A285-34F2FA45C938}"/>
                </a:ext>
              </a:extLst>
            </p:cNvPr>
            <p:cNvGrpSpPr/>
            <p:nvPr/>
          </p:nvGrpSpPr>
          <p:grpSpPr>
            <a:xfrm>
              <a:off x="4095871" y="4229922"/>
              <a:ext cx="1191600" cy="838992"/>
              <a:chOff x="3858319" y="4171464"/>
              <a:chExt cx="1429152" cy="902427"/>
            </a:xfrm>
          </p:grpSpPr>
          <p:pic>
            <p:nvPicPr>
              <p:cNvPr id="43" name="Graphic 42" descr="Head with Gears">
                <a:extLst>
                  <a:ext uri="{FF2B5EF4-FFF2-40B4-BE49-F238E27FC236}">
                    <a16:creationId xmlns:a16="http://schemas.microsoft.com/office/drawing/2014/main" id="{6DE9547D-22E5-4CE0-9955-D50031A88F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4391554" y="4171464"/>
                <a:ext cx="895917" cy="831602"/>
              </a:xfrm>
              <a:prstGeom prst="rect">
                <a:avLst/>
              </a:prstGeom>
            </p:spPr>
          </p:pic>
          <p:pic>
            <p:nvPicPr>
              <p:cNvPr id="45" name="Graphic 44" descr="Books">
                <a:extLst>
                  <a:ext uri="{FF2B5EF4-FFF2-40B4-BE49-F238E27FC236}">
                    <a16:creationId xmlns:a16="http://schemas.microsoft.com/office/drawing/2014/main" id="{204AB192-6F7B-4A89-807B-F259D44144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58319" y="4539409"/>
                <a:ext cx="534482" cy="534482"/>
              </a:xfrm>
              <a:prstGeom prst="rect">
                <a:avLst/>
              </a:prstGeom>
            </p:spPr>
          </p:pic>
        </p:grpSp>
      </p:grpSp>
      <p:sp>
        <p:nvSpPr>
          <p:cNvPr id="3" name="Rectangle 2">
            <a:extLst>
              <a:ext uri="{FF2B5EF4-FFF2-40B4-BE49-F238E27FC236}">
                <a16:creationId xmlns:a16="http://schemas.microsoft.com/office/drawing/2014/main" id="{727ACCF9-9C8F-4118-B559-2A4CA85AD10F}"/>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609862C-F237-4DAA-B024-45DC12B02850}"/>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29840332-E646-49E9-A09E-08F2A7C49926}"/>
              </a:ext>
            </a:extLst>
          </p:cNvPr>
          <p:cNvSpPr>
            <a:spLocks noGrp="1"/>
          </p:cNvSpPr>
          <p:nvPr>
            <p:ph type="sldNum" sz="quarter" idx="12"/>
          </p:nvPr>
        </p:nvSpPr>
        <p:spPr>
          <a:xfrm>
            <a:off x="8451840" y="261983"/>
            <a:ext cx="406046" cy="228600"/>
          </a:xfrm>
        </p:spPr>
        <p:txBody>
          <a:bodyPr/>
          <a:lstStyle/>
          <a:p>
            <a:fld id="{9C283902-7CD7-43CD-82C1-BB82E1613F50}" type="slidenum">
              <a:rPr lang="en-US" sz="1000" b="1" smtClean="0"/>
              <a:t>14</a:t>
            </a:fld>
            <a:endParaRPr lang="en-US" b="1" dirty="0"/>
          </a:p>
        </p:txBody>
      </p:sp>
    </p:spTree>
    <p:extLst>
      <p:ext uri="{BB962C8B-B14F-4D97-AF65-F5344CB8AC3E}">
        <p14:creationId xmlns:p14="http://schemas.microsoft.com/office/powerpoint/2010/main" val="27429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ppt_y</p:attrName>
                                        </p:attrNameLst>
                                      </p:cBhvr>
                                      <p:tavLst>
                                        <p:tav tm="0">
                                          <p:val>
                                            <p:strVal val="#ppt_y-#ppt_h*1.125000"/>
                                          </p:val>
                                        </p:tav>
                                        <p:tav tm="100000">
                                          <p:val>
                                            <p:strVal val="#ppt_y"/>
                                          </p:val>
                                        </p:tav>
                                      </p:tavLst>
                                    </p:anim>
                                    <p:animEffect transition="in" filter="wipe(down)">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p:tgtEl>
                                          <p:spTgt spid="52"/>
                                        </p:tgtEl>
                                        <p:attrNameLst>
                                          <p:attrName>ppt_y</p:attrName>
                                        </p:attrNameLst>
                                      </p:cBhvr>
                                      <p:tavLst>
                                        <p:tav tm="0">
                                          <p:val>
                                            <p:strVal val="#ppt_y-#ppt_h*1.125000"/>
                                          </p:val>
                                        </p:tav>
                                        <p:tav tm="100000">
                                          <p:val>
                                            <p:strVal val="#ppt_y"/>
                                          </p:val>
                                        </p:tav>
                                      </p:tavLst>
                                    </p:anim>
                                    <p:animEffect transition="in" filter="wipe(down)">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6CAA-81A4-4B8B-9381-DAE697330BD3}"/>
              </a:ext>
            </a:extLst>
          </p:cNvPr>
          <p:cNvSpPr>
            <a:spLocks noGrp="1"/>
          </p:cNvSpPr>
          <p:nvPr>
            <p:ph type="title"/>
          </p:nvPr>
        </p:nvSpPr>
        <p:spPr>
          <a:xfrm>
            <a:off x="363956" y="572372"/>
            <a:ext cx="8343900" cy="774843"/>
          </a:xfrm>
        </p:spPr>
        <p:txBody>
          <a:bodyPr>
            <a:normAutofit/>
          </a:bodyPr>
          <a:lstStyle/>
          <a:p>
            <a:r>
              <a:rPr lang="en-US" sz="3600" dirty="0">
                <a:latin typeface="Calibri" panose="020F0502020204030204" pitchFamily="34" charset="0"/>
                <a:cs typeface="Calibri" panose="020F0502020204030204" pitchFamily="34" charset="0"/>
              </a:rPr>
              <a:t>The Stress Model</a:t>
            </a:r>
          </a:p>
        </p:txBody>
      </p:sp>
      <p:sp>
        <p:nvSpPr>
          <p:cNvPr id="4" name="Rectangle 3">
            <a:extLst>
              <a:ext uri="{FF2B5EF4-FFF2-40B4-BE49-F238E27FC236}">
                <a16:creationId xmlns:a16="http://schemas.microsoft.com/office/drawing/2014/main" id="{96444625-017D-4A88-BB53-422DBCAD6AB3}"/>
              </a:ext>
            </a:extLst>
          </p:cNvPr>
          <p:cNvSpPr/>
          <p:nvPr/>
        </p:nvSpPr>
        <p:spPr>
          <a:xfrm>
            <a:off x="703846" y="2524336"/>
            <a:ext cx="2950589" cy="171573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Sources </a:t>
            </a:r>
            <a:br>
              <a:rPr lang="en-US" sz="3000" b="1" dirty="0"/>
            </a:br>
            <a:r>
              <a:rPr lang="en-US" sz="3000" b="1" dirty="0"/>
              <a:t>of Stress</a:t>
            </a:r>
          </a:p>
        </p:txBody>
      </p:sp>
      <p:sp>
        <p:nvSpPr>
          <p:cNvPr id="5" name="Rectangle 4">
            <a:extLst>
              <a:ext uri="{FF2B5EF4-FFF2-40B4-BE49-F238E27FC236}">
                <a16:creationId xmlns:a16="http://schemas.microsoft.com/office/drawing/2014/main" id="{F8BD3709-083E-4BAA-9EE6-80D432B1E749}"/>
              </a:ext>
            </a:extLst>
          </p:cNvPr>
          <p:cNvSpPr/>
          <p:nvPr/>
        </p:nvSpPr>
        <p:spPr>
          <a:xfrm>
            <a:off x="4181033" y="2524337"/>
            <a:ext cx="1774315" cy="89179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Skills to Deal with Sources</a:t>
            </a:r>
          </a:p>
        </p:txBody>
      </p:sp>
      <p:cxnSp>
        <p:nvCxnSpPr>
          <p:cNvPr id="7" name="Straight Connector 6">
            <a:extLst>
              <a:ext uri="{FF2B5EF4-FFF2-40B4-BE49-F238E27FC236}">
                <a16:creationId xmlns:a16="http://schemas.microsoft.com/office/drawing/2014/main" id="{4C8A6D5E-443B-4B9F-99C8-D5CBAFCDAB92}"/>
              </a:ext>
            </a:extLst>
          </p:cNvPr>
          <p:cNvCxnSpPr>
            <a:cxnSpLocks/>
          </p:cNvCxnSpPr>
          <p:nvPr/>
        </p:nvCxnSpPr>
        <p:spPr>
          <a:xfrm flipV="1">
            <a:off x="1975433" y="3382204"/>
            <a:ext cx="4377819" cy="15742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E452D42-3E94-4667-97DC-B5E57DE354CE}"/>
              </a:ext>
            </a:extLst>
          </p:cNvPr>
          <p:cNvGrpSpPr/>
          <p:nvPr/>
        </p:nvGrpSpPr>
        <p:grpSpPr>
          <a:xfrm>
            <a:off x="6711981" y="1080936"/>
            <a:ext cx="1641759" cy="4382643"/>
            <a:chOff x="8243460" y="900132"/>
            <a:chExt cx="2189012" cy="4909164"/>
          </a:xfrm>
        </p:grpSpPr>
        <p:sp>
          <p:nvSpPr>
            <p:cNvPr id="11" name="Arrow: Down 10">
              <a:extLst>
                <a:ext uri="{FF2B5EF4-FFF2-40B4-BE49-F238E27FC236}">
                  <a16:creationId xmlns:a16="http://schemas.microsoft.com/office/drawing/2014/main" id="{2C658C3B-6F34-44B3-9A6D-5D1DD2A387F1}"/>
                </a:ext>
              </a:extLst>
            </p:cNvPr>
            <p:cNvSpPr/>
            <p:nvPr/>
          </p:nvSpPr>
          <p:spPr>
            <a:xfrm rot="10800000">
              <a:off x="8243460" y="900132"/>
              <a:ext cx="2189012" cy="4821382"/>
            </a:xfrm>
            <a:prstGeom prst="downArrow">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D08001EA-8D80-426E-B618-34A8AF2F58AA}"/>
                </a:ext>
              </a:extLst>
            </p:cNvPr>
            <p:cNvSpPr txBox="1"/>
            <p:nvPr/>
          </p:nvSpPr>
          <p:spPr>
            <a:xfrm>
              <a:off x="8822480" y="1140300"/>
              <a:ext cx="984885" cy="4668996"/>
            </a:xfrm>
            <a:prstGeom prst="rect">
              <a:avLst/>
            </a:prstGeom>
            <a:noFill/>
            <a:ln w="57150">
              <a:noFill/>
            </a:ln>
          </p:spPr>
          <p:txBody>
            <a:bodyPr vert="vert" wrap="square" rtlCol="0">
              <a:spAutoFit/>
            </a:bodyPr>
            <a:lstStyle/>
            <a:p>
              <a:pPr algn="ctr"/>
              <a:r>
                <a:rPr lang="en-US" sz="3600" b="1" cap="small" dirty="0">
                  <a:effectLst>
                    <a:outerShdw blurRad="38100" dist="38100" dir="2700000" algn="tl">
                      <a:srgbClr val="000000">
                        <a:alpha val="43137"/>
                      </a:srgbClr>
                    </a:outerShdw>
                  </a:effectLst>
                </a:rPr>
                <a:t>Signs of Stress</a:t>
              </a:r>
            </a:p>
          </p:txBody>
        </p:sp>
      </p:grpSp>
      <p:grpSp>
        <p:nvGrpSpPr>
          <p:cNvPr id="8" name="Group 7">
            <a:extLst>
              <a:ext uri="{FF2B5EF4-FFF2-40B4-BE49-F238E27FC236}">
                <a16:creationId xmlns:a16="http://schemas.microsoft.com/office/drawing/2014/main" id="{D2070309-9C59-4079-90DA-B5E4FC102F60}"/>
              </a:ext>
            </a:extLst>
          </p:cNvPr>
          <p:cNvGrpSpPr/>
          <p:nvPr/>
        </p:nvGrpSpPr>
        <p:grpSpPr>
          <a:xfrm>
            <a:off x="3478218" y="4205686"/>
            <a:ext cx="1641758" cy="1649693"/>
            <a:chOff x="4156363" y="4341255"/>
            <a:chExt cx="2189011" cy="2199588"/>
          </a:xfrm>
        </p:grpSpPr>
        <p:sp>
          <p:nvSpPr>
            <p:cNvPr id="3" name="Isosceles Triangle 2">
              <a:extLst>
                <a:ext uri="{FF2B5EF4-FFF2-40B4-BE49-F238E27FC236}">
                  <a16:creationId xmlns:a16="http://schemas.microsoft.com/office/drawing/2014/main" id="{08C93512-C20E-4CBB-8875-909E35883837}"/>
                </a:ext>
              </a:extLst>
            </p:cNvPr>
            <p:cNvSpPr/>
            <p:nvPr/>
          </p:nvSpPr>
          <p:spPr>
            <a:xfrm>
              <a:off x="4156363" y="4341255"/>
              <a:ext cx="2189011" cy="1565564"/>
            </a:xfrm>
            <a:prstGeom prst="triangle">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700" b="1" dirty="0"/>
            </a:p>
          </p:txBody>
        </p:sp>
        <p:pic>
          <p:nvPicPr>
            <p:cNvPr id="9" name="Graphic 8" descr="Man">
              <a:extLst>
                <a:ext uri="{FF2B5EF4-FFF2-40B4-BE49-F238E27FC236}">
                  <a16:creationId xmlns:a16="http://schemas.microsoft.com/office/drawing/2014/main" id="{8C3113C2-F4E6-4C18-AE56-3D3A5A9DD6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9191" y="4597458"/>
              <a:ext cx="1323354" cy="1222015"/>
            </a:xfrm>
            <a:prstGeom prst="rect">
              <a:avLst/>
            </a:prstGeom>
          </p:spPr>
        </p:pic>
        <p:sp>
          <p:nvSpPr>
            <p:cNvPr id="6" name="TextBox 5">
              <a:extLst>
                <a:ext uri="{FF2B5EF4-FFF2-40B4-BE49-F238E27FC236}">
                  <a16:creationId xmlns:a16="http://schemas.microsoft.com/office/drawing/2014/main" id="{AA13242A-775D-44D3-90F8-C1652AB08491}"/>
                </a:ext>
              </a:extLst>
            </p:cNvPr>
            <p:cNvSpPr txBox="1"/>
            <p:nvPr/>
          </p:nvSpPr>
          <p:spPr>
            <a:xfrm>
              <a:off x="4772146" y="5925290"/>
              <a:ext cx="957443" cy="615553"/>
            </a:xfrm>
            <a:prstGeom prst="rect">
              <a:avLst/>
            </a:prstGeom>
            <a:noFill/>
            <a:ln w="57150">
              <a:noFill/>
            </a:ln>
          </p:spPr>
          <p:txBody>
            <a:bodyPr wrap="none" rtlCol="0">
              <a:spAutoFit/>
            </a:bodyPr>
            <a:lstStyle/>
            <a:p>
              <a:r>
                <a:rPr lang="en-US" sz="2400" b="1" dirty="0">
                  <a:solidFill>
                    <a:schemeClr val="tx2"/>
                  </a:solidFill>
                </a:rPr>
                <a:t>You</a:t>
              </a:r>
            </a:p>
          </p:txBody>
        </p:sp>
      </p:grpSp>
      <p:sp>
        <p:nvSpPr>
          <p:cNvPr id="13" name="Rectangle 12">
            <a:extLst>
              <a:ext uri="{FF2B5EF4-FFF2-40B4-BE49-F238E27FC236}">
                <a16:creationId xmlns:a16="http://schemas.microsoft.com/office/drawing/2014/main" id="{A7A65203-EB42-4895-A01C-EEA7A4981125}"/>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9E38C49-B6DE-4E1B-8C17-AE4F32B99512}"/>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15" name="Slide Number Placeholder 14">
            <a:extLst>
              <a:ext uri="{FF2B5EF4-FFF2-40B4-BE49-F238E27FC236}">
                <a16:creationId xmlns:a16="http://schemas.microsoft.com/office/drawing/2014/main" id="{ED8F4FDF-808C-4CB3-835D-9CFFC4ADC019}"/>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15</a:t>
            </a:fld>
            <a:endParaRPr lang="en-US" sz="1000" b="1" dirty="0"/>
          </a:p>
        </p:txBody>
      </p:sp>
    </p:spTree>
    <p:extLst>
      <p:ext uri="{BB962C8B-B14F-4D97-AF65-F5344CB8AC3E}">
        <p14:creationId xmlns:p14="http://schemas.microsoft.com/office/powerpoint/2010/main" val="236530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6CAA-81A4-4B8B-9381-DAE697330BD3}"/>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The Stress Model</a:t>
            </a:r>
          </a:p>
        </p:txBody>
      </p:sp>
      <p:sp>
        <p:nvSpPr>
          <p:cNvPr id="4" name="Rectangle 3">
            <a:extLst>
              <a:ext uri="{FF2B5EF4-FFF2-40B4-BE49-F238E27FC236}">
                <a16:creationId xmlns:a16="http://schemas.microsoft.com/office/drawing/2014/main" id="{96444625-017D-4A88-BB53-422DBCAD6AB3}"/>
              </a:ext>
            </a:extLst>
          </p:cNvPr>
          <p:cNvSpPr/>
          <p:nvPr/>
        </p:nvSpPr>
        <p:spPr>
          <a:xfrm>
            <a:off x="794085" y="2385441"/>
            <a:ext cx="1702985" cy="857867"/>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Sources of Stress</a:t>
            </a:r>
          </a:p>
        </p:txBody>
      </p:sp>
      <p:sp>
        <p:nvSpPr>
          <p:cNvPr id="5" name="Rectangle 4">
            <a:extLst>
              <a:ext uri="{FF2B5EF4-FFF2-40B4-BE49-F238E27FC236}">
                <a16:creationId xmlns:a16="http://schemas.microsoft.com/office/drawing/2014/main" id="{F8BD3709-083E-4BAA-9EE6-80D432B1E749}"/>
              </a:ext>
            </a:extLst>
          </p:cNvPr>
          <p:cNvSpPr/>
          <p:nvPr/>
        </p:nvSpPr>
        <p:spPr>
          <a:xfrm>
            <a:off x="3667542" y="2451400"/>
            <a:ext cx="2869190" cy="154911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Skills to Deal with Sources of Stress </a:t>
            </a:r>
          </a:p>
        </p:txBody>
      </p:sp>
      <p:grpSp>
        <p:nvGrpSpPr>
          <p:cNvPr id="29" name="Group 28">
            <a:extLst>
              <a:ext uri="{FF2B5EF4-FFF2-40B4-BE49-F238E27FC236}">
                <a16:creationId xmlns:a16="http://schemas.microsoft.com/office/drawing/2014/main" id="{25602384-F936-495C-8286-E78B6DC07FB5}"/>
              </a:ext>
            </a:extLst>
          </p:cNvPr>
          <p:cNvGrpSpPr/>
          <p:nvPr/>
        </p:nvGrpSpPr>
        <p:grpSpPr>
          <a:xfrm>
            <a:off x="6639792" y="1475082"/>
            <a:ext cx="1641759" cy="3878707"/>
            <a:chOff x="8243460" y="823775"/>
            <a:chExt cx="2189012" cy="5171609"/>
          </a:xfrm>
        </p:grpSpPr>
        <p:sp>
          <p:nvSpPr>
            <p:cNvPr id="11" name="Arrow: Down 10">
              <a:extLst>
                <a:ext uri="{FF2B5EF4-FFF2-40B4-BE49-F238E27FC236}">
                  <a16:creationId xmlns:a16="http://schemas.microsoft.com/office/drawing/2014/main" id="{2C658C3B-6F34-44B3-9A6D-5D1DD2A387F1}"/>
                </a:ext>
              </a:extLst>
            </p:cNvPr>
            <p:cNvSpPr/>
            <p:nvPr/>
          </p:nvSpPr>
          <p:spPr>
            <a:xfrm rot="10800000">
              <a:off x="8243460" y="5220541"/>
              <a:ext cx="2189012" cy="77484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 name="TextBox 11">
              <a:extLst>
                <a:ext uri="{FF2B5EF4-FFF2-40B4-BE49-F238E27FC236}">
                  <a16:creationId xmlns:a16="http://schemas.microsoft.com/office/drawing/2014/main" id="{D08001EA-8D80-426E-B618-34A8AF2F58AA}"/>
                </a:ext>
              </a:extLst>
            </p:cNvPr>
            <p:cNvSpPr txBox="1"/>
            <p:nvPr/>
          </p:nvSpPr>
          <p:spPr>
            <a:xfrm>
              <a:off x="8884036" y="823775"/>
              <a:ext cx="923329" cy="4668996"/>
            </a:xfrm>
            <a:prstGeom prst="rect">
              <a:avLst/>
            </a:prstGeom>
            <a:noFill/>
          </p:spPr>
          <p:txBody>
            <a:bodyPr vert="vert" wrap="square" rtlCol="0">
              <a:spAutoFit/>
            </a:bodyPr>
            <a:lstStyle/>
            <a:p>
              <a:pPr algn="ctr"/>
              <a:r>
                <a:rPr lang="en-US" sz="3300" b="1" cap="small" dirty="0">
                  <a:solidFill>
                    <a:schemeClr val="accent6">
                      <a:lumMod val="75000"/>
                    </a:schemeClr>
                  </a:solidFill>
                </a:rPr>
                <a:t>Signs of Stress</a:t>
              </a:r>
            </a:p>
          </p:txBody>
        </p:sp>
      </p:grpSp>
      <p:cxnSp>
        <p:nvCxnSpPr>
          <p:cNvPr id="20" name="Straight Connector 19">
            <a:extLst>
              <a:ext uri="{FF2B5EF4-FFF2-40B4-BE49-F238E27FC236}">
                <a16:creationId xmlns:a16="http://schemas.microsoft.com/office/drawing/2014/main" id="{C8830B93-3191-4A20-A24F-E22E57B3E0A3}"/>
              </a:ext>
            </a:extLst>
          </p:cNvPr>
          <p:cNvCxnSpPr>
            <a:cxnSpLocks/>
          </p:cNvCxnSpPr>
          <p:nvPr/>
        </p:nvCxnSpPr>
        <p:spPr>
          <a:xfrm>
            <a:off x="1645577" y="3587811"/>
            <a:ext cx="4340886" cy="9936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884F4D3-7652-4588-80A0-72387951BBBD}"/>
              </a:ext>
            </a:extLst>
          </p:cNvPr>
          <p:cNvGrpSpPr/>
          <p:nvPr/>
        </p:nvGrpSpPr>
        <p:grpSpPr>
          <a:xfrm>
            <a:off x="2497070" y="3994414"/>
            <a:ext cx="1641758" cy="1693441"/>
            <a:chOff x="4156363" y="4341255"/>
            <a:chExt cx="2189011" cy="2257918"/>
          </a:xfrm>
        </p:grpSpPr>
        <p:sp>
          <p:nvSpPr>
            <p:cNvPr id="26" name="Isosceles Triangle 25">
              <a:extLst>
                <a:ext uri="{FF2B5EF4-FFF2-40B4-BE49-F238E27FC236}">
                  <a16:creationId xmlns:a16="http://schemas.microsoft.com/office/drawing/2014/main" id="{2AD4A79F-404D-4D7A-A604-309CBFB74597}"/>
                </a:ext>
              </a:extLst>
            </p:cNvPr>
            <p:cNvSpPr/>
            <p:nvPr/>
          </p:nvSpPr>
          <p:spPr>
            <a:xfrm>
              <a:off x="4156363" y="4341255"/>
              <a:ext cx="2189011" cy="15655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700" b="1" dirty="0"/>
            </a:p>
          </p:txBody>
        </p:sp>
        <p:pic>
          <p:nvPicPr>
            <p:cNvPr id="27" name="Graphic 26" descr="Man">
              <a:extLst>
                <a:ext uri="{FF2B5EF4-FFF2-40B4-BE49-F238E27FC236}">
                  <a16:creationId xmlns:a16="http://schemas.microsoft.com/office/drawing/2014/main" id="{88D210F9-CA95-4808-96B5-17ED278EB4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9191" y="4597458"/>
              <a:ext cx="1323354" cy="1222015"/>
            </a:xfrm>
            <a:prstGeom prst="rect">
              <a:avLst/>
            </a:prstGeom>
          </p:spPr>
        </p:pic>
        <p:sp>
          <p:nvSpPr>
            <p:cNvPr id="28" name="TextBox 27">
              <a:extLst>
                <a:ext uri="{FF2B5EF4-FFF2-40B4-BE49-F238E27FC236}">
                  <a16:creationId xmlns:a16="http://schemas.microsoft.com/office/drawing/2014/main" id="{F7872807-5442-4925-98AA-6ECA8FBF53EB}"/>
                </a:ext>
              </a:extLst>
            </p:cNvPr>
            <p:cNvSpPr txBox="1"/>
            <p:nvPr/>
          </p:nvSpPr>
          <p:spPr>
            <a:xfrm>
              <a:off x="4685444" y="5819474"/>
              <a:ext cx="1567083" cy="779699"/>
            </a:xfrm>
            <a:prstGeom prst="rect">
              <a:avLst/>
            </a:prstGeom>
            <a:noFill/>
          </p:spPr>
          <p:txBody>
            <a:bodyPr wrap="square" rtlCol="0">
              <a:spAutoFit/>
            </a:bodyPr>
            <a:lstStyle/>
            <a:p>
              <a:r>
                <a:rPr lang="en-US" sz="3200" b="1" dirty="0">
                  <a:solidFill>
                    <a:schemeClr val="tx2"/>
                  </a:solidFill>
                </a:rPr>
                <a:t>You</a:t>
              </a:r>
              <a:endParaRPr lang="en-US" b="1" dirty="0">
                <a:solidFill>
                  <a:schemeClr val="tx2"/>
                </a:solidFill>
              </a:endParaRPr>
            </a:p>
          </p:txBody>
        </p:sp>
      </p:grpSp>
      <p:sp>
        <p:nvSpPr>
          <p:cNvPr id="13" name="Rectangle 12">
            <a:extLst>
              <a:ext uri="{FF2B5EF4-FFF2-40B4-BE49-F238E27FC236}">
                <a16:creationId xmlns:a16="http://schemas.microsoft.com/office/drawing/2014/main" id="{FE9ACEA5-A1FB-486D-B78B-A59AE6776A51}"/>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4664512-B8EB-486E-942C-3B5C3E0C6FF7}"/>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Slide Number Placeholder 7">
            <a:extLst>
              <a:ext uri="{FF2B5EF4-FFF2-40B4-BE49-F238E27FC236}">
                <a16:creationId xmlns:a16="http://schemas.microsoft.com/office/drawing/2014/main" id="{3540271A-1F92-47D8-A213-ECD7A3B63832}"/>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16</a:t>
            </a:fld>
            <a:endParaRPr lang="en-US" b="1" dirty="0"/>
          </a:p>
        </p:txBody>
      </p:sp>
    </p:spTree>
    <p:extLst>
      <p:ext uri="{BB962C8B-B14F-4D97-AF65-F5344CB8AC3E}">
        <p14:creationId xmlns:p14="http://schemas.microsoft.com/office/powerpoint/2010/main" val="250573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A6B321-0EC3-474E-A6D9-F0BBE96ECAAD}"/>
              </a:ext>
            </a:extLst>
          </p:cNvPr>
          <p:cNvSpPr/>
          <p:nvPr/>
        </p:nvSpPr>
        <p:spPr>
          <a:xfrm>
            <a:off x="0" y="5306158"/>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 name="Group 29">
            <a:extLst>
              <a:ext uri="{FF2B5EF4-FFF2-40B4-BE49-F238E27FC236}">
                <a16:creationId xmlns:a16="http://schemas.microsoft.com/office/drawing/2014/main" id="{B2388617-E038-4F85-82C5-410264F930A8}"/>
              </a:ext>
            </a:extLst>
          </p:cNvPr>
          <p:cNvGrpSpPr/>
          <p:nvPr/>
        </p:nvGrpSpPr>
        <p:grpSpPr>
          <a:xfrm>
            <a:off x="395218" y="1313857"/>
            <a:ext cx="4375197" cy="4714875"/>
            <a:chOff x="1519705" y="517692"/>
            <a:chExt cx="5833596" cy="6286500"/>
          </a:xfrm>
        </p:grpSpPr>
        <p:pic>
          <p:nvPicPr>
            <p:cNvPr id="6" name="Picture 5">
              <a:extLst>
                <a:ext uri="{FF2B5EF4-FFF2-40B4-BE49-F238E27FC236}">
                  <a16:creationId xmlns:a16="http://schemas.microsoft.com/office/drawing/2014/main" id="{EB29C752-7D55-4A75-A6D2-216CFC4E92A5}"/>
                </a:ext>
              </a:extLst>
            </p:cNvPr>
            <p:cNvPicPr>
              <a:picLocks noChangeAspect="1"/>
            </p:cNvPicPr>
            <p:nvPr/>
          </p:nvPicPr>
          <p:blipFill>
            <a:blip r:embed="rId3"/>
            <a:stretch>
              <a:fillRect/>
            </a:stretch>
          </p:blipFill>
          <p:spPr>
            <a:xfrm>
              <a:off x="3219451" y="517692"/>
              <a:ext cx="4133850" cy="6286500"/>
            </a:xfrm>
            <a:prstGeom prst="rect">
              <a:avLst/>
            </a:prstGeom>
          </p:spPr>
        </p:pic>
        <p:pic>
          <p:nvPicPr>
            <p:cNvPr id="12" name="Graphic 11" descr="Family with two children">
              <a:extLst>
                <a:ext uri="{FF2B5EF4-FFF2-40B4-BE49-F238E27FC236}">
                  <a16:creationId xmlns:a16="http://schemas.microsoft.com/office/drawing/2014/main" id="{6AB2AA8C-84F1-4A69-AB2F-264BE41B74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8064" y="2836973"/>
              <a:ext cx="1310024" cy="1310024"/>
            </a:xfrm>
            <a:prstGeom prst="rect">
              <a:avLst/>
            </a:prstGeom>
          </p:spPr>
        </p:pic>
        <p:pic>
          <p:nvPicPr>
            <p:cNvPr id="18" name="Graphic 17" descr="House">
              <a:extLst>
                <a:ext uri="{FF2B5EF4-FFF2-40B4-BE49-F238E27FC236}">
                  <a16:creationId xmlns:a16="http://schemas.microsoft.com/office/drawing/2014/main" id="{9023F220-C928-4459-9C99-6F64DD3AF7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9705" y="2828082"/>
              <a:ext cx="668105" cy="668105"/>
            </a:xfrm>
            <a:prstGeom prst="rect">
              <a:avLst/>
            </a:prstGeom>
          </p:spPr>
        </p:pic>
      </p:grpSp>
      <p:grpSp>
        <p:nvGrpSpPr>
          <p:cNvPr id="29" name="Group 28">
            <a:extLst>
              <a:ext uri="{FF2B5EF4-FFF2-40B4-BE49-F238E27FC236}">
                <a16:creationId xmlns:a16="http://schemas.microsoft.com/office/drawing/2014/main" id="{64C3C291-3565-4532-AD6B-2000684817C5}"/>
              </a:ext>
            </a:extLst>
          </p:cNvPr>
          <p:cNvGrpSpPr/>
          <p:nvPr/>
        </p:nvGrpSpPr>
        <p:grpSpPr>
          <a:xfrm>
            <a:off x="5171472" y="1278731"/>
            <a:ext cx="3571472" cy="4722019"/>
            <a:chOff x="7391401" y="517692"/>
            <a:chExt cx="4761962" cy="6296025"/>
          </a:xfrm>
        </p:grpSpPr>
        <p:pic>
          <p:nvPicPr>
            <p:cNvPr id="4" name="Picture 3">
              <a:extLst>
                <a:ext uri="{FF2B5EF4-FFF2-40B4-BE49-F238E27FC236}">
                  <a16:creationId xmlns:a16="http://schemas.microsoft.com/office/drawing/2014/main" id="{B7752FA8-A361-4F60-B979-DD2274D5E141}"/>
                </a:ext>
              </a:extLst>
            </p:cNvPr>
            <p:cNvPicPr>
              <a:picLocks noChangeAspect="1"/>
            </p:cNvPicPr>
            <p:nvPr/>
          </p:nvPicPr>
          <p:blipFill>
            <a:blip r:embed="rId8"/>
            <a:stretch>
              <a:fillRect/>
            </a:stretch>
          </p:blipFill>
          <p:spPr>
            <a:xfrm>
              <a:off x="7391401" y="517692"/>
              <a:ext cx="3924300" cy="6296025"/>
            </a:xfrm>
            <a:prstGeom prst="rect">
              <a:avLst/>
            </a:prstGeom>
          </p:spPr>
        </p:pic>
        <p:pic>
          <p:nvPicPr>
            <p:cNvPr id="20" name="Graphic 19" descr="Factory">
              <a:extLst>
                <a:ext uri="{FF2B5EF4-FFF2-40B4-BE49-F238E27FC236}">
                  <a16:creationId xmlns:a16="http://schemas.microsoft.com/office/drawing/2014/main" id="{ADD07BDE-04D8-4DD8-AA34-0BE7AFFF49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38963" y="2945421"/>
              <a:ext cx="914400" cy="998331"/>
            </a:xfrm>
            <a:prstGeom prst="rect">
              <a:avLst/>
            </a:prstGeom>
          </p:spPr>
        </p:pic>
        <p:pic>
          <p:nvPicPr>
            <p:cNvPr id="24" name="Graphic 23" descr="Crane">
              <a:extLst>
                <a:ext uri="{FF2B5EF4-FFF2-40B4-BE49-F238E27FC236}">
                  <a16:creationId xmlns:a16="http://schemas.microsoft.com/office/drawing/2014/main" id="{65C99F07-7C9B-4725-AF79-79E708959A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0672320" y="2630297"/>
              <a:ext cx="761298" cy="914400"/>
            </a:xfrm>
            <a:prstGeom prst="rect">
              <a:avLst/>
            </a:prstGeom>
          </p:spPr>
        </p:pic>
        <p:pic>
          <p:nvPicPr>
            <p:cNvPr id="26" name="Graphic 25" descr="Team">
              <a:extLst>
                <a:ext uri="{FF2B5EF4-FFF2-40B4-BE49-F238E27FC236}">
                  <a16:creationId xmlns:a16="http://schemas.microsoft.com/office/drawing/2014/main" id="{7EF6136A-1CBF-41B8-B441-69470799186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32853" y="3786712"/>
              <a:ext cx="914400" cy="914400"/>
            </a:xfrm>
            <a:prstGeom prst="rect">
              <a:avLst/>
            </a:prstGeom>
          </p:spPr>
        </p:pic>
        <p:pic>
          <p:nvPicPr>
            <p:cNvPr id="28" name="Graphic 27" descr="Man">
              <a:extLst>
                <a:ext uri="{FF2B5EF4-FFF2-40B4-BE49-F238E27FC236}">
                  <a16:creationId xmlns:a16="http://schemas.microsoft.com/office/drawing/2014/main" id="{A64C3116-E443-444E-92F7-14DD23BD1D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38963" y="4031407"/>
              <a:ext cx="753636" cy="753636"/>
            </a:xfrm>
            <a:prstGeom prst="rect">
              <a:avLst/>
            </a:prstGeom>
          </p:spPr>
        </p:pic>
      </p:grpSp>
      <p:sp>
        <p:nvSpPr>
          <p:cNvPr id="2" name="Title 1">
            <a:extLst>
              <a:ext uri="{FF2B5EF4-FFF2-40B4-BE49-F238E27FC236}">
                <a16:creationId xmlns:a16="http://schemas.microsoft.com/office/drawing/2014/main" id="{0796402D-8609-4F6A-91AD-249949864F84}"/>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Sources of Stress </a:t>
            </a:r>
          </a:p>
        </p:txBody>
      </p:sp>
      <p:sp>
        <p:nvSpPr>
          <p:cNvPr id="14" name="Rectangle 13">
            <a:extLst>
              <a:ext uri="{FF2B5EF4-FFF2-40B4-BE49-F238E27FC236}">
                <a16:creationId xmlns:a16="http://schemas.microsoft.com/office/drawing/2014/main" id="{6AA54E1E-9793-42EA-ACDF-9E3510283A03}"/>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DE8AC13-F262-4910-9262-84D76A02CC3D}"/>
              </a:ext>
            </a:extLst>
          </p:cNvPr>
          <p:cNvCxnSpPr/>
          <p:nvPr/>
        </p:nvCxnSpPr>
        <p:spPr>
          <a:xfrm>
            <a:off x="800692" y="6328611"/>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409868DB-59CD-4558-A9FE-F0D01D761982}"/>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17</a:t>
            </a:fld>
            <a:endParaRPr lang="en-US" b="1" dirty="0"/>
          </a:p>
        </p:txBody>
      </p:sp>
    </p:spTree>
    <p:extLst>
      <p:ext uri="{BB962C8B-B14F-4D97-AF65-F5344CB8AC3E}">
        <p14:creationId xmlns:p14="http://schemas.microsoft.com/office/powerpoint/2010/main" val="6542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ppt_x</p:attrName>
                                        </p:attrNameLst>
                                      </p:cBhvr>
                                      <p:tavLst>
                                        <p:tav tm="0">
                                          <p:val>
                                            <p:strVal val="#ppt_x+#ppt_w*1.125000"/>
                                          </p:val>
                                        </p:tav>
                                        <p:tav tm="100000">
                                          <p:val>
                                            <p:strVal val="#ppt_x"/>
                                          </p:val>
                                        </p:tav>
                                      </p:tavLst>
                                    </p:anim>
                                    <p:animEffect transition="in" filter="wipe(left)">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F5B92E51-1EAB-493E-9082-8409CB03DF32}"/>
              </a:ext>
            </a:extLst>
          </p:cNvPr>
          <p:cNvSpPr/>
          <p:nvPr/>
        </p:nvSpPr>
        <p:spPr>
          <a:xfrm>
            <a:off x="-74885" y="6024062"/>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B972FED5-2A84-472B-A0EF-21CBAF87D052}"/>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Signs of Stress</a:t>
            </a:r>
          </a:p>
        </p:txBody>
      </p:sp>
      <p:grpSp>
        <p:nvGrpSpPr>
          <p:cNvPr id="14" name="Group 13">
            <a:extLst>
              <a:ext uri="{FF2B5EF4-FFF2-40B4-BE49-F238E27FC236}">
                <a16:creationId xmlns:a16="http://schemas.microsoft.com/office/drawing/2014/main" id="{9281CA6A-CCD8-4B92-B690-1BB7AF02BF02}"/>
              </a:ext>
            </a:extLst>
          </p:cNvPr>
          <p:cNvGrpSpPr/>
          <p:nvPr/>
        </p:nvGrpSpPr>
        <p:grpSpPr>
          <a:xfrm>
            <a:off x="428221" y="1776278"/>
            <a:ext cx="2401910" cy="2168721"/>
            <a:chOff x="1914468" y="2320075"/>
            <a:chExt cx="3202546" cy="2891628"/>
          </a:xfrm>
        </p:grpSpPr>
        <p:grpSp>
          <p:nvGrpSpPr>
            <p:cNvPr id="13" name="Group 12">
              <a:extLst>
                <a:ext uri="{FF2B5EF4-FFF2-40B4-BE49-F238E27FC236}">
                  <a16:creationId xmlns:a16="http://schemas.microsoft.com/office/drawing/2014/main" id="{04266490-0CD5-4ED2-9A64-68D1345E0171}"/>
                </a:ext>
              </a:extLst>
            </p:cNvPr>
            <p:cNvGrpSpPr/>
            <p:nvPr/>
          </p:nvGrpSpPr>
          <p:grpSpPr>
            <a:xfrm>
              <a:off x="1914468" y="2320075"/>
              <a:ext cx="3202546" cy="2891628"/>
              <a:chOff x="609600" y="1238250"/>
              <a:chExt cx="3202546" cy="2891628"/>
            </a:xfrm>
          </p:grpSpPr>
          <p:sp>
            <p:nvSpPr>
              <p:cNvPr id="8" name="Pentagon 7">
                <a:extLst>
                  <a:ext uri="{FF2B5EF4-FFF2-40B4-BE49-F238E27FC236}">
                    <a16:creationId xmlns:a16="http://schemas.microsoft.com/office/drawing/2014/main" id="{0D6638E1-8D7A-4B87-B2E7-25A2322F866D}"/>
                  </a:ext>
                </a:extLst>
              </p:cNvPr>
              <p:cNvSpPr/>
              <p:nvPr/>
            </p:nvSpPr>
            <p:spPr>
              <a:xfrm>
                <a:off x="609600" y="1238250"/>
                <a:ext cx="3202546" cy="2457450"/>
              </a:xfrm>
              <a:prstGeom prst="pentagon">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9" name="Rectangle 8">
                <a:extLst>
                  <a:ext uri="{FF2B5EF4-FFF2-40B4-BE49-F238E27FC236}">
                    <a16:creationId xmlns:a16="http://schemas.microsoft.com/office/drawing/2014/main" id="{71767B49-D315-4561-B1B8-56D09A2C96F7}"/>
                  </a:ext>
                </a:extLst>
              </p:cNvPr>
              <p:cNvSpPr/>
              <p:nvPr/>
            </p:nvSpPr>
            <p:spPr>
              <a:xfrm>
                <a:off x="1047615" y="2013093"/>
                <a:ext cx="2378030" cy="2116785"/>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tIns="34290" rIns="6858" bIns="6858" rtlCol="0" anchor="t" anchorCtr="0"/>
              <a:lstStyle/>
              <a:p>
                <a:pPr marL="171450" indent="-171450">
                  <a:buFont typeface="+mj-lt"/>
                  <a:buAutoNum type="arabicPeriod"/>
                </a:pPr>
                <a:r>
                  <a:rPr lang="en-US" sz="900" dirty="0">
                    <a:solidFill>
                      <a:schemeClr val="accent2">
                        <a:lumMod val="50000"/>
                      </a:schemeClr>
                    </a:solidFill>
                  </a:rPr>
                  <a:t>Increased heart rate</a:t>
                </a:r>
              </a:p>
              <a:p>
                <a:pPr marL="171450" indent="-171450">
                  <a:buFont typeface="+mj-lt"/>
                  <a:buAutoNum type="arabicPeriod"/>
                </a:pPr>
                <a:r>
                  <a:rPr lang="en-US" sz="900" dirty="0">
                    <a:solidFill>
                      <a:schemeClr val="accent2">
                        <a:lumMod val="50000"/>
                      </a:schemeClr>
                    </a:solidFill>
                  </a:rPr>
                  <a:t>High blood pressure</a:t>
                </a:r>
              </a:p>
              <a:p>
                <a:pPr marL="171450" indent="-171450">
                  <a:buFont typeface="+mj-lt"/>
                  <a:buAutoNum type="arabicPeriod"/>
                </a:pPr>
                <a:r>
                  <a:rPr lang="en-US" sz="900" dirty="0">
                    <a:solidFill>
                      <a:schemeClr val="accent2">
                        <a:lumMod val="50000"/>
                      </a:schemeClr>
                    </a:solidFill>
                  </a:rPr>
                  <a:t>Difficulty in breathing</a:t>
                </a:r>
              </a:p>
              <a:p>
                <a:pPr marL="171450" indent="-171450">
                  <a:buFont typeface="+mj-lt"/>
                  <a:buAutoNum type="arabicPeriod"/>
                </a:pPr>
                <a:r>
                  <a:rPr lang="en-US" sz="900" dirty="0">
                    <a:solidFill>
                      <a:schemeClr val="accent2">
                        <a:lumMod val="50000"/>
                      </a:schemeClr>
                    </a:solidFill>
                  </a:rPr>
                  <a:t>Difficulty in swallowing</a:t>
                </a:r>
              </a:p>
              <a:p>
                <a:pPr marL="171450" indent="-171450">
                  <a:buFont typeface="+mj-lt"/>
                  <a:buAutoNum type="arabicPeriod"/>
                </a:pPr>
                <a:r>
                  <a:rPr lang="en-US" sz="900" dirty="0">
                    <a:solidFill>
                      <a:schemeClr val="accent2">
                        <a:lumMod val="50000"/>
                      </a:schemeClr>
                    </a:solidFill>
                  </a:rPr>
                  <a:t>Feelings of nausea</a:t>
                </a:r>
              </a:p>
              <a:p>
                <a:pPr marL="171450" indent="-171450">
                  <a:buFont typeface="+mj-lt"/>
                  <a:buAutoNum type="arabicPeriod"/>
                </a:pPr>
                <a:r>
                  <a:rPr lang="en-US" sz="900" dirty="0">
                    <a:solidFill>
                      <a:schemeClr val="accent2">
                        <a:lumMod val="50000"/>
                      </a:schemeClr>
                    </a:solidFill>
                  </a:rPr>
                  <a:t>Hyperventilation</a:t>
                </a:r>
              </a:p>
              <a:p>
                <a:pPr marL="171450" indent="-171450">
                  <a:buFont typeface="+mj-lt"/>
                  <a:buAutoNum type="arabicPeriod"/>
                </a:pPr>
                <a:r>
                  <a:rPr lang="en-US" sz="900" dirty="0">
                    <a:solidFill>
                      <a:schemeClr val="accent2">
                        <a:lumMod val="50000"/>
                      </a:schemeClr>
                    </a:solidFill>
                  </a:rPr>
                  <a:t>Tense, contracted muscles</a:t>
                </a:r>
              </a:p>
              <a:p>
                <a:pPr marL="171450" indent="-171450">
                  <a:buFont typeface="+mj-lt"/>
                  <a:buAutoNum type="arabicPeriod"/>
                </a:pPr>
                <a:r>
                  <a:rPr lang="en-US" sz="900" dirty="0">
                    <a:solidFill>
                      <a:schemeClr val="accent2">
                        <a:lumMod val="50000"/>
                      </a:schemeClr>
                    </a:solidFill>
                  </a:rPr>
                  <a:t>Backache</a:t>
                </a:r>
              </a:p>
              <a:p>
                <a:pPr marL="171450" indent="-171450">
                  <a:buFont typeface="+mj-lt"/>
                  <a:buAutoNum type="arabicPeriod"/>
                </a:pPr>
                <a:r>
                  <a:rPr lang="en-US" sz="900" dirty="0">
                    <a:solidFill>
                      <a:schemeClr val="accent2">
                        <a:lumMod val="50000"/>
                      </a:schemeClr>
                    </a:solidFill>
                  </a:rPr>
                  <a:t>Immune system less efficient</a:t>
                </a:r>
              </a:p>
              <a:p>
                <a:pPr marL="171450" indent="-171450">
                  <a:buFont typeface="+mj-lt"/>
                  <a:buAutoNum type="arabicPeriod"/>
                </a:pPr>
                <a:r>
                  <a:rPr lang="en-US" sz="900" dirty="0">
                    <a:solidFill>
                      <a:schemeClr val="accent2">
                        <a:lumMod val="50000"/>
                      </a:schemeClr>
                    </a:solidFill>
                  </a:rPr>
                  <a:t>Hot and cold flashes</a:t>
                </a:r>
              </a:p>
              <a:p>
                <a:pPr marL="171450" indent="-171450">
                  <a:buFont typeface="+mj-lt"/>
                  <a:buAutoNum type="arabicPeriod"/>
                </a:pPr>
                <a:r>
                  <a:rPr lang="en-US" sz="900" dirty="0">
                    <a:solidFill>
                      <a:schemeClr val="accent2">
                        <a:lumMod val="50000"/>
                      </a:schemeClr>
                    </a:solidFill>
                  </a:rPr>
                  <a:t>Blushing</a:t>
                </a:r>
              </a:p>
            </p:txBody>
          </p:sp>
          <p:pic>
            <p:nvPicPr>
              <p:cNvPr id="12" name="Graphic 11" descr="Man">
                <a:extLst>
                  <a:ext uri="{FF2B5EF4-FFF2-40B4-BE49-F238E27FC236}">
                    <a16:creationId xmlns:a16="http://schemas.microsoft.com/office/drawing/2014/main" id="{10DA3C25-D652-4E70-B356-6A0D17075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5638" y="2059623"/>
                <a:ext cx="895326" cy="993167"/>
              </a:xfrm>
              <a:prstGeom prst="rect">
                <a:avLst/>
              </a:prstGeom>
            </p:spPr>
          </p:pic>
        </p:grpSp>
        <p:sp>
          <p:nvSpPr>
            <p:cNvPr id="10" name="TextBox 9">
              <a:extLst>
                <a:ext uri="{FF2B5EF4-FFF2-40B4-BE49-F238E27FC236}">
                  <a16:creationId xmlns:a16="http://schemas.microsoft.com/office/drawing/2014/main" id="{6A2438AD-E476-4D11-B3BA-EB1EE506ABAA}"/>
                </a:ext>
              </a:extLst>
            </p:cNvPr>
            <p:cNvSpPr txBox="1"/>
            <p:nvPr/>
          </p:nvSpPr>
          <p:spPr>
            <a:xfrm>
              <a:off x="3136804" y="2637299"/>
              <a:ext cx="801929" cy="400109"/>
            </a:xfrm>
            <a:prstGeom prst="rect">
              <a:avLst/>
            </a:prstGeom>
            <a:noFill/>
          </p:spPr>
          <p:txBody>
            <a:bodyPr wrap="none" rtlCol="0">
              <a:spAutoFit/>
            </a:bodyPr>
            <a:lstStyle/>
            <a:p>
              <a:r>
                <a:rPr lang="en-US" sz="1350" b="1" dirty="0">
                  <a:solidFill>
                    <a:schemeClr val="bg1"/>
                  </a:solidFill>
                </a:rPr>
                <a:t>Body</a:t>
              </a:r>
            </a:p>
          </p:txBody>
        </p:sp>
      </p:grpSp>
      <p:grpSp>
        <p:nvGrpSpPr>
          <p:cNvPr id="47" name="Group 46">
            <a:extLst>
              <a:ext uri="{FF2B5EF4-FFF2-40B4-BE49-F238E27FC236}">
                <a16:creationId xmlns:a16="http://schemas.microsoft.com/office/drawing/2014/main" id="{0B543AA7-DF83-498C-838B-FF933C7C0A93}"/>
              </a:ext>
            </a:extLst>
          </p:cNvPr>
          <p:cNvGrpSpPr/>
          <p:nvPr/>
        </p:nvGrpSpPr>
        <p:grpSpPr>
          <a:xfrm>
            <a:off x="6226256" y="1786077"/>
            <a:ext cx="2401910" cy="2168721"/>
            <a:chOff x="8301675" y="1238436"/>
            <a:chExt cx="3202546" cy="2891628"/>
          </a:xfrm>
        </p:grpSpPr>
        <p:grpSp>
          <p:nvGrpSpPr>
            <p:cNvPr id="35" name="Group 34">
              <a:extLst>
                <a:ext uri="{FF2B5EF4-FFF2-40B4-BE49-F238E27FC236}">
                  <a16:creationId xmlns:a16="http://schemas.microsoft.com/office/drawing/2014/main" id="{3428686A-50C1-4434-8FBD-4365864B55DB}"/>
                </a:ext>
              </a:extLst>
            </p:cNvPr>
            <p:cNvGrpSpPr/>
            <p:nvPr/>
          </p:nvGrpSpPr>
          <p:grpSpPr>
            <a:xfrm>
              <a:off x="8301675" y="1238436"/>
              <a:ext cx="3202546" cy="2891628"/>
              <a:chOff x="1914468" y="2320075"/>
              <a:chExt cx="3202546" cy="2891628"/>
            </a:xfrm>
          </p:grpSpPr>
          <p:grpSp>
            <p:nvGrpSpPr>
              <p:cNvPr id="39" name="Group 38">
                <a:extLst>
                  <a:ext uri="{FF2B5EF4-FFF2-40B4-BE49-F238E27FC236}">
                    <a16:creationId xmlns:a16="http://schemas.microsoft.com/office/drawing/2014/main" id="{BDFC5550-744E-4044-BA10-20C02B354519}"/>
                  </a:ext>
                </a:extLst>
              </p:cNvPr>
              <p:cNvGrpSpPr/>
              <p:nvPr/>
            </p:nvGrpSpPr>
            <p:grpSpPr>
              <a:xfrm>
                <a:off x="1914468" y="2320075"/>
                <a:ext cx="3202546" cy="2891628"/>
                <a:chOff x="609600" y="1238250"/>
                <a:chExt cx="3202546" cy="2891628"/>
              </a:xfrm>
            </p:grpSpPr>
            <p:sp>
              <p:nvSpPr>
                <p:cNvPr id="41" name="Pentagon 40">
                  <a:extLst>
                    <a:ext uri="{FF2B5EF4-FFF2-40B4-BE49-F238E27FC236}">
                      <a16:creationId xmlns:a16="http://schemas.microsoft.com/office/drawing/2014/main" id="{7D7EDBEE-309A-4CEA-9084-703588DDE691}"/>
                    </a:ext>
                  </a:extLst>
                </p:cNvPr>
                <p:cNvSpPr/>
                <p:nvPr/>
              </p:nvSpPr>
              <p:spPr>
                <a:xfrm>
                  <a:off x="609600" y="1238250"/>
                  <a:ext cx="3202546" cy="2457450"/>
                </a:xfrm>
                <a:prstGeom prst="pentagon">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984E1525-4FB6-4225-AE78-87AA327228DF}"/>
                    </a:ext>
                  </a:extLst>
                </p:cNvPr>
                <p:cNvSpPr/>
                <p:nvPr/>
              </p:nvSpPr>
              <p:spPr>
                <a:xfrm>
                  <a:off x="1047615" y="2013093"/>
                  <a:ext cx="2378030" cy="2116785"/>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tIns="34290" rIns="6858" bIns="6858" rtlCol="0" anchor="t" anchorCtr="0"/>
                <a:lstStyle/>
                <a:p>
                  <a:pPr marL="133350" indent="-133350">
                    <a:buFont typeface="+mj-lt"/>
                    <a:buAutoNum type="arabicPeriod"/>
                  </a:pPr>
                  <a:r>
                    <a:rPr lang="en-US" sz="900" dirty="0">
                      <a:solidFill>
                        <a:schemeClr val="bg2">
                          <a:lumMod val="50000"/>
                        </a:schemeClr>
                      </a:solidFill>
                    </a:rPr>
                    <a:t>Difficulty in concentrating</a:t>
                  </a:r>
                </a:p>
                <a:p>
                  <a:pPr marL="133350" indent="-133350">
                    <a:buFont typeface="+mj-lt"/>
                    <a:buAutoNum type="arabicPeriod"/>
                  </a:pPr>
                  <a:r>
                    <a:rPr lang="en-US" sz="900" dirty="0">
                      <a:solidFill>
                        <a:schemeClr val="bg2">
                          <a:lumMod val="50000"/>
                        </a:schemeClr>
                      </a:solidFill>
                    </a:rPr>
                    <a:t>Difficulty in making decisions</a:t>
                  </a:r>
                </a:p>
                <a:p>
                  <a:pPr marL="133350" indent="-133350">
                    <a:buFont typeface="+mj-lt"/>
                    <a:buAutoNum type="arabicPeriod"/>
                  </a:pPr>
                  <a:r>
                    <a:rPr lang="en-US" sz="900" dirty="0">
                      <a:solidFill>
                        <a:schemeClr val="bg2">
                          <a:lumMod val="50000"/>
                        </a:schemeClr>
                      </a:solidFill>
                    </a:rPr>
                    <a:t>Frequent forgetfulness</a:t>
                  </a:r>
                </a:p>
                <a:p>
                  <a:pPr marL="133350" indent="-133350">
                    <a:buFont typeface="+mj-lt"/>
                    <a:buAutoNum type="arabicPeriod"/>
                  </a:pPr>
                  <a:r>
                    <a:rPr lang="en-US" sz="900" dirty="0">
                      <a:solidFill>
                        <a:schemeClr val="bg2">
                          <a:lumMod val="50000"/>
                        </a:schemeClr>
                      </a:solidFill>
                    </a:rPr>
                    <a:t>Increased sensitivity to criticism</a:t>
                  </a:r>
                </a:p>
                <a:p>
                  <a:pPr marL="133350" indent="-133350">
                    <a:buFont typeface="+mj-lt"/>
                    <a:buAutoNum type="arabicPeriod"/>
                  </a:pPr>
                  <a:r>
                    <a:rPr lang="en-US" sz="900" dirty="0">
                      <a:solidFill>
                        <a:schemeClr val="bg2">
                          <a:lumMod val="50000"/>
                        </a:schemeClr>
                      </a:solidFill>
                    </a:rPr>
                    <a:t>Negative self-critical thoughts</a:t>
                  </a:r>
                </a:p>
                <a:p>
                  <a:pPr marL="133350" indent="-133350">
                    <a:buFont typeface="+mj-lt"/>
                    <a:buAutoNum type="arabicPeriod"/>
                  </a:pPr>
                  <a:r>
                    <a:rPr lang="en-US" sz="900" dirty="0">
                      <a:solidFill>
                        <a:schemeClr val="bg2">
                          <a:lumMod val="50000"/>
                        </a:schemeClr>
                      </a:solidFill>
                    </a:rPr>
                    <a:t>Distorted ideas</a:t>
                  </a:r>
                </a:p>
                <a:p>
                  <a:pPr marL="133350" indent="-133350">
                    <a:buFont typeface="+mj-lt"/>
                    <a:buAutoNum type="arabicPeriod"/>
                  </a:pPr>
                  <a:r>
                    <a:rPr lang="en-US" sz="900" dirty="0">
                      <a:solidFill>
                        <a:schemeClr val="bg2">
                          <a:lumMod val="50000"/>
                        </a:schemeClr>
                      </a:solidFill>
                    </a:rPr>
                    <a:t>More rigid attitudes</a:t>
                  </a:r>
                </a:p>
              </p:txBody>
            </p:sp>
          </p:grpSp>
          <p:sp>
            <p:nvSpPr>
              <p:cNvPr id="40" name="TextBox 39">
                <a:extLst>
                  <a:ext uri="{FF2B5EF4-FFF2-40B4-BE49-F238E27FC236}">
                    <a16:creationId xmlns:a16="http://schemas.microsoft.com/office/drawing/2014/main" id="{4DAC2356-8E1F-4215-8464-CDCDB1D8A41C}"/>
                  </a:ext>
                </a:extLst>
              </p:cNvPr>
              <p:cNvSpPr txBox="1"/>
              <p:nvPr/>
            </p:nvSpPr>
            <p:spPr>
              <a:xfrm>
                <a:off x="2969866" y="2655902"/>
                <a:ext cx="1201612" cy="400109"/>
              </a:xfrm>
              <a:prstGeom prst="rect">
                <a:avLst/>
              </a:prstGeom>
              <a:noFill/>
            </p:spPr>
            <p:txBody>
              <a:bodyPr wrap="none" rtlCol="0">
                <a:spAutoFit/>
              </a:bodyPr>
              <a:lstStyle/>
              <a:p>
                <a:r>
                  <a:rPr lang="en-US" sz="1350" b="1" dirty="0">
                    <a:solidFill>
                      <a:schemeClr val="bg1"/>
                    </a:solidFill>
                  </a:rPr>
                  <a:t>Thinking</a:t>
                </a:r>
              </a:p>
            </p:txBody>
          </p:sp>
        </p:grpSp>
        <p:pic>
          <p:nvPicPr>
            <p:cNvPr id="45" name="Graphic 44" descr="Head with Gears">
              <a:extLst>
                <a:ext uri="{FF2B5EF4-FFF2-40B4-BE49-F238E27FC236}">
                  <a16:creationId xmlns:a16="http://schemas.microsoft.com/office/drawing/2014/main" id="{9DD4D495-2978-4348-BA7C-6F680F5C31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4476" y="3327294"/>
              <a:ext cx="789705" cy="789705"/>
            </a:xfrm>
            <a:prstGeom prst="rect">
              <a:avLst/>
            </a:prstGeom>
          </p:spPr>
        </p:pic>
        <p:pic>
          <p:nvPicPr>
            <p:cNvPr id="46" name="Graphic 45" descr="Head with Gears">
              <a:extLst>
                <a:ext uri="{FF2B5EF4-FFF2-40B4-BE49-F238E27FC236}">
                  <a16:creationId xmlns:a16="http://schemas.microsoft.com/office/drawing/2014/main" id="{09AABEED-6B50-4D7D-B8D9-DFF669030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971233" y="3315783"/>
              <a:ext cx="789707" cy="789705"/>
            </a:xfrm>
            <a:prstGeom prst="rect">
              <a:avLst/>
            </a:prstGeom>
          </p:spPr>
        </p:pic>
      </p:grpSp>
      <p:grpSp>
        <p:nvGrpSpPr>
          <p:cNvPr id="48" name="Group 47">
            <a:extLst>
              <a:ext uri="{FF2B5EF4-FFF2-40B4-BE49-F238E27FC236}">
                <a16:creationId xmlns:a16="http://schemas.microsoft.com/office/drawing/2014/main" id="{DE0EB76E-9A80-497E-937A-FD1F45A023AA}"/>
              </a:ext>
            </a:extLst>
          </p:cNvPr>
          <p:cNvGrpSpPr/>
          <p:nvPr/>
        </p:nvGrpSpPr>
        <p:grpSpPr>
          <a:xfrm>
            <a:off x="2112941" y="4003395"/>
            <a:ext cx="2401910" cy="1917153"/>
            <a:chOff x="4211523" y="1243493"/>
            <a:chExt cx="3202546" cy="2556204"/>
          </a:xfrm>
        </p:grpSpPr>
        <p:grpSp>
          <p:nvGrpSpPr>
            <p:cNvPr id="49" name="Group 48">
              <a:extLst>
                <a:ext uri="{FF2B5EF4-FFF2-40B4-BE49-F238E27FC236}">
                  <a16:creationId xmlns:a16="http://schemas.microsoft.com/office/drawing/2014/main" id="{D1587DBB-6916-4B39-A047-B4136790E691}"/>
                </a:ext>
              </a:extLst>
            </p:cNvPr>
            <p:cNvGrpSpPr/>
            <p:nvPr/>
          </p:nvGrpSpPr>
          <p:grpSpPr>
            <a:xfrm>
              <a:off x="4211523" y="1243493"/>
              <a:ext cx="3202546" cy="2556204"/>
              <a:chOff x="1914468" y="2320075"/>
              <a:chExt cx="3202546" cy="2556204"/>
            </a:xfrm>
          </p:grpSpPr>
          <p:grpSp>
            <p:nvGrpSpPr>
              <p:cNvPr id="53" name="Group 52">
                <a:extLst>
                  <a:ext uri="{FF2B5EF4-FFF2-40B4-BE49-F238E27FC236}">
                    <a16:creationId xmlns:a16="http://schemas.microsoft.com/office/drawing/2014/main" id="{FC8BAB76-287A-44A8-981C-C74D620DC555}"/>
                  </a:ext>
                </a:extLst>
              </p:cNvPr>
              <p:cNvGrpSpPr/>
              <p:nvPr/>
            </p:nvGrpSpPr>
            <p:grpSpPr>
              <a:xfrm>
                <a:off x="1914468" y="2320075"/>
                <a:ext cx="3202546" cy="2556204"/>
                <a:chOff x="609600" y="1238250"/>
                <a:chExt cx="3202546" cy="2556204"/>
              </a:xfrm>
            </p:grpSpPr>
            <p:sp>
              <p:nvSpPr>
                <p:cNvPr id="55" name="Pentagon 54">
                  <a:extLst>
                    <a:ext uri="{FF2B5EF4-FFF2-40B4-BE49-F238E27FC236}">
                      <a16:creationId xmlns:a16="http://schemas.microsoft.com/office/drawing/2014/main" id="{B8076838-F4FE-4CD2-8850-27708CDF3E0E}"/>
                    </a:ext>
                  </a:extLst>
                </p:cNvPr>
                <p:cNvSpPr/>
                <p:nvPr/>
              </p:nvSpPr>
              <p:spPr>
                <a:xfrm>
                  <a:off x="609600" y="1238250"/>
                  <a:ext cx="3202546" cy="2457450"/>
                </a:xfrm>
                <a:prstGeom prst="pentagon">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Rectangle 55">
                  <a:extLst>
                    <a:ext uri="{FF2B5EF4-FFF2-40B4-BE49-F238E27FC236}">
                      <a16:creationId xmlns:a16="http://schemas.microsoft.com/office/drawing/2014/main" id="{B11963AD-0473-4DBA-8F31-3A14589DCE28}"/>
                    </a:ext>
                  </a:extLst>
                </p:cNvPr>
                <p:cNvSpPr/>
                <p:nvPr/>
              </p:nvSpPr>
              <p:spPr>
                <a:xfrm>
                  <a:off x="1047615" y="2013094"/>
                  <a:ext cx="2378030" cy="178136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tIns="34290" rIns="6858" bIns="6858" rtlCol="0" anchor="t" anchorCtr="0"/>
                <a:lstStyle/>
                <a:p>
                  <a:pPr marL="133350" indent="-133350">
                    <a:buFont typeface="+mj-lt"/>
                    <a:buAutoNum type="arabicPeriod"/>
                  </a:pPr>
                  <a:r>
                    <a:rPr lang="en-US" sz="900" dirty="0">
                      <a:solidFill>
                        <a:schemeClr val="bg2">
                          <a:lumMod val="50000"/>
                        </a:schemeClr>
                      </a:solidFill>
                    </a:rPr>
                    <a:t>Anxiety (nervousness, tension, phobias, panics)</a:t>
                  </a:r>
                </a:p>
                <a:p>
                  <a:pPr marL="133350" indent="-133350">
                    <a:buFont typeface="+mj-lt"/>
                    <a:buAutoNum type="arabicPeriod"/>
                  </a:pPr>
                  <a:r>
                    <a:rPr lang="en-US" sz="900" dirty="0">
                      <a:solidFill>
                        <a:schemeClr val="bg2">
                          <a:lumMod val="50000"/>
                        </a:schemeClr>
                      </a:solidFill>
                    </a:rPr>
                    <a:t>Depression (sadness, lowered self-esteem, apathy, fatigue)</a:t>
                  </a:r>
                </a:p>
                <a:p>
                  <a:pPr marL="133350" indent="-133350">
                    <a:buFont typeface="+mj-lt"/>
                    <a:buAutoNum type="arabicPeriod"/>
                  </a:pPr>
                  <a:r>
                    <a:rPr lang="en-US" sz="900" dirty="0">
                      <a:solidFill>
                        <a:schemeClr val="bg2">
                          <a:lumMod val="50000"/>
                        </a:schemeClr>
                      </a:solidFill>
                    </a:rPr>
                    <a:t>Guilt and shame</a:t>
                  </a:r>
                </a:p>
                <a:p>
                  <a:pPr marL="133350" indent="-133350">
                    <a:buFont typeface="+mj-lt"/>
                    <a:buAutoNum type="arabicPeriod"/>
                  </a:pPr>
                  <a:r>
                    <a:rPr lang="en-US" sz="900" dirty="0">
                      <a:solidFill>
                        <a:schemeClr val="bg2">
                          <a:lumMod val="50000"/>
                        </a:schemeClr>
                      </a:solidFill>
                    </a:rPr>
                    <a:t>Moodiness</a:t>
                  </a:r>
                </a:p>
              </p:txBody>
            </p:sp>
          </p:grpSp>
          <p:sp>
            <p:nvSpPr>
              <p:cNvPr id="54" name="TextBox 53">
                <a:extLst>
                  <a:ext uri="{FF2B5EF4-FFF2-40B4-BE49-F238E27FC236}">
                    <a16:creationId xmlns:a16="http://schemas.microsoft.com/office/drawing/2014/main" id="{2F6BD888-7D60-4760-A7FE-EDC007DD7A60}"/>
                  </a:ext>
                </a:extLst>
              </p:cNvPr>
              <p:cNvSpPr txBox="1"/>
              <p:nvPr/>
            </p:nvSpPr>
            <p:spPr>
              <a:xfrm>
                <a:off x="2969866" y="2655902"/>
                <a:ext cx="1259318" cy="400109"/>
              </a:xfrm>
              <a:prstGeom prst="rect">
                <a:avLst/>
              </a:prstGeom>
              <a:noFill/>
            </p:spPr>
            <p:txBody>
              <a:bodyPr wrap="none" rtlCol="0">
                <a:spAutoFit/>
              </a:bodyPr>
              <a:lstStyle/>
              <a:p>
                <a:r>
                  <a:rPr lang="en-US" sz="1350" b="1" dirty="0">
                    <a:solidFill>
                      <a:schemeClr val="bg1"/>
                    </a:solidFill>
                  </a:rPr>
                  <a:t>Emotions</a:t>
                </a:r>
              </a:p>
            </p:txBody>
          </p:sp>
        </p:grpSp>
        <p:pic>
          <p:nvPicPr>
            <p:cNvPr id="50" name="Graphic 49" descr="Worried Face with Solid Fill">
              <a:extLst>
                <a:ext uri="{FF2B5EF4-FFF2-40B4-BE49-F238E27FC236}">
                  <a16:creationId xmlns:a16="http://schemas.microsoft.com/office/drawing/2014/main" id="{3C901DD0-CBF8-4AE8-B207-FDBA5D301D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94976" y="3111674"/>
              <a:ext cx="579143" cy="579143"/>
            </a:xfrm>
            <a:prstGeom prst="rect">
              <a:avLst/>
            </a:prstGeom>
          </p:spPr>
        </p:pic>
        <p:pic>
          <p:nvPicPr>
            <p:cNvPr id="51" name="Graphic 50" descr="Confused Face with Solid Fill">
              <a:extLst>
                <a:ext uri="{FF2B5EF4-FFF2-40B4-BE49-F238E27FC236}">
                  <a16:creationId xmlns:a16="http://schemas.microsoft.com/office/drawing/2014/main" id="{D1AB4E11-9F82-458C-B1E6-DB792F751B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81275" y="3121800"/>
              <a:ext cx="579143" cy="579143"/>
            </a:xfrm>
            <a:prstGeom prst="rect">
              <a:avLst/>
            </a:prstGeom>
          </p:spPr>
        </p:pic>
        <p:pic>
          <p:nvPicPr>
            <p:cNvPr id="52" name="Graphic 51" descr="Crying Face with Solid Fill">
              <a:extLst>
                <a:ext uri="{FF2B5EF4-FFF2-40B4-BE49-F238E27FC236}">
                  <a16:creationId xmlns:a16="http://schemas.microsoft.com/office/drawing/2014/main" id="{1F3CDF34-AA57-4C73-934F-D8E6A1BF9E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70591" y="3215641"/>
              <a:ext cx="579143" cy="579143"/>
            </a:xfrm>
            <a:prstGeom prst="rect">
              <a:avLst/>
            </a:prstGeom>
          </p:spPr>
        </p:pic>
      </p:grpSp>
      <p:grpSp>
        <p:nvGrpSpPr>
          <p:cNvPr id="70" name="Group 69">
            <a:extLst>
              <a:ext uri="{FF2B5EF4-FFF2-40B4-BE49-F238E27FC236}">
                <a16:creationId xmlns:a16="http://schemas.microsoft.com/office/drawing/2014/main" id="{2C579C0F-E16D-419D-B221-8E4916063CCA}"/>
              </a:ext>
            </a:extLst>
          </p:cNvPr>
          <p:cNvGrpSpPr/>
          <p:nvPr/>
        </p:nvGrpSpPr>
        <p:grpSpPr>
          <a:xfrm>
            <a:off x="3368192" y="1389820"/>
            <a:ext cx="2401910" cy="2168721"/>
            <a:chOff x="4490923" y="710093"/>
            <a:chExt cx="3202546" cy="2891628"/>
          </a:xfrm>
        </p:grpSpPr>
        <p:grpSp>
          <p:nvGrpSpPr>
            <p:cNvPr id="15" name="Group 14">
              <a:extLst>
                <a:ext uri="{FF2B5EF4-FFF2-40B4-BE49-F238E27FC236}">
                  <a16:creationId xmlns:a16="http://schemas.microsoft.com/office/drawing/2014/main" id="{788C43A7-6DC7-4C02-A6EC-E83167B94810}"/>
                </a:ext>
              </a:extLst>
            </p:cNvPr>
            <p:cNvGrpSpPr/>
            <p:nvPr/>
          </p:nvGrpSpPr>
          <p:grpSpPr>
            <a:xfrm>
              <a:off x="4490923" y="710093"/>
              <a:ext cx="3202546" cy="2891628"/>
              <a:chOff x="1914468" y="2320075"/>
              <a:chExt cx="3202546" cy="2891628"/>
            </a:xfrm>
          </p:grpSpPr>
          <p:grpSp>
            <p:nvGrpSpPr>
              <p:cNvPr id="16" name="Group 15">
                <a:extLst>
                  <a:ext uri="{FF2B5EF4-FFF2-40B4-BE49-F238E27FC236}">
                    <a16:creationId xmlns:a16="http://schemas.microsoft.com/office/drawing/2014/main" id="{A2D6A684-7D86-4F26-B4B4-CF4753ED16F1}"/>
                  </a:ext>
                </a:extLst>
              </p:cNvPr>
              <p:cNvGrpSpPr/>
              <p:nvPr/>
            </p:nvGrpSpPr>
            <p:grpSpPr>
              <a:xfrm>
                <a:off x="1914468" y="2320075"/>
                <a:ext cx="3202546" cy="2891628"/>
                <a:chOff x="609600" y="1238250"/>
                <a:chExt cx="3202546" cy="2891628"/>
              </a:xfrm>
            </p:grpSpPr>
            <p:sp>
              <p:nvSpPr>
                <p:cNvPr id="18" name="Pentagon 17">
                  <a:extLst>
                    <a:ext uri="{FF2B5EF4-FFF2-40B4-BE49-F238E27FC236}">
                      <a16:creationId xmlns:a16="http://schemas.microsoft.com/office/drawing/2014/main" id="{C49285C1-4CF9-414B-99EA-DA4BD3A98151}"/>
                    </a:ext>
                  </a:extLst>
                </p:cNvPr>
                <p:cNvSpPr/>
                <p:nvPr/>
              </p:nvSpPr>
              <p:spPr>
                <a:xfrm>
                  <a:off x="609600" y="1238250"/>
                  <a:ext cx="3202546" cy="2457450"/>
                </a:xfrm>
                <a:prstGeom prst="pentagon">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A8C128E2-9A70-4849-8D4D-181F1E2ED82D}"/>
                    </a:ext>
                  </a:extLst>
                </p:cNvPr>
                <p:cNvSpPr/>
                <p:nvPr/>
              </p:nvSpPr>
              <p:spPr>
                <a:xfrm>
                  <a:off x="1047615" y="2013093"/>
                  <a:ext cx="2378030" cy="2116785"/>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tIns="34290" rIns="6858" bIns="6858" rtlCol="0" anchor="t" anchorCtr="0"/>
                <a:lstStyle/>
                <a:p>
                  <a:pPr marL="133350" indent="-133350">
                    <a:buFont typeface="+mj-lt"/>
                    <a:buAutoNum type="arabicPeriod"/>
                  </a:pPr>
                  <a:r>
                    <a:rPr lang="en-US" sz="900" dirty="0">
                      <a:solidFill>
                        <a:schemeClr val="bg2">
                          <a:lumMod val="50000"/>
                        </a:schemeClr>
                      </a:solidFill>
                    </a:rPr>
                    <a:t>Difficulty in sleeping</a:t>
                  </a:r>
                </a:p>
                <a:p>
                  <a:pPr marL="133350" indent="-133350">
                    <a:buFont typeface="+mj-lt"/>
                    <a:buAutoNum type="arabicPeriod"/>
                  </a:pPr>
                  <a:r>
                    <a:rPr lang="en-US" sz="900" dirty="0">
                      <a:solidFill>
                        <a:schemeClr val="bg2">
                          <a:lumMod val="50000"/>
                        </a:schemeClr>
                      </a:solidFill>
                    </a:rPr>
                    <a:t>Early awakening</a:t>
                  </a:r>
                </a:p>
                <a:p>
                  <a:pPr marL="133350" indent="-133350">
                    <a:buFont typeface="+mj-lt"/>
                    <a:buAutoNum type="arabicPeriod"/>
                  </a:pPr>
                  <a:r>
                    <a:rPr lang="en-US" sz="900" dirty="0">
                      <a:solidFill>
                        <a:schemeClr val="bg2">
                          <a:lumMod val="50000"/>
                        </a:schemeClr>
                      </a:solidFill>
                    </a:rPr>
                    <a:t>Emotional outbursts</a:t>
                  </a:r>
                </a:p>
                <a:p>
                  <a:pPr marL="133350" indent="-133350">
                    <a:buFont typeface="+mj-lt"/>
                    <a:buAutoNum type="arabicPeriod"/>
                  </a:pPr>
                  <a:r>
                    <a:rPr lang="en-US" sz="900" dirty="0">
                      <a:solidFill>
                        <a:schemeClr val="bg2">
                          <a:lumMod val="50000"/>
                        </a:schemeClr>
                      </a:solidFill>
                    </a:rPr>
                    <a:t>Aggression</a:t>
                  </a:r>
                </a:p>
                <a:p>
                  <a:pPr marL="133350" indent="-133350">
                    <a:buFont typeface="+mj-lt"/>
                    <a:buAutoNum type="arabicPeriod"/>
                  </a:pPr>
                  <a:r>
                    <a:rPr lang="en-US" sz="900" dirty="0">
                      <a:solidFill>
                        <a:schemeClr val="bg2">
                          <a:lumMod val="50000"/>
                        </a:schemeClr>
                      </a:solidFill>
                    </a:rPr>
                    <a:t>Overeating or loss of appetite</a:t>
                  </a:r>
                </a:p>
                <a:p>
                  <a:pPr marL="133350" indent="-133350">
                    <a:buFont typeface="+mj-lt"/>
                    <a:buAutoNum type="arabicPeriod"/>
                  </a:pPr>
                  <a:r>
                    <a:rPr lang="en-US" sz="900" dirty="0">
                      <a:solidFill>
                        <a:schemeClr val="bg2">
                          <a:lumMod val="50000"/>
                        </a:schemeClr>
                      </a:solidFill>
                    </a:rPr>
                    <a:t>Excessive drinking</a:t>
                  </a:r>
                </a:p>
                <a:p>
                  <a:pPr marL="133350" indent="-133350">
                    <a:buFont typeface="+mj-lt"/>
                    <a:buAutoNum type="arabicPeriod"/>
                  </a:pPr>
                  <a:r>
                    <a:rPr lang="en-US" sz="900" dirty="0">
                      <a:solidFill>
                        <a:schemeClr val="bg2">
                          <a:lumMod val="50000"/>
                        </a:schemeClr>
                      </a:solidFill>
                    </a:rPr>
                    <a:t>Excessive smoking /drug taking</a:t>
                  </a:r>
                </a:p>
                <a:p>
                  <a:pPr marL="133350" indent="-133350">
                    <a:buFont typeface="+mj-lt"/>
                    <a:buAutoNum type="arabicPeriod"/>
                  </a:pPr>
                  <a:r>
                    <a:rPr lang="en-US" sz="900" dirty="0">
                      <a:solidFill>
                        <a:schemeClr val="bg2">
                          <a:lumMod val="50000"/>
                        </a:schemeClr>
                      </a:solidFill>
                    </a:rPr>
                    <a:t>Accident proneness/trembling</a:t>
                  </a:r>
                </a:p>
                <a:p>
                  <a:pPr marL="133350" indent="-133350">
                    <a:buFont typeface="+mj-lt"/>
                    <a:buAutoNum type="arabicPeriod"/>
                  </a:pPr>
                  <a:r>
                    <a:rPr lang="en-US" sz="900" dirty="0">
                      <a:solidFill>
                        <a:schemeClr val="bg2">
                          <a:lumMod val="50000"/>
                        </a:schemeClr>
                      </a:solidFill>
                    </a:rPr>
                    <a:t>Avoidance of particular situations</a:t>
                  </a:r>
                </a:p>
              </p:txBody>
            </p:sp>
          </p:grpSp>
          <p:sp>
            <p:nvSpPr>
              <p:cNvPr id="17" name="TextBox 16">
                <a:extLst>
                  <a:ext uri="{FF2B5EF4-FFF2-40B4-BE49-F238E27FC236}">
                    <a16:creationId xmlns:a16="http://schemas.microsoft.com/office/drawing/2014/main" id="{4CB512E2-86F0-4A58-B997-C1EC21CFC539}"/>
                  </a:ext>
                </a:extLst>
              </p:cNvPr>
              <p:cNvSpPr txBox="1"/>
              <p:nvPr/>
            </p:nvSpPr>
            <p:spPr>
              <a:xfrm>
                <a:off x="2969866" y="2655902"/>
                <a:ext cx="1205886" cy="400109"/>
              </a:xfrm>
              <a:prstGeom prst="rect">
                <a:avLst/>
              </a:prstGeom>
              <a:noFill/>
            </p:spPr>
            <p:txBody>
              <a:bodyPr wrap="none" rtlCol="0">
                <a:spAutoFit/>
              </a:bodyPr>
              <a:lstStyle/>
              <a:p>
                <a:r>
                  <a:rPr lang="en-US" sz="1350" b="1" dirty="0">
                    <a:solidFill>
                      <a:schemeClr val="bg1"/>
                    </a:solidFill>
                  </a:rPr>
                  <a:t>Behavior</a:t>
                </a:r>
              </a:p>
            </p:txBody>
          </p:sp>
        </p:grpSp>
        <p:pic>
          <p:nvPicPr>
            <p:cNvPr id="68" name="Graphic 67" descr="Smoking">
              <a:extLst>
                <a:ext uri="{FF2B5EF4-FFF2-40B4-BE49-F238E27FC236}">
                  <a16:creationId xmlns:a16="http://schemas.microsoft.com/office/drawing/2014/main" id="{A921BC5C-99E9-42B6-A357-A903FA4BA7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639814">
              <a:off x="6436514" y="1506104"/>
              <a:ext cx="746167" cy="746167"/>
            </a:xfrm>
            <a:prstGeom prst="rect">
              <a:avLst/>
            </a:prstGeom>
          </p:spPr>
        </p:pic>
      </p:grpSp>
      <p:grpSp>
        <p:nvGrpSpPr>
          <p:cNvPr id="82" name="Group 81">
            <a:extLst>
              <a:ext uri="{FF2B5EF4-FFF2-40B4-BE49-F238E27FC236}">
                <a16:creationId xmlns:a16="http://schemas.microsoft.com/office/drawing/2014/main" id="{C8915DF0-8957-460B-9654-6FAD82F267A5}"/>
              </a:ext>
            </a:extLst>
          </p:cNvPr>
          <p:cNvGrpSpPr/>
          <p:nvPr/>
        </p:nvGrpSpPr>
        <p:grpSpPr>
          <a:xfrm>
            <a:off x="4634380" y="3997395"/>
            <a:ext cx="2401910" cy="1994542"/>
            <a:chOff x="6179174" y="3801851"/>
            <a:chExt cx="3202546" cy="2659389"/>
          </a:xfrm>
        </p:grpSpPr>
        <p:grpSp>
          <p:nvGrpSpPr>
            <p:cNvPr id="58" name="Group 57">
              <a:extLst>
                <a:ext uri="{FF2B5EF4-FFF2-40B4-BE49-F238E27FC236}">
                  <a16:creationId xmlns:a16="http://schemas.microsoft.com/office/drawing/2014/main" id="{6125A3F0-C11A-4D41-B934-2A9DA1CF961F}"/>
                </a:ext>
              </a:extLst>
            </p:cNvPr>
            <p:cNvGrpSpPr/>
            <p:nvPr/>
          </p:nvGrpSpPr>
          <p:grpSpPr>
            <a:xfrm>
              <a:off x="6179174" y="3801851"/>
              <a:ext cx="3202546" cy="2556204"/>
              <a:chOff x="1914468" y="2320075"/>
              <a:chExt cx="3202546" cy="2556204"/>
            </a:xfrm>
          </p:grpSpPr>
          <p:grpSp>
            <p:nvGrpSpPr>
              <p:cNvPr id="62" name="Group 61">
                <a:extLst>
                  <a:ext uri="{FF2B5EF4-FFF2-40B4-BE49-F238E27FC236}">
                    <a16:creationId xmlns:a16="http://schemas.microsoft.com/office/drawing/2014/main" id="{D83D6D13-2D80-4526-A430-9F1711C700A0}"/>
                  </a:ext>
                </a:extLst>
              </p:cNvPr>
              <p:cNvGrpSpPr/>
              <p:nvPr/>
            </p:nvGrpSpPr>
            <p:grpSpPr>
              <a:xfrm>
                <a:off x="1914468" y="2320075"/>
                <a:ext cx="3202546" cy="2556204"/>
                <a:chOff x="609600" y="1238250"/>
                <a:chExt cx="3202546" cy="2556204"/>
              </a:xfrm>
            </p:grpSpPr>
            <p:sp>
              <p:nvSpPr>
                <p:cNvPr id="64" name="Pentagon 63">
                  <a:extLst>
                    <a:ext uri="{FF2B5EF4-FFF2-40B4-BE49-F238E27FC236}">
                      <a16:creationId xmlns:a16="http://schemas.microsoft.com/office/drawing/2014/main" id="{29D6B9E0-46D8-4C2E-BB54-107DD7228B75}"/>
                    </a:ext>
                  </a:extLst>
                </p:cNvPr>
                <p:cNvSpPr/>
                <p:nvPr/>
              </p:nvSpPr>
              <p:spPr>
                <a:xfrm>
                  <a:off x="609600" y="1238250"/>
                  <a:ext cx="3202546" cy="2457450"/>
                </a:xfrm>
                <a:prstGeom prst="pentagon">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 name="Rectangle 64">
                  <a:extLst>
                    <a:ext uri="{FF2B5EF4-FFF2-40B4-BE49-F238E27FC236}">
                      <a16:creationId xmlns:a16="http://schemas.microsoft.com/office/drawing/2014/main" id="{4F65E609-D2F1-495A-94D2-5E504FF80E56}"/>
                    </a:ext>
                  </a:extLst>
                </p:cNvPr>
                <p:cNvSpPr/>
                <p:nvPr/>
              </p:nvSpPr>
              <p:spPr>
                <a:xfrm>
                  <a:off x="1047615" y="2013094"/>
                  <a:ext cx="2378030" cy="178136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tIns="34290" rIns="6858" bIns="6858" rtlCol="0" anchor="t" anchorCtr="0"/>
                <a:lstStyle/>
                <a:p>
                  <a:pPr marL="171450" indent="-123825">
                    <a:buFont typeface="+mj-lt"/>
                    <a:buAutoNum type="arabicPeriod"/>
                  </a:pPr>
                  <a:r>
                    <a:rPr lang="en-US" sz="900" dirty="0">
                      <a:solidFill>
                        <a:schemeClr val="bg2">
                          <a:lumMod val="50000"/>
                        </a:schemeClr>
                      </a:solidFill>
                    </a:rPr>
                    <a:t>Coronary heart disease/strokes</a:t>
                  </a:r>
                </a:p>
                <a:p>
                  <a:pPr marL="171450" indent="-123825">
                    <a:buFont typeface="+mj-lt"/>
                    <a:buAutoNum type="arabicPeriod"/>
                  </a:pPr>
                  <a:r>
                    <a:rPr lang="en-US" sz="900" dirty="0">
                      <a:solidFill>
                        <a:schemeClr val="bg2">
                          <a:lumMod val="50000"/>
                        </a:schemeClr>
                      </a:solidFill>
                    </a:rPr>
                    <a:t>Stomach ulcers; nausea; irritable bowel syndrome</a:t>
                  </a:r>
                </a:p>
                <a:p>
                  <a:pPr marL="171450" indent="-123825">
                    <a:buFont typeface="+mj-lt"/>
                    <a:buAutoNum type="arabicPeriod"/>
                  </a:pPr>
                  <a:r>
                    <a:rPr lang="en-US" sz="900" dirty="0">
                      <a:solidFill>
                        <a:schemeClr val="bg2">
                          <a:lumMod val="50000"/>
                        </a:schemeClr>
                      </a:solidFill>
                    </a:rPr>
                    <a:t>Migraine; headaches</a:t>
                  </a:r>
                </a:p>
                <a:p>
                  <a:pPr marL="171450" indent="-123825">
                    <a:buFont typeface="+mj-lt"/>
                    <a:buAutoNum type="arabicPeriod"/>
                  </a:pPr>
                  <a:r>
                    <a:rPr lang="en-US" sz="900" dirty="0">
                      <a:solidFill>
                        <a:schemeClr val="bg2">
                          <a:lumMod val="50000"/>
                        </a:schemeClr>
                      </a:solidFill>
                    </a:rPr>
                    <a:t>Asthma; hay fever</a:t>
                  </a:r>
                </a:p>
                <a:p>
                  <a:pPr marL="171450" indent="-123825">
                    <a:buFont typeface="+mj-lt"/>
                    <a:buAutoNum type="arabicPeriod"/>
                  </a:pPr>
                  <a:r>
                    <a:rPr lang="en-US" sz="900" dirty="0">
                      <a:solidFill>
                        <a:schemeClr val="bg2">
                          <a:lumMod val="50000"/>
                        </a:schemeClr>
                      </a:solidFill>
                    </a:rPr>
                    <a:t>Skin rashes</a:t>
                  </a:r>
                </a:p>
              </p:txBody>
            </p:sp>
          </p:grpSp>
          <p:sp>
            <p:nvSpPr>
              <p:cNvPr id="63" name="TextBox 62">
                <a:extLst>
                  <a:ext uri="{FF2B5EF4-FFF2-40B4-BE49-F238E27FC236}">
                    <a16:creationId xmlns:a16="http://schemas.microsoft.com/office/drawing/2014/main" id="{B783DC7E-4E84-499D-A6F8-96601ED1E0C5}"/>
                  </a:ext>
                </a:extLst>
              </p:cNvPr>
              <p:cNvSpPr txBox="1"/>
              <p:nvPr/>
            </p:nvSpPr>
            <p:spPr>
              <a:xfrm>
                <a:off x="2969866" y="2655902"/>
                <a:ext cx="966504" cy="400109"/>
              </a:xfrm>
              <a:prstGeom prst="rect">
                <a:avLst/>
              </a:prstGeom>
              <a:noFill/>
            </p:spPr>
            <p:txBody>
              <a:bodyPr wrap="none" rtlCol="0">
                <a:spAutoFit/>
              </a:bodyPr>
              <a:lstStyle/>
              <a:p>
                <a:r>
                  <a:rPr lang="en-US" sz="1350" b="1" dirty="0">
                    <a:solidFill>
                      <a:schemeClr val="bg1"/>
                    </a:solidFill>
                  </a:rPr>
                  <a:t>Health</a:t>
                </a:r>
              </a:p>
            </p:txBody>
          </p:sp>
        </p:grpSp>
        <p:pic>
          <p:nvPicPr>
            <p:cNvPr id="76" name="Graphic 75" descr="Stethoscope">
              <a:extLst>
                <a:ext uri="{FF2B5EF4-FFF2-40B4-BE49-F238E27FC236}">
                  <a16:creationId xmlns:a16="http://schemas.microsoft.com/office/drawing/2014/main" id="{6D2CAE4B-62C1-4DDE-8D28-0295B1FF55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71776" y="5542144"/>
              <a:ext cx="673501" cy="673501"/>
            </a:xfrm>
            <a:prstGeom prst="rect">
              <a:avLst/>
            </a:prstGeom>
          </p:spPr>
        </p:pic>
        <p:pic>
          <p:nvPicPr>
            <p:cNvPr id="78" name="Graphic 77" descr="Needle">
              <a:extLst>
                <a:ext uri="{FF2B5EF4-FFF2-40B4-BE49-F238E27FC236}">
                  <a16:creationId xmlns:a16="http://schemas.microsoft.com/office/drawing/2014/main" id="{731B69D1-66B8-4D0B-AD6B-83D06413D07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7465982">
              <a:off x="8338845" y="5381135"/>
              <a:ext cx="501964" cy="501964"/>
            </a:xfrm>
            <a:prstGeom prst="rect">
              <a:avLst/>
            </a:prstGeom>
          </p:spPr>
        </p:pic>
        <p:grpSp>
          <p:nvGrpSpPr>
            <p:cNvPr id="81" name="Group 80">
              <a:extLst>
                <a:ext uri="{FF2B5EF4-FFF2-40B4-BE49-F238E27FC236}">
                  <a16:creationId xmlns:a16="http://schemas.microsoft.com/office/drawing/2014/main" id="{3044FCB1-C69E-4931-A59D-8C057B507061}"/>
                </a:ext>
              </a:extLst>
            </p:cNvPr>
            <p:cNvGrpSpPr/>
            <p:nvPr/>
          </p:nvGrpSpPr>
          <p:grpSpPr>
            <a:xfrm>
              <a:off x="6891804" y="5546840"/>
              <a:ext cx="914400" cy="914400"/>
              <a:chOff x="6726050" y="5554102"/>
              <a:chExt cx="914400" cy="914400"/>
            </a:xfrm>
          </p:grpSpPr>
          <p:pic>
            <p:nvPicPr>
              <p:cNvPr id="74" name="Graphic 73" descr="Sleep">
                <a:extLst>
                  <a:ext uri="{FF2B5EF4-FFF2-40B4-BE49-F238E27FC236}">
                    <a16:creationId xmlns:a16="http://schemas.microsoft.com/office/drawing/2014/main" id="{8F8A6752-E2F7-4092-B72B-5F5C46D04FB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26050" y="5554102"/>
                <a:ext cx="914400" cy="914400"/>
              </a:xfrm>
              <a:prstGeom prst="rect">
                <a:avLst/>
              </a:prstGeom>
            </p:spPr>
          </p:pic>
          <p:pic>
            <p:nvPicPr>
              <p:cNvPr id="80" name="Graphic 79" descr="Medical">
                <a:extLst>
                  <a:ext uri="{FF2B5EF4-FFF2-40B4-BE49-F238E27FC236}">
                    <a16:creationId xmlns:a16="http://schemas.microsoft.com/office/drawing/2014/main" id="{35ED65C1-B8A6-4C92-B9DE-CC8347FCCAF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263323" y="5894334"/>
                <a:ext cx="313577" cy="313577"/>
              </a:xfrm>
              <a:prstGeom prst="rect">
                <a:avLst/>
              </a:prstGeom>
            </p:spPr>
          </p:pic>
        </p:grpSp>
      </p:grpSp>
      <p:sp>
        <p:nvSpPr>
          <p:cNvPr id="57" name="Rectangle 56">
            <a:extLst>
              <a:ext uri="{FF2B5EF4-FFF2-40B4-BE49-F238E27FC236}">
                <a16:creationId xmlns:a16="http://schemas.microsoft.com/office/drawing/2014/main" id="{E8BBC628-6D83-484B-B46C-4DC973E75071}"/>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48C94E-CB69-462B-9FDD-5D7E76B1162D}"/>
              </a:ext>
            </a:extLst>
          </p:cNvPr>
          <p:cNvSpPr/>
          <p:nvPr/>
        </p:nvSpPr>
        <p:spPr>
          <a:xfrm>
            <a:off x="428221" y="5943811"/>
            <a:ext cx="8499211" cy="89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8305013-AA80-486E-AA7E-C7C88A9EC3B1}"/>
              </a:ext>
            </a:extLst>
          </p:cNvPr>
          <p:cNvSpPr>
            <a:spLocks noGrp="1"/>
          </p:cNvSpPr>
          <p:nvPr>
            <p:ph type="sldNum" sz="quarter" idx="12"/>
          </p:nvPr>
        </p:nvSpPr>
        <p:spPr>
          <a:xfrm>
            <a:off x="8483778" y="252666"/>
            <a:ext cx="406046" cy="228600"/>
          </a:xfrm>
        </p:spPr>
        <p:txBody>
          <a:bodyPr/>
          <a:lstStyle/>
          <a:p>
            <a:fld id="{9C283902-7CD7-43CD-82C1-BB82E1613F50}" type="slidenum">
              <a:rPr lang="en-US" sz="1000" b="1" smtClean="0"/>
              <a:t>18</a:t>
            </a:fld>
            <a:endParaRPr lang="en-US" b="1" dirty="0"/>
          </a:p>
        </p:txBody>
      </p:sp>
    </p:spTree>
    <p:extLst>
      <p:ext uri="{BB962C8B-B14F-4D97-AF65-F5344CB8AC3E}">
        <p14:creationId xmlns:p14="http://schemas.microsoft.com/office/powerpoint/2010/main" val="267837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1000" fill="hold"/>
                                        <p:tgtEl>
                                          <p:spTgt spid="70"/>
                                        </p:tgtEl>
                                        <p:attrNameLst>
                                          <p:attrName>ppt_w</p:attrName>
                                        </p:attrNameLst>
                                      </p:cBhvr>
                                      <p:tavLst>
                                        <p:tav tm="0">
                                          <p:val>
                                            <p:fltVal val="0"/>
                                          </p:val>
                                        </p:tav>
                                        <p:tav tm="100000">
                                          <p:val>
                                            <p:strVal val="#ppt_w"/>
                                          </p:val>
                                        </p:tav>
                                      </p:tavLst>
                                    </p:anim>
                                    <p:anim calcmode="lin" valueType="num">
                                      <p:cBhvr>
                                        <p:cTn id="16" dur="1000" fill="hold"/>
                                        <p:tgtEl>
                                          <p:spTgt spid="70"/>
                                        </p:tgtEl>
                                        <p:attrNameLst>
                                          <p:attrName>ppt_h</p:attrName>
                                        </p:attrNameLst>
                                      </p:cBhvr>
                                      <p:tavLst>
                                        <p:tav tm="0">
                                          <p:val>
                                            <p:fltVal val="0"/>
                                          </p:val>
                                        </p:tav>
                                        <p:tav tm="100000">
                                          <p:val>
                                            <p:strVal val="#ppt_h"/>
                                          </p:val>
                                        </p:tav>
                                      </p:tavLst>
                                    </p:anim>
                                    <p:anim calcmode="lin" valueType="num">
                                      <p:cBhvr>
                                        <p:cTn id="17" dur="1000" fill="hold"/>
                                        <p:tgtEl>
                                          <p:spTgt spid="70"/>
                                        </p:tgtEl>
                                        <p:attrNameLst>
                                          <p:attrName>style.rotation</p:attrName>
                                        </p:attrNameLst>
                                      </p:cBhvr>
                                      <p:tavLst>
                                        <p:tav tm="0">
                                          <p:val>
                                            <p:fltVal val="90"/>
                                          </p:val>
                                        </p:tav>
                                        <p:tav tm="100000">
                                          <p:val>
                                            <p:fltVal val="0"/>
                                          </p:val>
                                        </p:tav>
                                      </p:tavLst>
                                    </p:anim>
                                    <p:animEffect transition="in" filter="fade">
                                      <p:cBhvr>
                                        <p:cTn id="18" dur="10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1000" fill="hold"/>
                                        <p:tgtEl>
                                          <p:spTgt spid="47"/>
                                        </p:tgtEl>
                                        <p:attrNameLst>
                                          <p:attrName>ppt_w</p:attrName>
                                        </p:attrNameLst>
                                      </p:cBhvr>
                                      <p:tavLst>
                                        <p:tav tm="0">
                                          <p:val>
                                            <p:fltVal val="0"/>
                                          </p:val>
                                        </p:tav>
                                        <p:tav tm="100000">
                                          <p:val>
                                            <p:strVal val="#ppt_w"/>
                                          </p:val>
                                        </p:tav>
                                      </p:tavLst>
                                    </p:anim>
                                    <p:anim calcmode="lin" valueType="num">
                                      <p:cBhvr>
                                        <p:cTn id="24" dur="1000" fill="hold"/>
                                        <p:tgtEl>
                                          <p:spTgt spid="47"/>
                                        </p:tgtEl>
                                        <p:attrNameLst>
                                          <p:attrName>ppt_h</p:attrName>
                                        </p:attrNameLst>
                                      </p:cBhvr>
                                      <p:tavLst>
                                        <p:tav tm="0">
                                          <p:val>
                                            <p:fltVal val="0"/>
                                          </p:val>
                                        </p:tav>
                                        <p:tav tm="100000">
                                          <p:val>
                                            <p:strVal val="#ppt_h"/>
                                          </p:val>
                                        </p:tav>
                                      </p:tavLst>
                                    </p:anim>
                                    <p:anim calcmode="lin" valueType="num">
                                      <p:cBhvr>
                                        <p:cTn id="25" dur="1000" fill="hold"/>
                                        <p:tgtEl>
                                          <p:spTgt spid="47"/>
                                        </p:tgtEl>
                                        <p:attrNameLst>
                                          <p:attrName>style.rotation</p:attrName>
                                        </p:attrNameLst>
                                      </p:cBhvr>
                                      <p:tavLst>
                                        <p:tav tm="0">
                                          <p:val>
                                            <p:fltVal val="90"/>
                                          </p:val>
                                        </p:tav>
                                        <p:tav tm="100000">
                                          <p:val>
                                            <p:fltVal val="0"/>
                                          </p:val>
                                        </p:tav>
                                      </p:tavLst>
                                    </p:anim>
                                    <p:animEffect transition="in" filter="fade">
                                      <p:cBhvr>
                                        <p:cTn id="26" dur="10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fltVal val="0"/>
                                          </p:val>
                                        </p:tav>
                                        <p:tav tm="100000">
                                          <p:val>
                                            <p:strVal val="#ppt_w"/>
                                          </p:val>
                                        </p:tav>
                                      </p:tavLst>
                                    </p:anim>
                                    <p:anim calcmode="lin" valueType="num">
                                      <p:cBhvr>
                                        <p:cTn id="32" dur="1000" fill="hold"/>
                                        <p:tgtEl>
                                          <p:spTgt spid="48"/>
                                        </p:tgtEl>
                                        <p:attrNameLst>
                                          <p:attrName>ppt_h</p:attrName>
                                        </p:attrNameLst>
                                      </p:cBhvr>
                                      <p:tavLst>
                                        <p:tav tm="0">
                                          <p:val>
                                            <p:fltVal val="0"/>
                                          </p:val>
                                        </p:tav>
                                        <p:tav tm="100000">
                                          <p:val>
                                            <p:strVal val="#ppt_h"/>
                                          </p:val>
                                        </p:tav>
                                      </p:tavLst>
                                    </p:anim>
                                    <p:anim calcmode="lin" valueType="num">
                                      <p:cBhvr>
                                        <p:cTn id="33" dur="1000" fill="hold"/>
                                        <p:tgtEl>
                                          <p:spTgt spid="48"/>
                                        </p:tgtEl>
                                        <p:attrNameLst>
                                          <p:attrName>style.rotation</p:attrName>
                                        </p:attrNameLst>
                                      </p:cBhvr>
                                      <p:tavLst>
                                        <p:tav tm="0">
                                          <p:val>
                                            <p:fltVal val="90"/>
                                          </p:val>
                                        </p:tav>
                                        <p:tav tm="100000">
                                          <p:val>
                                            <p:fltVal val="0"/>
                                          </p:val>
                                        </p:tav>
                                      </p:tavLst>
                                    </p:anim>
                                    <p:animEffect transition="in" filter="fade">
                                      <p:cBhvr>
                                        <p:cTn id="34" dur="10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style.rotation</p:attrName>
                                        </p:attrNameLst>
                                      </p:cBhvr>
                                      <p:tavLst>
                                        <p:tav tm="0">
                                          <p:val>
                                            <p:fltVal val="90"/>
                                          </p:val>
                                        </p:tav>
                                        <p:tav tm="100000">
                                          <p:val>
                                            <p:fltVal val="0"/>
                                          </p:val>
                                        </p:tav>
                                      </p:tavLst>
                                    </p:anim>
                                    <p:animEffect transition="in" filter="fade">
                                      <p:cBhvr>
                                        <p:cTn id="42"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8 Points 7">
            <a:extLst>
              <a:ext uri="{FF2B5EF4-FFF2-40B4-BE49-F238E27FC236}">
                <a16:creationId xmlns:a16="http://schemas.microsoft.com/office/drawing/2014/main" id="{ADFCE270-ADE1-465A-9DDF-8C8457342F98}"/>
              </a:ext>
            </a:extLst>
          </p:cNvPr>
          <p:cNvSpPr/>
          <p:nvPr/>
        </p:nvSpPr>
        <p:spPr>
          <a:xfrm>
            <a:off x="2242039" y="1693711"/>
            <a:ext cx="4589585" cy="3684303"/>
          </a:xfrm>
          <a:prstGeom prst="irregularSeal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Content Placeholder 5" descr="Man">
            <a:extLst>
              <a:ext uri="{FF2B5EF4-FFF2-40B4-BE49-F238E27FC236}">
                <a16:creationId xmlns:a16="http://schemas.microsoft.com/office/drawing/2014/main" id="{70A25012-77AB-4C81-BEA5-ACD1CB7660C5}"/>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4833" y="2053351"/>
            <a:ext cx="3925709" cy="4588081"/>
          </a:xfrm>
        </p:spPr>
      </p:pic>
      <p:sp>
        <p:nvSpPr>
          <p:cNvPr id="4" name="Title 3">
            <a:extLst>
              <a:ext uri="{FF2B5EF4-FFF2-40B4-BE49-F238E27FC236}">
                <a16:creationId xmlns:a16="http://schemas.microsoft.com/office/drawing/2014/main" id="{DCF1C577-4B44-4196-A9A6-98D30632CBFD}"/>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Managing Your Stress</a:t>
            </a:r>
          </a:p>
        </p:txBody>
      </p:sp>
      <p:pic>
        <p:nvPicPr>
          <p:cNvPr id="13" name="Graphic 12" descr="Brain">
            <a:extLst>
              <a:ext uri="{FF2B5EF4-FFF2-40B4-BE49-F238E27FC236}">
                <a16:creationId xmlns:a16="http://schemas.microsoft.com/office/drawing/2014/main" id="{78726541-29FD-4C22-86F7-2DF19E4E05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1746" y="2190975"/>
            <a:ext cx="342900" cy="342900"/>
          </a:xfrm>
          <a:prstGeom prst="rect">
            <a:avLst/>
          </a:prstGeom>
        </p:spPr>
      </p:pic>
      <p:grpSp>
        <p:nvGrpSpPr>
          <p:cNvPr id="16" name="Group 15">
            <a:extLst>
              <a:ext uri="{FF2B5EF4-FFF2-40B4-BE49-F238E27FC236}">
                <a16:creationId xmlns:a16="http://schemas.microsoft.com/office/drawing/2014/main" id="{DC0E435D-3AE3-4987-9C60-8E0AD6C9BD5E}"/>
              </a:ext>
            </a:extLst>
          </p:cNvPr>
          <p:cNvGrpSpPr/>
          <p:nvPr/>
        </p:nvGrpSpPr>
        <p:grpSpPr>
          <a:xfrm>
            <a:off x="4368074" y="1161947"/>
            <a:ext cx="985611" cy="906167"/>
            <a:chOff x="5870836" y="766826"/>
            <a:chExt cx="1066086" cy="1066086"/>
          </a:xfrm>
        </p:grpSpPr>
        <p:pic>
          <p:nvPicPr>
            <p:cNvPr id="11" name="Graphic 10" descr="Thought bubble">
              <a:extLst>
                <a:ext uri="{FF2B5EF4-FFF2-40B4-BE49-F238E27FC236}">
                  <a16:creationId xmlns:a16="http://schemas.microsoft.com/office/drawing/2014/main" id="{A13F4A91-7DD4-4304-BE87-BF341D3288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471889">
              <a:off x="5870836" y="766826"/>
              <a:ext cx="1066086" cy="1066086"/>
            </a:xfrm>
            <a:prstGeom prst="rect">
              <a:avLst/>
            </a:prstGeom>
          </p:spPr>
        </p:pic>
        <p:sp>
          <p:nvSpPr>
            <p:cNvPr id="14" name="TextBox 13">
              <a:extLst>
                <a:ext uri="{FF2B5EF4-FFF2-40B4-BE49-F238E27FC236}">
                  <a16:creationId xmlns:a16="http://schemas.microsoft.com/office/drawing/2014/main" id="{57E5B637-DA55-40D0-9A60-2923A7AD8ED9}"/>
                </a:ext>
              </a:extLst>
            </p:cNvPr>
            <p:cNvSpPr txBox="1"/>
            <p:nvPr/>
          </p:nvSpPr>
          <p:spPr>
            <a:xfrm rot="20743835">
              <a:off x="6065836" y="1030930"/>
              <a:ext cx="785798" cy="298727"/>
            </a:xfrm>
            <a:prstGeom prst="rect">
              <a:avLst/>
            </a:prstGeom>
            <a:noFill/>
          </p:spPr>
          <p:txBody>
            <a:bodyPr wrap="none" rtlCol="0">
              <a:spAutoFit/>
            </a:bodyPr>
            <a:lstStyle/>
            <a:p>
              <a:r>
                <a:rPr lang="en-US" sz="1050" b="1" dirty="0">
                  <a:solidFill>
                    <a:schemeClr val="bg1"/>
                  </a:solidFill>
                </a:rPr>
                <a:t>THINK…</a:t>
              </a:r>
            </a:p>
          </p:txBody>
        </p:sp>
      </p:grpSp>
      <p:sp>
        <p:nvSpPr>
          <p:cNvPr id="15" name="TextBox 14">
            <a:extLst>
              <a:ext uri="{FF2B5EF4-FFF2-40B4-BE49-F238E27FC236}">
                <a16:creationId xmlns:a16="http://schemas.microsoft.com/office/drawing/2014/main" id="{D365BD2B-49D6-4AA9-9B19-6D15E2092DA1}"/>
              </a:ext>
            </a:extLst>
          </p:cNvPr>
          <p:cNvSpPr txBox="1"/>
          <p:nvPr/>
        </p:nvSpPr>
        <p:spPr>
          <a:xfrm>
            <a:off x="3818929" y="3210776"/>
            <a:ext cx="1237518" cy="1246495"/>
          </a:xfrm>
          <a:prstGeom prst="rect">
            <a:avLst/>
          </a:prstGeom>
          <a:noFill/>
        </p:spPr>
        <p:txBody>
          <a:bodyPr wrap="square" rtlCol="0">
            <a:spAutoFit/>
          </a:bodyPr>
          <a:lstStyle/>
          <a:p>
            <a:pPr algn="ctr"/>
            <a:r>
              <a:rPr lang="en-US" sz="1500" b="1" dirty="0">
                <a:solidFill>
                  <a:schemeClr val="bg1"/>
                </a:solidFill>
              </a:rPr>
              <a:t>You are the main source </a:t>
            </a:r>
            <a:br>
              <a:rPr lang="en-US" sz="1500" b="1" dirty="0">
                <a:solidFill>
                  <a:schemeClr val="bg1"/>
                </a:solidFill>
              </a:rPr>
            </a:br>
            <a:r>
              <a:rPr lang="en-US" sz="1500" b="1" dirty="0">
                <a:solidFill>
                  <a:schemeClr val="bg1"/>
                </a:solidFill>
              </a:rPr>
              <a:t>of your stress</a:t>
            </a:r>
          </a:p>
        </p:txBody>
      </p:sp>
      <p:sp>
        <p:nvSpPr>
          <p:cNvPr id="17" name="Rectangle 16">
            <a:extLst>
              <a:ext uri="{FF2B5EF4-FFF2-40B4-BE49-F238E27FC236}">
                <a16:creationId xmlns:a16="http://schemas.microsoft.com/office/drawing/2014/main" id="{8AA0FACE-80C6-428F-A932-9BA3AE8AD081}"/>
              </a:ext>
            </a:extLst>
          </p:cNvPr>
          <p:cNvSpPr/>
          <p:nvPr/>
        </p:nvSpPr>
        <p:spPr>
          <a:xfrm>
            <a:off x="4437688" y="2691567"/>
            <a:ext cx="200255" cy="15956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CA2770E7-13E0-49C2-979D-F3BAF2F31E42}"/>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11D084-37CA-4CF8-A2F8-2A631E4E4644}"/>
              </a:ext>
            </a:extLst>
          </p:cNvPr>
          <p:cNvSpPr/>
          <p:nvPr/>
        </p:nvSpPr>
        <p:spPr>
          <a:xfrm>
            <a:off x="378043" y="6057858"/>
            <a:ext cx="8584531" cy="800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2AE34E3-5856-4890-B138-366387272D95}"/>
              </a:ext>
            </a:extLst>
          </p:cNvPr>
          <p:cNvSpPr>
            <a:spLocks noGrp="1"/>
          </p:cNvSpPr>
          <p:nvPr>
            <p:ph type="sldNum" sz="quarter" idx="12"/>
          </p:nvPr>
        </p:nvSpPr>
        <p:spPr>
          <a:xfrm>
            <a:off x="8451840" y="261983"/>
            <a:ext cx="406046" cy="228600"/>
          </a:xfrm>
        </p:spPr>
        <p:txBody>
          <a:bodyPr/>
          <a:lstStyle/>
          <a:p>
            <a:fld id="{9C283902-7CD7-43CD-82C1-BB82E1613F50}" type="slidenum">
              <a:rPr lang="en-US" sz="1000" b="1" smtClean="0"/>
              <a:t>19</a:t>
            </a:fld>
            <a:endParaRPr lang="en-US" b="1" dirty="0"/>
          </a:p>
        </p:txBody>
      </p:sp>
    </p:spTree>
    <p:extLst>
      <p:ext uri="{BB962C8B-B14F-4D97-AF65-F5344CB8AC3E}">
        <p14:creationId xmlns:p14="http://schemas.microsoft.com/office/powerpoint/2010/main" val="190805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93B41-5270-497D-82A5-06212BF4877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400" b="1" dirty="0"/>
              <a:t>1 Samuel 17</a:t>
            </a:r>
          </a:p>
        </p:txBody>
      </p:sp>
      <p:sp>
        <p:nvSpPr>
          <p:cNvPr id="4" name="Rectangle 3">
            <a:extLst>
              <a:ext uri="{FF2B5EF4-FFF2-40B4-BE49-F238E27FC236}">
                <a16:creationId xmlns:a16="http://schemas.microsoft.com/office/drawing/2014/main" id="{78FBBC4A-1C1A-4136-B613-11BA9C9112BB}"/>
              </a:ext>
            </a:extLst>
          </p:cNvPr>
          <p:cNvSpPr/>
          <p:nvPr/>
        </p:nvSpPr>
        <p:spPr>
          <a:xfrm>
            <a:off x="0" y="189791"/>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420F6480-4EB7-453F-A839-49A12456A8F6}"/>
              </a:ext>
            </a:extLst>
          </p:cNvPr>
          <p:cNvSpPr txBox="1">
            <a:spLocks/>
          </p:cNvSpPr>
          <p:nvPr/>
        </p:nvSpPr>
        <p:spPr>
          <a:xfrm>
            <a:off x="8451840" y="189791"/>
            <a:ext cx="406046" cy="363662"/>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2</a:t>
            </a:fld>
            <a:endParaRPr lang="en-US" b="1" dirty="0">
              <a:solidFill>
                <a:prstClr val="white"/>
              </a:solidFill>
              <a:latin typeface="Segoe UI"/>
            </a:endParaRPr>
          </a:p>
        </p:txBody>
      </p:sp>
    </p:spTree>
    <p:extLst>
      <p:ext uri="{BB962C8B-B14F-4D97-AF65-F5344CB8AC3E}">
        <p14:creationId xmlns:p14="http://schemas.microsoft.com/office/powerpoint/2010/main" val="1243943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3"/>
          <a:stretch>
            <a:fillRect/>
          </a:stretch>
        </p:blipFill>
        <p:spPr>
          <a:xfrm>
            <a:off x="1045642" y="1835457"/>
            <a:ext cx="3353441" cy="3372441"/>
          </a:xfrm>
          <a:prstGeom prst="rect">
            <a:avLst/>
          </a:prstGeom>
        </p:spPr>
      </p:pic>
      <p:sp>
        <p:nvSpPr>
          <p:cNvPr id="15" name="Oval 14">
            <a:extLst>
              <a:ext uri="{FF2B5EF4-FFF2-40B4-BE49-F238E27FC236}">
                <a16:creationId xmlns:a16="http://schemas.microsoft.com/office/drawing/2014/main" id="{AC454B6E-962B-46C5-86CA-46BD12352CE7}"/>
              </a:ext>
            </a:extLst>
          </p:cNvPr>
          <p:cNvSpPr/>
          <p:nvPr/>
        </p:nvSpPr>
        <p:spPr>
          <a:xfrm>
            <a:off x="1522847" y="2441989"/>
            <a:ext cx="1423554" cy="1257300"/>
          </a:xfrm>
          <a:prstGeom prst="ellipse">
            <a:avLst/>
          </a:prstGeom>
          <a:solidFill>
            <a:schemeClr val="bg1">
              <a:lumMod val="5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Your Brain</a:t>
            </a:r>
          </a:p>
        </p:txBody>
      </p:sp>
      <p:sp>
        <p:nvSpPr>
          <p:cNvPr id="20" name="Callout: Line 19">
            <a:extLst>
              <a:ext uri="{FF2B5EF4-FFF2-40B4-BE49-F238E27FC236}">
                <a16:creationId xmlns:a16="http://schemas.microsoft.com/office/drawing/2014/main" id="{FCF60D2E-97B8-4A13-A0C2-E87EC6874568}"/>
              </a:ext>
            </a:extLst>
          </p:cNvPr>
          <p:cNvSpPr/>
          <p:nvPr/>
        </p:nvSpPr>
        <p:spPr>
          <a:xfrm>
            <a:off x="5600700" y="1593850"/>
            <a:ext cx="1866901" cy="459486"/>
          </a:xfrm>
          <a:prstGeom prst="borderCallout1">
            <a:avLst>
              <a:gd name="adj1" fmla="val 49154"/>
              <a:gd name="adj2" fmla="val 1101"/>
              <a:gd name="adj3" fmla="val 209836"/>
              <a:gd name="adj4" fmla="val -152717"/>
            </a:avLst>
          </a:prstGeom>
          <a:ln w="57150">
            <a:solidFill>
              <a:schemeClr val="bg1">
                <a:lumMod val="65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This is your brain</a:t>
            </a:r>
          </a:p>
        </p:txBody>
      </p:sp>
      <p:sp>
        <p:nvSpPr>
          <p:cNvPr id="21" name="Explosion: 14 Points 20">
            <a:extLst>
              <a:ext uri="{FF2B5EF4-FFF2-40B4-BE49-F238E27FC236}">
                <a16:creationId xmlns:a16="http://schemas.microsoft.com/office/drawing/2014/main" id="{F1847F55-B986-4A6E-A069-659CE74DCCAE}"/>
              </a:ext>
            </a:extLst>
          </p:cNvPr>
          <p:cNvSpPr/>
          <p:nvPr/>
        </p:nvSpPr>
        <p:spPr>
          <a:xfrm>
            <a:off x="4399084" y="2139061"/>
            <a:ext cx="4516316" cy="1290816"/>
          </a:xfrm>
          <a:prstGeom prst="irregularSeal2">
            <a:avLst/>
          </a:prstGeom>
          <a:solidFill>
            <a:srgbClr val="C00000"/>
          </a:solidFill>
          <a:ln w="381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t>Your brain creates your stress</a:t>
            </a:r>
          </a:p>
        </p:txBody>
      </p:sp>
      <p:sp>
        <p:nvSpPr>
          <p:cNvPr id="22" name="Flowchart: Connector 21">
            <a:extLst>
              <a:ext uri="{FF2B5EF4-FFF2-40B4-BE49-F238E27FC236}">
                <a16:creationId xmlns:a16="http://schemas.microsoft.com/office/drawing/2014/main" id="{24C4478F-1989-4EC8-A450-63E57B81077E}"/>
              </a:ext>
            </a:extLst>
          </p:cNvPr>
          <p:cNvSpPr/>
          <p:nvPr/>
        </p:nvSpPr>
        <p:spPr>
          <a:xfrm>
            <a:off x="5600700" y="3565166"/>
            <a:ext cx="2362200" cy="2277147"/>
          </a:xfrm>
          <a:prstGeom prst="flowChartConnector">
            <a:avLst/>
          </a:prstGeom>
          <a:solidFill>
            <a:schemeClr val="bg1">
              <a:lumMod val="5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600" b="1" dirty="0">
                <a:effectLst>
                  <a:outerShdw blurRad="38100" dist="38100" dir="2700000" algn="tl">
                    <a:srgbClr val="000000">
                      <a:alpha val="43137"/>
                    </a:srgbClr>
                  </a:outerShdw>
                </a:effectLst>
              </a:rPr>
              <a:t>?</a:t>
            </a:r>
          </a:p>
          <a:p>
            <a:pPr algn="ctr"/>
            <a:r>
              <a:rPr lang="en-US" b="1" dirty="0"/>
              <a:t>HOW do things get into my brain?</a:t>
            </a:r>
          </a:p>
        </p:txBody>
      </p:sp>
      <p:sp>
        <p:nvSpPr>
          <p:cNvPr id="10" name="TextBox 9">
            <a:extLst>
              <a:ext uri="{FF2B5EF4-FFF2-40B4-BE49-F238E27FC236}">
                <a16:creationId xmlns:a16="http://schemas.microsoft.com/office/drawing/2014/main" id="{90E1763C-D92B-44EA-8926-C7CC02E705DB}"/>
              </a:ext>
            </a:extLst>
          </p:cNvPr>
          <p:cNvSpPr txBox="1"/>
          <p:nvPr/>
        </p:nvSpPr>
        <p:spPr>
          <a:xfrm>
            <a:off x="640005" y="5075830"/>
            <a:ext cx="4225907" cy="415498"/>
          </a:xfrm>
          <a:prstGeom prst="rect">
            <a:avLst/>
          </a:prstGeom>
          <a:noFill/>
        </p:spPr>
        <p:txBody>
          <a:bodyPr wrap="square" rtlCol="0">
            <a:spAutoFit/>
          </a:bodyPr>
          <a:lstStyle/>
          <a:p>
            <a:pPr algn="ctr"/>
            <a:r>
              <a:rPr lang="en-US" sz="2100" b="1" dirty="0"/>
              <a:t>THE ANATOMY OF STRESS</a:t>
            </a:r>
          </a:p>
        </p:txBody>
      </p:sp>
      <p:sp>
        <p:nvSpPr>
          <p:cNvPr id="9" name="Rectangle 8">
            <a:extLst>
              <a:ext uri="{FF2B5EF4-FFF2-40B4-BE49-F238E27FC236}">
                <a16:creationId xmlns:a16="http://schemas.microsoft.com/office/drawing/2014/main" id="{D3D3AB37-DD00-483D-9EA4-779B455A0FBA}"/>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AFDC500-B147-4DD3-B363-E4BE00845B85}"/>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5CBA13DC-2E3B-4713-9388-DAB1A07C4731}"/>
              </a:ext>
            </a:extLst>
          </p:cNvPr>
          <p:cNvSpPr>
            <a:spLocks noGrp="1"/>
          </p:cNvSpPr>
          <p:nvPr>
            <p:ph type="sldNum" sz="quarter" idx="12"/>
          </p:nvPr>
        </p:nvSpPr>
        <p:spPr>
          <a:xfrm>
            <a:off x="8458200" y="274015"/>
            <a:ext cx="399686" cy="240580"/>
          </a:xfrm>
        </p:spPr>
        <p:txBody>
          <a:bodyPr/>
          <a:lstStyle/>
          <a:p>
            <a:fld id="{9C283902-7CD7-43CD-82C1-BB82E1613F50}" type="slidenum">
              <a:rPr lang="en-US" sz="1000" b="1" smtClean="0"/>
              <a:t>20</a:t>
            </a:fld>
            <a:endParaRPr lang="en-US" b="1" dirty="0"/>
          </a:p>
        </p:txBody>
      </p:sp>
    </p:spTree>
    <p:extLst>
      <p:ext uri="{BB962C8B-B14F-4D97-AF65-F5344CB8AC3E}">
        <p14:creationId xmlns:p14="http://schemas.microsoft.com/office/powerpoint/2010/main" val="15094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7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p:tgtEl>
                                          <p:spTgt spid="21"/>
                                        </p:tgtEl>
                                        <p:attrNameLst>
                                          <p:attrName>ppt_y</p:attrName>
                                        </p:attrNameLst>
                                      </p:cBhvr>
                                      <p:tavLst>
                                        <p:tav tm="0">
                                          <p:val>
                                            <p:strVal val="#ppt_y-#ppt_h*1.125000"/>
                                          </p:val>
                                        </p:tav>
                                        <p:tav tm="100000">
                                          <p:val>
                                            <p:strVal val="#ppt_y"/>
                                          </p:val>
                                        </p:tav>
                                      </p:tavLst>
                                    </p:anim>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 calcmode="lin" valueType="num">
                                      <p:cBhvr>
                                        <p:cTn id="22" dur="500" fill="hold"/>
                                        <p:tgtEl>
                                          <p:spTgt spid="22"/>
                                        </p:tgtEl>
                                        <p:attrNameLst>
                                          <p:attrName>style.rotation</p:attrName>
                                        </p:attrNameLst>
                                      </p:cBhvr>
                                      <p:tavLst>
                                        <p:tav tm="0">
                                          <p:val>
                                            <p:fltVal val="360"/>
                                          </p:val>
                                        </p:tav>
                                        <p:tav tm="100000">
                                          <p:val>
                                            <p:fltVal val="0"/>
                                          </p:val>
                                        </p:tav>
                                      </p:tavLst>
                                    </p:anim>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3"/>
          <a:stretch>
            <a:fillRect/>
          </a:stretch>
        </p:blipFill>
        <p:spPr>
          <a:xfrm>
            <a:off x="1045642" y="1835457"/>
            <a:ext cx="3353441" cy="3372441"/>
          </a:xfrm>
          <a:prstGeom prst="rect">
            <a:avLst/>
          </a:prstGeom>
        </p:spPr>
      </p:pic>
      <p:sp>
        <p:nvSpPr>
          <p:cNvPr id="9" name="TextBox 8">
            <a:extLst>
              <a:ext uri="{FF2B5EF4-FFF2-40B4-BE49-F238E27FC236}">
                <a16:creationId xmlns:a16="http://schemas.microsoft.com/office/drawing/2014/main" id="{D891714F-DCCA-4FD3-B9DB-275963A6646C}"/>
              </a:ext>
            </a:extLst>
          </p:cNvPr>
          <p:cNvSpPr txBox="1"/>
          <p:nvPr/>
        </p:nvSpPr>
        <p:spPr>
          <a:xfrm>
            <a:off x="342901" y="4419919"/>
            <a:ext cx="1598350" cy="400110"/>
          </a:xfrm>
          <a:prstGeom prst="rect">
            <a:avLst/>
          </a:prstGeom>
          <a:noFill/>
        </p:spPr>
        <p:txBody>
          <a:bodyPr wrap="square" rtlCol="0">
            <a:spAutoFit/>
          </a:bodyPr>
          <a:lstStyle/>
          <a:p>
            <a:r>
              <a:rPr lang="en-US" sz="2000" b="1" dirty="0"/>
              <a:t>Thalamus</a:t>
            </a:r>
          </a:p>
        </p:txBody>
      </p:sp>
      <p:sp>
        <p:nvSpPr>
          <p:cNvPr id="2" name="Oval 1">
            <a:extLst>
              <a:ext uri="{FF2B5EF4-FFF2-40B4-BE49-F238E27FC236}">
                <a16:creationId xmlns:a16="http://schemas.microsoft.com/office/drawing/2014/main" id="{6E5A979F-6E57-4A97-BFF6-18BB1F7B3208}"/>
              </a:ext>
            </a:extLst>
          </p:cNvPr>
          <p:cNvSpPr/>
          <p:nvPr/>
        </p:nvSpPr>
        <p:spPr>
          <a:xfrm>
            <a:off x="2251380" y="3334368"/>
            <a:ext cx="187037" cy="187035"/>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16">
            <a:extLst>
              <a:ext uri="{FF2B5EF4-FFF2-40B4-BE49-F238E27FC236}">
                <a16:creationId xmlns:a16="http://schemas.microsoft.com/office/drawing/2014/main" id="{8BF16EBE-63BA-4573-B1BF-565BFBFA7135}"/>
              </a:ext>
            </a:extLst>
          </p:cNvPr>
          <p:cNvCxnSpPr>
            <a:cxnSpLocks/>
          </p:cNvCxnSpPr>
          <p:nvPr/>
        </p:nvCxnSpPr>
        <p:spPr>
          <a:xfrm flipH="1">
            <a:off x="2462398" y="2971801"/>
            <a:ext cx="738002" cy="352850"/>
          </a:xfrm>
          <a:prstGeom prst="straightConnector1">
            <a:avLst/>
          </a:prstGeom>
          <a:ln w="57150">
            <a:solidFill>
              <a:schemeClr val="accent6">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B881ADD-67C2-433A-90B2-FC1637A47082}"/>
              </a:ext>
            </a:extLst>
          </p:cNvPr>
          <p:cNvCxnSpPr>
            <a:cxnSpLocks/>
          </p:cNvCxnSpPr>
          <p:nvPr/>
        </p:nvCxnSpPr>
        <p:spPr>
          <a:xfrm flipH="1" flipV="1">
            <a:off x="2473586" y="3438950"/>
            <a:ext cx="1170569" cy="51464"/>
          </a:xfrm>
          <a:prstGeom prst="straightConnector1">
            <a:avLst/>
          </a:prstGeom>
          <a:ln w="57150">
            <a:solidFill>
              <a:schemeClr val="accent6">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6C16E4B-5DFA-48A4-AC8D-C012F12BCBC5}"/>
              </a:ext>
            </a:extLst>
          </p:cNvPr>
          <p:cNvCxnSpPr>
            <a:cxnSpLocks/>
          </p:cNvCxnSpPr>
          <p:nvPr/>
        </p:nvCxnSpPr>
        <p:spPr>
          <a:xfrm flipH="1" flipV="1">
            <a:off x="2447210" y="3522877"/>
            <a:ext cx="531125" cy="442061"/>
          </a:xfrm>
          <a:prstGeom prst="straightConnector1">
            <a:avLst/>
          </a:prstGeom>
          <a:ln w="57150">
            <a:solidFill>
              <a:schemeClr val="accent6">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D113E88-3482-446F-BF6E-12B847254127}"/>
              </a:ext>
            </a:extLst>
          </p:cNvPr>
          <p:cNvSpPr txBox="1"/>
          <p:nvPr/>
        </p:nvSpPr>
        <p:spPr>
          <a:xfrm>
            <a:off x="4613163" y="1270050"/>
            <a:ext cx="4341928" cy="5067727"/>
          </a:xfrm>
          <a:prstGeom prst="cloudCallout">
            <a:avLst>
              <a:gd name="adj1" fmla="val -73404"/>
              <a:gd name="adj2" fmla="val -27441"/>
            </a:avLst>
          </a:prstGeom>
          <a:solidFill>
            <a:schemeClr val="bg1"/>
          </a:solidFill>
          <a:ln w="38100">
            <a:solidFill>
              <a:schemeClr val="bg1">
                <a:lumMod val="65000"/>
              </a:schemeClr>
            </a:solidFill>
          </a:ln>
          <a:effectLst/>
        </p:spPr>
        <p:txBody>
          <a:bodyPr wrap="square" lIns="0" tIns="0" rIns="0" bIns="0" rtlCol="0">
            <a:spAutoFit/>
          </a:bodyPr>
          <a:lstStyle/>
          <a:p>
            <a:pPr algn="ctr"/>
            <a:r>
              <a:rPr lang="en-US" b="1" dirty="0"/>
              <a:t>The brain filters every perception to identify threats to your well-being.</a:t>
            </a:r>
          </a:p>
          <a:p>
            <a:pPr algn="ctr"/>
            <a:r>
              <a:rPr lang="en-US" b="1" dirty="0"/>
              <a:t> </a:t>
            </a:r>
          </a:p>
          <a:p>
            <a:pPr algn="ctr">
              <a:spcBef>
                <a:spcPts val="225"/>
              </a:spcBef>
              <a:spcAft>
                <a:spcPts val="225"/>
              </a:spcAft>
            </a:pPr>
            <a:r>
              <a:rPr lang="en-US" b="1" dirty="0"/>
              <a:t>Has this ever hurt me, </a:t>
            </a:r>
          </a:p>
          <a:p>
            <a:pPr algn="ctr">
              <a:spcBef>
                <a:spcPts val="225"/>
              </a:spcBef>
              <a:spcAft>
                <a:spcPts val="225"/>
              </a:spcAft>
            </a:pPr>
            <a:r>
              <a:rPr lang="en-US" b="1" dirty="0"/>
              <a:t>physically or emotionally? </a:t>
            </a:r>
          </a:p>
          <a:p>
            <a:pPr algn="ctr">
              <a:spcBef>
                <a:spcPts val="225"/>
              </a:spcBef>
              <a:spcAft>
                <a:spcPts val="225"/>
              </a:spcAft>
            </a:pPr>
            <a:r>
              <a:rPr lang="en-US" b="1" dirty="0"/>
              <a:t> </a:t>
            </a:r>
          </a:p>
          <a:p>
            <a:pPr algn="ctr">
              <a:spcBef>
                <a:spcPts val="225"/>
              </a:spcBef>
              <a:spcAft>
                <a:spcPts val="225"/>
              </a:spcAft>
            </a:pPr>
            <a:r>
              <a:rPr lang="en-US" b="1" dirty="0"/>
              <a:t>Should I be afraid?</a:t>
            </a:r>
          </a:p>
          <a:p>
            <a:pPr algn="ctr">
              <a:spcBef>
                <a:spcPts val="225"/>
              </a:spcBef>
              <a:spcAft>
                <a:spcPts val="225"/>
              </a:spcAft>
            </a:pPr>
            <a:endParaRPr lang="en-US" b="1" dirty="0"/>
          </a:p>
          <a:p>
            <a:pPr algn="ctr">
              <a:spcBef>
                <a:spcPts val="225"/>
              </a:spcBef>
              <a:spcAft>
                <a:spcPts val="225"/>
              </a:spcAft>
            </a:pPr>
            <a:r>
              <a:rPr lang="en-US" b="1" dirty="0"/>
              <a:t>Is it going to kill me? </a:t>
            </a:r>
          </a:p>
        </p:txBody>
      </p:sp>
      <p:cxnSp>
        <p:nvCxnSpPr>
          <p:cNvPr id="12" name="Straight Arrow Connector 11">
            <a:extLst>
              <a:ext uri="{FF2B5EF4-FFF2-40B4-BE49-F238E27FC236}">
                <a16:creationId xmlns:a16="http://schemas.microsoft.com/office/drawing/2014/main" id="{00EF1984-6CB3-4370-B61B-667B3E675037}"/>
              </a:ext>
            </a:extLst>
          </p:cNvPr>
          <p:cNvCxnSpPr>
            <a:cxnSpLocks/>
          </p:cNvCxnSpPr>
          <p:nvPr/>
        </p:nvCxnSpPr>
        <p:spPr>
          <a:xfrm flipV="1">
            <a:off x="1283631" y="3490414"/>
            <a:ext cx="932581" cy="929505"/>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1873145-BD0F-4167-A7ED-031756BCB5B8}"/>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8EE55-7DA3-4792-B52A-7B2F9836C44C}"/>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31D9EA6B-5C0F-48D3-9993-290465CE174B}"/>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21</a:t>
            </a:fld>
            <a:endParaRPr lang="en-US" b="1" dirty="0"/>
          </a:p>
        </p:txBody>
      </p:sp>
    </p:spTree>
    <p:extLst>
      <p:ext uri="{BB962C8B-B14F-4D97-AF65-F5344CB8AC3E}">
        <p14:creationId xmlns:p14="http://schemas.microsoft.com/office/powerpoint/2010/main" val="244933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anim calcmode="lin" valueType="num">
                                      <p:cBhvr additive="base">
                                        <p:cTn id="7" dur="500"/>
                                        <p:tgtEl>
                                          <p:spTgt spid="30">
                                            <p:txEl>
                                              <p:pRg st="2" end="2"/>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0">
                                            <p:txEl>
                                              <p:pRg st="2" end="2"/>
                                            </p:txEl>
                                          </p:spTgt>
                                        </p:tgtEl>
                                      </p:cBhvr>
                                    </p:animEffect>
                                  </p:childTnLst>
                                </p:cTn>
                              </p:par>
                              <p:par>
                                <p:cTn id="9" presetID="12" presetClass="entr" presetSubtype="1" fill="hold" nodeType="withEffect">
                                  <p:stCondLst>
                                    <p:cond delay="0"/>
                                  </p:stCondLst>
                                  <p:childTnLst>
                                    <p:set>
                                      <p:cBhvr>
                                        <p:cTn id="10" dur="1" fill="hold">
                                          <p:stCondLst>
                                            <p:cond delay="0"/>
                                          </p:stCondLst>
                                        </p:cTn>
                                        <p:tgtEl>
                                          <p:spTgt spid="30">
                                            <p:txEl>
                                              <p:pRg st="3" end="3"/>
                                            </p:txEl>
                                          </p:spTgt>
                                        </p:tgtEl>
                                        <p:attrNameLst>
                                          <p:attrName>style.visibility</p:attrName>
                                        </p:attrNameLst>
                                      </p:cBhvr>
                                      <p:to>
                                        <p:strVal val="visible"/>
                                      </p:to>
                                    </p:set>
                                    <p:anim calcmode="lin" valueType="num">
                                      <p:cBhvr additive="base">
                                        <p:cTn id="11" dur="500"/>
                                        <p:tgtEl>
                                          <p:spTgt spid="30">
                                            <p:txEl>
                                              <p:pRg st="3" end="3"/>
                                            </p:txEl>
                                          </p:spTgt>
                                        </p:tgtEl>
                                        <p:attrNameLst>
                                          <p:attrName>ppt_y</p:attrName>
                                        </p:attrNameLst>
                                      </p:cBhvr>
                                      <p:tavLst>
                                        <p:tav tm="0">
                                          <p:val>
                                            <p:strVal val="#ppt_y-#ppt_h*1.125000"/>
                                          </p:val>
                                        </p:tav>
                                        <p:tav tm="100000">
                                          <p:val>
                                            <p:strVal val="#ppt_y"/>
                                          </p:val>
                                        </p:tav>
                                      </p:tavLst>
                                    </p:anim>
                                    <p:animEffect transition="in" filter="wipe(down)">
                                      <p:cBhvr>
                                        <p:cTn id="12" dur="500"/>
                                        <p:tgtEl>
                                          <p:spTgt spid="3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30">
                                            <p:txEl>
                                              <p:pRg st="5" end="5"/>
                                            </p:txEl>
                                          </p:spTgt>
                                        </p:tgtEl>
                                        <p:attrNameLst>
                                          <p:attrName>style.visibility</p:attrName>
                                        </p:attrNameLst>
                                      </p:cBhvr>
                                      <p:to>
                                        <p:strVal val="visible"/>
                                      </p:to>
                                    </p:set>
                                    <p:anim calcmode="lin" valueType="num">
                                      <p:cBhvr additive="base">
                                        <p:cTn id="17" dur="500"/>
                                        <p:tgtEl>
                                          <p:spTgt spid="30">
                                            <p:txEl>
                                              <p:pRg st="5" end="5"/>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nodeType="clickEffect">
                                  <p:stCondLst>
                                    <p:cond delay="0"/>
                                  </p:stCondLst>
                                  <p:childTnLst>
                                    <p:set>
                                      <p:cBhvr>
                                        <p:cTn id="22" dur="1" fill="hold">
                                          <p:stCondLst>
                                            <p:cond delay="0"/>
                                          </p:stCondLst>
                                        </p:cTn>
                                        <p:tgtEl>
                                          <p:spTgt spid="30">
                                            <p:txEl>
                                              <p:pRg st="7" end="7"/>
                                            </p:txEl>
                                          </p:spTgt>
                                        </p:tgtEl>
                                        <p:attrNameLst>
                                          <p:attrName>style.visibility</p:attrName>
                                        </p:attrNameLst>
                                      </p:cBhvr>
                                      <p:to>
                                        <p:strVal val="visible"/>
                                      </p:to>
                                    </p:set>
                                    <p:anim calcmode="lin" valueType="num">
                                      <p:cBhvr additive="base">
                                        <p:cTn id="23" dur="500"/>
                                        <p:tgtEl>
                                          <p:spTgt spid="30">
                                            <p:txEl>
                                              <p:pRg st="7" end="7"/>
                                            </p:txEl>
                                          </p:spTgt>
                                        </p:tgtEl>
                                        <p:attrNameLst>
                                          <p:attrName>ppt_y</p:attrName>
                                        </p:attrNameLst>
                                      </p:cBhvr>
                                      <p:tavLst>
                                        <p:tav tm="0">
                                          <p:val>
                                            <p:strVal val="#ppt_y-#ppt_h*1.125000"/>
                                          </p:val>
                                        </p:tav>
                                        <p:tav tm="100000">
                                          <p:val>
                                            <p:strVal val="#ppt_y"/>
                                          </p:val>
                                        </p:tav>
                                      </p:tavLst>
                                    </p:anim>
                                    <p:animEffect transition="in" filter="wipe(down)">
                                      <p:cBhvr>
                                        <p:cTn id="24"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3"/>
          <a:stretch>
            <a:fillRect/>
          </a:stretch>
        </p:blipFill>
        <p:spPr>
          <a:xfrm>
            <a:off x="1045642" y="1835457"/>
            <a:ext cx="3353441" cy="3372441"/>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2251380" y="3334368"/>
            <a:ext cx="187037" cy="187035"/>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1902467" y="1898230"/>
            <a:ext cx="594651" cy="1539035"/>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a:extLst>
              <a:ext uri="{FF2B5EF4-FFF2-40B4-BE49-F238E27FC236}">
                <a16:creationId xmlns:a16="http://schemas.microsoft.com/office/drawing/2014/main" id="{311D216C-4645-4BEB-B655-7DC331939D2A}"/>
              </a:ext>
            </a:extLst>
          </p:cNvPr>
          <p:cNvSpPr txBox="1"/>
          <p:nvPr/>
        </p:nvSpPr>
        <p:spPr>
          <a:xfrm>
            <a:off x="719913" y="4419919"/>
            <a:ext cx="1221338" cy="369332"/>
          </a:xfrm>
          <a:prstGeom prst="rect">
            <a:avLst/>
          </a:prstGeom>
          <a:noFill/>
        </p:spPr>
        <p:txBody>
          <a:bodyPr wrap="square" rtlCol="0">
            <a:spAutoFit/>
          </a:bodyPr>
          <a:lstStyle/>
          <a:p>
            <a:r>
              <a:rPr lang="en-US" b="1" dirty="0"/>
              <a:t>Thalamus</a:t>
            </a:r>
          </a:p>
        </p:txBody>
      </p:sp>
      <p:cxnSp>
        <p:nvCxnSpPr>
          <p:cNvPr id="36" name="Straight Arrow Connector 35">
            <a:extLst>
              <a:ext uri="{FF2B5EF4-FFF2-40B4-BE49-F238E27FC236}">
                <a16:creationId xmlns:a16="http://schemas.microsoft.com/office/drawing/2014/main" id="{EEF19D7B-73F7-4951-9AD2-3E7868864487}"/>
              </a:ext>
            </a:extLst>
          </p:cNvPr>
          <p:cNvCxnSpPr>
            <a:cxnSpLocks/>
          </p:cNvCxnSpPr>
          <p:nvPr/>
        </p:nvCxnSpPr>
        <p:spPr>
          <a:xfrm flipV="1">
            <a:off x="1283631" y="3490414"/>
            <a:ext cx="932581" cy="929505"/>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2251380" y="2944721"/>
            <a:ext cx="74780" cy="349902"/>
          </a:xfrm>
          <a:prstGeom prst="straightConnector1">
            <a:avLst/>
          </a:prstGeom>
          <a:ln w="5715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1567163" y="2508391"/>
            <a:ext cx="1091046" cy="324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46" name="TextBox 45">
            <a:extLst>
              <a:ext uri="{FF2B5EF4-FFF2-40B4-BE49-F238E27FC236}">
                <a16:creationId xmlns:a16="http://schemas.microsoft.com/office/drawing/2014/main" id="{35EE842C-9B45-4C9D-AA14-B875965EEA9C}"/>
              </a:ext>
            </a:extLst>
          </p:cNvPr>
          <p:cNvSpPr txBox="1"/>
          <p:nvPr/>
        </p:nvSpPr>
        <p:spPr>
          <a:xfrm>
            <a:off x="4573722" y="1804981"/>
            <a:ext cx="2700477" cy="369332"/>
          </a:xfrm>
          <a:prstGeom prst="rect">
            <a:avLst/>
          </a:prstGeom>
          <a:noFill/>
        </p:spPr>
        <p:txBody>
          <a:bodyPr wrap="square" rtlCol="0">
            <a:spAutoFit/>
          </a:bodyPr>
          <a:lstStyle/>
          <a:p>
            <a:r>
              <a:rPr lang="en-US" b="1" dirty="0"/>
              <a:t>The Cerebral Cortex </a:t>
            </a:r>
          </a:p>
        </p:txBody>
      </p:sp>
      <p:cxnSp>
        <p:nvCxnSpPr>
          <p:cNvPr id="47" name="Straight Arrow Connector 46">
            <a:extLst>
              <a:ext uri="{FF2B5EF4-FFF2-40B4-BE49-F238E27FC236}">
                <a16:creationId xmlns:a16="http://schemas.microsoft.com/office/drawing/2014/main" id="{97080634-F43B-4E4F-8D26-D2D06229C69E}"/>
              </a:ext>
            </a:extLst>
          </p:cNvPr>
          <p:cNvCxnSpPr>
            <a:cxnSpLocks/>
          </p:cNvCxnSpPr>
          <p:nvPr/>
        </p:nvCxnSpPr>
        <p:spPr>
          <a:xfrm flipH="1">
            <a:off x="2956357" y="1978106"/>
            <a:ext cx="1647497" cy="334154"/>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E8FCD8-A9C0-45C8-8736-27E87D040A38}"/>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45530AE-55D8-432F-9064-A1B99008B192}"/>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E03EE3B3-76C8-4688-9AAE-D614713A7434}"/>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22</a:t>
            </a:fld>
            <a:endParaRPr lang="en-US" b="1" dirty="0"/>
          </a:p>
        </p:txBody>
      </p:sp>
    </p:spTree>
    <p:extLst>
      <p:ext uri="{BB962C8B-B14F-4D97-AF65-F5344CB8AC3E}">
        <p14:creationId xmlns:p14="http://schemas.microsoft.com/office/powerpoint/2010/main" val="2298074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3"/>
          <a:stretch>
            <a:fillRect/>
          </a:stretch>
        </p:blipFill>
        <p:spPr>
          <a:xfrm>
            <a:off x="1045642" y="1835457"/>
            <a:ext cx="3353441" cy="3372441"/>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2251380" y="3334368"/>
            <a:ext cx="187037" cy="187035"/>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1902467" y="1898230"/>
            <a:ext cx="594651" cy="1539035"/>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a:extLst>
              <a:ext uri="{FF2B5EF4-FFF2-40B4-BE49-F238E27FC236}">
                <a16:creationId xmlns:a16="http://schemas.microsoft.com/office/drawing/2014/main" id="{311D216C-4645-4BEB-B655-7DC331939D2A}"/>
              </a:ext>
            </a:extLst>
          </p:cNvPr>
          <p:cNvSpPr txBox="1"/>
          <p:nvPr/>
        </p:nvSpPr>
        <p:spPr>
          <a:xfrm>
            <a:off x="719913" y="4419919"/>
            <a:ext cx="1221338" cy="369332"/>
          </a:xfrm>
          <a:prstGeom prst="rect">
            <a:avLst/>
          </a:prstGeom>
          <a:noFill/>
        </p:spPr>
        <p:txBody>
          <a:bodyPr wrap="square" rtlCol="0">
            <a:spAutoFit/>
          </a:bodyPr>
          <a:lstStyle/>
          <a:p>
            <a:r>
              <a:rPr lang="en-US" b="1" dirty="0"/>
              <a:t>Thalamus</a:t>
            </a:r>
          </a:p>
        </p:txBody>
      </p:sp>
      <p:cxnSp>
        <p:nvCxnSpPr>
          <p:cNvPr id="36" name="Straight Arrow Connector 35">
            <a:extLst>
              <a:ext uri="{FF2B5EF4-FFF2-40B4-BE49-F238E27FC236}">
                <a16:creationId xmlns:a16="http://schemas.microsoft.com/office/drawing/2014/main" id="{EEF19D7B-73F7-4951-9AD2-3E7868864487}"/>
              </a:ext>
            </a:extLst>
          </p:cNvPr>
          <p:cNvCxnSpPr>
            <a:cxnSpLocks/>
          </p:cNvCxnSpPr>
          <p:nvPr/>
        </p:nvCxnSpPr>
        <p:spPr>
          <a:xfrm flipV="1">
            <a:off x="1283631" y="3490414"/>
            <a:ext cx="932581" cy="929505"/>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2251380" y="2944721"/>
            <a:ext cx="74780" cy="349902"/>
          </a:xfrm>
          <a:prstGeom prst="straightConnector1">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1567163" y="2508391"/>
            <a:ext cx="1091046" cy="324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46" name="TextBox 45">
            <a:extLst>
              <a:ext uri="{FF2B5EF4-FFF2-40B4-BE49-F238E27FC236}">
                <a16:creationId xmlns:a16="http://schemas.microsoft.com/office/drawing/2014/main" id="{35EE842C-9B45-4C9D-AA14-B875965EEA9C}"/>
              </a:ext>
            </a:extLst>
          </p:cNvPr>
          <p:cNvSpPr txBox="1"/>
          <p:nvPr/>
        </p:nvSpPr>
        <p:spPr>
          <a:xfrm>
            <a:off x="4573722" y="1804981"/>
            <a:ext cx="2700477" cy="369332"/>
          </a:xfrm>
          <a:prstGeom prst="rect">
            <a:avLst/>
          </a:prstGeom>
          <a:noFill/>
        </p:spPr>
        <p:txBody>
          <a:bodyPr wrap="square" rtlCol="0">
            <a:spAutoFit/>
          </a:bodyPr>
          <a:lstStyle/>
          <a:p>
            <a:r>
              <a:rPr lang="en-US" b="1" dirty="0"/>
              <a:t>The Cerebral Cortex </a:t>
            </a:r>
          </a:p>
        </p:txBody>
      </p:sp>
      <p:cxnSp>
        <p:nvCxnSpPr>
          <p:cNvPr id="47" name="Straight Arrow Connector 46">
            <a:extLst>
              <a:ext uri="{FF2B5EF4-FFF2-40B4-BE49-F238E27FC236}">
                <a16:creationId xmlns:a16="http://schemas.microsoft.com/office/drawing/2014/main" id="{97080634-F43B-4E4F-8D26-D2D06229C69E}"/>
              </a:ext>
            </a:extLst>
          </p:cNvPr>
          <p:cNvCxnSpPr>
            <a:cxnSpLocks/>
          </p:cNvCxnSpPr>
          <p:nvPr/>
        </p:nvCxnSpPr>
        <p:spPr>
          <a:xfrm flipH="1">
            <a:off x="2956357" y="1978106"/>
            <a:ext cx="1647497" cy="334154"/>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hord 11">
            <a:extLst>
              <a:ext uri="{FF2B5EF4-FFF2-40B4-BE49-F238E27FC236}">
                <a16:creationId xmlns:a16="http://schemas.microsoft.com/office/drawing/2014/main" id="{32E2E4F4-D5B9-4601-882F-39ED3CE5C1A1}"/>
              </a:ext>
            </a:extLst>
          </p:cNvPr>
          <p:cNvSpPr/>
          <p:nvPr/>
        </p:nvSpPr>
        <p:spPr>
          <a:xfrm rot="6482183">
            <a:off x="2382138" y="3596161"/>
            <a:ext cx="210067" cy="426290"/>
          </a:xfrm>
          <a:prstGeom prst="chord">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Connector: Curved 7">
            <a:extLst>
              <a:ext uri="{FF2B5EF4-FFF2-40B4-BE49-F238E27FC236}">
                <a16:creationId xmlns:a16="http://schemas.microsoft.com/office/drawing/2014/main" id="{6C56CFD3-656F-447A-B7B3-F3F733A85016}"/>
              </a:ext>
            </a:extLst>
          </p:cNvPr>
          <p:cNvCxnSpPr>
            <a:cxnSpLocks/>
            <a:stCxn id="33" idx="2"/>
          </p:cNvCxnSpPr>
          <p:nvPr/>
        </p:nvCxnSpPr>
        <p:spPr>
          <a:xfrm>
            <a:off x="2481512" y="2688322"/>
            <a:ext cx="162147" cy="1037754"/>
          </a:xfrm>
          <a:prstGeom prst="curvedConnector2">
            <a:avLst/>
          </a:prstGeom>
          <a:ln w="5715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F0FD7B-0D71-40FC-987B-7E258C7A1210}"/>
              </a:ext>
            </a:extLst>
          </p:cNvPr>
          <p:cNvSpPr txBox="1"/>
          <p:nvPr/>
        </p:nvSpPr>
        <p:spPr>
          <a:xfrm>
            <a:off x="1609812" y="5043526"/>
            <a:ext cx="1426876" cy="369332"/>
          </a:xfrm>
          <a:prstGeom prst="rect">
            <a:avLst/>
          </a:prstGeom>
          <a:noFill/>
        </p:spPr>
        <p:txBody>
          <a:bodyPr wrap="square" rtlCol="0">
            <a:spAutoFit/>
          </a:bodyPr>
          <a:lstStyle/>
          <a:p>
            <a:r>
              <a:rPr lang="en-US" b="1" dirty="0"/>
              <a:t>Amygdala</a:t>
            </a:r>
          </a:p>
        </p:txBody>
      </p:sp>
      <p:cxnSp>
        <p:nvCxnSpPr>
          <p:cNvPr id="25" name="Straight Arrow Connector 24">
            <a:extLst>
              <a:ext uri="{FF2B5EF4-FFF2-40B4-BE49-F238E27FC236}">
                <a16:creationId xmlns:a16="http://schemas.microsoft.com/office/drawing/2014/main" id="{45E44DF2-CA22-4BCD-AF69-ABEACBC320ED}"/>
              </a:ext>
            </a:extLst>
          </p:cNvPr>
          <p:cNvCxnSpPr>
            <a:cxnSpLocks/>
          </p:cNvCxnSpPr>
          <p:nvPr/>
        </p:nvCxnSpPr>
        <p:spPr>
          <a:xfrm flipV="1">
            <a:off x="2199793" y="3911086"/>
            <a:ext cx="187037" cy="1193832"/>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9153573-3864-4B86-99CF-8C7A0E8A33F5}"/>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CAF5BAB-F992-4A10-989B-BAE86D820964}"/>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C6301DA7-4D8B-4745-9BC3-72ED4698674D}"/>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23</a:t>
            </a:fld>
            <a:endParaRPr lang="en-US" b="1" dirty="0"/>
          </a:p>
        </p:txBody>
      </p:sp>
    </p:spTree>
    <p:extLst>
      <p:ext uri="{BB962C8B-B14F-4D97-AF65-F5344CB8AC3E}">
        <p14:creationId xmlns:p14="http://schemas.microsoft.com/office/powerpoint/2010/main" val="243091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3"/>
          <a:stretch>
            <a:fillRect/>
          </a:stretch>
        </p:blipFill>
        <p:spPr>
          <a:xfrm>
            <a:off x="1045642" y="1835457"/>
            <a:ext cx="3353441" cy="3372441"/>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2251380" y="3334368"/>
            <a:ext cx="187037" cy="187035"/>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1902467" y="1898230"/>
            <a:ext cx="594651" cy="1539035"/>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a:extLst>
              <a:ext uri="{FF2B5EF4-FFF2-40B4-BE49-F238E27FC236}">
                <a16:creationId xmlns:a16="http://schemas.microsoft.com/office/drawing/2014/main" id="{311D216C-4645-4BEB-B655-7DC331939D2A}"/>
              </a:ext>
            </a:extLst>
          </p:cNvPr>
          <p:cNvSpPr txBox="1"/>
          <p:nvPr/>
        </p:nvSpPr>
        <p:spPr>
          <a:xfrm>
            <a:off x="719913" y="4419919"/>
            <a:ext cx="1221338" cy="369332"/>
          </a:xfrm>
          <a:prstGeom prst="rect">
            <a:avLst/>
          </a:prstGeom>
          <a:noFill/>
        </p:spPr>
        <p:txBody>
          <a:bodyPr wrap="square" rtlCol="0">
            <a:spAutoFit/>
          </a:bodyPr>
          <a:lstStyle/>
          <a:p>
            <a:r>
              <a:rPr lang="en-US" b="1" dirty="0"/>
              <a:t>Thalamus</a:t>
            </a:r>
          </a:p>
        </p:txBody>
      </p:sp>
      <p:cxnSp>
        <p:nvCxnSpPr>
          <p:cNvPr id="36" name="Straight Arrow Connector 35">
            <a:extLst>
              <a:ext uri="{FF2B5EF4-FFF2-40B4-BE49-F238E27FC236}">
                <a16:creationId xmlns:a16="http://schemas.microsoft.com/office/drawing/2014/main" id="{EEF19D7B-73F7-4951-9AD2-3E7868864487}"/>
              </a:ext>
            </a:extLst>
          </p:cNvPr>
          <p:cNvCxnSpPr>
            <a:cxnSpLocks/>
          </p:cNvCxnSpPr>
          <p:nvPr/>
        </p:nvCxnSpPr>
        <p:spPr>
          <a:xfrm flipV="1">
            <a:off x="1283631" y="3490414"/>
            <a:ext cx="932581" cy="929505"/>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2251380" y="2944721"/>
            <a:ext cx="74780" cy="349902"/>
          </a:xfrm>
          <a:prstGeom prst="straightConnector1">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1567163" y="2508391"/>
            <a:ext cx="1091046" cy="324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24" name="TextBox 23">
            <a:extLst>
              <a:ext uri="{FF2B5EF4-FFF2-40B4-BE49-F238E27FC236}">
                <a16:creationId xmlns:a16="http://schemas.microsoft.com/office/drawing/2014/main" id="{1FF0FD7B-0D71-40FC-987B-7E258C7A1210}"/>
              </a:ext>
            </a:extLst>
          </p:cNvPr>
          <p:cNvSpPr txBox="1"/>
          <p:nvPr/>
        </p:nvSpPr>
        <p:spPr>
          <a:xfrm>
            <a:off x="1609812" y="5043526"/>
            <a:ext cx="1426876" cy="369332"/>
          </a:xfrm>
          <a:prstGeom prst="rect">
            <a:avLst/>
          </a:prstGeom>
          <a:noFill/>
        </p:spPr>
        <p:txBody>
          <a:bodyPr wrap="square" rtlCol="0">
            <a:spAutoFit/>
          </a:bodyPr>
          <a:lstStyle/>
          <a:p>
            <a:r>
              <a:rPr lang="en-US" b="1" dirty="0"/>
              <a:t>Amygdala</a:t>
            </a:r>
          </a:p>
        </p:txBody>
      </p:sp>
      <p:cxnSp>
        <p:nvCxnSpPr>
          <p:cNvPr id="25" name="Straight Arrow Connector 24">
            <a:extLst>
              <a:ext uri="{FF2B5EF4-FFF2-40B4-BE49-F238E27FC236}">
                <a16:creationId xmlns:a16="http://schemas.microsoft.com/office/drawing/2014/main" id="{45E44DF2-CA22-4BCD-AF69-ABEACBC320ED}"/>
              </a:ext>
            </a:extLst>
          </p:cNvPr>
          <p:cNvCxnSpPr>
            <a:cxnSpLocks/>
          </p:cNvCxnSpPr>
          <p:nvPr/>
        </p:nvCxnSpPr>
        <p:spPr>
          <a:xfrm flipV="1">
            <a:off x="2199793" y="3911086"/>
            <a:ext cx="187037" cy="1193832"/>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990F27A-94BF-4BCD-B3A4-BAB48C167438}"/>
              </a:ext>
            </a:extLst>
          </p:cNvPr>
          <p:cNvSpPr txBox="1"/>
          <p:nvPr/>
        </p:nvSpPr>
        <p:spPr>
          <a:xfrm>
            <a:off x="5315245" y="2387305"/>
            <a:ext cx="2084789" cy="1639788"/>
          </a:xfrm>
          <a:prstGeom prst="cloudCallout">
            <a:avLst>
              <a:gd name="adj1" fmla="val -141251"/>
              <a:gd name="adj2" fmla="val -50821"/>
            </a:avLst>
          </a:prstGeom>
          <a:solidFill>
            <a:schemeClr val="bg1"/>
          </a:solidFill>
          <a:ln w="38100">
            <a:solidFill>
              <a:schemeClr val="bg1">
                <a:lumMod val="65000"/>
              </a:schemeClr>
            </a:solidFill>
          </a:ln>
          <a:effectLst/>
        </p:spPr>
        <p:txBody>
          <a:bodyPr wrap="square" lIns="0" tIns="0" rIns="0" bIns="0" rtlCol="0">
            <a:spAutoFit/>
          </a:bodyPr>
          <a:lstStyle/>
          <a:p>
            <a:pPr algn="ctr"/>
            <a:endParaRPr lang="en-US" sz="1500" b="1" dirty="0"/>
          </a:p>
          <a:p>
            <a:pPr algn="ctr"/>
            <a:r>
              <a:rPr lang="en-US" sz="2000" b="1" dirty="0"/>
              <a:t>NO Problem </a:t>
            </a:r>
          </a:p>
          <a:p>
            <a:pPr algn="ctr"/>
            <a:r>
              <a:rPr lang="en-US" sz="1500" b="1" dirty="0"/>
              <a:t> </a:t>
            </a:r>
          </a:p>
        </p:txBody>
      </p:sp>
      <p:sp>
        <p:nvSpPr>
          <p:cNvPr id="17" name="TextBox 16">
            <a:extLst>
              <a:ext uri="{FF2B5EF4-FFF2-40B4-BE49-F238E27FC236}">
                <a16:creationId xmlns:a16="http://schemas.microsoft.com/office/drawing/2014/main" id="{159696FA-BA56-4DD7-B502-5AB53FB6D77B}"/>
              </a:ext>
            </a:extLst>
          </p:cNvPr>
          <p:cNvSpPr txBox="1"/>
          <p:nvPr/>
        </p:nvSpPr>
        <p:spPr>
          <a:xfrm>
            <a:off x="4572000" y="1612462"/>
            <a:ext cx="3246804" cy="461665"/>
          </a:xfrm>
          <a:prstGeom prst="rect">
            <a:avLst/>
          </a:prstGeom>
          <a:noFill/>
        </p:spPr>
        <p:txBody>
          <a:bodyPr wrap="square" rtlCol="0">
            <a:spAutoFit/>
          </a:bodyPr>
          <a:lstStyle/>
          <a:p>
            <a:r>
              <a:rPr lang="en-US" sz="2400" b="1" dirty="0"/>
              <a:t>The Cerebral Cortex </a:t>
            </a:r>
          </a:p>
        </p:txBody>
      </p:sp>
      <p:cxnSp>
        <p:nvCxnSpPr>
          <p:cNvPr id="18" name="Straight Arrow Connector 17">
            <a:extLst>
              <a:ext uri="{FF2B5EF4-FFF2-40B4-BE49-F238E27FC236}">
                <a16:creationId xmlns:a16="http://schemas.microsoft.com/office/drawing/2014/main" id="{7E8140A0-D9AA-401E-99EF-5A9427102977}"/>
              </a:ext>
            </a:extLst>
          </p:cNvPr>
          <p:cNvCxnSpPr>
            <a:cxnSpLocks/>
          </p:cNvCxnSpPr>
          <p:nvPr/>
        </p:nvCxnSpPr>
        <p:spPr>
          <a:xfrm flipH="1">
            <a:off x="2956357" y="1978106"/>
            <a:ext cx="1647497" cy="334154"/>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BCBB1B02-7FBF-49DC-90CD-51ACF68441EE}"/>
              </a:ext>
            </a:extLst>
          </p:cNvPr>
          <p:cNvCxnSpPr>
            <a:cxnSpLocks/>
          </p:cNvCxnSpPr>
          <p:nvPr/>
        </p:nvCxnSpPr>
        <p:spPr>
          <a:xfrm>
            <a:off x="2481512" y="2688322"/>
            <a:ext cx="162147" cy="1037754"/>
          </a:xfrm>
          <a:prstGeom prst="curvedConnector2">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7D6D3BCB-AB34-4B61-A9B9-4AB2D1707021}"/>
              </a:ext>
            </a:extLst>
          </p:cNvPr>
          <p:cNvSpPr/>
          <p:nvPr/>
        </p:nvSpPr>
        <p:spPr>
          <a:xfrm>
            <a:off x="2627077" y="2575086"/>
            <a:ext cx="281882" cy="1268252"/>
          </a:xfrm>
          <a:custGeom>
            <a:avLst/>
            <a:gdLst>
              <a:gd name="connsiteX0" fmla="*/ 0 w 743125"/>
              <a:gd name="connsiteY0" fmla="*/ 1790700 h 1790700"/>
              <a:gd name="connsiteX1" fmla="*/ 742950 w 743125"/>
              <a:gd name="connsiteY1" fmla="*/ 819150 h 1790700"/>
              <a:gd name="connsiteX2" fmla="*/ 76200 w 743125"/>
              <a:gd name="connsiteY2" fmla="*/ 0 h 1790700"/>
              <a:gd name="connsiteX3" fmla="*/ 76200 w 743125"/>
              <a:gd name="connsiteY3" fmla="*/ 0 h 1790700"/>
            </a:gdLst>
            <a:ahLst/>
            <a:cxnLst>
              <a:cxn ang="0">
                <a:pos x="connsiteX0" y="connsiteY0"/>
              </a:cxn>
              <a:cxn ang="0">
                <a:pos x="connsiteX1" y="connsiteY1"/>
              </a:cxn>
              <a:cxn ang="0">
                <a:pos x="connsiteX2" y="connsiteY2"/>
              </a:cxn>
              <a:cxn ang="0">
                <a:pos x="connsiteX3" y="connsiteY3"/>
              </a:cxn>
            </a:cxnLst>
            <a:rect l="l" t="t" r="r" b="b"/>
            <a:pathLst>
              <a:path w="743125" h="1790700">
                <a:moveTo>
                  <a:pt x="0" y="1790700"/>
                </a:moveTo>
                <a:cubicBezTo>
                  <a:pt x="365125" y="1454150"/>
                  <a:pt x="730250" y="1117600"/>
                  <a:pt x="742950" y="819150"/>
                </a:cubicBezTo>
                <a:cubicBezTo>
                  <a:pt x="755650" y="520700"/>
                  <a:pt x="76200" y="0"/>
                  <a:pt x="76200" y="0"/>
                </a:cubicBezTo>
                <a:lnTo>
                  <a:pt x="76200" y="0"/>
                </a:lnTo>
              </a:path>
            </a:pathLst>
          </a:custGeom>
          <a:noFill/>
          <a:ln w="5715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hord 11">
            <a:extLst>
              <a:ext uri="{FF2B5EF4-FFF2-40B4-BE49-F238E27FC236}">
                <a16:creationId xmlns:a16="http://schemas.microsoft.com/office/drawing/2014/main" id="{32E2E4F4-D5B9-4601-882F-39ED3CE5C1A1}"/>
              </a:ext>
            </a:extLst>
          </p:cNvPr>
          <p:cNvSpPr/>
          <p:nvPr/>
        </p:nvSpPr>
        <p:spPr>
          <a:xfrm rot="6482183">
            <a:off x="2382138" y="3596161"/>
            <a:ext cx="210067" cy="426290"/>
          </a:xfrm>
          <a:prstGeom prst="chord">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9BAFA98E-1557-4015-9EB7-866298148986}"/>
              </a:ext>
            </a:extLst>
          </p:cNvPr>
          <p:cNvSpPr/>
          <p:nvPr/>
        </p:nvSpPr>
        <p:spPr>
          <a:xfrm>
            <a:off x="4399083" y="4326302"/>
            <a:ext cx="4287718" cy="1317521"/>
          </a:xfrm>
          <a:prstGeom prst="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75000"/>
                  </a:schemeClr>
                </a:solidFill>
              </a:rPr>
              <a:t>The pathway from the Amygdala </a:t>
            </a:r>
          </a:p>
          <a:p>
            <a:pPr algn="ctr"/>
            <a:r>
              <a:rPr lang="en-US" b="1" dirty="0">
                <a:solidFill>
                  <a:schemeClr val="accent6">
                    <a:lumMod val="75000"/>
                  </a:schemeClr>
                </a:solidFill>
              </a:rPr>
              <a:t>back to the Cerebral Cortex </a:t>
            </a:r>
          </a:p>
          <a:p>
            <a:pPr algn="ctr"/>
            <a:r>
              <a:rPr lang="en-US" b="1" dirty="0">
                <a:solidFill>
                  <a:schemeClr val="accent6">
                    <a:lumMod val="75000"/>
                  </a:schemeClr>
                </a:solidFill>
              </a:rPr>
              <a:t>is very important for understanding stress.  </a:t>
            </a:r>
          </a:p>
        </p:txBody>
      </p:sp>
      <p:sp>
        <p:nvSpPr>
          <p:cNvPr id="19" name="Rectangle 18">
            <a:extLst>
              <a:ext uri="{FF2B5EF4-FFF2-40B4-BE49-F238E27FC236}">
                <a16:creationId xmlns:a16="http://schemas.microsoft.com/office/drawing/2014/main" id="{523C5521-40DA-4E84-A459-F5288CA16868}"/>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07A3F3E-3FFD-47E6-961E-F3F802060504}"/>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AD8E6AA1-FF3D-4A42-B720-45953DA49CBA}"/>
              </a:ext>
            </a:extLst>
          </p:cNvPr>
          <p:cNvSpPr>
            <a:spLocks noGrp="1"/>
          </p:cNvSpPr>
          <p:nvPr>
            <p:ph type="sldNum" sz="quarter" idx="12"/>
          </p:nvPr>
        </p:nvSpPr>
        <p:spPr>
          <a:xfrm>
            <a:off x="8451840" y="261983"/>
            <a:ext cx="406046" cy="228600"/>
          </a:xfrm>
        </p:spPr>
        <p:txBody>
          <a:bodyPr/>
          <a:lstStyle/>
          <a:p>
            <a:fld id="{9C283902-7CD7-43CD-82C1-BB82E1613F50}" type="slidenum">
              <a:rPr lang="en-US" sz="1000" b="1" smtClean="0"/>
              <a:t>24</a:t>
            </a:fld>
            <a:endParaRPr lang="en-US" b="1" dirty="0"/>
          </a:p>
        </p:txBody>
      </p:sp>
    </p:spTree>
    <p:extLst>
      <p:ext uri="{BB962C8B-B14F-4D97-AF65-F5344CB8AC3E}">
        <p14:creationId xmlns:p14="http://schemas.microsoft.com/office/powerpoint/2010/main" val="190902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BAA0480-7128-4682-A673-AD8DE6470739}"/>
              </a:ext>
            </a:extLst>
          </p:cNvPr>
          <p:cNvSpPr/>
          <p:nvPr/>
        </p:nvSpPr>
        <p:spPr>
          <a:xfrm>
            <a:off x="0" y="5306158"/>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Explosion: 14 Points 2">
            <a:extLst>
              <a:ext uri="{FF2B5EF4-FFF2-40B4-BE49-F238E27FC236}">
                <a16:creationId xmlns:a16="http://schemas.microsoft.com/office/drawing/2014/main" id="{DABB3B2C-A79B-417C-BFFA-A655EDB53279}"/>
              </a:ext>
            </a:extLst>
          </p:cNvPr>
          <p:cNvSpPr/>
          <p:nvPr/>
        </p:nvSpPr>
        <p:spPr>
          <a:xfrm>
            <a:off x="5267528" y="1207446"/>
            <a:ext cx="3436570" cy="2276173"/>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grpSp>
        <p:nvGrpSpPr>
          <p:cNvPr id="4" name="Group 3">
            <a:extLst>
              <a:ext uri="{FF2B5EF4-FFF2-40B4-BE49-F238E27FC236}">
                <a16:creationId xmlns:a16="http://schemas.microsoft.com/office/drawing/2014/main" id="{5BD9D7EB-81C3-4B2D-990A-464AA26979B7}"/>
              </a:ext>
            </a:extLst>
          </p:cNvPr>
          <p:cNvGrpSpPr/>
          <p:nvPr/>
        </p:nvGrpSpPr>
        <p:grpSpPr>
          <a:xfrm>
            <a:off x="410303" y="1799621"/>
            <a:ext cx="3361347" cy="2813079"/>
            <a:chOff x="282192" y="1304276"/>
            <a:chExt cx="5583252" cy="4623052"/>
          </a:xfrm>
        </p:grpSpPr>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3"/>
            <a:stretch>
              <a:fillRect/>
            </a:stretch>
          </p:blipFill>
          <p:spPr>
            <a:xfrm>
              <a:off x="1394189" y="1304276"/>
              <a:ext cx="4471255" cy="4496588"/>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3001840" y="3302824"/>
              <a:ext cx="249382" cy="249380"/>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2536623" y="1387973"/>
              <a:ext cx="792868" cy="2052047"/>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3001840" y="2783294"/>
              <a:ext cx="99706" cy="466536"/>
            </a:xfrm>
            <a:prstGeom prst="straightConnector1">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2089550" y="2201521"/>
              <a:ext cx="1454728" cy="43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24" name="TextBox 23">
              <a:extLst>
                <a:ext uri="{FF2B5EF4-FFF2-40B4-BE49-F238E27FC236}">
                  <a16:creationId xmlns:a16="http://schemas.microsoft.com/office/drawing/2014/main" id="{1FF0FD7B-0D71-40FC-987B-7E258C7A1210}"/>
                </a:ext>
              </a:extLst>
            </p:cNvPr>
            <p:cNvSpPr txBox="1"/>
            <p:nvPr/>
          </p:nvSpPr>
          <p:spPr>
            <a:xfrm>
              <a:off x="282192" y="5320363"/>
              <a:ext cx="2374308" cy="606965"/>
            </a:xfrm>
            <a:prstGeom prst="rect">
              <a:avLst/>
            </a:prstGeom>
            <a:noFill/>
          </p:spPr>
          <p:txBody>
            <a:bodyPr wrap="square" rtlCol="0">
              <a:spAutoFit/>
            </a:bodyPr>
            <a:lstStyle/>
            <a:p>
              <a:r>
                <a:rPr lang="en-US" b="1" dirty="0"/>
                <a:t>Amygdala</a:t>
              </a:r>
            </a:p>
          </p:txBody>
        </p:sp>
        <p:cxnSp>
          <p:nvCxnSpPr>
            <p:cNvPr id="25" name="Straight Arrow Connector 24">
              <a:extLst>
                <a:ext uri="{FF2B5EF4-FFF2-40B4-BE49-F238E27FC236}">
                  <a16:creationId xmlns:a16="http://schemas.microsoft.com/office/drawing/2014/main" id="{45E44DF2-CA22-4BCD-AF69-ABEACBC320ED}"/>
                </a:ext>
              </a:extLst>
            </p:cNvPr>
            <p:cNvCxnSpPr>
              <a:cxnSpLocks/>
              <a:stCxn id="24" idx="0"/>
            </p:cNvCxnSpPr>
            <p:nvPr/>
          </p:nvCxnSpPr>
          <p:spPr>
            <a:xfrm flipV="1">
              <a:off x="1469347" y="4071784"/>
              <a:ext cx="1713091" cy="1248578"/>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BCBB1B02-7FBF-49DC-90CD-51ACF68441EE}"/>
                </a:ext>
              </a:extLst>
            </p:cNvPr>
            <p:cNvCxnSpPr>
              <a:cxnSpLocks/>
            </p:cNvCxnSpPr>
            <p:nvPr/>
          </p:nvCxnSpPr>
          <p:spPr>
            <a:xfrm>
              <a:off x="3308682" y="2441429"/>
              <a:ext cx="216196" cy="1383672"/>
            </a:xfrm>
            <a:prstGeom prst="curvedConnector2">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7D6D3BCB-AB34-4B61-A9B9-4AB2D1707021}"/>
                </a:ext>
              </a:extLst>
            </p:cNvPr>
            <p:cNvSpPr/>
            <p:nvPr/>
          </p:nvSpPr>
          <p:spPr>
            <a:xfrm>
              <a:off x="3502770" y="2290448"/>
              <a:ext cx="375842" cy="1691002"/>
            </a:xfrm>
            <a:custGeom>
              <a:avLst/>
              <a:gdLst>
                <a:gd name="connsiteX0" fmla="*/ 0 w 743125"/>
                <a:gd name="connsiteY0" fmla="*/ 1790700 h 1790700"/>
                <a:gd name="connsiteX1" fmla="*/ 742950 w 743125"/>
                <a:gd name="connsiteY1" fmla="*/ 819150 h 1790700"/>
                <a:gd name="connsiteX2" fmla="*/ 76200 w 743125"/>
                <a:gd name="connsiteY2" fmla="*/ 0 h 1790700"/>
                <a:gd name="connsiteX3" fmla="*/ 76200 w 743125"/>
                <a:gd name="connsiteY3" fmla="*/ 0 h 1790700"/>
              </a:gdLst>
              <a:ahLst/>
              <a:cxnLst>
                <a:cxn ang="0">
                  <a:pos x="connsiteX0" y="connsiteY0"/>
                </a:cxn>
                <a:cxn ang="0">
                  <a:pos x="connsiteX1" y="connsiteY1"/>
                </a:cxn>
                <a:cxn ang="0">
                  <a:pos x="connsiteX2" y="connsiteY2"/>
                </a:cxn>
                <a:cxn ang="0">
                  <a:pos x="connsiteX3" y="connsiteY3"/>
                </a:cxn>
              </a:cxnLst>
              <a:rect l="l" t="t" r="r" b="b"/>
              <a:pathLst>
                <a:path w="743125" h="1790700">
                  <a:moveTo>
                    <a:pt x="0" y="1790700"/>
                  </a:moveTo>
                  <a:cubicBezTo>
                    <a:pt x="365125" y="1454150"/>
                    <a:pt x="730250" y="1117600"/>
                    <a:pt x="742950" y="819150"/>
                  </a:cubicBezTo>
                  <a:cubicBezTo>
                    <a:pt x="755650" y="520700"/>
                    <a:pt x="76200" y="0"/>
                    <a:pt x="76200" y="0"/>
                  </a:cubicBezTo>
                  <a:lnTo>
                    <a:pt x="76200" y="0"/>
                  </a:lnTo>
                </a:path>
              </a:pathLst>
            </a:custGeom>
            <a:noFill/>
            <a:ln w="5715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hord 11">
              <a:extLst>
                <a:ext uri="{FF2B5EF4-FFF2-40B4-BE49-F238E27FC236}">
                  <a16:creationId xmlns:a16="http://schemas.microsoft.com/office/drawing/2014/main" id="{32E2E4F4-D5B9-4601-882F-39ED3CE5C1A1}"/>
                </a:ext>
              </a:extLst>
            </p:cNvPr>
            <p:cNvSpPr/>
            <p:nvPr/>
          </p:nvSpPr>
          <p:spPr>
            <a:xfrm rot="6482183">
              <a:off x="3176183" y="3651881"/>
              <a:ext cx="280089" cy="568387"/>
            </a:xfrm>
            <a:prstGeom prst="chord">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2" name="Picture 21">
            <a:extLst>
              <a:ext uri="{FF2B5EF4-FFF2-40B4-BE49-F238E27FC236}">
                <a16:creationId xmlns:a16="http://schemas.microsoft.com/office/drawing/2014/main" id="{C080E9E0-B7CB-46B3-8FDB-A4271B52A45E}"/>
              </a:ext>
            </a:extLst>
          </p:cNvPr>
          <p:cNvPicPr>
            <a:picLocks noChangeAspect="1"/>
          </p:cNvPicPr>
          <p:nvPr/>
        </p:nvPicPr>
        <p:blipFill>
          <a:blip r:embed="rId4"/>
          <a:stretch>
            <a:fillRect/>
          </a:stretch>
        </p:blipFill>
        <p:spPr>
          <a:xfrm>
            <a:off x="1573370" y="4484839"/>
            <a:ext cx="1871663" cy="914400"/>
          </a:xfrm>
          <a:prstGeom prst="rect">
            <a:avLst/>
          </a:prstGeom>
        </p:spPr>
      </p:pic>
      <p:cxnSp>
        <p:nvCxnSpPr>
          <p:cNvPr id="8" name="Connector: Curved 7">
            <a:extLst>
              <a:ext uri="{FF2B5EF4-FFF2-40B4-BE49-F238E27FC236}">
                <a16:creationId xmlns:a16="http://schemas.microsoft.com/office/drawing/2014/main" id="{DF322AD4-5184-4175-9A73-9EAC9DEE49D1}"/>
              </a:ext>
            </a:extLst>
          </p:cNvPr>
          <p:cNvCxnSpPr>
            <a:cxnSpLocks/>
            <a:endCxn id="12" idx="2"/>
          </p:cNvCxnSpPr>
          <p:nvPr/>
        </p:nvCxnSpPr>
        <p:spPr>
          <a:xfrm rot="16200000" flipV="1">
            <a:off x="1853674" y="3868500"/>
            <a:ext cx="1032854" cy="199826"/>
          </a:xfrm>
          <a:prstGeom prst="curvedConnector3">
            <a:avLst>
              <a:gd name="adj1" fmla="val 67074"/>
            </a:avLst>
          </a:prstGeom>
          <a:ln w="381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32DBC5C-7B88-42D3-8E47-AD35F862EF62}"/>
              </a:ext>
            </a:extLst>
          </p:cNvPr>
          <p:cNvGrpSpPr/>
          <p:nvPr/>
        </p:nvGrpSpPr>
        <p:grpSpPr>
          <a:xfrm>
            <a:off x="1704401" y="4942039"/>
            <a:ext cx="1609601" cy="803363"/>
            <a:chOff x="2272535" y="5446385"/>
            <a:chExt cx="2146134" cy="1071150"/>
          </a:xfrm>
        </p:grpSpPr>
        <p:cxnSp>
          <p:nvCxnSpPr>
            <p:cNvPr id="30" name="Straight Arrow Connector 29">
              <a:extLst>
                <a:ext uri="{FF2B5EF4-FFF2-40B4-BE49-F238E27FC236}">
                  <a16:creationId xmlns:a16="http://schemas.microsoft.com/office/drawing/2014/main" id="{0E99176B-F386-4A95-95AA-F9493F6487A7}"/>
                </a:ext>
              </a:extLst>
            </p:cNvPr>
            <p:cNvCxnSpPr>
              <a:cxnSpLocks/>
            </p:cNvCxnSpPr>
            <p:nvPr/>
          </p:nvCxnSpPr>
          <p:spPr>
            <a:xfrm flipV="1">
              <a:off x="3853543" y="5446386"/>
              <a:ext cx="292038" cy="605426"/>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72FF80-232E-4564-867C-4F279917D72C}"/>
                </a:ext>
              </a:extLst>
            </p:cNvPr>
            <p:cNvCxnSpPr>
              <a:cxnSpLocks/>
            </p:cNvCxnSpPr>
            <p:nvPr/>
          </p:nvCxnSpPr>
          <p:spPr>
            <a:xfrm flipH="1" flipV="1">
              <a:off x="2400726" y="5446385"/>
              <a:ext cx="277213" cy="50199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41F441-EF5A-435E-8FB8-F89F4BCF322C}"/>
                </a:ext>
              </a:extLst>
            </p:cNvPr>
            <p:cNvSpPr/>
            <p:nvPr/>
          </p:nvSpPr>
          <p:spPr>
            <a:xfrm>
              <a:off x="2272535" y="5876552"/>
              <a:ext cx="2146134" cy="640983"/>
            </a:xfrm>
            <a:prstGeom prst="rect">
              <a:avLst/>
            </a:prstGeom>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Kidneys and Adrenal Glands</a:t>
              </a:r>
            </a:p>
          </p:txBody>
        </p:sp>
      </p:grpSp>
      <p:grpSp>
        <p:nvGrpSpPr>
          <p:cNvPr id="51" name="Group 50">
            <a:extLst>
              <a:ext uri="{FF2B5EF4-FFF2-40B4-BE49-F238E27FC236}">
                <a16:creationId xmlns:a16="http://schemas.microsoft.com/office/drawing/2014/main" id="{61A6EEAE-1681-4B09-AA8D-1985ED32D998}"/>
              </a:ext>
            </a:extLst>
          </p:cNvPr>
          <p:cNvGrpSpPr/>
          <p:nvPr/>
        </p:nvGrpSpPr>
        <p:grpSpPr>
          <a:xfrm>
            <a:off x="4005748" y="3257747"/>
            <a:ext cx="3061930" cy="2663738"/>
            <a:chOff x="4615198" y="3165911"/>
            <a:chExt cx="4082573" cy="3551650"/>
          </a:xfrm>
        </p:grpSpPr>
        <p:sp>
          <p:nvSpPr>
            <p:cNvPr id="42" name="Explosion: 14 Points 41">
              <a:extLst>
                <a:ext uri="{FF2B5EF4-FFF2-40B4-BE49-F238E27FC236}">
                  <a16:creationId xmlns:a16="http://schemas.microsoft.com/office/drawing/2014/main" id="{CD15B3E3-84F7-480B-92C8-E195DDE18F90}"/>
                </a:ext>
              </a:extLst>
            </p:cNvPr>
            <p:cNvSpPr/>
            <p:nvPr/>
          </p:nvSpPr>
          <p:spPr>
            <a:xfrm rot="883246">
              <a:off x="4615198" y="4712917"/>
              <a:ext cx="4082573" cy="1219200"/>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2">
                      <a:lumMod val="85000"/>
                      <a:lumOff val="15000"/>
                    </a:schemeClr>
                  </a:solidFill>
                </a:rPr>
                <a:t>FIGHT !!!</a:t>
              </a:r>
            </a:p>
          </p:txBody>
        </p:sp>
        <p:cxnSp>
          <p:nvCxnSpPr>
            <p:cNvPr id="32" name="Straight Arrow Connector 31">
              <a:extLst>
                <a:ext uri="{FF2B5EF4-FFF2-40B4-BE49-F238E27FC236}">
                  <a16:creationId xmlns:a16="http://schemas.microsoft.com/office/drawing/2014/main" id="{A602FA1E-FC7C-4E02-B6A9-E109624AD9DD}"/>
                </a:ext>
              </a:extLst>
            </p:cNvPr>
            <p:cNvCxnSpPr>
              <a:cxnSpLocks/>
            </p:cNvCxnSpPr>
            <p:nvPr/>
          </p:nvCxnSpPr>
          <p:spPr>
            <a:xfrm flipH="1">
              <a:off x="6878224" y="3165911"/>
              <a:ext cx="1077800" cy="159293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9" name="Graphic 48" descr="Run">
              <a:extLst>
                <a:ext uri="{FF2B5EF4-FFF2-40B4-BE49-F238E27FC236}">
                  <a16:creationId xmlns:a16="http://schemas.microsoft.com/office/drawing/2014/main" id="{D44261BD-0734-430B-A597-93ACCF72E0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54767">
              <a:off x="5821925" y="5700400"/>
              <a:ext cx="914400" cy="914400"/>
            </a:xfrm>
            <a:prstGeom prst="rect">
              <a:avLst/>
            </a:prstGeom>
          </p:spPr>
        </p:pic>
        <p:pic>
          <p:nvPicPr>
            <p:cNvPr id="50" name="Graphic 49" descr="Run">
              <a:extLst>
                <a:ext uri="{FF2B5EF4-FFF2-40B4-BE49-F238E27FC236}">
                  <a16:creationId xmlns:a16="http://schemas.microsoft.com/office/drawing/2014/main" id="{E74D18C9-39FF-4ED9-AB61-17880507F7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091707" flipH="1">
              <a:off x="6157141" y="5842451"/>
              <a:ext cx="835820" cy="914400"/>
            </a:xfrm>
            <a:prstGeom prst="rect">
              <a:avLst/>
            </a:prstGeom>
          </p:spPr>
        </p:pic>
      </p:grpSp>
      <p:grpSp>
        <p:nvGrpSpPr>
          <p:cNvPr id="61" name="Group 60">
            <a:extLst>
              <a:ext uri="{FF2B5EF4-FFF2-40B4-BE49-F238E27FC236}">
                <a16:creationId xmlns:a16="http://schemas.microsoft.com/office/drawing/2014/main" id="{505D5262-1131-4DBC-AA91-7F6E9E9D12D2}"/>
              </a:ext>
            </a:extLst>
          </p:cNvPr>
          <p:cNvGrpSpPr/>
          <p:nvPr/>
        </p:nvGrpSpPr>
        <p:grpSpPr>
          <a:xfrm>
            <a:off x="7424295" y="3053095"/>
            <a:ext cx="1286237" cy="2227759"/>
            <a:chOff x="9899061" y="2927793"/>
            <a:chExt cx="1714982" cy="2970345"/>
          </a:xfrm>
        </p:grpSpPr>
        <p:grpSp>
          <p:nvGrpSpPr>
            <p:cNvPr id="52" name="Group 51">
              <a:extLst>
                <a:ext uri="{FF2B5EF4-FFF2-40B4-BE49-F238E27FC236}">
                  <a16:creationId xmlns:a16="http://schemas.microsoft.com/office/drawing/2014/main" id="{BB9C7367-F322-41F9-91CB-17811A11654E}"/>
                </a:ext>
              </a:extLst>
            </p:cNvPr>
            <p:cNvGrpSpPr/>
            <p:nvPr/>
          </p:nvGrpSpPr>
          <p:grpSpPr>
            <a:xfrm>
              <a:off x="10040829" y="2927793"/>
              <a:ext cx="1573214" cy="2970345"/>
              <a:chOff x="10040829" y="2927793"/>
              <a:chExt cx="1573214" cy="2970345"/>
            </a:xfrm>
          </p:grpSpPr>
          <p:cxnSp>
            <p:nvCxnSpPr>
              <p:cNvPr id="44" name="Straight Arrow Connector 43">
                <a:extLst>
                  <a:ext uri="{FF2B5EF4-FFF2-40B4-BE49-F238E27FC236}">
                    <a16:creationId xmlns:a16="http://schemas.microsoft.com/office/drawing/2014/main" id="{0318C4FB-C31F-49A5-BF97-87C0FDECA825}"/>
                  </a:ext>
                </a:extLst>
              </p:cNvPr>
              <p:cNvCxnSpPr>
                <a:cxnSpLocks/>
              </p:cNvCxnSpPr>
              <p:nvPr/>
            </p:nvCxnSpPr>
            <p:spPr>
              <a:xfrm>
                <a:off x="10040829" y="2927793"/>
                <a:ext cx="685650" cy="171765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85BE762-5F71-4974-A6D2-3D67096CF619}"/>
                  </a:ext>
                </a:extLst>
              </p:cNvPr>
              <p:cNvSpPr txBox="1"/>
              <p:nvPr/>
            </p:nvSpPr>
            <p:spPr>
              <a:xfrm>
                <a:off x="10145265" y="4639171"/>
                <a:ext cx="1468778" cy="984885"/>
              </a:xfrm>
              <a:prstGeom prst="rect">
                <a:avLst/>
              </a:prstGeom>
              <a:noFill/>
            </p:spPr>
            <p:txBody>
              <a:bodyPr wrap="none" rtlCol="0">
                <a:spAutoFit/>
              </a:bodyPr>
              <a:lstStyle/>
              <a:p>
                <a:r>
                  <a:rPr lang="en-US" sz="2100" b="1" dirty="0">
                    <a:solidFill>
                      <a:schemeClr val="bg2">
                        <a:lumMod val="50000"/>
                      </a:schemeClr>
                    </a:solidFill>
                  </a:rPr>
                  <a:t>FLIGHT</a:t>
                </a:r>
              </a:p>
              <a:p>
                <a:pPr algn="ctr"/>
                <a:endParaRPr lang="en-US" sz="2100" b="1" dirty="0">
                  <a:solidFill>
                    <a:schemeClr val="bg2">
                      <a:lumMod val="50000"/>
                    </a:schemeClr>
                  </a:solidFill>
                </a:endParaRPr>
              </a:p>
            </p:txBody>
          </p:sp>
          <p:pic>
            <p:nvPicPr>
              <p:cNvPr id="48" name="Graphic 47" descr="Run">
                <a:extLst>
                  <a:ext uri="{FF2B5EF4-FFF2-40B4-BE49-F238E27FC236}">
                    <a16:creationId xmlns:a16="http://schemas.microsoft.com/office/drawing/2014/main" id="{9146EC52-90C5-4583-B2D5-1B9C819C0F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52201">
                <a:off x="10340527" y="4983738"/>
                <a:ext cx="914400" cy="914400"/>
              </a:xfrm>
              <a:prstGeom prst="rect">
                <a:avLst/>
              </a:prstGeom>
            </p:spPr>
          </p:pic>
        </p:grpSp>
        <p:cxnSp>
          <p:nvCxnSpPr>
            <p:cNvPr id="54" name="Straight Connector 53">
              <a:extLst>
                <a:ext uri="{FF2B5EF4-FFF2-40B4-BE49-F238E27FC236}">
                  <a16:creationId xmlns:a16="http://schemas.microsoft.com/office/drawing/2014/main" id="{1A2484AE-7164-46BE-BAE6-4CE268A331CC}"/>
                </a:ext>
              </a:extLst>
            </p:cNvPr>
            <p:cNvCxnSpPr>
              <a:cxnSpLocks/>
            </p:cNvCxnSpPr>
            <p:nvPr/>
          </p:nvCxnSpPr>
          <p:spPr>
            <a:xfrm flipH="1" flipV="1">
              <a:off x="10040829" y="5116225"/>
              <a:ext cx="265766" cy="20629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CC6A82F-0B66-436C-B2ED-8A259F23C1A4}"/>
                </a:ext>
              </a:extLst>
            </p:cNvPr>
            <p:cNvCxnSpPr/>
            <p:nvPr/>
          </p:nvCxnSpPr>
          <p:spPr>
            <a:xfrm flipH="1" flipV="1">
              <a:off x="9899061" y="5343564"/>
              <a:ext cx="378823" cy="9737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D9CCB5E-E580-403C-9E20-3B3052D23D86}"/>
                </a:ext>
              </a:extLst>
            </p:cNvPr>
            <p:cNvCxnSpPr>
              <a:cxnSpLocks/>
            </p:cNvCxnSpPr>
            <p:nvPr/>
          </p:nvCxnSpPr>
          <p:spPr>
            <a:xfrm flipH="1">
              <a:off x="9940483" y="5583066"/>
              <a:ext cx="376425" cy="5921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5AE7A17-A0D6-40AD-A6AC-4F3595126C18}"/>
                </a:ext>
              </a:extLst>
            </p:cNvPr>
            <p:cNvCxnSpPr>
              <a:cxnSpLocks/>
            </p:cNvCxnSpPr>
            <p:nvPr/>
          </p:nvCxnSpPr>
          <p:spPr>
            <a:xfrm flipH="1" flipV="1">
              <a:off x="10303846" y="5852023"/>
              <a:ext cx="437433" cy="24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990F27A-94BF-4BCD-B3A4-BAB48C167438}"/>
              </a:ext>
            </a:extLst>
          </p:cNvPr>
          <p:cNvSpPr txBox="1"/>
          <p:nvPr/>
        </p:nvSpPr>
        <p:spPr>
          <a:xfrm>
            <a:off x="5869232" y="1858392"/>
            <a:ext cx="1930145" cy="1179086"/>
          </a:xfrm>
          <a:prstGeom prst="cloudCallout">
            <a:avLst>
              <a:gd name="adj1" fmla="val -167406"/>
              <a:gd name="adj2" fmla="val -29656"/>
            </a:avLst>
          </a:prstGeom>
          <a:solidFill>
            <a:schemeClr val="bg1"/>
          </a:solidFill>
          <a:ln w="38100">
            <a:solidFill>
              <a:srgbClr val="C00000"/>
            </a:solidFill>
          </a:ln>
          <a:effectLst/>
        </p:spPr>
        <p:txBody>
          <a:bodyPr wrap="square" lIns="0" tIns="0" rIns="0" bIns="0" rtlCol="0">
            <a:spAutoFit/>
          </a:bodyPr>
          <a:lstStyle/>
          <a:p>
            <a:pPr algn="ctr">
              <a:spcBef>
                <a:spcPts val="450"/>
              </a:spcBef>
              <a:spcAft>
                <a:spcPts val="450"/>
              </a:spcAft>
            </a:pPr>
            <a:br>
              <a:rPr lang="en-US" sz="1350" b="1" dirty="0">
                <a:solidFill>
                  <a:srgbClr val="C00000"/>
                </a:solidFill>
              </a:rPr>
            </a:br>
            <a:r>
              <a:rPr lang="en-US" sz="2100" b="1" dirty="0">
                <a:solidFill>
                  <a:srgbClr val="C00000"/>
                </a:solidFill>
              </a:rPr>
              <a:t>ALERT !!!</a:t>
            </a:r>
          </a:p>
          <a:p>
            <a:pPr algn="ctr">
              <a:spcBef>
                <a:spcPts val="450"/>
              </a:spcBef>
              <a:spcAft>
                <a:spcPts val="450"/>
              </a:spcAft>
            </a:pPr>
            <a:endParaRPr lang="en-US" sz="750" b="1" dirty="0">
              <a:solidFill>
                <a:srgbClr val="C00000"/>
              </a:solidFill>
            </a:endParaRPr>
          </a:p>
        </p:txBody>
      </p:sp>
      <p:sp>
        <p:nvSpPr>
          <p:cNvPr id="39" name="Rectangle 38">
            <a:extLst>
              <a:ext uri="{FF2B5EF4-FFF2-40B4-BE49-F238E27FC236}">
                <a16:creationId xmlns:a16="http://schemas.microsoft.com/office/drawing/2014/main" id="{68D8AD12-D303-4871-B2BA-069FF16CACB5}"/>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36F94C3-1833-4C2E-B0E2-759604AC74FC}"/>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8F8C62B2-965F-4944-81A1-9C24502B1844}"/>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25</a:t>
            </a:fld>
            <a:endParaRPr lang="en-US" b="1" dirty="0"/>
          </a:p>
        </p:txBody>
      </p:sp>
    </p:spTree>
    <p:extLst>
      <p:ext uri="{BB962C8B-B14F-4D97-AF65-F5344CB8AC3E}">
        <p14:creationId xmlns:p14="http://schemas.microsoft.com/office/powerpoint/2010/main" val="9836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down)">
                                      <p:cBhvr>
                                        <p:cTn id="8" dur="500"/>
                                        <p:tgtEl>
                                          <p:spTgt spid="5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p:tgtEl>
                                          <p:spTgt spid="61"/>
                                        </p:tgtEl>
                                        <p:attrNameLst>
                                          <p:attrName>ppt_y</p:attrName>
                                        </p:attrNameLst>
                                      </p:cBhvr>
                                      <p:tavLst>
                                        <p:tav tm="0">
                                          <p:val>
                                            <p:strVal val="#ppt_y-#ppt_h*1.125000"/>
                                          </p:val>
                                        </p:tav>
                                        <p:tav tm="100000">
                                          <p:val>
                                            <p:strVal val="#ppt_y"/>
                                          </p:val>
                                        </p:tav>
                                      </p:tavLst>
                                    </p:anim>
                                    <p:animEffect transition="in" filter="wipe(down)">
                                      <p:cBhvr>
                                        <p:cTn id="1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BAA0480-7128-4682-A673-AD8DE6470739}"/>
              </a:ext>
            </a:extLst>
          </p:cNvPr>
          <p:cNvSpPr/>
          <p:nvPr/>
        </p:nvSpPr>
        <p:spPr>
          <a:xfrm>
            <a:off x="0" y="5306158"/>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grpSp>
        <p:nvGrpSpPr>
          <p:cNvPr id="4" name="Group 3">
            <a:extLst>
              <a:ext uri="{FF2B5EF4-FFF2-40B4-BE49-F238E27FC236}">
                <a16:creationId xmlns:a16="http://schemas.microsoft.com/office/drawing/2014/main" id="{5BD9D7EB-81C3-4B2D-990A-464AA26979B7}"/>
              </a:ext>
            </a:extLst>
          </p:cNvPr>
          <p:cNvGrpSpPr/>
          <p:nvPr/>
        </p:nvGrpSpPr>
        <p:grpSpPr>
          <a:xfrm>
            <a:off x="410303" y="1799621"/>
            <a:ext cx="3361347" cy="2813079"/>
            <a:chOff x="282192" y="1304276"/>
            <a:chExt cx="5583252" cy="4623052"/>
          </a:xfrm>
        </p:grpSpPr>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3"/>
            <a:stretch>
              <a:fillRect/>
            </a:stretch>
          </p:blipFill>
          <p:spPr>
            <a:xfrm>
              <a:off x="1394189" y="1304276"/>
              <a:ext cx="4471255" cy="4496588"/>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3001840" y="3302824"/>
              <a:ext cx="249382" cy="249380"/>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2536623" y="1387973"/>
              <a:ext cx="792868" cy="2052047"/>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3001840" y="2783294"/>
              <a:ext cx="99706" cy="466536"/>
            </a:xfrm>
            <a:prstGeom prst="straightConnector1">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2089550" y="2201521"/>
              <a:ext cx="1454728" cy="43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24" name="TextBox 23">
              <a:extLst>
                <a:ext uri="{FF2B5EF4-FFF2-40B4-BE49-F238E27FC236}">
                  <a16:creationId xmlns:a16="http://schemas.microsoft.com/office/drawing/2014/main" id="{1FF0FD7B-0D71-40FC-987B-7E258C7A1210}"/>
                </a:ext>
              </a:extLst>
            </p:cNvPr>
            <p:cNvSpPr txBox="1"/>
            <p:nvPr/>
          </p:nvSpPr>
          <p:spPr>
            <a:xfrm>
              <a:off x="282192" y="5320363"/>
              <a:ext cx="2374308" cy="606965"/>
            </a:xfrm>
            <a:prstGeom prst="rect">
              <a:avLst/>
            </a:prstGeom>
            <a:noFill/>
          </p:spPr>
          <p:txBody>
            <a:bodyPr wrap="square" rtlCol="0">
              <a:spAutoFit/>
            </a:bodyPr>
            <a:lstStyle/>
            <a:p>
              <a:r>
                <a:rPr lang="en-US" b="1" dirty="0"/>
                <a:t>Amygdala</a:t>
              </a:r>
            </a:p>
          </p:txBody>
        </p:sp>
        <p:cxnSp>
          <p:nvCxnSpPr>
            <p:cNvPr id="25" name="Straight Arrow Connector 24">
              <a:extLst>
                <a:ext uri="{FF2B5EF4-FFF2-40B4-BE49-F238E27FC236}">
                  <a16:creationId xmlns:a16="http://schemas.microsoft.com/office/drawing/2014/main" id="{45E44DF2-CA22-4BCD-AF69-ABEACBC320ED}"/>
                </a:ext>
              </a:extLst>
            </p:cNvPr>
            <p:cNvCxnSpPr>
              <a:cxnSpLocks/>
              <a:stCxn id="24" idx="0"/>
            </p:cNvCxnSpPr>
            <p:nvPr/>
          </p:nvCxnSpPr>
          <p:spPr>
            <a:xfrm flipV="1">
              <a:off x="1469347" y="4071784"/>
              <a:ext cx="1713091" cy="1248578"/>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BCBB1B02-7FBF-49DC-90CD-51ACF68441EE}"/>
                </a:ext>
              </a:extLst>
            </p:cNvPr>
            <p:cNvCxnSpPr>
              <a:cxnSpLocks/>
            </p:cNvCxnSpPr>
            <p:nvPr/>
          </p:nvCxnSpPr>
          <p:spPr>
            <a:xfrm>
              <a:off x="3308682" y="2441429"/>
              <a:ext cx="216196" cy="1383672"/>
            </a:xfrm>
            <a:prstGeom prst="curvedConnector2">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7D6D3BCB-AB34-4B61-A9B9-4AB2D1707021}"/>
                </a:ext>
              </a:extLst>
            </p:cNvPr>
            <p:cNvSpPr/>
            <p:nvPr/>
          </p:nvSpPr>
          <p:spPr>
            <a:xfrm>
              <a:off x="3502770" y="2290448"/>
              <a:ext cx="375842" cy="1691002"/>
            </a:xfrm>
            <a:custGeom>
              <a:avLst/>
              <a:gdLst>
                <a:gd name="connsiteX0" fmla="*/ 0 w 743125"/>
                <a:gd name="connsiteY0" fmla="*/ 1790700 h 1790700"/>
                <a:gd name="connsiteX1" fmla="*/ 742950 w 743125"/>
                <a:gd name="connsiteY1" fmla="*/ 819150 h 1790700"/>
                <a:gd name="connsiteX2" fmla="*/ 76200 w 743125"/>
                <a:gd name="connsiteY2" fmla="*/ 0 h 1790700"/>
                <a:gd name="connsiteX3" fmla="*/ 76200 w 743125"/>
                <a:gd name="connsiteY3" fmla="*/ 0 h 1790700"/>
              </a:gdLst>
              <a:ahLst/>
              <a:cxnLst>
                <a:cxn ang="0">
                  <a:pos x="connsiteX0" y="connsiteY0"/>
                </a:cxn>
                <a:cxn ang="0">
                  <a:pos x="connsiteX1" y="connsiteY1"/>
                </a:cxn>
                <a:cxn ang="0">
                  <a:pos x="connsiteX2" y="connsiteY2"/>
                </a:cxn>
                <a:cxn ang="0">
                  <a:pos x="connsiteX3" y="connsiteY3"/>
                </a:cxn>
              </a:cxnLst>
              <a:rect l="l" t="t" r="r" b="b"/>
              <a:pathLst>
                <a:path w="743125" h="1790700">
                  <a:moveTo>
                    <a:pt x="0" y="1790700"/>
                  </a:moveTo>
                  <a:cubicBezTo>
                    <a:pt x="365125" y="1454150"/>
                    <a:pt x="730250" y="1117600"/>
                    <a:pt x="742950" y="819150"/>
                  </a:cubicBezTo>
                  <a:cubicBezTo>
                    <a:pt x="755650" y="520700"/>
                    <a:pt x="76200" y="0"/>
                    <a:pt x="76200" y="0"/>
                  </a:cubicBezTo>
                  <a:lnTo>
                    <a:pt x="76200" y="0"/>
                  </a:lnTo>
                </a:path>
              </a:pathLst>
            </a:custGeom>
            <a:noFill/>
            <a:ln w="5715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hord 11">
              <a:extLst>
                <a:ext uri="{FF2B5EF4-FFF2-40B4-BE49-F238E27FC236}">
                  <a16:creationId xmlns:a16="http://schemas.microsoft.com/office/drawing/2014/main" id="{32E2E4F4-D5B9-4601-882F-39ED3CE5C1A1}"/>
                </a:ext>
              </a:extLst>
            </p:cNvPr>
            <p:cNvSpPr/>
            <p:nvPr/>
          </p:nvSpPr>
          <p:spPr>
            <a:xfrm rot="6482183">
              <a:off x="3176183" y="3651881"/>
              <a:ext cx="280089" cy="568387"/>
            </a:xfrm>
            <a:prstGeom prst="chord">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2" name="Picture 21">
            <a:extLst>
              <a:ext uri="{FF2B5EF4-FFF2-40B4-BE49-F238E27FC236}">
                <a16:creationId xmlns:a16="http://schemas.microsoft.com/office/drawing/2014/main" id="{C080E9E0-B7CB-46B3-8FDB-A4271B52A45E}"/>
              </a:ext>
            </a:extLst>
          </p:cNvPr>
          <p:cNvPicPr>
            <a:picLocks noChangeAspect="1"/>
          </p:cNvPicPr>
          <p:nvPr/>
        </p:nvPicPr>
        <p:blipFill>
          <a:blip r:embed="rId4"/>
          <a:stretch>
            <a:fillRect/>
          </a:stretch>
        </p:blipFill>
        <p:spPr>
          <a:xfrm>
            <a:off x="1573370" y="4484839"/>
            <a:ext cx="1871663" cy="914400"/>
          </a:xfrm>
          <a:prstGeom prst="rect">
            <a:avLst/>
          </a:prstGeom>
        </p:spPr>
      </p:pic>
      <p:cxnSp>
        <p:nvCxnSpPr>
          <p:cNvPr id="8" name="Connector: Curved 7">
            <a:extLst>
              <a:ext uri="{FF2B5EF4-FFF2-40B4-BE49-F238E27FC236}">
                <a16:creationId xmlns:a16="http://schemas.microsoft.com/office/drawing/2014/main" id="{DF322AD4-5184-4175-9A73-9EAC9DEE49D1}"/>
              </a:ext>
            </a:extLst>
          </p:cNvPr>
          <p:cNvCxnSpPr>
            <a:cxnSpLocks/>
            <a:endCxn id="12" idx="2"/>
          </p:cNvCxnSpPr>
          <p:nvPr/>
        </p:nvCxnSpPr>
        <p:spPr>
          <a:xfrm rot="16200000" flipV="1">
            <a:off x="1853674" y="3868500"/>
            <a:ext cx="1032854" cy="199826"/>
          </a:xfrm>
          <a:prstGeom prst="curvedConnector3">
            <a:avLst>
              <a:gd name="adj1" fmla="val 67074"/>
            </a:avLst>
          </a:prstGeom>
          <a:ln w="381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32DBC5C-7B88-42D3-8E47-AD35F862EF62}"/>
              </a:ext>
            </a:extLst>
          </p:cNvPr>
          <p:cNvGrpSpPr/>
          <p:nvPr/>
        </p:nvGrpSpPr>
        <p:grpSpPr>
          <a:xfrm>
            <a:off x="1704401" y="4942039"/>
            <a:ext cx="1609601" cy="803363"/>
            <a:chOff x="2272535" y="5446385"/>
            <a:chExt cx="2146134" cy="1071150"/>
          </a:xfrm>
        </p:grpSpPr>
        <p:cxnSp>
          <p:nvCxnSpPr>
            <p:cNvPr id="30" name="Straight Arrow Connector 29">
              <a:extLst>
                <a:ext uri="{FF2B5EF4-FFF2-40B4-BE49-F238E27FC236}">
                  <a16:creationId xmlns:a16="http://schemas.microsoft.com/office/drawing/2014/main" id="{0E99176B-F386-4A95-95AA-F9493F6487A7}"/>
                </a:ext>
              </a:extLst>
            </p:cNvPr>
            <p:cNvCxnSpPr>
              <a:cxnSpLocks/>
            </p:cNvCxnSpPr>
            <p:nvPr/>
          </p:nvCxnSpPr>
          <p:spPr>
            <a:xfrm flipV="1">
              <a:off x="3853543" y="5446386"/>
              <a:ext cx="292038" cy="605426"/>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72FF80-232E-4564-867C-4F279917D72C}"/>
                </a:ext>
              </a:extLst>
            </p:cNvPr>
            <p:cNvCxnSpPr>
              <a:cxnSpLocks/>
            </p:cNvCxnSpPr>
            <p:nvPr/>
          </p:nvCxnSpPr>
          <p:spPr>
            <a:xfrm flipH="1" flipV="1">
              <a:off x="2400726" y="5446385"/>
              <a:ext cx="277213" cy="50199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41F441-EF5A-435E-8FB8-F89F4BCF322C}"/>
                </a:ext>
              </a:extLst>
            </p:cNvPr>
            <p:cNvSpPr/>
            <p:nvPr/>
          </p:nvSpPr>
          <p:spPr>
            <a:xfrm>
              <a:off x="2272535" y="5876552"/>
              <a:ext cx="2146134" cy="640983"/>
            </a:xfrm>
            <a:prstGeom prst="rect">
              <a:avLst/>
            </a:prstGeom>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Kidneys and Adrenal Glands</a:t>
              </a:r>
            </a:p>
          </p:txBody>
        </p:sp>
      </p:grpSp>
      <p:pic>
        <p:nvPicPr>
          <p:cNvPr id="5" name="Picture 4">
            <a:extLst>
              <a:ext uri="{FF2B5EF4-FFF2-40B4-BE49-F238E27FC236}">
                <a16:creationId xmlns:a16="http://schemas.microsoft.com/office/drawing/2014/main" id="{49F95029-C243-4C30-A51C-E2F29B1F2DD9}"/>
              </a:ext>
            </a:extLst>
          </p:cNvPr>
          <p:cNvPicPr>
            <a:picLocks noChangeAspect="1"/>
          </p:cNvPicPr>
          <p:nvPr/>
        </p:nvPicPr>
        <p:blipFill>
          <a:blip r:embed="rId5"/>
          <a:stretch>
            <a:fillRect/>
          </a:stretch>
        </p:blipFill>
        <p:spPr>
          <a:xfrm>
            <a:off x="4587359" y="2420397"/>
            <a:ext cx="1088605" cy="1854659"/>
          </a:xfrm>
          <a:prstGeom prst="rect">
            <a:avLst/>
          </a:prstGeom>
        </p:spPr>
      </p:pic>
      <p:sp>
        <p:nvSpPr>
          <p:cNvPr id="39" name="Rectangle 38">
            <a:extLst>
              <a:ext uri="{FF2B5EF4-FFF2-40B4-BE49-F238E27FC236}">
                <a16:creationId xmlns:a16="http://schemas.microsoft.com/office/drawing/2014/main" id="{1724E499-EA6A-468C-BB2F-C9B6EB0A8009}"/>
              </a:ext>
            </a:extLst>
          </p:cNvPr>
          <p:cNvSpPr/>
          <p:nvPr/>
        </p:nvSpPr>
        <p:spPr>
          <a:xfrm>
            <a:off x="4265249" y="4386673"/>
            <a:ext cx="3153098" cy="427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This Cup </a:t>
            </a:r>
            <a:r>
              <a:rPr lang="en-US" sz="3200" b="1" dirty="0">
                <a:solidFill>
                  <a:schemeClr val="tx1"/>
                </a:solidFill>
              </a:rPr>
              <a:t>=</a:t>
            </a:r>
            <a:r>
              <a:rPr lang="en-US" sz="2000" b="1" dirty="0">
                <a:solidFill>
                  <a:schemeClr val="tx1"/>
                </a:solidFill>
              </a:rPr>
              <a:t> Your Body</a:t>
            </a:r>
          </a:p>
        </p:txBody>
      </p:sp>
      <p:cxnSp>
        <p:nvCxnSpPr>
          <p:cNvPr id="9" name="Connector: Curved 8">
            <a:extLst>
              <a:ext uri="{FF2B5EF4-FFF2-40B4-BE49-F238E27FC236}">
                <a16:creationId xmlns:a16="http://schemas.microsoft.com/office/drawing/2014/main" id="{5EDE47E7-A503-440F-93B3-241322D6D2DA}"/>
              </a:ext>
            </a:extLst>
          </p:cNvPr>
          <p:cNvCxnSpPr>
            <a:cxnSpLocks/>
            <a:stCxn id="22" idx="3"/>
          </p:cNvCxnSpPr>
          <p:nvPr/>
        </p:nvCxnSpPr>
        <p:spPr>
          <a:xfrm flipV="1">
            <a:off x="3445033" y="3841708"/>
            <a:ext cx="1177960" cy="1100331"/>
          </a:xfrm>
          <a:prstGeom prst="curvedConnector3">
            <a:avLst/>
          </a:prstGeom>
          <a:ln w="57150">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007E04-D421-46BA-8BE5-0B6BA1C82BD0}"/>
              </a:ext>
            </a:extLst>
          </p:cNvPr>
          <p:cNvSpPr txBox="1"/>
          <p:nvPr/>
        </p:nvSpPr>
        <p:spPr>
          <a:xfrm>
            <a:off x="4515906" y="4858702"/>
            <a:ext cx="3469524" cy="646331"/>
          </a:xfrm>
          <a:prstGeom prst="rect">
            <a:avLst/>
          </a:prstGeom>
          <a:noFill/>
        </p:spPr>
        <p:txBody>
          <a:bodyPr wrap="square" rtlCol="0">
            <a:spAutoFit/>
          </a:bodyPr>
          <a:lstStyle/>
          <a:p>
            <a:r>
              <a:rPr lang="en-US" dirty="0"/>
              <a:t>It would be very unusual for you </a:t>
            </a:r>
            <a:br>
              <a:rPr lang="en-US" dirty="0"/>
            </a:br>
            <a:r>
              <a:rPr lang="en-US" dirty="0"/>
              <a:t>to have no stress chemicals in it.  </a:t>
            </a:r>
          </a:p>
        </p:txBody>
      </p:sp>
      <p:sp>
        <p:nvSpPr>
          <p:cNvPr id="27" name="Rectangle 26">
            <a:extLst>
              <a:ext uri="{FF2B5EF4-FFF2-40B4-BE49-F238E27FC236}">
                <a16:creationId xmlns:a16="http://schemas.microsoft.com/office/drawing/2014/main" id="{B6E1C432-9064-4CC2-A62B-B9D6120C1EED}"/>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F906155-B568-4CAE-BA34-71E92C96133E}"/>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7DB08A31-B85C-40A0-AFF4-A428D838E402}"/>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26</a:t>
            </a:fld>
            <a:endParaRPr lang="en-US" b="1" dirty="0"/>
          </a:p>
        </p:txBody>
      </p:sp>
    </p:spTree>
    <p:extLst>
      <p:ext uri="{BB962C8B-B14F-4D97-AF65-F5344CB8AC3E}">
        <p14:creationId xmlns:p14="http://schemas.microsoft.com/office/powerpoint/2010/main" val="334317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C5C29A-7C5A-44A1-ADFA-7640CC4BC4FF}"/>
              </a:ext>
            </a:extLst>
          </p:cNvPr>
          <p:cNvPicPr>
            <a:picLocks noChangeAspect="1"/>
          </p:cNvPicPr>
          <p:nvPr/>
        </p:nvPicPr>
        <p:blipFill>
          <a:blip r:embed="rId3"/>
          <a:stretch>
            <a:fillRect/>
          </a:stretch>
        </p:blipFill>
        <p:spPr>
          <a:xfrm>
            <a:off x="4639849" y="2435474"/>
            <a:ext cx="1097144" cy="1912968"/>
          </a:xfrm>
          <a:prstGeom prst="rect">
            <a:avLst/>
          </a:prstGeom>
        </p:spPr>
      </p:pic>
      <p:sp>
        <p:nvSpPr>
          <p:cNvPr id="38" name="Rectangle 37">
            <a:extLst>
              <a:ext uri="{FF2B5EF4-FFF2-40B4-BE49-F238E27FC236}">
                <a16:creationId xmlns:a16="http://schemas.microsoft.com/office/drawing/2014/main" id="{DBAA0480-7128-4682-A673-AD8DE6470739}"/>
              </a:ext>
            </a:extLst>
          </p:cNvPr>
          <p:cNvSpPr/>
          <p:nvPr/>
        </p:nvSpPr>
        <p:spPr>
          <a:xfrm>
            <a:off x="0" y="5306158"/>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2700" dirty="0"/>
              <a:t>Your Brain Creates Your Stress</a:t>
            </a:r>
          </a:p>
        </p:txBody>
      </p:sp>
      <p:grpSp>
        <p:nvGrpSpPr>
          <p:cNvPr id="4" name="Group 3">
            <a:extLst>
              <a:ext uri="{FF2B5EF4-FFF2-40B4-BE49-F238E27FC236}">
                <a16:creationId xmlns:a16="http://schemas.microsoft.com/office/drawing/2014/main" id="{5BD9D7EB-81C3-4B2D-990A-464AA26979B7}"/>
              </a:ext>
            </a:extLst>
          </p:cNvPr>
          <p:cNvGrpSpPr/>
          <p:nvPr/>
        </p:nvGrpSpPr>
        <p:grpSpPr>
          <a:xfrm>
            <a:off x="410303" y="1799621"/>
            <a:ext cx="3361347" cy="2813079"/>
            <a:chOff x="282192" y="1304276"/>
            <a:chExt cx="5583252" cy="4623052"/>
          </a:xfrm>
        </p:grpSpPr>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4"/>
            <a:stretch>
              <a:fillRect/>
            </a:stretch>
          </p:blipFill>
          <p:spPr>
            <a:xfrm>
              <a:off x="1394189" y="1304276"/>
              <a:ext cx="4471255" cy="4496588"/>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3001840" y="3302824"/>
              <a:ext cx="249382" cy="249380"/>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2536623" y="1387973"/>
              <a:ext cx="792868" cy="2052047"/>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3001840" y="2783294"/>
              <a:ext cx="99706" cy="466536"/>
            </a:xfrm>
            <a:prstGeom prst="straightConnector1">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2089550" y="2201521"/>
              <a:ext cx="1454728" cy="43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24" name="TextBox 23">
              <a:extLst>
                <a:ext uri="{FF2B5EF4-FFF2-40B4-BE49-F238E27FC236}">
                  <a16:creationId xmlns:a16="http://schemas.microsoft.com/office/drawing/2014/main" id="{1FF0FD7B-0D71-40FC-987B-7E258C7A1210}"/>
                </a:ext>
              </a:extLst>
            </p:cNvPr>
            <p:cNvSpPr txBox="1"/>
            <p:nvPr/>
          </p:nvSpPr>
          <p:spPr>
            <a:xfrm>
              <a:off x="282192" y="5320363"/>
              <a:ext cx="2374308" cy="606965"/>
            </a:xfrm>
            <a:prstGeom prst="rect">
              <a:avLst/>
            </a:prstGeom>
            <a:noFill/>
          </p:spPr>
          <p:txBody>
            <a:bodyPr wrap="square" rtlCol="0">
              <a:spAutoFit/>
            </a:bodyPr>
            <a:lstStyle/>
            <a:p>
              <a:r>
                <a:rPr lang="en-US" b="1" dirty="0"/>
                <a:t>Amygdala</a:t>
              </a:r>
            </a:p>
          </p:txBody>
        </p:sp>
        <p:cxnSp>
          <p:nvCxnSpPr>
            <p:cNvPr id="25" name="Straight Arrow Connector 24">
              <a:extLst>
                <a:ext uri="{FF2B5EF4-FFF2-40B4-BE49-F238E27FC236}">
                  <a16:creationId xmlns:a16="http://schemas.microsoft.com/office/drawing/2014/main" id="{45E44DF2-CA22-4BCD-AF69-ABEACBC320ED}"/>
                </a:ext>
              </a:extLst>
            </p:cNvPr>
            <p:cNvCxnSpPr>
              <a:cxnSpLocks/>
              <a:stCxn id="24" idx="0"/>
            </p:cNvCxnSpPr>
            <p:nvPr/>
          </p:nvCxnSpPr>
          <p:spPr>
            <a:xfrm flipV="1">
              <a:off x="1469347" y="4071784"/>
              <a:ext cx="1713091" cy="1248578"/>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BCBB1B02-7FBF-49DC-90CD-51ACF68441EE}"/>
                </a:ext>
              </a:extLst>
            </p:cNvPr>
            <p:cNvCxnSpPr>
              <a:cxnSpLocks/>
            </p:cNvCxnSpPr>
            <p:nvPr/>
          </p:nvCxnSpPr>
          <p:spPr>
            <a:xfrm>
              <a:off x="3308682" y="2441429"/>
              <a:ext cx="216196" cy="1383672"/>
            </a:xfrm>
            <a:prstGeom prst="curvedConnector2">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7D6D3BCB-AB34-4B61-A9B9-4AB2D1707021}"/>
                </a:ext>
              </a:extLst>
            </p:cNvPr>
            <p:cNvSpPr/>
            <p:nvPr/>
          </p:nvSpPr>
          <p:spPr>
            <a:xfrm>
              <a:off x="3502770" y="2290448"/>
              <a:ext cx="375842" cy="1691002"/>
            </a:xfrm>
            <a:custGeom>
              <a:avLst/>
              <a:gdLst>
                <a:gd name="connsiteX0" fmla="*/ 0 w 743125"/>
                <a:gd name="connsiteY0" fmla="*/ 1790700 h 1790700"/>
                <a:gd name="connsiteX1" fmla="*/ 742950 w 743125"/>
                <a:gd name="connsiteY1" fmla="*/ 819150 h 1790700"/>
                <a:gd name="connsiteX2" fmla="*/ 76200 w 743125"/>
                <a:gd name="connsiteY2" fmla="*/ 0 h 1790700"/>
                <a:gd name="connsiteX3" fmla="*/ 76200 w 743125"/>
                <a:gd name="connsiteY3" fmla="*/ 0 h 1790700"/>
              </a:gdLst>
              <a:ahLst/>
              <a:cxnLst>
                <a:cxn ang="0">
                  <a:pos x="connsiteX0" y="connsiteY0"/>
                </a:cxn>
                <a:cxn ang="0">
                  <a:pos x="connsiteX1" y="connsiteY1"/>
                </a:cxn>
                <a:cxn ang="0">
                  <a:pos x="connsiteX2" y="connsiteY2"/>
                </a:cxn>
                <a:cxn ang="0">
                  <a:pos x="connsiteX3" y="connsiteY3"/>
                </a:cxn>
              </a:cxnLst>
              <a:rect l="l" t="t" r="r" b="b"/>
              <a:pathLst>
                <a:path w="743125" h="1790700">
                  <a:moveTo>
                    <a:pt x="0" y="1790700"/>
                  </a:moveTo>
                  <a:cubicBezTo>
                    <a:pt x="365125" y="1454150"/>
                    <a:pt x="730250" y="1117600"/>
                    <a:pt x="742950" y="819150"/>
                  </a:cubicBezTo>
                  <a:cubicBezTo>
                    <a:pt x="755650" y="520700"/>
                    <a:pt x="76200" y="0"/>
                    <a:pt x="76200" y="0"/>
                  </a:cubicBezTo>
                  <a:lnTo>
                    <a:pt x="76200" y="0"/>
                  </a:lnTo>
                </a:path>
              </a:pathLst>
            </a:custGeom>
            <a:noFill/>
            <a:ln w="5715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hord 11">
              <a:extLst>
                <a:ext uri="{FF2B5EF4-FFF2-40B4-BE49-F238E27FC236}">
                  <a16:creationId xmlns:a16="http://schemas.microsoft.com/office/drawing/2014/main" id="{32E2E4F4-D5B9-4601-882F-39ED3CE5C1A1}"/>
                </a:ext>
              </a:extLst>
            </p:cNvPr>
            <p:cNvSpPr/>
            <p:nvPr/>
          </p:nvSpPr>
          <p:spPr>
            <a:xfrm rot="6482183">
              <a:off x="3176183" y="3651881"/>
              <a:ext cx="280089" cy="568387"/>
            </a:xfrm>
            <a:prstGeom prst="chord">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2" name="Picture 21">
            <a:extLst>
              <a:ext uri="{FF2B5EF4-FFF2-40B4-BE49-F238E27FC236}">
                <a16:creationId xmlns:a16="http://schemas.microsoft.com/office/drawing/2014/main" id="{C080E9E0-B7CB-46B3-8FDB-A4271B52A45E}"/>
              </a:ext>
            </a:extLst>
          </p:cNvPr>
          <p:cNvPicPr>
            <a:picLocks noChangeAspect="1"/>
          </p:cNvPicPr>
          <p:nvPr/>
        </p:nvPicPr>
        <p:blipFill>
          <a:blip r:embed="rId5"/>
          <a:stretch>
            <a:fillRect/>
          </a:stretch>
        </p:blipFill>
        <p:spPr>
          <a:xfrm>
            <a:off x="1573370" y="4484839"/>
            <a:ext cx="1871663" cy="914400"/>
          </a:xfrm>
          <a:prstGeom prst="rect">
            <a:avLst/>
          </a:prstGeom>
        </p:spPr>
      </p:pic>
      <p:cxnSp>
        <p:nvCxnSpPr>
          <p:cNvPr id="8" name="Connector: Curved 7">
            <a:extLst>
              <a:ext uri="{FF2B5EF4-FFF2-40B4-BE49-F238E27FC236}">
                <a16:creationId xmlns:a16="http://schemas.microsoft.com/office/drawing/2014/main" id="{DF322AD4-5184-4175-9A73-9EAC9DEE49D1}"/>
              </a:ext>
            </a:extLst>
          </p:cNvPr>
          <p:cNvCxnSpPr>
            <a:cxnSpLocks/>
            <a:endCxn id="12" idx="2"/>
          </p:cNvCxnSpPr>
          <p:nvPr/>
        </p:nvCxnSpPr>
        <p:spPr>
          <a:xfrm rot="16200000" flipV="1">
            <a:off x="1853674" y="3868500"/>
            <a:ext cx="1032854" cy="199826"/>
          </a:xfrm>
          <a:prstGeom prst="curvedConnector3">
            <a:avLst>
              <a:gd name="adj1" fmla="val 67074"/>
            </a:avLst>
          </a:prstGeom>
          <a:ln w="381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32DBC5C-7B88-42D3-8E47-AD35F862EF62}"/>
              </a:ext>
            </a:extLst>
          </p:cNvPr>
          <p:cNvGrpSpPr/>
          <p:nvPr/>
        </p:nvGrpSpPr>
        <p:grpSpPr>
          <a:xfrm>
            <a:off x="1704401" y="4942039"/>
            <a:ext cx="1609601" cy="803363"/>
            <a:chOff x="2272535" y="5446385"/>
            <a:chExt cx="2146134" cy="1071150"/>
          </a:xfrm>
        </p:grpSpPr>
        <p:cxnSp>
          <p:nvCxnSpPr>
            <p:cNvPr id="30" name="Straight Arrow Connector 29">
              <a:extLst>
                <a:ext uri="{FF2B5EF4-FFF2-40B4-BE49-F238E27FC236}">
                  <a16:creationId xmlns:a16="http://schemas.microsoft.com/office/drawing/2014/main" id="{0E99176B-F386-4A95-95AA-F9493F6487A7}"/>
                </a:ext>
              </a:extLst>
            </p:cNvPr>
            <p:cNvCxnSpPr>
              <a:cxnSpLocks/>
            </p:cNvCxnSpPr>
            <p:nvPr/>
          </p:nvCxnSpPr>
          <p:spPr>
            <a:xfrm flipV="1">
              <a:off x="3853543" y="5446386"/>
              <a:ext cx="292038" cy="605426"/>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72FF80-232E-4564-867C-4F279917D72C}"/>
                </a:ext>
              </a:extLst>
            </p:cNvPr>
            <p:cNvCxnSpPr>
              <a:cxnSpLocks/>
            </p:cNvCxnSpPr>
            <p:nvPr/>
          </p:nvCxnSpPr>
          <p:spPr>
            <a:xfrm flipH="1" flipV="1">
              <a:off x="2400726" y="5446385"/>
              <a:ext cx="277213" cy="50199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41F441-EF5A-435E-8FB8-F89F4BCF322C}"/>
                </a:ext>
              </a:extLst>
            </p:cNvPr>
            <p:cNvSpPr/>
            <p:nvPr/>
          </p:nvSpPr>
          <p:spPr>
            <a:xfrm>
              <a:off x="2272535" y="5876552"/>
              <a:ext cx="2146134" cy="640983"/>
            </a:xfrm>
            <a:prstGeom prst="rect">
              <a:avLst/>
            </a:prstGeom>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Kidneys and Adrenal Glands</a:t>
              </a:r>
            </a:p>
          </p:txBody>
        </p:sp>
      </p:grpSp>
      <p:sp>
        <p:nvSpPr>
          <p:cNvPr id="39" name="Rectangle 38">
            <a:extLst>
              <a:ext uri="{FF2B5EF4-FFF2-40B4-BE49-F238E27FC236}">
                <a16:creationId xmlns:a16="http://schemas.microsoft.com/office/drawing/2014/main" id="{1724E499-EA6A-468C-BB2F-C9B6EB0A8009}"/>
              </a:ext>
            </a:extLst>
          </p:cNvPr>
          <p:cNvSpPr/>
          <p:nvPr/>
        </p:nvSpPr>
        <p:spPr>
          <a:xfrm>
            <a:off x="4402734" y="4196475"/>
            <a:ext cx="3153098" cy="474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This Cup </a:t>
            </a:r>
            <a:r>
              <a:rPr lang="en-US" sz="3200" b="1" dirty="0">
                <a:solidFill>
                  <a:schemeClr val="tx1"/>
                </a:solidFill>
              </a:rPr>
              <a:t>=</a:t>
            </a:r>
            <a:r>
              <a:rPr lang="en-US" sz="2000" b="1" dirty="0">
                <a:solidFill>
                  <a:schemeClr val="tx1"/>
                </a:solidFill>
              </a:rPr>
              <a:t> Your Body</a:t>
            </a:r>
          </a:p>
        </p:txBody>
      </p:sp>
      <p:cxnSp>
        <p:nvCxnSpPr>
          <p:cNvPr id="9" name="Connector: Curved 8">
            <a:extLst>
              <a:ext uri="{FF2B5EF4-FFF2-40B4-BE49-F238E27FC236}">
                <a16:creationId xmlns:a16="http://schemas.microsoft.com/office/drawing/2014/main" id="{5EDE47E7-A503-440F-93B3-241322D6D2DA}"/>
              </a:ext>
            </a:extLst>
          </p:cNvPr>
          <p:cNvCxnSpPr>
            <a:cxnSpLocks/>
            <a:stCxn id="22" idx="3"/>
          </p:cNvCxnSpPr>
          <p:nvPr/>
        </p:nvCxnSpPr>
        <p:spPr>
          <a:xfrm flipV="1">
            <a:off x="3445033" y="3841708"/>
            <a:ext cx="1177960" cy="1100331"/>
          </a:xfrm>
          <a:prstGeom prst="curvedConnector3">
            <a:avLst/>
          </a:prstGeom>
          <a:ln w="57150">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03010E-693D-4ED4-9243-5A652A2148E0}"/>
              </a:ext>
            </a:extLst>
          </p:cNvPr>
          <p:cNvSpPr txBox="1"/>
          <p:nvPr/>
        </p:nvSpPr>
        <p:spPr>
          <a:xfrm>
            <a:off x="4591634" y="4775447"/>
            <a:ext cx="3686093" cy="646331"/>
          </a:xfrm>
          <a:prstGeom prst="rect">
            <a:avLst/>
          </a:prstGeom>
          <a:noFill/>
        </p:spPr>
        <p:txBody>
          <a:bodyPr wrap="square" rtlCol="0">
            <a:spAutoFit/>
          </a:bodyPr>
          <a:lstStyle/>
          <a:p>
            <a:r>
              <a:rPr lang="en-US" dirty="0"/>
              <a:t>A small to moderate level of stress</a:t>
            </a:r>
            <a:br>
              <a:rPr lang="en-US" dirty="0"/>
            </a:br>
            <a:r>
              <a:rPr lang="en-US" dirty="0"/>
              <a:t>is actually good for us.</a:t>
            </a:r>
          </a:p>
        </p:txBody>
      </p:sp>
      <p:sp>
        <p:nvSpPr>
          <p:cNvPr id="31" name="Rectangle 30">
            <a:extLst>
              <a:ext uri="{FF2B5EF4-FFF2-40B4-BE49-F238E27FC236}">
                <a16:creationId xmlns:a16="http://schemas.microsoft.com/office/drawing/2014/main" id="{A38131C3-A2A9-479B-B4C7-C5A3D71FBF8F}"/>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825B582E-609C-4BF3-9597-6AA36657F4B2}"/>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B09CC6B4-77F9-4C41-8113-475702EAB7FE}"/>
              </a:ext>
            </a:extLst>
          </p:cNvPr>
          <p:cNvSpPr>
            <a:spLocks noGrp="1"/>
          </p:cNvSpPr>
          <p:nvPr>
            <p:ph type="sldNum" sz="quarter" idx="12"/>
          </p:nvPr>
        </p:nvSpPr>
        <p:spPr>
          <a:xfrm>
            <a:off x="8451840" y="261983"/>
            <a:ext cx="406046" cy="228600"/>
          </a:xfrm>
        </p:spPr>
        <p:txBody>
          <a:bodyPr/>
          <a:lstStyle/>
          <a:p>
            <a:fld id="{9C283902-7CD7-43CD-82C1-BB82E1613F50}" type="slidenum">
              <a:rPr lang="en-US" sz="1000" b="1" smtClean="0"/>
              <a:t>27</a:t>
            </a:fld>
            <a:endParaRPr lang="en-US" b="1" dirty="0"/>
          </a:p>
        </p:txBody>
      </p:sp>
    </p:spTree>
    <p:extLst>
      <p:ext uri="{BB962C8B-B14F-4D97-AF65-F5344CB8AC3E}">
        <p14:creationId xmlns:p14="http://schemas.microsoft.com/office/powerpoint/2010/main" val="4032786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BAA0480-7128-4682-A673-AD8DE6470739}"/>
              </a:ext>
            </a:extLst>
          </p:cNvPr>
          <p:cNvSpPr/>
          <p:nvPr/>
        </p:nvSpPr>
        <p:spPr>
          <a:xfrm>
            <a:off x="0" y="5306158"/>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Explosion: 14 Points 30">
            <a:extLst>
              <a:ext uri="{FF2B5EF4-FFF2-40B4-BE49-F238E27FC236}">
                <a16:creationId xmlns:a16="http://schemas.microsoft.com/office/drawing/2014/main" id="{DBD1C285-5976-48C2-BD95-FAFD2E9BF570}"/>
              </a:ext>
            </a:extLst>
          </p:cNvPr>
          <p:cNvSpPr/>
          <p:nvPr/>
        </p:nvSpPr>
        <p:spPr>
          <a:xfrm>
            <a:off x="3576064" y="4604420"/>
            <a:ext cx="5775529" cy="2163123"/>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b="1" dirty="0">
                <a:solidFill>
                  <a:schemeClr val="tx2">
                    <a:lumMod val="85000"/>
                    <a:lumOff val="15000"/>
                  </a:schemeClr>
                </a:solidFill>
              </a:rPr>
              <a:t>      OVERLOAD!!!   </a:t>
            </a:r>
            <a:br>
              <a:rPr lang="en-US" b="1" dirty="0">
                <a:solidFill>
                  <a:schemeClr val="tx2">
                    <a:lumMod val="85000"/>
                    <a:lumOff val="15000"/>
                  </a:schemeClr>
                </a:solidFill>
              </a:rPr>
            </a:br>
            <a:r>
              <a:rPr lang="en-US" b="1" dirty="0">
                <a:solidFill>
                  <a:schemeClr val="tx2">
                    <a:lumMod val="85000"/>
                    <a:lumOff val="15000"/>
                  </a:schemeClr>
                </a:solidFill>
              </a:rPr>
              <a:t>Get rid of these chemicals</a:t>
            </a:r>
            <a:br>
              <a:rPr lang="en-US" b="1" dirty="0">
                <a:solidFill>
                  <a:schemeClr val="tx2">
                    <a:lumMod val="85000"/>
                    <a:lumOff val="15000"/>
                  </a:schemeClr>
                </a:solidFill>
              </a:rPr>
            </a:br>
            <a:r>
              <a:rPr lang="en-US" b="1" dirty="0">
                <a:solidFill>
                  <a:schemeClr val="tx2">
                    <a:lumMod val="85000"/>
                    <a:lumOff val="15000"/>
                  </a:schemeClr>
                </a:solidFill>
              </a:rPr>
              <a:t> – or EXPLODE !</a:t>
            </a:r>
            <a:endParaRPr lang="en-US" sz="3200" b="1" dirty="0">
              <a:solidFill>
                <a:schemeClr val="tx2">
                  <a:lumMod val="85000"/>
                  <a:lumOff val="15000"/>
                </a:schemeClr>
              </a:solidFill>
            </a:endParaRPr>
          </a:p>
        </p:txBody>
      </p:sp>
      <p:pic>
        <p:nvPicPr>
          <p:cNvPr id="5" name="Picture 4">
            <a:extLst>
              <a:ext uri="{FF2B5EF4-FFF2-40B4-BE49-F238E27FC236}">
                <a16:creationId xmlns:a16="http://schemas.microsoft.com/office/drawing/2014/main" id="{58385F53-F1CF-422D-A077-6FDB6AD6CD71}"/>
              </a:ext>
            </a:extLst>
          </p:cNvPr>
          <p:cNvPicPr>
            <a:picLocks noChangeAspect="1"/>
          </p:cNvPicPr>
          <p:nvPr/>
        </p:nvPicPr>
        <p:blipFill>
          <a:blip r:embed="rId3"/>
          <a:stretch>
            <a:fillRect/>
          </a:stretch>
        </p:blipFill>
        <p:spPr>
          <a:xfrm>
            <a:off x="4472406" y="2417864"/>
            <a:ext cx="1160459" cy="1946186"/>
          </a:xfrm>
          <a:prstGeom prst="rect">
            <a:avLst/>
          </a:prstGeom>
        </p:spPr>
      </p:pic>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grpSp>
        <p:nvGrpSpPr>
          <p:cNvPr id="4" name="Group 3">
            <a:extLst>
              <a:ext uri="{FF2B5EF4-FFF2-40B4-BE49-F238E27FC236}">
                <a16:creationId xmlns:a16="http://schemas.microsoft.com/office/drawing/2014/main" id="{5BD9D7EB-81C3-4B2D-990A-464AA26979B7}"/>
              </a:ext>
            </a:extLst>
          </p:cNvPr>
          <p:cNvGrpSpPr/>
          <p:nvPr/>
        </p:nvGrpSpPr>
        <p:grpSpPr>
          <a:xfrm>
            <a:off x="410303" y="1799621"/>
            <a:ext cx="3361347" cy="2813079"/>
            <a:chOff x="282192" y="1304276"/>
            <a:chExt cx="5583252" cy="4623052"/>
          </a:xfrm>
        </p:grpSpPr>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4"/>
            <a:stretch>
              <a:fillRect/>
            </a:stretch>
          </p:blipFill>
          <p:spPr>
            <a:xfrm>
              <a:off x="1394189" y="1304276"/>
              <a:ext cx="4471255" cy="4496588"/>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3001840" y="3302824"/>
              <a:ext cx="249382" cy="249380"/>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2536623" y="1387973"/>
              <a:ext cx="792868" cy="2052047"/>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3001840" y="2783294"/>
              <a:ext cx="99706" cy="466536"/>
            </a:xfrm>
            <a:prstGeom prst="straightConnector1">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2089550" y="2201521"/>
              <a:ext cx="1454728" cy="43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24" name="TextBox 23">
              <a:extLst>
                <a:ext uri="{FF2B5EF4-FFF2-40B4-BE49-F238E27FC236}">
                  <a16:creationId xmlns:a16="http://schemas.microsoft.com/office/drawing/2014/main" id="{1FF0FD7B-0D71-40FC-987B-7E258C7A1210}"/>
                </a:ext>
              </a:extLst>
            </p:cNvPr>
            <p:cNvSpPr txBox="1"/>
            <p:nvPr/>
          </p:nvSpPr>
          <p:spPr>
            <a:xfrm>
              <a:off x="282192" y="5320363"/>
              <a:ext cx="2374308" cy="606965"/>
            </a:xfrm>
            <a:prstGeom prst="rect">
              <a:avLst/>
            </a:prstGeom>
            <a:noFill/>
          </p:spPr>
          <p:txBody>
            <a:bodyPr wrap="square" rtlCol="0">
              <a:spAutoFit/>
            </a:bodyPr>
            <a:lstStyle/>
            <a:p>
              <a:r>
                <a:rPr lang="en-US" b="1" dirty="0"/>
                <a:t>Amygdala</a:t>
              </a:r>
            </a:p>
          </p:txBody>
        </p:sp>
        <p:cxnSp>
          <p:nvCxnSpPr>
            <p:cNvPr id="25" name="Straight Arrow Connector 24">
              <a:extLst>
                <a:ext uri="{FF2B5EF4-FFF2-40B4-BE49-F238E27FC236}">
                  <a16:creationId xmlns:a16="http://schemas.microsoft.com/office/drawing/2014/main" id="{45E44DF2-CA22-4BCD-AF69-ABEACBC320ED}"/>
                </a:ext>
              </a:extLst>
            </p:cNvPr>
            <p:cNvCxnSpPr>
              <a:cxnSpLocks/>
              <a:stCxn id="24" idx="0"/>
            </p:cNvCxnSpPr>
            <p:nvPr/>
          </p:nvCxnSpPr>
          <p:spPr>
            <a:xfrm flipV="1">
              <a:off x="1469347" y="4071784"/>
              <a:ext cx="1713091" cy="1248578"/>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BCBB1B02-7FBF-49DC-90CD-51ACF68441EE}"/>
                </a:ext>
              </a:extLst>
            </p:cNvPr>
            <p:cNvCxnSpPr>
              <a:cxnSpLocks/>
            </p:cNvCxnSpPr>
            <p:nvPr/>
          </p:nvCxnSpPr>
          <p:spPr>
            <a:xfrm>
              <a:off x="3308682" y="2441429"/>
              <a:ext cx="216196" cy="1383672"/>
            </a:xfrm>
            <a:prstGeom prst="curvedConnector2">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7D6D3BCB-AB34-4B61-A9B9-4AB2D1707021}"/>
                </a:ext>
              </a:extLst>
            </p:cNvPr>
            <p:cNvSpPr/>
            <p:nvPr/>
          </p:nvSpPr>
          <p:spPr>
            <a:xfrm>
              <a:off x="3502770" y="2290448"/>
              <a:ext cx="375842" cy="1691002"/>
            </a:xfrm>
            <a:custGeom>
              <a:avLst/>
              <a:gdLst>
                <a:gd name="connsiteX0" fmla="*/ 0 w 743125"/>
                <a:gd name="connsiteY0" fmla="*/ 1790700 h 1790700"/>
                <a:gd name="connsiteX1" fmla="*/ 742950 w 743125"/>
                <a:gd name="connsiteY1" fmla="*/ 819150 h 1790700"/>
                <a:gd name="connsiteX2" fmla="*/ 76200 w 743125"/>
                <a:gd name="connsiteY2" fmla="*/ 0 h 1790700"/>
                <a:gd name="connsiteX3" fmla="*/ 76200 w 743125"/>
                <a:gd name="connsiteY3" fmla="*/ 0 h 1790700"/>
              </a:gdLst>
              <a:ahLst/>
              <a:cxnLst>
                <a:cxn ang="0">
                  <a:pos x="connsiteX0" y="connsiteY0"/>
                </a:cxn>
                <a:cxn ang="0">
                  <a:pos x="connsiteX1" y="connsiteY1"/>
                </a:cxn>
                <a:cxn ang="0">
                  <a:pos x="connsiteX2" y="connsiteY2"/>
                </a:cxn>
                <a:cxn ang="0">
                  <a:pos x="connsiteX3" y="connsiteY3"/>
                </a:cxn>
              </a:cxnLst>
              <a:rect l="l" t="t" r="r" b="b"/>
              <a:pathLst>
                <a:path w="743125" h="1790700">
                  <a:moveTo>
                    <a:pt x="0" y="1790700"/>
                  </a:moveTo>
                  <a:cubicBezTo>
                    <a:pt x="365125" y="1454150"/>
                    <a:pt x="730250" y="1117600"/>
                    <a:pt x="742950" y="819150"/>
                  </a:cubicBezTo>
                  <a:cubicBezTo>
                    <a:pt x="755650" y="520700"/>
                    <a:pt x="76200" y="0"/>
                    <a:pt x="76200" y="0"/>
                  </a:cubicBezTo>
                  <a:lnTo>
                    <a:pt x="76200" y="0"/>
                  </a:lnTo>
                </a:path>
              </a:pathLst>
            </a:custGeom>
            <a:noFill/>
            <a:ln w="5715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hord 11">
              <a:extLst>
                <a:ext uri="{FF2B5EF4-FFF2-40B4-BE49-F238E27FC236}">
                  <a16:creationId xmlns:a16="http://schemas.microsoft.com/office/drawing/2014/main" id="{32E2E4F4-D5B9-4601-882F-39ED3CE5C1A1}"/>
                </a:ext>
              </a:extLst>
            </p:cNvPr>
            <p:cNvSpPr/>
            <p:nvPr/>
          </p:nvSpPr>
          <p:spPr>
            <a:xfrm rot="6482183">
              <a:off x="3176183" y="3651881"/>
              <a:ext cx="280089" cy="568387"/>
            </a:xfrm>
            <a:prstGeom prst="chord">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2" name="Picture 21">
            <a:extLst>
              <a:ext uri="{FF2B5EF4-FFF2-40B4-BE49-F238E27FC236}">
                <a16:creationId xmlns:a16="http://schemas.microsoft.com/office/drawing/2014/main" id="{C080E9E0-B7CB-46B3-8FDB-A4271B52A45E}"/>
              </a:ext>
            </a:extLst>
          </p:cNvPr>
          <p:cNvPicPr>
            <a:picLocks noChangeAspect="1"/>
          </p:cNvPicPr>
          <p:nvPr/>
        </p:nvPicPr>
        <p:blipFill>
          <a:blip r:embed="rId5"/>
          <a:stretch>
            <a:fillRect/>
          </a:stretch>
        </p:blipFill>
        <p:spPr>
          <a:xfrm>
            <a:off x="1573370" y="4484839"/>
            <a:ext cx="1871663" cy="914400"/>
          </a:xfrm>
          <a:prstGeom prst="rect">
            <a:avLst/>
          </a:prstGeom>
        </p:spPr>
      </p:pic>
      <p:cxnSp>
        <p:nvCxnSpPr>
          <p:cNvPr id="8" name="Connector: Curved 7">
            <a:extLst>
              <a:ext uri="{FF2B5EF4-FFF2-40B4-BE49-F238E27FC236}">
                <a16:creationId xmlns:a16="http://schemas.microsoft.com/office/drawing/2014/main" id="{DF322AD4-5184-4175-9A73-9EAC9DEE49D1}"/>
              </a:ext>
            </a:extLst>
          </p:cNvPr>
          <p:cNvCxnSpPr>
            <a:cxnSpLocks/>
            <a:endCxn id="12" idx="2"/>
          </p:cNvCxnSpPr>
          <p:nvPr/>
        </p:nvCxnSpPr>
        <p:spPr>
          <a:xfrm rot="16200000" flipV="1">
            <a:off x="1853674" y="3868500"/>
            <a:ext cx="1032854" cy="199826"/>
          </a:xfrm>
          <a:prstGeom prst="curvedConnector3">
            <a:avLst>
              <a:gd name="adj1" fmla="val 67074"/>
            </a:avLst>
          </a:prstGeom>
          <a:ln w="381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32DBC5C-7B88-42D3-8E47-AD35F862EF62}"/>
              </a:ext>
            </a:extLst>
          </p:cNvPr>
          <p:cNvGrpSpPr/>
          <p:nvPr/>
        </p:nvGrpSpPr>
        <p:grpSpPr>
          <a:xfrm>
            <a:off x="1704401" y="4942039"/>
            <a:ext cx="1609601" cy="803363"/>
            <a:chOff x="2272535" y="5446385"/>
            <a:chExt cx="2146134" cy="1071150"/>
          </a:xfrm>
        </p:grpSpPr>
        <p:cxnSp>
          <p:nvCxnSpPr>
            <p:cNvPr id="30" name="Straight Arrow Connector 29">
              <a:extLst>
                <a:ext uri="{FF2B5EF4-FFF2-40B4-BE49-F238E27FC236}">
                  <a16:creationId xmlns:a16="http://schemas.microsoft.com/office/drawing/2014/main" id="{0E99176B-F386-4A95-95AA-F9493F6487A7}"/>
                </a:ext>
              </a:extLst>
            </p:cNvPr>
            <p:cNvCxnSpPr>
              <a:cxnSpLocks/>
            </p:cNvCxnSpPr>
            <p:nvPr/>
          </p:nvCxnSpPr>
          <p:spPr>
            <a:xfrm flipV="1">
              <a:off x="3853543" y="5446386"/>
              <a:ext cx="292038" cy="605426"/>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72FF80-232E-4564-867C-4F279917D72C}"/>
                </a:ext>
              </a:extLst>
            </p:cNvPr>
            <p:cNvCxnSpPr>
              <a:cxnSpLocks/>
            </p:cNvCxnSpPr>
            <p:nvPr/>
          </p:nvCxnSpPr>
          <p:spPr>
            <a:xfrm flipH="1" flipV="1">
              <a:off x="2400726" y="5446385"/>
              <a:ext cx="277213" cy="50199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41F441-EF5A-435E-8FB8-F89F4BCF322C}"/>
                </a:ext>
              </a:extLst>
            </p:cNvPr>
            <p:cNvSpPr/>
            <p:nvPr/>
          </p:nvSpPr>
          <p:spPr>
            <a:xfrm>
              <a:off x="2272535" y="5876552"/>
              <a:ext cx="2146134" cy="640983"/>
            </a:xfrm>
            <a:prstGeom prst="rect">
              <a:avLst/>
            </a:prstGeom>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Kidneys and Adrenal Glands</a:t>
              </a:r>
            </a:p>
          </p:txBody>
        </p:sp>
      </p:grpSp>
      <p:sp>
        <p:nvSpPr>
          <p:cNvPr id="39" name="Rectangle 38">
            <a:extLst>
              <a:ext uri="{FF2B5EF4-FFF2-40B4-BE49-F238E27FC236}">
                <a16:creationId xmlns:a16="http://schemas.microsoft.com/office/drawing/2014/main" id="{1724E499-EA6A-468C-BB2F-C9B6EB0A8009}"/>
              </a:ext>
            </a:extLst>
          </p:cNvPr>
          <p:cNvSpPr/>
          <p:nvPr/>
        </p:nvSpPr>
        <p:spPr>
          <a:xfrm>
            <a:off x="4402734" y="4243368"/>
            <a:ext cx="3155147" cy="427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This Cup </a:t>
            </a:r>
            <a:r>
              <a:rPr lang="en-US" sz="3200" b="1" dirty="0">
                <a:solidFill>
                  <a:schemeClr val="tx1"/>
                </a:solidFill>
              </a:rPr>
              <a:t>=</a:t>
            </a:r>
            <a:r>
              <a:rPr lang="en-US" sz="2000" b="1" dirty="0">
                <a:solidFill>
                  <a:schemeClr val="tx1"/>
                </a:solidFill>
              </a:rPr>
              <a:t> Your Body</a:t>
            </a:r>
          </a:p>
        </p:txBody>
      </p:sp>
      <p:cxnSp>
        <p:nvCxnSpPr>
          <p:cNvPr id="9" name="Connector: Curved 8">
            <a:extLst>
              <a:ext uri="{FF2B5EF4-FFF2-40B4-BE49-F238E27FC236}">
                <a16:creationId xmlns:a16="http://schemas.microsoft.com/office/drawing/2014/main" id="{5EDE47E7-A503-440F-93B3-241322D6D2DA}"/>
              </a:ext>
            </a:extLst>
          </p:cNvPr>
          <p:cNvCxnSpPr>
            <a:cxnSpLocks/>
            <a:stCxn id="22" idx="3"/>
          </p:cNvCxnSpPr>
          <p:nvPr/>
        </p:nvCxnSpPr>
        <p:spPr>
          <a:xfrm flipV="1">
            <a:off x="3445033" y="3841708"/>
            <a:ext cx="1177960" cy="1100331"/>
          </a:xfrm>
          <a:prstGeom prst="curvedConnector3">
            <a:avLst/>
          </a:prstGeom>
          <a:ln w="57150">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AAD586E-0E6A-4143-850D-47DE7B497830}"/>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59686B3-501A-4853-810A-3E356AE4E712}"/>
              </a:ext>
            </a:extLst>
          </p:cNvPr>
          <p:cNvSpPr>
            <a:spLocks noGrp="1"/>
          </p:cNvSpPr>
          <p:nvPr>
            <p:ph type="sldNum" sz="quarter" idx="12"/>
          </p:nvPr>
        </p:nvSpPr>
        <p:spPr>
          <a:xfrm>
            <a:off x="8451840" y="249951"/>
            <a:ext cx="406046" cy="228600"/>
          </a:xfrm>
        </p:spPr>
        <p:txBody>
          <a:bodyPr/>
          <a:lstStyle/>
          <a:p>
            <a:fld id="{9C283902-7CD7-43CD-82C1-BB82E1613F50}" type="slidenum">
              <a:rPr lang="en-US" sz="1000" b="1" smtClean="0"/>
              <a:t>28</a:t>
            </a:fld>
            <a:endParaRPr lang="en-US" b="1" dirty="0"/>
          </a:p>
        </p:txBody>
      </p:sp>
    </p:spTree>
    <p:extLst>
      <p:ext uri="{BB962C8B-B14F-4D97-AF65-F5344CB8AC3E}">
        <p14:creationId xmlns:p14="http://schemas.microsoft.com/office/powerpoint/2010/main" val="165041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8936E-4BFB-4890-A1C6-DBE6B88BA534}"/>
              </a:ext>
            </a:extLst>
          </p:cNvPr>
          <p:cNvPicPr>
            <a:picLocks noChangeAspect="1"/>
          </p:cNvPicPr>
          <p:nvPr/>
        </p:nvPicPr>
        <p:blipFill>
          <a:blip r:embed="rId3"/>
          <a:stretch>
            <a:fillRect/>
          </a:stretch>
        </p:blipFill>
        <p:spPr>
          <a:xfrm>
            <a:off x="4543023" y="2364586"/>
            <a:ext cx="1848278" cy="2115640"/>
          </a:xfrm>
          <a:prstGeom prst="rect">
            <a:avLst/>
          </a:prstGeom>
        </p:spPr>
      </p:pic>
      <p:sp>
        <p:nvSpPr>
          <p:cNvPr id="38" name="Rectangle 37">
            <a:extLst>
              <a:ext uri="{FF2B5EF4-FFF2-40B4-BE49-F238E27FC236}">
                <a16:creationId xmlns:a16="http://schemas.microsoft.com/office/drawing/2014/main" id="{DBAA0480-7128-4682-A673-AD8DE6470739}"/>
              </a:ext>
            </a:extLst>
          </p:cNvPr>
          <p:cNvSpPr/>
          <p:nvPr/>
        </p:nvSpPr>
        <p:spPr>
          <a:xfrm>
            <a:off x="0" y="5306158"/>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grpSp>
        <p:nvGrpSpPr>
          <p:cNvPr id="4" name="Group 3">
            <a:extLst>
              <a:ext uri="{FF2B5EF4-FFF2-40B4-BE49-F238E27FC236}">
                <a16:creationId xmlns:a16="http://schemas.microsoft.com/office/drawing/2014/main" id="{5BD9D7EB-81C3-4B2D-990A-464AA26979B7}"/>
              </a:ext>
            </a:extLst>
          </p:cNvPr>
          <p:cNvGrpSpPr/>
          <p:nvPr/>
        </p:nvGrpSpPr>
        <p:grpSpPr>
          <a:xfrm>
            <a:off x="410303" y="1799621"/>
            <a:ext cx="3361347" cy="2813079"/>
            <a:chOff x="282192" y="1304276"/>
            <a:chExt cx="5583252" cy="4623052"/>
          </a:xfrm>
        </p:grpSpPr>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4"/>
            <a:stretch>
              <a:fillRect/>
            </a:stretch>
          </p:blipFill>
          <p:spPr>
            <a:xfrm>
              <a:off x="1394189" y="1304276"/>
              <a:ext cx="4471255" cy="4496588"/>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3001840" y="3302824"/>
              <a:ext cx="249382" cy="249380"/>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2536623" y="1387973"/>
              <a:ext cx="792868" cy="2052047"/>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3001840" y="2783294"/>
              <a:ext cx="99706" cy="466536"/>
            </a:xfrm>
            <a:prstGeom prst="straightConnector1">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2089550" y="2201521"/>
              <a:ext cx="1454728" cy="43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24" name="TextBox 23">
              <a:extLst>
                <a:ext uri="{FF2B5EF4-FFF2-40B4-BE49-F238E27FC236}">
                  <a16:creationId xmlns:a16="http://schemas.microsoft.com/office/drawing/2014/main" id="{1FF0FD7B-0D71-40FC-987B-7E258C7A1210}"/>
                </a:ext>
              </a:extLst>
            </p:cNvPr>
            <p:cNvSpPr txBox="1"/>
            <p:nvPr/>
          </p:nvSpPr>
          <p:spPr>
            <a:xfrm>
              <a:off x="282192" y="5320363"/>
              <a:ext cx="2374308" cy="606965"/>
            </a:xfrm>
            <a:prstGeom prst="rect">
              <a:avLst/>
            </a:prstGeom>
            <a:noFill/>
          </p:spPr>
          <p:txBody>
            <a:bodyPr wrap="square" rtlCol="0">
              <a:spAutoFit/>
            </a:bodyPr>
            <a:lstStyle/>
            <a:p>
              <a:r>
                <a:rPr lang="en-US" b="1" dirty="0"/>
                <a:t>Amygdala</a:t>
              </a:r>
            </a:p>
          </p:txBody>
        </p:sp>
        <p:cxnSp>
          <p:nvCxnSpPr>
            <p:cNvPr id="25" name="Straight Arrow Connector 24">
              <a:extLst>
                <a:ext uri="{FF2B5EF4-FFF2-40B4-BE49-F238E27FC236}">
                  <a16:creationId xmlns:a16="http://schemas.microsoft.com/office/drawing/2014/main" id="{45E44DF2-CA22-4BCD-AF69-ABEACBC320ED}"/>
                </a:ext>
              </a:extLst>
            </p:cNvPr>
            <p:cNvCxnSpPr>
              <a:cxnSpLocks/>
              <a:stCxn id="24" idx="0"/>
            </p:cNvCxnSpPr>
            <p:nvPr/>
          </p:nvCxnSpPr>
          <p:spPr>
            <a:xfrm flipV="1">
              <a:off x="1469347" y="4071784"/>
              <a:ext cx="1713091" cy="1248578"/>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BCBB1B02-7FBF-49DC-90CD-51ACF68441EE}"/>
                </a:ext>
              </a:extLst>
            </p:cNvPr>
            <p:cNvCxnSpPr>
              <a:cxnSpLocks/>
            </p:cNvCxnSpPr>
            <p:nvPr/>
          </p:nvCxnSpPr>
          <p:spPr>
            <a:xfrm>
              <a:off x="3308682" y="2441429"/>
              <a:ext cx="216196" cy="1383672"/>
            </a:xfrm>
            <a:prstGeom prst="curvedConnector2">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7D6D3BCB-AB34-4B61-A9B9-4AB2D1707021}"/>
                </a:ext>
              </a:extLst>
            </p:cNvPr>
            <p:cNvSpPr/>
            <p:nvPr/>
          </p:nvSpPr>
          <p:spPr>
            <a:xfrm>
              <a:off x="3502770" y="2290448"/>
              <a:ext cx="375842" cy="1691002"/>
            </a:xfrm>
            <a:custGeom>
              <a:avLst/>
              <a:gdLst>
                <a:gd name="connsiteX0" fmla="*/ 0 w 743125"/>
                <a:gd name="connsiteY0" fmla="*/ 1790700 h 1790700"/>
                <a:gd name="connsiteX1" fmla="*/ 742950 w 743125"/>
                <a:gd name="connsiteY1" fmla="*/ 819150 h 1790700"/>
                <a:gd name="connsiteX2" fmla="*/ 76200 w 743125"/>
                <a:gd name="connsiteY2" fmla="*/ 0 h 1790700"/>
                <a:gd name="connsiteX3" fmla="*/ 76200 w 743125"/>
                <a:gd name="connsiteY3" fmla="*/ 0 h 1790700"/>
              </a:gdLst>
              <a:ahLst/>
              <a:cxnLst>
                <a:cxn ang="0">
                  <a:pos x="connsiteX0" y="connsiteY0"/>
                </a:cxn>
                <a:cxn ang="0">
                  <a:pos x="connsiteX1" y="connsiteY1"/>
                </a:cxn>
                <a:cxn ang="0">
                  <a:pos x="connsiteX2" y="connsiteY2"/>
                </a:cxn>
                <a:cxn ang="0">
                  <a:pos x="connsiteX3" y="connsiteY3"/>
                </a:cxn>
              </a:cxnLst>
              <a:rect l="l" t="t" r="r" b="b"/>
              <a:pathLst>
                <a:path w="743125" h="1790700">
                  <a:moveTo>
                    <a:pt x="0" y="1790700"/>
                  </a:moveTo>
                  <a:cubicBezTo>
                    <a:pt x="365125" y="1454150"/>
                    <a:pt x="730250" y="1117600"/>
                    <a:pt x="742950" y="819150"/>
                  </a:cubicBezTo>
                  <a:cubicBezTo>
                    <a:pt x="755650" y="520700"/>
                    <a:pt x="76200" y="0"/>
                    <a:pt x="76200" y="0"/>
                  </a:cubicBezTo>
                  <a:lnTo>
                    <a:pt x="76200" y="0"/>
                  </a:lnTo>
                </a:path>
              </a:pathLst>
            </a:custGeom>
            <a:noFill/>
            <a:ln w="5715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hord 11">
              <a:extLst>
                <a:ext uri="{FF2B5EF4-FFF2-40B4-BE49-F238E27FC236}">
                  <a16:creationId xmlns:a16="http://schemas.microsoft.com/office/drawing/2014/main" id="{32E2E4F4-D5B9-4601-882F-39ED3CE5C1A1}"/>
                </a:ext>
              </a:extLst>
            </p:cNvPr>
            <p:cNvSpPr/>
            <p:nvPr/>
          </p:nvSpPr>
          <p:spPr>
            <a:xfrm rot="6482183">
              <a:off x="3176183" y="3651881"/>
              <a:ext cx="280089" cy="568387"/>
            </a:xfrm>
            <a:prstGeom prst="chord">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2" name="Picture 21">
            <a:extLst>
              <a:ext uri="{FF2B5EF4-FFF2-40B4-BE49-F238E27FC236}">
                <a16:creationId xmlns:a16="http://schemas.microsoft.com/office/drawing/2014/main" id="{C080E9E0-B7CB-46B3-8FDB-A4271B52A45E}"/>
              </a:ext>
            </a:extLst>
          </p:cNvPr>
          <p:cNvPicPr>
            <a:picLocks noChangeAspect="1"/>
          </p:cNvPicPr>
          <p:nvPr/>
        </p:nvPicPr>
        <p:blipFill>
          <a:blip r:embed="rId5"/>
          <a:stretch>
            <a:fillRect/>
          </a:stretch>
        </p:blipFill>
        <p:spPr>
          <a:xfrm>
            <a:off x="1573370" y="4484839"/>
            <a:ext cx="1871663" cy="914400"/>
          </a:xfrm>
          <a:prstGeom prst="rect">
            <a:avLst/>
          </a:prstGeom>
        </p:spPr>
      </p:pic>
      <p:cxnSp>
        <p:nvCxnSpPr>
          <p:cNvPr id="8" name="Connector: Curved 7">
            <a:extLst>
              <a:ext uri="{FF2B5EF4-FFF2-40B4-BE49-F238E27FC236}">
                <a16:creationId xmlns:a16="http://schemas.microsoft.com/office/drawing/2014/main" id="{DF322AD4-5184-4175-9A73-9EAC9DEE49D1}"/>
              </a:ext>
            </a:extLst>
          </p:cNvPr>
          <p:cNvCxnSpPr>
            <a:cxnSpLocks/>
            <a:endCxn id="12" idx="2"/>
          </p:cNvCxnSpPr>
          <p:nvPr/>
        </p:nvCxnSpPr>
        <p:spPr>
          <a:xfrm rot="16200000" flipV="1">
            <a:off x="1853674" y="3868500"/>
            <a:ext cx="1032854" cy="199826"/>
          </a:xfrm>
          <a:prstGeom prst="curvedConnector3">
            <a:avLst>
              <a:gd name="adj1" fmla="val 67074"/>
            </a:avLst>
          </a:prstGeom>
          <a:ln w="381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32DBC5C-7B88-42D3-8E47-AD35F862EF62}"/>
              </a:ext>
            </a:extLst>
          </p:cNvPr>
          <p:cNvGrpSpPr/>
          <p:nvPr/>
        </p:nvGrpSpPr>
        <p:grpSpPr>
          <a:xfrm>
            <a:off x="1704401" y="4942039"/>
            <a:ext cx="1609601" cy="803363"/>
            <a:chOff x="2272535" y="5446385"/>
            <a:chExt cx="2146134" cy="1071150"/>
          </a:xfrm>
        </p:grpSpPr>
        <p:cxnSp>
          <p:nvCxnSpPr>
            <p:cNvPr id="30" name="Straight Arrow Connector 29">
              <a:extLst>
                <a:ext uri="{FF2B5EF4-FFF2-40B4-BE49-F238E27FC236}">
                  <a16:creationId xmlns:a16="http://schemas.microsoft.com/office/drawing/2014/main" id="{0E99176B-F386-4A95-95AA-F9493F6487A7}"/>
                </a:ext>
              </a:extLst>
            </p:cNvPr>
            <p:cNvCxnSpPr>
              <a:cxnSpLocks/>
            </p:cNvCxnSpPr>
            <p:nvPr/>
          </p:nvCxnSpPr>
          <p:spPr>
            <a:xfrm flipV="1">
              <a:off x="3853543" y="5446386"/>
              <a:ext cx="292038" cy="605426"/>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72FF80-232E-4564-867C-4F279917D72C}"/>
                </a:ext>
              </a:extLst>
            </p:cNvPr>
            <p:cNvCxnSpPr>
              <a:cxnSpLocks/>
            </p:cNvCxnSpPr>
            <p:nvPr/>
          </p:nvCxnSpPr>
          <p:spPr>
            <a:xfrm flipH="1" flipV="1">
              <a:off x="2400726" y="5446385"/>
              <a:ext cx="277213" cy="50199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41F441-EF5A-435E-8FB8-F89F4BCF322C}"/>
                </a:ext>
              </a:extLst>
            </p:cNvPr>
            <p:cNvSpPr/>
            <p:nvPr/>
          </p:nvSpPr>
          <p:spPr>
            <a:xfrm>
              <a:off x="2272535" y="5876552"/>
              <a:ext cx="2146134" cy="640983"/>
            </a:xfrm>
            <a:prstGeom prst="rect">
              <a:avLst/>
            </a:prstGeom>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Kidneys and Adrenal Glands</a:t>
              </a:r>
            </a:p>
          </p:txBody>
        </p:sp>
      </p:grpSp>
      <p:sp>
        <p:nvSpPr>
          <p:cNvPr id="39" name="Rectangle 38">
            <a:extLst>
              <a:ext uri="{FF2B5EF4-FFF2-40B4-BE49-F238E27FC236}">
                <a16:creationId xmlns:a16="http://schemas.microsoft.com/office/drawing/2014/main" id="{1724E499-EA6A-468C-BB2F-C9B6EB0A8009}"/>
              </a:ext>
            </a:extLst>
          </p:cNvPr>
          <p:cNvSpPr/>
          <p:nvPr/>
        </p:nvSpPr>
        <p:spPr>
          <a:xfrm>
            <a:off x="4393018" y="4293120"/>
            <a:ext cx="2970308" cy="690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This Cup </a:t>
            </a:r>
            <a:r>
              <a:rPr lang="en-US" sz="3200" b="1" dirty="0">
                <a:solidFill>
                  <a:schemeClr val="tx1"/>
                </a:solidFill>
              </a:rPr>
              <a:t>=</a:t>
            </a:r>
            <a:r>
              <a:rPr lang="en-US" sz="2000" b="1" dirty="0">
                <a:solidFill>
                  <a:schemeClr val="tx1"/>
                </a:solidFill>
              </a:rPr>
              <a:t> Your Body</a:t>
            </a:r>
          </a:p>
        </p:txBody>
      </p:sp>
      <p:cxnSp>
        <p:nvCxnSpPr>
          <p:cNvPr id="9" name="Connector: Curved 8">
            <a:extLst>
              <a:ext uri="{FF2B5EF4-FFF2-40B4-BE49-F238E27FC236}">
                <a16:creationId xmlns:a16="http://schemas.microsoft.com/office/drawing/2014/main" id="{5EDE47E7-A503-440F-93B3-241322D6D2DA}"/>
              </a:ext>
            </a:extLst>
          </p:cNvPr>
          <p:cNvCxnSpPr>
            <a:cxnSpLocks/>
            <a:stCxn id="22" idx="3"/>
          </p:cNvCxnSpPr>
          <p:nvPr/>
        </p:nvCxnSpPr>
        <p:spPr>
          <a:xfrm flipV="1">
            <a:off x="3445033" y="3841708"/>
            <a:ext cx="1177960" cy="1100331"/>
          </a:xfrm>
          <a:prstGeom prst="curvedConnector3">
            <a:avLst/>
          </a:prstGeom>
          <a:ln w="57150">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95423EB0-CDE4-4E62-BB0F-F8A681101510}"/>
              </a:ext>
            </a:extLst>
          </p:cNvPr>
          <p:cNvCxnSpPr>
            <a:cxnSpLocks/>
          </p:cNvCxnSpPr>
          <p:nvPr/>
        </p:nvCxnSpPr>
        <p:spPr>
          <a:xfrm rot="10800000" flipV="1">
            <a:off x="2696943" y="2617598"/>
            <a:ext cx="1875058" cy="183427"/>
          </a:xfrm>
          <a:prstGeom prst="curvedConnector3">
            <a:avLst>
              <a:gd name="adj1" fmla="val 50000"/>
            </a:avLst>
          </a:prstGeom>
          <a:ln w="57150">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D9F98324-D11B-4BB8-BB9D-5BD55230B1AC}"/>
              </a:ext>
            </a:extLst>
          </p:cNvPr>
          <p:cNvGrpSpPr/>
          <p:nvPr/>
        </p:nvGrpSpPr>
        <p:grpSpPr>
          <a:xfrm>
            <a:off x="2219815" y="2622556"/>
            <a:ext cx="465323" cy="535088"/>
            <a:chOff x="7591925" y="1219853"/>
            <a:chExt cx="620431" cy="713450"/>
          </a:xfrm>
        </p:grpSpPr>
        <p:cxnSp>
          <p:nvCxnSpPr>
            <p:cNvPr id="27" name="Straight Connector 26">
              <a:extLst>
                <a:ext uri="{FF2B5EF4-FFF2-40B4-BE49-F238E27FC236}">
                  <a16:creationId xmlns:a16="http://schemas.microsoft.com/office/drawing/2014/main" id="{5C6B36A3-1DE3-49B1-BB12-EA410B2F2219}"/>
                </a:ext>
              </a:extLst>
            </p:cNvPr>
            <p:cNvCxnSpPr/>
            <p:nvPr/>
          </p:nvCxnSpPr>
          <p:spPr>
            <a:xfrm>
              <a:off x="7591926" y="1256494"/>
              <a:ext cx="613611" cy="25837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2418116-9136-4A60-A91F-E69B0B71FC66}"/>
                </a:ext>
              </a:extLst>
            </p:cNvPr>
            <p:cNvCxnSpPr/>
            <p:nvPr/>
          </p:nvCxnSpPr>
          <p:spPr>
            <a:xfrm>
              <a:off x="7591925" y="1602607"/>
              <a:ext cx="613611" cy="25837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EA6247-C53B-443D-8537-62A47865C72D}"/>
                </a:ext>
              </a:extLst>
            </p:cNvPr>
            <p:cNvCxnSpPr>
              <a:cxnSpLocks/>
            </p:cNvCxnSpPr>
            <p:nvPr/>
          </p:nvCxnSpPr>
          <p:spPr>
            <a:xfrm flipV="1">
              <a:off x="7591926" y="1219853"/>
              <a:ext cx="613610" cy="22795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8D1185-0C8F-4A58-BAFF-5F289793D22F}"/>
                </a:ext>
              </a:extLst>
            </p:cNvPr>
            <p:cNvCxnSpPr>
              <a:cxnSpLocks/>
            </p:cNvCxnSpPr>
            <p:nvPr/>
          </p:nvCxnSpPr>
          <p:spPr>
            <a:xfrm flipV="1">
              <a:off x="7591925" y="1565894"/>
              <a:ext cx="606791" cy="228030"/>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CA5F6F-9E88-4698-B8BF-18EF25D5741F}"/>
                </a:ext>
              </a:extLst>
            </p:cNvPr>
            <p:cNvCxnSpPr>
              <a:cxnSpLocks/>
            </p:cNvCxnSpPr>
            <p:nvPr/>
          </p:nvCxnSpPr>
          <p:spPr>
            <a:xfrm flipV="1">
              <a:off x="7598746" y="1359232"/>
              <a:ext cx="613610" cy="22795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26C10D-47E1-4511-AD00-74C3FFFC14B7}"/>
                </a:ext>
              </a:extLst>
            </p:cNvPr>
            <p:cNvCxnSpPr>
              <a:cxnSpLocks/>
            </p:cNvCxnSpPr>
            <p:nvPr/>
          </p:nvCxnSpPr>
          <p:spPr>
            <a:xfrm flipV="1">
              <a:off x="7598745" y="1705273"/>
              <a:ext cx="606791" cy="228030"/>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22B2C68D-F417-4716-ABCA-4FE7B26E0798}"/>
              </a:ext>
            </a:extLst>
          </p:cNvPr>
          <p:cNvSpPr/>
          <p:nvPr/>
        </p:nvSpPr>
        <p:spPr>
          <a:xfrm>
            <a:off x="3527661" y="1441026"/>
            <a:ext cx="5159140" cy="875527"/>
          </a:xfrm>
          <a:prstGeom prst="rect">
            <a:avLst/>
          </a:prstGeom>
          <a:solidFill>
            <a:schemeClr val="bg1"/>
          </a:solidFill>
          <a:ln w="381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85000"/>
                    <a:lumOff val="15000"/>
                  </a:schemeClr>
                </a:solidFill>
              </a:rPr>
              <a:t>Connections to the part of our brain that solves problems get blocked.</a:t>
            </a:r>
          </a:p>
        </p:txBody>
      </p:sp>
      <p:cxnSp>
        <p:nvCxnSpPr>
          <p:cNvPr id="58" name="Connector: Curved 57">
            <a:extLst>
              <a:ext uri="{FF2B5EF4-FFF2-40B4-BE49-F238E27FC236}">
                <a16:creationId xmlns:a16="http://schemas.microsoft.com/office/drawing/2014/main" id="{4160DACE-B6F8-4A95-ACC7-1700D430BF1C}"/>
              </a:ext>
            </a:extLst>
          </p:cNvPr>
          <p:cNvCxnSpPr>
            <a:cxnSpLocks/>
            <a:stCxn id="57" idx="1"/>
          </p:cNvCxnSpPr>
          <p:nvPr/>
        </p:nvCxnSpPr>
        <p:spPr>
          <a:xfrm rot="10800000" flipV="1">
            <a:off x="2646089" y="1878790"/>
            <a:ext cx="881573" cy="738806"/>
          </a:xfrm>
          <a:prstGeom prst="curvedConnector3">
            <a:avLst>
              <a:gd name="adj1" fmla="val 50000"/>
            </a:avLst>
          </a:prstGeom>
          <a:ln w="57150">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D594B8D-1C45-4F6F-B625-378C4C14DA28}"/>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74A086DE-4BD6-4DB9-A8E0-309967268FD9}"/>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Slide Number Placeholder 9">
            <a:extLst>
              <a:ext uri="{FF2B5EF4-FFF2-40B4-BE49-F238E27FC236}">
                <a16:creationId xmlns:a16="http://schemas.microsoft.com/office/drawing/2014/main" id="{FDA1867D-87DC-4CF2-91CB-B01F74D5847F}"/>
              </a:ext>
            </a:extLst>
          </p:cNvPr>
          <p:cNvSpPr>
            <a:spLocks noGrp="1"/>
          </p:cNvSpPr>
          <p:nvPr>
            <p:ph type="sldNum" sz="quarter" idx="12"/>
          </p:nvPr>
        </p:nvSpPr>
        <p:spPr>
          <a:xfrm>
            <a:off x="8451840" y="261983"/>
            <a:ext cx="406046" cy="228600"/>
          </a:xfrm>
        </p:spPr>
        <p:txBody>
          <a:bodyPr/>
          <a:lstStyle/>
          <a:p>
            <a:fld id="{9C283902-7CD7-43CD-82C1-BB82E1613F50}" type="slidenum">
              <a:rPr lang="en-US" sz="1000" b="1" smtClean="0"/>
              <a:t>29</a:t>
            </a:fld>
            <a:endParaRPr lang="en-US" b="1" dirty="0"/>
          </a:p>
        </p:txBody>
      </p:sp>
    </p:spTree>
    <p:extLst>
      <p:ext uri="{BB962C8B-B14F-4D97-AF65-F5344CB8AC3E}">
        <p14:creationId xmlns:p14="http://schemas.microsoft.com/office/powerpoint/2010/main" val="333358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578F-A9C6-4AE1-B300-100FFF017B3D}"/>
              </a:ext>
            </a:extLst>
          </p:cNvPr>
          <p:cNvSpPr>
            <a:spLocks noGrp="1"/>
          </p:cNvSpPr>
          <p:nvPr>
            <p:ph type="title"/>
          </p:nvPr>
        </p:nvSpPr>
        <p:spPr>
          <a:xfrm>
            <a:off x="628650" y="653883"/>
            <a:ext cx="7886700" cy="743238"/>
          </a:xfrm>
        </p:spPr>
        <p:txBody>
          <a:bodyPr>
            <a:normAutofit/>
          </a:bodyPr>
          <a:lstStyle/>
          <a:p>
            <a:r>
              <a:rPr lang="en-US" sz="3600" b="1" dirty="0">
                <a:latin typeface="+mn-lt"/>
              </a:rPr>
              <a:t>The Philistines</a:t>
            </a:r>
          </a:p>
        </p:txBody>
      </p:sp>
      <p:sp>
        <p:nvSpPr>
          <p:cNvPr id="3" name="Content Placeholder 2">
            <a:extLst>
              <a:ext uri="{FF2B5EF4-FFF2-40B4-BE49-F238E27FC236}">
                <a16:creationId xmlns:a16="http://schemas.microsoft.com/office/drawing/2014/main" id="{D8FCBBA4-83C2-4F0D-9BCD-17E7D3F3EEBB}"/>
              </a:ext>
            </a:extLst>
          </p:cNvPr>
          <p:cNvSpPr>
            <a:spLocks noGrp="1"/>
          </p:cNvSpPr>
          <p:nvPr>
            <p:ph idx="1"/>
          </p:nvPr>
        </p:nvSpPr>
        <p:spPr>
          <a:xfrm>
            <a:off x="429491" y="1832641"/>
            <a:ext cx="3837709" cy="4147417"/>
          </a:xfrm>
        </p:spPr>
        <p:txBody>
          <a:bodyPr>
            <a:normAutofit/>
          </a:bodyPr>
          <a:lstStyle/>
          <a:p>
            <a:r>
              <a:rPr lang="en-US" sz="2000" dirty="0"/>
              <a:t>The Philistines were a sea-faring nation from Crete. They had established a settlement of five cities in Palestine by the Mediterranean coast.</a:t>
            </a:r>
          </a:p>
          <a:p>
            <a:r>
              <a:rPr lang="en-US" sz="2000" dirty="0"/>
              <a:t>Battle-tested and dangerous, they were the sworn enemies of the Israelites.</a:t>
            </a:r>
          </a:p>
          <a:p>
            <a:r>
              <a:rPr lang="en-US" sz="2000" dirty="0"/>
              <a:t>Around 1050 BC, they decided to move east up into the mountains toward Bethlehem, Hebron and Jerusalem and take on the army of the Israelites led by King Saul.</a:t>
            </a:r>
          </a:p>
          <a:p>
            <a:endParaRPr lang="en-US" sz="2000" dirty="0"/>
          </a:p>
          <a:p>
            <a:pPr marL="0" indent="0">
              <a:buNone/>
            </a:pPr>
            <a:endParaRPr lang="en-US" sz="2000" dirty="0"/>
          </a:p>
          <a:p>
            <a:endParaRPr lang="en-US" dirty="0"/>
          </a:p>
        </p:txBody>
      </p:sp>
      <p:pic>
        <p:nvPicPr>
          <p:cNvPr id="6" name="Picture 5">
            <a:extLst>
              <a:ext uri="{FF2B5EF4-FFF2-40B4-BE49-F238E27FC236}">
                <a16:creationId xmlns:a16="http://schemas.microsoft.com/office/drawing/2014/main" id="{3777C9A1-5BC6-4909-8AA4-90EE3FB0CF7A}"/>
              </a:ext>
            </a:extLst>
          </p:cNvPr>
          <p:cNvPicPr>
            <a:picLocks noChangeAspect="1"/>
          </p:cNvPicPr>
          <p:nvPr/>
        </p:nvPicPr>
        <p:blipFill>
          <a:blip r:embed="rId3"/>
          <a:stretch>
            <a:fillRect/>
          </a:stretch>
        </p:blipFill>
        <p:spPr>
          <a:xfrm>
            <a:off x="4491472" y="2128500"/>
            <a:ext cx="4065443" cy="3205415"/>
          </a:xfrm>
          <a:prstGeom prst="rect">
            <a:avLst/>
          </a:prstGeom>
        </p:spPr>
      </p:pic>
      <p:sp>
        <p:nvSpPr>
          <p:cNvPr id="5" name="Rectangle 4">
            <a:extLst>
              <a:ext uri="{FF2B5EF4-FFF2-40B4-BE49-F238E27FC236}">
                <a16:creationId xmlns:a16="http://schemas.microsoft.com/office/drawing/2014/main" id="{7F6CF55B-AC97-4973-BF88-30DC98709AB4}"/>
              </a:ext>
            </a:extLst>
          </p:cNvPr>
          <p:cNvSpPr/>
          <p:nvPr/>
        </p:nvSpPr>
        <p:spPr>
          <a:xfrm>
            <a:off x="0" y="168442"/>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AA68633-55C6-4257-A208-19535F62063D}"/>
              </a:ext>
            </a:extLst>
          </p:cNvPr>
          <p:cNvSpPr>
            <a:spLocks noGrp="1"/>
          </p:cNvSpPr>
          <p:nvPr>
            <p:ph type="sldNum" sz="quarter" idx="12"/>
          </p:nvPr>
        </p:nvSpPr>
        <p:spPr/>
        <p:txBody>
          <a:bodyPr/>
          <a:lstStyle/>
          <a:p>
            <a:fld id="{148A4AC4-F66E-4B5E-ADF3-4A3EDB4EB1E5}" type="slidenum">
              <a:rPr lang="en-US" smtClean="0"/>
              <a:t>3</a:t>
            </a:fld>
            <a:endParaRPr lang="en-US"/>
          </a:p>
        </p:txBody>
      </p:sp>
      <p:sp>
        <p:nvSpPr>
          <p:cNvPr id="8" name="Slide Number Placeholder 3">
            <a:extLst>
              <a:ext uri="{FF2B5EF4-FFF2-40B4-BE49-F238E27FC236}">
                <a16:creationId xmlns:a16="http://schemas.microsoft.com/office/drawing/2014/main" id="{235B4D56-4A03-41F5-AC7D-57C7A6923731}"/>
              </a:ext>
            </a:extLst>
          </p:cNvPr>
          <p:cNvSpPr txBox="1">
            <a:spLocks/>
          </p:cNvSpPr>
          <p:nvPr/>
        </p:nvSpPr>
        <p:spPr>
          <a:xfrm>
            <a:off x="8451840" y="274015"/>
            <a:ext cx="406046" cy="228600"/>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3</a:t>
            </a:fld>
            <a:endParaRPr lang="en-US" b="1" dirty="0">
              <a:solidFill>
                <a:prstClr val="white"/>
              </a:solidFill>
              <a:latin typeface="Segoe UI"/>
            </a:endParaRPr>
          </a:p>
        </p:txBody>
      </p:sp>
    </p:spTree>
    <p:extLst>
      <p:ext uri="{BB962C8B-B14F-4D97-AF65-F5344CB8AC3E}">
        <p14:creationId xmlns:p14="http://schemas.microsoft.com/office/powerpoint/2010/main" val="1796995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BAA0480-7128-4682-A673-AD8DE6470739}"/>
              </a:ext>
            </a:extLst>
          </p:cNvPr>
          <p:cNvSpPr/>
          <p:nvPr/>
        </p:nvSpPr>
        <p:spPr>
          <a:xfrm>
            <a:off x="0" y="5306158"/>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BC81FD21-0BC9-4CA7-9C31-192E09AB886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Your Brain Creates Your Stress</a:t>
            </a:r>
          </a:p>
        </p:txBody>
      </p:sp>
      <p:grpSp>
        <p:nvGrpSpPr>
          <p:cNvPr id="4" name="Group 3">
            <a:extLst>
              <a:ext uri="{FF2B5EF4-FFF2-40B4-BE49-F238E27FC236}">
                <a16:creationId xmlns:a16="http://schemas.microsoft.com/office/drawing/2014/main" id="{5BD9D7EB-81C3-4B2D-990A-464AA26979B7}"/>
              </a:ext>
            </a:extLst>
          </p:cNvPr>
          <p:cNvGrpSpPr/>
          <p:nvPr/>
        </p:nvGrpSpPr>
        <p:grpSpPr>
          <a:xfrm>
            <a:off x="410303" y="1799621"/>
            <a:ext cx="3361347" cy="2813079"/>
            <a:chOff x="282192" y="1304276"/>
            <a:chExt cx="5583252" cy="4623052"/>
          </a:xfrm>
        </p:grpSpPr>
        <p:pic>
          <p:nvPicPr>
            <p:cNvPr id="14" name="Picture 13">
              <a:extLst>
                <a:ext uri="{FF2B5EF4-FFF2-40B4-BE49-F238E27FC236}">
                  <a16:creationId xmlns:a16="http://schemas.microsoft.com/office/drawing/2014/main" id="{8C9CD437-9514-4EB2-AA9D-E20F89ABEA04}"/>
                </a:ext>
              </a:extLst>
            </p:cNvPr>
            <p:cNvPicPr>
              <a:picLocks noChangeAspect="1"/>
            </p:cNvPicPr>
            <p:nvPr/>
          </p:nvPicPr>
          <p:blipFill>
            <a:blip r:embed="rId3"/>
            <a:stretch>
              <a:fillRect/>
            </a:stretch>
          </p:blipFill>
          <p:spPr>
            <a:xfrm>
              <a:off x="1394189" y="1304276"/>
              <a:ext cx="4471255" cy="4496588"/>
            </a:xfrm>
            <a:prstGeom prst="rect">
              <a:avLst/>
            </a:prstGeom>
          </p:spPr>
        </p:pic>
        <p:sp>
          <p:nvSpPr>
            <p:cNvPr id="2" name="Oval 1">
              <a:extLst>
                <a:ext uri="{FF2B5EF4-FFF2-40B4-BE49-F238E27FC236}">
                  <a16:creationId xmlns:a16="http://schemas.microsoft.com/office/drawing/2014/main" id="{6E5A979F-6E57-4A97-BFF6-18BB1F7B3208}"/>
                </a:ext>
              </a:extLst>
            </p:cNvPr>
            <p:cNvSpPr/>
            <p:nvPr/>
          </p:nvSpPr>
          <p:spPr>
            <a:xfrm>
              <a:off x="3001840" y="3302824"/>
              <a:ext cx="249382" cy="249380"/>
            </a:xfrm>
            <a:prstGeom prst="ellipse">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hord 32">
              <a:extLst>
                <a:ext uri="{FF2B5EF4-FFF2-40B4-BE49-F238E27FC236}">
                  <a16:creationId xmlns:a16="http://schemas.microsoft.com/office/drawing/2014/main" id="{C59D77D6-133C-4E88-A00D-F1CC5AA9A65F}"/>
                </a:ext>
              </a:extLst>
            </p:cNvPr>
            <p:cNvSpPr/>
            <p:nvPr/>
          </p:nvSpPr>
          <p:spPr>
            <a:xfrm rot="3886535">
              <a:off x="2536623" y="1387973"/>
              <a:ext cx="792868" cy="2052047"/>
            </a:xfrm>
            <a:prstGeom prst="chord">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Arrow Connector 36">
              <a:extLst>
                <a:ext uri="{FF2B5EF4-FFF2-40B4-BE49-F238E27FC236}">
                  <a16:creationId xmlns:a16="http://schemas.microsoft.com/office/drawing/2014/main" id="{51322DB1-8CF7-4D09-AB8B-4F0EA0F8E60E}"/>
                </a:ext>
              </a:extLst>
            </p:cNvPr>
            <p:cNvCxnSpPr>
              <a:cxnSpLocks/>
            </p:cNvCxnSpPr>
            <p:nvPr/>
          </p:nvCxnSpPr>
          <p:spPr>
            <a:xfrm flipH="1" flipV="1">
              <a:off x="3001840" y="2783294"/>
              <a:ext cx="99706" cy="466536"/>
            </a:xfrm>
            <a:prstGeom prst="straightConnector1">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A1ABD30-51EB-4325-9EC9-0EC2CA951C1A}"/>
                </a:ext>
              </a:extLst>
            </p:cNvPr>
            <p:cNvSpPr/>
            <p:nvPr/>
          </p:nvSpPr>
          <p:spPr>
            <a:xfrm rot="19341874">
              <a:off x="2089550" y="2201521"/>
              <a:ext cx="1454728" cy="43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5"/>
                </a:lnSpc>
              </a:pPr>
              <a:r>
                <a:rPr lang="en-US" sz="1200" b="1" dirty="0">
                  <a:solidFill>
                    <a:srgbClr val="000000"/>
                  </a:solidFill>
                </a:rPr>
                <a:t>Problem-Solving</a:t>
              </a:r>
            </a:p>
          </p:txBody>
        </p:sp>
        <p:sp>
          <p:nvSpPr>
            <p:cNvPr id="24" name="TextBox 23">
              <a:extLst>
                <a:ext uri="{FF2B5EF4-FFF2-40B4-BE49-F238E27FC236}">
                  <a16:creationId xmlns:a16="http://schemas.microsoft.com/office/drawing/2014/main" id="{1FF0FD7B-0D71-40FC-987B-7E258C7A1210}"/>
                </a:ext>
              </a:extLst>
            </p:cNvPr>
            <p:cNvSpPr txBox="1"/>
            <p:nvPr/>
          </p:nvSpPr>
          <p:spPr>
            <a:xfrm>
              <a:off x="282192" y="5320363"/>
              <a:ext cx="2374308" cy="606965"/>
            </a:xfrm>
            <a:prstGeom prst="rect">
              <a:avLst/>
            </a:prstGeom>
            <a:noFill/>
          </p:spPr>
          <p:txBody>
            <a:bodyPr wrap="square" rtlCol="0">
              <a:spAutoFit/>
            </a:bodyPr>
            <a:lstStyle/>
            <a:p>
              <a:r>
                <a:rPr lang="en-US" b="1" dirty="0"/>
                <a:t>Amygdala</a:t>
              </a:r>
            </a:p>
          </p:txBody>
        </p:sp>
        <p:cxnSp>
          <p:nvCxnSpPr>
            <p:cNvPr id="25" name="Straight Arrow Connector 24">
              <a:extLst>
                <a:ext uri="{FF2B5EF4-FFF2-40B4-BE49-F238E27FC236}">
                  <a16:creationId xmlns:a16="http://schemas.microsoft.com/office/drawing/2014/main" id="{45E44DF2-CA22-4BCD-AF69-ABEACBC320ED}"/>
                </a:ext>
              </a:extLst>
            </p:cNvPr>
            <p:cNvCxnSpPr>
              <a:cxnSpLocks/>
              <a:stCxn id="24" idx="0"/>
            </p:cNvCxnSpPr>
            <p:nvPr/>
          </p:nvCxnSpPr>
          <p:spPr>
            <a:xfrm flipV="1">
              <a:off x="1469347" y="4071784"/>
              <a:ext cx="1713091" cy="1248578"/>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BCBB1B02-7FBF-49DC-90CD-51ACF68441EE}"/>
                </a:ext>
              </a:extLst>
            </p:cNvPr>
            <p:cNvCxnSpPr>
              <a:cxnSpLocks/>
            </p:cNvCxnSpPr>
            <p:nvPr/>
          </p:nvCxnSpPr>
          <p:spPr>
            <a:xfrm>
              <a:off x="3308682" y="2441429"/>
              <a:ext cx="216196" cy="1383672"/>
            </a:xfrm>
            <a:prstGeom prst="curvedConnector2">
              <a:avLst/>
            </a:prstGeom>
            <a:ln w="38100">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7D6D3BCB-AB34-4B61-A9B9-4AB2D1707021}"/>
                </a:ext>
              </a:extLst>
            </p:cNvPr>
            <p:cNvSpPr/>
            <p:nvPr/>
          </p:nvSpPr>
          <p:spPr>
            <a:xfrm>
              <a:off x="3502770" y="2290448"/>
              <a:ext cx="375842" cy="1691002"/>
            </a:xfrm>
            <a:custGeom>
              <a:avLst/>
              <a:gdLst>
                <a:gd name="connsiteX0" fmla="*/ 0 w 743125"/>
                <a:gd name="connsiteY0" fmla="*/ 1790700 h 1790700"/>
                <a:gd name="connsiteX1" fmla="*/ 742950 w 743125"/>
                <a:gd name="connsiteY1" fmla="*/ 819150 h 1790700"/>
                <a:gd name="connsiteX2" fmla="*/ 76200 w 743125"/>
                <a:gd name="connsiteY2" fmla="*/ 0 h 1790700"/>
                <a:gd name="connsiteX3" fmla="*/ 76200 w 743125"/>
                <a:gd name="connsiteY3" fmla="*/ 0 h 1790700"/>
              </a:gdLst>
              <a:ahLst/>
              <a:cxnLst>
                <a:cxn ang="0">
                  <a:pos x="connsiteX0" y="connsiteY0"/>
                </a:cxn>
                <a:cxn ang="0">
                  <a:pos x="connsiteX1" y="connsiteY1"/>
                </a:cxn>
                <a:cxn ang="0">
                  <a:pos x="connsiteX2" y="connsiteY2"/>
                </a:cxn>
                <a:cxn ang="0">
                  <a:pos x="connsiteX3" y="connsiteY3"/>
                </a:cxn>
              </a:cxnLst>
              <a:rect l="l" t="t" r="r" b="b"/>
              <a:pathLst>
                <a:path w="743125" h="1790700">
                  <a:moveTo>
                    <a:pt x="0" y="1790700"/>
                  </a:moveTo>
                  <a:cubicBezTo>
                    <a:pt x="365125" y="1454150"/>
                    <a:pt x="730250" y="1117600"/>
                    <a:pt x="742950" y="819150"/>
                  </a:cubicBezTo>
                  <a:cubicBezTo>
                    <a:pt x="755650" y="520700"/>
                    <a:pt x="76200" y="0"/>
                    <a:pt x="76200" y="0"/>
                  </a:cubicBezTo>
                  <a:lnTo>
                    <a:pt x="76200" y="0"/>
                  </a:lnTo>
                </a:path>
              </a:pathLst>
            </a:custGeom>
            <a:noFill/>
            <a:ln w="5715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hord 11">
              <a:extLst>
                <a:ext uri="{FF2B5EF4-FFF2-40B4-BE49-F238E27FC236}">
                  <a16:creationId xmlns:a16="http://schemas.microsoft.com/office/drawing/2014/main" id="{32E2E4F4-D5B9-4601-882F-39ED3CE5C1A1}"/>
                </a:ext>
              </a:extLst>
            </p:cNvPr>
            <p:cNvSpPr/>
            <p:nvPr/>
          </p:nvSpPr>
          <p:spPr>
            <a:xfrm rot="6482183">
              <a:off x="3176183" y="3651881"/>
              <a:ext cx="280089" cy="568387"/>
            </a:xfrm>
            <a:prstGeom prst="chord">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2" name="Picture 21">
            <a:extLst>
              <a:ext uri="{FF2B5EF4-FFF2-40B4-BE49-F238E27FC236}">
                <a16:creationId xmlns:a16="http://schemas.microsoft.com/office/drawing/2014/main" id="{C080E9E0-B7CB-46B3-8FDB-A4271B52A45E}"/>
              </a:ext>
            </a:extLst>
          </p:cNvPr>
          <p:cNvPicPr>
            <a:picLocks noChangeAspect="1"/>
          </p:cNvPicPr>
          <p:nvPr/>
        </p:nvPicPr>
        <p:blipFill>
          <a:blip r:embed="rId4"/>
          <a:stretch>
            <a:fillRect/>
          </a:stretch>
        </p:blipFill>
        <p:spPr>
          <a:xfrm>
            <a:off x="1573370" y="4484839"/>
            <a:ext cx="1871663" cy="914400"/>
          </a:xfrm>
          <a:prstGeom prst="rect">
            <a:avLst/>
          </a:prstGeom>
        </p:spPr>
      </p:pic>
      <p:cxnSp>
        <p:nvCxnSpPr>
          <p:cNvPr id="8" name="Connector: Curved 7">
            <a:extLst>
              <a:ext uri="{FF2B5EF4-FFF2-40B4-BE49-F238E27FC236}">
                <a16:creationId xmlns:a16="http://schemas.microsoft.com/office/drawing/2014/main" id="{DF322AD4-5184-4175-9A73-9EAC9DEE49D1}"/>
              </a:ext>
            </a:extLst>
          </p:cNvPr>
          <p:cNvCxnSpPr>
            <a:cxnSpLocks/>
            <a:endCxn id="12" idx="2"/>
          </p:cNvCxnSpPr>
          <p:nvPr/>
        </p:nvCxnSpPr>
        <p:spPr>
          <a:xfrm rot="16200000" flipV="1">
            <a:off x="1853674" y="3868500"/>
            <a:ext cx="1032854" cy="199826"/>
          </a:xfrm>
          <a:prstGeom prst="curvedConnector3">
            <a:avLst>
              <a:gd name="adj1" fmla="val 67074"/>
            </a:avLst>
          </a:prstGeom>
          <a:ln w="381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32DBC5C-7B88-42D3-8E47-AD35F862EF62}"/>
              </a:ext>
            </a:extLst>
          </p:cNvPr>
          <p:cNvGrpSpPr/>
          <p:nvPr/>
        </p:nvGrpSpPr>
        <p:grpSpPr>
          <a:xfrm>
            <a:off x="1704401" y="4942039"/>
            <a:ext cx="1609601" cy="803363"/>
            <a:chOff x="2272535" y="5446385"/>
            <a:chExt cx="2146134" cy="1071150"/>
          </a:xfrm>
        </p:grpSpPr>
        <p:cxnSp>
          <p:nvCxnSpPr>
            <p:cNvPr id="30" name="Straight Arrow Connector 29">
              <a:extLst>
                <a:ext uri="{FF2B5EF4-FFF2-40B4-BE49-F238E27FC236}">
                  <a16:creationId xmlns:a16="http://schemas.microsoft.com/office/drawing/2014/main" id="{0E99176B-F386-4A95-95AA-F9493F6487A7}"/>
                </a:ext>
              </a:extLst>
            </p:cNvPr>
            <p:cNvCxnSpPr>
              <a:cxnSpLocks/>
            </p:cNvCxnSpPr>
            <p:nvPr/>
          </p:nvCxnSpPr>
          <p:spPr>
            <a:xfrm flipV="1">
              <a:off x="3853543" y="5446386"/>
              <a:ext cx="292038" cy="605426"/>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72FF80-232E-4564-867C-4F279917D72C}"/>
                </a:ext>
              </a:extLst>
            </p:cNvPr>
            <p:cNvCxnSpPr>
              <a:cxnSpLocks/>
            </p:cNvCxnSpPr>
            <p:nvPr/>
          </p:nvCxnSpPr>
          <p:spPr>
            <a:xfrm flipH="1" flipV="1">
              <a:off x="2400726" y="5446385"/>
              <a:ext cx="277213" cy="50199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41F441-EF5A-435E-8FB8-F89F4BCF322C}"/>
                </a:ext>
              </a:extLst>
            </p:cNvPr>
            <p:cNvSpPr/>
            <p:nvPr/>
          </p:nvSpPr>
          <p:spPr>
            <a:xfrm>
              <a:off x="2272535" y="5876552"/>
              <a:ext cx="2146134" cy="640983"/>
            </a:xfrm>
            <a:prstGeom prst="rect">
              <a:avLst/>
            </a:prstGeom>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Kidneys and Adrenal Glands</a:t>
              </a:r>
            </a:p>
          </p:txBody>
        </p:sp>
      </p:grpSp>
      <p:grpSp>
        <p:nvGrpSpPr>
          <p:cNvPr id="51" name="Group 50">
            <a:extLst>
              <a:ext uri="{FF2B5EF4-FFF2-40B4-BE49-F238E27FC236}">
                <a16:creationId xmlns:a16="http://schemas.microsoft.com/office/drawing/2014/main" id="{D9F98324-D11B-4BB8-BB9D-5BD55230B1AC}"/>
              </a:ext>
            </a:extLst>
          </p:cNvPr>
          <p:cNvGrpSpPr/>
          <p:nvPr/>
        </p:nvGrpSpPr>
        <p:grpSpPr>
          <a:xfrm>
            <a:off x="2219815" y="2622556"/>
            <a:ext cx="465323" cy="535088"/>
            <a:chOff x="7591925" y="1219853"/>
            <a:chExt cx="620431" cy="713450"/>
          </a:xfrm>
        </p:grpSpPr>
        <p:cxnSp>
          <p:nvCxnSpPr>
            <p:cNvPr id="27" name="Straight Connector 26">
              <a:extLst>
                <a:ext uri="{FF2B5EF4-FFF2-40B4-BE49-F238E27FC236}">
                  <a16:creationId xmlns:a16="http://schemas.microsoft.com/office/drawing/2014/main" id="{5C6B36A3-1DE3-49B1-BB12-EA410B2F2219}"/>
                </a:ext>
              </a:extLst>
            </p:cNvPr>
            <p:cNvCxnSpPr/>
            <p:nvPr/>
          </p:nvCxnSpPr>
          <p:spPr>
            <a:xfrm>
              <a:off x="7591926" y="1256494"/>
              <a:ext cx="613611" cy="25837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2418116-9136-4A60-A91F-E69B0B71FC66}"/>
                </a:ext>
              </a:extLst>
            </p:cNvPr>
            <p:cNvCxnSpPr/>
            <p:nvPr/>
          </p:nvCxnSpPr>
          <p:spPr>
            <a:xfrm>
              <a:off x="7591925" y="1602607"/>
              <a:ext cx="613611" cy="25837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EA6247-C53B-443D-8537-62A47865C72D}"/>
                </a:ext>
              </a:extLst>
            </p:cNvPr>
            <p:cNvCxnSpPr>
              <a:cxnSpLocks/>
            </p:cNvCxnSpPr>
            <p:nvPr/>
          </p:nvCxnSpPr>
          <p:spPr>
            <a:xfrm flipV="1">
              <a:off x="7591926" y="1219853"/>
              <a:ext cx="613610" cy="22795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8D1185-0C8F-4A58-BAFF-5F289793D22F}"/>
                </a:ext>
              </a:extLst>
            </p:cNvPr>
            <p:cNvCxnSpPr>
              <a:cxnSpLocks/>
            </p:cNvCxnSpPr>
            <p:nvPr/>
          </p:nvCxnSpPr>
          <p:spPr>
            <a:xfrm flipV="1">
              <a:off x="7591925" y="1565894"/>
              <a:ext cx="606791" cy="228030"/>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CA5F6F-9E88-4698-B8BF-18EF25D5741F}"/>
                </a:ext>
              </a:extLst>
            </p:cNvPr>
            <p:cNvCxnSpPr>
              <a:cxnSpLocks/>
            </p:cNvCxnSpPr>
            <p:nvPr/>
          </p:nvCxnSpPr>
          <p:spPr>
            <a:xfrm flipV="1">
              <a:off x="7598746" y="1359232"/>
              <a:ext cx="613610" cy="22795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26C10D-47E1-4511-AD00-74C3FFFC14B7}"/>
                </a:ext>
              </a:extLst>
            </p:cNvPr>
            <p:cNvCxnSpPr>
              <a:cxnSpLocks/>
            </p:cNvCxnSpPr>
            <p:nvPr/>
          </p:nvCxnSpPr>
          <p:spPr>
            <a:xfrm flipV="1">
              <a:off x="7598745" y="1705273"/>
              <a:ext cx="606791" cy="228030"/>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291538D-0BD9-4301-87F3-04121266AD69}"/>
              </a:ext>
            </a:extLst>
          </p:cNvPr>
          <p:cNvGrpSpPr/>
          <p:nvPr/>
        </p:nvGrpSpPr>
        <p:grpSpPr>
          <a:xfrm>
            <a:off x="4444682" y="2582473"/>
            <a:ext cx="2045921" cy="2714260"/>
            <a:chOff x="6302023" y="1799257"/>
            <a:chExt cx="2727894" cy="3619013"/>
          </a:xfrm>
        </p:grpSpPr>
        <p:pic>
          <p:nvPicPr>
            <p:cNvPr id="10" name="Picture 9">
              <a:extLst>
                <a:ext uri="{FF2B5EF4-FFF2-40B4-BE49-F238E27FC236}">
                  <a16:creationId xmlns:a16="http://schemas.microsoft.com/office/drawing/2014/main" id="{EDB1E296-5E8D-412E-B586-109E042BBA53}"/>
                </a:ext>
              </a:extLst>
            </p:cNvPr>
            <p:cNvPicPr>
              <a:picLocks noChangeAspect="1"/>
            </p:cNvPicPr>
            <p:nvPr/>
          </p:nvPicPr>
          <p:blipFill>
            <a:blip r:embed="rId5"/>
            <a:stretch>
              <a:fillRect/>
            </a:stretch>
          </p:blipFill>
          <p:spPr>
            <a:xfrm>
              <a:off x="6302023" y="1799257"/>
              <a:ext cx="2090665" cy="3619013"/>
            </a:xfrm>
            <a:prstGeom prst="rect">
              <a:avLst/>
            </a:prstGeom>
          </p:spPr>
        </p:pic>
        <p:sp>
          <p:nvSpPr>
            <p:cNvPr id="13" name="TextBox 12">
              <a:extLst>
                <a:ext uri="{FF2B5EF4-FFF2-40B4-BE49-F238E27FC236}">
                  <a16:creationId xmlns:a16="http://schemas.microsoft.com/office/drawing/2014/main" id="{7C8ED230-D261-41E9-B00A-CD1B1E644522}"/>
                </a:ext>
              </a:extLst>
            </p:cNvPr>
            <p:cNvSpPr txBox="1"/>
            <p:nvPr/>
          </p:nvSpPr>
          <p:spPr>
            <a:xfrm>
              <a:off x="7863357" y="4719997"/>
              <a:ext cx="944276" cy="492443"/>
            </a:xfrm>
            <a:prstGeom prst="rect">
              <a:avLst/>
            </a:prstGeom>
            <a:solidFill>
              <a:schemeClr val="bg1"/>
            </a:solidFill>
          </p:spPr>
          <p:txBody>
            <a:bodyPr wrap="none" rtlCol="0">
              <a:spAutoFit/>
            </a:bodyPr>
            <a:lstStyle/>
            <a:p>
              <a:r>
                <a:rPr lang="en-US" b="1" dirty="0">
                  <a:solidFill>
                    <a:schemeClr val="tx2"/>
                  </a:solidFill>
                </a:rPr>
                <a:t>Liver</a:t>
              </a:r>
            </a:p>
          </p:txBody>
        </p:sp>
        <p:sp>
          <p:nvSpPr>
            <p:cNvPr id="44" name="TextBox 43">
              <a:extLst>
                <a:ext uri="{FF2B5EF4-FFF2-40B4-BE49-F238E27FC236}">
                  <a16:creationId xmlns:a16="http://schemas.microsoft.com/office/drawing/2014/main" id="{962BEC22-E9DD-466D-B0F5-8456AEBF6AC5}"/>
                </a:ext>
              </a:extLst>
            </p:cNvPr>
            <p:cNvSpPr txBox="1"/>
            <p:nvPr/>
          </p:nvSpPr>
          <p:spPr>
            <a:xfrm>
              <a:off x="7863356" y="3171810"/>
              <a:ext cx="1166561" cy="492443"/>
            </a:xfrm>
            <a:prstGeom prst="rect">
              <a:avLst/>
            </a:prstGeom>
            <a:solidFill>
              <a:schemeClr val="bg1"/>
            </a:solidFill>
          </p:spPr>
          <p:txBody>
            <a:bodyPr wrap="square" rtlCol="0">
              <a:spAutoFit/>
            </a:bodyPr>
            <a:lstStyle/>
            <a:p>
              <a:r>
                <a:rPr lang="en-US" b="1" dirty="0">
                  <a:solidFill>
                    <a:schemeClr val="tx2"/>
                  </a:solidFill>
                </a:rPr>
                <a:t>Heart</a:t>
              </a:r>
            </a:p>
          </p:txBody>
        </p:sp>
      </p:grpSp>
      <p:sp>
        <p:nvSpPr>
          <p:cNvPr id="46" name="TextBox 45">
            <a:extLst>
              <a:ext uri="{FF2B5EF4-FFF2-40B4-BE49-F238E27FC236}">
                <a16:creationId xmlns:a16="http://schemas.microsoft.com/office/drawing/2014/main" id="{74276CA8-6D5E-4F54-8FC1-592525466FC5}"/>
              </a:ext>
            </a:extLst>
          </p:cNvPr>
          <p:cNvSpPr txBox="1"/>
          <p:nvPr/>
        </p:nvSpPr>
        <p:spPr>
          <a:xfrm>
            <a:off x="3627428" y="1731574"/>
            <a:ext cx="4650299" cy="461665"/>
          </a:xfrm>
          <a:prstGeom prst="rect">
            <a:avLst/>
          </a:prstGeom>
          <a:noFill/>
        </p:spPr>
        <p:txBody>
          <a:bodyPr wrap="square" rtlCol="0">
            <a:spAutoFit/>
          </a:bodyPr>
          <a:lstStyle/>
          <a:p>
            <a:r>
              <a:rPr lang="en-US" sz="2400" b="1" dirty="0"/>
              <a:t>How Stress Affect Your Health</a:t>
            </a:r>
          </a:p>
        </p:txBody>
      </p:sp>
      <p:cxnSp>
        <p:nvCxnSpPr>
          <p:cNvPr id="9" name="Connector: Curved 8">
            <a:extLst>
              <a:ext uri="{FF2B5EF4-FFF2-40B4-BE49-F238E27FC236}">
                <a16:creationId xmlns:a16="http://schemas.microsoft.com/office/drawing/2014/main" id="{5EDE47E7-A503-440F-93B3-241322D6D2DA}"/>
              </a:ext>
            </a:extLst>
          </p:cNvPr>
          <p:cNvCxnSpPr>
            <a:cxnSpLocks/>
            <a:stCxn id="22" idx="3"/>
          </p:cNvCxnSpPr>
          <p:nvPr/>
        </p:nvCxnSpPr>
        <p:spPr>
          <a:xfrm>
            <a:off x="3445033" y="4942039"/>
            <a:ext cx="999650" cy="17957"/>
          </a:xfrm>
          <a:prstGeom prst="curvedConnector3">
            <a:avLst>
              <a:gd name="adj1" fmla="val 50000"/>
            </a:avLst>
          </a:prstGeom>
          <a:ln w="57150">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2D7C15C-95E0-4E00-81C3-E3D49FBB78EA}"/>
              </a:ext>
            </a:extLst>
          </p:cNvPr>
          <p:cNvSpPr txBox="1"/>
          <p:nvPr/>
        </p:nvSpPr>
        <p:spPr>
          <a:xfrm>
            <a:off x="6490603" y="3522782"/>
            <a:ext cx="2412764" cy="1615827"/>
          </a:xfrm>
          <a:prstGeom prst="rect">
            <a:avLst/>
          </a:prstGeom>
          <a:noFill/>
          <a:ln w="57150">
            <a:solidFill>
              <a:srgbClr val="FFC000"/>
            </a:solidFill>
          </a:ln>
        </p:spPr>
        <p:txBody>
          <a:bodyPr wrap="square" lIns="68580" tIns="68580" bIns="68580" rtlCol="0">
            <a:spAutoFit/>
          </a:bodyPr>
          <a:lstStyle/>
          <a:p>
            <a:r>
              <a:rPr lang="en-US" sz="1600" dirty="0">
                <a:latin typeface="Calibri" panose="020F0502020204030204" pitchFamily="34" charset="0"/>
                <a:cs typeface="Calibri" panose="020F0502020204030204" pitchFamily="34" charset="0"/>
              </a:rPr>
              <a:t>The same chemical that makes us feel stressed, goes to the liver and tells it to produce cholesterol, which is the tie between stress and heart disease.</a:t>
            </a:r>
          </a:p>
        </p:txBody>
      </p:sp>
      <p:sp>
        <p:nvSpPr>
          <p:cNvPr id="35" name="Rectangle 34">
            <a:extLst>
              <a:ext uri="{FF2B5EF4-FFF2-40B4-BE49-F238E27FC236}">
                <a16:creationId xmlns:a16="http://schemas.microsoft.com/office/drawing/2014/main" id="{072D9A09-296D-4F41-BE30-D922ECC0E2C4}"/>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3BD2F49A-09FB-4B63-BE40-3F573BDCF92D}"/>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D6BF1A98-3EEF-4FC6-AE36-4BEB5DAAB982}"/>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30</a:t>
            </a:fld>
            <a:endParaRPr lang="en-US" b="1" dirty="0"/>
          </a:p>
        </p:txBody>
      </p:sp>
    </p:spTree>
    <p:extLst>
      <p:ext uri="{BB962C8B-B14F-4D97-AF65-F5344CB8AC3E}">
        <p14:creationId xmlns:p14="http://schemas.microsoft.com/office/powerpoint/2010/main" val="3284003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03C490-86B8-4DC9-9BB3-E22FEB38BD3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The Stress Curve</a:t>
            </a:r>
          </a:p>
        </p:txBody>
      </p:sp>
      <p:pic>
        <p:nvPicPr>
          <p:cNvPr id="13" name="Picture 12">
            <a:extLst>
              <a:ext uri="{FF2B5EF4-FFF2-40B4-BE49-F238E27FC236}">
                <a16:creationId xmlns:a16="http://schemas.microsoft.com/office/drawing/2014/main" id="{582CDC26-3850-46C2-8B55-AB32CAC6C505}"/>
              </a:ext>
            </a:extLst>
          </p:cNvPr>
          <p:cNvPicPr>
            <a:picLocks noChangeAspect="1"/>
          </p:cNvPicPr>
          <p:nvPr/>
        </p:nvPicPr>
        <p:blipFill>
          <a:blip r:embed="rId3"/>
          <a:stretch>
            <a:fillRect/>
          </a:stretch>
        </p:blipFill>
        <p:spPr>
          <a:xfrm>
            <a:off x="2874079" y="1818037"/>
            <a:ext cx="3514502" cy="3351200"/>
          </a:xfrm>
          <a:prstGeom prst="rect">
            <a:avLst/>
          </a:prstGeom>
        </p:spPr>
      </p:pic>
      <p:sp>
        <p:nvSpPr>
          <p:cNvPr id="14" name="TextBox 13">
            <a:extLst>
              <a:ext uri="{FF2B5EF4-FFF2-40B4-BE49-F238E27FC236}">
                <a16:creationId xmlns:a16="http://schemas.microsoft.com/office/drawing/2014/main" id="{0BE2DE64-E5C3-44BD-81CF-ED0D014C6BF9}"/>
              </a:ext>
            </a:extLst>
          </p:cNvPr>
          <p:cNvSpPr txBox="1"/>
          <p:nvPr/>
        </p:nvSpPr>
        <p:spPr>
          <a:xfrm>
            <a:off x="342901" y="2971744"/>
            <a:ext cx="2626033" cy="1323439"/>
          </a:xfrm>
          <a:prstGeom prst="rect">
            <a:avLst/>
          </a:prstGeom>
          <a:noFill/>
        </p:spPr>
        <p:txBody>
          <a:bodyPr wrap="square" rtlCol="0">
            <a:spAutoFit/>
          </a:bodyPr>
          <a:lstStyle/>
          <a:p>
            <a:pPr algn="r"/>
            <a:r>
              <a:rPr lang="en-US" sz="2000" b="1" dirty="0"/>
              <a:t>Quality </a:t>
            </a:r>
            <a:br>
              <a:rPr lang="en-US" sz="2000" b="1" dirty="0"/>
            </a:br>
            <a:r>
              <a:rPr lang="en-US" sz="2000" b="1" dirty="0"/>
              <a:t>of Performance </a:t>
            </a:r>
            <a:br>
              <a:rPr lang="en-US" sz="2000" b="1" dirty="0"/>
            </a:br>
            <a:r>
              <a:rPr lang="en-US" sz="2000" b="1" dirty="0"/>
              <a:t>and </a:t>
            </a:r>
            <a:br>
              <a:rPr lang="en-US" sz="2000" b="1" dirty="0"/>
            </a:br>
            <a:r>
              <a:rPr lang="en-US" sz="2000" b="1" dirty="0"/>
              <a:t>Decision-Making</a:t>
            </a:r>
          </a:p>
        </p:txBody>
      </p:sp>
      <p:sp>
        <p:nvSpPr>
          <p:cNvPr id="15" name="TextBox 14">
            <a:extLst>
              <a:ext uri="{FF2B5EF4-FFF2-40B4-BE49-F238E27FC236}">
                <a16:creationId xmlns:a16="http://schemas.microsoft.com/office/drawing/2014/main" id="{4A551EFF-201C-4199-94C1-7860CABD6516}"/>
              </a:ext>
            </a:extLst>
          </p:cNvPr>
          <p:cNvSpPr txBox="1"/>
          <p:nvPr/>
        </p:nvSpPr>
        <p:spPr>
          <a:xfrm>
            <a:off x="3815911" y="5128187"/>
            <a:ext cx="2294612" cy="400110"/>
          </a:xfrm>
          <a:prstGeom prst="rect">
            <a:avLst/>
          </a:prstGeom>
          <a:noFill/>
        </p:spPr>
        <p:txBody>
          <a:bodyPr wrap="square" rtlCol="0">
            <a:spAutoFit/>
          </a:bodyPr>
          <a:lstStyle/>
          <a:p>
            <a:r>
              <a:rPr lang="en-US" sz="2000" b="1" dirty="0"/>
              <a:t>Level of Stress</a:t>
            </a:r>
          </a:p>
        </p:txBody>
      </p:sp>
      <p:sp>
        <p:nvSpPr>
          <p:cNvPr id="18" name="Rectangle 17">
            <a:extLst>
              <a:ext uri="{FF2B5EF4-FFF2-40B4-BE49-F238E27FC236}">
                <a16:creationId xmlns:a16="http://schemas.microsoft.com/office/drawing/2014/main" id="{221F6041-AD42-4DAF-B017-2EE489E5FC53}"/>
              </a:ext>
            </a:extLst>
          </p:cNvPr>
          <p:cNvSpPr/>
          <p:nvPr/>
        </p:nvSpPr>
        <p:spPr>
          <a:xfrm>
            <a:off x="4687212" y="3819268"/>
            <a:ext cx="1139018" cy="39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6870AEA6-CCE1-44AE-9E6E-FF59C4C85BB4}"/>
              </a:ext>
            </a:extLst>
          </p:cNvPr>
          <p:cNvSpPr/>
          <p:nvPr/>
        </p:nvSpPr>
        <p:spPr>
          <a:xfrm rot="5400000">
            <a:off x="4051732" y="4278825"/>
            <a:ext cx="1068230" cy="3685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Distress</a:t>
            </a:r>
            <a:endParaRPr lang="en-US" sz="1200" dirty="0">
              <a:solidFill>
                <a:srgbClr val="FF0000"/>
              </a:solidFill>
            </a:endParaRPr>
          </a:p>
        </p:txBody>
      </p:sp>
      <p:sp>
        <p:nvSpPr>
          <p:cNvPr id="21" name="TextBox 20">
            <a:extLst>
              <a:ext uri="{FF2B5EF4-FFF2-40B4-BE49-F238E27FC236}">
                <a16:creationId xmlns:a16="http://schemas.microsoft.com/office/drawing/2014/main" id="{3260BB46-C1BD-4348-B729-5EF3035DCE67}"/>
              </a:ext>
            </a:extLst>
          </p:cNvPr>
          <p:cNvSpPr txBox="1"/>
          <p:nvPr/>
        </p:nvSpPr>
        <p:spPr>
          <a:xfrm>
            <a:off x="4620422" y="2983228"/>
            <a:ext cx="1381099" cy="646331"/>
          </a:xfrm>
          <a:prstGeom prst="rect">
            <a:avLst/>
          </a:prstGeom>
          <a:noFill/>
        </p:spPr>
        <p:txBody>
          <a:bodyPr wrap="square" rtlCol="0">
            <a:spAutoFit/>
          </a:bodyPr>
          <a:lstStyle/>
          <a:p>
            <a:r>
              <a:rPr lang="en-US" b="1" dirty="0">
                <a:solidFill>
                  <a:srgbClr val="C00000"/>
                </a:solidFill>
              </a:rPr>
              <a:t>Emotional Hijacking</a:t>
            </a:r>
          </a:p>
        </p:txBody>
      </p:sp>
      <p:cxnSp>
        <p:nvCxnSpPr>
          <p:cNvPr id="22" name="Straight Arrow Connector 21">
            <a:extLst>
              <a:ext uri="{FF2B5EF4-FFF2-40B4-BE49-F238E27FC236}">
                <a16:creationId xmlns:a16="http://schemas.microsoft.com/office/drawing/2014/main" id="{31B61232-796E-426A-8B78-55F5CAD9476F}"/>
              </a:ext>
            </a:extLst>
          </p:cNvPr>
          <p:cNvCxnSpPr/>
          <p:nvPr/>
        </p:nvCxnSpPr>
        <p:spPr>
          <a:xfrm flipH="1">
            <a:off x="4278002" y="3466743"/>
            <a:ext cx="281444" cy="325632"/>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AEE4592-B429-4C23-8204-D9C78A9BAC42}"/>
              </a:ext>
            </a:extLst>
          </p:cNvPr>
          <p:cNvSpPr/>
          <p:nvPr/>
        </p:nvSpPr>
        <p:spPr>
          <a:xfrm>
            <a:off x="3900236" y="3524442"/>
            <a:ext cx="520785" cy="5341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00E8E548-CE58-4813-99F0-FEC5AC9019BB}"/>
              </a:ext>
            </a:extLst>
          </p:cNvPr>
          <p:cNvSpPr/>
          <p:nvPr/>
        </p:nvSpPr>
        <p:spPr>
          <a:xfrm rot="18822411">
            <a:off x="2803054" y="4224968"/>
            <a:ext cx="1368248" cy="328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Good Stress</a:t>
            </a:r>
          </a:p>
        </p:txBody>
      </p:sp>
      <p:sp>
        <p:nvSpPr>
          <p:cNvPr id="12" name="Rectangle 11">
            <a:extLst>
              <a:ext uri="{FF2B5EF4-FFF2-40B4-BE49-F238E27FC236}">
                <a16:creationId xmlns:a16="http://schemas.microsoft.com/office/drawing/2014/main" id="{FA77DC01-27D6-46C3-A092-99E2C84B3A02}"/>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2D656AC-8C73-41A3-9DC9-01D52CF585EB}"/>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6C2909D3-A8C3-4B96-ADDD-94C93B05F0C1}"/>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31</a:t>
            </a:fld>
            <a:endParaRPr lang="en-US" b="1" dirty="0"/>
          </a:p>
        </p:txBody>
      </p:sp>
    </p:spTree>
    <p:extLst>
      <p:ext uri="{BB962C8B-B14F-4D97-AF65-F5344CB8AC3E}">
        <p14:creationId xmlns:p14="http://schemas.microsoft.com/office/powerpoint/2010/main" val="205509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
            <a:extLst>
              <a:ext uri="{FF2B5EF4-FFF2-40B4-BE49-F238E27FC236}">
                <a16:creationId xmlns:a16="http://schemas.microsoft.com/office/drawing/2014/main" id="{8EE730B8-F5A6-4388-8CED-EC2137C6B8F9}"/>
              </a:ext>
            </a:extLst>
          </p:cNvPr>
          <p:cNvPicPr>
            <a:picLocks noChangeAspect="1"/>
          </p:cNvPicPr>
          <p:nvPr/>
        </p:nvPicPr>
        <p:blipFill>
          <a:blip r:embed="rId3"/>
          <a:stretch>
            <a:fillRect/>
          </a:stretch>
        </p:blipFill>
        <p:spPr>
          <a:xfrm>
            <a:off x="2899705" y="1835430"/>
            <a:ext cx="3460754" cy="3326871"/>
          </a:xfrm>
          <a:prstGeom prst="rect">
            <a:avLst/>
          </a:prstGeom>
        </p:spPr>
      </p:pic>
      <p:sp>
        <p:nvSpPr>
          <p:cNvPr id="7" name="Title 6">
            <a:extLst>
              <a:ext uri="{FF2B5EF4-FFF2-40B4-BE49-F238E27FC236}">
                <a16:creationId xmlns:a16="http://schemas.microsoft.com/office/drawing/2014/main" id="{C903C490-86B8-4DC9-9BB3-E22FEB38BD3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The Stress Curve</a:t>
            </a:r>
          </a:p>
        </p:txBody>
      </p:sp>
      <p:sp>
        <p:nvSpPr>
          <p:cNvPr id="14" name="TextBox 13">
            <a:extLst>
              <a:ext uri="{FF2B5EF4-FFF2-40B4-BE49-F238E27FC236}">
                <a16:creationId xmlns:a16="http://schemas.microsoft.com/office/drawing/2014/main" id="{0BE2DE64-E5C3-44BD-81CF-ED0D014C6BF9}"/>
              </a:ext>
            </a:extLst>
          </p:cNvPr>
          <p:cNvSpPr txBox="1"/>
          <p:nvPr/>
        </p:nvSpPr>
        <p:spPr>
          <a:xfrm>
            <a:off x="613898" y="2971744"/>
            <a:ext cx="2355036" cy="1323439"/>
          </a:xfrm>
          <a:prstGeom prst="rect">
            <a:avLst/>
          </a:prstGeom>
          <a:noFill/>
        </p:spPr>
        <p:txBody>
          <a:bodyPr wrap="square" rtlCol="0">
            <a:spAutoFit/>
          </a:bodyPr>
          <a:lstStyle/>
          <a:p>
            <a:pPr algn="r"/>
            <a:r>
              <a:rPr lang="en-US" sz="2000" b="1" dirty="0"/>
              <a:t>Quality </a:t>
            </a:r>
            <a:br>
              <a:rPr lang="en-US" sz="2000" b="1" dirty="0"/>
            </a:br>
            <a:r>
              <a:rPr lang="en-US" sz="2000" b="1" dirty="0"/>
              <a:t>of Performance </a:t>
            </a:r>
            <a:br>
              <a:rPr lang="en-US" sz="2000" b="1" dirty="0"/>
            </a:br>
            <a:r>
              <a:rPr lang="en-US" sz="2000" b="1" dirty="0"/>
              <a:t>and </a:t>
            </a:r>
            <a:br>
              <a:rPr lang="en-US" sz="2000" b="1" dirty="0"/>
            </a:br>
            <a:r>
              <a:rPr lang="en-US" sz="2000" b="1" dirty="0"/>
              <a:t>Decision-Making</a:t>
            </a:r>
          </a:p>
        </p:txBody>
      </p:sp>
      <p:sp>
        <p:nvSpPr>
          <p:cNvPr id="15" name="TextBox 14">
            <a:extLst>
              <a:ext uri="{FF2B5EF4-FFF2-40B4-BE49-F238E27FC236}">
                <a16:creationId xmlns:a16="http://schemas.microsoft.com/office/drawing/2014/main" id="{4A551EFF-201C-4199-94C1-7860CABD6516}"/>
              </a:ext>
            </a:extLst>
          </p:cNvPr>
          <p:cNvSpPr txBox="1"/>
          <p:nvPr/>
        </p:nvSpPr>
        <p:spPr>
          <a:xfrm>
            <a:off x="3701212" y="5152715"/>
            <a:ext cx="2446776" cy="400110"/>
          </a:xfrm>
          <a:prstGeom prst="rect">
            <a:avLst/>
          </a:prstGeom>
          <a:noFill/>
        </p:spPr>
        <p:txBody>
          <a:bodyPr wrap="square" rtlCol="0">
            <a:spAutoFit/>
          </a:bodyPr>
          <a:lstStyle/>
          <a:p>
            <a:r>
              <a:rPr lang="en-US" sz="2000" b="1" dirty="0"/>
              <a:t>Level of Stress</a:t>
            </a:r>
          </a:p>
        </p:txBody>
      </p:sp>
      <p:sp>
        <p:nvSpPr>
          <p:cNvPr id="18" name="Rectangle 17">
            <a:extLst>
              <a:ext uri="{FF2B5EF4-FFF2-40B4-BE49-F238E27FC236}">
                <a16:creationId xmlns:a16="http://schemas.microsoft.com/office/drawing/2014/main" id="{221F6041-AD42-4DAF-B017-2EE489E5FC53}"/>
              </a:ext>
            </a:extLst>
          </p:cNvPr>
          <p:cNvSpPr/>
          <p:nvPr/>
        </p:nvSpPr>
        <p:spPr>
          <a:xfrm>
            <a:off x="4687212" y="3819268"/>
            <a:ext cx="1139018" cy="39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6870AEA6-CCE1-44AE-9E6E-FF59C4C85BB4}"/>
              </a:ext>
            </a:extLst>
          </p:cNvPr>
          <p:cNvSpPr/>
          <p:nvPr/>
        </p:nvSpPr>
        <p:spPr>
          <a:xfrm rot="5400000">
            <a:off x="4051732" y="4278825"/>
            <a:ext cx="1068230" cy="3685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Distress</a:t>
            </a:r>
            <a:endParaRPr lang="en-US" sz="1200" dirty="0">
              <a:solidFill>
                <a:srgbClr val="FF0000"/>
              </a:solidFill>
            </a:endParaRPr>
          </a:p>
        </p:txBody>
      </p:sp>
      <p:sp>
        <p:nvSpPr>
          <p:cNvPr id="26" name="TextBox 25">
            <a:extLst>
              <a:ext uri="{FF2B5EF4-FFF2-40B4-BE49-F238E27FC236}">
                <a16:creationId xmlns:a16="http://schemas.microsoft.com/office/drawing/2014/main" id="{6281E110-C4A5-453F-AB74-75C2F5BE6CCB}"/>
              </a:ext>
            </a:extLst>
          </p:cNvPr>
          <p:cNvSpPr txBox="1"/>
          <p:nvPr/>
        </p:nvSpPr>
        <p:spPr>
          <a:xfrm>
            <a:off x="5377036" y="2012923"/>
            <a:ext cx="1782537" cy="646331"/>
          </a:xfrm>
          <a:prstGeom prst="rect">
            <a:avLst/>
          </a:prstGeom>
          <a:noFill/>
        </p:spPr>
        <p:txBody>
          <a:bodyPr wrap="square" rtlCol="0">
            <a:spAutoFit/>
          </a:bodyPr>
          <a:lstStyle/>
          <a:p>
            <a:r>
              <a:rPr lang="en-US" b="1" dirty="0">
                <a:solidFill>
                  <a:schemeClr val="tx2">
                    <a:lumMod val="85000"/>
                    <a:lumOff val="15000"/>
                  </a:schemeClr>
                </a:solidFill>
              </a:rPr>
              <a:t>What’s the secret?</a:t>
            </a:r>
          </a:p>
        </p:txBody>
      </p:sp>
      <p:sp>
        <p:nvSpPr>
          <p:cNvPr id="29" name="Rectangle 28">
            <a:extLst>
              <a:ext uri="{FF2B5EF4-FFF2-40B4-BE49-F238E27FC236}">
                <a16:creationId xmlns:a16="http://schemas.microsoft.com/office/drawing/2014/main" id="{338FB4F8-7011-4DE0-9216-544D1915F538}"/>
              </a:ext>
            </a:extLst>
          </p:cNvPr>
          <p:cNvSpPr/>
          <p:nvPr/>
        </p:nvSpPr>
        <p:spPr>
          <a:xfrm rot="18822411">
            <a:off x="2764023" y="4133669"/>
            <a:ext cx="1620846" cy="328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Good Stress</a:t>
            </a:r>
          </a:p>
        </p:txBody>
      </p:sp>
      <p:sp>
        <p:nvSpPr>
          <p:cNvPr id="10" name="Rectangle 9">
            <a:extLst>
              <a:ext uri="{FF2B5EF4-FFF2-40B4-BE49-F238E27FC236}">
                <a16:creationId xmlns:a16="http://schemas.microsoft.com/office/drawing/2014/main" id="{3437CAF8-9568-431A-87FF-67C51F326AD5}"/>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C630C5F-5B15-42F9-A857-B81BCC91B98F}"/>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57615E37-8487-4F3D-A81E-03D8EC12D0BF}"/>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32</a:t>
            </a:fld>
            <a:endParaRPr lang="en-US" b="1" dirty="0"/>
          </a:p>
        </p:txBody>
      </p:sp>
    </p:spTree>
    <p:extLst>
      <p:ext uri="{BB962C8B-B14F-4D97-AF65-F5344CB8AC3E}">
        <p14:creationId xmlns:p14="http://schemas.microsoft.com/office/powerpoint/2010/main" val="1932297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
            <a:extLst>
              <a:ext uri="{FF2B5EF4-FFF2-40B4-BE49-F238E27FC236}">
                <a16:creationId xmlns:a16="http://schemas.microsoft.com/office/drawing/2014/main" id="{8EE730B8-F5A6-4388-8CED-EC2137C6B8F9}"/>
              </a:ext>
            </a:extLst>
          </p:cNvPr>
          <p:cNvPicPr>
            <a:picLocks noChangeAspect="1"/>
          </p:cNvPicPr>
          <p:nvPr/>
        </p:nvPicPr>
        <p:blipFill>
          <a:blip r:embed="rId3"/>
          <a:stretch>
            <a:fillRect/>
          </a:stretch>
        </p:blipFill>
        <p:spPr>
          <a:xfrm>
            <a:off x="2899705" y="1835430"/>
            <a:ext cx="3460754" cy="3326871"/>
          </a:xfrm>
          <a:prstGeom prst="rect">
            <a:avLst/>
          </a:prstGeom>
        </p:spPr>
      </p:pic>
      <p:sp>
        <p:nvSpPr>
          <p:cNvPr id="7" name="Title 6">
            <a:extLst>
              <a:ext uri="{FF2B5EF4-FFF2-40B4-BE49-F238E27FC236}">
                <a16:creationId xmlns:a16="http://schemas.microsoft.com/office/drawing/2014/main" id="{C903C490-86B8-4DC9-9BB3-E22FEB38BD3A}"/>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The Stress Curve</a:t>
            </a:r>
          </a:p>
        </p:txBody>
      </p:sp>
      <p:sp>
        <p:nvSpPr>
          <p:cNvPr id="14" name="TextBox 13">
            <a:extLst>
              <a:ext uri="{FF2B5EF4-FFF2-40B4-BE49-F238E27FC236}">
                <a16:creationId xmlns:a16="http://schemas.microsoft.com/office/drawing/2014/main" id="{0BE2DE64-E5C3-44BD-81CF-ED0D014C6BF9}"/>
              </a:ext>
            </a:extLst>
          </p:cNvPr>
          <p:cNvSpPr txBox="1"/>
          <p:nvPr/>
        </p:nvSpPr>
        <p:spPr>
          <a:xfrm>
            <a:off x="516934" y="2469334"/>
            <a:ext cx="2288566" cy="1323439"/>
          </a:xfrm>
          <a:prstGeom prst="rect">
            <a:avLst/>
          </a:prstGeom>
          <a:noFill/>
        </p:spPr>
        <p:txBody>
          <a:bodyPr wrap="square" rtlCol="0">
            <a:spAutoFit/>
          </a:bodyPr>
          <a:lstStyle/>
          <a:p>
            <a:pPr algn="r"/>
            <a:r>
              <a:rPr lang="en-US" sz="2000" b="1" dirty="0"/>
              <a:t>Quality </a:t>
            </a:r>
            <a:br>
              <a:rPr lang="en-US" sz="2000" b="1" dirty="0"/>
            </a:br>
            <a:r>
              <a:rPr lang="en-US" sz="2000" b="1" dirty="0"/>
              <a:t>of Performance </a:t>
            </a:r>
            <a:br>
              <a:rPr lang="en-US" sz="2000" b="1" dirty="0"/>
            </a:br>
            <a:r>
              <a:rPr lang="en-US" sz="2000" b="1" dirty="0"/>
              <a:t>and </a:t>
            </a:r>
            <a:br>
              <a:rPr lang="en-US" sz="2000" b="1" dirty="0"/>
            </a:br>
            <a:r>
              <a:rPr lang="en-US" sz="2000" b="1" dirty="0"/>
              <a:t>Decision-Making</a:t>
            </a:r>
          </a:p>
        </p:txBody>
      </p:sp>
      <p:sp>
        <p:nvSpPr>
          <p:cNvPr id="15" name="TextBox 14">
            <a:extLst>
              <a:ext uri="{FF2B5EF4-FFF2-40B4-BE49-F238E27FC236}">
                <a16:creationId xmlns:a16="http://schemas.microsoft.com/office/drawing/2014/main" id="{4A551EFF-201C-4199-94C1-7860CABD6516}"/>
              </a:ext>
            </a:extLst>
          </p:cNvPr>
          <p:cNvSpPr txBox="1"/>
          <p:nvPr/>
        </p:nvSpPr>
        <p:spPr>
          <a:xfrm>
            <a:off x="3917373" y="5293737"/>
            <a:ext cx="2519544" cy="400110"/>
          </a:xfrm>
          <a:prstGeom prst="rect">
            <a:avLst/>
          </a:prstGeom>
          <a:noFill/>
        </p:spPr>
        <p:txBody>
          <a:bodyPr wrap="square" rtlCol="0">
            <a:spAutoFit/>
          </a:bodyPr>
          <a:lstStyle/>
          <a:p>
            <a:r>
              <a:rPr lang="en-US" sz="2000" b="1" dirty="0"/>
              <a:t>Level of Stress</a:t>
            </a:r>
          </a:p>
        </p:txBody>
      </p:sp>
      <p:sp>
        <p:nvSpPr>
          <p:cNvPr id="18" name="Rectangle 17">
            <a:extLst>
              <a:ext uri="{FF2B5EF4-FFF2-40B4-BE49-F238E27FC236}">
                <a16:creationId xmlns:a16="http://schemas.microsoft.com/office/drawing/2014/main" id="{221F6041-AD42-4DAF-B017-2EE489E5FC53}"/>
              </a:ext>
            </a:extLst>
          </p:cNvPr>
          <p:cNvSpPr/>
          <p:nvPr/>
        </p:nvSpPr>
        <p:spPr>
          <a:xfrm>
            <a:off x="4687212" y="3819268"/>
            <a:ext cx="1139018" cy="39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A58D76C6-6E00-4A6A-8CE5-60148FE91F7B}"/>
              </a:ext>
            </a:extLst>
          </p:cNvPr>
          <p:cNvGrpSpPr/>
          <p:nvPr/>
        </p:nvGrpSpPr>
        <p:grpSpPr>
          <a:xfrm>
            <a:off x="1425389" y="4359601"/>
            <a:ext cx="1865457" cy="784830"/>
            <a:chOff x="1954305" y="4849092"/>
            <a:chExt cx="2487276" cy="1046439"/>
          </a:xfrm>
        </p:grpSpPr>
        <p:sp>
          <p:nvSpPr>
            <p:cNvPr id="11" name="TextBox 10">
              <a:extLst>
                <a:ext uri="{FF2B5EF4-FFF2-40B4-BE49-F238E27FC236}">
                  <a16:creationId xmlns:a16="http://schemas.microsoft.com/office/drawing/2014/main" id="{C8F9B673-D843-43AC-BE28-DD3DBED87157}"/>
                </a:ext>
              </a:extLst>
            </p:cNvPr>
            <p:cNvSpPr txBox="1"/>
            <p:nvPr/>
          </p:nvSpPr>
          <p:spPr>
            <a:xfrm>
              <a:off x="1954305" y="4849092"/>
              <a:ext cx="1868731" cy="1046439"/>
            </a:xfrm>
            <a:prstGeom prst="rect">
              <a:avLst/>
            </a:prstGeom>
            <a:solidFill>
              <a:srgbClr val="00B050"/>
            </a:solidFill>
          </p:spPr>
          <p:txBody>
            <a:bodyPr wrap="square" rtlCol="0">
              <a:spAutoFit/>
            </a:bodyPr>
            <a:lstStyle/>
            <a:p>
              <a:r>
                <a:rPr lang="en-US" sz="1500" b="1" dirty="0">
                  <a:solidFill>
                    <a:schemeClr val="bg1"/>
                  </a:solidFill>
                </a:rPr>
                <a:t>1. Eliminate Unnecessary Stressors</a:t>
              </a:r>
            </a:p>
          </p:txBody>
        </p:sp>
        <p:cxnSp>
          <p:nvCxnSpPr>
            <p:cNvPr id="12" name="Straight Arrow Connector 11">
              <a:extLst>
                <a:ext uri="{FF2B5EF4-FFF2-40B4-BE49-F238E27FC236}">
                  <a16:creationId xmlns:a16="http://schemas.microsoft.com/office/drawing/2014/main" id="{18480B45-C1FA-47CD-B278-D22095D7B129}"/>
                </a:ext>
              </a:extLst>
            </p:cNvPr>
            <p:cNvCxnSpPr>
              <a:cxnSpLocks/>
            </p:cNvCxnSpPr>
            <p:nvPr/>
          </p:nvCxnSpPr>
          <p:spPr>
            <a:xfrm>
              <a:off x="3643746" y="5264727"/>
              <a:ext cx="797835" cy="0"/>
            </a:xfrm>
            <a:prstGeom prst="straightConnector1">
              <a:avLst/>
            </a:prstGeom>
            <a:ln w="571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409A136-EBC6-416F-B318-5D4F08575D21}"/>
              </a:ext>
            </a:extLst>
          </p:cNvPr>
          <p:cNvGrpSpPr/>
          <p:nvPr/>
        </p:nvGrpSpPr>
        <p:grpSpPr>
          <a:xfrm rot="2242069">
            <a:off x="3277813" y="4330620"/>
            <a:ext cx="177702" cy="748293"/>
            <a:chOff x="7591925" y="1219853"/>
            <a:chExt cx="620431" cy="713450"/>
          </a:xfrm>
        </p:grpSpPr>
        <p:cxnSp>
          <p:nvCxnSpPr>
            <p:cNvPr id="20" name="Straight Connector 19">
              <a:extLst>
                <a:ext uri="{FF2B5EF4-FFF2-40B4-BE49-F238E27FC236}">
                  <a16:creationId xmlns:a16="http://schemas.microsoft.com/office/drawing/2014/main" id="{5A6C3089-6BC1-4F45-9D04-253716959F73}"/>
                </a:ext>
              </a:extLst>
            </p:cNvPr>
            <p:cNvCxnSpPr/>
            <p:nvPr/>
          </p:nvCxnSpPr>
          <p:spPr>
            <a:xfrm>
              <a:off x="7591926" y="1256494"/>
              <a:ext cx="613611" cy="25837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7B0649-7E3B-4201-B21F-C15CF272516F}"/>
                </a:ext>
              </a:extLst>
            </p:cNvPr>
            <p:cNvCxnSpPr/>
            <p:nvPr/>
          </p:nvCxnSpPr>
          <p:spPr>
            <a:xfrm>
              <a:off x="7591925" y="1602607"/>
              <a:ext cx="613611" cy="25837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0EAA6C-1084-4D3C-97C1-9388B6F58D58}"/>
                </a:ext>
              </a:extLst>
            </p:cNvPr>
            <p:cNvCxnSpPr>
              <a:cxnSpLocks/>
            </p:cNvCxnSpPr>
            <p:nvPr/>
          </p:nvCxnSpPr>
          <p:spPr>
            <a:xfrm flipV="1">
              <a:off x="7591926" y="1219853"/>
              <a:ext cx="613610" cy="22795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503175-A4A1-456A-BD4D-4C388B1EA953}"/>
                </a:ext>
              </a:extLst>
            </p:cNvPr>
            <p:cNvCxnSpPr>
              <a:cxnSpLocks/>
            </p:cNvCxnSpPr>
            <p:nvPr/>
          </p:nvCxnSpPr>
          <p:spPr>
            <a:xfrm flipV="1">
              <a:off x="7591925" y="1565894"/>
              <a:ext cx="606791" cy="228030"/>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DFEA50-F705-4175-8155-4A16E3FEDA93}"/>
                </a:ext>
              </a:extLst>
            </p:cNvPr>
            <p:cNvCxnSpPr>
              <a:cxnSpLocks/>
            </p:cNvCxnSpPr>
            <p:nvPr/>
          </p:nvCxnSpPr>
          <p:spPr>
            <a:xfrm flipV="1">
              <a:off x="7598746" y="1359232"/>
              <a:ext cx="613610" cy="227958"/>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E58779-7B2D-4431-A255-B1EE0C1B3DB5}"/>
                </a:ext>
              </a:extLst>
            </p:cNvPr>
            <p:cNvCxnSpPr>
              <a:cxnSpLocks/>
            </p:cNvCxnSpPr>
            <p:nvPr/>
          </p:nvCxnSpPr>
          <p:spPr>
            <a:xfrm flipV="1">
              <a:off x="7598745" y="1705273"/>
              <a:ext cx="606791" cy="228030"/>
            </a:xfrm>
            <a:prstGeom prst="line">
              <a:avLst/>
            </a:prstGeom>
            <a:ln w="571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7C35C04-8029-4AC7-B109-B8A21B9921C2}"/>
              </a:ext>
            </a:extLst>
          </p:cNvPr>
          <p:cNvGrpSpPr/>
          <p:nvPr/>
        </p:nvGrpSpPr>
        <p:grpSpPr>
          <a:xfrm>
            <a:off x="3293919" y="2644487"/>
            <a:ext cx="1631373" cy="1015663"/>
            <a:chOff x="4391892" y="2382983"/>
            <a:chExt cx="2175164" cy="1354216"/>
          </a:xfrm>
        </p:grpSpPr>
        <p:sp>
          <p:nvSpPr>
            <p:cNvPr id="29" name="TextBox 28">
              <a:extLst>
                <a:ext uri="{FF2B5EF4-FFF2-40B4-BE49-F238E27FC236}">
                  <a16:creationId xmlns:a16="http://schemas.microsoft.com/office/drawing/2014/main" id="{0143124A-FF21-459E-9E52-E6A47822F1D9}"/>
                </a:ext>
              </a:extLst>
            </p:cNvPr>
            <p:cNvSpPr txBox="1"/>
            <p:nvPr/>
          </p:nvSpPr>
          <p:spPr>
            <a:xfrm>
              <a:off x="4391892" y="2382983"/>
              <a:ext cx="1662545" cy="1354216"/>
            </a:xfrm>
            <a:prstGeom prst="rect">
              <a:avLst/>
            </a:prstGeom>
            <a:solidFill>
              <a:srgbClr val="00B050"/>
            </a:solidFill>
          </p:spPr>
          <p:txBody>
            <a:bodyPr wrap="square" rtlCol="0">
              <a:spAutoFit/>
            </a:bodyPr>
            <a:lstStyle/>
            <a:p>
              <a:r>
                <a:rPr lang="en-US" sz="1500" b="1" dirty="0">
                  <a:solidFill>
                    <a:schemeClr val="bg1"/>
                  </a:solidFill>
                </a:rPr>
                <a:t>2. Learn to Deal with the Problem</a:t>
              </a:r>
            </a:p>
          </p:txBody>
        </p:sp>
        <p:cxnSp>
          <p:nvCxnSpPr>
            <p:cNvPr id="31" name="Straight Arrow Connector 30">
              <a:extLst>
                <a:ext uri="{FF2B5EF4-FFF2-40B4-BE49-F238E27FC236}">
                  <a16:creationId xmlns:a16="http://schemas.microsoft.com/office/drawing/2014/main" id="{FFFF73DE-167F-4546-9981-FB6A6A042F2B}"/>
                </a:ext>
              </a:extLst>
            </p:cNvPr>
            <p:cNvCxnSpPr>
              <a:cxnSpLocks/>
            </p:cNvCxnSpPr>
            <p:nvPr/>
          </p:nvCxnSpPr>
          <p:spPr>
            <a:xfrm>
              <a:off x="6054437" y="2853223"/>
              <a:ext cx="512619" cy="0"/>
            </a:xfrm>
            <a:prstGeom prst="straightConnector1">
              <a:avLst/>
            </a:prstGeom>
            <a:ln w="571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CAD4D581-1FB7-447F-86CC-85BF7E4DBA0F}"/>
              </a:ext>
            </a:extLst>
          </p:cNvPr>
          <p:cNvSpPr txBox="1"/>
          <p:nvPr/>
        </p:nvSpPr>
        <p:spPr>
          <a:xfrm>
            <a:off x="4363492" y="1904865"/>
            <a:ext cx="1769930" cy="646331"/>
          </a:xfrm>
          <a:prstGeom prst="rect">
            <a:avLst/>
          </a:prstGeom>
          <a:noFill/>
        </p:spPr>
        <p:txBody>
          <a:bodyPr wrap="square" rtlCol="0">
            <a:spAutoFit/>
          </a:bodyPr>
          <a:lstStyle/>
          <a:p>
            <a:pPr algn="r"/>
            <a:r>
              <a:rPr lang="en-US" b="1" dirty="0">
                <a:solidFill>
                  <a:srgbClr val="00B050"/>
                </a:solidFill>
              </a:rPr>
              <a:t>Self-Care </a:t>
            </a:r>
            <a:br>
              <a:rPr lang="en-US" b="1" dirty="0">
                <a:solidFill>
                  <a:srgbClr val="00B050"/>
                </a:solidFill>
              </a:rPr>
            </a:br>
            <a:r>
              <a:rPr lang="en-US" b="1" dirty="0">
                <a:solidFill>
                  <a:srgbClr val="00B050"/>
                </a:solidFill>
              </a:rPr>
              <a:t>and Learning</a:t>
            </a:r>
          </a:p>
        </p:txBody>
      </p:sp>
      <p:grpSp>
        <p:nvGrpSpPr>
          <p:cNvPr id="33" name="Group 32">
            <a:extLst>
              <a:ext uri="{FF2B5EF4-FFF2-40B4-BE49-F238E27FC236}">
                <a16:creationId xmlns:a16="http://schemas.microsoft.com/office/drawing/2014/main" id="{B0ABC6EA-16E0-4520-8591-201853AC8939}"/>
              </a:ext>
            </a:extLst>
          </p:cNvPr>
          <p:cNvGrpSpPr/>
          <p:nvPr/>
        </p:nvGrpSpPr>
        <p:grpSpPr>
          <a:xfrm>
            <a:off x="6204717" y="2014968"/>
            <a:ext cx="2684917" cy="1647007"/>
            <a:chOff x="2544273" y="3826739"/>
            <a:chExt cx="2743198" cy="1643213"/>
          </a:xfrm>
        </p:grpSpPr>
        <p:sp>
          <p:nvSpPr>
            <p:cNvPr id="34" name="Rectangle: Rounded Corners 33">
              <a:extLst>
                <a:ext uri="{FF2B5EF4-FFF2-40B4-BE49-F238E27FC236}">
                  <a16:creationId xmlns:a16="http://schemas.microsoft.com/office/drawing/2014/main" id="{0241B4DC-7CB8-474B-9BC8-A9CDE5ADC52E}"/>
                </a:ext>
              </a:extLst>
            </p:cNvPr>
            <p:cNvSpPr/>
            <p:nvPr/>
          </p:nvSpPr>
          <p:spPr>
            <a:xfrm>
              <a:off x="2544273" y="3826739"/>
              <a:ext cx="2743198" cy="164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t" anchorCtr="0"/>
            <a:lstStyle/>
            <a:p>
              <a:pPr algn="ctr"/>
              <a:r>
                <a:rPr lang="en-US" sz="1350" b="1" dirty="0"/>
                <a:t>Manage </a:t>
              </a:r>
              <a:r>
                <a:rPr lang="en-US" b="1" dirty="0">
                  <a:sym typeface="Wingdings" panose="05000000000000000000" pitchFamily="2" charset="2"/>
                </a:rPr>
                <a:t></a:t>
              </a:r>
              <a:r>
                <a:rPr lang="en-US" sz="1350" b="1" dirty="0"/>
                <a:t> </a:t>
              </a:r>
            </a:p>
          </p:txBody>
        </p:sp>
        <p:sp>
          <p:nvSpPr>
            <p:cNvPr id="35" name="Rectangle 34">
              <a:extLst>
                <a:ext uri="{FF2B5EF4-FFF2-40B4-BE49-F238E27FC236}">
                  <a16:creationId xmlns:a16="http://schemas.microsoft.com/office/drawing/2014/main" id="{3EF2B2E8-9ECE-4AFE-A534-3E6C9F7A5305}"/>
                </a:ext>
              </a:extLst>
            </p:cNvPr>
            <p:cNvSpPr/>
            <p:nvPr/>
          </p:nvSpPr>
          <p:spPr>
            <a:xfrm>
              <a:off x="2673132" y="4996986"/>
              <a:ext cx="1191600"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350" b="1" dirty="0">
                  <a:solidFill>
                    <a:srgbClr val="00B050"/>
                  </a:solidFill>
                </a:rPr>
                <a:t>Self-Care</a:t>
              </a:r>
            </a:p>
          </p:txBody>
        </p:sp>
        <p:sp>
          <p:nvSpPr>
            <p:cNvPr id="36" name="Rectangle 35">
              <a:extLst>
                <a:ext uri="{FF2B5EF4-FFF2-40B4-BE49-F238E27FC236}">
                  <a16:creationId xmlns:a16="http://schemas.microsoft.com/office/drawing/2014/main" id="{7F381001-D8FF-402A-BC12-1AF462A60EE7}"/>
                </a:ext>
              </a:extLst>
            </p:cNvPr>
            <p:cNvSpPr/>
            <p:nvPr/>
          </p:nvSpPr>
          <p:spPr>
            <a:xfrm>
              <a:off x="3947530" y="4996985"/>
              <a:ext cx="1191600" cy="331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 tIns="6858" rIns="6858" bIns="6858" rtlCol="0" anchor="ctr"/>
            <a:lstStyle/>
            <a:p>
              <a:pPr algn="ctr"/>
              <a:r>
                <a:rPr lang="en-US" sz="1350" b="1" dirty="0">
                  <a:solidFill>
                    <a:srgbClr val="00B050"/>
                  </a:solidFill>
                </a:rPr>
                <a:t>Learning</a:t>
              </a:r>
            </a:p>
          </p:txBody>
        </p:sp>
        <p:pic>
          <p:nvPicPr>
            <p:cNvPr id="37" name="Graphic 36" descr="Watering pot">
              <a:extLst>
                <a:ext uri="{FF2B5EF4-FFF2-40B4-BE49-F238E27FC236}">
                  <a16:creationId xmlns:a16="http://schemas.microsoft.com/office/drawing/2014/main" id="{C7AEDDCF-6F83-421A-8F4A-5489EFEDFB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02080" y="4156254"/>
              <a:ext cx="914400" cy="914400"/>
            </a:xfrm>
            <a:prstGeom prst="rect">
              <a:avLst/>
            </a:prstGeom>
          </p:spPr>
        </p:pic>
        <p:grpSp>
          <p:nvGrpSpPr>
            <p:cNvPr id="38" name="Group 37">
              <a:extLst>
                <a:ext uri="{FF2B5EF4-FFF2-40B4-BE49-F238E27FC236}">
                  <a16:creationId xmlns:a16="http://schemas.microsoft.com/office/drawing/2014/main" id="{7439A9FB-3FEF-4130-BE13-5A8C680FE716}"/>
                </a:ext>
              </a:extLst>
            </p:cNvPr>
            <p:cNvGrpSpPr/>
            <p:nvPr/>
          </p:nvGrpSpPr>
          <p:grpSpPr>
            <a:xfrm>
              <a:off x="4095871" y="4229922"/>
              <a:ext cx="1191600" cy="838992"/>
              <a:chOff x="3858319" y="4171464"/>
              <a:chExt cx="1429152" cy="902427"/>
            </a:xfrm>
          </p:grpSpPr>
          <p:pic>
            <p:nvPicPr>
              <p:cNvPr id="39" name="Graphic 38" descr="Head with Gears">
                <a:extLst>
                  <a:ext uri="{FF2B5EF4-FFF2-40B4-BE49-F238E27FC236}">
                    <a16:creationId xmlns:a16="http://schemas.microsoft.com/office/drawing/2014/main" id="{67482B4D-85E8-491E-838B-7A545A4304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391554" y="4171464"/>
                <a:ext cx="895917" cy="831602"/>
              </a:xfrm>
              <a:prstGeom prst="rect">
                <a:avLst/>
              </a:prstGeom>
            </p:spPr>
          </p:pic>
          <p:pic>
            <p:nvPicPr>
              <p:cNvPr id="40" name="Graphic 39" descr="Books">
                <a:extLst>
                  <a:ext uri="{FF2B5EF4-FFF2-40B4-BE49-F238E27FC236}">
                    <a16:creationId xmlns:a16="http://schemas.microsoft.com/office/drawing/2014/main" id="{599AD5A5-A275-42D0-8A6A-5C1FD69712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58319" y="4539409"/>
                <a:ext cx="534482" cy="534482"/>
              </a:xfrm>
              <a:prstGeom prst="rect">
                <a:avLst/>
              </a:prstGeom>
            </p:spPr>
          </p:pic>
        </p:grpSp>
      </p:grpSp>
      <p:sp>
        <p:nvSpPr>
          <p:cNvPr id="30" name="Rectangle 29">
            <a:extLst>
              <a:ext uri="{FF2B5EF4-FFF2-40B4-BE49-F238E27FC236}">
                <a16:creationId xmlns:a16="http://schemas.microsoft.com/office/drawing/2014/main" id="{214DE5E2-7173-4351-80F9-E964216574FB}"/>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FBC86D7-2DD4-44F7-BE5B-E7A23387F8FD}"/>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5DD77C9F-5959-4BC6-8EB4-7006857105CF}"/>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33</a:t>
            </a:fld>
            <a:endParaRPr lang="en-US" b="1" dirty="0"/>
          </a:p>
        </p:txBody>
      </p:sp>
    </p:spTree>
    <p:extLst>
      <p:ext uri="{BB962C8B-B14F-4D97-AF65-F5344CB8AC3E}">
        <p14:creationId xmlns:p14="http://schemas.microsoft.com/office/powerpoint/2010/main" val="37790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ppt_x</p:attrName>
                                        </p:attrNameLst>
                                      </p:cBhvr>
                                      <p:tavLst>
                                        <p:tav tm="0">
                                          <p:val>
                                            <p:strVal val="#ppt_x-#ppt_w*1.125000"/>
                                          </p:val>
                                        </p:tav>
                                        <p:tav tm="100000">
                                          <p:val>
                                            <p:strVal val="#ppt_x"/>
                                          </p:val>
                                        </p:tav>
                                      </p:tavLst>
                                    </p:anim>
                                    <p:animEffect transition="in" filter="wipe(righ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p:tgtEl>
                                          <p:spTgt spid="33"/>
                                        </p:tgtEl>
                                        <p:attrNameLst>
                                          <p:attrName>ppt_x</p:attrName>
                                        </p:attrNameLst>
                                      </p:cBhvr>
                                      <p:tavLst>
                                        <p:tav tm="0">
                                          <p:val>
                                            <p:strVal val="#ppt_x-#ppt_w*1.125000"/>
                                          </p:val>
                                        </p:tav>
                                        <p:tav tm="100000">
                                          <p:val>
                                            <p:strVal val="#ppt_x"/>
                                          </p:val>
                                        </p:tav>
                                      </p:tavLst>
                                    </p:anim>
                                    <p:animEffect transition="in" filter="wipe(righ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31B0-D021-4FE9-93A9-58F7F8563376}"/>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Self-Care</a:t>
            </a:r>
            <a:r>
              <a:rPr lang="en-US" sz="2700" dirty="0"/>
              <a:t> </a:t>
            </a:r>
          </a:p>
        </p:txBody>
      </p:sp>
      <p:grpSp>
        <p:nvGrpSpPr>
          <p:cNvPr id="21" name="Group 20">
            <a:extLst>
              <a:ext uri="{FF2B5EF4-FFF2-40B4-BE49-F238E27FC236}">
                <a16:creationId xmlns:a16="http://schemas.microsoft.com/office/drawing/2014/main" id="{93F10258-779D-4044-82D1-328E80844E82}"/>
              </a:ext>
            </a:extLst>
          </p:cNvPr>
          <p:cNvGrpSpPr/>
          <p:nvPr/>
        </p:nvGrpSpPr>
        <p:grpSpPr>
          <a:xfrm>
            <a:off x="505495" y="2112455"/>
            <a:ext cx="1867434" cy="1230076"/>
            <a:chOff x="2528141" y="1131000"/>
            <a:chExt cx="2489912" cy="1640100"/>
          </a:xfrm>
        </p:grpSpPr>
        <p:grpSp>
          <p:nvGrpSpPr>
            <p:cNvPr id="19" name="Group 18">
              <a:extLst>
                <a:ext uri="{FF2B5EF4-FFF2-40B4-BE49-F238E27FC236}">
                  <a16:creationId xmlns:a16="http://schemas.microsoft.com/office/drawing/2014/main" id="{4FB7AD05-3EE5-40B2-94C6-6AED7D746355}"/>
                </a:ext>
              </a:extLst>
            </p:cNvPr>
            <p:cNvGrpSpPr/>
            <p:nvPr/>
          </p:nvGrpSpPr>
          <p:grpSpPr>
            <a:xfrm>
              <a:off x="2757426" y="1131000"/>
              <a:ext cx="1661550" cy="1259132"/>
              <a:chOff x="3974850" y="1613600"/>
              <a:chExt cx="1661550" cy="1259132"/>
            </a:xfrm>
          </p:grpSpPr>
          <p:pic>
            <p:nvPicPr>
              <p:cNvPr id="11" name="Graphic 10" descr="Cricket">
                <a:extLst>
                  <a:ext uri="{FF2B5EF4-FFF2-40B4-BE49-F238E27FC236}">
                    <a16:creationId xmlns:a16="http://schemas.microsoft.com/office/drawing/2014/main" id="{5522C22E-B7AF-499B-9E9E-9B0269F27E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4850" y="1613600"/>
                <a:ext cx="914400" cy="914400"/>
              </a:xfrm>
              <a:prstGeom prst="rect">
                <a:avLst/>
              </a:prstGeom>
            </p:spPr>
          </p:pic>
          <p:pic>
            <p:nvPicPr>
              <p:cNvPr id="13" name="Graphic 12" descr="Tennis">
                <a:extLst>
                  <a:ext uri="{FF2B5EF4-FFF2-40B4-BE49-F238E27FC236}">
                    <a16:creationId xmlns:a16="http://schemas.microsoft.com/office/drawing/2014/main" id="{E4465F95-6EE7-47D5-B413-2193E11D03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2000" y="1958332"/>
                <a:ext cx="914400" cy="914400"/>
              </a:xfrm>
              <a:prstGeom prst="rect">
                <a:avLst/>
              </a:prstGeom>
            </p:spPr>
          </p:pic>
        </p:grpSp>
        <p:sp>
          <p:nvSpPr>
            <p:cNvPr id="20" name="TextBox 19">
              <a:extLst>
                <a:ext uri="{FF2B5EF4-FFF2-40B4-BE49-F238E27FC236}">
                  <a16:creationId xmlns:a16="http://schemas.microsoft.com/office/drawing/2014/main" id="{AD012C8F-FCB8-4B79-9FAE-6520152619C9}"/>
                </a:ext>
              </a:extLst>
            </p:cNvPr>
            <p:cNvSpPr txBox="1"/>
            <p:nvPr/>
          </p:nvSpPr>
          <p:spPr>
            <a:xfrm>
              <a:off x="2528141" y="2319695"/>
              <a:ext cx="2489912" cy="451405"/>
            </a:xfrm>
            <a:prstGeom prst="rect">
              <a:avLst/>
            </a:prstGeom>
            <a:noFill/>
          </p:spPr>
          <p:txBody>
            <a:bodyPr wrap="none" rtlCol="0">
              <a:spAutoFit/>
            </a:bodyPr>
            <a:lstStyle/>
            <a:p>
              <a:r>
                <a:rPr lang="en-US" sz="1600" b="1" dirty="0">
                  <a:solidFill>
                    <a:schemeClr val="tx2"/>
                  </a:solidFill>
                </a:rPr>
                <a:t>Exercise regularly</a:t>
              </a:r>
            </a:p>
          </p:txBody>
        </p:sp>
      </p:grpSp>
      <p:grpSp>
        <p:nvGrpSpPr>
          <p:cNvPr id="23" name="Group 22">
            <a:extLst>
              <a:ext uri="{FF2B5EF4-FFF2-40B4-BE49-F238E27FC236}">
                <a16:creationId xmlns:a16="http://schemas.microsoft.com/office/drawing/2014/main" id="{DB7F3FB0-D77D-45D7-A0CE-A05CED2C44E9}"/>
              </a:ext>
            </a:extLst>
          </p:cNvPr>
          <p:cNvGrpSpPr/>
          <p:nvPr/>
        </p:nvGrpSpPr>
        <p:grpSpPr>
          <a:xfrm>
            <a:off x="3583374" y="4112576"/>
            <a:ext cx="1487471" cy="1258175"/>
            <a:chOff x="6462002" y="1054800"/>
            <a:chExt cx="1983294" cy="1677565"/>
          </a:xfrm>
        </p:grpSpPr>
        <p:grpSp>
          <p:nvGrpSpPr>
            <p:cNvPr id="18" name="Group 17">
              <a:extLst>
                <a:ext uri="{FF2B5EF4-FFF2-40B4-BE49-F238E27FC236}">
                  <a16:creationId xmlns:a16="http://schemas.microsoft.com/office/drawing/2014/main" id="{68369B1C-F401-4F94-8845-A0C849B58235}"/>
                </a:ext>
              </a:extLst>
            </p:cNvPr>
            <p:cNvGrpSpPr/>
            <p:nvPr/>
          </p:nvGrpSpPr>
          <p:grpSpPr>
            <a:xfrm>
              <a:off x="6719200" y="1054800"/>
              <a:ext cx="1494301" cy="1117600"/>
              <a:chOff x="6773050" y="1043932"/>
              <a:chExt cx="1494301" cy="1117600"/>
            </a:xfrm>
          </p:grpSpPr>
          <p:pic>
            <p:nvPicPr>
              <p:cNvPr id="17" name="Graphic 16" descr="Team">
                <a:extLst>
                  <a:ext uri="{FF2B5EF4-FFF2-40B4-BE49-F238E27FC236}">
                    <a16:creationId xmlns:a16="http://schemas.microsoft.com/office/drawing/2014/main" id="{11483B1F-BD6F-46A0-8435-490A096EA9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2951" y="1120132"/>
                <a:ext cx="914400" cy="914400"/>
              </a:xfrm>
              <a:prstGeom prst="rect">
                <a:avLst/>
              </a:prstGeom>
            </p:spPr>
          </p:pic>
          <p:pic>
            <p:nvPicPr>
              <p:cNvPr id="7" name="Graphic 6" descr="Family with two children">
                <a:extLst>
                  <a:ext uri="{FF2B5EF4-FFF2-40B4-BE49-F238E27FC236}">
                    <a16:creationId xmlns:a16="http://schemas.microsoft.com/office/drawing/2014/main" id="{F1F2A4B8-079C-4F30-AF50-EDDE5D33FF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3050" y="1043932"/>
                <a:ext cx="1117600" cy="1117600"/>
              </a:xfrm>
              <a:prstGeom prst="rect">
                <a:avLst/>
              </a:prstGeom>
            </p:spPr>
          </p:pic>
        </p:grpSp>
        <p:sp>
          <p:nvSpPr>
            <p:cNvPr id="22" name="TextBox 21">
              <a:extLst>
                <a:ext uri="{FF2B5EF4-FFF2-40B4-BE49-F238E27FC236}">
                  <a16:creationId xmlns:a16="http://schemas.microsoft.com/office/drawing/2014/main" id="{B108C9DE-FD74-47AF-AD77-73A7D8F2CAAA}"/>
                </a:ext>
              </a:extLst>
            </p:cNvPr>
            <p:cNvSpPr txBox="1"/>
            <p:nvPr/>
          </p:nvSpPr>
          <p:spPr>
            <a:xfrm>
              <a:off x="6462002" y="1952666"/>
              <a:ext cx="1983294" cy="779699"/>
            </a:xfrm>
            <a:prstGeom prst="rect">
              <a:avLst/>
            </a:prstGeom>
            <a:noFill/>
          </p:spPr>
          <p:txBody>
            <a:bodyPr wrap="square" rtlCol="0">
              <a:spAutoFit/>
            </a:bodyPr>
            <a:lstStyle/>
            <a:p>
              <a:pPr algn="ctr"/>
              <a:r>
                <a:rPr lang="en-US" sz="1600" b="1" dirty="0">
                  <a:solidFill>
                    <a:schemeClr val="tx2"/>
                  </a:solidFill>
                </a:rPr>
                <a:t>Build strong </a:t>
              </a:r>
            </a:p>
            <a:p>
              <a:pPr algn="ctr"/>
              <a:r>
                <a:rPr lang="en-US" sz="1600" b="1" dirty="0">
                  <a:solidFill>
                    <a:schemeClr val="tx2"/>
                  </a:solidFill>
                </a:rPr>
                <a:t>relationships</a:t>
              </a:r>
            </a:p>
          </p:txBody>
        </p:sp>
      </p:grpSp>
      <p:grpSp>
        <p:nvGrpSpPr>
          <p:cNvPr id="25" name="Group 24">
            <a:extLst>
              <a:ext uri="{FF2B5EF4-FFF2-40B4-BE49-F238E27FC236}">
                <a16:creationId xmlns:a16="http://schemas.microsoft.com/office/drawing/2014/main" id="{275AB650-AE1A-418C-B35A-BE173E2379DF}"/>
              </a:ext>
            </a:extLst>
          </p:cNvPr>
          <p:cNvGrpSpPr/>
          <p:nvPr/>
        </p:nvGrpSpPr>
        <p:grpSpPr>
          <a:xfrm>
            <a:off x="6895657" y="2487263"/>
            <a:ext cx="1717137" cy="829195"/>
            <a:chOff x="5512370" y="3759200"/>
            <a:chExt cx="2289516" cy="1105593"/>
          </a:xfrm>
        </p:grpSpPr>
        <p:pic>
          <p:nvPicPr>
            <p:cNvPr id="9" name="Graphic 8" descr="Bed">
              <a:extLst>
                <a:ext uri="{FF2B5EF4-FFF2-40B4-BE49-F238E27FC236}">
                  <a16:creationId xmlns:a16="http://schemas.microsoft.com/office/drawing/2014/main" id="{2D550C50-F310-4445-A6D6-919D4F8A63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96000" y="3759200"/>
              <a:ext cx="914400" cy="914400"/>
            </a:xfrm>
            <a:prstGeom prst="rect">
              <a:avLst/>
            </a:prstGeom>
          </p:spPr>
        </p:pic>
        <p:sp>
          <p:nvSpPr>
            <p:cNvPr id="24" name="TextBox 23">
              <a:extLst>
                <a:ext uri="{FF2B5EF4-FFF2-40B4-BE49-F238E27FC236}">
                  <a16:creationId xmlns:a16="http://schemas.microsoft.com/office/drawing/2014/main" id="{919C1C74-A3F9-410D-907F-2C101F449840}"/>
                </a:ext>
              </a:extLst>
            </p:cNvPr>
            <p:cNvSpPr txBox="1"/>
            <p:nvPr/>
          </p:nvSpPr>
          <p:spPr>
            <a:xfrm>
              <a:off x="5512370" y="4413388"/>
              <a:ext cx="2289516" cy="451405"/>
            </a:xfrm>
            <a:prstGeom prst="rect">
              <a:avLst/>
            </a:prstGeom>
            <a:noFill/>
          </p:spPr>
          <p:txBody>
            <a:bodyPr wrap="none" rtlCol="0">
              <a:spAutoFit/>
            </a:bodyPr>
            <a:lstStyle/>
            <a:p>
              <a:r>
                <a:rPr lang="en-US" sz="1350" b="1" dirty="0">
                  <a:solidFill>
                    <a:schemeClr val="tx2"/>
                  </a:solidFill>
                </a:rPr>
                <a:t>Get </a:t>
              </a:r>
              <a:r>
                <a:rPr lang="en-US" sz="1600" b="1" dirty="0">
                  <a:solidFill>
                    <a:schemeClr val="tx2"/>
                  </a:solidFill>
                </a:rPr>
                <a:t>enough</a:t>
              </a:r>
              <a:r>
                <a:rPr lang="en-US" sz="1350" b="1" dirty="0">
                  <a:solidFill>
                    <a:schemeClr val="tx2"/>
                  </a:solidFill>
                </a:rPr>
                <a:t> sleep</a:t>
              </a:r>
            </a:p>
          </p:txBody>
        </p:sp>
      </p:grpSp>
      <p:grpSp>
        <p:nvGrpSpPr>
          <p:cNvPr id="27" name="Group 26">
            <a:extLst>
              <a:ext uri="{FF2B5EF4-FFF2-40B4-BE49-F238E27FC236}">
                <a16:creationId xmlns:a16="http://schemas.microsoft.com/office/drawing/2014/main" id="{C2659806-74A6-48FF-AE0C-51E32C83036A}"/>
              </a:ext>
            </a:extLst>
          </p:cNvPr>
          <p:cNvGrpSpPr/>
          <p:nvPr/>
        </p:nvGrpSpPr>
        <p:grpSpPr>
          <a:xfrm>
            <a:off x="903768" y="4073372"/>
            <a:ext cx="2175714" cy="1420490"/>
            <a:chOff x="7172338" y="3124200"/>
            <a:chExt cx="2900952" cy="1893987"/>
          </a:xfrm>
        </p:grpSpPr>
        <p:pic>
          <p:nvPicPr>
            <p:cNvPr id="15" name="Graphic 14" descr="Dance">
              <a:extLst>
                <a:ext uri="{FF2B5EF4-FFF2-40B4-BE49-F238E27FC236}">
                  <a16:creationId xmlns:a16="http://schemas.microsoft.com/office/drawing/2014/main" id="{2D91B1F5-E88C-4861-813C-F7CAE1B7F90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60400" y="3124200"/>
              <a:ext cx="1092200" cy="1092200"/>
            </a:xfrm>
            <a:prstGeom prst="rect">
              <a:avLst/>
            </a:prstGeom>
          </p:spPr>
        </p:pic>
        <p:sp>
          <p:nvSpPr>
            <p:cNvPr id="26" name="TextBox 25">
              <a:extLst>
                <a:ext uri="{FF2B5EF4-FFF2-40B4-BE49-F238E27FC236}">
                  <a16:creationId xmlns:a16="http://schemas.microsoft.com/office/drawing/2014/main" id="{516F6BD5-25EE-4A5F-96EE-6CD9CF74BBCF}"/>
                </a:ext>
              </a:extLst>
            </p:cNvPr>
            <p:cNvSpPr txBox="1"/>
            <p:nvPr/>
          </p:nvSpPr>
          <p:spPr>
            <a:xfrm>
              <a:off x="7172338" y="4074339"/>
              <a:ext cx="2900952" cy="943848"/>
            </a:xfrm>
            <a:prstGeom prst="rect">
              <a:avLst/>
            </a:prstGeom>
            <a:noFill/>
          </p:spPr>
          <p:txBody>
            <a:bodyPr wrap="square" rtlCol="0">
              <a:spAutoFit/>
            </a:bodyPr>
            <a:lstStyle/>
            <a:p>
              <a:r>
                <a:rPr lang="en-US" sz="1600" b="1" dirty="0">
                  <a:solidFill>
                    <a:schemeClr val="tx2"/>
                  </a:solidFill>
                </a:rPr>
                <a:t>Relax and have fun</a:t>
              </a:r>
            </a:p>
            <a:p>
              <a:pPr algn="ctr"/>
              <a:r>
                <a:rPr lang="en-US" sz="1200" b="1" dirty="0">
                  <a:solidFill>
                    <a:schemeClr val="tx2"/>
                  </a:solidFill>
                </a:rPr>
                <a:t>Seriousness is a symptom of chronic anxiety</a:t>
              </a:r>
              <a:endParaRPr lang="en-US" sz="1100" b="1" dirty="0">
                <a:solidFill>
                  <a:schemeClr val="tx2"/>
                </a:solidFill>
              </a:endParaRPr>
            </a:p>
          </p:txBody>
        </p:sp>
      </p:grpSp>
      <p:pic>
        <p:nvPicPr>
          <p:cNvPr id="31" name="Graphic 30" descr="Watering pot">
            <a:extLst>
              <a:ext uri="{FF2B5EF4-FFF2-40B4-BE49-F238E27FC236}">
                <a16:creationId xmlns:a16="http://schemas.microsoft.com/office/drawing/2014/main" id="{FD6CC253-073A-4CFC-964F-3CCBD00E11B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2219166" y="602585"/>
            <a:ext cx="906060" cy="916511"/>
          </a:xfrm>
          <a:prstGeom prst="rect">
            <a:avLst/>
          </a:prstGeom>
        </p:spPr>
      </p:pic>
      <p:grpSp>
        <p:nvGrpSpPr>
          <p:cNvPr id="51" name="Group 50">
            <a:extLst>
              <a:ext uri="{FF2B5EF4-FFF2-40B4-BE49-F238E27FC236}">
                <a16:creationId xmlns:a16="http://schemas.microsoft.com/office/drawing/2014/main" id="{779B0785-289E-4F22-B9AC-01FA0F5FE3F7}"/>
              </a:ext>
            </a:extLst>
          </p:cNvPr>
          <p:cNvGrpSpPr/>
          <p:nvPr/>
        </p:nvGrpSpPr>
        <p:grpSpPr>
          <a:xfrm>
            <a:off x="4474735" y="2324148"/>
            <a:ext cx="2123097" cy="1012139"/>
            <a:chOff x="6519430" y="4622715"/>
            <a:chExt cx="2830796" cy="1349518"/>
          </a:xfrm>
        </p:grpSpPr>
        <p:sp>
          <p:nvSpPr>
            <p:cNvPr id="28" name="TextBox 27">
              <a:extLst>
                <a:ext uri="{FF2B5EF4-FFF2-40B4-BE49-F238E27FC236}">
                  <a16:creationId xmlns:a16="http://schemas.microsoft.com/office/drawing/2014/main" id="{B1274ED1-3802-40D0-9B72-024C36DD3363}"/>
                </a:ext>
              </a:extLst>
            </p:cNvPr>
            <p:cNvSpPr txBox="1"/>
            <p:nvPr/>
          </p:nvSpPr>
          <p:spPr>
            <a:xfrm>
              <a:off x="6519430" y="5520828"/>
              <a:ext cx="2830796" cy="451405"/>
            </a:xfrm>
            <a:prstGeom prst="rect">
              <a:avLst/>
            </a:prstGeom>
            <a:noFill/>
          </p:spPr>
          <p:txBody>
            <a:bodyPr wrap="square" rtlCol="0">
              <a:spAutoFit/>
            </a:bodyPr>
            <a:lstStyle/>
            <a:p>
              <a:r>
                <a:rPr lang="en-US" sz="1600" b="1" dirty="0">
                  <a:solidFill>
                    <a:schemeClr val="tx2"/>
                  </a:solidFill>
                </a:rPr>
                <a:t>Enjoy healthy food</a:t>
              </a:r>
            </a:p>
          </p:txBody>
        </p:sp>
        <p:pic>
          <p:nvPicPr>
            <p:cNvPr id="43" name="Graphic 42" descr="Apple">
              <a:extLst>
                <a:ext uri="{FF2B5EF4-FFF2-40B4-BE49-F238E27FC236}">
                  <a16:creationId xmlns:a16="http://schemas.microsoft.com/office/drawing/2014/main" id="{5D7D1BC0-C2B9-4E9F-BEBD-1C4D1E7D591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34828" y="4706093"/>
              <a:ext cx="770019" cy="770019"/>
            </a:xfrm>
            <a:prstGeom prst="rect">
              <a:avLst/>
            </a:prstGeom>
          </p:spPr>
        </p:pic>
        <p:pic>
          <p:nvPicPr>
            <p:cNvPr id="45" name="Graphic 44" descr="Fork and knife">
              <a:extLst>
                <a:ext uri="{FF2B5EF4-FFF2-40B4-BE49-F238E27FC236}">
                  <a16:creationId xmlns:a16="http://schemas.microsoft.com/office/drawing/2014/main" id="{AB644F90-8E1E-4C4F-BF9A-23DFF6B1E19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228001" y="4622715"/>
              <a:ext cx="914400" cy="914400"/>
            </a:xfrm>
            <a:prstGeom prst="rect">
              <a:avLst/>
            </a:prstGeom>
          </p:spPr>
        </p:pic>
      </p:grpSp>
      <p:grpSp>
        <p:nvGrpSpPr>
          <p:cNvPr id="62" name="Group 61">
            <a:extLst>
              <a:ext uri="{FF2B5EF4-FFF2-40B4-BE49-F238E27FC236}">
                <a16:creationId xmlns:a16="http://schemas.microsoft.com/office/drawing/2014/main" id="{8B0FEEF6-B28F-4C01-9416-AE5CF6AD5777}"/>
              </a:ext>
            </a:extLst>
          </p:cNvPr>
          <p:cNvGrpSpPr/>
          <p:nvPr/>
        </p:nvGrpSpPr>
        <p:grpSpPr>
          <a:xfrm>
            <a:off x="2647627" y="2478264"/>
            <a:ext cx="1429692" cy="886283"/>
            <a:chOff x="4347926" y="4019685"/>
            <a:chExt cx="1906256" cy="1181710"/>
          </a:xfrm>
        </p:grpSpPr>
        <p:grpSp>
          <p:nvGrpSpPr>
            <p:cNvPr id="50" name="Group 49">
              <a:extLst>
                <a:ext uri="{FF2B5EF4-FFF2-40B4-BE49-F238E27FC236}">
                  <a16:creationId xmlns:a16="http://schemas.microsoft.com/office/drawing/2014/main" id="{C84179CF-70D4-471E-9FA0-18734E3314FF}"/>
                </a:ext>
              </a:extLst>
            </p:cNvPr>
            <p:cNvGrpSpPr/>
            <p:nvPr/>
          </p:nvGrpSpPr>
          <p:grpSpPr>
            <a:xfrm>
              <a:off x="4347926" y="4019685"/>
              <a:ext cx="1906256" cy="1181710"/>
              <a:chOff x="4347926" y="4019685"/>
              <a:chExt cx="1906256" cy="1181710"/>
            </a:xfrm>
          </p:grpSpPr>
          <p:pic>
            <p:nvPicPr>
              <p:cNvPr id="48" name="Picture 47">
                <a:extLst>
                  <a:ext uri="{FF2B5EF4-FFF2-40B4-BE49-F238E27FC236}">
                    <a16:creationId xmlns:a16="http://schemas.microsoft.com/office/drawing/2014/main" id="{9FA92C0B-7F42-478D-B5CA-08D93585BA1B}"/>
                  </a:ext>
                </a:extLst>
              </p:cNvPr>
              <p:cNvPicPr>
                <a:picLocks noChangeAspect="1"/>
              </p:cNvPicPr>
              <p:nvPr/>
            </p:nvPicPr>
            <p:blipFill>
              <a:blip r:embed="rId21"/>
              <a:stretch>
                <a:fillRect/>
              </a:stretch>
            </p:blipFill>
            <p:spPr>
              <a:xfrm>
                <a:off x="4855735" y="4019685"/>
                <a:ext cx="890637" cy="676025"/>
              </a:xfrm>
              <a:prstGeom prst="rect">
                <a:avLst/>
              </a:prstGeom>
              <a:solidFill>
                <a:srgbClr val="009999"/>
              </a:solidFill>
            </p:spPr>
          </p:pic>
          <p:sp>
            <p:nvSpPr>
              <p:cNvPr id="49" name="TextBox 48">
                <a:extLst>
                  <a:ext uri="{FF2B5EF4-FFF2-40B4-BE49-F238E27FC236}">
                    <a16:creationId xmlns:a16="http://schemas.microsoft.com/office/drawing/2014/main" id="{AFD194FE-D4AB-4CE2-8D92-4419F6EE9C5E}"/>
                  </a:ext>
                </a:extLst>
              </p:cNvPr>
              <p:cNvSpPr txBox="1"/>
              <p:nvPr/>
            </p:nvSpPr>
            <p:spPr>
              <a:xfrm>
                <a:off x="4347926" y="4749990"/>
                <a:ext cx="1906256" cy="451405"/>
              </a:xfrm>
              <a:prstGeom prst="rect">
                <a:avLst/>
              </a:prstGeom>
              <a:noFill/>
            </p:spPr>
            <p:txBody>
              <a:bodyPr wrap="square" rtlCol="0">
                <a:spAutoFit/>
              </a:bodyPr>
              <a:lstStyle/>
              <a:p>
                <a:pPr algn="ctr"/>
                <a:r>
                  <a:rPr lang="en-US" sz="1600" b="1" dirty="0">
                    <a:solidFill>
                      <a:schemeClr val="tx2"/>
                    </a:solidFill>
                  </a:rPr>
                  <a:t>Drink water</a:t>
                </a:r>
              </a:p>
            </p:txBody>
          </p:sp>
        </p:grpSp>
        <p:pic>
          <p:nvPicPr>
            <p:cNvPr id="57" name="Graphic 56" descr="Water">
              <a:extLst>
                <a:ext uri="{FF2B5EF4-FFF2-40B4-BE49-F238E27FC236}">
                  <a16:creationId xmlns:a16="http://schemas.microsoft.com/office/drawing/2014/main" id="{0B49BDB7-490A-4917-80FF-D1431A64C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980299" y="4136433"/>
              <a:ext cx="429925" cy="429925"/>
            </a:xfrm>
            <a:prstGeom prst="rect">
              <a:avLst/>
            </a:prstGeom>
          </p:spPr>
        </p:pic>
      </p:grpSp>
      <p:grpSp>
        <p:nvGrpSpPr>
          <p:cNvPr id="63" name="Group 62">
            <a:extLst>
              <a:ext uri="{FF2B5EF4-FFF2-40B4-BE49-F238E27FC236}">
                <a16:creationId xmlns:a16="http://schemas.microsoft.com/office/drawing/2014/main" id="{453C9D1C-65D5-46D5-894C-B9DBE926CFBE}"/>
              </a:ext>
            </a:extLst>
          </p:cNvPr>
          <p:cNvGrpSpPr/>
          <p:nvPr/>
        </p:nvGrpSpPr>
        <p:grpSpPr>
          <a:xfrm>
            <a:off x="5691963" y="4180711"/>
            <a:ext cx="2718390" cy="1157770"/>
            <a:chOff x="8761320" y="928309"/>
            <a:chExt cx="3624521" cy="1543692"/>
          </a:xfrm>
        </p:grpSpPr>
        <p:sp>
          <p:nvSpPr>
            <p:cNvPr id="29" name="TextBox 28">
              <a:extLst>
                <a:ext uri="{FF2B5EF4-FFF2-40B4-BE49-F238E27FC236}">
                  <a16:creationId xmlns:a16="http://schemas.microsoft.com/office/drawing/2014/main" id="{6A260F40-E35B-4AD8-887D-7AB27FE775DD}"/>
                </a:ext>
              </a:extLst>
            </p:cNvPr>
            <p:cNvSpPr txBox="1"/>
            <p:nvPr/>
          </p:nvSpPr>
          <p:spPr>
            <a:xfrm>
              <a:off x="8761320" y="1692302"/>
              <a:ext cx="3624521" cy="779699"/>
            </a:xfrm>
            <a:prstGeom prst="rect">
              <a:avLst/>
            </a:prstGeom>
            <a:noFill/>
          </p:spPr>
          <p:txBody>
            <a:bodyPr wrap="square" rtlCol="0">
              <a:spAutoFit/>
            </a:bodyPr>
            <a:lstStyle/>
            <a:p>
              <a:pPr algn="ctr"/>
              <a:r>
                <a:rPr lang="en-US" sz="1600" b="1" dirty="0">
                  <a:solidFill>
                    <a:schemeClr val="tx2"/>
                  </a:solidFill>
                </a:rPr>
                <a:t>Ground your identity </a:t>
              </a:r>
            </a:p>
            <a:p>
              <a:pPr algn="ctr"/>
              <a:r>
                <a:rPr lang="en-US" sz="1600" b="1" dirty="0">
                  <a:solidFill>
                    <a:schemeClr val="tx2"/>
                  </a:solidFill>
                </a:rPr>
                <a:t> and your future in God</a:t>
              </a:r>
            </a:p>
          </p:txBody>
        </p:sp>
        <p:pic>
          <p:nvPicPr>
            <p:cNvPr id="55" name="Graphic 54" descr="Heart">
              <a:extLst>
                <a:ext uri="{FF2B5EF4-FFF2-40B4-BE49-F238E27FC236}">
                  <a16:creationId xmlns:a16="http://schemas.microsoft.com/office/drawing/2014/main" id="{EAEB64CA-ADF2-4412-B497-941E55417BC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359875" y="1273503"/>
              <a:ext cx="575347" cy="575347"/>
            </a:xfrm>
            <a:prstGeom prst="rect">
              <a:avLst/>
            </a:prstGeom>
          </p:spPr>
        </p:pic>
        <p:pic>
          <p:nvPicPr>
            <p:cNvPr id="59" name="Graphic 58" descr="Shooting star">
              <a:extLst>
                <a:ext uri="{FF2B5EF4-FFF2-40B4-BE49-F238E27FC236}">
                  <a16:creationId xmlns:a16="http://schemas.microsoft.com/office/drawing/2014/main" id="{6A9D085C-C05E-43DC-9A0A-7D1CDAF9946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857040" y="928309"/>
              <a:ext cx="914400" cy="914400"/>
            </a:xfrm>
            <a:prstGeom prst="rect">
              <a:avLst/>
            </a:prstGeom>
          </p:spPr>
        </p:pic>
      </p:grpSp>
      <p:sp>
        <p:nvSpPr>
          <p:cNvPr id="40" name="Rectangle 39">
            <a:extLst>
              <a:ext uri="{FF2B5EF4-FFF2-40B4-BE49-F238E27FC236}">
                <a16:creationId xmlns:a16="http://schemas.microsoft.com/office/drawing/2014/main" id="{D52E1272-518A-45AA-907A-5E8693131F84}"/>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5F6AE958-4174-42F8-9710-F6847169F6BD}"/>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E435F954-9B21-4203-837C-9EAD4024A16F}"/>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34</a:t>
            </a:fld>
            <a:endParaRPr lang="en-US" b="1" dirty="0"/>
          </a:p>
        </p:txBody>
      </p:sp>
    </p:spTree>
    <p:extLst>
      <p:ext uri="{BB962C8B-B14F-4D97-AF65-F5344CB8AC3E}">
        <p14:creationId xmlns:p14="http://schemas.microsoft.com/office/powerpoint/2010/main" val="27132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p:tgtEl>
                                          <p:spTgt spid="62"/>
                                        </p:tgtEl>
                                        <p:attrNameLst>
                                          <p:attrName>ppt_x</p:attrName>
                                        </p:attrNameLst>
                                      </p:cBhvr>
                                      <p:tavLst>
                                        <p:tav tm="0">
                                          <p:val>
                                            <p:strVal val="#ppt_x-#ppt_w*1.125000"/>
                                          </p:val>
                                        </p:tav>
                                        <p:tav tm="100000">
                                          <p:val>
                                            <p:strVal val="#ppt_x"/>
                                          </p:val>
                                        </p:tav>
                                      </p:tavLst>
                                    </p:anim>
                                    <p:animEffect transition="in" filter="wipe(right)">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ppt_x</p:attrName>
                                        </p:attrNameLst>
                                      </p:cBhvr>
                                      <p:tavLst>
                                        <p:tav tm="0">
                                          <p:val>
                                            <p:strVal val="#ppt_x-#ppt_w*1.125000"/>
                                          </p:val>
                                        </p:tav>
                                        <p:tav tm="100000">
                                          <p:val>
                                            <p:strVal val="#ppt_x"/>
                                          </p:val>
                                        </p:tav>
                                      </p:tavLst>
                                    </p:anim>
                                    <p:animEffect transition="in" filter="wipe(right)">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ppt_x</p:attrName>
                                        </p:attrNameLst>
                                      </p:cBhvr>
                                      <p:tavLst>
                                        <p:tav tm="0">
                                          <p:val>
                                            <p:strVal val="#ppt_x-#ppt_w*1.125000"/>
                                          </p:val>
                                        </p:tav>
                                        <p:tav tm="100000">
                                          <p:val>
                                            <p:strVal val="#ppt_x"/>
                                          </p:val>
                                        </p:tav>
                                      </p:tavLst>
                                    </p:anim>
                                    <p:animEffect transition="in" filter="wipe(righ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ppt_x</p:attrName>
                                        </p:attrNameLst>
                                      </p:cBhvr>
                                      <p:tavLst>
                                        <p:tav tm="0">
                                          <p:val>
                                            <p:strVal val="#ppt_x-#ppt_w*1.125000"/>
                                          </p:val>
                                        </p:tav>
                                        <p:tav tm="100000">
                                          <p:val>
                                            <p:strVal val="#ppt_x"/>
                                          </p:val>
                                        </p:tav>
                                      </p:tavLst>
                                    </p:anim>
                                    <p:animEffect transition="in" filter="wipe(righ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p:tgtEl>
                                          <p:spTgt spid="63"/>
                                        </p:tgtEl>
                                        <p:attrNameLst>
                                          <p:attrName>ppt_x</p:attrName>
                                        </p:attrNameLst>
                                      </p:cBhvr>
                                      <p:tavLst>
                                        <p:tav tm="0">
                                          <p:val>
                                            <p:strVal val="#ppt_x-#ppt_w*1.125000"/>
                                          </p:val>
                                        </p:tav>
                                        <p:tav tm="100000">
                                          <p:val>
                                            <p:strVal val="#ppt_x"/>
                                          </p:val>
                                        </p:tav>
                                      </p:tavLst>
                                    </p:anim>
                                    <p:animEffect transition="in" filter="wipe(right)">
                                      <p:cBhvr>
                                        <p:cTn id="4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494606F-1382-4502-8ED9-F8BA713A45CC}"/>
              </a:ext>
            </a:extLst>
          </p:cNvPr>
          <p:cNvSpPr/>
          <p:nvPr/>
        </p:nvSpPr>
        <p:spPr>
          <a:xfrm>
            <a:off x="0" y="5306158"/>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C9AD9F-ECB9-47EB-8960-17BA29FA26EE}"/>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Life-Long Learning</a:t>
            </a:r>
          </a:p>
        </p:txBody>
      </p:sp>
      <p:grpSp>
        <p:nvGrpSpPr>
          <p:cNvPr id="27" name="Group 26">
            <a:extLst>
              <a:ext uri="{FF2B5EF4-FFF2-40B4-BE49-F238E27FC236}">
                <a16:creationId xmlns:a16="http://schemas.microsoft.com/office/drawing/2014/main" id="{33174548-4834-49A1-AE2D-3F57D3FF05B1}"/>
              </a:ext>
            </a:extLst>
          </p:cNvPr>
          <p:cNvGrpSpPr/>
          <p:nvPr/>
        </p:nvGrpSpPr>
        <p:grpSpPr>
          <a:xfrm>
            <a:off x="3466120" y="1161487"/>
            <a:ext cx="2235677" cy="1160629"/>
            <a:chOff x="6448407" y="1714199"/>
            <a:chExt cx="2980903" cy="1547505"/>
          </a:xfrm>
        </p:grpSpPr>
        <p:grpSp>
          <p:nvGrpSpPr>
            <p:cNvPr id="22" name="Group 21">
              <a:extLst>
                <a:ext uri="{FF2B5EF4-FFF2-40B4-BE49-F238E27FC236}">
                  <a16:creationId xmlns:a16="http://schemas.microsoft.com/office/drawing/2014/main" id="{F524D85A-C0AA-4E15-A96A-FC7A17D0D132}"/>
                </a:ext>
              </a:extLst>
            </p:cNvPr>
            <p:cNvGrpSpPr/>
            <p:nvPr/>
          </p:nvGrpSpPr>
          <p:grpSpPr>
            <a:xfrm>
              <a:off x="7242507" y="1714199"/>
              <a:ext cx="1392702" cy="991857"/>
              <a:chOff x="3119392" y="1272688"/>
              <a:chExt cx="953793" cy="709547"/>
            </a:xfrm>
          </p:grpSpPr>
          <p:pic>
            <p:nvPicPr>
              <p:cNvPr id="15" name="Graphic 14" descr="Lightbulb">
                <a:extLst>
                  <a:ext uri="{FF2B5EF4-FFF2-40B4-BE49-F238E27FC236}">
                    <a16:creationId xmlns:a16="http://schemas.microsoft.com/office/drawing/2014/main" id="{0F09E8DE-444A-4D83-A1A5-171FA6E31D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9272" y="1272688"/>
                <a:ext cx="593913" cy="593913"/>
              </a:xfrm>
              <a:prstGeom prst="rect">
                <a:avLst/>
              </a:prstGeom>
            </p:spPr>
          </p:pic>
          <p:pic>
            <p:nvPicPr>
              <p:cNvPr id="21" name="Graphic 20" descr="Key">
                <a:extLst>
                  <a:ext uri="{FF2B5EF4-FFF2-40B4-BE49-F238E27FC236}">
                    <a16:creationId xmlns:a16="http://schemas.microsoft.com/office/drawing/2014/main" id="{1CBAEFA5-6EEE-47F3-8361-624B411243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22784">
                <a:off x="3119392" y="1385532"/>
                <a:ext cx="596703" cy="596703"/>
              </a:xfrm>
              <a:prstGeom prst="rect">
                <a:avLst/>
              </a:prstGeom>
            </p:spPr>
          </p:pic>
        </p:grpSp>
        <p:sp>
          <p:nvSpPr>
            <p:cNvPr id="26" name="TextBox 25">
              <a:extLst>
                <a:ext uri="{FF2B5EF4-FFF2-40B4-BE49-F238E27FC236}">
                  <a16:creationId xmlns:a16="http://schemas.microsoft.com/office/drawing/2014/main" id="{2DE55267-396C-463D-9AC5-6D673F8C8AFD}"/>
                </a:ext>
              </a:extLst>
            </p:cNvPr>
            <p:cNvSpPr txBox="1"/>
            <p:nvPr/>
          </p:nvSpPr>
          <p:spPr>
            <a:xfrm>
              <a:off x="6448407" y="2482004"/>
              <a:ext cx="2980903" cy="779700"/>
            </a:xfrm>
            <a:prstGeom prst="rect">
              <a:avLst/>
            </a:prstGeom>
            <a:noFill/>
          </p:spPr>
          <p:txBody>
            <a:bodyPr wrap="none" rtlCol="0">
              <a:spAutoFit/>
            </a:bodyPr>
            <a:lstStyle/>
            <a:p>
              <a:pPr algn="ctr"/>
              <a:r>
                <a:rPr lang="en-US" sz="1600" b="1" dirty="0">
                  <a:solidFill>
                    <a:schemeClr val="tx2"/>
                  </a:solidFill>
                </a:rPr>
                <a:t>Use problem-solving </a:t>
              </a:r>
              <a:br>
                <a:rPr lang="en-US" sz="1600" b="1" dirty="0">
                  <a:solidFill>
                    <a:schemeClr val="tx2"/>
                  </a:solidFill>
                </a:rPr>
              </a:br>
              <a:r>
                <a:rPr lang="en-US" sz="1600" b="1" dirty="0">
                  <a:solidFill>
                    <a:schemeClr val="tx2"/>
                  </a:solidFill>
                </a:rPr>
                <a:t>techniques</a:t>
              </a:r>
            </a:p>
          </p:txBody>
        </p:sp>
      </p:grpSp>
      <p:grpSp>
        <p:nvGrpSpPr>
          <p:cNvPr id="29" name="Group 28">
            <a:extLst>
              <a:ext uri="{FF2B5EF4-FFF2-40B4-BE49-F238E27FC236}">
                <a16:creationId xmlns:a16="http://schemas.microsoft.com/office/drawing/2014/main" id="{98379C75-D7FE-4B7D-A7E0-1D8173CA41DF}"/>
              </a:ext>
            </a:extLst>
          </p:cNvPr>
          <p:cNvGrpSpPr/>
          <p:nvPr/>
        </p:nvGrpSpPr>
        <p:grpSpPr>
          <a:xfrm>
            <a:off x="5449042" y="1965239"/>
            <a:ext cx="2403030" cy="1330424"/>
            <a:chOff x="6228199" y="2444740"/>
            <a:chExt cx="3204039" cy="1773898"/>
          </a:xfrm>
        </p:grpSpPr>
        <p:pic>
          <p:nvPicPr>
            <p:cNvPr id="13" name="Graphic 12" descr="Handshake">
              <a:extLst>
                <a:ext uri="{FF2B5EF4-FFF2-40B4-BE49-F238E27FC236}">
                  <a16:creationId xmlns:a16="http://schemas.microsoft.com/office/drawing/2014/main" id="{AC5BE2FA-2AEC-4973-8F49-8D1504EEB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2329" y="2444740"/>
              <a:ext cx="1051808" cy="1051808"/>
            </a:xfrm>
            <a:prstGeom prst="rect">
              <a:avLst/>
            </a:prstGeom>
          </p:spPr>
        </p:pic>
        <p:sp>
          <p:nvSpPr>
            <p:cNvPr id="28" name="TextBox 27">
              <a:extLst>
                <a:ext uri="{FF2B5EF4-FFF2-40B4-BE49-F238E27FC236}">
                  <a16:creationId xmlns:a16="http://schemas.microsoft.com/office/drawing/2014/main" id="{D9CC76A3-B76C-46CA-BC70-B1D6E6C41330}"/>
                </a:ext>
              </a:extLst>
            </p:cNvPr>
            <p:cNvSpPr txBox="1"/>
            <p:nvPr/>
          </p:nvSpPr>
          <p:spPr>
            <a:xfrm>
              <a:off x="6228199" y="3233753"/>
              <a:ext cx="3204039" cy="984885"/>
            </a:xfrm>
            <a:prstGeom prst="rect">
              <a:avLst/>
            </a:prstGeom>
            <a:noFill/>
          </p:spPr>
          <p:txBody>
            <a:bodyPr wrap="none" rtlCol="0">
              <a:spAutoFit/>
            </a:bodyPr>
            <a:lstStyle/>
            <a:p>
              <a:pPr algn="ctr"/>
              <a:r>
                <a:rPr lang="en-US" sz="1400" b="1" dirty="0">
                  <a:solidFill>
                    <a:schemeClr val="tx2"/>
                  </a:solidFill>
                </a:rPr>
                <a:t>Cultivate communication, </a:t>
              </a:r>
              <a:br>
                <a:rPr lang="en-US" sz="1400" b="1" dirty="0">
                  <a:solidFill>
                    <a:schemeClr val="tx2"/>
                  </a:solidFill>
                </a:rPr>
              </a:br>
              <a:r>
                <a:rPr lang="en-US" sz="1400" b="1" dirty="0">
                  <a:solidFill>
                    <a:schemeClr val="tx2"/>
                  </a:solidFill>
                </a:rPr>
                <a:t>collaboration </a:t>
              </a:r>
            </a:p>
            <a:p>
              <a:pPr algn="ctr"/>
              <a:r>
                <a:rPr lang="en-US" sz="1400" b="1" dirty="0">
                  <a:solidFill>
                    <a:schemeClr val="tx2"/>
                  </a:solidFill>
                </a:rPr>
                <a:t>and negotiation Skills</a:t>
              </a:r>
            </a:p>
          </p:txBody>
        </p:sp>
      </p:grpSp>
      <p:grpSp>
        <p:nvGrpSpPr>
          <p:cNvPr id="31" name="Group 30">
            <a:extLst>
              <a:ext uri="{FF2B5EF4-FFF2-40B4-BE49-F238E27FC236}">
                <a16:creationId xmlns:a16="http://schemas.microsoft.com/office/drawing/2014/main" id="{207C2982-283A-41FF-835C-16CF7BC43273}"/>
              </a:ext>
            </a:extLst>
          </p:cNvPr>
          <p:cNvGrpSpPr/>
          <p:nvPr/>
        </p:nvGrpSpPr>
        <p:grpSpPr>
          <a:xfrm>
            <a:off x="6537906" y="3247984"/>
            <a:ext cx="1834926" cy="1139832"/>
            <a:chOff x="7726062" y="4403781"/>
            <a:chExt cx="2446566" cy="1519774"/>
          </a:xfrm>
        </p:grpSpPr>
        <p:pic>
          <p:nvPicPr>
            <p:cNvPr id="17" name="Graphic 16" descr="Bullseye">
              <a:extLst>
                <a:ext uri="{FF2B5EF4-FFF2-40B4-BE49-F238E27FC236}">
                  <a16:creationId xmlns:a16="http://schemas.microsoft.com/office/drawing/2014/main" id="{2FBD80F2-8039-4D08-8E2E-B10CDBEEFE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11581" y="4403781"/>
              <a:ext cx="769999" cy="769999"/>
            </a:xfrm>
            <a:prstGeom prst="rect">
              <a:avLst/>
            </a:prstGeom>
          </p:spPr>
        </p:pic>
        <p:sp>
          <p:nvSpPr>
            <p:cNvPr id="30" name="TextBox 29">
              <a:extLst>
                <a:ext uri="{FF2B5EF4-FFF2-40B4-BE49-F238E27FC236}">
                  <a16:creationId xmlns:a16="http://schemas.microsoft.com/office/drawing/2014/main" id="{EA95B6C2-411F-4248-9BE4-192F14AA4C30}"/>
                </a:ext>
              </a:extLst>
            </p:cNvPr>
            <p:cNvSpPr txBox="1"/>
            <p:nvPr/>
          </p:nvSpPr>
          <p:spPr>
            <a:xfrm>
              <a:off x="7726062" y="5143856"/>
              <a:ext cx="2446566" cy="779699"/>
            </a:xfrm>
            <a:prstGeom prst="rect">
              <a:avLst/>
            </a:prstGeom>
            <a:noFill/>
          </p:spPr>
          <p:txBody>
            <a:bodyPr wrap="none" rtlCol="0">
              <a:spAutoFit/>
            </a:bodyPr>
            <a:lstStyle/>
            <a:p>
              <a:pPr algn="ctr"/>
              <a:r>
                <a:rPr lang="en-US" sz="1600" b="1" dirty="0">
                  <a:solidFill>
                    <a:schemeClr val="tx2"/>
                  </a:solidFill>
                </a:rPr>
                <a:t>Develop </a:t>
              </a:r>
            </a:p>
            <a:p>
              <a:pPr algn="ctr"/>
              <a:r>
                <a:rPr lang="en-US" sz="1600" b="1" dirty="0">
                  <a:solidFill>
                    <a:schemeClr val="tx2"/>
                  </a:solidFill>
                </a:rPr>
                <a:t>coping strategies</a:t>
              </a:r>
            </a:p>
          </p:txBody>
        </p:sp>
      </p:grpSp>
      <p:grpSp>
        <p:nvGrpSpPr>
          <p:cNvPr id="33" name="Group 32">
            <a:extLst>
              <a:ext uri="{FF2B5EF4-FFF2-40B4-BE49-F238E27FC236}">
                <a16:creationId xmlns:a16="http://schemas.microsoft.com/office/drawing/2014/main" id="{7417938A-F56F-4354-BFD9-779C2FA6959A}"/>
              </a:ext>
            </a:extLst>
          </p:cNvPr>
          <p:cNvGrpSpPr/>
          <p:nvPr/>
        </p:nvGrpSpPr>
        <p:grpSpPr>
          <a:xfrm>
            <a:off x="5608619" y="4803653"/>
            <a:ext cx="1918859" cy="731490"/>
            <a:chOff x="5535775" y="4272221"/>
            <a:chExt cx="1844353" cy="975320"/>
          </a:xfrm>
        </p:grpSpPr>
        <p:sp>
          <p:nvSpPr>
            <p:cNvPr id="9" name="Speech Bubble: Oval 8">
              <a:extLst>
                <a:ext uri="{FF2B5EF4-FFF2-40B4-BE49-F238E27FC236}">
                  <a16:creationId xmlns:a16="http://schemas.microsoft.com/office/drawing/2014/main" id="{3EA3EAB3-2BC2-48D3-97F7-3DC14B47E7D1}"/>
                </a:ext>
              </a:extLst>
            </p:cNvPr>
            <p:cNvSpPr/>
            <p:nvPr/>
          </p:nvSpPr>
          <p:spPr>
            <a:xfrm>
              <a:off x="6124624" y="4272221"/>
              <a:ext cx="711067" cy="4778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NO</a:t>
              </a:r>
            </a:p>
          </p:txBody>
        </p:sp>
        <p:sp>
          <p:nvSpPr>
            <p:cNvPr id="32" name="TextBox 31">
              <a:extLst>
                <a:ext uri="{FF2B5EF4-FFF2-40B4-BE49-F238E27FC236}">
                  <a16:creationId xmlns:a16="http://schemas.microsoft.com/office/drawing/2014/main" id="{4DB03BDA-86C1-4C28-97D6-EDFAE1299EB4}"/>
                </a:ext>
              </a:extLst>
            </p:cNvPr>
            <p:cNvSpPr txBox="1"/>
            <p:nvPr/>
          </p:nvSpPr>
          <p:spPr>
            <a:xfrm>
              <a:off x="5535775" y="4796136"/>
              <a:ext cx="1844353" cy="451405"/>
            </a:xfrm>
            <a:prstGeom prst="rect">
              <a:avLst/>
            </a:prstGeom>
            <a:noFill/>
          </p:spPr>
          <p:txBody>
            <a:bodyPr wrap="none" rtlCol="0">
              <a:spAutoFit/>
            </a:bodyPr>
            <a:lstStyle/>
            <a:p>
              <a:pPr algn="ctr"/>
              <a:r>
                <a:rPr lang="en-US" sz="1600" b="1" dirty="0">
                  <a:solidFill>
                    <a:schemeClr val="tx2"/>
                  </a:solidFill>
                </a:rPr>
                <a:t>Learn to say “NO”</a:t>
              </a:r>
            </a:p>
          </p:txBody>
        </p:sp>
      </p:grpSp>
      <p:grpSp>
        <p:nvGrpSpPr>
          <p:cNvPr id="35" name="Group 34">
            <a:extLst>
              <a:ext uri="{FF2B5EF4-FFF2-40B4-BE49-F238E27FC236}">
                <a16:creationId xmlns:a16="http://schemas.microsoft.com/office/drawing/2014/main" id="{A982526F-192E-4C51-A600-28B696769F17}"/>
              </a:ext>
            </a:extLst>
          </p:cNvPr>
          <p:cNvGrpSpPr/>
          <p:nvPr/>
        </p:nvGrpSpPr>
        <p:grpSpPr>
          <a:xfrm>
            <a:off x="3651211" y="4926892"/>
            <a:ext cx="1980029" cy="1157050"/>
            <a:chOff x="4397265" y="4658273"/>
            <a:chExt cx="2640038" cy="1542732"/>
          </a:xfrm>
        </p:grpSpPr>
        <p:pic>
          <p:nvPicPr>
            <p:cNvPr id="11" name="Graphic 10" descr="Alarm Clock">
              <a:extLst>
                <a:ext uri="{FF2B5EF4-FFF2-40B4-BE49-F238E27FC236}">
                  <a16:creationId xmlns:a16="http://schemas.microsoft.com/office/drawing/2014/main" id="{013A57E5-66CE-4DFF-9447-11E069B7D1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7082" y="4658273"/>
              <a:ext cx="914400" cy="914400"/>
            </a:xfrm>
            <a:prstGeom prst="rect">
              <a:avLst/>
            </a:prstGeom>
          </p:spPr>
        </p:pic>
        <p:sp>
          <p:nvSpPr>
            <p:cNvPr id="34" name="TextBox 33">
              <a:extLst>
                <a:ext uri="{FF2B5EF4-FFF2-40B4-BE49-F238E27FC236}">
                  <a16:creationId xmlns:a16="http://schemas.microsoft.com/office/drawing/2014/main" id="{ABC03313-B5E4-43B6-8EDE-3ECD02206FDE}"/>
                </a:ext>
              </a:extLst>
            </p:cNvPr>
            <p:cNvSpPr txBox="1"/>
            <p:nvPr/>
          </p:nvSpPr>
          <p:spPr>
            <a:xfrm>
              <a:off x="4397265" y="5421306"/>
              <a:ext cx="2640038" cy="779699"/>
            </a:xfrm>
            <a:prstGeom prst="rect">
              <a:avLst/>
            </a:prstGeom>
            <a:noFill/>
          </p:spPr>
          <p:txBody>
            <a:bodyPr wrap="none" rtlCol="0">
              <a:spAutoFit/>
            </a:bodyPr>
            <a:lstStyle/>
            <a:p>
              <a:pPr algn="ctr"/>
              <a:r>
                <a:rPr lang="en-US" sz="1600" b="1" dirty="0">
                  <a:solidFill>
                    <a:schemeClr val="tx2"/>
                  </a:solidFill>
                </a:rPr>
                <a:t>Develop time </a:t>
              </a:r>
            </a:p>
            <a:p>
              <a:pPr algn="ctr"/>
              <a:r>
                <a:rPr lang="en-US" sz="1600" b="1" dirty="0">
                  <a:solidFill>
                    <a:schemeClr val="tx2"/>
                  </a:solidFill>
                </a:rPr>
                <a:t>management skills</a:t>
              </a:r>
            </a:p>
          </p:txBody>
        </p:sp>
      </p:grpSp>
      <p:grpSp>
        <p:nvGrpSpPr>
          <p:cNvPr id="37" name="Group 36">
            <a:extLst>
              <a:ext uri="{FF2B5EF4-FFF2-40B4-BE49-F238E27FC236}">
                <a16:creationId xmlns:a16="http://schemas.microsoft.com/office/drawing/2014/main" id="{28C2020F-83A0-4C95-AA44-5ECC1ACC3209}"/>
              </a:ext>
            </a:extLst>
          </p:cNvPr>
          <p:cNvGrpSpPr/>
          <p:nvPr/>
        </p:nvGrpSpPr>
        <p:grpSpPr>
          <a:xfrm>
            <a:off x="1462353" y="2147848"/>
            <a:ext cx="2296078" cy="1097833"/>
            <a:chOff x="8930714" y="4759322"/>
            <a:chExt cx="3061437" cy="1463775"/>
          </a:xfrm>
        </p:grpSpPr>
        <p:grpSp>
          <p:nvGrpSpPr>
            <p:cNvPr id="25" name="Group 24">
              <a:extLst>
                <a:ext uri="{FF2B5EF4-FFF2-40B4-BE49-F238E27FC236}">
                  <a16:creationId xmlns:a16="http://schemas.microsoft.com/office/drawing/2014/main" id="{7B66F486-7EAA-42BA-BE4F-1ACD4B28BF4F}"/>
                </a:ext>
              </a:extLst>
            </p:cNvPr>
            <p:cNvGrpSpPr/>
            <p:nvPr/>
          </p:nvGrpSpPr>
          <p:grpSpPr>
            <a:xfrm rot="2832641">
              <a:off x="10060716" y="4685451"/>
              <a:ext cx="870000" cy="1017742"/>
              <a:chOff x="7905455" y="4056534"/>
              <a:chExt cx="870000" cy="1017742"/>
            </a:xfrm>
          </p:grpSpPr>
          <p:pic>
            <p:nvPicPr>
              <p:cNvPr id="19" name="Graphic 18" descr="Puzzle">
                <a:extLst>
                  <a:ext uri="{FF2B5EF4-FFF2-40B4-BE49-F238E27FC236}">
                    <a16:creationId xmlns:a16="http://schemas.microsoft.com/office/drawing/2014/main" id="{198C3F1B-99B9-484E-8111-E682D6DAF8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27387" y="4491725"/>
                <a:ext cx="582551" cy="582551"/>
              </a:xfrm>
              <a:prstGeom prst="rect">
                <a:avLst/>
              </a:prstGeom>
            </p:spPr>
          </p:pic>
          <p:pic>
            <p:nvPicPr>
              <p:cNvPr id="23" name="Graphic 22" descr="Puzzle">
                <a:extLst>
                  <a:ext uri="{FF2B5EF4-FFF2-40B4-BE49-F238E27FC236}">
                    <a16:creationId xmlns:a16="http://schemas.microsoft.com/office/drawing/2014/main" id="{2C803027-D7B2-441C-8CA9-16419530E6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35143">
                <a:off x="7905455" y="4346863"/>
                <a:ext cx="582551" cy="582552"/>
              </a:xfrm>
              <a:prstGeom prst="rect">
                <a:avLst/>
              </a:prstGeom>
            </p:spPr>
          </p:pic>
          <p:pic>
            <p:nvPicPr>
              <p:cNvPr id="24" name="Graphic 23" descr="Puzzle">
                <a:extLst>
                  <a:ext uri="{FF2B5EF4-FFF2-40B4-BE49-F238E27FC236}">
                    <a16:creationId xmlns:a16="http://schemas.microsoft.com/office/drawing/2014/main" id="{87C307F6-8C6A-4914-B245-FEAD7D4398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7650127">
                <a:off x="8192904" y="4056534"/>
                <a:ext cx="582551" cy="582551"/>
              </a:xfrm>
              <a:prstGeom prst="rect">
                <a:avLst/>
              </a:prstGeom>
            </p:spPr>
          </p:pic>
        </p:grpSp>
        <p:sp>
          <p:nvSpPr>
            <p:cNvPr id="36" name="TextBox 35">
              <a:extLst>
                <a:ext uri="{FF2B5EF4-FFF2-40B4-BE49-F238E27FC236}">
                  <a16:creationId xmlns:a16="http://schemas.microsoft.com/office/drawing/2014/main" id="{769FB1B9-523D-4E1A-AEEC-6CBA7A4E4307}"/>
                </a:ext>
              </a:extLst>
            </p:cNvPr>
            <p:cNvSpPr txBox="1"/>
            <p:nvPr/>
          </p:nvSpPr>
          <p:spPr>
            <a:xfrm>
              <a:off x="8930714" y="5443398"/>
              <a:ext cx="3061437" cy="779699"/>
            </a:xfrm>
            <a:prstGeom prst="rect">
              <a:avLst/>
            </a:prstGeom>
            <a:noFill/>
          </p:spPr>
          <p:txBody>
            <a:bodyPr wrap="none" rtlCol="0">
              <a:spAutoFit/>
            </a:bodyPr>
            <a:lstStyle/>
            <a:p>
              <a:pPr algn="ctr"/>
              <a:r>
                <a:rPr lang="en-US" sz="1600" b="1" dirty="0">
                  <a:solidFill>
                    <a:schemeClr val="tx2"/>
                  </a:solidFill>
                </a:rPr>
                <a:t>Become a </a:t>
              </a:r>
            </a:p>
            <a:p>
              <a:pPr algn="ctr"/>
              <a:r>
                <a:rPr lang="en-US" sz="1600" b="1" dirty="0">
                  <a:solidFill>
                    <a:schemeClr val="tx2"/>
                  </a:solidFill>
                </a:rPr>
                <a:t>Subject Matter Expert</a:t>
              </a:r>
            </a:p>
          </p:txBody>
        </p:sp>
      </p:grpSp>
      <p:grpSp>
        <p:nvGrpSpPr>
          <p:cNvPr id="39" name="Group 38">
            <a:extLst>
              <a:ext uri="{FF2B5EF4-FFF2-40B4-BE49-F238E27FC236}">
                <a16:creationId xmlns:a16="http://schemas.microsoft.com/office/drawing/2014/main" id="{84EFABDC-C217-42E9-B37F-6094F08AD07F}"/>
              </a:ext>
            </a:extLst>
          </p:cNvPr>
          <p:cNvGrpSpPr/>
          <p:nvPr/>
        </p:nvGrpSpPr>
        <p:grpSpPr>
          <a:xfrm>
            <a:off x="1189545" y="3481850"/>
            <a:ext cx="1912062" cy="878245"/>
            <a:chOff x="3256793" y="2883106"/>
            <a:chExt cx="2549415" cy="1170993"/>
          </a:xfrm>
        </p:grpSpPr>
        <p:grpSp>
          <p:nvGrpSpPr>
            <p:cNvPr id="8" name="Group 7">
              <a:extLst>
                <a:ext uri="{FF2B5EF4-FFF2-40B4-BE49-F238E27FC236}">
                  <a16:creationId xmlns:a16="http://schemas.microsoft.com/office/drawing/2014/main" id="{411718D6-F21F-4446-8C72-11BA3FAC0EC3}"/>
                </a:ext>
              </a:extLst>
            </p:cNvPr>
            <p:cNvGrpSpPr/>
            <p:nvPr/>
          </p:nvGrpSpPr>
          <p:grpSpPr>
            <a:xfrm>
              <a:off x="3864329" y="2883106"/>
              <a:ext cx="1394897" cy="774844"/>
              <a:chOff x="6061971" y="858010"/>
              <a:chExt cx="1912336" cy="1033242"/>
            </a:xfrm>
          </p:grpSpPr>
          <p:pic>
            <p:nvPicPr>
              <p:cNvPr id="4" name="Graphic 3" descr="Head with Gears">
                <a:extLst>
                  <a:ext uri="{FF2B5EF4-FFF2-40B4-BE49-F238E27FC236}">
                    <a16:creationId xmlns:a16="http://schemas.microsoft.com/office/drawing/2014/main" id="{06A01509-1307-4FAA-A70F-90AE59AC74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61971" y="858011"/>
                <a:ext cx="974837" cy="1033241"/>
              </a:xfrm>
              <a:prstGeom prst="rect">
                <a:avLst/>
              </a:prstGeom>
            </p:spPr>
          </p:pic>
          <p:pic>
            <p:nvPicPr>
              <p:cNvPr id="7" name="Graphic 6" descr="Head with Gears">
                <a:extLst>
                  <a:ext uri="{FF2B5EF4-FFF2-40B4-BE49-F238E27FC236}">
                    <a16:creationId xmlns:a16="http://schemas.microsoft.com/office/drawing/2014/main" id="{DE623C28-F42A-4AA1-8D68-3D12646CA0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6999467" y="858010"/>
                <a:ext cx="974840" cy="1033241"/>
              </a:xfrm>
              <a:prstGeom prst="rect">
                <a:avLst/>
              </a:prstGeom>
            </p:spPr>
          </p:pic>
        </p:grpSp>
        <p:sp>
          <p:nvSpPr>
            <p:cNvPr id="38" name="TextBox 37">
              <a:extLst>
                <a:ext uri="{FF2B5EF4-FFF2-40B4-BE49-F238E27FC236}">
                  <a16:creationId xmlns:a16="http://schemas.microsoft.com/office/drawing/2014/main" id="{0317FD7E-9912-4593-A857-C48508880016}"/>
                </a:ext>
              </a:extLst>
            </p:cNvPr>
            <p:cNvSpPr txBox="1"/>
            <p:nvPr/>
          </p:nvSpPr>
          <p:spPr>
            <a:xfrm>
              <a:off x="3256793" y="3602694"/>
              <a:ext cx="2549415" cy="451405"/>
            </a:xfrm>
            <a:prstGeom prst="rect">
              <a:avLst/>
            </a:prstGeom>
            <a:noFill/>
          </p:spPr>
          <p:txBody>
            <a:bodyPr wrap="none" rtlCol="0">
              <a:spAutoFit/>
            </a:bodyPr>
            <a:lstStyle/>
            <a:p>
              <a:pPr algn="ctr"/>
              <a:r>
                <a:rPr lang="en-US" sz="1600" b="1" dirty="0">
                  <a:solidFill>
                    <a:schemeClr val="tx2"/>
                  </a:solidFill>
                </a:rPr>
                <a:t>Learn from others</a:t>
              </a:r>
            </a:p>
          </p:txBody>
        </p:sp>
      </p:grpSp>
      <p:grpSp>
        <p:nvGrpSpPr>
          <p:cNvPr id="46" name="Group 45">
            <a:extLst>
              <a:ext uri="{FF2B5EF4-FFF2-40B4-BE49-F238E27FC236}">
                <a16:creationId xmlns:a16="http://schemas.microsoft.com/office/drawing/2014/main" id="{593A9A33-869B-4CF3-8C31-EAD386E6C0D5}"/>
              </a:ext>
            </a:extLst>
          </p:cNvPr>
          <p:cNvGrpSpPr/>
          <p:nvPr/>
        </p:nvGrpSpPr>
        <p:grpSpPr>
          <a:xfrm>
            <a:off x="1950099" y="4434561"/>
            <a:ext cx="1333956" cy="1097746"/>
            <a:chOff x="3524717" y="4361151"/>
            <a:chExt cx="1485907" cy="1463660"/>
          </a:xfrm>
        </p:grpSpPr>
        <p:sp>
          <p:nvSpPr>
            <p:cNvPr id="43" name="TextBox 42">
              <a:extLst>
                <a:ext uri="{FF2B5EF4-FFF2-40B4-BE49-F238E27FC236}">
                  <a16:creationId xmlns:a16="http://schemas.microsoft.com/office/drawing/2014/main" id="{7F530661-EDFB-431E-9C1F-D018FE0EDD04}"/>
                </a:ext>
              </a:extLst>
            </p:cNvPr>
            <p:cNvSpPr txBox="1"/>
            <p:nvPr/>
          </p:nvSpPr>
          <p:spPr>
            <a:xfrm>
              <a:off x="3524717" y="5045112"/>
              <a:ext cx="1485907" cy="779699"/>
            </a:xfrm>
            <a:prstGeom prst="rect">
              <a:avLst/>
            </a:prstGeom>
            <a:noFill/>
          </p:spPr>
          <p:txBody>
            <a:bodyPr wrap="none" rtlCol="0">
              <a:spAutoFit/>
            </a:bodyPr>
            <a:lstStyle/>
            <a:p>
              <a:pPr algn="ctr"/>
              <a:r>
                <a:rPr lang="en-US" sz="1600" b="1" dirty="0">
                  <a:solidFill>
                    <a:schemeClr val="tx2"/>
                  </a:solidFill>
                </a:rPr>
                <a:t>Learn </a:t>
              </a:r>
              <a:br>
                <a:rPr lang="en-US" sz="1600" b="1" dirty="0">
                  <a:solidFill>
                    <a:schemeClr val="tx2"/>
                  </a:solidFill>
                </a:rPr>
              </a:br>
              <a:r>
                <a:rPr lang="en-US" sz="1600" b="1" dirty="0">
                  <a:solidFill>
                    <a:schemeClr val="tx2"/>
                  </a:solidFill>
                </a:rPr>
                <a:t>to delegate </a:t>
              </a:r>
            </a:p>
          </p:txBody>
        </p:sp>
        <p:pic>
          <p:nvPicPr>
            <p:cNvPr id="45" name="Graphic 44" descr="Download from cloud">
              <a:extLst>
                <a:ext uri="{FF2B5EF4-FFF2-40B4-BE49-F238E27FC236}">
                  <a16:creationId xmlns:a16="http://schemas.microsoft.com/office/drawing/2014/main" id="{8AF9E17C-41EE-4735-BE55-62835F739DA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7992" y="4361151"/>
              <a:ext cx="914400" cy="914400"/>
            </a:xfrm>
            <a:prstGeom prst="rect">
              <a:avLst/>
            </a:prstGeom>
          </p:spPr>
        </p:pic>
      </p:grpSp>
      <p:grpSp>
        <p:nvGrpSpPr>
          <p:cNvPr id="51" name="Group 50">
            <a:extLst>
              <a:ext uri="{FF2B5EF4-FFF2-40B4-BE49-F238E27FC236}">
                <a16:creationId xmlns:a16="http://schemas.microsoft.com/office/drawing/2014/main" id="{73A71282-B0D2-4880-92D0-8E0CB7028FBE}"/>
              </a:ext>
            </a:extLst>
          </p:cNvPr>
          <p:cNvGrpSpPr/>
          <p:nvPr/>
        </p:nvGrpSpPr>
        <p:grpSpPr>
          <a:xfrm>
            <a:off x="3844839" y="2971450"/>
            <a:ext cx="1469583" cy="1641004"/>
            <a:chOff x="5645003" y="3572655"/>
            <a:chExt cx="914400" cy="914400"/>
          </a:xfrm>
        </p:grpSpPr>
        <p:pic>
          <p:nvPicPr>
            <p:cNvPr id="6" name="Graphic 5" descr="Teacher">
              <a:extLst>
                <a:ext uri="{FF2B5EF4-FFF2-40B4-BE49-F238E27FC236}">
                  <a16:creationId xmlns:a16="http://schemas.microsoft.com/office/drawing/2014/main" id="{CB6B48F6-B296-4B60-9B73-7D64F48F568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45003" y="3572655"/>
              <a:ext cx="914400" cy="914400"/>
            </a:xfrm>
            <a:prstGeom prst="rect">
              <a:avLst/>
            </a:prstGeom>
          </p:spPr>
        </p:pic>
        <p:sp>
          <p:nvSpPr>
            <p:cNvPr id="50" name="TextBox 49">
              <a:extLst>
                <a:ext uri="{FF2B5EF4-FFF2-40B4-BE49-F238E27FC236}">
                  <a16:creationId xmlns:a16="http://schemas.microsoft.com/office/drawing/2014/main" id="{00650094-46F5-423A-BB4B-75124560BBBB}"/>
                </a:ext>
              </a:extLst>
            </p:cNvPr>
            <p:cNvSpPr txBox="1"/>
            <p:nvPr/>
          </p:nvSpPr>
          <p:spPr>
            <a:xfrm>
              <a:off x="5793378" y="4291687"/>
              <a:ext cx="757039" cy="188649"/>
            </a:xfrm>
            <a:prstGeom prst="rect">
              <a:avLst/>
            </a:prstGeom>
            <a:noFill/>
          </p:spPr>
          <p:txBody>
            <a:bodyPr wrap="none" rtlCol="0">
              <a:spAutoFit/>
            </a:bodyPr>
            <a:lstStyle/>
            <a:p>
              <a:pPr algn="ctr"/>
              <a:r>
                <a:rPr lang="en-US" sz="1600" b="1" dirty="0">
                  <a:solidFill>
                    <a:srgbClr val="008080"/>
                  </a:solidFill>
                </a:rPr>
                <a:t>LIFE-LONG</a:t>
              </a:r>
            </a:p>
          </p:txBody>
        </p:sp>
      </p:grpSp>
      <p:sp>
        <p:nvSpPr>
          <p:cNvPr id="40" name="Rectangle 39">
            <a:extLst>
              <a:ext uri="{FF2B5EF4-FFF2-40B4-BE49-F238E27FC236}">
                <a16:creationId xmlns:a16="http://schemas.microsoft.com/office/drawing/2014/main" id="{F683D7E4-96D6-4587-968E-7861037A16E3}"/>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54D91D-2239-4610-81AB-F05242DAA4A1}"/>
              </a:ext>
            </a:extLst>
          </p:cNvPr>
          <p:cNvSpPr txBox="1"/>
          <p:nvPr/>
        </p:nvSpPr>
        <p:spPr>
          <a:xfrm>
            <a:off x="1106905" y="6256422"/>
            <a:ext cx="7067629" cy="461665"/>
          </a:xfrm>
          <a:prstGeom prst="rect">
            <a:avLst/>
          </a:prstGeom>
          <a:noFill/>
        </p:spPr>
        <p:txBody>
          <a:bodyPr wrap="square" rtlCol="0">
            <a:spAutoFit/>
          </a:bodyPr>
          <a:lstStyle/>
          <a:p>
            <a:pPr algn="ctr"/>
            <a:r>
              <a:rPr lang="en-US" sz="1400" dirty="0">
                <a:solidFill>
                  <a:schemeClr val="tx2"/>
                </a:solidFill>
              </a:rPr>
              <a:t>“</a:t>
            </a:r>
            <a:r>
              <a:rPr lang="en-US" sz="2400" b="1" dirty="0">
                <a:solidFill>
                  <a:schemeClr val="tx2"/>
                </a:solidFill>
                <a:latin typeface="Calibri" panose="020F0502020204030204" pitchFamily="34" charset="0"/>
                <a:cs typeface="Calibri" panose="020F0502020204030204" pitchFamily="34" charset="0"/>
              </a:rPr>
              <a:t>”This is an interesting objective problem”</a:t>
            </a:r>
            <a:endParaRPr lang="en-US" sz="1400" dirty="0">
              <a:solidFill>
                <a:schemeClr val="tx2"/>
              </a:solidFill>
            </a:endParaRPr>
          </a:p>
        </p:txBody>
      </p:sp>
      <p:sp>
        <p:nvSpPr>
          <p:cNvPr id="5" name="Slide Number Placeholder 4">
            <a:extLst>
              <a:ext uri="{FF2B5EF4-FFF2-40B4-BE49-F238E27FC236}">
                <a16:creationId xmlns:a16="http://schemas.microsoft.com/office/drawing/2014/main" id="{98295240-202F-477D-9EE8-1EEA3FC456B1}"/>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35</a:t>
            </a:fld>
            <a:endParaRPr lang="en-US" b="1" dirty="0"/>
          </a:p>
        </p:txBody>
      </p:sp>
    </p:spTree>
    <p:extLst>
      <p:ext uri="{BB962C8B-B14F-4D97-AF65-F5344CB8AC3E}">
        <p14:creationId xmlns:p14="http://schemas.microsoft.com/office/powerpoint/2010/main" val="166321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style.rotation</p:attrName>
                                        </p:attrNameLst>
                                      </p:cBhvr>
                                      <p:tavLst>
                                        <p:tav tm="0">
                                          <p:val>
                                            <p:fltVal val="90"/>
                                          </p:val>
                                        </p:tav>
                                        <p:tav tm="100000">
                                          <p:val>
                                            <p:fltVal val="0"/>
                                          </p:val>
                                        </p:tav>
                                      </p:tavLst>
                                    </p:anim>
                                    <p:animEffect transition="in" filter="fade">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000" fill="hold"/>
                                        <p:tgtEl>
                                          <p:spTgt spid="31"/>
                                        </p:tgtEl>
                                        <p:attrNameLst>
                                          <p:attrName>ppt_w</p:attrName>
                                        </p:attrNameLst>
                                      </p:cBhvr>
                                      <p:tavLst>
                                        <p:tav tm="0">
                                          <p:val>
                                            <p:fltVal val="0"/>
                                          </p:val>
                                        </p:tav>
                                        <p:tav tm="100000">
                                          <p:val>
                                            <p:strVal val="#ppt_w"/>
                                          </p:val>
                                        </p:tav>
                                      </p:tavLst>
                                    </p:anim>
                                    <p:anim calcmode="lin" valueType="num">
                                      <p:cBhvr>
                                        <p:cTn id="24" dur="1000" fill="hold"/>
                                        <p:tgtEl>
                                          <p:spTgt spid="31"/>
                                        </p:tgtEl>
                                        <p:attrNameLst>
                                          <p:attrName>ppt_h</p:attrName>
                                        </p:attrNameLst>
                                      </p:cBhvr>
                                      <p:tavLst>
                                        <p:tav tm="0">
                                          <p:val>
                                            <p:fltVal val="0"/>
                                          </p:val>
                                        </p:tav>
                                        <p:tav tm="100000">
                                          <p:val>
                                            <p:strVal val="#ppt_h"/>
                                          </p:val>
                                        </p:tav>
                                      </p:tavLst>
                                    </p:anim>
                                    <p:anim calcmode="lin" valueType="num">
                                      <p:cBhvr>
                                        <p:cTn id="25" dur="1000" fill="hold"/>
                                        <p:tgtEl>
                                          <p:spTgt spid="31"/>
                                        </p:tgtEl>
                                        <p:attrNameLst>
                                          <p:attrName>style.rotation</p:attrName>
                                        </p:attrNameLst>
                                      </p:cBhvr>
                                      <p:tavLst>
                                        <p:tav tm="0">
                                          <p:val>
                                            <p:fltVal val="90"/>
                                          </p:val>
                                        </p:tav>
                                        <p:tav tm="100000">
                                          <p:val>
                                            <p:fltVal val="0"/>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90"/>
                                          </p:val>
                                        </p:tav>
                                        <p:tav tm="100000">
                                          <p:val>
                                            <p:fltVal val="0"/>
                                          </p:val>
                                        </p:tav>
                                      </p:tavLst>
                                    </p:anim>
                                    <p:animEffect transition="in" filter="fade">
                                      <p:cBhvr>
                                        <p:cTn id="34" dur="1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1000" fill="hold"/>
                                        <p:tgtEl>
                                          <p:spTgt spid="35"/>
                                        </p:tgtEl>
                                        <p:attrNameLst>
                                          <p:attrName>ppt_w</p:attrName>
                                        </p:attrNameLst>
                                      </p:cBhvr>
                                      <p:tavLst>
                                        <p:tav tm="0">
                                          <p:val>
                                            <p:fltVal val="0"/>
                                          </p:val>
                                        </p:tav>
                                        <p:tav tm="100000">
                                          <p:val>
                                            <p:strVal val="#ppt_w"/>
                                          </p:val>
                                        </p:tav>
                                      </p:tavLst>
                                    </p:anim>
                                    <p:anim calcmode="lin" valueType="num">
                                      <p:cBhvr>
                                        <p:cTn id="40" dur="1000" fill="hold"/>
                                        <p:tgtEl>
                                          <p:spTgt spid="35"/>
                                        </p:tgtEl>
                                        <p:attrNameLst>
                                          <p:attrName>ppt_h</p:attrName>
                                        </p:attrNameLst>
                                      </p:cBhvr>
                                      <p:tavLst>
                                        <p:tav tm="0">
                                          <p:val>
                                            <p:fltVal val="0"/>
                                          </p:val>
                                        </p:tav>
                                        <p:tav tm="100000">
                                          <p:val>
                                            <p:strVal val="#ppt_h"/>
                                          </p:val>
                                        </p:tav>
                                      </p:tavLst>
                                    </p:anim>
                                    <p:anim calcmode="lin" valueType="num">
                                      <p:cBhvr>
                                        <p:cTn id="41" dur="1000" fill="hold"/>
                                        <p:tgtEl>
                                          <p:spTgt spid="35"/>
                                        </p:tgtEl>
                                        <p:attrNameLst>
                                          <p:attrName>style.rotation</p:attrName>
                                        </p:attrNameLst>
                                      </p:cBhvr>
                                      <p:tavLst>
                                        <p:tav tm="0">
                                          <p:val>
                                            <p:fltVal val="90"/>
                                          </p:val>
                                        </p:tav>
                                        <p:tav tm="100000">
                                          <p:val>
                                            <p:fltVal val="0"/>
                                          </p:val>
                                        </p:tav>
                                      </p:tavLst>
                                    </p:anim>
                                    <p:animEffect transition="in" filter="fade">
                                      <p:cBhvr>
                                        <p:cTn id="42" dur="1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 calcmode="lin" valueType="num">
                                      <p:cBhvr>
                                        <p:cTn id="49" dur="1000" fill="hold"/>
                                        <p:tgtEl>
                                          <p:spTgt spid="46"/>
                                        </p:tgtEl>
                                        <p:attrNameLst>
                                          <p:attrName>style.rotation</p:attrName>
                                        </p:attrNameLst>
                                      </p:cBhvr>
                                      <p:tavLst>
                                        <p:tav tm="0">
                                          <p:val>
                                            <p:fltVal val="90"/>
                                          </p:val>
                                        </p:tav>
                                        <p:tav tm="100000">
                                          <p:val>
                                            <p:fltVal val="0"/>
                                          </p:val>
                                        </p:tav>
                                      </p:tavLst>
                                    </p:anim>
                                    <p:animEffect transition="in" filter="fade">
                                      <p:cBhvr>
                                        <p:cTn id="50" dur="10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1000" fill="hold"/>
                                        <p:tgtEl>
                                          <p:spTgt spid="39"/>
                                        </p:tgtEl>
                                        <p:attrNameLst>
                                          <p:attrName>ppt_w</p:attrName>
                                        </p:attrNameLst>
                                      </p:cBhvr>
                                      <p:tavLst>
                                        <p:tav tm="0">
                                          <p:val>
                                            <p:fltVal val="0"/>
                                          </p:val>
                                        </p:tav>
                                        <p:tav tm="100000">
                                          <p:val>
                                            <p:strVal val="#ppt_w"/>
                                          </p:val>
                                        </p:tav>
                                      </p:tavLst>
                                    </p:anim>
                                    <p:anim calcmode="lin" valueType="num">
                                      <p:cBhvr>
                                        <p:cTn id="56" dur="1000" fill="hold"/>
                                        <p:tgtEl>
                                          <p:spTgt spid="39"/>
                                        </p:tgtEl>
                                        <p:attrNameLst>
                                          <p:attrName>ppt_h</p:attrName>
                                        </p:attrNameLst>
                                      </p:cBhvr>
                                      <p:tavLst>
                                        <p:tav tm="0">
                                          <p:val>
                                            <p:fltVal val="0"/>
                                          </p:val>
                                        </p:tav>
                                        <p:tav tm="100000">
                                          <p:val>
                                            <p:strVal val="#ppt_h"/>
                                          </p:val>
                                        </p:tav>
                                      </p:tavLst>
                                    </p:anim>
                                    <p:anim calcmode="lin" valueType="num">
                                      <p:cBhvr>
                                        <p:cTn id="57" dur="1000" fill="hold"/>
                                        <p:tgtEl>
                                          <p:spTgt spid="39"/>
                                        </p:tgtEl>
                                        <p:attrNameLst>
                                          <p:attrName>style.rotation</p:attrName>
                                        </p:attrNameLst>
                                      </p:cBhvr>
                                      <p:tavLst>
                                        <p:tav tm="0">
                                          <p:val>
                                            <p:fltVal val="90"/>
                                          </p:val>
                                        </p:tav>
                                        <p:tav tm="100000">
                                          <p:val>
                                            <p:fltVal val="0"/>
                                          </p:val>
                                        </p:tav>
                                      </p:tavLst>
                                    </p:anim>
                                    <p:animEffect transition="in" filter="fade">
                                      <p:cBhvr>
                                        <p:cTn id="58" dur="10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494606F-1382-4502-8ED9-F8BA713A45CC}"/>
              </a:ext>
            </a:extLst>
          </p:cNvPr>
          <p:cNvSpPr/>
          <p:nvPr/>
        </p:nvSpPr>
        <p:spPr>
          <a:xfrm>
            <a:off x="0" y="5229480"/>
            <a:ext cx="9144000" cy="69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C9AD9F-ECB9-47EB-8960-17BA29FA26EE}"/>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Spirituality</a:t>
            </a:r>
          </a:p>
        </p:txBody>
      </p:sp>
      <p:sp>
        <p:nvSpPr>
          <p:cNvPr id="40" name="Rectangle 39">
            <a:extLst>
              <a:ext uri="{FF2B5EF4-FFF2-40B4-BE49-F238E27FC236}">
                <a16:creationId xmlns:a16="http://schemas.microsoft.com/office/drawing/2014/main" id="{F683D7E4-96D6-4587-968E-7861037A16E3}"/>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D95519D4-3AC2-4D05-9A1A-6A9927FC5283}"/>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42" name="Group 41">
            <a:extLst>
              <a:ext uri="{FF2B5EF4-FFF2-40B4-BE49-F238E27FC236}">
                <a16:creationId xmlns:a16="http://schemas.microsoft.com/office/drawing/2014/main" id="{90AD2FD8-BF6F-4AB9-B46D-4579EA7FB2AD}"/>
              </a:ext>
            </a:extLst>
          </p:cNvPr>
          <p:cNvGrpSpPr/>
          <p:nvPr/>
        </p:nvGrpSpPr>
        <p:grpSpPr>
          <a:xfrm>
            <a:off x="794085" y="1636989"/>
            <a:ext cx="7098631" cy="3121178"/>
            <a:chOff x="9192190" y="928309"/>
            <a:chExt cx="2672087" cy="1231150"/>
          </a:xfrm>
        </p:grpSpPr>
        <p:sp>
          <p:nvSpPr>
            <p:cNvPr id="44" name="TextBox 43">
              <a:extLst>
                <a:ext uri="{FF2B5EF4-FFF2-40B4-BE49-F238E27FC236}">
                  <a16:creationId xmlns:a16="http://schemas.microsoft.com/office/drawing/2014/main" id="{B8654EEF-7166-43D3-9918-516B0F411DFF}"/>
                </a:ext>
              </a:extLst>
            </p:cNvPr>
            <p:cNvSpPr txBox="1"/>
            <p:nvPr/>
          </p:nvSpPr>
          <p:spPr>
            <a:xfrm>
              <a:off x="9192190" y="1880233"/>
              <a:ext cx="2672087" cy="279226"/>
            </a:xfrm>
            <a:prstGeom prst="rect">
              <a:avLst/>
            </a:prstGeom>
            <a:noFill/>
          </p:spPr>
          <p:txBody>
            <a:bodyPr wrap="square" rtlCol="0">
              <a:spAutoFit/>
            </a:bodyPr>
            <a:lstStyle/>
            <a:p>
              <a:pPr algn="ctr"/>
              <a:r>
                <a:rPr lang="en-US" sz="2000" b="1" dirty="0">
                  <a:solidFill>
                    <a:schemeClr val="tx2"/>
                  </a:solidFill>
                </a:rPr>
                <a:t>Ground your identity </a:t>
              </a:r>
            </a:p>
            <a:p>
              <a:pPr algn="ctr"/>
              <a:r>
                <a:rPr lang="en-US" sz="2000" b="1" dirty="0">
                  <a:solidFill>
                    <a:schemeClr val="tx2"/>
                  </a:solidFill>
                </a:rPr>
                <a:t>and your future in God’s Love</a:t>
              </a:r>
            </a:p>
          </p:txBody>
        </p:sp>
        <p:pic>
          <p:nvPicPr>
            <p:cNvPr id="47" name="Graphic 46" descr="Heart">
              <a:extLst>
                <a:ext uri="{FF2B5EF4-FFF2-40B4-BE49-F238E27FC236}">
                  <a16:creationId xmlns:a16="http://schemas.microsoft.com/office/drawing/2014/main" id="{146BFA83-5CE3-4C71-932D-05387B25B0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9875" y="1273503"/>
              <a:ext cx="575347" cy="575347"/>
            </a:xfrm>
            <a:prstGeom prst="rect">
              <a:avLst/>
            </a:prstGeom>
          </p:spPr>
        </p:pic>
        <p:pic>
          <p:nvPicPr>
            <p:cNvPr id="48" name="Graphic 47" descr="Shooting star">
              <a:extLst>
                <a:ext uri="{FF2B5EF4-FFF2-40B4-BE49-F238E27FC236}">
                  <a16:creationId xmlns:a16="http://schemas.microsoft.com/office/drawing/2014/main" id="{1249AC07-6CF5-4C02-A294-878C53BE7E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7040" y="928309"/>
              <a:ext cx="914400" cy="914400"/>
            </a:xfrm>
            <a:prstGeom prst="rect">
              <a:avLst/>
            </a:prstGeom>
          </p:spPr>
        </p:pic>
      </p:grpSp>
      <p:sp>
        <p:nvSpPr>
          <p:cNvPr id="3" name="TextBox 2">
            <a:extLst>
              <a:ext uri="{FF2B5EF4-FFF2-40B4-BE49-F238E27FC236}">
                <a16:creationId xmlns:a16="http://schemas.microsoft.com/office/drawing/2014/main" id="{E42FA885-69EE-4E46-91D8-5D488099AF2E}"/>
              </a:ext>
            </a:extLst>
          </p:cNvPr>
          <p:cNvSpPr txBox="1"/>
          <p:nvPr/>
        </p:nvSpPr>
        <p:spPr>
          <a:xfrm>
            <a:off x="342901" y="5229480"/>
            <a:ext cx="8343900" cy="584775"/>
          </a:xfrm>
          <a:prstGeom prst="rect">
            <a:avLst/>
          </a:prstGeom>
          <a:noFill/>
        </p:spPr>
        <p:txBody>
          <a:bodyPr wrap="square" rtlCol="0">
            <a:spAutoFit/>
          </a:bodyPr>
          <a:lstStyle/>
          <a:p>
            <a:r>
              <a:rPr lang="en-US" sz="3200" b="1" dirty="0">
                <a:solidFill>
                  <a:schemeClr val="tx2"/>
                </a:solidFill>
                <a:latin typeface="Calibri" panose="020F0502020204030204" pitchFamily="34" charset="0"/>
                <a:cs typeface="Calibri" panose="020F0502020204030204" pitchFamily="34" charset="0"/>
              </a:rPr>
              <a:t>David’s Spirituality (See handout on the Psalms)</a:t>
            </a:r>
          </a:p>
        </p:txBody>
      </p:sp>
      <p:sp>
        <p:nvSpPr>
          <p:cNvPr id="5" name="Slide Number Placeholder 4">
            <a:extLst>
              <a:ext uri="{FF2B5EF4-FFF2-40B4-BE49-F238E27FC236}">
                <a16:creationId xmlns:a16="http://schemas.microsoft.com/office/drawing/2014/main" id="{EAC34DFC-BFD6-4B46-8FB2-07040FABA0CE}"/>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36</a:t>
            </a:fld>
            <a:endParaRPr lang="en-US" b="1" dirty="0"/>
          </a:p>
        </p:txBody>
      </p:sp>
    </p:spTree>
    <p:extLst>
      <p:ext uri="{BB962C8B-B14F-4D97-AF65-F5344CB8AC3E}">
        <p14:creationId xmlns:p14="http://schemas.microsoft.com/office/powerpoint/2010/main" val="28339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961DD-B7E2-44CD-A761-1ED0041E9AD8}"/>
              </a:ext>
            </a:extLst>
          </p:cNvPr>
          <p:cNvSpPr>
            <a:spLocks noGrp="1"/>
          </p:cNvSpPr>
          <p:nvPr>
            <p:ph idx="1"/>
          </p:nvPr>
        </p:nvSpPr>
        <p:spPr>
          <a:xfrm>
            <a:off x="1614488" y="698104"/>
            <a:ext cx="5915025" cy="4331095"/>
          </a:xfrm>
        </p:spPr>
        <p:txBody>
          <a:bodyPr>
            <a:normAutofit/>
          </a:bodyPr>
          <a:lstStyle/>
          <a:p>
            <a:endParaRPr lang="en-US" sz="1800" dirty="0"/>
          </a:p>
          <a:p>
            <a:endParaRPr lang="en-US" sz="1800" dirty="0"/>
          </a:p>
          <a:p>
            <a:endParaRPr lang="en-US" sz="1800" dirty="0"/>
          </a:p>
          <a:p>
            <a:endParaRPr lang="en-US" sz="1800" dirty="0"/>
          </a:p>
          <a:p>
            <a:endParaRPr lang="en-US" sz="1800" dirty="0"/>
          </a:p>
          <a:p>
            <a:pPr algn="ctr"/>
            <a:r>
              <a:rPr lang="en-US" sz="6000" dirty="0">
                <a:solidFill>
                  <a:schemeClr val="accent1">
                    <a:lumMod val="50000"/>
                  </a:schemeClr>
                </a:solidFill>
              </a:rPr>
              <a:t>Thanks</a:t>
            </a:r>
          </a:p>
          <a:p>
            <a:pPr algn="ctr"/>
            <a:endParaRPr lang="en-US" sz="1800" dirty="0">
              <a:solidFill>
                <a:schemeClr val="accent1">
                  <a:lumMod val="50000"/>
                </a:schemeClr>
              </a:solidFill>
            </a:endParaRPr>
          </a:p>
          <a:p>
            <a:pPr algn="ctr"/>
            <a:r>
              <a:rPr lang="en-US" sz="1800" dirty="0">
                <a:solidFill>
                  <a:schemeClr val="accent1">
                    <a:lumMod val="50000"/>
                  </a:schemeClr>
                </a:solidFill>
              </a:rPr>
              <a:t>Paul Feiler</a:t>
            </a:r>
          </a:p>
          <a:p>
            <a:pPr algn="ctr"/>
            <a:r>
              <a:rPr lang="en-US" sz="1800" dirty="0">
                <a:solidFill>
                  <a:schemeClr val="accent1">
                    <a:lumMod val="50000"/>
                  </a:schemeClr>
                </a:solidFill>
                <a:hlinkClick r:id="rId3"/>
              </a:rPr>
              <a:t>pfeiler51@gmail.com</a:t>
            </a:r>
            <a:endParaRPr lang="en-US" sz="1800" dirty="0">
              <a:solidFill>
                <a:schemeClr val="accent1">
                  <a:lumMod val="50000"/>
                </a:schemeClr>
              </a:solidFill>
            </a:endParaRPr>
          </a:p>
          <a:p>
            <a:pPr algn="ctr"/>
            <a:r>
              <a:rPr lang="en-US" sz="1800" dirty="0">
                <a:solidFill>
                  <a:schemeClr val="accent1">
                    <a:lumMod val="50000"/>
                  </a:schemeClr>
                </a:solidFill>
              </a:rPr>
              <a:t>713-256-9039</a:t>
            </a:r>
          </a:p>
        </p:txBody>
      </p:sp>
      <p:cxnSp>
        <p:nvCxnSpPr>
          <p:cNvPr id="4" name="Straight Connector 3">
            <a:extLst>
              <a:ext uri="{FF2B5EF4-FFF2-40B4-BE49-F238E27FC236}">
                <a16:creationId xmlns:a16="http://schemas.microsoft.com/office/drawing/2014/main" id="{F01964C3-9459-405C-9CB6-05F8BD482408}"/>
              </a:ext>
            </a:extLst>
          </p:cNvPr>
          <p:cNvCxnSpPr/>
          <p:nvPr/>
        </p:nvCxnSpPr>
        <p:spPr>
          <a:xfrm>
            <a:off x="794085" y="6208295"/>
            <a:ext cx="7483642"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3E8D6941-CE7C-48EE-AE86-8AFB8BEDEF7E}"/>
              </a:ext>
            </a:extLst>
          </p:cNvPr>
          <p:cNvSpPr/>
          <p:nvPr/>
        </p:nvSpPr>
        <p:spPr>
          <a:xfrm>
            <a:off x="0" y="168442"/>
            <a:ext cx="9144000" cy="456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FC7FC44-DF53-447D-87C4-65AD114D2B8E}"/>
              </a:ext>
            </a:extLst>
          </p:cNvPr>
          <p:cNvSpPr>
            <a:spLocks noGrp="1"/>
          </p:cNvSpPr>
          <p:nvPr>
            <p:ph type="sldNum" sz="quarter" idx="12"/>
          </p:nvPr>
        </p:nvSpPr>
        <p:spPr>
          <a:xfrm>
            <a:off x="8451840" y="274015"/>
            <a:ext cx="406046" cy="228600"/>
          </a:xfrm>
        </p:spPr>
        <p:txBody>
          <a:bodyPr/>
          <a:lstStyle/>
          <a:p>
            <a:fld id="{9C283902-7CD7-43CD-82C1-BB82E1613F50}" type="slidenum">
              <a:rPr lang="en-US" sz="1000" b="1" smtClean="0"/>
              <a:t>37</a:t>
            </a:fld>
            <a:endParaRPr lang="en-US" b="1" dirty="0"/>
          </a:p>
        </p:txBody>
      </p:sp>
    </p:spTree>
    <p:extLst>
      <p:ext uri="{BB962C8B-B14F-4D97-AF65-F5344CB8AC3E}">
        <p14:creationId xmlns:p14="http://schemas.microsoft.com/office/powerpoint/2010/main" val="53327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F543F4-7D09-44C6-8D65-9FB1B9842DCD}"/>
              </a:ext>
            </a:extLst>
          </p:cNvPr>
          <p:cNvPicPr>
            <a:picLocks noChangeAspect="1"/>
          </p:cNvPicPr>
          <p:nvPr/>
        </p:nvPicPr>
        <p:blipFill rotWithShape="1">
          <a:blip r:embed="rId3"/>
          <a:srcRect l="2191" t="3550" r="1282" b="6509"/>
          <a:stretch/>
        </p:blipFill>
        <p:spPr>
          <a:xfrm>
            <a:off x="1122220" y="1561179"/>
            <a:ext cx="6643255" cy="3428777"/>
          </a:xfrm>
          <a:prstGeom prst="rect">
            <a:avLst/>
          </a:prstGeom>
        </p:spPr>
      </p:pic>
      <p:sp>
        <p:nvSpPr>
          <p:cNvPr id="3" name="Rectangle 2">
            <a:extLst>
              <a:ext uri="{FF2B5EF4-FFF2-40B4-BE49-F238E27FC236}">
                <a16:creationId xmlns:a16="http://schemas.microsoft.com/office/drawing/2014/main" id="{DC8C9AE1-CFBA-4195-A460-474660142A74}"/>
              </a:ext>
            </a:extLst>
          </p:cNvPr>
          <p:cNvSpPr/>
          <p:nvPr/>
        </p:nvSpPr>
        <p:spPr>
          <a:xfrm>
            <a:off x="1122220" y="1561181"/>
            <a:ext cx="6733306" cy="342877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36F878C-D0C0-4C0E-9F27-6A8C98044DB1}"/>
              </a:ext>
            </a:extLst>
          </p:cNvPr>
          <p:cNvSpPr txBox="1">
            <a:spLocks/>
          </p:cNvSpPr>
          <p:nvPr/>
        </p:nvSpPr>
        <p:spPr>
          <a:xfrm>
            <a:off x="545523" y="689009"/>
            <a:ext cx="7886700" cy="7570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The Battlefield: The Valley of Elah</a:t>
            </a:r>
          </a:p>
        </p:txBody>
      </p:sp>
      <p:sp>
        <p:nvSpPr>
          <p:cNvPr id="5" name="TextBox 4">
            <a:extLst>
              <a:ext uri="{FF2B5EF4-FFF2-40B4-BE49-F238E27FC236}">
                <a16:creationId xmlns:a16="http://schemas.microsoft.com/office/drawing/2014/main" id="{25C05D22-FA10-4BF2-AA1C-7E5EF749AEB4}"/>
              </a:ext>
            </a:extLst>
          </p:cNvPr>
          <p:cNvSpPr txBox="1"/>
          <p:nvPr/>
        </p:nvSpPr>
        <p:spPr>
          <a:xfrm>
            <a:off x="385011" y="5345665"/>
            <a:ext cx="8446168" cy="132343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Saul, learning that the Philistines were attacking, led his army down from the mountains and camped on the ridge on the north side of the Valley of Elah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Philistines arrived about the same time and camped along the south ridge.</a:t>
            </a:r>
          </a:p>
        </p:txBody>
      </p:sp>
      <p:sp>
        <p:nvSpPr>
          <p:cNvPr id="6" name="Rectangle 5">
            <a:extLst>
              <a:ext uri="{FF2B5EF4-FFF2-40B4-BE49-F238E27FC236}">
                <a16:creationId xmlns:a16="http://schemas.microsoft.com/office/drawing/2014/main" id="{570D6304-7B9A-4B79-BEE3-76792E213018}"/>
              </a:ext>
            </a:extLst>
          </p:cNvPr>
          <p:cNvSpPr/>
          <p:nvPr/>
        </p:nvSpPr>
        <p:spPr>
          <a:xfrm>
            <a:off x="0" y="168442"/>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F46F775B-32E4-46B0-A795-C3C77DAA3FF9}"/>
              </a:ext>
            </a:extLst>
          </p:cNvPr>
          <p:cNvSpPr txBox="1">
            <a:spLocks/>
          </p:cNvSpPr>
          <p:nvPr/>
        </p:nvSpPr>
        <p:spPr>
          <a:xfrm>
            <a:off x="8451840" y="274015"/>
            <a:ext cx="406046" cy="228600"/>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4</a:t>
            </a:fld>
            <a:endParaRPr lang="en-US" b="1" dirty="0">
              <a:solidFill>
                <a:prstClr val="white"/>
              </a:solidFill>
              <a:latin typeface="Segoe UI"/>
            </a:endParaRPr>
          </a:p>
        </p:txBody>
      </p:sp>
    </p:spTree>
    <p:extLst>
      <p:ext uri="{BB962C8B-B14F-4D97-AF65-F5344CB8AC3E}">
        <p14:creationId xmlns:p14="http://schemas.microsoft.com/office/powerpoint/2010/main" val="409599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67920D-57EB-4C3C-B65A-84FC2411559E}"/>
              </a:ext>
            </a:extLst>
          </p:cNvPr>
          <p:cNvSpPr>
            <a:spLocks noGrp="1"/>
          </p:cNvSpPr>
          <p:nvPr>
            <p:ph type="subTitle" idx="1"/>
          </p:nvPr>
        </p:nvSpPr>
        <p:spPr>
          <a:xfrm>
            <a:off x="628650" y="675606"/>
            <a:ext cx="7886699" cy="1842798"/>
          </a:xfrm>
        </p:spPr>
        <p:txBody>
          <a:bodyPr>
            <a:normAutofit/>
          </a:bodyPr>
          <a:lstStyle/>
          <a:p>
            <a:pPr algn="l"/>
            <a:r>
              <a:rPr lang="en-US" sz="3600" b="1" dirty="0"/>
              <a:t>The Valley of Elah Looking North</a:t>
            </a:r>
          </a:p>
          <a:p>
            <a:pPr marL="342900" indent="-342900" algn="l">
              <a:buFont typeface="Arial" panose="020B0604020202020204" pitchFamily="34" charset="0"/>
              <a:buChar char="•"/>
            </a:pPr>
            <a:r>
              <a:rPr lang="en-US" dirty="0"/>
              <a:t>Philistines encamped near where the photo was taken, the south side of the Valley</a:t>
            </a:r>
          </a:p>
          <a:p>
            <a:pPr marL="342900" indent="-342900" algn="l">
              <a:buFont typeface="Arial" panose="020B0604020202020204" pitchFamily="34" charset="0"/>
              <a:buChar char="•"/>
            </a:pPr>
            <a:r>
              <a:rPr lang="en-US" dirty="0"/>
              <a:t>Forces of Saul occupy the hill on the north side of the valley</a:t>
            </a:r>
          </a:p>
        </p:txBody>
      </p:sp>
      <p:pic>
        <p:nvPicPr>
          <p:cNvPr id="4" name="Picture 3">
            <a:extLst>
              <a:ext uri="{FF2B5EF4-FFF2-40B4-BE49-F238E27FC236}">
                <a16:creationId xmlns:a16="http://schemas.microsoft.com/office/drawing/2014/main" id="{B54DB918-4B92-4645-9AE6-33639A480949}"/>
              </a:ext>
            </a:extLst>
          </p:cNvPr>
          <p:cNvPicPr>
            <a:picLocks noChangeAspect="1"/>
          </p:cNvPicPr>
          <p:nvPr/>
        </p:nvPicPr>
        <p:blipFill>
          <a:blip r:embed="rId3"/>
          <a:stretch>
            <a:fillRect/>
          </a:stretch>
        </p:blipFill>
        <p:spPr>
          <a:xfrm>
            <a:off x="963511" y="2590593"/>
            <a:ext cx="7145773" cy="4097407"/>
          </a:xfrm>
          <a:prstGeom prst="rect">
            <a:avLst/>
          </a:prstGeom>
        </p:spPr>
      </p:pic>
      <p:sp>
        <p:nvSpPr>
          <p:cNvPr id="5" name="Title 1">
            <a:extLst>
              <a:ext uri="{FF2B5EF4-FFF2-40B4-BE49-F238E27FC236}">
                <a16:creationId xmlns:a16="http://schemas.microsoft.com/office/drawing/2014/main" id="{E79C8EC0-08E0-4BC8-BC0E-4C0168B63B9A}"/>
              </a:ext>
            </a:extLst>
          </p:cNvPr>
          <p:cNvSpPr txBox="1">
            <a:spLocks/>
          </p:cNvSpPr>
          <p:nvPr/>
        </p:nvSpPr>
        <p:spPr>
          <a:xfrm>
            <a:off x="628650" y="365127"/>
            <a:ext cx="7886700" cy="7570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6" name="Rectangle 5">
            <a:extLst>
              <a:ext uri="{FF2B5EF4-FFF2-40B4-BE49-F238E27FC236}">
                <a16:creationId xmlns:a16="http://schemas.microsoft.com/office/drawing/2014/main" id="{CE6A8234-986D-4804-86AC-D6D63BB6218A}"/>
              </a:ext>
            </a:extLst>
          </p:cNvPr>
          <p:cNvSpPr/>
          <p:nvPr/>
        </p:nvSpPr>
        <p:spPr>
          <a:xfrm>
            <a:off x="0" y="173573"/>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CA6EFD10-BDA9-4A8E-8F9B-BABA4F13213D}"/>
              </a:ext>
            </a:extLst>
          </p:cNvPr>
          <p:cNvSpPr txBox="1">
            <a:spLocks/>
          </p:cNvSpPr>
          <p:nvPr/>
        </p:nvSpPr>
        <p:spPr>
          <a:xfrm>
            <a:off x="8451840" y="274014"/>
            <a:ext cx="406046" cy="243343"/>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5</a:t>
            </a:fld>
            <a:endParaRPr lang="en-US" b="1" dirty="0">
              <a:solidFill>
                <a:prstClr val="white"/>
              </a:solidFill>
              <a:latin typeface="Segoe UI"/>
            </a:endParaRPr>
          </a:p>
        </p:txBody>
      </p:sp>
    </p:spTree>
    <p:extLst>
      <p:ext uri="{BB962C8B-B14F-4D97-AF65-F5344CB8AC3E}">
        <p14:creationId xmlns:p14="http://schemas.microsoft.com/office/powerpoint/2010/main" val="26438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CB51C6-93E5-44C6-9900-B7AEB4F60537}"/>
              </a:ext>
            </a:extLst>
          </p:cNvPr>
          <p:cNvPicPr>
            <a:picLocks noChangeAspect="1"/>
          </p:cNvPicPr>
          <p:nvPr/>
        </p:nvPicPr>
        <p:blipFill>
          <a:blip r:embed="rId3"/>
          <a:stretch>
            <a:fillRect/>
          </a:stretch>
        </p:blipFill>
        <p:spPr>
          <a:xfrm>
            <a:off x="1973179" y="3066552"/>
            <a:ext cx="4889862" cy="3616881"/>
          </a:xfrm>
          <a:prstGeom prst="rect">
            <a:avLst/>
          </a:prstGeom>
        </p:spPr>
      </p:pic>
      <p:sp>
        <p:nvSpPr>
          <p:cNvPr id="3" name="Title 1">
            <a:extLst>
              <a:ext uri="{FF2B5EF4-FFF2-40B4-BE49-F238E27FC236}">
                <a16:creationId xmlns:a16="http://schemas.microsoft.com/office/drawing/2014/main" id="{F4767F95-A139-4128-967C-724216982AEB}"/>
              </a:ext>
            </a:extLst>
          </p:cNvPr>
          <p:cNvSpPr txBox="1">
            <a:spLocks/>
          </p:cNvSpPr>
          <p:nvPr/>
        </p:nvSpPr>
        <p:spPr>
          <a:xfrm>
            <a:off x="216568" y="870449"/>
            <a:ext cx="8758990" cy="2196103"/>
          </a:xfrm>
          <a:prstGeom prst="rect">
            <a:avLst/>
          </a:prstGeom>
        </p:spPr>
        <p:txBody>
          <a:bodyP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1100" b="1" i="0" u="none" strike="noStrike" kern="1200" cap="none" spc="0" normalizeH="0" baseline="0" noProof="0" dirty="0">
                <a:ln>
                  <a:noFill/>
                </a:ln>
                <a:solidFill>
                  <a:prstClr val="black"/>
                </a:solidFill>
                <a:effectLst/>
                <a:uLnTx/>
                <a:uFillTx/>
                <a:latin typeface="Calibri" panose="020F0502020204030204"/>
                <a:ea typeface="+mj-ea"/>
                <a:cs typeface="+mj-cs"/>
              </a:rPr>
              <a:t>A Stalemate: Neither Army Wants to Attack</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a:p>
            <a:pPr marL="342900" marR="0" lvl="0" indent="-342900" algn="l"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kumimoji="0" lang="en-US" sz="6200" b="0" i="0" u="none" strike="noStrike" kern="1200" cap="none" spc="0" normalizeH="0" baseline="0" noProof="0" dirty="0">
                <a:ln>
                  <a:noFill/>
                </a:ln>
                <a:solidFill>
                  <a:prstClr val="black"/>
                </a:solidFill>
                <a:effectLst/>
                <a:uLnTx/>
                <a:uFillTx/>
                <a:latin typeface="Calibri" panose="020F0502020204030204"/>
                <a:ea typeface="+mj-ea"/>
                <a:cs typeface="+mj-cs"/>
              </a:rPr>
              <a:t>To attack meant to descend down a hill, cross the valley, then make a suicidal climb up the enemies ridge on the other side.</a:t>
            </a:r>
          </a:p>
          <a:p>
            <a:pPr marL="0" marR="0" lvl="0" indent="0" algn="l" defTabSz="914400" rtl="0" eaLnBrk="1" fontAlgn="auto" latinLnBrk="0" hangingPunct="1">
              <a:lnSpc>
                <a:spcPct val="120000"/>
              </a:lnSpc>
              <a:spcBef>
                <a:spcPct val="0"/>
              </a:spcBef>
              <a:spcAft>
                <a:spcPts val="0"/>
              </a:spcAft>
              <a:buClrTx/>
              <a:buSzTx/>
              <a:buFontTx/>
              <a:buNone/>
              <a:tabLst/>
              <a:defRPr/>
            </a:pPr>
            <a:endParaRPr kumimoji="0" lang="en-US" sz="6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342900" marR="0" lvl="0" indent="-342900" algn="l"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kumimoji="0" lang="en-US" sz="6200" b="0" i="0" u="none" strike="noStrike" kern="1200" cap="none" spc="0" normalizeH="0" baseline="0" noProof="0" dirty="0">
                <a:ln>
                  <a:noFill/>
                </a:ln>
                <a:solidFill>
                  <a:prstClr val="black"/>
                </a:solidFill>
                <a:effectLst/>
                <a:uLnTx/>
                <a:uFillTx/>
                <a:latin typeface="Calibri" panose="020F0502020204030204"/>
                <a:ea typeface="+mj-ea"/>
                <a:cs typeface="+mj-cs"/>
              </a:rPr>
              <a:t>The Philistines send their greatest warrior, Goliath, down into the valley to resolve the standoff one-one one.</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6200" b="1"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4" name="Rectangle 3">
            <a:extLst>
              <a:ext uri="{FF2B5EF4-FFF2-40B4-BE49-F238E27FC236}">
                <a16:creationId xmlns:a16="http://schemas.microsoft.com/office/drawing/2014/main" id="{65DFF028-7C03-4730-9573-496AABDE3E3B}"/>
              </a:ext>
            </a:extLst>
          </p:cNvPr>
          <p:cNvSpPr/>
          <p:nvPr/>
        </p:nvSpPr>
        <p:spPr>
          <a:xfrm>
            <a:off x="0" y="197637"/>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0A4DD2E0-02DE-4B3D-850E-5056B9972A6E}"/>
              </a:ext>
            </a:extLst>
          </p:cNvPr>
          <p:cNvSpPr txBox="1">
            <a:spLocks/>
          </p:cNvSpPr>
          <p:nvPr/>
        </p:nvSpPr>
        <p:spPr>
          <a:xfrm>
            <a:off x="8451840" y="296121"/>
            <a:ext cx="406046" cy="228600"/>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6</a:t>
            </a:fld>
            <a:endParaRPr lang="en-US" b="1" dirty="0">
              <a:solidFill>
                <a:prstClr val="white"/>
              </a:solidFill>
              <a:latin typeface="Segoe UI"/>
            </a:endParaRPr>
          </a:p>
        </p:txBody>
      </p:sp>
    </p:spTree>
    <p:extLst>
      <p:ext uri="{BB962C8B-B14F-4D97-AF65-F5344CB8AC3E}">
        <p14:creationId xmlns:p14="http://schemas.microsoft.com/office/powerpoint/2010/main" val="340219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578F-A9C6-4AE1-B300-100FFF017B3D}"/>
              </a:ext>
            </a:extLst>
          </p:cNvPr>
          <p:cNvSpPr>
            <a:spLocks noGrp="1"/>
          </p:cNvSpPr>
          <p:nvPr>
            <p:ph type="title"/>
          </p:nvPr>
        </p:nvSpPr>
        <p:spPr>
          <a:xfrm>
            <a:off x="628650" y="726072"/>
            <a:ext cx="7886700" cy="743238"/>
          </a:xfrm>
        </p:spPr>
        <p:txBody>
          <a:bodyPr>
            <a:normAutofit/>
          </a:bodyPr>
          <a:lstStyle/>
          <a:p>
            <a:r>
              <a:rPr lang="en-US" sz="3600" b="1" dirty="0">
                <a:latin typeface="+mn-lt"/>
              </a:rPr>
              <a:t>Goliath</a:t>
            </a:r>
          </a:p>
        </p:txBody>
      </p:sp>
      <p:sp>
        <p:nvSpPr>
          <p:cNvPr id="3" name="Content Placeholder 2">
            <a:extLst>
              <a:ext uri="{FF2B5EF4-FFF2-40B4-BE49-F238E27FC236}">
                <a16:creationId xmlns:a16="http://schemas.microsoft.com/office/drawing/2014/main" id="{D8FCBBA4-83C2-4F0D-9BCD-17E7D3F3EEBB}"/>
              </a:ext>
            </a:extLst>
          </p:cNvPr>
          <p:cNvSpPr>
            <a:spLocks noGrp="1"/>
          </p:cNvSpPr>
          <p:nvPr>
            <p:ph idx="1"/>
          </p:nvPr>
        </p:nvSpPr>
        <p:spPr>
          <a:xfrm>
            <a:off x="628650" y="1469310"/>
            <a:ext cx="8130338" cy="5306290"/>
          </a:xfrm>
        </p:spPr>
        <p:txBody>
          <a:bodyPr>
            <a:normAutofit/>
          </a:bodyPr>
          <a:lstStyle/>
          <a:p>
            <a:r>
              <a:rPr lang="en-US" sz="2400" dirty="0"/>
              <a:t>The Philistines send their champion, a giant, down into the valley to settle the deadlock one-on one.</a:t>
            </a:r>
          </a:p>
          <a:p>
            <a:r>
              <a:rPr lang="en-US" sz="2400" dirty="0"/>
              <a:t>At least 6’9” (perhaps over 9’ tall)</a:t>
            </a:r>
          </a:p>
          <a:p>
            <a:r>
              <a:rPr lang="en-US" sz="2400" dirty="0"/>
              <a:t>Wearing full armor that weighed well over 100 lbs.!</a:t>
            </a:r>
          </a:p>
          <a:p>
            <a:pPr lvl="1">
              <a:buFont typeface="Wingdings" panose="05000000000000000000" pitchFamily="2" charset="2"/>
              <a:buChar char="ü"/>
            </a:pPr>
            <a:r>
              <a:rPr lang="en-US" sz="2000" dirty="0"/>
              <a:t>Body armor, bronze shin-guards, bronze plates covering his feet and a heavy metal helmet</a:t>
            </a:r>
          </a:p>
          <a:p>
            <a:pPr lvl="1">
              <a:buFont typeface="Wingdings" panose="05000000000000000000" pitchFamily="2" charset="2"/>
              <a:buChar char="ü"/>
            </a:pPr>
            <a:r>
              <a:rPr lang="en-US" sz="2000" dirty="0"/>
              <a:t>Three weapons optimized for close combat: a thrusting javelin, sword, short-range spear</a:t>
            </a:r>
          </a:p>
          <a:p>
            <a:pPr lvl="1">
              <a:buFont typeface="Wingdings" panose="05000000000000000000" pitchFamily="2" charset="2"/>
              <a:buChar char="ü"/>
            </a:pPr>
            <a:r>
              <a:rPr lang="en-US" sz="2000" dirty="0"/>
              <a:t>An attendant walks beside carrying a large shield</a:t>
            </a:r>
          </a:p>
          <a:p>
            <a:pPr marL="285750" lvl="1" indent="-285750"/>
            <a:r>
              <a:rPr lang="en-US" dirty="0"/>
              <a:t>Gives the challenge: “Choose a man and let him come down to me; if he wins we will be your slaves; if I win you will be our slaves.”</a:t>
            </a:r>
          </a:p>
          <a:p>
            <a:pPr marL="285750" lvl="1" indent="-285750"/>
            <a:r>
              <a:rPr lang="en-US" dirty="0"/>
              <a:t>In the Israelite camp no one moves.  Fear overtakes them. Who could win against such a terrifying opponent?</a:t>
            </a:r>
          </a:p>
          <a:p>
            <a:pPr marL="285750" lvl="1" indent="-285750"/>
            <a:endParaRPr lang="en-US" dirty="0"/>
          </a:p>
          <a:p>
            <a:endParaRPr lang="en-US" dirty="0"/>
          </a:p>
          <a:p>
            <a:endParaRPr lang="en-US" dirty="0"/>
          </a:p>
        </p:txBody>
      </p:sp>
      <p:sp>
        <p:nvSpPr>
          <p:cNvPr id="4" name="Rectangle 3">
            <a:extLst>
              <a:ext uri="{FF2B5EF4-FFF2-40B4-BE49-F238E27FC236}">
                <a16:creationId xmlns:a16="http://schemas.microsoft.com/office/drawing/2014/main" id="{8FD0D7ED-0B68-4759-93F0-1350787B9F2F}"/>
              </a:ext>
            </a:extLst>
          </p:cNvPr>
          <p:cNvSpPr/>
          <p:nvPr/>
        </p:nvSpPr>
        <p:spPr>
          <a:xfrm>
            <a:off x="0" y="168442"/>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833460D9-DDC7-4E90-8689-F2664F6EC499}"/>
              </a:ext>
            </a:extLst>
          </p:cNvPr>
          <p:cNvSpPr txBox="1">
            <a:spLocks/>
          </p:cNvSpPr>
          <p:nvPr/>
        </p:nvSpPr>
        <p:spPr>
          <a:xfrm>
            <a:off x="8451840" y="264222"/>
            <a:ext cx="406046" cy="228600"/>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7</a:t>
            </a:fld>
            <a:endParaRPr lang="en-US" b="1" dirty="0">
              <a:solidFill>
                <a:prstClr val="white"/>
              </a:solidFill>
              <a:latin typeface="Segoe UI"/>
            </a:endParaRPr>
          </a:p>
        </p:txBody>
      </p:sp>
    </p:spTree>
    <p:extLst>
      <p:ext uri="{BB962C8B-B14F-4D97-AF65-F5344CB8AC3E}">
        <p14:creationId xmlns:p14="http://schemas.microsoft.com/office/powerpoint/2010/main" val="374110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974F-A324-418A-95E0-DE45E81EB05F}"/>
              </a:ext>
            </a:extLst>
          </p:cNvPr>
          <p:cNvSpPr>
            <a:spLocks noGrp="1"/>
          </p:cNvSpPr>
          <p:nvPr>
            <p:ph type="title"/>
          </p:nvPr>
        </p:nvSpPr>
        <p:spPr>
          <a:xfrm>
            <a:off x="628650" y="702009"/>
            <a:ext cx="7886700" cy="757092"/>
          </a:xfrm>
        </p:spPr>
        <p:txBody>
          <a:bodyPr>
            <a:normAutofit/>
          </a:bodyPr>
          <a:lstStyle/>
          <a:p>
            <a:r>
              <a:rPr lang="en-US" sz="3600" b="1" dirty="0">
                <a:latin typeface="+mn-lt"/>
              </a:rPr>
              <a:t>One-on-One Combat</a:t>
            </a:r>
          </a:p>
        </p:txBody>
      </p:sp>
      <p:sp>
        <p:nvSpPr>
          <p:cNvPr id="3" name="Content Placeholder 2">
            <a:extLst>
              <a:ext uri="{FF2B5EF4-FFF2-40B4-BE49-F238E27FC236}">
                <a16:creationId xmlns:a16="http://schemas.microsoft.com/office/drawing/2014/main" id="{CF060228-FE8A-41B7-82E4-192062533CB5}"/>
              </a:ext>
            </a:extLst>
          </p:cNvPr>
          <p:cNvSpPr>
            <a:spLocks noGrp="1"/>
          </p:cNvSpPr>
          <p:nvPr>
            <p:ph idx="1"/>
          </p:nvPr>
        </p:nvSpPr>
        <p:spPr>
          <a:xfrm>
            <a:off x="808759" y="1695358"/>
            <a:ext cx="7886700" cy="4765963"/>
          </a:xfrm>
        </p:spPr>
        <p:txBody>
          <a:bodyPr>
            <a:normAutofit/>
          </a:bodyPr>
          <a:lstStyle/>
          <a:p>
            <a:r>
              <a:rPr lang="en-US" sz="2400" dirty="0"/>
              <a:t>“Single Combat” was a common practice in the ancient world</a:t>
            </a:r>
          </a:p>
          <a:p>
            <a:r>
              <a:rPr lang="en-US" sz="2400" dirty="0"/>
              <a:t>Two sides in combat would hope to avoid the heavy bloodshed of open battle by choosing one warrior to represent each side in a duel.  Winner takes all.</a:t>
            </a:r>
          </a:p>
          <a:p>
            <a:r>
              <a:rPr lang="en-US" sz="2400" dirty="0"/>
              <a:t>First Century historian Quadrigarious tells a similar story about a one-on-one battle between a Gaul warrior and a young Roman man named Titus Manlius, which took place amid great apprehension in front of both armies.  The young boy won, cut off the Gaul’s head with his own sword, cut out his tongue and hung it around his own neck!</a:t>
            </a:r>
          </a:p>
          <a:p>
            <a:r>
              <a:rPr lang="en-US" sz="2400" dirty="0"/>
              <a:t>This is the type of battle the Goliath was expecting.</a:t>
            </a:r>
          </a:p>
          <a:p>
            <a:endParaRPr lang="en-US" sz="2000" dirty="0"/>
          </a:p>
          <a:p>
            <a:pPr marL="457200" lvl="1" indent="-457200">
              <a:buNone/>
            </a:pPr>
            <a:endParaRPr lang="en-US" sz="2000" dirty="0"/>
          </a:p>
        </p:txBody>
      </p:sp>
      <p:sp>
        <p:nvSpPr>
          <p:cNvPr id="4" name="Rectangle 3">
            <a:extLst>
              <a:ext uri="{FF2B5EF4-FFF2-40B4-BE49-F238E27FC236}">
                <a16:creationId xmlns:a16="http://schemas.microsoft.com/office/drawing/2014/main" id="{8A1F65C7-B386-437D-A2B4-E365B5EB6E98}"/>
              </a:ext>
            </a:extLst>
          </p:cNvPr>
          <p:cNvSpPr/>
          <p:nvPr/>
        </p:nvSpPr>
        <p:spPr>
          <a:xfrm>
            <a:off x="0" y="168442"/>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F5F4D01D-37F9-4575-93CE-7E35DDF5C945}"/>
              </a:ext>
            </a:extLst>
          </p:cNvPr>
          <p:cNvSpPr txBox="1">
            <a:spLocks/>
          </p:cNvSpPr>
          <p:nvPr/>
        </p:nvSpPr>
        <p:spPr>
          <a:xfrm>
            <a:off x="8451840" y="264222"/>
            <a:ext cx="406046" cy="228600"/>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8</a:t>
            </a:fld>
            <a:endParaRPr lang="en-US" b="1" dirty="0">
              <a:solidFill>
                <a:prstClr val="white"/>
              </a:solidFill>
              <a:latin typeface="Segoe UI"/>
            </a:endParaRPr>
          </a:p>
        </p:txBody>
      </p:sp>
    </p:spTree>
    <p:extLst>
      <p:ext uri="{BB962C8B-B14F-4D97-AF65-F5344CB8AC3E}">
        <p14:creationId xmlns:p14="http://schemas.microsoft.com/office/powerpoint/2010/main" val="172092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578F-A9C6-4AE1-B300-100FFF017B3D}"/>
              </a:ext>
            </a:extLst>
          </p:cNvPr>
          <p:cNvSpPr>
            <a:spLocks noGrp="1"/>
          </p:cNvSpPr>
          <p:nvPr>
            <p:ph type="title"/>
          </p:nvPr>
        </p:nvSpPr>
        <p:spPr>
          <a:xfrm>
            <a:off x="628650" y="629821"/>
            <a:ext cx="7886700" cy="743238"/>
          </a:xfrm>
        </p:spPr>
        <p:txBody>
          <a:bodyPr>
            <a:normAutofit/>
          </a:bodyPr>
          <a:lstStyle/>
          <a:p>
            <a:r>
              <a:rPr lang="en-US" sz="3600" b="1" dirty="0">
                <a:latin typeface="+mn-lt"/>
              </a:rPr>
              <a:t>David before the Battle</a:t>
            </a:r>
          </a:p>
        </p:txBody>
      </p:sp>
      <p:sp>
        <p:nvSpPr>
          <p:cNvPr id="3" name="Content Placeholder 2">
            <a:extLst>
              <a:ext uri="{FF2B5EF4-FFF2-40B4-BE49-F238E27FC236}">
                <a16:creationId xmlns:a16="http://schemas.microsoft.com/office/drawing/2014/main" id="{D8FCBBA4-83C2-4F0D-9BCD-17E7D3F3EEBB}"/>
              </a:ext>
            </a:extLst>
          </p:cNvPr>
          <p:cNvSpPr>
            <a:spLocks noGrp="1"/>
          </p:cNvSpPr>
          <p:nvPr>
            <p:ph idx="1"/>
          </p:nvPr>
        </p:nvSpPr>
        <p:spPr>
          <a:xfrm>
            <a:off x="628650" y="1357487"/>
            <a:ext cx="7886700" cy="5129358"/>
          </a:xfrm>
        </p:spPr>
        <p:txBody>
          <a:bodyPr>
            <a:noAutofit/>
          </a:bodyPr>
          <a:lstStyle/>
          <a:p>
            <a:pPr marL="0" indent="0">
              <a:buNone/>
            </a:pPr>
            <a:r>
              <a:rPr lang="en-US" b="1" dirty="0"/>
              <a:t>This is no weak boy!!!</a:t>
            </a:r>
          </a:p>
          <a:p>
            <a:pPr marL="0" indent="0">
              <a:buNone/>
            </a:pPr>
            <a:endParaRPr lang="en-US" sz="1100" b="1" dirty="0"/>
          </a:p>
          <a:p>
            <a:r>
              <a:rPr lang="en-US" sz="2000" dirty="0"/>
              <a:t>Glowing with health, a fine appearance and handsome features (1 Samuel 16:12)</a:t>
            </a:r>
          </a:p>
          <a:p>
            <a:r>
              <a:rPr lang="en-US" sz="2000" dirty="0"/>
              <a:t>Already has a reputation as a brave man and mighty warrior. He speaks well and is a “fine-looking man.”  The </a:t>
            </a:r>
            <a:r>
              <a:rPr lang="en-US" sz="2000" cap="small" dirty="0"/>
              <a:t>Lord</a:t>
            </a:r>
            <a:r>
              <a:rPr lang="en-US" sz="2000" dirty="0"/>
              <a:t> is with him. (1 Samuel 16:18)</a:t>
            </a:r>
          </a:p>
          <a:p>
            <a:r>
              <a:rPr lang="en-US" sz="2000" dirty="0"/>
              <a:t>Serves Saul as an armor-bearer (carries Saul’s shield and armor as Saul goes into battle) and as a musician, he knows how to calm Saul’s “soul” (1 Samuel 16:23)</a:t>
            </a:r>
          </a:p>
          <a:p>
            <a:r>
              <a:rPr lang="en-US" sz="2000" dirty="0"/>
              <a:t>Fast forward (chapter 17), Saul is now old, and is at war with the Philistines.  David is still at Saul’s side but goes back and forth to Bethlehem to tend Jesse’s sheep</a:t>
            </a:r>
          </a:p>
          <a:p>
            <a:r>
              <a:rPr lang="en-US" sz="2000" dirty="0"/>
              <a:t>David excels with the sling and, while protecting sheep has killed lion’s and bears</a:t>
            </a:r>
          </a:p>
          <a:p>
            <a:r>
              <a:rPr lang="en-US" sz="2000" dirty="0"/>
              <a:t>David is away when Goliath shows up and challenges Israel</a:t>
            </a:r>
          </a:p>
          <a:p>
            <a:endParaRPr lang="en-US" dirty="0"/>
          </a:p>
          <a:p>
            <a:endParaRPr lang="en-US" dirty="0"/>
          </a:p>
        </p:txBody>
      </p:sp>
      <p:sp>
        <p:nvSpPr>
          <p:cNvPr id="4" name="Rectangle 3">
            <a:extLst>
              <a:ext uri="{FF2B5EF4-FFF2-40B4-BE49-F238E27FC236}">
                <a16:creationId xmlns:a16="http://schemas.microsoft.com/office/drawing/2014/main" id="{6A351B02-A1C4-4320-A7B2-1B2606529143}"/>
              </a:ext>
            </a:extLst>
          </p:cNvPr>
          <p:cNvSpPr/>
          <p:nvPr/>
        </p:nvSpPr>
        <p:spPr>
          <a:xfrm>
            <a:off x="0" y="216568"/>
            <a:ext cx="9144000" cy="456247"/>
          </a:xfrm>
          <a:prstGeom prst="rect">
            <a:avLst/>
          </a:prstGeom>
          <a:solidFill>
            <a:srgbClr val="007D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9DF5678C-834C-4EEB-B28A-9631881358C2}"/>
              </a:ext>
            </a:extLst>
          </p:cNvPr>
          <p:cNvSpPr txBox="1">
            <a:spLocks/>
          </p:cNvSpPr>
          <p:nvPr/>
        </p:nvSpPr>
        <p:spPr>
          <a:xfrm>
            <a:off x="8451840" y="274855"/>
            <a:ext cx="406046" cy="320572"/>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283902-7CD7-43CD-82C1-BB82E1613F50}" type="slidenum">
              <a:rPr lang="en-US" sz="1000" b="1" smtClean="0">
                <a:solidFill>
                  <a:prstClr val="white"/>
                </a:solidFill>
                <a:latin typeface="Segoe UI"/>
              </a:rPr>
              <a:pPr/>
              <a:t>9</a:t>
            </a:fld>
            <a:endParaRPr lang="en-US" b="1" dirty="0">
              <a:solidFill>
                <a:prstClr val="white"/>
              </a:solidFill>
              <a:latin typeface="Segoe UI"/>
            </a:endParaRPr>
          </a:p>
        </p:txBody>
      </p:sp>
    </p:spTree>
    <p:extLst>
      <p:ext uri="{BB962C8B-B14F-4D97-AF65-F5344CB8AC3E}">
        <p14:creationId xmlns:p14="http://schemas.microsoft.com/office/powerpoint/2010/main" val="3651302455"/>
      </p:ext>
    </p:extLst>
  </p:cSld>
  <p:clrMapOvr>
    <a:masterClrMapping/>
  </p:clrMapOvr>
</p:sld>
</file>

<file path=ppt/theme/theme1.xml><?xml version="1.0" encoding="utf-8"?>
<a:theme xmlns:a="http://schemas.openxmlformats.org/drawingml/2006/main" name="Power Point Template_2018_16-9 POT">
  <a:themeElements>
    <a:clrScheme name="Franks">
      <a:dk1>
        <a:srgbClr val="244C5A"/>
      </a:dk1>
      <a:lt1>
        <a:sysClr val="window" lastClr="FFFFFF"/>
      </a:lt1>
      <a:dk2>
        <a:srgbClr val="000000"/>
      </a:dk2>
      <a:lt2>
        <a:srgbClr val="9DB0AC"/>
      </a:lt2>
      <a:accent1>
        <a:srgbClr val="006C5B"/>
      </a:accent1>
      <a:accent2>
        <a:srgbClr val="5CB8B2"/>
      </a:accent2>
      <a:accent3>
        <a:srgbClr val="A69F88"/>
      </a:accent3>
      <a:accent4>
        <a:srgbClr val="D1CCBD"/>
      </a:accent4>
      <a:accent5>
        <a:srgbClr val="5B6770"/>
      </a:accent5>
      <a:accent6>
        <a:srgbClr val="509E2F"/>
      </a:accent6>
      <a:hlink>
        <a:srgbClr val="244C5A"/>
      </a:hlink>
      <a:folHlink>
        <a:srgbClr val="A69F88"/>
      </a:folHlink>
    </a:clrScheme>
    <a:fontScheme name="Prism Frutiger">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solidFill>
              <a:schemeClr val="tx2"/>
            </a:solidFill>
          </a:defRPr>
        </a:defPPr>
      </a:lstStyle>
    </a:txDef>
  </a:objectDefaults>
  <a:extraClrSchemeLst/>
  <a:extLst>
    <a:ext uri="{05A4C25C-085E-4340-85A3-A5531E510DB2}">
      <thm15:themeFamily xmlns:thm15="http://schemas.microsoft.com/office/thememl/2012/main" name="Power Point Template_2018_16-9 POT" id="{C311ABCF-FBF4-4079-A98E-BE8197BC4A87}" vid="{5AE6BD7F-C5D7-4D9F-9177-EF9ADDFC4B4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 Point Template_2018_16-9 POT</Template>
  <TotalTime>2253</TotalTime>
  <Words>3887</Words>
  <Application>Microsoft Office PowerPoint</Application>
  <PresentationFormat>On-screen Show (4:3)</PresentationFormat>
  <Paragraphs>607</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Calibri Light</vt:lpstr>
      <vt:lpstr>Courier New</vt:lpstr>
      <vt:lpstr>Segoe UI</vt:lpstr>
      <vt:lpstr>Symbol</vt:lpstr>
      <vt:lpstr>Wingdings</vt:lpstr>
      <vt:lpstr>Power Point Template_2018_16-9 POT</vt:lpstr>
      <vt:lpstr>Office Theme</vt:lpstr>
      <vt:lpstr>David and Goliath</vt:lpstr>
      <vt:lpstr>PowerPoint Presentation</vt:lpstr>
      <vt:lpstr>The Philistines</vt:lpstr>
      <vt:lpstr>PowerPoint Presentation</vt:lpstr>
      <vt:lpstr>PowerPoint Presentation</vt:lpstr>
      <vt:lpstr>PowerPoint Presentation</vt:lpstr>
      <vt:lpstr>Goliath</vt:lpstr>
      <vt:lpstr>One-on-One Combat</vt:lpstr>
      <vt:lpstr>David before the Battle</vt:lpstr>
      <vt:lpstr>Ancient Warfare and Slingers </vt:lpstr>
      <vt:lpstr>David is No Underdog</vt:lpstr>
      <vt:lpstr>What’s David’s Secret?</vt:lpstr>
      <vt:lpstr>A Christian’s Guide to Managing Stress</vt:lpstr>
      <vt:lpstr>Managing Stress: Four Main Points</vt:lpstr>
      <vt:lpstr>The Stress Model</vt:lpstr>
      <vt:lpstr>The Stress Model</vt:lpstr>
      <vt:lpstr>Sources of Stress </vt:lpstr>
      <vt:lpstr>Signs of Stress</vt:lpstr>
      <vt:lpstr>Managing Your Stress</vt:lpstr>
      <vt:lpstr>Your Brain Creates Your Stress</vt:lpstr>
      <vt:lpstr>Your Brain Creates Your Stress</vt:lpstr>
      <vt:lpstr>Your Brain Creates Your Stress</vt:lpstr>
      <vt:lpstr>Your Brain Creates Your Stress</vt:lpstr>
      <vt:lpstr>Your Brain Creates Your Stress</vt:lpstr>
      <vt:lpstr>Your Brain Creates Your Stress</vt:lpstr>
      <vt:lpstr>Your Brain Creates Your Stress</vt:lpstr>
      <vt:lpstr>Your Brain Creates Your Stress</vt:lpstr>
      <vt:lpstr>Your Brain Creates Your Stress</vt:lpstr>
      <vt:lpstr>Your Brain Creates Your Stress</vt:lpstr>
      <vt:lpstr>Your Brain Creates Your Stress</vt:lpstr>
      <vt:lpstr>The Stress Curve</vt:lpstr>
      <vt:lpstr>The Stress Curve</vt:lpstr>
      <vt:lpstr>The Stress Curve</vt:lpstr>
      <vt:lpstr>Self-Care </vt:lpstr>
      <vt:lpstr>Life-Long Learning</vt:lpstr>
      <vt:lpstr>Spirituality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Feiler</dc:creator>
  <cp:lastModifiedBy>Paul Feiler</cp:lastModifiedBy>
  <cp:revision>251</cp:revision>
  <cp:lastPrinted>2018-05-17T22:00:35Z</cp:lastPrinted>
  <dcterms:created xsi:type="dcterms:W3CDTF">2018-05-08T14:23:34Z</dcterms:created>
  <dcterms:modified xsi:type="dcterms:W3CDTF">2020-03-01T14:31:37Z</dcterms:modified>
</cp:coreProperties>
</file>