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5" r:id="rId3"/>
    <p:sldId id="284" r:id="rId4"/>
    <p:sldId id="282" r:id="rId5"/>
    <p:sldId id="280" r:id="rId6"/>
    <p:sldId id="289" r:id="rId7"/>
    <p:sldId id="276" r:id="rId8"/>
    <p:sldId id="277" r:id="rId9"/>
    <p:sldId id="278" r:id="rId10"/>
    <p:sldId id="279" r:id="rId11"/>
    <p:sldId id="273" r:id="rId12"/>
    <p:sldId id="285" r:id="rId13"/>
    <p:sldId id="286" r:id="rId14"/>
    <p:sldId id="287" r:id="rId15"/>
    <p:sldId id="288" r:id="rId1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6" d="100"/>
          <a:sy n="106" d="100"/>
        </p:scale>
        <p:origin x="172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r>
              <a:rPr lang="en-US" dirty="0" err="1" smtClean="0"/>
              <a:t>gstyle</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3724C-E7A2-4A6D-A4BD-CDB6C1C03172}"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8"/>
          <p:cNvPicPr>
            <a:picLocks noChangeAspect="1"/>
          </p:cNvPicPr>
          <p:nvPr/>
        </p:nvPicPr>
        <p:blipFill>
          <a:blip r:embed="rId2" cstate="email">
            <a:extLst>
              <a:ext uri="{28A0092B-C50C-407E-A947-70E740481C1C}">
                <a14:useLocalDpi xmlns:a14="http://schemas.microsoft.com/office/drawing/2010/main" val="0"/>
              </a:ext>
            </a:extLst>
          </a:blip>
          <a:srcRect l="5490" r="562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BRG_mark_white.png"/>
          <p:cNvPicPr>
            <a:picLocks noChangeAspect="1"/>
          </p:cNvPicPr>
          <p:nvPr/>
        </p:nvPicPr>
        <p:blipFill>
          <a:blip r:embed="rId3">
            <a:alphaModFix amt="18000"/>
            <a:extLst>
              <a:ext uri="{28A0092B-C50C-407E-A947-70E740481C1C}">
                <a14:useLocalDpi xmlns:a14="http://schemas.microsoft.com/office/drawing/2010/main" val="0"/>
              </a:ext>
            </a:extLst>
          </a:blip>
          <a:srcRect/>
          <a:stretch>
            <a:fillRect/>
          </a:stretch>
        </p:blipFill>
        <p:spPr bwMode="auto">
          <a:xfrm>
            <a:off x="4114800" y="304800"/>
            <a:ext cx="4778375" cy="5132388"/>
          </a:xfrm>
          <a:prstGeom prst="rect">
            <a:avLst/>
          </a:prstGeom>
          <a:noFill/>
          <a:ln>
            <a:noFill/>
          </a:ln>
          <a:extLst>
            <a:ext uri="{909E8E84-426E-40DD-AFC4-6F175D3DCCD1}">
              <a14:hiddenFill xmlns:a14="http://schemas.microsoft.com/office/drawing/2010/main">
                <a:solidFill>
                  <a:srgbClr val="FFFFFF">
                    <a:alpha val="17999"/>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5022850"/>
            <a:ext cx="6964363" cy="1020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964363" y="5029200"/>
            <a:ext cx="2179637" cy="1020763"/>
          </a:xfrm>
          <a:prstGeom prst="rect">
            <a:avLst/>
          </a:prstGeom>
          <a:ln>
            <a:no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1" y="5029199"/>
            <a:ext cx="6875009" cy="1014984"/>
          </a:xfrm>
          <a:noFill/>
          <a:ln>
            <a:noFill/>
          </a:ln>
          <a:effectLst/>
        </p:spPr>
        <p:txBody>
          <a:bodyPr>
            <a:normAutofit/>
          </a:bodyPr>
          <a:lstStyle>
            <a:lvl1pPr marL="227013" indent="0" algn="r">
              <a:defRPr sz="2800"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139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3724C-E7A2-4A6D-A4BD-CDB6C1C03172}"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3724C-E7A2-4A6D-A4BD-CDB6C1C03172}"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3724C-E7A2-4A6D-A4BD-CDB6C1C03172}"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3724C-E7A2-4A6D-A4BD-CDB6C1C03172}"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3724C-E7A2-4A6D-A4BD-CDB6C1C03172}"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3724C-E7A2-4A6D-A4BD-CDB6C1C03172}"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3724C-E7A2-4A6D-A4BD-CDB6C1C03172}"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724C-E7A2-4A6D-A4BD-CDB6C1C03172}" type="datetimeFigureOut">
              <a:rPr lang="en-US" smtClean="0"/>
              <a:t>2/26/2017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p:nvPr>
        </p:nvSpPr>
        <p:spPr>
          <a:xfrm>
            <a:off x="1" y="5029200"/>
            <a:ext cx="7134224" cy="1014413"/>
          </a:xfrm>
        </p:spPr>
        <p:txBody>
          <a:bodyPr anchor="ctr">
            <a:normAutofit/>
          </a:bodyPr>
          <a:lstStyle/>
          <a:p>
            <a:pPr algn="l"/>
            <a:r>
              <a:rPr lang="en-GB" sz="2400" b="1" dirty="0" smtClean="0"/>
              <a:t>Matthew 5:48; Romans 7:21-8:2</a:t>
            </a:r>
            <a:br>
              <a:rPr lang="en-GB" sz="2400" b="1" dirty="0" smtClean="0"/>
            </a:br>
            <a:r>
              <a:rPr lang="en-GB" sz="2000" b="1" dirty="0" smtClean="0"/>
              <a:t>Perfectionism, </a:t>
            </a:r>
            <a:r>
              <a:rPr lang="en-GB" sz="2000" b="1" dirty="0" smtClean="0"/>
              <a:t>Radical Terrorism and the Spirit of Life</a:t>
            </a:r>
            <a:endParaRPr lang="en-US" sz="2000" b="1" dirty="0">
              <a:latin typeface="Arial"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7010401" y="5048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134225" y="51816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Tree>
    <p:extLst>
      <p:ext uri="{BB962C8B-B14F-4D97-AF65-F5344CB8AC3E}">
        <p14:creationId xmlns:p14="http://schemas.microsoft.com/office/powerpoint/2010/main" val="1459277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10</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95400"/>
            <a:ext cx="8229600" cy="4525963"/>
          </a:xfrm>
        </p:spPr>
        <p:txBody>
          <a:bodyPr>
            <a:noAutofit/>
          </a:bodyPr>
          <a:lstStyle/>
          <a:p>
            <a:pPr marL="0" indent="0">
              <a:buClr>
                <a:schemeClr val="tx2"/>
              </a:buClr>
              <a:buNone/>
            </a:pPr>
            <a:endParaRPr lang="en-US" sz="2400" b="1" dirty="0" smtClean="0"/>
          </a:p>
          <a:p>
            <a:pPr marL="0" indent="0">
              <a:buClr>
                <a:schemeClr val="tx2"/>
              </a:buClr>
              <a:buNone/>
            </a:pPr>
            <a:endParaRPr lang="en-US" sz="2400" b="1" dirty="0" smtClean="0"/>
          </a:p>
          <a:p>
            <a:pPr marL="0" indent="0">
              <a:buClr>
                <a:schemeClr val="tx2"/>
              </a:buClr>
              <a:buNone/>
            </a:pPr>
            <a:endParaRPr lang="en-US" sz="2400" b="1" dirty="0"/>
          </a:p>
          <a:p>
            <a:pPr marL="0" indent="0">
              <a:buClr>
                <a:schemeClr val="tx2"/>
              </a:buClr>
              <a:buNone/>
            </a:pPr>
            <a:endParaRPr lang="en-US" sz="2400" b="1" dirty="0"/>
          </a:p>
          <a:p>
            <a:pPr marL="0" indent="0" algn="ctr">
              <a:buClr>
                <a:schemeClr val="tx2"/>
              </a:buClr>
              <a:buNone/>
            </a:pPr>
            <a:r>
              <a:rPr lang="en-US" sz="2800" b="1" dirty="0" smtClean="0"/>
              <a:t>From the Terrorist Saul</a:t>
            </a:r>
          </a:p>
          <a:p>
            <a:pPr marL="0" indent="0" algn="ctr">
              <a:buClr>
                <a:schemeClr val="tx2"/>
              </a:buClr>
              <a:buNone/>
            </a:pPr>
            <a:r>
              <a:rPr lang="en-US" sz="2800" b="1" dirty="0"/>
              <a:t>t</a:t>
            </a:r>
            <a:r>
              <a:rPr lang="en-US" sz="2800" b="1" dirty="0" smtClean="0"/>
              <a:t>o the Apostle Paul</a:t>
            </a:r>
            <a:endParaRPr lang="en-US" sz="2800" b="1" dirty="0"/>
          </a:p>
        </p:txBody>
      </p:sp>
    </p:spTree>
    <p:extLst>
      <p:ext uri="{BB962C8B-B14F-4D97-AF65-F5344CB8AC3E}">
        <p14:creationId xmlns:p14="http://schemas.microsoft.com/office/powerpoint/2010/main" val="1768692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11</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3420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304800" y="2143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0" name="Content Placeholder 2"/>
          <p:cNvSpPr txBox="1">
            <a:spLocks/>
          </p:cNvSpPr>
          <p:nvPr/>
        </p:nvSpPr>
        <p:spPr>
          <a:xfrm>
            <a:off x="457200" y="1143000"/>
            <a:ext cx="8458200" cy="533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8925" indent="-288925">
              <a:spcBef>
                <a:spcPts val="0"/>
              </a:spcBef>
              <a:buClr>
                <a:schemeClr val="tx2">
                  <a:lumMod val="75000"/>
                </a:schemeClr>
              </a:buClr>
              <a:buFont typeface="+mj-lt"/>
              <a:buAutoNum type="arabicPeriod"/>
            </a:pPr>
            <a:endParaRPr lang="en-US" sz="1800"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2" name="Title 1"/>
          <p:cNvSpPr txBox="1">
            <a:spLocks/>
          </p:cNvSpPr>
          <p:nvPr/>
        </p:nvSpPr>
        <p:spPr>
          <a:xfrm>
            <a:off x="304800" y="478432"/>
            <a:ext cx="6705599" cy="512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t>Saul’s Pre-Christian and Early Christian Life</a:t>
            </a:r>
            <a:endParaRPr lang="en-US" sz="2400" b="1" dirty="0"/>
          </a:p>
        </p:txBody>
      </p:sp>
      <p:pic>
        <p:nvPicPr>
          <p:cNvPr id="13" name="Content Placeholder 4"/>
          <p:cNvPicPr>
            <a:picLocks noGrp="1" noChangeAspect="1"/>
          </p:cNvPicPr>
          <p:nvPr>
            <p:ph idx="1"/>
          </p:nvPr>
        </p:nvPicPr>
        <p:blipFill>
          <a:blip r:embed="rId3"/>
          <a:stretch>
            <a:fillRect/>
          </a:stretch>
        </p:blipFill>
        <p:spPr>
          <a:xfrm>
            <a:off x="4648200" y="1446050"/>
            <a:ext cx="3962400" cy="5030950"/>
          </a:xfrm>
          <a:prstGeom prst="rect">
            <a:avLst/>
          </a:prstGeom>
        </p:spPr>
      </p:pic>
      <p:sp>
        <p:nvSpPr>
          <p:cNvPr id="14" name="Text Placeholder 3"/>
          <p:cNvSpPr txBox="1">
            <a:spLocks/>
          </p:cNvSpPr>
          <p:nvPr/>
        </p:nvSpPr>
        <p:spPr>
          <a:xfrm>
            <a:off x="457200" y="1295400"/>
            <a:ext cx="3810000" cy="437794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smtClean="0"/>
              <a:t>Saul is in Jerusalem.  As a leader of the most radical form of Pharisaic Judaism, </a:t>
            </a:r>
            <a:r>
              <a:rPr lang="en-US" sz="1200" dirty="0"/>
              <a:t>h</a:t>
            </a:r>
            <a:r>
              <a:rPr lang="en-US" sz="1200" dirty="0" smtClean="0"/>
              <a:t>e presides over the stoning of Stephen and ravages the church (Acts 8:1-4). “Saul breathes out threat and murder” (9:1).</a:t>
            </a:r>
          </a:p>
          <a:p>
            <a:pPr>
              <a:buFont typeface="Arial" pitchFamily="34" charset="0"/>
              <a:buAutoNum type="arabicPeriod"/>
            </a:pPr>
            <a:endParaRPr lang="en-US" sz="1200" dirty="0" smtClean="0"/>
          </a:p>
          <a:p>
            <a:pPr>
              <a:buFont typeface="Arial" pitchFamily="34" charset="0"/>
              <a:buAutoNum type="arabicPeriod"/>
            </a:pPr>
            <a:r>
              <a:rPr lang="en-US" sz="1200" dirty="0" smtClean="0"/>
              <a:t>From Jerusalem he travels to Damascus to arrest and persecute Christians there, but meets Christ along the way and becomes a Christian (9:1-18). </a:t>
            </a:r>
          </a:p>
          <a:p>
            <a:pPr>
              <a:buFont typeface="Arial" pitchFamily="34" charset="0"/>
              <a:buAutoNum type="arabicPeriod"/>
            </a:pPr>
            <a:r>
              <a:rPr lang="en-US" sz="1200" dirty="0" smtClean="0"/>
              <a:t>Immediately he leaves Damascus and travels to </a:t>
            </a:r>
            <a:r>
              <a:rPr lang="en-US" sz="1200" dirty="0" smtClean="0"/>
              <a:t>Arabia, at least 800 miles! </a:t>
            </a:r>
            <a:r>
              <a:rPr lang="en-US" sz="1200" dirty="0" smtClean="0"/>
              <a:t>(Galatians 1:17).</a:t>
            </a:r>
          </a:p>
          <a:p>
            <a:pPr>
              <a:buFont typeface="Arial" pitchFamily="34" charset="0"/>
              <a:buAutoNum type="arabicPeriod"/>
            </a:pPr>
            <a:r>
              <a:rPr lang="en-US" sz="1200" dirty="0" smtClean="0"/>
              <a:t>From Arabia he travels back to Damascus where he preaches for three years (Gal 1:18).</a:t>
            </a:r>
          </a:p>
          <a:p>
            <a:pPr>
              <a:buFont typeface="Arial" pitchFamily="34" charset="0"/>
              <a:buAutoNum type="arabicPeriod"/>
            </a:pPr>
            <a:r>
              <a:rPr lang="en-US" sz="1200" dirty="0" smtClean="0"/>
              <a:t>He escapes Damascus and flees to Jerusalem where he stays for two weeks.  Here Barnabas defends him before the apostles who still fear him.  </a:t>
            </a:r>
            <a:r>
              <a:rPr lang="en-US" sz="1200" dirty="0"/>
              <a:t>T</a:t>
            </a:r>
            <a:r>
              <a:rPr lang="en-US" sz="1200" dirty="0" smtClean="0"/>
              <a:t>he </a:t>
            </a:r>
            <a:r>
              <a:rPr lang="en-US" sz="1200" dirty="0" smtClean="0"/>
              <a:t>Pharisaic </a:t>
            </a:r>
            <a:r>
              <a:rPr lang="en-US" sz="1200" dirty="0" smtClean="0"/>
              <a:t>Jews </a:t>
            </a:r>
            <a:r>
              <a:rPr lang="en-US" sz="1200" dirty="0" smtClean="0"/>
              <a:t>want to kill him.  With the help of the apostles he escapes again (Acts 9:26-31).</a:t>
            </a:r>
          </a:p>
          <a:p>
            <a:pPr>
              <a:buFont typeface="Arial" pitchFamily="34" charset="0"/>
              <a:buAutoNum type="arabicPeriod"/>
            </a:pPr>
            <a:r>
              <a:rPr lang="en-US" sz="1200" dirty="0" smtClean="0"/>
              <a:t>The Jerusalem believers take him </a:t>
            </a:r>
            <a:r>
              <a:rPr lang="en-US" sz="1200" dirty="0" smtClean="0"/>
              <a:t>to the port Caesarea</a:t>
            </a:r>
            <a:r>
              <a:rPr lang="en-US" sz="1200" dirty="0" smtClean="0"/>
              <a:t>.</a:t>
            </a:r>
          </a:p>
          <a:p>
            <a:pPr>
              <a:buFont typeface="Arial" pitchFamily="34" charset="0"/>
              <a:buAutoNum type="arabicPeriod"/>
            </a:pPr>
            <a:r>
              <a:rPr lang="en-US" sz="1200" dirty="0" smtClean="0"/>
              <a:t>From Caesarea Paul sails home to Tarsus (9:30), where he lives for 9 years.</a:t>
            </a:r>
          </a:p>
          <a:p>
            <a:pPr>
              <a:buFont typeface="Arial" pitchFamily="34" charset="0"/>
              <a:buAutoNum type="arabicPeriod"/>
            </a:pPr>
            <a:r>
              <a:rPr lang="en-US" sz="1200" dirty="0" smtClean="0"/>
              <a:t>Barnabas finds Paul in Tarsus and brings him to Antioch, where they live together and lead the first non-Jewish Christian Church (Acts 11:22-36).</a:t>
            </a:r>
            <a:endParaRPr lang="en-US" sz="1200" dirty="0"/>
          </a:p>
        </p:txBody>
      </p:sp>
    </p:spTree>
    <p:extLst>
      <p:ext uri="{BB962C8B-B14F-4D97-AF65-F5344CB8AC3E}">
        <p14:creationId xmlns:p14="http://schemas.microsoft.com/office/powerpoint/2010/main" val="48489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12</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t>One of the Most Important Moments </a:t>
            </a:r>
            <a:endParaRPr lang="en-US" sz="2400" b="1" dirty="0" smtClean="0"/>
          </a:p>
          <a:p>
            <a:pPr algn="l"/>
            <a:r>
              <a:rPr lang="en-US" sz="2400" b="1" dirty="0" smtClean="0"/>
              <a:t>in </a:t>
            </a:r>
            <a:r>
              <a:rPr lang="en-US" sz="2400" b="1" dirty="0"/>
              <a:t>the History of Christianity</a:t>
            </a:r>
            <a:endParaRPr lang="en-US" sz="2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143000"/>
            <a:ext cx="8229600" cy="4525963"/>
          </a:xfrm>
        </p:spPr>
        <p:txBody>
          <a:bodyPr>
            <a:noAutofit/>
          </a:bodyPr>
          <a:lstStyle/>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2200" dirty="0" smtClean="0"/>
              <a:t>“</a:t>
            </a:r>
            <a:r>
              <a:rPr lang="en-US" sz="2200" dirty="0"/>
              <a:t>Then Barnabas went to Tarsus to look for Saul, and when he had found him, he brought him to Antioch, and they lived there together for one year, and met with the church, and it was there that the disciples were first called Christians” (Acts 11:26).</a:t>
            </a:r>
            <a:endParaRPr lang="en-US" sz="2200" dirty="0"/>
          </a:p>
        </p:txBody>
      </p:sp>
    </p:spTree>
    <p:extLst>
      <p:ext uri="{BB962C8B-B14F-4D97-AF65-F5344CB8AC3E}">
        <p14:creationId xmlns:p14="http://schemas.microsoft.com/office/powerpoint/2010/main" val="1395116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13</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200" b="1" dirty="0" smtClean="0"/>
              <a:t>The Apostle Paul on Perfectionism: </a:t>
            </a:r>
          </a:p>
          <a:p>
            <a:pPr algn="l"/>
            <a:r>
              <a:rPr lang="en-US" sz="2200" b="1" dirty="0" smtClean="0"/>
              <a:t>Romans 7:15-8:2</a:t>
            </a:r>
            <a:endParaRPr lang="en-US" sz="2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65237"/>
            <a:ext cx="8229600" cy="4525963"/>
          </a:xfrm>
        </p:spPr>
        <p:txBody>
          <a:bodyPr>
            <a:noAutofit/>
          </a:bodyPr>
          <a:lstStyle/>
          <a:p>
            <a:pPr marL="0" indent="0">
              <a:buNone/>
            </a:pPr>
            <a:r>
              <a:rPr lang="en-US" sz="2000" dirty="0" smtClean="0"/>
              <a:t>I </a:t>
            </a:r>
            <a:r>
              <a:rPr lang="en-US" sz="2000" dirty="0"/>
              <a:t>do not understand my own actions. </a:t>
            </a:r>
            <a:r>
              <a:rPr lang="en-US" sz="2000" dirty="0" smtClean="0"/>
              <a:t>I </a:t>
            </a:r>
            <a:r>
              <a:rPr lang="en-US" sz="2000" dirty="0"/>
              <a:t>do not do what I want, but I do the very thing I </a:t>
            </a:r>
            <a:r>
              <a:rPr lang="en-US" sz="2000" dirty="0" smtClean="0"/>
              <a:t>hate. I </a:t>
            </a:r>
            <a:r>
              <a:rPr lang="en-US" sz="2000" dirty="0"/>
              <a:t>have the desire to do what is right, but not the ability to carry it out. </a:t>
            </a:r>
            <a:r>
              <a:rPr lang="en-US" sz="2000" baseline="30000" dirty="0"/>
              <a:t> </a:t>
            </a:r>
            <a:r>
              <a:rPr lang="en-US" sz="2000" dirty="0" smtClean="0"/>
              <a:t>I </a:t>
            </a:r>
            <a:r>
              <a:rPr lang="en-US" sz="2000" dirty="0"/>
              <a:t>do not do the good I want, but the evil I do not want is what I keep on doing. </a:t>
            </a:r>
            <a:endParaRPr lang="en-US" sz="2000" dirty="0" smtClean="0"/>
          </a:p>
          <a:p>
            <a:pPr marL="0" indent="0">
              <a:buNone/>
            </a:pPr>
            <a:endParaRPr lang="en-US" sz="1050" dirty="0" smtClean="0"/>
          </a:p>
          <a:p>
            <a:pPr marL="0" indent="0">
              <a:buNone/>
            </a:pPr>
            <a:r>
              <a:rPr lang="en-US" sz="2000" dirty="0" smtClean="0"/>
              <a:t>So </a:t>
            </a:r>
            <a:r>
              <a:rPr lang="en-US" sz="2000" dirty="0"/>
              <a:t>I find it to be a law that when I want to do right, evil lies close at hand. </a:t>
            </a:r>
            <a:r>
              <a:rPr lang="en-US" sz="2000" dirty="0" smtClean="0"/>
              <a:t>For </a:t>
            </a:r>
            <a:r>
              <a:rPr lang="en-US" sz="2000" dirty="0"/>
              <a:t>I delight in the law of God, in my inner being</a:t>
            </a:r>
            <a:r>
              <a:rPr lang="en-US" sz="2000" dirty="0" smtClean="0"/>
              <a:t>,</a:t>
            </a:r>
            <a:r>
              <a:rPr lang="en-US" sz="2000" baseline="30000" dirty="0"/>
              <a:t> </a:t>
            </a:r>
            <a:r>
              <a:rPr lang="en-US" sz="2000" dirty="0"/>
              <a:t>but I see in my </a:t>
            </a:r>
            <a:r>
              <a:rPr lang="en-US" sz="2000" dirty="0" smtClean="0"/>
              <a:t>actions </a:t>
            </a:r>
            <a:r>
              <a:rPr lang="en-US" sz="2000" dirty="0"/>
              <a:t>another law waging war against the law of my mind and making me captive to the law of sin that dwells in </a:t>
            </a:r>
            <a:r>
              <a:rPr lang="en-US" sz="2000" dirty="0" smtClean="0"/>
              <a:t>me.</a:t>
            </a:r>
            <a:r>
              <a:rPr lang="en-US" sz="2000" baseline="30000" dirty="0"/>
              <a:t> </a:t>
            </a:r>
            <a:r>
              <a:rPr lang="en-US" sz="2000" dirty="0"/>
              <a:t>Wretched man that I am! Who will deliver me from this body of death? </a:t>
            </a:r>
            <a:endParaRPr lang="en-US" sz="2000" dirty="0" smtClean="0"/>
          </a:p>
          <a:p>
            <a:pPr marL="0" indent="0">
              <a:buNone/>
            </a:pPr>
            <a:endParaRPr lang="en-US" sz="1050" dirty="0"/>
          </a:p>
          <a:p>
            <a:pPr marL="0" indent="0">
              <a:buNone/>
            </a:pPr>
            <a:r>
              <a:rPr lang="en-US" sz="2000" dirty="0" smtClean="0"/>
              <a:t>Thanks </a:t>
            </a:r>
            <a:r>
              <a:rPr lang="en-US" sz="2000" dirty="0"/>
              <a:t>be to God through Jesus Christ our Lord! </a:t>
            </a:r>
            <a:endParaRPr lang="en-US" sz="2000" dirty="0" smtClean="0"/>
          </a:p>
          <a:p>
            <a:pPr marL="0" indent="0">
              <a:buNone/>
            </a:pPr>
            <a:endParaRPr lang="en-US" sz="1050" b="1" dirty="0"/>
          </a:p>
          <a:p>
            <a:pPr marL="0" indent="0">
              <a:buNone/>
            </a:pPr>
            <a:r>
              <a:rPr lang="en-US" sz="2000" dirty="0" smtClean="0"/>
              <a:t>There </a:t>
            </a:r>
            <a:r>
              <a:rPr lang="en-US" sz="2000" dirty="0"/>
              <a:t>is therefore now no condemnation for those who are in Christ </a:t>
            </a:r>
            <a:r>
              <a:rPr lang="en-US" sz="2000" dirty="0" smtClean="0"/>
              <a:t>Jesus.</a:t>
            </a:r>
            <a:r>
              <a:rPr lang="en-US" sz="2000" baseline="30000" dirty="0"/>
              <a:t>  </a:t>
            </a:r>
            <a:r>
              <a:rPr lang="en-US" sz="2000" dirty="0"/>
              <a:t>For the law of the Spirit of life has set </a:t>
            </a:r>
            <a:r>
              <a:rPr lang="en-US" sz="2000" dirty="0" smtClean="0"/>
              <a:t>us </a:t>
            </a:r>
            <a:r>
              <a:rPr lang="en-US" sz="2000" dirty="0"/>
              <a:t>free in Christ Jesus from the law of sin and death. </a:t>
            </a:r>
          </a:p>
          <a:p>
            <a:pPr marL="0" indent="0">
              <a:buClr>
                <a:schemeClr val="tx2"/>
              </a:buClr>
              <a:buNone/>
            </a:pPr>
            <a:endParaRPr lang="en-US" sz="1800" dirty="0"/>
          </a:p>
        </p:txBody>
      </p:sp>
    </p:spTree>
    <p:extLst>
      <p:ext uri="{BB962C8B-B14F-4D97-AF65-F5344CB8AC3E}">
        <p14:creationId xmlns:p14="http://schemas.microsoft.com/office/powerpoint/2010/main" val="3565015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14</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200" b="1" dirty="0" smtClean="0"/>
              <a:t>A Complete/Perfect Understanding of God: </a:t>
            </a:r>
          </a:p>
          <a:p>
            <a:pPr algn="l"/>
            <a:r>
              <a:rPr lang="en-US" sz="2200" b="1" dirty="0" smtClean="0"/>
              <a:t>What is the Spirit of Life? (Romans 8)</a:t>
            </a:r>
            <a:endParaRPr lang="en-US" sz="2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19200"/>
            <a:ext cx="8229600" cy="4525963"/>
          </a:xfrm>
        </p:spPr>
        <p:txBody>
          <a:bodyPr>
            <a:noAutofit/>
          </a:bodyPr>
          <a:lstStyle/>
          <a:p>
            <a:r>
              <a:rPr lang="en-US" sz="1800" dirty="0" smtClean="0"/>
              <a:t>What makes you complete, what makes you a child of God, is not your perfect obedience to the Law, but a life led by God’s Spirit = a relationship with the God of love, where you call God “Abba, Father” (8:14):  “Abba” = “Daddy.”</a:t>
            </a:r>
          </a:p>
          <a:p>
            <a:endParaRPr lang="en-US" sz="1100" dirty="0" smtClean="0"/>
          </a:p>
          <a:p>
            <a:r>
              <a:rPr lang="en-US" sz="1800" dirty="0" smtClean="0"/>
              <a:t>The resolution of the difficulties we face in this world will not come about through perfect obedience; rather, trust that God is in control and will bring this about in God’s time (8:18-25): birth pangs, waiting and patience.</a:t>
            </a:r>
          </a:p>
          <a:p>
            <a:endParaRPr lang="en-US" sz="1100" dirty="0"/>
          </a:p>
          <a:p>
            <a:r>
              <a:rPr lang="en-US" sz="1800" dirty="0" smtClean="0"/>
              <a:t>Even when we don’t know how to pray, the Spirit searches our hearts, and prays for us “with groaning's too deep for words” (8:26-27).</a:t>
            </a:r>
          </a:p>
          <a:p>
            <a:endParaRPr lang="en-US" sz="1100" b="1" dirty="0"/>
          </a:p>
          <a:p>
            <a:r>
              <a:rPr lang="en-US" sz="1800" dirty="0" smtClean="0"/>
              <a:t>God is working </a:t>
            </a:r>
            <a:r>
              <a:rPr lang="en-US" sz="1800" u="sng" dirty="0" smtClean="0"/>
              <a:t>all things</a:t>
            </a:r>
            <a:r>
              <a:rPr lang="en-US" sz="1800" dirty="0" smtClean="0"/>
              <a:t> (not just the good things) together for good for those who love him (8:28-30).  </a:t>
            </a:r>
          </a:p>
          <a:p>
            <a:pPr marL="0" indent="0">
              <a:buNone/>
            </a:pPr>
            <a:endParaRPr lang="en-US" sz="1100" dirty="0" smtClean="0"/>
          </a:p>
          <a:p>
            <a:r>
              <a:rPr lang="en-US" sz="1800" dirty="0" smtClean="0"/>
              <a:t>Nothing can separate us from God’s love (8:31-38).</a:t>
            </a:r>
          </a:p>
          <a:p>
            <a:endParaRPr lang="en-US" sz="1100" dirty="0" smtClean="0"/>
          </a:p>
          <a:p>
            <a:r>
              <a:rPr lang="en-US" sz="1800" dirty="0" smtClean="0"/>
              <a:t>Therefore, let your love be genuine (12:9-21).  Paul returns in his thinking back to Matthew 5:48.</a:t>
            </a:r>
            <a:endParaRPr lang="en-US" sz="1800" dirty="0"/>
          </a:p>
          <a:p>
            <a:pPr marL="0" indent="0">
              <a:buClr>
                <a:schemeClr val="tx2"/>
              </a:buClr>
              <a:buNone/>
            </a:pPr>
            <a:endParaRPr lang="en-US" sz="1800" dirty="0"/>
          </a:p>
        </p:txBody>
      </p:sp>
    </p:spTree>
    <p:extLst>
      <p:ext uri="{BB962C8B-B14F-4D97-AF65-F5344CB8AC3E}">
        <p14:creationId xmlns:p14="http://schemas.microsoft.com/office/powerpoint/2010/main" val="1566428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15</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t>God’s Cure for Perfectionism</a:t>
            </a:r>
            <a:endParaRPr lang="en-US" sz="24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76061" y="1600200"/>
            <a:ext cx="8229600" cy="4525963"/>
          </a:xfrm>
        </p:spPr>
        <p:txBody>
          <a:bodyPr>
            <a:noAutofit/>
          </a:bodyPr>
          <a:lstStyle/>
          <a:p>
            <a:r>
              <a:rPr lang="en-US" sz="2000" dirty="0" smtClean="0"/>
              <a:t>Ground your sense of worth, your identify as a person, in God’s love, in the fact that God has created you and loves you, no matter what.</a:t>
            </a:r>
          </a:p>
          <a:p>
            <a:endParaRPr lang="en-US" sz="1050" dirty="0" smtClean="0"/>
          </a:p>
          <a:p>
            <a:r>
              <a:rPr lang="en-US" sz="2000" dirty="0" smtClean="0"/>
              <a:t>Drop the word “should,” substitute the word “can.”</a:t>
            </a:r>
          </a:p>
          <a:p>
            <a:endParaRPr lang="en-US" sz="1050" dirty="0"/>
          </a:p>
          <a:p>
            <a:r>
              <a:rPr lang="en-US" sz="2000" dirty="0" smtClean="0"/>
              <a:t>In every encounter, whether it be your internal dialogue about yourself, in your family and social relationships, in your cultural, political or business dealings, look for a way to love.</a:t>
            </a:r>
          </a:p>
          <a:p>
            <a:pPr marL="0" indent="0">
              <a:buNone/>
            </a:pPr>
            <a:endParaRPr lang="en-US" sz="1050" dirty="0" smtClean="0"/>
          </a:p>
          <a:p>
            <a:r>
              <a:rPr lang="en-US" sz="2000" dirty="0" smtClean="0"/>
              <a:t>Do not condemn yourself for your flaws, mistakes or failures; rather consider them motivation for learning.  In Christ, all of life becomes a free educational process.  Along the way we become, not perfect, but what God intends us to be . . . complete, fit for the purpose the God, in God’s love, has for us.</a:t>
            </a:r>
            <a:endParaRPr lang="en-US" sz="2000" dirty="0"/>
          </a:p>
          <a:p>
            <a:pPr marL="0" indent="0">
              <a:buClr>
                <a:schemeClr val="tx2"/>
              </a:buClr>
              <a:buNone/>
            </a:pPr>
            <a:endParaRPr lang="en-US" sz="1800" dirty="0"/>
          </a:p>
        </p:txBody>
      </p:sp>
    </p:spTree>
    <p:extLst>
      <p:ext uri="{BB962C8B-B14F-4D97-AF65-F5344CB8AC3E}">
        <p14:creationId xmlns:p14="http://schemas.microsoft.com/office/powerpoint/2010/main" val="2311601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r>
              <a:rPr lang="en-US" sz="3100" b="1" dirty="0"/>
              <a:t>Mathew 5:48</a:t>
            </a:r>
            <a:r>
              <a:rPr lang="en-US" b="1" dirty="0"/>
              <a:t/>
            </a:r>
            <a:br>
              <a:rPr lang="en-US" b="1" dirty="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2</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95400"/>
            <a:ext cx="8229600" cy="4525963"/>
          </a:xfrm>
        </p:spPr>
        <p:txBody>
          <a:bodyPr>
            <a:noAutofit/>
          </a:bodyPr>
          <a:lstStyle/>
          <a:p>
            <a:pPr marL="0" indent="0" algn="ctr">
              <a:buClr>
                <a:schemeClr val="tx2"/>
              </a:buClr>
              <a:buNone/>
            </a:pPr>
            <a:endParaRPr lang="en-US" sz="2800" b="1" dirty="0" smtClean="0"/>
          </a:p>
          <a:p>
            <a:pPr marL="0" indent="0" algn="ctr">
              <a:buClr>
                <a:schemeClr val="tx2"/>
              </a:buClr>
              <a:buNone/>
            </a:pPr>
            <a:endParaRPr lang="en-US" sz="2800" b="1" dirty="0" smtClean="0"/>
          </a:p>
          <a:p>
            <a:pPr marL="0" indent="0" algn="ctr">
              <a:buClr>
                <a:schemeClr val="tx2"/>
              </a:buClr>
              <a:buNone/>
            </a:pPr>
            <a:endParaRPr lang="en-US" sz="2800" b="1" dirty="0"/>
          </a:p>
          <a:p>
            <a:pPr marL="0" indent="0" algn="ctr">
              <a:buClr>
                <a:schemeClr val="tx2"/>
              </a:buClr>
              <a:buNone/>
            </a:pPr>
            <a:r>
              <a:rPr lang="en-US" sz="2800" b="1" dirty="0" smtClean="0"/>
              <a:t>“Be perfect therefore, as your </a:t>
            </a:r>
          </a:p>
          <a:p>
            <a:pPr marL="0" indent="0" algn="ctr">
              <a:buClr>
                <a:schemeClr val="tx2"/>
              </a:buClr>
              <a:buNone/>
            </a:pPr>
            <a:r>
              <a:rPr lang="en-US" sz="2800" b="1" dirty="0" smtClean="0"/>
              <a:t>heavenly Father is perfect.”  </a:t>
            </a:r>
          </a:p>
          <a:p>
            <a:pPr marL="0" indent="0" algn="ctr">
              <a:buClr>
                <a:schemeClr val="tx2"/>
              </a:buClr>
              <a:buNone/>
            </a:pPr>
            <a:endParaRPr lang="en-US" sz="2000" b="1" dirty="0" smtClean="0"/>
          </a:p>
        </p:txBody>
      </p:sp>
    </p:spTree>
    <p:extLst>
      <p:ext uri="{BB962C8B-B14F-4D97-AF65-F5344CB8AC3E}">
        <p14:creationId xmlns:p14="http://schemas.microsoft.com/office/powerpoint/2010/main" val="3697837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6712"/>
            <a:ext cx="5257800" cy="623888"/>
          </a:xfrm>
        </p:spPr>
        <p:txBody>
          <a:bodyPr>
            <a:normAutofit fontScale="90000"/>
          </a:bodyPr>
          <a:lstStyle/>
          <a:p>
            <a:pPr algn="l"/>
            <a:r>
              <a:rPr lang="en-GB" dirty="0" smtClean="0"/>
              <a:t/>
            </a:r>
            <a:br>
              <a:rPr lang="en-GB" dirty="0" smtClean="0"/>
            </a:br>
            <a:r>
              <a:rPr lang="en-US" sz="3100" b="1" dirty="0" smtClean="0"/>
              <a:t>What Is Perfectionism?</a:t>
            </a:r>
            <a:r>
              <a:rPr lang="en-US" b="1" dirty="0"/>
              <a:t/>
            </a:r>
            <a:br>
              <a:rPr lang="en-US" b="1" dirty="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3</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19200"/>
            <a:ext cx="8229600" cy="4525963"/>
          </a:xfrm>
        </p:spPr>
        <p:txBody>
          <a:bodyPr>
            <a:noAutofit/>
          </a:bodyPr>
          <a:lstStyle/>
          <a:p>
            <a:pPr marL="0" indent="0">
              <a:buClr>
                <a:schemeClr val="tx2"/>
              </a:buClr>
              <a:buNone/>
            </a:pPr>
            <a:r>
              <a:rPr lang="en-US" sz="2200" b="1" dirty="0" smtClean="0"/>
              <a:t>Definition:</a:t>
            </a:r>
          </a:p>
          <a:p>
            <a:pPr marL="0" indent="0">
              <a:buClr>
                <a:schemeClr val="tx2"/>
              </a:buClr>
              <a:buNone/>
            </a:pPr>
            <a:endParaRPr lang="en-US" sz="1200" b="1" dirty="0"/>
          </a:p>
          <a:p>
            <a:pPr marL="0" indent="0">
              <a:buClr>
                <a:schemeClr val="tx2"/>
              </a:buClr>
              <a:buNone/>
            </a:pPr>
            <a:r>
              <a:rPr lang="en-US" sz="2200" dirty="0" smtClean="0"/>
              <a:t>A constant measuring </a:t>
            </a:r>
            <a:r>
              <a:rPr lang="en-US" sz="2200" dirty="0" smtClean="0"/>
              <a:t>of </a:t>
            </a:r>
            <a:r>
              <a:rPr lang="en-US" sz="2200" dirty="0" smtClean="0"/>
              <a:t>yourself against impossible standards of perfection, whatever you consider them to be, as a way of determining your own self-worth.</a:t>
            </a:r>
          </a:p>
          <a:p>
            <a:pPr marL="0" indent="0">
              <a:buClr>
                <a:schemeClr val="tx2"/>
              </a:buClr>
              <a:buNone/>
            </a:pPr>
            <a:endParaRPr lang="en-US" sz="1400" b="1" dirty="0"/>
          </a:p>
          <a:p>
            <a:pPr marL="0" indent="0">
              <a:buClr>
                <a:schemeClr val="tx2"/>
              </a:buClr>
              <a:buNone/>
            </a:pPr>
            <a:r>
              <a:rPr lang="en-US" sz="2200" b="1" dirty="0" smtClean="0"/>
              <a:t>Three Types of Perfectionism</a:t>
            </a:r>
          </a:p>
          <a:p>
            <a:pPr>
              <a:buClr>
                <a:schemeClr val="tx2"/>
              </a:buClr>
            </a:pPr>
            <a:endParaRPr lang="en-US" sz="1400" b="1" dirty="0"/>
          </a:p>
          <a:p>
            <a:pPr>
              <a:buClr>
                <a:schemeClr val="tx2"/>
              </a:buClr>
            </a:pPr>
            <a:r>
              <a:rPr lang="en-US" sz="2200" b="1" i="1" dirty="0" smtClean="0"/>
              <a:t>Self-oriented perfectionist</a:t>
            </a:r>
            <a:r>
              <a:rPr lang="en-US" sz="2200" dirty="0" smtClean="0"/>
              <a:t>: measures oneself against </a:t>
            </a:r>
            <a:r>
              <a:rPr lang="en-US" sz="2200" dirty="0" smtClean="0"/>
              <a:t>her/his own </a:t>
            </a:r>
            <a:r>
              <a:rPr lang="en-US" sz="2200" dirty="0" smtClean="0"/>
              <a:t>high </a:t>
            </a:r>
            <a:r>
              <a:rPr lang="en-US" sz="2200" dirty="0" smtClean="0"/>
              <a:t>standards.</a:t>
            </a:r>
            <a:endParaRPr lang="en-US" sz="2200" dirty="0" smtClean="0"/>
          </a:p>
          <a:p>
            <a:pPr>
              <a:buClr>
                <a:schemeClr val="tx2"/>
              </a:buClr>
            </a:pPr>
            <a:r>
              <a:rPr lang="en-US" sz="2200" b="1" i="1" dirty="0" smtClean="0"/>
              <a:t>Other-oriented perfectionist: </a:t>
            </a:r>
            <a:r>
              <a:rPr lang="en-US" sz="2200" dirty="0" smtClean="0"/>
              <a:t>exacts high standards on others and looks down on others who are not as “perfect” as they are.</a:t>
            </a:r>
          </a:p>
          <a:p>
            <a:pPr>
              <a:buClr>
                <a:schemeClr val="tx2"/>
              </a:buClr>
            </a:pPr>
            <a:r>
              <a:rPr lang="en-US" sz="2200" b="1" i="1" dirty="0" smtClean="0"/>
              <a:t>Socially-prescribed perfectionist</a:t>
            </a:r>
            <a:r>
              <a:rPr lang="en-US" sz="2200" dirty="0" smtClean="0"/>
              <a:t>: forces their own lives into </a:t>
            </a:r>
            <a:r>
              <a:rPr lang="en-US" sz="2200" dirty="0" smtClean="0"/>
              <a:t>a “perfect” mold </a:t>
            </a:r>
            <a:r>
              <a:rPr lang="en-US" sz="2200" dirty="0" smtClean="0"/>
              <a:t>defined for them by social ideals.</a:t>
            </a:r>
          </a:p>
          <a:p>
            <a:pPr>
              <a:buClr>
                <a:schemeClr val="tx2"/>
              </a:buClr>
            </a:pPr>
            <a:endParaRPr lang="en-US" sz="1800" b="1" dirty="0" smtClean="0"/>
          </a:p>
          <a:p>
            <a:pPr>
              <a:buClr>
                <a:schemeClr val="tx2"/>
              </a:buClr>
            </a:pPr>
            <a:endParaRPr lang="en-US" sz="1800" b="1" dirty="0"/>
          </a:p>
          <a:p>
            <a:pPr>
              <a:buClr>
                <a:schemeClr val="tx2"/>
              </a:buClr>
            </a:pPr>
            <a:endParaRPr lang="en-US" sz="1800" b="1" dirty="0" smtClean="0"/>
          </a:p>
        </p:txBody>
      </p:sp>
    </p:spTree>
    <p:extLst>
      <p:ext uri="{BB962C8B-B14F-4D97-AF65-F5344CB8AC3E}">
        <p14:creationId xmlns:p14="http://schemas.microsoft.com/office/powerpoint/2010/main" val="4122946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5257800" cy="623888"/>
          </a:xfrm>
        </p:spPr>
        <p:txBody>
          <a:bodyPr>
            <a:normAutofit fontScale="90000"/>
          </a:bodyPr>
          <a:lstStyle/>
          <a:p>
            <a:pPr algn="l"/>
            <a:r>
              <a:rPr lang="en-GB" dirty="0" smtClean="0"/>
              <a:t/>
            </a:r>
            <a:br>
              <a:rPr lang="en-GB" dirty="0" smtClean="0"/>
            </a:br>
            <a:r>
              <a:rPr lang="en-US" sz="3100" b="1" dirty="0"/>
              <a:t>T</a:t>
            </a:r>
            <a:r>
              <a:rPr lang="en-US" sz="3100" b="1" dirty="0" smtClean="0"/>
              <a:t>he Curse of Perfectionism</a:t>
            </a:r>
            <a:r>
              <a:rPr lang="en-US" b="1" dirty="0"/>
              <a:t/>
            </a:r>
            <a:br>
              <a:rPr lang="en-US" b="1" dirty="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4</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371600"/>
            <a:ext cx="8229600" cy="4525963"/>
          </a:xfrm>
        </p:spPr>
        <p:txBody>
          <a:bodyPr>
            <a:noAutofit/>
          </a:bodyPr>
          <a:lstStyle/>
          <a:p>
            <a:pPr>
              <a:buClr>
                <a:schemeClr val="tx2"/>
              </a:buClr>
            </a:pPr>
            <a:r>
              <a:rPr lang="en-US" sz="2200" dirty="0" smtClean="0"/>
              <a:t>Perfectionists are much more likely to suffer depression or anxiety</a:t>
            </a:r>
          </a:p>
          <a:p>
            <a:pPr>
              <a:buClr>
                <a:schemeClr val="tx2"/>
              </a:buClr>
            </a:pPr>
            <a:r>
              <a:rPr lang="en-US" sz="2200" dirty="0" smtClean="0"/>
              <a:t>Perfectionists are significantly more likely to commit suicide, particularly true for women, and for doctors, lawyers and architects.</a:t>
            </a:r>
          </a:p>
          <a:p>
            <a:pPr>
              <a:buClr>
                <a:schemeClr val="tx2"/>
              </a:buClr>
            </a:pPr>
            <a:r>
              <a:rPr lang="en-US" sz="2200" dirty="0" smtClean="0"/>
              <a:t>All-or-nothing mindset propels a crippling fear of failure: conditional </a:t>
            </a:r>
            <a:r>
              <a:rPr lang="en-US" sz="2200" dirty="0" smtClean="0"/>
              <a:t>self-worth (risk averse).</a:t>
            </a:r>
            <a:endParaRPr lang="en-US" sz="2200" dirty="0" smtClean="0"/>
          </a:p>
          <a:p>
            <a:pPr>
              <a:buClr>
                <a:schemeClr val="tx2"/>
              </a:buClr>
            </a:pPr>
            <a:r>
              <a:rPr lang="en-US" sz="2200" dirty="0" smtClean="0"/>
              <a:t>Direct link between perfectionism and anorexia and other eating disorders including obesity</a:t>
            </a:r>
          </a:p>
          <a:p>
            <a:pPr>
              <a:buClr>
                <a:schemeClr val="tx2"/>
              </a:buClr>
            </a:pPr>
            <a:r>
              <a:rPr lang="en-US" sz="2200" dirty="0" smtClean="0"/>
              <a:t>Perfectionism is linked to other health effects: burnout, chronic fatigue, heart disease and IBS.</a:t>
            </a:r>
          </a:p>
          <a:p>
            <a:pPr>
              <a:buClr>
                <a:schemeClr val="tx2"/>
              </a:buClr>
            </a:pPr>
            <a:r>
              <a:rPr lang="en-US" sz="2200" dirty="0" smtClean="0"/>
              <a:t>Longer recovery periods, recurrence of heart attacks.</a:t>
            </a:r>
          </a:p>
          <a:p>
            <a:pPr>
              <a:buClr>
                <a:schemeClr val="tx2"/>
              </a:buClr>
            </a:pPr>
            <a:r>
              <a:rPr lang="en-US" sz="2200" dirty="0" smtClean="0"/>
              <a:t>Predictor of early mortality: 51% more likely to die early.</a:t>
            </a:r>
          </a:p>
          <a:p>
            <a:pPr>
              <a:buClr>
                <a:schemeClr val="tx2"/>
              </a:buClr>
            </a:pPr>
            <a:endParaRPr lang="en-US" sz="2200" b="1" dirty="0" smtClean="0"/>
          </a:p>
        </p:txBody>
      </p:sp>
    </p:spTree>
    <p:extLst>
      <p:ext uri="{BB962C8B-B14F-4D97-AF65-F5344CB8AC3E}">
        <p14:creationId xmlns:p14="http://schemas.microsoft.com/office/powerpoint/2010/main" val="108723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5821680" cy="623888"/>
          </a:xfrm>
        </p:spPr>
        <p:txBody>
          <a:bodyPr>
            <a:normAutofit fontScale="90000"/>
          </a:bodyPr>
          <a:lstStyle/>
          <a:p>
            <a:pPr algn="l"/>
            <a:r>
              <a:rPr lang="en-GB" dirty="0" smtClean="0"/>
              <a:t/>
            </a:r>
            <a:br>
              <a:rPr lang="en-GB" dirty="0" smtClean="0"/>
            </a:br>
            <a:r>
              <a:rPr lang="en-US" sz="3100" b="1" dirty="0" smtClean="0"/>
              <a:t>Perfectionism Can Lead to Prejudice and Hostility</a:t>
            </a:r>
            <a:r>
              <a:rPr lang="en-US" b="1" dirty="0"/>
              <a:t/>
            </a:r>
            <a:br>
              <a:rPr lang="en-US" b="1" dirty="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5</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417637"/>
            <a:ext cx="8229600" cy="4525963"/>
          </a:xfrm>
        </p:spPr>
        <p:txBody>
          <a:bodyPr>
            <a:noAutofit/>
          </a:bodyPr>
          <a:lstStyle/>
          <a:p>
            <a:pPr marL="0" indent="0">
              <a:buNone/>
            </a:pPr>
            <a:r>
              <a:rPr lang="en-US" sz="2200" b="1" dirty="0" smtClean="0"/>
              <a:t>Transferring unrealistic expectations.  </a:t>
            </a:r>
            <a:r>
              <a:rPr lang="en-US" sz="2200" dirty="0" smtClean="0"/>
              <a:t>One danger </a:t>
            </a:r>
            <a:r>
              <a:rPr lang="en-US" sz="2200" dirty="0"/>
              <a:t>of perfectionism is that it </a:t>
            </a:r>
            <a:r>
              <a:rPr lang="en-US" sz="2200" dirty="0" smtClean="0"/>
              <a:t>can lead the perfectionist to impose her/his own unrealistic </a:t>
            </a:r>
            <a:r>
              <a:rPr lang="en-US" sz="2200" dirty="0"/>
              <a:t>expectations on </a:t>
            </a:r>
            <a:r>
              <a:rPr lang="en-US" sz="2200" dirty="0" smtClean="0"/>
              <a:t>others (the Other-directed Perfectionist). </a:t>
            </a:r>
          </a:p>
          <a:p>
            <a:pPr marL="0" indent="0">
              <a:buNone/>
            </a:pPr>
            <a:endParaRPr lang="en-US" sz="1800" dirty="0" smtClean="0"/>
          </a:p>
          <a:p>
            <a:r>
              <a:rPr lang="en-US" sz="2200" dirty="0" smtClean="0"/>
              <a:t>The Perfectionist judges others based on their ability to meet her/his own standards of perfection; those who fall short are considered wrong or inadequate, “beneath me.”</a:t>
            </a:r>
          </a:p>
          <a:p>
            <a:r>
              <a:rPr lang="en-US" sz="2200" dirty="0"/>
              <a:t>C</a:t>
            </a:r>
            <a:r>
              <a:rPr lang="en-US" sz="2200" dirty="0" smtClean="0"/>
              <a:t>riticize </a:t>
            </a:r>
            <a:r>
              <a:rPr lang="en-US" sz="2200" dirty="0" smtClean="0"/>
              <a:t>others and separate ourselves from them if they don’t meet our standards or we try with incessant effort to get others to align with our standards or ideals.</a:t>
            </a:r>
          </a:p>
          <a:p>
            <a:r>
              <a:rPr lang="en-US" sz="2200" dirty="0" smtClean="0"/>
              <a:t>Treat the “Imperfect” with hostility because their imperfections threaten our own perfection, and consequently our own sense of worth, well-being and security.</a:t>
            </a:r>
          </a:p>
          <a:p>
            <a:pPr marL="0" indent="0">
              <a:buNone/>
            </a:pPr>
            <a:endParaRPr lang="en-US" sz="2200" dirty="0" smtClean="0"/>
          </a:p>
          <a:p>
            <a:pPr marL="0" indent="0">
              <a:buNone/>
            </a:pPr>
            <a:endParaRPr lang="en-US" sz="2200" dirty="0" smtClean="0"/>
          </a:p>
          <a:p>
            <a:pPr marL="0" indent="0">
              <a:buNone/>
            </a:pPr>
            <a:endParaRPr lang="en-US" sz="2200" dirty="0" smtClean="0"/>
          </a:p>
          <a:p>
            <a:pPr marL="0" indent="0">
              <a:buNone/>
            </a:pPr>
            <a:endParaRPr lang="en-US" sz="2200" dirty="0"/>
          </a:p>
          <a:p>
            <a:pPr marL="0" indent="0">
              <a:buClr>
                <a:schemeClr val="tx2"/>
              </a:buClr>
              <a:buNone/>
            </a:pPr>
            <a:endParaRPr lang="en-US" sz="1800" b="1" dirty="0" smtClean="0"/>
          </a:p>
          <a:p>
            <a:pPr marL="0" indent="0" algn="ctr">
              <a:buClr>
                <a:schemeClr val="tx2"/>
              </a:buClr>
              <a:buNone/>
            </a:pPr>
            <a:endParaRPr lang="en-US" sz="2800" b="1" dirty="0" smtClean="0"/>
          </a:p>
          <a:p>
            <a:pPr marL="0" indent="0" algn="ctr">
              <a:buClr>
                <a:schemeClr val="tx2"/>
              </a:buClr>
              <a:buNone/>
            </a:pPr>
            <a:endParaRPr lang="en-US" sz="2800" b="1" dirty="0"/>
          </a:p>
        </p:txBody>
      </p:sp>
    </p:spTree>
    <p:extLst>
      <p:ext uri="{BB962C8B-B14F-4D97-AF65-F5344CB8AC3E}">
        <p14:creationId xmlns:p14="http://schemas.microsoft.com/office/powerpoint/2010/main" val="28462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5821680" cy="623888"/>
          </a:xfrm>
        </p:spPr>
        <p:txBody>
          <a:bodyPr>
            <a:normAutofit fontScale="90000"/>
          </a:bodyPr>
          <a:lstStyle/>
          <a:p>
            <a:pPr algn="l"/>
            <a:r>
              <a:rPr lang="en-GB" dirty="0" smtClean="0"/>
              <a:t/>
            </a:r>
            <a:br>
              <a:rPr lang="en-GB" dirty="0" smtClean="0"/>
            </a:br>
            <a:r>
              <a:rPr lang="en-US" b="1" dirty="0"/>
              <a:t/>
            </a:r>
            <a:br>
              <a:rPr lang="en-US" b="1" dirty="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6</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417637"/>
            <a:ext cx="8229600" cy="4525963"/>
          </a:xfrm>
        </p:spPr>
        <p:txBody>
          <a:bodyPr>
            <a:noAutofit/>
          </a:bodyPr>
          <a:lstStyle/>
          <a:p>
            <a:pPr marL="0" indent="0" algn="ctr">
              <a:buNone/>
            </a:pPr>
            <a:endParaRPr lang="en-US" sz="2800" b="1" dirty="0" smtClean="0"/>
          </a:p>
          <a:p>
            <a:pPr marL="0" indent="0" algn="ctr">
              <a:buNone/>
            </a:pPr>
            <a:endParaRPr lang="en-US" sz="2800" b="1" dirty="0"/>
          </a:p>
          <a:p>
            <a:pPr marL="0" indent="0" algn="ctr">
              <a:buNone/>
            </a:pPr>
            <a:endParaRPr lang="en-US" sz="2800" b="1" dirty="0" smtClean="0"/>
          </a:p>
          <a:p>
            <a:pPr marL="0" indent="0" algn="ctr">
              <a:buNone/>
            </a:pPr>
            <a:r>
              <a:rPr lang="en-US" sz="2800" b="1" dirty="0" smtClean="0"/>
              <a:t>Religious Perfectionism?</a:t>
            </a:r>
            <a:endParaRPr lang="en-US" sz="2800" dirty="0" smtClean="0"/>
          </a:p>
          <a:p>
            <a:pPr marL="0" indent="0">
              <a:buNone/>
            </a:pPr>
            <a:endParaRPr lang="en-US" sz="2200" dirty="0" smtClean="0"/>
          </a:p>
          <a:p>
            <a:pPr marL="0" indent="0">
              <a:buNone/>
            </a:pPr>
            <a:endParaRPr lang="en-US" sz="2200" dirty="0" smtClean="0"/>
          </a:p>
          <a:p>
            <a:pPr marL="0" indent="0">
              <a:buNone/>
            </a:pPr>
            <a:endParaRPr lang="en-US" sz="2200" dirty="0" smtClean="0"/>
          </a:p>
          <a:p>
            <a:pPr marL="0" indent="0">
              <a:buNone/>
            </a:pPr>
            <a:endParaRPr lang="en-US" sz="2200" dirty="0"/>
          </a:p>
          <a:p>
            <a:pPr marL="0" indent="0">
              <a:buClr>
                <a:schemeClr val="tx2"/>
              </a:buClr>
              <a:buNone/>
            </a:pPr>
            <a:endParaRPr lang="en-US" sz="1800" b="1" dirty="0" smtClean="0"/>
          </a:p>
          <a:p>
            <a:pPr marL="0" indent="0" algn="ctr">
              <a:buClr>
                <a:schemeClr val="tx2"/>
              </a:buClr>
              <a:buNone/>
            </a:pPr>
            <a:endParaRPr lang="en-US" sz="2800" b="1" dirty="0" smtClean="0"/>
          </a:p>
          <a:p>
            <a:pPr marL="0" indent="0" algn="ctr">
              <a:buClr>
                <a:schemeClr val="tx2"/>
              </a:buClr>
              <a:buNone/>
            </a:pPr>
            <a:endParaRPr lang="en-US" sz="2800" b="1" dirty="0"/>
          </a:p>
        </p:txBody>
      </p:sp>
    </p:spTree>
    <p:extLst>
      <p:ext uri="{BB962C8B-B14F-4D97-AF65-F5344CB8AC3E}">
        <p14:creationId xmlns:p14="http://schemas.microsoft.com/office/powerpoint/2010/main" val="946496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7</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95400"/>
            <a:ext cx="8229600" cy="4525963"/>
          </a:xfrm>
        </p:spPr>
        <p:txBody>
          <a:bodyPr>
            <a:noAutofit/>
          </a:bodyPr>
          <a:lstStyle/>
          <a:p>
            <a:pPr marL="0" indent="0" algn="ctr">
              <a:buNone/>
            </a:pPr>
            <a:endParaRPr lang="en-US" sz="2400" b="1" dirty="0" smtClean="0"/>
          </a:p>
          <a:p>
            <a:pPr marL="0" indent="0" algn="ctr">
              <a:buNone/>
            </a:pPr>
            <a:endParaRPr lang="en-US" sz="2400" b="1" dirty="0"/>
          </a:p>
          <a:p>
            <a:pPr marL="0" indent="0" algn="ctr">
              <a:buNone/>
            </a:pPr>
            <a:endParaRPr lang="en-US" sz="2400" b="1" dirty="0" smtClean="0"/>
          </a:p>
          <a:p>
            <a:pPr marL="0" indent="0" algn="ctr">
              <a:buNone/>
            </a:pPr>
            <a:r>
              <a:rPr lang="en-US" sz="2400" b="1" dirty="0" smtClean="0"/>
              <a:t>Why </a:t>
            </a:r>
            <a:r>
              <a:rPr lang="en-US" sz="2400" b="1" dirty="0" smtClean="0"/>
              <a:t>then would Jesus say, </a:t>
            </a:r>
          </a:p>
          <a:p>
            <a:pPr marL="0" indent="0" algn="ctr">
              <a:buNone/>
            </a:pPr>
            <a:r>
              <a:rPr lang="en-US" sz="2400" b="1" dirty="0" smtClean="0"/>
              <a:t>“Be perfect as your father in heaven is perfect?”</a:t>
            </a:r>
            <a:endParaRPr lang="en-US" sz="2400" b="1" dirty="0"/>
          </a:p>
        </p:txBody>
      </p:sp>
    </p:spTree>
    <p:extLst>
      <p:ext uri="{BB962C8B-B14F-4D97-AF65-F5344CB8AC3E}">
        <p14:creationId xmlns:p14="http://schemas.microsoft.com/office/powerpoint/2010/main" val="2346669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8</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t>The Meaning of Matthew 5:48</a:t>
            </a:r>
            <a:endParaRPr lang="en-US" sz="3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219200"/>
            <a:ext cx="8229600" cy="4525963"/>
          </a:xfrm>
        </p:spPr>
        <p:txBody>
          <a:bodyPr>
            <a:noAutofit/>
          </a:bodyPr>
          <a:lstStyle/>
          <a:p>
            <a:pPr>
              <a:buClr>
                <a:schemeClr val="tx2"/>
              </a:buClr>
            </a:pPr>
            <a:r>
              <a:rPr lang="en-US" sz="2000" b="1" dirty="0" smtClean="0"/>
              <a:t>The Historical Context</a:t>
            </a:r>
            <a:r>
              <a:rPr lang="en-US" sz="2000" dirty="0" smtClean="0"/>
              <a:t>: Scribal Law</a:t>
            </a:r>
          </a:p>
          <a:p>
            <a:pPr lvl="1">
              <a:buClr>
                <a:schemeClr val="tx2"/>
              </a:buClr>
            </a:pPr>
            <a:r>
              <a:rPr lang="en-US" sz="1800" dirty="0" smtClean="0"/>
              <a:t>Transmitted orally, written in 3</a:t>
            </a:r>
            <a:r>
              <a:rPr lang="en-US" sz="1800" baseline="30000" dirty="0" smtClean="0"/>
              <a:t>rd</a:t>
            </a:r>
            <a:r>
              <a:rPr lang="en-US" sz="1800" dirty="0" smtClean="0"/>
              <a:t> century = the Mishnah, 800 pages, including 63 sections answering the question: “To keep the Law, what does God require us to do?”</a:t>
            </a:r>
          </a:p>
          <a:p>
            <a:pPr lvl="1">
              <a:buClr>
                <a:schemeClr val="tx2"/>
              </a:buClr>
            </a:pPr>
            <a:r>
              <a:rPr lang="en-US" sz="1800" dirty="0" smtClean="0"/>
              <a:t>Later commentaries on the Mishnah are call Talmuds:  60 printed volumes that expand and interpret the Mishnah for everyday life.</a:t>
            </a:r>
          </a:p>
          <a:p>
            <a:pPr lvl="1">
              <a:buClr>
                <a:schemeClr val="tx2"/>
              </a:buClr>
            </a:pPr>
            <a:r>
              <a:rPr lang="en-US" sz="1800" dirty="0" smtClean="0"/>
              <a:t>For</a:t>
            </a:r>
            <a:r>
              <a:rPr lang="en-US" sz="1800" dirty="0" smtClean="0"/>
              <a:t> </a:t>
            </a:r>
            <a:r>
              <a:rPr lang="en-US" sz="1800" dirty="0" smtClean="0"/>
              <a:t>the orthodox Jew in the first </a:t>
            </a:r>
            <a:r>
              <a:rPr lang="en-US" sz="1800" dirty="0" smtClean="0"/>
              <a:t>century</a:t>
            </a:r>
            <a:r>
              <a:rPr lang="en-US" sz="1800" dirty="0" smtClean="0"/>
              <a:t>, rigorous obedience to the Law was a matters of life, death and eternal destiny</a:t>
            </a:r>
            <a:r>
              <a:rPr lang="en-US" sz="1800" dirty="0" smtClean="0"/>
              <a:t>.  </a:t>
            </a:r>
          </a:p>
          <a:p>
            <a:pPr lvl="1">
              <a:buClr>
                <a:schemeClr val="tx2"/>
              </a:buClr>
            </a:pPr>
            <a:r>
              <a:rPr lang="en-US" sz="1800" dirty="0" smtClean="0"/>
              <a:t>The Scribes wrote the laws; the Pharisees carried them out in the community.</a:t>
            </a:r>
          </a:p>
          <a:p>
            <a:pPr marL="457200" lvl="1" indent="0">
              <a:buClr>
                <a:schemeClr val="tx2"/>
              </a:buClr>
              <a:buNone/>
            </a:pPr>
            <a:endParaRPr lang="en-US" sz="1050" dirty="0" smtClean="0"/>
          </a:p>
          <a:p>
            <a:pPr>
              <a:buClr>
                <a:schemeClr val="tx2"/>
              </a:buClr>
            </a:pPr>
            <a:r>
              <a:rPr lang="en-US" sz="2000" b="1" dirty="0" smtClean="0"/>
              <a:t>The Gospel Context</a:t>
            </a:r>
            <a:r>
              <a:rPr lang="en-US" sz="2000" dirty="0" smtClean="0"/>
              <a:t>: Rigorous obedience to Scribal </a:t>
            </a:r>
            <a:r>
              <a:rPr lang="en-US" sz="2000" dirty="0" smtClean="0"/>
              <a:t>Law, “religious perfectionism,” </a:t>
            </a:r>
            <a:r>
              <a:rPr lang="en-US" sz="2000" dirty="0" smtClean="0"/>
              <a:t>betrays an incomplete understanding of God.  Matthew’s message to the Jerusalem Jews</a:t>
            </a:r>
            <a:r>
              <a:rPr lang="en-US" sz="2000" dirty="0" smtClean="0"/>
              <a:t>.</a:t>
            </a:r>
          </a:p>
          <a:p>
            <a:pPr>
              <a:buClr>
                <a:schemeClr val="tx2"/>
              </a:buClr>
            </a:pPr>
            <a:endParaRPr lang="en-US" sz="1200" dirty="0" smtClean="0"/>
          </a:p>
          <a:p>
            <a:pPr>
              <a:buClr>
                <a:schemeClr val="tx2"/>
              </a:buClr>
            </a:pPr>
            <a:r>
              <a:rPr lang="en-US" sz="2000" b="1" dirty="0" smtClean="0"/>
              <a:t>Sermon the Mount Context</a:t>
            </a:r>
            <a:r>
              <a:rPr lang="en-US" sz="2000" dirty="0" smtClean="0"/>
              <a:t>: Love, not obedience defines the goal of the Law, because it demonstrates a more comprehensive understanding of the character of God.</a:t>
            </a:r>
          </a:p>
        </p:txBody>
      </p:sp>
    </p:spTree>
    <p:extLst>
      <p:ext uri="{BB962C8B-B14F-4D97-AF65-F5344CB8AC3E}">
        <p14:creationId xmlns:p14="http://schemas.microsoft.com/office/powerpoint/2010/main" val="2922435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2"/>
            <a:ext cx="4571392" cy="623888"/>
          </a:xfrm>
        </p:spPr>
        <p:txBody>
          <a:bodyPr>
            <a:normAutofit fontScale="90000"/>
          </a:bodyPr>
          <a:lstStyle/>
          <a:p>
            <a:pPr algn="l"/>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pPr>
              <a:defRPr/>
            </a:pPr>
            <a:fld id="{1D48782A-5E2A-524C-84EF-289955FC6848}" type="slidenum">
              <a:rPr lang="en-US" smtClean="0"/>
              <a:pPr>
                <a:defRPr/>
              </a:pPr>
              <a:t>9</a:t>
            </a:fld>
            <a:endParaRPr lang="en-US" dirty="0"/>
          </a:p>
        </p:txBody>
      </p:sp>
      <p:sp>
        <p:nvSpPr>
          <p:cNvPr id="6" name="Rectangle 5"/>
          <p:cNvSpPr/>
          <p:nvPr/>
        </p:nvSpPr>
        <p:spPr>
          <a:xfrm>
            <a:off x="2" y="0"/>
            <a:ext cx="11723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a:p>
          <a:p>
            <a:pPr algn="ctr"/>
            <a:endParaRPr lang="en-IE" sz="1100" i="1" dirty="0" smtClean="0"/>
          </a:p>
          <a:p>
            <a:pPr algn="ctr"/>
            <a:endParaRPr lang="en-IE" sz="1100" i="1" dirty="0" smtClean="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0362"/>
          <a:stretch/>
        </p:blipFill>
        <p:spPr>
          <a:xfrm>
            <a:off x="6964680" y="95541"/>
            <a:ext cx="2103120" cy="9712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itle 1"/>
          <p:cNvSpPr txBox="1">
            <a:spLocks/>
          </p:cNvSpPr>
          <p:nvPr/>
        </p:nvSpPr>
        <p:spPr>
          <a:xfrm>
            <a:off x="457200" y="138113"/>
            <a:ext cx="8229600" cy="9286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200" b="1" dirty="0" smtClean="0"/>
              <a:t>The Meaning of “teleios</a:t>
            </a:r>
            <a:r>
              <a:rPr lang="en-US" sz="2200" b="1" dirty="0" smtClean="0"/>
              <a:t>”: Be complete . . .</a:t>
            </a:r>
            <a:endParaRPr lang="en-US" sz="2200" b="1" dirty="0"/>
          </a:p>
        </p:txBody>
      </p:sp>
      <p:sp>
        <p:nvSpPr>
          <p:cNvPr id="11" name="TextBox 10"/>
          <p:cNvSpPr txBox="1"/>
          <p:nvPr/>
        </p:nvSpPr>
        <p:spPr>
          <a:xfrm>
            <a:off x="7210425" y="152400"/>
            <a:ext cx="942975" cy="461665"/>
          </a:xfrm>
          <a:prstGeom prst="rect">
            <a:avLst/>
          </a:prstGeom>
          <a:noFill/>
        </p:spPr>
        <p:txBody>
          <a:bodyPr wrap="square" rtlCol="0">
            <a:spAutoFit/>
          </a:bodyPr>
          <a:lstStyle/>
          <a:p>
            <a:r>
              <a:rPr lang="en-US" sz="1200" b="1" dirty="0" smtClean="0">
                <a:latin typeface="Rockwell Extra Bold" panose="02060903040505020403" pitchFamily="18" charset="0"/>
              </a:rPr>
              <a:t>House Church</a:t>
            </a:r>
            <a:endParaRPr lang="en-US" sz="1200" b="1" dirty="0">
              <a:latin typeface="Rockwell Extra Bold" panose="02060903040505020403" pitchFamily="18" charset="0"/>
            </a:endParaRPr>
          </a:p>
        </p:txBody>
      </p:sp>
      <p:sp>
        <p:nvSpPr>
          <p:cNvPr id="10" name="Content Placeholder 2"/>
          <p:cNvSpPr>
            <a:spLocks noGrp="1"/>
          </p:cNvSpPr>
          <p:nvPr>
            <p:ph idx="1"/>
          </p:nvPr>
        </p:nvSpPr>
        <p:spPr>
          <a:xfrm>
            <a:off x="457200" y="1143000"/>
            <a:ext cx="8229600" cy="4525963"/>
          </a:xfrm>
        </p:spPr>
        <p:txBody>
          <a:bodyPr>
            <a:noAutofit/>
          </a:bodyPr>
          <a:lstStyle/>
          <a:p>
            <a:pPr>
              <a:buClr>
                <a:schemeClr val="tx2"/>
              </a:buClr>
            </a:pPr>
            <a:r>
              <a:rPr lang="en-US" sz="1800" dirty="0" smtClean="0"/>
              <a:t>“Teleios” is the word translated “perfect” in Matthew 5:48</a:t>
            </a:r>
            <a:endParaRPr lang="en-US" sz="1800" dirty="0"/>
          </a:p>
          <a:p>
            <a:pPr>
              <a:buClr>
                <a:schemeClr val="tx2"/>
              </a:buClr>
            </a:pPr>
            <a:r>
              <a:rPr lang="en-US" sz="1800" dirty="0" smtClean="0"/>
              <a:t>Appears in the Greek OT (Septuagint), the Dead Sea Scrolls and in several other places in the New </a:t>
            </a:r>
            <a:r>
              <a:rPr lang="en-US" sz="1800" dirty="0" smtClean="0"/>
              <a:t>Testament (13 times).</a:t>
            </a:r>
            <a:endParaRPr lang="en-US" sz="1800" dirty="0" smtClean="0"/>
          </a:p>
          <a:p>
            <a:pPr>
              <a:buClr>
                <a:schemeClr val="tx2"/>
              </a:buClr>
            </a:pPr>
            <a:r>
              <a:rPr lang="en-US" sz="1800" dirty="0" smtClean="0"/>
              <a:t>In these texts, </a:t>
            </a:r>
            <a:r>
              <a:rPr lang="en-US" sz="1800" dirty="0" smtClean="0"/>
              <a:t>“teleios” </a:t>
            </a:r>
            <a:r>
              <a:rPr lang="en-US" sz="1800" dirty="0" smtClean="0"/>
              <a:t>never means, “without flaw</a:t>
            </a:r>
            <a:r>
              <a:rPr lang="en-US" sz="1800" dirty="0" smtClean="0"/>
              <a:t>.”  A later Greek idea.</a:t>
            </a:r>
            <a:endParaRPr lang="en-US" sz="1800" dirty="0" smtClean="0"/>
          </a:p>
          <a:p>
            <a:pPr>
              <a:buClr>
                <a:schemeClr val="tx2"/>
              </a:buClr>
            </a:pPr>
            <a:r>
              <a:rPr lang="en-US" sz="1800" dirty="0" smtClean="0"/>
              <a:t>Rather it means, “to be complete in regard to your intended purpose,” “to be what you are intended to be.”</a:t>
            </a:r>
          </a:p>
          <a:p>
            <a:pPr>
              <a:buClr>
                <a:schemeClr val="tx2"/>
              </a:buClr>
            </a:pPr>
            <a:r>
              <a:rPr lang="en-US" sz="1800" dirty="0" smtClean="0"/>
              <a:t>Screwdriver Example.  A screwdriver that has an end that fits exactly into the </a:t>
            </a:r>
            <a:r>
              <a:rPr lang="en-US" sz="1800" dirty="0" smtClean="0"/>
              <a:t>slot </a:t>
            </a:r>
            <a:r>
              <a:rPr lang="en-US" sz="1800" dirty="0" smtClean="0"/>
              <a:t>of </a:t>
            </a:r>
            <a:r>
              <a:rPr lang="en-US" sz="1800" dirty="0" smtClean="0"/>
              <a:t>the screw that it is being used to tighten is </a:t>
            </a:r>
            <a:r>
              <a:rPr lang="en-US" sz="1800" b="1" i="1" dirty="0" smtClean="0"/>
              <a:t>teleios,</a:t>
            </a:r>
            <a:r>
              <a:rPr lang="en-US" sz="1800" dirty="0" smtClean="0"/>
              <a:t> “perfect for its intended purpose</a:t>
            </a:r>
            <a:r>
              <a:rPr lang="en-US" sz="1800" dirty="0" smtClean="0"/>
              <a:t>.” </a:t>
            </a:r>
          </a:p>
          <a:p>
            <a:pPr>
              <a:buClr>
                <a:schemeClr val="tx2"/>
              </a:buClr>
            </a:pPr>
            <a:r>
              <a:rPr lang="en-US" sz="1800" dirty="0" smtClean="0"/>
              <a:t>Jesus is saying, “Your [perfectionistic] understanding of the Law is incomplete (like using a phillips head screwdriver to screw a straight-slot screw), because your understanding of God is incomplete.  A complete understanding of God begins with God’s love (5:43-45).  </a:t>
            </a:r>
            <a:r>
              <a:rPr lang="en-US" sz="1800" b="1" i="1" dirty="0" smtClean="0"/>
              <a:t>Be complete in your love in the same manner that God is complete in God’s love.</a:t>
            </a:r>
            <a:r>
              <a:rPr lang="en-US" sz="1800" dirty="0" smtClean="0"/>
              <a:t>”</a:t>
            </a:r>
            <a:endParaRPr lang="en-US" sz="1800" dirty="0"/>
          </a:p>
          <a:p>
            <a:pPr>
              <a:buClr>
                <a:schemeClr val="tx2"/>
              </a:buClr>
            </a:pPr>
            <a:r>
              <a:rPr lang="en-US" sz="1800" dirty="0" smtClean="0"/>
              <a:t>Luke </a:t>
            </a:r>
            <a:r>
              <a:rPr lang="en-US" sz="1800" dirty="0" smtClean="0"/>
              <a:t>6:32-36 </a:t>
            </a:r>
            <a:r>
              <a:rPr lang="en-US" sz="1800" dirty="0" smtClean="0"/>
              <a:t>makes this explicit: Be </a:t>
            </a:r>
            <a:r>
              <a:rPr lang="en-US" sz="1800" b="1" i="1" dirty="0" smtClean="0"/>
              <a:t>merciful,</a:t>
            </a:r>
            <a:r>
              <a:rPr lang="en-US" sz="1800" dirty="0" smtClean="0"/>
              <a:t> </a:t>
            </a:r>
            <a:r>
              <a:rPr lang="en-US" sz="1800" dirty="0" smtClean="0"/>
              <a:t>as your </a:t>
            </a:r>
            <a:r>
              <a:rPr lang="en-US" sz="1800" dirty="0" smtClean="0"/>
              <a:t>Father </a:t>
            </a:r>
            <a:r>
              <a:rPr lang="en-US" sz="1800" dirty="0" smtClean="0"/>
              <a:t>in heaven is </a:t>
            </a:r>
            <a:r>
              <a:rPr lang="en-US" sz="1800" dirty="0" smtClean="0"/>
              <a:t>merciful (“oiktiron” = “womb-like compassion” = plural form of the Hebrew word “rehem” = uterus).</a:t>
            </a:r>
            <a:endParaRPr lang="en-US" sz="1800" dirty="0" smtClean="0"/>
          </a:p>
          <a:p>
            <a:pPr>
              <a:buClr>
                <a:schemeClr val="tx2"/>
              </a:buClr>
            </a:pPr>
            <a:endParaRPr lang="en-US" sz="1800" dirty="0"/>
          </a:p>
        </p:txBody>
      </p:sp>
    </p:spTree>
    <p:extLst>
      <p:ext uri="{BB962C8B-B14F-4D97-AF65-F5344CB8AC3E}">
        <p14:creationId xmlns:p14="http://schemas.microsoft.com/office/powerpoint/2010/main" val="1254044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440</TotalTime>
  <Words>1466</Words>
  <Application>Microsoft Office PowerPoint</Application>
  <PresentationFormat>On-screen Show (4:3)</PresentationFormat>
  <Paragraphs>246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Rockwell Extra Bold</vt:lpstr>
      <vt:lpstr>Office Theme</vt:lpstr>
      <vt:lpstr>Matthew 5:48; Romans 7:21-8:2 Perfectionism, Radical Terrorism and the Spirit of Life</vt:lpstr>
      <vt:lpstr> Mathew 5:48 </vt:lpstr>
      <vt:lpstr> What Is Perfectionism? </vt:lpstr>
      <vt:lpstr> The Curse of Perfectionism </vt:lpstr>
      <vt:lpstr> Perfectionism Can Lead to Prejudice and Hostility </vt:lpstr>
      <vt:lpstr>  </vt:lpstr>
      <vt:lpstr> </vt:lpstr>
      <vt:lpstr> </vt:lpstr>
      <vt:lpstr> </vt:lpstr>
      <vt:lpstr> </vt:lpstr>
      <vt:lpstr> </vt:lpstr>
      <vt:lpstr> </vt:lpstr>
      <vt:lpstr> </vt:lpstr>
      <vt:lpstr> </vt:lpstr>
      <vt:lpstr> </vt:lpstr>
    </vt:vector>
  </TitlesOfParts>
  <Company>BRG,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Feiler</dc:creator>
  <cp:lastModifiedBy>Paul Feiler</cp:lastModifiedBy>
  <cp:revision>38</cp:revision>
  <cp:lastPrinted>2017-02-26T17:03:05Z</cp:lastPrinted>
  <dcterms:created xsi:type="dcterms:W3CDTF">2017-02-23T14:45:19Z</dcterms:created>
  <dcterms:modified xsi:type="dcterms:W3CDTF">2017-02-26T17:11:17Z</dcterms:modified>
</cp:coreProperties>
</file>