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316" r:id="rId2"/>
    <p:sldId id="262" r:id="rId3"/>
    <p:sldId id="263" r:id="rId4"/>
    <p:sldId id="351" r:id="rId5"/>
    <p:sldId id="352" r:id="rId6"/>
    <p:sldId id="269" r:id="rId7"/>
    <p:sldId id="353" r:id="rId8"/>
    <p:sldId id="354" r:id="rId9"/>
    <p:sldId id="369" r:id="rId10"/>
    <p:sldId id="360" r:id="rId11"/>
    <p:sldId id="361" r:id="rId12"/>
    <p:sldId id="362" r:id="rId13"/>
    <p:sldId id="363" r:id="rId14"/>
    <p:sldId id="365" r:id="rId15"/>
    <p:sldId id="367" r:id="rId16"/>
    <p:sldId id="368" r:id="rId17"/>
    <p:sldId id="356" r:id="rId18"/>
    <p:sldId id="357" r:id="rId19"/>
    <p:sldId id="366" r:id="rId20"/>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 Feiler" initials="PF" lastIdx="1" clrIdx="0">
    <p:extLst>
      <p:ext uri="{19B8F6BF-5375-455C-9EA6-DF929625EA0E}">
        <p15:presenceInfo xmlns:p15="http://schemas.microsoft.com/office/powerpoint/2012/main" userId="Paul Feil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14" d="100"/>
          <a:sy n="114" d="100"/>
        </p:scale>
        <p:origin x="1503" y="5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67155" cy="468629"/>
          </a:xfrm>
          <a:prstGeom prst="rect">
            <a:avLst/>
          </a:prstGeom>
        </p:spPr>
        <p:txBody>
          <a:bodyPr vert="horz" lIns="91126" tIns="45562" rIns="91126" bIns="45562" rtlCol="0"/>
          <a:lstStyle>
            <a:lvl1pPr algn="l">
              <a:defRPr sz="1200"/>
            </a:lvl1pPr>
          </a:lstStyle>
          <a:p>
            <a:endParaRPr lang="en-US" dirty="0"/>
          </a:p>
        </p:txBody>
      </p:sp>
      <p:sp>
        <p:nvSpPr>
          <p:cNvPr id="3" name="Date Placeholder 2"/>
          <p:cNvSpPr>
            <a:spLocks noGrp="1"/>
          </p:cNvSpPr>
          <p:nvPr>
            <p:ph type="dt" idx="1"/>
          </p:nvPr>
        </p:nvSpPr>
        <p:spPr>
          <a:xfrm>
            <a:off x="4008342" y="2"/>
            <a:ext cx="3067155" cy="468629"/>
          </a:xfrm>
          <a:prstGeom prst="rect">
            <a:avLst/>
          </a:prstGeom>
        </p:spPr>
        <p:txBody>
          <a:bodyPr vert="horz" lIns="91126" tIns="45562" rIns="91126" bIns="45562" rtlCol="0"/>
          <a:lstStyle>
            <a:lvl1pPr algn="r">
              <a:defRPr sz="1200"/>
            </a:lvl1pPr>
          </a:lstStyle>
          <a:p>
            <a:fld id="{55722DF8-9A25-402B-9F81-46FCE0257D39}" type="datetimeFigureOut">
              <a:rPr lang="en-US" smtClean="0"/>
              <a:t>4/19/2020</a:t>
            </a:fld>
            <a:endParaRPr lang="en-US" dirty="0"/>
          </a:p>
        </p:txBody>
      </p:sp>
      <p:sp>
        <p:nvSpPr>
          <p:cNvPr id="4" name="Slide Image Placeholder 3"/>
          <p:cNvSpPr>
            <a:spLocks noGrp="1" noRot="1" noChangeAspect="1"/>
          </p:cNvSpPr>
          <p:nvPr>
            <p:ph type="sldImg" idx="2"/>
          </p:nvPr>
        </p:nvSpPr>
        <p:spPr>
          <a:xfrm>
            <a:off x="1431925" y="1169988"/>
            <a:ext cx="4213225" cy="3160712"/>
          </a:xfrm>
          <a:prstGeom prst="rect">
            <a:avLst/>
          </a:prstGeom>
          <a:noFill/>
          <a:ln w="12700">
            <a:solidFill>
              <a:prstClr val="black"/>
            </a:solidFill>
          </a:ln>
        </p:spPr>
        <p:txBody>
          <a:bodyPr vert="horz" lIns="91126" tIns="45562" rIns="91126" bIns="45562" rtlCol="0" anchor="ctr"/>
          <a:lstStyle/>
          <a:p>
            <a:endParaRPr lang="en-US" dirty="0"/>
          </a:p>
        </p:txBody>
      </p:sp>
      <p:sp>
        <p:nvSpPr>
          <p:cNvPr id="5" name="Notes Placeholder 4"/>
          <p:cNvSpPr>
            <a:spLocks noGrp="1"/>
          </p:cNvSpPr>
          <p:nvPr>
            <p:ph type="body" sz="quarter" idx="3"/>
          </p:nvPr>
        </p:nvSpPr>
        <p:spPr>
          <a:xfrm>
            <a:off x="707075" y="4505804"/>
            <a:ext cx="5662925" cy="3687285"/>
          </a:xfrm>
          <a:prstGeom prst="rect">
            <a:avLst/>
          </a:prstGeom>
        </p:spPr>
        <p:txBody>
          <a:bodyPr vert="horz" lIns="91126" tIns="45562" rIns="91126" bIns="455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94446"/>
            <a:ext cx="3067155" cy="468629"/>
          </a:xfrm>
          <a:prstGeom prst="rect">
            <a:avLst/>
          </a:prstGeom>
        </p:spPr>
        <p:txBody>
          <a:bodyPr vert="horz" lIns="91126" tIns="45562" rIns="91126" bIns="455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342" y="8894446"/>
            <a:ext cx="3067155" cy="468629"/>
          </a:xfrm>
          <a:prstGeom prst="rect">
            <a:avLst/>
          </a:prstGeom>
        </p:spPr>
        <p:txBody>
          <a:bodyPr vert="horz" lIns="91126" tIns="45562" rIns="91126" bIns="45562" rtlCol="0" anchor="b"/>
          <a:lstStyle>
            <a:lvl1pPr algn="r">
              <a:defRPr sz="1200"/>
            </a:lvl1pPr>
          </a:lstStyle>
          <a:p>
            <a:fld id="{8F431995-79A7-4827-87BF-E428171E3C34}" type="slidenum">
              <a:rPr lang="en-US" smtClean="0"/>
              <a:t>‹#›</a:t>
            </a:fld>
            <a:endParaRPr lang="en-US" dirty="0"/>
          </a:p>
        </p:txBody>
      </p:sp>
    </p:spTree>
    <p:extLst>
      <p:ext uri="{BB962C8B-B14F-4D97-AF65-F5344CB8AC3E}">
        <p14:creationId xmlns:p14="http://schemas.microsoft.com/office/powerpoint/2010/main" val="3478297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502225D0-4601-4263-9D94-B9C56E0995CD}" type="datetime1">
              <a:rPr lang="en-US" smtClean="0"/>
              <a:t>4/19/2020</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520E06A9-DBC0-42A8-9980-DE821953FAC1}" type="slidenum">
              <a:rPr lang="en-US" smtClean="0"/>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086658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1446A5-595C-4B1D-AC05-52415BE0E0E7}" type="datetime1">
              <a:rPr lang="en-US" smtClean="0"/>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E06A9-DBC0-42A8-9980-DE821953FAC1}" type="slidenum">
              <a:rPr lang="en-US" smtClean="0"/>
              <a:t>‹#›</a:t>
            </a:fld>
            <a:endParaRPr lang="en-US" dirty="0"/>
          </a:p>
        </p:txBody>
      </p:sp>
    </p:spTree>
    <p:extLst>
      <p:ext uri="{BB962C8B-B14F-4D97-AF65-F5344CB8AC3E}">
        <p14:creationId xmlns:p14="http://schemas.microsoft.com/office/powerpoint/2010/main" val="1763835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74D3F3-C399-4486-AB7F-F9FB8DAC8729}" type="datetime1">
              <a:rPr lang="en-US" smtClean="0"/>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E06A9-DBC0-42A8-9980-DE821953FAC1}" type="slidenum">
              <a:rPr lang="en-US" smtClean="0"/>
              <a:t>‹#›</a:t>
            </a:fld>
            <a:endParaRPr lang="en-US" dirty="0"/>
          </a:p>
        </p:txBody>
      </p:sp>
    </p:spTree>
    <p:extLst>
      <p:ext uri="{BB962C8B-B14F-4D97-AF65-F5344CB8AC3E}">
        <p14:creationId xmlns:p14="http://schemas.microsoft.com/office/powerpoint/2010/main" val="3671576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6849D7-2C3F-4331-BF85-DC5969846DFB}" type="datetime1">
              <a:rPr lang="en-US" smtClean="0"/>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E06A9-DBC0-42A8-9980-DE821953FAC1}" type="slidenum">
              <a:rPr lang="en-US" smtClean="0"/>
              <a:t>‹#›</a:t>
            </a:fld>
            <a:endParaRPr lang="en-US" dirty="0"/>
          </a:p>
        </p:txBody>
      </p:sp>
    </p:spTree>
    <p:extLst>
      <p:ext uri="{BB962C8B-B14F-4D97-AF65-F5344CB8AC3E}">
        <p14:creationId xmlns:p14="http://schemas.microsoft.com/office/powerpoint/2010/main" val="4247814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6B3FC92B-A322-47C5-A5AA-A1BDE943C717}" type="datetime1">
              <a:rPr lang="en-US" smtClean="0"/>
              <a:t>4/19/2020</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520E06A9-DBC0-42A8-9980-DE821953FAC1}" type="slidenum">
              <a:rPr lang="en-US" smtClean="0"/>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24509651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99C2CC-4622-4D64-A651-EA3691685797}" type="datetime1">
              <a:rPr lang="en-US" smtClean="0"/>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E06A9-DBC0-42A8-9980-DE821953FAC1}" type="slidenum">
              <a:rPr lang="en-US" smtClean="0"/>
              <a:t>‹#›</a:t>
            </a:fld>
            <a:endParaRPr lang="en-US" dirty="0"/>
          </a:p>
        </p:txBody>
      </p:sp>
    </p:spTree>
    <p:extLst>
      <p:ext uri="{BB962C8B-B14F-4D97-AF65-F5344CB8AC3E}">
        <p14:creationId xmlns:p14="http://schemas.microsoft.com/office/powerpoint/2010/main" val="4243135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92299A-63CA-4A1F-B3A3-22A020FB4D3B}" type="datetime1">
              <a:rPr lang="en-US" smtClean="0"/>
              <a:t>4/19/2020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E06A9-DBC0-42A8-9980-DE821953FAC1}" type="slidenum">
              <a:rPr lang="en-US" smtClean="0"/>
              <a:t>‹#›</a:t>
            </a:fld>
            <a:endParaRPr lang="en-US" dirty="0"/>
          </a:p>
        </p:txBody>
      </p:sp>
    </p:spTree>
    <p:extLst>
      <p:ext uri="{BB962C8B-B14F-4D97-AF65-F5344CB8AC3E}">
        <p14:creationId xmlns:p14="http://schemas.microsoft.com/office/powerpoint/2010/main" val="1912922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BB821E-2165-4743-908A-9AC484E77E66}" type="datetime1">
              <a:rPr lang="en-US" smtClean="0"/>
              <a:t>4/19/2020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E06A9-DBC0-42A8-9980-DE821953FAC1}" type="slidenum">
              <a:rPr lang="en-US" smtClean="0"/>
              <a:t>‹#›</a:t>
            </a:fld>
            <a:endParaRPr lang="en-US" dirty="0"/>
          </a:p>
        </p:txBody>
      </p:sp>
    </p:spTree>
    <p:extLst>
      <p:ext uri="{BB962C8B-B14F-4D97-AF65-F5344CB8AC3E}">
        <p14:creationId xmlns:p14="http://schemas.microsoft.com/office/powerpoint/2010/main" val="3900916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6E292-949E-489F-9325-735A0D02E4D2}" type="datetime1">
              <a:rPr lang="en-US" smtClean="0"/>
              <a:t>4/19/2020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E06A9-DBC0-42A8-9980-DE821953FAC1}" type="slidenum">
              <a:rPr lang="en-US" smtClean="0"/>
              <a:t>‹#›</a:t>
            </a:fld>
            <a:endParaRPr lang="en-US" dirty="0"/>
          </a:p>
        </p:txBody>
      </p:sp>
    </p:spTree>
    <p:extLst>
      <p:ext uri="{BB962C8B-B14F-4D97-AF65-F5344CB8AC3E}">
        <p14:creationId xmlns:p14="http://schemas.microsoft.com/office/powerpoint/2010/main" val="2869183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4F6EE25D-64E6-48D6-9F9C-658E6DEE4334}" type="datetime1">
              <a:rPr lang="en-US" smtClean="0"/>
              <a:t>4/19/2020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20E06A9-DBC0-42A8-9980-DE821953FAC1}" type="slidenum">
              <a:rPr lang="en-US" smtClean="0"/>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9266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4675089D-48C3-47FC-85A3-F5B2A8A41D03}" type="datetime1">
              <a:rPr lang="en-US" smtClean="0"/>
              <a:t>4/19/2020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20E06A9-DBC0-42A8-9980-DE821953FAC1}" type="slidenum">
              <a:rPr lang="en-US" smtClean="0"/>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08072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7E834C51-536F-4ED6-BEDE-B3D6EB103330}" type="datetime1">
              <a:rPr lang="en-US" smtClean="0"/>
              <a:t>4/19/2020</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520E06A9-DBC0-42A8-9980-DE821953FAC1}" type="slidenum">
              <a:rPr lang="en-US" smtClean="0"/>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25771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pfeiler51@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NWH8N-BvhAw?start=111&amp;feature=oembe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2903E71-2EA5-414E-BD3B-21A737C50026}"/>
              </a:ext>
            </a:extLst>
          </p:cNvPr>
          <p:cNvSpPr txBox="1"/>
          <p:nvPr/>
        </p:nvSpPr>
        <p:spPr>
          <a:xfrm>
            <a:off x="768470" y="5646513"/>
            <a:ext cx="3072384"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Franklin Gothic Book" panose="020B0503020102020204"/>
                <a:ea typeface="+mn-ea"/>
                <a:cs typeface="+mn-cs"/>
              </a:rPr>
              <a:t>House Church</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Franklin Gothic Book" panose="020B0503020102020204"/>
              </a:rPr>
              <a:t>April 19</a:t>
            </a:r>
            <a:r>
              <a:rPr kumimoji="0" lang="en-US" sz="1800" b="1" i="0" u="none" strike="noStrike" kern="1200" cap="none" spc="0" normalizeH="0" baseline="0" noProof="0" dirty="0">
                <a:ln>
                  <a:noFill/>
                </a:ln>
                <a:solidFill>
                  <a:prstClr val="black"/>
                </a:solidFill>
                <a:effectLst/>
                <a:uLnTx/>
                <a:uFillTx/>
                <a:latin typeface="Franklin Gothic Book" panose="020B0503020102020204"/>
                <a:ea typeface="+mn-ea"/>
                <a:cs typeface="+mn-cs"/>
              </a:rPr>
              <a:t>, 2020</a:t>
            </a:r>
          </a:p>
        </p:txBody>
      </p:sp>
      <p:sp>
        <p:nvSpPr>
          <p:cNvPr id="2" name="Slide Number Placeholder 1">
            <a:extLst>
              <a:ext uri="{FF2B5EF4-FFF2-40B4-BE49-F238E27FC236}">
                <a16:creationId xmlns:a16="http://schemas.microsoft.com/office/drawing/2014/main" id="{7076A412-3872-4768-AAAD-FBD26299725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0E06A9-DBC0-42A8-9980-DE821953FAC1}" type="slidenum">
              <a:rPr kumimoji="0" lang="en-US" sz="1000" b="0" i="0" u="none" strike="noStrike" kern="1200" cap="none" spc="0" normalizeH="0" baseline="0" noProof="0" smtClean="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0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7" name="TextBox 6">
            <a:extLst>
              <a:ext uri="{FF2B5EF4-FFF2-40B4-BE49-F238E27FC236}">
                <a16:creationId xmlns:a16="http://schemas.microsoft.com/office/drawing/2014/main" id="{F9D2930D-DCED-492F-8D7C-CC01FB77D70A}"/>
              </a:ext>
            </a:extLst>
          </p:cNvPr>
          <p:cNvSpPr txBox="1"/>
          <p:nvPr/>
        </p:nvSpPr>
        <p:spPr>
          <a:xfrm>
            <a:off x="3278323" y="211651"/>
            <a:ext cx="4693298"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r>
              <a:rPr kumimoji="0" lang="en-US" sz="5400" b="1" i="0" u="none" strike="noStrike" kern="1200" cap="none" spc="0" normalizeH="0" baseline="0" noProof="0" dirty="0">
                <a:ln>
                  <a:noFill/>
                </a:ln>
                <a:solidFill>
                  <a:srgbClr val="00B050"/>
                </a:solidFill>
                <a:effectLst/>
                <a:uLnTx/>
                <a:uFillTx/>
                <a:latin typeface="Franklin Gothic Book" panose="020B0503020102020204"/>
                <a:ea typeface="+mn-ea"/>
                <a:cs typeface="+mn-cs"/>
              </a:rPr>
              <a:t>RESILIENCE</a:t>
            </a:r>
            <a:endParaRPr kumimoji="0" lang="en-US" sz="3600" b="1" i="0" u="none" strike="noStrike" kern="1200" cap="none" spc="0" normalizeH="0" baseline="0" noProof="0" dirty="0">
              <a:ln>
                <a:noFill/>
              </a:ln>
              <a:solidFill>
                <a:srgbClr val="00B050"/>
              </a:solidFill>
              <a:effectLst/>
              <a:uLnTx/>
              <a:uFillTx/>
              <a:latin typeface="Franklin Gothic Book" panose="020B0503020102020204"/>
              <a:ea typeface="+mn-ea"/>
              <a:cs typeface="+mn-cs"/>
            </a:endParaRPr>
          </a:p>
        </p:txBody>
      </p:sp>
      <p:pic>
        <p:nvPicPr>
          <p:cNvPr id="9" name="Picture 8">
            <a:extLst>
              <a:ext uri="{FF2B5EF4-FFF2-40B4-BE49-F238E27FC236}">
                <a16:creationId xmlns:a16="http://schemas.microsoft.com/office/drawing/2014/main" id="{2CFB85C9-037B-49B9-A179-AB99C7D4F5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4517" y="1442906"/>
            <a:ext cx="6186881" cy="3993160"/>
          </a:xfrm>
          <a:prstGeom prst="rect">
            <a:avLst/>
          </a:prstGeom>
        </p:spPr>
      </p:pic>
    </p:spTree>
    <p:extLst>
      <p:ext uri="{BB962C8B-B14F-4D97-AF65-F5344CB8AC3E}">
        <p14:creationId xmlns:p14="http://schemas.microsoft.com/office/powerpoint/2010/main" val="1020213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AB8D-5609-4329-B4D8-5B14BEDDF4F9}"/>
              </a:ext>
            </a:extLst>
          </p:cNvPr>
          <p:cNvSpPr>
            <a:spLocks noGrp="1"/>
          </p:cNvSpPr>
          <p:nvPr>
            <p:ph type="title"/>
          </p:nvPr>
        </p:nvSpPr>
        <p:spPr>
          <a:xfrm>
            <a:off x="706509" y="456712"/>
            <a:ext cx="7595262" cy="713373"/>
          </a:xfrm>
        </p:spPr>
        <p:txBody>
          <a:bodyPr>
            <a:normAutofit/>
          </a:bodyPr>
          <a:lstStyle/>
          <a:p>
            <a:r>
              <a:rPr lang="en-US" sz="3200" b="1" dirty="0"/>
              <a:t>Paul Experienced Hard Times</a:t>
            </a:r>
          </a:p>
        </p:txBody>
      </p:sp>
      <p:sp>
        <p:nvSpPr>
          <p:cNvPr id="3" name="Content Placeholder 2">
            <a:extLst>
              <a:ext uri="{FF2B5EF4-FFF2-40B4-BE49-F238E27FC236}">
                <a16:creationId xmlns:a16="http://schemas.microsoft.com/office/drawing/2014/main" id="{4A0BAF99-6EA6-44E5-AF8B-FCEEDD3C94F1}"/>
              </a:ext>
            </a:extLst>
          </p:cNvPr>
          <p:cNvSpPr>
            <a:spLocks noGrp="1"/>
          </p:cNvSpPr>
          <p:nvPr>
            <p:ph idx="1"/>
          </p:nvPr>
        </p:nvSpPr>
        <p:spPr>
          <a:xfrm>
            <a:off x="774441" y="1977602"/>
            <a:ext cx="7931020" cy="4194597"/>
          </a:xfrm>
        </p:spPr>
        <p:txBody>
          <a:bodyPr>
            <a:normAutofit/>
          </a:bodyPr>
          <a:lstStyle/>
          <a:p>
            <a:pPr marL="512763" indent="0">
              <a:buNone/>
            </a:pPr>
            <a:endParaRPr lang="en-US" b="1" i="1" dirty="0"/>
          </a:p>
          <a:p>
            <a:pPr marL="0" indent="0" algn="r">
              <a:buNone/>
            </a:pPr>
            <a:endParaRPr lang="en-US" sz="2600" dirty="0"/>
          </a:p>
          <a:p>
            <a:endParaRPr lang="en-US" dirty="0"/>
          </a:p>
        </p:txBody>
      </p:sp>
      <p:sp>
        <p:nvSpPr>
          <p:cNvPr id="4" name="Slide Number Placeholder 3">
            <a:extLst>
              <a:ext uri="{FF2B5EF4-FFF2-40B4-BE49-F238E27FC236}">
                <a16:creationId xmlns:a16="http://schemas.microsoft.com/office/drawing/2014/main" id="{76443C35-BC43-44FD-AA65-697E1B33EC80}"/>
              </a:ext>
            </a:extLst>
          </p:cNvPr>
          <p:cNvSpPr>
            <a:spLocks noGrp="1"/>
          </p:cNvSpPr>
          <p:nvPr>
            <p:ph type="sldNum" sz="quarter" idx="12"/>
          </p:nvPr>
        </p:nvSpPr>
        <p:spPr/>
        <p:txBody>
          <a:bodyPr/>
          <a:lstStyle/>
          <a:p>
            <a:fld id="{520E06A9-DBC0-42A8-9980-DE821953FAC1}" type="slidenum">
              <a:rPr lang="en-US" smtClean="0"/>
              <a:t>10</a:t>
            </a:fld>
            <a:endParaRPr lang="en-US" dirty="0"/>
          </a:p>
        </p:txBody>
      </p:sp>
      <p:sp>
        <p:nvSpPr>
          <p:cNvPr id="6" name="Content Placeholder 2">
            <a:extLst>
              <a:ext uri="{FF2B5EF4-FFF2-40B4-BE49-F238E27FC236}">
                <a16:creationId xmlns:a16="http://schemas.microsoft.com/office/drawing/2014/main" id="{A95EEC2F-BC06-4BA6-87D6-074B86D77DE0}"/>
              </a:ext>
            </a:extLst>
          </p:cNvPr>
          <p:cNvSpPr txBox="1">
            <a:spLocks/>
          </p:cNvSpPr>
          <p:nvPr/>
        </p:nvSpPr>
        <p:spPr>
          <a:xfrm>
            <a:off x="842229" y="1173958"/>
            <a:ext cx="7931020" cy="5481735"/>
          </a:xfrm>
          <a:prstGeom prst="rect">
            <a:avLst/>
          </a:prstGeom>
        </p:spPr>
        <p:txBody>
          <a:bodyPr vert="horz" lIns="91440" tIns="45720" rIns="91440" bIns="45720" rtlCol="0">
            <a:norm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b="1" dirty="0">
                <a:solidFill>
                  <a:schemeClr val="tx1"/>
                </a:solidFill>
              </a:rPr>
              <a:t>2 Corinthians 11:23-12:10</a:t>
            </a:r>
          </a:p>
          <a:p>
            <a:pPr marL="230188" indent="0">
              <a:buFont typeface="Franklin Gothic Book" panose="020B0503020102020204" pitchFamily="34" charset="0"/>
              <a:buNone/>
            </a:pPr>
            <a:r>
              <a:rPr lang="en-US" dirty="0"/>
              <a:t>I have been in prison, I have been flogged severely, I have been exposed to death, again and again.  Five times I received from the Jews forty lashes minus one.  Three times I was beaten with rods.  Once I was pelted with stones.  Three times I was shipwrecked. I spend a night and a day treading water in the open sea.  I have been in danger from rivers, in danger from bandits, in danger from the Jews, in danger from the Gentiles, in danger in the city, in danger in the country, in danger on the sea, in danger from false believers.  I have labored and toiled, often going without sleep.  I have known hunger and thirst, often going for long periods without food.  I have been cold and naked.  Besides everything else, I face the daily pressure of my concern for all the churches.  I was given a thorn in my flesh, a messenger of Satan to torment me.  Three times I asked the Lord to take it away from me.  But he said to me, “My grace is sufficient for you, for my power is made perfect in weakness.”</a:t>
            </a:r>
          </a:p>
          <a:p>
            <a:pPr marL="0" indent="0">
              <a:buNone/>
            </a:pPr>
            <a:endParaRPr lang="en-US" sz="1800" dirty="0"/>
          </a:p>
          <a:p>
            <a:endParaRPr lang="en-US" sz="1800" dirty="0"/>
          </a:p>
          <a:p>
            <a:endParaRPr lang="en-US" sz="1800" dirty="0"/>
          </a:p>
          <a:p>
            <a:endParaRPr lang="en-US" sz="1800" dirty="0"/>
          </a:p>
          <a:p>
            <a:endParaRPr lang="en-US" sz="1800" dirty="0"/>
          </a:p>
          <a:p>
            <a:endParaRPr lang="en-US" sz="1600" dirty="0"/>
          </a:p>
          <a:p>
            <a:endParaRPr lang="en-US" sz="16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16230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AB8D-5609-4329-B4D8-5B14BEDDF4F9}"/>
              </a:ext>
            </a:extLst>
          </p:cNvPr>
          <p:cNvSpPr>
            <a:spLocks noGrp="1"/>
          </p:cNvSpPr>
          <p:nvPr>
            <p:ph type="title"/>
          </p:nvPr>
        </p:nvSpPr>
        <p:spPr>
          <a:xfrm>
            <a:off x="706509" y="456712"/>
            <a:ext cx="7595262" cy="713373"/>
          </a:xfrm>
        </p:spPr>
        <p:txBody>
          <a:bodyPr>
            <a:normAutofit fontScale="90000"/>
          </a:bodyPr>
          <a:lstStyle/>
          <a:p>
            <a:r>
              <a:rPr lang="en-US" sz="3200" b="1" dirty="0"/>
              <a:t>Paul: Understand that Suffering is the Norm</a:t>
            </a:r>
          </a:p>
        </p:txBody>
      </p:sp>
      <p:sp>
        <p:nvSpPr>
          <p:cNvPr id="3" name="Content Placeholder 2">
            <a:extLst>
              <a:ext uri="{FF2B5EF4-FFF2-40B4-BE49-F238E27FC236}">
                <a16:creationId xmlns:a16="http://schemas.microsoft.com/office/drawing/2014/main" id="{4A0BAF99-6EA6-44E5-AF8B-FCEEDD3C94F1}"/>
              </a:ext>
            </a:extLst>
          </p:cNvPr>
          <p:cNvSpPr>
            <a:spLocks noGrp="1"/>
          </p:cNvSpPr>
          <p:nvPr>
            <p:ph idx="1"/>
          </p:nvPr>
        </p:nvSpPr>
        <p:spPr>
          <a:xfrm>
            <a:off x="774441" y="1977602"/>
            <a:ext cx="7931020" cy="4194597"/>
          </a:xfrm>
        </p:spPr>
        <p:txBody>
          <a:bodyPr>
            <a:normAutofit/>
          </a:bodyPr>
          <a:lstStyle/>
          <a:p>
            <a:pPr marL="512763" indent="0">
              <a:buNone/>
            </a:pPr>
            <a:endParaRPr lang="en-US" b="1" i="1" dirty="0"/>
          </a:p>
          <a:p>
            <a:pPr marL="0" indent="0" algn="r">
              <a:buNone/>
            </a:pPr>
            <a:endParaRPr lang="en-US" sz="2600" dirty="0"/>
          </a:p>
          <a:p>
            <a:endParaRPr lang="en-US" dirty="0"/>
          </a:p>
        </p:txBody>
      </p:sp>
      <p:sp>
        <p:nvSpPr>
          <p:cNvPr id="4" name="Slide Number Placeholder 3">
            <a:extLst>
              <a:ext uri="{FF2B5EF4-FFF2-40B4-BE49-F238E27FC236}">
                <a16:creationId xmlns:a16="http://schemas.microsoft.com/office/drawing/2014/main" id="{76443C35-BC43-44FD-AA65-697E1B33EC80}"/>
              </a:ext>
            </a:extLst>
          </p:cNvPr>
          <p:cNvSpPr>
            <a:spLocks noGrp="1"/>
          </p:cNvSpPr>
          <p:nvPr>
            <p:ph type="sldNum" sz="quarter" idx="12"/>
          </p:nvPr>
        </p:nvSpPr>
        <p:spPr/>
        <p:txBody>
          <a:bodyPr/>
          <a:lstStyle/>
          <a:p>
            <a:fld id="{520E06A9-DBC0-42A8-9980-DE821953FAC1}" type="slidenum">
              <a:rPr lang="en-US" smtClean="0"/>
              <a:t>11</a:t>
            </a:fld>
            <a:endParaRPr lang="en-US" dirty="0"/>
          </a:p>
        </p:txBody>
      </p:sp>
      <p:sp>
        <p:nvSpPr>
          <p:cNvPr id="6" name="Content Placeholder 2">
            <a:extLst>
              <a:ext uri="{FF2B5EF4-FFF2-40B4-BE49-F238E27FC236}">
                <a16:creationId xmlns:a16="http://schemas.microsoft.com/office/drawing/2014/main" id="{A95EEC2F-BC06-4BA6-87D6-074B86D77DE0}"/>
              </a:ext>
            </a:extLst>
          </p:cNvPr>
          <p:cNvSpPr txBox="1">
            <a:spLocks/>
          </p:cNvSpPr>
          <p:nvPr/>
        </p:nvSpPr>
        <p:spPr>
          <a:xfrm>
            <a:off x="658536" y="1090068"/>
            <a:ext cx="8275739" cy="5481735"/>
          </a:xfrm>
          <a:prstGeom prst="rect">
            <a:avLst/>
          </a:prstGeom>
        </p:spPr>
        <p:txBody>
          <a:bodyPr vert="horz" lIns="91440" tIns="45720" rIns="91440" bIns="45720" rtlCol="0">
            <a:normAutofit fontScale="25000" lnSpcReduction="20000"/>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628650" indent="-285750"/>
            <a:r>
              <a:rPr lang="en-US" sz="8000" dirty="0"/>
              <a:t>I Corinthians 10:13,  “No temptation, no difficulty, no challenge has overtaken you, except what is common to humanity.”</a:t>
            </a:r>
          </a:p>
          <a:p>
            <a:pPr marL="628650" indent="-285750"/>
            <a:r>
              <a:rPr lang="en-US" sz="8000" dirty="0"/>
              <a:t>Roman 8:18-25</a:t>
            </a:r>
          </a:p>
          <a:p>
            <a:pPr marL="1159002" lvl="1" indent="-285750"/>
            <a:r>
              <a:rPr lang="en-US" sz="8000" dirty="0"/>
              <a:t>Paul places “our current sufferings” in the context of the suffering of the whole created order.</a:t>
            </a:r>
          </a:p>
          <a:p>
            <a:pPr marL="1159002" lvl="1" indent="-285750"/>
            <a:r>
              <a:rPr lang="en-US" sz="8000" dirty="0"/>
              <a:t>The creation is “subjected to frustration,” it is not what God intends it to be.</a:t>
            </a:r>
          </a:p>
          <a:p>
            <a:pPr marL="1159002" lvl="1" indent="-285750"/>
            <a:r>
              <a:rPr lang="en-US" sz="8000" dirty="0"/>
              <a:t>The creation is “groaning, as a woman in the pangs of childbirth (birthpangs).”  In the 1</a:t>
            </a:r>
            <a:r>
              <a:rPr lang="en-US" sz="8000" baseline="30000" dirty="0"/>
              <a:t>st</a:t>
            </a:r>
            <a:r>
              <a:rPr lang="en-US" sz="8000" dirty="0"/>
              <a:t> century the phrase was a metaphor for “helpless pain, frustration and futility.”</a:t>
            </a:r>
          </a:p>
          <a:p>
            <a:pPr marL="1159002" lvl="1" indent="-285750"/>
            <a:r>
              <a:rPr lang="en-US" sz="8000" dirty="0"/>
              <a:t>Even Christians, “We ourselves grown inwardly” as we wait for God to bring his plan to fruition.  We want release from this suffering, so we eagerly stretch our necks so that we can see down the road and finally understand what all this chaos is about and how God will resolve it” (rubber-necking delays).</a:t>
            </a:r>
          </a:p>
          <a:p>
            <a:pPr marL="1159002" lvl="1" indent="-285750"/>
            <a:r>
              <a:rPr lang="en-US" sz="8000" dirty="0"/>
              <a:t>Our suffering is not unique, it is shared and experienced by the whole of humanity.</a:t>
            </a:r>
          </a:p>
          <a:p>
            <a:pPr marL="1159002" lvl="1" indent="-285750"/>
            <a:r>
              <a:rPr lang="en-US" sz="8000" dirty="0"/>
              <a:t>The question is not “Why me?”  The question should be, “Why not me?”  “Why should I be excluded from the rest of humanity?” and then “What am I going to believe and do about it?”</a:t>
            </a:r>
            <a:br>
              <a:rPr lang="en-US" sz="8000" dirty="0"/>
            </a:br>
            <a:endParaRPr lang="en-US" sz="8000" dirty="0"/>
          </a:p>
          <a:p>
            <a:pPr marL="457200" indent="-457200">
              <a:buFont typeface="+mj-lt"/>
              <a:buAutoNum type="arabicPeriod"/>
            </a:pPr>
            <a:endParaRPr lang="en-US" sz="8000" u="sng" dirty="0">
              <a:solidFill>
                <a:schemeClr val="tx1"/>
              </a:solidFill>
            </a:endParaRPr>
          </a:p>
          <a:p>
            <a:pPr marL="0" indent="0">
              <a:buFont typeface="Franklin Gothic Book" panose="020B0503020102020204" pitchFamily="34" charset="0"/>
              <a:buNone/>
            </a:pPr>
            <a:endParaRPr lang="en-US" sz="1800" dirty="0"/>
          </a:p>
          <a:p>
            <a:endParaRPr lang="en-US" sz="1800" dirty="0"/>
          </a:p>
          <a:p>
            <a:endParaRPr lang="en-US" sz="1800" dirty="0"/>
          </a:p>
          <a:p>
            <a:endParaRPr lang="en-US" sz="1800" dirty="0"/>
          </a:p>
          <a:p>
            <a:endParaRPr lang="en-US" sz="1800" dirty="0"/>
          </a:p>
          <a:p>
            <a:endParaRPr lang="en-US" sz="1800" dirty="0"/>
          </a:p>
          <a:p>
            <a:endParaRPr lang="en-US" sz="1600" dirty="0"/>
          </a:p>
          <a:p>
            <a:endParaRPr lang="en-US" sz="1600" dirty="0"/>
          </a:p>
          <a:p>
            <a:endParaRPr lang="en-US" dirty="0"/>
          </a:p>
          <a:p>
            <a:endParaRPr lang="en-US" dirty="0"/>
          </a:p>
          <a:p>
            <a:endParaRPr lang="en-US" dirty="0"/>
          </a:p>
          <a:p>
            <a:r>
              <a:rPr lang="en-US" dirty="0"/>
              <a:t>over</a:t>
            </a:r>
          </a:p>
        </p:txBody>
      </p:sp>
    </p:spTree>
    <p:extLst>
      <p:ext uri="{BB962C8B-B14F-4D97-AF65-F5344CB8AC3E}">
        <p14:creationId xmlns:p14="http://schemas.microsoft.com/office/powerpoint/2010/main" val="642942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AB8D-5609-4329-B4D8-5B14BEDDF4F9}"/>
              </a:ext>
            </a:extLst>
          </p:cNvPr>
          <p:cNvSpPr>
            <a:spLocks noGrp="1"/>
          </p:cNvSpPr>
          <p:nvPr>
            <p:ph type="title"/>
          </p:nvPr>
        </p:nvSpPr>
        <p:spPr>
          <a:xfrm>
            <a:off x="706509" y="456712"/>
            <a:ext cx="7595262" cy="713373"/>
          </a:xfrm>
        </p:spPr>
        <p:txBody>
          <a:bodyPr>
            <a:normAutofit/>
          </a:bodyPr>
          <a:lstStyle/>
          <a:p>
            <a:r>
              <a:rPr lang="en-US" sz="3200" b="1" dirty="0"/>
              <a:t>Paul: Focus on the Positive</a:t>
            </a:r>
          </a:p>
        </p:txBody>
      </p:sp>
      <p:sp>
        <p:nvSpPr>
          <p:cNvPr id="3" name="Content Placeholder 2">
            <a:extLst>
              <a:ext uri="{FF2B5EF4-FFF2-40B4-BE49-F238E27FC236}">
                <a16:creationId xmlns:a16="http://schemas.microsoft.com/office/drawing/2014/main" id="{4A0BAF99-6EA6-44E5-AF8B-FCEEDD3C94F1}"/>
              </a:ext>
            </a:extLst>
          </p:cNvPr>
          <p:cNvSpPr>
            <a:spLocks noGrp="1"/>
          </p:cNvSpPr>
          <p:nvPr>
            <p:ph idx="1"/>
          </p:nvPr>
        </p:nvSpPr>
        <p:spPr>
          <a:xfrm>
            <a:off x="774441" y="1977602"/>
            <a:ext cx="7931020" cy="4194597"/>
          </a:xfrm>
        </p:spPr>
        <p:txBody>
          <a:bodyPr>
            <a:normAutofit/>
          </a:bodyPr>
          <a:lstStyle/>
          <a:p>
            <a:pPr marL="512763" indent="0">
              <a:buNone/>
            </a:pPr>
            <a:endParaRPr lang="en-US" b="1" i="1" dirty="0"/>
          </a:p>
          <a:p>
            <a:pPr marL="0" indent="0" algn="r">
              <a:buNone/>
            </a:pPr>
            <a:endParaRPr lang="en-US" sz="2600" dirty="0"/>
          </a:p>
          <a:p>
            <a:endParaRPr lang="en-US" dirty="0"/>
          </a:p>
        </p:txBody>
      </p:sp>
      <p:sp>
        <p:nvSpPr>
          <p:cNvPr id="4" name="Slide Number Placeholder 3">
            <a:extLst>
              <a:ext uri="{FF2B5EF4-FFF2-40B4-BE49-F238E27FC236}">
                <a16:creationId xmlns:a16="http://schemas.microsoft.com/office/drawing/2014/main" id="{76443C35-BC43-44FD-AA65-697E1B33EC80}"/>
              </a:ext>
            </a:extLst>
          </p:cNvPr>
          <p:cNvSpPr>
            <a:spLocks noGrp="1"/>
          </p:cNvSpPr>
          <p:nvPr>
            <p:ph type="sldNum" sz="quarter" idx="12"/>
          </p:nvPr>
        </p:nvSpPr>
        <p:spPr/>
        <p:txBody>
          <a:bodyPr/>
          <a:lstStyle/>
          <a:p>
            <a:fld id="{520E06A9-DBC0-42A8-9980-DE821953FAC1}" type="slidenum">
              <a:rPr lang="en-US" smtClean="0"/>
              <a:t>12</a:t>
            </a:fld>
            <a:endParaRPr lang="en-US" dirty="0"/>
          </a:p>
        </p:txBody>
      </p:sp>
      <p:sp>
        <p:nvSpPr>
          <p:cNvPr id="6" name="Content Placeholder 2">
            <a:extLst>
              <a:ext uri="{FF2B5EF4-FFF2-40B4-BE49-F238E27FC236}">
                <a16:creationId xmlns:a16="http://schemas.microsoft.com/office/drawing/2014/main" id="{A95EEC2F-BC06-4BA6-87D6-074B86D77DE0}"/>
              </a:ext>
            </a:extLst>
          </p:cNvPr>
          <p:cNvSpPr txBox="1">
            <a:spLocks/>
          </p:cNvSpPr>
          <p:nvPr/>
        </p:nvSpPr>
        <p:spPr>
          <a:xfrm>
            <a:off x="842229" y="1173958"/>
            <a:ext cx="7931020" cy="5481735"/>
          </a:xfrm>
          <a:prstGeom prst="rect">
            <a:avLst/>
          </a:prstGeom>
        </p:spPr>
        <p:txBody>
          <a:bodyPr vert="horz" lIns="91440" tIns="45720" rIns="91440" bIns="45720" rtlCol="0">
            <a:norm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685800" indent="-342900"/>
            <a:r>
              <a:rPr lang="en-US" sz="1800" dirty="0"/>
              <a:t>Paul understood that in the midst of disruption we have a choice—to focus on the negative or to focus on the positive.  Without denying or ignoring the negative, he chose to focus on the positive.</a:t>
            </a:r>
          </a:p>
          <a:p>
            <a:pPr marL="685800" indent="-342900"/>
            <a:r>
              <a:rPr lang="en-US" sz="1800" dirty="0"/>
              <a:t>Philippians (context): Paul is in prison, in chains as he writes and is focused not on his imprisonment, but the fact that because of it, all the guards are becoming Christians! (Phil. 1: 12-14).</a:t>
            </a:r>
          </a:p>
          <a:p>
            <a:pPr marL="685800" indent="-342900"/>
            <a:r>
              <a:rPr lang="en-US" sz="1800" dirty="0"/>
              <a:t>In times of focus, where should we focus? “The Lord is near, do not be anxious about anything but in every situation, through prayer and petition, with thanksgiving, let your requests be made known to God.  And the peace of God, which passes all understanding, will guard your heart and minds in Christ Jesus.  Whatever is true, whatever is honorable, whatever is right, whatever is pure, whatever is lovely, whatever is admirable, if anything is excellent or praiseworthy, think about such things” (4:5-9).</a:t>
            </a:r>
          </a:p>
          <a:p>
            <a:pPr marL="685800" indent="-342900"/>
            <a:r>
              <a:rPr lang="en-US" sz="1800" dirty="0"/>
              <a:t>“I have learned to be content in whatever the circumstances.  I know what it is to be in need, I know what it is to have plenty.  I have learned the secret of being content in every situation, whether well fed or hungry, whether living in plenty or in want.  I can do all things through Christ who strengthens me”  (4:11-13)</a:t>
            </a:r>
          </a:p>
          <a:p>
            <a:pPr marL="685800" indent="-342900"/>
            <a:endParaRPr lang="en-US" sz="1800" dirty="0"/>
          </a:p>
          <a:p>
            <a:pPr marL="685800" indent="-342900"/>
            <a:endParaRPr lang="en-US" dirty="0"/>
          </a:p>
          <a:p>
            <a:pPr marL="0" indent="0">
              <a:buFont typeface="Franklin Gothic Book" panose="020B0503020102020204" pitchFamily="34" charset="0"/>
              <a:buNone/>
            </a:pPr>
            <a:endParaRPr lang="en-US" sz="1800" dirty="0"/>
          </a:p>
          <a:p>
            <a:endParaRPr lang="en-US" sz="1800" dirty="0"/>
          </a:p>
          <a:p>
            <a:endParaRPr lang="en-US" sz="1800" dirty="0"/>
          </a:p>
          <a:p>
            <a:endParaRPr lang="en-US" sz="1800" dirty="0"/>
          </a:p>
          <a:p>
            <a:endParaRPr lang="en-US" sz="1800" dirty="0"/>
          </a:p>
          <a:p>
            <a:endParaRPr lang="en-US" sz="1800" dirty="0"/>
          </a:p>
          <a:p>
            <a:endParaRPr lang="en-US" sz="1600" dirty="0"/>
          </a:p>
          <a:p>
            <a:endParaRPr lang="en-US" sz="16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40682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AB8D-5609-4329-B4D8-5B14BEDDF4F9}"/>
              </a:ext>
            </a:extLst>
          </p:cNvPr>
          <p:cNvSpPr>
            <a:spLocks noGrp="1"/>
          </p:cNvSpPr>
          <p:nvPr>
            <p:ph type="title"/>
          </p:nvPr>
        </p:nvSpPr>
        <p:spPr>
          <a:xfrm>
            <a:off x="643592" y="231907"/>
            <a:ext cx="7595262" cy="713373"/>
          </a:xfrm>
        </p:spPr>
        <p:txBody>
          <a:bodyPr>
            <a:normAutofit/>
          </a:bodyPr>
          <a:lstStyle/>
          <a:p>
            <a:r>
              <a:rPr lang="en-US" sz="3200" b="1" dirty="0"/>
              <a:t>True Grit: John Wayne Had Nothing on Paul</a:t>
            </a:r>
          </a:p>
        </p:txBody>
      </p:sp>
      <p:sp>
        <p:nvSpPr>
          <p:cNvPr id="3" name="Content Placeholder 2">
            <a:extLst>
              <a:ext uri="{FF2B5EF4-FFF2-40B4-BE49-F238E27FC236}">
                <a16:creationId xmlns:a16="http://schemas.microsoft.com/office/drawing/2014/main" id="{4A0BAF99-6EA6-44E5-AF8B-FCEEDD3C94F1}"/>
              </a:ext>
            </a:extLst>
          </p:cNvPr>
          <p:cNvSpPr>
            <a:spLocks noGrp="1"/>
          </p:cNvSpPr>
          <p:nvPr>
            <p:ph idx="1"/>
          </p:nvPr>
        </p:nvSpPr>
        <p:spPr>
          <a:xfrm>
            <a:off x="774441" y="1977602"/>
            <a:ext cx="7931020" cy="4194597"/>
          </a:xfrm>
        </p:spPr>
        <p:txBody>
          <a:bodyPr>
            <a:normAutofit/>
          </a:bodyPr>
          <a:lstStyle/>
          <a:p>
            <a:pPr marL="512763" indent="0">
              <a:buNone/>
            </a:pPr>
            <a:endParaRPr lang="en-US" b="1" i="1" dirty="0"/>
          </a:p>
          <a:p>
            <a:pPr marL="0" indent="0" algn="r">
              <a:buNone/>
            </a:pPr>
            <a:endParaRPr lang="en-US" sz="2600" dirty="0"/>
          </a:p>
          <a:p>
            <a:endParaRPr lang="en-US" dirty="0"/>
          </a:p>
        </p:txBody>
      </p:sp>
      <p:sp>
        <p:nvSpPr>
          <p:cNvPr id="4" name="Slide Number Placeholder 3">
            <a:extLst>
              <a:ext uri="{FF2B5EF4-FFF2-40B4-BE49-F238E27FC236}">
                <a16:creationId xmlns:a16="http://schemas.microsoft.com/office/drawing/2014/main" id="{76443C35-BC43-44FD-AA65-697E1B33EC80}"/>
              </a:ext>
            </a:extLst>
          </p:cNvPr>
          <p:cNvSpPr>
            <a:spLocks noGrp="1"/>
          </p:cNvSpPr>
          <p:nvPr>
            <p:ph type="sldNum" sz="quarter" idx="12"/>
          </p:nvPr>
        </p:nvSpPr>
        <p:spPr/>
        <p:txBody>
          <a:bodyPr/>
          <a:lstStyle/>
          <a:p>
            <a:fld id="{520E06A9-DBC0-42A8-9980-DE821953FAC1}" type="slidenum">
              <a:rPr lang="en-US" smtClean="0"/>
              <a:t>13</a:t>
            </a:fld>
            <a:endParaRPr lang="en-US" dirty="0"/>
          </a:p>
        </p:txBody>
      </p:sp>
      <p:sp>
        <p:nvSpPr>
          <p:cNvPr id="6" name="Content Placeholder 2">
            <a:extLst>
              <a:ext uri="{FF2B5EF4-FFF2-40B4-BE49-F238E27FC236}">
                <a16:creationId xmlns:a16="http://schemas.microsoft.com/office/drawing/2014/main" id="{A95EEC2F-BC06-4BA6-87D6-074B86D77DE0}"/>
              </a:ext>
            </a:extLst>
          </p:cNvPr>
          <p:cNvSpPr txBox="1">
            <a:spLocks/>
          </p:cNvSpPr>
          <p:nvPr/>
        </p:nvSpPr>
        <p:spPr>
          <a:xfrm>
            <a:off x="812867" y="945280"/>
            <a:ext cx="7931020" cy="5481735"/>
          </a:xfrm>
          <a:prstGeom prst="rect">
            <a:avLst/>
          </a:prstGeom>
        </p:spPr>
        <p:txBody>
          <a:bodyPr vert="horz" lIns="91440" tIns="45720" rIns="91440" bIns="45720" rtlCol="0">
            <a:normAutofit fontScale="25000" lnSpcReduction="20000"/>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628650" indent="-285750"/>
            <a:r>
              <a:rPr lang="en-US" sz="7200" dirty="0"/>
              <a:t>Paul exemplified true grit, no matter what happened, he never gave up, he kept pressing forward.  No matter the obstacle, he ran the race that God had set before him, not a sprint, but a marathon—the energizer bunny personified!</a:t>
            </a:r>
          </a:p>
          <a:p>
            <a:pPr marL="628650" indent="-285750"/>
            <a:r>
              <a:rPr lang="en-US" sz="7200" dirty="0">
                <a:solidFill>
                  <a:schemeClr val="tx1"/>
                </a:solidFill>
              </a:rPr>
              <a:t>Philippians 3:10-14 (Paul’s Dominant Desire, his prime motivation): “I want to know Christ, to know the power of his resurrection and the participation in his sufferings.  I haven’t obtained it yet, but it’s my goal.  So one thing I do is this:  Forgetting what is behind me, and straining toward what is ahead, I press forward to win the prize that God has set before me.”  Paul’s grit, now 2000 years later, continues to influence and motivate Christians.</a:t>
            </a:r>
          </a:p>
          <a:p>
            <a:pPr marL="628650" indent="-285750"/>
            <a:r>
              <a:rPr lang="en-US" sz="7200" dirty="0">
                <a:solidFill>
                  <a:schemeClr val="tx1"/>
                </a:solidFill>
              </a:rPr>
              <a:t>Paul never said it would be easy.  Ephesians 6: Grit means preparing for battle (inside and outside):  “Be strong in the Lord and in his mighty power.  Put on the full armor of God, so that you can take your stand against the devil's schemes.  Stand firm with the belt of truth buckled around your waist, with the breastplate of righteousness in place, and with your feet fitted with the readiness that comes from the Gospel of peace.  In addition take up the shield of faith, with which you can extinguish all the flaming arrows of the evil one.”  </a:t>
            </a:r>
          </a:p>
          <a:p>
            <a:pPr marL="628650" indent="-285750"/>
            <a:r>
              <a:rPr lang="en-US" sz="7200" dirty="0">
                <a:solidFill>
                  <a:schemeClr val="tx1"/>
                </a:solidFill>
              </a:rPr>
              <a:t>Armed with you faith in a mighty God, create allies and go to battle with your self-doubt, self-pity, fear of change, with the naysayers who will tell you that all is lost or that the possible is impossible. “I can do all things through Christ who strengthens me”  (Philippians 4:13).  As Christians, go to battle in the world with an attitude of service for so many need your words of comfort, encouragement and support.</a:t>
            </a:r>
            <a:endParaRPr lang="en-US" sz="7200" dirty="0"/>
          </a:p>
          <a:p>
            <a:endParaRPr lang="en-US" sz="1800" dirty="0"/>
          </a:p>
          <a:p>
            <a:endParaRPr lang="en-US" sz="1800" dirty="0"/>
          </a:p>
          <a:p>
            <a:pPr marL="0" indent="0">
              <a:buNone/>
            </a:pPr>
            <a:endParaRPr lang="en-US" sz="1800" dirty="0"/>
          </a:p>
          <a:p>
            <a:endParaRPr lang="en-US" sz="1800" dirty="0"/>
          </a:p>
          <a:p>
            <a:endParaRPr lang="en-US" sz="1800" dirty="0"/>
          </a:p>
          <a:p>
            <a:endParaRPr lang="en-US" sz="1600" dirty="0"/>
          </a:p>
          <a:p>
            <a:endParaRPr lang="en-US" sz="16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82725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AB8D-5609-4329-B4D8-5B14BEDDF4F9}"/>
              </a:ext>
            </a:extLst>
          </p:cNvPr>
          <p:cNvSpPr>
            <a:spLocks noGrp="1"/>
          </p:cNvSpPr>
          <p:nvPr>
            <p:ph type="title"/>
          </p:nvPr>
        </p:nvSpPr>
        <p:spPr>
          <a:xfrm>
            <a:off x="706509" y="456712"/>
            <a:ext cx="7595262" cy="713373"/>
          </a:xfrm>
        </p:spPr>
        <p:txBody>
          <a:bodyPr>
            <a:normAutofit/>
          </a:bodyPr>
          <a:lstStyle/>
          <a:p>
            <a:r>
              <a:rPr lang="en-US" sz="3200" b="1" dirty="0"/>
              <a:t>Paul: Faith Is Grounded in God’s Love</a:t>
            </a:r>
          </a:p>
        </p:txBody>
      </p:sp>
      <p:sp>
        <p:nvSpPr>
          <p:cNvPr id="4" name="Slide Number Placeholder 3">
            <a:extLst>
              <a:ext uri="{FF2B5EF4-FFF2-40B4-BE49-F238E27FC236}">
                <a16:creationId xmlns:a16="http://schemas.microsoft.com/office/drawing/2014/main" id="{76443C35-BC43-44FD-AA65-697E1B33EC80}"/>
              </a:ext>
            </a:extLst>
          </p:cNvPr>
          <p:cNvSpPr>
            <a:spLocks noGrp="1"/>
          </p:cNvSpPr>
          <p:nvPr>
            <p:ph type="sldNum" sz="quarter" idx="12"/>
          </p:nvPr>
        </p:nvSpPr>
        <p:spPr/>
        <p:txBody>
          <a:bodyPr/>
          <a:lstStyle/>
          <a:p>
            <a:fld id="{520E06A9-DBC0-42A8-9980-DE821953FAC1}" type="slidenum">
              <a:rPr lang="en-US" smtClean="0"/>
              <a:t>14</a:t>
            </a:fld>
            <a:endParaRPr lang="en-US" dirty="0"/>
          </a:p>
        </p:txBody>
      </p:sp>
      <p:sp>
        <p:nvSpPr>
          <p:cNvPr id="6" name="Content Placeholder 2">
            <a:extLst>
              <a:ext uri="{FF2B5EF4-FFF2-40B4-BE49-F238E27FC236}">
                <a16:creationId xmlns:a16="http://schemas.microsoft.com/office/drawing/2014/main" id="{A95EEC2F-BC06-4BA6-87D6-074B86D77DE0}"/>
              </a:ext>
            </a:extLst>
          </p:cNvPr>
          <p:cNvSpPr txBox="1">
            <a:spLocks/>
          </p:cNvSpPr>
          <p:nvPr/>
        </p:nvSpPr>
        <p:spPr>
          <a:xfrm>
            <a:off x="649281" y="1334032"/>
            <a:ext cx="8234659" cy="5481735"/>
          </a:xfrm>
          <a:prstGeom prst="rect">
            <a:avLst/>
          </a:prstGeom>
        </p:spPr>
        <p:txBody>
          <a:bodyPr vert="horz" lIns="91440" tIns="45720" rIns="91440" bIns="45720" rtlCol="0">
            <a:normAutofit fontScale="92500" lnSpcReduction="10000"/>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628650" indent="-285750"/>
            <a:r>
              <a:rPr lang="en-US" dirty="0"/>
              <a:t>In a world where suffering is the norm, why should Christians have hope and vitality?  How is it that we can handle it differently that those without faith?  Paul’s hope, his grit was grounded in God’s love, in the fact that nothing could separate him from that love, and that because God loved him, God was working everything he experienced for good.</a:t>
            </a:r>
          </a:p>
          <a:p>
            <a:pPr marL="628650" indent="-285750"/>
            <a:r>
              <a:rPr lang="en-US" dirty="0"/>
              <a:t>In spite of the fact that the creation is “groaning,” that we might be groaning, and not even have the words to pray about it (Romans 8:26), Paul asserts three things that are central to the Christian faith that give us hope:</a:t>
            </a:r>
          </a:p>
          <a:p>
            <a:pPr marL="1159002" lvl="1" indent="-285750"/>
            <a:r>
              <a:rPr lang="en-US" sz="1800" i="0" u="sng" dirty="0"/>
              <a:t>God helps us in our weakness</a:t>
            </a:r>
            <a:r>
              <a:rPr lang="en-US" sz="1800" i="0" dirty="0"/>
              <a:t>.  Even when we feel disconnected from God, the Spirit is searching our hearts, making wordless prayers to God on our behalf (Romans 8:26-27).</a:t>
            </a:r>
          </a:p>
          <a:p>
            <a:pPr marL="1159002" lvl="1" indent="-285750"/>
            <a:r>
              <a:rPr lang="en-US" sz="1800" i="0" dirty="0"/>
              <a:t>For those who love God, in all things </a:t>
            </a:r>
            <a:r>
              <a:rPr lang="en-US" sz="1800" i="0" u="sng" dirty="0"/>
              <a:t>God is working for good</a:t>
            </a:r>
            <a:r>
              <a:rPr lang="en-US" sz="1800" i="0" dirty="0"/>
              <a:t> (v. 28)</a:t>
            </a:r>
          </a:p>
          <a:p>
            <a:pPr marL="1159002" lvl="1" indent="-285750"/>
            <a:r>
              <a:rPr lang="en-US" sz="1800" i="0" dirty="0"/>
              <a:t>No disruption, no loss, no failure, </a:t>
            </a:r>
            <a:r>
              <a:rPr lang="en-US" sz="1800" i="0" u="sng" dirty="0"/>
              <a:t>nothing can separate us from the love of God</a:t>
            </a:r>
            <a:r>
              <a:rPr lang="en-US" sz="1800" i="0" dirty="0"/>
              <a:t>. “Who shall separate us from the love of Christ?  Shall trouble, or hardship, or persecution, or famine, or nakedness, or danger, of sword? No in all these things we are more than conquerors through him who loved us.  For I am convinced that neither death nor life, neither angels nor demons, neither the present nor the future, nor any powers, neither height nor depth not anything else in all creation will be able to separate us from the love of God in Christ Jesus our Lord” (vv. </a:t>
            </a:r>
            <a:r>
              <a:rPr lang="en-US" sz="1600" i="0" dirty="0"/>
              <a:t>31-39).</a:t>
            </a:r>
            <a:endParaRPr lang="en-US" sz="1800" i="0" dirty="0"/>
          </a:p>
          <a:p>
            <a:pPr marL="1159002" lvl="1" indent="-285750"/>
            <a:endParaRPr lang="en-US" i="0" dirty="0"/>
          </a:p>
          <a:p>
            <a:pPr marL="1159002" lvl="1" indent="-285750"/>
            <a:endParaRPr lang="en-US" i="0" dirty="0">
              <a:solidFill>
                <a:schemeClr val="tx1"/>
              </a:solidFill>
            </a:endParaRPr>
          </a:p>
          <a:p>
            <a:pPr marL="0" indent="0">
              <a:buFont typeface="Franklin Gothic Book" panose="020B0503020102020204" pitchFamily="34" charset="0"/>
              <a:buNone/>
            </a:pPr>
            <a:endParaRPr lang="en-US" sz="1800" dirty="0"/>
          </a:p>
          <a:p>
            <a:endParaRPr lang="en-US" sz="1800" dirty="0"/>
          </a:p>
          <a:p>
            <a:endParaRPr lang="en-US" sz="1800" dirty="0"/>
          </a:p>
          <a:p>
            <a:endParaRPr lang="en-US" sz="1800" dirty="0"/>
          </a:p>
          <a:p>
            <a:endParaRPr lang="en-US" sz="1800" dirty="0"/>
          </a:p>
          <a:p>
            <a:endParaRPr lang="en-US" sz="1800" dirty="0"/>
          </a:p>
          <a:p>
            <a:endParaRPr lang="en-US" sz="1600" dirty="0"/>
          </a:p>
          <a:p>
            <a:endParaRPr lang="en-US" sz="16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90802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AB8D-5609-4329-B4D8-5B14BEDDF4F9}"/>
              </a:ext>
            </a:extLst>
          </p:cNvPr>
          <p:cNvSpPr>
            <a:spLocks noGrp="1"/>
          </p:cNvSpPr>
          <p:nvPr>
            <p:ph type="title"/>
          </p:nvPr>
        </p:nvSpPr>
        <p:spPr>
          <a:xfrm>
            <a:off x="706508" y="456712"/>
            <a:ext cx="7929957" cy="713373"/>
          </a:xfrm>
        </p:spPr>
        <p:txBody>
          <a:bodyPr>
            <a:normAutofit fontScale="90000"/>
          </a:bodyPr>
          <a:lstStyle/>
          <a:p>
            <a:r>
              <a:rPr lang="en-US" sz="3200" b="1" dirty="0"/>
              <a:t>Paul: Faith Motivates Service in Times of Trouble</a:t>
            </a:r>
          </a:p>
        </p:txBody>
      </p:sp>
      <p:sp>
        <p:nvSpPr>
          <p:cNvPr id="4" name="Slide Number Placeholder 3">
            <a:extLst>
              <a:ext uri="{FF2B5EF4-FFF2-40B4-BE49-F238E27FC236}">
                <a16:creationId xmlns:a16="http://schemas.microsoft.com/office/drawing/2014/main" id="{76443C35-BC43-44FD-AA65-697E1B33EC80}"/>
              </a:ext>
            </a:extLst>
          </p:cNvPr>
          <p:cNvSpPr>
            <a:spLocks noGrp="1"/>
          </p:cNvSpPr>
          <p:nvPr>
            <p:ph type="sldNum" sz="quarter" idx="12"/>
          </p:nvPr>
        </p:nvSpPr>
        <p:spPr/>
        <p:txBody>
          <a:bodyPr/>
          <a:lstStyle/>
          <a:p>
            <a:fld id="{520E06A9-DBC0-42A8-9980-DE821953FAC1}" type="slidenum">
              <a:rPr lang="en-US" smtClean="0"/>
              <a:t>15</a:t>
            </a:fld>
            <a:endParaRPr lang="en-US" dirty="0"/>
          </a:p>
        </p:txBody>
      </p:sp>
      <p:sp>
        <p:nvSpPr>
          <p:cNvPr id="6" name="Content Placeholder 2">
            <a:extLst>
              <a:ext uri="{FF2B5EF4-FFF2-40B4-BE49-F238E27FC236}">
                <a16:creationId xmlns:a16="http://schemas.microsoft.com/office/drawing/2014/main" id="{A95EEC2F-BC06-4BA6-87D6-074B86D77DE0}"/>
              </a:ext>
            </a:extLst>
          </p:cNvPr>
          <p:cNvSpPr txBox="1">
            <a:spLocks/>
          </p:cNvSpPr>
          <p:nvPr/>
        </p:nvSpPr>
        <p:spPr>
          <a:xfrm>
            <a:off x="649281" y="1334032"/>
            <a:ext cx="8234659" cy="5481735"/>
          </a:xfrm>
          <a:prstGeom prst="rect">
            <a:avLst/>
          </a:prstGeom>
        </p:spPr>
        <p:txBody>
          <a:bodyPr vert="horz" lIns="91440" tIns="45720" rIns="91440" bIns="45720" rtlCol="0">
            <a:normAutofit lnSpcReduction="10000"/>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628650" indent="-285750"/>
            <a:r>
              <a:rPr lang="en-US" dirty="0"/>
              <a:t>Paul’s faith was grounded in God’s love, which he believed motivates our acts of love and service to others even in our own times of need.</a:t>
            </a:r>
          </a:p>
          <a:p>
            <a:pPr marL="628650" indent="-285750"/>
            <a:r>
              <a:rPr lang="en-US" i="0" dirty="0">
                <a:solidFill>
                  <a:schemeClr val="tx1"/>
                </a:solidFill>
              </a:rPr>
              <a:t>Contexts:  There was a great famine in Jerusalem (AD 45-55).  The Christians there were particularly affected due to persecution by Pharisees who opposed Christianity (Paul himself, had been one of the persecutors).  Now he is taking up a collection from the churches he founded in Greece and Asia Minor, to help their fellow-Christians in Jerusalem (1 Corinthians 16:1-3).  They themselves were suffering, impoverished and yet they still gave to those who were worse off than they. Paul writes (2 Corinthians 8):</a:t>
            </a:r>
          </a:p>
          <a:p>
            <a:pPr marL="628650" indent="-285750"/>
            <a:r>
              <a:rPr lang="en-US" dirty="0">
                <a:solidFill>
                  <a:schemeClr val="tx1"/>
                </a:solidFill>
              </a:rPr>
              <a:t>“We want you to know about the grace that God has given to the Macedonian Churches.  In the midst of a very severe trial, their overflowing joy and their extreme poverty welled up in rich generosity, they gave as much as they were able, even beyond their ability.  They urgently pleaded with us for the privilege of participating in this service.  God is able to bless you abundantly, so that in all things, in all times, having all that you need, you will abound in every good work.”</a:t>
            </a:r>
            <a:endParaRPr lang="en-US" i="0" dirty="0">
              <a:solidFill>
                <a:schemeClr val="tx1"/>
              </a:solidFill>
            </a:endParaRPr>
          </a:p>
          <a:p>
            <a:pPr marL="0" indent="0">
              <a:buFont typeface="Franklin Gothic Book" panose="020B0503020102020204" pitchFamily="34" charset="0"/>
              <a:buNone/>
            </a:pPr>
            <a:endParaRPr lang="en-US" sz="1800" dirty="0"/>
          </a:p>
          <a:p>
            <a:endParaRPr lang="en-US" sz="1800" dirty="0"/>
          </a:p>
          <a:p>
            <a:endParaRPr lang="en-US" sz="1800" dirty="0"/>
          </a:p>
          <a:p>
            <a:endParaRPr lang="en-US" sz="1800" dirty="0"/>
          </a:p>
          <a:p>
            <a:endParaRPr lang="en-US" sz="1800" dirty="0"/>
          </a:p>
          <a:p>
            <a:endParaRPr lang="en-US" sz="1800" dirty="0"/>
          </a:p>
          <a:p>
            <a:endParaRPr lang="en-US" sz="1600" dirty="0"/>
          </a:p>
          <a:p>
            <a:endParaRPr lang="en-US" sz="16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77061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89C21-399A-47C0-B547-BF77E9C3700F}"/>
              </a:ext>
            </a:extLst>
          </p:cNvPr>
          <p:cNvSpPr>
            <a:spLocks noGrp="1"/>
          </p:cNvSpPr>
          <p:nvPr>
            <p:ph type="title"/>
          </p:nvPr>
        </p:nvSpPr>
        <p:spPr>
          <a:xfrm>
            <a:off x="651196" y="273857"/>
            <a:ext cx="7200900" cy="635466"/>
          </a:xfrm>
        </p:spPr>
        <p:txBody>
          <a:bodyPr>
            <a:normAutofit fontScale="90000"/>
          </a:bodyPr>
          <a:lstStyle/>
          <a:p>
            <a:r>
              <a:rPr lang="en-US" sz="2800" b="1" dirty="0"/>
              <a:t>Francis Ridley Havergal: “Take My Life and Let It Be”</a:t>
            </a:r>
          </a:p>
        </p:txBody>
      </p:sp>
      <p:sp>
        <p:nvSpPr>
          <p:cNvPr id="3" name="Content Placeholder 2">
            <a:extLst>
              <a:ext uri="{FF2B5EF4-FFF2-40B4-BE49-F238E27FC236}">
                <a16:creationId xmlns:a16="http://schemas.microsoft.com/office/drawing/2014/main" id="{8DDAA3CA-85E1-4BCE-8D33-30D8BDCB3985}"/>
              </a:ext>
            </a:extLst>
          </p:cNvPr>
          <p:cNvSpPr>
            <a:spLocks noGrp="1"/>
          </p:cNvSpPr>
          <p:nvPr>
            <p:ph idx="1"/>
          </p:nvPr>
        </p:nvSpPr>
        <p:spPr>
          <a:xfrm>
            <a:off x="862493" y="858765"/>
            <a:ext cx="7419014" cy="4546134"/>
          </a:xfrm>
        </p:spPr>
        <p:txBody>
          <a:bodyPr>
            <a:noAutofit/>
          </a:bodyPr>
          <a:lstStyle/>
          <a:p>
            <a:pPr marL="0" indent="0">
              <a:buNone/>
            </a:pPr>
            <a:r>
              <a:rPr lang="en-US" sz="1600" dirty="0"/>
              <a:t>Take my life, and let it be, Consecrated, Lord, to Thee; Take my moments and my days, Let them flow in ceaseless praise, Let them flow in ceaseless praise.</a:t>
            </a:r>
          </a:p>
          <a:p>
            <a:pPr marL="0" indent="0">
              <a:buNone/>
            </a:pPr>
            <a:r>
              <a:rPr lang="en-US" sz="1600" dirty="0"/>
              <a:t>Take my hands, and let them move, At the impulse of Thy love; Take my feet and let them be, Swift and beautiful for Thee, Swift and beautiful for Thee.</a:t>
            </a:r>
          </a:p>
          <a:p>
            <a:pPr marL="0" indent="0">
              <a:buNone/>
            </a:pPr>
            <a:r>
              <a:rPr lang="en-US" sz="1600" dirty="0"/>
              <a:t>Take my voice, and let me sing, Always, only, for my King; Take my lips, and let them be, Filled with messages from Thee, Filled with messages from Thee.</a:t>
            </a:r>
          </a:p>
          <a:p>
            <a:pPr marL="0" indent="0">
              <a:buNone/>
            </a:pPr>
            <a:r>
              <a:rPr lang="en-US" sz="1600" dirty="0"/>
              <a:t>Take my silver and my gold; Not a mite would I withhold; Take my intellect, and use Every power as Thou shalt choose, Every power as Thou shalt choose.</a:t>
            </a:r>
          </a:p>
          <a:p>
            <a:pPr marL="0" indent="0">
              <a:buNone/>
            </a:pPr>
            <a:r>
              <a:rPr lang="en-US" sz="1600" dirty="0"/>
              <a:t>Take my will, and make it Thine; It shall be no longer mine. Take my heart; it is Thine own; It shall be Thy royal throne, It shall be Thy royal throne.</a:t>
            </a:r>
          </a:p>
          <a:p>
            <a:pPr marL="0" indent="0">
              <a:buNone/>
            </a:pPr>
            <a:r>
              <a:rPr lang="en-US" sz="1600" dirty="0"/>
              <a:t>Take my love; my Lord, I pour at Thy feet its treasure-store. Take myself, and I will be Ever, only, all for Thee, Ever, only, all for Thee</a:t>
            </a:r>
          </a:p>
        </p:txBody>
      </p:sp>
      <p:sp>
        <p:nvSpPr>
          <p:cNvPr id="4" name="Slide Number Placeholder 3">
            <a:extLst>
              <a:ext uri="{FF2B5EF4-FFF2-40B4-BE49-F238E27FC236}">
                <a16:creationId xmlns:a16="http://schemas.microsoft.com/office/drawing/2014/main" id="{C74BBC3B-7D0C-4ACB-B445-27DEB67F0474}"/>
              </a:ext>
            </a:extLst>
          </p:cNvPr>
          <p:cNvSpPr>
            <a:spLocks noGrp="1"/>
          </p:cNvSpPr>
          <p:nvPr>
            <p:ph type="sldNum" sz="quarter" idx="12"/>
          </p:nvPr>
        </p:nvSpPr>
        <p:spPr/>
        <p:txBody>
          <a:bodyPr/>
          <a:lstStyle/>
          <a:p>
            <a:fld id="{520E06A9-DBC0-42A8-9980-DE821953FAC1}" type="slidenum">
              <a:rPr lang="en-US" smtClean="0"/>
              <a:t>16</a:t>
            </a:fld>
            <a:endParaRPr lang="en-US" dirty="0"/>
          </a:p>
        </p:txBody>
      </p:sp>
      <p:sp>
        <p:nvSpPr>
          <p:cNvPr id="6" name="TextBox 5">
            <a:extLst>
              <a:ext uri="{FF2B5EF4-FFF2-40B4-BE49-F238E27FC236}">
                <a16:creationId xmlns:a16="http://schemas.microsoft.com/office/drawing/2014/main" id="{9AA220F9-EF7B-45FE-81F3-32B3C11DFD0E}"/>
              </a:ext>
            </a:extLst>
          </p:cNvPr>
          <p:cNvSpPr txBox="1"/>
          <p:nvPr/>
        </p:nvSpPr>
        <p:spPr>
          <a:xfrm>
            <a:off x="915449" y="4610501"/>
            <a:ext cx="7782672" cy="2246769"/>
          </a:xfrm>
          <a:prstGeom prst="rect">
            <a:avLst/>
          </a:prstGeom>
          <a:noFill/>
          <a:ln w="28575">
            <a:solidFill>
              <a:schemeClr val="tx1"/>
            </a:solidFill>
          </a:ln>
        </p:spPr>
        <p:txBody>
          <a:bodyPr wrap="square" rtlCol="0">
            <a:spAutoFit/>
          </a:bodyPr>
          <a:lstStyle/>
          <a:p>
            <a:r>
              <a:rPr lang="en-US" sz="1400" b="1" dirty="0"/>
              <a:t>Francis Ridley Havergal (1836-1879):  Frances was a brilliant scholar, teacher, writer, musician and composer, fluent in Greek, Hebrew and several other modern languages. A promising career was open before her, but in her 30’s she contracted peritonitis, an inflammation of the stomach lining that caused constant severe pain, fever and weight loss.  Several year later, at the age of 42, she died of this disease.  Two years before she died, one night when she was in deep pain, she learned about a family of ten that lived nearby that was in desperate need.  The parents were very sick and bedridden, their children were hungry and scared.  She immediately went to their home, nursed the parents, fed and calmed the children and stayed with them all night.  The next morning she composed this hymn “Take My Life.”  Frances said, “Seldom can a heart be lonely when it seeks one lonelier still.”</a:t>
            </a:r>
          </a:p>
        </p:txBody>
      </p:sp>
      <p:pic>
        <p:nvPicPr>
          <p:cNvPr id="1026" name="Picture 2" descr="Frances Havergal">
            <a:extLst>
              <a:ext uri="{FF2B5EF4-FFF2-40B4-BE49-F238E27FC236}">
                <a16:creationId xmlns:a16="http://schemas.microsoft.com/office/drawing/2014/main" id="{CF7A9E44-A851-4706-AF36-5830478D48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1486" y="216174"/>
            <a:ext cx="981842" cy="1263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973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AB8D-5609-4329-B4D8-5B14BEDDF4F9}"/>
              </a:ext>
            </a:extLst>
          </p:cNvPr>
          <p:cNvSpPr>
            <a:spLocks noGrp="1"/>
          </p:cNvSpPr>
          <p:nvPr>
            <p:ph type="title"/>
          </p:nvPr>
        </p:nvSpPr>
        <p:spPr>
          <a:xfrm>
            <a:off x="706509" y="456712"/>
            <a:ext cx="7595262" cy="713373"/>
          </a:xfrm>
        </p:spPr>
        <p:txBody>
          <a:bodyPr>
            <a:normAutofit/>
          </a:bodyPr>
          <a:lstStyle/>
          <a:p>
            <a:r>
              <a:rPr lang="en-US" sz="3200" b="1" dirty="0"/>
              <a:t>Apostle Paul: An Exemplar of Resilience</a:t>
            </a:r>
          </a:p>
        </p:txBody>
      </p:sp>
      <p:sp>
        <p:nvSpPr>
          <p:cNvPr id="3" name="Content Placeholder 2">
            <a:extLst>
              <a:ext uri="{FF2B5EF4-FFF2-40B4-BE49-F238E27FC236}">
                <a16:creationId xmlns:a16="http://schemas.microsoft.com/office/drawing/2014/main" id="{4A0BAF99-6EA6-44E5-AF8B-FCEEDD3C94F1}"/>
              </a:ext>
            </a:extLst>
          </p:cNvPr>
          <p:cNvSpPr>
            <a:spLocks noGrp="1"/>
          </p:cNvSpPr>
          <p:nvPr>
            <p:ph idx="1"/>
          </p:nvPr>
        </p:nvSpPr>
        <p:spPr>
          <a:xfrm>
            <a:off x="774441" y="1977602"/>
            <a:ext cx="7931020" cy="4194597"/>
          </a:xfrm>
        </p:spPr>
        <p:txBody>
          <a:bodyPr>
            <a:normAutofit/>
          </a:bodyPr>
          <a:lstStyle/>
          <a:p>
            <a:pPr marL="512763" indent="0">
              <a:buNone/>
            </a:pPr>
            <a:endParaRPr lang="en-US" b="1" i="1" dirty="0"/>
          </a:p>
          <a:p>
            <a:pPr marL="0" indent="0" algn="r">
              <a:buNone/>
            </a:pPr>
            <a:endParaRPr lang="en-US" sz="2600" dirty="0"/>
          </a:p>
          <a:p>
            <a:endParaRPr lang="en-US" dirty="0"/>
          </a:p>
        </p:txBody>
      </p:sp>
      <p:sp>
        <p:nvSpPr>
          <p:cNvPr id="4" name="Slide Number Placeholder 3">
            <a:extLst>
              <a:ext uri="{FF2B5EF4-FFF2-40B4-BE49-F238E27FC236}">
                <a16:creationId xmlns:a16="http://schemas.microsoft.com/office/drawing/2014/main" id="{76443C35-BC43-44FD-AA65-697E1B33EC80}"/>
              </a:ext>
            </a:extLst>
          </p:cNvPr>
          <p:cNvSpPr>
            <a:spLocks noGrp="1"/>
          </p:cNvSpPr>
          <p:nvPr>
            <p:ph type="sldNum" sz="quarter" idx="12"/>
          </p:nvPr>
        </p:nvSpPr>
        <p:spPr/>
        <p:txBody>
          <a:bodyPr/>
          <a:lstStyle/>
          <a:p>
            <a:fld id="{520E06A9-DBC0-42A8-9980-DE821953FAC1}" type="slidenum">
              <a:rPr lang="en-US" smtClean="0"/>
              <a:t>17</a:t>
            </a:fld>
            <a:endParaRPr lang="en-US" dirty="0"/>
          </a:p>
        </p:txBody>
      </p:sp>
      <p:sp>
        <p:nvSpPr>
          <p:cNvPr id="6" name="Content Placeholder 2">
            <a:extLst>
              <a:ext uri="{FF2B5EF4-FFF2-40B4-BE49-F238E27FC236}">
                <a16:creationId xmlns:a16="http://schemas.microsoft.com/office/drawing/2014/main" id="{A95EEC2F-BC06-4BA6-87D6-074B86D77DE0}"/>
              </a:ext>
            </a:extLst>
          </p:cNvPr>
          <p:cNvSpPr txBox="1">
            <a:spLocks/>
          </p:cNvSpPr>
          <p:nvPr/>
        </p:nvSpPr>
        <p:spPr>
          <a:xfrm>
            <a:off x="842229" y="1173958"/>
            <a:ext cx="7931020" cy="5481735"/>
          </a:xfrm>
          <a:prstGeom prst="rect">
            <a:avLst/>
          </a:prstGeom>
        </p:spPr>
        <p:txBody>
          <a:bodyPr vert="horz" lIns="91440" tIns="45720" rIns="91440" bIns="45720" rtlCol="0">
            <a:norm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628650" indent="-285750"/>
            <a:r>
              <a:rPr lang="en-US" dirty="0"/>
              <a:t>Paul failed, suffered, his work and mission were blocked over and over, his life was filled with disappointments.</a:t>
            </a:r>
          </a:p>
          <a:p>
            <a:pPr marL="628650" indent="-285750"/>
            <a:r>
              <a:rPr lang="en-US" dirty="0"/>
              <a:t>Paul understood that the obstacles and suffering he experienced were commonly experienced by all humanity.</a:t>
            </a:r>
          </a:p>
          <a:p>
            <a:pPr marL="628650" indent="-285750"/>
            <a:r>
              <a:rPr lang="en-US" dirty="0"/>
              <a:t>Paul focused his thoughts and attention on the positive, a high calling.</a:t>
            </a:r>
          </a:p>
          <a:p>
            <a:pPr marL="628650" indent="-285750"/>
            <a:r>
              <a:rPr lang="en-US" dirty="0"/>
              <a:t>Paul exemplified true grit, he never gave up, he kept pressing forward, he ran the race that God had set before him, not a sprint, but a marathon throughout his life.</a:t>
            </a:r>
          </a:p>
          <a:p>
            <a:pPr marL="628650" indent="-285750"/>
            <a:r>
              <a:rPr lang="en-US" dirty="0"/>
              <a:t>Paul’s faith was grounded in God’s love, in the fact that God understood his weaknesses, that nothing could separate him from that love, and that because God loved him, God was working everything he experienced for good, in life and in death.</a:t>
            </a:r>
          </a:p>
          <a:p>
            <a:pPr marL="628650" indent="-285750"/>
            <a:r>
              <a:rPr lang="en-US" dirty="0"/>
              <a:t>Paul understood that because the world is now not what God wants it to be, we, who are in God’s image, are called to love, serve, and transform it.</a:t>
            </a:r>
          </a:p>
          <a:p>
            <a:pPr marL="457200" indent="-457200">
              <a:buFont typeface="+mj-lt"/>
              <a:buAutoNum type="arabicPeriod"/>
            </a:pPr>
            <a:endParaRPr lang="en-US" u="sng" dirty="0">
              <a:solidFill>
                <a:schemeClr val="tx1"/>
              </a:solidFill>
            </a:endParaRPr>
          </a:p>
          <a:p>
            <a:pPr marL="0" indent="0">
              <a:buFont typeface="Franklin Gothic Book" panose="020B0503020102020204" pitchFamily="34" charset="0"/>
              <a:buNone/>
            </a:pPr>
            <a:endParaRPr lang="en-US" sz="1800" dirty="0"/>
          </a:p>
          <a:p>
            <a:endParaRPr lang="en-US" sz="1800" dirty="0"/>
          </a:p>
          <a:p>
            <a:endParaRPr lang="en-US" sz="1800" dirty="0"/>
          </a:p>
          <a:p>
            <a:endParaRPr lang="en-US" sz="1800" dirty="0"/>
          </a:p>
          <a:p>
            <a:endParaRPr lang="en-US" sz="1800" dirty="0"/>
          </a:p>
          <a:p>
            <a:endParaRPr lang="en-US" sz="1800" dirty="0"/>
          </a:p>
          <a:p>
            <a:endParaRPr lang="en-US" sz="1600" dirty="0"/>
          </a:p>
          <a:p>
            <a:endParaRPr lang="en-US" sz="16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477335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AB8D-5609-4329-B4D8-5B14BEDDF4F9}"/>
              </a:ext>
            </a:extLst>
          </p:cNvPr>
          <p:cNvSpPr>
            <a:spLocks noGrp="1"/>
          </p:cNvSpPr>
          <p:nvPr>
            <p:ph type="title"/>
          </p:nvPr>
        </p:nvSpPr>
        <p:spPr>
          <a:xfrm>
            <a:off x="706509" y="456712"/>
            <a:ext cx="7595262" cy="713373"/>
          </a:xfrm>
        </p:spPr>
        <p:txBody>
          <a:bodyPr>
            <a:normAutofit/>
          </a:bodyPr>
          <a:lstStyle/>
          <a:p>
            <a:r>
              <a:rPr lang="en-US" sz="3200" b="1" dirty="0"/>
              <a:t>How about Us?</a:t>
            </a:r>
          </a:p>
        </p:txBody>
      </p:sp>
      <p:sp>
        <p:nvSpPr>
          <p:cNvPr id="3" name="Content Placeholder 2">
            <a:extLst>
              <a:ext uri="{FF2B5EF4-FFF2-40B4-BE49-F238E27FC236}">
                <a16:creationId xmlns:a16="http://schemas.microsoft.com/office/drawing/2014/main" id="{4A0BAF99-6EA6-44E5-AF8B-FCEEDD3C94F1}"/>
              </a:ext>
            </a:extLst>
          </p:cNvPr>
          <p:cNvSpPr>
            <a:spLocks noGrp="1"/>
          </p:cNvSpPr>
          <p:nvPr>
            <p:ph idx="1"/>
          </p:nvPr>
        </p:nvSpPr>
        <p:spPr>
          <a:xfrm>
            <a:off x="774441" y="1977602"/>
            <a:ext cx="7931020" cy="4194597"/>
          </a:xfrm>
        </p:spPr>
        <p:txBody>
          <a:bodyPr>
            <a:normAutofit/>
          </a:bodyPr>
          <a:lstStyle/>
          <a:p>
            <a:pPr marL="512763" indent="0">
              <a:buNone/>
            </a:pPr>
            <a:endParaRPr lang="en-US" b="1" i="1" dirty="0"/>
          </a:p>
          <a:p>
            <a:pPr marL="0" indent="0" algn="r">
              <a:buNone/>
            </a:pPr>
            <a:endParaRPr lang="en-US" sz="2600" dirty="0"/>
          </a:p>
          <a:p>
            <a:endParaRPr lang="en-US" dirty="0"/>
          </a:p>
        </p:txBody>
      </p:sp>
      <p:sp>
        <p:nvSpPr>
          <p:cNvPr id="4" name="Slide Number Placeholder 3">
            <a:extLst>
              <a:ext uri="{FF2B5EF4-FFF2-40B4-BE49-F238E27FC236}">
                <a16:creationId xmlns:a16="http://schemas.microsoft.com/office/drawing/2014/main" id="{76443C35-BC43-44FD-AA65-697E1B33EC80}"/>
              </a:ext>
            </a:extLst>
          </p:cNvPr>
          <p:cNvSpPr>
            <a:spLocks noGrp="1"/>
          </p:cNvSpPr>
          <p:nvPr>
            <p:ph type="sldNum" sz="quarter" idx="12"/>
          </p:nvPr>
        </p:nvSpPr>
        <p:spPr/>
        <p:txBody>
          <a:bodyPr/>
          <a:lstStyle/>
          <a:p>
            <a:fld id="{520E06A9-DBC0-42A8-9980-DE821953FAC1}" type="slidenum">
              <a:rPr lang="en-US" smtClean="0"/>
              <a:t>18</a:t>
            </a:fld>
            <a:endParaRPr lang="en-US" dirty="0"/>
          </a:p>
        </p:txBody>
      </p:sp>
      <p:sp>
        <p:nvSpPr>
          <p:cNvPr id="6" name="Content Placeholder 2">
            <a:extLst>
              <a:ext uri="{FF2B5EF4-FFF2-40B4-BE49-F238E27FC236}">
                <a16:creationId xmlns:a16="http://schemas.microsoft.com/office/drawing/2014/main" id="{A95EEC2F-BC06-4BA6-87D6-074B86D77DE0}"/>
              </a:ext>
            </a:extLst>
          </p:cNvPr>
          <p:cNvSpPr txBox="1">
            <a:spLocks/>
          </p:cNvSpPr>
          <p:nvPr/>
        </p:nvSpPr>
        <p:spPr>
          <a:xfrm>
            <a:off x="842229" y="1073290"/>
            <a:ext cx="7931020" cy="5481735"/>
          </a:xfrm>
          <a:prstGeom prst="rect">
            <a:avLst/>
          </a:prstGeom>
        </p:spPr>
        <p:txBody>
          <a:bodyPr vert="horz" lIns="91440" tIns="45720" rIns="91440" bIns="45720" rtlCol="0">
            <a:normAutofit lnSpcReduction="10000"/>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628650" indent="-285750"/>
            <a:r>
              <a:rPr lang="en-US" dirty="0"/>
              <a:t>Our suffering, failures, grief, or sins are not unique–we are a part of the human race.  The question is not, “Why me?”  It’s “Why not me?”</a:t>
            </a:r>
          </a:p>
          <a:p>
            <a:pPr marL="628650" indent="-285750"/>
            <a:r>
              <a:rPr lang="en-US" dirty="0"/>
              <a:t>We can choose where to focus our attention; don’t lose the good you have, because you’re so focused on what you have lost.</a:t>
            </a:r>
          </a:p>
          <a:p>
            <a:pPr marL="628650" indent="-285750"/>
            <a:r>
              <a:rPr lang="en-US" dirty="0"/>
              <a:t>Act in ways that are good for you.  Recognize when you’re wading  through the swamp of despair; you can still choose to do what is good for you.</a:t>
            </a:r>
          </a:p>
          <a:p>
            <a:pPr marL="628650" indent="-285750"/>
            <a:r>
              <a:rPr lang="en-US" dirty="0"/>
              <a:t>Develop a gritty personality.  You are going to make it.  Follow through on your commitments.  Learn and transform yourself even if it takes tremendous effort and a lot of time.</a:t>
            </a:r>
          </a:p>
          <a:p>
            <a:pPr marL="628650" indent="-285750"/>
            <a:r>
              <a:rPr lang="en-US" dirty="0"/>
              <a:t>Believe that God loves you; that you destiny is fixed in God’s love.  Experience and share that love with others.  Let that love and security motivate you to move forward.</a:t>
            </a:r>
          </a:p>
          <a:p>
            <a:pPr marL="628650" indent="-285750"/>
            <a:r>
              <a:rPr lang="en-US" dirty="0"/>
              <a:t>Understand that the world is now not what God wants it to be, and that we, who are in God’s image, are called to love and transform it with loving words and inspired acts of service.</a:t>
            </a:r>
          </a:p>
          <a:p>
            <a:pPr marL="628650" indent="-285750"/>
            <a:endParaRPr lang="en-US" dirty="0"/>
          </a:p>
          <a:p>
            <a:pPr marL="457200" indent="-457200">
              <a:buFont typeface="+mj-lt"/>
              <a:buAutoNum type="arabicPeriod"/>
            </a:pPr>
            <a:endParaRPr lang="en-US" u="sng" dirty="0">
              <a:solidFill>
                <a:schemeClr val="tx1"/>
              </a:solidFill>
            </a:endParaRPr>
          </a:p>
          <a:p>
            <a:pPr marL="0" indent="0">
              <a:buFont typeface="Franklin Gothic Book" panose="020B0503020102020204" pitchFamily="34" charset="0"/>
              <a:buNone/>
            </a:pPr>
            <a:endParaRPr lang="en-US" sz="1800" dirty="0"/>
          </a:p>
          <a:p>
            <a:endParaRPr lang="en-US" sz="1800" dirty="0"/>
          </a:p>
          <a:p>
            <a:endParaRPr lang="en-US" sz="1800" dirty="0"/>
          </a:p>
          <a:p>
            <a:endParaRPr lang="en-US" sz="1800" dirty="0"/>
          </a:p>
          <a:p>
            <a:endParaRPr lang="en-US" sz="1800" dirty="0"/>
          </a:p>
          <a:p>
            <a:endParaRPr lang="en-US" sz="1800" dirty="0"/>
          </a:p>
          <a:p>
            <a:endParaRPr lang="en-US" sz="1600" dirty="0"/>
          </a:p>
          <a:p>
            <a:endParaRPr lang="en-US" sz="16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66340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6443C35-BC43-44FD-AA65-697E1B33EC80}"/>
              </a:ext>
            </a:extLst>
          </p:cNvPr>
          <p:cNvSpPr>
            <a:spLocks noGrp="1"/>
          </p:cNvSpPr>
          <p:nvPr>
            <p:ph type="sldNum" sz="quarter" idx="12"/>
          </p:nvPr>
        </p:nvSpPr>
        <p:spPr/>
        <p:txBody>
          <a:bodyPr/>
          <a:lstStyle/>
          <a:p>
            <a:fld id="{520E06A9-DBC0-42A8-9980-DE821953FAC1}" type="slidenum">
              <a:rPr lang="en-US" smtClean="0"/>
              <a:t>19</a:t>
            </a:fld>
            <a:endParaRPr lang="en-US" dirty="0"/>
          </a:p>
        </p:txBody>
      </p:sp>
      <p:sp>
        <p:nvSpPr>
          <p:cNvPr id="6" name="Content Placeholder 2">
            <a:extLst>
              <a:ext uri="{FF2B5EF4-FFF2-40B4-BE49-F238E27FC236}">
                <a16:creationId xmlns:a16="http://schemas.microsoft.com/office/drawing/2014/main" id="{A95EEC2F-BC06-4BA6-87D6-074B86D77DE0}"/>
              </a:ext>
            </a:extLst>
          </p:cNvPr>
          <p:cNvSpPr txBox="1">
            <a:spLocks/>
          </p:cNvSpPr>
          <p:nvPr/>
        </p:nvSpPr>
        <p:spPr>
          <a:xfrm>
            <a:off x="842229" y="1073290"/>
            <a:ext cx="7931020" cy="5481735"/>
          </a:xfrm>
          <a:prstGeom prst="rect">
            <a:avLst/>
          </a:prstGeom>
        </p:spPr>
        <p:txBody>
          <a:bodyPr vert="horz" lIns="91440" tIns="45720" rIns="91440" bIns="45720" rtlCol="0">
            <a:norm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628650" indent="-285750"/>
            <a:endParaRPr lang="en-US" dirty="0"/>
          </a:p>
          <a:p>
            <a:pPr marL="457200" indent="-457200">
              <a:buFont typeface="+mj-lt"/>
              <a:buAutoNum type="arabicPeriod"/>
            </a:pPr>
            <a:endParaRPr lang="en-US" u="sng" dirty="0">
              <a:solidFill>
                <a:schemeClr val="tx1"/>
              </a:solidFill>
            </a:endParaRPr>
          </a:p>
          <a:p>
            <a:pPr marL="0" indent="0">
              <a:buFont typeface="Franklin Gothic Book" panose="020B0503020102020204" pitchFamily="34" charset="0"/>
              <a:buNone/>
            </a:pPr>
            <a:r>
              <a:rPr lang="en-US" b="1" dirty="0">
                <a:solidFill>
                  <a:schemeClr val="tx1"/>
                </a:solidFill>
              </a:rPr>
              <a:t>Text, email or call me if you want to talk about any of this:</a:t>
            </a:r>
          </a:p>
          <a:p>
            <a:pPr marL="0" indent="0">
              <a:buFont typeface="Franklin Gothic Book" panose="020B0503020102020204" pitchFamily="34" charset="0"/>
              <a:buNone/>
            </a:pPr>
            <a:endParaRPr lang="en-US" b="1" dirty="0">
              <a:solidFill>
                <a:schemeClr val="tx1"/>
              </a:solidFill>
            </a:endParaRPr>
          </a:p>
          <a:p>
            <a:pPr marL="0" indent="0">
              <a:buFont typeface="Franklin Gothic Book" panose="020B0503020102020204" pitchFamily="34" charset="0"/>
              <a:buNone/>
            </a:pPr>
            <a:r>
              <a:rPr lang="en-US" b="1" dirty="0">
                <a:solidFill>
                  <a:schemeClr val="tx1"/>
                </a:solidFill>
              </a:rPr>
              <a:t>Paul Feiler</a:t>
            </a:r>
          </a:p>
          <a:p>
            <a:pPr marL="0" indent="0">
              <a:buFont typeface="Franklin Gothic Book" panose="020B0503020102020204" pitchFamily="34" charset="0"/>
              <a:buNone/>
            </a:pPr>
            <a:r>
              <a:rPr lang="en-US" b="1" dirty="0">
                <a:solidFill>
                  <a:schemeClr val="tx1"/>
                </a:solidFill>
                <a:hlinkClick r:id="rId2">
                  <a:extLst>
                    <a:ext uri="{A12FA001-AC4F-418D-AE19-62706E023703}">
                      <ahyp:hlinkClr xmlns:ahyp="http://schemas.microsoft.com/office/drawing/2018/hyperlinkcolor" val="tx"/>
                    </a:ext>
                  </a:extLst>
                </a:hlinkClick>
              </a:rPr>
              <a:t>pfeiler51@gmail.com</a:t>
            </a:r>
            <a:endParaRPr lang="en-US" b="1" dirty="0">
              <a:solidFill>
                <a:schemeClr val="tx1"/>
              </a:solidFill>
            </a:endParaRPr>
          </a:p>
          <a:p>
            <a:pPr marL="0" indent="0">
              <a:buFont typeface="Franklin Gothic Book" panose="020B0503020102020204" pitchFamily="34" charset="0"/>
              <a:buNone/>
            </a:pPr>
            <a:r>
              <a:rPr lang="en-US" b="1" dirty="0">
                <a:solidFill>
                  <a:schemeClr val="tx1"/>
                </a:solidFill>
              </a:rPr>
              <a:t>713-256-9039</a:t>
            </a:r>
          </a:p>
          <a:p>
            <a:pPr marL="0" indent="0">
              <a:buFont typeface="Franklin Gothic Book" panose="020B0503020102020204" pitchFamily="34" charset="0"/>
              <a:buNone/>
            </a:pPr>
            <a:endParaRPr lang="en-US" sz="1600" b="1" dirty="0">
              <a:solidFill>
                <a:schemeClr val="tx1"/>
              </a:solidFill>
            </a:endParaRPr>
          </a:p>
          <a:p>
            <a:pPr marL="0" indent="0">
              <a:buFont typeface="Franklin Gothic Book" panose="020B0503020102020204" pitchFamily="34" charset="0"/>
              <a:buNone/>
            </a:pPr>
            <a:endParaRPr lang="en-US" sz="1600" dirty="0">
              <a:solidFill>
                <a:schemeClr val="tx1"/>
              </a:solidFill>
            </a:endParaRPr>
          </a:p>
          <a:p>
            <a:endParaRPr lang="en-US" sz="1600" dirty="0">
              <a:solidFill>
                <a:schemeClr val="tx1"/>
              </a:solidFill>
            </a:endParaRPr>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946431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AB8D-5609-4329-B4D8-5B14BEDDF4F9}"/>
              </a:ext>
            </a:extLst>
          </p:cNvPr>
          <p:cNvSpPr>
            <a:spLocks noGrp="1"/>
          </p:cNvSpPr>
          <p:nvPr>
            <p:ph type="title"/>
          </p:nvPr>
        </p:nvSpPr>
        <p:spPr/>
        <p:txBody>
          <a:bodyPr>
            <a:normAutofit/>
          </a:bodyPr>
          <a:lstStyle/>
          <a:p>
            <a:r>
              <a:rPr lang="en-US" sz="3200" b="1" dirty="0"/>
              <a:t>Resilience</a:t>
            </a:r>
          </a:p>
        </p:txBody>
      </p:sp>
      <p:sp>
        <p:nvSpPr>
          <p:cNvPr id="3" name="Content Placeholder 2">
            <a:extLst>
              <a:ext uri="{FF2B5EF4-FFF2-40B4-BE49-F238E27FC236}">
                <a16:creationId xmlns:a16="http://schemas.microsoft.com/office/drawing/2014/main" id="{4A0BAF99-6EA6-44E5-AF8B-FCEEDD3C94F1}"/>
              </a:ext>
            </a:extLst>
          </p:cNvPr>
          <p:cNvSpPr>
            <a:spLocks noGrp="1"/>
          </p:cNvSpPr>
          <p:nvPr>
            <p:ph idx="1"/>
          </p:nvPr>
        </p:nvSpPr>
        <p:spPr>
          <a:xfrm>
            <a:off x="1283802" y="2474154"/>
            <a:ext cx="7200900" cy="4755214"/>
          </a:xfrm>
        </p:spPr>
        <p:txBody>
          <a:bodyPr>
            <a:normAutofit/>
          </a:bodyPr>
          <a:lstStyle/>
          <a:p>
            <a:pPr marL="0" indent="0">
              <a:buNone/>
            </a:pPr>
            <a:endParaRPr lang="en-US" dirty="0"/>
          </a:p>
          <a:p>
            <a:pPr marL="0" indent="0">
              <a:buNone/>
            </a:pPr>
            <a:endParaRPr lang="en-US" dirty="0"/>
          </a:p>
          <a:p>
            <a:pPr marL="0" indent="0" algn="ctr">
              <a:buNone/>
            </a:pPr>
            <a:r>
              <a:rPr lang="en-US" sz="2800" dirty="0"/>
              <a:t>“The capacity to recover quickly from life’s challenges; to spring back quickly into shape.”</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DE38C95F-BFF0-442E-93F8-F43CD1E868C7}"/>
              </a:ext>
            </a:extLst>
          </p:cNvPr>
          <p:cNvSpPr>
            <a:spLocks noGrp="1"/>
          </p:cNvSpPr>
          <p:nvPr>
            <p:ph type="sldNum" sz="quarter" idx="12"/>
          </p:nvPr>
        </p:nvSpPr>
        <p:spPr/>
        <p:txBody>
          <a:bodyPr/>
          <a:lstStyle/>
          <a:p>
            <a:fld id="{520E06A9-DBC0-42A8-9980-DE821953FAC1}" type="slidenum">
              <a:rPr lang="en-US" smtClean="0"/>
              <a:t>2</a:t>
            </a:fld>
            <a:endParaRPr lang="en-US" dirty="0"/>
          </a:p>
        </p:txBody>
      </p:sp>
      <p:pic>
        <p:nvPicPr>
          <p:cNvPr id="6" name="Picture 5">
            <a:extLst>
              <a:ext uri="{FF2B5EF4-FFF2-40B4-BE49-F238E27FC236}">
                <a16:creationId xmlns:a16="http://schemas.microsoft.com/office/drawing/2014/main" id="{AB55B0B9-9C55-4E69-87BA-9E56CD903B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8624" y="254627"/>
            <a:ext cx="1925662" cy="1242868"/>
          </a:xfrm>
          <a:prstGeom prst="rect">
            <a:avLst/>
          </a:prstGeom>
        </p:spPr>
      </p:pic>
    </p:spTree>
    <p:extLst>
      <p:ext uri="{BB962C8B-B14F-4D97-AF65-F5344CB8AC3E}">
        <p14:creationId xmlns:p14="http://schemas.microsoft.com/office/powerpoint/2010/main" val="410402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AB8D-5609-4329-B4D8-5B14BEDDF4F9}"/>
              </a:ext>
            </a:extLst>
          </p:cNvPr>
          <p:cNvSpPr>
            <a:spLocks noGrp="1"/>
          </p:cNvSpPr>
          <p:nvPr>
            <p:ph type="title"/>
          </p:nvPr>
        </p:nvSpPr>
        <p:spPr>
          <a:xfrm>
            <a:off x="971550" y="553030"/>
            <a:ext cx="7200900" cy="1520890"/>
          </a:xfrm>
        </p:spPr>
        <p:txBody>
          <a:bodyPr>
            <a:normAutofit/>
          </a:bodyPr>
          <a:lstStyle/>
          <a:p>
            <a:r>
              <a:rPr lang="en-US" sz="3200" b="1" dirty="0"/>
              <a:t>Today’s Lesson</a:t>
            </a:r>
          </a:p>
        </p:txBody>
      </p:sp>
      <p:sp>
        <p:nvSpPr>
          <p:cNvPr id="3" name="Content Placeholder 2">
            <a:extLst>
              <a:ext uri="{FF2B5EF4-FFF2-40B4-BE49-F238E27FC236}">
                <a16:creationId xmlns:a16="http://schemas.microsoft.com/office/drawing/2014/main" id="{4A0BAF99-6EA6-44E5-AF8B-FCEEDD3C94F1}"/>
              </a:ext>
            </a:extLst>
          </p:cNvPr>
          <p:cNvSpPr>
            <a:spLocks noGrp="1"/>
          </p:cNvSpPr>
          <p:nvPr>
            <p:ph idx="1"/>
          </p:nvPr>
        </p:nvSpPr>
        <p:spPr>
          <a:xfrm>
            <a:off x="842229" y="1377063"/>
            <a:ext cx="7931020" cy="5481735"/>
          </a:xfrm>
        </p:spPr>
        <p:txBody>
          <a:bodyPr>
            <a:normAutofit/>
          </a:bodyPr>
          <a:lstStyle/>
          <a:p>
            <a:endParaRPr lang="en-US" sz="1800" dirty="0"/>
          </a:p>
          <a:p>
            <a:pPr marL="0" indent="0">
              <a:buNone/>
            </a:pPr>
            <a:endParaRPr lang="en-US" sz="1800" dirty="0"/>
          </a:p>
          <a:p>
            <a:r>
              <a:rPr lang="en-US" dirty="0"/>
              <a:t>Lucy Hone. Ted Talk Video, “Three Habits of Resilient People”</a:t>
            </a:r>
          </a:p>
          <a:p>
            <a:endParaRPr lang="en-US" dirty="0"/>
          </a:p>
          <a:p>
            <a:r>
              <a:rPr lang="en-US" dirty="0"/>
              <a:t>The Three Habits</a:t>
            </a:r>
          </a:p>
          <a:p>
            <a:pPr marL="0" indent="0">
              <a:buNone/>
            </a:pPr>
            <a:endParaRPr lang="en-US" dirty="0"/>
          </a:p>
          <a:p>
            <a:r>
              <a:rPr lang="en-US" dirty="0"/>
              <a:t>Grit and Faith</a:t>
            </a:r>
          </a:p>
          <a:p>
            <a:endParaRPr lang="en-US" dirty="0"/>
          </a:p>
          <a:p>
            <a:r>
              <a:rPr lang="en-US" dirty="0"/>
              <a:t>The Habits Illustrated in the Life of the Apostle Paul</a:t>
            </a:r>
          </a:p>
          <a:p>
            <a:endParaRPr lang="en-US" dirty="0"/>
          </a:p>
          <a:p>
            <a:r>
              <a:rPr lang="en-US" dirty="0"/>
              <a:t>How Will You Bounce Back?</a:t>
            </a:r>
          </a:p>
          <a:p>
            <a:endParaRPr lang="en-US" sz="1800" dirty="0"/>
          </a:p>
          <a:p>
            <a:endParaRPr lang="en-US" sz="1800" dirty="0"/>
          </a:p>
          <a:p>
            <a:endParaRPr lang="en-US" sz="1800" dirty="0"/>
          </a:p>
          <a:p>
            <a:endParaRPr lang="en-US" sz="1800" dirty="0"/>
          </a:p>
          <a:p>
            <a:endParaRPr lang="en-US" sz="1800" dirty="0"/>
          </a:p>
          <a:p>
            <a:endParaRPr lang="en-US" sz="1600" dirty="0"/>
          </a:p>
          <a:p>
            <a:endParaRPr lang="en-US" sz="1600"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A677F3CA-5FD5-4362-AD53-68DDDBED96FB}"/>
              </a:ext>
            </a:extLst>
          </p:cNvPr>
          <p:cNvSpPr>
            <a:spLocks noGrp="1"/>
          </p:cNvSpPr>
          <p:nvPr>
            <p:ph type="sldNum" sz="quarter" idx="12"/>
          </p:nvPr>
        </p:nvSpPr>
        <p:spPr/>
        <p:txBody>
          <a:bodyPr/>
          <a:lstStyle/>
          <a:p>
            <a:fld id="{520E06A9-DBC0-42A8-9980-DE821953FAC1}" type="slidenum">
              <a:rPr lang="en-US" smtClean="0"/>
              <a:t>3</a:t>
            </a:fld>
            <a:endParaRPr lang="en-US" dirty="0"/>
          </a:p>
        </p:txBody>
      </p:sp>
      <p:pic>
        <p:nvPicPr>
          <p:cNvPr id="7" name="Picture 6">
            <a:extLst>
              <a:ext uri="{FF2B5EF4-FFF2-40B4-BE49-F238E27FC236}">
                <a16:creationId xmlns:a16="http://schemas.microsoft.com/office/drawing/2014/main" id="{76B08C0F-7EE2-44F6-B300-2E41E86DE8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9798" y="214872"/>
            <a:ext cx="1966726" cy="1269372"/>
          </a:xfrm>
          <a:prstGeom prst="rect">
            <a:avLst/>
          </a:prstGeom>
        </p:spPr>
      </p:pic>
    </p:spTree>
    <p:extLst>
      <p:ext uri="{BB962C8B-B14F-4D97-AF65-F5344CB8AC3E}">
        <p14:creationId xmlns:p14="http://schemas.microsoft.com/office/powerpoint/2010/main" val="2439242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AB8D-5609-4329-B4D8-5B14BEDDF4F9}"/>
              </a:ext>
            </a:extLst>
          </p:cNvPr>
          <p:cNvSpPr>
            <a:spLocks noGrp="1"/>
          </p:cNvSpPr>
          <p:nvPr>
            <p:ph type="title"/>
          </p:nvPr>
        </p:nvSpPr>
        <p:spPr>
          <a:xfrm>
            <a:off x="971550" y="553030"/>
            <a:ext cx="7200900" cy="1520890"/>
          </a:xfrm>
        </p:spPr>
        <p:txBody>
          <a:bodyPr>
            <a:normAutofit/>
          </a:bodyPr>
          <a:lstStyle/>
          <a:p>
            <a:r>
              <a:rPr lang="en-US" sz="3200" b="1" dirty="0"/>
              <a:t>Lucy Hone</a:t>
            </a:r>
          </a:p>
        </p:txBody>
      </p:sp>
      <p:sp>
        <p:nvSpPr>
          <p:cNvPr id="3" name="Content Placeholder 2">
            <a:extLst>
              <a:ext uri="{FF2B5EF4-FFF2-40B4-BE49-F238E27FC236}">
                <a16:creationId xmlns:a16="http://schemas.microsoft.com/office/drawing/2014/main" id="{4A0BAF99-6EA6-44E5-AF8B-FCEEDD3C94F1}"/>
              </a:ext>
            </a:extLst>
          </p:cNvPr>
          <p:cNvSpPr>
            <a:spLocks noGrp="1"/>
          </p:cNvSpPr>
          <p:nvPr>
            <p:ph idx="1"/>
          </p:nvPr>
        </p:nvSpPr>
        <p:spPr>
          <a:xfrm>
            <a:off x="842229" y="1377063"/>
            <a:ext cx="7931020" cy="5481735"/>
          </a:xfrm>
        </p:spPr>
        <p:txBody>
          <a:bodyPr>
            <a:normAutofit/>
          </a:bodyPr>
          <a:lstStyle/>
          <a:p>
            <a:endParaRPr lang="en-US" sz="1800" dirty="0"/>
          </a:p>
          <a:p>
            <a:pPr marL="0" indent="0">
              <a:buNone/>
            </a:pPr>
            <a:endParaRPr lang="en-US" sz="1800" dirty="0"/>
          </a:p>
          <a:p>
            <a:pPr>
              <a:lnSpc>
                <a:spcPct val="100000"/>
              </a:lnSpc>
              <a:spcAft>
                <a:spcPts val="1800"/>
              </a:spcAft>
            </a:pPr>
            <a:r>
              <a:rPr lang="en-US" dirty="0"/>
              <a:t>Director of the New Zealand Institute of Wellbeing &amp; Resilience</a:t>
            </a:r>
          </a:p>
          <a:p>
            <a:pPr>
              <a:lnSpc>
                <a:spcPct val="100000"/>
              </a:lnSpc>
              <a:spcAft>
                <a:spcPts val="1800"/>
              </a:spcAft>
            </a:pPr>
            <a:r>
              <a:rPr lang="en-US" dirty="0">
                <a:solidFill>
                  <a:schemeClr val="tx1"/>
                </a:solidFill>
              </a:rPr>
              <a:t>Author of </a:t>
            </a:r>
            <a:r>
              <a:rPr lang="en-US" i="1" dirty="0">
                <a:solidFill>
                  <a:schemeClr val="tx1"/>
                </a:solidFill>
              </a:rPr>
              <a:t>Resilient Grieving</a:t>
            </a:r>
            <a:r>
              <a:rPr lang="en-US" dirty="0">
                <a:solidFill>
                  <a:schemeClr val="tx1"/>
                </a:solidFill>
              </a:rPr>
              <a:t> (The Experiment, 2018), the TED talk “Three Habits of Resilient People,” and the </a:t>
            </a:r>
            <a:r>
              <a:rPr lang="en-US" i="1" dirty="0">
                <a:solidFill>
                  <a:schemeClr val="tx1"/>
                </a:solidFill>
              </a:rPr>
              <a:t>Educators’ Guide to Whole-school Wellbeing: A Practical Guide to Getting Started, Best-Practice Process and Effective Implementation</a:t>
            </a:r>
            <a:r>
              <a:rPr lang="en-US" dirty="0">
                <a:solidFill>
                  <a:schemeClr val="tx1"/>
                </a:solidFill>
              </a:rPr>
              <a:t> (Taylor &amp; Francis, 2020).  She is also a contributor to </a:t>
            </a:r>
            <a:r>
              <a:rPr lang="en-US" i="1" dirty="0">
                <a:solidFill>
                  <a:schemeClr val="tx1"/>
                </a:solidFill>
              </a:rPr>
              <a:t>Psychology Today</a:t>
            </a:r>
            <a:r>
              <a:rPr lang="en-US" dirty="0">
                <a:solidFill>
                  <a:schemeClr val="tx1"/>
                </a:solidFill>
              </a:rPr>
              <a:t>. </a:t>
            </a:r>
          </a:p>
          <a:p>
            <a:pPr>
              <a:lnSpc>
                <a:spcPct val="100000"/>
              </a:lnSpc>
              <a:spcAft>
                <a:spcPts val="1800"/>
              </a:spcAft>
            </a:pPr>
            <a:r>
              <a:rPr lang="en-US" dirty="0"/>
              <a:t>Masters in Applied Positive Psychology from the University of Pennsylvania and a Ph.D. from Auckland University of Technology.</a:t>
            </a:r>
          </a:p>
          <a:p>
            <a:pPr marL="0" indent="0">
              <a:lnSpc>
                <a:spcPct val="100000"/>
              </a:lnSpc>
              <a:spcAft>
                <a:spcPts val="1800"/>
              </a:spcAft>
              <a:buNone/>
            </a:pPr>
            <a:endParaRPr lang="en-US" sz="1800" dirty="0"/>
          </a:p>
          <a:p>
            <a:endParaRPr lang="en-US" sz="1800" dirty="0"/>
          </a:p>
          <a:p>
            <a:endParaRPr lang="en-US" sz="1800" dirty="0"/>
          </a:p>
          <a:p>
            <a:endParaRPr lang="en-US" sz="1800" dirty="0"/>
          </a:p>
          <a:p>
            <a:endParaRPr lang="en-US" sz="1800" dirty="0"/>
          </a:p>
          <a:p>
            <a:endParaRPr lang="en-US" sz="1800" dirty="0"/>
          </a:p>
          <a:p>
            <a:endParaRPr lang="en-US" sz="1600" dirty="0"/>
          </a:p>
          <a:p>
            <a:endParaRPr lang="en-US" sz="1600"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A677F3CA-5FD5-4362-AD53-68DDDBED96FB}"/>
              </a:ext>
            </a:extLst>
          </p:cNvPr>
          <p:cNvSpPr>
            <a:spLocks noGrp="1"/>
          </p:cNvSpPr>
          <p:nvPr>
            <p:ph type="sldNum" sz="quarter" idx="12"/>
          </p:nvPr>
        </p:nvSpPr>
        <p:spPr/>
        <p:txBody>
          <a:bodyPr/>
          <a:lstStyle/>
          <a:p>
            <a:fld id="{520E06A9-DBC0-42A8-9980-DE821953FAC1}" type="slidenum">
              <a:rPr lang="en-US" smtClean="0"/>
              <a:t>4</a:t>
            </a:fld>
            <a:endParaRPr lang="en-US" dirty="0"/>
          </a:p>
        </p:txBody>
      </p:sp>
      <p:pic>
        <p:nvPicPr>
          <p:cNvPr id="7" name="Picture 6">
            <a:extLst>
              <a:ext uri="{FF2B5EF4-FFF2-40B4-BE49-F238E27FC236}">
                <a16:creationId xmlns:a16="http://schemas.microsoft.com/office/drawing/2014/main" id="{B95D8AF4-F16B-4919-A1BD-DC8CFA03D5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9339" y="242013"/>
            <a:ext cx="2174754" cy="1403638"/>
          </a:xfrm>
          <a:prstGeom prst="rect">
            <a:avLst/>
          </a:prstGeom>
        </p:spPr>
      </p:pic>
    </p:spTree>
    <p:extLst>
      <p:ext uri="{BB962C8B-B14F-4D97-AF65-F5344CB8AC3E}">
        <p14:creationId xmlns:p14="http://schemas.microsoft.com/office/powerpoint/2010/main" val="1994955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0BAF99-6EA6-44E5-AF8B-FCEEDD3C94F1}"/>
              </a:ext>
            </a:extLst>
          </p:cNvPr>
          <p:cNvSpPr>
            <a:spLocks noGrp="1"/>
          </p:cNvSpPr>
          <p:nvPr>
            <p:ph idx="1"/>
          </p:nvPr>
        </p:nvSpPr>
        <p:spPr>
          <a:xfrm>
            <a:off x="842229" y="1377063"/>
            <a:ext cx="7931020" cy="5481735"/>
          </a:xfrm>
        </p:spPr>
        <p:txBody>
          <a:bodyPr>
            <a:normAutofit/>
          </a:bodyPr>
          <a:lstStyle/>
          <a:p>
            <a:endParaRPr lang="en-US" sz="1800" dirty="0"/>
          </a:p>
          <a:p>
            <a:pPr marL="0" indent="0">
              <a:buNone/>
            </a:pPr>
            <a:endParaRPr lang="en-US" sz="1800" dirty="0"/>
          </a:p>
          <a:p>
            <a:endParaRPr lang="en-US" sz="1800" dirty="0"/>
          </a:p>
          <a:p>
            <a:endParaRPr lang="en-US" sz="1800" dirty="0"/>
          </a:p>
          <a:p>
            <a:endParaRPr lang="en-US" sz="1800" dirty="0"/>
          </a:p>
          <a:p>
            <a:endParaRPr lang="en-US" sz="1600" dirty="0"/>
          </a:p>
          <a:p>
            <a:endParaRPr lang="en-US" sz="1600"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A677F3CA-5FD5-4362-AD53-68DDDBED96FB}"/>
              </a:ext>
            </a:extLst>
          </p:cNvPr>
          <p:cNvSpPr>
            <a:spLocks noGrp="1"/>
          </p:cNvSpPr>
          <p:nvPr>
            <p:ph type="sldNum" sz="quarter" idx="12"/>
          </p:nvPr>
        </p:nvSpPr>
        <p:spPr/>
        <p:txBody>
          <a:bodyPr/>
          <a:lstStyle/>
          <a:p>
            <a:fld id="{520E06A9-DBC0-42A8-9980-DE821953FAC1}" type="slidenum">
              <a:rPr lang="en-US" smtClean="0"/>
              <a:t>5</a:t>
            </a:fld>
            <a:endParaRPr lang="en-US" dirty="0"/>
          </a:p>
        </p:txBody>
      </p:sp>
      <p:pic>
        <p:nvPicPr>
          <p:cNvPr id="5" name="Online Media 4" title="The three secrets of resilient people | Lucy Hone | TEDxChristchurch">
            <a:hlinkClick r:id="" action="ppaction://media"/>
            <a:extLst>
              <a:ext uri="{FF2B5EF4-FFF2-40B4-BE49-F238E27FC236}">
                <a16:creationId xmlns:a16="http://schemas.microsoft.com/office/drawing/2014/main" id="{5C57FF18-D5C1-475B-BE53-5B0FF8A20232}"/>
              </a:ext>
            </a:extLst>
          </p:cNvPr>
          <p:cNvPicPr>
            <a:picLocks noRot="1" noChangeAspect="1"/>
          </p:cNvPicPr>
          <p:nvPr>
            <a:videoFile r:link="rId1"/>
          </p:nvPr>
        </p:nvPicPr>
        <p:blipFill>
          <a:blip r:embed="rId3"/>
          <a:stretch>
            <a:fillRect/>
          </a:stretch>
        </p:blipFill>
        <p:spPr>
          <a:xfrm>
            <a:off x="33530" y="956345"/>
            <a:ext cx="9119766" cy="5129868"/>
          </a:xfrm>
          <a:prstGeom prst="rect">
            <a:avLst/>
          </a:prstGeom>
        </p:spPr>
      </p:pic>
    </p:spTree>
    <p:extLst>
      <p:ext uri="{BB962C8B-B14F-4D97-AF65-F5344CB8AC3E}">
        <p14:creationId xmlns:p14="http://schemas.microsoft.com/office/powerpoint/2010/main" val="1617686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AB8D-5609-4329-B4D8-5B14BEDDF4F9}"/>
              </a:ext>
            </a:extLst>
          </p:cNvPr>
          <p:cNvSpPr>
            <a:spLocks noGrp="1"/>
          </p:cNvSpPr>
          <p:nvPr>
            <p:ph type="title"/>
          </p:nvPr>
        </p:nvSpPr>
        <p:spPr>
          <a:xfrm>
            <a:off x="706509" y="456712"/>
            <a:ext cx="7595262" cy="713373"/>
          </a:xfrm>
        </p:spPr>
        <p:txBody>
          <a:bodyPr>
            <a:normAutofit/>
          </a:bodyPr>
          <a:lstStyle/>
          <a:p>
            <a:r>
              <a:rPr lang="en-US" sz="3200" b="1" dirty="0"/>
              <a:t>Three Habits that Can Save You Dark Days</a:t>
            </a:r>
          </a:p>
        </p:txBody>
      </p:sp>
      <p:sp>
        <p:nvSpPr>
          <p:cNvPr id="3" name="Content Placeholder 2">
            <a:extLst>
              <a:ext uri="{FF2B5EF4-FFF2-40B4-BE49-F238E27FC236}">
                <a16:creationId xmlns:a16="http://schemas.microsoft.com/office/drawing/2014/main" id="{4A0BAF99-6EA6-44E5-AF8B-FCEEDD3C94F1}"/>
              </a:ext>
            </a:extLst>
          </p:cNvPr>
          <p:cNvSpPr>
            <a:spLocks noGrp="1"/>
          </p:cNvSpPr>
          <p:nvPr>
            <p:ph idx="1"/>
          </p:nvPr>
        </p:nvSpPr>
        <p:spPr>
          <a:xfrm>
            <a:off x="774441" y="1977602"/>
            <a:ext cx="7931020" cy="4194597"/>
          </a:xfrm>
        </p:spPr>
        <p:txBody>
          <a:bodyPr>
            <a:normAutofit/>
          </a:bodyPr>
          <a:lstStyle/>
          <a:p>
            <a:pPr marL="512763" indent="0">
              <a:buNone/>
            </a:pPr>
            <a:endParaRPr lang="en-US" b="1" i="1" dirty="0"/>
          </a:p>
          <a:p>
            <a:pPr marL="0" indent="0" algn="r">
              <a:buNone/>
            </a:pPr>
            <a:endParaRPr lang="en-US" sz="2600" dirty="0"/>
          </a:p>
          <a:p>
            <a:endParaRPr lang="en-US" dirty="0"/>
          </a:p>
        </p:txBody>
      </p:sp>
      <p:sp>
        <p:nvSpPr>
          <p:cNvPr id="4" name="Slide Number Placeholder 3">
            <a:extLst>
              <a:ext uri="{FF2B5EF4-FFF2-40B4-BE49-F238E27FC236}">
                <a16:creationId xmlns:a16="http://schemas.microsoft.com/office/drawing/2014/main" id="{76443C35-BC43-44FD-AA65-697E1B33EC80}"/>
              </a:ext>
            </a:extLst>
          </p:cNvPr>
          <p:cNvSpPr>
            <a:spLocks noGrp="1"/>
          </p:cNvSpPr>
          <p:nvPr>
            <p:ph type="sldNum" sz="quarter" idx="12"/>
          </p:nvPr>
        </p:nvSpPr>
        <p:spPr/>
        <p:txBody>
          <a:bodyPr/>
          <a:lstStyle/>
          <a:p>
            <a:fld id="{520E06A9-DBC0-42A8-9980-DE821953FAC1}" type="slidenum">
              <a:rPr lang="en-US" smtClean="0"/>
              <a:t>6</a:t>
            </a:fld>
            <a:endParaRPr lang="en-US" dirty="0"/>
          </a:p>
        </p:txBody>
      </p:sp>
      <p:sp>
        <p:nvSpPr>
          <p:cNvPr id="6" name="Content Placeholder 2">
            <a:extLst>
              <a:ext uri="{FF2B5EF4-FFF2-40B4-BE49-F238E27FC236}">
                <a16:creationId xmlns:a16="http://schemas.microsoft.com/office/drawing/2014/main" id="{A95EEC2F-BC06-4BA6-87D6-074B86D77DE0}"/>
              </a:ext>
            </a:extLst>
          </p:cNvPr>
          <p:cNvSpPr txBox="1">
            <a:spLocks/>
          </p:cNvSpPr>
          <p:nvPr/>
        </p:nvSpPr>
        <p:spPr>
          <a:xfrm>
            <a:off x="842229" y="1377063"/>
            <a:ext cx="7931020" cy="5481735"/>
          </a:xfrm>
          <a:prstGeom prst="rect">
            <a:avLst/>
          </a:prstGeom>
        </p:spPr>
        <p:txBody>
          <a:bodyPr vert="horz" lIns="91440" tIns="45720" rIns="91440" bIns="45720" rtlCol="0">
            <a:norm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Font typeface="Franklin Gothic Book" panose="020B0503020102020204" pitchFamily="34" charset="0"/>
              <a:buNone/>
            </a:pPr>
            <a:endParaRPr lang="en-US" sz="1800" dirty="0"/>
          </a:p>
          <a:p>
            <a:pPr marL="457200" indent="-457200">
              <a:buFont typeface="+mj-lt"/>
              <a:buAutoNum type="arabicPeriod"/>
            </a:pPr>
            <a:r>
              <a:rPr lang="en-US" dirty="0"/>
              <a:t>When tough times come, recognize that </a:t>
            </a:r>
            <a:r>
              <a:rPr lang="en-US" u="sng" dirty="0"/>
              <a:t>suffering is an inevitable part of human life</a:t>
            </a:r>
            <a:r>
              <a:rPr lang="en-US" dirty="0"/>
              <a:t>, something that we share with all humanity.  Stop asking, “Why me?”  What you are experiencing is the norm.</a:t>
            </a:r>
          </a:p>
          <a:p>
            <a:pPr marL="457200" indent="-457200">
              <a:buFont typeface="+mj-lt"/>
              <a:buAutoNum type="arabicPeriod"/>
            </a:pPr>
            <a:r>
              <a:rPr lang="en-US" u="sng" dirty="0">
                <a:solidFill>
                  <a:schemeClr val="tx1"/>
                </a:solidFill>
              </a:rPr>
              <a:t>Choose where to focus your attention</a:t>
            </a:r>
            <a:r>
              <a:rPr lang="en-US" dirty="0">
                <a:solidFill>
                  <a:schemeClr val="tx1"/>
                </a:solidFill>
              </a:rPr>
              <a:t>.  We tend to focus on the negative (Tiger vs. Rainbow).  Focus on things you can change, accept as a part of your reality the things you can’t change.  Choose life.  Tune into the good.  Don’t lose what you do have, because you are grieving about what you have lost.</a:t>
            </a:r>
          </a:p>
          <a:p>
            <a:pPr marL="457200" indent="-457200">
              <a:buFont typeface="+mj-lt"/>
              <a:buAutoNum type="arabicPeriod"/>
            </a:pPr>
            <a:r>
              <a:rPr lang="en-US" dirty="0"/>
              <a:t>Ask “</a:t>
            </a:r>
            <a:r>
              <a:rPr lang="en-US" u="sng" dirty="0"/>
              <a:t>Is what I am doing helping me or hurting me</a:t>
            </a:r>
            <a:r>
              <a:rPr lang="en-US" dirty="0"/>
              <a:t>?”  In tough times, resilient people do the things that are good for them.  They take care of themselves, they accept into their lives the care and concern that others have for them, they find a good counselor, they love the people they love, they do the things they love, they trust in God. </a:t>
            </a:r>
          </a:p>
          <a:p>
            <a:pPr marL="0" indent="0">
              <a:buFont typeface="Franklin Gothic Book" panose="020B0503020102020204" pitchFamily="34" charset="0"/>
              <a:buNone/>
            </a:pPr>
            <a:endParaRPr lang="en-US" sz="1800" dirty="0"/>
          </a:p>
          <a:p>
            <a:endParaRPr lang="en-US" sz="1800" dirty="0"/>
          </a:p>
          <a:p>
            <a:endParaRPr lang="en-US" sz="1800" dirty="0"/>
          </a:p>
          <a:p>
            <a:endParaRPr lang="en-US" sz="1800" dirty="0"/>
          </a:p>
          <a:p>
            <a:endParaRPr lang="en-US" sz="1800" dirty="0"/>
          </a:p>
          <a:p>
            <a:endParaRPr lang="en-US" sz="1800" dirty="0"/>
          </a:p>
          <a:p>
            <a:endParaRPr lang="en-US" sz="1600" dirty="0"/>
          </a:p>
          <a:p>
            <a:endParaRPr lang="en-US" sz="16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295590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AB8D-5609-4329-B4D8-5B14BEDDF4F9}"/>
              </a:ext>
            </a:extLst>
          </p:cNvPr>
          <p:cNvSpPr>
            <a:spLocks noGrp="1"/>
          </p:cNvSpPr>
          <p:nvPr>
            <p:ph type="title"/>
          </p:nvPr>
        </p:nvSpPr>
        <p:spPr>
          <a:xfrm>
            <a:off x="706509" y="456712"/>
            <a:ext cx="7595262" cy="713373"/>
          </a:xfrm>
        </p:spPr>
        <p:txBody>
          <a:bodyPr>
            <a:normAutofit/>
          </a:bodyPr>
          <a:lstStyle/>
          <a:p>
            <a:r>
              <a:rPr lang="en-US" sz="3200" b="1" dirty="0"/>
              <a:t>Grit</a:t>
            </a:r>
          </a:p>
        </p:txBody>
      </p:sp>
      <p:sp>
        <p:nvSpPr>
          <p:cNvPr id="3" name="Content Placeholder 2">
            <a:extLst>
              <a:ext uri="{FF2B5EF4-FFF2-40B4-BE49-F238E27FC236}">
                <a16:creationId xmlns:a16="http://schemas.microsoft.com/office/drawing/2014/main" id="{4A0BAF99-6EA6-44E5-AF8B-FCEEDD3C94F1}"/>
              </a:ext>
            </a:extLst>
          </p:cNvPr>
          <p:cNvSpPr>
            <a:spLocks noGrp="1"/>
          </p:cNvSpPr>
          <p:nvPr>
            <p:ph idx="1"/>
          </p:nvPr>
        </p:nvSpPr>
        <p:spPr>
          <a:xfrm>
            <a:off x="774441" y="1977602"/>
            <a:ext cx="7931020" cy="4194597"/>
          </a:xfrm>
        </p:spPr>
        <p:txBody>
          <a:bodyPr>
            <a:normAutofit/>
          </a:bodyPr>
          <a:lstStyle/>
          <a:p>
            <a:pPr marL="512763" indent="0">
              <a:buNone/>
            </a:pPr>
            <a:endParaRPr lang="en-US" b="1" i="1" dirty="0"/>
          </a:p>
          <a:p>
            <a:pPr marL="0" indent="0" algn="r">
              <a:buNone/>
            </a:pPr>
            <a:endParaRPr lang="en-US" sz="2600" dirty="0"/>
          </a:p>
          <a:p>
            <a:endParaRPr lang="en-US" dirty="0"/>
          </a:p>
        </p:txBody>
      </p:sp>
      <p:sp>
        <p:nvSpPr>
          <p:cNvPr id="4" name="Slide Number Placeholder 3">
            <a:extLst>
              <a:ext uri="{FF2B5EF4-FFF2-40B4-BE49-F238E27FC236}">
                <a16:creationId xmlns:a16="http://schemas.microsoft.com/office/drawing/2014/main" id="{76443C35-BC43-44FD-AA65-697E1B33EC80}"/>
              </a:ext>
            </a:extLst>
          </p:cNvPr>
          <p:cNvSpPr>
            <a:spLocks noGrp="1"/>
          </p:cNvSpPr>
          <p:nvPr>
            <p:ph type="sldNum" sz="quarter" idx="12"/>
          </p:nvPr>
        </p:nvSpPr>
        <p:spPr/>
        <p:txBody>
          <a:bodyPr/>
          <a:lstStyle/>
          <a:p>
            <a:fld id="{520E06A9-DBC0-42A8-9980-DE821953FAC1}" type="slidenum">
              <a:rPr lang="en-US" smtClean="0"/>
              <a:t>7</a:t>
            </a:fld>
            <a:endParaRPr lang="en-US" dirty="0"/>
          </a:p>
        </p:txBody>
      </p:sp>
      <p:sp>
        <p:nvSpPr>
          <p:cNvPr id="6" name="Content Placeholder 2">
            <a:extLst>
              <a:ext uri="{FF2B5EF4-FFF2-40B4-BE49-F238E27FC236}">
                <a16:creationId xmlns:a16="http://schemas.microsoft.com/office/drawing/2014/main" id="{A95EEC2F-BC06-4BA6-87D6-074B86D77DE0}"/>
              </a:ext>
            </a:extLst>
          </p:cNvPr>
          <p:cNvSpPr txBox="1">
            <a:spLocks/>
          </p:cNvSpPr>
          <p:nvPr/>
        </p:nvSpPr>
        <p:spPr>
          <a:xfrm>
            <a:off x="879979" y="1170085"/>
            <a:ext cx="7931020" cy="5481735"/>
          </a:xfrm>
          <a:prstGeom prst="rect">
            <a:avLst/>
          </a:prstGeom>
        </p:spPr>
        <p:txBody>
          <a:bodyPr vert="horz" lIns="91440" tIns="45720" rIns="91440" bIns="45720" rtlCol="0">
            <a:norm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Font typeface="Franklin Gothic Book" panose="020B0503020102020204" pitchFamily="34" charset="0"/>
              <a:buNone/>
            </a:pPr>
            <a:endParaRPr lang="en-US" sz="2400" b="1" dirty="0"/>
          </a:p>
          <a:p>
            <a:pPr marL="628650" indent="-285750"/>
            <a:r>
              <a:rPr lang="en-US" dirty="0"/>
              <a:t>Grit is passionate and sustained persistence in the face of adversity; stick-to-itiveness based on beliefs and actions that demonstrate a commitment to improving your future, even if the pursuit of your goals takes months, years, or even decades.  </a:t>
            </a:r>
          </a:p>
          <a:p>
            <a:pPr marL="628650" indent="-285750"/>
            <a:r>
              <a:rPr lang="en-US" dirty="0"/>
              <a:t>Talent and IQ do not necessarily make you successful.  </a:t>
            </a:r>
          </a:p>
          <a:p>
            <a:pPr marL="628650" indent="-285750"/>
            <a:r>
              <a:rPr lang="en-US" dirty="0"/>
              <a:t>What makes you successful is the belief that the future is not a permanent condition, that you can change it.  Grit is a growth-mind-set that motivates learning and never accepts failure as a permanent condition.  </a:t>
            </a:r>
          </a:p>
          <a:p>
            <a:pPr marL="628650" indent="-285750"/>
            <a:r>
              <a:rPr lang="en-US" dirty="0"/>
              <a:t>If you have grit, you are a person who works really hard to follow through on your commitments so that you can reach your goals.</a:t>
            </a:r>
          </a:p>
          <a:p>
            <a:pPr marL="457200" indent="-457200">
              <a:buFont typeface="+mj-lt"/>
              <a:buAutoNum type="arabicPeriod"/>
            </a:pPr>
            <a:endParaRPr lang="en-US" u="sng" dirty="0">
              <a:solidFill>
                <a:schemeClr val="tx1"/>
              </a:solidFill>
            </a:endParaRPr>
          </a:p>
          <a:p>
            <a:pPr marL="0" indent="0">
              <a:buFont typeface="Franklin Gothic Book" panose="020B0503020102020204" pitchFamily="34" charset="0"/>
              <a:buNone/>
            </a:pPr>
            <a:endParaRPr lang="en-US" sz="1800" dirty="0"/>
          </a:p>
          <a:p>
            <a:endParaRPr lang="en-US" sz="1800" dirty="0"/>
          </a:p>
          <a:p>
            <a:endParaRPr lang="en-US" sz="1800" dirty="0"/>
          </a:p>
          <a:p>
            <a:endParaRPr lang="en-US" sz="1800" dirty="0"/>
          </a:p>
          <a:p>
            <a:endParaRPr lang="en-US" sz="1800" dirty="0"/>
          </a:p>
          <a:p>
            <a:endParaRPr lang="en-US" sz="1800" dirty="0"/>
          </a:p>
          <a:p>
            <a:endParaRPr lang="en-US" sz="1600" dirty="0"/>
          </a:p>
          <a:p>
            <a:endParaRPr lang="en-US" sz="16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92075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AB8D-5609-4329-B4D8-5B14BEDDF4F9}"/>
              </a:ext>
            </a:extLst>
          </p:cNvPr>
          <p:cNvSpPr>
            <a:spLocks noGrp="1"/>
          </p:cNvSpPr>
          <p:nvPr>
            <p:ph type="title"/>
          </p:nvPr>
        </p:nvSpPr>
        <p:spPr>
          <a:xfrm>
            <a:off x="706509" y="179398"/>
            <a:ext cx="7595262" cy="713373"/>
          </a:xfrm>
        </p:spPr>
        <p:txBody>
          <a:bodyPr>
            <a:normAutofit/>
          </a:bodyPr>
          <a:lstStyle/>
          <a:p>
            <a:r>
              <a:rPr lang="en-US" sz="3200" b="1" dirty="0"/>
              <a:t>Faith Inspires Grit</a:t>
            </a:r>
          </a:p>
        </p:txBody>
      </p:sp>
      <p:sp>
        <p:nvSpPr>
          <p:cNvPr id="3" name="Content Placeholder 2">
            <a:extLst>
              <a:ext uri="{FF2B5EF4-FFF2-40B4-BE49-F238E27FC236}">
                <a16:creationId xmlns:a16="http://schemas.microsoft.com/office/drawing/2014/main" id="{4A0BAF99-6EA6-44E5-AF8B-FCEEDD3C94F1}"/>
              </a:ext>
            </a:extLst>
          </p:cNvPr>
          <p:cNvSpPr>
            <a:spLocks noGrp="1"/>
          </p:cNvSpPr>
          <p:nvPr>
            <p:ph idx="1"/>
          </p:nvPr>
        </p:nvSpPr>
        <p:spPr>
          <a:xfrm>
            <a:off x="774441" y="1977602"/>
            <a:ext cx="7931020" cy="4194597"/>
          </a:xfrm>
        </p:spPr>
        <p:txBody>
          <a:bodyPr>
            <a:normAutofit/>
          </a:bodyPr>
          <a:lstStyle/>
          <a:p>
            <a:pPr marL="512763" indent="0">
              <a:buNone/>
            </a:pPr>
            <a:endParaRPr lang="en-US" b="1" i="1" dirty="0"/>
          </a:p>
          <a:p>
            <a:pPr marL="0" indent="0" algn="r">
              <a:buNone/>
            </a:pPr>
            <a:endParaRPr lang="en-US" sz="2600" dirty="0"/>
          </a:p>
          <a:p>
            <a:endParaRPr lang="en-US" dirty="0"/>
          </a:p>
        </p:txBody>
      </p:sp>
      <p:sp>
        <p:nvSpPr>
          <p:cNvPr id="4" name="Slide Number Placeholder 3">
            <a:extLst>
              <a:ext uri="{FF2B5EF4-FFF2-40B4-BE49-F238E27FC236}">
                <a16:creationId xmlns:a16="http://schemas.microsoft.com/office/drawing/2014/main" id="{76443C35-BC43-44FD-AA65-697E1B33EC80}"/>
              </a:ext>
            </a:extLst>
          </p:cNvPr>
          <p:cNvSpPr>
            <a:spLocks noGrp="1"/>
          </p:cNvSpPr>
          <p:nvPr>
            <p:ph type="sldNum" sz="quarter" idx="12"/>
          </p:nvPr>
        </p:nvSpPr>
        <p:spPr/>
        <p:txBody>
          <a:bodyPr/>
          <a:lstStyle/>
          <a:p>
            <a:fld id="{520E06A9-DBC0-42A8-9980-DE821953FAC1}" type="slidenum">
              <a:rPr lang="en-US" smtClean="0"/>
              <a:t>8</a:t>
            </a:fld>
            <a:endParaRPr lang="en-US" dirty="0"/>
          </a:p>
        </p:txBody>
      </p:sp>
      <p:sp>
        <p:nvSpPr>
          <p:cNvPr id="6" name="Content Placeholder 2">
            <a:extLst>
              <a:ext uri="{FF2B5EF4-FFF2-40B4-BE49-F238E27FC236}">
                <a16:creationId xmlns:a16="http://schemas.microsoft.com/office/drawing/2014/main" id="{A95EEC2F-BC06-4BA6-87D6-074B86D77DE0}"/>
              </a:ext>
            </a:extLst>
          </p:cNvPr>
          <p:cNvSpPr txBox="1">
            <a:spLocks/>
          </p:cNvSpPr>
          <p:nvPr/>
        </p:nvSpPr>
        <p:spPr>
          <a:xfrm>
            <a:off x="842229" y="831058"/>
            <a:ext cx="7931020" cy="5171266"/>
          </a:xfrm>
          <a:prstGeom prst="rect">
            <a:avLst/>
          </a:prstGeom>
        </p:spPr>
        <p:txBody>
          <a:bodyPr vert="horz" lIns="91440" tIns="45720" rIns="91440" bIns="45720" rtlCol="0">
            <a:normAutofit lnSpcReduction="10000"/>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628650" indent="-285750"/>
            <a:r>
              <a:rPr lang="en-US" dirty="0"/>
              <a:t>Faith is the belief and the knowledge that we are loved by God and that our ultimate destiny is fixed in that love.</a:t>
            </a:r>
          </a:p>
          <a:p>
            <a:pPr marL="628650" indent="-285750"/>
            <a:r>
              <a:rPr lang="en-US" dirty="0"/>
              <a:t>Faith is the belief that God shares in, understands and empathizes with our suffering.  In the being of God is the grief of losing a child to a brutal death – God descended into hell.</a:t>
            </a:r>
          </a:p>
          <a:p>
            <a:pPr marL="628650" indent="-285750"/>
            <a:r>
              <a:rPr lang="en-US" dirty="0"/>
              <a:t>Faith means that we can know the God who experienced Good Friday, and then was powerful enough to follow it with Easter morning.  The love and power of God brings life out of death, hope out of despair, joy out of sorrow, and light out of darkness.</a:t>
            </a:r>
          </a:p>
          <a:p>
            <a:pPr marL="628650" indent="-285750"/>
            <a:r>
              <a:rPr lang="en-US" dirty="0"/>
              <a:t>Faith motivates us to move forward with God—in prayer and action, to learn, recover, transform our lives so that we are not defined by our failures or loses, but can grow into and experience abundant life with God as the norm.  Faith inspires grit.</a:t>
            </a:r>
          </a:p>
          <a:p>
            <a:pPr marL="628650" indent="-285750"/>
            <a:r>
              <a:rPr lang="en-US" dirty="0"/>
              <a:t>Faith understands that the world is now not what God wants it to be, and that we, who are in God’s image, are called to love and transform it.</a:t>
            </a:r>
            <a:endParaRPr lang="en-US" sz="1800" dirty="0"/>
          </a:p>
          <a:p>
            <a:endParaRPr lang="en-US" sz="1800" dirty="0"/>
          </a:p>
          <a:p>
            <a:pPr marL="0" indent="0">
              <a:buNone/>
            </a:pPr>
            <a:endParaRPr lang="en-US" sz="1800" dirty="0"/>
          </a:p>
          <a:p>
            <a:endParaRPr lang="en-US" sz="1800" dirty="0"/>
          </a:p>
          <a:p>
            <a:endParaRPr lang="en-US" sz="1800" dirty="0"/>
          </a:p>
          <a:p>
            <a:endParaRPr lang="en-US" sz="1800" dirty="0"/>
          </a:p>
          <a:p>
            <a:endParaRPr lang="en-US" sz="1600" dirty="0"/>
          </a:p>
          <a:p>
            <a:endParaRPr lang="en-US" sz="1600" dirty="0"/>
          </a:p>
          <a:p>
            <a:endParaRPr lang="en-US" dirty="0"/>
          </a:p>
          <a:p>
            <a:endParaRPr lang="en-US" dirty="0"/>
          </a:p>
          <a:p>
            <a:endParaRPr lang="en-US" dirty="0"/>
          </a:p>
          <a:p>
            <a:endParaRPr lang="en-US" dirty="0"/>
          </a:p>
        </p:txBody>
      </p:sp>
      <p:sp>
        <p:nvSpPr>
          <p:cNvPr id="5" name="TextBox 4">
            <a:extLst>
              <a:ext uri="{FF2B5EF4-FFF2-40B4-BE49-F238E27FC236}">
                <a16:creationId xmlns:a16="http://schemas.microsoft.com/office/drawing/2014/main" id="{F2562C36-A50C-4B46-B79F-B0A834883B48}"/>
              </a:ext>
            </a:extLst>
          </p:cNvPr>
          <p:cNvSpPr txBox="1"/>
          <p:nvPr/>
        </p:nvSpPr>
        <p:spPr>
          <a:xfrm>
            <a:off x="990577" y="5809493"/>
            <a:ext cx="7782672" cy="584775"/>
          </a:xfrm>
          <a:prstGeom prst="rect">
            <a:avLst/>
          </a:prstGeom>
          <a:noFill/>
          <a:ln w="28575">
            <a:solidFill>
              <a:schemeClr val="tx1"/>
            </a:solidFill>
          </a:ln>
        </p:spPr>
        <p:txBody>
          <a:bodyPr wrap="square" rtlCol="0">
            <a:spAutoFit/>
          </a:bodyPr>
          <a:lstStyle/>
          <a:p>
            <a:r>
              <a:rPr lang="en-US" sz="1600" b="1" dirty="0"/>
              <a:t>Dr. George Vaillant (Harvard Medical School): “The only predictor of a person’s ability to recover from alcoholism is “belief in a higher power.”</a:t>
            </a:r>
          </a:p>
        </p:txBody>
      </p:sp>
    </p:spTree>
    <p:extLst>
      <p:ext uri="{BB962C8B-B14F-4D97-AF65-F5344CB8AC3E}">
        <p14:creationId xmlns:p14="http://schemas.microsoft.com/office/powerpoint/2010/main" val="758045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0BAF99-6EA6-44E5-AF8B-FCEEDD3C94F1}"/>
              </a:ext>
            </a:extLst>
          </p:cNvPr>
          <p:cNvSpPr>
            <a:spLocks noGrp="1"/>
          </p:cNvSpPr>
          <p:nvPr>
            <p:ph idx="1"/>
          </p:nvPr>
        </p:nvSpPr>
        <p:spPr>
          <a:xfrm>
            <a:off x="774441" y="1977602"/>
            <a:ext cx="7931020" cy="4194597"/>
          </a:xfrm>
        </p:spPr>
        <p:txBody>
          <a:bodyPr>
            <a:normAutofit/>
          </a:bodyPr>
          <a:lstStyle/>
          <a:p>
            <a:pPr marL="512763" indent="0">
              <a:buNone/>
            </a:pPr>
            <a:endParaRPr lang="en-US" b="1" i="1" dirty="0"/>
          </a:p>
          <a:p>
            <a:pPr marL="0" indent="0" algn="r">
              <a:buNone/>
            </a:pPr>
            <a:endParaRPr lang="en-US" sz="2600" dirty="0"/>
          </a:p>
          <a:p>
            <a:endParaRPr lang="en-US" dirty="0"/>
          </a:p>
        </p:txBody>
      </p:sp>
      <p:sp>
        <p:nvSpPr>
          <p:cNvPr id="4" name="Slide Number Placeholder 3">
            <a:extLst>
              <a:ext uri="{FF2B5EF4-FFF2-40B4-BE49-F238E27FC236}">
                <a16:creationId xmlns:a16="http://schemas.microsoft.com/office/drawing/2014/main" id="{76443C35-BC43-44FD-AA65-697E1B33EC80}"/>
              </a:ext>
            </a:extLst>
          </p:cNvPr>
          <p:cNvSpPr>
            <a:spLocks noGrp="1"/>
          </p:cNvSpPr>
          <p:nvPr>
            <p:ph type="sldNum" sz="quarter" idx="12"/>
          </p:nvPr>
        </p:nvSpPr>
        <p:spPr/>
        <p:txBody>
          <a:bodyPr/>
          <a:lstStyle/>
          <a:p>
            <a:fld id="{520E06A9-DBC0-42A8-9980-DE821953FAC1}" type="slidenum">
              <a:rPr lang="en-US" smtClean="0"/>
              <a:t>9</a:t>
            </a:fld>
            <a:endParaRPr lang="en-US" dirty="0"/>
          </a:p>
        </p:txBody>
      </p:sp>
      <p:sp>
        <p:nvSpPr>
          <p:cNvPr id="6" name="Content Placeholder 2">
            <a:extLst>
              <a:ext uri="{FF2B5EF4-FFF2-40B4-BE49-F238E27FC236}">
                <a16:creationId xmlns:a16="http://schemas.microsoft.com/office/drawing/2014/main" id="{A95EEC2F-BC06-4BA6-87D6-074B86D77DE0}"/>
              </a:ext>
            </a:extLst>
          </p:cNvPr>
          <p:cNvSpPr txBox="1">
            <a:spLocks/>
          </p:cNvSpPr>
          <p:nvPr/>
        </p:nvSpPr>
        <p:spPr>
          <a:xfrm>
            <a:off x="842229" y="831058"/>
            <a:ext cx="7931020" cy="5171266"/>
          </a:xfrm>
          <a:prstGeom prst="rect">
            <a:avLst/>
          </a:prstGeom>
        </p:spPr>
        <p:txBody>
          <a:bodyPr vert="horz" lIns="91440" tIns="45720" rIns="91440" bIns="45720" rtlCol="0">
            <a:norm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None/>
            </a:pPr>
            <a:endParaRPr lang="en-US" sz="2800" b="1" dirty="0"/>
          </a:p>
          <a:p>
            <a:pPr marL="0" indent="0" algn="ctr">
              <a:buNone/>
            </a:pPr>
            <a:endParaRPr lang="en-US" sz="2800" b="1" dirty="0"/>
          </a:p>
          <a:p>
            <a:pPr marL="0" indent="0" algn="ctr">
              <a:buNone/>
            </a:pPr>
            <a:endParaRPr lang="en-US" sz="2800" b="1" dirty="0"/>
          </a:p>
          <a:p>
            <a:pPr marL="0" indent="0" algn="ctr">
              <a:buNone/>
            </a:pPr>
            <a:r>
              <a:rPr lang="en-US" sz="3200" b="1" dirty="0"/>
              <a:t>The Apostle Paul</a:t>
            </a:r>
          </a:p>
          <a:p>
            <a:pPr marL="0" indent="0" algn="ctr">
              <a:buNone/>
            </a:pPr>
            <a:r>
              <a:rPr lang="en-US" sz="3200" b="1" dirty="0"/>
              <a:t>An Exemplar of Resilience</a:t>
            </a:r>
          </a:p>
          <a:p>
            <a:pPr algn="ctr"/>
            <a:endParaRPr lang="en-US" sz="2800" b="1" dirty="0"/>
          </a:p>
          <a:p>
            <a:endParaRPr lang="en-US" sz="1800" dirty="0"/>
          </a:p>
          <a:p>
            <a:endParaRPr lang="en-US" sz="1800" dirty="0"/>
          </a:p>
          <a:p>
            <a:endParaRPr lang="en-US" sz="1600" dirty="0"/>
          </a:p>
          <a:p>
            <a:endParaRPr lang="en-US" sz="16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9403211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7603</TotalTime>
  <Words>3148</Words>
  <Application>Microsoft Office PowerPoint</Application>
  <PresentationFormat>On-screen Show (4:3)</PresentationFormat>
  <Paragraphs>297</Paragraphs>
  <Slides>19</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Calibri</vt:lpstr>
      <vt:lpstr>Franklin Gothic Book</vt:lpstr>
      <vt:lpstr>Crop</vt:lpstr>
      <vt:lpstr>PowerPoint Presentation</vt:lpstr>
      <vt:lpstr>Resilience</vt:lpstr>
      <vt:lpstr>Today’s Lesson</vt:lpstr>
      <vt:lpstr>Lucy Hone</vt:lpstr>
      <vt:lpstr>PowerPoint Presentation</vt:lpstr>
      <vt:lpstr>Three Habits that Can Save You Dark Days</vt:lpstr>
      <vt:lpstr>Grit</vt:lpstr>
      <vt:lpstr>Faith Inspires Grit</vt:lpstr>
      <vt:lpstr>PowerPoint Presentation</vt:lpstr>
      <vt:lpstr>Paul Experienced Hard Times</vt:lpstr>
      <vt:lpstr>Paul: Understand that Suffering is the Norm</vt:lpstr>
      <vt:lpstr>Paul: Focus on the Positive</vt:lpstr>
      <vt:lpstr>True Grit: John Wayne Had Nothing on Paul</vt:lpstr>
      <vt:lpstr>Paul: Faith Is Grounded in God’s Love</vt:lpstr>
      <vt:lpstr>Paul: Faith Motivates Service in Times of Trouble</vt:lpstr>
      <vt:lpstr>Francis Ridley Havergal: “Take My Life and Let It Be”</vt:lpstr>
      <vt:lpstr>Apostle Paul: An Exemplar of Resilience</vt:lpstr>
      <vt:lpstr>How about Us?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Feiler</dc:creator>
  <cp:lastModifiedBy>Paul Feiler</cp:lastModifiedBy>
  <cp:revision>252</cp:revision>
  <cp:lastPrinted>2019-01-20T16:55:12Z</cp:lastPrinted>
  <dcterms:created xsi:type="dcterms:W3CDTF">2019-01-11T17:59:16Z</dcterms:created>
  <dcterms:modified xsi:type="dcterms:W3CDTF">2020-04-19T23:05:59Z</dcterms:modified>
</cp:coreProperties>
</file>